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8" r:id="rId3"/>
    <p:sldId id="259" r:id="rId4"/>
    <p:sldId id="260" r:id="rId5"/>
    <p:sldId id="261" r:id="rId6"/>
    <p:sldId id="267" r:id="rId7"/>
    <p:sldId id="262" r:id="rId8"/>
    <p:sldId id="263" r:id="rId9"/>
    <p:sldId id="264" r:id="rId10"/>
    <p:sldId id="265" r:id="rId11"/>
    <p:sldId id="266" r:id="rId12"/>
    <p:sldId id="257" r:id="rId13"/>
  </p:sldIdLst>
  <p:sldSz cx="12192000" cy="6858000"/>
  <p:notesSz cx="6858000" cy="9144000"/>
  <p:embeddedFontLst>
    <p:embeddedFont>
      <p:font typeface="Abadi" panose="020B0604020104020204" pitchFamily="34" charset="0"/>
      <p:regular r:id="rId14"/>
    </p:embeddedFont>
    <p:embeddedFont>
      <p:font typeface="Calibri" panose="020F0502020204030204" pitchFamily="34" charset="0"/>
      <p:regular r:id="rId15"/>
      <p:bold r:id="rId16"/>
      <p:italic r:id="rId17"/>
      <p:boldItalic r:id="rId18"/>
    </p:embeddedFont>
    <p:embeddedFont>
      <p:font typeface="Calibri Light" panose="020F0302020204030204" pitchFamily="34" charset="0"/>
      <p:regular r:id="rId19"/>
      <p:italic r:id="rId20"/>
    </p:embeddedFont>
    <p:embeddedFont>
      <p:font typeface="Harrington" panose="04040505050A02020702" pitchFamily="82" charset="0"/>
      <p:regular r:id="rId21"/>
    </p:embeddedFont>
    <p:embeddedFont>
      <p:font typeface="Magneto" panose="04030805050802020D02" pitchFamily="82" charset="0"/>
      <p:bold r:id="rId22"/>
    </p:embeddedFont>
    <p:embeddedFont>
      <p:font typeface="Open Sans" panose="020B0606030504020204" pitchFamily="34" charset="0"/>
      <p:regular r:id="rId23"/>
      <p:bold r:id="rId24"/>
      <p:italic r:id="rId25"/>
      <p:boldItalic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8" autoAdjust="0"/>
    <p:restoredTop sz="94660"/>
  </p:normalViewPr>
  <p:slideViewPr>
    <p:cSldViewPr snapToGrid="0">
      <p:cViewPr varScale="1">
        <p:scale>
          <a:sx n="60" d="100"/>
          <a:sy n="60" d="100"/>
        </p:scale>
        <p:origin x="68"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4CC5F11-11FA-418A-9F9B-76C71CAB181B}" type="datetimeFigureOut">
              <a:rPr lang="en-US" smtClean="0"/>
              <a:t>7/12/2020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5DE46B-8DED-499A-9C17-910319957102}" type="slidenum">
              <a:rPr lang="en-US" smtClean="0"/>
              <a:t>‹#›</a:t>
            </a:fld>
            <a:endParaRPr lang="en-US"/>
          </a:p>
        </p:txBody>
      </p:sp>
    </p:spTree>
    <p:extLst>
      <p:ext uri="{BB962C8B-B14F-4D97-AF65-F5344CB8AC3E}">
        <p14:creationId xmlns:p14="http://schemas.microsoft.com/office/powerpoint/2010/main" val="11818191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4CC5F11-11FA-418A-9F9B-76C71CAB181B}" type="datetimeFigureOut">
              <a:rPr lang="en-US" smtClean="0"/>
              <a:t>7/12/2020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5DE46B-8DED-499A-9C17-910319957102}" type="slidenum">
              <a:rPr lang="en-US" smtClean="0"/>
              <a:t>‹#›</a:t>
            </a:fld>
            <a:endParaRPr lang="en-US"/>
          </a:p>
        </p:txBody>
      </p:sp>
    </p:spTree>
    <p:extLst>
      <p:ext uri="{BB962C8B-B14F-4D97-AF65-F5344CB8AC3E}">
        <p14:creationId xmlns:p14="http://schemas.microsoft.com/office/powerpoint/2010/main" val="41913952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4CC5F11-11FA-418A-9F9B-76C71CAB181B}" type="datetimeFigureOut">
              <a:rPr lang="en-US" smtClean="0"/>
              <a:t>7/12/2020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5DE46B-8DED-499A-9C17-910319957102}" type="slidenum">
              <a:rPr lang="en-US" smtClean="0"/>
              <a:t>‹#›</a:t>
            </a:fld>
            <a:endParaRPr lang="en-US"/>
          </a:p>
        </p:txBody>
      </p:sp>
    </p:spTree>
    <p:extLst>
      <p:ext uri="{BB962C8B-B14F-4D97-AF65-F5344CB8AC3E}">
        <p14:creationId xmlns:p14="http://schemas.microsoft.com/office/powerpoint/2010/main" val="880396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4CC5F11-11FA-418A-9F9B-76C71CAB181B}" type="datetimeFigureOut">
              <a:rPr lang="en-US" smtClean="0"/>
              <a:t>7/12/2020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5DE46B-8DED-499A-9C17-910319957102}" type="slidenum">
              <a:rPr lang="en-US" smtClean="0"/>
              <a:t>‹#›</a:t>
            </a:fld>
            <a:endParaRPr lang="en-US"/>
          </a:p>
        </p:txBody>
      </p:sp>
    </p:spTree>
    <p:extLst>
      <p:ext uri="{BB962C8B-B14F-4D97-AF65-F5344CB8AC3E}">
        <p14:creationId xmlns:p14="http://schemas.microsoft.com/office/powerpoint/2010/main" val="32626521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4CC5F11-11FA-418A-9F9B-76C71CAB181B}" type="datetimeFigureOut">
              <a:rPr lang="en-US" smtClean="0"/>
              <a:t>7/12/2020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5DE46B-8DED-499A-9C17-910319957102}" type="slidenum">
              <a:rPr lang="en-US" smtClean="0"/>
              <a:t>‹#›</a:t>
            </a:fld>
            <a:endParaRPr lang="en-US"/>
          </a:p>
        </p:txBody>
      </p:sp>
    </p:spTree>
    <p:extLst>
      <p:ext uri="{BB962C8B-B14F-4D97-AF65-F5344CB8AC3E}">
        <p14:creationId xmlns:p14="http://schemas.microsoft.com/office/powerpoint/2010/main" val="3786070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4CC5F11-11FA-418A-9F9B-76C71CAB181B}" type="datetimeFigureOut">
              <a:rPr lang="en-US" smtClean="0"/>
              <a:t>7/12/2020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5DE46B-8DED-499A-9C17-910319957102}" type="slidenum">
              <a:rPr lang="en-US" smtClean="0"/>
              <a:t>‹#›</a:t>
            </a:fld>
            <a:endParaRPr lang="en-US"/>
          </a:p>
        </p:txBody>
      </p:sp>
    </p:spTree>
    <p:extLst>
      <p:ext uri="{BB962C8B-B14F-4D97-AF65-F5344CB8AC3E}">
        <p14:creationId xmlns:p14="http://schemas.microsoft.com/office/powerpoint/2010/main" val="33443474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4CC5F11-11FA-418A-9F9B-76C71CAB181B}" type="datetimeFigureOut">
              <a:rPr lang="en-US" smtClean="0"/>
              <a:t>7/12/2020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5DE46B-8DED-499A-9C17-910319957102}" type="slidenum">
              <a:rPr lang="en-US" smtClean="0"/>
              <a:t>‹#›</a:t>
            </a:fld>
            <a:endParaRPr lang="en-US"/>
          </a:p>
        </p:txBody>
      </p:sp>
    </p:spTree>
    <p:extLst>
      <p:ext uri="{BB962C8B-B14F-4D97-AF65-F5344CB8AC3E}">
        <p14:creationId xmlns:p14="http://schemas.microsoft.com/office/powerpoint/2010/main" val="15575325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4CC5F11-11FA-418A-9F9B-76C71CAB181B}" type="datetimeFigureOut">
              <a:rPr lang="en-US" smtClean="0"/>
              <a:t>7/12/2020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5DE46B-8DED-499A-9C17-910319957102}" type="slidenum">
              <a:rPr lang="en-US" smtClean="0"/>
              <a:t>‹#›</a:t>
            </a:fld>
            <a:endParaRPr lang="en-US"/>
          </a:p>
        </p:txBody>
      </p:sp>
    </p:spTree>
    <p:extLst>
      <p:ext uri="{BB962C8B-B14F-4D97-AF65-F5344CB8AC3E}">
        <p14:creationId xmlns:p14="http://schemas.microsoft.com/office/powerpoint/2010/main" val="31095523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CC5F11-11FA-418A-9F9B-76C71CAB181B}" type="datetimeFigureOut">
              <a:rPr lang="en-US" smtClean="0"/>
              <a:t>7/12/2020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5DE46B-8DED-499A-9C17-910319957102}" type="slidenum">
              <a:rPr lang="en-US" smtClean="0"/>
              <a:t>‹#›</a:t>
            </a:fld>
            <a:endParaRPr lang="en-US"/>
          </a:p>
        </p:txBody>
      </p:sp>
    </p:spTree>
    <p:extLst>
      <p:ext uri="{BB962C8B-B14F-4D97-AF65-F5344CB8AC3E}">
        <p14:creationId xmlns:p14="http://schemas.microsoft.com/office/powerpoint/2010/main" val="8498851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4CC5F11-11FA-418A-9F9B-76C71CAB181B}" type="datetimeFigureOut">
              <a:rPr lang="en-US" smtClean="0"/>
              <a:t>7/12/2020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5DE46B-8DED-499A-9C17-910319957102}" type="slidenum">
              <a:rPr lang="en-US" smtClean="0"/>
              <a:t>‹#›</a:t>
            </a:fld>
            <a:endParaRPr lang="en-US"/>
          </a:p>
        </p:txBody>
      </p:sp>
    </p:spTree>
    <p:extLst>
      <p:ext uri="{BB962C8B-B14F-4D97-AF65-F5344CB8AC3E}">
        <p14:creationId xmlns:p14="http://schemas.microsoft.com/office/powerpoint/2010/main" val="30641219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4CC5F11-11FA-418A-9F9B-76C71CAB181B}" type="datetimeFigureOut">
              <a:rPr lang="en-US" smtClean="0"/>
              <a:t>7/12/2020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5DE46B-8DED-499A-9C17-910319957102}" type="slidenum">
              <a:rPr lang="en-US" smtClean="0"/>
              <a:t>‹#›</a:t>
            </a:fld>
            <a:endParaRPr lang="en-US"/>
          </a:p>
        </p:txBody>
      </p:sp>
    </p:spTree>
    <p:extLst>
      <p:ext uri="{BB962C8B-B14F-4D97-AF65-F5344CB8AC3E}">
        <p14:creationId xmlns:p14="http://schemas.microsoft.com/office/powerpoint/2010/main" val="32530247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CC5F11-11FA-418A-9F9B-76C71CAB181B}" type="datetimeFigureOut">
              <a:rPr lang="en-US" smtClean="0"/>
              <a:t>7/12/2020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5DE46B-8DED-499A-9C17-910319957102}" type="slidenum">
              <a:rPr lang="en-US" smtClean="0"/>
              <a:t>‹#›</a:t>
            </a:fld>
            <a:endParaRPr lang="en-US"/>
          </a:p>
        </p:txBody>
      </p:sp>
    </p:spTree>
    <p:extLst>
      <p:ext uri="{BB962C8B-B14F-4D97-AF65-F5344CB8AC3E}">
        <p14:creationId xmlns:p14="http://schemas.microsoft.com/office/powerpoint/2010/main" val="5860206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11.jp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14.jp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6.jpg"/></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8.jpg"/></Relationships>
</file>

<file path=ppt/slides/_rels/slide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59E964A-A2D1-47E6-AC68-2BB7CF53B2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415878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encrypted-tbn2.gstatic.com/images?q=tbn:ANd9GcQeLbfhr6eT14aoeoOpajQIAPHGqUk1uerS5lBBKWfXlgiuZOriM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55"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6488668"/>
            <a:ext cx="2421228" cy="369332"/>
          </a:xfrm>
          <a:prstGeom prst="rect">
            <a:avLst/>
          </a:prstGeom>
          <a:noFill/>
        </p:spPr>
        <p:txBody>
          <a:bodyPr wrap="square" rtlCol="0">
            <a:spAutoFit/>
          </a:bodyPr>
          <a:lstStyle/>
          <a:p>
            <a:r>
              <a:rPr lang="en-US" dirty="0"/>
              <a:t>D&amp;C 84:54-59 </a:t>
            </a:r>
          </a:p>
        </p:txBody>
      </p:sp>
      <p:grpSp>
        <p:nvGrpSpPr>
          <p:cNvPr id="8" name="Group 7"/>
          <p:cNvGrpSpPr/>
          <p:nvPr/>
        </p:nvGrpSpPr>
        <p:grpSpPr>
          <a:xfrm>
            <a:off x="314742" y="390755"/>
            <a:ext cx="3036194" cy="5725394"/>
            <a:chOff x="838200" y="76200"/>
            <a:chExt cx="2667000" cy="5029200"/>
          </a:xfrm>
        </p:grpSpPr>
        <p:grpSp>
          <p:nvGrpSpPr>
            <p:cNvPr id="9" name="Group 17"/>
            <p:cNvGrpSpPr/>
            <p:nvPr/>
          </p:nvGrpSpPr>
          <p:grpSpPr>
            <a:xfrm>
              <a:off x="838200" y="76200"/>
              <a:ext cx="2667000" cy="5029200"/>
              <a:chOff x="838200" y="76200"/>
              <a:chExt cx="2667000" cy="5029200"/>
            </a:xfrm>
          </p:grpSpPr>
          <p:grpSp>
            <p:nvGrpSpPr>
              <p:cNvPr id="11" name="Group 17"/>
              <p:cNvGrpSpPr/>
              <p:nvPr/>
            </p:nvGrpSpPr>
            <p:grpSpPr>
              <a:xfrm flipH="1">
                <a:off x="2209800" y="1447800"/>
                <a:ext cx="1295400" cy="3429000"/>
                <a:chOff x="685800" y="1447800"/>
                <a:chExt cx="1295400" cy="3124200"/>
              </a:xfrm>
            </p:grpSpPr>
            <p:sp>
              <p:nvSpPr>
                <p:cNvPr id="27" name="Bent Arrow 26"/>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Bent Arrow 27"/>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2" name="Group 16"/>
              <p:cNvGrpSpPr/>
              <p:nvPr/>
            </p:nvGrpSpPr>
            <p:grpSpPr>
              <a:xfrm>
                <a:off x="838200" y="1447800"/>
                <a:ext cx="1295400" cy="3429000"/>
                <a:chOff x="685800" y="1447800"/>
                <a:chExt cx="1295400" cy="3429000"/>
              </a:xfrm>
            </p:grpSpPr>
            <p:sp>
              <p:nvSpPr>
                <p:cNvPr id="25" name="Bent Arrow 24"/>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Bent Arrow 14"/>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3" name="Oval 2"/>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Manual Operation 3"/>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Manual Operation 4"/>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5"/>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onut 17"/>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Rounded Rectangle 7"/>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9"/>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10"/>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11"/>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12"/>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lowchart: Manual Operation 13"/>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9"/>
            <p:cNvSpPr/>
            <p:nvPr/>
          </p:nvSpPr>
          <p:spPr>
            <a:xfrm>
              <a:off x="1248335" y="2281809"/>
              <a:ext cx="1905000" cy="1815882"/>
            </a:xfrm>
            <a:prstGeom prst="rect">
              <a:avLst/>
            </a:prstGeom>
          </p:spPr>
          <p:txBody>
            <a:bodyPr wrap="square">
              <a:spAutoFit/>
            </a:bodyPr>
            <a:lstStyle/>
            <a:p>
              <a:pPr algn="ctr"/>
              <a:r>
                <a:rPr lang="en-US" b="1" dirty="0"/>
                <a:t>If we treat the word of God lightly, our minds will be darkened and we will be brought under condemnation</a:t>
              </a:r>
              <a:endParaRPr lang="en-US" dirty="0">
                <a:solidFill>
                  <a:schemeClr val="bg1"/>
                </a:solidFill>
              </a:endParaRPr>
            </a:p>
          </p:txBody>
        </p:sp>
      </p:grpSp>
      <p:grpSp>
        <p:nvGrpSpPr>
          <p:cNvPr id="29" name="Group 28"/>
          <p:cNvGrpSpPr/>
          <p:nvPr/>
        </p:nvGrpSpPr>
        <p:grpSpPr>
          <a:xfrm>
            <a:off x="8781878" y="390755"/>
            <a:ext cx="3036194" cy="5725394"/>
            <a:chOff x="838200" y="76200"/>
            <a:chExt cx="2667000" cy="5029200"/>
          </a:xfrm>
        </p:grpSpPr>
        <p:grpSp>
          <p:nvGrpSpPr>
            <p:cNvPr id="30" name="Group 17"/>
            <p:cNvGrpSpPr/>
            <p:nvPr/>
          </p:nvGrpSpPr>
          <p:grpSpPr>
            <a:xfrm>
              <a:off x="838200" y="76200"/>
              <a:ext cx="2667000" cy="5029200"/>
              <a:chOff x="838200" y="76200"/>
              <a:chExt cx="2667000" cy="5029200"/>
            </a:xfrm>
          </p:grpSpPr>
          <p:grpSp>
            <p:nvGrpSpPr>
              <p:cNvPr id="32" name="Group 17"/>
              <p:cNvGrpSpPr/>
              <p:nvPr/>
            </p:nvGrpSpPr>
            <p:grpSpPr>
              <a:xfrm flipH="1">
                <a:off x="2209800" y="1447800"/>
                <a:ext cx="1295400" cy="3429000"/>
                <a:chOff x="685800" y="1447800"/>
                <a:chExt cx="1295400" cy="3124200"/>
              </a:xfrm>
            </p:grpSpPr>
            <p:sp>
              <p:nvSpPr>
                <p:cNvPr id="48" name="Bent Arrow 47"/>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9" name="Bent Arrow 48"/>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3" name="Group 16"/>
              <p:cNvGrpSpPr/>
              <p:nvPr/>
            </p:nvGrpSpPr>
            <p:grpSpPr>
              <a:xfrm>
                <a:off x="838200" y="1447800"/>
                <a:ext cx="1295400" cy="3429000"/>
                <a:chOff x="685800" y="1447800"/>
                <a:chExt cx="1295400" cy="3429000"/>
              </a:xfrm>
            </p:grpSpPr>
            <p:sp>
              <p:nvSpPr>
                <p:cNvPr id="46" name="Bent Arrow 45"/>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 name="Bent Arrow 14"/>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4" name="Oval 2"/>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lowchart: Manual Operation 3"/>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lowchart: Manual Operation 4"/>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36"/>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5"/>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Donut 38"/>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0" name="Rounded Rectangle 7"/>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9"/>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10"/>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11"/>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12"/>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lowchart: Manual Operation 13"/>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Rectangle 30"/>
            <p:cNvSpPr/>
            <p:nvPr/>
          </p:nvSpPr>
          <p:spPr>
            <a:xfrm>
              <a:off x="1248335" y="2452126"/>
              <a:ext cx="1905000" cy="1297689"/>
            </a:xfrm>
            <a:prstGeom prst="rect">
              <a:avLst/>
            </a:prstGeom>
          </p:spPr>
          <p:txBody>
            <a:bodyPr wrap="square">
              <a:spAutoFit/>
            </a:bodyPr>
            <a:lstStyle/>
            <a:p>
              <a:pPr algn="ctr"/>
              <a:r>
                <a:rPr lang="en-US" b="1" i="1" dirty="0"/>
                <a:t>We are to study the Book of Mormon faithfully and live according to its teachings</a:t>
              </a:r>
              <a:endParaRPr lang="en-US" dirty="0">
                <a:solidFill>
                  <a:schemeClr val="bg1"/>
                </a:solidFill>
              </a:endParaRPr>
            </a:p>
          </p:txBody>
        </p:sp>
      </p:grpSp>
      <p:pic>
        <p:nvPicPr>
          <p:cNvPr id="8194" name="Picture 2" descr="http://www.womenofgrace.com/blog/wp-content/uploads/2014/09/bible-ligh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4678" y="1637228"/>
            <a:ext cx="4394836" cy="29356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945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nodeType="withEffect">
                                  <p:stCondLst>
                                    <p:cond delay="0"/>
                                  </p:stCondLst>
                                  <p:childTnLst>
                                    <p:set>
                                      <p:cBhvr>
                                        <p:cTn id="9" dur="1" fill="hold">
                                          <p:stCondLst>
                                            <p:cond delay="0"/>
                                          </p:stCondLst>
                                        </p:cTn>
                                        <p:tgtEl>
                                          <p:spTgt spid="8194"/>
                                        </p:tgtEl>
                                        <p:attrNameLst>
                                          <p:attrName>style.visibility</p:attrName>
                                        </p:attrNameLst>
                                      </p:cBhvr>
                                      <p:to>
                                        <p:strVal val="visible"/>
                                      </p:to>
                                    </p:set>
                                    <p:animEffect transition="in" filter="fade">
                                      <p:cBhvr>
                                        <p:cTn id="10"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encrypted-tbn2.gstatic.com/images?q=tbn:ANd9GcQeLbfhr6eT14aoeoOpajQIAPHGqUk1uerS5lBBKWfXlgiuZOriM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55"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6488668"/>
            <a:ext cx="2421228" cy="369332"/>
          </a:xfrm>
          <a:prstGeom prst="rect">
            <a:avLst/>
          </a:prstGeom>
          <a:noFill/>
        </p:spPr>
        <p:txBody>
          <a:bodyPr wrap="square" rtlCol="0">
            <a:spAutoFit/>
          </a:bodyPr>
          <a:lstStyle/>
          <a:p>
            <a:r>
              <a:rPr lang="en-US" dirty="0"/>
              <a:t>D&amp;C 84:60-61 </a:t>
            </a:r>
          </a:p>
        </p:txBody>
      </p:sp>
      <p:sp>
        <p:nvSpPr>
          <p:cNvPr id="6" name="TextBox 5"/>
          <p:cNvSpPr txBox="1"/>
          <p:nvPr/>
        </p:nvSpPr>
        <p:spPr>
          <a:xfrm>
            <a:off x="0" y="0"/>
            <a:ext cx="12191999" cy="1015663"/>
          </a:xfrm>
          <a:prstGeom prst="rect">
            <a:avLst/>
          </a:prstGeom>
          <a:noFill/>
        </p:spPr>
        <p:txBody>
          <a:bodyPr wrap="square" rtlCol="0">
            <a:spAutoFit/>
          </a:bodyPr>
          <a:lstStyle/>
          <a:p>
            <a:pPr algn="ctr"/>
            <a:r>
              <a:rPr lang="en-US" sz="6000" dirty="0">
                <a:latin typeface="Harrington" panose="04040505050A02020702" pitchFamily="82" charset="0"/>
              </a:rPr>
              <a:t>Principles of the Gospel</a:t>
            </a:r>
          </a:p>
        </p:txBody>
      </p:sp>
      <p:sp>
        <p:nvSpPr>
          <p:cNvPr id="7" name="Rectangle 6"/>
          <p:cNvSpPr/>
          <p:nvPr/>
        </p:nvSpPr>
        <p:spPr>
          <a:xfrm>
            <a:off x="5507864" y="4453393"/>
            <a:ext cx="6096000" cy="2123658"/>
          </a:xfrm>
          <a:prstGeom prst="rect">
            <a:avLst/>
          </a:prstGeom>
        </p:spPr>
        <p:txBody>
          <a:bodyPr>
            <a:spAutoFit/>
          </a:bodyPr>
          <a:lstStyle/>
          <a:p>
            <a:r>
              <a:rPr lang="en-US" sz="2400" dirty="0"/>
              <a:t>“ The Lord informed these priesthood holders that they were to be obedient to the above counsel that they might bring forth fruit pleasing unto the Lord. They were promised forgiveness inasmuch as they were faithful.”</a:t>
            </a:r>
          </a:p>
          <a:p>
            <a:r>
              <a:rPr lang="en-US" sz="1200" dirty="0" err="1"/>
              <a:t>Otten</a:t>
            </a:r>
            <a:r>
              <a:rPr lang="en-US" sz="1200" dirty="0"/>
              <a:t> and Caldwell</a:t>
            </a:r>
          </a:p>
        </p:txBody>
      </p:sp>
      <p:sp>
        <p:nvSpPr>
          <p:cNvPr id="3" name="Rectangle 2"/>
          <p:cNvSpPr/>
          <p:nvPr/>
        </p:nvSpPr>
        <p:spPr>
          <a:xfrm>
            <a:off x="99557" y="1157020"/>
            <a:ext cx="6222106" cy="2308324"/>
          </a:xfrm>
          <a:prstGeom prst="rect">
            <a:avLst/>
          </a:prstGeom>
        </p:spPr>
        <p:txBody>
          <a:bodyPr wrap="square">
            <a:spAutoFit/>
          </a:bodyPr>
          <a:lstStyle/>
          <a:p>
            <a:pPr marL="457200" indent="-457200">
              <a:buAutoNum type="arabicPeriod"/>
            </a:pPr>
            <a:r>
              <a:rPr lang="en-US" sz="2400" i="0" dirty="0">
                <a:solidFill>
                  <a:srgbClr val="2F393A"/>
                </a:solidFill>
                <a:effectLst/>
              </a:rPr>
              <a:t>Study the principles of the gospel in the Book of Mormon</a:t>
            </a:r>
          </a:p>
          <a:p>
            <a:pPr marL="228600" indent="-228600">
              <a:buAutoNum type="arabicPeriod"/>
            </a:pPr>
            <a:endParaRPr lang="en-US" sz="2400" dirty="0">
              <a:solidFill>
                <a:srgbClr val="2F393A"/>
              </a:solidFill>
            </a:endParaRPr>
          </a:p>
          <a:p>
            <a:pPr marL="457200" indent="-457200">
              <a:buAutoNum type="arabicPeriod" startAt="2"/>
            </a:pPr>
            <a:r>
              <a:rPr lang="en-US" sz="2400" dirty="0"/>
              <a:t>Teach the principles of the gospel to others</a:t>
            </a:r>
          </a:p>
          <a:p>
            <a:endParaRPr lang="en-US" sz="2400" dirty="0"/>
          </a:p>
          <a:p>
            <a:r>
              <a:rPr lang="en-US" sz="2400" dirty="0"/>
              <a:t>3.  Live the principles of the gospel</a:t>
            </a:r>
          </a:p>
        </p:txBody>
      </p:sp>
      <p:grpSp>
        <p:nvGrpSpPr>
          <p:cNvPr id="8" name="Group 7"/>
          <p:cNvGrpSpPr/>
          <p:nvPr/>
        </p:nvGrpSpPr>
        <p:grpSpPr>
          <a:xfrm>
            <a:off x="1940417" y="3936831"/>
            <a:ext cx="2362200" cy="2398490"/>
            <a:chOff x="1066800" y="1371600"/>
            <a:chExt cx="2362200" cy="2398490"/>
          </a:xfrm>
        </p:grpSpPr>
        <p:sp>
          <p:nvSpPr>
            <p:cNvPr id="9" name="Rounded Rectangle 8"/>
            <p:cNvSpPr/>
            <p:nvPr/>
          </p:nvSpPr>
          <p:spPr>
            <a:xfrm rot="18902810">
              <a:off x="1066800" y="1371600"/>
              <a:ext cx="2362200" cy="2398490"/>
            </a:xfrm>
            <a:prstGeom prst="roundRect">
              <a:avLst/>
            </a:prstGeom>
            <a:solidFill>
              <a:srgbClr val="FFC0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rot="18902810">
              <a:off x="1270805" y="1598152"/>
              <a:ext cx="1958989" cy="1989085"/>
            </a:xfrm>
            <a:prstGeom prst="roundRect">
              <a:avLst/>
            </a:prstGeom>
            <a:solidFill>
              <a:srgbClr val="FFC00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356425" y="1878347"/>
              <a:ext cx="1828800" cy="1384995"/>
            </a:xfrm>
            <a:prstGeom prst="rect">
              <a:avLst/>
            </a:prstGeom>
            <a:noFill/>
          </p:spPr>
          <p:txBody>
            <a:bodyPr wrap="square" rtlCol="0">
              <a:spAutoFit/>
            </a:bodyPr>
            <a:lstStyle/>
            <a:p>
              <a:pPr algn="ctr"/>
              <a:r>
                <a:rPr lang="en-US" sz="2800" dirty="0">
                  <a:latin typeface="Magneto" panose="04030805050802020D02" pitchFamily="82" charset="0"/>
                </a:rPr>
                <a:t>Good Advice For All</a:t>
              </a:r>
            </a:p>
          </p:txBody>
        </p:sp>
      </p:grpSp>
      <p:pic>
        <p:nvPicPr>
          <p:cNvPr id="5" name="Picture 4">
            <a:extLst>
              <a:ext uri="{FF2B5EF4-FFF2-40B4-BE49-F238E27FC236}">
                <a16:creationId xmlns:a16="http://schemas.microsoft.com/office/drawing/2014/main" id="{1EF7DF23-C7A6-4691-B91D-370C000599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9264" y="1223228"/>
            <a:ext cx="4013200" cy="3022600"/>
          </a:xfrm>
          <a:prstGeom prst="rect">
            <a:avLst/>
          </a:prstGeom>
        </p:spPr>
      </p:pic>
    </p:spTree>
    <p:extLst>
      <p:ext uri="{BB962C8B-B14F-4D97-AF65-F5344CB8AC3E}">
        <p14:creationId xmlns:p14="http://schemas.microsoft.com/office/powerpoint/2010/main" val="3593347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encrypted-tbn2.gstatic.com/images?q=tbn:ANd9GcQeLbfhr6eT14aoeoOpajQIAPHGqUk1uerS5lBBKWfXlgiuZOriM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3374" y="0"/>
            <a:ext cx="12128626" cy="7017306"/>
          </a:xfrm>
          <a:prstGeom prst="rect">
            <a:avLst/>
          </a:prstGeom>
          <a:noFill/>
        </p:spPr>
        <p:txBody>
          <a:bodyPr wrap="square" rtlCol="0">
            <a:spAutoFit/>
          </a:bodyPr>
          <a:lstStyle/>
          <a:p>
            <a:r>
              <a:rPr lang="en-US" dirty="0"/>
              <a:t>Sources:</a:t>
            </a:r>
          </a:p>
          <a:p>
            <a:endParaRPr lang="en-US" dirty="0"/>
          </a:p>
          <a:p>
            <a:r>
              <a:rPr lang="en-US" dirty="0"/>
              <a:t>Videos:</a:t>
            </a:r>
          </a:p>
          <a:p>
            <a:r>
              <a:rPr lang="en-US" b="1" dirty="0"/>
              <a:t>Patterns of Light: The Light of Christ</a:t>
            </a:r>
            <a:r>
              <a:rPr lang="en-US" dirty="0"/>
              <a:t> (2:33)</a:t>
            </a:r>
          </a:p>
          <a:p>
            <a:r>
              <a:rPr lang="en-US" b="1" dirty="0"/>
              <a:t>A Lifetime Pursuit</a:t>
            </a:r>
            <a:r>
              <a:rPr lang="en-US" dirty="0"/>
              <a:t> (0:48)</a:t>
            </a:r>
          </a:p>
          <a:p>
            <a:r>
              <a:rPr lang="en-US" b="1" dirty="0"/>
              <a:t>Book of Mormon: Messages from Heaven</a:t>
            </a:r>
            <a:r>
              <a:rPr lang="en-US" dirty="0"/>
              <a:t> (2:33)</a:t>
            </a:r>
            <a:endParaRPr lang="en-US" i="1" dirty="0"/>
          </a:p>
          <a:p>
            <a:endParaRPr lang="en-US" i="1" dirty="0"/>
          </a:p>
          <a:p>
            <a:r>
              <a:rPr lang="en-US" dirty="0"/>
              <a:t>Doctrine Immunizes Us against Sin (0:52)</a:t>
            </a:r>
          </a:p>
          <a:p>
            <a:endParaRPr lang="en-US" dirty="0"/>
          </a:p>
          <a:p>
            <a:r>
              <a:rPr lang="en-US" dirty="0">
                <a:solidFill>
                  <a:srgbClr val="2F393A"/>
                </a:solidFill>
              </a:rPr>
              <a:t>TF=</a:t>
            </a:r>
            <a:r>
              <a:rPr lang="en-US" b="0" i="1" dirty="0">
                <a:solidFill>
                  <a:srgbClr val="2F393A"/>
                </a:solidFill>
                <a:effectLst/>
              </a:rPr>
              <a:t>True to the Faith</a:t>
            </a:r>
            <a:r>
              <a:rPr lang="en-US" b="0" i="0" dirty="0">
                <a:solidFill>
                  <a:srgbClr val="2F393A"/>
                </a:solidFill>
                <a:effectLst/>
              </a:rPr>
              <a:t> [2004], 96</a:t>
            </a:r>
          </a:p>
          <a:p>
            <a:endParaRPr lang="en-US" dirty="0">
              <a:solidFill>
                <a:srgbClr val="2F393A"/>
              </a:solidFill>
            </a:endParaRPr>
          </a:p>
          <a:p>
            <a:r>
              <a:rPr lang="en-US" b="0" i="0" dirty="0">
                <a:solidFill>
                  <a:srgbClr val="2F393A"/>
                </a:solidFill>
                <a:effectLst/>
              </a:rPr>
              <a:t>Boyd K. Packer, “The Light of Christ,”</a:t>
            </a:r>
            <a:r>
              <a:rPr lang="en-US" b="0" i="1" dirty="0">
                <a:solidFill>
                  <a:srgbClr val="2F393A"/>
                </a:solidFill>
                <a:effectLst/>
              </a:rPr>
              <a:t> Ensign,</a:t>
            </a:r>
            <a:r>
              <a:rPr lang="en-US" b="0" i="0" dirty="0">
                <a:solidFill>
                  <a:srgbClr val="2F393A"/>
                </a:solidFill>
                <a:effectLst/>
              </a:rPr>
              <a:t> Apr. 2005, 9</a:t>
            </a:r>
          </a:p>
          <a:p>
            <a:endParaRPr lang="en-US" dirty="0">
              <a:solidFill>
                <a:srgbClr val="2F393A"/>
              </a:solidFill>
            </a:endParaRPr>
          </a:p>
          <a:p>
            <a:r>
              <a:rPr lang="en-US" dirty="0"/>
              <a:t>(George Q. Cannon, in </a:t>
            </a:r>
            <a:r>
              <a:rPr lang="en-US" i="1" dirty="0"/>
              <a:t>Journal of Discourses,</a:t>
            </a:r>
            <a:r>
              <a:rPr lang="en-US" dirty="0"/>
              <a:t> 26:191.)</a:t>
            </a:r>
          </a:p>
          <a:p>
            <a:endParaRPr lang="en-US" dirty="0"/>
          </a:p>
          <a:p>
            <a:r>
              <a:rPr lang="en-US" dirty="0"/>
              <a:t>Joseph F. Smith </a:t>
            </a:r>
            <a:r>
              <a:rPr lang="en-US" i="1" dirty="0"/>
              <a:t>Gospel Doctrine </a:t>
            </a:r>
            <a:r>
              <a:rPr lang="en-US" dirty="0"/>
              <a:t>pg. 82 (1</a:t>
            </a:r>
            <a:r>
              <a:rPr lang="en-US" baseline="30000" dirty="0"/>
              <a:t>st</a:t>
            </a:r>
            <a:r>
              <a:rPr lang="en-US" dirty="0"/>
              <a:t> edition) pg. 67 (later edition)</a:t>
            </a:r>
          </a:p>
          <a:p>
            <a:endParaRPr lang="en-US" dirty="0"/>
          </a:p>
          <a:p>
            <a:r>
              <a:rPr lang="en-US" dirty="0"/>
              <a:t>President Ezra Taft Benson </a:t>
            </a:r>
            <a:r>
              <a:rPr lang="en-US" i="0" dirty="0">
                <a:solidFill>
                  <a:srgbClr val="2F393A"/>
                </a:solidFill>
                <a:effectLst/>
              </a:rPr>
              <a:t>(“The Book of Mormon—Keystone of Our Religion,”</a:t>
            </a:r>
            <a:r>
              <a:rPr lang="en-US" i="1" dirty="0">
                <a:solidFill>
                  <a:srgbClr val="2F393A"/>
                </a:solidFill>
                <a:effectLst/>
              </a:rPr>
              <a:t> Ensign,</a:t>
            </a:r>
            <a:r>
              <a:rPr lang="en-US" i="0" dirty="0">
                <a:solidFill>
                  <a:srgbClr val="2F393A"/>
                </a:solidFill>
                <a:effectLst/>
              </a:rPr>
              <a:t> Nov. 1986, 7).</a:t>
            </a:r>
          </a:p>
          <a:p>
            <a:endParaRPr lang="en-US" dirty="0">
              <a:solidFill>
                <a:srgbClr val="2F393A"/>
              </a:solidFill>
            </a:endParaRPr>
          </a:p>
          <a:p>
            <a:r>
              <a:rPr lang="en-US" dirty="0">
                <a:solidFill>
                  <a:srgbClr val="2F393A"/>
                </a:solidFill>
              </a:rPr>
              <a:t>L. G. </a:t>
            </a:r>
            <a:r>
              <a:rPr lang="en-US" dirty="0" err="1">
                <a:solidFill>
                  <a:srgbClr val="2F393A"/>
                </a:solidFill>
              </a:rPr>
              <a:t>Otten</a:t>
            </a:r>
            <a:r>
              <a:rPr lang="en-US" dirty="0">
                <a:solidFill>
                  <a:srgbClr val="2F393A"/>
                </a:solidFill>
              </a:rPr>
              <a:t> and C. M. Caldwell </a:t>
            </a:r>
            <a:r>
              <a:rPr lang="en-US" i="1" dirty="0">
                <a:solidFill>
                  <a:srgbClr val="2F393A"/>
                </a:solidFill>
              </a:rPr>
              <a:t>Sacred Truths of the Doctrine and Covenants </a:t>
            </a:r>
            <a:r>
              <a:rPr lang="en-US" dirty="0">
                <a:solidFill>
                  <a:srgbClr val="2F393A"/>
                </a:solidFill>
              </a:rPr>
              <a:t> Vol. 2 pg. 76</a:t>
            </a:r>
            <a:endParaRPr lang="en-US" dirty="0"/>
          </a:p>
          <a:p>
            <a:endParaRPr lang="en-US" dirty="0"/>
          </a:p>
          <a:p>
            <a:endParaRPr lang="en-US" dirty="0"/>
          </a:p>
          <a:p>
            <a:endParaRPr lang="en-US" dirty="0"/>
          </a:p>
          <a:p>
            <a:r>
              <a:rPr lang="en-US" b="0" i="0" dirty="0">
                <a:solidFill>
                  <a:srgbClr val="2F393A"/>
                </a:solidFill>
                <a:effectLst/>
              </a:rPr>
              <a:t> </a:t>
            </a:r>
          </a:p>
          <a:p>
            <a:endParaRPr lang="en-US" dirty="0"/>
          </a:p>
        </p:txBody>
      </p:sp>
      <p:sp>
        <p:nvSpPr>
          <p:cNvPr id="5" name="Footer Placeholder 14">
            <a:extLst>
              <a:ext uri="{FF2B5EF4-FFF2-40B4-BE49-F238E27FC236}">
                <a16:creationId xmlns:a16="http://schemas.microsoft.com/office/drawing/2014/main" id="{9BD22873-EFF9-47A0-BD07-C26FA2C68DCD}"/>
              </a:ext>
            </a:extLst>
          </p:cNvPr>
          <p:cNvSpPr>
            <a:spLocks noGrp="1"/>
          </p:cNvSpPr>
          <p:nvPr/>
        </p:nvSpPr>
        <p:spPr>
          <a:xfrm>
            <a:off x="-11820" y="6414235"/>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t>Presentation by ©http://fashionsbylynda.com/blog/</a:t>
            </a:r>
          </a:p>
        </p:txBody>
      </p:sp>
      <p:grpSp>
        <p:nvGrpSpPr>
          <p:cNvPr id="6" name="Group 5">
            <a:extLst>
              <a:ext uri="{FF2B5EF4-FFF2-40B4-BE49-F238E27FC236}">
                <a16:creationId xmlns:a16="http://schemas.microsoft.com/office/drawing/2014/main" id="{070F3E29-2389-49DB-A17C-C212D1C4442A}"/>
              </a:ext>
            </a:extLst>
          </p:cNvPr>
          <p:cNvGrpSpPr/>
          <p:nvPr/>
        </p:nvGrpSpPr>
        <p:grpSpPr>
          <a:xfrm>
            <a:off x="4885974" y="666303"/>
            <a:ext cx="1143000" cy="1447800"/>
            <a:chOff x="7543800" y="3810000"/>
            <a:chExt cx="1143000" cy="1447800"/>
          </a:xfrm>
        </p:grpSpPr>
        <p:sp>
          <p:nvSpPr>
            <p:cNvPr id="7" name="Trapezoid 6">
              <a:extLst>
                <a:ext uri="{FF2B5EF4-FFF2-40B4-BE49-F238E27FC236}">
                  <a16:creationId xmlns:a16="http://schemas.microsoft.com/office/drawing/2014/main" id="{B293D79F-2AAB-4164-95FA-EB8EF93CE8B3}"/>
                </a:ext>
              </a:extLst>
            </p:cNvPr>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9">
              <a:extLst>
                <a:ext uri="{FF2B5EF4-FFF2-40B4-BE49-F238E27FC236}">
                  <a16:creationId xmlns:a16="http://schemas.microsoft.com/office/drawing/2014/main" id="{9BEEABC1-2308-453A-9474-F626E70A1180}"/>
                </a:ext>
              </a:extLst>
            </p:cNvPr>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0">
              <a:extLst>
                <a:ext uri="{FF2B5EF4-FFF2-40B4-BE49-F238E27FC236}">
                  <a16:creationId xmlns:a16="http://schemas.microsoft.com/office/drawing/2014/main" id="{14AAFD71-CE25-46C8-A9C0-E3B446EE4098}"/>
                </a:ext>
              </a:extLst>
            </p:cNvPr>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81">
              <a:extLst>
                <a:ext uri="{FF2B5EF4-FFF2-40B4-BE49-F238E27FC236}">
                  <a16:creationId xmlns:a16="http://schemas.microsoft.com/office/drawing/2014/main" id="{0BCBF0D8-F7F4-4EDC-9765-11D4333AFCEC}"/>
                </a:ext>
              </a:extLst>
            </p:cNvPr>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0D8B1BC9-6970-4096-90FB-CED9DCB91240}"/>
                </a:ext>
              </a:extLst>
            </p:cNvPr>
            <p:cNvGrpSpPr/>
            <p:nvPr/>
          </p:nvGrpSpPr>
          <p:grpSpPr>
            <a:xfrm>
              <a:off x="7924800" y="3810000"/>
              <a:ext cx="645353" cy="610017"/>
              <a:chOff x="7924800" y="5867400"/>
              <a:chExt cx="645353" cy="610017"/>
            </a:xfrm>
          </p:grpSpPr>
          <p:grpSp>
            <p:nvGrpSpPr>
              <p:cNvPr id="19" name="Group 13">
                <a:extLst>
                  <a:ext uri="{FF2B5EF4-FFF2-40B4-BE49-F238E27FC236}">
                    <a16:creationId xmlns:a16="http://schemas.microsoft.com/office/drawing/2014/main" id="{92D84F13-EB77-4ED9-A148-1D8FCE6A99F8}"/>
                  </a:ext>
                </a:extLst>
              </p:cNvPr>
              <p:cNvGrpSpPr/>
              <p:nvPr/>
            </p:nvGrpSpPr>
            <p:grpSpPr>
              <a:xfrm>
                <a:off x="7924800" y="5867400"/>
                <a:ext cx="645353" cy="610017"/>
                <a:chOff x="3037563" y="3121795"/>
                <a:chExt cx="1250371" cy="1224010"/>
              </a:xfrm>
            </p:grpSpPr>
            <p:sp>
              <p:nvSpPr>
                <p:cNvPr id="21" name="Oval 20">
                  <a:extLst>
                    <a:ext uri="{FF2B5EF4-FFF2-40B4-BE49-F238E27FC236}">
                      <a16:creationId xmlns:a16="http://schemas.microsoft.com/office/drawing/2014/main" id="{C9701A91-CD0E-42A5-B155-96C923EAF65F}"/>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C00802D-B17C-490B-B1ED-A561E5E83B54}"/>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2F66B41-916E-4A22-A3AC-FA0290F97191}"/>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DF9980FC-459F-4C86-B188-E667EA199DC5}"/>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Oval 19">
                <a:extLst>
                  <a:ext uri="{FF2B5EF4-FFF2-40B4-BE49-F238E27FC236}">
                    <a16:creationId xmlns:a16="http://schemas.microsoft.com/office/drawing/2014/main" id="{9A667DE5-D6A0-4AC3-9A1C-F96897112797}"/>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21B4CD33-AA16-40D1-B64A-5E43E4BA49B7}"/>
                </a:ext>
              </a:extLst>
            </p:cNvPr>
            <p:cNvGrpSpPr/>
            <p:nvPr/>
          </p:nvGrpSpPr>
          <p:grpSpPr>
            <a:xfrm>
              <a:off x="7543800" y="4038600"/>
              <a:ext cx="403070" cy="381000"/>
              <a:chOff x="7924800" y="5867400"/>
              <a:chExt cx="645353" cy="610017"/>
            </a:xfrm>
          </p:grpSpPr>
          <p:grpSp>
            <p:nvGrpSpPr>
              <p:cNvPr id="13" name="Group 13">
                <a:extLst>
                  <a:ext uri="{FF2B5EF4-FFF2-40B4-BE49-F238E27FC236}">
                    <a16:creationId xmlns:a16="http://schemas.microsoft.com/office/drawing/2014/main" id="{06089AAE-B3E3-4AFC-9186-7B624E4013EE}"/>
                  </a:ext>
                </a:extLst>
              </p:cNvPr>
              <p:cNvGrpSpPr/>
              <p:nvPr/>
            </p:nvGrpSpPr>
            <p:grpSpPr>
              <a:xfrm>
                <a:off x="7924800" y="5867400"/>
                <a:ext cx="645353" cy="610017"/>
                <a:chOff x="3037563" y="3121795"/>
                <a:chExt cx="1250371" cy="1224010"/>
              </a:xfrm>
            </p:grpSpPr>
            <p:sp>
              <p:nvSpPr>
                <p:cNvPr id="15" name="Oval 14">
                  <a:extLst>
                    <a:ext uri="{FF2B5EF4-FFF2-40B4-BE49-F238E27FC236}">
                      <a16:creationId xmlns:a16="http://schemas.microsoft.com/office/drawing/2014/main" id="{B9088FD1-FB61-4AE2-9679-948A4E9BB108}"/>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1A1040DA-E70E-4C59-95E9-83E3E529D37B}"/>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9CA728A-C35B-4D0E-857C-3BB4A6064774}"/>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762768D-8BA7-4B26-BDF6-FDA3287F1D59}"/>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Oval 13">
                <a:extLst>
                  <a:ext uri="{FF2B5EF4-FFF2-40B4-BE49-F238E27FC236}">
                    <a16:creationId xmlns:a16="http://schemas.microsoft.com/office/drawing/2014/main" id="{DF1561B6-0F46-4671-B834-7A145ACB5449}"/>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5415051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encrypted-tbn2.gstatic.com/images?q=tbn:ANd9GcQeLbfhr6eT14aoeoOpajQIAPHGqUk1uerS5lBBKWfXlgiuZOriM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6494060"/>
            <a:ext cx="3856776" cy="338554"/>
          </a:xfrm>
          <a:prstGeom prst="rect">
            <a:avLst/>
          </a:prstGeom>
          <a:noFill/>
        </p:spPr>
        <p:txBody>
          <a:bodyPr wrap="square" rtlCol="0">
            <a:spAutoFit/>
          </a:bodyPr>
          <a:lstStyle/>
          <a:p>
            <a:r>
              <a:rPr lang="en-US" sz="1600" dirty="0"/>
              <a:t>D&amp;C 84:43-44</a:t>
            </a:r>
          </a:p>
        </p:txBody>
      </p:sp>
      <p:sp>
        <p:nvSpPr>
          <p:cNvPr id="6" name="TextBox 5"/>
          <p:cNvSpPr txBox="1"/>
          <p:nvPr/>
        </p:nvSpPr>
        <p:spPr>
          <a:xfrm>
            <a:off x="-117695" y="0"/>
            <a:ext cx="12191999" cy="1015663"/>
          </a:xfrm>
          <a:prstGeom prst="rect">
            <a:avLst/>
          </a:prstGeom>
          <a:noFill/>
        </p:spPr>
        <p:txBody>
          <a:bodyPr wrap="square" rtlCol="0">
            <a:spAutoFit/>
          </a:bodyPr>
          <a:lstStyle/>
          <a:p>
            <a:pPr algn="ctr"/>
            <a:r>
              <a:rPr lang="en-US" sz="6000" dirty="0">
                <a:latin typeface="Harrington" panose="04040505050A02020702" pitchFamily="82" charset="0"/>
              </a:rPr>
              <a:t>Challenges of Scripture Study</a:t>
            </a:r>
          </a:p>
        </p:txBody>
      </p:sp>
      <p:pic>
        <p:nvPicPr>
          <p:cNvPr id="14" name="Picture 13">
            <a:extLst>
              <a:ext uri="{FF2B5EF4-FFF2-40B4-BE49-F238E27FC236}">
                <a16:creationId xmlns:a16="http://schemas.microsoft.com/office/drawing/2014/main" id="{D9B057C2-CE27-47C7-A3FD-6D76E63944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2481" y="1279670"/>
            <a:ext cx="3243353" cy="2475191"/>
          </a:xfrm>
          <a:prstGeom prst="rect">
            <a:avLst/>
          </a:prstGeom>
        </p:spPr>
      </p:pic>
      <p:pic>
        <p:nvPicPr>
          <p:cNvPr id="17" name="Picture 16">
            <a:extLst>
              <a:ext uri="{FF2B5EF4-FFF2-40B4-BE49-F238E27FC236}">
                <a16:creationId xmlns:a16="http://schemas.microsoft.com/office/drawing/2014/main" id="{128C8C12-B01F-40B6-9381-4C53042C28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82600" y="1168013"/>
            <a:ext cx="2853175" cy="2731245"/>
          </a:xfrm>
          <a:prstGeom prst="rect">
            <a:avLst/>
          </a:prstGeom>
        </p:spPr>
      </p:pic>
      <p:pic>
        <p:nvPicPr>
          <p:cNvPr id="20" name="Picture 19">
            <a:extLst>
              <a:ext uri="{FF2B5EF4-FFF2-40B4-BE49-F238E27FC236}">
                <a16:creationId xmlns:a16="http://schemas.microsoft.com/office/drawing/2014/main" id="{1E1CF4CE-EC8D-46CD-AA05-D6D5FA3786E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71540" y="1168013"/>
            <a:ext cx="2505673" cy="2975106"/>
          </a:xfrm>
          <a:prstGeom prst="rect">
            <a:avLst/>
          </a:prstGeom>
        </p:spPr>
      </p:pic>
      <p:pic>
        <p:nvPicPr>
          <p:cNvPr id="23" name="Picture 22">
            <a:extLst>
              <a:ext uri="{FF2B5EF4-FFF2-40B4-BE49-F238E27FC236}">
                <a16:creationId xmlns:a16="http://schemas.microsoft.com/office/drawing/2014/main" id="{DA31813D-FD70-4175-B6B5-E6585423BE0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0485" y="4180624"/>
            <a:ext cx="3554276" cy="2651990"/>
          </a:xfrm>
          <a:prstGeom prst="rect">
            <a:avLst/>
          </a:prstGeom>
        </p:spPr>
      </p:pic>
      <p:pic>
        <p:nvPicPr>
          <p:cNvPr id="25" name="Picture 24">
            <a:extLst>
              <a:ext uri="{FF2B5EF4-FFF2-40B4-BE49-F238E27FC236}">
                <a16:creationId xmlns:a16="http://schemas.microsoft.com/office/drawing/2014/main" id="{8C110E91-E707-468B-8A0D-63DC859935B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14268" y="3899258"/>
            <a:ext cx="2621507" cy="3084843"/>
          </a:xfrm>
          <a:prstGeom prst="rect">
            <a:avLst/>
          </a:prstGeom>
        </p:spPr>
      </p:pic>
      <p:pic>
        <p:nvPicPr>
          <p:cNvPr id="27" name="Picture 26">
            <a:extLst>
              <a:ext uri="{FF2B5EF4-FFF2-40B4-BE49-F238E27FC236}">
                <a16:creationId xmlns:a16="http://schemas.microsoft.com/office/drawing/2014/main" id="{E2491878-CE84-4309-A5AB-65EF0EE5EE1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323138" y="4295470"/>
            <a:ext cx="3231160" cy="2542252"/>
          </a:xfrm>
          <a:prstGeom prst="rect">
            <a:avLst/>
          </a:prstGeom>
        </p:spPr>
      </p:pic>
    </p:spTree>
    <p:extLst>
      <p:ext uri="{BB962C8B-B14F-4D97-AF65-F5344CB8AC3E}">
        <p14:creationId xmlns:p14="http://schemas.microsoft.com/office/powerpoint/2010/main" val="1762705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anim calcmode="lin" valueType="num">
                                      <p:cBhvr>
                                        <p:cTn id="15" dur="1000" fill="hold"/>
                                        <p:tgtEl>
                                          <p:spTgt spid="17"/>
                                        </p:tgtEl>
                                        <p:attrNameLst>
                                          <p:attrName>ppt_x</p:attrName>
                                        </p:attrNameLst>
                                      </p:cBhvr>
                                      <p:tavLst>
                                        <p:tav tm="0">
                                          <p:val>
                                            <p:strVal val="#ppt_x"/>
                                          </p:val>
                                        </p:tav>
                                        <p:tav tm="100000">
                                          <p:val>
                                            <p:strVal val="#ppt_x"/>
                                          </p:val>
                                        </p:tav>
                                      </p:tavLst>
                                    </p:anim>
                                    <p:anim calcmode="lin" valueType="num">
                                      <p:cBhvr>
                                        <p:cTn id="1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1000"/>
                                        <p:tgtEl>
                                          <p:spTgt spid="20"/>
                                        </p:tgtEl>
                                      </p:cBhvr>
                                    </p:animEffect>
                                    <p:anim calcmode="lin" valueType="num">
                                      <p:cBhvr>
                                        <p:cTn id="22" dur="1000" fill="hold"/>
                                        <p:tgtEl>
                                          <p:spTgt spid="20"/>
                                        </p:tgtEl>
                                        <p:attrNameLst>
                                          <p:attrName>ppt_x</p:attrName>
                                        </p:attrNameLst>
                                      </p:cBhvr>
                                      <p:tavLst>
                                        <p:tav tm="0">
                                          <p:val>
                                            <p:strVal val="#ppt_x"/>
                                          </p:val>
                                        </p:tav>
                                        <p:tav tm="100000">
                                          <p:val>
                                            <p:strVal val="#ppt_x"/>
                                          </p:val>
                                        </p:tav>
                                      </p:tavLst>
                                    </p:anim>
                                    <p:anim calcmode="lin" valueType="num">
                                      <p:cBhvr>
                                        <p:cTn id="2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1000"/>
                                        <p:tgtEl>
                                          <p:spTgt spid="23"/>
                                        </p:tgtEl>
                                      </p:cBhvr>
                                    </p:animEffect>
                                    <p:anim calcmode="lin" valueType="num">
                                      <p:cBhvr>
                                        <p:cTn id="29" dur="1000" fill="hold"/>
                                        <p:tgtEl>
                                          <p:spTgt spid="23"/>
                                        </p:tgtEl>
                                        <p:attrNameLst>
                                          <p:attrName>ppt_x</p:attrName>
                                        </p:attrNameLst>
                                      </p:cBhvr>
                                      <p:tavLst>
                                        <p:tav tm="0">
                                          <p:val>
                                            <p:strVal val="#ppt_x"/>
                                          </p:val>
                                        </p:tav>
                                        <p:tav tm="100000">
                                          <p:val>
                                            <p:strVal val="#ppt_x"/>
                                          </p:val>
                                        </p:tav>
                                      </p:tavLst>
                                    </p:anim>
                                    <p:anim calcmode="lin" valueType="num">
                                      <p:cBhvr>
                                        <p:cTn id="30"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encrypted-tbn2.gstatic.com/images?q=tbn:ANd9GcQeLbfhr6eT14aoeoOpajQIAPHGqUk1uerS5lBBKWfXlgiuZOriM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7223" y="6516561"/>
            <a:ext cx="1421394" cy="338554"/>
          </a:xfrm>
          <a:prstGeom prst="rect">
            <a:avLst/>
          </a:prstGeom>
          <a:noFill/>
        </p:spPr>
        <p:txBody>
          <a:bodyPr wrap="square" rtlCol="0">
            <a:spAutoFit/>
          </a:bodyPr>
          <a:lstStyle/>
          <a:p>
            <a:r>
              <a:rPr lang="en-US" sz="1600" dirty="0"/>
              <a:t>D&amp;C 84:45-46</a:t>
            </a:r>
          </a:p>
        </p:txBody>
      </p:sp>
      <p:sp>
        <p:nvSpPr>
          <p:cNvPr id="6" name="TextBox 5"/>
          <p:cNvSpPr txBox="1"/>
          <p:nvPr/>
        </p:nvSpPr>
        <p:spPr>
          <a:xfrm>
            <a:off x="0" y="0"/>
            <a:ext cx="12191999" cy="1015663"/>
          </a:xfrm>
          <a:prstGeom prst="rect">
            <a:avLst/>
          </a:prstGeom>
          <a:noFill/>
        </p:spPr>
        <p:txBody>
          <a:bodyPr wrap="square" rtlCol="0">
            <a:spAutoFit/>
          </a:bodyPr>
          <a:lstStyle/>
          <a:p>
            <a:pPr algn="ctr"/>
            <a:r>
              <a:rPr lang="en-US" sz="6000" dirty="0">
                <a:latin typeface="Harrington" panose="04040505050A02020702" pitchFamily="82" charset="0"/>
              </a:rPr>
              <a:t>The Word of the Lord</a:t>
            </a:r>
          </a:p>
        </p:txBody>
      </p:sp>
      <p:sp>
        <p:nvSpPr>
          <p:cNvPr id="12" name="Rectangle 11"/>
          <p:cNvSpPr/>
          <p:nvPr/>
        </p:nvSpPr>
        <p:spPr>
          <a:xfrm>
            <a:off x="3065170" y="1214521"/>
            <a:ext cx="6025624" cy="369332"/>
          </a:xfrm>
          <a:prstGeom prst="rect">
            <a:avLst/>
          </a:prstGeom>
          <a:noFill/>
        </p:spPr>
        <p:txBody>
          <a:bodyPr wrap="none">
            <a:spAutoFit/>
          </a:bodyPr>
          <a:lstStyle/>
          <a:p>
            <a:r>
              <a:rPr lang="en-US" b="0" i="1" dirty="0">
                <a:effectLst/>
              </a:rPr>
              <a:t>Sanctify them through thy </a:t>
            </a:r>
            <a:r>
              <a:rPr lang="en-US" i="1" dirty="0"/>
              <a:t>truth</a:t>
            </a:r>
            <a:r>
              <a:rPr lang="en-US" b="0" i="1" dirty="0">
                <a:effectLst/>
              </a:rPr>
              <a:t>: thy word is </a:t>
            </a:r>
            <a:r>
              <a:rPr lang="en-US" i="1" dirty="0"/>
              <a:t>truth</a:t>
            </a:r>
            <a:r>
              <a:rPr lang="en-US" b="0" i="1" dirty="0">
                <a:effectLst/>
              </a:rPr>
              <a:t>. John 17:17 </a:t>
            </a:r>
            <a:endParaRPr lang="en-US" i="1" dirty="0"/>
          </a:p>
        </p:txBody>
      </p:sp>
      <p:grpSp>
        <p:nvGrpSpPr>
          <p:cNvPr id="17" name="Group 16"/>
          <p:cNvGrpSpPr/>
          <p:nvPr/>
        </p:nvGrpSpPr>
        <p:grpSpPr>
          <a:xfrm>
            <a:off x="270451" y="2035447"/>
            <a:ext cx="2524262" cy="862096"/>
            <a:chOff x="991673" y="1494277"/>
            <a:chExt cx="2691685" cy="1158771"/>
          </a:xfrm>
        </p:grpSpPr>
        <p:sp>
          <p:nvSpPr>
            <p:cNvPr id="18" name="Pentagon 17"/>
            <p:cNvSpPr/>
            <p:nvPr/>
          </p:nvSpPr>
          <p:spPr>
            <a:xfrm>
              <a:off x="991673" y="1494277"/>
              <a:ext cx="2691685" cy="1158771"/>
            </a:xfrm>
            <a:prstGeom prst="homePlat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1301006" y="1497858"/>
              <a:ext cx="1908220" cy="707886"/>
            </a:xfrm>
            <a:prstGeom prst="rect">
              <a:avLst/>
            </a:prstGeom>
            <a:noFill/>
          </p:spPr>
          <p:txBody>
            <a:bodyPr wrap="square" rtlCol="0">
              <a:spAutoFit/>
            </a:bodyPr>
            <a:lstStyle/>
            <a:p>
              <a:r>
                <a:rPr lang="en-US" sz="4000" dirty="0">
                  <a:solidFill>
                    <a:schemeClr val="bg1"/>
                  </a:solidFill>
                </a:rPr>
                <a:t>Light</a:t>
              </a:r>
            </a:p>
          </p:txBody>
        </p:sp>
      </p:grpSp>
      <p:grpSp>
        <p:nvGrpSpPr>
          <p:cNvPr id="26" name="Group 25"/>
          <p:cNvGrpSpPr/>
          <p:nvPr/>
        </p:nvGrpSpPr>
        <p:grpSpPr>
          <a:xfrm>
            <a:off x="270454" y="1057969"/>
            <a:ext cx="2524262" cy="862096"/>
            <a:chOff x="991673" y="1494277"/>
            <a:chExt cx="2691685" cy="1158771"/>
          </a:xfrm>
        </p:grpSpPr>
        <p:sp>
          <p:nvSpPr>
            <p:cNvPr id="27" name="Pentagon 26"/>
            <p:cNvSpPr/>
            <p:nvPr/>
          </p:nvSpPr>
          <p:spPr>
            <a:xfrm>
              <a:off x="991673" y="1494277"/>
              <a:ext cx="2691685" cy="1158771"/>
            </a:xfrm>
            <a:prstGeom prst="homePlat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1301006" y="1497858"/>
              <a:ext cx="1908220" cy="951492"/>
            </a:xfrm>
            <a:prstGeom prst="rect">
              <a:avLst/>
            </a:prstGeom>
            <a:noFill/>
          </p:spPr>
          <p:txBody>
            <a:bodyPr wrap="square" rtlCol="0">
              <a:spAutoFit/>
            </a:bodyPr>
            <a:lstStyle/>
            <a:p>
              <a:r>
                <a:rPr lang="en-US" sz="4000" dirty="0">
                  <a:solidFill>
                    <a:schemeClr val="bg1"/>
                  </a:solidFill>
                </a:rPr>
                <a:t>Truth</a:t>
              </a:r>
            </a:p>
          </p:txBody>
        </p:sp>
      </p:grpSp>
      <p:grpSp>
        <p:nvGrpSpPr>
          <p:cNvPr id="29" name="Group 28"/>
          <p:cNvGrpSpPr/>
          <p:nvPr/>
        </p:nvGrpSpPr>
        <p:grpSpPr>
          <a:xfrm>
            <a:off x="270451" y="3028606"/>
            <a:ext cx="2524262" cy="862096"/>
            <a:chOff x="991673" y="1494277"/>
            <a:chExt cx="2691685" cy="1158771"/>
          </a:xfrm>
        </p:grpSpPr>
        <p:sp>
          <p:nvSpPr>
            <p:cNvPr id="30" name="Pentagon 29"/>
            <p:cNvSpPr/>
            <p:nvPr/>
          </p:nvSpPr>
          <p:spPr>
            <a:xfrm>
              <a:off x="991673" y="1494277"/>
              <a:ext cx="2691685" cy="1158771"/>
            </a:xfrm>
            <a:prstGeom prst="homePlat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1301006" y="1497858"/>
              <a:ext cx="1908220" cy="951492"/>
            </a:xfrm>
            <a:prstGeom prst="rect">
              <a:avLst/>
            </a:prstGeom>
            <a:noFill/>
          </p:spPr>
          <p:txBody>
            <a:bodyPr wrap="square" rtlCol="0">
              <a:spAutoFit/>
            </a:bodyPr>
            <a:lstStyle/>
            <a:p>
              <a:r>
                <a:rPr lang="en-US" sz="4000" dirty="0">
                  <a:solidFill>
                    <a:schemeClr val="bg1"/>
                  </a:solidFill>
                </a:rPr>
                <a:t>Spirit</a:t>
              </a:r>
            </a:p>
          </p:txBody>
        </p:sp>
      </p:grpSp>
      <p:grpSp>
        <p:nvGrpSpPr>
          <p:cNvPr id="32" name="Group 31"/>
          <p:cNvGrpSpPr/>
          <p:nvPr/>
        </p:nvGrpSpPr>
        <p:grpSpPr>
          <a:xfrm>
            <a:off x="193175" y="4021765"/>
            <a:ext cx="2601538" cy="957449"/>
            <a:chOff x="909272" y="1494277"/>
            <a:chExt cx="2774086" cy="1286938"/>
          </a:xfrm>
        </p:grpSpPr>
        <p:sp>
          <p:nvSpPr>
            <p:cNvPr id="33" name="Pentagon 32"/>
            <p:cNvSpPr/>
            <p:nvPr/>
          </p:nvSpPr>
          <p:spPr>
            <a:xfrm>
              <a:off x="991673" y="1494277"/>
              <a:ext cx="2691685" cy="1158771"/>
            </a:xfrm>
            <a:prstGeom prst="homePlat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909272" y="1498769"/>
              <a:ext cx="2691686" cy="1282446"/>
            </a:xfrm>
            <a:prstGeom prst="rect">
              <a:avLst/>
            </a:prstGeom>
            <a:noFill/>
          </p:spPr>
          <p:txBody>
            <a:bodyPr wrap="square" rtlCol="0">
              <a:spAutoFit/>
            </a:bodyPr>
            <a:lstStyle/>
            <a:p>
              <a:pPr algn="ctr"/>
              <a:r>
                <a:rPr lang="en-US" sz="2800" dirty="0">
                  <a:solidFill>
                    <a:schemeClr val="bg1"/>
                  </a:solidFill>
                </a:rPr>
                <a:t>Spirit of Jesus Christ</a:t>
              </a:r>
            </a:p>
          </p:txBody>
        </p:sp>
      </p:grpSp>
      <p:grpSp>
        <p:nvGrpSpPr>
          <p:cNvPr id="35" name="Group 34"/>
          <p:cNvGrpSpPr/>
          <p:nvPr/>
        </p:nvGrpSpPr>
        <p:grpSpPr>
          <a:xfrm>
            <a:off x="154537" y="5053976"/>
            <a:ext cx="2601538" cy="957449"/>
            <a:chOff x="909272" y="1494277"/>
            <a:chExt cx="2774086" cy="1286938"/>
          </a:xfrm>
        </p:grpSpPr>
        <p:sp>
          <p:nvSpPr>
            <p:cNvPr id="36" name="Pentagon 35"/>
            <p:cNvSpPr/>
            <p:nvPr/>
          </p:nvSpPr>
          <p:spPr>
            <a:xfrm>
              <a:off x="991673" y="1494277"/>
              <a:ext cx="2691685" cy="1158771"/>
            </a:xfrm>
            <a:prstGeom prst="homePlat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909272" y="1498769"/>
              <a:ext cx="2691686" cy="1282446"/>
            </a:xfrm>
            <a:prstGeom prst="rect">
              <a:avLst/>
            </a:prstGeom>
            <a:noFill/>
          </p:spPr>
          <p:txBody>
            <a:bodyPr wrap="square" rtlCol="0">
              <a:spAutoFit/>
            </a:bodyPr>
            <a:lstStyle/>
            <a:p>
              <a:pPr algn="ctr"/>
              <a:r>
                <a:rPr lang="en-US" sz="2800" dirty="0">
                  <a:solidFill>
                    <a:schemeClr val="bg1"/>
                  </a:solidFill>
                </a:rPr>
                <a:t>Voice of the Spirit</a:t>
              </a:r>
            </a:p>
          </p:txBody>
        </p:sp>
      </p:grpSp>
      <p:sp>
        <p:nvSpPr>
          <p:cNvPr id="13" name="Rectangle 12"/>
          <p:cNvSpPr/>
          <p:nvPr/>
        </p:nvSpPr>
        <p:spPr>
          <a:xfrm>
            <a:off x="3026847" y="2151757"/>
            <a:ext cx="9130807" cy="646331"/>
          </a:xfrm>
          <a:prstGeom prst="rect">
            <a:avLst/>
          </a:prstGeom>
        </p:spPr>
        <p:txBody>
          <a:bodyPr wrap="square">
            <a:spAutoFit/>
          </a:bodyPr>
          <a:lstStyle/>
          <a:p>
            <a:r>
              <a:rPr lang="en-US" b="0" i="1" dirty="0">
                <a:effectLst/>
              </a:rPr>
              <a:t>That which is of God is </a:t>
            </a:r>
            <a:r>
              <a:rPr lang="en-US" i="1" dirty="0"/>
              <a:t>light</a:t>
            </a:r>
            <a:r>
              <a:rPr lang="en-US" b="0" i="1" dirty="0">
                <a:effectLst/>
              </a:rPr>
              <a:t>; and he that </a:t>
            </a:r>
            <a:r>
              <a:rPr lang="en-US" b="0" i="1" dirty="0" err="1">
                <a:effectLst/>
              </a:rPr>
              <a:t>receiveth</a:t>
            </a:r>
            <a:r>
              <a:rPr lang="en-US" b="0" i="1" dirty="0">
                <a:effectLst/>
              </a:rPr>
              <a:t> </a:t>
            </a:r>
            <a:r>
              <a:rPr lang="en-US" i="1" dirty="0"/>
              <a:t>light</a:t>
            </a:r>
            <a:r>
              <a:rPr lang="en-US" b="0" i="1" dirty="0">
                <a:effectLst/>
              </a:rPr>
              <a:t>, and </a:t>
            </a:r>
            <a:r>
              <a:rPr lang="en-US" b="0" i="1" dirty="0" err="1">
                <a:effectLst/>
              </a:rPr>
              <a:t>continueth</a:t>
            </a:r>
            <a:r>
              <a:rPr lang="en-US" b="0" i="1" dirty="0">
                <a:effectLst/>
              </a:rPr>
              <a:t> in God, </a:t>
            </a:r>
            <a:r>
              <a:rPr lang="en-US" b="0" i="1" dirty="0" err="1">
                <a:effectLst/>
              </a:rPr>
              <a:t>receiveth</a:t>
            </a:r>
            <a:r>
              <a:rPr lang="en-US" b="0" i="1" dirty="0">
                <a:effectLst/>
              </a:rPr>
              <a:t> more </a:t>
            </a:r>
            <a:r>
              <a:rPr lang="en-US" i="1" dirty="0"/>
              <a:t>light</a:t>
            </a:r>
            <a:r>
              <a:rPr lang="en-US" b="0" i="1" dirty="0">
                <a:effectLst/>
              </a:rPr>
              <a:t>; and that </a:t>
            </a:r>
            <a:r>
              <a:rPr lang="en-US" i="1" dirty="0"/>
              <a:t>light</a:t>
            </a:r>
            <a:r>
              <a:rPr lang="en-US" b="0" i="1" dirty="0">
                <a:effectLst/>
              </a:rPr>
              <a:t> </a:t>
            </a:r>
            <a:r>
              <a:rPr lang="en-US" b="0" i="1" dirty="0" err="1">
                <a:effectLst/>
              </a:rPr>
              <a:t>groweth</a:t>
            </a:r>
            <a:r>
              <a:rPr lang="en-US" b="0" i="1" dirty="0">
                <a:effectLst/>
              </a:rPr>
              <a:t> brighter and brighter until the perfect day. D&amp;C 50:24</a:t>
            </a:r>
            <a:endParaRPr lang="en-US" i="1" dirty="0"/>
          </a:p>
        </p:txBody>
      </p:sp>
      <p:sp>
        <p:nvSpPr>
          <p:cNvPr id="38" name="Rectangle 37"/>
          <p:cNvSpPr/>
          <p:nvPr/>
        </p:nvSpPr>
        <p:spPr>
          <a:xfrm>
            <a:off x="3026847" y="3187074"/>
            <a:ext cx="9019504" cy="646331"/>
          </a:xfrm>
          <a:prstGeom prst="rect">
            <a:avLst/>
          </a:prstGeom>
        </p:spPr>
        <p:txBody>
          <a:bodyPr wrap="square">
            <a:spAutoFit/>
          </a:bodyPr>
          <a:lstStyle/>
          <a:p>
            <a:r>
              <a:rPr lang="en-US" b="0" i="1" dirty="0">
                <a:effectLst/>
              </a:rPr>
              <a:t>But God hath revealed them unto us by his </a:t>
            </a:r>
            <a:r>
              <a:rPr lang="en-US" i="1" dirty="0"/>
              <a:t>Spirit</a:t>
            </a:r>
            <a:r>
              <a:rPr lang="en-US" b="0" i="1" dirty="0">
                <a:effectLst/>
              </a:rPr>
              <a:t>: for the </a:t>
            </a:r>
            <a:r>
              <a:rPr lang="en-US" i="1" dirty="0"/>
              <a:t>Spirit</a:t>
            </a:r>
            <a:r>
              <a:rPr lang="en-US" b="0" i="1" dirty="0">
                <a:effectLst/>
              </a:rPr>
              <a:t> </a:t>
            </a:r>
            <a:r>
              <a:rPr lang="en-US" b="0" i="1" dirty="0" err="1">
                <a:effectLst/>
              </a:rPr>
              <a:t>searcheth</a:t>
            </a:r>
            <a:r>
              <a:rPr lang="en-US" b="0" i="1" dirty="0">
                <a:effectLst/>
              </a:rPr>
              <a:t> all things, yea, the deep things of God. 1 Corinthians 2:10</a:t>
            </a:r>
            <a:endParaRPr lang="en-US" i="1" dirty="0"/>
          </a:p>
        </p:txBody>
      </p:sp>
      <p:sp>
        <p:nvSpPr>
          <p:cNvPr id="39" name="Rectangle 38"/>
          <p:cNvSpPr/>
          <p:nvPr/>
        </p:nvSpPr>
        <p:spPr>
          <a:xfrm>
            <a:off x="2987889" y="4125956"/>
            <a:ext cx="9204110" cy="646331"/>
          </a:xfrm>
          <a:prstGeom prst="rect">
            <a:avLst/>
          </a:prstGeom>
        </p:spPr>
        <p:txBody>
          <a:bodyPr wrap="square">
            <a:spAutoFit/>
          </a:bodyPr>
          <a:lstStyle/>
          <a:p>
            <a:r>
              <a:rPr lang="en-US" b="0" i="1" dirty="0">
                <a:effectLst/>
              </a:rPr>
              <a:t>In the name of our Lord </a:t>
            </a:r>
            <a:r>
              <a:rPr lang="en-US" i="1" dirty="0"/>
              <a:t>Jesus</a:t>
            </a:r>
            <a:r>
              <a:rPr lang="en-US" b="0" i="1" dirty="0">
                <a:effectLst/>
              </a:rPr>
              <a:t> </a:t>
            </a:r>
            <a:r>
              <a:rPr lang="en-US" i="1" dirty="0"/>
              <a:t>Christ</a:t>
            </a:r>
            <a:r>
              <a:rPr lang="en-US" b="0" i="1" dirty="0">
                <a:effectLst/>
              </a:rPr>
              <a:t>, when ye are gathered together, and my </a:t>
            </a:r>
            <a:r>
              <a:rPr lang="en-US" i="1" dirty="0"/>
              <a:t>spirit</a:t>
            </a:r>
            <a:r>
              <a:rPr lang="en-US" b="0" i="1" dirty="0">
                <a:effectLst/>
              </a:rPr>
              <a:t>, with the power of our Lord </a:t>
            </a:r>
            <a:r>
              <a:rPr lang="en-US" i="1" dirty="0"/>
              <a:t>Jesus</a:t>
            </a:r>
            <a:r>
              <a:rPr lang="en-US" b="0" i="1" dirty="0">
                <a:effectLst/>
              </a:rPr>
              <a:t> </a:t>
            </a:r>
            <a:r>
              <a:rPr lang="en-US" i="1" dirty="0"/>
              <a:t>Christ </a:t>
            </a:r>
            <a:r>
              <a:rPr lang="en-US" b="0" i="1" dirty="0">
                <a:effectLst/>
              </a:rPr>
              <a:t>1 Corinthians 5:4</a:t>
            </a:r>
            <a:endParaRPr lang="en-US" i="1" dirty="0"/>
          </a:p>
        </p:txBody>
      </p:sp>
      <p:sp>
        <p:nvSpPr>
          <p:cNvPr id="40" name="Rectangle 39"/>
          <p:cNvSpPr/>
          <p:nvPr/>
        </p:nvSpPr>
        <p:spPr>
          <a:xfrm>
            <a:off x="2994794" y="5161858"/>
            <a:ext cx="9051557" cy="646331"/>
          </a:xfrm>
          <a:prstGeom prst="rect">
            <a:avLst/>
          </a:prstGeom>
        </p:spPr>
        <p:txBody>
          <a:bodyPr wrap="square">
            <a:spAutoFit/>
          </a:bodyPr>
          <a:lstStyle/>
          <a:p>
            <a:r>
              <a:rPr lang="en-US" b="0" i="1" dirty="0">
                <a:effectLst/>
              </a:rPr>
              <a:t>And every one that </a:t>
            </a:r>
            <a:r>
              <a:rPr lang="en-US" b="0" i="1" dirty="0" err="1">
                <a:effectLst/>
              </a:rPr>
              <a:t>hearkeneth</a:t>
            </a:r>
            <a:r>
              <a:rPr lang="en-US" b="0" i="1" dirty="0">
                <a:effectLst/>
              </a:rPr>
              <a:t> to the </a:t>
            </a:r>
            <a:r>
              <a:rPr lang="en-US" i="1" dirty="0"/>
              <a:t>voice of the Spirit</a:t>
            </a:r>
            <a:r>
              <a:rPr lang="en-US" b="0" i="1" dirty="0">
                <a:effectLst/>
              </a:rPr>
              <a:t> cometh unto God, even the Father</a:t>
            </a:r>
          </a:p>
          <a:p>
            <a:r>
              <a:rPr lang="en-US" i="1" dirty="0"/>
              <a:t> D&amp;C 84:47</a:t>
            </a:r>
            <a:endParaRPr lang="en-US" b="0" i="1" dirty="0">
              <a:effectLst/>
            </a:endParaRPr>
          </a:p>
        </p:txBody>
      </p:sp>
    </p:spTree>
    <p:extLst>
      <p:ext uri="{BB962C8B-B14F-4D97-AF65-F5344CB8AC3E}">
        <p14:creationId xmlns:p14="http://schemas.microsoft.com/office/powerpoint/2010/main" val="3197396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1000"/>
                                        <p:tgtEl>
                                          <p:spTgt spid="17"/>
                                        </p:tgtEl>
                                      </p:cBhvr>
                                    </p:animEffect>
                                    <p:anim calcmode="lin" valueType="num">
                                      <p:cBhvr>
                                        <p:cTn id="20" dur="1000" fill="hold"/>
                                        <p:tgtEl>
                                          <p:spTgt spid="17"/>
                                        </p:tgtEl>
                                        <p:attrNameLst>
                                          <p:attrName>ppt_x</p:attrName>
                                        </p:attrNameLst>
                                      </p:cBhvr>
                                      <p:tavLst>
                                        <p:tav tm="0">
                                          <p:val>
                                            <p:strVal val="#ppt_x"/>
                                          </p:val>
                                        </p:tav>
                                        <p:tav tm="100000">
                                          <p:val>
                                            <p:strVal val="#ppt_x"/>
                                          </p:val>
                                        </p:tav>
                                      </p:tavLst>
                                    </p:anim>
                                    <p:anim calcmode="lin" valueType="num">
                                      <p:cBhvr>
                                        <p:cTn id="21" dur="1000" fill="hold"/>
                                        <p:tgtEl>
                                          <p:spTgt spid="17"/>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nodeType="click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fade">
                                      <p:cBhvr>
                                        <p:cTn id="36" dur="1000"/>
                                        <p:tgtEl>
                                          <p:spTgt spid="38"/>
                                        </p:tgtEl>
                                      </p:cBhvr>
                                    </p:animEffect>
                                    <p:anim calcmode="lin" valueType="num">
                                      <p:cBhvr>
                                        <p:cTn id="37" dur="1000" fill="hold"/>
                                        <p:tgtEl>
                                          <p:spTgt spid="38"/>
                                        </p:tgtEl>
                                        <p:attrNameLst>
                                          <p:attrName>ppt_x</p:attrName>
                                        </p:attrNameLst>
                                      </p:cBhvr>
                                      <p:tavLst>
                                        <p:tav tm="0">
                                          <p:val>
                                            <p:strVal val="#ppt_x"/>
                                          </p:val>
                                        </p:tav>
                                        <p:tav tm="100000">
                                          <p:val>
                                            <p:strVal val="#ppt_x"/>
                                          </p:val>
                                        </p:tav>
                                      </p:tavLst>
                                    </p:anim>
                                    <p:anim calcmode="lin" valueType="num">
                                      <p:cBhvr>
                                        <p:cTn id="38"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7" presetClass="entr" presetSubtype="0" fill="hold" nodeType="click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fade">
                                      <p:cBhvr>
                                        <p:cTn id="43" dur="1000"/>
                                        <p:tgtEl>
                                          <p:spTgt spid="32"/>
                                        </p:tgtEl>
                                      </p:cBhvr>
                                    </p:animEffect>
                                    <p:anim calcmode="lin" valueType="num">
                                      <p:cBhvr>
                                        <p:cTn id="44" dur="1000" fill="hold"/>
                                        <p:tgtEl>
                                          <p:spTgt spid="32"/>
                                        </p:tgtEl>
                                        <p:attrNameLst>
                                          <p:attrName>ppt_x</p:attrName>
                                        </p:attrNameLst>
                                      </p:cBhvr>
                                      <p:tavLst>
                                        <p:tav tm="0">
                                          <p:val>
                                            <p:strVal val="#ppt_x"/>
                                          </p:val>
                                        </p:tav>
                                        <p:tav tm="100000">
                                          <p:val>
                                            <p:strVal val="#ppt_x"/>
                                          </p:val>
                                        </p:tav>
                                      </p:tavLst>
                                    </p:anim>
                                    <p:anim calcmode="lin" valueType="num">
                                      <p:cBhvr>
                                        <p:cTn id="45" dur="1000" fill="hold"/>
                                        <p:tgtEl>
                                          <p:spTgt spid="32"/>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7" presetClass="entr" presetSubtype="0" fill="hold" nodeType="click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par>
                                <p:cTn id="58" presetID="47" presetClass="entr" presetSubtype="0" fill="hold" grpId="0" nodeType="withEffect">
                                  <p:stCondLst>
                                    <p:cond delay="0"/>
                                  </p:stCondLst>
                                  <p:childTnLst>
                                    <p:set>
                                      <p:cBhvr>
                                        <p:cTn id="59" dur="1" fill="hold">
                                          <p:stCondLst>
                                            <p:cond delay="0"/>
                                          </p:stCondLst>
                                        </p:cTn>
                                        <p:tgtEl>
                                          <p:spTgt spid="40"/>
                                        </p:tgtEl>
                                        <p:attrNameLst>
                                          <p:attrName>style.visibility</p:attrName>
                                        </p:attrNameLst>
                                      </p:cBhvr>
                                      <p:to>
                                        <p:strVal val="visible"/>
                                      </p:to>
                                    </p:set>
                                    <p:animEffect transition="in" filter="fade">
                                      <p:cBhvr>
                                        <p:cTn id="60" dur="1000"/>
                                        <p:tgtEl>
                                          <p:spTgt spid="40"/>
                                        </p:tgtEl>
                                      </p:cBhvr>
                                    </p:animEffect>
                                    <p:anim calcmode="lin" valueType="num">
                                      <p:cBhvr>
                                        <p:cTn id="61" dur="1000" fill="hold"/>
                                        <p:tgtEl>
                                          <p:spTgt spid="40"/>
                                        </p:tgtEl>
                                        <p:attrNameLst>
                                          <p:attrName>ppt_x</p:attrName>
                                        </p:attrNameLst>
                                      </p:cBhvr>
                                      <p:tavLst>
                                        <p:tav tm="0">
                                          <p:val>
                                            <p:strVal val="#ppt_x"/>
                                          </p:val>
                                        </p:tav>
                                        <p:tav tm="100000">
                                          <p:val>
                                            <p:strVal val="#ppt_x"/>
                                          </p:val>
                                        </p:tav>
                                      </p:tavLst>
                                    </p:anim>
                                    <p:anim calcmode="lin" valueType="num">
                                      <p:cBhvr>
                                        <p:cTn id="6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38" grpId="0"/>
      <p:bldP spid="39" grpId="0"/>
      <p:bldP spid="4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encrypted-tbn2.gstatic.com/images?q=tbn:ANd9GcQeLbfhr6eT14aoeoOpajQIAPHGqUk1uerS5lBBKWfXlgiuZOriM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6488668"/>
            <a:ext cx="2421228" cy="369332"/>
          </a:xfrm>
          <a:prstGeom prst="rect">
            <a:avLst/>
          </a:prstGeom>
          <a:noFill/>
        </p:spPr>
        <p:txBody>
          <a:bodyPr wrap="square" rtlCol="0">
            <a:spAutoFit/>
          </a:bodyPr>
          <a:lstStyle/>
          <a:p>
            <a:r>
              <a:rPr lang="en-US" dirty="0"/>
              <a:t>D&amp;C 84:45-46</a:t>
            </a:r>
          </a:p>
        </p:txBody>
      </p:sp>
      <p:sp>
        <p:nvSpPr>
          <p:cNvPr id="6" name="TextBox 5"/>
          <p:cNvSpPr txBox="1"/>
          <p:nvPr/>
        </p:nvSpPr>
        <p:spPr>
          <a:xfrm>
            <a:off x="0" y="0"/>
            <a:ext cx="12191999" cy="1015663"/>
          </a:xfrm>
          <a:prstGeom prst="rect">
            <a:avLst/>
          </a:prstGeom>
          <a:noFill/>
        </p:spPr>
        <p:txBody>
          <a:bodyPr wrap="square" rtlCol="0">
            <a:spAutoFit/>
          </a:bodyPr>
          <a:lstStyle/>
          <a:p>
            <a:pPr algn="ctr"/>
            <a:r>
              <a:rPr lang="en-US" sz="6000" dirty="0">
                <a:latin typeface="Harrington" panose="04040505050A02020702" pitchFamily="82" charset="0"/>
              </a:rPr>
              <a:t>The Light of Christ</a:t>
            </a:r>
          </a:p>
        </p:txBody>
      </p:sp>
      <p:sp>
        <p:nvSpPr>
          <p:cNvPr id="2" name="Rectangle 1"/>
          <p:cNvSpPr/>
          <p:nvPr/>
        </p:nvSpPr>
        <p:spPr>
          <a:xfrm>
            <a:off x="446467" y="1750753"/>
            <a:ext cx="6096000" cy="3139321"/>
          </a:xfrm>
          <a:prstGeom prst="rect">
            <a:avLst/>
          </a:prstGeom>
        </p:spPr>
        <p:txBody>
          <a:bodyPr>
            <a:spAutoFit/>
          </a:bodyPr>
          <a:lstStyle/>
          <a:p>
            <a:r>
              <a:rPr lang="en-US" b="0" i="0" dirty="0">
                <a:solidFill>
                  <a:srgbClr val="2F393A"/>
                </a:solidFill>
                <a:effectLst/>
                <a:latin typeface="Abadi" panose="020B0604020104020204" pitchFamily="34" charset="0"/>
              </a:rPr>
              <a:t>The Light of Christ is “an influence for good in the lives of all people. … [However,] the Light of Christ should not be confused with the </a:t>
            </a:r>
            <a:r>
              <a:rPr lang="en-US" b="0" i="0" u="none" strike="noStrike" dirty="0">
                <a:solidFill>
                  <a:srgbClr val="2F393A"/>
                </a:solidFill>
                <a:effectLst/>
                <a:latin typeface="Abadi" panose="020B0604020104020204" pitchFamily="34" charset="0"/>
              </a:rPr>
              <a:t>Holy Ghost</a:t>
            </a:r>
            <a:r>
              <a:rPr lang="en-US" b="0" i="0" dirty="0">
                <a:solidFill>
                  <a:srgbClr val="2F393A"/>
                </a:solidFill>
                <a:effectLst/>
                <a:latin typeface="Abadi" panose="020B0604020104020204" pitchFamily="34" charset="0"/>
              </a:rPr>
              <a:t>. </a:t>
            </a:r>
          </a:p>
          <a:p>
            <a:endParaRPr lang="en-US" dirty="0">
              <a:solidFill>
                <a:srgbClr val="2F393A"/>
              </a:solidFill>
              <a:latin typeface="Abadi" panose="020B0604020104020204" pitchFamily="34" charset="0"/>
            </a:endParaRPr>
          </a:p>
          <a:p>
            <a:r>
              <a:rPr lang="en-US" b="0" i="0" dirty="0">
                <a:solidFill>
                  <a:srgbClr val="2F393A"/>
                </a:solidFill>
                <a:effectLst/>
                <a:latin typeface="Abadi" panose="020B0604020104020204" pitchFamily="34" charset="0"/>
              </a:rPr>
              <a:t>It is not a personage, as the Holy Ghost is” </a:t>
            </a:r>
            <a:r>
              <a:rPr lang="en-US" sz="1100" b="0" i="0" dirty="0">
                <a:solidFill>
                  <a:srgbClr val="2F393A"/>
                </a:solidFill>
                <a:effectLst/>
                <a:latin typeface="Abadi" panose="020B0604020104020204" pitchFamily="34" charset="0"/>
              </a:rPr>
              <a:t>TF</a:t>
            </a:r>
          </a:p>
          <a:p>
            <a:endParaRPr lang="en-US" dirty="0">
              <a:solidFill>
                <a:srgbClr val="2F393A"/>
              </a:solidFill>
              <a:latin typeface="Abadi" panose="020B0604020104020204" pitchFamily="34" charset="0"/>
            </a:endParaRPr>
          </a:p>
          <a:p>
            <a:r>
              <a:rPr lang="en-US" b="0" i="0" dirty="0">
                <a:solidFill>
                  <a:srgbClr val="2F393A"/>
                </a:solidFill>
                <a:effectLst/>
                <a:latin typeface="Abadi" panose="020B0604020104020204" pitchFamily="34" charset="0"/>
              </a:rPr>
              <a:t>The Light of Christ is within each person and provides a “knowledge of right and wrong, [or] moral sense, or conscience.” It “can direct us to moderate our actions—unless, that is, we subdue it or silence it.” </a:t>
            </a:r>
          </a:p>
          <a:p>
            <a:r>
              <a:rPr lang="en-US" sz="1200" b="0" i="0" dirty="0">
                <a:solidFill>
                  <a:srgbClr val="2F393A"/>
                </a:solidFill>
                <a:effectLst/>
                <a:latin typeface="Abadi" panose="020B0604020104020204" pitchFamily="34" charset="0"/>
              </a:rPr>
              <a:t>Boyd K. Packer </a:t>
            </a:r>
            <a:endParaRPr lang="en-US" sz="1200" dirty="0"/>
          </a:p>
        </p:txBody>
      </p:sp>
      <p:pic>
        <p:nvPicPr>
          <p:cNvPr id="4098" name="Picture 2" descr="http://blog.chron.com/mormonvoice/files/2013/04/Light-of-Chris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8934" y="1193434"/>
            <a:ext cx="3324225" cy="340042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morganlbusse.files.wordpress.com/2010/06/handoflight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76369" y="4593860"/>
            <a:ext cx="2389332" cy="210753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5435A743-F532-4E81-BD7C-19EAB207FDF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3826" y="192256"/>
            <a:ext cx="966788" cy="1204913"/>
          </a:xfrm>
          <a:prstGeom prst="rect">
            <a:avLst/>
          </a:prstGeom>
        </p:spPr>
      </p:pic>
    </p:spTree>
    <p:extLst>
      <p:ext uri="{BB962C8B-B14F-4D97-AF65-F5344CB8AC3E}">
        <p14:creationId xmlns:p14="http://schemas.microsoft.com/office/powerpoint/2010/main" val="2665091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fade">
                                      <p:cBhvr>
                                        <p:cTn id="7" dur="500"/>
                                        <p:tgtEl>
                                          <p:spTgt spid="2">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5" end="5"/>
                                            </p:txEl>
                                          </p:spTgt>
                                        </p:tgtEl>
                                        <p:attrNameLst>
                                          <p:attrName>style.visibility</p:attrName>
                                        </p:attrNameLst>
                                      </p:cBhvr>
                                      <p:to>
                                        <p:strVal val="visible"/>
                                      </p:to>
                                    </p:set>
                                    <p:animEffect transition="in" filter="fade">
                                      <p:cBhvr>
                                        <p:cTn id="10" dur="500"/>
                                        <p:tgtEl>
                                          <p:spTgt spid="2">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100"/>
                                        </p:tgtEl>
                                        <p:attrNameLst>
                                          <p:attrName>style.visibility</p:attrName>
                                        </p:attrNameLst>
                                      </p:cBhvr>
                                      <p:to>
                                        <p:strVal val="visible"/>
                                      </p:to>
                                    </p:set>
                                    <p:animEffect transition="in" filter="fade">
                                      <p:cBhvr>
                                        <p:cTn id="13" dur="500"/>
                                        <p:tgtEl>
                                          <p:spTgt spid="4100"/>
                                        </p:tgtEl>
                                      </p:cBhvr>
                                    </p:animEffect>
                                  </p:childTnLst>
                                </p:cTn>
                              </p:par>
                              <p:par>
                                <p:cTn id="14" presetID="10"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encrypted-tbn2.gstatic.com/images?q=tbn:ANd9GcQeLbfhr6eT14aoeoOpajQIAPHGqUk1uerS5lBBKWfXlgiuZOriM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6488668"/>
            <a:ext cx="2421228" cy="369332"/>
          </a:xfrm>
          <a:prstGeom prst="rect">
            <a:avLst/>
          </a:prstGeom>
          <a:noFill/>
        </p:spPr>
        <p:txBody>
          <a:bodyPr wrap="square" rtlCol="0">
            <a:spAutoFit/>
          </a:bodyPr>
          <a:lstStyle/>
          <a:p>
            <a:r>
              <a:rPr lang="en-US" dirty="0"/>
              <a:t>D&amp;C 84:45-46</a:t>
            </a:r>
          </a:p>
        </p:txBody>
      </p:sp>
      <p:sp>
        <p:nvSpPr>
          <p:cNvPr id="6" name="TextBox 5"/>
          <p:cNvSpPr txBox="1"/>
          <p:nvPr/>
        </p:nvSpPr>
        <p:spPr>
          <a:xfrm>
            <a:off x="0" y="0"/>
            <a:ext cx="12191999" cy="1015663"/>
          </a:xfrm>
          <a:prstGeom prst="rect">
            <a:avLst/>
          </a:prstGeom>
          <a:noFill/>
        </p:spPr>
        <p:txBody>
          <a:bodyPr wrap="square" rtlCol="0">
            <a:spAutoFit/>
          </a:bodyPr>
          <a:lstStyle/>
          <a:p>
            <a:pPr algn="ctr"/>
            <a:r>
              <a:rPr lang="en-US" sz="6000" dirty="0">
                <a:latin typeface="Harrington" panose="04040505050A02020702" pitchFamily="82" charset="0"/>
              </a:rPr>
              <a:t>Our Conscience</a:t>
            </a:r>
          </a:p>
        </p:txBody>
      </p:sp>
      <p:sp>
        <p:nvSpPr>
          <p:cNvPr id="2" name="Rectangle 1"/>
          <p:cNvSpPr/>
          <p:nvPr/>
        </p:nvSpPr>
        <p:spPr>
          <a:xfrm>
            <a:off x="334850" y="1133555"/>
            <a:ext cx="4945487" cy="2031325"/>
          </a:xfrm>
          <a:prstGeom prst="rect">
            <a:avLst/>
          </a:prstGeom>
        </p:spPr>
        <p:txBody>
          <a:bodyPr wrap="square">
            <a:spAutoFit/>
          </a:bodyPr>
          <a:lstStyle/>
          <a:p>
            <a:r>
              <a:rPr lang="en-US" dirty="0"/>
              <a:t>“Satan has power in the earth, and in the exercise of his agency he tempts the children of men. … At the same time we have the sweet influence of the Spirit of God pleading with us to do that which is right, pleading with every human being that does not drive it from him; for every human being has a portion of the Spirit of God given unto him. </a:t>
            </a:r>
            <a:endParaRPr lang="en-US" sz="1200" dirty="0"/>
          </a:p>
        </p:txBody>
      </p:sp>
      <p:sp>
        <p:nvSpPr>
          <p:cNvPr id="8" name="Rectangle 7"/>
          <p:cNvSpPr/>
          <p:nvPr/>
        </p:nvSpPr>
        <p:spPr>
          <a:xfrm>
            <a:off x="5572258" y="4549676"/>
            <a:ext cx="6096000" cy="1938992"/>
          </a:xfrm>
          <a:prstGeom prst="rect">
            <a:avLst/>
          </a:prstGeom>
        </p:spPr>
        <p:txBody>
          <a:bodyPr>
            <a:spAutoFit/>
          </a:bodyPr>
          <a:lstStyle/>
          <a:p>
            <a:r>
              <a:rPr lang="en-US" dirty="0"/>
              <a:t>“We sometimes call it conscience; we call it by one name and we call it by another; but it is the Spirit of God that every man and woman possesses that is born on the earth. God has given unto all his children this Spirit. Of course it is not the gift of the Holy Ghost in its fullness; for that is only received by obedience to the commandments of God.” </a:t>
            </a:r>
          </a:p>
          <a:p>
            <a:r>
              <a:rPr lang="en-US" sz="1200" dirty="0"/>
              <a:t>George Q. Cannon</a:t>
            </a:r>
          </a:p>
        </p:txBody>
      </p:sp>
      <p:pic>
        <p:nvPicPr>
          <p:cNvPr id="5" name="Picture 4">
            <a:extLst>
              <a:ext uri="{FF2B5EF4-FFF2-40B4-BE49-F238E27FC236}">
                <a16:creationId xmlns:a16="http://schemas.microsoft.com/office/drawing/2014/main" id="{598E12A6-767E-4D08-832B-3592935B9D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19614" y="1206310"/>
            <a:ext cx="3562350" cy="2857500"/>
          </a:xfrm>
          <a:prstGeom prst="rect">
            <a:avLst/>
          </a:prstGeom>
        </p:spPr>
      </p:pic>
      <p:pic>
        <p:nvPicPr>
          <p:cNvPr id="9" name="Picture 8">
            <a:extLst>
              <a:ext uri="{FF2B5EF4-FFF2-40B4-BE49-F238E27FC236}">
                <a16:creationId xmlns:a16="http://schemas.microsoft.com/office/drawing/2014/main" id="{063CBAAA-42FB-42F9-983C-970DE2E004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0784" y="3686175"/>
            <a:ext cx="4667250" cy="2343150"/>
          </a:xfrm>
          <a:prstGeom prst="rect">
            <a:avLst/>
          </a:prstGeom>
        </p:spPr>
      </p:pic>
      <p:pic>
        <p:nvPicPr>
          <p:cNvPr id="11" name="Picture 10">
            <a:extLst>
              <a:ext uri="{FF2B5EF4-FFF2-40B4-BE49-F238E27FC236}">
                <a16:creationId xmlns:a16="http://schemas.microsoft.com/office/drawing/2014/main" id="{58F7FF07-4AA6-4B2B-B6C4-0727438DCBE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97643" y="117226"/>
            <a:ext cx="1107509" cy="1476679"/>
          </a:xfrm>
          <a:prstGeom prst="rect">
            <a:avLst/>
          </a:prstGeom>
        </p:spPr>
      </p:pic>
    </p:spTree>
    <p:extLst>
      <p:ext uri="{BB962C8B-B14F-4D97-AF65-F5344CB8AC3E}">
        <p14:creationId xmlns:p14="http://schemas.microsoft.com/office/powerpoint/2010/main" val="158794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encrypted-tbn2.gstatic.com/images?q=tbn:ANd9GcQeLbfhr6eT14aoeoOpajQIAPHGqUk1uerS5lBBKWfXlgiuZOriM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55"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6488668"/>
            <a:ext cx="2421228" cy="369332"/>
          </a:xfrm>
          <a:prstGeom prst="rect">
            <a:avLst/>
          </a:prstGeom>
          <a:noFill/>
        </p:spPr>
        <p:txBody>
          <a:bodyPr wrap="square" rtlCol="0">
            <a:spAutoFit/>
          </a:bodyPr>
          <a:lstStyle/>
          <a:p>
            <a:r>
              <a:rPr lang="en-US" dirty="0"/>
              <a:t>D&amp;C 84:46</a:t>
            </a:r>
          </a:p>
        </p:txBody>
      </p:sp>
      <p:sp>
        <p:nvSpPr>
          <p:cNvPr id="6" name="TextBox 5"/>
          <p:cNvSpPr txBox="1"/>
          <p:nvPr/>
        </p:nvSpPr>
        <p:spPr>
          <a:xfrm>
            <a:off x="0" y="0"/>
            <a:ext cx="12191999" cy="1015663"/>
          </a:xfrm>
          <a:prstGeom prst="rect">
            <a:avLst/>
          </a:prstGeom>
          <a:noFill/>
        </p:spPr>
        <p:txBody>
          <a:bodyPr wrap="square" rtlCol="0">
            <a:spAutoFit/>
          </a:bodyPr>
          <a:lstStyle/>
          <a:p>
            <a:pPr algn="ctr"/>
            <a:r>
              <a:rPr lang="en-US" sz="6000" dirty="0">
                <a:latin typeface="Harrington" panose="04040505050A02020702" pitchFamily="82" charset="0"/>
              </a:rPr>
              <a:t>The Spirit of God</a:t>
            </a:r>
          </a:p>
        </p:txBody>
      </p:sp>
      <p:sp>
        <p:nvSpPr>
          <p:cNvPr id="2" name="Rectangle 1"/>
          <p:cNvSpPr/>
          <p:nvPr/>
        </p:nvSpPr>
        <p:spPr>
          <a:xfrm>
            <a:off x="334850" y="1133555"/>
            <a:ext cx="4945487" cy="4524315"/>
          </a:xfrm>
          <a:prstGeom prst="rect">
            <a:avLst/>
          </a:prstGeom>
        </p:spPr>
        <p:txBody>
          <a:bodyPr wrap="square">
            <a:spAutoFit/>
          </a:bodyPr>
          <a:lstStyle/>
          <a:p>
            <a:r>
              <a:rPr lang="en-US" dirty="0"/>
              <a:t>“We often say the Spirit of God when we mean the Holy Ghost; we, likewise, say the Holy Ghost when we mean the Spirit of God. </a:t>
            </a:r>
          </a:p>
          <a:p>
            <a:endParaRPr lang="en-US" dirty="0"/>
          </a:p>
          <a:p>
            <a:r>
              <a:rPr lang="en-US" dirty="0"/>
              <a:t>The Holy Ghost is a personage in the Godhead, and is not that which </a:t>
            </a:r>
            <a:r>
              <a:rPr lang="en-US" dirty="0" err="1"/>
              <a:t>lighteth</a:t>
            </a:r>
            <a:r>
              <a:rPr lang="en-US" dirty="0"/>
              <a:t> every man that comes into the world.</a:t>
            </a:r>
          </a:p>
          <a:p>
            <a:endParaRPr lang="en-US" dirty="0"/>
          </a:p>
          <a:p>
            <a:r>
              <a:rPr lang="en-US" dirty="0"/>
              <a:t>It is the Spirit of God which proceeds through Christ to the world, that enlightens every man that comes into the world, and that strives with the children of men, and will continue to strive with the, until it brings them in a knowledge of truth and the possession of the greater light and testimony of the Holy Ghost.”</a:t>
            </a:r>
          </a:p>
          <a:p>
            <a:r>
              <a:rPr lang="en-US" dirty="0"/>
              <a:t>Joseph F. Smith </a:t>
            </a:r>
          </a:p>
        </p:txBody>
      </p:sp>
      <p:sp>
        <p:nvSpPr>
          <p:cNvPr id="3" name="Isosceles Triangle 2"/>
          <p:cNvSpPr/>
          <p:nvPr/>
        </p:nvSpPr>
        <p:spPr>
          <a:xfrm>
            <a:off x="6529589" y="1828800"/>
            <a:ext cx="3657600" cy="2975020"/>
          </a:xfrm>
          <a:prstGeom prst="triangl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descr="http://www.mrm.org/files/images/first_vision_1838.jpg"/>
          <p:cNvPicPr>
            <a:picLocks noChangeAspect="1" noChangeArrowheads="1"/>
          </p:cNvPicPr>
          <p:nvPr/>
        </p:nvPicPr>
        <p:blipFill rotWithShape="1">
          <a:blip r:embed="rId3">
            <a:extLst>
              <a:ext uri="{28A0092B-C50C-407E-A947-70E740481C1C}">
                <a14:useLocalDpi xmlns:a14="http://schemas.microsoft.com/office/drawing/2010/main" val="0"/>
              </a:ext>
            </a:extLst>
          </a:blip>
          <a:srcRect l="50541" t="3718" r="-299" b="66479"/>
          <a:stretch/>
        </p:blipFill>
        <p:spPr bwMode="auto">
          <a:xfrm>
            <a:off x="6195563" y="3664679"/>
            <a:ext cx="1184857" cy="122349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ttp://www.mrm.org/files/images/first_vision_1838.jpg"/>
          <p:cNvPicPr>
            <a:picLocks noChangeAspect="1" noChangeArrowheads="1"/>
          </p:cNvPicPr>
          <p:nvPr/>
        </p:nvPicPr>
        <p:blipFill rotWithShape="1">
          <a:blip r:embed="rId3">
            <a:extLst>
              <a:ext uri="{28A0092B-C50C-407E-A947-70E740481C1C}">
                <a14:useLocalDpi xmlns:a14="http://schemas.microsoft.com/office/drawing/2010/main" val="0"/>
              </a:ext>
            </a:extLst>
          </a:blip>
          <a:srcRect l="8175" t="3639" r="49639" b="67813"/>
          <a:stretch/>
        </p:blipFill>
        <p:spPr bwMode="auto">
          <a:xfrm>
            <a:off x="7856113" y="1242811"/>
            <a:ext cx="1004552" cy="117197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9573072" y="4324322"/>
            <a:ext cx="1313645" cy="369332"/>
          </a:xfrm>
          <a:prstGeom prst="rect">
            <a:avLst/>
          </a:prstGeom>
          <a:solidFill>
            <a:schemeClr val="accent1">
              <a:lumMod val="40000"/>
              <a:lumOff val="60000"/>
            </a:schemeClr>
          </a:solidFill>
        </p:spPr>
        <p:txBody>
          <a:bodyPr wrap="square" rtlCol="0">
            <a:spAutoFit/>
          </a:bodyPr>
          <a:lstStyle/>
          <a:p>
            <a:r>
              <a:rPr lang="en-US" dirty="0"/>
              <a:t>Holy Ghost</a:t>
            </a:r>
          </a:p>
        </p:txBody>
      </p:sp>
      <p:grpSp>
        <p:nvGrpSpPr>
          <p:cNvPr id="39" name="Group 34"/>
          <p:cNvGrpSpPr/>
          <p:nvPr/>
        </p:nvGrpSpPr>
        <p:grpSpPr>
          <a:xfrm>
            <a:off x="9239295" y="4849241"/>
            <a:ext cx="1981200" cy="1981200"/>
            <a:chOff x="7696200" y="1066800"/>
            <a:chExt cx="1981200" cy="1981200"/>
          </a:xfrm>
        </p:grpSpPr>
        <p:sp>
          <p:nvSpPr>
            <p:cNvPr id="40" name="Oval 39"/>
            <p:cNvSpPr/>
            <p:nvPr/>
          </p:nvSpPr>
          <p:spPr>
            <a:xfrm>
              <a:off x="7696200" y="1066800"/>
              <a:ext cx="1981200" cy="1981200"/>
            </a:xfrm>
            <a:prstGeom prst="ellipse">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29"/>
            <p:cNvGrpSpPr/>
            <p:nvPr/>
          </p:nvGrpSpPr>
          <p:grpSpPr>
            <a:xfrm>
              <a:off x="7696200" y="1066800"/>
              <a:ext cx="1791730" cy="1728914"/>
              <a:chOff x="4658497" y="1371600"/>
              <a:chExt cx="1791730" cy="1728914"/>
            </a:xfrm>
          </p:grpSpPr>
          <p:sp>
            <p:nvSpPr>
              <p:cNvPr id="42" name="Freeform 41"/>
              <p:cNvSpPr/>
              <p:nvPr/>
            </p:nvSpPr>
            <p:spPr>
              <a:xfrm>
                <a:off x="5568521" y="2091818"/>
                <a:ext cx="881706" cy="1008696"/>
              </a:xfrm>
              <a:custGeom>
                <a:avLst/>
                <a:gdLst>
                  <a:gd name="connsiteX0" fmla="*/ 202084 w 881706"/>
                  <a:gd name="connsiteY0" fmla="*/ 404247 h 1008696"/>
                  <a:gd name="connsiteX1" fmla="*/ 202084 w 881706"/>
                  <a:gd name="connsiteY1" fmla="*/ 404247 h 1008696"/>
                  <a:gd name="connsiteX2" fmla="*/ 103230 w 881706"/>
                  <a:gd name="connsiteY2" fmla="*/ 367177 h 1008696"/>
                  <a:gd name="connsiteX3" fmla="*/ 41447 w 881706"/>
                  <a:gd name="connsiteY3" fmla="*/ 305393 h 1008696"/>
                  <a:gd name="connsiteX4" fmla="*/ 29090 w 881706"/>
                  <a:gd name="connsiteY4" fmla="*/ 268323 h 1008696"/>
                  <a:gd name="connsiteX5" fmla="*/ 4376 w 881706"/>
                  <a:gd name="connsiteY5" fmla="*/ 231252 h 1008696"/>
                  <a:gd name="connsiteX6" fmla="*/ 16733 w 881706"/>
                  <a:gd name="connsiteY6" fmla="*/ 132398 h 1008696"/>
                  <a:gd name="connsiteX7" fmla="*/ 140301 w 881706"/>
                  <a:gd name="connsiteY7" fmla="*/ 70614 h 1008696"/>
                  <a:gd name="connsiteX8" fmla="*/ 177371 w 881706"/>
                  <a:gd name="connsiteY8" fmla="*/ 45901 h 1008696"/>
                  <a:gd name="connsiteX9" fmla="*/ 473933 w 881706"/>
                  <a:gd name="connsiteY9" fmla="*/ 8831 h 1008696"/>
                  <a:gd name="connsiteX10" fmla="*/ 671641 w 881706"/>
                  <a:gd name="connsiteY10" fmla="*/ 21187 h 1008696"/>
                  <a:gd name="connsiteX11" fmla="*/ 745782 w 881706"/>
                  <a:gd name="connsiteY11" fmla="*/ 70614 h 1008696"/>
                  <a:gd name="connsiteX12" fmla="*/ 782852 w 881706"/>
                  <a:gd name="connsiteY12" fmla="*/ 82971 h 1008696"/>
                  <a:gd name="connsiteX13" fmla="*/ 819922 w 881706"/>
                  <a:gd name="connsiteY13" fmla="*/ 107685 h 1008696"/>
                  <a:gd name="connsiteX14" fmla="*/ 844636 w 881706"/>
                  <a:gd name="connsiteY14" fmla="*/ 157112 h 1008696"/>
                  <a:gd name="connsiteX15" fmla="*/ 869349 w 881706"/>
                  <a:gd name="connsiteY15" fmla="*/ 194182 h 1008696"/>
                  <a:gd name="connsiteX16" fmla="*/ 881706 w 881706"/>
                  <a:gd name="connsiteY16" fmla="*/ 231252 h 1008696"/>
                  <a:gd name="connsiteX17" fmla="*/ 869349 w 881706"/>
                  <a:gd name="connsiteY17" fmla="*/ 268323 h 1008696"/>
                  <a:gd name="connsiteX18" fmla="*/ 782852 w 881706"/>
                  <a:gd name="connsiteY18" fmla="*/ 367177 h 1008696"/>
                  <a:gd name="connsiteX19" fmla="*/ 770495 w 881706"/>
                  <a:gd name="connsiteY19" fmla="*/ 404247 h 1008696"/>
                  <a:gd name="connsiteX20" fmla="*/ 745782 w 881706"/>
                  <a:gd name="connsiteY20" fmla="*/ 503101 h 1008696"/>
                  <a:gd name="connsiteX21" fmla="*/ 733425 w 881706"/>
                  <a:gd name="connsiteY21" fmla="*/ 540171 h 1008696"/>
                  <a:gd name="connsiteX22" fmla="*/ 708711 w 881706"/>
                  <a:gd name="connsiteY22" fmla="*/ 639025 h 1008696"/>
                  <a:gd name="connsiteX23" fmla="*/ 683998 w 881706"/>
                  <a:gd name="connsiteY23" fmla="*/ 676096 h 1008696"/>
                  <a:gd name="connsiteX24" fmla="*/ 659284 w 881706"/>
                  <a:gd name="connsiteY24" fmla="*/ 750236 h 1008696"/>
                  <a:gd name="connsiteX25" fmla="*/ 634571 w 881706"/>
                  <a:gd name="connsiteY25" fmla="*/ 787306 h 1008696"/>
                  <a:gd name="connsiteX26" fmla="*/ 622214 w 881706"/>
                  <a:gd name="connsiteY26" fmla="*/ 824377 h 1008696"/>
                  <a:gd name="connsiteX27" fmla="*/ 585144 w 881706"/>
                  <a:gd name="connsiteY27" fmla="*/ 849090 h 1008696"/>
                  <a:gd name="connsiteX28" fmla="*/ 572787 w 881706"/>
                  <a:gd name="connsiteY28" fmla="*/ 886160 h 1008696"/>
                  <a:gd name="connsiteX29" fmla="*/ 461576 w 881706"/>
                  <a:gd name="connsiteY29" fmla="*/ 947944 h 1008696"/>
                  <a:gd name="connsiteX30" fmla="*/ 412149 w 881706"/>
                  <a:gd name="connsiteY30" fmla="*/ 960301 h 1008696"/>
                  <a:gd name="connsiteX31" fmla="*/ 214441 w 881706"/>
                  <a:gd name="connsiteY31" fmla="*/ 972658 h 1008696"/>
                  <a:gd name="connsiteX32" fmla="*/ 177371 w 881706"/>
                  <a:gd name="connsiteY32" fmla="*/ 935587 h 1008696"/>
                  <a:gd name="connsiteX33" fmla="*/ 202084 w 881706"/>
                  <a:gd name="connsiteY33" fmla="*/ 762593 h 1008696"/>
                  <a:gd name="connsiteX34" fmla="*/ 251511 w 881706"/>
                  <a:gd name="connsiteY34" fmla="*/ 688452 h 1008696"/>
                  <a:gd name="connsiteX35" fmla="*/ 276225 w 881706"/>
                  <a:gd name="connsiteY35" fmla="*/ 651382 h 1008696"/>
                  <a:gd name="connsiteX36" fmla="*/ 300938 w 881706"/>
                  <a:gd name="connsiteY36" fmla="*/ 614312 h 1008696"/>
                  <a:gd name="connsiteX37" fmla="*/ 263868 w 881706"/>
                  <a:gd name="connsiteY37" fmla="*/ 503101 h 1008696"/>
                  <a:gd name="connsiteX38" fmla="*/ 251511 w 881706"/>
                  <a:gd name="connsiteY38" fmla="*/ 466031 h 1008696"/>
                  <a:gd name="connsiteX39" fmla="*/ 226798 w 881706"/>
                  <a:gd name="connsiteY39" fmla="*/ 428960 h 1008696"/>
                  <a:gd name="connsiteX40" fmla="*/ 202084 w 881706"/>
                  <a:gd name="connsiteY40" fmla="*/ 404247 h 1008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81706" h="1008696">
                    <a:moveTo>
                      <a:pt x="202084" y="404247"/>
                    </a:moveTo>
                    <a:lnTo>
                      <a:pt x="202084" y="404247"/>
                    </a:lnTo>
                    <a:cubicBezTo>
                      <a:pt x="169133" y="391890"/>
                      <a:pt x="135268" y="381740"/>
                      <a:pt x="103230" y="367177"/>
                    </a:cubicBezTo>
                    <a:cubicBezTo>
                      <a:pt x="71248" y="352640"/>
                      <a:pt x="56953" y="336405"/>
                      <a:pt x="41447" y="305393"/>
                    </a:cubicBezTo>
                    <a:cubicBezTo>
                      <a:pt x="35622" y="293743"/>
                      <a:pt x="34915" y="279973"/>
                      <a:pt x="29090" y="268323"/>
                    </a:cubicBezTo>
                    <a:cubicBezTo>
                      <a:pt x="22448" y="255040"/>
                      <a:pt x="12614" y="243609"/>
                      <a:pt x="4376" y="231252"/>
                    </a:cubicBezTo>
                    <a:cubicBezTo>
                      <a:pt x="8495" y="198301"/>
                      <a:pt x="0" y="161082"/>
                      <a:pt x="16733" y="132398"/>
                    </a:cubicBezTo>
                    <a:cubicBezTo>
                      <a:pt x="41851" y="89339"/>
                      <a:pt x="98168" y="81147"/>
                      <a:pt x="140301" y="70614"/>
                    </a:cubicBezTo>
                    <a:cubicBezTo>
                      <a:pt x="152658" y="62376"/>
                      <a:pt x="163800" y="51933"/>
                      <a:pt x="177371" y="45901"/>
                    </a:cubicBezTo>
                    <a:cubicBezTo>
                      <a:pt x="280648" y="0"/>
                      <a:pt x="343244" y="16091"/>
                      <a:pt x="473933" y="8831"/>
                    </a:cubicBezTo>
                    <a:cubicBezTo>
                      <a:pt x="539836" y="12950"/>
                      <a:pt x="605973" y="14275"/>
                      <a:pt x="671641" y="21187"/>
                    </a:cubicBezTo>
                    <a:cubicBezTo>
                      <a:pt x="723974" y="26696"/>
                      <a:pt x="701265" y="40936"/>
                      <a:pt x="745782" y="70614"/>
                    </a:cubicBezTo>
                    <a:cubicBezTo>
                      <a:pt x="756620" y="77839"/>
                      <a:pt x="771202" y="77146"/>
                      <a:pt x="782852" y="82971"/>
                    </a:cubicBezTo>
                    <a:cubicBezTo>
                      <a:pt x="796135" y="89613"/>
                      <a:pt x="807565" y="99447"/>
                      <a:pt x="819922" y="107685"/>
                    </a:cubicBezTo>
                    <a:cubicBezTo>
                      <a:pt x="828160" y="124161"/>
                      <a:pt x="835497" y="141119"/>
                      <a:pt x="844636" y="157112"/>
                    </a:cubicBezTo>
                    <a:cubicBezTo>
                      <a:pt x="852004" y="170006"/>
                      <a:pt x="862708" y="180899"/>
                      <a:pt x="869349" y="194182"/>
                    </a:cubicBezTo>
                    <a:cubicBezTo>
                      <a:pt x="875174" y="205832"/>
                      <a:pt x="877587" y="218895"/>
                      <a:pt x="881706" y="231252"/>
                    </a:cubicBezTo>
                    <a:cubicBezTo>
                      <a:pt x="877587" y="243609"/>
                      <a:pt x="877486" y="258152"/>
                      <a:pt x="869349" y="268323"/>
                    </a:cubicBezTo>
                    <a:cubicBezTo>
                      <a:pt x="811682" y="340407"/>
                      <a:pt x="832283" y="218887"/>
                      <a:pt x="782852" y="367177"/>
                    </a:cubicBezTo>
                    <a:cubicBezTo>
                      <a:pt x="778733" y="379534"/>
                      <a:pt x="773922" y="391681"/>
                      <a:pt x="770495" y="404247"/>
                    </a:cubicBezTo>
                    <a:cubicBezTo>
                      <a:pt x="761558" y="437016"/>
                      <a:pt x="756523" y="470879"/>
                      <a:pt x="745782" y="503101"/>
                    </a:cubicBezTo>
                    <a:cubicBezTo>
                      <a:pt x="741663" y="515458"/>
                      <a:pt x="736852" y="527605"/>
                      <a:pt x="733425" y="540171"/>
                    </a:cubicBezTo>
                    <a:cubicBezTo>
                      <a:pt x="724488" y="572940"/>
                      <a:pt x="727551" y="610764"/>
                      <a:pt x="708711" y="639025"/>
                    </a:cubicBezTo>
                    <a:cubicBezTo>
                      <a:pt x="700473" y="651382"/>
                      <a:pt x="690030" y="662525"/>
                      <a:pt x="683998" y="676096"/>
                    </a:cubicBezTo>
                    <a:cubicBezTo>
                      <a:pt x="673418" y="699901"/>
                      <a:pt x="673734" y="728561"/>
                      <a:pt x="659284" y="750236"/>
                    </a:cubicBezTo>
                    <a:cubicBezTo>
                      <a:pt x="651046" y="762593"/>
                      <a:pt x="641212" y="774023"/>
                      <a:pt x="634571" y="787306"/>
                    </a:cubicBezTo>
                    <a:cubicBezTo>
                      <a:pt x="628746" y="798956"/>
                      <a:pt x="630351" y="814206"/>
                      <a:pt x="622214" y="824377"/>
                    </a:cubicBezTo>
                    <a:cubicBezTo>
                      <a:pt x="612937" y="835974"/>
                      <a:pt x="597501" y="840852"/>
                      <a:pt x="585144" y="849090"/>
                    </a:cubicBezTo>
                    <a:cubicBezTo>
                      <a:pt x="581025" y="861447"/>
                      <a:pt x="581997" y="876950"/>
                      <a:pt x="572787" y="886160"/>
                    </a:cubicBezTo>
                    <a:cubicBezTo>
                      <a:pt x="537384" y="921563"/>
                      <a:pt x="505084" y="935513"/>
                      <a:pt x="461576" y="947944"/>
                    </a:cubicBezTo>
                    <a:cubicBezTo>
                      <a:pt x="445247" y="952610"/>
                      <a:pt x="428625" y="956182"/>
                      <a:pt x="412149" y="960301"/>
                    </a:cubicBezTo>
                    <a:cubicBezTo>
                      <a:pt x="339555" y="1008696"/>
                      <a:pt x="356759" y="1008237"/>
                      <a:pt x="214441" y="972658"/>
                    </a:cubicBezTo>
                    <a:cubicBezTo>
                      <a:pt x="197488" y="968420"/>
                      <a:pt x="189728" y="947944"/>
                      <a:pt x="177371" y="935587"/>
                    </a:cubicBezTo>
                    <a:cubicBezTo>
                      <a:pt x="178722" y="920726"/>
                      <a:pt x="178831" y="804450"/>
                      <a:pt x="202084" y="762593"/>
                    </a:cubicBezTo>
                    <a:cubicBezTo>
                      <a:pt x="216508" y="736629"/>
                      <a:pt x="235035" y="713166"/>
                      <a:pt x="251511" y="688452"/>
                    </a:cubicBezTo>
                    <a:lnTo>
                      <a:pt x="276225" y="651382"/>
                    </a:lnTo>
                    <a:lnTo>
                      <a:pt x="300938" y="614312"/>
                    </a:lnTo>
                    <a:lnTo>
                      <a:pt x="263868" y="503101"/>
                    </a:lnTo>
                    <a:cubicBezTo>
                      <a:pt x="259749" y="490744"/>
                      <a:pt x="258736" y="476869"/>
                      <a:pt x="251511" y="466031"/>
                    </a:cubicBezTo>
                    <a:cubicBezTo>
                      <a:pt x="243273" y="453674"/>
                      <a:pt x="233440" y="442243"/>
                      <a:pt x="226798" y="428960"/>
                    </a:cubicBezTo>
                    <a:cubicBezTo>
                      <a:pt x="194718" y="364799"/>
                      <a:pt x="206203" y="408366"/>
                      <a:pt x="202084" y="404247"/>
                    </a:cubicBezTo>
                    <a:close/>
                  </a:path>
                </a:pathLst>
              </a:cu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p:nvPr/>
            </p:nvSpPr>
            <p:spPr>
              <a:xfrm>
                <a:off x="4658497" y="1668162"/>
                <a:ext cx="535892" cy="1237978"/>
              </a:xfrm>
              <a:custGeom>
                <a:avLst/>
                <a:gdLst>
                  <a:gd name="connsiteX0" fmla="*/ 284206 w 535892"/>
                  <a:gd name="connsiteY0" fmla="*/ 0 h 1237978"/>
                  <a:gd name="connsiteX1" fmla="*/ 284206 w 535892"/>
                  <a:gd name="connsiteY1" fmla="*/ 0 h 1237978"/>
                  <a:gd name="connsiteX2" fmla="*/ 308919 w 535892"/>
                  <a:gd name="connsiteY2" fmla="*/ 111211 h 1237978"/>
                  <a:gd name="connsiteX3" fmla="*/ 321276 w 535892"/>
                  <a:gd name="connsiteY3" fmla="*/ 148281 h 1237978"/>
                  <a:gd name="connsiteX4" fmla="*/ 370703 w 535892"/>
                  <a:gd name="connsiteY4" fmla="*/ 222422 h 1237978"/>
                  <a:gd name="connsiteX5" fmla="*/ 444844 w 535892"/>
                  <a:gd name="connsiteY5" fmla="*/ 259492 h 1237978"/>
                  <a:gd name="connsiteX6" fmla="*/ 494271 w 535892"/>
                  <a:gd name="connsiteY6" fmla="*/ 333633 h 1237978"/>
                  <a:gd name="connsiteX7" fmla="*/ 518984 w 535892"/>
                  <a:gd name="connsiteY7" fmla="*/ 407773 h 1237978"/>
                  <a:gd name="connsiteX8" fmla="*/ 469557 w 535892"/>
                  <a:gd name="connsiteY8" fmla="*/ 543697 h 1237978"/>
                  <a:gd name="connsiteX9" fmla="*/ 395417 w 535892"/>
                  <a:gd name="connsiteY9" fmla="*/ 568411 h 1237978"/>
                  <a:gd name="connsiteX10" fmla="*/ 321276 w 535892"/>
                  <a:gd name="connsiteY10" fmla="*/ 617838 h 1237978"/>
                  <a:gd name="connsiteX11" fmla="*/ 284206 w 535892"/>
                  <a:gd name="connsiteY11" fmla="*/ 729049 h 1237978"/>
                  <a:gd name="connsiteX12" fmla="*/ 271849 w 535892"/>
                  <a:gd name="connsiteY12" fmla="*/ 766119 h 1237978"/>
                  <a:gd name="connsiteX13" fmla="*/ 259492 w 535892"/>
                  <a:gd name="connsiteY13" fmla="*/ 803189 h 1237978"/>
                  <a:gd name="connsiteX14" fmla="*/ 271849 w 535892"/>
                  <a:gd name="connsiteY14" fmla="*/ 1000897 h 1237978"/>
                  <a:gd name="connsiteX15" fmla="*/ 308919 w 535892"/>
                  <a:gd name="connsiteY15" fmla="*/ 1112108 h 1237978"/>
                  <a:gd name="connsiteX16" fmla="*/ 321276 w 535892"/>
                  <a:gd name="connsiteY16" fmla="*/ 1149179 h 1237978"/>
                  <a:gd name="connsiteX17" fmla="*/ 308919 w 535892"/>
                  <a:gd name="connsiteY17" fmla="*/ 1186249 h 1237978"/>
                  <a:gd name="connsiteX18" fmla="*/ 222422 w 535892"/>
                  <a:gd name="connsiteY18" fmla="*/ 1223319 h 1237978"/>
                  <a:gd name="connsiteX19" fmla="*/ 185352 w 535892"/>
                  <a:gd name="connsiteY19" fmla="*/ 1235676 h 1237978"/>
                  <a:gd name="connsiteX20" fmla="*/ 135925 w 535892"/>
                  <a:gd name="connsiteY20" fmla="*/ 976184 h 1237978"/>
                  <a:gd name="connsiteX21" fmla="*/ 111211 w 535892"/>
                  <a:gd name="connsiteY21" fmla="*/ 902043 h 1237978"/>
                  <a:gd name="connsiteX22" fmla="*/ 74141 w 535892"/>
                  <a:gd name="connsiteY22" fmla="*/ 815546 h 1237978"/>
                  <a:gd name="connsiteX23" fmla="*/ 24714 w 535892"/>
                  <a:gd name="connsiteY23" fmla="*/ 741406 h 1237978"/>
                  <a:gd name="connsiteX24" fmla="*/ 0 w 535892"/>
                  <a:gd name="connsiteY24" fmla="*/ 667265 h 1237978"/>
                  <a:gd name="connsiteX25" fmla="*/ 12357 w 535892"/>
                  <a:gd name="connsiteY25" fmla="*/ 432487 h 1237978"/>
                  <a:gd name="connsiteX26" fmla="*/ 86498 w 535892"/>
                  <a:gd name="connsiteY26" fmla="*/ 284206 h 1237978"/>
                  <a:gd name="connsiteX27" fmla="*/ 135925 w 535892"/>
                  <a:gd name="connsiteY27" fmla="*/ 210065 h 1237978"/>
                  <a:gd name="connsiteX28" fmla="*/ 160638 w 535892"/>
                  <a:gd name="connsiteY28" fmla="*/ 172995 h 1237978"/>
                  <a:gd name="connsiteX29" fmla="*/ 197708 w 535892"/>
                  <a:gd name="connsiteY29" fmla="*/ 148281 h 1237978"/>
                  <a:gd name="connsiteX30" fmla="*/ 222422 w 535892"/>
                  <a:gd name="connsiteY30" fmla="*/ 111211 h 1237978"/>
                  <a:gd name="connsiteX31" fmla="*/ 259492 w 535892"/>
                  <a:gd name="connsiteY31" fmla="*/ 98854 h 1237978"/>
                  <a:gd name="connsiteX32" fmla="*/ 284206 w 535892"/>
                  <a:gd name="connsiteY32" fmla="*/ 74141 h 1237978"/>
                  <a:gd name="connsiteX33" fmla="*/ 284206 w 535892"/>
                  <a:gd name="connsiteY33" fmla="*/ 0 h 1237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35892" h="1237978">
                    <a:moveTo>
                      <a:pt x="284206" y="0"/>
                    </a:moveTo>
                    <a:lnTo>
                      <a:pt x="284206" y="0"/>
                    </a:lnTo>
                    <a:cubicBezTo>
                      <a:pt x="292444" y="37070"/>
                      <a:pt x="299709" y="74370"/>
                      <a:pt x="308919" y="111211"/>
                    </a:cubicBezTo>
                    <a:cubicBezTo>
                      <a:pt x="312078" y="123847"/>
                      <a:pt x="314950" y="136895"/>
                      <a:pt x="321276" y="148281"/>
                    </a:cubicBezTo>
                    <a:cubicBezTo>
                      <a:pt x="335701" y="174245"/>
                      <a:pt x="342525" y="213029"/>
                      <a:pt x="370703" y="222422"/>
                    </a:cubicBezTo>
                    <a:cubicBezTo>
                      <a:pt x="421862" y="239475"/>
                      <a:pt x="396935" y="227554"/>
                      <a:pt x="444844" y="259492"/>
                    </a:cubicBezTo>
                    <a:cubicBezTo>
                      <a:pt x="461320" y="284206"/>
                      <a:pt x="484878" y="305455"/>
                      <a:pt x="494271" y="333633"/>
                    </a:cubicBezTo>
                    <a:lnTo>
                      <a:pt x="518984" y="407773"/>
                    </a:lnTo>
                    <a:cubicBezTo>
                      <a:pt x="509430" y="493761"/>
                      <a:pt x="535892" y="514214"/>
                      <a:pt x="469557" y="543697"/>
                    </a:cubicBezTo>
                    <a:cubicBezTo>
                      <a:pt x="445752" y="554277"/>
                      <a:pt x="417092" y="553961"/>
                      <a:pt x="395417" y="568411"/>
                    </a:cubicBezTo>
                    <a:lnTo>
                      <a:pt x="321276" y="617838"/>
                    </a:lnTo>
                    <a:lnTo>
                      <a:pt x="284206" y="729049"/>
                    </a:lnTo>
                    <a:lnTo>
                      <a:pt x="271849" y="766119"/>
                    </a:lnTo>
                    <a:lnTo>
                      <a:pt x="259492" y="803189"/>
                    </a:lnTo>
                    <a:cubicBezTo>
                      <a:pt x="263611" y="869092"/>
                      <a:pt x="262927" y="935471"/>
                      <a:pt x="271849" y="1000897"/>
                    </a:cubicBezTo>
                    <a:cubicBezTo>
                      <a:pt x="271850" y="1000906"/>
                      <a:pt x="302739" y="1093569"/>
                      <a:pt x="308919" y="1112108"/>
                    </a:cubicBezTo>
                    <a:lnTo>
                      <a:pt x="321276" y="1149179"/>
                    </a:lnTo>
                    <a:cubicBezTo>
                      <a:pt x="317157" y="1161536"/>
                      <a:pt x="317056" y="1176078"/>
                      <a:pt x="308919" y="1186249"/>
                    </a:cubicBezTo>
                    <a:cubicBezTo>
                      <a:pt x="286624" y="1214117"/>
                      <a:pt x="253201" y="1214525"/>
                      <a:pt x="222422" y="1223319"/>
                    </a:cubicBezTo>
                    <a:cubicBezTo>
                      <a:pt x="209898" y="1226897"/>
                      <a:pt x="197709" y="1231557"/>
                      <a:pt x="185352" y="1235676"/>
                    </a:cubicBezTo>
                    <a:cubicBezTo>
                      <a:pt x="79611" y="1165182"/>
                      <a:pt x="167340" y="1237978"/>
                      <a:pt x="135925" y="976184"/>
                    </a:cubicBezTo>
                    <a:cubicBezTo>
                      <a:pt x="132821" y="950319"/>
                      <a:pt x="119449" y="926757"/>
                      <a:pt x="111211" y="902043"/>
                    </a:cubicBezTo>
                    <a:cubicBezTo>
                      <a:pt x="98428" y="863696"/>
                      <a:pt x="97043" y="853716"/>
                      <a:pt x="74141" y="815546"/>
                    </a:cubicBezTo>
                    <a:cubicBezTo>
                      <a:pt x="58860" y="790077"/>
                      <a:pt x="34107" y="769584"/>
                      <a:pt x="24714" y="741406"/>
                    </a:cubicBezTo>
                    <a:lnTo>
                      <a:pt x="0" y="667265"/>
                    </a:lnTo>
                    <a:cubicBezTo>
                      <a:pt x="4119" y="589006"/>
                      <a:pt x="3020" y="510296"/>
                      <a:pt x="12357" y="432487"/>
                    </a:cubicBezTo>
                    <a:cubicBezTo>
                      <a:pt x="19844" y="370097"/>
                      <a:pt x="52971" y="334496"/>
                      <a:pt x="86498" y="284206"/>
                    </a:cubicBezTo>
                    <a:lnTo>
                      <a:pt x="135925" y="210065"/>
                    </a:lnTo>
                    <a:cubicBezTo>
                      <a:pt x="144163" y="197708"/>
                      <a:pt x="148281" y="181233"/>
                      <a:pt x="160638" y="172995"/>
                    </a:cubicBezTo>
                    <a:lnTo>
                      <a:pt x="197708" y="148281"/>
                    </a:lnTo>
                    <a:cubicBezTo>
                      <a:pt x="205946" y="135924"/>
                      <a:pt x="210825" y="120488"/>
                      <a:pt x="222422" y="111211"/>
                    </a:cubicBezTo>
                    <a:cubicBezTo>
                      <a:pt x="232593" y="103074"/>
                      <a:pt x="248323" y="105555"/>
                      <a:pt x="259492" y="98854"/>
                    </a:cubicBezTo>
                    <a:cubicBezTo>
                      <a:pt x="269482" y="92860"/>
                      <a:pt x="275968" y="82379"/>
                      <a:pt x="284206" y="74141"/>
                    </a:cubicBezTo>
                    <a:lnTo>
                      <a:pt x="284206" y="0"/>
                    </a:lnTo>
                    <a:close/>
                  </a:path>
                </a:pathLst>
              </a:cu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a:off x="5301049" y="1371600"/>
                <a:ext cx="891827" cy="247135"/>
              </a:xfrm>
              <a:custGeom>
                <a:avLst/>
                <a:gdLst>
                  <a:gd name="connsiteX0" fmla="*/ 0 w 891827"/>
                  <a:gd name="connsiteY0" fmla="*/ 24714 h 247135"/>
                  <a:gd name="connsiteX1" fmla="*/ 0 w 891827"/>
                  <a:gd name="connsiteY1" fmla="*/ 24714 h 247135"/>
                  <a:gd name="connsiteX2" fmla="*/ 123567 w 891827"/>
                  <a:gd name="connsiteY2" fmla="*/ 160638 h 247135"/>
                  <a:gd name="connsiteX3" fmla="*/ 234778 w 891827"/>
                  <a:gd name="connsiteY3" fmla="*/ 222422 h 247135"/>
                  <a:gd name="connsiteX4" fmla="*/ 271848 w 891827"/>
                  <a:gd name="connsiteY4" fmla="*/ 234778 h 247135"/>
                  <a:gd name="connsiteX5" fmla="*/ 308919 w 891827"/>
                  <a:gd name="connsiteY5" fmla="*/ 247135 h 247135"/>
                  <a:gd name="connsiteX6" fmla="*/ 766119 w 891827"/>
                  <a:gd name="connsiteY6" fmla="*/ 234778 h 247135"/>
                  <a:gd name="connsiteX7" fmla="*/ 840259 w 891827"/>
                  <a:gd name="connsiteY7" fmla="*/ 210065 h 247135"/>
                  <a:gd name="connsiteX8" fmla="*/ 877329 w 891827"/>
                  <a:gd name="connsiteY8" fmla="*/ 185351 h 247135"/>
                  <a:gd name="connsiteX9" fmla="*/ 889686 w 891827"/>
                  <a:gd name="connsiteY9" fmla="*/ 148281 h 247135"/>
                  <a:gd name="connsiteX10" fmla="*/ 827902 w 891827"/>
                  <a:gd name="connsiteY10" fmla="*/ 98854 h 247135"/>
                  <a:gd name="connsiteX11" fmla="*/ 790832 w 891827"/>
                  <a:gd name="connsiteY11" fmla="*/ 74141 h 247135"/>
                  <a:gd name="connsiteX12" fmla="*/ 667265 w 891827"/>
                  <a:gd name="connsiteY12" fmla="*/ 37070 h 247135"/>
                  <a:gd name="connsiteX13" fmla="*/ 605481 w 891827"/>
                  <a:gd name="connsiteY13" fmla="*/ 24714 h 247135"/>
                  <a:gd name="connsiteX14" fmla="*/ 518983 w 891827"/>
                  <a:gd name="connsiteY14" fmla="*/ 0 h 247135"/>
                  <a:gd name="connsiteX15" fmla="*/ 210065 w 891827"/>
                  <a:gd name="connsiteY15" fmla="*/ 12357 h 247135"/>
                  <a:gd name="connsiteX16" fmla="*/ 111210 w 891827"/>
                  <a:gd name="connsiteY16" fmla="*/ 37070 h 247135"/>
                  <a:gd name="connsiteX17" fmla="*/ 86497 w 891827"/>
                  <a:gd name="connsiteY17" fmla="*/ 49427 h 247135"/>
                  <a:gd name="connsiteX18" fmla="*/ 86497 w 891827"/>
                  <a:gd name="connsiteY18" fmla="*/ 49427 h 247135"/>
                  <a:gd name="connsiteX19" fmla="*/ 61783 w 891827"/>
                  <a:gd name="connsiteY19" fmla="*/ 61784 h 247135"/>
                  <a:gd name="connsiteX20" fmla="*/ 24713 w 891827"/>
                  <a:gd name="connsiteY20" fmla="*/ 74141 h 247135"/>
                  <a:gd name="connsiteX21" fmla="*/ 61783 w 891827"/>
                  <a:gd name="connsiteY21" fmla="*/ 61784 h 24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91827" h="247135">
                    <a:moveTo>
                      <a:pt x="0" y="24714"/>
                    </a:moveTo>
                    <a:lnTo>
                      <a:pt x="0" y="24714"/>
                    </a:lnTo>
                    <a:cubicBezTo>
                      <a:pt x="93966" y="158952"/>
                      <a:pt x="38800" y="132381"/>
                      <a:pt x="123567" y="160638"/>
                    </a:cubicBezTo>
                    <a:cubicBezTo>
                      <a:pt x="179057" y="216128"/>
                      <a:pt x="144060" y="192183"/>
                      <a:pt x="234778" y="222422"/>
                    </a:cubicBezTo>
                    <a:lnTo>
                      <a:pt x="271848" y="234778"/>
                    </a:lnTo>
                    <a:lnTo>
                      <a:pt x="308919" y="247135"/>
                    </a:lnTo>
                    <a:cubicBezTo>
                      <a:pt x="461319" y="243016"/>
                      <a:pt x="614033" y="245389"/>
                      <a:pt x="766119" y="234778"/>
                    </a:cubicBezTo>
                    <a:cubicBezTo>
                      <a:pt x="792106" y="232965"/>
                      <a:pt x="818584" y="224515"/>
                      <a:pt x="840259" y="210065"/>
                    </a:cubicBezTo>
                    <a:lnTo>
                      <a:pt x="877329" y="185351"/>
                    </a:lnTo>
                    <a:cubicBezTo>
                      <a:pt x="881448" y="172994"/>
                      <a:pt x="891827" y="161129"/>
                      <a:pt x="889686" y="148281"/>
                    </a:cubicBezTo>
                    <a:cubicBezTo>
                      <a:pt x="882112" y="102834"/>
                      <a:pt x="857692" y="113749"/>
                      <a:pt x="827902" y="98854"/>
                    </a:cubicBezTo>
                    <a:cubicBezTo>
                      <a:pt x="814619" y="92213"/>
                      <a:pt x="804403" y="80173"/>
                      <a:pt x="790832" y="74141"/>
                    </a:cubicBezTo>
                    <a:cubicBezTo>
                      <a:pt x="760030" y="60451"/>
                      <a:pt x="703208" y="45057"/>
                      <a:pt x="667265" y="37070"/>
                    </a:cubicBezTo>
                    <a:cubicBezTo>
                      <a:pt x="646763" y="32514"/>
                      <a:pt x="625983" y="29270"/>
                      <a:pt x="605481" y="24714"/>
                    </a:cubicBezTo>
                    <a:cubicBezTo>
                      <a:pt x="558938" y="14371"/>
                      <a:pt x="560261" y="13759"/>
                      <a:pt x="518983" y="0"/>
                    </a:cubicBezTo>
                    <a:cubicBezTo>
                      <a:pt x="416010" y="4119"/>
                      <a:pt x="312892" y="5502"/>
                      <a:pt x="210065" y="12357"/>
                    </a:cubicBezTo>
                    <a:cubicBezTo>
                      <a:pt x="183718" y="14113"/>
                      <a:pt x="138307" y="26231"/>
                      <a:pt x="111210" y="37070"/>
                    </a:cubicBezTo>
                    <a:cubicBezTo>
                      <a:pt x="102659" y="40490"/>
                      <a:pt x="94735" y="45308"/>
                      <a:pt x="86497" y="49427"/>
                    </a:cubicBezTo>
                    <a:lnTo>
                      <a:pt x="86497" y="49427"/>
                    </a:lnTo>
                    <a:lnTo>
                      <a:pt x="61783" y="61784"/>
                    </a:lnTo>
                    <a:lnTo>
                      <a:pt x="24713" y="74141"/>
                    </a:lnTo>
                    <a:lnTo>
                      <a:pt x="61783" y="61784"/>
                    </a:lnTo>
                  </a:path>
                </a:pathLst>
              </a:custGeom>
              <a:solidFill>
                <a:schemeClr val="accent3">
                  <a:lumMod val="60000"/>
                  <a:lumOff val="40000"/>
                </a:schemeClr>
              </a:solidFill>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nvGrpSpPr>
          <p:cNvPr id="13" name="Group 12"/>
          <p:cNvGrpSpPr/>
          <p:nvPr/>
        </p:nvGrpSpPr>
        <p:grpSpPr>
          <a:xfrm>
            <a:off x="9530365" y="5038781"/>
            <a:ext cx="1313645" cy="1584257"/>
            <a:chOff x="5715000" y="1295400"/>
            <a:chExt cx="2718817" cy="3699315"/>
          </a:xfrm>
          <a:solidFill>
            <a:schemeClr val="tx1"/>
          </a:solidFill>
        </p:grpSpPr>
        <p:grpSp>
          <p:nvGrpSpPr>
            <p:cNvPr id="14" name="Group 15"/>
            <p:cNvGrpSpPr/>
            <p:nvPr/>
          </p:nvGrpSpPr>
          <p:grpSpPr>
            <a:xfrm>
              <a:off x="5715000" y="1295400"/>
              <a:ext cx="1271017" cy="3148654"/>
              <a:chOff x="5891782" y="1905000"/>
              <a:chExt cx="1271017" cy="3148654"/>
            </a:xfrm>
            <a:grpFill/>
          </p:grpSpPr>
          <p:sp>
            <p:nvSpPr>
              <p:cNvPr id="21" name="Oval 20"/>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rot="2423263">
                <a:off x="6122053" y="4367854"/>
                <a:ext cx="288578"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rot="18657015">
                <a:off x="6600982" y="4350807"/>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rot="5400000">
                <a:off x="6336791" y="279710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23"/>
            <p:cNvGrpSpPr/>
            <p:nvPr/>
          </p:nvGrpSpPr>
          <p:grpSpPr>
            <a:xfrm>
              <a:off x="7162800" y="1828800"/>
              <a:ext cx="1271017" cy="3165915"/>
              <a:chOff x="7162800" y="1828800"/>
              <a:chExt cx="1271017" cy="3165915"/>
            </a:xfrm>
            <a:grpFill/>
          </p:grpSpPr>
          <p:sp>
            <p:nvSpPr>
              <p:cNvPr id="16" name="Oval 15"/>
              <p:cNvSpPr/>
              <p:nvPr/>
            </p:nvSpPr>
            <p:spPr>
              <a:xfrm>
                <a:off x="7290818" y="18288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rot="2423263">
                <a:off x="7315202" y="43089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rot="18657015">
                <a:off x="7872000" y="4274607"/>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rot="5400000">
                <a:off x="7607809" y="272090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p:cNvSpPr/>
              <p:nvPr/>
            </p:nvSpPr>
            <p:spPr>
              <a:xfrm>
                <a:off x="7315200" y="2743200"/>
                <a:ext cx="990600" cy="1828800"/>
              </a:xfrm>
              <a:prstGeom prst="trapezoid">
                <a:avLst>
                  <a:gd name="adj" fmla="val 33571"/>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Multiply 8"/>
          <p:cNvSpPr/>
          <p:nvPr/>
        </p:nvSpPr>
        <p:spPr>
          <a:xfrm>
            <a:off x="9239295" y="3554569"/>
            <a:ext cx="843823" cy="76975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p:cNvGrpSpPr/>
          <p:nvPr/>
        </p:nvGrpSpPr>
        <p:grpSpPr>
          <a:xfrm>
            <a:off x="5109267" y="4877239"/>
            <a:ext cx="1313645" cy="1584257"/>
            <a:chOff x="5715000" y="1295400"/>
            <a:chExt cx="2718817" cy="3699315"/>
          </a:xfrm>
          <a:solidFill>
            <a:schemeClr val="tx1"/>
          </a:solidFill>
        </p:grpSpPr>
        <p:grpSp>
          <p:nvGrpSpPr>
            <p:cNvPr id="27" name="Group 15"/>
            <p:cNvGrpSpPr/>
            <p:nvPr/>
          </p:nvGrpSpPr>
          <p:grpSpPr>
            <a:xfrm>
              <a:off x="5715000" y="1295400"/>
              <a:ext cx="1271017" cy="3148654"/>
              <a:chOff x="5891782" y="1905000"/>
              <a:chExt cx="1271017" cy="3148654"/>
            </a:xfrm>
            <a:grpFill/>
          </p:grpSpPr>
          <p:sp>
            <p:nvSpPr>
              <p:cNvPr id="34" name="Oval 33"/>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34"/>
              <p:cNvSpPr/>
              <p:nvPr/>
            </p:nvSpPr>
            <p:spPr>
              <a:xfrm rot="2423263">
                <a:off x="6122053" y="4367854"/>
                <a:ext cx="288578"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35"/>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36"/>
              <p:cNvSpPr/>
              <p:nvPr/>
            </p:nvSpPr>
            <p:spPr>
              <a:xfrm rot="18657015">
                <a:off x="6600982" y="4350807"/>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37"/>
              <p:cNvSpPr/>
              <p:nvPr/>
            </p:nvSpPr>
            <p:spPr>
              <a:xfrm rot="5400000">
                <a:off x="6336791" y="279710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3"/>
            <p:cNvGrpSpPr/>
            <p:nvPr/>
          </p:nvGrpSpPr>
          <p:grpSpPr>
            <a:xfrm>
              <a:off x="7162800" y="1828800"/>
              <a:ext cx="1271017" cy="3165915"/>
              <a:chOff x="7162800" y="1828800"/>
              <a:chExt cx="1271017" cy="3165915"/>
            </a:xfrm>
            <a:grpFill/>
          </p:grpSpPr>
          <p:sp>
            <p:nvSpPr>
              <p:cNvPr id="29" name="Oval 28"/>
              <p:cNvSpPr/>
              <p:nvPr/>
            </p:nvSpPr>
            <p:spPr>
              <a:xfrm>
                <a:off x="7290818" y="18288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p:cNvSpPr/>
              <p:nvPr/>
            </p:nvSpPr>
            <p:spPr>
              <a:xfrm rot="2423263">
                <a:off x="7315202" y="43089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rot="18657015">
                <a:off x="7872000" y="4274607"/>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31"/>
              <p:cNvSpPr/>
              <p:nvPr/>
            </p:nvSpPr>
            <p:spPr>
              <a:xfrm rot="5400000">
                <a:off x="7607809" y="272090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rapezoid 32"/>
              <p:cNvSpPr/>
              <p:nvPr/>
            </p:nvSpPr>
            <p:spPr>
              <a:xfrm>
                <a:off x="7315200" y="2743200"/>
                <a:ext cx="990600" cy="1828800"/>
              </a:xfrm>
              <a:prstGeom prst="trapezoid">
                <a:avLst>
                  <a:gd name="adj" fmla="val 33571"/>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8" name="Picture 7">
            <a:extLst>
              <a:ext uri="{FF2B5EF4-FFF2-40B4-BE49-F238E27FC236}">
                <a16:creationId xmlns:a16="http://schemas.microsoft.com/office/drawing/2014/main" id="{52995561-6598-4EC0-8D32-31C32731E79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26002" y="123665"/>
            <a:ext cx="1020877" cy="1365081"/>
          </a:xfrm>
          <a:prstGeom prst="rect">
            <a:avLst/>
          </a:prstGeom>
        </p:spPr>
      </p:pic>
    </p:spTree>
    <p:extLst>
      <p:ext uri="{BB962C8B-B14F-4D97-AF65-F5344CB8AC3E}">
        <p14:creationId xmlns:p14="http://schemas.microsoft.com/office/powerpoint/2010/main" val="484924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10" presetClass="entr" presetSubtype="0" fill="hold" nodeType="withEffect">
                                  <p:stCondLst>
                                    <p:cond delay="0"/>
                                  </p:stCondLst>
                                  <p:childTnLst>
                                    <p:set>
                                      <p:cBhvr>
                                        <p:cTn id="25" dur="1" fill="hold">
                                          <p:stCondLst>
                                            <p:cond delay="0"/>
                                          </p:stCondLst>
                                        </p:cTn>
                                        <p:tgtEl>
                                          <p:spTgt spid="39"/>
                                        </p:tgtEl>
                                        <p:attrNameLst>
                                          <p:attrName>style.visibility</p:attrName>
                                        </p:attrNameLst>
                                      </p:cBhvr>
                                      <p:to>
                                        <p:strVal val="visible"/>
                                      </p:to>
                                    </p:set>
                                    <p:animEffect transition="in" filter="fade">
                                      <p:cBhvr>
                                        <p:cTn id="26" dur="500"/>
                                        <p:tgtEl>
                                          <p:spTgt spid="39"/>
                                        </p:tgtEl>
                                      </p:cBhvr>
                                    </p:animEffect>
                                  </p:childTnLst>
                                </p:cTn>
                              </p:par>
                              <p:par>
                                <p:cTn id="27" presetID="10" presetClass="entr" presetSubtype="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
                                            <p:txEl>
                                              <p:pRg st="4" end="4"/>
                                            </p:txEl>
                                          </p:spTgt>
                                        </p:tgtEl>
                                        <p:attrNameLst>
                                          <p:attrName>style.visibility</p:attrName>
                                        </p:attrNameLst>
                                      </p:cBhvr>
                                      <p:to>
                                        <p:strVal val="visible"/>
                                      </p:to>
                                    </p:set>
                                    <p:animEffect transition="in" filter="fade">
                                      <p:cBhvr>
                                        <p:cTn id="34" dur="500"/>
                                        <p:tgtEl>
                                          <p:spTgt spid="2">
                                            <p:txEl>
                                              <p:pRg st="4" end="4"/>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Effect transition="in" filter="fade">
                                      <p:cBhvr>
                                        <p:cTn id="37" dur="500"/>
                                        <p:tgtEl>
                                          <p:spTgt spid="2">
                                            <p:txEl>
                                              <p:pRg st="5" end="5"/>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500"/>
                                        <p:tgtEl>
                                          <p:spTgt spid="26"/>
                                        </p:tgtEl>
                                      </p:cBhvr>
                                    </p:animEffect>
                                  </p:childTnLst>
                                </p:cTn>
                              </p:par>
                              <p:par>
                                <p:cTn id="41" presetID="10" presetClass="entr" presetSubtype="0" fill="hold" nodeType="withEffect">
                                  <p:stCondLst>
                                    <p:cond delay="0"/>
                                  </p:stCondLst>
                                  <p:childTnLst>
                                    <p:set>
                                      <p:cBhvr>
                                        <p:cTn id="42" dur="1" fill="hold">
                                          <p:stCondLst>
                                            <p:cond delay="0"/>
                                          </p:stCondLst>
                                        </p:cTn>
                                        <p:tgtEl>
                                          <p:spTgt spid="7170"/>
                                        </p:tgtEl>
                                        <p:attrNameLst>
                                          <p:attrName>style.visibility</p:attrName>
                                        </p:attrNameLst>
                                      </p:cBhvr>
                                      <p:to>
                                        <p:strVal val="visible"/>
                                      </p:to>
                                    </p:set>
                                    <p:animEffect transition="in" filter="fade">
                                      <p:cBhvr>
                                        <p:cTn id="43" dur="500"/>
                                        <p:tgtEl>
                                          <p:spTgt spid="7170"/>
                                        </p:tgtEl>
                                      </p:cBhvr>
                                    </p:animEffect>
                                  </p:childTnLst>
                                </p:cTn>
                              </p:par>
                              <p:par>
                                <p:cTn id="44" presetID="35" presetClass="path" presetSubtype="0" accel="50000" decel="50000" fill="hold" nodeType="withEffect">
                                  <p:stCondLst>
                                    <p:cond delay="0"/>
                                  </p:stCondLst>
                                  <p:childTnLst>
                                    <p:animMotion origin="layout" path="M -2.5E-6 -3.7037E-7 L -0.3733 -0.00532 " pathEditMode="relative" rAng="0" ptsTypes="AA">
                                      <p:cBhvr>
                                        <p:cTn id="45" dur="2000" fill="hold"/>
                                        <p:tgtEl>
                                          <p:spTgt spid="39"/>
                                        </p:tgtEl>
                                        <p:attrNameLst>
                                          <p:attrName>ppt_x</p:attrName>
                                          <p:attrName>ppt_y</p:attrName>
                                        </p:attrNameLst>
                                      </p:cBhvr>
                                      <p:rCtr x="-18672" y="-27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encrypted-tbn2.gstatic.com/images?q=tbn:ANd9GcQeLbfhr6eT14aoeoOpajQIAPHGqUk1uerS5lBBKWfXlgiuZOriM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55"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 y="6488668"/>
            <a:ext cx="10417207" cy="338554"/>
          </a:xfrm>
          <a:prstGeom prst="rect">
            <a:avLst/>
          </a:prstGeom>
          <a:noFill/>
        </p:spPr>
        <p:txBody>
          <a:bodyPr wrap="square" rtlCol="0">
            <a:spAutoFit/>
          </a:bodyPr>
          <a:lstStyle/>
          <a:p>
            <a:r>
              <a:rPr lang="en-US" sz="1600" dirty="0"/>
              <a:t>D&amp;C 84:45-47; 2 Corinthians; Mosiah 25:24; D&amp;C 93:26: D&amp;C 88:6; D&amp;C 46:17: D&amp;C 45:57</a:t>
            </a:r>
          </a:p>
        </p:txBody>
      </p:sp>
      <p:grpSp>
        <p:nvGrpSpPr>
          <p:cNvPr id="45" name="Group 44">
            <a:extLst>
              <a:ext uri="{FF2B5EF4-FFF2-40B4-BE49-F238E27FC236}">
                <a16:creationId xmlns:a16="http://schemas.microsoft.com/office/drawing/2014/main" id="{9169F5AE-AC92-4B56-96ED-A2C0730B7AFD}"/>
              </a:ext>
            </a:extLst>
          </p:cNvPr>
          <p:cNvGrpSpPr/>
          <p:nvPr/>
        </p:nvGrpSpPr>
        <p:grpSpPr>
          <a:xfrm>
            <a:off x="321962" y="991174"/>
            <a:ext cx="2691484" cy="5075370"/>
            <a:chOff x="838200" y="76200"/>
            <a:chExt cx="2667000" cy="5029200"/>
          </a:xfrm>
        </p:grpSpPr>
        <p:grpSp>
          <p:nvGrpSpPr>
            <p:cNvPr id="46" name="Group 17">
              <a:extLst>
                <a:ext uri="{FF2B5EF4-FFF2-40B4-BE49-F238E27FC236}">
                  <a16:creationId xmlns:a16="http://schemas.microsoft.com/office/drawing/2014/main" id="{AB64944F-C76D-4F8E-93D8-396DA8B19C78}"/>
                </a:ext>
              </a:extLst>
            </p:cNvPr>
            <p:cNvGrpSpPr/>
            <p:nvPr/>
          </p:nvGrpSpPr>
          <p:grpSpPr>
            <a:xfrm>
              <a:off x="838200" y="76200"/>
              <a:ext cx="2667000" cy="5029200"/>
              <a:chOff x="838200" y="76200"/>
              <a:chExt cx="2667000" cy="5029200"/>
            </a:xfrm>
          </p:grpSpPr>
          <p:grpSp>
            <p:nvGrpSpPr>
              <p:cNvPr id="48" name="Group 17">
                <a:extLst>
                  <a:ext uri="{FF2B5EF4-FFF2-40B4-BE49-F238E27FC236}">
                    <a16:creationId xmlns:a16="http://schemas.microsoft.com/office/drawing/2014/main" id="{7746B6C1-4E9D-493B-A7D4-A671884813F7}"/>
                  </a:ext>
                </a:extLst>
              </p:cNvPr>
              <p:cNvGrpSpPr/>
              <p:nvPr/>
            </p:nvGrpSpPr>
            <p:grpSpPr>
              <a:xfrm flipH="1">
                <a:off x="2209800" y="1447800"/>
                <a:ext cx="1295400" cy="3429000"/>
                <a:chOff x="685800" y="1447800"/>
                <a:chExt cx="1295400" cy="3124200"/>
              </a:xfrm>
            </p:grpSpPr>
            <p:sp>
              <p:nvSpPr>
                <p:cNvPr id="64" name="Bent Arrow 26">
                  <a:extLst>
                    <a:ext uri="{FF2B5EF4-FFF2-40B4-BE49-F238E27FC236}">
                      <a16:creationId xmlns:a16="http://schemas.microsoft.com/office/drawing/2014/main" id="{2245DB16-3EBD-43A9-AB17-43E0BBD10B98}"/>
                    </a:ext>
                  </a:extLst>
                </p:cNvPr>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Bent Arrow 27">
                  <a:extLst>
                    <a:ext uri="{FF2B5EF4-FFF2-40B4-BE49-F238E27FC236}">
                      <a16:creationId xmlns:a16="http://schemas.microsoft.com/office/drawing/2014/main" id="{FE94D04D-8F95-4417-B764-26D887C1F702}"/>
                    </a:ext>
                  </a:extLst>
                </p:cNvPr>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9" name="Group 16">
                <a:extLst>
                  <a:ext uri="{FF2B5EF4-FFF2-40B4-BE49-F238E27FC236}">
                    <a16:creationId xmlns:a16="http://schemas.microsoft.com/office/drawing/2014/main" id="{BC3A3EA0-36E5-456D-93A7-699219971945}"/>
                  </a:ext>
                </a:extLst>
              </p:cNvPr>
              <p:cNvGrpSpPr/>
              <p:nvPr/>
            </p:nvGrpSpPr>
            <p:grpSpPr>
              <a:xfrm>
                <a:off x="838200" y="1447800"/>
                <a:ext cx="1295400" cy="3429000"/>
                <a:chOff x="685800" y="1447800"/>
                <a:chExt cx="1295400" cy="3429000"/>
              </a:xfrm>
            </p:grpSpPr>
            <p:sp>
              <p:nvSpPr>
                <p:cNvPr id="62" name="Bent Arrow 24">
                  <a:extLst>
                    <a:ext uri="{FF2B5EF4-FFF2-40B4-BE49-F238E27FC236}">
                      <a16:creationId xmlns:a16="http://schemas.microsoft.com/office/drawing/2014/main" id="{3D56B3DF-5611-46B1-AFAE-BC8610A458C5}"/>
                    </a:ext>
                  </a:extLst>
                </p:cNvPr>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3" name="Bent Arrow 14">
                  <a:extLst>
                    <a:ext uri="{FF2B5EF4-FFF2-40B4-BE49-F238E27FC236}">
                      <a16:creationId xmlns:a16="http://schemas.microsoft.com/office/drawing/2014/main" id="{F5B1C5E1-B41F-45A3-A467-B1E13FFF043C}"/>
                    </a:ext>
                  </a:extLst>
                </p:cNvPr>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0" name="Oval 2">
                <a:extLst>
                  <a:ext uri="{FF2B5EF4-FFF2-40B4-BE49-F238E27FC236}">
                    <a16:creationId xmlns:a16="http://schemas.microsoft.com/office/drawing/2014/main" id="{CCDC7021-72DF-4D00-80B3-03C988BE4D71}"/>
                  </a:ext>
                </a:extLst>
              </p:cNvPr>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lowchart: Manual Operation 3">
                <a:extLst>
                  <a:ext uri="{FF2B5EF4-FFF2-40B4-BE49-F238E27FC236}">
                    <a16:creationId xmlns:a16="http://schemas.microsoft.com/office/drawing/2014/main" id="{8CE120F0-9738-4CA4-B909-64590E707579}"/>
                  </a:ext>
                </a:extLst>
              </p:cNvPr>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lowchart: Manual Operation 4">
                <a:extLst>
                  <a:ext uri="{FF2B5EF4-FFF2-40B4-BE49-F238E27FC236}">
                    <a16:creationId xmlns:a16="http://schemas.microsoft.com/office/drawing/2014/main" id="{C5E6B691-0D29-4666-AC66-AE7D2BC1DDE1}"/>
                  </a:ext>
                </a:extLst>
              </p:cNvPr>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ounded Rectangle 15">
                <a:extLst>
                  <a:ext uri="{FF2B5EF4-FFF2-40B4-BE49-F238E27FC236}">
                    <a16:creationId xmlns:a16="http://schemas.microsoft.com/office/drawing/2014/main" id="{A0AE264B-B2C2-42CB-83D2-B2DE32633538}"/>
                  </a:ext>
                </a:extLst>
              </p:cNvPr>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ounded Rectangle 5">
                <a:extLst>
                  <a:ext uri="{FF2B5EF4-FFF2-40B4-BE49-F238E27FC236}">
                    <a16:creationId xmlns:a16="http://schemas.microsoft.com/office/drawing/2014/main" id="{BACE0307-0172-4BF0-8670-4BF433DD25D3}"/>
                  </a:ext>
                </a:extLst>
              </p:cNvPr>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Donut 17">
                <a:extLst>
                  <a:ext uri="{FF2B5EF4-FFF2-40B4-BE49-F238E27FC236}">
                    <a16:creationId xmlns:a16="http://schemas.microsoft.com/office/drawing/2014/main" id="{BF970056-CFA0-44B6-B10D-8CB2C5331719}"/>
                  </a:ext>
                </a:extLst>
              </p:cNvPr>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6" name="Rounded Rectangle 7">
                <a:extLst>
                  <a:ext uri="{FF2B5EF4-FFF2-40B4-BE49-F238E27FC236}">
                    <a16:creationId xmlns:a16="http://schemas.microsoft.com/office/drawing/2014/main" id="{48637252-51A4-49B8-B03C-2548D1971DD6}"/>
                  </a:ext>
                </a:extLst>
              </p:cNvPr>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ounded Rectangle 9">
                <a:extLst>
                  <a:ext uri="{FF2B5EF4-FFF2-40B4-BE49-F238E27FC236}">
                    <a16:creationId xmlns:a16="http://schemas.microsoft.com/office/drawing/2014/main" id="{B6EF4538-FD22-4590-AFE0-1C1E39C0C3E1}"/>
                  </a:ext>
                </a:extLst>
              </p:cNvPr>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ounded Rectangle 10">
                <a:extLst>
                  <a:ext uri="{FF2B5EF4-FFF2-40B4-BE49-F238E27FC236}">
                    <a16:creationId xmlns:a16="http://schemas.microsoft.com/office/drawing/2014/main" id="{28C93D2B-53FC-4BFB-8F8E-D167C03DD868}"/>
                  </a:ext>
                </a:extLst>
              </p:cNvPr>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11">
                <a:extLst>
                  <a:ext uri="{FF2B5EF4-FFF2-40B4-BE49-F238E27FC236}">
                    <a16:creationId xmlns:a16="http://schemas.microsoft.com/office/drawing/2014/main" id="{47680696-A025-4BFC-A512-909DBD5A64CB}"/>
                  </a:ext>
                </a:extLst>
              </p:cNvPr>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ounded Rectangle 12">
                <a:extLst>
                  <a:ext uri="{FF2B5EF4-FFF2-40B4-BE49-F238E27FC236}">
                    <a16:creationId xmlns:a16="http://schemas.microsoft.com/office/drawing/2014/main" id="{C1E13405-654B-475C-ABCC-41A3D2D65BDC}"/>
                  </a:ext>
                </a:extLst>
              </p:cNvPr>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lowchart: Manual Operation 13">
                <a:extLst>
                  <a:ext uri="{FF2B5EF4-FFF2-40B4-BE49-F238E27FC236}">
                    <a16:creationId xmlns:a16="http://schemas.microsoft.com/office/drawing/2014/main" id="{28E58838-FEB5-4B3C-A77A-24783CC5F9B9}"/>
                  </a:ext>
                </a:extLst>
              </p:cNvPr>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Rectangle 46">
              <a:extLst>
                <a:ext uri="{FF2B5EF4-FFF2-40B4-BE49-F238E27FC236}">
                  <a16:creationId xmlns:a16="http://schemas.microsoft.com/office/drawing/2014/main" id="{8B073A68-DABF-413A-B008-71F34E861589}"/>
                </a:ext>
              </a:extLst>
            </p:cNvPr>
            <p:cNvSpPr/>
            <p:nvPr/>
          </p:nvSpPr>
          <p:spPr>
            <a:xfrm>
              <a:off x="1248335" y="2281809"/>
              <a:ext cx="1904999" cy="1738367"/>
            </a:xfrm>
            <a:prstGeom prst="rect">
              <a:avLst/>
            </a:prstGeom>
          </p:spPr>
          <p:txBody>
            <a:bodyPr wrap="square">
              <a:spAutoFit/>
            </a:bodyPr>
            <a:lstStyle/>
            <a:p>
              <a:pPr algn="ctr"/>
              <a:r>
                <a:rPr lang="en-US" dirty="0"/>
                <a:t> </a:t>
              </a:r>
              <a:r>
                <a:rPr lang="en-US" b="1" dirty="0"/>
                <a:t>If we give diligent heed to the word of God, we will be enlightened through the Spirit of Christ</a:t>
              </a:r>
              <a:endParaRPr lang="en-US" dirty="0">
                <a:solidFill>
                  <a:schemeClr val="bg1"/>
                </a:solidFill>
              </a:endParaRPr>
            </a:p>
          </p:txBody>
        </p:sp>
      </p:grpSp>
      <p:grpSp>
        <p:nvGrpSpPr>
          <p:cNvPr id="66" name="Group 65">
            <a:extLst>
              <a:ext uri="{FF2B5EF4-FFF2-40B4-BE49-F238E27FC236}">
                <a16:creationId xmlns:a16="http://schemas.microsoft.com/office/drawing/2014/main" id="{95BF2DE4-CDFC-4CD2-89FB-754BFB8DC6E0}"/>
              </a:ext>
            </a:extLst>
          </p:cNvPr>
          <p:cNvGrpSpPr/>
          <p:nvPr/>
        </p:nvGrpSpPr>
        <p:grpSpPr>
          <a:xfrm>
            <a:off x="8870956" y="991174"/>
            <a:ext cx="2691484" cy="5075370"/>
            <a:chOff x="838200" y="76200"/>
            <a:chExt cx="2667000" cy="5029200"/>
          </a:xfrm>
        </p:grpSpPr>
        <p:grpSp>
          <p:nvGrpSpPr>
            <p:cNvPr id="67" name="Group 17">
              <a:extLst>
                <a:ext uri="{FF2B5EF4-FFF2-40B4-BE49-F238E27FC236}">
                  <a16:creationId xmlns:a16="http://schemas.microsoft.com/office/drawing/2014/main" id="{1635B069-8423-4BCB-BDEA-10B7E68003FD}"/>
                </a:ext>
              </a:extLst>
            </p:cNvPr>
            <p:cNvGrpSpPr/>
            <p:nvPr/>
          </p:nvGrpSpPr>
          <p:grpSpPr>
            <a:xfrm>
              <a:off x="838200" y="76200"/>
              <a:ext cx="2667000" cy="5029200"/>
              <a:chOff x="838200" y="76200"/>
              <a:chExt cx="2667000" cy="5029200"/>
            </a:xfrm>
          </p:grpSpPr>
          <p:grpSp>
            <p:nvGrpSpPr>
              <p:cNvPr id="69" name="Group 17">
                <a:extLst>
                  <a:ext uri="{FF2B5EF4-FFF2-40B4-BE49-F238E27FC236}">
                    <a16:creationId xmlns:a16="http://schemas.microsoft.com/office/drawing/2014/main" id="{97BA00BF-444B-4C4A-9846-7E84FC940308}"/>
                  </a:ext>
                </a:extLst>
              </p:cNvPr>
              <p:cNvGrpSpPr/>
              <p:nvPr/>
            </p:nvGrpSpPr>
            <p:grpSpPr>
              <a:xfrm flipH="1">
                <a:off x="2209800" y="1447800"/>
                <a:ext cx="1295400" cy="3429000"/>
                <a:chOff x="685800" y="1447800"/>
                <a:chExt cx="1295400" cy="3124200"/>
              </a:xfrm>
            </p:grpSpPr>
            <p:sp>
              <p:nvSpPr>
                <p:cNvPr id="85" name="Bent Arrow 26">
                  <a:extLst>
                    <a:ext uri="{FF2B5EF4-FFF2-40B4-BE49-F238E27FC236}">
                      <a16:creationId xmlns:a16="http://schemas.microsoft.com/office/drawing/2014/main" id="{4345F7C4-5BD3-43B9-8CE9-8273A4A3D050}"/>
                    </a:ext>
                  </a:extLst>
                </p:cNvPr>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6" name="Bent Arrow 27">
                  <a:extLst>
                    <a:ext uri="{FF2B5EF4-FFF2-40B4-BE49-F238E27FC236}">
                      <a16:creationId xmlns:a16="http://schemas.microsoft.com/office/drawing/2014/main" id="{0EC7373B-1FF5-4FA6-856E-DA24B3BEBA2C}"/>
                    </a:ext>
                  </a:extLst>
                </p:cNvPr>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0" name="Group 16">
                <a:extLst>
                  <a:ext uri="{FF2B5EF4-FFF2-40B4-BE49-F238E27FC236}">
                    <a16:creationId xmlns:a16="http://schemas.microsoft.com/office/drawing/2014/main" id="{1CD17034-1A52-4DE1-AA38-4A0C69C16900}"/>
                  </a:ext>
                </a:extLst>
              </p:cNvPr>
              <p:cNvGrpSpPr/>
              <p:nvPr/>
            </p:nvGrpSpPr>
            <p:grpSpPr>
              <a:xfrm>
                <a:off x="838200" y="1447800"/>
                <a:ext cx="1295400" cy="3429000"/>
                <a:chOff x="685800" y="1447800"/>
                <a:chExt cx="1295400" cy="3429000"/>
              </a:xfrm>
            </p:grpSpPr>
            <p:sp>
              <p:nvSpPr>
                <p:cNvPr id="83" name="Bent Arrow 24">
                  <a:extLst>
                    <a:ext uri="{FF2B5EF4-FFF2-40B4-BE49-F238E27FC236}">
                      <a16:creationId xmlns:a16="http://schemas.microsoft.com/office/drawing/2014/main" id="{FA7041AD-40F1-4239-9AF8-9D1ADA3D938A}"/>
                    </a:ext>
                  </a:extLst>
                </p:cNvPr>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4" name="Bent Arrow 14">
                  <a:extLst>
                    <a:ext uri="{FF2B5EF4-FFF2-40B4-BE49-F238E27FC236}">
                      <a16:creationId xmlns:a16="http://schemas.microsoft.com/office/drawing/2014/main" id="{2A679248-5F53-4B14-876C-1775C3FDCD8A}"/>
                    </a:ext>
                  </a:extLst>
                </p:cNvPr>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71" name="Oval 2">
                <a:extLst>
                  <a:ext uri="{FF2B5EF4-FFF2-40B4-BE49-F238E27FC236}">
                    <a16:creationId xmlns:a16="http://schemas.microsoft.com/office/drawing/2014/main" id="{BE4320CA-4F50-4E3D-B97A-F01BFDCAA078}"/>
                  </a:ext>
                </a:extLst>
              </p:cNvPr>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lowchart: Manual Operation 3">
                <a:extLst>
                  <a:ext uri="{FF2B5EF4-FFF2-40B4-BE49-F238E27FC236}">
                    <a16:creationId xmlns:a16="http://schemas.microsoft.com/office/drawing/2014/main" id="{F3CA4096-C316-4AD6-B0D1-43B5C441C945}"/>
                  </a:ext>
                </a:extLst>
              </p:cNvPr>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lowchart: Manual Operation 4">
                <a:extLst>
                  <a:ext uri="{FF2B5EF4-FFF2-40B4-BE49-F238E27FC236}">
                    <a16:creationId xmlns:a16="http://schemas.microsoft.com/office/drawing/2014/main" id="{99B68ECE-B4EE-4A76-A2E0-42FEA4EE7DDD}"/>
                  </a:ext>
                </a:extLst>
              </p:cNvPr>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ounded Rectangle 15">
                <a:extLst>
                  <a:ext uri="{FF2B5EF4-FFF2-40B4-BE49-F238E27FC236}">
                    <a16:creationId xmlns:a16="http://schemas.microsoft.com/office/drawing/2014/main" id="{619C6EE9-2470-41E5-B6E3-B78B3B089195}"/>
                  </a:ext>
                </a:extLst>
              </p:cNvPr>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ounded Rectangle 5">
                <a:extLst>
                  <a:ext uri="{FF2B5EF4-FFF2-40B4-BE49-F238E27FC236}">
                    <a16:creationId xmlns:a16="http://schemas.microsoft.com/office/drawing/2014/main" id="{996D0C69-F1BA-4741-BB32-4297B2CB36AE}"/>
                  </a:ext>
                </a:extLst>
              </p:cNvPr>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Donut 17">
                <a:extLst>
                  <a:ext uri="{FF2B5EF4-FFF2-40B4-BE49-F238E27FC236}">
                    <a16:creationId xmlns:a16="http://schemas.microsoft.com/office/drawing/2014/main" id="{AFBD3905-927D-4B33-AB10-445DE7873EE7}"/>
                  </a:ext>
                </a:extLst>
              </p:cNvPr>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7" name="Rounded Rectangle 7">
                <a:extLst>
                  <a:ext uri="{FF2B5EF4-FFF2-40B4-BE49-F238E27FC236}">
                    <a16:creationId xmlns:a16="http://schemas.microsoft.com/office/drawing/2014/main" id="{9100BC64-ABC0-449F-8963-9829489F5F3C}"/>
                  </a:ext>
                </a:extLst>
              </p:cNvPr>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ounded Rectangle 9">
                <a:extLst>
                  <a:ext uri="{FF2B5EF4-FFF2-40B4-BE49-F238E27FC236}">
                    <a16:creationId xmlns:a16="http://schemas.microsoft.com/office/drawing/2014/main" id="{ACE25774-410B-4501-B000-BDEF8FFE19C0}"/>
                  </a:ext>
                </a:extLst>
              </p:cNvPr>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ounded Rectangle 10">
                <a:extLst>
                  <a:ext uri="{FF2B5EF4-FFF2-40B4-BE49-F238E27FC236}">
                    <a16:creationId xmlns:a16="http://schemas.microsoft.com/office/drawing/2014/main" id="{403495E1-688C-4D62-A63C-0416D03E9D25}"/>
                  </a:ext>
                </a:extLst>
              </p:cNvPr>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ounded Rectangle 11">
                <a:extLst>
                  <a:ext uri="{FF2B5EF4-FFF2-40B4-BE49-F238E27FC236}">
                    <a16:creationId xmlns:a16="http://schemas.microsoft.com/office/drawing/2014/main" id="{6268995E-F704-4E74-9A25-912BE9AB240C}"/>
                  </a:ext>
                </a:extLst>
              </p:cNvPr>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ounded Rectangle 12">
                <a:extLst>
                  <a:ext uri="{FF2B5EF4-FFF2-40B4-BE49-F238E27FC236}">
                    <a16:creationId xmlns:a16="http://schemas.microsoft.com/office/drawing/2014/main" id="{731FCA5B-ED30-4D83-9D58-B4399E5FC530}"/>
                  </a:ext>
                </a:extLst>
              </p:cNvPr>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lowchart: Manual Operation 13">
                <a:extLst>
                  <a:ext uri="{FF2B5EF4-FFF2-40B4-BE49-F238E27FC236}">
                    <a16:creationId xmlns:a16="http://schemas.microsoft.com/office/drawing/2014/main" id="{0DB18196-EEFB-4B28-A44D-BAA0C9779F48}"/>
                  </a:ext>
                </a:extLst>
              </p:cNvPr>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Rectangle 67">
              <a:extLst>
                <a:ext uri="{FF2B5EF4-FFF2-40B4-BE49-F238E27FC236}">
                  <a16:creationId xmlns:a16="http://schemas.microsoft.com/office/drawing/2014/main" id="{782B76CB-8C93-4EA3-B09C-419148E8F30F}"/>
                </a:ext>
              </a:extLst>
            </p:cNvPr>
            <p:cNvSpPr/>
            <p:nvPr/>
          </p:nvSpPr>
          <p:spPr>
            <a:xfrm>
              <a:off x="1248335" y="2281809"/>
              <a:ext cx="1904999" cy="1463889"/>
            </a:xfrm>
            <a:prstGeom prst="rect">
              <a:avLst/>
            </a:prstGeom>
          </p:spPr>
          <p:txBody>
            <a:bodyPr wrap="square">
              <a:spAutoFit/>
            </a:bodyPr>
            <a:lstStyle/>
            <a:p>
              <a:pPr algn="ctr"/>
              <a:r>
                <a:rPr lang="en-US" b="1" dirty="0"/>
                <a:t>If we hearken to the Spirit of Jesus Christ, we will come unto the Father</a:t>
              </a:r>
              <a:endParaRPr lang="en-US" dirty="0">
                <a:solidFill>
                  <a:schemeClr val="bg1"/>
                </a:solidFill>
              </a:endParaRPr>
            </a:p>
          </p:txBody>
        </p:sp>
      </p:grpSp>
      <p:sp>
        <p:nvSpPr>
          <p:cNvPr id="7" name="Rectangle 6">
            <a:extLst>
              <a:ext uri="{FF2B5EF4-FFF2-40B4-BE49-F238E27FC236}">
                <a16:creationId xmlns:a16="http://schemas.microsoft.com/office/drawing/2014/main" id="{3EFF4AE0-6A92-4051-B701-F0D5490EAD8B}"/>
              </a:ext>
            </a:extLst>
          </p:cNvPr>
          <p:cNvSpPr/>
          <p:nvPr/>
        </p:nvSpPr>
        <p:spPr>
          <a:xfrm>
            <a:off x="3181283" y="252510"/>
            <a:ext cx="6096000" cy="1477328"/>
          </a:xfrm>
          <a:prstGeom prst="rect">
            <a:avLst/>
          </a:prstGeom>
        </p:spPr>
        <p:txBody>
          <a:bodyPr>
            <a:spAutoFit/>
          </a:bodyPr>
          <a:lstStyle/>
          <a:p>
            <a:pPr fontAlgn="base"/>
            <a:r>
              <a:rPr lang="en-US" b="1" i="1" dirty="0">
                <a:solidFill>
                  <a:srgbClr val="333333"/>
                </a:solidFill>
                <a:latin typeface="Open Sans"/>
              </a:rPr>
              <a:t>“The Light of Christ is defined in the scriptures as ‘the Spirit [which] giveth light to every man that cometh into the world’; ‘the light which is in all things, which giveth life to all things, which is the law by which all things are governed’ </a:t>
            </a:r>
            <a:endParaRPr lang="en-US" b="1" i="1" dirty="0">
              <a:solidFill>
                <a:srgbClr val="333333"/>
              </a:solidFill>
              <a:effectLst/>
              <a:latin typeface="Open Sans"/>
            </a:endParaRPr>
          </a:p>
        </p:txBody>
      </p:sp>
      <p:sp>
        <p:nvSpPr>
          <p:cNvPr id="8" name="Rectangle 7">
            <a:extLst>
              <a:ext uri="{FF2B5EF4-FFF2-40B4-BE49-F238E27FC236}">
                <a16:creationId xmlns:a16="http://schemas.microsoft.com/office/drawing/2014/main" id="{F9335CF6-4AB0-474A-AD97-2259990924E9}"/>
              </a:ext>
            </a:extLst>
          </p:cNvPr>
          <p:cNvSpPr/>
          <p:nvPr/>
        </p:nvSpPr>
        <p:spPr>
          <a:xfrm>
            <a:off x="3551319" y="1893261"/>
            <a:ext cx="4799857" cy="4431983"/>
          </a:xfrm>
          <a:prstGeom prst="rect">
            <a:avLst/>
          </a:prstGeom>
        </p:spPr>
        <p:txBody>
          <a:bodyPr wrap="square">
            <a:spAutoFit/>
          </a:bodyPr>
          <a:lstStyle/>
          <a:p>
            <a:r>
              <a:rPr lang="en-US" b="1" i="1" dirty="0">
                <a:solidFill>
                  <a:srgbClr val="333333"/>
                </a:solidFill>
                <a:latin typeface="Open Sans"/>
              </a:rPr>
              <a:t>And the Light of Christ is also described in the scriptures as ‘the Spirit of Jesus Christ’, </a:t>
            </a:r>
          </a:p>
          <a:p>
            <a:endParaRPr lang="en-US" b="1" i="1" dirty="0">
              <a:solidFill>
                <a:srgbClr val="333333"/>
              </a:solidFill>
              <a:latin typeface="Open Sans"/>
            </a:endParaRPr>
          </a:p>
          <a:p>
            <a:r>
              <a:rPr lang="en-US" b="1" i="1" dirty="0">
                <a:solidFill>
                  <a:srgbClr val="333333"/>
                </a:solidFill>
                <a:latin typeface="Open Sans"/>
              </a:rPr>
              <a:t>the Spirit of the Lord</a:t>
            </a:r>
          </a:p>
          <a:p>
            <a:endParaRPr lang="en-US" b="1" i="1" dirty="0">
              <a:solidFill>
                <a:srgbClr val="333333"/>
              </a:solidFill>
              <a:latin typeface="Open Sans"/>
            </a:endParaRPr>
          </a:p>
          <a:p>
            <a:r>
              <a:rPr lang="en-US" b="1" i="1" dirty="0">
                <a:solidFill>
                  <a:srgbClr val="333333"/>
                </a:solidFill>
                <a:latin typeface="Open Sans"/>
              </a:rPr>
              <a:t>the Spirit of truth</a:t>
            </a:r>
          </a:p>
          <a:p>
            <a:endParaRPr lang="en-US" b="1" i="1" dirty="0">
              <a:solidFill>
                <a:srgbClr val="333333"/>
              </a:solidFill>
              <a:latin typeface="Open Sans"/>
            </a:endParaRPr>
          </a:p>
          <a:p>
            <a:r>
              <a:rPr lang="en-US" b="1" i="1" dirty="0">
                <a:solidFill>
                  <a:srgbClr val="333333"/>
                </a:solidFill>
                <a:latin typeface="Open Sans"/>
              </a:rPr>
              <a:t>the light of truth</a:t>
            </a:r>
          </a:p>
          <a:p>
            <a:endParaRPr lang="en-US" b="1" i="1" dirty="0">
              <a:solidFill>
                <a:srgbClr val="333333"/>
              </a:solidFill>
              <a:latin typeface="Open Sans"/>
            </a:endParaRPr>
          </a:p>
          <a:p>
            <a:r>
              <a:rPr lang="en-US" b="1" i="1" dirty="0">
                <a:solidFill>
                  <a:srgbClr val="333333"/>
                </a:solidFill>
                <a:latin typeface="Open Sans"/>
              </a:rPr>
              <a:t>the Spirit of God </a:t>
            </a:r>
          </a:p>
          <a:p>
            <a:endParaRPr lang="en-US" b="1" i="1" dirty="0">
              <a:solidFill>
                <a:srgbClr val="333333"/>
              </a:solidFill>
              <a:latin typeface="Open Sans"/>
            </a:endParaRPr>
          </a:p>
          <a:p>
            <a:r>
              <a:rPr lang="en-US" b="1" i="1" dirty="0">
                <a:solidFill>
                  <a:srgbClr val="333333"/>
                </a:solidFill>
                <a:latin typeface="Open Sans"/>
              </a:rPr>
              <a:t>and ‘the Holy Spirit</a:t>
            </a:r>
          </a:p>
          <a:p>
            <a:endParaRPr lang="en-US" b="1" i="1" dirty="0">
              <a:solidFill>
                <a:srgbClr val="333333"/>
              </a:solidFill>
              <a:latin typeface="Open Sans"/>
            </a:endParaRPr>
          </a:p>
          <a:p>
            <a:r>
              <a:rPr lang="en-US" b="1" i="1" dirty="0">
                <a:solidFill>
                  <a:srgbClr val="333333"/>
                </a:solidFill>
                <a:latin typeface="Open Sans"/>
              </a:rPr>
              <a:t>Some of these terms are also used to refer to the Holy Ghost.</a:t>
            </a:r>
          </a:p>
          <a:p>
            <a:r>
              <a:rPr lang="en-US" sz="1200" b="1" i="1" dirty="0">
                <a:solidFill>
                  <a:srgbClr val="333333"/>
                </a:solidFill>
                <a:latin typeface="Open Sans"/>
              </a:rPr>
              <a:t>Boyd K. Packer</a:t>
            </a:r>
            <a:endParaRPr lang="en-US" sz="1200" b="1" dirty="0"/>
          </a:p>
        </p:txBody>
      </p:sp>
      <p:pic>
        <p:nvPicPr>
          <p:cNvPr id="12" name="Picture 11">
            <a:extLst>
              <a:ext uri="{FF2B5EF4-FFF2-40B4-BE49-F238E27FC236}">
                <a16:creationId xmlns:a16="http://schemas.microsoft.com/office/drawing/2014/main" id="{110BB7B2-083B-4425-A4F1-88E20C3380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19907" y="105113"/>
            <a:ext cx="966788" cy="1204913"/>
          </a:xfrm>
          <a:prstGeom prst="rect">
            <a:avLst/>
          </a:prstGeom>
        </p:spPr>
      </p:pic>
    </p:spTree>
    <p:extLst>
      <p:ext uri="{BB962C8B-B14F-4D97-AF65-F5344CB8AC3E}">
        <p14:creationId xmlns:p14="http://schemas.microsoft.com/office/powerpoint/2010/main" val="3505170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8">
                                            <p:txEl>
                                              <p:pRg st="10" end="1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8">
                                            <p:txEl>
                                              <p:pRg st="12" end="12"/>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8">
                                            <p:txEl>
                                              <p:pRg st="13" end="1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encrypted-tbn2.gstatic.com/images?q=tbn:ANd9GcQeLbfhr6eT14aoeoOpajQIAPHGqUk1uerS5lBBKWfXlgiuZOriM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55"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6488668"/>
            <a:ext cx="2421228" cy="369332"/>
          </a:xfrm>
          <a:prstGeom prst="rect">
            <a:avLst/>
          </a:prstGeom>
          <a:noFill/>
        </p:spPr>
        <p:txBody>
          <a:bodyPr wrap="square" rtlCol="0">
            <a:spAutoFit/>
          </a:bodyPr>
          <a:lstStyle/>
          <a:p>
            <a:r>
              <a:rPr lang="en-US" dirty="0"/>
              <a:t>D&amp;C 84:54-57 </a:t>
            </a:r>
          </a:p>
        </p:txBody>
      </p:sp>
      <p:sp>
        <p:nvSpPr>
          <p:cNvPr id="6" name="TextBox 5"/>
          <p:cNvSpPr txBox="1"/>
          <p:nvPr/>
        </p:nvSpPr>
        <p:spPr>
          <a:xfrm>
            <a:off x="0" y="0"/>
            <a:ext cx="12191999" cy="1015663"/>
          </a:xfrm>
          <a:prstGeom prst="rect">
            <a:avLst/>
          </a:prstGeom>
          <a:noFill/>
        </p:spPr>
        <p:txBody>
          <a:bodyPr wrap="square" rtlCol="0">
            <a:spAutoFit/>
          </a:bodyPr>
          <a:lstStyle/>
          <a:p>
            <a:pPr algn="ctr"/>
            <a:r>
              <a:rPr lang="en-US" sz="6000" dirty="0">
                <a:latin typeface="Harrington" panose="04040505050A02020702" pitchFamily="82" charset="0"/>
              </a:rPr>
              <a:t>Being in the Dark</a:t>
            </a:r>
          </a:p>
        </p:txBody>
      </p:sp>
      <p:sp>
        <p:nvSpPr>
          <p:cNvPr id="2" name="Rectangle 1"/>
          <p:cNvSpPr/>
          <p:nvPr/>
        </p:nvSpPr>
        <p:spPr>
          <a:xfrm>
            <a:off x="206061" y="1190320"/>
            <a:ext cx="4945487" cy="646331"/>
          </a:xfrm>
          <a:prstGeom prst="rect">
            <a:avLst/>
          </a:prstGeom>
        </p:spPr>
        <p:txBody>
          <a:bodyPr wrap="square">
            <a:spAutoFit/>
          </a:bodyPr>
          <a:lstStyle/>
          <a:p>
            <a:r>
              <a:rPr lang="en-US" dirty="0"/>
              <a:t>The Lord was rebuking the elders of “Treating things lightly”—taking your testimony for granted</a:t>
            </a:r>
          </a:p>
        </p:txBody>
      </p:sp>
      <p:sp>
        <p:nvSpPr>
          <p:cNvPr id="45" name="Rectangle 44"/>
          <p:cNvSpPr/>
          <p:nvPr/>
        </p:nvSpPr>
        <p:spPr>
          <a:xfrm>
            <a:off x="3215425" y="2116728"/>
            <a:ext cx="4945487" cy="646331"/>
          </a:xfrm>
          <a:prstGeom prst="rect">
            <a:avLst/>
          </a:prstGeom>
        </p:spPr>
        <p:txBody>
          <a:bodyPr wrap="square">
            <a:spAutoFit/>
          </a:bodyPr>
          <a:lstStyle/>
          <a:p>
            <a:r>
              <a:rPr lang="en-US" dirty="0"/>
              <a:t>They had received the Book of Mormon but were not sincere in their desires to embrace the gospel</a:t>
            </a:r>
          </a:p>
        </p:txBody>
      </p:sp>
      <p:sp>
        <p:nvSpPr>
          <p:cNvPr id="7" name="Rectangle 6"/>
          <p:cNvSpPr/>
          <p:nvPr/>
        </p:nvSpPr>
        <p:spPr>
          <a:xfrm>
            <a:off x="5498926" y="3376289"/>
            <a:ext cx="6285243" cy="3139321"/>
          </a:xfrm>
          <a:prstGeom prst="rect">
            <a:avLst/>
          </a:prstGeom>
        </p:spPr>
        <p:txBody>
          <a:bodyPr wrap="square">
            <a:spAutoFit/>
          </a:bodyPr>
          <a:lstStyle/>
          <a:p>
            <a:r>
              <a:rPr lang="en-US" b="0" i="0" dirty="0">
                <a:solidFill>
                  <a:srgbClr val="2F393A"/>
                </a:solidFill>
                <a:effectLst/>
                <a:latin typeface="Abadi" panose="020B0604020104020204" pitchFamily="34" charset="0"/>
              </a:rPr>
              <a:t>“Some of the early missionaries, on returning home, were reproved by the Lord in section 84 of the </a:t>
            </a:r>
            <a:r>
              <a:rPr lang="en-US" b="0" i="0" u="none" strike="noStrike" dirty="0">
                <a:solidFill>
                  <a:srgbClr val="2F393A"/>
                </a:solidFill>
                <a:effectLst/>
                <a:latin typeface="Abadi" panose="020B0604020104020204" pitchFamily="34" charset="0"/>
              </a:rPr>
              <a:t>Doctrine and Covenants</a:t>
            </a:r>
            <a:r>
              <a:rPr lang="en-US" b="0" i="0" dirty="0">
                <a:solidFill>
                  <a:srgbClr val="2F393A"/>
                </a:solidFill>
                <a:effectLst/>
                <a:latin typeface="Abadi" panose="020B0604020104020204" pitchFamily="34" charset="0"/>
              </a:rPr>
              <a:t> because they had treated lightly the Book of Mormon. As a result, their minds had been darkened. The Lord said that this kind of treatment of the Book of Mormon brought the whole Church under condemnation, even all of the children of Zion. And then the Lord said, ‘And they shall remain under this condemnation until they repent and remember the new covenant, even the Book of Mormon.’ </a:t>
            </a:r>
          </a:p>
          <a:p>
            <a:r>
              <a:rPr lang="en-US" b="0" i="0" dirty="0">
                <a:solidFill>
                  <a:srgbClr val="2F393A"/>
                </a:solidFill>
                <a:effectLst/>
                <a:latin typeface="Abadi" panose="020B0604020104020204" pitchFamily="34" charset="0"/>
              </a:rPr>
              <a:t>Are we still under that condemnation? …</a:t>
            </a:r>
          </a:p>
          <a:p>
            <a:r>
              <a:rPr lang="en-US" dirty="0">
                <a:solidFill>
                  <a:srgbClr val="2F393A"/>
                </a:solidFill>
                <a:latin typeface="Abadi" panose="020B0604020104020204" pitchFamily="34" charset="0"/>
              </a:rPr>
              <a:t>President Ezra Taft Benson</a:t>
            </a:r>
            <a:endParaRPr lang="en-US" dirty="0"/>
          </a:p>
        </p:txBody>
      </p:sp>
      <p:pic>
        <p:nvPicPr>
          <p:cNvPr id="5" name="Picture 4">
            <a:extLst>
              <a:ext uri="{FF2B5EF4-FFF2-40B4-BE49-F238E27FC236}">
                <a16:creationId xmlns:a16="http://schemas.microsoft.com/office/drawing/2014/main" id="{10E7C6FD-67D1-476E-B517-4BB0CAE154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4948" y="3123413"/>
            <a:ext cx="3276600" cy="3276600"/>
          </a:xfrm>
          <a:prstGeom prst="rect">
            <a:avLst/>
          </a:prstGeom>
        </p:spPr>
      </p:pic>
      <p:pic>
        <p:nvPicPr>
          <p:cNvPr id="9" name="Picture 8">
            <a:extLst>
              <a:ext uri="{FF2B5EF4-FFF2-40B4-BE49-F238E27FC236}">
                <a16:creationId xmlns:a16="http://schemas.microsoft.com/office/drawing/2014/main" id="{066C7E1A-5D60-4C61-9A8C-887CF2170EC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54456" y="169560"/>
            <a:ext cx="1031483" cy="1459333"/>
          </a:xfrm>
          <a:prstGeom prst="rect">
            <a:avLst/>
          </a:prstGeom>
        </p:spPr>
      </p:pic>
    </p:spTree>
    <p:extLst>
      <p:ext uri="{BB962C8B-B14F-4D97-AF65-F5344CB8AC3E}">
        <p14:creationId xmlns:p14="http://schemas.microsoft.com/office/powerpoint/2010/main" val="2218308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encrypted-tbn2.gstatic.com/images?q=tbn:ANd9GcQeLbfhr6eT14aoeoOpajQIAPHGqUk1uerS5lBBKWfXlgiuZOriM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55"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6488668"/>
            <a:ext cx="2421228" cy="369332"/>
          </a:xfrm>
          <a:prstGeom prst="rect">
            <a:avLst/>
          </a:prstGeom>
          <a:noFill/>
        </p:spPr>
        <p:txBody>
          <a:bodyPr wrap="square" rtlCol="0">
            <a:spAutoFit/>
          </a:bodyPr>
          <a:lstStyle/>
          <a:p>
            <a:r>
              <a:rPr lang="en-US" dirty="0"/>
              <a:t>D&amp;C 84:54-59 </a:t>
            </a:r>
          </a:p>
        </p:txBody>
      </p:sp>
      <p:sp>
        <p:nvSpPr>
          <p:cNvPr id="6" name="TextBox 5"/>
          <p:cNvSpPr txBox="1"/>
          <p:nvPr/>
        </p:nvSpPr>
        <p:spPr>
          <a:xfrm>
            <a:off x="0" y="0"/>
            <a:ext cx="12191999" cy="1015663"/>
          </a:xfrm>
          <a:prstGeom prst="rect">
            <a:avLst/>
          </a:prstGeom>
          <a:noFill/>
        </p:spPr>
        <p:txBody>
          <a:bodyPr wrap="square" rtlCol="0">
            <a:spAutoFit/>
          </a:bodyPr>
          <a:lstStyle/>
          <a:p>
            <a:pPr algn="ctr"/>
            <a:r>
              <a:rPr lang="en-US" sz="6000" dirty="0">
                <a:latin typeface="Harrington" panose="04040505050A02020702" pitchFamily="82" charset="0"/>
              </a:rPr>
              <a:t>Getting Out of the Dark</a:t>
            </a:r>
          </a:p>
        </p:txBody>
      </p:sp>
      <p:sp>
        <p:nvSpPr>
          <p:cNvPr id="7" name="Rectangle 6"/>
          <p:cNvSpPr/>
          <p:nvPr/>
        </p:nvSpPr>
        <p:spPr>
          <a:xfrm>
            <a:off x="382073" y="1199759"/>
            <a:ext cx="6096000" cy="1938992"/>
          </a:xfrm>
          <a:prstGeom prst="rect">
            <a:avLst/>
          </a:prstGeom>
        </p:spPr>
        <p:txBody>
          <a:bodyPr>
            <a:spAutoFit/>
          </a:bodyPr>
          <a:lstStyle/>
          <a:p>
            <a:r>
              <a:rPr lang="en-US" sz="2400" dirty="0"/>
              <a:t>“Every Latter-day Saint should make the study of this book a lifetime pursuit. Otherwise he is placing his soul in jeopardy and neglecting that which could give spiritual and intellectual unity to his whole life…</a:t>
            </a:r>
          </a:p>
        </p:txBody>
      </p:sp>
      <p:sp>
        <p:nvSpPr>
          <p:cNvPr id="3" name="Rectangle 2"/>
          <p:cNvSpPr/>
          <p:nvPr/>
        </p:nvSpPr>
        <p:spPr>
          <a:xfrm>
            <a:off x="6115855" y="3995678"/>
            <a:ext cx="5550795" cy="2492990"/>
          </a:xfrm>
          <a:prstGeom prst="rect">
            <a:avLst/>
          </a:prstGeom>
        </p:spPr>
        <p:txBody>
          <a:bodyPr wrap="square">
            <a:spAutoFit/>
          </a:bodyPr>
          <a:lstStyle/>
          <a:p>
            <a:r>
              <a:rPr lang="en-US" sz="2400" i="0" dirty="0">
                <a:solidFill>
                  <a:srgbClr val="2F393A"/>
                </a:solidFill>
                <a:effectLst/>
              </a:rPr>
              <a:t>“Let us not remain under condemnation, with its scourge and judgment, by treating lightly this great and marvelous gift the Lord has given to us. Rather, let us win the promises associated with treasuring it up in our hearts” </a:t>
            </a:r>
          </a:p>
          <a:p>
            <a:r>
              <a:rPr lang="en-US" sz="1200" dirty="0"/>
              <a:t>President Ezra Taft Benson</a:t>
            </a:r>
          </a:p>
        </p:txBody>
      </p:sp>
      <p:pic>
        <p:nvPicPr>
          <p:cNvPr id="5" name="Picture 4">
            <a:extLst>
              <a:ext uri="{FF2B5EF4-FFF2-40B4-BE49-F238E27FC236}">
                <a16:creationId xmlns:a16="http://schemas.microsoft.com/office/drawing/2014/main" id="{C5B5182C-D6DA-4B40-937A-77ADEA4E66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7252" y="1115023"/>
            <a:ext cx="4562475" cy="2695575"/>
          </a:xfrm>
          <a:prstGeom prst="rect">
            <a:avLst/>
          </a:prstGeom>
        </p:spPr>
      </p:pic>
      <p:pic>
        <p:nvPicPr>
          <p:cNvPr id="9" name="Picture 8">
            <a:extLst>
              <a:ext uri="{FF2B5EF4-FFF2-40B4-BE49-F238E27FC236}">
                <a16:creationId xmlns:a16="http://schemas.microsoft.com/office/drawing/2014/main" id="{021C2C9F-1322-45C3-A89F-11652DC382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43971" y="3729139"/>
            <a:ext cx="3621338" cy="2371550"/>
          </a:xfrm>
          <a:prstGeom prst="rect">
            <a:avLst/>
          </a:prstGeom>
        </p:spPr>
      </p:pic>
    </p:spTree>
    <p:extLst>
      <p:ext uri="{BB962C8B-B14F-4D97-AF65-F5344CB8AC3E}">
        <p14:creationId xmlns:p14="http://schemas.microsoft.com/office/powerpoint/2010/main" val="180815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TotalTime>
  <Words>1279</Words>
  <Application>Microsoft Office PowerPoint</Application>
  <PresentationFormat>Widescreen</PresentationFormat>
  <Paragraphs>105</Paragraphs>
  <Slides>12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Calibri Light</vt:lpstr>
      <vt:lpstr>Calibri</vt:lpstr>
      <vt:lpstr>Harrington</vt:lpstr>
      <vt:lpstr>Abadi</vt:lpstr>
      <vt:lpstr>Arial</vt:lpstr>
      <vt:lpstr>Magneto</vt:lpstr>
      <vt:lpstr>Open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22</cp:revision>
  <dcterms:created xsi:type="dcterms:W3CDTF">2014-12-02T15:12:25Z</dcterms:created>
  <dcterms:modified xsi:type="dcterms:W3CDTF">2020-07-12T17:44:06Z</dcterms:modified>
</cp:coreProperties>
</file>