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2" r:id="rId5"/>
    <p:sldId id="264" r:id="rId6"/>
    <p:sldId id="265" r:id="rId7"/>
    <p:sldId id="266" r:id="rId8"/>
    <p:sldId id="267" r:id="rId9"/>
    <p:sldId id="269" r:id="rId10"/>
    <p:sldId id="272" r:id="rId11"/>
    <p:sldId id="271" r:id="rId12"/>
    <p:sldId id="274" r:id="rId13"/>
    <p:sldId id="273" r:id="rId14"/>
    <p:sldId id="277" r:id="rId15"/>
    <p:sldId id="275" r:id="rId16"/>
    <p:sldId id="279" r:id="rId17"/>
    <p:sldId id="278" r:id="rId18"/>
    <p:sldId id="261" r:id="rId19"/>
    <p:sldId id="270" r:id="rId20"/>
  </p:sldIdLst>
  <p:sldSz cx="12192000" cy="6858000"/>
  <p:notesSz cx="6858000" cy="9144000"/>
  <p:embeddedFontLst>
    <p:embeddedFont>
      <p:font typeface="AR BLANCA"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Georgia" panose="02040502050405020303"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9CE3-446F-48FC-81FB-CA6AFD51A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A2899-0848-44AF-838D-9639B6BE2B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A82051-9F35-4B44-8FC5-EC7715345550}"/>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CB4ABD92-97C0-4EFC-BF5C-9FD4ACA69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212E6-BC16-4C01-9E39-672D9EF37A71}"/>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39090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ADF3-A309-4B58-AC2E-6663943ED3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33BFEA-102F-4937-8097-0954EF6345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F2F70-7FA5-40A4-9ABD-5B323BC9487C}"/>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67189C33-2F37-4860-90D7-B5C6AA9AD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46DE8-1965-4C5F-8F66-E762D71BEC22}"/>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94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E2213-D387-4C4D-A640-1E258E4C4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13D0B9-9115-48AC-B24F-057D180F88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9803A-AB72-4B20-811D-F37A1DC43CCA}"/>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08C1609D-60B2-4170-AD5F-790290816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35316-D01A-43EB-88F6-F5A143E3DC3D}"/>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428249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10CB-6218-4D1A-B28C-29F2F1910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451D5-0AFA-4F5F-95A3-E2146C5829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A1-2172-43ED-872D-523C1C64F0FA}"/>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E893C4B5-4AA4-4AC6-A266-6AC25BB16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7F0CD-F229-46C1-861E-DFD264F15D32}"/>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15684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5892-0732-40A9-855C-920C9538D4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8C335-E9B5-4BA2-889C-16BF730584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09130F-7D45-4D1C-A758-3EDEDB80EF3E}"/>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4484CC3A-F4AF-475B-B751-F29C9A142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4EC62-7BAC-42EE-B46A-C468DB530844}"/>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395411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2FC1-91BC-4F06-AB67-1C50C3E4AA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9C88F-7B33-47D1-80B2-EA7AD7BB20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25343-84D1-48B4-9A22-CE5DBEF40E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F973EA-3696-4F9E-B7CD-426E6F19F2A5}"/>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6" name="Footer Placeholder 5">
            <a:extLst>
              <a:ext uri="{FF2B5EF4-FFF2-40B4-BE49-F238E27FC236}">
                <a16:creationId xmlns:a16="http://schemas.microsoft.com/office/drawing/2014/main" id="{511D7855-B6A4-47A2-9E77-104894A6D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2147-08EF-4DA4-B500-6DAFE8BCDA6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245856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FD2C-D1CC-49D6-A646-9F122CBE9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A587F7-A866-4D83-8AD5-89967979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F43170-6FDF-48DF-9FB5-E058A5F15E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5D3959-8074-40B0-8F25-99A2078EF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447EA8-D521-45B9-9595-51DEE95127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78F911-8A76-4E6E-9C90-58A91B84B409}"/>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8" name="Footer Placeholder 7">
            <a:extLst>
              <a:ext uri="{FF2B5EF4-FFF2-40B4-BE49-F238E27FC236}">
                <a16:creationId xmlns:a16="http://schemas.microsoft.com/office/drawing/2014/main" id="{86E83AA7-9A35-46AD-9FB7-4282E00C4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6703B-B6BD-49AE-9ED9-E0F957BE869D}"/>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76261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00F9-2B0A-4A86-A630-A71D70AE36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1B790-747E-44DB-BE71-D2CE8C1175EA}"/>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4" name="Footer Placeholder 3">
            <a:extLst>
              <a:ext uri="{FF2B5EF4-FFF2-40B4-BE49-F238E27FC236}">
                <a16:creationId xmlns:a16="http://schemas.microsoft.com/office/drawing/2014/main" id="{10D223CF-E056-491D-B79D-1F09F76811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83F616-2C5F-4756-8598-6753D2AD7E64}"/>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81028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66274-E23F-4AC2-8CFC-19DB9F4F5C1F}"/>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3" name="Footer Placeholder 2">
            <a:extLst>
              <a:ext uri="{FF2B5EF4-FFF2-40B4-BE49-F238E27FC236}">
                <a16:creationId xmlns:a16="http://schemas.microsoft.com/office/drawing/2014/main" id="{A94A9E9A-2605-49BB-9B0E-E53A0C324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101D6-BDCB-4F6A-8604-EF1E4DEC3B6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20022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0D88-2129-4CEE-83E8-2E1B4E987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27706-7877-42E1-BCB0-7A228C565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4A8AA-EE1A-458D-983A-F35A87D1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D6CD29-0354-4AEE-A7DD-148BDB1A061F}"/>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6" name="Footer Placeholder 5">
            <a:extLst>
              <a:ext uri="{FF2B5EF4-FFF2-40B4-BE49-F238E27FC236}">
                <a16:creationId xmlns:a16="http://schemas.microsoft.com/office/drawing/2014/main" id="{58B8F532-E3EF-4362-944C-B3C9FD67C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39285-7CD2-4E2A-A297-0C05A54DE5B0}"/>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93547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C250-4C55-4961-B7F7-8C3B4097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9106C2-130D-471D-9DEC-41D7BEE70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962E7B-CEAB-4506-B865-21E0EF840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0C59A6-1F85-4790-8D37-329AEB719BE1}"/>
              </a:ext>
            </a:extLst>
          </p:cNvPr>
          <p:cNvSpPr>
            <a:spLocks noGrp="1"/>
          </p:cNvSpPr>
          <p:nvPr>
            <p:ph type="dt" sz="half" idx="10"/>
          </p:nvPr>
        </p:nvSpPr>
        <p:spPr/>
        <p:txBody>
          <a:bodyPr/>
          <a:lstStyle/>
          <a:p>
            <a:fld id="{DBFED995-0E07-4F8C-931A-0F94BB036D8F}" type="datetimeFigureOut">
              <a:rPr lang="en-US" smtClean="0"/>
              <a:t>7/27/2020</a:t>
            </a:fld>
            <a:endParaRPr lang="en-US"/>
          </a:p>
        </p:txBody>
      </p:sp>
      <p:sp>
        <p:nvSpPr>
          <p:cNvPr id="6" name="Footer Placeholder 5">
            <a:extLst>
              <a:ext uri="{FF2B5EF4-FFF2-40B4-BE49-F238E27FC236}">
                <a16:creationId xmlns:a16="http://schemas.microsoft.com/office/drawing/2014/main" id="{5F629306-F0A2-4C71-917F-59A78E875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86ECA-3216-4341-B6FA-56F6E90A17E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420624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493C4-5420-46C8-8C1C-51419E8B0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B84610-D42E-460C-B1D3-05E3BA6E9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8B9D-81D4-42EA-84C5-3BB916559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ED995-0E07-4F8C-931A-0F94BB036D8F}" type="datetimeFigureOut">
              <a:rPr lang="en-US" smtClean="0"/>
              <a:t>7/27/2020</a:t>
            </a:fld>
            <a:endParaRPr lang="en-US"/>
          </a:p>
        </p:txBody>
      </p:sp>
      <p:sp>
        <p:nvSpPr>
          <p:cNvPr id="5" name="Footer Placeholder 4">
            <a:extLst>
              <a:ext uri="{FF2B5EF4-FFF2-40B4-BE49-F238E27FC236}">
                <a16:creationId xmlns:a16="http://schemas.microsoft.com/office/drawing/2014/main" id="{5CA7466B-D131-4FFA-B962-62600C353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3D60D1-77CA-46B5-9056-D45E621A0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9DA68-F4BB-4C87-A0CA-834BA3BFE457}" type="slidenum">
              <a:rPr lang="en-US" smtClean="0"/>
              <a:t>‹#›</a:t>
            </a:fld>
            <a:endParaRPr lang="en-US"/>
          </a:p>
        </p:txBody>
      </p:sp>
    </p:spTree>
    <p:extLst>
      <p:ext uri="{BB962C8B-B14F-4D97-AF65-F5344CB8AC3E}">
        <p14:creationId xmlns:p14="http://schemas.microsoft.com/office/powerpoint/2010/main" val="2159741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BCCD46FC-C6B5-442F-9944-AB1A8280D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3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82322" y="1221838"/>
            <a:ext cx="4572000" cy="2800767"/>
          </a:xfrm>
          <a:prstGeom prst="rect">
            <a:avLst/>
          </a:prstGeom>
        </p:spPr>
        <p:txBody>
          <a:bodyPr>
            <a:spAutoFit/>
          </a:bodyPr>
          <a:lstStyle/>
          <a:p>
            <a:pPr fontAlgn="base"/>
            <a:r>
              <a:rPr lang="en-US" sz="1600" dirty="0">
                <a:solidFill>
                  <a:schemeClr val="bg1"/>
                </a:solidFill>
                <a:latin typeface="Calibri" panose="020F0502020204030204" pitchFamily="34" charset="0"/>
              </a:rPr>
              <a:t>The enemy is Babylon the great whore, which is elsewhere called the great and abominable church </a:t>
            </a:r>
            <a:r>
              <a:rPr lang="en-US" sz="1600" dirty="0">
                <a:solidFill>
                  <a:srgbClr val="FFFF00"/>
                </a:solidFill>
                <a:latin typeface="Calibri" panose="020F0502020204030204" pitchFamily="34" charset="0"/>
              </a:rPr>
              <a:t>(see 1 Nephi 13:4–8). </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Babylon is a symbol of worldliness and evil, and therefore may be said to represent the devil’s power in this world. </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Those who remain in Babylon are those who follow the practices of the world and who do not accept the word of the Lord. </a:t>
            </a:r>
            <a:endParaRPr lang="en-US" sz="1200" dirty="0">
              <a:solidFill>
                <a:schemeClr val="bg1"/>
              </a:solidFill>
              <a:latin typeface="Calibri" panose="020F0502020204030204" pitchFamily="34" charset="0"/>
            </a:endParaRPr>
          </a:p>
        </p:txBody>
      </p:sp>
      <p:sp>
        <p:nvSpPr>
          <p:cNvPr id="44" name="TextBox 43"/>
          <p:cNvSpPr txBox="1"/>
          <p:nvPr/>
        </p:nvSpPr>
        <p:spPr>
          <a:xfrm>
            <a:off x="1576021" y="-98854"/>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Apostasy</a:t>
            </a:r>
          </a:p>
        </p:txBody>
      </p:sp>
      <p:sp>
        <p:nvSpPr>
          <p:cNvPr id="8" name="Rectangle 7"/>
          <p:cNvSpPr/>
          <p:nvPr/>
        </p:nvSpPr>
        <p:spPr>
          <a:xfrm>
            <a:off x="3214920" y="817880"/>
            <a:ext cx="5957955" cy="369332"/>
          </a:xfrm>
          <a:prstGeom prst="rect">
            <a:avLst/>
          </a:prstGeom>
        </p:spPr>
        <p:txBody>
          <a:bodyPr wrap="square">
            <a:spAutoFit/>
          </a:bodyPr>
          <a:lstStyle/>
          <a:p>
            <a:pPr fontAlgn="base"/>
            <a:r>
              <a:rPr lang="en-US" dirty="0">
                <a:solidFill>
                  <a:schemeClr val="bg1"/>
                </a:solidFill>
              </a:rPr>
              <a:t>Falling asleep implies the death of the original Apostles</a:t>
            </a:r>
          </a:p>
        </p:txBody>
      </p:sp>
      <p:sp>
        <p:nvSpPr>
          <p:cNvPr id="9" name="Rectangle 8"/>
          <p:cNvSpPr/>
          <p:nvPr/>
        </p:nvSpPr>
        <p:spPr>
          <a:xfrm>
            <a:off x="103356" y="6452723"/>
            <a:ext cx="3978286" cy="369332"/>
          </a:xfrm>
          <a:prstGeom prst="rect">
            <a:avLst/>
          </a:prstGeom>
        </p:spPr>
        <p:txBody>
          <a:bodyPr wrap="square">
            <a:spAutoFit/>
          </a:bodyPr>
          <a:lstStyle/>
          <a:p>
            <a:pPr fontAlgn="base"/>
            <a:r>
              <a:rPr lang="en-US" dirty="0">
                <a:solidFill>
                  <a:schemeClr val="bg1"/>
                </a:solidFill>
              </a:rPr>
              <a:t>D&amp;C 86:3</a:t>
            </a:r>
          </a:p>
        </p:txBody>
      </p:sp>
      <p:pic>
        <p:nvPicPr>
          <p:cNvPr id="4" name="Picture 3">
            <a:extLst>
              <a:ext uri="{FF2B5EF4-FFF2-40B4-BE49-F238E27FC236}">
                <a16:creationId xmlns:a16="http://schemas.microsoft.com/office/drawing/2014/main" id="{6DDECE24-C0BF-45CD-BD2D-9CD0ABBA9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82" y="1608213"/>
            <a:ext cx="4478781" cy="2538487"/>
          </a:xfrm>
          <a:prstGeom prst="rect">
            <a:avLst/>
          </a:prstGeom>
        </p:spPr>
      </p:pic>
      <p:pic>
        <p:nvPicPr>
          <p:cNvPr id="7" name="Picture 6">
            <a:extLst>
              <a:ext uri="{FF2B5EF4-FFF2-40B4-BE49-F238E27FC236}">
                <a16:creationId xmlns:a16="http://schemas.microsoft.com/office/drawing/2014/main" id="{77EC673F-6B42-46CB-B9AA-19C54505D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014" y="4022605"/>
            <a:ext cx="3638550" cy="2562225"/>
          </a:xfrm>
          <a:prstGeom prst="rect">
            <a:avLst/>
          </a:prstGeom>
        </p:spPr>
      </p:pic>
      <p:sp>
        <p:nvSpPr>
          <p:cNvPr id="10" name="Rectangle 9">
            <a:extLst>
              <a:ext uri="{FF2B5EF4-FFF2-40B4-BE49-F238E27FC236}">
                <a16:creationId xmlns:a16="http://schemas.microsoft.com/office/drawing/2014/main" id="{B80993C8-CE33-4088-B6A8-A814FE53C19B}"/>
              </a:ext>
            </a:extLst>
          </p:cNvPr>
          <p:cNvSpPr/>
          <p:nvPr/>
        </p:nvSpPr>
        <p:spPr>
          <a:xfrm>
            <a:off x="2141880" y="4391278"/>
            <a:ext cx="5406532" cy="1692771"/>
          </a:xfrm>
          <a:prstGeom prst="rect">
            <a:avLst/>
          </a:prstGeom>
        </p:spPr>
        <p:txBody>
          <a:bodyPr wrap="square">
            <a:spAutoFit/>
          </a:bodyPr>
          <a:lstStyle/>
          <a:p>
            <a:pPr fontAlgn="base"/>
            <a:r>
              <a:rPr lang="en-US" dirty="0">
                <a:solidFill>
                  <a:schemeClr val="bg1"/>
                </a:solidFill>
                <a:latin typeface="Calibri" panose="020F0502020204030204" pitchFamily="34" charset="0"/>
              </a:rPr>
              <a:t>Sometimes Satan’s persecution of the Church takes the form of aggressive persecution, such as killing the prophets or physically abusing the Saints. More often the persecution consists of social pressure against the humble followers of Christ. </a:t>
            </a:r>
          </a:p>
          <a:p>
            <a:pPr fontAlgn="base"/>
            <a:r>
              <a:rPr lang="en-US" sz="1400" dirty="0">
                <a:solidFill>
                  <a:schemeClr val="bg1"/>
                </a:solidFill>
                <a:latin typeface="Calibri" panose="020F0502020204030204" pitchFamily="34" charset="0"/>
              </a:rPr>
              <a:t>Student Manual</a:t>
            </a:r>
            <a:endParaRPr lang="en-US" dirty="0"/>
          </a:p>
        </p:txBody>
      </p:sp>
    </p:spTree>
    <p:extLst>
      <p:ext uri="{BB962C8B-B14F-4D97-AF65-F5344CB8AC3E}">
        <p14:creationId xmlns:p14="http://schemas.microsoft.com/office/powerpoint/2010/main" val="6450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83465" y="2589938"/>
            <a:ext cx="4572000" cy="1261884"/>
          </a:xfrm>
          <a:prstGeom prst="rect">
            <a:avLst/>
          </a:prstGeom>
        </p:spPr>
        <p:txBody>
          <a:bodyPr>
            <a:spAutoFit/>
          </a:bodyPr>
          <a:lstStyle/>
          <a:p>
            <a:pPr fontAlgn="base"/>
            <a:r>
              <a:rPr lang="en-US" sz="1600" dirty="0">
                <a:solidFill>
                  <a:schemeClr val="bg1"/>
                </a:solidFill>
              </a:rPr>
              <a:t>“Even in the Church the tares are to be found. It is the tares which are to be gathered up and burned from all over the world, but those in the Church will also be gathered out and find their place in the fire. </a:t>
            </a:r>
          </a:p>
          <a:p>
            <a:pPr fontAlgn="base"/>
            <a:r>
              <a:rPr lang="en-US" sz="1200" dirty="0">
                <a:solidFill>
                  <a:schemeClr val="bg1"/>
                </a:solidFill>
              </a:rPr>
              <a:t>President Joseph Fielding Smith</a:t>
            </a:r>
          </a:p>
        </p:txBody>
      </p:sp>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Tares of the World</a:t>
            </a:r>
          </a:p>
        </p:txBody>
      </p:sp>
      <p:sp>
        <p:nvSpPr>
          <p:cNvPr id="8" name="Rectangle 7"/>
          <p:cNvSpPr/>
          <p:nvPr/>
        </p:nvSpPr>
        <p:spPr>
          <a:xfrm>
            <a:off x="1920359" y="1418079"/>
            <a:ext cx="3978286" cy="646331"/>
          </a:xfrm>
          <a:prstGeom prst="rect">
            <a:avLst/>
          </a:prstGeom>
        </p:spPr>
        <p:txBody>
          <a:bodyPr wrap="square">
            <a:spAutoFit/>
          </a:bodyPr>
          <a:lstStyle/>
          <a:p>
            <a:pPr fontAlgn="base"/>
            <a:r>
              <a:rPr lang="en-US" dirty="0">
                <a:solidFill>
                  <a:schemeClr val="bg1"/>
                </a:solidFill>
              </a:rPr>
              <a:t>The tares represent evil doctrines and those who spread them</a:t>
            </a:r>
          </a:p>
        </p:txBody>
      </p:sp>
      <p:sp>
        <p:nvSpPr>
          <p:cNvPr id="9" name="Rectangle 8"/>
          <p:cNvSpPr/>
          <p:nvPr/>
        </p:nvSpPr>
        <p:spPr>
          <a:xfrm>
            <a:off x="106447" y="6443693"/>
            <a:ext cx="3978286" cy="369332"/>
          </a:xfrm>
          <a:prstGeom prst="rect">
            <a:avLst/>
          </a:prstGeom>
        </p:spPr>
        <p:txBody>
          <a:bodyPr wrap="square">
            <a:spAutoFit/>
          </a:bodyPr>
          <a:lstStyle/>
          <a:p>
            <a:pPr fontAlgn="base"/>
            <a:r>
              <a:rPr lang="en-US" dirty="0">
                <a:solidFill>
                  <a:schemeClr val="bg1"/>
                </a:solidFill>
              </a:rPr>
              <a:t>D&amp;C 86:3</a:t>
            </a:r>
          </a:p>
        </p:txBody>
      </p:sp>
      <p:sp>
        <p:nvSpPr>
          <p:cNvPr id="3" name="Rectangle 2"/>
          <p:cNvSpPr/>
          <p:nvPr/>
        </p:nvSpPr>
        <p:spPr>
          <a:xfrm>
            <a:off x="1821859" y="3925313"/>
            <a:ext cx="4076787" cy="2554545"/>
          </a:xfrm>
          <a:prstGeom prst="rect">
            <a:avLst/>
          </a:prstGeom>
        </p:spPr>
        <p:txBody>
          <a:bodyPr wrap="square">
            <a:spAutoFit/>
          </a:bodyPr>
          <a:lstStyle/>
          <a:p>
            <a:r>
              <a:rPr lang="en-US" sz="2000" b="1" dirty="0">
                <a:solidFill>
                  <a:srgbClr val="FFFF00"/>
                </a:solidFill>
                <a:latin typeface="Calibri" panose="020F0502020204030204" pitchFamily="34" charset="0"/>
              </a:rPr>
              <a:t>False doctrines or individuals who present themselves as faithful members of the Church but are in reality servants of Satan are a source of temptation to the faithful and tend to choke or corrupt the word of God, or the good seed that is sown.</a:t>
            </a:r>
          </a:p>
          <a:p>
            <a:r>
              <a:rPr lang="en-US" sz="2000" b="1" dirty="0">
                <a:solidFill>
                  <a:srgbClr val="FFFF00"/>
                </a:solidFill>
                <a:latin typeface="Calibri" panose="020F0502020204030204" pitchFamily="34" charset="0"/>
              </a:rPr>
              <a:t>Student Manual</a:t>
            </a:r>
            <a:endParaRPr lang="en-US" sz="2000" b="1" dirty="0">
              <a:solidFill>
                <a:srgbClr val="FFFF00"/>
              </a:solidFill>
            </a:endParaRPr>
          </a:p>
        </p:txBody>
      </p:sp>
      <p:pic>
        <p:nvPicPr>
          <p:cNvPr id="7" name="Picture 6">
            <a:extLst>
              <a:ext uri="{FF2B5EF4-FFF2-40B4-BE49-F238E27FC236}">
                <a16:creationId xmlns:a16="http://schemas.microsoft.com/office/drawing/2014/main" id="{C4F604A3-430F-4411-98EF-E279D5707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368" y="2194761"/>
            <a:ext cx="2336800" cy="1600200"/>
          </a:xfrm>
          <a:prstGeom prst="rect">
            <a:avLst/>
          </a:prstGeom>
        </p:spPr>
      </p:pic>
      <p:pic>
        <p:nvPicPr>
          <p:cNvPr id="11" name="Picture 10">
            <a:extLst>
              <a:ext uri="{FF2B5EF4-FFF2-40B4-BE49-F238E27FC236}">
                <a16:creationId xmlns:a16="http://schemas.microsoft.com/office/drawing/2014/main" id="{880CC191-AFA8-4592-B664-FB0F3884F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727" y="915164"/>
            <a:ext cx="3322608" cy="1652159"/>
          </a:xfrm>
          <a:prstGeom prst="rect">
            <a:avLst/>
          </a:prstGeom>
        </p:spPr>
      </p:pic>
      <p:pic>
        <p:nvPicPr>
          <p:cNvPr id="13" name="Picture 12">
            <a:extLst>
              <a:ext uri="{FF2B5EF4-FFF2-40B4-BE49-F238E27FC236}">
                <a16:creationId xmlns:a16="http://schemas.microsoft.com/office/drawing/2014/main" id="{74F9FC08-102E-49F0-A572-9FB456D94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829" y="4405079"/>
            <a:ext cx="1133475" cy="1133475"/>
          </a:xfrm>
          <a:prstGeom prst="rect">
            <a:avLst/>
          </a:prstGeom>
        </p:spPr>
      </p:pic>
      <p:pic>
        <p:nvPicPr>
          <p:cNvPr id="16" name="Picture 15">
            <a:extLst>
              <a:ext uri="{FF2B5EF4-FFF2-40B4-BE49-F238E27FC236}">
                <a16:creationId xmlns:a16="http://schemas.microsoft.com/office/drawing/2014/main" id="{D3CCC76E-5030-4801-93CB-DBEECDC1C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8031" y="4477101"/>
            <a:ext cx="2029968" cy="1633728"/>
          </a:xfrm>
          <a:prstGeom prst="rect">
            <a:avLst/>
          </a:prstGeom>
        </p:spPr>
      </p:pic>
    </p:spTree>
    <p:extLst>
      <p:ext uri="{BB962C8B-B14F-4D97-AF65-F5344CB8AC3E}">
        <p14:creationId xmlns:p14="http://schemas.microsoft.com/office/powerpoint/2010/main" val="13645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Wilderness</a:t>
            </a:r>
          </a:p>
        </p:txBody>
      </p:sp>
      <p:sp>
        <p:nvSpPr>
          <p:cNvPr id="8" name="Rectangle 7"/>
          <p:cNvSpPr/>
          <p:nvPr/>
        </p:nvSpPr>
        <p:spPr>
          <a:xfrm>
            <a:off x="3523708" y="863413"/>
            <a:ext cx="5144584" cy="646331"/>
          </a:xfrm>
          <a:prstGeom prst="rect">
            <a:avLst/>
          </a:prstGeom>
        </p:spPr>
        <p:txBody>
          <a:bodyPr wrap="square">
            <a:spAutoFit/>
          </a:bodyPr>
          <a:lstStyle/>
          <a:p>
            <a:pPr algn="ctr" fontAlgn="base"/>
            <a:r>
              <a:rPr lang="en-US" dirty="0">
                <a:solidFill>
                  <a:schemeClr val="bg1"/>
                </a:solidFill>
              </a:rPr>
              <a:t>The Church being driven into the wilderness represents the time of the Apostasy</a:t>
            </a:r>
          </a:p>
        </p:txBody>
      </p:sp>
      <p:sp>
        <p:nvSpPr>
          <p:cNvPr id="9" name="Rectangle 8"/>
          <p:cNvSpPr/>
          <p:nvPr/>
        </p:nvSpPr>
        <p:spPr>
          <a:xfrm>
            <a:off x="0" y="6457149"/>
            <a:ext cx="3978286" cy="369332"/>
          </a:xfrm>
          <a:prstGeom prst="rect">
            <a:avLst/>
          </a:prstGeom>
        </p:spPr>
        <p:txBody>
          <a:bodyPr wrap="square">
            <a:spAutoFit/>
          </a:bodyPr>
          <a:lstStyle/>
          <a:p>
            <a:pPr fontAlgn="base"/>
            <a:r>
              <a:rPr lang="en-US" dirty="0">
                <a:solidFill>
                  <a:schemeClr val="bg1"/>
                </a:solidFill>
              </a:rPr>
              <a:t>D&amp;C 86:3</a:t>
            </a:r>
          </a:p>
        </p:txBody>
      </p:sp>
      <p:sp>
        <p:nvSpPr>
          <p:cNvPr id="3" name="Rectangle 2"/>
          <p:cNvSpPr/>
          <p:nvPr/>
        </p:nvSpPr>
        <p:spPr>
          <a:xfrm>
            <a:off x="6122011" y="2406816"/>
            <a:ext cx="4076787" cy="923330"/>
          </a:xfrm>
          <a:prstGeom prst="rect">
            <a:avLst/>
          </a:prstGeom>
        </p:spPr>
        <p:txBody>
          <a:bodyPr wrap="square">
            <a:spAutoFit/>
          </a:bodyPr>
          <a:lstStyle/>
          <a:p>
            <a:pPr fontAlgn="base"/>
            <a:r>
              <a:rPr lang="en-US" dirty="0">
                <a:solidFill>
                  <a:schemeClr val="bg1"/>
                </a:solidFill>
              </a:rPr>
              <a:t>The wilderness represents the period of time when the Church and the priesthood were taken from the earth </a:t>
            </a:r>
          </a:p>
        </p:txBody>
      </p:sp>
      <p:sp>
        <p:nvSpPr>
          <p:cNvPr id="2" name="Rectangle 1"/>
          <p:cNvSpPr/>
          <p:nvPr/>
        </p:nvSpPr>
        <p:spPr>
          <a:xfrm>
            <a:off x="1920359" y="3970318"/>
            <a:ext cx="4572000" cy="2031325"/>
          </a:xfrm>
          <a:prstGeom prst="rect">
            <a:avLst/>
          </a:prstGeom>
        </p:spPr>
        <p:txBody>
          <a:bodyPr>
            <a:spAutoFit/>
          </a:bodyPr>
          <a:lstStyle/>
          <a:p>
            <a:r>
              <a:rPr lang="en-US" b="1" i="1" dirty="0">
                <a:solidFill>
                  <a:srgbClr val="FFFF00"/>
                </a:solidFill>
                <a:latin typeface="Georgia" panose="02040502050405020303" pitchFamily="18" charset="0"/>
              </a:rPr>
              <a:t>And to the woman were given two wings of a great eagle, that she might fly into the wilderness, into her place, where she is nourished for a time, and times, and half a time, from the face of the serpent. Revelation 12:14</a:t>
            </a:r>
            <a:endParaRPr lang="en-US" b="1" i="1" dirty="0">
              <a:solidFill>
                <a:srgbClr val="FFFF00"/>
              </a:solidFill>
            </a:endParaRPr>
          </a:p>
        </p:txBody>
      </p:sp>
      <p:pic>
        <p:nvPicPr>
          <p:cNvPr id="5" name="Picture 4">
            <a:extLst>
              <a:ext uri="{FF2B5EF4-FFF2-40B4-BE49-F238E27FC236}">
                <a16:creationId xmlns:a16="http://schemas.microsoft.com/office/drawing/2014/main" id="{B2522D09-7B86-41C8-A428-362DF0B3D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377" y="1717106"/>
            <a:ext cx="2705100" cy="2019300"/>
          </a:xfrm>
          <a:prstGeom prst="rect">
            <a:avLst/>
          </a:prstGeom>
        </p:spPr>
      </p:pic>
      <p:pic>
        <p:nvPicPr>
          <p:cNvPr id="7" name="Picture 6">
            <a:extLst>
              <a:ext uri="{FF2B5EF4-FFF2-40B4-BE49-F238E27FC236}">
                <a16:creationId xmlns:a16="http://schemas.microsoft.com/office/drawing/2014/main" id="{1C6F5CBC-3804-47C6-908C-49202CC1E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9584" y="4066722"/>
            <a:ext cx="3429000" cy="2238375"/>
          </a:xfrm>
          <a:prstGeom prst="rect">
            <a:avLst/>
          </a:prstGeom>
        </p:spPr>
      </p:pic>
    </p:spTree>
    <p:extLst>
      <p:ext uri="{BB962C8B-B14F-4D97-AF65-F5344CB8AC3E}">
        <p14:creationId xmlns:p14="http://schemas.microsoft.com/office/powerpoint/2010/main" val="12992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Tenderness of Wheat</a:t>
            </a:r>
          </a:p>
        </p:txBody>
      </p:sp>
      <p:sp>
        <p:nvSpPr>
          <p:cNvPr id="8" name="Rectangle 7"/>
          <p:cNvSpPr/>
          <p:nvPr/>
        </p:nvSpPr>
        <p:spPr>
          <a:xfrm>
            <a:off x="4413039" y="884779"/>
            <a:ext cx="3978286" cy="369332"/>
          </a:xfrm>
          <a:prstGeom prst="rect">
            <a:avLst/>
          </a:prstGeom>
        </p:spPr>
        <p:txBody>
          <a:bodyPr wrap="square">
            <a:spAutoFit/>
          </a:bodyPr>
          <a:lstStyle/>
          <a:p>
            <a:pPr fontAlgn="base"/>
            <a:r>
              <a:rPr lang="en-US" dirty="0">
                <a:solidFill>
                  <a:schemeClr val="bg1"/>
                </a:solidFill>
              </a:rPr>
              <a:t>The weakness, or newness, in the faith</a:t>
            </a:r>
          </a:p>
        </p:txBody>
      </p:sp>
      <p:sp>
        <p:nvSpPr>
          <p:cNvPr id="9" name="Rectangle 8"/>
          <p:cNvSpPr/>
          <p:nvPr/>
        </p:nvSpPr>
        <p:spPr>
          <a:xfrm>
            <a:off x="0" y="6488667"/>
            <a:ext cx="3978286" cy="369332"/>
          </a:xfrm>
          <a:prstGeom prst="rect">
            <a:avLst/>
          </a:prstGeom>
        </p:spPr>
        <p:txBody>
          <a:bodyPr wrap="square">
            <a:spAutoFit/>
          </a:bodyPr>
          <a:lstStyle/>
          <a:p>
            <a:pPr fontAlgn="base"/>
            <a:r>
              <a:rPr lang="en-US" dirty="0">
                <a:solidFill>
                  <a:schemeClr val="bg1"/>
                </a:solidFill>
              </a:rPr>
              <a:t>D&amp;C 86:6</a:t>
            </a:r>
          </a:p>
        </p:txBody>
      </p:sp>
      <p:sp>
        <p:nvSpPr>
          <p:cNvPr id="3" name="Rectangle 2"/>
          <p:cNvSpPr/>
          <p:nvPr/>
        </p:nvSpPr>
        <p:spPr>
          <a:xfrm>
            <a:off x="5898646" y="2300219"/>
            <a:ext cx="4076787" cy="3139321"/>
          </a:xfrm>
          <a:prstGeom prst="rect">
            <a:avLst/>
          </a:prstGeom>
        </p:spPr>
        <p:txBody>
          <a:bodyPr wrap="square">
            <a:spAutoFit/>
          </a:bodyPr>
          <a:lstStyle/>
          <a:p>
            <a:pPr fontAlgn="base"/>
            <a:r>
              <a:rPr lang="en-US" dirty="0">
                <a:solidFill>
                  <a:schemeClr val="bg1"/>
                </a:solidFill>
              </a:rPr>
              <a:t>When this revelation was given in December 1832, the Church was not yet three years old and was, therefore, still very “tender.” </a:t>
            </a:r>
          </a:p>
          <a:p>
            <a:pPr fontAlgn="base"/>
            <a:endParaRPr lang="en-US" dirty="0">
              <a:solidFill>
                <a:schemeClr val="bg1"/>
              </a:solidFill>
            </a:endParaRPr>
          </a:p>
          <a:p>
            <a:pPr fontAlgn="base"/>
            <a:r>
              <a:rPr lang="en-US" dirty="0">
                <a:solidFill>
                  <a:schemeClr val="bg1"/>
                </a:solidFill>
              </a:rPr>
              <a:t>At that time many of the tares were not yet identifiable, and attempts to systematically root out those who would eventually prove themselves to be tares would have been very destructive.</a:t>
            </a:r>
          </a:p>
          <a:p>
            <a:pPr fontAlgn="base"/>
            <a:r>
              <a:rPr lang="en-US" sz="1200" dirty="0">
                <a:solidFill>
                  <a:schemeClr val="bg1"/>
                </a:solidFill>
              </a:rPr>
              <a:t>Student Manual</a:t>
            </a:r>
          </a:p>
        </p:txBody>
      </p:sp>
      <p:pic>
        <p:nvPicPr>
          <p:cNvPr id="4" name="Picture 3">
            <a:extLst>
              <a:ext uri="{FF2B5EF4-FFF2-40B4-BE49-F238E27FC236}">
                <a16:creationId xmlns:a16="http://schemas.microsoft.com/office/drawing/2014/main" id="{F57920D7-94FD-484D-8300-4E34E1A94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5" y="1900442"/>
            <a:ext cx="4202639" cy="3139321"/>
          </a:xfrm>
          <a:prstGeom prst="rect">
            <a:avLst/>
          </a:prstGeom>
        </p:spPr>
      </p:pic>
    </p:spTree>
    <p:extLst>
      <p:ext uri="{BB962C8B-B14F-4D97-AF65-F5344CB8AC3E}">
        <p14:creationId xmlns:p14="http://schemas.microsoft.com/office/powerpoint/2010/main" val="14298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Allowed to Grow Together</a:t>
            </a:r>
          </a:p>
        </p:txBody>
      </p:sp>
      <p:sp>
        <p:nvSpPr>
          <p:cNvPr id="8" name="Rectangle 7"/>
          <p:cNvSpPr/>
          <p:nvPr/>
        </p:nvSpPr>
        <p:spPr>
          <a:xfrm>
            <a:off x="6029731" y="3906481"/>
            <a:ext cx="3978286" cy="923330"/>
          </a:xfrm>
          <a:prstGeom prst="rect">
            <a:avLst/>
          </a:prstGeom>
        </p:spPr>
        <p:txBody>
          <a:bodyPr wrap="square">
            <a:spAutoFit/>
          </a:bodyPr>
          <a:lstStyle/>
          <a:p>
            <a:pPr fontAlgn="base"/>
            <a:r>
              <a:rPr lang="en-US" b="1" dirty="0">
                <a:solidFill>
                  <a:schemeClr val="bg1"/>
                </a:solidFill>
              </a:rPr>
              <a:t>The Lord will gather the righteous during the last days and then destroy the wicked at His Second Coming</a:t>
            </a:r>
            <a:endParaRPr lang="en-US" dirty="0">
              <a:solidFill>
                <a:schemeClr val="bg1"/>
              </a:solidFill>
            </a:endParaRPr>
          </a:p>
        </p:txBody>
      </p:sp>
      <p:sp>
        <p:nvSpPr>
          <p:cNvPr id="9" name="Rectangle 8"/>
          <p:cNvSpPr/>
          <p:nvPr/>
        </p:nvSpPr>
        <p:spPr>
          <a:xfrm>
            <a:off x="56081" y="6452929"/>
            <a:ext cx="3978286" cy="369332"/>
          </a:xfrm>
          <a:prstGeom prst="rect">
            <a:avLst/>
          </a:prstGeom>
        </p:spPr>
        <p:txBody>
          <a:bodyPr wrap="square">
            <a:spAutoFit/>
          </a:bodyPr>
          <a:lstStyle/>
          <a:p>
            <a:pPr fontAlgn="base"/>
            <a:r>
              <a:rPr lang="en-US" dirty="0">
                <a:solidFill>
                  <a:schemeClr val="bg1"/>
                </a:solidFill>
              </a:rPr>
              <a:t>D&amp;C 86:7</a:t>
            </a:r>
          </a:p>
        </p:txBody>
      </p:sp>
      <p:sp>
        <p:nvSpPr>
          <p:cNvPr id="3" name="Rectangle 2"/>
          <p:cNvSpPr/>
          <p:nvPr/>
        </p:nvSpPr>
        <p:spPr>
          <a:xfrm>
            <a:off x="2045224" y="1576414"/>
            <a:ext cx="4076787" cy="1477328"/>
          </a:xfrm>
          <a:prstGeom prst="rect">
            <a:avLst/>
          </a:prstGeom>
        </p:spPr>
        <p:txBody>
          <a:bodyPr wrap="square">
            <a:spAutoFit/>
          </a:bodyPr>
          <a:lstStyle/>
          <a:p>
            <a:pPr fontAlgn="base"/>
            <a:r>
              <a:rPr lang="en-US" dirty="0">
                <a:solidFill>
                  <a:schemeClr val="bg1"/>
                </a:solidFill>
              </a:rPr>
              <a:t>The owner of the field advised the householders to “let both grow together” to prevent damaging the entire crop. At the time of the harvest, they would separate the two. </a:t>
            </a:r>
            <a:endParaRPr lang="en-US" sz="1200" dirty="0">
              <a:solidFill>
                <a:schemeClr val="bg1"/>
              </a:solidFill>
            </a:endParaRPr>
          </a:p>
        </p:txBody>
      </p:sp>
      <p:pic>
        <p:nvPicPr>
          <p:cNvPr id="4" name="Picture 3">
            <a:extLst>
              <a:ext uri="{FF2B5EF4-FFF2-40B4-BE49-F238E27FC236}">
                <a16:creationId xmlns:a16="http://schemas.microsoft.com/office/drawing/2014/main" id="{D1571AA9-6EA6-48A8-9E74-AC26DB8CB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302" y="3429000"/>
            <a:ext cx="2408129" cy="3170195"/>
          </a:xfrm>
          <a:prstGeom prst="rect">
            <a:avLst/>
          </a:prstGeom>
        </p:spPr>
      </p:pic>
      <p:pic>
        <p:nvPicPr>
          <p:cNvPr id="6" name="Picture 5">
            <a:extLst>
              <a:ext uri="{FF2B5EF4-FFF2-40B4-BE49-F238E27FC236}">
                <a16:creationId xmlns:a16="http://schemas.microsoft.com/office/drawing/2014/main" id="{DE13CB11-AF67-44D6-B48E-D9DCF6D05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385" y="1193662"/>
            <a:ext cx="3441700" cy="2298700"/>
          </a:xfrm>
          <a:prstGeom prst="rect">
            <a:avLst/>
          </a:prstGeom>
        </p:spPr>
      </p:pic>
    </p:spTree>
    <p:extLst>
      <p:ext uri="{BB962C8B-B14F-4D97-AF65-F5344CB8AC3E}">
        <p14:creationId xmlns:p14="http://schemas.microsoft.com/office/powerpoint/2010/main" val="41023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The Reapers</a:t>
            </a:r>
          </a:p>
        </p:txBody>
      </p:sp>
      <p:sp>
        <p:nvSpPr>
          <p:cNvPr id="8" name="Rectangle 7"/>
          <p:cNvSpPr/>
          <p:nvPr/>
        </p:nvSpPr>
        <p:spPr>
          <a:xfrm>
            <a:off x="4016300" y="894444"/>
            <a:ext cx="6072149" cy="369332"/>
          </a:xfrm>
          <a:prstGeom prst="rect">
            <a:avLst/>
          </a:prstGeom>
        </p:spPr>
        <p:txBody>
          <a:bodyPr wrap="square">
            <a:spAutoFit/>
          </a:bodyPr>
          <a:lstStyle/>
          <a:p>
            <a:pPr fontAlgn="base"/>
            <a:r>
              <a:rPr lang="en-US" dirty="0">
                <a:solidFill>
                  <a:schemeClr val="bg1"/>
                </a:solidFill>
              </a:rPr>
              <a:t>In Matthew—identified as the angels of God</a:t>
            </a:r>
          </a:p>
        </p:txBody>
      </p:sp>
      <p:sp>
        <p:nvSpPr>
          <p:cNvPr id="9" name="Rectangle 8"/>
          <p:cNvSpPr/>
          <p:nvPr/>
        </p:nvSpPr>
        <p:spPr>
          <a:xfrm>
            <a:off x="38014" y="6437363"/>
            <a:ext cx="3978286" cy="369332"/>
          </a:xfrm>
          <a:prstGeom prst="rect">
            <a:avLst/>
          </a:prstGeom>
        </p:spPr>
        <p:txBody>
          <a:bodyPr wrap="square">
            <a:spAutoFit/>
          </a:bodyPr>
          <a:lstStyle/>
          <a:p>
            <a:pPr fontAlgn="base"/>
            <a:r>
              <a:rPr lang="en-US" dirty="0">
                <a:solidFill>
                  <a:schemeClr val="bg1"/>
                </a:solidFill>
              </a:rPr>
              <a:t>D&amp;C 86:5</a:t>
            </a:r>
          </a:p>
        </p:txBody>
      </p:sp>
      <p:sp>
        <p:nvSpPr>
          <p:cNvPr id="3" name="Rectangle 2"/>
          <p:cNvSpPr/>
          <p:nvPr/>
        </p:nvSpPr>
        <p:spPr>
          <a:xfrm>
            <a:off x="1681463" y="1692248"/>
            <a:ext cx="4076787" cy="1200329"/>
          </a:xfrm>
          <a:prstGeom prst="rect">
            <a:avLst/>
          </a:prstGeom>
        </p:spPr>
        <p:txBody>
          <a:bodyPr wrap="square">
            <a:spAutoFit/>
          </a:bodyPr>
          <a:lstStyle/>
          <a:p>
            <a:pPr fontAlgn="base"/>
            <a:r>
              <a:rPr lang="en-US" dirty="0">
                <a:solidFill>
                  <a:schemeClr val="bg1"/>
                </a:solidFill>
              </a:rPr>
              <a:t>But the Lord also indicates that at the time this revelation was given, the angels were anxiously awaiting permission to carry out their mission. </a:t>
            </a:r>
            <a:endParaRPr lang="en-US" sz="1200" dirty="0">
              <a:solidFill>
                <a:schemeClr val="bg1"/>
              </a:solidFill>
            </a:endParaRPr>
          </a:p>
        </p:txBody>
      </p:sp>
      <p:sp>
        <p:nvSpPr>
          <p:cNvPr id="2" name="Rectangle 1"/>
          <p:cNvSpPr/>
          <p:nvPr/>
        </p:nvSpPr>
        <p:spPr>
          <a:xfrm>
            <a:off x="6021947" y="1972077"/>
            <a:ext cx="4572000" cy="4216539"/>
          </a:xfrm>
          <a:prstGeom prst="rect">
            <a:avLst/>
          </a:prstGeom>
        </p:spPr>
        <p:txBody>
          <a:bodyPr>
            <a:spAutoFit/>
          </a:bodyPr>
          <a:lstStyle/>
          <a:p>
            <a:r>
              <a:rPr lang="en-US" sz="1600" dirty="0">
                <a:solidFill>
                  <a:schemeClr val="bg1"/>
                </a:solidFill>
                <a:latin typeface="Calibri" panose="020F0502020204030204" pitchFamily="34" charset="0"/>
              </a:rPr>
              <a:t>“God has held the angels of destruction for many years, lest they should reap down the wheat with the tares.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But I want to tell you now, that those angels have left the portals of heaven, and they stand over this people and this nation now, and are hovering over the earth waiting to pour out the judgments. And from this very day they shall be poured out. </a:t>
            </a:r>
          </a:p>
          <a:p>
            <a:endParaRPr lang="en-US" sz="1600" dirty="0">
              <a:solidFill>
                <a:schemeClr val="bg1"/>
              </a:solidFill>
              <a:latin typeface="Calibri" panose="020F0502020204030204" pitchFamily="34" charset="0"/>
            </a:endParaRPr>
          </a:p>
          <a:p>
            <a:r>
              <a:rPr lang="en-US" sz="1600" dirty="0">
                <a:solidFill>
                  <a:schemeClr val="bg1"/>
                </a:solidFill>
                <a:latin typeface="Calibri" panose="020F0502020204030204" pitchFamily="34" charset="0"/>
              </a:rPr>
              <a:t>Calamities and troubles are increasing in the earth, and there is a meaning to these things. Remember this, and reflect upon these matters. If you do your duty, and I do my duty, we’ll have protection, and shall pass through the afflictions in peace and in safety.” </a:t>
            </a:r>
          </a:p>
          <a:p>
            <a:r>
              <a:rPr lang="en-US" sz="1200" dirty="0">
                <a:solidFill>
                  <a:schemeClr val="bg1"/>
                </a:solidFill>
                <a:latin typeface="Calibri" panose="020F0502020204030204" pitchFamily="34" charset="0"/>
              </a:rPr>
              <a:t>President </a:t>
            </a:r>
            <a:r>
              <a:rPr lang="en-US" sz="1200" dirty="0" err="1">
                <a:solidFill>
                  <a:schemeClr val="bg1"/>
                </a:solidFill>
                <a:latin typeface="Calibri" panose="020F0502020204030204" pitchFamily="34" charset="0"/>
              </a:rPr>
              <a:t>Wilford</a:t>
            </a:r>
            <a:r>
              <a:rPr lang="en-US" sz="1200" dirty="0">
                <a:solidFill>
                  <a:schemeClr val="bg1"/>
                </a:solidFill>
                <a:latin typeface="Calibri" panose="020F0502020204030204" pitchFamily="34" charset="0"/>
              </a:rPr>
              <a:t> Woodruff </a:t>
            </a:r>
            <a:endParaRPr lang="en-US" sz="1200" dirty="0">
              <a:solidFill>
                <a:schemeClr val="bg1"/>
              </a:solidFill>
            </a:endParaRPr>
          </a:p>
        </p:txBody>
      </p:sp>
      <p:pic>
        <p:nvPicPr>
          <p:cNvPr id="5" name="Picture 4">
            <a:extLst>
              <a:ext uri="{FF2B5EF4-FFF2-40B4-BE49-F238E27FC236}">
                <a16:creationId xmlns:a16="http://schemas.microsoft.com/office/drawing/2014/main" id="{4E08E502-64F0-4135-A092-B93CB38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368" y="3321049"/>
            <a:ext cx="3902580" cy="2816645"/>
          </a:xfrm>
          <a:prstGeom prst="rect">
            <a:avLst/>
          </a:prstGeom>
        </p:spPr>
      </p:pic>
      <p:pic>
        <p:nvPicPr>
          <p:cNvPr id="7" name="Picture 6">
            <a:extLst>
              <a:ext uri="{FF2B5EF4-FFF2-40B4-BE49-F238E27FC236}">
                <a16:creationId xmlns:a16="http://schemas.microsoft.com/office/drawing/2014/main" id="{DFDBF457-2A50-4A49-8B26-E9C9509DB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4131" y="227497"/>
            <a:ext cx="1205096" cy="1493545"/>
          </a:xfrm>
          <a:prstGeom prst="rect">
            <a:avLst/>
          </a:prstGeom>
        </p:spPr>
      </p:pic>
    </p:spTree>
    <p:extLst>
      <p:ext uri="{BB962C8B-B14F-4D97-AF65-F5344CB8AC3E}">
        <p14:creationId xmlns:p14="http://schemas.microsoft.com/office/powerpoint/2010/main" val="15819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The Last Days</a:t>
            </a:r>
          </a:p>
        </p:txBody>
      </p:sp>
      <p:sp>
        <p:nvSpPr>
          <p:cNvPr id="9" name="Rectangle 8"/>
          <p:cNvSpPr/>
          <p:nvPr/>
        </p:nvSpPr>
        <p:spPr>
          <a:xfrm>
            <a:off x="195925" y="6432171"/>
            <a:ext cx="3978286" cy="369332"/>
          </a:xfrm>
          <a:prstGeom prst="rect">
            <a:avLst/>
          </a:prstGeom>
        </p:spPr>
        <p:txBody>
          <a:bodyPr wrap="square">
            <a:spAutoFit/>
          </a:bodyPr>
          <a:lstStyle/>
          <a:p>
            <a:pPr fontAlgn="base"/>
            <a:r>
              <a:rPr lang="en-US" dirty="0">
                <a:solidFill>
                  <a:schemeClr val="bg1"/>
                </a:solidFill>
              </a:rPr>
              <a:t>D&amp;C 86:7</a:t>
            </a:r>
          </a:p>
        </p:txBody>
      </p:sp>
      <p:sp>
        <p:nvSpPr>
          <p:cNvPr id="2" name="Rectangle 1"/>
          <p:cNvSpPr/>
          <p:nvPr/>
        </p:nvSpPr>
        <p:spPr>
          <a:xfrm>
            <a:off x="1680734" y="1015664"/>
            <a:ext cx="4943773" cy="2554545"/>
          </a:xfrm>
          <a:prstGeom prst="rect">
            <a:avLst/>
          </a:prstGeom>
        </p:spPr>
        <p:txBody>
          <a:bodyPr wrap="square">
            <a:spAutoFit/>
          </a:bodyPr>
          <a:lstStyle/>
          <a:p>
            <a:r>
              <a:rPr lang="en-US" sz="1600" dirty="0">
                <a:solidFill>
                  <a:schemeClr val="bg1"/>
                </a:solidFill>
              </a:rPr>
              <a:t>“The harvest and the end of the world have an allusion directly to the human family in the last days. … </a:t>
            </a:r>
          </a:p>
          <a:p>
            <a:endParaRPr lang="en-US" sz="1600" dirty="0">
              <a:solidFill>
                <a:schemeClr val="bg1"/>
              </a:solidFill>
            </a:endParaRPr>
          </a:p>
          <a:p>
            <a:r>
              <a:rPr lang="en-US" sz="1600" dirty="0">
                <a:solidFill>
                  <a:schemeClr val="bg1"/>
                </a:solidFill>
              </a:rPr>
              <a:t>As, therefore, the tares are gathered and burned in the fire, so shall it be in the end of the world; that is, as the servants of God go forth warning the nations, both priests and people, and as they harden their hearts and reject the light of truth—these first being delivered over to the buffetings of Satan, and the law and the testimony being closed up…</a:t>
            </a:r>
          </a:p>
        </p:txBody>
      </p:sp>
      <p:sp>
        <p:nvSpPr>
          <p:cNvPr id="11" name="Rectangle 10"/>
          <p:cNvSpPr/>
          <p:nvPr/>
        </p:nvSpPr>
        <p:spPr>
          <a:xfrm>
            <a:off x="5407413" y="3826546"/>
            <a:ext cx="5049433" cy="1754326"/>
          </a:xfrm>
          <a:prstGeom prst="rect">
            <a:avLst/>
          </a:prstGeom>
        </p:spPr>
        <p:txBody>
          <a:bodyPr wrap="square">
            <a:spAutoFit/>
          </a:bodyPr>
          <a:lstStyle/>
          <a:p>
            <a:endParaRPr lang="en-US" sz="1600" dirty="0">
              <a:solidFill>
                <a:schemeClr val="bg1"/>
              </a:solidFill>
            </a:endParaRPr>
          </a:p>
          <a:p>
            <a:r>
              <a:rPr lang="en-US" sz="1600" dirty="0">
                <a:solidFill>
                  <a:schemeClr val="bg1"/>
                </a:solidFill>
              </a:rPr>
              <a:t>We understand that the work of gathering together of the wheat into barns, or garners, is to take place while the tares are being bound over, [in preparation] for the day of burning, that after the day of burnings, the righteous shall shine forth like the sun, in the Kingdom of their Father.” </a:t>
            </a:r>
          </a:p>
          <a:p>
            <a:r>
              <a:rPr lang="en-US" sz="1200" dirty="0">
                <a:solidFill>
                  <a:schemeClr val="bg1"/>
                </a:solidFill>
              </a:rPr>
              <a:t>Prophet Joseph Smith</a:t>
            </a:r>
          </a:p>
        </p:txBody>
      </p:sp>
      <p:pic>
        <p:nvPicPr>
          <p:cNvPr id="4" name="Picture 3">
            <a:extLst>
              <a:ext uri="{FF2B5EF4-FFF2-40B4-BE49-F238E27FC236}">
                <a16:creationId xmlns:a16="http://schemas.microsoft.com/office/drawing/2014/main" id="{94F4D8CA-AB95-4F05-B9C7-EE2841764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285" y="1295635"/>
            <a:ext cx="3591133" cy="2311888"/>
          </a:xfrm>
          <a:prstGeom prst="rect">
            <a:avLst/>
          </a:prstGeom>
        </p:spPr>
      </p:pic>
      <p:pic>
        <p:nvPicPr>
          <p:cNvPr id="6" name="Picture 5">
            <a:extLst>
              <a:ext uri="{FF2B5EF4-FFF2-40B4-BE49-F238E27FC236}">
                <a16:creationId xmlns:a16="http://schemas.microsoft.com/office/drawing/2014/main" id="{AE012EA0-7BB1-4C2F-A6DF-17D4B8424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154" y="3878574"/>
            <a:ext cx="3426192" cy="2471352"/>
          </a:xfrm>
          <a:prstGeom prst="rect">
            <a:avLst/>
          </a:prstGeom>
        </p:spPr>
      </p:pic>
    </p:spTree>
    <p:extLst>
      <p:ext uri="{BB962C8B-B14F-4D97-AF65-F5344CB8AC3E}">
        <p14:creationId xmlns:p14="http://schemas.microsoft.com/office/powerpoint/2010/main" val="29021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BE8E006-D3BD-428C-A45C-50A4D577E501}"/>
              </a:ext>
            </a:extLst>
          </p:cNvPr>
          <p:cNvGrpSpPr/>
          <p:nvPr/>
        </p:nvGrpSpPr>
        <p:grpSpPr>
          <a:xfrm>
            <a:off x="8785860" y="1249622"/>
            <a:ext cx="2667000" cy="5029200"/>
            <a:chOff x="1345059" y="1089061"/>
            <a:chExt cx="2667000" cy="5029200"/>
          </a:xfrm>
        </p:grpSpPr>
        <p:grpSp>
          <p:nvGrpSpPr>
            <p:cNvPr id="12" name="Group 17">
              <a:extLst>
                <a:ext uri="{FF2B5EF4-FFF2-40B4-BE49-F238E27FC236}">
                  <a16:creationId xmlns:a16="http://schemas.microsoft.com/office/drawing/2014/main" id="{9C1C2466-7C46-4581-A321-35FAC26B4A93}"/>
                </a:ext>
              </a:extLst>
            </p:cNvPr>
            <p:cNvGrpSpPr/>
            <p:nvPr/>
          </p:nvGrpSpPr>
          <p:grpSpPr>
            <a:xfrm>
              <a:off x="1345059" y="1089061"/>
              <a:ext cx="2667000" cy="5029200"/>
              <a:chOff x="838200" y="76200"/>
              <a:chExt cx="2667000" cy="5029200"/>
            </a:xfrm>
          </p:grpSpPr>
          <p:grpSp>
            <p:nvGrpSpPr>
              <p:cNvPr id="14" name="Group 17">
                <a:extLst>
                  <a:ext uri="{FF2B5EF4-FFF2-40B4-BE49-F238E27FC236}">
                    <a16:creationId xmlns:a16="http://schemas.microsoft.com/office/drawing/2014/main" id="{DC8459C5-620F-4178-8830-BBACB165D1FE}"/>
                  </a:ext>
                </a:extLst>
              </p:cNvPr>
              <p:cNvGrpSpPr/>
              <p:nvPr/>
            </p:nvGrpSpPr>
            <p:grpSpPr>
              <a:xfrm flipH="1">
                <a:off x="2209800" y="1447800"/>
                <a:ext cx="1295400" cy="3429000"/>
                <a:chOff x="685800" y="1447800"/>
                <a:chExt cx="1295400" cy="3124200"/>
              </a:xfrm>
            </p:grpSpPr>
            <p:sp>
              <p:nvSpPr>
                <p:cNvPr id="30" name="Bent Arrow 25">
                  <a:extLst>
                    <a:ext uri="{FF2B5EF4-FFF2-40B4-BE49-F238E27FC236}">
                      <a16:creationId xmlns:a16="http://schemas.microsoft.com/office/drawing/2014/main" id="{B19DC7FB-CC3D-41BB-83E5-AFF8DB187CDF}"/>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26">
                  <a:extLst>
                    <a:ext uri="{FF2B5EF4-FFF2-40B4-BE49-F238E27FC236}">
                      <a16:creationId xmlns:a16="http://schemas.microsoft.com/office/drawing/2014/main" id="{962D4C73-EF4C-44B8-B160-F0EE273C46C4}"/>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6">
                <a:extLst>
                  <a:ext uri="{FF2B5EF4-FFF2-40B4-BE49-F238E27FC236}">
                    <a16:creationId xmlns:a16="http://schemas.microsoft.com/office/drawing/2014/main" id="{22E8B380-C9BE-4969-ABB6-3B09AA826652}"/>
                  </a:ext>
                </a:extLst>
              </p:cNvPr>
              <p:cNvGrpSpPr/>
              <p:nvPr/>
            </p:nvGrpSpPr>
            <p:grpSpPr>
              <a:xfrm>
                <a:off x="838200" y="1447800"/>
                <a:ext cx="1295400" cy="3429000"/>
                <a:chOff x="685800" y="1447800"/>
                <a:chExt cx="1295400" cy="3429000"/>
              </a:xfrm>
            </p:grpSpPr>
            <p:sp>
              <p:nvSpPr>
                <p:cNvPr id="28" name="Bent Arrow 23">
                  <a:extLst>
                    <a:ext uri="{FF2B5EF4-FFF2-40B4-BE49-F238E27FC236}">
                      <a16:creationId xmlns:a16="http://schemas.microsoft.com/office/drawing/2014/main" id="{B36457D1-4B2E-43FB-A34E-BCA39341B3FF}"/>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14">
                  <a:extLst>
                    <a:ext uri="{FF2B5EF4-FFF2-40B4-BE49-F238E27FC236}">
                      <a16:creationId xmlns:a16="http://schemas.microsoft.com/office/drawing/2014/main" id="{C2D13394-E1C3-4792-A321-51AF1320A7C8}"/>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Oval 2">
                <a:extLst>
                  <a:ext uri="{FF2B5EF4-FFF2-40B4-BE49-F238E27FC236}">
                    <a16:creationId xmlns:a16="http://schemas.microsoft.com/office/drawing/2014/main" id="{125CB8E4-3BE3-4362-A234-B374C3EF089D}"/>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3">
                <a:extLst>
                  <a:ext uri="{FF2B5EF4-FFF2-40B4-BE49-F238E27FC236}">
                    <a16:creationId xmlns:a16="http://schemas.microsoft.com/office/drawing/2014/main" id="{8D64A865-BA24-4CC6-8168-038AFADB34C4}"/>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4">
                <a:extLst>
                  <a:ext uri="{FF2B5EF4-FFF2-40B4-BE49-F238E27FC236}">
                    <a16:creationId xmlns:a16="http://schemas.microsoft.com/office/drawing/2014/main" id="{06F31C0F-E0CA-46CC-B66F-83E4AA80D8A9}"/>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45A61DB0-DC30-4A4E-A3F7-DA0FED7A3288}"/>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
                <a:extLst>
                  <a:ext uri="{FF2B5EF4-FFF2-40B4-BE49-F238E27FC236}">
                    <a16:creationId xmlns:a16="http://schemas.microsoft.com/office/drawing/2014/main" id="{27A2F8AC-5665-4F22-B1F4-2FDEB2CF145B}"/>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16">
                <a:extLst>
                  <a:ext uri="{FF2B5EF4-FFF2-40B4-BE49-F238E27FC236}">
                    <a16:creationId xmlns:a16="http://schemas.microsoft.com/office/drawing/2014/main" id="{319B49A7-6558-4B8F-8576-344996B9B659}"/>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7">
                <a:extLst>
                  <a:ext uri="{FF2B5EF4-FFF2-40B4-BE49-F238E27FC236}">
                    <a16:creationId xmlns:a16="http://schemas.microsoft.com/office/drawing/2014/main" id="{9ECE29FF-C74D-4AC5-B5E3-06F6CF656F23}"/>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A8CCB70F-FF12-44C1-9EF4-834B91945D0C}"/>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
                <a:extLst>
                  <a:ext uri="{FF2B5EF4-FFF2-40B4-BE49-F238E27FC236}">
                    <a16:creationId xmlns:a16="http://schemas.microsoft.com/office/drawing/2014/main" id="{FD8622E1-504F-4E2B-AD91-27A7A4E40F96}"/>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1">
                <a:extLst>
                  <a:ext uri="{FF2B5EF4-FFF2-40B4-BE49-F238E27FC236}">
                    <a16:creationId xmlns:a16="http://schemas.microsoft.com/office/drawing/2014/main" id="{6B133904-2523-4E23-8BC8-10B725DC0D0A}"/>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2">
                <a:extLst>
                  <a:ext uri="{FF2B5EF4-FFF2-40B4-BE49-F238E27FC236}">
                    <a16:creationId xmlns:a16="http://schemas.microsoft.com/office/drawing/2014/main" id="{52683246-0968-4FA1-B8E7-E6B8A94C8EC2}"/>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13">
                <a:extLst>
                  <a:ext uri="{FF2B5EF4-FFF2-40B4-BE49-F238E27FC236}">
                    <a16:creationId xmlns:a16="http://schemas.microsoft.com/office/drawing/2014/main" id="{C7069CA1-7138-4BC7-BC8C-85737307F902}"/>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0732A3F-2EE1-40AB-871B-2D841442A183}"/>
                </a:ext>
              </a:extLst>
            </p:cNvPr>
            <p:cNvSpPr/>
            <p:nvPr/>
          </p:nvSpPr>
          <p:spPr>
            <a:xfrm>
              <a:off x="1746870" y="3039839"/>
              <a:ext cx="1939576" cy="2031325"/>
            </a:xfrm>
            <a:prstGeom prst="rect">
              <a:avLst/>
            </a:prstGeom>
          </p:spPr>
          <p:txBody>
            <a:bodyPr wrap="square">
              <a:spAutoFit/>
            </a:bodyPr>
            <a:lstStyle/>
            <a:p>
              <a:pPr algn="ctr"/>
              <a:r>
                <a:rPr lang="en-US" b="1" dirty="0"/>
                <a:t>The Lord will gather the righteous during the last days and then destroy the wicked at His Second Coming</a:t>
              </a:r>
              <a:endParaRPr lang="en-US" dirty="0"/>
            </a:p>
          </p:txBody>
        </p:sp>
      </p:grpSp>
      <p:pic>
        <p:nvPicPr>
          <p:cNvPr id="5" name="Picture 4">
            <a:extLst>
              <a:ext uri="{FF2B5EF4-FFF2-40B4-BE49-F238E27FC236}">
                <a16:creationId xmlns:a16="http://schemas.microsoft.com/office/drawing/2014/main" id="{4BDE70A0-3BC8-457D-9263-802A627FA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 y="259415"/>
            <a:ext cx="2552701" cy="3829051"/>
          </a:xfrm>
          <a:prstGeom prst="rect">
            <a:avLst/>
          </a:prstGeom>
        </p:spPr>
      </p:pic>
      <p:pic>
        <p:nvPicPr>
          <p:cNvPr id="8" name="Picture 7">
            <a:extLst>
              <a:ext uri="{FF2B5EF4-FFF2-40B4-BE49-F238E27FC236}">
                <a16:creationId xmlns:a16="http://schemas.microsoft.com/office/drawing/2014/main" id="{2CEEDA43-89D4-4B9D-81F4-7020B536D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225" y="3764222"/>
            <a:ext cx="4448950" cy="2961500"/>
          </a:xfrm>
          <a:prstGeom prst="rect">
            <a:avLst/>
          </a:prstGeom>
        </p:spPr>
      </p:pic>
      <p:pic>
        <p:nvPicPr>
          <p:cNvPr id="1026" name="Picture 2" descr="Image result for many people gif">
            <a:extLst>
              <a:ext uri="{FF2B5EF4-FFF2-40B4-BE49-F238E27FC236}">
                <a16:creationId xmlns:a16="http://schemas.microsoft.com/office/drawing/2014/main" id="{F7C57A09-FFCE-4C82-A41B-ABC3A56D5F5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7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4703" y="117321"/>
            <a:ext cx="8917130" cy="5909310"/>
          </a:xfrm>
          <a:prstGeom prst="rect">
            <a:avLst/>
          </a:prstGeom>
          <a:noFill/>
        </p:spPr>
        <p:txBody>
          <a:bodyPr wrap="square" rtlCol="0">
            <a:spAutoFit/>
          </a:bodyPr>
          <a:lstStyle/>
          <a:p>
            <a:pPr fontAlgn="base"/>
            <a:r>
              <a:rPr lang="en-US" dirty="0">
                <a:solidFill>
                  <a:schemeClr val="bg1"/>
                </a:solidFill>
              </a:rPr>
              <a:t>Sources:</a:t>
            </a:r>
          </a:p>
          <a:p>
            <a:pPr fontAlgn="base"/>
            <a:endParaRPr lang="en-US" dirty="0">
              <a:solidFill>
                <a:schemeClr val="bg1"/>
              </a:solidFill>
            </a:endParaRPr>
          </a:p>
          <a:p>
            <a:pPr fontAlgn="base"/>
            <a:r>
              <a:rPr lang="en-US" dirty="0">
                <a:solidFill>
                  <a:schemeClr val="bg1"/>
                </a:solidFill>
              </a:rPr>
              <a:t>Videos: </a:t>
            </a:r>
          </a:p>
          <a:p>
            <a:pPr fontAlgn="base"/>
            <a:r>
              <a:rPr lang="en-US" dirty="0">
                <a:solidFill>
                  <a:schemeClr val="bg1"/>
                </a:solidFill>
              </a:rPr>
              <a:t>Jesus Declares the Parable of the Wheat and the Tares (1:17)</a:t>
            </a:r>
          </a:p>
          <a:p>
            <a:pPr fontAlgn="base"/>
            <a:r>
              <a:rPr lang="en-US" b="1" dirty="0">
                <a:solidFill>
                  <a:schemeClr val="bg1"/>
                </a:solidFill>
              </a:rPr>
              <a:t>Blessings of the Priesthood</a:t>
            </a:r>
            <a:r>
              <a:rPr lang="en-US" dirty="0">
                <a:solidFill>
                  <a:schemeClr val="bg1"/>
                </a:solidFill>
              </a:rPr>
              <a:t>(3:04)</a:t>
            </a:r>
          </a:p>
          <a:p>
            <a:pPr fontAlgn="base"/>
            <a:endParaRPr lang="en-US" dirty="0">
              <a:solidFill>
                <a:schemeClr val="bg1"/>
              </a:solidFill>
            </a:endParaRPr>
          </a:p>
          <a:p>
            <a:pPr fontAlgn="base"/>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1:283</a:t>
            </a:r>
          </a:p>
          <a:p>
            <a:pPr fontAlgn="base"/>
            <a:endParaRPr lang="en-US" dirty="0">
              <a:solidFill>
                <a:schemeClr val="bg1"/>
              </a:solidFill>
            </a:endParaRPr>
          </a:p>
          <a:p>
            <a:pPr fontAlgn="base"/>
            <a:r>
              <a:rPr lang="en-US" dirty="0">
                <a:solidFill>
                  <a:schemeClr val="bg1"/>
                </a:solidFill>
              </a:rPr>
              <a:t>John </a:t>
            </a:r>
            <a:r>
              <a:rPr lang="en-US" dirty="0" err="1">
                <a:solidFill>
                  <a:schemeClr val="bg1"/>
                </a:solidFill>
              </a:rPr>
              <a:t>Bytheway</a:t>
            </a:r>
            <a:r>
              <a:rPr lang="en-US" dirty="0">
                <a:solidFill>
                  <a:schemeClr val="bg1"/>
                </a:solidFill>
              </a:rPr>
              <a:t> </a:t>
            </a:r>
            <a:r>
              <a:rPr lang="en-US" i="1" dirty="0">
                <a:solidFill>
                  <a:schemeClr val="bg1"/>
                </a:solidFill>
              </a:rPr>
              <a:t>Of Pigs, Pearls and Prodigals </a:t>
            </a:r>
            <a:r>
              <a:rPr lang="en-US" dirty="0">
                <a:solidFill>
                  <a:schemeClr val="bg1"/>
                </a:solidFill>
              </a:rPr>
              <a:t>pg. 20</a:t>
            </a:r>
          </a:p>
          <a:p>
            <a:pPr fontAlgn="base"/>
            <a:endParaRPr lang="en-US" dirty="0">
              <a:solidFill>
                <a:schemeClr val="bg1"/>
              </a:solidFill>
            </a:endParaRPr>
          </a:p>
          <a:p>
            <a:pPr fontAlgn="base"/>
            <a:r>
              <a:rPr lang="en-US" dirty="0">
                <a:solidFill>
                  <a:schemeClr val="bg1"/>
                </a:solidFill>
                <a:latin typeface="Calibri" panose="020F0502020204030204" pitchFamily="34" charset="0"/>
              </a:rPr>
              <a:t>President Joseph Fielding Smith (</a:t>
            </a:r>
            <a:r>
              <a:rPr lang="en-US" i="1" dirty="0">
                <a:solidFill>
                  <a:schemeClr val="bg1"/>
                </a:solidFill>
                <a:latin typeface="Calibri" panose="020F0502020204030204" pitchFamily="34" charset="0"/>
              </a:rPr>
              <a:t>Church History and Modern Revelation,</a:t>
            </a:r>
            <a:r>
              <a:rPr lang="en-US" dirty="0">
                <a:solidFill>
                  <a:schemeClr val="bg1"/>
                </a:solidFill>
                <a:latin typeface="Calibri" panose="020F0502020204030204" pitchFamily="34" charset="0"/>
              </a:rPr>
              <a:t> 1:353-4.)</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President </a:t>
            </a:r>
            <a:r>
              <a:rPr lang="en-US" dirty="0" err="1">
                <a:solidFill>
                  <a:schemeClr val="bg1"/>
                </a:solidFill>
                <a:latin typeface="Calibri" panose="020F0502020204030204" pitchFamily="34" charset="0"/>
              </a:rPr>
              <a:t>Wilford</a:t>
            </a:r>
            <a:r>
              <a:rPr lang="en-US" dirty="0">
                <a:solidFill>
                  <a:schemeClr val="bg1"/>
                </a:solidFill>
                <a:latin typeface="Calibri" panose="020F0502020204030204" pitchFamily="34" charset="0"/>
              </a:rPr>
              <a:t> Woodruff in 1894 (</a:t>
            </a:r>
            <a:r>
              <a:rPr lang="en-US" i="1" dirty="0">
                <a:solidFill>
                  <a:schemeClr val="bg1"/>
                </a:solidFill>
                <a:latin typeface="Calibri" panose="020F0502020204030204" pitchFamily="34" charset="0"/>
              </a:rPr>
              <a:t>Young Women’s Journal,</a:t>
            </a:r>
            <a:r>
              <a:rPr lang="en-US" dirty="0">
                <a:solidFill>
                  <a:schemeClr val="bg1"/>
                </a:solidFill>
                <a:latin typeface="Calibri" panose="020F0502020204030204" pitchFamily="34" charset="0"/>
              </a:rPr>
              <a:t> Aug. 1894, pp. 512–13.)</a:t>
            </a:r>
          </a:p>
          <a:p>
            <a:pPr fontAlgn="base"/>
            <a:endParaRPr lang="en-US" dirty="0">
              <a:solidFill>
                <a:schemeClr val="bg1"/>
              </a:solidFill>
              <a:latin typeface="Calibri" panose="020F0502020204030204" pitchFamily="34" charset="0"/>
            </a:endParaRPr>
          </a:p>
          <a:p>
            <a:pPr fontAlgn="base"/>
            <a:r>
              <a:rPr lang="en-US" dirty="0">
                <a:solidFill>
                  <a:schemeClr val="bg1"/>
                </a:solidFill>
              </a:rPr>
              <a:t>Prophet Joseph Smith(</a:t>
            </a:r>
            <a:r>
              <a:rPr lang="en-US" i="1" dirty="0">
                <a:solidFill>
                  <a:schemeClr val="bg1"/>
                </a:solidFill>
              </a:rPr>
              <a:t>Teachings,</a:t>
            </a:r>
            <a:r>
              <a:rPr lang="en-US" dirty="0">
                <a:solidFill>
                  <a:schemeClr val="bg1"/>
                </a:solidFill>
              </a:rPr>
              <a:t> p. 101.</a:t>
            </a:r>
          </a:p>
          <a:p>
            <a:pPr fontAlgn="base"/>
            <a:endParaRPr lang="en-US" dirty="0">
              <a:solidFill>
                <a:schemeClr val="bg1"/>
              </a:solidFill>
            </a:endParaRPr>
          </a:p>
          <a:p>
            <a:pPr fontAlgn="base"/>
            <a:r>
              <a:rPr lang="en-US" dirty="0">
                <a:solidFill>
                  <a:schemeClr val="bg1"/>
                </a:solidFill>
              </a:rPr>
              <a:t>Doctrine and Covenants Student Manual Religion 324-325 Section 86</a:t>
            </a:r>
          </a:p>
          <a:p>
            <a:pPr fontAlgn="base"/>
            <a:endParaRPr lang="en-US" dirty="0">
              <a:solidFill>
                <a:schemeClr val="bg1"/>
              </a:solidFill>
            </a:endParaRPr>
          </a:p>
          <a:p>
            <a:pPr fontAlgn="base"/>
            <a:endParaRPr lang="en-US" dirty="0">
              <a:solidFill>
                <a:schemeClr val="bg1"/>
              </a:solidFill>
              <a:latin typeface="Calibri" panose="020F0502020204030204" pitchFamily="34" charset="0"/>
            </a:endParaRPr>
          </a:p>
          <a:p>
            <a:pPr fontAlgn="base"/>
            <a:endParaRPr lang="en-US" dirty="0">
              <a:solidFill>
                <a:schemeClr val="bg1"/>
              </a:solidFill>
            </a:endParaRPr>
          </a:p>
          <a:p>
            <a:pPr fontAlgn="base"/>
            <a:endParaRPr lang="en-US" dirty="0">
              <a:solidFill>
                <a:schemeClr val="bg1"/>
              </a:solidFill>
            </a:endParaRPr>
          </a:p>
        </p:txBody>
      </p:sp>
      <p:grpSp>
        <p:nvGrpSpPr>
          <p:cNvPr id="7" name="Group 6"/>
          <p:cNvGrpSpPr/>
          <p:nvPr/>
        </p:nvGrpSpPr>
        <p:grpSpPr>
          <a:xfrm>
            <a:off x="6186535" y="579380"/>
            <a:ext cx="885567" cy="1066800"/>
            <a:chOff x="7543800" y="3810000"/>
            <a:chExt cx="1143000" cy="1447800"/>
          </a:xfrm>
        </p:grpSpPr>
        <p:sp>
          <p:nvSpPr>
            <p:cNvPr id="9" name="Trapezoid 8"/>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924800" y="3810000"/>
              <a:ext cx="645353" cy="610017"/>
              <a:chOff x="7924800" y="5867400"/>
              <a:chExt cx="645353" cy="610017"/>
            </a:xfrm>
          </p:grpSpPr>
          <p:grpSp>
            <p:nvGrpSpPr>
              <p:cNvPr id="21" name="Group 13"/>
              <p:cNvGrpSpPr/>
              <p:nvPr/>
            </p:nvGrpSpPr>
            <p:grpSpPr>
              <a:xfrm>
                <a:off x="7924800" y="5867400"/>
                <a:ext cx="645353" cy="610017"/>
                <a:chOff x="3037563" y="3121795"/>
                <a:chExt cx="1250371" cy="1224010"/>
              </a:xfrm>
            </p:grpSpPr>
            <p:sp>
              <p:nvSpPr>
                <p:cNvPr id="23" name="Oval 2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543800" y="4038600"/>
              <a:ext cx="403070" cy="381000"/>
              <a:chOff x="7924800" y="5867400"/>
              <a:chExt cx="645353" cy="610017"/>
            </a:xfrm>
          </p:grpSpPr>
          <p:grpSp>
            <p:nvGrpSpPr>
              <p:cNvPr id="15" name="Group 13"/>
              <p:cNvGrpSpPr/>
              <p:nvPr/>
            </p:nvGrpSpPr>
            <p:grpSpPr>
              <a:xfrm>
                <a:off x="7924800" y="5867400"/>
                <a:ext cx="645353" cy="610017"/>
                <a:chOff x="3037563" y="3121795"/>
                <a:chExt cx="1250371" cy="1224010"/>
              </a:xfrm>
            </p:grpSpPr>
            <p:sp>
              <p:nvSpPr>
                <p:cNvPr id="17" name="Oval 1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ooter Placeholder 14">
            <a:extLst>
              <a:ext uri="{FF2B5EF4-FFF2-40B4-BE49-F238E27FC236}">
                <a16:creationId xmlns:a16="http://schemas.microsoft.com/office/drawing/2014/main" id="{3BB118EC-DE37-47AA-9E78-A9C37D18894B}"/>
              </a:ext>
            </a:extLst>
          </p:cNvPr>
          <p:cNvSpPr>
            <a:spLocks noGrp="1"/>
          </p:cNvSpPr>
          <p:nvPr/>
        </p:nvSpPr>
        <p:spPr>
          <a:xfrm>
            <a:off x="9211" y="652505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2076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a:xfrm>
            <a:off x="291749" y="205053"/>
            <a:ext cx="4572000" cy="5816977"/>
          </a:xfrm>
          <a:prstGeom prst="rect">
            <a:avLst/>
          </a:prstGeom>
          <a:ln>
            <a:solidFill>
              <a:schemeClr val="tx1"/>
            </a:solidFill>
          </a:ln>
        </p:spPr>
        <p:txBody>
          <a:bodyPr>
            <a:spAutoFit/>
          </a:bodyPr>
          <a:lstStyle/>
          <a:p>
            <a:pPr fontAlgn="base"/>
            <a:r>
              <a:rPr lang="en-US" sz="1200" b="1" dirty="0">
                <a:solidFill>
                  <a:srgbClr val="2F393A"/>
                </a:solidFill>
              </a:rPr>
              <a:t>Lawful Heir According to the Flesh—D&amp;C 86:9</a:t>
            </a:r>
          </a:p>
          <a:p>
            <a:pPr fontAlgn="base"/>
            <a:endParaRPr lang="en-US" sz="1200" dirty="0">
              <a:solidFill>
                <a:srgbClr val="2F393A"/>
              </a:solidFill>
            </a:endParaRPr>
          </a:p>
          <a:p>
            <a:pPr fontAlgn="base"/>
            <a:r>
              <a:rPr lang="en-US" sz="1200" dirty="0">
                <a:solidFill>
                  <a:srgbClr val="2F393A"/>
                </a:solidFill>
              </a:rPr>
              <a:t>This phrase means that one’s right to the priesthood is held by virtue of being of the house of Israel. Elder Theodore M. Burton explained:</a:t>
            </a:r>
          </a:p>
          <a:p>
            <a:pPr fontAlgn="base"/>
            <a:endParaRPr lang="en-US" sz="1200" dirty="0">
              <a:solidFill>
                <a:srgbClr val="2F393A"/>
              </a:solidFill>
            </a:endParaRPr>
          </a:p>
          <a:p>
            <a:pPr fontAlgn="base"/>
            <a:r>
              <a:rPr lang="en-US" sz="1200" dirty="0">
                <a:solidFill>
                  <a:srgbClr val="2F393A"/>
                </a:solidFill>
              </a:rPr>
              <a:t>“One thing we often fail to realize is that our priesthood comes to us through the lineage of our fathers and mothers. The Lord explained it in these words: ‘Therefore, thus </a:t>
            </a:r>
            <a:r>
              <a:rPr lang="en-US" sz="1200" dirty="0" err="1">
                <a:solidFill>
                  <a:srgbClr val="2F393A"/>
                </a:solidFill>
              </a:rPr>
              <a:t>saith</a:t>
            </a:r>
            <a:r>
              <a:rPr lang="en-US" sz="1200" dirty="0">
                <a:solidFill>
                  <a:srgbClr val="2F393A"/>
                </a:solidFill>
              </a:rPr>
              <a:t> the Lord unto you, with whom the priesthood hath continued through the lineage of your fathers. …’ (</a:t>
            </a:r>
            <a:r>
              <a:rPr lang="en-US" sz="1200" dirty="0"/>
              <a:t>D&amp;C 86:8</a:t>
            </a:r>
            <a:r>
              <a:rPr lang="en-US" sz="1200" dirty="0">
                <a:solidFill>
                  <a:srgbClr val="2F393A"/>
                </a:solidFill>
              </a:rPr>
              <a:t>.)</a:t>
            </a:r>
          </a:p>
          <a:p>
            <a:pPr fontAlgn="base"/>
            <a:r>
              <a:rPr lang="en-US" sz="1200" dirty="0">
                <a:solidFill>
                  <a:srgbClr val="2F393A"/>
                </a:solidFill>
              </a:rPr>
              <a:t>“‘Oh,’ I can hear some of you say, ‘there must be something wrong with that statement, for I am the only member of my family who has joined the Church. How could I have received the priesthood from my parents?’</a:t>
            </a:r>
          </a:p>
          <a:p>
            <a:pPr fontAlgn="base"/>
            <a:r>
              <a:rPr lang="en-US" sz="1200" dirty="0">
                <a:solidFill>
                  <a:srgbClr val="2F393A"/>
                </a:solidFill>
              </a:rPr>
              <a:t>“In this scripture the Lord was not talking about your priesthood line of authority. He was talking about your inherited right to receive and use priesthood power. This readiness to listen and believe is an inherited gift which enabled you to recognize and accept the truth. Jesus explained this thought as he said: ‘My sheep hear my voice, and I know them, and they follow me.’ (</a:t>
            </a:r>
            <a:r>
              <a:rPr lang="en-US" sz="1200" dirty="0"/>
              <a:t>John 10:27</a:t>
            </a:r>
            <a:r>
              <a:rPr lang="en-US" sz="1200" dirty="0">
                <a:solidFill>
                  <a:srgbClr val="2F393A"/>
                </a:solidFill>
              </a:rPr>
              <a:t>.)</a:t>
            </a:r>
          </a:p>
          <a:p>
            <a:pPr fontAlgn="base"/>
            <a:r>
              <a:rPr lang="en-US" sz="1200" dirty="0">
                <a:solidFill>
                  <a:srgbClr val="2F393A"/>
                </a:solidFill>
              </a:rPr>
              <a:t>“That spirit of acceptance is a manifestation of your inherited right to priesthood blessings. Such willingness to believe does not represent predestination, but it does represent foreordination. The Lord continues the revelation: ‘For ye are lawful heirs, according to the flesh, and have been hid from the world with Christ in God.’ (</a:t>
            </a:r>
            <a:r>
              <a:rPr lang="en-US" sz="1200" dirty="0"/>
              <a:t>D&amp;C 86:9</a:t>
            </a:r>
            <a:r>
              <a:rPr lang="en-US" sz="1200" dirty="0">
                <a:solidFill>
                  <a:srgbClr val="2F393A"/>
                </a:solidFill>
              </a:rPr>
              <a:t>.)</a:t>
            </a:r>
          </a:p>
          <a:p>
            <a:pPr fontAlgn="base"/>
            <a:r>
              <a:rPr lang="en-US" sz="1200" dirty="0">
                <a:solidFill>
                  <a:srgbClr val="2F393A"/>
                </a:solidFill>
              </a:rPr>
              <a:t>“This means we receive a right to priesthood blessings from our blood ancestry. I hope you can understand that priesthood with its accompanying blessings is dependent to a great degree on family relationship.” (In Conference Report, Apr. 1975, p. 103; or </a:t>
            </a:r>
            <a:r>
              <a:rPr lang="en-US" sz="1200" i="1" dirty="0">
                <a:solidFill>
                  <a:srgbClr val="2F393A"/>
                </a:solidFill>
              </a:rPr>
              <a:t>Ensign,</a:t>
            </a:r>
            <a:r>
              <a:rPr lang="en-US" sz="1200" dirty="0">
                <a:solidFill>
                  <a:srgbClr val="2F393A"/>
                </a:solidFill>
              </a:rPr>
              <a:t> May 1975, p. 71.)</a:t>
            </a:r>
          </a:p>
        </p:txBody>
      </p:sp>
      <p:sp>
        <p:nvSpPr>
          <p:cNvPr id="214" name="Rectangle 213"/>
          <p:cNvSpPr/>
          <p:nvPr/>
        </p:nvSpPr>
        <p:spPr>
          <a:xfrm>
            <a:off x="4863748" y="205053"/>
            <a:ext cx="7328251" cy="2308324"/>
          </a:xfrm>
          <a:prstGeom prst="rect">
            <a:avLst/>
          </a:prstGeom>
          <a:ln>
            <a:solidFill>
              <a:schemeClr val="tx1"/>
            </a:solidFill>
          </a:ln>
        </p:spPr>
        <p:txBody>
          <a:bodyPr wrap="square">
            <a:spAutoFit/>
          </a:bodyPr>
          <a:lstStyle/>
          <a:p>
            <a:r>
              <a:rPr lang="en-US" dirty="0">
                <a:latin typeface="Arial" panose="020B0604020202020204" pitchFamily="34" charset="0"/>
              </a:rPr>
              <a:t>“You live in a world where technological advances occur at an astounding pace. It is difficult for many of my generation to keep up with the possibilities. Depending on how technology is used, these advances can be a blessing or a deterrent. Technology, when understood and used for righteous purposes, need not be a threat but rather an enhancement to spiritual communication.”</a:t>
            </a:r>
          </a:p>
          <a:p>
            <a:r>
              <a:rPr lang="en-US" dirty="0">
                <a:latin typeface="Arial" panose="020B0604020202020204" pitchFamily="34" charset="0"/>
              </a:rPr>
              <a:t>Elder Richard G. Scott April 2103 Gen. Conf. </a:t>
            </a:r>
            <a:r>
              <a:rPr lang="en-US" i="1" dirty="0"/>
              <a:t>For Peace at Home</a:t>
            </a:r>
          </a:p>
          <a:p>
            <a:endParaRPr lang="en-US" dirty="0"/>
          </a:p>
        </p:txBody>
      </p:sp>
    </p:spTree>
    <p:extLst>
      <p:ext uri="{BB962C8B-B14F-4D97-AF65-F5344CB8AC3E}">
        <p14:creationId xmlns:p14="http://schemas.microsoft.com/office/powerpoint/2010/main" val="90284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52318" y="1232723"/>
            <a:ext cx="2826610" cy="646331"/>
          </a:xfrm>
          <a:prstGeom prst="rect">
            <a:avLst/>
          </a:prstGeom>
          <a:noFill/>
        </p:spPr>
        <p:txBody>
          <a:bodyPr wrap="square" rtlCol="0">
            <a:spAutoFit/>
          </a:bodyPr>
          <a:lstStyle/>
          <a:p>
            <a:r>
              <a:rPr lang="en-US" dirty="0">
                <a:solidFill>
                  <a:schemeClr val="bg1"/>
                </a:solidFill>
              </a:rPr>
              <a:t>December 6, 1832 at Kirtland, Ohio</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Background</a:t>
            </a:r>
          </a:p>
        </p:txBody>
      </p:sp>
      <p:sp>
        <p:nvSpPr>
          <p:cNvPr id="5" name="TextBox 4"/>
          <p:cNvSpPr txBox="1"/>
          <p:nvPr/>
        </p:nvSpPr>
        <p:spPr>
          <a:xfrm>
            <a:off x="6396612" y="2943975"/>
            <a:ext cx="3151647" cy="2031325"/>
          </a:xfrm>
          <a:prstGeom prst="rect">
            <a:avLst/>
          </a:prstGeom>
          <a:noFill/>
        </p:spPr>
        <p:txBody>
          <a:bodyPr wrap="square" rtlCol="0">
            <a:spAutoFit/>
          </a:bodyPr>
          <a:lstStyle/>
          <a:p>
            <a:r>
              <a:rPr lang="en-US" dirty="0">
                <a:solidFill>
                  <a:schemeClr val="bg1"/>
                </a:solidFill>
              </a:rPr>
              <a:t>Joseph Smith was reviewing and editing the inspired revision of the Bible. </a:t>
            </a:r>
          </a:p>
          <a:p>
            <a:endParaRPr lang="en-US" dirty="0">
              <a:solidFill>
                <a:schemeClr val="bg1"/>
              </a:solidFill>
            </a:endParaRPr>
          </a:p>
          <a:p>
            <a:r>
              <a:rPr lang="en-US" dirty="0">
                <a:solidFill>
                  <a:schemeClr val="bg1"/>
                </a:solidFill>
              </a:rPr>
              <a:t>He received a more complete version of the Parable of the Wheat and Tares</a:t>
            </a:r>
          </a:p>
        </p:txBody>
      </p:sp>
      <p:pic>
        <p:nvPicPr>
          <p:cNvPr id="10" name="Picture 9">
            <a:extLst>
              <a:ext uri="{FF2B5EF4-FFF2-40B4-BE49-F238E27FC236}">
                <a16:creationId xmlns:a16="http://schemas.microsoft.com/office/drawing/2014/main" id="{DA605C01-8E4C-469D-82D0-A00E26516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424" y="2348220"/>
            <a:ext cx="4439270" cy="3277057"/>
          </a:xfrm>
          <a:prstGeom prst="rect">
            <a:avLst/>
          </a:prstGeom>
        </p:spPr>
      </p:pic>
    </p:spTree>
    <p:extLst>
      <p:ext uri="{BB962C8B-B14F-4D97-AF65-F5344CB8AC3E}">
        <p14:creationId xmlns:p14="http://schemas.microsoft.com/office/powerpoint/2010/main" val="3907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43055"/>
            <a:ext cx="2826610" cy="369332"/>
          </a:xfrm>
          <a:prstGeom prst="rect">
            <a:avLst/>
          </a:prstGeom>
          <a:noFill/>
        </p:spPr>
        <p:txBody>
          <a:bodyPr wrap="square" rtlCol="0">
            <a:spAutoFit/>
          </a:bodyPr>
          <a:lstStyle/>
          <a:p>
            <a:r>
              <a:rPr lang="en-US" dirty="0">
                <a:solidFill>
                  <a:schemeClr val="bg1"/>
                </a:solidFill>
              </a:rPr>
              <a:t>D&amp;C 86:1</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Parables</a:t>
            </a:r>
          </a:p>
        </p:txBody>
      </p:sp>
      <p:sp>
        <p:nvSpPr>
          <p:cNvPr id="5" name="TextBox 4"/>
          <p:cNvSpPr txBox="1"/>
          <p:nvPr/>
        </p:nvSpPr>
        <p:spPr>
          <a:xfrm>
            <a:off x="1878216" y="1174540"/>
            <a:ext cx="4234563" cy="1754326"/>
          </a:xfrm>
          <a:prstGeom prst="rect">
            <a:avLst/>
          </a:prstGeom>
          <a:noFill/>
        </p:spPr>
        <p:txBody>
          <a:bodyPr wrap="square" rtlCol="0">
            <a:spAutoFit/>
          </a:bodyPr>
          <a:lstStyle/>
          <a:p>
            <a:pPr fontAlgn="base"/>
            <a:r>
              <a:rPr lang="en-US" dirty="0">
                <a:solidFill>
                  <a:schemeClr val="bg1"/>
                </a:solidFill>
              </a:rPr>
              <a:t>“Parables are short stories which point up and illustrate spiritual truths. Those spoken by Jesus deal with real events, or, if fictitious, are so consistent and probable that they may be viewed as the commonplace experiences of many people.</a:t>
            </a:r>
          </a:p>
        </p:txBody>
      </p:sp>
      <p:sp>
        <p:nvSpPr>
          <p:cNvPr id="8" name="TextBox 7"/>
          <p:cNvSpPr txBox="1"/>
          <p:nvPr/>
        </p:nvSpPr>
        <p:spPr>
          <a:xfrm>
            <a:off x="5512159" y="4006145"/>
            <a:ext cx="4997961" cy="1938992"/>
          </a:xfrm>
          <a:prstGeom prst="rect">
            <a:avLst/>
          </a:prstGeom>
          <a:noFill/>
        </p:spPr>
        <p:txBody>
          <a:bodyPr wrap="square" rtlCol="0">
            <a:spAutoFit/>
          </a:bodyPr>
          <a:lstStyle/>
          <a:p>
            <a:pPr fontAlgn="base"/>
            <a:r>
              <a:rPr lang="en-US" dirty="0">
                <a:solidFill>
                  <a:schemeClr val="bg1"/>
                </a:solidFill>
              </a:rPr>
              <a:t>“When opposition to his message became bitter and intense, the master Teacher chose to present many of the truths of salvation in parables in order to hide his doctrine from those not prepared to receive it. It was not his purpose to cast pearls before swine.” </a:t>
            </a:r>
          </a:p>
          <a:p>
            <a:pPr fontAlgn="base"/>
            <a:r>
              <a:rPr lang="en-US" sz="1200" dirty="0">
                <a:solidFill>
                  <a:schemeClr val="bg1"/>
                </a:solidFill>
              </a:rPr>
              <a:t>Elder Bruce R. McConkie</a:t>
            </a:r>
          </a:p>
        </p:txBody>
      </p:sp>
      <p:pic>
        <p:nvPicPr>
          <p:cNvPr id="6" name="Picture 5">
            <a:extLst>
              <a:ext uri="{FF2B5EF4-FFF2-40B4-BE49-F238E27FC236}">
                <a16:creationId xmlns:a16="http://schemas.microsoft.com/office/drawing/2014/main" id="{E6EB9EEA-39D1-446E-8CF0-751D2FF9B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718" y="1061276"/>
            <a:ext cx="3505200" cy="2476500"/>
          </a:xfrm>
          <a:prstGeom prst="rect">
            <a:avLst/>
          </a:prstGeom>
        </p:spPr>
      </p:pic>
      <p:pic>
        <p:nvPicPr>
          <p:cNvPr id="9" name="Picture 8">
            <a:extLst>
              <a:ext uri="{FF2B5EF4-FFF2-40B4-BE49-F238E27FC236}">
                <a16:creationId xmlns:a16="http://schemas.microsoft.com/office/drawing/2014/main" id="{78A2A4D7-34E3-4E9E-867A-A1A41DFDA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022" y="3896202"/>
            <a:ext cx="2924175" cy="2333625"/>
          </a:xfrm>
          <a:prstGeom prst="rect">
            <a:avLst/>
          </a:prstGeom>
        </p:spPr>
      </p:pic>
      <p:pic>
        <p:nvPicPr>
          <p:cNvPr id="11" name="Picture 10">
            <a:extLst>
              <a:ext uri="{FF2B5EF4-FFF2-40B4-BE49-F238E27FC236}">
                <a16:creationId xmlns:a16="http://schemas.microsoft.com/office/drawing/2014/main" id="{B432A9A9-006B-469E-9C39-24EEDD0A4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47" y="161011"/>
            <a:ext cx="897621" cy="1252929"/>
          </a:xfrm>
          <a:prstGeom prst="rect">
            <a:avLst/>
          </a:prstGeom>
        </p:spPr>
      </p:pic>
    </p:spTree>
    <p:extLst>
      <p:ext uri="{BB962C8B-B14F-4D97-AF65-F5344CB8AC3E}">
        <p14:creationId xmlns:p14="http://schemas.microsoft.com/office/powerpoint/2010/main" val="4179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88668"/>
            <a:ext cx="2826610" cy="369332"/>
          </a:xfrm>
          <a:prstGeom prst="rect">
            <a:avLst/>
          </a:prstGeom>
          <a:noFill/>
        </p:spPr>
        <p:txBody>
          <a:bodyPr wrap="square" rtlCol="0">
            <a:spAutoFit/>
          </a:bodyPr>
          <a:lstStyle/>
          <a:p>
            <a:r>
              <a:rPr lang="en-US" dirty="0">
                <a:solidFill>
                  <a:schemeClr val="bg1"/>
                </a:solidFill>
              </a:rPr>
              <a:t>D&amp;C 86:1</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Tares</a:t>
            </a:r>
          </a:p>
        </p:txBody>
      </p:sp>
      <p:sp>
        <p:nvSpPr>
          <p:cNvPr id="5" name="TextBox 4"/>
          <p:cNvSpPr txBox="1"/>
          <p:nvPr/>
        </p:nvSpPr>
        <p:spPr>
          <a:xfrm>
            <a:off x="1878216" y="1174541"/>
            <a:ext cx="4234563" cy="1200329"/>
          </a:xfrm>
          <a:prstGeom prst="rect">
            <a:avLst/>
          </a:prstGeom>
          <a:noFill/>
        </p:spPr>
        <p:txBody>
          <a:bodyPr wrap="square" rtlCol="0">
            <a:spAutoFit/>
          </a:bodyPr>
          <a:lstStyle/>
          <a:p>
            <a:pPr fontAlgn="base"/>
            <a:r>
              <a:rPr lang="en-US" dirty="0">
                <a:solidFill>
                  <a:schemeClr val="bg1"/>
                </a:solidFill>
              </a:rPr>
              <a:t>Tares are a type of poisonous weed. Wheat and tares are almost identical when they sprout, but they can be distinguished once they mature. </a:t>
            </a:r>
          </a:p>
        </p:txBody>
      </p:sp>
      <p:sp>
        <p:nvSpPr>
          <p:cNvPr id="8" name="TextBox 7"/>
          <p:cNvSpPr txBox="1"/>
          <p:nvPr/>
        </p:nvSpPr>
        <p:spPr>
          <a:xfrm>
            <a:off x="5512159" y="4006145"/>
            <a:ext cx="4997961" cy="1938992"/>
          </a:xfrm>
          <a:prstGeom prst="rect">
            <a:avLst/>
          </a:prstGeom>
          <a:noFill/>
        </p:spPr>
        <p:txBody>
          <a:bodyPr wrap="square" rtlCol="0">
            <a:spAutoFit/>
          </a:bodyPr>
          <a:lstStyle/>
          <a:p>
            <a:pPr fontAlgn="base"/>
            <a:r>
              <a:rPr lang="en-US" dirty="0">
                <a:solidFill>
                  <a:schemeClr val="bg1"/>
                </a:solidFill>
              </a:rPr>
              <a:t>“The word </a:t>
            </a:r>
            <a:r>
              <a:rPr lang="en-US" i="1" dirty="0">
                <a:solidFill>
                  <a:schemeClr val="bg1"/>
                </a:solidFill>
              </a:rPr>
              <a:t>tares</a:t>
            </a:r>
            <a:r>
              <a:rPr lang="en-US" dirty="0">
                <a:solidFill>
                  <a:schemeClr val="bg1"/>
                </a:solidFill>
              </a:rPr>
              <a:t> occurs in the New Testament only in this parable. The Greek word </a:t>
            </a:r>
            <a:r>
              <a:rPr lang="en-US" i="1" dirty="0" err="1">
                <a:solidFill>
                  <a:schemeClr val="bg1"/>
                </a:solidFill>
              </a:rPr>
              <a:t>zizanion</a:t>
            </a:r>
            <a:r>
              <a:rPr lang="en-US" dirty="0">
                <a:solidFill>
                  <a:schemeClr val="bg1"/>
                </a:solidFill>
              </a:rPr>
              <a:t>, translated as “tares,” is said to come from a Semitic root and refers to weeds in grain. Most assume it is the somewhat poisonous bearded darnel, or weed grass.”</a:t>
            </a:r>
          </a:p>
          <a:p>
            <a:pPr fontAlgn="base"/>
            <a:r>
              <a:rPr lang="en-US" sz="1200" dirty="0">
                <a:solidFill>
                  <a:schemeClr val="bg1"/>
                </a:solidFill>
              </a:rPr>
              <a:t>John </a:t>
            </a:r>
            <a:r>
              <a:rPr lang="en-US" sz="1200" dirty="0" err="1">
                <a:solidFill>
                  <a:schemeClr val="bg1"/>
                </a:solidFill>
              </a:rPr>
              <a:t>Bytheway</a:t>
            </a:r>
            <a:endParaRPr lang="en-US" sz="1200" dirty="0">
              <a:solidFill>
                <a:schemeClr val="bg1"/>
              </a:solidFill>
            </a:endParaRPr>
          </a:p>
        </p:txBody>
      </p:sp>
      <p:pic>
        <p:nvPicPr>
          <p:cNvPr id="6" name="Picture 5">
            <a:extLst>
              <a:ext uri="{FF2B5EF4-FFF2-40B4-BE49-F238E27FC236}">
                <a16:creationId xmlns:a16="http://schemas.microsoft.com/office/drawing/2014/main" id="{358C4C4C-9C4D-41E1-B41C-2DE44D470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13" y="3122275"/>
            <a:ext cx="4085604" cy="2733128"/>
          </a:xfrm>
          <a:prstGeom prst="rect">
            <a:avLst/>
          </a:prstGeom>
        </p:spPr>
      </p:pic>
      <p:pic>
        <p:nvPicPr>
          <p:cNvPr id="11" name="Picture 10">
            <a:extLst>
              <a:ext uri="{FF2B5EF4-FFF2-40B4-BE49-F238E27FC236}">
                <a16:creationId xmlns:a16="http://schemas.microsoft.com/office/drawing/2014/main" id="{9521A2B7-827F-4C9D-A294-D73534CCC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584" y="912863"/>
            <a:ext cx="2572512" cy="2621280"/>
          </a:xfrm>
          <a:prstGeom prst="rect">
            <a:avLst/>
          </a:prstGeom>
        </p:spPr>
      </p:pic>
      <p:pic>
        <p:nvPicPr>
          <p:cNvPr id="13" name="Picture 12">
            <a:extLst>
              <a:ext uri="{FF2B5EF4-FFF2-40B4-BE49-F238E27FC236}">
                <a16:creationId xmlns:a16="http://schemas.microsoft.com/office/drawing/2014/main" id="{F3B7447D-CF0F-4A75-91D7-36AF0254E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947" y="5368352"/>
            <a:ext cx="952225" cy="1219599"/>
          </a:xfrm>
          <a:prstGeom prst="rect">
            <a:avLst/>
          </a:prstGeom>
        </p:spPr>
      </p:pic>
    </p:spTree>
    <p:extLst>
      <p:ext uri="{BB962C8B-B14F-4D97-AF65-F5344CB8AC3E}">
        <p14:creationId xmlns:p14="http://schemas.microsoft.com/office/powerpoint/2010/main" val="35031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8572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8" name="Rectangle 7167"/>
          <p:cNvSpPr/>
          <p:nvPr/>
        </p:nvSpPr>
        <p:spPr>
          <a:xfrm>
            <a:off x="1740375" y="1978359"/>
            <a:ext cx="4572000" cy="369332"/>
          </a:xfrm>
          <a:prstGeom prst="rect">
            <a:avLst/>
          </a:prstGeom>
        </p:spPr>
        <p:txBody>
          <a:bodyPr>
            <a:spAutoFit/>
          </a:bodyPr>
          <a:lstStyle/>
          <a:p>
            <a:pPr algn="ctr" fontAlgn="base"/>
            <a:r>
              <a:rPr lang="en-US" dirty="0">
                <a:solidFill>
                  <a:schemeClr val="bg1"/>
                </a:solidFill>
              </a:rPr>
              <a:t>The man sowing seed is the Son of Man</a:t>
            </a:r>
          </a:p>
        </p:txBody>
      </p:sp>
      <p:sp>
        <p:nvSpPr>
          <p:cNvPr id="7169" name="Rectangle 7168"/>
          <p:cNvSpPr/>
          <p:nvPr/>
        </p:nvSpPr>
        <p:spPr>
          <a:xfrm>
            <a:off x="7077881" y="2006061"/>
            <a:ext cx="2213555" cy="369332"/>
          </a:xfrm>
          <a:prstGeom prst="rect">
            <a:avLst/>
          </a:prstGeom>
        </p:spPr>
        <p:txBody>
          <a:bodyPr wrap="none">
            <a:spAutoFit/>
          </a:bodyPr>
          <a:lstStyle/>
          <a:p>
            <a:pPr fontAlgn="base"/>
            <a:r>
              <a:rPr lang="en-US" dirty="0">
                <a:solidFill>
                  <a:schemeClr val="bg1"/>
                </a:solidFill>
              </a:rPr>
              <a:t>The field is the world</a:t>
            </a:r>
          </a:p>
        </p:txBody>
      </p:sp>
      <p:sp>
        <p:nvSpPr>
          <p:cNvPr id="52" name="TextBox 51"/>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Parable in Matthew</a:t>
            </a:r>
          </a:p>
        </p:txBody>
      </p:sp>
      <p:sp>
        <p:nvSpPr>
          <p:cNvPr id="53" name="Rectangle 52"/>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13:37</a:t>
            </a:r>
          </a:p>
        </p:txBody>
      </p:sp>
      <p:sp>
        <p:nvSpPr>
          <p:cNvPr id="54" name="Rectangle 53"/>
          <p:cNvSpPr/>
          <p:nvPr/>
        </p:nvSpPr>
        <p:spPr>
          <a:xfrm>
            <a:off x="6284567" y="4335489"/>
            <a:ext cx="1719575" cy="276999"/>
          </a:xfrm>
          <a:prstGeom prst="rect">
            <a:avLst/>
          </a:prstGeom>
        </p:spPr>
        <p:txBody>
          <a:bodyPr wrap="square">
            <a:spAutoFit/>
          </a:bodyPr>
          <a:lstStyle/>
          <a:p>
            <a:pPr fontAlgn="base"/>
            <a:r>
              <a:rPr lang="en-US" sz="1200" dirty="0">
                <a:solidFill>
                  <a:schemeClr val="bg1"/>
                </a:solidFill>
              </a:rPr>
              <a:t>Matthew 13:38</a:t>
            </a:r>
          </a:p>
        </p:txBody>
      </p:sp>
      <p:sp>
        <p:nvSpPr>
          <p:cNvPr id="7173" name="Oval 7172"/>
          <p:cNvSpPr/>
          <p:nvPr/>
        </p:nvSpPr>
        <p:spPr>
          <a:xfrm rot="19689695">
            <a:off x="3680666" y="3635696"/>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689695">
            <a:off x="3910240" y="3680887"/>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689695">
            <a:off x="3757193" y="3962322"/>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922842">
            <a:off x="4028724" y="3292610"/>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13318661">
            <a:off x="4222960" y="3548222"/>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20963107">
            <a:off x="4510944" y="3274797"/>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555609">
            <a:off x="4602430" y="3662556"/>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207"/>
          <p:cNvGrpSpPr/>
          <p:nvPr/>
        </p:nvGrpSpPr>
        <p:grpSpPr>
          <a:xfrm>
            <a:off x="7252885" y="2401739"/>
            <a:ext cx="1770386" cy="1804049"/>
            <a:chOff x="6911993" y="3315227"/>
            <a:chExt cx="1604464" cy="1634972"/>
          </a:xfrm>
        </p:grpSpPr>
        <p:sp>
          <p:nvSpPr>
            <p:cNvPr id="89" name="Chord 20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4"/>
            <p:cNvGrpSpPr/>
            <p:nvPr/>
          </p:nvGrpSpPr>
          <p:grpSpPr>
            <a:xfrm>
              <a:off x="7123631" y="3315227"/>
              <a:ext cx="1334569" cy="1485372"/>
              <a:chOff x="7123631" y="3315227"/>
              <a:chExt cx="1334569" cy="1485372"/>
            </a:xfrm>
          </p:grpSpPr>
          <p:sp>
            <p:nvSpPr>
              <p:cNvPr id="91" name="Freeform 21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21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21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a:extLst>
              <a:ext uri="{FF2B5EF4-FFF2-40B4-BE49-F238E27FC236}">
                <a16:creationId xmlns:a16="http://schemas.microsoft.com/office/drawing/2014/main" id="{2A2B6063-3B9F-48F1-B6F4-71F1DA0A7463}"/>
              </a:ext>
            </a:extLst>
          </p:cNvPr>
          <p:cNvGrpSpPr/>
          <p:nvPr/>
        </p:nvGrpSpPr>
        <p:grpSpPr>
          <a:xfrm flipH="1">
            <a:off x="2562777" y="2321869"/>
            <a:ext cx="869697" cy="2016845"/>
            <a:chOff x="1519855" y="349452"/>
            <a:chExt cx="2655905" cy="6159097"/>
          </a:xfrm>
        </p:grpSpPr>
        <p:sp>
          <p:nvSpPr>
            <p:cNvPr id="95" name="Freeform: Shape 94">
              <a:extLst>
                <a:ext uri="{FF2B5EF4-FFF2-40B4-BE49-F238E27FC236}">
                  <a16:creationId xmlns:a16="http://schemas.microsoft.com/office/drawing/2014/main" id="{F43361C4-9156-41DD-A024-49B4F08964E1}"/>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6" name="Oval 95">
              <a:extLst>
                <a:ext uri="{FF2B5EF4-FFF2-40B4-BE49-F238E27FC236}">
                  <a16:creationId xmlns:a16="http://schemas.microsoft.com/office/drawing/2014/main" id="{47AC18D6-81C9-4DE2-A1A0-766F2E25504C}"/>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6B8A1B14-1078-40DB-8B7A-EAADB8EA6274}"/>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130CE5A6-FEB3-4E5E-A7C9-2940D9699CD8}"/>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15809CA-625F-4D88-8185-61EED66BF32E}"/>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C99CC9C-8A9B-473B-AA7E-0A1EB4E74909}"/>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B6E1F0DF-C53E-444B-B945-A3135F588ED6}"/>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43BF8C4-E8D9-4EBC-8322-3C3863E29097}"/>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
              <a:extLst>
                <a:ext uri="{FF2B5EF4-FFF2-40B4-BE49-F238E27FC236}">
                  <a16:creationId xmlns:a16="http://schemas.microsoft.com/office/drawing/2014/main" id="{1ECE37AF-D080-4643-93DE-F757C05DAD06}"/>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1">
              <a:extLst>
                <a:ext uri="{FF2B5EF4-FFF2-40B4-BE49-F238E27FC236}">
                  <a16:creationId xmlns:a16="http://schemas.microsoft.com/office/drawing/2014/main" id="{57735FC5-BF70-48FF-BC3D-6A8F54D613E7}"/>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2">
              <a:extLst>
                <a:ext uri="{FF2B5EF4-FFF2-40B4-BE49-F238E27FC236}">
                  <a16:creationId xmlns:a16="http://schemas.microsoft.com/office/drawing/2014/main" id="{E05D81F0-74E9-4BCF-895E-3478A676F480}"/>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14AB423-D213-48DC-93F8-182CA553A05E}"/>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5">
              <a:extLst>
                <a:ext uri="{FF2B5EF4-FFF2-40B4-BE49-F238E27FC236}">
                  <a16:creationId xmlns:a16="http://schemas.microsoft.com/office/drawing/2014/main" id="{39322D67-75E7-4EF6-9685-E18BEF810119}"/>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F9D9AE51-792C-44C0-AEE0-81A122D7E287}"/>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8D11119-AF1B-4AA5-A534-E990CAC7755E}"/>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42F5AC8-A744-4853-8D29-3439F0ADA4C8}"/>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2738FE76-AC02-4AE0-A745-ADD1CECE322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2" name="Oval 111">
              <a:extLst>
                <a:ext uri="{FF2B5EF4-FFF2-40B4-BE49-F238E27FC236}">
                  <a16:creationId xmlns:a16="http://schemas.microsoft.com/office/drawing/2014/main" id="{CE6F7821-9ED6-4C74-AEAC-5DBC33A83488}"/>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CD5B26C1-5EAB-4559-BB7E-AEEBE71BC011}"/>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4" name="Oval 113">
              <a:extLst>
                <a:ext uri="{FF2B5EF4-FFF2-40B4-BE49-F238E27FC236}">
                  <a16:creationId xmlns:a16="http://schemas.microsoft.com/office/drawing/2014/main" id="{7C467CDD-5B80-475F-AF9B-BCFFB24B4B87}"/>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4C52D69-9096-44AA-8936-78CA90C854FF}"/>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628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65"/>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8" name="Rectangle 7167"/>
          <p:cNvSpPr/>
          <p:nvPr/>
        </p:nvSpPr>
        <p:spPr>
          <a:xfrm>
            <a:off x="2207741" y="1978360"/>
            <a:ext cx="3978286" cy="646331"/>
          </a:xfrm>
          <a:prstGeom prst="rect">
            <a:avLst/>
          </a:prstGeom>
        </p:spPr>
        <p:txBody>
          <a:bodyPr wrap="square">
            <a:spAutoFit/>
          </a:bodyPr>
          <a:lstStyle/>
          <a:p>
            <a:pPr fontAlgn="base"/>
            <a:r>
              <a:rPr lang="en-US" dirty="0">
                <a:solidFill>
                  <a:schemeClr val="bg1"/>
                </a:solidFill>
              </a:rPr>
              <a:t>The good seed are the children of the kingdom (followers of Jesus).</a:t>
            </a:r>
          </a:p>
        </p:txBody>
      </p:sp>
      <p:sp>
        <p:nvSpPr>
          <p:cNvPr id="7169" name="Rectangle 7168"/>
          <p:cNvSpPr/>
          <p:nvPr/>
        </p:nvSpPr>
        <p:spPr>
          <a:xfrm>
            <a:off x="6385057" y="2188087"/>
            <a:ext cx="1917036" cy="1754326"/>
          </a:xfrm>
          <a:prstGeom prst="rect">
            <a:avLst/>
          </a:prstGeom>
        </p:spPr>
        <p:txBody>
          <a:bodyPr wrap="square">
            <a:spAutoFit/>
          </a:bodyPr>
          <a:lstStyle/>
          <a:p>
            <a:pPr fontAlgn="base"/>
            <a:r>
              <a:rPr lang="en-US" dirty="0">
                <a:solidFill>
                  <a:schemeClr val="bg1"/>
                </a:solidFill>
              </a:rPr>
              <a:t>The tares are children of the wicked one (those who follow the enticements of Satan).</a:t>
            </a:r>
          </a:p>
        </p:txBody>
      </p:sp>
      <p:sp>
        <p:nvSpPr>
          <p:cNvPr id="44" name="Rectangle 43"/>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13:38</a:t>
            </a:r>
          </a:p>
        </p:txBody>
      </p:sp>
      <p:grpSp>
        <p:nvGrpSpPr>
          <p:cNvPr id="46" name="Group 159"/>
          <p:cNvGrpSpPr/>
          <p:nvPr/>
        </p:nvGrpSpPr>
        <p:grpSpPr>
          <a:xfrm flipH="1">
            <a:off x="2185263" y="2823874"/>
            <a:ext cx="728298" cy="1499206"/>
            <a:chOff x="685800" y="609600"/>
            <a:chExt cx="2404519" cy="4949716"/>
          </a:xfrm>
        </p:grpSpPr>
        <p:sp>
          <p:nvSpPr>
            <p:cNvPr id="48" name="Cloud 47"/>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671902">
              <a:off x="2519256" y="3059430"/>
              <a:ext cx="571063"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647766">
              <a:off x="685800" y="2956996"/>
              <a:ext cx="50912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9352409">
              <a:off x="2012467" y="4682102"/>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2647766">
              <a:off x="1502939" y="4664751"/>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528597" y="1768824"/>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206465" y="762000"/>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hevron 58"/>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9"/>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ounded Rectangle 60"/>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174"/>
          <p:cNvGrpSpPr/>
          <p:nvPr/>
        </p:nvGrpSpPr>
        <p:grpSpPr>
          <a:xfrm flipH="1">
            <a:off x="4946816" y="2837302"/>
            <a:ext cx="681793" cy="1499206"/>
            <a:chOff x="4114800" y="533400"/>
            <a:chExt cx="2217821" cy="4876800"/>
          </a:xfrm>
        </p:grpSpPr>
        <p:sp>
          <p:nvSpPr>
            <p:cNvPr id="63" name="Oval 62"/>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9671902">
              <a:off x="5805203" y="2969693"/>
              <a:ext cx="527418"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647766">
              <a:off x="4114800" y="2851484"/>
              <a:ext cx="48089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9352409">
              <a:off x="5359057" y="4546277"/>
              <a:ext cx="41551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647766">
              <a:off x="4881374" y="4529189"/>
              <a:ext cx="413521"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20169292">
              <a:off x="5310934" y="195981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790291">
              <a:off x="4342377" y="190932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4603430" y="2158122"/>
              <a:ext cx="1323835" cy="281561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905429" y="16771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603430" y="685570"/>
              <a:ext cx="1261779" cy="161457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20"/>
          <p:cNvGrpSpPr/>
          <p:nvPr/>
        </p:nvGrpSpPr>
        <p:grpSpPr>
          <a:xfrm flipH="1">
            <a:off x="3022810" y="2843601"/>
            <a:ext cx="873151" cy="1459753"/>
            <a:chOff x="638812" y="685800"/>
            <a:chExt cx="2398468" cy="4876800"/>
          </a:xfrm>
        </p:grpSpPr>
        <p:sp>
          <p:nvSpPr>
            <p:cNvPr id="77" name="Cloud 76"/>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9671902">
              <a:off x="2490686" y="3048161"/>
              <a:ext cx="546594" cy="8772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647766">
              <a:off x="638812" y="2934390"/>
              <a:ext cx="479515" cy="8772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9352409">
              <a:off x="1961302" y="4685386"/>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647766">
              <a:off x="1451774" y="4668035"/>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477432" y="1772108"/>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55300" y="765284"/>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53"/>
          <p:cNvGrpSpPr/>
          <p:nvPr/>
        </p:nvGrpSpPr>
        <p:grpSpPr>
          <a:xfrm>
            <a:off x="3658983" y="3123750"/>
            <a:ext cx="586501" cy="1174238"/>
            <a:chOff x="4267200" y="3579152"/>
            <a:chExt cx="1066800" cy="2135848"/>
          </a:xfrm>
        </p:grpSpPr>
        <p:grpSp>
          <p:nvGrpSpPr>
            <p:cNvPr id="88" name="Group 105"/>
            <p:cNvGrpSpPr/>
            <p:nvPr/>
          </p:nvGrpSpPr>
          <p:grpSpPr>
            <a:xfrm>
              <a:off x="4267200" y="3579152"/>
              <a:ext cx="1066800" cy="2135848"/>
              <a:chOff x="5791200" y="3393340"/>
              <a:chExt cx="1371600" cy="2477838"/>
            </a:xfrm>
          </p:grpSpPr>
          <p:sp>
            <p:nvSpPr>
              <p:cNvPr id="90" name="Oval 89"/>
              <p:cNvSpPr/>
              <p:nvPr/>
            </p:nvSpPr>
            <p:spPr>
              <a:xfrm>
                <a:off x="6096000" y="5413978"/>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477000" y="5413978"/>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781800" y="4880578"/>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791200" y="4804378"/>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19486427" flipH="1">
                <a:off x="6344172" y="4261596"/>
                <a:ext cx="762000" cy="838200"/>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2113573">
                <a:off x="5867400" y="4270978"/>
                <a:ext cx="762000" cy="838200"/>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6019800" y="4194778"/>
                <a:ext cx="990600" cy="1447800"/>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172200" y="3432778"/>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Wave 97"/>
              <p:cNvSpPr/>
              <p:nvPr/>
            </p:nvSpPr>
            <p:spPr>
              <a:xfrm rot="19933828">
                <a:off x="6074465" y="3393340"/>
                <a:ext cx="533400" cy="457199"/>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Wave 98"/>
              <p:cNvSpPr/>
              <p:nvPr/>
            </p:nvSpPr>
            <p:spPr>
              <a:xfrm rot="2263772">
                <a:off x="6478296" y="3495411"/>
                <a:ext cx="533400" cy="457199"/>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4648200" y="3657600"/>
              <a:ext cx="3810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02"/>
          <p:cNvGrpSpPr/>
          <p:nvPr/>
        </p:nvGrpSpPr>
        <p:grpSpPr>
          <a:xfrm>
            <a:off x="4436625" y="3208417"/>
            <a:ext cx="506967" cy="1130927"/>
            <a:chOff x="5715000" y="1520222"/>
            <a:chExt cx="1391346" cy="2442178"/>
          </a:xfrm>
        </p:grpSpPr>
        <p:sp>
          <p:nvSpPr>
            <p:cNvPr id="101" name="Oval 100"/>
            <p:cNvSpPr/>
            <p:nvPr/>
          </p:nvSpPr>
          <p:spPr>
            <a:xfrm>
              <a:off x="6019800" y="35052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400800" y="35052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705600" y="2971800"/>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715000" y="2895600"/>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19486427" flipH="1">
              <a:off x="6267972" y="2352818"/>
              <a:ext cx="762000" cy="838200"/>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2113573">
              <a:off x="5791200" y="2362200"/>
              <a:ext cx="762000" cy="838200"/>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p:nvPr/>
          </p:nvSpPr>
          <p:spPr>
            <a:xfrm>
              <a:off x="5943600" y="2286000"/>
              <a:ext cx="990600" cy="1447800"/>
            </a:xfrm>
            <a:prstGeom prst="triangle">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096000" y="1524000"/>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2618579">
              <a:off x="6311439" y="1555639"/>
              <a:ext cx="625580" cy="420136"/>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8502806">
              <a:off x="5930282" y="1520222"/>
              <a:ext cx="625580" cy="420136"/>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a:off x="5715000" y="1828800"/>
              <a:ext cx="381000" cy="609600"/>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rot="20350014">
              <a:off x="6725346" y="1800424"/>
              <a:ext cx="381000" cy="609600"/>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90"/>
          <p:cNvGrpSpPr/>
          <p:nvPr/>
        </p:nvGrpSpPr>
        <p:grpSpPr>
          <a:xfrm>
            <a:off x="2703066" y="3296970"/>
            <a:ext cx="511279" cy="1061888"/>
            <a:chOff x="3352800" y="2358422"/>
            <a:chExt cx="1371600" cy="2442178"/>
          </a:xfrm>
        </p:grpSpPr>
        <p:sp>
          <p:nvSpPr>
            <p:cNvPr id="114" name="Oval 74"/>
            <p:cNvSpPr/>
            <p:nvPr/>
          </p:nvSpPr>
          <p:spPr>
            <a:xfrm>
              <a:off x="3657600" y="43434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75"/>
            <p:cNvSpPr/>
            <p:nvPr/>
          </p:nvSpPr>
          <p:spPr>
            <a:xfrm>
              <a:off x="4038600" y="43434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73"/>
            <p:cNvSpPr/>
            <p:nvPr/>
          </p:nvSpPr>
          <p:spPr>
            <a:xfrm>
              <a:off x="4343400" y="3810000"/>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72"/>
            <p:cNvSpPr/>
            <p:nvPr/>
          </p:nvSpPr>
          <p:spPr>
            <a:xfrm>
              <a:off x="3352800" y="3733800"/>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19486427" flipH="1">
              <a:off x="3905772" y="3191018"/>
              <a:ext cx="762000" cy="838200"/>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2113573">
              <a:off x="3429000" y="3200400"/>
              <a:ext cx="762000" cy="838200"/>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p:cNvSpPr/>
            <p:nvPr/>
          </p:nvSpPr>
          <p:spPr>
            <a:xfrm>
              <a:off x="3581400" y="3124200"/>
              <a:ext cx="990600" cy="14478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733800" y="2362200"/>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2618579">
              <a:off x="3949239" y="2393839"/>
              <a:ext cx="625580" cy="42013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8502806">
              <a:off x="3568082" y="2358422"/>
              <a:ext cx="625580" cy="42013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64"/>
          <p:cNvGrpSpPr/>
          <p:nvPr/>
        </p:nvGrpSpPr>
        <p:grpSpPr>
          <a:xfrm>
            <a:off x="8389685" y="2237334"/>
            <a:ext cx="1027287" cy="2016528"/>
            <a:chOff x="6014594" y="3657600"/>
            <a:chExt cx="1281022" cy="2514600"/>
          </a:xfrm>
        </p:grpSpPr>
        <p:sp>
          <p:nvSpPr>
            <p:cNvPr id="125" name="Oval 124"/>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oud 126"/>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014594"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058390"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379796">
              <a:off x="6142083" y="4359556"/>
              <a:ext cx="517627" cy="1734234"/>
            </a:xfrm>
            <a:prstGeom prst="trapezoid">
              <a:avLst>
                <a:gd name="adj" fmla="val 4183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1033800">
              <a:off x="6660558" y="4317335"/>
              <a:ext cx="517627" cy="1723811"/>
            </a:xfrm>
            <a:prstGeom prst="trapezoid">
              <a:avLst>
                <a:gd name="adj" fmla="val 4020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gular Pentagon 134"/>
            <p:cNvSpPr/>
            <p:nvPr/>
          </p:nvSpPr>
          <p:spPr>
            <a:xfrm rot="10800000">
              <a:off x="6299266" y="3799936"/>
              <a:ext cx="664234" cy="854015"/>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tored Data 138"/>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88"/>
            <p:cNvGrpSpPr/>
            <p:nvPr/>
          </p:nvGrpSpPr>
          <p:grpSpPr>
            <a:xfrm>
              <a:off x="6773719" y="4511615"/>
              <a:ext cx="178160" cy="1493964"/>
              <a:chOff x="6629400" y="1447800"/>
              <a:chExt cx="806264" cy="3603319"/>
            </a:xfrm>
          </p:grpSpPr>
          <p:grpSp>
            <p:nvGrpSpPr>
              <p:cNvPr id="167" name="Group 79"/>
              <p:cNvGrpSpPr/>
              <p:nvPr/>
            </p:nvGrpSpPr>
            <p:grpSpPr>
              <a:xfrm>
                <a:off x="6629400" y="1447800"/>
                <a:ext cx="713825" cy="1174911"/>
                <a:chOff x="6629400" y="1447800"/>
                <a:chExt cx="713825" cy="1174911"/>
              </a:xfrm>
            </p:grpSpPr>
            <p:sp>
              <p:nvSpPr>
                <p:cNvPr id="176" name="Regular Pentagon 175"/>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gular Pentagon 176"/>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80"/>
              <p:cNvGrpSpPr/>
              <p:nvPr/>
            </p:nvGrpSpPr>
            <p:grpSpPr>
              <a:xfrm>
                <a:off x="6645639" y="2683240"/>
                <a:ext cx="713825" cy="1174911"/>
                <a:chOff x="6629400" y="1447800"/>
                <a:chExt cx="713825" cy="1174911"/>
              </a:xfrm>
            </p:grpSpPr>
            <p:sp>
              <p:nvSpPr>
                <p:cNvPr id="174" name="Regular Pentagon 17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gular Pentagon 17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83"/>
              <p:cNvGrpSpPr/>
              <p:nvPr/>
            </p:nvGrpSpPr>
            <p:grpSpPr>
              <a:xfrm>
                <a:off x="6721839" y="3876208"/>
                <a:ext cx="713825" cy="1174911"/>
                <a:chOff x="6629400" y="1447800"/>
                <a:chExt cx="713825" cy="1174911"/>
              </a:xfrm>
            </p:grpSpPr>
            <p:sp>
              <p:nvSpPr>
                <p:cNvPr id="172" name="Regular Pentagon 17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gular Pentagon 17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Quad Arrow 169"/>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Quad Arrow 170"/>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89"/>
            <p:cNvGrpSpPr/>
            <p:nvPr/>
          </p:nvGrpSpPr>
          <p:grpSpPr>
            <a:xfrm>
              <a:off x="6346711" y="4511615"/>
              <a:ext cx="178160" cy="1493964"/>
              <a:chOff x="6629400" y="1447800"/>
              <a:chExt cx="806264" cy="3603319"/>
            </a:xfrm>
          </p:grpSpPr>
          <p:grpSp>
            <p:nvGrpSpPr>
              <p:cNvPr id="156" name="Group 79"/>
              <p:cNvGrpSpPr/>
              <p:nvPr/>
            </p:nvGrpSpPr>
            <p:grpSpPr>
              <a:xfrm>
                <a:off x="6629400" y="1447800"/>
                <a:ext cx="713825" cy="1174911"/>
                <a:chOff x="6629400" y="1447800"/>
                <a:chExt cx="713825" cy="1174911"/>
              </a:xfrm>
            </p:grpSpPr>
            <p:sp>
              <p:nvSpPr>
                <p:cNvPr id="165" name="Regular Pentagon 164"/>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gular Pentagon 165"/>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80"/>
              <p:cNvGrpSpPr/>
              <p:nvPr/>
            </p:nvGrpSpPr>
            <p:grpSpPr>
              <a:xfrm>
                <a:off x="6645639" y="2683240"/>
                <a:ext cx="713825" cy="1174911"/>
                <a:chOff x="6629400" y="1447800"/>
                <a:chExt cx="713825" cy="1174911"/>
              </a:xfrm>
            </p:grpSpPr>
            <p:sp>
              <p:nvSpPr>
                <p:cNvPr id="163" name="Regular Pentagon 16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gular Pentagon 16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83"/>
              <p:cNvGrpSpPr/>
              <p:nvPr/>
            </p:nvGrpSpPr>
            <p:grpSpPr>
              <a:xfrm>
                <a:off x="6721839" y="3876208"/>
                <a:ext cx="713825" cy="1174911"/>
                <a:chOff x="6629400" y="1447800"/>
                <a:chExt cx="713825" cy="1174911"/>
              </a:xfrm>
            </p:grpSpPr>
            <p:sp>
              <p:nvSpPr>
                <p:cNvPr id="161" name="Regular Pentagon 16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gular Pentagon 16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Quad Arrow 158"/>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159"/>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01"/>
            <p:cNvGrpSpPr/>
            <p:nvPr/>
          </p:nvGrpSpPr>
          <p:grpSpPr>
            <a:xfrm rot="16355409">
              <a:off x="6559288" y="3284183"/>
              <a:ext cx="209602" cy="1100863"/>
              <a:chOff x="6629400" y="1447800"/>
              <a:chExt cx="806264" cy="3603319"/>
            </a:xfrm>
          </p:grpSpPr>
          <p:grpSp>
            <p:nvGrpSpPr>
              <p:cNvPr id="145" name="Group 79"/>
              <p:cNvGrpSpPr/>
              <p:nvPr/>
            </p:nvGrpSpPr>
            <p:grpSpPr>
              <a:xfrm>
                <a:off x="6629400" y="1447800"/>
                <a:ext cx="713825" cy="1174911"/>
                <a:chOff x="6629400" y="1447800"/>
                <a:chExt cx="713825" cy="1174911"/>
              </a:xfrm>
            </p:grpSpPr>
            <p:sp>
              <p:nvSpPr>
                <p:cNvPr id="154" name="Regular Pentagon 15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gular Pentagon 15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80"/>
              <p:cNvGrpSpPr/>
              <p:nvPr/>
            </p:nvGrpSpPr>
            <p:grpSpPr>
              <a:xfrm>
                <a:off x="6645639" y="2683240"/>
                <a:ext cx="713825" cy="1174911"/>
                <a:chOff x="6629400" y="1447800"/>
                <a:chExt cx="713825" cy="1174911"/>
              </a:xfrm>
            </p:grpSpPr>
            <p:sp>
              <p:nvSpPr>
                <p:cNvPr id="152" name="Regular Pentagon 15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gular Pentagon 15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83"/>
              <p:cNvGrpSpPr/>
              <p:nvPr/>
            </p:nvGrpSpPr>
            <p:grpSpPr>
              <a:xfrm>
                <a:off x="6721839" y="3876208"/>
                <a:ext cx="713825" cy="1174911"/>
                <a:chOff x="6629400" y="1447800"/>
                <a:chExt cx="713825" cy="1174911"/>
              </a:xfrm>
            </p:grpSpPr>
            <p:sp>
              <p:nvSpPr>
                <p:cNvPr id="150" name="Regular Pentagon 149"/>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gular Pentagon 150"/>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Quad Arrow 147"/>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148"/>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Moon 142"/>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Rectangle 177"/>
          <p:cNvSpPr/>
          <p:nvPr/>
        </p:nvSpPr>
        <p:spPr>
          <a:xfrm>
            <a:off x="6235729" y="4332416"/>
            <a:ext cx="1719575" cy="276999"/>
          </a:xfrm>
          <a:prstGeom prst="rect">
            <a:avLst/>
          </a:prstGeom>
        </p:spPr>
        <p:txBody>
          <a:bodyPr wrap="square">
            <a:spAutoFit/>
          </a:bodyPr>
          <a:lstStyle/>
          <a:p>
            <a:pPr fontAlgn="base"/>
            <a:r>
              <a:rPr lang="en-US" sz="1200" dirty="0">
                <a:solidFill>
                  <a:schemeClr val="bg1"/>
                </a:solidFill>
              </a:rPr>
              <a:t>Matthew 13:25-38-39</a:t>
            </a:r>
          </a:p>
        </p:txBody>
      </p:sp>
    </p:spTree>
    <p:extLst>
      <p:ext uri="{BB962C8B-B14F-4D97-AF65-F5344CB8AC3E}">
        <p14:creationId xmlns:p14="http://schemas.microsoft.com/office/powerpoint/2010/main" val="227203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9" name="Rectangle 7168"/>
          <p:cNvSpPr/>
          <p:nvPr/>
        </p:nvSpPr>
        <p:spPr>
          <a:xfrm>
            <a:off x="2090304" y="2070065"/>
            <a:ext cx="1917036" cy="646331"/>
          </a:xfrm>
          <a:prstGeom prst="rect">
            <a:avLst/>
          </a:prstGeom>
        </p:spPr>
        <p:txBody>
          <a:bodyPr wrap="square">
            <a:spAutoFit/>
          </a:bodyPr>
          <a:lstStyle/>
          <a:p>
            <a:pPr fontAlgn="base"/>
            <a:r>
              <a:rPr lang="en-US" dirty="0">
                <a:solidFill>
                  <a:schemeClr val="bg1"/>
                </a:solidFill>
              </a:rPr>
              <a:t>The harvest is the end of the world</a:t>
            </a:r>
          </a:p>
        </p:txBody>
      </p:sp>
      <p:sp>
        <p:nvSpPr>
          <p:cNvPr id="44" name="Rectangle 43"/>
          <p:cNvSpPr/>
          <p:nvPr/>
        </p:nvSpPr>
        <p:spPr>
          <a:xfrm>
            <a:off x="6147744" y="3573977"/>
            <a:ext cx="1796065" cy="923330"/>
          </a:xfrm>
          <a:prstGeom prst="rect">
            <a:avLst/>
          </a:prstGeom>
        </p:spPr>
        <p:txBody>
          <a:bodyPr wrap="square">
            <a:spAutoFit/>
          </a:bodyPr>
          <a:lstStyle/>
          <a:p>
            <a:pPr fontAlgn="base"/>
            <a:r>
              <a:rPr lang="en-US" dirty="0">
                <a:solidFill>
                  <a:schemeClr val="bg1"/>
                </a:solidFill>
              </a:rPr>
              <a:t>The reapers are the angels sent to reap the field.</a:t>
            </a:r>
          </a:p>
        </p:txBody>
      </p:sp>
      <p:grpSp>
        <p:nvGrpSpPr>
          <p:cNvPr id="46" name="Group 57"/>
          <p:cNvGrpSpPr/>
          <p:nvPr/>
        </p:nvGrpSpPr>
        <p:grpSpPr>
          <a:xfrm>
            <a:off x="7068893" y="2085658"/>
            <a:ext cx="3065615" cy="1651549"/>
            <a:chOff x="609600" y="1434647"/>
            <a:chExt cx="5663305" cy="3899353"/>
          </a:xfrm>
        </p:grpSpPr>
        <p:sp>
          <p:nvSpPr>
            <p:cNvPr id="47" name="Cloud 46"/>
            <p:cNvSpPr/>
            <p:nvPr/>
          </p:nvSpPr>
          <p:spPr>
            <a:xfrm rot="1005385">
              <a:off x="1849474" y="1434647"/>
              <a:ext cx="3596860" cy="232698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a:off x="609600" y="2743200"/>
              <a:ext cx="3657600" cy="21336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1407272">
              <a:off x="2615305" y="2689044"/>
              <a:ext cx="3657600" cy="21336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
            <p:cNvGrpSpPr/>
            <p:nvPr/>
          </p:nvGrpSpPr>
          <p:grpSpPr>
            <a:xfrm>
              <a:off x="2971800" y="2286000"/>
              <a:ext cx="1143000" cy="2743200"/>
              <a:chOff x="3810000" y="3156962"/>
              <a:chExt cx="2133600" cy="3701038"/>
            </a:xfrm>
          </p:grpSpPr>
          <p:sp>
            <p:nvSpPr>
              <p:cNvPr id="74" name="Oval 5"/>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410200" y="5486400"/>
                <a:ext cx="5334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810000" y="5410200"/>
                <a:ext cx="5334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Isosceles Triangle 79"/>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343400" y="3352800"/>
                <a:ext cx="1143000" cy="1447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1"/>
            <p:cNvGrpSpPr/>
            <p:nvPr/>
          </p:nvGrpSpPr>
          <p:grpSpPr>
            <a:xfrm>
              <a:off x="1371600" y="2590800"/>
              <a:ext cx="1143000" cy="2711004"/>
              <a:chOff x="7772400" y="1708596"/>
              <a:chExt cx="1143000" cy="2711004"/>
            </a:xfrm>
          </p:grpSpPr>
          <p:sp>
            <p:nvSpPr>
              <p:cNvPr id="64"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629650" y="3402974"/>
                <a:ext cx="285750" cy="4518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772400" y="3346494"/>
                <a:ext cx="285750" cy="5083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Isosceles Triangle 68"/>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058150" y="1821555"/>
                <a:ext cx="612321" cy="10731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4"/>
            <p:cNvGrpSpPr/>
            <p:nvPr/>
          </p:nvGrpSpPr>
          <p:grpSpPr>
            <a:xfrm>
              <a:off x="4419600" y="2667000"/>
              <a:ext cx="1143000" cy="2667000"/>
              <a:chOff x="8229600" y="1905000"/>
              <a:chExt cx="1143000" cy="2667000"/>
            </a:xfrm>
          </p:grpSpPr>
          <p:sp>
            <p:nvSpPr>
              <p:cNvPr id="53" name="Oval 5"/>
              <p:cNvSpPr/>
              <p:nvPr/>
            </p:nvSpPr>
            <p:spPr>
              <a:xfrm rot="20244480">
                <a:off x="8801100" y="40636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1204902">
                <a:off x="8515350" y="40072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086850" y="3555374"/>
                <a:ext cx="285750" cy="4518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229600" y="3498894"/>
                <a:ext cx="285750" cy="5083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19518518">
                <a:off x="8711484" y="26583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p:cNvSpPr/>
              <p:nvPr/>
            </p:nvSpPr>
            <p:spPr>
              <a:xfrm rot="2043946">
                <a:off x="8301128" y="26585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58"/>
              <p:cNvSpPr/>
              <p:nvPr/>
            </p:nvSpPr>
            <p:spPr>
              <a:xfrm>
                <a:off x="8392886" y="26517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8515350" y="1973955"/>
                <a:ext cx="612321" cy="10731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p:cNvSpPr/>
              <p:nvPr/>
            </p:nvSpPr>
            <p:spPr>
              <a:xfrm rot="18017962">
                <a:off x="8314939" y="2206590"/>
                <a:ext cx="533400" cy="32727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rot="4862556">
                <a:off x="8828786" y="2202416"/>
                <a:ext cx="533400" cy="28054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a:off x="8534400" y="1905000"/>
                <a:ext cx="533400" cy="381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207"/>
          <p:cNvGrpSpPr/>
          <p:nvPr/>
        </p:nvGrpSpPr>
        <p:grpSpPr>
          <a:xfrm>
            <a:off x="3650715" y="2355077"/>
            <a:ext cx="1770386" cy="1804049"/>
            <a:chOff x="6911993" y="3315227"/>
            <a:chExt cx="1604464" cy="1634972"/>
          </a:xfrm>
        </p:grpSpPr>
        <p:sp>
          <p:nvSpPr>
            <p:cNvPr id="85" name="Chord 20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4"/>
            <p:cNvGrpSpPr/>
            <p:nvPr/>
          </p:nvGrpSpPr>
          <p:grpSpPr>
            <a:xfrm>
              <a:off x="7123631" y="3315227"/>
              <a:ext cx="1334569" cy="1485372"/>
              <a:chOff x="7123631" y="3315227"/>
              <a:chExt cx="1334569" cy="1485372"/>
            </a:xfrm>
          </p:grpSpPr>
          <p:sp>
            <p:nvSpPr>
              <p:cNvPr id="87" name="Freeform 21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21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21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Multiply 1"/>
          <p:cNvSpPr/>
          <p:nvPr/>
        </p:nvSpPr>
        <p:spPr>
          <a:xfrm>
            <a:off x="3425121" y="1823381"/>
            <a:ext cx="2230160" cy="2860532"/>
          </a:xfrm>
          <a:prstGeom prst="mathMultiply">
            <a:avLst>
              <a:gd name="adj1" fmla="val 888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13:39-40</a:t>
            </a:r>
          </a:p>
        </p:txBody>
      </p:sp>
      <p:sp>
        <p:nvSpPr>
          <p:cNvPr id="91" name="Rectangle 90"/>
          <p:cNvSpPr/>
          <p:nvPr/>
        </p:nvSpPr>
        <p:spPr>
          <a:xfrm>
            <a:off x="6144972" y="4368607"/>
            <a:ext cx="1719575" cy="276999"/>
          </a:xfrm>
          <a:prstGeom prst="rect">
            <a:avLst/>
          </a:prstGeom>
        </p:spPr>
        <p:txBody>
          <a:bodyPr wrap="square">
            <a:spAutoFit/>
          </a:bodyPr>
          <a:lstStyle/>
          <a:p>
            <a:pPr fontAlgn="base"/>
            <a:r>
              <a:rPr lang="en-US" sz="1200" dirty="0">
                <a:solidFill>
                  <a:schemeClr val="bg1"/>
                </a:solidFill>
              </a:rPr>
              <a:t>Matthew 13:41</a:t>
            </a:r>
          </a:p>
        </p:txBody>
      </p:sp>
    </p:spTree>
    <p:extLst>
      <p:ext uri="{BB962C8B-B14F-4D97-AF65-F5344CB8AC3E}">
        <p14:creationId xmlns:p14="http://schemas.microsoft.com/office/powerpoint/2010/main" val="150336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664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9" name="Rectangle 7168"/>
          <p:cNvSpPr/>
          <p:nvPr/>
        </p:nvSpPr>
        <p:spPr>
          <a:xfrm>
            <a:off x="2162043" y="2108193"/>
            <a:ext cx="1917036" cy="2031325"/>
          </a:xfrm>
          <a:prstGeom prst="rect">
            <a:avLst/>
          </a:prstGeom>
        </p:spPr>
        <p:txBody>
          <a:bodyPr wrap="square">
            <a:spAutoFit/>
          </a:bodyPr>
          <a:lstStyle/>
          <a:p>
            <a:pPr fontAlgn="base"/>
            <a:r>
              <a:rPr lang="en-US" dirty="0">
                <a:solidFill>
                  <a:schemeClr val="bg1"/>
                </a:solidFill>
              </a:rPr>
              <a:t>The tares bound and burned are the evil ones separated out and cast into fire (punishment) at the Judgment.</a:t>
            </a:r>
          </a:p>
        </p:txBody>
      </p:sp>
      <p:sp>
        <p:nvSpPr>
          <p:cNvPr id="44" name="Rectangle 43"/>
          <p:cNvSpPr/>
          <p:nvPr/>
        </p:nvSpPr>
        <p:spPr>
          <a:xfrm>
            <a:off x="6256442" y="2056213"/>
            <a:ext cx="2338811" cy="2308324"/>
          </a:xfrm>
          <a:prstGeom prst="rect">
            <a:avLst/>
          </a:prstGeom>
        </p:spPr>
        <p:txBody>
          <a:bodyPr wrap="square">
            <a:spAutoFit/>
          </a:bodyPr>
          <a:lstStyle/>
          <a:p>
            <a:pPr fontAlgn="base"/>
            <a:r>
              <a:rPr lang="en-US" dirty="0">
                <a:solidFill>
                  <a:schemeClr val="bg1"/>
                </a:solidFill>
              </a:rPr>
              <a:t>The wheat gathered into the barn represents the righteous who are separated out and made to “shine forth” in the kingdom of the Father</a:t>
            </a:r>
          </a:p>
        </p:txBody>
      </p:sp>
      <p:sp>
        <p:nvSpPr>
          <p:cNvPr id="46" name="Rectangle 45"/>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13:42</a:t>
            </a:r>
          </a:p>
        </p:txBody>
      </p:sp>
      <p:sp>
        <p:nvSpPr>
          <p:cNvPr id="47" name="Rectangle 46"/>
          <p:cNvSpPr/>
          <p:nvPr/>
        </p:nvSpPr>
        <p:spPr>
          <a:xfrm>
            <a:off x="6199530" y="4370263"/>
            <a:ext cx="1719575" cy="276999"/>
          </a:xfrm>
          <a:prstGeom prst="rect">
            <a:avLst/>
          </a:prstGeom>
        </p:spPr>
        <p:txBody>
          <a:bodyPr wrap="square">
            <a:spAutoFit/>
          </a:bodyPr>
          <a:lstStyle/>
          <a:p>
            <a:pPr fontAlgn="base"/>
            <a:r>
              <a:rPr lang="en-US" sz="1200" dirty="0">
                <a:solidFill>
                  <a:schemeClr val="bg1"/>
                </a:solidFill>
              </a:rPr>
              <a:t>Matthew 13:43</a:t>
            </a:r>
          </a:p>
        </p:txBody>
      </p:sp>
      <p:grpSp>
        <p:nvGrpSpPr>
          <p:cNvPr id="118" name="Group 117"/>
          <p:cNvGrpSpPr/>
          <p:nvPr/>
        </p:nvGrpSpPr>
        <p:grpSpPr>
          <a:xfrm>
            <a:off x="4092581" y="2233829"/>
            <a:ext cx="1574535" cy="1994145"/>
            <a:chOff x="2693577" y="332956"/>
            <a:chExt cx="3581718" cy="5813514"/>
          </a:xfrm>
        </p:grpSpPr>
        <p:sp>
          <p:nvSpPr>
            <p:cNvPr id="119" name="Freeform 118"/>
            <p:cNvSpPr/>
            <p:nvPr/>
          </p:nvSpPr>
          <p:spPr>
            <a:xfrm>
              <a:off x="2743200" y="3124200"/>
              <a:ext cx="3160001" cy="2137558"/>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238"/>
            <p:cNvGrpSpPr/>
            <p:nvPr/>
          </p:nvGrpSpPr>
          <p:grpSpPr>
            <a:xfrm rot="20759234">
              <a:off x="2693577" y="332956"/>
              <a:ext cx="3369457" cy="5039361"/>
              <a:chOff x="6477000" y="2667000"/>
              <a:chExt cx="2057400" cy="3011575"/>
            </a:xfrm>
          </p:grpSpPr>
          <p:sp>
            <p:nvSpPr>
              <p:cNvPr id="122" name="Wave 121"/>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Wave 123"/>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Wave 124"/>
              <p:cNvSpPr/>
              <p:nvPr/>
            </p:nvSpPr>
            <p:spPr>
              <a:xfrm rot="6369781">
                <a:off x="6956492" y="3437258"/>
                <a:ext cx="1230892" cy="729059"/>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Wave 125"/>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Wave 126"/>
              <p:cNvSpPr/>
              <p:nvPr/>
            </p:nvSpPr>
            <p:spPr>
              <a:xfrm rot="5400000">
                <a:off x="6325602" y="3928333"/>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Wave 127"/>
              <p:cNvSpPr/>
              <p:nvPr/>
            </p:nvSpPr>
            <p:spPr>
              <a:xfrm rot="6864377">
                <a:off x="6900166" y="4164260"/>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Wave 128"/>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Wave 129"/>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Wave 131"/>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Wave 132"/>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483862" y="4800600"/>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Freeform 120"/>
            <p:cNvSpPr/>
            <p:nvPr/>
          </p:nvSpPr>
          <p:spPr>
            <a:xfrm>
              <a:off x="4191000" y="4495800"/>
              <a:ext cx="2084295" cy="1650670"/>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rot="1424614">
            <a:off x="4695723" y="2741070"/>
            <a:ext cx="494653" cy="1360201"/>
            <a:chOff x="2445668" y="2717237"/>
            <a:chExt cx="1212028" cy="2475836"/>
          </a:xfrm>
        </p:grpSpPr>
        <p:grpSp>
          <p:nvGrpSpPr>
            <p:cNvPr id="49" name="Group 5"/>
            <p:cNvGrpSpPr/>
            <p:nvPr/>
          </p:nvGrpSpPr>
          <p:grpSpPr>
            <a:xfrm>
              <a:off x="2509709" y="2717237"/>
              <a:ext cx="990600" cy="2297471"/>
              <a:chOff x="1712971" y="2198329"/>
              <a:chExt cx="2097029" cy="3440471"/>
            </a:xfrm>
          </p:grpSpPr>
          <p:grpSp>
            <p:nvGrpSpPr>
              <p:cNvPr id="104" name="Group 7"/>
              <p:cNvGrpSpPr/>
              <p:nvPr/>
            </p:nvGrpSpPr>
            <p:grpSpPr>
              <a:xfrm>
                <a:off x="1712971" y="2198329"/>
                <a:ext cx="1895379" cy="3364271"/>
                <a:chOff x="1712971" y="2198329"/>
                <a:chExt cx="1895379" cy="3364271"/>
              </a:xfrm>
            </p:grpSpPr>
            <p:sp>
              <p:nvSpPr>
                <p:cNvPr id="112" name="Moon 111"/>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8"/>
              <p:cNvGrpSpPr/>
              <p:nvPr/>
            </p:nvGrpSpPr>
            <p:grpSpPr>
              <a:xfrm rot="1120939">
                <a:off x="2743200" y="3124200"/>
                <a:ext cx="1066800" cy="2514600"/>
                <a:chOff x="1712971" y="2198329"/>
                <a:chExt cx="1895379" cy="3364271"/>
              </a:xfrm>
            </p:grpSpPr>
            <p:sp>
              <p:nvSpPr>
                <p:cNvPr id="106" name="Moon 105"/>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5"/>
            <p:cNvGrpSpPr/>
            <p:nvPr/>
          </p:nvGrpSpPr>
          <p:grpSpPr>
            <a:xfrm>
              <a:off x="2514600" y="2895602"/>
              <a:ext cx="990600" cy="2297471"/>
              <a:chOff x="1712971" y="2198329"/>
              <a:chExt cx="2097029" cy="3440471"/>
            </a:xfrm>
          </p:grpSpPr>
          <p:grpSp>
            <p:nvGrpSpPr>
              <p:cNvPr id="90" name="Group 7"/>
              <p:cNvGrpSpPr/>
              <p:nvPr/>
            </p:nvGrpSpPr>
            <p:grpSpPr>
              <a:xfrm>
                <a:off x="1712971" y="2198329"/>
                <a:ext cx="1895379" cy="3364271"/>
                <a:chOff x="1712971" y="2198329"/>
                <a:chExt cx="1895379" cy="3364271"/>
              </a:xfrm>
            </p:grpSpPr>
            <p:sp>
              <p:nvSpPr>
                <p:cNvPr id="98" name="Moon 97"/>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8"/>
              <p:cNvGrpSpPr/>
              <p:nvPr/>
            </p:nvGrpSpPr>
            <p:grpSpPr>
              <a:xfrm rot="1120939">
                <a:off x="2743200" y="3124200"/>
                <a:ext cx="1066800" cy="2514600"/>
                <a:chOff x="1712971" y="2198329"/>
                <a:chExt cx="1895379" cy="3364271"/>
              </a:xfrm>
            </p:grpSpPr>
            <p:sp>
              <p:nvSpPr>
                <p:cNvPr id="92" name="Moon 91"/>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
            <p:cNvGrpSpPr/>
            <p:nvPr/>
          </p:nvGrpSpPr>
          <p:grpSpPr>
            <a:xfrm>
              <a:off x="2822828" y="3048003"/>
              <a:ext cx="834771" cy="1881988"/>
              <a:chOff x="1712971" y="2198329"/>
              <a:chExt cx="2097029" cy="3440471"/>
            </a:xfrm>
          </p:grpSpPr>
          <p:grpSp>
            <p:nvGrpSpPr>
              <p:cNvPr id="76" name="Group 7"/>
              <p:cNvGrpSpPr/>
              <p:nvPr/>
            </p:nvGrpSpPr>
            <p:grpSpPr>
              <a:xfrm>
                <a:off x="1712971" y="2198329"/>
                <a:ext cx="1895379" cy="3364271"/>
                <a:chOff x="1712971" y="2198329"/>
                <a:chExt cx="1895379" cy="3364271"/>
              </a:xfrm>
            </p:grpSpPr>
            <p:sp>
              <p:nvSpPr>
                <p:cNvPr id="84" name="Moon 83"/>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8"/>
              <p:cNvGrpSpPr/>
              <p:nvPr/>
            </p:nvGrpSpPr>
            <p:grpSpPr>
              <a:xfrm rot="1120939">
                <a:off x="2743200" y="3124200"/>
                <a:ext cx="1066800" cy="2514600"/>
                <a:chOff x="1712971" y="2198329"/>
                <a:chExt cx="1895379" cy="3364271"/>
              </a:xfrm>
            </p:grpSpPr>
            <p:sp>
              <p:nvSpPr>
                <p:cNvPr id="78" name="Moon 77"/>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
            <p:cNvGrpSpPr/>
            <p:nvPr/>
          </p:nvGrpSpPr>
          <p:grpSpPr>
            <a:xfrm>
              <a:off x="2696633" y="3200950"/>
              <a:ext cx="749415" cy="1738098"/>
              <a:chOff x="1712971" y="2198329"/>
              <a:chExt cx="2097029" cy="3440471"/>
            </a:xfrm>
          </p:grpSpPr>
          <p:grpSp>
            <p:nvGrpSpPr>
              <p:cNvPr id="62" name="Group 7"/>
              <p:cNvGrpSpPr/>
              <p:nvPr/>
            </p:nvGrpSpPr>
            <p:grpSpPr>
              <a:xfrm>
                <a:off x="1712971" y="2198329"/>
                <a:ext cx="1895379" cy="3364271"/>
                <a:chOff x="1712971" y="2198329"/>
                <a:chExt cx="1895379" cy="3364271"/>
              </a:xfrm>
            </p:grpSpPr>
            <p:sp>
              <p:nvSpPr>
                <p:cNvPr id="70" name="Moon 69"/>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8"/>
              <p:cNvGrpSpPr/>
              <p:nvPr/>
            </p:nvGrpSpPr>
            <p:grpSpPr>
              <a:xfrm rot="1120939">
                <a:off x="2743200" y="3124200"/>
                <a:ext cx="1066800" cy="2514600"/>
                <a:chOff x="1712971" y="2198329"/>
                <a:chExt cx="1895379" cy="3364271"/>
              </a:xfrm>
            </p:grpSpPr>
            <p:sp>
              <p:nvSpPr>
                <p:cNvPr id="64" name="Moon 63"/>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2445668" y="4000534"/>
              <a:ext cx="1212028" cy="517821"/>
              <a:chOff x="855100" y="3998005"/>
              <a:chExt cx="815348" cy="323437"/>
            </a:xfrm>
          </p:grpSpPr>
          <p:sp>
            <p:nvSpPr>
              <p:cNvPr id="54" name="Rounded Rectangle 53"/>
              <p:cNvSpPr/>
              <p:nvPr/>
            </p:nvSpPr>
            <p:spPr>
              <a:xfrm>
                <a:off x="856735" y="399800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60021" y="407854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855100" y="412623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0846557">
                <a:off x="861054" y="410221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868921" y="4173926"/>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3826077">
                <a:off x="150547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5400000">
                <a:off x="144125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533055" y="4014199"/>
                <a:ext cx="116730" cy="89236"/>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8582045" y="2896746"/>
            <a:ext cx="1282880" cy="1426339"/>
            <a:chOff x="5002854" y="544031"/>
            <a:chExt cx="2094422" cy="2328632"/>
          </a:xfrm>
        </p:grpSpPr>
        <p:grpSp>
          <p:nvGrpSpPr>
            <p:cNvPr id="136" name="Group 20"/>
            <p:cNvGrpSpPr/>
            <p:nvPr/>
          </p:nvGrpSpPr>
          <p:grpSpPr>
            <a:xfrm>
              <a:off x="5002854" y="544031"/>
              <a:ext cx="1032866" cy="2211552"/>
              <a:chOff x="7610042" y="1124339"/>
              <a:chExt cx="2183077" cy="4674359"/>
            </a:xfrm>
          </p:grpSpPr>
          <p:grpSp>
            <p:nvGrpSpPr>
              <p:cNvPr id="249" name="Group 58"/>
              <p:cNvGrpSpPr/>
              <p:nvPr/>
            </p:nvGrpSpPr>
            <p:grpSpPr>
              <a:xfrm rot="19650881">
                <a:off x="7610042" y="1912498"/>
                <a:ext cx="560711" cy="1828800"/>
                <a:chOff x="6765584" y="990600"/>
                <a:chExt cx="1083016" cy="3532339"/>
              </a:xfrm>
            </p:grpSpPr>
            <p:sp>
              <p:nvSpPr>
                <p:cNvPr id="299" name="Moon 29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Moon 24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59"/>
              <p:cNvGrpSpPr/>
              <p:nvPr/>
            </p:nvGrpSpPr>
            <p:grpSpPr>
              <a:xfrm rot="19650881">
                <a:off x="7610043" y="2598297"/>
                <a:ext cx="560711" cy="1828800"/>
                <a:chOff x="6765584" y="990600"/>
                <a:chExt cx="1083016" cy="3532339"/>
              </a:xfrm>
            </p:grpSpPr>
            <p:sp>
              <p:nvSpPr>
                <p:cNvPr id="294" name="Moon 29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65"/>
              <p:cNvGrpSpPr/>
              <p:nvPr/>
            </p:nvGrpSpPr>
            <p:grpSpPr>
              <a:xfrm rot="19650881">
                <a:off x="7610042" y="3360298"/>
                <a:ext cx="560711" cy="1828800"/>
                <a:chOff x="6765584" y="990600"/>
                <a:chExt cx="1083016" cy="3532339"/>
              </a:xfrm>
            </p:grpSpPr>
            <p:sp>
              <p:nvSpPr>
                <p:cNvPr id="289" name="Moon 28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71"/>
              <p:cNvGrpSpPr/>
              <p:nvPr/>
            </p:nvGrpSpPr>
            <p:grpSpPr>
              <a:xfrm rot="928600">
                <a:off x="8349452" y="1870455"/>
                <a:ext cx="560711" cy="1828800"/>
                <a:chOff x="6765584" y="990600"/>
                <a:chExt cx="1083016" cy="3532339"/>
              </a:xfrm>
            </p:grpSpPr>
            <p:sp>
              <p:nvSpPr>
                <p:cNvPr id="284" name="Moon 28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77"/>
              <p:cNvGrpSpPr/>
              <p:nvPr/>
            </p:nvGrpSpPr>
            <p:grpSpPr>
              <a:xfrm rot="2972959">
                <a:off x="8598363" y="2330596"/>
                <a:ext cx="560711" cy="1828800"/>
                <a:chOff x="6765584" y="990600"/>
                <a:chExt cx="1083016" cy="3532339"/>
              </a:xfrm>
            </p:grpSpPr>
            <p:sp>
              <p:nvSpPr>
                <p:cNvPr id="279" name="Moon 27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Moon 28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83"/>
              <p:cNvGrpSpPr/>
              <p:nvPr/>
            </p:nvGrpSpPr>
            <p:grpSpPr>
              <a:xfrm rot="21057775">
                <a:off x="7936516" y="1124339"/>
                <a:ext cx="560711" cy="2493875"/>
                <a:chOff x="6765584" y="990600"/>
                <a:chExt cx="1083016" cy="3532339"/>
              </a:xfrm>
            </p:grpSpPr>
            <p:sp>
              <p:nvSpPr>
                <p:cNvPr id="274" name="Moon 27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89"/>
              <p:cNvGrpSpPr/>
              <p:nvPr/>
            </p:nvGrpSpPr>
            <p:grpSpPr>
              <a:xfrm rot="1547556">
                <a:off x="8354077" y="3318090"/>
                <a:ext cx="560711" cy="1828800"/>
                <a:chOff x="6765584" y="990600"/>
                <a:chExt cx="1083016" cy="3532339"/>
              </a:xfrm>
            </p:grpSpPr>
            <p:sp>
              <p:nvSpPr>
                <p:cNvPr id="269" name="Moon 2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oon 2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95"/>
              <p:cNvGrpSpPr/>
              <p:nvPr/>
            </p:nvGrpSpPr>
            <p:grpSpPr>
              <a:xfrm rot="19650881">
                <a:off x="7610042" y="3969898"/>
                <a:ext cx="560711" cy="1828800"/>
                <a:chOff x="6765584" y="990600"/>
                <a:chExt cx="1083016" cy="3532339"/>
              </a:xfrm>
            </p:grpSpPr>
            <p:sp>
              <p:nvSpPr>
                <p:cNvPr id="264" name="Moon 2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oon 2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101"/>
              <p:cNvGrpSpPr/>
              <p:nvPr/>
            </p:nvGrpSpPr>
            <p:grpSpPr>
              <a:xfrm rot="1949119" flipH="1">
                <a:off x="8372043" y="3969897"/>
                <a:ext cx="560711" cy="1828800"/>
                <a:chOff x="6765584" y="990600"/>
                <a:chExt cx="1083016" cy="3532339"/>
              </a:xfrm>
            </p:grpSpPr>
            <p:sp>
              <p:nvSpPr>
                <p:cNvPr id="259" name="Moon 2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oon 2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2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Moon 2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 name="Group 20"/>
            <p:cNvGrpSpPr/>
            <p:nvPr/>
          </p:nvGrpSpPr>
          <p:grpSpPr>
            <a:xfrm>
              <a:off x="5318586" y="886387"/>
              <a:ext cx="878011" cy="1879980"/>
              <a:chOff x="7610042" y="1124339"/>
              <a:chExt cx="2183077" cy="4674359"/>
            </a:xfrm>
          </p:grpSpPr>
          <p:grpSp>
            <p:nvGrpSpPr>
              <p:cNvPr id="194" name="Group 58"/>
              <p:cNvGrpSpPr/>
              <p:nvPr/>
            </p:nvGrpSpPr>
            <p:grpSpPr>
              <a:xfrm rot="19650881">
                <a:off x="7610042" y="1912498"/>
                <a:ext cx="560711" cy="1828800"/>
                <a:chOff x="6765584" y="990600"/>
                <a:chExt cx="1083016" cy="3532339"/>
              </a:xfrm>
            </p:grpSpPr>
            <p:sp>
              <p:nvSpPr>
                <p:cNvPr id="244" name="Moon 24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Moon 24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oon 24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24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Moon 194"/>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59"/>
              <p:cNvGrpSpPr/>
              <p:nvPr/>
            </p:nvGrpSpPr>
            <p:grpSpPr>
              <a:xfrm rot="19650881">
                <a:off x="7610043" y="2598297"/>
                <a:ext cx="560711" cy="1828800"/>
                <a:chOff x="6765584" y="990600"/>
                <a:chExt cx="1083016" cy="3532339"/>
              </a:xfrm>
            </p:grpSpPr>
            <p:sp>
              <p:nvSpPr>
                <p:cNvPr id="239" name="Moon 23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oon 23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4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Moon 24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65"/>
              <p:cNvGrpSpPr/>
              <p:nvPr/>
            </p:nvGrpSpPr>
            <p:grpSpPr>
              <a:xfrm rot="19650881">
                <a:off x="7610042" y="3360298"/>
                <a:ext cx="560711" cy="1828800"/>
                <a:chOff x="6765584" y="990600"/>
                <a:chExt cx="1083016" cy="3532339"/>
              </a:xfrm>
            </p:grpSpPr>
            <p:sp>
              <p:nvSpPr>
                <p:cNvPr id="234" name="Moon 23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23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oon 23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oon 23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71"/>
              <p:cNvGrpSpPr/>
              <p:nvPr/>
            </p:nvGrpSpPr>
            <p:grpSpPr>
              <a:xfrm rot="928600">
                <a:off x="8349452" y="1870455"/>
                <a:ext cx="560711" cy="1828800"/>
                <a:chOff x="6765584" y="990600"/>
                <a:chExt cx="1083016" cy="3532339"/>
              </a:xfrm>
            </p:grpSpPr>
            <p:sp>
              <p:nvSpPr>
                <p:cNvPr id="229" name="Moon 22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Moon 22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77"/>
              <p:cNvGrpSpPr/>
              <p:nvPr/>
            </p:nvGrpSpPr>
            <p:grpSpPr>
              <a:xfrm rot="2972959">
                <a:off x="8598363" y="2330596"/>
                <a:ext cx="560711" cy="1828800"/>
                <a:chOff x="6765584" y="990600"/>
                <a:chExt cx="1083016" cy="3532339"/>
              </a:xfrm>
            </p:grpSpPr>
            <p:sp>
              <p:nvSpPr>
                <p:cNvPr id="224" name="Moon 22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22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83"/>
              <p:cNvGrpSpPr/>
              <p:nvPr/>
            </p:nvGrpSpPr>
            <p:grpSpPr>
              <a:xfrm rot="21057775">
                <a:off x="7936516" y="1124339"/>
                <a:ext cx="560711" cy="2493875"/>
                <a:chOff x="6765584" y="990600"/>
                <a:chExt cx="1083016" cy="3532339"/>
              </a:xfrm>
            </p:grpSpPr>
            <p:sp>
              <p:nvSpPr>
                <p:cNvPr id="219" name="Moon 21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oon 21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89"/>
              <p:cNvGrpSpPr/>
              <p:nvPr/>
            </p:nvGrpSpPr>
            <p:grpSpPr>
              <a:xfrm rot="1547556">
                <a:off x="8354077" y="3318090"/>
                <a:ext cx="560711" cy="1828800"/>
                <a:chOff x="6765584" y="990600"/>
                <a:chExt cx="1083016" cy="3532339"/>
              </a:xfrm>
            </p:grpSpPr>
            <p:sp>
              <p:nvSpPr>
                <p:cNvPr id="214" name="Moon 21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95"/>
              <p:cNvGrpSpPr/>
              <p:nvPr/>
            </p:nvGrpSpPr>
            <p:grpSpPr>
              <a:xfrm rot="19650881">
                <a:off x="7610042" y="3969898"/>
                <a:ext cx="560711" cy="1828800"/>
                <a:chOff x="6765584" y="990600"/>
                <a:chExt cx="1083016" cy="3532339"/>
              </a:xfrm>
            </p:grpSpPr>
            <p:sp>
              <p:nvSpPr>
                <p:cNvPr id="209" name="Moon 20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101"/>
              <p:cNvGrpSpPr/>
              <p:nvPr/>
            </p:nvGrpSpPr>
            <p:grpSpPr>
              <a:xfrm rot="1949119" flipH="1">
                <a:off x="8372043" y="3969897"/>
                <a:ext cx="560711" cy="1828800"/>
                <a:chOff x="6765584" y="990600"/>
                <a:chExt cx="1083016" cy="3532339"/>
              </a:xfrm>
            </p:grpSpPr>
            <p:sp>
              <p:nvSpPr>
                <p:cNvPr id="204" name="Moon 20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20"/>
            <p:cNvGrpSpPr/>
            <p:nvPr/>
          </p:nvGrpSpPr>
          <p:grpSpPr>
            <a:xfrm>
              <a:off x="6064410" y="661111"/>
              <a:ext cx="1032866" cy="2211552"/>
              <a:chOff x="7610042" y="1124339"/>
              <a:chExt cx="2183077" cy="4674359"/>
            </a:xfrm>
          </p:grpSpPr>
          <p:grpSp>
            <p:nvGrpSpPr>
              <p:cNvPr id="139" name="Group 58"/>
              <p:cNvGrpSpPr/>
              <p:nvPr/>
            </p:nvGrpSpPr>
            <p:grpSpPr>
              <a:xfrm rot="19650881">
                <a:off x="7610042" y="1912498"/>
                <a:ext cx="560711" cy="1828800"/>
                <a:chOff x="6765584" y="990600"/>
                <a:chExt cx="1083016" cy="3532339"/>
              </a:xfrm>
            </p:grpSpPr>
            <p:sp>
              <p:nvSpPr>
                <p:cNvPr id="189" name="Moon 18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Moon 13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59"/>
              <p:cNvGrpSpPr/>
              <p:nvPr/>
            </p:nvGrpSpPr>
            <p:grpSpPr>
              <a:xfrm rot="19650881">
                <a:off x="7610043" y="2598297"/>
                <a:ext cx="560711" cy="1828800"/>
                <a:chOff x="6765584" y="990600"/>
                <a:chExt cx="1083016" cy="3532339"/>
              </a:xfrm>
            </p:grpSpPr>
            <p:sp>
              <p:nvSpPr>
                <p:cNvPr id="184" name="Moon 18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Moon 18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65"/>
              <p:cNvGrpSpPr/>
              <p:nvPr/>
            </p:nvGrpSpPr>
            <p:grpSpPr>
              <a:xfrm rot="19650881">
                <a:off x="7610042" y="3360298"/>
                <a:ext cx="560711" cy="1828800"/>
                <a:chOff x="6765584" y="990600"/>
                <a:chExt cx="1083016" cy="3532339"/>
              </a:xfrm>
            </p:grpSpPr>
            <p:sp>
              <p:nvSpPr>
                <p:cNvPr id="179" name="Moon 17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18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71"/>
              <p:cNvGrpSpPr/>
              <p:nvPr/>
            </p:nvGrpSpPr>
            <p:grpSpPr>
              <a:xfrm rot="928600">
                <a:off x="8349452" y="1870455"/>
                <a:ext cx="560711" cy="1828800"/>
                <a:chOff x="6765584" y="990600"/>
                <a:chExt cx="1083016" cy="3532339"/>
              </a:xfrm>
            </p:grpSpPr>
            <p:sp>
              <p:nvSpPr>
                <p:cNvPr id="174" name="Moon 17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77"/>
              <p:cNvGrpSpPr/>
              <p:nvPr/>
            </p:nvGrpSpPr>
            <p:grpSpPr>
              <a:xfrm rot="2972959">
                <a:off x="8598363" y="2330596"/>
                <a:ext cx="560711" cy="1828800"/>
                <a:chOff x="6765584" y="990600"/>
                <a:chExt cx="1083016" cy="3532339"/>
              </a:xfrm>
            </p:grpSpPr>
            <p:sp>
              <p:nvSpPr>
                <p:cNvPr id="169" name="Moon 1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83"/>
              <p:cNvGrpSpPr/>
              <p:nvPr/>
            </p:nvGrpSpPr>
            <p:grpSpPr>
              <a:xfrm rot="21057775">
                <a:off x="7936516" y="1124339"/>
                <a:ext cx="560711" cy="2493875"/>
                <a:chOff x="6765584" y="990600"/>
                <a:chExt cx="1083016" cy="3532339"/>
              </a:xfrm>
            </p:grpSpPr>
            <p:sp>
              <p:nvSpPr>
                <p:cNvPr id="164" name="Moon 1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89"/>
              <p:cNvGrpSpPr/>
              <p:nvPr/>
            </p:nvGrpSpPr>
            <p:grpSpPr>
              <a:xfrm rot="1547556">
                <a:off x="8354077" y="3318090"/>
                <a:ext cx="560711" cy="1828800"/>
                <a:chOff x="6765584" y="990600"/>
                <a:chExt cx="1083016" cy="3532339"/>
              </a:xfrm>
            </p:grpSpPr>
            <p:sp>
              <p:nvSpPr>
                <p:cNvPr id="159" name="Moon 1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95"/>
              <p:cNvGrpSpPr/>
              <p:nvPr/>
            </p:nvGrpSpPr>
            <p:grpSpPr>
              <a:xfrm rot="19650881">
                <a:off x="7610042" y="3969898"/>
                <a:ext cx="560711" cy="1828800"/>
                <a:chOff x="6765584" y="990600"/>
                <a:chExt cx="1083016" cy="3532339"/>
              </a:xfrm>
            </p:grpSpPr>
            <p:sp>
              <p:nvSpPr>
                <p:cNvPr id="154" name="Moon 15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01"/>
              <p:cNvGrpSpPr/>
              <p:nvPr/>
            </p:nvGrpSpPr>
            <p:grpSpPr>
              <a:xfrm rot="1949119" flipH="1">
                <a:off x="8372043" y="3969897"/>
                <a:ext cx="560711" cy="1828800"/>
                <a:chOff x="6765584" y="990600"/>
                <a:chExt cx="1083016" cy="3532339"/>
              </a:xfrm>
            </p:grpSpPr>
            <p:sp>
              <p:nvSpPr>
                <p:cNvPr id="149" name="Moon 14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Sun 1"/>
          <p:cNvSpPr/>
          <p:nvPr/>
        </p:nvSpPr>
        <p:spPr>
          <a:xfrm>
            <a:off x="8774189" y="1976020"/>
            <a:ext cx="1086724" cy="96825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4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The Rest of the Story</a:t>
            </a:r>
          </a:p>
        </p:txBody>
      </p:sp>
      <p:sp>
        <p:nvSpPr>
          <p:cNvPr id="10" name="TextBox 9"/>
          <p:cNvSpPr txBox="1"/>
          <p:nvPr/>
        </p:nvSpPr>
        <p:spPr>
          <a:xfrm>
            <a:off x="1868058" y="926118"/>
            <a:ext cx="2158313" cy="646331"/>
          </a:xfrm>
          <a:prstGeom prst="rect">
            <a:avLst/>
          </a:prstGeom>
          <a:noFill/>
        </p:spPr>
        <p:txBody>
          <a:bodyPr wrap="square" rtlCol="0">
            <a:spAutoFit/>
          </a:bodyPr>
          <a:lstStyle/>
          <a:p>
            <a:r>
              <a:rPr lang="en-US" dirty="0">
                <a:solidFill>
                  <a:schemeClr val="bg1"/>
                </a:solidFill>
              </a:rPr>
              <a:t>The Apostles are the sowers of the seed</a:t>
            </a:r>
          </a:p>
        </p:txBody>
      </p:sp>
      <p:sp>
        <p:nvSpPr>
          <p:cNvPr id="11" name="Rectangle 10"/>
          <p:cNvSpPr/>
          <p:nvPr/>
        </p:nvSpPr>
        <p:spPr>
          <a:xfrm>
            <a:off x="5647038" y="1849740"/>
            <a:ext cx="4572000" cy="1200329"/>
          </a:xfrm>
          <a:prstGeom prst="rect">
            <a:avLst/>
          </a:prstGeom>
        </p:spPr>
        <p:txBody>
          <a:bodyPr>
            <a:spAutoFit/>
          </a:bodyPr>
          <a:lstStyle/>
          <a:p>
            <a:pPr fontAlgn="base"/>
            <a:r>
              <a:rPr lang="en-US" dirty="0">
                <a:solidFill>
                  <a:schemeClr val="bg1"/>
                </a:solidFill>
                <a:latin typeface="Calibri" panose="020F0502020204030204" pitchFamily="34" charset="0"/>
              </a:rPr>
              <a:t>“In Matthew’s account the Lord declares that he is the sower of the good seed, and in the Doctrine and Covenants it is stated that the apostles were the sowers of the seed. </a:t>
            </a:r>
          </a:p>
        </p:txBody>
      </p:sp>
      <p:sp>
        <p:nvSpPr>
          <p:cNvPr id="47" name="Rectangle 46"/>
          <p:cNvSpPr/>
          <p:nvPr/>
        </p:nvSpPr>
        <p:spPr>
          <a:xfrm>
            <a:off x="0" y="6397875"/>
            <a:ext cx="3978286" cy="369332"/>
          </a:xfrm>
          <a:prstGeom prst="rect">
            <a:avLst/>
          </a:prstGeom>
        </p:spPr>
        <p:txBody>
          <a:bodyPr wrap="square">
            <a:spAutoFit/>
          </a:bodyPr>
          <a:lstStyle/>
          <a:p>
            <a:pPr fontAlgn="base"/>
            <a:r>
              <a:rPr lang="en-US" dirty="0">
                <a:solidFill>
                  <a:schemeClr val="bg1"/>
                </a:solidFill>
              </a:rPr>
              <a:t>D&amp;C 86:2</a:t>
            </a:r>
          </a:p>
        </p:txBody>
      </p:sp>
      <p:pic>
        <p:nvPicPr>
          <p:cNvPr id="3" name="Picture 2">
            <a:extLst>
              <a:ext uri="{FF2B5EF4-FFF2-40B4-BE49-F238E27FC236}">
                <a16:creationId xmlns:a16="http://schemas.microsoft.com/office/drawing/2014/main" id="{EF4E72B3-2ACC-4638-AE30-FB51DB17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32" y="1705714"/>
            <a:ext cx="4149833" cy="1737139"/>
          </a:xfrm>
          <a:prstGeom prst="rect">
            <a:avLst/>
          </a:prstGeom>
        </p:spPr>
      </p:pic>
      <p:pic>
        <p:nvPicPr>
          <p:cNvPr id="5" name="Picture 4">
            <a:extLst>
              <a:ext uri="{FF2B5EF4-FFF2-40B4-BE49-F238E27FC236}">
                <a16:creationId xmlns:a16="http://schemas.microsoft.com/office/drawing/2014/main" id="{E2A0466C-B853-4293-B9AA-F09B70BA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461" y="3744203"/>
            <a:ext cx="3087347" cy="1917405"/>
          </a:xfrm>
          <a:prstGeom prst="rect">
            <a:avLst/>
          </a:prstGeom>
        </p:spPr>
      </p:pic>
      <p:sp>
        <p:nvSpPr>
          <p:cNvPr id="6" name="Rectangle 5">
            <a:extLst>
              <a:ext uri="{FF2B5EF4-FFF2-40B4-BE49-F238E27FC236}">
                <a16:creationId xmlns:a16="http://schemas.microsoft.com/office/drawing/2014/main" id="{B83406E4-44C5-4469-BA08-8331418D387B}"/>
              </a:ext>
            </a:extLst>
          </p:cNvPr>
          <p:cNvSpPr/>
          <p:nvPr/>
        </p:nvSpPr>
        <p:spPr>
          <a:xfrm>
            <a:off x="978370" y="3988410"/>
            <a:ext cx="6394581" cy="1661993"/>
          </a:xfrm>
          <a:prstGeom prst="rect">
            <a:avLst/>
          </a:prstGeom>
        </p:spPr>
        <p:txBody>
          <a:bodyPr wrap="square">
            <a:spAutoFit/>
          </a:bodyPr>
          <a:lstStyle/>
          <a:p>
            <a:pPr fontAlgn="base"/>
            <a:r>
              <a:rPr lang="en-US" dirty="0">
                <a:solidFill>
                  <a:schemeClr val="bg1"/>
                </a:solidFill>
                <a:latin typeface="Calibri" panose="020F0502020204030204" pitchFamily="34" charset="0"/>
              </a:rPr>
              <a:t>…Christ is the author of our salvation and he it was who instructed the apostles, and under him they were sent to preach the Gospel unto all the world, or to sow the seed, and as the seed is his and it is sown under his command, he states but the fact in this revelation and also in the parable.”</a:t>
            </a:r>
          </a:p>
          <a:p>
            <a:pPr fontAlgn="base"/>
            <a:r>
              <a:rPr lang="en-US" sz="1200" dirty="0">
                <a:solidFill>
                  <a:schemeClr val="bg1"/>
                </a:solidFill>
                <a:latin typeface="Calibri" panose="020F0502020204030204" pitchFamily="34" charset="0"/>
              </a:rPr>
              <a:t>President Joseph Fielding Smith</a:t>
            </a:r>
          </a:p>
        </p:txBody>
      </p:sp>
      <p:pic>
        <p:nvPicPr>
          <p:cNvPr id="8" name="Picture 7">
            <a:extLst>
              <a:ext uri="{FF2B5EF4-FFF2-40B4-BE49-F238E27FC236}">
                <a16:creationId xmlns:a16="http://schemas.microsoft.com/office/drawing/2014/main" id="{464982CC-75CC-4D65-A17A-0304BC528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42" y="219445"/>
            <a:ext cx="952500" cy="1266825"/>
          </a:xfrm>
          <a:prstGeom prst="rect">
            <a:avLst/>
          </a:prstGeom>
        </p:spPr>
      </p:pic>
    </p:spTree>
    <p:extLst>
      <p:ext uri="{BB962C8B-B14F-4D97-AF65-F5344CB8AC3E}">
        <p14:creationId xmlns:p14="http://schemas.microsoft.com/office/powerpoint/2010/main" val="37588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1866</Words>
  <Application>Microsoft Office PowerPoint</Application>
  <PresentationFormat>Widescreen</PresentationFormat>
  <Paragraphs>121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AR BLANCA</vt:lpstr>
      <vt:lpstr>Georgia</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9</cp:revision>
  <dcterms:created xsi:type="dcterms:W3CDTF">2018-10-17T15:11:51Z</dcterms:created>
  <dcterms:modified xsi:type="dcterms:W3CDTF">2020-07-27T13:45:21Z</dcterms:modified>
</cp:coreProperties>
</file>