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61" r:id="rId5"/>
    <p:sldId id="262" r:id="rId6"/>
    <p:sldId id="263" r:id="rId7"/>
    <p:sldId id="264" r:id="rId8"/>
    <p:sldId id="265" r:id="rId9"/>
    <p:sldId id="266" r:id="rId10"/>
    <p:sldId id="268" r:id="rId11"/>
    <p:sldId id="270" r:id="rId12"/>
    <p:sldId id="271" r:id="rId13"/>
    <p:sldId id="272" r:id="rId14"/>
    <p:sldId id="273" r:id="rId15"/>
    <p:sldId id="274" r:id="rId16"/>
    <p:sldId id="275" r:id="rId17"/>
    <p:sldId id="276" r:id="rId18"/>
    <p:sldId id="277" r:id="rId19"/>
    <p:sldId id="278" r:id="rId20"/>
    <p:sldId id="279" r:id="rId21"/>
    <p:sldId id="258" r:id="rId22"/>
    <p:sldId id="267" r:id="rId23"/>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Franklin Gothic Demi Cond" panose="020B0706030402020204" pitchFamily="34" charset="0"/>
      <p:regular r:id="rId30"/>
    </p:embeddedFont>
    <p:embeddedFont>
      <p:font typeface="Georgia" panose="02040502050405020303" pitchFamily="18"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2F1F0A-0959-481A-9A7B-CCF404AFC1C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1B971-19FD-4BCA-8E80-A46EAA259E7D}" type="slidenum">
              <a:rPr lang="en-US" smtClean="0"/>
              <a:t>‹#›</a:t>
            </a:fld>
            <a:endParaRPr lang="en-US"/>
          </a:p>
        </p:txBody>
      </p:sp>
    </p:spTree>
    <p:extLst>
      <p:ext uri="{BB962C8B-B14F-4D97-AF65-F5344CB8AC3E}">
        <p14:creationId xmlns:p14="http://schemas.microsoft.com/office/powerpoint/2010/main" val="341353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F1F0A-0959-481A-9A7B-CCF404AFC1C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1B971-19FD-4BCA-8E80-A46EAA259E7D}" type="slidenum">
              <a:rPr lang="en-US" smtClean="0"/>
              <a:t>‹#›</a:t>
            </a:fld>
            <a:endParaRPr lang="en-US"/>
          </a:p>
        </p:txBody>
      </p:sp>
    </p:spTree>
    <p:extLst>
      <p:ext uri="{BB962C8B-B14F-4D97-AF65-F5344CB8AC3E}">
        <p14:creationId xmlns:p14="http://schemas.microsoft.com/office/powerpoint/2010/main" val="266764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F1F0A-0959-481A-9A7B-CCF404AFC1C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1B971-19FD-4BCA-8E80-A46EAA259E7D}" type="slidenum">
              <a:rPr lang="en-US" smtClean="0"/>
              <a:t>‹#›</a:t>
            </a:fld>
            <a:endParaRPr lang="en-US"/>
          </a:p>
        </p:txBody>
      </p:sp>
    </p:spTree>
    <p:extLst>
      <p:ext uri="{BB962C8B-B14F-4D97-AF65-F5344CB8AC3E}">
        <p14:creationId xmlns:p14="http://schemas.microsoft.com/office/powerpoint/2010/main" val="71258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F1F0A-0959-481A-9A7B-CCF404AFC1C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1B971-19FD-4BCA-8E80-A46EAA259E7D}" type="slidenum">
              <a:rPr lang="en-US" smtClean="0"/>
              <a:t>‹#›</a:t>
            </a:fld>
            <a:endParaRPr lang="en-US"/>
          </a:p>
        </p:txBody>
      </p:sp>
    </p:spTree>
    <p:extLst>
      <p:ext uri="{BB962C8B-B14F-4D97-AF65-F5344CB8AC3E}">
        <p14:creationId xmlns:p14="http://schemas.microsoft.com/office/powerpoint/2010/main" val="190549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2F1F0A-0959-481A-9A7B-CCF404AFC1C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1B971-19FD-4BCA-8E80-A46EAA259E7D}" type="slidenum">
              <a:rPr lang="en-US" smtClean="0"/>
              <a:t>‹#›</a:t>
            </a:fld>
            <a:endParaRPr lang="en-US"/>
          </a:p>
        </p:txBody>
      </p:sp>
    </p:spTree>
    <p:extLst>
      <p:ext uri="{BB962C8B-B14F-4D97-AF65-F5344CB8AC3E}">
        <p14:creationId xmlns:p14="http://schemas.microsoft.com/office/powerpoint/2010/main" val="215584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2F1F0A-0959-481A-9A7B-CCF404AFC1C5}"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1B971-19FD-4BCA-8E80-A46EAA259E7D}" type="slidenum">
              <a:rPr lang="en-US" smtClean="0"/>
              <a:t>‹#›</a:t>
            </a:fld>
            <a:endParaRPr lang="en-US"/>
          </a:p>
        </p:txBody>
      </p:sp>
    </p:spTree>
    <p:extLst>
      <p:ext uri="{BB962C8B-B14F-4D97-AF65-F5344CB8AC3E}">
        <p14:creationId xmlns:p14="http://schemas.microsoft.com/office/powerpoint/2010/main" val="376438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2F1F0A-0959-481A-9A7B-CCF404AFC1C5}"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1B971-19FD-4BCA-8E80-A46EAA259E7D}" type="slidenum">
              <a:rPr lang="en-US" smtClean="0"/>
              <a:t>‹#›</a:t>
            </a:fld>
            <a:endParaRPr lang="en-US"/>
          </a:p>
        </p:txBody>
      </p:sp>
    </p:spTree>
    <p:extLst>
      <p:ext uri="{BB962C8B-B14F-4D97-AF65-F5344CB8AC3E}">
        <p14:creationId xmlns:p14="http://schemas.microsoft.com/office/powerpoint/2010/main" val="17107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2F1F0A-0959-481A-9A7B-CCF404AFC1C5}"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1B971-19FD-4BCA-8E80-A46EAA259E7D}" type="slidenum">
              <a:rPr lang="en-US" smtClean="0"/>
              <a:t>‹#›</a:t>
            </a:fld>
            <a:endParaRPr lang="en-US"/>
          </a:p>
        </p:txBody>
      </p:sp>
    </p:spTree>
    <p:extLst>
      <p:ext uri="{BB962C8B-B14F-4D97-AF65-F5344CB8AC3E}">
        <p14:creationId xmlns:p14="http://schemas.microsoft.com/office/powerpoint/2010/main" val="327508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F1F0A-0959-481A-9A7B-CCF404AFC1C5}"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1B971-19FD-4BCA-8E80-A46EAA259E7D}" type="slidenum">
              <a:rPr lang="en-US" smtClean="0"/>
              <a:t>‹#›</a:t>
            </a:fld>
            <a:endParaRPr lang="en-US"/>
          </a:p>
        </p:txBody>
      </p:sp>
    </p:spTree>
    <p:extLst>
      <p:ext uri="{BB962C8B-B14F-4D97-AF65-F5344CB8AC3E}">
        <p14:creationId xmlns:p14="http://schemas.microsoft.com/office/powerpoint/2010/main" val="36091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2F1F0A-0959-481A-9A7B-CCF404AFC1C5}"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1B971-19FD-4BCA-8E80-A46EAA259E7D}" type="slidenum">
              <a:rPr lang="en-US" smtClean="0"/>
              <a:t>‹#›</a:t>
            </a:fld>
            <a:endParaRPr lang="en-US"/>
          </a:p>
        </p:txBody>
      </p:sp>
    </p:spTree>
    <p:extLst>
      <p:ext uri="{BB962C8B-B14F-4D97-AF65-F5344CB8AC3E}">
        <p14:creationId xmlns:p14="http://schemas.microsoft.com/office/powerpoint/2010/main" val="140497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2F1F0A-0959-481A-9A7B-CCF404AFC1C5}"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1B971-19FD-4BCA-8E80-A46EAA259E7D}" type="slidenum">
              <a:rPr lang="en-US" smtClean="0"/>
              <a:t>‹#›</a:t>
            </a:fld>
            <a:endParaRPr lang="en-US"/>
          </a:p>
        </p:txBody>
      </p:sp>
    </p:spTree>
    <p:extLst>
      <p:ext uri="{BB962C8B-B14F-4D97-AF65-F5344CB8AC3E}">
        <p14:creationId xmlns:p14="http://schemas.microsoft.com/office/powerpoint/2010/main" val="346671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F1F0A-0959-481A-9A7B-CCF404AFC1C5}"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1B971-19FD-4BCA-8E80-A46EAA259E7D}" type="slidenum">
              <a:rPr lang="en-US" smtClean="0"/>
              <a:t>‹#›</a:t>
            </a:fld>
            <a:endParaRPr lang="en-US"/>
          </a:p>
        </p:txBody>
      </p:sp>
    </p:spTree>
    <p:extLst>
      <p:ext uri="{BB962C8B-B14F-4D97-AF65-F5344CB8AC3E}">
        <p14:creationId xmlns:p14="http://schemas.microsoft.com/office/powerpoint/2010/main" val="2507732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1FDDEF54-4B63-4377-B359-759AE28A4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069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7C7554-3372-4816-B63D-CE8B78282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Cost of the American Civil War</a:t>
            </a:r>
          </a:p>
        </p:txBody>
      </p:sp>
      <p:sp>
        <p:nvSpPr>
          <p:cNvPr id="7" name="TextBox 6"/>
          <p:cNvSpPr txBox="1"/>
          <p:nvPr/>
        </p:nvSpPr>
        <p:spPr>
          <a:xfrm>
            <a:off x="108856" y="6451392"/>
            <a:ext cx="3864430" cy="369332"/>
          </a:xfrm>
          <a:prstGeom prst="rect">
            <a:avLst/>
          </a:prstGeom>
          <a:noFill/>
        </p:spPr>
        <p:txBody>
          <a:bodyPr wrap="square" rtlCol="0">
            <a:spAutoFit/>
          </a:bodyPr>
          <a:lstStyle/>
          <a:p>
            <a:r>
              <a:rPr lang="en-US" dirty="0">
                <a:solidFill>
                  <a:schemeClr val="bg1"/>
                </a:solidFill>
              </a:rPr>
              <a:t>New Encyclopedia Britannica</a:t>
            </a:r>
          </a:p>
        </p:txBody>
      </p:sp>
      <p:sp>
        <p:nvSpPr>
          <p:cNvPr id="10" name="Rectangle 9"/>
          <p:cNvSpPr/>
          <p:nvPr/>
        </p:nvSpPr>
        <p:spPr>
          <a:xfrm>
            <a:off x="108856" y="1154587"/>
            <a:ext cx="6096000" cy="3416320"/>
          </a:xfrm>
          <a:prstGeom prst="rect">
            <a:avLst/>
          </a:prstGeom>
        </p:spPr>
        <p:txBody>
          <a:bodyPr>
            <a:spAutoFit/>
          </a:bodyPr>
          <a:lstStyle/>
          <a:p>
            <a:pPr algn="ctr"/>
            <a:r>
              <a:rPr lang="en-US" sz="2400" dirty="0">
                <a:solidFill>
                  <a:srgbClr val="00B0F0"/>
                </a:solidFill>
              </a:rPr>
              <a:t>Based on a 3 Year Standard Enlistment</a:t>
            </a:r>
          </a:p>
          <a:p>
            <a:r>
              <a:rPr lang="en-US" sz="2400" dirty="0">
                <a:solidFill>
                  <a:schemeClr val="bg1"/>
                </a:solidFill>
              </a:rPr>
              <a:t>1,556,000 soldiers served in the Federal army</a:t>
            </a:r>
          </a:p>
          <a:p>
            <a:r>
              <a:rPr lang="en-US" sz="2400" dirty="0">
                <a:solidFill>
                  <a:schemeClr val="bg1"/>
                </a:solidFill>
              </a:rPr>
              <a:t>634,703 Casualties</a:t>
            </a:r>
          </a:p>
          <a:p>
            <a:r>
              <a:rPr lang="en-US" sz="2400" dirty="0">
                <a:solidFill>
                  <a:schemeClr val="bg1"/>
                </a:solidFill>
              </a:rPr>
              <a:t>	359,528 deaths</a:t>
            </a:r>
          </a:p>
          <a:p>
            <a:r>
              <a:rPr lang="en-US" sz="2400" dirty="0">
                <a:solidFill>
                  <a:schemeClr val="bg1"/>
                </a:solidFill>
              </a:rPr>
              <a:t>	275,175 wounded</a:t>
            </a:r>
          </a:p>
          <a:p>
            <a:r>
              <a:rPr lang="en-US" sz="2400" dirty="0">
                <a:solidFill>
                  <a:schemeClr val="bg1"/>
                </a:solidFill>
              </a:rPr>
              <a:t>800,00 Serving in confederate forces</a:t>
            </a:r>
          </a:p>
          <a:p>
            <a:r>
              <a:rPr lang="en-US" sz="2400" dirty="0">
                <a:solidFill>
                  <a:schemeClr val="bg1"/>
                </a:solidFill>
              </a:rPr>
              <a:t>483,000 Casualties</a:t>
            </a:r>
          </a:p>
          <a:p>
            <a:r>
              <a:rPr lang="en-US" sz="2400" dirty="0">
                <a:solidFill>
                  <a:schemeClr val="bg1"/>
                </a:solidFill>
              </a:rPr>
              <a:t>	258,000 deaths</a:t>
            </a:r>
          </a:p>
          <a:p>
            <a:r>
              <a:rPr lang="en-US" sz="2400" dirty="0">
                <a:solidFill>
                  <a:schemeClr val="bg1"/>
                </a:solidFill>
              </a:rPr>
              <a:t>	225,000 wounded</a:t>
            </a:r>
          </a:p>
        </p:txBody>
      </p:sp>
      <p:sp>
        <p:nvSpPr>
          <p:cNvPr id="3" name="Rectangle 2"/>
          <p:cNvSpPr/>
          <p:nvPr/>
        </p:nvSpPr>
        <p:spPr>
          <a:xfrm>
            <a:off x="5921829" y="3249216"/>
            <a:ext cx="6096000" cy="3416320"/>
          </a:xfrm>
          <a:prstGeom prst="rect">
            <a:avLst/>
          </a:prstGeom>
        </p:spPr>
        <p:txBody>
          <a:bodyPr>
            <a:spAutoFit/>
          </a:bodyPr>
          <a:lstStyle/>
          <a:p>
            <a:r>
              <a:rPr lang="en-US" b="0" i="0" dirty="0">
                <a:solidFill>
                  <a:schemeClr val="bg1"/>
                </a:solidFill>
                <a:effectLst/>
                <a:latin typeface="Calibri" panose="020F0502020204030204" pitchFamily="34" charset="0"/>
              </a:rPr>
              <a:t>“The cost in treasure was, of course, staggering for the embattled sections. Both governments, after strenuous attempts to finance the prosecution of the war by increasing taxes and floating loans, were obliged to resort to the printing press to make fiat money. While separate Confederate figures are lacking, the war finally cost the United States over </a:t>
            </a:r>
            <a:r>
              <a:rPr lang="en-US" b="0" i="0" dirty="0">
                <a:solidFill>
                  <a:srgbClr val="FFFF00"/>
                </a:solidFill>
                <a:effectLst/>
                <a:latin typeface="Calibri" panose="020F0502020204030204" pitchFamily="34" charset="0"/>
              </a:rPr>
              <a:t>$15,000,000,000</a:t>
            </a:r>
            <a:r>
              <a:rPr lang="en-US" b="0" i="0" dirty="0">
                <a:solidFill>
                  <a:schemeClr val="bg1"/>
                </a:solidFill>
                <a:effectLst/>
                <a:latin typeface="Calibri" panose="020F0502020204030204" pitchFamily="34" charset="0"/>
              </a:rPr>
              <a: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In sum, although the Union was preserved and restored, the cost in physical and moral suffering was incalculable, and some spiritual wounds caused by [this] holocaust still have not yet been healed.”</a:t>
            </a:r>
            <a:endParaRPr lang="en-US" dirty="0">
              <a:solidFill>
                <a:schemeClr val="bg1"/>
              </a:solidFill>
            </a:endParaRPr>
          </a:p>
        </p:txBody>
      </p:sp>
      <p:pic>
        <p:nvPicPr>
          <p:cNvPr id="4" name="Picture 3">
            <a:extLst>
              <a:ext uri="{FF2B5EF4-FFF2-40B4-BE49-F238E27FC236}">
                <a16:creationId xmlns:a16="http://schemas.microsoft.com/office/drawing/2014/main" id="{C34E9607-72FF-4C7A-8059-372C5620F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514" y="925116"/>
            <a:ext cx="3086100" cy="2324100"/>
          </a:xfrm>
          <a:prstGeom prst="rect">
            <a:avLst/>
          </a:prstGeom>
        </p:spPr>
      </p:pic>
      <p:pic>
        <p:nvPicPr>
          <p:cNvPr id="8" name="Picture 7">
            <a:extLst>
              <a:ext uri="{FF2B5EF4-FFF2-40B4-BE49-F238E27FC236}">
                <a16:creationId xmlns:a16="http://schemas.microsoft.com/office/drawing/2014/main" id="{B6743BCF-7821-4BB4-87FA-643231029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205" y="4366836"/>
            <a:ext cx="2362200" cy="2298700"/>
          </a:xfrm>
          <a:prstGeom prst="rect">
            <a:avLst/>
          </a:prstGeom>
        </p:spPr>
      </p:pic>
    </p:spTree>
    <p:extLst>
      <p:ext uri="{BB962C8B-B14F-4D97-AF65-F5344CB8AC3E}">
        <p14:creationId xmlns:p14="http://schemas.microsoft.com/office/powerpoint/2010/main" val="184741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2DE5A7D7-4785-4F6D-91AD-4D8491BA5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War in All Nations</a:t>
            </a:r>
          </a:p>
        </p:txBody>
      </p:sp>
      <p:sp>
        <p:nvSpPr>
          <p:cNvPr id="7" name="TextBox 6"/>
          <p:cNvSpPr txBox="1"/>
          <p:nvPr/>
        </p:nvSpPr>
        <p:spPr>
          <a:xfrm>
            <a:off x="108856" y="6451392"/>
            <a:ext cx="2699657" cy="369332"/>
          </a:xfrm>
          <a:prstGeom prst="rect">
            <a:avLst/>
          </a:prstGeom>
          <a:noFill/>
        </p:spPr>
        <p:txBody>
          <a:bodyPr wrap="square" rtlCol="0">
            <a:spAutoFit/>
          </a:bodyPr>
          <a:lstStyle/>
          <a:p>
            <a:r>
              <a:rPr lang="en-US" dirty="0">
                <a:solidFill>
                  <a:schemeClr val="bg1"/>
                </a:solidFill>
              </a:rPr>
              <a:t>D&amp;C 87:2</a:t>
            </a:r>
          </a:p>
        </p:txBody>
      </p:sp>
      <p:sp>
        <p:nvSpPr>
          <p:cNvPr id="3" name="Rectangle 2"/>
          <p:cNvSpPr/>
          <p:nvPr/>
        </p:nvSpPr>
        <p:spPr>
          <a:xfrm>
            <a:off x="1115795" y="3589070"/>
            <a:ext cx="6096000" cy="2862322"/>
          </a:xfrm>
          <a:prstGeom prst="rect">
            <a:avLst/>
          </a:prstGeom>
        </p:spPr>
        <p:txBody>
          <a:bodyPr>
            <a:spAutoFit/>
          </a:bodyPr>
          <a:lstStyle/>
          <a:p>
            <a:r>
              <a:rPr lang="en-US" b="0" i="0" dirty="0">
                <a:solidFill>
                  <a:schemeClr val="bg1"/>
                </a:solidFill>
                <a:effectLst/>
                <a:latin typeface="Calibri" panose="020F0502020204030204" pitchFamily="34" charset="0"/>
              </a:rPr>
              <a:t>1920-Ethiopia and Italy, when the people in that land of Ethiopia were taken over and controlled by Italy. I am grateful to the Lord that they now have their freedom.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Then, the World War just passed [World War II] and, of course, the Korean War. [Since 1958 there have been, among numerous other wars, the Vietnam War in Southeast Asia, the war in Angola, the Six-Day and Yom Kippur wars in the Holy Land, and the Persian Gulf War.]</a:t>
            </a:r>
          </a:p>
          <a:p>
            <a:r>
              <a:rPr lang="en-US" sz="1200" dirty="0">
                <a:solidFill>
                  <a:schemeClr val="bg1"/>
                </a:solidFill>
              </a:rPr>
              <a:t>Elder Joseph L. </a:t>
            </a:r>
            <a:r>
              <a:rPr lang="en-US" sz="1200" dirty="0" err="1">
                <a:solidFill>
                  <a:schemeClr val="bg1"/>
                </a:solidFill>
              </a:rPr>
              <a:t>Wirthlin</a:t>
            </a:r>
            <a:r>
              <a:rPr lang="en-US" sz="1200" dirty="0">
                <a:solidFill>
                  <a:schemeClr val="bg1"/>
                </a:solidFill>
              </a:rPr>
              <a:t> </a:t>
            </a:r>
          </a:p>
        </p:txBody>
      </p:sp>
      <p:cxnSp>
        <p:nvCxnSpPr>
          <p:cNvPr id="6" name="Straight Connector 5"/>
          <p:cNvCxnSpPr/>
          <p:nvPr/>
        </p:nvCxnSpPr>
        <p:spPr>
          <a:xfrm flipV="1">
            <a:off x="0" y="1589314"/>
            <a:ext cx="11713029" cy="20323"/>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262744" y="1222529"/>
            <a:ext cx="1393371" cy="1430253"/>
            <a:chOff x="947056" y="1219980"/>
            <a:chExt cx="1393371" cy="1430253"/>
          </a:xfrm>
        </p:grpSpPr>
        <p:cxnSp>
          <p:nvCxnSpPr>
            <p:cNvPr id="12" name="Straight Connector 11"/>
            <p:cNvCxnSpPr/>
            <p:nvPr/>
          </p:nvCxnSpPr>
          <p:spPr>
            <a:xfrm>
              <a:off x="1458685" y="1621969"/>
              <a:ext cx="1" cy="67491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47056" y="2280901"/>
              <a:ext cx="1175657" cy="369332"/>
            </a:xfrm>
            <a:prstGeom prst="rect">
              <a:avLst/>
            </a:prstGeom>
          </p:spPr>
          <p:txBody>
            <a:bodyPr wrap="square">
              <a:spAutoFit/>
            </a:bodyPr>
            <a:lstStyle/>
            <a:p>
              <a:r>
                <a:rPr lang="en-US" b="0" i="0" dirty="0">
                  <a:solidFill>
                    <a:schemeClr val="bg1"/>
                  </a:solidFill>
                  <a:effectLst/>
                  <a:latin typeface="Calibri" panose="020F0502020204030204" pitchFamily="34" charset="0"/>
                </a:rPr>
                <a:t>Civil War</a:t>
              </a:r>
              <a:endParaRPr lang="en-US" dirty="0">
                <a:solidFill>
                  <a:schemeClr val="bg1"/>
                </a:solidFill>
              </a:endParaRPr>
            </a:p>
          </p:txBody>
        </p:sp>
        <p:sp>
          <p:nvSpPr>
            <p:cNvPr id="16" name="Rectangle 15"/>
            <p:cNvSpPr/>
            <p:nvPr/>
          </p:nvSpPr>
          <p:spPr>
            <a:xfrm>
              <a:off x="1164770" y="1219980"/>
              <a:ext cx="1175657" cy="369332"/>
            </a:xfrm>
            <a:prstGeom prst="rect">
              <a:avLst/>
            </a:prstGeom>
          </p:spPr>
          <p:txBody>
            <a:bodyPr wrap="square">
              <a:spAutoFit/>
            </a:bodyPr>
            <a:lstStyle/>
            <a:p>
              <a:r>
                <a:rPr lang="en-US" b="0" i="0" dirty="0">
                  <a:solidFill>
                    <a:schemeClr val="bg1"/>
                  </a:solidFill>
                  <a:effectLst/>
                </a:rPr>
                <a:t>1861</a:t>
              </a:r>
              <a:endParaRPr lang="en-US" dirty="0">
                <a:solidFill>
                  <a:schemeClr val="bg1"/>
                </a:solidFill>
              </a:endParaRPr>
            </a:p>
          </p:txBody>
        </p:sp>
      </p:grpSp>
      <p:sp>
        <p:nvSpPr>
          <p:cNvPr id="17" name="Rectangle 16"/>
          <p:cNvSpPr/>
          <p:nvPr/>
        </p:nvSpPr>
        <p:spPr>
          <a:xfrm>
            <a:off x="-10887" y="1230867"/>
            <a:ext cx="762002" cy="369332"/>
          </a:xfrm>
          <a:prstGeom prst="rect">
            <a:avLst/>
          </a:prstGeom>
        </p:spPr>
        <p:txBody>
          <a:bodyPr wrap="square">
            <a:spAutoFit/>
          </a:bodyPr>
          <a:lstStyle/>
          <a:p>
            <a:r>
              <a:rPr lang="en-US" dirty="0">
                <a:solidFill>
                  <a:schemeClr val="bg1"/>
                </a:solidFill>
              </a:rPr>
              <a:t>1832</a:t>
            </a:r>
          </a:p>
        </p:txBody>
      </p:sp>
      <p:cxnSp>
        <p:nvCxnSpPr>
          <p:cNvPr id="19" name="Straight Connector 18"/>
          <p:cNvCxnSpPr/>
          <p:nvPr/>
        </p:nvCxnSpPr>
        <p:spPr>
          <a:xfrm>
            <a:off x="239486" y="1600199"/>
            <a:ext cx="1" cy="67491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887" y="2267122"/>
            <a:ext cx="1676400" cy="276999"/>
          </a:xfrm>
          <a:prstGeom prst="rect">
            <a:avLst/>
          </a:prstGeom>
        </p:spPr>
        <p:txBody>
          <a:bodyPr wrap="square">
            <a:spAutoFit/>
          </a:bodyPr>
          <a:lstStyle/>
          <a:p>
            <a:r>
              <a:rPr lang="en-US" sz="1200" b="0" i="0" dirty="0">
                <a:solidFill>
                  <a:schemeClr val="bg1"/>
                </a:solidFill>
                <a:effectLst/>
                <a:latin typeface="Calibri" panose="020F0502020204030204" pitchFamily="34" charset="0"/>
              </a:rPr>
              <a:t>Revelation</a:t>
            </a:r>
            <a:endParaRPr lang="en-US" sz="1200" dirty="0">
              <a:solidFill>
                <a:schemeClr val="bg1"/>
              </a:solidFill>
            </a:endParaRPr>
          </a:p>
        </p:txBody>
      </p:sp>
      <p:grpSp>
        <p:nvGrpSpPr>
          <p:cNvPr id="26" name="Group 25"/>
          <p:cNvGrpSpPr/>
          <p:nvPr/>
        </p:nvGrpSpPr>
        <p:grpSpPr>
          <a:xfrm>
            <a:off x="2013853" y="1224999"/>
            <a:ext cx="1643745" cy="2246866"/>
            <a:chOff x="1502225" y="1261446"/>
            <a:chExt cx="1643745" cy="2246866"/>
          </a:xfrm>
        </p:grpSpPr>
        <p:cxnSp>
          <p:nvCxnSpPr>
            <p:cNvPr id="22" name="Straight Connector 21"/>
            <p:cNvCxnSpPr/>
            <p:nvPr/>
          </p:nvCxnSpPr>
          <p:spPr>
            <a:xfrm>
              <a:off x="2264228" y="1621969"/>
              <a:ext cx="1" cy="126653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02225" y="2861981"/>
              <a:ext cx="1643745" cy="646331"/>
            </a:xfrm>
            <a:prstGeom prst="rect">
              <a:avLst/>
            </a:prstGeom>
          </p:spPr>
          <p:txBody>
            <a:bodyPr wrap="square">
              <a:spAutoFit/>
            </a:bodyPr>
            <a:lstStyle/>
            <a:p>
              <a:pPr algn="ctr"/>
              <a:r>
                <a:rPr lang="en-US" b="0" i="0" dirty="0">
                  <a:solidFill>
                    <a:schemeClr val="bg1"/>
                  </a:solidFill>
                  <a:effectLst/>
                </a:rPr>
                <a:t>Denmark and Prussia</a:t>
              </a:r>
              <a:endParaRPr lang="en-US" dirty="0">
                <a:solidFill>
                  <a:schemeClr val="bg1"/>
                </a:solidFill>
              </a:endParaRPr>
            </a:p>
          </p:txBody>
        </p:sp>
        <p:sp>
          <p:nvSpPr>
            <p:cNvPr id="24" name="Rectangle 23"/>
            <p:cNvSpPr/>
            <p:nvPr/>
          </p:nvSpPr>
          <p:spPr>
            <a:xfrm>
              <a:off x="1970313" y="1261446"/>
              <a:ext cx="1175657" cy="369332"/>
            </a:xfrm>
            <a:prstGeom prst="rect">
              <a:avLst/>
            </a:prstGeom>
          </p:spPr>
          <p:txBody>
            <a:bodyPr wrap="square">
              <a:spAutoFit/>
            </a:bodyPr>
            <a:lstStyle/>
            <a:p>
              <a:r>
                <a:rPr lang="en-US" b="0" i="0" dirty="0">
                  <a:solidFill>
                    <a:schemeClr val="bg1"/>
                  </a:solidFill>
                  <a:effectLst/>
                </a:rPr>
                <a:t>1864</a:t>
              </a:r>
              <a:endParaRPr lang="en-US" dirty="0">
                <a:solidFill>
                  <a:schemeClr val="bg1"/>
                </a:solidFill>
              </a:endParaRPr>
            </a:p>
          </p:txBody>
        </p:sp>
      </p:grpSp>
      <p:grpSp>
        <p:nvGrpSpPr>
          <p:cNvPr id="25" name="Group 24"/>
          <p:cNvGrpSpPr/>
          <p:nvPr/>
        </p:nvGrpSpPr>
        <p:grpSpPr>
          <a:xfrm>
            <a:off x="3189509" y="1203229"/>
            <a:ext cx="1393371" cy="1707252"/>
            <a:chOff x="2754082" y="1219980"/>
            <a:chExt cx="1393371" cy="1707252"/>
          </a:xfrm>
        </p:grpSpPr>
        <p:cxnSp>
          <p:nvCxnSpPr>
            <p:cNvPr id="27" name="Straight Connector 26"/>
            <p:cNvCxnSpPr/>
            <p:nvPr/>
          </p:nvCxnSpPr>
          <p:spPr>
            <a:xfrm>
              <a:off x="3265711" y="1621969"/>
              <a:ext cx="1" cy="67491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54082" y="2280901"/>
              <a:ext cx="1175657" cy="646331"/>
            </a:xfrm>
            <a:prstGeom prst="rect">
              <a:avLst/>
            </a:prstGeom>
          </p:spPr>
          <p:txBody>
            <a:bodyPr wrap="square">
              <a:spAutoFit/>
            </a:bodyPr>
            <a:lstStyle/>
            <a:p>
              <a:r>
                <a:rPr lang="en-US" b="0" i="0" dirty="0">
                  <a:solidFill>
                    <a:schemeClr val="bg1"/>
                  </a:solidFill>
                  <a:effectLst/>
                </a:rPr>
                <a:t>Italy and Austria</a:t>
              </a:r>
              <a:endParaRPr lang="en-US" dirty="0">
                <a:solidFill>
                  <a:schemeClr val="bg1"/>
                </a:solidFill>
              </a:endParaRPr>
            </a:p>
          </p:txBody>
        </p:sp>
        <p:sp>
          <p:nvSpPr>
            <p:cNvPr id="29" name="Rectangle 28"/>
            <p:cNvSpPr/>
            <p:nvPr/>
          </p:nvSpPr>
          <p:spPr>
            <a:xfrm>
              <a:off x="2971796" y="1219980"/>
              <a:ext cx="1175657" cy="369332"/>
            </a:xfrm>
            <a:prstGeom prst="rect">
              <a:avLst/>
            </a:prstGeom>
          </p:spPr>
          <p:txBody>
            <a:bodyPr wrap="square">
              <a:spAutoFit/>
            </a:bodyPr>
            <a:lstStyle/>
            <a:p>
              <a:r>
                <a:rPr lang="en-US" b="0" i="0" dirty="0">
                  <a:solidFill>
                    <a:schemeClr val="bg1"/>
                  </a:solidFill>
                  <a:effectLst/>
                </a:rPr>
                <a:t>1865</a:t>
              </a:r>
              <a:endParaRPr lang="en-US" dirty="0">
                <a:solidFill>
                  <a:schemeClr val="bg1"/>
                </a:solidFill>
              </a:endParaRPr>
            </a:p>
          </p:txBody>
        </p:sp>
      </p:grpSp>
      <p:grpSp>
        <p:nvGrpSpPr>
          <p:cNvPr id="34" name="Group 33"/>
          <p:cNvGrpSpPr/>
          <p:nvPr/>
        </p:nvGrpSpPr>
        <p:grpSpPr>
          <a:xfrm>
            <a:off x="3875307" y="1204324"/>
            <a:ext cx="1643745" cy="2246866"/>
            <a:chOff x="1502225" y="1261446"/>
            <a:chExt cx="1643745" cy="2246866"/>
          </a:xfrm>
        </p:grpSpPr>
        <p:cxnSp>
          <p:nvCxnSpPr>
            <p:cNvPr id="35" name="Straight Connector 34"/>
            <p:cNvCxnSpPr/>
            <p:nvPr/>
          </p:nvCxnSpPr>
          <p:spPr>
            <a:xfrm>
              <a:off x="2264228" y="1621969"/>
              <a:ext cx="1" cy="126653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502225" y="2861981"/>
              <a:ext cx="1643745" cy="646331"/>
            </a:xfrm>
            <a:prstGeom prst="rect">
              <a:avLst/>
            </a:prstGeom>
          </p:spPr>
          <p:txBody>
            <a:bodyPr wrap="square">
              <a:spAutoFit/>
            </a:bodyPr>
            <a:lstStyle/>
            <a:p>
              <a:pPr algn="ctr"/>
              <a:r>
                <a:rPr lang="en-US" dirty="0">
                  <a:solidFill>
                    <a:schemeClr val="bg1"/>
                  </a:solidFill>
                </a:rPr>
                <a:t>Austria and Prussia</a:t>
              </a:r>
            </a:p>
          </p:txBody>
        </p:sp>
        <p:sp>
          <p:nvSpPr>
            <p:cNvPr id="37" name="Rectangle 36"/>
            <p:cNvSpPr/>
            <p:nvPr/>
          </p:nvSpPr>
          <p:spPr>
            <a:xfrm>
              <a:off x="1970313" y="1261446"/>
              <a:ext cx="1175657" cy="369332"/>
            </a:xfrm>
            <a:prstGeom prst="rect">
              <a:avLst/>
            </a:prstGeom>
          </p:spPr>
          <p:txBody>
            <a:bodyPr wrap="square">
              <a:spAutoFit/>
            </a:bodyPr>
            <a:lstStyle/>
            <a:p>
              <a:r>
                <a:rPr lang="en-US" b="0" i="0" dirty="0">
                  <a:solidFill>
                    <a:schemeClr val="bg1"/>
                  </a:solidFill>
                  <a:effectLst/>
                </a:rPr>
                <a:t>1866</a:t>
              </a:r>
              <a:endParaRPr lang="en-US" dirty="0">
                <a:solidFill>
                  <a:schemeClr val="bg1"/>
                </a:solidFill>
              </a:endParaRPr>
            </a:p>
          </p:txBody>
        </p:sp>
      </p:grpSp>
      <p:grpSp>
        <p:nvGrpSpPr>
          <p:cNvPr id="38" name="Group 37"/>
          <p:cNvGrpSpPr/>
          <p:nvPr/>
        </p:nvGrpSpPr>
        <p:grpSpPr>
          <a:xfrm>
            <a:off x="5192484" y="1208974"/>
            <a:ext cx="1643745" cy="2246866"/>
            <a:chOff x="1502225" y="1261446"/>
            <a:chExt cx="1643745" cy="2246866"/>
          </a:xfrm>
        </p:grpSpPr>
        <p:cxnSp>
          <p:nvCxnSpPr>
            <p:cNvPr id="39" name="Straight Connector 38"/>
            <p:cNvCxnSpPr/>
            <p:nvPr/>
          </p:nvCxnSpPr>
          <p:spPr>
            <a:xfrm>
              <a:off x="2264228" y="1621969"/>
              <a:ext cx="1" cy="126653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502225" y="2861981"/>
              <a:ext cx="1643745" cy="646331"/>
            </a:xfrm>
            <a:prstGeom prst="rect">
              <a:avLst/>
            </a:prstGeom>
          </p:spPr>
          <p:txBody>
            <a:bodyPr wrap="square">
              <a:spAutoFit/>
            </a:bodyPr>
            <a:lstStyle/>
            <a:p>
              <a:pPr algn="ctr"/>
              <a:r>
                <a:rPr lang="en-US" dirty="0">
                  <a:solidFill>
                    <a:schemeClr val="bg1"/>
                  </a:solidFill>
                </a:rPr>
                <a:t>Russia and Turkey</a:t>
              </a:r>
            </a:p>
          </p:txBody>
        </p:sp>
        <p:sp>
          <p:nvSpPr>
            <p:cNvPr id="41" name="Rectangle 40"/>
            <p:cNvSpPr/>
            <p:nvPr/>
          </p:nvSpPr>
          <p:spPr>
            <a:xfrm>
              <a:off x="1970313" y="1261446"/>
              <a:ext cx="1175657" cy="369332"/>
            </a:xfrm>
            <a:prstGeom prst="rect">
              <a:avLst/>
            </a:prstGeom>
          </p:spPr>
          <p:txBody>
            <a:bodyPr wrap="square">
              <a:spAutoFit/>
            </a:bodyPr>
            <a:lstStyle/>
            <a:p>
              <a:r>
                <a:rPr lang="en-US" b="0" i="0" dirty="0">
                  <a:solidFill>
                    <a:schemeClr val="bg1"/>
                  </a:solidFill>
                  <a:effectLst/>
                </a:rPr>
                <a:t>1877</a:t>
              </a:r>
              <a:endParaRPr lang="en-US" dirty="0">
                <a:solidFill>
                  <a:schemeClr val="bg1"/>
                </a:solidFill>
              </a:endParaRPr>
            </a:p>
          </p:txBody>
        </p:sp>
      </p:grpSp>
      <p:grpSp>
        <p:nvGrpSpPr>
          <p:cNvPr id="42" name="Group 41"/>
          <p:cNvGrpSpPr/>
          <p:nvPr/>
        </p:nvGrpSpPr>
        <p:grpSpPr>
          <a:xfrm>
            <a:off x="6389923" y="1203229"/>
            <a:ext cx="1643745" cy="1952950"/>
            <a:chOff x="1436925" y="1261446"/>
            <a:chExt cx="1643745" cy="1952950"/>
          </a:xfrm>
        </p:grpSpPr>
        <p:cxnSp>
          <p:nvCxnSpPr>
            <p:cNvPr id="43" name="Straight Connector 42"/>
            <p:cNvCxnSpPr/>
            <p:nvPr/>
          </p:nvCxnSpPr>
          <p:spPr>
            <a:xfrm>
              <a:off x="2264228" y="1621969"/>
              <a:ext cx="3" cy="95084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436925" y="2568065"/>
              <a:ext cx="1643745" cy="646331"/>
            </a:xfrm>
            <a:prstGeom prst="rect">
              <a:avLst/>
            </a:prstGeom>
          </p:spPr>
          <p:txBody>
            <a:bodyPr wrap="square">
              <a:spAutoFit/>
            </a:bodyPr>
            <a:lstStyle/>
            <a:p>
              <a:pPr algn="ctr"/>
              <a:r>
                <a:rPr lang="en-US" dirty="0">
                  <a:solidFill>
                    <a:schemeClr val="bg1"/>
                  </a:solidFill>
                </a:rPr>
                <a:t>China and Japan</a:t>
              </a:r>
            </a:p>
          </p:txBody>
        </p:sp>
        <p:sp>
          <p:nvSpPr>
            <p:cNvPr id="45" name="Rectangle 44"/>
            <p:cNvSpPr/>
            <p:nvPr/>
          </p:nvSpPr>
          <p:spPr>
            <a:xfrm>
              <a:off x="1774370" y="1261446"/>
              <a:ext cx="1175657" cy="369332"/>
            </a:xfrm>
            <a:prstGeom prst="rect">
              <a:avLst/>
            </a:prstGeom>
          </p:spPr>
          <p:txBody>
            <a:bodyPr wrap="square">
              <a:spAutoFit/>
            </a:bodyPr>
            <a:lstStyle/>
            <a:p>
              <a:r>
                <a:rPr lang="en-US" b="0" i="0" dirty="0">
                  <a:solidFill>
                    <a:schemeClr val="bg1"/>
                  </a:solidFill>
                  <a:effectLst/>
                </a:rPr>
                <a:t>1894/95</a:t>
              </a:r>
              <a:endParaRPr lang="en-US" dirty="0">
                <a:solidFill>
                  <a:schemeClr val="bg1"/>
                </a:solidFill>
              </a:endParaRPr>
            </a:p>
          </p:txBody>
        </p:sp>
      </p:grpSp>
      <p:grpSp>
        <p:nvGrpSpPr>
          <p:cNvPr id="47" name="Group 46"/>
          <p:cNvGrpSpPr/>
          <p:nvPr/>
        </p:nvGrpSpPr>
        <p:grpSpPr>
          <a:xfrm>
            <a:off x="7287981" y="1248413"/>
            <a:ext cx="1643745" cy="2246866"/>
            <a:chOff x="1502225" y="1261446"/>
            <a:chExt cx="1643745" cy="2246866"/>
          </a:xfrm>
        </p:grpSpPr>
        <p:cxnSp>
          <p:nvCxnSpPr>
            <p:cNvPr id="48" name="Straight Connector 47"/>
            <p:cNvCxnSpPr/>
            <p:nvPr/>
          </p:nvCxnSpPr>
          <p:spPr>
            <a:xfrm>
              <a:off x="2264228" y="1621969"/>
              <a:ext cx="1" cy="126653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502225" y="2861981"/>
              <a:ext cx="1643745" cy="646331"/>
            </a:xfrm>
            <a:prstGeom prst="rect">
              <a:avLst/>
            </a:prstGeom>
          </p:spPr>
          <p:txBody>
            <a:bodyPr wrap="square">
              <a:spAutoFit/>
            </a:bodyPr>
            <a:lstStyle/>
            <a:p>
              <a:pPr algn="ctr"/>
              <a:r>
                <a:rPr lang="en-US" dirty="0">
                  <a:solidFill>
                    <a:schemeClr val="bg1"/>
                  </a:solidFill>
                </a:rPr>
                <a:t>Spanish American War</a:t>
              </a:r>
            </a:p>
          </p:txBody>
        </p:sp>
        <p:sp>
          <p:nvSpPr>
            <p:cNvPr id="50" name="Rectangle 49"/>
            <p:cNvSpPr/>
            <p:nvPr/>
          </p:nvSpPr>
          <p:spPr>
            <a:xfrm>
              <a:off x="1970313" y="1261446"/>
              <a:ext cx="1175657" cy="369332"/>
            </a:xfrm>
            <a:prstGeom prst="rect">
              <a:avLst/>
            </a:prstGeom>
          </p:spPr>
          <p:txBody>
            <a:bodyPr wrap="square">
              <a:spAutoFit/>
            </a:bodyPr>
            <a:lstStyle/>
            <a:p>
              <a:r>
                <a:rPr lang="en-US" b="0" i="0" dirty="0">
                  <a:solidFill>
                    <a:schemeClr val="bg1"/>
                  </a:solidFill>
                  <a:effectLst/>
                </a:rPr>
                <a:t>1898</a:t>
              </a:r>
              <a:endParaRPr lang="en-US" dirty="0">
                <a:solidFill>
                  <a:schemeClr val="bg1"/>
                </a:solidFill>
              </a:endParaRPr>
            </a:p>
          </p:txBody>
        </p:sp>
      </p:grpSp>
      <p:grpSp>
        <p:nvGrpSpPr>
          <p:cNvPr id="51" name="Group 50"/>
          <p:cNvGrpSpPr/>
          <p:nvPr/>
        </p:nvGrpSpPr>
        <p:grpSpPr>
          <a:xfrm>
            <a:off x="8420094" y="1216538"/>
            <a:ext cx="1643745" cy="1897909"/>
            <a:chOff x="1455955" y="1240457"/>
            <a:chExt cx="1643745" cy="1897909"/>
          </a:xfrm>
        </p:grpSpPr>
        <p:cxnSp>
          <p:nvCxnSpPr>
            <p:cNvPr id="52" name="Straight Connector 51"/>
            <p:cNvCxnSpPr/>
            <p:nvPr/>
          </p:nvCxnSpPr>
          <p:spPr>
            <a:xfrm>
              <a:off x="2264228" y="1621969"/>
              <a:ext cx="2719" cy="89477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455955" y="2492035"/>
              <a:ext cx="1643745" cy="646331"/>
            </a:xfrm>
            <a:prstGeom prst="rect">
              <a:avLst/>
            </a:prstGeom>
          </p:spPr>
          <p:txBody>
            <a:bodyPr wrap="square">
              <a:spAutoFit/>
            </a:bodyPr>
            <a:lstStyle/>
            <a:p>
              <a:pPr algn="ctr"/>
              <a:r>
                <a:rPr lang="en-US" dirty="0">
                  <a:solidFill>
                    <a:schemeClr val="bg1"/>
                  </a:solidFill>
                </a:rPr>
                <a:t>Japan and Russia</a:t>
              </a:r>
            </a:p>
          </p:txBody>
        </p:sp>
        <p:sp>
          <p:nvSpPr>
            <p:cNvPr id="54" name="Rectangle 53"/>
            <p:cNvSpPr/>
            <p:nvPr/>
          </p:nvSpPr>
          <p:spPr>
            <a:xfrm>
              <a:off x="1858726" y="1240457"/>
              <a:ext cx="1175657" cy="369332"/>
            </a:xfrm>
            <a:prstGeom prst="rect">
              <a:avLst/>
            </a:prstGeom>
          </p:spPr>
          <p:txBody>
            <a:bodyPr wrap="square">
              <a:spAutoFit/>
            </a:bodyPr>
            <a:lstStyle/>
            <a:p>
              <a:r>
                <a:rPr lang="en-US" b="0" i="0" dirty="0">
                  <a:solidFill>
                    <a:schemeClr val="bg1"/>
                  </a:solidFill>
                  <a:effectLst/>
                </a:rPr>
                <a:t>1904/05</a:t>
              </a:r>
              <a:endParaRPr lang="en-US" dirty="0">
                <a:solidFill>
                  <a:schemeClr val="bg1"/>
                </a:solidFill>
              </a:endParaRPr>
            </a:p>
          </p:txBody>
        </p:sp>
      </p:grpSp>
      <p:grpSp>
        <p:nvGrpSpPr>
          <p:cNvPr id="57" name="Group 56"/>
          <p:cNvGrpSpPr/>
          <p:nvPr/>
        </p:nvGrpSpPr>
        <p:grpSpPr>
          <a:xfrm>
            <a:off x="9764481" y="1192524"/>
            <a:ext cx="1643745" cy="1980572"/>
            <a:chOff x="1502225" y="1250741"/>
            <a:chExt cx="1643745" cy="1980572"/>
          </a:xfrm>
        </p:grpSpPr>
        <p:cxnSp>
          <p:nvCxnSpPr>
            <p:cNvPr id="58" name="Straight Connector 57"/>
            <p:cNvCxnSpPr/>
            <p:nvPr/>
          </p:nvCxnSpPr>
          <p:spPr>
            <a:xfrm>
              <a:off x="2264228" y="1621969"/>
              <a:ext cx="1" cy="126653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502225" y="2861981"/>
              <a:ext cx="1643745" cy="369332"/>
            </a:xfrm>
            <a:prstGeom prst="rect">
              <a:avLst/>
            </a:prstGeom>
          </p:spPr>
          <p:txBody>
            <a:bodyPr wrap="square">
              <a:spAutoFit/>
            </a:bodyPr>
            <a:lstStyle/>
            <a:p>
              <a:pPr algn="ctr"/>
              <a:r>
                <a:rPr lang="en-US" dirty="0">
                  <a:solidFill>
                    <a:schemeClr val="bg1"/>
                  </a:solidFill>
                </a:rPr>
                <a:t>World War I</a:t>
              </a:r>
            </a:p>
          </p:txBody>
        </p:sp>
        <p:sp>
          <p:nvSpPr>
            <p:cNvPr id="60" name="Rectangle 59"/>
            <p:cNvSpPr/>
            <p:nvPr/>
          </p:nvSpPr>
          <p:spPr>
            <a:xfrm>
              <a:off x="1747152" y="1250741"/>
              <a:ext cx="1295402" cy="369332"/>
            </a:xfrm>
            <a:prstGeom prst="rect">
              <a:avLst/>
            </a:prstGeom>
          </p:spPr>
          <p:txBody>
            <a:bodyPr wrap="square">
              <a:spAutoFit/>
            </a:bodyPr>
            <a:lstStyle/>
            <a:p>
              <a:r>
                <a:rPr lang="en-US" b="0" i="0" dirty="0">
                  <a:solidFill>
                    <a:schemeClr val="bg1"/>
                  </a:solidFill>
                  <a:effectLst/>
                </a:rPr>
                <a:t>1914-1918</a:t>
              </a:r>
              <a:endParaRPr lang="en-US" dirty="0">
                <a:solidFill>
                  <a:schemeClr val="bg1"/>
                </a:solidFill>
              </a:endParaRPr>
            </a:p>
          </p:txBody>
        </p:sp>
      </p:grpSp>
      <p:sp>
        <p:nvSpPr>
          <p:cNvPr id="61" name="Rectangle 60"/>
          <p:cNvSpPr/>
          <p:nvPr/>
        </p:nvSpPr>
        <p:spPr>
          <a:xfrm>
            <a:off x="7756069" y="5528062"/>
            <a:ext cx="4065818" cy="923330"/>
          </a:xfrm>
          <a:prstGeom prst="rect">
            <a:avLst/>
          </a:prstGeom>
        </p:spPr>
        <p:txBody>
          <a:bodyPr wrap="square">
            <a:spAutoFit/>
          </a:bodyPr>
          <a:lstStyle/>
          <a:p>
            <a:r>
              <a:rPr lang="en-US" dirty="0">
                <a:solidFill>
                  <a:srgbClr val="FFFF00"/>
                </a:solidFill>
                <a:latin typeface="Calibri" panose="020F0502020204030204" pitchFamily="34" charset="0"/>
              </a:rPr>
              <a:t>Since 2001--America has fought wars on terrorism and helping fight the war against the </a:t>
            </a:r>
            <a:r>
              <a:rPr lang="en-US" dirty="0" err="1">
                <a:solidFill>
                  <a:srgbClr val="FFFF00"/>
                </a:solidFill>
                <a:latin typeface="Calibri" panose="020F0502020204030204" pitchFamily="34" charset="0"/>
              </a:rPr>
              <a:t>Ebloa</a:t>
            </a:r>
            <a:r>
              <a:rPr lang="en-US" dirty="0">
                <a:solidFill>
                  <a:srgbClr val="FFFF00"/>
                </a:solidFill>
                <a:latin typeface="Calibri" panose="020F0502020204030204" pitchFamily="34" charset="0"/>
              </a:rPr>
              <a:t> plague</a:t>
            </a:r>
            <a:endParaRPr lang="en-US" sz="1200" dirty="0">
              <a:solidFill>
                <a:srgbClr val="FFFF00"/>
              </a:solidFill>
            </a:endParaRPr>
          </a:p>
        </p:txBody>
      </p:sp>
      <p:pic>
        <p:nvPicPr>
          <p:cNvPr id="4" name="Picture 3">
            <a:extLst>
              <a:ext uri="{FF2B5EF4-FFF2-40B4-BE49-F238E27FC236}">
                <a16:creationId xmlns:a16="http://schemas.microsoft.com/office/drawing/2014/main" id="{D62808C0-3EB0-48EB-B571-C957992238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4562" y="-22585"/>
            <a:ext cx="936175" cy="1170219"/>
          </a:xfrm>
          <a:prstGeom prst="rect">
            <a:avLst/>
          </a:prstGeom>
        </p:spPr>
      </p:pic>
    </p:spTree>
    <p:extLst>
      <p:ext uri="{BB962C8B-B14F-4D97-AF65-F5344CB8AC3E}">
        <p14:creationId xmlns:p14="http://schemas.microsoft.com/office/powerpoint/2010/main" val="344720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D1F5DA-0051-4245-9DC3-691F0E8DE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The British</a:t>
            </a:r>
          </a:p>
        </p:txBody>
      </p:sp>
      <p:sp>
        <p:nvSpPr>
          <p:cNvPr id="7" name="TextBox 6"/>
          <p:cNvSpPr txBox="1"/>
          <p:nvPr/>
        </p:nvSpPr>
        <p:spPr>
          <a:xfrm>
            <a:off x="108856" y="6451392"/>
            <a:ext cx="2699657" cy="369332"/>
          </a:xfrm>
          <a:prstGeom prst="rect">
            <a:avLst/>
          </a:prstGeom>
          <a:noFill/>
        </p:spPr>
        <p:txBody>
          <a:bodyPr wrap="square" rtlCol="0">
            <a:spAutoFit/>
          </a:bodyPr>
          <a:lstStyle/>
          <a:p>
            <a:r>
              <a:rPr lang="en-US" dirty="0">
                <a:solidFill>
                  <a:schemeClr val="bg1"/>
                </a:solidFill>
              </a:rPr>
              <a:t>D&amp;C 87:3</a:t>
            </a:r>
          </a:p>
        </p:txBody>
      </p:sp>
      <p:sp>
        <p:nvSpPr>
          <p:cNvPr id="3" name="Rectangle 2"/>
          <p:cNvSpPr/>
          <p:nvPr/>
        </p:nvSpPr>
        <p:spPr>
          <a:xfrm>
            <a:off x="304800" y="1015662"/>
            <a:ext cx="4593125" cy="1754326"/>
          </a:xfrm>
          <a:prstGeom prst="rect">
            <a:avLst/>
          </a:prstGeom>
        </p:spPr>
        <p:txBody>
          <a:bodyPr wrap="square">
            <a:spAutoFit/>
          </a:bodyPr>
          <a:lstStyle/>
          <a:p>
            <a:r>
              <a:rPr lang="en-US" dirty="0">
                <a:solidFill>
                  <a:schemeClr val="bg1"/>
                </a:solidFill>
                <a:latin typeface="Calibri" panose="020F0502020204030204" pitchFamily="34" charset="0"/>
              </a:rPr>
              <a:t>“While no open alliance between the Southern States and the English government was effected, British influence gave indirect assistance and substantial encouragement to the South, and this in such a way as to produce serious international complications. </a:t>
            </a:r>
            <a:endParaRPr lang="en-US" dirty="0">
              <a:solidFill>
                <a:schemeClr val="bg1"/>
              </a:solidFill>
            </a:endParaRPr>
          </a:p>
        </p:txBody>
      </p:sp>
      <p:sp>
        <p:nvSpPr>
          <p:cNvPr id="9" name="Rectangle 8"/>
          <p:cNvSpPr/>
          <p:nvPr/>
        </p:nvSpPr>
        <p:spPr>
          <a:xfrm>
            <a:off x="6074958" y="2631609"/>
            <a:ext cx="6096000" cy="3600986"/>
          </a:xfrm>
          <a:prstGeom prst="rect">
            <a:avLst/>
          </a:prstGeom>
        </p:spPr>
        <p:txBody>
          <a:bodyPr>
            <a:spAutoFit/>
          </a:bodyPr>
          <a:lstStyle/>
          <a:p>
            <a:r>
              <a:rPr lang="en-US" dirty="0">
                <a:solidFill>
                  <a:schemeClr val="bg1"/>
                </a:solidFill>
                <a:latin typeface="Calibri" panose="020F0502020204030204" pitchFamily="34" charset="0"/>
              </a:rPr>
              <a:t>Vessels were built and equipped at British ports in the interests of the Confederacy; and the results of this violation of the laws of neutrality cost Great Britain fifteen and a half millions of dollars, which sum was awarded the United States at the Geneva arbitration in settlement of the Alabama claims.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Confederacy appointed commissioners to Great Britain and France; these appointees were forcibly taken by United States officers from the British steamer on which they had embarked. This act, which the United States government had to admit as overt, threatened for a time to precipitate a war between this nation and Great Britain.” </a:t>
            </a:r>
          </a:p>
          <a:p>
            <a:r>
              <a:rPr lang="en-US" sz="1200" dirty="0">
                <a:solidFill>
                  <a:schemeClr val="bg1"/>
                </a:solidFill>
              </a:rPr>
              <a:t>Elder James E. </a:t>
            </a:r>
            <a:r>
              <a:rPr lang="en-US" sz="1200" dirty="0" err="1">
                <a:solidFill>
                  <a:schemeClr val="bg1"/>
                </a:solidFill>
              </a:rPr>
              <a:t>Talmage</a:t>
            </a:r>
            <a:endParaRPr lang="en-US" sz="1200" dirty="0">
              <a:solidFill>
                <a:schemeClr val="bg1"/>
              </a:solidFill>
            </a:endParaRPr>
          </a:p>
        </p:txBody>
      </p:sp>
      <p:sp>
        <p:nvSpPr>
          <p:cNvPr id="6" name="Rectangle 5"/>
          <p:cNvSpPr/>
          <p:nvPr/>
        </p:nvSpPr>
        <p:spPr>
          <a:xfrm>
            <a:off x="93815" y="4091658"/>
            <a:ext cx="3377142" cy="1754326"/>
          </a:xfrm>
          <a:prstGeom prst="rect">
            <a:avLst/>
          </a:prstGeom>
        </p:spPr>
        <p:txBody>
          <a:bodyPr wrap="square">
            <a:spAutoFit/>
          </a:bodyPr>
          <a:lstStyle/>
          <a:p>
            <a:r>
              <a:rPr lang="en-US" dirty="0">
                <a:solidFill>
                  <a:srgbClr val="FFFF00"/>
                </a:solidFill>
                <a:latin typeface="Calibri" panose="020F0502020204030204" pitchFamily="34" charset="0"/>
              </a:rPr>
              <a:t>World War I and World War II occurred as nations called on other nations to help them defend themselves. In both of these wars, Great Britain called upon other nations for help.</a:t>
            </a:r>
            <a:endParaRPr lang="en-US" dirty="0">
              <a:solidFill>
                <a:srgbClr val="FFFF00"/>
              </a:solidFill>
            </a:endParaRPr>
          </a:p>
        </p:txBody>
      </p:sp>
      <p:pic>
        <p:nvPicPr>
          <p:cNvPr id="4" name="Picture 3">
            <a:extLst>
              <a:ext uri="{FF2B5EF4-FFF2-40B4-BE49-F238E27FC236}">
                <a16:creationId xmlns:a16="http://schemas.microsoft.com/office/drawing/2014/main" id="{B3A32CD5-F6E4-4AC6-A408-98DE7DD4C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077" y="913999"/>
            <a:ext cx="2857500" cy="1628775"/>
          </a:xfrm>
          <a:prstGeom prst="rect">
            <a:avLst/>
          </a:prstGeom>
        </p:spPr>
      </p:pic>
      <p:pic>
        <p:nvPicPr>
          <p:cNvPr id="11" name="Picture 10">
            <a:extLst>
              <a:ext uri="{FF2B5EF4-FFF2-40B4-BE49-F238E27FC236}">
                <a16:creationId xmlns:a16="http://schemas.microsoft.com/office/drawing/2014/main" id="{051A5B37-C960-45FB-97D1-9648B482A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2943682"/>
            <a:ext cx="2324100" cy="3448050"/>
          </a:xfrm>
          <a:prstGeom prst="rect">
            <a:avLst/>
          </a:prstGeom>
        </p:spPr>
      </p:pic>
      <p:pic>
        <p:nvPicPr>
          <p:cNvPr id="13" name="Picture 12">
            <a:extLst>
              <a:ext uri="{FF2B5EF4-FFF2-40B4-BE49-F238E27FC236}">
                <a16:creationId xmlns:a16="http://schemas.microsoft.com/office/drawing/2014/main" id="{64FA4B23-E9A1-4BBF-983C-1AD1CCF47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0552" y="62486"/>
            <a:ext cx="973254" cy="1294795"/>
          </a:xfrm>
          <a:prstGeom prst="rect">
            <a:avLst/>
          </a:prstGeom>
        </p:spPr>
      </p:pic>
    </p:spTree>
    <p:extLst>
      <p:ext uri="{BB962C8B-B14F-4D97-AF65-F5344CB8AC3E}">
        <p14:creationId xmlns:p14="http://schemas.microsoft.com/office/powerpoint/2010/main" val="207231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6011B1-C6B4-4AB5-A9F1-E2BA2BAC5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The Slave Issue</a:t>
            </a:r>
          </a:p>
        </p:txBody>
      </p:sp>
      <p:sp>
        <p:nvSpPr>
          <p:cNvPr id="7" name="TextBox 6"/>
          <p:cNvSpPr txBox="1"/>
          <p:nvPr/>
        </p:nvSpPr>
        <p:spPr>
          <a:xfrm>
            <a:off x="108856" y="6451392"/>
            <a:ext cx="2699657" cy="369332"/>
          </a:xfrm>
          <a:prstGeom prst="rect">
            <a:avLst/>
          </a:prstGeom>
          <a:noFill/>
        </p:spPr>
        <p:txBody>
          <a:bodyPr wrap="square" rtlCol="0">
            <a:spAutoFit/>
          </a:bodyPr>
          <a:lstStyle/>
          <a:p>
            <a:r>
              <a:rPr lang="en-US" dirty="0">
                <a:solidFill>
                  <a:schemeClr val="bg1"/>
                </a:solidFill>
              </a:rPr>
              <a:t>D&amp;C 87:4</a:t>
            </a:r>
          </a:p>
        </p:txBody>
      </p:sp>
      <p:sp>
        <p:nvSpPr>
          <p:cNvPr id="2" name="Rectangle 1"/>
          <p:cNvSpPr/>
          <p:nvPr/>
        </p:nvSpPr>
        <p:spPr>
          <a:xfrm>
            <a:off x="397329" y="1754751"/>
            <a:ext cx="6096000" cy="3600986"/>
          </a:xfrm>
          <a:prstGeom prst="rect">
            <a:avLst/>
          </a:prstGeom>
        </p:spPr>
        <p:txBody>
          <a:bodyPr>
            <a:spAutoFit/>
          </a:bodyPr>
          <a:lstStyle/>
          <a:p>
            <a:pPr fontAlgn="base"/>
            <a:r>
              <a:rPr lang="en-US" sz="2400" i="1" dirty="0">
                <a:solidFill>
                  <a:schemeClr val="bg1"/>
                </a:solidFill>
              </a:rPr>
              <a:t>I prophesy, in the name of the Lord God, that the commencement of the difficulties which will cause much bloodshed previous to the coming of the Son of Man will be in South Carolina.</a:t>
            </a:r>
          </a:p>
          <a:p>
            <a:pPr fontAlgn="base"/>
            <a:endParaRPr lang="en-US" sz="2400" i="1" dirty="0">
              <a:solidFill>
                <a:schemeClr val="bg1"/>
              </a:solidFill>
            </a:endParaRPr>
          </a:p>
          <a:p>
            <a:pPr fontAlgn="base"/>
            <a:r>
              <a:rPr lang="en-US" sz="2400" i="1" dirty="0">
                <a:solidFill>
                  <a:schemeClr val="bg1"/>
                </a:solidFill>
              </a:rPr>
              <a:t>It may probably arise through the slave question. This a voice declared to me, while I was praying earnestly on the subject, December 25th, 1832.</a:t>
            </a:r>
          </a:p>
          <a:p>
            <a:pPr fontAlgn="base"/>
            <a:r>
              <a:rPr lang="en-US" sz="1200" i="1" dirty="0">
                <a:solidFill>
                  <a:schemeClr val="bg1"/>
                </a:solidFill>
              </a:rPr>
              <a:t>D&amp;C 130:12-13</a:t>
            </a:r>
          </a:p>
        </p:txBody>
      </p:sp>
      <p:sp>
        <p:nvSpPr>
          <p:cNvPr id="3" name="Rectangle 2"/>
          <p:cNvSpPr/>
          <p:nvPr/>
        </p:nvSpPr>
        <p:spPr>
          <a:xfrm>
            <a:off x="6826313" y="4974064"/>
            <a:ext cx="5042779" cy="1477328"/>
          </a:xfrm>
          <a:prstGeom prst="rect">
            <a:avLst/>
          </a:prstGeom>
        </p:spPr>
        <p:txBody>
          <a:bodyPr wrap="square">
            <a:spAutoFit/>
          </a:bodyPr>
          <a:lstStyle/>
          <a:p>
            <a:r>
              <a:rPr lang="en-US" dirty="0">
                <a:solidFill>
                  <a:schemeClr val="bg1"/>
                </a:solidFill>
                <a:latin typeface="Calibri" panose="020F0502020204030204" pitchFamily="34" charset="0"/>
              </a:rPr>
              <a:t>When this revelation was given, slavery existed not only in the United States but also in other parts of the world. Slaves, or those in bondage, in the 19th and 20th centuries rose up against their masters and fought for their freedom.</a:t>
            </a:r>
            <a:endParaRPr lang="en-US" dirty="0">
              <a:solidFill>
                <a:schemeClr val="bg1"/>
              </a:solidFill>
            </a:endParaRPr>
          </a:p>
        </p:txBody>
      </p:sp>
      <p:pic>
        <p:nvPicPr>
          <p:cNvPr id="6" name="Picture 5">
            <a:extLst>
              <a:ext uri="{FF2B5EF4-FFF2-40B4-BE49-F238E27FC236}">
                <a16:creationId xmlns:a16="http://schemas.microsoft.com/office/drawing/2014/main" id="{C4961057-DEFF-41FF-B297-2AE717738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035" y="1757581"/>
            <a:ext cx="4495800" cy="2809875"/>
          </a:xfrm>
          <a:prstGeom prst="rect">
            <a:avLst/>
          </a:prstGeom>
        </p:spPr>
      </p:pic>
    </p:spTree>
    <p:extLst>
      <p:ext uri="{BB962C8B-B14F-4D97-AF65-F5344CB8AC3E}">
        <p14:creationId xmlns:p14="http://schemas.microsoft.com/office/powerpoint/2010/main" val="11276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BDCF497-EBCB-4CEF-BE12-E6CFBF238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Remnants Left in Land</a:t>
            </a:r>
          </a:p>
        </p:txBody>
      </p:sp>
      <p:sp>
        <p:nvSpPr>
          <p:cNvPr id="7" name="TextBox 6"/>
          <p:cNvSpPr txBox="1"/>
          <p:nvPr/>
        </p:nvSpPr>
        <p:spPr>
          <a:xfrm>
            <a:off x="63589" y="6488536"/>
            <a:ext cx="4680427" cy="646331"/>
          </a:xfrm>
          <a:prstGeom prst="rect">
            <a:avLst/>
          </a:prstGeom>
          <a:noFill/>
        </p:spPr>
        <p:txBody>
          <a:bodyPr wrap="square" rtlCol="0">
            <a:spAutoFit/>
          </a:bodyPr>
          <a:lstStyle/>
          <a:p>
            <a:r>
              <a:rPr lang="en-US" dirty="0">
                <a:solidFill>
                  <a:schemeClr val="bg1"/>
                </a:solidFill>
              </a:rPr>
              <a:t>D&amp;C 87:5  President Joseph Fielding Smith</a:t>
            </a:r>
            <a:endParaRPr lang="en-US" i="1" dirty="0">
              <a:solidFill>
                <a:schemeClr val="bg1"/>
              </a:solidFill>
            </a:endParaRPr>
          </a:p>
          <a:p>
            <a:endParaRPr lang="en-US" dirty="0">
              <a:solidFill>
                <a:schemeClr val="bg1"/>
              </a:solidFill>
            </a:endParaRPr>
          </a:p>
        </p:txBody>
      </p:sp>
      <p:sp>
        <p:nvSpPr>
          <p:cNvPr id="2" name="Rectangle 1"/>
          <p:cNvSpPr/>
          <p:nvPr/>
        </p:nvSpPr>
        <p:spPr>
          <a:xfrm>
            <a:off x="207205" y="1153861"/>
            <a:ext cx="6096000" cy="923330"/>
          </a:xfrm>
          <a:prstGeom prst="rect">
            <a:avLst/>
          </a:prstGeom>
        </p:spPr>
        <p:txBody>
          <a:bodyPr>
            <a:spAutoFit/>
          </a:bodyPr>
          <a:lstStyle/>
          <a:p>
            <a:pPr fontAlgn="base"/>
            <a:r>
              <a:rPr lang="en-US" dirty="0">
                <a:solidFill>
                  <a:schemeClr val="bg1"/>
                </a:solidFill>
              </a:rPr>
              <a:t>“The history of this American continent … gives evidence that the Lamanites have risen up in their anger and vexed the Gentiles. </a:t>
            </a:r>
            <a:endParaRPr lang="en-US" i="1" dirty="0">
              <a:solidFill>
                <a:schemeClr val="bg1"/>
              </a:solidFill>
            </a:endParaRPr>
          </a:p>
        </p:txBody>
      </p:sp>
      <p:sp>
        <p:nvSpPr>
          <p:cNvPr id="9" name="Rectangle 8"/>
          <p:cNvSpPr/>
          <p:nvPr/>
        </p:nvSpPr>
        <p:spPr>
          <a:xfrm>
            <a:off x="5947130" y="1672578"/>
            <a:ext cx="6096000" cy="1477328"/>
          </a:xfrm>
          <a:prstGeom prst="rect">
            <a:avLst/>
          </a:prstGeom>
        </p:spPr>
        <p:txBody>
          <a:bodyPr>
            <a:spAutoFit/>
          </a:bodyPr>
          <a:lstStyle/>
          <a:p>
            <a:pPr fontAlgn="base"/>
            <a:r>
              <a:rPr lang="en-US" dirty="0">
                <a:solidFill>
                  <a:schemeClr val="bg1"/>
                </a:solidFill>
              </a:rPr>
              <a:t>This warfare may not be over. It has been the fault of people in the United States to think that this prophetic saying has reference to the Indians in the United States, but we must remember that there are millions of the ‘remnant’ in Mexico, Central and South America. </a:t>
            </a:r>
            <a:endParaRPr lang="en-US" i="1" dirty="0">
              <a:solidFill>
                <a:schemeClr val="bg1"/>
              </a:solidFill>
            </a:endParaRPr>
          </a:p>
        </p:txBody>
      </p:sp>
      <p:sp>
        <p:nvSpPr>
          <p:cNvPr id="4" name="Rectangle 3"/>
          <p:cNvSpPr/>
          <p:nvPr/>
        </p:nvSpPr>
        <p:spPr>
          <a:xfrm>
            <a:off x="207205" y="3743244"/>
            <a:ext cx="6096000" cy="2585323"/>
          </a:xfrm>
          <a:prstGeom prst="rect">
            <a:avLst/>
          </a:prstGeom>
        </p:spPr>
        <p:txBody>
          <a:bodyPr>
            <a:spAutoFit/>
          </a:bodyPr>
          <a:lstStyle/>
          <a:p>
            <a:pPr fontAlgn="base"/>
            <a:r>
              <a:rPr lang="en-US" dirty="0">
                <a:solidFill>
                  <a:schemeClr val="bg1"/>
                </a:solidFill>
              </a:rPr>
              <a:t>It was during our Civil War that the Indians in Mexico rose up and gained their freedom from the tyranny which Napoleon endeavored to inflict upon them contrary to the prediction of Jacob in the Book of Mormon, that there should be no kings among the Gentiles on this land. </a:t>
            </a:r>
          </a:p>
          <a:p>
            <a:pPr fontAlgn="base"/>
            <a:endParaRPr lang="en-US" dirty="0">
              <a:solidFill>
                <a:schemeClr val="bg1"/>
              </a:solidFill>
            </a:endParaRPr>
          </a:p>
          <a:p>
            <a:pPr fontAlgn="base"/>
            <a:r>
              <a:rPr lang="en-US" dirty="0">
                <a:solidFill>
                  <a:schemeClr val="bg1"/>
                </a:solidFill>
              </a:rPr>
              <a:t>The independence of Mexico and other nations to the south has been accomplished by the uprising of the ‘remnant’ upon the land. </a:t>
            </a:r>
            <a:endParaRPr lang="en-US" i="1" dirty="0">
              <a:solidFill>
                <a:schemeClr val="bg1"/>
              </a:solidFill>
            </a:endParaRPr>
          </a:p>
        </p:txBody>
      </p:sp>
      <p:sp>
        <p:nvSpPr>
          <p:cNvPr id="6" name="Rectangle 5"/>
          <p:cNvSpPr/>
          <p:nvPr/>
        </p:nvSpPr>
        <p:spPr>
          <a:xfrm>
            <a:off x="7531445" y="5478482"/>
            <a:ext cx="3949333" cy="1200329"/>
          </a:xfrm>
          <a:prstGeom prst="rect">
            <a:avLst/>
          </a:prstGeom>
        </p:spPr>
        <p:txBody>
          <a:bodyPr wrap="square">
            <a:spAutoFit/>
          </a:bodyPr>
          <a:lstStyle/>
          <a:p>
            <a:pPr algn="ctr"/>
            <a:r>
              <a:rPr lang="en-US" sz="2400" dirty="0">
                <a:solidFill>
                  <a:srgbClr val="FFFF00"/>
                </a:solidFill>
              </a:rPr>
              <a:t>However, let us not think that this prophecy has completely been fulfilled.” </a:t>
            </a:r>
          </a:p>
        </p:txBody>
      </p:sp>
      <p:pic>
        <p:nvPicPr>
          <p:cNvPr id="8" name="Picture 7">
            <a:extLst>
              <a:ext uri="{FF2B5EF4-FFF2-40B4-BE49-F238E27FC236}">
                <a16:creationId xmlns:a16="http://schemas.microsoft.com/office/drawing/2014/main" id="{3364A33F-8B24-42FC-9E21-DF3105ADF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01" y="2003131"/>
            <a:ext cx="3950208" cy="1493520"/>
          </a:xfrm>
          <a:prstGeom prst="rect">
            <a:avLst/>
          </a:prstGeom>
        </p:spPr>
      </p:pic>
      <p:pic>
        <p:nvPicPr>
          <p:cNvPr id="12" name="Picture 11">
            <a:extLst>
              <a:ext uri="{FF2B5EF4-FFF2-40B4-BE49-F238E27FC236}">
                <a16:creationId xmlns:a16="http://schemas.microsoft.com/office/drawing/2014/main" id="{13369B86-B1BE-4AD0-ACAB-4C08FC879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209" y="3262634"/>
            <a:ext cx="2103120" cy="2103120"/>
          </a:xfrm>
          <a:prstGeom prst="rect">
            <a:avLst/>
          </a:prstGeom>
        </p:spPr>
      </p:pic>
      <p:pic>
        <p:nvPicPr>
          <p:cNvPr id="16" name="Picture 15">
            <a:extLst>
              <a:ext uri="{FF2B5EF4-FFF2-40B4-BE49-F238E27FC236}">
                <a16:creationId xmlns:a16="http://schemas.microsoft.com/office/drawing/2014/main" id="{16FE1103-6B05-4740-A578-7AE16867E1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89" y="35073"/>
            <a:ext cx="763838" cy="989034"/>
          </a:xfrm>
          <a:prstGeom prst="rect">
            <a:avLst/>
          </a:prstGeom>
        </p:spPr>
      </p:pic>
    </p:spTree>
    <p:extLst>
      <p:ext uri="{BB962C8B-B14F-4D97-AF65-F5344CB8AC3E}">
        <p14:creationId xmlns:p14="http://schemas.microsoft.com/office/powerpoint/2010/main" val="162973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xit" presetSubtype="0" fill="hold" grpId="1" nodeType="withEffect">
                                  <p:stCondLst>
                                    <p:cond delay="0"/>
                                  </p:stCondLst>
                                  <p:childTnLst>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
                                            <p:txEl>
                                              <p:pRg st="0" end="0"/>
                                            </p:txEl>
                                          </p:spTgt>
                                        </p:tgtEl>
                                      </p:cBhvr>
                                    </p:animEffect>
                                    <p:set>
                                      <p:cBhvr>
                                        <p:cTn id="40" dur="1" fill="hold">
                                          <p:stCondLst>
                                            <p:cond delay="499"/>
                                          </p:stCondLst>
                                        </p:cTn>
                                        <p:tgtEl>
                                          <p:spTgt spid="4">
                                            <p:txEl>
                                              <p:pRg st="0" end="0"/>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4">
                                            <p:txEl>
                                              <p:pRg st="2" end="2"/>
                                            </p:txEl>
                                          </p:spTgt>
                                        </p:tgtEl>
                                      </p:cBhvr>
                                    </p:animEffect>
                                    <p:set>
                                      <p:cBhvr>
                                        <p:cTn id="43"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9" grpId="1"/>
      <p:bldP spid="4" grpId="0" build="allAtOnce"/>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F8C823-879C-4CAA-BCBF-4D27A840C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Spirit Has Departed</a:t>
            </a:r>
          </a:p>
        </p:txBody>
      </p:sp>
      <p:sp>
        <p:nvSpPr>
          <p:cNvPr id="7" name="TextBox 6"/>
          <p:cNvSpPr txBox="1"/>
          <p:nvPr/>
        </p:nvSpPr>
        <p:spPr>
          <a:xfrm>
            <a:off x="63589" y="6488536"/>
            <a:ext cx="4680427" cy="646331"/>
          </a:xfrm>
          <a:prstGeom prst="rect">
            <a:avLst/>
          </a:prstGeom>
          <a:noFill/>
        </p:spPr>
        <p:txBody>
          <a:bodyPr wrap="square" rtlCol="0">
            <a:spAutoFit/>
          </a:bodyPr>
          <a:lstStyle/>
          <a:p>
            <a:r>
              <a:rPr lang="en-US" dirty="0">
                <a:solidFill>
                  <a:schemeClr val="bg1"/>
                </a:solidFill>
              </a:rPr>
              <a:t>D&amp;C 87:6 James E. </a:t>
            </a:r>
            <a:r>
              <a:rPr lang="en-US" dirty="0" err="1">
                <a:solidFill>
                  <a:schemeClr val="bg1"/>
                </a:solidFill>
              </a:rPr>
              <a:t>Talmage</a:t>
            </a:r>
            <a:endParaRPr lang="en-US" i="1" dirty="0">
              <a:solidFill>
                <a:schemeClr val="bg1"/>
              </a:solidFill>
            </a:endParaRPr>
          </a:p>
          <a:p>
            <a:endParaRPr lang="en-US" dirty="0">
              <a:solidFill>
                <a:schemeClr val="bg1"/>
              </a:solidFill>
            </a:endParaRPr>
          </a:p>
        </p:txBody>
      </p:sp>
      <p:sp>
        <p:nvSpPr>
          <p:cNvPr id="2" name="Rectangle 1"/>
          <p:cNvSpPr/>
          <p:nvPr/>
        </p:nvSpPr>
        <p:spPr>
          <a:xfrm>
            <a:off x="505969" y="1180281"/>
            <a:ext cx="5405433" cy="1754326"/>
          </a:xfrm>
          <a:prstGeom prst="rect">
            <a:avLst/>
          </a:prstGeom>
        </p:spPr>
        <p:txBody>
          <a:bodyPr wrap="square">
            <a:spAutoFit/>
          </a:bodyPr>
          <a:lstStyle/>
          <a:p>
            <a:pPr fontAlgn="base"/>
            <a:r>
              <a:rPr lang="en-US" dirty="0">
                <a:solidFill>
                  <a:schemeClr val="bg1"/>
                </a:solidFill>
              </a:rPr>
              <a:t>The Lord is dealing with the nations of the earth, and his Spirit has departed in large measure from nations that have defied him and his commandments, and as a result, they, being left largely to themselves, war with one another, and seek all means by which they can destroy one another most expeditiously. </a:t>
            </a:r>
            <a:endParaRPr lang="en-US" i="1" dirty="0">
              <a:solidFill>
                <a:schemeClr val="bg1"/>
              </a:solidFill>
            </a:endParaRPr>
          </a:p>
        </p:txBody>
      </p:sp>
      <p:sp>
        <p:nvSpPr>
          <p:cNvPr id="4" name="Rectangle 3"/>
          <p:cNvSpPr/>
          <p:nvPr/>
        </p:nvSpPr>
        <p:spPr>
          <a:xfrm>
            <a:off x="6817259" y="3981518"/>
            <a:ext cx="4130374" cy="2308324"/>
          </a:xfrm>
          <a:prstGeom prst="rect">
            <a:avLst/>
          </a:prstGeom>
        </p:spPr>
        <p:txBody>
          <a:bodyPr wrap="square">
            <a:spAutoFit/>
          </a:bodyPr>
          <a:lstStyle/>
          <a:p>
            <a:pPr fontAlgn="base"/>
            <a:r>
              <a:rPr lang="en-US" dirty="0">
                <a:solidFill>
                  <a:schemeClr val="bg1"/>
                </a:solidFill>
              </a:rPr>
              <a:t>The Lord is not the author of these evil things; the nations are bringing these inflictions upon themselves, and there shall be a consummation brought about as the Lord hath decreed, which shall mean an end of all nations as such, if they will not observe the law and the commandments of the Lord their God.”</a:t>
            </a:r>
            <a:endParaRPr lang="en-US" i="1" dirty="0">
              <a:solidFill>
                <a:schemeClr val="bg1"/>
              </a:solidFill>
            </a:endParaRPr>
          </a:p>
        </p:txBody>
      </p:sp>
      <p:pic>
        <p:nvPicPr>
          <p:cNvPr id="8" name="Picture 7">
            <a:extLst>
              <a:ext uri="{FF2B5EF4-FFF2-40B4-BE49-F238E27FC236}">
                <a16:creationId xmlns:a16="http://schemas.microsoft.com/office/drawing/2014/main" id="{0974EADF-4EEF-4240-8232-136F8D14D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299" y="1180281"/>
            <a:ext cx="3733800" cy="2476500"/>
          </a:xfrm>
          <a:prstGeom prst="rect">
            <a:avLst/>
          </a:prstGeom>
        </p:spPr>
      </p:pic>
      <p:pic>
        <p:nvPicPr>
          <p:cNvPr id="10" name="Picture 9">
            <a:extLst>
              <a:ext uri="{FF2B5EF4-FFF2-40B4-BE49-F238E27FC236}">
                <a16:creationId xmlns:a16="http://schemas.microsoft.com/office/drawing/2014/main" id="{03C89383-E437-4547-82E3-33BD85883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69" y="3242660"/>
            <a:ext cx="5986791" cy="2969009"/>
          </a:xfrm>
          <a:prstGeom prst="rect">
            <a:avLst/>
          </a:prstGeom>
        </p:spPr>
      </p:pic>
      <p:pic>
        <p:nvPicPr>
          <p:cNvPr id="19" name="Picture 18">
            <a:extLst>
              <a:ext uri="{FF2B5EF4-FFF2-40B4-BE49-F238E27FC236}">
                <a16:creationId xmlns:a16="http://schemas.microsoft.com/office/drawing/2014/main" id="{A15C78F2-8F63-418B-A0CB-FE9C0363F6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0552" y="62486"/>
            <a:ext cx="973254" cy="1294795"/>
          </a:xfrm>
          <a:prstGeom prst="rect">
            <a:avLst/>
          </a:prstGeom>
        </p:spPr>
      </p:pic>
    </p:spTree>
    <p:extLst>
      <p:ext uri="{BB962C8B-B14F-4D97-AF65-F5344CB8AC3E}">
        <p14:creationId xmlns:p14="http://schemas.microsoft.com/office/powerpoint/2010/main" val="172629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D7679F-26B3-4E12-B4C1-328E9BFC9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Chastening Hand—to Remember</a:t>
            </a:r>
          </a:p>
        </p:txBody>
      </p:sp>
      <p:sp>
        <p:nvSpPr>
          <p:cNvPr id="7" name="TextBox 6"/>
          <p:cNvSpPr txBox="1"/>
          <p:nvPr/>
        </p:nvSpPr>
        <p:spPr>
          <a:xfrm>
            <a:off x="63589" y="6488536"/>
            <a:ext cx="4680427" cy="646331"/>
          </a:xfrm>
          <a:prstGeom prst="rect">
            <a:avLst/>
          </a:prstGeom>
          <a:noFill/>
        </p:spPr>
        <p:txBody>
          <a:bodyPr wrap="square" rtlCol="0">
            <a:spAutoFit/>
          </a:bodyPr>
          <a:lstStyle/>
          <a:p>
            <a:r>
              <a:rPr lang="en-US" dirty="0">
                <a:solidFill>
                  <a:schemeClr val="bg1"/>
                </a:solidFill>
              </a:rPr>
              <a:t>D&amp;C 87:6</a:t>
            </a:r>
            <a:endParaRPr lang="en-US" i="1" dirty="0">
              <a:solidFill>
                <a:schemeClr val="bg1"/>
              </a:solidFill>
            </a:endParaRPr>
          </a:p>
          <a:p>
            <a:endParaRPr lang="en-US" dirty="0">
              <a:solidFill>
                <a:schemeClr val="bg1"/>
              </a:solidFill>
            </a:endParaRPr>
          </a:p>
        </p:txBody>
      </p:sp>
      <p:sp>
        <p:nvSpPr>
          <p:cNvPr id="4" name="Rectangle 3"/>
          <p:cNvSpPr/>
          <p:nvPr/>
        </p:nvSpPr>
        <p:spPr>
          <a:xfrm>
            <a:off x="746532" y="1307508"/>
            <a:ext cx="6350953" cy="5016758"/>
          </a:xfrm>
          <a:prstGeom prst="rect">
            <a:avLst/>
          </a:prstGeom>
        </p:spPr>
        <p:txBody>
          <a:bodyPr wrap="square">
            <a:spAutoFit/>
          </a:bodyPr>
          <a:lstStyle/>
          <a:p>
            <a:pPr fontAlgn="base"/>
            <a:r>
              <a:rPr lang="en-US" sz="3200" dirty="0">
                <a:solidFill>
                  <a:schemeClr val="bg1"/>
                </a:solidFill>
              </a:rPr>
              <a:t>“chastening hand” of God refers to the fact that the Lord uses His judgments to prompt His children to repent of their sins.</a:t>
            </a:r>
          </a:p>
          <a:p>
            <a:pPr fontAlgn="base"/>
            <a:endParaRPr lang="en-US" sz="3200" dirty="0">
              <a:solidFill>
                <a:schemeClr val="bg1"/>
              </a:solidFill>
            </a:endParaRPr>
          </a:p>
          <a:p>
            <a:pPr fontAlgn="base"/>
            <a:r>
              <a:rPr lang="en-US" sz="3200" dirty="0">
                <a:solidFill>
                  <a:schemeClr val="bg1"/>
                </a:solidFill>
              </a:rPr>
              <a:t>In addition, some of the judgments described in these verses will occur as the Lord punishes the wicked for their unjust treatment of the righteous.</a:t>
            </a:r>
            <a:endParaRPr lang="en-US" sz="3200" i="1" dirty="0">
              <a:solidFill>
                <a:schemeClr val="bg1"/>
              </a:solidFill>
            </a:endParaRPr>
          </a:p>
        </p:txBody>
      </p:sp>
      <p:sp>
        <p:nvSpPr>
          <p:cNvPr id="3" name="Rectangle 2"/>
          <p:cNvSpPr/>
          <p:nvPr/>
        </p:nvSpPr>
        <p:spPr>
          <a:xfrm>
            <a:off x="7786436" y="1230564"/>
            <a:ext cx="3461657" cy="2585323"/>
          </a:xfrm>
          <a:prstGeom prst="rect">
            <a:avLst/>
          </a:prstGeom>
        </p:spPr>
        <p:txBody>
          <a:bodyPr wrap="square">
            <a:spAutoFit/>
          </a:bodyPr>
          <a:lstStyle/>
          <a:p>
            <a:pPr algn="just"/>
            <a:r>
              <a:rPr lang="en-US" i="1" dirty="0">
                <a:solidFill>
                  <a:srgbClr val="FFFF00"/>
                </a:solidFill>
                <a:latin typeface="Georgia" panose="02040502050405020303" pitchFamily="18" charset="0"/>
              </a:rPr>
              <a:t>And thus we see that except the Lord doth chasten his people with many afflictions, yea, except he doth visit them with death and with terror, and with famine and with all manner of pestilence, they will not remember him.</a:t>
            </a:r>
          </a:p>
          <a:p>
            <a:pPr algn="just"/>
            <a:r>
              <a:rPr lang="en-US" i="1" dirty="0" err="1">
                <a:solidFill>
                  <a:srgbClr val="FFFF00"/>
                </a:solidFill>
                <a:latin typeface="Georgia" panose="02040502050405020303" pitchFamily="18" charset="0"/>
              </a:rPr>
              <a:t>Helaman</a:t>
            </a:r>
            <a:r>
              <a:rPr lang="en-US" i="1" dirty="0">
                <a:solidFill>
                  <a:srgbClr val="FFFF00"/>
                </a:solidFill>
                <a:latin typeface="Georgia" panose="02040502050405020303" pitchFamily="18" charset="0"/>
              </a:rPr>
              <a:t> 12:3</a:t>
            </a:r>
            <a:endParaRPr lang="en-US" i="1" dirty="0">
              <a:solidFill>
                <a:srgbClr val="FFFF00"/>
              </a:solidFill>
            </a:endParaRPr>
          </a:p>
        </p:txBody>
      </p:sp>
      <p:pic>
        <p:nvPicPr>
          <p:cNvPr id="6" name="Picture 5">
            <a:extLst>
              <a:ext uri="{FF2B5EF4-FFF2-40B4-BE49-F238E27FC236}">
                <a16:creationId xmlns:a16="http://schemas.microsoft.com/office/drawing/2014/main" id="{20883081-DFF0-4FBF-8D7C-2A6911AFF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319" y="4279196"/>
            <a:ext cx="3218967" cy="2115495"/>
          </a:xfrm>
          <a:prstGeom prst="rect">
            <a:avLst/>
          </a:prstGeom>
        </p:spPr>
      </p:pic>
    </p:spTree>
    <p:extLst>
      <p:ext uri="{BB962C8B-B14F-4D97-AF65-F5344CB8AC3E}">
        <p14:creationId xmlns:p14="http://schemas.microsoft.com/office/powerpoint/2010/main" val="378889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CB87B0F-AD4E-44A0-A35A-B3298918D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Blood of the Saints</a:t>
            </a:r>
          </a:p>
        </p:txBody>
      </p:sp>
      <p:sp>
        <p:nvSpPr>
          <p:cNvPr id="7" name="TextBox 6"/>
          <p:cNvSpPr txBox="1"/>
          <p:nvPr/>
        </p:nvSpPr>
        <p:spPr>
          <a:xfrm>
            <a:off x="63589" y="6488536"/>
            <a:ext cx="4680427" cy="646331"/>
          </a:xfrm>
          <a:prstGeom prst="rect">
            <a:avLst/>
          </a:prstGeom>
          <a:noFill/>
        </p:spPr>
        <p:txBody>
          <a:bodyPr wrap="square" rtlCol="0">
            <a:spAutoFit/>
          </a:bodyPr>
          <a:lstStyle/>
          <a:p>
            <a:r>
              <a:rPr lang="en-US" dirty="0">
                <a:solidFill>
                  <a:schemeClr val="bg1"/>
                </a:solidFill>
              </a:rPr>
              <a:t>D&amp;C 87:7</a:t>
            </a:r>
            <a:endParaRPr lang="en-US" i="1" dirty="0">
              <a:solidFill>
                <a:schemeClr val="bg1"/>
              </a:solidFill>
            </a:endParaRPr>
          </a:p>
          <a:p>
            <a:endParaRPr lang="en-US" dirty="0">
              <a:solidFill>
                <a:schemeClr val="bg1"/>
              </a:solidFill>
            </a:endParaRPr>
          </a:p>
        </p:txBody>
      </p:sp>
      <p:sp>
        <p:nvSpPr>
          <p:cNvPr id="4" name="Rectangle 3"/>
          <p:cNvSpPr/>
          <p:nvPr/>
        </p:nvSpPr>
        <p:spPr>
          <a:xfrm>
            <a:off x="256674" y="1111566"/>
            <a:ext cx="5347177" cy="2554545"/>
          </a:xfrm>
          <a:prstGeom prst="rect">
            <a:avLst/>
          </a:prstGeom>
        </p:spPr>
        <p:txBody>
          <a:bodyPr wrap="square">
            <a:spAutoFit/>
          </a:bodyPr>
          <a:lstStyle/>
          <a:p>
            <a:pPr fontAlgn="base"/>
            <a:r>
              <a:rPr lang="en-US" sz="2000" dirty="0">
                <a:solidFill>
                  <a:schemeClr val="bg1"/>
                </a:solidFill>
              </a:rPr>
              <a:t>“There is no sin that a nation can commit, which the Lord avenges so speedily and fearfully, as he does the shedding of innocent blood, or, in other words, the killing of his anointed and authorized servants. </a:t>
            </a:r>
          </a:p>
          <a:p>
            <a:pPr fontAlgn="base"/>
            <a:endParaRPr lang="en-US" sz="2000" dirty="0">
              <a:solidFill>
                <a:schemeClr val="bg1"/>
              </a:solidFill>
            </a:endParaRPr>
          </a:p>
          <a:p>
            <a:pPr fontAlgn="base"/>
            <a:r>
              <a:rPr lang="en-US" sz="2000" dirty="0">
                <a:solidFill>
                  <a:schemeClr val="bg1"/>
                </a:solidFill>
              </a:rPr>
              <a:t>No nation which has been guilty of this dreadful crime has ever escaped his vengeance. </a:t>
            </a:r>
            <a:endParaRPr lang="en-US" sz="2000" i="1" dirty="0">
              <a:solidFill>
                <a:schemeClr val="bg1"/>
              </a:solidFill>
            </a:endParaRPr>
          </a:p>
        </p:txBody>
      </p:sp>
      <p:sp>
        <p:nvSpPr>
          <p:cNvPr id="8" name="Rectangle 7"/>
          <p:cNvSpPr/>
          <p:nvPr/>
        </p:nvSpPr>
        <p:spPr>
          <a:xfrm>
            <a:off x="5834742" y="3847222"/>
            <a:ext cx="5630204" cy="2739211"/>
          </a:xfrm>
          <a:prstGeom prst="rect">
            <a:avLst/>
          </a:prstGeom>
        </p:spPr>
        <p:txBody>
          <a:bodyPr wrap="square">
            <a:spAutoFit/>
          </a:bodyPr>
          <a:lstStyle/>
          <a:p>
            <a:pPr fontAlgn="base"/>
            <a:r>
              <a:rPr lang="en-US" sz="2000" dirty="0">
                <a:solidFill>
                  <a:schemeClr val="bg1"/>
                </a:solidFill>
              </a:rPr>
              <a:t>The thunderbolts of his wrath have been always launched forth for the destruction of the perpetrators of such wickedness. </a:t>
            </a:r>
          </a:p>
          <a:p>
            <a:pPr fontAlgn="base"/>
            <a:endParaRPr lang="en-US" sz="2000" dirty="0">
              <a:solidFill>
                <a:schemeClr val="bg1"/>
              </a:solidFill>
            </a:endParaRPr>
          </a:p>
          <a:p>
            <a:pPr fontAlgn="base"/>
            <a:r>
              <a:rPr lang="en-US" sz="2000" dirty="0">
                <a:solidFill>
                  <a:schemeClr val="bg1"/>
                </a:solidFill>
              </a:rPr>
              <a:t>It is a rank offence against the majesty of Heaven and the authority of the Creator, which he never suffers to pass unrebuked; for such men act in his stead, and are his representatives on the earth.” </a:t>
            </a:r>
          </a:p>
          <a:p>
            <a:pPr fontAlgn="base"/>
            <a:r>
              <a:rPr lang="en-US" sz="1200" dirty="0">
                <a:solidFill>
                  <a:schemeClr val="bg1"/>
                </a:solidFill>
              </a:rPr>
              <a:t>Elder George Q. Cannon </a:t>
            </a:r>
            <a:endParaRPr lang="en-US" sz="1200" i="1" dirty="0">
              <a:solidFill>
                <a:schemeClr val="bg1"/>
              </a:solidFill>
            </a:endParaRPr>
          </a:p>
        </p:txBody>
      </p:sp>
      <p:pic>
        <p:nvPicPr>
          <p:cNvPr id="10" name="Picture 9">
            <a:extLst>
              <a:ext uri="{FF2B5EF4-FFF2-40B4-BE49-F238E27FC236}">
                <a16:creationId xmlns:a16="http://schemas.microsoft.com/office/drawing/2014/main" id="{05718581-D958-4909-B2F5-EB2A137BC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789" y="1316395"/>
            <a:ext cx="4865030" cy="2078916"/>
          </a:xfrm>
          <a:prstGeom prst="rect">
            <a:avLst/>
          </a:prstGeom>
        </p:spPr>
      </p:pic>
      <p:pic>
        <p:nvPicPr>
          <p:cNvPr id="14" name="Picture 13">
            <a:extLst>
              <a:ext uri="{FF2B5EF4-FFF2-40B4-BE49-F238E27FC236}">
                <a16:creationId xmlns:a16="http://schemas.microsoft.com/office/drawing/2014/main" id="{17F0357C-2EB0-4017-AF7A-FD1E00DF1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3409" y="3847222"/>
            <a:ext cx="3420152" cy="2883658"/>
          </a:xfrm>
          <a:prstGeom prst="rect">
            <a:avLst/>
          </a:prstGeom>
        </p:spPr>
      </p:pic>
      <p:pic>
        <p:nvPicPr>
          <p:cNvPr id="16" name="Picture 15">
            <a:extLst>
              <a:ext uri="{FF2B5EF4-FFF2-40B4-BE49-F238E27FC236}">
                <a16:creationId xmlns:a16="http://schemas.microsoft.com/office/drawing/2014/main" id="{DE3D81F4-0D27-4972-82E3-C36660F4F6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1819" y="149275"/>
            <a:ext cx="999467" cy="1332622"/>
          </a:xfrm>
          <a:prstGeom prst="rect">
            <a:avLst/>
          </a:prstGeom>
        </p:spPr>
      </p:pic>
    </p:spTree>
    <p:extLst>
      <p:ext uri="{BB962C8B-B14F-4D97-AF65-F5344CB8AC3E}">
        <p14:creationId xmlns:p14="http://schemas.microsoft.com/office/powerpoint/2010/main" val="399936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F96E55-9F40-46E3-8FF2-E76DEB3B9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err="1">
                <a:solidFill>
                  <a:schemeClr val="bg1"/>
                </a:solidFill>
                <a:latin typeface="Franklin Gothic Demi Cond" panose="020B0706030402020204" pitchFamily="34" charset="0"/>
              </a:rPr>
              <a:t>Sabaoth</a:t>
            </a:r>
            <a:endParaRPr lang="en-US" sz="6000" dirty="0">
              <a:solidFill>
                <a:schemeClr val="bg1"/>
              </a:solidFill>
              <a:latin typeface="Franklin Gothic Demi Cond" panose="020B0706030402020204" pitchFamily="34" charset="0"/>
            </a:endParaRPr>
          </a:p>
        </p:txBody>
      </p:sp>
      <p:sp>
        <p:nvSpPr>
          <p:cNvPr id="7" name="TextBox 6"/>
          <p:cNvSpPr txBox="1"/>
          <p:nvPr/>
        </p:nvSpPr>
        <p:spPr>
          <a:xfrm>
            <a:off x="63589" y="6488536"/>
            <a:ext cx="4680427" cy="646331"/>
          </a:xfrm>
          <a:prstGeom prst="rect">
            <a:avLst/>
          </a:prstGeom>
          <a:noFill/>
        </p:spPr>
        <p:txBody>
          <a:bodyPr wrap="square" rtlCol="0">
            <a:spAutoFit/>
          </a:bodyPr>
          <a:lstStyle/>
          <a:p>
            <a:r>
              <a:rPr lang="en-US" dirty="0">
                <a:solidFill>
                  <a:schemeClr val="bg1"/>
                </a:solidFill>
              </a:rPr>
              <a:t>D&amp;C 87:7</a:t>
            </a:r>
            <a:endParaRPr lang="en-US" i="1" dirty="0">
              <a:solidFill>
                <a:schemeClr val="bg1"/>
              </a:solidFill>
            </a:endParaRPr>
          </a:p>
          <a:p>
            <a:endParaRPr lang="en-US" dirty="0">
              <a:solidFill>
                <a:schemeClr val="bg1"/>
              </a:solidFill>
            </a:endParaRPr>
          </a:p>
        </p:txBody>
      </p:sp>
      <p:sp>
        <p:nvSpPr>
          <p:cNvPr id="4" name="Rectangle 3"/>
          <p:cNvSpPr/>
          <p:nvPr/>
        </p:nvSpPr>
        <p:spPr>
          <a:xfrm>
            <a:off x="256674" y="1111566"/>
            <a:ext cx="5347177" cy="5016758"/>
          </a:xfrm>
          <a:prstGeom prst="rect">
            <a:avLst/>
          </a:prstGeom>
        </p:spPr>
        <p:txBody>
          <a:bodyPr wrap="square">
            <a:spAutoFit/>
          </a:bodyPr>
          <a:lstStyle/>
          <a:p>
            <a:pPr fontAlgn="base"/>
            <a:r>
              <a:rPr lang="en-US" sz="2000" dirty="0">
                <a:solidFill>
                  <a:schemeClr val="bg1"/>
                </a:solidFill>
              </a:rPr>
              <a:t>“‘</a:t>
            </a:r>
            <a:r>
              <a:rPr lang="en-US" sz="2000" dirty="0" err="1">
                <a:solidFill>
                  <a:schemeClr val="bg1"/>
                </a:solidFill>
              </a:rPr>
              <a:t>Sabaoth</a:t>
            </a:r>
            <a:r>
              <a:rPr lang="en-US" sz="2000" dirty="0">
                <a:solidFill>
                  <a:schemeClr val="bg1"/>
                </a:solidFill>
              </a:rPr>
              <a:t>’ is a Hebrew word meaning ‘hosts.’ It sometimes refers to the armies of Israel and other nations; sometimes to the priests officiating in the Sanctuary; sometimes to the people of God generally, and sometimes to the stars and planets in the sky. ‘Lord of Hosts’ is equivalent to the ‘all-sovereign,’ or ‘omnipotent’ Lord. </a:t>
            </a:r>
          </a:p>
          <a:p>
            <a:pPr fontAlgn="base"/>
            <a:endParaRPr lang="en-US" sz="2000" dirty="0">
              <a:solidFill>
                <a:schemeClr val="bg1"/>
              </a:solidFill>
            </a:endParaRPr>
          </a:p>
          <a:p>
            <a:pPr fontAlgn="base"/>
            <a:r>
              <a:rPr lang="en-US" sz="2000" dirty="0">
                <a:solidFill>
                  <a:schemeClr val="bg1"/>
                </a:solidFill>
              </a:rPr>
              <a:t>When we pray, we should remember that He, to whom we speak, has all power in heaven and on Earth—the Lord of Hosts. </a:t>
            </a:r>
          </a:p>
          <a:p>
            <a:pPr fontAlgn="base"/>
            <a:endParaRPr lang="en-US" sz="2000" dirty="0">
              <a:solidFill>
                <a:schemeClr val="bg1"/>
              </a:solidFill>
            </a:endParaRPr>
          </a:p>
          <a:p>
            <a:pPr fontAlgn="base"/>
            <a:r>
              <a:rPr lang="en-US" sz="2000" dirty="0">
                <a:solidFill>
                  <a:schemeClr val="bg1"/>
                </a:solidFill>
              </a:rPr>
              <a:t>The Lord has given His interpretation to this word to be: ‘The Creator of the first day, the beginning and the end.’” </a:t>
            </a:r>
          </a:p>
          <a:p>
            <a:pPr fontAlgn="base"/>
            <a:r>
              <a:rPr lang="en-US" sz="1200" dirty="0">
                <a:solidFill>
                  <a:schemeClr val="bg1"/>
                </a:solidFill>
              </a:rPr>
              <a:t>Smith and Sjodahl</a:t>
            </a:r>
            <a:endParaRPr lang="en-US" sz="1200" i="1" dirty="0">
              <a:solidFill>
                <a:schemeClr val="bg1"/>
              </a:solidFill>
            </a:endParaRPr>
          </a:p>
        </p:txBody>
      </p:sp>
      <p:sp>
        <p:nvSpPr>
          <p:cNvPr id="3" name="Rectangle 2"/>
          <p:cNvSpPr/>
          <p:nvPr/>
        </p:nvSpPr>
        <p:spPr>
          <a:xfrm>
            <a:off x="8156795" y="-67938"/>
            <a:ext cx="2821606" cy="1107996"/>
          </a:xfrm>
          <a:prstGeom prst="rect">
            <a:avLst/>
          </a:prstGeom>
        </p:spPr>
        <p:txBody>
          <a:bodyPr wrap="none">
            <a:spAutoFit/>
          </a:bodyPr>
          <a:lstStyle/>
          <a:p>
            <a:r>
              <a:rPr lang="en-US" sz="6600" dirty="0" err="1">
                <a:solidFill>
                  <a:srgbClr val="FFFF00"/>
                </a:solidFill>
              </a:rPr>
              <a:t>מארחים</a:t>
            </a:r>
            <a:endParaRPr lang="en-US" sz="6600" dirty="0">
              <a:solidFill>
                <a:srgbClr val="FFFF00"/>
              </a:solidFill>
            </a:endParaRPr>
          </a:p>
        </p:txBody>
      </p:sp>
      <p:pic>
        <p:nvPicPr>
          <p:cNvPr id="6" name="Picture 5">
            <a:extLst>
              <a:ext uri="{FF2B5EF4-FFF2-40B4-BE49-F238E27FC236}">
                <a16:creationId xmlns:a16="http://schemas.microsoft.com/office/drawing/2014/main" id="{780D0542-0629-4C7B-98AA-6F0C8504C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151" y="2262632"/>
            <a:ext cx="4619625" cy="2714625"/>
          </a:xfrm>
          <a:prstGeom prst="rect">
            <a:avLst/>
          </a:prstGeom>
        </p:spPr>
      </p:pic>
      <p:pic>
        <p:nvPicPr>
          <p:cNvPr id="10" name="Picture 9">
            <a:extLst>
              <a:ext uri="{FF2B5EF4-FFF2-40B4-BE49-F238E27FC236}">
                <a16:creationId xmlns:a16="http://schemas.microsoft.com/office/drawing/2014/main" id="{B274B211-5DEB-4705-8308-5F0C4A175B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674" y="101131"/>
            <a:ext cx="1202045" cy="915844"/>
          </a:xfrm>
          <a:prstGeom prst="rect">
            <a:avLst/>
          </a:prstGeom>
        </p:spPr>
      </p:pic>
    </p:spTree>
    <p:extLst>
      <p:ext uri="{BB962C8B-B14F-4D97-AF65-F5344CB8AC3E}">
        <p14:creationId xmlns:p14="http://schemas.microsoft.com/office/powerpoint/2010/main" val="235957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4AA9F4A-293D-47B1-9DAD-A9CB2837F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Stand in Holy Places</a:t>
            </a:r>
          </a:p>
        </p:txBody>
      </p:sp>
      <p:sp>
        <p:nvSpPr>
          <p:cNvPr id="7" name="TextBox 6"/>
          <p:cNvSpPr txBox="1"/>
          <p:nvPr/>
        </p:nvSpPr>
        <p:spPr>
          <a:xfrm>
            <a:off x="63589" y="6488536"/>
            <a:ext cx="4680427" cy="646331"/>
          </a:xfrm>
          <a:prstGeom prst="rect">
            <a:avLst/>
          </a:prstGeom>
          <a:noFill/>
        </p:spPr>
        <p:txBody>
          <a:bodyPr wrap="square" rtlCol="0">
            <a:spAutoFit/>
          </a:bodyPr>
          <a:lstStyle/>
          <a:p>
            <a:r>
              <a:rPr lang="en-US" dirty="0">
                <a:solidFill>
                  <a:schemeClr val="bg1"/>
                </a:solidFill>
              </a:rPr>
              <a:t>D&amp;C 87:7 President Harold B. Lee</a:t>
            </a:r>
            <a:endParaRPr lang="en-US" i="1" dirty="0">
              <a:solidFill>
                <a:schemeClr val="bg1"/>
              </a:solidFill>
            </a:endParaRPr>
          </a:p>
          <a:p>
            <a:endParaRPr lang="en-US" dirty="0">
              <a:solidFill>
                <a:schemeClr val="bg1"/>
              </a:solidFill>
            </a:endParaRPr>
          </a:p>
        </p:txBody>
      </p:sp>
      <p:sp>
        <p:nvSpPr>
          <p:cNvPr id="4" name="Rectangle 3"/>
          <p:cNvSpPr/>
          <p:nvPr/>
        </p:nvSpPr>
        <p:spPr>
          <a:xfrm>
            <a:off x="256674" y="1111566"/>
            <a:ext cx="5347177" cy="1323439"/>
          </a:xfrm>
          <a:prstGeom prst="rect">
            <a:avLst/>
          </a:prstGeom>
        </p:spPr>
        <p:txBody>
          <a:bodyPr wrap="square">
            <a:spAutoFit/>
          </a:bodyPr>
          <a:lstStyle/>
          <a:p>
            <a:pPr fontAlgn="base"/>
            <a:r>
              <a:rPr lang="en-US" sz="2000" dirty="0">
                <a:solidFill>
                  <a:schemeClr val="bg1"/>
                </a:solidFill>
              </a:rPr>
              <a:t>“The true servants of God, those who are doing their duty, will be protected and preserved if they will do as the Lord has counseled: ‘stand ye in holy places’”</a:t>
            </a:r>
            <a:endParaRPr lang="en-US" sz="1200" i="1" dirty="0">
              <a:solidFill>
                <a:schemeClr val="bg1"/>
              </a:solidFill>
            </a:endParaRPr>
          </a:p>
        </p:txBody>
      </p:sp>
      <p:sp>
        <p:nvSpPr>
          <p:cNvPr id="2" name="Rectangle 1"/>
          <p:cNvSpPr/>
          <p:nvPr/>
        </p:nvSpPr>
        <p:spPr>
          <a:xfrm>
            <a:off x="7441128" y="993892"/>
            <a:ext cx="4637315" cy="2031325"/>
          </a:xfrm>
          <a:prstGeom prst="rect">
            <a:avLst/>
          </a:prstGeom>
        </p:spPr>
        <p:txBody>
          <a:bodyPr wrap="square">
            <a:spAutoFit/>
          </a:bodyPr>
          <a:lstStyle/>
          <a:p>
            <a:pPr fontAlgn="base"/>
            <a:r>
              <a:rPr lang="en-US" dirty="0">
                <a:solidFill>
                  <a:schemeClr val="bg1"/>
                </a:solidFill>
                <a:latin typeface="Calibri" panose="020F0502020204030204" pitchFamily="34" charset="0"/>
              </a:rPr>
              <a:t>“The Lord has told us where these ‘holy places’ are: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“‘And it shall come to pass among the wicked, that every man that will not take his sword against his neighbor must needs flee unto Zion for safety.’ (D&amp;C 45:68.)</a:t>
            </a:r>
            <a:endParaRPr lang="en-US" b="0" i="0" dirty="0">
              <a:solidFill>
                <a:schemeClr val="bg1"/>
              </a:solidFill>
              <a:effectLst/>
              <a:latin typeface="Calibri" panose="020F0502020204030204" pitchFamily="34" charset="0"/>
            </a:endParaRPr>
          </a:p>
        </p:txBody>
      </p:sp>
      <p:grpSp>
        <p:nvGrpSpPr>
          <p:cNvPr id="10" name="Group 9"/>
          <p:cNvGrpSpPr/>
          <p:nvPr/>
        </p:nvGrpSpPr>
        <p:grpSpPr>
          <a:xfrm>
            <a:off x="4716666" y="1427674"/>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72641" y="2286000"/>
              <a:ext cx="1905000" cy="1631216"/>
            </a:xfrm>
            <a:prstGeom prst="rect">
              <a:avLst/>
            </a:prstGeom>
          </p:spPr>
          <p:txBody>
            <a:bodyPr wrap="square">
              <a:spAutoFit/>
            </a:bodyPr>
            <a:lstStyle/>
            <a:p>
              <a:pPr algn="ctr"/>
              <a:r>
                <a:rPr lang="en-US" sz="2000" b="1" i="1" dirty="0"/>
                <a:t>We are to stand in holy places and be not moved until the Lord comes</a:t>
              </a:r>
              <a:endParaRPr lang="en-US" sz="2000" dirty="0">
                <a:solidFill>
                  <a:schemeClr val="bg1"/>
                </a:solidFill>
              </a:endParaRPr>
            </a:p>
          </p:txBody>
        </p:sp>
      </p:grpSp>
      <p:pic>
        <p:nvPicPr>
          <p:cNvPr id="6" name="Picture 5">
            <a:extLst>
              <a:ext uri="{FF2B5EF4-FFF2-40B4-BE49-F238E27FC236}">
                <a16:creationId xmlns:a16="http://schemas.microsoft.com/office/drawing/2014/main" id="{31A11748-E066-4893-A15D-1019D82A6ED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43174" y="2342074"/>
            <a:ext cx="1612900" cy="3733800"/>
          </a:xfrm>
          <a:prstGeom prst="rect">
            <a:avLst/>
          </a:prstGeom>
        </p:spPr>
      </p:pic>
      <p:pic>
        <p:nvPicPr>
          <p:cNvPr id="9" name="Picture 8">
            <a:extLst>
              <a:ext uri="{FF2B5EF4-FFF2-40B4-BE49-F238E27FC236}">
                <a16:creationId xmlns:a16="http://schemas.microsoft.com/office/drawing/2014/main" id="{B31AA212-0C62-4807-ACCB-945D776DE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4478" y="3381413"/>
            <a:ext cx="2847975" cy="3028950"/>
          </a:xfrm>
          <a:prstGeom prst="rect">
            <a:avLst/>
          </a:prstGeom>
        </p:spPr>
      </p:pic>
      <p:pic>
        <p:nvPicPr>
          <p:cNvPr id="9217" name="Picture 9216">
            <a:extLst>
              <a:ext uri="{FF2B5EF4-FFF2-40B4-BE49-F238E27FC236}">
                <a16:creationId xmlns:a16="http://schemas.microsoft.com/office/drawing/2014/main" id="{AA558B01-2163-416E-BAE4-46C44F7FF3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 y="92539"/>
            <a:ext cx="750893" cy="946959"/>
          </a:xfrm>
          <a:prstGeom prst="rect">
            <a:avLst/>
          </a:prstGeom>
        </p:spPr>
      </p:pic>
    </p:spTree>
    <p:extLst>
      <p:ext uri="{BB962C8B-B14F-4D97-AF65-F5344CB8AC3E}">
        <p14:creationId xmlns:p14="http://schemas.microsoft.com/office/powerpoint/2010/main" val="376145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F5D724-FC52-49AE-B8B8-458208393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323439"/>
          </a:xfrm>
          <a:prstGeom prst="rect">
            <a:avLst/>
          </a:prstGeom>
          <a:noFill/>
        </p:spPr>
        <p:txBody>
          <a:bodyPr wrap="square" rtlCol="0">
            <a:spAutoFit/>
          </a:bodyPr>
          <a:lstStyle/>
          <a:p>
            <a:pPr algn="ctr"/>
            <a:r>
              <a:rPr lang="en-US" sz="8000" dirty="0">
                <a:solidFill>
                  <a:schemeClr val="bg1"/>
                </a:solidFill>
                <a:latin typeface="Franklin Gothic Demi Cond" panose="020B0706030402020204" pitchFamily="34" charset="0"/>
              </a:rPr>
              <a:t>Background</a:t>
            </a:r>
          </a:p>
        </p:txBody>
      </p:sp>
      <p:sp>
        <p:nvSpPr>
          <p:cNvPr id="2" name="Rectangle 1"/>
          <p:cNvSpPr/>
          <p:nvPr/>
        </p:nvSpPr>
        <p:spPr>
          <a:xfrm>
            <a:off x="794903" y="2148500"/>
            <a:ext cx="4386945" cy="3108543"/>
          </a:xfrm>
          <a:prstGeom prst="rect">
            <a:avLst/>
          </a:prstGeom>
        </p:spPr>
        <p:txBody>
          <a:bodyPr wrap="square">
            <a:spAutoFit/>
          </a:bodyPr>
          <a:lstStyle/>
          <a:p>
            <a:r>
              <a:rPr lang="en-US" sz="2800" b="0" i="0" dirty="0">
                <a:solidFill>
                  <a:schemeClr val="bg1"/>
                </a:solidFill>
                <a:effectLst/>
                <a:latin typeface="Calibri" panose="020F0502020204030204" pitchFamily="34" charset="0"/>
              </a:rPr>
              <a:t> “Appearances of troubles among the nations became more visible this season than they had previously been since the Church began her journey out of the wilderness. solemn crisis.”</a:t>
            </a:r>
            <a:endParaRPr lang="en-US" sz="2800" dirty="0">
              <a:solidFill>
                <a:schemeClr val="bg1"/>
              </a:solidFill>
            </a:endParaRPr>
          </a:p>
        </p:txBody>
      </p:sp>
      <p:sp>
        <p:nvSpPr>
          <p:cNvPr id="7" name="TextBox 6"/>
          <p:cNvSpPr txBox="1"/>
          <p:nvPr/>
        </p:nvSpPr>
        <p:spPr>
          <a:xfrm>
            <a:off x="108856" y="6451392"/>
            <a:ext cx="2699657" cy="369332"/>
          </a:xfrm>
          <a:prstGeom prst="rect">
            <a:avLst/>
          </a:prstGeom>
          <a:noFill/>
        </p:spPr>
        <p:txBody>
          <a:bodyPr wrap="square" rtlCol="0">
            <a:spAutoFit/>
          </a:bodyPr>
          <a:lstStyle/>
          <a:p>
            <a:r>
              <a:rPr lang="en-US" dirty="0">
                <a:solidFill>
                  <a:schemeClr val="bg1"/>
                </a:solidFill>
              </a:rPr>
              <a:t>Joseph Smith</a:t>
            </a:r>
          </a:p>
        </p:txBody>
      </p:sp>
      <p:sp>
        <p:nvSpPr>
          <p:cNvPr id="8" name="TextBox 7"/>
          <p:cNvSpPr txBox="1"/>
          <p:nvPr/>
        </p:nvSpPr>
        <p:spPr>
          <a:xfrm>
            <a:off x="188496" y="1030434"/>
            <a:ext cx="3526972" cy="923330"/>
          </a:xfrm>
          <a:prstGeom prst="rect">
            <a:avLst/>
          </a:prstGeom>
          <a:noFill/>
        </p:spPr>
        <p:txBody>
          <a:bodyPr wrap="square" rtlCol="0">
            <a:spAutoFit/>
          </a:bodyPr>
          <a:lstStyle/>
          <a:p>
            <a:pPr algn="ctr"/>
            <a:r>
              <a:rPr lang="en-US" dirty="0">
                <a:solidFill>
                  <a:srgbClr val="FFFF00"/>
                </a:solidFill>
              </a:rPr>
              <a:t>Joseph Smith received the prophecy and revelation in </a:t>
            </a:r>
          </a:p>
          <a:p>
            <a:pPr algn="ctr"/>
            <a:r>
              <a:rPr lang="en-US" dirty="0">
                <a:solidFill>
                  <a:srgbClr val="FFFF00"/>
                </a:solidFill>
              </a:rPr>
              <a:t>Section 87 on December 25, 1832</a:t>
            </a:r>
          </a:p>
        </p:txBody>
      </p:sp>
      <p:pic>
        <p:nvPicPr>
          <p:cNvPr id="4" name="Picture 3">
            <a:extLst>
              <a:ext uri="{FF2B5EF4-FFF2-40B4-BE49-F238E27FC236}">
                <a16:creationId xmlns:a16="http://schemas.microsoft.com/office/drawing/2014/main" id="{6F519A53-F364-4791-B823-F355C3E37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978" y="1301668"/>
            <a:ext cx="4309872" cy="2456688"/>
          </a:xfrm>
          <a:prstGeom prst="rect">
            <a:avLst/>
          </a:prstGeom>
        </p:spPr>
      </p:pic>
      <p:pic>
        <p:nvPicPr>
          <p:cNvPr id="10" name="Picture 9">
            <a:extLst>
              <a:ext uri="{FF2B5EF4-FFF2-40B4-BE49-F238E27FC236}">
                <a16:creationId xmlns:a16="http://schemas.microsoft.com/office/drawing/2014/main" id="{01DC78CC-F865-4BDD-AF66-37C27B828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532" y="3988965"/>
            <a:ext cx="4133850" cy="2638425"/>
          </a:xfrm>
          <a:prstGeom prst="rect">
            <a:avLst/>
          </a:prstGeom>
        </p:spPr>
      </p:pic>
      <p:pic>
        <p:nvPicPr>
          <p:cNvPr id="12" name="Picture 11">
            <a:extLst>
              <a:ext uri="{FF2B5EF4-FFF2-40B4-BE49-F238E27FC236}">
                <a16:creationId xmlns:a16="http://schemas.microsoft.com/office/drawing/2014/main" id="{E3CBE718-B1E3-4EE4-B9A0-C0B6C8703D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044" y="83688"/>
            <a:ext cx="884460" cy="1112520"/>
          </a:xfrm>
          <a:prstGeom prst="rect">
            <a:avLst/>
          </a:prstGeom>
        </p:spPr>
      </p:pic>
    </p:spTree>
    <p:extLst>
      <p:ext uri="{BB962C8B-B14F-4D97-AF65-F5344CB8AC3E}">
        <p14:creationId xmlns:p14="http://schemas.microsoft.com/office/powerpoint/2010/main" val="406858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22CA72-FF9A-4D80-8425-AB9C98D9E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Where Are Our Holy Places--Zion</a:t>
            </a:r>
          </a:p>
        </p:txBody>
      </p:sp>
      <p:sp>
        <p:nvSpPr>
          <p:cNvPr id="7" name="TextBox 6"/>
          <p:cNvSpPr txBox="1"/>
          <p:nvPr/>
        </p:nvSpPr>
        <p:spPr>
          <a:xfrm>
            <a:off x="63589" y="6488536"/>
            <a:ext cx="4680427" cy="646331"/>
          </a:xfrm>
          <a:prstGeom prst="rect">
            <a:avLst/>
          </a:prstGeom>
          <a:noFill/>
        </p:spPr>
        <p:txBody>
          <a:bodyPr wrap="square" rtlCol="0">
            <a:spAutoFit/>
          </a:bodyPr>
          <a:lstStyle/>
          <a:p>
            <a:r>
              <a:rPr lang="en-US" dirty="0">
                <a:solidFill>
                  <a:schemeClr val="bg1"/>
                </a:solidFill>
              </a:rPr>
              <a:t>D&amp;C 87:7 President Harold B. Lee</a:t>
            </a:r>
            <a:endParaRPr lang="en-US" i="1" dirty="0">
              <a:solidFill>
                <a:schemeClr val="bg1"/>
              </a:solidFill>
            </a:endParaRPr>
          </a:p>
          <a:p>
            <a:endParaRPr lang="en-US" dirty="0">
              <a:solidFill>
                <a:schemeClr val="bg1"/>
              </a:solidFill>
            </a:endParaRPr>
          </a:p>
        </p:txBody>
      </p:sp>
      <p:sp>
        <p:nvSpPr>
          <p:cNvPr id="4" name="Rectangle 3"/>
          <p:cNvSpPr/>
          <p:nvPr/>
        </p:nvSpPr>
        <p:spPr>
          <a:xfrm>
            <a:off x="256674" y="1111566"/>
            <a:ext cx="5347177" cy="2862322"/>
          </a:xfrm>
          <a:prstGeom prst="rect">
            <a:avLst/>
          </a:prstGeom>
        </p:spPr>
        <p:txBody>
          <a:bodyPr wrap="square">
            <a:spAutoFit/>
          </a:bodyPr>
          <a:lstStyle/>
          <a:p>
            <a:pPr fontAlgn="base"/>
            <a:r>
              <a:rPr lang="en-US" sz="2000" dirty="0">
                <a:solidFill>
                  <a:schemeClr val="bg1"/>
                </a:solidFill>
              </a:rPr>
              <a:t>“Standing in holy places is all about being in good company, whether you are alone or with others. It’s being where the Holy Ghost is our companion—alone or in a crowd. </a:t>
            </a:r>
          </a:p>
          <a:p>
            <a:pPr fontAlgn="base"/>
            <a:endParaRPr lang="en-US" sz="2000" dirty="0">
              <a:solidFill>
                <a:schemeClr val="bg1"/>
              </a:solidFill>
            </a:endParaRPr>
          </a:p>
          <a:p>
            <a:pPr fontAlgn="base"/>
            <a:r>
              <a:rPr lang="en-US" sz="2000" dirty="0">
                <a:solidFill>
                  <a:schemeClr val="bg1"/>
                </a:solidFill>
              </a:rPr>
              <a:t>When we determine within ourselves that we will control our thoughts and our actions and be the best we can possibly be, the best of life will come to us. …</a:t>
            </a:r>
          </a:p>
        </p:txBody>
      </p:sp>
      <p:sp>
        <p:nvSpPr>
          <p:cNvPr id="31" name="Rectangle 30"/>
          <p:cNvSpPr/>
          <p:nvPr/>
        </p:nvSpPr>
        <p:spPr>
          <a:xfrm>
            <a:off x="6365783" y="3394159"/>
            <a:ext cx="5347177" cy="3170099"/>
          </a:xfrm>
          <a:prstGeom prst="rect">
            <a:avLst/>
          </a:prstGeom>
        </p:spPr>
        <p:txBody>
          <a:bodyPr wrap="square">
            <a:spAutoFit/>
          </a:bodyPr>
          <a:lstStyle/>
          <a:p>
            <a:pPr fontAlgn="base"/>
            <a:r>
              <a:rPr lang="en-US" sz="2000" dirty="0">
                <a:solidFill>
                  <a:schemeClr val="bg1"/>
                </a:solidFill>
              </a:rPr>
              <a:t>“… Regardless of what is going on around you, you can practice creating an environment of your own, filled with the Spirit of the Lord. …</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“Holy places can be wherever you are—alone, in a crowd, with strangers, with friends. … There are things you can do to bring holiness to ordinary places.”</a:t>
            </a:r>
          </a:p>
          <a:p>
            <a:pPr fontAlgn="base"/>
            <a:r>
              <a:rPr lang="en-US" sz="2000" dirty="0">
                <a:solidFill>
                  <a:schemeClr val="bg1"/>
                </a:solidFill>
              </a:rPr>
              <a:t> </a:t>
            </a:r>
            <a:r>
              <a:rPr lang="en-US" sz="1200" dirty="0">
                <a:solidFill>
                  <a:schemeClr val="bg1"/>
                </a:solidFill>
              </a:rPr>
              <a:t>Sister Sharon G. Larsen</a:t>
            </a:r>
          </a:p>
        </p:txBody>
      </p:sp>
      <p:pic>
        <p:nvPicPr>
          <p:cNvPr id="8" name="Picture 7">
            <a:extLst>
              <a:ext uri="{FF2B5EF4-FFF2-40B4-BE49-F238E27FC236}">
                <a16:creationId xmlns:a16="http://schemas.microsoft.com/office/drawing/2014/main" id="{E7AB67DE-B056-4726-B4C5-F2346FF8F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538" y="1022881"/>
            <a:ext cx="2877312" cy="2157984"/>
          </a:xfrm>
          <a:prstGeom prst="rect">
            <a:avLst/>
          </a:prstGeom>
        </p:spPr>
      </p:pic>
      <p:pic>
        <p:nvPicPr>
          <p:cNvPr id="10" name="Picture 9">
            <a:extLst>
              <a:ext uri="{FF2B5EF4-FFF2-40B4-BE49-F238E27FC236}">
                <a16:creationId xmlns:a16="http://schemas.microsoft.com/office/drawing/2014/main" id="{E926A05F-C290-4853-BC84-AF835A0B4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40" y="3973888"/>
            <a:ext cx="5255207" cy="2225233"/>
          </a:xfrm>
          <a:prstGeom prst="rect">
            <a:avLst/>
          </a:prstGeom>
        </p:spPr>
      </p:pic>
      <p:pic>
        <p:nvPicPr>
          <p:cNvPr id="13" name="Picture 12">
            <a:extLst>
              <a:ext uri="{FF2B5EF4-FFF2-40B4-BE49-F238E27FC236}">
                <a16:creationId xmlns:a16="http://schemas.microsoft.com/office/drawing/2014/main" id="{09993FB2-9EE8-4D29-A05F-DED1B67FD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2569" y="95903"/>
            <a:ext cx="819936" cy="1015663"/>
          </a:xfrm>
          <a:prstGeom prst="rect">
            <a:avLst/>
          </a:prstGeom>
        </p:spPr>
      </p:pic>
    </p:spTree>
    <p:extLst>
      <p:ext uri="{BB962C8B-B14F-4D97-AF65-F5344CB8AC3E}">
        <p14:creationId xmlns:p14="http://schemas.microsoft.com/office/powerpoint/2010/main" val="133995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6C1A4-0414-4E41-B10F-D1679C552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4" name="TextBox 3"/>
          <p:cNvSpPr txBox="1"/>
          <p:nvPr/>
        </p:nvSpPr>
        <p:spPr>
          <a:xfrm>
            <a:off x="119743" y="87086"/>
            <a:ext cx="11974286" cy="6463308"/>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Video: Stand in Holy Places and Be Not Moved (2:10)</a:t>
            </a:r>
          </a:p>
          <a:p>
            <a:endParaRPr lang="en-US" dirty="0">
              <a:solidFill>
                <a:schemeClr val="bg1"/>
              </a:solidFill>
            </a:endParaRPr>
          </a:p>
          <a:p>
            <a:r>
              <a:rPr lang="en-US" dirty="0">
                <a:solidFill>
                  <a:schemeClr val="bg1"/>
                </a:solidFill>
              </a:rPr>
              <a:t>Joseph Smith (</a:t>
            </a:r>
            <a:r>
              <a:rPr lang="en-US" i="1" dirty="0">
                <a:solidFill>
                  <a:schemeClr val="bg1"/>
                </a:solidFill>
              </a:rPr>
              <a:t>History of the Church,</a:t>
            </a:r>
            <a:r>
              <a:rPr lang="en-US" dirty="0">
                <a:solidFill>
                  <a:schemeClr val="bg1"/>
                </a:solidFill>
              </a:rPr>
              <a:t> 1:301.)</a:t>
            </a:r>
          </a:p>
          <a:p>
            <a:r>
              <a:rPr lang="en-US" dirty="0">
                <a:solidFill>
                  <a:schemeClr val="bg1"/>
                </a:solidFill>
              </a:rPr>
              <a:t>	       (</a:t>
            </a:r>
            <a:r>
              <a:rPr lang="en-US" i="1" dirty="0">
                <a:solidFill>
                  <a:schemeClr val="bg1"/>
                </a:solidFill>
              </a:rPr>
              <a:t>History of the Church,</a:t>
            </a:r>
            <a:r>
              <a:rPr lang="en-US" dirty="0">
                <a:solidFill>
                  <a:schemeClr val="bg1"/>
                </a:solidFill>
              </a:rPr>
              <a:t> 5:324.)</a:t>
            </a:r>
          </a:p>
          <a:p>
            <a:endParaRPr lang="en-US" dirty="0">
              <a:solidFill>
                <a:schemeClr val="bg1"/>
              </a:solidFill>
            </a:endParaRP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1:358–59, 1:363)</a:t>
            </a:r>
          </a:p>
          <a:p>
            <a:r>
              <a:rPr lang="en-US" dirty="0">
                <a:solidFill>
                  <a:schemeClr val="bg1"/>
                </a:solidFill>
              </a:rPr>
              <a:t>	</a:t>
            </a:r>
          </a:p>
          <a:p>
            <a:r>
              <a:rPr lang="en-US" b="0" i="0" dirty="0">
                <a:solidFill>
                  <a:schemeClr val="bg1"/>
                </a:solidFill>
                <a:effectLst/>
              </a:rPr>
              <a:t>(Warren W. </a:t>
            </a:r>
            <a:r>
              <a:rPr lang="en-US" b="0" i="0" dirty="0" err="1">
                <a:solidFill>
                  <a:schemeClr val="bg1"/>
                </a:solidFill>
                <a:effectLst/>
              </a:rPr>
              <a:t>Hassler</a:t>
            </a:r>
            <a:r>
              <a:rPr lang="en-US" b="0" i="0" dirty="0">
                <a:solidFill>
                  <a:schemeClr val="bg1"/>
                </a:solidFill>
                <a:effectLst/>
              </a:rPr>
              <a:t> Jr., in </a:t>
            </a:r>
            <a:r>
              <a:rPr lang="en-US" b="0" i="1" dirty="0">
                <a:solidFill>
                  <a:schemeClr val="bg1"/>
                </a:solidFill>
                <a:effectLst/>
              </a:rPr>
              <a:t>New Encyclopedia Britannica</a:t>
            </a:r>
            <a:r>
              <a:rPr lang="en-US" b="0" i="0" dirty="0">
                <a:solidFill>
                  <a:schemeClr val="bg1"/>
                </a:solidFill>
                <a:effectLst/>
              </a:rPr>
              <a:t> [1978], </a:t>
            </a:r>
            <a:r>
              <a:rPr lang="en-US" b="0" i="0" dirty="0" err="1">
                <a:solidFill>
                  <a:schemeClr val="bg1"/>
                </a:solidFill>
                <a:effectLst/>
              </a:rPr>
              <a:t>s.v</a:t>
            </a:r>
            <a:r>
              <a:rPr lang="en-US" b="0" i="0" dirty="0">
                <a:solidFill>
                  <a:schemeClr val="bg1"/>
                </a:solidFill>
                <a:effectLst/>
              </a:rPr>
              <a:t>. “Civil War, U.S.”)</a:t>
            </a:r>
          </a:p>
          <a:p>
            <a:endParaRPr lang="en-US" dirty="0">
              <a:solidFill>
                <a:schemeClr val="bg1"/>
              </a:solidFill>
            </a:endParaRPr>
          </a:p>
          <a:p>
            <a:r>
              <a:rPr lang="en-US" dirty="0">
                <a:solidFill>
                  <a:schemeClr val="bg1"/>
                </a:solidFill>
              </a:rPr>
              <a:t>Elder Joseph L. </a:t>
            </a:r>
            <a:r>
              <a:rPr lang="en-US" dirty="0" err="1">
                <a:solidFill>
                  <a:schemeClr val="bg1"/>
                </a:solidFill>
              </a:rPr>
              <a:t>Wirthlin</a:t>
            </a:r>
            <a:r>
              <a:rPr lang="en-US" dirty="0">
                <a:solidFill>
                  <a:schemeClr val="bg1"/>
                </a:solidFill>
              </a:rPr>
              <a:t> (In Conference Report, Oct. 1958, p. 33.)</a:t>
            </a:r>
          </a:p>
          <a:p>
            <a:endParaRPr lang="en-US" b="1" dirty="0">
              <a:solidFill>
                <a:schemeClr val="bg1"/>
              </a:solidFill>
            </a:endParaRPr>
          </a:p>
          <a:p>
            <a:r>
              <a:rPr lang="en-US" dirty="0">
                <a:solidFill>
                  <a:schemeClr val="bg1"/>
                </a:solidFill>
              </a:rPr>
              <a:t>Elder James E. </a:t>
            </a:r>
            <a:r>
              <a:rPr lang="en-US" dirty="0" err="1">
                <a:solidFill>
                  <a:schemeClr val="bg1"/>
                </a:solidFill>
              </a:rPr>
              <a:t>Talmage</a:t>
            </a:r>
            <a:r>
              <a:rPr lang="en-US" dirty="0">
                <a:solidFill>
                  <a:schemeClr val="bg1"/>
                </a:solidFill>
              </a:rPr>
              <a:t> (</a:t>
            </a:r>
            <a:r>
              <a:rPr lang="en-US" i="1" dirty="0">
                <a:solidFill>
                  <a:schemeClr val="bg1"/>
                </a:solidFill>
              </a:rPr>
              <a:t>Articles of Faith,</a:t>
            </a:r>
            <a:r>
              <a:rPr lang="en-US" dirty="0">
                <a:solidFill>
                  <a:schemeClr val="bg1"/>
                </a:solidFill>
              </a:rPr>
              <a:t> pp. 25–26.)</a:t>
            </a:r>
          </a:p>
          <a:p>
            <a:r>
              <a:rPr lang="en-US" dirty="0">
                <a:solidFill>
                  <a:schemeClr val="bg1"/>
                </a:solidFill>
              </a:rPr>
              <a:t>	(Conference Report, Oct. 1923, p. 54.)</a:t>
            </a:r>
          </a:p>
          <a:p>
            <a:endParaRPr lang="en-US" i="1" dirty="0">
              <a:solidFill>
                <a:schemeClr val="bg1"/>
              </a:solidFill>
            </a:endParaRPr>
          </a:p>
          <a:p>
            <a:r>
              <a:rPr lang="en-US" dirty="0">
                <a:solidFill>
                  <a:schemeClr val="bg1"/>
                </a:solidFill>
              </a:rPr>
              <a:t>Elder George Q. Cannon (</a:t>
            </a:r>
            <a:r>
              <a:rPr lang="en-US" i="1" dirty="0">
                <a:solidFill>
                  <a:schemeClr val="bg1"/>
                </a:solidFill>
              </a:rPr>
              <a:t>Millennial Star,</a:t>
            </a:r>
            <a:r>
              <a:rPr lang="en-US" dirty="0">
                <a:solidFill>
                  <a:schemeClr val="bg1"/>
                </a:solidFill>
              </a:rPr>
              <a:t> 4 June 1864, pp. 361–62;</a:t>
            </a:r>
          </a:p>
          <a:p>
            <a:endParaRPr lang="en-US" i="1"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a:t>
            </a:r>
          </a:p>
          <a:p>
            <a:r>
              <a:rPr lang="en-US" i="1" dirty="0">
                <a:solidFill>
                  <a:schemeClr val="bg1"/>
                </a:solidFill>
              </a:rPr>
              <a:t>Commentary pg. 540</a:t>
            </a:r>
          </a:p>
          <a:p>
            <a:endParaRPr lang="en-US" i="1" dirty="0">
              <a:solidFill>
                <a:schemeClr val="bg1"/>
              </a:solidFill>
            </a:endParaRPr>
          </a:p>
          <a:p>
            <a:r>
              <a:rPr lang="en-US" dirty="0">
                <a:solidFill>
                  <a:schemeClr val="bg1"/>
                </a:solidFill>
              </a:rPr>
              <a:t>President Harold B. Lee (</a:t>
            </a:r>
            <a:r>
              <a:rPr lang="en-US" i="1" dirty="0">
                <a:solidFill>
                  <a:schemeClr val="bg1"/>
                </a:solidFill>
              </a:rPr>
              <a:t>Stand Ye in Holy Places,</a:t>
            </a:r>
            <a:r>
              <a:rPr lang="en-US" dirty="0">
                <a:solidFill>
                  <a:schemeClr val="bg1"/>
                </a:solidFill>
              </a:rPr>
              <a:t> p. 87).</a:t>
            </a:r>
          </a:p>
          <a:p>
            <a:endParaRPr lang="en-US" dirty="0">
              <a:solidFill>
                <a:schemeClr val="bg1"/>
              </a:solidFill>
            </a:endParaRPr>
          </a:p>
          <a:p>
            <a:r>
              <a:rPr lang="en-US" dirty="0">
                <a:solidFill>
                  <a:schemeClr val="bg1"/>
                </a:solidFill>
              </a:rPr>
              <a:t>Sister Sharon G. Larsen (“Standing in Holy Places,”</a:t>
            </a:r>
            <a:r>
              <a:rPr lang="en-US" i="1" dirty="0">
                <a:solidFill>
                  <a:schemeClr val="bg1"/>
                </a:solidFill>
              </a:rPr>
              <a:t> Ensign,</a:t>
            </a:r>
            <a:r>
              <a:rPr lang="en-US" dirty="0">
                <a:solidFill>
                  <a:schemeClr val="bg1"/>
                </a:solidFill>
              </a:rPr>
              <a:t> May 2002, 91, 92).</a:t>
            </a:r>
          </a:p>
        </p:txBody>
      </p:sp>
      <p:sp>
        <p:nvSpPr>
          <p:cNvPr id="6" name="Footer Placeholder 14">
            <a:extLst>
              <a:ext uri="{FF2B5EF4-FFF2-40B4-BE49-F238E27FC236}">
                <a16:creationId xmlns:a16="http://schemas.microsoft.com/office/drawing/2014/main" id="{F94AE546-71CB-4C0A-9B1F-854FE4186E97}"/>
              </a:ext>
            </a:extLst>
          </p:cNvPr>
          <p:cNvSpPr>
            <a:spLocks noGrp="1"/>
          </p:cNvSpPr>
          <p:nvPr/>
        </p:nvSpPr>
        <p:spPr>
          <a:xfrm>
            <a:off x="0" y="645577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256AD0AD-9889-4405-A002-407A1075EFD0}"/>
              </a:ext>
            </a:extLst>
          </p:cNvPr>
          <p:cNvGrpSpPr/>
          <p:nvPr/>
        </p:nvGrpSpPr>
        <p:grpSpPr>
          <a:xfrm>
            <a:off x="5297280" y="160383"/>
            <a:ext cx="672528" cy="851869"/>
            <a:chOff x="7543800" y="3810000"/>
            <a:chExt cx="1143000" cy="1447800"/>
          </a:xfrm>
        </p:grpSpPr>
        <p:sp>
          <p:nvSpPr>
            <p:cNvPr id="8" name="Trapezoid 7">
              <a:extLst>
                <a:ext uri="{FF2B5EF4-FFF2-40B4-BE49-F238E27FC236}">
                  <a16:creationId xmlns:a16="http://schemas.microsoft.com/office/drawing/2014/main" id="{FDD9F0BE-B698-4702-A428-8DA3AA279D8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DBB106FA-D3E5-4B06-B103-B6175B18D896}"/>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FF4130E3-066A-4FF4-80B3-C2D5809C723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FE463EB9-1148-4A2E-8F0A-6A67AFDA96D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1F6C310-6D21-42FF-95CD-75BDD3ED1049}"/>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9174F7F2-7DB9-4F21-B08D-C241E9CE8D24}"/>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7121A059-3985-4595-9FC0-F90BCFB09F3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529A2EF-E711-4C52-A46F-39FB270C102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8BA7FDC-B54E-42A5-939D-76C2AA9F234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47E64CA-7BD1-4E59-AB7C-9D389AAEE7E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D00288A7-A9B5-4677-9A3A-EEEF5724707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432DF83-36BC-40D9-BDBD-0EC9D64D0937}"/>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FB39163C-43BD-426A-A7BB-DE7D0ED2D460}"/>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2B3D1FF8-6E0C-4EF8-AD6E-3A3F3E7FD28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30E974F-8DFE-4E70-AB2C-423CB649A96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545D6D6-FC1E-4F89-9B79-CE86F05561F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E8C8511-68B3-4231-B019-3E6F375546C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F1045F6C-2C0F-44D0-BB57-7CF327CF6B9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09420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 y="88995"/>
            <a:ext cx="5368490" cy="6740307"/>
          </a:xfrm>
          <a:prstGeom prst="rect">
            <a:avLst/>
          </a:prstGeom>
        </p:spPr>
        <p:txBody>
          <a:bodyPr wrap="square">
            <a:spAutoFit/>
          </a:bodyPr>
          <a:lstStyle/>
          <a:p>
            <a:pPr fontAlgn="base"/>
            <a:r>
              <a:rPr lang="en-US" sz="1200" b="1" i="0" dirty="0">
                <a:effectLst/>
              </a:rPr>
              <a:t>The War:</a:t>
            </a:r>
          </a:p>
          <a:p>
            <a:pPr fontAlgn="base"/>
            <a:r>
              <a:rPr lang="en-US" sz="1200" b="0" i="0" dirty="0">
                <a:effectLst/>
              </a:rPr>
              <a:t>“At that time [1832] there was considerable commotion in the United States. The tariff question was one of great issue. The State of New York, before its acceptance of the Federal Constitution, surrounded itself with protective tariffs, and this policy was gradually approved by other Northern States. The Southern States, on the other hand, regarded free trade as best serving their interests, as their products were limited to a few articles of raw material, which they exported, while they imported practically all the manufactured commodities they needed. In 1824, Congress enacted a protective-tariff bill. A few years later, a stricter measure was adopted against Great Britain, in retaliation for efforts to exclude American trade from the British West Indies. This met with vigorous opposition in the South, especially in South Carolina. In this State, in 1832, a convention of the citizens declared that the tariff acts of 1828 and 1832 were not binding within their territory, and fixed February 1st, 1833, as the date after which they would be considered abrogated, unless Congress should, before then, remove the difficulty. Many Northerners were in favor of carrying the laws of the Union into effect by means of arms, at that time, and a bill empowering the President to use force was introduced in Congress. It was during this political agitation that the Prophet Joseph made the condition of his Country the subject of prayer and received this Revelation (See </a:t>
            </a:r>
            <a:r>
              <a:rPr lang="en-US" sz="1200" b="0" i="0" u="none" strike="noStrike" dirty="0">
                <a:effectLst/>
              </a:rPr>
              <a:t>Sec. 130:12, 13</a:t>
            </a:r>
            <a:r>
              <a:rPr lang="en-US" sz="1200" b="0" i="0" dirty="0">
                <a:effectLst/>
              </a:rPr>
              <a:t>).</a:t>
            </a:r>
          </a:p>
          <a:p>
            <a:pPr fontAlgn="base"/>
            <a:r>
              <a:rPr lang="en-US" sz="1200" b="0" i="0" dirty="0">
                <a:effectLst/>
              </a:rPr>
              <a:t>“While all of these differences existing between the North and the South had a tendency to drive the people apart, yet it was the question of slavery, and the contention over the expansion of new territory and the creation of new states and whether or not slavery should be permitted in such new territory, that became the crux which brought upon the people the great Civil War. …</a:t>
            </a:r>
          </a:p>
          <a:p>
            <a:pPr fontAlgn="base"/>
            <a:r>
              <a:rPr lang="en-US" sz="1200" dirty="0"/>
              <a:t>“South Carolina took the initiative. From a mere human point of view this appeared improbable. The probability was that the Northern States, conscious of their numerical and financial strength, would throw down the gauntlet. A bill was before Congress authorizing President Andrew Jackson to use force in defense of the Union. But, notwithstanding this, the North did not begin the war. South Carolina took the first step, by recalling her representatives in the United States Senate, November 10, 1860. This was followed by an ordinance of secession, passed by the State Legislature on the 17th of November, the same year. And on the 12th of April, 1861, the first shot of the war was fired by General Beauregard against Fort Sumter, and thus the conflict was begun by South Carolina, as foretold by the Prophet, and not by any of the Northern States.” (Commentary, pp. 533–35.)</a:t>
            </a:r>
            <a:endParaRPr lang="en-US" sz="1200" b="0" i="0" dirty="0">
              <a:effectLst/>
            </a:endParaRPr>
          </a:p>
        </p:txBody>
      </p:sp>
      <p:sp>
        <p:nvSpPr>
          <p:cNvPr id="3" name="Rectangle 2"/>
          <p:cNvSpPr/>
          <p:nvPr/>
        </p:nvSpPr>
        <p:spPr>
          <a:xfrm>
            <a:off x="5477347" y="34674"/>
            <a:ext cx="5824611" cy="6924973"/>
          </a:xfrm>
          <a:prstGeom prst="rect">
            <a:avLst/>
          </a:prstGeom>
        </p:spPr>
        <p:txBody>
          <a:bodyPr wrap="square">
            <a:spAutoFit/>
          </a:bodyPr>
          <a:lstStyle/>
          <a:p>
            <a:r>
              <a:rPr lang="en-US" sz="1200" dirty="0"/>
              <a:t>Joseph Smith had learned about a </a:t>
            </a:r>
            <a:r>
              <a:rPr lang="en-US" sz="1200" b="1" dirty="0"/>
              <a:t>political conflict </a:t>
            </a:r>
            <a:r>
              <a:rPr lang="en-US" sz="1200" dirty="0"/>
              <a:t>between the state of South Carolina and the federal government of the United States over tariffs. (A tariff is a tax on imports.) Because residents of South Carolina relied more on imported manufactured products than did people in the northern states, they felt that federal tariffs were unfair and that they had been purposely levied at the expense of the South. Government leaders in South Carolina adopted an ordinance invalidating, or nullifying, the federal laws, and many South Carolinians began to prepare for military action against the federal government. The president of the United States asserted that he would maintain the laws of the United States by force. In December 1832, newspapers throughout the United States were reporting on this conflict. It was at this time that Joseph Smith received the revelation in Doctrine and Covenants 87 prophesying that “wars … will shortly come to pass, beginning at the rebellion of South Carolina” (D&amp;C 87:1). In early 1833, not long after this prophecy was given, the United States government peacefully settled the issue with the state of South Carolina. Some may have believed the crisis had passed, but it had been only temporarily halted and South Carolina would still rebel.</a:t>
            </a:r>
            <a:endParaRPr lang="en-US" sz="1200" dirty="0">
              <a:solidFill>
                <a:srgbClr val="2F393A"/>
              </a:solidFill>
              <a:latin typeface="Calibri" panose="020F0502020204030204" pitchFamily="34" charset="0"/>
            </a:endParaRPr>
          </a:p>
          <a:p>
            <a:endParaRPr lang="en-US" sz="1200" dirty="0">
              <a:solidFill>
                <a:srgbClr val="2F393A"/>
              </a:solidFill>
              <a:latin typeface="Calibri" panose="020F0502020204030204" pitchFamily="34" charset="0"/>
            </a:endParaRPr>
          </a:p>
          <a:p>
            <a:r>
              <a:rPr lang="en-US" sz="1200" b="1" dirty="0"/>
              <a:t>British and the Civil War:</a:t>
            </a:r>
          </a:p>
          <a:p>
            <a:r>
              <a:rPr lang="en-US" sz="1200" dirty="0"/>
              <a:t>The blockade runners of the American Civil War were seagoing steam ships that were used to make their way through the Union blockade that extended some 3,500 miles along the Atlantic and Gulf of Mexico coastlines and the lower Mississippi River. To get through the blockade these ships had to cruise by undetected, usually at night. If spotted the runners would then attempt to outmaneuver or simply outrun any Union ships on blockade patrol. The typical blockade runners were privately owned vessels often operating with a letter of marque issued by the Confederate States of America (Confederate States) or (Confederacy). These vessels would carry cargoes to and from neutral ports often located in Nassau and Cuba where neutral merchant ships in turn carried these cargoes, usually coming from or destined to England or other points abroad. Inbound ships usually brought badly needed supplies and mail to the Confederacy while outbound ships often exported cotton, tobacco and other goods for trade and revenue while also carrying important mail and correspondence to suppliers and other interested parties in Europe, most often in England. Most of the guns and other ordinance of the Confederacy was imported from England via blockade runners. Some blockade runners made many successful runs while many others were either captured or destroyed. There were an estimated 2500-2800 attempts to run the blockade with at least an 80% success rate. However, by the end of the Civil War the Union Navy had captured more than 1,100 blockade runners and had destroyed or run aground another 355 vessels. http://en.wikipedia.org/wiki/Blockade_runners_of_the_American_Civil_War</a:t>
            </a:r>
          </a:p>
        </p:txBody>
      </p:sp>
      <p:sp>
        <p:nvSpPr>
          <p:cNvPr id="4" name="Rectangle 3"/>
          <p:cNvSpPr/>
          <p:nvPr/>
        </p:nvSpPr>
        <p:spPr>
          <a:xfrm>
            <a:off x="0" y="0"/>
            <a:ext cx="5477347" cy="68293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77347" y="0"/>
            <a:ext cx="5824611" cy="2987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77347" y="2969900"/>
            <a:ext cx="5824611" cy="3888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63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146DF2-CFC3-41DF-A9F2-E115B040D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323439"/>
          </a:xfrm>
          <a:prstGeom prst="rect">
            <a:avLst/>
          </a:prstGeom>
          <a:noFill/>
        </p:spPr>
        <p:txBody>
          <a:bodyPr wrap="square" rtlCol="0">
            <a:spAutoFit/>
          </a:bodyPr>
          <a:lstStyle/>
          <a:p>
            <a:pPr algn="ctr"/>
            <a:r>
              <a:rPr lang="en-US" sz="8000" dirty="0">
                <a:solidFill>
                  <a:schemeClr val="bg1"/>
                </a:solidFill>
                <a:latin typeface="Franklin Gothic Demi Cond" panose="020B0706030402020204" pitchFamily="34" charset="0"/>
              </a:rPr>
              <a:t>Sickness</a:t>
            </a:r>
          </a:p>
        </p:txBody>
      </p:sp>
      <p:sp>
        <p:nvSpPr>
          <p:cNvPr id="6" name="Rectangle 5"/>
          <p:cNvSpPr/>
          <p:nvPr/>
        </p:nvSpPr>
        <p:spPr>
          <a:xfrm>
            <a:off x="587827" y="1198558"/>
            <a:ext cx="7271657" cy="1938992"/>
          </a:xfrm>
          <a:prstGeom prst="rect">
            <a:avLst/>
          </a:prstGeom>
        </p:spPr>
        <p:txBody>
          <a:bodyPr wrap="square">
            <a:spAutoFit/>
          </a:bodyPr>
          <a:lstStyle/>
          <a:p>
            <a:r>
              <a:rPr lang="en-US" sz="2000" b="0" i="0" dirty="0">
                <a:solidFill>
                  <a:schemeClr val="bg1"/>
                </a:solidFill>
                <a:effectLst/>
                <a:latin typeface="Calibri" panose="020F0502020204030204" pitchFamily="34" charset="0"/>
              </a:rPr>
              <a:t>The ravages of the cholera were frightful in almost all the large cities on the globe. </a:t>
            </a:r>
          </a:p>
          <a:p>
            <a:endParaRPr lang="en-US" sz="2000" dirty="0">
              <a:solidFill>
                <a:schemeClr val="bg1"/>
              </a:solidFill>
              <a:latin typeface="Calibri" panose="020F0502020204030204" pitchFamily="34" charset="0"/>
            </a:endParaRPr>
          </a:p>
          <a:p>
            <a:r>
              <a:rPr lang="en-US" sz="2000" b="0" i="0" dirty="0">
                <a:solidFill>
                  <a:schemeClr val="bg1"/>
                </a:solidFill>
                <a:effectLst/>
                <a:latin typeface="Calibri" panose="020F0502020204030204" pitchFamily="34" charset="0"/>
              </a:rPr>
              <a:t>The plague broke out in India, while the United States, amid all her pomp and greatness, was threatened with immediate dissolution. </a:t>
            </a:r>
          </a:p>
          <a:p>
            <a:endParaRPr lang="en-US" sz="2000" dirty="0">
              <a:solidFill>
                <a:schemeClr val="bg1"/>
              </a:solidFill>
              <a:latin typeface="Calibri" panose="020F0502020204030204" pitchFamily="34" charset="0"/>
            </a:endParaRPr>
          </a:p>
        </p:txBody>
      </p:sp>
      <p:sp>
        <p:nvSpPr>
          <p:cNvPr id="7" name="TextBox 6"/>
          <p:cNvSpPr txBox="1"/>
          <p:nvPr/>
        </p:nvSpPr>
        <p:spPr>
          <a:xfrm>
            <a:off x="108856" y="6451392"/>
            <a:ext cx="2699657" cy="369332"/>
          </a:xfrm>
          <a:prstGeom prst="rect">
            <a:avLst/>
          </a:prstGeom>
          <a:noFill/>
        </p:spPr>
        <p:txBody>
          <a:bodyPr wrap="square" rtlCol="0">
            <a:spAutoFit/>
          </a:bodyPr>
          <a:lstStyle/>
          <a:p>
            <a:r>
              <a:rPr lang="en-US" dirty="0">
                <a:solidFill>
                  <a:schemeClr val="bg1"/>
                </a:solidFill>
              </a:rPr>
              <a:t>Joseph Smith</a:t>
            </a:r>
          </a:p>
        </p:txBody>
      </p:sp>
      <p:pic>
        <p:nvPicPr>
          <p:cNvPr id="3" name="Picture 2">
            <a:extLst>
              <a:ext uri="{FF2B5EF4-FFF2-40B4-BE49-F238E27FC236}">
                <a16:creationId xmlns:a16="http://schemas.microsoft.com/office/drawing/2014/main" id="{70AC9F5A-5637-4458-A77C-1E5A2CB21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513" y="3126416"/>
            <a:ext cx="4456176" cy="3078480"/>
          </a:xfrm>
          <a:prstGeom prst="rect">
            <a:avLst/>
          </a:prstGeom>
        </p:spPr>
      </p:pic>
      <p:pic>
        <p:nvPicPr>
          <p:cNvPr id="9" name="Picture 8">
            <a:extLst>
              <a:ext uri="{FF2B5EF4-FFF2-40B4-BE49-F238E27FC236}">
                <a16:creationId xmlns:a16="http://schemas.microsoft.com/office/drawing/2014/main" id="{80FD3566-95C9-42A7-AD2F-16F9E17D5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1179" y="750456"/>
            <a:ext cx="2859024" cy="3828288"/>
          </a:xfrm>
          <a:prstGeom prst="rect">
            <a:avLst/>
          </a:prstGeom>
        </p:spPr>
      </p:pic>
    </p:spTree>
    <p:extLst>
      <p:ext uri="{BB962C8B-B14F-4D97-AF65-F5344CB8AC3E}">
        <p14:creationId xmlns:p14="http://schemas.microsoft.com/office/powerpoint/2010/main" val="406583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D9ABC1-825D-4EAD-8343-43136FAFC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323439"/>
          </a:xfrm>
          <a:prstGeom prst="rect">
            <a:avLst/>
          </a:prstGeom>
          <a:noFill/>
        </p:spPr>
        <p:txBody>
          <a:bodyPr wrap="square" rtlCol="0">
            <a:spAutoFit/>
          </a:bodyPr>
          <a:lstStyle/>
          <a:p>
            <a:pPr algn="ctr"/>
            <a:r>
              <a:rPr lang="en-US" sz="8000" dirty="0">
                <a:solidFill>
                  <a:schemeClr val="bg1"/>
                </a:solidFill>
                <a:latin typeface="Franklin Gothic Demi Cond" panose="020B0706030402020204" pitchFamily="34" charset="0"/>
              </a:rPr>
              <a:t>The South</a:t>
            </a:r>
          </a:p>
        </p:txBody>
      </p:sp>
      <p:sp>
        <p:nvSpPr>
          <p:cNvPr id="6" name="Rectangle 5"/>
          <p:cNvSpPr/>
          <p:nvPr/>
        </p:nvSpPr>
        <p:spPr>
          <a:xfrm>
            <a:off x="315686" y="1410524"/>
            <a:ext cx="7271657" cy="3970318"/>
          </a:xfrm>
          <a:prstGeom prst="rect">
            <a:avLst/>
          </a:prstGeom>
        </p:spPr>
        <p:txBody>
          <a:bodyPr wrap="square">
            <a:spAutoFit/>
          </a:bodyPr>
          <a:lstStyle/>
          <a:p>
            <a:r>
              <a:rPr lang="en-US" b="0" i="0" dirty="0">
                <a:solidFill>
                  <a:schemeClr val="bg1"/>
                </a:solidFill>
                <a:effectLst/>
                <a:latin typeface="Calibri" panose="020F0502020204030204" pitchFamily="34" charset="0"/>
              </a:rPr>
              <a:t>The people of South Carolina, in convention assembled (in November), passed ordinances, declaring their state a free and independent nation; and appointed Thursday, the 31st day of January, 1833, as a day of humiliation and prayer, to implore Almighty God to vouchsafe His blessings, and restore liberty and happiness within their borders.”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It was the intent of South Carolina, following the day of prayer and humiliation, to sever ties with the United States on the first day of February; however,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“President Jackson issued his proclamation against this rebellion, called out a force sufficient to quell it, and implored the blessings of God to assist the nation to extricate itself from the horrors of the approaching and solemn crisis.</a:t>
            </a:r>
            <a:endParaRPr lang="en-US" dirty="0">
              <a:solidFill>
                <a:schemeClr val="bg1"/>
              </a:solidFill>
            </a:endParaRPr>
          </a:p>
        </p:txBody>
      </p:sp>
      <p:sp>
        <p:nvSpPr>
          <p:cNvPr id="7" name="TextBox 6"/>
          <p:cNvSpPr txBox="1"/>
          <p:nvPr/>
        </p:nvSpPr>
        <p:spPr>
          <a:xfrm>
            <a:off x="108856" y="6451392"/>
            <a:ext cx="2699657" cy="369332"/>
          </a:xfrm>
          <a:prstGeom prst="rect">
            <a:avLst/>
          </a:prstGeom>
          <a:noFill/>
        </p:spPr>
        <p:txBody>
          <a:bodyPr wrap="square" rtlCol="0">
            <a:spAutoFit/>
          </a:bodyPr>
          <a:lstStyle/>
          <a:p>
            <a:r>
              <a:rPr lang="en-US" dirty="0">
                <a:solidFill>
                  <a:schemeClr val="bg1"/>
                </a:solidFill>
              </a:rPr>
              <a:t>Joseph Smith</a:t>
            </a:r>
          </a:p>
        </p:txBody>
      </p:sp>
      <p:pic>
        <p:nvPicPr>
          <p:cNvPr id="3" name="Picture 2">
            <a:extLst>
              <a:ext uri="{FF2B5EF4-FFF2-40B4-BE49-F238E27FC236}">
                <a16:creationId xmlns:a16="http://schemas.microsoft.com/office/drawing/2014/main" id="{DD402114-E694-4A6C-8A67-A87569542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4327" y="1608818"/>
            <a:ext cx="3749040" cy="4535424"/>
          </a:xfrm>
          <a:prstGeom prst="rect">
            <a:avLst/>
          </a:prstGeom>
        </p:spPr>
      </p:pic>
    </p:spTree>
    <p:extLst>
      <p:ext uri="{BB962C8B-B14F-4D97-AF65-F5344CB8AC3E}">
        <p14:creationId xmlns:p14="http://schemas.microsoft.com/office/powerpoint/2010/main" val="32964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DE9654-7B01-4D89-AD9D-1A34CE41F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Clouds of War</a:t>
            </a:r>
          </a:p>
        </p:txBody>
      </p:sp>
      <p:sp>
        <p:nvSpPr>
          <p:cNvPr id="6" name="Rectangle 5"/>
          <p:cNvSpPr/>
          <p:nvPr/>
        </p:nvSpPr>
        <p:spPr>
          <a:xfrm>
            <a:off x="253235" y="1655154"/>
            <a:ext cx="5562600" cy="3970318"/>
          </a:xfrm>
          <a:prstGeom prst="rect">
            <a:avLst/>
          </a:prstGeom>
        </p:spPr>
        <p:txBody>
          <a:bodyPr wrap="square">
            <a:spAutoFit/>
          </a:bodyPr>
          <a:lstStyle/>
          <a:p>
            <a:r>
              <a:rPr lang="en-US" dirty="0">
                <a:solidFill>
                  <a:schemeClr val="bg1"/>
                </a:solidFill>
              </a:rPr>
              <a:t> “Scoffers have said it was nothing remarkable for Joseph Smith in 1832, to predict the outbreak of the Civil War and that others who did not claim to be inspired with prophetic vision had done the same. </a:t>
            </a:r>
          </a:p>
          <a:p>
            <a:endParaRPr lang="en-US" dirty="0">
              <a:solidFill>
                <a:schemeClr val="bg1"/>
              </a:solidFill>
            </a:endParaRPr>
          </a:p>
          <a:p>
            <a:r>
              <a:rPr lang="en-US" dirty="0">
                <a:solidFill>
                  <a:schemeClr val="bg1"/>
                </a:solidFill>
              </a:rPr>
              <a:t>It has been said that Daniel Webster and William Lloyd Garrison in 1831 had predicted the dissolution of the Union. </a:t>
            </a:r>
          </a:p>
          <a:p>
            <a:endParaRPr lang="en-US" dirty="0">
              <a:solidFill>
                <a:schemeClr val="bg1"/>
              </a:solidFill>
            </a:endParaRPr>
          </a:p>
          <a:p>
            <a:r>
              <a:rPr lang="en-US" dirty="0">
                <a:solidFill>
                  <a:schemeClr val="bg1"/>
                </a:solidFill>
              </a:rPr>
              <a:t>It is well known that senators and congressmen from the South had maintained that their section of the country had a right to withdraw from the Union, for it was a confederacy, and in 1832, war clouds were to be seen on the horizon.</a:t>
            </a:r>
          </a:p>
        </p:txBody>
      </p:sp>
      <p:sp>
        <p:nvSpPr>
          <p:cNvPr id="7" name="TextBox 6"/>
          <p:cNvSpPr txBox="1"/>
          <p:nvPr/>
        </p:nvSpPr>
        <p:spPr>
          <a:xfrm>
            <a:off x="108856" y="6451392"/>
            <a:ext cx="2699657" cy="369332"/>
          </a:xfrm>
          <a:prstGeom prst="rect">
            <a:avLst/>
          </a:prstGeom>
          <a:noFill/>
        </p:spPr>
        <p:txBody>
          <a:bodyPr wrap="square" rtlCol="0">
            <a:spAutoFit/>
          </a:bodyPr>
          <a:lstStyle/>
          <a:p>
            <a:r>
              <a:rPr lang="en-US" dirty="0">
                <a:solidFill>
                  <a:schemeClr val="bg1"/>
                </a:solidFill>
              </a:rPr>
              <a:t>Joseph Fielding Smith</a:t>
            </a:r>
          </a:p>
        </p:txBody>
      </p:sp>
      <p:pic>
        <p:nvPicPr>
          <p:cNvPr id="10" name="Picture 9">
            <a:extLst>
              <a:ext uri="{FF2B5EF4-FFF2-40B4-BE49-F238E27FC236}">
                <a16:creationId xmlns:a16="http://schemas.microsoft.com/office/drawing/2014/main" id="{EE016C8E-C4E7-4D0A-8144-F6B7C7B03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394" y="3350029"/>
            <a:ext cx="2859272" cy="3286029"/>
          </a:xfrm>
          <a:prstGeom prst="rect">
            <a:avLst/>
          </a:prstGeom>
        </p:spPr>
      </p:pic>
      <p:pic>
        <p:nvPicPr>
          <p:cNvPr id="13" name="Picture 12">
            <a:extLst>
              <a:ext uri="{FF2B5EF4-FFF2-40B4-BE49-F238E27FC236}">
                <a16:creationId xmlns:a16="http://schemas.microsoft.com/office/drawing/2014/main" id="{F552BAD9-4AED-4397-9C10-BBBE9039B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084" y="486060"/>
            <a:ext cx="2700762" cy="3590855"/>
          </a:xfrm>
          <a:prstGeom prst="rect">
            <a:avLst/>
          </a:prstGeom>
        </p:spPr>
      </p:pic>
      <p:pic>
        <p:nvPicPr>
          <p:cNvPr id="15" name="Picture 14">
            <a:extLst>
              <a:ext uri="{FF2B5EF4-FFF2-40B4-BE49-F238E27FC236}">
                <a16:creationId xmlns:a16="http://schemas.microsoft.com/office/drawing/2014/main" id="{E74CAFFB-3CF2-4220-A49E-1467A4E94D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56" y="37276"/>
            <a:ext cx="962990" cy="1246900"/>
          </a:xfrm>
          <a:prstGeom prst="rect">
            <a:avLst/>
          </a:prstGeom>
        </p:spPr>
      </p:pic>
    </p:spTree>
    <p:extLst>
      <p:ext uri="{BB962C8B-B14F-4D97-AF65-F5344CB8AC3E}">
        <p14:creationId xmlns:p14="http://schemas.microsoft.com/office/powerpoint/2010/main" val="24232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663B1E-6B71-4F7C-A0B3-3D85B94C4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Predictions of War</a:t>
            </a:r>
          </a:p>
        </p:txBody>
      </p:sp>
      <p:sp>
        <p:nvSpPr>
          <p:cNvPr id="7" name="TextBox 6"/>
          <p:cNvSpPr txBox="1"/>
          <p:nvPr/>
        </p:nvSpPr>
        <p:spPr>
          <a:xfrm>
            <a:off x="108856" y="6451392"/>
            <a:ext cx="2699657" cy="369332"/>
          </a:xfrm>
          <a:prstGeom prst="rect">
            <a:avLst/>
          </a:prstGeom>
          <a:noFill/>
        </p:spPr>
        <p:txBody>
          <a:bodyPr wrap="square" rtlCol="0">
            <a:spAutoFit/>
          </a:bodyPr>
          <a:lstStyle/>
          <a:p>
            <a:r>
              <a:rPr lang="en-US" dirty="0">
                <a:solidFill>
                  <a:schemeClr val="bg1"/>
                </a:solidFill>
              </a:rPr>
              <a:t>Joseph Fielding Smith</a:t>
            </a:r>
          </a:p>
        </p:txBody>
      </p:sp>
      <p:sp>
        <p:nvSpPr>
          <p:cNvPr id="2" name="Rectangle 1"/>
          <p:cNvSpPr/>
          <p:nvPr/>
        </p:nvSpPr>
        <p:spPr>
          <a:xfrm>
            <a:off x="517071" y="1141740"/>
            <a:ext cx="6096000" cy="4524315"/>
          </a:xfrm>
          <a:prstGeom prst="rect">
            <a:avLst/>
          </a:prstGeom>
        </p:spPr>
        <p:txBody>
          <a:bodyPr>
            <a:spAutoFit/>
          </a:bodyPr>
          <a:lstStyle/>
          <a:p>
            <a:r>
              <a:rPr lang="en-US" dirty="0">
                <a:solidFill>
                  <a:schemeClr val="bg1"/>
                </a:solidFill>
              </a:rPr>
              <a:t>“It was because of this fact that the Lord made known to Joseph Smith this revelation stating that wars would shortly come to pass, beginning with the rebellion of South Carolina, which would eventually terminate in war being poured out upon all nations and in the death and misery of many souls. </a:t>
            </a:r>
          </a:p>
          <a:p>
            <a:endParaRPr lang="en-US" dirty="0">
              <a:solidFill>
                <a:schemeClr val="bg1"/>
              </a:solidFill>
            </a:endParaRPr>
          </a:p>
          <a:p>
            <a:r>
              <a:rPr lang="en-US" dirty="0">
                <a:solidFill>
                  <a:schemeClr val="bg1"/>
                </a:solidFill>
              </a:rPr>
              <a:t>It may have been an easy thing in 1832, or even 1831, for someone to predict that there would come a division of the Northern States and the Southern States, for even then there were rumblings, and South Carolina had shown the spirit of rebellion.</a:t>
            </a:r>
          </a:p>
          <a:p>
            <a:endParaRPr lang="en-US" dirty="0">
              <a:solidFill>
                <a:schemeClr val="bg1"/>
              </a:solidFill>
            </a:endParaRPr>
          </a:p>
          <a:p>
            <a:r>
              <a:rPr lang="en-US" dirty="0">
                <a:solidFill>
                  <a:schemeClr val="bg1"/>
                </a:solidFill>
              </a:rPr>
              <a:t>It was not, however, within the power of man to predict in the detail which the Lord revealed to Joseph Smith, what was shortly to come to pass as an outgrowth of the Civil War and the pouring out of war upon all nations.”</a:t>
            </a:r>
          </a:p>
        </p:txBody>
      </p:sp>
      <p:pic>
        <p:nvPicPr>
          <p:cNvPr id="4" name="Picture 3">
            <a:extLst>
              <a:ext uri="{FF2B5EF4-FFF2-40B4-BE49-F238E27FC236}">
                <a16:creationId xmlns:a16="http://schemas.microsoft.com/office/drawing/2014/main" id="{19DFE1F2-893D-4588-9E36-2492C2FB5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954" y="1046716"/>
            <a:ext cx="2084832" cy="2682240"/>
          </a:xfrm>
          <a:prstGeom prst="rect">
            <a:avLst/>
          </a:prstGeom>
        </p:spPr>
      </p:pic>
      <p:pic>
        <p:nvPicPr>
          <p:cNvPr id="8" name="Picture 7">
            <a:extLst>
              <a:ext uri="{FF2B5EF4-FFF2-40B4-BE49-F238E27FC236}">
                <a16:creationId xmlns:a16="http://schemas.microsoft.com/office/drawing/2014/main" id="{CB4ED7EC-9FC8-4469-A55E-417CE6D8A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459" y="1642237"/>
            <a:ext cx="1773936" cy="3334512"/>
          </a:xfrm>
          <a:prstGeom prst="rect">
            <a:avLst/>
          </a:prstGeom>
        </p:spPr>
      </p:pic>
      <p:pic>
        <p:nvPicPr>
          <p:cNvPr id="11" name="Picture 10">
            <a:extLst>
              <a:ext uri="{FF2B5EF4-FFF2-40B4-BE49-F238E27FC236}">
                <a16:creationId xmlns:a16="http://schemas.microsoft.com/office/drawing/2014/main" id="{667D7480-93F7-42F0-8FE9-1956FD310A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8800" y="4386634"/>
            <a:ext cx="2493264" cy="2249424"/>
          </a:xfrm>
          <a:prstGeom prst="rect">
            <a:avLst/>
          </a:prstGeom>
        </p:spPr>
      </p:pic>
    </p:spTree>
    <p:extLst>
      <p:ext uri="{BB962C8B-B14F-4D97-AF65-F5344CB8AC3E}">
        <p14:creationId xmlns:p14="http://schemas.microsoft.com/office/powerpoint/2010/main" val="343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CE2BC9-C329-4BA2-AE57-0E3DAE29A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Prophesy of Bloodshed</a:t>
            </a:r>
          </a:p>
        </p:txBody>
      </p:sp>
      <p:sp>
        <p:nvSpPr>
          <p:cNvPr id="7" name="TextBox 6"/>
          <p:cNvSpPr txBox="1"/>
          <p:nvPr/>
        </p:nvSpPr>
        <p:spPr>
          <a:xfrm>
            <a:off x="108856" y="6451392"/>
            <a:ext cx="2699657" cy="369332"/>
          </a:xfrm>
          <a:prstGeom prst="rect">
            <a:avLst/>
          </a:prstGeom>
          <a:noFill/>
        </p:spPr>
        <p:txBody>
          <a:bodyPr wrap="square" rtlCol="0">
            <a:spAutoFit/>
          </a:bodyPr>
          <a:lstStyle/>
          <a:p>
            <a:r>
              <a:rPr lang="en-US" dirty="0">
                <a:solidFill>
                  <a:schemeClr val="bg1"/>
                </a:solidFill>
              </a:rPr>
              <a:t>Joseph  Smith</a:t>
            </a:r>
          </a:p>
        </p:txBody>
      </p:sp>
      <p:sp>
        <p:nvSpPr>
          <p:cNvPr id="2" name="Rectangle 1"/>
          <p:cNvSpPr/>
          <p:nvPr/>
        </p:nvSpPr>
        <p:spPr>
          <a:xfrm>
            <a:off x="263978" y="2355140"/>
            <a:ext cx="5235852" cy="3416320"/>
          </a:xfrm>
          <a:prstGeom prst="rect">
            <a:avLst/>
          </a:prstGeom>
        </p:spPr>
        <p:txBody>
          <a:bodyPr wrap="square">
            <a:spAutoFit/>
          </a:bodyPr>
          <a:lstStyle/>
          <a:p>
            <a:r>
              <a:rPr lang="en-US" sz="2400" dirty="0">
                <a:solidFill>
                  <a:schemeClr val="bg1"/>
                </a:solidFill>
              </a:rPr>
              <a:t>“I prophesy, in the name of the Lord God, that the commencement of the difficulties which will cause much bloodshed previous to the coming of the Son of Man will be in South Carolina. It may probably arise through the slave question. This a voice declared to me while I was praying earnestly on the subject, December 25th, 1832.”</a:t>
            </a:r>
          </a:p>
        </p:txBody>
      </p:sp>
      <p:sp>
        <p:nvSpPr>
          <p:cNvPr id="3" name="Rectangle 2"/>
          <p:cNvSpPr/>
          <p:nvPr/>
        </p:nvSpPr>
        <p:spPr>
          <a:xfrm>
            <a:off x="3085942" y="960650"/>
            <a:ext cx="6096000" cy="646331"/>
          </a:xfrm>
          <a:prstGeom prst="rect">
            <a:avLst/>
          </a:prstGeom>
        </p:spPr>
        <p:txBody>
          <a:bodyPr>
            <a:spAutoFit/>
          </a:bodyPr>
          <a:lstStyle/>
          <a:p>
            <a:pPr algn="ctr"/>
            <a:r>
              <a:rPr lang="en-US" dirty="0">
                <a:solidFill>
                  <a:schemeClr val="bg1"/>
                </a:solidFill>
              </a:rPr>
              <a:t>In April 1843, when the threat of secession was not so immediate, the Prophet again stated: </a:t>
            </a:r>
            <a:endParaRPr lang="en-US" dirty="0"/>
          </a:p>
        </p:txBody>
      </p:sp>
      <p:pic>
        <p:nvPicPr>
          <p:cNvPr id="6" name="Picture 5">
            <a:extLst>
              <a:ext uri="{FF2B5EF4-FFF2-40B4-BE49-F238E27FC236}">
                <a16:creationId xmlns:a16="http://schemas.microsoft.com/office/drawing/2014/main" id="{DB863495-1487-4A55-B3A0-3E4A35260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529" y="2077266"/>
            <a:ext cx="5017008" cy="3602736"/>
          </a:xfrm>
          <a:prstGeom prst="rect">
            <a:avLst/>
          </a:prstGeom>
        </p:spPr>
      </p:pic>
      <p:pic>
        <p:nvPicPr>
          <p:cNvPr id="10" name="Picture 9">
            <a:extLst>
              <a:ext uri="{FF2B5EF4-FFF2-40B4-BE49-F238E27FC236}">
                <a16:creationId xmlns:a16="http://schemas.microsoft.com/office/drawing/2014/main" id="{BCB5D235-31A6-4A2B-8E68-E9B2EDDD5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7" y="71471"/>
            <a:ext cx="807458" cy="1015663"/>
          </a:xfrm>
          <a:prstGeom prst="rect">
            <a:avLst/>
          </a:prstGeom>
        </p:spPr>
      </p:pic>
    </p:spTree>
    <p:extLst>
      <p:ext uri="{BB962C8B-B14F-4D97-AF65-F5344CB8AC3E}">
        <p14:creationId xmlns:p14="http://schemas.microsoft.com/office/powerpoint/2010/main" val="194022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3F37DB7-5F0E-421E-882B-17C9A6C01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Prophecy VS Predictions</a:t>
            </a:r>
          </a:p>
        </p:txBody>
      </p:sp>
      <p:sp>
        <p:nvSpPr>
          <p:cNvPr id="6" name="Rectangle 5"/>
          <p:cNvSpPr/>
          <p:nvPr/>
        </p:nvSpPr>
        <p:spPr>
          <a:xfrm>
            <a:off x="2808513" y="1015662"/>
            <a:ext cx="6096000" cy="923330"/>
          </a:xfrm>
          <a:prstGeom prst="rect">
            <a:avLst/>
          </a:prstGeom>
        </p:spPr>
        <p:txBody>
          <a:bodyPr>
            <a:spAutoFit/>
          </a:bodyPr>
          <a:lstStyle/>
          <a:p>
            <a:r>
              <a:rPr lang="en-US" b="0" i="0" dirty="0">
                <a:solidFill>
                  <a:srgbClr val="FFFF00"/>
                </a:solidFill>
                <a:effectLst/>
                <a:latin typeface="Calibri" panose="020F0502020204030204" pitchFamily="34" charset="0"/>
              </a:rPr>
              <a:t>A prediction is an opinion about what might happen in the future. In contrast, a prophecy is a declaration of a future sign or event as revealed by the </a:t>
            </a:r>
            <a:r>
              <a:rPr lang="en-US" b="0" i="0" u="none" strike="noStrike" dirty="0">
                <a:solidFill>
                  <a:srgbClr val="FFFF00"/>
                </a:solidFill>
                <a:effectLst/>
                <a:latin typeface="Calibri" panose="020F0502020204030204" pitchFamily="34" charset="0"/>
              </a:rPr>
              <a:t>Holy Ghost</a:t>
            </a:r>
            <a:endParaRPr lang="en-US" dirty="0">
              <a:solidFill>
                <a:srgbClr val="FFFF00"/>
              </a:solidFill>
            </a:endParaRPr>
          </a:p>
        </p:txBody>
      </p:sp>
      <p:pic>
        <p:nvPicPr>
          <p:cNvPr id="7" name="Picture 6">
            <a:extLst>
              <a:ext uri="{FF2B5EF4-FFF2-40B4-BE49-F238E27FC236}">
                <a16:creationId xmlns:a16="http://schemas.microsoft.com/office/drawing/2014/main" id="{31A700D6-68B3-46D5-A0E6-923FB9750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0" y="2028936"/>
            <a:ext cx="2889754" cy="3261643"/>
          </a:xfrm>
          <a:prstGeom prst="rect">
            <a:avLst/>
          </a:prstGeom>
        </p:spPr>
      </p:pic>
      <p:pic>
        <p:nvPicPr>
          <p:cNvPr id="10" name="Picture 9">
            <a:extLst>
              <a:ext uri="{FF2B5EF4-FFF2-40B4-BE49-F238E27FC236}">
                <a16:creationId xmlns:a16="http://schemas.microsoft.com/office/drawing/2014/main" id="{F60C757E-10E9-401D-B597-8B7BB3DD6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169" y="2028936"/>
            <a:ext cx="3048264" cy="3603048"/>
          </a:xfrm>
          <a:prstGeom prst="rect">
            <a:avLst/>
          </a:prstGeom>
        </p:spPr>
      </p:pic>
      <p:pic>
        <p:nvPicPr>
          <p:cNvPr id="16" name="Picture 15">
            <a:extLst>
              <a:ext uri="{FF2B5EF4-FFF2-40B4-BE49-F238E27FC236}">
                <a16:creationId xmlns:a16="http://schemas.microsoft.com/office/drawing/2014/main" id="{9AFFF27E-BCDD-4A29-91AB-5D0E564936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8904" y="1852136"/>
            <a:ext cx="2694666" cy="3615241"/>
          </a:xfrm>
          <a:prstGeom prst="rect">
            <a:avLst/>
          </a:prstGeom>
        </p:spPr>
      </p:pic>
      <p:pic>
        <p:nvPicPr>
          <p:cNvPr id="19" name="Picture 18">
            <a:extLst>
              <a:ext uri="{FF2B5EF4-FFF2-40B4-BE49-F238E27FC236}">
                <a16:creationId xmlns:a16="http://schemas.microsoft.com/office/drawing/2014/main" id="{0C5375F9-4167-4975-994F-220D9DCA28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5979" y="2028936"/>
            <a:ext cx="2633700" cy="2847079"/>
          </a:xfrm>
          <a:prstGeom prst="rect">
            <a:avLst/>
          </a:prstGeom>
        </p:spPr>
      </p:pic>
    </p:spTree>
    <p:extLst>
      <p:ext uri="{BB962C8B-B14F-4D97-AF65-F5344CB8AC3E}">
        <p14:creationId xmlns:p14="http://schemas.microsoft.com/office/powerpoint/2010/main" val="34794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6C46C3-9D70-4710-8146-6B5CA5C41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67377"/>
            <a:ext cx="12284671" cy="6925377"/>
          </a:xfrm>
          <a:prstGeom prst="rect">
            <a:avLst/>
          </a:prstGeom>
        </p:spPr>
      </p:pic>
      <p:sp>
        <p:nvSpPr>
          <p:cNvPr id="5" name="TextBox 4"/>
          <p:cNvSpPr txBox="1"/>
          <p:nvPr/>
        </p:nvSpPr>
        <p:spPr>
          <a:xfrm>
            <a:off x="-1" y="-21771"/>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“Shortly Come To Pass”</a:t>
            </a:r>
          </a:p>
        </p:txBody>
      </p:sp>
      <p:sp>
        <p:nvSpPr>
          <p:cNvPr id="7" name="TextBox 6"/>
          <p:cNvSpPr txBox="1"/>
          <p:nvPr/>
        </p:nvSpPr>
        <p:spPr>
          <a:xfrm>
            <a:off x="108856" y="6451392"/>
            <a:ext cx="2699657" cy="369332"/>
          </a:xfrm>
          <a:prstGeom prst="rect">
            <a:avLst/>
          </a:prstGeom>
          <a:noFill/>
        </p:spPr>
        <p:txBody>
          <a:bodyPr wrap="square" rtlCol="0">
            <a:spAutoFit/>
          </a:bodyPr>
          <a:lstStyle/>
          <a:p>
            <a:r>
              <a:rPr lang="en-US" dirty="0">
                <a:solidFill>
                  <a:schemeClr val="bg1"/>
                </a:solidFill>
              </a:rPr>
              <a:t>D&amp;C 87:1-4</a:t>
            </a:r>
          </a:p>
        </p:txBody>
      </p:sp>
      <p:sp>
        <p:nvSpPr>
          <p:cNvPr id="2" name="Rectangle 1"/>
          <p:cNvSpPr/>
          <p:nvPr/>
        </p:nvSpPr>
        <p:spPr>
          <a:xfrm>
            <a:off x="397329" y="1754751"/>
            <a:ext cx="6096000" cy="1200329"/>
          </a:xfrm>
          <a:prstGeom prst="rect">
            <a:avLst/>
          </a:prstGeom>
        </p:spPr>
        <p:txBody>
          <a:bodyPr>
            <a:spAutoFit/>
          </a:bodyPr>
          <a:lstStyle/>
          <a:p>
            <a:r>
              <a:rPr lang="en-US" sz="2400" dirty="0">
                <a:solidFill>
                  <a:schemeClr val="bg1"/>
                </a:solidFill>
              </a:rPr>
              <a:t>Wars would shortly come to pass, beginning with the rebellion of South Carolina, which would bring death and misery to many souls.</a:t>
            </a:r>
          </a:p>
        </p:txBody>
      </p:sp>
      <p:pic>
        <p:nvPicPr>
          <p:cNvPr id="4" name="Picture 3">
            <a:extLst>
              <a:ext uri="{FF2B5EF4-FFF2-40B4-BE49-F238E27FC236}">
                <a16:creationId xmlns:a16="http://schemas.microsoft.com/office/drawing/2014/main" id="{A89A38E0-B7C9-4256-A8FB-CFBB10DA2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078" y="993892"/>
            <a:ext cx="3210373" cy="2486372"/>
          </a:xfrm>
          <a:prstGeom prst="rect">
            <a:avLst/>
          </a:prstGeom>
        </p:spPr>
      </p:pic>
      <p:pic>
        <p:nvPicPr>
          <p:cNvPr id="9" name="Picture 8">
            <a:extLst>
              <a:ext uri="{FF2B5EF4-FFF2-40B4-BE49-F238E27FC236}">
                <a16:creationId xmlns:a16="http://schemas.microsoft.com/office/drawing/2014/main" id="{B4F08499-0FFC-465D-8CC5-BCF1E0EB7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258" y="3085159"/>
            <a:ext cx="5224272" cy="3456432"/>
          </a:xfrm>
          <a:prstGeom prst="rect">
            <a:avLst/>
          </a:prstGeom>
        </p:spPr>
      </p:pic>
      <p:grpSp>
        <p:nvGrpSpPr>
          <p:cNvPr id="13" name="Group 12">
            <a:extLst>
              <a:ext uri="{FF2B5EF4-FFF2-40B4-BE49-F238E27FC236}">
                <a16:creationId xmlns:a16="http://schemas.microsoft.com/office/drawing/2014/main" id="{C26B5AFA-035B-49FA-8F62-1A3009023FA7}"/>
              </a:ext>
            </a:extLst>
          </p:cNvPr>
          <p:cNvGrpSpPr/>
          <p:nvPr/>
        </p:nvGrpSpPr>
        <p:grpSpPr>
          <a:xfrm>
            <a:off x="8912105" y="3494603"/>
            <a:ext cx="1615827" cy="3046988"/>
            <a:chOff x="1345059" y="1089061"/>
            <a:chExt cx="2667000" cy="5029200"/>
          </a:xfrm>
        </p:grpSpPr>
        <p:grpSp>
          <p:nvGrpSpPr>
            <p:cNvPr id="14" name="Group 17">
              <a:extLst>
                <a:ext uri="{FF2B5EF4-FFF2-40B4-BE49-F238E27FC236}">
                  <a16:creationId xmlns:a16="http://schemas.microsoft.com/office/drawing/2014/main" id="{F90DFC3E-8FE3-4720-A991-C49D766C7C6C}"/>
                </a:ext>
              </a:extLst>
            </p:cNvPr>
            <p:cNvGrpSpPr/>
            <p:nvPr/>
          </p:nvGrpSpPr>
          <p:grpSpPr>
            <a:xfrm>
              <a:off x="1345059" y="1089061"/>
              <a:ext cx="2667000" cy="5029200"/>
              <a:chOff x="838200" y="76200"/>
              <a:chExt cx="2667000" cy="5029200"/>
            </a:xfrm>
          </p:grpSpPr>
          <p:grpSp>
            <p:nvGrpSpPr>
              <p:cNvPr id="16" name="Group 17">
                <a:extLst>
                  <a:ext uri="{FF2B5EF4-FFF2-40B4-BE49-F238E27FC236}">
                    <a16:creationId xmlns:a16="http://schemas.microsoft.com/office/drawing/2014/main" id="{FC514C9E-120D-4113-AA8C-F38D591480EB}"/>
                  </a:ext>
                </a:extLst>
              </p:cNvPr>
              <p:cNvGrpSpPr/>
              <p:nvPr/>
            </p:nvGrpSpPr>
            <p:grpSpPr>
              <a:xfrm flipH="1">
                <a:off x="2209800" y="1447800"/>
                <a:ext cx="1295400" cy="3429000"/>
                <a:chOff x="685800" y="1447800"/>
                <a:chExt cx="1295400" cy="3124200"/>
              </a:xfrm>
            </p:grpSpPr>
            <p:sp>
              <p:nvSpPr>
                <p:cNvPr id="32" name="Bent Arrow 25">
                  <a:extLst>
                    <a:ext uri="{FF2B5EF4-FFF2-40B4-BE49-F238E27FC236}">
                      <a16:creationId xmlns:a16="http://schemas.microsoft.com/office/drawing/2014/main" id="{1BB10E27-DBCD-4D83-A911-8C3822E85BDA}"/>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26">
                  <a:extLst>
                    <a:ext uri="{FF2B5EF4-FFF2-40B4-BE49-F238E27FC236}">
                      <a16:creationId xmlns:a16="http://schemas.microsoft.com/office/drawing/2014/main" id="{27C16077-2E9D-4E66-B5F1-47BD83CFCDC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22C1DB6A-681D-46F0-8204-B066EFFC2D0C}"/>
                  </a:ext>
                </a:extLst>
              </p:cNvPr>
              <p:cNvGrpSpPr/>
              <p:nvPr/>
            </p:nvGrpSpPr>
            <p:grpSpPr>
              <a:xfrm>
                <a:off x="838200" y="1447800"/>
                <a:ext cx="1295400" cy="3429000"/>
                <a:chOff x="685800" y="1447800"/>
                <a:chExt cx="1295400" cy="3429000"/>
              </a:xfrm>
            </p:grpSpPr>
            <p:sp>
              <p:nvSpPr>
                <p:cNvPr id="30" name="Bent Arrow 23">
                  <a:extLst>
                    <a:ext uri="{FF2B5EF4-FFF2-40B4-BE49-F238E27FC236}">
                      <a16:creationId xmlns:a16="http://schemas.microsoft.com/office/drawing/2014/main" id="{5F383D11-787E-4C83-8E01-E6F660E4BBA4}"/>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a:extLst>
                    <a:ext uri="{FF2B5EF4-FFF2-40B4-BE49-F238E27FC236}">
                      <a16:creationId xmlns:a16="http://schemas.microsoft.com/office/drawing/2014/main" id="{9DE90CF7-80AF-42E8-A752-891170E2C75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a:extLst>
                  <a:ext uri="{FF2B5EF4-FFF2-40B4-BE49-F238E27FC236}">
                    <a16:creationId xmlns:a16="http://schemas.microsoft.com/office/drawing/2014/main" id="{37B5DBB3-5D35-4EB7-A69E-F5974982621F}"/>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a:extLst>
                  <a:ext uri="{FF2B5EF4-FFF2-40B4-BE49-F238E27FC236}">
                    <a16:creationId xmlns:a16="http://schemas.microsoft.com/office/drawing/2014/main" id="{9600F80D-A7D9-447D-AD8D-BAD47B70E721}"/>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a:extLst>
                  <a:ext uri="{FF2B5EF4-FFF2-40B4-BE49-F238E27FC236}">
                    <a16:creationId xmlns:a16="http://schemas.microsoft.com/office/drawing/2014/main" id="{5BD38A50-17D9-41D8-A917-24132517FBFB}"/>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4">
                <a:extLst>
                  <a:ext uri="{FF2B5EF4-FFF2-40B4-BE49-F238E27FC236}">
                    <a16:creationId xmlns:a16="http://schemas.microsoft.com/office/drawing/2014/main" id="{DF65A55D-B249-41E0-B718-8564100C95A3}"/>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a:extLst>
                  <a:ext uri="{FF2B5EF4-FFF2-40B4-BE49-F238E27FC236}">
                    <a16:creationId xmlns:a16="http://schemas.microsoft.com/office/drawing/2014/main" id="{5952E93A-56C2-4808-BA2E-4F8715EA6726}"/>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16">
                <a:extLst>
                  <a:ext uri="{FF2B5EF4-FFF2-40B4-BE49-F238E27FC236}">
                    <a16:creationId xmlns:a16="http://schemas.microsoft.com/office/drawing/2014/main" id="{CC4B305A-7132-48AD-9CFB-7B2A0989786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a:extLst>
                  <a:ext uri="{FF2B5EF4-FFF2-40B4-BE49-F238E27FC236}">
                    <a16:creationId xmlns:a16="http://schemas.microsoft.com/office/drawing/2014/main" id="{24E266F2-909A-4697-B915-FC4A665E2E22}"/>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1DB12617-F802-4B0C-B045-EFCAEF746FE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a:extLst>
                  <a:ext uri="{FF2B5EF4-FFF2-40B4-BE49-F238E27FC236}">
                    <a16:creationId xmlns:a16="http://schemas.microsoft.com/office/drawing/2014/main" id="{317D2550-2DFF-4BBD-A59C-7B68B4F4AC87}"/>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a:extLst>
                  <a:ext uri="{FF2B5EF4-FFF2-40B4-BE49-F238E27FC236}">
                    <a16:creationId xmlns:a16="http://schemas.microsoft.com/office/drawing/2014/main" id="{E1745F29-AD4D-465D-B857-D66DB94610A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a:extLst>
                  <a:ext uri="{FF2B5EF4-FFF2-40B4-BE49-F238E27FC236}">
                    <a16:creationId xmlns:a16="http://schemas.microsoft.com/office/drawing/2014/main" id="{9958DD18-782D-4BFF-B39A-1168BB3E3B9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a:extLst>
                  <a:ext uri="{FF2B5EF4-FFF2-40B4-BE49-F238E27FC236}">
                    <a16:creationId xmlns:a16="http://schemas.microsoft.com/office/drawing/2014/main" id="{FF741C2D-53CE-4C00-B12F-5540C8BA20B4}"/>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F663A08B-15FD-41E8-8DD1-4A0C0E0946F4}"/>
                </a:ext>
              </a:extLst>
            </p:cNvPr>
            <p:cNvSpPr/>
            <p:nvPr/>
          </p:nvSpPr>
          <p:spPr>
            <a:xfrm>
              <a:off x="1767683" y="3150548"/>
              <a:ext cx="1939575" cy="1930400"/>
            </a:xfrm>
            <a:prstGeom prst="rect">
              <a:avLst/>
            </a:prstGeom>
          </p:spPr>
          <p:txBody>
            <a:bodyPr wrap="square">
              <a:spAutoFit/>
            </a:bodyPr>
            <a:lstStyle/>
            <a:p>
              <a:pPr algn="ctr"/>
              <a:r>
                <a:rPr lang="en-US" sz="1400" b="1" dirty="0"/>
                <a:t>The Lord can reveal the future to us through His prophets</a:t>
              </a:r>
              <a:endParaRPr lang="en-US" sz="1400" dirty="0"/>
            </a:p>
          </p:txBody>
        </p:sp>
      </p:grpSp>
    </p:spTree>
    <p:extLst>
      <p:ext uri="{BB962C8B-B14F-4D97-AF65-F5344CB8AC3E}">
        <p14:creationId xmlns:p14="http://schemas.microsoft.com/office/powerpoint/2010/main" val="319723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3551</Words>
  <Application>Microsoft Office PowerPoint</Application>
  <PresentationFormat>Widescreen</PresentationFormat>
  <Paragraphs>183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Georgia</vt:lpstr>
      <vt:lpstr>Arial</vt:lpstr>
      <vt:lpstr>Franklin Gothic Demi Cond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34</cp:revision>
  <dcterms:created xsi:type="dcterms:W3CDTF">2014-12-07T14:57:58Z</dcterms:created>
  <dcterms:modified xsi:type="dcterms:W3CDTF">2020-07-27T13:40:40Z</dcterms:modified>
</cp:coreProperties>
</file>