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0" r:id="rId5"/>
    <p:sldId id="262" r:id="rId6"/>
    <p:sldId id="264" r:id="rId7"/>
    <p:sldId id="265" r:id="rId8"/>
    <p:sldId id="266" r:id="rId9"/>
    <p:sldId id="279" r:id="rId10"/>
    <p:sldId id="268" r:id="rId11"/>
    <p:sldId id="267" r:id="rId12"/>
    <p:sldId id="269" r:id="rId13"/>
    <p:sldId id="270" r:id="rId14"/>
    <p:sldId id="271" r:id="rId15"/>
    <p:sldId id="272" r:id="rId16"/>
    <p:sldId id="273" r:id="rId17"/>
    <p:sldId id="274" r:id="rId18"/>
    <p:sldId id="275" r:id="rId19"/>
    <p:sldId id="276" r:id="rId20"/>
    <p:sldId id="280" r:id="rId21"/>
    <p:sldId id="281" r:id="rId22"/>
    <p:sldId id="282" r:id="rId23"/>
    <p:sldId id="283" r:id="rId24"/>
    <p:sldId id="284" r:id="rId25"/>
    <p:sldId id="285" r:id="rId26"/>
    <p:sldId id="286" r:id="rId27"/>
    <p:sldId id="277" r:id="rId28"/>
    <p:sldId id="258" r:id="rId29"/>
    <p:sldId id="263" r:id="rId30"/>
    <p:sldId id="278" r:id="rId31"/>
  </p:sldIdLst>
  <p:sldSz cx="12192000" cy="6858000"/>
  <p:notesSz cx="6858000" cy="9144000"/>
  <p:embeddedFontLst>
    <p:embeddedFont>
      <p:font typeface="Abadi" panose="020B0604020104020204" pitchFamily="34" charset="0"/>
      <p:regular r:id="rId32"/>
    </p:embeddedFont>
    <p:embeddedFont>
      <p:font typeface="Calibri" panose="020F0502020204030204" pitchFamily="34" charset="0"/>
      <p:regular r:id="rId33"/>
      <p:bold r:id="rId34"/>
      <p:italic r:id="rId35"/>
      <p:boldItalic r:id="rId36"/>
    </p:embeddedFont>
    <p:embeddedFont>
      <p:font typeface="Calibri Light" panose="020F0302020204030204" pitchFamily="34" charset="0"/>
      <p:regular r:id="rId37"/>
      <p:italic r:id="rId38"/>
    </p:embeddedFont>
    <p:embeddedFont>
      <p:font typeface="Comic Sans MS" panose="030F0702030302020204" pitchFamily="66" charset="0"/>
      <p:regular r:id="rId39"/>
      <p:bold r:id="rId40"/>
      <p:italic r:id="rId41"/>
      <p:boldItalic r:id="rId42"/>
    </p:embeddedFont>
    <p:embeddedFont>
      <p:font typeface="Georgia" panose="02040502050405020303" pitchFamily="18" charset="0"/>
      <p:regular r:id="rId43"/>
      <p:bold r:id="rId44"/>
      <p:italic r:id="rId45"/>
      <p:boldItalic r:id="rId46"/>
    </p:embeddedFont>
    <p:embeddedFont>
      <p:font typeface="Lucida Handwriting" panose="03010101010101010101" pitchFamily="66" charset="0"/>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FF66FF"/>
    <a:srgbClr val="FF99FF"/>
    <a:srgbClr val="FFCCFF"/>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14A593-4795-4432-8966-2335FCF14718}"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02984-1139-4022-911E-415B22087EF0}" type="slidenum">
              <a:rPr lang="en-US" smtClean="0"/>
              <a:t>‹#›</a:t>
            </a:fld>
            <a:endParaRPr lang="en-US"/>
          </a:p>
        </p:txBody>
      </p:sp>
    </p:spTree>
    <p:extLst>
      <p:ext uri="{BB962C8B-B14F-4D97-AF65-F5344CB8AC3E}">
        <p14:creationId xmlns:p14="http://schemas.microsoft.com/office/powerpoint/2010/main" val="964159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14A593-4795-4432-8966-2335FCF14718}"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02984-1139-4022-911E-415B22087EF0}" type="slidenum">
              <a:rPr lang="en-US" smtClean="0"/>
              <a:t>‹#›</a:t>
            </a:fld>
            <a:endParaRPr lang="en-US"/>
          </a:p>
        </p:txBody>
      </p:sp>
    </p:spTree>
    <p:extLst>
      <p:ext uri="{BB962C8B-B14F-4D97-AF65-F5344CB8AC3E}">
        <p14:creationId xmlns:p14="http://schemas.microsoft.com/office/powerpoint/2010/main" val="3049915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14A593-4795-4432-8966-2335FCF14718}"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02984-1139-4022-911E-415B22087EF0}" type="slidenum">
              <a:rPr lang="en-US" smtClean="0"/>
              <a:t>‹#›</a:t>
            </a:fld>
            <a:endParaRPr lang="en-US"/>
          </a:p>
        </p:txBody>
      </p:sp>
    </p:spTree>
    <p:extLst>
      <p:ext uri="{BB962C8B-B14F-4D97-AF65-F5344CB8AC3E}">
        <p14:creationId xmlns:p14="http://schemas.microsoft.com/office/powerpoint/2010/main" val="506203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14A593-4795-4432-8966-2335FCF14718}"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02984-1139-4022-911E-415B22087EF0}" type="slidenum">
              <a:rPr lang="en-US" smtClean="0"/>
              <a:t>‹#›</a:t>
            </a:fld>
            <a:endParaRPr lang="en-US"/>
          </a:p>
        </p:txBody>
      </p:sp>
    </p:spTree>
    <p:extLst>
      <p:ext uri="{BB962C8B-B14F-4D97-AF65-F5344CB8AC3E}">
        <p14:creationId xmlns:p14="http://schemas.microsoft.com/office/powerpoint/2010/main" val="3985681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14A593-4795-4432-8966-2335FCF14718}"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02984-1139-4022-911E-415B22087EF0}" type="slidenum">
              <a:rPr lang="en-US" smtClean="0"/>
              <a:t>‹#›</a:t>
            </a:fld>
            <a:endParaRPr lang="en-US"/>
          </a:p>
        </p:txBody>
      </p:sp>
    </p:spTree>
    <p:extLst>
      <p:ext uri="{BB962C8B-B14F-4D97-AF65-F5344CB8AC3E}">
        <p14:creationId xmlns:p14="http://schemas.microsoft.com/office/powerpoint/2010/main" val="1597402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14A593-4795-4432-8966-2335FCF14718}" type="datetimeFigureOut">
              <a:rPr lang="en-US" smtClean="0"/>
              <a:t>7/12/2020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702984-1139-4022-911E-415B22087EF0}" type="slidenum">
              <a:rPr lang="en-US" smtClean="0"/>
              <a:t>‹#›</a:t>
            </a:fld>
            <a:endParaRPr lang="en-US"/>
          </a:p>
        </p:txBody>
      </p:sp>
    </p:spTree>
    <p:extLst>
      <p:ext uri="{BB962C8B-B14F-4D97-AF65-F5344CB8AC3E}">
        <p14:creationId xmlns:p14="http://schemas.microsoft.com/office/powerpoint/2010/main" val="1130358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14A593-4795-4432-8966-2335FCF14718}" type="datetimeFigureOut">
              <a:rPr lang="en-US" smtClean="0"/>
              <a:t>7/12/2020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702984-1139-4022-911E-415B22087EF0}" type="slidenum">
              <a:rPr lang="en-US" smtClean="0"/>
              <a:t>‹#›</a:t>
            </a:fld>
            <a:endParaRPr lang="en-US"/>
          </a:p>
        </p:txBody>
      </p:sp>
    </p:spTree>
    <p:extLst>
      <p:ext uri="{BB962C8B-B14F-4D97-AF65-F5344CB8AC3E}">
        <p14:creationId xmlns:p14="http://schemas.microsoft.com/office/powerpoint/2010/main" val="1128306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14A593-4795-4432-8966-2335FCF14718}" type="datetimeFigureOut">
              <a:rPr lang="en-US" smtClean="0"/>
              <a:t>7/12/2020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702984-1139-4022-911E-415B22087EF0}" type="slidenum">
              <a:rPr lang="en-US" smtClean="0"/>
              <a:t>‹#›</a:t>
            </a:fld>
            <a:endParaRPr lang="en-US"/>
          </a:p>
        </p:txBody>
      </p:sp>
    </p:spTree>
    <p:extLst>
      <p:ext uri="{BB962C8B-B14F-4D97-AF65-F5344CB8AC3E}">
        <p14:creationId xmlns:p14="http://schemas.microsoft.com/office/powerpoint/2010/main" val="1919027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14A593-4795-4432-8966-2335FCF14718}" type="datetimeFigureOut">
              <a:rPr lang="en-US" smtClean="0"/>
              <a:t>7/12/2020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702984-1139-4022-911E-415B22087EF0}" type="slidenum">
              <a:rPr lang="en-US" smtClean="0"/>
              <a:t>‹#›</a:t>
            </a:fld>
            <a:endParaRPr lang="en-US"/>
          </a:p>
        </p:txBody>
      </p:sp>
    </p:spTree>
    <p:extLst>
      <p:ext uri="{BB962C8B-B14F-4D97-AF65-F5344CB8AC3E}">
        <p14:creationId xmlns:p14="http://schemas.microsoft.com/office/powerpoint/2010/main" val="3535734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14A593-4795-4432-8966-2335FCF14718}" type="datetimeFigureOut">
              <a:rPr lang="en-US" smtClean="0"/>
              <a:t>7/12/2020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702984-1139-4022-911E-415B22087EF0}" type="slidenum">
              <a:rPr lang="en-US" smtClean="0"/>
              <a:t>‹#›</a:t>
            </a:fld>
            <a:endParaRPr lang="en-US"/>
          </a:p>
        </p:txBody>
      </p:sp>
    </p:spTree>
    <p:extLst>
      <p:ext uri="{BB962C8B-B14F-4D97-AF65-F5344CB8AC3E}">
        <p14:creationId xmlns:p14="http://schemas.microsoft.com/office/powerpoint/2010/main" val="1287436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14A593-4795-4432-8966-2335FCF14718}" type="datetimeFigureOut">
              <a:rPr lang="en-US" smtClean="0"/>
              <a:t>7/12/2020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702984-1139-4022-911E-415B22087EF0}" type="slidenum">
              <a:rPr lang="en-US" smtClean="0"/>
              <a:t>‹#›</a:t>
            </a:fld>
            <a:endParaRPr lang="en-US"/>
          </a:p>
        </p:txBody>
      </p:sp>
    </p:spTree>
    <p:extLst>
      <p:ext uri="{BB962C8B-B14F-4D97-AF65-F5344CB8AC3E}">
        <p14:creationId xmlns:p14="http://schemas.microsoft.com/office/powerpoint/2010/main" val="2609264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14A593-4795-4432-8966-2335FCF14718}" type="datetimeFigureOut">
              <a:rPr lang="en-US" smtClean="0"/>
              <a:t>7/12/2020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702984-1139-4022-911E-415B22087EF0}" type="slidenum">
              <a:rPr lang="en-US" smtClean="0"/>
              <a:t>‹#›</a:t>
            </a:fld>
            <a:endParaRPr lang="en-US"/>
          </a:p>
        </p:txBody>
      </p:sp>
    </p:spTree>
    <p:extLst>
      <p:ext uri="{BB962C8B-B14F-4D97-AF65-F5344CB8AC3E}">
        <p14:creationId xmlns:p14="http://schemas.microsoft.com/office/powerpoint/2010/main" val="3688416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g"/><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2.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jpg"/><Relationship Id="rId7" Type="http://schemas.openxmlformats.org/officeDocument/2006/relationships/image" Target="../media/image7.gif"/><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jpg"/><Relationship Id="rId11" Type="http://schemas.openxmlformats.org/officeDocument/2006/relationships/image" Target="../media/image11.jpeg"/><Relationship Id="rId5" Type="http://schemas.openxmlformats.org/officeDocument/2006/relationships/image" Target="../media/image5.jpg"/><Relationship Id="rId10" Type="http://schemas.openxmlformats.org/officeDocument/2006/relationships/image" Target="../media/image10.jpeg"/><Relationship Id="rId4" Type="http://schemas.openxmlformats.org/officeDocument/2006/relationships/image" Target="../media/image4.jp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4.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F9D5D4B-66FE-4AE8-9D2B-5F4F813609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74636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2777A604-25F4-4CF7-BD53-2B6583A8CF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0" y="6407238"/>
            <a:ext cx="7624999" cy="369332"/>
          </a:xfrm>
          <a:prstGeom prst="rect">
            <a:avLst/>
          </a:prstGeom>
        </p:spPr>
        <p:txBody>
          <a:bodyPr wrap="square">
            <a:spAutoFit/>
          </a:bodyPr>
          <a:lstStyle/>
          <a:p>
            <a:r>
              <a:rPr lang="en-US" b="0" i="0" dirty="0">
                <a:solidFill>
                  <a:srgbClr val="2F393A"/>
                </a:solidFill>
                <a:effectLst/>
                <a:latin typeface="Abadi" panose="020B0604020104020204" pitchFamily="34" charset="0"/>
              </a:rPr>
              <a:t>D&amp;C 88:12-13</a:t>
            </a:r>
            <a:endParaRPr lang="en-US" dirty="0"/>
          </a:p>
        </p:txBody>
      </p:sp>
      <p:sp>
        <p:nvSpPr>
          <p:cNvPr id="7" name="Rectangle 6"/>
          <p:cNvSpPr/>
          <p:nvPr/>
        </p:nvSpPr>
        <p:spPr>
          <a:xfrm>
            <a:off x="7525956" y="3890150"/>
            <a:ext cx="3565071" cy="1815882"/>
          </a:xfrm>
          <a:prstGeom prst="rect">
            <a:avLst/>
          </a:prstGeom>
        </p:spPr>
        <p:txBody>
          <a:bodyPr wrap="square">
            <a:spAutoFit/>
          </a:bodyPr>
          <a:lstStyle/>
          <a:p>
            <a:r>
              <a:rPr lang="en-US" sz="2800" b="1" i="0" dirty="0">
                <a:solidFill>
                  <a:srgbClr val="2F393A"/>
                </a:solidFill>
                <a:effectLst/>
              </a:rPr>
              <a:t>Through the Light of Christ, God gives light and life to all His creations</a:t>
            </a:r>
            <a:endParaRPr lang="en-US" sz="2800" dirty="0"/>
          </a:p>
        </p:txBody>
      </p:sp>
      <p:grpSp>
        <p:nvGrpSpPr>
          <p:cNvPr id="9" name="Group 8"/>
          <p:cNvGrpSpPr/>
          <p:nvPr/>
        </p:nvGrpSpPr>
        <p:grpSpPr>
          <a:xfrm>
            <a:off x="3115278" y="226091"/>
            <a:ext cx="2667000" cy="5029200"/>
            <a:chOff x="838200" y="76200"/>
            <a:chExt cx="2667000" cy="5029200"/>
          </a:xfrm>
        </p:grpSpPr>
        <p:grpSp>
          <p:nvGrpSpPr>
            <p:cNvPr id="10" name="Group 9"/>
            <p:cNvGrpSpPr/>
            <p:nvPr/>
          </p:nvGrpSpPr>
          <p:grpSpPr>
            <a:xfrm flipH="1">
              <a:off x="2209800" y="1447800"/>
              <a:ext cx="1295400" cy="3429000"/>
              <a:chOff x="685800" y="1447800"/>
              <a:chExt cx="1295400" cy="3124200"/>
            </a:xfrm>
          </p:grpSpPr>
          <p:sp>
            <p:nvSpPr>
              <p:cNvPr id="26" name="Bent Arrow 25"/>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Bent Arrow 26"/>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 name="Group 10"/>
            <p:cNvGrpSpPr/>
            <p:nvPr/>
          </p:nvGrpSpPr>
          <p:grpSpPr>
            <a:xfrm>
              <a:off x="838200" y="1447800"/>
              <a:ext cx="1295400" cy="3429000"/>
              <a:chOff x="685800" y="1447800"/>
              <a:chExt cx="1295400" cy="3429000"/>
            </a:xfrm>
          </p:grpSpPr>
          <p:sp>
            <p:nvSpPr>
              <p:cNvPr id="24" name="Bent Arrow 23"/>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Bent Arrow 2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 name="Oval 11"/>
            <p:cNvSpPr/>
            <p:nvPr/>
          </p:nvSpPr>
          <p:spPr>
            <a:xfrm>
              <a:off x="1219200" y="1752600"/>
              <a:ext cx="1981200" cy="2590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12"/>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13"/>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nut 16"/>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ounded Rectangle 1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nual Operation 22"/>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61082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2C5E192-407B-4339-8118-C6FCCD6AD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81643" y="0"/>
            <a:ext cx="12028714" cy="830997"/>
          </a:xfrm>
          <a:prstGeom prst="rect">
            <a:avLst/>
          </a:prstGeom>
          <a:noFill/>
        </p:spPr>
        <p:txBody>
          <a:bodyPr wrap="square" rtlCol="0">
            <a:spAutoFit/>
          </a:bodyPr>
          <a:lstStyle/>
          <a:p>
            <a:pPr algn="ctr"/>
            <a:r>
              <a:rPr lang="en-US" sz="4800" dirty="0">
                <a:latin typeface="Lucida Handwriting" panose="03010101010101010101" pitchFamily="66" charset="0"/>
              </a:rPr>
              <a:t>The Spirit and The Body</a:t>
            </a:r>
          </a:p>
        </p:txBody>
      </p:sp>
      <p:sp>
        <p:nvSpPr>
          <p:cNvPr id="2" name="Rectangle 1"/>
          <p:cNvSpPr/>
          <p:nvPr/>
        </p:nvSpPr>
        <p:spPr>
          <a:xfrm>
            <a:off x="0" y="6407238"/>
            <a:ext cx="7624999" cy="369332"/>
          </a:xfrm>
          <a:prstGeom prst="rect">
            <a:avLst/>
          </a:prstGeom>
        </p:spPr>
        <p:txBody>
          <a:bodyPr wrap="square">
            <a:spAutoFit/>
          </a:bodyPr>
          <a:lstStyle/>
          <a:p>
            <a:r>
              <a:rPr lang="en-US" b="0" i="0" dirty="0">
                <a:solidFill>
                  <a:srgbClr val="2F393A"/>
                </a:solidFill>
                <a:effectLst/>
                <a:latin typeface="Abadi" panose="020B0604020104020204" pitchFamily="34" charset="0"/>
              </a:rPr>
              <a:t>D&amp;C 88:15</a:t>
            </a:r>
            <a:endParaRPr lang="en-US" dirty="0"/>
          </a:p>
        </p:txBody>
      </p:sp>
      <p:sp>
        <p:nvSpPr>
          <p:cNvPr id="4" name="Rectangle 3"/>
          <p:cNvSpPr/>
          <p:nvPr/>
        </p:nvSpPr>
        <p:spPr>
          <a:xfrm>
            <a:off x="4684173" y="690168"/>
            <a:ext cx="2940826" cy="584775"/>
          </a:xfrm>
          <a:prstGeom prst="rect">
            <a:avLst/>
          </a:prstGeom>
        </p:spPr>
        <p:txBody>
          <a:bodyPr wrap="square">
            <a:spAutoFit/>
          </a:bodyPr>
          <a:lstStyle/>
          <a:p>
            <a:r>
              <a:rPr lang="en-US" sz="3200" dirty="0"/>
              <a:t>The Soul of Man</a:t>
            </a:r>
            <a:endParaRPr lang="en-US" sz="3200" b="0" i="0" dirty="0">
              <a:solidFill>
                <a:srgbClr val="2F393A"/>
              </a:solidFill>
              <a:effectLst/>
            </a:endParaRPr>
          </a:p>
        </p:txBody>
      </p:sp>
      <p:sp>
        <p:nvSpPr>
          <p:cNvPr id="7" name="Rectangle 6"/>
          <p:cNvSpPr/>
          <p:nvPr/>
        </p:nvSpPr>
        <p:spPr>
          <a:xfrm>
            <a:off x="4333063" y="1548340"/>
            <a:ext cx="3379569" cy="3046988"/>
          </a:xfrm>
          <a:prstGeom prst="rect">
            <a:avLst/>
          </a:prstGeom>
        </p:spPr>
        <p:txBody>
          <a:bodyPr wrap="square">
            <a:spAutoFit/>
          </a:bodyPr>
          <a:lstStyle/>
          <a:p>
            <a:r>
              <a:rPr lang="en-US" sz="3200" dirty="0"/>
              <a:t>The Hand gives life to the glove—</a:t>
            </a:r>
          </a:p>
          <a:p>
            <a:endParaRPr lang="en-US" sz="3200" dirty="0"/>
          </a:p>
          <a:p>
            <a:r>
              <a:rPr lang="en-US" sz="3200" dirty="0"/>
              <a:t>The Spirit Body gives live to the Physical Body</a:t>
            </a:r>
          </a:p>
        </p:txBody>
      </p:sp>
      <p:pic>
        <p:nvPicPr>
          <p:cNvPr id="6" name="Picture 5">
            <a:extLst>
              <a:ext uri="{FF2B5EF4-FFF2-40B4-BE49-F238E27FC236}">
                <a16:creationId xmlns:a16="http://schemas.microsoft.com/office/drawing/2014/main" id="{2758E063-CE62-4C87-8ED2-3E7BED4F0B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296" y="1274943"/>
            <a:ext cx="2877561" cy="4212701"/>
          </a:xfrm>
          <a:prstGeom prst="rect">
            <a:avLst/>
          </a:prstGeom>
        </p:spPr>
      </p:pic>
      <p:pic>
        <p:nvPicPr>
          <p:cNvPr id="11" name="Picture 10">
            <a:extLst>
              <a:ext uri="{FF2B5EF4-FFF2-40B4-BE49-F238E27FC236}">
                <a16:creationId xmlns:a16="http://schemas.microsoft.com/office/drawing/2014/main" id="{D776E824-2921-4FE4-AC68-425435A2FD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5886" y="4733925"/>
            <a:ext cx="2057400" cy="2124075"/>
          </a:xfrm>
          <a:prstGeom prst="rect">
            <a:avLst/>
          </a:prstGeom>
        </p:spPr>
      </p:pic>
      <p:pic>
        <p:nvPicPr>
          <p:cNvPr id="16" name="Picture 15">
            <a:extLst>
              <a:ext uri="{FF2B5EF4-FFF2-40B4-BE49-F238E27FC236}">
                <a16:creationId xmlns:a16="http://schemas.microsoft.com/office/drawing/2014/main" id="{F1DAD63F-9F20-4A0C-9FF6-E3AD6D22EC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3315" y="1322649"/>
            <a:ext cx="3158002" cy="3694496"/>
          </a:xfrm>
          <a:prstGeom prst="rect">
            <a:avLst/>
          </a:prstGeom>
        </p:spPr>
      </p:pic>
    </p:spTree>
    <p:extLst>
      <p:ext uri="{BB962C8B-B14F-4D97-AF65-F5344CB8AC3E}">
        <p14:creationId xmlns:p14="http://schemas.microsoft.com/office/powerpoint/2010/main" val="34180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67AB08F-85A7-4006-9313-E4E73E15E7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81643" y="0"/>
            <a:ext cx="12028714" cy="830997"/>
          </a:xfrm>
          <a:prstGeom prst="rect">
            <a:avLst/>
          </a:prstGeom>
          <a:noFill/>
        </p:spPr>
        <p:txBody>
          <a:bodyPr wrap="square" rtlCol="0">
            <a:spAutoFit/>
          </a:bodyPr>
          <a:lstStyle/>
          <a:p>
            <a:pPr algn="ctr"/>
            <a:r>
              <a:rPr lang="en-US" sz="4800" dirty="0">
                <a:latin typeface="Lucida Handwriting" panose="03010101010101010101" pitchFamily="66" charset="0"/>
              </a:rPr>
              <a:t>Health of the Body</a:t>
            </a:r>
          </a:p>
        </p:txBody>
      </p:sp>
      <p:sp>
        <p:nvSpPr>
          <p:cNvPr id="2" name="Rectangle 1"/>
          <p:cNvSpPr/>
          <p:nvPr/>
        </p:nvSpPr>
        <p:spPr>
          <a:xfrm>
            <a:off x="0" y="6407238"/>
            <a:ext cx="7624999" cy="646331"/>
          </a:xfrm>
          <a:prstGeom prst="rect">
            <a:avLst/>
          </a:prstGeom>
        </p:spPr>
        <p:txBody>
          <a:bodyPr wrap="square">
            <a:spAutoFit/>
          </a:bodyPr>
          <a:lstStyle/>
          <a:p>
            <a:r>
              <a:rPr lang="en-US" b="0" i="0" dirty="0">
                <a:solidFill>
                  <a:srgbClr val="2F393A"/>
                </a:solidFill>
                <a:effectLst/>
                <a:latin typeface="Abadi" panose="020B0604020104020204" pitchFamily="34" charset="0"/>
              </a:rPr>
              <a:t>D&amp;C 88:15  President Ezra Taft Benson</a:t>
            </a:r>
            <a:endParaRPr lang="en-US" dirty="0"/>
          </a:p>
          <a:p>
            <a:endParaRPr lang="en-US" dirty="0"/>
          </a:p>
        </p:txBody>
      </p:sp>
      <p:sp>
        <p:nvSpPr>
          <p:cNvPr id="3" name="Rectangle 2"/>
          <p:cNvSpPr/>
          <p:nvPr/>
        </p:nvSpPr>
        <p:spPr>
          <a:xfrm>
            <a:off x="478972" y="1310793"/>
            <a:ext cx="4354285" cy="2308324"/>
          </a:xfrm>
          <a:prstGeom prst="rect">
            <a:avLst/>
          </a:prstGeom>
        </p:spPr>
        <p:txBody>
          <a:bodyPr wrap="square">
            <a:spAutoFit/>
          </a:bodyPr>
          <a:lstStyle/>
          <a:p>
            <a:r>
              <a:rPr lang="en-US" b="0" i="0" dirty="0">
                <a:solidFill>
                  <a:srgbClr val="2F393A"/>
                </a:solidFill>
                <a:effectLst/>
                <a:latin typeface="Abadi" panose="020B0604020104020204" pitchFamily="34" charset="0"/>
              </a:rPr>
              <a:t>“There is no question that the health of the body affects the spirit, or the Lord would never have revealed the </a:t>
            </a:r>
            <a:r>
              <a:rPr lang="en-US" b="0" i="0" u="none" strike="noStrike" dirty="0">
                <a:solidFill>
                  <a:srgbClr val="2F393A"/>
                </a:solidFill>
                <a:effectLst/>
                <a:latin typeface="Abadi" panose="020B0604020104020204" pitchFamily="34" charset="0"/>
              </a:rPr>
              <a:t>Word of Wisdom</a:t>
            </a:r>
            <a:r>
              <a:rPr lang="en-US" b="0" i="0" dirty="0">
                <a:solidFill>
                  <a:srgbClr val="2F393A"/>
                </a:solidFill>
                <a:effectLst/>
                <a:latin typeface="Abadi" panose="020B0604020104020204" pitchFamily="34" charset="0"/>
              </a:rPr>
              <a:t>. </a:t>
            </a:r>
          </a:p>
          <a:p>
            <a:endParaRPr lang="en-US" dirty="0">
              <a:solidFill>
                <a:srgbClr val="2F393A"/>
              </a:solidFill>
              <a:latin typeface="Abadi" panose="020B0604020104020204" pitchFamily="34" charset="0"/>
            </a:endParaRPr>
          </a:p>
          <a:p>
            <a:r>
              <a:rPr lang="en-US" b="0" i="0" dirty="0">
                <a:solidFill>
                  <a:srgbClr val="2F393A"/>
                </a:solidFill>
                <a:effectLst/>
                <a:latin typeface="Abadi" panose="020B0604020104020204" pitchFamily="34" charset="0"/>
              </a:rPr>
              <a:t>God has never given any temporal commandments—that which affects our bodies also affects our [spirits]. …</a:t>
            </a:r>
            <a:endParaRPr lang="en-US" dirty="0"/>
          </a:p>
        </p:txBody>
      </p:sp>
      <p:sp>
        <p:nvSpPr>
          <p:cNvPr id="6" name="Rectangle 5"/>
          <p:cNvSpPr/>
          <p:nvPr/>
        </p:nvSpPr>
        <p:spPr>
          <a:xfrm>
            <a:off x="6096000" y="4098914"/>
            <a:ext cx="5083628" cy="2031325"/>
          </a:xfrm>
          <a:prstGeom prst="rect">
            <a:avLst/>
          </a:prstGeom>
        </p:spPr>
        <p:txBody>
          <a:bodyPr wrap="square">
            <a:spAutoFit/>
          </a:bodyPr>
          <a:lstStyle/>
          <a:p>
            <a:r>
              <a:rPr lang="en-US" b="0" i="0" dirty="0">
                <a:solidFill>
                  <a:srgbClr val="2F393A"/>
                </a:solidFill>
                <a:effectLst/>
                <a:latin typeface="Abadi" panose="020B0604020104020204" pitchFamily="34" charset="0"/>
              </a:rPr>
              <a:t>“… Sin debilitates. It affects not only the [spirit], but the body. </a:t>
            </a:r>
          </a:p>
          <a:p>
            <a:endParaRPr lang="en-US" dirty="0">
              <a:solidFill>
                <a:srgbClr val="2F393A"/>
              </a:solidFill>
              <a:latin typeface="Abadi" panose="020B0604020104020204" pitchFamily="34" charset="0"/>
            </a:endParaRPr>
          </a:p>
          <a:p>
            <a:r>
              <a:rPr lang="en-US" b="0" i="0" dirty="0">
                <a:solidFill>
                  <a:srgbClr val="2F393A"/>
                </a:solidFill>
                <a:effectLst/>
                <a:latin typeface="Abadi" panose="020B0604020104020204" pitchFamily="34" charset="0"/>
              </a:rPr>
              <a:t>The scriptures are replete with examples of the physical power that can attend the righteous. On the other hand, unrepented sin can diffuse energy and lead to both mental and physical sickness.”</a:t>
            </a:r>
          </a:p>
        </p:txBody>
      </p:sp>
      <p:pic>
        <p:nvPicPr>
          <p:cNvPr id="7" name="Picture 6">
            <a:extLst>
              <a:ext uri="{FF2B5EF4-FFF2-40B4-BE49-F238E27FC236}">
                <a16:creationId xmlns:a16="http://schemas.microsoft.com/office/drawing/2014/main" id="{626C06C5-58D2-41FE-9025-24A43B3B11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5145" y="1058913"/>
            <a:ext cx="2133600" cy="2108200"/>
          </a:xfrm>
          <a:prstGeom prst="rect">
            <a:avLst/>
          </a:prstGeom>
        </p:spPr>
      </p:pic>
      <p:pic>
        <p:nvPicPr>
          <p:cNvPr id="9" name="Picture 8">
            <a:extLst>
              <a:ext uri="{FF2B5EF4-FFF2-40B4-BE49-F238E27FC236}">
                <a16:creationId xmlns:a16="http://schemas.microsoft.com/office/drawing/2014/main" id="{C1221613-7F57-4F71-B820-BD069F9C3E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1746" y="1010277"/>
            <a:ext cx="2657475" cy="2657475"/>
          </a:xfrm>
          <a:prstGeom prst="rect">
            <a:avLst/>
          </a:prstGeom>
        </p:spPr>
      </p:pic>
      <p:pic>
        <p:nvPicPr>
          <p:cNvPr id="12" name="Picture 11">
            <a:extLst>
              <a:ext uri="{FF2B5EF4-FFF2-40B4-BE49-F238E27FC236}">
                <a16:creationId xmlns:a16="http://schemas.microsoft.com/office/drawing/2014/main" id="{22F63350-0BEB-481F-81D2-FAA1C82FCB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5632" y="3847033"/>
            <a:ext cx="4242816" cy="2121408"/>
          </a:xfrm>
          <a:prstGeom prst="rect">
            <a:avLst/>
          </a:prstGeom>
        </p:spPr>
      </p:pic>
      <p:pic>
        <p:nvPicPr>
          <p:cNvPr id="14" name="Picture 13">
            <a:extLst>
              <a:ext uri="{FF2B5EF4-FFF2-40B4-BE49-F238E27FC236}">
                <a16:creationId xmlns:a16="http://schemas.microsoft.com/office/drawing/2014/main" id="{6EB382DA-1D7B-469C-BD74-55D487D606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1719" y="132645"/>
            <a:ext cx="694505" cy="982579"/>
          </a:xfrm>
          <a:prstGeom prst="rect">
            <a:avLst/>
          </a:prstGeom>
        </p:spPr>
      </p:pic>
    </p:spTree>
    <p:extLst>
      <p:ext uri="{BB962C8B-B14F-4D97-AF65-F5344CB8AC3E}">
        <p14:creationId xmlns:p14="http://schemas.microsoft.com/office/powerpoint/2010/main" val="340563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7B1D782-2F8D-492F-9238-D6213C8DB7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81643" y="0"/>
            <a:ext cx="12028714" cy="830997"/>
          </a:xfrm>
          <a:prstGeom prst="rect">
            <a:avLst/>
          </a:prstGeom>
          <a:noFill/>
        </p:spPr>
        <p:txBody>
          <a:bodyPr wrap="square" rtlCol="0">
            <a:spAutoFit/>
          </a:bodyPr>
          <a:lstStyle/>
          <a:p>
            <a:pPr algn="ctr"/>
            <a:r>
              <a:rPr lang="en-US" sz="4800" dirty="0">
                <a:latin typeface="Lucida Handwriting" panose="03010101010101010101" pitchFamily="66" charset="0"/>
              </a:rPr>
              <a:t>Physical Death of the Body</a:t>
            </a:r>
          </a:p>
        </p:txBody>
      </p:sp>
      <p:sp>
        <p:nvSpPr>
          <p:cNvPr id="2" name="Rectangle 1"/>
          <p:cNvSpPr/>
          <p:nvPr/>
        </p:nvSpPr>
        <p:spPr>
          <a:xfrm>
            <a:off x="0" y="6407238"/>
            <a:ext cx="7624999" cy="369332"/>
          </a:xfrm>
          <a:prstGeom prst="rect">
            <a:avLst/>
          </a:prstGeom>
        </p:spPr>
        <p:txBody>
          <a:bodyPr wrap="square">
            <a:spAutoFit/>
          </a:bodyPr>
          <a:lstStyle/>
          <a:p>
            <a:r>
              <a:rPr lang="en-US" b="0" i="0" dirty="0">
                <a:solidFill>
                  <a:srgbClr val="2F393A"/>
                </a:solidFill>
                <a:effectLst/>
                <a:latin typeface="Abadi" panose="020B0604020104020204" pitchFamily="34" charset="0"/>
              </a:rPr>
              <a:t>D&amp;C 88:17-20</a:t>
            </a:r>
            <a:endParaRPr lang="en-US" dirty="0"/>
          </a:p>
        </p:txBody>
      </p:sp>
      <p:sp>
        <p:nvSpPr>
          <p:cNvPr id="3" name="Rectangle 2"/>
          <p:cNvSpPr/>
          <p:nvPr/>
        </p:nvSpPr>
        <p:spPr>
          <a:xfrm>
            <a:off x="3602545" y="2581479"/>
            <a:ext cx="4354285" cy="923330"/>
          </a:xfrm>
          <a:prstGeom prst="rect">
            <a:avLst/>
          </a:prstGeom>
        </p:spPr>
        <p:txBody>
          <a:bodyPr wrap="square">
            <a:spAutoFit/>
          </a:bodyPr>
          <a:lstStyle/>
          <a:p>
            <a:pPr algn="ctr" fontAlgn="base"/>
            <a:r>
              <a:rPr lang="en-US" sz="5400" dirty="0"/>
              <a:t>Resurrection</a:t>
            </a:r>
          </a:p>
        </p:txBody>
      </p:sp>
      <p:pic>
        <p:nvPicPr>
          <p:cNvPr id="8" name="Picture 7">
            <a:extLst>
              <a:ext uri="{FF2B5EF4-FFF2-40B4-BE49-F238E27FC236}">
                <a16:creationId xmlns:a16="http://schemas.microsoft.com/office/drawing/2014/main" id="{B748B1F6-D5E1-4AB9-AD51-B8205182F5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060" y="1665510"/>
            <a:ext cx="2258768" cy="3526980"/>
          </a:xfrm>
          <a:prstGeom prst="rect">
            <a:avLst/>
          </a:prstGeom>
        </p:spPr>
      </p:pic>
      <p:pic>
        <p:nvPicPr>
          <p:cNvPr id="14" name="Picture 13">
            <a:extLst>
              <a:ext uri="{FF2B5EF4-FFF2-40B4-BE49-F238E27FC236}">
                <a16:creationId xmlns:a16="http://schemas.microsoft.com/office/drawing/2014/main" id="{CA8D030B-0371-4B9E-8907-41F3ED9D29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4865" y="1665510"/>
            <a:ext cx="3256828" cy="3099240"/>
          </a:xfrm>
          <a:prstGeom prst="rect">
            <a:avLst/>
          </a:prstGeom>
        </p:spPr>
      </p:pic>
    </p:spTree>
    <p:extLst>
      <p:ext uri="{BB962C8B-B14F-4D97-AF65-F5344CB8AC3E}">
        <p14:creationId xmlns:p14="http://schemas.microsoft.com/office/powerpoint/2010/main" val="26241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6622D69-E169-4D83-808B-851518BF01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81643" y="0"/>
            <a:ext cx="12028714" cy="830997"/>
          </a:xfrm>
          <a:prstGeom prst="rect">
            <a:avLst/>
          </a:prstGeom>
          <a:noFill/>
        </p:spPr>
        <p:txBody>
          <a:bodyPr wrap="square" rtlCol="0">
            <a:spAutoFit/>
          </a:bodyPr>
          <a:lstStyle/>
          <a:p>
            <a:pPr algn="ctr"/>
            <a:r>
              <a:rPr lang="en-US" sz="4800" dirty="0">
                <a:latin typeface="Lucida Handwriting" panose="03010101010101010101" pitchFamily="66" charset="0"/>
              </a:rPr>
              <a:t>The Earth’s Resurrection</a:t>
            </a:r>
          </a:p>
        </p:txBody>
      </p:sp>
      <p:sp>
        <p:nvSpPr>
          <p:cNvPr id="2" name="Rectangle 1"/>
          <p:cNvSpPr/>
          <p:nvPr/>
        </p:nvSpPr>
        <p:spPr>
          <a:xfrm>
            <a:off x="0" y="6407238"/>
            <a:ext cx="7624999" cy="369332"/>
          </a:xfrm>
          <a:prstGeom prst="rect">
            <a:avLst/>
          </a:prstGeom>
        </p:spPr>
        <p:txBody>
          <a:bodyPr wrap="square">
            <a:spAutoFit/>
          </a:bodyPr>
          <a:lstStyle/>
          <a:p>
            <a:r>
              <a:rPr lang="en-US" b="0" i="0" dirty="0">
                <a:solidFill>
                  <a:srgbClr val="2F393A"/>
                </a:solidFill>
                <a:effectLst/>
                <a:latin typeface="Abadi" panose="020B0604020104020204" pitchFamily="34" charset="0"/>
              </a:rPr>
              <a:t>D&amp;C 88:18-20 Smith and Sjodahl</a:t>
            </a:r>
            <a:endParaRPr lang="en-US" dirty="0"/>
          </a:p>
        </p:txBody>
      </p:sp>
      <p:sp>
        <p:nvSpPr>
          <p:cNvPr id="6" name="Rectangle 5"/>
          <p:cNvSpPr/>
          <p:nvPr/>
        </p:nvSpPr>
        <p:spPr>
          <a:xfrm>
            <a:off x="424542" y="1532330"/>
            <a:ext cx="6096000" cy="1754326"/>
          </a:xfrm>
          <a:prstGeom prst="rect">
            <a:avLst/>
          </a:prstGeom>
        </p:spPr>
        <p:txBody>
          <a:bodyPr>
            <a:spAutoFit/>
          </a:bodyPr>
          <a:lstStyle/>
          <a:p>
            <a:pPr fontAlgn="base"/>
            <a:r>
              <a:rPr lang="en-US" b="0" i="0" dirty="0">
                <a:solidFill>
                  <a:srgbClr val="2F393A"/>
                </a:solidFill>
                <a:effectLst/>
                <a:latin typeface="Abadi" panose="020B0604020104020204" pitchFamily="34" charset="0"/>
              </a:rPr>
              <a:t>“The entrance to celestial glory is through death and </a:t>
            </a:r>
            <a:r>
              <a:rPr lang="en-US" b="0" i="0" u="none" strike="noStrike" dirty="0">
                <a:solidFill>
                  <a:srgbClr val="2F393A"/>
                </a:solidFill>
                <a:effectLst/>
                <a:latin typeface="Abadi" panose="020B0604020104020204" pitchFamily="34" charset="0"/>
              </a:rPr>
              <a:t>resurrection</a:t>
            </a:r>
            <a:r>
              <a:rPr lang="en-US" dirty="0">
                <a:solidFill>
                  <a:srgbClr val="2F393A"/>
                </a:solidFill>
                <a:latin typeface="Abadi" panose="020B0604020104020204" pitchFamily="34" charset="0"/>
              </a:rPr>
              <a:t>.</a:t>
            </a:r>
          </a:p>
          <a:p>
            <a:pPr fontAlgn="base"/>
            <a:endParaRPr lang="en-US" b="0" i="0" dirty="0">
              <a:solidFill>
                <a:srgbClr val="2F393A"/>
              </a:solidFill>
              <a:effectLst/>
              <a:latin typeface="Abadi" panose="020B0604020104020204" pitchFamily="34" charset="0"/>
            </a:endParaRPr>
          </a:p>
          <a:p>
            <a:pPr fontAlgn="base"/>
            <a:r>
              <a:rPr lang="en-US" b="0" i="0" dirty="0">
                <a:solidFill>
                  <a:srgbClr val="2F393A"/>
                </a:solidFill>
                <a:effectLst/>
                <a:latin typeface="Abadi" panose="020B0604020104020204" pitchFamily="34" charset="0"/>
              </a:rPr>
              <a:t>And the Earth itself must pass through the same process, in order to become the dwelling-place of celestial beings”</a:t>
            </a:r>
          </a:p>
          <a:p>
            <a:pPr fontAlgn="base"/>
            <a:endParaRPr lang="en-US" dirty="0">
              <a:solidFill>
                <a:srgbClr val="2F393A"/>
              </a:solidFill>
              <a:latin typeface="Abadi" panose="020B0604020104020204" pitchFamily="34" charset="0"/>
            </a:endParaRPr>
          </a:p>
        </p:txBody>
      </p:sp>
      <p:sp>
        <p:nvSpPr>
          <p:cNvPr id="9" name="Rectangle 8"/>
          <p:cNvSpPr/>
          <p:nvPr/>
        </p:nvSpPr>
        <p:spPr>
          <a:xfrm>
            <a:off x="4681773" y="3803176"/>
            <a:ext cx="6485609" cy="2862322"/>
          </a:xfrm>
          <a:prstGeom prst="rect">
            <a:avLst/>
          </a:prstGeom>
        </p:spPr>
        <p:txBody>
          <a:bodyPr wrap="square">
            <a:spAutoFit/>
          </a:bodyPr>
          <a:lstStyle/>
          <a:p>
            <a:pPr fontAlgn="base"/>
            <a:r>
              <a:rPr lang="en-US" b="0" i="0" dirty="0">
                <a:solidFill>
                  <a:srgbClr val="2F393A"/>
                </a:solidFill>
                <a:effectLst/>
                <a:latin typeface="Abadi" panose="020B0604020104020204" pitchFamily="34" charset="0"/>
              </a:rPr>
              <a:t>“The opinion that this globe is to be annihilated finds no support in the Word of God. Here, the important truth is revealed that our globe will be sanctified from all unrighteousness, and prepared for celestial glory, so that it will be fit for the presence of </a:t>
            </a:r>
            <a:r>
              <a:rPr lang="en-US" b="0" i="0" u="none" strike="noStrike" dirty="0">
                <a:solidFill>
                  <a:srgbClr val="2F393A"/>
                </a:solidFill>
                <a:effectLst/>
                <a:latin typeface="Abadi" panose="020B0604020104020204" pitchFamily="34" charset="0"/>
              </a:rPr>
              <a:t>God, the Father</a:t>
            </a:r>
            <a:r>
              <a:rPr lang="en-US" b="0" i="0" dirty="0">
                <a:solidFill>
                  <a:srgbClr val="2F393A"/>
                </a:solidFill>
                <a:effectLst/>
                <a:latin typeface="Abadi" panose="020B0604020104020204" pitchFamily="34" charset="0"/>
              </a:rPr>
              <a:t>. … </a:t>
            </a:r>
          </a:p>
          <a:p>
            <a:pPr fontAlgn="base"/>
            <a:endParaRPr lang="en-US" dirty="0">
              <a:solidFill>
                <a:srgbClr val="2F393A"/>
              </a:solidFill>
              <a:latin typeface="Abadi" panose="020B0604020104020204" pitchFamily="34" charset="0"/>
            </a:endParaRPr>
          </a:p>
          <a:p>
            <a:pPr fontAlgn="base"/>
            <a:r>
              <a:rPr lang="en-US" b="0" i="0" dirty="0">
                <a:solidFill>
                  <a:srgbClr val="2F393A"/>
                </a:solidFill>
                <a:effectLst/>
                <a:latin typeface="Abadi" panose="020B0604020104020204" pitchFamily="34" charset="0"/>
              </a:rPr>
              <a:t>It will not remain a dead planet, whirling about aimlessly in space; nor will it be distributed in the form of cosmic dust, throughout the universe. It will be glorified, by celestial glory, and become an abode for resurrected beings.”</a:t>
            </a:r>
          </a:p>
        </p:txBody>
      </p:sp>
      <p:pic>
        <p:nvPicPr>
          <p:cNvPr id="4" name="Picture 3">
            <a:extLst>
              <a:ext uri="{FF2B5EF4-FFF2-40B4-BE49-F238E27FC236}">
                <a16:creationId xmlns:a16="http://schemas.microsoft.com/office/drawing/2014/main" id="{0BD9905E-D105-46C8-BC95-1DFD793C17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1092" y="957904"/>
            <a:ext cx="2933700" cy="2676525"/>
          </a:xfrm>
          <a:prstGeom prst="rect">
            <a:avLst/>
          </a:prstGeom>
        </p:spPr>
      </p:pic>
      <p:pic>
        <p:nvPicPr>
          <p:cNvPr id="8" name="Picture 7">
            <a:extLst>
              <a:ext uri="{FF2B5EF4-FFF2-40B4-BE49-F238E27FC236}">
                <a16:creationId xmlns:a16="http://schemas.microsoft.com/office/drawing/2014/main" id="{839C770A-D94F-442D-B046-45923A3574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550" y="3334602"/>
            <a:ext cx="4038600" cy="2692400"/>
          </a:xfrm>
          <a:prstGeom prst="rect">
            <a:avLst/>
          </a:prstGeom>
        </p:spPr>
      </p:pic>
      <p:pic>
        <p:nvPicPr>
          <p:cNvPr id="12" name="Picture 11">
            <a:extLst>
              <a:ext uri="{FF2B5EF4-FFF2-40B4-BE49-F238E27FC236}">
                <a16:creationId xmlns:a16="http://schemas.microsoft.com/office/drawing/2014/main" id="{052835AD-0520-4FCE-BFC6-D1DEB8C6FC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004" y="101813"/>
            <a:ext cx="1010492" cy="769899"/>
          </a:xfrm>
          <a:prstGeom prst="rect">
            <a:avLst/>
          </a:prstGeom>
        </p:spPr>
      </p:pic>
    </p:spTree>
    <p:extLst>
      <p:ext uri="{BB962C8B-B14F-4D97-AF65-F5344CB8AC3E}">
        <p14:creationId xmlns:p14="http://schemas.microsoft.com/office/powerpoint/2010/main" val="336083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F69470-07FC-4639-88E8-CF23F3257A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81643" y="0"/>
            <a:ext cx="12028714" cy="830997"/>
          </a:xfrm>
          <a:prstGeom prst="rect">
            <a:avLst/>
          </a:prstGeom>
          <a:noFill/>
        </p:spPr>
        <p:txBody>
          <a:bodyPr wrap="square" rtlCol="0">
            <a:spAutoFit/>
          </a:bodyPr>
          <a:lstStyle/>
          <a:p>
            <a:pPr algn="ctr"/>
            <a:r>
              <a:rPr lang="en-US" sz="4800" dirty="0">
                <a:latin typeface="Lucida Handwriting" panose="03010101010101010101" pitchFamily="66" charset="0"/>
              </a:rPr>
              <a:t>Rewards and Punishments</a:t>
            </a:r>
          </a:p>
        </p:txBody>
      </p:sp>
      <p:sp>
        <p:nvSpPr>
          <p:cNvPr id="2" name="Rectangle 1"/>
          <p:cNvSpPr/>
          <p:nvPr/>
        </p:nvSpPr>
        <p:spPr>
          <a:xfrm>
            <a:off x="0" y="6407238"/>
            <a:ext cx="7624999" cy="369332"/>
          </a:xfrm>
          <a:prstGeom prst="rect">
            <a:avLst/>
          </a:prstGeom>
        </p:spPr>
        <p:txBody>
          <a:bodyPr wrap="square">
            <a:spAutoFit/>
          </a:bodyPr>
          <a:lstStyle/>
          <a:p>
            <a:r>
              <a:rPr lang="en-US" b="0" i="0" dirty="0">
                <a:solidFill>
                  <a:srgbClr val="2F393A"/>
                </a:solidFill>
                <a:effectLst/>
                <a:latin typeface="Abadi" panose="020B0604020104020204" pitchFamily="34" charset="0"/>
              </a:rPr>
              <a:t>D&amp;C 88:18-20 Elder James E. </a:t>
            </a:r>
            <a:r>
              <a:rPr lang="en-US" b="0" i="0" dirty="0" err="1">
                <a:solidFill>
                  <a:srgbClr val="2F393A"/>
                </a:solidFill>
                <a:effectLst/>
                <a:latin typeface="Abadi" panose="020B0604020104020204" pitchFamily="34" charset="0"/>
              </a:rPr>
              <a:t>Talmage</a:t>
            </a:r>
            <a:endParaRPr lang="en-US" dirty="0"/>
          </a:p>
        </p:txBody>
      </p:sp>
      <p:sp>
        <p:nvSpPr>
          <p:cNvPr id="6" name="Rectangle 5"/>
          <p:cNvSpPr/>
          <p:nvPr/>
        </p:nvSpPr>
        <p:spPr>
          <a:xfrm>
            <a:off x="3088822" y="830997"/>
            <a:ext cx="6096000" cy="461665"/>
          </a:xfrm>
          <a:prstGeom prst="rect">
            <a:avLst/>
          </a:prstGeom>
        </p:spPr>
        <p:txBody>
          <a:bodyPr>
            <a:spAutoFit/>
          </a:bodyPr>
          <a:lstStyle/>
          <a:p>
            <a:pPr algn="ctr" fontAlgn="base"/>
            <a:r>
              <a:rPr lang="en-US" sz="2400" b="0" i="0" dirty="0">
                <a:solidFill>
                  <a:srgbClr val="2F393A"/>
                </a:solidFill>
                <a:effectLst/>
                <a:latin typeface="Abadi" panose="020B0604020104020204" pitchFamily="34" charset="0"/>
              </a:rPr>
              <a:t>Will come through the operations of law</a:t>
            </a:r>
            <a:endParaRPr lang="en-US" sz="2400" dirty="0">
              <a:solidFill>
                <a:srgbClr val="2F393A"/>
              </a:solidFill>
              <a:latin typeface="Abadi" panose="020B0604020104020204" pitchFamily="34" charset="0"/>
            </a:endParaRPr>
          </a:p>
        </p:txBody>
      </p:sp>
      <p:sp>
        <p:nvSpPr>
          <p:cNvPr id="9" name="Rectangle 8"/>
          <p:cNvSpPr/>
          <p:nvPr/>
        </p:nvSpPr>
        <p:spPr>
          <a:xfrm>
            <a:off x="4809688" y="2499685"/>
            <a:ext cx="6485609" cy="2862322"/>
          </a:xfrm>
          <a:prstGeom prst="rect">
            <a:avLst/>
          </a:prstGeom>
        </p:spPr>
        <p:txBody>
          <a:bodyPr wrap="square">
            <a:spAutoFit/>
          </a:bodyPr>
          <a:lstStyle/>
          <a:p>
            <a:pPr fontAlgn="base"/>
            <a:r>
              <a:rPr lang="en-US" dirty="0"/>
              <a:t>“If a man cannot or will not obey celestial laws, that is, live in accordance with the celestial requirements, he must not think that he is discriminated against when he is excluded from the celestial kingdom, because he could not abide it, he could not live there.</a:t>
            </a:r>
          </a:p>
          <a:p>
            <a:pPr fontAlgn="base"/>
            <a:endParaRPr lang="en-US" dirty="0"/>
          </a:p>
          <a:p>
            <a:pPr fontAlgn="base"/>
            <a:r>
              <a:rPr lang="en-US" dirty="0"/>
              <a:t>If a man cannot or will not obey the terrestrial law he cannot rationally hope for a place in the terrestrial kingdom. If he cannot live the yet lower law—the telestial law—he cannot abide the glory of a telestial kingdom, and he will have to be assigned therefore to a kingdom without glory.”</a:t>
            </a:r>
            <a:endParaRPr lang="en-US" b="0" i="0" dirty="0">
              <a:solidFill>
                <a:srgbClr val="2F393A"/>
              </a:solidFill>
              <a:effectLst/>
              <a:latin typeface="Abadi" panose="020B0604020104020204" pitchFamily="34" charset="0"/>
            </a:endParaRPr>
          </a:p>
        </p:txBody>
      </p:sp>
      <p:pic>
        <p:nvPicPr>
          <p:cNvPr id="20482" name="Picture 2" descr="http://fashionsbylynda.com/blog/wp-content/uploads/2012/04/Slide115.jpg"/>
          <p:cNvPicPr>
            <a:picLocks noChangeAspect="1" noChangeArrowheads="1"/>
          </p:cNvPicPr>
          <p:nvPr/>
        </p:nvPicPr>
        <p:blipFill rotWithShape="1">
          <a:blip r:embed="rId3">
            <a:extLst>
              <a:ext uri="{28A0092B-C50C-407E-A947-70E740481C1C}">
                <a14:useLocalDpi xmlns:a14="http://schemas.microsoft.com/office/drawing/2010/main" val="0"/>
              </a:ext>
            </a:extLst>
          </a:blip>
          <a:srcRect l="3417" t="5447" r="65987" b="5029"/>
          <a:stretch/>
        </p:blipFill>
        <p:spPr bwMode="auto">
          <a:xfrm>
            <a:off x="901517" y="1120976"/>
            <a:ext cx="2276674" cy="499628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3137769-205A-4420-8561-C1D07D086E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075" y="117284"/>
            <a:ext cx="754442" cy="1003692"/>
          </a:xfrm>
          <a:prstGeom prst="rect">
            <a:avLst/>
          </a:prstGeom>
        </p:spPr>
      </p:pic>
    </p:spTree>
    <p:extLst>
      <p:ext uri="{BB962C8B-B14F-4D97-AF65-F5344CB8AC3E}">
        <p14:creationId xmlns:p14="http://schemas.microsoft.com/office/powerpoint/2010/main" val="375887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482"/>
                                        </p:tgtEl>
                                        <p:attrNameLst>
                                          <p:attrName>style.visibility</p:attrName>
                                        </p:attrNameLst>
                                      </p:cBhvr>
                                      <p:to>
                                        <p:strVal val="visible"/>
                                      </p:to>
                                    </p:set>
                                    <p:animEffect transition="in" filter="fade">
                                      <p:cBhvr>
                                        <p:cTn id="9" dur="500"/>
                                        <p:tgtEl>
                                          <p:spTgt spid="2048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C5C2C3-82A5-41D9-AABB-49D1C0A207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81643" y="0"/>
            <a:ext cx="12028714" cy="830997"/>
          </a:xfrm>
          <a:prstGeom prst="rect">
            <a:avLst/>
          </a:prstGeom>
          <a:noFill/>
        </p:spPr>
        <p:txBody>
          <a:bodyPr wrap="square" rtlCol="0">
            <a:spAutoFit/>
          </a:bodyPr>
          <a:lstStyle/>
          <a:p>
            <a:pPr algn="ctr"/>
            <a:r>
              <a:rPr lang="en-US" sz="4800" dirty="0">
                <a:latin typeface="Lucida Handwriting" panose="03010101010101010101" pitchFamily="66" charset="0"/>
              </a:rPr>
              <a:t>Earth and the Law</a:t>
            </a:r>
          </a:p>
        </p:txBody>
      </p:sp>
      <p:sp>
        <p:nvSpPr>
          <p:cNvPr id="2" name="Rectangle 1"/>
          <p:cNvSpPr/>
          <p:nvPr/>
        </p:nvSpPr>
        <p:spPr>
          <a:xfrm>
            <a:off x="0" y="6407238"/>
            <a:ext cx="7624999" cy="369332"/>
          </a:xfrm>
          <a:prstGeom prst="rect">
            <a:avLst/>
          </a:prstGeom>
        </p:spPr>
        <p:txBody>
          <a:bodyPr wrap="square">
            <a:spAutoFit/>
          </a:bodyPr>
          <a:lstStyle/>
          <a:p>
            <a:r>
              <a:rPr lang="en-US" b="0" i="0" dirty="0">
                <a:solidFill>
                  <a:srgbClr val="2F393A"/>
                </a:solidFill>
                <a:effectLst/>
                <a:latin typeface="Abadi" panose="020B0604020104020204" pitchFamily="34" charset="0"/>
              </a:rPr>
              <a:t>D&amp;C 88:25-31 Student Manual</a:t>
            </a:r>
            <a:endParaRPr lang="en-US" dirty="0"/>
          </a:p>
        </p:txBody>
      </p:sp>
      <p:sp>
        <p:nvSpPr>
          <p:cNvPr id="9" name="Rectangle 8"/>
          <p:cNvSpPr/>
          <p:nvPr/>
        </p:nvSpPr>
        <p:spPr>
          <a:xfrm>
            <a:off x="360367" y="987628"/>
            <a:ext cx="7264632" cy="5262979"/>
          </a:xfrm>
          <a:prstGeom prst="rect">
            <a:avLst/>
          </a:prstGeom>
        </p:spPr>
        <p:txBody>
          <a:bodyPr wrap="square">
            <a:spAutoFit/>
          </a:bodyPr>
          <a:lstStyle/>
          <a:p>
            <a:pPr fontAlgn="base"/>
            <a:r>
              <a:rPr lang="en-US" sz="2400" dirty="0"/>
              <a:t>There are combustible elements in abundance and heat enough to consume many worlds like ours, whenever the torch is applied. Here we are told, that the Earth will abide ‘the power by which it is quickened’; it will abide the fire and come out of the flames, quickened and purified, like gold out of the refiner’s fire, or a beautiful vessel of potter’s clay out of the fiery furnace.</a:t>
            </a:r>
          </a:p>
          <a:p>
            <a:pPr fontAlgn="base"/>
            <a:endParaRPr lang="en-US" sz="2400" dirty="0"/>
          </a:p>
          <a:p>
            <a:pPr fontAlgn="base"/>
            <a:r>
              <a:rPr lang="en-US" sz="2400" dirty="0"/>
              <a:t>In this sanctified state it will be the residence of celestial beings, resurrected and inhabiting ‘the same’ bodies that they had here, quickened by celestial glory. </a:t>
            </a:r>
          </a:p>
          <a:p>
            <a:pPr fontAlgn="base"/>
            <a:endParaRPr lang="en-US" sz="2400" dirty="0"/>
          </a:p>
          <a:p>
            <a:pPr fontAlgn="base"/>
            <a:r>
              <a:rPr lang="en-US" sz="2400" dirty="0"/>
              <a:t>For each individual will receive the glory by which he is quickened.</a:t>
            </a:r>
            <a:endParaRPr lang="en-US" sz="2400" b="0" i="0" dirty="0">
              <a:solidFill>
                <a:srgbClr val="2F393A"/>
              </a:solidFill>
              <a:effectLst/>
              <a:latin typeface="Abadi" panose="020B0604020104020204" pitchFamily="34" charset="0"/>
            </a:endParaRPr>
          </a:p>
        </p:txBody>
      </p:sp>
      <p:pic>
        <p:nvPicPr>
          <p:cNvPr id="4" name="Picture 3">
            <a:extLst>
              <a:ext uri="{FF2B5EF4-FFF2-40B4-BE49-F238E27FC236}">
                <a16:creationId xmlns:a16="http://schemas.microsoft.com/office/drawing/2014/main" id="{8AE24CAE-CEFF-4321-8D90-73AD711C4A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1498" y="2009775"/>
            <a:ext cx="3790950" cy="2838450"/>
          </a:xfrm>
          <a:prstGeom prst="rect">
            <a:avLst/>
          </a:prstGeom>
        </p:spPr>
      </p:pic>
    </p:spTree>
    <p:extLst>
      <p:ext uri="{BB962C8B-B14F-4D97-AF65-F5344CB8AC3E}">
        <p14:creationId xmlns:p14="http://schemas.microsoft.com/office/powerpoint/2010/main" val="181345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28C36BD-5E9C-4625-BB7E-748DD4EA90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0854"/>
          </a:xfrm>
          <a:prstGeom prst="rect">
            <a:avLst/>
          </a:prstGeom>
        </p:spPr>
      </p:pic>
      <p:sp>
        <p:nvSpPr>
          <p:cNvPr id="5" name="TextBox 4"/>
          <p:cNvSpPr txBox="1"/>
          <p:nvPr/>
        </p:nvSpPr>
        <p:spPr>
          <a:xfrm>
            <a:off x="282586" y="0"/>
            <a:ext cx="12028714" cy="830997"/>
          </a:xfrm>
          <a:prstGeom prst="rect">
            <a:avLst/>
          </a:prstGeom>
          <a:noFill/>
        </p:spPr>
        <p:txBody>
          <a:bodyPr wrap="square" rtlCol="0">
            <a:spAutoFit/>
          </a:bodyPr>
          <a:lstStyle/>
          <a:p>
            <a:pPr algn="ctr"/>
            <a:r>
              <a:rPr lang="en-US" sz="4800" dirty="0">
                <a:solidFill>
                  <a:schemeClr val="bg1"/>
                </a:solidFill>
                <a:latin typeface="Lucida Handwriting" panose="03010101010101010101" pitchFamily="66" charset="0"/>
              </a:rPr>
              <a:t>Spirit Body VS Spiritual Body</a:t>
            </a:r>
          </a:p>
        </p:txBody>
      </p:sp>
      <p:sp>
        <p:nvSpPr>
          <p:cNvPr id="2" name="Rectangle 1"/>
          <p:cNvSpPr/>
          <p:nvPr/>
        </p:nvSpPr>
        <p:spPr>
          <a:xfrm>
            <a:off x="0" y="6407238"/>
            <a:ext cx="7624999" cy="369332"/>
          </a:xfrm>
          <a:prstGeom prst="rect">
            <a:avLst/>
          </a:prstGeom>
        </p:spPr>
        <p:txBody>
          <a:bodyPr wrap="square">
            <a:spAutoFit/>
          </a:bodyPr>
          <a:lstStyle/>
          <a:p>
            <a:r>
              <a:rPr lang="en-US" b="0" i="0" dirty="0">
                <a:solidFill>
                  <a:schemeClr val="bg1"/>
                </a:solidFill>
                <a:effectLst/>
                <a:latin typeface="Abadi" panose="020B0604020104020204" pitchFamily="34" charset="0"/>
              </a:rPr>
              <a:t>D&amp;C 88:28</a:t>
            </a:r>
            <a:endParaRPr lang="en-US" dirty="0">
              <a:solidFill>
                <a:schemeClr val="bg1"/>
              </a:solidFill>
            </a:endParaRPr>
          </a:p>
        </p:txBody>
      </p:sp>
      <p:sp>
        <p:nvSpPr>
          <p:cNvPr id="3" name="Rectangle 2"/>
          <p:cNvSpPr/>
          <p:nvPr/>
        </p:nvSpPr>
        <p:spPr>
          <a:xfrm>
            <a:off x="1709660" y="4200073"/>
            <a:ext cx="9174565" cy="2092881"/>
          </a:xfrm>
          <a:prstGeom prst="rect">
            <a:avLst/>
          </a:prstGeom>
        </p:spPr>
        <p:txBody>
          <a:bodyPr wrap="square">
            <a:spAutoFit/>
          </a:bodyPr>
          <a:lstStyle/>
          <a:p>
            <a:r>
              <a:rPr lang="en-US" sz="2000" b="0" i="0" dirty="0">
                <a:solidFill>
                  <a:schemeClr val="bg1"/>
                </a:solidFill>
                <a:effectLst/>
                <a:latin typeface="Abadi" panose="020B0604020104020204" pitchFamily="34" charset="0"/>
              </a:rPr>
              <a:t>“After the resurrection from the dead our bodies will be spiritual bodies, but they will be bodies that are tangible, bodies that have been purified, but they will nevertheless be bodies of flesh and bones, but they will not be blood bodies, they will no longer be quickened by blood but quickened by the spirit which is eternal and they shall become immortal and shall never die.”</a:t>
            </a:r>
          </a:p>
          <a:p>
            <a:r>
              <a:rPr lang="en-US" sz="1200" b="0" i="0" dirty="0">
                <a:solidFill>
                  <a:schemeClr val="bg1"/>
                </a:solidFill>
                <a:effectLst/>
                <a:latin typeface="Abadi" panose="020B0604020104020204" pitchFamily="34" charset="0"/>
              </a:rPr>
              <a:t>Joseph Fielding Smith</a:t>
            </a:r>
            <a:endParaRPr lang="en-US" sz="1200" dirty="0">
              <a:solidFill>
                <a:schemeClr val="bg1"/>
              </a:solidFill>
            </a:endParaRPr>
          </a:p>
          <a:p>
            <a:endParaRPr lang="en-US" dirty="0">
              <a:solidFill>
                <a:schemeClr val="bg1"/>
              </a:solidFill>
            </a:endParaRPr>
          </a:p>
        </p:txBody>
      </p:sp>
      <p:pic>
        <p:nvPicPr>
          <p:cNvPr id="9" name="Picture 8">
            <a:extLst>
              <a:ext uri="{FF2B5EF4-FFF2-40B4-BE49-F238E27FC236}">
                <a16:creationId xmlns:a16="http://schemas.microsoft.com/office/drawing/2014/main" id="{513CD163-B87D-4316-9037-8FE0DD107F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586" y="135883"/>
            <a:ext cx="725209" cy="939015"/>
          </a:xfrm>
          <a:prstGeom prst="rect">
            <a:avLst/>
          </a:prstGeom>
        </p:spPr>
      </p:pic>
    </p:spTree>
    <p:extLst>
      <p:ext uri="{BB962C8B-B14F-4D97-AF65-F5344CB8AC3E}">
        <p14:creationId xmlns:p14="http://schemas.microsoft.com/office/powerpoint/2010/main" val="3297113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0004179-ADF1-4975-8883-4E0138A05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81643" y="0"/>
            <a:ext cx="12028714" cy="830997"/>
          </a:xfrm>
          <a:prstGeom prst="rect">
            <a:avLst/>
          </a:prstGeom>
          <a:noFill/>
        </p:spPr>
        <p:txBody>
          <a:bodyPr wrap="square" rtlCol="0">
            <a:spAutoFit/>
          </a:bodyPr>
          <a:lstStyle/>
          <a:p>
            <a:pPr algn="ctr"/>
            <a:r>
              <a:rPr lang="en-US" sz="4800" dirty="0">
                <a:latin typeface="Lucida Handwriting" panose="03010101010101010101" pitchFamily="66" charset="0"/>
              </a:rPr>
              <a:t>Level of Law</a:t>
            </a:r>
          </a:p>
        </p:txBody>
      </p:sp>
      <p:sp>
        <p:nvSpPr>
          <p:cNvPr id="2" name="Rectangle 1"/>
          <p:cNvSpPr/>
          <p:nvPr/>
        </p:nvSpPr>
        <p:spPr>
          <a:xfrm>
            <a:off x="0" y="6407238"/>
            <a:ext cx="7624999" cy="369332"/>
          </a:xfrm>
          <a:prstGeom prst="rect">
            <a:avLst/>
          </a:prstGeom>
        </p:spPr>
        <p:txBody>
          <a:bodyPr wrap="square">
            <a:spAutoFit/>
          </a:bodyPr>
          <a:lstStyle/>
          <a:p>
            <a:r>
              <a:rPr lang="en-US" b="0" i="0" dirty="0">
                <a:solidFill>
                  <a:srgbClr val="2F393A"/>
                </a:solidFill>
                <a:effectLst/>
                <a:latin typeface="Abadi" panose="020B0604020104020204" pitchFamily="34" charset="0"/>
              </a:rPr>
              <a:t>D&amp;C 88:28</a:t>
            </a:r>
            <a:endParaRPr lang="en-US" dirty="0"/>
          </a:p>
        </p:txBody>
      </p:sp>
      <p:sp>
        <p:nvSpPr>
          <p:cNvPr id="4" name="Rectangle 3"/>
          <p:cNvSpPr/>
          <p:nvPr/>
        </p:nvSpPr>
        <p:spPr>
          <a:xfrm>
            <a:off x="694917" y="1305341"/>
            <a:ext cx="5571801" cy="3970318"/>
          </a:xfrm>
          <a:prstGeom prst="rect">
            <a:avLst/>
          </a:prstGeom>
        </p:spPr>
        <p:txBody>
          <a:bodyPr wrap="square">
            <a:spAutoFit/>
          </a:bodyPr>
          <a:lstStyle/>
          <a:p>
            <a:r>
              <a:rPr lang="en-US" b="0" i="0" dirty="0">
                <a:solidFill>
                  <a:srgbClr val="2F393A"/>
                </a:solidFill>
                <a:effectLst/>
                <a:latin typeface="Abadi" panose="020B0604020104020204" pitchFamily="34" charset="0"/>
              </a:rPr>
              <a:t>“In the Resurrection each person will receive back the very body he inhabited in mortality, that “there is no fundamental principle belonging to a human system that ever goes into another in this world or in the world to come; I care not what the theories of men are. We have the testimony that God will raise us up, and he has the power to do it. If anyone supposes that any part of our bodies, that is, the fundamental parts thereof, ever goes into another body, he is mistaken.” </a:t>
            </a:r>
          </a:p>
          <a:p>
            <a:endParaRPr lang="en-US" dirty="0">
              <a:solidFill>
                <a:srgbClr val="2F393A"/>
              </a:solidFill>
              <a:latin typeface="Abadi" panose="020B0604020104020204" pitchFamily="34" charset="0"/>
            </a:endParaRPr>
          </a:p>
          <a:p>
            <a:r>
              <a:rPr lang="en-US" b="0" i="0" dirty="0">
                <a:solidFill>
                  <a:srgbClr val="2F393A"/>
                </a:solidFill>
                <a:effectLst/>
                <a:latin typeface="Abadi" panose="020B0604020104020204" pitchFamily="34" charset="0"/>
              </a:rPr>
              <a:t>The body will be resurrected to a glory equal to the level of law by which one lived. The person who keeps the commandments receives</a:t>
            </a:r>
          </a:p>
          <a:p>
            <a:r>
              <a:rPr lang="en-US" b="0" i="0" dirty="0">
                <a:solidFill>
                  <a:srgbClr val="2F393A"/>
                </a:solidFill>
                <a:effectLst/>
                <a:latin typeface="Abadi" panose="020B0604020104020204" pitchFamily="34" charset="0"/>
              </a:rPr>
              <a:t>“truth and light, until he is glorified” HC</a:t>
            </a:r>
            <a:endParaRPr lang="en-US" dirty="0"/>
          </a:p>
        </p:txBody>
      </p:sp>
      <p:sp>
        <p:nvSpPr>
          <p:cNvPr id="6" name="Rectangle 5"/>
          <p:cNvSpPr/>
          <p:nvPr/>
        </p:nvSpPr>
        <p:spPr>
          <a:xfrm>
            <a:off x="6616787" y="1717869"/>
            <a:ext cx="5225143" cy="1569660"/>
          </a:xfrm>
          <a:prstGeom prst="rect">
            <a:avLst/>
          </a:prstGeom>
        </p:spPr>
        <p:txBody>
          <a:bodyPr wrap="square">
            <a:spAutoFit/>
          </a:bodyPr>
          <a:lstStyle/>
          <a:p>
            <a:pPr algn="ctr"/>
            <a:r>
              <a:rPr lang="en-US" sz="2400" dirty="0">
                <a:solidFill>
                  <a:srgbClr val="FF0000"/>
                </a:solidFill>
                <a:latin typeface="Abadi" panose="020B0604020104020204" pitchFamily="34" charset="0"/>
              </a:rPr>
              <a:t>I</a:t>
            </a:r>
            <a:r>
              <a:rPr lang="en-US" sz="2400" b="0" i="0" dirty="0">
                <a:solidFill>
                  <a:srgbClr val="FF0000"/>
                </a:solidFill>
                <a:effectLst/>
                <a:latin typeface="Abadi" panose="020B0604020104020204" pitchFamily="34" charset="0"/>
              </a:rPr>
              <a:t>f a person obeys only terrestrial or telestial law on earth, what type of body will he or she receive in the Resurrection? </a:t>
            </a:r>
            <a:endParaRPr lang="en-US" sz="2400" dirty="0">
              <a:solidFill>
                <a:srgbClr val="FF0000"/>
              </a:solidFill>
            </a:endParaRPr>
          </a:p>
        </p:txBody>
      </p:sp>
      <p:pic>
        <p:nvPicPr>
          <p:cNvPr id="7" name="Picture 6">
            <a:extLst>
              <a:ext uri="{FF2B5EF4-FFF2-40B4-BE49-F238E27FC236}">
                <a16:creationId xmlns:a16="http://schemas.microsoft.com/office/drawing/2014/main" id="{44343A8A-AB29-473A-B4FF-57B87C7EA4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2205" y="3658808"/>
            <a:ext cx="3552825" cy="2667000"/>
          </a:xfrm>
          <a:prstGeom prst="rect">
            <a:avLst/>
          </a:prstGeom>
        </p:spPr>
      </p:pic>
    </p:spTree>
    <p:extLst>
      <p:ext uri="{BB962C8B-B14F-4D97-AF65-F5344CB8AC3E}">
        <p14:creationId xmlns:p14="http://schemas.microsoft.com/office/powerpoint/2010/main" val="156477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42"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447FEC1-6C82-4A87-8F72-50C683AAAE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81643" y="0"/>
            <a:ext cx="12028714" cy="830997"/>
          </a:xfrm>
          <a:prstGeom prst="rect">
            <a:avLst/>
          </a:prstGeom>
          <a:noFill/>
        </p:spPr>
        <p:txBody>
          <a:bodyPr wrap="square" rtlCol="0">
            <a:spAutoFit/>
          </a:bodyPr>
          <a:lstStyle/>
          <a:p>
            <a:pPr algn="ctr"/>
            <a:r>
              <a:rPr lang="en-US" sz="4800" dirty="0">
                <a:latin typeface="Lucida Handwriting" panose="03010101010101010101" pitchFamily="66" charset="0"/>
              </a:rPr>
              <a:t>Reassess Ourselves</a:t>
            </a:r>
          </a:p>
        </p:txBody>
      </p:sp>
      <p:sp>
        <p:nvSpPr>
          <p:cNvPr id="2" name="Rectangle 1"/>
          <p:cNvSpPr/>
          <p:nvPr/>
        </p:nvSpPr>
        <p:spPr>
          <a:xfrm>
            <a:off x="0" y="6407238"/>
            <a:ext cx="7624999" cy="369332"/>
          </a:xfrm>
          <a:prstGeom prst="rect">
            <a:avLst/>
          </a:prstGeom>
        </p:spPr>
        <p:txBody>
          <a:bodyPr wrap="square">
            <a:spAutoFit/>
          </a:bodyPr>
          <a:lstStyle/>
          <a:p>
            <a:r>
              <a:rPr lang="en-US" b="0" i="0" dirty="0">
                <a:solidFill>
                  <a:srgbClr val="2F393A"/>
                </a:solidFill>
                <a:effectLst/>
                <a:latin typeface="Abadi" panose="020B0604020104020204" pitchFamily="34" charset="0"/>
              </a:rPr>
              <a:t>D&amp;C 88:28 </a:t>
            </a:r>
            <a:r>
              <a:rPr lang="en-US" dirty="0"/>
              <a:t>Elder Delbert L. </a:t>
            </a:r>
            <a:r>
              <a:rPr lang="en-US" dirty="0" err="1"/>
              <a:t>Stapley</a:t>
            </a:r>
            <a:endParaRPr lang="en-US" dirty="0"/>
          </a:p>
        </p:txBody>
      </p:sp>
      <p:sp>
        <p:nvSpPr>
          <p:cNvPr id="4" name="Rectangle 3"/>
          <p:cNvSpPr/>
          <p:nvPr/>
        </p:nvSpPr>
        <p:spPr>
          <a:xfrm>
            <a:off x="174171" y="1267797"/>
            <a:ext cx="5132615" cy="3416320"/>
          </a:xfrm>
          <a:prstGeom prst="rect">
            <a:avLst/>
          </a:prstGeom>
        </p:spPr>
        <p:txBody>
          <a:bodyPr wrap="square">
            <a:spAutoFit/>
          </a:bodyPr>
          <a:lstStyle/>
          <a:p>
            <a:pPr fontAlgn="base"/>
            <a:r>
              <a:rPr lang="en-US" dirty="0"/>
              <a:t>“1. Do I study and ponder the scriptures in an effort to know the will of God and understand His commandments regarding His children?</a:t>
            </a:r>
          </a:p>
          <a:p>
            <a:pPr fontAlgn="base"/>
            <a:endParaRPr lang="en-US" dirty="0"/>
          </a:p>
          <a:p>
            <a:pPr fontAlgn="base"/>
            <a:r>
              <a:rPr lang="en-US" dirty="0"/>
              <a:t>“2. Do I follow the counsel of God’s living prophet, or do I merely select those things with which I agree, disregarding the others?</a:t>
            </a:r>
          </a:p>
          <a:p>
            <a:pPr fontAlgn="base"/>
            <a:endParaRPr lang="en-US" dirty="0"/>
          </a:p>
          <a:p>
            <a:pPr fontAlgn="base"/>
            <a:r>
              <a:rPr lang="en-US" dirty="0"/>
              <a:t>“3. Do I seek the advice and counsel of my bishop and stake president on matters of concern to me and my family?</a:t>
            </a:r>
          </a:p>
          <a:p>
            <a:pPr fontAlgn="base"/>
            <a:endParaRPr lang="en-US" dirty="0"/>
          </a:p>
        </p:txBody>
      </p:sp>
      <p:sp>
        <p:nvSpPr>
          <p:cNvPr id="6" name="Rectangle 5"/>
          <p:cNvSpPr/>
          <p:nvPr/>
        </p:nvSpPr>
        <p:spPr>
          <a:xfrm>
            <a:off x="381000" y="652671"/>
            <a:ext cx="10914297" cy="461665"/>
          </a:xfrm>
          <a:prstGeom prst="rect">
            <a:avLst/>
          </a:prstGeom>
        </p:spPr>
        <p:txBody>
          <a:bodyPr wrap="square">
            <a:spAutoFit/>
          </a:bodyPr>
          <a:lstStyle/>
          <a:p>
            <a:r>
              <a:rPr lang="en-US" sz="2400" dirty="0">
                <a:solidFill>
                  <a:srgbClr val="FF0000"/>
                </a:solidFill>
                <a:latin typeface="Abadi" panose="020B0604020104020204" pitchFamily="34" charset="0"/>
              </a:rPr>
              <a:t>Am I living the law of obedience to gain entrance into the Celestial Kingdom?</a:t>
            </a:r>
            <a:r>
              <a:rPr lang="en-US" sz="2400" b="0" i="0" dirty="0">
                <a:solidFill>
                  <a:srgbClr val="FF0000"/>
                </a:solidFill>
                <a:effectLst/>
                <a:latin typeface="Abadi" panose="020B0604020104020204" pitchFamily="34" charset="0"/>
              </a:rPr>
              <a:t> </a:t>
            </a:r>
            <a:endParaRPr lang="en-US" sz="2400" dirty="0">
              <a:solidFill>
                <a:srgbClr val="FF0000"/>
              </a:solidFill>
            </a:endParaRPr>
          </a:p>
        </p:txBody>
      </p:sp>
      <p:sp>
        <p:nvSpPr>
          <p:cNvPr id="3" name="Rectangle 2"/>
          <p:cNvSpPr/>
          <p:nvPr/>
        </p:nvSpPr>
        <p:spPr>
          <a:xfrm>
            <a:off x="5701393" y="4006581"/>
            <a:ext cx="6096000" cy="2585323"/>
          </a:xfrm>
          <a:prstGeom prst="rect">
            <a:avLst/>
          </a:prstGeom>
        </p:spPr>
        <p:txBody>
          <a:bodyPr>
            <a:spAutoFit/>
          </a:bodyPr>
          <a:lstStyle/>
          <a:p>
            <a:pPr fontAlgn="base"/>
            <a:r>
              <a:rPr lang="en-US" dirty="0"/>
              <a:t>“4. Am I earnestly striving to discipline myself, placing my physical appetites under the subjection of my will?</a:t>
            </a:r>
          </a:p>
          <a:p>
            <a:pPr fontAlgn="base"/>
            <a:endParaRPr lang="en-US" dirty="0"/>
          </a:p>
          <a:p>
            <a:pPr fontAlgn="base"/>
            <a:r>
              <a:rPr lang="en-US" dirty="0"/>
              <a:t>“5. Am I making every effort to repent of past or present wrongdoings and correct them by doing right?</a:t>
            </a:r>
          </a:p>
          <a:p>
            <a:pPr fontAlgn="base"/>
            <a:endParaRPr lang="en-US" dirty="0"/>
          </a:p>
          <a:p>
            <a:pPr fontAlgn="base"/>
            <a:r>
              <a:rPr lang="en-US" dirty="0"/>
              <a:t>“6. Do I have an attitude of faith in God even though I experience trials, adversity, and affliction? And do I bear</a:t>
            </a:r>
          </a:p>
          <a:p>
            <a:pPr fontAlgn="base"/>
            <a:r>
              <a:rPr lang="en-US" dirty="0"/>
              <a:t> my burden without a complaining spirit?</a:t>
            </a:r>
          </a:p>
        </p:txBody>
      </p:sp>
      <p:pic>
        <p:nvPicPr>
          <p:cNvPr id="8" name="Picture 7">
            <a:extLst>
              <a:ext uri="{FF2B5EF4-FFF2-40B4-BE49-F238E27FC236}">
                <a16:creationId xmlns:a16="http://schemas.microsoft.com/office/drawing/2014/main" id="{130E6DB9-C48B-42D2-B03D-8D25B600F3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0957" y="1206578"/>
            <a:ext cx="2057400" cy="1371600"/>
          </a:xfrm>
          <a:prstGeom prst="rect">
            <a:avLst/>
          </a:prstGeom>
        </p:spPr>
      </p:pic>
      <p:pic>
        <p:nvPicPr>
          <p:cNvPr id="10" name="Picture 9">
            <a:extLst>
              <a:ext uri="{FF2B5EF4-FFF2-40B4-BE49-F238E27FC236}">
                <a16:creationId xmlns:a16="http://schemas.microsoft.com/office/drawing/2014/main" id="{4456D36A-0B3F-487E-8F88-1AC2F70971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5303" y="4660057"/>
            <a:ext cx="2310384" cy="1237488"/>
          </a:xfrm>
          <a:prstGeom prst="rect">
            <a:avLst/>
          </a:prstGeom>
        </p:spPr>
      </p:pic>
      <p:pic>
        <p:nvPicPr>
          <p:cNvPr id="13" name="Picture 12">
            <a:extLst>
              <a:ext uri="{FF2B5EF4-FFF2-40B4-BE49-F238E27FC236}">
                <a16:creationId xmlns:a16="http://schemas.microsoft.com/office/drawing/2014/main" id="{F59F876C-3615-446F-9398-02B9CBC5B0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26571" y="4476521"/>
            <a:ext cx="2524125" cy="1809750"/>
          </a:xfrm>
          <a:prstGeom prst="rect">
            <a:avLst/>
          </a:prstGeom>
        </p:spPr>
      </p:pic>
      <p:pic>
        <p:nvPicPr>
          <p:cNvPr id="15" name="Picture 14">
            <a:extLst>
              <a:ext uri="{FF2B5EF4-FFF2-40B4-BE49-F238E27FC236}">
                <a16:creationId xmlns:a16="http://schemas.microsoft.com/office/drawing/2014/main" id="{06A9D686-ADA5-4170-8C28-BB49DEDAC3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53563" y="1497289"/>
            <a:ext cx="4309872" cy="2359152"/>
          </a:xfrm>
          <a:prstGeom prst="rect">
            <a:avLst/>
          </a:prstGeom>
        </p:spPr>
      </p:pic>
      <p:pic>
        <p:nvPicPr>
          <p:cNvPr id="19" name="Picture 18">
            <a:extLst>
              <a:ext uri="{FF2B5EF4-FFF2-40B4-BE49-F238E27FC236}">
                <a16:creationId xmlns:a16="http://schemas.microsoft.com/office/drawing/2014/main" id="{EE188FD6-029A-4C29-9BF3-59129A08FD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76940" y="167626"/>
            <a:ext cx="631952" cy="840496"/>
          </a:xfrm>
          <a:prstGeom prst="rect">
            <a:avLst/>
          </a:prstGeom>
        </p:spPr>
      </p:pic>
    </p:spTree>
    <p:extLst>
      <p:ext uri="{BB962C8B-B14F-4D97-AF65-F5344CB8AC3E}">
        <p14:creationId xmlns:p14="http://schemas.microsoft.com/office/powerpoint/2010/main" val="428544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EE55D00-0AA2-4B8D-9611-F92BDD106D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3472543" y="1331349"/>
            <a:ext cx="7358743" cy="2862322"/>
          </a:xfrm>
          <a:prstGeom prst="rect">
            <a:avLst/>
          </a:prstGeom>
          <a:noFill/>
        </p:spPr>
        <p:txBody>
          <a:bodyPr wrap="square" rtlCol="0">
            <a:spAutoFit/>
          </a:bodyPr>
          <a:lstStyle/>
          <a:p>
            <a:pPr fontAlgn="base"/>
            <a:r>
              <a:rPr lang="en-US" dirty="0"/>
              <a:t>In a conference, ten high priests, including the Prophet, met in Kirtland to find out the Lord’s will concerning the building of Zion and the duty of the elders of the Church. </a:t>
            </a:r>
          </a:p>
          <a:p>
            <a:pPr fontAlgn="base"/>
            <a:endParaRPr lang="en-US" dirty="0"/>
          </a:p>
          <a:p>
            <a:pPr fontAlgn="base"/>
            <a:r>
              <a:rPr lang="en-US" dirty="0"/>
              <a:t>The conference lasted two days, during which Joseph instructed the nine other brethren on how to receive the blessings of heaven and the mind of the Lord. </a:t>
            </a:r>
          </a:p>
          <a:p>
            <a:pPr fontAlgn="base"/>
            <a:endParaRPr lang="en-US" dirty="0"/>
          </a:p>
          <a:p>
            <a:pPr fontAlgn="base"/>
            <a:r>
              <a:rPr lang="en-US" dirty="0"/>
              <a:t>Most of section 88 (vv. 1–126) was given in segments over the two days of the conference.</a:t>
            </a:r>
          </a:p>
        </p:txBody>
      </p:sp>
      <p:sp>
        <p:nvSpPr>
          <p:cNvPr id="5" name="TextBox 4"/>
          <p:cNvSpPr txBox="1"/>
          <p:nvPr/>
        </p:nvSpPr>
        <p:spPr>
          <a:xfrm>
            <a:off x="81643" y="0"/>
            <a:ext cx="12028714" cy="1015663"/>
          </a:xfrm>
          <a:prstGeom prst="rect">
            <a:avLst/>
          </a:prstGeom>
          <a:noFill/>
        </p:spPr>
        <p:txBody>
          <a:bodyPr wrap="square" rtlCol="0">
            <a:spAutoFit/>
          </a:bodyPr>
          <a:lstStyle/>
          <a:p>
            <a:pPr algn="ctr"/>
            <a:r>
              <a:rPr lang="en-US" sz="6000" dirty="0">
                <a:latin typeface="Lucida Handwriting" panose="03010101010101010101" pitchFamily="66" charset="0"/>
              </a:rPr>
              <a:t>Background</a:t>
            </a:r>
            <a:endParaRPr lang="en-US" sz="3600" dirty="0">
              <a:latin typeface="Lucida Handwriting" panose="03010101010101010101" pitchFamily="66" charset="0"/>
            </a:endParaRPr>
          </a:p>
        </p:txBody>
      </p:sp>
      <p:sp>
        <p:nvSpPr>
          <p:cNvPr id="6" name="TextBox 5"/>
          <p:cNvSpPr txBox="1"/>
          <p:nvPr/>
        </p:nvSpPr>
        <p:spPr>
          <a:xfrm>
            <a:off x="444991" y="618948"/>
            <a:ext cx="2623457" cy="646331"/>
          </a:xfrm>
          <a:prstGeom prst="rect">
            <a:avLst/>
          </a:prstGeom>
          <a:noFill/>
        </p:spPr>
        <p:txBody>
          <a:bodyPr wrap="square" rtlCol="0">
            <a:spAutoFit/>
          </a:bodyPr>
          <a:lstStyle/>
          <a:p>
            <a:r>
              <a:rPr lang="en-US" dirty="0"/>
              <a:t>December 27,1832 in Kirtland, Ohio</a:t>
            </a:r>
          </a:p>
        </p:txBody>
      </p:sp>
      <p:sp>
        <p:nvSpPr>
          <p:cNvPr id="3" name="Rectangle 2"/>
          <p:cNvSpPr/>
          <p:nvPr/>
        </p:nvSpPr>
        <p:spPr>
          <a:xfrm>
            <a:off x="337457" y="5456480"/>
            <a:ext cx="7162800" cy="1200329"/>
          </a:xfrm>
          <a:prstGeom prst="rect">
            <a:avLst/>
          </a:prstGeom>
        </p:spPr>
        <p:txBody>
          <a:bodyPr wrap="square">
            <a:spAutoFit/>
          </a:bodyPr>
          <a:lstStyle/>
          <a:p>
            <a:r>
              <a:rPr lang="en-US" b="0" i="0" dirty="0">
                <a:solidFill>
                  <a:srgbClr val="2F393A"/>
                </a:solidFill>
                <a:effectLst/>
                <a:latin typeface="Abadi" panose="020B0604020104020204" pitchFamily="34" charset="0"/>
              </a:rPr>
              <a:t>The 10:</a:t>
            </a:r>
          </a:p>
          <a:p>
            <a:r>
              <a:rPr lang="en-US" b="0" i="0" dirty="0">
                <a:solidFill>
                  <a:srgbClr val="2F393A"/>
                </a:solidFill>
                <a:effectLst/>
                <a:latin typeface="Abadi" panose="020B0604020104020204" pitchFamily="34" charset="0"/>
              </a:rPr>
              <a:t>Joseph Smith Sr., Sidney Rigdon, Orson Hyde, Joseph Smith Jr., Hyrum Smith, Samuel H. Smith, Newel K. Whitney, Frederick G. Williams, Ezra Thayer, and John Murdock. </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9220" y="5207278"/>
            <a:ext cx="984477" cy="135590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8785" y="3639276"/>
            <a:ext cx="1109663" cy="156800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4361" y="3975600"/>
            <a:ext cx="1257943" cy="1664925"/>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42149" y="4034553"/>
            <a:ext cx="1106663" cy="1543611"/>
          </a:xfrm>
          <a:prstGeom prst="rect">
            <a:avLst/>
          </a:prstGeom>
        </p:spPr>
      </p:pic>
      <p:pic>
        <p:nvPicPr>
          <p:cNvPr id="4100" name="Picture 4" descr="http://rsc.byu.edu/sites/default/files/image001_149.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7457" y="1919621"/>
            <a:ext cx="1145037" cy="142103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upload.wikimedia.org/wikipedia/commons/thumb/2/2a/Rigdon.gif/220px-Rigdon.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86588" y="2000023"/>
            <a:ext cx="1181860" cy="142897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upload.wikimedia.org/wikipedia/commons/thumb/b/ba/Orson_Hyde.jpg/220px-Orson_Hyd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331" y="3639276"/>
            <a:ext cx="1079163" cy="1437249"/>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lifeafter.org/wp-content/uploads/2013/06/Smith-Hyrum.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8029" y="4193671"/>
            <a:ext cx="1100673" cy="140547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upload.wikimedia.org/wikipedia/commons/c/c5/Samuel_H._Smith.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16159" y="4227667"/>
            <a:ext cx="1260331" cy="143842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9565916" y="4193671"/>
            <a:ext cx="1108206" cy="12628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478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animEffect transition="in" filter="fade">
                                      <p:cBhvr>
                                        <p:cTn id="19" dur="500"/>
                                        <p:tgtEl>
                                          <p:spTgt spid="4100"/>
                                        </p:tgtEl>
                                      </p:cBhvr>
                                    </p:animEffect>
                                  </p:childTnLst>
                                </p:cTn>
                              </p:par>
                              <p:par>
                                <p:cTn id="20" presetID="10" presetClass="entr" presetSubtype="0" fill="hold" nodeType="with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fade">
                                      <p:cBhvr>
                                        <p:cTn id="22" dur="500"/>
                                        <p:tgtEl>
                                          <p:spTgt spid="4102"/>
                                        </p:tgtEl>
                                      </p:cBhvr>
                                    </p:animEffect>
                                  </p:childTnLst>
                                </p:cTn>
                              </p:par>
                              <p:par>
                                <p:cTn id="23" presetID="10" presetClass="entr" presetSubtype="0" fill="hold" nodeType="withEffect">
                                  <p:stCondLst>
                                    <p:cond delay="0"/>
                                  </p:stCondLst>
                                  <p:childTnLst>
                                    <p:set>
                                      <p:cBhvr>
                                        <p:cTn id="24" dur="1" fill="hold">
                                          <p:stCondLst>
                                            <p:cond delay="0"/>
                                          </p:stCondLst>
                                        </p:cTn>
                                        <p:tgtEl>
                                          <p:spTgt spid="4104"/>
                                        </p:tgtEl>
                                        <p:attrNameLst>
                                          <p:attrName>style.visibility</p:attrName>
                                        </p:attrNameLst>
                                      </p:cBhvr>
                                      <p:to>
                                        <p:strVal val="visible"/>
                                      </p:to>
                                    </p:set>
                                    <p:animEffect transition="in" filter="fade">
                                      <p:cBhvr>
                                        <p:cTn id="25" dur="500"/>
                                        <p:tgtEl>
                                          <p:spTgt spid="4104"/>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nodeType="withEffect">
                                  <p:stCondLst>
                                    <p:cond delay="0"/>
                                  </p:stCondLst>
                                  <p:childTnLst>
                                    <p:set>
                                      <p:cBhvr>
                                        <p:cTn id="30" dur="1" fill="hold">
                                          <p:stCondLst>
                                            <p:cond delay="0"/>
                                          </p:stCondLst>
                                        </p:cTn>
                                        <p:tgtEl>
                                          <p:spTgt spid="4106"/>
                                        </p:tgtEl>
                                        <p:attrNameLst>
                                          <p:attrName>style.visibility</p:attrName>
                                        </p:attrNameLst>
                                      </p:cBhvr>
                                      <p:to>
                                        <p:strVal val="visible"/>
                                      </p:to>
                                    </p:set>
                                    <p:animEffect transition="in" filter="fade">
                                      <p:cBhvr>
                                        <p:cTn id="31" dur="500"/>
                                        <p:tgtEl>
                                          <p:spTgt spid="4106"/>
                                        </p:tgtEl>
                                      </p:cBhvr>
                                    </p:animEffect>
                                  </p:childTnLst>
                                </p:cTn>
                              </p:par>
                              <p:par>
                                <p:cTn id="32" presetID="10" presetClass="entr" presetSubtype="0" fill="hold" nodeType="withEffect">
                                  <p:stCondLst>
                                    <p:cond delay="0"/>
                                  </p:stCondLst>
                                  <p:childTnLst>
                                    <p:set>
                                      <p:cBhvr>
                                        <p:cTn id="33" dur="1" fill="hold">
                                          <p:stCondLst>
                                            <p:cond delay="0"/>
                                          </p:stCondLst>
                                        </p:cTn>
                                        <p:tgtEl>
                                          <p:spTgt spid="4108"/>
                                        </p:tgtEl>
                                        <p:attrNameLst>
                                          <p:attrName>style.visibility</p:attrName>
                                        </p:attrNameLst>
                                      </p:cBhvr>
                                      <p:to>
                                        <p:strVal val="visible"/>
                                      </p:to>
                                    </p:set>
                                    <p:animEffect transition="in" filter="fade">
                                      <p:cBhvr>
                                        <p:cTn id="34" dur="500"/>
                                        <p:tgtEl>
                                          <p:spTgt spid="4108"/>
                                        </p:tgtEl>
                                      </p:cBhvr>
                                    </p:animEffect>
                                  </p:childTnLst>
                                </p:cTn>
                              </p:par>
                              <p:par>
                                <p:cTn id="35" presetID="10"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D94C5D-D37B-4F80-9A0A-906E3BAC1F6D}"/>
              </a:ext>
            </a:extLst>
          </p:cNvPr>
          <p:cNvSpPr/>
          <p:nvPr/>
        </p:nvSpPr>
        <p:spPr>
          <a:xfrm>
            <a:off x="0" y="0"/>
            <a:ext cx="12192000" cy="6858000"/>
          </a:xfrm>
          <a:prstGeom prst="rect">
            <a:avLst/>
          </a:prstGeom>
          <a:gradFill flip="none" rotWithShape="1">
            <a:gsLst>
              <a:gs pos="5000">
                <a:srgbClr val="FFCCFF"/>
              </a:gs>
              <a:gs pos="21000">
                <a:srgbClr val="FF99FF"/>
              </a:gs>
              <a:gs pos="69000">
                <a:srgbClr val="FF66FF"/>
              </a:gs>
              <a:gs pos="97000">
                <a:srgbClr val="FF33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E421E12-F665-4DB1-BD43-BE6BC2E7B480}"/>
              </a:ext>
            </a:extLst>
          </p:cNvPr>
          <p:cNvGrpSpPr/>
          <p:nvPr/>
        </p:nvGrpSpPr>
        <p:grpSpPr>
          <a:xfrm>
            <a:off x="5550656" y="3157564"/>
            <a:ext cx="1926466" cy="3446930"/>
            <a:chOff x="5715000" y="1752600"/>
            <a:chExt cx="2342322" cy="4191000"/>
          </a:xfrm>
        </p:grpSpPr>
        <p:sp>
          <p:nvSpPr>
            <p:cNvPr id="5" name="Rectangle: Rounded Corners 4">
              <a:extLst>
                <a:ext uri="{FF2B5EF4-FFF2-40B4-BE49-F238E27FC236}">
                  <a16:creationId xmlns:a16="http://schemas.microsoft.com/office/drawing/2014/main" id="{5E369310-2678-4A75-B49D-556B326E3C26}"/>
                </a:ext>
              </a:extLst>
            </p:cNvPr>
            <p:cNvSpPr/>
            <p:nvPr/>
          </p:nvSpPr>
          <p:spPr>
            <a:xfrm>
              <a:off x="5715000" y="1752600"/>
              <a:ext cx="2342322" cy="4191000"/>
            </a:xfrm>
            <a:prstGeom prst="roundRect">
              <a:avLst/>
            </a:prstGeom>
            <a:solidFill>
              <a:srgbClr val="FF99CC"/>
            </a:solidFill>
            <a:ln>
              <a:solidFill>
                <a:srgbClr val="FF99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81F801F-5F59-482C-AAD6-8BFA77D3268C}"/>
                </a:ext>
              </a:extLst>
            </p:cNvPr>
            <p:cNvSpPr/>
            <p:nvPr/>
          </p:nvSpPr>
          <p:spPr>
            <a:xfrm>
              <a:off x="5943600" y="1905000"/>
              <a:ext cx="381000" cy="381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5FFEDF5-9F67-4415-8574-389417DDFCB4}"/>
                </a:ext>
              </a:extLst>
            </p:cNvPr>
            <p:cNvSpPr/>
            <p:nvPr/>
          </p:nvSpPr>
          <p:spPr>
            <a:xfrm>
              <a:off x="6400800" y="2019300"/>
              <a:ext cx="152400" cy="152400"/>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1A54F791-E4E9-494E-AE40-2C903D4E3027}"/>
                </a:ext>
              </a:extLst>
            </p:cNvPr>
            <p:cNvSpPr/>
            <p:nvPr/>
          </p:nvSpPr>
          <p:spPr>
            <a:xfrm>
              <a:off x="7010400" y="1946821"/>
              <a:ext cx="838201" cy="224879"/>
            </a:xfrm>
            <a:prstGeom prst="roundRect">
              <a:avLst>
                <a:gd name="adj" fmla="val 50000"/>
              </a:avLst>
            </a:prstGeom>
            <a:solidFill>
              <a:schemeClr val="tx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CFCF03F-D6ED-417A-8FA7-A7D2BA821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1095" y="3583858"/>
              <a:ext cx="653660" cy="662040"/>
            </a:xfrm>
            <a:prstGeom prst="rect">
              <a:avLst/>
            </a:prstGeom>
          </p:spPr>
        </p:pic>
      </p:grpSp>
      <p:sp>
        <p:nvSpPr>
          <p:cNvPr id="3" name="Rectangle 2">
            <a:extLst>
              <a:ext uri="{FF2B5EF4-FFF2-40B4-BE49-F238E27FC236}">
                <a16:creationId xmlns:a16="http://schemas.microsoft.com/office/drawing/2014/main" id="{8AAF8A1E-0938-4CE1-A69E-8661B5E08328}"/>
              </a:ext>
            </a:extLst>
          </p:cNvPr>
          <p:cNvSpPr/>
          <p:nvPr/>
        </p:nvSpPr>
        <p:spPr>
          <a:xfrm>
            <a:off x="561629" y="339867"/>
            <a:ext cx="4409727" cy="5632311"/>
          </a:xfrm>
          <a:prstGeom prst="rect">
            <a:avLst/>
          </a:prstGeom>
        </p:spPr>
        <p:txBody>
          <a:bodyPr wrap="square">
            <a:spAutoFit/>
          </a:bodyPr>
          <a:lstStyle/>
          <a:p>
            <a:pPr lvl="0" eaLnBrk="0" fontAlgn="base" hangingPunct="0">
              <a:spcBef>
                <a:spcPct val="0"/>
              </a:spcBef>
              <a:spcAft>
                <a:spcPct val="0"/>
              </a:spcAft>
            </a:pPr>
            <a:r>
              <a:rPr lang="en-US" altLang="en-US" sz="2400" b="1" dirty="0">
                <a:solidFill>
                  <a:srgbClr val="545353"/>
                </a:solidFill>
                <a:latin typeface="Comic Sans MS" panose="030F0702030302020204" pitchFamily="66" charset="0"/>
              </a:rPr>
              <a:t>A few years back my husband gave me a pink iPod for Mother’s Day.  He and the kids were so excited to give it to me.  They had heard me mention that I really wanted something to play music on…</a:t>
            </a:r>
          </a:p>
          <a:p>
            <a:pPr lvl="0" eaLnBrk="0" fontAlgn="base" hangingPunct="0">
              <a:spcBef>
                <a:spcPct val="0"/>
              </a:spcBef>
              <a:spcAft>
                <a:spcPct val="0"/>
              </a:spcAft>
            </a:pPr>
            <a:endParaRPr lang="en-US" altLang="en-US" sz="2400" b="1" dirty="0">
              <a:solidFill>
                <a:srgbClr val="545353"/>
              </a:solidFill>
              <a:latin typeface="Comic Sans MS" panose="030F0702030302020204" pitchFamily="66" charset="0"/>
            </a:endParaRPr>
          </a:p>
          <a:p>
            <a:pPr lvl="0" eaLnBrk="0" fontAlgn="base" hangingPunct="0">
              <a:spcBef>
                <a:spcPct val="0"/>
              </a:spcBef>
              <a:spcAft>
                <a:spcPct val="0"/>
              </a:spcAft>
            </a:pPr>
            <a:r>
              <a:rPr lang="en-US" altLang="en-US" sz="2400" b="1" dirty="0">
                <a:solidFill>
                  <a:srgbClr val="545353"/>
                </a:solidFill>
                <a:latin typeface="Comic Sans MS" panose="030F0702030302020204" pitchFamily="66" charset="0"/>
              </a:rPr>
              <a:t>My husband and kids all got on the computer together and found the perfect iPod. </a:t>
            </a:r>
          </a:p>
          <a:p>
            <a:pPr lvl="0" eaLnBrk="0" fontAlgn="base" hangingPunct="0">
              <a:spcBef>
                <a:spcPct val="0"/>
              </a:spcBef>
              <a:spcAft>
                <a:spcPct val="0"/>
              </a:spcAft>
            </a:pPr>
            <a:endParaRPr lang="en-US" altLang="en-US" sz="2400" b="1" dirty="0">
              <a:solidFill>
                <a:srgbClr val="545353"/>
              </a:solidFill>
              <a:latin typeface="Comic Sans MS" panose="030F0702030302020204" pitchFamily="66" charset="0"/>
            </a:endParaRPr>
          </a:p>
          <a:p>
            <a:pPr lvl="0" eaLnBrk="0" fontAlgn="base" hangingPunct="0">
              <a:spcBef>
                <a:spcPct val="0"/>
              </a:spcBef>
              <a:spcAft>
                <a:spcPct val="0"/>
              </a:spcAft>
            </a:pPr>
            <a:r>
              <a:rPr lang="en-US" altLang="en-US" sz="2400" b="1" dirty="0">
                <a:solidFill>
                  <a:srgbClr val="545353"/>
                </a:solidFill>
                <a:latin typeface="Comic Sans MS" panose="030F0702030302020204" pitchFamily="66" charset="0"/>
              </a:rPr>
              <a:t>My little daughter picked the pink color.</a:t>
            </a:r>
          </a:p>
        </p:txBody>
      </p:sp>
      <p:pic>
        <p:nvPicPr>
          <p:cNvPr id="1028" name="Picture 4" descr="Image result for father and daughter on computer">
            <a:extLst>
              <a:ext uri="{FF2B5EF4-FFF2-40B4-BE49-F238E27FC236}">
                <a16:creationId xmlns:a16="http://schemas.microsoft.com/office/drawing/2014/main" id="{089EDE5A-3AA9-435D-9EFB-B241967EF5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0947" y="500017"/>
            <a:ext cx="3752850" cy="29051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049DDFCC-6D8C-49DD-8831-985AEBD6B0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6874" y="785222"/>
            <a:ext cx="1319327" cy="1336241"/>
          </a:xfrm>
          <a:prstGeom prst="rect">
            <a:avLst/>
          </a:prstGeom>
        </p:spPr>
      </p:pic>
      <p:sp>
        <p:nvSpPr>
          <p:cNvPr id="10" name="Rectangle 9">
            <a:extLst>
              <a:ext uri="{FF2B5EF4-FFF2-40B4-BE49-F238E27FC236}">
                <a16:creationId xmlns:a16="http://schemas.microsoft.com/office/drawing/2014/main" id="{F3AA718A-E63E-473B-BAC1-9F21A807388D}"/>
              </a:ext>
            </a:extLst>
          </p:cNvPr>
          <p:cNvSpPr/>
          <p:nvPr/>
        </p:nvSpPr>
        <p:spPr>
          <a:xfrm>
            <a:off x="8483598" y="4217852"/>
            <a:ext cx="2786127" cy="2123658"/>
          </a:xfrm>
          <a:prstGeom prst="rect">
            <a:avLst/>
          </a:prstGeom>
        </p:spPr>
        <p:txBody>
          <a:bodyPr wrap="square">
            <a:spAutoFit/>
          </a:bodyPr>
          <a:lstStyle/>
          <a:p>
            <a:pPr lvl="0" algn="ctr" eaLnBrk="0" fontAlgn="base" hangingPunct="0">
              <a:spcBef>
                <a:spcPct val="0"/>
              </a:spcBef>
              <a:spcAft>
                <a:spcPct val="0"/>
              </a:spcAft>
            </a:pPr>
            <a:r>
              <a:rPr lang="en-US" altLang="en-US" sz="4400" b="1" dirty="0">
                <a:solidFill>
                  <a:srgbClr val="545353"/>
                </a:solidFill>
                <a:latin typeface="Comic Sans MS" panose="030F0702030302020204" pitchFamily="66" charset="0"/>
              </a:rPr>
              <a:t>Parable of the Pink </a:t>
            </a:r>
            <a:r>
              <a:rPr lang="en-US" altLang="en-US" sz="4400" b="1" dirty="0" err="1">
                <a:solidFill>
                  <a:srgbClr val="545353"/>
                </a:solidFill>
                <a:latin typeface="Comic Sans MS" panose="030F0702030302020204" pitchFamily="66" charset="0"/>
              </a:rPr>
              <a:t>IPod</a:t>
            </a:r>
            <a:endParaRPr lang="en-US" altLang="en-US" sz="4400" b="1" dirty="0">
              <a:solidFill>
                <a:srgbClr val="545353"/>
              </a:solidFill>
              <a:latin typeface="Comic Sans MS" panose="030F0702030302020204" pitchFamily="66" charset="0"/>
            </a:endParaRPr>
          </a:p>
        </p:txBody>
      </p:sp>
    </p:spTree>
    <p:extLst>
      <p:ext uri="{BB962C8B-B14F-4D97-AF65-F5344CB8AC3E}">
        <p14:creationId xmlns:p14="http://schemas.microsoft.com/office/powerpoint/2010/main" val="217186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fade">
                                      <p:cBhvr>
                                        <p:cTn id="16" dur="500"/>
                                        <p:tgtEl>
                                          <p:spTgt spid="102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D94C5D-D37B-4F80-9A0A-906E3BAC1F6D}"/>
              </a:ext>
            </a:extLst>
          </p:cNvPr>
          <p:cNvSpPr/>
          <p:nvPr/>
        </p:nvSpPr>
        <p:spPr>
          <a:xfrm>
            <a:off x="0" y="0"/>
            <a:ext cx="12192000" cy="6858000"/>
          </a:xfrm>
          <a:prstGeom prst="rect">
            <a:avLst/>
          </a:prstGeom>
          <a:gradFill flip="none" rotWithShape="1">
            <a:gsLst>
              <a:gs pos="5000">
                <a:srgbClr val="FFCCFF"/>
              </a:gs>
              <a:gs pos="21000">
                <a:srgbClr val="FF99FF"/>
              </a:gs>
              <a:gs pos="69000">
                <a:srgbClr val="FF66FF"/>
              </a:gs>
              <a:gs pos="97000">
                <a:srgbClr val="FF33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AAF8A1E-0938-4CE1-A69E-8661B5E08328}"/>
              </a:ext>
            </a:extLst>
          </p:cNvPr>
          <p:cNvSpPr/>
          <p:nvPr/>
        </p:nvSpPr>
        <p:spPr>
          <a:xfrm>
            <a:off x="387442" y="174398"/>
            <a:ext cx="5856104" cy="3046988"/>
          </a:xfrm>
          <a:prstGeom prst="rect">
            <a:avLst/>
          </a:prstGeom>
        </p:spPr>
        <p:txBody>
          <a:bodyPr wrap="square">
            <a:spAutoFit/>
          </a:bodyPr>
          <a:lstStyle/>
          <a:p>
            <a:pPr lvl="0" eaLnBrk="0" fontAlgn="base" hangingPunct="0">
              <a:spcBef>
                <a:spcPct val="0"/>
              </a:spcBef>
              <a:spcAft>
                <a:spcPct val="0"/>
              </a:spcAft>
            </a:pPr>
            <a:r>
              <a:rPr lang="en-US" altLang="en-US" sz="2400" b="1" dirty="0">
                <a:solidFill>
                  <a:srgbClr val="545353"/>
                </a:solidFill>
                <a:latin typeface="Comic Sans MS" panose="030F0702030302020204" pitchFamily="66" charset="0"/>
              </a:rPr>
              <a:t>When Mother’s Day came, I opened my gift and I was completely surprised. I was excited because I really wanted more music in my home.</a:t>
            </a:r>
          </a:p>
          <a:p>
            <a:pPr lvl="0" eaLnBrk="0" fontAlgn="base" hangingPunct="0">
              <a:spcBef>
                <a:spcPct val="0"/>
              </a:spcBef>
              <a:spcAft>
                <a:spcPct val="0"/>
              </a:spcAft>
            </a:pPr>
            <a:endParaRPr lang="en-US" altLang="en-US" sz="2400" b="1" dirty="0">
              <a:solidFill>
                <a:srgbClr val="545353"/>
              </a:solidFill>
              <a:latin typeface="Comic Sans MS" panose="030F0702030302020204" pitchFamily="66" charset="0"/>
            </a:endParaRPr>
          </a:p>
          <a:p>
            <a:pPr lvl="0" eaLnBrk="0" fontAlgn="base" hangingPunct="0">
              <a:spcBef>
                <a:spcPct val="0"/>
              </a:spcBef>
              <a:spcAft>
                <a:spcPct val="0"/>
              </a:spcAft>
            </a:pPr>
            <a:r>
              <a:rPr lang="en-US" altLang="en-US" sz="2400" b="1" dirty="0">
                <a:solidFill>
                  <a:srgbClr val="545353"/>
                </a:solidFill>
                <a:latin typeface="Comic Sans MS" panose="030F0702030302020204" pitchFamily="66" charset="0"/>
              </a:rPr>
              <a:t>But I am not really smart enough to figure these gadgets out and I am a little bit lazy.</a:t>
            </a:r>
          </a:p>
        </p:txBody>
      </p:sp>
      <p:sp>
        <p:nvSpPr>
          <p:cNvPr id="10" name="Rectangle 9">
            <a:extLst>
              <a:ext uri="{FF2B5EF4-FFF2-40B4-BE49-F238E27FC236}">
                <a16:creationId xmlns:a16="http://schemas.microsoft.com/office/drawing/2014/main" id="{F0AC6E18-B8D2-41F1-BB09-CEAF821C1D80}"/>
              </a:ext>
            </a:extLst>
          </p:cNvPr>
          <p:cNvSpPr/>
          <p:nvPr/>
        </p:nvSpPr>
        <p:spPr>
          <a:xfrm>
            <a:off x="4555068" y="2937599"/>
            <a:ext cx="7369370" cy="3785652"/>
          </a:xfrm>
          <a:prstGeom prst="rect">
            <a:avLst/>
          </a:prstGeom>
        </p:spPr>
        <p:txBody>
          <a:bodyPr wrap="square">
            <a:spAutoFit/>
          </a:bodyPr>
          <a:lstStyle/>
          <a:p>
            <a:pPr lvl="0" eaLnBrk="0" fontAlgn="base" hangingPunct="0">
              <a:spcBef>
                <a:spcPct val="0"/>
              </a:spcBef>
              <a:spcAft>
                <a:spcPct val="0"/>
              </a:spcAft>
            </a:pPr>
            <a:r>
              <a:rPr lang="en-US" altLang="en-US" sz="2400" b="1" dirty="0">
                <a:solidFill>
                  <a:srgbClr val="545353"/>
                </a:solidFill>
                <a:latin typeface="Comic Sans MS" panose="030F0702030302020204" pitchFamily="66" charset="0"/>
              </a:rPr>
              <a:t>Weeks passed, months passed, even years passed and there sat the pink iPod.</a:t>
            </a:r>
          </a:p>
          <a:p>
            <a:pPr lvl="0" eaLnBrk="0" fontAlgn="base" hangingPunct="0">
              <a:spcBef>
                <a:spcPct val="0"/>
              </a:spcBef>
              <a:spcAft>
                <a:spcPct val="0"/>
              </a:spcAft>
            </a:pPr>
            <a:r>
              <a:rPr lang="en-US" altLang="en-US" sz="2400" b="1" dirty="0">
                <a:solidFill>
                  <a:srgbClr val="545353"/>
                </a:solidFill>
                <a:latin typeface="Comic Sans MS" panose="030F0702030302020204" pitchFamily="66" charset="0"/>
              </a:rPr>
              <a:t>I never used it.</a:t>
            </a:r>
          </a:p>
          <a:p>
            <a:pPr lvl="0" eaLnBrk="0" fontAlgn="base" hangingPunct="0">
              <a:spcBef>
                <a:spcPct val="0"/>
              </a:spcBef>
              <a:spcAft>
                <a:spcPct val="0"/>
              </a:spcAft>
            </a:pPr>
            <a:r>
              <a:rPr lang="en-US" altLang="en-US" sz="2400" b="1" dirty="0">
                <a:solidFill>
                  <a:srgbClr val="545353"/>
                </a:solidFill>
                <a:latin typeface="Comic Sans MS" panose="030F0702030302020204" pitchFamily="66" charset="0"/>
              </a:rPr>
              <a:t>I didn’t read its manual.</a:t>
            </a:r>
          </a:p>
          <a:p>
            <a:pPr lvl="0" eaLnBrk="0" fontAlgn="base" hangingPunct="0">
              <a:spcBef>
                <a:spcPct val="0"/>
              </a:spcBef>
              <a:spcAft>
                <a:spcPct val="0"/>
              </a:spcAft>
            </a:pPr>
            <a:r>
              <a:rPr lang="en-US" altLang="en-US" sz="2400" b="1" dirty="0">
                <a:solidFill>
                  <a:srgbClr val="545353"/>
                </a:solidFill>
                <a:latin typeface="Comic Sans MS" panose="030F0702030302020204" pitchFamily="66" charset="0"/>
              </a:rPr>
              <a:t>I didn’t experiment or tinker around with it or try to figure the thing out.</a:t>
            </a:r>
          </a:p>
          <a:p>
            <a:pPr lvl="0" eaLnBrk="0" fontAlgn="base" hangingPunct="0">
              <a:spcBef>
                <a:spcPct val="0"/>
              </a:spcBef>
              <a:spcAft>
                <a:spcPct val="0"/>
              </a:spcAft>
            </a:pPr>
            <a:r>
              <a:rPr lang="en-US" altLang="en-US" sz="2400" b="1" dirty="0">
                <a:solidFill>
                  <a:srgbClr val="545353"/>
                </a:solidFill>
                <a:latin typeface="Comic Sans MS" panose="030F0702030302020204" pitchFamily="66" charset="0"/>
              </a:rPr>
              <a:t>I didn’t ask my husband to teach me how to download songs.</a:t>
            </a:r>
          </a:p>
          <a:p>
            <a:pPr lvl="0" eaLnBrk="0" fontAlgn="base" hangingPunct="0">
              <a:spcBef>
                <a:spcPct val="0"/>
              </a:spcBef>
              <a:spcAft>
                <a:spcPct val="0"/>
              </a:spcAft>
            </a:pPr>
            <a:r>
              <a:rPr lang="en-US" altLang="en-US" sz="2400" b="1" dirty="0">
                <a:solidFill>
                  <a:srgbClr val="545353"/>
                </a:solidFill>
                <a:latin typeface="Comic Sans MS" panose="030F0702030302020204" pitchFamily="66" charset="0"/>
              </a:rPr>
              <a:t>I am not even sure I ever took the iPod out of its plastic case that it was boxed in.</a:t>
            </a:r>
          </a:p>
        </p:txBody>
      </p:sp>
      <p:pic>
        <p:nvPicPr>
          <p:cNvPr id="2050" name="Picture 2" descr="Image result for gift for mom">
            <a:extLst>
              <a:ext uri="{FF2B5EF4-FFF2-40B4-BE49-F238E27FC236}">
                <a16:creationId xmlns:a16="http://schemas.microsoft.com/office/drawing/2014/main" id="{BDC64746-C62A-4929-8751-8DA4C51A35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48" t="22171" r="1538" b="5739"/>
          <a:stretch/>
        </p:blipFill>
        <p:spPr bwMode="auto">
          <a:xfrm>
            <a:off x="1383901" y="3616667"/>
            <a:ext cx="2344041" cy="271130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Rounded Corners 12">
            <a:extLst>
              <a:ext uri="{FF2B5EF4-FFF2-40B4-BE49-F238E27FC236}">
                <a16:creationId xmlns:a16="http://schemas.microsoft.com/office/drawing/2014/main" id="{39F07098-404C-4B2C-A835-637F6A24C3D7}"/>
              </a:ext>
            </a:extLst>
          </p:cNvPr>
          <p:cNvSpPr/>
          <p:nvPr/>
        </p:nvSpPr>
        <p:spPr>
          <a:xfrm>
            <a:off x="7955031" y="303272"/>
            <a:ext cx="1553933" cy="2588803"/>
          </a:xfrm>
          <a:prstGeom prst="roundRect">
            <a:avLst>
              <a:gd name="adj" fmla="val 12308"/>
            </a:avLst>
          </a:prstGeom>
          <a:solidFill>
            <a:schemeClr val="bg1">
              <a:lumMod val="75000"/>
            </a:schemeClr>
          </a:solidFill>
          <a:ln>
            <a:solidFill>
              <a:srgbClr val="FF99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623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D94C5D-D37B-4F80-9A0A-906E3BAC1F6D}"/>
              </a:ext>
            </a:extLst>
          </p:cNvPr>
          <p:cNvSpPr/>
          <p:nvPr/>
        </p:nvSpPr>
        <p:spPr>
          <a:xfrm>
            <a:off x="0" y="0"/>
            <a:ext cx="12192000" cy="6858000"/>
          </a:xfrm>
          <a:prstGeom prst="rect">
            <a:avLst/>
          </a:prstGeom>
          <a:gradFill flip="none" rotWithShape="1">
            <a:gsLst>
              <a:gs pos="5000">
                <a:srgbClr val="FFCCFF"/>
              </a:gs>
              <a:gs pos="21000">
                <a:srgbClr val="FF99FF"/>
              </a:gs>
              <a:gs pos="69000">
                <a:srgbClr val="FF66FF"/>
              </a:gs>
              <a:gs pos="97000">
                <a:srgbClr val="FF33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E421E12-F665-4DB1-BD43-BE6BC2E7B480}"/>
              </a:ext>
            </a:extLst>
          </p:cNvPr>
          <p:cNvGrpSpPr/>
          <p:nvPr/>
        </p:nvGrpSpPr>
        <p:grpSpPr>
          <a:xfrm>
            <a:off x="7859425" y="1245188"/>
            <a:ext cx="2342322" cy="4191000"/>
            <a:chOff x="5715000" y="1752600"/>
            <a:chExt cx="2342322" cy="4191000"/>
          </a:xfrm>
        </p:grpSpPr>
        <p:sp>
          <p:nvSpPr>
            <p:cNvPr id="5" name="Rectangle: Rounded Corners 4">
              <a:extLst>
                <a:ext uri="{FF2B5EF4-FFF2-40B4-BE49-F238E27FC236}">
                  <a16:creationId xmlns:a16="http://schemas.microsoft.com/office/drawing/2014/main" id="{5E369310-2678-4A75-B49D-556B326E3C26}"/>
                </a:ext>
              </a:extLst>
            </p:cNvPr>
            <p:cNvSpPr/>
            <p:nvPr/>
          </p:nvSpPr>
          <p:spPr>
            <a:xfrm>
              <a:off x="5715000" y="1752600"/>
              <a:ext cx="2342322" cy="4191000"/>
            </a:xfrm>
            <a:prstGeom prst="roundRect">
              <a:avLst/>
            </a:prstGeom>
            <a:solidFill>
              <a:srgbClr val="FF99CC"/>
            </a:solidFill>
            <a:ln>
              <a:solidFill>
                <a:srgbClr val="FF99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81F801F-5F59-482C-AAD6-8BFA77D3268C}"/>
                </a:ext>
              </a:extLst>
            </p:cNvPr>
            <p:cNvSpPr/>
            <p:nvPr/>
          </p:nvSpPr>
          <p:spPr>
            <a:xfrm>
              <a:off x="5943600" y="1905000"/>
              <a:ext cx="381000" cy="381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5FFEDF5-9F67-4415-8574-389417DDFCB4}"/>
                </a:ext>
              </a:extLst>
            </p:cNvPr>
            <p:cNvSpPr/>
            <p:nvPr/>
          </p:nvSpPr>
          <p:spPr>
            <a:xfrm>
              <a:off x="6400800" y="2019300"/>
              <a:ext cx="152400" cy="152400"/>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1A54F791-E4E9-494E-AE40-2C903D4E3027}"/>
                </a:ext>
              </a:extLst>
            </p:cNvPr>
            <p:cNvSpPr/>
            <p:nvPr/>
          </p:nvSpPr>
          <p:spPr>
            <a:xfrm>
              <a:off x="7010400" y="1946821"/>
              <a:ext cx="838201" cy="224879"/>
            </a:xfrm>
            <a:prstGeom prst="roundRect">
              <a:avLst>
                <a:gd name="adj" fmla="val 50000"/>
              </a:avLst>
            </a:prstGeom>
            <a:solidFill>
              <a:schemeClr val="tx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CFCF03F-D6ED-417A-8FA7-A7D2BA821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1095" y="3583858"/>
              <a:ext cx="653660" cy="662040"/>
            </a:xfrm>
            <a:prstGeom prst="rect">
              <a:avLst/>
            </a:prstGeom>
          </p:spPr>
        </p:pic>
      </p:grpSp>
      <p:sp>
        <p:nvSpPr>
          <p:cNvPr id="3" name="Rectangle 2">
            <a:extLst>
              <a:ext uri="{FF2B5EF4-FFF2-40B4-BE49-F238E27FC236}">
                <a16:creationId xmlns:a16="http://schemas.microsoft.com/office/drawing/2014/main" id="{8AAF8A1E-0938-4CE1-A69E-8661B5E08328}"/>
              </a:ext>
            </a:extLst>
          </p:cNvPr>
          <p:cNvSpPr/>
          <p:nvPr/>
        </p:nvSpPr>
        <p:spPr>
          <a:xfrm>
            <a:off x="561629" y="339867"/>
            <a:ext cx="6954944" cy="6001643"/>
          </a:xfrm>
          <a:prstGeom prst="rect">
            <a:avLst/>
          </a:prstGeom>
        </p:spPr>
        <p:txBody>
          <a:bodyPr wrap="square">
            <a:spAutoFit/>
          </a:bodyPr>
          <a:lstStyle/>
          <a:p>
            <a:pPr lvl="0" eaLnBrk="0" fontAlgn="base" hangingPunct="0">
              <a:spcBef>
                <a:spcPct val="0"/>
              </a:spcBef>
              <a:spcAft>
                <a:spcPct val="0"/>
              </a:spcAft>
            </a:pPr>
            <a:r>
              <a:rPr lang="en-US" altLang="en-US" sz="2400" b="1" dirty="0">
                <a:solidFill>
                  <a:srgbClr val="545353"/>
                </a:solidFill>
                <a:latin typeface="Comic Sans MS" panose="030F0702030302020204" pitchFamily="66" charset="0"/>
              </a:rPr>
              <a:t>The iPod sat in my drawer unused. Which meant I didn’t get to enjoy all the music the iPod could have given me.</a:t>
            </a:r>
          </a:p>
          <a:p>
            <a:pPr lvl="0" eaLnBrk="0" fontAlgn="base" hangingPunct="0">
              <a:spcBef>
                <a:spcPct val="0"/>
              </a:spcBef>
              <a:spcAft>
                <a:spcPct val="0"/>
              </a:spcAft>
            </a:pPr>
            <a:endParaRPr lang="en-US" altLang="en-US" sz="2400" b="1" dirty="0">
              <a:solidFill>
                <a:srgbClr val="545353"/>
              </a:solidFill>
              <a:latin typeface="Comic Sans MS" panose="030F0702030302020204" pitchFamily="66" charset="0"/>
            </a:endParaRPr>
          </a:p>
          <a:p>
            <a:pPr lvl="0" eaLnBrk="0" fontAlgn="base" hangingPunct="0">
              <a:spcBef>
                <a:spcPct val="0"/>
              </a:spcBef>
              <a:spcAft>
                <a:spcPct val="0"/>
              </a:spcAft>
            </a:pPr>
            <a:r>
              <a:rPr lang="en-US" altLang="en-US" sz="2400" b="1" dirty="0">
                <a:solidFill>
                  <a:srgbClr val="545353"/>
                </a:solidFill>
                <a:latin typeface="Comic Sans MS" panose="030F0702030302020204" pitchFamily="66" charset="0"/>
              </a:rPr>
              <a:t>A year or two later, my husband found the unused pink iPod.  He came to me and pulled the iPod out of the unopened plastic box. He handed it to me and asked me to look on the back.  </a:t>
            </a:r>
          </a:p>
          <a:p>
            <a:pPr lvl="0" eaLnBrk="0" fontAlgn="base" hangingPunct="0">
              <a:spcBef>
                <a:spcPct val="0"/>
              </a:spcBef>
              <a:spcAft>
                <a:spcPct val="0"/>
              </a:spcAft>
            </a:pPr>
            <a:endParaRPr lang="en-US" altLang="en-US" sz="2400" b="1" dirty="0">
              <a:solidFill>
                <a:srgbClr val="545353"/>
              </a:solidFill>
              <a:latin typeface="Comic Sans MS" panose="030F0702030302020204" pitchFamily="66" charset="0"/>
            </a:endParaRPr>
          </a:p>
          <a:p>
            <a:pPr lvl="0" eaLnBrk="0" fontAlgn="base" hangingPunct="0">
              <a:spcBef>
                <a:spcPct val="0"/>
              </a:spcBef>
              <a:spcAft>
                <a:spcPct val="0"/>
              </a:spcAft>
            </a:pPr>
            <a:r>
              <a:rPr lang="en-US" altLang="en-US" sz="2400" b="1" dirty="0">
                <a:solidFill>
                  <a:srgbClr val="545353"/>
                </a:solidFill>
                <a:latin typeface="Comic Sans MS" panose="030F0702030302020204" pitchFamily="66" charset="0"/>
              </a:rPr>
              <a:t>I peeled off the pink rubber protection and that is when I saw that he and the kids had </a:t>
            </a:r>
            <a:r>
              <a:rPr lang="en-US" altLang="en-US" sz="2400" b="1" dirty="0" err="1">
                <a:solidFill>
                  <a:srgbClr val="545353"/>
                </a:solidFill>
                <a:latin typeface="Comic Sans MS" panose="030F0702030302020204" pitchFamily="66" charset="0"/>
              </a:rPr>
              <a:t>engraven</a:t>
            </a:r>
            <a:r>
              <a:rPr lang="en-US" altLang="en-US" sz="2400" b="1" dirty="0">
                <a:solidFill>
                  <a:srgbClr val="545353"/>
                </a:solidFill>
                <a:latin typeface="Comic Sans MS" panose="030F0702030302020204" pitchFamily="66" charset="0"/>
              </a:rPr>
              <a:t> a little message for me on the back of the iPod.  I had no idea the message was even there. Since I had never used it, I had never read the engraving.</a:t>
            </a:r>
          </a:p>
        </p:txBody>
      </p:sp>
      <p:sp>
        <p:nvSpPr>
          <p:cNvPr id="10" name="Rectangle 9">
            <a:extLst>
              <a:ext uri="{FF2B5EF4-FFF2-40B4-BE49-F238E27FC236}">
                <a16:creationId xmlns:a16="http://schemas.microsoft.com/office/drawing/2014/main" id="{0610C765-40DD-435D-BB85-D820806D0293}"/>
              </a:ext>
            </a:extLst>
          </p:cNvPr>
          <p:cNvSpPr/>
          <p:nvPr/>
        </p:nvSpPr>
        <p:spPr>
          <a:xfrm>
            <a:off x="8184040" y="4017022"/>
            <a:ext cx="1693091" cy="338554"/>
          </a:xfrm>
          <a:prstGeom prst="rect">
            <a:avLst/>
          </a:prstGeom>
          <a:noFill/>
        </p:spPr>
        <p:txBody>
          <a:bodyPr wrap="none" lIns="91440" tIns="45720" rIns="91440" bIns="45720">
            <a:spAutoFit/>
          </a:bodyPr>
          <a:lstStyle/>
          <a:p>
            <a:pPr algn="ctr"/>
            <a:r>
              <a:rPr lang="en-US" sz="1600" b="0" cap="none" spc="0" dirty="0">
                <a:ln w="0"/>
                <a:gradFill>
                  <a:gsLst>
                    <a:gs pos="21000">
                      <a:srgbClr val="53575C"/>
                    </a:gs>
                    <a:gs pos="88000">
                      <a:srgbClr val="C5C7CA"/>
                    </a:gs>
                  </a:gsLst>
                  <a:lin ang="5400000"/>
                </a:gradFill>
                <a:effectLst/>
              </a:rPr>
              <a:t>We love you mom</a:t>
            </a:r>
          </a:p>
        </p:txBody>
      </p:sp>
      <p:sp>
        <p:nvSpPr>
          <p:cNvPr id="11" name="Rectangle: Rounded Corners 10">
            <a:extLst>
              <a:ext uri="{FF2B5EF4-FFF2-40B4-BE49-F238E27FC236}">
                <a16:creationId xmlns:a16="http://schemas.microsoft.com/office/drawing/2014/main" id="{9DC17E80-CB8E-429C-BE56-816A795C6B03}"/>
              </a:ext>
            </a:extLst>
          </p:cNvPr>
          <p:cNvSpPr/>
          <p:nvPr/>
        </p:nvSpPr>
        <p:spPr>
          <a:xfrm>
            <a:off x="7859425" y="1245188"/>
            <a:ext cx="2342322" cy="4191000"/>
          </a:xfrm>
          <a:prstGeom prst="roundRect">
            <a:avLst/>
          </a:prstGeom>
          <a:solidFill>
            <a:schemeClr val="bg1">
              <a:lumMod val="85000"/>
              <a:alpha val="88000"/>
            </a:schemeClr>
          </a:solidFill>
          <a:ln>
            <a:solidFill>
              <a:srgbClr val="FF99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065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55" presetClass="exit" presetSubtype="0" fill="hold" grpId="0" nodeType="withEffect">
                                  <p:stCondLst>
                                    <p:cond delay="0"/>
                                  </p:stCondLst>
                                  <p:childTnLst>
                                    <p:anim calcmode="lin" valueType="num">
                                      <p:cBhvr>
                                        <p:cTn id="12" dur="1500"/>
                                        <p:tgtEl>
                                          <p:spTgt spid="11"/>
                                        </p:tgtEl>
                                        <p:attrNameLst>
                                          <p:attrName>ppt_w</p:attrName>
                                        </p:attrNameLst>
                                      </p:cBhvr>
                                      <p:tavLst>
                                        <p:tav tm="0">
                                          <p:val>
                                            <p:strVal val="ppt_w"/>
                                          </p:val>
                                        </p:tav>
                                        <p:tav tm="100000">
                                          <p:val>
                                            <p:strVal val="ppt_w*0.70"/>
                                          </p:val>
                                        </p:tav>
                                      </p:tavLst>
                                    </p:anim>
                                    <p:anim calcmode="lin" valueType="num">
                                      <p:cBhvr>
                                        <p:cTn id="13" dur="1500"/>
                                        <p:tgtEl>
                                          <p:spTgt spid="11"/>
                                        </p:tgtEl>
                                        <p:attrNameLst>
                                          <p:attrName>ppt_h</p:attrName>
                                        </p:attrNameLst>
                                      </p:cBhvr>
                                      <p:tavLst>
                                        <p:tav tm="0">
                                          <p:val>
                                            <p:strVal val="ppt_h"/>
                                          </p:val>
                                        </p:tav>
                                        <p:tav tm="100000">
                                          <p:val>
                                            <p:strVal val="ppt_h"/>
                                          </p:val>
                                        </p:tav>
                                      </p:tavLst>
                                    </p:anim>
                                    <p:animEffect transition="out" filter="fade">
                                      <p:cBhvr>
                                        <p:cTn id="14" dur="1500"/>
                                        <p:tgtEl>
                                          <p:spTgt spid="11"/>
                                        </p:tgtEl>
                                      </p:cBhvr>
                                    </p:animEffect>
                                    <p:set>
                                      <p:cBhvr>
                                        <p:cTn id="15" dur="1" fill="hold">
                                          <p:stCondLst>
                                            <p:cond delay="1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D94C5D-D37B-4F80-9A0A-906E3BAC1F6D}"/>
              </a:ext>
            </a:extLst>
          </p:cNvPr>
          <p:cNvSpPr/>
          <p:nvPr/>
        </p:nvSpPr>
        <p:spPr>
          <a:xfrm>
            <a:off x="0" y="0"/>
            <a:ext cx="12192000" cy="6858000"/>
          </a:xfrm>
          <a:prstGeom prst="rect">
            <a:avLst/>
          </a:prstGeom>
          <a:gradFill flip="none" rotWithShape="1">
            <a:gsLst>
              <a:gs pos="5000">
                <a:srgbClr val="FFCCFF"/>
              </a:gs>
              <a:gs pos="21000">
                <a:srgbClr val="FF99FF"/>
              </a:gs>
              <a:gs pos="69000">
                <a:srgbClr val="FF66FF"/>
              </a:gs>
              <a:gs pos="97000">
                <a:srgbClr val="FF33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AAF8A1E-0938-4CE1-A69E-8661B5E08328}"/>
              </a:ext>
            </a:extLst>
          </p:cNvPr>
          <p:cNvSpPr/>
          <p:nvPr/>
        </p:nvSpPr>
        <p:spPr>
          <a:xfrm>
            <a:off x="561629" y="339867"/>
            <a:ext cx="7997824" cy="6001643"/>
          </a:xfrm>
          <a:prstGeom prst="rect">
            <a:avLst/>
          </a:prstGeom>
        </p:spPr>
        <p:txBody>
          <a:bodyPr wrap="square">
            <a:spAutoFit/>
          </a:bodyPr>
          <a:lstStyle/>
          <a:p>
            <a:pPr lvl="0" eaLnBrk="0" fontAlgn="base" hangingPunct="0">
              <a:spcBef>
                <a:spcPct val="0"/>
              </a:spcBef>
              <a:spcAft>
                <a:spcPct val="0"/>
              </a:spcAft>
            </a:pPr>
            <a:r>
              <a:rPr lang="en-US" altLang="en-US" sz="2400" b="1" dirty="0">
                <a:solidFill>
                  <a:srgbClr val="545353"/>
                </a:solidFill>
                <a:latin typeface="Comic Sans MS" panose="030F0702030302020204" pitchFamily="66" charset="0"/>
              </a:rPr>
              <a:t>I felt terrible. My husband and children had given me this awesome gift and I didn’t use it.  </a:t>
            </a:r>
          </a:p>
          <a:p>
            <a:pPr lvl="0" eaLnBrk="0" fontAlgn="base" hangingPunct="0">
              <a:spcBef>
                <a:spcPct val="0"/>
              </a:spcBef>
              <a:spcAft>
                <a:spcPct val="0"/>
              </a:spcAft>
            </a:pPr>
            <a:endParaRPr lang="en-US" altLang="en-US" sz="2400" b="1" dirty="0">
              <a:solidFill>
                <a:srgbClr val="545353"/>
              </a:solidFill>
              <a:latin typeface="Comic Sans MS" panose="030F0702030302020204" pitchFamily="66" charset="0"/>
            </a:endParaRPr>
          </a:p>
          <a:p>
            <a:pPr lvl="0" eaLnBrk="0" fontAlgn="base" hangingPunct="0">
              <a:spcBef>
                <a:spcPct val="0"/>
              </a:spcBef>
              <a:spcAft>
                <a:spcPct val="0"/>
              </a:spcAft>
            </a:pPr>
            <a:r>
              <a:rPr lang="en-US" altLang="en-US" sz="2400" b="1" dirty="0">
                <a:solidFill>
                  <a:srgbClr val="545353"/>
                </a:solidFill>
                <a:latin typeface="Comic Sans MS" panose="030F0702030302020204" pitchFamily="66" charset="0"/>
              </a:rPr>
              <a:t>I didn’t get the benefit of the music or games or info that could have been on there. </a:t>
            </a:r>
          </a:p>
          <a:p>
            <a:pPr lvl="0" eaLnBrk="0" fontAlgn="base" hangingPunct="0">
              <a:spcBef>
                <a:spcPct val="0"/>
              </a:spcBef>
              <a:spcAft>
                <a:spcPct val="0"/>
              </a:spcAft>
            </a:pPr>
            <a:endParaRPr lang="en-US" altLang="en-US" sz="2400" b="1" dirty="0">
              <a:solidFill>
                <a:srgbClr val="545353"/>
              </a:solidFill>
              <a:latin typeface="Comic Sans MS" panose="030F0702030302020204" pitchFamily="66" charset="0"/>
            </a:endParaRPr>
          </a:p>
          <a:p>
            <a:pPr lvl="0" eaLnBrk="0" fontAlgn="base" hangingPunct="0">
              <a:spcBef>
                <a:spcPct val="0"/>
              </a:spcBef>
              <a:spcAft>
                <a:spcPct val="0"/>
              </a:spcAft>
            </a:pPr>
            <a:r>
              <a:rPr lang="en-US" altLang="en-US" sz="2400" b="1" dirty="0">
                <a:solidFill>
                  <a:srgbClr val="545353"/>
                </a:solidFill>
                <a:latin typeface="Comic Sans MS" panose="030F0702030302020204" pitchFamily="66" charset="0"/>
              </a:rPr>
              <a:t>I didn’t read the message for me on the back.  </a:t>
            </a:r>
          </a:p>
          <a:p>
            <a:pPr lvl="0" eaLnBrk="0" fontAlgn="base" hangingPunct="0">
              <a:spcBef>
                <a:spcPct val="0"/>
              </a:spcBef>
              <a:spcAft>
                <a:spcPct val="0"/>
              </a:spcAft>
            </a:pPr>
            <a:endParaRPr lang="en-US" altLang="en-US" sz="2400" b="1" dirty="0">
              <a:solidFill>
                <a:srgbClr val="545353"/>
              </a:solidFill>
              <a:latin typeface="Comic Sans MS" panose="030F0702030302020204" pitchFamily="66" charset="0"/>
            </a:endParaRPr>
          </a:p>
          <a:p>
            <a:pPr lvl="0" eaLnBrk="0" fontAlgn="base" hangingPunct="0">
              <a:spcBef>
                <a:spcPct val="0"/>
              </a:spcBef>
              <a:spcAft>
                <a:spcPct val="0"/>
              </a:spcAft>
            </a:pPr>
            <a:r>
              <a:rPr lang="en-US" altLang="en-US" sz="2400" b="1" dirty="0">
                <a:solidFill>
                  <a:srgbClr val="545353"/>
                </a:solidFill>
                <a:latin typeface="Comic Sans MS" panose="030F0702030302020204" pitchFamily="66" charset="0"/>
              </a:rPr>
              <a:t>The iPod couldn't make my life better because I didn’t know how to use it.</a:t>
            </a:r>
          </a:p>
          <a:p>
            <a:pPr lvl="0" eaLnBrk="0" fontAlgn="base" hangingPunct="0">
              <a:spcBef>
                <a:spcPct val="0"/>
              </a:spcBef>
              <a:spcAft>
                <a:spcPct val="0"/>
              </a:spcAft>
            </a:pPr>
            <a:endParaRPr lang="en-US" altLang="en-US" sz="2400" b="1" dirty="0">
              <a:solidFill>
                <a:srgbClr val="545353"/>
              </a:solidFill>
              <a:latin typeface="Comic Sans MS" panose="030F0702030302020204" pitchFamily="66" charset="0"/>
            </a:endParaRPr>
          </a:p>
          <a:p>
            <a:pPr lvl="0" eaLnBrk="0" fontAlgn="base" hangingPunct="0">
              <a:spcBef>
                <a:spcPct val="0"/>
              </a:spcBef>
              <a:spcAft>
                <a:spcPct val="0"/>
              </a:spcAft>
            </a:pPr>
            <a:r>
              <a:rPr lang="en-US" altLang="en-US" sz="2400" b="1" dirty="0">
                <a:solidFill>
                  <a:srgbClr val="545353"/>
                </a:solidFill>
                <a:latin typeface="Comic Sans MS" panose="030F0702030302020204" pitchFamily="66" charset="0"/>
              </a:rPr>
              <a:t>I had been given the gift of the pink iPod but I had never </a:t>
            </a:r>
            <a:r>
              <a:rPr lang="en-US" altLang="en-US" sz="2400" b="1" i="1" dirty="0">
                <a:solidFill>
                  <a:srgbClr val="545353"/>
                </a:solidFill>
                <a:latin typeface="Comic Sans MS" panose="030F0702030302020204" pitchFamily="66" charset="0"/>
              </a:rPr>
              <a:t>received</a:t>
            </a:r>
            <a:r>
              <a:rPr lang="en-US" altLang="en-US" sz="2400" b="1" dirty="0">
                <a:solidFill>
                  <a:srgbClr val="545353"/>
                </a:solidFill>
                <a:latin typeface="Comic Sans MS" panose="030F0702030302020204" pitchFamily="66" charset="0"/>
              </a:rPr>
              <a:t> the gift.</a:t>
            </a:r>
          </a:p>
          <a:p>
            <a:pPr lvl="0" eaLnBrk="0" fontAlgn="base" hangingPunct="0">
              <a:spcBef>
                <a:spcPct val="0"/>
              </a:spcBef>
              <a:spcAft>
                <a:spcPct val="0"/>
              </a:spcAft>
            </a:pPr>
            <a:endParaRPr lang="en-US" altLang="en-US" sz="2400" b="1" dirty="0">
              <a:solidFill>
                <a:srgbClr val="545353"/>
              </a:solidFill>
              <a:latin typeface="Comic Sans MS" panose="030F0702030302020204" pitchFamily="66" charset="0"/>
            </a:endParaRPr>
          </a:p>
          <a:p>
            <a:pPr lvl="0" eaLnBrk="0" fontAlgn="base" hangingPunct="0">
              <a:spcBef>
                <a:spcPct val="0"/>
              </a:spcBef>
              <a:spcAft>
                <a:spcPct val="0"/>
              </a:spcAft>
            </a:pPr>
            <a:r>
              <a:rPr lang="en-US" altLang="en-US" sz="2400" b="1" dirty="0">
                <a:solidFill>
                  <a:srgbClr val="545353"/>
                </a:solidFill>
                <a:latin typeface="Comic Sans MS" panose="030F0702030302020204" pitchFamily="66" charset="0"/>
              </a:rPr>
              <a:t>Do you see the subtle distinction between being given a gift and actually receiving it?</a:t>
            </a:r>
          </a:p>
        </p:txBody>
      </p:sp>
      <p:grpSp>
        <p:nvGrpSpPr>
          <p:cNvPr id="12" name="Group 11">
            <a:extLst>
              <a:ext uri="{FF2B5EF4-FFF2-40B4-BE49-F238E27FC236}">
                <a16:creationId xmlns:a16="http://schemas.microsoft.com/office/drawing/2014/main" id="{93229117-A6EC-475A-8E89-36AFE07F3F3D}"/>
              </a:ext>
            </a:extLst>
          </p:cNvPr>
          <p:cNvGrpSpPr/>
          <p:nvPr/>
        </p:nvGrpSpPr>
        <p:grpSpPr>
          <a:xfrm>
            <a:off x="9398119" y="1679816"/>
            <a:ext cx="1955214" cy="3498367"/>
            <a:chOff x="7859425" y="1245188"/>
            <a:chExt cx="2342322" cy="4191000"/>
          </a:xfrm>
        </p:grpSpPr>
        <p:grpSp>
          <p:nvGrpSpPr>
            <p:cNvPr id="4" name="Group 3">
              <a:extLst>
                <a:ext uri="{FF2B5EF4-FFF2-40B4-BE49-F238E27FC236}">
                  <a16:creationId xmlns:a16="http://schemas.microsoft.com/office/drawing/2014/main" id="{2E421E12-F665-4DB1-BD43-BE6BC2E7B480}"/>
                </a:ext>
              </a:extLst>
            </p:cNvPr>
            <p:cNvGrpSpPr/>
            <p:nvPr/>
          </p:nvGrpSpPr>
          <p:grpSpPr>
            <a:xfrm>
              <a:off x="7859425" y="1245188"/>
              <a:ext cx="2342322" cy="4191000"/>
              <a:chOff x="5715000" y="1752600"/>
              <a:chExt cx="2342322" cy="4191000"/>
            </a:xfrm>
          </p:grpSpPr>
          <p:sp>
            <p:nvSpPr>
              <p:cNvPr id="5" name="Rectangle: Rounded Corners 4">
                <a:extLst>
                  <a:ext uri="{FF2B5EF4-FFF2-40B4-BE49-F238E27FC236}">
                    <a16:creationId xmlns:a16="http://schemas.microsoft.com/office/drawing/2014/main" id="{5E369310-2678-4A75-B49D-556B326E3C26}"/>
                  </a:ext>
                </a:extLst>
              </p:cNvPr>
              <p:cNvSpPr/>
              <p:nvPr/>
            </p:nvSpPr>
            <p:spPr>
              <a:xfrm>
                <a:off x="5715000" y="1752600"/>
                <a:ext cx="2342322" cy="4191000"/>
              </a:xfrm>
              <a:prstGeom prst="roundRect">
                <a:avLst/>
              </a:prstGeom>
              <a:solidFill>
                <a:srgbClr val="FF99CC"/>
              </a:solidFill>
              <a:ln>
                <a:solidFill>
                  <a:srgbClr val="FF99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81F801F-5F59-482C-AAD6-8BFA77D3268C}"/>
                  </a:ext>
                </a:extLst>
              </p:cNvPr>
              <p:cNvSpPr/>
              <p:nvPr/>
            </p:nvSpPr>
            <p:spPr>
              <a:xfrm>
                <a:off x="5943600" y="1905000"/>
                <a:ext cx="381000" cy="381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5FFEDF5-9F67-4415-8574-389417DDFCB4}"/>
                  </a:ext>
                </a:extLst>
              </p:cNvPr>
              <p:cNvSpPr/>
              <p:nvPr/>
            </p:nvSpPr>
            <p:spPr>
              <a:xfrm>
                <a:off x="6400800" y="2019300"/>
                <a:ext cx="152400" cy="152400"/>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1A54F791-E4E9-494E-AE40-2C903D4E3027}"/>
                  </a:ext>
                </a:extLst>
              </p:cNvPr>
              <p:cNvSpPr/>
              <p:nvPr/>
            </p:nvSpPr>
            <p:spPr>
              <a:xfrm>
                <a:off x="7010400" y="1946821"/>
                <a:ext cx="838201" cy="224879"/>
              </a:xfrm>
              <a:prstGeom prst="roundRect">
                <a:avLst>
                  <a:gd name="adj" fmla="val 50000"/>
                </a:avLst>
              </a:prstGeom>
              <a:solidFill>
                <a:schemeClr val="tx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CFCF03F-D6ED-417A-8FA7-A7D2BA821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1095" y="3583858"/>
                <a:ext cx="653660" cy="662040"/>
              </a:xfrm>
              <a:prstGeom prst="rect">
                <a:avLst/>
              </a:prstGeom>
            </p:spPr>
          </p:pic>
        </p:grpSp>
        <p:sp>
          <p:nvSpPr>
            <p:cNvPr id="10" name="Rectangle 9">
              <a:extLst>
                <a:ext uri="{FF2B5EF4-FFF2-40B4-BE49-F238E27FC236}">
                  <a16:creationId xmlns:a16="http://schemas.microsoft.com/office/drawing/2014/main" id="{0610C765-40DD-435D-BB85-D820806D0293}"/>
                </a:ext>
              </a:extLst>
            </p:cNvPr>
            <p:cNvSpPr/>
            <p:nvPr/>
          </p:nvSpPr>
          <p:spPr>
            <a:xfrm>
              <a:off x="8184040" y="4017022"/>
              <a:ext cx="1693091" cy="338554"/>
            </a:xfrm>
            <a:prstGeom prst="rect">
              <a:avLst/>
            </a:prstGeom>
            <a:noFill/>
          </p:spPr>
          <p:txBody>
            <a:bodyPr wrap="none" lIns="91440" tIns="45720" rIns="91440" bIns="45720">
              <a:spAutoFit/>
            </a:bodyPr>
            <a:lstStyle/>
            <a:p>
              <a:pPr algn="ctr"/>
              <a:r>
                <a:rPr lang="en-US" sz="1600" b="0" cap="none" spc="0" dirty="0">
                  <a:ln w="0"/>
                  <a:gradFill>
                    <a:gsLst>
                      <a:gs pos="21000">
                        <a:srgbClr val="53575C"/>
                      </a:gs>
                      <a:gs pos="88000">
                        <a:srgbClr val="C5C7CA"/>
                      </a:gs>
                    </a:gsLst>
                    <a:lin ang="5400000"/>
                  </a:gradFill>
                  <a:effectLst/>
                </a:rPr>
                <a:t>We love you mom</a:t>
              </a:r>
            </a:p>
          </p:txBody>
        </p:sp>
      </p:grpSp>
    </p:spTree>
    <p:extLst>
      <p:ext uri="{BB962C8B-B14F-4D97-AF65-F5344CB8AC3E}">
        <p14:creationId xmlns:p14="http://schemas.microsoft.com/office/powerpoint/2010/main" val="227749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Effect transition="in" filter="fade">
                                      <p:cBhvr>
                                        <p:cTn id="23" dur="1000"/>
                                        <p:tgtEl>
                                          <p:spTgt spid="3">
                                            <p:txEl>
                                              <p:pRg st="10" end="10"/>
                                            </p:txEl>
                                          </p:spTgt>
                                        </p:tgtEl>
                                      </p:cBhvr>
                                    </p:animEffect>
                                    <p:anim calcmode="lin" valueType="num">
                                      <p:cBhvr>
                                        <p:cTn id="2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D94C5D-D37B-4F80-9A0A-906E3BAC1F6D}"/>
              </a:ext>
            </a:extLst>
          </p:cNvPr>
          <p:cNvSpPr/>
          <p:nvPr/>
        </p:nvSpPr>
        <p:spPr>
          <a:xfrm>
            <a:off x="0" y="0"/>
            <a:ext cx="12192000" cy="6858000"/>
          </a:xfrm>
          <a:prstGeom prst="rect">
            <a:avLst/>
          </a:prstGeom>
          <a:gradFill flip="none" rotWithShape="1">
            <a:gsLst>
              <a:gs pos="5000">
                <a:srgbClr val="FFCCFF"/>
              </a:gs>
              <a:gs pos="21000">
                <a:srgbClr val="FF99FF"/>
              </a:gs>
              <a:gs pos="69000">
                <a:srgbClr val="FF66FF"/>
              </a:gs>
              <a:gs pos="97000">
                <a:srgbClr val="FF33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AAF8A1E-0938-4CE1-A69E-8661B5E08328}"/>
              </a:ext>
            </a:extLst>
          </p:cNvPr>
          <p:cNvSpPr/>
          <p:nvPr/>
        </p:nvSpPr>
        <p:spPr>
          <a:xfrm>
            <a:off x="561629" y="339867"/>
            <a:ext cx="7997824" cy="1938992"/>
          </a:xfrm>
          <a:prstGeom prst="rect">
            <a:avLst/>
          </a:prstGeom>
        </p:spPr>
        <p:txBody>
          <a:bodyPr wrap="square">
            <a:spAutoFit/>
          </a:bodyPr>
          <a:lstStyle/>
          <a:p>
            <a:pPr lvl="0" eaLnBrk="0" fontAlgn="base" hangingPunct="0">
              <a:spcBef>
                <a:spcPct val="0"/>
              </a:spcBef>
              <a:spcAft>
                <a:spcPct val="0"/>
              </a:spcAft>
            </a:pPr>
            <a:r>
              <a:rPr lang="en-US" altLang="en-US" sz="2400" b="1" dirty="0">
                <a:solidFill>
                  <a:srgbClr val="545353"/>
                </a:solidFill>
                <a:latin typeface="Comic Sans MS" panose="030F0702030302020204" pitchFamily="66" charset="0"/>
              </a:rPr>
              <a:t>…We have all been given the gift of the Holy Ghost.   After we were baptized, we were confirmed. And someone, that held the Priesthood, laid his hands on our head and said, “Receive the Holy Ghost.”</a:t>
            </a:r>
          </a:p>
        </p:txBody>
      </p:sp>
      <p:grpSp>
        <p:nvGrpSpPr>
          <p:cNvPr id="12" name="Group 11">
            <a:extLst>
              <a:ext uri="{FF2B5EF4-FFF2-40B4-BE49-F238E27FC236}">
                <a16:creationId xmlns:a16="http://schemas.microsoft.com/office/drawing/2014/main" id="{93229117-A6EC-475A-8E89-36AFE07F3F3D}"/>
              </a:ext>
            </a:extLst>
          </p:cNvPr>
          <p:cNvGrpSpPr/>
          <p:nvPr/>
        </p:nvGrpSpPr>
        <p:grpSpPr>
          <a:xfrm>
            <a:off x="9970582" y="339867"/>
            <a:ext cx="1955214" cy="3498367"/>
            <a:chOff x="7859425" y="1245188"/>
            <a:chExt cx="2342322" cy="4191000"/>
          </a:xfrm>
        </p:grpSpPr>
        <p:grpSp>
          <p:nvGrpSpPr>
            <p:cNvPr id="4" name="Group 3">
              <a:extLst>
                <a:ext uri="{FF2B5EF4-FFF2-40B4-BE49-F238E27FC236}">
                  <a16:creationId xmlns:a16="http://schemas.microsoft.com/office/drawing/2014/main" id="{2E421E12-F665-4DB1-BD43-BE6BC2E7B480}"/>
                </a:ext>
              </a:extLst>
            </p:cNvPr>
            <p:cNvGrpSpPr/>
            <p:nvPr/>
          </p:nvGrpSpPr>
          <p:grpSpPr>
            <a:xfrm>
              <a:off x="7859425" y="1245188"/>
              <a:ext cx="2342322" cy="4191000"/>
              <a:chOff x="5715000" y="1752600"/>
              <a:chExt cx="2342322" cy="4191000"/>
            </a:xfrm>
          </p:grpSpPr>
          <p:sp>
            <p:nvSpPr>
              <p:cNvPr id="5" name="Rectangle: Rounded Corners 4">
                <a:extLst>
                  <a:ext uri="{FF2B5EF4-FFF2-40B4-BE49-F238E27FC236}">
                    <a16:creationId xmlns:a16="http://schemas.microsoft.com/office/drawing/2014/main" id="{5E369310-2678-4A75-B49D-556B326E3C26}"/>
                  </a:ext>
                </a:extLst>
              </p:cNvPr>
              <p:cNvSpPr/>
              <p:nvPr/>
            </p:nvSpPr>
            <p:spPr>
              <a:xfrm>
                <a:off x="5715000" y="1752600"/>
                <a:ext cx="2342322" cy="4191000"/>
              </a:xfrm>
              <a:prstGeom prst="roundRect">
                <a:avLst/>
              </a:prstGeom>
              <a:solidFill>
                <a:srgbClr val="FF99CC"/>
              </a:solidFill>
              <a:ln>
                <a:solidFill>
                  <a:srgbClr val="FF99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81F801F-5F59-482C-AAD6-8BFA77D3268C}"/>
                  </a:ext>
                </a:extLst>
              </p:cNvPr>
              <p:cNvSpPr/>
              <p:nvPr/>
            </p:nvSpPr>
            <p:spPr>
              <a:xfrm>
                <a:off x="5943600" y="1905000"/>
                <a:ext cx="381000" cy="381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5FFEDF5-9F67-4415-8574-389417DDFCB4}"/>
                  </a:ext>
                </a:extLst>
              </p:cNvPr>
              <p:cNvSpPr/>
              <p:nvPr/>
            </p:nvSpPr>
            <p:spPr>
              <a:xfrm>
                <a:off x="6400800" y="2019300"/>
                <a:ext cx="152400" cy="152400"/>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1A54F791-E4E9-494E-AE40-2C903D4E3027}"/>
                  </a:ext>
                </a:extLst>
              </p:cNvPr>
              <p:cNvSpPr/>
              <p:nvPr/>
            </p:nvSpPr>
            <p:spPr>
              <a:xfrm>
                <a:off x="7010400" y="1946821"/>
                <a:ext cx="838201" cy="224879"/>
              </a:xfrm>
              <a:prstGeom prst="roundRect">
                <a:avLst>
                  <a:gd name="adj" fmla="val 50000"/>
                </a:avLst>
              </a:prstGeom>
              <a:solidFill>
                <a:schemeClr val="tx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CFCF03F-D6ED-417A-8FA7-A7D2BA821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1095" y="3583858"/>
                <a:ext cx="653660" cy="662040"/>
              </a:xfrm>
              <a:prstGeom prst="rect">
                <a:avLst/>
              </a:prstGeom>
            </p:spPr>
          </p:pic>
        </p:grpSp>
        <p:sp>
          <p:nvSpPr>
            <p:cNvPr id="10" name="Rectangle 9">
              <a:extLst>
                <a:ext uri="{FF2B5EF4-FFF2-40B4-BE49-F238E27FC236}">
                  <a16:creationId xmlns:a16="http://schemas.microsoft.com/office/drawing/2014/main" id="{0610C765-40DD-435D-BB85-D820806D0293}"/>
                </a:ext>
              </a:extLst>
            </p:cNvPr>
            <p:cNvSpPr/>
            <p:nvPr/>
          </p:nvSpPr>
          <p:spPr>
            <a:xfrm>
              <a:off x="8184040" y="4017022"/>
              <a:ext cx="1693091" cy="338554"/>
            </a:xfrm>
            <a:prstGeom prst="rect">
              <a:avLst/>
            </a:prstGeom>
            <a:noFill/>
          </p:spPr>
          <p:txBody>
            <a:bodyPr wrap="none" lIns="91440" tIns="45720" rIns="91440" bIns="45720">
              <a:spAutoFit/>
            </a:bodyPr>
            <a:lstStyle/>
            <a:p>
              <a:pPr algn="ctr"/>
              <a:r>
                <a:rPr lang="en-US" sz="1600" b="0" cap="none" spc="0" dirty="0">
                  <a:ln w="0"/>
                  <a:gradFill>
                    <a:gsLst>
                      <a:gs pos="21000">
                        <a:srgbClr val="53575C"/>
                      </a:gs>
                      <a:gs pos="88000">
                        <a:srgbClr val="C5C7CA"/>
                      </a:gs>
                    </a:gsLst>
                    <a:lin ang="5400000"/>
                  </a:gradFill>
                  <a:effectLst/>
                </a:rPr>
                <a:t>We love you mom</a:t>
              </a:r>
            </a:p>
          </p:txBody>
        </p:sp>
      </p:grpSp>
      <p:sp>
        <p:nvSpPr>
          <p:cNvPr id="11" name="Rectangle 10">
            <a:extLst>
              <a:ext uri="{FF2B5EF4-FFF2-40B4-BE49-F238E27FC236}">
                <a16:creationId xmlns:a16="http://schemas.microsoft.com/office/drawing/2014/main" id="{C19B1B3D-F2CC-4A9A-95B8-CD42EBC59B83}"/>
              </a:ext>
            </a:extLst>
          </p:cNvPr>
          <p:cNvSpPr/>
          <p:nvPr/>
        </p:nvSpPr>
        <p:spPr>
          <a:xfrm>
            <a:off x="3047999" y="2413338"/>
            <a:ext cx="6502433" cy="3785652"/>
          </a:xfrm>
          <a:prstGeom prst="rect">
            <a:avLst/>
          </a:prstGeom>
        </p:spPr>
        <p:txBody>
          <a:bodyPr wrap="square">
            <a:spAutoFit/>
          </a:bodyPr>
          <a:lstStyle/>
          <a:p>
            <a:pPr lvl="0" eaLnBrk="0" fontAlgn="base" hangingPunct="0">
              <a:spcBef>
                <a:spcPct val="0"/>
              </a:spcBef>
              <a:spcAft>
                <a:spcPct val="0"/>
              </a:spcAft>
            </a:pPr>
            <a:r>
              <a:rPr lang="en-US" altLang="en-US" sz="2400" b="1" dirty="0">
                <a:solidFill>
                  <a:srgbClr val="545353"/>
                </a:solidFill>
                <a:latin typeface="Comic Sans MS" panose="030F0702030302020204" pitchFamily="66" charset="0"/>
              </a:rPr>
              <a:t>Elder Bednar teaches us that “These four words – “Receive the Holy Ghost” – are a not a passive pronouncement; rather, they constitute a priesthood injunction – an authoritative admonition to act and not simply to be acted upon.”</a:t>
            </a:r>
          </a:p>
          <a:p>
            <a:pPr lvl="0" eaLnBrk="0" fontAlgn="base" hangingPunct="0">
              <a:spcBef>
                <a:spcPct val="0"/>
              </a:spcBef>
              <a:spcAft>
                <a:spcPct val="0"/>
              </a:spcAft>
            </a:pPr>
            <a:endParaRPr lang="en-US" altLang="en-US" sz="2400" b="1" dirty="0">
              <a:solidFill>
                <a:srgbClr val="545353"/>
              </a:solidFill>
              <a:latin typeface="Comic Sans MS" panose="030F0702030302020204" pitchFamily="66" charset="0"/>
            </a:endParaRPr>
          </a:p>
          <a:p>
            <a:pPr lvl="0" eaLnBrk="0" fontAlgn="base" hangingPunct="0">
              <a:spcBef>
                <a:spcPct val="0"/>
              </a:spcBef>
              <a:spcAft>
                <a:spcPct val="0"/>
              </a:spcAft>
            </a:pPr>
            <a:r>
              <a:rPr lang="en-US" altLang="en-US" sz="2400" b="1" dirty="0">
                <a:solidFill>
                  <a:srgbClr val="545353"/>
                </a:solidFill>
                <a:latin typeface="Comic Sans MS" panose="030F0702030302020204" pitchFamily="66" charset="0"/>
              </a:rPr>
              <a:t>That is fancy for “the Holy Ghost doesn’t just come to you automatically, you </a:t>
            </a:r>
            <a:r>
              <a:rPr lang="en-US" altLang="en-US" sz="2400" b="1" dirty="0" err="1">
                <a:solidFill>
                  <a:srgbClr val="545353"/>
                </a:solidFill>
                <a:latin typeface="Comic Sans MS" panose="030F0702030302020204" pitchFamily="66" charset="0"/>
              </a:rPr>
              <a:t>gotta</a:t>
            </a:r>
            <a:r>
              <a:rPr lang="en-US" altLang="en-US" sz="2400" b="1" dirty="0">
                <a:solidFill>
                  <a:srgbClr val="545353"/>
                </a:solidFill>
                <a:latin typeface="Comic Sans MS" panose="030F0702030302020204" pitchFamily="66" charset="0"/>
              </a:rPr>
              <a:t> do the work to receive the Holy Ghost”.</a:t>
            </a:r>
          </a:p>
        </p:txBody>
      </p:sp>
      <p:pic>
        <p:nvPicPr>
          <p:cNvPr id="14" name="Picture 13">
            <a:extLst>
              <a:ext uri="{FF2B5EF4-FFF2-40B4-BE49-F238E27FC236}">
                <a16:creationId xmlns:a16="http://schemas.microsoft.com/office/drawing/2014/main" id="{FFA20F19-AC26-4DD4-9BC3-5FCAC9AA2B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629" y="2801494"/>
            <a:ext cx="1924050" cy="2419350"/>
          </a:xfrm>
          <a:prstGeom prst="rect">
            <a:avLst/>
          </a:prstGeom>
        </p:spPr>
      </p:pic>
    </p:spTree>
    <p:extLst>
      <p:ext uri="{BB962C8B-B14F-4D97-AF65-F5344CB8AC3E}">
        <p14:creationId xmlns:p14="http://schemas.microsoft.com/office/powerpoint/2010/main" val="387348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D94C5D-D37B-4F80-9A0A-906E3BAC1F6D}"/>
              </a:ext>
            </a:extLst>
          </p:cNvPr>
          <p:cNvSpPr/>
          <p:nvPr/>
        </p:nvSpPr>
        <p:spPr>
          <a:xfrm>
            <a:off x="0" y="0"/>
            <a:ext cx="12192000" cy="6858000"/>
          </a:xfrm>
          <a:prstGeom prst="rect">
            <a:avLst/>
          </a:prstGeom>
          <a:gradFill flip="none" rotWithShape="1">
            <a:gsLst>
              <a:gs pos="5000">
                <a:srgbClr val="FFCCFF"/>
              </a:gs>
              <a:gs pos="21000">
                <a:srgbClr val="FF99FF"/>
              </a:gs>
              <a:gs pos="69000">
                <a:srgbClr val="FF66FF"/>
              </a:gs>
              <a:gs pos="97000">
                <a:srgbClr val="FF33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AAF8A1E-0938-4CE1-A69E-8661B5E08328}"/>
              </a:ext>
            </a:extLst>
          </p:cNvPr>
          <p:cNvSpPr/>
          <p:nvPr/>
        </p:nvSpPr>
        <p:spPr>
          <a:xfrm>
            <a:off x="561629" y="339867"/>
            <a:ext cx="7997824" cy="1384995"/>
          </a:xfrm>
          <a:prstGeom prst="rect">
            <a:avLst/>
          </a:prstGeom>
        </p:spPr>
        <p:txBody>
          <a:bodyPr wrap="square">
            <a:spAutoFit/>
          </a:bodyPr>
          <a:lstStyle/>
          <a:p>
            <a:pPr lvl="0" eaLnBrk="0" fontAlgn="base" hangingPunct="0">
              <a:spcBef>
                <a:spcPct val="0"/>
              </a:spcBef>
              <a:spcAft>
                <a:spcPct val="0"/>
              </a:spcAft>
            </a:pPr>
            <a:r>
              <a:rPr lang="en-US" altLang="en-US" sz="2800" b="1" dirty="0">
                <a:solidFill>
                  <a:srgbClr val="545353"/>
                </a:solidFill>
                <a:latin typeface="Comic Sans MS" panose="030F0702030302020204" pitchFamily="66" charset="0"/>
              </a:rPr>
              <a:t>The Holy Ghost is just like my iPod.   If we want Him with us, we have to take the time to figure Him out.  </a:t>
            </a:r>
          </a:p>
        </p:txBody>
      </p:sp>
      <p:grpSp>
        <p:nvGrpSpPr>
          <p:cNvPr id="12" name="Group 11">
            <a:extLst>
              <a:ext uri="{FF2B5EF4-FFF2-40B4-BE49-F238E27FC236}">
                <a16:creationId xmlns:a16="http://schemas.microsoft.com/office/drawing/2014/main" id="{93229117-A6EC-475A-8E89-36AFE07F3F3D}"/>
              </a:ext>
            </a:extLst>
          </p:cNvPr>
          <p:cNvGrpSpPr/>
          <p:nvPr/>
        </p:nvGrpSpPr>
        <p:grpSpPr>
          <a:xfrm>
            <a:off x="9279466" y="720255"/>
            <a:ext cx="1955214" cy="3498367"/>
            <a:chOff x="7859425" y="1245188"/>
            <a:chExt cx="2342322" cy="4191000"/>
          </a:xfrm>
        </p:grpSpPr>
        <p:grpSp>
          <p:nvGrpSpPr>
            <p:cNvPr id="4" name="Group 3">
              <a:extLst>
                <a:ext uri="{FF2B5EF4-FFF2-40B4-BE49-F238E27FC236}">
                  <a16:creationId xmlns:a16="http://schemas.microsoft.com/office/drawing/2014/main" id="{2E421E12-F665-4DB1-BD43-BE6BC2E7B480}"/>
                </a:ext>
              </a:extLst>
            </p:cNvPr>
            <p:cNvGrpSpPr/>
            <p:nvPr/>
          </p:nvGrpSpPr>
          <p:grpSpPr>
            <a:xfrm>
              <a:off x="7859425" y="1245188"/>
              <a:ext cx="2342322" cy="4191000"/>
              <a:chOff x="5715000" y="1752600"/>
              <a:chExt cx="2342322" cy="4191000"/>
            </a:xfrm>
          </p:grpSpPr>
          <p:sp>
            <p:nvSpPr>
              <p:cNvPr id="5" name="Rectangle: Rounded Corners 4">
                <a:extLst>
                  <a:ext uri="{FF2B5EF4-FFF2-40B4-BE49-F238E27FC236}">
                    <a16:creationId xmlns:a16="http://schemas.microsoft.com/office/drawing/2014/main" id="{5E369310-2678-4A75-B49D-556B326E3C26}"/>
                  </a:ext>
                </a:extLst>
              </p:cNvPr>
              <p:cNvSpPr/>
              <p:nvPr/>
            </p:nvSpPr>
            <p:spPr>
              <a:xfrm>
                <a:off x="5715000" y="1752600"/>
                <a:ext cx="2342322" cy="4191000"/>
              </a:xfrm>
              <a:prstGeom prst="roundRect">
                <a:avLst/>
              </a:prstGeom>
              <a:solidFill>
                <a:srgbClr val="FF99CC"/>
              </a:solidFill>
              <a:ln>
                <a:solidFill>
                  <a:srgbClr val="FF99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81F801F-5F59-482C-AAD6-8BFA77D3268C}"/>
                  </a:ext>
                </a:extLst>
              </p:cNvPr>
              <p:cNvSpPr/>
              <p:nvPr/>
            </p:nvSpPr>
            <p:spPr>
              <a:xfrm>
                <a:off x="5943600" y="1905000"/>
                <a:ext cx="381000" cy="381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5FFEDF5-9F67-4415-8574-389417DDFCB4}"/>
                  </a:ext>
                </a:extLst>
              </p:cNvPr>
              <p:cNvSpPr/>
              <p:nvPr/>
            </p:nvSpPr>
            <p:spPr>
              <a:xfrm>
                <a:off x="6400800" y="2019300"/>
                <a:ext cx="152400" cy="152400"/>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1A54F791-E4E9-494E-AE40-2C903D4E3027}"/>
                  </a:ext>
                </a:extLst>
              </p:cNvPr>
              <p:cNvSpPr/>
              <p:nvPr/>
            </p:nvSpPr>
            <p:spPr>
              <a:xfrm>
                <a:off x="7010400" y="1946821"/>
                <a:ext cx="838201" cy="224879"/>
              </a:xfrm>
              <a:prstGeom prst="roundRect">
                <a:avLst>
                  <a:gd name="adj" fmla="val 50000"/>
                </a:avLst>
              </a:prstGeom>
              <a:solidFill>
                <a:schemeClr val="tx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CFCF03F-D6ED-417A-8FA7-A7D2BA821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1095" y="3583858"/>
                <a:ext cx="653660" cy="662040"/>
              </a:xfrm>
              <a:prstGeom prst="rect">
                <a:avLst/>
              </a:prstGeom>
            </p:spPr>
          </p:pic>
        </p:grpSp>
        <p:sp>
          <p:nvSpPr>
            <p:cNvPr id="10" name="Rectangle 9">
              <a:extLst>
                <a:ext uri="{FF2B5EF4-FFF2-40B4-BE49-F238E27FC236}">
                  <a16:creationId xmlns:a16="http://schemas.microsoft.com/office/drawing/2014/main" id="{0610C765-40DD-435D-BB85-D820806D0293}"/>
                </a:ext>
              </a:extLst>
            </p:cNvPr>
            <p:cNvSpPr/>
            <p:nvPr/>
          </p:nvSpPr>
          <p:spPr>
            <a:xfrm>
              <a:off x="8184040" y="4017022"/>
              <a:ext cx="1693091" cy="338554"/>
            </a:xfrm>
            <a:prstGeom prst="rect">
              <a:avLst/>
            </a:prstGeom>
            <a:noFill/>
          </p:spPr>
          <p:txBody>
            <a:bodyPr wrap="none" lIns="91440" tIns="45720" rIns="91440" bIns="45720">
              <a:spAutoFit/>
            </a:bodyPr>
            <a:lstStyle/>
            <a:p>
              <a:pPr algn="ctr"/>
              <a:r>
                <a:rPr lang="en-US" sz="1600" b="0" cap="none" spc="0" dirty="0">
                  <a:ln w="0"/>
                  <a:gradFill>
                    <a:gsLst>
                      <a:gs pos="21000">
                        <a:srgbClr val="53575C"/>
                      </a:gs>
                      <a:gs pos="88000">
                        <a:srgbClr val="C5C7CA"/>
                      </a:gs>
                    </a:gsLst>
                    <a:lin ang="5400000"/>
                  </a:gradFill>
                  <a:effectLst/>
                </a:rPr>
                <a:t>We love you mom</a:t>
              </a:r>
            </a:p>
          </p:txBody>
        </p:sp>
      </p:grpSp>
      <p:sp>
        <p:nvSpPr>
          <p:cNvPr id="13" name="Rectangle 12">
            <a:extLst>
              <a:ext uri="{FF2B5EF4-FFF2-40B4-BE49-F238E27FC236}">
                <a16:creationId xmlns:a16="http://schemas.microsoft.com/office/drawing/2014/main" id="{272A1D0B-28E0-4927-8220-F0637B7305BA}"/>
              </a:ext>
            </a:extLst>
          </p:cNvPr>
          <p:cNvSpPr/>
          <p:nvPr/>
        </p:nvSpPr>
        <p:spPr>
          <a:xfrm>
            <a:off x="2179719" y="2064729"/>
            <a:ext cx="6379734" cy="4401205"/>
          </a:xfrm>
          <a:prstGeom prst="rect">
            <a:avLst/>
          </a:prstGeom>
        </p:spPr>
        <p:txBody>
          <a:bodyPr wrap="square">
            <a:spAutoFit/>
          </a:bodyPr>
          <a:lstStyle/>
          <a:p>
            <a:pPr eaLnBrk="0" fontAlgn="base" hangingPunct="0">
              <a:spcBef>
                <a:spcPct val="0"/>
              </a:spcBef>
              <a:spcAft>
                <a:spcPct val="0"/>
              </a:spcAft>
            </a:pPr>
            <a:r>
              <a:rPr lang="en-US" altLang="en-US" sz="2800" b="1" dirty="0">
                <a:solidFill>
                  <a:srgbClr val="545353"/>
                </a:solidFill>
                <a:latin typeface="Comic Sans MS" panose="030F0702030302020204" pitchFamily="66" charset="0"/>
              </a:rPr>
              <a:t>“For what doth it profit a man if a gift is bestowed upon him, and he receive not the gift? Behold, he rejoices not in that which is given unto him, neither rejoices in him who is the giver of the gift.” </a:t>
            </a:r>
          </a:p>
          <a:p>
            <a:pPr eaLnBrk="0" fontAlgn="base" hangingPunct="0">
              <a:spcBef>
                <a:spcPct val="0"/>
              </a:spcBef>
              <a:spcAft>
                <a:spcPct val="0"/>
              </a:spcAft>
            </a:pPr>
            <a:r>
              <a:rPr lang="en-US" altLang="en-US" sz="2800" b="1" dirty="0">
                <a:solidFill>
                  <a:srgbClr val="545353"/>
                </a:solidFill>
                <a:latin typeface="Comic Sans MS" panose="030F0702030302020204" pitchFamily="66" charset="0"/>
              </a:rPr>
              <a:t>D&amp;C 88:33</a:t>
            </a:r>
          </a:p>
          <a:p>
            <a:pPr lvl="0" eaLnBrk="0" fontAlgn="base" hangingPunct="0">
              <a:spcBef>
                <a:spcPct val="0"/>
              </a:spcBef>
              <a:spcAft>
                <a:spcPct val="0"/>
              </a:spcAft>
            </a:pPr>
            <a:endParaRPr lang="en-US" altLang="en-US" sz="2800" b="1" dirty="0">
              <a:solidFill>
                <a:srgbClr val="545353"/>
              </a:solidFill>
              <a:latin typeface="Comic Sans MS" panose="030F0702030302020204" pitchFamily="66" charset="0"/>
            </a:endParaRPr>
          </a:p>
          <a:p>
            <a:pPr lvl="0" eaLnBrk="0" fontAlgn="base" hangingPunct="0">
              <a:spcBef>
                <a:spcPct val="0"/>
              </a:spcBef>
              <a:spcAft>
                <a:spcPct val="0"/>
              </a:spcAft>
            </a:pPr>
            <a:r>
              <a:rPr lang="en-US" altLang="en-US" sz="2800" b="1" dirty="0">
                <a:solidFill>
                  <a:srgbClr val="545353"/>
                </a:solidFill>
                <a:latin typeface="Comic Sans MS" panose="030F0702030302020204" pitchFamily="66" charset="0"/>
              </a:rPr>
              <a:t>It does us no good to be given a gift if we don’t receive it.</a:t>
            </a:r>
          </a:p>
        </p:txBody>
      </p:sp>
    </p:spTree>
    <p:extLst>
      <p:ext uri="{BB962C8B-B14F-4D97-AF65-F5344CB8AC3E}">
        <p14:creationId xmlns:p14="http://schemas.microsoft.com/office/powerpoint/2010/main" val="337935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D94C5D-D37B-4F80-9A0A-906E3BAC1F6D}"/>
              </a:ext>
            </a:extLst>
          </p:cNvPr>
          <p:cNvSpPr/>
          <p:nvPr/>
        </p:nvSpPr>
        <p:spPr>
          <a:xfrm>
            <a:off x="0" y="0"/>
            <a:ext cx="12192000" cy="6858000"/>
          </a:xfrm>
          <a:prstGeom prst="rect">
            <a:avLst/>
          </a:prstGeom>
          <a:gradFill flip="none" rotWithShape="1">
            <a:gsLst>
              <a:gs pos="5000">
                <a:schemeClr val="accent5">
                  <a:lumMod val="20000"/>
                  <a:lumOff val="80000"/>
                </a:schemeClr>
              </a:gs>
              <a:gs pos="21000">
                <a:schemeClr val="accent5">
                  <a:lumMod val="40000"/>
                  <a:lumOff val="60000"/>
                </a:schemeClr>
              </a:gs>
              <a:gs pos="69000">
                <a:schemeClr val="accent5">
                  <a:lumMod val="60000"/>
                  <a:lumOff val="40000"/>
                </a:schemeClr>
              </a:gs>
              <a:gs pos="97000">
                <a:srgbClr val="FF33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93229117-A6EC-475A-8E89-36AFE07F3F3D}"/>
              </a:ext>
            </a:extLst>
          </p:cNvPr>
          <p:cNvGrpSpPr/>
          <p:nvPr/>
        </p:nvGrpSpPr>
        <p:grpSpPr>
          <a:xfrm>
            <a:off x="10002480" y="1679815"/>
            <a:ext cx="1955214" cy="3498367"/>
            <a:chOff x="7859425" y="1245188"/>
            <a:chExt cx="2342322" cy="4191000"/>
          </a:xfrm>
        </p:grpSpPr>
        <p:grpSp>
          <p:nvGrpSpPr>
            <p:cNvPr id="4" name="Group 3">
              <a:extLst>
                <a:ext uri="{FF2B5EF4-FFF2-40B4-BE49-F238E27FC236}">
                  <a16:creationId xmlns:a16="http://schemas.microsoft.com/office/drawing/2014/main" id="{2E421E12-F665-4DB1-BD43-BE6BC2E7B480}"/>
                </a:ext>
              </a:extLst>
            </p:cNvPr>
            <p:cNvGrpSpPr/>
            <p:nvPr/>
          </p:nvGrpSpPr>
          <p:grpSpPr>
            <a:xfrm>
              <a:off x="7859425" y="1245188"/>
              <a:ext cx="2342322" cy="4191000"/>
              <a:chOff x="5715000" y="1752600"/>
              <a:chExt cx="2342322" cy="4191000"/>
            </a:xfrm>
          </p:grpSpPr>
          <p:sp>
            <p:nvSpPr>
              <p:cNvPr id="5" name="Rectangle: Rounded Corners 4">
                <a:extLst>
                  <a:ext uri="{FF2B5EF4-FFF2-40B4-BE49-F238E27FC236}">
                    <a16:creationId xmlns:a16="http://schemas.microsoft.com/office/drawing/2014/main" id="{5E369310-2678-4A75-B49D-556B326E3C26}"/>
                  </a:ext>
                </a:extLst>
              </p:cNvPr>
              <p:cNvSpPr/>
              <p:nvPr/>
            </p:nvSpPr>
            <p:spPr>
              <a:xfrm>
                <a:off x="5715000" y="1752600"/>
                <a:ext cx="2342322" cy="4191000"/>
              </a:xfrm>
              <a:prstGeom prst="roundRect">
                <a:avLst/>
              </a:prstGeom>
              <a:solidFill>
                <a:srgbClr val="FF99CC"/>
              </a:solidFill>
              <a:ln>
                <a:solidFill>
                  <a:srgbClr val="FF99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81F801F-5F59-482C-AAD6-8BFA77D3268C}"/>
                  </a:ext>
                </a:extLst>
              </p:cNvPr>
              <p:cNvSpPr/>
              <p:nvPr/>
            </p:nvSpPr>
            <p:spPr>
              <a:xfrm>
                <a:off x="5943600" y="1905000"/>
                <a:ext cx="381000" cy="381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5FFEDF5-9F67-4415-8574-389417DDFCB4}"/>
                  </a:ext>
                </a:extLst>
              </p:cNvPr>
              <p:cNvSpPr/>
              <p:nvPr/>
            </p:nvSpPr>
            <p:spPr>
              <a:xfrm>
                <a:off x="6400800" y="2019300"/>
                <a:ext cx="152400" cy="152400"/>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1A54F791-E4E9-494E-AE40-2C903D4E3027}"/>
                  </a:ext>
                </a:extLst>
              </p:cNvPr>
              <p:cNvSpPr/>
              <p:nvPr/>
            </p:nvSpPr>
            <p:spPr>
              <a:xfrm>
                <a:off x="7010400" y="1946821"/>
                <a:ext cx="838201" cy="224879"/>
              </a:xfrm>
              <a:prstGeom prst="roundRect">
                <a:avLst>
                  <a:gd name="adj" fmla="val 50000"/>
                </a:avLst>
              </a:prstGeom>
              <a:solidFill>
                <a:schemeClr val="tx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CFCF03F-D6ED-417A-8FA7-A7D2BA821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1095" y="3583858"/>
                <a:ext cx="653660" cy="662040"/>
              </a:xfrm>
              <a:prstGeom prst="rect">
                <a:avLst/>
              </a:prstGeom>
            </p:spPr>
          </p:pic>
        </p:grpSp>
        <p:sp>
          <p:nvSpPr>
            <p:cNvPr id="10" name="Rectangle 9">
              <a:extLst>
                <a:ext uri="{FF2B5EF4-FFF2-40B4-BE49-F238E27FC236}">
                  <a16:creationId xmlns:a16="http://schemas.microsoft.com/office/drawing/2014/main" id="{0610C765-40DD-435D-BB85-D820806D0293}"/>
                </a:ext>
              </a:extLst>
            </p:cNvPr>
            <p:cNvSpPr/>
            <p:nvPr/>
          </p:nvSpPr>
          <p:spPr>
            <a:xfrm>
              <a:off x="8184040" y="4017022"/>
              <a:ext cx="1693091" cy="338554"/>
            </a:xfrm>
            <a:prstGeom prst="rect">
              <a:avLst/>
            </a:prstGeom>
            <a:noFill/>
          </p:spPr>
          <p:txBody>
            <a:bodyPr wrap="none" lIns="91440" tIns="45720" rIns="91440" bIns="45720">
              <a:spAutoFit/>
            </a:bodyPr>
            <a:lstStyle/>
            <a:p>
              <a:pPr algn="ctr"/>
              <a:r>
                <a:rPr lang="en-US" sz="1600" b="0" cap="none" spc="0" dirty="0">
                  <a:ln w="0"/>
                  <a:gradFill>
                    <a:gsLst>
                      <a:gs pos="21000">
                        <a:srgbClr val="53575C"/>
                      </a:gs>
                      <a:gs pos="88000">
                        <a:srgbClr val="C5C7CA"/>
                      </a:gs>
                    </a:gsLst>
                    <a:lin ang="5400000"/>
                  </a:gradFill>
                  <a:effectLst/>
                </a:rPr>
                <a:t>We love you mom</a:t>
              </a:r>
            </a:p>
          </p:txBody>
        </p:sp>
      </p:grpSp>
      <p:sp>
        <p:nvSpPr>
          <p:cNvPr id="11" name="Rectangle 10">
            <a:extLst>
              <a:ext uri="{FF2B5EF4-FFF2-40B4-BE49-F238E27FC236}">
                <a16:creationId xmlns:a16="http://schemas.microsoft.com/office/drawing/2014/main" id="{C19B1B3D-F2CC-4A9A-95B8-CD42EBC59B83}"/>
              </a:ext>
            </a:extLst>
          </p:cNvPr>
          <p:cNvSpPr/>
          <p:nvPr/>
        </p:nvSpPr>
        <p:spPr>
          <a:xfrm>
            <a:off x="3349490" y="114586"/>
            <a:ext cx="6572842" cy="6740307"/>
          </a:xfrm>
          <a:prstGeom prst="rect">
            <a:avLst/>
          </a:prstGeom>
        </p:spPr>
        <p:txBody>
          <a:bodyPr wrap="square">
            <a:spAutoFit/>
          </a:bodyPr>
          <a:lstStyle/>
          <a:p>
            <a:pPr lvl="0" eaLnBrk="0" fontAlgn="base" hangingPunct="0">
              <a:spcBef>
                <a:spcPct val="0"/>
              </a:spcBef>
              <a:spcAft>
                <a:spcPct val="0"/>
              </a:spcAft>
            </a:pPr>
            <a:r>
              <a:rPr lang="en-US" altLang="en-US" sz="2400" b="1" dirty="0">
                <a:solidFill>
                  <a:srgbClr val="545353"/>
                </a:solidFill>
                <a:latin typeface="Comic Sans MS" panose="030F0702030302020204" pitchFamily="66" charset="0"/>
              </a:rPr>
              <a:t>1. </a:t>
            </a:r>
            <a:r>
              <a:rPr lang="en-US" altLang="en-US" sz="2400" b="1" i="1" dirty="0">
                <a:solidFill>
                  <a:srgbClr val="545353"/>
                </a:solidFill>
                <a:latin typeface="Comic Sans MS" panose="030F0702030302020204" pitchFamily="66" charset="0"/>
              </a:rPr>
              <a:t>Sincerely Desire.</a:t>
            </a:r>
            <a:r>
              <a:rPr lang="en-US" altLang="en-US" sz="2400" b="1" dirty="0">
                <a:solidFill>
                  <a:srgbClr val="545353"/>
                </a:solidFill>
                <a:latin typeface="Comic Sans MS" panose="030F0702030302020204" pitchFamily="66" charset="0"/>
              </a:rPr>
              <a:t> Receiving the Holy Ghost starts with our sincere and constant desire for His companionship in our lives. Pray for Him to be with you. Ask Him to accompany you wherever you go.  Invite Him along.</a:t>
            </a:r>
          </a:p>
          <a:p>
            <a:pPr lvl="0" eaLnBrk="0" fontAlgn="base" hangingPunct="0">
              <a:spcBef>
                <a:spcPct val="0"/>
              </a:spcBef>
              <a:spcAft>
                <a:spcPct val="0"/>
              </a:spcAft>
            </a:pPr>
            <a:endParaRPr lang="en-US" altLang="en-US" sz="2400" b="1" dirty="0">
              <a:solidFill>
                <a:srgbClr val="545353"/>
              </a:solidFill>
              <a:latin typeface="Comic Sans MS" panose="030F0702030302020204" pitchFamily="66" charset="0"/>
            </a:endParaRPr>
          </a:p>
          <a:p>
            <a:pPr lvl="0" eaLnBrk="0" fontAlgn="base" hangingPunct="0">
              <a:spcBef>
                <a:spcPct val="0"/>
              </a:spcBef>
              <a:spcAft>
                <a:spcPct val="0"/>
              </a:spcAft>
            </a:pPr>
            <a:r>
              <a:rPr lang="en-US" altLang="en-US" sz="2400" b="1" dirty="0">
                <a:solidFill>
                  <a:srgbClr val="545353"/>
                </a:solidFill>
                <a:latin typeface="Comic Sans MS" panose="030F0702030302020204" pitchFamily="66" charset="0"/>
              </a:rPr>
              <a:t>2. </a:t>
            </a:r>
            <a:r>
              <a:rPr lang="en-US" altLang="en-US" sz="2400" b="1" i="1" dirty="0">
                <a:solidFill>
                  <a:srgbClr val="545353"/>
                </a:solidFill>
                <a:latin typeface="Comic Sans MS" panose="030F0702030302020204" pitchFamily="66" charset="0"/>
              </a:rPr>
              <a:t>Faithfully Obey.</a:t>
            </a:r>
            <a:r>
              <a:rPr lang="en-US" altLang="en-US" sz="2400" b="1" dirty="0">
                <a:solidFill>
                  <a:srgbClr val="545353"/>
                </a:solidFill>
                <a:latin typeface="Comic Sans MS" panose="030F0702030302020204" pitchFamily="66" charset="0"/>
              </a:rPr>
              <a:t>  Have you ever thought about why God asks us read the scriptures, say our prayers, pay our tithing, go to church, </a:t>
            </a:r>
            <a:r>
              <a:rPr lang="en-US" altLang="en-US" sz="2400" b="1" dirty="0" err="1">
                <a:solidFill>
                  <a:srgbClr val="545353"/>
                </a:solidFill>
                <a:latin typeface="Comic Sans MS" panose="030F0702030302020204" pitchFamily="66" charset="0"/>
              </a:rPr>
              <a:t>etc</a:t>
            </a:r>
            <a:r>
              <a:rPr lang="en-US" altLang="en-US" sz="2400" b="1" dirty="0">
                <a:solidFill>
                  <a:srgbClr val="545353"/>
                </a:solidFill>
                <a:latin typeface="Comic Sans MS" panose="030F0702030302020204" pitchFamily="66" charset="0"/>
              </a:rPr>
              <a:t>?  He doesn’t ask us to do all these Holy Habits just to see if we are going to obey or just to keep us busy or just to help us learn. </a:t>
            </a:r>
            <a:endParaRPr lang="en-US" altLang="en-US" sz="3600" b="1" dirty="0">
              <a:latin typeface="Comic Sans MS" panose="030F0702030302020204" pitchFamily="66" charset="0"/>
            </a:endParaRPr>
          </a:p>
          <a:p>
            <a:r>
              <a:rPr lang="en-US" sz="2400" b="1" dirty="0">
                <a:solidFill>
                  <a:srgbClr val="545353"/>
                </a:solidFill>
                <a:latin typeface="Comic Sans MS" panose="030F0702030302020204" pitchFamily="66" charset="0"/>
              </a:rPr>
              <a:t>He  asks us to keep the commandments because He wants to bless us with the Spirit.  We obey so we are prepared to RECEIVE the Holy Ghost.</a:t>
            </a:r>
          </a:p>
        </p:txBody>
      </p:sp>
      <p:pic>
        <p:nvPicPr>
          <p:cNvPr id="14" name="Picture 13">
            <a:extLst>
              <a:ext uri="{FF2B5EF4-FFF2-40B4-BE49-F238E27FC236}">
                <a16:creationId xmlns:a16="http://schemas.microsoft.com/office/drawing/2014/main" id="{FFA20F19-AC26-4DD4-9BC3-5FCAC9AA2B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319" y="2275064"/>
            <a:ext cx="1924050" cy="2419350"/>
          </a:xfrm>
          <a:prstGeom prst="rect">
            <a:avLst/>
          </a:prstGeom>
        </p:spPr>
      </p:pic>
      <p:sp>
        <p:nvSpPr>
          <p:cNvPr id="15" name="Rectangle 14">
            <a:extLst>
              <a:ext uri="{FF2B5EF4-FFF2-40B4-BE49-F238E27FC236}">
                <a16:creationId xmlns:a16="http://schemas.microsoft.com/office/drawing/2014/main" id="{5C3F9AF8-DD53-4432-A6C1-D56FE4B18BB2}"/>
              </a:ext>
            </a:extLst>
          </p:cNvPr>
          <p:cNvSpPr/>
          <p:nvPr/>
        </p:nvSpPr>
        <p:spPr>
          <a:xfrm>
            <a:off x="332698" y="617204"/>
            <a:ext cx="2662524" cy="1107996"/>
          </a:xfrm>
          <a:prstGeom prst="rect">
            <a:avLst/>
          </a:prstGeom>
          <a:noFill/>
        </p:spPr>
        <p:txBody>
          <a:bodyPr wrap="none" lIns="91440" tIns="45720" rIns="91440" bIns="45720">
            <a:spAutoFit/>
          </a:bodyPr>
          <a:lstStyle/>
          <a:p>
            <a:pPr algn="ctr"/>
            <a:r>
              <a:rPr lang="en-US" sz="6600" dirty="0">
                <a:ln w="0"/>
              </a:rPr>
              <a:t>2 Steps</a:t>
            </a:r>
            <a:endParaRPr lang="en-US" sz="6600" b="0" cap="none" spc="0" dirty="0">
              <a:ln w="0"/>
              <a:effectLst/>
            </a:endParaRPr>
          </a:p>
        </p:txBody>
      </p:sp>
    </p:spTree>
    <p:extLst>
      <p:ext uri="{BB962C8B-B14F-4D97-AF65-F5344CB8AC3E}">
        <p14:creationId xmlns:p14="http://schemas.microsoft.com/office/powerpoint/2010/main" val="269452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6F3AD9E-2E9C-4A14-8C71-CFAD0172B4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81643" y="0"/>
            <a:ext cx="12028714" cy="830997"/>
          </a:xfrm>
          <a:prstGeom prst="rect">
            <a:avLst/>
          </a:prstGeom>
          <a:noFill/>
        </p:spPr>
        <p:txBody>
          <a:bodyPr wrap="square" rtlCol="0">
            <a:spAutoFit/>
          </a:bodyPr>
          <a:lstStyle/>
          <a:p>
            <a:pPr algn="ctr"/>
            <a:r>
              <a:rPr lang="en-US" sz="4800" dirty="0">
                <a:latin typeface="Lucida Handwriting" panose="03010101010101010101" pitchFamily="66" charset="0"/>
              </a:rPr>
              <a:t>Burden is Light</a:t>
            </a:r>
          </a:p>
        </p:txBody>
      </p:sp>
      <p:sp>
        <p:nvSpPr>
          <p:cNvPr id="2" name="Rectangle 1"/>
          <p:cNvSpPr/>
          <p:nvPr/>
        </p:nvSpPr>
        <p:spPr>
          <a:xfrm>
            <a:off x="0" y="6407238"/>
            <a:ext cx="7624999" cy="369332"/>
          </a:xfrm>
          <a:prstGeom prst="rect">
            <a:avLst/>
          </a:prstGeom>
        </p:spPr>
        <p:txBody>
          <a:bodyPr wrap="square">
            <a:spAutoFit/>
          </a:bodyPr>
          <a:lstStyle/>
          <a:p>
            <a:r>
              <a:rPr lang="en-US" b="0" i="0" dirty="0">
                <a:solidFill>
                  <a:srgbClr val="2F393A"/>
                </a:solidFill>
                <a:effectLst/>
                <a:latin typeface="Abadi" panose="020B0604020104020204" pitchFamily="34" charset="0"/>
              </a:rPr>
              <a:t>D&amp;C 88:34-35 </a:t>
            </a:r>
            <a:r>
              <a:rPr lang="en-US" dirty="0"/>
              <a:t>Elder Delbert L. </a:t>
            </a:r>
            <a:r>
              <a:rPr lang="en-US" dirty="0" err="1"/>
              <a:t>Stapley</a:t>
            </a:r>
            <a:endParaRPr lang="en-US" dirty="0"/>
          </a:p>
        </p:txBody>
      </p:sp>
      <p:sp>
        <p:nvSpPr>
          <p:cNvPr id="4" name="Rectangle 3"/>
          <p:cNvSpPr/>
          <p:nvPr/>
        </p:nvSpPr>
        <p:spPr>
          <a:xfrm>
            <a:off x="174171" y="1267797"/>
            <a:ext cx="5132615" cy="2585323"/>
          </a:xfrm>
          <a:prstGeom prst="rect">
            <a:avLst/>
          </a:prstGeom>
        </p:spPr>
        <p:txBody>
          <a:bodyPr wrap="square">
            <a:spAutoFit/>
          </a:bodyPr>
          <a:lstStyle/>
          <a:p>
            <a:pPr fontAlgn="base"/>
            <a:r>
              <a:rPr lang="en-US" dirty="0"/>
              <a:t>“Keeping the commandments of God is not a difficult burden when we do it out of love of Him who has so graciously blessed us. </a:t>
            </a:r>
          </a:p>
          <a:p>
            <a:pPr fontAlgn="base"/>
            <a:endParaRPr lang="en-US" dirty="0"/>
          </a:p>
          <a:p>
            <a:pPr fontAlgn="base"/>
            <a:r>
              <a:rPr lang="en-US" dirty="0"/>
              <a:t>The Savior has implored us to ‘take my yoke upon you, and learn of me; for I am meek and lowly in heart: and ye shall find rest unto your souls.</a:t>
            </a:r>
          </a:p>
          <a:p>
            <a:pPr fontAlgn="base"/>
            <a:endParaRPr lang="en-US" dirty="0"/>
          </a:p>
          <a:p>
            <a:pPr fontAlgn="base"/>
            <a:endParaRPr lang="en-US" dirty="0"/>
          </a:p>
        </p:txBody>
      </p:sp>
      <p:sp>
        <p:nvSpPr>
          <p:cNvPr id="7" name="Rectangle 6"/>
          <p:cNvSpPr/>
          <p:nvPr/>
        </p:nvSpPr>
        <p:spPr>
          <a:xfrm>
            <a:off x="5548993" y="4160683"/>
            <a:ext cx="6316436" cy="1569660"/>
          </a:xfrm>
          <a:prstGeom prst="rect">
            <a:avLst/>
          </a:prstGeom>
        </p:spPr>
        <p:txBody>
          <a:bodyPr wrap="square">
            <a:spAutoFit/>
          </a:bodyPr>
          <a:lstStyle/>
          <a:p>
            <a:pPr fontAlgn="base"/>
            <a:r>
              <a:rPr lang="en-US" sz="2400" dirty="0"/>
              <a:t>“Our willingness to comply with the commandments of God is a witness of our faith in Him and our love for Him. A rebellious disposition cannot inherit the celestial kingdom”</a:t>
            </a:r>
          </a:p>
        </p:txBody>
      </p:sp>
      <p:sp>
        <p:nvSpPr>
          <p:cNvPr id="8" name="Rectangle 7"/>
          <p:cNvSpPr/>
          <p:nvPr/>
        </p:nvSpPr>
        <p:spPr>
          <a:xfrm>
            <a:off x="6950529" y="1712170"/>
            <a:ext cx="3663042" cy="1231106"/>
          </a:xfrm>
          <a:prstGeom prst="rect">
            <a:avLst/>
          </a:prstGeom>
        </p:spPr>
        <p:txBody>
          <a:bodyPr wrap="square">
            <a:spAutoFit/>
          </a:bodyPr>
          <a:lstStyle/>
          <a:p>
            <a:pPr fontAlgn="base"/>
            <a:r>
              <a:rPr lang="en-US" sz="2800" i="1" dirty="0"/>
              <a:t>For my yoke is easy, and my burden is light.’</a:t>
            </a:r>
          </a:p>
          <a:p>
            <a:pPr fontAlgn="base"/>
            <a:r>
              <a:rPr lang="en-US" i="1" dirty="0"/>
              <a:t>Matt. 11:29–30</a:t>
            </a:r>
          </a:p>
        </p:txBody>
      </p:sp>
      <p:pic>
        <p:nvPicPr>
          <p:cNvPr id="6" name="Picture 5">
            <a:extLst>
              <a:ext uri="{FF2B5EF4-FFF2-40B4-BE49-F238E27FC236}">
                <a16:creationId xmlns:a16="http://schemas.microsoft.com/office/drawing/2014/main" id="{DA960187-C810-4015-A32A-68F1C81315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9498" y="3531028"/>
            <a:ext cx="3139440" cy="2414016"/>
          </a:xfrm>
          <a:prstGeom prst="rect">
            <a:avLst/>
          </a:prstGeom>
        </p:spPr>
      </p:pic>
      <p:pic>
        <p:nvPicPr>
          <p:cNvPr id="12" name="Picture 11">
            <a:extLst>
              <a:ext uri="{FF2B5EF4-FFF2-40B4-BE49-F238E27FC236}">
                <a16:creationId xmlns:a16="http://schemas.microsoft.com/office/drawing/2014/main" id="{1DFB55DD-8660-41C7-9B07-5C79AD481D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6940" y="167626"/>
            <a:ext cx="631952" cy="840496"/>
          </a:xfrm>
          <a:prstGeom prst="rect">
            <a:avLst/>
          </a:prstGeom>
        </p:spPr>
      </p:pic>
    </p:spTree>
    <p:extLst>
      <p:ext uri="{BB962C8B-B14F-4D97-AF65-F5344CB8AC3E}">
        <p14:creationId xmlns:p14="http://schemas.microsoft.com/office/powerpoint/2010/main" val="238857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D977CC8A-189A-46B2-AD67-39041C1454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76200" y="0"/>
            <a:ext cx="12115800" cy="5632311"/>
          </a:xfrm>
          <a:prstGeom prst="rect">
            <a:avLst/>
          </a:prstGeom>
          <a:noFill/>
        </p:spPr>
        <p:txBody>
          <a:bodyPr wrap="square" rtlCol="0">
            <a:spAutoFit/>
          </a:bodyPr>
          <a:lstStyle/>
          <a:p>
            <a:r>
              <a:rPr lang="en-US" dirty="0"/>
              <a:t>Sources:</a:t>
            </a:r>
          </a:p>
          <a:p>
            <a:endParaRPr lang="en-US" dirty="0"/>
          </a:p>
          <a:p>
            <a:r>
              <a:rPr lang="en-US" dirty="0"/>
              <a:t>Videos:</a:t>
            </a:r>
          </a:p>
          <a:p>
            <a:r>
              <a:rPr lang="en-US" dirty="0"/>
              <a:t>Light and Truth, Part 1 (6:40)</a:t>
            </a:r>
          </a:p>
          <a:p>
            <a:r>
              <a:rPr lang="en-US" dirty="0"/>
              <a:t>The Spirit and the Body (2:14)</a:t>
            </a:r>
          </a:p>
          <a:p>
            <a:endParaRPr lang="en-US" dirty="0"/>
          </a:p>
          <a:p>
            <a:r>
              <a:rPr lang="en-US" b="0" i="0" dirty="0">
                <a:solidFill>
                  <a:srgbClr val="2F393A"/>
                </a:solidFill>
                <a:effectLst/>
              </a:rPr>
              <a:t>(</a:t>
            </a:r>
            <a:r>
              <a:rPr lang="en-US" b="0" i="1" dirty="0">
                <a:solidFill>
                  <a:srgbClr val="2F393A"/>
                </a:solidFill>
                <a:effectLst/>
              </a:rPr>
              <a:t>History of the Church,</a:t>
            </a:r>
            <a:r>
              <a:rPr lang="en-US" b="0" i="0" dirty="0">
                <a:solidFill>
                  <a:srgbClr val="2F393A"/>
                </a:solidFill>
                <a:effectLst/>
              </a:rPr>
              <a:t>1:316) </a:t>
            </a:r>
            <a:r>
              <a:rPr lang="en-US" b="0" i="0" dirty="0">
                <a:solidFill>
                  <a:srgbClr val="2F393A"/>
                </a:solidFill>
                <a:effectLst/>
                <a:latin typeface="Abadi" panose="020B0604020104020204" pitchFamily="34" charset="0"/>
              </a:rPr>
              <a:t>(</a:t>
            </a:r>
            <a:r>
              <a:rPr lang="en-US" b="0" i="1" dirty="0">
                <a:solidFill>
                  <a:srgbClr val="2F393A"/>
                </a:solidFill>
                <a:effectLst/>
                <a:latin typeface="Abadi" panose="020B0604020104020204" pitchFamily="34" charset="0"/>
              </a:rPr>
              <a:t>History of the Church,</a:t>
            </a:r>
            <a:r>
              <a:rPr lang="en-US" b="0" i="0" dirty="0">
                <a:solidFill>
                  <a:srgbClr val="2F393A"/>
                </a:solidFill>
                <a:effectLst/>
                <a:latin typeface="Abadi" panose="020B0604020104020204" pitchFamily="34" charset="0"/>
              </a:rPr>
              <a:t> 5:339)</a:t>
            </a:r>
            <a:endParaRPr lang="en-US" b="0" i="0" dirty="0">
              <a:solidFill>
                <a:srgbClr val="2F393A"/>
              </a:solidFill>
              <a:effectLst/>
            </a:endParaRPr>
          </a:p>
          <a:p>
            <a:endParaRPr lang="en-US" dirty="0">
              <a:solidFill>
                <a:srgbClr val="2F393A"/>
              </a:solidFill>
            </a:endParaRPr>
          </a:p>
          <a:p>
            <a:pPr fontAlgn="base"/>
            <a:r>
              <a:rPr lang="en-US" dirty="0"/>
              <a:t>President James E. Faust </a:t>
            </a:r>
            <a:r>
              <a:rPr lang="en-US" i="1" dirty="0"/>
              <a:t>Come Listen to a Prophet’s Voice</a:t>
            </a:r>
            <a:r>
              <a:rPr lang="en-US" dirty="0"/>
              <a:t>: Coming Out of Darkness March 2006 Friend</a:t>
            </a:r>
          </a:p>
          <a:p>
            <a:pPr fontAlgn="base"/>
            <a:r>
              <a:rPr lang="en-US" dirty="0"/>
              <a:t>		Conference Report, Oct. 1929, p. 69.</a:t>
            </a:r>
          </a:p>
          <a:p>
            <a:pPr fontAlgn="base"/>
            <a:r>
              <a:rPr lang="en-US" b="0" i="0" dirty="0">
                <a:solidFill>
                  <a:srgbClr val="2F393A"/>
                </a:solidFill>
                <a:effectLst/>
              </a:rPr>
              <a:t>Joseph Smith (</a:t>
            </a:r>
            <a:r>
              <a:rPr lang="en-US" b="0" i="1" dirty="0">
                <a:solidFill>
                  <a:srgbClr val="2F393A"/>
                </a:solidFill>
                <a:effectLst/>
              </a:rPr>
              <a:t>Teachings,</a:t>
            </a:r>
            <a:r>
              <a:rPr lang="en-US" b="0" i="0" dirty="0">
                <a:solidFill>
                  <a:srgbClr val="2F393A"/>
                </a:solidFill>
                <a:effectLst/>
              </a:rPr>
              <a:t> pp. 149–51.)</a:t>
            </a:r>
            <a:endParaRPr lang="en-US" dirty="0">
              <a:solidFill>
                <a:srgbClr val="2F393A"/>
              </a:solidFill>
            </a:endParaRPr>
          </a:p>
          <a:p>
            <a:pPr fontAlgn="base"/>
            <a:r>
              <a:rPr lang="en-US" dirty="0"/>
              <a:t>President Boyd K. Packer (“The Light of Christ,”</a:t>
            </a:r>
            <a:r>
              <a:rPr lang="en-US" i="1" dirty="0"/>
              <a:t> Ensign,</a:t>
            </a:r>
            <a:r>
              <a:rPr lang="en-US" dirty="0"/>
              <a:t> Apr. 2005, 13).</a:t>
            </a:r>
          </a:p>
          <a:p>
            <a:pPr fontAlgn="base"/>
            <a:r>
              <a:rPr lang="en-US" b="0" i="0" dirty="0">
                <a:solidFill>
                  <a:srgbClr val="2F393A"/>
                </a:solidFill>
                <a:effectLst/>
              </a:rPr>
              <a:t>President Ezra Taft Benson (“In His Steps,”</a:t>
            </a:r>
            <a:r>
              <a:rPr lang="en-US" b="0" i="1" dirty="0">
                <a:solidFill>
                  <a:srgbClr val="2F393A"/>
                </a:solidFill>
                <a:effectLst/>
              </a:rPr>
              <a:t> Ensign,</a:t>
            </a:r>
            <a:r>
              <a:rPr lang="en-US" b="0" i="0" dirty="0">
                <a:solidFill>
                  <a:srgbClr val="2F393A"/>
                </a:solidFill>
                <a:effectLst/>
              </a:rPr>
              <a:t> Sep. 1988, 5).</a:t>
            </a:r>
            <a:endParaRPr lang="en-US" dirty="0">
              <a:solidFill>
                <a:srgbClr val="2F393A"/>
              </a:solidFill>
            </a:endParaRPr>
          </a:p>
          <a:p>
            <a:pPr fontAlgn="base"/>
            <a:r>
              <a:rPr lang="en-US" dirty="0">
                <a:solidFill>
                  <a:srgbClr val="2F393A"/>
                </a:solidFill>
              </a:rPr>
              <a:t>Hyrum M. Smith and </a:t>
            </a:r>
            <a:r>
              <a:rPr lang="en-US" dirty="0" err="1">
                <a:solidFill>
                  <a:srgbClr val="2F393A"/>
                </a:solidFill>
              </a:rPr>
              <a:t>Janne</a:t>
            </a:r>
            <a:r>
              <a:rPr lang="en-US" dirty="0">
                <a:solidFill>
                  <a:srgbClr val="2F393A"/>
                </a:solidFill>
              </a:rPr>
              <a:t> M. Sjodahl </a:t>
            </a:r>
            <a:r>
              <a:rPr lang="en-US" i="1" dirty="0">
                <a:solidFill>
                  <a:srgbClr val="2F393A"/>
                </a:solidFill>
              </a:rPr>
              <a:t>Doctrine and Covenants Commentary </a:t>
            </a:r>
            <a:r>
              <a:rPr lang="en-US" dirty="0">
                <a:solidFill>
                  <a:srgbClr val="2F393A"/>
                </a:solidFill>
              </a:rPr>
              <a:t>pg. 543</a:t>
            </a:r>
          </a:p>
          <a:p>
            <a:pPr fontAlgn="base"/>
            <a:r>
              <a:rPr lang="en-US" dirty="0">
                <a:solidFill>
                  <a:srgbClr val="2F393A"/>
                </a:solidFill>
              </a:rPr>
              <a:t>Doctrine and Covenants Student Manual Religion 324-325 Section 88</a:t>
            </a:r>
            <a:endParaRPr lang="en-US" b="0" i="0" dirty="0">
              <a:solidFill>
                <a:srgbClr val="2F393A"/>
              </a:solidFill>
              <a:effectLst/>
            </a:endParaRPr>
          </a:p>
          <a:p>
            <a:pPr fontAlgn="base"/>
            <a:r>
              <a:rPr lang="en-US" b="0" i="0" dirty="0">
                <a:solidFill>
                  <a:srgbClr val="2F393A"/>
                </a:solidFill>
                <a:effectLst/>
              </a:rPr>
              <a:t>Joseph Fielding Smith (In Conference Report, Apr. 1917, pp. 62–63.)</a:t>
            </a:r>
          </a:p>
          <a:p>
            <a:pPr fontAlgn="base"/>
            <a:r>
              <a:rPr lang="en-US" dirty="0"/>
              <a:t>Elder Delbert L. </a:t>
            </a:r>
            <a:r>
              <a:rPr lang="en-US" dirty="0" err="1"/>
              <a:t>Stapley</a:t>
            </a:r>
            <a:r>
              <a:rPr lang="en-US" dirty="0"/>
              <a:t> (“The Blessings of Righteous Obedience,”</a:t>
            </a:r>
            <a:r>
              <a:rPr lang="en-US" i="1" dirty="0"/>
              <a:t> Ensign,</a:t>
            </a:r>
            <a:r>
              <a:rPr lang="en-US" dirty="0"/>
              <a:t> Nov. 1977, 20–21).</a:t>
            </a:r>
          </a:p>
          <a:p>
            <a:endParaRPr lang="en-US" dirty="0">
              <a:solidFill>
                <a:srgbClr val="545353"/>
              </a:solidFill>
              <a:latin typeface="Abadi" panose="020B0604020104020204" pitchFamily="34" charset="0"/>
            </a:endParaRPr>
          </a:p>
          <a:p>
            <a:r>
              <a:rPr lang="en-US" dirty="0">
                <a:solidFill>
                  <a:srgbClr val="545353"/>
                </a:solidFill>
                <a:latin typeface="Abadi" panose="020B0604020104020204" pitchFamily="34" charset="0"/>
              </a:rPr>
              <a:t>Parable of the Pink </a:t>
            </a:r>
            <a:r>
              <a:rPr lang="en-US" dirty="0" err="1">
                <a:solidFill>
                  <a:srgbClr val="545353"/>
                </a:solidFill>
                <a:latin typeface="Abadi" panose="020B0604020104020204" pitchFamily="34" charset="0"/>
              </a:rPr>
              <a:t>Ipod</a:t>
            </a:r>
            <a:r>
              <a:rPr lang="en-US" dirty="0">
                <a:solidFill>
                  <a:srgbClr val="545353"/>
                </a:solidFill>
                <a:latin typeface="Abadi" panose="020B0604020104020204" pitchFamily="34" charset="0"/>
              </a:rPr>
              <a:t> http://www.raisinglemons.com/thinker/spiritual/parable-of-the-pink-ipod/</a:t>
            </a:r>
          </a:p>
          <a:p>
            <a:pPr fontAlgn="base"/>
            <a:endParaRPr lang="en-US" dirty="0">
              <a:solidFill>
                <a:srgbClr val="2F393A"/>
              </a:solidFill>
            </a:endParaRPr>
          </a:p>
        </p:txBody>
      </p:sp>
      <p:grpSp>
        <p:nvGrpSpPr>
          <p:cNvPr id="5" name="Group 4"/>
          <p:cNvGrpSpPr/>
          <p:nvPr/>
        </p:nvGrpSpPr>
        <p:grpSpPr>
          <a:xfrm>
            <a:off x="3091542" y="555172"/>
            <a:ext cx="805543" cy="1034143"/>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Footer Placeholder 14">
            <a:extLst>
              <a:ext uri="{FF2B5EF4-FFF2-40B4-BE49-F238E27FC236}">
                <a16:creationId xmlns:a16="http://schemas.microsoft.com/office/drawing/2014/main" id="{55751323-8703-4FCE-9395-EC7B7E4B1E17}"/>
              </a:ext>
            </a:extLst>
          </p:cNvPr>
          <p:cNvSpPr>
            <a:spLocks noGrp="1"/>
          </p:cNvSpPr>
          <p:nvPr/>
        </p:nvSpPr>
        <p:spPr>
          <a:xfrm>
            <a:off x="6722706"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Presentation by ©http://fashionsbylynda.com/blog/</a:t>
            </a:r>
          </a:p>
        </p:txBody>
      </p:sp>
    </p:spTree>
    <p:extLst>
      <p:ext uri="{BB962C8B-B14F-4D97-AF65-F5344CB8AC3E}">
        <p14:creationId xmlns:p14="http://schemas.microsoft.com/office/powerpoint/2010/main" val="7345823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857" y="0"/>
            <a:ext cx="6096000" cy="5816977"/>
          </a:xfrm>
          <a:prstGeom prst="rect">
            <a:avLst/>
          </a:prstGeom>
        </p:spPr>
        <p:txBody>
          <a:bodyPr>
            <a:spAutoFit/>
          </a:bodyPr>
          <a:lstStyle/>
          <a:p>
            <a:pPr fontAlgn="base"/>
            <a:r>
              <a:rPr lang="en-US" sz="1200" b="1" i="0" dirty="0">
                <a:effectLst/>
                <a:latin typeface="Abadi" panose="020B0604020104020204" pitchFamily="34" charset="0"/>
              </a:rPr>
              <a:t>Another Comforter:</a:t>
            </a:r>
          </a:p>
          <a:p>
            <a:pPr fontAlgn="base"/>
            <a:r>
              <a:rPr lang="en-US" sz="1200" b="0" i="0" dirty="0">
                <a:effectLst/>
                <a:latin typeface="Abadi" panose="020B0604020104020204" pitchFamily="34" charset="0"/>
              </a:rPr>
              <a:t>Elder Bruce R. McConkie said of this passage: “In a revelation to certain selected saints in this dispensation, the Lord said that the alms of their prayers were ‘recorded in the book of the names of the sanctified, even them of the celestial world’ (</a:t>
            </a:r>
            <a:r>
              <a:rPr lang="en-US" sz="1200" b="0" i="0" u="none" strike="noStrike" dirty="0">
                <a:effectLst/>
                <a:latin typeface="Abadi" panose="020B0604020104020204" pitchFamily="34" charset="0"/>
              </a:rPr>
              <a:t>D. &amp; C. 88:2</a:t>
            </a:r>
            <a:r>
              <a:rPr lang="en-US" sz="1200" b="0" i="0" dirty="0">
                <a:effectLst/>
                <a:latin typeface="Abadi" panose="020B0604020104020204" pitchFamily="34" charset="0"/>
              </a:rPr>
              <a:t>), which is to say that they were among those who had ‘overcome by faith,’ and were ‘sealed by the Holy Spirit of promise, which the Father sheds forth upon all those who are just and true.’ (</a:t>
            </a:r>
            <a:r>
              <a:rPr lang="en-US" sz="1200" b="0" i="0" u="none" strike="noStrike" dirty="0">
                <a:effectLst/>
                <a:latin typeface="Abadi" panose="020B0604020104020204" pitchFamily="34" charset="0"/>
              </a:rPr>
              <a:t>D. &amp; C. 76:53</a:t>
            </a:r>
            <a:r>
              <a:rPr lang="en-US" sz="1200" b="0" i="0" dirty="0">
                <a:effectLst/>
                <a:latin typeface="Abadi" panose="020B0604020104020204" pitchFamily="34" charset="0"/>
              </a:rPr>
              <a:t>.) …</a:t>
            </a:r>
          </a:p>
          <a:p>
            <a:pPr fontAlgn="base"/>
            <a:r>
              <a:rPr lang="en-US" sz="1200" b="0" i="0" dirty="0">
                <a:effectLst/>
                <a:latin typeface="Abadi" panose="020B0604020104020204" pitchFamily="34" charset="0"/>
              </a:rPr>
              <a:t>“These saints, like their Ephesian Brethren before them, had been called and chosen ‘before the foundation of the world’ that they ‘should be holy and without blame’ before the Lord, through baptism and obedience (</a:t>
            </a:r>
            <a:r>
              <a:rPr lang="en-US" sz="1200" b="0" i="0" u="none" strike="noStrike" dirty="0">
                <a:effectLst/>
                <a:latin typeface="Abadi" panose="020B0604020104020204" pitchFamily="34" charset="0"/>
              </a:rPr>
              <a:t>Eph. 1:4–7</a:t>
            </a:r>
            <a:r>
              <a:rPr lang="en-US" sz="1200" b="0" i="0" dirty="0">
                <a:effectLst/>
                <a:latin typeface="Abadi" panose="020B0604020104020204" pitchFamily="34" charset="0"/>
              </a:rPr>
              <a:t>), which is the sole course by which men can sanctify their souls (</a:t>
            </a:r>
            <a:r>
              <a:rPr lang="en-US" sz="1200" b="0" i="0" u="none" strike="noStrike" dirty="0">
                <a:effectLst/>
                <a:latin typeface="Abadi" panose="020B0604020104020204" pitchFamily="34" charset="0"/>
              </a:rPr>
              <a:t>3 Ne. 27:19–20</a:t>
            </a:r>
            <a:r>
              <a:rPr lang="en-US" sz="1200" b="0" i="0" dirty="0">
                <a:effectLst/>
                <a:latin typeface="Abadi" panose="020B0604020104020204" pitchFamily="34" charset="0"/>
              </a:rPr>
              <a:t>), thereby qualifying to have their names recorded ‘in the book of the names of the sanctified.’ (</a:t>
            </a:r>
            <a:r>
              <a:rPr lang="en-US" sz="1200" b="0" i="0" u="none" strike="noStrike" dirty="0">
                <a:effectLst/>
                <a:latin typeface="Abadi" panose="020B0604020104020204" pitchFamily="34" charset="0"/>
              </a:rPr>
              <a:t>D. &amp; C. 88:2</a:t>
            </a:r>
            <a:r>
              <a:rPr lang="en-US" sz="1200" b="0" i="0" dirty="0">
                <a:effectLst/>
                <a:latin typeface="Abadi" panose="020B0604020104020204" pitchFamily="34" charset="0"/>
              </a:rPr>
              <a:t>.) They had then earned the right by faith and devotion to have the seal of divine acceptance placed on the conditional promises which they had theretofore made. They now had the sure ‘promise … of eternal life’ (</a:t>
            </a:r>
            <a:r>
              <a:rPr lang="en-US" sz="1200" b="0" i="0" u="none" strike="noStrike" dirty="0">
                <a:effectLst/>
                <a:latin typeface="Abadi" panose="020B0604020104020204" pitchFamily="34" charset="0"/>
              </a:rPr>
              <a:t>D. &amp; C. 88:4</a:t>
            </a:r>
            <a:r>
              <a:rPr lang="en-US" sz="1200" b="0" i="0" dirty="0">
                <a:effectLst/>
                <a:latin typeface="Abadi" panose="020B0604020104020204" pitchFamily="34" charset="0"/>
              </a:rPr>
              <a:t>), which eternal life is the name of the kind of life which God our Heavenly and Eternal Father lives, and they were prepared to receive the Second Comforter.” (</a:t>
            </a:r>
            <a:r>
              <a:rPr lang="en-US" sz="1200" b="0" i="1" dirty="0">
                <a:effectLst/>
                <a:latin typeface="Abadi" panose="020B0604020104020204" pitchFamily="34" charset="0"/>
              </a:rPr>
              <a:t>Doctrinal New Testament Commentary,</a:t>
            </a:r>
            <a:r>
              <a:rPr lang="en-US" sz="1200" b="0" i="0" dirty="0">
                <a:effectLst/>
                <a:latin typeface="Abadi" panose="020B0604020104020204" pitchFamily="34" charset="0"/>
              </a:rPr>
              <a:t> 3:338–39.)</a:t>
            </a:r>
          </a:p>
          <a:p>
            <a:pPr fontAlgn="base"/>
            <a:endParaRPr lang="en-US" sz="1200" b="1" dirty="0">
              <a:latin typeface="Abadi" panose="020B0604020104020204" pitchFamily="34" charset="0"/>
            </a:endParaRPr>
          </a:p>
          <a:p>
            <a:pPr fontAlgn="base"/>
            <a:r>
              <a:rPr lang="en-US" sz="1200" b="1" dirty="0"/>
              <a:t>Light of Christ:</a:t>
            </a:r>
          </a:p>
          <a:p>
            <a:pPr fontAlgn="base"/>
            <a:r>
              <a:rPr lang="en-US" sz="1200" dirty="0"/>
              <a:t>“Conscience is a manifestation of the Light of Christ, enabling us to judge good from evil. The prophet Mormon taught: ‘The Spirit of Christ is given to every man, that he may know good from evil; wherefore, I show unto you the way to judge; for every thing which </a:t>
            </a:r>
            <a:r>
              <a:rPr lang="en-US" sz="1200" dirty="0" err="1"/>
              <a:t>inviteth</a:t>
            </a:r>
            <a:r>
              <a:rPr lang="en-US" sz="1200" dirty="0"/>
              <a:t> to do good, and to persuade to believe in Christ, is sent forth by the power and gift of Christ; wherefore ye may know with a perfect knowledge it is of God. … And now, my brethren, seeing that ye know the light by which ye may judge, which light is the light of Christ, see that ye do not judge wrongfully; for with that same judgment which ye judge ye shall also be judged’ (</a:t>
            </a:r>
            <a:r>
              <a:rPr lang="en-US" sz="1200" dirty="0" err="1"/>
              <a:t>Moroni</a:t>
            </a:r>
            <a:r>
              <a:rPr lang="en-US" sz="1200" dirty="0"/>
              <a:t> 7:16, 18)” (</a:t>
            </a:r>
            <a:r>
              <a:rPr lang="en-US" sz="1200" i="1" dirty="0"/>
              <a:t>True to the Faith: A Gospel Reference</a:t>
            </a:r>
            <a:r>
              <a:rPr lang="en-US" sz="1200" dirty="0"/>
              <a:t> [2004], 96).</a:t>
            </a:r>
          </a:p>
          <a:p>
            <a:pPr fontAlgn="base"/>
            <a:endParaRPr lang="en-US" sz="1200" b="0" i="0" dirty="0">
              <a:effectLst/>
              <a:latin typeface="Abadi" panose="020B0604020104020204" pitchFamily="34" charset="0"/>
            </a:endParaRPr>
          </a:p>
          <a:p>
            <a:pPr fontAlgn="base"/>
            <a:r>
              <a:rPr lang="en-US" sz="1200" b="1" dirty="0"/>
              <a:t>The Light of Christ </a:t>
            </a:r>
            <a:r>
              <a:rPr lang="en-US" sz="1200" dirty="0"/>
              <a:t>should not be confused with the Holy Ghost. The light of Christ is not a person. It is an influence that comes from God and prepares a person to receive the Holy Ghost. It is an influence for good in the lives of all people. Guide to the scriptures John 1:9</a:t>
            </a:r>
            <a:endParaRPr lang="en-US" sz="1200" b="0" i="0" dirty="0">
              <a:effectLst/>
              <a:latin typeface="Abadi" panose="020B0604020104020204" pitchFamily="34" charset="0"/>
            </a:endParaRPr>
          </a:p>
        </p:txBody>
      </p:sp>
      <p:sp>
        <p:nvSpPr>
          <p:cNvPr id="3" name="Rectangle 2"/>
          <p:cNvSpPr/>
          <p:nvPr/>
        </p:nvSpPr>
        <p:spPr>
          <a:xfrm>
            <a:off x="6411685" y="93345"/>
            <a:ext cx="5431971" cy="4893647"/>
          </a:xfrm>
          <a:prstGeom prst="rect">
            <a:avLst/>
          </a:prstGeom>
        </p:spPr>
        <p:txBody>
          <a:bodyPr wrap="square">
            <a:spAutoFit/>
          </a:bodyPr>
          <a:lstStyle/>
          <a:p>
            <a:r>
              <a:rPr lang="en-US" sz="1200" b="1" i="0" dirty="0">
                <a:solidFill>
                  <a:srgbClr val="2F393A"/>
                </a:solidFill>
                <a:effectLst/>
                <a:latin typeface="Abadi" panose="020B0604020104020204" pitchFamily="34" charset="0"/>
              </a:rPr>
              <a:t>Soul:</a:t>
            </a:r>
          </a:p>
          <a:p>
            <a:r>
              <a:rPr lang="en-US" sz="1200" b="0" i="0" dirty="0">
                <a:solidFill>
                  <a:srgbClr val="2F393A"/>
                </a:solidFill>
                <a:effectLst/>
                <a:latin typeface="Abadi" panose="020B0604020104020204" pitchFamily="34" charset="0"/>
              </a:rPr>
              <a:t>Most people in the world think of the soul as being synonymous with the spirit of man, but, as Elder James E. </a:t>
            </a:r>
            <a:r>
              <a:rPr lang="en-US" sz="1200" b="0" i="0" dirty="0" err="1">
                <a:solidFill>
                  <a:srgbClr val="2F393A"/>
                </a:solidFill>
                <a:effectLst/>
                <a:latin typeface="Abadi" panose="020B0604020104020204" pitchFamily="34" charset="0"/>
              </a:rPr>
              <a:t>Talmage</a:t>
            </a:r>
            <a:r>
              <a:rPr lang="en-US" sz="1200" b="0" i="0" dirty="0">
                <a:solidFill>
                  <a:srgbClr val="2F393A"/>
                </a:solidFill>
                <a:effectLst/>
                <a:latin typeface="Abadi" panose="020B0604020104020204" pitchFamily="34" charset="0"/>
              </a:rPr>
              <a:t> wrote, “it is peculiar to the theology of the Latter-day Saints that we regard the body as an essential part of the soul. Read your dictionaries, the lexicons, and encyclopedias, and you will find that nowhere, outside of the Church of Jesus Christ, is the solemn and eternal truth taught that the soul of man is the body and the spirit combined. It is quite the rule to regard the soul as that incorporeal part of men, that immortal part which existed before the body was framed and which shall continue to exist after that body has gone to decay; nevertheless, that is not the soul; that is only a part of the soul; that is the spirit-man, the form in which every individual of us, and every individual human being, existed before called to take tabernacle in the flesh. It has been declared in the solemn word of revelation, that the spirit and the body constitute the soul of man; and, therefore, we should look upon this body as something that shall endure in the resurrected state, beyond the grave, something to be kept pure and holy.” (In Conference Report, Oct. 1913, p. 117.)</a:t>
            </a:r>
          </a:p>
          <a:p>
            <a:endParaRPr lang="en-US" sz="1200" dirty="0">
              <a:solidFill>
                <a:srgbClr val="2F393A"/>
              </a:solidFill>
              <a:latin typeface="Abadi" panose="020B0604020104020204" pitchFamily="34" charset="0"/>
            </a:endParaRPr>
          </a:p>
          <a:p>
            <a:r>
              <a:rPr lang="en-US" sz="1200" b="1" dirty="0"/>
              <a:t>Celestial Spirit:</a:t>
            </a:r>
          </a:p>
          <a:p>
            <a:r>
              <a:rPr lang="en-US" sz="1200" dirty="0"/>
              <a:t>Elder Bruce R. McConkie defined the relationship between a celestial body and a celestial spirit: “Those who by full obedience to gospel requirements develop celestial bodies, gain at the same time </a:t>
            </a:r>
            <a:r>
              <a:rPr lang="en-US" sz="1200" i="1" dirty="0"/>
              <a:t>celestial spirits</a:t>
            </a:r>
            <a:r>
              <a:rPr lang="en-US" sz="1200" dirty="0"/>
              <a:t>. Then in the resurrection, when ‘the same body which was a natural body,’ (that is, the renewed body, the body sanctified by the Spirit, the celestial body) is received back again, ‘they who are of </a:t>
            </a:r>
            <a:r>
              <a:rPr lang="en-US" sz="1200" dirty="0" err="1"/>
              <a:t>a</a:t>
            </a:r>
            <a:r>
              <a:rPr lang="en-US" sz="1200" i="1" dirty="0" err="1"/>
              <a:t>celestial</a:t>
            </a:r>
            <a:r>
              <a:rPr lang="en-US" sz="1200" i="1" dirty="0"/>
              <a:t> spirit</a:t>
            </a:r>
            <a:r>
              <a:rPr lang="en-US" sz="1200" dirty="0"/>
              <a:t>’ are quickened by a celestial glory and go on to an inheritance in a celestial kingdom. (D&amp;C 88:28.)” (</a:t>
            </a:r>
            <a:r>
              <a:rPr lang="en-US" sz="1200" i="1" dirty="0"/>
              <a:t>Mormon </a:t>
            </a:r>
            <a:r>
              <a:rPr lang="en-US" sz="1200" i="1" dirty="0" err="1"/>
              <a:t>Doctrine,</a:t>
            </a:r>
            <a:r>
              <a:rPr lang="en-US" sz="1200" dirty="0" err="1"/>
              <a:t>p</a:t>
            </a:r>
            <a:r>
              <a:rPr lang="en-US" sz="1200" dirty="0"/>
              <a:t>. 118.)</a:t>
            </a:r>
          </a:p>
        </p:txBody>
      </p:sp>
      <p:sp>
        <p:nvSpPr>
          <p:cNvPr id="4" name="Rectangle 3"/>
          <p:cNvSpPr/>
          <p:nvPr/>
        </p:nvSpPr>
        <p:spPr>
          <a:xfrm>
            <a:off x="0" y="0"/>
            <a:ext cx="6204857" cy="32841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 y="3284113"/>
            <a:ext cx="6204857" cy="35738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204857" y="-1"/>
            <a:ext cx="5987144" cy="32841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04856" y="3284112"/>
            <a:ext cx="5987145" cy="35738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9574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46209" y="1211045"/>
            <a:ext cx="7358743" cy="923330"/>
          </a:xfrm>
          <a:prstGeom prst="rect">
            <a:avLst/>
          </a:prstGeom>
          <a:noFill/>
        </p:spPr>
        <p:txBody>
          <a:bodyPr wrap="square" rtlCol="0">
            <a:spAutoFit/>
          </a:bodyPr>
          <a:lstStyle/>
          <a:p>
            <a:pPr fontAlgn="base"/>
            <a:r>
              <a:rPr lang="en-US" dirty="0">
                <a:solidFill>
                  <a:schemeClr val="bg1"/>
                </a:solidFill>
              </a:rPr>
              <a:t>Part of our coming into the light depends upon the focus of our faith. Our faith is not a bundle of beliefs and practices that are too heavy to bear. Those who have come out of the darkness find that their faith carries them.</a:t>
            </a:r>
          </a:p>
        </p:txBody>
      </p:sp>
      <p:sp>
        <p:nvSpPr>
          <p:cNvPr id="5" name="TextBox 4"/>
          <p:cNvSpPr txBox="1"/>
          <p:nvPr/>
        </p:nvSpPr>
        <p:spPr>
          <a:xfrm>
            <a:off x="81643" y="0"/>
            <a:ext cx="12028714" cy="1015663"/>
          </a:xfrm>
          <a:prstGeom prst="rect">
            <a:avLst/>
          </a:prstGeom>
          <a:noFill/>
        </p:spPr>
        <p:txBody>
          <a:bodyPr wrap="square" rtlCol="0">
            <a:spAutoFit/>
          </a:bodyPr>
          <a:lstStyle/>
          <a:p>
            <a:pPr algn="ctr"/>
            <a:r>
              <a:rPr lang="en-US" sz="6000" dirty="0">
                <a:solidFill>
                  <a:schemeClr val="bg1"/>
                </a:solidFill>
                <a:latin typeface="Lucida Handwriting" panose="03010101010101010101" pitchFamily="66" charset="0"/>
              </a:rPr>
              <a:t>Completely In The Dark</a:t>
            </a:r>
            <a:endParaRPr lang="en-US" sz="3600" dirty="0">
              <a:solidFill>
                <a:schemeClr val="bg1"/>
              </a:solidFill>
              <a:latin typeface="Lucida Handwriting" panose="03010101010101010101" pitchFamily="66" charset="0"/>
            </a:endParaRPr>
          </a:p>
        </p:txBody>
      </p:sp>
      <p:grpSp>
        <p:nvGrpSpPr>
          <p:cNvPr id="7" name="Group 6"/>
          <p:cNvGrpSpPr/>
          <p:nvPr/>
        </p:nvGrpSpPr>
        <p:grpSpPr>
          <a:xfrm>
            <a:off x="2001248" y="2163249"/>
            <a:ext cx="1154243" cy="3667236"/>
            <a:chOff x="1603947" y="889774"/>
            <a:chExt cx="1948721" cy="5615957"/>
          </a:xfrm>
        </p:grpSpPr>
        <p:sp>
          <p:nvSpPr>
            <p:cNvPr id="8" name="Oval 7"/>
            <p:cNvSpPr/>
            <p:nvPr/>
          </p:nvSpPr>
          <p:spPr>
            <a:xfrm>
              <a:off x="1603947" y="6027296"/>
              <a:ext cx="1948721" cy="478435"/>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375941" y="2971800"/>
              <a:ext cx="457200" cy="2971800"/>
            </a:xfrm>
            <a:prstGeom prst="roundRect">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Wave 9"/>
            <p:cNvSpPr/>
            <p:nvPr/>
          </p:nvSpPr>
          <p:spPr>
            <a:xfrm rot="17141728">
              <a:off x="1783286" y="1140122"/>
              <a:ext cx="1676400" cy="1175704"/>
            </a:xfrm>
            <a:prstGeom prst="wave">
              <a:avLst>
                <a:gd name="adj1" fmla="val 20000"/>
                <a:gd name="adj2" fmla="val -1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723869" y="2667000"/>
              <a:ext cx="1663908" cy="480934"/>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057400" y="2362200"/>
              <a:ext cx="990600" cy="533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a:off x="2209800" y="4343400"/>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2166077" y="5947347"/>
              <a:ext cx="891915" cy="408481"/>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2197308" y="3131695"/>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4048624" y="2627869"/>
            <a:ext cx="6096000" cy="1200329"/>
          </a:xfrm>
          <a:prstGeom prst="rect">
            <a:avLst/>
          </a:prstGeom>
        </p:spPr>
        <p:txBody>
          <a:bodyPr>
            <a:spAutoFit/>
          </a:bodyPr>
          <a:lstStyle/>
          <a:p>
            <a:r>
              <a:rPr lang="en-US" b="0" i="0" dirty="0">
                <a:solidFill>
                  <a:schemeClr val="bg1"/>
                </a:solidFill>
                <a:effectLst/>
              </a:rPr>
              <a:t>Coming out of the darkness into the light frees us from the dark side of our souls, which comes from fear, discouragement, and sin. When we come out of the darkness, the bright sunshine of the Savior comes bursting through.</a:t>
            </a:r>
            <a:endParaRPr lang="en-US" dirty="0">
              <a:solidFill>
                <a:schemeClr val="bg1"/>
              </a:solidFill>
            </a:endParaRPr>
          </a:p>
        </p:txBody>
      </p:sp>
      <p:sp>
        <p:nvSpPr>
          <p:cNvPr id="16" name="Rectangle 15"/>
          <p:cNvSpPr/>
          <p:nvPr/>
        </p:nvSpPr>
        <p:spPr>
          <a:xfrm>
            <a:off x="4909455" y="4704279"/>
            <a:ext cx="6694715" cy="1200329"/>
          </a:xfrm>
          <a:prstGeom prst="rect">
            <a:avLst/>
          </a:prstGeom>
        </p:spPr>
        <p:txBody>
          <a:bodyPr wrap="square">
            <a:spAutoFit/>
          </a:bodyPr>
          <a:lstStyle/>
          <a:p>
            <a:r>
              <a:rPr lang="en-US" b="0" i="0" dirty="0">
                <a:solidFill>
                  <a:schemeClr val="bg1"/>
                </a:solidFill>
                <a:effectLst/>
              </a:rPr>
              <a:t>The most sure way to come out of darkness and into the light is through communication with our Heavenly Father by the process known as divine revelation. If we do not follow the living prophet, whoever he may be, we are in danger of dying spiritually.</a:t>
            </a:r>
            <a:endParaRPr lang="en-US" dirty="0">
              <a:solidFill>
                <a:schemeClr val="bg1"/>
              </a:solidFill>
            </a:endParaRPr>
          </a:p>
        </p:txBody>
      </p:sp>
      <p:sp>
        <p:nvSpPr>
          <p:cNvPr id="17" name="TextBox 16"/>
          <p:cNvSpPr txBox="1"/>
          <p:nvPr/>
        </p:nvSpPr>
        <p:spPr>
          <a:xfrm>
            <a:off x="189347" y="6423097"/>
            <a:ext cx="2623457" cy="369332"/>
          </a:xfrm>
          <a:prstGeom prst="rect">
            <a:avLst/>
          </a:prstGeom>
          <a:noFill/>
        </p:spPr>
        <p:txBody>
          <a:bodyPr wrap="square" rtlCol="0">
            <a:spAutoFit/>
          </a:bodyPr>
          <a:lstStyle/>
          <a:p>
            <a:r>
              <a:rPr lang="en-US" dirty="0">
                <a:solidFill>
                  <a:schemeClr val="bg1"/>
                </a:solidFill>
              </a:rPr>
              <a:t>President James E Faust</a:t>
            </a:r>
          </a:p>
        </p:txBody>
      </p:sp>
      <p:pic>
        <p:nvPicPr>
          <p:cNvPr id="18" name="Picture 17">
            <a:extLst>
              <a:ext uri="{FF2B5EF4-FFF2-40B4-BE49-F238E27FC236}">
                <a16:creationId xmlns:a16="http://schemas.microsoft.com/office/drawing/2014/main" id="{59599774-7E9A-4AE1-831F-02A5E0B4B9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284" y="5091396"/>
            <a:ext cx="843000" cy="1015663"/>
          </a:xfrm>
          <a:prstGeom prst="rect">
            <a:avLst/>
          </a:prstGeom>
        </p:spPr>
      </p:pic>
    </p:spTree>
    <p:extLst>
      <p:ext uri="{BB962C8B-B14F-4D97-AF65-F5344CB8AC3E}">
        <p14:creationId xmlns:p14="http://schemas.microsoft.com/office/powerpoint/2010/main" val="25581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3136"/>
            <a:ext cx="6096000" cy="3785652"/>
          </a:xfrm>
          <a:prstGeom prst="rect">
            <a:avLst/>
          </a:prstGeom>
        </p:spPr>
        <p:txBody>
          <a:bodyPr>
            <a:spAutoFit/>
          </a:bodyPr>
          <a:lstStyle/>
          <a:p>
            <a:r>
              <a:rPr lang="en-US" sz="1200" b="0" i="0" dirty="0">
                <a:solidFill>
                  <a:srgbClr val="2F393A"/>
                </a:solidFill>
                <a:effectLst/>
                <a:latin typeface="Abadi" panose="020B0604020104020204" pitchFamily="34" charset="0"/>
              </a:rPr>
              <a:t>“</a:t>
            </a:r>
            <a:r>
              <a:rPr lang="en-US" sz="1200" b="1" i="0" dirty="0">
                <a:solidFill>
                  <a:srgbClr val="2F393A"/>
                </a:solidFill>
                <a:effectLst/>
                <a:latin typeface="Abadi" panose="020B0604020104020204" pitchFamily="34" charset="0"/>
              </a:rPr>
              <a:t>We do right for various reasons</a:t>
            </a:r>
            <a:r>
              <a:rPr lang="en-US" sz="1200" b="0" i="0" dirty="0">
                <a:solidFill>
                  <a:srgbClr val="2F393A"/>
                </a:solidFill>
                <a:effectLst/>
                <a:latin typeface="Abadi" panose="020B0604020104020204" pitchFamily="34" charset="0"/>
              </a:rPr>
              <a:t>,” said Elder Robert L. Simpson. “Some people do right simply because they don’t want to be punished for doing wrong. When we do right for fear of retribution, I think our foundation is very shaky. Another might say, ‘I want to do right because I have always been taught that this is the thing to do.’ Well, such reasoning is based on hearsay, on the testimony of others, and I think we need to mature beyond that point. I think we need to have our own testimonies instead of the advice of others on a perpetual basis. Others have been heard to say, ‘I want to do right just to please my parents,’ and although we all should have a desire to please our parents, that reason alone is not sufficient to sustain us throughout eternity. Perhaps you have heard people who have indicated that they are doing the right thing simply because they want to be obedient to God’s commands; this, too, is a very high and noble purpose—provided, of course, that obedience is not blind obedience, without personal conviction. But to me the best reason of all is illustrated by the person who feels the desire to do right because he wants to add glory to his Father in heaven. Whatever stage of motivation we find ourselves in, I think we must eventually reinforce this with our own personal testimony that has been built on a foundation of gospel scholarship and understanding—a testimony which leads us to the life of unselfishness and service, one which finds its highest sanctification in the supreme thought that we are living gospel principles because we desire to glorify his great name.” (“Cast Your Burden upon the Lord,” </a:t>
            </a:r>
            <a:r>
              <a:rPr lang="en-US" sz="1200" b="0" i="1" dirty="0">
                <a:solidFill>
                  <a:srgbClr val="2F393A"/>
                </a:solidFill>
                <a:effectLst/>
                <a:latin typeface="Abadi" panose="020B0604020104020204" pitchFamily="34" charset="0"/>
              </a:rPr>
              <a:t>New Era,</a:t>
            </a:r>
            <a:r>
              <a:rPr lang="en-US" sz="1200" b="0" i="0" dirty="0">
                <a:solidFill>
                  <a:srgbClr val="2F393A"/>
                </a:solidFill>
                <a:effectLst/>
                <a:latin typeface="Abadi" panose="020B0604020104020204" pitchFamily="34" charset="0"/>
              </a:rPr>
              <a:t> Jan. 1977, p. 4.)</a:t>
            </a:r>
            <a:endParaRPr lang="en-US" sz="1200" dirty="0"/>
          </a:p>
        </p:txBody>
      </p:sp>
      <p:sp>
        <p:nvSpPr>
          <p:cNvPr id="3" name="Rectangle 2"/>
          <p:cNvSpPr/>
          <p:nvPr/>
        </p:nvSpPr>
        <p:spPr>
          <a:xfrm>
            <a:off x="0" y="0"/>
            <a:ext cx="6593983" cy="40310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1377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7C4D63B-A588-4489-94A1-29163DDEA1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81643" y="0"/>
            <a:ext cx="12028714" cy="1015663"/>
          </a:xfrm>
          <a:prstGeom prst="rect">
            <a:avLst/>
          </a:prstGeom>
          <a:noFill/>
        </p:spPr>
        <p:txBody>
          <a:bodyPr wrap="square" rtlCol="0">
            <a:spAutoFit/>
          </a:bodyPr>
          <a:lstStyle/>
          <a:p>
            <a:pPr algn="ctr"/>
            <a:r>
              <a:rPr lang="en-US" sz="6000" dirty="0">
                <a:latin typeface="Lucida Handwriting" panose="03010101010101010101" pitchFamily="66" charset="0"/>
              </a:rPr>
              <a:t>The Comforter</a:t>
            </a:r>
            <a:endParaRPr lang="en-US" sz="3600" dirty="0">
              <a:latin typeface="Lucida Handwriting" panose="03010101010101010101" pitchFamily="66" charset="0"/>
            </a:endParaRPr>
          </a:p>
        </p:txBody>
      </p:sp>
      <p:sp>
        <p:nvSpPr>
          <p:cNvPr id="6" name="TextBox 5"/>
          <p:cNvSpPr txBox="1"/>
          <p:nvPr/>
        </p:nvSpPr>
        <p:spPr>
          <a:xfrm>
            <a:off x="315686" y="900941"/>
            <a:ext cx="3744685" cy="2585323"/>
          </a:xfrm>
          <a:prstGeom prst="rect">
            <a:avLst/>
          </a:prstGeom>
          <a:noFill/>
        </p:spPr>
        <p:txBody>
          <a:bodyPr wrap="square" rtlCol="0">
            <a:spAutoFit/>
          </a:bodyPr>
          <a:lstStyle/>
          <a:p>
            <a:r>
              <a:rPr lang="en-US" dirty="0"/>
              <a:t>One Comforter is the Holy Ghost, the same as given on the day of Pentecost, and that all Saints receive after faith, repentance, and baptism. This first Comforter or Holy Ghost has no other effect than pure intelligence, … expanding the mind, enlightening the understanding, and storing the intellect with present knowledge. </a:t>
            </a:r>
          </a:p>
        </p:txBody>
      </p:sp>
      <p:sp>
        <p:nvSpPr>
          <p:cNvPr id="2" name="Rectangle 1"/>
          <p:cNvSpPr/>
          <p:nvPr/>
        </p:nvSpPr>
        <p:spPr>
          <a:xfrm>
            <a:off x="0" y="6407238"/>
            <a:ext cx="7624999" cy="369332"/>
          </a:xfrm>
          <a:prstGeom prst="rect">
            <a:avLst/>
          </a:prstGeom>
        </p:spPr>
        <p:txBody>
          <a:bodyPr wrap="square">
            <a:spAutoFit/>
          </a:bodyPr>
          <a:lstStyle/>
          <a:p>
            <a:r>
              <a:rPr lang="en-US" b="0" i="0" dirty="0">
                <a:solidFill>
                  <a:srgbClr val="2F393A"/>
                </a:solidFill>
                <a:effectLst/>
                <a:latin typeface="Abadi" panose="020B0604020104020204" pitchFamily="34" charset="0"/>
              </a:rPr>
              <a:t>D&amp;C 88:3</a:t>
            </a:r>
            <a:endParaRPr lang="en-US" dirty="0"/>
          </a:p>
        </p:txBody>
      </p:sp>
      <p:sp>
        <p:nvSpPr>
          <p:cNvPr id="10" name="Rectangle 9"/>
          <p:cNvSpPr/>
          <p:nvPr/>
        </p:nvSpPr>
        <p:spPr>
          <a:xfrm>
            <a:off x="5512475" y="3931089"/>
            <a:ext cx="6272449" cy="2031325"/>
          </a:xfrm>
          <a:prstGeom prst="rect">
            <a:avLst/>
          </a:prstGeom>
        </p:spPr>
        <p:txBody>
          <a:bodyPr wrap="square">
            <a:spAutoFit/>
          </a:bodyPr>
          <a:lstStyle/>
          <a:p>
            <a:r>
              <a:rPr lang="en-US" b="0" i="0" dirty="0">
                <a:solidFill>
                  <a:srgbClr val="2F393A"/>
                </a:solidFill>
                <a:effectLst/>
              </a:rPr>
              <a:t>“After a person has faith in Christ, repents of his sins, and is baptized for the remission of his sins and receives the Holy Ghost, (by the laying on of hands), which is the first Comforter, then let him continue to humble himself before God, hungering and thirsting after righteousness, and living by every word of God, and the Lord will soon say unto him, Son, thou shalt be exalted. </a:t>
            </a:r>
            <a:endParaRPr lang="en-US" dirty="0"/>
          </a:p>
        </p:txBody>
      </p:sp>
      <p:pic>
        <p:nvPicPr>
          <p:cNvPr id="4" name="Picture 3">
            <a:extLst>
              <a:ext uri="{FF2B5EF4-FFF2-40B4-BE49-F238E27FC236}">
                <a16:creationId xmlns:a16="http://schemas.microsoft.com/office/drawing/2014/main" id="{935E8EE0-9B36-445D-82BC-75851C2991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7448" y="1039840"/>
            <a:ext cx="2657475" cy="2657475"/>
          </a:xfrm>
          <a:prstGeom prst="rect">
            <a:avLst/>
          </a:prstGeom>
        </p:spPr>
      </p:pic>
      <p:pic>
        <p:nvPicPr>
          <p:cNvPr id="8" name="Picture 7">
            <a:extLst>
              <a:ext uri="{FF2B5EF4-FFF2-40B4-BE49-F238E27FC236}">
                <a16:creationId xmlns:a16="http://schemas.microsoft.com/office/drawing/2014/main" id="{5FDCD4D3-9883-47FA-B91A-080E143872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4603" y="3721493"/>
            <a:ext cx="3913632" cy="2828544"/>
          </a:xfrm>
          <a:prstGeom prst="rect">
            <a:avLst/>
          </a:prstGeom>
        </p:spPr>
      </p:pic>
    </p:spTree>
    <p:extLst>
      <p:ext uri="{BB962C8B-B14F-4D97-AF65-F5344CB8AC3E}">
        <p14:creationId xmlns:p14="http://schemas.microsoft.com/office/powerpoint/2010/main" val="191710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D4879F2-3288-4F43-8F0C-C84EFB1B8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81643" y="0"/>
            <a:ext cx="12028714" cy="1015663"/>
          </a:xfrm>
          <a:prstGeom prst="rect">
            <a:avLst/>
          </a:prstGeom>
          <a:noFill/>
        </p:spPr>
        <p:txBody>
          <a:bodyPr wrap="square" rtlCol="0">
            <a:spAutoFit/>
          </a:bodyPr>
          <a:lstStyle/>
          <a:p>
            <a:pPr algn="ctr"/>
            <a:r>
              <a:rPr lang="en-US" sz="6000" dirty="0">
                <a:latin typeface="Lucida Handwriting" panose="03010101010101010101" pitchFamily="66" charset="0"/>
              </a:rPr>
              <a:t>Another Comforter</a:t>
            </a:r>
            <a:endParaRPr lang="en-US" sz="3600" dirty="0">
              <a:latin typeface="Lucida Handwriting" panose="03010101010101010101" pitchFamily="66" charset="0"/>
            </a:endParaRPr>
          </a:p>
        </p:txBody>
      </p:sp>
      <p:sp>
        <p:nvSpPr>
          <p:cNvPr id="2" name="Rectangle 1"/>
          <p:cNvSpPr/>
          <p:nvPr/>
        </p:nvSpPr>
        <p:spPr>
          <a:xfrm>
            <a:off x="0" y="6407238"/>
            <a:ext cx="7624999" cy="369332"/>
          </a:xfrm>
          <a:prstGeom prst="rect">
            <a:avLst/>
          </a:prstGeom>
        </p:spPr>
        <p:txBody>
          <a:bodyPr wrap="square">
            <a:spAutoFit/>
          </a:bodyPr>
          <a:lstStyle/>
          <a:p>
            <a:r>
              <a:rPr lang="en-US" b="0" i="0" dirty="0">
                <a:solidFill>
                  <a:srgbClr val="2F393A"/>
                </a:solidFill>
                <a:effectLst/>
                <a:latin typeface="Abadi" panose="020B0604020104020204" pitchFamily="34" charset="0"/>
              </a:rPr>
              <a:t>D&amp;C 88:3  Joseph Smith</a:t>
            </a:r>
            <a:endParaRPr lang="en-US" dirty="0"/>
          </a:p>
        </p:txBody>
      </p:sp>
      <p:sp>
        <p:nvSpPr>
          <p:cNvPr id="9" name="Rectangle 8"/>
          <p:cNvSpPr/>
          <p:nvPr/>
        </p:nvSpPr>
        <p:spPr>
          <a:xfrm>
            <a:off x="566670" y="1323172"/>
            <a:ext cx="4778217" cy="3416320"/>
          </a:xfrm>
          <a:prstGeom prst="rect">
            <a:avLst/>
          </a:prstGeom>
        </p:spPr>
        <p:txBody>
          <a:bodyPr wrap="square">
            <a:spAutoFit/>
          </a:bodyPr>
          <a:lstStyle/>
          <a:p>
            <a:r>
              <a:rPr lang="en-US" sz="2400" b="0" i="0" dirty="0">
                <a:solidFill>
                  <a:srgbClr val="2F393A"/>
                </a:solidFill>
                <a:effectLst/>
              </a:rPr>
              <a:t>When the Lord has thoroughly proved him, and finds that the man is determined to serve Him at all hazards, then the man will find his calling and his election made sure, then it will be his privilege to receive the </a:t>
            </a:r>
            <a:r>
              <a:rPr lang="en-US" sz="2400" b="1" i="0" dirty="0">
                <a:solidFill>
                  <a:srgbClr val="2F393A"/>
                </a:solidFill>
                <a:effectLst/>
              </a:rPr>
              <a:t>other Comforter</a:t>
            </a:r>
            <a:r>
              <a:rPr lang="en-US" sz="2400" b="0" i="0" dirty="0">
                <a:solidFill>
                  <a:srgbClr val="2F393A"/>
                </a:solidFill>
                <a:effectLst/>
              </a:rPr>
              <a:t>, which the Lord hath promised the Saints, as is recorded in the testimony:</a:t>
            </a:r>
            <a:endParaRPr lang="en-US" sz="2400" dirty="0"/>
          </a:p>
        </p:txBody>
      </p:sp>
      <p:sp>
        <p:nvSpPr>
          <p:cNvPr id="7" name="Rectangle 6"/>
          <p:cNvSpPr/>
          <p:nvPr/>
        </p:nvSpPr>
        <p:spPr>
          <a:xfrm>
            <a:off x="5575124" y="4190870"/>
            <a:ext cx="6337834" cy="2308324"/>
          </a:xfrm>
          <a:prstGeom prst="rect">
            <a:avLst/>
          </a:prstGeom>
        </p:spPr>
        <p:txBody>
          <a:bodyPr wrap="square">
            <a:spAutoFit/>
          </a:bodyPr>
          <a:lstStyle/>
          <a:p>
            <a:r>
              <a:rPr lang="en-US" sz="2400" b="0" i="1" dirty="0">
                <a:solidFill>
                  <a:srgbClr val="2F393A"/>
                </a:solidFill>
                <a:effectLst/>
                <a:latin typeface="Georgia" panose="02040502050405020303" pitchFamily="18" charset="0"/>
              </a:rPr>
              <a:t>But the Comforter, which is the Holy Ghost, whom the Father will send in my name, he shall teach you all things, and bring all things to your remembrance, whatsoever I have said unto you.</a:t>
            </a:r>
          </a:p>
          <a:p>
            <a:r>
              <a:rPr lang="en-US" sz="2400" i="1" dirty="0">
                <a:solidFill>
                  <a:srgbClr val="2F393A"/>
                </a:solidFill>
                <a:latin typeface="Georgia" panose="02040502050405020303" pitchFamily="18" charset="0"/>
              </a:rPr>
              <a:t>John 14:26</a:t>
            </a:r>
            <a:endParaRPr lang="en-US" sz="2400" i="1" dirty="0"/>
          </a:p>
        </p:txBody>
      </p:sp>
      <p:pic>
        <p:nvPicPr>
          <p:cNvPr id="4" name="Picture 3">
            <a:extLst>
              <a:ext uri="{FF2B5EF4-FFF2-40B4-BE49-F238E27FC236}">
                <a16:creationId xmlns:a16="http://schemas.microsoft.com/office/drawing/2014/main" id="{692DAFDF-6842-42A5-AF71-55B2928B16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8695" y="1134130"/>
            <a:ext cx="3785616" cy="2938272"/>
          </a:xfrm>
          <a:prstGeom prst="rect">
            <a:avLst/>
          </a:prstGeom>
        </p:spPr>
      </p:pic>
      <p:pic>
        <p:nvPicPr>
          <p:cNvPr id="10" name="Picture 9">
            <a:extLst>
              <a:ext uri="{FF2B5EF4-FFF2-40B4-BE49-F238E27FC236}">
                <a16:creationId xmlns:a16="http://schemas.microsoft.com/office/drawing/2014/main" id="{BE6205D9-6515-43B8-99C6-018B7D7AEF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43" y="109068"/>
            <a:ext cx="956910" cy="1160312"/>
          </a:xfrm>
          <a:prstGeom prst="rect">
            <a:avLst/>
          </a:prstGeom>
        </p:spPr>
      </p:pic>
    </p:spTree>
    <p:extLst>
      <p:ext uri="{BB962C8B-B14F-4D97-AF65-F5344CB8AC3E}">
        <p14:creationId xmlns:p14="http://schemas.microsoft.com/office/powerpoint/2010/main" val="25140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53CE7CC-22EB-40BA-BEE4-DA962D2CA3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81643" y="0"/>
            <a:ext cx="12028714" cy="830997"/>
          </a:xfrm>
          <a:prstGeom prst="rect">
            <a:avLst/>
          </a:prstGeom>
          <a:noFill/>
        </p:spPr>
        <p:txBody>
          <a:bodyPr wrap="square" rtlCol="0">
            <a:spAutoFit/>
          </a:bodyPr>
          <a:lstStyle/>
          <a:p>
            <a:pPr algn="ctr"/>
            <a:r>
              <a:rPr lang="en-US" sz="4800" dirty="0">
                <a:latin typeface="Lucida Handwriting" panose="03010101010101010101" pitchFamily="66" charset="0"/>
              </a:rPr>
              <a:t>Calling An Election Made Sure</a:t>
            </a:r>
          </a:p>
        </p:txBody>
      </p:sp>
      <p:sp>
        <p:nvSpPr>
          <p:cNvPr id="2" name="Rectangle 1"/>
          <p:cNvSpPr/>
          <p:nvPr/>
        </p:nvSpPr>
        <p:spPr>
          <a:xfrm>
            <a:off x="0" y="6407238"/>
            <a:ext cx="7624999" cy="369332"/>
          </a:xfrm>
          <a:prstGeom prst="rect">
            <a:avLst/>
          </a:prstGeom>
        </p:spPr>
        <p:txBody>
          <a:bodyPr wrap="square">
            <a:spAutoFit/>
          </a:bodyPr>
          <a:lstStyle/>
          <a:p>
            <a:r>
              <a:rPr lang="en-US" b="0" i="0" dirty="0">
                <a:solidFill>
                  <a:srgbClr val="2F393A"/>
                </a:solidFill>
                <a:effectLst/>
                <a:latin typeface="Abadi" panose="020B0604020104020204" pitchFamily="34" charset="0"/>
              </a:rPr>
              <a:t>D&amp;C 88:3 Joseph Smith</a:t>
            </a:r>
            <a:endParaRPr lang="en-US" dirty="0"/>
          </a:p>
        </p:txBody>
      </p:sp>
      <p:sp>
        <p:nvSpPr>
          <p:cNvPr id="4" name="Rectangle 3"/>
          <p:cNvSpPr/>
          <p:nvPr/>
        </p:nvSpPr>
        <p:spPr>
          <a:xfrm>
            <a:off x="877048" y="1207042"/>
            <a:ext cx="6096000" cy="4247317"/>
          </a:xfrm>
          <a:prstGeom prst="rect">
            <a:avLst/>
          </a:prstGeom>
        </p:spPr>
        <p:txBody>
          <a:bodyPr>
            <a:spAutoFit/>
          </a:bodyPr>
          <a:lstStyle/>
          <a:p>
            <a:r>
              <a:rPr lang="en-US" b="0" i="0" dirty="0">
                <a:solidFill>
                  <a:srgbClr val="2F393A"/>
                </a:solidFill>
                <a:effectLst/>
              </a:rPr>
              <a:t>“…It is no more nor less than the Lord Jesus Christ Himself; and this is the sum and substance of the whole matter; that when any man obtains this last Comforter, </a:t>
            </a:r>
          </a:p>
          <a:p>
            <a:endParaRPr lang="en-US" dirty="0">
              <a:solidFill>
                <a:srgbClr val="2F393A"/>
              </a:solidFill>
            </a:endParaRPr>
          </a:p>
          <a:p>
            <a:r>
              <a:rPr lang="en-US" b="0" i="0" dirty="0">
                <a:solidFill>
                  <a:srgbClr val="2F393A"/>
                </a:solidFill>
                <a:effectLst/>
              </a:rPr>
              <a:t>…he will have the personage of Jesus Christ to attend him, or appear unto him from time to time, and even He will manifest the Father unto him, </a:t>
            </a:r>
          </a:p>
          <a:p>
            <a:endParaRPr lang="en-US" dirty="0">
              <a:solidFill>
                <a:srgbClr val="2F393A"/>
              </a:solidFill>
            </a:endParaRPr>
          </a:p>
          <a:p>
            <a:r>
              <a:rPr lang="en-US" b="0" i="0" dirty="0">
                <a:solidFill>
                  <a:srgbClr val="2F393A"/>
                </a:solidFill>
                <a:effectLst/>
              </a:rPr>
              <a:t>…and they will take up their abode with him, and the visions of the heavens will be opened unto him, </a:t>
            </a:r>
          </a:p>
          <a:p>
            <a:endParaRPr lang="en-US" dirty="0">
              <a:solidFill>
                <a:srgbClr val="2F393A"/>
              </a:solidFill>
            </a:endParaRPr>
          </a:p>
          <a:p>
            <a:r>
              <a:rPr lang="en-US" b="0" i="0" dirty="0">
                <a:solidFill>
                  <a:srgbClr val="2F393A"/>
                </a:solidFill>
                <a:effectLst/>
              </a:rPr>
              <a:t>…and the Lord will teach him face to face, </a:t>
            </a:r>
          </a:p>
          <a:p>
            <a:endParaRPr lang="en-US" dirty="0">
              <a:solidFill>
                <a:srgbClr val="2F393A"/>
              </a:solidFill>
            </a:endParaRPr>
          </a:p>
          <a:p>
            <a:r>
              <a:rPr lang="en-US" b="0" i="0" dirty="0">
                <a:solidFill>
                  <a:srgbClr val="2F393A"/>
                </a:solidFill>
                <a:effectLst/>
              </a:rPr>
              <a:t>…and he may have a perfect knowledge of the mysteries of the Kingdom of God; </a:t>
            </a:r>
          </a:p>
        </p:txBody>
      </p:sp>
      <p:sp>
        <p:nvSpPr>
          <p:cNvPr id="3" name="Rectangle 2"/>
          <p:cNvSpPr/>
          <p:nvPr/>
        </p:nvSpPr>
        <p:spPr>
          <a:xfrm>
            <a:off x="7624999" y="4657636"/>
            <a:ext cx="4125686" cy="2031325"/>
          </a:xfrm>
          <a:prstGeom prst="rect">
            <a:avLst/>
          </a:prstGeom>
        </p:spPr>
        <p:txBody>
          <a:bodyPr wrap="square">
            <a:spAutoFit/>
          </a:bodyPr>
          <a:lstStyle/>
          <a:p>
            <a:r>
              <a:rPr lang="en-US" b="0" i="0" dirty="0">
                <a:solidFill>
                  <a:srgbClr val="2F393A"/>
                </a:solidFill>
                <a:effectLst/>
              </a:rPr>
              <a:t>…and this is the state and place the ancient Saints arrived at when they had such glorious visions—Isaiah, Ezekiel, John upon the Isle of Patmos, St. Paul in the three heavens, and all the Saints who held communion with the general assembly and Church of the Firstborn.”</a:t>
            </a:r>
          </a:p>
        </p:txBody>
      </p:sp>
      <p:pic>
        <p:nvPicPr>
          <p:cNvPr id="7" name="Picture 6">
            <a:extLst>
              <a:ext uri="{FF2B5EF4-FFF2-40B4-BE49-F238E27FC236}">
                <a16:creationId xmlns:a16="http://schemas.microsoft.com/office/drawing/2014/main" id="{0B1F0F59-94AE-440B-8A97-36AE28EB0F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0096" y="830997"/>
            <a:ext cx="2943225" cy="3657600"/>
          </a:xfrm>
          <a:prstGeom prst="rect">
            <a:avLst/>
          </a:prstGeom>
        </p:spPr>
      </p:pic>
    </p:spTree>
    <p:extLst>
      <p:ext uri="{BB962C8B-B14F-4D97-AF65-F5344CB8AC3E}">
        <p14:creationId xmlns:p14="http://schemas.microsoft.com/office/powerpoint/2010/main" val="144645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639DFC-1F34-4D0E-9C0B-AF64FE149E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81643" y="0"/>
            <a:ext cx="12028714" cy="830997"/>
          </a:xfrm>
          <a:prstGeom prst="rect">
            <a:avLst/>
          </a:prstGeom>
          <a:noFill/>
        </p:spPr>
        <p:txBody>
          <a:bodyPr wrap="square" rtlCol="0">
            <a:spAutoFit/>
          </a:bodyPr>
          <a:lstStyle/>
          <a:p>
            <a:pPr algn="ctr"/>
            <a:r>
              <a:rPr lang="en-US" sz="4800" dirty="0">
                <a:latin typeface="Lucida Handwriting" panose="03010101010101010101" pitchFamily="66" charset="0"/>
              </a:rPr>
              <a:t>The Truth of Light</a:t>
            </a:r>
          </a:p>
        </p:txBody>
      </p:sp>
      <p:sp>
        <p:nvSpPr>
          <p:cNvPr id="2" name="Rectangle 1"/>
          <p:cNvSpPr/>
          <p:nvPr/>
        </p:nvSpPr>
        <p:spPr>
          <a:xfrm>
            <a:off x="0" y="6407238"/>
            <a:ext cx="7624999" cy="369332"/>
          </a:xfrm>
          <a:prstGeom prst="rect">
            <a:avLst/>
          </a:prstGeom>
        </p:spPr>
        <p:txBody>
          <a:bodyPr wrap="square">
            <a:spAutoFit/>
          </a:bodyPr>
          <a:lstStyle/>
          <a:p>
            <a:r>
              <a:rPr lang="en-US" b="0" i="0" dirty="0">
                <a:solidFill>
                  <a:srgbClr val="2F393A"/>
                </a:solidFill>
                <a:effectLst/>
                <a:latin typeface="Abadi" panose="020B0604020104020204" pitchFamily="34" charset="0"/>
              </a:rPr>
              <a:t>D&amp;C 88:6-7</a:t>
            </a:r>
            <a:endParaRPr lang="en-US" dirty="0"/>
          </a:p>
        </p:txBody>
      </p:sp>
      <p:sp>
        <p:nvSpPr>
          <p:cNvPr id="4" name="Rectangle 3"/>
          <p:cNvSpPr/>
          <p:nvPr/>
        </p:nvSpPr>
        <p:spPr>
          <a:xfrm>
            <a:off x="528034" y="1407830"/>
            <a:ext cx="6365939" cy="2308324"/>
          </a:xfrm>
          <a:prstGeom prst="rect">
            <a:avLst/>
          </a:prstGeom>
        </p:spPr>
        <p:txBody>
          <a:bodyPr wrap="square">
            <a:spAutoFit/>
          </a:bodyPr>
          <a:lstStyle/>
          <a:p>
            <a:r>
              <a:rPr lang="en-US" dirty="0"/>
              <a:t>The Light of Christ ‘</a:t>
            </a:r>
            <a:r>
              <a:rPr lang="en-US" dirty="0" err="1"/>
              <a:t>proceedeth</a:t>
            </a:r>
            <a:r>
              <a:rPr lang="en-US" dirty="0"/>
              <a:t> forth from the presence of God to fill the immensity of space.’ It is ‘the light which is in all things, which </a:t>
            </a:r>
            <a:r>
              <a:rPr lang="en-US" dirty="0" err="1"/>
              <a:t>giveth</a:t>
            </a:r>
            <a:r>
              <a:rPr lang="en-US" dirty="0"/>
              <a:t> life to all things, which is the law by which all things are governed’ </a:t>
            </a:r>
          </a:p>
          <a:p>
            <a:endParaRPr lang="en-US" dirty="0"/>
          </a:p>
          <a:p>
            <a:r>
              <a:rPr lang="en-US" dirty="0"/>
              <a:t>This power is an influence for good in the lives of all people In the scriptures, the Light of Christ is sometimes called the Spirit of the Lord, the Spirit of God, the Spirit of Christ, or the Light of Life.</a:t>
            </a:r>
            <a:endParaRPr lang="en-US" b="0" i="0" dirty="0">
              <a:solidFill>
                <a:srgbClr val="2F393A"/>
              </a:solidFill>
              <a:effectLst/>
            </a:endParaRPr>
          </a:p>
        </p:txBody>
      </p:sp>
      <p:sp>
        <p:nvSpPr>
          <p:cNvPr id="3" name="Rectangle 2"/>
          <p:cNvSpPr/>
          <p:nvPr/>
        </p:nvSpPr>
        <p:spPr>
          <a:xfrm>
            <a:off x="7410432" y="4245938"/>
            <a:ext cx="4125686" cy="1754326"/>
          </a:xfrm>
          <a:prstGeom prst="rect">
            <a:avLst/>
          </a:prstGeom>
        </p:spPr>
        <p:txBody>
          <a:bodyPr wrap="square">
            <a:spAutoFit/>
          </a:bodyPr>
          <a:lstStyle/>
          <a:p>
            <a:r>
              <a:rPr lang="en-US" dirty="0"/>
              <a:t>“The Light of Christ should not be confused with the Holy Ghost. It is not a personage, as the Holy Ghost is. Its influence leads people to find the true gospel, be baptized, and receive the gift of the Holy Ghost</a:t>
            </a:r>
            <a:endParaRPr lang="en-US" b="0" i="0" dirty="0">
              <a:solidFill>
                <a:srgbClr val="2F393A"/>
              </a:solidFill>
              <a:effectLst/>
            </a:endParaRPr>
          </a:p>
        </p:txBody>
      </p:sp>
      <p:sp>
        <p:nvSpPr>
          <p:cNvPr id="6" name="Rectangle 5"/>
          <p:cNvSpPr/>
          <p:nvPr/>
        </p:nvSpPr>
        <p:spPr>
          <a:xfrm>
            <a:off x="1069733" y="4123128"/>
            <a:ext cx="6096000" cy="1569660"/>
          </a:xfrm>
          <a:prstGeom prst="rect">
            <a:avLst/>
          </a:prstGeom>
        </p:spPr>
        <p:txBody>
          <a:bodyPr>
            <a:spAutoFit/>
          </a:bodyPr>
          <a:lstStyle/>
          <a:p>
            <a:r>
              <a:rPr lang="en-US" sz="2400" b="0" i="1" dirty="0">
                <a:solidFill>
                  <a:srgbClr val="00B0F0"/>
                </a:solidFill>
                <a:effectLst/>
                <a:latin typeface="Georgia" panose="02040502050405020303" pitchFamily="18" charset="0"/>
              </a:rPr>
              <a:t>I am come a light into the world, that whosoever believeth on me should not abide in darkness.</a:t>
            </a:r>
          </a:p>
          <a:p>
            <a:r>
              <a:rPr lang="en-US" sz="2400" i="1" dirty="0">
                <a:solidFill>
                  <a:srgbClr val="00B0F0"/>
                </a:solidFill>
                <a:latin typeface="Georgia" panose="02040502050405020303" pitchFamily="18" charset="0"/>
              </a:rPr>
              <a:t>John 12:46</a:t>
            </a:r>
            <a:endParaRPr lang="en-US" sz="2400" i="1" dirty="0">
              <a:solidFill>
                <a:srgbClr val="00B0F0"/>
              </a:solidFill>
            </a:endParaRPr>
          </a:p>
        </p:txBody>
      </p:sp>
      <p:pic>
        <p:nvPicPr>
          <p:cNvPr id="8" name="Picture 7">
            <a:extLst>
              <a:ext uri="{FF2B5EF4-FFF2-40B4-BE49-F238E27FC236}">
                <a16:creationId xmlns:a16="http://schemas.microsoft.com/office/drawing/2014/main" id="{4BB1C185-9E96-4B2B-9497-3D74F72BFD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1347" y="1188074"/>
            <a:ext cx="2847975" cy="2847975"/>
          </a:xfrm>
          <a:prstGeom prst="rect">
            <a:avLst/>
          </a:prstGeom>
        </p:spPr>
      </p:pic>
    </p:spTree>
    <p:extLst>
      <p:ext uri="{BB962C8B-B14F-4D97-AF65-F5344CB8AC3E}">
        <p14:creationId xmlns:p14="http://schemas.microsoft.com/office/powerpoint/2010/main" val="18749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78CB122-2A6D-4971-8E2C-39E20B374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322362" y="2049687"/>
            <a:ext cx="4120242" cy="2308324"/>
          </a:xfrm>
          <a:prstGeom prst="rect">
            <a:avLst/>
          </a:prstGeom>
          <a:noFill/>
        </p:spPr>
        <p:txBody>
          <a:bodyPr wrap="square" rtlCol="0">
            <a:spAutoFit/>
          </a:bodyPr>
          <a:lstStyle/>
          <a:p>
            <a:pPr algn="ctr"/>
            <a:r>
              <a:rPr lang="en-US" sz="4800" dirty="0">
                <a:latin typeface="Lucida Handwriting" panose="03010101010101010101" pitchFamily="66" charset="0"/>
              </a:rPr>
              <a:t>Light </a:t>
            </a:r>
          </a:p>
          <a:p>
            <a:pPr algn="ctr"/>
            <a:r>
              <a:rPr lang="en-US" sz="4800" dirty="0">
                <a:latin typeface="Lucida Handwriting" panose="03010101010101010101" pitchFamily="66" charset="0"/>
              </a:rPr>
              <a:t>of </a:t>
            </a:r>
          </a:p>
          <a:p>
            <a:pPr algn="ctr"/>
            <a:r>
              <a:rPr lang="en-US" sz="4800" dirty="0">
                <a:latin typeface="Lucida Handwriting" panose="03010101010101010101" pitchFamily="66" charset="0"/>
              </a:rPr>
              <a:t>Christ</a:t>
            </a:r>
          </a:p>
        </p:txBody>
      </p:sp>
      <p:sp>
        <p:nvSpPr>
          <p:cNvPr id="2" name="Rectangle 1"/>
          <p:cNvSpPr/>
          <p:nvPr/>
        </p:nvSpPr>
        <p:spPr>
          <a:xfrm>
            <a:off x="0" y="6407238"/>
            <a:ext cx="7624999" cy="646331"/>
          </a:xfrm>
          <a:prstGeom prst="rect">
            <a:avLst/>
          </a:prstGeom>
        </p:spPr>
        <p:txBody>
          <a:bodyPr wrap="square">
            <a:spAutoFit/>
          </a:bodyPr>
          <a:lstStyle/>
          <a:p>
            <a:r>
              <a:rPr lang="en-US" b="0" i="0" dirty="0">
                <a:solidFill>
                  <a:srgbClr val="2F393A"/>
                </a:solidFill>
                <a:effectLst/>
                <a:latin typeface="Abadi" panose="020B0604020104020204" pitchFamily="34" charset="0"/>
              </a:rPr>
              <a:t>D&amp;C 88:6-13 </a:t>
            </a:r>
            <a:r>
              <a:rPr lang="en-US" dirty="0"/>
              <a:t>President Boyd K. Packer</a:t>
            </a:r>
          </a:p>
          <a:p>
            <a:endParaRPr lang="en-US" dirty="0"/>
          </a:p>
        </p:txBody>
      </p:sp>
      <p:sp>
        <p:nvSpPr>
          <p:cNvPr id="4" name="Rectangle 3"/>
          <p:cNvSpPr/>
          <p:nvPr/>
        </p:nvSpPr>
        <p:spPr>
          <a:xfrm>
            <a:off x="458758" y="3156490"/>
            <a:ext cx="3645609" cy="1754326"/>
          </a:xfrm>
          <a:prstGeom prst="rect">
            <a:avLst/>
          </a:prstGeom>
        </p:spPr>
        <p:txBody>
          <a:bodyPr wrap="square">
            <a:spAutoFit/>
          </a:bodyPr>
          <a:lstStyle/>
          <a:p>
            <a:pPr fontAlgn="base"/>
            <a:r>
              <a:rPr lang="en-US" dirty="0"/>
              <a:t>“To describe the Light of Christ, I will compare or liken it to the light of the sun. Sunlight is familiar to everyone; it is everywhere present and can be seen and can be felt. Life itself depends upon sunlight.</a:t>
            </a:r>
          </a:p>
        </p:txBody>
      </p:sp>
      <p:sp>
        <p:nvSpPr>
          <p:cNvPr id="10" name="Rectangle 9"/>
          <p:cNvSpPr/>
          <p:nvPr/>
        </p:nvSpPr>
        <p:spPr>
          <a:xfrm>
            <a:off x="2172380" y="862857"/>
            <a:ext cx="3196063" cy="1200329"/>
          </a:xfrm>
          <a:prstGeom prst="rect">
            <a:avLst/>
          </a:prstGeom>
        </p:spPr>
        <p:txBody>
          <a:bodyPr wrap="square">
            <a:spAutoFit/>
          </a:bodyPr>
          <a:lstStyle/>
          <a:p>
            <a:pPr fontAlgn="base"/>
            <a:r>
              <a:rPr lang="en-US" dirty="0"/>
              <a:t>“The Light of Christ </a:t>
            </a:r>
            <a:r>
              <a:rPr lang="en-US" i="1" dirty="0"/>
              <a:t>is</a:t>
            </a:r>
            <a:r>
              <a:rPr lang="en-US" dirty="0"/>
              <a:t> like sunlight. It, too, is everywhere present and given to everyone equally.</a:t>
            </a:r>
          </a:p>
        </p:txBody>
      </p:sp>
      <p:sp>
        <p:nvSpPr>
          <p:cNvPr id="11" name="Rectangle 10"/>
          <p:cNvSpPr/>
          <p:nvPr/>
        </p:nvSpPr>
        <p:spPr>
          <a:xfrm>
            <a:off x="6479396" y="568116"/>
            <a:ext cx="2787405" cy="1477328"/>
          </a:xfrm>
          <a:prstGeom prst="rect">
            <a:avLst/>
          </a:prstGeom>
        </p:spPr>
        <p:txBody>
          <a:bodyPr wrap="square">
            <a:spAutoFit/>
          </a:bodyPr>
          <a:lstStyle/>
          <a:p>
            <a:pPr fontAlgn="base"/>
            <a:r>
              <a:rPr lang="en-US" dirty="0"/>
              <a:t>“Just as darkness must vanish when the light of the sun appears, so is evil sent fleeing by the Light of Christ.</a:t>
            </a:r>
          </a:p>
        </p:txBody>
      </p:sp>
      <p:sp>
        <p:nvSpPr>
          <p:cNvPr id="12" name="Rectangle 11"/>
          <p:cNvSpPr/>
          <p:nvPr/>
        </p:nvSpPr>
        <p:spPr>
          <a:xfrm>
            <a:off x="8355899" y="2395620"/>
            <a:ext cx="3693489" cy="1754326"/>
          </a:xfrm>
          <a:prstGeom prst="rect">
            <a:avLst/>
          </a:prstGeom>
        </p:spPr>
        <p:txBody>
          <a:bodyPr wrap="square">
            <a:spAutoFit/>
          </a:bodyPr>
          <a:lstStyle/>
          <a:p>
            <a:pPr fontAlgn="base"/>
            <a:r>
              <a:rPr lang="en-US" dirty="0"/>
              <a:t>“There is no darkness in sunlight. Darkness is subject unto it. The sun can be hidden by clouds or by the rotation of the earth, but the clouds will disappear, and the earth will complete its turning. …</a:t>
            </a:r>
          </a:p>
        </p:txBody>
      </p:sp>
      <p:sp>
        <p:nvSpPr>
          <p:cNvPr id="13" name="Rectangle 12"/>
          <p:cNvSpPr/>
          <p:nvPr/>
        </p:nvSpPr>
        <p:spPr>
          <a:xfrm>
            <a:off x="3871789" y="4452601"/>
            <a:ext cx="4557224" cy="2031325"/>
          </a:xfrm>
          <a:prstGeom prst="rect">
            <a:avLst/>
          </a:prstGeom>
        </p:spPr>
        <p:txBody>
          <a:bodyPr wrap="square">
            <a:spAutoFit/>
          </a:bodyPr>
          <a:lstStyle/>
          <a:p>
            <a:pPr fontAlgn="base"/>
            <a:r>
              <a:rPr lang="en-US" dirty="0"/>
              <a:t>“The Light of Christ is as universal as sunlight itself. Wherever there is human life, there is the Spirit of Christ. Every living soul is possessed of it. It is the sponsor of everything that is good. It is the inspirer of everything that will bless and benefit mankind. It nourishes goodness itself”</a:t>
            </a:r>
          </a:p>
        </p:txBody>
      </p:sp>
      <p:sp>
        <p:nvSpPr>
          <p:cNvPr id="7" name="Right Arrow 6"/>
          <p:cNvSpPr/>
          <p:nvPr/>
        </p:nvSpPr>
        <p:spPr>
          <a:xfrm rot="17404908">
            <a:off x="2466403" y="2433551"/>
            <a:ext cx="797271" cy="352572"/>
          </a:xfrm>
          <a:prstGeom prst="right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5067194" y="927530"/>
            <a:ext cx="797271" cy="352572"/>
          </a:xfrm>
          <a:prstGeom prst="right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2787259">
            <a:off x="8359674" y="1808943"/>
            <a:ext cx="797271" cy="352572"/>
          </a:xfrm>
          <a:prstGeom prst="right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8405898">
            <a:off x="8449272" y="4395732"/>
            <a:ext cx="797271" cy="352572"/>
          </a:xfrm>
          <a:prstGeom prst="right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1A1D1F9-8346-4AC8-AD42-A6BA42DB37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19" y="171482"/>
            <a:ext cx="795529" cy="991472"/>
          </a:xfrm>
          <a:prstGeom prst="rect">
            <a:avLst/>
          </a:prstGeom>
        </p:spPr>
      </p:pic>
    </p:spTree>
    <p:extLst>
      <p:ext uri="{BB962C8B-B14F-4D97-AF65-F5344CB8AC3E}">
        <p14:creationId xmlns:p14="http://schemas.microsoft.com/office/powerpoint/2010/main" val="385988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3" grpId="0"/>
      <p:bldP spid="7"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5EC126C-D96E-4E63-9203-BF330FD00F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81643" y="0"/>
            <a:ext cx="12028714" cy="830997"/>
          </a:xfrm>
          <a:prstGeom prst="rect">
            <a:avLst/>
          </a:prstGeom>
          <a:noFill/>
        </p:spPr>
        <p:txBody>
          <a:bodyPr wrap="square" rtlCol="0">
            <a:spAutoFit/>
          </a:bodyPr>
          <a:lstStyle/>
          <a:p>
            <a:pPr algn="ctr"/>
            <a:r>
              <a:rPr lang="en-US" sz="4800" dirty="0">
                <a:latin typeface="Lucida Handwriting" panose="03010101010101010101" pitchFamily="66" charset="0"/>
              </a:rPr>
              <a:t>Light and Salvation</a:t>
            </a:r>
          </a:p>
        </p:txBody>
      </p:sp>
      <p:sp>
        <p:nvSpPr>
          <p:cNvPr id="2" name="Rectangle 1"/>
          <p:cNvSpPr/>
          <p:nvPr/>
        </p:nvSpPr>
        <p:spPr>
          <a:xfrm>
            <a:off x="0" y="6488668"/>
            <a:ext cx="7624999" cy="369332"/>
          </a:xfrm>
          <a:prstGeom prst="rect">
            <a:avLst/>
          </a:prstGeom>
        </p:spPr>
        <p:txBody>
          <a:bodyPr wrap="square">
            <a:spAutoFit/>
          </a:bodyPr>
          <a:lstStyle/>
          <a:p>
            <a:r>
              <a:rPr lang="en-US" b="0" i="0" dirty="0">
                <a:solidFill>
                  <a:srgbClr val="2F393A"/>
                </a:solidFill>
                <a:effectLst/>
                <a:latin typeface="Abadi" panose="020B0604020104020204" pitchFamily="34" charset="0"/>
              </a:rPr>
              <a:t>D&amp;C 88:6-7</a:t>
            </a:r>
            <a:endParaRPr lang="en-US" dirty="0"/>
          </a:p>
        </p:txBody>
      </p:sp>
      <p:sp>
        <p:nvSpPr>
          <p:cNvPr id="4" name="Rectangle 3"/>
          <p:cNvSpPr/>
          <p:nvPr/>
        </p:nvSpPr>
        <p:spPr>
          <a:xfrm>
            <a:off x="346510" y="735031"/>
            <a:ext cx="4541907" cy="923330"/>
          </a:xfrm>
          <a:prstGeom prst="rect">
            <a:avLst/>
          </a:prstGeom>
        </p:spPr>
        <p:txBody>
          <a:bodyPr wrap="square">
            <a:spAutoFit/>
          </a:bodyPr>
          <a:lstStyle/>
          <a:p>
            <a:r>
              <a:rPr lang="en-US" dirty="0"/>
              <a:t>Defining light—not only as something that makes vision possible but also as a force that activates and stimulates the intellect</a:t>
            </a:r>
            <a:endParaRPr lang="en-US" b="0" i="0" dirty="0">
              <a:solidFill>
                <a:srgbClr val="2F393A"/>
              </a:solidFill>
              <a:effectLst/>
            </a:endParaRPr>
          </a:p>
        </p:txBody>
      </p:sp>
      <p:sp>
        <p:nvSpPr>
          <p:cNvPr id="3" name="Rectangle 2"/>
          <p:cNvSpPr/>
          <p:nvPr/>
        </p:nvSpPr>
        <p:spPr>
          <a:xfrm>
            <a:off x="5835129" y="1134414"/>
            <a:ext cx="4125686" cy="1754326"/>
          </a:xfrm>
          <a:prstGeom prst="rect">
            <a:avLst/>
          </a:prstGeom>
        </p:spPr>
        <p:txBody>
          <a:bodyPr wrap="square">
            <a:spAutoFit/>
          </a:bodyPr>
          <a:lstStyle/>
          <a:p>
            <a:r>
              <a:rPr lang="en-US" dirty="0"/>
              <a:t>“These scriptures suggest that the term light is used to describe an aspect of God’s power that radiates our from Him, expanding with His work and will, enlightening, organizing, capacitating, and quickening as it does. </a:t>
            </a:r>
            <a:endParaRPr lang="en-US" b="0" i="0" dirty="0">
              <a:solidFill>
                <a:srgbClr val="2F393A"/>
              </a:solidFill>
              <a:effectLst/>
            </a:endParaRPr>
          </a:p>
        </p:txBody>
      </p:sp>
      <p:sp>
        <p:nvSpPr>
          <p:cNvPr id="6" name="Rectangle 5"/>
          <p:cNvSpPr/>
          <p:nvPr/>
        </p:nvSpPr>
        <p:spPr>
          <a:xfrm>
            <a:off x="1087655" y="4283580"/>
            <a:ext cx="4269231" cy="2308324"/>
          </a:xfrm>
          <a:prstGeom prst="rect">
            <a:avLst/>
          </a:prstGeom>
        </p:spPr>
        <p:txBody>
          <a:bodyPr wrap="square">
            <a:spAutoFit/>
          </a:bodyPr>
          <a:lstStyle/>
          <a:p>
            <a:r>
              <a:rPr lang="en-US" sz="2400" b="0" i="1" dirty="0">
                <a:solidFill>
                  <a:srgbClr val="00B0F0"/>
                </a:solidFill>
                <a:effectLst/>
                <a:latin typeface="Georgia" panose="02040502050405020303" pitchFamily="18" charset="0"/>
              </a:rPr>
              <a:t>He that </a:t>
            </a:r>
            <a:r>
              <a:rPr lang="en-US" sz="2400" b="0" i="1" dirty="0" err="1">
                <a:solidFill>
                  <a:srgbClr val="00B0F0"/>
                </a:solidFill>
                <a:effectLst/>
                <a:latin typeface="Georgia" panose="02040502050405020303" pitchFamily="18" charset="0"/>
              </a:rPr>
              <a:t>receiveth</a:t>
            </a:r>
            <a:r>
              <a:rPr lang="en-US" sz="2400" b="0" i="1" dirty="0">
                <a:solidFill>
                  <a:srgbClr val="00B0F0"/>
                </a:solidFill>
                <a:effectLst/>
                <a:latin typeface="Georgia" panose="02040502050405020303" pitchFamily="18" charset="0"/>
              </a:rPr>
              <a:t> light, and </a:t>
            </a:r>
            <a:r>
              <a:rPr lang="en-US" sz="2400" b="0" i="1" dirty="0" err="1">
                <a:solidFill>
                  <a:srgbClr val="00B0F0"/>
                </a:solidFill>
                <a:effectLst/>
                <a:latin typeface="Georgia" panose="02040502050405020303" pitchFamily="18" charset="0"/>
              </a:rPr>
              <a:t>continueth</a:t>
            </a:r>
            <a:r>
              <a:rPr lang="en-US" sz="2400" b="0" i="1" dirty="0">
                <a:solidFill>
                  <a:srgbClr val="00B0F0"/>
                </a:solidFill>
                <a:effectLst/>
                <a:latin typeface="Georgia" panose="02040502050405020303" pitchFamily="18" charset="0"/>
              </a:rPr>
              <a:t> in god, </a:t>
            </a:r>
            <a:r>
              <a:rPr lang="en-US" sz="2400" b="0" i="1" dirty="0" err="1">
                <a:solidFill>
                  <a:srgbClr val="00B0F0"/>
                </a:solidFill>
                <a:effectLst/>
                <a:latin typeface="Georgia" panose="02040502050405020303" pitchFamily="18" charset="0"/>
              </a:rPr>
              <a:t>receiveth</a:t>
            </a:r>
            <a:r>
              <a:rPr lang="en-US" sz="2400" b="0" i="1" dirty="0">
                <a:solidFill>
                  <a:srgbClr val="00B0F0"/>
                </a:solidFill>
                <a:effectLst/>
                <a:latin typeface="Georgia" panose="02040502050405020303" pitchFamily="18" charset="0"/>
              </a:rPr>
              <a:t> more light; and that light growth brighter and brighter until the perfect day.</a:t>
            </a:r>
          </a:p>
          <a:p>
            <a:r>
              <a:rPr lang="en-US" sz="2400" b="0" i="1" dirty="0">
                <a:solidFill>
                  <a:srgbClr val="00B0F0"/>
                </a:solidFill>
                <a:effectLst/>
                <a:latin typeface="Georgia" panose="02040502050405020303" pitchFamily="18" charset="0"/>
              </a:rPr>
              <a:t> D&amp;C 50:24</a:t>
            </a:r>
            <a:endParaRPr lang="en-US" sz="2400" i="1" dirty="0">
              <a:solidFill>
                <a:srgbClr val="00B0F0"/>
              </a:solidFill>
            </a:endParaRPr>
          </a:p>
        </p:txBody>
      </p:sp>
      <p:pic>
        <p:nvPicPr>
          <p:cNvPr id="10" name="Picture 9">
            <a:extLst>
              <a:ext uri="{FF2B5EF4-FFF2-40B4-BE49-F238E27FC236}">
                <a16:creationId xmlns:a16="http://schemas.microsoft.com/office/drawing/2014/main" id="{86B10342-77DF-4927-9DCB-F4596FF3F9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9904" y="1629916"/>
            <a:ext cx="3688080" cy="2517648"/>
          </a:xfrm>
          <a:prstGeom prst="rect">
            <a:avLst/>
          </a:prstGeom>
        </p:spPr>
      </p:pic>
      <p:pic>
        <p:nvPicPr>
          <p:cNvPr id="12" name="Picture 11">
            <a:extLst>
              <a:ext uri="{FF2B5EF4-FFF2-40B4-BE49-F238E27FC236}">
                <a16:creationId xmlns:a16="http://schemas.microsoft.com/office/drawing/2014/main" id="{896A8EB7-4C3D-4786-AC70-56F39730B8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6443" y="3454145"/>
            <a:ext cx="6096000" cy="2838450"/>
          </a:xfrm>
          <a:prstGeom prst="rect">
            <a:avLst/>
          </a:prstGeom>
        </p:spPr>
      </p:pic>
    </p:spTree>
    <p:extLst>
      <p:ext uri="{BB962C8B-B14F-4D97-AF65-F5344CB8AC3E}">
        <p14:creationId xmlns:p14="http://schemas.microsoft.com/office/powerpoint/2010/main" val="195527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TotalTime>
  <Words>4592</Words>
  <Application>Microsoft Office PowerPoint</Application>
  <PresentationFormat>Widescreen</PresentationFormat>
  <Paragraphs>215</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Lucida Handwriting</vt:lpstr>
      <vt:lpstr>Calibri Light</vt:lpstr>
      <vt:lpstr>Calibri</vt:lpstr>
      <vt:lpstr>Abadi</vt:lpstr>
      <vt:lpstr>Comic Sans MS</vt:lpstr>
      <vt:lpstr>Georgia</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37</cp:revision>
  <dcterms:created xsi:type="dcterms:W3CDTF">2014-12-09T14:06:32Z</dcterms:created>
  <dcterms:modified xsi:type="dcterms:W3CDTF">2020-07-12T17:54:31Z</dcterms:modified>
</cp:coreProperties>
</file>