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8" r:id="rId3"/>
    <p:sldId id="259" r:id="rId4"/>
    <p:sldId id="258" r:id="rId5"/>
    <p:sldId id="260" r:id="rId6"/>
    <p:sldId id="261" r:id="rId7"/>
    <p:sldId id="262" r:id="rId8"/>
    <p:sldId id="263" r:id="rId9"/>
    <p:sldId id="264" r:id="rId10"/>
    <p:sldId id="265" r:id="rId11"/>
    <p:sldId id="266" r:id="rId12"/>
    <p:sldId id="272" r:id="rId13"/>
    <p:sldId id="270" r:id="rId14"/>
    <p:sldId id="269" r:id="rId15"/>
    <p:sldId id="271" r:id="rId16"/>
    <p:sldId id="257" r:id="rId17"/>
    <p:sldId id="267" r:id="rId18"/>
  </p:sldIdLst>
  <p:sldSz cx="12192000" cy="6858000"/>
  <p:notesSz cx="6858000" cy="9144000"/>
  <p:embeddedFontLst>
    <p:embeddedFont>
      <p:font typeface="Abadi" panose="020B0604020104020204" pitchFamily="34" charset="0"/>
      <p:regular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Eras Bold ITC" panose="020B0907030504020204" pitchFamily="34" charset="0"/>
      <p:regular r:id="rId26"/>
    </p:embeddedFont>
    <p:embeddedFont>
      <p:font typeface="Georgia" panose="02040502050405020303" pitchFamily="18" charset="0"/>
      <p:regular r:id="rId27"/>
      <p:bold r:id="rId28"/>
      <p:italic r:id="rId29"/>
      <p:boldItalic r:id="rId30"/>
    </p:embeddedFont>
    <p:embeddedFont>
      <p:font typeface="Open Sans" panose="020B060603050402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A3CE544-AE29-410D-BAD0-8425758EC9F8}"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D2F49-5940-4989-B9DD-BB47CB1C03FF}" type="slidenum">
              <a:rPr lang="en-US" smtClean="0"/>
              <a:t>‹#›</a:t>
            </a:fld>
            <a:endParaRPr lang="en-US"/>
          </a:p>
        </p:txBody>
      </p:sp>
    </p:spTree>
    <p:extLst>
      <p:ext uri="{BB962C8B-B14F-4D97-AF65-F5344CB8AC3E}">
        <p14:creationId xmlns:p14="http://schemas.microsoft.com/office/powerpoint/2010/main" val="1784866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3CE544-AE29-410D-BAD0-8425758EC9F8}"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D2F49-5940-4989-B9DD-BB47CB1C03FF}" type="slidenum">
              <a:rPr lang="en-US" smtClean="0"/>
              <a:t>‹#›</a:t>
            </a:fld>
            <a:endParaRPr lang="en-US"/>
          </a:p>
        </p:txBody>
      </p:sp>
    </p:spTree>
    <p:extLst>
      <p:ext uri="{BB962C8B-B14F-4D97-AF65-F5344CB8AC3E}">
        <p14:creationId xmlns:p14="http://schemas.microsoft.com/office/powerpoint/2010/main" val="1027049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3CE544-AE29-410D-BAD0-8425758EC9F8}"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D2F49-5940-4989-B9DD-BB47CB1C03FF}" type="slidenum">
              <a:rPr lang="en-US" smtClean="0"/>
              <a:t>‹#›</a:t>
            </a:fld>
            <a:endParaRPr lang="en-US"/>
          </a:p>
        </p:txBody>
      </p:sp>
    </p:spTree>
    <p:extLst>
      <p:ext uri="{BB962C8B-B14F-4D97-AF65-F5344CB8AC3E}">
        <p14:creationId xmlns:p14="http://schemas.microsoft.com/office/powerpoint/2010/main" val="3021597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3CE544-AE29-410D-BAD0-8425758EC9F8}"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D2F49-5940-4989-B9DD-BB47CB1C03FF}" type="slidenum">
              <a:rPr lang="en-US" smtClean="0"/>
              <a:t>‹#›</a:t>
            </a:fld>
            <a:endParaRPr lang="en-US"/>
          </a:p>
        </p:txBody>
      </p:sp>
    </p:spTree>
    <p:extLst>
      <p:ext uri="{BB962C8B-B14F-4D97-AF65-F5344CB8AC3E}">
        <p14:creationId xmlns:p14="http://schemas.microsoft.com/office/powerpoint/2010/main" val="2826175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3CE544-AE29-410D-BAD0-8425758EC9F8}"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D2F49-5940-4989-B9DD-BB47CB1C03FF}" type="slidenum">
              <a:rPr lang="en-US" smtClean="0"/>
              <a:t>‹#›</a:t>
            </a:fld>
            <a:endParaRPr lang="en-US"/>
          </a:p>
        </p:txBody>
      </p:sp>
    </p:spTree>
    <p:extLst>
      <p:ext uri="{BB962C8B-B14F-4D97-AF65-F5344CB8AC3E}">
        <p14:creationId xmlns:p14="http://schemas.microsoft.com/office/powerpoint/2010/main" val="79886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3CE544-AE29-410D-BAD0-8425758EC9F8}" type="datetimeFigureOut">
              <a:rPr lang="en-US" smtClean="0"/>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D2F49-5940-4989-B9DD-BB47CB1C03FF}" type="slidenum">
              <a:rPr lang="en-US" smtClean="0"/>
              <a:t>‹#›</a:t>
            </a:fld>
            <a:endParaRPr lang="en-US"/>
          </a:p>
        </p:txBody>
      </p:sp>
    </p:spTree>
    <p:extLst>
      <p:ext uri="{BB962C8B-B14F-4D97-AF65-F5344CB8AC3E}">
        <p14:creationId xmlns:p14="http://schemas.microsoft.com/office/powerpoint/2010/main" val="1142554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3CE544-AE29-410D-BAD0-8425758EC9F8}" type="datetimeFigureOut">
              <a:rPr lang="en-US" smtClean="0"/>
              <a:t>7/21/2020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7D2F49-5940-4989-B9DD-BB47CB1C03FF}" type="slidenum">
              <a:rPr lang="en-US" smtClean="0"/>
              <a:t>‹#›</a:t>
            </a:fld>
            <a:endParaRPr lang="en-US"/>
          </a:p>
        </p:txBody>
      </p:sp>
    </p:spTree>
    <p:extLst>
      <p:ext uri="{BB962C8B-B14F-4D97-AF65-F5344CB8AC3E}">
        <p14:creationId xmlns:p14="http://schemas.microsoft.com/office/powerpoint/2010/main" val="1801376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3CE544-AE29-410D-BAD0-8425758EC9F8}" type="datetimeFigureOut">
              <a:rPr lang="en-US" smtClean="0"/>
              <a:t>7/21/2020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7D2F49-5940-4989-B9DD-BB47CB1C03FF}" type="slidenum">
              <a:rPr lang="en-US" smtClean="0"/>
              <a:t>‹#›</a:t>
            </a:fld>
            <a:endParaRPr lang="en-US"/>
          </a:p>
        </p:txBody>
      </p:sp>
    </p:spTree>
    <p:extLst>
      <p:ext uri="{BB962C8B-B14F-4D97-AF65-F5344CB8AC3E}">
        <p14:creationId xmlns:p14="http://schemas.microsoft.com/office/powerpoint/2010/main" val="3618136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3CE544-AE29-410D-BAD0-8425758EC9F8}" type="datetimeFigureOut">
              <a:rPr lang="en-US" smtClean="0"/>
              <a:t>7/21/2020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7D2F49-5940-4989-B9DD-BB47CB1C03FF}" type="slidenum">
              <a:rPr lang="en-US" smtClean="0"/>
              <a:t>‹#›</a:t>
            </a:fld>
            <a:endParaRPr lang="en-US"/>
          </a:p>
        </p:txBody>
      </p:sp>
    </p:spTree>
    <p:extLst>
      <p:ext uri="{BB962C8B-B14F-4D97-AF65-F5344CB8AC3E}">
        <p14:creationId xmlns:p14="http://schemas.microsoft.com/office/powerpoint/2010/main" val="2062758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3CE544-AE29-410D-BAD0-8425758EC9F8}" type="datetimeFigureOut">
              <a:rPr lang="en-US" smtClean="0"/>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D2F49-5940-4989-B9DD-BB47CB1C03FF}" type="slidenum">
              <a:rPr lang="en-US" smtClean="0"/>
              <a:t>‹#›</a:t>
            </a:fld>
            <a:endParaRPr lang="en-US"/>
          </a:p>
        </p:txBody>
      </p:sp>
    </p:spTree>
    <p:extLst>
      <p:ext uri="{BB962C8B-B14F-4D97-AF65-F5344CB8AC3E}">
        <p14:creationId xmlns:p14="http://schemas.microsoft.com/office/powerpoint/2010/main" val="4242382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3CE544-AE29-410D-BAD0-8425758EC9F8}" type="datetimeFigureOut">
              <a:rPr lang="en-US" smtClean="0"/>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D2F49-5940-4989-B9DD-BB47CB1C03FF}" type="slidenum">
              <a:rPr lang="en-US" smtClean="0"/>
              <a:t>‹#›</a:t>
            </a:fld>
            <a:endParaRPr lang="en-US"/>
          </a:p>
        </p:txBody>
      </p:sp>
    </p:spTree>
    <p:extLst>
      <p:ext uri="{BB962C8B-B14F-4D97-AF65-F5344CB8AC3E}">
        <p14:creationId xmlns:p14="http://schemas.microsoft.com/office/powerpoint/2010/main" val="192819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3CE544-AE29-410D-BAD0-8425758EC9F8}" type="datetimeFigureOut">
              <a:rPr lang="en-US" smtClean="0"/>
              <a:t>7/21/2020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7D2F49-5940-4989-B9DD-BB47CB1C03FF}" type="slidenum">
              <a:rPr lang="en-US" smtClean="0"/>
              <a:t>‹#›</a:t>
            </a:fld>
            <a:endParaRPr lang="en-US"/>
          </a:p>
        </p:txBody>
      </p:sp>
    </p:spTree>
    <p:extLst>
      <p:ext uri="{BB962C8B-B14F-4D97-AF65-F5344CB8AC3E}">
        <p14:creationId xmlns:p14="http://schemas.microsoft.com/office/powerpoint/2010/main" val="3184775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40776AE-6C8F-4801-B46D-8E324A91BE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80304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EFFEED7-D0F7-4092-9CAA-3629743102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9" y="0"/>
            <a:ext cx="12224339" cy="6858000"/>
          </a:xfrm>
          <a:prstGeom prst="rect">
            <a:avLst/>
          </a:prstGeom>
        </p:spPr>
      </p:pic>
      <p:sp>
        <p:nvSpPr>
          <p:cNvPr id="4" name="TextBox 3"/>
          <p:cNvSpPr txBox="1"/>
          <p:nvPr/>
        </p:nvSpPr>
        <p:spPr>
          <a:xfrm>
            <a:off x="-2" y="6488668"/>
            <a:ext cx="4481849" cy="369332"/>
          </a:xfrm>
          <a:prstGeom prst="rect">
            <a:avLst/>
          </a:prstGeom>
          <a:noFill/>
        </p:spPr>
        <p:txBody>
          <a:bodyPr wrap="square" rtlCol="0">
            <a:spAutoFit/>
          </a:bodyPr>
          <a:lstStyle/>
          <a:p>
            <a:r>
              <a:rPr lang="en-US" dirty="0">
                <a:solidFill>
                  <a:schemeClr val="bg1"/>
                </a:solidFill>
              </a:rPr>
              <a:t>D&amp;C 88:48</a:t>
            </a:r>
          </a:p>
        </p:txBody>
      </p:sp>
      <p:sp>
        <p:nvSpPr>
          <p:cNvPr id="6" name="TextBox 5"/>
          <p:cNvSpPr txBox="1"/>
          <p:nvPr/>
        </p:nvSpPr>
        <p:spPr>
          <a:xfrm>
            <a:off x="1" y="-1"/>
            <a:ext cx="12191999" cy="1015663"/>
          </a:xfrm>
          <a:prstGeom prst="rect">
            <a:avLst/>
          </a:prstGeom>
          <a:noFill/>
        </p:spPr>
        <p:txBody>
          <a:bodyPr wrap="square" rtlCol="0">
            <a:spAutoFit/>
          </a:bodyPr>
          <a:lstStyle/>
          <a:p>
            <a:pPr algn="ctr"/>
            <a:r>
              <a:rPr lang="en-US" sz="6000" dirty="0">
                <a:solidFill>
                  <a:schemeClr val="bg1"/>
                </a:solidFill>
                <a:latin typeface="Eras Bold ITC" panose="020B0907030504020204" pitchFamily="34" charset="0"/>
              </a:rPr>
              <a:t>Not Comprehended</a:t>
            </a:r>
          </a:p>
        </p:txBody>
      </p:sp>
      <p:sp>
        <p:nvSpPr>
          <p:cNvPr id="12" name="Rectangle 11"/>
          <p:cNvSpPr/>
          <p:nvPr/>
        </p:nvSpPr>
        <p:spPr>
          <a:xfrm>
            <a:off x="395447" y="1017510"/>
            <a:ext cx="6102315" cy="5509200"/>
          </a:xfrm>
          <a:prstGeom prst="rect">
            <a:avLst/>
          </a:prstGeom>
        </p:spPr>
        <p:txBody>
          <a:bodyPr wrap="square">
            <a:spAutoFit/>
          </a:bodyPr>
          <a:lstStyle/>
          <a:p>
            <a:r>
              <a:rPr lang="en-US" sz="3200" b="1" i="1" dirty="0">
                <a:solidFill>
                  <a:schemeClr val="bg1"/>
                </a:solidFill>
              </a:rPr>
              <a:t>“He was in the world, and the world was made by him, and the world knew him not. He came unto his own, and his own received him not. </a:t>
            </a:r>
          </a:p>
          <a:p>
            <a:endParaRPr lang="en-US" sz="3200" b="1" i="1" dirty="0">
              <a:solidFill>
                <a:schemeClr val="bg1"/>
              </a:solidFill>
            </a:endParaRPr>
          </a:p>
          <a:p>
            <a:r>
              <a:rPr lang="en-US" sz="3200" b="1" i="1" dirty="0">
                <a:solidFill>
                  <a:schemeClr val="bg1"/>
                </a:solidFill>
              </a:rPr>
              <a:t>But as many as received him, to them gave he power to become the sons of God, even to them that believe on his name.”</a:t>
            </a:r>
          </a:p>
          <a:p>
            <a:r>
              <a:rPr lang="en-US" sz="3200" b="1" i="1" dirty="0">
                <a:solidFill>
                  <a:schemeClr val="bg1"/>
                </a:solidFill>
              </a:rPr>
              <a:t>John 1:10-12</a:t>
            </a:r>
            <a:endParaRPr lang="en-US" sz="3200" b="1" dirty="0">
              <a:solidFill>
                <a:schemeClr val="bg1"/>
              </a:solidFill>
            </a:endParaRPr>
          </a:p>
        </p:txBody>
      </p:sp>
      <p:pic>
        <p:nvPicPr>
          <p:cNvPr id="5" name="Picture 4">
            <a:extLst>
              <a:ext uri="{FF2B5EF4-FFF2-40B4-BE49-F238E27FC236}">
                <a16:creationId xmlns:a16="http://schemas.microsoft.com/office/drawing/2014/main" id="{8F949629-CCF7-472B-AFEC-6977128CCE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7762" y="1015662"/>
            <a:ext cx="2476500" cy="3340100"/>
          </a:xfrm>
          <a:prstGeom prst="rect">
            <a:avLst/>
          </a:prstGeom>
        </p:spPr>
      </p:pic>
      <p:pic>
        <p:nvPicPr>
          <p:cNvPr id="8" name="Picture 7">
            <a:extLst>
              <a:ext uri="{FF2B5EF4-FFF2-40B4-BE49-F238E27FC236}">
                <a16:creationId xmlns:a16="http://schemas.microsoft.com/office/drawing/2014/main" id="{EB4554B4-D8D8-4D9D-9EA3-126B816123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8800" y="3982419"/>
            <a:ext cx="2381250" cy="2647950"/>
          </a:xfrm>
          <a:prstGeom prst="rect">
            <a:avLst/>
          </a:prstGeom>
        </p:spPr>
      </p:pic>
      <p:pic>
        <p:nvPicPr>
          <p:cNvPr id="11" name="Picture 10">
            <a:extLst>
              <a:ext uri="{FF2B5EF4-FFF2-40B4-BE49-F238E27FC236}">
                <a16:creationId xmlns:a16="http://schemas.microsoft.com/office/drawing/2014/main" id="{283322F8-B7BF-4719-B318-180602CD4C94}"/>
              </a:ext>
            </a:extLst>
          </p:cNvPr>
          <p:cNvPicPr>
            <a:picLocks noChangeAspect="1"/>
          </p:cNvPicPr>
          <p:nvPr/>
        </p:nvPicPr>
        <p:blipFill rotWithShape="1">
          <a:blip r:embed="rId5">
            <a:extLst>
              <a:ext uri="{28A0092B-C50C-407E-A947-70E740481C1C}">
                <a14:useLocalDpi xmlns:a14="http://schemas.microsoft.com/office/drawing/2010/main" val="0"/>
              </a:ext>
            </a:extLst>
          </a:blip>
          <a:srcRect r="3845"/>
          <a:stretch/>
        </p:blipFill>
        <p:spPr>
          <a:xfrm>
            <a:off x="7373765" y="1626315"/>
            <a:ext cx="3599035" cy="4712208"/>
          </a:xfrm>
          <a:prstGeom prst="rect">
            <a:avLst/>
          </a:prstGeom>
        </p:spPr>
      </p:pic>
    </p:spTree>
    <p:extLst>
      <p:ext uri="{BB962C8B-B14F-4D97-AF65-F5344CB8AC3E}">
        <p14:creationId xmlns:p14="http://schemas.microsoft.com/office/powerpoint/2010/main" val="231208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par>
                                <p:cTn id="10" presetID="10"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xit" presetSubtype="0" fill="hold" nodeType="with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BE4FCBF-9F23-4C20-8CB0-1C8298F399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9" y="0"/>
            <a:ext cx="12224339" cy="6858000"/>
          </a:xfrm>
          <a:prstGeom prst="rect">
            <a:avLst/>
          </a:prstGeom>
        </p:spPr>
      </p:pic>
      <p:sp>
        <p:nvSpPr>
          <p:cNvPr id="4" name="TextBox 3"/>
          <p:cNvSpPr txBox="1"/>
          <p:nvPr/>
        </p:nvSpPr>
        <p:spPr>
          <a:xfrm>
            <a:off x="-2" y="6488668"/>
            <a:ext cx="4481849" cy="369332"/>
          </a:xfrm>
          <a:prstGeom prst="rect">
            <a:avLst/>
          </a:prstGeom>
          <a:noFill/>
        </p:spPr>
        <p:txBody>
          <a:bodyPr wrap="square" rtlCol="0">
            <a:spAutoFit/>
          </a:bodyPr>
          <a:lstStyle/>
          <a:p>
            <a:r>
              <a:rPr lang="en-US" dirty="0">
                <a:solidFill>
                  <a:schemeClr val="bg1"/>
                </a:solidFill>
              </a:rPr>
              <a:t>D&amp;C 88:51-61  Moses 1:27-29</a:t>
            </a:r>
          </a:p>
        </p:txBody>
      </p:sp>
      <p:sp>
        <p:nvSpPr>
          <p:cNvPr id="6" name="TextBox 5"/>
          <p:cNvSpPr txBox="1"/>
          <p:nvPr/>
        </p:nvSpPr>
        <p:spPr>
          <a:xfrm>
            <a:off x="1" y="-1"/>
            <a:ext cx="12191999" cy="1015663"/>
          </a:xfrm>
          <a:prstGeom prst="rect">
            <a:avLst/>
          </a:prstGeom>
          <a:noFill/>
        </p:spPr>
        <p:txBody>
          <a:bodyPr wrap="square" rtlCol="0">
            <a:spAutoFit/>
          </a:bodyPr>
          <a:lstStyle/>
          <a:p>
            <a:pPr algn="ctr"/>
            <a:r>
              <a:rPr lang="en-US" sz="6000" dirty="0">
                <a:solidFill>
                  <a:schemeClr val="bg1"/>
                </a:solidFill>
                <a:latin typeface="Eras Bold ITC" panose="020B0907030504020204" pitchFamily="34" charset="0"/>
              </a:rPr>
              <a:t>Parable—Servants in the Field</a:t>
            </a:r>
          </a:p>
        </p:txBody>
      </p:sp>
      <p:sp>
        <p:nvSpPr>
          <p:cNvPr id="12" name="Rectangle 11"/>
          <p:cNvSpPr/>
          <p:nvPr/>
        </p:nvSpPr>
        <p:spPr>
          <a:xfrm>
            <a:off x="221213" y="1338740"/>
            <a:ext cx="6102315" cy="3231654"/>
          </a:xfrm>
          <a:prstGeom prst="rect">
            <a:avLst/>
          </a:prstGeom>
        </p:spPr>
        <p:txBody>
          <a:bodyPr wrap="square">
            <a:spAutoFit/>
          </a:bodyPr>
          <a:lstStyle/>
          <a:p>
            <a:r>
              <a:rPr lang="en-US" sz="2400" dirty="0">
                <a:solidFill>
                  <a:schemeClr val="bg1"/>
                </a:solidFill>
              </a:rPr>
              <a:t>Moses saw in vision that the Savior had created many worlds like this earth that were also inhabited.</a:t>
            </a:r>
          </a:p>
          <a:p>
            <a:endParaRPr lang="en-US" sz="2400" dirty="0">
              <a:solidFill>
                <a:schemeClr val="bg1"/>
              </a:solidFill>
            </a:endParaRPr>
          </a:p>
          <a:p>
            <a:r>
              <a:rPr lang="en-US" sz="2400" dirty="0">
                <a:solidFill>
                  <a:schemeClr val="bg1"/>
                </a:solidFill>
              </a:rPr>
              <a:t>The inhabitants of these worlds are sons and daughters of God and are precious in His sight. The Savior is responsible for these creations and visits them in their times and seasons. </a:t>
            </a:r>
          </a:p>
          <a:p>
            <a:r>
              <a:rPr lang="en-US" sz="1200" b="1" dirty="0">
                <a:solidFill>
                  <a:schemeClr val="bg1"/>
                </a:solidFill>
              </a:rPr>
              <a:t>Student Manual</a:t>
            </a:r>
          </a:p>
        </p:txBody>
      </p:sp>
      <p:sp>
        <p:nvSpPr>
          <p:cNvPr id="7" name="Rectangle 6"/>
          <p:cNvSpPr/>
          <p:nvPr/>
        </p:nvSpPr>
        <p:spPr>
          <a:xfrm>
            <a:off x="5937286" y="4734342"/>
            <a:ext cx="6102315" cy="1754326"/>
          </a:xfrm>
          <a:prstGeom prst="rect">
            <a:avLst/>
          </a:prstGeom>
        </p:spPr>
        <p:txBody>
          <a:bodyPr wrap="square">
            <a:spAutoFit/>
          </a:bodyPr>
          <a:lstStyle/>
          <a:p>
            <a:r>
              <a:rPr lang="en-US" sz="3600" b="1" i="1" dirty="0">
                <a:solidFill>
                  <a:srgbClr val="FFFF00"/>
                </a:solidFill>
              </a:rPr>
              <a:t>God will visit each of His kingdoms and their inhabitants in His time.</a:t>
            </a:r>
            <a:r>
              <a:rPr lang="en-US" sz="3600" dirty="0">
                <a:solidFill>
                  <a:srgbClr val="FFFF00"/>
                </a:solidFill>
              </a:rPr>
              <a:t> </a:t>
            </a:r>
            <a:endParaRPr lang="en-US" sz="3600" b="1" dirty="0">
              <a:solidFill>
                <a:srgbClr val="FFFF00"/>
              </a:solidFill>
            </a:endParaRPr>
          </a:p>
        </p:txBody>
      </p:sp>
      <p:pic>
        <p:nvPicPr>
          <p:cNvPr id="3" name="Picture 2">
            <a:extLst>
              <a:ext uri="{FF2B5EF4-FFF2-40B4-BE49-F238E27FC236}">
                <a16:creationId xmlns:a16="http://schemas.microsoft.com/office/drawing/2014/main" id="{43A73D19-4CE0-4D11-A6F8-D3FB79580A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7799" y="1338740"/>
            <a:ext cx="2676525" cy="3181350"/>
          </a:xfrm>
          <a:prstGeom prst="rect">
            <a:avLst/>
          </a:prstGeom>
        </p:spPr>
      </p:pic>
      <p:pic>
        <p:nvPicPr>
          <p:cNvPr id="8" name="Picture 7">
            <a:extLst>
              <a:ext uri="{FF2B5EF4-FFF2-40B4-BE49-F238E27FC236}">
                <a16:creationId xmlns:a16="http://schemas.microsoft.com/office/drawing/2014/main" id="{DFE7A272-D5C5-4A16-8285-C87319B858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3747" y="4420745"/>
            <a:ext cx="2913888" cy="1944624"/>
          </a:xfrm>
          <a:prstGeom prst="rect">
            <a:avLst/>
          </a:prstGeom>
        </p:spPr>
      </p:pic>
    </p:spTree>
    <p:extLst>
      <p:ext uri="{BB962C8B-B14F-4D97-AF65-F5344CB8AC3E}">
        <p14:creationId xmlns:p14="http://schemas.microsoft.com/office/powerpoint/2010/main" val="147768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BE4FCBF-9F23-4C20-8CB0-1C8298F399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9" y="0"/>
            <a:ext cx="12224339" cy="6858000"/>
          </a:xfrm>
          <a:prstGeom prst="rect">
            <a:avLst/>
          </a:prstGeom>
        </p:spPr>
      </p:pic>
      <p:sp>
        <p:nvSpPr>
          <p:cNvPr id="4" name="TextBox 3"/>
          <p:cNvSpPr txBox="1"/>
          <p:nvPr/>
        </p:nvSpPr>
        <p:spPr>
          <a:xfrm>
            <a:off x="-2" y="6488668"/>
            <a:ext cx="4481849" cy="369332"/>
          </a:xfrm>
          <a:prstGeom prst="rect">
            <a:avLst/>
          </a:prstGeom>
          <a:noFill/>
        </p:spPr>
        <p:txBody>
          <a:bodyPr wrap="square" rtlCol="0">
            <a:spAutoFit/>
          </a:bodyPr>
          <a:lstStyle/>
          <a:p>
            <a:r>
              <a:rPr lang="en-US" dirty="0">
                <a:solidFill>
                  <a:schemeClr val="bg1"/>
                </a:solidFill>
              </a:rPr>
              <a:t>D&amp;C 88:61</a:t>
            </a:r>
          </a:p>
        </p:txBody>
      </p:sp>
      <p:sp>
        <p:nvSpPr>
          <p:cNvPr id="2" name="Rectangle 1">
            <a:extLst>
              <a:ext uri="{FF2B5EF4-FFF2-40B4-BE49-F238E27FC236}">
                <a16:creationId xmlns:a16="http://schemas.microsoft.com/office/drawing/2014/main" id="{0ABF4779-7686-426C-994A-53EC022A6E8A}"/>
              </a:ext>
            </a:extLst>
          </p:cNvPr>
          <p:cNvSpPr/>
          <p:nvPr/>
        </p:nvSpPr>
        <p:spPr>
          <a:xfrm>
            <a:off x="391427" y="1094155"/>
            <a:ext cx="4170947" cy="1569660"/>
          </a:xfrm>
          <a:prstGeom prst="rect">
            <a:avLst/>
          </a:prstGeom>
        </p:spPr>
        <p:txBody>
          <a:bodyPr wrap="square">
            <a:spAutoFit/>
          </a:bodyPr>
          <a:lstStyle/>
          <a:p>
            <a:pPr algn="ctr"/>
            <a:r>
              <a:rPr lang="en-US" sz="3200" dirty="0">
                <a:solidFill>
                  <a:srgbClr val="FFFF00"/>
                </a:solidFill>
                <a:latin typeface="Open Sans"/>
              </a:rPr>
              <a:t> </a:t>
            </a:r>
            <a:r>
              <a:rPr lang="en-US" sz="3200" b="1" dirty="0">
                <a:solidFill>
                  <a:srgbClr val="FFFF00"/>
                </a:solidFill>
                <a:latin typeface="Open Sans"/>
              </a:rPr>
              <a:t>If we draw near to the Lord, then He will draw near to us.</a:t>
            </a:r>
            <a:endParaRPr lang="en-US" sz="3200" dirty="0">
              <a:solidFill>
                <a:srgbClr val="FFFF00"/>
              </a:solidFill>
            </a:endParaRPr>
          </a:p>
        </p:txBody>
      </p:sp>
      <p:pic>
        <p:nvPicPr>
          <p:cNvPr id="10" name="Picture 9">
            <a:extLst>
              <a:ext uri="{FF2B5EF4-FFF2-40B4-BE49-F238E27FC236}">
                <a16:creationId xmlns:a16="http://schemas.microsoft.com/office/drawing/2014/main" id="{F6700D7D-9783-4CD3-A4B2-1C81D8F854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922" y="3339068"/>
            <a:ext cx="3454400" cy="3149600"/>
          </a:xfrm>
          <a:prstGeom prst="rect">
            <a:avLst/>
          </a:prstGeom>
        </p:spPr>
      </p:pic>
      <p:pic>
        <p:nvPicPr>
          <p:cNvPr id="13" name="Picture 12">
            <a:extLst>
              <a:ext uri="{FF2B5EF4-FFF2-40B4-BE49-F238E27FC236}">
                <a16:creationId xmlns:a16="http://schemas.microsoft.com/office/drawing/2014/main" id="{CBBA21C4-065F-460B-A90D-DCCFF9A364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1063" y="369332"/>
            <a:ext cx="4660900" cy="2679700"/>
          </a:xfrm>
          <a:prstGeom prst="rect">
            <a:avLst/>
          </a:prstGeom>
        </p:spPr>
      </p:pic>
      <p:sp>
        <p:nvSpPr>
          <p:cNvPr id="14" name="Rectangle 13">
            <a:extLst>
              <a:ext uri="{FF2B5EF4-FFF2-40B4-BE49-F238E27FC236}">
                <a16:creationId xmlns:a16="http://schemas.microsoft.com/office/drawing/2014/main" id="{1C89282B-3C4C-4A55-8D4B-1ED94C1F3C54}"/>
              </a:ext>
            </a:extLst>
          </p:cNvPr>
          <p:cNvSpPr/>
          <p:nvPr/>
        </p:nvSpPr>
        <p:spPr>
          <a:xfrm>
            <a:off x="6119054" y="4270470"/>
            <a:ext cx="5649213" cy="1569660"/>
          </a:xfrm>
          <a:prstGeom prst="rect">
            <a:avLst/>
          </a:prstGeom>
        </p:spPr>
        <p:txBody>
          <a:bodyPr wrap="square">
            <a:spAutoFit/>
          </a:bodyPr>
          <a:lstStyle/>
          <a:p>
            <a:pPr algn="ctr"/>
            <a:r>
              <a:rPr lang="en-US" sz="3200" b="1" dirty="0">
                <a:solidFill>
                  <a:srgbClr val="FFFF00"/>
                </a:solidFill>
                <a:latin typeface="Open Sans"/>
              </a:rPr>
              <a:t>Heavenly Father answers our prayers in the ways that He knows are best for us.</a:t>
            </a:r>
            <a:endParaRPr lang="en-US" sz="3200" dirty="0">
              <a:solidFill>
                <a:srgbClr val="FFFF00"/>
              </a:solidFill>
            </a:endParaRPr>
          </a:p>
        </p:txBody>
      </p:sp>
    </p:spTree>
    <p:extLst>
      <p:ext uri="{BB962C8B-B14F-4D97-AF65-F5344CB8AC3E}">
        <p14:creationId xmlns:p14="http://schemas.microsoft.com/office/powerpoint/2010/main" val="34232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A1F34B7-C6ED-4E65-B304-01EB1DDDD1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9" y="0"/>
            <a:ext cx="12224339" cy="6858000"/>
          </a:xfrm>
          <a:prstGeom prst="rect">
            <a:avLst/>
          </a:prstGeom>
        </p:spPr>
      </p:pic>
      <p:sp>
        <p:nvSpPr>
          <p:cNvPr id="4" name="TextBox 3"/>
          <p:cNvSpPr txBox="1"/>
          <p:nvPr/>
        </p:nvSpPr>
        <p:spPr>
          <a:xfrm>
            <a:off x="-2" y="6488668"/>
            <a:ext cx="4481849" cy="369332"/>
          </a:xfrm>
          <a:prstGeom prst="rect">
            <a:avLst/>
          </a:prstGeom>
          <a:noFill/>
        </p:spPr>
        <p:txBody>
          <a:bodyPr wrap="square" rtlCol="0">
            <a:spAutoFit/>
          </a:bodyPr>
          <a:lstStyle/>
          <a:p>
            <a:r>
              <a:rPr lang="en-US" dirty="0">
                <a:solidFill>
                  <a:schemeClr val="bg1"/>
                </a:solidFill>
              </a:rPr>
              <a:t>D&amp;C 88:63-65</a:t>
            </a:r>
          </a:p>
        </p:txBody>
      </p:sp>
      <p:sp>
        <p:nvSpPr>
          <p:cNvPr id="6" name="TextBox 5"/>
          <p:cNvSpPr txBox="1"/>
          <p:nvPr/>
        </p:nvSpPr>
        <p:spPr>
          <a:xfrm>
            <a:off x="1" y="-1"/>
            <a:ext cx="12191999" cy="1015663"/>
          </a:xfrm>
          <a:prstGeom prst="rect">
            <a:avLst/>
          </a:prstGeom>
          <a:noFill/>
        </p:spPr>
        <p:txBody>
          <a:bodyPr wrap="square" rtlCol="0">
            <a:spAutoFit/>
          </a:bodyPr>
          <a:lstStyle/>
          <a:p>
            <a:pPr algn="ctr"/>
            <a:r>
              <a:rPr lang="en-US" sz="6000" dirty="0">
                <a:solidFill>
                  <a:schemeClr val="bg1"/>
                </a:solidFill>
                <a:latin typeface="Eras Bold ITC" panose="020B0907030504020204" pitchFamily="34" charset="0"/>
              </a:rPr>
              <a:t>Prayer</a:t>
            </a:r>
          </a:p>
        </p:txBody>
      </p:sp>
      <p:sp>
        <p:nvSpPr>
          <p:cNvPr id="2" name="Rectangle 1"/>
          <p:cNvSpPr/>
          <p:nvPr/>
        </p:nvSpPr>
        <p:spPr>
          <a:xfrm>
            <a:off x="5621628" y="2800648"/>
            <a:ext cx="6096000" cy="3785652"/>
          </a:xfrm>
          <a:prstGeom prst="rect">
            <a:avLst/>
          </a:prstGeom>
        </p:spPr>
        <p:txBody>
          <a:bodyPr>
            <a:spAutoFit/>
          </a:bodyPr>
          <a:lstStyle/>
          <a:p>
            <a:r>
              <a:rPr lang="en-US" sz="2000" b="0" i="0" dirty="0">
                <a:solidFill>
                  <a:schemeClr val="bg1"/>
                </a:solidFill>
                <a:effectLst/>
                <a:latin typeface="Abadi" panose="020B0604020104020204" pitchFamily="34" charset="0"/>
              </a:rPr>
              <a:t>“It is so hard when sincere prayer about something you desire very much is not answered the way you want. </a:t>
            </a:r>
          </a:p>
          <a:p>
            <a:endParaRPr lang="en-US" sz="2000" dirty="0">
              <a:solidFill>
                <a:schemeClr val="bg1"/>
              </a:solidFill>
              <a:latin typeface="Abadi" panose="020B0604020104020204" pitchFamily="34" charset="0"/>
            </a:endParaRPr>
          </a:p>
          <a:p>
            <a:r>
              <a:rPr lang="en-US" sz="2000" b="0" i="0" dirty="0">
                <a:solidFill>
                  <a:schemeClr val="bg1"/>
                </a:solidFill>
                <a:effectLst/>
                <a:latin typeface="Abadi" panose="020B0604020104020204" pitchFamily="34" charset="0"/>
              </a:rPr>
              <a:t>It is difficult to understand why your exercise of deep and sincere faith from an obedient life does not grant the desired result. … </a:t>
            </a:r>
          </a:p>
          <a:p>
            <a:endParaRPr lang="en-US" sz="2000" dirty="0">
              <a:solidFill>
                <a:schemeClr val="bg1"/>
              </a:solidFill>
              <a:latin typeface="Abadi" panose="020B0604020104020204" pitchFamily="34" charset="0"/>
            </a:endParaRPr>
          </a:p>
          <a:p>
            <a:r>
              <a:rPr lang="en-US" sz="2000" b="0" i="0" dirty="0">
                <a:solidFill>
                  <a:schemeClr val="bg1"/>
                </a:solidFill>
                <a:effectLst/>
                <a:latin typeface="Abadi" panose="020B0604020104020204" pitchFamily="34" charset="0"/>
              </a:rPr>
              <a:t>At times it is difficult to recognize what is </a:t>
            </a:r>
            <a:r>
              <a:rPr lang="en-US" sz="2000" b="0" i="1" dirty="0">
                <a:solidFill>
                  <a:schemeClr val="bg1"/>
                </a:solidFill>
                <a:effectLst/>
                <a:latin typeface="Abadi" panose="020B0604020104020204" pitchFamily="34" charset="0"/>
              </a:rPr>
              <a:t>best</a:t>
            </a:r>
            <a:r>
              <a:rPr lang="en-US" sz="2000" b="0" i="0" dirty="0">
                <a:solidFill>
                  <a:schemeClr val="bg1"/>
                </a:solidFill>
                <a:effectLst/>
                <a:latin typeface="Abadi" panose="020B0604020104020204" pitchFamily="34" charset="0"/>
              </a:rPr>
              <a:t> or </a:t>
            </a:r>
            <a:r>
              <a:rPr lang="en-US" sz="2000" b="0" i="1" dirty="0">
                <a:solidFill>
                  <a:schemeClr val="bg1"/>
                </a:solidFill>
                <a:effectLst/>
                <a:latin typeface="Abadi" panose="020B0604020104020204" pitchFamily="34" charset="0"/>
              </a:rPr>
              <a:t>expedient</a:t>
            </a:r>
            <a:r>
              <a:rPr lang="en-US" sz="2000" b="0" i="0" dirty="0">
                <a:solidFill>
                  <a:schemeClr val="bg1"/>
                </a:solidFill>
                <a:effectLst/>
                <a:latin typeface="Abadi" panose="020B0604020104020204" pitchFamily="34" charset="0"/>
              </a:rPr>
              <a:t> for you over time. Your life will be easier when you accept that what God does in your life is for your </a:t>
            </a:r>
            <a:r>
              <a:rPr lang="en-US" sz="2000" b="0" i="1" dirty="0">
                <a:solidFill>
                  <a:schemeClr val="bg1"/>
                </a:solidFill>
                <a:effectLst/>
                <a:latin typeface="Abadi" panose="020B0604020104020204" pitchFamily="34" charset="0"/>
              </a:rPr>
              <a:t>eternal</a:t>
            </a:r>
            <a:r>
              <a:rPr lang="en-US" sz="2000" b="0" i="0" dirty="0">
                <a:solidFill>
                  <a:schemeClr val="bg1"/>
                </a:solidFill>
                <a:effectLst/>
                <a:latin typeface="Abadi" panose="020B0604020104020204" pitchFamily="34" charset="0"/>
              </a:rPr>
              <a:t> good” </a:t>
            </a:r>
            <a:r>
              <a:rPr lang="en-US" sz="1200" b="0" i="0" dirty="0">
                <a:solidFill>
                  <a:schemeClr val="bg1"/>
                </a:solidFill>
                <a:effectLst/>
                <a:latin typeface="Abadi" panose="020B0604020104020204" pitchFamily="34" charset="0"/>
              </a:rPr>
              <a:t>Elder Richard G. Scott</a:t>
            </a:r>
            <a:endParaRPr lang="en-US" sz="1200" dirty="0">
              <a:solidFill>
                <a:schemeClr val="bg1"/>
              </a:solidFill>
            </a:endParaRPr>
          </a:p>
        </p:txBody>
      </p:sp>
      <p:sp>
        <p:nvSpPr>
          <p:cNvPr id="8" name="Rectangle 7"/>
          <p:cNvSpPr/>
          <p:nvPr/>
        </p:nvSpPr>
        <p:spPr>
          <a:xfrm>
            <a:off x="221213" y="1082397"/>
            <a:ext cx="5149277" cy="2123658"/>
          </a:xfrm>
          <a:prstGeom prst="rect">
            <a:avLst/>
          </a:prstGeom>
        </p:spPr>
        <p:txBody>
          <a:bodyPr wrap="square">
            <a:spAutoFit/>
          </a:bodyPr>
          <a:lstStyle/>
          <a:p>
            <a:r>
              <a:rPr lang="en-US" sz="2000" b="1" dirty="0">
                <a:solidFill>
                  <a:schemeClr val="bg1"/>
                </a:solidFill>
              </a:rPr>
              <a:t>“I find that when I get casual in my relationships with divinity and when it seems that no divine ear is listening and no divine voice is speaking, that I am far, far away. If I immerse myself in the scriptures the distance narrows and the spirituality returns” </a:t>
            </a:r>
            <a:r>
              <a:rPr lang="en-US" sz="2000" b="1" i="1" dirty="0">
                <a:solidFill>
                  <a:schemeClr val="bg1"/>
                </a:solidFill>
              </a:rPr>
              <a:t> </a:t>
            </a:r>
          </a:p>
          <a:p>
            <a:r>
              <a:rPr lang="en-US" sz="1200" b="1" i="1" dirty="0">
                <a:solidFill>
                  <a:schemeClr val="bg1"/>
                </a:solidFill>
              </a:rPr>
              <a:t>Spencer W. Kimball</a:t>
            </a:r>
            <a:r>
              <a:rPr lang="en-US" sz="1200" b="1" dirty="0">
                <a:solidFill>
                  <a:schemeClr val="bg1"/>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156" y="813612"/>
            <a:ext cx="1569119" cy="196989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4394" y="3272790"/>
            <a:ext cx="1593056" cy="2093119"/>
          </a:xfrm>
          <a:prstGeom prst="rect">
            <a:avLst/>
          </a:prstGeom>
        </p:spPr>
      </p:pic>
    </p:spTree>
    <p:extLst>
      <p:ext uri="{BB962C8B-B14F-4D97-AF65-F5344CB8AC3E}">
        <p14:creationId xmlns:p14="http://schemas.microsoft.com/office/powerpoint/2010/main" val="193835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AD1E248-2C94-4F95-ADFB-F535D94DE8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9" y="0"/>
            <a:ext cx="12224339" cy="6858000"/>
          </a:xfrm>
          <a:prstGeom prst="rect">
            <a:avLst/>
          </a:prstGeom>
        </p:spPr>
      </p:pic>
      <p:sp>
        <p:nvSpPr>
          <p:cNvPr id="4" name="TextBox 3"/>
          <p:cNvSpPr txBox="1"/>
          <p:nvPr/>
        </p:nvSpPr>
        <p:spPr>
          <a:xfrm>
            <a:off x="-2" y="6488668"/>
            <a:ext cx="4481849" cy="369332"/>
          </a:xfrm>
          <a:prstGeom prst="rect">
            <a:avLst/>
          </a:prstGeom>
          <a:noFill/>
        </p:spPr>
        <p:txBody>
          <a:bodyPr wrap="square" rtlCol="0">
            <a:spAutoFit/>
          </a:bodyPr>
          <a:lstStyle/>
          <a:p>
            <a:r>
              <a:rPr lang="en-US" dirty="0">
                <a:solidFill>
                  <a:schemeClr val="bg1"/>
                </a:solidFill>
              </a:rPr>
              <a:t>D&amp;C 88:66-69</a:t>
            </a:r>
          </a:p>
        </p:txBody>
      </p:sp>
      <p:sp>
        <p:nvSpPr>
          <p:cNvPr id="6" name="TextBox 5"/>
          <p:cNvSpPr txBox="1"/>
          <p:nvPr/>
        </p:nvSpPr>
        <p:spPr>
          <a:xfrm>
            <a:off x="1" y="-1"/>
            <a:ext cx="12191999" cy="1015663"/>
          </a:xfrm>
          <a:prstGeom prst="rect">
            <a:avLst/>
          </a:prstGeom>
          <a:noFill/>
        </p:spPr>
        <p:txBody>
          <a:bodyPr wrap="square" rtlCol="0">
            <a:spAutoFit/>
          </a:bodyPr>
          <a:lstStyle/>
          <a:p>
            <a:pPr algn="ctr"/>
            <a:r>
              <a:rPr lang="en-US" sz="6000" dirty="0">
                <a:solidFill>
                  <a:schemeClr val="bg1"/>
                </a:solidFill>
                <a:latin typeface="Eras Bold ITC" panose="020B0907030504020204" pitchFamily="34" charset="0"/>
              </a:rPr>
              <a:t>My Spirit is Truth</a:t>
            </a:r>
          </a:p>
        </p:txBody>
      </p:sp>
      <p:sp>
        <p:nvSpPr>
          <p:cNvPr id="12" name="Rectangle 11"/>
          <p:cNvSpPr/>
          <p:nvPr/>
        </p:nvSpPr>
        <p:spPr>
          <a:xfrm>
            <a:off x="2781533" y="940356"/>
            <a:ext cx="6102315" cy="830997"/>
          </a:xfrm>
          <a:prstGeom prst="rect">
            <a:avLst/>
          </a:prstGeom>
        </p:spPr>
        <p:txBody>
          <a:bodyPr wrap="square">
            <a:spAutoFit/>
          </a:bodyPr>
          <a:lstStyle/>
          <a:p>
            <a:pPr algn="ctr"/>
            <a:r>
              <a:rPr lang="en-US" sz="2400" b="1" i="1" dirty="0">
                <a:solidFill>
                  <a:srgbClr val="FFFF00"/>
                </a:solidFill>
              </a:rPr>
              <a:t>If my eye is single to God’s glory, then I will be filled with light</a:t>
            </a:r>
            <a:endParaRPr lang="en-US" sz="1200" b="1" dirty="0">
              <a:solidFill>
                <a:srgbClr val="FFFF00"/>
              </a:solidFill>
            </a:endParaRPr>
          </a:p>
        </p:txBody>
      </p:sp>
      <p:sp>
        <p:nvSpPr>
          <p:cNvPr id="7" name="Rectangle 6"/>
          <p:cNvSpPr/>
          <p:nvPr/>
        </p:nvSpPr>
        <p:spPr>
          <a:xfrm>
            <a:off x="1269348" y="2032941"/>
            <a:ext cx="9126683" cy="584775"/>
          </a:xfrm>
          <a:prstGeom prst="rect">
            <a:avLst/>
          </a:prstGeom>
        </p:spPr>
        <p:txBody>
          <a:bodyPr wrap="square">
            <a:spAutoFit/>
          </a:bodyPr>
          <a:lstStyle/>
          <a:p>
            <a:r>
              <a:rPr lang="en-US" sz="3200" dirty="0">
                <a:solidFill>
                  <a:schemeClr val="bg1"/>
                </a:solidFill>
              </a:rPr>
              <a:t>To be fully devoted to the work and purposes of God</a:t>
            </a:r>
            <a:endParaRPr lang="en-US" sz="3200" b="1" dirty="0">
              <a:solidFill>
                <a:schemeClr val="bg1"/>
              </a:solidFill>
            </a:endParaRPr>
          </a:p>
        </p:txBody>
      </p:sp>
      <p:sp>
        <p:nvSpPr>
          <p:cNvPr id="2" name="Rectangle 1"/>
          <p:cNvSpPr/>
          <p:nvPr/>
        </p:nvSpPr>
        <p:spPr>
          <a:xfrm>
            <a:off x="5482107" y="3382461"/>
            <a:ext cx="6366456" cy="3139321"/>
          </a:xfrm>
          <a:prstGeom prst="rect">
            <a:avLst/>
          </a:prstGeom>
        </p:spPr>
        <p:txBody>
          <a:bodyPr wrap="square">
            <a:spAutoFit/>
          </a:bodyPr>
          <a:lstStyle/>
          <a:p>
            <a:pPr fontAlgn="base"/>
            <a:r>
              <a:rPr lang="en-US" dirty="0">
                <a:solidFill>
                  <a:schemeClr val="bg1"/>
                </a:solidFill>
              </a:rPr>
              <a:t>“As we draw near to Heavenly Father, we become more holy. And as we become more holy, we will overcome disbelief and our souls will be filled with His blessed light. </a:t>
            </a:r>
          </a:p>
          <a:p>
            <a:pPr fontAlgn="base"/>
            <a:endParaRPr lang="en-US" dirty="0">
              <a:solidFill>
                <a:schemeClr val="bg1"/>
              </a:solidFill>
            </a:endParaRPr>
          </a:p>
          <a:p>
            <a:pPr fontAlgn="base"/>
            <a:r>
              <a:rPr lang="en-US" dirty="0">
                <a:solidFill>
                  <a:schemeClr val="bg1"/>
                </a:solidFill>
              </a:rPr>
              <a:t>As we align our lives with this supernal light, it leads us out of darkness and toward greater light. </a:t>
            </a:r>
          </a:p>
          <a:p>
            <a:pPr fontAlgn="base"/>
            <a:endParaRPr lang="en-US" dirty="0">
              <a:solidFill>
                <a:schemeClr val="bg1"/>
              </a:solidFill>
            </a:endParaRPr>
          </a:p>
          <a:p>
            <a:pPr fontAlgn="base"/>
            <a:r>
              <a:rPr lang="en-US" dirty="0">
                <a:solidFill>
                  <a:schemeClr val="bg1"/>
                </a:solidFill>
              </a:rPr>
              <a:t>This greater light leads to the unspeakable </a:t>
            </a:r>
            <a:r>
              <a:rPr lang="en-US" dirty="0" err="1">
                <a:solidFill>
                  <a:schemeClr val="bg1"/>
                </a:solidFill>
              </a:rPr>
              <a:t>ministerings</a:t>
            </a:r>
            <a:r>
              <a:rPr lang="en-US" dirty="0">
                <a:solidFill>
                  <a:schemeClr val="bg1"/>
                </a:solidFill>
              </a:rPr>
              <a:t> of the Holy Spirit, and the veil between heaven and earth can become thin” </a:t>
            </a:r>
          </a:p>
          <a:p>
            <a:pPr fontAlgn="base"/>
            <a:r>
              <a:rPr lang="en-US" sz="1200" dirty="0">
                <a:solidFill>
                  <a:schemeClr val="bg1"/>
                </a:solidFill>
              </a:rPr>
              <a:t>President Dieter F. Uchtdorf</a:t>
            </a:r>
            <a:endParaRPr lang="en-US" sz="1200" b="0" i="0" dirty="0">
              <a:solidFill>
                <a:schemeClr val="bg1"/>
              </a:solidFill>
              <a:effectLst/>
              <a:latin typeface="Abadi" panose="020B0604020104020204" pitchFamily="34" charset="0"/>
            </a:endParaRPr>
          </a:p>
        </p:txBody>
      </p:sp>
      <p:pic>
        <p:nvPicPr>
          <p:cNvPr id="5" name="Picture 4">
            <a:extLst>
              <a:ext uri="{FF2B5EF4-FFF2-40B4-BE49-F238E27FC236}">
                <a16:creationId xmlns:a16="http://schemas.microsoft.com/office/drawing/2014/main" id="{1F998B0F-A553-4247-93D0-AF72FB4E0E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1249" y="3130882"/>
            <a:ext cx="2717800" cy="3390900"/>
          </a:xfrm>
          <a:prstGeom prst="rect">
            <a:avLst/>
          </a:prstGeom>
        </p:spPr>
      </p:pic>
      <p:pic>
        <p:nvPicPr>
          <p:cNvPr id="13" name="Picture 12">
            <a:extLst>
              <a:ext uri="{FF2B5EF4-FFF2-40B4-BE49-F238E27FC236}">
                <a16:creationId xmlns:a16="http://schemas.microsoft.com/office/drawing/2014/main" id="{F5137BB9-8CF4-4669-A32E-EC9C153796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89250" y="282576"/>
            <a:ext cx="859313" cy="1073278"/>
          </a:xfrm>
          <a:prstGeom prst="rect">
            <a:avLst/>
          </a:prstGeom>
        </p:spPr>
      </p:pic>
    </p:spTree>
    <p:extLst>
      <p:ext uri="{BB962C8B-B14F-4D97-AF65-F5344CB8AC3E}">
        <p14:creationId xmlns:p14="http://schemas.microsoft.com/office/powerpoint/2010/main" val="247504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65B6E8-618F-4F45-A404-D22FE1A340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9" y="0"/>
            <a:ext cx="12224339" cy="6858000"/>
          </a:xfrm>
          <a:prstGeom prst="rect">
            <a:avLst/>
          </a:prstGeom>
        </p:spPr>
      </p:pic>
      <p:sp>
        <p:nvSpPr>
          <p:cNvPr id="2" name="Rectangle 1"/>
          <p:cNvSpPr/>
          <p:nvPr/>
        </p:nvSpPr>
        <p:spPr>
          <a:xfrm>
            <a:off x="1888899" y="553251"/>
            <a:ext cx="8607381" cy="5293757"/>
          </a:xfrm>
          <a:prstGeom prst="rect">
            <a:avLst/>
          </a:prstGeom>
        </p:spPr>
        <p:txBody>
          <a:bodyPr wrap="square">
            <a:spAutoFit/>
          </a:bodyPr>
          <a:lstStyle/>
          <a:p>
            <a:pPr fontAlgn="base"/>
            <a:r>
              <a:rPr lang="en-US" sz="3200" b="0" i="0" dirty="0">
                <a:solidFill>
                  <a:schemeClr val="bg1"/>
                </a:solidFill>
                <a:effectLst/>
                <a:latin typeface="Abadi" panose="020B0604020104020204" pitchFamily="34" charset="0"/>
              </a:rPr>
              <a:t>“My dear brothers and sisters, … at times we may … feel insignificant, invisible, alone, or forgotten. But always remember—you matter to Him! …</a:t>
            </a:r>
          </a:p>
          <a:p>
            <a:pPr fontAlgn="base"/>
            <a:endParaRPr lang="en-US" sz="3200" b="0" i="0" dirty="0">
              <a:solidFill>
                <a:schemeClr val="bg1"/>
              </a:solidFill>
              <a:effectLst/>
              <a:latin typeface="Abadi" panose="020B0604020104020204" pitchFamily="34" charset="0"/>
            </a:endParaRPr>
          </a:p>
          <a:p>
            <a:pPr fontAlgn="base"/>
            <a:r>
              <a:rPr lang="en-US" sz="3200" b="0" i="0" dirty="0">
                <a:solidFill>
                  <a:schemeClr val="bg1"/>
                </a:solidFill>
                <a:effectLst/>
                <a:latin typeface="Abadi" panose="020B0604020104020204" pitchFamily="34" charset="0"/>
              </a:rPr>
              <a:t>“God sees you not only as a mortal being on a small planet who lives for a brief season—He sees you as His child. He sees you as the being you are capable and designed to become. He wants you to know that you matter to Him” </a:t>
            </a:r>
          </a:p>
          <a:p>
            <a:pPr fontAlgn="base"/>
            <a:r>
              <a:rPr lang="en-US" dirty="0">
                <a:solidFill>
                  <a:schemeClr val="bg1"/>
                </a:solidFill>
              </a:rPr>
              <a:t>President Dieter F. Uchtdorf</a:t>
            </a:r>
            <a:endParaRPr lang="en-US" b="0" i="0" dirty="0">
              <a:solidFill>
                <a:schemeClr val="bg1"/>
              </a:solidFill>
              <a:effectLst/>
              <a:latin typeface="Abadi" panose="020B0604020104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179" y="214390"/>
            <a:ext cx="1517904" cy="1895856"/>
          </a:xfrm>
          <a:prstGeom prst="rect">
            <a:avLst/>
          </a:prstGeom>
        </p:spPr>
      </p:pic>
    </p:spTree>
    <p:extLst>
      <p:ext uri="{BB962C8B-B14F-4D97-AF65-F5344CB8AC3E}">
        <p14:creationId xmlns:p14="http://schemas.microsoft.com/office/powerpoint/2010/main" val="330521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9F116C0-9A50-4C55-9140-CB15E4F85B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9" y="0"/>
            <a:ext cx="12224339" cy="6858000"/>
          </a:xfrm>
          <a:prstGeom prst="rect">
            <a:avLst/>
          </a:prstGeom>
        </p:spPr>
      </p:pic>
      <p:sp>
        <p:nvSpPr>
          <p:cNvPr id="4" name="TextBox 3"/>
          <p:cNvSpPr txBox="1"/>
          <p:nvPr/>
        </p:nvSpPr>
        <p:spPr>
          <a:xfrm>
            <a:off x="126749" y="117695"/>
            <a:ext cx="11959627" cy="6740307"/>
          </a:xfrm>
          <a:prstGeom prst="rect">
            <a:avLst/>
          </a:prstGeom>
          <a:noFill/>
        </p:spPr>
        <p:txBody>
          <a:bodyPr wrap="square" rtlCol="0">
            <a:spAutoFit/>
          </a:bodyPr>
          <a:lstStyle/>
          <a:p>
            <a:r>
              <a:rPr lang="en-US" dirty="0">
                <a:solidFill>
                  <a:schemeClr val="bg1"/>
                </a:solidFill>
              </a:rPr>
              <a:t>Sources:</a:t>
            </a:r>
          </a:p>
          <a:p>
            <a:endParaRPr lang="en-US" i="1" dirty="0">
              <a:solidFill>
                <a:schemeClr val="bg1"/>
              </a:solidFill>
            </a:endParaRPr>
          </a:p>
          <a:p>
            <a:r>
              <a:rPr lang="en-US" dirty="0">
                <a:solidFill>
                  <a:schemeClr val="bg1"/>
                </a:solidFill>
              </a:rPr>
              <a:t>Video: </a:t>
            </a:r>
            <a:r>
              <a:rPr lang="en-US" b="1" dirty="0">
                <a:solidFill>
                  <a:schemeClr val="bg1"/>
                </a:solidFill>
              </a:rPr>
              <a:t>Christ the Creator</a:t>
            </a:r>
            <a:r>
              <a:rPr lang="en-US" dirty="0">
                <a:solidFill>
                  <a:schemeClr val="bg1"/>
                </a:solidFill>
              </a:rPr>
              <a:t> (3:05)</a:t>
            </a:r>
          </a:p>
          <a:p>
            <a:r>
              <a:rPr lang="en-US" b="1" dirty="0">
                <a:solidFill>
                  <a:schemeClr val="bg1"/>
                </a:solidFill>
              </a:rPr>
              <a:t>The Hope of God's Light</a:t>
            </a:r>
            <a:r>
              <a:rPr lang="en-US" dirty="0">
                <a:solidFill>
                  <a:schemeClr val="bg1"/>
                </a:solidFill>
              </a:rPr>
              <a:t> (6:46)</a:t>
            </a:r>
          </a:p>
          <a:p>
            <a:r>
              <a:rPr lang="en-US" b="1" dirty="0">
                <a:solidFill>
                  <a:schemeClr val="bg1"/>
                </a:solidFill>
              </a:rPr>
              <a:t>You Matter</a:t>
            </a:r>
            <a:r>
              <a:rPr lang="en-US" dirty="0">
                <a:solidFill>
                  <a:schemeClr val="bg1"/>
                </a:solidFill>
              </a:rPr>
              <a:t> (0:48)</a:t>
            </a:r>
            <a:endParaRPr lang="en-US" i="1" dirty="0">
              <a:solidFill>
                <a:schemeClr val="bg1"/>
              </a:solidFill>
            </a:endParaRPr>
          </a:p>
          <a:p>
            <a:endParaRPr lang="en-US" dirty="0">
              <a:solidFill>
                <a:schemeClr val="bg1"/>
              </a:solidFill>
            </a:endParaRPr>
          </a:p>
          <a:p>
            <a:r>
              <a:rPr lang="en-US" dirty="0">
                <a:solidFill>
                  <a:schemeClr val="bg1"/>
                </a:solidFill>
              </a:rPr>
              <a:t>Gerald Lund </a:t>
            </a:r>
            <a:r>
              <a:rPr lang="en-US" i="1" dirty="0">
                <a:solidFill>
                  <a:schemeClr val="bg1"/>
                </a:solidFill>
              </a:rPr>
              <a:t>Let This Mind Be in You, 1988 DEC Symposium, BYU p. 2</a:t>
            </a:r>
          </a:p>
          <a:p>
            <a:endParaRPr lang="en-US" i="1" dirty="0">
              <a:solidFill>
                <a:schemeClr val="bg1"/>
              </a:solidFill>
            </a:endParaRPr>
          </a:p>
          <a:p>
            <a:r>
              <a:rPr lang="en-US" dirty="0">
                <a:solidFill>
                  <a:schemeClr val="bg1"/>
                </a:solidFill>
              </a:rPr>
              <a:t>Hyrum M. Smith and </a:t>
            </a:r>
            <a:r>
              <a:rPr lang="en-US" dirty="0" err="1">
                <a:solidFill>
                  <a:schemeClr val="bg1"/>
                </a:solidFill>
              </a:rPr>
              <a:t>Janne</a:t>
            </a:r>
            <a:r>
              <a:rPr lang="en-US" dirty="0">
                <a:solidFill>
                  <a:schemeClr val="bg1"/>
                </a:solidFill>
              </a:rPr>
              <a:t> M. Sjodahl </a:t>
            </a:r>
            <a:r>
              <a:rPr lang="en-US" i="1" dirty="0">
                <a:solidFill>
                  <a:schemeClr val="bg1"/>
                </a:solidFill>
              </a:rPr>
              <a:t>Doctrine and Covenants Commentary </a:t>
            </a:r>
            <a:r>
              <a:rPr lang="en-US" dirty="0">
                <a:solidFill>
                  <a:schemeClr val="bg1"/>
                </a:solidFill>
              </a:rPr>
              <a:t>pg. 550</a:t>
            </a:r>
          </a:p>
          <a:p>
            <a:endParaRPr lang="en-US" i="1" dirty="0">
              <a:solidFill>
                <a:schemeClr val="bg1"/>
              </a:solidFill>
            </a:endParaRPr>
          </a:p>
          <a:p>
            <a:r>
              <a:rPr lang="en-US" dirty="0">
                <a:solidFill>
                  <a:schemeClr val="bg1"/>
                </a:solidFill>
              </a:rPr>
              <a:t>L.G. </a:t>
            </a:r>
            <a:r>
              <a:rPr lang="en-US" dirty="0" err="1">
                <a:solidFill>
                  <a:schemeClr val="bg1"/>
                </a:solidFill>
              </a:rPr>
              <a:t>Otten</a:t>
            </a:r>
            <a:r>
              <a:rPr lang="en-US" dirty="0">
                <a:solidFill>
                  <a:schemeClr val="bg1"/>
                </a:solidFill>
              </a:rPr>
              <a:t> and C.M. Caldwell </a:t>
            </a:r>
            <a:r>
              <a:rPr lang="en-US" i="1" dirty="0">
                <a:solidFill>
                  <a:schemeClr val="bg1"/>
                </a:solidFill>
              </a:rPr>
              <a:t>Sacred Truths of the Doctrine and Covenants” </a:t>
            </a:r>
            <a:r>
              <a:rPr lang="en-US" dirty="0">
                <a:solidFill>
                  <a:schemeClr val="bg1"/>
                </a:solidFill>
              </a:rPr>
              <a:t>Volume 2 pg. 109</a:t>
            </a:r>
          </a:p>
          <a:p>
            <a:endParaRPr lang="en-US" dirty="0">
              <a:solidFill>
                <a:schemeClr val="bg1"/>
              </a:solidFill>
            </a:endParaRPr>
          </a:p>
          <a:p>
            <a:r>
              <a:rPr lang="en-US" dirty="0">
                <a:solidFill>
                  <a:schemeClr val="bg1"/>
                </a:solidFill>
              </a:rPr>
              <a:t>Joseph Fielding McConkie and Craig J. </a:t>
            </a:r>
            <a:r>
              <a:rPr lang="en-US" dirty="0" err="1">
                <a:solidFill>
                  <a:schemeClr val="bg1"/>
                </a:solidFill>
              </a:rPr>
              <a:t>Ostler</a:t>
            </a:r>
            <a:r>
              <a:rPr lang="en-US" dirty="0">
                <a:solidFill>
                  <a:schemeClr val="bg1"/>
                </a:solidFill>
              </a:rPr>
              <a:t> </a:t>
            </a:r>
            <a:r>
              <a:rPr lang="en-US" i="1" dirty="0">
                <a:solidFill>
                  <a:schemeClr val="bg1"/>
                </a:solidFill>
              </a:rPr>
              <a:t>Revelations of the Restoration </a:t>
            </a:r>
            <a:r>
              <a:rPr lang="en-US" dirty="0">
                <a:solidFill>
                  <a:schemeClr val="bg1"/>
                </a:solidFill>
              </a:rPr>
              <a:t>pg. 635</a:t>
            </a:r>
          </a:p>
          <a:p>
            <a:endParaRPr lang="en-US" dirty="0">
              <a:solidFill>
                <a:schemeClr val="bg1"/>
              </a:solidFill>
            </a:endParaRPr>
          </a:p>
          <a:p>
            <a:r>
              <a:rPr lang="en-US" i="1" dirty="0">
                <a:solidFill>
                  <a:schemeClr val="bg1"/>
                </a:solidFill>
              </a:rPr>
              <a:t>Doctrine and Covenants Student Manual </a:t>
            </a:r>
            <a:r>
              <a:rPr lang="en-US" dirty="0">
                <a:solidFill>
                  <a:schemeClr val="bg1"/>
                </a:solidFill>
              </a:rPr>
              <a:t>Religion 324-325 Section 88</a:t>
            </a:r>
          </a:p>
          <a:p>
            <a:endParaRPr lang="en-US" i="1" dirty="0">
              <a:solidFill>
                <a:schemeClr val="bg1"/>
              </a:solidFill>
            </a:endParaRPr>
          </a:p>
          <a:p>
            <a:r>
              <a:rPr lang="en-US" dirty="0">
                <a:solidFill>
                  <a:schemeClr val="bg1"/>
                </a:solidFill>
              </a:rPr>
              <a:t>(</a:t>
            </a:r>
            <a:r>
              <a:rPr lang="en-US" i="1" dirty="0">
                <a:solidFill>
                  <a:schemeClr val="bg1"/>
                </a:solidFill>
              </a:rPr>
              <a:t>Teachings of Presidents of the Church: Spencer W. Kimball</a:t>
            </a:r>
            <a:r>
              <a:rPr lang="en-US" dirty="0">
                <a:solidFill>
                  <a:schemeClr val="bg1"/>
                </a:solidFill>
              </a:rPr>
              <a:t> [2006], 67).</a:t>
            </a:r>
          </a:p>
          <a:p>
            <a:endParaRPr lang="en-US" b="1" dirty="0">
              <a:solidFill>
                <a:schemeClr val="bg1"/>
              </a:solidFill>
            </a:endParaRPr>
          </a:p>
          <a:p>
            <a:r>
              <a:rPr lang="en-US" b="0" i="0" dirty="0">
                <a:solidFill>
                  <a:schemeClr val="bg1"/>
                </a:solidFill>
                <a:effectLst/>
              </a:rPr>
              <a:t>Elder Richard G. Scott (“Using the Supernal Gift of Prayer,”</a:t>
            </a:r>
            <a:r>
              <a:rPr lang="en-US" b="0" i="1" dirty="0">
                <a:solidFill>
                  <a:schemeClr val="bg1"/>
                </a:solidFill>
                <a:effectLst/>
              </a:rPr>
              <a:t> Ensign</a:t>
            </a:r>
            <a:r>
              <a:rPr lang="en-US" b="0" i="0" dirty="0">
                <a:solidFill>
                  <a:schemeClr val="bg1"/>
                </a:solidFill>
                <a:effectLst/>
              </a:rPr>
              <a:t> or </a:t>
            </a:r>
            <a:r>
              <a:rPr lang="en-US" b="0" i="1" dirty="0">
                <a:solidFill>
                  <a:schemeClr val="bg1"/>
                </a:solidFill>
                <a:effectLst/>
              </a:rPr>
              <a:t>Liahona,</a:t>
            </a:r>
            <a:r>
              <a:rPr lang="en-US" b="0" i="0" dirty="0">
                <a:solidFill>
                  <a:schemeClr val="bg1"/>
                </a:solidFill>
                <a:effectLst/>
              </a:rPr>
              <a:t> May 2007, 9).</a:t>
            </a:r>
          </a:p>
          <a:p>
            <a:endParaRPr lang="en-US" dirty="0">
              <a:solidFill>
                <a:schemeClr val="bg1"/>
              </a:solidFill>
            </a:endParaRPr>
          </a:p>
          <a:p>
            <a:r>
              <a:rPr lang="en-US" dirty="0">
                <a:solidFill>
                  <a:schemeClr val="bg1"/>
                </a:solidFill>
              </a:rPr>
              <a:t>President Dieter F. Uchtdorf</a:t>
            </a:r>
            <a:r>
              <a:rPr lang="en-US" b="0" i="0" dirty="0">
                <a:solidFill>
                  <a:schemeClr val="bg1"/>
                </a:solidFill>
                <a:effectLst/>
              </a:rPr>
              <a:t>(“You Matter to Him,”</a:t>
            </a:r>
            <a:r>
              <a:rPr lang="en-US" b="0" i="1" dirty="0">
                <a:solidFill>
                  <a:schemeClr val="bg1"/>
                </a:solidFill>
                <a:effectLst/>
              </a:rPr>
              <a:t> Ensign</a:t>
            </a:r>
            <a:r>
              <a:rPr lang="en-US" b="0" i="0" dirty="0">
                <a:solidFill>
                  <a:schemeClr val="bg1"/>
                </a:solidFill>
                <a:effectLst/>
              </a:rPr>
              <a:t> or </a:t>
            </a:r>
            <a:r>
              <a:rPr lang="en-US" b="0" i="1" dirty="0">
                <a:solidFill>
                  <a:schemeClr val="bg1"/>
                </a:solidFill>
                <a:effectLst/>
              </a:rPr>
              <a:t>Liahona,</a:t>
            </a:r>
            <a:r>
              <a:rPr lang="en-US" b="0" i="0" dirty="0">
                <a:solidFill>
                  <a:schemeClr val="bg1"/>
                </a:solidFill>
                <a:effectLst/>
              </a:rPr>
              <a:t> Nov. 2011, 22).</a:t>
            </a:r>
          </a:p>
          <a:p>
            <a:r>
              <a:rPr lang="en-US" dirty="0">
                <a:solidFill>
                  <a:schemeClr val="bg1"/>
                </a:solidFill>
              </a:rPr>
              <a:t>		(“The Love of God,”</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Nov. 2009, </a:t>
            </a:r>
            <a:r>
              <a:rPr lang="en-US">
                <a:solidFill>
                  <a:schemeClr val="bg1"/>
                </a:solidFill>
              </a:rPr>
              <a:t>23–24).</a:t>
            </a:r>
            <a:endParaRPr lang="en-US" b="1" dirty="0">
              <a:solidFill>
                <a:schemeClr val="bg1"/>
              </a:solidFill>
            </a:endParaRPr>
          </a:p>
          <a:p>
            <a:endParaRPr lang="en-US" i="1" dirty="0">
              <a:solidFill>
                <a:schemeClr val="bg1"/>
              </a:solidFill>
            </a:endParaRPr>
          </a:p>
          <a:p>
            <a:endParaRPr lang="en-US" dirty="0">
              <a:solidFill>
                <a:schemeClr val="bg1"/>
              </a:solidFill>
            </a:endParaRPr>
          </a:p>
        </p:txBody>
      </p:sp>
      <p:grpSp>
        <p:nvGrpSpPr>
          <p:cNvPr id="5" name="Group 4"/>
          <p:cNvGrpSpPr/>
          <p:nvPr/>
        </p:nvGrpSpPr>
        <p:grpSpPr>
          <a:xfrm>
            <a:off x="3302548" y="573336"/>
            <a:ext cx="714777" cy="905384"/>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129335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012" y="113325"/>
            <a:ext cx="6096000" cy="5078313"/>
          </a:xfrm>
          <a:prstGeom prst="rect">
            <a:avLst/>
          </a:prstGeom>
          <a:ln>
            <a:solidFill>
              <a:schemeClr val="tx1"/>
            </a:solidFill>
          </a:ln>
        </p:spPr>
        <p:txBody>
          <a:bodyPr>
            <a:spAutoFit/>
          </a:bodyPr>
          <a:lstStyle/>
          <a:p>
            <a:r>
              <a:rPr lang="en-US" sz="1200" b="1" i="0" dirty="0">
                <a:solidFill>
                  <a:srgbClr val="2F393A"/>
                </a:solidFill>
                <a:effectLst/>
              </a:rPr>
              <a:t>Parable:</a:t>
            </a:r>
          </a:p>
          <a:p>
            <a:r>
              <a:rPr lang="en-US" sz="1200" b="0" i="0" dirty="0">
                <a:solidFill>
                  <a:srgbClr val="2F393A"/>
                </a:solidFill>
                <a:effectLst/>
              </a:rPr>
              <a:t>Elder Orson Pratt explained: “The Lord wanted to represent these kingdoms so that we could understand what he desired to impart, and he gave it as a parable, in order to assist our weak comprehensions. … Says the interrogator—‘I do not comprehend this idea of the Lord’s withdrawing from one and going to another.’ In order to comprehend this let us come back to our own globe. Do we not expect that the Lord will, by and by, come and visit us and stay a little while, about a thousand years. Yes, and then we shall be made glad with the joy of the countenance of our Lord. He will be among us, and will be our King, and he will reign as a King of kings and Lord of lords. He will have a throne in Zion, and another in the Temple at Jerusalem, and he will have with him the twelve disciples who were with him during his ministry at Jerusalem; and they will eat and drink with him at his table; and all the people of this globe who are counted worthy to be called Zion, the pure in heart, will be made glad by the countenance of their Lord for a thousand years, during which the earth will rest. Then what? He withdraws. What for? To fulfill other purposes; for he has other worlds or creations and other sons and daughters, perhaps just as good as those dwelling on this planet, and they, as well as we, will be visited, and they will be made glad with the countenance of their Lord. Thus he will go, in the time and in the season thereof, from kingdom to kingdom or from world to world, causing the pure in heart, the Zion that is taken from these creations, to rejoice in his presence.</a:t>
            </a:r>
          </a:p>
          <a:p>
            <a:endParaRPr lang="en-US" sz="1200" dirty="0">
              <a:solidFill>
                <a:srgbClr val="2F393A"/>
              </a:solidFill>
            </a:endParaRPr>
          </a:p>
          <a:p>
            <a:r>
              <a:rPr lang="en-US" sz="1200" dirty="0"/>
              <a:t>“But there is another thing I want you to understand. This will not be kept up to all eternity, it is merely a preparation for something still greater. And what is that? By and by, when each of these creations has fulfilled the measure and bounds set and the times given for its continuance in a temporal state, it and its inhabitants who are worthy will be made celestial and glorified together. Then, from that time henceforth and for ever, there will be no intervening veil between God and his people who are sanctified and glorified, and he will not be under the necessity of withdrawing from one to go and visit another, because they will all be in his presence.” (In </a:t>
            </a:r>
            <a:r>
              <a:rPr lang="en-US" sz="1200" i="1" dirty="0"/>
              <a:t>Journal of Discourses,</a:t>
            </a:r>
            <a:r>
              <a:rPr lang="en-US" sz="1200" dirty="0"/>
              <a:t> 17:331–32.)</a:t>
            </a:r>
          </a:p>
        </p:txBody>
      </p:sp>
      <p:sp>
        <p:nvSpPr>
          <p:cNvPr id="3" name="Rectangle 2"/>
          <p:cNvSpPr/>
          <p:nvPr/>
        </p:nvSpPr>
        <p:spPr>
          <a:xfrm>
            <a:off x="6272012" y="113325"/>
            <a:ext cx="5241701" cy="4154984"/>
          </a:xfrm>
          <a:prstGeom prst="rect">
            <a:avLst/>
          </a:prstGeom>
          <a:ln>
            <a:solidFill>
              <a:schemeClr val="tx1"/>
            </a:solidFill>
          </a:ln>
        </p:spPr>
        <p:txBody>
          <a:bodyPr wrap="square">
            <a:spAutoFit/>
          </a:bodyPr>
          <a:lstStyle/>
          <a:p>
            <a:pPr fontAlgn="base"/>
            <a:r>
              <a:rPr lang="en-US" sz="1200" b="1" i="0" dirty="0">
                <a:effectLst/>
              </a:rPr>
              <a:t>Sanctify ourselves:</a:t>
            </a:r>
          </a:p>
          <a:p>
            <a:pPr fontAlgn="base"/>
            <a:endParaRPr lang="en-US" sz="1200" b="0" i="0" dirty="0">
              <a:effectLst/>
            </a:endParaRPr>
          </a:p>
          <a:p>
            <a:pPr fontAlgn="base"/>
            <a:r>
              <a:rPr lang="en-US" sz="1200" b="0" i="0" dirty="0">
                <a:effectLst/>
              </a:rPr>
              <a:t>Elder J. Thomas </a:t>
            </a:r>
            <a:r>
              <a:rPr lang="en-US" sz="1200" b="0" i="0" dirty="0" err="1">
                <a:effectLst/>
              </a:rPr>
              <a:t>Fyans</a:t>
            </a:r>
            <a:r>
              <a:rPr lang="en-US" sz="1200" b="0" i="0" dirty="0">
                <a:effectLst/>
              </a:rPr>
              <a:t> of the Seventy explained what it means to sanctify ourselves:</a:t>
            </a:r>
          </a:p>
          <a:p>
            <a:pPr fontAlgn="base"/>
            <a:r>
              <a:rPr lang="en-US" sz="1200" b="0" i="0" dirty="0">
                <a:effectLst/>
              </a:rPr>
              <a:t>“From scripture study we receive further direction concerning the way to draw close to the Lord: ‘</a:t>
            </a:r>
            <a:r>
              <a:rPr lang="en-US" sz="1200" b="0" i="1" dirty="0">
                <a:effectLst/>
              </a:rPr>
              <a:t>Sanctify</a:t>
            </a:r>
            <a:r>
              <a:rPr lang="en-US" sz="1200" b="0" i="0" dirty="0">
                <a:effectLst/>
              </a:rPr>
              <a:t> yourselves that your minds become single to God, and the days will come that you shall see him; for he will unveil his face unto you, and it shall be in his own time, and in his own way, and according to his own will.’ (</a:t>
            </a:r>
            <a:r>
              <a:rPr lang="en-US" sz="1200" b="0" i="0" u="none" strike="noStrike" dirty="0">
                <a:effectLst/>
              </a:rPr>
              <a:t>D&amp;C 88:68</a:t>
            </a:r>
            <a:r>
              <a:rPr lang="en-US" sz="1200" b="0" i="0" dirty="0">
                <a:effectLst/>
              </a:rPr>
              <a:t>; italics added.) </a:t>
            </a:r>
          </a:p>
          <a:p>
            <a:pPr fontAlgn="base"/>
            <a:endParaRPr lang="en-US" sz="1200" dirty="0"/>
          </a:p>
          <a:p>
            <a:pPr fontAlgn="base"/>
            <a:r>
              <a:rPr lang="en-US" sz="1200" b="0" i="1" dirty="0">
                <a:effectLst/>
              </a:rPr>
              <a:t>Sanctify</a:t>
            </a:r>
            <a:r>
              <a:rPr lang="en-US" sz="1200" b="0" i="0" dirty="0">
                <a:effectLst/>
              </a:rPr>
              <a:t> means to make sacred or holy—to make free from sin, to purify. This we do to be in tune with his Spirit.</a:t>
            </a:r>
          </a:p>
          <a:p>
            <a:pPr fontAlgn="base"/>
            <a:r>
              <a:rPr lang="en-US" sz="1200" b="0" i="0" dirty="0">
                <a:effectLst/>
              </a:rPr>
              <a:t>“We are given a guide that regularly reminds us of ways we can remain free from sin and have his Spirit with us. We hear it each time we partake of the </a:t>
            </a:r>
            <a:r>
              <a:rPr lang="en-US" sz="1200" b="0" i="0" u="none" strike="noStrike" dirty="0">
                <a:effectLst/>
              </a:rPr>
              <a:t>sacrament</a:t>
            </a:r>
            <a:r>
              <a:rPr lang="en-US" sz="1200" b="0" i="0" dirty="0">
                <a:effectLst/>
              </a:rPr>
              <a:t>. Listen carefully to the words: ‘O God, the Eternal Father, we ask thee in the name of thy Son, Jesus Christ, to bless and </a:t>
            </a:r>
            <a:r>
              <a:rPr lang="en-US" sz="1200" b="0" i="1" dirty="0">
                <a:effectLst/>
              </a:rPr>
              <a:t>sanctify</a:t>
            </a:r>
            <a:r>
              <a:rPr lang="en-US" sz="1200" b="0" i="0" dirty="0">
                <a:effectLst/>
              </a:rPr>
              <a:t> this bread to the souls of all those who partake of it; that they may eat in remembrance of the body of thy Son, and witness unto thee, O God, the Eternal Father, that they are willing to take upon them the name of thy Son, and always remember him, and keep his commandments which he hath given them, that they may always have his Spirit to be with them’ (</a:t>
            </a:r>
            <a:r>
              <a:rPr lang="en-US" sz="1200" b="0" i="0" u="none" strike="noStrike" dirty="0">
                <a:effectLst/>
              </a:rPr>
              <a:t>Moro. 4:3</a:t>
            </a:r>
            <a:r>
              <a:rPr lang="en-US" sz="1200" b="0" i="0" dirty="0">
                <a:effectLst/>
              </a:rPr>
              <a:t>; also </a:t>
            </a:r>
            <a:r>
              <a:rPr lang="en-US" sz="1200" b="0" i="0" u="none" strike="noStrike" dirty="0">
                <a:effectLst/>
              </a:rPr>
              <a:t>D&amp;C 20:77</a:t>
            </a:r>
            <a:r>
              <a:rPr lang="en-US" sz="1200" b="0" i="0" dirty="0">
                <a:effectLst/>
              </a:rPr>
              <a:t>; italics added.)” (“Draw Near unto Me,”</a:t>
            </a:r>
            <a:r>
              <a:rPr lang="en-US" sz="1200" b="0" i="1" dirty="0">
                <a:effectLst/>
              </a:rPr>
              <a:t> Ensign, </a:t>
            </a:r>
            <a:r>
              <a:rPr lang="en-US" sz="1200" b="0" i="0" dirty="0">
                <a:effectLst/>
              </a:rPr>
              <a:t>Nov. 1985, 90).</a:t>
            </a:r>
          </a:p>
        </p:txBody>
      </p:sp>
    </p:spTree>
    <p:extLst>
      <p:ext uri="{BB962C8B-B14F-4D97-AF65-F5344CB8AC3E}">
        <p14:creationId xmlns:p14="http://schemas.microsoft.com/office/powerpoint/2010/main" val="458248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A4BF151-4667-4441-A54F-32946AE370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9" y="0"/>
            <a:ext cx="12224339" cy="6858000"/>
          </a:xfrm>
          <a:prstGeom prst="rect">
            <a:avLst/>
          </a:prstGeom>
        </p:spPr>
      </p:pic>
      <p:sp>
        <p:nvSpPr>
          <p:cNvPr id="6" name="TextBox 5"/>
          <p:cNvSpPr txBox="1"/>
          <p:nvPr/>
        </p:nvSpPr>
        <p:spPr>
          <a:xfrm>
            <a:off x="1" y="-1"/>
            <a:ext cx="12191999" cy="1015663"/>
          </a:xfrm>
          <a:prstGeom prst="rect">
            <a:avLst/>
          </a:prstGeom>
          <a:noFill/>
        </p:spPr>
        <p:txBody>
          <a:bodyPr wrap="square" rtlCol="0">
            <a:spAutoFit/>
          </a:bodyPr>
          <a:lstStyle/>
          <a:p>
            <a:pPr algn="ctr"/>
            <a:r>
              <a:rPr lang="en-US" sz="6000" dirty="0">
                <a:solidFill>
                  <a:schemeClr val="bg1"/>
                </a:solidFill>
                <a:latin typeface="Eras Bold ITC" panose="020B0907030504020204" pitchFamily="34" charset="0"/>
              </a:rPr>
              <a:t>Olive Leaf- A Message of Peace</a:t>
            </a:r>
          </a:p>
        </p:txBody>
      </p:sp>
      <p:grpSp>
        <p:nvGrpSpPr>
          <p:cNvPr id="8" name="Group 7"/>
          <p:cNvGrpSpPr/>
          <p:nvPr/>
        </p:nvGrpSpPr>
        <p:grpSpPr>
          <a:xfrm>
            <a:off x="1538242" y="1404465"/>
            <a:ext cx="8984810" cy="4434635"/>
            <a:chOff x="1651630" y="1404465"/>
            <a:chExt cx="9364470" cy="4434635"/>
          </a:xfrm>
        </p:grpSpPr>
        <p:sp>
          <p:nvSpPr>
            <p:cNvPr id="10" name="Rectangle 9"/>
            <p:cNvSpPr/>
            <p:nvPr/>
          </p:nvSpPr>
          <p:spPr>
            <a:xfrm>
              <a:off x="1651630" y="1404465"/>
              <a:ext cx="7624999" cy="4401205"/>
            </a:xfrm>
            <a:prstGeom prst="rect">
              <a:avLst/>
            </a:prstGeom>
          </p:spPr>
          <p:txBody>
            <a:bodyPr wrap="square">
              <a:spAutoFit/>
            </a:bodyPr>
            <a:lstStyle/>
            <a:p>
              <a:r>
                <a:rPr lang="en-US" sz="2800" b="0" i="0" dirty="0">
                  <a:solidFill>
                    <a:schemeClr val="bg1"/>
                  </a:solidFill>
                  <a:effectLst/>
                  <a:latin typeface="Abadi" panose="020B0604020104020204" pitchFamily="34" charset="0"/>
                </a:rPr>
                <a:t>In a letter written to William W. Phelps, the Prophet Joseph Smith called this revelation “the ‘Olive Leaf’ which we have plucked from the Tree of Paradise, the Lord’s message of peace to us” HC.</a:t>
              </a:r>
            </a:p>
            <a:p>
              <a:endParaRPr lang="en-US" sz="2800" dirty="0">
                <a:solidFill>
                  <a:schemeClr val="bg1"/>
                </a:solidFill>
                <a:latin typeface="Abadi" panose="020B0604020104020204" pitchFamily="34" charset="0"/>
              </a:endParaRPr>
            </a:p>
            <a:p>
              <a:r>
                <a:rPr lang="en-US" sz="2800" b="0" i="0" dirty="0">
                  <a:solidFill>
                    <a:schemeClr val="bg1"/>
                  </a:solidFill>
                  <a:effectLst/>
                  <a:latin typeface="Abadi" panose="020B0604020104020204" pitchFamily="34" charset="0"/>
                </a:rPr>
                <a:t>The name is appropriate, because the olive tree is a well-known symbol of peace, and the revelation contains numerous keys for achieving spiritual peace.</a:t>
              </a:r>
              <a:endParaRPr lang="en-US" sz="2800" dirty="0">
                <a:solidFill>
                  <a:schemeClr val="bg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1692" y="2986221"/>
              <a:ext cx="2044408" cy="2852879"/>
            </a:xfrm>
            <a:prstGeom prst="rect">
              <a:avLst/>
            </a:prstGeom>
          </p:spPr>
        </p:pic>
      </p:grpSp>
      <p:pic>
        <p:nvPicPr>
          <p:cNvPr id="3" name="Picture 2">
            <a:extLst>
              <a:ext uri="{FF2B5EF4-FFF2-40B4-BE49-F238E27FC236}">
                <a16:creationId xmlns:a16="http://schemas.microsoft.com/office/drawing/2014/main" id="{19CD0DF4-3723-492A-BBDC-68CB03BCCC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839" y="928234"/>
            <a:ext cx="1371791" cy="1409897"/>
          </a:xfrm>
          <a:prstGeom prst="rect">
            <a:avLst/>
          </a:prstGeom>
        </p:spPr>
      </p:pic>
      <p:pic>
        <p:nvPicPr>
          <p:cNvPr id="7" name="Picture 6">
            <a:extLst>
              <a:ext uri="{FF2B5EF4-FFF2-40B4-BE49-F238E27FC236}">
                <a16:creationId xmlns:a16="http://schemas.microsoft.com/office/drawing/2014/main" id="{A961DB14-3045-4419-9142-F37D99FDBC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51122" y="5181189"/>
            <a:ext cx="1638529" cy="1609950"/>
          </a:xfrm>
          <a:prstGeom prst="rect">
            <a:avLst/>
          </a:prstGeom>
        </p:spPr>
      </p:pic>
    </p:spTree>
    <p:extLst>
      <p:ext uri="{BB962C8B-B14F-4D97-AF65-F5344CB8AC3E}">
        <p14:creationId xmlns:p14="http://schemas.microsoft.com/office/powerpoint/2010/main" val="1863754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40F5ABE-968F-43E1-8F58-CAC73E216F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9" y="0"/>
            <a:ext cx="12224339" cy="6858000"/>
          </a:xfrm>
          <a:prstGeom prst="rect">
            <a:avLst/>
          </a:prstGeom>
        </p:spPr>
      </p:pic>
      <p:sp>
        <p:nvSpPr>
          <p:cNvPr id="4" name="TextBox 3"/>
          <p:cNvSpPr txBox="1"/>
          <p:nvPr/>
        </p:nvSpPr>
        <p:spPr>
          <a:xfrm>
            <a:off x="-1" y="6488668"/>
            <a:ext cx="8781862" cy="369332"/>
          </a:xfrm>
          <a:prstGeom prst="rect">
            <a:avLst/>
          </a:prstGeom>
          <a:noFill/>
        </p:spPr>
        <p:txBody>
          <a:bodyPr wrap="square" rtlCol="0">
            <a:spAutoFit/>
          </a:bodyPr>
          <a:lstStyle/>
          <a:p>
            <a:r>
              <a:rPr lang="en-US" dirty="0">
                <a:solidFill>
                  <a:schemeClr val="bg1"/>
                </a:solidFill>
              </a:rPr>
              <a:t> Gerald Lund</a:t>
            </a:r>
          </a:p>
        </p:txBody>
      </p:sp>
      <p:sp>
        <p:nvSpPr>
          <p:cNvPr id="6" name="TextBox 5"/>
          <p:cNvSpPr txBox="1"/>
          <p:nvPr/>
        </p:nvSpPr>
        <p:spPr>
          <a:xfrm>
            <a:off x="90534" y="0"/>
            <a:ext cx="12191999" cy="1015663"/>
          </a:xfrm>
          <a:prstGeom prst="rect">
            <a:avLst/>
          </a:prstGeom>
          <a:noFill/>
        </p:spPr>
        <p:txBody>
          <a:bodyPr wrap="square" rtlCol="0">
            <a:spAutoFit/>
          </a:bodyPr>
          <a:lstStyle/>
          <a:p>
            <a:pPr algn="ctr"/>
            <a:r>
              <a:rPr lang="en-US" sz="6000" dirty="0">
                <a:solidFill>
                  <a:schemeClr val="bg1"/>
                </a:solidFill>
                <a:latin typeface="Eras Bold ITC" panose="020B0907030504020204" pitchFamily="34" charset="0"/>
              </a:rPr>
              <a:t>The Universe</a:t>
            </a:r>
          </a:p>
        </p:txBody>
      </p:sp>
      <p:sp>
        <p:nvSpPr>
          <p:cNvPr id="2" name="Rectangle 1"/>
          <p:cNvSpPr/>
          <p:nvPr/>
        </p:nvSpPr>
        <p:spPr>
          <a:xfrm>
            <a:off x="312344" y="3909983"/>
            <a:ext cx="4332084" cy="2308324"/>
          </a:xfrm>
          <a:prstGeom prst="rect">
            <a:avLst/>
          </a:prstGeom>
        </p:spPr>
        <p:txBody>
          <a:bodyPr wrap="square">
            <a:spAutoFit/>
          </a:bodyPr>
          <a:lstStyle/>
          <a:p>
            <a:r>
              <a:rPr lang="en-US" sz="2400" b="0" dirty="0">
                <a:solidFill>
                  <a:srgbClr val="FFFF00"/>
                </a:solidFill>
                <a:effectLst/>
                <a:latin typeface="Georgia" panose="02040502050405020303" pitchFamily="18" charset="0"/>
              </a:rPr>
              <a:t>“Astronomers now say that the known universe is probably ten billion light-years out in every direction that we can see…” </a:t>
            </a:r>
          </a:p>
          <a:p>
            <a:r>
              <a:rPr lang="en-US" sz="2400" b="0" dirty="0">
                <a:solidFill>
                  <a:srgbClr val="FFFF00"/>
                </a:solidFill>
                <a:effectLst/>
                <a:latin typeface="Georgia" panose="02040502050405020303" pitchFamily="18" charset="0"/>
              </a:rPr>
              <a:t>(1 light year is 6 trillion miles)</a:t>
            </a:r>
            <a:endParaRPr lang="en-US" sz="2400" dirty="0">
              <a:solidFill>
                <a:srgbClr val="FFFF00"/>
              </a:solidFill>
            </a:endParaRPr>
          </a:p>
        </p:txBody>
      </p:sp>
      <p:sp>
        <p:nvSpPr>
          <p:cNvPr id="3" name="Rectangle 2"/>
          <p:cNvSpPr/>
          <p:nvPr/>
        </p:nvSpPr>
        <p:spPr>
          <a:xfrm>
            <a:off x="312344" y="968713"/>
            <a:ext cx="6285695" cy="461665"/>
          </a:xfrm>
          <a:prstGeom prst="rect">
            <a:avLst/>
          </a:prstGeom>
        </p:spPr>
        <p:txBody>
          <a:bodyPr wrap="none">
            <a:spAutoFit/>
          </a:bodyPr>
          <a:lstStyle/>
          <a:p>
            <a:r>
              <a:rPr lang="en-US" sz="2400" b="0" i="0" dirty="0">
                <a:solidFill>
                  <a:srgbClr val="FFFF00"/>
                </a:solidFill>
                <a:effectLst/>
                <a:latin typeface="Georgia" panose="02040502050405020303" pitchFamily="18" charset="0"/>
              </a:rPr>
              <a:t>We are just a small particle in a vast universe</a:t>
            </a:r>
            <a:endParaRPr lang="en-US" sz="2400" dirty="0">
              <a:solidFill>
                <a:srgbClr val="FFFF00"/>
              </a:solidFill>
            </a:endParaRPr>
          </a:p>
        </p:txBody>
      </p:sp>
      <p:sp>
        <p:nvSpPr>
          <p:cNvPr id="5" name="Rectangle 4"/>
          <p:cNvSpPr/>
          <p:nvPr/>
        </p:nvSpPr>
        <p:spPr>
          <a:xfrm>
            <a:off x="502039" y="1455106"/>
            <a:ext cx="6096000" cy="1754326"/>
          </a:xfrm>
          <a:prstGeom prst="rect">
            <a:avLst/>
          </a:prstGeom>
        </p:spPr>
        <p:txBody>
          <a:bodyPr>
            <a:spAutoFit/>
          </a:bodyPr>
          <a:lstStyle/>
          <a:p>
            <a:r>
              <a:rPr lang="en-US" b="1" dirty="0">
                <a:solidFill>
                  <a:schemeClr val="bg1"/>
                </a:solidFill>
                <a:effectLst/>
                <a:latin typeface="Georgia" panose="02040502050405020303" pitchFamily="18" charset="0"/>
              </a:rPr>
              <a:t>“In 1920 and the completion of the 100” telescope on Mount Wilson in Southern California, astronomers were absolutely stunned to learn that what they thought were clouds of gas that they had been seeing with the smaller telescope, were actually whole galaxies of stars.”</a:t>
            </a:r>
            <a:endParaRPr lang="en-US" b="1" dirty="0">
              <a:solidFill>
                <a:schemeClr val="bg1"/>
              </a:solidFill>
            </a:endParaRPr>
          </a:p>
        </p:txBody>
      </p:sp>
      <p:sp>
        <p:nvSpPr>
          <p:cNvPr id="8" name="Rectangle 7"/>
          <p:cNvSpPr/>
          <p:nvPr/>
        </p:nvSpPr>
        <p:spPr>
          <a:xfrm>
            <a:off x="4956773" y="4986612"/>
            <a:ext cx="6969455" cy="1754326"/>
          </a:xfrm>
          <a:prstGeom prst="rect">
            <a:avLst/>
          </a:prstGeom>
        </p:spPr>
        <p:txBody>
          <a:bodyPr wrap="square">
            <a:spAutoFit/>
          </a:bodyPr>
          <a:lstStyle/>
          <a:p>
            <a:r>
              <a:rPr lang="en-US" b="1" dirty="0">
                <a:solidFill>
                  <a:schemeClr val="bg1"/>
                </a:solidFill>
                <a:effectLst/>
                <a:latin typeface="Georgia" panose="02040502050405020303" pitchFamily="18" charset="0"/>
              </a:rPr>
              <a:t>“Now, with the 200” telescope on Mount Palomar in San Diego County, if you focus on the bowl of the big Dipper just that tiny little portion of the entire sky, you can count over one million galaxies, not stars, but galaxies. Astronomers now estimate there are probably a hundred billion galaxies each containing a hundred billion stars.”</a:t>
            </a:r>
            <a:endParaRPr lang="en-US" b="1" dirty="0">
              <a:solidFill>
                <a:schemeClr val="bg1"/>
              </a:solidFill>
            </a:endParaRPr>
          </a:p>
        </p:txBody>
      </p:sp>
      <p:pic>
        <p:nvPicPr>
          <p:cNvPr id="9" name="Picture 8">
            <a:extLst>
              <a:ext uri="{FF2B5EF4-FFF2-40B4-BE49-F238E27FC236}">
                <a16:creationId xmlns:a16="http://schemas.microsoft.com/office/drawing/2014/main" id="{7648587B-75C3-43EE-A539-ECBFE671BA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0714" y="3019723"/>
            <a:ext cx="2857500" cy="1879600"/>
          </a:xfrm>
          <a:prstGeom prst="rect">
            <a:avLst/>
          </a:prstGeom>
        </p:spPr>
      </p:pic>
      <p:pic>
        <p:nvPicPr>
          <p:cNvPr id="12" name="Picture 11">
            <a:extLst>
              <a:ext uri="{FF2B5EF4-FFF2-40B4-BE49-F238E27FC236}">
                <a16:creationId xmlns:a16="http://schemas.microsoft.com/office/drawing/2014/main" id="{E7D27CA3-985E-4277-89CF-EB51ABAC2C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8537" y="871644"/>
            <a:ext cx="3011424" cy="1999488"/>
          </a:xfrm>
          <a:prstGeom prst="rect">
            <a:avLst/>
          </a:prstGeom>
        </p:spPr>
      </p:pic>
    </p:spTree>
    <p:extLst>
      <p:ext uri="{BB962C8B-B14F-4D97-AF65-F5344CB8AC3E}">
        <p14:creationId xmlns:p14="http://schemas.microsoft.com/office/powerpoint/2010/main" val="365367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Horizontal)">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32537FB-B1D1-405A-94EB-8CDEA1577F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9" y="0"/>
            <a:ext cx="12224339" cy="6858000"/>
          </a:xfrm>
          <a:prstGeom prst="rect">
            <a:avLst/>
          </a:prstGeom>
        </p:spPr>
      </p:pic>
      <p:sp>
        <p:nvSpPr>
          <p:cNvPr id="6" name="TextBox 5"/>
          <p:cNvSpPr txBox="1"/>
          <p:nvPr/>
        </p:nvSpPr>
        <p:spPr>
          <a:xfrm>
            <a:off x="90534" y="0"/>
            <a:ext cx="12191999" cy="1015663"/>
          </a:xfrm>
          <a:prstGeom prst="rect">
            <a:avLst/>
          </a:prstGeom>
          <a:noFill/>
        </p:spPr>
        <p:txBody>
          <a:bodyPr wrap="square" rtlCol="0">
            <a:spAutoFit/>
          </a:bodyPr>
          <a:lstStyle/>
          <a:p>
            <a:pPr algn="ctr"/>
            <a:r>
              <a:rPr lang="en-US" sz="6000" dirty="0">
                <a:solidFill>
                  <a:schemeClr val="bg1"/>
                </a:solidFill>
                <a:latin typeface="Eras Bold ITC" panose="020B0907030504020204" pitchFamily="34" charset="0"/>
              </a:rPr>
              <a:t>Small and Insignificant</a:t>
            </a:r>
          </a:p>
        </p:txBody>
      </p:sp>
      <p:sp>
        <p:nvSpPr>
          <p:cNvPr id="3" name="Rectangle 2"/>
          <p:cNvSpPr/>
          <p:nvPr/>
        </p:nvSpPr>
        <p:spPr>
          <a:xfrm>
            <a:off x="502466" y="1054067"/>
            <a:ext cx="6115777" cy="461665"/>
          </a:xfrm>
          <a:prstGeom prst="rect">
            <a:avLst/>
          </a:prstGeom>
        </p:spPr>
        <p:txBody>
          <a:bodyPr wrap="none">
            <a:spAutoFit/>
          </a:bodyPr>
          <a:lstStyle/>
          <a:p>
            <a:r>
              <a:rPr lang="en-US" sz="2400" b="0" i="0" dirty="0">
                <a:solidFill>
                  <a:srgbClr val="FFFF00"/>
                </a:solidFill>
                <a:effectLst/>
                <a:latin typeface="Georgia" panose="02040502050405020303" pitchFamily="18" charset="0"/>
              </a:rPr>
              <a:t>Numberless as the sand upon the sea shore</a:t>
            </a:r>
            <a:endParaRPr lang="en-US" sz="2400" dirty="0">
              <a:solidFill>
                <a:srgbClr val="FFFF00"/>
              </a:solidFill>
            </a:endParaRPr>
          </a:p>
        </p:txBody>
      </p:sp>
      <p:sp>
        <p:nvSpPr>
          <p:cNvPr id="5" name="Rectangle 4"/>
          <p:cNvSpPr/>
          <p:nvPr/>
        </p:nvSpPr>
        <p:spPr>
          <a:xfrm>
            <a:off x="502466" y="4710952"/>
            <a:ext cx="6096000" cy="2031325"/>
          </a:xfrm>
          <a:prstGeom prst="rect">
            <a:avLst/>
          </a:prstGeom>
        </p:spPr>
        <p:txBody>
          <a:bodyPr>
            <a:spAutoFit/>
          </a:bodyPr>
          <a:lstStyle/>
          <a:p>
            <a:r>
              <a:rPr lang="en-US" b="0" i="1" dirty="0">
                <a:solidFill>
                  <a:schemeClr val="bg1"/>
                </a:solidFill>
                <a:effectLst/>
                <a:latin typeface="Georgia" panose="02040502050405020303" pitchFamily="18" charset="0"/>
              </a:rPr>
              <a:t>And were it possible that man could number the particles of the earth, yea, millions of earths like this, it would not be a beginning to the number of thy creations; and thy curtains are stretched out still; and yet thou art there, and thy bosom is there; and also thou art just; thou art merciful and kind forever; </a:t>
            </a:r>
          </a:p>
          <a:p>
            <a:r>
              <a:rPr lang="en-US" b="0" i="1" dirty="0">
                <a:solidFill>
                  <a:schemeClr val="bg1"/>
                </a:solidFill>
                <a:effectLst/>
                <a:latin typeface="Georgia" panose="02040502050405020303" pitchFamily="18" charset="0"/>
              </a:rPr>
              <a:t>Moses 7:30</a:t>
            </a:r>
            <a:endParaRPr lang="en-US" i="1" dirty="0">
              <a:solidFill>
                <a:schemeClr val="bg1"/>
              </a:solidFill>
            </a:endParaRPr>
          </a:p>
        </p:txBody>
      </p:sp>
      <p:sp>
        <p:nvSpPr>
          <p:cNvPr id="9" name="Rectangle 8"/>
          <p:cNvSpPr/>
          <p:nvPr/>
        </p:nvSpPr>
        <p:spPr>
          <a:xfrm>
            <a:off x="8315604" y="2005775"/>
            <a:ext cx="3011788" cy="3046988"/>
          </a:xfrm>
          <a:prstGeom prst="rect">
            <a:avLst/>
          </a:prstGeom>
        </p:spPr>
        <p:txBody>
          <a:bodyPr wrap="square">
            <a:spAutoFit/>
          </a:bodyPr>
          <a:lstStyle/>
          <a:p>
            <a:pPr algn="just"/>
            <a:r>
              <a:rPr lang="en-US" sz="2400" b="0" i="0" dirty="0">
                <a:solidFill>
                  <a:srgbClr val="FFFF00"/>
                </a:solidFill>
                <a:effectLst/>
                <a:latin typeface="Georgia" panose="02040502050405020303" pitchFamily="18" charset="0"/>
              </a:rPr>
              <a:t>The only way to come to know the Savior is by realizing our own nothingness in comparison to His majesty and being willing to submit our will to His.</a:t>
            </a:r>
            <a:endParaRPr lang="en-US" dirty="0">
              <a:solidFill>
                <a:srgbClr val="FFFF00"/>
              </a:solidFill>
            </a:endParaRPr>
          </a:p>
        </p:txBody>
      </p:sp>
      <p:sp>
        <p:nvSpPr>
          <p:cNvPr id="10" name="Rectangle 9"/>
          <p:cNvSpPr/>
          <p:nvPr/>
        </p:nvSpPr>
        <p:spPr>
          <a:xfrm>
            <a:off x="1330888" y="1515732"/>
            <a:ext cx="4891827" cy="1477328"/>
          </a:xfrm>
          <a:prstGeom prst="rect">
            <a:avLst/>
          </a:prstGeom>
        </p:spPr>
        <p:txBody>
          <a:bodyPr wrap="square">
            <a:spAutoFit/>
          </a:bodyPr>
          <a:lstStyle/>
          <a:p>
            <a:pPr algn="just"/>
            <a:r>
              <a:rPr lang="en-US" b="0" i="1" dirty="0">
                <a:solidFill>
                  <a:schemeClr val="bg1"/>
                </a:solidFill>
                <a:effectLst/>
                <a:latin typeface="Georgia" panose="02040502050405020303" pitchFamily="18" charset="0"/>
              </a:rPr>
              <a:t>And worlds without number have I created; and I also created them for mine own purpose; and by the Son I created them, which is mine Only Begotten.</a:t>
            </a:r>
          </a:p>
          <a:p>
            <a:r>
              <a:rPr lang="en-US" i="1" dirty="0">
                <a:solidFill>
                  <a:schemeClr val="bg1"/>
                </a:solidFill>
                <a:latin typeface="Georgia" panose="02040502050405020303" pitchFamily="18" charset="0"/>
              </a:rPr>
              <a:t>Moses 1:33</a:t>
            </a:r>
            <a:endParaRPr lang="en-US" i="1" dirty="0">
              <a:solidFill>
                <a:schemeClr val="bg1"/>
              </a:solidFill>
            </a:endParaRPr>
          </a:p>
        </p:txBody>
      </p:sp>
      <p:pic>
        <p:nvPicPr>
          <p:cNvPr id="4" name="Picture 3">
            <a:extLst>
              <a:ext uri="{FF2B5EF4-FFF2-40B4-BE49-F238E27FC236}">
                <a16:creationId xmlns:a16="http://schemas.microsoft.com/office/drawing/2014/main" id="{0319EE67-9FD8-4F83-B134-843F0B801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2030" y="2786892"/>
            <a:ext cx="2895600" cy="1752600"/>
          </a:xfrm>
          <a:prstGeom prst="rect">
            <a:avLst/>
          </a:prstGeom>
        </p:spPr>
      </p:pic>
    </p:spTree>
    <p:extLst>
      <p:ext uri="{BB962C8B-B14F-4D97-AF65-F5344CB8AC3E}">
        <p14:creationId xmlns:p14="http://schemas.microsoft.com/office/powerpoint/2010/main" val="404226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B52C84F-307B-4C45-8D5A-65319E977F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9" y="0"/>
            <a:ext cx="12224339" cy="6858000"/>
          </a:xfrm>
          <a:prstGeom prst="rect">
            <a:avLst/>
          </a:prstGeom>
        </p:spPr>
      </p:pic>
      <p:sp>
        <p:nvSpPr>
          <p:cNvPr id="4" name="TextBox 3"/>
          <p:cNvSpPr txBox="1"/>
          <p:nvPr/>
        </p:nvSpPr>
        <p:spPr>
          <a:xfrm>
            <a:off x="-1" y="6488668"/>
            <a:ext cx="1457607" cy="369332"/>
          </a:xfrm>
          <a:prstGeom prst="rect">
            <a:avLst/>
          </a:prstGeom>
          <a:noFill/>
        </p:spPr>
        <p:txBody>
          <a:bodyPr wrap="square" rtlCol="0">
            <a:spAutoFit/>
          </a:bodyPr>
          <a:lstStyle/>
          <a:p>
            <a:r>
              <a:rPr lang="en-US" dirty="0">
                <a:solidFill>
                  <a:schemeClr val="bg1"/>
                </a:solidFill>
              </a:rPr>
              <a:t>D&amp;C 88:41</a:t>
            </a:r>
          </a:p>
        </p:txBody>
      </p:sp>
      <p:sp>
        <p:nvSpPr>
          <p:cNvPr id="6" name="TextBox 5"/>
          <p:cNvSpPr txBox="1"/>
          <p:nvPr/>
        </p:nvSpPr>
        <p:spPr>
          <a:xfrm>
            <a:off x="90534" y="0"/>
            <a:ext cx="12191999" cy="1015663"/>
          </a:xfrm>
          <a:prstGeom prst="rect">
            <a:avLst/>
          </a:prstGeom>
          <a:noFill/>
        </p:spPr>
        <p:txBody>
          <a:bodyPr wrap="square" rtlCol="0">
            <a:spAutoFit/>
          </a:bodyPr>
          <a:lstStyle/>
          <a:p>
            <a:pPr algn="ctr"/>
            <a:r>
              <a:rPr lang="en-US" sz="6000" dirty="0">
                <a:solidFill>
                  <a:schemeClr val="bg1"/>
                </a:solidFill>
                <a:latin typeface="Eras Bold ITC" panose="020B0907030504020204" pitchFamily="34" charset="0"/>
              </a:rPr>
              <a:t>Omnipresence</a:t>
            </a:r>
          </a:p>
        </p:txBody>
      </p:sp>
      <p:sp>
        <p:nvSpPr>
          <p:cNvPr id="2" name="Rectangle 1"/>
          <p:cNvSpPr/>
          <p:nvPr/>
        </p:nvSpPr>
        <p:spPr>
          <a:xfrm>
            <a:off x="5499280" y="4672786"/>
            <a:ext cx="5590196" cy="1815882"/>
          </a:xfrm>
          <a:prstGeom prst="rect">
            <a:avLst/>
          </a:prstGeom>
        </p:spPr>
        <p:txBody>
          <a:bodyPr wrap="square">
            <a:spAutoFit/>
          </a:bodyPr>
          <a:lstStyle/>
          <a:p>
            <a:pPr algn="just"/>
            <a:r>
              <a:rPr lang="en-US" sz="2800" dirty="0">
                <a:solidFill>
                  <a:schemeClr val="bg1"/>
                </a:solidFill>
              </a:rPr>
              <a:t>God governs a vast number of creations throughout the heavens, He is aware of each one of us and wants to draw near to us.</a:t>
            </a:r>
            <a:endParaRPr lang="en-US" sz="2800" i="1" dirty="0">
              <a:solidFill>
                <a:schemeClr val="bg1"/>
              </a:solidFill>
            </a:endParaRPr>
          </a:p>
        </p:txBody>
      </p:sp>
      <p:sp>
        <p:nvSpPr>
          <p:cNvPr id="10" name="Rectangle 9"/>
          <p:cNvSpPr/>
          <p:nvPr/>
        </p:nvSpPr>
        <p:spPr>
          <a:xfrm>
            <a:off x="4404510" y="990177"/>
            <a:ext cx="3382978" cy="738664"/>
          </a:xfrm>
          <a:prstGeom prst="rect">
            <a:avLst/>
          </a:prstGeom>
        </p:spPr>
        <p:txBody>
          <a:bodyPr wrap="square">
            <a:spAutoFit/>
          </a:bodyPr>
          <a:lstStyle/>
          <a:p>
            <a:pPr algn="ctr"/>
            <a:r>
              <a:rPr lang="en-US" sz="2400" b="0" i="0" dirty="0">
                <a:solidFill>
                  <a:srgbClr val="FFFF00"/>
                </a:solidFill>
                <a:effectLst/>
                <a:latin typeface="Georgia" panose="02040502050405020303" pitchFamily="18" charset="0"/>
              </a:rPr>
              <a:t>And God Created All </a:t>
            </a:r>
            <a:r>
              <a:rPr lang="en-US" b="0" i="0" dirty="0">
                <a:solidFill>
                  <a:srgbClr val="FFFF00"/>
                </a:solidFill>
                <a:effectLst/>
                <a:latin typeface="Georgia" panose="02040502050405020303" pitchFamily="18" charset="0"/>
              </a:rPr>
              <a:t>(beyond our comprehension)</a:t>
            </a:r>
            <a:endParaRPr lang="en-US" dirty="0">
              <a:solidFill>
                <a:srgbClr val="FFFF00"/>
              </a:solidFill>
            </a:endParaRPr>
          </a:p>
        </p:txBody>
      </p:sp>
      <p:sp>
        <p:nvSpPr>
          <p:cNvPr id="11" name="Rectangle 10"/>
          <p:cNvSpPr/>
          <p:nvPr/>
        </p:nvSpPr>
        <p:spPr>
          <a:xfrm>
            <a:off x="710693" y="1850433"/>
            <a:ext cx="4540315" cy="3908762"/>
          </a:xfrm>
          <a:prstGeom prst="rect">
            <a:avLst/>
          </a:prstGeom>
        </p:spPr>
        <p:txBody>
          <a:bodyPr wrap="square">
            <a:spAutoFit/>
          </a:bodyPr>
          <a:lstStyle/>
          <a:p>
            <a:r>
              <a:rPr lang="en-US" i="1" dirty="0">
                <a:solidFill>
                  <a:schemeClr val="bg1"/>
                </a:solidFill>
              </a:rPr>
              <a:t>He comprehends all things before and round about Him</a:t>
            </a:r>
          </a:p>
          <a:p>
            <a:endParaRPr lang="en-US" i="1" dirty="0">
              <a:solidFill>
                <a:schemeClr val="bg1"/>
              </a:solidFill>
            </a:endParaRPr>
          </a:p>
          <a:p>
            <a:r>
              <a:rPr lang="en-US" i="1" dirty="0">
                <a:solidFill>
                  <a:schemeClr val="bg1"/>
                </a:solidFill>
              </a:rPr>
              <a:t>He is above all things</a:t>
            </a:r>
          </a:p>
          <a:p>
            <a:endParaRPr lang="en-US" i="1" dirty="0">
              <a:solidFill>
                <a:schemeClr val="bg1"/>
              </a:solidFill>
            </a:endParaRPr>
          </a:p>
          <a:p>
            <a:r>
              <a:rPr lang="en-US" i="1" dirty="0">
                <a:solidFill>
                  <a:schemeClr val="bg1"/>
                </a:solidFill>
              </a:rPr>
              <a:t>He is in all things</a:t>
            </a:r>
          </a:p>
          <a:p>
            <a:endParaRPr lang="en-US" i="1" dirty="0">
              <a:solidFill>
                <a:schemeClr val="bg1"/>
              </a:solidFill>
            </a:endParaRPr>
          </a:p>
          <a:p>
            <a:r>
              <a:rPr lang="en-US" i="1" dirty="0">
                <a:solidFill>
                  <a:schemeClr val="bg1"/>
                </a:solidFill>
              </a:rPr>
              <a:t>He is through all things and round about all things</a:t>
            </a:r>
          </a:p>
          <a:p>
            <a:endParaRPr lang="en-US" i="1" dirty="0">
              <a:solidFill>
                <a:schemeClr val="bg1"/>
              </a:solidFill>
            </a:endParaRPr>
          </a:p>
          <a:p>
            <a:r>
              <a:rPr lang="en-US" i="1" dirty="0">
                <a:solidFill>
                  <a:schemeClr val="bg1"/>
                </a:solidFill>
              </a:rPr>
              <a:t>All things are by Him and of Him</a:t>
            </a:r>
          </a:p>
          <a:p>
            <a:endParaRPr lang="en-US" i="1" dirty="0">
              <a:solidFill>
                <a:schemeClr val="bg1"/>
              </a:solidFill>
            </a:endParaRPr>
          </a:p>
          <a:p>
            <a:r>
              <a:rPr lang="en-US" sz="3200" i="1" dirty="0">
                <a:solidFill>
                  <a:srgbClr val="FFFF00"/>
                </a:solidFill>
              </a:rPr>
              <a:t>Forever and ever</a:t>
            </a:r>
          </a:p>
        </p:txBody>
      </p:sp>
      <p:pic>
        <p:nvPicPr>
          <p:cNvPr id="8" name="Picture 7">
            <a:extLst>
              <a:ext uri="{FF2B5EF4-FFF2-40B4-BE49-F238E27FC236}">
                <a16:creationId xmlns:a16="http://schemas.microsoft.com/office/drawing/2014/main" id="{523F18DA-A6EF-4BD7-90F2-2E04DB96C5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8420" y="1850433"/>
            <a:ext cx="3644720" cy="2574084"/>
          </a:xfrm>
          <a:prstGeom prst="rect">
            <a:avLst/>
          </a:prstGeom>
        </p:spPr>
      </p:pic>
    </p:spTree>
    <p:extLst>
      <p:ext uri="{BB962C8B-B14F-4D97-AF65-F5344CB8AC3E}">
        <p14:creationId xmlns:p14="http://schemas.microsoft.com/office/powerpoint/2010/main" val="7685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DA48007-5200-44A4-9929-EF8F4690B6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9" y="0"/>
            <a:ext cx="12224339" cy="6858000"/>
          </a:xfrm>
          <a:prstGeom prst="rect">
            <a:avLst/>
          </a:prstGeom>
        </p:spPr>
      </p:pic>
      <p:sp>
        <p:nvSpPr>
          <p:cNvPr id="4" name="TextBox 3"/>
          <p:cNvSpPr txBox="1"/>
          <p:nvPr/>
        </p:nvSpPr>
        <p:spPr>
          <a:xfrm>
            <a:off x="-1" y="6488668"/>
            <a:ext cx="2382593" cy="369332"/>
          </a:xfrm>
          <a:prstGeom prst="rect">
            <a:avLst/>
          </a:prstGeom>
          <a:noFill/>
        </p:spPr>
        <p:txBody>
          <a:bodyPr wrap="square" rtlCol="0">
            <a:spAutoFit/>
          </a:bodyPr>
          <a:lstStyle/>
          <a:p>
            <a:r>
              <a:rPr lang="en-US" dirty="0">
                <a:solidFill>
                  <a:schemeClr val="bg1"/>
                </a:solidFill>
              </a:rPr>
              <a:t>D&amp;C 88:42-45</a:t>
            </a:r>
          </a:p>
        </p:txBody>
      </p:sp>
      <p:sp>
        <p:nvSpPr>
          <p:cNvPr id="6" name="TextBox 5"/>
          <p:cNvSpPr txBox="1"/>
          <p:nvPr/>
        </p:nvSpPr>
        <p:spPr>
          <a:xfrm>
            <a:off x="90534" y="0"/>
            <a:ext cx="12191999" cy="1015663"/>
          </a:xfrm>
          <a:prstGeom prst="rect">
            <a:avLst/>
          </a:prstGeom>
          <a:noFill/>
        </p:spPr>
        <p:txBody>
          <a:bodyPr wrap="square" rtlCol="0">
            <a:spAutoFit/>
          </a:bodyPr>
          <a:lstStyle/>
          <a:p>
            <a:pPr algn="ctr"/>
            <a:r>
              <a:rPr lang="en-US" sz="6000" dirty="0">
                <a:solidFill>
                  <a:schemeClr val="bg1"/>
                </a:solidFill>
                <a:latin typeface="Eras Bold ITC" panose="020B0907030504020204" pitchFamily="34" charset="0"/>
              </a:rPr>
              <a:t>The Law Given and Governed</a:t>
            </a:r>
          </a:p>
        </p:txBody>
      </p:sp>
      <p:sp>
        <p:nvSpPr>
          <p:cNvPr id="11" name="Rectangle 10"/>
          <p:cNvSpPr/>
          <p:nvPr/>
        </p:nvSpPr>
        <p:spPr>
          <a:xfrm>
            <a:off x="728802" y="1385011"/>
            <a:ext cx="4540315" cy="1754326"/>
          </a:xfrm>
          <a:prstGeom prst="rect">
            <a:avLst/>
          </a:prstGeom>
        </p:spPr>
        <p:txBody>
          <a:bodyPr wrap="square">
            <a:spAutoFit/>
          </a:bodyPr>
          <a:lstStyle/>
          <a:p>
            <a:r>
              <a:rPr lang="en-US" sz="2400" dirty="0">
                <a:solidFill>
                  <a:schemeClr val="bg1"/>
                </a:solidFill>
              </a:rPr>
              <a:t>“Moral laws are just as immutable as those by which the courses of the Earth, the planets, and the stars, are governed.”</a:t>
            </a:r>
          </a:p>
          <a:p>
            <a:r>
              <a:rPr lang="en-US" sz="1200" dirty="0">
                <a:solidFill>
                  <a:schemeClr val="bg1"/>
                </a:solidFill>
              </a:rPr>
              <a:t>Smith and Sjodahl</a:t>
            </a:r>
            <a:endParaRPr lang="en-US" sz="1200" dirty="0">
              <a:solidFill>
                <a:srgbClr val="FFFF00"/>
              </a:solidFill>
            </a:endParaRPr>
          </a:p>
        </p:txBody>
      </p:sp>
      <p:sp>
        <p:nvSpPr>
          <p:cNvPr id="12" name="Rectangle 11"/>
          <p:cNvSpPr/>
          <p:nvPr/>
        </p:nvSpPr>
        <p:spPr>
          <a:xfrm>
            <a:off x="6589471" y="4256006"/>
            <a:ext cx="4540315" cy="2123658"/>
          </a:xfrm>
          <a:prstGeom prst="rect">
            <a:avLst/>
          </a:prstGeom>
        </p:spPr>
        <p:txBody>
          <a:bodyPr wrap="square">
            <a:spAutoFit/>
          </a:bodyPr>
          <a:lstStyle/>
          <a:p>
            <a:r>
              <a:rPr lang="en-US" sz="2000" dirty="0">
                <a:solidFill>
                  <a:schemeClr val="bg1"/>
                </a:solidFill>
              </a:rPr>
              <a:t>“He comprehends all things and all things are subject unto Him. Nothing in His universe is left to chance and nothing exists without His knowledge. He organized all things and all thing are governed by Him.” </a:t>
            </a:r>
          </a:p>
          <a:p>
            <a:r>
              <a:rPr lang="en-US" sz="1200" dirty="0" err="1">
                <a:solidFill>
                  <a:schemeClr val="bg1"/>
                </a:solidFill>
              </a:rPr>
              <a:t>Otten</a:t>
            </a:r>
            <a:r>
              <a:rPr lang="en-US" sz="1200" dirty="0">
                <a:solidFill>
                  <a:schemeClr val="bg1"/>
                </a:solidFill>
              </a:rPr>
              <a:t> and Caldwell</a:t>
            </a:r>
            <a:endParaRPr lang="en-US" sz="1200" dirty="0">
              <a:solidFill>
                <a:srgbClr val="FFFF00"/>
              </a:solidFill>
            </a:endParaRPr>
          </a:p>
        </p:txBody>
      </p:sp>
      <p:pic>
        <p:nvPicPr>
          <p:cNvPr id="3" name="Picture 2">
            <a:extLst>
              <a:ext uri="{FF2B5EF4-FFF2-40B4-BE49-F238E27FC236}">
                <a16:creationId xmlns:a16="http://schemas.microsoft.com/office/drawing/2014/main" id="{8053A0C3-3D0E-4011-AE2A-1E7864B860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424" y="1017164"/>
            <a:ext cx="3648075" cy="2314575"/>
          </a:xfrm>
          <a:prstGeom prst="rect">
            <a:avLst/>
          </a:prstGeom>
        </p:spPr>
      </p:pic>
      <p:pic>
        <p:nvPicPr>
          <p:cNvPr id="7" name="Picture 6">
            <a:extLst>
              <a:ext uri="{FF2B5EF4-FFF2-40B4-BE49-F238E27FC236}">
                <a16:creationId xmlns:a16="http://schemas.microsoft.com/office/drawing/2014/main" id="{D7958E20-D9D9-4836-984C-3F0A2E3370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2278" y="3539827"/>
            <a:ext cx="4797552" cy="2694432"/>
          </a:xfrm>
          <a:prstGeom prst="rect">
            <a:avLst/>
          </a:prstGeom>
        </p:spPr>
      </p:pic>
    </p:spTree>
    <p:extLst>
      <p:ext uri="{BB962C8B-B14F-4D97-AF65-F5344CB8AC3E}">
        <p14:creationId xmlns:p14="http://schemas.microsoft.com/office/powerpoint/2010/main" val="79010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out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3CB76F7-F188-4EBB-B8E1-F295A044C9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9" y="0"/>
            <a:ext cx="12224339" cy="6858000"/>
          </a:xfrm>
          <a:prstGeom prst="rect">
            <a:avLst/>
          </a:prstGeom>
        </p:spPr>
      </p:pic>
      <p:sp>
        <p:nvSpPr>
          <p:cNvPr id="4" name="TextBox 3"/>
          <p:cNvSpPr txBox="1"/>
          <p:nvPr/>
        </p:nvSpPr>
        <p:spPr>
          <a:xfrm>
            <a:off x="-1" y="6488668"/>
            <a:ext cx="3052294" cy="369332"/>
          </a:xfrm>
          <a:prstGeom prst="rect">
            <a:avLst/>
          </a:prstGeom>
          <a:noFill/>
        </p:spPr>
        <p:txBody>
          <a:bodyPr wrap="square" rtlCol="0">
            <a:spAutoFit/>
          </a:bodyPr>
          <a:lstStyle/>
          <a:p>
            <a:r>
              <a:rPr lang="en-US" dirty="0">
                <a:solidFill>
                  <a:schemeClr val="bg1"/>
                </a:solidFill>
              </a:rPr>
              <a:t>D&amp;C 88:42-45</a:t>
            </a:r>
          </a:p>
        </p:txBody>
      </p:sp>
      <p:sp>
        <p:nvSpPr>
          <p:cNvPr id="6" name="TextBox 5"/>
          <p:cNvSpPr txBox="1"/>
          <p:nvPr/>
        </p:nvSpPr>
        <p:spPr>
          <a:xfrm>
            <a:off x="90534" y="0"/>
            <a:ext cx="12191999" cy="1015663"/>
          </a:xfrm>
          <a:prstGeom prst="rect">
            <a:avLst/>
          </a:prstGeom>
          <a:noFill/>
        </p:spPr>
        <p:txBody>
          <a:bodyPr wrap="square" rtlCol="0">
            <a:spAutoFit/>
          </a:bodyPr>
          <a:lstStyle/>
          <a:p>
            <a:pPr algn="ctr"/>
            <a:r>
              <a:rPr lang="en-US" sz="6000" dirty="0">
                <a:solidFill>
                  <a:schemeClr val="bg1"/>
                </a:solidFill>
                <a:latin typeface="Eras Bold ITC" panose="020B0907030504020204" pitchFamily="34" charset="0"/>
              </a:rPr>
              <a:t>Agency of Man</a:t>
            </a:r>
          </a:p>
        </p:txBody>
      </p:sp>
      <p:sp>
        <p:nvSpPr>
          <p:cNvPr id="11" name="Rectangle 10"/>
          <p:cNvSpPr/>
          <p:nvPr/>
        </p:nvSpPr>
        <p:spPr>
          <a:xfrm>
            <a:off x="7315563" y="1460479"/>
            <a:ext cx="4540315" cy="3416320"/>
          </a:xfrm>
          <a:prstGeom prst="rect">
            <a:avLst/>
          </a:prstGeom>
        </p:spPr>
        <p:txBody>
          <a:bodyPr wrap="square">
            <a:spAutoFit/>
          </a:bodyPr>
          <a:lstStyle/>
          <a:p>
            <a:r>
              <a:rPr lang="en-US" sz="2400" b="1" i="1" dirty="0">
                <a:solidFill>
                  <a:srgbClr val="FFFF00"/>
                </a:solidFill>
              </a:rPr>
              <a:t>Behold, they do not desire that the Lord their God, who hath created them, should rule and reign over them; notwithstanding his great goodness and his mercy towards them, they do set at naught his counsels, and they will not that he should be their guide.</a:t>
            </a:r>
          </a:p>
          <a:p>
            <a:r>
              <a:rPr lang="en-US" sz="2400" b="1" i="1" dirty="0" err="1">
                <a:solidFill>
                  <a:srgbClr val="FFFF00"/>
                </a:solidFill>
              </a:rPr>
              <a:t>Helaman</a:t>
            </a:r>
            <a:r>
              <a:rPr lang="en-US" sz="2400" b="1" i="1" dirty="0">
                <a:solidFill>
                  <a:srgbClr val="FFFF00"/>
                </a:solidFill>
              </a:rPr>
              <a:t> 12:6</a:t>
            </a:r>
            <a:endParaRPr lang="en-US" sz="1200" b="1" i="1" dirty="0">
              <a:solidFill>
                <a:srgbClr val="FFFF00"/>
              </a:solidFill>
            </a:endParaRPr>
          </a:p>
        </p:txBody>
      </p:sp>
      <p:sp>
        <p:nvSpPr>
          <p:cNvPr id="12" name="Rectangle 11"/>
          <p:cNvSpPr/>
          <p:nvPr/>
        </p:nvSpPr>
        <p:spPr>
          <a:xfrm>
            <a:off x="225138" y="1323666"/>
            <a:ext cx="4540315" cy="3046988"/>
          </a:xfrm>
          <a:prstGeom prst="rect">
            <a:avLst/>
          </a:prstGeom>
        </p:spPr>
        <p:txBody>
          <a:bodyPr wrap="square">
            <a:spAutoFit/>
          </a:bodyPr>
          <a:lstStyle/>
          <a:p>
            <a:r>
              <a:rPr lang="en-US" sz="2000" b="1" dirty="0">
                <a:solidFill>
                  <a:schemeClr val="bg1"/>
                </a:solidFill>
              </a:rPr>
              <a:t>“Of all of God’s creations, only man has agency to be disobedient to the laws of God. However, because of his agency, man can also choose to come unto God.</a:t>
            </a:r>
          </a:p>
          <a:p>
            <a:r>
              <a:rPr lang="en-US" sz="2000" b="1" dirty="0">
                <a:solidFill>
                  <a:schemeClr val="bg1"/>
                </a:solidFill>
              </a:rPr>
              <a:t> </a:t>
            </a:r>
          </a:p>
          <a:p>
            <a:r>
              <a:rPr lang="en-US" sz="2000" b="1" dirty="0">
                <a:solidFill>
                  <a:schemeClr val="bg1"/>
                </a:solidFill>
              </a:rPr>
              <a:t>If man choses to come unto God in His kingdom, then man must choose to be obedient to the laws of God pertaining to that kingdom.”</a:t>
            </a:r>
          </a:p>
          <a:p>
            <a:r>
              <a:rPr lang="en-US" sz="1200" b="1" dirty="0" err="1">
                <a:solidFill>
                  <a:schemeClr val="bg1"/>
                </a:solidFill>
              </a:rPr>
              <a:t>Otten</a:t>
            </a:r>
            <a:r>
              <a:rPr lang="en-US" sz="1200" b="1" dirty="0">
                <a:solidFill>
                  <a:schemeClr val="bg1"/>
                </a:solidFill>
              </a:rPr>
              <a:t> and Caldwell</a:t>
            </a:r>
            <a:endParaRPr lang="en-US" sz="1200" b="1" dirty="0">
              <a:solidFill>
                <a:srgbClr val="FFFF00"/>
              </a:solidFill>
            </a:endParaRPr>
          </a:p>
        </p:txBody>
      </p:sp>
      <p:grpSp>
        <p:nvGrpSpPr>
          <p:cNvPr id="10" name="Group 15"/>
          <p:cNvGrpSpPr/>
          <p:nvPr/>
        </p:nvGrpSpPr>
        <p:grpSpPr>
          <a:xfrm>
            <a:off x="4637435" y="3549134"/>
            <a:ext cx="1271017" cy="3165915"/>
            <a:chOff x="5891782" y="1905000"/>
            <a:chExt cx="1271017" cy="3165915"/>
          </a:xfrm>
          <a:solidFill>
            <a:schemeClr val="accent2"/>
          </a:solidFill>
        </p:grpSpPr>
        <p:sp>
          <p:nvSpPr>
            <p:cNvPr id="19" name="Oval 18"/>
            <p:cNvSpPr/>
            <p:nvPr/>
          </p:nvSpPr>
          <p:spPr>
            <a:xfrm>
              <a:off x="6019800" y="1905000"/>
              <a:ext cx="1016000" cy="1066800"/>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2423263">
              <a:off x="6068520" y="4385115"/>
              <a:ext cx="381000" cy="685800"/>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6324600" y="2819400"/>
              <a:ext cx="381000" cy="1828800"/>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18657015">
              <a:off x="6600982" y="4350807"/>
              <a:ext cx="381000" cy="685800"/>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5400000">
              <a:off x="6336791" y="2797105"/>
              <a:ext cx="381000" cy="1271017"/>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3"/>
          <p:cNvGrpSpPr/>
          <p:nvPr/>
        </p:nvGrpSpPr>
        <p:grpSpPr>
          <a:xfrm>
            <a:off x="6143558" y="3507419"/>
            <a:ext cx="1271017" cy="3165915"/>
            <a:chOff x="7162800" y="1828800"/>
            <a:chExt cx="1271017" cy="3165915"/>
          </a:xfrm>
          <a:solidFill>
            <a:schemeClr val="accent2"/>
          </a:solidFill>
        </p:grpSpPr>
        <p:sp>
          <p:nvSpPr>
            <p:cNvPr id="14" name="Oval 13"/>
            <p:cNvSpPr/>
            <p:nvPr/>
          </p:nvSpPr>
          <p:spPr>
            <a:xfrm>
              <a:off x="7290818" y="1828800"/>
              <a:ext cx="1016000" cy="1066800"/>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423263">
              <a:off x="7315202" y="4308915"/>
              <a:ext cx="381000" cy="685800"/>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18657015">
              <a:off x="7872000" y="4274607"/>
              <a:ext cx="381000" cy="685800"/>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5400000">
              <a:off x="7607809" y="2720905"/>
              <a:ext cx="381000" cy="1271017"/>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7315200" y="2743200"/>
              <a:ext cx="990600" cy="1828800"/>
            </a:xfrm>
            <a:prstGeom prst="trapezoid">
              <a:avLst>
                <a:gd name="adj" fmla="val 33571"/>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421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CE5326A-BEC0-40D1-AD33-4C022F826E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9" y="0"/>
            <a:ext cx="12224339" cy="6858000"/>
          </a:xfrm>
          <a:prstGeom prst="rect">
            <a:avLst/>
          </a:prstGeom>
        </p:spPr>
      </p:pic>
      <p:sp>
        <p:nvSpPr>
          <p:cNvPr id="4" name="TextBox 3"/>
          <p:cNvSpPr txBox="1"/>
          <p:nvPr/>
        </p:nvSpPr>
        <p:spPr>
          <a:xfrm>
            <a:off x="-1" y="6488668"/>
            <a:ext cx="3052294" cy="369332"/>
          </a:xfrm>
          <a:prstGeom prst="rect">
            <a:avLst/>
          </a:prstGeom>
          <a:noFill/>
        </p:spPr>
        <p:txBody>
          <a:bodyPr wrap="square" rtlCol="0">
            <a:spAutoFit/>
          </a:bodyPr>
          <a:lstStyle/>
          <a:p>
            <a:r>
              <a:rPr lang="en-US" dirty="0">
                <a:solidFill>
                  <a:schemeClr val="bg1"/>
                </a:solidFill>
              </a:rPr>
              <a:t>D&amp;C 88:44-45</a:t>
            </a:r>
          </a:p>
        </p:txBody>
      </p:sp>
      <p:sp>
        <p:nvSpPr>
          <p:cNvPr id="6" name="TextBox 5"/>
          <p:cNvSpPr txBox="1"/>
          <p:nvPr/>
        </p:nvSpPr>
        <p:spPr>
          <a:xfrm>
            <a:off x="1" y="-1"/>
            <a:ext cx="12191999" cy="1015663"/>
          </a:xfrm>
          <a:prstGeom prst="rect">
            <a:avLst/>
          </a:prstGeom>
          <a:noFill/>
        </p:spPr>
        <p:txBody>
          <a:bodyPr wrap="square" rtlCol="0">
            <a:spAutoFit/>
          </a:bodyPr>
          <a:lstStyle/>
          <a:p>
            <a:pPr algn="ctr"/>
            <a:r>
              <a:rPr lang="en-US" sz="6000" dirty="0">
                <a:solidFill>
                  <a:schemeClr val="bg1"/>
                </a:solidFill>
                <a:latin typeface="Eras Bold ITC" panose="020B0907030504020204" pitchFamily="34" charset="0"/>
              </a:rPr>
              <a:t>Time of Man</a:t>
            </a:r>
          </a:p>
        </p:txBody>
      </p:sp>
      <p:sp>
        <p:nvSpPr>
          <p:cNvPr id="12" name="Rectangle 11"/>
          <p:cNvSpPr/>
          <p:nvPr/>
        </p:nvSpPr>
        <p:spPr>
          <a:xfrm>
            <a:off x="401657" y="790517"/>
            <a:ext cx="3479049" cy="830997"/>
          </a:xfrm>
          <a:prstGeom prst="rect">
            <a:avLst/>
          </a:prstGeom>
        </p:spPr>
        <p:txBody>
          <a:bodyPr wrap="square">
            <a:spAutoFit/>
          </a:bodyPr>
          <a:lstStyle/>
          <a:p>
            <a:r>
              <a:rPr lang="en-US" sz="2400" dirty="0">
                <a:solidFill>
                  <a:schemeClr val="bg1"/>
                </a:solidFill>
              </a:rPr>
              <a:t>Time, as man knows it, is not the same with God</a:t>
            </a:r>
            <a:endParaRPr lang="en-US" sz="2400" b="1" dirty="0">
              <a:solidFill>
                <a:schemeClr val="bg1"/>
              </a:solidFill>
            </a:endParaRPr>
          </a:p>
        </p:txBody>
      </p:sp>
      <p:sp>
        <p:nvSpPr>
          <p:cNvPr id="2" name="Rectangle 1"/>
          <p:cNvSpPr/>
          <p:nvPr/>
        </p:nvSpPr>
        <p:spPr>
          <a:xfrm>
            <a:off x="5533621" y="1095256"/>
            <a:ext cx="6096000" cy="1754326"/>
          </a:xfrm>
          <a:prstGeom prst="rect">
            <a:avLst/>
          </a:prstGeom>
        </p:spPr>
        <p:txBody>
          <a:bodyPr>
            <a:spAutoFit/>
          </a:bodyPr>
          <a:lstStyle/>
          <a:p>
            <a:r>
              <a:rPr lang="en-US" b="1" i="1" dirty="0">
                <a:solidFill>
                  <a:schemeClr val="accent2">
                    <a:lumMod val="40000"/>
                    <a:lumOff val="60000"/>
                  </a:schemeClr>
                </a:solidFill>
                <a:effectLst/>
                <a:latin typeface="Georgia" panose="02040502050405020303" pitchFamily="18" charset="0"/>
              </a:rPr>
              <a:t>Now whether there is more than one time appointed for men to rise it </a:t>
            </a:r>
            <a:r>
              <a:rPr lang="en-US" b="1" i="1" dirty="0" err="1">
                <a:solidFill>
                  <a:schemeClr val="accent2">
                    <a:lumMod val="40000"/>
                    <a:lumOff val="60000"/>
                  </a:schemeClr>
                </a:solidFill>
                <a:effectLst/>
                <a:latin typeface="Georgia" panose="02040502050405020303" pitchFamily="18" charset="0"/>
              </a:rPr>
              <a:t>mattereth</a:t>
            </a:r>
            <a:r>
              <a:rPr lang="en-US" b="1" i="1" dirty="0">
                <a:solidFill>
                  <a:schemeClr val="accent2">
                    <a:lumMod val="40000"/>
                    <a:lumOff val="60000"/>
                  </a:schemeClr>
                </a:solidFill>
                <a:effectLst/>
                <a:latin typeface="Georgia" panose="02040502050405020303" pitchFamily="18" charset="0"/>
              </a:rPr>
              <a:t> not; for all do not die at once, and this </a:t>
            </a:r>
            <a:r>
              <a:rPr lang="en-US" b="1" i="1" dirty="0" err="1">
                <a:solidFill>
                  <a:schemeClr val="accent2">
                    <a:lumMod val="40000"/>
                    <a:lumOff val="60000"/>
                  </a:schemeClr>
                </a:solidFill>
                <a:effectLst/>
                <a:latin typeface="Georgia" panose="02040502050405020303" pitchFamily="18" charset="0"/>
              </a:rPr>
              <a:t>mattereth</a:t>
            </a:r>
            <a:r>
              <a:rPr lang="en-US" b="1" i="1" dirty="0">
                <a:solidFill>
                  <a:schemeClr val="accent2">
                    <a:lumMod val="40000"/>
                    <a:lumOff val="60000"/>
                  </a:schemeClr>
                </a:solidFill>
                <a:effectLst/>
                <a:latin typeface="Georgia" panose="02040502050405020303" pitchFamily="18" charset="0"/>
              </a:rPr>
              <a:t> not; all is as one day with God, and time only is measured unto men.</a:t>
            </a:r>
          </a:p>
          <a:p>
            <a:r>
              <a:rPr lang="en-US" b="1" i="1" dirty="0">
                <a:solidFill>
                  <a:schemeClr val="accent2">
                    <a:lumMod val="40000"/>
                    <a:lumOff val="60000"/>
                  </a:schemeClr>
                </a:solidFill>
                <a:latin typeface="Georgia" panose="02040502050405020303" pitchFamily="18" charset="0"/>
              </a:rPr>
              <a:t>Alma 40:8</a:t>
            </a:r>
            <a:endParaRPr lang="en-US" b="1" i="1" dirty="0">
              <a:solidFill>
                <a:schemeClr val="accent2">
                  <a:lumMod val="40000"/>
                  <a:lumOff val="60000"/>
                </a:schemeClr>
              </a:solidFill>
            </a:endParaRPr>
          </a:p>
        </p:txBody>
      </p:sp>
      <p:sp>
        <p:nvSpPr>
          <p:cNvPr id="3" name="Rectangle 2"/>
          <p:cNvSpPr/>
          <p:nvPr/>
        </p:nvSpPr>
        <p:spPr>
          <a:xfrm>
            <a:off x="4059508" y="3090046"/>
            <a:ext cx="7780469" cy="3693319"/>
          </a:xfrm>
          <a:prstGeom prst="rect">
            <a:avLst/>
          </a:prstGeom>
        </p:spPr>
        <p:txBody>
          <a:bodyPr wrap="square">
            <a:spAutoFit/>
          </a:bodyPr>
          <a:lstStyle/>
          <a:p>
            <a:pPr fontAlgn="base"/>
            <a:r>
              <a:rPr lang="en-US" b="1" i="0" dirty="0">
                <a:solidFill>
                  <a:srgbClr val="FFFF00"/>
                </a:solidFill>
                <a:effectLst/>
                <a:latin typeface="Georgia" panose="02040502050405020303" pitchFamily="18" charset="0"/>
              </a:rPr>
              <a:t>4. In answer to the question—Is not the reckoning of God’s time, angel’s time, prophet’s time, and man’s time, according to the planet on which they reside?</a:t>
            </a:r>
          </a:p>
          <a:p>
            <a:pPr fontAlgn="base"/>
            <a:endParaRPr lang="en-US" b="1" i="0" dirty="0">
              <a:solidFill>
                <a:srgbClr val="FFFF00"/>
              </a:solidFill>
              <a:effectLst/>
              <a:latin typeface="Georgia" panose="02040502050405020303" pitchFamily="18" charset="0"/>
            </a:endParaRPr>
          </a:p>
          <a:p>
            <a:pPr fontAlgn="base"/>
            <a:r>
              <a:rPr lang="en-US" b="1" i="0" dirty="0">
                <a:solidFill>
                  <a:srgbClr val="FFFF00"/>
                </a:solidFill>
                <a:effectLst/>
                <a:latin typeface="Georgia" panose="02040502050405020303" pitchFamily="18" charset="0"/>
              </a:rPr>
              <a:t> 5 I answer, Yes. But there are no angels who minister to this earth but those who do belong or have belonged to it.</a:t>
            </a:r>
          </a:p>
          <a:p>
            <a:pPr fontAlgn="base"/>
            <a:endParaRPr lang="en-US" b="1" i="0" dirty="0">
              <a:solidFill>
                <a:srgbClr val="FFFF00"/>
              </a:solidFill>
              <a:effectLst/>
              <a:latin typeface="Georgia" panose="02040502050405020303" pitchFamily="18" charset="0"/>
            </a:endParaRPr>
          </a:p>
          <a:p>
            <a:pPr fontAlgn="base"/>
            <a:r>
              <a:rPr lang="en-US" b="1" i="0" dirty="0">
                <a:solidFill>
                  <a:srgbClr val="FFFF00"/>
                </a:solidFill>
                <a:effectLst/>
                <a:latin typeface="Georgia" panose="02040502050405020303" pitchFamily="18" charset="0"/>
              </a:rPr>
              <a:t> 6 The angels do not reside on a planet like this earth;</a:t>
            </a:r>
          </a:p>
          <a:p>
            <a:pPr fontAlgn="base"/>
            <a:endParaRPr lang="en-US" b="1" i="0" dirty="0">
              <a:solidFill>
                <a:srgbClr val="FFFF00"/>
              </a:solidFill>
              <a:effectLst/>
              <a:latin typeface="Georgia" panose="02040502050405020303" pitchFamily="18" charset="0"/>
            </a:endParaRPr>
          </a:p>
          <a:p>
            <a:pPr fontAlgn="base"/>
            <a:r>
              <a:rPr lang="en-US" b="1" i="0" dirty="0">
                <a:solidFill>
                  <a:srgbClr val="FFFF00"/>
                </a:solidFill>
                <a:effectLst/>
                <a:latin typeface="Georgia" panose="02040502050405020303" pitchFamily="18" charset="0"/>
              </a:rPr>
              <a:t> 7 But they reside in the presence of God, on a globe like a sea of glass and fire, where all things for their glory are manifest, past, present, and future, and are continually before the Lord.</a:t>
            </a:r>
          </a:p>
          <a:p>
            <a:pPr fontAlgn="base"/>
            <a:r>
              <a:rPr lang="en-US" b="1" dirty="0">
                <a:solidFill>
                  <a:srgbClr val="FFFF00"/>
                </a:solidFill>
                <a:latin typeface="Georgia" panose="02040502050405020303" pitchFamily="18" charset="0"/>
              </a:rPr>
              <a:t>D&amp;C 130:4-7</a:t>
            </a:r>
            <a:endParaRPr lang="en-US" b="1" i="0" dirty="0">
              <a:solidFill>
                <a:srgbClr val="FFFF00"/>
              </a:solidFill>
              <a:effectLst/>
              <a:latin typeface="Georgia" panose="02040502050405020303" pitchFamily="18" charset="0"/>
            </a:endParaRPr>
          </a:p>
        </p:txBody>
      </p:sp>
      <p:pic>
        <p:nvPicPr>
          <p:cNvPr id="15" name="Picture 14">
            <a:extLst>
              <a:ext uri="{FF2B5EF4-FFF2-40B4-BE49-F238E27FC236}">
                <a16:creationId xmlns:a16="http://schemas.microsoft.com/office/drawing/2014/main" id="{C3A8523C-DE61-44C1-B773-DE555E5436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945" y="1972419"/>
            <a:ext cx="3202956" cy="2633233"/>
          </a:xfrm>
          <a:prstGeom prst="rect">
            <a:avLst/>
          </a:prstGeom>
        </p:spPr>
      </p:pic>
    </p:spTree>
    <p:extLst>
      <p:ext uri="{BB962C8B-B14F-4D97-AF65-F5344CB8AC3E}">
        <p14:creationId xmlns:p14="http://schemas.microsoft.com/office/powerpoint/2010/main" val="10292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5AEF688-45D2-4885-9EF6-E87DE3732F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9" y="0"/>
            <a:ext cx="12224339" cy="6858000"/>
          </a:xfrm>
          <a:prstGeom prst="rect">
            <a:avLst/>
          </a:prstGeom>
        </p:spPr>
      </p:pic>
      <p:sp>
        <p:nvSpPr>
          <p:cNvPr id="4" name="TextBox 3"/>
          <p:cNvSpPr txBox="1"/>
          <p:nvPr/>
        </p:nvSpPr>
        <p:spPr>
          <a:xfrm>
            <a:off x="-2" y="6488668"/>
            <a:ext cx="4481849" cy="369332"/>
          </a:xfrm>
          <a:prstGeom prst="rect">
            <a:avLst/>
          </a:prstGeom>
          <a:noFill/>
        </p:spPr>
        <p:txBody>
          <a:bodyPr wrap="square" rtlCol="0">
            <a:spAutoFit/>
          </a:bodyPr>
          <a:lstStyle/>
          <a:p>
            <a:r>
              <a:rPr lang="en-US" dirty="0">
                <a:solidFill>
                  <a:schemeClr val="bg1"/>
                </a:solidFill>
              </a:rPr>
              <a:t>D&amp;C 88:47 McConkie and </a:t>
            </a:r>
            <a:r>
              <a:rPr lang="en-US" dirty="0" err="1">
                <a:solidFill>
                  <a:schemeClr val="bg1"/>
                </a:solidFill>
              </a:rPr>
              <a:t>Ostler</a:t>
            </a:r>
            <a:endParaRPr lang="en-US" dirty="0">
              <a:solidFill>
                <a:schemeClr val="bg1"/>
              </a:solidFill>
            </a:endParaRPr>
          </a:p>
        </p:txBody>
      </p:sp>
      <p:sp>
        <p:nvSpPr>
          <p:cNvPr id="6" name="TextBox 5"/>
          <p:cNvSpPr txBox="1"/>
          <p:nvPr/>
        </p:nvSpPr>
        <p:spPr>
          <a:xfrm>
            <a:off x="1" y="-1"/>
            <a:ext cx="12191999" cy="1015663"/>
          </a:xfrm>
          <a:prstGeom prst="rect">
            <a:avLst/>
          </a:prstGeom>
          <a:noFill/>
        </p:spPr>
        <p:txBody>
          <a:bodyPr wrap="square" rtlCol="0">
            <a:spAutoFit/>
          </a:bodyPr>
          <a:lstStyle/>
          <a:p>
            <a:pPr algn="ctr"/>
            <a:r>
              <a:rPr lang="en-US" sz="6000" dirty="0">
                <a:solidFill>
                  <a:schemeClr val="bg1"/>
                </a:solidFill>
                <a:latin typeface="Eras Bold ITC" panose="020B0907030504020204" pitchFamily="34" charset="0"/>
              </a:rPr>
              <a:t>Moving Majestically</a:t>
            </a:r>
          </a:p>
        </p:txBody>
      </p:sp>
      <p:sp>
        <p:nvSpPr>
          <p:cNvPr id="12" name="Rectangle 11"/>
          <p:cNvSpPr/>
          <p:nvPr/>
        </p:nvSpPr>
        <p:spPr>
          <a:xfrm>
            <a:off x="1019702" y="1355361"/>
            <a:ext cx="5076297" cy="1569660"/>
          </a:xfrm>
          <a:prstGeom prst="rect">
            <a:avLst/>
          </a:prstGeom>
        </p:spPr>
        <p:txBody>
          <a:bodyPr wrap="square">
            <a:spAutoFit/>
          </a:bodyPr>
          <a:lstStyle/>
          <a:p>
            <a:r>
              <a:rPr lang="en-US" sz="3200" b="1" i="1" dirty="0">
                <a:solidFill>
                  <a:schemeClr val="bg1"/>
                </a:solidFill>
              </a:rPr>
              <a:t>When we view God’s creations, we see His majesty and power.</a:t>
            </a:r>
            <a:endParaRPr lang="en-US" sz="3200" b="1" dirty="0">
              <a:solidFill>
                <a:schemeClr val="bg1"/>
              </a:solidFill>
            </a:endParaRPr>
          </a:p>
        </p:txBody>
      </p:sp>
      <p:sp>
        <p:nvSpPr>
          <p:cNvPr id="9" name="Rectangle 8"/>
          <p:cNvSpPr/>
          <p:nvPr/>
        </p:nvSpPr>
        <p:spPr>
          <a:xfrm>
            <a:off x="5717661" y="3831362"/>
            <a:ext cx="5898524" cy="2554545"/>
          </a:xfrm>
          <a:prstGeom prst="rect">
            <a:avLst/>
          </a:prstGeom>
        </p:spPr>
        <p:txBody>
          <a:bodyPr wrap="square">
            <a:spAutoFit/>
          </a:bodyPr>
          <a:lstStyle/>
          <a:p>
            <a:r>
              <a:rPr lang="en-US" sz="3200" b="1" i="1" dirty="0">
                <a:solidFill>
                  <a:schemeClr val="bg1"/>
                </a:solidFill>
              </a:rPr>
              <a:t>All created things bear witness of a Creator. As the existence of a watch attests to the existence of the watchmaker, so must all life forms trace to a source of life.</a:t>
            </a:r>
            <a:endParaRPr lang="en-US" sz="3200" b="1" dirty="0">
              <a:solidFill>
                <a:schemeClr val="bg1"/>
              </a:solidFill>
            </a:endParaRPr>
          </a:p>
        </p:txBody>
      </p:sp>
      <p:pic>
        <p:nvPicPr>
          <p:cNvPr id="3" name="Picture 2">
            <a:extLst>
              <a:ext uri="{FF2B5EF4-FFF2-40B4-BE49-F238E27FC236}">
                <a16:creationId xmlns:a16="http://schemas.microsoft.com/office/drawing/2014/main" id="{14003E08-B709-4F51-B908-6F20A56F8D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101" y="3122365"/>
            <a:ext cx="4389120" cy="2913888"/>
          </a:xfrm>
          <a:prstGeom prst="rect">
            <a:avLst/>
          </a:prstGeom>
        </p:spPr>
      </p:pic>
      <p:pic>
        <p:nvPicPr>
          <p:cNvPr id="7" name="Picture 6">
            <a:extLst>
              <a:ext uri="{FF2B5EF4-FFF2-40B4-BE49-F238E27FC236}">
                <a16:creationId xmlns:a16="http://schemas.microsoft.com/office/drawing/2014/main" id="{9BEA7BE3-2689-46B4-8510-3E5D542F9B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4781" y="1015662"/>
            <a:ext cx="2776760" cy="3676635"/>
          </a:xfrm>
          <a:prstGeom prst="rect">
            <a:avLst/>
          </a:prstGeom>
        </p:spPr>
      </p:pic>
    </p:spTree>
    <p:extLst>
      <p:ext uri="{BB962C8B-B14F-4D97-AF65-F5344CB8AC3E}">
        <p14:creationId xmlns:p14="http://schemas.microsoft.com/office/powerpoint/2010/main" val="309669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627</TotalTime>
  <Words>2454</Words>
  <Application>Microsoft Office PowerPoint</Application>
  <PresentationFormat>Widescreen</PresentationFormat>
  <Paragraphs>136</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Calibri</vt:lpstr>
      <vt:lpstr>Georgia</vt:lpstr>
      <vt:lpstr>Eras Bold ITC</vt:lpstr>
      <vt:lpstr>Arial</vt:lpstr>
      <vt:lpstr>Open Sans</vt:lpstr>
      <vt:lpstr>Abadi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32</cp:revision>
  <dcterms:created xsi:type="dcterms:W3CDTF">2014-12-10T13:51:11Z</dcterms:created>
  <dcterms:modified xsi:type="dcterms:W3CDTF">2020-07-22T00:11:47Z</dcterms:modified>
</cp:coreProperties>
</file>