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59" r:id="rId5"/>
    <p:sldId id="264" r:id="rId6"/>
    <p:sldId id="262" r:id="rId7"/>
    <p:sldId id="265" r:id="rId8"/>
    <p:sldId id="263" r:id="rId9"/>
    <p:sldId id="284" r:id="rId10"/>
    <p:sldId id="268" r:id="rId11"/>
    <p:sldId id="285" r:id="rId12"/>
    <p:sldId id="286" r:id="rId13"/>
    <p:sldId id="270" r:id="rId14"/>
    <p:sldId id="271" r:id="rId15"/>
    <p:sldId id="272" r:id="rId16"/>
    <p:sldId id="273" r:id="rId17"/>
    <p:sldId id="274" r:id="rId18"/>
    <p:sldId id="275" r:id="rId19"/>
    <p:sldId id="276" r:id="rId20"/>
    <p:sldId id="277" r:id="rId21"/>
    <p:sldId id="278" r:id="rId22"/>
    <p:sldId id="279" r:id="rId23"/>
    <p:sldId id="269" r:id="rId24"/>
    <p:sldId id="280" r:id="rId25"/>
    <p:sldId id="281" r:id="rId26"/>
    <p:sldId id="282" r:id="rId27"/>
    <p:sldId id="283" r:id="rId28"/>
    <p:sldId id="257" r:id="rId29"/>
    <p:sldId id="261" r:id="rId30"/>
    <p:sldId id="266" r:id="rId31"/>
    <p:sldId id="267" r:id="rId32"/>
  </p:sldIdLst>
  <p:sldSz cx="12192000" cy="6858000"/>
  <p:notesSz cx="6858000" cy="9144000"/>
  <p:embeddedFontLst>
    <p:embeddedFont>
      <p:font typeface="Abadi" panose="020B060402010402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Georgia" panose="02040502050405020303" pitchFamily="18"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5" autoAdjust="0"/>
    <p:restoredTop sz="94660"/>
  </p:normalViewPr>
  <p:slideViewPr>
    <p:cSldViewPr snapToGrid="0">
      <p:cViewPr varScale="1">
        <p:scale>
          <a:sx n="64" d="100"/>
          <a:sy n="64" d="100"/>
        </p:scale>
        <p:origin x="1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19C6A3-63BE-459D-98A4-FCF2FF3FF4C9}"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72771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9C6A3-63BE-459D-98A4-FCF2FF3FF4C9}"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145548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9C6A3-63BE-459D-98A4-FCF2FF3FF4C9}"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23373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9C6A3-63BE-459D-98A4-FCF2FF3FF4C9}"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246455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9C6A3-63BE-459D-98A4-FCF2FF3FF4C9}"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321138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19C6A3-63BE-459D-98A4-FCF2FF3FF4C9}"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365298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19C6A3-63BE-459D-98A4-FCF2FF3FF4C9}"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404920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9C6A3-63BE-459D-98A4-FCF2FF3FF4C9}"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292627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C6A3-63BE-459D-98A4-FCF2FF3FF4C9}"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198466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9C6A3-63BE-459D-98A4-FCF2FF3FF4C9}"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7833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9C6A3-63BE-459D-98A4-FCF2FF3FF4C9}"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5EEC4-9F84-4527-B6BB-ACCA2B15417D}" type="slidenum">
              <a:rPr lang="en-US" smtClean="0"/>
              <a:t>‹#›</a:t>
            </a:fld>
            <a:endParaRPr lang="en-US"/>
          </a:p>
        </p:txBody>
      </p:sp>
    </p:spTree>
    <p:extLst>
      <p:ext uri="{BB962C8B-B14F-4D97-AF65-F5344CB8AC3E}">
        <p14:creationId xmlns:p14="http://schemas.microsoft.com/office/powerpoint/2010/main" val="266049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9C6A3-63BE-459D-98A4-FCF2FF3FF4C9}" type="datetimeFigureOut">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5EEC4-9F84-4527-B6BB-ACCA2B15417D}" type="slidenum">
              <a:rPr lang="en-US" smtClean="0"/>
              <a:t>‹#›</a:t>
            </a:fld>
            <a:endParaRPr lang="en-US"/>
          </a:p>
        </p:txBody>
      </p:sp>
    </p:spTree>
    <p:extLst>
      <p:ext uri="{BB962C8B-B14F-4D97-AF65-F5344CB8AC3E}">
        <p14:creationId xmlns:p14="http://schemas.microsoft.com/office/powerpoint/2010/main" val="2869833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8.xml.rels><?xml version="1.0" encoding="UTF-8" standalone="yes"?>
<Relationships xmlns="http://schemas.openxmlformats.org/package/2006/relationships"><Relationship Id="rId3" Type="http://schemas.openxmlformats.org/officeDocument/2006/relationships/hyperlink" Target="https://www.lds.org/liahona/2011/11/priesthood-session/we-are-all-enlisted?lang=eng&amp;para=p10#p1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026">
            <a:extLst>
              <a:ext uri="{FF2B5EF4-FFF2-40B4-BE49-F238E27FC236}">
                <a16:creationId xmlns:a16="http://schemas.microsoft.com/office/drawing/2014/main" id="{E6668ACB-42A3-4A20-BAAE-E98CCD60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910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15F0FF-D5F3-4C49-9AE3-C0016BD83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88:81-86 See Mini Lesson 1</a:t>
            </a:r>
            <a:endParaRPr lang="en-US" sz="1200" dirty="0">
              <a:solidFill>
                <a:schemeClr val="bg1"/>
              </a:solidFill>
            </a:endParaRPr>
          </a:p>
        </p:txBody>
      </p:sp>
      <p:grpSp>
        <p:nvGrpSpPr>
          <p:cNvPr id="60" name="Group 59">
            <a:extLst>
              <a:ext uri="{FF2B5EF4-FFF2-40B4-BE49-F238E27FC236}">
                <a16:creationId xmlns:a16="http://schemas.microsoft.com/office/drawing/2014/main" id="{B683FA27-E108-499A-AB77-4FA12CE1599A}"/>
              </a:ext>
            </a:extLst>
          </p:cNvPr>
          <p:cNvGrpSpPr/>
          <p:nvPr/>
        </p:nvGrpSpPr>
        <p:grpSpPr>
          <a:xfrm>
            <a:off x="8924026" y="2903176"/>
            <a:ext cx="2842404" cy="3229042"/>
            <a:chOff x="8924026" y="2903176"/>
            <a:chExt cx="2842404" cy="3229042"/>
          </a:xfrm>
        </p:grpSpPr>
        <p:grpSp>
          <p:nvGrpSpPr>
            <p:cNvPr id="29" name="Group 28">
              <a:extLst>
                <a:ext uri="{FF2B5EF4-FFF2-40B4-BE49-F238E27FC236}">
                  <a16:creationId xmlns:a16="http://schemas.microsoft.com/office/drawing/2014/main" id="{E8ACA76B-79FC-42F9-BF69-D69995E2B0CB}"/>
                </a:ext>
              </a:extLst>
            </p:cNvPr>
            <p:cNvGrpSpPr/>
            <p:nvPr/>
          </p:nvGrpSpPr>
          <p:grpSpPr>
            <a:xfrm>
              <a:off x="8924026" y="2903176"/>
              <a:ext cx="2842404" cy="3229042"/>
              <a:chOff x="119606" y="701496"/>
              <a:chExt cx="4936973" cy="5608527"/>
            </a:xfrm>
          </p:grpSpPr>
          <p:pic>
            <p:nvPicPr>
              <p:cNvPr id="30" name="Picture 2" descr="Image result for mist background">
                <a:extLst>
                  <a:ext uri="{FF2B5EF4-FFF2-40B4-BE49-F238E27FC236}">
                    <a16:creationId xmlns:a16="http://schemas.microsoft.com/office/drawing/2014/main" id="{F5E7FA64-D9E2-40B5-B42D-CC33F5970E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86" t="28075" r="27235" b="15241"/>
              <a:stretch/>
            </p:blipFill>
            <p:spPr bwMode="auto">
              <a:xfrm>
                <a:off x="119606" y="701496"/>
                <a:ext cx="4936973" cy="4902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7594B2C5-A446-4562-8738-76962D462BF5}"/>
                  </a:ext>
                </a:extLst>
              </p:cNvPr>
              <p:cNvGrpSpPr/>
              <p:nvPr/>
            </p:nvGrpSpPr>
            <p:grpSpPr>
              <a:xfrm>
                <a:off x="382987" y="976853"/>
                <a:ext cx="4447712" cy="5333170"/>
                <a:chOff x="185056" y="664029"/>
                <a:chExt cx="6520543" cy="7818664"/>
              </a:xfrm>
            </p:grpSpPr>
            <p:sp>
              <p:nvSpPr>
                <p:cNvPr id="32" name="Oval 31">
                  <a:extLst>
                    <a:ext uri="{FF2B5EF4-FFF2-40B4-BE49-F238E27FC236}">
                      <a16:creationId xmlns:a16="http://schemas.microsoft.com/office/drawing/2014/main" id="{1715F346-1BFB-4E63-AB4E-119D37D1F1CC}"/>
                    </a:ext>
                  </a:extLst>
                </p:cNvPr>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B2A3E2F-19E7-430E-ABC2-3F63E0F3CF65}"/>
                    </a:ext>
                  </a:extLst>
                </p:cNvPr>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a:extLst>
                    <a:ext uri="{FF2B5EF4-FFF2-40B4-BE49-F238E27FC236}">
                      <a16:creationId xmlns:a16="http://schemas.microsoft.com/office/drawing/2014/main" id="{8E5ABE2A-89AB-4A4D-A570-2BF2430B4F84}"/>
                    </a:ext>
                  </a:extLst>
                </p:cNvPr>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a:extLst>
                    <a:ext uri="{FF2B5EF4-FFF2-40B4-BE49-F238E27FC236}">
                      <a16:creationId xmlns:a16="http://schemas.microsoft.com/office/drawing/2014/main" id="{9630557D-61DF-41E1-A2B5-740CB4A4BDDD}"/>
                    </a:ext>
                  </a:extLst>
                </p:cNvPr>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a:extLst>
                    <a:ext uri="{FF2B5EF4-FFF2-40B4-BE49-F238E27FC236}">
                      <a16:creationId xmlns:a16="http://schemas.microsoft.com/office/drawing/2014/main" id="{2D582F7F-9A2B-4BA7-A4F2-919E1DACE12E}"/>
                    </a:ext>
                  </a:extLst>
                </p:cNvPr>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FE2462C-B2CC-4C51-B684-BBD7943CB6CB}"/>
                    </a:ext>
                  </a:extLst>
                </p:cNvPr>
                <p:cNvGrpSpPr/>
                <p:nvPr/>
              </p:nvGrpSpPr>
              <p:grpSpPr>
                <a:xfrm>
                  <a:off x="1883227" y="7075712"/>
                  <a:ext cx="3124199" cy="576943"/>
                  <a:chOff x="1415144" y="3069771"/>
                  <a:chExt cx="3124199" cy="576943"/>
                </a:xfrm>
              </p:grpSpPr>
              <p:sp>
                <p:nvSpPr>
                  <p:cNvPr id="38" name="Oval 37">
                    <a:extLst>
                      <a:ext uri="{FF2B5EF4-FFF2-40B4-BE49-F238E27FC236}">
                        <a16:creationId xmlns:a16="http://schemas.microsoft.com/office/drawing/2014/main" id="{5642E6E0-0464-49C5-AFCD-6C8590AA1A7F}"/>
                      </a:ext>
                    </a:extLst>
                  </p:cNvPr>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F8AC-D771-4DAF-8012-34B7CFF568CC}"/>
                      </a:ext>
                    </a:extLst>
                  </p:cNvPr>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6326711-631E-4BD2-9D13-7EFB41DBF8C9}"/>
                      </a:ext>
                    </a:extLst>
                  </p:cNvPr>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68FAD37-C165-432D-8465-12117E4BC5D1}"/>
                      </a:ext>
                    </a:extLst>
                  </p:cNvPr>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57B80A-5AE5-48F5-B7A7-30C6FE3032CB}"/>
                      </a:ext>
                    </a:extLst>
                  </p:cNvPr>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094D47D-F94D-4EE3-936A-9FFDB1009B49}"/>
                      </a:ext>
                    </a:extLst>
                  </p:cNvPr>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287289-188B-4D49-934E-180ABD293BD8}"/>
                      </a:ext>
                    </a:extLst>
                  </p:cNvPr>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638CAF4-F27F-4479-8409-720AA4E68764}"/>
                      </a:ext>
                    </a:extLst>
                  </p:cNvPr>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AECB1E4-C76C-4A16-837D-500A4BC30FAD}"/>
                      </a:ext>
                    </a:extLst>
                  </p:cNvPr>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9094D4A-0450-437B-A3D5-C4B8C500D6C4}"/>
                      </a:ext>
                    </a:extLst>
                  </p:cNvPr>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 name="Rectangle 27">
              <a:extLst>
                <a:ext uri="{FF2B5EF4-FFF2-40B4-BE49-F238E27FC236}">
                  <a16:creationId xmlns:a16="http://schemas.microsoft.com/office/drawing/2014/main" id="{221A43B2-5BC2-41D5-9AC8-6257163E1620}"/>
                </a:ext>
              </a:extLst>
            </p:cNvPr>
            <p:cNvSpPr/>
            <p:nvPr/>
          </p:nvSpPr>
          <p:spPr>
            <a:xfrm>
              <a:off x="9075665" y="3472422"/>
              <a:ext cx="2560718" cy="1754326"/>
            </a:xfrm>
            <a:prstGeom prst="rect">
              <a:avLst/>
            </a:prstGeom>
          </p:spPr>
          <p:txBody>
            <a:bodyPr wrap="square">
              <a:spAutoFit/>
            </a:bodyPr>
            <a:lstStyle/>
            <a:p>
              <a:pPr algn="ctr"/>
              <a:r>
                <a:rPr lang="en-US" b="1" dirty="0">
                  <a:solidFill>
                    <a:srgbClr val="333333"/>
                  </a:solidFill>
                  <a:latin typeface="Open Sans"/>
                </a:rPr>
                <a:t>Because we have been warned through the message of the gospel, the Lord expects us to warn our neighbors</a:t>
              </a:r>
              <a:endParaRPr lang="en-US" dirty="0"/>
            </a:p>
          </p:txBody>
        </p:sp>
      </p:grpSp>
      <p:pic>
        <p:nvPicPr>
          <p:cNvPr id="50" name="Picture 49">
            <a:extLst>
              <a:ext uri="{FF2B5EF4-FFF2-40B4-BE49-F238E27FC236}">
                <a16:creationId xmlns:a16="http://schemas.microsoft.com/office/drawing/2014/main" id="{9C9BC899-1F7F-4F21-9777-9C95E2BC8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014" y="4083748"/>
            <a:ext cx="26162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8" name="Group 57">
            <a:extLst>
              <a:ext uri="{FF2B5EF4-FFF2-40B4-BE49-F238E27FC236}">
                <a16:creationId xmlns:a16="http://schemas.microsoft.com/office/drawing/2014/main" id="{34C53201-CFB7-4F97-8052-39F7811479A1}"/>
              </a:ext>
            </a:extLst>
          </p:cNvPr>
          <p:cNvGrpSpPr/>
          <p:nvPr/>
        </p:nvGrpSpPr>
        <p:grpSpPr>
          <a:xfrm>
            <a:off x="945620" y="3155983"/>
            <a:ext cx="7652956" cy="2556727"/>
            <a:chOff x="945620" y="3155983"/>
            <a:chExt cx="7652956" cy="2556727"/>
          </a:xfrm>
        </p:grpSpPr>
        <p:sp>
          <p:nvSpPr>
            <p:cNvPr id="27" name="Rectangle 26">
              <a:extLst>
                <a:ext uri="{FF2B5EF4-FFF2-40B4-BE49-F238E27FC236}">
                  <a16:creationId xmlns:a16="http://schemas.microsoft.com/office/drawing/2014/main" id="{827D28F3-1F9C-4C12-AB92-0AED9DD7FA6B}"/>
                </a:ext>
              </a:extLst>
            </p:cNvPr>
            <p:cNvSpPr/>
            <p:nvPr/>
          </p:nvSpPr>
          <p:spPr>
            <a:xfrm>
              <a:off x="3593423" y="3244334"/>
              <a:ext cx="5005153" cy="369332"/>
            </a:xfrm>
            <a:prstGeom prst="rect">
              <a:avLst/>
            </a:prstGeom>
          </p:spPr>
          <p:txBody>
            <a:bodyPr wrap="none">
              <a:spAutoFit/>
            </a:bodyPr>
            <a:lstStyle/>
            <a:p>
              <a:r>
                <a:rPr lang="en-US" dirty="0">
                  <a:solidFill>
                    <a:srgbClr val="FFFF00"/>
                  </a:solidFill>
                  <a:latin typeface="Open Sans"/>
                </a:rPr>
                <a:t>What does it mean that we have been warned? </a:t>
              </a:r>
              <a:endParaRPr lang="en-US" dirty="0">
                <a:solidFill>
                  <a:srgbClr val="FFFF00"/>
                </a:solidFill>
              </a:endParaRPr>
            </a:p>
          </p:txBody>
        </p:sp>
        <p:pic>
          <p:nvPicPr>
            <p:cNvPr id="52" name="Picture 51">
              <a:extLst>
                <a:ext uri="{FF2B5EF4-FFF2-40B4-BE49-F238E27FC236}">
                  <a16:creationId xmlns:a16="http://schemas.microsoft.com/office/drawing/2014/main" id="{D59F87C4-47D2-4096-B076-F8D90CB81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620" y="3155983"/>
              <a:ext cx="2237136" cy="2556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57" name="Group 56">
            <a:extLst>
              <a:ext uri="{FF2B5EF4-FFF2-40B4-BE49-F238E27FC236}">
                <a16:creationId xmlns:a16="http://schemas.microsoft.com/office/drawing/2014/main" id="{7F53AFCC-1D12-41BA-8B8A-E4799AE8BD1D}"/>
              </a:ext>
            </a:extLst>
          </p:cNvPr>
          <p:cNvGrpSpPr/>
          <p:nvPr/>
        </p:nvGrpSpPr>
        <p:grpSpPr>
          <a:xfrm>
            <a:off x="374848" y="451836"/>
            <a:ext cx="5852981" cy="2451340"/>
            <a:chOff x="374848" y="451836"/>
            <a:chExt cx="5852981" cy="2451340"/>
          </a:xfrm>
        </p:grpSpPr>
        <p:sp>
          <p:nvSpPr>
            <p:cNvPr id="5" name="Rectangle 4">
              <a:extLst>
                <a:ext uri="{FF2B5EF4-FFF2-40B4-BE49-F238E27FC236}">
                  <a16:creationId xmlns:a16="http://schemas.microsoft.com/office/drawing/2014/main" id="{04E7761F-BB6B-4E33-B1DA-ABC38C9F4D32}"/>
                </a:ext>
              </a:extLst>
            </p:cNvPr>
            <p:cNvSpPr/>
            <p:nvPr/>
          </p:nvSpPr>
          <p:spPr>
            <a:xfrm>
              <a:off x="374848" y="654662"/>
              <a:ext cx="3378679" cy="923330"/>
            </a:xfrm>
            <a:prstGeom prst="rect">
              <a:avLst/>
            </a:prstGeom>
          </p:spPr>
          <p:txBody>
            <a:bodyPr wrap="square">
              <a:spAutoFit/>
            </a:bodyPr>
            <a:lstStyle/>
            <a:p>
              <a:r>
                <a:rPr lang="en-US" dirty="0">
                  <a:solidFill>
                    <a:srgbClr val="FFFF00"/>
                  </a:solidFill>
                  <a:latin typeface="Open Sans"/>
                </a:rPr>
                <a:t>When have you been thankful because someone warned you about something? </a:t>
              </a:r>
              <a:endParaRPr lang="en-US" dirty="0">
                <a:solidFill>
                  <a:srgbClr val="FFFF00"/>
                </a:solidFill>
              </a:endParaRPr>
            </a:p>
          </p:txBody>
        </p:sp>
        <p:pic>
          <p:nvPicPr>
            <p:cNvPr id="56" name="Picture 55">
              <a:extLst>
                <a:ext uri="{FF2B5EF4-FFF2-40B4-BE49-F238E27FC236}">
                  <a16:creationId xmlns:a16="http://schemas.microsoft.com/office/drawing/2014/main" id="{6ADC6160-517B-430D-AFD2-000E0E2522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6489" y="451836"/>
              <a:ext cx="2451340" cy="2451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9313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9D5D15-0C79-4F7D-A4D0-FD93DE0BC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38E7165-C7B6-4A35-8814-646949CB7B51}"/>
              </a:ext>
            </a:extLst>
          </p:cNvPr>
          <p:cNvSpPr/>
          <p:nvPr/>
        </p:nvSpPr>
        <p:spPr>
          <a:xfrm>
            <a:off x="468702" y="569777"/>
            <a:ext cx="7062158" cy="5539978"/>
          </a:xfrm>
          <a:prstGeom prst="rect">
            <a:avLst/>
          </a:prstGeom>
        </p:spPr>
        <p:txBody>
          <a:bodyPr wrap="square">
            <a:spAutoFit/>
          </a:bodyPr>
          <a:lstStyle/>
          <a:p>
            <a:r>
              <a:rPr lang="en-US" sz="2800" dirty="0">
                <a:solidFill>
                  <a:schemeClr val="bg1"/>
                </a:solidFill>
              </a:rPr>
              <a:t>“No missionary can be unrepentant of sexual transgression or profane language or pornographic indulgence and then expect to challenge others to repent of those very things! </a:t>
            </a:r>
          </a:p>
          <a:p>
            <a:endParaRPr lang="en-US" sz="2800" dirty="0">
              <a:solidFill>
                <a:schemeClr val="bg1"/>
              </a:solidFill>
            </a:endParaRPr>
          </a:p>
          <a:p>
            <a:r>
              <a:rPr lang="en-US" sz="2800" dirty="0">
                <a:solidFill>
                  <a:schemeClr val="bg1"/>
                </a:solidFill>
              </a:rPr>
              <a:t>You can’t do that. The Spirit will not be with you, and the words will choke in your throat as you speak them. </a:t>
            </a:r>
          </a:p>
          <a:p>
            <a:endParaRPr lang="en-US" sz="2800" dirty="0">
              <a:solidFill>
                <a:schemeClr val="bg1"/>
              </a:solidFill>
            </a:endParaRPr>
          </a:p>
          <a:p>
            <a:r>
              <a:rPr lang="en-US" sz="2800" dirty="0">
                <a:solidFill>
                  <a:schemeClr val="bg1"/>
                </a:solidFill>
              </a:rPr>
              <a:t>You cannot travel down what Lehi called ‘forbidden paths’ and expect to guide others to the ‘strait and narrow’ one—it can’t be done.”</a:t>
            </a:r>
          </a:p>
          <a:p>
            <a:r>
              <a:rPr lang="en-US" dirty="0">
                <a:solidFill>
                  <a:schemeClr val="bg1"/>
                </a:solidFill>
              </a:rPr>
              <a:t>Elder Jeffrey R. Holland</a:t>
            </a:r>
          </a:p>
        </p:txBody>
      </p:sp>
      <p:sp>
        <p:nvSpPr>
          <p:cNvPr id="4" name="TextBox 3">
            <a:extLst>
              <a:ext uri="{FF2B5EF4-FFF2-40B4-BE49-F238E27FC236}">
                <a16:creationId xmlns:a16="http://schemas.microsoft.com/office/drawing/2014/main" id="{315DC77B-5AAD-469F-A52E-987BC68BD0E6}"/>
              </a:ext>
            </a:extLst>
          </p:cNvPr>
          <p:cNvSpPr txBox="1"/>
          <p:nvPr/>
        </p:nvSpPr>
        <p:spPr>
          <a:xfrm>
            <a:off x="0" y="6370975"/>
            <a:ext cx="2829464" cy="369332"/>
          </a:xfrm>
          <a:prstGeom prst="rect">
            <a:avLst/>
          </a:prstGeom>
          <a:noFill/>
        </p:spPr>
        <p:txBody>
          <a:bodyPr wrap="square" rtlCol="0">
            <a:spAutoFit/>
          </a:bodyPr>
          <a:lstStyle/>
          <a:p>
            <a:r>
              <a:rPr lang="en-US" dirty="0">
                <a:solidFill>
                  <a:schemeClr val="bg1"/>
                </a:solidFill>
              </a:rPr>
              <a:t>1 Nephi 8:28; 2 Nephi 31:18</a:t>
            </a:r>
          </a:p>
        </p:txBody>
      </p:sp>
      <p:pic>
        <p:nvPicPr>
          <p:cNvPr id="6" name="Picture 5">
            <a:extLst>
              <a:ext uri="{FF2B5EF4-FFF2-40B4-BE49-F238E27FC236}">
                <a16:creationId xmlns:a16="http://schemas.microsoft.com/office/drawing/2014/main" id="{F950DF80-ADC6-4A7F-8BF7-5D7625E2C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466" y="1653693"/>
            <a:ext cx="2842604" cy="3550614"/>
          </a:xfrm>
          <a:prstGeom prst="rect">
            <a:avLst/>
          </a:prstGeom>
        </p:spPr>
      </p:pic>
    </p:spTree>
    <p:extLst>
      <p:ext uri="{BB962C8B-B14F-4D97-AF65-F5344CB8AC3E}">
        <p14:creationId xmlns:p14="http://schemas.microsoft.com/office/powerpoint/2010/main" val="34282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15F0FF-D5F3-4C49-9AE3-C0016BD83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88:87-98 See Mini Lesson 2</a:t>
            </a:r>
            <a:endParaRPr lang="en-US" sz="1200" dirty="0">
              <a:solidFill>
                <a:schemeClr val="bg1"/>
              </a:solidFill>
            </a:endParaRPr>
          </a:p>
        </p:txBody>
      </p:sp>
      <p:grpSp>
        <p:nvGrpSpPr>
          <p:cNvPr id="11" name="Group 10">
            <a:extLst>
              <a:ext uri="{FF2B5EF4-FFF2-40B4-BE49-F238E27FC236}">
                <a16:creationId xmlns:a16="http://schemas.microsoft.com/office/drawing/2014/main" id="{33D72FB6-BD26-46CF-BF1D-6BB4900F05BA}"/>
              </a:ext>
            </a:extLst>
          </p:cNvPr>
          <p:cNvGrpSpPr/>
          <p:nvPr/>
        </p:nvGrpSpPr>
        <p:grpSpPr>
          <a:xfrm>
            <a:off x="8924026" y="2903176"/>
            <a:ext cx="2842404" cy="3229042"/>
            <a:chOff x="8924026" y="2903176"/>
            <a:chExt cx="2842404" cy="3229042"/>
          </a:xfrm>
        </p:grpSpPr>
        <p:grpSp>
          <p:nvGrpSpPr>
            <p:cNvPr id="29" name="Group 28">
              <a:extLst>
                <a:ext uri="{FF2B5EF4-FFF2-40B4-BE49-F238E27FC236}">
                  <a16:creationId xmlns:a16="http://schemas.microsoft.com/office/drawing/2014/main" id="{E8ACA76B-79FC-42F9-BF69-D69995E2B0CB}"/>
                </a:ext>
              </a:extLst>
            </p:cNvPr>
            <p:cNvGrpSpPr/>
            <p:nvPr/>
          </p:nvGrpSpPr>
          <p:grpSpPr>
            <a:xfrm>
              <a:off x="8924026" y="2903176"/>
              <a:ext cx="2842404" cy="3229042"/>
              <a:chOff x="119606" y="701496"/>
              <a:chExt cx="4936973" cy="5608527"/>
            </a:xfrm>
          </p:grpSpPr>
          <p:pic>
            <p:nvPicPr>
              <p:cNvPr id="30" name="Picture 2" descr="Image result for mist background">
                <a:extLst>
                  <a:ext uri="{FF2B5EF4-FFF2-40B4-BE49-F238E27FC236}">
                    <a16:creationId xmlns:a16="http://schemas.microsoft.com/office/drawing/2014/main" id="{F5E7FA64-D9E2-40B5-B42D-CC33F5970E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86" t="28075" r="27235" b="15241"/>
              <a:stretch/>
            </p:blipFill>
            <p:spPr bwMode="auto">
              <a:xfrm>
                <a:off x="119606" y="701496"/>
                <a:ext cx="4936973" cy="4902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7594B2C5-A446-4562-8738-76962D462BF5}"/>
                  </a:ext>
                </a:extLst>
              </p:cNvPr>
              <p:cNvGrpSpPr/>
              <p:nvPr/>
            </p:nvGrpSpPr>
            <p:grpSpPr>
              <a:xfrm>
                <a:off x="382987" y="976853"/>
                <a:ext cx="4447712" cy="5333170"/>
                <a:chOff x="185056" y="664029"/>
                <a:chExt cx="6520543" cy="7818664"/>
              </a:xfrm>
            </p:grpSpPr>
            <p:sp>
              <p:nvSpPr>
                <p:cNvPr id="32" name="Oval 31">
                  <a:extLst>
                    <a:ext uri="{FF2B5EF4-FFF2-40B4-BE49-F238E27FC236}">
                      <a16:creationId xmlns:a16="http://schemas.microsoft.com/office/drawing/2014/main" id="{1715F346-1BFB-4E63-AB4E-119D37D1F1CC}"/>
                    </a:ext>
                  </a:extLst>
                </p:cNvPr>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B2A3E2F-19E7-430E-ABC2-3F63E0F3CF65}"/>
                    </a:ext>
                  </a:extLst>
                </p:cNvPr>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a:extLst>
                    <a:ext uri="{FF2B5EF4-FFF2-40B4-BE49-F238E27FC236}">
                      <a16:creationId xmlns:a16="http://schemas.microsoft.com/office/drawing/2014/main" id="{8E5ABE2A-89AB-4A4D-A570-2BF2430B4F84}"/>
                    </a:ext>
                  </a:extLst>
                </p:cNvPr>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a:extLst>
                    <a:ext uri="{FF2B5EF4-FFF2-40B4-BE49-F238E27FC236}">
                      <a16:creationId xmlns:a16="http://schemas.microsoft.com/office/drawing/2014/main" id="{9630557D-61DF-41E1-A2B5-740CB4A4BDDD}"/>
                    </a:ext>
                  </a:extLst>
                </p:cNvPr>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a:extLst>
                    <a:ext uri="{FF2B5EF4-FFF2-40B4-BE49-F238E27FC236}">
                      <a16:creationId xmlns:a16="http://schemas.microsoft.com/office/drawing/2014/main" id="{2D582F7F-9A2B-4BA7-A4F2-919E1DACE12E}"/>
                    </a:ext>
                  </a:extLst>
                </p:cNvPr>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FE2462C-B2CC-4C51-B684-BBD7943CB6CB}"/>
                    </a:ext>
                  </a:extLst>
                </p:cNvPr>
                <p:cNvGrpSpPr/>
                <p:nvPr/>
              </p:nvGrpSpPr>
              <p:grpSpPr>
                <a:xfrm>
                  <a:off x="1883227" y="7075712"/>
                  <a:ext cx="3124199" cy="576943"/>
                  <a:chOff x="1415144" y="3069771"/>
                  <a:chExt cx="3124199" cy="576943"/>
                </a:xfrm>
              </p:grpSpPr>
              <p:sp>
                <p:nvSpPr>
                  <p:cNvPr id="38" name="Oval 37">
                    <a:extLst>
                      <a:ext uri="{FF2B5EF4-FFF2-40B4-BE49-F238E27FC236}">
                        <a16:creationId xmlns:a16="http://schemas.microsoft.com/office/drawing/2014/main" id="{5642E6E0-0464-49C5-AFCD-6C8590AA1A7F}"/>
                      </a:ext>
                    </a:extLst>
                  </p:cNvPr>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F8AC-D771-4DAF-8012-34B7CFF568CC}"/>
                      </a:ext>
                    </a:extLst>
                  </p:cNvPr>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6326711-631E-4BD2-9D13-7EFB41DBF8C9}"/>
                      </a:ext>
                    </a:extLst>
                  </p:cNvPr>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68FAD37-C165-432D-8465-12117E4BC5D1}"/>
                      </a:ext>
                    </a:extLst>
                  </p:cNvPr>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57B80A-5AE5-48F5-B7A7-30C6FE3032CB}"/>
                      </a:ext>
                    </a:extLst>
                  </p:cNvPr>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094D47D-F94D-4EE3-936A-9FFDB1009B49}"/>
                      </a:ext>
                    </a:extLst>
                  </p:cNvPr>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287289-188B-4D49-934E-180ABD293BD8}"/>
                      </a:ext>
                    </a:extLst>
                  </p:cNvPr>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638CAF4-F27F-4479-8409-720AA4E68764}"/>
                      </a:ext>
                    </a:extLst>
                  </p:cNvPr>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AECB1E4-C76C-4A16-837D-500A4BC30FAD}"/>
                      </a:ext>
                    </a:extLst>
                  </p:cNvPr>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9094D4A-0450-437B-A3D5-C4B8C500D6C4}"/>
                      </a:ext>
                    </a:extLst>
                  </p:cNvPr>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 name="Rectangle 27">
              <a:extLst>
                <a:ext uri="{FF2B5EF4-FFF2-40B4-BE49-F238E27FC236}">
                  <a16:creationId xmlns:a16="http://schemas.microsoft.com/office/drawing/2014/main" id="{221A43B2-5BC2-41D5-9AC8-6257163E1620}"/>
                </a:ext>
              </a:extLst>
            </p:cNvPr>
            <p:cNvSpPr/>
            <p:nvPr/>
          </p:nvSpPr>
          <p:spPr>
            <a:xfrm>
              <a:off x="9075665" y="3920546"/>
              <a:ext cx="2560718" cy="923330"/>
            </a:xfrm>
            <a:prstGeom prst="rect">
              <a:avLst/>
            </a:prstGeom>
          </p:spPr>
          <p:txBody>
            <a:bodyPr wrap="square">
              <a:spAutoFit/>
            </a:bodyPr>
            <a:lstStyle/>
            <a:p>
              <a:pPr algn="ctr"/>
              <a:r>
                <a:rPr lang="en-US" b="1" dirty="0"/>
                <a:t>The righteous will rise to meet Christ when He comes</a:t>
              </a:r>
              <a:endParaRPr lang="en-US" dirty="0"/>
            </a:p>
          </p:txBody>
        </p:sp>
      </p:grpSp>
      <p:sp>
        <p:nvSpPr>
          <p:cNvPr id="27" name="Rectangle 26">
            <a:extLst>
              <a:ext uri="{FF2B5EF4-FFF2-40B4-BE49-F238E27FC236}">
                <a16:creationId xmlns:a16="http://schemas.microsoft.com/office/drawing/2014/main" id="{827D28F3-1F9C-4C12-AB92-0AED9DD7FA6B}"/>
              </a:ext>
            </a:extLst>
          </p:cNvPr>
          <p:cNvSpPr/>
          <p:nvPr/>
        </p:nvSpPr>
        <p:spPr>
          <a:xfrm>
            <a:off x="1818068" y="3287844"/>
            <a:ext cx="6599499" cy="369332"/>
          </a:xfrm>
          <a:prstGeom prst="rect">
            <a:avLst/>
          </a:prstGeom>
        </p:spPr>
        <p:txBody>
          <a:bodyPr wrap="none">
            <a:spAutoFit/>
          </a:bodyPr>
          <a:lstStyle/>
          <a:p>
            <a:r>
              <a:rPr lang="en-US" dirty="0">
                <a:solidFill>
                  <a:srgbClr val="FFFF00"/>
                </a:solidFill>
              </a:rPr>
              <a:t>Why is it critical that we be prepared for the Lord’s Second Coming?</a:t>
            </a:r>
            <a:r>
              <a:rPr lang="en-US" dirty="0">
                <a:solidFill>
                  <a:srgbClr val="FFFF00"/>
                </a:solidFill>
                <a:latin typeface="Open Sans"/>
              </a:rPr>
              <a:t> </a:t>
            </a:r>
            <a:endParaRPr lang="en-US" dirty="0">
              <a:solidFill>
                <a:srgbClr val="FFFF00"/>
              </a:solidFill>
            </a:endParaRPr>
          </a:p>
        </p:txBody>
      </p:sp>
      <p:sp>
        <p:nvSpPr>
          <p:cNvPr id="5" name="Rectangle 4">
            <a:extLst>
              <a:ext uri="{FF2B5EF4-FFF2-40B4-BE49-F238E27FC236}">
                <a16:creationId xmlns:a16="http://schemas.microsoft.com/office/drawing/2014/main" id="{04E7761F-BB6B-4E33-B1DA-ABC38C9F4D32}"/>
              </a:ext>
            </a:extLst>
          </p:cNvPr>
          <p:cNvSpPr/>
          <p:nvPr/>
        </p:nvSpPr>
        <p:spPr>
          <a:xfrm>
            <a:off x="374848" y="654662"/>
            <a:ext cx="3378679" cy="1200329"/>
          </a:xfrm>
          <a:prstGeom prst="rect">
            <a:avLst/>
          </a:prstGeom>
        </p:spPr>
        <p:txBody>
          <a:bodyPr wrap="square">
            <a:spAutoFit/>
          </a:bodyPr>
          <a:lstStyle/>
          <a:p>
            <a:r>
              <a:rPr lang="en-US" dirty="0">
                <a:solidFill>
                  <a:srgbClr val="FFFF00"/>
                </a:solidFill>
              </a:rPr>
              <a:t>Before the Lord’s Second Coming, what kind of testimonies will follow the testimonies of missionaries?</a:t>
            </a:r>
            <a:r>
              <a:rPr lang="en-US" dirty="0">
                <a:solidFill>
                  <a:srgbClr val="FFFF00"/>
                </a:solidFill>
                <a:latin typeface="Open Sans"/>
              </a:rPr>
              <a:t> </a:t>
            </a:r>
            <a:endParaRPr lang="en-US" dirty="0">
              <a:solidFill>
                <a:srgbClr val="FFFF00"/>
              </a:solidFill>
            </a:endParaRPr>
          </a:p>
        </p:txBody>
      </p:sp>
      <p:grpSp>
        <p:nvGrpSpPr>
          <p:cNvPr id="9" name="Group 8">
            <a:extLst>
              <a:ext uri="{FF2B5EF4-FFF2-40B4-BE49-F238E27FC236}">
                <a16:creationId xmlns:a16="http://schemas.microsoft.com/office/drawing/2014/main" id="{DE08FD6E-BF07-4931-A5F5-64637C0EDCDF}"/>
              </a:ext>
            </a:extLst>
          </p:cNvPr>
          <p:cNvGrpSpPr/>
          <p:nvPr/>
        </p:nvGrpSpPr>
        <p:grpSpPr>
          <a:xfrm>
            <a:off x="4048974" y="654662"/>
            <a:ext cx="3360806" cy="1932933"/>
            <a:chOff x="4048974" y="654662"/>
            <a:chExt cx="3360806" cy="1932933"/>
          </a:xfrm>
        </p:grpSpPr>
        <p:grpSp>
          <p:nvGrpSpPr>
            <p:cNvPr id="6" name="Group 5">
              <a:extLst>
                <a:ext uri="{FF2B5EF4-FFF2-40B4-BE49-F238E27FC236}">
                  <a16:creationId xmlns:a16="http://schemas.microsoft.com/office/drawing/2014/main" id="{B89889D0-B578-46A1-99AF-A5EED98319CD}"/>
                </a:ext>
              </a:extLst>
            </p:cNvPr>
            <p:cNvGrpSpPr/>
            <p:nvPr/>
          </p:nvGrpSpPr>
          <p:grpSpPr>
            <a:xfrm>
              <a:off x="6084766" y="731597"/>
              <a:ext cx="552705" cy="1831204"/>
              <a:chOff x="3021743" y="3835488"/>
              <a:chExt cx="700463" cy="2320751"/>
            </a:xfrm>
            <a:solidFill>
              <a:schemeClr val="bg1"/>
            </a:solidFill>
          </p:grpSpPr>
          <p:grpSp>
            <p:nvGrpSpPr>
              <p:cNvPr id="85" name="Group 84">
                <a:extLst>
                  <a:ext uri="{FF2B5EF4-FFF2-40B4-BE49-F238E27FC236}">
                    <a16:creationId xmlns:a16="http://schemas.microsoft.com/office/drawing/2014/main" id="{76BC0BBD-D8E6-49AF-8000-85479446834B}"/>
                  </a:ext>
                </a:extLst>
              </p:cNvPr>
              <p:cNvGrpSpPr/>
              <p:nvPr/>
            </p:nvGrpSpPr>
            <p:grpSpPr>
              <a:xfrm>
                <a:off x="3021743" y="3917701"/>
                <a:ext cx="700463" cy="2238538"/>
                <a:chOff x="7205858" y="1350098"/>
                <a:chExt cx="1204256" cy="3848561"/>
              </a:xfrm>
              <a:grpFill/>
            </p:grpSpPr>
            <p:grpSp>
              <p:nvGrpSpPr>
                <p:cNvPr id="86" name="Group 85">
                  <a:extLst>
                    <a:ext uri="{FF2B5EF4-FFF2-40B4-BE49-F238E27FC236}">
                      <a16:creationId xmlns:a16="http://schemas.microsoft.com/office/drawing/2014/main" id="{0F024889-52EA-47E8-845E-7F2D5DE8F8AA}"/>
                    </a:ext>
                  </a:extLst>
                </p:cNvPr>
                <p:cNvGrpSpPr/>
                <p:nvPr/>
              </p:nvGrpSpPr>
              <p:grpSpPr>
                <a:xfrm>
                  <a:off x="7322943" y="1350098"/>
                  <a:ext cx="1003199" cy="3848561"/>
                  <a:chOff x="3729193" y="976912"/>
                  <a:chExt cx="1003199" cy="3848561"/>
                </a:xfrm>
                <a:grpFill/>
              </p:grpSpPr>
              <p:sp>
                <p:nvSpPr>
                  <p:cNvPr id="88" name="Rounded Rectangle 54">
                    <a:extLst>
                      <a:ext uri="{FF2B5EF4-FFF2-40B4-BE49-F238E27FC236}">
                        <a16:creationId xmlns:a16="http://schemas.microsoft.com/office/drawing/2014/main" id="{E8473E84-A11B-4ADC-8735-0223196D2993}"/>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55">
                    <a:extLst>
                      <a:ext uri="{FF2B5EF4-FFF2-40B4-BE49-F238E27FC236}">
                        <a16:creationId xmlns:a16="http://schemas.microsoft.com/office/drawing/2014/main" id="{186CBAB6-EA18-4B40-899B-C8447D086017}"/>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6">
                    <a:extLst>
                      <a:ext uri="{FF2B5EF4-FFF2-40B4-BE49-F238E27FC236}">
                        <a16:creationId xmlns:a16="http://schemas.microsoft.com/office/drawing/2014/main" id="{95B0C1CF-8F19-4AAD-89D7-5C1ED6CA7D6F}"/>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57">
                    <a:extLst>
                      <a:ext uri="{FF2B5EF4-FFF2-40B4-BE49-F238E27FC236}">
                        <a16:creationId xmlns:a16="http://schemas.microsoft.com/office/drawing/2014/main" id="{80C88AB6-E7A2-41FC-9135-71276BE42009}"/>
                      </a:ext>
                    </a:extLst>
                  </p:cNvPr>
                  <p:cNvSpPr/>
                  <p:nvPr/>
                </p:nvSpPr>
                <p:spPr>
                  <a:xfrm rot="9815699">
                    <a:off x="4320767" y="3434432"/>
                    <a:ext cx="308309" cy="137069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5AA47D13-3D7F-4A34-A131-79ED5918B792}"/>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59">
                    <a:extLst>
                      <a:ext uri="{FF2B5EF4-FFF2-40B4-BE49-F238E27FC236}">
                        <a16:creationId xmlns:a16="http://schemas.microsoft.com/office/drawing/2014/main" id="{46C3BD66-17FE-46E7-BF2E-4C08D210AD9A}"/>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a:extLst>
                    <a:ext uri="{FF2B5EF4-FFF2-40B4-BE49-F238E27FC236}">
                      <a16:creationId xmlns:a16="http://schemas.microsoft.com/office/drawing/2014/main" id="{B7B93CC8-6929-499B-8F8B-02752364959D}"/>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oud 2">
                <a:extLst>
                  <a:ext uri="{FF2B5EF4-FFF2-40B4-BE49-F238E27FC236}">
                    <a16:creationId xmlns:a16="http://schemas.microsoft.com/office/drawing/2014/main" id="{34A5B243-8440-4AF3-8F4B-F31A196F9FE6}"/>
                  </a:ext>
                </a:extLst>
              </p:cNvPr>
              <p:cNvSpPr/>
              <p:nvPr/>
            </p:nvSpPr>
            <p:spPr>
              <a:xfrm>
                <a:off x="3021743" y="3835488"/>
                <a:ext cx="653110" cy="736512"/>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3DBFE48A-1388-495C-A458-694E05D1573B}"/>
                </a:ext>
              </a:extLst>
            </p:cNvPr>
            <p:cNvGrpSpPr/>
            <p:nvPr/>
          </p:nvGrpSpPr>
          <p:grpSpPr>
            <a:xfrm>
              <a:off x="6857075" y="705074"/>
              <a:ext cx="552705" cy="1831204"/>
              <a:chOff x="3021743" y="3835488"/>
              <a:chExt cx="700463" cy="2320751"/>
            </a:xfrm>
            <a:solidFill>
              <a:schemeClr val="bg1"/>
            </a:solidFill>
          </p:grpSpPr>
          <p:grpSp>
            <p:nvGrpSpPr>
              <p:cNvPr id="95" name="Group 94">
                <a:extLst>
                  <a:ext uri="{FF2B5EF4-FFF2-40B4-BE49-F238E27FC236}">
                    <a16:creationId xmlns:a16="http://schemas.microsoft.com/office/drawing/2014/main" id="{DB5131D6-C8EA-42D5-BA06-873E3826CC95}"/>
                  </a:ext>
                </a:extLst>
              </p:cNvPr>
              <p:cNvGrpSpPr/>
              <p:nvPr/>
            </p:nvGrpSpPr>
            <p:grpSpPr>
              <a:xfrm>
                <a:off x="3021743" y="3917701"/>
                <a:ext cx="700463" cy="2238538"/>
                <a:chOff x="7205858" y="1350098"/>
                <a:chExt cx="1204256" cy="3848561"/>
              </a:xfrm>
              <a:grpFill/>
            </p:grpSpPr>
            <p:grpSp>
              <p:nvGrpSpPr>
                <p:cNvPr id="97" name="Group 96">
                  <a:extLst>
                    <a:ext uri="{FF2B5EF4-FFF2-40B4-BE49-F238E27FC236}">
                      <a16:creationId xmlns:a16="http://schemas.microsoft.com/office/drawing/2014/main" id="{05624FAB-150E-4260-A7DC-0341E26A0A17}"/>
                    </a:ext>
                  </a:extLst>
                </p:cNvPr>
                <p:cNvGrpSpPr/>
                <p:nvPr/>
              </p:nvGrpSpPr>
              <p:grpSpPr>
                <a:xfrm>
                  <a:off x="7322943" y="1350098"/>
                  <a:ext cx="1003199" cy="3848561"/>
                  <a:chOff x="3729193" y="976912"/>
                  <a:chExt cx="1003199" cy="3848561"/>
                </a:xfrm>
                <a:grpFill/>
              </p:grpSpPr>
              <p:sp>
                <p:nvSpPr>
                  <p:cNvPr id="99" name="Rounded Rectangle 54">
                    <a:extLst>
                      <a:ext uri="{FF2B5EF4-FFF2-40B4-BE49-F238E27FC236}">
                        <a16:creationId xmlns:a16="http://schemas.microsoft.com/office/drawing/2014/main" id="{444F42BE-E9D5-47FD-887F-1FD72EED1C31}"/>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55">
                    <a:extLst>
                      <a:ext uri="{FF2B5EF4-FFF2-40B4-BE49-F238E27FC236}">
                        <a16:creationId xmlns:a16="http://schemas.microsoft.com/office/drawing/2014/main" id="{20AF6260-AEA3-4E4C-897A-E45C1576B6D7}"/>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56">
                    <a:extLst>
                      <a:ext uri="{FF2B5EF4-FFF2-40B4-BE49-F238E27FC236}">
                        <a16:creationId xmlns:a16="http://schemas.microsoft.com/office/drawing/2014/main" id="{79257D9B-FB01-4682-9780-117C5E666725}"/>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57">
                    <a:extLst>
                      <a:ext uri="{FF2B5EF4-FFF2-40B4-BE49-F238E27FC236}">
                        <a16:creationId xmlns:a16="http://schemas.microsoft.com/office/drawing/2014/main" id="{CBBEB394-855A-46A1-86E5-F0B9B086A4AA}"/>
                      </a:ext>
                    </a:extLst>
                  </p:cNvPr>
                  <p:cNvSpPr/>
                  <p:nvPr/>
                </p:nvSpPr>
                <p:spPr>
                  <a:xfrm rot="9815699">
                    <a:off x="4320767" y="3434432"/>
                    <a:ext cx="308309" cy="137069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FCB6B35-01B4-4A0D-868F-371C90716D40}"/>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59">
                    <a:extLst>
                      <a:ext uri="{FF2B5EF4-FFF2-40B4-BE49-F238E27FC236}">
                        <a16:creationId xmlns:a16="http://schemas.microsoft.com/office/drawing/2014/main" id="{58488DFF-2533-47D1-94D2-49B58FD56DB2}"/>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Isosceles Triangle 97">
                  <a:extLst>
                    <a:ext uri="{FF2B5EF4-FFF2-40B4-BE49-F238E27FC236}">
                      <a16:creationId xmlns:a16="http://schemas.microsoft.com/office/drawing/2014/main" id="{D3BA8E77-AFA0-467B-BC4C-6B7ACD81683D}"/>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Cloud 95">
                <a:extLst>
                  <a:ext uri="{FF2B5EF4-FFF2-40B4-BE49-F238E27FC236}">
                    <a16:creationId xmlns:a16="http://schemas.microsoft.com/office/drawing/2014/main" id="{764E50D3-CA8A-44E1-A8BD-DE8E7D8053CD}"/>
                  </a:ext>
                </a:extLst>
              </p:cNvPr>
              <p:cNvSpPr/>
              <p:nvPr/>
            </p:nvSpPr>
            <p:spPr>
              <a:xfrm>
                <a:off x="3021743" y="3835488"/>
                <a:ext cx="653110" cy="736512"/>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97B6448-625A-4D9B-B8E3-23231BFDD2EA}"/>
                </a:ext>
              </a:extLst>
            </p:cNvPr>
            <p:cNvGrpSpPr/>
            <p:nvPr/>
          </p:nvGrpSpPr>
          <p:grpSpPr>
            <a:xfrm>
              <a:off x="4048974" y="654662"/>
              <a:ext cx="1471640" cy="1932933"/>
              <a:chOff x="4048974" y="654662"/>
              <a:chExt cx="1471640" cy="1932933"/>
            </a:xfrm>
          </p:grpSpPr>
          <p:grpSp>
            <p:nvGrpSpPr>
              <p:cNvPr id="49" name="Group 48">
                <a:extLst>
                  <a:ext uri="{FF2B5EF4-FFF2-40B4-BE49-F238E27FC236}">
                    <a16:creationId xmlns:a16="http://schemas.microsoft.com/office/drawing/2014/main" id="{FC2FD807-9BB6-4C2A-B43B-E4B7A42F07D1}"/>
                  </a:ext>
                </a:extLst>
              </p:cNvPr>
              <p:cNvGrpSpPr/>
              <p:nvPr/>
            </p:nvGrpSpPr>
            <p:grpSpPr>
              <a:xfrm>
                <a:off x="4048974" y="654662"/>
                <a:ext cx="501255" cy="1922957"/>
                <a:chOff x="3729193" y="976912"/>
                <a:chExt cx="1003199" cy="3848561"/>
              </a:xfrm>
              <a:solidFill>
                <a:schemeClr val="bg1"/>
              </a:solidFill>
            </p:grpSpPr>
            <p:sp>
              <p:nvSpPr>
                <p:cNvPr id="51" name="Rounded Rectangle 22">
                  <a:extLst>
                    <a:ext uri="{FF2B5EF4-FFF2-40B4-BE49-F238E27FC236}">
                      <a16:creationId xmlns:a16="http://schemas.microsoft.com/office/drawing/2014/main" id="{0499C1E0-4686-4036-B339-D4E6018DDED1}"/>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24">
                  <a:extLst>
                    <a:ext uri="{FF2B5EF4-FFF2-40B4-BE49-F238E27FC236}">
                      <a16:creationId xmlns:a16="http://schemas.microsoft.com/office/drawing/2014/main" id="{798A1250-D53E-45FA-A915-16839F408313}"/>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34">
                  <a:extLst>
                    <a:ext uri="{FF2B5EF4-FFF2-40B4-BE49-F238E27FC236}">
                      <a16:creationId xmlns:a16="http://schemas.microsoft.com/office/drawing/2014/main" id="{D5C8A9C7-844F-4D12-908E-96D8E10E2421}"/>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35">
                  <a:extLst>
                    <a:ext uri="{FF2B5EF4-FFF2-40B4-BE49-F238E27FC236}">
                      <a16:creationId xmlns:a16="http://schemas.microsoft.com/office/drawing/2014/main" id="{D3B4C4FB-C01F-4E5E-8CDB-E629DEAC1497}"/>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503DCA9-C9D7-475E-8A34-DCE6CA979709}"/>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37">
                  <a:extLst>
                    <a:ext uri="{FF2B5EF4-FFF2-40B4-BE49-F238E27FC236}">
                      <a16:creationId xmlns:a16="http://schemas.microsoft.com/office/drawing/2014/main" id="{1282ABC0-8816-41A3-8E00-61CAA5807F5D}"/>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C23749F3-0DD2-4112-81EC-147659900284}"/>
                  </a:ext>
                </a:extLst>
              </p:cNvPr>
              <p:cNvGrpSpPr/>
              <p:nvPr/>
            </p:nvGrpSpPr>
            <p:grpSpPr>
              <a:xfrm>
                <a:off x="4200271" y="1105637"/>
                <a:ext cx="178288" cy="559501"/>
                <a:chOff x="2781701" y="2131965"/>
                <a:chExt cx="394636" cy="1422807"/>
              </a:xfrm>
              <a:solidFill>
                <a:srgbClr val="FF0000"/>
              </a:solidFill>
            </p:grpSpPr>
            <p:sp>
              <p:nvSpPr>
                <p:cNvPr id="62" name="Arrow: Pentagon 61">
                  <a:extLst>
                    <a:ext uri="{FF2B5EF4-FFF2-40B4-BE49-F238E27FC236}">
                      <a16:creationId xmlns:a16="http://schemas.microsoft.com/office/drawing/2014/main" id="{E6D9FA1F-316F-42C6-9EB2-36D972A054DC}"/>
                    </a:ext>
                  </a:extLst>
                </p:cNvPr>
                <p:cNvSpPr/>
                <p:nvPr/>
              </p:nvSpPr>
              <p:spPr>
                <a:xfrm rot="5400000">
                  <a:off x="2370348" y="2844440"/>
                  <a:ext cx="1214685" cy="205979"/>
                </a:xfrm>
                <a:prstGeom prst="homePlat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 62">
                  <a:extLst>
                    <a:ext uri="{FF2B5EF4-FFF2-40B4-BE49-F238E27FC236}">
                      <a16:creationId xmlns:a16="http://schemas.microsoft.com/office/drawing/2014/main" id="{BD40B174-EC2B-44FE-8677-46148BECE47C}"/>
                    </a:ext>
                  </a:extLst>
                </p:cNvPr>
                <p:cNvSpPr/>
                <p:nvPr/>
              </p:nvSpPr>
              <p:spPr>
                <a:xfrm rot="10800000">
                  <a:off x="2781701" y="2131965"/>
                  <a:ext cx="394636" cy="447606"/>
                </a:xfrm>
                <a:prstGeom prst="pent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08535AC-6F11-45B4-93BD-62CAA78F0835}"/>
                  </a:ext>
                </a:extLst>
              </p:cNvPr>
              <p:cNvGrpSpPr/>
              <p:nvPr/>
            </p:nvGrpSpPr>
            <p:grpSpPr>
              <a:xfrm>
                <a:off x="5019359" y="664638"/>
                <a:ext cx="501255" cy="1922957"/>
                <a:chOff x="3729193" y="976912"/>
                <a:chExt cx="1003199" cy="3848561"/>
              </a:xfrm>
              <a:solidFill>
                <a:schemeClr val="bg1"/>
              </a:solidFill>
            </p:grpSpPr>
            <p:sp>
              <p:nvSpPr>
                <p:cNvPr id="65" name="Rounded Rectangle 22">
                  <a:extLst>
                    <a:ext uri="{FF2B5EF4-FFF2-40B4-BE49-F238E27FC236}">
                      <a16:creationId xmlns:a16="http://schemas.microsoft.com/office/drawing/2014/main" id="{6CC932AF-C40A-491E-A0DC-9BDD273FF877}"/>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4">
                  <a:extLst>
                    <a:ext uri="{FF2B5EF4-FFF2-40B4-BE49-F238E27FC236}">
                      <a16:creationId xmlns:a16="http://schemas.microsoft.com/office/drawing/2014/main" id="{DB1479CD-5E32-44A4-88B5-61E217A1DA63}"/>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34">
                  <a:extLst>
                    <a:ext uri="{FF2B5EF4-FFF2-40B4-BE49-F238E27FC236}">
                      <a16:creationId xmlns:a16="http://schemas.microsoft.com/office/drawing/2014/main" id="{2FFC0113-D5CD-45B3-9469-6181C8B20B11}"/>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35">
                  <a:extLst>
                    <a:ext uri="{FF2B5EF4-FFF2-40B4-BE49-F238E27FC236}">
                      <a16:creationId xmlns:a16="http://schemas.microsoft.com/office/drawing/2014/main" id="{14499A51-63AC-4014-9C88-0CC4F93C63A0}"/>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F7E85E9-3137-4F92-863F-7B5199F3E220}"/>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37">
                  <a:extLst>
                    <a:ext uri="{FF2B5EF4-FFF2-40B4-BE49-F238E27FC236}">
                      <a16:creationId xmlns:a16="http://schemas.microsoft.com/office/drawing/2014/main" id="{E1F948B5-382E-474B-BB7C-38C60176DDF3}"/>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9591559A-3519-47ED-9017-D3BC45C7E145}"/>
                  </a:ext>
                </a:extLst>
              </p:cNvPr>
              <p:cNvGrpSpPr/>
              <p:nvPr/>
            </p:nvGrpSpPr>
            <p:grpSpPr>
              <a:xfrm>
                <a:off x="5154904" y="1103138"/>
                <a:ext cx="178288" cy="559501"/>
                <a:chOff x="2781701" y="2131965"/>
                <a:chExt cx="394636" cy="1422807"/>
              </a:xfrm>
              <a:solidFill>
                <a:schemeClr val="tx2">
                  <a:lumMod val="60000"/>
                  <a:lumOff val="40000"/>
                </a:schemeClr>
              </a:solidFill>
            </p:grpSpPr>
            <p:sp>
              <p:nvSpPr>
                <p:cNvPr id="106" name="Arrow: Pentagon 105">
                  <a:extLst>
                    <a:ext uri="{FF2B5EF4-FFF2-40B4-BE49-F238E27FC236}">
                      <a16:creationId xmlns:a16="http://schemas.microsoft.com/office/drawing/2014/main" id="{55BEFB69-C36D-43C7-911B-F8EE17E97FFF}"/>
                    </a:ext>
                  </a:extLst>
                </p:cNvPr>
                <p:cNvSpPr/>
                <p:nvPr/>
              </p:nvSpPr>
              <p:spPr>
                <a:xfrm rot="5400000">
                  <a:off x="2370348" y="2844440"/>
                  <a:ext cx="1214685" cy="205979"/>
                </a:xfrm>
                <a:prstGeom prst="homePlat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a:extLst>
                    <a:ext uri="{FF2B5EF4-FFF2-40B4-BE49-F238E27FC236}">
                      <a16:creationId xmlns:a16="http://schemas.microsoft.com/office/drawing/2014/main" id="{116819D7-FE08-422C-9661-7892F7924763}"/>
                    </a:ext>
                  </a:extLst>
                </p:cNvPr>
                <p:cNvSpPr/>
                <p:nvPr/>
              </p:nvSpPr>
              <p:spPr>
                <a:xfrm rot="10800000">
                  <a:off x="2781701" y="2131965"/>
                  <a:ext cx="394636" cy="447606"/>
                </a:xfrm>
                <a:prstGeom prst="pent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a:extLst>
              <a:ext uri="{FF2B5EF4-FFF2-40B4-BE49-F238E27FC236}">
                <a16:creationId xmlns:a16="http://schemas.microsoft.com/office/drawing/2014/main" id="{4854B11B-73CA-411E-A9B5-BF246BBC3C83}"/>
              </a:ext>
            </a:extLst>
          </p:cNvPr>
          <p:cNvGrpSpPr/>
          <p:nvPr/>
        </p:nvGrpSpPr>
        <p:grpSpPr>
          <a:xfrm>
            <a:off x="8011202" y="591521"/>
            <a:ext cx="1428085" cy="1955061"/>
            <a:chOff x="8142656" y="713501"/>
            <a:chExt cx="1428085" cy="1955061"/>
          </a:xfrm>
        </p:grpSpPr>
        <p:grpSp>
          <p:nvGrpSpPr>
            <p:cNvPr id="71" name="Group 70">
              <a:extLst>
                <a:ext uri="{FF2B5EF4-FFF2-40B4-BE49-F238E27FC236}">
                  <a16:creationId xmlns:a16="http://schemas.microsoft.com/office/drawing/2014/main" id="{EA39DECF-5578-48E8-9073-BE16628D94EA}"/>
                </a:ext>
              </a:extLst>
            </p:cNvPr>
            <p:cNvGrpSpPr/>
            <p:nvPr/>
          </p:nvGrpSpPr>
          <p:grpSpPr>
            <a:xfrm>
              <a:off x="8142656" y="745605"/>
              <a:ext cx="501255" cy="1922957"/>
              <a:chOff x="3729193" y="976912"/>
              <a:chExt cx="1003199" cy="3848561"/>
            </a:xfrm>
            <a:solidFill>
              <a:schemeClr val="bg1"/>
            </a:solidFill>
          </p:grpSpPr>
          <p:sp>
            <p:nvSpPr>
              <p:cNvPr id="72" name="Rounded Rectangle 22">
                <a:extLst>
                  <a:ext uri="{FF2B5EF4-FFF2-40B4-BE49-F238E27FC236}">
                    <a16:creationId xmlns:a16="http://schemas.microsoft.com/office/drawing/2014/main" id="{E3AC6D71-7372-4F37-849A-A1ACE69F75B2}"/>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4">
                <a:extLst>
                  <a:ext uri="{FF2B5EF4-FFF2-40B4-BE49-F238E27FC236}">
                    <a16:creationId xmlns:a16="http://schemas.microsoft.com/office/drawing/2014/main" id="{EEAA8F46-4536-45DF-810F-C0E62A6E65C7}"/>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34">
                <a:extLst>
                  <a:ext uri="{FF2B5EF4-FFF2-40B4-BE49-F238E27FC236}">
                    <a16:creationId xmlns:a16="http://schemas.microsoft.com/office/drawing/2014/main" id="{37B9E684-32DB-420F-8DAB-9EBD045137FB}"/>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35">
                <a:extLst>
                  <a:ext uri="{FF2B5EF4-FFF2-40B4-BE49-F238E27FC236}">
                    <a16:creationId xmlns:a16="http://schemas.microsoft.com/office/drawing/2014/main" id="{C1C07CD2-3AED-4AA1-81DB-0498CD1BADB6}"/>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3EE8CE4-CE5E-4693-A694-E7821D0E4C72}"/>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37">
                <a:extLst>
                  <a:ext uri="{FF2B5EF4-FFF2-40B4-BE49-F238E27FC236}">
                    <a16:creationId xmlns:a16="http://schemas.microsoft.com/office/drawing/2014/main" id="{5AE6C6B4-EF34-4EAF-88ED-973A48CA1529}"/>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717F4202-B53C-424A-8B3C-F0BDB8E48ED8}"/>
                </a:ext>
              </a:extLst>
            </p:cNvPr>
            <p:cNvGrpSpPr/>
            <p:nvPr/>
          </p:nvGrpSpPr>
          <p:grpSpPr>
            <a:xfrm>
              <a:off x="9069486" y="713501"/>
              <a:ext cx="501255" cy="1922957"/>
              <a:chOff x="3729193" y="976912"/>
              <a:chExt cx="1003199" cy="3848561"/>
            </a:xfrm>
            <a:solidFill>
              <a:schemeClr val="bg1"/>
            </a:solidFill>
          </p:grpSpPr>
          <p:sp>
            <p:nvSpPr>
              <p:cNvPr id="79" name="Rounded Rectangle 22">
                <a:extLst>
                  <a:ext uri="{FF2B5EF4-FFF2-40B4-BE49-F238E27FC236}">
                    <a16:creationId xmlns:a16="http://schemas.microsoft.com/office/drawing/2014/main" id="{6F3EDEA1-1E1D-4E38-BAFF-D6005EDF6F2C}"/>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24">
                <a:extLst>
                  <a:ext uri="{FF2B5EF4-FFF2-40B4-BE49-F238E27FC236}">
                    <a16:creationId xmlns:a16="http://schemas.microsoft.com/office/drawing/2014/main" id="{D56F781E-3391-4285-84EE-526DDC92FD8D}"/>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4">
                <a:extLst>
                  <a:ext uri="{FF2B5EF4-FFF2-40B4-BE49-F238E27FC236}">
                    <a16:creationId xmlns:a16="http://schemas.microsoft.com/office/drawing/2014/main" id="{852F016D-0C8A-4529-8141-FB402105135A}"/>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35">
                <a:extLst>
                  <a:ext uri="{FF2B5EF4-FFF2-40B4-BE49-F238E27FC236}">
                    <a16:creationId xmlns:a16="http://schemas.microsoft.com/office/drawing/2014/main" id="{12DF8EAF-07A4-4BDE-8EB5-0F56FE041D58}"/>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D68FAAB-0284-4E32-8EC4-6F8BF87447AB}"/>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37">
                <a:extLst>
                  <a:ext uri="{FF2B5EF4-FFF2-40B4-BE49-F238E27FC236}">
                    <a16:creationId xmlns:a16="http://schemas.microsoft.com/office/drawing/2014/main" id="{2E013CF2-FFE1-4445-B7CB-D7EFDE8DEEB2}"/>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C468A4B3-412B-4C8F-8925-9DC9A403079C}"/>
                </a:ext>
              </a:extLst>
            </p:cNvPr>
            <p:cNvGrpSpPr/>
            <p:nvPr/>
          </p:nvGrpSpPr>
          <p:grpSpPr>
            <a:xfrm>
              <a:off x="8288536" y="1189545"/>
              <a:ext cx="178288" cy="559501"/>
              <a:chOff x="2781701" y="2131965"/>
              <a:chExt cx="394636" cy="1422807"/>
            </a:xfrm>
            <a:solidFill>
              <a:schemeClr val="accent3">
                <a:lumMod val="75000"/>
              </a:schemeClr>
            </a:solidFill>
          </p:grpSpPr>
          <p:sp>
            <p:nvSpPr>
              <p:cNvPr id="109" name="Arrow: Pentagon 108">
                <a:extLst>
                  <a:ext uri="{FF2B5EF4-FFF2-40B4-BE49-F238E27FC236}">
                    <a16:creationId xmlns:a16="http://schemas.microsoft.com/office/drawing/2014/main" id="{A3629622-E86D-490E-A541-45925C0C8263}"/>
                  </a:ext>
                </a:extLst>
              </p:cNvPr>
              <p:cNvSpPr/>
              <p:nvPr/>
            </p:nvSpPr>
            <p:spPr>
              <a:xfrm rot="5400000">
                <a:off x="2370348" y="2844440"/>
                <a:ext cx="1214685" cy="205979"/>
              </a:xfrm>
              <a:prstGeom prst="homePlat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109">
                <a:extLst>
                  <a:ext uri="{FF2B5EF4-FFF2-40B4-BE49-F238E27FC236}">
                    <a16:creationId xmlns:a16="http://schemas.microsoft.com/office/drawing/2014/main" id="{159A1C06-910E-4AAC-B65D-EF849DB19E77}"/>
                  </a:ext>
                </a:extLst>
              </p:cNvPr>
              <p:cNvSpPr/>
              <p:nvPr/>
            </p:nvSpPr>
            <p:spPr>
              <a:xfrm rot="10800000">
                <a:off x="2781701" y="2131965"/>
                <a:ext cx="394636" cy="447606"/>
              </a:xfrm>
              <a:prstGeom prst="pent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AC6AE9EF-8853-4B8D-918E-27FFD0559184}"/>
                </a:ext>
              </a:extLst>
            </p:cNvPr>
            <p:cNvGrpSpPr/>
            <p:nvPr/>
          </p:nvGrpSpPr>
          <p:grpSpPr>
            <a:xfrm>
              <a:off x="9226337" y="1160213"/>
              <a:ext cx="178288" cy="559501"/>
              <a:chOff x="2781701" y="2131965"/>
              <a:chExt cx="394636" cy="1422807"/>
            </a:xfrm>
            <a:solidFill>
              <a:schemeClr val="accent6">
                <a:lumMod val="75000"/>
              </a:schemeClr>
            </a:solidFill>
          </p:grpSpPr>
          <p:sp>
            <p:nvSpPr>
              <p:cNvPr id="112" name="Arrow: Pentagon 111">
                <a:extLst>
                  <a:ext uri="{FF2B5EF4-FFF2-40B4-BE49-F238E27FC236}">
                    <a16:creationId xmlns:a16="http://schemas.microsoft.com/office/drawing/2014/main" id="{1A31E511-820A-4336-A749-AB7F9CA1B0A0}"/>
                  </a:ext>
                </a:extLst>
              </p:cNvPr>
              <p:cNvSpPr/>
              <p:nvPr/>
            </p:nvSpPr>
            <p:spPr>
              <a:xfrm rot="5400000">
                <a:off x="2370348" y="2844440"/>
                <a:ext cx="1214685" cy="205979"/>
              </a:xfrm>
              <a:prstGeom prst="homePlat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entagon 112">
                <a:extLst>
                  <a:ext uri="{FF2B5EF4-FFF2-40B4-BE49-F238E27FC236}">
                    <a16:creationId xmlns:a16="http://schemas.microsoft.com/office/drawing/2014/main" id="{21C280B2-D5AA-490E-8D52-BD40E7E91B15}"/>
                  </a:ext>
                </a:extLst>
              </p:cNvPr>
              <p:cNvSpPr/>
              <p:nvPr/>
            </p:nvSpPr>
            <p:spPr>
              <a:xfrm rot="10800000">
                <a:off x="2781701" y="2131965"/>
                <a:ext cx="394636" cy="447606"/>
              </a:xfrm>
              <a:prstGeom prst="pent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a:extLst>
              <a:ext uri="{FF2B5EF4-FFF2-40B4-BE49-F238E27FC236}">
                <a16:creationId xmlns:a16="http://schemas.microsoft.com/office/drawing/2014/main" id="{18BE1457-5445-458B-BAB1-CCFBD53278A0}"/>
              </a:ext>
            </a:extLst>
          </p:cNvPr>
          <p:cNvGrpSpPr/>
          <p:nvPr/>
        </p:nvGrpSpPr>
        <p:grpSpPr>
          <a:xfrm>
            <a:off x="3960383" y="3944233"/>
            <a:ext cx="1731904" cy="2400761"/>
            <a:chOff x="1558907" y="1067799"/>
            <a:chExt cx="2440847" cy="3645227"/>
          </a:xfrm>
        </p:grpSpPr>
        <p:pic>
          <p:nvPicPr>
            <p:cNvPr id="115" name="Picture 114">
              <a:extLst>
                <a:ext uri="{FF2B5EF4-FFF2-40B4-BE49-F238E27FC236}">
                  <a16:creationId xmlns:a16="http://schemas.microsoft.com/office/drawing/2014/main" id="{99989E12-39DA-42A5-BBAB-A32F855DE3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6" name="Group 115">
              <a:extLst>
                <a:ext uri="{FF2B5EF4-FFF2-40B4-BE49-F238E27FC236}">
                  <a16:creationId xmlns:a16="http://schemas.microsoft.com/office/drawing/2014/main" id="{85F53B26-155C-43E3-AC49-D5AD656D6622}"/>
                </a:ext>
              </a:extLst>
            </p:cNvPr>
            <p:cNvGrpSpPr/>
            <p:nvPr/>
          </p:nvGrpSpPr>
          <p:grpSpPr>
            <a:xfrm>
              <a:off x="1558907" y="1067799"/>
              <a:ext cx="2440847" cy="3645227"/>
              <a:chOff x="2455201" y="1339403"/>
              <a:chExt cx="2440847" cy="3645227"/>
            </a:xfrm>
          </p:grpSpPr>
          <p:grpSp>
            <p:nvGrpSpPr>
              <p:cNvPr id="117" name="Group 116">
                <a:extLst>
                  <a:ext uri="{FF2B5EF4-FFF2-40B4-BE49-F238E27FC236}">
                    <a16:creationId xmlns:a16="http://schemas.microsoft.com/office/drawing/2014/main" id="{3A09663F-B25F-4303-B54C-E596548F52A3}"/>
                  </a:ext>
                </a:extLst>
              </p:cNvPr>
              <p:cNvGrpSpPr/>
              <p:nvPr/>
            </p:nvGrpSpPr>
            <p:grpSpPr>
              <a:xfrm>
                <a:off x="3877954" y="1713209"/>
                <a:ext cx="769729" cy="2459902"/>
                <a:chOff x="10765433" y="2103016"/>
                <a:chExt cx="769729" cy="2459902"/>
              </a:xfrm>
            </p:grpSpPr>
            <p:grpSp>
              <p:nvGrpSpPr>
                <p:cNvPr id="130" name="Group 129">
                  <a:extLst>
                    <a:ext uri="{FF2B5EF4-FFF2-40B4-BE49-F238E27FC236}">
                      <a16:creationId xmlns:a16="http://schemas.microsoft.com/office/drawing/2014/main" id="{C8B13E4E-9542-4127-A2F7-59DED662B95B}"/>
                    </a:ext>
                  </a:extLst>
                </p:cNvPr>
                <p:cNvGrpSpPr/>
                <p:nvPr/>
              </p:nvGrpSpPr>
              <p:grpSpPr>
                <a:xfrm>
                  <a:off x="10765433" y="2103016"/>
                  <a:ext cx="769729" cy="2459902"/>
                  <a:chOff x="7205858" y="1350098"/>
                  <a:chExt cx="1204256" cy="3848561"/>
                </a:xfrm>
              </p:grpSpPr>
              <p:grpSp>
                <p:nvGrpSpPr>
                  <p:cNvPr id="132" name="Group 131">
                    <a:extLst>
                      <a:ext uri="{FF2B5EF4-FFF2-40B4-BE49-F238E27FC236}">
                        <a16:creationId xmlns:a16="http://schemas.microsoft.com/office/drawing/2014/main" id="{081708D4-7B5C-4CDA-9A12-3E936157E3F2}"/>
                      </a:ext>
                    </a:extLst>
                  </p:cNvPr>
                  <p:cNvGrpSpPr/>
                  <p:nvPr/>
                </p:nvGrpSpPr>
                <p:grpSpPr>
                  <a:xfrm>
                    <a:off x="7322943" y="1350098"/>
                    <a:ext cx="899886" cy="3848561"/>
                    <a:chOff x="3729193" y="976912"/>
                    <a:chExt cx="899886" cy="3848561"/>
                  </a:xfrm>
                </p:grpSpPr>
                <p:sp>
                  <p:nvSpPr>
                    <p:cNvPr id="134" name="Rounded Rectangle 54">
                      <a:extLst>
                        <a:ext uri="{FF2B5EF4-FFF2-40B4-BE49-F238E27FC236}">
                          <a16:creationId xmlns:a16="http://schemas.microsoft.com/office/drawing/2014/main" id="{C1C75CF6-15AA-42DE-948F-8DC6E2B4CB6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56">
                      <a:extLst>
                        <a:ext uri="{FF2B5EF4-FFF2-40B4-BE49-F238E27FC236}">
                          <a16:creationId xmlns:a16="http://schemas.microsoft.com/office/drawing/2014/main" id="{6270AD8C-F71B-4672-A862-504F72C9CAF6}"/>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57">
                      <a:extLst>
                        <a:ext uri="{FF2B5EF4-FFF2-40B4-BE49-F238E27FC236}">
                          <a16:creationId xmlns:a16="http://schemas.microsoft.com/office/drawing/2014/main" id="{12E7E424-BB9D-4B34-BC28-7651AF2AE4A2}"/>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36D1D72F-82B9-4F04-A006-5FCEECC4BF97}"/>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59">
                      <a:extLst>
                        <a:ext uri="{FF2B5EF4-FFF2-40B4-BE49-F238E27FC236}">
                          <a16:creationId xmlns:a16="http://schemas.microsoft.com/office/drawing/2014/main" id="{6B0F4CB3-E1B0-4A4B-9D36-786BCD9AA145}"/>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Isosceles Triangle 132">
                    <a:extLst>
                      <a:ext uri="{FF2B5EF4-FFF2-40B4-BE49-F238E27FC236}">
                        <a16:creationId xmlns:a16="http://schemas.microsoft.com/office/drawing/2014/main" id="{2F4D4D2F-748A-4F41-BDD3-CADE172A2377}"/>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1" name="Rounded Rectangle 55">
                  <a:extLst>
                    <a:ext uri="{FF2B5EF4-FFF2-40B4-BE49-F238E27FC236}">
                      <a16:creationId xmlns:a16="http://schemas.microsoft.com/office/drawing/2014/main" id="{C18B6EFE-B1A0-493C-8C77-6FEBDEACBCB0}"/>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589BA912-0BAA-4C66-A2AC-59CD45DC8DFF}"/>
                  </a:ext>
                </a:extLst>
              </p:cNvPr>
              <p:cNvGrpSpPr/>
              <p:nvPr/>
            </p:nvGrpSpPr>
            <p:grpSpPr>
              <a:xfrm>
                <a:off x="2455201" y="2524728"/>
                <a:ext cx="769730" cy="2459902"/>
                <a:chOff x="7205858" y="1350098"/>
                <a:chExt cx="1204256" cy="3848561"/>
              </a:xfrm>
            </p:grpSpPr>
            <p:grpSp>
              <p:nvGrpSpPr>
                <p:cNvPr id="122" name="Group 121">
                  <a:extLst>
                    <a:ext uri="{FF2B5EF4-FFF2-40B4-BE49-F238E27FC236}">
                      <a16:creationId xmlns:a16="http://schemas.microsoft.com/office/drawing/2014/main" id="{726EEBE9-540B-4A2C-B7D5-48854EF7DDF4}"/>
                    </a:ext>
                  </a:extLst>
                </p:cNvPr>
                <p:cNvGrpSpPr/>
                <p:nvPr/>
              </p:nvGrpSpPr>
              <p:grpSpPr>
                <a:xfrm>
                  <a:off x="7322943" y="1350098"/>
                  <a:ext cx="1003199" cy="3848561"/>
                  <a:chOff x="3729193" y="976912"/>
                  <a:chExt cx="1003199" cy="3848561"/>
                </a:xfrm>
              </p:grpSpPr>
              <p:sp>
                <p:nvSpPr>
                  <p:cNvPr id="124" name="Rounded Rectangle 54">
                    <a:extLst>
                      <a:ext uri="{FF2B5EF4-FFF2-40B4-BE49-F238E27FC236}">
                        <a16:creationId xmlns:a16="http://schemas.microsoft.com/office/drawing/2014/main" id="{8A217471-47AA-4EAE-924B-9A97800B966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55">
                    <a:extLst>
                      <a:ext uri="{FF2B5EF4-FFF2-40B4-BE49-F238E27FC236}">
                        <a16:creationId xmlns:a16="http://schemas.microsoft.com/office/drawing/2014/main" id="{116AF344-A219-41B5-A377-7A8500DBED4F}"/>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56">
                    <a:extLst>
                      <a:ext uri="{FF2B5EF4-FFF2-40B4-BE49-F238E27FC236}">
                        <a16:creationId xmlns:a16="http://schemas.microsoft.com/office/drawing/2014/main" id="{855E120E-0FD5-4F47-BE70-78CCBA6914C1}"/>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57">
                    <a:extLst>
                      <a:ext uri="{FF2B5EF4-FFF2-40B4-BE49-F238E27FC236}">
                        <a16:creationId xmlns:a16="http://schemas.microsoft.com/office/drawing/2014/main" id="{73D142FD-2DA9-4A3E-9438-F47270E14F08}"/>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C3D3DC6E-EAA3-4D49-A701-BB7766A41AC5}"/>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59">
                    <a:extLst>
                      <a:ext uri="{FF2B5EF4-FFF2-40B4-BE49-F238E27FC236}">
                        <a16:creationId xmlns:a16="http://schemas.microsoft.com/office/drawing/2014/main" id="{2C026B7E-F8C8-47F2-B4DA-E5C9843EA917}"/>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Isosceles Triangle 122">
                  <a:extLst>
                    <a:ext uri="{FF2B5EF4-FFF2-40B4-BE49-F238E27FC236}">
                      <a16:creationId xmlns:a16="http://schemas.microsoft.com/office/drawing/2014/main" id="{AC3624D8-35EF-4ADE-8D05-067FBFBC4570}"/>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18">
                <a:extLst>
                  <a:ext uri="{FF2B5EF4-FFF2-40B4-BE49-F238E27FC236}">
                    <a16:creationId xmlns:a16="http://schemas.microsoft.com/office/drawing/2014/main" id="{E0F3BD76-3A55-446C-8AA1-5ADC6A0939F9}"/>
                  </a:ext>
                </a:extLst>
              </p:cNvPr>
              <p:cNvSpPr/>
              <p:nvPr/>
            </p:nvSpPr>
            <p:spPr>
              <a:xfrm>
                <a:off x="3223035" y="1339403"/>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77266F3-2D52-45F6-8394-7D913D5A4217}"/>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E2CB397-6307-4DCE-AD13-32967E28E5ED}"/>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07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32433C-2CEC-4CA7-B810-662F7BE42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88:87-116</a:t>
            </a:r>
            <a:endParaRPr lang="en-US" sz="1200" dirty="0">
              <a:solidFill>
                <a:schemeClr val="bg1"/>
              </a:solidFill>
            </a:endParaRPr>
          </a:p>
        </p:txBody>
      </p:sp>
      <p:sp>
        <p:nvSpPr>
          <p:cNvPr id="6" name="TextBox 5"/>
          <p:cNvSpPr txBox="1"/>
          <p:nvPr/>
        </p:nvSpPr>
        <p:spPr>
          <a:xfrm>
            <a:off x="1" y="0"/>
            <a:ext cx="12192000" cy="1200329"/>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rPr>
              <a:t>Events of the Last Days</a:t>
            </a:r>
          </a:p>
        </p:txBody>
      </p:sp>
      <p:sp>
        <p:nvSpPr>
          <p:cNvPr id="7" name="Rectangle 6"/>
          <p:cNvSpPr/>
          <p:nvPr/>
        </p:nvSpPr>
        <p:spPr>
          <a:xfrm>
            <a:off x="7342125" y="4763352"/>
            <a:ext cx="3691156" cy="1477328"/>
          </a:xfrm>
          <a:prstGeom prst="rect">
            <a:avLst/>
          </a:prstGeom>
        </p:spPr>
        <p:txBody>
          <a:bodyPr wrap="square">
            <a:spAutoFit/>
          </a:bodyPr>
          <a:lstStyle/>
          <a:p>
            <a:r>
              <a:rPr lang="en-US" i="0" dirty="0">
                <a:solidFill>
                  <a:schemeClr val="bg1"/>
                </a:solidFill>
                <a:effectLst/>
                <a:latin typeface="Abadi" panose="020B0604020104020204" pitchFamily="34" charset="0"/>
              </a:rPr>
              <a:t>This Revelation lifts a part of the veil for the future and permits the Lord’s servants to view the events surrounding the time before the Millennium and during</a:t>
            </a:r>
            <a:endParaRPr lang="en-US" dirty="0">
              <a:solidFill>
                <a:schemeClr val="bg1"/>
              </a:solidFill>
            </a:endParaRPr>
          </a:p>
        </p:txBody>
      </p:sp>
      <p:pic>
        <p:nvPicPr>
          <p:cNvPr id="10242" name="Picture 2" descr="http://www.fresnostate.edu/csm/ees/images/earth.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86" t="5138" r="14257" b="2973"/>
          <a:stretch/>
        </p:blipFill>
        <p:spPr bwMode="auto">
          <a:xfrm>
            <a:off x="4815281" y="2474751"/>
            <a:ext cx="2642532" cy="2625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58112" y="1856708"/>
            <a:ext cx="2648945" cy="646331"/>
          </a:xfrm>
          <a:prstGeom prst="rect">
            <a:avLst/>
          </a:prstGeom>
        </p:spPr>
        <p:txBody>
          <a:bodyPr wrap="square">
            <a:spAutoFit/>
          </a:bodyPr>
          <a:lstStyle/>
          <a:p>
            <a:r>
              <a:rPr lang="en-US" i="0" dirty="0">
                <a:solidFill>
                  <a:schemeClr val="bg1"/>
                </a:solidFill>
                <a:effectLst/>
                <a:latin typeface="Abadi" panose="020B0604020104020204" pitchFamily="34" charset="0"/>
              </a:rPr>
              <a:t>The Earth will tremble and reel to and fro</a:t>
            </a:r>
            <a:endParaRPr lang="en-US" dirty="0">
              <a:solidFill>
                <a:schemeClr val="bg1"/>
              </a:solidFill>
            </a:endParaRPr>
          </a:p>
        </p:txBody>
      </p:sp>
      <p:pic>
        <p:nvPicPr>
          <p:cNvPr id="10246" name="Picture 6" descr="http://upload.wikimedia.org/wikipedia/commons/b/b4/The_Sun_by_the_Atmospheric_Imaging_Assembly_of_NASA's_Solar_Dynamics_Observatory_-_201008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1530" y="825544"/>
            <a:ext cx="2712341" cy="25889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666159" y="3414475"/>
            <a:ext cx="3691156" cy="369332"/>
          </a:xfrm>
          <a:prstGeom prst="rect">
            <a:avLst/>
          </a:prstGeom>
        </p:spPr>
        <p:txBody>
          <a:bodyPr wrap="square">
            <a:spAutoFit/>
          </a:bodyPr>
          <a:lstStyle/>
          <a:p>
            <a:r>
              <a:rPr lang="en-US" i="0" dirty="0">
                <a:solidFill>
                  <a:schemeClr val="bg1"/>
                </a:solidFill>
                <a:effectLst/>
                <a:latin typeface="Abadi" panose="020B0604020104020204" pitchFamily="34" charset="0"/>
              </a:rPr>
              <a:t>The sun shall hide his face</a:t>
            </a:r>
            <a:endParaRPr lang="en-US" dirty="0">
              <a:solidFill>
                <a:schemeClr val="bg1"/>
              </a:solidFill>
            </a:endParaRPr>
          </a:p>
        </p:txBody>
      </p:sp>
      <p:pic>
        <p:nvPicPr>
          <p:cNvPr id="10248" name="Picture 8" descr="http://d1jqu7g1y74ds1.cloudfront.net/wp-content/uploads/2013/04/Moon-09.04.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28" t="2290" r="11204"/>
          <a:stretch/>
        </p:blipFill>
        <p:spPr bwMode="auto">
          <a:xfrm>
            <a:off x="1196503" y="4507119"/>
            <a:ext cx="1332688" cy="13537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420275" y="4008540"/>
            <a:ext cx="3691156" cy="369332"/>
          </a:xfrm>
          <a:prstGeom prst="rect">
            <a:avLst/>
          </a:prstGeom>
        </p:spPr>
        <p:txBody>
          <a:bodyPr wrap="square">
            <a:spAutoFit/>
          </a:bodyPr>
          <a:lstStyle/>
          <a:p>
            <a:r>
              <a:rPr lang="en-US" i="0" dirty="0">
                <a:solidFill>
                  <a:schemeClr val="bg1"/>
                </a:solidFill>
                <a:effectLst/>
                <a:latin typeface="Abadi" panose="020B0604020104020204" pitchFamily="34" charset="0"/>
              </a:rPr>
              <a:t>The moon will turn to blood</a:t>
            </a:r>
            <a:endParaRPr lang="en-US" dirty="0">
              <a:solidFill>
                <a:schemeClr val="bg1"/>
              </a:solidFill>
            </a:endParaRPr>
          </a:p>
        </p:txBody>
      </p:sp>
      <p:sp>
        <p:nvSpPr>
          <p:cNvPr id="2" name="5-Point Star 1"/>
          <p:cNvSpPr/>
          <p:nvPr/>
        </p:nvSpPr>
        <p:spPr>
          <a:xfrm>
            <a:off x="1245438" y="805585"/>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47364" y="1443016"/>
            <a:ext cx="644234" cy="644234"/>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rot="1787218">
            <a:off x="1480799" y="1723922"/>
            <a:ext cx="644234" cy="644234"/>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2110903" y="1271868"/>
            <a:ext cx="469754" cy="469754"/>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d1jqu7g1y74ds1.cloudfront.net/wp-content/uploads/2013/04/Moon-09.04.04.jpg"/>
          <p:cNvPicPr>
            <a:picLocks noChangeAspect="1" noChangeArrowheads="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l="16028" t="2290" r="11204"/>
          <a:stretch/>
        </p:blipFill>
        <p:spPr bwMode="auto">
          <a:xfrm>
            <a:off x="1217017" y="4515143"/>
            <a:ext cx="1332688" cy="1353722"/>
          </a:xfrm>
          <a:prstGeom prst="ellipse">
            <a:avLst/>
          </a:prstGeom>
          <a:solidFill>
            <a:srgbClr val="C00000"/>
          </a:solidFill>
          <a:ln>
            <a:noFill/>
          </a:ln>
          <a:effectLst>
            <a:softEdge rad="112500"/>
          </a:effectLst>
        </p:spPr>
      </p:pic>
      <p:sp>
        <p:nvSpPr>
          <p:cNvPr id="19" name="Rectangle 18"/>
          <p:cNvSpPr/>
          <p:nvPr/>
        </p:nvSpPr>
        <p:spPr>
          <a:xfrm>
            <a:off x="602610" y="2453444"/>
            <a:ext cx="3691156" cy="369332"/>
          </a:xfrm>
          <a:prstGeom prst="rect">
            <a:avLst/>
          </a:prstGeom>
        </p:spPr>
        <p:txBody>
          <a:bodyPr wrap="square">
            <a:spAutoFit/>
          </a:bodyPr>
          <a:lstStyle/>
          <a:p>
            <a:r>
              <a:rPr lang="en-US" i="0" dirty="0">
                <a:solidFill>
                  <a:schemeClr val="bg1"/>
                </a:solidFill>
                <a:effectLst/>
                <a:latin typeface="Abadi" panose="020B0604020104020204" pitchFamily="34" charset="0"/>
              </a:rPr>
              <a:t>Stars become angry</a:t>
            </a:r>
            <a:endParaRPr lang="en-US" dirty="0">
              <a:solidFill>
                <a:schemeClr val="bg1"/>
              </a:solidFill>
            </a:endParaRPr>
          </a:p>
        </p:txBody>
      </p:sp>
    </p:spTree>
    <p:extLst>
      <p:ext uri="{BB962C8B-B14F-4D97-AF65-F5344CB8AC3E}">
        <p14:creationId xmlns:p14="http://schemas.microsoft.com/office/powerpoint/2010/main" val="40835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2000"/>
                                        <p:tgtEl>
                                          <p:spTgt spid="10242"/>
                                        </p:tgtEl>
                                      </p:cBhvr>
                                    </p:animEffect>
                                    <p:anim calcmode="lin" valueType="num">
                                      <p:cBhvr>
                                        <p:cTn id="10" dur="2000" fill="hold"/>
                                        <p:tgtEl>
                                          <p:spTgt spid="10242"/>
                                        </p:tgtEl>
                                        <p:attrNameLst>
                                          <p:attrName>ppt_w</p:attrName>
                                        </p:attrNameLst>
                                      </p:cBhvr>
                                      <p:tavLst>
                                        <p:tav tm="0" fmla="#ppt_w*sin(2.5*pi*$)">
                                          <p:val>
                                            <p:fltVal val="0"/>
                                          </p:val>
                                        </p:tav>
                                        <p:tav tm="100000">
                                          <p:val>
                                            <p:fltVal val="1"/>
                                          </p:val>
                                        </p:tav>
                                      </p:tavLst>
                                    </p:anim>
                                    <p:anim calcmode="lin" valueType="num">
                                      <p:cBhvr>
                                        <p:cTn id="11"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childTnLst>
                                </p:cTn>
                              </p:par>
                              <p:par>
                                <p:cTn id="18" presetID="10" presetClass="exit" presetSubtype="0" fill="hold" nodeType="withEffect">
                                  <p:stCondLst>
                                    <p:cond delay="500"/>
                                  </p:stCondLst>
                                  <p:childTnLst>
                                    <p:animEffect transition="out" filter="fade">
                                      <p:cBhvr>
                                        <p:cTn id="19" dur="1000"/>
                                        <p:tgtEl>
                                          <p:spTgt spid="10246"/>
                                        </p:tgtEl>
                                      </p:cBhvr>
                                    </p:animEffect>
                                    <p:set>
                                      <p:cBhvr>
                                        <p:cTn id="20" dur="1" fill="hold">
                                          <p:stCondLst>
                                            <p:cond delay="999"/>
                                          </p:stCondLst>
                                        </p:cTn>
                                        <p:tgtEl>
                                          <p:spTgt spid="1024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par>
                                <p:cTn id="27" presetID="10"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 presetClass="path" presetSubtype="0" accel="50000" decel="50000" fill="hold" grpId="1" nodeType="withEffect">
                                  <p:stCondLst>
                                    <p:cond delay="0"/>
                                  </p:stCondLst>
                                  <p:childTnLst>
                                    <p:animMotion origin="layout" path="M 0 0 L 0.029 0.091 L 0.125 0.091 L 0.048 0.147 L 0.077 0.238 L 0 0.182 L -0.077 0.238 L -0.048 0.147 L -0.125 0.091 L -0.029 0.091 L 0 0 Z" pathEditMode="relative" ptsTypes="">
                                      <p:cBhvr>
                                        <p:cTn id="43" dur="2000" fill="hold"/>
                                        <p:tgtEl>
                                          <p:spTgt spid="2"/>
                                        </p:tgtEl>
                                        <p:attrNameLst>
                                          <p:attrName>ppt_x</p:attrName>
                                          <p:attrName>ppt_y</p:attrName>
                                        </p:attrNameLst>
                                      </p:cBhvr>
                                    </p:animMotion>
                                  </p:childTnLst>
                                </p:cTn>
                              </p:par>
                              <p:par>
                                <p:cTn id="44" presetID="5" presetClass="path" presetSubtype="0" accel="50000" decel="50000" fill="hold" grpId="1" nodeType="withEffect">
                                  <p:stCondLst>
                                    <p:cond delay="0"/>
                                  </p:stCondLst>
                                  <p:childTnLst>
                                    <p:animMotion origin="layout" path="M 0 0 L 0.029 0.091 L 0.125 0.091 L 0.048 0.147 L 0.077 0.238 L 0 0.182 L -0.077 0.238 L -0.048 0.147 L -0.125 0.091 L -0.029 0.091 L 0 0 Z" pathEditMode="relative" ptsTypes="">
                                      <p:cBhvr>
                                        <p:cTn id="45" dur="2000" fill="hold"/>
                                        <p:tgtEl>
                                          <p:spTgt spid="16"/>
                                        </p:tgtEl>
                                        <p:attrNameLst>
                                          <p:attrName>ppt_x</p:attrName>
                                          <p:attrName>ppt_y</p:attrName>
                                        </p:attrNameLst>
                                      </p:cBhvr>
                                    </p:animMotion>
                                  </p:childTnLst>
                                </p:cTn>
                              </p:par>
                              <p:par>
                                <p:cTn id="46" presetID="5" presetClass="path" presetSubtype="0" accel="50000" decel="50000" fill="hold" grpId="1" nodeType="withEffect">
                                  <p:stCondLst>
                                    <p:cond delay="0"/>
                                  </p:stCondLst>
                                  <p:childTnLst>
                                    <p:animMotion origin="layout" path="M 0 0 L 0.029 0.091 L 0.125 0.091 L 0.048 0.147 L 0.077 0.238 L 0 0.182 L -0.077 0.238 L -0.048 0.147 L -0.125 0.091 L -0.029 0.091 L 0 0 Z" pathEditMode="relative" ptsTypes="">
                                      <p:cBhvr>
                                        <p:cTn id="47" dur="2000" fill="hold"/>
                                        <p:tgtEl>
                                          <p:spTgt spid="15"/>
                                        </p:tgtEl>
                                        <p:attrNameLst>
                                          <p:attrName>ppt_x</p:attrName>
                                          <p:attrName>ppt_y</p:attrName>
                                        </p:attrNameLst>
                                      </p:cBhvr>
                                    </p:animMotion>
                                  </p:childTnLst>
                                </p:cTn>
                              </p:par>
                              <p:par>
                                <p:cTn id="48" presetID="5" presetClass="path" presetSubtype="0" accel="50000" decel="50000" fill="hold" grpId="1" nodeType="withEffect">
                                  <p:stCondLst>
                                    <p:cond delay="0"/>
                                  </p:stCondLst>
                                  <p:childTnLst>
                                    <p:animMotion origin="layout" path="M 0 0 L 0.029 0.091 L 0.125 0.091 L 0.048 0.147 L 0.077 0.238 L 0 0.182 L -0.077 0.238 L -0.048 0.147 L -0.125 0.091 L -0.029 0.091 L 0 0 Z" pathEditMode="relative" ptsTypes="">
                                      <p:cBhvr>
                                        <p:cTn id="49" dur="2000" fill="hold"/>
                                        <p:tgtEl>
                                          <p:spTgt spid="17"/>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2" grpId="0" animBg="1"/>
      <p:bldP spid="2" grpId="1" animBg="1"/>
      <p:bldP spid="15" grpId="0" animBg="1"/>
      <p:bldP spid="15" grpId="1" animBg="1"/>
      <p:bldP spid="16" grpId="0" animBg="1"/>
      <p:bldP spid="16" grpId="1" animBg="1"/>
      <p:bldP spid="17" grpId="0" animBg="1"/>
      <p:bldP spid="17" grpId="1"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A94816-5509-40F7-ABB2-C0D23F140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88:87-116</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Angels</a:t>
            </a:r>
          </a:p>
        </p:txBody>
      </p:sp>
      <p:sp>
        <p:nvSpPr>
          <p:cNvPr id="8" name="Rectangle 7"/>
          <p:cNvSpPr/>
          <p:nvPr/>
        </p:nvSpPr>
        <p:spPr>
          <a:xfrm>
            <a:off x="581723" y="2213283"/>
            <a:ext cx="3691156" cy="2062103"/>
          </a:xfrm>
          <a:prstGeom prst="rect">
            <a:avLst/>
          </a:prstGeom>
        </p:spPr>
        <p:txBody>
          <a:bodyPr wrap="square">
            <a:spAutoFit/>
          </a:bodyPr>
          <a:lstStyle/>
          <a:p>
            <a:r>
              <a:rPr lang="en-US" sz="3200" dirty="0">
                <a:solidFill>
                  <a:schemeClr val="bg1"/>
                </a:solidFill>
                <a:latin typeface="Abadi" panose="020B0604020104020204" pitchFamily="34" charset="0"/>
              </a:rPr>
              <a:t>Messengers of God—warning of the coming of the Bridegroom</a:t>
            </a:r>
            <a:endParaRPr lang="en-US" sz="3200" dirty="0">
              <a:solidFill>
                <a:schemeClr val="bg1"/>
              </a:solidFill>
            </a:endParaRPr>
          </a:p>
        </p:txBody>
      </p:sp>
      <p:sp>
        <p:nvSpPr>
          <p:cNvPr id="18" name="Rectangle 17"/>
          <p:cNvSpPr/>
          <p:nvPr/>
        </p:nvSpPr>
        <p:spPr>
          <a:xfrm>
            <a:off x="8077247" y="1012954"/>
            <a:ext cx="3922184" cy="1200329"/>
          </a:xfrm>
          <a:prstGeom prst="rect">
            <a:avLst/>
          </a:prstGeom>
        </p:spPr>
        <p:txBody>
          <a:bodyPr wrap="square">
            <a:spAutoFit/>
          </a:bodyPr>
          <a:lstStyle/>
          <a:p>
            <a:r>
              <a:rPr lang="en-US" i="0" dirty="0">
                <a:solidFill>
                  <a:schemeClr val="bg1"/>
                </a:solidFill>
                <a:effectLst/>
                <a:latin typeface="Abadi" panose="020B0604020104020204" pitchFamily="34" charset="0"/>
              </a:rPr>
              <a:t>After the testimony of the messengers a great sign will appear in heaven, which, like the sun, will be seen all round the world. </a:t>
            </a:r>
            <a:endParaRPr lang="en-US" dirty="0">
              <a:solidFill>
                <a:schemeClr val="bg1"/>
              </a:solidFill>
            </a:endParaRPr>
          </a:p>
        </p:txBody>
      </p:sp>
      <p:sp>
        <p:nvSpPr>
          <p:cNvPr id="19" name="Rectangle 18"/>
          <p:cNvSpPr/>
          <p:nvPr/>
        </p:nvSpPr>
        <p:spPr>
          <a:xfrm>
            <a:off x="8077247" y="3640992"/>
            <a:ext cx="3691156" cy="1477328"/>
          </a:xfrm>
          <a:prstGeom prst="rect">
            <a:avLst/>
          </a:prstGeom>
        </p:spPr>
        <p:txBody>
          <a:bodyPr wrap="square">
            <a:spAutoFit/>
          </a:bodyPr>
          <a:lstStyle/>
          <a:p>
            <a:r>
              <a:rPr lang="en-US" i="0" dirty="0">
                <a:solidFill>
                  <a:schemeClr val="bg1"/>
                </a:solidFill>
                <a:effectLst/>
                <a:latin typeface="Abadi" panose="020B0604020104020204" pitchFamily="34" charset="0"/>
              </a:rPr>
              <a:t>“The Lord will not come to reign over the righteous, in this world, in 1843, nor until everything for the Bridegroom is ready.”</a:t>
            </a:r>
          </a:p>
          <a:p>
            <a:r>
              <a:rPr lang="en-US" dirty="0">
                <a:solidFill>
                  <a:schemeClr val="bg1"/>
                </a:solidFill>
                <a:latin typeface="Abadi" panose="020B0604020104020204" pitchFamily="34" charset="0"/>
              </a:rPr>
              <a:t>HC</a:t>
            </a:r>
            <a:endParaRPr lang="en-US" dirty="0">
              <a:solidFill>
                <a:schemeClr val="bg1"/>
              </a:solidFill>
            </a:endParaRPr>
          </a:p>
        </p:txBody>
      </p:sp>
      <p:sp>
        <p:nvSpPr>
          <p:cNvPr id="3" name="Rectangle 2"/>
          <p:cNvSpPr/>
          <p:nvPr/>
        </p:nvSpPr>
        <p:spPr>
          <a:xfrm>
            <a:off x="3048000" y="5482208"/>
            <a:ext cx="6096000" cy="1200329"/>
          </a:xfrm>
          <a:prstGeom prst="rect">
            <a:avLst/>
          </a:prstGeom>
        </p:spPr>
        <p:txBody>
          <a:bodyPr>
            <a:spAutoFit/>
          </a:bodyPr>
          <a:lstStyle/>
          <a:p>
            <a:r>
              <a:rPr lang="en-US" dirty="0">
                <a:solidFill>
                  <a:schemeClr val="bg1"/>
                </a:solidFill>
              </a:rPr>
              <a:t>Invites all to worship God=</a:t>
            </a:r>
          </a:p>
          <a:p>
            <a:pPr marL="342900" indent="-342900">
              <a:buAutoNum type="arabicPeriod"/>
            </a:pPr>
            <a:r>
              <a:rPr lang="en-US" dirty="0">
                <a:solidFill>
                  <a:schemeClr val="bg1"/>
                </a:solidFill>
              </a:rPr>
              <a:t>Moroni and the coming forth of the Book of Mormon</a:t>
            </a:r>
          </a:p>
          <a:p>
            <a:pPr marL="342900" indent="-342900">
              <a:buAutoNum type="arabicPeriod"/>
            </a:pPr>
            <a:r>
              <a:rPr lang="en-US" dirty="0">
                <a:solidFill>
                  <a:schemeClr val="bg1"/>
                </a:solidFill>
              </a:rPr>
              <a:t>Missionaries who take the message to the world (D&amp;C 133:36-39 and 90:9-11 and 88:103-4)</a:t>
            </a:r>
          </a:p>
        </p:txBody>
      </p:sp>
      <p:pic>
        <p:nvPicPr>
          <p:cNvPr id="7" name="Picture 6">
            <a:extLst>
              <a:ext uri="{FF2B5EF4-FFF2-40B4-BE49-F238E27FC236}">
                <a16:creationId xmlns:a16="http://schemas.microsoft.com/office/drawing/2014/main" id="{A022B4F5-FED8-41EB-ADA5-D697B13B1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631" y="1171962"/>
            <a:ext cx="3273836" cy="4310246"/>
          </a:xfrm>
          <a:prstGeom prst="rect">
            <a:avLst/>
          </a:prstGeom>
        </p:spPr>
      </p:pic>
    </p:spTree>
    <p:extLst>
      <p:ext uri="{BB962C8B-B14F-4D97-AF65-F5344CB8AC3E}">
        <p14:creationId xmlns:p14="http://schemas.microsoft.com/office/powerpoint/2010/main" val="27076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55745F-C48A-4D77-83E6-2A504FDC3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88:94-96  Smith and Sjodahl</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1</a:t>
            </a:r>
            <a:r>
              <a:rPr lang="en-US" sz="4800" baseline="30000" dirty="0">
                <a:solidFill>
                  <a:schemeClr val="bg1"/>
                </a:solidFill>
                <a:latin typeface="Abadi" panose="020B0604020104020204" pitchFamily="34" charset="0"/>
              </a:rPr>
              <a:t>st</a:t>
            </a:r>
            <a:r>
              <a:rPr lang="en-US" sz="4800" dirty="0">
                <a:solidFill>
                  <a:schemeClr val="bg1"/>
                </a:solidFill>
                <a:latin typeface="Abadi" panose="020B0604020104020204" pitchFamily="34" charset="0"/>
              </a:rPr>
              <a:t> Angel</a:t>
            </a:r>
          </a:p>
        </p:txBody>
      </p:sp>
      <p:sp>
        <p:nvSpPr>
          <p:cNvPr id="8" name="Rectangle 7"/>
          <p:cNvSpPr/>
          <p:nvPr/>
        </p:nvSpPr>
        <p:spPr>
          <a:xfrm>
            <a:off x="712801" y="967371"/>
            <a:ext cx="3691156" cy="584775"/>
          </a:xfrm>
          <a:prstGeom prst="rect">
            <a:avLst/>
          </a:prstGeom>
        </p:spPr>
        <p:txBody>
          <a:bodyPr wrap="square">
            <a:spAutoFit/>
          </a:bodyPr>
          <a:lstStyle/>
          <a:p>
            <a:r>
              <a:rPr lang="en-US" sz="3200" dirty="0">
                <a:solidFill>
                  <a:schemeClr val="bg1"/>
                </a:solidFill>
                <a:latin typeface="Abadi" panose="020B0604020104020204" pitchFamily="34" charset="0"/>
              </a:rPr>
              <a:t>World Events</a:t>
            </a:r>
            <a:endParaRPr lang="en-US" sz="3200" dirty="0">
              <a:solidFill>
                <a:schemeClr val="bg1"/>
              </a:solidFill>
            </a:endParaRPr>
          </a:p>
        </p:txBody>
      </p:sp>
      <p:sp>
        <p:nvSpPr>
          <p:cNvPr id="18" name="Rectangle 17"/>
          <p:cNvSpPr/>
          <p:nvPr/>
        </p:nvSpPr>
        <p:spPr>
          <a:xfrm>
            <a:off x="844116" y="1537575"/>
            <a:ext cx="3691156" cy="369332"/>
          </a:xfrm>
          <a:prstGeom prst="rect">
            <a:avLst/>
          </a:prstGeom>
        </p:spPr>
        <p:txBody>
          <a:bodyPr wrap="square">
            <a:spAutoFit/>
          </a:bodyPr>
          <a:lstStyle/>
          <a:p>
            <a:r>
              <a:rPr lang="en-US" i="0" dirty="0">
                <a:solidFill>
                  <a:schemeClr val="bg1"/>
                </a:solidFill>
                <a:effectLst/>
                <a:latin typeface="Abadi" panose="020B0604020104020204" pitchFamily="34" charset="0"/>
              </a:rPr>
              <a:t>Ready to be burned</a:t>
            </a:r>
            <a:endParaRPr lang="en-US" dirty="0">
              <a:solidFill>
                <a:schemeClr val="bg1"/>
              </a:solidFill>
            </a:endParaRPr>
          </a:p>
        </p:txBody>
      </p:sp>
      <p:sp>
        <p:nvSpPr>
          <p:cNvPr id="9" name="TextBox 8"/>
          <p:cNvSpPr txBox="1"/>
          <p:nvPr/>
        </p:nvSpPr>
        <p:spPr>
          <a:xfrm>
            <a:off x="712801" y="3663755"/>
            <a:ext cx="3429000" cy="2246769"/>
          </a:xfrm>
          <a:prstGeom prst="rect">
            <a:avLst/>
          </a:prstGeom>
          <a:noFill/>
        </p:spPr>
        <p:txBody>
          <a:bodyPr wrap="square" rtlCol="0">
            <a:spAutoFit/>
          </a:bodyPr>
          <a:lstStyle/>
          <a:p>
            <a:pPr algn="ctr"/>
            <a:r>
              <a:rPr lang="en-US" sz="2000" dirty="0">
                <a:solidFill>
                  <a:schemeClr val="bg1"/>
                </a:solidFill>
              </a:rPr>
              <a:t>Silence for half an hour</a:t>
            </a:r>
          </a:p>
          <a:p>
            <a:pPr algn="ctr"/>
            <a:r>
              <a:rPr lang="en-US" sz="2000" dirty="0">
                <a:solidFill>
                  <a:schemeClr val="bg1"/>
                </a:solidFill>
              </a:rPr>
              <a:t>“Whether the half hour here spoken of is according to our reckoning—thirty minutes, or whether it be according to the reckoning of the Lord, we do not know.</a:t>
            </a:r>
          </a:p>
        </p:txBody>
      </p:sp>
      <p:sp>
        <p:nvSpPr>
          <p:cNvPr id="11" name="TextBox 10"/>
          <p:cNvSpPr txBox="1"/>
          <p:nvPr/>
        </p:nvSpPr>
        <p:spPr>
          <a:xfrm>
            <a:off x="6521170" y="4054247"/>
            <a:ext cx="4508486" cy="2554545"/>
          </a:xfrm>
          <a:prstGeom prst="rect">
            <a:avLst/>
          </a:prstGeom>
          <a:noFill/>
        </p:spPr>
        <p:txBody>
          <a:bodyPr wrap="square" rtlCol="0">
            <a:spAutoFit/>
          </a:bodyPr>
          <a:lstStyle/>
          <a:p>
            <a:r>
              <a:rPr lang="en-US" sz="2000" dirty="0">
                <a:solidFill>
                  <a:schemeClr val="bg1"/>
                </a:solidFill>
              </a:rPr>
              <a:t>“During the period of silence all things are perfectly still; no angel flying during that half hour; no trumpets sounding; no noise in the heaven above…but immediately after this silence the scroll is unfolded. </a:t>
            </a:r>
          </a:p>
          <a:p>
            <a:endParaRPr lang="en-US" sz="2000" dirty="0">
              <a:solidFill>
                <a:schemeClr val="bg1"/>
              </a:solidFill>
            </a:endParaRPr>
          </a:p>
          <a:p>
            <a:r>
              <a:rPr lang="en-US" sz="2000" dirty="0">
                <a:solidFill>
                  <a:schemeClr val="bg1"/>
                </a:solidFill>
              </a:rPr>
              <a:t>The face of the Lord shall be revealed.</a:t>
            </a:r>
          </a:p>
        </p:txBody>
      </p:sp>
      <p:pic>
        <p:nvPicPr>
          <p:cNvPr id="5" name="Picture 4">
            <a:extLst>
              <a:ext uri="{FF2B5EF4-FFF2-40B4-BE49-F238E27FC236}">
                <a16:creationId xmlns:a16="http://schemas.microsoft.com/office/drawing/2014/main" id="{19B83A18-C2D1-486A-8049-37525B4E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551" y="1053231"/>
            <a:ext cx="3390900" cy="2543175"/>
          </a:xfrm>
          <a:prstGeom prst="rect">
            <a:avLst/>
          </a:prstGeom>
        </p:spPr>
      </p:pic>
      <p:pic>
        <p:nvPicPr>
          <p:cNvPr id="10" name="Picture 9">
            <a:extLst>
              <a:ext uri="{FF2B5EF4-FFF2-40B4-BE49-F238E27FC236}">
                <a16:creationId xmlns:a16="http://schemas.microsoft.com/office/drawing/2014/main" id="{F86B94B9-D9DB-420B-9EA2-5E3316C2F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374" y="600210"/>
            <a:ext cx="1950889" cy="2828789"/>
          </a:xfrm>
          <a:prstGeom prst="rect">
            <a:avLst/>
          </a:prstGeom>
        </p:spPr>
      </p:pic>
      <p:pic>
        <p:nvPicPr>
          <p:cNvPr id="19" name="Picture 18">
            <a:extLst>
              <a:ext uri="{FF2B5EF4-FFF2-40B4-BE49-F238E27FC236}">
                <a16:creationId xmlns:a16="http://schemas.microsoft.com/office/drawing/2014/main" id="{7F0D4FFD-7305-4820-A106-5E4C6D9BAD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42" y="176201"/>
            <a:ext cx="947815" cy="722145"/>
          </a:xfrm>
          <a:prstGeom prst="rect">
            <a:avLst/>
          </a:prstGeom>
        </p:spPr>
      </p:pic>
    </p:spTree>
    <p:extLst>
      <p:ext uri="{BB962C8B-B14F-4D97-AF65-F5344CB8AC3E}">
        <p14:creationId xmlns:p14="http://schemas.microsoft.com/office/powerpoint/2010/main" val="386782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C7C1FC-5207-4756-9007-7916D46DB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88:96-98</a:t>
            </a:r>
            <a:endParaRPr lang="en-US" sz="1200" dirty="0">
              <a:solidFill>
                <a:schemeClr val="bg1"/>
              </a:solidFill>
            </a:endParaRPr>
          </a:p>
        </p:txBody>
      </p:sp>
      <p:sp>
        <p:nvSpPr>
          <p:cNvPr id="6" name="TextBox 5"/>
          <p:cNvSpPr txBox="1"/>
          <p:nvPr/>
        </p:nvSpPr>
        <p:spPr>
          <a:xfrm>
            <a:off x="1" y="0"/>
            <a:ext cx="12192000" cy="1200329"/>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rPr>
              <a:t>Resurrection of the Dead</a:t>
            </a:r>
          </a:p>
        </p:txBody>
      </p:sp>
      <p:sp>
        <p:nvSpPr>
          <p:cNvPr id="8" name="Rectangle 7"/>
          <p:cNvSpPr/>
          <p:nvPr/>
        </p:nvSpPr>
        <p:spPr>
          <a:xfrm>
            <a:off x="550755" y="1200329"/>
            <a:ext cx="3691156" cy="584775"/>
          </a:xfrm>
          <a:prstGeom prst="rect">
            <a:avLst/>
          </a:prstGeom>
        </p:spPr>
        <p:txBody>
          <a:bodyPr wrap="square">
            <a:spAutoFit/>
          </a:bodyPr>
          <a:lstStyle/>
          <a:p>
            <a:r>
              <a:rPr lang="en-US" sz="3200" dirty="0">
                <a:solidFill>
                  <a:schemeClr val="bg1"/>
                </a:solidFill>
                <a:latin typeface="Abadi" panose="020B0604020104020204" pitchFamily="34" charset="0"/>
              </a:rPr>
              <a:t>The First Fruits</a:t>
            </a:r>
            <a:endParaRPr lang="en-US" sz="3200" dirty="0">
              <a:solidFill>
                <a:schemeClr val="bg1"/>
              </a:solidFill>
            </a:endParaRPr>
          </a:p>
        </p:txBody>
      </p:sp>
      <p:sp>
        <p:nvSpPr>
          <p:cNvPr id="2" name="Rectangle 1"/>
          <p:cNvSpPr/>
          <p:nvPr/>
        </p:nvSpPr>
        <p:spPr>
          <a:xfrm>
            <a:off x="5270339" y="2610684"/>
            <a:ext cx="6096000" cy="3293209"/>
          </a:xfrm>
          <a:prstGeom prst="rect">
            <a:avLst/>
          </a:prstGeom>
        </p:spPr>
        <p:txBody>
          <a:bodyPr>
            <a:spAutoFit/>
          </a:bodyPr>
          <a:lstStyle/>
          <a:p>
            <a:r>
              <a:rPr lang="en-US" sz="2800" b="0" i="0" dirty="0">
                <a:solidFill>
                  <a:schemeClr val="bg1"/>
                </a:solidFill>
                <a:effectLst/>
              </a:rPr>
              <a:t>Everyone who has ever lived on earth will be resurrected, but those who are “reconciled unto [God] through the atonement of Christ” are the “first-fruits of Christ.” They are those who come forth in the first </a:t>
            </a:r>
            <a:r>
              <a:rPr lang="en-US" sz="2800" b="0" i="0" u="none" strike="noStrike" dirty="0">
                <a:solidFill>
                  <a:schemeClr val="bg1"/>
                </a:solidFill>
                <a:effectLst/>
              </a:rPr>
              <a:t>resurrection </a:t>
            </a:r>
            <a:r>
              <a:rPr lang="en-US" sz="2800" b="0" i="0" dirty="0">
                <a:solidFill>
                  <a:schemeClr val="bg1"/>
                </a:solidFill>
                <a:effectLst/>
              </a:rPr>
              <a:t>and inherit the celestial kingdom.</a:t>
            </a:r>
          </a:p>
          <a:p>
            <a:r>
              <a:rPr lang="en-US" sz="1200" b="0" i="0" dirty="0">
                <a:solidFill>
                  <a:schemeClr val="bg1"/>
                </a:solidFill>
                <a:effectLst/>
                <a:latin typeface="Abadi" panose="020B0604020104020204" pitchFamily="34" charset="0"/>
              </a:rPr>
              <a:t>Bible Dictionary</a:t>
            </a:r>
            <a:endParaRPr lang="en-US" sz="1200" dirty="0">
              <a:solidFill>
                <a:schemeClr val="bg1"/>
              </a:solidFill>
            </a:endParaRPr>
          </a:p>
        </p:txBody>
      </p:sp>
      <p:pic>
        <p:nvPicPr>
          <p:cNvPr id="7" name="Picture 6">
            <a:extLst>
              <a:ext uri="{FF2B5EF4-FFF2-40B4-BE49-F238E27FC236}">
                <a16:creationId xmlns:a16="http://schemas.microsoft.com/office/drawing/2014/main" id="{07180F6D-E147-42F3-ABA2-6FFEE1E21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61" y="2326594"/>
            <a:ext cx="3736848" cy="3035808"/>
          </a:xfrm>
          <a:prstGeom prst="rect">
            <a:avLst/>
          </a:prstGeom>
        </p:spPr>
      </p:pic>
    </p:spTree>
    <p:extLst>
      <p:ext uri="{BB962C8B-B14F-4D97-AF65-F5344CB8AC3E}">
        <p14:creationId xmlns:p14="http://schemas.microsoft.com/office/powerpoint/2010/main" val="16783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917251-1D75-4ED1-9977-A66AD75E2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88:99</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2</a:t>
            </a:r>
            <a:r>
              <a:rPr lang="en-US" sz="4800" baseline="30000" dirty="0">
                <a:solidFill>
                  <a:schemeClr val="bg1"/>
                </a:solidFill>
                <a:latin typeface="Abadi" panose="020B0604020104020204" pitchFamily="34" charset="0"/>
              </a:rPr>
              <a:t>nd</a:t>
            </a:r>
            <a:r>
              <a:rPr lang="en-US" sz="4800" dirty="0">
                <a:solidFill>
                  <a:schemeClr val="bg1"/>
                </a:solidFill>
                <a:latin typeface="Abadi" panose="020B0604020104020204" pitchFamily="34" charset="0"/>
              </a:rPr>
              <a:t> Angel</a:t>
            </a:r>
          </a:p>
        </p:txBody>
      </p:sp>
      <p:sp>
        <p:nvSpPr>
          <p:cNvPr id="7" name="TextBox 6"/>
          <p:cNvSpPr txBox="1"/>
          <p:nvPr/>
        </p:nvSpPr>
        <p:spPr>
          <a:xfrm>
            <a:off x="948514" y="3128765"/>
            <a:ext cx="5529082" cy="3108543"/>
          </a:xfrm>
          <a:prstGeom prst="rect">
            <a:avLst/>
          </a:prstGeom>
          <a:noFill/>
        </p:spPr>
        <p:txBody>
          <a:bodyPr wrap="square" rtlCol="0">
            <a:spAutoFit/>
          </a:bodyPr>
          <a:lstStyle/>
          <a:p>
            <a:r>
              <a:rPr lang="en-US" sz="2800" dirty="0">
                <a:solidFill>
                  <a:schemeClr val="bg1"/>
                </a:solidFill>
              </a:rPr>
              <a:t>The time has come for the redemption of the spirits who have accepted Christ in the spirit world up to the time of His second coming. </a:t>
            </a:r>
          </a:p>
          <a:p>
            <a:endParaRPr lang="en-US" sz="2800" dirty="0">
              <a:solidFill>
                <a:schemeClr val="bg1"/>
              </a:solidFill>
            </a:endParaRPr>
          </a:p>
          <a:p>
            <a:r>
              <a:rPr lang="en-US" sz="2800" dirty="0">
                <a:solidFill>
                  <a:schemeClr val="bg1"/>
                </a:solidFill>
              </a:rPr>
              <a:t>They will be resurrected the, and enter terrestrial glory.</a:t>
            </a:r>
          </a:p>
        </p:txBody>
      </p:sp>
      <p:sp>
        <p:nvSpPr>
          <p:cNvPr id="2" name="Rectangle 1"/>
          <p:cNvSpPr/>
          <p:nvPr/>
        </p:nvSpPr>
        <p:spPr>
          <a:xfrm>
            <a:off x="1164816" y="6483729"/>
            <a:ext cx="1875835" cy="369332"/>
          </a:xfrm>
          <a:prstGeom prst="rect">
            <a:avLst/>
          </a:prstGeom>
        </p:spPr>
        <p:txBody>
          <a:bodyPr wrap="none">
            <a:spAutoFit/>
          </a:bodyPr>
          <a:lstStyle/>
          <a:p>
            <a:r>
              <a:rPr lang="en-US" dirty="0">
                <a:solidFill>
                  <a:schemeClr val="bg1"/>
                </a:solidFill>
              </a:rPr>
              <a:t>Smith and Sjodahl</a:t>
            </a:r>
            <a:endParaRPr lang="en-US" sz="1200" dirty="0">
              <a:solidFill>
                <a:schemeClr val="bg1"/>
              </a:solidFill>
            </a:endParaRPr>
          </a:p>
        </p:txBody>
      </p:sp>
      <p:pic>
        <p:nvPicPr>
          <p:cNvPr id="8" name="Picture 7">
            <a:extLst>
              <a:ext uri="{FF2B5EF4-FFF2-40B4-BE49-F238E27FC236}">
                <a16:creationId xmlns:a16="http://schemas.microsoft.com/office/drawing/2014/main" id="{5E702E06-B8C0-4103-8025-1822FA6E4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14" y="580287"/>
            <a:ext cx="2371550" cy="2511770"/>
          </a:xfrm>
          <a:prstGeom prst="rect">
            <a:avLst/>
          </a:prstGeom>
        </p:spPr>
      </p:pic>
      <p:pic>
        <p:nvPicPr>
          <p:cNvPr id="12" name="Picture 11">
            <a:extLst>
              <a:ext uri="{FF2B5EF4-FFF2-40B4-BE49-F238E27FC236}">
                <a16:creationId xmlns:a16="http://schemas.microsoft.com/office/drawing/2014/main" id="{E8D2D965-91B7-4192-93D6-44CB6ED9A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596" y="2238784"/>
            <a:ext cx="5346655" cy="3596952"/>
          </a:xfrm>
          <a:prstGeom prst="rect">
            <a:avLst/>
          </a:prstGeom>
        </p:spPr>
      </p:pic>
    </p:spTree>
    <p:extLst>
      <p:ext uri="{BB962C8B-B14F-4D97-AF65-F5344CB8AC3E}">
        <p14:creationId xmlns:p14="http://schemas.microsoft.com/office/powerpoint/2010/main" val="18350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0D6A70-9285-492A-9844-680DCBEC2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88:100-101</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3</a:t>
            </a:r>
            <a:r>
              <a:rPr lang="en-US" sz="4800" baseline="30000" dirty="0">
                <a:solidFill>
                  <a:schemeClr val="bg1"/>
                </a:solidFill>
                <a:latin typeface="Abadi" panose="020B0604020104020204" pitchFamily="34" charset="0"/>
              </a:rPr>
              <a:t>rd</a:t>
            </a:r>
            <a:r>
              <a:rPr lang="en-US" sz="4800" dirty="0">
                <a:solidFill>
                  <a:schemeClr val="bg1"/>
                </a:solidFill>
                <a:latin typeface="Abadi" panose="020B0604020104020204" pitchFamily="34" charset="0"/>
              </a:rPr>
              <a:t> Angel</a:t>
            </a:r>
          </a:p>
        </p:txBody>
      </p:sp>
      <p:sp>
        <p:nvSpPr>
          <p:cNvPr id="5" name="TextBox 4"/>
          <p:cNvSpPr txBox="1"/>
          <p:nvPr/>
        </p:nvSpPr>
        <p:spPr>
          <a:xfrm>
            <a:off x="3194340" y="1872417"/>
            <a:ext cx="6631459" cy="3416320"/>
          </a:xfrm>
          <a:prstGeom prst="rect">
            <a:avLst/>
          </a:prstGeom>
          <a:noFill/>
        </p:spPr>
        <p:txBody>
          <a:bodyPr wrap="square" rtlCol="0">
            <a:spAutoFit/>
          </a:bodyPr>
          <a:lstStyle/>
          <a:p>
            <a:r>
              <a:rPr lang="en-US" sz="3600" dirty="0">
                <a:solidFill>
                  <a:schemeClr val="bg1"/>
                </a:solidFill>
              </a:rPr>
              <a:t>When the 3</a:t>
            </a:r>
            <a:r>
              <a:rPr lang="en-US" sz="3600" baseline="30000" dirty="0">
                <a:solidFill>
                  <a:schemeClr val="bg1"/>
                </a:solidFill>
              </a:rPr>
              <a:t>rd</a:t>
            </a:r>
            <a:r>
              <a:rPr lang="en-US" sz="3600" dirty="0">
                <a:solidFill>
                  <a:schemeClr val="bg1"/>
                </a:solidFill>
              </a:rPr>
              <a:t> angel sounds his trump, those who are worthy of telestial glory will be judged and receive the reward for which they have prepared themselves by their works in the flesh</a:t>
            </a:r>
          </a:p>
        </p:txBody>
      </p:sp>
      <p:sp>
        <p:nvSpPr>
          <p:cNvPr id="7" name="TextBox 6"/>
          <p:cNvSpPr txBox="1"/>
          <p:nvPr/>
        </p:nvSpPr>
        <p:spPr>
          <a:xfrm>
            <a:off x="5154592" y="5439857"/>
            <a:ext cx="6631459" cy="1200329"/>
          </a:xfrm>
          <a:prstGeom prst="rect">
            <a:avLst/>
          </a:prstGeom>
          <a:noFill/>
        </p:spPr>
        <p:txBody>
          <a:bodyPr wrap="square" rtlCol="0">
            <a:spAutoFit/>
          </a:bodyPr>
          <a:lstStyle/>
          <a:p>
            <a:pPr algn="ctr"/>
            <a:r>
              <a:rPr lang="en-US" sz="3600" i="1" dirty="0">
                <a:solidFill>
                  <a:schemeClr val="bg1"/>
                </a:solidFill>
              </a:rPr>
              <a:t>Until the thousand years are ended</a:t>
            </a:r>
          </a:p>
        </p:txBody>
      </p:sp>
      <p:sp>
        <p:nvSpPr>
          <p:cNvPr id="2" name="Rectangle 1"/>
          <p:cNvSpPr/>
          <p:nvPr/>
        </p:nvSpPr>
        <p:spPr>
          <a:xfrm>
            <a:off x="1639378" y="6488668"/>
            <a:ext cx="1875835" cy="369332"/>
          </a:xfrm>
          <a:prstGeom prst="rect">
            <a:avLst/>
          </a:prstGeom>
        </p:spPr>
        <p:txBody>
          <a:bodyPr wrap="none">
            <a:spAutoFit/>
          </a:bodyPr>
          <a:lstStyle/>
          <a:p>
            <a:r>
              <a:rPr lang="en-US" dirty="0">
                <a:solidFill>
                  <a:schemeClr val="bg1"/>
                </a:solidFill>
              </a:rPr>
              <a:t>Smith and Sjodahl</a:t>
            </a:r>
            <a:endParaRPr lang="en-US" sz="1200" dirty="0">
              <a:solidFill>
                <a:schemeClr val="bg1"/>
              </a:solidFill>
            </a:endParaRPr>
          </a:p>
        </p:txBody>
      </p:sp>
      <p:pic>
        <p:nvPicPr>
          <p:cNvPr id="10" name="Picture 9">
            <a:extLst>
              <a:ext uri="{FF2B5EF4-FFF2-40B4-BE49-F238E27FC236}">
                <a16:creationId xmlns:a16="http://schemas.microsoft.com/office/drawing/2014/main" id="{36E07FF2-B31B-40B4-A6B6-E419A3D5C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15" y="1525613"/>
            <a:ext cx="2219325" cy="4438650"/>
          </a:xfrm>
          <a:prstGeom prst="rect">
            <a:avLst/>
          </a:prstGeom>
        </p:spPr>
      </p:pic>
      <p:pic>
        <p:nvPicPr>
          <p:cNvPr id="13" name="Picture 12">
            <a:extLst>
              <a:ext uri="{FF2B5EF4-FFF2-40B4-BE49-F238E27FC236}">
                <a16:creationId xmlns:a16="http://schemas.microsoft.com/office/drawing/2014/main" id="{57D7977F-85CB-459E-A20E-0CA9F7441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855" y="300645"/>
            <a:ext cx="1993565" cy="3279932"/>
          </a:xfrm>
          <a:prstGeom prst="rect">
            <a:avLst/>
          </a:prstGeom>
        </p:spPr>
      </p:pic>
    </p:spTree>
    <p:extLst>
      <p:ext uri="{BB962C8B-B14F-4D97-AF65-F5344CB8AC3E}">
        <p14:creationId xmlns:p14="http://schemas.microsoft.com/office/powerpoint/2010/main" val="3044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7FE946-1160-4A5B-82CE-11674E1E3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88:102</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4</a:t>
            </a:r>
            <a:r>
              <a:rPr lang="en-US" sz="4800" baseline="30000" dirty="0">
                <a:solidFill>
                  <a:schemeClr val="bg1"/>
                </a:solidFill>
                <a:latin typeface="Abadi" panose="020B0604020104020204" pitchFamily="34" charset="0"/>
              </a:rPr>
              <a:t>th</a:t>
            </a:r>
            <a:r>
              <a:rPr lang="en-US" sz="4800" dirty="0">
                <a:solidFill>
                  <a:schemeClr val="bg1"/>
                </a:solidFill>
                <a:latin typeface="Abadi" panose="020B0604020104020204" pitchFamily="34" charset="0"/>
              </a:rPr>
              <a:t>  Angel</a:t>
            </a:r>
          </a:p>
        </p:txBody>
      </p:sp>
      <p:sp>
        <p:nvSpPr>
          <p:cNvPr id="5" name="TextBox 4"/>
          <p:cNvSpPr txBox="1"/>
          <p:nvPr/>
        </p:nvSpPr>
        <p:spPr>
          <a:xfrm>
            <a:off x="4382220" y="1812216"/>
            <a:ext cx="7318948" cy="1200329"/>
          </a:xfrm>
          <a:prstGeom prst="rect">
            <a:avLst/>
          </a:prstGeom>
          <a:noFill/>
        </p:spPr>
        <p:txBody>
          <a:bodyPr wrap="square" rtlCol="0">
            <a:spAutoFit/>
          </a:bodyPr>
          <a:lstStyle/>
          <a:p>
            <a:r>
              <a:rPr lang="en-US" sz="3600" dirty="0">
                <a:solidFill>
                  <a:schemeClr val="bg1"/>
                </a:solidFill>
              </a:rPr>
              <a:t>Those who remain shall come forth and be returned to their place</a:t>
            </a:r>
          </a:p>
        </p:txBody>
      </p:sp>
      <p:sp>
        <p:nvSpPr>
          <p:cNvPr id="2" name="Rectangle 1"/>
          <p:cNvSpPr/>
          <p:nvPr/>
        </p:nvSpPr>
        <p:spPr>
          <a:xfrm>
            <a:off x="1292137" y="6488668"/>
            <a:ext cx="1875835" cy="369332"/>
          </a:xfrm>
          <a:prstGeom prst="rect">
            <a:avLst/>
          </a:prstGeom>
        </p:spPr>
        <p:txBody>
          <a:bodyPr wrap="none">
            <a:spAutoFit/>
          </a:bodyPr>
          <a:lstStyle/>
          <a:p>
            <a:r>
              <a:rPr lang="en-US" dirty="0">
                <a:solidFill>
                  <a:schemeClr val="bg1"/>
                </a:solidFill>
              </a:rPr>
              <a:t>Smith and Sjodahl</a:t>
            </a:r>
            <a:endParaRPr lang="en-US" sz="1200" dirty="0">
              <a:solidFill>
                <a:schemeClr val="bg1"/>
              </a:solidFill>
            </a:endParaRPr>
          </a:p>
        </p:txBody>
      </p:sp>
      <p:pic>
        <p:nvPicPr>
          <p:cNvPr id="9" name="Picture 8">
            <a:extLst>
              <a:ext uri="{FF2B5EF4-FFF2-40B4-BE49-F238E27FC236}">
                <a16:creationId xmlns:a16="http://schemas.microsoft.com/office/drawing/2014/main" id="{DF463111-8CB4-4F80-B440-54E640132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45" y="641703"/>
            <a:ext cx="3383573" cy="5005250"/>
          </a:xfrm>
          <a:prstGeom prst="rect">
            <a:avLst/>
          </a:prstGeom>
        </p:spPr>
      </p:pic>
      <p:pic>
        <p:nvPicPr>
          <p:cNvPr id="12" name="Picture 11">
            <a:extLst>
              <a:ext uri="{FF2B5EF4-FFF2-40B4-BE49-F238E27FC236}">
                <a16:creationId xmlns:a16="http://schemas.microsoft.com/office/drawing/2014/main" id="{CFC55A32-A097-4E2E-9DCE-02CBDAA7D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144328"/>
            <a:ext cx="5138928" cy="3499104"/>
          </a:xfrm>
          <a:prstGeom prst="rect">
            <a:avLst/>
          </a:prstGeom>
        </p:spPr>
      </p:pic>
    </p:spTree>
    <p:extLst>
      <p:ext uri="{BB962C8B-B14F-4D97-AF65-F5344CB8AC3E}">
        <p14:creationId xmlns:p14="http://schemas.microsoft.com/office/powerpoint/2010/main" val="36723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72BCC1-5835-4DB9-B5FC-35C11A788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280095" cy="369332"/>
          </a:xfrm>
          <a:prstGeom prst="rect">
            <a:avLst/>
          </a:prstGeom>
          <a:noFill/>
        </p:spPr>
        <p:txBody>
          <a:bodyPr wrap="square" rtlCol="0">
            <a:spAutoFit/>
          </a:bodyPr>
          <a:lstStyle/>
          <a:p>
            <a:r>
              <a:rPr lang="en-US" dirty="0">
                <a:solidFill>
                  <a:schemeClr val="bg1"/>
                </a:solidFill>
              </a:rPr>
              <a:t>D&amp;C 88:70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Call a Solemn Assembly</a:t>
            </a:r>
          </a:p>
        </p:txBody>
      </p:sp>
      <p:sp>
        <p:nvSpPr>
          <p:cNvPr id="5" name="TextBox 4"/>
          <p:cNvSpPr txBox="1"/>
          <p:nvPr/>
        </p:nvSpPr>
        <p:spPr>
          <a:xfrm>
            <a:off x="834377" y="1105514"/>
            <a:ext cx="3486200" cy="1200329"/>
          </a:xfrm>
          <a:prstGeom prst="rect">
            <a:avLst/>
          </a:prstGeom>
          <a:noFill/>
        </p:spPr>
        <p:txBody>
          <a:bodyPr wrap="square" rtlCol="0">
            <a:spAutoFit/>
          </a:bodyPr>
          <a:lstStyle/>
          <a:p>
            <a:r>
              <a:rPr lang="en-US" sz="2400" dirty="0">
                <a:solidFill>
                  <a:schemeClr val="bg1"/>
                </a:solidFill>
              </a:rPr>
              <a:t>“Solemn assemblies are meeting of particularly solemn or sacred nature.”</a:t>
            </a:r>
          </a:p>
        </p:txBody>
      </p:sp>
      <p:sp>
        <p:nvSpPr>
          <p:cNvPr id="7" name="TextBox 6"/>
          <p:cNvSpPr txBox="1"/>
          <p:nvPr/>
        </p:nvSpPr>
        <p:spPr>
          <a:xfrm>
            <a:off x="7767377" y="1441597"/>
            <a:ext cx="2490132" cy="1200329"/>
          </a:xfrm>
          <a:prstGeom prst="rect">
            <a:avLst/>
          </a:prstGeom>
          <a:noFill/>
        </p:spPr>
        <p:txBody>
          <a:bodyPr wrap="square" rtlCol="0">
            <a:spAutoFit/>
          </a:bodyPr>
          <a:lstStyle/>
          <a:p>
            <a:pPr algn="ctr"/>
            <a:r>
              <a:rPr lang="en-US" sz="2400" dirty="0">
                <a:solidFill>
                  <a:schemeClr val="bg1"/>
                </a:solidFill>
              </a:rPr>
              <a:t>It is limited by both worthiness and by invitation.</a:t>
            </a:r>
          </a:p>
        </p:txBody>
      </p:sp>
      <p:sp>
        <p:nvSpPr>
          <p:cNvPr id="8" name="TextBox 7"/>
          <p:cNvSpPr txBox="1"/>
          <p:nvPr/>
        </p:nvSpPr>
        <p:spPr>
          <a:xfrm>
            <a:off x="4320577" y="2961530"/>
            <a:ext cx="3214541" cy="2585323"/>
          </a:xfrm>
          <a:prstGeom prst="rect">
            <a:avLst/>
          </a:prstGeom>
          <a:noFill/>
        </p:spPr>
        <p:txBody>
          <a:bodyPr wrap="square" rtlCol="0">
            <a:spAutoFit/>
          </a:bodyPr>
          <a:lstStyle/>
          <a:p>
            <a:r>
              <a:rPr lang="en-US" dirty="0">
                <a:solidFill>
                  <a:schemeClr val="bg1"/>
                </a:solidFill>
              </a:rPr>
              <a:t>3 Kinds:</a:t>
            </a:r>
          </a:p>
          <a:p>
            <a:endParaRPr lang="en-US" dirty="0">
              <a:solidFill>
                <a:schemeClr val="bg1"/>
              </a:solidFill>
            </a:endParaRPr>
          </a:p>
          <a:p>
            <a:r>
              <a:rPr lang="en-US" dirty="0">
                <a:solidFill>
                  <a:schemeClr val="bg1"/>
                </a:solidFill>
              </a:rPr>
              <a:t>A temple dedication</a:t>
            </a:r>
          </a:p>
          <a:p>
            <a:endParaRPr lang="en-US" dirty="0">
              <a:solidFill>
                <a:schemeClr val="bg1"/>
              </a:solidFill>
            </a:endParaRPr>
          </a:p>
          <a:p>
            <a:r>
              <a:rPr lang="en-US" dirty="0">
                <a:solidFill>
                  <a:schemeClr val="bg1"/>
                </a:solidFill>
              </a:rPr>
              <a:t>The sustaining of a new presidency of the Church</a:t>
            </a:r>
          </a:p>
          <a:p>
            <a:endParaRPr lang="en-US" dirty="0">
              <a:solidFill>
                <a:schemeClr val="bg1"/>
              </a:solidFill>
            </a:endParaRPr>
          </a:p>
          <a:p>
            <a:r>
              <a:rPr lang="en-US" dirty="0">
                <a:solidFill>
                  <a:schemeClr val="bg1"/>
                </a:solidFill>
              </a:rPr>
              <a:t>Special priesthood leadership meetings held in temples</a:t>
            </a:r>
          </a:p>
        </p:txBody>
      </p:sp>
      <p:pic>
        <p:nvPicPr>
          <p:cNvPr id="3" name="Picture 2">
            <a:extLst>
              <a:ext uri="{FF2B5EF4-FFF2-40B4-BE49-F238E27FC236}">
                <a16:creationId xmlns:a16="http://schemas.microsoft.com/office/drawing/2014/main" id="{A5C1AB8F-1286-4C09-BE38-E8FF69AB2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12" y="2961530"/>
            <a:ext cx="3238500" cy="2390775"/>
          </a:xfrm>
          <a:prstGeom prst="rect">
            <a:avLst/>
          </a:prstGeom>
        </p:spPr>
      </p:pic>
      <p:pic>
        <p:nvPicPr>
          <p:cNvPr id="11" name="Picture 10">
            <a:extLst>
              <a:ext uri="{FF2B5EF4-FFF2-40B4-BE49-F238E27FC236}">
                <a16:creationId xmlns:a16="http://schemas.microsoft.com/office/drawing/2014/main" id="{EF3B2DE0-1B49-4E62-87E6-244A9F061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118" y="3141727"/>
            <a:ext cx="3822700" cy="3060700"/>
          </a:xfrm>
          <a:prstGeom prst="rect">
            <a:avLst/>
          </a:prstGeom>
        </p:spPr>
      </p:pic>
      <p:pic>
        <p:nvPicPr>
          <p:cNvPr id="13" name="Picture 12">
            <a:extLst>
              <a:ext uri="{FF2B5EF4-FFF2-40B4-BE49-F238E27FC236}">
                <a16:creationId xmlns:a16="http://schemas.microsoft.com/office/drawing/2014/main" id="{A9151A87-8A3D-4FF6-9EFB-8CEE08AB9B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089" y="186396"/>
            <a:ext cx="1114576" cy="701874"/>
          </a:xfrm>
          <a:prstGeom prst="rect">
            <a:avLst/>
          </a:prstGeom>
        </p:spPr>
      </p:pic>
    </p:spTree>
    <p:extLst>
      <p:ext uri="{BB962C8B-B14F-4D97-AF65-F5344CB8AC3E}">
        <p14:creationId xmlns:p14="http://schemas.microsoft.com/office/powerpoint/2010/main" val="21793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60A0DE-6990-4A5C-9B8B-DAFBF4340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88:103</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5</a:t>
            </a:r>
            <a:r>
              <a:rPr lang="en-US" sz="4800" baseline="30000" dirty="0">
                <a:solidFill>
                  <a:schemeClr val="bg1"/>
                </a:solidFill>
                <a:latin typeface="Abadi" panose="020B0604020104020204" pitchFamily="34" charset="0"/>
              </a:rPr>
              <a:t>th</a:t>
            </a:r>
            <a:r>
              <a:rPr lang="en-US" sz="4800" dirty="0">
                <a:solidFill>
                  <a:schemeClr val="bg1"/>
                </a:solidFill>
                <a:latin typeface="Abadi" panose="020B0604020104020204" pitchFamily="34" charset="0"/>
              </a:rPr>
              <a:t> Angel</a:t>
            </a:r>
          </a:p>
        </p:txBody>
      </p:sp>
      <p:sp>
        <p:nvSpPr>
          <p:cNvPr id="5" name="TextBox 4"/>
          <p:cNvSpPr txBox="1"/>
          <p:nvPr/>
        </p:nvSpPr>
        <p:spPr>
          <a:xfrm>
            <a:off x="430191" y="1200329"/>
            <a:ext cx="6631459" cy="1815882"/>
          </a:xfrm>
          <a:prstGeom prst="rect">
            <a:avLst/>
          </a:prstGeom>
          <a:noFill/>
        </p:spPr>
        <p:txBody>
          <a:bodyPr wrap="square" rtlCol="0">
            <a:spAutoFit/>
          </a:bodyPr>
          <a:lstStyle/>
          <a:p>
            <a:r>
              <a:rPr lang="en-US" sz="2800" dirty="0">
                <a:solidFill>
                  <a:schemeClr val="bg1"/>
                </a:solidFill>
              </a:rPr>
              <a:t>Those who are in heaven as well as on Earth will be summoned to fall down and worship, and give glory to God, who reigns supreme for ever and ever.</a:t>
            </a:r>
          </a:p>
        </p:txBody>
      </p:sp>
      <p:sp>
        <p:nvSpPr>
          <p:cNvPr id="7" name="TextBox 6"/>
          <p:cNvSpPr txBox="1"/>
          <p:nvPr/>
        </p:nvSpPr>
        <p:spPr>
          <a:xfrm>
            <a:off x="5362936" y="4184251"/>
            <a:ext cx="6631459" cy="1815882"/>
          </a:xfrm>
          <a:prstGeom prst="rect">
            <a:avLst/>
          </a:prstGeom>
          <a:noFill/>
        </p:spPr>
        <p:txBody>
          <a:bodyPr wrap="square" rtlCol="0">
            <a:spAutoFit/>
          </a:bodyPr>
          <a:lstStyle/>
          <a:p>
            <a:r>
              <a:rPr lang="en-US" sz="2800" dirty="0">
                <a:solidFill>
                  <a:schemeClr val="bg1"/>
                </a:solidFill>
              </a:rPr>
              <a:t>This call will come to all,</a:t>
            </a:r>
          </a:p>
          <a:p>
            <a:r>
              <a:rPr lang="en-US" sz="2800" dirty="0">
                <a:solidFill>
                  <a:schemeClr val="bg1"/>
                </a:solidFill>
              </a:rPr>
              <a:t>Those in heaven or earth, and those who are righteous or wicked, even the sons of perdition</a:t>
            </a:r>
          </a:p>
        </p:txBody>
      </p:sp>
      <p:pic>
        <p:nvPicPr>
          <p:cNvPr id="9" name="Picture 8">
            <a:extLst>
              <a:ext uri="{FF2B5EF4-FFF2-40B4-BE49-F238E27FC236}">
                <a16:creationId xmlns:a16="http://schemas.microsoft.com/office/drawing/2014/main" id="{FAEE1FEB-8193-4D00-9703-4610E5A4F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840" y="1085603"/>
            <a:ext cx="3895682" cy="3176291"/>
          </a:xfrm>
          <a:prstGeom prst="rect">
            <a:avLst/>
          </a:prstGeom>
        </p:spPr>
      </p:pic>
      <p:pic>
        <p:nvPicPr>
          <p:cNvPr id="12" name="Picture 11">
            <a:extLst>
              <a:ext uri="{FF2B5EF4-FFF2-40B4-BE49-F238E27FC236}">
                <a16:creationId xmlns:a16="http://schemas.microsoft.com/office/drawing/2014/main" id="{2A103429-EC74-445B-B136-D980DBA2B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31" y="3101439"/>
            <a:ext cx="4114800" cy="3302000"/>
          </a:xfrm>
          <a:prstGeom prst="rect">
            <a:avLst/>
          </a:prstGeom>
        </p:spPr>
      </p:pic>
    </p:spTree>
    <p:extLst>
      <p:ext uri="{BB962C8B-B14F-4D97-AF65-F5344CB8AC3E}">
        <p14:creationId xmlns:p14="http://schemas.microsoft.com/office/powerpoint/2010/main" val="34655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636D15-4098-4F7E-96DB-AA8F59492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88:104</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6</a:t>
            </a:r>
            <a:r>
              <a:rPr lang="en-US" sz="4800" baseline="30000" dirty="0">
                <a:solidFill>
                  <a:schemeClr val="bg1"/>
                </a:solidFill>
                <a:latin typeface="Abadi" panose="020B0604020104020204" pitchFamily="34" charset="0"/>
              </a:rPr>
              <a:t>th</a:t>
            </a:r>
            <a:r>
              <a:rPr lang="en-US" sz="4800" dirty="0">
                <a:solidFill>
                  <a:schemeClr val="bg1"/>
                </a:solidFill>
                <a:latin typeface="Abadi" panose="020B0604020104020204" pitchFamily="34" charset="0"/>
              </a:rPr>
              <a:t> Angel</a:t>
            </a:r>
          </a:p>
        </p:txBody>
      </p:sp>
      <p:sp>
        <p:nvSpPr>
          <p:cNvPr id="5" name="TextBox 4"/>
          <p:cNvSpPr txBox="1"/>
          <p:nvPr/>
        </p:nvSpPr>
        <p:spPr>
          <a:xfrm>
            <a:off x="395467" y="1444153"/>
            <a:ext cx="6631459" cy="646331"/>
          </a:xfrm>
          <a:prstGeom prst="rect">
            <a:avLst/>
          </a:prstGeom>
          <a:noFill/>
        </p:spPr>
        <p:txBody>
          <a:bodyPr wrap="square" rtlCol="0">
            <a:spAutoFit/>
          </a:bodyPr>
          <a:lstStyle/>
          <a:p>
            <a:r>
              <a:rPr lang="en-US" sz="3600" dirty="0">
                <a:solidFill>
                  <a:schemeClr val="bg1"/>
                </a:solidFill>
              </a:rPr>
              <a:t>Judgment on the apostate church </a:t>
            </a:r>
          </a:p>
        </p:txBody>
      </p:sp>
      <p:sp>
        <p:nvSpPr>
          <p:cNvPr id="7" name="TextBox 6"/>
          <p:cNvSpPr txBox="1"/>
          <p:nvPr/>
        </p:nvSpPr>
        <p:spPr>
          <a:xfrm>
            <a:off x="1962744" y="5275347"/>
            <a:ext cx="6631459" cy="646331"/>
          </a:xfrm>
          <a:prstGeom prst="rect">
            <a:avLst/>
          </a:prstGeom>
          <a:noFill/>
        </p:spPr>
        <p:txBody>
          <a:bodyPr wrap="square" rtlCol="0">
            <a:spAutoFit/>
          </a:bodyPr>
          <a:lstStyle/>
          <a:p>
            <a:r>
              <a:rPr lang="en-US" sz="3600" dirty="0">
                <a:solidFill>
                  <a:schemeClr val="bg1"/>
                </a:solidFill>
              </a:rPr>
              <a:t>“She is fallen! Is fallen!” </a:t>
            </a:r>
          </a:p>
        </p:txBody>
      </p:sp>
      <p:sp>
        <p:nvSpPr>
          <p:cNvPr id="8" name="TextBox 7"/>
          <p:cNvSpPr txBox="1"/>
          <p:nvPr/>
        </p:nvSpPr>
        <p:spPr>
          <a:xfrm>
            <a:off x="7487373" y="4177908"/>
            <a:ext cx="3429000" cy="2554545"/>
          </a:xfrm>
          <a:prstGeom prst="rect">
            <a:avLst/>
          </a:prstGeom>
          <a:noFill/>
        </p:spPr>
        <p:txBody>
          <a:bodyPr wrap="square" rtlCol="0">
            <a:spAutoFit/>
          </a:bodyPr>
          <a:lstStyle/>
          <a:p>
            <a:pPr algn="ctr"/>
            <a:r>
              <a:rPr lang="en-US" sz="2000" dirty="0">
                <a:solidFill>
                  <a:schemeClr val="bg1"/>
                </a:solidFill>
              </a:rPr>
              <a:t>A form of Apostasy</a:t>
            </a:r>
          </a:p>
          <a:p>
            <a:endParaRPr lang="en-US" sz="2000" dirty="0">
              <a:solidFill>
                <a:schemeClr val="bg1"/>
              </a:solidFill>
            </a:endParaRPr>
          </a:p>
          <a:p>
            <a:r>
              <a:rPr lang="en-US" sz="2000" dirty="0">
                <a:solidFill>
                  <a:schemeClr val="bg1"/>
                </a:solidFill>
              </a:rPr>
              <a:t>Babylon is a result of wickedness for Satan and his followers –it is a state of mind—everything that uses deceit, blasphemy and lying.</a:t>
            </a:r>
          </a:p>
          <a:p>
            <a:r>
              <a:rPr lang="en-US" sz="2000" dirty="0">
                <a:solidFill>
                  <a:schemeClr val="bg1"/>
                </a:solidFill>
              </a:rPr>
              <a:t>Revelation 14:8</a:t>
            </a:r>
          </a:p>
        </p:txBody>
      </p:sp>
      <p:sp>
        <p:nvSpPr>
          <p:cNvPr id="2" name="Rectangle 1"/>
          <p:cNvSpPr/>
          <p:nvPr/>
        </p:nvSpPr>
        <p:spPr>
          <a:xfrm>
            <a:off x="1257413" y="6495221"/>
            <a:ext cx="1875835" cy="369332"/>
          </a:xfrm>
          <a:prstGeom prst="rect">
            <a:avLst/>
          </a:prstGeom>
        </p:spPr>
        <p:txBody>
          <a:bodyPr wrap="none">
            <a:spAutoFit/>
          </a:bodyPr>
          <a:lstStyle/>
          <a:p>
            <a:r>
              <a:rPr lang="en-US" dirty="0">
                <a:solidFill>
                  <a:schemeClr val="bg1"/>
                </a:solidFill>
              </a:rPr>
              <a:t>Smith and Sjodahl</a:t>
            </a:r>
            <a:endParaRPr lang="en-US" sz="1200" dirty="0">
              <a:solidFill>
                <a:schemeClr val="bg1"/>
              </a:solidFill>
            </a:endParaRPr>
          </a:p>
        </p:txBody>
      </p:sp>
      <p:pic>
        <p:nvPicPr>
          <p:cNvPr id="12" name="Picture 11">
            <a:extLst>
              <a:ext uri="{FF2B5EF4-FFF2-40B4-BE49-F238E27FC236}">
                <a16:creationId xmlns:a16="http://schemas.microsoft.com/office/drawing/2014/main" id="{D738678C-7E22-4664-A9C0-2583B0EAF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019" y="2254165"/>
            <a:ext cx="3810000" cy="2857500"/>
          </a:xfrm>
          <a:prstGeom prst="rect">
            <a:avLst/>
          </a:prstGeom>
        </p:spPr>
      </p:pic>
      <p:pic>
        <p:nvPicPr>
          <p:cNvPr id="15" name="Picture 14">
            <a:extLst>
              <a:ext uri="{FF2B5EF4-FFF2-40B4-BE49-F238E27FC236}">
                <a16:creationId xmlns:a16="http://schemas.microsoft.com/office/drawing/2014/main" id="{4874C886-F706-4391-A0F4-81A8EE1A0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038" y="356021"/>
            <a:ext cx="3535986" cy="3468925"/>
          </a:xfrm>
          <a:prstGeom prst="rect">
            <a:avLst/>
          </a:prstGeom>
        </p:spPr>
      </p:pic>
    </p:spTree>
    <p:extLst>
      <p:ext uri="{BB962C8B-B14F-4D97-AF65-F5344CB8AC3E}">
        <p14:creationId xmlns:p14="http://schemas.microsoft.com/office/powerpoint/2010/main" val="41468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EEA042-3324-43F8-9FC3-720216CC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88:106</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7</a:t>
            </a:r>
            <a:r>
              <a:rPr lang="en-US" sz="4800" baseline="30000" dirty="0">
                <a:solidFill>
                  <a:schemeClr val="bg1"/>
                </a:solidFill>
                <a:latin typeface="Abadi" panose="020B0604020104020204" pitchFamily="34" charset="0"/>
              </a:rPr>
              <a:t>th</a:t>
            </a:r>
            <a:r>
              <a:rPr lang="en-US" sz="4800" dirty="0">
                <a:solidFill>
                  <a:schemeClr val="bg1"/>
                </a:solidFill>
                <a:latin typeface="Abadi" panose="020B0604020104020204" pitchFamily="34" charset="0"/>
              </a:rPr>
              <a:t>  Angel</a:t>
            </a:r>
          </a:p>
        </p:txBody>
      </p:sp>
      <p:sp>
        <p:nvSpPr>
          <p:cNvPr id="5" name="TextBox 4"/>
          <p:cNvSpPr txBox="1"/>
          <p:nvPr/>
        </p:nvSpPr>
        <p:spPr>
          <a:xfrm>
            <a:off x="1259228" y="1376530"/>
            <a:ext cx="4210291" cy="4401205"/>
          </a:xfrm>
          <a:prstGeom prst="rect">
            <a:avLst/>
          </a:prstGeom>
          <a:noFill/>
        </p:spPr>
        <p:txBody>
          <a:bodyPr wrap="square" rtlCol="0">
            <a:spAutoFit/>
          </a:bodyPr>
          <a:lstStyle/>
          <a:p>
            <a:r>
              <a:rPr lang="en-US" sz="2800" dirty="0">
                <a:solidFill>
                  <a:schemeClr val="bg1"/>
                </a:solidFill>
              </a:rPr>
              <a:t>When the 7</a:t>
            </a:r>
            <a:r>
              <a:rPr lang="en-US" sz="2800" baseline="30000" dirty="0">
                <a:solidFill>
                  <a:schemeClr val="bg1"/>
                </a:solidFill>
              </a:rPr>
              <a:t>th</a:t>
            </a:r>
            <a:r>
              <a:rPr lang="en-US" sz="2800" dirty="0">
                <a:solidFill>
                  <a:schemeClr val="bg1"/>
                </a:solidFill>
              </a:rPr>
              <a:t> angel sounds his trump, the triumphant cry will ascend to heave and reverberate through the universe, “It is finished!” </a:t>
            </a:r>
          </a:p>
          <a:p>
            <a:endParaRPr lang="en-US" sz="2800" dirty="0">
              <a:solidFill>
                <a:schemeClr val="bg1"/>
              </a:solidFill>
            </a:endParaRPr>
          </a:p>
          <a:p>
            <a:r>
              <a:rPr lang="en-US" sz="2800" dirty="0">
                <a:solidFill>
                  <a:schemeClr val="bg1"/>
                </a:solidFill>
              </a:rPr>
              <a:t>The plan of redemption as proposed, has been carried out in its every detail. </a:t>
            </a:r>
          </a:p>
        </p:txBody>
      </p:sp>
      <p:sp>
        <p:nvSpPr>
          <p:cNvPr id="7" name="TextBox 6"/>
          <p:cNvSpPr txBox="1"/>
          <p:nvPr/>
        </p:nvSpPr>
        <p:spPr>
          <a:xfrm>
            <a:off x="7574665" y="4653022"/>
            <a:ext cx="4196788" cy="1323439"/>
          </a:xfrm>
          <a:prstGeom prst="rect">
            <a:avLst/>
          </a:prstGeom>
          <a:noFill/>
        </p:spPr>
        <p:txBody>
          <a:bodyPr wrap="square" rtlCol="0">
            <a:spAutoFit/>
          </a:bodyPr>
          <a:lstStyle/>
          <a:p>
            <a:r>
              <a:rPr lang="en-US" sz="4000" dirty="0">
                <a:solidFill>
                  <a:schemeClr val="bg1"/>
                </a:solidFill>
              </a:rPr>
              <a:t>“The Lamb of God hath overcome.”</a:t>
            </a:r>
          </a:p>
        </p:txBody>
      </p:sp>
      <p:sp>
        <p:nvSpPr>
          <p:cNvPr id="2" name="Rectangle 1"/>
          <p:cNvSpPr/>
          <p:nvPr/>
        </p:nvSpPr>
        <p:spPr>
          <a:xfrm>
            <a:off x="1222690" y="6488668"/>
            <a:ext cx="1875835" cy="369332"/>
          </a:xfrm>
          <a:prstGeom prst="rect">
            <a:avLst/>
          </a:prstGeom>
        </p:spPr>
        <p:txBody>
          <a:bodyPr wrap="none">
            <a:spAutoFit/>
          </a:bodyPr>
          <a:lstStyle/>
          <a:p>
            <a:r>
              <a:rPr lang="en-US" dirty="0">
                <a:solidFill>
                  <a:schemeClr val="bg1"/>
                </a:solidFill>
              </a:rPr>
              <a:t>Smith and Sjodahl</a:t>
            </a:r>
            <a:endParaRPr lang="en-US" sz="1200" dirty="0">
              <a:solidFill>
                <a:schemeClr val="bg1"/>
              </a:solidFill>
            </a:endParaRPr>
          </a:p>
        </p:txBody>
      </p:sp>
      <p:pic>
        <p:nvPicPr>
          <p:cNvPr id="8" name="Picture 7">
            <a:extLst>
              <a:ext uri="{FF2B5EF4-FFF2-40B4-BE49-F238E27FC236}">
                <a16:creationId xmlns:a16="http://schemas.microsoft.com/office/drawing/2014/main" id="{2903F92E-101D-4F06-A788-DF4F47022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670" y="1338762"/>
            <a:ext cx="5236464" cy="2938272"/>
          </a:xfrm>
          <a:prstGeom prst="rect">
            <a:avLst/>
          </a:prstGeom>
        </p:spPr>
      </p:pic>
    </p:spTree>
    <p:extLst>
      <p:ext uri="{BB962C8B-B14F-4D97-AF65-F5344CB8AC3E}">
        <p14:creationId xmlns:p14="http://schemas.microsoft.com/office/powerpoint/2010/main" val="4222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C34C4DC-4A2A-4B60-AED5-DD6FA6EB5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4967416" cy="369332"/>
          </a:xfrm>
          <a:prstGeom prst="rect">
            <a:avLst/>
          </a:prstGeom>
          <a:noFill/>
        </p:spPr>
        <p:txBody>
          <a:bodyPr wrap="square" rtlCol="0">
            <a:spAutoFit/>
          </a:bodyPr>
          <a:lstStyle/>
          <a:p>
            <a:r>
              <a:rPr lang="en-US" dirty="0">
                <a:solidFill>
                  <a:schemeClr val="bg1"/>
                </a:solidFill>
              </a:rPr>
              <a:t>D&amp;C 88:107 </a:t>
            </a:r>
            <a:r>
              <a:rPr lang="en-US" sz="1200" dirty="0">
                <a:solidFill>
                  <a:schemeClr val="bg1"/>
                </a:solidFill>
              </a:rPr>
              <a:t>Seminary Lesson Manual</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In the Order of Righteousness</a:t>
            </a:r>
          </a:p>
        </p:txBody>
      </p:sp>
      <p:sp>
        <p:nvSpPr>
          <p:cNvPr id="5" name="Rectangle 4"/>
          <p:cNvSpPr/>
          <p:nvPr/>
        </p:nvSpPr>
        <p:spPr>
          <a:xfrm>
            <a:off x="788687" y="4013199"/>
            <a:ext cx="4658835" cy="2031325"/>
          </a:xfrm>
          <a:prstGeom prst="rect">
            <a:avLst/>
          </a:prstGeom>
        </p:spPr>
        <p:txBody>
          <a:bodyPr wrap="square">
            <a:spAutoFit/>
          </a:bodyPr>
          <a:lstStyle/>
          <a:p>
            <a:pPr fontAlgn="base"/>
            <a:r>
              <a:rPr lang="en-US" dirty="0">
                <a:solidFill>
                  <a:schemeClr val="bg1"/>
                </a:solidFill>
              </a:rPr>
              <a:t>At the end of the thousand years of peace known as the Millennium, Satan and his followers will come to battle against the people of God led by Michael (or Adam). </a:t>
            </a:r>
          </a:p>
          <a:p>
            <a:pPr fontAlgn="base"/>
            <a:endParaRPr lang="en-US" dirty="0">
              <a:solidFill>
                <a:schemeClr val="bg1"/>
              </a:solidFill>
            </a:endParaRPr>
          </a:p>
          <a:p>
            <a:pPr fontAlgn="base"/>
            <a:r>
              <a:rPr lang="en-US" dirty="0">
                <a:solidFill>
                  <a:schemeClr val="bg1"/>
                </a:solidFill>
              </a:rPr>
              <a:t>Satan and his followers will be defeated and cast into outer darkness.</a:t>
            </a:r>
            <a:endParaRPr lang="en-US" b="0" i="0" dirty="0">
              <a:solidFill>
                <a:schemeClr val="bg1"/>
              </a:solidFill>
              <a:effectLst/>
              <a:latin typeface="Abadi" panose="020B0604020104020204" pitchFamily="34" charset="0"/>
            </a:endParaRPr>
          </a:p>
        </p:txBody>
      </p:sp>
      <p:sp>
        <p:nvSpPr>
          <p:cNvPr id="2" name="Rectangle 1"/>
          <p:cNvSpPr/>
          <p:nvPr/>
        </p:nvSpPr>
        <p:spPr>
          <a:xfrm>
            <a:off x="123567" y="864764"/>
            <a:ext cx="2998574" cy="923330"/>
          </a:xfrm>
          <a:prstGeom prst="rect">
            <a:avLst/>
          </a:prstGeom>
        </p:spPr>
        <p:txBody>
          <a:bodyPr wrap="square">
            <a:spAutoFit/>
          </a:bodyPr>
          <a:lstStyle/>
          <a:p>
            <a:r>
              <a:rPr lang="en-US" dirty="0">
                <a:solidFill>
                  <a:schemeClr val="bg1"/>
                </a:solidFill>
              </a:rPr>
              <a:t>The Lord revealed that the dead will be resurrected in order of their righteousness. </a:t>
            </a:r>
            <a:endParaRPr lang="en-US" dirty="0"/>
          </a:p>
        </p:txBody>
      </p:sp>
      <p:grpSp>
        <p:nvGrpSpPr>
          <p:cNvPr id="12" name="Group 11"/>
          <p:cNvGrpSpPr/>
          <p:nvPr/>
        </p:nvGrpSpPr>
        <p:grpSpPr>
          <a:xfrm>
            <a:off x="2912076" y="1083917"/>
            <a:ext cx="2347783" cy="2347783"/>
            <a:chOff x="1853514" y="2002503"/>
            <a:chExt cx="2347783" cy="2347783"/>
          </a:xfrm>
        </p:grpSpPr>
        <p:sp>
          <p:nvSpPr>
            <p:cNvPr id="11" name="Oval 10"/>
            <p:cNvSpPr/>
            <p:nvPr/>
          </p:nvSpPr>
          <p:spPr>
            <a:xfrm>
              <a:off x="1853514" y="2002503"/>
              <a:ext cx="2347783" cy="2347783"/>
            </a:xfrm>
            <a:prstGeom prst="ellipse">
              <a:avLst/>
            </a:prstGeom>
            <a:solidFill>
              <a:srgbClr val="7030A0"/>
            </a:solidFill>
            <a:ln>
              <a:solidFill>
                <a:srgbClr val="7030A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543" y="2487945"/>
              <a:ext cx="1935723" cy="1384995"/>
            </a:xfrm>
            <a:prstGeom prst="rect">
              <a:avLst/>
            </a:prstGeom>
          </p:spPr>
          <p:txBody>
            <a:bodyPr wrap="square">
              <a:spAutoFit/>
            </a:bodyPr>
            <a:lstStyle/>
            <a:p>
              <a:pPr algn="ctr"/>
              <a:r>
                <a:rPr lang="en-US" dirty="0">
                  <a:solidFill>
                    <a:schemeClr val="bg1"/>
                  </a:solidFill>
                </a:rPr>
                <a:t>Those who are resurrected first will inherit the celestial kingdom </a:t>
              </a:r>
            </a:p>
            <a:p>
              <a:pPr algn="ctr"/>
              <a:r>
                <a:rPr lang="en-US" sz="1200" dirty="0">
                  <a:solidFill>
                    <a:schemeClr val="bg1"/>
                  </a:solidFill>
                </a:rPr>
                <a:t> D&amp;C 88:97–98</a:t>
              </a:r>
              <a:endParaRPr lang="en-US" sz="1200" dirty="0"/>
            </a:p>
          </p:txBody>
        </p:sp>
      </p:grpSp>
      <p:grpSp>
        <p:nvGrpSpPr>
          <p:cNvPr id="14" name="Group 13"/>
          <p:cNvGrpSpPr/>
          <p:nvPr/>
        </p:nvGrpSpPr>
        <p:grpSpPr>
          <a:xfrm>
            <a:off x="6141766" y="1251262"/>
            <a:ext cx="1920403" cy="2007559"/>
            <a:chOff x="1853514" y="2002503"/>
            <a:chExt cx="2347783" cy="2347783"/>
          </a:xfrm>
        </p:grpSpPr>
        <p:sp>
          <p:nvSpPr>
            <p:cNvPr id="15" name="Oval 14"/>
            <p:cNvSpPr/>
            <p:nvPr/>
          </p:nvSpPr>
          <p:spPr>
            <a:xfrm>
              <a:off x="1853514" y="2002503"/>
              <a:ext cx="2347783" cy="2347783"/>
            </a:xfrm>
            <a:prstGeom prst="ellipse">
              <a:avLst/>
            </a:prstGeom>
            <a:solidFill>
              <a:srgbClr val="0070C0"/>
            </a:solidFill>
            <a:ln>
              <a:solidFill>
                <a:srgbClr val="0070C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94198" y="2429735"/>
              <a:ext cx="2203134" cy="1451492"/>
            </a:xfrm>
            <a:prstGeom prst="rect">
              <a:avLst/>
            </a:prstGeom>
          </p:spPr>
          <p:txBody>
            <a:bodyPr wrap="square">
              <a:spAutoFit/>
            </a:bodyPr>
            <a:lstStyle/>
            <a:p>
              <a:pPr algn="ctr"/>
              <a:r>
                <a:rPr lang="en-US" sz="1600" dirty="0">
                  <a:solidFill>
                    <a:schemeClr val="bg1"/>
                  </a:solidFill>
                </a:rPr>
                <a:t>Those who are resurrected second will inherit the terrestrial kingdom</a:t>
              </a:r>
            </a:p>
            <a:p>
              <a:pPr algn="ctr"/>
              <a:r>
                <a:rPr lang="en-US" sz="1100" dirty="0">
                  <a:solidFill>
                    <a:schemeClr val="bg1"/>
                  </a:solidFill>
                </a:rPr>
                <a:t> D&amp;C 88:99</a:t>
              </a:r>
              <a:endParaRPr lang="en-US" sz="1100" dirty="0"/>
            </a:p>
          </p:txBody>
        </p:sp>
      </p:grpSp>
      <p:grpSp>
        <p:nvGrpSpPr>
          <p:cNvPr id="19" name="Group 18"/>
          <p:cNvGrpSpPr/>
          <p:nvPr/>
        </p:nvGrpSpPr>
        <p:grpSpPr>
          <a:xfrm>
            <a:off x="9046589" y="1444074"/>
            <a:ext cx="1673514" cy="1621937"/>
            <a:chOff x="2265573" y="2759813"/>
            <a:chExt cx="1673514" cy="1621937"/>
          </a:xfrm>
        </p:grpSpPr>
        <p:sp>
          <p:nvSpPr>
            <p:cNvPr id="20" name="Oval 19"/>
            <p:cNvSpPr/>
            <p:nvPr/>
          </p:nvSpPr>
          <p:spPr>
            <a:xfrm>
              <a:off x="2265573" y="2759813"/>
              <a:ext cx="1673514" cy="1621937"/>
            </a:xfrm>
            <a:prstGeom prst="ellipse">
              <a:avLst/>
            </a:prstGeom>
            <a:solidFill>
              <a:schemeClr val="accent6">
                <a:lumMod val="50000"/>
              </a:schemeClr>
            </a:solidFill>
            <a:ln>
              <a:solidFill>
                <a:schemeClr val="accent6">
                  <a:lumMod val="5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1" name="Rectangle 20"/>
            <p:cNvSpPr/>
            <p:nvPr/>
          </p:nvSpPr>
          <p:spPr>
            <a:xfrm>
              <a:off x="2265574" y="2924451"/>
              <a:ext cx="1668079" cy="1292662"/>
            </a:xfrm>
            <a:prstGeom prst="rect">
              <a:avLst/>
            </a:prstGeom>
          </p:spPr>
          <p:txBody>
            <a:bodyPr wrap="square">
              <a:spAutoFit/>
            </a:bodyPr>
            <a:lstStyle/>
            <a:p>
              <a:pPr algn="ctr"/>
              <a:r>
                <a:rPr lang="en-US" sz="1300" dirty="0">
                  <a:solidFill>
                    <a:schemeClr val="bg1"/>
                  </a:solidFill>
                </a:rPr>
                <a:t>Those who will inherit the telestial kingdom will be resurrected after the Millennium</a:t>
              </a:r>
            </a:p>
            <a:p>
              <a:pPr algn="ctr"/>
              <a:r>
                <a:rPr lang="en-US" sz="1300" dirty="0">
                  <a:solidFill>
                    <a:schemeClr val="bg1"/>
                  </a:solidFill>
                </a:rPr>
                <a:t> </a:t>
              </a:r>
              <a:r>
                <a:rPr lang="en-US" sz="1100" dirty="0">
                  <a:solidFill>
                    <a:schemeClr val="bg1"/>
                  </a:solidFill>
                </a:rPr>
                <a:t>D&amp;C 88:100-101</a:t>
              </a:r>
            </a:p>
          </p:txBody>
        </p:sp>
      </p:grpSp>
      <p:grpSp>
        <p:nvGrpSpPr>
          <p:cNvPr id="13" name="Group 12"/>
          <p:cNvGrpSpPr/>
          <p:nvPr/>
        </p:nvGrpSpPr>
        <p:grpSpPr>
          <a:xfrm>
            <a:off x="6911544" y="3980924"/>
            <a:ext cx="4127157" cy="2347783"/>
            <a:chOff x="4893274" y="4257297"/>
            <a:chExt cx="4127157" cy="2347783"/>
          </a:xfrm>
        </p:grpSpPr>
        <p:sp>
          <p:nvSpPr>
            <p:cNvPr id="23" name="Oval 22"/>
            <p:cNvSpPr/>
            <p:nvPr/>
          </p:nvSpPr>
          <p:spPr>
            <a:xfrm>
              <a:off x="4893274" y="4257297"/>
              <a:ext cx="4127157" cy="2347783"/>
            </a:xfrm>
            <a:prstGeom prst="ellipse">
              <a:avLst/>
            </a:prstGeom>
            <a:solidFill>
              <a:schemeClr val="bg2">
                <a:lumMod val="10000"/>
              </a:schemeClr>
            </a:solidFill>
            <a:ln>
              <a:solidFill>
                <a:srgbClr val="7030A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90304" y="4566571"/>
              <a:ext cx="3476030" cy="1754326"/>
            </a:xfrm>
            <a:prstGeom prst="rect">
              <a:avLst/>
            </a:prstGeom>
          </p:spPr>
          <p:txBody>
            <a:bodyPr wrap="square">
              <a:spAutoFit/>
            </a:bodyPr>
            <a:lstStyle/>
            <a:p>
              <a:pPr algn="ctr"/>
              <a:r>
                <a:rPr lang="en-US" dirty="0">
                  <a:solidFill>
                    <a:schemeClr val="bg1"/>
                  </a:solidFill>
                </a:rPr>
                <a:t>Finally, those who “remain filthy”—those who have lived on the earth and have become sons of perdition—will be resurrected and cast into outer darkness </a:t>
              </a:r>
            </a:p>
            <a:p>
              <a:pPr algn="ctr"/>
              <a:r>
                <a:rPr lang="en-US" dirty="0">
                  <a:solidFill>
                    <a:schemeClr val="bg1"/>
                  </a:solidFill>
                </a:rPr>
                <a:t> </a:t>
              </a:r>
              <a:r>
                <a:rPr lang="en-US" sz="1200" dirty="0">
                  <a:solidFill>
                    <a:schemeClr val="bg1"/>
                  </a:solidFill>
                </a:rPr>
                <a:t>D&amp;C 88:102</a:t>
              </a:r>
              <a:endParaRPr lang="en-US" sz="1200" dirty="0"/>
            </a:p>
          </p:txBody>
        </p:sp>
      </p:grpSp>
    </p:spTree>
    <p:extLst>
      <p:ext uri="{BB962C8B-B14F-4D97-AF65-F5344CB8AC3E}">
        <p14:creationId xmlns:p14="http://schemas.microsoft.com/office/powerpoint/2010/main" val="33517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3101B8-6993-40D0-A8C7-DD09BE8ED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88:108-110</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The Work of God is Finished</a:t>
            </a:r>
          </a:p>
        </p:txBody>
      </p:sp>
      <p:sp>
        <p:nvSpPr>
          <p:cNvPr id="3" name="Rectangle 2"/>
          <p:cNvSpPr/>
          <p:nvPr/>
        </p:nvSpPr>
        <p:spPr>
          <a:xfrm>
            <a:off x="186767" y="2000072"/>
            <a:ext cx="3352800" cy="2554545"/>
          </a:xfrm>
          <a:prstGeom prst="rect">
            <a:avLst/>
          </a:prstGeom>
        </p:spPr>
        <p:txBody>
          <a:bodyPr wrap="square">
            <a:spAutoFit/>
          </a:bodyPr>
          <a:lstStyle/>
          <a:p>
            <a:r>
              <a:rPr lang="en-US" sz="3200" dirty="0">
                <a:solidFill>
                  <a:schemeClr val="bg1"/>
                </a:solidFill>
              </a:rPr>
              <a:t>When the trumps of God are sounded, all things will be made known—</a:t>
            </a:r>
          </a:p>
        </p:txBody>
      </p:sp>
      <p:pic>
        <p:nvPicPr>
          <p:cNvPr id="5" name="Picture 4">
            <a:extLst>
              <a:ext uri="{FF2B5EF4-FFF2-40B4-BE49-F238E27FC236}">
                <a16:creationId xmlns:a16="http://schemas.microsoft.com/office/drawing/2014/main" id="{0FF4FAAC-1A8D-4D04-BC58-3D2BE9DFB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765" y="1335773"/>
            <a:ext cx="4743099" cy="5200339"/>
          </a:xfrm>
          <a:prstGeom prst="rect">
            <a:avLst/>
          </a:prstGeom>
        </p:spPr>
      </p:pic>
      <p:pic>
        <p:nvPicPr>
          <p:cNvPr id="14" name="Picture 13">
            <a:extLst>
              <a:ext uri="{FF2B5EF4-FFF2-40B4-BE49-F238E27FC236}">
                <a16:creationId xmlns:a16="http://schemas.microsoft.com/office/drawing/2014/main" id="{DF69FD93-B453-46D0-BDFC-767096568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432" y="2241549"/>
            <a:ext cx="3175000" cy="2374900"/>
          </a:xfrm>
          <a:prstGeom prst="rect">
            <a:avLst/>
          </a:prstGeom>
        </p:spPr>
      </p:pic>
    </p:spTree>
    <p:extLst>
      <p:ext uri="{BB962C8B-B14F-4D97-AF65-F5344CB8AC3E}">
        <p14:creationId xmlns:p14="http://schemas.microsoft.com/office/powerpoint/2010/main" val="337542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7E5066EF-DBC5-4CA0-9360-6E3949A5D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88:108-110 Bruce R. McConkie</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Satan Shall Be Bound</a:t>
            </a:r>
          </a:p>
        </p:txBody>
      </p:sp>
      <p:sp>
        <p:nvSpPr>
          <p:cNvPr id="3" name="Rectangle 2"/>
          <p:cNvSpPr/>
          <p:nvPr/>
        </p:nvSpPr>
        <p:spPr>
          <a:xfrm>
            <a:off x="5667632" y="927603"/>
            <a:ext cx="3352800" cy="369332"/>
          </a:xfrm>
          <a:prstGeom prst="rect">
            <a:avLst/>
          </a:prstGeom>
        </p:spPr>
        <p:txBody>
          <a:bodyPr wrap="square">
            <a:spAutoFit/>
          </a:bodyPr>
          <a:lstStyle/>
          <a:p>
            <a:r>
              <a:rPr lang="en-US" dirty="0">
                <a:solidFill>
                  <a:schemeClr val="bg1"/>
                </a:solidFill>
                <a:latin typeface="Abadi" panose="020B0604020104020204" pitchFamily="34" charset="0"/>
              </a:rPr>
              <a:t>1000 Years</a:t>
            </a:r>
            <a:endParaRPr lang="en-US" dirty="0">
              <a:solidFill>
                <a:schemeClr val="bg1"/>
              </a:solidFill>
            </a:endParaRPr>
          </a:p>
        </p:txBody>
      </p:sp>
      <p:sp>
        <p:nvSpPr>
          <p:cNvPr id="13" name="Rectangle 12"/>
          <p:cNvSpPr/>
          <p:nvPr/>
        </p:nvSpPr>
        <p:spPr>
          <a:xfrm>
            <a:off x="780299" y="1507361"/>
            <a:ext cx="3352800" cy="492443"/>
          </a:xfrm>
          <a:prstGeom prst="rect">
            <a:avLst/>
          </a:prstGeom>
        </p:spPr>
        <p:txBody>
          <a:bodyPr wrap="square">
            <a:spAutoFit/>
          </a:bodyPr>
          <a:lstStyle/>
          <a:p>
            <a:r>
              <a:rPr lang="en-US" sz="2600" dirty="0">
                <a:solidFill>
                  <a:srgbClr val="00B0F0"/>
                </a:solidFill>
              </a:rPr>
              <a:t>How is Satan Bound?</a:t>
            </a:r>
          </a:p>
        </p:txBody>
      </p:sp>
      <p:sp>
        <p:nvSpPr>
          <p:cNvPr id="14" name="Rectangle 13"/>
          <p:cNvSpPr/>
          <p:nvPr/>
        </p:nvSpPr>
        <p:spPr>
          <a:xfrm>
            <a:off x="613720" y="2188556"/>
            <a:ext cx="3352800" cy="3139321"/>
          </a:xfrm>
          <a:prstGeom prst="rect">
            <a:avLst/>
          </a:prstGeom>
        </p:spPr>
        <p:txBody>
          <a:bodyPr wrap="square">
            <a:spAutoFit/>
          </a:bodyPr>
          <a:lstStyle/>
          <a:p>
            <a:r>
              <a:rPr lang="en-US" dirty="0">
                <a:solidFill>
                  <a:schemeClr val="bg1"/>
                </a:solidFill>
                <a:latin typeface="Abadi" panose="020B0604020104020204" pitchFamily="34" charset="0"/>
              </a:rPr>
              <a:t>“Our revelation says: ‘And in that day Satan shall not have power to tempt any man’ (D&amp;C 101:28).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Men no longer will succumb to his enticements because their hearts are so set on righteousness that they refuse to forsake that which is good to follow him who is evil.”</a:t>
            </a:r>
            <a:endParaRPr lang="en-US" dirty="0">
              <a:solidFill>
                <a:schemeClr val="bg1"/>
              </a:solidFill>
            </a:endParaRPr>
          </a:p>
        </p:txBody>
      </p:sp>
      <p:sp>
        <p:nvSpPr>
          <p:cNvPr id="15" name="Rectangle 14"/>
          <p:cNvSpPr/>
          <p:nvPr/>
        </p:nvSpPr>
        <p:spPr>
          <a:xfrm>
            <a:off x="6631458" y="1483379"/>
            <a:ext cx="3937688" cy="646331"/>
          </a:xfrm>
          <a:prstGeom prst="rect">
            <a:avLst/>
          </a:prstGeom>
        </p:spPr>
        <p:txBody>
          <a:bodyPr wrap="square">
            <a:spAutoFit/>
          </a:bodyPr>
          <a:lstStyle/>
          <a:p>
            <a:pPr algn="ctr"/>
            <a:r>
              <a:rPr lang="en-US" dirty="0">
                <a:solidFill>
                  <a:schemeClr val="bg1"/>
                </a:solidFill>
                <a:latin typeface="Abadi" panose="020B0604020104020204" pitchFamily="34" charset="0"/>
              </a:rPr>
              <a:t>Satan was not bound in heaven—he also had free agency</a:t>
            </a:r>
            <a:endParaRPr lang="en-US" dirty="0">
              <a:solidFill>
                <a:schemeClr val="bg1"/>
              </a:solidFill>
            </a:endParaRPr>
          </a:p>
        </p:txBody>
      </p:sp>
      <p:sp>
        <p:nvSpPr>
          <p:cNvPr id="16" name="Rectangle 15"/>
          <p:cNvSpPr/>
          <p:nvPr/>
        </p:nvSpPr>
        <p:spPr>
          <a:xfrm>
            <a:off x="6974537" y="2536823"/>
            <a:ext cx="4057134" cy="584775"/>
          </a:xfrm>
          <a:prstGeom prst="rect">
            <a:avLst/>
          </a:prstGeom>
        </p:spPr>
        <p:txBody>
          <a:bodyPr wrap="square">
            <a:spAutoFit/>
          </a:bodyPr>
          <a:lstStyle/>
          <a:p>
            <a:r>
              <a:rPr lang="en-US" sz="3200" dirty="0">
                <a:solidFill>
                  <a:srgbClr val="00B0F0"/>
                </a:solidFill>
                <a:latin typeface="Abadi" panose="020B0604020104020204" pitchFamily="34" charset="0"/>
              </a:rPr>
              <a:t>So how is he bound?</a:t>
            </a:r>
            <a:endParaRPr lang="en-US" sz="3200" dirty="0">
              <a:solidFill>
                <a:srgbClr val="00B0F0"/>
              </a:solidFill>
            </a:endParaRPr>
          </a:p>
        </p:txBody>
      </p:sp>
      <p:sp>
        <p:nvSpPr>
          <p:cNvPr id="17" name="Rectangle 16"/>
          <p:cNvSpPr/>
          <p:nvPr/>
        </p:nvSpPr>
        <p:spPr>
          <a:xfrm>
            <a:off x="6277234" y="4039712"/>
            <a:ext cx="4291912" cy="923330"/>
          </a:xfrm>
          <a:prstGeom prst="rect">
            <a:avLst/>
          </a:prstGeom>
        </p:spPr>
        <p:txBody>
          <a:bodyPr wrap="square">
            <a:spAutoFit/>
          </a:bodyPr>
          <a:lstStyle/>
          <a:p>
            <a:r>
              <a:rPr lang="en-US" sz="5400" dirty="0">
                <a:solidFill>
                  <a:srgbClr val="FF0000"/>
                </a:solidFill>
                <a:latin typeface="Abadi" panose="020B0604020104020204" pitchFamily="34" charset="0"/>
              </a:rPr>
              <a:t>Bound by us</a:t>
            </a:r>
            <a:endParaRPr lang="en-US" sz="5400" dirty="0">
              <a:solidFill>
                <a:srgbClr val="FF0000"/>
              </a:solidFill>
            </a:endParaRPr>
          </a:p>
        </p:txBody>
      </p:sp>
      <p:sp>
        <p:nvSpPr>
          <p:cNvPr id="2" name="Rectangle 1"/>
          <p:cNvSpPr/>
          <p:nvPr/>
        </p:nvSpPr>
        <p:spPr>
          <a:xfrm>
            <a:off x="5478162" y="5327877"/>
            <a:ext cx="6096000" cy="1415772"/>
          </a:xfrm>
          <a:prstGeom prst="rect">
            <a:avLst/>
          </a:prstGeom>
        </p:spPr>
        <p:txBody>
          <a:bodyPr>
            <a:spAutoFit/>
          </a:bodyPr>
          <a:lstStyle/>
          <a:p>
            <a:r>
              <a:rPr lang="en-US" i="1" dirty="0">
                <a:solidFill>
                  <a:srgbClr val="FFFF00"/>
                </a:solidFill>
                <a:latin typeface="Abadi" panose="020B0604020104020204" pitchFamily="34" charset="0"/>
              </a:rPr>
              <a:t>Wherefore, all things which have been revealed unto the children of men shall at that day be revealed; and Satan shall have power over the hearts of the children of men no more, for a long time…</a:t>
            </a:r>
          </a:p>
          <a:p>
            <a:r>
              <a:rPr lang="en-US" sz="1400" i="1" dirty="0">
                <a:solidFill>
                  <a:srgbClr val="FFFF00"/>
                </a:solidFill>
                <a:latin typeface="Abadi" panose="020B0604020104020204" pitchFamily="34" charset="0"/>
              </a:rPr>
              <a:t>2 Nephi 30:18</a:t>
            </a:r>
            <a:endParaRPr lang="en-US" sz="1400" i="1" dirty="0">
              <a:solidFill>
                <a:srgbClr val="FFFF00"/>
              </a:solidFill>
            </a:endParaRPr>
          </a:p>
        </p:txBody>
      </p:sp>
      <p:grpSp>
        <p:nvGrpSpPr>
          <p:cNvPr id="18" name="Group 64"/>
          <p:cNvGrpSpPr/>
          <p:nvPr/>
        </p:nvGrpSpPr>
        <p:grpSpPr>
          <a:xfrm>
            <a:off x="4529724" y="1614442"/>
            <a:ext cx="1480167" cy="2514600"/>
            <a:chOff x="5938395" y="3657600"/>
            <a:chExt cx="1480167" cy="2514600"/>
          </a:xfrm>
        </p:grpSpPr>
        <p:sp>
          <p:nvSpPr>
            <p:cNvPr id="19" name="Oval 1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2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3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8"/>
            <p:cNvGrpSpPr/>
            <p:nvPr/>
          </p:nvGrpSpPr>
          <p:grpSpPr>
            <a:xfrm>
              <a:off x="6773719" y="4511615"/>
              <a:ext cx="178160" cy="1493964"/>
              <a:chOff x="6629400" y="1447800"/>
              <a:chExt cx="806264" cy="3603319"/>
            </a:xfrm>
          </p:grpSpPr>
          <p:grpSp>
            <p:nvGrpSpPr>
              <p:cNvPr id="66" name="Group 79"/>
              <p:cNvGrpSpPr/>
              <p:nvPr/>
            </p:nvGrpSpPr>
            <p:grpSpPr>
              <a:xfrm>
                <a:off x="6629400" y="1447800"/>
                <a:ext cx="713825" cy="1174911"/>
                <a:chOff x="6629400" y="1447800"/>
                <a:chExt cx="713825" cy="1174911"/>
              </a:xfrm>
            </p:grpSpPr>
            <p:sp>
              <p:nvSpPr>
                <p:cNvPr id="75" name="Regular Pentagon 7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gular Pentagon 7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80"/>
              <p:cNvGrpSpPr/>
              <p:nvPr/>
            </p:nvGrpSpPr>
            <p:grpSpPr>
              <a:xfrm>
                <a:off x="6645639" y="2683240"/>
                <a:ext cx="713825" cy="1174911"/>
                <a:chOff x="6629400" y="1447800"/>
                <a:chExt cx="713825" cy="1174911"/>
              </a:xfrm>
            </p:grpSpPr>
            <p:sp>
              <p:nvSpPr>
                <p:cNvPr id="73" name="Regular Pentagon 7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gular Pentagon 7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3"/>
              <p:cNvGrpSpPr/>
              <p:nvPr/>
            </p:nvGrpSpPr>
            <p:grpSpPr>
              <a:xfrm>
                <a:off x="6721839" y="3876208"/>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Quad Arrow 6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9"/>
            <p:cNvGrpSpPr/>
            <p:nvPr/>
          </p:nvGrpSpPr>
          <p:grpSpPr>
            <a:xfrm>
              <a:off x="6346711" y="4511615"/>
              <a:ext cx="178160" cy="1493964"/>
              <a:chOff x="6629400" y="1447800"/>
              <a:chExt cx="806264" cy="3603319"/>
            </a:xfrm>
          </p:grpSpPr>
          <p:grpSp>
            <p:nvGrpSpPr>
              <p:cNvPr id="55" name="Group 79"/>
              <p:cNvGrpSpPr/>
              <p:nvPr/>
            </p:nvGrpSpPr>
            <p:grpSpPr>
              <a:xfrm>
                <a:off x="6629400" y="1447800"/>
                <a:ext cx="713825" cy="1174911"/>
                <a:chOff x="6629400" y="1447800"/>
                <a:chExt cx="713825" cy="1174911"/>
              </a:xfrm>
            </p:grpSpPr>
            <p:sp>
              <p:nvSpPr>
                <p:cNvPr id="64" name="Regular Pentagon 6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gular Pentagon 6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80"/>
              <p:cNvGrpSpPr/>
              <p:nvPr/>
            </p:nvGrpSpPr>
            <p:grpSpPr>
              <a:xfrm>
                <a:off x="6645639" y="2683240"/>
                <a:ext cx="713825" cy="1174911"/>
                <a:chOff x="6629400" y="1447800"/>
                <a:chExt cx="713825" cy="1174911"/>
              </a:xfrm>
            </p:grpSpPr>
            <p:sp>
              <p:nvSpPr>
                <p:cNvPr id="62" name="Regular Pentagon 6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gular Pentagon 6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3"/>
              <p:cNvGrpSpPr/>
              <p:nvPr/>
            </p:nvGrpSpPr>
            <p:grpSpPr>
              <a:xfrm>
                <a:off x="6721839" y="3876208"/>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57"/>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01"/>
            <p:cNvGrpSpPr/>
            <p:nvPr/>
          </p:nvGrpSpPr>
          <p:grpSpPr>
            <a:xfrm rot="16355409">
              <a:off x="6559288" y="3284183"/>
              <a:ext cx="209602" cy="1100863"/>
              <a:chOff x="6629400" y="1447800"/>
              <a:chExt cx="806264" cy="3603319"/>
            </a:xfrm>
          </p:grpSpPr>
          <p:grpSp>
            <p:nvGrpSpPr>
              <p:cNvPr id="44" name="Group 79"/>
              <p:cNvGrpSpPr/>
              <p:nvPr/>
            </p:nvGrpSpPr>
            <p:grpSpPr>
              <a:xfrm>
                <a:off x="6629400" y="1447800"/>
                <a:ext cx="713825" cy="1174911"/>
                <a:chOff x="6629400" y="1447800"/>
                <a:chExt cx="713825" cy="1174911"/>
              </a:xfrm>
            </p:grpSpPr>
            <p:sp>
              <p:nvSpPr>
                <p:cNvPr id="53" name="Regular Pentagon 5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0"/>
              <p:cNvGrpSpPr/>
              <p:nvPr/>
            </p:nvGrpSpPr>
            <p:grpSpPr>
              <a:xfrm>
                <a:off x="6645639" y="2683240"/>
                <a:ext cx="713825" cy="1174911"/>
                <a:chOff x="6629400" y="1447800"/>
                <a:chExt cx="713825" cy="1174911"/>
              </a:xfrm>
            </p:grpSpPr>
            <p:sp>
              <p:nvSpPr>
                <p:cNvPr id="51" name="Regular Pentagon 5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gular Pentagon 5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3"/>
              <p:cNvGrpSpPr/>
              <p:nvPr/>
            </p:nvGrpSpPr>
            <p:grpSpPr>
              <a:xfrm>
                <a:off x="6721839" y="3876208"/>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Quad Arrow 4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Moon 3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20"/>
            <p:cNvGrpSpPr/>
            <p:nvPr/>
          </p:nvGrpSpPr>
          <p:grpSpPr>
            <a:xfrm rot="5139206">
              <a:off x="6403766" y="4148995"/>
              <a:ext cx="549425" cy="1480167"/>
              <a:chOff x="6705600" y="2286000"/>
              <a:chExt cx="1219200" cy="2819400"/>
            </a:xfrm>
          </p:grpSpPr>
          <p:sp>
            <p:nvSpPr>
              <p:cNvPr id="40" name="Moon 39"/>
              <p:cNvSpPr/>
              <p:nvPr/>
            </p:nvSpPr>
            <p:spPr>
              <a:xfrm>
                <a:off x="6705600" y="2362200"/>
                <a:ext cx="914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7010400" y="2286000"/>
                <a:ext cx="7620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a:off x="7391400" y="2514600"/>
                <a:ext cx="533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354895" flipH="1">
                <a:off x="7330129" y="2603337"/>
                <a:ext cx="526387" cy="2475333"/>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8" name="Picture 77">
            <a:extLst>
              <a:ext uri="{FF2B5EF4-FFF2-40B4-BE49-F238E27FC236}">
                <a16:creationId xmlns:a16="http://schemas.microsoft.com/office/drawing/2014/main" id="{BD73EDFA-CDEB-45F2-A99A-187A5439B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407" y="161440"/>
            <a:ext cx="914400" cy="1276350"/>
          </a:xfrm>
          <a:prstGeom prst="rect">
            <a:avLst/>
          </a:prstGeom>
        </p:spPr>
      </p:pic>
    </p:spTree>
    <p:extLst>
      <p:ext uri="{BB962C8B-B14F-4D97-AF65-F5344CB8AC3E}">
        <p14:creationId xmlns:p14="http://schemas.microsoft.com/office/powerpoint/2010/main" val="41118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F221F-B5BD-41EA-8194-695088D28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88:111 Bruce R. McConkie</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A Little Season</a:t>
            </a:r>
          </a:p>
        </p:txBody>
      </p:sp>
      <p:sp>
        <p:nvSpPr>
          <p:cNvPr id="14" name="Rectangle 13"/>
          <p:cNvSpPr/>
          <p:nvPr/>
        </p:nvSpPr>
        <p:spPr>
          <a:xfrm>
            <a:off x="385260" y="1235281"/>
            <a:ext cx="3708946" cy="3970318"/>
          </a:xfrm>
          <a:prstGeom prst="rect">
            <a:avLst/>
          </a:prstGeom>
        </p:spPr>
        <p:txBody>
          <a:bodyPr wrap="square">
            <a:spAutoFit/>
          </a:bodyPr>
          <a:lstStyle/>
          <a:p>
            <a:r>
              <a:rPr lang="en-US" sz="2800" dirty="0">
                <a:solidFill>
                  <a:schemeClr val="bg1"/>
                </a:solidFill>
                <a:latin typeface="Abadi" panose="020B0604020104020204" pitchFamily="34" charset="0"/>
              </a:rPr>
              <a:t>“After the Millennium plus a little season—during which men turn again to wickedness, then cometh the end, not of the world, which occurred at the Second Coming, but the end of earth.”</a:t>
            </a:r>
            <a:endParaRPr lang="en-US" sz="2800" dirty="0">
              <a:solidFill>
                <a:schemeClr val="bg1"/>
              </a:solidFill>
            </a:endParaRPr>
          </a:p>
        </p:txBody>
      </p:sp>
      <p:sp>
        <p:nvSpPr>
          <p:cNvPr id="17" name="Rectangle 16"/>
          <p:cNvSpPr/>
          <p:nvPr/>
        </p:nvSpPr>
        <p:spPr>
          <a:xfrm>
            <a:off x="6631458" y="1437790"/>
            <a:ext cx="5296928" cy="923330"/>
          </a:xfrm>
          <a:prstGeom prst="rect">
            <a:avLst/>
          </a:prstGeom>
        </p:spPr>
        <p:txBody>
          <a:bodyPr wrap="square">
            <a:spAutoFit/>
          </a:bodyPr>
          <a:lstStyle/>
          <a:p>
            <a:r>
              <a:rPr lang="en-US" sz="5400" dirty="0">
                <a:solidFill>
                  <a:srgbClr val="00B0F0"/>
                </a:solidFill>
                <a:latin typeface="Abadi" panose="020B0604020104020204" pitchFamily="34" charset="0"/>
              </a:rPr>
              <a:t>The Final Battle</a:t>
            </a:r>
            <a:endParaRPr lang="en-US" sz="5400" dirty="0">
              <a:solidFill>
                <a:srgbClr val="00B0F0"/>
              </a:solidFill>
            </a:endParaRPr>
          </a:p>
        </p:txBody>
      </p:sp>
      <p:sp>
        <p:nvSpPr>
          <p:cNvPr id="2" name="Rectangle 1"/>
          <p:cNvSpPr/>
          <p:nvPr/>
        </p:nvSpPr>
        <p:spPr>
          <a:xfrm>
            <a:off x="5832386" y="2459503"/>
            <a:ext cx="6096000" cy="923330"/>
          </a:xfrm>
          <a:prstGeom prst="rect">
            <a:avLst/>
          </a:prstGeom>
        </p:spPr>
        <p:txBody>
          <a:bodyPr>
            <a:spAutoFit/>
          </a:bodyPr>
          <a:lstStyle/>
          <a:p>
            <a:r>
              <a:rPr lang="en-US" i="1" dirty="0">
                <a:solidFill>
                  <a:schemeClr val="bg1"/>
                </a:solidFill>
                <a:latin typeface="Abadi" panose="020B0604020104020204" pitchFamily="34" charset="0"/>
              </a:rPr>
              <a:t>Gog and </a:t>
            </a:r>
            <a:r>
              <a:rPr lang="en-US" i="1" dirty="0" err="1">
                <a:solidFill>
                  <a:schemeClr val="bg1"/>
                </a:solidFill>
                <a:latin typeface="Abadi" panose="020B0604020104020204" pitchFamily="34" charset="0"/>
              </a:rPr>
              <a:t>Magog</a:t>
            </a:r>
            <a:r>
              <a:rPr lang="en-US" i="1" dirty="0">
                <a:solidFill>
                  <a:schemeClr val="bg1"/>
                </a:solidFill>
                <a:latin typeface="Abadi" panose="020B0604020104020204" pitchFamily="34" charset="0"/>
              </a:rPr>
              <a:t>—the battle of the Great God…Michael (Adam) will lead the armies of heaven and Lucifer the legions of hell.”</a:t>
            </a:r>
            <a:endParaRPr lang="en-US" sz="1400" i="1" dirty="0">
              <a:solidFill>
                <a:schemeClr val="bg1"/>
              </a:solidFill>
            </a:endParaRPr>
          </a:p>
        </p:txBody>
      </p:sp>
      <p:pic>
        <p:nvPicPr>
          <p:cNvPr id="5" name="Picture 4">
            <a:extLst>
              <a:ext uri="{FF2B5EF4-FFF2-40B4-BE49-F238E27FC236}">
                <a16:creationId xmlns:a16="http://schemas.microsoft.com/office/drawing/2014/main" id="{FF28C0B8-8B68-46E3-A0CB-0C66B42C5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639" y="4002643"/>
            <a:ext cx="3752850" cy="2486025"/>
          </a:xfrm>
          <a:prstGeom prst="rect">
            <a:avLst/>
          </a:prstGeom>
        </p:spPr>
      </p:pic>
      <p:pic>
        <p:nvPicPr>
          <p:cNvPr id="8" name="Picture 7">
            <a:extLst>
              <a:ext uri="{FF2B5EF4-FFF2-40B4-BE49-F238E27FC236}">
                <a16:creationId xmlns:a16="http://schemas.microsoft.com/office/drawing/2014/main" id="{30FCC4C0-73A8-4316-905D-1C178B9B3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372" y="3370262"/>
            <a:ext cx="2971800" cy="2603500"/>
          </a:xfrm>
          <a:prstGeom prst="rect">
            <a:avLst/>
          </a:prstGeom>
        </p:spPr>
      </p:pic>
    </p:spTree>
    <p:extLst>
      <p:ext uri="{BB962C8B-B14F-4D97-AF65-F5344CB8AC3E}">
        <p14:creationId xmlns:p14="http://schemas.microsoft.com/office/powerpoint/2010/main" val="37028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3D0FF0-07B6-4183-BBE7-8D2A65589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6631459" cy="369332"/>
          </a:xfrm>
          <a:prstGeom prst="rect">
            <a:avLst/>
          </a:prstGeom>
          <a:noFill/>
        </p:spPr>
        <p:txBody>
          <a:bodyPr wrap="square" rtlCol="0">
            <a:spAutoFit/>
          </a:bodyPr>
          <a:lstStyle/>
          <a:p>
            <a:r>
              <a:rPr lang="en-US" dirty="0">
                <a:solidFill>
                  <a:schemeClr val="bg1"/>
                </a:solidFill>
              </a:rPr>
              <a:t>D&amp;C 88:112-116 McConkie and </a:t>
            </a:r>
            <a:r>
              <a:rPr lang="en-US" dirty="0" err="1">
                <a:solidFill>
                  <a:schemeClr val="bg1"/>
                </a:solidFill>
              </a:rPr>
              <a:t>Ostler</a:t>
            </a:r>
            <a:endParaRPr lang="en-US" sz="1200" dirty="0">
              <a:solidFill>
                <a:schemeClr val="bg1"/>
              </a:solidFill>
            </a:endParaRP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Michael—The Archangel</a:t>
            </a:r>
          </a:p>
        </p:txBody>
      </p:sp>
      <p:sp>
        <p:nvSpPr>
          <p:cNvPr id="14" name="Rectangle 13"/>
          <p:cNvSpPr/>
          <p:nvPr/>
        </p:nvSpPr>
        <p:spPr>
          <a:xfrm>
            <a:off x="360546" y="1655803"/>
            <a:ext cx="4120838" cy="1569660"/>
          </a:xfrm>
          <a:prstGeom prst="rect">
            <a:avLst/>
          </a:prstGeom>
        </p:spPr>
        <p:txBody>
          <a:bodyPr wrap="square">
            <a:spAutoFit/>
          </a:bodyPr>
          <a:lstStyle/>
          <a:p>
            <a:r>
              <a:rPr lang="en-US" sz="2800" dirty="0">
                <a:solidFill>
                  <a:schemeClr val="bg1"/>
                </a:solidFill>
              </a:rPr>
              <a:t>Michael is Adam—holds the “keys of salvation” or “keys of the universe” </a:t>
            </a:r>
          </a:p>
          <a:p>
            <a:r>
              <a:rPr lang="en-US" sz="1200" dirty="0">
                <a:solidFill>
                  <a:schemeClr val="bg1"/>
                </a:solidFill>
              </a:rPr>
              <a:t>D&amp;C 78:16</a:t>
            </a:r>
          </a:p>
        </p:txBody>
      </p:sp>
      <p:sp>
        <p:nvSpPr>
          <p:cNvPr id="10" name="Rectangle 9"/>
          <p:cNvSpPr/>
          <p:nvPr/>
        </p:nvSpPr>
        <p:spPr>
          <a:xfrm>
            <a:off x="7800633" y="1371680"/>
            <a:ext cx="4120838" cy="1384995"/>
          </a:xfrm>
          <a:prstGeom prst="rect">
            <a:avLst/>
          </a:prstGeom>
        </p:spPr>
        <p:txBody>
          <a:bodyPr wrap="square">
            <a:spAutoFit/>
          </a:bodyPr>
          <a:lstStyle/>
          <a:p>
            <a:r>
              <a:rPr lang="en-US" sz="2800" dirty="0">
                <a:solidFill>
                  <a:schemeClr val="bg1"/>
                </a:solidFill>
              </a:rPr>
              <a:t>He will lead the battle for the Lord against Satan and his followers</a:t>
            </a:r>
            <a:endParaRPr lang="en-US" sz="1200" dirty="0">
              <a:solidFill>
                <a:schemeClr val="bg1"/>
              </a:solidFill>
            </a:endParaRPr>
          </a:p>
        </p:txBody>
      </p:sp>
      <p:sp>
        <p:nvSpPr>
          <p:cNvPr id="11" name="Rectangle 10"/>
          <p:cNvSpPr/>
          <p:nvPr/>
        </p:nvSpPr>
        <p:spPr>
          <a:xfrm>
            <a:off x="3475430" y="3865766"/>
            <a:ext cx="3429139" cy="2492990"/>
          </a:xfrm>
          <a:prstGeom prst="rect">
            <a:avLst/>
          </a:prstGeom>
        </p:spPr>
        <p:txBody>
          <a:bodyPr wrap="square">
            <a:spAutoFit/>
          </a:bodyPr>
          <a:lstStyle/>
          <a:p>
            <a:r>
              <a:rPr lang="en-US" dirty="0">
                <a:solidFill>
                  <a:schemeClr val="bg1"/>
                </a:solidFill>
              </a:rPr>
              <a:t>“This final great battle, in which spirits mortal men, and resurrected personages all participate, will be the end of war as far as this earth is concerned. Then the earth shall be </a:t>
            </a:r>
            <a:r>
              <a:rPr lang="en-US" dirty="0" err="1">
                <a:solidFill>
                  <a:schemeClr val="bg1"/>
                </a:solidFill>
              </a:rPr>
              <a:t>celestialized</a:t>
            </a:r>
            <a:r>
              <a:rPr lang="en-US" dirty="0">
                <a:solidFill>
                  <a:schemeClr val="bg1"/>
                </a:solidFill>
              </a:rPr>
              <a:t> and become the abode of the righteous forever”</a:t>
            </a:r>
          </a:p>
          <a:p>
            <a:r>
              <a:rPr lang="en-US" sz="1200" dirty="0">
                <a:solidFill>
                  <a:schemeClr val="bg1"/>
                </a:solidFill>
              </a:rPr>
              <a:t>Bruce R. McConkie</a:t>
            </a:r>
          </a:p>
        </p:txBody>
      </p:sp>
      <p:pic>
        <p:nvPicPr>
          <p:cNvPr id="3" name="Picture 2">
            <a:extLst>
              <a:ext uri="{FF2B5EF4-FFF2-40B4-BE49-F238E27FC236}">
                <a16:creationId xmlns:a16="http://schemas.microsoft.com/office/drawing/2014/main" id="{066AB8C9-987B-44D8-A179-DD14777C7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499" y="960120"/>
            <a:ext cx="1969008" cy="2468880"/>
          </a:xfrm>
          <a:prstGeom prst="rect">
            <a:avLst/>
          </a:prstGeom>
        </p:spPr>
      </p:pic>
      <p:pic>
        <p:nvPicPr>
          <p:cNvPr id="7" name="Picture 6">
            <a:extLst>
              <a:ext uri="{FF2B5EF4-FFF2-40B4-BE49-F238E27FC236}">
                <a16:creationId xmlns:a16="http://schemas.microsoft.com/office/drawing/2014/main" id="{23CB23C0-6BFD-4253-9500-F5CC5BA0D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83" y="3871743"/>
            <a:ext cx="2714625" cy="1733550"/>
          </a:xfrm>
          <a:prstGeom prst="rect">
            <a:avLst/>
          </a:prstGeom>
        </p:spPr>
      </p:pic>
      <p:pic>
        <p:nvPicPr>
          <p:cNvPr id="9" name="Picture 8">
            <a:extLst>
              <a:ext uri="{FF2B5EF4-FFF2-40B4-BE49-F238E27FC236}">
                <a16:creationId xmlns:a16="http://schemas.microsoft.com/office/drawing/2014/main" id="{1FFF6BFA-5C86-4164-9727-CF340B4F9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4570" y="3148688"/>
            <a:ext cx="2581275" cy="1943100"/>
          </a:xfrm>
          <a:prstGeom prst="rect">
            <a:avLst/>
          </a:prstGeom>
        </p:spPr>
      </p:pic>
      <p:pic>
        <p:nvPicPr>
          <p:cNvPr id="15" name="Picture 14">
            <a:extLst>
              <a:ext uri="{FF2B5EF4-FFF2-40B4-BE49-F238E27FC236}">
                <a16:creationId xmlns:a16="http://schemas.microsoft.com/office/drawing/2014/main" id="{A19AF31F-3FEF-44B0-9E7C-970CE08D3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7103" y="4445775"/>
            <a:ext cx="2962275" cy="2209800"/>
          </a:xfrm>
          <a:prstGeom prst="rect">
            <a:avLst/>
          </a:prstGeom>
        </p:spPr>
      </p:pic>
      <p:pic>
        <p:nvPicPr>
          <p:cNvPr id="19" name="Picture 18">
            <a:extLst>
              <a:ext uri="{FF2B5EF4-FFF2-40B4-BE49-F238E27FC236}">
                <a16:creationId xmlns:a16="http://schemas.microsoft.com/office/drawing/2014/main" id="{45509AF0-DC5F-45E0-A007-6FFCC619D3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11" b="-1"/>
          <a:stretch/>
        </p:blipFill>
        <p:spPr>
          <a:xfrm>
            <a:off x="318183" y="110169"/>
            <a:ext cx="1532651" cy="938981"/>
          </a:xfrm>
          <a:prstGeom prst="rect">
            <a:avLst/>
          </a:prstGeom>
        </p:spPr>
      </p:pic>
    </p:spTree>
    <p:extLst>
      <p:ext uri="{BB962C8B-B14F-4D97-AF65-F5344CB8AC3E}">
        <p14:creationId xmlns:p14="http://schemas.microsoft.com/office/powerpoint/2010/main" val="25945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3F705FE-1C2E-497E-A59C-D68C0559F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74141"/>
            <a:ext cx="12060195" cy="634019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r>
              <a:rPr lang="en-US" b="1" dirty="0">
                <a:solidFill>
                  <a:schemeClr val="bg1"/>
                </a:solidFill>
              </a:rPr>
              <a:t>We Teach</a:t>
            </a:r>
            <a:r>
              <a:rPr lang="en-US" dirty="0">
                <a:solidFill>
                  <a:schemeClr val="bg1"/>
                </a:solidFill>
              </a:rPr>
              <a:t> (2:24)</a:t>
            </a:r>
          </a:p>
          <a:p>
            <a:r>
              <a:rPr lang="en-US" dirty="0">
                <a:solidFill>
                  <a:schemeClr val="bg1"/>
                </a:solidFill>
              </a:rPr>
              <a:t>Those Warned Must Warn Others (1:14)</a:t>
            </a:r>
          </a:p>
          <a:p>
            <a:endParaRPr lang="en-US" dirty="0">
              <a:solidFill>
                <a:schemeClr val="bg1"/>
              </a:solidFill>
            </a:endParaRPr>
          </a:p>
          <a:p>
            <a:r>
              <a:rPr lang="en-US" b="0" i="0" dirty="0">
                <a:solidFill>
                  <a:schemeClr val="bg1"/>
                </a:solidFill>
                <a:effectLst/>
              </a:rPr>
              <a:t>Elder David B. </a:t>
            </a:r>
            <a:r>
              <a:rPr lang="en-US" b="0" i="0" dirty="0" err="1">
                <a:solidFill>
                  <a:schemeClr val="bg1"/>
                </a:solidFill>
                <a:effectLst/>
              </a:rPr>
              <a:t>Haight</a:t>
            </a:r>
            <a:r>
              <a:rPr lang="en-US" b="0" i="0" dirty="0">
                <a:solidFill>
                  <a:schemeClr val="bg1"/>
                </a:solidFill>
                <a:effectLst/>
              </a:rPr>
              <a:t> (“Solemn Assemblies,”</a:t>
            </a:r>
            <a:r>
              <a:rPr lang="en-US" dirty="0">
                <a:solidFill>
                  <a:schemeClr val="bg1"/>
                </a:solidFill>
              </a:rPr>
              <a:t> </a:t>
            </a:r>
            <a:r>
              <a:rPr lang="en-US" b="0" i="1" dirty="0">
                <a:solidFill>
                  <a:schemeClr val="bg1"/>
                </a:solidFill>
                <a:effectLst/>
              </a:rPr>
              <a:t>Ensign,</a:t>
            </a:r>
            <a:r>
              <a:rPr lang="en-US" b="0" i="0" dirty="0">
                <a:solidFill>
                  <a:schemeClr val="bg1"/>
                </a:solidFill>
                <a:effectLst/>
              </a:rPr>
              <a:t> Nov. 1994, 14).</a:t>
            </a:r>
            <a:endParaRPr lang="en-US" dirty="0">
              <a:solidFill>
                <a:schemeClr val="bg1"/>
              </a:solidFill>
            </a:endParaRPr>
          </a:p>
          <a:p>
            <a:r>
              <a:rPr lang="en-US" b="0" i="0" dirty="0">
                <a:solidFill>
                  <a:schemeClr val="bg1"/>
                </a:solidFill>
                <a:effectLst/>
              </a:rPr>
              <a:t>Prophet </a:t>
            </a:r>
            <a:r>
              <a:rPr lang="en-US" b="0" i="0" u="none" strike="noStrike" dirty="0">
                <a:solidFill>
                  <a:schemeClr val="bg1"/>
                </a:solidFill>
                <a:effectLst/>
              </a:rPr>
              <a:t>Joseph Smith </a:t>
            </a:r>
            <a:r>
              <a:rPr lang="en-US" b="0" i="0" dirty="0">
                <a:solidFill>
                  <a:schemeClr val="bg1"/>
                </a:solidFill>
                <a:effectLst/>
              </a:rPr>
              <a:t>(</a:t>
            </a:r>
            <a:r>
              <a:rPr lang="en-US" b="0" i="1" dirty="0">
                <a:solidFill>
                  <a:schemeClr val="bg1"/>
                </a:solidFill>
                <a:effectLst/>
              </a:rPr>
              <a:t>Teachings of the Prophet Joseph Smith,</a:t>
            </a:r>
            <a:r>
              <a:rPr lang="en-US" b="0" i="0" dirty="0">
                <a:solidFill>
                  <a:schemeClr val="bg1"/>
                </a:solidFill>
                <a:effectLst/>
              </a:rPr>
              <a:t> sel. Joseph Fielding Smith, Salt Lake City: Deseret Book Co., 1938, p. 91.)</a:t>
            </a:r>
            <a:r>
              <a:rPr lang="en-US" dirty="0">
                <a:solidFill>
                  <a:schemeClr val="bg1"/>
                </a:solidFill>
              </a:rPr>
              <a:t>	History of the Church Vol. V., p. 291</a:t>
            </a:r>
          </a:p>
          <a:p>
            <a:r>
              <a:rPr lang="en-US" dirty="0">
                <a:solidFill>
                  <a:schemeClr val="bg1"/>
                </a:solidFill>
              </a:rPr>
              <a:t>Elder Jeffrey R. Holland (</a:t>
            </a:r>
            <a:r>
              <a:rPr lang="en-US" dirty="0">
                <a:solidFill>
                  <a:schemeClr val="bg1"/>
                </a:solidFill>
                <a:hlinkClick r:id="rId3">
                  <a:extLst>
                    <a:ext uri="{A12FA001-AC4F-418D-AE19-62706E023703}">
                      <ahyp:hlinkClr xmlns:ahyp="http://schemas.microsoft.com/office/drawing/2018/hyperlinkcolor" val="tx"/>
                    </a:ext>
                  </a:extLst>
                </a:hlinkClick>
              </a:rPr>
              <a:t>“We Are All Enlisted,”</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Nov. 2011, 45).</a:t>
            </a: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554-555</a:t>
            </a:r>
            <a:endParaRPr lang="en-US" b="0" i="0" dirty="0">
              <a:solidFill>
                <a:schemeClr val="bg1"/>
              </a:solidFill>
              <a:effectLst/>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639, 648</a:t>
            </a:r>
            <a:endParaRPr lang="en-US" b="0" i="0" dirty="0">
              <a:solidFill>
                <a:schemeClr val="bg1"/>
              </a:solidFill>
              <a:effectLst/>
            </a:endParaRPr>
          </a:p>
          <a:p>
            <a:r>
              <a:rPr lang="en-US" b="0" i="0" dirty="0">
                <a:solidFill>
                  <a:schemeClr val="bg1"/>
                </a:solidFill>
                <a:effectLst/>
              </a:rPr>
              <a:t>Elder John A Widtsoe (</a:t>
            </a:r>
            <a:r>
              <a:rPr lang="en-US" b="0" i="1" dirty="0">
                <a:solidFill>
                  <a:schemeClr val="bg1"/>
                </a:solidFill>
                <a:effectLst/>
              </a:rPr>
              <a:t>Priesthood and Church Government,</a:t>
            </a:r>
            <a:r>
              <a:rPr lang="en-US" b="0" i="0" dirty="0">
                <a:solidFill>
                  <a:schemeClr val="bg1"/>
                </a:solidFill>
                <a:effectLst/>
              </a:rPr>
              <a:t> pp. 55–56.)</a:t>
            </a:r>
            <a:endParaRPr lang="en-US" dirty="0">
              <a:solidFill>
                <a:schemeClr val="bg1"/>
              </a:solidFill>
            </a:endParaRPr>
          </a:p>
          <a:p>
            <a:r>
              <a:rPr lang="en-US" b="0" i="0" u="none" strike="noStrike" dirty="0">
                <a:solidFill>
                  <a:schemeClr val="bg1"/>
                </a:solidFill>
                <a:effectLst/>
              </a:rPr>
              <a:t>Bible</a:t>
            </a:r>
            <a:r>
              <a:rPr lang="en-US" b="0" i="0" dirty="0">
                <a:solidFill>
                  <a:schemeClr val="bg1"/>
                </a:solidFill>
                <a:effectLst/>
              </a:rPr>
              <a:t> Dictionary, </a:t>
            </a:r>
            <a:r>
              <a:rPr lang="en-US" b="0" i="0" u="none" strike="noStrike" dirty="0">
                <a:solidFill>
                  <a:schemeClr val="bg1"/>
                </a:solidFill>
                <a:effectLst/>
              </a:rPr>
              <a:t>"resurrection,“</a:t>
            </a:r>
            <a:r>
              <a:rPr lang="en-US" dirty="0">
                <a:solidFill>
                  <a:schemeClr val="bg1"/>
                </a:solidFill>
              </a:rPr>
              <a:t> </a:t>
            </a:r>
            <a:r>
              <a:rPr lang="en-US" b="0" i="0" dirty="0">
                <a:solidFill>
                  <a:schemeClr val="bg1"/>
                </a:solidFill>
                <a:effectLst/>
              </a:rPr>
              <a:t>p. 761</a:t>
            </a:r>
            <a:endParaRPr lang="en-US" dirty="0">
              <a:solidFill>
                <a:schemeClr val="bg1"/>
              </a:solidFill>
            </a:endParaRPr>
          </a:p>
          <a:p>
            <a:r>
              <a:rPr lang="en-US" b="0" i="0" dirty="0">
                <a:solidFill>
                  <a:schemeClr val="bg1"/>
                </a:solidFill>
                <a:effectLst/>
              </a:rPr>
              <a:t>Bruce R. McConkie </a:t>
            </a:r>
            <a:r>
              <a:rPr lang="en-US" b="0" i="1" dirty="0">
                <a:solidFill>
                  <a:schemeClr val="bg1"/>
                </a:solidFill>
                <a:effectLst/>
              </a:rPr>
              <a:t>Millennial Messiah, 22, </a:t>
            </a:r>
            <a:r>
              <a:rPr lang="en-US" b="0" dirty="0">
                <a:solidFill>
                  <a:schemeClr val="bg1"/>
                </a:solidFill>
                <a:effectLst/>
              </a:rPr>
              <a:t>668-9</a:t>
            </a:r>
          </a:p>
          <a:p>
            <a:r>
              <a:rPr lang="en-US" i="0" dirty="0">
                <a:solidFill>
                  <a:schemeClr val="bg1"/>
                </a:solidFill>
              </a:rPr>
              <a:t>		</a:t>
            </a:r>
            <a:r>
              <a:rPr lang="en-US" i="1" dirty="0">
                <a:solidFill>
                  <a:schemeClr val="bg1"/>
                </a:solidFill>
              </a:rPr>
              <a:t>Mormon Doctrine, </a:t>
            </a:r>
            <a:r>
              <a:rPr lang="en-US" dirty="0">
                <a:solidFill>
                  <a:schemeClr val="bg1"/>
                </a:solidFill>
              </a:rPr>
              <a:t>75</a:t>
            </a:r>
          </a:p>
          <a:p>
            <a:r>
              <a:rPr lang="en-US" b="0" i="0" dirty="0">
                <a:solidFill>
                  <a:schemeClr val="bg1"/>
                </a:solidFill>
                <a:effectLst/>
              </a:rPr>
              <a:t>Provo Temple-- Moroni http://www.mbborupphotography.com/provo-moroni/</a:t>
            </a:r>
          </a:p>
          <a:p>
            <a:endParaRPr lang="en-US" b="0" i="0" dirty="0">
              <a:solidFill>
                <a:schemeClr val="bg1"/>
              </a:solidFill>
              <a:effectLst/>
            </a:endParaRPr>
          </a:p>
          <a:p>
            <a:endParaRPr lang="en-US" dirty="0">
              <a:solidFill>
                <a:schemeClr val="bg1"/>
              </a:solidFill>
            </a:endParaRPr>
          </a:p>
          <a:p>
            <a:endParaRPr lang="en-US" b="0" i="0" dirty="0">
              <a:solidFill>
                <a:schemeClr val="bg1"/>
              </a:solidFill>
              <a:effectLst/>
            </a:endParaRPr>
          </a:p>
          <a:p>
            <a:endParaRPr lang="en-US" b="0" i="0" dirty="0">
              <a:solidFill>
                <a:schemeClr val="bg1"/>
              </a:solidFill>
              <a:effectLst/>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4019761" y="292943"/>
            <a:ext cx="794795" cy="1037029"/>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E0B411B-F6FE-40C9-AE90-270174095588}"/>
              </a:ext>
            </a:extLst>
          </p:cNvPr>
          <p:cNvSpPr>
            <a:spLocks noGrp="1"/>
          </p:cNvSpPr>
          <p:nvPr/>
        </p:nvSpPr>
        <p:spPr>
          <a:xfrm>
            <a:off x="16464" y="64549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0606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31" y="118381"/>
            <a:ext cx="4170995" cy="6186309"/>
          </a:xfrm>
          <a:prstGeom prst="rect">
            <a:avLst/>
          </a:prstGeom>
        </p:spPr>
        <p:txBody>
          <a:bodyPr wrap="square">
            <a:spAutoFit/>
          </a:bodyPr>
          <a:lstStyle/>
          <a:p>
            <a:pPr fontAlgn="base"/>
            <a:r>
              <a:rPr lang="en-US" sz="1200" b="1" dirty="0"/>
              <a:t>“Heber C. Kimball recorded the Prophet’s instructions to the elders before that solemn assembly</a:t>
            </a:r>
            <a:r>
              <a:rPr lang="en-US" sz="1200" dirty="0"/>
              <a:t>: ‘We had been commanded to prepare ourselves for a solemn assembly. At length the time arrived for this assembly to meet; previous to which the Prophet Joseph exhorted the elders to solemnize their minds, by casting away every evil from them, in thought, word and deed, and to let their hearts become sanctified, because they need not expect a blessing from God without being duly prepared for it, for the Holy Ghost would not dwell in unholy temples.’ (Orson F. Whitney, </a:t>
            </a:r>
            <a:r>
              <a:rPr lang="en-US" sz="1200" i="1" dirty="0"/>
              <a:t>Life of Heber C. Kimball,</a:t>
            </a:r>
            <a:r>
              <a:rPr lang="en-US" sz="1200" dirty="0"/>
              <a:t> 3d ed., Salt Lake City: </a:t>
            </a:r>
            <a:r>
              <a:rPr lang="en-US" sz="1200" dirty="0" err="1"/>
              <a:t>Bookcraft</a:t>
            </a:r>
            <a:r>
              <a:rPr lang="en-US" sz="1200" dirty="0"/>
              <a:t>, 1967, p. 91.)</a:t>
            </a:r>
          </a:p>
          <a:p>
            <a:pPr fontAlgn="base"/>
            <a:endParaRPr lang="en-US" sz="1200" dirty="0"/>
          </a:p>
          <a:p>
            <a:pPr fontAlgn="base"/>
            <a:r>
              <a:rPr lang="en-US" sz="1200" dirty="0"/>
              <a:t>“This long-awaited </a:t>
            </a:r>
            <a:r>
              <a:rPr lang="en-US" sz="1200" b="1" dirty="0"/>
              <a:t>solemn assembly </a:t>
            </a:r>
            <a:r>
              <a:rPr lang="en-US" sz="1200" dirty="0"/>
              <a:t>was held in the Kirtland Temple on 30 March 1836, three days after its dedication. In the assembly, three hundred brethren met and received some of the ordinances of the gospel, and the Prophet Joseph Smith set in order the Church’s different quorums. (See </a:t>
            </a:r>
            <a:r>
              <a:rPr lang="en-US" sz="1200" i="1" dirty="0"/>
              <a:t>History of the Church,</a:t>
            </a:r>
            <a:r>
              <a:rPr lang="en-US" sz="1200" dirty="0"/>
              <a:t> 2:430–33; D&amp;C 88:139–141; 109:35.) A year later, on 6 April 1837, another solemn assembly was called to celebrate the anniversary of the Church and to further organize the priesthood quorums” (Robert J. Norman, “I Have a Question,”</a:t>
            </a:r>
            <a:r>
              <a:rPr lang="en-US" sz="1200" i="1" dirty="0"/>
              <a:t> Ensign,</a:t>
            </a:r>
            <a:r>
              <a:rPr lang="en-US" sz="1200" dirty="0"/>
              <a:t> Dec. 1988, 53).</a:t>
            </a:r>
          </a:p>
          <a:p>
            <a:pPr fontAlgn="base"/>
            <a:endParaRPr lang="en-US" sz="1200" dirty="0"/>
          </a:p>
          <a:p>
            <a:pPr fontAlgn="base"/>
            <a:r>
              <a:rPr lang="en-US" sz="1200" b="1" dirty="0"/>
              <a:t>President Brigham Young said: “Theology</a:t>
            </a:r>
            <a:r>
              <a:rPr lang="en-US" sz="1200" dirty="0"/>
              <a:t> is the most important of all sciences. There are a great many branches of education. Some go to college to learn languages, some to study law, some to study physics, and some to study astronomy and various other branches of science. We want every branch of science taught in this place that is taught in the world. Bur our favorite study is that branch which particularly belongs to the elders of Israel, namely, theology. Every Elder should become a profound theologian—should understand this branch better than all the world.” Journal of Discourse Vol. VI, p. 317</a:t>
            </a:r>
          </a:p>
        </p:txBody>
      </p:sp>
      <p:sp>
        <p:nvSpPr>
          <p:cNvPr id="3" name="Rectangle 2"/>
          <p:cNvSpPr/>
          <p:nvPr/>
        </p:nvSpPr>
        <p:spPr>
          <a:xfrm>
            <a:off x="4428940" y="118381"/>
            <a:ext cx="6096000" cy="6186309"/>
          </a:xfrm>
          <a:prstGeom prst="rect">
            <a:avLst/>
          </a:prstGeom>
        </p:spPr>
        <p:txBody>
          <a:bodyPr>
            <a:spAutoFit/>
          </a:bodyPr>
          <a:lstStyle/>
          <a:p>
            <a:pPr fontAlgn="base"/>
            <a:r>
              <a:rPr lang="en-US" sz="1200" b="1" dirty="0">
                <a:solidFill>
                  <a:srgbClr val="2F393A"/>
                </a:solidFill>
              </a:rPr>
              <a:t>Elder Orson Pratt said that “there will be a great division of the people” </a:t>
            </a:r>
            <a:r>
              <a:rPr lang="en-US" sz="1200" dirty="0">
                <a:solidFill>
                  <a:srgbClr val="2F393A"/>
                </a:solidFill>
              </a:rPr>
              <a:t>at the end of the Millennium, when the battle against Gog and </a:t>
            </a:r>
            <a:r>
              <a:rPr lang="en-US" sz="1200" dirty="0" err="1">
                <a:solidFill>
                  <a:srgbClr val="2F393A"/>
                </a:solidFill>
              </a:rPr>
              <a:t>Magog</a:t>
            </a:r>
            <a:r>
              <a:rPr lang="en-US" sz="1200" dirty="0">
                <a:solidFill>
                  <a:srgbClr val="2F393A"/>
                </a:solidFill>
              </a:rPr>
              <a:t> commences. “The Saints then, will have become very numerous, probably more numerous than ever before; and they will be obliged to gather together in one place, as we now do from the four quarters of the earth. … Satan will gather his army. … He with his army will come against the Saints, and the beloved city, and encompass them round about. His army will be so great that it will be able to come upon the Saints on all sides: he is to encompass their camp. Because of the favorable position he is to hold, in that great last battle, and because of the vast number of his army, he doubtless believes that he will get the mastery and subdue the earth and possess it. I do not think he fully understands all about the designs of God.” (In </a:t>
            </a:r>
            <a:r>
              <a:rPr lang="en-US" sz="1200" i="1" dirty="0">
                <a:solidFill>
                  <a:srgbClr val="2F393A"/>
                </a:solidFill>
              </a:rPr>
              <a:t>Journal of Discourses,</a:t>
            </a:r>
            <a:r>
              <a:rPr lang="en-US" sz="1200" dirty="0">
                <a:solidFill>
                  <a:srgbClr val="2F393A"/>
                </a:solidFill>
              </a:rPr>
              <a:t> 18:346.)</a:t>
            </a:r>
          </a:p>
          <a:p>
            <a:pPr fontAlgn="base"/>
            <a:r>
              <a:rPr lang="en-US" sz="1200" dirty="0">
                <a:solidFill>
                  <a:srgbClr val="2F393A"/>
                </a:solidFill>
              </a:rPr>
              <a:t>Those who join Satan and his host will “not rebel in ignorance or dwindle in unbelief, as the Lamanites did; but they will sin </a:t>
            </a:r>
            <a:r>
              <a:rPr lang="en-US" sz="1200" dirty="0" err="1">
                <a:solidFill>
                  <a:srgbClr val="2F393A"/>
                </a:solidFill>
              </a:rPr>
              <a:t>wilfully</a:t>
            </a:r>
            <a:r>
              <a:rPr lang="en-US" sz="1200" dirty="0">
                <a:solidFill>
                  <a:srgbClr val="2F393A"/>
                </a:solidFill>
              </a:rPr>
              <a:t> against the law of heaven, and so great will the power of Satan be over them, that he will gather them together against the Saints and against the beloved city, and fire will come down out of heaven and consume them.” (Orson Pratt, in </a:t>
            </a:r>
            <a:r>
              <a:rPr lang="en-US" sz="1200" i="1" dirty="0">
                <a:solidFill>
                  <a:srgbClr val="2F393A"/>
                </a:solidFill>
              </a:rPr>
              <a:t>Journal of Discourses,</a:t>
            </a:r>
            <a:r>
              <a:rPr lang="en-US" sz="1200" dirty="0">
                <a:solidFill>
                  <a:srgbClr val="2F393A"/>
                </a:solidFill>
              </a:rPr>
              <a:t> 16:322.)</a:t>
            </a:r>
          </a:p>
          <a:p>
            <a:pPr fontAlgn="base"/>
            <a:endParaRPr lang="en-US" sz="1200" b="0" i="0" dirty="0">
              <a:solidFill>
                <a:srgbClr val="2F393A"/>
              </a:solidFill>
              <a:effectLst/>
            </a:endParaRPr>
          </a:p>
          <a:p>
            <a:pPr fontAlgn="base"/>
            <a:r>
              <a:rPr lang="en-US" sz="1200" b="1" dirty="0"/>
              <a:t>Solemn Assembly:</a:t>
            </a:r>
          </a:p>
          <a:p>
            <a:pPr fontAlgn="base"/>
            <a:r>
              <a:rPr lang="en-US" sz="1200" dirty="0"/>
              <a:t>“Heber C. Kimball recorded the Prophet’s instructions to the elders before that solemn assembly: ‘We had been commanded to prepare ourselves for a solemn assembly. At length the time arrived for this assembly to meet; previous to which the Prophet Joseph exhorted the elders to solemnize their minds, by casting away every evil from them, in thought, word and deed, and to let their hearts become sanctified, because they need not expect a blessing from God without being duly prepared for it, for the Holy Ghost would not dwell in unholy temples.’ (Orson F. Whitney, </a:t>
            </a:r>
            <a:r>
              <a:rPr lang="en-US" sz="1200" i="1" dirty="0"/>
              <a:t>Life of Heber C. Kimball,</a:t>
            </a:r>
            <a:r>
              <a:rPr lang="en-US" sz="1200" dirty="0"/>
              <a:t> 3d ed., Salt Lake City: </a:t>
            </a:r>
            <a:r>
              <a:rPr lang="en-US" sz="1200" dirty="0" err="1"/>
              <a:t>Bookcraft</a:t>
            </a:r>
            <a:r>
              <a:rPr lang="en-US" sz="1200" dirty="0"/>
              <a:t>, 1967, p. 91.)</a:t>
            </a:r>
          </a:p>
          <a:p>
            <a:pPr fontAlgn="base"/>
            <a:endParaRPr lang="en-US" sz="1200" dirty="0"/>
          </a:p>
          <a:p>
            <a:pPr fontAlgn="base"/>
            <a:r>
              <a:rPr lang="en-US" sz="1200" dirty="0"/>
              <a:t>“This long-awaited solemn assembly was held in the Kirtland Temple on 30 March 1836, three days after its dedication. In the assembly, three hundred brethren met and received some of the ordinances of the gospel, and the Prophet Joseph Smith set in order the Church’s different quorums. (See </a:t>
            </a:r>
            <a:r>
              <a:rPr lang="en-US" sz="1200" i="1" dirty="0"/>
              <a:t>History of the Church,</a:t>
            </a:r>
            <a:r>
              <a:rPr lang="en-US" sz="1200" dirty="0"/>
              <a:t> 2:430–33; D&amp;C 88:139–141; 109:35.) A year later, on 6 April 1837, another solemn assembly was called to celebrate the anniversary of the Church and to further organize the priesthood quorums” (Robert J. Norman, “I Have a Question,”</a:t>
            </a:r>
            <a:r>
              <a:rPr lang="en-US" sz="1200" i="1" dirty="0"/>
              <a:t> Ensign,</a:t>
            </a:r>
            <a:r>
              <a:rPr lang="en-US" sz="1200" dirty="0"/>
              <a:t> Dec. 1988, 53).</a:t>
            </a:r>
          </a:p>
          <a:p>
            <a:pPr fontAlgn="base"/>
            <a:endParaRPr lang="en-US" sz="1200" b="0" i="0" dirty="0">
              <a:solidFill>
                <a:srgbClr val="2F393A"/>
              </a:solidFill>
              <a:effectLst/>
            </a:endParaRPr>
          </a:p>
        </p:txBody>
      </p:sp>
      <p:sp>
        <p:nvSpPr>
          <p:cNvPr id="4" name="Rectangle 3"/>
          <p:cNvSpPr/>
          <p:nvPr/>
        </p:nvSpPr>
        <p:spPr>
          <a:xfrm>
            <a:off x="-12584" y="4280170"/>
            <a:ext cx="4416357" cy="25778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583" y="2276272"/>
            <a:ext cx="4416357" cy="1994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03773" y="-1"/>
            <a:ext cx="6257742" cy="29961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4416357" cy="2276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06629" y="3007494"/>
            <a:ext cx="6245159" cy="3850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2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D3AEC0-9713-4655-B2A7-DD2D611F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243914" cy="369332"/>
          </a:xfrm>
          <a:prstGeom prst="rect">
            <a:avLst/>
          </a:prstGeom>
          <a:noFill/>
        </p:spPr>
        <p:txBody>
          <a:bodyPr wrap="square" rtlCol="0">
            <a:spAutoFit/>
          </a:bodyPr>
          <a:lstStyle/>
          <a:p>
            <a:r>
              <a:rPr lang="en-US" dirty="0">
                <a:solidFill>
                  <a:schemeClr val="bg1"/>
                </a:solidFill>
              </a:rPr>
              <a:t>D&amp;C 88:70</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Meetings for the Church</a:t>
            </a:r>
          </a:p>
        </p:txBody>
      </p:sp>
      <p:sp>
        <p:nvSpPr>
          <p:cNvPr id="5" name="TextBox 4"/>
          <p:cNvSpPr txBox="1"/>
          <p:nvPr/>
        </p:nvSpPr>
        <p:spPr>
          <a:xfrm>
            <a:off x="496347" y="1536174"/>
            <a:ext cx="4235043" cy="3970318"/>
          </a:xfrm>
          <a:prstGeom prst="rect">
            <a:avLst/>
          </a:prstGeom>
          <a:noFill/>
        </p:spPr>
        <p:txBody>
          <a:bodyPr wrap="square" rtlCol="0">
            <a:spAutoFit/>
          </a:bodyPr>
          <a:lstStyle/>
          <a:p>
            <a:r>
              <a:rPr lang="en-US" dirty="0">
                <a:solidFill>
                  <a:schemeClr val="bg1"/>
                </a:solidFill>
              </a:rPr>
              <a:t>Between January and May 1836, a number of meetings were held in Kirtland. Some of these meetings were solemn assemblies. Solemn assemblies are special meetings distinguished from other Church meetings.</a:t>
            </a:r>
          </a:p>
          <a:p>
            <a:endParaRPr lang="en-US" dirty="0">
              <a:solidFill>
                <a:schemeClr val="bg1"/>
              </a:solidFill>
            </a:endParaRPr>
          </a:p>
          <a:p>
            <a:r>
              <a:rPr lang="en-US" dirty="0">
                <a:solidFill>
                  <a:schemeClr val="bg1"/>
                </a:solidFill>
              </a:rPr>
              <a:t>During the week of March 27, 1836, solemn assemblies were held as part of the dedication of the Kirtland Temple, and another solemn assembly was held three days later on March 30, 1836. </a:t>
            </a:r>
          </a:p>
          <a:p>
            <a:endParaRPr lang="en-US" dirty="0">
              <a:solidFill>
                <a:schemeClr val="bg1"/>
              </a:solidFill>
            </a:endParaRPr>
          </a:p>
          <a:p>
            <a:r>
              <a:rPr lang="en-US" dirty="0">
                <a:solidFill>
                  <a:schemeClr val="bg1"/>
                </a:solidFill>
              </a:rPr>
              <a:t>Another solemn assembly was held about a year later on April 6, 1837.</a:t>
            </a:r>
          </a:p>
        </p:txBody>
      </p:sp>
      <p:sp>
        <p:nvSpPr>
          <p:cNvPr id="2" name="Rectangle 1"/>
          <p:cNvSpPr/>
          <p:nvPr/>
        </p:nvSpPr>
        <p:spPr>
          <a:xfrm>
            <a:off x="5520416" y="1345168"/>
            <a:ext cx="6096000" cy="1754326"/>
          </a:xfrm>
          <a:prstGeom prst="rect">
            <a:avLst/>
          </a:prstGeom>
        </p:spPr>
        <p:txBody>
          <a:bodyPr>
            <a:spAutoFit/>
          </a:bodyPr>
          <a:lstStyle/>
          <a:p>
            <a:r>
              <a:rPr lang="en-US" b="0" i="0" dirty="0">
                <a:solidFill>
                  <a:schemeClr val="bg1"/>
                </a:solidFill>
                <a:effectLst/>
                <a:latin typeface="Abadi" panose="020B0604020104020204" pitchFamily="34" charset="0"/>
              </a:rPr>
              <a:t>“A solemn assembly, as the name implies, denotes a sacred, sober, and reverent occasion when the Saints assemble under the direction of the First Presidency. Solemn assemblies are used for three purposes: the dedication of temples, special instruction to priesthood leaders, and sustaining a new President of the Church” </a:t>
            </a:r>
            <a:r>
              <a:rPr lang="en-US" sz="1200" b="0" i="0" dirty="0">
                <a:solidFill>
                  <a:schemeClr val="bg1"/>
                </a:solidFill>
                <a:effectLst/>
                <a:latin typeface="Abadi" panose="020B0604020104020204" pitchFamily="34" charset="0"/>
              </a:rPr>
              <a:t>Elder David B. </a:t>
            </a:r>
            <a:r>
              <a:rPr lang="en-US" sz="1200" b="0" i="0" dirty="0" err="1">
                <a:solidFill>
                  <a:schemeClr val="bg1"/>
                </a:solidFill>
                <a:effectLst/>
                <a:latin typeface="Abadi" panose="020B0604020104020204" pitchFamily="34" charset="0"/>
              </a:rPr>
              <a:t>Haight</a:t>
            </a:r>
            <a:endParaRPr lang="en-US" sz="1200" dirty="0">
              <a:solidFill>
                <a:schemeClr val="bg1"/>
              </a:solidFill>
            </a:endParaRPr>
          </a:p>
        </p:txBody>
      </p:sp>
      <p:pic>
        <p:nvPicPr>
          <p:cNvPr id="8" name="Picture 7">
            <a:extLst>
              <a:ext uri="{FF2B5EF4-FFF2-40B4-BE49-F238E27FC236}">
                <a16:creationId xmlns:a16="http://schemas.microsoft.com/office/drawing/2014/main" id="{3B31C9FD-5C60-4257-B280-3D1523003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712" y="3267693"/>
            <a:ext cx="3499407" cy="3377477"/>
          </a:xfrm>
          <a:prstGeom prst="rect">
            <a:avLst/>
          </a:prstGeom>
        </p:spPr>
      </p:pic>
      <p:pic>
        <p:nvPicPr>
          <p:cNvPr id="12" name="Picture 11">
            <a:extLst>
              <a:ext uri="{FF2B5EF4-FFF2-40B4-BE49-F238E27FC236}">
                <a16:creationId xmlns:a16="http://schemas.microsoft.com/office/drawing/2014/main" id="{E12BA4AE-60DD-42B1-95C6-0077A25C1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3609" y="116491"/>
            <a:ext cx="765614" cy="971591"/>
          </a:xfrm>
          <a:prstGeom prst="rect">
            <a:avLst/>
          </a:prstGeom>
        </p:spPr>
      </p:pic>
    </p:spTree>
    <p:extLst>
      <p:ext uri="{BB962C8B-B14F-4D97-AF65-F5344CB8AC3E}">
        <p14:creationId xmlns:p14="http://schemas.microsoft.com/office/powerpoint/2010/main" val="42614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81" y="107249"/>
            <a:ext cx="10173730" cy="5262979"/>
          </a:xfrm>
          <a:prstGeom prst="rect">
            <a:avLst/>
          </a:prstGeom>
        </p:spPr>
        <p:txBody>
          <a:bodyPr wrap="square">
            <a:spAutoFit/>
          </a:bodyPr>
          <a:lstStyle/>
          <a:p>
            <a:pPr fontAlgn="base"/>
            <a:r>
              <a:rPr lang="en-US" sz="1400" b="1" i="0" dirty="0">
                <a:effectLst/>
              </a:rPr>
              <a:t>Mini-lesson 1: </a:t>
            </a:r>
            <a:r>
              <a:rPr lang="en-US" sz="1400" b="1" i="0" u="none" strike="noStrike" dirty="0">
                <a:effectLst/>
              </a:rPr>
              <a:t>Doctrine and Covenants 88:81–86</a:t>
            </a:r>
            <a:endParaRPr lang="en-US" sz="1400" b="1" i="0" dirty="0">
              <a:effectLst/>
            </a:endParaRPr>
          </a:p>
          <a:p>
            <a:pPr fontAlgn="base"/>
            <a:r>
              <a:rPr lang="en-US" sz="1400" b="0" i="0" dirty="0">
                <a:effectLst/>
              </a:rPr>
              <a:t>Begin your lesson with the following question:</a:t>
            </a:r>
          </a:p>
          <a:p>
            <a:pPr fontAlgn="base">
              <a:buFont typeface="Arial" panose="020B0604020202020204" pitchFamily="34" charset="0"/>
              <a:buChar char="•"/>
            </a:pPr>
            <a:endParaRPr lang="en-US" sz="1400" b="0" i="0" dirty="0">
              <a:effectLst/>
            </a:endParaRPr>
          </a:p>
          <a:p>
            <a:pPr fontAlgn="base"/>
            <a:r>
              <a:rPr lang="en-US" sz="1400" b="0" i="0" dirty="0">
                <a:effectLst/>
              </a:rPr>
              <a:t>• When have you been thankful because someone warned you about something? (You might also want to share an experience.)</a:t>
            </a:r>
          </a:p>
          <a:p>
            <a:pPr fontAlgn="base"/>
            <a:endParaRPr lang="en-US" sz="1400" b="0" i="0" dirty="0">
              <a:effectLst/>
            </a:endParaRPr>
          </a:p>
          <a:p>
            <a:pPr fontAlgn="base"/>
            <a:r>
              <a:rPr lang="en-US" sz="1400" b="0" i="0" dirty="0">
                <a:effectLst/>
              </a:rPr>
              <a:t>Invite someone to read </a:t>
            </a:r>
            <a:r>
              <a:rPr lang="en-US" sz="1400" b="0" i="0" u="none" strike="noStrike" dirty="0">
                <a:effectLst/>
              </a:rPr>
              <a:t>Doctrine and Covenants 88:81–83</a:t>
            </a:r>
            <a:r>
              <a:rPr lang="en-US" sz="1400" b="0" i="0" dirty="0">
                <a:effectLst/>
              </a:rPr>
              <a:t> aloud.</a:t>
            </a:r>
          </a:p>
          <a:p>
            <a:pPr fontAlgn="base"/>
            <a:endParaRPr lang="en-US" sz="1400" dirty="0"/>
          </a:p>
          <a:p>
            <a:pPr fontAlgn="base"/>
            <a:r>
              <a:rPr lang="en-US" sz="1400" b="0" i="0" dirty="0">
                <a:effectLst/>
              </a:rPr>
              <a:t> Ask others to look for what the Lord taught about warnings. Invite them to report what they found. Then ask the following questions:</a:t>
            </a:r>
          </a:p>
          <a:p>
            <a:pPr fontAlgn="base"/>
            <a:endParaRPr lang="en-US" sz="1400" b="0" i="0" dirty="0">
              <a:effectLst/>
            </a:endParaRPr>
          </a:p>
          <a:p>
            <a:pPr fontAlgn="base"/>
            <a:r>
              <a:rPr lang="en-US" sz="1400" b="0" i="0" dirty="0">
                <a:effectLst/>
              </a:rPr>
              <a:t>• What does it mean that we have been warned? (We have been taught the truths of the restored gospel of </a:t>
            </a:r>
            <a:r>
              <a:rPr lang="en-US" sz="1400" b="0" i="0" u="none" strike="noStrike" dirty="0">
                <a:effectLst/>
              </a:rPr>
              <a:t>Jesus Christ</a:t>
            </a:r>
            <a:r>
              <a:rPr lang="en-US" sz="1400" b="0" i="0" dirty="0">
                <a:effectLst/>
              </a:rPr>
              <a:t>.)</a:t>
            </a:r>
          </a:p>
          <a:p>
            <a:pPr fontAlgn="base"/>
            <a:endParaRPr lang="en-US" sz="1400" b="0" i="0" dirty="0">
              <a:effectLst/>
            </a:endParaRPr>
          </a:p>
          <a:p>
            <a:pPr fontAlgn="base"/>
            <a:r>
              <a:rPr lang="en-US" sz="1400" b="0" i="0" dirty="0">
                <a:effectLst/>
              </a:rPr>
              <a:t>• What truth can we learn from these verses?  </a:t>
            </a:r>
            <a:r>
              <a:rPr lang="en-US" sz="1400" b="1" i="0" dirty="0">
                <a:effectLst/>
              </a:rPr>
              <a:t>Because we have been warned through the message of the gospel, the Lord expects us to warn our neighbors.</a:t>
            </a:r>
            <a:r>
              <a:rPr lang="en-US" sz="1400" b="0" i="0" dirty="0">
                <a:effectLst/>
              </a:rPr>
              <a:t> </a:t>
            </a:r>
          </a:p>
          <a:p>
            <a:pPr fontAlgn="base"/>
            <a:endParaRPr lang="en-US" sz="1400" dirty="0"/>
          </a:p>
          <a:p>
            <a:pPr fontAlgn="base"/>
            <a:r>
              <a:rPr lang="en-US" sz="1400" dirty="0"/>
              <a:t>Summarize Doctrine and Covenants 88:84–85 by explaining that the Lord instructed the priesthood holders who were present when Joseph Smith received this revelation to labor diligently to prepare themselves and the Saints to escape the future judgments that await the wicked.</a:t>
            </a:r>
          </a:p>
          <a:p>
            <a:pPr fontAlgn="base"/>
            <a:endParaRPr lang="en-US" sz="1400" dirty="0"/>
          </a:p>
          <a:p>
            <a:pPr fontAlgn="base"/>
            <a:r>
              <a:rPr lang="en-US" sz="1400" dirty="0"/>
              <a:t>Invite someone to read Doctrine and Covenants 88:86 aloud. Ask your group to look for how we should live as we prepare to share the gospel. Ask them to report what they found.</a:t>
            </a:r>
          </a:p>
          <a:p>
            <a:pPr fontAlgn="base"/>
            <a:endParaRPr lang="en-US" sz="1400" dirty="0"/>
          </a:p>
          <a:p>
            <a:pPr fontAlgn="base"/>
            <a:r>
              <a:rPr lang="en-US" sz="1400" dirty="0"/>
              <a:t>• What does it mean to “entangle not yourselves in sin”? How can this instruction apply in your life as you prepare to receive temple ordinances, serve a full-time mission, or get married and have a family?</a:t>
            </a:r>
          </a:p>
          <a:p>
            <a:pPr fontAlgn="base"/>
            <a:endParaRPr lang="en-US" sz="1400" b="0" i="0" dirty="0">
              <a:effectLst/>
            </a:endParaRPr>
          </a:p>
        </p:txBody>
      </p:sp>
      <p:sp>
        <p:nvSpPr>
          <p:cNvPr id="3" name="Rectangle 2"/>
          <p:cNvSpPr/>
          <p:nvPr/>
        </p:nvSpPr>
        <p:spPr>
          <a:xfrm>
            <a:off x="930876" y="5251786"/>
            <a:ext cx="6096000" cy="1384995"/>
          </a:xfrm>
          <a:prstGeom prst="rect">
            <a:avLst/>
          </a:prstGeom>
        </p:spPr>
        <p:txBody>
          <a:bodyPr>
            <a:spAutoFit/>
          </a:bodyPr>
          <a:lstStyle/>
          <a:p>
            <a:r>
              <a:rPr lang="en-US" sz="1200" b="0" i="0" dirty="0">
                <a:effectLst/>
                <a:latin typeface="Abadi" panose="020B0604020104020204" pitchFamily="34" charset="0"/>
              </a:rPr>
              <a:t>Read Statement “No missionary can be unrepentant of sexual transgression or profane language or pornographic indulgence and then expect to challenge others to repent of those very things! You can’t do that. The Spirit will not be with you, and the words will choke in your throat as you speak them. You cannot travel down what Lehi called ‘forbidden paths’ [</a:t>
            </a:r>
            <a:r>
              <a:rPr lang="en-US" sz="1200" b="0" i="0" u="none" strike="noStrike" dirty="0">
                <a:effectLst/>
                <a:latin typeface="Abadi" panose="020B0604020104020204" pitchFamily="34" charset="0"/>
              </a:rPr>
              <a:t>1 Nephi 8:28</a:t>
            </a:r>
            <a:r>
              <a:rPr lang="en-US" sz="1200" b="0" i="0" dirty="0">
                <a:effectLst/>
                <a:latin typeface="Abadi" panose="020B0604020104020204" pitchFamily="34" charset="0"/>
              </a:rPr>
              <a:t>] and expect to guide others to the ‘strait and narrow’ [</a:t>
            </a:r>
            <a:r>
              <a:rPr lang="en-US" sz="1200" b="0" i="0" u="none" strike="noStrike" dirty="0">
                <a:effectLst/>
                <a:latin typeface="Abadi" panose="020B0604020104020204" pitchFamily="34" charset="0"/>
              </a:rPr>
              <a:t>2 Nephi 31:18</a:t>
            </a:r>
            <a:r>
              <a:rPr lang="en-US" sz="1200" b="0" i="0" dirty="0">
                <a:effectLst/>
                <a:latin typeface="Abadi" panose="020B0604020104020204" pitchFamily="34" charset="0"/>
              </a:rPr>
              <a:t>] one—it can’t be done” </a:t>
            </a:r>
          </a:p>
          <a:p>
            <a:r>
              <a:rPr lang="en-US" sz="1200" b="0" i="0" dirty="0">
                <a:effectLst/>
                <a:latin typeface="Abadi" panose="020B0604020104020204" pitchFamily="34" charset="0"/>
              </a:rPr>
              <a:t>Elder Jeffrey R. Holland (“We Are All Enlisted,”</a:t>
            </a:r>
            <a:r>
              <a:rPr lang="en-US" sz="1200" b="0" i="1" dirty="0">
                <a:effectLst/>
                <a:latin typeface="Abadi" panose="020B0604020104020204" pitchFamily="34" charset="0"/>
              </a:rPr>
              <a:t> Ensign</a:t>
            </a:r>
            <a:r>
              <a:rPr lang="en-US" sz="1200" b="0" i="0" dirty="0">
                <a:effectLst/>
                <a:latin typeface="Abadi" panose="020B0604020104020204" pitchFamily="34" charset="0"/>
              </a:rPr>
              <a:t> or </a:t>
            </a:r>
            <a:r>
              <a:rPr lang="en-US" sz="1200" b="0" i="1" dirty="0">
                <a:effectLst/>
                <a:latin typeface="Abadi" panose="020B0604020104020204" pitchFamily="34" charset="0"/>
              </a:rPr>
              <a:t>Liahona,</a:t>
            </a:r>
            <a:r>
              <a:rPr lang="en-US" sz="1200" b="0" i="0" dirty="0">
                <a:effectLst/>
                <a:latin typeface="Abadi" panose="020B0604020104020204" pitchFamily="34" charset="0"/>
              </a:rPr>
              <a:t> Nov. 2011, 45).</a:t>
            </a:r>
            <a:endParaRPr lang="en-US" sz="1200" dirty="0"/>
          </a:p>
        </p:txBody>
      </p:sp>
      <p:sp>
        <p:nvSpPr>
          <p:cNvPr id="4" name="Rectangle 3"/>
          <p:cNvSpPr/>
          <p:nvPr/>
        </p:nvSpPr>
        <p:spPr>
          <a:xfrm>
            <a:off x="7319319" y="5805784"/>
            <a:ext cx="4699686" cy="830997"/>
          </a:xfrm>
          <a:prstGeom prst="rect">
            <a:avLst/>
          </a:prstGeom>
        </p:spPr>
        <p:txBody>
          <a:bodyPr wrap="square">
            <a:spAutoFit/>
          </a:bodyPr>
          <a:lstStyle/>
          <a:p>
            <a:r>
              <a:rPr lang="en-US" sz="1200" dirty="0"/>
              <a:t>Conclusion:</a:t>
            </a:r>
          </a:p>
          <a:p>
            <a:r>
              <a:rPr lang="en-US" sz="1200" dirty="0"/>
              <a:t>You may want to share your testimony of the importance of staying clean in order to be effective in sharing the gospel. Encourage those you are teaching to seek to be clean from the entanglement of sin.</a:t>
            </a:r>
          </a:p>
        </p:txBody>
      </p:sp>
    </p:spTree>
    <p:extLst>
      <p:ext uri="{BB962C8B-B14F-4D97-AF65-F5344CB8AC3E}">
        <p14:creationId xmlns:p14="http://schemas.microsoft.com/office/powerpoint/2010/main" val="3463661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80" y="107249"/>
            <a:ext cx="8155461" cy="5909310"/>
          </a:xfrm>
          <a:prstGeom prst="rect">
            <a:avLst/>
          </a:prstGeom>
        </p:spPr>
        <p:txBody>
          <a:bodyPr wrap="square">
            <a:spAutoFit/>
          </a:bodyPr>
          <a:lstStyle/>
          <a:p>
            <a:pPr fontAlgn="base"/>
            <a:r>
              <a:rPr lang="en-US" sz="1400" b="1" dirty="0"/>
              <a:t>Mini-lesson 2: Doctrine and Covenants 88:87–98</a:t>
            </a:r>
          </a:p>
          <a:p>
            <a:pPr fontAlgn="base"/>
            <a:r>
              <a:rPr lang="en-US" sz="1400" dirty="0"/>
              <a:t>Invite someone to read Doctrine and Covenants 88:87–91 aloud. Ask them to look for examples of powerful testimonies. </a:t>
            </a:r>
          </a:p>
          <a:p>
            <a:pPr fontAlgn="base"/>
            <a:endParaRPr lang="en-US" sz="1400" dirty="0"/>
          </a:p>
          <a:p>
            <a:pPr fontAlgn="base"/>
            <a:r>
              <a:rPr lang="en-US" sz="1400" dirty="0"/>
              <a:t>After they read, ask the following question:</a:t>
            </a:r>
          </a:p>
          <a:p>
            <a:pPr fontAlgn="base"/>
            <a:endParaRPr lang="en-US" sz="1400" dirty="0"/>
          </a:p>
          <a:p>
            <a:pPr fontAlgn="base"/>
            <a:r>
              <a:rPr lang="en-US" sz="1400" dirty="0"/>
              <a:t>• Before the Lord’s Second Coming, what kind of testimonies will follow the testimonies of missionaries?</a:t>
            </a:r>
          </a:p>
          <a:p>
            <a:pPr fontAlgn="base"/>
            <a:r>
              <a:rPr lang="en-US" sz="1400" dirty="0"/>
              <a:t>Read Doctrine and Covenants 88:92 silently and look for what the angels of heaven will say during this time before the Second Coming. The term </a:t>
            </a:r>
            <a:r>
              <a:rPr lang="en-US" sz="1400" i="1" dirty="0"/>
              <a:t>Bridegroom</a:t>
            </a:r>
            <a:r>
              <a:rPr lang="en-US" sz="1400" dirty="0"/>
              <a:t> refers to Jesus Christ.</a:t>
            </a:r>
          </a:p>
          <a:p>
            <a:pPr fontAlgn="base"/>
            <a:endParaRPr lang="en-US" sz="1400" dirty="0"/>
          </a:p>
          <a:p>
            <a:pPr fontAlgn="base"/>
            <a:r>
              <a:rPr lang="en-US" sz="1400" dirty="0"/>
              <a:t>• Why is it critical that we be prepared for the Lord’s Second Coming?</a:t>
            </a:r>
          </a:p>
          <a:p>
            <a:pPr fontAlgn="base"/>
            <a:endParaRPr lang="en-US" sz="1400" dirty="0"/>
          </a:p>
          <a:p>
            <a:pPr fontAlgn="base"/>
            <a:r>
              <a:rPr lang="en-US" sz="1400" dirty="0"/>
              <a:t>Read Doctrine and Covenants 88:95–98 aloud.</a:t>
            </a:r>
          </a:p>
          <a:p>
            <a:pPr fontAlgn="base"/>
            <a:endParaRPr lang="en-US" sz="1400" dirty="0"/>
          </a:p>
          <a:p>
            <a:pPr fontAlgn="base"/>
            <a:r>
              <a:rPr lang="en-US" sz="1400" dirty="0"/>
              <a:t> Look for two different groups of people who will be lifted up to meet the Savior when He comes. Then ask the following question:</a:t>
            </a:r>
          </a:p>
          <a:p>
            <a:pPr fontAlgn="base"/>
            <a:endParaRPr lang="en-US" sz="1400" dirty="0"/>
          </a:p>
          <a:p>
            <a:pPr fontAlgn="base"/>
            <a:r>
              <a:rPr lang="en-US" sz="1400" dirty="0"/>
              <a:t>• Who will be lifted up to meet Jesus Christ when He comes? (His Saints who are alive and His Saints who have died. </a:t>
            </a:r>
            <a:r>
              <a:rPr lang="en-US" sz="1400" b="1" dirty="0"/>
              <a:t>The righteous will rise to meet Christ when He comes.</a:t>
            </a:r>
            <a:endParaRPr lang="en-US" sz="1400" dirty="0"/>
          </a:p>
          <a:p>
            <a:pPr fontAlgn="base"/>
            <a:endParaRPr lang="en-US" sz="1400" dirty="0"/>
          </a:p>
          <a:p>
            <a:pPr fontAlgn="base"/>
            <a:r>
              <a:rPr lang="en-US" sz="1400" dirty="0"/>
              <a:t>Review Doctrine and Covenants 88:98 and look for words or phrases that describe the groups of Saints who get to participate in the Lord’s coming. </a:t>
            </a:r>
          </a:p>
          <a:p>
            <a:pPr fontAlgn="base"/>
            <a:endParaRPr lang="en-US" sz="1400" dirty="0"/>
          </a:p>
          <a:p>
            <a:pPr fontAlgn="base"/>
            <a:r>
              <a:rPr lang="en-US" sz="1400" dirty="0"/>
              <a:t>Ask:</a:t>
            </a:r>
          </a:p>
          <a:p>
            <a:pPr fontAlgn="base"/>
            <a:r>
              <a:rPr lang="en-US" sz="1400" dirty="0"/>
              <a:t>• What words or phrases did you find? (the phrase “first fruits” refers to the righteous Saints who will come forth in the First Resurrection.)</a:t>
            </a:r>
          </a:p>
          <a:p>
            <a:pPr fontAlgn="base"/>
            <a:endParaRPr lang="en-US" sz="1400" dirty="0"/>
          </a:p>
        </p:txBody>
      </p:sp>
    </p:spTree>
    <p:extLst>
      <p:ext uri="{BB962C8B-B14F-4D97-AF65-F5344CB8AC3E}">
        <p14:creationId xmlns:p14="http://schemas.microsoft.com/office/powerpoint/2010/main" val="362607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A03BB-6670-4DD6-BC40-9333FEBC9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243914" cy="369332"/>
          </a:xfrm>
          <a:prstGeom prst="rect">
            <a:avLst/>
          </a:prstGeom>
          <a:noFill/>
        </p:spPr>
        <p:txBody>
          <a:bodyPr wrap="square" rtlCol="0">
            <a:spAutoFit/>
          </a:bodyPr>
          <a:lstStyle/>
          <a:p>
            <a:r>
              <a:rPr lang="en-US" dirty="0">
                <a:solidFill>
                  <a:schemeClr val="bg1"/>
                </a:solidFill>
              </a:rPr>
              <a:t>D&amp;C 88:70</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First Labors in this Last Kingdom</a:t>
            </a:r>
          </a:p>
        </p:txBody>
      </p:sp>
      <p:sp>
        <p:nvSpPr>
          <p:cNvPr id="2" name="Rectangle 1"/>
          <p:cNvSpPr/>
          <p:nvPr/>
        </p:nvSpPr>
        <p:spPr>
          <a:xfrm>
            <a:off x="5335402" y="4449486"/>
            <a:ext cx="6096000" cy="1938992"/>
          </a:xfrm>
          <a:prstGeom prst="rect">
            <a:avLst/>
          </a:prstGeom>
        </p:spPr>
        <p:txBody>
          <a:bodyPr>
            <a:spAutoFit/>
          </a:bodyPr>
          <a:lstStyle/>
          <a:p>
            <a:pPr fontAlgn="base"/>
            <a:r>
              <a:rPr lang="en-US" b="0" i="0" dirty="0">
                <a:solidFill>
                  <a:schemeClr val="bg1"/>
                </a:solidFill>
                <a:effectLst/>
                <a:latin typeface="Abadi" panose="020B0604020104020204" pitchFamily="34" charset="0"/>
              </a:rPr>
              <a:t>“We must have all things prepared, and call our solemn assembly as the Lord has commanded us, that we may be able to accomplish His great work, and it must be done in God’s own way. The house of the Lord must be prepared, and the solemn assembly called and organized in it, according to the order of the house of God.” </a:t>
            </a:r>
          </a:p>
          <a:p>
            <a:pPr fontAlgn="base"/>
            <a:r>
              <a:rPr lang="en-US" sz="1200" b="0" i="0" dirty="0">
                <a:solidFill>
                  <a:schemeClr val="bg1"/>
                </a:solidFill>
                <a:effectLst/>
                <a:latin typeface="Abadi" panose="020B0604020104020204" pitchFamily="34" charset="0"/>
              </a:rPr>
              <a:t>Prophet </a:t>
            </a:r>
            <a:r>
              <a:rPr lang="en-US" sz="1200" b="0" i="0" u="none" strike="noStrike" dirty="0">
                <a:solidFill>
                  <a:schemeClr val="bg1"/>
                </a:solidFill>
                <a:effectLst/>
                <a:latin typeface="Abadi" panose="020B0604020104020204" pitchFamily="34" charset="0"/>
              </a:rPr>
              <a:t>Joseph Smith</a:t>
            </a:r>
            <a:endParaRPr lang="en-US" sz="1200" b="0" i="0" dirty="0">
              <a:solidFill>
                <a:schemeClr val="bg1"/>
              </a:solidFill>
              <a:effectLst/>
              <a:latin typeface="Abadi" panose="020B0604020104020204" pitchFamily="34" charset="0"/>
            </a:endParaRPr>
          </a:p>
        </p:txBody>
      </p:sp>
      <p:sp>
        <p:nvSpPr>
          <p:cNvPr id="8" name="TextBox 7"/>
          <p:cNvSpPr txBox="1"/>
          <p:nvPr/>
        </p:nvSpPr>
        <p:spPr>
          <a:xfrm>
            <a:off x="392657" y="1294402"/>
            <a:ext cx="4129009" cy="2215991"/>
          </a:xfrm>
          <a:prstGeom prst="rect">
            <a:avLst/>
          </a:prstGeom>
          <a:noFill/>
        </p:spPr>
        <p:txBody>
          <a:bodyPr wrap="square" rtlCol="0">
            <a:spAutoFit/>
          </a:bodyPr>
          <a:lstStyle/>
          <a:p>
            <a:r>
              <a:rPr lang="en-US" dirty="0">
                <a:solidFill>
                  <a:schemeClr val="bg1"/>
                </a:solidFill>
              </a:rPr>
              <a:t>The first laborers included:</a:t>
            </a:r>
          </a:p>
          <a:p>
            <a:r>
              <a:rPr lang="en-US" dirty="0">
                <a:solidFill>
                  <a:schemeClr val="bg1"/>
                </a:solidFill>
              </a:rPr>
              <a:t>Joseph and Hyrum Smith, Oliver Cowdery, the </a:t>
            </a:r>
            <a:r>
              <a:rPr lang="en-US" dirty="0" err="1">
                <a:solidFill>
                  <a:schemeClr val="bg1"/>
                </a:solidFill>
              </a:rPr>
              <a:t>Whitmers</a:t>
            </a:r>
            <a:r>
              <a:rPr lang="en-US" dirty="0">
                <a:solidFill>
                  <a:schemeClr val="bg1"/>
                </a:solidFill>
              </a:rPr>
              <a:t>, Samuel Smith, Orson Hyde, the </a:t>
            </a:r>
            <a:r>
              <a:rPr lang="en-US" dirty="0" err="1">
                <a:solidFill>
                  <a:schemeClr val="bg1"/>
                </a:solidFill>
              </a:rPr>
              <a:t>Pratts</a:t>
            </a:r>
            <a:r>
              <a:rPr lang="en-US" dirty="0">
                <a:solidFill>
                  <a:schemeClr val="bg1"/>
                </a:solidFill>
              </a:rPr>
              <a:t>, Sidney Rigdon, the Johnsons, and many others, mentioned in the revelations in Section 75—they were to meet in solemn assembly in Kirtland, Ohio</a:t>
            </a:r>
          </a:p>
          <a:p>
            <a:r>
              <a:rPr lang="en-US" sz="1200" dirty="0">
                <a:solidFill>
                  <a:schemeClr val="bg1"/>
                </a:solidFill>
              </a:rPr>
              <a:t>Smith and Sjodahl</a:t>
            </a:r>
          </a:p>
        </p:txBody>
      </p:sp>
      <p:pic>
        <p:nvPicPr>
          <p:cNvPr id="5" name="Picture 4">
            <a:extLst>
              <a:ext uri="{FF2B5EF4-FFF2-40B4-BE49-F238E27FC236}">
                <a16:creationId xmlns:a16="http://schemas.microsoft.com/office/drawing/2014/main" id="{707ECB61-D15F-45BB-817B-B08CDF571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26" y="1329571"/>
            <a:ext cx="4286250" cy="2809875"/>
          </a:xfrm>
          <a:prstGeom prst="rect">
            <a:avLst/>
          </a:prstGeom>
        </p:spPr>
      </p:pic>
      <p:pic>
        <p:nvPicPr>
          <p:cNvPr id="11" name="Picture 10">
            <a:extLst>
              <a:ext uri="{FF2B5EF4-FFF2-40B4-BE49-F238E27FC236}">
                <a16:creationId xmlns:a16="http://schemas.microsoft.com/office/drawing/2014/main" id="{1B04B857-15E1-4F89-AE19-C830452A4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942" y="176201"/>
            <a:ext cx="1344168" cy="1024128"/>
          </a:xfrm>
          <a:prstGeom prst="rect">
            <a:avLst/>
          </a:prstGeom>
        </p:spPr>
      </p:pic>
    </p:spTree>
    <p:extLst>
      <p:ext uri="{BB962C8B-B14F-4D97-AF65-F5344CB8AC3E}">
        <p14:creationId xmlns:p14="http://schemas.microsoft.com/office/powerpoint/2010/main" val="30207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FEC1D9-BFAC-40B4-90C2-E2325B734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243914" cy="369332"/>
          </a:xfrm>
          <a:prstGeom prst="rect">
            <a:avLst/>
          </a:prstGeom>
          <a:noFill/>
        </p:spPr>
        <p:txBody>
          <a:bodyPr wrap="square" rtlCol="0">
            <a:spAutoFit/>
          </a:bodyPr>
          <a:lstStyle/>
          <a:p>
            <a:r>
              <a:rPr lang="en-US" dirty="0">
                <a:solidFill>
                  <a:schemeClr val="bg1"/>
                </a:solidFill>
              </a:rPr>
              <a:t>D&amp;C 88:74</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Prepare and Teach</a:t>
            </a:r>
          </a:p>
        </p:txBody>
      </p:sp>
      <p:sp>
        <p:nvSpPr>
          <p:cNvPr id="2" name="Rectangle 1"/>
          <p:cNvSpPr/>
          <p:nvPr/>
        </p:nvSpPr>
        <p:spPr>
          <a:xfrm>
            <a:off x="303175" y="1473230"/>
            <a:ext cx="3480260" cy="1631216"/>
          </a:xfrm>
          <a:prstGeom prst="rect">
            <a:avLst/>
          </a:prstGeom>
        </p:spPr>
        <p:txBody>
          <a:bodyPr wrap="square">
            <a:spAutoFit/>
          </a:bodyPr>
          <a:lstStyle/>
          <a:p>
            <a:pPr fontAlgn="base"/>
            <a:r>
              <a:rPr lang="en-US" sz="2000" dirty="0">
                <a:solidFill>
                  <a:srgbClr val="FFFF00"/>
                </a:solidFill>
              </a:rPr>
              <a:t>What were these “first laborers” commanded to do to prepare to teach others as missionaries? </a:t>
            </a:r>
          </a:p>
          <a:p>
            <a:pPr fontAlgn="base"/>
            <a:endParaRPr lang="en-US" sz="2000" dirty="0">
              <a:solidFill>
                <a:srgbClr val="FFFF00"/>
              </a:solidFill>
            </a:endParaRPr>
          </a:p>
        </p:txBody>
      </p:sp>
      <p:sp>
        <p:nvSpPr>
          <p:cNvPr id="7" name="TextBox 6"/>
          <p:cNvSpPr txBox="1"/>
          <p:nvPr/>
        </p:nvSpPr>
        <p:spPr>
          <a:xfrm>
            <a:off x="3975681" y="1924642"/>
            <a:ext cx="2674691" cy="1569660"/>
          </a:xfrm>
          <a:prstGeom prst="rect">
            <a:avLst/>
          </a:prstGeom>
          <a:noFill/>
        </p:spPr>
        <p:txBody>
          <a:bodyPr wrap="square" rtlCol="0">
            <a:spAutoFit/>
          </a:bodyPr>
          <a:lstStyle/>
          <a:p>
            <a:r>
              <a:rPr lang="en-US" sz="2400" dirty="0">
                <a:solidFill>
                  <a:schemeClr val="bg1"/>
                </a:solidFill>
              </a:rPr>
              <a:t>Purify yourselves from the sins of the world, in order that you may be clean</a:t>
            </a:r>
          </a:p>
        </p:txBody>
      </p:sp>
      <p:sp>
        <p:nvSpPr>
          <p:cNvPr id="10" name="TextBox 9"/>
          <p:cNvSpPr txBox="1"/>
          <p:nvPr/>
        </p:nvSpPr>
        <p:spPr>
          <a:xfrm>
            <a:off x="6366076" y="4633866"/>
            <a:ext cx="5143620" cy="1754326"/>
          </a:xfrm>
          <a:prstGeom prst="rect">
            <a:avLst/>
          </a:prstGeom>
          <a:noFill/>
        </p:spPr>
        <p:txBody>
          <a:bodyPr wrap="square" rtlCol="0">
            <a:spAutoFit/>
          </a:bodyPr>
          <a:lstStyle/>
          <a:p>
            <a:r>
              <a:rPr lang="en-US" sz="2400" dirty="0">
                <a:solidFill>
                  <a:schemeClr val="bg1"/>
                </a:solidFill>
              </a:rPr>
              <a:t>“One who accepts the call to the ministry in the Church of Christ must first be saved from all selfishness, so that he desires only the glory of God”</a:t>
            </a:r>
          </a:p>
          <a:p>
            <a:r>
              <a:rPr lang="en-US" sz="1200" dirty="0">
                <a:solidFill>
                  <a:schemeClr val="bg1"/>
                </a:solidFill>
              </a:rPr>
              <a:t>Smith and Sjodahl</a:t>
            </a:r>
          </a:p>
        </p:txBody>
      </p:sp>
      <p:pic>
        <p:nvPicPr>
          <p:cNvPr id="5" name="Picture 4">
            <a:extLst>
              <a:ext uri="{FF2B5EF4-FFF2-40B4-BE49-F238E27FC236}">
                <a16:creationId xmlns:a16="http://schemas.microsoft.com/office/drawing/2014/main" id="{8FB0DA35-D4E9-4E41-AD5D-2F32B9107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877" y="3578317"/>
            <a:ext cx="4286250" cy="2809875"/>
          </a:xfrm>
          <a:prstGeom prst="rect">
            <a:avLst/>
          </a:prstGeom>
        </p:spPr>
      </p:pic>
      <p:pic>
        <p:nvPicPr>
          <p:cNvPr id="9" name="Picture 8">
            <a:extLst>
              <a:ext uri="{FF2B5EF4-FFF2-40B4-BE49-F238E27FC236}">
                <a16:creationId xmlns:a16="http://schemas.microsoft.com/office/drawing/2014/main" id="{FAB18C44-FF45-4D3A-9322-8EC5F8304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510" y="1356324"/>
            <a:ext cx="3681984" cy="2151888"/>
          </a:xfrm>
          <a:prstGeom prst="rect">
            <a:avLst/>
          </a:prstGeom>
        </p:spPr>
      </p:pic>
    </p:spTree>
    <p:extLst>
      <p:ext uri="{BB962C8B-B14F-4D97-AF65-F5344CB8AC3E}">
        <p14:creationId xmlns:p14="http://schemas.microsoft.com/office/powerpoint/2010/main" val="20267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C14E29-F5D5-4778-ADEE-A2D0E93A2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243914" cy="369332"/>
          </a:xfrm>
          <a:prstGeom prst="rect">
            <a:avLst/>
          </a:prstGeom>
          <a:noFill/>
        </p:spPr>
        <p:txBody>
          <a:bodyPr wrap="square" rtlCol="0">
            <a:spAutoFit/>
          </a:bodyPr>
          <a:lstStyle/>
          <a:p>
            <a:r>
              <a:rPr lang="en-US" dirty="0">
                <a:solidFill>
                  <a:schemeClr val="bg1"/>
                </a:solidFill>
              </a:rPr>
              <a:t>D&amp;C 88:76</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Organize, Prepare, and Sanctify</a:t>
            </a:r>
          </a:p>
        </p:txBody>
      </p:sp>
      <p:sp>
        <p:nvSpPr>
          <p:cNvPr id="2" name="Rectangle 1"/>
          <p:cNvSpPr/>
          <p:nvPr/>
        </p:nvSpPr>
        <p:spPr>
          <a:xfrm>
            <a:off x="303175" y="1473230"/>
            <a:ext cx="6096000" cy="646331"/>
          </a:xfrm>
          <a:prstGeom prst="rect">
            <a:avLst/>
          </a:prstGeom>
        </p:spPr>
        <p:txBody>
          <a:bodyPr>
            <a:spAutoFit/>
          </a:bodyPr>
          <a:lstStyle/>
          <a:p>
            <a:pPr fontAlgn="base"/>
            <a:r>
              <a:rPr lang="en-US" dirty="0">
                <a:solidFill>
                  <a:srgbClr val="FFFF00"/>
                </a:solidFill>
              </a:rPr>
              <a:t>What could we do to “organize,” “prepare,” and “sanctify” ourselves to become more effective at sharing the gospel?</a:t>
            </a:r>
          </a:p>
        </p:txBody>
      </p:sp>
      <p:sp>
        <p:nvSpPr>
          <p:cNvPr id="8" name="TextBox 7"/>
          <p:cNvSpPr txBox="1"/>
          <p:nvPr/>
        </p:nvSpPr>
        <p:spPr>
          <a:xfrm>
            <a:off x="621957" y="2356551"/>
            <a:ext cx="2490132" cy="523220"/>
          </a:xfrm>
          <a:prstGeom prst="rect">
            <a:avLst/>
          </a:prstGeom>
          <a:noFill/>
        </p:spPr>
        <p:txBody>
          <a:bodyPr wrap="square" rtlCol="0">
            <a:spAutoFit/>
          </a:bodyPr>
          <a:lstStyle/>
          <a:p>
            <a:r>
              <a:rPr lang="en-US" sz="2800" dirty="0">
                <a:solidFill>
                  <a:schemeClr val="bg1"/>
                </a:solidFill>
              </a:rPr>
              <a:t>Fast and Pray</a:t>
            </a:r>
          </a:p>
        </p:txBody>
      </p:sp>
      <p:sp>
        <p:nvSpPr>
          <p:cNvPr id="9" name="TextBox 8"/>
          <p:cNvSpPr txBox="1"/>
          <p:nvPr/>
        </p:nvSpPr>
        <p:spPr>
          <a:xfrm>
            <a:off x="391835" y="3105834"/>
            <a:ext cx="2490132" cy="2492990"/>
          </a:xfrm>
          <a:prstGeom prst="rect">
            <a:avLst/>
          </a:prstGeom>
          <a:noFill/>
        </p:spPr>
        <p:txBody>
          <a:bodyPr wrap="square" rtlCol="0">
            <a:spAutoFit/>
          </a:bodyPr>
          <a:lstStyle/>
          <a:p>
            <a:r>
              <a:rPr lang="en-US" dirty="0">
                <a:solidFill>
                  <a:schemeClr val="bg1"/>
                </a:solidFill>
              </a:rPr>
              <a:t>“Our Lord teaches us that there are evil spirits that cannot be overcome except by those who spiritual life and faith are made strong by self-denial and communion with God.”</a:t>
            </a:r>
          </a:p>
          <a:p>
            <a:r>
              <a:rPr lang="en-US" sz="1200" dirty="0">
                <a:solidFill>
                  <a:schemeClr val="bg1"/>
                </a:solidFill>
              </a:rPr>
              <a:t>Smith and Sjodahl</a:t>
            </a:r>
          </a:p>
        </p:txBody>
      </p:sp>
      <p:sp>
        <p:nvSpPr>
          <p:cNvPr id="3" name="Rectangle 2"/>
          <p:cNvSpPr/>
          <p:nvPr/>
        </p:nvSpPr>
        <p:spPr>
          <a:xfrm>
            <a:off x="5668511" y="3947409"/>
            <a:ext cx="6096000" cy="2308324"/>
          </a:xfrm>
          <a:prstGeom prst="rect">
            <a:avLst/>
          </a:prstGeom>
        </p:spPr>
        <p:txBody>
          <a:bodyPr>
            <a:spAutoFit/>
          </a:bodyPr>
          <a:lstStyle/>
          <a:p>
            <a:pPr fontAlgn="base"/>
            <a:r>
              <a:rPr lang="en-US" b="0" i="1" dirty="0">
                <a:solidFill>
                  <a:schemeClr val="bg1"/>
                </a:solidFill>
                <a:effectLst/>
                <a:latin typeface="Georgia" panose="02040502050405020303" pitchFamily="18" charset="0"/>
              </a:rPr>
              <a:t>And it came to pass after they had fasted and prayed for the space of two days and two nights, the limbs of Alma received their strength, and he stood up and began to speak unto them, bidding them to be of good comfort:</a:t>
            </a:r>
          </a:p>
          <a:p>
            <a:pPr fontAlgn="base"/>
            <a:endParaRPr lang="en-US" i="1" dirty="0">
              <a:solidFill>
                <a:schemeClr val="bg1"/>
              </a:solidFill>
              <a:latin typeface="Georgia" panose="02040502050405020303" pitchFamily="18" charset="0"/>
            </a:endParaRPr>
          </a:p>
          <a:p>
            <a:pPr fontAlgn="base"/>
            <a:r>
              <a:rPr lang="en-US" b="0" i="1" dirty="0">
                <a:solidFill>
                  <a:schemeClr val="bg1"/>
                </a:solidFill>
                <a:effectLst/>
                <a:latin typeface="Georgia" panose="02040502050405020303" pitchFamily="18" charset="0"/>
              </a:rPr>
              <a:t>For, said he, I have repented of my sins, and have been redeemed of the Lord; behold I am born of the Spirit.</a:t>
            </a:r>
          </a:p>
          <a:p>
            <a:pPr fontAlgn="base"/>
            <a:r>
              <a:rPr lang="en-US" i="1" dirty="0">
                <a:solidFill>
                  <a:schemeClr val="bg1"/>
                </a:solidFill>
                <a:latin typeface="Georgia" panose="02040502050405020303" pitchFamily="18" charset="0"/>
              </a:rPr>
              <a:t>Mosiah 27:23-24</a:t>
            </a:r>
            <a:endParaRPr lang="en-US" b="0" i="1" dirty="0">
              <a:solidFill>
                <a:schemeClr val="bg1"/>
              </a:solidFill>
              <a:effectLst/>
              <a:latin typeface="Georgia" panose="02040502050405020303" pitchFamily="18" charset="0"/>
            </a:endParaRPr>
          </a:p>
        </p:txBody>
      </p:sp>
      <p:sp>
        <p:nvSpPr>
          <p:cNvPr id="10" name="Rectangle 9"/>
          <p:cNvSpPr/>
          <p:nvPr/>
        </p:nvSpPr>
        <p:spPr>
          <a:xfrm>
            <a:off x="6576969" y="3105834"/>
            <a:ext cx="4035104" cy="646331"/>
          </a:xfrm>
          <a:prstGeom prst="rect">
            <a:avLst/>
          </a:prstGeom>
        </p:spPr>
        <p:txBody>
          <a:bodyPr wrap="square">
            <a:spAutoFit/>
          </a:bodyPr>
          <a:lstStyle/>
          <a:p>
            <a:pPr fontAlgn="base"/>
            <a:r>
              <a:rPr lang="en-US" dirty="0">
                <a:solidFill>
                  <a:srgbClr val="FFFF00"/>
                </a:solidFill>
              </a:rPr>
              <a:t>How does being cleansed from sin influence our ability to share the gospel?</a:t>
            </a:r>
          </a:p>
        </p:txBody>
      </p:sp>
      <p:pic>
        <p:nvPicPr>
          <p:cNvPr id="7" name="Picture 6">
            <a:extLst>
              <a:ext uri="{FF2B5EF4-FFF2-40B4-BE49-F238E27FC236}">
                <a16:creationId xmlns:a16="http://schemas.microsoft.com/office/drawing/2014/main" id="{7866FCE7-BA58-4267-A1C3-5333F4AF5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9" y="2356551"/>
            <a:ext cx="2638425" cy="1704975"/>
          </a:xfrm>
          <a:prstGeom prst="rect">
            <a:avLst/>
          </a:prstGeom>
        </p:spPr>
      </p:pic>
      <p:pic>
        <p:nvPicPr>
          <p:cNvPr id="13" name="Picture 12">
            <a:extLst>
              <a:ext uri="{FF2B5EF4-FFF2-40B4-BE49-F238E27FC236}">
                <a16:creationId xmlns:a16="http://schemas.microsoft.com/office/drawing/2014/main" id="{77BBD4A7-C0E8-4C01-AC81-7A8E388DC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255" y="1103212"/>
            <a:ext cx="2381250" cy="1905000"/>
          </a:xfrm>
          <a:prstGeom prst="rect">
            <a:avLst/>
          </a:prstGeom>
        </p:spPr>
      </p:pic>
    </p:spTree>
    <p:extLst>
      <p:ext uri="{BB962C8B-B14F-4D97-AF65-F5344CB8AC3E}">
        <p14:creationId xmlns:p14="http://schemas.microsoft.com/office/powerpoint/2010/main" val="3726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9C997EC-3768-4180-9C1B-7ED15A086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4967416" cy="369332"/>
          </a:xfrm>
          <a:prstGeom prst="rect">
            <a:avLst/>
          </a:prstGeom>
          <a:noFill/>
        </p:spPr>
        <p:txBody>
          <a:bodyPr wrap="square" rtlCol="0">
            <a:spAutoFit/>
          </a:bodyPr>
          <a:lstStyle/>
          <a:p>
            <a:r>
              <a:rPr lang="en-US" dirty="0">
                <a:solidFill>
                  <a:schemeClr val="bg1"/>
                </a:solidFill>
              </a:rPr>
              <a:t>D&amp;C 88:77-80 </a:t>
            </a:r>
            <a:r>
              <a:rPr lang="en-US" sz="1200" dirty="0">
                <a:solidFill>
                  <a:schemeClr val="bg1"/>
                </a:solidFill>
              </a:rPr>
              <a:t>Elder John A. Widtsoe </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Teach One Another</a:t>
            </a:r>
          </a:p>
        </p:txBody>
      </p:sp>
      <p:sp>
        <p:nvSpPr>
          <p:cNvPr id="2" name="Rectangle 1"/>
          <p:cNvSpPr/>
          <p:nvPr/>
        </p:nvSpPr>
        <p:spPr>
          <a:xfrm>
            <a:off x="224294" y="402699"/>
            <a:ext cx="3048001" cy="1200329"/>
          </a:xfrm>
          <a:prstGeom prst="rect">
            <a:avLst/>
          </a:prstGeom>
        </p:spPr>
        <p:txBody>
          <a:bodyPr wrap="square">
            <a:spAutoFit/>
          </a:bodyPr>
          <a:lstStyle/>
          <a:p>
            <a:pPr fontAlgn="base"/>
            <a:r>
              <a:rPr lang="en-US" dirty="0">
                <a:solidFill>
                  <a:schemeClr val="bg1"/>
                </a:solidFill>
              </a:rPr>
              <a:t>“Theology is not the only subject in which the Elders should be interested. They should study:</a:t>
            </a:r>
          </a:p>
        </p:txBody>
      </p:sp>
      <p:sp>
        <p:nvSpPr>
          <p:cNvPr id="9" name="TextBox 8"/>
          <p:cNvSpPr txBox="1"/>
          <p:nvPr/>
        </p:nvSpPr>
        <p:spPr>
          <a:xfrm>
            <a:off x="4402180" y="877163"/>
            <a:ext cx="3573013" cy="646331"/>
          </a:xfrm>
          <a:prstGeom prst="rect">
            <a:avLst/>
          </a:prstGeom>
          <a:noFill/>
        </p:spPr>
        <p:txBody>
          <a:bodyPr wrap="square" rtlCol="0">
            <a:spAutoFit/>
          </a:bodyPr>
          <a:lstStyle/>
          <a:p>
            <a:pPr algn="ctr"/>
            <a:r>
              <a:rPr lang="en-US" dirty="0">
                <a:solidFill>
                  <a:srgbClr val="FFFF00"/>
                </a:solidFill>
              </a:rPr>
              <a:t>Form a school and teach each other all useful knowledge</a:t>
            </a:r>
          </a:p>
        </p:txBody>
      </p:sp>
      <p:grpSp>
        <p:nvGrpSpPr>
          <p:cNvPr id="15" name="Group 14"/>
          <p:cNvGrpSpPr/>
          <p:nvPr/>
        </p:nvGrpSpPr>
        <p:grpSpPr>
          <a:xfrm>
            <a:off x="1918029" y="1512564"/>
            <a:ext cx="2497640" cy="1774899"/>
            <a:chOff x="1918029" y="1512564"/>
            <a:chExt cx="2497640" cy="1774899"/>
          </a:xfrm>
        </p:grpSpPr>
        <p:sp>
          <p:nvSpPr>
            <p:cNvPr id="5" name="Rectangle 4"/>
            <p:cNvSpPr/>
            <p:nvPr/>
          </p:nvSpPr>
          <p:spPr>
            <a:xfrm>
              <a:off x="1918029" y="1512564"/>
              <a:ext cx="2497640" cy="646331"/>
            </a:xfrm>
            <a:prstGeom prst="rect">
              <a:avLst/>
            </a:prstGeom>
          </p:spPr>
          <p:txBody>
            <a:bodyPr wrap="square">
              <a:spAutoFit/>
            </a:bodyPr>
            <a:lstStyle/>
            <a:p>
              <a:pPr fontAlgn="base"/>
              <a:r>
                <a:rPr lang="en-US" dirty="0">
                  <a:solidFill>
                    <a:schemeClr val="bg1"/>
                  </a:solidFill>
                </a:rPr>
                <a:t>Things both in heaven—Astronomy.</a:t>
              </a:r>
            </a:p>
          </p:txBody>
        </p:sp>
        <p:pic>
          <p:nvPicPr>
            <p:cNvPr id="2050" name="Picture 2" descr="http://www.usborne.com/images/covers/eng/max_covers/discovery_astronom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849" y="1835729"/>
              <a:ext cx="1146511" cy="14517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402180" y="1702139"/>
            <a:ext cx="3562077" cy="1539603"/>
            <a:chOff x="4402180" y="1702139"/>
            <a:chExt cx="3562077" cy="1539603"/>
          </a:xfrm>
        </p:grpSpPr>
        <p:sp>
          <p:nvSpPr>
            <p:cNvPr id="7" name="Rectangle 6"/>
            <p:cNvSpPr/>
            <p:nvPr/>
          </p:nvSpPr>
          <p:spPr>
            <a:xfrm>
              <a:off x="4402180" y="1787329"/>
              <a:ext cx="2560525" cy="923330"/>
            </a:xfrm>
            <a:prstGeom prst="rect">
              <a:avLst/>
            </a:prstGeom>
          </p:spPr>
          <p:txBody>
            <a:bodyPr wrap="square">
              <a:spAutoFit/>
            </a:bodyPr>
            <a:lstStyle/>
            <a:p>
              <a:pPr fontAlgn="base"/>
              <a:r>
                <a:rPr lang="en-US" dirty="0">
                  <a:solidFill>
                    <a:schemeClr val="bg1"/>
                  </a:solidFill>
                </a:rPr>
                <a:t>And in the earth—Everything pertaining to the cultivation of the soil.</a:t>
              </a:r>
            </a:p>
          </p:txBody>
        </p:sp>
        <p:pic>
          <p:nvPicPr>
            <p:cNvPr id="2052" name="Picture 4" descr="http://d.gr-assets.com/books/1381541749l/180500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705" y="1702139"/>
              <a:ext cx="1001552" cy="1539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8180172" y="1771670"/>
            <a:ext cx="3206776" cy="1371600"/>
            <a:chOff x="8180172" y="1771670"/>
            <a:chExt cx="3206776" cy="1371600"/>
          </a:xfrm>
        </p:grpSpPr>
        <p:sp>
          <p:nvSpPr>
            <p:cNvPr id="8" name="Rectangle 7"/>
            <p:cNvSpPr/>
            <p:nvPr/>
          </p:nvSpPr>
          <p:spPr>
            <a:xfrm>
              <a:off x="8180172" y="1857306"/>
              <a:ext cx="2215979" cy="923330"/>
            </a:xfrm>
            <a:prstGeom prst="rect">
              <a:avLst/>
            </a:prstGeom>
          </p:spPr>
          <p:txBody>
            <a:bodyPr wrap="square">
              <a:spAutoFit/>
            </a:bodyPr>
            <a:lstStyle/>
            <a:p>
              <a:pPr fontAlgn="base"/>
              <a:r>
                <a:rPr lang="en-US" dirty="0">
                  <a:solidFill>
                    <a:schemeClr val="bg1"/>
                  </a:solidFill>
                </a:rPr>
                <a:t>And under the earth—Mineralogy, geology, etc.</a:t>
              </a:r>
            </a:p>
          </p:txBody>
        </p:sp>
        <p:pic>
          <p:nvPicPr>
            <p:cNvPr id="2054" name="Picture 6" descr="http://www.the-vug.com/mineral_bookstore/introduction_to_mineralog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2528" y="1771670"/>
              <a:ext cx="107442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339390" y="3373462"/>
            <a:ext cx="3849927" cy="1344772"/>
            <a:chOff x="339390" y="3373462"/>
            <a:chExt cx="3849927" cy="1344772"/>
          </a:xfrm>
        </p:grpSpPr>
        <p:sp>
          <p:nvSpPr>
            <p:cNvPr id="10" name="Rectangle 9"/>
            <p:cNvSpPr/>
            <p:nvPr/>
          </p:nvSpPr>
          <p:spPr>
            <a:xfrm>
              <a:off x="1522817" y="3649378"/>
              <a:ext cx="2666500" cy="646331"/>
            </a:xfrm>
            <a:prstGeom prst="rect">
              <a:avLst/>
            </a:prstGeom>
          </p:spPr>
          <p:txBody>
            <a:bodyPr wrap="square">
              <a:spAutoFit/>
            </a:bodyPr>
            <a:lstStyle/>
            <a:p>
              <a:pPr fontAlgn="base"/>
              <a:r>
                <a:rPr lang="en-US" dirty="0">
                  <a:solidFill>
                    <a:schemeClr val="bg1"/>
                  </a:solidFill>
                </a:rPr>
                <a:t>Things which have been—History, in all its branches.</a:t>
              </a:r>
            </a:p>
          </p:txBody>
        </p:sp>
        <p:pic>
          <p:nvPicPr>
            <p:cNvPr id="2056" name="Picture 8" descr="http://www.usborne.com/images/covers/eng/width_223px/usborne-book-world-histo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90" y="3373462"/>
              <a:ext cx="1078720" cy="13447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4294024" y="3355243"/>
            <a:ext cx="3546465" cy="1618598"/>
            <a:chOff x="4294024" y="3355243"/>
            <a:chExt cx="3546465" cy="1618598"/>
          </a:xfrm>
        </p:grpSpPr>
        <p:sp>
          <p:nvSpPr>
            <p:cNvPr id="12" name="Rectangle 11"/>
            <p:cNvSpPr/>
            <p:nvPr/>
          </p:nvSpPr>
          <p:spPr>
            <a:xfrm>
              <a:off x="5597190" y="3596629"/>
              <a:ext cx="2243299" cy="1200329"/>
            </a:xfrm>
            <a:prstGeom prst="rect">
              <a:avLst/>
            </a:prstGeom>
          </p:spPr>
          <p:txBody>
            <a:bodyPr wrap="square">
              <a:spAutoFit/>
            </a:bodyPr>
            <a:lstStyle/>
            <a:p>
              <a:pPr fontAlgn="base"/>
              <a:r>
                <a:rPr lang="en-US" dirty="0">
                  <a:solidFill>
                    <a:schemeClr val="bg1"/>
                  </a:solidFill>
                </a:rPr>
                <a:t>Things which are at home and abroad—Domestic and foreign politics.</a:t>
              </a:r>
            </a:p>
          </p:txBody>
        </p:sp>
        <p:pic>
          <p:nvPicPr>
            <p:cNvPr id="2058" name="Picture 10" descr="http://abcnews.go.com/images/Politics/ht_new_foreign_policy_kb_130516_wblog.jpg"/>
            <p:cNvPicPr>
              <a:picLocks noChangeAspect="1" noChangeArrowheads="1"/>
            </p:cNvPicPr>
            <p:nvPr/>
          </p:nvPicPr>
          <p:blipFill rotWithShape="1">
            <a:blip r:embed="rId7">
              <a:extLst>
                <a:ext uri="{28A0092B-C50C-407E-A947-70E740481C1C}">
                  <a14:useLocalDpi xmlns:a14="http://schemas.microsoft.com/office/drawing/2010/main" val="0"/>
                </a:ext>
              </a:extLst>
            </a:blip>
            <a:srcRect l="33434" t="1729" r="31373" b="2667"/>
            <a:stretch/>
          </p:blipFill>
          <p:spPr bwMode="auto">
            <a:xfrm>
              <a:off x="4294024" y="3355243"/>
              <a:ext cx="1058740" cy="1618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7811740" y="3515840"/>
            <a:ext cx="4254841" cy="1320872"/>
            <a:chOff x="7811740" y="3515840"/>
            <a:chExt cx="4254841" cy="1320872"/>
          </a:xfrm>
        </p:grpSpPr>
        <p:sp>
          <p:nvSpPr>
            <p:cNvPr id="11" name="Rectangle 10"/>
            <p:cNvSpPr/>
            <p:nvPr/>
          </p:nvSpPr>
          <p:spPr>
            <a:xfrm>
              <a:off x="10133901" y="3714611"/>
              <a:ext cx="1932680" cy="923330"/>
            </a:xfrm>
            <a:prstGeom prst="rect">
              <a:avLst/>
            </a:prstGeom>
          </p:spPr>
          <p:txBody>
            <a:bodyPr wrap="square">
              <a:spAutoFit/>
            </a:bodyPr>
            <a:lstStyle/>
            <a:p>
              <a:pPr fontAlgn="base"/>
              <a:r>
                <a:rPr lang="en-US" dirty="0">
                  <a:solidFill>
                    <a:schemeClr val="bg1"/>
                  </a:solidFill>
                </a:rPr>
                <a:t>Things which must shortly come to pass—Prophecies.</a:t>
              </a:r>
            </a:p>
          </p:txBody>
        </p:sp>
        <p:pic>
          <p:nvPicPr>
            <p:cNvPr id="2060" name="Picture 12" descr="http://www.mormonchannel.org/sites/default/files/king-james-bible-and-book-of-mormon-388x218.jpg_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1740" y="3515840"/>
              <a:ext cx="2350910" cy="1320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957792" y="4828143"/>
            <a:ext cx="5070297" cy="1660525"/>
            <a:chOff x="1957792" y="4828143"/>
            <a:chExt cx="5070297" cy="1660525"/>
          </a:xfrm>
        </p:grpSpPr>
        <p:sp>
          <p:nvSpPr>
            <p:cNvPr id="13" name="Rectangle 12"/>
            <p:cNvSpPr/>
            <p:nvPr/>
          </p:nvSpPr>
          <p:spPr>
            <a:xfrm>
              <a:off x="3144893" y="5179382"/>
              <a:ext cx="3883196" cy="1200329"/>
            </a:xfrm>
            <a:prstGeom prst="rect">
              <a:avLst/>
            </a:prstGeom>
          </p:spPr>
          <p:txBody>
            <a:bodyPr wrap="square">
              <a:spAutoFit/>
            </a:bodyPr>
            <a:lstStyle/>
            <a:p>
              <a:pPr fontAlgn="base"/>
              <a:r>
                <a:rPr lang="en-US" dirty="0">
                  <a:solidFill>
                    <a:schemeClr val="bg1"/>
                  </a:solidFill>
                </a:rPr>
                <a:t>Wars—perplexities—judgment—The signs of the times, by which the observer may know that the day of the Lord is at hand.</a:t>
              </a:r>
            </a:p>
          </p:txBody>
        </p:sp>
        <p:pic>
          <p:nvPicPr>
            <p:cNvPr id="2062" name="Picture 14" descr="http://media-cache-ec0.pinimg.com/236x/d5/5c/35/d55c35c4f999bfdcd24a087bb479bb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7792" y="4828143"/>
              <a:ext cx="1076604" cy="1660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6935195" y="5136120"/>
            <a:ext cx="5566612" cy="1462652"/>
            <a:chOff x="6935195" y="5136120"/>
            <a:chExt cx="5566612" cy="1462652"/>
          </a:xfrm>
        </p:grpSpPr>
        <p:sp>
          <p:nvSpPr>
            <p:cNvPr id="14" name="Rectangle 13"/>
            <p:cNvSpPr/>
            <p:nvPr/>
          </p:nvSpPr>
          <p:spPr>
            <a:xfrm>
              <a:off x="8885397" y="5309022"/>
              <a:ext cx="3616410" cy="923330"/>
            </a:xfrm>
            <a:prstGeom prst="rect">
              <a:avLst/>
            </a:prstGeom>
          </p:spPr>
          <p:txBody>
            <a:bodyPr wrap="square">
              <a:spAutoFit/>
            </a:bodyPr>
            <a:lstStyle/>
            <a:p>
              <a:pPr fontAlgn="base"/>
              <a:r>
                <a:rPr lang="en-US" dirty="0">
                  <a:solidFill>
                    <a:schemeClr val="bg1"/>
                  </a:solidFill>
                </a:rPr>
                <a:t>A knowledge of countries and kingdoms—physical and political geography, languages, etc.</a:t>
              </a:r>
            </a:p>
          </p:txBody>
        </p:sp>
        <p:pic>
          <p:nvPicPr>
            <p:cNvPr id="2064" name="Picture 16" descr="https://bookywook-prod.s3.amazonaws.com/uploads/post/image/525d7b3e00c65e607c093238/book-m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5195" y="5136120"/>
              <a:ext cx="1950202" cy="146265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4968154" y="6550377"/>
            <a:ext cx="4967416" cy="276999"/>
          </a:xfrm>
          <a:prstGeom prst="rect">
            <a:avLst/>
          </a:prstGeom>
          <a:noFill/>
        </p:spPr>
        <p:txBody>
          <a:bodyPr wrap="square" rtlCol="0">
            <a:spAutoFit/>
          </a:bodyPr>
          <a:lstStyle/>
          <a:p>
            <a:r>
              <a:rPr lang="en-US" sz="1200" dirty="0">
                <a:solidFill>
                  <a:schemeClr val="bg1"/>
                </a:solidFill>
              </a:rPr>
              <a:t>NOTE: I am not prompting these books, they are there for visual effects</a:t>
            </a:r>
          </a:p>
        </p:txBody>
      </p:sp>
    </p:spTree>
    <p:extLst>
      <p:ext uri="{BB962C8B-B14F-4D97-AF65-F5344CB8AC3E}">
        <p14:creationId xmlns:p14="http://schemas.microsoft.com/office/powerpoint/2010/main" val="7086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xit" presetSubtype="0" fill="hold"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xit" presetSubtype="0" fill="hold"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4E5E3-FC6E-40E6-ACB6-CF843AE70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4967416" cy="369332"/>
          </a:xfrm>
          <a:prstGeom prst="rect">
            <a:avLst/>
          </a:prstGeom>
          <a:noFill/>
        </p:spPr>
        <p:txBody>
          <a:bodyPr wrap="square" rtlCol="0">
            <a:spAutoFit/>
          </a:bodyPr>
          <a:lstStyle/>
          <a:p>
            <a:r>
              <a:rPr lang="en-US" dirty="0">
                <a:solidFill>
                  <a:schemeClr val="bg1"/>
                </a:solidFill>
              </a:rPr>
              <a:t>D&amp;C 88:77-80 </a:t>
            </a:r>
            <a:r>
              <a:rPr lang="en-US" sz="1200" dirty="0">
                <a:solidFill>
                  <a:schemeClr val="bg1"/>
                </a:solidFill>
              </a:rPr>
              <a:t>Elder John A. Widtsoe </a:t>
            </a:r>
          </a:p>
        </p:txBody>
      </p:sp>
      <p:sp>
        <p:nvSpPr>
          <p:cNvPr id="6" name="TextBox 5"/>
          <p:cNvSpPr txBox="1"/>
          <p:nvPr/>
        </p:nvSpPr>
        <p:spPr>
          <a:xfrm>
            <a:off x="1"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To Be His Ambassadors </a:t>
            </a:r>
          </a:p>
        </p:txBody>
      </p:sp>
      <p:sp>
        <p:nvSpPr>
          <p:cNvPr id="5" name="Rectangle 4"/>
          <p:cNvSpPr/>
          <p:nvPr/>
        </p:nvSpPr>
        <p:spPr>
          <a:xfrm>
            <a:off x="717630" y="1518028"/>
            <a:ext cx="6096000" cy="4031873"/>
          </a:xfrm>
          <a:prstGeom prst="rect">
            <a:avLst/>
          </a:prstGeom>
        </p:spPr>
        <p:txBody>
          <a:bodyPr>
            <a:spAutoFit/>
          </a:bodyPr>
          <a:lstStyle/>
          <a:p>
            <a:pPr fontAlgn="base"/>
            <a:r>
              <a:rPr lang="en-US" sz="3200" b="0" i="0" dirty="0">
                <a:solidFill>
                  <a:schemeClr val="bg1"/>
                </a:solidFill>
                <a:effectLst/>
                <a:latin typeface="Abadi" panose="020B0604020104020204" pitchFamily="34" charset="0"/>
              </a:rPr>
              <a:t>“God does not require all His servants to become doctors, or professors, or even profound students of these subjects, but He expects them to know enough of these things to be able to magnify their callings as His ambassadors to the world.” </a:t>
            </a:r>
          </a:p>
        </p:txBody>
      </p:sp>
      <p:pic>
        <p:nvPicPr>
          <p:cNvPr id="3" name="Picture 2">
            <a:extLst>
              <a:ext uri="{FF2B5EF4-FFF2-40B4-BE49-F238E27FC236}">
                <a16:creationId xmlns:a16="http://schemas.microsoft.com/office/drawing/2014/main" id="{8631923F-AC72-483B-99E1-E75C15F0FEBB}"/>
              </a:ext>
            </a:extLst>
          </p:cNvPr>
          <p:cNvPicPr>
            <a:picLocks noChangeAspect="1"/>
          </p:cNvPicPr>
          <p:nvPr/>
        </p:nvPicPr>
        <p:blipFill rotWithShape="1">
          <a:blip r:embed="rId3">
            <a:extLst>
              <a:ext uri="{28A0092B-C50C-407E-A947-70E740481C1C}">
                <a14:useLocalDpi xmlns:a14="http://schemas.microsoft.com/office/drawing/2010/main" val="0"/>
              </a:ext>
            </a:extLst>
          </a:blip>
          <a:srcRect l="9073" t="7478" r="9478" b="8674"/>
          <a:stretch/>
        </p:blipFill>
        <p:spPr>
          <a:xfrm>
            <a:off x="8100204" y="2260120"/>
            <a:ext cx="2311880" cy="2907103"/>
          </a:xfrm>
          <a:prstGeom prst="rect">
            <a:avLst/>
          </a:prstGeom>
        </p:spPr>
      </p:pic>
      <p:pic>
        <p:nvPicPr>
          <p:cNvPr id="9" name="Picture 8">
            <a:extLst>
              <a:ext uri="{FF2B5EF4-FFF2-40B4-BE49-F238E27FC236}">
                <a16:creationId xmlns:a16="http://schemas.microsoft.com/office/drawing/2014/main" id="{C9D07355-8096-445F-845E-E7C18AFF4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254" y="236965"/>
            <a:ext cx="714596" cy="1063415"/>
          </a:xfrm>
          <a:prstGeom prst="rect">
            <a:avLst/>
          </a:prstGeom>
        </p:spPr>
      </p:pic>
    </p:spTree>
    <p:extLst>
      <p:ext uri="{BB962C8B-B14F-4D97-AF65-F5344CB8AC3E}">
        <p14:creationId xmlns:p14="http://schemas.microsoft.com/office/powerpoint/2010/main" val="404969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15F0FF-D5F3-4C49-9AE3-C0016BD83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568355E-ABD6-40B6-8CFE-AFA7FB51830A}"/>
              </a:ext>
            </a:extLst>
          </p:cNvPr>
          <p:cNvGrpSpPr/>
          <p:nvPr/>
        </p:nvGrpSpPr>
        <p:grpSpPr>
          <a:xfrm>
            <a:off x="4282296" y="1629101"/>
            <a:ext cx="3627408" cy="4120827"/>
            <a:chOff x="4282296" y="1629101"/>
            <a:chExt cx="3627408" cy="4120827"/>
          </a:xfrm>
        </p:grpSpPr>
        <p:grpSp>
          <p:nvGrpSpPr>
            <p:cNvPr id="8" name="Group 7">
              <a:extLst>
                <a:ext uri="{FF2B5EF4-FFF2-40B4-BE49-F238E27FC236}">
                  <a16:creationId xmlns:a16="http://schemas.microsoft.com/office/drawing/2014/main" id="{16441054-3145-4858-A4EA-19E500701504}"/>
                </a:ext>
              </a:extLst>
            </p:cNvPr>
            <p:cNvGrpSpPr/>
            <p:nvPr/>
          </p:nvGrpSpPr>
          <p:grpSpPr>
            <a:xfrm>
              <a:off x="4282296" y="1629101"/>
              <a:ext cx="3627408" cy="4120827"/>
              <a:chOff x="119606" y="701496"/>
              <a:chExt cx="4936973" cy="5608527"/>
            </a:xfrm>
          </p:grpSpPr>
          <p:pic>
            <p:nvPicPr>
              <p:cNvPr id="9" name="Picture 2" descr="Image result for mist background">
                <a:extLst>
                  <a:ext uri="{FF2B5EF4-FFF2-40B4-BE49-F238E27FC236}">
                    <a16:creationId xmlns:a16="http://schemas.microsoft.com/office/drawing/2014/main" id="{3BD733C4-20D9-4FB5-ACDA-691E6FF020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86" t="28075" r="27235" b="15241"/>
              <a:stretch/>
            </p:blipFill>
            <p:spPr bwMode="auto">
              <a:xfrm>
                <a:off x="119606" y="701496"/>
                <a:ext cx="4936973" cy="4902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3E10A0E-6A59-47D9-A771-B07514F6CEC1}"/>
                  </a:ext>
                </a:extLst>
              </p:cNvPr>
              <p:cNvGrpSpPr/>
              <p:nvPr/>
            </p:nvGrpSpPr>
            <p:grpSpPr>
              <a:xfrm>
                <a:off x="382987" y="976853"/>
                <a:ext cx="4447712" cy="5333170"/>
                <a:chOff x="185056" y="664029"/>
                <a:chExt cx="6520543" cy="7818664"/>
              </a:xfrm>
            </p:grpSpPr>
            <p:sp>
              <p:nvSpPr>
                <p:cNvPr id="11" name="Oval 10">
                  <a:extLst>
                    <a:ext uri="{FF2B5EF4-FFF2-40B4-BE49-F238E27FC236}">
                      <a16:creationId xmlns:a16="http://schemas.microsoft.com/office/drawing/2014/main" id="{BE415999-7D85-4DE3-B504-D3B18D4B82B4}"/>
                    </a:ext>
                  </a:extLst>
                </p:cNvPr>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AA61ECB-EB9F-425B-BCED-69871020E3F0}"/>
                    </a:ext>
                  </a:extLst>
                </p:cNvPr>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tored Data 12">
                  <a:extLst>
                    <a:ext uri="{FF2B5EF4-FFF2-40B4-BE49-F238E27FC236}">
                      <a16:creationId xmlns:a16="http://schemas.microsoft.com/office/drawing/2014/main" id="{CCDC1110-9F08-4F60-AD53-916EA45E1CBC}"/>
                    </a:ext>
                  </a:extLst>
                </p:cNvPr>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3">
                  <a:extLst>
                    <a:ext uri="{FF2B5EF4-FFF2-40B4-BE49-F238E27FC236}">
                      <a16:creationId xmlns:a16="http://schemas.microsoft.com/office/drawing/2014/main" id="{F614C4A8-CEB7-4838-8260-F455017E4E9E}"/>
                    </a:ext>
                  </a:extLst>
                </p:cNvPr>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a:extLst>
                    <a:ext uri="{FF2B5EF4-FFF2-40B4-BE49-F238E27FC236}">
                      <a16:creationId xmlns:a16="http://schemas.microsoft.com/office/drawing/2014/main" id="{8CC14B8A-99BD-4A18-A0EF-E6EAF2926FEF}"/>
                    </a:ext>
                  </a:extLst>
                </p:cNvPr>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056720A-619D-42A8-8F64-CBD312EBA3CB}"/>
                    </a:ext>
                  </a:extLst>
                </p:cNvPr>
                <p:cNvGrpSpPr/>
                <p:nvPr/>
              </p:nvGrpSpPr>
              <p:grpSpPr>
                <a:xfrm>
                  <a:off x="1883227" y="7075712"/>
                  <a:ext cx="3124199" cy="576943"/>
                  <a:chOff x="1415144" y="3069771"/>
                  <a:chExt cx="3124199" cy="576943"/>
                </a:xfrm>
              </p:grpSpPr>
              <p:sp>
                <p:nvSpPr>
                  <p:cNvPr id="17" name="Oval 16">
                    <a:extLst>
                      <a:ext uri="{FF2B5EF4-FFF2-40B4-BE49-F238E27FC236}">
                        <a16:creationId xmlns:a16="http://schemas.microsoft.com/office/drawing/2014/main" id="{145E7534-1715-46AD-943A-BF827D14CE86}"/>
                      </a:ext>
                    </a:extLst>
                  </p:cNvPr>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3A6099-9A18-49EA-99DE-DBA0EB2AF826}"/>
                      </a:ext>
                    </a:extLst>
                  </p:cNvPr>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EB253F-09F1-488F-9549-E63C8C504EBA}"/>
                      </a:ext>
                    </a:extLst>
                  </p:cNvPr>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4A148F-1E0D-4B85-B1CC-35FF6F7ADAEF}"/>
                      </a:ext>
                    </a:extLst>
                  </p:cNvPr>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A3C966-07B1-4680-9CD7-AD0BA6E44A89}"/>
                      </a:ext>
                    </a:extLst>
                  </p:cNvPr>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36B308-785F-44A8-9A59-2A74C68C078C}"/>
                      </a:ext>
                    </a:extLst>
                  </p:cNvPr>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8A4ED5-874D-42D1-8809-AE4A91316E28}"/>
                      </a:ext>
                    </a:extLst>
                  </p:cNvPr>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DABA340-8020-40D0-A874-821FC0CF251D}"/>
                      </a:ext>
                    </a:extLst>
                  </p:cNvPr>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F22FA34-5884-41EA-ADC3-1F41AA49CEE5}"/>
                      </a:ext>
                    </a:extLst>
                  </p:cNvPr>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C0887D1-04B2-4F78-9F69-1C0A13E20832}"/>
                      </a:ext>
                    </a:extLst>
                  </p:cNvPr>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4588696" y="2522052"/>
              <a:ext cx="3014608" cy="2031325"/>
            </a:xfrm>
            <a:prstGeom prst="rect">
              <a:avLst/>
            </a:prstGeom>
          </p:spPr>
          <p:txBody>
            <a:bodyPr wrap="square">
              <a:spAutoFit/>
            </a:bodyPr>
            <a:lstStyle/>
            <a:p>
              <a:pPr algn="ctr"/>
              <a:r>
                <a:rPr lang="en-US" b="0" i="0" dirty="0">
                  <a:effectLst/>
                  <a:latin typeface="Abadi" panose="020B0604020104020204" pitchFamily="34" charset="0"/>
                </a:rPr>
                <a:t> </a:t>
              </a:r>
              <a:r>
                <a:rPr lang="en-US" b="1" i="0" dirty="0">
                  <a:effectLst/>
                  <a:latin typeface="Abadi" panose="020B0604020104020204" pitchFamily="34" charset="0"/>
                </a:rPr>
                <a:t>As we teach one another diligently, the Lord will help us understand His truths more perfectly. By teaching one another, we can prepare to share the gospel with others.</a:t>
              </a:r>
              <a:endParaRPr lang="en-US" dirty="0"/>
            </a:p>
          </p:txBody>
        </p:sp>
      </p:grpSp>
    </p:spTree>
    <p:extLst>
      <p:ext uri="{BB962C8B-B14F-4D97-AF65-F5344CB8AC3E}">
        <p14:creationId xmlns:p14="http://schemas.microsoft.com/office/powerpoint/2010/main" val="45617688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3925</Words>
  <Application>Microsoft Office PowerPoint</Application>
  <PresentationFormat>Widescreen</PresentationFormat>
  <Paragraphs>256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Georgia</vt:lpstr>
      <vt:lpstr>Arial</vt:lpstr>
      <vt:lpstr>Abadi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57</cp:revision>
  <dcterms:created xsi:type="dcterms:W3CDTF">2014-12-12T13:30:21Z</dcterms:created>
  <dcterms:modified xsi:type="dcterms:W3CDTF">2020-07-22T00:13:58Z</dcterms:modified>
</cp:coreProperties>
</file>