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7" r:id="rId6"/>
    <p:sldId id="262" r:id="rId7"/>
    <p:sldId id="261" r:id="rId8"/>
    <p:sldId id="264" r:id="rId9"/>
    <p:sldId id="265" r:id="rId10"/>
    <p:sldId id="268" r:id="rId11"/>
    <p:sldId id="269" r:id="rId12"/>
    <p:sldId id="273" r:id="rId13"/>
    <p:sldId id="270" r:id="rId14"/>
    <p:sldId id="271" r:id="rId15"/>
    <p:sldId id="272" r:id="rId16"/>
    <p:sldId id="275" r:id="rId17"/>
    <p:sldId id="276" r:id="rId18"/>
    <p:sldId id="277" r:id="rId19"/>
    <p:sldId id="279" r:id="rId20"/>
    <p:sldId id="278" r:id="rId21"/>
    <p:sldId id="283" r:id="rId22"/>
    <p:sldId id="282" r:id="rId23"/>
    <p:sldId id="280" r:id="rId24"/>
    <p:sldId id="281" r:id="rId25"/>
    <p:sldId id="257" r:id="rId26"/>
    <p:sldId id="266" r:id="rId27"/>
    <p:sldId id="274" r:id="rId28"/>
  </p:sldIdLst>
  <p:sldSz cx="12192000" cy="6858000"/>
  <p:notesSz cx="6858000" cy="9144000"/>
  <p:embeddedFontLst>
    <p:embeddedFont>
      <p:font typeface="Abadi" panose="020B0604020104020204" pitchFamily="34" charset="0"/>
      <p:regular r:id="rId29"/>
    </p:embeddedFont>
    <p:embeddedFont>
      <p:font typeface="Broadway" panose="04040905080B02020502" pitchFamily="82"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lifornian FB" panose="0207040306080B030204" pitchFamily="18" charset="0"/>
      <p:regular r:id="rId37"/>
      <p:bold r:id="rId38"/>
      <p:italic r:id="rId39"/>
    </p:embeddedFont>
    <p:embeddedFont>
      <p:font typeface="Georgia" panose="02040502050405020303" pitchFamily="18" charset="0"/>
      <p:regular r:id="rId40"/>
      <p:bold r:id="rId41"/>
      <p:italic r:id="rId42"/>
      <p:boldItalic r:id="rId43"/>
    </p:embeddedFont>
    <p:embeddedFont>
      <p:font typeface="Lucida Sans Unicode" panose="020B0602030504020204" pitchFamily="3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CF31FC-DB98-41C0-B382-9B46017687F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99169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F31FC-DB98-41C0-B382-9B46017687F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38004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F31FC-DB98-41C0-B382-9B46017687F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60800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F31FC-DB98-41C0-B382-9B46017687F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22484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F31FC-DB98-41C0-B382-9B46017687F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349016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CF31FC-DB98-41C0-B382-9B46017687F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58603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CF31FC-DB98-41C0-B382-9B46017687FB}"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9443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CF31FC-DB98-41C0-B382-9B46017687FB}"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13730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F31FC-DB98-41C0-B382-9B46017687FB}"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50493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F31FC-DB98-41C0-B382-9B46017687F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862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F31FC-DB98-41C0-B382-9B46017687F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16616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F31FC-DB98-41C0-B382-9B46017687FB}"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2EE51-D4DB-428F-816E-1592B4F78739}" type="slidenum">
              <a:rPr lang="en-US" smtClean="0"/>
              <a:t>‹#›</a:t>
            </a:fld>
            <a:endParaRPr lang="en-US"/>
          </a:p>
        </p:txBody>
      </p:sp>
    </p:spTree>
    <p:extLst>
      <p:ext uri="{BB962C8B-B14F-4D97-AF65-F5344CB8AC3E}">
        <p14:creationId xmlns:p14="http://schemas.microsoft.com/office/powerpoint/2010/main" val="2060286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8.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1029">
            <a:extLst>
              <a:ext uri="{FF2B5EF4-FFF2-40B4-BE49-F238E27FC236}">
                <a16:creationId xmlns:a16="http://schemas.microsoft.com/office/drawing/2014/main" id="{1D74C511-41D9-45B2-A8EA-7F097CB70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306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345EAF9-3454-4396-9DEB-5D8F33316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89:4</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200329"/>
          </a:xfrm>
          <a:prstGeom prst="rect">
            <a:avLst/>
          </a:prstGeom>
        </p:spPr>
        <p:txBody>
          <a:bodyPr wrap="square">
            <a:spAutoFit/>
          </a:bodyPr>
          <a:lstStyle/>
          <a:p>
            <a:pPr algn="ctr"/>
            <a:r>
              <a:rPr lang="en-US" sz="7200" dirty="0">
                <a:solidFill>
                  <a:schemeClr val="bg1"/>
                </a:solidFill>
                <a:latin typeface="Broadway" panose="04040905080B02020502" pitchFamily="82" charset="0"/>
              </a:rPr>
              <a:t>The Deception</a:t>
            </a:r>
          </a:p>
        </p:txBody>
      </p:sp>
      <p:grpSp>
        <p:nvGrpSpPr>
          <p:cNvPr id="14" name="Group 13"/>
          <p:cNvGrpSpPr/>
          <p:nvPr/>
        </p:nvGrpSpPr>
        <p:grpSpPr>
          <a:xfrm>
            <a:off x="556858" y="1317725"/>
            <a:ext cx="2481942" cy="3871830"/>
            <a:chOff x="2133600" y="1248970"/>
            <a:chExt cx="1905000" cy="2971800"/>
          </a:xfrm>
        </p:grpSpPr>
        <p:sp>
          <p:nvSpPr>
            <p:cNvPr id="15" name="Rounded Rectangle 14"/>
            <p:cNvSpPr/>
            <p:nvPr/>
          </p:nvSpPr>
          <p:spPr>
            <a:xfrm>
              <a:off x="3810000" y="1524000"/>
              <a:ext cx="45719" cy="19812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09800" y="3657600"/>
              <a:ext cx="3810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8182821">
              <a:off x="1521875" y="2658670"/>
              <a:ext cx="2971800" cy="152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82833">
              <a:off x="2133600" y="3429000"/>
              <a:ext cx="304800" cy="762000"/>
            </a:xfrm>
            <a:prstGeom prst="trapezoid">
              <a:avLst>
                <a:gd name="adj" fmla="val 174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8200164">
              <a:off x="2550249" y="3898258"/>
              <a:ext cx="139116" cy="204483"/>
            </a:xfrm>
            <a:prstGeom prst="trapezoid">
              <a:avLst>
                <a:gd name="adj" fmla="val 174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18251066">
              <a:off x="2057509" y="2483670"/>
              <a:ext cx="2411307" cy="172030"/>
              <a:chOff x="723900" y="4610100"/>
              <a:chExt cx="2788024" cy="398929"/>
            </a:xfrm>
          </p:grpSpPr>
          <p:sp>
            <p:nvSpPr>
              <p:cNvPr id="23" name="Moon 22"/>
              <p:cNvSpPr/>
              <p:nvPr/>
            </p:nvSpPr>
            <p:spPr>
              <a:xfrm rot="16200000">
                <a:off x="990600" y="4343400"/>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16200000">
                <a:off x="1922929" y="4347882"/>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6200000">
                <a:off x="2864224" y="4361329"/>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U-Turn Arrow 20"/>
            <p:cNvSpPr/>
            <p:nvPr/>
          </p:nvSpPr>
          <p:spPr>
            <a:xfrm rot="10800000" flipH="1">
              <a:off x="3810000" y="3505200"/>
              <a:ext cx="228600" cy="381000"/>
            </a:xfrm>
            <a:prstGeom prst="uturnArrow">
              <a:avLst>
                <a:gd name="adj1" fmla="val 25000"/>
                <a:gd name="adj2" fmla="val 25000"/>
                <a:gd name="adj3" fmla="val 25000"/>
                <a:gd name="adj4" fmla="val 43750"/>
                <a:gd name="adj5" fmla="val 55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3733800" y="3352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732259" y="1634977"/>
            <a:ext cx="6096000" cy="954107"/>
          </a:xfrm>
          <a:prstGeom prst="rect">
            <a:avLst/>
          </a:prstGeom>
        </p:spPr>
        <p:txBody>
          <a:bodyPr>
            <a:spAutoFit/>
          </a:bodyPr>
          <a:lstStyle/>
          <a:p>
            <a:pPr fontAlgn="base"/>
            <a:r>
              <a:rPr lang="en-US" sz="2800" b="0" i="0" dirty="0">
                <a:solidFill>
                  <a:srgbClr val="FFFF00"/>
                </a:solidFill>
                <a:effectLst/>
                <a:latin typeface="Abadi" panose="020B0604020104020204" pitchFamily="34" charset="0"/>
              </a:rPr>
              <a:t> In what ways does a fisherman deceive a fish into biting a hook?</a:t>
            </a:r>
          </a:p>
        </p:txBody>
      </p:sp>
      <p:grpSp>
        <p:nvGrpSpPr>
          <p:cNvPr id="26" name="Group 25"/>
          <p:cNvGrpSpPr/>
          <p:nvPr/>
        </p:nvGrpSpPr>
        <p:grpSpPr>
          <a:xfrm>
            <a:off x="4269592" y="2694845"/>
            <a:ext cx="3558052" cy="3621237"/>
            <a:chOff x="3276600" y="2484830"/>
            <a:chExt cx="1676400" cy="1706170"/>
          </a:xfrm>
        </p:grpSpPr>
        <p:sp>
          <p:nvSpPr>
            <p:cNvPr id="27" name="Frame 26"/>
            <p:cNvSpPr/>
            <p:nvPr/>
          </p:nvSpPr>
          <p:spPr>
            <a:xfrm>
              <a:off x="3308560" y="2484830"/>
              <a:ext cx="1629542" cy="1248970"/>
            </a:xfrm>
            <a:prstGeom prst="frame">
              <a:avLst>
                <a:gd name="adj1" fmla="val 7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3276600" y="3048000"/>
              <a:ext cx="1676400" cy="1143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276600" y="2996267"/>
              <a:ext cx="1676400" cy="228600"/>
            </a:xfrm>
            <a:prstGeom prst="roundRect">
              <a:avLst>
                <a:gd name="adj" fmla="val 2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276600" y="3156126"/>
              <a:ext cx="1676400" cy="120474"/>
            </a:xfrm>
            <a:prstGeom prst="roundRect">
              <a:avLst>
                <a:gd name="adj" fmla="val 2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891895" y="5866168"/>
            <a:ext cx="2359205" cy="400110"/>
          </a:xfrm>
          <a:prstGeom prst="rect">
            <a:avLst/>
          </a:prstGeom>
          <a:noFill/>
        </p:spPr>
        <p:txBody>
          <a:bodyPr wrap="square" lIns="91440" tIns="45720" rIns="91440" bIns="45720">
            <a:spAutoFit/>
          </a:bodyPr>
          <a:lstStyle/>
          <a:p>
            <a:pPr algn="ctr"/>
            <a:r>
              <a:rPr lang="en-US" sz="2000" dirty="0">
                <a:ln w="0"/>
                <a:effectLst>
                  <a:reflection blurRad="6350" stA="53000" endA="300" endPos="35500" dir="5400000" sy="-90000" algn="bl" rotWithShape="0"/>
                </a:effectLst>
              </a:rPr>
              <a:t>Evil Designs of Men</a:t>
            </a:r>
            <a:endParaRPr lang="en-US" sz="2000" b="0" cap="none" spc="0" dirty="0">
              <a:ln w="0"/>
              <a:effectLst>
                <a:reflection blurRad="6350" stA="53000" endA="300" endPos="35500" dir="5400000" sy="-90000" algn="bl" rotWithShape="0"/>
              </a:effectLst>
            </a:endParaRPr>
          </a:p>
        </p:txBody>
      </p:sp>
      <p:sp>
        <p:nvSpPr>
          <p:cNvPr id="31" name="Rectangle 30"/>
          <p:cNvSpPr/>
          <p:nvPr/>
        </p:nvSpPr>
        <p:spPr>
          <a:xfrm>
            <a:off x="8502396" y="3617883"/>
            <a:ext cx="3219060" cy="1569660"/>
          </a:xfrm>
          <a:prstGeom prst="rect">
            <a:avLst/>
          </a:prstGeom>
        </p:spPr>
        <p:txBody>
          <a:bodyPr wrap="square">
            <a:spAutoFit/>
          </a:bodyPr>
          <a:lstStyle/>
          <a:p>
            <a:r>
              <a:rPr lang="en-US" sz="2400" b="1" i="1" dirty="0">
                <a:solidFill>
                  <a:schemeClr val="bg1"/>
                </a:solidFill>
                <a:effectLst/>
                <a:latin typeface="Abadi" panose="020B0604020104020204" pitchFamily="34" charset="0"/>
              </a:rPr>
              <a:t>Because of evil designs in the last days, the Lord warns us not to use harmful substances</a:t>
            </a:r>
            <a:endParaRPr lang="en-US" sz="2400" dirty="0">
              <a:solidFill>
                <a:schemeClr val="bg1"/>
              </a:solidFill>
            </a:endParaRPr>
          </a:p>
        </p:txBody>
      </p:sp>
      <p:pic>
        <p:nvPicPr>
          <p:cNvPr id="3" name="Picture 2">
            <a:extLst>
              <a:ext uri="{FF2B5EF4-FFF2-40B4-BE49-F238E27FC236}">
                <a16:creationId xmlns:a16="http://schemas.microsoft.com/office/drawing/2014/main" id="{73656C20-5DCF-4FB0-A20D-580B40082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856" y="4485126"/>
            <a:ext cx="1542288" cy="1310640"/>
          </a:xfrm>
          <a:prstGeom prst="rect">
            <a:avLst/>
          </a:prstGeom>
        </p:spPr>
      </p:pic>
    </p:spTree>
    <p:extLst>
      <p:ext uri="{BB962C8B-B14F-4D97-AF65-F5344CB8AC3E}">
        <p14:creationId xmlns:p14="http://schemas.microsoft.com/office/powerpoint/2010/main" val="39386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1BFB94-93A3-4D35-BA1C-32056476C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Student Manual</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200329"/>
          </a:xfrm>
          <a:prstGeom prst="rect">
            <a:avLst/>
          </a:prstGeom>
        </p:spPr>
        <p:txBody>
          <a:bodyPr wrap="square">
            <a:spAutoFit/>
          </a:bodyPr>
          <a:lstStyle/>
          <a:p>
            <a:pPr algn="ctr"/>
            <a:r>
              <a:rPr lang="en-US" sz="7200" dirty="0">
                <a:solidFill>
                  <a:schemeClr val="bg1"/>
                </a:solidFill>
                <a:latin typeface="Broadway" panose="04040905080B02020502" pitchFamily="82" charset="0"/>
              </a:rPr>
              <a:t>Strong or Hot Drinks</a:t>
            </a:r>
          </a:p>
        </p:txBody>
      </p:sp>
      <p:sp>
        <p:nvSpPr>
          <p:cNvPr id="5" name="Rectangle 4"/>
          <p:cNvSpPr/>
          <p:nvPr/>
        </p:nvSpPr>
        <p:spPr>
          <a:xfrm>
            <a:off x="5034868" y="3550490"/>
            <a:ext cx="6096000" cy="1384995"/>
          </a:xfrm>
          <a:prstGeom prst="rect">
            <a:avLst/>
          </a:prstGeom>
        </p:spPr>
        <p:txBody>
          <a:bodyPr>
            <a:spAutoFit/>
          </a:bodyPr>
          <a:lstStyle/>
          <a:p>
            <a:pPr fontAlgn="base"/>
            <a:r>
              <a:rPr lang="en-US" sz="2800" dirty="0">
                <a:solidFill>
                  <a:srgbClr val="FFFF00"/>
                </a:solidFill>
              </a:rPr>
              <a:t>Church leaders have stated that the term “hot drinks” refers to tea and coffee.</a:t>
            </a:r>
          </a:p>
          <a:p>
            <a:pPr fontAlgn="base"/>
            <a:endParaRPr lang="en-US" sz="2800" b="0" i="0" dirty="0">
              <a:solidFill>
                <a:srgbClr val="FFFF00"/>
              </a:solidFill>
              <a:effectLst/>
              <a:latin typeface="Abadi" panose="020B0604020104020204" pitchFamily="34" charset="0"/>
            </a:endParaRPr>
          </a:p>
        </p:txBody>
      </p:sp>
      <p:sp>
        <p:nvSpPr>
          <p:cNvPr id="33" name="Rectangle 32"/>
          <p:cNvSpPr/>
          <p:nvPr/>
        </p:nvSpPr>
        <p:spPr>
          <a:xfrm>
            <a:off x="337680" y="1365905"/>
            <a:ext cx="3766234" cy="1800493"/>
          </a:xfrm>
          <a:prstGeom prst="rect">
            <a:avLst/>
          </a:prstGeom>
        </p:spPr>
        <p:txBody>
          <a:bodyPr wrap="square">
            <a:spAutoFit/>
          </a:bodyPr>
          <a:lstStyle/>
          <a:p>
            <a:pPr fontAlgn="base"/>
            <a:r>
              <a:rPr lang="en-US" sz="2000" dirty="0">
                <a:solidFill>
                  <a:schemeClr val="bg1"/>
                </a:solidFill>
              </a:rPr>
              <a:t>“It is not only drunkenness that is prohibited here, but the indulgence in wine or strong drink, no matter how moderately, on all occasions, public or private.”</a:t>
            </a:r>
          </a:p>
          <a:p>
            <a:pPr fontAlgn="base"/>
            <a:r>
              <a:rPr lang="en-US" sz="1100" b="0" i="0" dirty="0">
                <a:solidFill>
                  <a:schemeClr val="bg1"/>
                </a:solidFill>
                <a:effectLst/>
                <a:latin typeface="Abadi" panose="020B0604020104020204" pitchFamily="34" charset="0"/>
              </a:rPr>
              <a:t>Smith and Sjodahl</a:t>
            </a:r>
          </a:p>
        </p:txBody>
      </p:sp>
      <p:pic>
        <p:nvPicPr>
          <p:cNvPr id="3" name="Picture 2">
            <a:extLst>
              <a:ext uri="{FF2B5EF4-FFF2-40B4-BE49-F238E27FC236}">
                <a16:creationId xmlns:a16="http://schemas.microsoft.com/office/drawing/2014/main" id="{6F381669-20DC-445A-AE2F-9B19ADB2E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33" y="3183900"/>
            <a:ext cx="3315163" cy="2219635"/>
          </a:xfrm>
          <a:prstGeom prst="rect">
            <a:avLst/>
          </a:prstGeom>
        </p:spPr>
      </p:pic>
      <p:pic>
        <p:nvPicPr>
          <p:cNvPr id="13" name="Picture 12">
            <a:extLst>
              <a:ext uri="{FF2B5EF4-FFF2-40B4-BE49-F238E27FC236}">
                <a16:creationId xmlns:a16="http://schemas.microsoft.com/office/drawing/2014/main" id="{D1520640-B2D8-404B-9150-D5DA13CB1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1941" y="4667598"/>
            <a:ext cx="3383280" cy="1658112"/>
          </a:xfrm>
          <a:prstGeom prst="rect">
            <a:avLst/>
          </a:prstGeom>
        </p:spPr>
      </p:pic>
    </p:spTree>
    <p:extLst>
      <p:ext uri="{BB962C8B-B14F-4D97-AF65-F5344CB8AC3E}">
        <p14:creationId xmlns:p14="http://schemas.microsoft.com/office/powerpoint/2010/main" val="51024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606E2E-7F5E-4403-851D-FA906EE94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Student Manual</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200329"/>
          </a:xfrm>
          <a:prstGeom prst="rect">
            <a:avLst/>
          </a:prstGeom>
        </p:spPr>
        <p:txBody>
          <a:bodyPr wrap="square">
            <a:spAutoFit/>
          </a:bodyPr>
          <a:lstStyle/>
          <a:p>
            <a:pPr algn="ctr"/>
            <a:r>
              <a:rPr lang="en-US" sz="7200" dirty="0">
                <a:solidFill>
                  <a:schemeClr val="bg1"/>
                </a:solidFill>
                <a:latin typeface="Broadway" panose="04040905080B02020502" pitchFamily="82" charset="0"/>
              </a:rPr>
              <a:t>But…What About?</a:t>
            </a:r>
          </a:p>
        </p:txBody>
      </p:sp>
      <p:sp>
        <p:nvSpPr>
          <p:cNvPr id="33" name="Rectangle 32"/>
          <p:cNvSpPr/>
          <p:nvPr/>
        </p:nvSpPr>
        <p:spPr>
          <a:xfrm>
            <a:off x="337680" y="1317725"/>
            <a:ext cx="5616806" cy="1015663"/>
          </a:xfrm>
          <a:prstGeom prst="rect">
            <a:avLst/>
          </a:prstGeom>
        </p:spPr>
        <p:txBody>
          <a:bodyPr wrap="square">
            <a:spAutoFit/>
          </a:bodyPr>
          <a:lstStyle/>
          <a:p>
            <a:pPr fontAlgn="base"/>
            <a:r>
              <a:rPr lang="en-US" sz="2000" dirty="0">
                <a:solidFill>
                  <a:schemeClr val="bg1"/>
                </a:solidFill>
              </a:rPr>
              <a:t>What about cola drinks, kava, some health or sports drinks, or other drinks containing stimulants? </a:t>
            </a:r>
          </a:p>
          <a:p>
            <a:pPr fontAlgn="base"/>
            <a:endParaRPr lang="en-US" sz="2000" dirty="0">
              <a:solidFill>
                <a:schemeClr val="bg1"/>
              </a:solidFill>
            </a:endParaRPr>
          </a:p>
        </p:txBody>
      </p:sp>
      <p:sp>
        <p:nvSpPr>
          <p:cNvPr id="16" name="Rectangle 15"/>
          <p:cNvSpPr/>
          <p:nvPr/>
        </p:nvSpPr>
        <p:spPr>
          <a:xfrm>
            <a:off x="5954486" y="2040275"/>
            <a:ext cx="5616806" cy="4401205"/>
          </a:xfrm>
          <a:prstGeom prst="rect">
            <a:avLst/>
          </a:prstGeom>
        </p:spPr>
        <p:txBody>
          <a:bodyPr wrap="square">
            <a:spAutoFit/>
          </a:bodyPr>
          <a:lstStyle/>
          <a:p>
            <a:pPr fontAlgn="base"/>
            <a:endParaRPr lang="en-US" sz="2000" dirty="0">
              <a:solidFill>
                <a:schemeClr val="bg1"/>
              </a:solidFill>
            </a:endParaRPr>
          </a:p>
          <a:p>
            <a:pPr fontAlgn="base"/>
            <a:r>
              <a:rPr lang="en-US" sz="2000" dirty="0">
                <a:solidFill>
                  <a:schemeClr val="bg1"/>
                </a:solidFill>
              </a:rPr>
              <a:t>An official statement by the Church’s leaders reads: </a:t>
            </a:r>
          </a:p>
          <a:p>
            <a:pPr fontAlgn="base"/>
            <a:endParaRPr lang="en-US" sz="2000" dirty="0">
              <a:solidFill>
                <a:schemeClr val="bg1"/>
              </a:solidFill>
            </a:endParaRPr>
          </a:p>
          <a:p>
            <a:pPr fontAlgn="base"/>
            <a:r>
              <a:rPr lang="en-US" sz="2000" dirty="0">
                <a:solidFill>
                  <a:schemeClr val="bg1"/>
                </a:solidFill>
              </a:rPr>
              <a:t>“With reference to cola drinks</a:t>
            </a:r>
            <a:r>
              <a:rPr lang="en-US" sz="2000" b="1" dirty="0">
                <a:solidFill>
                  <a:srgbClr val="FFFF00"/>
                </a:solidFill>
              </a:rPr>
              <a:t>, the Church has never officially taken a position on this matter</a:t>
            </a:r>
            <a:r>
              <a:rPr lang="en-US" sz="2000" dirty="0">
                <a:solidFill>
                  <a:schemeClr val="bg1"/>
                </a:solidFill>
              </a:rPr>
              <a:t>, but the leaders of the Church have advised, and we do now specifically advise, against the use of any drink </a:t>
            </a:r>
            <a:r>
              <a:rPr lang="en-US" sz="2000" b="1" dirty="0">
                <a:solidFill>
                  <a:srgbClr val="FFFF00"/>
                </a:solidFill>
              </a:rPr>
              <a:t>containing harmful habit-forming </a:t>
            </a:r>
            <a:r>
              <a:rPr lang="en-US" sz="2000" dirty="0">
                <a:solidFill>
                  <a:schemeClr val="bg1"/>
                </a:solidFill>
              </a:rPr>
              <a:t>drugs under circumstances that would result in acquiring the habit. </a:t>
            </a:r>
          </a:p>
          <a:p>
            <a:pPr fontAlgn="base"/>
            <a:endParaRPr lang="en-US" sz="2000" dirty="0">
              <a:solidFill>
                <a:schemeClr val="bg1"/>
              </a:solidFill>
            </a:endParaRPr>
          </a:p>
          <a:p>
            <a:pPr fontAlgn="base"/>
            <a:r>
              <a:rPr lang="en-US" sz="2000" dirty="0">
                <a:solidFill>
                  <a:schemeClr val="bg1"/>
                </a:solidFill>
              </a:rPr>
              <a:t>Any beverage that contains ingredients harmful to the body should be avoided.” </a:t>
            </a:r>
          </a:p>
          <a:p>
            <a:pPr fontAlgn="base"/>
            <a:r>
              <a:rPr lang="en-US" sz="2000" i="1" dirty="0">
                <a:solidFill>
                  <a:schemeClr val="bg1"/>
                </a:solidFill>
              </a:rPr>
              <a:t>Priesthood Bulletin</a:t>
            </a:r>
            <a:endParaRPr lang="en-US" sz="1100" b="0" i="0" dirty="0">
              <a:solidFill>
                <a:schemeClr val="bg1"/>
              </a:solidFill>
              <a:effectLst/>
              <a:latin typeface="Abadi" panose="020B0604020104020204" pitchFamily="34" charset="0"/>
            </a:endParaRPr>
          </a:p>
        </p:txBody>
      </p:sp>
      <p:pic>
        <p:nvPicPr>
          <p:cNvPr id="3" name="Picture 2">
            <a:extLst>
              <a:ext uri="{FF2B5EF4-FFF2-40B4-BE49-F238E27FC236}">
                <a16:creationId xmlns:a16="http://schemas.microsoft.com/office/drawing/2014/main" id="{5392E41D-8D89-4F85-BF2A-080B1A80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80" y="2445444"/>
            <a:ext cx="5238750" cy="3305175"/>
          </a:xfrm>
          <a:prstGeom prst="rect">
            <a:avLst/>
          </a:prstGeom>
        </p:spPr>
      </p:pic>
    </p:spTree>
    <p:extLst>
      <p:ext uri="{BB962C8B-B14F-4D97-AF65-F5344CB8AC3E}">
        <p14:creationId xmlns:p14="http://schemas.microsoft.com/office/powerpoint/2010/main" val="21168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5518F8-8BA9-4C20-BCAB-CF9B19DD3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a:t>
            </a:r>
            <a:r>
              <a:rPr lang="en-US" sz="1200" b="0" i="0" dirty="0">
                <a:solidFill>
                  <a:schemeClr val="bg1"/>
                </a:solidFill>
                <a:effectLst/>
                <a:latin typeface="Abadi" panose="020B0604020104020204" pitchFamily="34" charset="0"/>
              </a:rPr>
              <a:t>J. Reuben Clark Jr</a:t>
            </a:r>
            <a:r>
              <a:rPr lang="en-US" b="0" i="0" dirty="0">
                <a:solidFill>
                  <a:schemeClr val="bg1"/>
                </a:solidFill>
                <a:effectLst/>
                <a:latin typeface="Abadi" panose="020B0604020104020204" pitchFamily="34" charset="0"/>
              </a:rPr>
              <a:t>.</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Consequences of Strong Drink</a:t>
            </a:r>
          </a:p>
        </p:txBody>
      </p:sp>
      <p:sp>
        <p:nvSpPr>
          <p:cNvPr id="33" name="Rectangle 32"/>
          <p:cNvSpPr/>
          <p:nvPr/>
        </p:nvSpPr>
        <p:spPr>
          <a:xfrm>
            <a:off x="5704113" y="900356"/>
            <a:ext cx="5540829" cy="1631216"/>
          </a:xfrm>
          <a:prstGeom prst="rect">
            <a:avLst/>
          </a:prstGeom>
        </p:spPr>
        <p:txBody>
          <a:bodyPr wrap="square">
            <a:spAutoFit/>
          </a:bodyPr>
          <a:lstStyle/>
          <a:p>
            <a:pPr fontAlgn="base"/>
            <a:r>
              <a:rPr lang="en-US" sz="2000" dirty="0">
                <a:solidFill>
                  <a:schemeClr val="bg1"/>
                </a:solidFill>
                <a:latin typeface="Abadi" panose="020B0604020104020204" pitchFamily="34" charset="0"/>
              </a:rPr>
              <a:t>“Over the earth … the demon drink is in control. Drunken with strong drink, men have lost their reason; their counsel has been destroyed; their judgment and vision are fled; they reel forward to destruction.</a:t>
            </a:r>
          </a:p>
        </p:txBody>
      </p:sp>
      <p:sp>
        <p:nvSpPr>
          <p:cNvPr id="13" name="Rectangle 12"/>
          <p:cNvSpPr/>
          <p:nvPr/>
        </p:nvSpPr>
        <p:spPr>
          <a:xfrm>
            <a:off x="223381" y="2734957"/>
            <a:ext cx="5780314" cy="1938992"/>
          </a:xfrm>
          <a:prstGeom prst="rect">
            <a:avLst/>
          </a:prstGeom>
        </p:spPr>
        <p:txBody>
          <a:bodyPr wrap="square">
            <a:spAutoFit/>
          </a:bodyPr>
          <a:lstStyle/>
          <a:p>
            <a:pPr fontAlgn="base"/>
            <a:r>
              <a:rPr lang="en-US" sz="2000" dirty="0">
                <a:solidFill>
                  <a:schemeClr val="bg1"/>
                </a:solidFill>
                <a:latin typeface="Abadi" panose="020B0604020104020204" pitchFamily="34" charset="0"/>
              </a:rPr>
              <a:t>“Drink brings cruelty into the home; it walks arm in arm with poverty; its companions are disease and plague; it puts chastity to flight; and it knows neither honesty nor fair dealing; it is a total stranger to truth; it drowns conscience; it is the bodyguard of evil; it curses all who touch it.</a:t>
            </a:r>
          </a:p>
        </p:txBody>
      </p:sp>
      <p:sp>
        <p:nvSpPr>
          <p:cNvPr id="3" name="Rectangle 2"/>
          <p:cNvSpPr/>
          <p:nvPr/>
        </p:nvSpPr>
        <p:spPr>
          <a:xfrm>
            <a:off x="6776132" y="5142883"/>
            <a:ext cx="4767942" cy="1200329"/>
          </a:xfrm>
          <a:prstGeom prst="rect">
            <a:avLst/>
          </a:prstGeom>
        </p:spPr>
        <p:txBody>
          <a:bodyPr wrap="square">
            <a:spAutoFit/>
          </a:bodyPr>
          <a:lstStyle/>
          <a:p>
            <a:pPr fontAlgn="base"/>
            <a:r>
              <a:rPr lang="en-US" dirty="0">
                <a:solidFill>
                  <a:schemeClr val="bg1"/>
                </a:solidFill>
                <a:latin typeface="Abadi" panose="020B0604020104020204" pitchFamily="34" charset="0"/>
              </a:rPr>
              <a:t>“Drink has brought more woe and misery, broken more hearts, wrecked more homes, committed more crimes, filled more coffins than all the wars the world has suffered.”</a:t>
            </a:r>
          </a:p>
        </p:txBody>
      </p:sp>
      <p:pic>
        <p:nvPicPr>
          <p:cNvPr id="20" name="Picture 19">
            <a:extLst>
              <a:ext uri="{FF2B5EF4-FFF2-40B4-BE49-F238E27FC236}">
                <a16:creationId xmlns:a16="http://schemas.microsoft.com/office/drawing/2014/main" id="{1BFB2183-BE32-491E-B94E-02A5AF5E9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433" y="699616"/>
            <a:ext cx="2133600" cy="2066925"/>
          </a:xfrm>
          <a:prstGeom prst="rect">
            <a:avLst/>
          </a:prstGeom>
        </p:spPr>
      </p:pic>
      <p:pic>
        <p:nvPicPr>
          <p:cNvPr id="22" name="Picture 21">
            <a:extLst>
              <a:ext uri="{FF2B5EF4-FFF2-40B4-BE49-F238E27FC236}">
                <a16:creationId xmlns:a16="http://schemas.microsoft.com/office/drawing/2014/main" id="{769DCDD6-D7E0-4130-AF88-AC353A62F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704" y="2737653"/>
            <a:ext cx="4333875" cy="2066925"/>
          </a:xfrm>
          <a:prstGeom prst="rect">
            <a:avLst/>
          </a:prstGeom>
        </p:spPr>
      </p:pic>
      <p:pic>
        <p:nvPicPr>
          <p:cNvPr id="24" name="Picture 23">
            <a:extLst>
              <a:ext uri="{FF2B5EF4-FFF2-40B4-BE49-F238E27FC236}">
                <a16:creationId xmlns:a16="http://schemas.microsoft.com/office/drawing/2014/main" id="{FAD03415-0869-431B-84FA-95C3579D4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3354" y="4643462"/>
            <a:ext cx="3048425" cy="1895740"/>
          </a:xfrm>
          <a:prstGeom prst="rect">
            <a:avLst/>
          </a:prstGeom>
        </p:spPr>
      </p:pic>
      <p:pic>
        <p:nvPicPr>
          <p:cNvPr id="26" name="Picture 25">
            <a:extLst>
              <a:ext uri="{FF2B5EF4-FFF2-40B4-BE49-F238E27FC236}">
                <a16:creationId xmlns:a16="http://schemas.microsoft.com/office/drawing/2014/main" id="{ECF504D0-6901-4646-AC6F-F42F1CFF3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02" y="132259"/>
            <a:ext cx="851937" cy="1025893"/>
          </a:xfrm>
          <a:prstGeom prst="rect">
            <a:avLst/>
          </a:prstGeom>
        </p:spPr>
      </p:pic>
    </p:spTree>
    <p:extLst>
      <p:ext uri="{BB962C8B-B14F-4D97-AF65-F5344CB8AC3E}">
        <p14:creationId xmlns:p14="http://schemas.microsoft.com/office/powerpoint/2010/main" val="25991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13" grpId="0"/>
      <p:bldP spid="13" grpI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25A5E99-031E-469E-A634-32FB7D68D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a:t>
            </a:r>
            <a:r>
              <a:rPr lang="en-US" sz="1200" b="0" i="0" dirty="0">
                <a:solidFill>
                  <a:schemeClr val="bg1"/>
                </a:solidFill>
                <a:effectLst/>
                <a:latin typeface="Abadi" panose="020B0604020104020204" pitchFamily="34" charset="0"/>
              </a:rPr>
              <a:t>For the Strength of Youth </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Other Substances</a:t>
            </a:r>
          </a:p>
        </p:txBody>
      </p:sp>
      <p:sp>
        <p:nvSpPr>
          <p:cNvPr id="13" name="Rectangle 12"/>
          <p:cNvSpPr/>
          <p:nvPr/>
        </p:nvSpPr>
        <p:spPr>
          <a:xfrm>
            <a:off x="223380" y="1059115"/>
            <a:ext cx="5780314" cy="3477875"/>
          </a:xfrm>
          <a:prstGeom prst="rect">
            <a:avLst/>
          </a:prstGeom>
        </p:spPr>
        <p:txBody>
          <a:bodyPr wrap="square">
            <a:spAutoFit/>
          </a:bodyPr>
          <a:lstStyle/>
          <a:p>
            <a:pPr fontAlgn="base"/>
            <a:r>
              <a:rPr lang="en-US" sz="2000" dirty="0">
                <a:solidFill>
                  <a:schemeClr val="bg1"/>
                </a:solidFill>
              </a:rPr>
              <a:t>Today there are other substances that can be misused and consequently become harmful and addictive.</a:t>
            </a:r>
          </a:p>
          <a:p>
            <a:pPr fontAlgn="base"/>
            <a:endParaRPr lang="en-US" sz="2000" dirty="0">
              <a:solidFill>
                <a:schemeClr val="bg1"/>
              </a:solidFill>
            </a:endParaRPr>
          </a:p>
          <a:p>
            <a:pPr fontAlgn="base"/>
            <a:r>
              <a:rPr lang="en-US" sz="2000" dirty="0">
                <a:solidFill>
                  <a:schemeClr val="bg1"/>
                </a:solidFill>
              </a:rPr>
              <a:t>Church leaders have warned against the use of any drink, drug, chemical, or dangerous practice that produces a “high” or other artificial effect that can harm our bodies or minds. </a:t>
            </a:r>
          </a:p>
          <a:p>
            <a:pPr fontAlgn="base"/>
            <a:endParaRPr lang="en-US" sz="2000" dirty="0">
              <a:solidFill>
                <a:schemeClr val="bg1"/>
              </a:solidFill>
            </a:endParaRPr>
          </a:p>
          <a:p>
            <a:pPr fontAlgn="base"/>
            <a:r>
              <a:rPr lang="en-US" sz="2000" dirty="0">
                <a:solidFill>
                  <a:schemeClr val="bg1"/>
                </a:solidFill>
              </a:rPr>
              <a:t>Some of these include marijuana, hard drugs, prescription or over-the-counter medications that are abused, and household chemicals. </a:t>
            </a:r>
          </a:p>
        </p:txBody>
      </p:sp>
      <p:pic>
        <p:nvPicPr>
          <p:cNvPr id="15" name="Picture 14">
            <a:extLst>
              <a:ext uri="{FF2B5EF4-FFF2-40B4-BE49-F238E27FC236}">
                <a16:creationId xmlns:a16="http://schemas.microsoft.com/office/drawing/2014/main" id="{10EA8346-3806-4633-8F80-5B58A238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700" y="1035398"/>
            <a:ext cx="2347163" cy="2103302"/>
          </a:xfrm>
          <a:prstGeom prst="rect">
            <a:avLst/>
          </a:prstGeom>
        </p:spPr>
      </p:pic>
      <p:pic>
        <p:nvPicPr>
          <p:cNvPr id="17" name="Picture 16">
            <a:extLst>
              <a:ext uri="{FF2B5EF4-FFF2-40B4-BE49-F238E27FC236}">
                <a16:creationId xmlns:a16="http://schemas.microsoft.com/office/drawing/2014/main" id="{EB964FAE-7F4C-4487-815F-2F1266DEC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694" y="3505770"/>
            <a:ext cx="3846909" cy="3206774"/>
          </a:xfrm>
          <a:prstGeom prst="rect">
            <a:avLst/>
          </a:prstGeom>
        </p:spPr>
      </p:pic>
      <p:pic>
        <p:nvPicPr>
          <p:cNvPr id="19" name="Picture 18">
            <a:extLst>
              <a:ext uri="{FF2B5EF4-FFF2-40B4-BE49-F238E27FC236}">
                <a16:creationId xmlns:a16="http://schemas.microsoft.com/office/drawing/2014/main" id="{A0B55CA1-B516-45D0-BC98-CFD4C703B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869" y="2176163"/>
            <a:ext cx="2737341" cy="2304488"/>
          </a:xfrm>
          <a:prstGeom prst="rect">
            <a:avLst/>
          </a:prstGeom>
        </p:spPr>
      </p:pic>
    </p:spTree>
    <p:extLst>
      <p:ext uri="{BB962C8B-B14F-4D97-AF65-F5344CB8AC3E}">
        <p14:creationId xmlns:p14="http://schemas.microsoft.com/office/powerpoint/2010/main" val="18002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138F42-B828-4BD6-AA8D-60CFEA298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89:8 </a:t>
            </a:r>
            <a:r>
              <a:rPr lang="en-US" sz="1200" b="0" i="0" dirty="0">
                <a:solidFill>
                  <a:schemeClr val="bg1"/>
                </a:solidFill>
                <a:effectLst/>
                <a:latin typeface="Abadi" panose="020B0604020104020204" pitchFamily="34" charset="0"/>
              </a:rPr>
              <a:t>Smith and Sjodahl</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769441"/>
          </a:xfrm>
          <a:prstGeom prst="rect">
            <a:avLst/>
          </a:prstGeom>
        </p:spPr>
        <p:txBody>
          <a:bodyPr wrap="square">
            <a:spAutoFit/>
          </a:bodyPr>
          <a:lstStyle/>
          <a:p>
            <a:pPr algn="ctr"/>
            <a:r>
              <a:rPr lang="en-US" sz="4400" dirty="0">
                <a:solidFill>
                  <a:schemeClr val="bg1"/>
                </a:solidFill>
                <a:latin typeface="Broadway" panose="04040905080B02020502" pitchFamily="82" charset="0"/>
              </a:rPr>
              <a:t>Tobacco</a:t>
            </a:r>
            <a:r>
              <a:rPr lang="en-US" sz="2400" dirty="0">
                <a:solidFill>
                  <a:schemeClr val="bg1"/>
                </a:solidFill>
                <a:latin typeface="Broadway" panose="04040905080B02020502" pitchFamily="82" charset="0"/>
              </a:rPr>
              <a:t>—Would You Really Want to Do This To Yourself?</a:t>
            </a:r>
          </a:p>
        </p:txBody>
      </p:sp>
      <p:sp>
        <p:nvSpPr>
          <p:cNvPr id="13" name="Rectangle 12"/>
          <p:cNvSpPr/>
          <p:nvPr/>
        </p:nvSpPr>
        <p:spPr>
          <a:xfrm>
            <a:off x="223380" y="886837"/>
            <a:ext cx="2966134" cy="1938992"/>
          </a:xfrm>
          <a:prstGeom prst="rect">
            <a:avLst/>
          </a:prstGeom>
        </p:spPr>
        <p:txBody>
          <a:bodyPr wrap="square">
            <a:spAutoFit/>
          </a:bodyPr>
          <a:lstStyle/>
          <a:p>
            <a:pPr fontAlgn="base"/>
            <a:r>
              <a:rPr lang="en-US" sz="2000" dirty="0">
                <a:solidFill>
                  <a:schemeClr val="bg1"/>
                </a:solidFill>
              </a:rPr>
              <a:t>“Tobacco contains several poisonous alkaloids, the principal one of which is nicotine. There is only one other poison—strychnine—more deadly.”</a:t>
            </a:r>
          </a:p>
        </p:txBody>
      </p:sp>
      <p:graphicFrame>
        <p:nvGraphicFramePr>
          <p:cNvPr id="24" name="Table 23"/>
          <p:cNvGraphicFramePr>
            <a:graphicFrameLocks noGrp="1"/>
          </p:cNvGraphicFramePr>
          <p:nvPr>
            <p:extLst>
              <p:ext uri="{D42A27DB-BD31-4B8C-83A1-F6EECF244321}">
                <p14:modId xmlns:p14="http://schemas.microsoft.com/office/powerpoint/2010/main" val="4200958487"/>
              </p:ext>
            </p:extLst>
          </p:nvPr>
        </p:nvGraphicFramePr>
        <p:xfrm>
          <a:off x="3722695" y="938718"/>
          <a:ext cx="8128000" cy="5200212"/>
        </p:xfrm>
        <a:graphic>
          <a:graphicData uri="http://schemas.openxmlformats.org/drawingml/2006/table">
            <a:tbl>
              <a:tblPr firstRow="1" bandRow="1">
                <a:tableStyleId>{93296810-A885-4BE3-A3E7-6D5BEEA58F35}</a:tableStyleId>
              </a:tblPr>
              <a:tblGrid>
                <a:gridCol w="1973944">
                  <a:extLst>
                    <a:ext uri="{9D8B030D-6E8A-4147-A177-3AD203B41FA5}">
                      <a16:colId xmlns:a16="http://schemas.microsoft.com/office/drawing/2014/main" val="20000"/>
                    </a:ext>
                  </a:extLst>
                </a:gridCol>
                <a:gridCol w="6154056">
                  <a:extLst>
                    <a:ext uri="{9D8B030D-6E8A-4147-A177-3AD203B41FA5}">
                      <a16:colId xmlns:a16="http://schemas.microsoft.com/office/drawing/2014/main" val="20001"/>
                    </a:ext>
                  </a:extLst>
                </a:gridCol>
              </a:tblGrid>
              <a:tr h="445332">
                <a:tc>
                  <a:txBody>
                    <a:bodyPr/>
                    <a:lstStyle/>
                    <a:p>
                      <a:r>
                        <a:rPr lang="en-US" dirty="0"/>
                        <a:t>Parts of the Body</a:t>
                      </a:r>
                    </a:p>
                  </a:txBody>
                  <a:tcPr/>
                </a:tc>
                <a:tc>
                  <a:txBody>
                    <a:bodyPr/>
                    <a:lstStyle/>
                    <a:p>
                      <a:r>
                        <a:rPr lang="en-US" dirty="0"/>
                        <a:t>What Tobacco Does to the Body</a:t>
                      </a:r>
                    </a:p>
                  </a:txBody>
                  <a:tcPr/>
                </a:tc>
                <a:extLst>
                  <a:ext uri="{0D108BD9-81ED-4DB2-BD59-A6C34878D82A}">
                    <a16:rowId xmlns:a16="http://schemas.microsoft.com/office/drawing/2014/main" val="10000"/>
                  </a:ext>
                </a:extLst>
              </a:tr>
              <a:tr h="364792">
                <a:tc>
                  <a:txBody>
                    <a:bodyPr/>
                    <a:lstStyle/>
                    <a:p>
                      <a:r>
                        <a:rPr lang="en-US" dirty="0"/>
                        <a:t>Blood</a:t>
                      </a:r>
                    </a:p>
                  </a:txBody>
                  <a:tcPr/>
                </a:tc>
                <a:tc>
                  <a:txBody>
                    <a:bodyPr/>
                    <a:lstStyle/>
                    <a:p>
                      <a:r>
                        <a:rPr lang="en-US" dirty="0"/>
                        <a:t>Makes it thin</a:t>
                      </a:r>
                      <a:r>
                        <a:rPr lang="en-US" baseline="0" dirty="0"/>
                        <a:t> and poor</a:t>
                      </a:r>
                      <a:endParaRPr lang="en-US" dirty="0"/>
                    </a:p>
                  </a:txBody>
                  <a:tcPr/>
                </a:tc>
                <a:extLst>
                  <a:ext uri="{0D108BD9-81ED-4DB2-BD59-A6C34878D82A}">
                    <a16:rowId xmlns:a16="http://schemas.microsoft.com/office/drawing/2014/main" val="10001"/>
                  </a:ext>
                </a:extLst>
              </a:tr>
              <a:tr h="364792">
                <a:tc>
                  <a:txBody>
                    <a:bodyPr/>
                    <a:lstStyle/>
                    <a:p>
                      <a:r>
                        <a:rPr lang="en-US" dirty="0"/>
                        <a:t>Stomach</a:t>
                      </a:r>
                    </a:p>
                  </a:txBody>
                  <a:tcPr/>
                </a:tc>
                <a:tc>
                  <a:txBody>
                    <a:bodyPr/>
                    <a:lstStyle/>
                    <a:p>
                      <a:r>
                        <a:rPr lang="en-US" dirty="0"/>
                        <a:t>Weakens the digestion system, causing loss of appetite and giving rise to sickness</a:t>
                      </a:r>
                    </a:p>
                  </a:txBody>
                  <a:tcPr/>
                </a:tc>
                <a:extLst>
                  <a:ext uri="{0D108BD9-81ED-4DB2-BD59-A6C34878D82A}">
                    <a16:rowId xmlns:a16="http://schemas.microsoft.com/office/drawing/2014/main" val="10002"/>
                  </a:ext>
                </a:extLst>
              </a:tr>
              <a:tr h="364792">
                <a:tc>
                  <a:txBody>
                    <a:bodyPr/>
                    <a:lstStyle/>
                    <a:p>
                      <a:r>
                        <a:rPr lang="en-US" dirty="0"/>
                        <a:t>Heart</a:t>
                      </a:r>
                    </a:p>
                  </a:txBody>
                  <a:tcPr/>
                </a:tc>
                <a:tc>
                  <a:txBody>
                    <a:bodyPr/>
                    <a:lstStyle/>
                    <a:p>
                      <a:r>
                        <a:rPr lang="en-US" dirty="0"/>
                        <a:t>Weakness and irregularity</a:t>
                      </a:r>
                    </a:p>
                  </a:txBody>
                  <a:tcPr/>
                </a:tc>
                <a:extLst>
                  <a:ext uri="{0D108BD9-81ED-4DB2-BD59-A6C34878D82A}">
                    <a16:rowId xmlns:a16="http://schemas.microsoft.com/office/drawing/2014/main" val="10003"/>
                  </a:ext>
                </a:extLst>
              </a:tr>
              <a:tr h="364792">
                <a:tc>
                  <a:txBody>
                    <a:bodyPr/>
                    <a:lstStyle/>
                    <a:p>
                      <a:r>
                        <a:rPr lang="en-US" dirty="0"/>
                        <a:t>Eye</a:t>
                      </a:r>
                    </a:p>
                  </a:txBody>
                  <a:tcPr/>
                </a:tc>
                <a:tc>
                  <a:txBody>
                    <a:bodyPr/>
                    <a:lstStyle/>
                    <a:p>
                      <a:r>
                        <a:rPr lang="en-US" dirty="0"/>
                        <a:t>Confusion and even loss of sight</a:t>
                      </a:r>
                    </a:p>
                  </a:txBody>
                  <a:tcPr/>
                </a:tc>
                <a:extLst>
                  <a:ext uri="{0D108BD9-81ED-4DB2-BD59-A6C34878D82A}">
                    <a16:rowId xmlns:a16="http://schemas.microsoft.com/office/drawing/2014/main" val="10004"/>
                  </a:ext>
                </a:extLst>
              </a:tr>
              <a:tr h="364792">
                <a:tc>
                  <a:txBody>
                    <a:bodyPr/>
                    <a:lstStyle/>
                    <a:p>
                      <a:r>
                        <a:rPr lang="en-US" dirty="0"/>
                        <a:t>Ear</a:t>
                      </a:r>
                    </a:p>
                  </a:txBody>
                  <a:tcPr/>
                </a:tc>
                <a:tc>
                  <a:txBody>
                    <a:bodyPr/>
                    <a:lstStyle/>
                    <a:p>
                      <a:r>
                        <a:rPr lang="en-US" dirty="0"/>
                        <a:t>Whistling or ringing sounds,</a:t>
                      </a:r>
                      <a:r>
                        <a:rPr lang="en-US" baseline="0" dirty="0"/>
                        <a:t> unable to hear distinctly</a:t>
                      </a:r>
                      <a:endParaRPr lang="en-US" dirty="0"/>
                    </a:p>
                  </a:txBody>
                  <a:tcPr/>
                </a:tc>
                <a:extLst>
                  <a:ext uri="{0D108BD9-81ED-4DB2-BD59-A6C34878D82A}">
                    <a16:rowId xmlns:a16="http://schemas.microsoft.com/office/drawing/2014/main" val="10005"/>
                  </a:ext>
                </a:extLst>
              </a:tr>
              <a:tr h="364792">
                <a:tc>
                  <a:txBody>
                    <a:bodyPr/>
                    <a:lstStyle/>
                    <a:p>
                      <a:r>
                        <a:rPr lang="en-US" dirty="0"/>
                        <a:t>Brain</a:t>
                      </a:r>
                    </a:p>
                  </a:txBody>
                  <a:tcPr/>
                </a:tc>
                <a:tc>
                  <a:txBody>
                    <a:bodyPr/>
                    <a:lstStyle/>
                    <a:p>
                      <a:r>
                        <a:rPr lang="en-US" dirty="0"/>
                        <a:t>First stimulating and then depressing its action</a:t>
                      </a:r>
                    </a:p>
                  </a:txBody>
                  <a:tcPr/>
                </a:tc>
                <a:extLst>
                  <a:ext uri="{0D108BD9-81ED-4DB2-BD59-A6C34878D82A}">
                    <a16:rowId xmlns:a16="http://schemas.microsoft.com/office/drawing/2014/main" val="10006"/>
                  </a:ext>
                </a:extLst>
              </a:tr>
              <a:tr h="364792">
                <a:tc>
                  <a:txBody>
                    <a:bodyPr/>
                    <a:lstStyle/>
                    <a:p>
                      <a:r>
                        <a:rPr lang="en-US" dirty="0"/>
                        <a:t>Nerve</a:t>
                      </a:r>
                    </a:p>
                  </a:txBody>
                  <a:tcPr/>
                </a:tc>
                <a:tc>
                  <a:txBody>
                    <a:bodyPr/>
                    <a:lstStyle/>
                    <a:p>
                      <a:r>
                        <a:rPr lang="en-US" dirty="0"/>
                        <a:t>Lessening their power and sensitiveness</a:t>
                      </a:r>
                    </a:p>
                  </a:txBody>
                  <a:tcPr/>
                </a:tc>
                <a:extLst>
                  <a:ext uri="{0D108BD9-81ED-4DB2-BD59-A6C34878D82A}">
                    <a16:rowId xmlns:a16="http://schemas.microsoft.com/office/drawing/2014/main" val="10007"/>
                  </a:ext>
                </a:extLst>
              </a:tr>
              <a:tr h="364792">
                <a:tc>
                  <a:txBody>
                    <a:bodyPr/>
                    <a:lstStyle/>
                    <a:p>
                      <a:r>
                        <a:rPr lang="en-US" dirty="0"/>
                        <a:t>Inside of mouth</a:t>
                      </a:r>
                    </a:p>
                  </a:txBody>
                  <a:tcPr/>
                </a:tc>
                <a:tc>
                  <a:txBody>
                    <a:bodyPr/>
                    <a:lstStyle/>
                    <a:p>
                      <a:r>
                        <a:rPr lang="en-US" dirty="0"/>
                        <a:t>Causes</a:t>
                      </a:r>
                      <a:r>
                        <a:rPr lang="en-US" baseline="0" dirty="0"/>
                        <a:t> enlargement of tonsils (smoker’s throat), redness, dryness, and sometimes peeling, unnatural firmness, shrinking, or sponginess of the gums</a:t>
                      </a:r>
                    </a:p>
                    <a:p>
                      <a:r>
                        <a:rPr lang="en-US" baseline="0" dirty="0"/>
                        <a:t>Cancer of lips, tongue, etc.</a:t>
                      </a:r>
                      <a:endParaRPr lang="en-US" dirty="0"/>
                    </a:p>
                  </a:txBody>
                  <a:tcPr/>
                </a:tc>
                <a:extLst>
                  <a:ext uri="{0D108BD9-81ED-4DB2-BD59-A6C34878D82A}">
                    <a16:rowId xmlns:a16="http://schemas.microsoft.com/office/drawing/2014/main" val="10008"/>
                  </a:ext>
                </a:extLst>
              </a:tr>
              <a:tr h="364792">
                <a:tc>
                  <a:txBody>
                    <a:bodyPr/>
                    <a:lstStyle/>
                    <a:p>
                      <a:r>
                        <a:rPr lang="en-US" dirty="0"/>
                        <a:t>Lungs</a:t>
                      </a:r>
                    </a:p>
                  </a:txBody>
                  <a:tcPr/>
                </a:tc>
                <a:tc>
                  <a:txBody>
                    <a:bodyPr/>
                    <a:lstStyle/>
                    <a:p>
                      <a:r>
                        <a:rPr lang="en-US" dirty="0"/>
                        <a:t>Irritable</a:t>
                      </a:r>
                      <a:r>
                        <a:rPr lang="en-US" baseline="0" dirty="0"/>
                        <a:t> state, increasing coughing</a:t>
                      </a:r>
                      <a:endParaRPr lang="en-US" dirty="0"/>
                    </a:p>
                  </a:txBody>
                  <a:tcPr/>
                </a:tc>
                <a:extLst>
                  <a:ext uri="{0D108BD9-81ED-4DB2-BD59-A6C34878D82A}">
                    <a16:rowId xmlns:a16="http://schemas.microsoft.com/office/drawing/2014/main" val="10009"/>
                  </a:ext>
                </a:extLst>
              </a:tr>
              <a:tr h="364792">
                <a:tc>
                  <a:txBody>
                    <a:bodyPr/>
                    <a:lstStyle/>
                    <a:p>
                      <a:r>
                        <a:rPr lang="en-US" dirty="0"/>
                        <a:t>Breath</a:t>
                      </a:r>
                    </a:p>
                  </a:txBody>
                  <a:tcPr/>
                </a:tc>
                <a:tc>
                  <a:txBody>
                    <a:bodyPr/>
                    <a:lstStyle/>
                    <a:p>
                      <a:r>
                        <a:rPr lang="en-US" dirty="0"/>
                        <a:t>BAD</a:t>
                      </a:r>
                      <a:r>
                        <a:rPr lang="en-US" baseline="0" dirty="0"/>
                        <a:t>  (my own insert)</a:t>
                      </a:r>
                      <a:endParaRPr lang="en-US" dirty="0"/>
                    </a:p>
                  </a:txBody>
                  <a:tcPr/>
                </a:tc>
                <a:extLst>
                  <a:ext uri="{0D108BD9-81ED-4DB2-BD59-A6C34878D82A}">
                    <a16:rowId xmlns:a16="http://schemas.microsoft.com/office/drawing/2014/main" val="10010"/>
                  </a:ext>
                </a:extLst>
              </a:tr>
            </a:tbl>
          </a:graphicData>
        </a:graphic>
      </p:graphicFrame>
      <p:sp>
        <p:nvSpPr>
          <p:cNvPr id="15" name="Rectangle 14"/>
          <p:cNvSpPr/>
          <p:nvPr/>
        </p:nvSpPr>
        <p:spPr>
          <a:xfrm>
            <a:off x="4740942" y="6203199"/>
            <a:ext cx="5431295" cy="307777"/>
          </a:xfrm>
          <a:prstGeom prst="rect">
            <a:avLst/>
          </a:prstGeom>
        </p:spPr>
        <p:txBody>
          <a:bodyPr wrap="none">
            <a:spAutoFit/>
          </a:bodyPr>
          <a:lstStyle/>
          <a:p>
            <a:r>
              <a:rPr lang="en-US" sz="1400" b="0" i="1" dirty="0">
                <a:solidFill>
                  <a:schemeClr val="bg1"/>
                </a:solidFill>
                <a:effectLst/>
                <a:latin typeface="Abadi" panose="020B0604020104020204" pitchFamily="34" charset="0"/>
              </a:rPr>
              <a:t>The Temperance Catechism of the Four-fold Pledge (Tobacco Article)</a:t>
            </a:r>
            <a:endParaRPr lang="en-US" sz="1400" i="1" dirty="0"/>
          </a:p>
        </p:txBody>
      </p:sp>
      <p:pic>
        <p:nvPicPr>
          <p:cNvPr id="3" name="Picture 2">
            <a:extLst>
              <a:ext uri="{FF2B5EF4-FFF2-40B4-BE49-F238E27FC236}">
                <a16:creationId xmlns:a16="http://schemas.microsoft.com/office/drawing/2014/main" id="{F3950995-64EB-405A-99DE-C0B54EB82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80" y="3200401"/>
            <a:ext cx="3086100" cy="2438400"/>
          </a:xfrm>
          <a:prstGeom prst="rect">
            <a:avLst/>
          </a:prstGeom>
        </p:spPr>
      </p:pic>
    </p:spTree>
    <p:extLst>
      <p:ext uri="{BB962C8B-B14F-4D97-AF65-F5344CB8AC3E}">
        <p14:creationId xmlns:p14="http://schemas.microsoft.com/office/powerpoint/2010/main" val="9596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B5B92E-B8F7-4D49-BF5F-FCCD84889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89:8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A Time and Need </a:t>
            </a:r>
          </a:p>
        </p:txBody>
      </p:sp>
      <p:pic>
        <p:nvPicPr>
          <p:cNvPr id="6" name="Picture 5">
            <a:extLst>
              <a:ext uri="{FF2B5EF4-FFF2-40B4-BE49-F238E27FC236}">
                <a16:creationId xmlns:a16="http://schemas.microsoft.com/office/drawing/2014/main" id="{37423E90-AF08-4B3D-AB4B-69246F0BF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80" y="1120954"/>
            <a:ext cx="6285521" cy="2176461"/>
          </a:xfrm>
          <a:prstGeom prst="rect">
            <a:avLst/>
          </a:prstGeom>
        </p:spPr>
      </p:pic>
      <p:pic>
        <p:nvPicPr>
          <p:cNvPr id="19" name="Picture 18">
            <a:extLst>
              <a:ext uri="{FF2B5EF4-FFF2-40B4-BE49-F238E27FC236}">
                <a16:creationId xmlns:a16="http://schemas.microsoft.com/office/drawing/2014/main" id="{87A30677-95C0-4E91-BE91-61FD21263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1787" y="648552"/>
            <a:ext cx="4456562" cy="2627604"/>
          </a:xfrm>
          <a:prstGeom prst="rect">
            <a:avLst/>
          </a:prstGeom>
        </p:spPr>
      </p:pic>
      <p:pic>
        <p:nvPicPr>
          <p:cNvPr id="23" name="Picture 22">
            <a:extLst>
              <a:ext uri="{FF2B5EF4-FFF2-40B4-BE49-F238E27FC236}">
                <a16:creationId xmlns:a16="http://schemas.microsoft.com/office/drawing/2014/main" id="{7346915B-3A2C-4325-8680-CEFAE6904C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4838" y="3645518"/>
            <a:ext cx="9608129" cy="2975106"/>
          </a:xfrm>
          <a:prstGeom prst="rect">
            <a:avLst/>
          </a:prstGeom>
        </p:spPr>
      </p:pic>
    </p:spTree>
    <p:extLst>
      <p:ext uri="{BB962C8B-B14F-4D97-AF65-F5344CB8AC3E}">
        <p14:creationId xmlns:p14="http://schemas.microsoft.com/office/powerpoint/2010/main" val="317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4FD4F56-2E7E-4B3A-869E-240E7F607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89:11-12</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What is Good For Man?</a:t>
            </a:r>
          </a:p>
        </p:txBody>
      </p:sp>
      <p:pic>
        <p:nvPicPr>
          <p:cNvPr id="13" name="Picture 12">
            <a:extLst>
              <a:ext uri="{FF2B5EF4-FFF2-40B4-BE49-F238E27FC236}">
                <a16:creationId xmlns:a16="http://schemas.microsoft.com/office/drawing/2014/main" id="{FF4083BF-5C7C-4B21-BAC6-EE44A1A6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80" y="779196"/>
            <a:ext cx="3749365" cy="5188146"/>
          </a:xfrm>
          <a:prstGeom prst="rect">
            <a:avLst/>
          </a:prstGeom>
        </p:spPr>
      </p:pic>
      <p:pic>
        <p:nvPicPr>
          <p:cNvPr id="18" name="Picture 17">
            <a:extLst>
              <a:ext uri="{FF2B5EF4-FFF2-40B4-BE49-F238E27FC236}">
                <a16:creationId xmlns:a16="http://schemas.microsoft.com/office/drawing/2014/main" id="{09182098-A7A1-4291-800D-B9DEC15A8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002" y="838047"/>
            <a:ext cx="4127350" cy="5505165"/>
          </a:xfrm>
          <a:prstGeom prst="rect">
            <a:avLst/>
          </a:prstGeom>
        </p:spPr>
      </p:pic>
      <p:pic>
        <p:nvPicPr>
          <p:cNvPr id="21" name="Picture 20">
            <a:extLst>
              <a:ext uri="{FF2B5EF4-FFF2-40B4-BE49-F238E27FC236}">
                <a16:creationId xmlns:a16="http://schemas.microsoft.com/office/drawing/2014/main" id="{DDAACA2A-50AD-4BB8-AEF8-CED0CFFEA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289" y="695270"/>
            <a:ext cx="5218628" cy="6017274"/>
          </a:xfrm>
          <a:prstGeom prst="rect">
            <a:avLst/>
          </a:prstGeom>
        </p:spPr>
      </p:pic>
      <p:pic>
        <p:nvPicPr>
          <p:cNvPr id="24" name="Picture 23">
            <a:extLst>
              <a:ext uri="{FF2B5EF4-FFF2-40B4-BE49-F238E27FC236}">
                <a16:creationId xmlns:a16="http://schemas.microsoft.com/office/drawing/2014/main" id="{9968490C-8ED1-4B16-AE10-8198512B9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28" y="129424"/>
            <a:ext cx="620693" cy="923675"/>
          </a:xfrm>
          <a:prstGeom prst="rect">
            <a:avLst/>
          </a:prstGeom>
        </p:spPr>
      </p:pic>
    </p:spTree>
    <p:extLst>
      <p:ext uri="{BB962C8B-B14F-4D97-AF65-F5344CB8AC3E}">
        <p14:creationId xmlns:p14="http://schemas.microsoft.com/office/powerpoint/2010/main" val="365711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1001ED-64C9-4413-B2EC-1A1450F12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89:18-21 </a:t>
            </a:r>
            <a:r>
              <a:rPr lang="en-US" sz="1200" b="0" i="0" dirty="0">
                <a:solidFill>
                  <a:schemeClr val="bg1"/>
                </a:solidFill>
                <a:effectLst/>
                <a:latin typeface="Abadi" panose="020B0604020104020204" pitchFamily="34" charset="0"/>
              </a:rPr>
              <a:t>President Boyd K. Packer</a:t>
            </a:r>
            <a:endParaRPr lang="en-US" sz="1200"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Restrictions</a:t>
            </a:r>
          </a:p>
        </p:txBody>
      </p:sp>
      <p:sp>
        <p:nvSpPr>
          <p:cNvPr id="25" name="Rectangle 24"/>
          <p:cNvSpPr/>
          <p:nvPr/>
        </p:nvSpPr>
        <p:spPr>
          <a:xfrm>
            <a:off x="375780" y="994597"/>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“The </a:t>
            </a:r>
            <a:r>
              <a:rPr lang="en-US" b="0" i="0" u="none" strike="noStrike" dirty="0">
                <a:solidFill>
                  <a:schemeClr val="bg1"/>
                </a:solidFill>
                <a:effectLst/>
                <a:latin typeface="Abadi" panose="020B0604020104020204" pitchFamily="34" charset="0"/>
              </a:rPr>
              <a:t>Word of Wisdom</a:t>
            </a:r>
            <a:r>
              <a:rPr lang="en-US" b="0" i="0" dirty="0">
                <a:solidFill>
                  <a:schemeClr val="bg1"/>
                </a:solidFill>
                <a:effectLst/>
                <a:latin typeface="Abadi" panose="020B0604020104020204" pitchFamily="34" charset="0"/>
              </a:rPr>
              <a:t> put restrictions on members of the Church.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To this day those regulations apply to every member and to everyone who seeks to join the Church.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They are so compelling that no one is to be baptized into the Church without first agreeing to live by them. No one will be called to teach or to lead unless they accept them. </a:t>
            </a:r>
            <a:endParaRPr lang="en-US" dirty="0">
              <a:solidFill>
                <a:schemeClr val="bg1"/>
              </a:solidFill>
            </a:endParaRPr>
          </a:p>
        </p:txBody>
      </p:sp>
      <p:sp>
        <p:nvSpPr>
          <p:cNvPr id="13" name="Rectangle 12"/>
          <p:cNvSpPr/>
          <p:nvPr/>
        </p:nvSpPr>
        <p:spPr>
          <a:xfrm>
            <a:off x="7010400" y="4778016"/>
            <a:ext cx="4147457" cy="1477328"/>
          </a:xfrm>
          <a:prstGeom prst="rect">
            <a:avLst/>
          </a:prstGeom>
        </p:spPr>
        <p:txBody>
          <a:bodyPr wrap="square">
            <a:spAutoFit/>
          </a:bodyPr>
          <a:lstStyle/>
          <a:p>
            <a:r>
              <a:rPr lang="en-US" dirty="0">
                <a:solidFill>
                  <a:schemeClr val="bg1"/>
                </a:solidFill>
                <a:latin typeface="Abadi" panose="020B0604020104020204" pitchFamily="34" charset="0"/>
              </a:rPr>
              <a:t>“When you want to go to the temple, you will be asked if you keep the Word of Wisdom. If you do not, you cannot go to the house of the Lord until you are fully worthy.”</a:t>
            </a:r>
            <a:endParaRPr lang="en-US" dirty="0">
              <a:solidFill>
                <a:schemeClr val="bg1"/>
              </a:solidFill>
            </a:endParaRPr>
          </a:p>
        </p:txBody>
      </p:sp>
      <p:pic>
        <p:nvPicPr>
          <p:cNvPr id="3" name="Picture 2">
            <a:extLst>
              <a:ext uri="{FF2B5EF4-FFF2-40B4-BE49-F238E27FC236}">
                <a16:creationId xmlns:a16="http://schemas.microsoft.com/office/drawing/2014/main" id="{B29275AF-3EE6-45F5-A8D8-4A0845333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75" y="1228960"/>
            <a:ext cx="2362200" cy="2946400"/>
          </a:xfrm>
          <a:prstGeom prst="rect">
            <a:avLst/>
          </a:prstGeom>
        </p:spPr>
      </p:pic>
      <p:pic>
        <p:nvPicPr>
          <p:cNvPr id="6" name="Picture 5">
            <a:extLst>
              <a:ext uri="{FF2B5EF4-FFF2-40B4-BE49-F238E27FC236}">
                <a16:creationId xmlns:a16="http://schemas.microsoft.com/office/drawing/2014/main" id="{32966F95-31D8-4396-8246-ED1365E98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0" y="3652096"/>
            <a:ext cx="3950208" cy="2645664"/>
          </a:xfrm>
          <a:prstGeom prst="rect">
            <a:avLst/>
          </a:prstGeom>
        </p:spPr>
      </p:pic>
      <p:pic>
        <p:nvPicPr>
          <p:cNvPr id="16" name="Picture 15">
            <a:extLst>
              <a:ext uri="{FF2B5EF4-FFF2-40B4-BE49-F238E27FC236}">
                <a16:creationId xmlns:a16="http://schemas.microsoft.com/office/drawing/2014/main" id="{7B35898C-AAC5-483B-B0E5-CD34C3A6F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8766" y="135446"/>
            <a:ext cx="771781" cy="961875"/>
          </a:xfrm>
          <a:prstGeom prst="rect">
            <a:avLst/>
          </a:prstGeom>
        </p:spPr>
      </p:pic>
    </p:spTree>
    <p:extLst>
      <p:ext uri="{BB962C8B-B14F-4D97-AF65-F5344CB8AC3E}">
        <p14:creationId xmlns:p14="http://schemas.microsoft.com/office/powerpoint/2010/main" val="21986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746DC8-0F62-41B9-B213-F1B9D2942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89:18-21 President Boyd K. Packer</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Obedience to the Word</a:t>
            </a:r>
          </a:p>
        </p:txBody>
      </p:sp>
      <p:sp>
        <p:nvSpPr>
          <p:cNvPr id="3" name="Rectangle 2"/>
          <p:cNvSpPr/>
          <p:nvPr/>
        </p:nvSpPr>
        <p:spPr>
          <a:xfrm>
            <a:off x="5573484" y="3633338"/>
            <a:ext cx="6096000" cy="2862322"/>
          </a:xfrm>
          <a:prstGeom prst="rect">
            <a:avLst/>
          </a:prstGeom>
        </p:spPr>
        <p:txBody>
          <a:bodyPr>
            <a:spAutoFit/>
          </a:bodyPr>
          <a:lstStyle/>
          <a:p>
            <a:pPr fontAlgn="base"/>
            <a:r>
              <a:rPr lang="en-US" dirty="0">
                <a:solidFill>
                  <a:schemeClr val="bg1"/>
                </a:solidFill>
                <a:cs typeface="Lucida Sans Unicode" panose="020B0602030504020204" pitchFamily="34" charset="0"/>
              </a:rPr>
              <a:t>“I have come to know … that a fundamental purpose of the Word of Wisdom has to do with revelation. …</a:t>
            </a:r>
          </a:p>
          <a:p>
            <a:pPr fontAlgn="base"/>
            <a:endParaRPr lang="en-US" dirty="0">
              <a:solidFill>
                <a:schemeClr val="bg1"/>
              </a:solidFill>
              <a:cs typeface="Lucida Sans Unicode" panose="020B0602030504020204" pitchFamily="34" charset="0"/>
            </a:endParaRPr>
          </a:p>
          <a:p>
            <a:pPr fontAlgn="base"/>
            <a:r>
              <a:rPr lang="en-US" dirty="0">
                <a:solidFill>
                  <a:schemeClr val="bg1"/>
                </a:solidFill>
                <a:cs typeface="Lucida Sans Unicode" panose="020B0602030504020204" pitchFamily="34" charset="0"/>
              </a:rPr>
              <a:t>“If someone ‘under the influence’ can hardly listen to plain talk, how can they respond to spiritual promptings that touch their most delicate feelings?</a:t>
            </a:r>
          </a:p>
          <a:p>
            <a:pPr fontAlgn="base"/>
            <a:endParaRPr lang="en-US" dirty="0">
              <a:solidFill>
                <a:schemeClr val="bg1"/>
              </a:solidFill>
              <a:cs typeface="Lucida Sans Unicode" panose="020B0602030504020204" pitchFamily="34" charset="0"/>
            </a:endParaRPr>
          </a:p>
          <a:p>
            <a:pPr fontAlgn="base"/>
            <a:r>
              <a:rPr lang="en-US" dirty="0">
                <a:solidFill>
                  <a:schemeClr val="bg1"/>
                </a:solidFill>
                <a:cs typeface="Lucida Sans Unicode" panose="020B0602030504020204" pitchFamily="34" charset="0"/>
              </a:rPr>
              <a:t>“As valuable as the Word of Wisdom is as a law of health, it may be much more valuable to you spiritually than it is physically.”</a:t>
            </a:r>
          </a:p>
        </p:txBody>
      </p:sp>
      <p:sp>
        <p:nvSpPr>
          <p:cNvPr id="24" name="Rectangle 23"/>
          <p:cNvSpPr/>
          <p:nvPr/>
        </p:nvSpPr>
        <p:spPr>
          <a:xfrm>
            <a:off x="375780" y="1025494"/>
            <a:ext cx="6096000" cy="923330"/>
          </a:xfrm>
          <a:prstGeom prst="rect">
            <a:avLst/>
          </a:prstGeom>
        </p:spPr>
        <p:txBody>
          <a:bodyPr>
            <a:spAutoFit/>
          </a:bodyPr>
          <a:lstStyle/>
          <a:p>
            <a:r>
              <a:rPr lang="en-US" b="0" i="0" dirty="0">
                <a:solidFill>
                  <a:schemeClr val="bg1"/>
                </a:solidFill>
                <a:effectLst/>
                <a:cs typeface="Lucida Sans Unicode" panose="020B0602030504020204" pitchFamily="34" charset="0"/>
              </a:rPr>
              <a:t>“Learn to use moderation and common sense in matters of health and nutrition, and particularly in medication. Avoid being extreme or fanatical or becoming a faddist.”</a:t>
            </a:r>
            <a:endParaRPr lang="en-US" dirty="0">
              <a:solidFill>
                <a:schemeClr val="bg1"/>
              </a:solidFill>
              <a:cs typeface="Lucida Sans Unicode" panose="020B0602030504020204" pitchFamily="34" charset="0"/>
            </a:endParaRPr>
          </a:p>
        </p:txBody>
      </p:sp>
      <p:pic>
        <p:nvPicPr>
          <p:cNvPr id="5" name="Picture 4">
            <a:extLst>
              <a:ext uri="{FF2B5EF4-FFF2-40B4-BE49-F238E27FC236}">
                <a16:creationId xmlns:a16="http://schemas.microsoft.com/office/drawing/2014/main" id="{CF9D8C3E-9283-4A43-A54B-67BDF0528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07" y="2697533"/>
            <a:ext cx="3810000" cy="2857500"/>
          </a:xfrm>
          <a:prstGeom prst="rect">
            <a:avLst/>
          </a:prstGeom>
        </p:spPr>
      </p:pic>
      <p:pic>
        <p:nvPicPr>
          <p:cNvPr id="13" name="Picture 12">
            <a:extLst>
              <a:ext uri="{FF2B5EF4-FFF2-40B4-BE49-F238E27FC236}">
                <a16:creationId xmlns:a16="http://schemas.microsoft.com/office/drawing/2014/main" id="{6C73CBC3-B83C-4CA5-B35C-0DBE61F50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507" y="859067"/>
            <a:ext cx="2583493" cy="2645332"/>
          </a:xfrm>
          <a:prstGeom prst="rect">
            <a:avLst/>
          </a:prstGeom>
        </p:spPr>
      </p:pic>
    </p:spTree>
    <p:extLst>
      <p:ext uri="{BB962C8B-B14F-4D97-AF65-F5344CB8AC3E}">
        <p14:creationId xmlns:p14="http://schemas.microsoft.com/office/powerpoint/2010/main" val="29606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131A3B-4DC6-433E-ADB2-18073C73F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9099331" y="141443"/>
            <a:ext cx="571276" cy="685800"/>
            <a:chOff x="5486400" y="381000"/>
            <a:chExt cx="571276" cy="685800"/>
          </a:xfrm>
        </p:grpSpPr>
        <p:sp>
          <p:nvSpPr>
            <p:cNvPr id="6" name="Rounded Rectangle 5"/>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229739" y="1169551"/>
            <a:ext cx="4188351" cy="369332"/>
          </a:xfrm>
          <a:prstGeom prst="rect">
            <a:avLst/>
          </a:prstGeom>
          <a:noFill/>
        </p:spPr>
        <p:txBody>
          <a:bodyPr wrap="square" rtlCol="0">
            <a:spAutoFit/>
          </a:bodyPr>
          <a:lstStyle/>
          <a:p>
            <a:r>
              <a:rPr lang="en-US" dirty="0">
                <a:solidFill>
                  <a:schemeClr val="bg1"/>
                </a:solidFill>
              </a:rPr>
              <a:t>February 27, 1833  Kirtland, Ohio</a:t>
            </a:r>
          </a:p>
        </p:txBody>
      </p:sp>
      <p:sp>
        <p:nvSpPr>
          <p:cNvPr id="63" name="TextBox 62"/>
          <p:cNvSpPr txBox="1"/>
          <p:nvPr/>
        </p:nvSpPr>
        <p:spPr>
          <a:xfrm>
            <a:off x="70807" y="0"/>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Background</a:t>
            </a:r>
            <a:endParaRPr lang="en-US" sz="3200" dirty="0">
              <a:solidFill>
                <a:schemeClr val="bg1"/>
              </a:solidFill>
              <a:latin typeface="Broadway" panose="04040905080B02020502" pitchFamily="82" charset="0"/>
            </a:endParaRPr>
          </a:p>
        </p:txBody>
      </p:sp>
      <p:sp>
        <p:nvSpPr>
          <p:cNvPr id="2" name="Rectangle 1"/>
          <p:cNvSpPr/>
          <p:nvPr/>
        </p:nvSpPr>
        <p:spPr>
          <a:xfrm>
            <a:off x="5927002" y="4136886"/>
            <a:ext cx="6096000" cy="2308324"/>
          </a:xfrm>
          <a:prstGeom prst="rect">
            <a:avLst/>
          </a:prstGeom>
        </p:spPr>
        <p:txBody>
          <a:bodyPr>
            <a:spAutoFit/>
          </a:bodyPr>
          <a:lstStyle/>
          <a:p>
            <a:r>
              <a:rPr lang="en-US" b="0" i="0" dirty="0">
                <a:solidFill>
                  <a:schemeClr val="bg1"/>
                </a:solidFill>
                <a:effectLst/>
                <a:latin typeface="Abadi" panose="020B0604020104020204" pitchFamily="34" charset="0"/>
              </a:rPr>
              <a:t>“The brethren came to that place for hundreds of miles to attend school in a little room probably no larger than eleven by fourteen. When they assembled together in this room after breakfast, the first they did was to light their pipes and, while smoking, talk about the great things of the kingdom and spit all over the room, and as soon as the pipe was out of their mouths a large chew of tobacco would then be taken. </a:t>
            </a:r>
            <a:endParaRPr lang="en-US" dirty="0">
              <a:solidFill>
                <a:schemeClr val="bg1"/>
              </a:solidFill>
            </a:endParaRPr>
          </a:p>
        </p:txBody>
      </p:sp>
      <p:sp>
        <p:nvSpPr>
          <p:cNvPr id="64" name="Rectangle 63"/>
          <p:cNvSpPr/>
          <p:nvPr/>
        </p:nvSpPr>
        <p:spPr>
          <a:xfrm>
            <a:off x="350899" y="1692771"/>
            <a:ext cx="6096000" cy="2031325"/>
          </a:xfrm>
          <a:prstGeom prst="rect">
            <a:avLst/>
          </a:prstGeom>
        </p:spPr>
        <p:txBody>
          <a:bodyPr>
            <a:spAutoFit/>
          </a:bodyPr>
          <a:lstStyle/>
          <a:p>
            <a:r>
              <a:rPr lang="en-US" b="0" i="0" dirty="0">
                <a:solidFill>
                  <a:schemeClr val="bg1"/>
                </a:solidFill>
                <a:effectLst/>
                <a:latin typeface="Abadi" panose="020B0604020104020204" pitchFamily="34" charset="0"/>
              </a:rPr>
              <a:t>President Brigham Young said: “I think I am as well acquainted with the circumstances which led to the giving of the </a:t>
            </a:r>
            <a:r>
              <a:rPr lang="en-US" b="0" i="0" u="none" strike="noStrike" dirty="0">
                <a:solidFill>
                  <a:schemeClr val="bg1"/>
                </a:solidFill>
                <a:effectLst/>
                <a:latin typeface="Abadi" panose="020B0604020104020204" pitchFamily="34" charset="0"/>
              </a:rPr>
              <a:t>Word of Wisdom</a:t>
            </a:r>
            <a:r>
              <a:rPr lang="en-US" b="0" i="0" dirty="0">
                <a:solidFill>
                  <a:schemeClr val="bg1"/>
                </a:solidFill>
                <a:effectLst/>
                <a:latin typeface="Abadi" panose="020B0604020104020204" pitchFamily="34" charset="0"/>
              </a:rPr>
              <a:t> as any man in the Church, although I was not present at the time to witness them. The first school of the prophets was held in a small room situated over the Prophet Joseph’s kitchen, in a house which belonged to Bishop Whitney. …</a:t>
            </a:r>
            <a:endParaRPr lang="en-US" dirty="0">
              <a:solidFill>
                <a:schemeClr val="bg1"/>
              </a:solidFill>
            </a:endParaRPr>
          </a:p>
        </p:txBody>
      </p:sp>
      <p:pic>
        <p:nvPicPr>
          <p:cNvPr id="11" name="Picture 10">
            <a:extLst>
              <a:ext uri="{FF2B5EF4-FFF2-40B4-BE49-F238E27FC236}">
                <a16:creationId xmlns:a16="http://schemas.microsoft.com/office/drawing/2014/main" id="{32A9C42B-186C-4193-88DB-8FD91E860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175" y="1310994"/>
            <a:ext cx="2867025" cy="2390775"/>
          </a:xfrm>
          <a:prstGeom prst="rect">
            <a:avLst/>
          </a:prstGeom>
        </p:spPr>
      </p:pic>
      <p:pic>
        <p:nvPicPr>
          <p:cNvPr id="13" name="Picture 12">
            <a:extLst>
              <a:ext uri="{FF2B5EF4-FFF2-40B4-BE49-F238E27FC236}">
                <a16:creationId xmlns:a16="http://schemas.microsoft.com/office/drawing/2014/main" id="{471387EE-D1D1-4D31-B237-82A7A79DB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489" y="3956010"/>
            <a:ext cx="2032000" cy="2489200"/>
          </a:xfrm>
          <a:prstGeom prst="rect">
            <a:avLst/>
          </a:prstGeom>
        </p:spPr>
      </p:pic>
    </p:spTree>
    <p:extLst>
      <p:ext uri="{BB962C8B-B14F-4D97-AF65-F5344CB8AC3E}">
        <p14:creationId xmlns:p14="http://schemas.microsoft.com/office/powerpoint/2010/main" val="1216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ECDA56-7DC3-4A5D-AF2E-98915E598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89:18-21</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Promises of Obedience</a:t>
            </a:r>
          </a:p>
        </p:txBody>
      </p:sp>
      <p:sp>
        <p:nvSpPr>
          <p:cNvPr id="13" name="Rectangle 12"/>
          <p:cNvSpPr/>
          <p:nvPr/>
        </p:nvSpPr>
        <p:spPr>
          <a:xfrm>
            <a:off x="604380" y="1160148"/>
            <a:ext cx="6096000" cy="1384995"/>
          </a:xfrm>
          <a:prstGeom prst="rect">
            <a:avLst/>
          </a:prstGeom>
        </p:spPr>
        <p:txBody>
          <a:bodyPr>
            <a:spAutoFit/>
          </a:bodyPr>
          <a:lstStyle/>
          <a:p>
            <a:r>
              <a:rPr lang="en-US" sz="2800" b="0" i="0" dirty="0">
                <a:solidFill>
                  <a:schemeClr val="bg1"/>
                </a:solidFill>
                <a:effectLst/>
                <a:latin typeface="Abadi" panose="020B0604020104020204" pitchFamily="34" charset="0"/>
              </a:rPr>
              <a:t>“He also promised health, protection, knowledge, and wisdom to those who obey the Word of Wisdom.”</a:t>
            </a:r>
            <a:endParaRPr lang="en-US" sz="2800" dirty="0">
              <a:solidFill>
                <a:schemeClr val="bg1"/>
              </a:solidFill>
            </a:endParaRPr>
          </a:p>
        </p:txBody>
      </p:sp>
      <p:sp>
        <p:nvSpPr>
          <p:cNvPr id="14" name="Rectangle 13"/>
          <p:cNvSpPr/>
          <p:nvPr/>
        </p:nvSpPr>
        <p:spPr>
          <a:xfrm>
            <a:off x="6700380" y="2021184"/>
            <a:ext cx="4871134" cy="4031873"/>
          </a:xfrm>
          <a:prstGeom prst="rect">
            <a:avLst/>
          </a:prstGeom>
        </p:spPr>
        <p:txBody>
          <a:bodyPr wrap="square">
            <a:spAutoFit/>
          </a:bodyPr>
          <a:lstStyle/>
          <a:p>
            <a:pPr algn="ctr"/>
            <a:r>
              <a:rPr lang="en-US" sz="3200" b="0" i="0" dirty="0">
                <a:solidFill>
                  <a:srgbClr val="FFFF00"/>
                </a:solidFill>
                <a:effectLst/>
                <a:latin typeface="Abadi" panose="020B0604020104020204" pitchFamily="34" charset="0"/>
              </a:rPr>
              <a:t>However:</a:t>
            </a:r>
          </a:p>
          <a:p>
            <a:endParaRPr lang="en-US" sz="2800" b="0" i="0" dirty="0">
              <a:solidFill>
                <a:srgbClr val="FFFF00"/>
              </a:solidFill>
              <a:effectLst/>
              <a:latin typeface="Abadi" panose="020B0604020104020204" pitchFamily="34" charset="0"/>
            </a:endParaRPr>
          </a:p>
          <a:p>
            <a:r>
              <a:rPr lang="en-US" sz="2800" dirty="0">
                <a:solidFill>
                  <a:schemeClr val="bg1"/>
                </a:solidFill>
                <a:latin typeface="Abadi" panose="020B0604020104020204" pitchFamily="34" charset="0"/>
              </a:rPr>
              <a:t>“</a:t>
            </a:r>
            <a:r>
              <a:rPr lang="en-US" sz="2800" b="0" i="0" dirty="0">
                <a:solidFill>
                  <a:schemeClr val="bg1"/>
                </a:solidFill>
                <a:effectLst/>
                <a:latin typeface="Abadi" panose="020B0604020104020204" pitchFamily="34" charset="0"/>
              </a:rPr>
              <a:t>The Word of Wisdom does not promise you perfect health, but it teaches how to keep the body you were born with in the best condition and your mind alert to delicate spiritual promptings.”</a:t>
            </a:r>
            <a:endParaRPr lang="en-US" sz="2800" dirty="0">
              <a:solidFill>
                <a:schemeClr val="bg1"/>
              </a:solidFill>
            </a:endParaRPr>
          </a:p>
        </p:txBody>
      </p:sp>
      <p:pic>
        <p:nvPicPr>
          <p:cNvPr id="3" name="Picture 2">
            <a:extLst>
              <a:ext uri="{FF2B5EF4-FFF2-40B4-BE49-F238E27FC236}">
                <a16:creationId xmlns:a16="http://schemas.microsoft.com/office/drawing/2014/main" id="{CFE642C9-F2F9-4773-838B-735998486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58" y="2697543"/>
            <a:ext cx="1724025" cy="2590800"/>
          </a:xfrm>
          <a:prstGeom prst="rect">
            <a:avLst/>
          </a:prstGeom>
        </p:spPr>
      </p:pic>
      <p:pic>
        <p:nvPicPr>
          <p:cNvPr id="6" name="Picture 5">
            <a:extLst>
              <a:ext uri="{FF2B5EF4-FFF2-40B4-BE49-F238E27FC236}">
                <a16:creationId xmlns:a16="http://schemas.microsoft.com/office/drawing/2014/main" id="{A60B30E7-AEEA-49C8-B35D-BC7D36826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852" y="3036001"/>
            <a:ext cx="4224528" cy="2816352"/>
          </a:xfrm>
          <a:prstGeom prst="rect">
            <a:avLst/>
          </a:prstGeom>
        </p:spPr>
      </p:pic>
    </p:spTree>
    <p:extLst>
      <p:ext uri="{BB962C8B-B14F-4D97-AF65-F5344CB8AC3E}">
        <p14:creationId xmlns:p14="http://schemas.microsoft.com/office/powerpoint/2010/main" val="10520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ECDA56-7DC3-4A5D-AF2E-98915E598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Doctrinal Mastery</a:t>
            </a:r>
          </a:p>
        </p:txBody>
      </p:sp>
      <p:grpSp>
        <p:nvGrpSpPr>
          <p:cNvPr id="16" name="Group 15">
            <a:extLst>
              <a:ext uri="{FF2B5EF4-FFF2-40B4-BE49-F238E27FC236}">
                <a16:creationId xmlns:a16="http://schemas.microsoft.com/office/drawing/2014/main" id="{44D699BD-385F-416F-8E03-702E0E87B9E3}"/>
              </a:ext>
            </a:extLst>
          </p:cNvPr>
          <p:cNvGrpSpPr/>
          <p:nvPr/>
        </p:nvGrpSpPr>
        <p:grpSpPr>
          <a:xfrm>
            <a:off x="489856" y="1932092"/>
            <a:ext cx="3244739" cy="3282914"/>
            <a:chOff x="2646084" y="2667000"/>
            <a:chExt cx="3886200" cy="3931920"/>
          </a:xfrm>
        </p:grpSpPr>
        <p:grpSp>
          <p:nvGrpSpPr>
            <p:cNvPr id="17" name="Group 13">
              <a:extLst>
                <a:ext uri="{FF2B5EF4-FFF2-40B4-BE49-F238E27FC236}">
                  <a16:creationId xmlns:a16="http://schemas.microsoft.com/office/drawing/2014/main" id="{647A9FE6-4018-4DEF-87D2-5BEA325B30B3}"/>
                </a:ext>
              </a:extLst>
            </p:cNvPr>
            <p:cNvGrpSpPr/>
            <p:nvPr/>
          </p:nvGrpSpPr>
          <p:grpSpPr>
            <a:xfrm>
              <a:off x="3048000" y="2667000"/>
              <a:ext cx="2971800" cy="3931920"/>
              <a:chOff x="152400" y="152400"/>
              <a:chExt cx="4953000" cy="6553200"/>
            </a:xfrm>
          </p:grpSpPr>
          <p:sp>
            <p:nvSpPr>
              <p:cNvPr id="21" name="Rounded Rectangle 70">
                <a:extLst>
                  <a:ext uri="{FF2B5EF4-FFF2-40B4-BE49-F238E27FC236}">
                    <a16:creationId xmlns:a16="http://schemas.microsoft.com/office/drawing/2014/main" id="{C499E0DE-FE23-4BF0-A64E-21E23116C72F}"/>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1">
                <a:extLst>
                  <a:ext uri="{FF2B5EF4-FFF2-40B4-BE49-F238E27FC236}">
                    <a16:creationId xmlns:a16="http://schemas.microsoft.com/office/drawing/2014/main" id="{4FCE239D-30D4-4FC7-8BAD-19A8B8C1E863}"/>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72">
                <a:extLst>
                  <a:ext uri="{FF2B5EF4-FFF2-40B4-BE49-F238E27FC236}">
                    <a16:creationId xmlns:a16="http://schemas.microsoft.com/office/drawing/2014/main" id="{14780FE1-5E00-40C0-8F05-2EFF492949C3}"/>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59778EC-6BDE-4F00-B1BE-9FD1F34529D6}"/>
                </a:ext>
              </a:extLst>
            </p:cNvPr>
            <p:cNvSpPr txBox="1"/>
            <p:nvPr/>
          </p:nvSpPr>
          <p:spPr>
            <a:xfrm>
              <a:off x="2646084" y="3823447"/>
              <a:ext cx="3886200" cy="479209"/>
            </a:xfrm>
            <a:prstGeom prst="rect">
              <a:avLst/>
            </a:prstGeom>
            <a:noFill/>
          </p:spPr>
          <p:txBody>
            <a:bodyPr wrap="square" rtlCol="0">
              <a:spAutoFit/>
            </a:bodyPr>
            <a:lstStyle/>
            <a:p>
              <a:pPr algn="ctr"/>
              <a:r>
                <a:rPr lang="en-US" sz="2000" b="1" dirty="0">
                  <a:solidFill>
                    <a:schemeClr val="bg1"/>
                  </a:solidFill>
                  <a:latin typeface="Californian FB" pitchFamily="18" charset="0"/>
                </a:rPr>
                <a:t>D&amp;C 89:18-21</a:t>
              </a:r>
            </a:p>
          </p:txBody>
        </p:sp>
        <p:sp>
          <p:nvSpPr>
            <p:cNvPr id="19" name="TextBox 18">
              <a:extLst>
                <a:ext uri="{FF2B5EF4-FFF2-40B4-BE49-F238E27FC236}">
                  <a16:creationId xmlns:a16="http://schemas.microsoft.com/office/drawing/2014/main" id="{F1F99817-A518-466E-966E-C45B4DFACC29}"/>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20" name="Straight Connector 19">
              <a:extLst>
                <a:ext uri="{FF2B5EF4-FFF2-40B4-BE49-F238E27FC236}">
                  <a16:creationId xmlns:a16="http://schemas.microsoft.com/office/drawing/2014/main" id="{4C7315DE-F7ED-4B40-83F8-62A1356E552A}"/>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153B00AB-78E1-44A0-B971-77531827F1A3}"/>
              </a:ext>
            </a:extLst>
          </p:cNvPr>
          <p:cNvSpPr/>
          <p:nvPr/>
        </p:nvSpPr>
        <p:spPr>
          <a:xfrm>
            <a:off x="5129269" y="1010841"/>
            <a:ext cx="6763151" cy="5632311"/>
          </a:xfrm>
          <a:prstGeom prst="rect">
            <a:avLst/>
          </a:prstGeom>
        </p:spPr>
        <p:txBody>
          <a:bodyPr wrap="square">
            <a:spAutoFit/>
          </a:bodyPr>
          <a:lstStyle/>
          <a:p>
            <a:pPr fontAlgn="base"/>
            <a:r>
              <a:rPr lang="en-US" sz="2400" dirty="0">
                <a:solidFill>
                  <a:schemeClr val="bg1"/>
                </a:solidFill>
                <a:latin typeface="Palatino"/>
              </a:rPr>
              <a:t>And all saints who remember to keep and do these sayings, walking in obedience to the commandments, shall receive </a:t>
            </a:r>
            <a:r>
              <a:rPr lang="en-US" sz="2400" dirty="0" err="1">
                <a:solidFill>
                  <a:schemeClr val="bg1"/>
                </a:solidFill>
                <a:latin typeface="Palatino"/>
              </a:rPr>
              <a:t>healthin</a:t>
            </a:r>
            <a:r>
              <a:rPr lang="en-US" sz="2400" dirty="0">
                <a:solidFill>
                  <a:schemeClr val="bg1"/>
                </a:solidFill>
                <a:latin typeface="Palatino"/>
              </a:rPr>
              <a:t> their navel and marrow to their bones;</a:t>
            </a:r>
          </a:p>
          <a:p>
            <a:pPr fontAlgn="base"/>
            <a:endParaRPr lang="en-US" sz="2400" b="1" dirty="0">
              <a:solidFill>
                <a:schemeClr val="bg1"/>
              </a:solidFill>
              <a:latin typeface="Palatino"/>
            </a:endParaRPr>
          </a:p>
          <a:p>
            <a:pPr fontAlgn="base"/>
            <a:r>
              <a:rPr lang="en-US" sz="2400" dirty="0">
                <a:solidFill>
                  <a:schemeClr val="bg1"/>
                </a:solidFill>
                <a:latin typeface="Palatino"/>
              </a:rPr>
              <a:t>And shall find wisdom and great treasures of knowledge, even hidden treasures;</a:t>
            </a:r>
          </a:p>
          <a:p>
            <a:pPr fontAlgn="base"/>
            <a:endParaRPr lang="en-US" sz="2400" b="1" dirty="0">
              <a:solidFill>
                <a:schemeClr val="bg1"/>
              </a:solidFill>
              <a:latin typeface="Palatino"/>
            </a:endParaRPr>
          </a:p>
          <a:p>
            <a:pPr fontAlgn="base"/>
            <a:r>
              <a:rPr lang="en-US" sz="2400" dirty="0">
                <a:solidFill>
                  <a:schemeClr val="bg1"/>
                </a:solidFill>
                <a:latin typeface="Palatino"/>
              </a:rPr>
              <a:t>And shall run and not be weary, and shall walk and not faint.</a:t>
            </a:r>
          </a:p>
          <a:p>
            <a:pPr fontAlgn="base"/>
            <a:endParaRPr lang="en-US" sz="2400" b="1" dirty="0">
              <a:solidFill>
                <a:schemeClr val="bg1"/>
              </a:solidFill>
              <a:latin typeface="Palatino"/>
            </a:endParaRPr>
          </a:p>
          <a:p>
            <a:pPr fontAlgn="base"/>
            <a:r>
              <a:rPr lang="en-US" sz="2400" dirty="0">
                <a:solidFill>
                  <a:schemeClr val="bg1"/>
                </a:solidFill>
                <a:latin typeface="Palatino"/>
              </a:rPr>
              <a:t>And I, the Lord, give unto them a promise, that the </a:t>
            </a:r>
            <a:r>
              <a:rPr lang="en-US" sz="2400" dirty="0" err="1">
                <a:solidFill>
                  <a:schemeClr val="bg1"/>
                </a:solidFill>
                <a:latin typeface="Palatino"/>
              </a:rPr>
              <a:t>destroyingangel</a:t>
            </a:r>
            <a:r>
              <a:rPr lang="en-US" sz="2400" dirty="0">
                <a:solidFill>
                  <a:schemeClr val="bg1"/>
                </a:solidFill>
                <a:latin typeface="Palatino"/>
              </a:rPr>
              <a:t> shall pass by them, as the children of Israel, and not slay them. Amen.</a:t>
            </a:r>
            <a:endParaRPr lang="en-US" sz="2400" b="0" i="0" dirty="0">
              <a:solidFill>
                <a:schemeClr val="bg1"/>
              </a:solidFill>
              <a:effectLst/>
              <a:latin typeface="Palatino"/>
            </a:endParaRPr>
          </a:p>
        </p:txBody>
      </p:sp>
      <p:sp>
        <p:nvSpPr>
          <p:cNvPr id="5" name="Arrow: Right 4">
            <a:extLst>
              <a:ext uri="{FF2B5EF4-FFF2-40B4-BE49-F238E27FC236}">
                <a16:creationId xmlns:a16="http://schemas.microsoft.com/office/drawing/2014/main" id="{10BDE72C-5C2C-4D67-ACE1-07F95BB468DD}"/>
              </a:ext>
            </a:extLst>
          </p:cNvPr>
          <p:cNvSpPr/>
          <p:nvPr/>
        </p:nvSpPr>
        <p:spPr>
          <a:xfrm>
            <a:off x="3551722" y="2868328"/>
            <a:ext cx="1277967" cy="943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3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0-#ppt_w/2"/>
                                          </p:val>
                                        </p:tav>
                                        <p:tav tm="100000">
                                          <p:val>
                                            <p:strVal val="#ppt_x"/>
                                          </p:val>
                                        </p:tav>
                                      </p:tavLst>
                                    </p:anim>
                                    <p:anim calcmode="lin" valueType="num">
                                      <p:cBhvr additive="base">
                                        <p:cTn id="8" dur="12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D074BF2-B1F6-4D82-8F81-4DE155F6C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Exercise?</a:t>
            </a:r>
          </a:p>
        </p:txBody>
      </p:sp>
      <p:sp>
        <p:nvSpPr>
          <p:cNvPr id="13" name="Rectangle 12"/>
          <p:cNvSpPr/>
          <p:nvPr/>
        </p:nvSpPr>
        <p:spPr>
          <a:xfrm>
            <a:off x="343014" y="713871"/>
            <a:ext cx="3007399" cy="707886"/>
          </a:xfrm>
          <a:prstGeom prst="rect">
            <a:avLst/>
          </a:prstGeom>
        </p:spPr>
        <p:txBody>
          <a:bodyPr wrap="square">
            <a:spAutoFit/>
          </a:bodyPr>
          <a:lstStyle/>
          <a:p>
            <a:r>
              <a:rPr lang="en-US" sz="4000" b="0" i="0" dirty="0">
                <a:solidFill>
                  <a:schemeClr val="bg1"/>
                </a:solidFill>
                <a:effectLst/>
                <a:latin typeface="Abadi" panose="020B0604020104020204" pitchFamily="34" charset="0"/>
              </a:rPr>
              <a:t>It’s a Given</a:t>
            </a:r>
            <a:endParaRPr lang="en-US" sz="4000" dirty="0">
              <a:solidFill>
                <a:schemeClr val="bg1"/>
              </a:solidFill>
            </a:endParaRPr>
          </a:p>
        </p:txBody>
      </p:sp>
      <p:pic>
        <p:nvPicPr>
          <p:cNvPr id="8194" name="Picture 2" descr="http://cache3.asset-cache.net/xc/200259790-001.jpg?v=2&amp;c=IWSAsset&amp;k=2&amp;d=55UHCtOABB2_zI91Cvr8J6Tsegfu1mgT7vsmdkFbFZ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14" y="467745"/>
            <a:ext cx="2862036" cy="19080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9049" y="795993"/>
            <a:ext cx="2745587" cy="274558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2434" t="1940" r="661" b="15679"/>
          <a:stretch/>
        </p:blipFill>
        <p:spPr>
          <a:xfrm>
            <a:off x="10599113" y="3541580"/>
            <a:ext cx="1349682" cy="2492828"/>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6336" t="12257" r="29855"/>
          <a:stretch/>
        </p:blipFill>
        <p:spPr>
          <a:xfrm>
            <a:off x="493739" y="1986643"/>
            <a:ext cx="1482072" cy="288471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flipH="1" flipV="1">
            <a:off x="5039236" y="4234302"/>
            <a:ext cx="2979300" cy="1980917"/>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08271" y="4337573"/>
            <a:ext cx="2688125" cy="2016094"/>
          </a:xfrm>
          <a:prstGeom prst="rect">
            <a:avLst/>
          </a:prstGeom>
        </p:spPr>
      </p:pic>
      <p:pic>
        <p:nvPicPr>
          <p:cNvPr id="7" name="Picture 6">
            <a:extLst>
              <a:ext uri="{FF2B5EF4-FFF2-40B4-BE49-F238E27FC236}">
                <a16:creationId xmlns:a16="http://schemas.microsoft.com/office/drawing/2014/main" id="{0B3F5E5D-D1F1-4E95-B38E-19C86405D4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205657" y="1173572"/>
            <a:ext cx="2354393" cy="1765795"/>
          </a:xfrm>
          <a:prstGeom prst="rect">
            <a:avLst/>
          </a:prstGeom>
        </p:spPr>
      </p:pic>
      <p:pic>
        <p:nvPicPr>
          <p:cNvPr id="15" name="Picture 14">
            <a:extLst>
              <a:ext uri="{FF2B5EF4-FFF2-40B4-BE49-F238E27FC236}">
                <a16:creationId xmlns:a16="http://schemas.microsoft.com/office/drawing/2014/main" id="{7B075370-E7D5-433E-AC81-E91FB8166E6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625" t="8507" r="29298" b="10975"/>
          <a:stretch/>
        </p:blipFill>
        <p:spPr>
          <a:xfrm>
            <a:off x="8352708" y="3137447"/>
            <a:ext cx="1980916" cy="3535360"/>
          </a:xfrm>
          <a:prstGeom prst="rect">
            <a:avLst/>
          </a:prstGeom>
        </p:spPr>
      </p:pic>
    </p:spTree>
    <p:extLst>
      <p:ext uri="{BB962C8B-B14F-4D97-AF65-F5344CB8AC3E}">
        <p14:creationId xmlns:p14="http://schemas.microsoft.com/office/powerpoint/2010/main" val="28289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par>
                                <p:cTn id="11" presetID="6" presetClass="entr" presetSubtype="3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out)">
                                      <p:cBhvr>
                                        <p:cTn id="13" dur="2000"/>
                                        <p:tgtEl>
                                          <p:spTgt spid="19"/>
                                        </p:tgtEl>
                                      </p:cBhvr>
                                    </p:animEffect>
                                  </p:childTnLst>
                                </p:cTn>
                              </p:par>
                              <p:par>
                                <p:cTn id="14" presetID="6" presetClass="entr" presetSubtype="3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out)">
                                      <p:cBhvr>
                                        <p:cTn id="16" dur="2000"/>
                                        <p:tgtEl>
                                          <p:spTgt spid="18"/>
                                        </p:tgtEl>
                                      </p:cBhvr>
                                    </p:animEffect>
                                  </p:childTnLst>
                                </p:cTn>
                              </p:par>
                              <p:par>
                                <p:cTn id="17" presetID="6" presetClass="entr" presetSubtype="3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par>
                                <p:cTn id="23" presetID="6" presetClass="entr" presetSubtype="32"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out)">
                                      <p:cBhvr>
                                        <p:cTn id="25" dur="2000"/>
                                        <p:tgtEl>
                                          <p:spTgt spid="8194"/>
                                        </p:tgtEl>
                                      </p:cBhvr>
                                    </p:animEffect>
                                  </p:childTnLst>
                                </p:cTn>
                              </p:par>
                              <p:par>
                                <p:cTn id="26" presetID="6" presetClass="entr" presetSubtype="3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out)">
                                      <p:cBhvr>
                                        <p:cTn id="28" dur="20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CEAD22-93BE-4EE2-8E2C-A2190142C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 President Boyd K. Packer</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015663"/>
          </a:xfrm>
          <a:prstGeom prst="rect">
            <a:avLst/>
          </a:prstGeom>
        </p:spPr>
        <p:txBody>
          <a:bodyPr wrap="square">
            <a:spAutoFit/>
          </a:bodyPr>
          <a:lstStyle/>
          <a:p>
            <a:pPr algn="ctr"/>
            <a:r>
              <a:rPr lang="en-US" sz="6000" dirty="0">
                <a:solidFill>
                  <a:schemeClr val="bg1"/>
                </a:solidFill>
                <a:latin typeface="Broadway" panose="04040905080B02020502" pitchFamily="82" charset="0"/>
              </a:rPr>
              <a:t>Freedom VS Responsibility</a:t>
            </a:r>
          </a:p>
        </p:txBody>
      </p:sp>
      <p:sp>
        <p:nvSpPr>
          <p:cNvPr id="15" name="Rectangle 14"/>
          <p:cNvSpPr/>
          <p:nvPr/>
        </p:nvSpPr>
        <p:spPr>
          <a:xfrm>
            <a:off x="223381" y="1027493"/>
            <a:ext cx="6253620" cy="1569660"/>
          </a:xfrm>
          <a:prstGeom prst="rect">
            <a:avLst/>
          </a:prstGeom>
        </p:spPr>
        <p:txBody>
          <a:bodyPr wrap="square">
            <a:spAutoFit/>
          </a:bodyPr>
          <a:lstStyle/>
          <a:p>
            <a:r>
              <a:rPr lang="en-US" sz="3200" b="0" i="0" dirty="0">
                <a:solidFill>
                  <a:schemeClr val="bg1"/>
                </a:solidFill>
                <a:effectLst/>
                <a:latin typeface="Abadi" panose="020B0604020104020204" pitchFamily="34" charset="0"/>
              </a:rPr>
              <a:t>“A resistance to anything that limits one’s conduct has almost taken over society</a:t>
            </a:r>
            <a:r>
              <a:rPr lang="en-US" sz="3200" dirty="0">
                <a:solidFill>
                  <a:schemeClr val="bg1"/>
                </a:solidFill>
                <a:latin typeface="Abadi" panose="020B0604020104020204" pitchFamily="34" charset="0"/>
              </a:rPr>
              <a:t>.</a:t>
            </a:r>
            <a:endParaRPr lang="en-US" sz="3200" dirty="0">
              <a:solidFill>
                <a:schemeClr val="bg1"/>
              </a:solidFill>
            </a:endParaRPr>
          </a:p>
        </p:txBody>
      </p:sp>
      <p:sp>
        <p:nvSpPr>
          <p:cNvPr id="16" name="Rectangle 15"/>
          <p:cNvSpPr/>
          <p:nvPr/>
        </p:nvSpPr>
        <p:spPr>
          <a:xfrm>
            <a:off x="4254683" y="3192910"/>
            <a:ext cx="7858284" cy="2554545"/>
          </a:xfrm>
          <a:prstGeom prst="rect">
            <a:avLst/>
          </a:prstGeom>
        </p:spPr>
        <p:txBody>
          <a:bodyPr wrap="square">
            <a:spAutoFit/>
          </a:bodyPr>
          <a:lstStyle/>
          <a:p>
            <a:r>
              <a:rPr lang="en-US" sz="3200" b="0" i="0" dirty="0">
                <a:solidFill>
                  <a:schemeClr val="bg1"/>
                </a:solidFill>
                <a:effectLst/>
                <a:latin typeface="Abadi" panose="020B0604020104020204" pitchFamily="34" charset="0"/>
              </a:rPr>
              <a:t>“Our whole social order could self-destruct over the obsession with freedom disconnected from responsibility, where choice is imagined to be somehow independent of consequences.”</a:t>
            </a:r>
            <a:endParaRPr lang="en-US" sz="3200" dirty="0">
              <a:solidFill>
                <a:schemeClr val="bg1"/>
              </a:solidFill>
            </a:endParaRPr>
          </a:p>
        </p:txBody>
      </p:sp>
      <p:pic>
        <p:nvPicPr>
          <p:cNvPr id="2050" name="Picture 2" descr="Image result for puppet on a string gif">
            <a:extLst>
              <a:ext uri="{FF2B5EF4-FFF2-40B4-BE49-F238E27FC236}">
                <a16:creationId xmlns:a16="http://schemas.microsoft.com/office/drawing/2014/main" id="{6A6BFFA1-7621-42EC-B752-55AB20FE254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8228" y="2870873"/>
            <a:ext cx="2349616" cy="34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AB62B8-CE8C-4223-B1EE-1B3AFEC0B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032B1E92-EA86-4466-AD59-905A46651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65" y="0"/>
            <a:ext cx="10258425" cy="6858000"/>
          </a:xfrm>
          <a:prstGeom prst="rect">
            <a:avLst/>
          </a:prstGeom>
        </p:spPr>
      </p:pic>
      <p:pic>
        <p:nvPicPr>
          <p:cNvPr id="4" name="Picture 2" descr="Image result for sigmund freud">
            <a:extLst>
              <a:ext uri="{FF2B5EF4-FFF2-40B4-BE49-F238E27FC236}">
                <a16:creationId xmlns:a16="http://schemas.microsoft.com/office/drawing/2014/main" id="{430AFECC-92FB-49AB-866B-CE51DD83A1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1069" y="4996853"/>
            <a:ext cx="1261351" cy="171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3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1ACD8A-30B5-47CF-ADB1-A755A773D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72428"/>
            <a:ext cx="12122590" cy="5909310"/>
          </a:xfrm>
          <a:prstGeom prst="rect">
            <a:avLst/>
          </a:prstGeom>
          <a:noFill/>
        </p:spPr>
        <p:txBody>
          <a:bodyPr wrap="square" rtlCol="0">
            <a:spAutoFit/>
          </a:bodyPr>
          <a:lstStyle/>
          <a:p>
            <a:r>
              <a:rPr lang="en-US" sz="1200" b="1" dirty="0">
                <a:solidFill>
                  <a:schemeClr val="bg1"/>
                </a:solidFill>
              </a:rPr>
              <a:t>Sources:</a:t>
            </a:r>
          </a:p>
          <a:p>
            <a:endParaRPr lang="en-US" sz="1200" b="1" dirty="0">
              <a:solidFill>
                <a:schemeClr val="bg1"/>
              </a:solidFill>
            </a:endParaRPr>
          </a:p>
          <a:p>
            <a:r>
              <a:rPr lang="en-US" sz="1200" b="1" dirty="0">
                <a:solidFill>
                  <a:schemeClr val="bg1"/>
                </a:solidFill>
              </a:rPr>
              <a:t>Video: </a:t>
            </a:r>
          </a:p>
          <a:p>
            <a:r>
              <a:rPr lang="en-US" b="1" dirty="0">
                <a:solidFill>
                  <a:schemeClr val="bg1"/>
                </a:solidFill>
              </a:rPr>
              <a:t>The Word of Wisdom and Revelation</a:t>
            </a:r>
            <a:r>
              <a:rPr lang="en-US" dirty="0">
                <a:solidFill>
                  <a:schemeClr val="bg1"/>
                </a:solidFill>
              </a:rPr>
              <a:t> (0:36)</a:t>
            </a:r>
            <a:endParaRPr lang="en-US" sz="1200" b="1" dirty="0">
              <a:solidFill>
                <a:schemeClr val="bg1"/>
              </a:solidFill>
            </a:endParaRPr>
          </a:p>
          <a:p>
            <a:r>
              <a:rPr lang="en-US" sz="1200" b="1" dirty="0">
                <a:solidFill>
                  <a:schemeClr val="bg1"/>
                </a:solidFill>
              </a:rPr>
              <a:t> </a:t>
            </a:r>
          </a:p>
          <a:p>
            <a:r>
              <a:rPr lang="en-US" sz="1200" b="1" dirty="0">
                <a:solidFill>
                  <a:schemeClr val="bg1"/>
                </a:solidFill>
              </a:rPr>
              <a:t>Brigham Young </a:t>
            </a:r>
            <a:r>
              <a:rPr lang="en-US" sz="1200" b="1" i="0" dirty="0">
                <a:solidFill>
                  <a:schemeClr val="bg1"/>
                </a:solidFill>
                <a:effectLst/>
              </a:rPr>
              <a:t>(In </a:t>
            </a:r>
            <a:r>
              <a:rPr lang="en-US" sz="1200" b="1" i="1" dirty="0">
                <a:solidFill>
                  <a:schemeClr val="bg1"/>
                </a:solidFill>
                <a:effectLst/>
              </a:rPr>
              <a:t>Journal of Discourses,</a:t>
            </a:r>
            <a:r>
              <a:rPr lang="en-US" sz="1200" b="1" i="0" dirty="0">
                <a:solidFill>
                  <a:schemeClr val="bg1"/>
                </a:solidFill>
                <a:effectLst/>
              </a:rPr>
              <a:t> 12:158.)</a:t>
            </a:r>
          </a:p>
          <a:p>
            <a:endParaRPr lang="en-US" sz="1200" b="1" dirty="0">
              <a:solidFill>
                <a:schemeClr val="bg1"/>
              </a:solidFill>
            </a:endParaRPr>
          </a:p>
          <a:p>
            <a:r>
              <a:rPr lang="en-US" sz="1200" b="1" i="0" dirty="0">
                <a:solidFill>
                  <a:schemeClr val="bg1"/>
                </a:solidFill>
                <a:effectLst/>
              </a:rPr>
              <a:t>Joseph F. Smith (in Conference Report, Oct. 1913, 14).</a:t>
            </a:r>
            <a:endParaRPr lang="en-US" sz="1200" b="1" dirty="0">
              <a:solidFill>
                <a:schemeClr val="bg1"/>
              </a:solidFill>
            </a:endParaRPr>
          </a:p>
          <a:p>
            <a:endParaRPr lang="en-US" sz="1200" b="1" i="0" dirty="0">
              <a:solidFill>
                <a:schemeClr val="bg1"/>
              </a:solidFill>
              <a:effectLst/>
            </a:endParaRPr>
          </a:p>
          <a:p>
            <a:endParaRPr lang="en-US" sz="1200" b="1" dirty="0">
              <a:solidFill>
                <a:schemeClr val="bg1"/>
              </a:solidFill>
            </a:endParaRPr>
          </a:p>
          <a:p>
            <a:pPr fontAlgn="base"/>
            <a:r>
              <a:rPr lang="en-US" sz="1200" b="1" dirty="0">
                <a:solidFill>
                  <a:schemeClr val="bg1"/>
                </a:solidFill>
              </a:rPr>
              <a:t>Boyd K. Packer The Word of Wisdom: The Principle and the Promises </a:t>
            </a:r>
            <a:r>
              <a:rPr lang="en-US" sz="1200" b="1" dirty="0" err="1">
                <a:solidFill>
                  <a:schemeClr val="bg1"/>
                </a:solidFill>
              </a:rPr>
              <a:t>Apriol</a:t>
            </a:r>
            <a:r>
              <a:rPr lang="en-US" sz="1200" b="1" dirty="0">
                <a:solidFill>
                  <a:schemeClr val="bg1"/>
                </a:solidFill>
              </a:rPr>
              <a:t> 1996 Gen. Conf.</a:t>
            </a:r>
          </a:p>
          <a:p>
            <a:pPr fontAlgn="base"/>
            <a:r>
              <a:rPr lang="en-US" sz="1200" b="1" dirty="0">
                <a:solidFill>
                  <a:schemeClr val="bg1"/>
                </a:solidFill>
              </a:rPr>
              <a:t>	“Ye Are the Temple of God” October 2000</a:t>
            </a:r>
          </a:p>
          <a:p>
            <a:pPr fontAlgn="base"/>
            <a:r>
              <a:rPr lang="en-US" sz="1200" b="1" dirty="0">
                <a:solidFill>
                  <a:schemeClr val="bg1"/>
                </a:solidFill>
              </a:rPr>
              <a:t>	“Prayers and Answers,”</a:t>
            </a:r>
            <a:r>
              <a:rPr lang="en-US" sz="1200" b="1" i="1" dirty="0">
                <a:solidFill>
                  <a:schemeClr val="bg1"/>
                </a:solidFill>
              </a:rPr>
              <a:t> Ensign,</a:t>
            </a:r>
            <a:r>
              <a:rPr lang="en-US" sz="1200" b="1" dirty="0">
                <a:solidFill>
                  <a:schemeClr val="bg1"/>
                </a:solidFill>
              </a:rPr>
              <a:t> Nov. 1979, 20</a:t>
            </a:r>
          </a:p>
          <a:p>
            <a:pPr fontAlgn="base"/>
            <a:endParaRPr lang="en-US" sz="1200" b="1" dirty="0">
              <a:solidFill>
                <a:schemeClr val="bg1"/>
              </a:solidFill>
            </a:endParaRPr>
          </a:p>
          <a:p>
            <a:pPr fontAlgn="base"/>
            <a:endParaRPr lang="en-US" sz="1200" b="1" dirty="0">
              <a:solidFill>
                <a:schemeClr val="bg1"/>
              </a:solidFill>
            </a:endParaRPr>
          </a:p>
          <a:p>
            <a:pPr fontAlgn="base"/>
            <a:r>
              <a:rPr lang="en-US" sz="1200" b="1" dirty="0">
                <a:solidFill>
                  <a:schemeClr val="bg1"/>
                </a:solidFill>
              </a:rPr>
              <a:t>Joseph Fielding Smith </a:t>
            </a:r>
            <a:r>
              <a:rPr lang="en-US" sz="1200" b="1" i="1" dirty="0">
                <a:solidFill>
                  <a:schemeClr val="bg1"/>
                </a:solidFill>
              </a:rPr>
              <a:t>Church History and Modern Revelation,</a:t>
            </a:r>
            <a:r>
              <a:rPr lang="en-US" sz="1200" b="1" dirty="0">
                <a:solidFill>
                  <a:schemeClr val="bg1"/>
                </a:solidFill>
              </a:rPr>
              <a:t> 1:383</a:t>
            </a:r>
          </a:p>
          <a:p>
            <a:pPr fontAlgn="base"/>
            <a:endParaRPr lang="en-US" sz="1200" b="1" dirty="0">
              <a:solidFill>
                <a:schemeClr val="bg1"/>
              </a:solidFill>
            </a:endParaRPr>
          </a:p>
          <a:p>
            <a:pPr fontAlgn="base"/>
            <a:r>
              <a:rPr lang="en-US" sz="1200" b="1" dirty="0">
                <a:solidFill>
                  <a:schemeClr val="bg1"/>
                </a:solidFill>
              </a:rPr>
              <a:t>Hyrum M. Smith and </a:t>
            </a:r>
            <a:r>
              <a:rPr lang="en-US" sz="1200" b="1" dirty="0" err="1">
                <a:solidFill>
                  <a:schemeClr val="bg1"/>
                </a:solidFill>
              </a:rPr>
              <a:t>Janne</a:t>
            </a:r>
            <a:r>
              <a:rPr lang="en-US" sz="1200" b="1" dirty="0">
                <a:solidFill>
                  <a:schemeClr val="bg1"/>
                </a:solidFill>
              </a:rPr>
              <a:t> M. Sjodahl </a:t>
            </a:r>
            <a:r>
              <a:rPr lang="en-US" sz="1200" b="1" i="1" dirty="0">
                <a:solidFill>
                  <a:schemeClr val="bg1"/>
                </a:solidFill>
              </a:rPr>
              <a:t>Doctrine and Covenants Commentary </a:t>
            </a:r>
            <a:r>
              <a:rPr lang="en-US" sz="1200" b="1" dirty="0">
                <a:solidFill>
                  <a:schemeClr val="bg1"/>
                </a:solidFill>
              </a:rPr>
              <a:t>pg. 572</a:t>
            </a:r>
          </a:p>
          <a:p>
            <a:pPr fontAlgn="base"/>
            <a:endParaRPr lang="en-US" sz="1200" b="1" dirty="0">
              <a:solidFill>
                <a:schemeClr val="bg1"/>
              </a:solidFill>
            </a:endParaRPr>
          </a:p>
          <a:p>
            <a:pPr fontAlgn="base"/>
            <a:r>
              <a:rPr lang="en-US" sz="1200" b="1" dirty="0">
                <a:solidFill>
                  <a:schemeClr val="bg1"/>
                </a:solidFill>
              </a:rPr>
              <a:t>Doctrine and Covenants Student Manual Religion 324-325 Section 89</a:t>
            </a:r>
          </a:p>
          <a:p>
            <a:pPr fontAlgn="base"/>
            <a:endParaRPr lang="en-US" sz="1200" b="1" dirty="0">
              <a:solidFill>
                <a:schemeClr val="bg1"/>
              </a:solidFill>
            </a:endParaRPr>
          </a:p>
          <a:p>
            <a:pPr fontAlgn="base"/>
            <a:r>
              <a:rPr lang="en-US" sz="1200" b="1" dirty="0">
                <a:solidFill>
                  <a:schemeClr val="bg1"/>
                </a:solidFill>
              </a:rPr>
              <a:t>J. Reuben Clark Jr., in Conference Report, Oct. 1942, p. 8; see also Kimball, Miracle of Forgiveness, pp. 55–57.</a:t>
            </a:r>
          </a:p>
          <a:p>
            <a:pPr fontAlgn="base"/>
            <a:endParaRPr lang="en-US" sz="1200" b="1" dirty="0">
              <a:solidFill>
                <a:schemeClr val="bg1"/>
              </a:solidFill>
            </a:endParaRPr>
          </a:p>
          <a:p>
            <a:pPr fontAlgn="base"/>
            <a:r>
              <a:rPr lang="en-US" sz="1200" b="1" dirty="0">
                <a:solidFill>
                  <a:schemeClr val="bg1"/>
                </a:solidFill>
              </a:rPr>
              <a:t>(See </a:t>
            </a:r>
            <a:r>
              <a:rPr lang="en-US" sz="1200" b="1" i="1" dirty="0">
                <a:solidFill>
                  <a:schemeClr val="bg1"/>
                </a:solidFill>
              </a:rPr>
              <a:t>For the Strength of Youth</a:t>
            </a:r>
            <a:r>
              <a:rPr lang="en-US" sz="1200" b="1" dirty="0">
                <a:solidFill>
                  <a:schemeClr val="bg1"/>
                </a:solidFill>
              </a:rPr>
              <a:t> [booklet, 2011], 26.)</a:t>
            </a:r>
          </a:p>
          <a:p>
            <a:pPr fontAlgn="base"/>
            <a:endParaRPr lang="en-US" sz="1200" b="1" dirty="0">
              <a:solidFill>
                <a:schemeClr val="bg1"/>
              </a:solidFill>
            </a:endParaRPr>
          </a:p>
          <a:p>
            <a:pPr fontAlgn="base"/>
            <a:r>
              <a:rPr lang="en-US" sz="1200" b="1" dirty="0">
                <a:solidFill>
                  <a:schemeClr val="bg1"/>
                </a:solidFill>
              </a:rPr>
              <a:t>(</a:t>
            </a:r>
            <a:r>
              <a:rPr lang="en-US" sz="1200" b="1" i="1" dirty="0">
                <a:solidFill>
                  <a:schemeClr val="bg1"/>
                </a:solidFill>
              </a:rPr>
              <a:t>Priesthood Bulletin, </a:t>
            </a:r>
            <a:r>
              <a:rPr lang="en-US" sz="1200" b="1" dirty="0">
                <a:solidFill>
                  <a:schemeClr val="bg1"/>
                </a:solidFill>
              </a:rPr>
              <a:t>Feb. 1972, p. 4.)</a:t>
            </a:r>
          </a:p>
          <a:p>
            <a:pPr fontAlgn="base"/>
            <a:endParaRPr lang="en-US" sz="1200" b="1" i="0" dirty="0">
              <a:solidFill>
                <a:schemeClr val="bg1"/>
              </a:solidFill>
              <a:effectLst/>
            </a:endParaRPr>
          </a:p>
          <a:p>
            <a:pPr fontAlgn="base"/>
            <a:r>
              <a:rPr lang="en-US" sz="1200" b="1" dirty="0">
                <a:solidFill>
                  <a:schemeClr val="bg1"/>
                </a:solidFill>
              </a:rPr>
              <a:t>Thayne Anderson Blog</a:t>
            </a:r>
          </a:p>
          <a:p>
            <a:pPr fontAlgn="base"/>
            <a:endParaRPr lang="en-US" sz="1200" b="1" i="0" dirty="0">
              <a:solidFill>
                <a:schemeClr val="bg1"/>
              </a:solidFill>
              <a:effectLst/>
            </a:endParaRPr>
          </a:p>
          <a:p>
            <a:pPr fontAlgn="base"/>
            <a:r>
              <a:rPr lang="en-US" sz="1200" b="1" dirty="0">
                <a:solidFill>
                  <a:schemeClr val="bg1"/>
                </a:solidFill>
                <a:latin typeface="Abadi" panose="020B0604020104020204" pitchFamily="34" charset="0"/>
              </a:rPr>
              <a:t>(</a:t>
            </a:r>
            <a:r>
              <a:rPr lang="en-US" sz="1200" b="1" dirty="0" err="1">
                <a:solidFill>
                  <a:schemeClr val="bg1"/>
                </a:solidFill>
                <a:latin typeface="Abadi" panose="020B0604020104020204" pitchFamily="34" charset="0"/>
              </a:rPr>
              <a:t>Widtsoe</a:t>
            </a:r>
            <a:r>
              <a:rPr lang="en-US" sz="1200" b="1" dirty="0">
                <a:solidFill>
                  <a:schemeClr val="bg1"/>
                </a:solidFill>
                <a:latin typeface="Abadi" panose="020B0604020104020204" pitchFamily="34" charset="0"/>
              </a:rPr>
              <a:t>, </a:t>
            </a:r>
            <a:r>
              <a:rPr lang="en-US" sz="1200" b="1" i="1" dirty="0">
                <a:solidFill>
                  <a:schemeClr val="bg1"/>
                </a:solidFill>
                <a:latin typeface="Abadi" panose="020B0604020104020204" pitchFamily="34" charset="0"/>
              </a:rPr>
              <a:t>Evidences and Reconciliations,</a:t>
            </a:r>
            <a:r>
              <a:rPr lang="en-US" sz="1200" b="1" dirty="0">
                <a:solidFill>
                  <a:schemeClr val="bg1"/>
                </a:solidFill>
                <a:latin typeface="Abadi" panose="020B0604020104020204" pitchFamily="34" charset="0"/>
              </a:rPr>
              <a:t> 3:156–57.)</a:t>
            </a:r>
            <a:endParaRPr lang="en-US" sz="1200" b="1" dirty="0">
              <a:solidFill>
                <a:schemeClr val="bg1"/>
              </a:solidFill>
            </a:endParaRPr>
          </a:p>
          <a:p>
            <a:endParaRPr lang="en-US" sz="1200" b="1" dirty="0">
              <a:solidFill>
                <a:schemeClr val="bg1"/>
              </a:solidFill>
            </a:endParaRPr>
          </a:p>
        </p:txBody>
      </p:sp>
      <p:grpSp>
        <p:nvGrpSpPr>
          <p:cNvPr id="62" name="Group 61"/>
          <p:cNvGrpSpPr/>
          <p:nvPr/>
        </p:nvGrpSpPr>
        <p:grpSpPr>
          <a:xfrm>
            <a:off x="4350534" y="468903"/>
            <a:ext cx="743714" cy="942480"/>
            <a:chOff x="7543800" y="3810000"/>
            <a:chExt cx="1143000" cy="1447800"/>
          </a:xfrm>
        </p:grpSpPr>
        <p:sp>
          <p:nvSpPr>
            <p:cNvPr id="63" name="Trapezoid 62"/>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924800" y="3810000"/>
              <a:ext cx="645353" cy="610017"/>
              <a:chOff x="7924800" y="5867400"/>
              <a:chExt cx="645353" cy="610017"/>
            </a:xfrm>
          </p:grpSpPr>
          <p:grpSp>
            <p:nvGrpSpPr>
              <p:cNvPr id="75" name="Group 13"/>
              <p:cNvGrpSpPr/>
              <p:nvPr/>
            </p:nvGrpSpPr>
            <p:grpSpPr>
              <a:xfrm>
                <a:off x="7924800" y="5867400"/>
                <a:ext cx="645353" cy="610017"/>
                <a:chOff x="3037563" y="3121795"/>
                <a:chExt cx="1250371" cy="1224010"/>
              </a:xfrm>
            </p:grpSpPr>
            <p:sp>
              <p:nvSpPr>
                <p:cNvPr id="77" name="Oval 7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543800" y="4038600"/>
              <a:ext cx="403070" cy="381000"/>
              <a:chOff x="7924800" y="5867400"/>
              <a:chExt cx="645353" cy="610017"/>
            </a:xfrm>
          </p:grpSpPr>
          <p:grpSp>
            <p:nvGrpSpPr>
              <p:cNvPr id="69" name="Group 13"/>
              <p:cNvGrpSpPr/>
              <p:nvPr/>
            </p:nvGrpSpPr>
            <p:grpSpPr>
              <a:xfrm>
                <a:off x="7924800" y="5867400"/>
                <a:ext cx="645353" cy="610017"/>
                <a:chOff x="3037563" y="3121795"/>
                <a:chExt cx="1250371" cy="1224010"/>
              </a:xfrm>
            </p:grpSpPr>
            <p:sp>
              <p:nvSpPr>
                <p:cNvPr id="71" name="Oval 7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9D93B323-AAD5-4A93-8922-12F5FA1877E2}"/>
              </a:ext>
            </a:extLst>
          </p:cNvPr>
          <p:cNvSpPr>
            <a:spLocks noGrp="1"/>
          </p:cNvSpPr>
          <p:nvPr/>
        </p:nvSpPr>
        <p:spPr>
          <a:xfrm>
            <a:off x="107315" y="64260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82199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696199" cy="7478970"/>
          </a:xfrm>
          <a:prstGeom prst="rect">
            <a:avLst/>
          </a:prstGeom>
        </p:spPr>
        <p:txBody>
          <a:bodyPr wrap="square">
            <a:spAutoFit/>
          </a:bodyPr>
          <a:lstStyle/>
          <a:p>
            <a:pPr fontAlgn="base"/>
            <a:r>
              <a:rPr lang="en-US" sz="1200" b="1" i="0" dirty="0">
                <a:effectLst/>
                <a:latin typeface="Abadi" panose="020B0604020104020204" pitchFamily="34" charset="0"/>
              </a:rPr>
              <a:t>Pure Wine:</a:t>
            </a:r>
          </a:p>
          <a:p>
            <a:pPr fontAlgn="base"/>
            <a:r>
              <a:rPr lang="en-US" sz="1200" b="0" i="0" dirty="0">
                <a:effectLst/>
                <a:latin typeface="Abadi" panose="020B0604020104020204" pitchFamily="34" charset="0"/>
              </a:rPr>
              <a:t>The Lord’s instruction in verse 6 that for the sacrament the Saints use “pure wine of the grape of the vine, of your own make” reinforces His earlier instruction that “you shall not purchase [for the sacrament] wine neither strong drink of your enemies;</a:t>
            </a:r>
          </a:p>
          <a:p>
            <a:pPr fontAlgn="base"/>
            <a:r>
              <a:rPr lang="en-US" sz="1200" b="0" i="0" dirty="0">
                <a:effectLst/>
                <a:latin typeface="Abadi" panose="020B0604020104020204" pitchFamily="34" charset="0"/>
              </a:rPr>
              <a:t>“Wherefore, you shall partake of none except it is made new among you” (</a:t>
            </a:r>
            <a:r>
              <a:rPr lang="en-US" sz="1200" b="0" i="0" u="none" strike="noStrike" dirty="0">
                <a:effectLst/>
                <a:latin typeface="Abadi" panose="020B0604020104020204" pitchFamily="34" charset="0"/>
              </a:rPr>
              <a:t>D&amp;C 27:3–4</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The “pure wine” in </a:t>
            </a:r>
            <a:r>
              <a:rPr lang="en-US" sz="1200" b="0" i="0" u="none" strike="noStrike" dirty="0">
                <a:effectLst/>
                <a:latin typeface="Abadi" panose="020B0604020104020204" pitchFamily="34" charset="0"/>
              </a:rPr>
              <a:t>Doctrine and Covenants 89:6</a:t>
            </a:r>
            <a:r>
              <a:rPr lang="en-US" sz="1200" b="0" i="0" dirty="0">
                <a:effectLst/>
                <a:latin typeface="Abadi" panose="020B0604020104020204" pitchFamily="34" charset="0"/>
              </a:rPr>
              <a:t> “is understood to mean new or unfermented grape juice, since the Word of Wisdom declares unequivocally against the internal use of alcohol in any form.</a:t>
            </a:r>
          </a:p>
          <a:p>
            <a:pPr fontAlgn="base"/>
            <a:r>
              <a:rPr lang="en-US" sz="1200" b="0" i="0" dirty="0">
                <a:effectLst/>
                <a:latin typeface="Abadi" panose="020B0604020104020204" pitchFamily="34" charset="0"/>
              </a:rPr>
              <a:t>“This interpretation is reinforced by the fact that … water was early in the history of the Church substituted for wine, for sacramental purposes. The revelation reads:</a:t>
            </a:r>
          </a:p>
          <a:p>
            <a:pPr fontAlgn="base"/>
            <a:r>
              <a:rPr lang="en-US" sz="1200" b="0" i="0" dirty="0">
                <a:effectLst/>
                <a:latin typeface="Abadi" panose="020B0604020104020204" pitchFamily="34" charset="0"/>
              </a:rPr>
              <a:t>“‘For, behold, I say unto you, that it </a:t>
            </a:r>
            <a:r>
              <a:rPr lang="en-US" sz="1200" b="0" i="0" dirty="0" err="1">
                <a:effectLst/>
                <a:latin typeface="Abadi" panose="020B0604020104020204" pitchFamily="34" charset="0"/>
              </a:rPr>
              <a:t>mattereth</a:t>
            </a:r>
            <a:r>
              <a:rPr lang="en-US" sz="1200" b="0" i="0" dirty="0">
                <a:effectLst/>
                <a:latin typeface="Abadi" panose="020B0604020104020204" pitchFamily="34" charset="0"/>
              </a:rPr>
              <a:t> not what ye shall eat or what ye shall drink when ye partake of the sacrament, if it so be that ye do it with an eye single to my glory—remembering unto the Father my body which was laid down for you, and my blood which was shed for the remission of your sins.’ [</a:t>
            </a:r>
            <a:r>
              <a:rPr lang="en-US" sz="1200" b="0" i="0" u="none" strike="noStrike" dirty="0">
                <a:effectLst/>
                <a:latin typeface="Abadi" panose="020B0604020104020204" pitchFamily="34" charset="0"/>
              </a:rPr>
              <a:t>D&amp;C 27:2</a:t>
            </a:r>
            <a:r>
              <a:rPr lang="en-US" sz="1200" b="0" i="0" dirty="0">
                <a:effectLst/>
                <a:latin typeface="Abadi" panose="020B0604020104020204" pitchFamily="34" charset="0"/>
              </a:rPr>
              <a:t>].” (</a:t>
            </a:r>
            <a:r>
              <a:rPr lang="en-US" sz="1200" b="0" i="0" dirty="0" err="1">
                <a:effectLst/>
                <a:latin typeface="Abadi" panose="020B0604020104020204" pitchFamily="34" charset="0"/>
              </a:rPr>
              <a:t>Widtsoe</a:t>
            </a:r>
            <a:r>
              <a:rPr lang="en-US" sz="1200" b="0" i="0" dirty="0">
                <a:effectLst/>
                <a:latin typeface="Abadi" panose="020B0604020104020204" pitchFamily="34" charset="0"/>
              </a:rPr>
              <a:t>, </a:t>
            </a:r>
            <a:r>
              <a:rPr lang="en-US" sz="1200" b="0" i="1" dirty="0">
                <a:effectLst/>
                <a:latin typeface="Abadi" panose="020B0604020104020204" pitchFamily="34" charset="0"/>
              </a:rPr>
              <a:t>Word of Wisdom,</a:t>
            </a:r>
            <a:r>
              <a:rPr lang="en-US" sz="1200" b="0" i="0" dirty="0">
                <a:effectLst/>
                <a:latin typeface="Abadi" panose="020B0604020104020204" pitchFamily="34" charset="0"/>
              </a:rPr>
              <a:t> pp. 60–61.)</a:t>
            </a:r>
          </a:p>
          <a:p>
            <a:pPr fontAlgn="base"/>
            <a:endParaRPr lang="en-US" sz="1200" b="1" dirty="0">
              <a:latin typeface="Abadi" panose="020B0604020104020204" pitchFamily="34" charset="0"/>
            </a:endParaRPr>
          </a:p>
          <a:p>
            <a:pPr fontAlgn="base"/>
            <a:r>
              <a:rPr lang="en-US" sz="1200" b="1" i="0" dirty="0">
                <a:effectLst/>
                <a:latin typeface="Abadi" panose="020B0604020104020204" pitchFamily="34" charset="0"/>
              </a:rPr>
              <a:t>Tobacco </a:t>
            </a:r>
          </a:p>
          <a:p>
            <a:pPr fontAlgn="base"/>
            <a:r>
              <a:rPr lang="en-US" sz="1200" dirty="0"/>
              <a:t>One Latter-day Saint physician noted the effects of tobacco on the body:</a:t>
            </a:r>
          </a:p>
          <a:p>
            <a:pPr fontAlgn="base"/>
            <a:r>
              <a:rPr lang="en-US" sz="1200" dirty="0"/>
              <a:t>“Time and time again the medical and psychological sciences have brought forth evidence which points toward the destructive nature of the cigarette. In addition to the evidences recently found which link cigarette smoking to lung cancer, [there are] a number of interesting and arresting discoveries respecting the cigarette. E. A. Murphy and J. F. Mustard discovered that chronic smokers were less able to withstand the effects of radiation than were nonsmokers, and that smoking interfered with action of the bone marrow, the part of the body that manufactures blood. A. J. Schaffer points out that there is a higher premature birthrate among children whose mothers smoke than among nonsmokers, and that the mortality rate of these premature births was higher among offspring of smokers than of nonsmokers. There is a good deal of evidence, according to A. R. </a:t>
            </a:r>
            <a:r>
              <a:rPr lang="en-US" sz="1200" dirty="0" err="1"/>
              <a:t>Lindesmith</a:t>
            </a:r>
            <a:r>
              <a:rPr lang="en-US" sz="1200" dirty="0"/>
              <a:t> and A. I. Strauss, that in general, nonsmokers are more prone to be ‘steady and dependable, hard workers, with stable marriages,’ and that they have statistically less difficulty with marriage than do smokers.</a:t>
            </a:r>
          </a:p>
          <a:p>
            <a:pPr fontAlgn="base"/>
            <a:r>
              <a:rPr lang="en-US" sz="1200" dirty="0"/>
              <a:t>“And so the evidence piles up. Bit by bit, piece by piece, a great mass of evidence is accumulating to substantiate from a purely scientific viewpoint the words of the Lord that ‘tobacco is not for the body.’ Nicotine in large quantities can take over the nervous system, causing severe convulsions. Smoking causes a man to perform at an altitude as much as 5,000 feet higher than he really is, because of the oxygen space it preempts in his blood.” (W. Dean </a:t>
            </a:r>
            <a:r>
              <a:rPr lang="en-US" sz="1200" dirty="0" err="1"/>
              <a:t>Belnap</a:t>
            </a:r>
            <a:r>
              <a:rPr lang="en-US" sz="1200" dirty="0"/>
              <a:t>, “Tobacco and the Spirit of Man,” </a:t>
            </a:r>
            <a:r>
              <a:rPr lang="en-US" sz="1200" i="1" dirty="0"/>
              <a:t>Instructor,</a:t>
            </a:r>
            <a:r>
              <a:rPr lang="en-US" sz="1200" dirty="0"/>
              <a:t> Dec. 1966, p. 464.)</a:t>
            </a:r>
          </a:p>
          <a:p>
            <a:pPr fontAlgn="base"/>
            <a:r>
              <a:rPr lang="en-US" sz="1200" dirty="0"/>
              <a:t>As serious as the physical dangers are for using tobacco, the spiritual dangers, especially for members of the Church who know the law, are even more serious. “In my judgment,” said Elder George Albert Smith, “the use of tobacco, a little thing as it seems to some men, has been the means of destroying their spiritual life, has been the means of driving from them the companionship of the Spirit of our Father, has alienated them from the society of good men and women, and has brought upon them the disregard and reproach of the children that have been born to them, and yet the devil will say to a man, Oh, it’s only a little thing!” (in Conference Report, Apr. 1918, p. 40).</a:t>
            </a:r>
          </a:p>
          <a:p>
            <a:pPr fontAlgn="base"/>
            <a:endParaRPr lang="en-US" sz="1200" b="0" i="0" dirty="0">
              <a:effectLst/>
              <a:latin typeface="Abadi" panose="020B0604020104020204" pitchFamily="34" charset="0"/>
            </a:endParaRPr>
          </a:p>
          <a:p>
            <a:pPr fontAlgn="base"/>
            <a:endParaRPr lang="en-US" sz="1200" b="0" i="0" dirty="0">
              <a:effectLst/>
              <a:latin typeface="Abadi" panose="020B0604020104020204" pitchFamily="34" charset="0"/>
            </a:endParaRPr>
          </a:p>
        </p:txBody>
      </p:sp>
      <p:sp>
        <p:nvSpPr>
          <p:cNvPr id="2" name="Rectangle 1"/>
          <p:cNvSpPr/>
          <p:nvPr/>
        </p:nvSpPr>
        <p:spPr>
          <a:xfrm>
            <a:off x="7696199" y="86782"/>
            <a:ext cx="4110274" cy="6586418"/>
          </a:xfrm>
          <a:prstGeom prst="rect">
            <a:avLst/>
          </a:prstGeom>
        </p:spPr>
        <p:txBody>
          <a:bodyPr wrap="square">
            <a:spAutoFit/>
          </a:bodyPr>
          <a:lstStyle/>
          <a:p>
            <a:pPr fontAlgn="base"/>
            <a:r>
              <a:rPr lang="en-US" sz="1200" b="1" dirty="0">
                <a:solidFill>
                  <a:srgbClr val="2F393A"/>
                </a:solidFill>
                <a:latin typeface="Abadi" panose="020B0604020104020204" pitchFamily="34" charset="0"/>
              </a:rPr>
              <a:t>The Doctrine and Covenants does not specifically mention;</a:t>
            </a:r>
          </a:p>
          <a:p>
            <a:pPr fontAlgn="base"/>
            <a:r>
              <a:rPr lang="en-US" sz="1200" b="1" dirty="0">
                <a:solidFill>
                  <a:srgbClr val="2F393A"/>
                </a:solidFill>
                <a:latin typeface="Abadi" panose="020B0604020104020204" pitchFamily="34" charset="0"/>
              </a:rPr>
              <a:t> </a:t>
            </a:r>
            <a:r>
              <a:rPr lang="en-US" sz="1200" dirty="0">
                <a:solidFill>
                  <a:srgbClr val="2F393A"/>
                </a:solidFill>
                <a:latin typeface="Abadi" panose="020B0604020104020204" pitchFamily="34" charset="0"/>
              </a:rPr>
              <a:t>heroin, cocaine, marijuana, ecstasy, other illegal drugs, or the abuse of prescription drugs. President Joseph Fielding Smith said: “Such revelation is unnecessary. The Word of Wisdom is a basic law. It points the way and gives us ample instruction in regard to both food and drink, good for the body and also detrimental. If we sincerely follow what is written with the aid of the Spirit of the Lord, we need no further counsel. …</a:t>
            </a:r>
          </a:p>
          <a:p>
            <a:pPr fontAlgn="base"/>
            <a:r>
              <a:rPr lang="en-US" sz="1200" dirty="0">
                <a:solidFill>
                  <a:srgbClr val="2F393A"/>
                </a:solidFill>
                <a:latin typeface="Abadi" panose="020B0604020104020204" pitchFamily="34" charset="0"/>
              </a:rPr>
              <a:t>“Thus by keeping the commandments we are promised inspiration and the guidance of the Spirit of the Lord through which we will know what is good and what is bad for the body, without the Lord presenting us with a detailed list separating the good things from the bad that we may be protected. We will learn by this faithful observance that the promises of the Lord are fulfilled.” (</a:t>
            </a:r>
            <a:r>
              <a:rPr lang="en-US" sz="1200" i="1" dirty="0">
                <a:solidFill>
                  <a:srgbClr val="2F393A"/>
                </a:solidFill>
                <a:latin typeface="Abadi" panose="020B0604020104020204" pitchFamily="34" charset="0"/>
              </a:rPr>
              <a:t>Improvement Era,</a:t>
            </a:r>
            <a:r>
              <a:rPr lang="en-US" sz="1200" dirty="0">
                <a:solidFill>
                  <a:srgbClr val="2F393A"/>
                </a:solidFill>
                <a:latin typeface="Abadi" panose="020B0604020104020204" pitchFamily="34" charset="0"/>
              </a:rPr>
              <a:t> Feb. 1956, pp. 78–79.)</a:t>
            </a:r>
          </a:p>
          <a:p>
            <a:pPr fontAlgn="base"/>
            <a:endParaRPr lang="en-US" sz="1200" dirty="0">
              <a:solidFill>
                <a:srgbClr val="2F393A"/>
              </a:solidFill>
              <a:latin typeface="Abadi" panose="020B0604020104020204" pitchFamily="34" charset="0"/>
            </a:endParaRPr>
          </a:p>
          <a:p>
            <a:pPr fontAlgn="base"/>
            <a:r>
              <a:rPr lang="en-US" sz="1400" b="1" dirty="0"/>
              <a:t>Only in Times of Winter, or of Cold, or Famine”</a:t>
            </a:r>
          </a:p>
          <a:p>
            <a:pPr fontAlgn="base"/>
            <a:r>
              <a:rPr lang="en-US" sz="1400" dirty="0"/>
              <a:t>This verse has caused some to ask if meat should be eaten in the summer. Meat has more calories than fruits and vegetables, which some individuals may need fewer of in summer than winter. Also, before fruits and vegetables could be preserved, people often did not have enough other food to eat in winter. Spoiled meat can be fatal if eaten, and in former times meat spoiled more readily in summer than winter. Modern methods of refrigeration now make it possible to preserve meat in any season. The key word with respect to the use of meat is </a:t>
            </a:r>
            <a:r>
              <a:rPr lang="en-US" sz="1400" i="1" dirty="0"/>
              <a:t>sparingly</a:t>
            </a:r>
            <a:r>
              <a:rPr lang="en-US" sz="1400" dirty="0"/>
              <a:t> (D&amp;C 89:12). Student Manual</a:t>
            </a:r>
          </a:p>
          <a:p>
            <a:pPr fontAlgn="base"/>
            <a:endParaRPr lang="en-US" sz="1200" b="0" i="0" dirty="0">
              <a:solidFill>
                <a:srgbClr val="2F393A"/>
              </a:solidFill>
              <a:effectLst/>
              <a:latin typeface="Abadi" panose="020B0604020104020204" pitchFamily="34" charset="0"/>
            </a:endParaRPr>
          </a:p>
        </p:txBody>
      </p:sp>
      <p:sp>
        <p:nvSpPr>
          <p:cNvPr id="6" name="Rectangle 5"/>
          <p:cNvSpPr/>
          <p:nvPr/>
        </p:nvSpPr>
        <p:spPr>
          <a:xfrm>
            <a:off x="0" y="0"/>
            <a:ext cx="7696199" cy="25628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2562896"/>
            <a:ext cx="7696199" cy="4295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96198" y="0"/>
            <a:ext cx="4495802" cy="3451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96198" y="3451538"/>
            <a:ext cx="4495802" cy="3451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3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33" y="141632"/>
            <a:ext cx="6096000" cy="5816977"/>
          </a:xfrm>
          <a:prstGeom prst="rect">
            <a:avLst/>
          </a:prstGeom>
        </p:spPr>
        <p:txBody>
          <a:bodyPr>
            <a:spAutoFit/>
          </a:bodyPr>
          <a:lstStyle/>
          <a:p>
            <a:pPr fontAlgn="base"/>
            <a:r>
              <a:rPr lang="en-US" sz="1200" b="1" dirty="0">
                <a:latin typeface="Georgia" panose="02040502050405020303" pitchFamily="18" charset="0"/>
              </a:rPr>
              <a:t>What if something is not specifically mentioned in the Word of Wisdom?</a:t>
            </a:r>
          </a:p>
          <a:p>
            <a:pPr fontAlgn="base"/>
            <a:r>
              <a:rPr lang="en-US" sz="1200" dirty="0">
                <a:latin typeface="Abadi" panose="020B0604020104020204" pitchFamily="34" charset="0"/>
              </a:rPr>
              <a:t>Doctrine and Covenants 89 does not mention every drink, food, or substance that is forbidden. Sometimes questions arise about items not mentioned in the revelation or why tea and coffee are prohibited even though they are not mentioned. The following statement helps explain this:</a:t>
            </a:r>
          </a:p>
          <a:p>
            <a:pPr fontAlgn="base"/>
            <a:r>
              <a:rPr lang="en-US" sz="1200" dirty="0">
                <a:latin typeface="Abadi" panose="020B0604020104020204" pitchFamily="34" charset="0"/>
              </a:rPr>
              <a:t>“There has been no official interpretation of [the] Word of Wisdom except that which was given by the Brethren in the very early days of the Church when it was declared that ‘hot drinks’ meant tea and coffee.</a:t>
            </a:r>
          </a:p>
          <a:p>
            <a:pPr fontAlgn="base"/>
            <a:r>
              <a:rPr lang="en-US" sz="1200" dirty="0">
                <a:latin typeface="Abadi" panose="020B0604020104020204" pitchFamily="34" charset="0"/>
              </a:rPr>
              <a:t>“With reference to cola drinks, the Church has never officially taken a position on this matter, but the leaders of the Church have advised, and we do now specifically advise, against the use of any drink containing harmful habit-forming drugs under circumstances that would result in acquiring the habit. Any beverage that contains ingredients harmful to the body should be avoided” (</a:t>
            </a:r>
            <a:r>
              <a:rPr lang="en-US" sz="1200" i="1" dirty="0">
                <a:latin typeface="Abadi" panose="020B0604020104020204" pitchFamily="34" charset="0"/>
              </a:rPr>
              <a:t>Priesthood Bulletin,</a:t>
            </a:r>
            <a:r>
              <a:rPr lang="en-US" sz="1200" dirty="0">
                <a:latin typeface="Abadi" panose="020B0604020104020204" pitchFamily="34" charset="0"/>
              </a:rPr>
              <a:t> Feb. 1972 [volume 8, number 1], 3–4; see also “Staying Healthy: Welfare Services Suggests How,”</a:t>
            </a:r>
            <a:r>
              <a:rPr lang="en-US" sz="1200" i="1" dirty="0">
                <a:latin typeface="Abadi" panose="020B0604020104020204" pitchFamily="34" charset="0"/>
              </a:rPr>
              <a:t> Ensign,</a:t>
            </a:r>
            <a:r>
              <a:rPr lang="en-US" sz="1200" dirty="0">
                <a:latin typeface="Abadi" panose="020B0604020104020204" pitchFamily="34" charset="0"/>
              </a:rPr>
              <a:t> Jan. 1981, 15–16).</a:t>
            </a:r>
          </a:p>
          <a:p>
            <a:pPr fontAlgn="base"/>
            <a:r>
              <a:rPr lang="en-US" sz="1200" dirty="0">
                <a:latin typeface="Abadi" panose="020B0604020104020204" pitchFamily="34" charset="0"/>
              </a:rPr>
              <a:t>President Boyd K. Packer of the Quorum of the Twelve Apostles explained the need for us to live by the principles in the Word of Wisdom and trust the promises:</a:t>
            </a:r>
          </a:p>
          <a:p>
            <a:pPr fontAlgn="base"/>
            <a:r>
              <a:rPr lang="en-US" sz="1200" dirty="0">
                <a:latin typeface="Abadi" panose="020B0604020104020204" pitchFamily="34" charset="0"/>
              </a:rPr>
              <a:t>“Members write in asking if this thing or that is against the Word of Wisdom. It’s well known that tea, coffee, liquor, and tobacco are against it. It has not been spelled out in more detail. Rather, we teach the principle together with the promised blessings. There are many habit-forming, addictive things that one can drink or chew or inhale or inject which injure both body and spirit which are not mentioned in the revelation.</a:t>
            </a:r>
          </a:p>
          <a:p>
            <a:pPr fontAlgn="base"/>
            <a:r>
              <a:rPr lang="en-US" sz="1200" dirty="0">
                <a:latin typeface="Abadi" panose="020B0604020104020204" pitchFamily="34" charset="0"/>
              </a:rPr>
              <a:t>“Everything harmful is not specifically listed; arsenic, for instance—certainly bad, but not habit-forming! He who must be commanded in all things, the Lord said, ‘is a slothful and not a wise servant’ (D&amp;C 58:26).</a:t>
            </a:r>
          </a:p>
          <a:p>
            <a:pPr fontAlgn="base"/>
            <a:r>
              <a:rPr lang="en-US" sz="1200" dirty="0">
                <a:latin typeface="Abadi" panose="020B0604020104020204" pitchFamily="34" charset="0"/>
              </a:rPr>
              <a:t>“In some cultures, native drinks are claimed to be harmless because they are not specifically mentioned in the revelation. Yet they draw members, particularly men, away from their families to parties which certainly offend the principle. Promises made in the revelation will be denied to the careless or the reckless.</a:t>
            </a:r>
          </a:p>
          <a:p>
            <a:pPr fontAlgn="base"/>
            <a:r>
              <a:rPr lang="en-US" sz="1200" dirty="0"/>
              <a:t>“Obedience to counsel will keep you on the safe side of life” (“The Word of Wisdom: The Principle and the Promises,”</a:t>
            </a:r>
            <a:r>
              <a:rPr lang="en-US" sz="1200" i="1" dirty="0"/>
              <a:t> Ensign,</a:t>
            </a:r>
            <a:r>
              <a:rPr lang="en-US" sz="1200" dirty="0"/>
              <a:t> May 1996, 17–18).</a:t>
            </a:r>
            <a:endParaRPr lang="en-US" sz="1200" b="0" i="0" dirty="0">
              <a:effectLst/>
              <a:latin typeface="Abadi" panose="020B0604020104020204" pitchFamily="34" charset="0"/>
            </a:endParaRPr>
          </a:p>
        </p:txBody>
      </p:sp>
      <p:sp>
        <p:nvSpPr>
          <p:cNvPr id="4" name="Rectangle 3"/>
          <p:cNvSpPr/>
          <p:nvPr/>
        </p:nvSpPr>
        <p:spPr>
          <a:xfrm>
            <a:off x="6259133" y="141632"/>
            <a:ext cx="4838163" cy="5262979"/>
          </a:xfrm>
          <a:prstGeom prst="rect">
            <a:avLst/>
          </a:prstGeom>
        </p:spPr>
        <p:txBody>
          <a:bodyPr wrap="square">
            <a:spAutoFit/>
          </a:bodyPr>
          <a:lstStyle/>
          <a:p>
            <a:pPr fontAlgn="base"/>
            <a:r>
              <a:rPr lang="en-US" sz="1200" b="1" dirty="0">
                <a:latin typeface="Georgia" panose="02040502050405020303" pitchFamily="18" charset="0"/>
              </a:rPr>
              <a:t> “The destroying angel shall pass by them”</a:t>
            </a:r>
          </a:p>
          <a:p>
            <a:pPr fontAlgn="base"/>
            <a:r>
              <a:rPr lang="en-US" sz="1200" dirty="0">
                <a:latin typeface="Abadi" panose="020B0604020104020204" pitchFamily="34" charset="0"/>
              </a:rPr>
              <a:t>Elder Russell M. Nelson of the Quorum of the Twelve Apostles explained the spiritual symbolism of the destroying angel passing by those who follow the Word of Wisdom:</a:t>
            </a:r>
          </a:p>
          <a:p>
            <a:pPr fontAlgn="base"/>
            <a:r>
              <a:rPr lang="en-US" sz="1200" dirty="0">
                <a:latin typeface="Abadi" panose="020B0604020104020204" pitchFamily="34" charset="0"/>
              </a:rPr>
              <a:t>“There is special significance in the last verse of section 89, which states, ‘The destroying angel shall pass by them, as the children of Israel, and not slay them’ (v. 21). This reference to the Passover emphasizes the precedence of spiritual faith. When Abraham indicated his willingness to offer Isaac in sacrifice, there was no suggestion that obedience would necessarily bring physical benefit. When Joshua led the Israelites across the River Jordan swollen at flood time, confirmation of physical reward was not a prerequisite for faithful followers. We obey the Word of Wisdom because it represents the will of the Lord for our spiritual preparation to be his worthy sons and daughters. Achieving spiritual supremacy over the appetites of the flesh is part of our testing process” (“Twenty Questions” [address to CES religious educators, Sept. 13, 1985],LDS.org).</a:t>
            </a:r>
          </a:p>
          <a:p>
            <a:pPr fontAlgn="base"/>
            <a:r>
              <a:rPr lang="en-US" sz="1200" dirty="0">
                <a:latin typeface="Abadi" panose="020B0604020104020204" pitchFamily="34" charset="0"/>
              </a:rPr>
              <a:t>President Boyd K. Packer of the Quorum of the Twelve Apostles explained the spiritual significance of the promise that the “destroying angel shall pass by”:</a:t>
            </a:r>
          </a:p>
          <a:p>
            <a:pPr fontAlgn="base"/>
            <a:r>
              <a:rPr lang="en-US" sz="1200" dirty="0">
                <a:latin typeface="Abadi" panose="020B0604020104020204" pitchFamily="34" charset="0"/>
              </a:rPr>
              <a:t>“It is not from mortal death that we shall be spared in such a </a:t>
            </a:r>
            <a:r>
              <a:rPr lang="en-US" sz="1200" dirty="0" err="1">
                <a:latin typeface="Abadi" panose="020B0604020104020204" pitchFamily="34" charset="0"/>
              </a:rPr>
              <a:t>passover</a:t>
            </a:r>
            <a:r>
              <a:rPr lang="en-US" sz="1200" dirty="0">
                <a:latin typeface="Abadi" panose="020B0604020104020204" pitchFamily="34" charset="0"/>
              </a:rPr>
              <a:t> if we walk in obedience to these commandments, for each of us in time shall die. But there is spiritual death which you need not suffer. If you are obedient, that spiritual death will pass over you, for ‘Christ our </a:t>
            </a:r>
            <a:r>
              <a:rPr lang="en-US" sz="1200" dirty="0" err="1">
                <a:latin typeface="Abadi" panose="020B0604020104020204" pitchFamily="34" charset="0"/>
              </a:rPr>
              <a:t>passover</a:t>
            </a:r>
            <a:r>
              <a:rPr lang="en-US" sz="1200" dirty="0">
                <a:latin typeface="Abadi" panose="020B0604020104020204" pitchFamily="34" charset="0"/>
              </a:rPr>
              <a:t> is sacrificed for us,’ the revelation teaches (1 Cor. 5:7)” (“The Word of Wisdom: The Principle and the Promises,”</a:t>
            </a:r>
            <a:r>
              <a:rPr lang="en-US" sz="1200" i="1" dirty="0">
                <a:latin typeface="Abadi" panose="020B0604020104020204" pitchFamily="34" charset="0"/>
              </a:rPr>
              <a:t> Ensign,</a:t>
            </a:r>
            <a:r>
              <a:rPr lang="en-US" sz="1200" dirty="0">
                <a:latin typeface="Abadi" panose="020B0604020104020204" pitchFamily="34" charset="0"/>
              </a:rPr>
              <a:t> May 1996, 19).</a:t>
            </a:r>
            <a:endParaRPr lang="en-US" sz="1200" b="0" i="0" dirty="0">
              <a:effectLst/>
              <a:latin typeface="Abadi" panose="020B0604020104020204" pitchFamily="34" charset="0"/>
            </a:endParaRPr>
          </a:p>
        </p:txBody>
      </p:sp>
      <p:sp>
        <p:nvSpPr>
          <p:cNvPr id="5" name="Rectangle 4"/>
          <p:cNvSpPr/>
          <p:nvPr/>
        </p:nvSpPr>
        <p:spPr>
          <a:xfrm>
            <a:off x="-1" y="0"/>
            <a:ext cx="6259133"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59132" y="0"/>
            <a:ext cx="5932868"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83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2E59C4-4D4E-40A5-A8BA-8B32EF3B9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A Cloud of Smoke</a:t>
            </a:r>
            <a:endParaRPr lang="en-US" sz="3200" dirty="0">
              <a:solidFill>
                <a:schemeClr val="bg1"/>
              </a:solidFill>
              <a:latin typeface="Broadway" panose="04040905080B02020502" pitchFamily="82" charset="0"/>
            </a:endParaRPr>
          </a:p>
        </p:txBody>
      </p:sp>
      <p:sp>
        <p:nvSpPr>
          <p:cNvPr id="2" name="Rectangle 1"/>
          <p:cNvSpPr/>
          <p:nvPr/>
        </p:nvSpPr>
        <p:spPr>
          <a:xfrm>
            <a:off x="304799" y="1499069"/>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Often when the Prophet entered the room to give the school instructions he would find himself in a cloud of tobacco smoke.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and the complaints of his wife at having to clean so filthy a floor, made the Prophet think upon the matter, and he inquired of the Lord relating to the conduct of the Elders in using tobacco, and the revelation known as the </a:t>
            </a:r>
            <a:r>
              <a:rPr lang="en-US" b="0" i="0" u="none" strike="noStrike" dirty="0">
                <a:solidFill>
                  <a:schemeClr val="bg1"/>
                </a:solidFill>
                <a:effectLst/>
                <a:latin typeface="Abadi" panose="020B0604020104020204" pitchFamily="34" charset="0"/>
              </a:rPr>
              <a:t>Word of Wisdom</a:t>
            </a:r>
            <a:r>
              <a:rPr lang="en-US" b="0" i="0" dirty="0">
                <a:solidFill>
                  <a:schemeClr val="bg1"/>
                </a:solidFill>
                <a:effectLst/>
                <a:latin typeface="Abadi" panose="020B0604020104020204" pitchFamily="34" charset="0"/>
              </a:rPr>
              <a:t> was the result of his inquiry.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“You know what it is and can read it at your leisure.”</a:t>
            </a:r>
            <a:endParaRPr lang="en-US" dirty="0">
              <a:solidFill>
                <a:schemeClr val="bg1"/>
              </a:solidFill>
            </a:endParaRPr>
          </a:p>
        </p:txBody>
      </p:sp>
      <p:pic>
        <p:nvPicPr>
          <p:cNvPr id="5" name="Picture 4">
            <a:extLst>
              <a:ext uri="{FF2B5EF4-FFF2-40B4-BE49-F238E27FC236}">
                <a16:creationId xmlns:a16="http://schemas.microsoft.com/office/drawing/2014/main" id="{C7AE0398-92D7-4148-9DE5-34AD99B40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673" y="4616886"/>
            <a:ext cx="2609850" cy="2143125"/>
          </a:xfrm>
          <a:prstGeom prst="rect">
            <a:avLst/>
          </a:prstGeom>
        </p:spPr>
      </p:pic>
      <p:grpSp>
        <p:nvGrpSpPr>
          <p:cNvPr id="9" name="Group 8">
            <a:extLst>
              <a:ext uri="{FF2B5EF4-FFF2-40B4-BE49-F238E27FC236}">
                <a16:creationId xmlns:a16="http://schemas.microsoft.com/office/drawing/2014/main" id="{0B880B7B-6DE5-4AF2-AF50-A79C9753A8CC}"/>
              </a:ext>
            </a:extLst>
          </p:cNvPr>
          <p:cNvGrpSpPr/>
          <p:nvPr/>
        </p:nvGrpSpPr>
        <p:grpSpPr>
          <a:xfrm>
            <a:off x="6750264" y="1192683"/>
            <a:ext cx="4818224" cy="3139440"/>
            <a:chOff x="6750264" y="1192683"/>
            <a:chExt cx="4818224" cy="3139440"/>
          </a:xfrm>
        </p:grpSpPr>
        <p:pic>
          <p:nvPicPr>
            <p:cNvPr id="8" name="Picture 7">
              <a:extLst>
                <a:ext uri="{FF2B5EF4-FFF2-40B4-BE49-F238E27FC236}">
                  <a16:creationId xmlns:a16="http://schemas.microsoft.com/office/drawing/2014/main" id="{CEFCAEDC-D8A5-4BD3-8BB1-FE98642D2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088" y="1192683"/>
              <a:ext cx="4724400" cy="3139440"/>
            </a:xfrm>
            <a:prstGeom prst="rect">
              <a:avLst/>
            </a:prstGeom>
          </p:spPr>
        </p:pic>
        <p:sp>
          <p:nvSpPr>
            <p:cNvPr id="14" name="Freeform: Shape 13">
              <a:extLst>
                <a:ext uri="{FF2B5EF4-FFF2-40B4-BE49-F238E27FC236}">
                  <a16:creationId xmlns:a16="http://schemas.microsoft.com/office/drawing/2014/main" id="{5826D749-0B4C-4F2F-88C3-75F607E26DFC}"/>
                </a:ext>
              </a:extLst>
            </p:cNvPr>
            <p:cNvSpPr/>
            <p:nvPr/>
          </p:nvSpPr>
          <p:spPr>
            <a:xfrm>
              <a:off x="7373776" y="1214885"/>
              <a:ext cx="3996695" cy="2691168"/>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331619B-B1C1-443F-A716-3E6A6CF0C71E}"/>
                </a:ext>
              </a:extLst>
            </p:cNvPr>
            <p:cNvSpPr/>
            <p:nvPr/>
          </p:nvSpPr>
          <p:spPr>
            <a:xfrm>
              <a:off x="6750264" y="1401251"/>
              <a:ext cx="4724400" cy="1517313"/>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131F59E-12EB-44ED-9885-FAB63272EE95}"/>
                </a:ext>
              </a:extLst>
            </p:cNvPr>
            <p:cNvSpPr/>
            <p:nvPr/>
          </p:nvSpPr>
          <p:spPr>
            <a:xfrm>
              <a:off x="6844088" y="1488555"/>
              <a:ext cx="3996695" cy="2691168"/>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F610503-FB6C-4D0D-8B3B-E379DE6E2CE5}"/>
                </a:ext>
              </a:extLst>
            </p:cNvPr>
            <p:cNvSpPr/>
            <p:nvPr/>
          </p:nvSpPr>
          <p:spPr>
            <a:xfrm>
              <a:off x="6872566" y="1203792"/>
              <a:ext cx="3996695" cy="1517313"/>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702759-CB02-4AFC-8D99-F5D0A41875FC}"/>
                </a:ext>
              </a:extLst>
            </p:cNvPr>
            <p:cNvSpPr/>
            <p:nvPr/>
          </p:nvSpPr>
          <p:spPr>
            <a:xfrm flipH="1">
              <a:off x="7524881" y="1755053"/>
              <a:ext cx="3996695" cy="1341781"/>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2F99159-568C-4980-B3A5-B4F91BC148CB}"/>
                </a:ext>
              </a:extLst>
            </p:cNvPr>
            <p:cNvSpPr/>
            <p:nvPr/>
          </p:nvSpPr>
          <p:spPr>
            <a:xfrm flipH="1">
              <a:off x="6783151" y="1248325"/>
              <a:ext cx="3996695" cy="1341781"/>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0AD06BB-C95A-4C9F-BFE6-82D64396A12B}"/>
                </a:ext>
              </a:extLst>
            </p:cNvPr>
            <p:cNvSpPr/>
            <p:nvPr/>
          </p:nvSpPr>
          <p:spPr>
            <a:xfrm flipH="1">
              <a:off x="7979178" y="1625777"/>
              <a:ext cx="3495485" cy="1341781"/>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664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8BD443-8CB8-4876-B948-BEEBEB9D5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Questions People Ask</a:t>
            </a:r>
            <a:endParaRPr lang="en-US" sz="3200" dirty="0">
              <a:solidFill>
                <a:schemeClr val="bg1"/>
              </a:solidFill>
              <a:latin typeface="Broadway" panose="04040905080B02020502" pitchFamily="82" charset="0"/>
            </a:endParaRPr>
          </a:p>
        </p:txBody>
      </p:sp>
      <p:grpSp>
        <p:nvGrpSpPr>
          <p:cNvPr id="10" name="Group 18"/>
          <p:cNvGrpSpPr/>
          <p:nvPr/>
        </p:nvGrpSpPr>
        <p:grpSpPr>
          <a:xfrm>
            <a:off x="2929841" y="1616056"/>
            <a:ext cx="8688692" cy="4344346"/>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487511" y="1847305"/>
            <a:ext cx="8384891" cy="3539430"/>
          </a:xfrm>
          <a:prstGeom prst="rect">
            <a:avLst/>
          </a:prstGeom>
          <a:noFill/>
        </p:spPr>
        <p:txBody>
          <a:bodyPr wrap="square" rtlCol="0">
            <a:spAutoFit/>
          </a:bodyPr>
          <a:lstStyle/>
          <a:p>
            <a:r>
              <a:rPr lang="en-US" sz="3200" dirty="0">
                <a:solidFill>
                  <a:schemeClr val="bg1"/>
                </a:solidFill>
              </a:rPr>
              <a:t>What is the Word of Wisdom?</a:t>
            </a:r>
          </a:p>
          <a:p>
            <a:endParaRPr lang="en-US" sz="3200" dirty="0">
              <a:solidFill>
                <a:schemeClr val="bg1"/>
              </a:solidFill>
            </a:endParaRPr>
          </a:p>
          <a:p>
            <a:endParaRPr lang="en-US" sz="3200" dirty="0">
              <a:solidFill>
                <a:schemeClr val="bg1"/>
              </a:solidFill>
            </a:endParaRPr>
          </a:p>
          <a:p>
            <a:r>
              <a:rPr lang="en-US" sz="3200" dirty="0">
                <a:solidFill>
                  <a:schemeClr val="bg1"/>
                </a:solidFill>
              </a:rPr>
              <a:t>Why do you have the Word of Wisdom?</a:t>
            </a:r>
          </a:p>
          <a:p>
            <a:endParaRPr lang="en-US" sz="3200" dirty="0">
              <a:solidFill>
                <a:schemeClr val="bg1"/>
              </a:solidFill>
            </a:endParaRPr>
          </a:p>
          <a:p>
            <a:endParaRPr lang="en-US" sz="3200" dirty="0">
              <a:solidFill>
                <a:schemeClr val="bg1"/>
              </a:solidFill>
            </a:endParaRPr>
          </a:p>
          <a:p>
            <a:r>
              <a:rPr lang="en-US" sz="3200" dirty="0">
                <a:solidFill>
                  <a:schemeClr val="bg1"/>
                </a:solidFill>
              </a:rPr>
              <a:t>Why can’t you drink coffee, tea, or smoke?</a:t>
            </a:r>
          </a:p>
        </p:txBody>
      </p:sp>
      <p:pic>
        <p:nvPicPr>
          <p:cNvPr id="18" name="Picture 2" descr="http://www.uni.edu/becker/anImated%20question%20mark%20.gif">
            <a:extLst>
              <a:ext uri="{FF2B5EF4-FFF2-40B4-BE49-F238E27FC236}">
                <a16:creationId xmlns:a16="http://schemas.microsoft.com/office/drawing/2014/main" id="{AD5CBAF8-0257-489D-84CA-EB582DCFFA8A}"/>
              </a:ext>
            </a:extLst>
          </p:cNvPr>
          <p:cNvPicPr>
            <a:picLocks noChangeAspect="1" noChangeArrowheads="1" noCrop="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917" y="2073498"/>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6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wipe(left)">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left)">
                                      <p:cBhvr>
                                        <p:cTn id="1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31565D0-7C26-4A48-9882-F1C30E1CE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830997"/>
          </a:xfrm>
          <a:prstGeom prst="rect">
            <a:avLst/>
          </a:prstGeom>
          <a:noFill/>
        </p:spPr>
        <p:txBody>
          <a:bodyPr wrap="square" rtlCol="0">
            <a:spAutoFit/>
          </a:bodyPr>
          <a:lstStyle/>
          <a:p>
            <a:pPr algn="ctr"/>
            <a:r>
              <a:rPr lang="en-US" sz="4800" dirty="0">
                <a:solidFill>
                  <a:schemeClr val="bg1"/>
                </a:solidFill>
                <a:latin typeface="Broadway" panose="04040905080B02020502" pitchFamily="82" charset="0"/>
              </a:rPr>
              <a:t>History of the Word of Wisdom</a:t>
            </a: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89:2 Joseph F. Smith</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75780" y="750237"/>
            <a:ext cx="11217506" cy="461665"/>
          </a:xfrm>
          <a:prstGeom prst="rect">
            <a:avLst/>
          </a:prstGeom>
        </p:spPr>
        <p:txBody>
          <a:bodyPr wrap="square">
            <a:spAutoFit/>
          </a:bodyPr>
          <a:lstStyle/>
          <a:p>
            <a:pPr algn="ctr"/>
            <a:r>
              <a:rPr lang="en-US" sz="2400" b="1" dirty="0">
                <a:solidFill>
                  <a:srgbClr val="FFFF00"/>
                </a:solidFill>
              </a:rPr>
              <a:t>The Lord did not initially give the Word of Wisdom to the Saints as a commandment</a:t>
            </a:r>
          </a:p>
        </p:txBody>
      </p:sp>
      <p:grpSp>
        <p:nvGrpSpPr>
          <p:cNvPr id="21" name="Group 20"/>
          <p:cNvGrpSpPr/>
          <p:nvPr/>
        </p:nvGrpSpPr>
        <p:grpSpPr>
          <a:xfrm>
            <a:off x="0" y="1896410"/>
            <a:ext cx="12121193" cy="596479"/>
            <a:chOff x="0" y="1613321"/>
            <a:chExt cx="12121193" cy="596479"/>
          </a:xfrm>
        </p:grpSpPr>
        <p:cxnSp>
          <p:nvCxnSpPr>
            <p:cNvPr id="15" name="Straight Connector 14"/>
            <p:cNvCxnSpPr/>
            <p:nvPr/>
          </p:nvCxnSpPr>
          <p:spPr>
            <a:xfrm flipV="1">
              <a:off x="0" y="1613321"/>
              <a:ext cx="12121193" cy="168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2609" y="1640620"/>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38117" y="1617318"/>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95037" y="1630128"/>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14437" y="1617318"/>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1513" y="1531202"/>
            <a:ext cx="3417383" cy="4708065"/>
            <a:chOff x="141513" y="1531202"/>
            <a:chExt cx="3417383" cy="4708065"/>
          </a:xfrm>
        </p:grpSpPr>
        <p:sp>
          <p:nvSpPr>
            <p:cNvPr id="4" name="Rectangle 3"/>
            <p:cNvSpPr/>
            <p:nvPr/>
          </p:nvSpPr>
          <p:spPr>
            <a:xfrm>
              <a:off x="141513" y="2754876"/>
              <a:ext cx="2650622" cy="2800767"/>
            </a:xfrm>
            <a:prstGeom prst="rect">
              <a:avLst/>
            </a:prstGeom>
          </p:spPr>
          <p:txBody>
            <a:bodyPr wrap="square">
              <a:spAutoFit/>
            </a:bodyPr>
            <a:lstStyle/>
            <a:p>
              <a:r>
                <a:rPr lang="en-US" sz="1600" b="0" i="0" dirty="0">
                  <a:solidFill>
                    <a:schemeClr val="bg1"/>
                  </a:solidFill>
                  <a:effectLst/>
                  <a:latin typeface="Abadi" panose="020B0604020104020204" pitchFamily="34" charset="0"/>
                </a:rPr>
                <a:t>“If [the Word of Wisdom] had been given as a commandment it would have brought every man, addicted to the use of these noxious things, under condemnation; so the Lord was merciful and gave them a chance to overcome, before He brought them under the law”</a:t>
              </a:r>
            </a:p>
          </p:txBody>
        </p:sp>
        <p:sp>
          <p:nvSpPr>
            <p:cNvPr id="27" name="Rectangle 26"/>
            <p:cNvSpPr/>
            <p:nvPr/>
          </p:nvSpPr>
          <p:spPr>
            <a:xfrm>
              <a:off x="245151" y="1531202"/>
              <a:ext cx="876078" cy="369332"/>
            </a:xfrm>
            <a:prstGeom prst="rect">
              <a:avLst/>
            </a:prstGeom>
          </p:spPr>
          <p:txBody>
            <a:bodyPr wrap="square">
              <a:spAutoFit/>
            </a:bodyPr>
            <a:lstStyle/>
            <a:p>
              <a:r>
                <a:rPr lang="en-US" b="0" i="0" dirty="0">
                  <a:solidFill>
                    <a:schemeClr val="bg1"/>
                  </a:solidFill>
                  <a:effectLst/>
                  <a:latin typeface="Abadi" panose="020B0604020104020204" pitchFamily="34" charset="0"/>
                </a:rPr>
                <a:t>1833</a:t>
              </a:r>
              <a:endParaRPr lang="en-US" dirty="0">
                <a:solidFill>
                  <a:schemeClr val="bg1"/>
                </a:solidFill>
              </a:endParaRPr>
            </a:p>
          </p:txBody>
        </p:sp>
        <p:pic>
          <p:nvPicPr>
            <p:cNvPr id="6146" name="Picture 2" descr="President Joseph F.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571" y="4810517"/>
              <a:ext cx="1076325"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428999" y="1554156"/>
            <a:ext cx="2536371" cy="4671255"/>
            <a:chOff x="3428999" y="1554156"/>
            <a:chExt cx="2536371" cy="4671255"/>
          </a:xfrm>
        </p:grpSpPr>
        <p:sp>
          <p:nvSpPr>
            <p:cNvPr id="5" name="Rectangle 4"/>
            <p:cNvSpPr/>
            <p:nvPr/>
          </p:nvSpPr>
          <p:spPr>
            <a:xfrm>
              <a:off x="3428999" y="2476624"/>
              <a:ext cx="2536371" cy="2031325"/>
            </a:xfrm>
            <a:prstGeom prst="rect">
              <a:avLst/>
            </a:prstGeom>
          </p:spPr>
          <p:txBody>
            <a:bodyPr wrap="square">
              <a:spAutoFit/>
            </a:bodyPr>
            <a:lstStyle/>
            <a:p>
              <a:r>
                <a:rPr lang="en-US" b="0" i="0" dirty="0">
                  <a:solidFill>
                    <a:schemeClr val="bg1"/>
                  </a:solidFill>
                  <a:effectLst/>
                  <a:latin typeface="Abadi" panose="020B0604020104020204" pitchFamily="34" charset="0"/>
                </a:rPr>
                <a:t>In the fall general conference Brigham Young proposed that all Saints formally covenant to abstain from tea, coffee, tobacco, and whiskey. </a:t>
              </a:r>
              <a:endParaRPr lang="en-US" dirty="0">
                <a:solidFill>
                  <a:schemeClr val="bg1"/>
                </a:solidFill>
              </a:endParaRPr>
            </a:p>
          </p:txBody>
        </p:sp>
        <p:sp>
          <p:nvSpPr>
            <p:cNvPr id="28" name="Rectangle 27"/>
            <p:cNvSpPr/>
            <p:nvPr/>
          </p:nvSpPr>
          <p:spPr>
            <a:xfrm>
              <a:off x="4022494" y="1554156"/>
              <a:ext cx="876078" cy="369332"/>
            </a:xfrm>
            <a:prstGeom prst="rect">
              <a:avLst/>
            </a:prstGeom>
          </p:spPr>
          <p:txBody>
            <a:bodyPr wrap="square">
              <a:spAutoFit/>
            </a:bodyPr>
            <a:lstStyle/>
            <a:p>
              <a:r>
                <a:rPr lang="en-US" b="0" i="0" dirty="0">
                  <a:solidFill>
                    <a:schemeClr val="bg1"/>
                  </a:solidFill>
                  <a:effectLst/>
                  <a:latin typeface="Abadi" panose="020B0604020104020204" pitchFamily="34" charset="0"/>
                </a:rPr>
                <a:t>1851</a:t>
              </a:r>
              <a:endParaRPr lang="en-US" dirty="0">
                <a:solidFill>
                  <a:schemeClr val="bg1"/>
                </a:solidFill>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r="8036" b="14403"/>
            <a:stretch/>
          </p:blipFill>
          <p:spPr>
            <a:xfrm>
              <a:off x="4240105" y="4733387"/>
              <a:ext cx="1121229" cy="1492024"/>
            </a:xfrm>
            <a:prstGeom prst="rect">
              <a:avLst/>
            </a:prstGeom>
          </p:spPr>
        </p:pic>
      </p:grpSp>
      <p:grpSp>
        <p:nvGrpSpPr>
          <p:cNvPr id="18" name="Group 17"/>
          <p:cNvGrpSpPr/>
          <p:nvPr/>
        </p:nvGrpSpPr>
        <p:grpSpPr>
          <a:xfrm>
            <a:off x="6494856" y="1523788"/>
            <a:ext cx="2409658" cy="4655356"/>
            <a:chOff x="6494856" y="1523788"/>
            <a:chExt cx="2409658" cy="4655356"/>
          </a:xfrm>
        </p:grpSpPr>
        <p:sp>
          <p:nvSpPr>
            <p:cNvPr id="13" name="Rectangle 12"/>
            <p:cNvSpPr/>
            <p:nvPr/>
          </p:nvSpPr>
          <p:spPr>
            <a:xfrm>
              <a:off x="6640285" y="2559618"/>
              <a:ext cx="2264229" cy="1754326"/>
            </a:xfrm>
            <a:prstGeom prst="rect">
              <a:avLst/>
            </a:prstGeom>
          </p:spPr>
          <p:txBody>
            <a:bodyPr wrap="square">
              <a:spAutoFit/>
            </a:bodyPr>
            <a:lstStyle/>
            <a:p>
              <a:r>
                <a:rPr lang="en-US" b="0" i="0" dirty="0">
                  <a:solidFill>
                    <a:schemeClr val="bg1"/>
                  </a:solidFill>
                  <a:effectLst/>
                  <a:latin typeface="Abadi" panose="020B0604020104020204" pitchFamily="34" charset="0"/>
                </a:rPr>
                <a:t> The Lord revealed to President John Taylor that the Word of Wisdom was to be considered a commandment. </a:t>
              </a:r>
              <a:endParaRPr lang="en-US" dirty="0">
                <a:solidFill>
                  <a:schemeClr val="bg1"/>
                </a:solidFill>
              </a:endParaRPr>
            </a:p>
          </p:txBody>
        </p:sp>
        <p:sp>
          <p:nvSpPr>
            <p:cNvPr id="30" name="Rectangle 29"/>
            <p:cNvSpPr/>
            <p:nvPr/>
          </p:nvSpPr>
          <p:spPr>
            <a:xfrm>
              <a:off x="6494856" y="1523788"/>
              <a:ext cx="2223296" cy="369332"/>
            </a:xfrm>
            <a:prstGeom prst="rect">
              <a:avLst/>
            </a:prstGeom>
          </p:spPr>
          <p:txBody>
            <a:bodyPr wrap="square">
              <a:spAutoFit/>
            </a:bodyPr>
            <a:lstStyle/>
            <a:p>
              <a:r>
                <a:rPr lang="en-US" b="0" i="0" dirty="0">
                  <a:solidFill>
                    <a:schemeClr val="bg1"/>
                  </a:solidFill>
                  <a:effectLst/>
                  <a:latin typeface="Abadi" panose="020B0604020104020204" pitchFamily="34" charset="0"/>
                </a:rPr>
                <a:t>October 13, 1882</a:t>
              </a:r>
              <a:endParaRPr lang="en-US" dirty="0">
                <a:solidFill>
                  <a:schemeClr val="bg1"/>
                </a:solidFill>
              </a:endParaRPr>
            </a:p>
          </p:txBody>
        </p:sp>
        <p:pic>
          <p:nvPicPr>
            <p:cNvPr id="6148" name="Picture 4" descr="http://www.understandingmormonism.org/files/2008/06/john-taylor-morm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9803" y="4684644"/>
              <a:ext cx="1113402" cy="1494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307286" y="1532805"/>
            <a:ext cx="2890158" cy="4713541"/>
            <a:chOff x="9307286" y="1532805"/>
            <a:chExt cx="2890158" cy="4713541"/>
          </a:xfrm>
        </p:grpSpPr>
        <p:sp>
          <p:nvSpPr>
            <p:cNvPr id="6" name="Rectangle 5"/>
            <p:cNvSpPr/>
            <p:nvPr/>
          </p:nvSpPr>
          <p:spPr>
            <a:xfrm>
              <a:off x="9307286" y="2490923"/>
              <a:ext cx="2890158" cy="1754326"/>
            </a:xfrm>
            <a:prstGeom prst="rect">
              <a:avLst/>
            </a:prstGeom>
          </p:spPr>
          <p:txBody>
            <a:bodyPr wrap="square">
              <a:spAutoFit/>
            </a:bodyPr>
            <a:lstStyle/>
            <a:p>
              <a:r>
                <a:rPr lang="en-US" b="0" i="0" dirty="0">
                  <a:solidFill>
                    <a:schemeClr val="bg1"/>
                  </a:solidFill>
                  <a:effectLst/>
                  <a:latin typeface="Abadi" panose="020B0604020104020204" pitchFamily="34" charset="0"/>
                </a:rPr>
                <a:t>The First Presidency, under President Heber J. Grant, made the observance of the Word of Wisdom a requirement for receiving a temple recommend. </a:t>
              </a:r>
              <a:endParaRPr lang="en-US" dirty="0">
                <a:solidFill>
                  <a:schemeClr val="bg1"/>
                </a:solidFill>
              </a:endParaRPr>
            </a:p>
          </p:txBody>
        </p:sp>
        <p:sp>
          <p:nvSpPr>
            <p:cNvPr id="29" name="Rectangle 28"/>
            <p:cNvSpPr/>
            <p:nvPr/>
          </p:nvSpPr>
          <p:spPr>
            <a:xfrm>
              <a:off x="9898059" y="1532805"/>
              <a:ext cx="876078" cy="369332"/>
            </a:xfrm>
            <a:prstGeom prst="rect">
              <a:avLst/>
            </a:prstGeom>
          </p:spPr>
          <p:txBody>
            <a:bodyPr wrap="square">
              <a:spAutoFit/>
            </a:bodyPr>
            <a:lstStyle/>
            <a:p>
              <a:r>
                <a:rPr lang="en-US" b="0" i="0" dirty="0">
                  <a:solidFill>
                    <a:schemeClr val="bg1"/>
                  </a:solidFill>
                  <a:effectLst/>
                  <a:latin typeface="Abadi" panose="020B0604020104020204" pitchFamily="34" charset="0"/>
                </a:rPr>
                <a:t>1919</a:t>
              </a:r>
              <a:endParaRPr lang="en-US" dirty="0">
                <a:solidFill>
                  <a:schemeClr val="bg1"/>
                </a:solidFill>
              </a:endParaRPr>
            </a:p>
          </p:txBody>
        </p:sp>
        <p:pic>
          <p:nvPicPr>
            <p:cNvPr id="6150" name="Picture 6" descr="http://4.bp.blogspot.com/_lEpg-XgimyI/TF2dj9nnouI/AAAAAAAAAFg/JjmnMGbdvpI/s1600/PA_GospelArt_HeberJGrantClose_0001528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1674" y="4571932"/>
              <a:ext cx="1339531" cy="1674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81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62D1251-609F-49FE-8E28-D5213950A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Temporal Salvation</a:t>
            </a:r>
            <a:endParaRPr lang="en-US" sz="3200" dirty="0">
              <a:solidFill>
                <a:schemeClr val="bg1"/>
              </a:solidFill>
              <a:latin typeface="Broadway" panose="04040905080B02020502" pitchFamily="82" charset="0"/>
            </a:endParaRPr>
          </a:p>
        </p:txBody>
      </p:sp>
      <p:sp>
        <p:nvSpPr>
          <p:cNvPr id="2" name="Rectangle 1"/>
          <p:cNvSpPr/>
          <p:nvPr/>
        </p:nvSpPr>
        <p:spPr>
          <a:xfrm>
            <a:off x="4557031" y="893649"/>
            <a:ext cx="6096000" cy="369332"/>
          </a:xfrm>
          <a:prstGeom prst="rect">
            <a:avLst/>
          </a:prstGeom>
        </p:spPr>
        <p:txBody>
          <a:bodyPr>
            <a:spAutoFit/>
          </a:bodyPr>
          <a:lstStyle/>
          <a:p>
            <a:r>
              <a:rPr lang="en-US" b="0" i="0" dirty="0">
                <a:solidFill>
                  <a:srgbClr val="FFFF00"/>
                </a:solidFill>
                <a:effectLst/>
                <a:latin typeface="Abadi" panose="020B0604020104020204" pitchFamily="34" charset="0"/>
              </a:rPr>
              <a:t>Our physical well being</a:t>
            </a:r>
            <a:endParaRPr lang="en-US" dirty="0">
              <a:solidFill>
                <a:srgbClr val="FFFF00"/>
              </a:solidFill>
            </a:endParaRP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89:2</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333498" y="1641273"/>
            <a:ext cx="6096000" cy="1107996"/>
          </a:xfrm>
          <a:prstGeom prst="rect">
            <a:avLst/>
          </a:prstGeom>
        </p:spPr>
        <p:txBody>
          <a:bodyPr>
            <a:spAutoFit/>
          </a:bodyPr>
          <a:lstStyle/>
          <a:p>
            <a:r>
              <a:rPr lang="en-US" b="0" i="0" dirty="0">
                <a:solidFill>
                  <a:schemeClr val="bg1"/>
                </a:solidFill>
                <a:effectLst/>
                <a:latin typeface="Abadi" panose="020B0604020104020204" pitchFamily="34" charset="0"/>
              </a:rPr>
              <a:t>“Your body really </a:t>
            </a:r>
            <a:r>
              <a:rPr lang="en-US" b="0" i="1" dirty="0">
                <a:solidFill>
                  <a:schemeClr val="bg1"/>
                </a:solidFill>
                <a:effectLst/>
                <a:latin typeface="Abadi" panose="020B0604020104020204" pitchFamily="34" charset="0"/>
              </a:rPr>
              <a:t>is</a:t>
            </a:r>
            <a:r>
              <a:rPr lang="en-US" b="0" i="0" dirty="0">
                <a:solidFill>
                  <a:schemeClr val="bg1"/>
                </a:solidFill>
                <a:effectLst/>
                <a:latin typeface="Abadi" panose="020B0604020104020204" pitchFamily="34" charset="0"/>
              </a:rPr>
              <a:t> the instrument of your mind and the foundation of your character.”</a:t>
            </a:r>
          </a:p>
          <a:p>
            <a:r>
              <a:rPr lang="en-US" sz="1200" b="0" i="0" dirty="0">
                <a:solidFill>
                  <a:schemeClr val="bg1"/>
                </a:solidFill>
                <a:effectLst/>
                <a:latin typeface="Abadi" panose="020B0604020104020204" pitchFamily="34" charset="0"/>
              </a:rPr>
              <a:t>President Boyd K Packer </a:t>
            </a:r>
          </a:p>
          <a:p>
            <a:endParaRPr lang="en-US" dirty="0">
              <a:solidFill>
                <a:schemeClr val="bg1"/>
              </a:solidFill>
            </a:endParaRPr>
          </a:p>
        </p:txBody>
      </p:sp>
      <p:sp>
        <p:nvSpPr>
          <p:cNvPr id="6" name="Rectangle 5"/>
          <p:cNvSpPr/>
          <p:nvPr/>
        </p:nvSpPr>
        <p:spPr>
          <a:xfrm>
            <a:off x="579884" y="3319269"/>
            <a:ext cx="2620515" cy="1477328"/>
          </a:xfrm>
          <a:prstGeom prst="rect">
            <a:avLst/>
          </a:prstGeom>
        </p:spPr>
        <p:txBody>
          <a:bodyPr wrap="square">
            <a:spAutoFit/>
          </a:bodyPr>
          <a:lstStyle/>
          <a:p>
            <a:r>
              <a:rPr lang="en-US" b="0" i="0" dirty="0">
                <a:solidFill>
                  <a:schemeClr val="bg1"/>
                </a:solidFill>
                <a:effectLst/>
                <a:latin typeface="Abadi" panose="020B0604020104020204" pitchFamily="34" charset="0"/>
              </a:rPr>
              <a:t>In order to receive a </a:t>
            </a:r>
            <a:r>
              <a:rPr lang="en-US" b="0" i="0" dirty="0" err="1">
                <a:solidFill>
                  <a:schemeClr val="bg1"/>
                </a:solidFill>
                <a:effectLst/>
                <a:latin typeface="Abadi" panose="020B0604020104020204" pitchFamily="34" charset="0"/>
              </a:rPr>
              <a:t>fulness</a:t>
            </a:r>
            <a:r>
              <a:rPr lang="en-US" b="0" i="0" dirty="0">
                <a:solidFill>
                  <a:schemeClr val="bg1"/>
                </a:solidFill>
                <a:effectLst/>
                <a:latin typeface="Abadi" panose="020B0604020104020204" pitchFamily="34" charset="0"/>
              </a:rPr>
              <a:t> of joy, we must strive to be clean and pure, both in mind and in body.</a:t>
            </a:r>
            <a:endParaRPr lang="en-US" dirty="0">
              <a:solidFill>
                <a:schemeClr val="bg1"/>
              </a:solidFill>
            </a:endParaRPr>
          </a:p>
        </p:txBody>
      </p:sp>
      <p:sp>
        <p:nvSpPr>
          <p:cNvPr id="13" name="Rectangle 12"/>
          <p:cNvSpPr/>
          <p:nvPr/>
        </p:nvSpPr>
        <p:spPr>
          <a:xfrm>
            <a:off x="6400798" y="4706568"/>
            <a:ext cx="4931229" cy="1661993"/>
          </a:xfrm>
          <a:prstGeom prst="rect">
            <a:avLst/>
          </a:prstGeom>
        </p:spPr>
        <p:txBody>
          <a:bodyPr wrap="square">
            <a:spAutoFit/>
          </a:bodyPr>
          <a:lstStyle/>
          <a:p>
            <a:r>
              <a:rPr lang="en-US" b="0" i="0" dirty="0">
                <a:solidFill>
                  <a:schemeClr val="bg1"/>
                </a:solidFill>
                <a:effectLst/>
                <a:latin typeface="Abadi" panose="020B0604020104020204" pitchFamily="34" charset="0"/>
              </a:rPr>
              <a:t> “The temporal salvation of the children of men is a most important thing, but sadly neglected by many religious teachers. The truth is that the spiritual salvation is dependent upon the temporal far more than most men realize. </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4" name="Picture 3">
            <a:extLst>
              <a:ext uri="{FF2B5EF4-FFF2-40B4-BE49-F238E27FC236}">
                <a16:creationId xmlns:a16="http://schemas.microsoft.com/office/drawing/2014/main" id="{B3709A62-7512-444A-A2AF-F7F08472C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802" y="3460824"/>
            <a:ext cx="1993392" cy="1993392"/>
          </a:xfrm>
          <a:prstGeom prst="rect">
            <a:avLst/>
          </a:prstGeom>
        </p:spPr>
      </p:pic>
      <p:pic>
        <p:nvPicPr>
          <p:cNvPr id="15" name="Picture 14">
            <a:extLst>
              <a:ext uri="{FF2B5EF4-FFF2-40B4-BE49-F238E27FC236}">
                <a16:creationId xmlns:a16="http://schemas.microsoft.com/office/drawing/2014/main" id="{1818A564-46EB-4014-8730-AEDC6F448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625" y="2065963"/>
            <a:ext cx="3914775" cy="2438400"/>
          </a:xfrm>
          <a:prstGeom prst="rect">
            <a:avLst/>
          </a:prstGeom>
        </p:spPr>
      </p:pic>
      <p:pic>
        <p:nvPicPr>
          <p:cNvPr id="21" name="Picture 2" descr="President Joseph F. Smith">
            <a:extLst>
              <a:ext uri="{FF2B5EF4-FFF2-40B4-BE49-F238E27FC236}">
                <a16:creationId xmlns:a16="http://schemas.microsoft.com/office/drawing/2014/main" id="{84E41597-4BDC-4586-8D93-854421AD2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5292" y="5737160"/>
            <a:ext cx="665923" cy="8839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9E05A47-CF82-41E6-AA9F-62B4A6C7B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80" y="786202"/>
            <a:ext cx="966788" cy="1204913"/>
          </a:xfrm>
          <a:prstGeom prst="rect">
            <a:avLst/>
          </a:prstGeom>
        </p:spPr>
      </p:pic>
    </p:spTree>
    <p:extLst>
      <p:ext uri="{BB962C8B-B14F-4D97-AF65-F5344CB8AC3E}">
        <p14:creationId xmlns:p14="http://schemas.microsoft.com/office/powerpoint/2010/main" val="26425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14BDC473-02ED-442E-93AE-9353756A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What is the Word of Wisdom?</a:t>
            </a: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89:5-9  True to the Faith Gospel Principles</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99579" y="1218893"/>
            <a:ext cx="6096000" cy="861774"/>
          </a:xfrm>
          <a:prstGeom prst="rect">
            <a:avLst/>
          </a:prstGeom>
        </p:spPr>
        <p:txBody>
          <a:bodyPr>
            <a:spAutoFit/>
          </a:bodyPr>
          <a:lstStyle/>
          <a:p>
            <a:r>
              <a:rPr lang="en-US" sz="3200" b="0" i="0" dirty="0">
                <a:solidFill>
                  <a:srgbClr val="FFFF00"/>
                </a:solidFill>
                <a:effectLst/>
                <a:latin typeface="Abadi" panose="020B0604020104020204" pitchFamily="34" charset="0"/>
              </a:rPr>
              <a:t>A law of health </a:t>
            </a:r>
            <a:r>
              <a:rPr lang="en-US" b="0" i="0" dirty="0">
                <a:solidFill>
                  <a:schemeClr val="bg1"/>
                </a:solidFill>
                <a:effectLst/>
                <a:latin typeface="Abadi" panose="020B0604020104020204" pitchFamily="34" charset="0"/>
              </a:rPr>
              <a:t>revealed by the Lord for the physical and spiritual benefit of His children. </a:t>
            </a:r>
            <a:endParaRPr lang="en-US" dirty="0">
              <a:solidFill>
                <a:schemeClr val="bg1"/>
              </a:solidFill>
            </a:endParaRPr>
          </a:p>
        </p:txBody>
      </p:sp>
      <p:sp>
        <p:nvSpPr>
          <p:cNvPr id="5" name="Rectangle 4"/>
          <p:cNvSpPr/>
          <p:nvPr/>
        </p:nvSpPr>
        <p:spPr>
          <a:xfrm>
            <a:off x="680133" y="2247153"/>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The Lord revealed which foods are good for us to eat and which substances are not good for the human body. </a:t>
            </a:r>
            <a:endParaRPr lang="en-US" dirty="0"/>
          </a:p>
        </p:txBody>
      </p:sp>
      <p:sp>
        <p:nvSpPr>
          <p:cNvPr id="6" name="Rectangle 5"/>
          <p:cNvSpPr/>
          <p:nvPr/>
        </p:nvSpPr>
        <p:spPr>
          <a:xfrm>
            <a:off x="5301343" y="2931584"/>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We abstain from drugs, tobacco, alcohol, coffee, and tea, and are encouraged to eat wholesome food and grains, and not eat excessive meat.</a:t>
            </a:r>
            <a:endParaRPr lang="en-US" dirty="0">
              <a:solidFill>
                <a:schemeClr val="bg1"/>
              </a:solidFill>
            </a:endParaRPr>
          </a:p>
        </p:txBody>
      </p:sp>
      <p:sp>
        <p:nvSpPr>
          <p:cNvPr id="13" name="Rectangle 12"/>
          <p:cNvSpPr/>
          <p:nvPr/>
        </p:nvSpPr>
        <p:spPr>
          <a:xfrm>
            <a:off x="5750267" y="5320252"/>
            <a:ext cx="6397297" cy="1138773"/>
          </a:xfrm>
          <a:prstGeom prst="rect">
            <a:avLst/>
          </a:prstGeom>
        </p:spPr>
        <p:txBody>
          <a:bodyPr wrap="square">
            <a:spAutoFit/>
          </a:bodyPr>
          <a:lstStyle/>
          <a:p>
            <a:r>
              <a:rPr lang="en-US" b="0" i="0" dirty="0">
                <a:solidFill>
                  <a:schemeClr val="bg1"/>
                </a:solidFill>
                <a:effectLst/>
                <a:latin typeface="Abadi" panose="020B0604020104020204" pitchFamily="34" charset="0"/>
              </a:rPr>
              <a:t>However: There are many habit-forming, addictive things that one can drink or chew or inhale or inject which injure both body and spirit which are not mentioned in the revelation. </a:t>
            </a:r>
          </a:p>
          <a:p>
            <a:r>
              <a:rPr lang="en-US" sz="1400" b="0" i="0" dirty="0">
                <a:solidFill>
                  <a:schemeClr val="bg1"/>
                </a:solidFill>
                <a:effectLst/>
                <a:latin typeface="Abadi" panose="020B0604020104020204" pitchFamily="34" charset="0"/>
              </a:rPr>
              <a:t>Boyd K. Packer</a:t>
            </a:r>
            <a:endParaRPr lang="en-US" sz="1400" dirty="0">
              <a:solidFill>
                <a:schemeClr val="bg1"/>
              </a:solidFill>
            </a:endParaRPr>
          </a:p>
        </p:txBody>
      </p:sp>
      <p:grpSp>
        <p:nvGrpSpPr>
          <p:cNvPr id="15" name="Group 14"/>
          <p:cNvGrpSpPr/>
          <p:nvPr/>
        </p:nvGrpSpPr>
        <p:grpSpPr>
          <a:xfrm>
            <a:off x="1512381" y="3154711"/>
            <a:ext cx="3258265" cy="2723804"/>
            <a:chOff x="838200" y="838200"/>
            <a:chExt cx="3258265" cy="2723804"/>
          </a:xfrm>
        </p:grpSpPr>
        <p:grpSp>
          <p:nvGrpSpPr>
            <p:cNvPr id="20" name="Group 122"/>
            <p:cNvGrpSpPr/>
            <p:nvPr/>
          </p:nvGrpSpPr>
          <p:grpSpPr>
            <a:xfrm>
              <a:off x="838200" y="838200"/>
              <a:ext cx="1371600" cy="2723804"/>
              <a:chOff x="1371600" y="1295400"/>
              <a:chExt cx="1371600" cy="2723804"/>
            </a:xfrm>
          </p:grpSpPr>
          <p:sp>
            <p:nvSpPr>
              <p:cNvPr id="29" name="Rounded Rectangle 28"/>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32"/>
            <p:cNvGrpSpPr/>
            <p:nvPr/>
          </p:nvGrpSpPr>
          <p:grpSpPr>
            <a:xfrm rot="18087768">
              <a:off x="2695159" y="2023056"/>
              <a:ext cx="323014" cy="1676400"/>
              <a:chOff x="5029200" y="1295400"/>
              <a:chExt cx="990600" cy="2438400"/>
            </a:xfrm>
          </p:grpSpPr>
          <p:sp>
            <p:nvSpPr>
              <p:cNvPr id="26" name="Rounded Rectangle 25"/>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33"/>
            <p:cNvGrpSpPr/>
            <p:nvPr/>
          </p:nvGrpSpPr>
          <p:grpSpPr>
            <a:xfrm rot="2745629">
              <a:off x="3001537" y="1947661"/>
              <a:ext cx="284855" cy="1905000"/>
              <a:chOff x="5029200" y="1295400"/>
              <a:chExt cx="990600" cy="2438400"/>
            </a:xfrm>
          </p:grpSpPr>
          <p:sp>
            <p:nvSpPr>
              <p:cNvPr id="23" name="Rounded Rectangle 22"/>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7362342" y="1044562"/>
            <a:ext cx="1898820" cy="1600200"/>
            <a:chOff x="914400" y="4419600"/>
            <a:chExt cx="1898820" cy="1600200"/>
          </a:xfrm>
        </p:grpSpPr>
        <p:sp>
          <p:nvSpPr>
            <p:cNvPr id="17" name="Circular Arrow 16"/>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3868743">
            <a:off x="8809945" y="2635290"/>
            <a:ext cx="685800" cy="3463636"/>
            <a:chOff x="609600" y="346364"/>
            <a:chExt cx="685800" cy="3463636"/>
          </a:xfrm>
        </p:grpSpPr>
        <p:sp>
          <p:nvSpPr>
            <p:cNvPr id="34" name="Rounded Rectangle 33"/>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35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D188456-6DCF-4464-BE48-8298D166E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769441"/>
          </a:xfrm>
          <a:prstGeom prst="rect">
            <a:avLst/>
          </a:prstGeom>
          <a:noFill/>
        </p:spPr>
        <p:txBody>
          <a:bodyPr wrap="square" rtlCol="0">
            <a:spAutoFit/>
          </a:bodyPr>
          <a:lstStyle/>
          <a:p>
            <a:pPr algn="ctr"/>
            <a:r>
              <a:rPr lang="en-US" sz="4400" dirty="0">
                <a:solidFill>
                  <a:schemeClr val="bg1"/>
                </a:solidFill>
                <a:latin typeface="Broadway" panose="04040905080B02020502" pitchFamily="82" charset="0"/>
              </a:rPr>
              <a:t>Why Do We Have the Word of Wisdom?</a:t>
            </a: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89:3-4  Boyd K. Packer</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048000" y="872674"/>
            <a:ext cx="6096000" cy="1200329"/>
          </a:xfrm>
          <a:prstGeom prst="rect">
            <a:avLst/>
          </a:prstGeom>
        </p:spPr>
        <p:txBody>
          <a:bodyPr>
            <a:spAutoFit/>
          </a:bodyPr>
          <a:lstStyle/>
          <a:p>
            <a:pPr algn="ctr"/>
            <a:r>
              <a:rPr lang="en-US" sz="2400" b="1" dirty="0">
                <a:solidFill>
                  <a:srgbClr val="FFFF00"/>
                </a:solidFill>
              </a:rPr>
              <a:t>The Word of Wisdom was “given for a principle with promise”</a:t>
            </a:r>
          </a:p>
          <a:p>
            <a:pPr algn="ctr"/>
            <a:endParaRPr lang="en-US" sz="2400" b="1" dirty="0">
              <a:solidFill>
                <a:srgbClr val="FFFF00"/>
              </a:solidFill>
            </a:endParaRPr>
          </a:p>
        </p:txBody>
      </p:sp>
      <p:sp>
        <p:nvSpPr>
          <p:cNvPr id="13" name="Rectangle 12"/>
          <p:cNvSpPr/>
          <p:nvPr/>
        </p:nvSpPr>
        <p:spPr>
          <a:xfrm>
            <a:off x="1246190" y="2137175"/>
            <a:ext cx="6096000" cy="3785652"/>
          </a:xfrm>
          <a:prstGeom prst="rect">
            <a:avLst/>
          </a:prstGeom>
        </p:spPr>
        <p:txBody>
          <a:bodyPr>
            <a:spAutoFit/>
          </a:bodyPr>
          <a:lstStyle/>
          <a:p>
            <a:r>
              <a:rPr lang="en-US" sz="2400" b="1" dirty="0">
                <a:solidFill>
                  <a:schemeClr val="bg1"/>
                </a:solidFill>
                <a:latin typeface="Lucida Sans Unicode" panose="020B0602030504020204" pitchFamily="34" charset="0"/>
                <a:cs typeface="Lucida Sans Unicode" panose="020B0602030504020204" pitchFamily="34" charset="0"/>
              </a:rPr>
              <a:t>That word </a:t>
            </a:r>
            <a:r>
              <a:rPr lang="en-US" sz="2400" b="1" i="1" dirty="0">
                <a:solidFill>
                  <a:schemeClr val="bg1"/>
                </a:solidFill>
                <a:latin typeface="Lucida Sans Unicode" panose="020B0602030504020204" pitchFamily="34" charset="0"/>
                <a:cs typeface="Lucida Sans Unicode" panose="020B0602030504020204" pitchFamily="34" charset="0"/>
              </a:rPr>
              <a:t>principle</a:t>
            </a:r>
            <a:r>
              <a:rPr lang="en-US" sz="2400" b="1" dirty="0">
                <a:solidFill>
                  <a:schemeClr val="bg1"/>
                </a:solidFill>
                <a:latin typeface="Lucida Sans Unicode" panose="020B0602030504020204" pitchFamily="34" charset="0"/>
                <a:cs typeface="Lucida Sans Unicode" panose="020B0602030504020204" pitchFamily="34" charset="0"/>
              </a:rPr>
              <a:t> in the revelation is a very important one. A principle is an enduring truth, a law, a rule you can adopt to guide you in making decisions. </a:t>
            </a:r>
          </a:p>
          <a:p>
            <a:endParaRPr lang="en-US" sz="2400" b="1" dirty="0">
              <a:solidFill>
                <a:schemeClr val="bg1"/>
              </a:solidFill>
              <a:latin typeface="Lucida Sans Unicode" panose="020B0602030504020204" pitchFamily="34" charset="0"/>
              <a:cs typeface="Lucida Sans Unicode" panose="020B0602030504020204" pitchFamily="34" charset="0"/>
            </a:endParaRPr>
          </a:p>
          <a:p>
            <a:r>
              <a:rPr lang="en-US" sz="2400" b="1" dirty="0">
                <a:solidFill>
                  <a:schemeClr val="bg1"/>
                </a:solidFill>
                <a:latin typeface="Lucida Sans Unicode" panose="020B0602030504020204" pitchFamily="34" charset="0"/>
                <a:cs typeface="Lucida Sans Unicode" panose="020B0602030504020204" pitchFamily="34" charset="0"/>
              </a:rPr>
              <a:t>Generally principles are not spelled out in detail. That leaves you free to find your way with an enduring truth, a principle, as your anchor.</a:t>
            </a:r>
          </a:p>
        </p:txBody>
      </p:sp>
      <p:grpSp>
        <p:nvGrpSpPr>
          <p:cNvPr id="14" name="Group 13"/>
          <p:cNvGrpSpPr/>
          <p:nvPr/>
        </p:nvGrpSpPr>
        <p:grpSpPr>
          <a:xfrm>
            <a:off x="8588380" y="4203320"/>
            <a:ext cx="1752600" cy="1981200"/>
            <a:chOff x="381000" y="457200"/>
            <a:chExt cx="2133600" cy="2514600"/>
          </a:xfrm>
          <a:solidFill>
            <a:srgbClr val="0070C0"/>
          </a:solidFill>
        </p:grpSpPr>
        <p:sp>
          <p:nvSpPr>
            <p:cNvPr id="15" name="Oval 5"/>
            <p:cNvSpPr/>
            <p:nvPr/>
          </p:nvSpPr>
          <p:spPr>
            <a:xfrm>
              <a:off x="1302136" y="457200"/>
              <a:ext cx="256407" cy="2888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p:cNvSpPr/>
            <p:nvPr/>
          </p:nvSpPr>
          <p:spPr>
            <a:xfrm>
              <a:off x="1341531" y="848652"/>
              <a:ext cx="147058" cy="198085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p:cNvSpPr/>
            <p:nvPr/>
          </p:nvSpPr>
          <p:spPr>
            <a:xfrm rot="5400000">
              <a:off x="1312438" y="568234"/>
              <a:ext cx="224097" cy="51281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8"/>
            <p:cNvSpPr/>
            <p:nvPr/>
          </p:nvSpPr>
          <p:spPr>
            <a:xfrm rot="10800000">
              <a:off x="553713" y="1494139"/>
              <a:ext cx="1774193" cy="1477661"/>
            </a:xfrm>
            <a:prstGeom prst="blockArc">
              <a:avLst>
                <a:gd name="adj1" fmla="val 10662248"/>
                <a:gd name="adj2" fmla="val 21578483"/>
                <a:gd name="adj3" fmla="val 1661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9"/>
            <p:cNvSpPr/>
            <p:nvPr/>
          </p:nvSpPr>
          <p:spPr>
            <a:xfrm rot="20454290">
              <a:off x="381000" y="2027192"/>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0"/>
            <p:cNvSpPr/>
            <p:nvPr/>
          </p:nvSpPr>
          <p:spPr>
            <a:xfrm rot="1534189">
              <a:off x="2047707" y="1987377"/>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p:cNvSpPr/>
            <p:nvPr/>
          </p:nvSpPr>
          <p:spPr>
            <a:xfrm>
              <a:off x="1368069" y="2697449"/>
              <a:ext cx="94123"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p:cNvSpPr/>
            <p:nvPr/>
          </p:nvSpPr>
          <p:spPr>
            <a:xfrm>
              <a:off x="611283" y="2209238"/>
              <a:ext cx="172714" cy="238215"/>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p:cNvSpPr/>
            <p:nvPr/>
          </p:nvSpPr>
          <p:spPr>
            <a:xfrm>
              <a:off x="2144689" y="2145210"/>
              <a:ext cx="128204"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1DF2468-3885-45F9-8808-7B5F7F95D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429" y="1549097"/>
            <a:ext cx="3548780" cy="2359756"/>
          </a:xfrm>
          <a:prstGeom prst="rect">
            <a:avLst/>
          </a:prstGeom>
        </p:spPr>
      </p:pic>
    </p:spTree>
    <p:extLst>
      <p:ext uri="{BB962C8B-B14F-4D97-AF65-F5344CB8AC3E}">
        <p14:creationId xmlns:p14="http://schemas.microsoft.com/office/powerpoint/2010/main" val="28809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45A36E-894E-4090-91A4-423817B3C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89:3-4  </a:t>
            </a:r>
            <a:r>
              <a:rPr lang="en-US" sz="1200" b="0" i="0" dirty="0">
                <a:solidFill>
                  <a:schemeClr val="bg1"/>
                </a:solidFill>
                <a:effectLst/>
                <a:latin typeface="Abadi" panose="020B0604020104020204" pitchFamily="34" charset="0"/>
              </a:rPr>
              <a:t>President Boyd K. Packer</a:t>
            </a:r>
            <a:endParaRPr lang="en-US" sz="1200"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0980" y="96374"/>
            <a:ext cx="12033934" cy="707886"/>
          </a:xfrm>
          <a:prstGeom prst="rect">
            <a:avLst/>
          </a:prstGeom>
        </p:spPr>
        <p:txBody>
          <a:bodyPr wrap="square">
            <a:spAutoFit/>
          </a:bodyPr>
          <a:lstStyle/>
          <a:p>
            <a:pPr algn="ctr"/>
            <a:r>
              <a:rPr lang="en-US" sz="4000" dirty="0">
                <a:solidFill>
                  <a:schemeClr val="bg1"/>
                </a:solidFill>
                <a:latin typeface="Broadway" panose="04040905080B02020502" pitchFamily="82" charset="0"/>
              </a:rPr>
              <a:t>Why can’t you drink coffee, tea, or smoke?</a:t>
            </a:r>
          </a:p>
        </p:txBody>
      </p:sp>
      <p:sp>
        <p:nvSpPr>
          <p:cNvPr id="13" name="Rectangle 12"/>
          <p:cNvSpPr/>
          <p:nvPr/>
        </p:nvSpPr>
        <p:spPr>
          <a:xfrm>
            <a:off x="3336694" y="804260"/>
            <a:ext cx="4413935" cy="830997"/>
          </a:xfrm>
          <a:prstGeom prst="rect">
            <a:avLst/>
          </a:prstGeom>
        </p:spPr>
        <p:txBody>
          <a:bodyPr wrap="square">
            <a:spAutoFit/>
          </a:bodyPr>
          <a:lstStyle/>
          <a:p>
            <a:pPr algn="ctr"/>
            <a:r>
              <a:rPr lang="en-US" sz="2400" b="1" dirty="0">
                <a:solidFill>
                  <a:srgbClr val="FFFF00"/>
                </a:solidFill>
              </a:rPr>
              <a:t>It is a law of obedience both physically and spiritually</a:t>
            </a:r>
          </a:p>
        </p:txBody>
      </p:sp>
      <p:sp>
        <p:nvSpPr>
          <p:cNvPr id="2" name="Rectangle 1"/>
          <p:cNvSpPr/>
          <p:nvPr/>
        </p:nvSpPr>
        <p:spPr>
          <a:xfrm>
            <a:off x="299579" y="1742978"/>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While the Word of Wisdom requires strict obedience, in return it promises health, great treasures of knowledge, and that redemption bought for us by the Lamb of God, who was slain that we might be redeemed.</a:t>
            </a:r>
            <a:endParaRPr lang="en-US" dirty="0">
              <a:solidFill>
                <a:schemeClr val="bg1"/>
              </a:solidFill>
            </a:endParaRPr>
          </a:p>
        </p:txBody>
      </p:sp>
      <p:sp>
        <p:nvSpPr>
          <p:cNvPr id="3" name="Rectangle 2"/>
          <p:cNvSpPr/>
          <p:nvPr/>
        </p:nvSpPr>
        <p:spPr>
          <a:xfrm>
            <a:off x="5497732" y="4594020"/>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Surely the Word of Wisdom was given so that you may keep the delicate, sensitive, spiritual part of your nature on proper alert. Learn to “listen” to your feelings. You will be guided and warned and taught and blessed.</a:t>
            </a:r>
            <a:endParaRPr lang="en-US" dirty="0">
              <a:solidFill>
                <a:schemeClr val="bg1"/>
              </a:solidFill>
            </a:endParaRPr>
          </a:p>
        </p:txBody>
      </p:sp>
      <p:pic>
        <p:nvPicPr>
          <p:cNvPr id="6" name="Picture 5">
            <a:extLst>
              <a:ext uri="{FF2B5EF4-FFF2-40B4-BE49-F238E27FC236}">
                <a16:creationId xmlns:a16="http://schemas.microsoft.com/office/drawing/2014/main" id="{71D73A1B-9A57-4F95-AB20-C2D292759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521" y="1219758"/>
            <a:ext cx="3759200" cy="3136900"/>
          </a:xfrm>
          <a:prstGeom prst="rect">
            <a:avLst/>
          </a:prstGeom>
        </p:spPr>
      </p:pic>
      <p:pic>
        <p:nvPicPr>
          <p:cNvPr id="16" name="Picture 15">
            <a:extLst>
              <a:ext uri="{FF2B5EF4-FFF2-40B4-BE49-F238E27FC236}">
                <a16:creationId xmlns:a16="http://schemas.microsoft.com/office/drawing/2014/main" id="{03C8808B-6446-4417-8BF4-D1E592345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33" y="3547089"/>
            <a:ext cx="4322064" cy="2164080"/>
          </a:xfrm>
          <a:prstGeom prst="rect">
            <a:avLst/>
          </a:prstGeom>
        </p:spPr>
      </p:pic>
    </p:spTree>
    <p:extLst>
      <p:ext uri="{BB962C8B-B14F-4D97-AF65-F5344CB8AC3E}">
        <p14:creationId xmlns:p14="http://schemas.microsoft.com/office/powerpoint/2010/main" val="69024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4033</Words>
  <Application>Microsoft Office PowerPoint</Application>
  <PresentationFormat>Widescreen</PresentationFormat>
  <Paragraphs>218</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Broadway</vt:lpstr>
      <vt:lpstr>Calibri</vt:lpstr>
      <vt:lpstr>Lucida Sans Unicode</vt:lpstr>
      <vt:lpstr>Abadi</vt:lpstr>
      <vt:lpstr>Georgia</vt:lpstr>
      <vt:lpstr>Palatino</vt:lpstr>
      <vt:lpstr>Arial</vt:lpstr>
      <vt:lpstr>Californian FB</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46</cp:revision>
  <dcterms:created xsi:type="dcterms:W3CDTF">2014-12-16T14:47:56Z</dcterms:created>
  <dcterms:modified xsi:type="dcterms:W3CDTF">2020-07-22T15:39:20Z</dcterms:modified>
</cp:coreProperties>
</file>