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4" r:id="rId8"/>
    <p:sldId id="265" r:id="rId9"/>
    <p:sldId id="268" r:id="rId10"/>
    <p:sldId id="277" r:id="rId11"/>
    <p:sldId id="270" r:id="rId12"/>
    <p:sldId id="266" r:id="rId13"/>
    <p:sldId id="267" r:id="rId14"/>
    <p:sldId id="273" r:id="rId15"/>
    <p:sldId id="269" r:id="rId16"/>
    <p:sldId id="271" r:id="rId17"/>
    <p:sldId id="274" r:id="rId18"/>
    <p:sldId id="275" r:id="rId19"/>
    <p:sldId id="256" r:id="rId20"/>
    <p:sldId id="263" r:id="rId21"/>
    <p:sldId id="276" r:id="rId22"/>
  </p:sldIdLst>
  <p:sldSz cx="12192000" cy="6858000"/>
  <p:notesSz cx="6858000" cy="9144000"/>
  <p:embeddedFontLst>
    <p:embeddedFont>
      <p:font typeface="Abadi" panose="020B0604020104020204" pitchFamily="34" charset="0"/>
      <p:regular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astellar" panose="020A0402060406010301" pitchFamily="18" charset="0"/>
      <p:regular r:id="rId30"/>
    </p:embeddedFont>
    <p:embeddedFont>
      <p:font typeface="Georgia" panose="02040502050405020303" pitchFamily="18" charset="0"/>
      <p:regular r:id="rId31"/>
      <p:bold r:id="rId32"/>
      <p:italic r:id="rId33"/>
      <p:boldItalic r:id="rId34"/>
    </p:embeddedFont>
    <p:embeddedFont>
      <p:font typeface="Matura MT Script Capitals" panose="03020802060602070202" pitchFamily="66" charset="0"/>
      <p:regular r:id="rId35"/>
    </p:embeddedFont>
    <p:embeddedFont>
      <p:font typeface="Open Sans" panose="020B0606030504020204" pitchFamily="3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A630"/>
    <a:srgbClr val="E5D7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7CD6FF-EDC0-40FD-8F13-122FEBC1950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64589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D6FF-EDC0-40FD-8F13-122FEBC1950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1817649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D6FF-EDC0-40FD-8F13-122FEBC1950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3521798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7CD6FF-EDC0-40FD-8F13-122FEBC1950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325798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7CD6FF-EDC0-40FD-8F13-122FEBC1950A}" type="datetimeFigureOut">
              <a:rPr lang="en-US" smtClean="0"/>
              <a:t>7/22/2020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60283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7CD6FF-EDC0-40FD-8F13-122FEBC1950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24570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7CD6FF-EDC0-40FD-8F13-122FEBC1950A}" type="datetimeFigureOut">
              <a:rPr lang="en-US" smtClean="0"/>
              <a:t>7/22/2020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95342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7CD6FF-EDC0-40FD-8F13-122FEBC1950A}" type="datetimeFigureOut">
              <a:rPr lang="en-US" smtClean="0"/>
              <a:t>7/22/2020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273411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7CD6FF-EDC0-40FD-8F13-122FEBC1950A}" type="datetimeFigureOut">
              <a:rPr lang="en-US" smtClean="0"/>
              <a:t>7/22/2020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375660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7CD6FF-EDC0-40FD-8F13-122FEBC1950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1997870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7CD6FF-EDC0-40FD-8F13-122FEBC1950A}" type="datetimeFigureOut">
              <a:rPr lang="en-US" smtClean="0"/>
              <a:t>7/22/2020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9B247D-5373-45F0-9294-79589A4295ED}" type="slidenum">
              <a:rPr lang="en-US" smtClean="0"/>
              <a:t>‹#›</a:t>
            </a:fld>
            <a:endParaRPr lang="en-US"/>
          </a:p>
        </p:txBody>
      </p:sp>
    </p:spTree>
    <p:extLst>
      <p:ext uri="{BB962C8B-B14F-4D97-AF65-F5344CB8AC3E}">
        <p14:creationId xmlns:p14="http://schemas.microsoft.com/office/powerpoint/2010/main" val="370415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CD6FF-EDC0-40FD-8F13-122FEBC1950A}" type="datetimeFigureOut">
              <a:rPr lang="en-US" smtClean="0"/>
              <a:t>7/22/2020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B247D-5373-45F0-9294-79589A4295ED}" type="slidenum">
              <a:rPr lang="en-US" smtClean="0"/>
              <a:t>‹#›</a:t>
            </a:fld>
            <a:endParaRPr lang="en-US"/>
          </a:p>
        </p:txBody>
      </p:sp>
    </p:spTree>
    <p:extLst>
      <p:ext uri="{BB962C8B-B14F-4D97-AF65-F5344CB8AC3E}">
        <p14:creationId xmlns:p14="http://schemas.microsoft.com/office/powerpoint/2010/main" val="1329956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ds.org/scriptures/dc-testament/dc/122.7?lang=eng#6"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DA7BEBB-96D6-45B3-8C2E-1E3D4D7F8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395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B70C0-B55C-4ADD-98FB-2C8549EF3B32}"/>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90:24</a:t>
            </a:r>
            <a:endParaRPr lang="en-US" sz="1200" dirty="0">
              <a:solidFill>
                <a:schemeClr val="bg1"/>
              </a:solidFill>
            </a:endParaRPr>
          </a:p>
        </p:txBody>
      </p:sp>
      <p:sp>
        <p:nvSpPr>
          <p:cNvPr id="4" name="TextBox 3"/>
          <p:cNvSpPr txBox="1"/>
          <p:nvPr/>
        </p:nvSpPr>
        <p:spPr>
          <a:xfrm>
            <a:off x="81482" y="68936"/>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Difficult Times</a:t>
            </a:r>
          </a:p>
        </p:txBody>
      </p:sp>
      <p:grpSp>
        <p:nvGrpSpPr>
          <p:cNvPr id="9" name="Group 8">
            <a:extLst>
              <a:ext uri="{FF2B5EF4-FFF2-40B4-BE49-F238E27FC236}">
                <a16:creationId xmlns:a16="http://schemas.microsoft.com/office/drawing/2014/main" id="{D61FC520-D47A-4A21-99E6-3EAD6FB3C1D9}"/>
              </a:ext>
            </a:extLst>
          </p:cNvPr>
          <p:cNvGrpSpPr/>
          <p:nvPr/>
        </p:nvGrpSpPr>
        <p:grpSpPr>
          <a:xfrm>
            <a:off x="547155" y="914400"/>
            <a:ext cx="2667000" cy="5029200"/>
            <a:chOff x="838200" y="76200"/>
            <a:chExt cx="2667000" cy="5029200"/>
          </a:xfrm>
        </p:grpSpPr>
        <p:grpSp>
          <p:nvGrpSpPr>
            <p:cNvPr id="10" name="Group 17">
              <a:extLst>
                <a:ext uri="{FF2B5EF4-FFF2-40B4-BE49-F238E27FC236}">
                  <a16:creationId xmlns:a16="http://schemas.microsoft.com/office/drawing/2014/main" id="{CFDF94A8-2FAC-44BB-A841-3D34480A2710}"/>
                </a:ext>
              </a:extLst>
            </p:cNvPr>
            <p:cNvGrpSpPr/>
            <p:nvPr/>
          </p:nvGrpSpPr>
          <p:grpSpPr>
            <a:xfrm>
              <a:off x="838200" y="76200"/>
              <a:ext cx="2667000" cy="5029200"/>
              <a:chOff x="838200" y="76200"/>
              <a:chExt cx="2667000" cy="5029200"/>
            </a:xfrm>
          </p:grpSpPr>
          <p:grpSp>
            <p:nvGrpSpPr>
              <p:cNvPr id="12" name="Group 17">
                <a:extLst>
                  <a:ext uri="{FF2B5EF4-FFF2-40B4-BE49-F238E27FC236}">
                    <a16:creationId xmlns:a16="http://schemas.microsoft.com/office/drawing/2014/main" id="{FD1FF74E-F7BC-4D72-A49F-A1A7044706BF}"/>
                  </a:ext>
                </a:extLst>
              </p:cNvPr>
              <p:cNvGrpSpPr/>
              <p:nvPr/>
            </p:nvGrpSpPr>
            <p:grpSpPr>
              <a:xfrm flipH="1">
                <a:off x="2209800" y="1447800"/>
                <a:ext cx="1295400" cy="3429000"/>
                <a:chOff x="685800" y="1447800"/>
                <a:chExt cx="1295400" cy="3124200"/>
              </a:xfrm>
            </p:grpSpPr>
            <p:sp>
              <p:nvSpPr>
                <p:cNvPr id="28" name="Bent Arrow 29">
                  <a:extLst>
                    <a:ext uri="{FF2B5EF4-FFF2-40B4-BE49-F238E27FC236}">
                      <a16:creationId xmlns:a16="http://schemas.microsoft.com/office/drawing/2014/main" id="{958E44C7-F44B-4A96-9AB7-D03BA8FB8BAF}"/>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30">
                  <a:extLst>
                    <a:ext uri="{FF2B5EF4-FFF2-40B4-BE49-F238E27FC236}">
                      <a16:creationId xmlns:a16="http://schemas.microsoft.com/office/drawing/2014/main" id="{3DA2A938-4D3B-452D-A5F7-F641FEEEE412}"/>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a:extLst>
                  <a:ext uri="{FF2B5EF4-FFF2-40B4-BE49-F238E27FC236}">
                    <a16:creationId xmlns:a16="http://schemas.microsoft.com/office/drawing/2014/main" id="{71EF43B6-618A-4E58-9F88-C07D43CCC2CB}"/>
                  </a:ext>
                </a:extLst>
              </p:cNvPr>
              <p:cNvGrpSpPr/>
              <p:nvPr/>
            </p:nvGrpSpPr>
            <p:grpSpPr>
              <a:xfrm>
                <a:off x="838200" y="1447800"/>
                <a:ext cx="1295400" cy="3429000"/>
                <a:chOff x="685800" y="1447800"/>
                <a:chExt cx="1295400" cy="3429000"/>
              </a:xfrm>
            </p:grpSpPr>
            <p:sp>
              <p:nvSpPr>
                <p:cNvPr id="26" name="Bent Arrow 27">
                  <a:extLst>
                    <a:ext uri="{FF2B5EF4-FFF2-40B4-BE49-F238E27FC236}">
                      <a16:creationId xmlns:a16="http://schemas.microsoft.com/office/drawing/2014/main" id="{DCAC1184-3BC1-44E0-83D2-61A15971AB59}"/>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a:extLst>
                    <a:ext uri="{FF2B5EF4-FFF2-40B4-BE49-F238E27FC236}">
                      <a16:creationId xmlns:a16="http://schemas.microsoft.com/office/drawing/2014/main" id="{08D8ACB2-A6B0-439D-9ADC-8B72BB2FCC33}"/>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a:extLst>
                  <a:ext uri="{FF2B5EF4-FFF2-40B4-BE49-F238E27FC236}">
                    <a16:creationId xmlns:a16="http://schemas.microsoft.com/office/drawing/2014/main" id="{1833F676-9F59-495C-8A6A-4C46FB87AB7A}"/>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a:extLst>
                  <a:ext uri="{FF2B5EF4-FFF2-40B4-BE49-F238E27FC236}">
                    <a16:creationId xmlns:a16="http://schemas.microsoft.com/office/drawing/2014/main" id="{9011927C-7E11-42E5-9DBD-7A1D1C86B1E5}"/>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Manual Operation 4">
                <a:extLst>
                  <a:ext uri="{FF2B5EF4-FFF2-40B4-BE49-F238E27FC236}">
                    <a16:creationId xmlns:a16="http://schemas.microsoft.com/office/drawing/2014/main" id="{6C7CFA12-4059-470A-A177-759A0980021A}"/>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8">
                <a:extLst>
                  <a:ext uri="{FF2B5EF4-FFF2-40B4-BE49-F238E27FC236}">
                    <a16:creationId xmlns:a16="http://schemas.microsoft.com/office/drawing/2014/main" id="{D4726DAF-705A-4EC8-9C37-A3B52DC114BE}"/>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a:extLst>
                  <a:ext uri="{FF2B5EF4-FFF2-40B4-BE49-F238E27FC236}">
                    <a16:creationId xmlns:a16="http://schemas.microsoft.com/office/drawing/2014/main" id="{36BB71C0-CB91-4AD0-A9A3-59821ED6DDE2}"/>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20">
                <a:extLst>
                  <a:ext uri="{FF2B5EF4-FFF2-40B4-BE49-F238E27FC236}">
                    <a16:creationId xmlns:a16="http://schemas.microsoft.com/office/drawing/2014/main" id="{8D17711D-BD09-4BFD-A82E-43946198E190}"/>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a:extLst>
                  <a:ext uri="{FF2B5EF4-FFF2-40B4-BE49-F238E27FC236}">
                    <a16:creationId xmlns:a16="http://schemas.microsoft.com/office/drawing/2014/main" id="{1197F0EC-CEFF-4C53-8679-36856575F716}"/>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C3B18EA0-25B5-4667-9A44-6799A15F0579}"/>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a:extLst>
                  <a:ext uri="{FF2B5EF4-FFF2-40B4-BE49-F238E27FC236}">
                    <a16:creationId xmlns:a16="http://schemas.microsoft.com/office/drawing/2014/main" id="{FEF5CCA4-E293-4129-B048-21B441475FF8}"/>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a:extLst>
                  <a:ext uri="{FF2B5EF4-FFF2-40B4-BE49-F238E27FC236}">
                    <a16:creationId xmlns:a16="http://schemas.microsoft.com/office/drawing/2014/main" id="{626E3B35-1BD2-47E0-9584-230EDCA34D57}"/>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54CED154-18A8-4000-A336-F50C99E22433}"/>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a:extLst>
                  <a:ext uri="{FF2B5EF4-FFF2-40B4-BE49-F238E27FC236}">
                    <a16:creationId xmlns:a16="http://schemas.microsoft.com/office/drawing/2014/main" id="{97F55006-8F76-4D34-9FDB-44702420FDB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B561A698-FF4B-4720-8398-F0AA79B1C79B}"/>
                </a:ext>
              </a:extLst>
            </p:cNvPr>
            <p:cNvSpPr/>
            <p:nvPr/>
          </p:nvSpPr>
          <p:spPr>
            <a:xfrm>
              <a:off x="1270746" y="2162428"/>
              <a:ext cx="1905000" cy="1815882"/>
            </a:xfrm>
            <a:prstGeom prst="rect">
              <a:avLst/>
            </a:prstGeom>
          </p:spPr>
          <p:txBody>
            <a:bodyPr wrap="square">
              <a:spAutoFit/>
            </a:bodyPr>
            <a:lstStyle/>
            <a:p>
              <a:pPr algn="ctr"/>
              <a:r>
                <a:rPr lang="en-US" sz="1600" dirty="0"/>
                <a:t> </a:t>
              </a:r>
              <a:r>
                <a:rPr lang="en-US" sz="1600" b="1" dirty="0"/>
                <a:t>If we will search diligently, pray always, believe, and keep our covenants, all things will work together for our good</a:t>
              </a:r>
              <a:endParaRPr lang="en-US" sz="1600" dirty="0">
                <a:solidFill>
                  <a:schemeClr val="bg1"/>
                </a:solidFill>
              </a:endParaRPr>
            </a:p>
          </p:txBody>
        </p:sp>
      </p:grpSp>
      <p:sp>
        <p:nvSpPr>
          <p:cNvPr id="2" name="Rectangle 1">
            <a:extLst>
              <a:ext uri="{FF2B5EF4-FFF2-40B4-BE49-F238E27FC236}">
                <a16:creationId xmlns:a16="http://schemas.microsoft.com/office/drawing/2014/main" id="{CE8EEFEF-0920-45B8-A851-6ED35338BADE}"/>
              </a:ext>
            </a:extLst>
          </p:cNvPr>
          <p:cNvSpPr/>
          <p:nvPr/>
        </p:nvSpPr>
        <p:spPr>
          <a:xfrm>
            <a:off x="4716918" y="1322253"/>
            <a:ext cx="5432706" cy="584775"/>
          </a:xfrm>
          <a:prstGeom prst="rect">
            <a:avLst/>
          </a:prstGeom>
        </p:spPr>
        <p:txBody>
          <a:bodyPr wrap="none">
            <a:spAutoFit/>
          </a:bodyPr>
          <a:lstStyle/>
          <a:p>
            <a:r>
              <a:rPr lang="en-US" sz="3200" dirty="0">
                <a:solidFill>
                  <a:srgbClr val="FFFF00"/>
                </a:solidFill>
                <a:latin typeface="Open Sans"/>
              </a:rPr>
              <a:t>Work together for our good?</a:t>
            </a:r>
            <a:endParaRPr lang="en-US" sz="3200" dirty="0">
              <a:solidFill>
                <a:srgbClr val="FFFF00"/>
              </a:solidFill>
            </a:endParaRPr>
          </a:p>
        </p:txBody>
      </p:sp>
      <p:sp>
        <p:nvSpPr>
          <p:cNvPr id="6" name="Rectangle 5">
            <a:extLst>
              <a:ext uri="{FF2B5EF4-FFF2-40B4-BE49-F238E27FC236}">
                <a16:creationId xmlns:a16="http://schemas.microsoft.com/office/drawing/2014/main" id="{776419CD-3334-4B2E-AF5C-17BB89907592}"/>
              </a:ext>
            </a:extLst>
          </p:cNvPr>
          <p:cNvSpPr/>
          <p:nvPr/>
        </p:nvSpPr>
        <p:spPr>
          <a:xfrm>
            <a:off x="4540554" y="2161789"/>
            <a:ext cx="6096000" cy="1169551"/>
          </a:xfrm>
          <a:prstGeom prst="rect">
            <a:avLst/>
          </a:prstGeom>
        </p:spPr>
        <p:txBody>
          <a:bodyPr>
            <a:spAutoFit/>
          </a:bodyPr>
          <a:lstStyle/>
          <a:p>
            <a:r>
              <a:rPr lang="en-US" sz="2800" i="1" dirty="0">
                <a:solidFill>
                  <a:schemeClr val="bg1"/>
                </a:solidFill>
                <a:latin typeface="Open Sans"/>
              </a:rPr>
              <a:t> “all these things shall give thee experience, and shall be for thy good” </a:t>
            </a:r>
            <a:r>
              <a:rPr lang="en-US" sz="1400" i="1" dirty="0">
                <a:solidFill>
                  <a:schemeClr val="bg1"/>
                </a:solidFill>
                <a:latin typeface="Open Sans"/>
              </a:rPr>
              <a:t>(</a:t>
            </a:r>
            <a:r>
              <a:rPr lang="en-US" sz="1400" i="1" dirty="0">
                <a:solidFill>
                  <a:schemeClr val="bg1"/>
                </a:solidFill>
                <a:latin typeface="Open Sans"/>
                <a:hlinkClick r:id="rId3">
                  <a:extLst>
                    <a:ext uri="{A12FA001-AC4F-418D-AE19-62706E023703}">
                      <ahyp:hlinkClr xmlns:ahyp="http://schemas.microsoft.com/office/drawing/2018/hyperlinkcolor" val="tx"/>
                    </a:ext>
                  </a:extLst>
                </a:hlinkClick>
              </a:rPr>
              <a:t>D&amp;C 122:7</a:t>
            </a:r>
            <a:r>
              <a:rPr lang="en-US" sz="1400" i="1" dirty="0">
                <a:solidFill>
                  <a:schemeClr val="bg1"/>
                </a:solidFill>
                <a:latin typeface="Open Sans"/>
              </a:rPr>
              <a:t>)</a:t>
            </a:r>
            <a:endParaRPr lang="en-US" sz="1400" i="1" dirty="0">
              <a:solidFill>
                <a:schemeClr val="bg1"/>
              </a:solidFill>
            </a:endParaRPr>
          </a:p>
        </p:txBody>
      </p:sp>
      <p:pic>
        <p:nvPicPr>
          <p:cNvPr id="31" name="Picture 30">
            <a:extLst>
              <a:ext uri="{FF2B5EF4-FFF2-40B4-BE49-F238E27FC236}">
                <a16:creationId xmlns:a16="http://schemas.microsoft.com/office/drawing/2014/main" id="{5F9C0812-5797-406B-9286-33B73AFDC9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4571" y="3784129"/>
            <a:ext cx="3609975" cy="2409825"/>
          </a:xfrm>
          <a:prstGeom prst="rect">
            <a:avLst/>
          </a:prstGeom>
        </p:spPr>
      </p:pic>
      <p:pic>
        <p:nvPicPr>
          <p:cNvPr id="34" name="Picture 33">
            <a:extLst>
              <a:ext uri="{FF2B5EF4-FFF2-40B4-BE49-F238E27FC236}">
                <a16:creationId xmlns:a16="http://schemas.microsoft.com/office/drawing/2014/main" id="{1CD54923-9430-4087-A358-57E94A639F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7026" y="3429000"/>
            <a:ext cx="2895600" cy="2971800"/>
          </a:xfrm>
          <a:prstGeom prst="rect">
            <a:avLst/>
          </a:prstGeom>
        </p:spPr>
      </p:pic>
    </p:spTree>
    <p:extLst>
      <p:ext uri="{BB962C8B-B14F-4D97-AF65-F5344CB8AC3E}">
        <p14:creationId xmlns:p14="http://schemas.microsoft.com/office/powerpoint/2010/main" val="4200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126A8B4-49BF-4FCD-82DD-6A2FE13A9AD7}"/>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90:25-27</a:t>
            </a:r>
            <a:endParaRPr lang="en-US" sz="1200" dirty="0">
              <a:solidFill>
                <a:schemeClr val="bg1"/>
              </a:solidFill>
            </a:endParaRPr>
          </a:p>
        </p:txBody>
      </p:sp>
      <p:sp>
        <p:nvSpPr>
          <p:cNvPr id="4" name="TextBox 3"/>
          <p:cNvSpPr txBox="1"/>
          <p:nvPr/>
        </p:nvSpPr>
        <p:spPr>
          <a:xfrm>
            <a:off x="81482" y="68936"/>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Families to Be small</a:t>
            </a:r>
          </a:p>
        </p:txBody>
      </p:sp>
      <p:sp>
        <p:nvSpPr>
          <p:cNvPr id="32" name="Rectangle 31"/>
          <p:cNvSpPr/>
          <p:nvPr/>
        </p:nvSpPr>
        <p:spPr>
          <a:xfrm>
            <a:off x="583301" y="1530914"/>
            <a:ext cx="6470642" cy="4585871"/>
          </a:xfrm>
          <a:prstGeom prst="rect">
            <a:avLst/>
          </a:prstGeom>
        </p:spPr>
        <p:txBody>
          <a:bodyPr wrap="square">
            <a:spAutoFit/>
          </a:bodyPr>
          <a:lstStyle/>
          <a:p>
            <a:pPr fontAlgn="base"/>
            <a:r>
              <a:rPr lang="en-US" sz="2000" dirty="0">
                <a:solidFill>
                  <a:schemeClr val="bg1"/>
                </a:solidFill>
              </a:rPr>
              <a:t>“The Lord warns His servants, particularly the Prophet’s father, to let their families be small in order that the substance provided for them by the Church be not used up by the unworthy, who were prone to take advantage of a situation. </a:t>
            </a:r>
          </a:p>
          <a:p>
            <a:pPr fontAlgn="base"/>
            <a:endParaRPr lang="en-US" sz="2000" dirty="0">
              <a:solidFill>
                <a:schemeClr val="bg1"/>
              </a:solidFill>
            </a:endParaRPr>
          </a:p>
          <a:p>
            <a:pPr fontAlgn="base"/>
            <a:r>
              <a:rPr lang="en-US" sz="2000" dirty="0">
                <a:solidFill>
                  <a:schemeClr val="bg1"/>
                </a:solidFill>
              </a:rPr>
              <a:t>When the Lord advises them to let their families be small, He does not mean their immediate children; the visitors and hangers-on who had a tendency to take advantage of the brethren’s open houses and open hearts are the ones meant. </a:t>
            </a:r>
          </a:p>
          <a:p>
            <a:pPr fontAlgn="base"/>
            <a:endParaRPr lang="en-US" sz="2000" dirty="0">
              <a:solidFill>
                <a:schemeClr val="bg1"/>
              </a:solidFill>
            </a:endParaRPr>
          </a:p>
          <a:p>
            <a:pPr fontAlgn="base"/>
            <a:r>
              <a:rPr lang="en-US" sz="2000" dirty="0">
                <a:solidFill>
                  <a:schemeClr val="bg1"/>
                </a:solidFill>
              </a:rPr>
              <a:t>The brethren would not be hindered in accomplishing the Lord’s work if they watched this matter.” </a:t>
            </a:r>
          </a:p>
          <a:p>
            <a:pPr fontAlgn="base"/>
            <a:r>
              <a:rPr lang="en-US" sz="1200" dirty="0">
                <a:solidFill>
                  <a:schemeClr val="bg1"/>
                </a:solidFill>
              </a:rPr>
              <a:t>Student Manual, Sperry</a:t>
            </a:r>
          </a:p>
        </p:txBody>
      </p:sp>
      <p:pic>
        <p:nvPicPr>
          <p:cNvPr id="8" name="Picture 7">
            <a:extLst>
              <a:ext uri="{FF2B5EF4-FFF2-40B4-BE49-F238E27FC236}">
                <a16:creationId xmlns:a16="http://schemas.microsoft.com/office/drawing/2014/main" id="{CAA8E646-A269-42E0-A58B-CB955BB68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251" y="1049974"/>
            <a:ext cx="3639627" cy="2676376"/>
          </a:xfrm>
          <a:prstGeom prst="rect">
            <a:avLst/>
          </a:prstGeom>
        </p:spPr>
      </p:pic>
      <p:pic>
        <p:nvPicPr>
          <p:cNvPr id="11" name="Picture 10">
            <a:extLst>
              <a:ext uri="{FF2B5EF4-FFF2-40B4-BE49-F238E27FC236}">
                <a16:creationId xmlns:a16="http://schemas.microsoft.com/office/drawing/2014/main" id="{15D16441-AF22-4194-87FF-D61E9D291C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2145" y="3740800"/>
            <a:ext cx="3535986" cy="3048264"/>
          </a:xfrm>
          <a:prstGeom prst="rect">
            <a:avLst/>
          </a:prstGeom>
        </p:spPr>
      </p:pic>
    </p:spTree>
    <p:extLst>
      <p:ext uri="{BB962C8B-B14F-4D97-AF65-F5344CB8AC3E}">
        <p14:creationId xmlns:p14="http://schemas.microsoft.com/office/powerpoint/2010/main" val="7434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2">
                                            <p:txEl>
                                              <p:pRg st="4" end="4"/>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
                                            <p:txEl>
                                              <p:pRg st="5" end="5"/>
                                            </p:txEl>
                                          </p:spTgt>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227630A-86C9-4E2B-8B67-A046BCA1DC88}"/>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90:28-31</a:t>
            </a:r>
            <a:endParaRPr lang="en-US" sz="1200" dirty="0">
              <a:solidFill>
                <a:schemeClr val="bg1"/>
              </a:solidFill>
            </a:endParaRPr>
          </a:p>
        </p:txBody>
      </p:sp>
      <p:sp>
        <p:nvSpPr>
          <p:cNvPr id="4" name="TextBox 3"/>
          <p:cNvSpPr txBox="1"/>
          <p:nvPr/>
        </p:nvSpPr>
        <p:spPr>
          <a:xfrm>
            <a:off x="81482" y="98079"/>
            <a:ext cx="12041108"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Faith during difficult times</a:t>
            </a:r>
          </a:p>
        </p:txBody>
      </p:sp>
      <p:sp>
        <p:nvSpPr>
          <p:cNvPr id="7" name="TextBox 6"/>
          <p:cNvSpPr txBox="1"/>
          <p:nvPr/>
        </p:nvSpPr>
        <p:spPr>
          <a:xfrm>
            <a:off x="3390229" y="788396"/>
            <a:ext cx="6014521" cy="461665"/>
          </a:xfrm>
          <a:prstGeom prst="rect">
            <a:avLst/>
          </a:prstGeom>
          <a:noFill/>
        </p:spPr>
        <p:txBody>
          <a:bodyPr wrap="square" rtlCol="0">
            <a:spAutoFit/>
          </a:bodyPr>
          <a:lstStyle/>
          <a:p>
            <a:pPr algn="ctr"/>
            <a:r>
              <a:rPr lang="en-US" sz="2400" dirty="0">
                <a:solidFill>
                  <a:srgbClr val="FFFF00"/>
                </a:solidFill>
              </a:rPr>
              <a:t>Vienna </a:t>
            </a:r>
            <a:r>
              <a:rPr lang="en-US" sz="2400" dirty="0" err="1">
                <a:solidFill>
                  <a:srgbClr val="FFFF00"/>
                </a:solidFill>
              </a:rPr>
              <a:t>Jaques</a:t>
            </a:r>
            <a:endParaRPr lang="en-US" sz="2400" dirty="0">
              <a:solidFill>
                <a:srgbClr val="FFFF00"/>
              </a:solidFill>
            </a:endParaRPr>
          </a:p>
        </p:txBody>
      </p:sp>
      <p:sp>
        <p:nvSpPr>
          <p:cNvPr id="32" name="Rectangle 31"/>
          <p:cNvSpPr/>
          <p:nvPr/>
        </p:nvSpPr>
        <p:spPr>
          <a:xfrm>
            <a:off x="301489" y="1250061"/>
            <a:ext cx="7342362" cy="3785652"/>
          </a:xfrm>
          <a:prstGeom prst="rect">
            <a:avLst/>
          </a:prstGeom>
        </p:spPr>
        <p:txBody>
          <a:bodyPr wrap="square">
            <a:spAutoFit/>
          </a:bodyPr>
          <a:lstStyle/>
          <a:p>
            <a:r>
              <a:rPr lang="en-US" sz="1600" dirty="0">
                <a:solidFill>
                  <a:schemeClr val="bg1"/>
                </a:solidFill>
              </a:rPr>
              <a:t>She was born June 10, 1787. After she met the missionaries in Boston, Massachusetts, USA, she traveled to Kirtland, Ohio, in 1831. </a:t>
            </a:r>
          </a:p>
          <a:p>
            <a:endParaRPr lang="en-US" sz="1600" dirty="0">
              <a:solidFill>
                <a:schemeClr val="bg1"/>
              </a:solidFill>
            </a:endParaRPr>
          </a:p>
          <a:p>
            <a:r>
              <a:rPr lang="en-US" sz="1600" dirty="0">
                <a:solidFill>
                  <a:schemeClr val="bg1"/>
                </a:solidFill>
              </a:rPr>
              <a:t>She stayed there six weeks and was baptized. Upon returning to Boston, Vienna helped bring several members of her family into the Church. </a:t>
            </a:r>
          </a:p>
          <a:p>
            <a:endParaRPr lang="en-US" sz="1600" dirty="0">
              <a:solidFill>
                <a:schemeClr val="bg1"/>
              </a:solidFill>
            </a:endParaRPr>
          </a:p>
          <a:p>
            <a:r>
              <a:rPr lang="en-US" sz="1600" dirty="0">
                <a:solidFill>
                  <a:schemeClr val="bg1"/>
                </a:solidFill>
              </a:rPr>
              <a:t>She then “settled up her business, and went back to Kirtland to unite her interests forever with the Church” </a:t>
            </a:r>
          </a:p>
          <a:p>
            <a:endParaRPr lang="en-US" sz="1600" dirty="0">
              <a:solidFill>
                <a:schemeClr val="bg1"/>
              </a:solidFill>
            </a:endParaRPr>
          </a:p>
          <a:p>
            <a:r>
              <a:rPr lang="en-US" sz="1600" dirty="0">
                <a:solidFill>
                  <a:schemeClr val="bg1"/>
                </a:solidFill>
              </a:rPr>
              <a:t>In 1833 Vienna consecrated all her possessions, including $1,400, to the Church during a time when the money was desperately needed. </a:t>
            </a:r>
          </a:p>
          <a:p>
            <a:endParaRPr lang="en-US" sz="1600" dirty="0">
              <a:solidFill>
                <a:schemeClr val="bg1"/>
              </a:solidFill>
            </a:endParaRPr>
          </a:p>
          <a:p>
            <a:r>
              <a:rPr lang="en-US" sz="1600" dirty="0">
                <a:solidFill>
                  <a:schemeClr val="bg1"/>
                </a:solidFill>
              </a:rPr>
              <a:t>She then traveled to Missouri to receive her inheritance in Zion. However, soon after she arrived she suffered persecution with the Saints. </a:t>
            </a:r>
          </a:p>
          <a:p>
            <a:endParaRPr lang="en-US" sz="1600" dirty="0">
              <a:solidFill>
                <a:schemeClr val="bg1"/>
              </a:solidFill>
            </a:endParaRPr>
          </a:p>
        </p:txBody>
      </p:sp>
      <p:pic>
        <p:nvPicPr>
          <p:cNvPr id="6" name="Picture 5">
            <a:extLst>
              <a:ext uri="{FF2B5EF4-FFF2-40B4-BE49-F238E27FC236}">
                <a16:creationId xmlns:a16="http://schemas.microsoft.com/office/drawing/2014/main" id="{368B46AA-34F8-43F2-BDD3-1E70FF635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2620" y="1346853"/>
            <a:ext cx="3139712" cy="4541914"/>
          </a:xfrm>
          <a:prstGeom prst="rect">
            <a:avLst/>
          </a:prstGeom>
        </p:spPr>
      </p:pic>
    </p:spTree>
    <p:extLst>
      <p:ext uri="{BB962C8B-B14F-4D97-AF65-F5344CB8AC3E}">
        <p14:creationId xmlns:p14="http://schemas.microsoft.com/office/powerpoint/2010/main" val="3938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1C72C1-B3A3-4A38-85B2-4BEEC060CCD8}"/>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90:28-31</a:t>
            </a:r>
            <a:endParaRPr lang="en-US" sz="1200" dirty="0">
              <a:solidFill>
                <a:schemeClr val="bg1"/>
              </a:solidFill>
            </a:endParaRPr>
          </a:p>
        </p:txBody>
      </p:sp>
      <p:sp>
        <p:nvSpPr>
          <p:cNvPr id="4" name="TextBox 3"/>
          <p:cNvSpPr txBox="1"/>
          <p:nvPr/>
        </p:nvSpPr>
        <p:spPr>
          <a:xfrm>
            <a:off x="81482" y="98079"/>
            <a:ext cx="12041108" cy="769441"/>
          </a:xfrm>
          <a:prstGeom prst="rect">
            <a:avLst/>
          </a:prstGeom>
          <a:noFill/>
        </p:spPr>
        <p:txBody>
          <a:bodyPr wrap="square" rtlCol="0">
            <a:spAutoFit/>
          </a:bodyPr>
          <a:lstStyle/>
          <a:p>
            <a:pPr algn="ctr"/>
            <a:r>
              <a:rPr lang="en-US" sz="4400" dirty="0">
                <a:solidFill>
                  <a:schemeClr val="bg1"/>
                </a:solidFill>
                <a:latin typeface="Castellar" panose="020A0402060406010301" pitchFamily="18" charset="0"/>
              </a:rPr>
              <a:t>Vienna </a:t>
            </a:r>
            <a:r>
              <a:rPr lang="en-US" sz="4400" dirty="0" err="1">
                <a:solidFill>
                  <a:schemeClr val="bg1"/>
                </a:solidFill>
                <a:latin typeface="Castellar" panose="020A0402060406010301" pitchFamily="18" charset="0"/>
              </a:rPr>
              <a:t>Jaques</a:t>
            </a:r>
            <a:r>
              <a:rPr lang="en-US" sz="4400" dirty="0">
                <a:solidFill>
                  <a:schemeClr val="bg1"/>
                </a:solidFill>
                <a:latin typeface="Castellar" panose="020A0402060406010301" pitchFamily="18" charset="0"/>
              </a:rPr>
              <a:t> Continued</a:t>
            </a:r>
          </a:p>
        </p:txBody>
      </p:sp>
      <p:sp>
        <p:nvSpPr>
          <p:cNvPr id="32" name="Rectangle 31"/>
          <p:cNvSpPr/>
          <p:nvPr/>
        </p:nvSpPr>
        <p:spPr>
          <a:xfrm>
            <a:off x="301489" y="1250061"/>
            <a:ext cx="7342362" cy="4278094"/>
          </a:xfrm>
          <a:prstGeom prst="rect">
            <a:avLst/>
          </a:prstGeom>
        </p:spPr>
        <p:txBody>
          <a:bodyPr wrap="square">
            <a:spAutoFit/>
          </a:bodyPr>
          <a:lstStyle/>
          <a:p>
            <a:r>
              <a:rPr lang="en-US" sz="1600" dirty="0">
                <a:solidFill>
                  <a:schemeClr val="bg1"/>
                </a:solidFill>
              </a:rPr>
              <a:t>After being driven from her home in Missouri, she attended to the sick in Zion’s Camp. Heber C. Kimball wrote, “I received great kindness … from Sister Vienna </a:t>
            </a:r>
            <a:r>
              <a:rPr lang="en-US" sz="1600" dirty="0" err="1">
                <a:solidFill>
                  <a:schemeClr val="bg1"/>
                </a:solidFill>
              </a:rPr>
              <a:t>Jaques</a:t>
            </a:r>
            <a:r>
              <a:rPr lang="en-US" sz="1600" dirty="0">
                <a:solidFill>
                  <a:schemeClr val="bg1"/>
                </a:solidFill>
              </a:rPr>
              <a:t>, who administered to my wants and also to my brethren—may the Lord reward [her] for [her] kindness”</a:t>
            </a:r>
            <a:endParaRPr lang="en-US" sz="1200" dirty="0">
              <a:solidFill>
                <a:schemeClr val="bg1"/>
              </a:solidFill>
            </a:endParaRPr>
          </a:p>
          <a:p>
            <a:endParaRPr lang="en-US" sz="1600" dirty="0">
              <a:solidFill>
                <a:schemeClr val="bg1"/>
              </a:solidFill>
            </a:endParaRPr>
          </a:p>
          <a:p>
            <a:r>
              <a:rPr lang="en-US" sz="1600" dirty="0">
                <a:solidFill>
                  <a:schemeClr val="bg1"/>
                </a:solidFill>
              </a:rPr>
              <a:t>While in Missouri, Vienna married Daniel Shearer, a widower, in about 1838. (according to article he died on trail, </a:t>
            </a:r>
            <a:r>
              <a:rPr lang="en-US" sz="1200" dirty="0">
                <a:solidFill>
                  <a:schemeClr val="bg1"/>
                </a:solidFill>
              </a:rPr>
              <a:t>(Susan Easton Black) </a:t>
            </a:r>
            <a:r>
              <a:rPr lang="en-US" sz="1600" dirty="0">
                <a:solidFill>
                  <a:schemeClr val="bg1"/>
                </a:solidFill>
              </a:rPr>
              <a:t>but another record is found by ancestors*)</a:t>
            </a:r>
          </a:p>
          <a:p>
            <a:endParaRPr lang="en-US" sz="1600" dirty="0">
              <a:solidFill>
                <a:schemeClr val="bg1"/>
              </a:solidFill>
            </a:endParaRPr>
          </a:p>
          <a:p>
            <a:r>
              <a:rPr lang="en-US" sz="1600" dirty="0">
                <a:solidFill>
                  <a:schemeClr val="bg1"/>
                </a:solidFill>
              </a:rPr>
              <a:t>She traveled west to Utah in 1847 and, at the age of 60, drove her own wagon across the plains. </a:t>
            </a:r>
          </a:p>
          <a:p>
            <a:endParaRPr lang="en-US" sz="1600" dirty="0">
              <a:solidFill>
                <a:schemeClr val="bg1"/>
              </a:solidFill>
            </a:endParaRPr>
          </a:p>
          <a:p>
            <a:r>
              <a:rPr lang="en-US" sz="1600" dirty="0">
                <a:solidFill>
                  <a:schemeClr val="bg1"/>
                </a:solidFill>
              </a:rPr>
              <a:t>She settled in Salt Lake City and for the rest of her life worked hard to support herself and diligently study the scriptures. Vienna died on February 7, 1884, at the age of 96. </a:t>
            </a:r>
          </a:p>
          <a:p>
            <a:endParaRPr lang="en-US" sz="1600" dirty="0">
              <a:solidFill>
                <a:schemeClr val="bg1"/>
              </a:solidFill>
            </a:endParaRPr>
          </a:p>
          <a:p>
            <a:r>
              <a:rPr lang="en-US" sz="1600" dirty="0">
                <a:solidFill>
                  <a:schemeClr val="bg1"/>
                </a:solidFill>
              </a:rPr>
              <a:t>Her obituary stated, “She was true to her covenants and esteemed the restoration of the Gospel as a priceless treasure.”</a:t>
            </a:r>
            <a:endParaRPr lang="en-US" sz="1200" dirty="0">
              <a:solidFill>
                <a:schemeClr val="bg1"/>
              </a:solidFill>
            </a:endParaRPr>
          </a:p>
        </p:txBody>
      </p:sp>
      <p:pic>
        <p:nvPicPr>
          <p:cNvPr id="3" name="Picture 2">
            <a:extLst>
              <a:ext uri="{FF2B5EF4-FFF2-40B4-BE49-F238E27FC236}">
                <a16:creationId xmlns:a16="http://schemas.microsoft.com/office/drawing/2014/main" id="{56FD48DB-48B1-499C-96FF-5CC16AA95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3683" y="2288767"/>
            <a:ext cx="3731075" cy="2658086"/>
          </a:xfrm>
          <a:prstGeom prst="rect">
            <a:avLst/>
          </a:prstGeom>
        </p:spPr>
      </p:pic>
    </p:spTree>
    <p:extLst>
      <p:ext uri="{BB962C8B-B14F-4D97-AF65-F5344CB8AC3E}">
        <p14:creationId xmlns:p14="http://schemas.microsoft.com/office/powerpoint/2010/main" val="17940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A82E8EB-6140-42C0-8D46-52110425C762}"/>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91:1-6</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A Collection</a:t>
            </a:r>
          </a:p>
        </p:txBody>
      </p:sp>
      <p:sp>
        <p:nvSpPr>
          <p:cNvPr id="6" name="Rectangle 5"/>
          <p:cNvSpPr/>
          <p:nvPr/>
        </p:nvSpPr>
        <p:spPr>
          <a:xfrm>
            <a:off x="526608" y="1211822"/>
            <a:ext cx="6096000" cy="2031325"/>
          </a:xfrm>
          <a:prstGeom prst="rect">
            <a:avLst/>
          </a:prstGeom>
        </p:spPr>
        <p:txBody>
          <a:bodyPr>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Apocrypha is a collection of sacred books of the Jewish people that were not originally included in the Hebrew Bible (Old Testament) but were included in the Greek translation of the Bible shortly before the time of Christ.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Some of the books bridge the time periods between the Old Testament and the New Testament. </a:t>
            </a:r>
            <a:endParaRPr lang="en-US" dirty="0">
              <a:solidFill>
                <a:schemeClr val="bg1"/>
              </a:solidFill>
            </a:endParaRPr>
          </a:p>
        </p:txBody>
      </p:sp>
      <p:sp>
        <p:nvSpPr>
          <p:cNvPr id="7" name="Rectangle 6"/>
          <p:cNvSpPr/>
          <p:nvPr/>
        </p:nvSpPr>
        <p:spPr>
          <a:xfrm>
            <a:off x="5771475" y="3439090"/>
            <a:ext cx="6096000" cy="3416320"/>
          </a:xfrm>
          <a:prstGeom prst="rect">
            <a:avLst/>
          </a:prstGeom>
        </p:spPr>
        <p:txBody>
          <a:bodyPr>
            <a:spAutoFit/>
          </a:bodyPr>
          <a:lstStyle/>
          <a:p>
            <a:r>
              <a:rPr lang="en-US" b="0" i="0" dirty="0">
                <a:solidFill>
                  <a:schemeClr val="bg1"/>
                </a:solidFill>
                <a:effectLst/>
                <a:latin typeface="Abadi" panose="020B0604020104020204" pitchFamily="34" charset="0"/>
              </a:rPr>
              <a:t>When early Christians compiled the books of the Bible centuries later, they included the books of the Apocrypha, but there were questions about whether they belonged as part of the scriptures.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The copy of the Bible Joseph Smith was using to create his inspired translation contained the Apocrypha.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However, because the validity of the Apocrypha was in question, Joseph asked the Lord if his translation of the Bible should include these books.</a:t>
            </a:r>
          </a:p>
          <a:p>
            <a:r>
              <a:rPr lang="en-US" sz="1200" dirty="0">
                <a:solidFill>
                  <a:schemeClr val="bg1"/>
                </a:solidFill>
                <a:latin typeface="Abadi" panose="020B0604020104020204" pitchFamily="34" charset="0"/>
              </a:rPr>
              <a:t>Seminary Student Manual</a:t>
            </a:r>
            <a:endParaRPr lang="en-US" sz="1200" dirty="0">
              <a:solidFill>
                <a:schemeClr val="bg1"/>
              </a:solidFill>
            </a:endParaRPr>
          </a:p>
        </p:txBody>
      </p:sp>
      <p:pic>
        <p:nvPicPr>
          <p:cNvPr id="3" name="Picture 2">
            <a:extLst>
              <a:ext uri="{FF2B5EF4-FFF2-40B4-BE49-F238E27FC236}">
                <a16:creationId xmlns:a16="http://schemas.microsoft.com/office/drawing/2014/main" id="{B073E8C9-987C-43A0-A02F-CC6047B4E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0010" y="1113742"/>
            <a:ext cx="1609344" cy="2145792"/>
          </a:xfrm>
          <a:prstGeom prst="rect">
            <a:avLst/>
          </a:prstGeom>
        </p:spPr>
      </p:pic>
      <p:pic>
        <p:nvPicPr>
          <p:cNvPr id="10" name="Picture 9">
            <a:extLst>
              <a:ext uri="{FF2B5EF4-FFF2-40B4-BE49-F238E27FC236}">
                <a16:creationId xmlns:a16="http://schemas.microsoft.com/office/drawing/2014/main" id="{E208A71C-C010-4F2F-A368-FE732BC001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629" y="3520146"/>
            <a:ext cx="1975104" cy="3078480"/>
          </a:xfrm>
          <a:prstGeom prst="rect">
            <a:avLst/>
          </a:prstGeom>
        </p:spPr>
      </p:pic>
    </p:spTree>
    <p:extLst>
      <p:ext uri="{BB962C8B-B14F-4D97-AF65-F5344CB8AC3E}">
        <p14:creationId xmlns:p14="http://schemas.microsoft.com/office/powerpoint/2010/main" val="69218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61FEB3E-6D4E-47A2-9C7C-F7BE6F321C40}"/>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91:1-6</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Apocrypha</a:t>
            </a:r>
          </a:p>
        </p:txBody>
      </p:sp>
      <p:sp>
        <p:nvSpPr>
          <p:cNvPr id="32" name="Rectangle 31"/>
          <p:cNvSpPr/>
          <p:nvPr/>
        </p:nvSpPr>
        <p:spPr>
          <a:xfrm>
            <a:off x="497432" y="1304489"/>
            <a:ext cx="4183425" cy="1938992"/>
          </a:xfrm>
          <a:prstGeom prst="rect">
            <a:avLst/>
          </a:prstGeom>
        </p:spPr>
        <p:txBody>
          <a:bodyPr wrap="square">
            <a:spAutoFit/>
          </a:bodyPr>
          <a:lstStyle/>
          <a:p>
            <a:r>
              <a:rPr lang="en-US" sz="2000" dirty="0">
                <a:solidFill>
                  <a:schemeClr val="bg1"/>
                </a:solidFill>
              </a:rPr>
              <a:t>Word—means Hidden</a:t>
            </a:r>
          </a:p>
          <a:p>
            <a:endParaRPr lang="en-US" sz="2000" dirty="0">
              <a:solidFill>
                <a:schemeClr val="bg1"/>
              </a:solidFill>
            </a:endParaRPr>
          </a:p>
          <a:p>
            <a:r>
              <a:rPr lang="en-US" sz="2000" dirty="0">
                <a:solidFill>
                  <a:schemeClr val="bg1"/>
                </a:solidFill>
              </a:rPr>
              <a:t>Applied to certain ancient writing which come regard as part of the bible, while others consider them as without divine authority.</a:t>
            </a:r>
          </a:p>
        </p:txBody>
      </p:sp>
      <p:grpSp>
        <p:nvGrpSpPr>
          <p:cNvPr id="6" name="Group 5"/>
          <p:cNvGrpSpPr/>
          <p:nvPr/>
        </p:nvGrpSpPr>
        <p:grpSpPr>
          <a:xfrm>
            <a:off x="5442855" y="1113742"/>
            <a:ext cx="5355773" cy="6001643"/>
            <a:chOff x="5780314" y="1304489"/>
            <a:chExt cx="3657600" cy="6001643"/>
          </a:xfrm>
        </p:grpSpPr>
        <p:sp>
          <p:nvSpPr>
            <p:cNvPr id="9" name="Rectangle 8"/>
            <p:cNvSpPr/>
            <p:nvPr/>
          </p:nvSpPr>
          <p:spPr>
            <a:xfrm>
              <a:off x="5780314" y="1304489"/>
              <a:ext cx="1796143" cy="6001643"/>
            </a:xfrm>
            <a:prstGeom prst="rect">
              <a:avLst/>
            </a:prstGeom>
          </p:spPr>
          <p:txBody>
            <a:bodyPr wrap="square">
              <a:spAutoFit/>
            </a:bodyPr>
            <a:lstStyle/>
            <a:p>
              <a:r>
                <a:rPr lang="en-US" sz="1600" b="1" i="0" u="none" strike="noStrike" dirty="0">
                  <a:solidFill>
                    <a:schemeClr val="bg1"/>
                  </a:solidFill>
                  <a:effectLst/>
                  <a:latin typeface="Verdana" panose="020B0604030504040204" pitchFamily="34" charset="0"/>
                </a:rPr>
                <a:t>1 Esdras</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2 Esdras</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Tobit</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Judith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Additions to Esther</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Wisdom of Solomon</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Ecclesiasticus</a:t>
              </a:r>
              <a:br>
                <a:rPr lang="en-US" sz="1600" dirty="0">
                  <a:solidFill>
                    <a:schemeClr val="bg1"/>
                  </a:solidFill>
                </a:rPr>
              </a:br>
              <a:br>
                <a:rPr lang="en-US" sz="1600" dirty="0">
                  <a:solidFill>
                    <a:schemeClr val="bg1"/>
                  </a:solidFill>
                </a:rPr>
              </a:br>
              <a:br>
                <a:rPr lang="en-US" sz="1600" dirty="0">
                  <a:solidFill>
                    <a:schemeClr val="bg1"/>
                  </a:solidFill>
                </a:rPr>
              </a:br>
              <a:endParaRPr lang="en-US" sz="1600" dirty="0">
                <a:solidFill>
                  <a:schemeClr val="bg1"/>
                </a:solidFill>
              </a:endParaRPr>
            </a:p>
          </p:txBody>
        </p:sp>
        <p:sp>
          <p:nvSpPr>
            <p:cNvPr id="10" name="Rectangle 9"/>
            <p:cNvSpPr/>
            <p:nvPr/>
          </p:nvSpPr>
          <p:spPr>
            <a:xfrm>
              <a:off x="7663543" y="1304489"/>
              <a:ext cx="1774371" cy="5509200"/>
            </a:xfrm>
            <a:prstGeom prst="rect">
              <a:avLst/>
            </a:prstGeom>
          </p:spPr>
          <p:txBody>
            <a:bodyPr wrap="square">
              <a:spAutoFit/>
            </a:bodyPr>
            <a:lstStyle/>
            <a:p>
              <a:r>
                <a:rPr lang="en-US" sz="1600" b="1" i="0" u="none" strike="noStrike" dirty="0">
                  <a:solidFill>
                    <a:schemeClr val="bg1"/>
                  </a:solidFill>
                  <a:effectLst/>
                  <a:latin typeface="Verdana" panose="020B0604030504040204" pitchFamily="34" charset="0"/>
                </a:rPr>
                <a:t>Baruch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Letter of Jeremiah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Prayer of Azariah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Susanna</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Bel and the Dragon</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Prayer of Manasseh</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1 Maccabees</a:t>
              </a:r>
              <a:br>
                <a:rPr lang="en-US" sz="1600" dirty="0">
                  <a:solidFill>
                    <a:schemeClr val="bg1"/>
                  </a:solidFill>
                </a:rPr>
              </a:br>
              <a:br>
                <a:rPr lang="en-US" sz="1600" dirty="0">
                  <a:solidFill>
                    <a:schemeClr val="bg1"/>
                  </a:solidFill>
                </a:rPr>
              </a:br>
              <a:br>
                <a:rPr lang="en-US" sz="1600" dirty="0">
                  <a:solidFill>
                    <a:schemeClr val="bg1"/>
                  </a:solidFill>
                </a:rPr>
              </a:br>
              <a:r>
                <a:rPr lang="en-US" sz="1600" b="1" i="0" u="none" strike="noStrike" dirty="0">
                  <a:solidFill>
                    <a:schemeClr val="bg1"/>
                  </a:solidFill>
                  <a:effectLst/>
                  <a:latin typeface="Verdana" panose="020B0604030504040204" pitchFamily="34" charset="0"/>
                </a:rPr>
                <a:t>2 Maccabees</a:t>
              </a:r>
              <a:endParaRPr lang="en-US" sz="1600" dirty="0">
                <a:solidFill>
                  <a:schemeClr val="bg1"/>
                </a:solidFill>
              </a:endParaRPr>
            </a:p>
          </p:txBody>
        </p:sp>
      </p:grpSp>
      <p:pic>
        <p:nvPicPr>
          <p:cNvPr id="3" name="Picture 2">
            <a:extLst>
              <a:ext uri="{FF2B5EF4-FFF2-40B4-BE49-F238E27FC236}">
                <a16:creationId xmlns:a16="http://schemas.microsoft.com/office/drawing/2014/main" id="{668A6094-B237-4E41-A78C-0C2B4E9C1F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060" y="3329416"/>
            <a:ext cx="3705225" cy="2952750"/>
          </a:xfrm>
          <a:prstGeom prst="rect">
            <a:avLst/>
          </a:prstGeom>
        </p:spPr>
      </p:pic>
    </p:spTree>
    <p:extLst>
      <p:ext uri="{BB962C8B-B14F-4D97-AF65-F5344CB8AC3E}">
        <p14:creationId xmlns:p14="http://schemas.microsoft.com/office/powerpoint/2010/main" val="314016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C1617F4B-7E5A-4EF3-A5AF-559DCF35BD04}"/>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91:1-6 </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Truth or Ideas?</a:t>
            </a:r>
          </a:p>
        </p:txBody>
      </p:sp>
      <p:sp>
        <p:nvSpPr>
          <p:cNvPr id="3" name="Rectangle 2"/>
          <p:cNvSpPr/>
          <p:nvPr/>
        </p:nvSpPr>
        <p:spPr>
          <a:xfrm>
            <a:off x="1464928" y="4751957"/>
            <a:ext cx="6096000" cy="1569660"/>
          </a:xfrm>
          <a:prstGeom prst="rect">
            <a:avLst/>
          </a:prstGeom>
        </p:spPr>
        <p:txBody>
          <a:bodyPr>
            <a:spAutoFit/>
          </a:bodyPr>
          <a:lstStyle/>
          <a:p>
            <a:r>
              <a:rPr lang="en-US" sz="2400" b="0" i="0" dirty="0">
                <a:solidFill>
                  <a:srgbClr val="FFFF00"/>
                </a:solidFill>
                <a:effectLst/>
                <a:latin typeface="Abadi" panose="020B0604020104020204" pitchFamily="34" charset="0"/>
              </a:rPr>
              <a:t>Are the books we read the Words of God, or are they the Words of Men?</a:t>
            </a:r>
          </a:p>
          <a:p>
            <a:endParaRPr lang="en-US" sz="2400" dirty="0">
              <a:solidFill>
                <a:srgbClr val="FFFF00"/>
              </a:solidFill>
              <a:latin typeface="Abadi" panose="020B0604020104020204" pitchFamily="34" charset="0"/>
            </a:endParaRPr>
          </a:p>
          <a:p>
            <a:r>
              <a:rPr lang="en-US" sz="2400" dirty="0">
                <a:solidFill>
                  <a:srgbClr val="FFFF00"/>
                </a:solidFill>
                <a:latin typeface="Abadi" panose="020B0604020104020204" pitchFamily="34" charset="0"/>
              </a:rPr>
              <a:t>But what if it is an LDS author?</a:t>
            </a:r>
            <a:endParaRPr lang="en-US" sz="2400" dirty="0">
              <a:solidFill>
                <a:srgbClr val="FFFF00"/>
              </a:solidFill>
            </a:endParaRPr>
          </a:p>
        </p:txBody>
      </p:sp>
      <p:sp>
        <p:nvSpPr>
          <p:cNvPr id="6" name="Rectangle 5"/>
          <p:cNvSpPr/>
          <p:nvPr/>
        </p:nvSpPr>
        <p:spPr>
          <a:xfrm>
            <a:off x="511629" y="1071406"/>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The revelation recorded in </a:t>
            </a:r>
            <a:r>
              <a:rPr lang="en-US" b="0" i="0" u="none" strike="noStrike" dirty="0">
                <a:solidFill>
                  <a:schemeClr val="bg1"/>
                </a:solidFill>
                <a:effectLst/>
                <a:latin typeface="Abadi" panose="020B0604020104020204" pitchFamily="34" charset="0"/>
              </a:rPr>
              <a:t>Doctrine and Covenants 91 </a:t>
            </a:r>
            <a:r>
              <a:rPr lang="en-US" b="0" i="0" dirty="0">
                <a:solidFill>
                  <a:schemeClr val="bg1"/>
                </a:solidFill>
                <a:effectLst/>
                <a:latin typeface="Abadi" panose="020B0604020104020204" pitchFamily="34" charset="0"/>
              </a:rPr>
              <a:t>instructed Joseph Smith how to discern if something he was reading was true</a:t>
            </a:r>
            <a:endParaRPr lang="en-US" dirty="0">
              <a:solidFill>
                <a:schemeClr val="bg1"/>
              </a:solidFill>
            </a:endParaRPr>
          </a:p>
        </p:txBody>
      </p:sp>
      <p:grpSp>
        <p:nvGrpSpPr>
          <p:cNvPr id="9" name="Group 8"/>
          <p:cNvGrpSpPr/>
          <p:nvPr/>
        </p:nvGrpSpPr>
        <p:grpSpPr>
          <a:xfrm>
            <a:off x="8352464" y="1113742"/>
            <a:ext cx="2667000" cy="5029200"/>
            <a:chOff x="838200" y="76200"/>
            <a:chExt cx="2667000" cy="5029200"/>
          </a:xfrm>
        </p:grpSpPr>
        <p:grpSp>
          <p:nvGrpSpPr>
            <p:cNvPr id="10"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48335" y="2474563"/>
              <a:ext cx="1905000" cy="1077218"/>
            </a:xfrm>
            <a:prstGeom prst="rect">
              <a:avLst/>
            </a:prstGeom>
          </p:spPr>
          <p:txBody>
            <a:bodyPr wrap="square">
              <a:spAutoFit/>
            </a:bodyPr>
            <a:lstStyle/>
            <a:p>
              <a:pPr algn="ctr"/>
              <a:r>
                <a:rPr lang="en-US" sz="1600" b="1" dirty="0"/>
                <a:t>The Holy Ghost can help us know if the things we read are true.</a:t>
              </a:r>
              <a:endParaRPr lang="en-US" sz="1600" dirty="0">
                <a:solidFill>
                  <a:schemeClr val="bg1"/>
                </a:solidFill>
              </a:endParaRPr>
            </a:p>
          </p:txBody>
        </p:sp>
      </p:grpSp>
      <p:pic>
        <p:nvPicPr>
          <p:cNvPr id="14336" name="Picture 14335">
            <a:extLst>
              <a:ext uri="{FF2B5EF4-FFF2-40B4-BE49-F238E27FC236}">
                <a16:creationId xmlns:a16="http://schemas.microsoft.com/office/drawing/2014/main" id="{9465A79C-067A-4758-B876-4F2A958AA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176" y="1980009"/>
            <a:ext cx="6828112" cy="2609314"/>
          </a:xfrm>
          <a:prstGeom prst="rect">
            <a:avLst/>
          </a:prstGeom>
        </p:spPr>
      </p:pic>
    </p:spTree>
    <p:extLst>
      <p:ext uri="{BB962C8B-B14F-4D97-AF65-F5344CB8AC3E}">
        <p14:creationId xmlns:p14="http://schemas.microsoft.com/office/powerpoint/2010/main" val="216079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42" presetClass="entr" presetSubtype="0" fill="hold" nodeType="withEffect">
                                  <p:stCondLst>
                                    <p:cond delay="0"/>
                                  </p:stCondLst>
                                  <p:childTnLst>
                                    <p:set>
                                      <p:cBhvr>
                                        <p:cTn id="12" dur="1" fill="hold">
                                          <p:stCondLst>
                                            <p:cond delay="0"/>
                                          </p:stCondLst>
                                        </p:cTn>
                                        <p:tgtEl>
                                          <p:spTgt spid="14336"/>
                                        </p:tgtEl>
                                        <p:attrNameLst>
                                          <p:attrName>style.visibility</p:attrName>
                                        </p:attrNameLst>
                                      </p:cBhvr>
                                      <p:to>
                                        <p:strVal val="visible"/>
                                      </p:to>
                                    </p:set>
                                    <p:animEffect transition="in" filter="fade">
                                      <p:cBhvr>
                                        <p:cTn id="13" dur="1000"/>
                                        <p:tgtEl>
                                          <p:spTgt spid="14336"/>
                                        </p:tgtEl>
                                      </p:cBhvr>
                                    </p:animEffect>
                                    <p:anim calcmode="lin" valueType="num">
                                      <p:cBhvr>
                                        <p:cTn id="14" dur="1000" fill="hold"/>
                                        <p:tgtEl>
                                          <p:spTgt spid="14336"/>
                                        </p:tgtEl>
                                        <p:attrNameLst>
                                          <p:attrName>ppt_x</p:attrName>
                                        </p:attrNameLst>
                                      </p:cBhvr>
                                      <p:tavLst>
                                        <p:tav tm="0">
                                          <p:val>
                                            <p:strVal val="#ppt_x"/>
                                          </p:val>
                                        </p:tav>
                                        <p:tav tm="100000">
                                          <p:val>
                                            <p:strVal val="#ppt_x"/>
                                          </p:val>
                                        </p:tav>
                                      </p:tavLst>
                                    </p:anim>
                                    <p:anim calcmode="lin" valueType="num">
                                      <p:cBhvr>
                                        <p:cTn id="15" dur="1000" fill="hold"/>
                                        <p:tgtEl>
                                          <p:spTgt spid="1433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A8876D6-2400-4BB7-B014-AB951A595041}"/>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91:1-6 </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Matura MT Script Capitals" panose="03020802060602070202" pitchFamily="66" charset="0"/>
              </a:rPr>
              <a:t>Manifested By the Spirit</a:t>
            </a:r>
          </a:p>
        </p:txBody>
      </p:sp>
      <p:sp>
        <p:nvSpPr>
          <p:cNvPr id="6" name="Rectangle 5"/>
          <p:cNvSpPr/>
          <p:nvPr/>
        </p:nvSpPr>
        <p:spPr>
          <a:xfrm>
            <a:off x="465284" y="1211822"/>
            <a:ext cx="6096000" cy="2677656"/>
          </a:xfrm>
          <a:prstGeom prst="rect">
            <a:avLst/>
          </a:prstGeom>
        </p:spPr>
        <p:txBody>
          <a:bodyPr>
            <a:spAutoFit/>
          </a:bodyPr>
          <a:lstStyle/>
          <a:p>
            <a:pPr fontAlgn="base"/>
            <a:r>
              <a:rPr lang="en-US" sz="2400" i="1" dirty="0">
                <a:solidFill>
                  <a:schemeClr val="bg1"/>
                </a:solidFill>
              </a:rPr>
              <a:t>Therefore, whoso </a:t>
            </a:r>
            <a:r>
              <a:rPr lang="en-US" sz="2400" i="1" dirty="0" err="1">
                <a:solidFill>
                  <a:schemeClr val="bg1"/>
                </a:solidFill>
              </a:rPr>
              <a:t>readeth</a:t>
            </a:r>
            <a:r>
              <a:rPr lang="en-US" sz="2400" i="1" dirty="0">
                <a:solidFill>
                  <a:schemeClr val="bg1"/>
                </a:solidFill>
              </a:rPr>
              <a:t> it, let him understand, for the Spirit </a:t>
            </a:r>
            <a:r>
              <a:rPr lang="en-US" sz="2400" i="1" dirty="0" err="1">
                <a:solidFill>
                  <a:schemeClr val="bg1"/>
                </a:solidFill>
              </a:rPr>
              <a:t>manifesteth</a:t>
            </a:r>
            <a:r>
              <a:rPr lang="en-US" sz="2400" i="1" dirty="0">
                <a:solidFill>
                  <a:schemeClr val="bg1"/>
                </a:solidFill>
              </a:rPr>
              <a:t> truth; And whoso is enlightened by the Spirit shall obtain benefit therefrom; And whoso </a:t>
            </a:r>
            <a:r>
              <a:rPr lang="en-US" sz="2400" i="1" dirty="0" err="1">
                <a:solidFill>
                  <a:schemeClr val="bg1"/>
                </a:solidFill>
              </a:rPr>
              <a:t>receiveth</a:t>
            </a:r>
            <a:r>
              <a:rPr lang="en-US" sz="2400" i="1" dirty="0">
                <a:solidFill>
                  <a:schemeClr val="bg1"/>
                </a:solidFill>
              </a:rPr>
              <a:t> not by the Spirit, cannot be benefited. </a:t>
            </a:r>
            <a:r>
              <a:rPr lang="en-US" sz="2400" i="1" dirty="0">
                <a:solidFill>
                  <a:srgbClr val="FFFF00"/>
                </a:solidFill>
              </a:rPr>
              <a:t>Therefore it is not needful that it should be translated</a:t>
            </a:r>
            <a:r>
              <a:rPr lang="en-US" sz="2400" i="1" dirty="0">
                <a:solidFill>
                  <a:schemeClr val="bg1"/>
                </a:solidFill>
              </a:rPr>
              <a:t>.</a:t>
            </a:r>
          </a:p>
        </p:txBody>
      </p:sp>
      <p:sp>
        <p:nvSpPr>
          <p:cNvPr id="37" name="Rectangle 36"/>
          <p:cNvSpPr/>
          <p:nvPr/>
        </p:nvSpPr>
        <p:spPr>
          <a:xfrm>
            <a:off x="5312229" y="3877242"/>
            <a:ext cx="6096000" cy="2492990"/>
          </a:xfrm>
          <a:prstGeom prst="rect">
            <a:avLst/>
          </a:prstGeom>
        </p:spPr>
        <p:txBody>
          <a:bodyPr>
            <a:spAutoFit/>
          </a:bodyPr>
          <a:lstStyle/>
          <a:p>
            <a:pPr fontAlgn="base"/>
            <a:r>
              <a:rPr lang="en-US" sz="2400" dirty="0">
                <a:solidFill>
                  <a:schemeClr val="bg1"/>
                </a:solidFill>
              </a:rPr>
              <a:t>“Obviously, to gain any real value from a study of apocryphal writings, the student must first have an extended background of gospel knowledge, a comprehensive understanding of the standard works of the Church, plus the guidance of the Spirit.” </a:t>
            </a:r>
          </a:p>
          <a:p>
            <a:pPr fontAlgn="base"/>
            <a:r>
              <a:rPr lang="en-US" sz="1200" dirty="0">
                <a:solidFill>
                  <a:schemeClr val="bg1"/>
                </a:solidFill>
              </a:rPr>
              <a:t>Bruce R. McConkie</a:t>
            </a:r>
          </a:p>
        </p:txBody>
      </p:sp>
      <p:pic>
        <p:nvPicPr>
          <p:cNvPr id="3" name="Picture 2">
            <a:extLst>
              <a:ext uri="{FF2B5EF4-FFF2-40B4-BE49-F238E27FC236}">
                <a16:creationId xmlns:a16="http://schemas.microsoft.com/office/drawing/2014/main" id="{EF781EF1-DA2D-4240-983F-567B7F6AD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7204" y="1093112"/>
            <a:ext cx="2686050" cy="2686050"/>
          </a:xfrm>
          <a:prstGeom prst="rect">
            <a:avLst/>
          </a:prstGeom>
        </p:spPr>
      </p:pic>
      <p:pic>
        <p:nvPicPr>
          <p:cNvPr id="8" name="Picture 7">
            <a:extLst>
              <a:ext uri="{FF2B5EF4-FFF2-40B4-BE49-F238E27FC236}">
                <a16:creationId xmlns:a16="http://schemas.microsoft.com/office/drawing/2014/main" id="{3DE5FFA2-1749-44A0-B7FE-E158FC4C2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9598" y="4064190"/>
            <a:ext cx="3286125" cy="1905000"/>
          </a:xfrm>
          <a:prstGeom prst="rect">
            <a:avLst/>
          </a:prstGeom>
        </p:spPr>
      </p:pic>
    </p:spTree>
    <p:extLst>
      <p:ext uri="{BB962C8B-B14F-4D97-AF65-F5344CB8AC3E}">
        <p14:creationId xmlns:p14="http://schemas.microsoft.com/office/powerpoint/2010/main" val="157437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8AD395-A617-4F57-A4AF-81EE18F2E706}"/>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1" y="6368101"/>
            <a:ext cx="6907148" cy="369332"/>
          </a:xfrm>
          <a:prstGeom prst="rect">
            <a:avLst/>
          </a:prstGeom>
          <a:noFill/>
        </p:spPr>
        <p:txBody>
          <a:bodyPr wrap="square" rtlCol="0">
            <a:spAutoFit/>
          </a:bodyPr>
          <a:lstStyle/>
          <a:p>
            <a:r>
              <a:rPr lang="en-US" dirty="0">
                <a:solidFill>
                  <a:schemeClr val="bg1"/>
                </a:solidFill>
              </a:rPr>
              <a:t>D&amp;C 92 </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rPr>
              <a:t>The Order of Enoch—United Order</a:t>
            </a:r>
          </a:p>
        </p:txBody>
      </p:sp>
      <p:sp>
        <p:nvSpPr>
          <p:cNvPr id="6" name="Rectangle 5"/>
          <p:cNvSpPr/>
          <p:nvPr/>
        </p:nvSpPr>
        <p:spPr>
          <a:xfrm>
            <a:off x="465284" y="1211822"/>
            <a:ext cx="6096000" cy="1200329"/>
          </a:xfrm>
          <a:prstGeom prst="rect">
            <a:avLst/>
          </a:prstGeom>
        </p:spPr>
        <p:txBody>
          <a:bodyPr>
            <a:spAutoFit/>
          </a:bodyPr>
          <a:lstStyle/>
          <a:p>
            <a:pPr fontAlgn="base"/>
            <a:r>
              <a:rPr lang="en-US" sz="2400" dirty="0">
                <a:solidFill>
                  <a:schemeClr val="bg1"/>
                </a:solidFill>
              </a:rPr>
              <a:t> This revelation commands the members of the United Order to receive Frederick G. Williams as a member.</a:t>
            </a:r>
            <a:endParaRPr lang="en-US" sz="2400" i="1" dirty="0">
              <a:solidFill>
                <a:schemeClr val="bg1"/>
              </a:solidFill>
            </a:endParaRPr>
          </a:p>
        </p:txBody>
      </p:sp>
      <p:sp>
        <p:nvSpPr>
          <p:cNvPr id="37" name="Rectangle 36"/>
          <p:cNvSpPr/>
          <p:nvPr/>
        </p:nvSpPr>
        <p:spPr>
          <a:xfrm>
            <a:off x="5225144" y="3439090"/>
            <a:ext cx="6096000" cy="2677656"/>
          </a:xfrm>
          <a:prstGeom prst="rect">
            <a:avLst/>
          </a:prstGeom>
        </p:spPr>
        <p:txBody>
          <a:bodyPr>
            <a:spAutoFit/>
          </a:bodyPr>
          <a:lstStyle/>
          <a:p>
            <a:pPr fontAlgn="base"/>
            <a:r>
              <a:rPr lang="en-US" sz="2400" dirty="0">
                <a:solidFill>
                  <a:schemeClr val="bg1"/>
                </a:solidFill>
              </a:rPr>
              <a:t>A lively member of a group is one who works diligently to advance the goals and principles of the group. </a:t>
            </a:r>
          </a:p>
          <a:p>
            <a:pPr fontAlgn="base"/>
            <a:endParaRPr lang="en-US" sz="2400" dirty="0">
              <a:solidFill>
                <a:schemeClr val="bg1"/>
              </a:solidFill>
            </a:endParaRPr>
          </a:p>
          <a:p>
            <a:pPr fontAlgn="base"/>
            <a:r>
              <a:rPr lang="en-US" sz="2400" dirty="0">
                <a:solidFill>
                  <a:schemeClr val="bg1"/>
                </a:solidFill>
              </a:rPr>
              <a:t>A major purpose of the order of Enoch was to help the Church become “independent above all other creatures beneath the celestial world” </a:t>
            </a:r>
            <a:endParaRPr lang="en-US" sz="1200" dirty="0">
              <a:solidFill>
                <a:schemeClr val="bg1"/>
              </a:solidFill>
            </a:endParaRPr>
          </a:p>
        </p:txBody>
      </p:sp>
      <p:pic>
        <p:nvPicPr>
          <p:cNvPr id="3" name="Picture 2">
            <a:extLst>
              <a:ext uri="{FF2B5EF4-FFF2-40B4-BE49-F238E27FC236}">
                <a16:creationId xmlns:a16="http://schemas.microsoft.com/office/drawing/2014/main" id="{32B79BCD-13E5-4CF0-B1A4-C4E5AE880C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915" y="2783737"/>
            <a:ext cx="2857500" cy="3324225"/>
          </a:xfrm>
          <a:prstGeom prst="rect">
            <a:avLst/>
          </a:prstGeom>
        </p:spPr>
      </p:pic>
    </p:spTree>
    <p:extLst>
      <p:ext uri="{BB962C8B-B14F-4D97-AF65-F5344CB8AC3E}">
        <p14:creationId xmlns:p14="http://schemas.microsoft.com/office/powerpoint/2010/main" val="270549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2F6C2BB-47EC-459C-8B0F-E90B7E075BB0}"/>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235390" y="181069"/>
            <a:ext cx="11751398" cy="7725192"/>
          </a:xfrm>
          <a:prstGeom prst="rect">
            <a:avLst/>
          </a:prstGeom>
          <a:noFill/>
        </p:spPr>
        <p:txBody>
          <a:bodyPr wrap="square" rtlCol="0">
            <a:spAutoFit/>
          </a:bodyPr>
          <a:lstStyle/>
          <a:p>
            <a:r>
              <a:rPr lang="en-US" sz="1600" dirty="0">
                <a:solidFill>
                  <a:schemeClr val="bg1"/>
                </a:solidFill>
              </a:rPr>
              <a:t>Sources:</a:t>
            </a:r>
          </a:p>
          <a:p>
            <a:endParaRPr lang="en-US" sz="1600" dirty="0">
              <a:solidFill>
                <a:schemeClr val="bg1"/>
              </a:solidFill>
            </a:endParaRPr>
          </a:p>
          <a:p>
            <a:r>
              <a:rPr lang="en-US" sz="1600" dirty="0">
                <a:solidFill>
                  <a:schemeClr val="bg1"/>
                </a:solidFill>
              </a:rPr>
              <a:t>Video: The Keys of the Kingdom (3:01)</a:t>
            </a:r>
          </a:p>
          <a:p>
            <a:endParaRPr lang="en-US" sz="1600" dirty="0">
              <a:solidFill>
                <a:schemeClr val="bg1"/>
              </a:solidFill>
            </a:endParaRPr>
          </a:p>
          <a:p>
            <a:r>
              <a:rPr lang="en-US" sz="1600" dirty="0">
                <a:solidFill>
                  <a:schemeClr val="bg1"/>
                </a:solidFill>
              </a:rPr>
              <a:t>Hyrum M. Smith and </a:t>
            </a:r>
            <a:r>
              <a:rPr lang="en-US" sz="1600" dirty="0" err="1">
                <a:solidFill>
                  <a:schemeClr val="bg1"/>
                </a:solidFill>
              </a:rPr>
              <a:t>Janne</a:t>
            </a:r>
            <a:r>
              <a:rPr lang="en-US" sz="1600" dirty="0">
                <a:solidFill>
                  <a:schemeClr val="bg1"/>
                </a:solidFill>
              </a:rPr>
              <a:t> M. Sjodahl </a:t>
            </a:r>
            <a:r>
              <a:rPr lang="en-US" sz="1600" i="1" dirty="0">
                <a:solidFill>
                  <a:schemeClr val="bg1"/>
                </a:solidFill>
              </a:rPr>
              <a:t>Doctrine and Covenants Commentary </a:t>
            </a:r>
            <a:r>
              <a:rPr lang="en-US" sz="1600" dirty="0">
                <a:solidFill>
                  <a:schemeClr val="bg1"/>
                </a:solidFill>
              </a:rPr>
              <a:t>pg. 576-77</a:t>
            </a:r>
          </a:p>
          <a:p>
            <a:endParaRPr lang="en-US" sz="1600" dirty="0">
              <a:solidFill>
                <a:schemeClr val="bg1"/>
              </a:solidFill>
            </a:endParaRPr>
          </a:p>
          <a:p>
            <a:pPr fontAlgn="base"/>
            <a:r>
              <a:rPr lang="en-US" sz="1600" dirty="0">
                <a:solidFill>
                  <a:schemeClr val="bg1"/>
                </a:solidFill>
              </a:rPr>
              <a:t>Larry C. Porter </a:t>
            </a:r>
            <a:r>
              <a:rPr lang="en-US" sz="1600" i="1" dirty="0">
                <a:solidFill>
                  <a:schemeClr val="bg1"/>
                </a:solidFill>
              </a:rPr>
              <a:t>The Restoration of the Aaronic and Melchizedek Priesthoods </a:t>
            </a:r>
            <a:r>
              <a:rPr lang="en-US" sz="1600" dirty="0">
                <a:solidFill>
                  <a:schemeClr val="bg1"/>
                </a:solidFill>
              </a:rPr>
              <a:t>December 1996 Ensign</a:t>
            </a:r>
          </a:p>
          <a:p>
            <a:pPr fontAlgn="base"/>
            <a:endParaRPr lang="en-US" sz="1600" dirty="0">
              <a:solidFill>
                <a:schemeClr val="bg1"/>
              </a:solidFill>
            </a:endParaRPr>
          </a:p>
          <a:p>
            <a:pPr fontAlgn="base"/>
            <a:r>
              <a:rPr lang="en-US" sz="1600" dirty="0">
                <a:solidFill>
                  <a:schemeClr val="bg1"/>
                </a:solidFill>
              </a:rPr>
              <a:t>L.G. </a:t>
            </a:r>
            <a:r>
              <a:rPr lang="en-US" sz="1600" dirty="0" err="1">
                <a:solidFill>
                  <a:schemeClr val="bg1"/>
                </a:solidFill>
              </a:rPr>
              <a:t>Otten</a:t>
            </a:r>
            <a:r>
              <a:rPr lang="en-US" sz="1600" dirty="0">
                <a:solidFill>
                  <a:schemeClr val="bg1"/>
                </a:solidFill>
              </a:rPr>
              <a:t> and C.M. Caldwell </a:t>
            </a:r>
            <a:r>
              <a:rPr lang="en-US" sz="1600" i="1" dirty="0">
                <a:solidFill>
                  <a:schemeClr val="bg1"/>
                </a:solidFill>
              </a:rPr>
              <a:t>Sacred Truths of the Doctrine and Covenants </a:t>
            </a:r>
            <a:r>
              <a:rPr lang="en-US" sz="1600" dirty="0">
                <a:solidFill>
                  <a:schemeClr val="bg1"/>
                </a:solidFill>
              </a:rPr>
              <a:t>Vol. 2 pg. 129</a:t>
            </a:r>
          </a:p>
          <a:p>
            <a:pPr fontAlgn="base"/>
            <a:endParaRPr lang="en-US" sz="1600" dirty="0">
              <a:solidFill>
                <a:schemeClr val="bg1"/>
              </a:solidFill>
            </a:endParaRPr>
          </a:p>
          <a:p>
            <a:pPr fontAlgn="base"/>
            <a:r>
              <a:rPr lang="en-US" sz="1600" dirty="0">
                <a:solidFill>
                  <a:schemeClr val="bg1"/>
                </a:solidFill>
              </a:rPr>
              <a:t>President Ezra Taft Benson </a:t>
            </a:r>
            <a:r>
              <a:rPr lang="en-US" sz="1600" i="1" dirty="0">
                <a:solidFill>
                  <a:schemeClr val="bg1"/>
                </a:solidFill>
              </a:rPr>
              <a:t>The Book of Mormon—Keystone of Our Religion </a:t>
            </a:r>
            <a:r>
              <a:rPr lang="en-US" sz="1600" dirty="0">
                <a:solidFill>
                  <a:schemeClr val="bg1"/>
                </a:solidFill>
              </a:rPr>
              <a:t>October 1986 General Conference</a:t>
            </a:r>
          </a:p>
          <a:p>
            <a:pPr fontAlgn="base"/>
            <a:endParaRPr lang="en-US" sz="1600" dirty="0">
              <a:solidFill>
                <a:schemeClr val="bg1"/>
              </a:solidFill>
            </a:endParaRPr>
          </a:p>
          <a:p>
            <a:pPr fontAlgn="base"/>
            <a:r>
              <a:rPr lang="en-US" sz="1600" dirty="0">
                <a:solidFill>
                  <a:schemeClr val="bg1"/>
                </a:solidFill>
              </a:rPr>
              <a:t>Joseph Smith (</a:t>
            </a:r>
            <a:r>
              <a:rPr lang="en-US" sz="1600" i="1" dirty="0">
                <a:solidFill>
                  <a:schemeClr val="bg1"/>
                </a:solidFill>
              </a:rPr>
              <a:t>History of the Church,</a:t>
            </a:r>
            <a:r>
              <a:rPr lang="en-US" sz="1600" dirty="0">
                <a:solidFill>
                  <a:schemeClr val="bg1"/>
                </a:solidFill>
              </a:rPr>
              <a:t> 1:334.)</a:t>
            </a:r>
          </a:p>
          <a:p>
            <a:pPr fontAlgn="base"/>
            <a:endParaRPr lang="en-US" sz="1600" dirty="0">
              <a:solidFill>
                <a:schemeClr val="bg1"/>
              </a:solidFill>
              <a:latin typeface="Abadi" panose="020B0604020104020204" pitchFamily="34" charset="0"/>
            </a:endParaRPr>
          </a:p>
          <a:p>
            <a:pPr fontAlgn="base"/>
            <a:r>
              <a:rPr lang="en-US" sz="1600" dirty="0">
                <a:solidFill>
                  <a:schemeClr val="bg1"/>
                </a:solidFill>
              </a:rPr>
              <a:t>President Joseph Fielding Smith (</a:t>
            </a:r>
            <a:r>
              <a:rPr lang="en-US" sz="1600" i="1" dirty="0">
                <a:solidFill>
                  <a:schemeClr val="bg1"/>
                </a:solidFill>
              </a:rPr>
              <a:t>Church History and Modern Revelation,</a:t>
            </a:r>
            <a:r>
              <a:rPr lang="en-US" sz="1600" dirty="0">
                <a:solidFill>
                  <a:schemeClr val="bg1"/>
                </a:solidFill>
              </a:rPr>
              <a:t> 1:390.)</a:t>
            </a:r>
          </a:p>
          <a:p>
            <a:pPr fontAlgn="base"/>
            <a:endParaRPr lang="en-US" sz="1600" dirty="0">
              <a:solidFill>
                <a:schemeClr val="bg1"/>
              </a:solidFill>
            </a:endParaRPr>
          </a:p>
          <a:p>
            <a:pPr fontAlgn="base"/>
            <a:r>
              <a:rPr lang="en-US" sz="1600" dirty="0">
                <a:solidFill>
                  <a:schemeClr val="bg1"/>
                </a:solidFill>
              </a:rPr>
              <a:t>Doctrine and Covenants Student Manual Religion 324-325 Section 90 and  (Sperry, </a:t>
            </a:r>
            <a:r>
              <a:rPr lang="en-US" sz="1600" i="1" dirty="0">
                <a:solidFill>
                  <a:schemeClr val="bg1"/>
                </a:solidFill>
              </a:rPr>
              <a:t>Compendium,</a:t>
            </a:r>
            <a:r>
              <a:rPr lang="en-US" sz="1600" dirty="0">
                <a:solidFill>
                  <a:schemeClr val="bg1"/>
                </a:solidFill>
              </a:rPr>
              <a:t> p. 462.)</a:t>
            </a:r>
          </a:p>
          <a:p>
            <a:pPr fontAlgn="base"/>
            <a:endParaRPr lang="en-US" sz="1600" dirty="0">
              <a:solidFill>
                <a:schemeClr val="bg1"/>
              </a:solidFill>
            </a:endParaRPr>
          </a:p>
          <a:p>
            <a:pPr fontAlgn="base"/>
            <a:endParaRPr lang="en-US" sz="1600" dirty="0">
              <a:solidFill>
                <a:schemeClr val="bg1"/>
              </a:solidFill>
            </a:endParaRPr>
          </a:p>
          <a:p>
            <a:pPr fontAlgn="base"/>
            <a:r>
              <a:rPr lang="en-US" sz="1600" dirty="0">
                <a:solidFill>
                  <a:schemeClr val="bg1"/>
                </a:solidFill>
              </a:rPr>
              <a:t>Vienna </a:t>
            </a:r>
            <a:r>
              <a:rPr lang="en-US" sz="1600" dirty="0" err="1">
                <a:solidFill>
                  <a:schemeClr val="bg1"/>
                </a:solidFill>
              </a:rPr>
              <a:t>Jaques</a:t>
            </a:r>
            <a:r>
              <a:rPr lang="en-US" sz="1600" dirty="0">
                <a:solidFill>
                  <a:schemeClr val="bg1"/>
                </a:solidFill>
              </a:rPr>
              <a:t> (“Home Affairs,” </a:t>
            </a:r>
            <a:r>
              <a:rPr lang="en-US" sz="1600" i="1" dirty="0">
                <a:solidFill>
                  <a:schemeClr val="bg1"/>
                </a:solidFill>
              </a:rPr>
              <a:t>Woman’s Exponent, </a:t>
            </a:r>
            <a:r>
              <a:rPr lang="en-US" sz="1600" dirty="0">
                <a:solidFill>
                  <a:schemeClr val="bg1"/>
                </a:solidFill>
              </a:rPr>
              <a:t>July 1, 1878, 21), (“Extracts from H. C. Kimball’s Journal,” </a:t>
            </a:r>
            <a:r>
              <a:rPr lang="en-US" sz="1600" i="1" dirty="0">
                <a:solidFill>
                  <a:schemeClr val="bg1"/>
                </a:solidFill>
              </a:rPr>
              <a:t>Times and Seasons, </a:t>
            </a:r>
            <a:r>
              <a:rPr lang="en-US" sz="1600" dirty="0">
                <a:solidFill>
                  <a:schemeClr val="bg1"/>
                </a:solidFill>
              </a:rPr>
              <a:t>Mar. 15, 1845, 839–40), ” (“In Memoriam,” </a:t>
            </a:r>
            <a:r>
              <a:rPr lang="en-US" sz="1600" i="1" dirty="0">
                <a:solidFill>
                  <a:schemeClr val="bg1"/>
                </a:solidFill>
              </a:rPr>
              <a:t>Woman’s Exponent,</a:t>
            </a:r>
            <a:r>
              <a:rPr lang="en-US" sz="1600" dirty="0">
                <a:solidFill>
                  <a:schemeClr val="bg1"/>
                </a:solidFill>
              </a:rPr>
              <a:t> Mar. 1, 1884, 152). (See also Susan Easton Black, “Happiness in Womanhood,”</a:t>
            </a:r>
            <a:r>
              <a:rPr lang="en-US" sz="1600" i="1" dirty="0">
                <a:solidFill>
                  <a:schemeClr val="bg1"/>
                </a:solidFill>
              </a:rPr>
              <a:t> Ensign,</a:t>
            </a:r>
            <a:r>
              <a:rPr lang="en-US" sz="1600" dirty="0">
                <a:solidFill>
                  <a:schemeClr val="bg1"/>
                </a:solidFill>
              </a:rPr>
              <a:t> Mar. 2002, 12–14.)</a:t>
            </a:r>
          </a:p>
          <a:p>
            <a:pPr fontAlgn="base"/>
            <a:r>
              <a:rPr lang="en-US" sz="1600" dirty="0">
                <a:solidFill>
                  <a:schemeClr val="bg1"/>
                </a:solidFill>
              </a:rPr>
              <a:t>*see notes on Daniel Shearer</a:t>
            </a:r>
          </a:p>
          <a:p>
            <a:pPr fontAlgn="base"/>
            <a:endParaRPr lang="en-US" sz="1600" dirty="0">
              <a:solidFill>
                <a:schemeClr val="bg1"/>
              </a:solidFill>
            </a:endParaRPr>
          </a:p>
          <a:p>
            <a:pPr fontAlgn="base"/>
            <a:r>
              <a:rPr lang="en-US" sz="1600" dirty="0">
                <a:solidFill>
                  <a:schemeClr val="bg1"/>
                </a:solidFill>
              </a:rPr>
              <a:t>Bruce R. McConkie (Mormon Doctrine, pp. 41–42.)</a:t>
            </a: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endParaRPr>
          </a:p>
          <a:p>
            <a:pPr fontAlgn="base"/>
            <a:endParaRPr lang="en-US" sz="1600" dirty="0">
              <a:solidFill>
                <a:schemeClr val="bg1"/>
              </a:solidFill>
              <a:latin typeface="Abadi" panose="020B0604020104020204" pitchFamily="34" charset="0"/>
            </a:endParaRPr>
          </a:p>
          <a:p>
            <a:pPr fontAlgn="base"/>
            <a:endParaRPr lang="en-US" sz="1600" dirty="0">
              <a:solidFill>
                <a:schemeClr val="bg1"/>
              </a:solidFill>
            </a:endParaRPr>
          </a:p>
          <a:p>
            <a:pPr fontAlgn="base"/>
            <a:endParaRPr lang="en-US" sz="1600" dirty="0">
              <a:solidFill>
                <a:schemeClr val="bg1"/>
              </a:solidFill>
            </a:endParaRPr>
          </a:p>
        </p:txBody>
      </p:sp>
      <p:grpSp>
        <p:nvGrpSpPr>
          <p:cNvPr id="4" name="Group 3"/>
          <p:cNvGrpSpPr/>
          <p:nvPr/>
        </p:nvGrpSpPr>
        <p:grpSpPr>
          <a:xfrm>
            <a:off x="3603280" y="343111"/>
            <a:ext cx="653180" cy="827361"/>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CC513B8-966B-4F61-B867-84266C3432C8}"/>
              </a:ext>
            </a:extLst>
          </p:cNvPr>
          <p:cNvSpPr>
            <a:spLocks noGrp="1"/>
          </p:cNvSpPr>
          <p:nvPr/>
        </p:nvSpPr>
        <p:spPr>
          <a:xfrm>
            <a:off x="115647" y="646662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779955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79C297-0693-4137-A25E-14FDC999CCC5}"/>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579422" y="1113742"/>
            <a:ext cx="2272420" cy="1200329"/>
          </a:xfrm>
          <a:prstGeom prst="rect">
            <a:avLst/>
          </a:prstGeom>
          <a:noFill/>
        </p:spPr>
        <p:txBody>
          <a:bodyPr wrap="square" rtlCol="0">
            <a:spAutoFit/>
          </a:bodyPr>
          <a:lstStyle/>
          <a:p>
            <a:r>
              <a:rPr lang="en-US" dirty="0">
                <a:solidFill>
                  <a:schemeClr val="bg1"/>
                </a:solidFill>
              </a:rPr>
              <a:t>March 8, 1833</a:t>
            </a:r>
          </a:p>
          <a:p>
            <a:r>
              <a:rPr lang="en-US" dirty="0">
                <a:solidFill>
                  <a:schemeClr val="bg1"/>
                </a:solidFill>
              </a:rPr>
              <a:t>The Development of the First Presidency</a:t>
            </a:r>
          </a:p>
          <a:p>
            <a:r>
              <a:rPr lang="en-US" dirty="0">
                <a:solidFill>
                  <a:schemeClr val="bg1"/>
                </a:solidFill>
              </a:rPr>
              <a:t>Section 90</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Background</a:t>
            </a:r>
          </a:p>
        </p:txBody>
      </p:sp>
      <p:sp>
        <p:nvSpPr>
          <p:cNvPr id="6" name="TextBox 5"/>
          <p:cNvSpPr txBox="1"/>
          <p:nvPr/>
        </p:nvSpPr>
        <p:spPr>
          <a:xfrm>
            <a:off x="8175280" y="4514125"/>
            <a:ext cx="3467477" cy="2031325"/>
          </a:xfrm>
          <a:prstGeom prst="rect">
            <a:avLst/>
          </a:prstGeom>
          <a:noFill/>
        </p:spPr>
        <p:txBody>
          <a:bodyPr wrap="square" rtlCol="0">
            <a:spAutoFit/>
          </a:bodyPr>
          <a:lstStyle/>
          <a:p>
            <a:r>
              <a:rPr lang="en-US" dirty="0">
                <a:solidFill>
                  <a:schemeClr val="bg1"/>
                </a:solidFill>
              </a:rPr>
              <a:t>March 15, 1833</a:t>
            </a:r>
          </a:p>
          <a:p>
            <a:r>
              <a:rPr lang="en-US" dirty="0">
                <a:solidFill>
                  <a:schemeClr val="bg1"/>
                </a:solidFill>
              </a:rPr>
              <a:t>Fredrick G. Williams to be an active member in the United Firm, which had been established to oversee the welfare and business affairs of the Church.</a:t>
            </a:r>
          </a:p>
          <a:p>
            <a:r>
              <a:rPr lang="en-US" dirty="0">
                <a:solidFill>
                  <a:schemeClr val="bg1"/>
                </a:solidFill>
              </a:rPr>
              <a:t>Section 92</a:t>
            </a:r>
          </a:p>
        </p:txBody>
      </p:sp>
      <p:sp>
        <p:nvSpPr>
          <p:cNvPr id="7" name="TextBox 6"/>
          <p:cNvSpPr txBox="1"/>
          <p:nvPr/>
        </p:nvSpPr>
        <p:spPr>
          <a:xfrm>
            <a:off x="4799737" y="1970871"/>
            <a:ext cx="3950221" cy="1754326"/>
          </a:xfrm>
          <a:prstGeom prst="rect">
            <a:avLst/>
          </a:prstGeom>
          <a:noFill/>
        </p:spPr>
        <p:txBody>
          <a:bodyPr wrap="square" rtlCol="0">
            <a:spAutoFit/>
          </a:bodyPr>
          <a:lstStyle/>
          <a:p>
            <a:r>
              <a:rPr lang="en-US" dirty="0">
                <a:solidFill>
                  <a:schemeClr val="bg1"/>
                </a:solidFill>
              </a:rPr>
              <a:t>March 9, 1833 </a:t>
            </a:r>
          </a:p>
          <a:p>
            <a:r>
              <a:rPr lang="en-US" dirty="0">
                <a:solidFill>
                  <a:schemeClr val="bg1"/>
                </a:solidFill>
              </a:rPr>
              <a:t>Joseph Smith inquired whether he should include the Apocrypha in his translation of the Bible. </a:t>
            </a:r>
          </a:p>
          <a:p>
            <a:endParaRPr lang="en-US" dirty="0">
              <a:solidFill>
                <a:schemeClr val="bg1"/>
              </a:solidFill>
            </a:endParaRPr>
          </a:p>
          <a:p>
            <a:r>
              <a:rPr lang="en-US" dirty="0">
                <a:solidFill>
                  <a:schemeClr val="bg1"/>
                </a:solidFill>
              </a:rPr>
              <a:t>The Lord’s response is in Section 91 </a:t>
            </a:r>
          </a:p>
        </p:txBody>
      </p:sp>
      <p:pic>
        <p:nvPicPr>
          <p:cNvPr id="8" name="Picture 7">
            <a:extLst>
              <a:ext uri="{FF2B5EF4-FFF2-40B4-BE49-F238E27FC236}">
                <a16:creationId xmlns:a16="http://schemas.microsoft.com/office/drawing/2014/main" id="{DF32FEA4-E96C-4577-9C5F-E9F93FE7D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436" y="2356141"/>
            <a:ext cx="4285488" cy="2157984"/>
          </a:xfrm>
          <a:prstGeom prst="rect">
            <a:avLst/>
          </a:prstGeom>
        </p:spPr>
      </p:pic>
      <p:pic>
        <p:nvPicPr>
          <p:cNvPr id="11" name="Picture 10">
            <a:extLst>
              <a:ext uri="{FF2B5EF4-FFF2-40B4-BE49-F238E27FC236}">
                <a16:creationId xmlns:a16="http://schemas.microsoft.com/office/drawing/2014/main" id="{5C1582AC-25C0-4D74-BF96-351D291949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6374" y="4424042"/>
            <a:ext cx="3267456" cy="2121408"/>
          </a:xfrm>
          <a:prstGeom prst="rect">
            <a:avLst/>
          </a:prstGeom>
        </p:spPr>
      </p:pic>
      <p:pic>
        <p:nvPicPr>
          <p:cNvPr id="14" name="Picture 13">
            <a:extLst>
              <a:ext uri="{FF2B5EF4-FFF2-40B4-BE49-F238E27FC236}">
                <a16:creationId xmlns:a16="http://schemas.microsoft.com/office/drawing/2014/main" id="{ACD95EF1-CAA1-4BBE-B19A-BB695DD745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7931" y="1158779"/>
            <a:ext cx="3158002" cy="2310584"/>
          </a:xfrm>
          <a:prstGeom prst="rect">
            <a:avLst/>
          </a:prstGeom>
        </p:spPr>
      </p:pic>
    </p:spTree>
    <p:extLst>
      <p:ext uri="{BB962C8B-B14F-4D97-AF65-F5344CB8AC3E}">
        <p14:creationId xmlns:p14="http://schemas.microsoft.com/office/powerpoint/2010/main" val="312376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995" y="168371"/>
            <a:ext cx="6096000" cy="7663636"/>
          </a:xfrm>
          <a:prstGeom prst="rect">
            <a:avLst/>
          </a:prstGeom>
        </p:spPr>
        <p:txBody>
          <a:bodyPr>
            <a:spAutoFit/>
          </a:bodyPr>
          <a:lstStyle/>
          <a:p>
            <a:r>
              <a:rPr lang="en-US" sz="1200" b="1" i="0" dirty="0">
                <a:solidFill>
                  <a:srgbClr val="2F393A"/>
                </a:solidFill>
                <a:effectLst/>
                <a:latin typeface="Abadi" panose="020B0604020104020204" pitchFamily="34" charset="0"/>
              </a:rPr>
              <a:t>Oracles:</a:t>
            </a:r>
          </a:p>
          <a:p>
            <a:r>
              <a:rPr lang="en-US" sz="1200" b="0" i="0" dirty="0">
                <a:solidFill>
                  <a:srgbClr val="2F393A"/>
                </a:solidFill>
                <a:effectLst/>
                <a:latin typeface="Abadi" panose="020B0604020104020204" pitchFamily="34" charset="0"/>
              </a:rPr>
              <a:t>President Joseph Fielding Smith wrote: “The word of the Lord was fulfilled wherein he said that through Joseph Smith the oracles should be given to the Church, and by command of the Lord the Prophet, in Nauvoo a few months before his death, called the apostles together and said to them that the Lord had commanded him to confer upon them all the keys and authorities which he had had conferred upon him, so that the work could be ‘rolled off’ of his shoulders onto theirs. He thereupon conferred upon them this divine governing power, but this governing power could not be exercised by any one of the twelve while the Prophet was living. Upon his death the right to preside and set in order and to hold the keys of authority in the Priesthood and in the Church, rightfully belonged to President Brigham Young and by authority of the ordination he had received under the hands of Joseph Smith and by being sustained by his brethren and the Church, he was vested with the supreme power.” (</a:t>
            </a:r>
            <a:r>
              <a:rPr lang="en-US" sz="1200" b="0" i="1" dirty="0">
                <a:solidFill>
                  <a:srgbClr val="2F393A"/>
                </a:solidFill>
                <a:effectLst/>
                <a:latin typeface="Abadi" panose="020B0604020104020204" pitchFamily="34" charset="0"/>
              </a:rPr>
              <a:t>Church History and Modern Revelation,</a:t>
            </a:r>
            <a:r>
              <a:rPr lang="en-US" sz="1200" b="0" i="0" dirty="0">
                <a:solidFill>
                  <a:srgbClr val="2F393A"/>
                </a:solidFill>
                <a:effectLst/>
                <a:latin typeface="Abadi" panose="020B0604020104020204" pitchFamily="34" charset="0"/>
              </a:rPr>
              <a:t> 1:388–89.)</a:t>
            </a:r>
          </a:p>
          <a:p>
            <a:endParaRPr lang="en-US" sz="1200" b="1" dirty="0">
              <a:solidFill>
                <a:srgbClr val="2F393A"/>
              </a:solidFill>
              <a:latin typeface="Abadi" panose="020B0604020104020204" pitchFamily="34" charset="0"/>
            </a:endParaRPr>
          </a:p>
          <a:p>
            <a:r>
              <a:rPr lang="en-US" sz="1200" b="1" dirty="0"/>
              <a:t> Ordination:</a:t>
            </a:r>
          </a:p>
          <a:p>
            <a:r>
              <a:rPr lang="en-US" sz="1200" dirty="0"/>
              <a:t>“Elder Rigdon expressed a desire that himself and Brother Frederick G. Williams should be ordained to the offices to which they had been called, viz., those of Presidents of the High Priesthood, and to be equal in holding the keys of the kingdom with Brother Joseph Smith, Jun., according to the revelation given on the 8th of March, 1833. Accordingly I laid my hands on Brothers Sidney and Frederick, and ordained them to take part with me in holding the keys of the last dispensation and to assist in the Presidency of the High Priesthood, as my Counselors.” Joseph Smith</a:t>
            </a:r>
          </a:p>
          <a:p>
            <a:endParaRPr lang="en-US" sz="1200" dirty="0">
              <a:latin typeface="Abadi" panose="020B0604020104020204" pitchFamily="34" charset="0"/>
            </a:endParaRPr>
          </a:p>
          <a:p>
            <a:pPr fontAlgn="base"/>
            <a:r>
              <a:rPr lang="en-US" sz="1200" b="1" dirty="0"/>
              <a:t>Truths:    President Dieter F. Uchtdorf of the First Presidency taught:</a:t>
            </a:r>
          </a:p>
          <a:p>
            <a:pPr fontAlgn="base"/>
            <a:r>
              <a:rPr lang="en-US" sz="1200" dirty="0"/>
              <a:t>“Never in the history of the world have we had easier access to more information—some of it true, some of it false, and much of it partially true.</a:t>
            </a:r>
          </a:p>
          <a:p>
            <a:pPr fontAlgn="base"/>
            <a:r>
              <a:rPr lang="en-US" sz="1200" dirty="0"/>
              <a:t>“Consequently, never in the history of the world has it been more important to learn how to correctly discern between truth and error. …</a:t>
            </a:r>
          </a:p>
          <a:p>
            <a:pPr fontAlgn="base"/>
            <a:r>
              <a:rPr lang="en-US" sz="1200" dirty="0"/>
              <a:t>“The Holy Ghost is a revelator. He is the Comforter, who teaches us ‘the truth of all things; [who] </a:t>
            </a:r>
            <a:r>
              <a:rPr lang="en-US" sz="1200" dirty="0" err="1"/>
              <a:t>knoweth</a:t>
            </a:r>
            <a:r>
              <a:rPr lang="en-US" sz="1200" dirty="0"/>
              <a:t> all things, and hath all power according to wisdom, mercy, truth, justice, and judgment’ [Moses 6:61]. …</a:t>
            </a:r>
          </a:p>
          <a:p>
            <a:pPr fontAlgn="base"/>
            <a:r>
              <a:rPr lang="en-US" sz="1200" dirty="0"/>
              <a:t>“The </a:t>
            </a:r>
            <a:r>
              <a:rPr lang="en-US" sz="1200" i="1" dirty="0"/>
              <a:t>Witness</a:t>
            </a:r>
            <a:r>
              <a:rPr lang="en-US" sz="1200" dirty="0"/>
              <a:t> of truth from the Holy Ghost is available to all, everywhere, all around the globe. All who seek to know the truth, who study it out in their minds [see D&amp;C 9:8], and who ‘ask with a sincere heart, with real intent, having faith in Christ, [will know] the truth … by the power of the Holy Ghost’ [</a:t>
            </a:r>
            <a:r>
              <a:rPr lang="en-US" sz="1200" dirty="0" err="1"/>
              <a:t>Moroni</a:t>
            </a:r>
            <a:r>
              <a:rPr lang="en-US" sz="1200" dirty="0"/>
              <a:t> 10:4].” (“What Is Truth?” [Church Educational System devotional address, Jan. 13, 2013], 3, 6; speeches.byu.edu).</a:t>
            </a:r>
          </a:p>
          <a:p>
            <a:endParaRPr lang="en-US" sz="1200" dirty="0">
              <a:latin typeface="Abadi" panose="020B0604020104020204" pitchFamily="34" charset="0"/>
            </a:endParaRPr>
          </a:p>
          <a:p>
            <a:endParaRPr lang="en-US" sz="1200" b="0" i="0" dirty="0">
              <a:solidFill>
                <a:srgbClr val="2F393A"/>
              </a:solidFill>
              <a:effectLst/>
              <a:latin typeface="Abadi" panose="020B0604020104020204" pitchFamily="34" charset="0"/>
            </a:endParaRPr>
          </a:p>
          <a:p>
            <a:endParaRPr lang="en-US" sz="1200" dirty="0">
              <a:solidFill>
                <a:srgbClr val="2F393A"/>
              </a:solidFill>
              <a:latin typeface="Abadi" panose="020B0604020104020204" pitchFamily="34" charset="0"/>
            </a:endParaRPr>
          </a:p>
          <a:p>
            <a:endParaRPr lang="en-US" sz="1200" dirty="0"/>
          </a:p>
        </p:txBody>
      </p:sp>
      <p:sp>
        <p:nvSpPr>
          <p:cNvPr id="4" name="Rectangle 3"/>
          <p:cNvSpPr/>
          <p:nvPr/>
        </p:nvSpPr>
        <p:spPr>
          <a:xfrm>
            <a:off x="6192569" y="168371"/>
            <a:ext cx="5433373" cy="6740307"/>
          </a:xfrm>
          <a:prstGeom prst="rect">
            <a:avLst/>
          </a:prstGeom>
        </p:spPr>
        <p:txBody>
          <a:bodyPr wrap="square">
            <a:spAutoFit/>
          </a:bodyPr>
          <a:lstStyle/>
          <a:p>
            <a:r>
              <a:rPr lang="en-US" sz="1200" b="1" i="0" dirty="0">
                <a:solidFill>
                  <a:srgbClr val="2F393A"/>
                </a:solidFill>
                <a:effectLst/>
                <a:latin typeface="Abadi" panose="020B0604020104020204" pitchFamily="34" charset="0"/>
              </a:rPr>
              <a:t>Apocrypha:</a:t>
            </a:r>
          </a:p>
          <a:p>
            <a:r>
              <a:rPr lang="en-US" sz="1200" b="0" i="0" dirty="0">
                <a:solidFill>
                  <a:srgbClr val="2F393A"/>
                </a:solidFill>
                <a:effectLst/>
                <a:latin typeface="Abadi" panose="020B0604020104020204" pitchFamily="34" charset="0"/>
              </a:rPr>
              <a:t>“Scholars and Biblical students have grouped certain apparently scriptural Old Testament writings, which they deem to be of doubtful authenticity or of a spurious nature, under the title of the </a:t>
            </a:r>
            <a:r>
              <a:rPr lang="en-US" sz="1200" b="0" i="1" dirty="0">
                <a:solidFill>
                  <a:srgbClr val="2F393A"/>
                </a:solidFill>
                <a:effectLst/>
                <a:latin typeface="Abadi" panose="020B0604020104020204" pitchFamily="34" charset="0"/>
              </a:rPr>
              <a:t>Apocrypha</a:t>
            </a:r>
            <a:r>
              <a:rPr lang="en-US" sz="1200" b="0" i="0" dirty="0">
                <a:solidFill>
                  <a:srgbClr val="2F393A"/>
                </a:solidFill>
                <a:effectLst/>
                <a:latin typeface="Abadi" panose="020B0604020104020204" pitchFamily="34" charset="0"/>
              </a:rPr>
              <a:t>. There has not always been agreement as to the specific writings which should be designated as apocryphal, but the following are now generally so listed: 1st and 2nd Esdras (sometimes called 3rd and 4th Esdras, because in the Douay Bible, Ezra is 1st Esdras, and Nehemiah, 2nd Esdras); Tobit; Judith; the rest of the chapters of Esther; Wisdom of Solomon; Wisdom of Jesus the Son of Sirach or Ecclesiasticus; Baruch and the Epistle of Jeremiah; additional parts of Daniel, including the Song of the Three Holy Children, the History of Susanna, and the History of the Destruction of Bel and the Dragon; Prayer of </a:t>
            </a:r>
            <a:r>
              <a:rPr lang="en-US" sz="1200" b="0" i="0" dirty="0" err="1">
                <a:solidFill>
                  <a:srgbClr val="2F393A"/>
                </a:solidFill>
                <a:effectLst/>
                <a:latin typeface="Abadi" panose="020B0604020104020204" pitchFamily="34" charset="0"/>
              </a:rPr>
              <a:t>Manasses</a:t>
            </a:r>
            <a:r>
              <a:rPr lang="en-US" sz="1200" b="0" i="0" dirty="0">
                <a:solidFill>
                  <a:srgbClr val="2F393A"/>
                </a:solidFill>
                <a:effectLst/>
                <a:latin typeface="Abadi" panose="020B0604020104020204" pitchFamily="34" charset="0"/>
              </a:rPr>
              <a:t>; 1st and 2nd Maccabees (called in the Douay Version, 1st and 2nd </a:t>
            </a:r>
            <a:r>
              <a:rPr lang="en-US" sz="1200" b="0" i="0" dirty="0" err="1">
                <a:solidFill>
                  <a:srgbClr val="2F393A"/>
                </a:solidFill>
                <a:effectLst/>
                <a:latin typeface="Abadi" panose="020B0604020104020204" pitchFamily="34" charset="0"/>
              </a:rPr>
              <a:t>Machabees</a:t>
            </a:r>
            <a:r>
              <a:rPr lang="en-US" sz="1200" b="0" i="0" dirty="0">
                <a:solidFill>
                  <a:srgbClr val="2F393A"/>
                </a:solidFill>
                <a:effectLst/>
                <a:latin typeface="Abadi" panose="020B0604020104020204" pitchFamily="34" charset="0"/>
              </a:rPr>
              <a:t>).</a:t>
            </a:r>
          </a:p>
          <a:p>
            <a:endParaRPr lang="en-US" sz="1200" dirty="0">
              <a:solidFill>
                <a:srgbClr val="2F393A"/>
              </a:solidFill>
              <a:latin typeface="Abadi" panose="020B0604020104020204" pitchFamily="34" charset="0"/>
            </a:endParaRPr>
          </a:p>
          <a:p>
            <a:pPr fontAlgn="base"/>
            <a:r>
              <a:rPr lang="en-US" sz="1200" dirty="0"/>
              <a:t>“These apocryphal writings were never included in the Hebrew Bible, but they were in the Greek Septuagint (the Old Testament used by the early apostles) and in the Latin Vulgate. Jerome, who translated the Vulgate, was required to include them in his translation, though he is quoted as having decided they should be read ‘for example of life and instruction of manners’ and should not be used ‘to establish any doctrine.’ Luther’s German Bible grouped the apocryphal books together (omitting 1st and 2nd Esdras) at the end of the Old Testament under the heading: ‘Apocrypha: these are books which are not held equal to the sacred scriptures, and yet are useful and good for reading.’</a:t>
            </a:r>
          </a:p>
          <a:p>
            <a:pPr fontAlgn="base"/>
            <a:r>
              <a:rPr lang="en-US" sz="1200" dirty="0"/>
              <a:t>“The Apocrypha was included in the King James Version of 1611, but by 1629 some English Bibles began to appear without it, and since the early part of the 19th century it has been excluded from almost all Protestant Bibles. The American Bible Society, founded in 1816, … and the British and Foreign Bible Society [excluded the Apocrypha from most of their Bibles during the 19th century].</a:t>
            </a:r>
          </a:p>
          <a:p>
            <a:pPr fontAlgn="base"/>
            <a:r>
              <a:rPr lang="en-US" sz="1200" dirty="0"/>
              <a:t>“From these dates it is apparent that controversy was still raging as to the value of the Apocrypha at the time the Prophet began his ministry. Accordingly, in 1833, while engaged in revising the King James Version by the spirit of revelation, the Prophet felt impelled to inquire of the Lord as to the authenticity of the Apocrypha. From the answer it is clear that the books of the Apocrypha were inspired writings in the first instance, but that subsequent interpolations and changes had perverted and twisted their original contexts so as to leave them with doubtful value.</a:t>
            </a:r>
          </a:p>
          <a:p>
            <a:endParaRPr lang="en-US" sz="1200" dirty="0"/>
          </a:p>
        </p:txBody>
      </p:sp>
      <p:sp>
        <p:nvSpPr>
          <p:cNvPr id="5" name="Rectangle 4"/>
          <p:cNvSpPr/>
          <p:nvPr/>
        </p:nvSpPr>
        <p:spPr>
          <a:xfrm>
            <a:off x="6192569" y="-13716"/>
            <a:ext cx="5999431"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13716"/>
            <a:ext cx="6192569" cy="273115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 y="2717442"/>
            <a:ext cx="6192569" cy="15969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 y="4309038"/>
            <a:ext cx="6192569" cy="25489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780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748" y="0"/>
            <a:ext cx="9144000" cy="4708981"/>
          </a:xfrm>
          <a:prstGeom prst="rect">
            <a:avLst/>
          </a:prstGeom>
        </p:spPr>
        <p:txBody>
          <a:bodyPr wrap="square">
            <a:spAutoFit/>
          </a:bodyPr>
          <a:lstStyle/>
          <a:p>
            <a:pPr marL="171450" indent="-171450">
              <a:buFont typeface="Arial" panose="020B0604020202020204" pitchFamily="34" charset="0"/>
              <a:buChar char="•"/>
            </a:pPr>
            <a:r>
              <a:rPr lang="en-US" sz="1400" b="1" dirty="0">
                <a:solidFill>
                  <a:srgbClr val="000000"/>
                </a:solidFill>
                <a:latin typeface="Times New Roman" panose="02020603050405020304" pitchFamily="18" charset="0"/>
              </a:rPr>
              <a:t>Daniel Shearer—found ancestor blog</a:t>
            </a:r>
            <a:endParaRPr lang="en-US" sz="1200" b="1"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Summer 1852 - Council Bluffs evacuated to Salt Lake City, though Daniel is not found in the Pioneer Index. Likely he traveled in the Council Point Emigration Company.</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24 Oct 1852 - </a:t>
            </a:r>
            <a:r>
              <a:rPr lang="en-US" sz="1200" b="1" dirty="0" err="1">
                <a:solidFill>
                  <a:srgbClr val="000000"/>
                </a:solidFill>
                <a:latin typeface="Times New Roman" panose="02020603050405020304" pitchFamily="18" charset="0"/>
              </a:rPr>
              <a:t>rebaptized</a:t>
            </a:r>
            <a:r>
              <a:rPr lang="en-US" sz="1200" b="1" dirty="0">
                <a:solidFill>
                  <a:srgbClr val="000000"/>
                </a:solidFill>
                <a:latin typeface="Times New Roman" panose="02020603050405020304" pitchFamily="18" charset="0"/>
              </a:rPr>
              <a:t> in 13th Ward, Salt Lake City, by Bryant </a:t>
            </a:r>
            <a:r>
              <a:rPr lang="en-US" sz="1200" b="1" dirty="0" err="1">
                <a:solidFill>
                  <a:srgbClr val="000000"/>
                </a:solidFill>
                <a:latin typeface="Times New Roman" panose="02020603050405020304" pitchFamily="18" charset="0"/>
              </a:rPr>
              <a:t>Stringham</a:t>
            </a:r>
            <a:r>
              <a:rPr lang="en-US" sz="1200" b="1" dirty="0">
                <a:solidFill>
                  <a:srgbClr val="000000"/>
                </a:solidFill>
                <a:latin typeface="Times New Roman" panose="02020603050405020304" pitchFamily="18" charset="0"/>
              </a:rPr>
              <a:t>, confirmed by Joseph B. Noble (Historian's Office ref. no. 2538, p. 136), indicating he migrated since Sep 1851; as travel in the </a:t>
            </a:r>
            <a:r>
              <a:rPr lang="en-US" sz="1200" b="1" u="sng" dirty="0">
                <a:solidFill>
                  <a:srgbClr val="000000"/>
                </a:solidFill>
                <a:latin typeface="Times New Roman" panose="02020603050405020304" pitchFamily="18" charset="0"/>
              </a:rPr>
              <a:t>long</a:t>
            </a:r>
            <a:r>
              <a:rPr lang="en-US" sz="1200" b="1" dirty="0">
                <a:solidFill>
                  <a:srgbClr val="000000"/>
                </a:solidFill>
                <a:latin typeface="Times New Roman" panose="02020603050405020304" pitchFamily="18" charset="0"/>
              </a:rPr>
              <a:t> </a:t>
            </a:r>
            <a:r>
              <a:rPr lang="en-US" sz="1200" b="1" dirty="0" err="1">
                <a:solidFill>
                  <a:srgbClr val="000000"/>
                </a:solidFill>
                <a:latin typeface="Times New Roman" panose="02020603050405020304" pitchFamily="18" charset="0"/>
              </a:rPr>
              <a:t>wdinter</a:t>
            </a:r>
            <a:r>
              <a:rPr lang="en-US" sz="1200" b="1" dirty="0">
                <a:solidFill>
                  <a:srgbClr val="000000"/>
                </a:solidFill>
                <a:latin typeface="Times New Roman" panose="02020603050405020304" pitchFamily="18" charset="0"/>
              </a:rPr>
              <a:t> was impractical, this indicates that the summer of 1852 was his time of migration.</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8 Jan 1854 - married at Salt Lake City to Mary </a:t>
            </a:r>
            <a:r>
              <a:rPr lang="en-US" sz="1200" b="1" dirty="0" err="1">
                <a:solidFill>
                  <a:srgbClr val="000000"/>
                </a:solidFill>
                <a:latin typeface="Times New Roman" panose="02020603050405020304" pitchFamily="18" charset="0"/>
              </a:rPr>
              <a:t>Wilkie</a:t>
            </a:r>
            <a:r>
              <a:rPr lang="en-US" sz="1200" b="1" dirty="0">
                <a:solidFill>
                  <a:srgbClr val="000000"/>
                </a:solidFill>
                <a:latin typeface="Times New Roman" panose="02020603050405020304" pitchFamily="18" charset="0"/>
              </a:rPr>
              <a:t>, sealed same day (in the IGI); likely this was a formality uniting them in her maiden name; both </a:t>
            </a:r>
            <a:r>
              <a:rPr lang="en-US" sz="1200" b="1" dirty="0" err="1">
                <a:solidFill>
                  <a:srgbClr val="000000"/>
                </a:solidFill>
                <a:latin typeface="Times New Roman" panose="02020603050405020304" pitchFamily="18" charset="0"/>
              </a:rPr>
              <a:t>Marys</a:t>
            </a:r>
            <a:r>
              <a:rPr lang="en-US" sz="1200" b="1" dirty="0">
                <a:solidFill>
                  <a:srgbClr val="000000"/>
                </a:solidFill>
                <a:latin typeface="Times New Roman" panose="02020603050405020304" pitchFamily="18" charset="0"/>
              </a:rPr>
              <a:t> b. CT; Jane Maria listed only one Mary, as </a:t>
            </a:r>
            <a:r>
              <a:rPr lang="en-US" sz="1200" b="1" dirty="0" err="1">
                <a:solidFill>
                  <a:srgbClr val="000000"/>
                </a:solidFill>
                <a:latin typeface="Times New Roman" panose="02020603050405020304" pitchFamily="18" charset="0"/>
              </a:rPr>
              <a:t>Wilkie</a:t>
            </a:r>
            <a:r>
              <a:rPr lang="en-US" sz="1200" b="1" dirty="0">
                <a:solidFill>
                  <a:srgbClr val="000000"/>
                </a:solidFill>
                <a:latin typeface="Times New Roman" panose="02020603050405020304" pitchFamily="18" charset="0"/>
              </a:rPr>
              <a:t>; Daniel accounted for a limited number of wives in letters to brother Thomas.</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1860 Census - UT, </a:t>
            </a:r>
            <a:r>
              <a:rPr lang="en-US" sz="1200" b="1" dirty="0" err="1">
                <a:solidFill>
                  <a:srgbClr val="000000"/>
                </a:solidFill>
                <a:latin typeface="Times New Roman" panose="02020603050405020304" pitchFamily="18" charset="0"/>
              </a:rPr>
              <a:t>SLCo</a:t>
            </a:r>
            <a:r>
              <a:rPr lang="en-US" sz="1200" b="1" dirty="0">
                <a:solidFill>
                  <a:srgbClr val="000000"/>
                </a:solidFill>
                <a:latin typeface="Times New Roman" panose="02020603050405020304" pitchFamily="18" charset="0"/>
              </a:rPr>
              <a:t>., </a:t>
            </a:r>
            <a:r>
              <a:rPr lang="en-US" sz="1200" b="1" dirty="0" err="1">
                <a:solidFill>
                  <a:srgbClr val="000000"/>
                </a:solidFill>
                <a:latin typeface="Times New Roman" panose="02020603050405020304" pitchFamily="18" charset="0"/>
              </a:rPr>
              <a:t>SLCity</a:t>
            </a:r>
            <a:r>
              <a:rPr lang="en-US" sz="1200" b="1" dirty="0">
                <a:solidFill>
                  <a:srgbClr val="000000"/>
                </a:solidFill>
                <a:latin typeface="Times New Roman" panose="02020603050405020304" pitchFamily="18" charset="0"/>
              </a:rPr>
              <a:t>, 13th Ward, p. 15, fam. 84: Daniel, 69, NY </a:t>
            </a:r>
            <a:r>
              <a:rPr lang="en-US" sz="1200" b="1" dirty="0" err="1">
                <a:solidFill>
                  <a:srgbClr val="000000"/>
                </a:solidFill>
                <a:latin typeface="Times New Roman" panose="02020603050405020304" pitchFamily="18" charset="0"/>
              </a:rPr>
              <a:t>whipmaker</a:t>
            </a:r>
            <a:r>
              <a:rPr lang="en-US" sz="1200" b="1" dirty="0">
                <a:solidFill>
                  <a:srgbClr val="000000"/>
                </a:solidFill>
                <a:latin typeface="Times New Roman" panose="02020603050405020304" pitchFamily="18" charset="0"/>
              </a:rPr>
              <a:t>, $2,000/300: Mary, 71, CT</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1853 to 1864 - wrote a series of letters to his brother Thomas, of which six have been preserved in typescript by Tom's descendants. In the one, dated 31 Aug 1862, says his wife died 3 Apr 1862, 45, although SLC City Cemetery record says 31 Oct 1862 and daughter, Jane Maria said 3 Apr 1863.</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21 Dec 1862 - At Salt Lake City married Sarah Dive (in the IGI). The 1850 census of Salt Lake County, p. 187, has a Sarah Dives, 45, born in England, with a child, Verulam, 17, England; but in 1859 a Sarah Gilbert immigrated to Salt Lake City from England (see below).</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 Dec 1867 - At Salt Lake City, married Sarah Gilbert (listed in IGI, and again this might have been a formality uniting him to her using her maiden name). Jane Maria only listed one Sarah, as Gilbert.</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1870 Census - Index shows for Salt Lake City as 79, NY, 2 total for household. Sarah, 66, Eng., 13th Ward, p. 642, fam. 181, as </a:t>
            </a:r>
            <a:r>
              <a:rPr lang="en-US" sz="1200" b="1" dirty="0" err="1">
                <a:solidFill>
                  <a:srgbClr val="000000"/>
                </a:solidFill>
                <a:latin typeface="Times New Roman" panose="02020603050405020304" pitchFamily="18" charset="0"/>
              </a:rPr>
              <a:t>Sheares</a:t>
            </a:r>
            <a:r>
              <a:rPr lang="en-US" sz="1200" b="1" dirty="0">
                <a:solidFill>
                  <a:srgbClr val="000000"/>
                </a:solidFill>
                <a:latin typeface="Times New Roman" panose="02020603050405020304" pitchFamily="18" charset="0"/>
              </a:rPr>
              <a:t>, </a:t>
            </a:r>
            <a:r>
              <a:rPr lang="en-US" sz="1200" b="1" dirty="0" err="1">
                <a:solidFill>
                  <a:srgbClr val="000000"/>
                </a:solidFill>
                <a:latin typeface="Times New Roman" panose="02020603050405020304" pitchFamily="18" charset="0"/>
              </a:rPr>
              <a:t>whipmaker</a:t>
            </a:r>
            <a:r>
              <a:rPr lang="en-US" sz="1200" b="1" dirty="0">
                <a:solidFill>
                  <a:srgbClr val="000000"/>
                </a:solidFill>
                <a:latin typeface="Times New Roman" panose="02020603050405020304" pitchFamily="18" charset="0"/>
              </a:rPr>
              <a:t>.</a:t>
            </a:r>
            <a:endParaRPr lang="en-US" sz="1200" dirty="0">
              <a:solidFill>
                <a:srgbClr val="000000"/>
              </a:solidFill>
              <a:latin typeface="Times New Roman" panose="02020603050405020304" pitchFamily="18" charset="0"/>
            </a:endParaRPr>
          </a:p>
          <a:p>
            <a:r>
              <a:rPr lang="en-US" sz="1200" b="1" dirty="0">
                <a:solidFill>
                  <a:srgbClr val="000000"/>
                </a:solidFill>
                <a:latin typeface="Times New Roman" panose="02020603050405020304" pitchFamily="18" charset="0"/>
              </a:rPr>
              <a:t>18 Apr 1874 - Daniel died in Salt Lake City (</a:t>
            </a:r>
            <a:r>
              <a:rPr lang="en-US" sz="1200" b="1" u="sng" dirty="0">
                <a:solidFill>
                  <a:srgbClr val="000000"/>
                </a:solidFill>
                <a:latin typeface="Times New Roman" panose="02020603050405020304" pitchFamily="18" charset="0"/>
              </a:rPr>
              <a:t>Deseret News</a:t>
            </a:r>
            <a:r>
              <a:rPr lang="en-US" sz="1200" b="1" dirty="0">
                <a:solidFill>
                  <a:srgbClr val="000000"/>
                </a:solidFill>
                <a:latin typeface="Times New Roman" panose="02020603050405020304" pitchFamily="18" charset="0"/>
              </a:rPr>
              <a:t>), of old age (cemetery list). Buried in Plat E, Block 7, Lot 9, sharing with Mary (City Cemetery List, Book A, p. 158). His will listed Sarah Gilbert, Jane Maria and Norman, and Vienna </a:t>
            </a:r>
            <a:r>
              <a:rPr lang="en-US" sz="1200" b="1" dirty="0" err="1">
                <a:solidFill>
                  <a:srgbClr val="000000"/>
                </a:solidFill>
                <a:latin typeface="Times New Roman" panose="02020603050405020304" pitchFamily="18" charset="0"/>
              </a:rPr>
              <a:t>Jaques</a:t>
            </a:r>
            <a:r>
              <a:rPr lang="en-US" sz="1200" b="1" dirty="0">
                <a:solidFill>
                  <a:srgbClr val="000000"/>
                </a:solidFill>
                <a:latin typeface="Times New Roman" panose="02020603050405020304" pitchFamily="18" charset="0"/>
              </a:rPr>
              <a:t> in order to cut her out with a token amount.</a:t>
            </a:r>
            <a:r>
              <a:rPr lang="en-US" sz="1200" dirty="0">
                <a:solidFill>
                  <a:srgbClr val="000000"/>
                </a:solidFill>
                <a:latin typeface="Times New Roman" panose="02020603050405020304" pitchFamily="18" charset="0"/>
              </a:rPr>
              <a:t> </a:t>
            </a:r>
          </a:p>
          <a:p>
            <a:r>
              <a:rPr lang="en-US" sz="1200" dirty="0">
                <a:solidFill>
                  <a:srgbClr val="000000"/>
                </a:solidFill>
                <a:latin typeface="Times New Roman" panose="02020603050405020304" pitchFamily="18" charset="0"/>
              </a:rPr>
              <a:t>http://www.softcom.net/users/paulandsteph/dshearer/homepage.html#daniel</a:t>
            </a:r>
            <a:br>
              <a:rPr lang="en-US" sz="1200" dirty="0">
                <a:solidFill>
                  <a:srgbClr val="000000"/>
                </a:solidFill>
                <a:latin typeface="Times New Roman" panose="02020603050405020304" pitchFamily="18" charset="0"/>
              </a:rPr>
            </a:br>
            <a:r>
              <a:rPr lang="en-US" sz="1200" dirty="0">
                <a:solidFill>
                  <a:srgbClr val="000000"/>
                </a:solidFill>
                <a:latin typeface="Times New Roman" panose="02020603050405020304" pitchFamily="18" charset="0"/>
              </a:rPr>
              <a:t> </a:t>
            </a:r>
            <a:endParaRPr lang="en-US" sz="1200" b="0" i="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57896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CCBE107-86C5-46BB-A57B-F2EA1D161159}"/>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2272420" cy="369332"/>
          </a:xfrm>
          <a:prstGeom prst="rect">
            <a:avLst/>
          </a:prstGeom>
          <a:noFill/>
        </p:spPr>
        <p:txBody>
          <a:bodyPr wrap="square" rtlCol="0">
            <a:spAutoFit/>
          </a:bodyPr>
          <a:lstStyle/>
          <a:p>
            <a:r>
              <a:rPr lang="en-US" dirty="0">
                <a:solidFill>
                  <a:schemeClr val="bg1"/>
                </a:solidFill>
              </a:rPr>
              <a:t>D&amp;C 90:1</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Sins Are Forgiven</a:t>
            </a:r>
          </a:p>
        </p:txBody>
      </p:sp>
      <p:sp>
        <p:nvSpPr>
          <p:cNvPr id="7" name="TextBox 6"/>
          <p:cNvSpPr txBox="1"/>
          <p:nvPr/>
        </p:nvSpPr>
        <p:spPr>
          <a:xfrm>
            <a:off x="881203" y="1541239"/>
            <a:ext cx="3278863" cy="3416320"/>
          </a:xfrm>
          <a:prstGeom prst="rect">
            <a:avLst/>
          </a:prstGeom>
          <a:noFill/>
        </p:spPr>
        <p:txBody>
          <a:bodyPr wrap="square" rtlCol="0">
            <a:spAutoFit/>
          </a:bodyPr>
          <a:lstStyle/>
          <a:p>
            <a:r>
              <a:rPr lang="en-US" dirty="0">
                <a:solidFill>
                  <a:schemeClr val="bg1"/>
                </a:solidFill>
              </a:rPr>
              <a:t>“Neither the Prophet Joseph, nor his brethren, had any great transgressions, as measured by worldly standards, on their consciences, but no mortal is entirely free from sin. </a:t>
            </a:r>
          </a:p>
          <a:p>
            <a:endParaRPr lang="en-US" dirty="0">
              <a:solidFill>
                <a:schemeClr val="bg1"/>
              </a:solidFill>
            </a:endParaRPr>
          </a:p>
          <a:p>
            <a:r>
              <a:rPr lang="en-US" dirty="0">
                <a:solidFill>
                  <a:schemeClr val="bg1"/>
                </a:solidFill>
              </a:rPr>
              <a:t>The fact is that, the nearer a man draws to the presence of God, the more keenly he feels his imperfections and shortcomings.”</a:t>
            </a:r>
          </a:p>
        </p:txBody>
      </p:sp>
      <p:sp>
        <p:nvSpPr>
          <p:cNvPr id="2" name="Rectangle 1"/>
          <p:cNvSpPr/>
          <p:nvPr/>
        </p:nvSpPr>
        <p:spPr>
          <a:xfrm>
            <a:off x="5311366" y="2037526"/>
            <a:ext cx="6096000" cy="923330"/>
          </a:xfrm>
          <a:prstGeom prst="rect">
            <a:avLst/>
          </a:prstGeom>
        </p:spPr>
        <p:txBody>
          <a:bodyPr>
            <a:spAutoFit/>
          </a:bodyPr>
          <a:lstStyle/>
          <a:p>
            <a:r>
              <a:rPr lang="en-US" b="0" i="1" dirty="0">
                <a:solidFill>
                  <a:srgbClr val="FFFF00"/>
                </a:solidFill>
                <a:effectLst/>
                <a:latin typeface="Georgia" panose="02040502050405020303" pitchFamily="18" charset="0"/>
              </a:rPr>
              <a:t>When Simon Peter saw it, he fell down at Jesus’ knees, saying, Depart from me; for I am a sinful man, O Lord.</a:t>
            </a:r>
          </a:p>
          <a:p>
            <a:r>
              <a:rPr lang="en-US" i="1" dirty="0">
                <a:solidFill>
                  <a:srgbClr val="FFFF00"/>
                </a:solidFill>
                <a:latin typeface="Georgia" panose="02040502050405020303" pitchFamily="18" charset="0"/>
              </a:rPr>
              <a:t>Luke 5:8</a:t>
            </a:r>
            <a:endParaRPr lang="en-US" i="1" dirty="0">
              <a:solidFill>
                <a:srgbClr val="FFFF00"/>
              </a:solidFill>
            </a:endParaRPr>
          </a:p>
        </p:txBody>
      </p:sp>
      <p:pic>
        <p:nvPicPr>
          <p:cNvPr id="6" name="Picture 5">
            <a:extLst>
              <a:ext uri="{FF2B5EF4-FFF2-40B4-BE49-F238E27FC236}">
                <a16:creationId xmlns:a16="http://schemas.microsoft.com/office/drawing/2014/main" id="{37AFE6EC-F682-41BB-AA7C-80A8984E3B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7783" y="2960856"/>
            <a:ext cx="4224528" cy="3413760"/>
          </a:xfrm>
          <a:prstGeom prst="rect">
            <a:avLst/>
          </a:prstGeom>
        </p:spPr>
      </p:pic>
    </p:spTree>
    <p:extLst>
      <p:ext uri="{BB962C8B-B14F-4D97-AF65-F5344CB8AC3E}">
        <p14:creationId xmlns:p14="http://schemas.microsoft.com/office/powerpoint/2010/main" val="303179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E19786-8C13-43AC-8643-F68930F0C75F}"/>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90:2 </a:t>
            </a:r>
            <a:r>
              <a:rPr lang="en-US" sz="1200" dirty="0">
                <a:solidFill>
                  <a:schemeClr val="bg1"/>
                </a:solidFill>
              </a:rPr>
              <a:t>Larry C. Porter</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Power To Direct</a:t>
            </a:r>
          </a:p>
        </p:txBody>
      </p:sp>
      <p:sp>
        <p:nvSpPr>
          <p:cNvPr id="7" name="TextBox 6"/>
          <p:cNvSpPr txBox="1"/>
          <p:nvPr/>
        </p:nvSpPr>
        <p:spPr>
          <a:xfrm>
            <a:off x="700133" y="962015"/>
            <a:ext cx="3989562" cy="1477328"/>
          </a:xfrm>
          <a:prstGeom prst="rect">
            <a:avLst/>
          </a:prstGeom>
          <a:noFill/>
        </p:spPr>
        <p:txBody>
          <a:bodyPr wrap="square" rtlCol="0">
            <a:spAutoFit/>
          </a:bodyPr>
          <a:lstStyle/>
          <a:p>
            <a:r>
              <a:rPr lang="en-US" dirty="0">
                <a:solidFill>
                  <a:schemeClr val="bg1"/>
                </a:solidFill>
              </a:rPr>
              <a:t>On May 15, 1829 Joseph Smith received the keys of the Aaronic Priesthood under the hand of John the Baptist, and was baptized by Oliver Cowdery, who had also been ordained to that Priesthood</a:t>
            </a:r>
            <a:endParaRPr lang="en-US" sz="1200" dirty="0">
              <a:solidFill>
                <a:schemeClr val="bg1"/>
              </a:solidFill>
            </a:endParaRPr>
          </a:p>
        </p:txBody>
      </p:sp>
      <p:sp>
        <p:nvSpPr>
          <p:cNvPr id="3" name="Rectangle 2"/>
          <p:cNvSpPr/>
          <p:nvPr/>
        </p:nvSpPr>
        <p:spPr>
          <a:xfrm>
            <a:off x="7116023" y="1126726"/>
            <a:ext cx="4399985" cy="1200329"/>
          </a:xfrm>
          <a:prstGeom prst="rect">
            <a:avLst/>
          </a:prstGeom>
        </p:spPr>
        <p:txBody>
          <a:bodyPr wrap="square">
            <a:spAutoFit/>
          </a:bodyPr>
          <a:lstStyle/>
          <a:p>
            <a:r>
              <a:rPr lang="en-US" b="0" i="0" dirty="0">
                <a:solidFill>
                  <a:schemeClr val="bg1"/>
                </a:solidFill>
                <a:effectLst/>
                <a:latin typeface="Abadi" panose="020B0604020104020204" pitchFamily="34" charset="0"/>
              </a:rPr>
              <a:t>Joseph Smith received the Melchizedek Priesthood within the 13-day period from 16 May to 28 May 1829 by Peter, James and John</a:t>
            </a:r>
          </a:p>
        </p:txBody>
      </p:sp>
      <p:sp>
        <p:nvSpPr>
          <p:cNvPr id="9" name="TextBox 8"/>
          <p:cNvSpPr txBox="1"/>
          <p:nvPr/>
        </p:nvSpPr>
        <p:spPr>
          <a:xfrm>
            <a:off x="3879408" y="3145928"/>
            <a:ext cx="3861305" cy="2431435"/>
          </a:xfrm>
          <a:prstGeom prst="rect">
            <a:avLst/>
          </a:prstGeom>
          <a:noFill/>
        </p:spPr>
        <p:txBody>
          <a:bodyPr wrap="square" rtlCol="0">
            <a:spAutoFit/>
          </a:bodyPr>
          <a:lstStyle/>
          <a:p>
            <a:r>
              <a:rPr lang="en-US" sz="2000" dirty="0">
                <a:solidFill>
                  <a:schemeClr val="bg1"/>
                </a:solidFill>
              </a:rPr>
              <a:t>Keys—Stand for Authority</a:t>
            </a:r>
          </a:p>
          <a:p>
            <a:r>
              <a:rPr lang="en-US" sz="2000" dirty="0">
                <a:solidFill>
                  <a:schemeClr val="bg1"/>
                </a:solidFill>
              </a:rPr>
              <a:t>“Keys of the kingdom held by the President of the church are held jointly with him by the counselors in the First Presidency.</a:t>
            </a:r>
          </a:p>
          <a:p>
            <a:r>
              <a:rPr lang="en-US" sz="2000" dirty="0">
                <a:solidFill>
                  <a:schemeClr val="bg1"/>
                </a:solidFill>
              </a:rPr>
              <a:t>The counselors use these key under the direction of the President.”</a:t>
            </a:r>
          </a:p>
          <a:p>
            <a:r>
              <a:rPr lang="en-US" sz="1200" dirty="0" err="1">
                <a:solidFill>
                  <a:schemeClr val="bg1"/>
                </a:solidFill>
              </a:rPr>
              <a:t>Otten</a:t>
            </a:r>
            <a:r>
              <a:rPr lang="en-US" sz="1200" dirty="0">
                <a:solidFill>
                  <a:schemeClr val="bg1"/>
                </a:solidFill>
              </a:rPr>
              <a:t> and Caldwell</a:t>
            </a:r>
          </a:p>
        </p:txBody>
      </p:sp>
      <p:pic>
        <p:nvPicPr>
          <p:cNvPr id="6" name="Picture 5">
            <a:extLst>
              <a:ext uri="{FF2B5EF4-FFF2-40B4-BE49-F238E27FC236}">
                <a16:creationId xmlns:a16="http://schemas.microsoft.com/office/drawing/2014/main" id="{A1997621-24CB-49EC-87E2-A277CAC1F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02" y="3230081"/>
            <a:ext cx="2333625" cy="2619375"/>
          </a:xfrm>
          <a:prstGeom prst="rect">
            <a:avLst/>
          </a:prstGeom>
        </p:spPr>
      </p:pic>
      <p:pic>
        <p:nvPicPr>
          <p:cNvPr id="11" name="Picture 10">
            <a:extLst>
              <a:ext uri="{FF2B5EF4-FFF2-40B4-BE49-F238E27FC236}">
                <a16:creationId xmlns:a16="http://schemas.microsoft.com/office/drawing/2014/main" id="{1F5D9742-E752-4CDD-871D-46C4705491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1035" y="3093475"/>
            <a:ext cx="3267075" cy="3000375"/>
          </a:xfrm>
          <a:prstGeom prst="rect">
            <a:avLst/>
          </a:prstGeom>
        </p:spPr>
      </p:pic>
    </p:spTree>
    <p:extLst>
      <p:ext uri="{BB962C8B-B14F-4D97-AF65-F5344CB8AC3E}">
        <p14:creationId xmlns:p14="http://schemas.microsoft.com/office/powerpoint/2010/main" val="1202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E45D8A9-BA1C-41DE-8F4D-94A9C876B869}"/>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90:4-5 </a:t>
            </a:r>
            <a:r>
              <a:rPr lang="en-US" sz="1200" dirty="0" err="1">
                <a:solidFill>
                  <a:schemeClr val="bg1"/>
                </a:solidFill>
              </a:rPr>
              <a:t>Otten</a:t>
            </a:r>
            <a:r>
              <a:rPr lang="en-US" sz="1200" dirty="0">
                <a:solidFill>
                  <a:schemeClr val="bg1"/>
                </a:solidFill>
              </a:rPr>
              <a:t> and Caldwell</a:t>
            </a: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Oracles of God</a:t>
            </a:r>
          </a:p>
        </p:txBody>
      </p:sp>
      <p:sp>
        <p:nvSpPr>
          <p:cNvPr id="7" name="TextBox 6"/>
          <p:cNvSpPr txBox="1"/>
          <p:nvPr/>
        </p:nvSpPr>
        <p:spPr>
          <a:xfrm>
            <a:off x="700133" y="962015"/>
            <a:ext cx="3989562" cy="923330"/>
          </a:xfrm>
          <a:prstGeom prst="rect">
            <a:avLst/>
          </a:prstGeom>
          <a:noFill/>
        </p:spPr>
        <p:txBody>
          <a:bodyPr wrap="square" rtlCol="0">
            <a:spAutoFit/>
          </a:bodyPr>
          <a:lstStyle/>
          <a:p>
            <a:r>
              <a:rPr lang="en-US" dirty="0">
                <a:solidFill>
                  <a:schemeClr val="bg1"/>
                </a:solidFill>
              </a:rPr>
              <a:t>“An oracle of God is a person through whom the Lord speaks His mind and will to the people.”</a:t>
            </a:r>
            <a:endParaRPr lang="en-US" sz="1200" dirty="0">
              <a:solidFill>
                <a:schemeClr val="bg1"/>
              </a:solidFill>
            </a:endParaRPr>
          </a:p>
        </p:txBody>
      </p:sp>
      <p:sp>
        <p:nvSpPr>
          <p:cNvPr id="3" name="Rectangle 2"/>
          <p:cNvSpPr/>
          <p:nvPr/>
        </p:nvSpPr>
        <p:spPr>
          <a:xfrm>
            <a:off x="7274084" y="2786814"/>
            <a:ext cx="4399985" cy="923330"/>
          </a:xfrm>
          <a:prstGeom prst="rect">
            <a:avLst/>
          </a:prstGeom>
        </p:spPr>
        <p:txBody>
          <a:bodyPr wrap="square">
            <a:spAutoFit/>
          </a:bodyPr>
          <a:lstStyle/>
          <a:p>
            <a:r>
              <a:rPr lang="en-US" b="0" i="0" dirty="0">
                <a:solidFill>
                  <a:schemeClr val="bg1"/>
                </a:solidFill>
                <a:effectLst/>
              </a:rPr>
              <a:t>“The Lord informs the world in this revelation that it is through His prophet that His revelations will be given unto His church.”</a:t>
            </a:r>
          </a:p>
        </p:txBody>
      </p:sp>
      <p:sp>
        <p:nvSpPr>
          <p:cNvPr id="9" name="TextBox 8"/>
          <p:cNvSpPr txBox="1"/>
          <p:nvPr/>
        </p:nvSpPr>
        <p:spPr>
          <a:xfrm>
            <a:off x="3377693" y="1755763"/>
            <a:ext cx="3861305" cy="1631216"/>
          </a:xfrm>
          <a:prstGeom prst="rect">
            <a:avLst/>
          </a:prstGeom>
          <a:noFill/>
        </p:spPr>
        <p:txBody>
          <a:bodyPr wrap="square" rtlCol="0">
            <a:spAutoFit/>
          </a:bodyPr>
          <a:lstStyle/>
          <a:p>
            <a:r>
              <a:rPr lang="en-US" sz="2000" dirty="0">
                <a:solidFill>
                  <a:schemeClr val="bg1"/>
                </a:solidFill>
              </a:rPr>
              <a:t>“The term oracle is also used to identify that which a prophet speaks, or the revelations that come, from the Lord to the people.”</a:t>
            </a:r>
            <a:endParaRPr lang="en-US" sz="1200" dirty="0">
              <a:solidFill>
                <a:schemeClr val="bg1"/>
              </a:solidFill>
            </a:endParaRPr>
          </a:p>
        </p:txBody>
      </p:sp>
      <p:sp>
        <p:nvSpPr>
          <p:cNvPr id="10" name="Rectangle 9"/>
          <p:cNvSpPr/>
          <p:nvPr/>
        </p:nvSpPr>
        <p:spPr>
          <a:xfrm>
            <a:off x="3558575" y="4323109"/>
            <a:ext cx="4399985" cy="1754326"/>
          </a:xfrm>
          <a:prstGeom prst="rect">
            <a:avLst/>
          </a:prstGeom>
        </p:spPr>
        <p:txBody>
          <a:bodyPr wrap="square">
            <a:spAutoFit/>
          </a:bodyPr>
          <a:lstStyle/>
          <a:p>
            <a:r>
              <a:rPr lang="en-US" b="0" i="0" dirty="0">
                <a:solidFill>
                  <a:schemeClr val="bg1"/>
                </a:solidFill>
                <a:effectLst/>
              </a:rPr>
              <a:t>“As the prophet and his counselors constitute the First Presidency, it is through this presidency that the Lord will counsel, direct and give His oracles to the membership of His Church and to the world if they would receive it.”</a:t>
            </a:r>
          </a:p>
        </p:txBody>
      </p:sp>
      <p:pic>
        <p:nvPicPr>
          <p:cNvPr id="6" name="Picture 5">
            <a:extLst>
              <a:ext uri="{FF2B5EF4-FFF2-40B4-BE49-F238E27FC236}">
                <a16:creationId xmlns:a16="http://schemas.microsoft.com/office/drawing/2014/main" id="{A867FCF8-4A5E-43A8-818B-51DC43F16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67" y="2273861"/>
            <a:ext cx="2548128" cy="3438144"/>
          </a:xfrm>
          <a:prstGeom prst="rect">
            <a:avLst/>
          </a:prstGeom>
        </p:spPr>
      </p:pic>
      <p:pic>
        <p:nvPicPr>
          <p:cNvPr id="12" name="Picture 11">
            <a:extLst>
              <a:ext uri="{FF2B5EF4-FFF2-40B4-BE49-F238E27FC236}">
                <a16:creationId xmlns:a16="http://schemas.microsoft.com/office/drawing/2014/main" id="{2679F522-F69D-46C4-BBA6-E57B1A4835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426" y="4215865"/>
            <a:ext cx="3200596" cy="2065080"/>
          </a:xfrm>
          <a:prstGeom prst="rect">
            <a:avLst/>
          </a:prstGeom>
        </p:spPr>
      </p:pic>
    </p:spTree>
    <p:extLst>
      <p:ext uri="{BB962C8B-B14F-4D97-AF65-F5344CB8AC3E}">
        <p14:creationId xmlns:p14="http://schemas.microsoft.com/office/powerpoint/2010/main" val="146227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2DF448D9-22DF-492A-B3FB-EA541B37E3AF}"/>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90:5</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“as a light thing”</a:t>
            </a:r>
          </a:p>
        </p:txBody>
      </p:sp>
      <p:sp>
        <p:nvSpPr>
          <p:cNvPr id="7" name="TextBox 6"/>
          <p:cNvSpPr txBox="1"/>
          <p:nvPr/>
        </p:nvSpPr>
        <p:spPr>
          <a:xfrm>
            <a:off x="3727008" y="1030845"/>
            <a:ext cx="5359652" cy="461665"/>
          </a:xfrm>
          <a:prstGeom prst="rect">
            <a:avLst/>
          </a:prstGeom>
          <a:noFill/>
        </p:spPr>
        <p:txBody>
          <a:bodyPr wrap="square" rtlCol="0">
            <a:spAutoFit/>
          </a:bodyPr>
          <a:lstStyle/>
          <a:p>
            <a:r>
              <a:rPr lang="en-US" sz="2400" dirty="0">
                <a:solidFill>
                  <a:srgbClr val="FFFF00"/>
                </a:solidFill>
              </a:rPr>
              <a:t>His gifts are not to be treated lightly</a:t>
            </a:r>
          </a:p>
        </p:txBody>
      </p:sp>
      <p:grpSp>
        <p:nvGrpSpPr>
          <p:cNvPr id="11" name="Group 10"/>
          <p:cNvGrpSpPr/>
          <p:nvPr/>
        </p:nvGrpSpPr>
        <p:grpSpPr>
          <a:xfrm>
            <a:off x="1212408" y="1113742"/>
            <a:ext cx="2667000" cy="5029200"/>
            <a:chOff x="838200" y="76200"/>
            <a:chExt cx="2667000" cy="5029200"/>
          </a:xfrm>
        </p:grpSpPr>
        <p:grpSp>
          <p:nvGrpSpPr>
            <p:cNvPr id="12"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248335" y="2310079"/>
              <a:ext cx="1905000" cy="1323439"/>
            </a:xfrm>
            <a:prstGeom prst="rect">
              <a:avLst/>
            </a:prstGeom>
          </p:spPr>
          <p:txBody>
            <a:bodyPr wrap="square">
              <a:spAutoFit/>
            </a:bodyPr>
            <a:lstStyle/>
            <a:p>
              <a:pPr algn="ctr"/>
              <a:r>
                <a:rPr lang="en-US" sz="1600" dirty="0"/>
                <a:t> </a:t>
              </a:r>
              <a:r>
                <a:rPr lang="en-US" sz="1600" b="1" dirty="0"/>
                <a:t>If we treat lightly the revelations God gives through His prophets, we will stumble and fall.</a:t>
              </a:r>
              <a:endParaRPr lang="en-US" sz="1600" dirty="0">
                <a:solidFill>
                  <a:schemeClr val="bg1"/>
                </a:solidFill>
              </a:endParaRPr>
            </a:p>
          </p:txBody>
        </p:sp>
      </p:grpSp>
      <p:sp>
        <p:nvSpPr>
          <p:cNvPr id="6" name="Rectangle 5"/>
          <p:cNvSpPr/>
          <p:nvPr/>
        </p:nvSpPr>
        <p:spPr>
          <a:xfrm>
            <a:off x="4835304" y="2967873"/>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In 1829, the Lord warned the Saints that they are not to trifle with sacred things</a:t>
            </a:r>
            <a:endParaRPr lang="en-US" dirty="0">
              <a:solidFill>
                <a:schemeClr val="bg1"/>
              </a:solidFill>
            </a:endParaRPr>
          </a:p>
        </p:txBody>
      </p:sp>
      <p:sp>
        <p:nvSpPr>
          <p:cNvPr id="8" name="Rectangle 7"/>
          <p:cNvSpPr/>
          <p:nvPr/>
        </p:nvSpPr>
        <p:spPr>
          <a:xfrm>
            <a:off x="4835304" y="3751247"/>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In 1832, as some early missionaries returned from their fields of labor, the Lord reproved them for treating the Book of Mormon lightly.</a:t>
            </a:r>
            <a:endParaRPr lang="en-US" dirty="0">
              <a:solidFill>
                <a:schemeClr val="bg1"/>
              </a:solidFill>
            </a:endParaRPr>
          </a:p>
        </p:txBody>
      </p:sp>
      <p:sp>
        <p:nvSpPr>
          <p:cNvPr id="1024" name="Rectangle 1023"/>
          <p:cNvSpPr/>
          <p:nvPr/>
        </p:nvSpPr>
        <p:spPr>
          <a:xfrm>
            <a:off x="4835304" y="4794433"/>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If the early Saints were rebuked for treating the Book of Mormon lightly, are we under any less condemnation if we do the same? </a:t>
            </a:r>
            <a:endParaRPr lang="en-US" dirty="0">
              <a:solidFill>
                <a:schemeClr val="bg1"/>
              </a:solidFill>
            </a:endParaRPr>
          </a:p>
        </p:txBody>
      </p:sp>
      <p:sp>
        <p:nvSpPr>
          <p:cNvPr id="34" name="TextBox 33"/>
          <p:cNvSpPr txBox="1"/>
          <p:nvPr/>
        </p:nvSpPr>
        <p:spPr>
          <a:xfrm>
            <a:off x="3955608" y="2294218"/>
            <a:ext cx="7152235" cy="584775"/>
          </a:xfrm>
          <a:prstGeom prst="rect">
            <a:avLst/>
          </a:prstGeom>
          <a:noFill/>
        </p:spPr>
        <p:txBody>
          <a:bodyPr wrap="square" rtlCol="0">
            <a:spAutoFit/>
          </a:bodyPr>
          <a:lstStyle/>
          <a:p>
            <a:pPr algn="ctr"/>
            <a:r>
              <a:rPr lang="en-US" sz="3200" dirty="0">
                <a:solidFill>
                  <a:schemeClr val="bg1"/>
                </a:solidFill>
                <a:latin typeface="Castellar" panose="020A0402060406010301" pitchFamily="18" charset="0"/>
              </a:rPr>
              <a:t>An Example:</a:t>
            </a:r>
          </a:p>
        </p:txBody>
      </p:sp>
      <p:sp>
        <p:nvSpPr>
          <p:cNvPr id="35" name="Rectangle 34"/>
          <p:cNvSpPr/>
          <p:nvPr/>
        </p:nvSpPr>
        <p:spPr>
          <a:xfrm>
            <a:off x="4835304" y="5717763"/>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Do we take the Book of Mormon for granted or are we receiving it as the center of our lives?</a:t>
            </a:r>
            <a:endParaRPr lang="en-US" dirty="0">
              <a:solidFill>
                <a:schemeClr val="bg1"/>
              </a:solidFill>
              <a:latin typeface="Abadi" panose="020B0604020104020204" pitchFamily="34" charset="0"/>
            </a:endParaRPr>
          </a:p>
        </p:txBody>
      </p:sp>
    </p:spTree>
    <p:extLst>
      <p:ext uri="{BB962C8B-B14F-4D97-AF65-F5344CB8AC3E}">
        <p14:creationId xmlns:p14="http://schemas.microsoft.com/office/powerpoint/2010/main" val="265714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left)">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24"/>
                                        </p:tgtEl>
                                        <p:attrNameLst>
                                          <p:attrName>style.visibility</p:attrName>
                                        </p:attrNameLst>
                                      </p:cBhvr>
                                      <p:to>
                                        <p:strVal val="visible"/>
                                      </p:to>
                                    </p:set>
                                    <p:animEffect transition="in" filter="wipe(left)">
                                      <p:cBhvr>
                                        <p:cTn id="26" dur="500"/>
                                        <p:tgtEl>
                                          <p:spTgt spid="10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9EDA42-BD50-4ED3-9B14-081A1F4C1601}"/>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90:6</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Ordained As Counselors</a:t>
            </a:r>
          </a:p>
        </p:txBody>
      </p:sp>
      <p:sp>
        <p:nvSpPr>
          <p:cNvPr id="7" name="TextBox 6"/>
          <p:cNvSpPr txBox="1"/>
          <p:nvPr/>
        </p:nvSpPr>
        <p:spPr>
          <a:xfrm>
            <a:off x="3727008" y="1030845"/>
            <a:ext cx="5359652" cy="461665"/>
          </a:xfrm>
          <a:prstGeom prst="rect">
            <a:avLst/>
          </a:prstGeom>
          <a:noFill/>
        </p:spPr>
        <p:txBody>
          <a:bodyPr wrap="square" rtlCol="0">
            <a:spAutoFit/>
          </a:bodyPr>
          <a:lstStyle/>
          <a:p>
            <a:r>
              <a:rPr lang="en-US" sz="2400" dirty="0">
                <a:solidFill>
                  <a:srgbClr val="FFFF00"/>
                </a:solidFill>
              </a:rPr>
              <a:t>Sidney Rigdon and Fredrick G. Williams</a:t>
            </a:r>
          </a:p>
        </p:txBody>
      </p:sp>
      <p:sp>
        <p:nvSpPr>
          <p:cNvPr id="6" name="Rectangle 5"/>
          <p:cNvSpPr/>
          <p:nvPr/>
        </p:nvSpPr>
        <p:spPr>
          <a:xfrm>
            <a:off x="310834" y="1710306"/>
            <a:ext cx="6096000" cy="646331"/>
          </a:xfrm>
          <a:prstGeom prst="rect">
            <a:avLst/>
          </a:prstGeom>
        </p:spPr>
        <p:txBody>
          <a:bodyPr>
            <a:spAutoFit/>
          </a:bodyPr>
          <a:lstStyle/>
          <a:p>
            <a:r>
              <a:rPr lang="en-US" b="0" i="0" dirty="0">
                <a:solidFill>
                  <a:schemeClr val="bg1"/>
                </a:solidFill>
                <a:effectLst/>
              </a:rPr>
              <a:t>On March 18</a:t>
            </a:r>
            <a:r>
              <a:rPr lang="en-US" b="0" i="0" baseline="30000" dirty="0">
                <a:solidFill>
                  <a:schemeClr val="bg1"/>
                </a:solidFill>
                <a:effectLst/>
              </a:rPr>
              <a:t>th</a:t>
            </a:r>
            <a:r>
              <a:rPr lang="en-US" b="0" i="0" dirty="0">
                <a:solidFill>
                  <a:schemeClr val="bg1"/>
                </a:solidFill>
                <a:effectLst/>
              </a:rPr>
              <a:t> 1833 the First Presidency of the Church of Jesus Christ of Latter-day Saints was first organized</a:t>
            </a:r>
            <a:endParaRPr lang="en-US" dirty="0">
              <a:solidFill>
                <a:schemeClr val="bg1"/>
              </a:solidFill>
            </a:endParaRPr>
          </a:p>
        </p:txBody>
      </p:sp>
      <p:sp>
        <p:nvSpPr>
          <p:cNvPr id="8" name="Rectangle 7"/>
          <p:cNvSpPr/>
          <p:nvPr/>
        </p:nvSpPr>
        <p:spPr>
          <a:xfrm>
            <a:off x="5414726" y="2849907"/>
            <a:ext cx="6096000" cy="646331"/>
          </a:xfrm>
          <a:prstGeom prst="rect">
            <a:avLst/>
          </a:prstGeom>
        </p:spPr>
        <p:txBody>
          <a:bodyPr>
            <a:spAutoFit/>
          </a:bodyPr>
          <a:lstStyle/>
          <a:p>
            <a:r>
              <a:rPr lang="en-US" b="0" i="0" dirty="0">
                <a:solidFill>
                  <a:schemeClr val="bg1"/>
                </a:solidFill>
                <a:effectLst/>
              </a:rPr>
              <a:t>The High Priests were organized in the room used by the School of the Prophets</a:t>
            </a:r>
            <a:endParaRPr lang="en-US" dirty="0">
              <a:solidFill>
                <a:schemeClr val="bg1"/>
              </a:solidFill>
            </a:endParaRPr>
          </a:p>
        </p:txBody>
      </p:sp>
      <p:sp>
        <p:nvSpPr>
          <p:cNvPr id="35" name="Rectangle 34"/>
          <p:cNvSpPr/>
          <p:nvPr/>
        </p:nvSpPr>
        <p:spPr>
          <a:xfrm>
            <a:off x="5289863" y="5660215"/>
            <a:ext cx="6345725" cy="707886"/>
          </a:xfrm>
          <a:prstGeom prst="rect">
            <a:avLst/>
          </a:prstGeom>
        </p:spPr>
        <p:txBody>
          <a:bodyPr wrap="square">
            <a:spAutoFit/>
          </a:bodyPr>
          <a:lstStyle/>
          <a:p>
            <a:pPr algn="ctr"/>
            <a:r>
              <a:rPr lang="en-US" sz="2000" b="1" dirty="0">
                <a:solidFill>
                  <a:srgbClr val="FFFF00"/>
                </a:solidFill>
              </a:rPr>
              <a:t>A release of a President, Bishop, or any other Presidency in the Church is also a release of the counselors. </a:t>
            </a:r>
            <a:endParaRPr lang="en-US" sz="2000" dirty="0">
              <a:solidFill>
                <a:srgbClr val="FFFF00"/>
              </a:solidFill>
            </a:endParaRPr>
          </a:p>
        </p:txBody>
      </p:sp>
      <p:sp>
        <p:nvSpPr>
          <p:cNvPr id="32" name="Rectangle 31"/>
          <p:cNvSpPr/>
          <p:nvPr/>
        </p:nvSpPr>
        <p:spPr>
          <a:xfrm>
            <a:off x="417751" y="4329981"/>
            <a:ext cx="6096000" cy="1477328"/>
          </a:xfrm>
          <a:prstGeom prst="rect">
            <a:avLst/>
          </a:prstGeom>
        </p:spPr>
        <p:txBody>
          <a:bodyPr>
            <a:spAutoFit/>
          </a:bodyPr>
          <a:lstStyle/>
          <a:p>
            <a:r>
              <a:rPr lang="en-US" b="1" dirty="0">
                <a:solidFill>
                  <a:schemeClr val="bg1"/>
                </a:solidFill>
              </a:rPr>
              <a:t>The First Presidency holds the keys of the kingdom</a:t>
            </a:r>
          </a:p>
          <a:p>
            <a:endParaRPr lang="en-US" b="1" dirty="0">
              <a:solidFill>
                <a:schemeClr val="bg1"/>
              </a:solidFill>
            </a:endParaRPr>
          </a:p>
          <a:p>
            <a:r>
              <a:rPr lang="en-US" dirty="0">
                <a:solidFill>
                  <a:schemeClr val="bg1"/>
                </a:solidFill>
              </a:rPr>
              <a:t>Although each member of the First Presidency holds the keys of the kingdom, the President of the Church is the only one who can receive revelation for the whole Church.</a:t>
            </a:r>
          </a:p>
        </p:txBody>
      </p:sp>
      <p:pic>
        <p:nvPicPr>
          <p:cNvPr id="3" name="Picture 2">
            <a:extLst>
              <a:ext uri="{FF2B5EF4-FFF2-40B4-BE49-F238E27FC236}">
                <a16:creationId xmlns:a16="http://schemas.microsoft.com/office/drawing/2014/main" id="{AE1B61B8-13F8-424C-8D7E-67240C5E56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4087" y="2528019"/>
            <a:ext cx="2824018" cy="1422052"/>
          </a:xfrm>
          <a:prstGeom prst="rect">
            <a:avLst/>
          </a:prstGeom>
        </p:spPr>
      </p:pic>
      <p:pic>
        <p:nvPicPr>
          <p:cNvPr id="10" name="Picture 9">
            <a:extLst>
              <a:ext uri="{FF2B5EF4-FFF2-40B4-BE49-F238E27FC236}">
                <a16:creationId xmlns:a16="http://schemas.microsoft.com/office/drawing/2014/main" id="{FECB3B25-6262-4CA2-B74D-7D031F107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358" y="3508270"/>
            <a:ext cx="3019425" cy="2019300"/>
          </a:xfrm>
          <a:prstGeom prst="rect">
            <a:avLst/>
          </a:prstGeom>
        </p:spPr>
      </p:pic>
    </p:spTree>
    <p:extLst>
      <p:ext uri="{BB962C8B-B14F-4D97-AF65-F5344CB8AC3E}">
        <p14:creationId xmlns:p14="http://schemas.microsoft.com/office/powerpoint/2010/main" val="13007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5"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B9A1EE-CC4A-459A-88DB-B67C7B482D30}"/>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90:7-11</a:t>
            </a:r>
            <a:endParaRPr lang="en-US" sz="1200" dirty="0">
              <a:solidFill>
                <a:schemeClr val="bg1"/>
              </a:solidFill>
            </a:endParaRPr>
          </a:p>
        </p:txBody>
      </p:sp>
      <p:sp>
        <p:nvSpPr>
          <p:cNvPr id="4" name="TextBox 3"/>
          <p:cNvSpPr txBox="1"/>
          <p:nvPr/>
        </p:nvSpPr>
        <p:spPr>
          <a:xfrm>
            <a:off x="81482" y="98079"/>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School of the Prophets</a:t>
            </a:r>
          </a:p>
        </p:txBody>
      </p:sp>
      <p:sp>
        <p:nvSpPr>
          <p:cNvPr id="7" name="TextBox 6"/>
          <p:cNvSpPr txBox="1"/>
          <p:nvPr/>
        </p:nvSpPr>
        <p:spPr>
          <a:xfrm>
            <a:off x="3399573" y="1019609"/>
            <a:ext cx="6014521" cy="461665"/>
          </a:xfrm>
          <a:prstGeom prst="rect">
            <a:avLst/>
          </a:prstGeom>
          <a:noFill/>
        </p:spPr>
        <p:txBody>
          <a:bodyPr wrap="square" rtlCol="0">
            <a:spAutoFit/>
          </a:bodyPr>
          <a:lstStyle/>
          <a:p>
            <a:r>
              <a:rPr lang="en-US" sz="2400" dirty="0">
                <a:solidFill>
                  <a:srgbClr val="FFFF00"/>
                </a:solidFill>
              </a:rPr>
              <a:t>To prepare to preach the Gospel to the World</a:t>
            </a:r>
          </a:p>
        </p:txBody>
      </p:sp>
      <p:sp>
        <p:nvSpPr>
          <p:cNvPr id="6" name="Rectangle 5"/>
          <p:cNvSpPr/>
          <p:nvPr/>
        </p:nvSpPr>
        <p:spPr>
          <a:xfrm>
            <a:off x="310834" y="1710306"/>
            <a:ext cx="6096000" cy="369332"/>
          </a:xfrm>
          <a:prstGeom prst="rect">
            <a:avLst/>
          </a:prstGeom>
        </p:spPr>
        <p:txBody>
          <a:bodyPr>
            <a:spAutoFit/>
          </a:bodyPr>
          <a:lstStyle/>
          <a:p>
            <a:r>
              <a:rPr lang="en-US" b="0" i="0" dirty="0">
                <a:solidFill>
                  <a:schemeClr val="bg1"/>
                </a:solidFill>
                <a:effectLst/>
              </a:rPr>
              <a:t>Perfected in their ministry</a:t>
            </a:r>
            <a:endParaRPr lang="en-US" dirty="0">
              <a:solidFill>
                <a:schemeClr val="bg1"/>
              </a:solidFill>
            </a:endParaRPr>
          </a:p>
        </p:txBody>
      </p:sp>
      <p:sp>
        <p:nvSpPr>
          <p:cNvPr id="32" name="Rectangle 31"/>
          <p:cNvSpPr/>
          <p:nvPr/>
        </p:nvSpPr>
        <p:spPr>
          <a:xfrm>
            <a:off x="4719872" y="2104199"/>
            <a:ext cx="6096000" cy="4031873"/>
          </a:xfrm>
          <a:prstGeom prst="rect">
            <a:avLst/>
          </a:prstGeom>
        </p:spPr>
        <p:txBody>
          <a:bodyPr>
            <a:spAutoFit/>
          </a:bodyPr>
          <a:lstStyle/>
          <a:p>
            <a:r>
              <a:rPr lang="en-US" sz="1600" dirty="0">
                <a:solidFill>
                  <a:schemeClr val="bg1"/>
                </a:solidFill>
              </a:rPr>
              <a:t>“In order that the Gospel might be declared among the nations and </a:t>
            </a:r>
            <a:r>
              <a:rPr lang="en-US" sz="1600" dirty="0" err="1">
                <a:solidFill>
                  <a:schemeClr val="bg1"/>
                </a:solidFill>
              </a:rPr>
              <a:t>kindreds</a:t>
            </a:r>
            <a:r>
              <a:rPr lang="en-US" sz="1600" dirty="0">
                <a:solidFill>
                  <a:schemeClr val="bg1"/>
                </a:solidFill>
              </a:rPr>
              <a:t> and tongues, the Lord commanded that the elders should study languages and with all good books be prepared to carry the message so that people could hear it in their own tongue. …</a:t>
            </a:r>
          </a:p>
          <a:p>
            <a:endParaRPr lang="en-US" sz="1600" dirty="0">
              <a:solidFill>
                <a:schemeClr val="bg1"/>
              </a:solidFill>
            </a:endParaRPr>
          </a:p>
          <a:p>
            <a:r>
              <a:rPr lang="en-US" sz="1600" dirty="0">
                <a:solidFill>
                  <a:schemeClr val="bg1"/>
                </a:solidFill>
              </a:rPr>
              <a:t>[For example], the gift of tongues as it was made manifest on the day of Pentecost, when Peter and the apostles stood up and spoke to the assembled people from all countries who had come to Jerusalem to the celebration of Pentecost. </a:t>
            </a:r>
          </a:p>
          <a:p>
            <a:endParaRPr lang="en-US" sz="1600" dirty="0">
              <a:solidFill>
                <a:schemeClr val="bg1"/>
              </a:solidFill>
            </a:endParaRPr>
          </a:p>
          <a:p>
            <a:r>
              <a:rPr lang="en-US" sz="1600" dirty="0">
                <a:solidFill>
                  <a:schemeClr val="bg1"/>
                </a:solidFill>
              </a:rPr>
              <a:t>Elders who have labored in foreign fields who have relied upon the Spirit of the Lord and have been diligent in their labors can testify from all parts of the Church that through the help of the Spirit they were able to speak the languages of the people among whom they were appointed to labor, and this beyond their natural powers.” </a:t>
            </a:r>
          </a:p>
          <a:p>
            <a:r>
              <a:rPr lang="en-US" sz="1200" dirty="0">
                <a:solidFill>
                  <a:schemeClr val="bg1"/>
                </a:solidFill>
              </a:rPr>
              <a:t>President</a:t>
            </a:r>
            <a:r>
              <a:rPr lang="en-US" sz="1600" dirty="0">
                <a:solidFill>
                  <a:schemeClr val="bg1"/>
                </a:solidFill>
              </a:rPr>
              <a:t> </a:t>
            </a:r>
            <a:r>
              <a:rPr lang="en-US" sz="1200" dirty="0">
                <a:solidFill>
                  <a:schemeClr val="bg1"/>
                </a:solidFill>
              </a:rPr>
              <a:t>Joseph Fielding Smith</a:t>
            </a:r>
          </a:p>
        </p:txBody>
      </p:sp>
      <p:pic>
        <p:nvPicPr>
          <p:cNvPr id="3" name="Picture 2">
            <a:extLst>
              <a:ext uri="{FF2B5EF4-FFF2-40B4-BE49-F238E27FC236}">
                <a16:creationId xmlns:a16="http://schemas.microsoft.com/office/drawing/2014/main" id="{A2093A2D-9BCF-4D52-9F4A-191376BC80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631" y="2524374"/>
            <a:ext cx="3590544" cy="2694432"/>
          </a:xfrm>
          <a:prstGeom prst="rect">
            <a:avLst/>
          </a:prstGeom>
        </p:spPr>
      </p:pic>
    </p:spTree>
    <p:extLst>
      <p:ext uri="{BB962C8B-B14F-4D97-AF65-F5344CB8AC3E}">
        <p14:creationId xmlns:p14="http://schemas.microsoft.com/office/powerpoint/2010/main" val="35723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62B70C0-B55C-4ADD-98FB-2C8549EF3B32}"/>
              </a:ext>
            </a:extLst>
          </p:cNvPr>
          <p:cNvPicPr>
            <a:picLocks noChangeAspect="1"/>
          </p:cNvPicPr>
          <p:nvPr/>
        </p:nvPicPr>
        <p:blipFill rotWithShape="1">
          <a:blip r:embed="rId2">
            <a:extLst>
              <a:ext uri="{28A0092B-C50C-407E-A947-70E740481C1C}">
                <a14:useLocalDpi xmlns:a14="http://schemas.microsoft.com/office/drawing/2010/main" val="0"/>
              </a:ext>
            </a:extLst>
          </a:blip>
          <a:srcRect l="1136" t="2930" r="1052" b="2930"/>
          <a:stretch/>
        </p:blipFill>
        <p:spPr>
          <a:xfrm>
            <a:off x="0" y="2271"/>
            <a:ext cx="12206334" cy="6858000"/>
          </a:xfrm>
          <a:prstGeom prst="rect">
            <a:avLst/>
          </a:prstGeom>
        </p:spPr>
      </p:pic>
      <p:sp>
        <p:nvSpPr>
          <p:cNvPr id="5" name="TextBox 4"/>
          <p:cNvSpPr txBox="1"/>
          <p:nvPr/>
        </p:nvSpPr>
        <p:spPr>
          <a:xfrm>
            <a:off x="81482" y="6368101"/>
            <a:ext cx="3797926" cy="369332"/>
          </a:xfrm>
          <a:prstGeom prst="rect">
            <a:avLst/>
          </a:prstGeom>
          <a:noFill/>
        </p:spPr>
        <p:txBody>
          <a:bodyPr wrap="square" rtlCol="0">
            <a:spAutoFit/>
          </a:bodyPr>
          <a:lstStyle/>
          <a:p>
            <a:r>
              <a:rPr lang="en-US" dirty="0">
                <a:solidFill>
                  <a:schemeClr val="bg1"/>
                </a:solidFill>
              </a:rPr>
              <a:t>D&amp;C 90:12-18</a:t>
            </a:r>
            <a:endParaRPr lang="en-US" sz="1200" dirty="0">
              <a:solidFill>
                <a:schemeClr val="bg1"/>
              </a:solidFill>
            </a:endParaRPr>
          </a:p>
        </p:txBody>
      </p:sp>
      <p:sp>
        <p:nvSpPr>
          <p:cNvPr id="4" name="TextBox 3"/>
          <p:cNvSpPr txBox="1"/>
          <p:nvPr/>
        </p:nvSpPr>
        <p:spPr>
          <a:xfrm>
            <a:off x="81482" y="68936"/>
            <a:ext cx="12041108" cy="1015663"/>
          </a:xfrm>
          <a:prstGeom prst="rect">
            <a:avLst/>
          </a:prstGeom>
          <a:noFill/>
        </p:spPr>
        <p:txBody>
          <a:bodyPr wrap="square" rtlCol="0">
            <a:spAutoFit/>
          </a:bodyPr>
          <a:lstStyle/>
          <a:p>
            <a:pPr algn="ctr"/>
            <a:r>
              <a:rPr lang="en-US" sz="6000" dirty="0">
                <a:solidFill>
                  <a:schemeClr val="bg1"/>
                </a:solidFill>
                <a:latin typeface="Castellar" panose="020A0402060406010301" pitchFamily="18" charset="0"/>
              </a:rPr>
              <a:t>Counsel</a:t>
            </a:r>
          </a:p>
        </p:txBody>
      </p:sp>
      <p:sp>
        <p:nvSpPr>
          <p:cNvPr id="32" name="Rectangle 31"/>
          <p:cNvSpPr/>
          <p:nvPr/>
        </p:nvSpPr>
        <p:spPr>
          <a:xfrm>
            <a:off x="713929" y="1084599"/>
            <a:ext cx="7842242" cy="4708981"/>
          </a:xfrm>
          <a:prstGeom prst="rect">
            <a:avLst/>
          </a:prstGeom>
        </p:spPr>
        <p:txBody>
          <a:bodyPr wrap="square">
            <a:spAutoFit/>
          </a:bodyPr>
          <a:lstStyle/>
          <a:p>
            <a:pPr fontAlgn="base"/>
            <a:r>
              <a:rPr lang="en-US" sz="2000" dirty="0">
                <a:solidFill>
                  <a:schemeClr val="bg1"/>
                </a:solidFill>
              </a:rPr>
              <a:t>1. Continue in the work of the ministry and presiding </a:t>
            </a:r>
          </a:p>
          <a:p>
            <a:pPr fontAlgn="base"/>
            <a:endParaRPr lang="en-US" sz="2000" dirty="0">
              <a:solidFill>
                <a:schemeClr val="bg1"/>
              </a:solidFill>
            </a:endParaRPr>
          </a:p>
          <a:p>
            <a:pPr fontAlgn="base"/>
            <a:r>
              <a:rPr lang="en-US" sz="2000" dirty="0">
                <a:solidFill>
                  <a:schemeClr val="bg1"/>
                </a:solidFill>
              </a:rPr>
              <a:t>2. Finish work on the Joseph Smith Translation </a:t>
            </a:r>
          </a:p>
          <a:p>
            <a:pPr fontAlgn="base"/>
            <a:endParaRPr lang="en-US" sz="2000" dirty="0">
              <a:solidFill>
                <a:schemeClr val="bg1"/>
              </a:solidFill>
            </a:endParaRPr>
          </a:p>
          <a:p>
            <a:pPr fontAlgn="base"/>
            <a:r>
              <a:rPr lang="en-US" sz="2000" dirty="0">
                <a:solidFill>
                  <a:schemeClr val="bg1"/>
                </a:solidFill>
              </a:rPr>
              <a:t>3. Preside over the School of the Prophets</a:t>
            </a:r>
          </a:p>
          <a:p>
            <a:pPr fontAlgn="base"/>
            <a:endParaRPr lang="en-US" sz="2000" dirty="0">
              <a:solidFill>
                <a:schemeClr val="bg1"/>
              </a:solidFill>
            </a:endParaRPr>
          </a:p>
          <a:p>
            <a:pPr fontAlgn="base"/>
            <a:r>
              <a:rPr lang="en-US" sz="2000" dirty="0">
                <a:solidFill>
                  <a:schemeClr val="bg1"/>
                </a:solidFill>
              </a:rPr>
              <a:t>4. Receive the revelations and “unfold” them </a:t>
            </a:r>
          </a:p>
          <a:p>
            <a:pPr fontAlgn="base"/>
            <a:endParaRPr lang="en-US" sz="2000" dirty="0">
              <a:solidFill>
                <a:schemeClr val="bg1"/>
              </a:solidFill>
            </a:endParaRPr>
          </a:p>
          <a:p>
            <a:pPr fontAlgn="base"/>
            <a:r>
              <a:rPr lang="en-US" sz="2000" dirty="0">
                <a:solidFill>
                  <a:schemeClr val="bg1"/>
                </a:solidFill>
              </a:rPr>
              <a:t>5. Read, study, and learn languages </a:t>
            </a:r>
          </a:p>
          <a:p>
            <a:pPr fontAlgn="base"/>
            <a:endParaRPr lang="en-US" sz="2000" dirty="0">
              <a:solidFill>
                <a:schemeClr val="bg1"/>
              </a:solidFill>
            </a:endParaRPr>
          </a:p>
          <a:p>
            <a:pPr fontAlgn="base"/>
            <a:r>
              <a:rPr lang="en-US" sz="2000" dirty="0">
                <a:solidFill>
                  <a:schemeClr val="bg1"/>
                </a:solidFill>
              </a:rPr>
              <a:t>6. Preside in council and set the affairs of the Church in order</a:t>
            </a:r>
          </a:p>
          <a:p>
            <a:pPr fontAlgn="base"/>
            <a:r>
              <a:rPr lang="en-US" sz="2000" dirty="0">
                <a:solidFill>
                  <a:schemeClr val="bg1"/>
                </a:solidFill>
              </a:rPr>
              <a:t> </a:t>
            </a:r>
          </a:p>
          <a:p>
            <a:pPr fontAlgn="base"/>
            <a:r>
              <a:rPr lang="en-US" sz="2000" dirty="0">
                <a:solidFill>
                  <a:schemeClr val="bg1"/>
                </a:solidFill>
              </a:rPr>
              <a:t>7. Repent of pride and sin </a:t>
            </a:r>
          </a:p>
          <a:p>
            <a:pPr fontAlgn="base"/>
            <a:endParaRPr lang="en-US" sz="2000" dirty="0">
              <a:solidFill>
                <a:schemeClr val="bg1"/>
              </a:solidFill>
            </a:endParaRPr>
          </a:p>
          <a:p>
            <a:pPr fontAlgn="base"/>
            <a:r>
              <a:rPr lang="en-US" sz="2000" dirty="0">
                <a:solidFill>
                  <a:schemeClr val="bg1"/>
                </a:solidFill>
              </a:rPr>
              <a:t>8. Set their own homes in order</a:t>
            </a:r>
          </a:p>
        </p:txBody>
      </p:sp>
      <p:pic>
        <p:nvPicPr>
          <p:cNvPr id="3" name="Picture 2">
            <a:extLst>
              <a:ext uri="{FF2B5EF4-FFF2-40B4-BE49-F238E27FC236}">
                <a16:creationId xmlns:a16="http://schemas.microsoft.com/office/drawing/2014/main" id="{941E14FF-FC68-44CA-A5C0-96D71BBCD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493" y="1290761"/>
            <a:ext cx="3810000" cy="1704975"/>
          </a:xfrm>
          <a:prstGeom prst="rect">
            <a:avLst/>
          </a:prstGeom>
        </p:spPr>
      </p:pic>
      <p:pic>
        <p:nvPicPr>
          <p:cNvPr id="7" name="Picture 6">
            <a:extLst>
              <a:ext uri="{FF2B5EF4-FFF2-40B4-BE49-F238E27FC236}">
                <a16:creationId xmlns:a16="http://schemas.microsoft.com/office/drawing/2014/main" id="{CC8B6E3C-2885-456F-AC81-94FCDBB19A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125" y="3558226"/>
            <a:ext cx="4286250" cy="2809875"/>
          </a:xfrm>
          <a:prstGeom prst="rect">
            <a:avLst/>
          </a:prstGeom>
        </p:spPr>
      </p:pic>
    </p:spTree>
    <p:extLst>
      <p:ext uri="{BB962C8B-B14F-4D97-AF65-F5344CB8AC3E}">
        <p14:creationId xmlns:p14="http://schemas.microsoft.com/office/powerpoint/2010/main" val="3145619228"/>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3721</Words>
  <Application>Microsoft Office PowerPoint</Application>
  <PresentationFormat>Widescreen</PresentationFormat>
  <Paragraphs>207</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Calibri</vt:lpstr>
      <vt:lpstr>Matura MT Script Capitals</vt:lpstr>
      <vt:lpstr>Georgia</vt:lpstr>
      <vt:lpstr>Times New Roman</vt:lpstr>
      <vt:lpstr>Abadi</vt:lpstr>
      <vt:lpstr>Arial</vt:lpstr>
      <vt:lpstr>Verdana</vt:lpstr>
      <vt:lpstr>Castellar</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37</cp:revision>
  <dcterms:created xsi:type="dcterms:W3CDTF">2014-12-18T13:36:12Z</dcterms:created>
  <dcterms:modified xsi:type="dcterms:W3CDTF">2020-07-22T15:41:07Z</dcterms:modified>
</cp:coreProperties>
</file>