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3" r:id="rId7"/>
    <p:sldId id="265" r:id="rId8"/>
    <p:sldId id="267" r:id="rId9"/>
    <p:sldId id="268" r:id="rId10"/>
    <p:sldId id="269" r:id="rId11"/>
    <p:sldId id="270" r:id="rId12"/>
    <p:sldId id="272" r:id="rId13"/>
    <p:sldId id="266" r:id="rId14"/>
    <p:sldId id="276" r:id="rId15"/>
    <p:sldId id="273" r:id="rId16"/>
    <p:sldId id="274" r:id="rId17"/>
    <p:sldId id="275" r:id="rId18"/>
    <p:sldId id="257" r:id="rId19"/>
    <p:sldId id="264" r:id="rId20"/>
    <p:sldId id="271" r:id="rId21"/>
  </p:sldIdLst>
  <p:sldSz cx="12192000" cy="6858000"/>
  <p:notesSz cx="6858000" cy="9144000"/>
  <p:embeddedFontLst>
    <p:embeddedFont>
      <p:font typeface="Abadi" panose="020B0604020104020204" pitchFamily="34" charset="0"/>
      <p:regular r:id="rId22"/>
    </p:embeddedFont>
    <p:embeddedFont>
      <p:font typeface="Algerian" panose="04020705040A02060702" pitchFamily="8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Georgia" panose="02040502050405020303" pitchFamily="18"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47B338-FC00-4EF7-A74F-49E467F9E37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159371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7B338-FC00-4EF7-A74F-49E467F9E37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213120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7B338-FC00-4EF7-A74F-49E467F9E37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3229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7B338-FC00-4EF7-A74F-49E467F9E37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397542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47B338-FC00-4EF7-A74F-49E467F9E37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22418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47B338-FC00-4EF7-A74F-49E467F9E37E}"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349938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47B338-FC00-4EF7-A74F-49E467F9E37E}"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79335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47B338-FC00-4EF7-A74F-49E467F9E37E}"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19434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7B338-FC00-4EF7-A74F-49E467F9E37E}"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383018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7B338-FC00-4EF7-A74F-49E467F9E37E}"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233173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7B338-FC00-4EF7-A74F-49E467F9E37E}"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123589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7B338-FC00-4EF7-A74F-49E467F9E37E}"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A9D94-A0D1-4052-A9B5-022C0D010679}" type="slidenum">
              <a:rPr lang="en-US" smtClean="0"/>
              <a:t>‹#›</a:t>
            </a:fld>
            <a:endParaRPr lang="en-US"/>
          </a:p>
        </p:txBody>
      </p:sp>
    </p:spTree>
    <p:extLst>
      <p:ext uri="{BB962C8B-B14F-4D97-AF65-F5344CB8AC3E}">
        <p14:creationId xmlns:p14="http://schemas.microsoft.com/office/powerpoint/2010/main" val="1275746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A70A51B-2EF4-47E7-8FB5-7BC5ABDF1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8" name="Group 37">
            <a:extLst>
              <a:ext uri="{FF2B5EF4-FFF2-40B4-BE49-F238E27FC236}">
                <a16:creationId xmlns:a16="http://schemas.microsoft.com/office/drawing/2014/main" id="{AFCB9DA1-3864-4CC6-9C51-4F94A901624B}"/>
              </a:ext>
            </a:extLst>
          </p:cNvPr>
          <p:cNvGrpSpPr/>
          <p:nvPr/>
        </p:nvGrpSpPr>
        <p:grpSpPr>
          <a:xfrm>
            <a:off x="246657" y="2032098"/>
            <a:ext cx="2178920" cy="4108820"/>
            <a:chOff x="838200" y="76200"/>
            <a:chExt cx="2667000" cy="5029200"/>
          </a:xfrm>
        </p:grpSpPr>
        <p:grpSp>
          <p:nvGrpSpPr>
            <p:cNvPr id="39" name="Group 17">
              <a:extLst>
                <a:ext uri="{FF2B5EF4-FFF2-40B4-BE49-F238E27FC236}">
                  <a16:creationId xmlns:a16="http://schemas.microsoft.com/office/drawing/2014/main" id="{DC627433-98FC-407C-A8E7-0A2CC9F8AF54}"/>
                </a:ext>
              </a:extLst>
            </p:cNvPr>
            <p:cNvGrpSpPr/>
            <p:nvPr/>
          </p:nvGrpSpPr>
          <p:grpSpPr>
            <a:xfrm>
              <a:off x="838200" y="76200"/>
              <a:ext cx="2667000" cy="5029200"/>
              <a:chOff x="838200" y="76200"/>
              <a:chExt cx="2667000" cy="5029200"/>
            </a:xfrm>
          </p:grpSpPr>
          <p:grpSp>
            <p:nvGrpSpPr>
              <p:cNvPr id="41" name="Group 17">
                <a:extLst>
                  <a:ext uri="{FF2B5EF4-FFF2-40B4-BE49-F238E27FC236}">
                    <a16:creationId xmlns:a16="http://schemas.microsoft.com/office/drawing/2014/main" id="{A0C95A5D-EAB1-4B4A-B623-E8816F9D6DEE}"/>
                  </a:ext>
                </a:extLst>
              </p:cNvPr>
              <p:cNvGrpSpPr/>
              <p:nvPr/>
            </p:nvGrpSpPr>
            <p:grpSpPr>
              <a:xfrm flipH="1">
                <a:off x="2209800" y="1447800"/>
                <a:ext cx="1295400" cy="3429000"/>
                <a:chOff x="685800" y="1447800"/>
                <a:chExt cx="1295400" cy="3124200"/>
              </a:xfrm>
            </p:grpSpPr>
            <p:sp>
              <p:nvSpPr>
                <p:cNvPr id="57" name="Bent Arrow 34">
                  <a:extLst>
                    <a:ext uri="{FF2B5EF4-FFF2-40B4-BE49-F238E27FC236}">
                      <a16:creationId xmlns:a16="http://schemas.microsoft.com/office/drawing/2014/main" id="{E1D1501C-E0ED-482B-8B61-4AB46AE9491B}"/>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Bent Arrow 35">
                  <a:extLst>
                    <a:ext uri="{FF2B5EF4-FFF2-40B4-BE49-F238E27FC236}">
                      <a16:creationId xmlns:a16="http://schemas.microsoft.com/office/drawing/2014/main" id="{6E70253A-E03E-4995-869E-B31E636702A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16">
                <a:extLst>
                  <a:ext uri="{FF2B5EF4-FFF2-40B4-BE49-F238E27FC236}">
                    <a16:creationId xmlns:a16="http://schemas.microsoft.com/office/drawing/2014/main" id="{F3742698-453F-4F94-B054-1ABA3312C89D}"/>
                  </a:ext>
                </a:extLst>
              </p:cNvPr>
              <p:cNvGrpSpPr/>
              <p:nvPr/>
            </p:nvGrpSpPr>
            <p:grpSpPr>
              <a:xfrm>
                <a:off x="838200" y="1447800"/>
                <a:ext cx="1295400" cy="3429000"/>
                <a:chOff x="685800" y="1447800"/>
                <a:chExt cx="1295400" cy="3429000"/>
              </a:xfrm>
            </p:grpSpPr>
            <p:sp>
              <p:nvSpPr>
                <p:cNvPr id="55" name="Bent Arrow 32">
                  <a:extLst>
                    <a:ext uri="{FF2B5EF4-FFF2-40B4-BE49-F238E27FC236}">
                      <a16:creationId xmlns:a16="http://schemas.microsoft.com/office/drawing/2014/main" id="{62A7EBA2-1805-4EB5-B539-272B94FC6331}"/>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Bent Arrow 14">
                  <a:extLst>
                    <a:ext uri="{FF2B5EF4-FFF2-40B4-BE49-F238E27FC236}">
                      <a16:creationId xmlns:a16="http://schemas.microsoft.com/office/drawing/2014/main" id="{D7029E59-8387-474B-8263-C55A261028E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 name="Oval 2">
                <a:extLst>
                  <a:ext uri="{FF2B5EF4-FFF2-40B4-BE49-F238E27FC236}">
                    <a16:creationId xmlns:a16="http://schemas.microsoft.com/office/drawing/2014/main" id="{9588E493-487D-438D-A1E0-962249BF7B54}"/>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3">
                <a:extLst>
                  <a:ext uri="{FF2B5EF4-FFF2-40B4-BE49-F238E27FC236}">
                    <a16:creationId xmlns:a16="http://schemas.microsoft.com/office/drawing/2014/main" id="{BA787E32-299B-47A8-8616-7429BCFD098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
                <a:extLst>
                  <a:ext uri="{FF2B5EF4-FFF2-40B4-BE49-F238E27FC236}">
                    <a16:creationId xmlns:a16="http://schemas.microsoft.com/office/drawing/2014/main" id="{559A84FD-5292-444A-8CC5-BCFC2A689B80}"/>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23">
                <a:extLst>
                  <a:ext uri="{FF2B5EF4-FFF2-40B4-BE49-F238E27FC236}">
                    <a16:creationId xmlns:a16="http://schemas.microsoft.com/office/drawing/2014/main" id="{795FEE86-8BED-4FF2-AB8A-32F462BAFF72}"/>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5">
                <a:extLst>
                  <a:ext uri="{FF2B5EF4-FFF2-40B4-BE49-F238E27FC236}">
                    <a16:creationId xmlns:a16="http://schemas.microsoft.com/office/drawing/2014/main" id="{5C6A5DFC-CA18-4980-A4BD-9CBD3EB6351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nut 25">
                <a:extLst>
                  <a:ext uri="{FF2B5EF4-FFF2-40B4-BE49-F238E27FC236}">
                    <a16:creationId xmlns:a16="http://schemas.microsoft.com/office/drawing/2014/main" id="{43CEFBA7-629E-4697-A174-07CD59CE717E}"/>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ounded Rectangle 7">
                <a:extLst>
                  <a:ext uri="{FF2B5EF4-FFF2-40B4-BE49-F238E27FC236}">
                    <a16:creationId xmlns:a16="http://schemas.microsoft.com/office/drawing/2014/main" id="{998B335C-869B-4018-820F-65D8C2163134}"/>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9">
                <a:extLst>
                  <a:ext uri="{FF2B5EF4-FFF2-40B4-BE49-F238E27FC236}">
                    <a16:creationId xmlns:a16="http://schemas.microsoft.com/office/drawing/2014/main" id="{B18CEA87-2102-4767-957F-1E6583BB5E82}"/>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0">
                <a:extLst>
                  <a:ext uri="{FF2B5EF4-FFF2-40B4-BE49-F238E27FC236}">
                    <a16:creationId xmlns:a16="http://schemas.microsoft.com/office/drawing/2014/main" id="{56A7E1B8-3F97-407E-9970-A9C6ACBC8F7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1">
                <a:extLst>
                  <a:ext uri="{FF2B5EF4-FFF2-40B4-BE49-F238E27FC236}">
                    <a16:creationId xmlns:a16="http://schemas.microsoft.com/office/drawing/2014/main" id="{FA4CCCDA-F78E-4782-BD58-EB137BB5696B}"/>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2">
                <a:extLst>
                  <a:ext uri="{FF2B5EF4-FFF2-40B4-BE49-F238E27FC236}">
                    <a16:creationId xmlns:a16="http://schemas.microsoft.com/office/drawing/2014/main" id="{15F94034-70D0-4CFA-9517-E6FFB7FCB03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nual Operation 13">
                <a:extLst>
                  <a:ext uri="{FF2B5EF4-FFF2-40B4-BE49-F238E27FC236}">
                    <a16:creationId xmlns:a16="http://schemas.microsoft.com/office/drawing/2014/main" id="{2C792AB0-16FC-40A6-945F-A053CE9D491F}"/>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8A9CF6A0-8C58-43FA-966A-163C9543237C}"/>
                </a:ext>
              </a:extLst>
            </p:cNvPr>
            <p:cNvSpPr/>
            <p:nvPr/>
          </p:nvSpPr>
          <p:spPr>
            <a:xfrm>
              <a:off x="1279712" y="2334161"/>
              <a:ext cx="1905000" cy="830997"/>
            </a:xfrm>
            <a:prstGeom prst="rect">
              <a:avLst/>
            </a:prstGeom>
          </p:spPr>
          <p:txBody>
            <a:bodyPr wrap="square">
              <a:spAutoFit/>
            </a:bodyPr>
            <a:lstStyle/>
            <a:p>
              <a:pPr algn="ctr"/>
              <a:r>
                <a:rPr lang="en-US" sz="1600" b="1" i="1" dirty="0"/>
                <a:t>Suggested Hymn #273 Truth Reflects Upon Our Senses</a:t>
              </a:r>
              <a:endParaRPr lang="en-US" sz="1600" dirty="0">
                <a:solidFill>
                  <a:schemeClr val="bg1"/>
                </a:solidFill>
              </a:endParaRPr>
            </a:p>
          </p:txBody>
        </p:sp>
      </p:grpSp>
    </p:spTree>
    <p:extLst>
      <p:ext uri="{BB962C8B-B14F-4D97-AF65-F5344CB8AC3E}">
        <p14:creationId xmlns:p14="http://schemas.microsoft.com/office/powerpoint/2010/main" val="6721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D9464F-AAD0-4A4B-90D8-E26856EE5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369332"/>
          </a:xfrm>
          <a:prstGeom prst="rect">
            <a:avLst/>
          </a:prstGeom>
          <a:noFill/>
        </p:spPr>
        <p:txBody>
          <a:bodyPr wrap="square" rtlCol="0">
            <a:spAutoFit/>
          </a:bodyPr>
          <a:lstStyle/>
          <a:p>
            <a:r>
              <a:rPr lang="en-US" dirty="0">
                <a:solidFill>
                  <a:schemeClr val="bg1"/>
                </a:solidFill>
              </a:rPr>
              <a:t>D&amp;C 93:30 President Spencer W. Kimball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Absolute Truths </a:t>
            </a:r>
            <a:endParaRPr lang="en-US" sz="3600" dirty="0">
              <a:solidFill>
                <a:schemeClr val="bg1"/>
              </a:solidFill>
              <a:latin typeface="Algerian" panose="04020705040A02060702" pitchFamily="82" charset="0"/>
            </a:endParaRPr>
          </a:p>
        </p:txBody>
      </p:sp>
      <p:sp>
        <p:nvSpPr>
          <p:cNvPr id="3" name="Rectangle 2"/>
          <p:cNvSpPr/>
          <p:nvPr/>
        </p:nvSpPr>
        <p:spPr>
          <a:xfrm>
            <a:off x="588135" y="1353771"/>
            <a:ext cx="6096000" cy="2585323"/>
          </a:xfrm>
          <a:prstGeom prst="rect">
            <a:avLst/>
          </a:prstGeom>
        </p:spPr>
        <p:txBody>
          <a:bodyPr>
            <a:spAutoFit/>
          </a:bodyPr>
          <a:lstStyle/>
          <a:p>
            <a:r>
              <a:rPr lang="en-US" b="0" i="0" dirty="0">
                <a:solidFill>
                  <a:schemeClr val="bg1"/>
                </a:solidFill>
                <a:effectLst/>
                <a:latin typeface="Abadi" panose="020B0604020104020204" pitchFamily="34" charset="0"/>
              </a:rPr>
              <a:t>“One might be a great authority on the hydrogen bomb and yet know nothing of banking.</a:t>
            </a:r>
          </a:p>
          <a:p>
            <a:endParaRPr lang="en-US" b="0" i="0" dirty="0">
              <a:solidFill>
                <a:schemeClr val="bg1"/>
              </a:solidFill>
              <a:effectLst/>
              <a:latin typeface="Abadi" panose="020B0604020104020204" pitchFamily="34" charset="0"/>
            </a:endParaRPr>
          </a:p>
          <a:p>
            <a:r>
              <a:rPr lang="en-US" b="0" i="0" dirty="0">
                <a:solidFill>
                  <a:schemeClr val="bg1"/>
                </a:solidFill>
                <a:effectLst/>
                <a:latin typeface="Abadi" panose="020B0604020104020204" pitchFamily="34" charset="0"/>
              </a:rPr>
              <a:t>One might be a noted theologian and yet be wholly untrained in watchmaking.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One might be the author of the law of relativity and yet know nothing of the Creator who originated every law. I repeat, these are not matters of opinion..</a:t>
            </a:r>
            <a:endParaRPr lang="en-US" dirty="0">
              <a:solidFill>
                <a:schemeClr val="bg1"/>
              </a:solidFill>
            </a:endParaRPr>
          </a:p>
        </p:txBody>
      </p:sp>
      <p:sp>
        <p:nvSpPr>
          <p:cNvPr id="5" name="Rectangle 4"/>
          <p:cNvSpPr/>
          <p:nvPr/>
        </p:nvSpPr>
        <p:spPr>
          <a:xfrm>
            <a:off x="3636135" y="5306973"/>
            <a:ext cx="7645758" cy="553998"/>
          </a:xfrm>
          <a:prstGeom prst="rect">
            <a:avLst/>
          </a:prstGeom>
        </p:spPr>
        <p:txBody>
          <a:bodyPr wrap="square">
            <a:spAutoFit/>
          </a:bodyPr>
          <a:lstStyle/>
          <a:p>
            <a:r>
              <a:rPr lang="en-US" sz="3000" b="0" i="0" dirty="0">
                <a:solidFill>
                  <a:schemeClr val="bg1"/>
                </a:solidFill>
                <a:effectLst/>
                <a:latin typeface="Abadi" panose="020B0604020104020204" pitchFamily="34" charset="0"/>
              </a:rPr>
              <a:t>Absolute truths are available to every soul.</a:t>
            </a:r>
            <a:endParaRPr lang="en-US" sz="3000" dirty="0">
              <a:solidFill>
                <a:schemeClr val="bg1"/>
              </a:solidFill>
            </a:endParaRPr>
          </a:p>
        </p:txBody>
      </p:sp>
      <p:pic>
        <p:nvPicPr>
          <p:cNvPr id="7" name="Picture 6">
            <a:extLst>
              <a:ext uri="{FF2B5EF4-FFF2-40B4-BE49-F238E27FC236}">
                <a16:creationId xmlns:a16="http://schemas.microsoft.com/office/drawing/2014/main" id="{4D179D4D-5668-4636-98F4-26C22213F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768" y="1596490"/>
            <a:ext cx="4429125" cy="2952750"/>
          </a:xfrm>
          <a:prstGeom prst="rect">
            <a:avLst/>
          </a:prstGeom>
        </p:spPr>
      </p:pic>
    </p:spTree>
    <p:extLst>
      <p:ext uri="{BB962C8B-B14F-4D97-AF65-F5344CB8AC3E}">
        <p14:creationId xmlns:p14="http://schemas.microsoft.com/office/powerpoint/2010/main" val="18136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72A049-864D-46D9-A58B-102C4ECE2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369332"/>
          </a:xfrm>
          <a:prstGeom prst="rect">
            <a:avLst/>
          </a:prstGeom>
          <a:noFill/>
        </p:spPr>
        <p:txBody>
          <a:bodyPr wrap="square" rtlCol="0">
            <a:spAutoFit/>
          </a:bodyPr>
          <a:lstStyle/>
          <a:p>
            <a:r>
              <a:rPr lang="en-US" dirty="0">
                <a:solidFill>
                  <a:schemeClr val="bg1"/>
                </a:solidFill>
              </a:rPr>
              <a:t>D&amp;C 93:30 President Spencer W. Kimball </a:t>
            </a:r>
            <a:endParaRPr lang="en-US" sz="1200" dirty="0">
              <a:solidFill>
                <a:schemeClr val="bg1"/>
              </a:solidFill>
            </a:endParaRPr>
          </a:p>
        </p:txBody>
      </p:sp>
      <p:sp>
        <p:nvSpPr>
          <p:cNvPr id="6" name="TextBox 5"/>
          <p:cNvSpPr txBox="1"/>
          <p:nvPr/>
        </p:nvSpPr>
        <p:spPr>
          <a:xfrm>
            <a:off x="226498" y="-92561"/>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Acquiring knowledge</a:t>
            </a:r>
            <a:endParaRPr lang="en-US" sz="3600" dirty="0">
              <a:solidFill>
                <a:schemeClr val="bg1"/>
              </a:solidFill>
              <a:latin typeface="Algerian" panose="04020705040A02060702" pitchFamily="82" charset="0"/>
            </a:endParaRPr>
          </a:p>
        </p:txBody>
      </p:sp>
      <p:sp>
        <p:nvSpPr>
          <p:cNvPr id="10" name="Rectangle 9"/>
          <p:cNvSpPr/>
          <p:nvPr/>
        </p:nvSpPr>
        <p:spPr>
          <a:xfrm>
            <a:off x="4413161" y="5069716"/>
            <a:ext cx="7366715" cy="1292662"/>
          </a:xfrm>
          <a:prstGeom prst="rect">
            <a:avLst/>
          </a:prstGeom>
        </p:spPr>
        <p:txBody>
          <a:bodyPr wrap="square">
            <a:spAutoFit/>
          </a:bodyPr>
          <a:lstStyle/>
          <a:p>
            <a:r>
              <a:rPr lang="en-US" sz="2600" b="0" i="0" dirty="0">
                <a:solidFill>
                  <a:schemeClr val="bg1"/>
                </a:solidFill>
                <a:effectLst/>
              </a:rPr>
              <a:t>Man cannot discover God or his ways by mere mental processes. One must be governed by the laws which control the realm into which he is delving.</a:t>
            </a:r>
            <a:endParaRPr lang="en-US" sz="2600" dirty="0">
              <a:solidFill>
                <a:schemeClr val="bg1"/>
              </a:solidFill>
            </a:endParaRPr>
          </a:p>
        </p:txBody>
      </p:sp>
      <p:sp>
        <p:nvSpPr>
          <p:cNvPr id="3" name="Rectangle 2"/>
          <p:cNvSpPr/>
          <p:nvPr/>
        </p:nvSpPr>
        <p:spPr>
          <a:xfrm>
            <a:off x="382073" y="1044641"/>
            <a:ext cx="6096000" cy="1323439"/>
          </a:xfrm>
          <a:prstGeom prst="rect">
            <a:avLst/>
          </a:prstGeom>
        </p:spPr>
        <p:txBody>
          <a:bodyPr>
            <a:spAutoFit/>
          </a:bodyPr>
          <a:lstStyle/>
          <a:p>
            <a:r>
              <a:rPr lang="en-US" sz="2000" dirty="0">
                <a:solidFill>
                  <a:schemeClr val="bg1"/>
                </a:solidFill>
              </a:rPr>
              <a:t>“Any intelligent man may learn what he wants to learn. </a:t>
            </a:r>
          </a:p>
          <a:p>
            <a:endParaRPr lang="en-US" sz="2000" dirty="0">
              <a:solidFill>
                <a:schemeClr val="bg1"/>
              </a:solidFill>
            </a:endParaRPr>
          </a:p>
          <a:p>
            <a:r>
              <a:rPr lang="en-US" sz="2000" dirty="0">
                <a:solidFill>
                  <a:schemeClr val="bg1"/>
                </a:solidFill>
              </a:rPr>
              <a:t>He may acquire knowledge in any field, though it requires much thought and effort. </a:t>
            </a:r>
          </a:p>
        </p:txBody>
      </p:sp>
      <p:sp>
        <p:nvSpPr>
          <p:cNvPr id="9" name="Rectangle 8"/>
          <p:cNvSpPr/>
          <p:nvPr/>
        </p:nvSpPr>
        <p:spPr>
          <a:xfrm>
            <a:off x="5683876" y="2946889"/>
            <a:ext cx="6096000" cy="1323439"/>
          </a:xfrm>
          <a:prstGeom prst="rect">
            <a:avLst/>
          </a:prstGeom>
        </p:spPr>
        <p:txBody>
          <a:bodyPr>
            <a:spAutoFit/>
          </a:bodyPr>
          <a:lstStyle/>
          <a:p>
            <a:r>
              <a:rPr lang="en-US" sz="2000" dirty="0">
                <a:solidFill>
                  <a:schemeClr val="bg1"/>
                </a:solidFill>
              </a:rPr>
              <a:t>It takes more than a decade to get a high school diploma; it takes an additional four years for most people to get a college degree; it takes nearly a quarter-century to become a great physician.”</a:t>
            </a:r>
          </a:p>
        </p:txBody>
      </p:sp>
      <p:pic>
        <p:nvPicPr>
          <p:cNvPr id="8" name="Picture 7">
            <a:extLst>
              <a:ext uri="{FF2B5EF4-FFF2-40B4-BE49-F238E27FC236}">
                <a16:creationId xmlns:a16="http://schemas.microsoft.com/office/drawing/2014/main" id="{51932918-7829-4F8B-A91D-88FEA2FB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73" y="2746501"/>
            <a:ext cx="5273497" cy="1944793"/>
          </a:xfrm>
          <a:prstGeom prst="rect">
            <a:avLst/>
          </a:prstGeom>
        </p:spPr>
      </p:pic>
    </p:spTree>
    <p:extLst>
      <p:ext uri="{BB962C8B-B14F-4D97-AF65-F5344CB8AC3E}">
        <p14:creationId xmlns:p14="http://schemas.microsoft.com/office/powerpoint/2010/main" val="281519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D27348-8728-4682-98EF-5C7840F52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369332"/>
          </a:xfrm>
          <a:prstGeom prst="rect">
            <a:avLst/>
          </a:prstGeom>
          <a:noFill/>
        </p:spPr>
        <p:txBody>
          <a:bodyPr wrap="square" rtlCol="0">
            <a:spAutoFit/>
          </a:bodyPr>
          <a:lstStyle/>
          <a:p>
            <a:r>
              <a:rPr lang="en-US" dirty="0">
                <a:solidFill>
                  <a:schemeClr val="bg1"/>
                </a:solidFill>
              </a:rPr>
              <a:t>D&amp;C 93:30 Smith and Sjodahl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Tabernacle of God</a:t>
            </a:r>
            <a:endParaRPr lang="en-US" sz="3600" dirty="0">
              <a:solidFill>
                <a:schemeClr val="bg1"/>
              </a:solidFill>
              <a:latin typeface="Algerian" panose="04020705040A02060702" pitchFamily="82" charset="0"/>
            </a:endParaRPr>
          </a:p>
        </p:txBody>
      </p:sp>
      <p:sp>
        <p:nvSpPr>
          <p:cNvPr id="3" name="Rectangle 2"/>
          <p:cNvSpPr/>
          <p:nvPr/>
        </p:nvSpPr>
        <p:spPr>
          <a:xfrm>
            <a:off x="768439" y="1473444"/>
            <a:ext cx="3352800" cy="1200329"/>
          </a:xfrm>
          <a:prstGeom prst="rect">
            <a:avLst/>
          </a:prstGeom>
        </p:spPr>
        <p:txBody>
          <a:bodyPr wrap="square">
            <a:spAutoFit/>
          </a:bodyPr>
          <a:lstStyle/>
          <a:p>
            <a:r>
              <a:rPr lang="en-US" sz="2400" dirty="0">
                <a:solidFill>
                  <a:schemeClr val="bg1"/>
                </a:solidFill>
              </a:rPr>
              <a:t>“God dwells in the material universe, as a king in his palace.”</a:t>
            </a:r>
          </a:p>
        </p:txBody>
      </p:sp>
      <p:sp>
        <p:nvSpPr>
          <p:cNvPr id="9" name="Rectangle 8"/>
          <p:cNvSpPr/>
          <p:nvPr/>
        </p:nvSpPr>
        <p:spPr>
          <a:xfrm>
            <a:off x="5439178" y="1633244"/>
            <a:ext cx="6096000" cy="2677656"/>
          </a:xfrm>
          <a:prstGeom prst="rect">
            <a:avLst/>
          </a:prstGeom>
        </p:spPr>
        <p:txBody>
          <a:bodyPr>
            <a:spAutoFit/>
          </a:bodyPr>
          <a:lstStyle/>
          <a:p>
            <a:pPr fontAlgn="base"/>
            <a:r>
              <a:rPr lang="en-US" sz="2400" i="1" dirty="0">
                <a:solidFill>
                  <a:srgbClr val="FFFF00"/>
                </a:solidFill>
              </a:rPr>
              <a:t>Know ye not that ye are the temple of God, and that the Spirit of God </a:t>
            </a:r>
            <a:r>
              <a:rPr lang="en-US" sz="2400" i="1" dirty="0" err="1">
                <a:solidFill>
                  <a:srgbClr val="FFFF00"/>
                </a:solidFill>
              </a:rPr>
              <a:t>dwelleth</a:t>
            </a:r>
            <a:r>
              <a:rPr lang="en-US" sz="2400" i="1" dirty="0">
                <a:solidFill>
                  <a:srgbClr val="FFFF00"/>
                </a:solidFill>
              </a:rPr>
              <a:t> in you?</a:t>
            </a:r>
          </a:p>
          <a:p>
            <a:pPr fontAlgn="base"/>
            <a:endParaRPr lang="en-US" sz="2400" i="1" dirty="0">
              <a:solidFill>
                <a:srgbClr val="FFFF00"/>
              </a:solidFill>
            </a:endParaRPr>
          </a:p>
          <a:p>
            <a:pPr fontAlgn="base"/>
            <a:r>
              <a:rPr lang="en-US" sz="2400" i="1" dirty="0">
                <a:solidFill>
                  <a:srgbClr val="FFFF00"/>
                </a:solidFill>
              </a:rPr>
              <a:t> If any man defile the temple of God, him shall God destroy; for the temple of God is holy, which temple ye are.</a:t>
            </a:r>
          </a:p>
          <a:p>
            <a:pPr fontAlgn="base"/>
            <a:r>
              <a:rPr lang="en-US" sz="2400" i="1" dirty="0">
                <a:solidFill>
                  <a:srgbClr val="FFFF00"/>
                </a:solidFill>
              </a:rPr>
              <a:t>1 Corinthians 3:16-17</a:t>
            </a:r>
          </a:p>
        </p:txBody>
      </p:sp>
      <p:sp>
        <p:nvSpPr>
          <p:cNvPr id="8" name="Rectangle 7"/>
          <p:cNvSpPr/>
          <p:nvPr/>
        </p:nvSpPr>
        <p:spPr>
          <a:xfrm>
            <a:off x="4265052" y="5103674"/>
            <a:ext cx="6772141" cy="1569660"/>
          </a:xfrm>
          <a:prstGeom prst="rect">
            <a:avLst/>
          </a:prstGeom>
        </p:spPr>
        <p:txBody>
          <a:bodyPr wrap="square">
            <a:spAutoFit/>
          </a:bodyPr>
          <a:lstStyle/>
          <a:p>
            <a:r>
              <a:rPr lang="en-US" sz="2400" dirty="0">
                <a:solidFill>
                  <a:schemeClr val="bg1"/>
                </a:solidFill>
              </a:rPr>
              <a:t>Destruction means banished…the body cannot be permanently destroyed because through the atonement of Jesus Christ every spirit and body shall receive the resurrection</a:t>
            </a:r>
          </a:p>
        </p:txBody>
      </p:sp>
      <p:pic>
        <p:nvPicPr>
          <p:cNvPr id="5" name="Picture 4">
            <a:extLst>
              <a:ext uri="{FF2B5EF4-FFF2-40B4-BE49-F238E27FC236}">
                <a16:creationId xmlns:a16="http://schemas.microsoft.com/office/drawing/2014/main" id="{DF9ACB4E-FE28-43B7-B682-ADE69ACD1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114" y="2928093"/>
            <a:ext cx="2272116" cy="3280714"/>
          </a:xfrm>
          <a:prstGeom prst="rect">
            <a:avLst/>
          </a:prstGeom>
        </p:spPr>
      </p:pic>
    </p:spTree>
    <p:extLst>
      <p:ext uri="{BB962C8B-B14F-4D97-AF65-F5344CB8AC3E}">
        <p14:creationId xmlns:p14="http://schemas.microsoft.com/office/powerpoint/2010/main" val="232593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E00154E-D013-4E57-BD04-5E0B63F23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93:36-37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Receiving Light and Truth</a:t>
            </a:r>
            <a:endParaRPr lang="en-US" sz="3600" dirty="0">
              <a:solidFill>
                <a:schemeClr val="bg1"/>
              </a:solidFill>
              <a:latin typeface="Algerian" panose="04020705040A02060702" pitchFamily="82" charset="0"/>
            </a:endParaRPr>
          </a:p>
        </p:txBody>
      </p:sp>
      <p:sp>
        <p:nvSpPr>
          <p:cNvPr id="2" name="Isosceles Triangle 1"/>
          <p:cNvSpPr/>
          <p:nvPr/>
        </p:nvSpPr>
        <p:spPr>
          <a:xfrm rot="10800000">
            <a:off x="962179" y="1517681"/>
            <a:ext cx="6104586" cy="4468969"/>
          </a:xfrm>
          <a:prstGeom prst="triangle">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2"/>
          <p:cNvSpPr/>
          <p:nvPr/>
        </p:nvSpPr>
        <p:spPr>
          <a:xfrm flipH="1" flipV="1">
            <a:off x="1455313" y="3000777"/>
            <a:ext cx="850005" cy="2562896"/>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640180" y="2149815"/>
            <a:ext cx="850005" cy="2562896"/>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13700" y="3292763"/>
            <a:ext cx="3957551" cy="646331"/>
          </a:xfrm>
          <a:prstGeom prst="rect">
            <a:avLst/>
          </a:prstGeom>
          <a:solidFill>
            <a:schemeClr val="tx2">
              <a:lumMod val="40000"/>
              <a:lumOff val="60000"/>
            </a:schemeClr>
          </a:solidFill>
        </p:spPr>
        <p:txBody>
          <a:bodyPr wrap="square" rtlCol="0">
            <a:spAutoFit/>
          </a:bodyPr>
          <a:lstStyle/>
          <a:p>
            <a:r>
              <a:rPr lang="en-US" dirty="0"/>
              <a:t>We receive truth and light as we keep the commandments</a:t>
            </a:r>
          </a:p>
        </p:txBody>
      </p:sp>
      <p:sp>
        <p:nvSpPr>
          <p:cNvPr id="15" name="TextBox 14"/>
          <p:cNvSpPr txBox="1"/>
          <p:nvPr/>
        </p:nvSpPr>
        <p:spPr>
          <a:xfrm>
            <a:off x="326542" y="4131019"/>
            <a:ext cx="3957551" cy="646331"/>
          </a:xfrm>
          <a:prstGeom prst="rect">
            <a:avLst/>
          </a:prstGeom>
          <a:solidFill>
            <a:schemeClr val="tx2">
              <a:lumMod val="40000"/>
              <a:lumOff val="60000"/>
            </a:schemeClr>
          </a:solidFill>
        </p:spPr>
        <p:txBody>
          <a:bodyPr wrap="square" rtlCol="0">
            <a:spAutoFit/>
          </a:bodyPr>
          <a:lstStyle/>
          <a:p>
            <a:r>
              <a:rPr lang="en-US" dirty="0"/>
              <a:t>Disobedience and false traditions cause us to lose light and truth</a:t>
            </a:r>
          </a:p>
        </p:txBody>
      </p:sp>
      <p:grpSp>
        <p:nvGrpSpPr>
          <p:cNvPr id="16" name="Group 15"/>
          <p:cNvGrpSpPr/>
          <p:nvPr/>
        </p:nvGrpSpPr>
        <p:grpSpPr>
          <a:xfrm>
            <a:off x="8661945" y="1194700"/>
            <a:ext cx="2667000" cy="5029200"/>
            <a:chOff x="838200" y="76200"/>
            <a:chExt cx="2667000" cy="5029200"/>
          </a:xfrm>
        </p:grpSpPr>
        <p:grpSp>
          <p:nvGrpSpPr>
            <p:cNvPr id="17" name="Group 17"/>
            <p:cNvGrpSpPr/>
            <p:nvPr/>
          </p:nvGrpSpPr>
          <p:grpSpPr>
            <a:xfrm>
              <a:off x="838200" y="76200"/>
              <a:ext cx="2667000" cy="5029200"/>
              <a:chOff x="838200" y="76200"/>
              <a:chExt cx="2667000" cy="5029200"/>
            </a:xfrm>
          </p:grpSpPr>
          <p:grpSp>
            <p:nvGrpSpPr>
              <p:cNvPr id="19" name="Group 17"/>
              <p:cNvGrpSpPr/>
              <p:nvPr/>
            </p:nvGrpSpPr>
            <p:grpSpPr>
              <a:xfrm flipH="1">
                <a:off x="2209800" y="1447800"/>
                <a:ext cx="1295400" cy="3429000"/>
                <a:chOff x="685800" y="1447800"/>
                <a:chExt cx="1295400" cy="3124200"/>
              </a:xfrm>
            </p:grpSpPr>
            <p:sp>
              <p:nvSpPr>
                <p:cNvPr id="35" name="Bent Arrow 3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p:cNvGrpSpPr/>
              <p:nvPr/>
            </p:nvGrpSpPr>
            <p:grpSpPr>
              <a:xfrm>
                <a:off x="838200" y="1447800"/>
                <a:ext cx="1295400" cy="3429000"/>
                <a:chOff x="685800" y="1447800"/>
                <a:chExt cx="1295400" cy="3429000"/>
              </a:xfrm>
            </p:grpSpPr>
            <p:sp>
              <p:nvSpPr>
                <p:cNvPr id="33" name="Bent Arrow 3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279712" y="2334161"/>
              <a:ext cx="1905000" cy="1200329"/>
            </a:xfrm>
            <a:prstGeom prst="rect">
              <a:avLst/>
            </a:prstGeom>
          </p:spPr>
          <p:txBody>
            <a:bodyPr wrap="square">
              <a:spAutoFit/>
            </a:bodyPr>
            <a:lstStyle/>
            <a:p>
              <a:pPr algn="ctr"/>
              <a:r>
                <a:rPr lang="en-US" b="1" dirty="0"/>
                <a:t>We receive truth and light as we keep the commandments</a:t>
              </a:r>
              <a:endParaRPr lang="en-US" sz="1600" dirty="0">
                <a:solidFill>
                  <a:schemeClr val="bg1"/>
                </a:solidFill>
              </a:endParaRPr>
            </a:p>
          </p:txBody>
        </p:sp>
      </p:grpSp>
      <p:sp>
        <p:nvSpPr>
          <p:cNvPr id="8" name="Rectangle 7"/>
          <p:cNvSpPr/>
          <p:nvPr/>
        </p:nvSpPr>
        <p:spPr>
          <a:xfrm>
            <a:off x="5006172" y="5195200"/>
            <a:ext cx="2933333" cy="923330"/>
          </a:xfrm>
          <a:prstGeom prst="rect">
            <a:avLst/>
          </a:prstGeom>
        </p:spPr>
        <p:txBody>
          <a:bodyPr wrap="square">
            <a:spAutoFit/>
          </a:bodyPr>
          <a:lstStyle/>
          <a:p>
            <a:r>
              <a:rPr lang="en-US" b="0" i="0" dirty="0">
                <a:solidFill>
                  <a:srgbClr val="FFFF00"/>
                </a:solidFill>
                <a:effectLst/>
                <a:latin typeface="Abadi" panose="020B0604020104020204" pitchFamily="34" charset="0"/>
              </a:rPr>
              <a:t>How does obeying the commandments help us receive truth and light?</a:t>
            </a:r>
            <a:endParaRPr lang="en-US" dirty="0">
              <a:solidFill>
                <a:srgbClr val="FFFF00"/>
              </a:solidFill>
            </a:endParaRPr>
          </a:p>
        </p:txBody>
      </p:sp>
    </p:spTree>
    <p:extLst>
      <p:ext uri="{BB962C8B-B14F-4D97-AF65-F5344CB8AC3E}">
        <p14:creationId xmlns:p14="http://schemas.microsoft.com/office/powerpoint/2010/main" val="133732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5" grpId="0" animBg="1"/>
      <p:bldP spid="1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E00154E-D013-4E57-BD04-5E0B63F23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A choice to obey</a:t>
            </a:r>
            <a:endParaRPr lang="en-US" sz="3600" dirty="0">
              <a:solidFill>
                <a:schemeClr val="bg1"/>
              </a:solidFill>
              <a:latin typeface="Algerian" panose="04020705040A02060702" pitchFamily="82" charset="0"/>
            </a:endParaRPr>
          </a:p>
        </p:txBody>
      </p:sp>
      <p:sp>
        <p:nvSpPr>
          <p:cNvPr id="7" name="Rectangle 6">
            <a:extLst>
              <a:ext uri="{FF2B5EF4-FFF2-40B4-BE49-F238E27FC236}">
                <a16:creationId xmlns:a16="http://schemas.microsoft.com/office/drawing/2014/main" id="{694FF2F4-4213-4326-B36D-6BAAADAF2287}"/>
              </a:ext>
            </a:extLst>
          </p:cNvPr>
          <p:cNvSpPr/>
          <p:nvPr/>
        </p:nvSpPr>
        <p:spPr>
          <a:xfrm>
            <a:off x="689810" y="1213924"/>
            <a:ext cx="4007318" cy="2308324"/>
          </a:xfrm>
          <a:prstGeom prst="rect">
            <a:avLst/>
          </a:prstGeom>
        </p:spPr>
        <p:txBody>
          <a:bodyPr wrap="square">
            <a:spAutoFit/>
          </a:bodyPr>
          <a:lstStyle/>
          <a:p>
            <a:r>
              <a:rPr lang="en-US" dirty="0">
                <a:solidFill>
                  <a:schemeClr val="bg1"/>
                </a:solidFill>
                <a:latin typeface="Open Sans"/>
              </a:rPr>
              <a:t>Maria prays each morning and evening. She feels joy giving service, keeping her covenants, and searching the scriptures daily. She regularly helps gather her family together for family scripture study and prayer. She looks forward to partaking of the sacrament each week at church.</a:t>
            </a:r>
            <a:endParaRPr lang="en-US" dirty="0">
              <a:solidFill>
                <a:schemeClr val="bg1"/>
              </a:solidFill>
            </a:endParaRPr>
          </a:p>
        </p:txBody>
      </p:sp>
      <p:sp>
        <p:nvSpPr>
          <p:cNvPr id="9" name="Rectangle 8">
            <a:extLst>
              <a:ext uri="{FF2B5EF4-FFF2-40B4-BE49-F238E27FC236}">
                <a16:creationId xmlns:a16="http://schemas.microsoft.com/office/drawing/2014/main" id="{48E1B76A-9988-44B5-8BE4-49E989F343B1}"/>
              </a:ext>
            </a:extLst>
          </p:cNvPr>
          <p:cNvSpPr/>
          <p:nvPr/>
        </p:nvSpPr>
        <p:spPr>
          <a:xfrm>
            <a:off x="7494874" y="1394670"/>
            <a:ext cx="4235116" cy="1754326"/>
          </a:xfrm>
          <a:prstGeom prst="rect">
            <a:avLst/>
          </a:prstGeom>
        </p:spPr>
        <p:txBody>
          <a:bodyPr wrap="square">
            <a:spAutoFit/>
          </a:bodyPr>
          <a:lstStyle/>
          <a:p>
            <a:r>
              <a:rPr lang="en-US" dirty="0">
                <a:solidFill>
                  <a:schemeClr val="bg1"/>
                </a:solidFill>
                <a:latin typeface="Open Sans"/>
              </a:rPr>
              <a:t>Maria prays and studies the scriptures often but not every day. She attends church most of the time and usually listens to those who speak and teach. She goes to Young Women activities if she knows that her friends will be there.</a:t>
            </a:r>
            <a:endParaRPr lang="en-US" dirty="0">
              <a:solidFill>
                <a:schemeClr val="bg1"/>
              </a:solidFill>
            </a:endParaRPr>
          </a:p>
        </p:txBody>
      </p:sp>
      <p:sp>
        <p:nvSpPr>
          <p:cNvPr id="10" name="Rectangle 9">
            <a:extLst>
              <a:ext uri="{FF2B5EF4-FFF2-40B4-BE49-F238E27FC236}">
                <a16:creationId xmlns:a16="http://schemas.microsoft.com/office/drawing/2014/main" id="{C3223765-116D-45D0-B315-FD7D75215F1C}"/>
              </a:ext>
            </a:extLst>
          </p:cNvPr>
          <p:cNvSpPr/>
          <p:nvPr/>
        </p:nvSpPr>
        <p:spPr>
          <a:xfrm>
            <a:off x="911192" y="4336256"/>
            <a:ext cx="3901440" cy="2031325"/>
          </a:xfrm>
          <a:prstGeom prst="rect">
            <a:avLst/>
          </a:prstGeom>
        </p:spPr>
        <p:txBody>
          <a:bodyPr wrap="square">
            <a:spAutoFit/>
          </a:bodyPr>
          <a:lstStyle/>
          <a:p>
            <a:r>
              <a:rPr lang="en-US" dirty="0">
                <a:solidFill>
                  <a:schemeClr val="bg1"/>
                </a:solidFill>
                <a:latin typeface="Open Sans"/>
              </a:rPr>
              <a:t>Maria prays if she is not tired or in a hurry. She helps around the house reluctantly and reads scriptures with the family only if it is convenient. She usually skips church and Young Women activities. She occasionally breaks the Word of Wisdom.</a:t>
            </a:r>
            <a:endParaRPr lang="en-US" dirty="0">
              <a:solidFill>
                <a:schemeClr val="bg1"/>
              </a:solidFill>
            </a:endParaRPr>
          </a:p>
        </p:txBody>
      </p:sp>
      <p:sp>
        <p:nvSpPr>
          <p:cNvPr id="11" name="Rectangle 10">
            <a:extLst>
              <a:ext uri="{FF2B5EF4-FFF2-40B4-BE49-F238E27FC236}">
                <a16:creationId xmlns:a16="http://schemas.microsoft.com/office/drawing/2014/main" id="{042A2DC8-E594-4B0F-B37C-67925E1621EC}"/>
              </a:ext>
            </a:extLst>
          </p:cNvPr>
          <p:cNvSpPr/>
          <p:nvPr/>
        </p:nvSpPr>
        <p:spPr>
          <a:xfrm>
            <a:off x="7523746" y="3985278"/>
            <a:ext cx="3757062" cy="2308324"/>
          </a:xfrm>
          <a:prstGeom prst="rect">
            <a:avLst/>
          </a:prstGeom>
        </p:spPr>
        <p:txBody>
          <a:bodyPr wrap="square">
            <a:spAutoFit/>
          </a:bodyPr>
          <a:lstStyle/>
          <a:p>
            <a:r>
              <a:rPr lang="en-US" dirty="0">
                <a:solidFill>
                  <a:schemeClr val="bg1"/>
                </a:solidFill>
                <a:latin typeface="Open Sans"/>
              </a:rPr>
              <a:t>Maria never prays, reads the scriptures, or attends Church meetings. The bishop has asked to see her, but she will not speak to him. She often breaks the Word of Wisdom. She argues constantly with family members. She feels distant from Heavenly Father.</a:t>
            </a:r>
            <a:endParaRPr lang="en-US" dirty="0">
              <a:solidFill>
                <a:schemeClr val="bg1"/>
              </a:solidFill>
            </a:endParaRPr>
          </a:p>
        </p:txBody>
      </p:sp>
      <p:pic>
        <p:nvPicPr>
          <p:cNvPr id="39" name="Picture 38">
            <a:extLst>
              <a:ext uri="{FF2B5EF4-FFF2-40B4-BE49-F238E27FC236}">
                <a16:creationId xmlns:a16="http://schemas.microsoft.com/office/drawing/2014/main" id="{AD2BFC82-4C97-48F9-B3C7-B86EF71CC87D}"/>
              </a:ext>
            </a:extLst>
          </p:cNvPr>
          <p:cNvPicPr>
            <a:picLocks noChangeAspect="1"/>
          </p:cNvPicPr>
          <p:nvPr/>
        </p:nvPicPr>
        <p:blipFill>
          <a:blip r:embed="rId3"/>
          <a:stretch>
            <a:fillRect/>
          </a:stretch>
        </p:blipFill>
        <p:spPr>
          <a:xfrm>
            <a:off x="4882642" y="1772809"/>
            <a:ext cx="2340086" cy="2944880"/>
          </a:xfrm>
          <a:prstGeom prst="rect">
            <a:avLst/>
          </a:prstGeom>
        </p:spPr>
      </p:pic>
      <p:sp>
        <p:nvSpPr>
          <p:cNvPr id="40" name="Rectangle 39">
            <a:extLst>
              <a:ext uri="{FF2B5EF4-FFF2-40B4-BE49-F238E27FC236}">
                <a16:creationId xmlns:a16="http://schemas.microsoft.com/office/drawing/2014/main" id="{C527A598-DF3D-482C-BC61-A00C59C4789F}"/>
              </a:ext>
            </a:extLst>
          </p:cNvPr>
          <p:cNvSpPr/>
          <p:nvPr/>
        </p:nvSpPr>
        <p:spPr>
          <a:xfrm>
            <a:off x="4668255" y="4919166"/>
            <a:ext cx="2855491" cy="1754326"/>
          </a:xfrm>
          <a:prstGeom prst="rect">
            <a:avLst/>
          </a:prstGeom>
        </p:spPr>
        <p:txBody>
          <a:bodyPr wrap="square">
            <a:spAutoFit/>
          </a:bodyPr>
          <a:lstStyle/>
          <a:p>
            <a:pPr algn="ctr"/>
            <a:r>
              <a:rPr lang="en-US" dirty="0">
                <a:solidFill>
                  <a:srgbClr val="FFFF00"/>
                </a:solidFill>
                <a:latin typeface="Open Sans"/>
              </a:rPr>
              <a:t>How would you summarize the importance of our daily decisions and their effect on the light and truth we receive?</a:t>
            </a:r>
            <a:endParaRPr lang="en-US" dirty="0">
              <a:solidFill>
                <a:srgbClr val="FFFF00"/>
              </a:solidFill>
            </a:endParaRPr>
          </a:p>
        </p:txBody>
      </p:sp>
    </p:spTree>
    <p:extLst>
      <p:ext uri="{BB962C8B-B14F-4D97-AF65-F5344CB8AC3E}">
        <p14:creationId xmlns:p14="http://schemas.microsoft.com/office/powerpoint/2010/main" val="427978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par>
                                <p:cTn id="34" presetID="1" presetClass="exit" presetSubtype="0" fill="hold" grpId="1" nodeType="withEffect">
                                  <p:stCondLst>
                                    <p:cond delay="0"/>
                                  </p:stCondLst>
                                  <p:childTnLst>
                                    <p:set>
                                      <p:cBhvr>
                                        <p:cTn id="35"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265F07-4725-4E5F-B901-A9CBEA64C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646331"/>
          </a:xfrm>
          <a:prstGeom prst="rect">
            <a:avLst/>
          </a:prstGeom>
          <a:noFill/>
        </p:spPr>
        <p:txBody>
          <a:bodyPr wrap="square" rtlCol="0">
            <a:spAutoFit/>
          </a:bodyPr>
          <a:lstStyle/>
          <a:p>
            <a:r>
              <a:rPr lang="en-US" dirty="0">
                <a:solidFill>
                  <a:schemeClr val="bg1"/>
                </a:solidFill>
              </a:rPr>
              <a:t>D&amp;C 93:38  Bruce R. McConkie </a:t>
            </a:r>
          </a:p>
          <a:p>
            <a:r>
              <a:rPr lang="en-US" dirty="0">
                <a:solidFill>
                  <a:schemeClr val="bg1"/>
                </a:solidFill>
              </a:rPr>
              <a:t>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Born innocent</a:t>
            </a:r>
            <a:endParaRPr lang="en-US" sz="3600" dirty="0">
              <a:solidFill>
                <a:schemeClr val="bg1"/>
              </a:solidFill>
              <a:latin typeface="Algerian" panose="04020705040A02060702" pitchFamily="82" charset="0"/>
            </a:endParaRPr>
          </a:p>
        </p:txBody>
      </p:sp>
      <p:sp>
        <p:nvSpPr>
          <p:cNvPr id="3" name="Rectangle 2"/>
          <p:cNvSpPr/>
          <p:nvPr/>
        </p:nvSpPr>
        <p:spPr>
          <a:xfrm>
            <a:off x="425556" y="876846"/>
            <a:ext cx="8976452" cy="2308324"/>
          </a:xfrm>
          <a:prstGeom prst="rect">
            <a:avLst/>
          </a:prstGeom>
        </p:spPr>
        <p:txBody>
          <a:bodyPr wrap="square">
            <a:spAutoFit/>
          </a:bodyPr>
          <a:lstStyle/>
          <a:p>
            <a:r>
              <a:rPr lang="en-US" sz="2400" dirty="0">
                <a:solidFill>
                  <a:schemeClr val="bg1"/>
                </a:solidFill>
              </a:rPr>
              <a:t>‘Every spirit of man was innocent in the beginning’—meaning that spirits started out in a state of purity and innocence in preexistence—‘and God having redeemed man from the fall, men became again, in their infant state, innocent before God’ -- meaning that all children start out their mortal probation in purity and innocence because of the atonement.</a:t>
            </a:r>
          </a:p>
        </p:txBody>
      </p:sp>
      <p:sp>
        <p:nvSpPr>
          <p:cNvPr id="2" name="Rectangle 1"/>
          <p:cNvSpPr/>
          <p:nvPr/>
        </p:nvSpPr>
        <p:spPr>
          <a:xfrm>
            <a:off x="5140428" y="5316728"/>
            <a:ext cx="6096000" cy="1200329"/>
          </a:xfrm>
          <a:prstGeom prst="rect">
            <a:avLst/>
          </a:prstGeom>
        </p:spPr>
        <p:txBody>
          <a:bodyPr>
            <a:spAutoFit/>
          </a:bodyPr>
          <a:lstStyle/>
          <a:p>
            <a:r>
              <a:rPr lang="en-US" dirty="0">
                <a:solidFill>
                  <a:schemeClr val="bg1"/>
                </a:solidFill>
              </a:rPr>
              <a:t>Our revelations also say, ‘The Son of God hath atoned for original guilt, wherein the sins of the parents cannot be answered upon the heads of the children, for they are whole from the foundation of the world.’”</a:t>
            </a:r>
          </a:p>
        </p:txBody>
      </p:sp>
      <p:pic>
        <p:nvPicPr>
          <p:cNvPr id="7" name="Picture 6">
            <a:extLst>
              <a:ext uri="{FF2B5EF4-FFF2-40B4-BE49-F238E27FC236}">
                <a16:creationId xmlns:a16="http://schemas.microsoft.com/office/drawing/2014/main" id="{014AEE28-1D60-45C7-8015-2D30FD64B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376" y="3299825"/>
            <a:ext cx="3078480" cy="2767584"/>
          </a:xfrm>
          <a:prstGeom prst="rect">
            <a:avLst/>
          </a:prstGeom>
        </p:spPr>
      </p:pic>
      <p:grpSp>
        <p:nvGrpSpPr>
          <p:cNvPr id="13" name="Group 12">
            <a:extLst>
              <a:ext uri="{FF2B5EF4-FFF2-40B4-BE49-F238E27FC236}">
                <a16:creationId xmlns:a16="http://schemas.microsoft.com/office/drawing/2014/main" id="{DE30B2B5-1170-4807-9991-2265A0D264C2}"/>
              </a:ext>
            </a:extLst>
          </p:cNvPr>
          <p:cNvGrpSpPr/>
          <p:nvPr/>
        </p:nvGrpSpPr>
        <p:grpSpPr>
          <a:xfrm>
            <a:off x="7089731" y="3147221"/>
            <a:ext cx="2401361" cy="2046618"/>
            <a:chOff x="8238703" y="1736242"/>
            <a:chExt cx="3419392" cy="2848487"/>
          </a:xfrm>
        </p:grpSpPr>
        <p:sp>
          <p:nvSpPr>
            <p:cNvPr id="12" name="Rectangle 11">
              <a:extLst>
                <a:ext uri="{FF2B5EF4-FFF2-40B4-BE49-F238E27FC236}">
                  <a16:creationId xmlns:a16="http://schemas.microsoft.com/office/drawing/2014/main" id="{084C0163-5647-4DCB-B3A4-1FB14DEEF69C}"/>
                </a:ext>
              </a:extLst>
            </p:cNvPr>
            <p:cNvSpPr/>
            <p:nvPr/>
          </p:nvSpPr>
          <p:spPr>
            <a:xfrm>
              <a:off x="8238703" y="1736242"/>
              <a:ext cx="3419392" cy="276758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2C89CF-B53A-488A-8249-0940BB17F809}"/>
                </a:ext>
              </a:extLst>
            </p:cNvPr>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238703" y="2077175"/>
              <a:ext cx="3419392" cy="2507554"/>
            </a:xfrm>
            <a:prstGeom prst="rect">
              <a:avLst/>
            </a:prstGeom>
          </p:spPr>
        </p:pic>
      </p:grpSp>
    </p:spTree>
    <p:extLst>
      <p:ext uri="{BB962C8B-B14F-4D97-AF65-F5344CB8AC3E}">
        <p14:creationId xmlns:p14="http://schemas.microsoft.com/office/powerpoint/2010/main" val="40161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D535FDB-28C5-4B8E-A5E0-B96D73E65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369332"/>
          </a:xfrm>
          <a:prstGeom prst="rect">
            <a:avLst/>
          </a:prstGeom>
          <a:noFill/>
        </p:spPr>
        <p:txBody>
          <a:bodyPr wrap="square" rtlCol="0">
            <a:spAutoFit/>
          </a:bodyPr>
          <a:lstStyle/>
          <a:p>
            <a:r>
              <a:rPr lang="en-US" dirty="0">
                <a:solidFill>
                  <a:schemeClr val="bg1"/>
                </a:solidFill>
              </a:rPr>
              <a:t>D&amp;C 93:39  Student Manual</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Loss of Truth and Light</a:t>
            </a:r>
            <a:endParaRPr lang="en-US" sz="3600" dirty="0">
              <a:solidFill>
                <a:schemeClr val="bg1"/>
              </a:solidFill>
              <a:latin typeface="Algerian" panose="04020705040A02060702" pitchFamily="82" charset="0"/>
            </a:endParaRPr>
          </a:p>
        </p:txBody>
      </p:sp>
      <p:sp>
        <p:nvSpPr>
          <p:cNvPr id="3" name="Rectangle 2"/>
          <p:cNvSpPr/>
          <p:nvPr/>
        </p:nvSpPr>
        <p:spPr>
          <a:xfrm>
            <a:off x="877032" y="1397675"/>
            <a:ext cx="5850342" cy="1569660"/>
          </a:xfrm>
          <a:prstGeom prst="rect">
            <a:avLst/>
          </a:prstGeom>
        </p:spPr>
        <p:txBody>
          <a:bodyPr wrap="square">
            <a:spAutoFit/>
          </a:bodyPr>
          <a:lstStyle/>
          <a:p>
            <a:r>
              <a:rPr lang="en-US" sz="2400" dirty="0">
                <a:solidFill>
                  <a:schemeClr val="bg1"/>
                </a:solidFill>
              </a:rPr>
              <a:t> Outward signs of light are easy to recognize: respect, dependability, dedication to duty, modesty, obedience, and reverence for the things of God. </a:t>
            </a:r>
          </a:p>
        </p:txBody>
      </p:sp>
      <p:grpSp>
        <p:nvGrpSpPr>
          <p:cNvPr id="8" name="Group 7"/>
          <p:cNvGrpSpPr/>
          <p:nvPr/>
        </p:nvGrpSpPr>
        <p:grpSpPr>
          <a:xfrm>
            <a:off x="8661945" y="119470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79712" y="2334161"/>
              <a:ext cx="1905000" cy="1077218"/>
            </a:xfrm>
            <a:prstGeom prst="rect">
              <a:avLst/>
            </a:prstGeom>
          </p:spPr>
          <p:txBody>
            <a:bodyPr wrap="square">
              <a:spAutoFit/>
            </a:bodyPr>
            <a:lstStyle/>
            <a:p>
              <a:pPr algn="ctr"/>
              <a:r>
                <a:rPr lang="en-US" sz="1600" b="1" i="1" dirty="0"/>
                <a:t>Disobedience and false traditions cause us to lose light and truth</a:t>
              </a:r>
              <a:endParaRPr lang="en-US" sz="1600" dirty="0">
                <a:solidFill>
                  <a:schemeClr val="bg1"/>
                </a:solidFill>
              </a:endParaRPr>
            </a:p>
          </p:txBody>
        </p:sp>
      </p:grpSp>
      <p:sp>
        <p:nvSpPr>
          <p:cNvPr id="5" name="Rectangle 4"/>
          <p:cNvSpPr/>
          <p:nvPr/>
        </p:nvSpPr>
        <p:spPr>
          <a:xfrm>
            <a:off x="2128340" y="5138734"/>
            <a:ext cx="6096000" cy="1231106"/>
          </a:xfrm>
          <a:prstGeom prst="rect">
            <a:avLst/>
          </a:prstGeom>
        </p:spPr>
        <p:txBody>
          <a:bodyPr>
            <a:spAutoFit/>
          </a:bodyPr>
          <a:lstStyle/>
          <a:p>
            <a:r>
              <a:rPr lang="en-US" dirty="0">
                <a:solidFill>
                  <a:schemeClr val="bg1"/>
                </a:solidFill>
              </a:rPr>
              <a:t>When light is diminished in our lives, motivation toward spiritual things also diminishes to one degree or another.</a:t>
            </a:r>
          </a:p>
          <a:p>
            <a:endParaRPr lang="en-US" dirty="0">
              <a:solidFill>
                <a:schemeClr val="bg1"/>
              </a:solidFill>
            </a:endParaRPr>
          </a:p>
          <a:p>
            <a:r>
              <a:rPr lang="en-US" sz="2000" dirty="0">
                <a:solidFill>
                  <a:srgbClr val="FFFF00"/>
                </a:solidFill>
              </a:rPr>
              <a:t>See Romans 13:12 </a:t>
            </a:r>
          </a:p>
        </p:txBody>
      </p:sp>
      <p:pic>
        <p:nvPicPr>
          <p:cNvPr id="7" name="Picture 6">
            <a:extLst>
              <a:ext uri="{FF2B5EF4-FFF2-40B4-BE49-F238E27FC236}">
                <a16:creationId xmlns:a16="http://schemas.microsoft.com/office/drawing/2014/main" id="{BA38F04D-8558-46F2-9968-562B8C4C5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056" y="2836566"/>
            <a:ext cx="3162300" cy="2108200"/>
          </a:xfrm>
          <a:prstGeom prst="rect">
            <a:avLst/>
          </a:prstGeom>
        </p:spPr>
      </p:pic>
    </p:spTree>
    <p:extLst>
      <p:ext uri="{BB962C8B-B14F-4D97-AF65-F5344CB8AC3E}">
        <p14:creationId xmlns:p14="http://schemas.microsoft.com/office/powerpoint/2010/main" val="30076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822981-71A6-4A66-9056-E5D0B928E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369332"/>
          </a:xfrm>
          <a:prstGeom prst="rect">
            <a:avLst/>
          </a:prstGeom>
          <a:noFill/>
        </p:spPr>
        <p:txBody>
          <a:bodyPr wrap="square" rtlCol="0">
            <a:spAutoFit/>
          </a:bodyPr>
          <a:lstStyle/>
          <a:p>
            <a:r>
              <a:rPr lang="en-US" dirty="0">
                <a:solidFill>
                  <a:schemeClr val="bg1"/>
                </a:solidFill>
              </a:rPr>
              <a:t>D&amp;C 93:40-50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Set Your Homes in order</a:t>
            </a:r>
            <a:endParaRPr lang="en-US" sz="3600" dirty="0">
              <a:solidFill>
                <a:schemeClr val="bg1"/>
              </a:solidFill>
              <a:latin typeface="Algerian" panose="04020705040A02060702" pitchFamily="82" charset="0"/>
            </a:endParaRPr>
          </a:p>
        </p:txBody>
      </p:sp>
      <p:sp>
        <p:nvSpPr>
          <p:cNvPr id="3" name="Rectangle 2"/>
          <p:cNvSpPr/>
          <p:nvPr/>
        </p:nvSpPr>
        <p:spPr>
          <a:xfrm>
            <a:off x="496326" y="1295563"/>
            <a:ext cx="5850342" cy="2246769"/>
          </a:xfrm>
          <a:prstGeom prst="rect">
            <a:avLst/>
          </a:prstGeom>
        </p:spPr>
        <p:txBody>
          <a:bodyPr wrap="square">
            <a:spAutoFit/>
          </a:bodyPr>
          <a:lstStyle/>
          <a:p>
            <a:pPr fontAlgn="base"/>
            <a:r>
              <a:rPr lang="en-US" sz="2000" dirty="0">
                <a:solidFill>
                  <a:schemeClr val="bg1"/>
                </a:solidFill>
              </a:rPr>
              <a:t>“We call upon parents to devote their best efforts to the teaching and rearing of their children in gospel principles which will keep them close to the Church. The home is the basis of a righteous life, and no other instrumentality can take its place or fulfill its essential functions in carrying forward this God-given responsibility.</a:t>
            </a:r>
          </a:p>
        </p:txBody>
      </p:sp>
      <p:sp>
        <p:nvSpPr>
          <p:cNvPr id="29" name="Rectangle 28"/>
          <p:cNvSpPr/>
          <p:nvPr/>
        </p:nvSpPr>
        <p:spPr>
          <a:xfrm>
            <a:off x="245658" y="738096"/>
            <a:ext cx="5850342" cy="400110"/>
          </a:xfrm>
          <a:prstGeom prst="rect">
            <a:avLst/>
          </a:prstGeom>
        </p:spPr>
        <p:txBody>
          <a:bodyPr wrap="square">
            <a:spAutoFit/>
          </a:bodyPr>
          <a:lstStyle/>
          <a:p>
            <a:pPr fontAlgn="base"/>
            <a:r>
              <a:rPr lang="en-US" sz="2000" dirty="0">
                <a:solidFill>
                  <a:schemeClr val="bg1"/>
                </a:solidFill>
              </a:rPr>
              <a:t>First Presidency message</a:t>
            </a:r>
          </a:p>
        </p:txBody>
      </p:sp>
      <p:sp>
        <p:nvSpPr>
          <p:cNvPr id="2" name="Rectangle 1"/>
          <p:cNvSpPr/>
          <p:nvPr/>
        </p:nvSpPr>
        <p:spPr>
          <a:xfrm>
            <a:off x="5520516" y="4507757"/>
            <a:ext cx="6096000" cy="2031325"/>
          </a:xfrm>
          <a:prstGeom prst="rect">
            <a:avLst/>
          </a:prstGeom>
        </p:spPr>
        <p:txBody>
          <a:bodyPr>
            <a:spAutoFit/>
          </a:bodyPr>
          <a:lstStyle/>
          <a:p>
            <a:r>
              <a:rPr lang="en-US" dirty="0">
                <a:solidFill>
                  <a:schemeClr val="bg1"/>
                </a:solidFill>
                <a:latin typeface="Abadi" panose="020B0604020104020204" pitchFamily="34" charset="0"/>
              </a:rPr>
              <a:t>“We counsel parents and children to give highest priority to family prayer, family home evening, gospel study and instruction, and wholesome family activities. However worthy and appropriate other demands or activities may be, they must not be permitted to displace the divinely-appointed duties that only parents and families can adequately perform.” </a:t>
            </a:r>
            <a:endParaRPr lang="en-US" dirty="0">
              <a:solidFill>
                <a:schemeClr val="bg1"/>
              </a:solidFill>
            </a:endParaRPr>
          </a:p>
        </p:txBody>
      </p:sp>
      <p:pic>
        <p:nvPicPr>
          <p:cNvPr id="7" name="Picture 6">
            <a:extLst>
              <a:ext uri="{FF2B5EF4-FFF2-40B4-BE49-F238E27FC236}">
                <a16:creationId xmlns:a16="http://schemas.microsoft.com/office/drawing/2014/main" id="{F7911AFA-E9F5-4C6A-96A8-17167FCF8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336" y="1138206"/>
            <a:ext cx="4224528" cy="3029712"/>
          </a:xfrm>
          <a:prstGeom prst="rect">
            <a:avLst/>
          </a:prstGeom>
        </p:spPr>
      </p:pic>
      <p:pic>
        <p:nvPicPr>
          <p:cNvPr id="9" name="Picture 8">
            <a:extLst>
              <a:ext uri="{FF2B5EF4-FFF2-40B4-BE49-F238E27FC236}">
                <a16:creationId xmlns:a16="http://schemas.microsoft.com/office/drawing/2014/main" id="{1ED8247C-3087-4C2D-AD09-70F29CC70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648" y="3648936"/>
            <a:ext cx="3124200" cy="2962275"/>
          </a:xfrm>
          <a:prstGeom prst="rect">
            <a:avLst/>
          </a:prstGeom>
        </p:spPr>
      </p:pic>
    </p:spTree>
    <p:extLst>
      <p:ext uri="{BB962C8B-B14F-4D97-AF65-F5344CB8AC3E}">
        <p14:creationId xmlns:p14="http://schemas.microsoft.com/office/powerpoint/2010/main" val="30240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D887E1E-F67A-45CC-9A12-933BE54CC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5267" y="0"/>
            <a:ext cx="12101465"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Light and Truth, Part 2 (6:51)</a:t>
            </a:r>
          </a:p>
          <a:p>
            <a:r>
              <a:rPr lang="en-US" b="1" dirty="0">
                <a:solidFill>
                  <a:schemeClr val="bg1"/>
                </a:solidFill>
              </a:rPr>
              <a:t>More Diligent and Concerned at Home</a:t>
            </a:r>
            <a:r>
              <a:rPr lang="en-US" dirty="0">
                <a:solidFill>
                  <a:schemeClr val="bg1"/>
                </a:solidFill>
              </a:rPr>
              <a:t> (1:27)</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 593-599</a:t>
            </a:r>
          </a:p>
          <a:p>
            <a:endParaRPr lang="en-US" dirty="0">
              <a:solidFill>
                <a:schemeClr val="bg1"/>
              </a:solidFill>
            </a:endParaRPr>
          </a:p>
          <a:p>
            <a:r>
              <a:rPr lang="en-US" dirty="0">
                <a:solidFill>
                  <a:schemeClr val="bg1"/>
                </a:solidFill>
              </a:rPr>
              <a:t>Church Presidency (Clark, Messages, 4:203) 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a:t>
            </a:r>
            <a:r>
              <a:rPr lang="en-US" dirty="0">
                <a:solidFill>
                  <a:schemeClr val="bg1"/>
                </a:solidFill>
              </a:rPr>
              <a:t> pg. 675</a:t>
            </a:r>
          </a:p>
          <a:p>
            <a:endParaRPr lang="en-US" dirty="0">
              <a:solidFill>
                <a:schemeClr val="bg1"/>
              </a:solidFill>
            </a:endParaRPr>
          </a:p>
          <a:p>
            <a:r>
              <a:rPr lang="en-US" dirty="0">
                <a:solidFill>
                  <a:schemeClr val="bg1"/>
                </a:solidFill>
              </a:rPr>
              <a:t>Prophet Joseph Smith </a:t>
            </a:r>
            <a:r>
              <a:rPr lang="en-US" b="0" i="0" dirty="0">
                <a:solidFill>
                  <a:schemeClr val="bg1"/>
                </a:solidFill>
                <a:effectLst/>
              </a:rPr>
              <a:t>(</a:t>
            </a:r>
            <a:r>
              <a:rPr lang="en-US" b="0" i="1" dirty="0">
                <a:solidFill>
                  <a:schemeClr val="bg1"/>
                </a:solidFill>
                <a:effectLst/>
              </a:rPr>
              <a:t>History of the Church,</a:t>
            </a:r>
            <a:r>
              <a:rPr lang="en-US" b="0" i="0" dirty="0">
                <a:solidFill>
                  <a:schemeClr val="bg1"/>
                </a:solidFill>
                <a:effectLst/>
              </a:rPr>
              <a:t> 3:387.)</a:t>
            </a:r>
          </a:p>
          <a:p>
            <a:endParaRPr lang="en-US" dirty="0">
              <a:solidFill>
                <a:schemeClr val="bg1"/>
              </a:solidFill>
            </a:endParaRPr>
          </a:p>
          <a:p>
            <a:r>
              <a:rPr lang="en-US" b="0" i="1" dirty="0">
                <a:solidFill>
                  <a:schemeClr val="bg1"/>
                </a:solidFill>
                <a:effectLst/>
              </a:rPr>
              <a:t>Doctrine and Covenants Student Manual </a:t>
            </a:r>
            <a:r>
              <a:rPr lang="en-US" b="0" dirty="0">
                <a:solidFill>
                  <a:schemeClr val="bg1"/>
                </a:solidFill>
                <a:effectLst/>
              </a:rPr>
              <a:t>Religion 324-325 Section 93</a:t>
            </a:r>
          </a:p>
          <a:p>
            <a:endParaRPr lang="en-US" i="1" dirty="0">
              <a:solidFill>
                <a:schemeClr val="bg1"/>
              </a:solidFill>
            </a:endParaRPr>
          </a:p>
          <a:p>
            <a:r>
              <a:rPr lang="en-US" b="0" i="0" dirty="0">
                <a:solidFill>
                  <a:schemeClr val="bg1"/>
                </a:solidFill>
                <a:effectLst/>
                <a:latin typeface="Abadi" panose="020B0604020104020204" pitchFamily="34" charset="0"/>
              </a:rPr>
              <a:t>Neil A. Maxwell (“</a:t>
            </a:r>
            <a:r>
              <a:rPr lang="en-US" b="0" i="0" dirty="0" err="1">
                <a:solidFill>
                  <a:schemeClr val="bg1"/>
                </a:solidFill>
                <a:effectLst/>
                <a:latin typeface="Abadi" panose="020B0604020104020204" pitchFamily="34" charset="0"/>
              </a:rPr>
              <a:t>Eternalism</a:t>
            </a:r>
            <a:r>
              <a:rPr lang="en-US" b="0" i="0" dirty="0">
                <a:solidFill>
                  <a:schemeClr val="bg1"/>
                </a:solidFill>
                <a:effectLst/>
                <a:latin typeface="Abadi" panose="020B0604020104020204" pitchFamily="34" charset="0"/>
              </a:rPr>
              <a:t> vs. Secularism,” </a:t>
            </a:r>
            <a:r>
              <a:rPr lang="en-US" b="0" i="1" dirty="0">
                <a:solidFill>
                  <a:schemeClr val="bg1"/>
                </a:solidFill>
                <a:effectLst/>
                <a:latin typeface="Abadi" panose="020B0604020104020204" pitchFamily="34" charset="0"/>
              </a:rPr>
              <a:t>Ensign, </a:t>
            </a:r>
            <a:r>
              <a:rPr lang="en-US" b="0" i="0" dirty="0">
                <a:solidFill>
                  <a:schemeClr val="bg1"/>
                </a:solidFill>
                <a:effectLst/>
                <a:latin typeface="Abadi" panose="020B0604020104020204" pitchFamily="34" charset="0"/>
              </a:rPr>
              <a:t>Oct. 1974, 71.)</a:t>
            </a:r>
          </a:p>
          <a:p>
            <a:endParaRPr lang="en-US" dirty="0">
              <a:solidFill>
                <a:schemeClr val="bg1"/>
              </a:solidFill>
              <a:latin typeface="Abadi" panose="020B0604020104020204" pitchFamily="34" charset="0"/>
            </a:endParaRPr>
          </a:p>
          <a:p>
            <a:r>
              <a:rPr lang="en-US" i="1" dirty="0">
                <a:solidFill>
                  <a:schemeClr val="bg1"/>
                </a:solidFill>
              </a:rPr>
              <a:t>Elder John A. </a:t>
            </a:r>
            <a:r>
              <a:rPr lang="en-US" i="1" dirty="0" err="1">
                <a:solidFill>
                  <a:schemeClr val="bg1"/>
                </a:solidFill>
              </a:rPr>
              <a:t>Widtsoe</a:t>
            </a:r>
            <a:r>
              <a:rPr lang="en-US" i="1" dirty="0">
                <a:solidFill>
                  <a:schemeClr val="bg1"/>
                </a:solidFill>
              </a:rPr>
              <a:t> (Evidences and Reconciliations, 3:74</a:t>
            </a:r>
          </a:p>
          <a:p>
            <a:endParaRPr lang="en-US" i="1" dirty="0">
              <a:solidFill>
                <a:schemeClr val="bg1"/>
              </a:solidFill>
            </a:endParaRPr>
          </a:p>
          <a:p>
            <a:r>
              <a:rPr lang="en-US" dirty="0">
                <a:solidFill>
                  <a:schemeClr val="bg1"/>
                </a:solidFill>
              </a:rPr>
              <a:t>President Spencer W. Kimball (“Absolute Truth,” </a:t>
            </a:r>
            <a:r>
              <a:rPr lang="en-US" i="1" dirty="0">
                <a:solidFill>
                  <a:schemeClr val="bg1"/>
                </a:solidFill>
              </a:rPr>
              <a:t>Ensign,</a:t>
            </a:r>
            <a:r>
              <a:rPr lang="en-US" dirty="0">
                <a:solidFill>
                  <a:schemeClr val="bg1"/>
                </a:solidFill>
              </a:rPr>
              <a:t> Sept. 1978, pp. 3–5.)</a:t>
            </a:r>
          </a:p>
          <a:p>
            <a:endParaRPr lang="en-US" dirty="0">
              <a:solidFill>
                <a:schemeClr val="bg1"/>
              </a:solidFill>
            </a:endParaRPr>
          </a:p>
          <a:p>
            <a:r>
              <a:rPr lang="en-US" dirty="0">
                <a:solidFill>
                  <a:schemeClr val="bg1"/>
                </a:solidFill>
              </a:rPr>
              <a:t> Bruce R. </a:t>
            </a:r>
            <a:r>
              <a:rPr lang="en-US" dirty="0" err="1">
                <a:solidFill>
                  <a:schemeClr val="bg1"/>
                </a:solidFill>
              </a:rPr>
              <a:t>McConkie</a:t>
            </a:r>
            <a:r>
              <a:rPr lang="en-US" dirty="0">
                <a:solidFill>
                  <a:schemeClr val="bg1"/>
                </a:solidFill>
              </a:rPr>
              <a:t> (“The Salvation of Little Children,” </a:t>
            </a:r>
            <a:r>
              <a:rPr lang="en-US" i="1" dirty="0">
                <a:solidFill>
                  <a:schemeClr val="bg1"/>
                </a:solidFill>
              </a:rPr>
              <a:t>Ensign,</a:t>
            </a:r>
            <a:r>
              <a:rPr lang="en-US" dirty="0">
                <a:solidFill>
                  <a:schemeClr val="bg1"/>
                </a:solidFill>
              </a:rPr>
              <a:t> Apr. 1977, p. 4.)</a:t>
            </a:r>
          </a:p>
          <a:p>
            <a:endParaRPr lang="en-US" dirty="0">
              <a:solidFill>
                <a:schemeClr val="bg1"/>
              </a:solidFill>
            </a:endParaRPr>
          </a:p>
          <a:p>
            <a:r>
              <a:rPr lang="en-US" dirty="0">
                <a:solidFill>
                  <a:schemeClr val="bg1"/>
                </a:solidFill>
              </a:rPr>
              <a:t>Dennis L. </a:t>
            </a:r>
            <a:r>
              <a:rPr lang="en-US" dirty="0" err="1">
                <a:solidFill>
                  <a:schemeClr val="bg1"/>
                </a:solidFill>
              </a:rPr>
              <a:t>Largey</a:t>
            </a:r>
            <a:r>
              <a:rPr lang="en-US" dirty="0">
                <a:solidFill>
                  <a:schemeClr val="bg1"/>
                </a:solidFill>
              </a:rPr>
              <a:t> The </a:t>
            </a:r>
            <a:r>
              <a:rPr lang="en-US" dirty="0" err="1">
                <a:solidFill>
                  <a:schemeClr val="bg1"/>
                </a:solidFill>
              </a:rPr>
              <a:t>Armour</a:t>
            </a:r>
            <a:r>
              <a:rPr lang="en-US" dirty="0">
                <a:solidFill>
                  <a:schemeClr val="bg1"/>
                </a:solidFill>
              </a:rPr>
              <a:t> of Light February 12, 2002 BYU Devotional</a:t>
            </a:r>
          </a:p>
          <a:p>
            <a:endParaRPr lang="en-US" dirty="0">
              <a:solidFill>
                <a:schemeClr val="bg1"/>
              </a:solidFill>
            </a:endParaRPr>
          </a:p>
          <a:p>
            <a:r>
              <a:rPr lang="en-US" dirty="0">
                <a:solidFill>
                  <a:schemeClr val="bg1"/>
                </a:solidFill>
                <a:latin typeface="Abadi" panose="020B0604020104020204" pitchFamily="34" charset="0"/>
              </a:rPr>
              <a:t>(First Presidency letter, Feb. 11, 1999, quoted in </a:t>
            </a:r>
            <a:r>
              <a:rPr lang="en-US" i="1" dirty="0">
                <a:solidFill>
                  <a:schemeClr val="bg1"/>
                </a:solidFill>
                <a:latin typeface="Abadi" panose="020B0604020104020204" pitchFamily="34" charset="0"/>
              </a:rPr>
              <a:t>Handbook 2: Administering the Church</a:t>
            </a:r>
            <a:r>
              <a:rPr lang="en-US" dirty="0">
                <a:solidFill>
                  <a:schemeClr val="bg1"/>
                </a:solidFill>
                <a:latin typeface="Abadi" panose="020B0604020104020204" pitchFamily="34" charset="0"/>
              </a:rPr>
              <a:t> [2010], 1.4.1).</a:t>
            </a:r>
            <a:endParaRPr lang="en-US" dirty="0">
              <a:solidFill>
                <a:schemeClr val="bg1"/>
              </a:solidFill>
            </a:endParaRPr>
          </a:p>
        </p:txBody>
      </p:sp>
      <p:grpSp>
        <p:nvGrpSpPr>
          <p:cNvPr id="5" name="Group 4"/>
          <p:cNvGrpSpPr/>
          <p:nvPr/>
        </p:nvGrpSpPr>
        <p:grpSpPr>
          <a:xfrm>
            <a:off x="4545084" y="470418"/>
            <a:ext cx="680341" cy="861765"/>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60133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7" y="104233"/>
            <a:ext cx="4859628" cy="6186309"/>
          </a:xfrm>
          <a:prstGeom prst="rect">
            <a:avLst/>
          </a:prstGeom>
        </p:spPr>
        <p:txBody>
          <a:bodyPr wrap="square">
            <a:spAutoFit/>
          </a:bodyPr>
          <a:lstStyle/>
          <a:p>
            <a:pPr fontAlgn="base"/>
            <a:r>
              <a:rPr lang="en-US" sz="1200" b="1" i="0" dirty="0">
                <a:effectLst/>
                <a:latin typeface="Abadi" panose="020B0604020104020204" pitchFamily="34" charset="0"/>
              </a:rPr>
              <a:t>Knowing Truth:</a:t>
            </a:r>
          </a:p>
          <a:p>
            <a:pPr fontAlgn="base"/>
            <a:r>
              <a:rPr lang="en-US" sz="1200" b="0" i="0" dirty="0">
                <a:effectLst/>
                <a:latin typeface="Abadi" panose="020B0604020104020204" pitchFamily="34" charset="0"/>
              </a:rPr>
              <a:t>President Spencer W. Kimball stated: “If we live in such a way that the considerations of eternity press upon us, we will make better decisions. Perhaps this is why President Brigham Young once said that if he could do but one thing to bless the Saints, he believed it would be to give them ‘eyes with which to </a:t>
            </a:r>
            <a:r>
              <a:rPr lang="en-US" sz="1200" b="0" i="1" dirty="0">
                <a:effectLst/>
                <a:latin typeface="Abadi" panose="020B0604020104020204" pitchFamily="34" charset="0"/>
              </a:rPr>
              <a:t>see things as they are</a:t>
            </a:r>
            <a:r>
              <a:rPr lang="en-US" sz="1200" b="0" i="0" dirty="0">
                <a:effectLst/>
                <a:latin typeface="Abadi" panose="020B0604020104020204" pitchFamily="34" charset="0"/>
              </a:rPr>
              <a:t>.’ (</a:t>
            </a:r>
            <a:r>
              <a:rPr lang="en-US" sz="1200" b="0" i="1" dirty="0">
                <a:effectLst/>
                <a:latin typeface="Abadi" panose="020B0604020104020204" pitchFamily="34" charset="0"/>
              </a:rPr>
              <a:t>Journal of Discourses,</a:t>
            </a:r>
            <a:r>
              <a:rPr lang="en-US" sz="1200" b="0" i="0" dirty="0">
                <a:effectLst/>
                <a:latin typeface="Abadi" panose="020B0604020104020204" pitchFamily="34" charset="0"/>
              </a:rPr>
              <a:t> 3:221; italics added.) It is interesting to note how those last words reflect the words of the scripture in which truth is described as ‘knowledge of things as they are, and as they were, and as they are to come.’ (</a:t>
            </a:r>
            <a:r>
              <a:rPr lang="en-US" sz="1200" b="0" i="0" u="none" strike="noStrike" dirty="0">
                <a:effectLst/>
                <a:latin typeface="Abadi" panose="020B0604020104020204" pitchFamily="34" charset="0"/>
              </a:rPr>
              <a:t>D&amp;C 93:24</a:t>
            </a:r>
            <a:r>
              <a:rPr lang="en-US" sz="1200" b="0" i="0" dirty="0">
                <a:effectLst/>
                <a:latin typeface="Abadi" panose="020B0604020104020204" pitchFamily="34" charset="0"/>
              </a:rPr>
              <a:t>.) Jacob reminds us also that ‘the Spirit </a:t>
            </a:r>
            <a:r>
              <a:rPr lang="en-US" sz="1200" b="0" i="0" dirty="0" err="1">
                <a:effectLst/>
                <a:latin typeface="Abadi" panose="020B0604020104020204" pitchFamily="34" charset="0"/>
              </a:rPr>
              <a:t>speaketh</a:t>
            </a:r>
            <a:r>
              <a:rPr lang="en-US" sz="1200" b="0" i="0" dirty="0">
                <a:effectLst/>
                <a:latin typeface="Abadi" panose="020B0604020104020204" pitchFamily="34" charset="0"/>
              </a:rPr>
              <a:t> the truth … of things as they really are, and of things as they really will be.’ [</a:t>
            </a:r>
            <a:r>
              <a:rPr lang="en-US" sz="1200" b="0" i="0" u="none" strike="noStrike" dirty="0">
                <a:effectLst/>
                <a:latin typeface="Abadi" panose="020B0604020104020204" pitchFamily="34" charset="0"/>
              </a:rPr>
              <a:t>Jacob 4:13</a:t>
            </a:r>
            <a:r>
              <a:rPr lang="en-US" sz="1200" b="0" i="0" dirty="0">
                <a:effectLst/>
                <a:latin typeface="Abadi" panose="020B0604020104020204" pitchFamily="34" charset="0"/>
              </a:rPr>
              <a:t>.]</a:t>
            </a:r>
          </a:p>
          <a:p>
            <a:pPr fontAlgn="base"/>
            <a:r>
              <a:rPr lang="en-US" sz="1200" b="0" i="0" dirty="0">
                <a:effectLst/>
                <a:latin typeface="Abadi" panose="020B0604020104020204" pitchFamily="34" charset="0"/>
              </a:rPr>
              <a:t>“The more clearly we see eternity, the more obvious it becomes that the Lord’s work in which we are engaged is one vast and grand work with striking similarities on each side of the veil.” (“The Things of Eternity—Stand We in Jeopardy?” </a:t>
            </a:r>
            <a:r>
              <a:rPr lang="en-US" sz="1200" b="0" i="1" dirty="0">
                <a:effectLst/>
                <a:latin typeface="Abadi" panose="020B0604020104020204" pitchFamily="34" charset="0"/>
              </a:rPr>
              <a:t>Ensign,</a:t>
            </a:r>
            <a:r>
              <a:rPr lang="en-US" sz="1200" b="0" i="0" dirty="0">
                <a:effectLst/>
                <a:latin typeface="Abadi" panose="020B0604020104020204" pitchFamily="34" charset="0"/>
              </a:rPr>
              <a:t> Jan. 1977, p. 3.)</a:t>
            </a:r>
          </a:p>
          <a:p>
            <a:pPr fontAlgn="base"/>
            <a:endParaRPr lang="en-US" sz="1200" dirty="0">
              <a:latin typeface="Abadi" panose="020B0604020104020204" pitchFamily="34" charset="0"/>
            </a:endParaRPr>
          </a:p>
          <a:p>
            <a:pPr fontAlgn="base"/>
            <a:endParaRPr lang="en-US" sz="1200" dirty="0">
              <a:latin typeface="Abadi" panose="020B0604020104020204" pitchFamily="34" charset="0"/>
            </a:endParaRPr>
          </a:p>
          <a:p>
            <a:pPr fontAlgn="base"/>
            <a:r>
              <a:rPr lang="en-US" sz="1200" b="1" dirty="0"/>
              <a:t>Because Satan </a:t>
            </a:r>
            <a:r>
              <a:rPr lang="en-US" sz="1200" dirty="0"/>
              <a:t>“</a:t>
            </a:r>
            <a:r>
              <a:rPr lang="en-US" sz="1200" dirty="0" err="1"/>
              <a:t>seeketh</a:t>
            </a:r>
            <a:r>
              <a:rPr lang="en-US" sz="1200" dirty="0"/>
              <a:t> that all men might be miserable like unto himself” (2 Nephi 2:27), he and his followers try to lead us away from righteousness. He directs his most strenuous opposition at the most important aspects of Heavenly Father's plan of happiness. For example, he seeks to discredit the Savior and the priesthood, to cast doubt on the power of the Atonement, to counterfeit revelation, to distract us from the truth, and to contradict individual accountability. He attempts to undermine the family by confusing gender, promoting sexual relations outside of marriage, ridiculing marriage, and discouraging childbearing by married adults who would otherwise raise children in righteousness.</a:t>
            </a:r>
          </a:p>
          <a:p>
            <a:pPr fontAlgn="base"/>
            <a:r>
              <a:rPr lang="en-US" sz="1200" dirty="0"/>
              <a:t>Individuals do not have to give in to Satan's temptations. Each person has the power to choose good over evil, and the Lord has promised to help all who seek Him through sincere prayer and faithfulness.</a:t>
            </a:r>
          </a:p>
          <a:p>
            <a:pPr fontAlgn="base"/>
            <a:r>
              <a:rPr lang="en-US" sz="1200" dirty="0"/>
              <a:t>lds.org SATAN</a:t>
            </a:r>
          </a:p>
          <a:p>
            <a:pPr fontAlgn="base"/>
            <a:endParaRPr lang="en-US" sz="1200" b="0" i="0" dirty="0">
              <a:effectLst/>
              <a:latin typeface="Abadi" panose="020B0604020104020204" pitchFamily="34" charset="0"/>
            </a:endParaRPr>
          </a:p>
        </p:txBody>
      </p:sp>
      <p:sp>
        <p:nvSpPr>
          <p:cNvPr id="3" name="Rectangle 2"/>
          <p:cNvSpPr/>
          <p:nvPr/>
        </p:nvSpPr>
        <p:spPr>
          <a:xfrm>
            <a:off x="5937161" y="275239"/>
            <a:ext cx="5640946" cy="5940088"/>
          </a:xfrm>
          <a:prstGeom prst="rect">
            <a:avLst/>
          </a:prstGeom>
        </p:spPr>
        <p:txBody>
          <a:bodyPr wrap="square">
            <a:spAutoFit/>
          </a:bodyPr>
          <a:lstStyle/>
          <a:p>
            <a:r>
              <a:rPr lang="en-US" sz="1200" b="1" i="0" dirty="0">
                <a:effectLst/>
                <a:latin typeface="Abadi" panose="020B0604020104020204" pitchFamily="34" charset="0"/>
              </a:rPr>
              <a:t>Intelligence:</a:t>
            </a:r>
          </a:p>
          <a:p>
            <a:r>
              <a:rPr lang="en-US" sz="1200" b="0" i="0" dirty="0">
                <a:effectLst/>
                <a:latin typeface="Abadi" panose="020B0604020104020204" pitchFamily="34" charset="0"/>
              </a:rPr>
              <a:t>We know very little about the concept of intelligence. President Joseph Fielding Smith said: “Some of our writers have endeavored to explain what an intelligence is, but to do so is futile, for we have never been given any insight into this matter beyond what the Lord has fragmentarily revealed. We know, however, that there is something called intelligence which always existed. It is the real eternal part of man, which was not created or made. This intelligence combined with the spirit constitutes a spiritual identity or individual.” (</a:t>
            </a:r>
            <a:r>
              <a:rPr lang="en-US" sz="1200" b="0" i="1" dirty="0">
                <a:effectLst/>
                <a:latin typeface="Abadi" panose="020B0604020104020204" pitchFamily="34" charset="0"/>
              </a:rPr>
              <a:t>Progress of Man,</a:t>
            </a:r>
            <a:r>
              <a:rPr lang="en-US" sz="1200" b="0" i="0" dirty="0">
                <a:effectLst/>
                <a:latin typeface="Abadi" panose="020B0604020104020204" pitchFamily="34" charset="0"/>
              </a:rPr>
              <a:t> p. 11.)</a:t>
            </a:r>
          </a:p>
          <a:p>
            <a:endParaRPr lang="en-US" sz="1200" dirty="0">
              <a:latin typeface="Abadi" panose="020B0604020104020204" pitchFamily="34" charset="0"/>
            </a:endParaRPr>
          </a:p>
          <a:p>
            <a:pPr fontAlgn="base"/>
            <a:r>
              <a:rPr lang="en-US" sz="1300" dirty="0"/>
              <a:t>Elder John A. </a:t>
            </a:r>
            <a:r>
              <a:rPr lang="en-US" sz="1300" dirty="0" err="1"/>
              <a:t>Widtsoe</a:t>
            </a:r>
            <a:r>
              <a:rPr lang="en-US" sz="1300" dirty="0"/>
              <a:t> explained:</a:t>
            </a:r>
          </a:p>
          <a:p>
            <a:pPr fontAlgn="base"/>
            <a:r>
              <a:rPr lang="en-US" sz="1300" dirty="0"/>
              <a:t>“Among the many great truths revealed to the Prophet Joseph Smith, none is more beloved by the Church than ‘The Glory of God is intelligence. The word intelligence, as used in common speech, means readiness in learning, quickness of mind. Its higher Gospel meaning is more profound. The intelligent man is he who seeks knowledge and uses it in accordance with the plan of the Lord for human good. This is implied in the revelation from which the quotation is made, for the full sentence reads, ‘The glory of God is intelligence, or in other words, light and truth.’ When men follow the light their knowledge will always be well used.</a:t>
            </a:r>
          </a:p>
          <a:p>
            <a:pPr fontAlgn="base"/>
            <a:r>
              <a:rPr lang="en-US" sz="1300" dirty="0"/>
              <a:t>“Intelligence, then, becomes but another name for wisdom. In the language of mathematics we may say that knowledge, plus the proper use of knowledge, equals intelligence, or wisdom. In this sense intelligence becomes the goal of the successful life. Knowledge is one of the means by which such intelligence is attained; the use of knowledge is equally as important, for it gives life and direction to knowledge. … Thus it often happens that a person of limited knowledge but who earnestly and prayerfully obeys the law, rises to a higher intelligence or wisdom, than one of vast Gospel learning who does not comply in his daily life with the requirements of the Gospel. Obedience to law is a mark of intelligence.” (In Conference Report, Apr. 1938, p. 50.)</a:t>
            </a:r>
          </a:p>
          <a:p>
            <a:endParaRPr lang="en-US" sz="1200" dirty="0"/>
          </a:p>
        </p:txBody>
      </p:sp>
      <p:sp>
        <p:nvSpPr>
          <p:cNvPr id="4" name="Rectangle 3"/>
          <p:cNvSpPr/>
          <p:nvPr/>
        </p:nvSpPr>
        <p:spPr>
          <a:xfrm>
            <a:off x="152400" y="3295650"/>
            <a:ext cx="52959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5295900" cy="3162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67350" y="171450"/>
            <a:ext cx="6400800" cy="1771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67350" y="1943099"/>
            <a:ext cx="6400800" cy="4629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01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80B5BC-09F9-43E1-907A-2087246C6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93:21 </a:t>
            </a:r>
            <a:r>
              <a:rPr lang="en-US" sz="1200" dirty="0">
                <a:solidFill>
                  <a:schemeClr val="bg1"/>
                </a:solidFill>
              </a:rPr>
              <a:t>Smith and Sjodahl</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First Born</a:t>
            </a:r>
            <a:endParaRPr lang="en-US" sz="3600" dirty="0">
              <a:solidFill>
                <a:schemeClr val="bg1"/>
              </a:solidFill>
              <a:latin typeface="Algerian" panose="04020705040A02060702" pitchFamily="82" charset="0"/>
            </a:endParaRPr>
          </a:p>
        </p:txBody>
      </p:sp>
      <p:sp>
        <p:nvSpPr>
          <p:cNvPr id="7" name="TextBox 6"/>
          <p:cNvSpPr txBox="1"/>
          <p:nvPr/>
        </p:nvSpPr>
        <p:spPr>
          <a:xfrm>
            <a:off x="6191060" y="1121239"/>
            <a:ext cx="4980915" cy="1477328"/>
          </a:xfrm>
          <a:prstGeom prst="rect">
            <a:avLst/>
          </a:prstGeom>
          <a:noFill/>
        </p:spPr>
        <p:txBody>
          <a:bodyPr wrap="square" rtlCol="0">
            <a:spAutoFit/>
          </a:bodyPr>
          <a:lstStyle/>
          <a:p>
            <a:r>
              <a:rPr lang="en-US" dirty="0">
                <a:solidFill>
                  <a:schemeClr val="bg1"/>
                </a:solidFill>
              </a:rPr>
              <a:t>1901—Church Presidency</a:t>
            </a:r>
          </a:p>
          <a:p>
            <a:r>
              <a:rPr lang="en-US" dirty="0">
                <a:solidFill>
                  <a:schemeClr val="bg1"/>
                </a:solidFill>
              </a:rPr>
              <a:t>“Jesus…is the firstborn among all the sons of god—the first begotten in the spirit, and the only begotten in the flesh. He is our elder brother, and we, like him are in the image of God.”</a:t>
            </a:r>
          </a:p>
        </p:txBody>
      </p:sp>
      <p:sp>
        <p:nvSpPr>
          <p:cNvPr id="2" name="Rectangle 1"/>
          <p:cNvSpPr/>
          <p:nvPr/>
        </p:nvSpPr>
        <p:spPr>
          <a:xfrm>
            <a:off x="2506216" y="3275768"/>
            <a:ext cx="6096000" cy="369332"/>
          </a:xfrm>
          <a:prstGeom prst="rect">
            <a:avLst/>
          </a:prstGeom>
        </p:spPr>
        <p:txBody>
          <a:bodyPr>
            <a:spAutoFit/>
          </a:bodyPr>
          <a:lstStyle/>
          <a:p>
            <a:r>
              <a:rPr lang="en-US" b="0" i="0" dirty="0">
                <a:solidFill>
                  <a:schemeClr val="bg1"/>
                </a:solidFill>
                <a:effectLst/>
              </a:rPr>
              <a:t>He is the “appointed heir” of all the Father has </a:t>
            </a:r>
          </a:p>
        </p:txBody>
      </p:sp>
      <p:sp>
        <p:nvSpPr>
          <p:cNvPr id="8" name="TextBox 7"/>
          <p:cNvSpPr txBox="1"/>
          <p:nvPr/>
        </p:nvSpPr>
        <p:spPr>
          <a:xfrm>
            <a:off x="2672096" y="2775002"/>
            <a:ext cx="4309451" cy="461665"/>
          </a:xfrm>
          <a:prstGeom prst="rect">
            <a:avLst/>
          </a:prstGeom>
          <a:noFill/>
        </p:spPr>
        <p:txBody>
          <a:bodyPr wrap="square" rtlCol="0">
            <a:spAutoFit/>
          </a:bodyPr>
          <a:lstStyle/>
          <a:p>
            <a:r>
              <a:rPr lang="en-US" sz="2400" dirty="0">
                <a:solidFill>
                  <a:schemeClr val="bg1"/>
                </a:solidFill>
              </a:rPr>
              <a:t>Responsibilities of the First Born</a:t>
            </a:r>
          </a:p>
        </p:txBody>
      </p:sp>
      <p:sp>
        <p:nvSpPr>
          <p:cNvPr id="3" name="Rectangle 2"/>
          <p:cNvSpPr/>
          <p:nvPr/>
        </p:nvSpPr>
        <p:spPr>
          <a:xfrm>
            <a:off x="7286530" y="3099212"/>
            <a:ext cx="3666654" cy="1477328"/>
          </a:xfrm>
          <a:prstGeom prst="rect">
            <a:avLst/>
          </a:prstGeom>
        </p:spPr>
        <p:txBody>
          <a:bodyPr wrap="square">
            <a:spAutoFit/>
          </a:bodyPr>
          <a:lstStyle/>
          <a:p>
            <a:r>
              <a:rPr lang="en-US" b="0" i="1" dirty="0">
                <a:solidFill>
                  <a:srgbClr val="FFFF00"/>
                </a:solidFill>
                <a:effectLst/>
                <a:latin typeface="Georgia" panose="02040502050405020303" pitchFamily="18" charset="0"/>
              </a:rPr>
              <a:t>Hath in these last days spoken unto us by his Son, whom he hath appointed heir of all things, by whom also he made the worlds; Hebrews 1:2</a:t>
            </a:r>
            <a:endParaRPr lang="en-US" i="1" dirty="0">
              <a:solidFill>
                <a:srgbClr val="FFFF00"/>
              </a:solidFill>
            </a:endParaRPr>
          </a:p>
        </p:txBody>
      </p:sp>
      <p:sp>
        <p:nvSpPr>
          <p:cNvPr id="9" name="Rectangle 8"/>
          <p:cNvSpPr/>
          <p:nvPr/>
        </p:nvSpPr>
        <p:spPr>
          <a:xfrm>
            <a:off x="5347579" y="5445507"/>
            <a:ext cx="6096000" cy="923330"/>
          </a:xfrm>
          <a:prstGeom prst="rect">
            <a:avLst/>
          </a:prstGeom>
        </p:spPr>
        <p:txBody>
          <a:bodyPr>
            <a:spAutoFit/>
          </a:bodyPr>
          <a:lstStyle/>
          <a:p>
            <a:r>
              <a:rPr lang="en-US" b="0" i="1" dirty="0">
                <a:solidFill>
                  <a:srgbClr val="FFFF00"/>
                </a:solidFill>
                <a:effectLst/>
                <a:latin typeface="Georgia" panose="02040502050405020303" pitchFamily="18" charset="0"/>
              </a:rPr>
              <a:t>And if children, then heirs; heirs of God, and joint-heirs with Christ; if so be that we suffer with him, that we may be also glorified together. Romans 8:17</a:t>
            </a:r>
            <a:endParaRPr lang="en-US" i="1" dirty="0">
              <a:solidFill>
                <a:srgbClr val="FFFF00"/>
              </a:solidFill>
            </a:endParaRPr>
          </a:p>
        </p:txBody>
      </p:sp>
      <p:sp>
        <p:nvSpPr>
          <p:cNvPr id="11" name="Rectangle 10"/>
          <p:cNvSpPr/>
          <p:nvPr/>
        </p:nvSpPr>
        <p:spPr>
          <a:xfrm>
            <a:off x="748421" y="5249238"/>
            <a:ext cx="4420352" cy="923330"/>
          </a:xfrm>
          <a:prstGeom prst="rect">
            <a:avLst/>
          </a:prstGeom>
        </p:spPr>
        <p:txBody>
          <a:bodyPr wrap="square">
            <a:spAutoFit/>
          </a:bodyPr>
          <a:lstStyle/>
          <a:p>
            <a:r>
              <a:rPr lang="en-US" b="0" i="0" dirty="0">
                <a:solidFill>
                  <a:schemeClr val="bg1"/>
                </a:solidFill>
                <a:effectLst/>
              </a:rPr>
              <a:t>We have the opportunity to be “joint-heirs with Christ” and be numbered among “the church of the Firstborn”</a:t>
            </a:r>
            <a:endParaRPr lang="en-US" dirty="0">
              <a:solidFill>
                <a:schemeClr val="bg1"/>
              </a:solidFill>
            </a:endParaRPr>
          </a:p>
        </p:txBody>
      </p:sp>
      <p:pic>
        <p:nvPicPr>
          <p:cNvPr id="14" name="Picture 13">
            <a:extLst>
              <a:ext uri="{FF2B5EF4-FFF2-40B4-BE49-F238E27FC236}">
                <a16:creationId xmlns:a16="http://schemas.microsoft.com/office/drawing/2014/main" id="{A0AF7ED1-484D-4451-A3E1-1434B75EB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965" y="952693"/>
            <a:ext cx="1514686" cy="1667108"/>
          </a:xfrm>
          <a:prstGeom prst="rect">
            <a:avLst/>
          </a:prstGeom>
        </p:spPr>
      </p:pic>
      <p:pic>
        <p:nvPicPr>
          <p:cNvPr id="16" name="Picture 15">
            <a:extLst>
              <a:ext uri="{FF2B5EF4-FFF2-40B4-BE49-F238E27FC236}">
                <a16:creationId xmlns:a16="http://schemas.microsoft.com/office/drawing/2014/main" id="{CDFF88F1-DA33-4F32-83B1-A0B09FD55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445" y="3812037"/>
            <a:ext cx="2633472" cy="1463040"/>
          </a:xfrm>
          <a:prstGeom prst="rect">
            <a:avLst/>
          </a:prstGeom>
        </p:spPr>
      </p:pic>
      <p:grpSp>
        <p:nvGrpSpPr>
          <p:cNvPr id="20" name="Group 19">
            <a:extLst>
              <a:ext uri="{FF2B5EF4-FFF2-40B4-BE49-F238E27FC236}">
                <a16:creationId xmlns:a16="http://schemas.microsoft.com/office/drawing/2014/main" id="{F3D01EAD-ADE4-432D-82CE-483E18EDED46}"/>
              </a:ext>
            </a:extLst>
          </p:cNvPr>
          <p:cNvGrpSpPr/>
          <p:nvPr/>
        </p:nvGrpSpPr>
        <p:grpSpPr>
          <a:xfrm>
            <a:off x="322506" y="150186"/>
            <a:ext cx="1955593" cy="3687690"/>
            <a:chOff x="838200" y="76200"/>
            <a:chExt cx="2667000" cy="5029200"/>
          </a:xfrm>
        </p:grpSpPr>
        <p:grpSp>
          <p:nvGrpSpPr>
            <p:cNvPr id="21" name="Group 17">
              <a:extLst>
                <a:ext uri="{FF2B5EF4-FFF2-40B4-BE49-F238E27FC236}">
                  <a16:creationId xmlns:a16="http://schemas.microsoft.com/office/drawing/2014/main" id="{D24865DF-3D63-4164-85DB-EDBA892026FA}"/>
                </a:ext>
              </a:extLst>
            </p:cNvPr>
            <p:cNvGrpSpPr/>
            <p:nvPr/>
          </p:nvGrpSpPr>
          <p:grpSpPr>
            <a:xfrm>
              <a:off x="838200" y="76200"/>
              <a:ext cx="2667000" cy="5029200"/>
              <a:chOff x="838200" y="76200"/>
              <a:chExt cx="2667000" cy="5029200"/>
            </a:xfrm>
          </p:grpSpPr>
          <p:grpSp>
            <p:nvGrpSpPr>
              <p:cNvPr id="23" name="Group 17">
                <a:extLst>
                  <a:ext uri="{FF2B5EF4-FFF2-40B4-BE49-F238E27FC236}">
                    <a16:creationId xmlns:a16="http://schemas.microsoft.com/office/drawing/2014/main" id="{61BBD9FB-CBA6-4F9A-8D58-3B917910E659}"/>
                  </a:ext>
                </a:extLst>
              </p:cNvPr>
              <p:cNvGrpSpPr/>
              <p:nvPr/>
            </p:nvGrpSpPr>
            <p:grpSpPr>
              <a:xfrm flipH="1">
                <a:off x="2209800" y="1447800"/>
                <a:ext cx="1295400" cy="3429000"/>
                <a:chOff x="685800" y="1447800"/>
                <a:chExt cx="1295400" cy="3124200"/>
              </a:xfrm>
            </p:grpSpPr>
            <p:sp>
              <p:nvSpPr>
                <p:cNvPr id="39" name="Bent Arrow 34">
                  <a:extLst>
                    <a:ext uri="{FF2B5EF4-FFF2-40B4-BE49-F238E27FC236}">
                      <a16:creationId xmlns:a16="http://schemas.microsoft.com/office/drawing/2014/main" id="{8640EDE5-EAC0-4909-8E87-7BB40D04CCD9}"/>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ent Arrow 35">
                  <a:extLst>
                    <a:ext uri="{FF2B5EF4-FFF2-40B4-BE49-F238E27FC236}">
                      <a16:creationId xmlns:a16="http://schemas.microsoft.com/office/drawing/2014/main" id="{9F129BDF-D301-4DE0-8137-ED4148E2CD0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16">
                <a:extLst>
                  <a:ext uri="{FF2B5EF4-FFF2-40B4-BE49-F238E27FC236}">
                    <a16:creationId xmlns:a16="http://schemas.microsoft.com/office/drawing/2014/main" id="{1C47E74E-A4AC-4B4E-8338-7CD6E62823A8}"/>
                  </a:ext>
                </a:extLst>
              </p:cNvPr>
              <p:cNvGrpSpPr/>
              <p:nvPr/>
            </p:nvGrpSpPr>
            <p:grpSpPr>
              <a:xfrm>
                <a:off x="838200" y="1447800"/>
                <a:ext cx="1295400" cy="3429000"/>
                <a:chOff x="685800" y="1447800"/>
                <a:chExt cx="1295400" cy="3429000"/>
              </a:xfrm>
            </p:grpSpPr>
            <p:sp>
              <p:nvSpPr>
                <p:cNvPr id="37" name="Bent Arrow 32">
                  <a:extLst>
                    <a:ext uri="{FF2B5EF4-FFF2-40B4-BE49-F238E27FC236}">
                      <a16:creationId xmlns:a16="http://schemas.microsoft.com/office/drawing/2014/main" id="{146685B7-10CE-479F-8600-D39350421625}"/>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14">
                  <a:extLst>
                    <a:ext uri="{FF2B5EF4-FFF2-40B4-BE49-F238E27FC236}">
                      <a16:creationId xmlns:a16="http://schemas.microsoft.com/office/drawing/2014/main" id="{B6589B7A-EEF2-4EC8-82F6-2081D250D49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 name="Oval 2">
                <a:extLst>
                  <a:ext uri="{FF2B5EF4-FFF2-40B4-BE49-F238E27FC236}">
                    <a16:creationId xmlns:a16="http://schemas.microsoft.com/office/drawing/2014/main" id="{B06EC070-86E2-41E9-ABF8-6B378315398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3">
                <a:extLst>
                  <a:ext uri="{FF2B5EF4-FFF2-40B4-BE49-F238E27FC236}">
                    <a16:creationId xmlns:a16="http://schemas.microsoft.com/office/drawing/2014/main" id="{0FF3DB3D-1C24-45CB-8C70-E04FDF24268A}"/>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4">
                <a:extLst>
                  <a:ext uri="{FF2B5EF4-FFF2-40B4-BE49-F238E27FC236}">
                    <a16:creationId xmlns:a16="http://schemas.microsoft.com/office/drawing/2014/main" id="{9D097426-B14C-4AE8-9933-7F55FE3D805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3">
                <a:extLst>
                  <a:ext uri="{FF2B5EF4-FFF2-40B4-BE49-F238E27FC236}">
                    <a16:creationId xmlns:a16="http://schemas.microsoft.com/office/drawing/2014/main" id="{3AD1404E-EB6A-4B82-A5B7-DC5DB61D279A}"/>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
                <a:extLst>
                  <a:ext uri="{FF2B5EF4-FFF2-40B4-BE49-F238E27FC236}">
                    <a16:creationId xmlns:a16="http://schemas.microsoft.com/office/drawing/2014/main" id="{A85F2B33-1195-4650-9589-81344D9307A5}"/>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25">
                <a:extLst>
                  <a:ext uri="{FF2B5EF4-FFF2-40B4-BE49-F238E27FC236}">
                    <a16:creationId xmlns:a16="http://schemas.microsoft.com/office/drawing/2014/main" id="{4ACD500C-ABAC-44B1-BED2-6B723A18281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7">
                <a:extLst>
                  <a:ext uri="{FF2B5EF4-FFF2-40B4-BE49-F238E27FC236}">
                    <a16:creationId xmlns:a16="http://schemas.microsoft.com/office/drawing/2014/main" id="{0208B640-04C3-4208-A0D5-C183DBC2830C}"/>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9">
                <a:extLst>
                  <a:ext uri="{FF2B5EF4-FFF2-40B4-BE49-F238E27FC236}">
                    <a16:creationId xmlns:a16="http://schemas.microsoft.com/office/drawing/2014/main" id="{C6AA3416-BE9A-41BF-9CF1-A030BE58C846}"/>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0">
                <a:extLst>
                  <a:ext uri="{FF2B5EF4-FFF2-40B4-BE49-F238E27FC236}">
                    <a16:creationId xmlns:a16="http://schemas.microsoft.com/office/drawing/2014/main" id="{9C0EF67B-74E2-4DD3-AF70-A13CFE76722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1">
                <a:extLst>
                  <a:ext uri="{FF2B5EF4-FFF2-40B4-BE49-F238E27FC236}">
                    <a16:creationId xmlns:a16="http://schemas.microsoft.com/office/drawing/2014/main" id="{FAECDEF4-F59A-4DB8-BEEA-0822CC20038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2">
                <a:extLst>
                  <a:ext uri="{FF2B5EF4-FFF2-40B4-BE49-F238E27FC236}">
                    <a16:creationId xmlns:a16="http://schemas.microsoft.com/office/drawing/2014/main" id="{28BF818E-E8B6-477A-B138-9112B1D1532E}"/>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13">
                <a:extLst>
                  <a:ext uri="{FF2B5EF4-FFF2-40B4-BE49-F238E27FC236}">
                    <a16:creationId xmlns:a16="http://schemas.microsoft.com/office/drawing/2014/main" id="{0AA8C512-EF8E-4635-B092-17A5F8F7ABE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FE07B40-AEE4-4C28-A782-8B35AA78DE7A}"/>
                </a:ext>
              </a:extLst>
            </p:cNvPr>
            <p:cNvSpPr/>
            <p:nvPr/>
          </p:nvSpPr>
          <p:spPr>
            <a:xfrm>
              <a:off x="1295399" y="2150074"/>
              <a:ext cx="1905000" cy="1595011"/>
            </a:xfrm>
            <a:prstGeom prst="rect">
              <a:avLst/>
            </a:prstGeom>
          </p:spPr>
          <p:txBody>
            <a:bodyPr wrap="square">
              <a:spAutoFit/>
            </a:bodyPr>
            <a:lstStyle/>
            <a:p>
              <a:pPr algn="ctr"/>
              <a:r>
                <a:rPr lang="en-US" sz="1400" b="1" dirty="0"/>
                <a:t>Jesus Christ is the firstborn of all the spirit children of Heavenly Father</a:t>
              </a:r>
              <a:endParaRPr lang="en-US" sz="1400" dirty="0">
                <a:solidFill>
                  <a:schemeClr val="bg1"/>
                </a:solidFill>
              </a:endParaRPr>
            </a:p>
          </p:txBody>
        </p:sp>
      </p:grpSp>
    </p:spTree>
    <p:extLst>
      <p:ext uri="{BB962C8B-B14F-4D97-AF65-F5344CB8AC3E}">
        <p14:creationId xmlns:p14="http://schemas.microsoft.com/office/powerpoint/2010/main" val="26158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P spid="3"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96" y="0"/>
            <a:ext cx="11621036" cy="6771084"/>
          </a:xfrm>
          <a:prstGeom prst="rect">
            <a:avLst/>
          </a:prstGeom>
        </p:spPr>
        <p:txBody>
          <a:bodyPr wrap="square">
            <a:spAutoFit/>
          </a:bodyPr>
          <a:lstStyle/>
          <a:p>
            <a:pPr fontAlgn="base"/>
            <a:r>
              <a:rPr lang="en-US" sz="1400" b="1" i="0" dirty="0">
                <a:effectLst/>
              </a:rPr>
              <a:t>Absolute Truth--The Whole Article:</a:t>
            </a:r>
          </a:p>
          <a:p>
            <a:pPr fontAlgn="base"/>
            <a:r>
              <a:rPr lang="en-US" sz="1400" b="0" i="0" dirty="0">
                <a:effectLst/>
              </a:rPr>
              <a:t>President Spencer W. Kimball taught: “The earth is spherical. If all the four billion people in the world think it flat, they are in error. That is an absolute truth, and all the arguing in the world will not change it.</a:t>
            </a:r>
          </a:p>
          <a:p>
            <a:pPr fontAlgn="base"/>
            <a:r>
              <a:rPr lang="en-US" sz="1400" b="0" i="0" dirty="0">
                <a:effectLst/>
              </a:rPr>
              <a:t>“We learn about these absolute truths by being taught by the Spirit. These truths are ‘independent’ in their spiritual sphere and are to be discovered spiritually, though they may be confirmed by experience and intellect. (See </a:t>
            </a:r>
            <a:r>
              <a:rPr lang="en-US" sz="1400" b="0" i="0" u="none" strike="noStrike" dirty="0">
                <a:effectLst/>
              </a:rPr>
              <a:t>D&amp;C 93:30</a:t>
            </a:r>
            <a:r>
              <a:rPr lang="en-US" sz="1400" b="0" i="0" dirty="0">
                <a:effectLst/>
              </a:rPr>
              <a:t>.) The great prophet Jacob said that ‘the Spirit </a:t>
            </a:r>
            <a:r>
              <a:rPr lang="en-US" sz="1400" b="0" i="0" dirty="0" err="1">
                <a:effectLst/>
              </a:rPr>
              <a:t>speaketh</a:t>
            </a:r>
            <a:r>
              <a:rPr lang="en-US" sz="1400" b="0" i="0" dirty="0">
                <a:effectLst/>
              </a:rPr>
              <a:t> the truth. … Wherefore, it </a:t>
            </a:r>
            <a:r>
              <a:rPr lang="en-US" sz="1400" b="0" i="0" dirty="0" err="1">
                <a:effectLst/>
              </a:rPr>
              <a:t>speaketh</a:t>
            </a:r>
            <a:r>
              <a:rPr lang="en-US" sz="1400" b="0" i="0" dirty="0">
                <a:effectLst/>
              </a:rPr>
              <a:t> of things as they really are, and of things as they really will be.’ (</a:t>
            </a:r>
            <a:r>
              <a:rPr lang="en-US" sz="1400" b="0" i="0" u="none" strike="noStrike" dirty="0">
                <a:effectLst/>
              </a:rPr>
              <a:t>Jacob 4:13</a:t>
            </a:r>
            <a:r>
              <a:rPr lang="en-US" sz="1400" b="0" i="0" dirty="0">
                <a:effectLst/>
              </a:rPr>
              <a:t>.) We need to be taught in order to understand life and who we really are.</a:t>
            </a:r>
          </a:p>
          <a:p>
            <a:pPr fontAlgn="base"/>
            <a:r>
              <a:rPr lang="en-US" sz="1400" b="0" i="0" dirty="0">
                <a:effectLst/>
              </a:rPr>
              <a:t>“The Gods organized and gave life to man and placed him on the earth. This is absolute. It cannot be disproved. A million brilliant minds might conjecture otherwise, but it is still true. And having done all this for his Father’s children, the Christ mapped out a plan of life for man—a positive and absolute program whereby man might achieve, accomplish, and overcome and perfect himself. Again, these vital truths are not matters of opinion. If they were, then your opinion would be just as good as mine, or better. But I give you these things, not as my opinion—I give them to you as divine truths which are absolute.</a:t>
            </a:r>
          </a:p>
          <a:p>
            <a:pPr fontAlgn="base"/>
            <a:r>
              <a:rPr lang="en-US" sz="1400" dirty="0"/>
              <a:t>“Some day you will see and feel and understand and perhaps even berate yourself for the long delay and waste of time. It is not a matter of </a:t>
            </a:r>
            <a:r>
              <a:rPr lang="en-US" sz="1400" i="1" dirty="0"/>
              <a:t>if.</a:t>
            </a:r>
            <a:r>
              <a:rPr lang="en-US" sz="1400" dirty="0"/>
              <a:t> It is a matter of </a:t>
            </a:r>
            <a:r>
              <a:rPr lang="en-US" sz="1400" i="1" dirty="0"/>
              <a:t>when</a:t>
            </a:r>
            <a:r>
              <a:rPr lang="en-US" sz="1400" dirty="0"/>
              <a:t>.</a:t>
            </a:r>
          </a:p>
          <a:p>
            <a:pPr fontAlgn="base"/>
            <a:r>
              <a:rPr lang="en-US" sz="1400" dirty="0"/>
              <a:t>“Experience in one field does not automatically create expertise in another field. Expertise in religion comes from personal righteousness and from revelation. The Lord told the Prophet Joseph Smith: ‘All truth is independent in that sphere in which God has placed it.’ (D&amp;C 93:30.) A geologist who has discovered truths about the structure of the earth may be oblivious to the truths God has given us about the eternal nature of the family.</a:t>
            </a:r>
          </a:p>
          <a:p>
            <a:pPr fontAlgn="base"/>
            <a:r>
              <a:rPr lang="en-US" sz="1400" dirty="0"/>
              <a:t>“If I can only make clear this one thing, it will give us a basis on which to build. Man cannot discover God or his ways by mere mental processes. One must be governed by the laws which control the realm into which he is delving. To become a plumber, one must study the laws which govern plumbing. He must know stresses and strains, temperatures at which pipes will freeze, laws which govern steam, hot water, expansion, contraction, and so forth. One might know much about plumbing and be a complete failure in training children or getting along with men. One might be the best of bookkeepers and yet not know anything of electricity. One might know much about buying and selling groceries and be absolutely ignorant of bridge building.</a:t>
            </a:r>
          </a:p>
          <a:p>
            <a:pPr fontAlgn="base"/>
            <a:r>
              <a:rPr lang="en-US" sz="1400" dirty="0"/>
              <a:t>“One might be a great authority on the hydrogen bomb and yet know nothing of banking. One might be a noted theologian and yet be wholly untrained in watchmaking. One might be the author of the law of relativity and yet know nothing of the Creator who originated every law. I repeat, these are not matters of opinion. They are absolute truths. These truths are available to every soul.</a:t>
            </a:r>
          </a:p>
          <a:p>
            <a:pPr fontAlgn="base"/>
            <a:r>
              <a:rPr lang="en-US" sz="1400" dirty="0"/>
              <a:t>“Any intelligent man may learn what he wants to learn. He may acquire knowledge in any field, though it requires much thought and effort. It takes more than a decade to get a high school diploma; it takes an additional four years for most people to get a college degree; it takes nearly a quarter-century to become a great physician. Why, oh, why do people think they can fathom the most complex spiritual depths without the necessary experimental and laboratory work accompanied by compliance with the laws that govern it? Absurd it is, but you will frequently find popular personalities, who seem never to have lived a single law of God, discoursing in interviews on religion. How ridiculous for such persons to attempt to outline for the world a way of life!” (“Absolute Truth,” </a:t>
            </a:r>
            <a:r>
              <a:rPr lang="en-US" sz="1400" i="1" dirty="0"/>
              <a:t>Ensign,</a:t>
            </a:r>
            <a:r>
              <a:rPr lang="en-US" sz="1400" dirty="0"/>
              <a:t> Sept. 1978, pp. 3–5.)</a:t>
            </a:r>
          </a:p>
          <a:p>
            <a:pPr fontAlgn="base"/>
            <a:endParaRPr lang="en-US" sz="1400" b="0" i="0" dirty="0">
              <a:effectLst/>
            </a:endParaRPr>
          </a:p>
        </p:txBody>
      </p:sp>
    </p:spTree>
    <p:extLst>
      <p:ext uri="{BB962C8B-B14F-4D97-AF65-F5344CB8AC3E}">
        <p14:creationId xmlns:p14="http://schemas.microsoft.com/office/powerpoint/2010/main" val="265316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06D541-E605-433E-84D6-E71B40E1B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93:22</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Begotten Through Jesus</a:t>
            </a:r>
            <a:endParaRPr lang="en-US" sz="3600" dirty="0">
              <a:solidFill>
                <a:schemeClr val="bg1"/>
              </a:solidFill>
              <a:latin typeface="Algerian" panose="04020705040A02060702" pitchFamily="82" charset="0"/>
            </a:endParaRPr>
          </a:p>
        </p:txBody>
      </p:sp>
      <p:sp>
        <p:nvSpPr>
          <p:cNvPr id="7" name="TextBox 6"/>
          <p:cNvSpPr txBox="1"/>
          <p:nvPr/>
        </p:nvSpPr>
        <p:spPr>
          <a:xfrm>
            <a:off x="628459" y="1380539"/>
            <a:ext cx="4980915" cy="1569660"/>
          </a:xfrm>
          <a:prstGeom prst="rect">
            <a:avLst/>
          </a:prstGeom>
          <a:noFill/>
        </p:spPr>
        <p:txBody>
          <a:bodyPr wrap="square" rtlCol="0">
            <a:spAutoFit/>
          </a:bodyPr>
          <a:lstStyle/>
          <a:p>
            <a:r>
              <a:rPr lang="en-US" sz="3200" dirty="0">
                <a:solidFill>
                  <a:schemeClr val="bg1"/>
                </a:solidFill>
              </a:rPr>
              <a:t>To be spiritually reborn and cleansed from all sin through the power of the Atonement</a:t>
            </a:r>
          </a:p>
        </p:txBody>
      </p:sp>
      <p:pic>
        <p:nvPicPr>
          <p:cNvPr id="3" name="Picture 2">
            <a:extLst>
              <a:ext uri="{FF2B5EF4-FFF2-40B4-BE49-F238E27FC236}">
                <a16:creationId xmlns:a16="http://schemas.microsoft.com/office/drawing/2014/main" id="{1DA0CB70-8F45-429F-8909-2753965DC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661" y="3315075"/>
            <a:ext cx="5708021" cy="2464171"/>
          </a:xfrm>
          <a:prstGeom prst="rect">
            <a:avLst/>
          </a:prstGeom>
        </p:spPr>
      </p:pic>
    </p:spTree>
    <p:extLst>
      <p:ext uri="{BB962C8B-B14F-4D97-AF65-F5344CB8AC3E}">
        <p14:creationId xmlns:p14="http://schemas.microsoft.com/office/powerpoint/2010/main" val="411448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B4A9AE-C01D-47A8-8639-8217CCC12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93:23 Student Manual</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Ye—All Heavenly Father’s Children</a:t>
            </a:r>
          </a:p>
        </p:txBody>
      </p:sp>
      <p:sp>
        <p:nvSpPr>
          <p:cNvPr id="7" name="TextBox 6"/>
          <p:cNvSpPr txBox="1"/>
          <p:nvPr/>
        </p:nvSpPr>
        <p:spPr>
          <a:xfrm>
            <a:off x="6751376" y="4562767"/>
            <a:ext cx="4980915" cy="1754326"/>
          </a:xfrm>
          <a:prstGeom prst="rect">
            <a:avLst/>
          </a:prstGeom>
          <a:noFill/>
        </p:spPr>
        <p:txBody>
          <a:bodyPr wrap="square" rtlCol="0">
            <a:spAutoFit/>
          </a:bodyPr>
          <a:lstStyle/>
          <a:p>
            <a:r>
              <a:rPr lang="en-US" sz="3200" dirty="0">
                <a:solidFill>
                  <a:schemeClr val="bg1"/>
                </a:solidFill>
              </a:rPr>
              <a:t>“Clearly, Man was in the beginning “with the Father.” as was the Son.” </a:t>
            </a:r>
          </a:p>
          <a:p>
            <a:r>
              <a:rPr lang="en-US" sz="1200" dirty="0">
                <a:solidFill>
                  <a:schemeClr val="bg1"/>
                </a:solidFill>
              </a:rPr>
              <a:t>Smith and Sjodahl</a:t>
            </a:r>
          </a:p>
        </p:txBody>
      </p:sp>
      <p:sp>
        <p:nvSpPr>
          <p:cNvPr id="2" name="Rectangle 1"/>
          <p:cNvSpPr/>
          <p:nvPr/>
        </p:nvSpPr>
        <p:spPr>
          <a:xfrm>
            <a:off x="310243" y="984440"/>
            <a:ext cx="6096000" cy="646331"/>
          </a:xfrm>
          <a:prstGeom prst="rect">
            <a:avLst/>
          </a:prstGeom>
        </p:spPr>
        <p:txBody>
          <a:bodyPr>
            <a:spAutoFit/>
          </a:bodyPr>
          <a:lstStyle/>
          <a:p>
            <a:pPr fontAlgn="base"/>
            <a:r>
              <a:rPr lang="en-US" dirty="0">
                <a:solidFill>
                  <a:schemeClr val="bg1"/>
                </a:solidFill>
                <a:latin typeface="Abadi" panose="020B0604020104020204" pitchFamily="34" charset="0"/>
              </a:rPr>
              <a:t>T</a:t>
            </a:r>
            <a:r>
              <a:rPr lang="en-US" b="0" i="0" dirty="0">
                <a:solidFill>
                  <a:schemeClr val="bg1"/>
                </a:solidFill>
                <a:effectLst/>
                <a:latin typeface="Abadi" panose="020B0604020104020204" pitchFamily="34" charset="0"/>
              </a:rPr>
              <a:t>he Lord used the word </a:t>
            </a:r>
            <a:r>
              <a:rPr lang="en-US" b="0" i="1" dirty="0">
                <a:solidFill>
                  <a:schemeClr val="bg1"/>
                </a:solidFill>
                <a:effectLst/>
                <a:latin typeface="Abadi" panose="020B0604020104020204" pitchFamily="34" charset="0"/>
              </a:rPr>
              <a:t>beginning</a:t>
            </a:r>
            <a:r>
              <a:rPr lang="en-US" b="0" i="0" dirty="0">
                <a:solidFill>
                  <a:schemeClr val="bg1"/>
                </a:solidFill>
                <a:effectLst/>
                <a:latin typeface="Abadi" panose="020B0604020104020204" pitchFamily="34" charset="0"/>
              </a:rPr>
              <a:t> only because finite mortals cannot grasp completely that all things are eternal. </a:t>
            </a:r>
          </a:p>
        </p:txBody>
      </p:sp>
      <p:sp>
        <p:nvSpPr>
          <p:cNvPr id="10" name="Rectangle 9"/>
          <p:cNvSpPr/>
          <p:nvPr/>
        </p:nvSpPr>
        <p:spPr>
          <a:xfrm>
            <a:off x="7293428" y="846608"/>
            <a:ext cx="4191001" cy="1200329"/>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 word </a:t>
            </a:r>
            <a:r>
              <a:rPr lang="en-US" b="0" i="1" dirty="0">
                <a:solidFill>
                  <a:schemeClr val="bg1"/>
                </a:solidFill>
                <a:effectLst/>
                <a:latin typeface="Abadi" panose="020B0604020104020204" pitchFamily="34" charset="0"/>
              </a:rPr>
              <a:t>beginning</a:t>
            </a:r>
            <a:r>
              <a:rPr lang="en-US" b="0" i="0" dirty="0">
                <a:solidFill>
                  <a:schemeClr val="bg1"/>
                </a:solidFill>
                <a:effectLst/>
                <a:latin typeface="Abadi" panose="020B0604020104020204" pitchFamily="34" charset="0"/>
              </a:rPr>
              <a:t> may refer to the time when we began as the spirit offspring of God or to the time when the earth began as a temporal sphere.</a:t>
            </a:r>
          </a:p>
        </p:txBody>
      </p:sp>
      <p:sp>
        <p:nvSpPr>
          <p:cNvPr id="11" name="Rectangle 10"/>
          <p:cNvSpPr/>
          <p:nvPr/>
        </p:nvSpPr>
        <p:spPr>
          <a:xfrm>
            <a:off x="1308163" y="2262679"/>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The Prophet Joseph Smith taught that the intelligent part of man has always existed: “The spirit of man is not a created being; it existed from eternity, and will exist to eternity. Anything created cannot be eternal.”</a:t>
            </a:r>
          </a:p>
        </p:txBody>
      </p:sp>
      <p:pic>
        <p:nvPicPr>
          <p:cNvPr id="5" name="Picture 4">
            <a:extLst>
              <a:ext uri="{FF2B5EF4-FFF2-40B4-BE49-F238E27FC236}">
                <a16:creationId xmlns:a16="http://schemas.microsoft.com/office/drawing/2014/main" id="{6E1CD209-2FB5-4F5E-9698-2E42DF163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590" y="2316885"/>
            <a:ext cx="2243439" cy="1921414"/>
          </a:xfrm>
          <a:prstGeom prst="rect">
            <a:avLst/>
          </a:prstGeom>
        </p:spPr>
      </p:pic>
      <p:pic>
        <p:nvPicPr>
          <p:cNvPr id="9" name="Picture 8">
            <a:extLst>
              <a:ext uri="{FF2B5EF4-FFF2-40B4-BE49-F238E27FC236}">
                <a16:creationId xmlns:a16="http://schemas.microsoft.com/office/drawing/2014/main" id="{771F66E8-2B6E-4561-8904-59B5E69EE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525" y="3678750"/>
            <a:ext cx="4562475" cy="2562225"/>
          </a:xfrm>
          <a:prstGeom prst="rect">
            <a:avLst/>
          </a:prstGeom>
        </p:spPr>
      </p:pic>
    </p:spTree>
    <p:extLst>
      <p:ext uri="{BB962C8B-B14F-4D97-AF65-F5344CB8AC3E}">
        <p14:creationId xmlns:p14="http://schemas.microsoft.com/office/powerpoint/2010/main" val="37539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AC3123-9436-40FF-97C0-17892F1AE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93:24</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What is Truth?</a:t>
            </a:r>
            <a:endParaRPr lang="en-US" sz="3600" dirty="0">
              <a:solidFill>
                <a:schemeClr val="bg1"/>
              </a:solidFill>
              <a:latin typeface="Algerian" panose="04020705040A02060702" pitchFamily="82" charset="0"/>
            </a:endParaRPr>
          </a:p>
        </p:txBody>
      </p:sp>
      <p:sp>
        <p:nvSpPr>
          <p:cNvPr id="7" name="TextBox 6"/>
          <p:cNvSpPr txBox="1"/>
          <p:nvPr/>
        </p:nvSpPr>
        <p:spPr>
          <a:xfrm>
            <a:off x="473912" y="1042466"/>
            <a:ext cx="4980915" cy="1754326"/>
          </a:xfrm>
          <a:prstGeom prst="rect">
            <a:avLst/>
          </a:prstGeom>
          <a:noFill/>
        </p:spPr>
        <p:txBody>
          <a:bodyPr wrap="square" rtlCol="0">
            <a:spAutoFit/>
          </a:bodyPr>
          <a:lstStyle/>
          <a:p>
            <a:r>
              <a:rPr lang="en-US" sz="3200" dirty="0">
                <a:solidFill>
                  <a:schemeClr val="bg1"/>
                </a:solidFill>
              </a:rPr>
              <a:t>“To know things as they are, as they were, and as they will are to come” </a:t>
            </a:r>
          </a:p>
          <a:p>
            <a:r>
              <a:rPr lang="en-US" sz="1200" dirty="0">
                <a:solidFill>
                  <a:schemeClr val="bg1"/>
                </a:solidFill>
              </a:rPr>
              <a:t>Smith and Sjodahl</a:t>
            </a:r>
          </a:p>
        </p:txBody>
      </p:sp>
      <p:sp>
        <p:nvSpPr>
          <p:cNvPr id="3" name="Rectangle 2"/>
          <p:cNvSpPr/>
          <p:nvPr/>
        </p:nvSpPr>
        <p:spPr>
          <a:xfrm>
            <a:off x="588809" y="3234646"/>
            <a:ext cx="6325821" cy="1200329"/>
          </a:xfrm>
          <a:prstGeom prst="rect">
            <a:avLst/>
          </a:prstGeom>
        </p:spPr>
        <p:txBody>
          <a:bodyPr wrap="square">
            <a:spAutoFit/>
          </a:bodyPr>
          <a:lstStyle/>
          <a:p>
            <a:r>
              <a:rPr lang="en-US" b="0" i="0" dirty="0">
                <a:solidFill>
                  <a:schemeClr val="bg1"/>
                </a:solidFill>
                <a:effectLst/>
                <a:latin typeface="Abadi" panose="020B0604020104020204" pitchFamily="34" charset="0"/>
              </a:rPr>
              <a:t>“The definition of truth given in 1833 about things ‘as they are,’ ‘as they were,’ and ‘as they are to come’ is related to another scripture: ‘… for the Spirit </a:t>
            </a:r>
            <a:r>
              <a:rPr lang="en-US" b="0" i="0" dirty="0" err="1">
                <a:solidFill>
                  <a:schemeClr val="bg1"/>
                </a:solidFill>
                <a:effectLst/>
                <a:latin typeface="Abadi" panose="020B0604020104020204" pitchFamily="34" charset="0"/>
              </a:rPr>
              <a:t>speaketh</a:t>
            </a:r>
            <a:r>
              <a:rPr lang="en-US" b="0" i="0" dirty="0">
                <a:solidFill>
                  <a:schemeClr val="bg1"/>
                </a:solidFill>
                <a:effectLst/>
                <a:latin typeface="Abadi" panose="020B0604020104020204" pitchFamily="34" charset="0"/>
              </a:rPr>
              <a:t> the truth and </a:t>
            </a:r>
            <a:r>
              <a:rPr lang="en-US" b="0" i="0" dirty="0" err="1">
                <a:solidFill>
                  <a:schemeClr val="bg1"/>
                </a:solidFill>
                <a:effectLst/>
                <a:latin typeface="Abadi" panose="020B0604020104020204" pitchFamily="34" charset="0"/>
              </a:rPr>
              <a:t>lieth</a:t>
            </a:r>
            <a:r>
              <a:rPr lang="en-US" b="0" i="0" dirty="0">
                <a:solidFill>
                  <a:schemeClr val="bg1"/>
                </a:solidFill>
                <a:effectLst/>
                <a:latin typeface="Abadi" panose="020B0604020104020204" pitchFamily="34" charset="0"/>
              </a:rPr>
              <a:t> not. </a:t>
            </a:r>
          </a:p>
        </p:txBody>
      </p:sp>
      <p:sp>
        <p:nvSpPr>
          <p:cNvPr id="5" name="Rectangle 4"/>
          <p:cNvSpPr/>
          <p:nvPr/>
        </p:nvSpPr>
        <p:spPr>
          <a:xfrm>
            <a:off x="2540398" y="4410259"/>
            <a:ext cx="3919240" cy="1477328"/>
          </a:xfrm>
          <a:prstGeom prst="rect">
            <a:avLst/>
          </a:prstGeom>
        </p:spPr>
        <p:txBody>
          <a:bodyPr wrap="square">
            <a:spAutoFit/>
          </a:bodyPr>
          <a:lstStyle/>
          <a:p>
            <a:r>
              <a:rPr lang="en-US" b="0" i="1" dirty="0">
                <a:solidFill>
                  <a:srgbClr val="FFFF00"/>
                </a:solidFill>
                <a:effectLst/>
                <a:latin typeface="Abadi" panose="020B0604020104020204" pitchFamily="34" charset="0"/>
              </a:rPr>
              <a:t>Wherefore, it </a:t>
            </a:r>
            <a:r>
              <a:rPr lang="en-US" b="0" i="1" dirty="0" err="1">
                <a:solidFill>
                  <a:srgbClr val="FFFF00"/>
                </a:solidFill>
                <a:effectLst/>
                <a:latin typeface="Abadi" panose="020B0604020104020204" pitchFamily="34" charset="0"/>
              </a:rPr>
              <a:t>speaketh</a:t>
            </a:r>
            <a:r>
              <a:rPr lang="en-US" b="0" i="1" dirty="0">
                <a:solidFill>
                  <a:srgbClr val="FFFF00"/>
                </a:solidFill>
                <a:effectLst/>
                <a:latin typeface="Abadi" panose="020B0604020104020204" pitchFamily="34" charset="0"/>
              </a:rPr>
              <a:t> of things as they really are, and of things as they really will be … plainly, for the salvation of our souls. …’ </a:t>
            </a:r>
          </a:p>
          <a:p>
            <a:r>
              <a:rPr lang="en-US" b="0" i="1" u="none" strike="noStrike" dirty="0">
                <a:solidFill>
                  <a:srgbClr val="FFFF00"/>
                </a:solidFill>
                <a:effectLst/>
                <a:latin typeface="Abadi" panose="020B0604020104020204" pitchFamily="34" charset="0"/>
              </a:rPr>
              <a:t>Jacob 4:13</a:t>
            </a:r>
            <a:r>
              <a:rPr lang="en-US" b="0" i="1" dirty="0">
                <a:solidFill>
                  <a:srgbClr val="FFFF00"/>
                </a:solidFill>
                <a:effectLst/>
                <a:latin typeface="Abadi" panose="020B0604020104020204" pitchFamily="34" charset="0"/>
              </a:rPr>
              <a:t>.</a:t>
            </a:r>
          </a:p>
        </p:txBody>
      </p:sp>
      <p:sp>
        <p:nvSpPr>
          <p:cNvPr id="13" name="Rectangle 12"/>
          <p:cNvSpPr/>
          <p:nvPr/>
        </p:nvSpPr>
        <p:spPr>
          <a:xfrm>
            <a:off x="5866179" y="5325016"/>
            <a:ext cx="6325821" cy="1107996"/>
          </a:xfrm>
          <a:prstGeom prst="rect">
            <a:avLst/>
          </a:prstGeom>
        </p:spPr>
        <p:txBody>
          <a:bodyPr wrap="square">
            <a:spAutoFit/>
          </a:bodyPr>
          <a:lstStyle/>
          <a:p>
            <a:r>
              <a:rPr lang="en-US" b="0" i="0" dirty="0">
                <a:solidFill>
                  <a:schemeClr val="bg1"/>
                </a:solidFill>
                <a:effectLst/>
                <a:latin typeface="Abadi" panose="020B0604020104020204" pitchFamily="34" charset="0"/>
              </a:rPr>
              <a:t> The gospel of Jesus Christ and The Church of Jesus Christ of Latter-day Saints deal plainly with realities—‘things as they really are,’ and ‘things as they really will be.’” </a:t>
            </a:r>
          </a:p>
          <a:p>
            <a:r>
              <a:rPr lang="en-US" sz="1200" b="0" i="0" dirty="0">
                <a:solidFill>
                  <a:schemeClr val="bg1"/>
                </a:solidFill>
                <a:effectLst/>
                <a:latin typeface="Abadi" panose="020B0604020104020204" pitchFamily="34" charset="0"/>
              </a:rPr>
              <a:t>Neil A. Maxwell</a:t>
            </a:r>
            <a:endParaRPr lang="en-US" sz="1200" dirty="0">
              <a:solidFill>
                <a:schemeClr val="bg1"/>
              </a:solidFill>
            </a:endParaRPr>
          </a:p>
        </p:txBody>
      </p:sp>
      <p:pic>
        <p:nvPicPr>
          <p:cNvPr id="10" name="Picture 9">
            <a:extLst>
              <a:ext uri="{FF2B5EF4-FFF2-40B4-BE49-F238E27FC236}">
                <a16:creationId xmlns:a16="http://schemas.microsoft.com/office/drawing/2014/main" id="{2361442F-8E61-430F-B667-3261D328E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103" y="1286701"/>
            <a:ext cx="2871465" cy="3170195"/>
          </a:xfrm>
          <a:prstGeom prst="rect">
            <a:avLst/>
          </a:prstGeom>
        </p:spPr>
      </p:pic>
    </p:spTree>
    <p:extLst>
      <p:ext uri="{BB962C8B-B14F-4D97-AF65-F5344CB8AC3E}">
        <p14:creationId xmlns:p14="http://schemas.microsoft.com/office/powerpoint/2010/main" val="28203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228749-30B9-4DDA-834F-A306B8939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93:25</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The Liar</a:t>
            </a:r>
            <a:endParaRPr lang="en-US" sz="3600" dirty="0">
              <a:solidFill>
                <a:schemeClr val="bg1"/>
              </a:solidFill>
              <a:latin typeface="Algerian" panose="04020705040A02060702" pitchFamily="82" charset="0"/>
            </a:endParaRPr>
          </a:p>
        </p:txBody>
      </p:sp>
      <p:sp>
        <p:nvSpPr>
          <p:cNvPr id="7" name="TextBox 6"/>
          <p:cNvSpPr txBox="1"/>
          <p:nvPr/>
        </p:nvSpPr>
        <p:spPr>
          <a:xfrm>
            <a:off x="628459" y="1380539"/>
            <a:ext cx="4980915" cy="2062103"/>
          </a:xfrm>
          <a:prstGeom prst="rect">
            <a:avLst/>
          </a:prstGeom>
          <a:noFill/>
        </p:spPr>
        <p:txBody>
          <a:bodyPr wrap="square" rtlCol="0">
            <a:spAutoFit/>
          </a:bodyPr>
          <a:lstStyle/>
          <a:p>
            <a:r>
              <a:rPr lang="en-US" sz="3200" dirty="0">
                <a:solidFill>
                  <a:schemeClr val="bg1"/>
                </a:solidFill>
              </a:rPr>
              <a:t>“whatsoever is more or less than this” -- Satan seeks to distort and diminish our knowledge of the truth</a:t>
            </a:r>
          </a:p>
        </p:txBody>
      </p:sp>
      <p:sp>
        <p:nvSpPr>
          <p:cNvPr id="2" name="Rectangle 1"/>
          <p:cNvSpPr/>
          <p:nvPr/>
        </p:nvSpPr>
        <p:spPr>
          <a:xfrm>
            <a:off x="1738264" y="3807518"/>
            <a:ext cx="6096000" cy="1477328"/>
          </a:xfrm>
          <a:prstGeom prst="rect">
            <a:avLst/>
          </a:prstGeom>
        </p:spPr>
        <p:txBody>
          <a:bodyPr>
            <a:spAutoFit/>
          </a:bodyPr>
          <a:lstStyle/>
          <a:p>
            <a:r>
              <a:rPr lang="en-US" b="0" i="1" dirty="0">
                <a:solidFill>
                  <a:srgbClr val="FFFF00"/>
                </a:solidFill>
                <a:effectLst/>
                <a:latin typeface="Georgia" panose="02040502050405020303" pitchFamily="18" charset="0"/>
              </a:rPr>
              <a:t>Wherefore, because that Satan rebelled against me, and sought to destroy the agency of man, which I, the Lord God, had given him, and also, that I should give unto him mine own power; by the power of mine Only Begotten, I caused that he should be cast down; Moses 4:3</a:t>
            </a:r>
            <a:endParaRPr lang="en-US" i="1" dirty="0">
              <a:solidFill>
                <a:srgbClr val="FFFF00"/>
              </a:solidFill>
            </a:endParaRPr>
          </a:p>
        </p:txBody>
      </p:sp>
      <p:sp>
        <p:nvSpPr>
          <p:cNvPr id="3" name="Rectangle 2"/>
          <p:cNvSpPr/>
          <p:nvPr/>
        </p:nvSpPr>
        <p:spPr>
          <a:xfrm>
            <a:off x="5260778" y="5563591"/>
            <a:ext cx="6096000" cy="1015663"/>
          </a:xfrm>
          <a:prstGeom prst="rect">
            <a:avLst/>
          </a:prstGeom>
        </p:spPr>
        <p:txBody>
          <a:bodyPr>
            <a:spAutoFit/>
          </a:bodyPr>
          <a:lstStyle/>
          <a:p>
            <a:r>
              <a:rPr lang="en-US" sz="2000" b="0" i="0" dirty="0">
                <a:solidFill>
                  <a:schemeClr val="bg1"/>
                </a:solidFill>
                <a:effectLst/>
                <a:latin typeface="Abadi" panose="020B0604020104020204" pitchFamily="34" charset="0"/>
              </a:rPr>
              <a:t>Heavenly Father allows Satan and Satan's followers to tempt us as part of our experience in mortality—but who allows us to be deceived?   We Do!</a:t>
            </a:r>
            <a:endParaRPr lang="en-US" sz="2000" dirty="0">
              <a:solidFill>
                <a:schemeClr val="bg1"/>
              </a:solidFill>
            </a:endParaRPr>
          </a:p>
        </p:txBody>
      </p:sp>
      <p:pic>
        <p:nvPicPr>
          <p:cNvPr id="19" name="Picture 18">
            <a:extLst>
              <a:ext uri="{FF2B5EF4-FFF2-40B4-BE49-F238E27FC236}">
                <a16:creationId xmlns:a16="http://schemas.microsoft.com/office/drawing/2014/main" id="{71C0C7EE-933A-4A79-80F1-20907F06F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04" y="1148874"/>
            <a:ext cx="2688569" cy="3182388"/>
          </a:xfrm>
          <a:prstGeom prst="rect">
            <a:avLst/>
          </a:prstGeom>
        </p:spPr>
      </p:pic>
    </p:spTree>
    <p:extLst>
      <p:ext uri="{BB962C8B-B14F-4D97-AF65-F5344CB8AC3E}">
        <p14:creationId xmlns:p14="http://schemas.microsoft.com/office/powerpoint/2010/main" val="13486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A42CAB-6877-4FE9-951F-5FDACFEF2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93:26 Smith and Sjodahl</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The Spirit of truth</a:t>
            </a:r>
            <a:endParaRPr lang="en-US" sz="3600" dirty="0">
              <a:solidFill>
                <a:schemeClr val="bg1"/>
              </a:solidFill>
              <a:latin typeface="Algerian" panose="04020705040A02060702" pitchFamily="82" charset="0"/>
            </a:endParaRPr>
          </a:p>
        </p:txBody>
      </p:sp>
      <p:sp>
        <p:nvSpPr>
          <p:cNvPr id="7" name="TextBox 6"/>
          <p:cNvSpPr txBox="1"/>
          <p:nvPr/>
        </p:nvSpPr>
        <p:spPr>
          <a:xfrm>
            <a:off x="628459" y="1380539"/>
            <a:ext cx="5991282" cy="584775"/>
          </a:xfrm>
          <a:prstGeom prst="rect">
            <a:avLst/>
          </a:prstGeom>
          <a:noFill/>
        </p:spPr>
        <p:txBody>
          <a:bodyPr wrap="square" rtlCol="0">
            <a:spAutoFit/>
          </a:bodyPr>
          <a:lstStyle/>
          <a:p>
            <a:r>
              <a:rPr lang="en-US" sz="3200" dirty="0">
                <a:solidFill>
                  <a:schemeClr val="bg1"/>
                </a:solidFill>
              </a:rPr>
              <a:t>The Savior is the Spirit of Truth</a:t>
            </a:r>
          </a:p>
        </p:txBody>
      </p:sp>
      <p:sp>
        <p:nvSpPr>
          <p:cNvPr id="9" name="TextBox 8"/>
          <p:cNvSpPr txBox="1"/>
          <p:nvPr/>
        </p:nvSpPr>
        <p:spPr>
          <a:xfrm>
            <a:off x="3476530" y="2601190"/>
            <a:ext cx="4841076" cy="2554545"/>
          </a:xfrm>
          <a:prstGeom prst="rect">
            <a:avLst/>
          </a:prstGeom>
          <a:noFill/>
        </p:spPr>
        <p:txBody>
          <a:bodyPr wrap="square" rtlCol="0">
            <a:spAutoFit/>
          </a:bodyPr>
          <a:lstStyle/>
          <a:p>
            <a:r>
              <a:rPr lang="en-US" sz="2000" dirty="0">
                <a:solidFill>
                  <a:schemeClr val="bg1"/>
                </a:solidFill>
              </a:rPr>
              <a:t>“The fullness of truth—man may also receive truth and light, until he is glorified in truth and like the Lord, eventually may know all things. </a:t>
            </a:r>
          </a:p>
          <a:p>
            <a:endParaRPr lang="en-US" sz="2000" dirty="0">
              <a:solidFill>
                <a:schemeClr val="bg1"/>
              </a:solidFill>
            </a:endParaRPr>
          </a:p>
          <a:p>
            <a:r>
              <a:rPr lang="en-US" sz="2000" dirty="0">
                <a:solidFill>
                  <a:schemeClr val="bg1"/>
                </a:solidFill>
              </a:rPr>
              <a:t>For those only who keep the full law and are obedient to all covenants and commandments.”</a:t>
            </a:r>
          </a:p>
        </p:txBody>
      </p:sp>
      <p:sp>
        <p:nvSpPr>
          <p:cNvPr id="10" name="TextBox 9"/>
          <p:cNvSpPr txBox="1"/>
          <p:nvPr/>
        </p:nvSpPr>
        <p:spPr>
          <a:xfrm>
            <a:off x="4584879" y="5673816"/>
            <a:ext cx="6795752" cy="830997"/>
          </a:xfrm>
          <a:prstGeom prst="rect">
            <a:avLst/>
          </a:prstGeom>
          <a:noFill/>
        </p:spPr>
        <p:txBody>
          <a:bodyPr wrap="square" rtlCol="0">
            <a:spAutoFit/>
          </a:bodyPr>
          <a:lstStyle/>
          <a:p>
            <a:r>
              <a:rPr lang="en-US" sz="2400" dirty="0">
                <a:solidFill>
                  <a:schemeClr val="bg1"/>
                </a:solidFill>
              </a:rPr>
              <a:t>The fullness of truth cannot come to the inhabitants of the terrestrial or the telestial world.”</a:t>
            </a:r>
          </a:p>
        </p:txBody>
      </p:sp>
      <p:pic>
        <p:nvPicPr>
          <p:cNvPr id="3" name="Picture 2">
            <a:extLst>
              <a:ext uri="{FF2B5EF4-FFF2-40B4-BE49-F238E27FC236}">
                <a16:creationId xmlns:a16="http://schemas.microsoft.com/office/drawing/2014/main" id="{A7BA6CEF-07C7-4A42-A264-EE4FF9CEF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40" y="2410891"/>
            <a:ext cx="2421467" cy="1816100"/>
          </a:xfrm>
          <a:prstGeom prst="rect">
            <a:avLst/>
          </a:prstGeom>
        </p:spPr>
      </p:pic>
      <p:pic>
        <p:nvPicPr>
          <p:cNvPr id="8" name="Picture 7">
            <a:extLst>
              <a:ext uri="{FF2B5EF4-FFF2-40B4-BE49-F238E27FC236}">
                <a16:creationId xmlns:a16="http://schemas.microsoft.com/office/drawing/2014/main" id="{4B25D70D-1986-4464-A62B-DCD7C1083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180" y="1380539"/>
            <a:ext cx="2609088" cy="4242816"/>
          </a:xfrm>
          <a:prstGeom prst="rect">
            <a:avLst/>
          </a:prstGeom>
        </p:spPr>
      </p:pic>
    </p:spTree>
    <p:extLst>
      <p:ext uri="{BB962C8B-B14F-4D97-AF65-F5344CB8AC3E}">
        <p14:creationId xmlns:p14="http://schemas.microsoft.com/office/powerpoint/2010/main" val="24814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69742D-15D9-4104-BD23-20EF35723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93:29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Intelligence of Man</a:t>
            </a:r>
            <a:endParaRPr lang="en-US" sz="3600" dirty="0">
              <a:solidFill>
                <a:schemeClr val="bg1"/>
              </a:solidFill>
              <a:latin typeface="Algerian" panose="04020705040A02060702" pitchFamily="82" charset="0"/>
            </a:endParaRPr>
          </a:p>
        </p:txBody>
      </p:sp>
      <p:sp>
        <p:nvSpPr>
          <p:cNvPr id="7" name="TextBox 6"/>
          <p:cNvSpPr txBox="1"/>
          <p:nvPr/>
        </p:nvSpPr>
        <p:spPr>
          <a:xfrm>
            <a:off x="314690" y="1015663"/>
            <a:ext cx="5991282" cy="4093428"/>
          </a:xfrm>
          <a:prstGeom prst="rect">
            <a:avLst/>
          </a:prstGeom>
          <a:noFill/>
        </p:spPr>
        <p:txBody>
          <a:bodyPr wrap="square" rtlCol="0">
            <a:spAutoFit/>
          </a:bodyPr>
          <a:lstStyle/>
          <a:p>
            <a:r>
              <a:rPr lang="en-US" sz="2000" i="1" dirty="0">
                <a:solidFill>
                  <a:schemeClr val="bg1"/>
                </a:solidFill>
              </a:rPr>
              <a:t>“Intelligence as used by Latter-day Saints has two chief meanings. … </a:t>
            </a:r>
          </a:p>
          <a:p>
            <a:endParaRPr lang="en-US" sz="2000" i="1" dirty="0">
              <a:solidFill>
                <a:schemeClr val="bg1"/>
              </a:solidFill>
            </a:endParaRPr>
          </a:p>
          <a:p>
            <a:r>
              <a:rPr lang="en-US" sz="2000" i="1" dirty="0">
                <a:solidFill>
                  <a:schemeClr val="bg1"/>
                </a:solidFill>
              </a:rPr>
              <a:t>First, a man who gathers knowledge and uses it in harmony with the plan of salvation is intelligent. He has intelligence. … </a:t>
            </a:r>
          </a:p>
          <a:p>
            <a:endParaRPr lang="en-US" sz="2000" i="1" dirty="0">
              <a:solidFill>
                <a:schemeClr val="bg1"/>
              </a:solidFill>
            </a:endParaRPr>
          </a:p>
          <a:p>
            <a:r>
              <a:rPr lang="en-US" sz="2000" i="1" dirty="0">
                <a:solidFill>
                  <a:schemeClr val="bg1"/>
                </a:solidFill>
              </a:rPr>
              <a:t>Second, the word when preceded by the article an, or used in the plural as intelligences, means a person, or persons, usually in the spiritual estate. Just as we speak of a person or persons, we speak of an intelligence, or intelligences.”</a:t>
            </a:r>
          </a:p>
          <a:p>
            <a:r>
              <a:rPr lang="en-US" sz="2000" i="1" dirty="0">
                <a:solidFill>
                  <a:schemeClr val="bg1"/>
                </a:solidFill>
              </a:rPr>
              <a:t> </a:t>
            </a:r>
            <a:r>
              <a:rPr lang="en-US" sz="1200" i="1" dirty="0">
                <a:solidFill>
                  <a:schemeClr val="bg1"/>
                </a:solidFill>
              </a:rPr>
              <a:t>Elder John A. </a:t>
            </a:r>
            <a:r>
              <a:rPr lang="en-US" sz="1200" i="1" dirty="0" err="1">
                <a:solidFill>
                  <a:schemeClr val="bg1"/>
                </a:solidFill>
              </a:rPr>
              <a:t>Widtsoe</a:t>
            </a:r>
            <a:r>
              <a:rPr lang="en-US" sz="1200" i="1" dirty="0">
                <a:solidFill>
                  <a:schemeClr val="bg1"/>
                </a:solidFill>
              </a:rPr>
              <a:t> </a:t>
            </a:r>
          </a:p>
        </p:txBody>
      </p:sp>
      <p:sp>
        <p:nvSpPr>
          <p:cNvPr id="2" name="Rectangle 1"/>
          <p:cNvSpPr/>
          <p:nvPr/>
        </p:nvSpPr>
        <p:spPr>
          <a:xfrm>
            <a:off x="6463317" y="3222022"/>
            <a:ext cx="5571338" cy="3416320"/>
          </a:xfrm>
          <a:prstGeom prst="rect">
            <a:avLst/>
          </a:prstGeom>
        </p:spPr>
        <p:txBody>
          <a:bodyPr wrap="square">
            <a:spAutoFit/>
          </a:bodyPr>
          <a:lstStyle/>
          <a:p>
            <a:pPr fontAlgn="base"/>
            <a:r>
              <a:rPr lang="en-US" b="0" i="1" dirty="0">
                <a:solidFill>
                  <a:srgbClr val="FFFF00"/>
                </a:solidFill>
                <a:effectLst/>
                <a:latin typeface="Georgia" panose="02040502050405020303" pitchFamily="18" charset="0"/>
              </a:rPr>
              <a:t>Now the Lord had shown unto me, Abraham, the intelligences that were organized before the world was; and among all these there were many of the noble and great ones;</a:t>
            </a:r>
          </a:p>
          <a:p>
            <a:pPr fontAlgn="base"/>
            <a:endParaRPr lang="en-US" i="1" dirty="0">
              <a:solidFill>
                <a:srgbClr val="FFFF00"/>
              </a:solidFill>
              <a:latin typeface="Georgia" panose="02040502050405020303" pitchFamily="18" charset="0"/>
            </a:endParaRPr>
          </a:p>
          <a:p>
            <a:pPr fontAlgn="base"/>
            <a:r>
              <a:rPr lang="en-US" b="0" i="1" dirty="0">
                <a:solidFill>
                  <a:srgbClr val="FFFF00"/>
                </a:solidFill>
                <a:effectLst/>
                <a:latin typeface="Georgia" panose="02040502050405020303" pitchFamily="18" charset="0"/>
              </a:rPr>
              <a:t> And God saw these souls that they were good, and he stood in the midst of them, and he said: These I will make my rulers; for he stood among those that were spirits, and he saw that they were good; and he said unto me: Abraham, thou art one of them; thou </a:t>
            </a:r>
            <a:r>
              <a:rPr lang="en-US" b="0" i="1" dirty="0" err="1">
                <a:solidFill>
                  <a:srgbClr val="FFFF00"/>
                </a:solidFill>
                <a:effectLst/>
                <a:latin typeface="Georgia" panose="02040502050405020303" pitchFamily="18" charset="0"/>
              </a:rPr>
              <a:t>wast</a:t>
            </a:r>
            <a:r>
              <a:rPr lang="en-US" b="0" i="1" dirty="0">
                <a:solidFill>
                  <a:srgbClr val="FFFF00"/>
                </a:solidFill>
                <a:effectLst/>
                <a:latin typeface="Georgia" panose="02040502050405020303" pitchFamily="18" charset="0"/>
              </a:rPr>
              <a:t> chosen before thou </a:t>
            </a:r>
            <a:r>
              <a:rPr lang="en-US" b="0" i="1" dirty="0" err="1">
                <a:solidFill>
                  <a:srgbClr val="FFFF00"/>
                </a:solidFill>
                <a:effectLst/>
                <a:latin typeface="Georgia" panose="02040502050405020303" pitchFamily="18" charset="0"/>
              </a:rPr>
              <a:t>wast</a:t>
            </a:r>
            <a:r>
              <a:rPr lang="en-US" b="0" i="1" dirty="0">
                <a:solidFill>
                  <a:srgbClr val="FFFF00"/>
                </a:solidFill>
                <a:effectLst/>
                <a:latin typeface="Georgia" panose="02040502050405020303" pitchFamily="18" charset="0"/>
              </a:rPr>
              <a:t> born.</a:t>
            </a:r>
          </a:p>
          <a:p>
            <a:pPr fontAlgn="base"/>
            <a:r>
              <a:rPr lang="en-US" i="1" dirty="0">
                <a:solidFill>
                  <a:srgbClr val="FFFF00"/>
                </a:solidFill>
                <a:latin typeface="Georgia" panose="02040502050405020303" pitchFamily="18" charset="0"/>
              </a:rPr>
              <a:t>Abraham 3:22-23</a:t>
            </a:r>
            <a:endParaRPr lang="en-US" b="0" i="1" dirty="0">
              <a:solidFill>
                <a:srgbClr val="FFFF00"/>
              </a:solidFill>
              <a:effectLst/>
              <a:latin typeface="Georgia" panose="02040502050405020303" pitchFamily="18" charset="0"/>
            </a:endParaRPr>
          </a:p>
        </p:txBody>
      </p:sp>
      <p:pic>
        <p:nvPicPr>
          <p:cNvPr id="9" name="Picture 8">
            <a:extLst>
              <a:ext uri="{FF2B5EF4-FFF2-40B4-BE49-F238E27FC236}">
                <a16:creationId xmlns:a16="http://schemas.microsoft.com/office/drawing/2014/main" id="{94D9DAC1-1613-4D50-9E05-27685C189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10" y="4769447"/>
            <a:ext cx="3151905" cy="1719221"/>
          </a:xfrm>
          <a:prstGeom prst="rect">
            <a:avLst/>
          </a:prstGeom>
        </p:spPr>
      </p:pic>
      <p:pic>
        <p:nvPicPr>
          <p:cNvPr id="11" name="Picture 10">
            <a:extLst>
              <a:ext uri="{FF2B5EF4-FFF2-40B4-BE49-F238E27FC236}">
                <a16:creationId xmlns:a16="http://schemas.microsoft.com/office/drawing/2014/main" id="{AD671A04-0033-46E8-98A7-23C4525F1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175" y="1015663"/>
            <a:ext cx="1924050" cy="2105025"/>
          </a:xfrm>
          <a:prstGeom prst="rect">
            <a:avLst/>
          </a:prstGeom>
        </p:spPr>
      </p:pic>
    </p:spTree>
    <p:extLst>
      <p:ext uri="{BB962C8B-B14F-4D97-AF65-F5344CB8AC3E}">
        <p14:creationId xmlns:p14="http://schemas.microsoft.com/office/powerpoint/2010/main" val="1753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E0A1EF-8DEF-4996-B909-6875844C9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646331"/>
          </a:xfrm>
          <a:prstGeom prst="rect">
            <a:avLst/>
          </a:prstGeom>
          <a:noFill/>
        </p:spPr>
        <p:txBody>
          <a:bodyPr wrap="square" rtlCol="0">
            <a:spAutoFit/>
          </a:bodyPr>
          <a:lstStyle/>
          <a:p>
            <a:r>
              <a:rPr lang="en-US" dirty="0">
                <a:solidFill>
                  <a:schemeClr val="bg1"/>
                </a:solidFill>
              </a:rPr>
              <a:t>D&amp;C 93:30 President Spencer W. Kimball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In That Sphere</a:t>
            </a:r>
            <a:endParaRPr lang="en-US" sz="3600" dirty="0">
              <a:solidFill>
                <a:schemeClr val="bg1"/>
              </a:solidFill>
              <a:latin typeface="Algerian" panose="04020705040A02060702" pitchFamily="82" charset="0"/>
            </a:endParaRPr>
          </a:p>
        </p:txBody>
      </p:sp>
      <p:sp>
        <p:nvSpPr>
          <p:cNvPr id="7" name="TextBox 6"/>
          <p:cNvSpPr txBox="1"/>
          <p:nvPr/>
        </p:nvSpPr>
        <p:spPr>
          <a:xfrm>
            <a:off x="314690" y="1015663"/>
            <a:ext cx="5991282" cy="1631216"/>
          </a:xfrm>
          <a:prstGeom prst="rect">
            <a:avLst/>
          </a:prstGeom>
          <a:noFill/>
        </p:spPr>
        <p:txBody>
          <a:bodyPr wrap="square" rtlCol="0">
            <a:spAutoFit/>
          </a:bodyPr>
          <a:lstStyle/>
          <a:p>
            <a:r>
              <a:rPr lang="en-US" sz="2000" dirty="0">
                <a:solidFill>
                  <a:schemeClr val="bg1"/>
                </a:solidFill>
              </a:rPr>
              <a:t>“We learn about these absolute truths by being taught by the Spirit. These truths are ‘independent’ in their spiritual sphere and are to be discovered spiritually, though they may be confirmed by experience and intellect. </a:t>
            </a:r>
            <a:endParaRPr lang="en-US" sz="1200" i="1" dirty="0">
              <a:solidFill>
                <a:schemeClr val="bg1"/>
              </a:solidFill>
            </a:endParaRPr>
          </a:p>
        </p:txBody>
      </p:sp>
      <p:sp>
        <p:nvSpPr>
          <p:cNvPr id="8" name="Rectangle 7"/>
          <p:cNvSpPr/>
          <p:nvPr/>
        </p:nvSpPr>
        <p:spPr>
          <a:xfrm>
            <a:off x="3048000" y="3105835"/>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“The Gods organized and gave life to man and placed him on the earth. This is absolute. It cannot be disproved.</a:t>
            </a:r>
            <a:endParaRPr lang="en-US" dirty="0">
              <a:solidFill>
                <a:schemeClr val="bg1"/>
              </a:solidFill>
            </a:endParaRPr>
          </a:p>
        </p:txBody>
      </p:sp>
      <p:sp>
        <p:nvSpPr>
          <p:cNvPr id="16" name="Rectangle 15"/>
          <p:cNvSpPr/>
          <p:nvPr/>
        </p:nvSpPr>
        <p:spPr>
          <a:xfrm>
            <a:off x="3476530" y="4845681"/>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“Experience in one field does not automatically create expertise in another field. Expertise in religion comes from personal righteousness and from revelation.</a:t>
            </a:r>
            <a:endParaRPr lang="en-US" dirty="0">
              <a:solidFill>
                <a:schemeClr val="bg1"/>
              </a:solidFill>
            </a:endParaRPr>
          </a:p>
        </p:txBody>
      </p:sp>
      <p:pic>
        <p:nvPicPr>
          <p:cNvPr id="5" name="Picture 4">
            <a:extLst>
              <a:ext uri="{FF2B5EF4-FFF2-40B4-BE49-F238E27FC236}">
                <a16:creationId xmlns:a16="http://schemas.microsoft.com/office/drawing/2014/main" id="{5C8EE07B-D032-45E9-A417-85054E8C2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487" y="786917"/>
            <a:ext cx="2462997" cy="2450804"/>
          </a:xfrm>
          <a:prstGeom prst="rect">
            <a:avLst/>
          </a:prstGeom>
        </p:spPr>
      </p:pic>
      <p:pic>
        <p:nvPicPr>
          <p:cNvPr id="11" name="Picture 10">
            <a:extLst>
              <a:ext uri="{FF2B5EF4-FFF2-40B4-BE49-F238E27FC236}">
                <a16:creationId xmlns:a16="http://schemas.microsoft.com/office/drawing/2014/main" id="{AD409EBB-3B9B-4F6D-9565-8E8579856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3" y="3429000"/>
            <a:ext cx="2200275" cy="2200275"/>
          </a:xfrm>
          <a:prstGeom prst="rect">
            <a:avLst/>
          </a:prstGeom>
        </p:spPr>
      </p:pic>
    </p:spTree>
    <p:extLst>
      <p:ext uri="{BB962C8B-B14F-4D97-AF65-F5344CB8AC3E}">
        <p14:creationId xmlns:p14="http://schemas.microsoft.com/office/powerpoint/2010/main" val="140437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3650</Words>
  <Application>Microsoft Office PowerPoint</Application>
  <PresentationFormat>Widescreen</PresentationFormat>
  <Paragraphs>158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Algerian</vt:lpstr>
      <vt:lpstr>Abadi</vt:lpstr>
      <vt:lpstr>Open Sans</vt:lpstr>
      <vt:lpstr>Georgia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2014-12-20T13:55:25Z</dcterms:created>
  <dcterms:modified xsi:type="dcterms:W3CDTF">2020-07-22T15:43:44Z</dcterms:modified>
</cp:coreProperties>
</file>