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7" r:id="rId19"/>
    <p:sldId id="275" r:id="rId20"/>
    <p:sldId id="276" r:id="rId21"/>
    <p:sldId id="278" r:id="rId22"/>
    <p:sldId id="279" r:id="rId23"/>
    <p:sldId id="280" r:id="rId24"/>
    <p:sldId id="258" r:id="rId25"/>
    <p:sldId id="260" r:id="rId26"/>
  </p:sldIdLst>
  <p:sldSz cx="12192000" cy="6858000"/>
  <p:notesSz cx="6858000" cy="9144000"/>
  <p:embeddedFontLst>
    <p:embeddedFont>
      <p:font typeface="Abadi" panose="020B0604020104020204" pitchFamily="34" charset="0"/>
      <p:regular r:id="rId27"/>
    </p:embeddedFont>
    <p:embeddedFont>
      <p:font typeface="Aharoni" panose="02010803020104030203" pitchFamily="2" charset="-79"/>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Georgia" panose="02040502050405020303" pitchFamily="18"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2020E-C7CB-4D96-9269-4C64211CB62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199900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2020E-C7CB-4D96-9269-4C64211CB62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70149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2020E-C7CB-4D96-9269-4C64211CB62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99247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2020E-C7CB-4D96-9269-4C64211CB62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52761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2020E-C7CB-4D96-9269-4C64211CB62E}"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57981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2020E-C7CB-4D96-9269-4C64211CB62E}"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52630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2020E-C7CB-4D96-9269-4C64211CB62E}"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2240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2020E-C7CB-4D96-9269-4C64211CB62E}"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237816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2020E-C7CB-4D96-9269-4C64211CB62E}"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130787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2020E-C7CB-4D96-9269-4C64211CB62E}"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14259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2020E-C7CB-4D96-9269-4C64211CB62E}"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423045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2020E-C7CB-4D96-9269-4C64211CB62E}"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3182B-BAAA-46C6-BB32-C045F801D513}" type="slidenum">
              <a:rPr lang="en-US" smtClean="0"/>
              <a:t>‹#›</a:t>
            </a:fld>
            <a:endParaRPr lang="en-US"/>
          </a:p>
        </p:txBody>
      </p:sp>
    </p:spTree>
    <p:extLst>
      <p:ext uri="{BB962C8B-B14F-4D97-AF65-F5344CB8AC3E}">
        <p14:creationId xmlns:p14="http://schemas.microsoft.com/office/powerpoint/2010/main" val="270431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539D78B0-6FE8-4211-9AC9-F15E1C99C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304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9EF367-ACEF-4BAD-B060-4B70BA2DF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Go Against the Grain</a:t>
            </a:r>
          </a:p>
        </p:txBody>
      </p:sp>
      <p:sp>
        <p:nvSpPr>
          <p:cNvPr id="12" name="TextBox 11"/>
          <p:cNvSpPr txBox="1"/>
          <p:nvPr/>
        </p:nvSpPr>
        <p:spPr>
          <a:xfrm>
            <a:off x="152602" y="6296430"/>
            <a:ext cx="5333798" cy="461665"/>
          </a:xfrm>
          <a:prstGeom prst="rect">
            <a:avLst/>
          </a:prstGeom>
          <a:noFill/>
        </p:spPr>
        <p:txBody>
          <a:bodyPr wrap="square" rtlCol="0">
            <a:spAutoFit/>
          </a:bodyPr>
          <a:lstStyle/>
          <a:p>
            <a:r>
              <a:rPr lang="en-US" sz="2400" dirty="0">
                <a:solidFill>
                  <a:schemeClr val="bg1"/>
                </a:solidFill>
              </a:rPr>
              <a:t>D&amp;C 95:4 </a:t>
            </a:r>
            <a:r>
              <a:rPr lang="en-US" sz="1200" dirty="0">
                <a:solidFill>
                  <a:schemeClr val="bg1"/>
                </a:solidFill>
              </a:rPr>
              <a:t>Neal A. Maxwell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371601" cy="4801314"/>
          </a:xfrm>
          <a:prstGeom prst="rect">
            <a:avLst/>
          </a:prstGeom>
        </p:spPr>
        <p:txBody>
          <a:bodyPr wrap="square">
            <a:spAutoFit/>
          </a:bodyPr>
          <a:lstStyle/>
          <a:p>
            <a:r>
              <a:rPr lang="en-US" dirty="0">
                <a:solidFill>
                  <a:schemeClr val="bg1"/>
                </a:solidFill>
              </a:rPr>
              <a:t>“Having described the Restoration as his ‘strange act,’ and ‘my strange work,’ the Lord indicated that it would go against the grain of much of society.</a:t>
            </a:r>
          </a:p>
          <a:p>
            <a:endParaRPr lang="en-US" dirty="0">
              <a:solidFill>
                <a:schemeClr val="bg1"/>
              </a:solidFill>
            </a:endParaRPr>
          </a:p>
          <a:p>
            <a:r>
              <a:rPr lang="en-US" dirty="0">
                <a:solidFill>
                  <a:schemeClr val="bg1"/>
                </a:solidFill>
              </a:rPr>
              <a:t>Yet restitution of the unfamiliar, the uncommon, the unusual, and the unique would actually aid mortals by providing fresh, divine standards and help them in discerning between righteousness and wickedness, as God ‘poured out [His] Spirit upon all flesh.’</a:t>
            </a:r>
          </a:p>
          <a:p>
            <a:endParaRPr lang="en-US" dirty="0">
              <a:solidFill>
                <a:schemeClr val="bg1"/>
              </a:solidFill>
            </a:endParaRPr>
          </a:p>
          <a:p>
            <a:r>
              <a:rPr lang="en-US" dirty="0">
                <a:solidFill>
                  <a:schemeClr val="bg1"/>
                </a:solidFill>
              </a:rPr>
              <a:t>With values otherwise shorn of true perspective, the inversions of certain of them become almost inevitable. Finally, evil can end up being called good, and good evil. </a:t>
            </a:r>
          </a:p>
        </p:txBody>
      </p:sp>
      <p:pic>
        <p:nvPicPr>
          <p:cNvPr id="4" name="Picture 3">
            <a:extLst>
              <a:ext uri="{FF2B5EF4-FFF2-40B4-BE49-F238E27FC236}">
                <a16:creationId xmlns:a16="http://schemas.microsoft.com/office/drawing/2014/main" id="{772532B3-341E-45A2-A3C1-1534CE071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104" y="1091725"/>
            <a:ext cx="4533900" cy="3022600"/>
          </a:xfrm>
          <a:prstGeom prst="rect">
            <a:avLst/>
          </a:prstGeom>
        </p:spPr>
      </p:pic>
      <p:pic>
        <p:nvPicPr>
          <p:cNvPr id="8" name="Picture 7">
            <a:extLst>
              <a:ext uri="{FF2B5EF4-FFF2-40B4-BE49-F238E27FC236}">
                <a16:creationId xmlns:a16="http://schemas.microsoft.com/office/drawing/2014/main" id="{4B70EA7D-D2C2-4788-9F7F-AF4975411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898" y="4398026"/>
            <a:ext cx="3486912" cy="2176272"/>
          </a:xfrm>
          <a:prstGeom prst="rect">
            <a:avLst/>
          </a:prstGeom>
        </p:spPr>
      </p:pic>
      <p:sp>
        <p:nvSpPr>
          <p:cNvPr id="10" name="Arrow: Down 9">
            <a:extLst>
              <a:ext uri="{FF2B5EF4-FFF2-40B4-BE49-F238E27FC236}">
                <a16:creationId xmlns:a16="http://schemas.microsoft.com/office/drawing/2014/main" id="{0595F1D3-8369-4BD0-A91A-6D6DE9D92F1A}"/>
              </a:ext>
            </a:extLst>
          </p:cNvPr>
          <p:cNvSpPr/>
          <p:nvPr/>
        </p:nvSpPr>
        <p:spPr>
          <a:xfrm>
            <a:off x="8511435" y="1864631"/>
            <a:ext cx="513567" cy="6764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5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EB7E0-B12D-4679-926C-C5E20D523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Many Called—Few Chosen</a:t>
            </a:r>
          </a:p>
        </p:txBody>
      </p:sp>
      <p:sp>
        <p:nvSpPr>
          <p:cNvPr id="12" name="TextBox 11"/>
          <p:cNvSpPr txBox="1"/>
          <p:nvPr/>
        </p:nvSpPr>
        <p:spPr>
          <a:xfrm>
            <a:off x="152602" y="6296430"/>
            <a:ext cx="5333798" cy="461665"/>
          </a:xfrm>
          <a:prstGeom prst="rect">
            <a:avLst/>
          </a:prstGeom>
          <a:noFill/>
        </p:spPr>
        <p:txBody>
          <a:bodyPr wrap="square" rtlCol="0">
            <a:spAutoFit/>
          </a:bodyPr>
          <a:lstStyle/>
          <a:p>
            <a:r>
              <a:rPr lang="en-US" sz="2400" dirty="0">
                <a:solidFill>
                  <a:schemeClr val="bg1"/>
                </a:solidFill>
              </a:rPr>
              <a:t>D&amp;C 95:5-6 </a:t>
            </a:r>
            <a:r>
              <a:rPr lang="en-US" sz="1200" dirty="0">
                <a:solidFill>
                  <a:schemeClr val="bg1"/>
                </a:solidFill>
              </a:rPr>
              <a:t>Student Manual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5489321" cy="4893647"/>
          </a:xfrm>
          <a:prstGeom prst="rect">
            <a:avLst/>
          </a:prstGeom>
        </p:spPr>
        <p:txBody>
          <a:bodyPr wrap="square">
            <a:spAutoFit/>
          </a:bodyPr>
          <a:lstStyle/>
          <a:p>
            <a:r>
              <a:rPr lang="en-US" sz="2400" dirty="0">
                <a:solidFill>
                  <a:schemeClr val="bg1"/>
                </a:solidFill>
              </a:rPr>
              <a:t>It is one thing to be called to labor in the vineyard and another to be faithful in the performance of that work.</a:t>
            </a:r>
          </a:p>
          <a:p>
            <a:endParaRPr lang="en-US" sz="2400" dirty="0">
              <a:solidFill>
                <a:schemeClr val="bg1"/>
              </a:solidFill>
            </a:endParaRPr>
          </a:p>
          <a:p>
            <a:r>
              <a:rPr lang="en-US" sz="2400" dirty="0">
                <a:solidFill>
                  <a:schemeClr val="bg1"/>
                </a:solidFill>
              </a:rPr>
              <a:t>Only those who faithfully fill their callings are chosen by the Lord for exaltation in the kingdom of God. </a:t>
            </a:r>
          </a:p>
          <a:p>
            <a:endParaRPr lang="en-US" sz="2400" dirty="0">
              <a:solidFill>
                <a:schemeClr val="bg1"/>
              </a:solidFill>
            </a:endParaRPr>
          </a:p>
          <a:p>
            <a:r>
              <a:rPr lang="en-US" sz="2400" dirty="0">
                <a:solidFill>
                  <a:schemeClr val="bg1"/>
                </a:solidFill>
              </a:rPr>
              <a:t>Those who are called but not chosen “have sinned a very grievous sin, in that they are walking in darkness at noon-day” for they do not respond to the light of the restored gospel that surrounds them.</a:t>
            </a:r>
          </a:p>
        </p:txBody>
      </p:sp>
      <p:pic>
        <p:nvPicPr>
          <p:cNvPr id="4" name="Picture 3">
            <a:extLst>
              <a:ext uri="{FF2B5EF4-FFF2-40B4-BE49-F238E27FC236}">
                <a16:creationId xmlns:a16="http://schemas.microsoft.com/office/drawing/2014/main" id="{155243FF-12DD-44CC-B93F-22CF5D977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82750"/>
            <a:ext cx="5257800" cy="3492500"/>
          </a:xfrm>
          <a:prstGeom prst="rect">
            <a:avLst/>
          </a:prstGeom>
        </p:spPr>
      </p:pic>
    </p:spTree>
    <p:extLst>
      <p:ext uri="{BB962C8B-B14F-4D97-AF65-F5344CB8AC3E}">
        <p14:creationId xmlns:p14="http://schemas.microsoft.com/office/powerpoint/2010/main" val="39998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50F72A-4EC7-48C4-8508-DD13739D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Solemn Assemblies</a:t>
            </a:r>
          </a:p>
        </p:txBody>
      </p:sp>
      <p:sp>
        <p:nvSpPr>
          <p:cNvPr id="12" name="TextBox 11"/>
          <p:cNvSpPr txBox="1"/>
          <p:nvPr/>
        </p:nvSpPr>
        <p:spPr>
          <a:xfrm>
            <a:off x="152602" y="6296430"/>
            <a:ext cx="5333798" cy="461665"/>
          </a:xfrm>
          <a:prstGeom prst="rect">
            <a:avLst/>
          </a:prstGeom>
          <a:noFill/>
        </p:spPr>
        <p:txBody>
          <a:bodyPr wrap="square" rtlCol="0">
            <a:spAutoFit/>
          </a:bodyPr>
          <a:lstStyle/>
          <a:p>
            <a:r>
              <a:rPr lang="en-US" sz="2400" dirty="0">
                <a:solidFill>
                  <a:schemeClr val="bg1"/>
                </a:solidFill>
              </a:rPr>
              <a:t>D&amp;C 95:7 </a:t>
            </a:r>
            <a:r>
              <a:rPr lang="en-US" sz="1200" dirty="0">
                <a:solidFill>
                  <a:schemeClr val="bg1"/>
                </a:solidFill>
              </a:rPr>
              <a:t>President Spencer W. Kimball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371601" cy="2862322"/>
          </a:xfrm>
          <a:prstGeom prst="rect">
            <a:avLst/>
          </a:prstGeom>
        </p:spPr>
        <p:txBody>
          <a:bodyPr wrap="square">
            <a:spAutoFit/>
          </a:bodyPr>
          <a:lstStyle/>
          <a:p>
            <a:r>
              <a:rPr lang="en-US" dirty="0">
                <a:solidFill>
                  <a:schemeClr val="bg1"/>
                </a:solidFill>
              </a:rPr>
              <a:t>“Solemn assemblies have been known among the Saints since the days of Israel. </a:t>
            </a:r>
          </a:p>
          <a:p>
            <a:endParaRPr lang="en-US" dirty="0">
              <a:solidFill>
                <a:schemeClr val="bg1"/>
              </a:solidFill>
            </a:endParaRPr>
          </a:p>
          <a:p>
            <a:r>
              <a:rPr lang="en-US" dirty="0">
                <a:solidFill>
                  <a:schemeClr val="bg1"/>
                </a:solidFill>
              </a:rPr>
              <a:t>They have been of various kinds but generally have been associated with the dedication of a temple or a special meeting appointed for the sustaining of a new First Presidency or a meeting for the priesthood to sustain a revelation, such as the tithing revelation to President Lorenzo Snow. …</a:t>
            </a:r>
          </a:p>
        </p:txBody>
      </p:sp>
      <p:sp>
        <p:nvSpPr>
          <p:cNvPr id="3" name="Rectangle 2"/>
          <p:cNvSpPr/>
          <p:nvPr/>
        </p:nvSpPr>
        <p:spPr>
          <a:xfrm>
            <a:off x="4747309" y="4679043"/>
            <a:ext cx="7156824" cy="1938992"/>
          </a:xfrm>
          <a:prstGeom prst="rect">
            <a:avLst/>
          </a:prstGeom>
        </p:spPr>
        <p:txBody>
          <a:bodyPr wrap="square">
            <a:spAutoFit/>
          </a:bodyPr>
          <a:lstStyle/>
          <a:p>
            <a:r>
              <a:rPr lang="en-US" sz="2400" dirty="0">
                <a:solidFill>
                  <a:schemeClr val="bg1"/>
                </a:solidFill>
              </a:rPr>
              <a:t>“Joseph Smith and Brigham Young were first sustained by a congregation, including a fully organized priesthood. Brigham Young was sustained on March 27, 1846, and was ‘unanimously elected president over the whole Camp of Israel …’ by the council.”</a:t>
            </a:r>
          </a:p>
        </p:txBody>
      </p:sp>
      <p:pic>
        <p:nvPicPr>
          <p:cNvPr id="7" name="Picture 6">
            <a:extLst>
              <a:ext uri="{FF2B5EF4-FFF2-40B4-BE49-F238E27FC236}">
                <a16:creationId xmlns:a16="http://schemas.microsoft.com/office/drawing/2014/main" id="{620B3F3C-8934-45F8-A09B-49ED35AD7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800" y="1138728"/>
            <a:ext cx="5133975" cy="3276600"/>
          </a:xfrm>
          <a:prstGeom prst="rect">
            <a:avLst/>
          </a:prstGeom>
        </p:spPr>
      </p:pic>
    </p:spTree>
    <p:extLst>
      <p:ext uri="{BB962C8B-B14F-4D97-AF65-F5344CB8AC3E}">
        <p14:creationId xmlns:p14="http://schemas.microsoft.com/office/powerpoint/2010/main" val="182991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C1CACD-A63D-478F-9985-0BC37D84C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Bible Solemn Assemblies</a:t>
            </a:r>
          </a:p>
        </p:txBody>
      </p:sp>
      <p:sp>
        <p:nvSpPr>
          <p:cNvPr id="12" name="TextBox 11"/>
          <p:cNvSpPr txBox="1"/>
          <p:nvPr/>
        </p:nvSpPr>
        <p:spPr>
          <a:xfrm>
            <a:off x="152602" y="6296430"/>
            <a:ext cx="5333798" cy="461665"/>
          </a:xfrm>
          <a:prstGeom prst="rect">
            <a:avLst/>
          </a:prstGeom>
          <a:noFill/>
        </p:spPr>
        <p:txBody>
          <a:bodyPr wrap="square" rtlCol="0">
            <a:spAutoFit/>
          </a:bodyPr>
          <a:lstStyle/>
          <a:p>
            <a:r>
              <a:rPr lang="en-US" sz="2400" dirty="0">
                <a:solidFill>
                  <a:schemeClr val="bg1"/>
                </a:solidFill>
              </a:rPr>
              <a:t>D&amp;C 95:7 </a:t>
            </a:r>
            <a:r>
              <a:rPr lang="en-US" sz="1200" dirty="0">
                <a:solidFill>
                  <a:schemeClr val="bg1"/>
                </a:solidFill>
              </a:rPr>
              <a:t>Student Manual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371601" cy="1200329"/>
          </a:xfrm>
          <a:prstGeom prst="rect">
            <a:avLst/>
          </a:prstGeom>
        </p:spPr>
        <p:txBody>
          <a:bodyPr wrap="square">
            <a:spAutoFit/>
          </a:bodyPr>
          <a:lstStyle/>
          <a:p>
            <a:r>
              <a:rPr lang="en-US" dirty="0">
                <a:solidFill>
                  <a:schemeClr val="bg1"/>
                </a:solidFill>
              </a:rPr>
              <a:t>Such assemblies are sacred meetings attended by the priesthood or those who seek to separate themselves from the world by keeping God’s commands.</a:t>
            </a:r>
          </a:p>
        </p:txBody>
      </p:sp>
      <p:sp>
        <p:nvSpPr>
          <p:cNvPr id="8" name="Rectangle 7"/>
          <p:cNvSpPr/>
          <p:nvPr/>
        </p:nvSpPr>
        <p:spPr>
          <a:xfrm>
            <a:off x="7443882" y="1717054"/>
            <a:ext cx="4371601" cy="3693319"/>
          </a:xfrm>
          <a:prstGeom prst="rect">
            <a:avLst/>
          </a:prstGeom>
        </p:spPr>
        <p:txBody>
          <a:bodyPr wrap="square">
            <a:spAutoFit/>
          </a:bodyPr>
          <a:lstStyle/>
          <a:p>
            <a:r>
              <a:rPr lang="en-US" dirty="0">
                <a:solidFill>
                  <a:schemeClr val="bg1"/>
                </a:solidFill>
              </a:rPr>
              <a:t>Leviticus 23:36</a:t>
            </a:r>
          </a:p>
          <a:p>
            <a:endParaRPr lang="en-US" dirty="0">
              <a:solidFill>
                <a:schemeClr val="bg1"/>
              </a:solidFill>
            </a:endParaRPr>
          </a:p>
          <a:p>
            <a:r>
              <a:rPr lang="en-US" dirty="0">
                <a:solidFill>
                  <a:schemeClr val="bg1"/>
                </a:solidFill>
              </a:rPr>
              <a:t>Numbers 29:35</a:t>
            </a:r>
          </a:p>
          <a:p>
            <a:endParaRPr lang="en-US" dirty="0">
              <a:solidFill>
                <a:schemeClr val="bg1"/>
              </a:solidFill>
            </a:endParaRPr>
          </a:p>
          <a:p>
            <a:r>
              <a:rPr lang="en-US" dirty="0">
                <a:solidFill>
                  <a:schemeClr val="bg1"/>
                </a:solidFill>
              </a:rPr>
              <a:t>Deuteronomy 16:8</a:t>
            </a:r>
          </a:p>
          <a:p>
            <a:endParaRPr lang="en-US" dirty="0">
              <a:solidFill>
                <a:schemeClr val="bg1"/>
              </a:solidFill>
            </a:endParaRPr>
          </a:p>
          <a:p>
            <a:r>
              <a:rPr lang="en-US" dirty="0">
                <a:solidFill>
                  <a:schemeClr val="bg1"/>
                </a:solidFill>
              </a:rPr>
              <a:t>2 Chronicles 7:9</a:t>
            </a:r>
          </a:p>
          <a:p>
            <a:endParaRPr lang="en-US" dirty="0">
              <a:solidFill>
                <a:schemeClr val="bg1"/>
              </a:solidFill>
            </a:endParaRPr>
          </a:p>
          <a:p>
            <a:r>
              <a:rPr lang="en-US" dirty="0">
                <a:solidFill>
                  <a:schemeClr val="bg1"/>
                </a:solidFill>
              </a:rPr>
              <a:t>Nehemiah 8:18</a:t>
            </a:r>
          </a:p>
          <a:p>
            <a:endParaRPr lang="en-US" dirty="0">
              <a:solidFill>
                <a:schemeClr val="bg1"/>
              </a:solidFill>
            </a:endParaRPr>
          </a:p>
          <a:p>
            <a:r>
              <a:rPr lang="en-US" dirty="0">
                <a:solidFill>
                  <a:schemeClr val="bg1"/>
                </a:solidFill>
              </a:rPr>
              <a:t>Isaiah 1:10-14</a:t>
            </a:r>
          </a:p>
          <a:p>
            <a:endParaRPr lang="en-US" dirty="0">
              <a:solidFill>
                <a:schemeClr val="bg1"/>
              </a:solidFill>
            </a:endParaRPr>
          </a:p>
          <a:p>
            <a:r>
              <a:rPr lang="en-US" dirty="0">
                <a:solidFill>
                  <a:schemeClr val="bg1"/>
                </a:solidFill>
              </a:rPr>
              <a:t>Ezekiel 45:17; 46:11</a:t>
            </a:r>
          </a:p>
        </p:txBody>
      </p:sp>
      <p:sp>
        <p:nvSpPr>
          <p:cNvPr id="4" name="Rectangle 3"/>
          <p:cNvSpPr/>
          <p:nvPr/>
        </p:nvSpPr>
        <p:spPr>
          <a:xfrm>
            <a:off x="673941" y="5071466"/>
            <a:ext cx="6096000" cy="1015663"/>
          </a:xfrm>
          <a:prstGeom prst="rect">
            <a:avLst/>
          </a:prstGeom>
        </p:spPr>
        <p:txBody>
          <a:bodyPr>
            <a:spAutoFit/>
          </a:bodyPr>
          <a:lstStyle/>
          <a:p>
            <a:r>
              <a:rPr lang="en-US" sz="2000" dirty="0">
                <a:solidFill>
                  <a:srgbClr val="FFFF00"/>
                </a:solidFill>
                <a:latin typeface="Abadi" panose="020B0604020104020204" pitchFamily="34" charset="0"/>
              </a:rPr>
              <a:t>The purpose for the assembly was to help the elders spiritually prepare to continue their missionary work among the people of the world.</a:t>
            </a:r>
            <a:endParaRPr lang="en-US" sz="2000" dirty="0">
              <a:solidFill>
                <a:srgbClr val="FFFF00"/>
              </a:solidFill>
            </a:endParaRPr>
          </a:p>
        </p:txBody>
      </p:sp>
      <p:pic>
        <p:nvPicPr>
          <p:cNvPr id="7" name="Picture 6">
            <a:extLst>
              <a:ext uri="{FF2B5EF4-FFF2-40B4-BE49-F238E27FC236}">
                <a16:creationId xmlns:a16="http://schemas.microsoft.com/office/drawing/2014/main" id="{46638441-A92B-4A2C-8309-51B1F812F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901" y="2254026"/>
            <a:ext cx="3543300" cy="2619375"/>
          </a:xfrm>
          <a:prstGeom prst="rect">
            <a:avLst/>
          </a:prstGeom>
        </p:spPr>
      </p:pic>
    </p:spTree>
    <p:extLst>
      <p:ext uri="{BB962C8B-B14F-4D97-AF65-F5344CB8AC3E}">
        <p14:creationId xmlns:p14="http://schemas.microsoft.com/office/powerpoint/2010/main" val="12483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FCE679-BA84-4220-9C29-BB7AC5509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Endowment</a:t>
            </a:r>
          </a:p>
        </p:txBody>
      </p:sp>
      <p:sp>
        <p:nvSpPr>
          <p:cNvPr id="12" name="TextBox 11"/>
          <p:cNvSpPr txBox="1"/>
          <p:nvPr/>
        </p:nvSpPr>
        <p:spPr>
          <a:xfrm>
            <a:off x="152602" y="6296430"/>
            <a:ext cx="5333798" cy="461665"/>
          </a:xfrm>
          <a:prstGeom prst="rect">
            <a:avLst/>
          </a:prstGeom>
          <a:noFill/>
        </p:spPr>
        <p:txBody>
          <a:bodyPr wrap="square" rtlCol="0">
            <a:spAutoFit/>
          </a:bodyPr>
          <a:lstStyle/>
          <a:p>
            <a:r>
              <a:rPr lang="en-US" sz="2400" dirty="0">
                <a:solidFill>
                  <a:schemeClr val="bg1"/>
                </a:solidFill>
              </a:rPr>
              <a:t>D&amp;C 95:8-9 </a:t>
            </a:r>
            <a:r>
              <a:rPr lang="en-US" sz="1200" dirty="0">
                <a:solidFill>
                  <a:schemeClr val="bg1"/>
                </a:solidFill>
              </a:rPr>
              <a:t>Student Manual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371601" cy="2308324"/>
          </a:xfrm>
          <a:prstGeom prst="rect">
            <a:avLst/>
          </a:prstGeom>
        </p:spPr>
        <p:txBody>
          <a:bodyPr wrap="square">
            <a:spAutoFit/>
          </a:bodyPr>
          <a:lstStyle/>
          <a:p>
            <a:r>
              <a:rPr lang="en-US" dirty="0">
                <a:solidFill>
                  <a:schemeClr val="bg1"/>
                </a:solidFill>
              </a:rPr>
              <a:t>In the Church it usually refers to a temple ordinance in which members make certain promises and receive a gift of knowledge and spiritual power in return. </a:t>
            </a:r>
          </a:p>
          <a:p>
            <a:endParaRPr lang="en-US" dirty="0">
              <a:solidFill>
                <a:schemeClr val="bg1"/>
              </a:solidFill>
            </a:endParaRPr>
          </a:p>
          <a:p>
            <a:r>
              <a:rPr lang="en-US" dirty="0">
                <a:solidFill>
                  <a:schemeClr val="bg1"/>
                </a:solidFill>
              </a:rPr>
              <a:t>The endowment spoken of here, however, is not the same as the ceremony administered in later temples.</a:t>
            </a:r>
          </a:p>
        </p:txBody>
      </p:sp>
      <p:sp>
        <p:nvSpPr>
          <p:cNvPr id="3" name="Rectangle 2"/>
          <p:cNvSpPr/>
          <p:nvPr/>
        </p:nvSpPr>
        <p:spPr>
          <a:xfrm>
            <a:off x="5151350" y="646669"/>
            <a:ext cx="1911742" cy="369332"/>
          </a:xfrm>
          <a:prstGeom prst="rect">
            <a:avLst/>
          </a:prstGeom>
        </p:spPr>
        <p:txBody>
          <a:bodyPr wrap="none">
            <a:spAutoFit/>
          </a:bodyPr>
          <a:lstStyle/>
          <a:p>
            <a:r>
              <a:rPr lang="en-US" dirty="0">
                <a:solidFill>
                  <a:schemeClr val="bg1"/>
                </a:solidFill>
              </a:rPr>
              <a:t>A gift or a bequest</a:t>
            </a:r>
            <a:endParaRPr lang="en-US" dirty="0"/>
          </a:p>
        </p:txBody>
      </p:sp>
      <p:sp>
        <p:nvSpPr>
          <p:cNvPr id="7" name="Rectangle 6"/>
          <p:cNvSpPr/>
          <p:nvPr/>
        </p:nvSpPr>
        <p:spPr>
          <a:xfrm>
            <a:off x="5486400" y="1583526"/>
            <a:ext cx="6096000" cy="2031325"/>
          </a:xfrm>
          <a:prstGeom prst="rect">
            <a:avLst/>
          </a:prstGeom>
        </p:spPr>
        <p:txBody>
          <a:bodyPr>
            <a:spAutoFit/>
          </a:bodyPr>
          <a:lstStyle/>
          <a:p>
            <a:r>
              <a:rPr lang="en-US" dirty="0">
                <a:solidFill>
                  <a:schemeClr val="bg1"/>
                </a:solidFill>
                <a:latin typeface="Abadi" panose="020B0604020104020204" pitchFamily="34" charset="0"/>
              </a:rPr>
              <a:t>Priesthood members in Kirtland did participate in a “partial endowment, the full ordinance being reserved for a future performance when a temple designed for ordinance work itself should be built” </a:t>
            </a:r>
            <a:r>
              <a:rPr lang="en-US" sz="1200" dirty="0">
                <a:solidFill>
                  <a:schemeClr val="bg1"/>
                </a:solidFill>
                <a:latin typeface="Abadi" panose="020B0604020104020204" pitchFamily="34" charset="0"/>
              </a:rPr>
              <a:t>Bruce R. </a:t>
            </a:r>
            <a:r>
              <a:rPr lang="en-US" sz="1200" dirty="0" err="1">
                <a:solidFill>
                  <a:schemeClr val="bg1"/>
                </a:solidFill>
                <a:latin typeface="Abadi" panose="020B0604020104020204" pitchFamily="34" charset="0"/>
              </a:rPr>
              <a:t>McConkie</a:t>
            </a:r>
            <a:endParaRPr lang="en-US" sz="1200"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first complete endowment in this dispensation was given by Joseph Smith in Nauvoo on 4 May 1842.</a:t>
            </a:r>
            <a:endParaRPr lang="en-US" dirty="0">
              <a:solidFill>
                <a:schemeClr val="bg1"/>
              </a:solidFill>
            </a:endParaRPr>
          </a:p>
        </p:txBody>
      </p:sp>
      <p:sp>
        <p:nvSpPr>
          <p:cNvPr id="9" name="Rectangle 8"/>
          <p:cNvSpPr/>
          <p:nvPr/>
        </p:nvSpPr>
        <p:spPr>
          <a:xfrm>
            <a:off x="3048000" y="4602776"/>
            <a:ext cx="6096000" cy="1477328"/>
          </a:xfrm>
          <a:prstGeom prst="rect">
            <a:avLst/>
          </a:prstGeom>
        </p:spPr>
        <p:txBody>
          <a:bodyPr>
            <a:spAutoFit/>
          </a:bodyPr>
          <a:lstStyle/>
          <a:p>
            <a:r>
              <a:rPr lang="en-US" dirty="0">
                <a:solidFill>
                  <a:schemeClr val="bg1"/>
                </a:solidFill>
                <a:latin typeface="Abadi" panose="020B0604020104020204" pitchFamily="34" charset="0"/>
              </a:rPr>
              <a:t>The endowment received in Kirtland included washings and </a:t>
            </a:r>
            <a:r>
              <a:rPr lang="en-US" dirty="0" err="1">
                <a:solidFill>
                  <a:schemeClr val="bg1"/>
                </a:solidFill>
                <a:latin typeface="Abadi" panose="020B0604020104020204" pitchFamily="34" charset="0"/>
              </a:rPr>
              <a:t>anointings</a:t>
            </a:r>
            <a:r>
              <a:rPr lang="en-US" dirty="0">
                <a:solidFill>
                  <a:schemeClr val="bg1"/>
                </a:solidFill>
                <a:latin typeface="Abadi" panose="020B0604020104020204" pitchFamily="34" charset="0"/>
              </a:rPr>
              <a:t>, as well as the washing of feet for official priesthood brethren. The Lord also poured out His Spirit, or in other words </a:t>
            </a:r>
            <a:r>
              <a:rPr lang="en-US" i="1" dirty="0">
                <a:solidFill>
                  <a:schemeClr val="bg1"/>
                </a:solidFill>
                <a:latin typeface="Abadi" panose="020B0604020104020204" pitchFamily="34" charset="0"/>
              </a:rPr>
              <a:t>endowed</a:t>
            </a:r>
            <a:r>
              <a:rPr lang="en-US" dirty="0">
                <a:solidFill>
                  <a:schemeClr val="bg1"/>
                </a:solidFill>
                <a:latin typeface="Abadi" panose="020B0604020104020204" pitchFamily="34" charset="0"/>
              </a:rPr>
              <a:t> them with spiritual power, and many received revelations or other gifts-- </a:t>
            </a:r>
            <a:r>
              <a:rPr lang="en-US" sz="1200" dirty="0">
                <a:solidFill>
                  <a:schemeClr val="bg1"/>
                </a:solidFill>
                <a:latin typeface="Abadi" panose="020B0604020104020204" pitchFamily="34" charset="0"/>
              </a:rPr>
              <a:t>HC</a:t>
            </a:r>
            <a:endParaRPr lang="en-US" sz="1200" dirty="0">
              <a:solidFill>
                <a:schemeClr val="bg1"/>
              </a:solidFill>
            </a:endParaRPr>
          </a:p>
        </p:txBody>
      </p:sp>
      <p:pic>
        <p:nvPicPr>
          <p:cNvPr id="8" name="Picture 7">
            <a:extLst>
              <a:ext uri="{FF2B5EF4-FFF2-40B4-BE49-F238E27FC236}">
                <a16:creationId xmlns:a16="http://schemas.microsoft.com/office/drawing/2014/main" id="{FB21F9BE-BA4A-42DA-A993-33713D705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51" y="3441032"/>
            <a:ext cx="1905000" cy="2705100"/>
          </a:xfrm>
          <a:prstGeom prst="rect">
            <a:avLst/>
          </a:prstGeom>
        </p:spPr>
      </p:pic>
      <p:pic>
        <p:nvPicPr>
          <p:cNvPr id="11" name="Picture 10">
            <a:extLst>
              <a:ext uri="{FF2B5EF4-FFF2-40B4-BE49-F238E27FC236}">
                <a16:creationId xmlns:a16="http://schemas.microsoft.com/office/drawing/2014/main" id="{1924835A-40D9-4D2A-9362-0BF043186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7924" y="3759314"/>
            <a:ext cx="1762125" cy="2762250"/>
          </a:xfrm>
          <a:prstGeom prst="rect">
            <a:avLst/>
          </a:prstGeom>
        </p:spPr>
      </p:pic>
    </p:spTree>
    <p:extLst>
      <p:ext uri="{BB962C8B-B14F-4D97-AF65-F5344CB8AC3E}">
        <p14:creationId xmlns:p14="http://schemas.microsoft.com/office/powerpoint/2010/main" val="276996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F90658-483A-4CEE-A390-DED353AB9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Spiritual Power and Knowledge</a:t>
            </a:r>
          </a:p>
        </p:txBody>
      </p:sp>
      <p:sp>
        <p:nvSpPr>
          <p:cNvPr id="12" name="TextBox 11"/>
          <p:cNvSpPr txBox="1"/>
          <p:nvPr/>
        </p:nvSpPr>
        <p:spPr>
          <a:xfrm>
            <a:off x="152602" y="6296430"/>
            <a:ext cx="5333798" cy="461665"/>
          </a:xfrm>
          <a:prstGeom prst="rect">
            <a:avLst/>
          </a:prstGeom>
          <a:noFill/>
        </p:spPr>
        <p:txBody>
          <a:bodyPr wrap="square" rtlCol="0">
            <a:spAutoFit/>
          </a:bodyPr>
          <a:lstStyle/>
          <a:p>
            <a:r>
              <a:rPr lang="en-US" sz="2400" dirty="0">
                <a:solidFill>
                  <a:schemeClr val="bg1"/>
                </a:solidFill>
              </a:rPr>
              <a:t>D&amp;C 95:8-9 </a:t>
            </a:r>
            <a:r>
              <a:rPr lang="en-US" sz="1200" dirty="0">
                <a:solidFill>
                  <a:schemeClr val="bg1"/>
                </a:solidFill>
              </a:rPr>
              <a:t>Student Manual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152601" y="830997"/>
            <a:ext cx="5469265" cy="3231654"/>
          </a:xfrm>
          <a:prstGeom prst="rect">
            <a:avLst/>
          </a:prstGeom>
        </p:spPr>
        <p:txBody>
          <a:bodyPr wrap="square">
            <a:spAutoFit/>
          </a:bodyPr>
          <a:lstStyle/>
          <a:p>
            <a:r>
              <a:rPr lang="en-US" sz="2400" dirty="0">
                <a:solidFill>
                  <a:schemeClr val="bg1"/>
                </a:solidFill>
              </a:rPr>
              <a:t>“Until you have entered the house of the Lord and have received all the blessings which await you there, you have not obtained everything the Church has to offer. The all-important and crowning blessings of membership in the Church are those blessings which we receive in the temples of God” </a:t>
            </a:r>
          </a:p>
          <a:p>
            <a:r>
              <a:rPr lang="en-US" sz="1200" dirty="0">
                <a:solidFill>
                  <a:schemeClr val="bg1"/>
                </a:solidFill>
              </a:rPr>
              <a:t>President Thomas S. Monson</a:t>
            </a:r>
          </a:p>
        </p:txBody>
      </p:sp>
      <p:sp>
        <p:nvSpPr>
          <p:cNvPr id="4" name="Rectangle 3"/>
          <p:cNvSpPr/>
          <p:nvPr/>
        </p:nvSpPr>
        <p:spPr>
          <a:xfrm>
            <a:off x="4201904" y="3972717"/>
            <a:ext cx="7763637" cy="2554545"/>
          </a:xfrm>
          <a:prstGeom prst="rect">
            <a:avLst/>
          </a:prstGeom>
        </p:spPr>
        <p:txBody>
          <a:bodyPr wrap="square">
            <a:spAutoFit/>
          </a:bodyPr>
          <a:lstStyle/>
          <a:p>
            <a:r>
              <a:rPr lang="en-US" sz="3200" dirty="0">
                <a:solidFill>
                  <a:srgbClr val="FFFF00"/>
                </a:solidFill>
                <a:latin typeface="Abadi" panose="020B0604020104020204" pitchFamily="34" charset="0"/>
              </a:rPr>
              <a:t>What are two saving ordinances that we can receive only in the temples of God?</a:t>
            </a:r>
          </a:p>
          <a:p>
            <a:endParaRPr lang="en-US" sz="3200" dirty="0">
              <a:solidFill>
                <a:srgbClr val="FFFF00"/>
              </a:solidFill>
              <a:latin typeface="Abadi" panose="020B0604020104020204" pitchFamily="34" charset="0"/>
            </a:endParaRPr>
          </a:p>
          <a:p>
            <a:pPr algn="ctr"/>
            <a:r>
              <a:rPr lang="en-US" sz="3200" b="1" dirty="0">
                <a:solidFill>
                  <a:srgbClr val="FF0000"/>
                </a:solidFill>
                <a:latin typeface="Abadi" panose="020B0604020104020204" pitchFamily="34" charset="0"/>
              </a:rPr>
              <a:t>The temple endowment and the marriage sealing</a:t>
            </a:r>
            <a:endParaRPr lang="en-US" sz="3200" b="1" dirty="0">
              <a:solidFill>
                <a:srgbClr val="FF0000"/>
              </a:solidFill>
            </a:endParaRPr>
          </a:p>
        </p:txBody>
      </p:sp>
      <p:pic>
        <p:nvPicPr>
          <p:cNvPr id="8" name="Picture 7">
            <a:extLst>
              <a:ext uri="{FF2B5EF4-FFF2-40B4-BE49-F238E27FC236}">
                <a16:creationId xmlns:a16="http://schemas.microsoft.com/office/drawing/2014/main" id="{390CFEFB-7ECE-4778-A837-A74B1A701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781" y="768179"/>
            <a:ext cx="2432304" cy="3243072"/>
          </a:xfrm>
          <a:prstGeom prst="rect">
            <a:avLst/>
          </a:prstGeom>
        </p:spPr>
      </p:pic>
    </p:spTree>
    <p:extLst>
      <p:ext uri="{BB962C8B-B14F-4D97-AF65-F5344CB8AC3E}">
        <p14:creationId xmlns:p14="http://schemas.microsoft.com/office/powerpoint/2010/main" val="71548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A6F4053-028C-4334-B594-EB1BDB8C0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Proceeding With Faith</a:t>
            </a:r>
          </a:p>
        </p:txBody>
      </p:sp>
      <p:sp>
        <p:nvSpPr>
          <p:cNvPr id="12" name="TextBox 11"/>
          <p:cNvSpPr txBox="1"/>
          <p:nvPr/>
        </p:nvSpPr>
        <p:spPr>
          <a:xfrm>
            <a:off x="152602" y="6296430"/>
            <a:ext cx="5333798" cy="461665"/>
          </a:xfrm>
          <a:prstGeom prst="rect">
            <a:avLst/>
          </a:prstGeom>
          <a:noFill/>
        </p:spPr>
        <p:txBody>
          <a:bodyPr wrap="square" rtlCol="0">
            <a:spAutoFit/>
          </a:bodyPr>
          <a:lstStyle/>
          <a:p>
            <a:r>
              <a:rPr lang="en-US" sz="2400" dirty="0">
                <a:solidFill>
                  <a:schemeClr val="bg1"/>
                </a:solidFill>
              </a:rPr>
              <a:t>D&amp;C 95:11-12</a:t>
            </a:r>
            <a:endParaRPr lang="en-US" sz="1200" dirty="0">
              <a:solidFill>
                <a:schemeClr val="bg1"/>
              </a:solidFill>
            </a:endParaRP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241953" y="952430"/>
            <a:ext cx="4573307" cy="1200329"/>
          </a:xfrm>
          <a:prstGeom prst="rect">
            <a:avLst/>
          </a:prstGeom>
        </p:spPr>
        <p:txBody>
          <a:bodyPr wrap="square">
            <a:spAutoFit/>
          </a:bodyPr>
          <a:lstStyle/>
          <a:p>
            <a:r>
              <a:rPr lang="en-US" dirty="0">
                <a:solidFill>
                  <a:schemeClr val="bg1"/>
                </a:solidFill>
              </a:rPr>
              <a:t>The Temple was an enormous task for the Saints. In the early part of 1833, there were fewer than 200 members of the Church in Ohio, and most of them were poor</a:t>
            </a:r>
            <a:endParaRPr lang="en-US" sz="1200" dirty="0">
              <a:solidFill>
                <a:schemeClr val="bg1"/>
              </a:solidFill>
            </a:endParaRPr>
          </a:p>
        </p:txBody>
      </p:sp>
      <p:sp>
        <p:nvSpPr>
          <p:cNvPr id="4" name="Rectangle 3"/>
          <p:cNvSpPr/>
          <p:nvPr/>
        </p:nvSpPr>
        <p:spPr>
          <a:xfrm>
            <a:off x="3440206" y="4811028"/>
            <a:ext cx="3514165" cy="1015663"/>
          </a:xfrm>
          <a:prstGeom prst="rect">
            <a:avLst/>
          </a:prstGeom>
        </p:spPr>
        <p:txBody>
          <a:bodyPr wrap="square">
            <a:spAutoFit/>
          </a:bodyPr>
          <a:lstStyle/>
          <a:p>
            <a:r>
              <a:rPr lang="en-US" sz="2000" dirty="0">
                <a:solidFill>
                  <a:schemeClr val="bg1"/>
                </a:solidFill>
              </a:rPr>
              <a:t>The Saints in Ohio proceeded with faith in the Lord’s promise and constructed the temple.</a:t>
            </a:r>
            <a:endParaRPr lang="en-US" sz="2000" b="1" dirty="0">
              <a:solidFill>
                <a:schemeClr val="bg1"/>
              </a:solidFill>
            </a:endParaRPr>
          </a:p>
        </p:txBody>
      </p:sp>
      <p:grpSp>
        <p:nvGrpSpPr>
          <p:cNvPr id="8" name="Group 7"/>
          <p:cNvGrpSpPr/>
          <p:nvPr/>
        </p:nvGrpSpPr>
        <p:grpSpPr>
          <a:xfrm>
            <a:off x="7640171" y="97546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70747" y="2299446"/>
              <a:ext cx="1905000" cy="1323439"/>
            </a:xfrm>
            <a:prstGeom prst="rect">
              <a:avLst/>
            </a:prstGeom>
          </p:spPr>
          <p:txBody>
            <a:bodyPr wrap="square">
              <a:spAutoFit/>
            </a:bodyPr>
            <a:lstStyle/>
            <a:p>
              <a:pPr algn="ctr"/>
              <a:r>
                <a:rPr lang="en-US" sz="1600" b="1" dirty="0"/>
                <a:t>If we keep the commandments, we will have power to do what the Lord asks us to do.</a:t>
              </a:r>
              <a:endParaRPr lang="en-US" sz="1600" dirty="0">
                <a:solidFill>
                  <a:schemeClr val="bg1"/>
                </a:solidFill>
              </a:endParaRPr>
            </a:p>
          </p:txBody>
        </p:sp>
      </p:grpSp>
      <p:pic>
        <p:nvPicPr>
          <p:cNvPr id="7" name="Picture 6">
            <a:extLst>
              <a:ext uri="{FF2B5EF4-FFF2-40B4-BE49-F238E27FC236}">
                <a16:creationId xmlns:a16="http://schemas.microsoft.com/office/drawing/2014/main" id="{EA358508-DE47-4085-82A6-9644F3C22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142" y="2243137"/>
            <a:ext cx="3657600" cy="2371725"/>
          </a:xfrm>
          <a:prstGeom prst="rect">
            <a:avLst/>
          </a:prstGeom>
        </p:spPr>
      </p:pic>
    </p:spTree>
    <p:extLst>
      <p:ext uri="{BB962C8B-B14F-4D97-AF65-F5344CB8AC3E}">
        <p14:creationId xmlns:p14="http://schemas.microsoft.com/office/powerpoint/2010/main" val="96240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F2BFDD-D3DD-449A-9068-0B15C7776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Specific Design of the Temple</a:t>
            </a:r>
          </a:p>
        </p:txBody>
      </p:sp>
      <p:sp>
        <p:nvSpPr>
          <p:cNvPr id="12" name="TextBox 11"/>
          <p:cNvSpPr txBox="1"/>
          <p:nvPr/>
        </p:nvSpPr>
        <p:spPr>
          <a:xfrm>
            <a:off x="152602" y="6296430"/>
            <a:ext cx="5333798" cy="461665"/>
          </a:xfrm>
          <a:prstGeom prst="rect">
            <a:avLst/>
          </a:prstGeom>
          <a:noFill/>
        </p:spPr>
        <p:txBody>
          <a:bodyPr wrap="square" rtlCol="0">
            <a:spAutoFit/>
          </a:bodyPr>
          <a:lstStyle/>
          <a:p>
            <a:r>
              <a:rPr lang="en-US" sz="2400" dirty="0">
                <a:solidFill>
                  <a:schemeClr val="bg1"/>
                </a:solidFill>
              </a:rPr>
              <a:t>D&amp;C 95:13-17</a:t>
            </a:r>
            <a:endParaRPr lang="en-US" sz="1200" dirty="0">
              <a:solidFill>
                <a:schemeClr val="bg1"/>
              </a:solidFill>
            </a:endParaRP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573307" cy="3970318"/>
          </a:xfrm>
          <a:prstGeom prst="rect">
            <a:avLst/>
          </a:prstGeom>
        </p:spPr>
        <p:txBody>
          <a:bodyPr wrap="square">
            <a:spAutoFit/>
          </a:bodyPr>
          <a:lstStyle/>
          <a:p>
            <a:r>
              <a:rPr lang="en-US" dirty="0">
                <a:solidFill>
                  <a:schemeClr val="bg1"/>
                </a:solidFill>
              </a:rPr>
              <a:t>Joseph Smith, Sidney </a:t>
            </a:r>
            <a:r>
              <a:rPr lang="en-US" dirty="0" err="1">
                <a:solidFill>
                  <a:schemeClr val="bg1"/>
                </a:solidFill>
              </a:rPr>
              <a:t>Rigdon</a:t>
            </a:r>
            <a:r>
              <a:rPr lang="en-US" dirty="0">
                <a:solidFill>
                  <a:schemeClr val="bg1"/>
                </a:solidFill>
              </a:rPr>
              <a:t>, and Frederick G. Williams prayed together and saw the temple in vision. </a:t>
            </a:r>
          </a:p>
          <a:p>
            <a:endParaRPr lang="en-US" dirty="0">
              <a:solidFill>
                <a:schemeClr val="bg1"/>
              </a:solidFill>
            </a:endParaRPr>
          </a:p>
          <a:p>
            <a:r>
              <a:rPr lang="en-US" dirty="0">
                <a:solidFill>
                  <a:schemeClr val="bg1"/>
                </a:solidFill>
              </a:rPr>
              <a:t>After viewing the exterior in detail, “the building seemed to come right over [them]” and they saw the interior of the building as if they were actually inside the building.</a:t>
            </a:r>
          </a:p>
          <a:p>
            <a:endParaRPr lang="en-US" dirty="0">
              <a:solidFill>
                <a:schemeClr val="bg1"/>
              </a:solidFill>
            </a:endParaRPr>
          </a:p>
          <a:p>
            <a:r>
              <a:rPr lang="en-US" dirty="0">
                <a:solidFill>
                  <a:schemeClr val="bg1"/>
                </a:solidFill>
              </a:rPr>
              <a:t> Later, when the temple was nearing completion, Frederick G. Williams said it looked like the model he had seen in vision to the smallest detail, and he could not tell the difference between it and the temple as built.</a:t>
            </a:r>
            <a:endParaRPr lang="en-US" sz="1200" dirty="0">
              <a:solidFill>
                <a:schemeClr val="bg1"/>
              </a:solidFill>
            </a:endParaRPr>
          </a:p>
        </p:txBody>
      </p:sp>
      <p:pic>
        <p:nvPicPr>
          <p:cNvPr id="4" name="Picture 3">
            <a:extLst>
              <a:ext uri="{FF2B5EF4-FFF2-40B4-BE49-F238E27FC236}">
                <a16:creationId xmlns:a16="http://schemas.microsoft.com/office/drawing/2014/main" id="{689660D6-BFDC-4358-9261-E36880561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488" y="1834926"/>
            <a:ext cx="6724650" cy="3457575"/>
          </a:xfrm>
          <a:prstGeom prst="rect">
            <a:avLst/>
          </a:prstGeom>
        </p:spPr>
      </p:pic>
    </p:spTree>
    <p:extLst>
      <p:ext uri="{BB962C8B-B14F-4D97-AF65-F5344CB8AC3E}">
        <p14:creationId xmlns:p14="http://schemas.microsoft.com/office/powerpoint/2010/main" val="169941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95469C-F6E3-4A4D-9C2D-686C69AB6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This Stake</a:t>
            </a:r>
          </a:p>
        </p:txBody>
      </p:sp>
      <p:sp>
        <p:nvSpPr>
          <p:cNvPr id="12" name="TextBox 11"/>
          <p:cNvSpPr txBox="1"/>
          <p:nvPr/>
        </p:nvSpPr>
        <p:spPr>
          <a:xfrm>
            <a:off x="0" y="6393717"/>
            <a:ext cx="5333798" cy="461665"/>
          </a:xfrm>
          <a:prstGeom prst="rect">
            <a:avLst/>
          </a:prstGeom>
          <a:noFill/>
        </p:spPr>
        <p:txBody>
          <a:bodyPr wrap="square" rtlCol="0">
            <a:spAutoFit/>
          </a:bodyPr>
          <a:lstStyle/>
          <a:p>
            <a:r>
              <a:rPr lang="en-US" sz="2400" dirty="0">
                <a:solidFill>
                  <a:schemeClr val="bg1"/>
                </a:solidFill>
              </a:rPr>
              <a:t>D&amp;C 96:1</a:t>
            </a:r>
            <a:endParaRPr lang="en-US" sz="1200" dirty="0">
              <a:solidFill>
                <a:schemeClr val="bg1"/>
              </a:solidFill>
            </a:endParaRP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699347" y="889843"/>
            <a:ext cx="10793305" cy="5355312"/>
          </a:xfrm>
          <a:prstGeom prst="rect">
            <a:avLst/>
          </a:prstGeom>
        </p:spPr>
        <p:txBody>
          <a:bodyPr wrap="square">
            <a:spAutoFit/>
          </a:bodyPr>
          <a:lstStyle/>
          <a:p>
            <a:pPr fontAlgn="base"/>
            <a:r>
              <a:rPr lang="en-US" dirty="0">
                <a:solidFill>
                  <a:schemeClr val="bg1"/>
                </a:solidFill>
              </a:rPr>
              <a:t>To pitch a tent, one drives stakes into the ground to secure it. The deeper the stakes, the stronger and more stable the tent. The revelations of the Lord compare Zion to a great tent, whose stakes are its support and therefore must be strong.</a:t>
            </a:r>
          </a:p>
          <a:p>
            <a:pPr fontAlgn="base"/>
            <a:endParaRPr lang="en-US" dirty="0">
              <a:solidFill>
                <a:schemeClr val="bg1"/>
              </a:solidFill>
            </a:endParaRPr>
          </a:p>
          <a:p>
            <a:pPr fontAlgn="base"/>
            <a:r>
              <a:rPr lang="en-US" dirty="0">
                <a:solidFill>
                  <a:schemeClr val="bg1"/>
                </a:solidFill>
              </a:rPr>
              <a:t>“The expression ‘stake of Zion,’” wrote President Joseph Fielding Smith, “is taken from the expression in Isaiah: ‘Look upon Zion, the city of our solemnities; thine eyes shall see Jerusalem a quiet habitation, a tabernacle that shall not be taken down; not one of the stakes thereof shall ever be removed, neither shall any of the cords thereof be broken.’  Again: ‘Enlarge the place of thy tent and let them stretch forth the curtains of thine habitation: spare not, lengthen thy cords, and strengthen thy stakes.’ </a:t>
            </a:r>
          </a:p>
          <a:p>
            <a:pPr fontAlgn="base"/>
            <a:endParaRPr lang="en-US" dirty="0">
              <a:solidFill>
                <a:schemeClr val="bg1"/>
              </a:solidFill>
            </a:endParaRPr>
          </a:p>
          <a:p>
            <a:pPr fontAlgn="base"/>
            <a:r>
              <a:rPr lang="en-US" dirty="0">
                <a:solidFill>
                  <a:schemeClr val="bg1"/>
                </a:solidFill>
              </a:rPr>
              <a:t> Isaiah speaks of Zion as a tent, or tabernacle, having in mind the Tabernacle which was built and carried in the wilderness in the days of Moses, and the cords are the binding cables that extend from the tent, or tabernacle, to the stakes which are fastened in the ground. Now the Lord revealed that Zion was to be built and surrounding her would be the stakes helping to bind and keep her in place. </a:t>
            </a:r>
          </a:p>
          <a:p>
            <a:pPr fontAlgn="base"/>
            <a:endParaRPr lang="en-US" dirty="0">
              <a:solidFill>
                <a:schemeClr val="bg1"/>
              </a:solidFill>
            </a:endParaRPr>
          </a:p>
          <a:p>
            <a:pPr fontAlgn="base"/>
            <a:r>
              <a:rPr lang="en-US" dirty="0">
                <a:solidFill>
                  <a:schemeClr val="bg1"/>
                </a:solidFill>
              </a:rPr>
              <a:t>This figure of speech has almost been lost through the intervening years, but it retains its significance, or beauty. To speak of Zion, the New Jerusalem, or even that section where the city will be built, as a stake of Zion, is a sad mistake. Zion is the tent, the stakes of Zion are the binding pegs that support her. Zion, therefore, cannot be a stake, it would be as improper to call a tent a stake as to apply this term to Zion.” HC</a:t>
            </a:r>
          </a:p>
        </p:txBody>
      </p:sp>
    </p:spTree>
    <p:extLst>
      <p:ext uri="{BB962C8B-B14F-4D97-AF65-F5344CB8AC3E}">
        <p14:creationId xmlns:p14="http://schemas.microsoft.com/office/powerpoint/2010/main" val="39144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3">
                                            <p:txEl>
                                              <p:pRg st="2" end="2"/>
                                            </p:txEl>
                                          </p:spTgt>
                                        </p:tgtEl>
                                      </p:cBhvr>
                                    </p:animEffect>
                                    <p:set>
                                      <p:cBhvr>
                                        <p:cTn id="1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3">
                                            <p:txEl>
                                              <p:pRg st="4" end="4"/>
                                            </p:txEl>
                                          </p:spTgt>
                                        </p:tgtEl>
                                      </p:cBhvr>
                                    </p:animEffect>
                                    <p:set>
                                      <p:cBhvr>
                                        <p:cTn id="2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9B7DC7-C099-458C-94EB-1B03478B5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Who’s In Charge of the Property?</a:t>
            </a:r>
          </a:p>
        </p:txBody>
      </p:sp>
      <p:sp>
        <p:nvSpPr>
          <p:cNvPr id="12" name="TextBox 11"/>
          <p:cNvSpPr txBox="1"/>
          <p:nvPr/>
        </p:nvSpPr>
        <p:spPr>
          <a:xfrm>
            <a:off x="152602" y="6296430"/>
            <a:ext cx="5333798" cy="461665"/>
          </a:xfrm>
          <a:prstGeom prst="rect">
            <a:avLst/>
          </a:prstGeom>
          <a:noFill/>
        </p:spPr>
        <p:txBody>
          <a:bodyPr wrap="square" rtlCol="0">
            <a:spAutoFit/>
          </a:bodyPr>
          <a:lstStyle/>
          <a:p>
            <a:r>
              <a:rPr lang="en-US" sz="2400" dirty="0">
                <a:solidFill>
                  <a:schemeClr val="bg1"/>
                </a:solidFill>
              </a:rPr>
              <a:t>D&amp;C 96</a:t>
            </a:r>
            <a:endParaRPr lang="en-US" sz="1200" dirty="0">
              <a:solidFill>
                <a:schemeClr val="bg1"/>
              </a:solidFill>
            </a:endParaRP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677384" cy="4524315"/>
          </a:xfrm>
          <a:prstGeom prst="rect">
            <a:avLst/>
          </a:prstGeom>
        </p:spPr>
        <p:txBody>
          <a:bodyPr wrap="square">
            <a:spAutoFit/>
          </a:bodyPr>
          <a:lstStyle/>
          <a:p>
            <a:r>
              <a:rPr lang="en-US" dirty="0">
                <a:solidFill>
                  <a:schemeClr val="bg1"/>
                </a:solidFill>
              </a:rPr>
              <a:t>The Lord instructed that Bishop Newel K. Whitney should take charge of the property held by the Church. </a:t>
            </a:r>
          </a:p>
          <a:p>
            <a:endParaRPr lang="en-US" dirty="0">
              <a:solidFill>
                <a:schemeClr val="bg1"/>
              </a:solidFill>
            </a:endParaRPr>
          </a:p>
          <a:p>
            <a:r>
              <a:rPr lang="en-US" dirty="0">
                <a:solidFill>
                  <a:schemeClr val="bg1"/>
                </a:solidFill>
              </a:rPr>
              <a:t>The temple would be built on the place designated by the Lord, and Bishop Whitney would divide the remainder of the property into lots for those who would seek an inheritance. </a:t>
            </a:r>
          </a:p>
          <a:p>
            <a:endParaRPr lang="en-US" dirty="0">
              <a:solidFill>
                <a:schemeClr val="bg1"/>
              </a:solidFill>
            </a:endParaRPr>
          </a:p>
          <a:p>
            <a:r>
              <a:rPr lang="en-US" dirty="0">
                <a:solidFill>
                  <a:schemeClr val="bg1"/>
                </a:solidFill>
              </a:rPr>
              <a:t>Some of these lots were designated for Church leaders responsible for the publication of the revelations.</a:t>
            </a:r>
          </a:p>
          <a:p>
            <a:endParaRPr lang="en-US" dirty="0">
              <a:solidFill>
                <a:schemeClr val="bg1"/>
              </a:solidFill>
            </a:endParaRPr>
          </a:p>
          <a:p>
            <a:r>
              <a:rPr lang="en-US" dirty="0">
                <a:solidFill>
                  <a:schemeClr val="bg1"/>
                </a:solidFill>
              </a:rPr>
              <a:t>Receiving this inheritance would help them devote their time to doing the work of the Lord, which included publishing the word of God.</a:t>
            </a:r>
            <a:endParaRPr lang="en-US" sz="1200" dirty="0">
              <a:solidFill>
                <a:schemeClr val="bg1"/>
              </a:solidFill>
            </a:endParaRPr>
          </a:p>
        </p:txBody>
      </p:sp>
      <p:sp>
        <p:nvSpPr>
          <p:cNvPr id="3" name="Rectangle 2"/>
          <p:cNvSpPr/>
          <p:nvPr/>
        </p:nvSpPr>
        <p:spPr>
          <a:xfrm>
            <a:off x="5639002" y="5603932"/>
            <a:ext cx="6096000" cy="923330"/>
          </a:xfrm>
          <a:prstGeom prst="rect">
            <a:avLst/>
          </a:prstGeom>
        </p:spPr>
        <p:txBody>
          <a:bodyPr>
            <a:spAutoFit/>
          </a:bodyPr>
          <a:lstStyle/>
          <a:p>
            <a:r>
              <a:rPr lang="en-US" dirty="0">
                <a:solidFill>
                  <a:schemeClr val="bg1"/>
                </a:solidFill>
                <a:latin typeface="Abadi" panose="020B0604020104020204" pitchFamily="34" charset="0"/>
              </a:rPr>
              <a:t>John Johnson should be admitted as a member of the United Firm, which oversaw the Church’s financial, publishing, and mercantile operations.</a:t>
            </a:r>
            <a:endParaRPr lang="en-US" dirty="0">
              <a:solidFill>
                <a:schemeClr val="bg1"/>
              </a:solidFill>
            </a:endParaRPr>
          </a:p>
        </p:txBody>
      </p:sp>
      <p:pic>
        <p:nvPicPr>
          <p:cNvPr id="8" name="Picture 7">
            <a:extLst>
              <a:ext uri="{FF2B5EF4-FFF2-40B4-BE49-F238E27FC236}">
                <a16:creationId xmlns:a16="http://schemas.microsoft.com/office/drawing/2014/main" id="{74BBA56A-89B3-4778-B544-384C3D8FF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932" y="1083383"/>
            <a:ext cx="3191256" cy="4251960"/>
          </a:xfrm>
          <a:prstGeom prst="rect">
            <a:avLst/>
          </a:prstGeom>
        </p:spPr>
      </p:pic>
    </p:spTree>
    <p:extLst>
      <p:ext uri="{BB962C8B-B14F-4D97-AF65-F5344CB8AC3E}">
        <p14:creationId xmlns:p14="http://schemas.microsoft.com/office/powerpoint/2010/main" val="4899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43210-25FC-4CA0-BED7-76C03A8EC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627066" y="1533625"/>
            <a:ext cx="2937868" cy="1569660"/>
          </a:xfrm>
          <a:prstGeom prst="rect">
            <a:avLst/>
          </a:prstGeom>
          <a:noFill/>
        </p:spPr>
        <p:txBody>
          <a:bodyPr wrap="square" rtlCol="0">
            <a:spAutoFit/>
          </a:bodyPr>
          <a:lstStyle/>
          <a:p>
            <a:pPr algn="ctr"/>
            <a:r>
              <a:rPr lang="en-US" sz="2400" dirty="0">
                <a:solidFill>
                  <a:srgbClr val="FFFF00"/>
                </a:solidFill>
              </a:rPr>
              <a:t>If you were to design a city, what would you place at the center of that city?</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The Center of a Town</a:t>
            </a:r>
          </a:p>
        </p:txBody>
      </p:sp>
      <p:pic>
        <p:nvPicPr>
          <p:cNvPr id="7" name="Picture 6">
            <a:extLst>
              <a:ext uri="{FF2B5EF4-FFF2-40B4-BE49-F238E27FC236}">
                <a16:creationId xmlns:a16="http://schemas.microsoft.com/office/drawing/2014/main" id="{C2FD7468-0280-4351-9FE2-C0C068B0F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52" y="940459"/>
            <a:ext cx="3975100" cy="2641600"/>
          </a:xfrm>
          <a:prstGeom prst="rect">
            <a:avLst/>
          </a:prstGeom>
        </p:spPr>
      </p:pic>
      <p:pic>
        <p:nvPicPr>
          <p:cNvPr id="9" name="Picture 8">
            <a:extLst>
              <a:ext uri="{FF2B5EF4-FFF2-40B4-BE49-F238E27FC236}">
                <a16:creationId xmlns:a16="http://schemas.microsoft.com/office/drawing/2014/main" id="{21A48B56-3C49-42F0-9ADE-5A8DB2A6A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251" y="906347"/>
            <a:ext cx="3619500" cy="2714625"/>
          </a:xfrm>
          <a:prstGeom prst="rect">
            <a:avLst/>
          </a:prstGeom>
        </p:spPr>
      </p:pic>
      <p:pic>
        <p:nvPicPr>
          <p:cNvPr id="11" name="Picture 10">
            <a:extLst>
              <a:ext uri="{FF2B5EF4-FFF2-40B4-BE49-F238E27FC236}">
                <a16:creationId xmlns:a16="http://schemas.microsoft.com/office/drawing/2014/main" id="{E13C685E-20BE-41C9-BD53-528F10D2C0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62" y="3754716"/>
            <a:ext cx="4676775" cy="2867025"/>
          </a:xfrm>
          <a:prstGeom prst="rect">
            <a:avLst/>
          </a:prstGeom>
        </p:spPr>
      </p:pic>
      <p:pic>
        <p:nvPicPr>
          <p:cNvPr id="13" name="Picture 12">
            <a:extLst>
              <a:ext uri="{FF2B5EF4-FFF2-40B4-BE49-F238E27FC236}">
                <a16:creationId xmlns:a16="http://schemas.microsoft.com/office/drawing/2014/main" id="{49B271E4-6401-4536-9D81-499862FDE8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7899" y="3754716"/>
            <a:ext cx="3810000" cy="2859024"/>
          </a:xfrm>
          <a:prstGeom prst="rect">
            <a:avLst/>
          </a:prstGeom>
        </p:spPr>
      </p:pic>
    </p:spTree>
    <p:extLst>
      <p:ext uri="{BB962C8B-B14F-4D97-AF65-F5344CB8AC3E}">
        <p14:creationId xmlns:p14="http://schemas.microsoft.com/office/powerpoint/2010/main" val="346071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EC8EF67C-F483-4749-A214-4FFA0EE76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John Johnson</a:t>
            </a:r>
          </a:p>
        </p:txBody>
      </p:sp>
      <p:sp>
        <p:nvSpPr>
          <p:cNvPr id="12" name="TextBox 11"/>
          <p:cNvSpPr txBox="1"/>
          <p:nvPr/>
        </p:nvSpPr>
        <p:spPr>
          <a:xfrm>
            <a:off x="44923" y="732751"/>
            <a:ext cx="8845235" cy="5755422"/>
          </a:xfrm>
          <a:prstGeom prst="rect">
            <a:avLst/>
          </a:prstGeom>
          <a:noFill/>
        </p:spPr>
        <p:txBody>
          <a:bodyPr wrap="square" rtlCol="0">
            <a:spAutoFit/>
          </a:bodyPr>
          <a:lstStyle/>
          <a:p>
            <a:r>
              <a:rPr lang="en-US" sz="1600" dirty="0">
                <a:solidFill>
                  <a:schemeClr val="bg1"/>
                </a:solidFill>
              </a:rPr>
              <a:t>He was born April 11, 1778 in  Chesterfield, New  Hampshire and the son of Israel Johnson and Abigail Higgins</a:t>
            </a:r>
          </a:p>
          <a:p>
            <a:endParaRPr lang="en-US" sz="1600" dirty="0">
              <a:solidFill>
                <a:schemeClr val="bg1"/>
              </a:solidFill>
            </a:endParaRPr>
          </a:p>
          <a:p>
            <a:r>
              <a:rPr lang="en-US" sz="1600" dirty="0">
                <a:solidFill>
                  <a:schemeClr val="bg1"/>
                </a:solidFill>
              </a:rPr>
              <a:t>He moved to Hiram, Ohio in 1818 and purchased 100 acres and by 1830 he had 304 acres</a:t>
            </a:r>
          </a:p>
          <a:p>
            <a:endParaRPr lang="en-US" sz="1600" dirty="0">
              <a:solidFill>
                <a:schemeClr val="bg1"/>
              </a:solidFill>
            </a:endParaRPr>
          </a:p>
          <a:p>
            <a:r>
              <a:rPr lang="en-US" sz="1600" dirty="0">
                <a:solidFill>
                  <a:schemeClr val="bg1"/>
                </a:solidFill>
              </a:rPr>
              <a:t>He was affiliated with the Methodist Church, upon investigation with Ezra Booth of the Mormon Church, and when Joseph Smith healed his wife’s lame arm, he and his wife were converted to the Church</a:t>
            </a:r>
          </a:p>
          <a:p>
            <a:endParaRPr lang="en-US" sz="1600" dirty="0">
              <a:solidFill>
                <a:schemeClr val="bg1"/>
              </a:solidFill>
            </a:endParaRPr>
          </a:p>
          <a:p>
            <a:r>
              <a:rPr lang="en-US" sz="1600" dirty="0">
                <a:solidFill>
                  <a:schemeClr val="bg1"/>
                </a:solidFill>
              </a:rPr>
              <a:t>In 1831 the Prophet and his family moved in with the Johnson’s in Hiram</a:t>
            </a:r>
          </a:p>
          <a:p>
            <a:endParaRPr lang="en-US" sz="1600" dirty="0">
              <a:solidFill>
                <a:schemeClr val="bg1"/>
              </a:solidFill>
            </a:endParaRPr>
          </a:p>
          <a:p>
            <a:r>
              <a:rPr lang="en-US" sz="1600" dirty="0">
                <a:solidFill>
                  <a:schemeClr val="bg1"/>
                </a:solidFill>
              </a:rPr>
              <a:t>In March 1832 when a mob had taken Joseph and Sidney Rigdon to tar and feather them,  he called for his shot gun but was knocked down and his collarbone was broken. David Whitmer healed it immediately with a Priesthood blessing</a:t>
            </a:r>
          </a:p>
          <a:p>
            <a:endParaRPr lang="en-US" sz="1600" dirty="0">
              <a:solidFill>
                <a:schemeClr val="bg1"/>
              </a:solidFill>
            </a:endParaRPr>
          </a:p>
          <a:p>
            <a:r>
              <a:rPr lang="en-US" sz="1600" dirty="0">
                <a:solidFill>
                  <a:schemeClr val="bg1"/>
                </a:solidFill>
              </a:rPr>
              <a:t>He soon moved into Kirtland, Ohio and in 1833 he was ordained an Elder and called as a member of the United Order, then ordained a High Priest</a:t>
            </a:r>
          </a:p>
          <a:p>
            <a:endParaRPr lang="en-US" sz="1600" dirty="0">
              <a:solidFill>
                <a:schemeClr val="bg1"/>
              </a:solidFill>
            </a:endParaRPr>
          </a:p>
          <a:p>
            <a:r>
              <a:rPr lang="en-US" sz="1600" dirty="0">
                <a:solidFill>
                  <a:schemeClr val="bg1"/>
                </a:solidFill>
              </a:rPr>
              <a:t>In 1836 he went into financial difficulties and he was a member of the Kirtland Safety Society which failed in 1837</a:t>
            </a:r>
          </a:p>
          <a:p>
            <a:endParaRPr lang="en-US" sz="1600" dirty="0">
              <a:solidFill>
                <a:schemeClr val="bg1"/>
              </a:solidFill>
            </a:endParaRPr>
          </a:p>
          <a:p>
            <a:r>
              <a:rPr lang="en-US" sz="1600" dirty="0">
                <a:solidFill>
                  <a:schemeClr val="bg1"/>
                </a:solidFill>
              </a:rPr>
              <a:t>His financial and legal issues combined with the loss of eternal truths led to his apostasy in 1837</a:t>
            </a:r>
          </a:p>
          <a:p>
            <a:endParaRPr lang="en-US" sz="1600" dirty="0">
              <a:solidFill>
                <a:schemeClr val="bg1"/>
              </a:solidFill>
            </a:endParaRPr>
          </a:p>
          <a:p>
            <a:r>
              <a:rPr lang="en-US" sz="1600" dirty="0">
                <a:solidFill>
                  <a:schemeClr val="bg1"/>
                </a:solidFill>
              </a:rPr>
              <a:t>He died on July 30, 1843 and buried near the Kirtland Temple at the age of 65 </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7162148" y="6581001"/>
            <a:ext cx="5029852" cy="276999"/>
          </a:xfrm>
          <a:prstGeom prst="rect">
            <a:avLst/>
          </a:prstGeom>
        </p:spPr>
        <p:txBody>
          <a:bodyPr wrap="square">
            <a:spAutoFit/>
          </a:bodyPr>
          <a:lstStyle/>
          <a:p>
            <a:r>
              <a:rPr lang="en-US" sz="1200" dirty="0">
                <a:solidFill>
                  <a:schemeClr val="bg1"/>
                </a:solidFill>
                <a:latin typeface="Georgia" panose="02040502050405020303" pitchFamily="18" charset="0"/>
              </a:rPr>
              <a:t>http://scottwoodward.org/churchhistory_johnson_john.html</a:t>
            </a:r>
          </a:p>
        </p:txBody>
      </p:sp>
      <p:grpSp>
        <p:nvGrpSpPr>
          <p:cNvPr id="13" name="Group 12"/>
          <p:cNvGrpSpPr/>
          <p:nvPr/>
        </p:nvGrpSpPr>
        <p:grpSpPr>
          <a:xfrm>
            <a:off x="9669460" y="2303830"/>
            <a:ext cx="1720091" cy="4204939"/>
            <a:chOff x="6080787" y="1037728"/>
            <a:chExt cx="1987171" cy="4857843"/>
          </a:xfrm>
        </p:grpSpPr>
        <p:sp>
          <p:nvSpPr>
            <p:cNvPr id="14" name="Oval 13"/>
            <p:cNvSpPr/>
            <p:nvPr/>
          </p:nvSpPr>
          <p:spPr>
            <a:xfrm rot="19338880">
              <a:off x="7700824" y="3942448"/>
              <a:ext cx="367134" cy="446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33618">
              <a:off x="6080787" y="3941690"/>
              <a:ext cx="367134" cy="446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570491">
              <a:off x="7087261" y="5074120"/>
              <a:ext cx="397525" cy="74360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393332">
              <a:off x="6507342" y="5151966"/>
              <a:ext cx="381260" cy="74360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6942748" y="4232002"/>
              <a:ext cx="723403" cy="1267088"/>
            </a:xfrm>
            <a:prstGeom prst="trapezoid">
              <a:avLst>
                <a:gd name="adj" fmla="val 78"/>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63894">
              <a:off x="6472140" y="4177430"/>
              <a:ext cx="649919" cy="1344487"/>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75821">
              <a:off x="6267134" y="2841149"/>
              <a:ext cx="554084" cy="133196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337671">
              <a:off x="7334375" y="2840691"/>
              <a:ext cx="554084" cy="1362770"/>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6454364" y="2974177"/>
              <a:ext cx="1231297" cy="136180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2" idx="2"/>
            </p:cNvCxnSpPr>
            <p:nvPr/>
          </p:nvCxnSpPr>
          <p:spPr>
            <a:xfrm flipH="1">
              <a:off x="7070013" y="3275940"/>
              <a:ext cx="36943" cy="10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15873315">
              <a:off x="6804033" y="4151785"/>
              <a:ext cx="474855" cy="886588"/>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5400000">
              <a:off x="6970237" y="1877303"/>
              <a:ext cx="765528" cy="53673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2359803">
              <a:off x="6596600" y="1786689"/>
              <a:ext cx="609588" cy="527501"/>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0800000">
              <a:off x="6807595" y="2963827"/>
              <a:ext cx="554084" cy="444287"/>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3330256">
              <a:off x="6773083" y="1670302"/>
              <a:ext cx="652651" cy="470746"/>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33022" y="2874269"/>
              <a:ext cx="120228" cy="1344449"/>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260234" y="2928581"/>
              <a:ext cx="112658" cy="1285248"/>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586903" y="1767958"/>
              <a:ext cx="967318" cy="13316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719585" y="1762904"/>
              <a:ext cx="806731" cy="54447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670600" y="1712527"/>
              <a:ext cx="931430" cy="54447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6733022" y="3453710"/>
              <a:ext cx="690887" cy="774714"/>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34"/>
            <p:cNvSpPr/>
            <p:nvPr/>
          </p:nvSpPr>
          <p:spPr>
            <a:xfrm rot="5400000">
              <a:off x="6831242" y="3653977"/>
              <a:ext cx="456572" cy="368079"/>
            </a:xfrm>
            <a:prstGeom prst="homePlate">
              <a:avLst/>
            </a:prstGeom>
            <a:solidFill>
              <a:srgbClr val="A47B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13"/>
            <p:cNvGrpSpPr/>
            <p:nvPr/>
          </p:nvGrpSpPr>
          <p:grpSpPr>
            <a:xfrm>
              <a:off x="6258303" y="1037728"/>
              <a:ext cx="1676400" cy="1099077"/>
              <a:chOff x="5257800" y="1219200"/>
              <a:chExt cx="1364974" cy="834887"/>
            </a:xfrm>
          </p:grpSpPr>
          <p:grpSp>
            <p:nvGrpSpPr>
              <p:cNvPr id="38" name="Group 111"/>
              <p:cNvGrpSpPr/>
              <p:nvPr/>
            </p:nvGrpSpPr>
            <p:grpSpPr>
              <a:xfrm>
                <a:off x="5257800" y="1295400"/>
                <a:ext cx="1364974" cy="758687"/>
                <a:chOff x="3657600" y="990600"/>
                <a:chExt cx="2637183" cy="1395537"/>
              </a:xfrm>
            </p:grpSpPr>
            <p:sp>
              <p:nvSpPr>
                <p:cNvPr id="40" name="Teardrop 39"/>
                <p:cNvSpPr/>
                <p:nvPr/>
              </p:nvSpPr>
              <p:spPr>
                <a:xfrm rot="11051829">
                  <a:off x="4876800" y="1828799"/>
                  <a:ext cx="1417983" cy="556591"/>
                </a:xfrm>
                <a:prstGeom prst="teardrop">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p:nvSpPr>
              <p:spPr>
                <a:xfrm>
                  <a:off x="3657600" y="1905000"/>
                  <a:ext cx="1371600" cy="457200"/>
                </a:xfrm>
                <a:prstGeom prst="teardrop">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5400000">
                  <a:off x="4914864" y="1369979"/>
                  <a:ext cx="305546" cy="1726770"/>
                </a:xfrm>
                <a:prstGeom prst="moon">
                  <a:avLst>
                    <a:gd name="adj" fmla="val 87500"/>
                  </a:avLst>
                </a:prstGeom>
                <a:solidFill>
                  <a:srgbClr val="F0B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343400" y="990600"/>
                  <a:ext cx="1371600" cy="914400"/>
                </a:xfrm>
                <a:prstGeom prst="trapezoid">
                  <a:avLst>
                    <a:gd name="adj" fmla="val 20652"/>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5400000" flipH="1" flipV="1">
                  <a:off x="4914901" y="1257299"/>
                  <a:ext cx="228598" cy="1371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5715000" y="1219200"/>
                <a:ext cx="533400" cy="228600"/>
              </a:xfrm>
              <a:prstGeom prst="ellipse">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rapezoid 36"/>
            <p:cNvSpPr/>
            <p:nvPr/>
          </p:nvSpPr>
          <p:spPr>
            <a:xfrm>
              <a:off x="6451948" y="4204419"/>
              <a:ext cx="1289111" cy="150409"/>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A892A0F-1DBD-4979-8FE3-8DBB6E007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061" y="101708"/>
            <a:ext cx="3097036" cy="2304488"/>
          </a:xfrm>
          <a:prstGeom prst="rect">
            <a:avLst/>
          </a:prstGeom>
        </p:spPr>
      </p:pic>
    </p:spTree>
    <p:extLst>
      <p:ext uri="{BB962C8B-B14F-4D97-AF65-F5344CB8AC3E}">
        <p14:creationId xmlns:p14="http://schemas.microsoft.com/office/powerpoint/2010/main" val="56877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down)">
                                      <p:cBhvr>
                                        <p:cTn id="9" dur="580">
                                          <p:stCondLst>
                                            <p:cond delay="0"/>
                                          </p:stCondLst>
                                        </p:cTn>
                                        <p:tgtEl>
                                          <p:spTgt spid="13"/>
                                        </p:tgtEl>
                                      </p:cBhvr>
                                    </p:animEffect>
                                    <p:anim calcmode="lin" valueType="num">
                                      <p:cBhvr>
                                        <p:cTn id="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 dur="26">
                                          <p:stCondLst>
                                            <p:cond delay="650"/>
                                          </p:stCondLst>
                                        </p:cTn>
                                        <p:tgtEl>
                                          <p:spTgt spid="13"/>
                                        </p:tgtEl>
                                      </p:cBhvr>
                                      <p:to x="100000" y="60000"/>
                                    </p:animScale>
                                    <p:animScale>
                                      <p:cBhvr>
                                        <p:cTn id="16" dur="166" decel="50000">
                                          <p:stCondLst>
                                            <p:cond delay="676"/>
                                          </p:stCondLst>
                                        </p:cTn>
                                        <p:tgtEl>
                                          <p:spTgt spid="13"/>
                                        </p:tgtEl>
                                      </p:cBhvr>
                                      <p:to x="100000" y="100000"/>
                                    </p:animScale>
                                    <p:animScale>
                                      <p:cBhvr>
                                        <p:cTn id="17" dur="26">
                                          <p:stCondLst>
                                            <p:cond delay="1312"/>
                                          </p:stCondLst>
                                        </p:cTn>
                                        <p:tgtEl>
                                          <p:spTgt spid="13"/>
                                        </p:tgtEl>
                                      </p:cBhvr>
                                      <p:to x="100000" y="80000"/>
                                    </p:animScale>
                                    <p:animScale>
                                      <p:cBhvr>
                                        <p:cTn id="18" dur="166" decel="50000">
                                          <p:stCondLst>
                                            <p:cond delay="1338"/>
                                          </p:stCondLst>
                                        </p:cTn>
                                        <p:tgtEl>
                                          <p:spTgt spid="13"/>
                                        </p:tgtEl>
                                      </p:cBhvr>
                                      <p:to x="100000" y="100000"/>
                                    </p:animScale>
                                    <p:animScale>
                                      <p:cBhvr>
                                        <p:cTn id="19" dur="26">
                                          <p:stCondLst>
                                            <p:cond delay="1642"/>
                                          </p:stCondLst>
                                        </p:cTn>
                                        <p:tgtEl>
                                          <p:spTgt spid="13"/>
                                        </p:tgtEl>
                                      </p:cBhvr>
                                      <p:to x="100000" y="90000"/>
                                    </p:animScale>
                                    <p:animScale>
                                      <p:cBhvr>
                                        <p:cTn id="20" dur="166" decel="50000">
                                          <p:stCondLst>
                                            <p:cond delay="1668"/>
                                          </p:stCondLst>
                                        </p:cTn>
                                        <p:tgtEl>
                                          <p:spTgt spid="13"/>
                                        </p:tgtEl>
                                      </p:cBhvr>
                                      <p:to x="100000" y="100000"/>
                                    </p:animScale>
                                    <p:animScale>
                                      <p:cBhvr>
                                        <p:cTn id="21" dur="26">
                                          <p:stCondLst>
                                            <p:cond delay="1808"/>
                                          </p:stCondLst>
                                        </p:cTn>
                                        <p:tgtEl>
                                          <p:spTgt spid="13"/>
                                        </p:tgtEl>
                                      </p:cBhvr>
                                      <p:to x="100000" y="95000"/>
                                    </p:animScale>
                                    <p:animScale>
                                      <p:cBhvr>
                                        <p:cTn id="22" dur="166" decel="50000">
                                          <p:stCondLst>
                                            <p:cond delay="1834"/>
                                          </p:stCondLst>
                                        </p:cTn>
                                        <p:tgtEl>
                                          <p:spTgt spid="1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F76B15-E19A-4522-8C00-3797EE5B2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Go To the World</a:t>
            </a:r>
          </a:p>
        </p:txBody>
      </p:sp>
      <p:sp>
        <p:nvSpPr>
          <p:cNvPr id="12" name="TextBox 11"/>
          <p:cNvSpPr txBox="1"/>
          <p:nvPr/>
        </p:nvSpPr>
        <p:spPr>
          <a:xfrm>
            <a:off x="0" y="6272693"/>
            <a:ext cx="5333798" cy="461665"/>
          </a:xfrm>
          <a:prstGeom prst="rect">
            <a:avLst/>
          </a:prstGeom>
          <a:noFill/>
        </p:spPr>
        <p:txBody>
          <a:bodyPr wrap="square" rtlCol="0">
            <a:spAutoFit/>
          </a:bodyPr>
          <a:lstStyle/>
          <a:p>
            <a:r>
              <a:rPr lang="en-US" sz="2400" dirty="0">
                <a:solidFill>
                  <a:schemeClr val="bg1"/>
                </a:solidFill>
              </a:rPr>
              <a:t>D&amp;C 96: 4-5</a:t>
            </a:r>
            <a:endParaRPr lang="en-US" sz="1200" dirty="0">
              <a:solidFill>
                <a:schemeClr val="bg1"/>
              </a:solidFill>
            </a:endParaRPr>
          </a:p>
        </p:txBody>
      </p:sp>
      <p:sp>
        <p:nvSpPr>
          <p:cNvPr id="3" name="Rectangle 2"/>
          <p:cNvSpPr/>
          <p:nvPr/>
        </p:nvSpPr>
        <p:spPr>
          <a:xfrm>
            <a:off x="1034524" y="841954"/>
            <a:ext cx="10122952" cy="1754326"/>
          </a:xfrm>
          <a:prstGeom prst="rect">
            <a:avLst/>
          </a:prstGeom>
        </p:spPr>
        <p:txBody>
          <a:bodyPr wrap="square">
            <a:spAutoFit/>
          </a:bodyPr>
          <a:lstStyle/>
          <a:p>
            <a:r>
              <a:rPr lang="en-US" sz="2400" dirty="0">
                <a:solidFill>
                  <a:schemeClr val="bg1"/>
                </a:solidFill>
              </a:rPr>
              <a:t>“One day all the standard works will be so organized and prepared, to make them one monumental testimony that Jesus is the Christ, the Son of God, the Only Begotten of the Father. The doctrines of salvation must be available to all mankind, not just in their hands, but in their heads and hearts.” </a:t>
            </a:r>
          </a:p>
          <a:p>
            <a:r>
              <a:rPr lang="en-US" sz="1200" dirty="0">
                <a:solidFill>
                  <a:schemeClr val="bg1"/>
                </a:solidFill>
              </a:rPr>
              <a:t>Boyd K. Packer</a:t>
            </a:r>
          </a:p>
        </p:txBody>
      </p:sp>
      <p:sp>
        <p:nvSpPr>
          <p:cNvPr id="4" name="AutoShape 4" descr="data:image/jpeg;base64,/9j/4AAQSkZJRgABAQAAAQABAAD/2wCEAAkGBhQSEBQQEBQUFBQVEBQUFBQUFRQUFRUUFBUWFBQUFBQYHCYeFxkjGRUVHy8gIycpLCwsFh4xNTAqNSYrLCkBCQoKDgwOGg8PGiwcHCQtLCwpLCkpLCwpLCkpLCwpLCkpLCkpLCksKSwpLCwpLCksLCkpLCkpKSwpKSksKSwpLP/AABEIALIBGwMBIgACEQEDEQH/xAAcAAABBQEBAQAAAAAAAAAAAAACAAMEBQYBBwj/xABLEAABAwIDAggJCAgFBAMAAAABAAIRAyEEEjEFQRMiMlFhcZLRBgcUVHOBkbHSFyNCUqGywfAVJTNTYnJ0sxY1Y4LxJDRE4ZOiwv/EABkBAAMBAQEAAAAAAAAAAAAAAAABAgMEBf/EACYRAQEAAgEDBQEAAgMAAAAAAAABAhExAyFBBBITUWEUIlIVMkL/2gAMAwEAAhEDEQA/AMk2gj4BSmtRhi9XTj2hHDrnkyn5FY4drMgPB5soYXEMBHFLi8EyDo6mJ6N+9XscU1TYdQagXJHKadATuPMCk7YFS/FFonjN3z030V15M2/zLrsIEsYCCBlDgZveCTG+BeCBo4IaGi4kMDS3g2yHgszOzkzBvutmhQahq7He0OJAhsTxm74iL35Q0UU4Za3gKZAc2gd5ng25SDUY8XDhAFMOE/x6wq7aDG2aGZSMxMtaCQXEskt14hbzXCJ3FUJwyA4dWhpIDTT9o2rDh0JoKxNJAaaWj2rzQXDQU800JppaG0A0VzgVONNCaaNHtCNFc4JTeDQ5EtDaJwS5wStf0RUy5wwkENIiDIfmywBc8h082W8Jmpg3N5TXC8XaRfmuloIHBI6NNl84dujLHrmU+WIqOHL3BjYlxAEkC5sBJsjQMcHT/j+xc4Jk/Si3NO6ejnUxuzahMBjjYmQOKQASSHaHQ6a6C6jupRqCIMGefmRowcHT/i3zpzWPt9yXB0+Z/wBn550WVRziBrBiYm2qV7AVWk36GbpzR+CKlSZHGzTfT7EJefqP9nq/A+xLhDfiPsYNtDIEHpuPaluDuNtOnvDtd0af8QmW0hN9N6MvNuI6+ltbTZA/ExYtcOuyNwdzwo095fp0a74XTSpR9P8A+vR/7Ubyscx+xLyscx+xG4fd3g0uDTtMgiQiypkY4NLg0/CUI0NtI0IwELU9hzFSn6Wn98LpZO+TP+o/sO7l0UH/AFanZf3K58NPDfG0doYilSxD2MZUAa0CmQBkaYu0nUlUp8Yu0POqnZpfAvNvr5Lr2uj4P0Rp1Oar7H/ncEuCqc1T2PQfKLtDzqp2aXwJfKLtDzqp2aXwJf8AIT/UfB+i4GpEZakc0Pj2IHYZ51a89bXn8F35RdoedVOzS+BL5RNo+dVOzS+BH98/1Hwfps4R/wBR/Yd3IDhH/Uf2Hdyed4xto+dVOzS+BM1PGTtHzup2aXwJz18vgfB+gODf9R/Yd3ITgn/Uf2HdybqeM3ae7F1OzS+BPYbxl7SmDi6hv9Wl8Cr+z8P4f02cE/6j+w7uXDgX/Uf2Hdy2+wvDXFvHHrPPTDPhWmwnhBWJg1HHs9yP6vw/579vIDgH/u39h3chOBf+7f2Hdy93o7Qe8RwjgdxGXuWG8Y2O2lhQK+HxdVrDYsy0y3SxaSwkE83RuVf0fhfF+vPzgH/u39h3cuHAVP3dTsO7k38qm0/PKnZo/AhPjV2p55U7NH4Ev6Pwvj/U6nUxLRlbwoERAY6IiNIQ1TiHCHCqRmDuQ7lCYIIFtT7VC+VTanntTs0fgSHjU2p55U7NH4EfN+H8f6cdgahMllQk3JLHkzzmyTMJVaQ5rKgIIIOR1iDIOnOh+VPannlTs0fgXPlU2p55U7NH4EfP+D4/1LbWxIEDhoiIyOiCIIiOYAdTRzCI1XD1nTmbVMuLjLXxmOrojU867S8aW1JH/WVNfq0vgVqPGNtHzup2aXwKsOp7uIVw0pPIKn7up2HdyYOxn3GSrBMkZXR7IWj+UXaPndTs0vgXflF2j53U7NL4Ffe+C1GfOz62hFfsv7lz9HVdIr6zyX6iL6a2HsWi+UTaPndTs0vgS+UXaPnVTs0vgRq/QZ39HVeav2XdyCpsio4y5lU2A5DtBp9FaX5RNo+d1OzS+BL5Rdo+d1OzS+BLV+gy/wCg3/u6vYd3JfoN/wC7q9h3ctP8ou0fO6nZpfAl8ou0fO6nZpfAjV+gzrNm1AIFOp2H9yGrh3N5TXNnTM0t94Wk+UXaPndTs0vgVh4U7Vq4nZGDq4h5qPOMxALjAMNBAFgBonulYw64iXFSWlCco/tKfpaf3wgCOly6fpaf3wui8M/KP4xsVG1cWP8AWH9tiznlqtvGaf1vjPTD+2xZheBenNu/awOMXPLFASS+OHtP8sS8sUEJI9kG0x2MTFTFJqE29OYQtneF7k/hqoCjMFh1e8qbhMFvKd1Dja+DeJs1abD4q7oN1jdiuiwCvTX0d6llcnRhGpwG2SDDr9OvtWhOOo4mg7D1hmY9pBB1g7wevQ9CwmHJcAdPX/6U/Z2AOeXdMQ8g9MXWmPUpZdOV4v4R7EdhMVVw7/oPIafrMN2PHW0gqsyr0/xybIynDYkSZa6k91tWnOySNbF/sXmhK1mTns0ahdARkoVWyJcRQhIQDtDUdY96vw1Z+jqOse9aNrV0+n8s+p4cDUQYp+G2bmYX8JTaGgFwPCy3M/IJysI1jQmxQ4nBFj8kh1mkFswQ9jXiJAOjhuXVGSHkXMisKGz8zHVC9jWtexpzZ5moHlsZWm3EcgxWAdTMOjdo5rpBa17XCDdpa4EHQz1oCDlXIUl1EiOkE2IJEEi43ab02KRMAAkkwI3nmHOUaBmFyFOfs6CW56WZrg1zc8EEuDDDnANdBNyHGLnQEpmrg3NaHHeAYh1mu5BcYjjQ4gTNlJo0LUbV/wAkwX9bifxWYhajao/UmC/rMT+Km+AyKSIhDCpLSBO0eXT9LT++Ey1O0eXT9LT++FveGc5UvjPd+uMZ6Yf22LL51svGXhp2tjD/AKw/tsWWOGXh3KbehpGzpZ08aCA0kbg0DhCuZyj4Jc4NPcLTnCLhciyISE+xtX4LU28FJY1xeXNOYB3FaBAE6XcfsVidmNyhzIG7WQOjq/O9UPgtVJLqf0YJtuLhl+23sC0VCg9mZr4sG5QBBgi8g7/zuXLn2ydWMmWEO7NoZDBt0KViMTl1sNZUcPPNKdbQY9mV2+07wetZWrmOoqneF1Rr4YLRvI0mJycytKW2XGmapJhozmNwCjfoDNa1hEjWOYq32Jg2tcaZaH03tLKgBBkEQYI0PctZNlqxnfCrwqfVwDKT2GKtQPpvJBGWlIJFpBl2XmsVhV6B40dnijSwVIuzPZTrNJvBbNPLAOnMvP11YcOPPlwldahRsVVJxrUBRgoCpiqOjqOse9aVgWapajrHvWnYuv03lj1E3DVw2lVZlJ4QMvMBuR4fcReYjUK4bjnS5jqbiA1sjhWfNDgPJyQS0tY4nKYO8ZSJuoOExNNrWy2XBrg4FgJL8+anUDuYNgFu/KbHNZ6rjGPFdpkcJiBVY4NtxTVAa9o0BbVmRMFuhmR1a34ZArVyBVZWZUzVKtOqTmaDxRUIJ4hDswqkyIGhRs2w4gNyFzQHgsDjlNE0GUiwwJBApB2bnEwITvltHK1oaBDmBzjSa4kNp8ZzSSS0GoJjmJtctKrY6kWloAAitA4Fk5qmHY1hzASAKrXGNLggbga/AYbt14aJzl9iXipEkYg4jSLCXERPT0IMbtFxFKoxhpgVQWjMxzM9C7SG5Q4OAqNmTBkmLwJWLx9B7qji0XfiS0Ci1stq0xwI4tmljwb31kSk/HYeC0XipVdTzUeK1rnUC1lRrXS45ab2kyd14MidfgQsNtptOq6rTpluerTe5vCWbkrNrFtM5ZEluUEzDXEXmVGr7WLqRpfORkoNHzkj5htRl25bgipMbi0XKiuCAhP2w9miFp9qD9S4L+sxP4rNELT7SH6lwf8AWYn8VOXgMk4IITrgghNK/aU9R5dP0tP74UdpT1A8en6Wn98La8M0Lxl1o2tjB/rD+2xZZ1VaPxmt/W+M9MP7bFmQ1eFZNvSnBGogL0Zam3BODTmdczJQuwmWgkoSnCgqnKOnmjTr6ehVjLSvZc+CLM1d7QeNwJIbvcQ5sgdIEn1LTV8dmcHb8sHpiwhec0MS6m9tSm4tc1wc1w1BC3uAxrccw1KcMxDRNWloHn67Ov3+0rqdHfeK6fV9varPhwWpulVy9P4KsoYn6OhFiN4PSpbnfdPuXHY65fJ+vj3VGFjTDYOm/oSwO2iCGkBuURLRFtwPOmGYYU7tax83LXixJi7XC7TbpF9FD27jKbKDarGinVc9zAwOzRxW8ckgaX3bx6tMZfAuVneqvwy26cTXF5bSZwYJ1JtnPtH2KhXAicunjs473uwQutXEQVUtDhAUQQlTBR0Rxh1j3rTNKzVHlDrHvWjaV1+m8sep4T2Yd2UOynKdDFjrMc+h9iIU3fVd7D1e9S9kuDGhwrtplxu2ASIJGp0tJ0+kNbxLbXMuacSBakJyiHNIcYO+Wh0dZI3Suv3MdKs0iBJBjngxoD7iPaEuAd9U+w9StcTiHcGT5Q10hrwIElzIMAg24zd43D+Jdr49wIiuyCTZjWw0Na4tgTv011I5rPY0qG4Z5MBrieYNM6x7yB1oBh3HRrj6j09x9hV0+sS4f9RTkAjNlF7sN5MnktiB9Eb5AN+Je0geUtBbNg2mCDJdzw50zv1OpS9w0zponmO7cd+ntTdSmRYgiwNwRY3B6ldsqkOeBiGDi0xOVoDwGuaBfcBb/cJiDFbtR81CTUFQwOOAAD1QjYQXLTbRH6lwf9ZifxWZctPj/wDJsH/WYn8VGXg/DKPCbTzwm4TJbtKfw5+cp+lp/fCitcjm7f52+8LVmi+Mx363xnph/bYsxnXuNOo0Ahxg3gSBfNvHVK8f8KRONxBH75y8/wBR6WdKb3t1dHrfJ21pWF6AuXS1cLVyN3JXJXYRhwHWtMcfcnLLRynS3nX3f+/z1N1cONxuucNK65y6ZJJqMbbaivZGqLCYp9Go2rTOVzTIP4HnHQicm9LblNhxvsPiGY2lwtOGVmjjt6ennadxUY1yImQ5tiD+epZPZe0HYeqKtPdqNzm72leo4LZ1HHUhWomHERG8O+qekErn6vS93ecten1Pb2vCrGMa5sb1l/CzFU3VmspGW06TQTz1HcaofUSG/wC1X3hXsOnTpU6eHr8JUDnsrN0iow8hpi7bGDe7DzhYctIMG0LPHpXDvW96kz7R1rUnpxqB4VM6BE1CUTVVFONCByMIHKYmio8odY960bSs5R5Q6x71ogV2en8sep4aXZwqGizKyi4QRxuVHCPuZEWdPP8ARtqnMJTqFgc2lRvIEx9ENaT9XVpPrOkianC4qiGtz03FzRcgwHHPmuJ+rA9W/c7VrUJGVj4m99QQdAXag5euDpoOlksMbRcQ0cFTbdgGUgEOcXATYcU5SINxA3zL2IpvfnYGUQ9zWkxY3e4gSREywk9BG8KtZiaGZ3zbi0gQCbgguuDO/i/bpKRxFG0UyLOkmHGS0AGDYw4ExYX9SeiWQoVczn8FS44yglwAaGgtJb1gH1A9Sa4F7qgijRs0vIHJh7gBJ6CDb+ZQ3YqjlOWm7Na7jO8SRexjNeN40i4sxFC4dTeRnMEGDkJEDXlAdY9so0ErHYp1MNz0qPGLoAGkZfVoWxHMJ0hVWO2hwgAyNaRluNTlaGX55gHrmIkruLrMP7NuUFoBDuNBFyWunebaadahOKNGErU47/JsH/WYn8VYeBb2jD8c24SpoRMwI+2FB8MPoHdnN93IG9a3pf4+7bL5O/t0yrwmk89MlZVcWDCpGFPzlP0tP74URpUnCH5yn6Wn98KvCUbxlt/W+M9MP7bFmCFqvGSP1vjPTD+2xZcheJeXozgBCBwTpCbqGBKcFNOfCamVx7lxq6pNTTC9xp0Jhyca6yuJpOQFOa2T/wCjnHm9qet8DaK2DaDPMr3wZ2vWwrn8G7JwjC1pN2tf9GpHOD+Squi7g3Q8QHCJO7r6Fe47Z+QAboEH8QVUw2m3SFhtpuwzslahT40F0urF+Wf2jHcJlk3IMGYRbTw4e3hmdTh1b/d6kztCiajAZOak0wOemJJA6RJPt6FdV6QYadMAcXA4c1es08+f1MeyehhUe2T/AAvlcy/9RmBTR8CplTD5XEcx/wCEJauG2y6b891fVZCFqkYhqjhVO8O3sPMhKIBC5OJFS1HWPetAFnqeo6x71fgrs9P5Y9RPwjKZ/aOcBB5LQb7rz+CmUsLQm9Yxb6BG+4Gu7f1aqLhdlPezO3KbExMGGmHEzYRIOuhCcbsirmLcvGAkiWzEgc/Suj3T7ZaP1KFEAltQuIiBkLZkib3iBm9gTpw9Am1VwEmxYXHUwZEaiFDxGAfTAL2xJgXBm02gp7auyKmGeGVgA4sDxBBsZ5uop+7Hcm+9GqOph6IyxVLpcARlLSAc0mTOkN9qClQolvHqlrsxEBhLSLQZiee3UoJKbc5USecNQ/fn/wCN07unr/OtdVgEgGRJg6SJsY3LhKAlI3HLWYv/ACXB/wBZifxWRJWuxX+S4P8ArMT+Ki8w/DM1EyU89MlXURLapWDPzlP0tP74UNpUrB/tafpqf3wn4JzxkD9b4z0w/tsWYcFq/GM39bYv0w/tsWaqMXh293ozgw4KLijYKc5igYzUDo9//Cvp98k5cI66AuIw1dcY0L0TFxzV2mn5ISutg7QDZzRBgGebQFUxKcot3jcLjnG9XjdXaLGuxuzqdUEOAuLOGoVVhqzqBGHxF6RMMqGYYeadzejd1LmxNrSODcbjQ86tsVQFRpa4SCL/AIEdK6e2U905Tx2qvxmBcw5m33gi4UrY7g/GUnVORVZ5M/8AhDqJwzfUGkR/KqrDbQfhncBV41OeI76s/wD56NymvqlrpAi4NughwIPq1WVkyl+xwgU6uZhB5dM5XdLdA5CDKttoVcOwMrcC9odRdSeeFnNiCMwqaWblI4v8PQV3yjC7qFS+DDQeG/8AJP8A5GnI/gXD1sN33cOjDLwoMUFEC02JxmEh0UKgJwrWNmrOXEjlVjxbsP1O+1XtjEUHOBw9N1NuRgLXPzkvA47s0CATu/4EYzUXtBBQvXUJRA7S1HWPer4FUNLUdYV4F19DyyzPNcja8pkIwuqMj4cifVJuSTaLkmw0F0yCuyqSIlASkSgJRsyJQErpQFRapwla/En9S4P+sxP4rHOK2GI/yTB/1mJ/FT5gvDNvTScemlpWaS0qVgj87T9NT++FDaVKwJ+dpemp/fCPAe67R8DcJVqvq1cNRe9zpc9zSXEwBJM8wCjHwBwPmdDsnvWmeLlVeIFYOcWPp5Q4QHEDUDivMWuY1mw1kheT7d117Vv+AMB5nQ7J7027xc7PNzgsOf8AYe9WxbicoJNMEOJP1MkN1kE65tCNQu1BiczS004gSDpmyuzRaYktOs25ijWhtTfJts7zHDdg966PFxs7zLD9g96uP+q5qO7643X389ur2KTguFvwwYNMuSemZn1J9/smePi42d5lh+we9IeLfZ3mWH7B71qoQ1DARu/Z6Zf5ONneZYfsHvRN8XWzxcYLDj/Ye9adzbepRPJKm+rzaCB9CRrfku7Z5gjd+yUTPFzs8GRgsODz5D3qUPA3B+a0eye9Wowr4jhDMtvG4aj12lAMJUj9re0cW2jQZvfkk/7j0Jy5TijUU9fwCwL+Xg8O7rYe9EPAbBBob5JQgaDKbfarejhagILquYToRFpfa38zR/sCmQj3ZfY1Gcq+AuCczg3YSgWyDlLTEiYOv8TvaUDfADAAADB0IGnFNvtWmhKErbeTZh3i9wB1weH7B70Pyc7P8yw/YPetTCUJBlvk52f5lh+we9L5Odn+ZYfsHvWphKEBlh4utn+ZYfsHvTv+BMD5pQ7J71pIShOWzyGc/wAC4HzSh2T3qNjvA3BsaC3CYfWLsPetZCh7SbxR/Mqxyy3ynLhlm+CuF80w/YPejHglhfNMP2D3q1xNKoQ3gjHHl1mkZQ1xiDzuyi3OmX1MTZoY0EtJzDcQW87o36HW43Zjtu/bNB/wjhfNMP2D3rn+EML5ph+we9WlM4jMC6mwNJAIBmBLZM5ubNYT+JbqPxJBApsBymCHNJBkwbvg2jXp6it37NX/AOEMJ5ph+we9CfBDCeaYfsHvVtXqVxUIZTaWkktJ3AQIcQbGxcJmcwFoMNVPKZkMZbdIg8X6RzTqdBzao3fsKt3gjhPNMN2D3qg8ZGCZSwOEZSYym3yiqcrBDQS2SYW9oNeW/OANdJsDIjcsV42hGEwvp6n3FeH/AGia8ueU3KJxQLqQfaVKwJ+dpemp/fChtKlYA/O0vTU/vhPwT6XdqVWV9g03ue8l8vMuhwAtA0iN2+d6s3alVleizOSaVQkumRMEjfqvL777Op1uwqcAS8xzvJnlA5p1N/sCk1ME0uYdMnJAsItAjmt9iisy2HBVRcnS3GGUkweYoBTYXfs6gJBN5vlvz9P2ouO+S7LVJQA/K7OKT5IcTFzdxtB3mAfWnnYwgkZHnW4Eg+tJSSm6+iGliCTyXCZuRzRrza26j6yr6JUO1jDSeg+5Y3au3alJodndyosevn0WxxHJd/KfcvLvC2oc9IZhlJfLZAOawa7njUetTndY2qwm8pF/hNr1ntJFR1tyP9MVQJNQgAEkk6AXJWb2FjSHmmKj4AaeTIBJy5Ji0y32daPwhrHyPEFoJd5PUgC5JLSI+1ZdLO5Y92/qOnjhZpWDxsYgk1BSf5PJDXmRImAS7QE80dElbXZu3n1WsqNe7K4A66c4PSDZed+BT81FlMF+U0aMgMpOaWl2R7YN3CNT7t9p4u8WCK1NpllPFObTMzLZIBB32AT6XUuWVlT1OnMcZY9WxdWpka6kMzpki1xlcYkm3GyielRm4vEzHBMgkQS7QHKDIDrxxj/xeRisGalNrQ7IQ5rpAnSdxsdd8+2CGRsupmaTXccpaY4wBgtJBh15yxfcTquiOdzyvE3+ZabAiXgagcUdRJudYMbkWMq15bkbbK7NGTlBwDeUdCJ/NlLGGPCZ8xjLGXdu/Om9PpS/gVmExOILgKlMBuZ0ukSBxiIaDH1W/adbMUsRi8oDmDNlaS7iWOa7YBvxYv0EDnV0knsKh+MxJBiiGncczSd26Y1kfb0KZhalTO8VGwJOUjLEZnxpfk5DfeTopaSWwSi7Q5I/mUpRdockfzJ48llwrsdgTUaA12UtOZpvygDF93XBjUXAIbdsWo4QcQ+8yIkXECJO43EzoJnfJqYnL0wQIESS4gCJPSEsPtRjoEmTeINhGa55o3rS1MBU2SS4vFQtcWsaXNbxjkD5JJJmczTeeQ2cy5hNlPY4HhXObmJy8YC5c4iMxmXOkkn6O+SnW7XpnQn2HfHeEm7WpmYJMNzaEWt3hTsz+HwuXNxicxm+7Xv+wJ0hRKm1mCDeCJmIgcYX3i7SPWEL9sMBAuQQCDG4kjTXd9o9Uya7QJDwvP8Axv8A/a4X09T7i9BesN408CauHwzWloLX16nHcGghlOS0E2zHdK36d1Ymx5C4oJXSUK62R4FSsAfnqXpqf3woYKk7PPz1L01P74TD6cdqVW1awzOBrFsO0AkDQxoef8wZsnalNl3QfYvLdKAMQyB887XWD0WNo3faU5SZnJLariM0kR1mL3i49il5ug+xIO6D7EAy7CuIINR1+a0a6R1/YhfhHxaq6ekBS0kGjeRmAOEfbfa+uvtTlUcXntqnU3X0SoKvyT1FfPmDwG0to1X42jTa9hfwOUVKbABTh4axtR8yCc078x6V9CVhxT1FeS7C8Ftq4SnwNLyJzeHNYcIKry2oQG5hxREAddzdVqWdy3q7inx23HYJrpDKlR4JaWiBlp1MlZjng8thaQWxI10iafbHhK7GUgyjmYQ4F7A65abZpEZgDFulWlbxUY99Rz3uocaq+qQHVMofUMvIBZabewcycwPimxlOqHh1EAHc5+hFxGS46JHWDcZ3pSY6xa59S56yvKo2Nhzh8JiHUahLgyoxzZLQxzxLTG+xkHntuVr4rnU6Rcx5JLqjBScN7soLmuaekj8Foqni/qnjcRr+S4guh7DqHjLqDcdIBspGz/Ayux9Nxy8WpnME3JeC6Jb9WVy445y8FlnuSPRHHiN42XS/qNvx9SbbW/1W6HcLE6FPOa7IA0Am3K5t/wCelNQ/TIwb+cTp+K7UFwtv2reuG7xIHvQcITJ4W0xZvRm9Vgb9aeDHRyGTOm7oKVNjphzGR0c/V6ygGw+RarodwBtpBHrF10PMxwon+VvX7lKFIaQPYEuCHMPYOpARTV0iqLCSQBz7wLfSA9XWusY4i1WdxIaFIFIcw5tAia0DQR1IDoUXH6D+YKUo2O0H8yePKcuESowxLA3N/FMR6k2OFbF6QBIEcYX6Oc2KLGBuTjAuEiwtuP2a/wDMKOxtItLclQAS4yLmBGs3109yulEwCt/ByP4uXHulNl1a8GkY3ca19/NYH8hMUn0g6Qx8w4mbWgOMQbyQB0dAhNVBSMzTfOYz1FxMzMb56J13mTTga2409RPK69Z5t3T7eMbWDm5shE3MXA3+3oTdEU3OfDagzAB1jBEkCwmNCj2exlyxrgYHK5jeAZPR9iAlPXnnjgeRhcIQYIxDyCNQQyxB3FehvXnfjk/7TC+nqfcW3T5iMnlBXJSXF1sjgUnZ/wC2pemp/fCSSA+nXalcSSXmV1EkkkgEkkkgEm6+i4klQdSSSTBJJJIBJJJIBJJJIBJJJIBJJJIBJJJIBKNjtB/MEkk8eSvBiq6GOIsYXX1DmpiTeZvrZuq6kqqYflclJJIwTxo/h/FGUkkEbevO/HL/ANphPT1PuJJLbp8xGTyZcSSXWz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0EDD98D6-EDEF-47ED-B151-852C3AC95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06" y="3000977"/>
            <a:ext cx="2495550" cy="3028950"/>
          </a:xfrm>
          <a:prstGeom prst="rect">
            <a:avLst/>
          </a:prstGeom>
        </p:spPr>
      </p:pic>
      <p:pic>
        <p:nvPicPr>
          <p:cNvPr id="8" name="Picture 7">
            <a:extLst>
              <a:ext uri="{FF2B5EF4-FFF2-40B4-BE49-F238E27FC236}">
                <a16:creationId xmlns:a16="http://schemas.microsoft.com/office/drawing/2014/main" id="{ADF17045-5D7D-48A5-B5D8-CF504D2EB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522" y="3072414"/>
            <a:ext cx="5181600" cy="2886075"/>
          </a:xfrm>
          <a:prstGeom prst="rect">
            <a:avLst/>
          </a:prstGeom>
        </p:spPr>
      </p:pic>
    </p:spTree>
    <p:extLst>
      <p:ext uri="{BB962C8B-B14F-4D97-AF65-F5344CB8AC3E}">
        <p14:creationId xmlns:p14="http://schemas.microsoft.com/office/powerpoint/2010/main" val="233800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ACBB86-2802-40B1-87F3-A39C8842B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Subduing Your Hearts</a:t>
            </a:r>
          </a:p>
        </p:txBody>
      </p:sp>
      <p:sp>
        <p:nvSpPr>
          <p:cNvPr id="12" name="TextBox 11"/>
          <p:cNvSpPr txBox="1"/>
          <p:nvPr/>
        </p:nvSpPr>
        <p:spPr>
          <a:xfrm>
            <a:off x="0" y="6272693"/>
            <a:ext cx="5333798" cy="461665"/>
          </a:xfrm>
          <a:prstGeom prst="rect">
            <a:avLst/>
          </a:prstGeom>
          <a:noFill/>
        </p:spPr>
        <p:txBody>
          <a:bodyPr wrap="square" rtlCol="0">
            <a:spAutoFit/>
          </a:bodyPr>
          <a:lstStyle/>
          <a:p>
            <a:r>
              <a:rPr lang="en-US" sz="2400">
                <a:solidFill>
                  <a:schemeClr val="bg1"/>
                </a:solidFill>
              </a:rPr>
              <a:t>D&amp;C 96:5</a:t>
            </a:r>
            <a:endParaRPr lang="en-US" sz="1200" dirty="0">
              <a:solidFill>
                <a:schemeClr val="bg1"/>
              </a:solidFill>
            </a:endParaRP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766708" y="1104546"/>
            <a:ext cx="6096000" cy="4247317"/>
          </a:xfrm>
          <a:prstGeom prst="rect">
            <a:avLst/>
          </a:prstGeom>
        </p:spPr>
        <p:txBody>
          <a:bodyPr>
            <a:spAutoFit/>
          </a:bodyPr>
          <a:lstStyle/>
          <a:p>
            <a:pPr fontAlgn="base"/>
            <a:r>
              <a:rPr lang="en-US" dirty="0">
                <a:solidFill>
                  <a:schemeClr val="bg1"/>
                </a:solidFill>
              </a:rPr>
              <a:t>Although some resist and even fight against the gospel’s influence, others are tempered and influenced for good by its power and the example of those who have received it.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“Build up Zion, but build it up in the area where God has given you birth and nationality. Build it up where he has given you citizenship, family, and friends. … The Saints who comprise … Zion are and should be a leavening influence for good in all these nations.</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“And know this: God will bless that nation which so orders its affairs as to further his work.” </a:t>
            </a:r>
          </a:p>
          <a:p>
            <a:pPr fontAlgn="base"/>
            <a:r>
              <a:rPr lang="en-US" sz="1200" dirty="0">
                <a:solidFill>
                  <a:schemeClr val="bg1"/>
                </a:solidFill>
              </a:rPr>
              <a:t>Elder Bruce R. McConkie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02" y="2500122"/>
            <a:ext cx="1071031" cy="1494981"/>
          </a:xfrm>
          <a:prstGeom prst="rect">
            <a:avLst/>
          </a:prstGeom>
        </p:spPr>
      </p:pic>
      <p:pic>
        <p:nvPicPr>
          <p:cNvPr id="7" name="Picture 6">
            <a:extLst>
              <a:ext uri="{FF2B5EF4-FFF2-40B4-BE49-F238E27FC236}">
                <a16:creationId xmlns:a16="http://schemas.microsoft.com/office/drawing/2014/main" id="{3119CCA7-259B-4267-AFAC-A31BECB9F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083" y="2442182"/>
            <a:ext cx="3333750" cy="2219325"/>
          </a:xfrm>
          <a:prstGeom prst="rect">
            <a:avLst/>
          </a:prstGeom>
        </p:spPr>
      </p:pic>
    </p:spTree>
    <p:extLst>
      <p:ext uri="{BB962C8B-B14F-4D97-AF65-F5344CB8AC3E}">
        <p14:creationId xmlns:p14="http://schemas.microsoft.com/office/powerpoint/2010/main" val="12502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D17FF3-20F6-45DA-97D4-2937B6F67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Functions of the Temple Over the Years</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5DB1BD64-8952-4335-8D44-286E93266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550" y="757237"/>
            <a:ext cx="7962900" cy="5343525"/>
          </a:xfrm>
          <a:prstGeom prst="rect">
            <a:avLst/>
          </a:prstGeom>
        </p:spPr>
      </p:pic>
    </p:spTree>
    <p:extLst>
      <p:ext uri="{BB962C8B-B14F-4D97-AF65-F5344CB8AC3E}">
        <p14:creationId xmlns:p14="http://schemas.microsoft.com/office/powerpoint/2010/main" val="47320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8CB15E-5134-4DF2-A621-6E76A244F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3152" y="0"/>
            <a:ext cx="12045696" cy="4832092"/>
          </a:xfrm>
          <a:prstGeom prst="rect">
            <a:avLst/>
          </a:prstGeom>
          <a:noFill/>
        </p:spPr>
        <p:txBody>
          <a:bodyPr wrap="square" rtlCol="0">
            <a:spAutoFit/>
          </a:bodyPr>
          <a:lstStyle/>
          <a:p>
            <a:r>
              <a:rPr lang="en-US" sz="1700" dirty="0">
                <a:solidFill>
                  <a:schemeClr val="bg1"/>
                </a:solidFill>
              </a:rPr>
              <a:t>Sources:</a:t>
            </a:r>
          </a:p>
          <a:p>
            <a:endParaRPr lang="en-US" sz="1700" dirty="0">
              <a:solidFill>
                <a:schemeClr val="bg1"/>
              </a:solidFill>
            </a:endParaRPr>
          </a:p>
          <a:p>
            <a:r>
              <a:rPr lang="en-US" sz="1700" dirty="0">
                <a:solidFill>
                  <a:schemeClr val="bg1"/>
                </a:solidFill>
              </a:rPr>
              <a:t>Video: </a:t>
            </a:r>
          </a:p>
          <a:p>
            <a:r>
              <a:rPr lang="en-US" b="1" dirty="0">
                <a:solidFill>
                  <a:schemeClr val="bg1"/>
                </a:solidFill>
              </a:rPr>
              <a:t>The Will of God</a:t>
            </a:r>
            <a:r>
              <a:rPr lang="en-US" dirty="0">
                <a:solidFill>
                  <a:schemeClr val="bg1"/>
                </a:solidFill>
              </a:rPr>
              <a:t> (3:02)</a:t>
            </a:r>
          </a:p>
          <a:p>
            <a:r>
              <a:rPr lang="en-US" b="1" dirty="0">
                <a:solidFill>
                  <a:schemeClr val="bg1"/>
                </a:solidFill>
              </a:rPr>
              <a:t>The Crowning Blessings of Church Membership</a:t>
            </a:r>
            <a:r>
              <a:rPr lang="en-US" dirty="0">
                <a:solidFill>
                  <a:schemeClr val="bg1"/>
                </a:solidFill>
              </a:rPr>
              <a:t> (0:26)</a:t>
            </a:r>
            <a:endParaRPr lang="en-US" sz="1700" dirty="0">
              <a:solidFill>
                <a:schemeClr val="bg1"/>
              </a:solidFill>
            </a:endParaRPr>
          </a:p>
          <a:p>
            <a:endParaRPr lang="en-US" sz="1700" dirty="0">
              <a:solidFill>
                <a:schemeClr val="bg1"/>
              </a:solidFill>
            </a:endParaRPr>
          </a:p>
          <a:p>
            <a:r>
              <a:rPr lang="en-US" sz="1700" i="1" dirty="0">
                <a:solidFill>
                  <a:schemeClr val="bg1"/>
                </a:solidFill>
              </a:rPr>
              <a:t>Doctrine and Covenants Student Manual Religion 324-325 Section 94</a:t>
            </a:r>
            <a:endParaRPr lang="en-US" sz="1700" dirty="0">
              <a:solidFill>
                <a:schemeClr val="bg1"/>
              </a:solidFill>
            </a:endParaRPr>
          </a:p>
          <a:p>
            <a:r>
              <a:rPr lang="en-US" sz="1700" dirty="0">
                <a:solidFill>
                  <a:schemeClr val="bg1"/>
                </a:solidFill>
              </a:rPr>
              <a:t>President Joseph Fielding Smith </a:t>
            </a:r>
            <a:r>
              <a:rPr lang="en-US" sz="1700" i="1" dirty="0">
                <a:solidFill>
                  <a:schemeClr val="bg1"/>
                </a:solidFill>
              </a:rPr>
              <a:t>Church History and Modern Revelation,</a:t>
            </a:r>
            <a:r>
              <a:rPr lang="en-US" sz="1700" dirty="0">
                <a:solidFill>
                  <a:schemeClr val="bg1"/>
                </a:solidFill>
              </a:rPr>
              <a:t> 1:406–7</a:t>
            </a:r>
          </a:p>
          <a:p>
            <a:r>
              <a:rPr lang="en-US" sz="1700" dirty="0">
                <a:solidFill>
                  <a:schemeClr val="bg1"/>
                </a:solidFill>
              </a:rPr>
              <a:t> (Ludlow, </a:t>
            </a:r>
            <a:r>
              <a:rPr lang="en-US" sz="1700" i="1" dirty="0">
                <a:solidFill>
                  <a:schemeClr val="bg1"/>
                </a:solidFill>
              </a:rPr>
              <a:t>Companion,</a:t>
            </a:r>
            <a:r>
              <a:rPr lang="en-US" sz="1700" dirty="0">
                <a:solidFill>
                  <a:schemeClr val="bg1"/>
                </a:solidFill>
              </a:rPr>
              <a:t> 2:318.)</a:t>
            </a:r>
          </a:p>
          <a:p>
            <a:r>
              <a:rPr lang="en-US" sz="1700" dirty="0">
                <a:solidFill>
                  <a:schemeClr val="bg1"/>
                </a:solidFill>
              </a:rPr>
              <a:t>Neal A. Maxwell (</a:t>
            </a:r>
            <a:r>
              <a:rPr lang="en-US" sz="1700" i="1" dirty="0">
                <a:solidFill>
                  <a:schemeClr val="bg1"/>
                </a:solidFill>
              </a:rPr>
              <a:t>A Wonderful Flood of Light,</a:t>
            </a:r>
            <a:r>
              <a:rPr lang="en-US" sz="1700" dirty="0">
                <a:solidFill>
                  <a:schemeClr val="bg1"/>
                </a:solidFill>
              </a:rPr>
              <a:t> 9.)</a:t>
            </a:r>
          </a:p>
          <a:p>
            <a:r>
              <a:rPr lang="en-US" sz="1700" dirty="0">
                <a:solidFill>
                  <a:schemeClr val="bg1"/>
                </a:solidFill>
              </a:rPr>
              <a:t>President Spencer W. Kimball (B. H. Roberts, </a:t>
            </a:r>
            <a:r>
              <a:rPr lang="en-US" sz="1700" i="1" dirty="0">
                <a:solidFill>
                  <a:schemeClr val="bg1"/>
                </a:solidFill>
              </a:rPr>
              <a:t>A Comprehensive History of the Church,</a:t>
            </a:r>
            <a:r>
              <a:rPr lang="en-US" sz="1700" dirty="0">
                <a:solidFill>
                  <a:schemeClr val="bg1"/>
                </a:solidFill>
              </a:rPr>
              <a:t> vo. 3, p. 52.)</a:t>
            </a:r>
          </a:p>
          <a:p>
            <a:r>
              <a:rPr lang="en-US" sz="1700" dirty="0">
                <a:solidFill>
                  <a:schemeClr val="bg1"/>
                </a:solidFill>
                <a:latin typeface="Abadi" panose="020B0604020104020204" pitchFamily="34" charset="0"/>
              </a:rPr>
              <a:t>(Bruce R. McConkie, “A New Commandment: Save Thyself and Thy Kindred!” </a:t>
            </a:r>
            <a:r>
              <a:rPr lang="en-US" sz="1700" i="1" dirty="0">
                <a:solidFill>
                  <a:schemeClr val="bg1"/>
                </a:solidFill>
                <a:latin typeface="Abadi" panose="020B0604020104020204" pitchFamily="34" charset="0"/>
              </a:rPr>
              <a:t>Ensign,</a:t>
            </a:r>
            <a:r>
              <a:rPr lang="en-US" sz="1700" dirty="0">
                <a:solidFill>
                  <a:schemeClr val="bg1"/>
                </a:solidFill>
                <a:latin typeface="Abadi" panose="020B0604020104020204" pitchFamily="34" charset="0"/>
              </a:rPr>
              <a:t> Aug. 1976, p. 10).</a:t>
            </a:r>
          </a:p>
          <a:p>
            <a:r>
              <a:rPr lang="en-US" sz="1700" dirty="0">
                <a:solidFill>
                  <a:schemeClr val="bg1"/>
                </a:solidFill>
                <a:latin typeface="Abadi" panose="020B0604020104020204" pitchFamily="34" charset="0"/>
              </a:rPr>
              <a:t>	</a:t>
            </a:r>
            <a:r>
              <a:rPr lang="en-US" sz="1700" dirty="0">
                <a:solidFill>
                  <a:schemeClr val="bg1"/>
                </a:solidFill>
              </a:rPr>
              <a:t> (“Come: Let Israel Build Zion,” </a:t>
            </a:r>
            <a:r>
              <a:rPr lang="en-US" sz="1700" i="1" dirty="0">
                <a:solidFill>
                  <a:schemeClr val="bg1"/>
                </a:solidFill>
              </a:rPr>
              <a:t>Ensign,</a:t>
            </a:r>
            <a:r>
              <a:rPr lang="en-US" sz="1700" dirty="0">
                <a:solidFill>
                  <a:schemeClr val="bg1"/>
                </a:solidFill>
              </a:rPr>
              <a:t> May 1977, p. 118.)</a:t>
            </a:r>
            <a:endParaRPr lang="en-US" sz="1700" dirty="0">
              <a:solidFill>
                <a:schemeClr val="bg1"/>
              </a:solidFill>
              <a:latin typeface="Abadi" panose="020B0604020104020204" pitchFamily="34" charset="0"/>
            </a:endParaRPr>
          </a:p>
          <a:p>
            <a:r>
              <a:rPr lang="en-US" sz="1700" dirty="0">
                <a:solidFill>
                  <a:schemeClr val="bg1"/>
                </a:solidFill>
                <a:latin typeface="Abadi" panose="020B0604020104020204" pitchFamily="34" charset="0"/>
              </a:rPr>
              <a:t>HC (see History of the Church, 2:308–10). </a:t>
            </a:r>
            <a:r>
              <a:rPr lang="en-US" sz="1700" dirty="0">
                <a:solidFill>
                  <a:schemeClr val="bg1"/>
                </a:solidFill>
              </a:rPr>
              <a:t>(</a:t>
            </a:r>
            <a:r>
              <a:rPr lang="en-US" sz="1700" i="1" dirty="0">
                <a:solidFill>
                  <a:schemeClr val="bg1"/>
                </a:solidFill>
              </a:rPr>
              <a:t>Church History and Modern Revelation,</a:t>
            </a:r>
            <a:r>
              <a:rPr lang="en-US" sz="1700" dirty="0">
                <a:solidFill>
                  <a:schemeClr val="bg1"/>
                </a:solidFill>
              </a:rPr>
              <a:t> 1:321–22.)</a:t>
            </a:r>
            <a:endParaRPr lang="en-US" sz="1700" dirty="0">
              <a:solidFill>
                <a:schemeClr val="bg1"/>
              </a:solidFill>
              <a:latin typeface="Abadi" panose="020B0604020104020204" pitchFamily="34" charset="0"/>
            </a:endParaRPr>
          </a:p>
          <a:p>
            <a:endParaRPr lang="en-US" sz="1700" dirty="0">
              <a:solidFill>
                <a:schemeClr val="bg1"/>
              </a:solidFill>
              <a:latin typeface="Abadi" panose="020B0604020104020204" pitchFamily="34" charset="0"/>
            </a:endParaRPr>
          </a:p>
          <a:p>
            <a:r>
              <a:rPr lang="en-US" sz="1700" dirty="0">
                <a:solidFill>
                  <a:schemeClr val="bg1"/>
                </a:solidFill>
              </a:rPr>
              <a:t>President Thomas S. Monson (“The Holy Temple—a Beacon to the World,”</a:t>
            </a:r>
            <a:r>
              <a:rPr lang="en-US" sz="1700" i="1" dirty="0">
                <a:solidFill>
                  <a:schemeClr val="bg1"/>
                </a:solidFill>
              </a:rPr>
              <a:t> Ensign </a:t>
            </a:r>
            <a:r>
              <a:rPr lang="en-US" sz="1700" dirty="0">
                <a:solidFill>
                  <a:schemeClr val="bg1"/>
                </a:solidFill>
              </a:rPr>
              <a:t>or </a:t>
            </a:r>
            <a:r>
              <a:rPr lang="en-US" sz="1700" i="1" dirty="0">
                <a:solidFill>
                  <a:schemeClr val="bg1"/>
                </a:solidFill>
              </a:rPr>
              <a:t>Liahona,</a:t>
            </a:r>
            <a:r>
              <a:rPr lang="en-US" sz="1700" dirty="0">
                <a:solidFill>
                  <a:schemeClr val="bg1"/>
                </a:solidFill>
              </a:rPr>
              <a:t> May 2011, 93).</a:t>
            </a:r>
          </a:p>
          <a:p>
            <a:r>
              <a:rPr lang="en-US" sz="1700" i="1" dirty="0">
                <a:solidFill>
                  <a:schemeClr val="bg1"/>
                </a:solidFill>
              </a:rPr>
              <a:t>Teachings of Presidents of the Church: Joseph Smith</a:t>
            </a:r>
            <a:r>
              <a:rPr lang="en-US" sz="1700" dirty="0">
                <a:solidFill>
                  <a:schemeClr val="bg1"/>
                </a:solidFill>
              </a:rPr>
              <a:t> [2007], 271</a:t>
            </a:r>
          </a:p>
          <a:p>
            <a:r>
              <a:rPr lang="en-US" sz="1700" dirty="0">
                <a:solidFill>
                  <a:schemeClr val="bg1"/>
                </a:solidFill>
              </a:rPr>
              <a:t>Boyd K. Packer, “Teach the Scriptures” [address to religious educators], 14 Oct. 1977, p. 6.</a:t>
            </a:r>
          </a:p>
        </p:txBody>
      </p:sp>
      <p:sp>
        <p:nvSpPr>
          <p:cNvPr id="6" name="Footer Placeholder 14">
            <a:extLst>
              <a:ext uri="{FF2B5EF4-FFF2-40B4-BE49-F238E27FC236}">
                <a16:creationId xmlns:a16="http://schemas.microsoft.com/office/drawing/2014/main" id="{E51AE731-77CC-47E6-9EFC-32C2683959CA}"/>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7" name="Group 6">
            <a:extLst>
              <a:ext uri="{FF2B5EF4-FFF2-40B4-BE49-F238E27FC236}">
                <a16:creationId xmlns:a16="http://schemas.microsoft.com/office/drawing/2014/main" id="{B6DDA2CB-D05E-4685-9DAF-6BCA76059BD2}"/>
              </a:ext>
            </a:extLst>
          </p:cNvPr>
          <p:cNvGrpSpPr/>
          <p:nvPr/>
        </p:nvGrpSpPr>
        <p:grpSpPr>
          <a:xfrm>
            <a:off x="5280356" y="401016"/>
            <a:ext cx="815644" cy="1033149"/>
            <a:chOff x="7543800" y="3810000"/>
            <a:chExt cx="1143000" cy="1447800"/>
          </a:xfrm>
        </p:grpSpPr>
        <p:sp>
          <p:nvSpPr>
            <p:cNvPr id="8" name="Trapezoid 7">
              <a:extLst>
                <a:ext uri="{FF2B5EF4-FFF2-40B4-BE49-F238E27FC236}">
                  <a16:creationId xmlns:a16="http://schemas.microsoft.com/office/drawing/2014/main" id="{32262044-AB06-429C-9441-94C37925155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9C729F0D-A1BD-43D7-8556-F157F17ED9B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4B3059A6-4A0E-4925-A253-78F36535CCB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C3DF81CE-0101-4CF7-9260-0C2141E4568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1A463D38-F37F-4D27-AAAB-6EDBCA5056BA}"/>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E96C6679-4043-4ABD-83C1-8DFDC5AF36D8}"/>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72E65881-95F0-4A68-9D2C-559C0F4B330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745343E-485C-48D5-B7E9-65D38E9A9CF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2CD9B1C-0317-421D-9BDB-86DA9118A6E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EEBFAD9-8D67-441C-B3E9-583C7FF6497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6C972A1B-789A-4FBA-AE1D-155B2D8A2B4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FFB9D0F-778B-4B87-A695-046D8B18F2AE}"/>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E993B70E-4359-4DB0-82E4-82F385692843}"/>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0C08C6A4-7718-430A-94F9-71CF884F438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5636FEB-B616-4FE4-9CF7-5CF919F40C2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25B6A07-E8F1-4F2F-85AA-47E8F9F1F94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296BEBC-785A-4363-9ABC-8B3E9CC869C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3067B01-0579-4960-AB66-09F8E963C49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48756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025"/>
            <a:ext cx="6096000" cy="6186309"/>
          </a:xfrm>
          <a:prstGeom prst="rect">
            <a:avLst/>
          </a:prstGeom>
        </p:spPr>
        <p:txBody>
          <a:bodyPr>
            <a:spAutoFit/>
          </a:bodyPr>
          <a:lstStyle/>
          <a:p>
            <a:pPr fontAlgn="base"/>
            <a:r>
              <a:rPr lang="en-US" sz="1200" b="0" i="0" dirty="0">
                <a:effectLst/>
              </a:rPr>
              <a:t>President Joseph Fielding Smith explained:</a:t>
            </a:r>
          </a:p>
          <a:p>
            <a:pPr fontAlgn="base"/>
            <a:r>
              <a:rPr lang="en-US" sz="1200" b="0" i="0" dirty="0">
                <a:effectLst/>
              </a:rPr>
              <a:t>“</a:t>
            </a:r>
            <a:r>
              <a:rPr lang="en-US" sz="1200" b="1" i="0" dirty="0">
                <a:effectLst/>
              </a:rPr>
              <a:t>A lot was set apart for the building of a house </a:t>
            </a:r>
            <a:r>
              <a:rPr lang="en-US" sz="1200" b="0" i="0" dirty="0">
                <a:effectLst/>
              </a:rPr>
              <a:t>for the use of the First Presidency and where revelation could be given and all matters pertaining to the progress of the Church could receive proper attention. … It was to be dedicated unto the Lord from the foundation thereof, according to the order of the Priesthood. There is no question that the First Presidency needed a place where they could attend to the matters of Church government. This was to be a sacred house; no unclean thing was to be permitted to enter it, and if the builders would remember this the presence of the Lord should be in the building.</a:t>
            </a:r>
          </a:p>
          <a:p>
            <a:pPr fontAlgn="base"/>
            <a:r>
              <a:rPr lang="en-US" sz="1200" b="0" i="0" dirty="0">
                <a:effectLst/>
              </a:rPr>
              <a:t>“The second lot south of this building was to be dedicated for the building of another house where the printing for the Church could be done and the translation of the scriptures, on which the Prophet had been working off and on for many months, could be published. … This house also was to be dedicated to the service of the Lord, and set apart for the printing.” (</a:t>
            </a:r>
            <a:r>
              <a:rPr lang="en-US" sz="1200" b="0" i="1" dirty="0">
                <a:effectLst/>
              </a:rPr>
              <a:t>Church History and Modern Revelation,</a:t>
            </a:r>
            <a:r>
              <a:rPr lang="en-US" sz="1200" b="0" i="0" dirty="0">
                <a:effectLst/>
              </a:rPr>
              <a:t> 1:404.)</a:t>
            </a:r>
          </a:p>
          <a:p>
            <a:pPr fontAlgn="base"/>
            <a:endParaRPr lang="en-US" sz="1200" dirty="0"/>
          </a:p>
          <a:p>
            <a:pPr fontAlgn="base"/>
            <a:r>
              <a:rPr lang="en-US" sz="1200" b="1" dirty="0"/>
              <a:t>Chastisement:</a:t>
            </a:r>
          </a:p>
          <a:p>
            <a:pPr fontAlgn="base"/>
            <a:r>
              <a:rPr lang="en-US" sz="1200" dirty="0"/>
              <a:t>“We are concerned that too many times the interviewing leader in his personal sympathies for the transgressor, and in his love perhaps for the family of the transgressor, is inclined to waive the discipline which that transgressor demands.</a:t>
            </a:r>
          </a:p>
          <a:p>
            <a:pPr fontAlgn="base"/>
            <a:r>
              <a:rPr lang="en-US" sz="1200" dirty="0"/>
              <a:t>“Too often a transgressor is forgiven and all penalties waived when that person should have been </a:t>
            </a:r>
            <a:r>
              <a:rPr lang="en-US" sz="1200" dirty="0" err="1"/>
              <a:t>disfellowshipped</a:t>
            </a:r>
            <a:r>
              <a:rPr lang="en-US" sz="1200" dirty="0"/>
              <a:t> or excommunicated. Too often a sinner is </a:t>
            </a:r>
            <a:r>
              <a:rPr lang="en-US" sz="1200" dirty="0" err="1"/>
              <a:t>disfellowshipped</a:t>
            </a:r>
            <a:r>
              <a:rPr lang="en-US" sz="1200" dirty="0"/>
              <a:t> when he or she should have been excommunicated. …</a:t>
            </a:r>
          </a:p>
          <a:p>
            <a:pPr fontAlgn="base"/>
            <a:r>
              <a:rPr lang="en-US" sz="1200" dirty="0"/>
              <a:t>“Do you remember what was said by the prophet Alma? ‘Now,’ he said, ‘repentance could not come unto men except there were a punishment.’ [Alma 42:16.]</a:t>
            </a:r>
          </a:p>
          <a:p>
            <a:pPr fontAlgn="base"/>
            <a:r>
              <a:rPr lang="en-US" sz="1200" dirty="0"/>
              <a:t>“Ponder on that for a moment. Have you realized that? There can be no forgiveness without real and total repentance, and there can be no repentance without punishment. This is as eternal as is the soul. …</a:t>
            </a:r>
          </a:p>
          <a:p>
            <a:pPr fontAlgn="base"/>
            <a:r>
              <a:rPr lang="en-US" sz="1200" dirty="0"/>
              <a:t>“Please remember these things when somebody comes before you who has broken the laws of God.</a:t>
            </a:r>
          </a:p>
          <a:p>
            <a:pPr fontAlgn="base"/>
            <a:r>
              <a:rPr lang="en-US" sz="1200" dirty="0"/>
              <a:t>“It is so easy to let our sympathies carry us out of proportion; and when a man has committed sin, he must suffer. It’s an absolute requirement—not by the bishop—but it’s a requirement by nature and by the very part of a man.” (In Conference Report, Apr. 1975, p. 116; or </a:t>
            </a:r>
            <a:r>
              <a:rPr lang="en-US" sz="1200" i="1" dirty="0"/>
              <a:t>Ensign,</a:t>
            </a:r>
            <a:r>
              <a:rPr lang="en-US" sz="1200" dirty="0"/>
              <a:t> May 1975, p. 78.) President Spencer W. Kimball</a:t>
            </a:r>
          </a:p>
        </p:txBody>
      </p:sp>
      <p:sp>
        <p:nvSpPr>
          <p:cNvPr id="3" name="Rectangle 2"/>
          <p:cNvSpPr/>
          <p:nvPr/>
        </p:nvSpPr>
        <p:spPr>
          <a:xfrm>
            <a:off x="6096000" y="404389"/>
            <a:ext cx="6096000" cy="1938992"/>
          </a:xfrm>
          <a:prstGeom prst="rect">
            <a:avLst/>
          </a:prstGeom>
        </p:spPr>
        <p:txBody>
          <a:bodyPr>
            <a:spAutoFit/>
          </a:bodyPr>
          <a:lstStyle/>
          <a:p>
            <a:r>
              <a:rPr lang="en-US" sz="1200" b="1" dirty="0"/>
              <a:t>The Building:</a:t>
            </a:r>
          </a:p>
          <a:p>
            <a:r>
              <a:rPr lang="en-US" sz="1200" dirty="0"/>
              <a:t>Church leaders held a conference to discuss the construction of the temple. “Some were in favor of building a frame house, but others were of a mind to put up a log house. Joseph reminded them that they were not building a house for a man, but for God; ‘and shall we, brethren,’ said he, ‘build a house for our God, of logs? No, I have a better plan than that. I have a plan of the house of the Lord, given by himself.’” After Joseph explained the full pattern of the temple, all the brethren were excited. They traveled to the building site, removed a fence, and leveled a field of wheat that had previously been planted by the Smith family. After the grain was cleared, Hyrum Smith “commenced digging a trench for the wall.” (Lucy Mack Smith, </a:t>
            </a:r>
            <a:r>
              <a:rPr lang="en-US" sz="1200" i="1" dirty="0"/>
              <a:t>History of Joseph Smith by His Mother,</a:t>
            </a:r>
            <a:r>
              <a:rPr lang="en-US" sz="1200" dirty="0"/>
              <a:t> ed. Preston Nibley [1958], 230, 231.)</a:t>
            </a:r>
          </a:p>
        </p:txBody>
      </p:sp>
      <p:sp>
        <p:nvSpPr>
          <p:cNvPr id="4" name="Rectangle 3"/>
          <p:cNvSpPr/>
          <p:nvPr/>
        </p:nvSpPr>
        <p:spPr>
          <a:xfrm>
            <a:off x="0" y="0"/>
            <a:ext cx="6096000" cy="2624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624898"/>
            <a:ext cx="6096000" cy="4233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16702"/>
            <a:ext cx="6096000" cy="264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42967F-0E9F-4364-A66F-ED2AC841A529}"/>
              </a:ext>
            </a:extLst>
          </p:cNvPr>
          <p:cNvSpPr/>
          <p:nvPr/>
        </p:nvSpPr>
        <p:spPr>
          <a:xfrm>
            <a:off x="6096000" y="2663442"/>
            <a:ext cx="6096000" cy="3139321"/>
          </a:xfrm>
          <a:prstGeom prst="rect">
            <a:avLst/>
          </a:prstGeom>
        </p:spPr>
        <p:txBody>
          <a:bodyPr>
            <a:spAutoFit/>
          </a:bodyPr>
          <a:lstStyle/>
          <a:p>
            <a:r>
              <a:rPr lang="en-US" b="1" dirty="0">
                <a:latin typeface="Open Sans"/>
              </a:rPr>
              <a:t>My Strange Act 95:4:</a:t>
            </a:r>
          </a:p>
          <a:p>
            <a:r>
              <a:rPr lang="en-US" dirty="0">
                <a:latin typeface="Open Sans"/>
              </a:rPr>
              <a:t>The phrase “my strange act” comes from Isaiah 28:21, where the Lord said He would correct a people who did not believe they had any need to repent. The Restoration of the gospel and the establishment of the true Church upon the earth is a strange occurrence to people who consider belief in revelation, heavenly visitations, and other spiritual matters to be foolishness. The message of the Restoration of the gospel is preached to many who believe they already have the truth. Some of these people may consider our efforts strange.</a:t>
            </a:r>
            <a:endParaRPr lang="en-US" dirty="0"/>
          </a:p>
        </p:txBody>
      </p:sp>
    </p:spTree>
    <p:extLst>
      <p:ext uri="{BB962C8B-B14F-4D97-AF65-F5344CB8AC3E}">
        <p14:creationId xmlns:p14="http://schemas.microsoft.com/office/powerpoint/2010/main" val="22342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E7DC25-F668-4F85-8A71-55FFD3CBC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42060" y="746236"/>
            <a:ext cx="4480358" cy="830997"/>
          </a:xfrm>
          <a:prstGeom prst="rect">
            <a:avLst/>
          </a:prstGeom>
          <a:noFill/>
        </p:spPr>
        <p:txBody>
          <a:bodyPr wrap="square" rtlCol="0">
            <a:spAutoFit/>
          </a:bodyPr>
          <a:lstStyle/>
          <a:p>
            <a:r>
              <a:rPr lang="en-US" sz="2400" dirty="0">
                <a:solidFill>
                  <a:srgbClr val="FFFF00"/>
                </a:solidFill>
              </a:rPr>
              <a:t>August 2, 1833</a:t>
            </a:r>
          </a:p>
          <a:p>
            <a:r>
              <a:rPr lang="en-US" sz="2400" dirty="0">
                <a:solidFill>
                  <a:srgbClr val="FFFF00"/>
                </a:solidFill>
              </a:rPr>
              <a:t>Kirtland, Ohio</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Three Buildings</a:t>
            </a:r>
          </a:p>
        </p:txBody>
      </p:sp>
      <p:sp>
        <p:nvSpPr>
          <p:cNvPr id="12" name="TextBox 11"/>
          <p:cNvSpPr txBox="1"/>
          <p:nvPr/>
        </p:nvSpPr>
        <p:spPr>
          <a:xfrm>
            <a:off x="152602" y="6296430"/>
            <a:ext cx="2937868" cy="461665"/>
          </a:xfrm>
          <a:prstGeom prst="rect">
            <a:avLst/>
          </a:prstGeom>
          <a:noFill/>
        </p:spPr>
        <p:txBody>
          <a:bodyPr wrap="square" rtlCol="0">
            <a:spAutoFit/>
          </a:bodyPr>
          <a:lstStyle/>
          <a:p>
            <a:r>
              <a:rPr lang="en-US" sz="2400" dirty="0">
                <a:solidFill>
                  <a:schemeClr val="bg1"/>
                </a:solidFill>
              </a:rPr>
              <a:t>D&amp;C 94:1,3,10</a:t>
            </a:r>
          </a:p>
        </p:txBody>
      </p:sp>
      <p:sp>
        <p:nvSpPr>
          <p:cNvPr id="13" name="TextBox 12"/>
          <p:cNvSpPr txBox="1"/>
          <p:nvPr/>
        </p:nvSpPr>
        <p:spPr>
          <a:xfrm>
            <a:off x="4415633" y="1562873"/>
            <a:ext cx="2937868" cy="3785652"/>
          </a:xfrm>
          <a:prstGeom prst="rect">
            <a:avLst/>
          </a:prstGeom>
          <a:noFill/>
        </p:spPr>
        <p:txBody>
          <a:bodyPr wrap="square" rtlCol="0">
            <a:spAutoFit/>
          </a:bodyPr>
          <a:lstStyle/>
          <a:p>
            <a:r>
              <a:rPr lang="en-US" sz="2400" dirty="0">
                <a:solidFill>
                  <a:schemeClr val="bg1"/>
                </a:solidFill>
              </a:rPr>
              <a:t>A city of the Stake of Zion—to be laid out with the temple</a:t>
            </a:r>
          </a:p>
          <a:p>
            <a:endParaRPr lang="en-US" sz="2400" dirty="0">
              <a:solidFill>
                <a:schemeClr val="bg1"/>
              </a:solidFill>
            </a:endParaRPr>
          </a:p>
          <a:p>
            <a:r>
              <a:rPr lang="en-US" sz="2400" dirty="0">
                <a:solidFill>
                  <a:schemeClr val="bg1"/>
                </a:solidFill>
              </a:rPr>
              <a:t> A lot was set out for the work of the Presidency</a:t>
            </a:r>
          </a:p>
          <a:p>
            <a:endParaRPr lang="en-US" sz="2400" dirty="0">
              <a:solidFill>
                <a:schemeClr val="bg1"/>
              </a:solidFill>
            </a:endParaRPr>
          </a:p>
          <a:p>
            <a:r>
              <a:rPr lang="en-US" sz="2400" dirty="0">
                <a:solidFill>
                  <a:schemeClr val="bg1"/>
                </a:solidFill>
              </a:rPr>
              <a:t>A lot was set out for printing</a:t>
            </a:r>
          </a:p>
        </p:txBody>
      </p:sp>
      <p:sp>
        <p:nvSpPr>
          <p:cNvPr id="2" name="Rectangle 1"/>
          <p:cNvSpPr/>
          <p:nvPr/>
        </p:nvSpPr>
        <p:spPr>
          <a:xfrm>
            <a:off x="2782203" y="6079957"/>
            <a:ext cx="6096000" cy="523220"/>
          </a:xfrm>
          <a:prstGeom prst="rect">
            <a:avLst/>
          </a:prstGeom>
        </p:spPr>
        <p:txBody>
          <a:bodyPr>
            <a:spAutoFit/>
          </a:bodyPr>
          <a:lstStyle/>
          <a:p>
            <a:r>
              <a:rPr lang="en-US" sz="1400" b="0" i="0" dirty="0">
                <a:solidFill>
                  <a:schemeClr val="bg1"/>
                </a:solidFill>
                <a:effectLst/>
                <a:latin typeface="Abadi" panose="020B0604020104020204" pitchFamily="34" charset="0"/>
              </a:rPr>
              <a:t>The three buildings represent the Kirtland Temple, a house in which the Presidency could do their work, and a printing office.</a:t>
            </a:r>
            <a:endParaRPr lang="en-US" sz="1400" dirty="0">
              <a:solidFill>
                <a:schemeClr val="bg1"/>
              </a:solidFill>
            </a:endParaRPr>
          </a:p>
        </p:txBody>
      </p:sp>
      <p:pic>
        <p:nvPicPr>
          <p:cNvPr id="5" name="Picture 4">
            <a:extLst>
              <a:ext uri="{FF2B5EF4-FFF2-40B4-BE49-F238E27FC236}">
                <a16:creationId xmlns:a16="http://schemas.microsoft.com/office/drawing/2014/main" id="{FFA412DA-70B8-4C39-BF50-89C17C1F5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2" y="1593134"/>
            <a:ext cx="3219450" cy="4286250"/>
          </a:xfrm>
          <a:prstGeom prst="rect">
            <a:avLst/>
          </a:prstGeom>
        </p:spPr>
      </p:pic>
      <p:pic>
        <p:nvPicPr>
          <p:cNvPr id="8" name="Picture 7">
            <a:extLst>
              <a:ext uri="{FF2B5EF4-FFF2-40B4-BE49-F238E27FC236}">
                <a16:creationId xmlns:a16="http://schemas.microsoft.com/office/drawing/2014/main" id="{D97FBA8C-7A26-41A9-85E9-CC7790934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440" y="1233725"/>
            <a:ext cx="4381500" cy="4114800"/>
          </a:xfrm>
          <a:prstGeom prst="rect">
            <a:avLst/>
          </a:prstGeom>
        </p:spPr>
      </p:pic>
    </p:spTree>
    <p:extLst>
      <p:ext uri="{BB962C8B-B14F-4D97-AF65-F5344CB8AC3E}">
        <p14:creationId xmlns:p14="http://schemas.microsoft.com/office/powerpoint/2010/main" val="17758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5B74F3-11FB-409A-B66C-15A7F00CC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Why are These Buildings Important?</a:t>
            </a:r>
          </a:p>
        </p:txBody>
      </p:sp>
      <p:sp>
        <p:nvSpPr>
          <p:cNvPr id="12" name="TextBox 11"/>
          <p:cNvSpPr txBox="1"/>
          <p:nvPr/>
        </p:nvSpPr>
        <p:spPr>
          <a:xfrm>
            <a:off x="152602" y="6296430"/>
            <a:ext cx="2937868" cy="461665"/>
          </a:xfrm>
          <a:prstGeom prst="rect">
            <a:avLst/>
          </a:prstGeom>
          <a:noFill/>
        </p:spPr>
        <p:txBody>
          <a:bodyPr wrap="square" rtlCol="0">
            <a:spAutoFit/>
          </a:bodyPr>
          <a:lstStyle/>
          <a:p>
            <a:r>
              <a:rPr lang="en-US" sz="2400" dirty="0">
                <a:solidFill>
                  <a:schemeClr val="bg1"/>
                </a:solidFill>
              </a:rPr>
              <a:t>D&amp;C 94:1,3,10</a:t>
            </a:r>
          </a:p>
        </p:txBody>
      </p:sp>
      <p:sp>
        <p:nvSpPr>
          <p:cNvPr id="13" name="TextBox 12"/>
          <p:cNvSpPr txBox="1"/>
          <p:nvPr/>
        </p:nvSpPr>
        <p:spPr>
          <a:xfrm>
            <a:off x="914602" y="1910345"/>
            <a:ext cx="2937868" cy="3416320"/>
          </a:xfrm>
          <a:prstGeom prst="rect">
            <a:avLst/>
          </a:prstGeom>
          <a:noFill/>
        </p:spPr>
        <p:txBody>
          <a:bodyPr wrap="square" rtlCol="0">
            <a:spAutoFit/>
          </a:bodyPr>
          <a:lstStyle/>
          <a:p>
            <a:r>
              <a:rPr lang="en-US" sz="2400" dirty="0">
                <a:solidFill>
                  <a:schemeClr val="bg1"/>
                </a:solidFill>
              </a:rPr>
              <a:t>Temple ordinances, the work of the First Presidency in obtaining revelation and ministering to the Church, and the printing of scriptures and other works the Lord commands.</a:t>
            </a:r>
          </a:p>
        </p:txBody>
      </p:sp>
      <p:pic>
        <p:nvPicPr>
          <p:cNvPr id="3" name="Picture 2">
            <a:extLst>
              <a:ext uri="{FF2B5EF4-FFF2-40B4-BE49-F238E27FC236}">
                <a16:creationId xmlns:a16="http://schemas.microsoft.com/office/drawing/2014/main" id="{DEE67C6F-9FAF-4C7B-A833-06A7CA30C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450" y="1390417"/>
            <a:ext cx="6187440" cy="4456176"/>
          </a:xfrm>
          <a:prstGeom prst="rect">
            <a:avLst/>
          </a:prstGeom>
        </p:spPr>
      </p:pic>
    </p:spTree>
    <p:extLst>
      <p:ext uri="{BB962C8B-B14F-4D97-AF65-F5344CB8AC3E}">
        <p14:creationId xmlns:p14="http://schemas.microsoft.com/office/powerpoint/2010/main" val="186479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1EAABD-96CA-4911-A4B0-518DEDAFC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A Committee</a:t>
            </a:r>
          </a:p>
        </p:txBody>
      </p:sp>
      <p:sp>
        <p:nvSpPr>
          <p:cNvPr id="12" name="TextBox 11"/>
          <p:cNvSpPr txBox="1"/>
          <p:nvPr/>
        </p:nvSpPr>
        <p:spPr>
          <a:xfrm>
            <a:off x="152602" y="6296430"/>
            <a:ext cx="2937868" cy="461665"/>
          </a:xfrm>
          <a:prstGeom prst="rect">
            <a:avLst/>
          </a:prstGeom>
          <a:noFill/>
        </p:spPr>
        <p:txBody>
          <a:bodyPr wrap="square" rtlCol="0">
            <a:spAutoFit/>
          </a:bodyPr>
          <a:lstStyle/>
          <a:p>
            <a:r>
              <a:rPr lang="en-US" sz="2400" dirty="0">
                <a:solidFill>
                  <a:schemeClr val="bg1"/>
                </a:solidFill>
              </a:rPr>
              <a:t>D&amp;C 94:13-17</a:t>
            </a:r>
          </a:p>
        </p:txBody>
      </p:sp>
      <p:sp>
        <p:nvSpPr>
          <p:cNvPr id="13" name="TextBox 12"/>
          <p:cNvSpPr txBox="1"/>
          <p:nvPr/>
        </p:nvSpPr>
        <p:spPr>
          <a:xfrm>
            <a:off x="384249" y="908589"/>
            <a:ext cx="7314998" cy="1938992"/>
          </a:xfrm>
          <a:prstGeom prst="rect">
            <a:avLst/>
          </a:prstGeom>
          <a:noFill/>
        </p:spPr>
        <p:txBody>
          <a:bodyPr wrap="square" rtlCol="0">
            <a:spAutoFit/>
          </a:bodyPr>
          <a:lstStyle/>
          <a:p>
            <a:r>
              <a:rPr lang="en-US" sz="2400" dirty="0">
                <a:solidFill>
                  <a:schemeClr val="bg1"/>
                </a:solidFill>
              </a:rPr>
              <a:t>Hyrum Smith, Reynolds </a:t>
            </a:r>
            <a:r>
              <a:rPr lang="en-US" sz="2400" dirty="0" err="1">
                <a:solidFill>
                  <a:schemeClr val="bg1"/>
                </a:solidFill>
              </a:rPr>
              <a:t>Cahoon</a:t>
            </a:r>
            <a:r>
              <a:rPr lang="en-US" sz="2400" dirty="0">
                <a:solidFill>
                  <a:schemeClr val="bg1"/>
                </a:solidFill>
              </a:rPr>
              <a:t>, and Jared Carter were appointed as a committee to oversee the completion of certain buildings in Kirtland. To aid them in their assignment, the Lord gave them land adjacent to the temple lot.</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909869" y="3618774"/>
            <a:ext cx="6300418" cy="2492990"/>
          </a:xfrm>
          <a:prstGeom prst="rect">
            <a:avLst/>
          </a:prstGeom>
          <a:noFill/>
        </p:spPr>
        <p:txBody>
          <a:bodyPr wrap="square" rtlCol="0">
            <a:spAutoFit/>
          </a:bodyPr>
          <a:lstStyle/>
          <a:p>
            <a:r>
              <a:rPr lang="en-US" sz="2400" dirty="0">
                <a:solidFill>
                  <a:schemeClr val="bg1"/>
                </a:solidFill>
              </a:rPr>
              <a:t>As it happened, the building of the Kirtland Temple took all the energy and finances of the Church. By the time it was completed, the faithful in Kirtland were compelled to leave for Missouri, so the other two buildings were not completed.</a:t>
            </a:r>
          </a:p>
          <a:p>
            <a:r>
              <a:rPr lang="en-US" sz="1200" dirty="0">
                <a:solidFill>
                  <a:schemeClr val="bg1"/>
                </a:solidFill>
              </a:rPr>
              <a:t>Student Manual</a:t>
            </a:r>
          </a:p>
        </p:txBody>
      </p:sp>
      <p:pic>
        <p:nvPicPr>
          <p:cNvPr id="4" name="Picture 3">
            <a:extLst>
              <a:ext uri="{FF2B5EF4-FFF2-40B4-BE49-F238E27FC236}">
                <a16:creationId xmlns:a16="http://schemas.microsoft.com/office/drawing/2014/main" id="{7CA08298-F0EF-42FE-925E-E5B1BA898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536" y="3009905"/>
            <a:ext cx="3886200" cy="3124200"/>
          </a:xfrm>
          <a:prstGeom prst="rect">
            <a:avLst/>
          </a:prstGeom>
        </p:spPr>
      </p:pic>
      <p:pic>
        <p:nvPicPr>
          <p:cNvPr id="7" name="Picture 6">
            <a:extLst>
              <a:ext uri="{FF2B5EF4-FFF2-40B4-BE49-F238E27FC236}">
                <a16:creationId xmlns:a16="http://schemas.microsoft.com/office/drawing/2014/main" id="{1A8A3134-F96B-4BA0-B134-53B71BB20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304" y="649063"/>
            <a:ext cx="1524000" cy="1943100"/>
          </a:xfrm>
          <a:prstGeom prst="rect">
            <a:avLst/>
          </a:prstGeom>
        </p:spPr>
      </p:pic>
      <p:pic>
        <p:nvPicPr>
          <p:cNvPr id="14" name="Picture 13">
            <a:extLst>
              <a:ext uri="{FF2B5EF4-FFF2-40B4-BE49-F238E27FC236}">
                <a16:creationId xmlns:a16="http://schemas.microsoft.com/office/drawing/2014/main" id="{B7354EAC-962D-40A7-B296-8134062129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777" y="636152"/>
            <a:ext cx="1562100" cy="2038350"/>
          </a:xfrm>
          <a:prstGeom prst="rect">
            <a:avLst/>
          </a:prstGeom>
        </p:spPr>
      </p:pic>
    </p:spTree>
    <p:extLst>
      <p:ext uri="{BB962C8B-B14F-4D97-AF65-F5344CB8AC3E}">
        <p14:creationId xmlns:p14="http://schemas.microsoft.com/office/powerpoint/2010/main" val="29649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9B6CE58-4B62-458E-9C99-C7199A8ED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Chastening Out of Love</a:t>
            </a:r>
          </a:p>
        </p:txBody>
      </p:sp>
      <p:sp>
        <p:nvSpPr>
          <p:cNvPr id="12" name="TextBox 11"/>
          <p:cNvSpPr txBox="1"/>
          <p:nvPr/>
        </p:nvSpPr>
        <p:spPr>
          <a:xfrm>
            <a:off x="152602" y="6296430"/>
            <a:ext cx="2937868" cy="461665"/>
          </a:xfrm>
          <a:prstGeom prst="rect">
            <a:avLst/>
          </a:prstGeom>
          <a:noFill/>
        </p:spPr>
        <p:txBody>
          <a:bodyPr wrap="square" rtlCol="0">
            <a:spAutoFit/>
          </a:bodyPr>
          <a:lstStyle/>
          <a:p>
            <a:r>
              <a:rPr lang="en-US" sz="2400" dirty="0">
                <a:solidFill>
                  <a:schemeClr val="bg1"/>
                </a:solidFill>
              </a:rPr>
              <a:t>D&amp;C 95:1-3</a:t>
            </a:r>
          </a:p>
        </p:txBody>
      </p:sp>
      <p:sp>
        <p:nvSpPr>
          <p:cNvPr id="13" name="TextBox 12"/>
          <p:cNvSpPr txBox="1"/>
          <p:nvPr/>
        </p:nvSpPr>
        <p:spPr>
          <a:xfrm>
            <a:off x="1023489" y="1624721"/>
            <a:ext cx="4133962" cy="1938992"/>
          </a:xfrm>
          <a:prstGeom prst="rect">
            <a:avLst/>
          </a:prstGeom>
          <a:noFill/>
        </p:spPr>
        <p:txBody>
          <a:bodyPr wrap="square" rtlCol="0">
            <a:spAutoFit/>
          </a:bodyPr>
          <a:lstStyle/>
          <a:p>
            <a:r>
              <a:rPr lang="en-US" sz="2400" dirty="0">
                <a:solidFill>
                  <a:schemeClr val="bg1"/>
                </a:solidFill>
              </a:rPr>
              <a:t>If we love someone in the highest sense of the word, we are deeply concerned for that person’s eternal as well as temporal welfare. </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677349" y="5451096"/>
            <a:ext cx="5491498" cy="830997"/>
          </a:xfrm>
          <a:prstGeom prst="rect">
            <a:avLst/>
          </a:prstGeom>
          <a:noFill/>
        </p:spPr>
        <p:txBody>
          <a:bodyPr wrap="square" rtlCol="0">
            <a:spAutoFit/>
          </a:bodyPr>
          <a:lstStyle/>
          <a:p>
            <a:r>
              <a:rPr lang="en-US" sz="2400" dirty="0">
                <a:solidFill>
                  <a:schemeClr val="bg1"/>
                </a:solidFill>
              </a:rPr>
              <a:t>The Lord chastened the brethren for their delay in building the House of the Lord </a:t>
            </a:r>
          </a:p>
        </p:txBody>
      </p:sp>
      <p:sp>
        <p:nvSpPr>
          <p:cNvPr id="11" name="TextBox 10"/>
          <p:cNvSpPr txBox="1"/>
          <p:nvPr/>
        </p:nvSpPr>
        <p:spPr>
          <a:xfrm>
            <a:off x="4378027" y="867264"/>
            <a:ext cx="4133962" cy="461665"/>
          </a:xfrm>
          <a:prstGeom prst="rect">
            <a:avLst/>
          </a:prstGeom>
          <a:noFill/>
        </p:spPr>
        <p:txBody>
          <a:bodyPr wrap="square" rtlCol="0">
            <a:spAutoFit/>
          </a:bodyPr>
          <a:lstStyle/>
          <a:p>
            <a:r>
              <a:rPr lang="en-US" sz="2400" dirty="0">
                <a:solidFill>
                  <a:srgbClr val="FFFF00"/>
                </a:solidFill>
              </a:rPr>
              <a:t>A Discipline or Correction</a:t>
            </a:r>
          </a:p>
        </p:txBody>
      </p:sp>
      <p:pic>
        <p:nvPicPr>
          <p:cNvPr id="5" name="Picture 4">
            <a:extLst>
              <a:ext uri="{FF2B5EF4-FFF2-40B4-BE49-F238E27FC236}">
                <a16:creationId xmlns:a16="http://schemas.microsoft.com/office/drawing/2014/main" id="{C65E31E4-0E80-4F3D-BC68-212435B04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271" y="3880165"/>
            <a:ext cx="3209925" cy="2143125"/>
          </a:xfrm>
          <a:prstGeom prst="rect">
            <a:avLst/>
          </a:prstGeom>
        </p:spPr>
      </p:pic>
      <p:pic>
        <p:nvPicPr>
          <p:cNvPr id="8" name="Picture 7">
            <a:extLst>
              <a:ext uri="{FF2B5EF4-FFF2-40B4-BE49-F238E27FC236}">
                <a16:creationId xmlns:a16="http://schemas.microsoft.com/office/drawing/2014/main" id="{EBD54490-4993-4AB8-8141-46780EB18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567" y="1440263"/>
            <a:ext cx="4498848" cy="3419856"/>
          </a:xfrm>
          <a:prstGeom prst="rect">
            <a:avLst/>
          </a:prstGeom>
        </p:spPr>
      </p:pic>
    </p:spTree>
    <p:extLst>
      <p:ext uri="{BB962C8B-B14F-4D97-AF65-F5344CB8AC3E}">
        <p14:creationId xmlns:p14="http://schemas.microsoft.com/office/powerpoint/2010/main" val="1026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FBD8AD-A421-4015-B71E-6A65C54D6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Commencement </a:t>
            </a:r>
          </a:p>
        </p:txBody>
      </p:sp>
      <p:sp>
        <p:nvSpPr>
          <p:cNvPr id="12" name="TextBox 11"/>
          <p:cNvSpPr txBox="1"/>
          <p:nvPr/>
        </p:nvSpPr>
        <p:spPr>
          <a:xfrm>
            <a:off x="152602" y="6296430"/>
            <a:ext cx="2937868" cy="461665"/>
          </a:xfrm>
          <a:prstGeom prst="rect">
            <a:avLst/>
          </a:prstGeom>
          <a:noFill/>
        </p:spPr>
        <p:txBody>
          <a:bodyPr wrap="square" rtlCol="0">
            <a:spAutoFit/>
          </a:bodyPr>
          <a:lstStyle/>
          <a:p>
            <a:r>
              <a:rPr lang="en-US" sz="2400" dirty="0">
                <a:solidFill>
                  <a:schemeClr val="bg1"/>
                </a:solidFill>
              </a:rPr>
              <a:t>D&amp;C 95:1-3</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60375" y="1515217"/>
            <a:ext cx="4349369" cy="4401205"/>
          </a:xfrm>
          <a:prstGeom prst="rect">
            <a:avLst/>
          </a:prstGeom>
        </p:spPr>
        <p:txBody>
          <a:bodyPr wrap="square">
            <a:spAutoFit/>
          </a:bodyPr>
          <a:lstStyle/>
          <a:p>
            <a:r>
              <a:rPr lang="en-US" sz="2000" dirty="0">
                <a:solidFill>
                  <a:schemeClr val="bg1"/>
                </a:solidFill>
              </a:rPr>
              <a:t>“Four days after the Lord had rebuked the brethren for their neglect, without waiting for subscriptions, the brethren went to work on the Temple.</a:t>
            </a:r>
          </a:p>
          <a:p>
            <a:endParaRPr lang="en-US" sz="2000" dirty="0">
              <a:solidFill>
                <a:schemeClr val="bg1"/>
              </a:solidFill>
            </a:endParaRPr>
          </a:p>
          <a:p>
            <a:r>
              <a:rPr lang="en-US" sz="2000" dirty="0">
                <a:solidFill>
                  <a:schemeClr val="bg1"/>
                </a:solidFill>
              </a:rPr>
              <a:t>Elder George A. Smith, a recent convert, hauled the first load of stone for the Temple. </a:t>
            </a:r>
          </a:p>
          <a:p>
            <a:endParaRPr lang="en-US" sz="2000" dirty="0">
              <a:solidFill>
                <a:schemeClr val="bg1"/>
              </a:solidFill>
            </a:endParaRPr>
          </a:p>
          <a:p>
            <a:r>
              <a:rPr lang="en-US" sz="2000" dirty="0">
                <a:solidFill>
                  <a:schemeClr val="bg1"/>
                </a:solidFill>
              </a:rPr>
              <a:t>Hyrum Smith and Reynolds </a:t>
            </a:r>
            <a:r>
              <a:rPr lang="en-US" sz="2000" dirty="0" err="1">
                <a:solidFill>
                  <a:schemeClr val="bg1"/>
                </a:solidFill>
              </a:rPr>
              <a:t>Cahoon</a:t>
            </a:r>
            <a:r>
              <a:rPr lang="en-US" sz="2000" dirty="0">
                <a:solidFill>
                  <a:schemeClr val="bg1"/>
                </a:solidFill>
              </a:rPr>
              <a:t> commenced digging the trench for the walls, and they finished the same with their own hands.”</a:t>
            </a:r>
          </a:p>
          <a:p>
            <a:r>
              <a:rPr lang="en-US" sz="2000" dirty="0">
                <a:solidFill>
                  <a:schemeClr val="bg1"/>
                </a:solidFill>
              </a:rPr>
              <a:t> </a:t>
            </a:r>
            <a:r>
              <a:rPr lang="en-US" sz="1400" dirty="0">
                <a:solidFill>
                  <a:schemeClr val="bg1"/>
                </a:solidFill>
              </a:rPr>
              <a:t>President Joseph Fielding Smith </a:t>
            </a:r>
          </a:p>
        </p:txBody>
      </p:sp>
      <p:pic>
        <p:nvPicPr>
          <p:cNvPr id="5" name="Picture 4">
            <a:extLst>
              <a:ext uri="{FF2B5EF4-FFF2-40B4-BE49-F238E27FC236}">
                <a16:creationId xmlns:a16="http://schemas.microsoft.com/office/drawing/2014/main" id="{4C374814-5E16-48EF-8456-E9A7C4547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184" y="1657350"/>
            <a:ext cx="5667375" cy="3543300"/>
          </a:xfrm>
          <a:prstGeom prst="rect">
            <a:avLst/>
          </a:prstGeom>
        </p:spPr>
      </p:pic>
    </p:spTree>
    <p:extLst>
      <p:ext uri="{BB962C8B-B14F-4D97-AF65-F5344CB8AC3E}">
        <p14:creationId xmlns:p14="http://schemas.microsoft.com/office/powerpoint/2010/main" val="365864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838737-4906-4ACE-AE30-4AAD2EE33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The Vineyard</a:t>
            </a:r>
          </a:p>
        </p:txBody>
      </p:sp>
      <p:sp>
        <p:nvSpPr>
          <p:cNvPr id="12" name="TextBox 11"/>
          <p:cNvSpPr txBox="1"/>
          <p:nvPr/>
        </p:nvSpPr>
        <p:spPr>
          <a:xfrm>
            <a:off x="152602" y="6296430"/>
            <a:ext cx="2937868" cy="461665"/>
          </a:xfrm>
          <a:prstGeom prst="rect">
            <a:avLst/>
          </a:prstGeom>
          <a:noFill/>
        </p:spPr>
        <p:txBody>
          <a:bodyPr wrap="square" rtlCol="0">
            <a:spAutoFit/>
          </a:bodyPr>
          <a:lstStyle/>
          <a:p>
            <a:r>
              <a:rPr lang="en-US" sz="2400" dirty="0">
                <a:solidFill>
                  <a:schemeClr val="bg1"/>
                </a:solidFill>
              </a:rPr>
              <a:t>D&amp;C 95:4 </a:t>
            </a:r>
            <a:r>
              <a:rPr lang="en-US" sz="1200" dirty="0">
                <a:solidFill>
                  <a:schemeClr val="bg1"/>
                </a:solidFill>
              </a:rPr>
              <a:t>Ludlow</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371601" cy="923330"/>
          </a:xfrm>
          <a:prstGeom prst="rect">
            <a:avLst/>
          </a:prstGeom>
        </p:spPr>
        <p:txBody>
          <a:bodyPr wrap="square">
            <a:spAutoFit/>
          </a:bodyPr>
          <a:lstStyle/>
          <a:p>
            <a:r>
              <a:rPr lang="en-US" dirty="0">
                <a:solidFill>
                  <a:schemeClr val="bg1"/>
                </a:solidFill>
              </a:rPr>
              <a:t>“The vineyard is the harvest symbol usually used to represent the world—the earth and all of the people who live on the earth</a:t>
            </a:r>
          </a:p>
        </p:txBody>
      </p:sp>
      <p:sp>
        <p:nvSpPr>
          <p:cNvPr id="7" name="Rectangle 6"/>
          <p:cNvSpPr/>
          <p:nvPr/>
        </p:nvSpPr>
        <p:spPr>
          <a:xfrm>
            <a:off x="5710517" y="1166842"/>
            <a:ext cx="6096000" cy="646331"/>
          </a:xfrm>
          <a:prstGeom prst="rect">
            <a:avLst/>
          </a:prstGeom>
        </p:spPr>
        <p:txBody>
          <a:bodyPr>
            <a:spAutoFit/>
          </a:bodyPr>
          <a:lstStyle/>
          <a:p>
            <a:r>
              <a:rPr lang="en-US" dirty="0">
                <a:solidFill>
                  <a:schemeClr val="bg1"/>
                </a:solidFill>
                <a:latin typeface="Abadi" panose="020B0604020104020204" pitchFamily="34" charset="0"/>
              </a:rPr>
              <a:t>Pruning--calling out or separating the righteous from among the wicked or by the actual destruction of the wicked. </a:t>
            </a:r>
            <a:endParaRPr lang="en-US" dirty="0">
              <a:solidFill>
                <a:schemeClr val="bg1"/>
              </a:solidFill>
            </a:endParaRPr>
          </a:p>
        </p:txBody>
      </p:sp>
      <p:sp>
        <p:nvSpPr>
          <p:cNvPr id="8" name="Rectangle 7"/>
          <p:cNvSpPr/>
          <p:nvPr/>
        </p:nvSpPr>
        <p:spPr>
          <a:xfrm>
            <a:off x="5406435" y="3429000"/>
            <a:ext cx="6704164" cy="3016210"/>
          </a:xfrm>
          <a:prstGeom prst="rect">
            <a:avLst/>
          </a:prstGeom>
        </p:spPr>
        <p:txBody>
          <a:bodyPr wrap="square">
            <a:spAutoFit/>
          </a:bodyPr>
          <a:lstStyle/>
          <a:p>
            <a:r>
              <a:rPr lang="en-US" dirty="0">
                <a:solidFill>
                  <a:schemeClr val="bg1"/>
                </a:solidFill>
                <a:latin typeface="Abadi" panose="020B0604020104020204" pitchFamily="34" charset="0"/>
              </a:rPr>
              <a:t>The Lord instructs his servants (missionaries) to prune his vineyard. </a:t>
            </a:r>
          </a:p>
          <a:p>
            <a:endParaRPr lang="en-US" dirty="0">
              <a:solidFill>
                <a:schemeClr val="bg1"/>
              </a:solidFill>
              <a:latin typeface="Abadi" panose="020B0604020104020204" pitchFamily="34" charset="0"/>
            </a:endParaRPr>
          </a:p>
          <a:p>
            <a:r>
              <a:rPr lang="en-US" sz="2800" dirty="0">
                <a:solidFill>
                  <a:srgbClr val="FFFF00"/>
                </a:solidFill>
                <a:latin typeface="Abadi" panose="020B0604020104020204" pitchFamily="34" charset="0"/>
              </a:rPr>
              <a:t>However</a:t>
            </a:r>
            <a:r>
              <a:rPr lang="en-US" dirty="0">
                <a:solidFill>
                  <a:schemeClr val="bg1"/>
                </a:solidFill>
                <a:latin typeface="Abadi" panose="020B0604020104020204" pitchFamily="34" charset="0"/>
              </a:rPr>
              <a:t>, the Lord has also warned that when the pruning process is completed, the vines that continue to bring forth bad fruit will be burned.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This evidently refers to the burning of the wicked, which will take place at the second coming when Jesus Christ will come in power and great glory.</a:t>
            </a:r>
            <a:endParaRPr lang="en-US" dirty="0">
              <a:solidFill>
                <a:schemeClr val="bg1"/>
              </a:solidFill>
            </a:endParaRPr>
          </a:p>
        </p:txBody>
      </p:sp>
      <p:pic>
        <p:nvPicPr>
          <p:cNvPr id="4" name="Picture 3">
            <a:extLst>
              <a:ext uri="{FF2B5EF4-FFF2-40B4-BE49-F238E27FC236}">
                <a16:creationId xmlns:a16="http://schemas.microsoft.com/office/drawing/2014/main" id="{63C37889-1EE4-4C1E-ADBF-73B63D93E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2388544"/>
            <a:ext cx="4648200" cy="3581400"/>
          </a:xfrm>
          <a:prstGeom prst="rect">
            <a:avLst/>
          </a:prstGeom>
        </p:spPr>
      </p:pic>
    </p:spTree>
    <p:extLst>
      <p:ext uri="{BB962C8B-B14F-4D97-AF65-F5344CB8AC3E}">
        <p14:creationId xmlns:p14="http://schemas.microsoft.com/office/powerpoint/2010/main" val="352637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E30E52-2CA6-4403-889C-1587F3E2B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My Strange Act</a:t>
            </a:r>
          </a:p>
        </p:txBody>
      </p:sp>
      <p:sp>
        <p:nvSpPr>
          <p:cNvPr id="12" name="TextBox 11"/>
          <p:cNvSpPr txBox="1"/>
          <p:nvPr/>
        </p:nvSpPr>
        <p:spPr>
          <a:xfrm>
            <a:off x="152601" y="6296430"/>
            <a:ext cx="3975645" cy="461665"/>
          </a:xfrm>
          <a:prstGeom prst="rect">
            <a:avLst/>
          </a:prstGeom>
          <a:noFill/>
        </p:spPr>
        <p:txBody>
          <a:bodyPr wrap="square" rtlCol="0">
            <a:spAutoFit/>
          </a:bodyPr>
          <a:lstStyle/>
          <a:p>
            <a:r>
              <a:rPr lang="en-US" sz="2400" dirty="0">
                <a:solidFill>
                  <a:schemeClr val="bg1"/>
                </a:solidFill>
              </a:rPr>
              <a:t>D&amp;C 95:4 </a:t>
            </a:r>
            <a:r>
              <a:rPr lang="en-US" sz="1200" dirty="0">
                <a:solidFill>
                  <a:schemeClr val="bg1"/>
                </a:solidFill>
              </a:rPr>
              <a:t>Neal A. Maxwell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371601" cy="4247317"/>
          </a:xfrm>
          <a:prstGeom prst="rect">
            <a:avLst/>
          </a:prstGeom>
        </p:spPr>
        <p:txBody>
          <a:bodyPr wrap="square">
            <a:spAutoFit/>
          </a:bodyPr>
          <a:lstStyle/>
          <a:p>
            <a:r>
              <a:rPr lang="en-US" dirty="0">
                <a:solidFill>
                  <a:schemeClr val="bg1"/>
                </a:solidFill>
              </a:rPr>
              <a:t>“A fresh view is not always welcomed … ; it can be jarring to those who are intensely set in their ways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Even the remarkable Enoch was not welcomed by many of his contemporaries. Of him and his labors it was said anciently,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Fresh and striking truths were necessary so that mortals could ‘hear and know that which they have never considered’ </a:t>
            </a:r>
          </a:p>
        </p:txBody>
      </p:sp>
      <p:sp>
        <p:nvSpPr>
          <p:cNvPr id="3" name="Rectangle 2"/>
          <p:cNvSpPr/>
          <p:nvPr/>
        </p:nvSpPr>
        <p:spPr>
          <a:xfrm>
            <a:off x="5374340" y="1138728"/>
            <a:ext cx="6096000" cy="1477328"/>
          </a:xfrm>
          <a:prstGeom prst="rect">
            <a:avLst/>
          </a:prstGeom>
        </p:spPr>
        <p:txBody>
          <a:bodyPr>
            <a:spAutoFit/>
          </a:bodyPr>
          <a:lstStyle/>
          <a:p>
            <a:r>
              <a:rPr lang="en-US" i="1" dirty="0">
                <a:solidFill>
                  <a:srgbClr val="FFFF00"/>
                </a:solidFill>
                <a:latin typeface="Georgia" panose="02040502050405020303" pitchFamily="18" charset="0"/>
              </a:rPr>
              <a:t>For the </a:t>
            </a:r>
            <a:r>
              <a:rPr lang="en-US" i="1" cap="small" dirty="0">
                <a:solidFill>
                  <a:srgbClr val="FFFF00"/>
                </a:solidFill>
                <a:latin typeface="Georgia" panose="02040502050405020303" pitchFamily="18" charset="0"/>
              </a:rPr>
              <a:t>Lord</a:t>
            </a:r>
            <a:r>
              <a:rPr lang="en-US" i="1" dirty="0">
                <a:solidFill>
                  <a:srgbClr val="FFFF00"/>
                </a:solidFill>
                <a:latin typeface="Georgia" panose="02040502050405020303" pitchFamily="18" charset="0"/>
              </a:rPr>
              <a:t> shall rise up as in mount </a:t>
            </a:r>
            <a:r>
              <a:rPr lang="en-US" i="1" dirty="0" err="1">
                <a:solidFill>
                  <a:srgbClr val="FFFF00"/>
                </a:solidFill>
                <a:latin typeface="Georgia" panose="02040502050405020303" pitchFamily="18" charset="0"/>
              </a:rPr>
              <a:t>Perazim</a:t>
            </a:r>
            <a:r>
              <a:rPr lang="en-US" i="1" dirty="0">
                <a:solidFill>
                  <a:srgbClr val="FFFF00"/>
                </a:solidFill>
                <a:latin typeface="Georgia" panose="02040502050405020303" pitchFamily="18" charset="0"/>
              </a:rPr>
              <a:t>, he shall be wroth as in the valley of Gibeon, that he may do his work, his strange work; and bring to pass his act, his strange act.</a:t>
            </a:r>
          </a:p>
          <a:p>
            <a:r>
              <a:rPr lang="en-US" i="1" dirty="0">
                <a:solidFill>
                  <a:srgbClr val="FFFF00"/>
                </a:solidFill>
                <a:latin typeface="Georgia" panose="02040502050405020303" pitchFamily="18" charset="0"/>
              </a:rPr>
              <a:t>Isaiah 28:21</a:t>
            </a:r>
            <a:endParaRPr lang="en-US" i="1" dirty="0">
              <a:solidFill>
                <a:srgbClr val="FFFF00"/>
              </a:solidFill>
            </a:endParaRPr>
          </a:p>
        </p:txBody>
      </p:sp>
      <p:sp>
        <p:nvSpPr>
          <p:cNvPr id="4" name="Rectangle 3"/>
          <p:cNvSpPr/>
          <p:nvPr/>
        </p:nvSpPr>
        <p:spPr>
          <a:xfrm>
            <a:off x="4987551" y="2982702"/>
            <a:ext cx="6096000" cy="1754326"/>
          </a:xfrm>
          <a:prstGeom prst="rect">
            <a:avLst/>
          </a:prstGeom>
        </p:spPr>
        <p:txBody>
          <a:bodyPr>
            <a:spAutoFit/>
          </a:bodyPr>
          <a:lstStyle/>
          <a:p>
            <a:r>
              <a:rPr lang="en-US" i="1" dirty="0">
                <a:solidFill>
                  <a:srgbClr val="FFFF00"/>
                </a:solidFill>
                <a:latin typeface="Georgia" panose="02040502050405020303" pitchFamily="18" charset="0"/>
              </a:rPr>
              <a:t> And they came forth to hear him, upon the high places, saying unto the tent-keepers: Tarry ye here and keep the tents, while we go yonder to behold the seer, for he </a:t>
            </a:r>
            <a:r>
              <a:rPr lang="en-US" i="1" dirty="0" err="1">
                <a:solidFill>
                  <a:srgbClr val="FFFF00"/>
                </a:solidFill>
                <a:latin typeface="Georgia" panose="02040502050405020303" pitchFamily="18" charset="0"/>
              </a:rPr>
              <a:t>prophesieth</a:t>
            </a:r>
            <a:r>
              <a:rPr lang="en-US" i="1" dirty="0">
                <a:solidFill>
                  <a:srgbClr val="FFFF00"/>
                </a:solidFill>
                <a:latin typeface="Georgia" panose="02040502050405020303" pitchFamily="18" charset="0"/>
              </a:rPr>
              <a:t>, and there is a strange thing in the land; a wild man hath come among us.</a:t>
            </a:r>
          </a:p>
          <a:p>
            <a:r>
              <a:rPr lang="en-US" i="1" dirty="0">
                <a:solidFill>
                  <a:srgbClr val="FFFF00"/>
                </a:solidFill>
                <a:latin typeface="Georgia" panose="02040502050405020303" pitchFamily="18" charset="0"/>
              </a:rPr>
              <a:t>Moses 6:38</a:t>
            </a:r>
            <a:endParaRPr lang="en-US" i="1" dirty="0">
              <a:solidFill>
                <a:srgbClr val="FFFF00"/>
              </a:solidFill>
            </a:endParaRPr>
          </a:p>
        </p:txBody>
      </p:sp>
      <p:sp>
        <p:nvSpPr>
          <p:cNvPr id="9" name="Rectangle 8"/>
          <p:cNvSpPr/>
          <p:nvPr/>
        </p:nvSpPr>
        <p:spPr>
          <a:xfrm>
            <a:off x="5723964" y="5406790"/>
            <a:ext cx="6096000" cy="923330"/>
          </a:xfrm>
          <a:prstGeom prst="rect">
            <a:avLst/>
          </a:prstGeom>
        </p:spPr>
        <p:txBody>
          <a:bodyPr>
            <a:spAutoFit/>
          </a:bodyPr>
          <a:lstStyle/>
          <a:p>
            <a:r>
              <a:rPr lang="en-US" b="1" i="1" dirty="0">
                <a:solidFill>
                  <a:srgbClr val="FFFF00"/>
                </a:solidFill>
                <a:latin typeface="Georgia" panose="02040502050405020303" pitchFamily="18" charset="0"/>
              </a:rPr>
              <a:t>That wise men and rulers may hear and know that which they have never considered;</a:t>
            </a:r>
          </a:p>
          <a:p>
            <a:r>
              <a:rPr lang="en-US" b="1" i="1" dirty="0">
                <a:solidFill>
                  <a:srgbClr val="FFFF00"/>
                </a:solidFill>
                <a:latin typeface="Georgia" panose="02040502050405020303" pitchFamily="18" charset="0"/>
              </a:rPr>
              <a:t>D&amp;C 101:94</a:t>
            </a:r>
            <a:endParaRPr lang="en-US" b="1" i="1" dirty="0">
              <a:solidFill>
                <a:srgbClr val="FFFF00"/>
              </a:solidFill>
            </a:endParaRPr>
          </a:p>
        </p:txBody>
      </p:sp>
    </p:spTree>
    <p:extLst>
      <p:ext uri="{BB962C8B-B14F-4D97-AF65-F5344CB8AC3E}">
        <p14:creationId xmlns:p14="http://schemas.microsoft.com/office/powerpoint/2010/main" val="9893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5">
                                            <p:txEl>
                                              <p:pRg st="0" end="0"/>
                                            </p:txEl>
                                          </p:spTgt>
                                        </p:tgtEl>
                                      </p:cBhvr>
                                    </p:animEffect>
                                    <p:set>
                                      <p:cBhvr>
                                        <p:cTn id="2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childTnLst>
                                </p:cTn>
                              </p:par>
                              <p:par>
                                <p:cTn id="40" presetID="10" presetClass="exit" presetSubtype="0" fill="hold" nodeType="withEffect">
                                  <p:stCondLst>
                                    <p:cond delay="0"/>
                                  </p:stCondLst>
                                  <p:childTnLst>
                                    <p:animEffect transition="out" filter="fade">
                                      <p:cBhvr>
                                        <p:cTn id="41" dur="500"/>
                                        <p:tgtEl>
                                          <p:spTgt spid="5">
                                            <p:txEl>
                                              <p:pRg st="4" end="4"/>
                                            </p:txEl>
                                          </p:spTgt>
                                        </p:tgtEl>
                                      </p:cBhvr>
                                    </p:animEffect>
                                    <p:set>
                                      <p:cBhvr>
                                        <p:cTn id="42" dur="1" fill="hold">
                                          <p:stCondLst>
                                            <p:cond delay="499"/>
                                          </p:stCondLst>
                                        </p:cTn>
                                        <p:tgtEl>
                                          <p:spTgt spid="5">
                                            <p:txEl>
                                              <p:pRg st="4" end="4"/>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
                                            <p:txEl>
                                              <p:pRg st="0" end="0"/>
                                            </p:txEl>
                                          </p:spTgt>
                                        </p:tgtEl>
                                      </p:cBhvr>
                                    </p:animEffect>
                                    <p:set>
                                      <p:cBhvr>
                                        <p:cTn id="45" dur="1" fill="hold">
                                          <p:stCondLst>
                                            <p:cond delay="499"/>
                                          </p:stCondLst>
                                        </p:cTn>
                                        <p:tgtEl>
                                          <p:spTgt spid="4">
                                            <p:txEl>
                                              <p:pRg st="0" end="0"/>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
                                            <p:txEl>
                                              <p:pRg st="1" end="1"/>
                                            </p:txEl>
                                          </p:spTgt>
                                        </p:tgtEl>
                                      </p:cBhvr>
                                    </p:animEffect>
                                    <p:set>
                                      <p:cBhvr>
                                        <p:cTn id="48"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fade">
                                      <p:cBhvr>
                                        <p:cTn id="53" dur="500"/>
                                        <p:tgtEl>
                                          <p:spTgt spid="9">
                                            <p:txEl>
                                              <p:pRg st="0" end="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Effect transition="in" filter="fade">
                                      <p:cBhvr>
                                        <p:cTn id="5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3458</Words>
  <Application>Microsoft Office PowerPoint</Application>
  <PresentationFormat>Widescreen</PresentationFormat>
  <Paragraphs>212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Aharoni</vt:lpstr>
      <vt:lpstr>Calibri</vt:lpstr>
      <vt:lpstr>Abadi</vt:lpstr>
      <vt:lpstr>Georgia</vt:lpstr>
      <vt:lpstr>Arial</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43</cp:revision>
  <dcterms:created xsi:type="dcterms:W3CDTF">2014-12-24T14:35:07Z</dcterms:created>
  <dcterms:modified xsi:type="dcterms:W3CDTF">2020-07-22T15:44:32Z</dcterms:modified>
</cp:coreProperties>
</file>