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9" r:id="rId7"/>
    <p:sldId id="262" r:id="rId8"/>
    <p:sldId id="263" r:id="rId9"/>
    <p:sldId id="264" r:id="rId10"/>
    <p:sldId id="265" r:id="rId11"/>
    <p:sldId id="266" r:id="rId12"/>
    <p:sldId id="279" r:id="rId13"/>
    <p:sldId id="280" r:id="rId14"/>
    <p:sldId id="267" r:id="rId15"/>
    <p:sldId id="270" r:id="rId16"/>
    <p:sldId id="272" r:id="rId17"/>
    <p:sldId id="271" r:id="rId18"/>
    <p:sldId id="277" r:id="rId19"/>
    <p:sldId id="278" r:id="rId20"/>
    <p:sldId id="273" r:id="rId21"/>
    <p:sldId id="274" r:id="rId22"/>
    <p:sldId id="275" r:id="rId23"/>
    <p:sldId id="257" r:id="rId24"/>
    <p:sldId id="268" r:id="rId25"/>
    <p:sldId id="276" r:id="rId26"/>
  </p:sldIdLst>
  <p:sldSz cx="12192000" cy="6858000"/>
  <p:notesSz cx="6858000" cy="9144000"/>
  <p:embeddedFontLst>
    <p:embeddedFont>
      <p:font typeface="Abadi" panose="020B0604020104020204" pitchFamily="3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olonna MT" panose="04020805060202030203" pitchFamily="82" charset="0"/>
      <p:regular r:id="rId34"/>
    </p:embeddedFont>
    <p:embeddedFont>
      <p:font typeface="Elephant" panose="02020904090505020303" pitchFamily="18" charset="0"/>
      <p:regular r:id="rId35"/>
      <p:italic r:id="rId36"/>
    </p:embeddedFont>
    <p:embeddedFont>
      <p:font typeface="Open Sans" panose="020B0606030504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ECEC18-544F-4EF8-A914-9032D36906A1}"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49289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CEC18-544F-4EF8-A914-9032D36906A1}"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12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CEC18-544F-4EF8-A914-9032D36906A1}"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41859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CEC18-544F-4EF8-A914-9032D36906A1}"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67550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CEC18-544F-4EF8-A914-9032D36906A1}"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381199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ECEC18-544F-4EF8-A914-9032D36906A1}"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10123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ECEC18-544F-4EF8-A914-9032D36906A1}"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230788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ECEC18-544F-4EF8-A914-9032D36906A1}" type="datetimeFigureOut">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274112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CEC18-544F-4EF8-A914-9032D36906A1}" type="datetimeFigureOut">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89593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CEC18-544F-4EF8-A914-9032D36906A1}"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3090427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CEC18-544F-4EF8-A914-9032D36906A1}"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901949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CEC18-544F-4EF8-A914-9032D36906A1}" type="datetimeFigureOut">
              <a:rPr lang="en-US" smtClean="0"/>
              <a:t>7/22/2020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F5145-F2CC-4DDF-98F6-7CE1F623272F}" type="slidenum">
              <a:rPr lang="en-US" smtClean="0"/>
              <a:t>‹#›</a:t>
            </a:fld>
            <a:endParaRPr lang="en-US"/>
          </a:p>
        </p:txBody>
      </p:sp>
    </p:spTree>
    <p:extLst>
      <p:ext uri="{BB962C8B-B14F-4D97-AF65-F5344CB8AC3E}">
        <p14:creationId xmlns:p14="http://schemas.microsoft.com/office/powerpoint/2010/main" val="2532744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048D1-CE4E-4996-8F1A-3A482B45C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336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5581F-27BF-42B9-B667-4E905098A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Thomas B. Marsh’s Mission</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112:7</a:t>
            </a:r>
          </a:p>
        </p:txBody>
      </p:sp>
      <p:sp>
        <p:nvSpPr>
          <p:cNvPr id="2" name="Rectangle 1"/>
          <p:cNvSpPr/>
          <p:nvPr/>
        </p:nvSpPr>
        <p:spPr>
          <a:xfrm>
            <a:off x="534400" y="1305066"/>
            <a:ext cx="5122227" cy="2862322"/>
          </a:xfrm>
          <a:prstGeom prst="rect">
            <a:avLst/>
          </a:prstGeom>
        </p:spPr>
        <p:txBody>
          <a:bodyPr wrap="square">
            <a:spAutoFit/>
          </a:bodyPr>
          <a:lstStyle/>
          <a:p>
            <a:pPr fontAlgn="base"/>
            <a:r>
              <a:rPr lang="en-US" sz="2800" dirty="0">
                <a:solidFill>
                  <a:schemeClr val="bg1"/>
                </a:solidFill>
              </a:rPr>
              <a:t>Four days after this revelation was given, the Prophet Joseph Smith, along with Sidney Rigdon and Thomas B. Marsh, started for Canada to visit the members of the Church </a:t>
            </a:r>
          </a:p>
          <a:p>
            <a:pPr fontAlgn="base"/>
            <a:r>
              <a:rPr lang="en-US" sz="1200" dirty="0">
                <a:solidFill>
                  <a:schemeClr val="bg1"/>
                </a:solidFill>
              </a:rPr>
              <a:t>History of the Church, 2:502</a:t>
            </a:r>
          </a:p>
        </p:txBody>
      </p:sp>
      <p:sp>
        <p:nvSpPr>
          <p:cNvPr id="13" name="Rectangle 12"/>
          <p:cNvSpPr/>
          <p:nvPr/>
        </p:nvSpPr>
        <p:spPr>
          <a:xfrm>
            <a:off x="6290464" y="3875153"/>
            <a:ext cx="5122227" cy="2677656"/>
          </a:xfrm>
          <a:prstGeom prst="rect">
            <a:avLst/>
          </a:prstGeom>
        </p:spPr>
        <p:txBody>
          <a:bodyPr wrap="square">
            <a:spAutoFit/>
          </a:bodyPr>
          <a:lstStyle/>
          <a:p>
            <a:pPr fontAlgn="base"/>
            <a:r>
              <a:rPr lang="en-US" sz="2400" dirty="0">
                <a:solidFill>
                  <a:schemeClr val="bg1"/>
                </a:solidFill>
              </a:rPr>
              <a:t>The Savior had other opportunities for Thomas B. Marsh to bear witness to the nations is apparent from this verse. </a:t>
            </a:r>
          </a:p>
          <a:p>
            <a:pPr fontAlgn="base"/>
            <a:endParaRPr lang="en-US" sz="2400" dirty="0">
              <a:solidFill>
                <a:schemeClr val="bg1"/>
              </a:solidFill>
            </a:endParaRPr>
          </a:p>
          <a:p>
            <a:pPr fontAlgn="base"/>
            <a:r>
              <a:rPr lang="en-US" sz="2400" dirty="0">
                <a:solidFill>
                  <a:schemeClr val="bg1"/>
                </a:solidFill>
              </a:rPr>
              <a:t>They were not realized, however, since Thomas B. Marsh later apostatized and left the Church. </a:t>
            </a:r>
          </a:p>
        </p:txBody>
      </p:sp>
      <p:pic>
        <p:nvPicPr>
          <p:cNvPr id="5" name="Picture 4">
            <a:extLst>
              <a:ext uri="{FF2B5EF4-FFF2-40B4-BE49-F238E27FC236}">
                <a16:creationId xmlns:a16="http://schemas.microsoft.com/office/drawing/2014/main" id="{94A37659-2C1F-46D9-B769-00613E338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873" y="1330534"/>
            <a:ext cx="3683000" cy="2082800"/>
          </a:xfrm>
          <a:prstGeom prst="rect">
            <a:avLst/>
          </a:prstGeom>
        </p:spPr>
      </p:pic>
      <p:pic>
        <p:nvPicPr>
          <p:cNvPr id="8" name="Picture 7">
            <a:extLst>
              <a:ext uri="{FF2B5EF4-FFF2-40B4-BE49-F238E27FC236}">
                <a16:creationId xmlns:a16="http://schemas.microsoft.com/office/drawing/2014/main" id="{BCA4C882-5012-4CBA-B51C-FC3F4C71D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281" y="3684593"/>
            <a:ext cx="3171825" cy="3048000"/>
          </a:xfrm>
          <a:prstGeom prst="rect">
            <a:avLst/>
          </a:prstGeom>
        </p:spPr>
      </p:pic>
    </p:spTree>
    <p:extLst>
      <p:ext uri="{BB962C8B-B14F-4D97-AF65-F5344CB8AC3E}">
        <p14:creationId xmlns:p14="http://schemas.microsoft.com/office/powerpoint/2010/main" val="26024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D65C81-7BF2-4EDE-8170-F5E6C26AA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The Speaker</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112:9</a:t>
            </a:r>
          </a:p>
        </p:txBody>
      </p:sp>
      <p:sp>
        <p:nvSpPr>
          <p:cNvPr id="2" name="Rectangle 1"/>
          <p:cNvSpPr/>
          <p:nvPr/>
        </p:nvSpPr>
        <p:spPr>
          <a:xfrm>
            <a:off x="534400" y="1305066"/>
            <a:ext cx="6987629" cy="4401205"/>
          </a:xfrm>
          <a:prstGeom prst="rect">
            <a:avLst/>
          </a:prstGeom>
        </p:spPr>
        <p:txBody>
          <a:bodyPr wrap="square">
            <a:spAutoFit/>
          </a:bodyPr>
          <a:lstStyle/>
          <a:p>
            <a:pPr fontAlgn="base"/>
            <a:r>
              <a:rPr lang="en-US" sz="2800" dirty="0">
                <a:solidFill>
                  <a:schemeClr val="bg1"/>
                </a:solidFill>
              </a:rPr>
              <a:t>Thomas B. Marsh was a power speaker.</a:t>
            </a:r>
          </a:p>
          <a:p>
            <a:pPr fontAlgn="base"/>
            <a:endParaRPr lang="en-US" sz="2800" dirty="0">
              <a:solidFill>
                <a:schemeClr val="bg1"/>
              </a:solidFill>
            </a:endParaRPr>
          </a:p>
          <a:p>
            <a:pPr fontAlgn="base"/>
            <a:r>
              <a:rPr lang="en-US" sz="2800" dirty="0">
                <a:solidFill>
                  <a:schemeClr val="bg1"/>
                </a:solidFill>
              </a:rPr>
              <a:t>In 1836, he was a member of a committee selected to pass resolutions on behalf of the exiled Saints, at a meeting at the City of Liberty.</a:t>
            </a:r>
          </a:p>
          <a:p>
            <a:pPr fontAlgn="base"/>
            <a:endParaRPr lang="en-US" sz="2800" dirty="0">
              <a:solidFill>
                <a:schemeClr val="bg1"/>
              </a:solidFill>
            </a:endParaRPr>
          </a:p>
          <a:p>
            <a:pPr fontAlgn="base"/>
            <a:r>
              <a:rPr lang="en-US" sz="2800" dirty="0">
                <a:solidFill>
                  <a:schemeClr val="bg1"/>
                </a:solidFill>
              </a:rPr>
              <a:t>On that occasion, he spoke of the persecution the Saints had suffered, so eloquently that General </a:t>
            </a:r>
            <a:r>
              <a:rPr lang="en-US" sz="2800" dirty="0" err="1">
                <a:solidFill>
                  <a:schemeClr val="bg1"/>
                </a:solidFill>
              </a:rPr>
              <a:t>Atchinson</a:t>
            </a:r>
            <a:r>
              <a:rPr lang="en-US" sz="2800" dirty="0">
                <a:solidFill>
                  <a:schemeClr val="bg1"/>
                </a:solidFill>
              </a:rPr>
              <a:t> and others wept.</a:t>
            </a:r>
            <a:endParaRPr lang="en-US" sz="1200" dirty="0">
              <a:solidFill>
                <a:schemeClr val="bg1"/>
              </a:solidFill>
            </a:endParaRPr>
          </a:p>
        </p:txBody>
      </p:sp>
      <p:pic>
        <p:nvPicPr>
          <p:cNvPr id="7" name="Picture 6">
            <a:extLst>
              <a:ext uri="{FF2B5EF4-FFF2-40B4-BE49-F238E27FC236}">
                <a16:creationId xmlns:a16="http://schemas.microsoft.com/office/drawing/2014/main" id="{175D3122-E34A-4B52-94AD-EA91F81C5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6" y="1073106"/>
            <a:ext cx="2984500" cy="2286000"/>
          </a:xfrm>
          <a:prstGeom prst="rect">
            <a:avLst/>
          </a:prstGeom>
        </p:spPr>
      </p:pic>
      <p:pic>
        <p:nvPicPr>
          <p:cNvPr id="10" name="Picture 9">
            <a:extLst>
              <a:ext uri="{FF2B5EF4-FFF2-40B4-BE49-F238E27FC236}">
                <a16:creationId xmlns:a16="http://schemas.microsoft.com/office/drawing/2014/main" id="{125A2C00-C5FC-4EEB-9950-5D9092EFE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571" y="3477949"/>
            <a:ext cx="2280102" cy="3322608"/>
          </a:xfrm>
          <a:prstGeom prst="rect">
            <a:avLst/>
          </a:prstGeom>
        </p:spPr>
      </p:pic>
    </p:spTree>
    <p:extLst>
      <p:ext uri="{BB962C8B-B14F-4D97-AF65-F5344CB8AC3E}">
        <p14:creationId xmlns:p14="http://schemas.microsoft.com/office/powerpoint/2010/main" val="19408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9165C6E-2443-4E6F-85DE-ED009A1CC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Pride</a:t>
            </a:r>
          </a:p>
        </p:txBody>
      </p:sp>
      <p:sp>
        <p:nvSpPr>
          <p:cNvPr id="2" name="Rectangle 1"/>
          <p:cNvSpPr/>
          <p:nvPr/>
        </p:nvSpPr>
        <p:spPr>
          <a:xfrm>
            <a:off x="1065563" y="4451798"/>
            <a:ext cx="10487320" cy="2246769"/>
          </a:xfrm>
          <a:prstGeom prst="rect">
            <a:avLst/>
          </a:prstGeom>
        </p:spPr>
        <p:txBody>
          <a:bodyPr wrap="square">
            <a:spAutoFit/>
          </a:bodyPr>
          <a:lstStyle/>
          <a:p>
            <a:pPr fontAlgn="base"/>
            <a:r>
              <a:rPr lang="en-US" sz="2800" dirty="0">
                <a:solidFill>
                  <a:schemeClr val="bg1"/>
                </a:solidFill>
              </a:rPr>
              <a:t>Thomas B. Marsh told </a:t>
            </a:r>
            <a:r>
              <a:rPr lang="en-US" sz="2800" dirty="0" err="1">
                <a:solidFill>
                  <a:schemeClr val="bg1"/>
                </a:solidFill>
              </a:rPr>
              <a:t>Vilate</a:t>
            </a:r>
            <a:r>
              <a:rPr lang="en-US" sz="2800" dirty="0">
                <a:solidFill>
                  <a:schemeClr val="bg1"/>
                </a:solidFill>
              </a:rPr>
              <a:t> Kimball that her husband, Elder Heber C. Kimball, would not be effective on his mission in England. President Marsh apparently felt that because proclaiming the gospel abroad was his responsibility, the door to missionary work in England could not be opened until he either sent someone or went himself.</a:t>
            </a:r>
          </a:p>
        </p:txBody>
      </p:sp>
      <p:pic>
        <p:nvPicPr>
          <p:cNvPr id="13" name="Picture 12">
            <a:extLst>
              <a:ext uri="{FF2B5EF4-FFF2-40B4-BE49-F238E27FC236}">
                <a16:creationId xmlns:a16="http://schemas.microsoft.com/office/drawing/2014/main" id="{204A4A48-FDEE-480F-BCA1-CA2FDF72A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83" y="929838"/>
            <a:ext cx="3078747" cy="3444539"/>
          </a:xfrm>
          <a:prstGeom prst="rect">
            <a:avLst/>
          </a:prstGeom>
        </p:spPr>
      </p:pic>
      <p:pic>
        <p:nvPicPr>
          <p:cNvPr id="16" name="Picture 15">
            <a:extLst>
              <a:ext uri="{FF2B5EF4-FFF2-40B4-BE49-F238E27FC236}">
                <a16:creationId xmlns:a16="http://schemas.microsoft.com/office/drawing/2014/main" id="{B7A0658E-EF95-4A74-9BB7-C132025C2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626" y="929837"/>
            <a:ext cx="3078747" cy="3444539"/>
          </a:xfrm>
          <a:prstGeom prst="rect">
            <a:avLst/>
          </a:prstGeom>
        </p:spPr>
      </p:pic>
      <p:pic>
        <p:nvPicPr>
          <p:cNvPr id="19" name="Picture 18">
            <a:extLst>
              <a:ext uri="{FF2B5EF4-FFF2-40B4-BE49-F238E27FC236}">
                <a16:creationId xmlns:a16="http://schemas.microsoft.com/office/drawing/2014/main" id="{A56FE020-C9E6-47BF-9ADB-71F9BFCD2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961" y="892260"/>
            <a:ext cx="3084843" cy="3444539"/>
          </a:xfrm>
          <a:prstGeom prst="rect">
            <a:avLst/>
          </a:prstGeom>
        </p:spPr>
      </p:pic>
    </p:spTree>
    <p:extLst>
      <p:ext uri="{BB962C8B-B14F-4D97-AF65-F5344CB8AC3E}">
        <p14:creationId xmlns:p14="http://schemas.microsoft.com/office/powerpoint/2010/main" val="229245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DE560F-C389-42C0-AF28-EEA39028F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A Matter of Milk</a:t>
            </a:r>
          </a:p>
        </p:txBody>
      </p:sp>
      <p:sp>
        <p:nvSpPr>
          <p:cNvPr id="3" name="Rectangle 2">
            <a:extLst>
              <a:ext uri="{FF2B5EF4-FFF2-40B4-BE49-F238E27FC236}">
                <a16:creationId xmlns:a16="http://schemas.microsoft.com/office/drawing/2014/main" id="{D6E37335-AB40-4A87-9B25-50476E3DDD31}"/>
              </a:ext>
            </a:extLst>
          </p:cNvPr>
          <p:cNvSpPr/>
          <p:nvPr/>
        </p:nvSpPr>
        <p:spPr>
          <a:xfrm>
            <a:off x="367430" y="1131625"/>
            <a:ext cx="6096000" cy="5016758"/>
          </a:xfrm>
          <a:prstGeom prst="rect">
            <a:avLst/>
          </a:prstGeom>
        </p:spPr>
        <p:txBody>
          <a:bodyPr>
            <a:spAutoFit/>
          </a:bodyPr>
          <a:lstStyle/>
          <a:p>
            <a:r>
              <a:rPr lang="en-US" sz="2000" dirty="0">
                <a:solidFill>
                  <a:schemeClr val="bg1"/>
                </a:solidFill>
                <a:latin typeface="Open Sans"/>
              </a:rPr>
              <a:t> In September 1838, while Thomas was beset by this spirit of apostasy, his wife, Elizabeth, became involved in a dispute. </a:t>
            </a:r>
          </a:p>
          <a:p>
            <a:endParaRPr lang="en-US" sz="2000" dirty="0">
              <a:solidFill>
                <a:schemeClr val="bg1"/>
              </a:solidFill>
              <a:latin typeface="Open Sans"/>
            </a:endParaRPr>
          </a:p>
          <a:p>
            <a:r>
              <a:rPr lang="en-US" sz="2000" dirty="0">
                <a:solidFill>
                  <a:schemeClr val="bg1"/>
                </a:solidFill>
                <a:latin typeface="Open Sans"/>
              </a:rPr>
              <a:t>She and another woman, Mrs. Harris, both members of the Church, had agreed to regularly exchange milk to have enough to make cheese, but Sister Marsh was accused of violating her agreement by keeping the part of the milk that was richest in cream. </a:t>
            </a:r>
          </a:p>
          <a:p>
            <a:endParaRPr lang="en-US" sz="2000" dirty="0">
              <a:solidFill>
                <a:schemeClr val="bg1"/>
              </a:solidFill>
              <a:latin typeface="Open Sans"/>
            </a:endParaRPr>
          </a:p>
          <a:p>
            <a:r>
              <a:rPr lang="en-US" sz="2000" dirty="0">
                <a:solidFill>
                  <a:schemeClr val="bg1"/>
                </a:solidFill>
                <a:latin typeface="Open Sans"/>
              </a:rPr>
              <a:t>The matter was brought before Church leaders more than once. It was even brought before the First Presidency. Each time, it was decided that Sister Marsh was at fault. President Marsh was angry and unsatisfied with these decisions.</a:t>
            </a:r>
            <a:endParaRPr lang="en-US" sz="2000" dirty="0">
              <a:solidFill>
                <a:schemeClr val="bg1"/>
              </a:solidFill>
            </a:endParaRPr>
          </a:p>
        </p:txBody>
      </p:sp>
      <p:sp>
        <p:nvSpPr>
          <p:cNvPr id="7" name="Rectangle 6">
            <a:extLst>
              <a:ext uri="{FF2B5EF4-FFF2-40B4-BE49-F238E27FC236}">
                <a16:creationId xmlns:a16="http://schemas.microsoft.com/office/drawing/2014/main" id="{539C323E-171E-4BC1-9332-EC7D140D0762}"/>
              </a:ext>
            </a:extLst>
          </p:cNvPr>
          <p:cNvSpPr/>
          <p:nvPr/>
        </p:nvSpPr>
        <p:spPr>
          <a:xfrm>
            <a:off x="5259572" y="6003921"/>
            <a:ext cx="6096000" cy="646331"/>
          </a:xfrm>
          <a:prstGeom prst="rect">
            <a:avLst/>
          </a:prstGeom>
        </p:spPr>
        <p:txBody>
          <a:bodyPr>
            <a:spAutoFit/>
          </a:bodyPr>
          <a:lstStyle/>
          <a:p>
            <a:r>
              <a:rPr lang="en-US" dirty="0">
                <a:solidFill>
                  <a:srgbClr val="FFFF00"/>
                </a:solidFill>
                <a:latin typeface="Open Sans"/>
              </a:rPr>
              <a:t>While this situation did not lead him to leave the Church, it compounded with his other frustrations.</a:t>
            </a:r>
            <a:endParaRPr lang="en-US" dirty="0">
              <a:solidFill>
                <a:srgbClr val="FFFF00"/>
              </a:solidFill>
            </a:endParaRPr>
          </a:p>
        </p:txBody>
      </p:sp>
      <p:pic>
        <p:nvPicPr>
          <p:cNvPr id="12" name="Picture 11">
            <a:extLst>
              <a:ext uri="{FF2B5EF4-FFF2-40B4-BE49-F238E27FC236}">
                <a16:creationId xmlns:a16="http://schemas.microsoft.com/office/drawing/2014/main" id="{AFBD6D72-11D9-43F4-8414-0C8E9204A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327" y="1365800"/>
            <a:ext cx="2145978" cy="2109399"/>
          </a:xfrm>
          <a:prstGeom prst="rect">
            <a:avLst/>
          </a:prstGeom>
        </p:spPr>
      </p:pic>
      <p:pic>
        <p:nvPicPr>
          <p:cNvPr id="17" name="Picture 16">
            <a:extLst>
              <a:ext uri="{FF2B5EF4-FFF2-40B4-BE49-F238E27FC236}">
                <a16:creationId xmlns:a16="http://schemas.microsoft.com/office/drawing/2014/main" id="{CD45689A-C5E1-4FE4-A39F-B7C78EF6A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202" y="3414916"/>
            <a:ext cx="1609483" cy="2249619"/>
          </a:xfrm>
          <a:prstGeom prst="rect">
            <a:avLst/>
          </a:prstGeom>
        </p:spPr>
      </p:pic>
    </p:spTree>
    <p:extLst>
      <p:ext uri="{BB962C8B-B14F-4D97-AF65-F5344CB8AC3E}">
        <p14:creationId xmlns:p14="http://schemas.microsoft.com/office/powerpoint/2010/main" val="16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000F0E0-CF14-4A48-AD16-632FBD369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Be Thou Humble</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112:10 Smith and Sjodahl</a:t>
            </a:r>
          </a:p>
        </p:txBody>
      </p:sp>
      <p:grpSp>
        <p:nvGrpSpPr>
          <p:cNvPr id="7" name="Group 6"/>
          <p:cNvGrpSpPr/>
          <p:nvPr/>
        </p:nvGrpSpPr>
        <p:grpSpPr>
          <a:xfrm>
            <a:off x="886197" y="792551"/>
            <a:ext cx="2667000" cy="5029200"/>
            <a:chOff x="838200" y="76200"/>
            <a:chExt cx="2667000" cy="5029200"/>
          </a:xfrm>
        </p:grpSpPr>
        <p:grpSp>
          <p:nvGrpSpPr>
            <p:cNvPr id="8" name="Group 17"/>
            <p:cNvGrpSpPr/>
            <p:nvPr/>
          </p:nvGrpSpPr>
          <p:grpSpPr>
            <a:xfrm>
              <a:off x="838200" y="76200"/>
              <a:ext cx="2667000" cy="5029200"/>
              <a:chOff x="838200" y="76200"/>
              <a:chExt cx="2667000" cy="5029200"/>
            </a:xfrm>
          </p:grpSpPr>
          <p:grpSp>
            <p:nvGrpSpPr>
              <p:cNvPr id="10" name="Group 17"/>
              <p:cNvGrpSpPr/>
              <p:nvPr/>
            </p:nvGrpSpPr>
            <p:grpSpPr>
              <a:xfrm flipH="1">
                <a:off x="2209800" y="1447800"/>
                <a:ext cx="1295400" cy="3429000"/>
                <a:chOff x="685800" y="1447800"/>
                <a:chExt cx="1295400" cy="3124200"/>
              </a:xfrm>
            </p:grpSpPr>
            <p:sp>
              <p:nvSpPr>
                <p:cNvPr id="26" name="Bent Arrow 25"/>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6"/>
              <p:cNvGrpSpPr/>
              <p:nvPr/>
            </p:nvGrpSpPr>
            <p:grpSpPr>
              <a:xfrm>
                <a:off x="838200" y="1447800"/>
                <a:ext cx="1295400" cy="3429000"/>
                <a:chOff x="685800" y="1447800"/>
                <a:chExt cx="1295400" cy="3429000"/>
              </a:xfrm>
            </p:grpSpPr>
            <p:sp>
              <p:nvSpPr>
                <p:cNvPr id="24" name="Bent Arrow 23"/>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16"/>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279712" y="2387814"/>
              <a:ext cx="1905000" cy="1477328"/>
            </a:xfrm>
            <a:prstGeom prst="rect">
              <a:avLst/>
            </a:prstGeom>
          </p:spPr>
          <p:txBody>
            <a:bodyPr wrap="square">
              <a:spAutoFit/>
            </a:bodyPr>
            <a:lstStyle/>
            <a:p>
              <a:pPr algn="ctr"/>
              <a:r>
                <a:rPr lang="en-US" b="1" dirty="0"/>
                <a:t>If we are humble, the Lord will lead us and give us answers to our prayers</a:t>
              </a:r>
              <a:endParaRPr lang="en-US" dirty="0">
                <a:solidFill>
                  <a:schemeClr val="bg1"/>
                </a:solidFill>
              </a:endParaRPr>
            </a:p>
          </p:txBody>
        </p:sp>
      </p:grpSp>
      <p:sp>
        <p:nvSpPr>
          <p:cNvPr id="28" name="TextBox 27"/>
          <p:cNvSpPr txBox="1"/>
          <p:nvPr/>
        </p:nvSpPr>
        <p:spPr>
          <a:xfrm>
            <a:off x="5463349" y="1393325"/>
            <a:ext cx="6041570" cy="4708981"/>
          </a:xfrm>
          <a:prstGeom prst="rect">
            <a:avLst/>
          </a:prstGeom>
          <a:noFill/>
        </p:spPr>
        <p:txBody>
          <a:bodyPr wrap="square" rtlCol="0">
            <a:spAutoFit/>
          </a:bodyPr>
          <a:lstStyle/>
          <a:p>
            <a:pPr fontAlgn="base"/>
            <a:r>
              <a:rPr lang="en-US" sz="2000" dirty="0">
                <a:solidFill>
                  <a:schemeClr val="bg1"/>
                </a:solidFill>
              </a:rPr>
              <a:t>President Thomas B. Marsh’s pride led to his eventual apostasy. His excommunication is a poignant reminder that the Lord has counseled his Saints to be humble. </a:t>
            </a:r>
          </a:p>
          <a:p>
            <a:pPr fontAlgn="base"/>
            <a:endParaRPr lang="en-US" sz="2000" dirty="0">
              <a:solidFill>
                <a:schemeClr val="bg1"/>
              </a:solidFill>
            </a:endParaRPr>
          </a:p>
          <a:p>
            <a:pPr fontAlgn="base"/>
            <a:r>
              <a:rPr lang="en-US" sz="2000" dirty="0">
                <a:solidFill>
                  <a:schemeClr val="bg1"/>
                </a:solidFill>
              </a:rPr>
              <a:t>“Pride was the weakness of Thomas B. Marsh. If he had been humble, he would not have fallen. </a:t>
            </a:r>
          </a:p>
          <a:p>
            <a:pPr fontAlgn="base"/>
            <a:endParaRPr lang="en-US" sz="2000" dirty="0">
              <a:solidFill>
                <a:schemeClr val="bg1"/>
              </a:solidFill>
            </a:endParaRPr>
          </a:p>
          <a:p>
            <a:pPr fontAlgn="base"/>
            <a:r>
              <a:rPr lang="en-US" sz="2000" dirty="0">
                <a:solidFill>
                  <a:schemeClr val="bg1"/>
                </a:solidFill>
              </a:rPr>
              <a:t>He began by defying the righteous decisions of the High Council and the First Presidency, in a trivial case in which his wife was interested, and he ended by [opposing] the Church.” </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Thomas B. Marsh eventually repented and was </a:t>
            </a:r>
            <a:r>
              <a:rPr lang="en-US" sz="2000" dirty="0" err="1">
                <a:solidFill>
                  <a:schemeClr val="bg1"/>
                </a:solidFill>
              </a:rPr>
              <a:t>rebaptized</a:t>
            </a:r>
            <a:r>
              <a:rPr lang="en-US" sz="2000" dirty="0">
                <a:solidFill>
                  <a:schemeClr val="bg1"/>
                </a:solidFill>
              </a:rPr>
              <a:t>.</a:t>
            </a:r>
          </a:p>
        </p:txBody>
      </p:sp>
    </p:spTree>
    <p:extLst>
      <p:ext uri="{BB962C8B-B14F-4D97-AF65-F5344CB8AC3E}">
        <p14:creationId xmlns:p14="http://schemas.microsoft.com/office/powerpoint/2010/main" val="29869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414273-2081-4276-AC59-101706EF1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769441"/>
          </a:xfrm>
          <a:prstGeom prst="rect">
            <a:avLst/>
          </a:prstGeom>
          <a:noFill/>
        </p:spPr>
        <p:txBody>
          <a:bodyPr wrap="square" rtlCol="0">
            <a:spAutoFit/>
          </a:bodyPr>
          <a:lstStyle/>
          <a:p>
            <a:pPr algn="ctr"/>
            <a:r>
              <a:rPr lang="en-US" sz="4400" dirty="0">
                <a:solidFill>
                  <a:schemeClr val="bg1"/>
                </a:solidFill>
                <a:latin typeface="Elephant" panose="02020904090505020303" pitchFamily="18" charset="0"/>
              </a:rPr>
              <a:t>Humility of Those in Church Positions</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112:10 </a:t>
            </a:r>
            <a:r>
              <a:rPr lang="en-US" sz="1200" dirty="0">
                <a:solidFill>
                  <a:schemeClr val="bg1"/>
                </a:solidFill>
              </a:rPr>
              <a:t>Smith and Sjodahl</a:t>
            </a:r>
          </a:p>
        </p:txBody>
      </p:sp>
      <p:pic>
        <p:nvPicPr>
          <p:cNvPr id="9" name="Picture 8">
            <a:extLst>
              <a:ext uri="{FF2B5EF4-FFF2-40B4-BE49-F238E27FC236}">
                <a16:creationId xmlns:a16="http://schemas.microsoft.com/office/drawing/2014/main" id="{45DE1C84-9B7A-49B7-91CA-0A1688BA7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46" y="1150631"/>
            <a:ext cx="4675103" cy="2353898"/>
          </a:xfrm>
          <a:prstGeom prst="rect">
            <a:avLst/>
          </a:prstGeom>
        </p:spPr>
      </p:pic>
      <p:pic>
        <p:nvPicPr>
          <p:cNvPr id="16" name="Picture 15">
            <a:extLst>
              <a:ext uri="{FF2B5EF4-FFF2-40B4-BE49-F238E27FC236}">
                <a16:creationId xmlns:a16="http://schemas.microsoft.com/office/drawing/2014/main" id="{51FC3F20-4CCE-4401-AC22-0DF8E3815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933" y="1200256"/>
            <a:ext cx="6243039" cy="2597372"/>
          </a:xfrm>
          <a:prstGeom prst="rect">
            <a:avLst/>
          </a:prstGeom>
        </p:spPr>
      </p:pic>
      <p:pic>
        <p:nvPicPr>
          <p:cNvPr id="18" name="Picture 17">
            <a:extLst>
              <a:ext uri="{FF2B5EF4-FFF2-40B4-BE49-F238E27FC236}">
                <a16:creationId xmlns:a16="http://schemas.microsoft.com/office/drawing/2014/main" id="{8667F63A-9BDF-4030-AFEA-E043018C1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86" y="4359058"/>
            <a:ext cx="10575711" cy="1710145"/>
          </a:xfrm>
          <a:prstGeom prst="rect">
            <a:avLst/>
          </a:prstGeom>
        </p:spPr>
      </p:pic>
    </p:spTree>
    <p:extLst>
      <p:ext uri="{BB962C8B-B14F-4D97-AF65-F5344CB8AC3E}">
        <p14:creationId xmlns:p14="http://schemas.microsoft.com/office/powerpoint/2010/main" val="24842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10FB01-2F70-4A68-8412-BD916C16D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Humility in Serving God</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112:22</a:t>
            </a:r>
            <a:endParaRPr lang="en-US" sz="1200" dirty="0">
              <a:solidFill>
                <a:schemeClr val="bg1"/>
              </a:solidFill>
            </a:endParaRPr>
          </a:p>
        </p:txBody>
      </p:sp>
      <p:sp>
        <p:nvSpPr>
          <p:cNvPr id="15" name="Rectangle 14"/>
          <p:cNvSpPr/>
          <p:nvPr/>
        </p:nvSpPr>
        <p:spPr>
          <a:xfrm>
            <a:off x="2554439" y="1289830"/>
            <a:ext cx="4374573" cy="5078313"/>
          </a:xfrm>
          <a:prstGeom prst="rect">
            <a:avLst/>
          </a:prstGeom>
        </p:spPr>
        <p:txBody>
          <a:bodyPr wrap="square">
            <a:spAutoFit/>
          </a:bodyPr>
          <a:lstStyle/>
          <a:p>
            <a:pPr fontAlgn="base"/>
            <a:r>
              <a:rPr lang="en-US" sz="2400" dirty="0">
                <a:solidFill>
                  <a:schemeClr val="bg1"/>
                </a:solidFill>
              </a:rPr>
              <a:t>“We don’t discover humility by thinking less </a:t>
            </a:r>
            <a:r>
              <a:rPr lang="en-US" sz="2400" i="1" dirty="0">
                <a:solidFill>
                  <a:schemeClr val="bg1"/>
                </a:solidFill>
              </a:rPr>
              <a:t>of</a:t>
            </a:r>
            <a:r>
              <a:rPr lang="en-US" sz="2400" dirty="0">
                <a:solidFill>
                  <a:schemeClr val="bg1"/>
                </a:solidFill>
              </a:rPr>
              <a:t> ourselves; we discover humility by thinking less </a:t>
            </a:r>
            <a:r>
              <a:rPr lang="en-US" sz="2400" i="1" dirty="0">
                <a:solidFill>
                  <a:schemeClr val="bg1"/>
                </a:solidFill>
              </a:rPr>
              <a:t>about</a:t>
            </a:r>
            <a:r>
              <a:rPr lang="en-US" sz="2400" dirty="0">
                <a:solidFill>
                  <a:schemeClr val="bg1"/>
                </a:solidFill>
              </a:rPr>
              <a:t> ourselves. It comes as we go about our work with an attitude of serving God and our fellowman.</a:t>
            </a:r>
          </a:p>
          <a:p>
            <a:pPr fontAlgn="base"/>
            <a:endParaRPr lang="en-US" sz="2400" dirty="0">
              <a:solidFill>
                <a:schemeClr val="bg1"/>
              </a:solidFill>
            </a:endParaRPr>
          </a:p>
          <a:p>
            <a:pPr fontAlgn="base"/>
            <a:endParaRPr lang="en-US" sz="2400" dirty="0">
              <a:solidFill>
                <a:schemeClr val="bg1"/>
              </a:solidFill>
            </a:endParaRPr>
          </a:p>
          <a:p>
            <a:pPr fontAlgn="base"/>
            <a:r>
              <a:rPr lang="en-US" sz="2400" dirty="0">
                <a:solidFill>
                  <a:schemeClr val="bg1"/>
                </a:solidFill>
              </a:rPr>
              <a:t>“… The moment we stop obsessing with ourselves and lose ourselves in service, our pride diminishes and begins to die.”</a:t>
            </a:r>
          </a:p>
          <a:p>
            <a:pPr fontAlgn="base"/>
            <a:r>
              <a:rPr lang="en-US" sz="1200" dirty="0">
                <a:solidFill>
                  <a:schemeClr val="bg1"/>
                </a:solidFill>
              </a:rPr>
              <a:t>President Dieter F. Uchtdorf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83" y="1549065"/>
            <a:ext cx="2087516" cy="2607300"/>
          </a:xfrm>
          <a:prstGeom prst="rect">
            <a:avLst/>
          </a:prstGeom>
        </p:spPr>
      </p:pic>
      <p:pic>
        <p:nvPicPr>
          <p:cNvPr id="8" name="Picture 7">
            <a:extLst>
              <a:ext uri="{FF2B5EF4-FFF2-40B4-BE49-F238E27FC236}">
                <a16:creationId xmlns:a16="http://schemas.microsoft.com/office/drawing/2014/main" id="{7F7A73D0-2BE1-4BB3-A244-9D448C74A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112" y="1798951"/>
            <a:ext cx="4907705" cy="3535986"/>
          </a:xfrm>
          <a:prstGeom prst="rect">
            <a:avLst/>
          </a:prstGeom>
        </p:spPr>
      </p:pic>
    </p:spTree>
    <p:extLst>
      <p:ext uri="{BB962C8B-B14F-4D97-AF65-F5344CB8AC3E}">
        <p14:creationId xmlns:p14="http://schemas.microsoft.com/office/powerpoint/2010/main" val="82342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xEl>
                                              <p:pRg st="4" end="4"/>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2680E4-CB22-4083-9F43-1F776239F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646331"/>
          </a:xfrm>
          <a:prstGeom prst="rect">
            <a:avLst/>
          </a:prstGeom>
          <a:noFill/>
        </p:spPr>
        <p:txBody>
          <a:bodyPr wrap="square" rtlCol="0">
            <a:spAutoFit/>
          </a:bodyPr>
          <a:lstStyle/>
          <a:p>
            <a:pPr algn="ctr"/>
            <a:r>
              <a:rPr lang="en-US" sz="3600" dirty="0">
                <a:solidFill>
                  <a:schemeClr val="bg1"/>
                </a:solidFill>
                <a:latin typeface="Elephant" panose="02020904090505020303" pitchFamily="18" charset="0"/>
              </a:rPr>
              <a:t>Joseph Smith’s Position as President and Prophet</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112:15 </a:t>
            </a:r>
            <a:r>
              <a:rPr lang="en-US" sz="1200" dirty="0">
                <a:solidFill>
                  <a:schemeClr val="bg1"/>
                </a:solidFill>
              </a:rPr>
              <a:t>Smith and Sjodahl</a:t>
            </a:r>
          </a:p>
        </p:txBody>
      </p:sp>
      <p:sp>
        <p:nvSpPr>
          <p:cNvPr id="4" name="Rectangle 3"/>
          <p:cNvSpPr/>
          <p:nvPr/>
        </p:nvSpPr>
        <p:spPr>
          <a:xfrm>
            <a:off x="370114" y="1180255"/>
            <a:ext cx="6096000" cy="1323439"/>
          </a:xfrm>
          <a:prstGeom prst="rect">
            <a:avLst/>
          </a:prstGeom>
        </p:spPr>
        <p:txBody>
          <a:bodyPr>
            <a:spAutoFit/>
          </a:bodyPr>
          <a:lstStyle/>
          <a:p>
            <a:r>
              <a:rPr lang="en-US" sz="2000" dirty="0">
                <a:solidFill>
                  <a:schemeClr val="bg1"/>
                </a:solidFill>
              </a:rPr>
              <a:t>Several passages in the Doctrine and Covenants show that when the Lord spoke of Joseph Smith, his statements pertained also to Joseph’s position as President and prophet of the Church. </a:t>
            </a:r>
          </a:p>
        </p:txBody>
      </p:sp>
      <p:sp>
        <p:nvSpPr>
          <p:cNvPr id="7" name="Rectangle 6"/>
          <p:cNvSpPr/>
          <p:nvPr/>
        </p:nvSpPr>
        <p:spPr>
          <a:xfrm>
            <a:off x="7553050" y="1354658"/>
            <a:ext cx="4355922" cy="4524315"/>
          </a:xfrm>
          <a:prstGeom prst="rect">
            <a:avLst/>
          </a:prstGeom>
        </p:spPr>
        <p:txBody>
          <a:bodyPr wrap="square">
            <a:spAutoFit/>
          </a:bodyPr>
          <a:lstStyle/>
          <a:p>
            <a:r>
              <a:rPr lang="en-US" sz="2400" b="0" i="0" dirty="0">
                <a:solidFill>
                  <a:schemeClr val="bg1"/>
                </a:solidFill>
                <a:effectLst/>
              </a:rPr>
              <a:t>“Joseph Smith was called to stand at the head of the Dispensation of the </a:t>
            </a:r>
            <a:r>
              <a:rPr lang="en-US" sz="2400" b="0" i="0" dirty="0" err="1">
                <a:solidFill>
                  <a:schemeClr val="bg1"/>
                </a:solidFill>
                <a:effectLst/>
              </a:rPr>
              <a:t>Fulness</a:t>
            </a:r>
            <a:r>
              <a:rPr lang="en-US" sz="2400" b="0" i="0" dirty="0">
                <a:solidFill>
                  <a:schemeClr val="bg1"/>
                </a:solidFill>
                <a:effectLst/>
              </a:rPr>
              <a:t> of Times, preparatory to the second advent of the Son of God” </a:t>
            </a:r>
          </a:p>
          <a:p>
            <a:endParaRPr lang="en-US" sz="2400" dirty="0">
              <a:solidFill>
                <a:schemeClr val="bg1"/>
              </a:solidFill>
            </a:endParaRPr>
          </a:p>
          <a:p>
            <a:r>
              <a:rPr lang="en-US" sz="2400" b="0" i="0" dirty="0">
                <a:solidFill>
                  <a:schemeClr val="bg1"/>
                </a:solidFill>
                <a:effectLst/>
              </a:rPr>
              <a:t>So, in addition to holding the keys of the kingdom, the Prophet Joseph Smith also held the keys of this dispensation, and these keys will never be taken from him.”</a:t>
            </a:r>
          </a:p>
        </p:txBody>
      </p:sp>
      <p:sp>
        <p:nvSpPr>
          <p:cNvPr id="8" name="Rectangle 7"/>
          <p:cNvSpPr/>
          <p:nvPr/>
        </p:nvSpPr>
        <p:spPr>
          <a:xfrm>
            <a:off x="370114" y="3429000"/>
            <a:ext cx="4016827" cy="1938992"/>
          </a:xfrm>
          <a:prstGeom prst="rect">
            <a:avLst/>
          </a:prstGeom>
        </p:spPr>
        <p:txBody>
          <a:bodyPr wrap="square">
            <a:spAutoFit/>
          </a:bodyPr>
          <a:lstStyle/>
          <a:p>
            <a:r>
              <a:rPr lang="en-US" sz="2000" b="0" i="0" dirty="0">
                <a:solidFill>
                  <a:schemeClr val="bg1"/>
                </a:solidFill>
                <a:effectLst/>
              </a:rPr>
              <a:t>“The keys of the Priesthood were committed to Joseph, to build up the Kingdom of God on the earth, and were not to be taken from him in time or in eternity” </a:t>
            </a:r>
          </a:p>
          <a:p>
            <a:r>
              <a:rPr lang="en-US" sz="2000" b="0" i="0" dirty="0">
                <a:solidFill>
                  <a:schemeClr val="bg1"/>
                </a:solidFill>
                <a:effectLst/>
              </a:rPr>
              <a:t>President Brigham Young</a:t>
            </a:r>
            <a:endParaRPr lang="en-US" sz="2000" dirty="0">
              <a:solidFill>
                <a:schemeClr val="bg1"/>
              </a:solidFill>
            </a:endParaRPr>
          </a:p>
        </p:txBody>
      </p:sp>
      <p:pic>
        <p:nvPicPr>
          <p:cNvPr id="5" name="Picture 4">
            <a:extLst>
              <a:ext uri="{FF2B5EF4-FFF2-40B4-BE49-F238E27FC236}">
                <a16:creationId xmlns:a16="http://schemas.microsoft.com/office/drawing/2014/main" id="{509035DB-79CC-491F-B453-17C8F6739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406" y="2706529"/>
            <a:ext cx="2804160" cy="3541776"/>
          </a:xfrm>
          <a:prstGeom prst="rect">
            <a:avLst/>
          </a:prstGeom>
        </p:spPr>
      </p:pic>
    </p:spTree>
    <p:extLst>
      <p:ext uri="{BB962C8B-B14F-4D97-AF65-F5344CB8AC3E}">
        <p14:creationId xmlns:p14="http://schemas.microsoft.com/office/powerpoint/2010/main" val="185826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95D269D-CC88-4DD8-AFD2-56FD10D2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368143"/>
            <a:ext cx="5072745" cy="369332"/>
          </a:xfrm>
          <a:prstGeom prst="rect">
            <a:avLst/>
          </a:prstGeom>
          <a:noFill/>
        </p:spPr>
        <p:txBody>
          <a:bodyPr wrap="square" rtlCol="0">
            <a:spAutoFit/>
          </a:bodyPr>
          <a:lstStyle/>
          <a:p>
            <a:pPr fontAlgn="base"/>
            <a:r>
              <a:rPr lang="en-US" dirty="0">
                <a:solidFill>
                  <a:schemeClr val="bg1"/>
                </a:solidFill>
              </a:rPr>
              <a:t>General Authorities and General Officers lds.org</a:t>
            </a:r>
          </a:p>
        </p:txBody>
      </p:sp>
      <p:sp>
        <p:nvSpPr>
          <p:cNvPr id="4" name="Rectangle 3">
            <a:extLst>
              <a:ext uri="{FF2B5EF4-FFF2-40B4-BE49-F238E27FC236}">
                <a16:creationId xmlns:a16="http://schemas.microsoft.com/office/drawing/2014/main" id="{3DC8DC86-CECE-459E-BA38-1B03B274E08A}"/>
              </a:ext>
            </a:extLst>
          </p:cNvPr>
          <p:cNvSpPr/>
          <p:nvPr/>
        </p:nvSpPr>
        <p:spPr>
          <a:xfrm>
            <a:off x="5588597" y="1649622"/>
            <a:ext cx="6096000" cy="3970318"/>
          </a:xfrm>
          <a:prstGeom prst="rect">
            <a:avLst/>
          </a:prstGeom>
        </p:spPr>
        <p:txBody>
          <a:bodyPr>
            <a:spAutoFit/>
          </a:bodyPr>
          <a:lstStyle/>
          <a:p>
            <a:r>
              <a:rPr lang="en-US" sz="2800" dirty="0">
                <a:solidFill>
                  <a:schemeClr val="bg1"/>
                </a:solidFill>
                <a:latin typeface="Open Sans"/>
              </a:rPr>
              <a:t>President M. Russell Ballard has served as a member of the Quorum of the Twelve Apostles of The Church of Jesus Christ of Latter–day Saints since October 6, 1985. He was set apart as Acting President of the Quorum of the Twelve Apostles by President Russell M. Nelson on January 14, 2018.</a:t>
            </a:r>
            <a:endParaRPr lang="en-US" sz="2800" dirty="0">
              <a:solidFill>
                <a:schemeClr val="bg1"/>
              </a:solidFill>
            </a:endParaRPr>
          </a:p>
        </p:txBody>
      </p:sp>
      <p:pic>
        <p:nvPicPr>
          <p:cNvPr id="7" name="Picture 6">
            <a:extLst>
              <a:ext uri="{FF2B5EF4-FFF2-40B4-BE49-F238E27FC236}">
                <a16:creationId xmlns:a16="http://schemas.microsoft.com/office/drawing/2014/main" id="{CED675A0-9BED-48C6-B244-033F14C38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224" y="1347787"/>
            <a:ext cx="3324225" cy="4162425"/>
          </a:xfrm>
          <a:prstGeom prst="rect">
            <a:avLst/>
          </a:prstGeom>
        </p:spPr>
      </p:pic>
      <p:pic>
        <p:nvPicPr>
          <p:cNvPr id="10" name="Picture 9">
            <a:extLst>
              <a:ext uri="{FF2B5EF4-FFF2-40B4-BE49-F238E27FC236}">
                <a16:creationId xmlns:a16="http://schemas.microsoft.com/office/drawing/2014/main" id="{396A1979-4886-4637-B460-B664373C3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074" y="300624"/>
            <a:ext cx="5398523" cy="6256750"/>
          </a:xfrm>
          <a:prstGeom prst="rect">
            <a:avLst/>
          </a:prstGeom>
        </p:spPr>
      </p:pic>
    </p:spTree>
    <p:extLst>
      <p:ext uri="{BB962C8B-B14F-4D97-AF65-F5344CB8AC3E}">
        <p14:creationId xmlns:p14="http://schemas.microsoft.com/office/powerpoint/2010/main" val="48607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49E17BA-8BDC-45C4-9234-13118FCB7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112:16-17</a:t>
            </a:r>
          </a:p>
        </p:txBody>
      </p:sp>
      <p:grpSp>
        <p:nvGrpSpPr>
          <p:cNvPr id="14" name="Group 13">
            <a:extLst>
              <a:ext uri="{FF2B5EF4-FFF2-40B4-BE49-F238E27FC236}">
                <a16:creationId xmlns:a16="http://schemas.microsoft.com/office/drawing/2014/main" id="{93BE8953-41E6-429C-95EB-D327216CD5B0}"/>
              </a:ext>
            </a:extLst>
          </p:cNvPr>
          <p:cNvGrpSpPr/>
          <p:nvPr/>
        </p:nvGrpSpPr>
        <p:grpSpPr>
          <a:xfrm>
            <a:off x="7565721" y="312639"/>
            <a:ext cx="3305231" cy="6232721"/>
            <a:chOff x="838200" y="76200"/>
            <a:chExt cx="2667000" cy="5029200"/>
          </a:xfrm>
        </p:grpSpPr>
        <p:grpSp>
          <p:nvGrpSpPr>
            <p:cNvPr id="15" name="Group 17">
              <a:extLst>
                <a:ext uri="{FF2B5EF4-FFF2-40B4-BE49-F238E27FC236}">
                  <a16:creationId xmlns:a16="http://schemas.microsoft.com/office/drawing/2014/main" id="{BDE75B25-F192-42E0-BBD9-729B2D69E074}"/>
                </a:ext>
              </a:extLst>
            </p:cNvPr>
            <p:cNvGrpSpPr/>
            <p:nvPr/>
          </p:nvGrpSpPr>
          <p:grpSpPr>
            <a:xfrm>
              <a:off x="838200" y="76200"/>
              <a:ext cx="2667000" cy="5029200"/>
              <a:chOff x="838200" y="76200"/>
              <a:chExt cx="2667000" cy="5029200"/>
            </a:xfrm>
          </p:grpSpPr>
          <p:grpSp>
            <p:nvGrpSpPr>
              <p:cNvPr id="17" name="Group 17">
                <a:extLst>
                  <a:ext uri="{FF2B5EF4-FFF2-40B4-BE49-F238E27FC236}">
                    <a16:creationId xmlns:a16="http://schemas.microsoft.com/office/drawing/2014/main" id="{35AADBD9-239A-488F-B072-632499F20373}"/>
                  </a:ext>
                </a:extLst>
              </p:cNvPr>
              <p:cNvGrpSpPr/>
              <p:nvPr/>
            </p:nvGrpSpPr>
            <p:grpSpPr>
              <a:xfrm flipH="1">
                <a:off x="2209800" y="1447800"/>
                <a:ext cx="1295400" cy="3429000"/>
                <a:chOff x="685800" y="1447800"/>
                <a:chExt cx="1295400" cy="3124200"/>
              </a:xfrm>
            </p:grpSpPr>
            <p:sp>
              <p:nvSpPr>
                <p:cNvPr id="34" name="Bent Arrow 25">
                  <a:extLst>
                    <a:ext uri="{FF2B5EF4-FFF2-40B4-BE49-F238E27FC236}">
                      <a16:creationId xmlns:a16="http://schemas.microsoft.com/office/drawing/2014/main" id="{4B48777C-90ED-4D7B-BD50-F235731ADDCE}"/>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ent Arrow 26">
                  <a:extLst>
                    <a:ext uri="{FF2B5EF4-FFF2-40B4-BE49-F238E27FC236}">
                      <a16:creationId xmlns:a16="http://schemas.microsoft.com/office/drawing/2014/main" id="{F8697367-BB0D-45CE-8C97-5655747A5201}"/>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6">
                <a:extLst>
                  <a:ext uri="{FF2B5EF4-FFF2-40B4-BE49-F238E27FC236}">
                    <a16:creationId xmlns:a16="http://schemas.microsoft.com/office/drawing/2014/main" id="{026F774D-7FE7-4573-BC56-261C0D38ABCE}"/>
                  </a:ext>
                </a:extLst>
              </p:cNvPr>
              <p:cNvGrpSpPr/>
              <p:nvPr/>
            </p:nvGrpSpPr>
            <p:grpSpPr>
              <a:xfrm>
                <a:off x="838200" y="1447800"/>
                <a:ext cx="1295400" cy="3429000"/>
                <a:chOff x="685800" y="1447800"/>
                <a:chExt cx="1295400" cy="3429000"/>
              </a:xfrm>
            </p:grpSpPr>
            <p:sp>
              <p:nvSpPr>
                <p:cNvPr id="32" name="Bent Arrow 23">
                  <a:extLst>
                    <a:ext uri="{FF2B5EF4-FFF2-40B4-BE49-F238E27FC236}">
                      <a16:creationId xmlns:a16="http://schemas.microsoft.com/office/drawing/2014/main" id="{B766C633-B8CB-4F1C-99F5-126DABF773B4}"/>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14">
                  <a:extLst>
                    <a:ext uri="{FF2B5EF4-FFF2-40B4-BE49-F238E27FC236}">
                      <a16:creationId xmlns:a16="http://schemas.microsoft.com/office/drawing/2014/main" id="{348178A5-4704-4CEC-93A8-E495FAC4BD10}"/>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 name="Oval 2">
                <a:extLst>
                  <a:ext uri="{FF2B5EF4-FFF2-40B4-BE49-F238E27FC236}">
                    <a16:creationId xmlns:a16="http://schemas.microsoft.com/office/drawing/2014/main" id="{D9089A03-1884-4C2F-8764-4DD6A856B82F}"/>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3">
                <a:extLst>
                  <a:ext uri="{FF2B5EF4-FFF2-40B4-BE49-F238E27FC236}">
                    <a16:creationId xmlns:a16="http://schemas.microsoft.com/office/drawing/2014/main" id="{ADB56D3A-2EFB-4EBA-9476-8620663D09F1}"/>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4">
                <a:extLst>
                  <a:ext uri="{FF2B5EF4-FFF2-40B4-BE49-F238E27FC236}">
                    <a16:creationId xmlns:a16="http://schemas.microsoft.com/office/drawing/2014/main" id="{AF2B7AA2-5E9E-45BC-A606-48E781B792EC}"/>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4">
                <a:extLst>
                  <a:ext uri="{FF2B5EF4-FFF2-40B4-BE49-F238E27FC236}">
                    <a16:creationId xmlns:a16="http://schemas.microsoft.com/office/drawing/2014/main" id="{2EEC36BB-A87B-4EE1-9353-84F39C0E02BA}"/>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5">
                <a:extLst>
                  <a:ext uri="{FF2B5EF4-FFF2-40B4-BE49-F238E27FC236}">
                    <a16:creationId xmlns:a16="http://schemas.microsoft.com/office/drawing/2014/main" id="{A9AFB370-36FE-498F-9EC3-0824254A68DD}"/>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16">
                <a:extLst>
                  <a:ext uri="{FF2B5EF4-FFF2-40B4-BE49-F238E27FC236}">
                    <a16:creationId xmlns:a16="http://schemas.microsoft.com/office/drawing/2014/main" id="{C52D11EF-DA13-48CC-B7D4-B99895CBF4B6}"/>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7">
                <a:extLst>
                  <a:ext uri="{FF2B5EF4-FFF2-40B4-BE49-F238E27FC236}">
                    <a16:creationId xmlns:a16="http://schemas.microsoft.com/office/drawing/2014/main" id="{18FE6748-6C73-4019-A05A-68BDB8CE792E}"/>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D2F497A7-DE2A-4B0B-91FD-D8E52BB663A8}"/>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
                <a:extLst>
                  <a:ext uri="{FF2B5EF4-FFF2-40B4-BE49-F238E27FC236}">
                    <a16:creationId xmlns:a16="http://schemas.microsoft.com/office/drawing/2014/main" id="{7D0A2589-CE61-4933-9684-762519D75D88}"/>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1">
                <a:extLst>
                  <a:ext uri="{FF2B5EF4-FFF2-40B4-BE49-F238E27FC236}">
                    <a16:creationId xmlns:a16="http://schemas.microsoft.com/office/drawing/2014/main" id="{C9FA7F94-B1F1-4CA5-BF3B-ADC20F24C96A}"/>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2">
                <a:extLst>
                  <a:ext uri="{FF2B5EF4-FFF2-40B4-BE49-F238E27FC236}">
                    <a16:creationId xmlns:a16="http://schemas.microsoft.com/office/drawing/2014/main" id="{C46FBE4A-6BB6-4286-BF81-E13CD014D063}"/>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Operation 13">
                <a:extLst>
                  <a:ext uri="{FF2B5EF4-FFF2-40B4-BE49-F238E27FC236}">
                    <a16:creationId xmlns:a16="http://schemas.microsoft.com/office/drawing/2014/main" id="{51627E68-2E48-4BC7-A595-1CCCCE611323}"/>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79959D7D-71B5-424F-BE83-3933B0802E94}"/>
                </a:ext>
              </a:extLst>
            </p:cNvPr>
            <p:cNvSpPr/>
            <p:nvPr/>
          </p:nvSpPr>
          <p:spPr>
            <a:xfrm>
              <a:off x="1270747" y="2226439"/>
              <a:ext cx="1905000" cy="2862322"/>
            </a:xfrm>
            <a:prstGeom prst="rect">
              <a:avLst/>
            </a:prstGeom>
          </p:spPr>
          <p:txBody>
            <a:bodyPr wrap="square">
              <a:spAutoFit/>
            </a:bodyPr>
            <a:lstStyle/>
            <a:p>
              <a:pPr algn="ctr"/>
              <a:r>
                <a:rPr lang="en-US" sz="1600" dirty="0"/>
                <a:t> </a:t>
              </a:r>
              <a:r>
                <a:rPr lang="en-US" b="1" dirty="0"/>
                <a:t>The President of the Quorum of the Twelve Apostles holds the keys to direct the work of the Twelve in proclaiming the gospel in all nations</a:t>
              </a:r>
              <a:endParaRPr lang="en-US" sz="1600" dirty="0">
                <a:solidFill>
                  <a:schemeClr val="bg1"/>
                </a:solidFill>
              </a:endParaRPr>
            </a:p>
          </p:txBody>
        </p:sp>
      </p:grpSp>
      <p:pic>
        <p:nvPicPr>
          <p:cNvPr id="2052" name="Picture 4" descr="Image result for quorum of the twelve apostles">
            <a:extLst>
              <a:ext uri="{FF2B5EF4-FFF2-40B4-BE49-F238E27FC236}">
                <a16:creationId xmlns:a16="http://schemas.microsoft.com/office/drawing/2014/main" id="{9FC5A92D-A20B-4B4E-8A8D-F72E4F3320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11" y="989143"/>
            <a:ext cx="6237005" cy="498960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2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A671BAE6-285C-4381-BA3F-9591BD329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Have You Ever Experienced…</a:t>
            </a:r>
          </a:p>
        </p:txBody>
      </p:sp>
      <p:pic>
        <p:nvPicPr>
          <p:cNvPr id="3" name="Picture 2">
            <a:extLst>
              <a:ext uri="{FF2B5EF4-FFF2-40B4-BE49-F238E27FC236}">
                <a16:creationId xmlns:a16="http://schemas.microsoft.com/office/drawing/2014/main" id="{0825353E-2112-4146-BA79-4C1AFC169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99" y="1073105"/>
            <a:ext cx="5090601" cy="2554445"/>
          </a:xfrm>
          <a:prstGeom prst="rect">
            <a:avLst/>
          </a:prstGeom>
        </p:spPr>
      </p:pic>
      <p:pic>
        <p:nvPicPr>
          <p:cNvPr id="43" name="Picture 42">
            <a:extLst>
              <a:ext uri="{FF2B5EF4-FFF2-40B4-BE49-F238E27FC236}">
                <a16:creationId xmlns:a16="http://schemas.microsoft.com/office/drawing/2014/main" id="{3FC37343-5192-4B2F-A8C5-FE34D70F4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999" y="1073106"/>
            <a:ext cx="5090601" cy="2554445"/>
          </a:xfrm>
          <a:prstGeom prst="rect">
            <a:avLst/>
          </a:prstGeom>
        </p:spPr>
      </p:pic>
      <p:pic>
        <p:nvPicPr>
          <p:cNvPr id="45" name="Picture 44">
            <a:extLst>
              <a:ext uri="{FF2B5EF4-FFF2-40B4-BE49-F238E27FC236}">
                <a16:creationId xmlns:a16="http://schemas.microsoft.com/office/drawing/2014/main" id="{BBD60920-032D-4AA8-BED6-15F943797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71" y="3878999"/>
            <a:ext cx="5090601" cy="2554445"/>
          </a:xfrm>
          <a:prstGeom prst="rect">
            <a:avLst/>
          </a:prstGeom>
        </p:spPr>
      </p:pic>
      <p:pic>
        <p:nvPicPr>
          <p:cNvPr id="47" name="Picture 46">
            <a:extLst>
              <a:ext uri="{FF2B5EF4-FFF2-40B4-BE49-F238E27FC236}">
                <a16:creationId xmlns:a16="http://schemas.microsoft.com/office/drawing/2014/main" id="{5729FB39-C511-45E8-B6C6-BA460C65F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5999" y="3878999"/>
            <a:ext cx="5090601" cy="2554445"/>
          </a:xfrm>
          <a:prstGeom prst="rect">
            <a:avLst/>
          </a:prstGeom>
        </p:spPr>
      </p:pic>
    </p:spTree>
    <p:extLst>
      <p:ext uri="{BB962C8B-B14F-4D97-AF65-F5344CB8AC3E}">
        <p14:creationId xmlns:p14="http://schemas.microsoft.com/office/powerpoint/2010/main" val="371380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05EC9BB-1B31-461F-BFC4-36C23B82A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830997"/>
          </a:xfrm>
          <a:prstGeom prst="rect">
            <a:avLst/>
          </a:prstGeom>
          <a:noFill/>
        </p:spPr>
        <p:txBody>
          <a:bodyPr wrap="square" rtlCol="0">
            <a:spAutoFit/>
          </a:bodyPr>
          <a:lstStyle/>
          <a:p>
            <a:pPr algn="ctr"/>
            <a:r>
              <a:rPr lang="en-US" sz="4800" dirty="0">
                <a:solidFill>
                  <a:schemeClr val="bg1"/>
                </a:solidFill>
                <a:latin typeface="Elephant" panose="02020904090505020303" pitchFamily="18" charset="0"/>
              </a:rPr>
              <a:t>Counselors to the Twelve</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112:20</a:t>
            </a:r>
            <a:endParaRPr lang="en-US" sz="1200" dirty="0">
              <a:solidFill>
                <a:schemeClr val="bg1"/>
              </a:solidFill>
            </a:endParaRPr>
          </a:p>
        </p:txBody>
      </p:sp>
      <p:sp>
        <p:nvSpPr>
          <p:cNvPr id="4" name="Rectangle 3"/>
          <p:cNvSpPr/>
          <p:nvPr/>
        </p:nvSpPr>
        <p:spPr>
          <a:xfrm>
            <a:off x="370114" y="1180255"/>
            <a:ext cx="6096000" cy="3231654"/>
          </a:xfrm>
          <a:prstGeom prst="rect">
            <a:avLst/>
          </a:prstGeom>
        </p:spPr>
        <p:txBody>
          <a:bodyPr>
            <a:spAutoFit/>
          </a:bodyPr>
          <a:lstStyle/>
          <a:p>
            <a:r>
              <a:rPr lang="en-US" sz="3200" dirty="0">
                <a:solidFill>
                  <a:schemeClr val="bg1"/>
                </a:solidFill>
              </a:rPr>
              <a:t>The First Presidency, the Lord said, were to be counselors to the Twelve. By this is meant that the twelve </a:t>
            </a:r>
            <a:r>
              <a:rPr lang="en-US" sz="3200" b="1" dirty="0">
                <a:solidFill>
                  <a:srgbClr val="FFFF00"/>
                </a:solidFill>
              </a:rPr>
              <a:t>should not </a:t>
            </a:r>
            <a:r>
              <a:rPr lang="en-US" sz="3200" dirty="0">
                <a:solidFill>
                  <a:schemeClr val="bg1"/>
                </a:solidFill>
              </a:rPr>
              <a:t>go forth without the counsel and direction of the First Presidency.” </a:t>
            </a:r>
          </a:p>
          <a:p>
            <a:r>
              <a:rPr lang="en-US" sz="1200" dirty="0">
                <a:solidFill>
                  <a:schemeClr val="bg1"/>
                </a:solidFill>
              </a:rPr>
              <a:t>President Joseph Fielding Smith</a:t>
            </a:r>
          </a:p>
        </p:txBody>
      </p:sp>
      <p:grpSp>
        <p:nvGrpSpPr>
          <p:cNvPr id="7" name="Group 6"/>
          <p:cNvGrpSpPr/>
          <p:nvPr/>
        </p:nvGrpSpPr>
        <p:grpSpPr>
          <a:xfrm>
            <a:off x="7236648" y="1288881"/>
            <a:ext cx="3100584" cy="1730438"/>
            <a:chOff x="6696052" y="1106687"/>
            <a:chExt cx="3100584" cy="1730438"/>
          </a:xfrm>
          <a:solidFill>
            <a:srgbClr val="000099"/>
          </a:solidFill>
        </p:grpSpPr>
        <p:grpSp>
          <p:nvGrpSpPr>
            <p:cNvPr id="8" name="Group 7"/>
            <p:cNvGrpSpPr/>
            <p:nvPr/>
          </p:nvGrpSpPr>
          <p:grpSpPr>
            <a:xfrm>
              <a:off x="6696052" y="1382055"/>
              <a:ext cx="1076099" cy="1455070"/>
              <a:chOff x="6696052" y="1382055"/>
              <a:chExt cx="1076099" cy="1455070"/>
            </a:xfrm>
            <a:grpFill/>
          </p:grpSpPr>
          <p:sp>
            <p:nvSpPr>
              <p:cNvPr id="15" name="Oval 14"/>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576458" y="1106687"/>
              <a:ext cx="1271794" cy="1719683"/>
              <a:chOff x="6696052" y="1382055"/>
              <a:chExt cx="1076099" cy="1455070"/>
            </a:xfrm>
            <a:grpFill/>
          </p:grpSpPr>
          <p:sp>
            <p:nvSpPr>
              <p:cNvPr id="13" name="Oval 12"/>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8720537" y="1382055"/>
              <a:ext cx="1076099" cy="1455070"/>
              <a:chOff x="6696052" y="1382055"/>
              <a:chExt cx="1076099" cy="1455070"/>
            </a:xfrm>
            <a:grpFill/>
          </p:grpSpPr>
          <p:sp>
            <p:nvSpPr>
              <p:cNvPr id="11" name="Oval 10"/>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3418114" y="4115360"/>
            <a:ext cx="7828740" cy="2215889"/>
            <a:chOff x="534738" y="3258336"/>
            <a:chExt cx="7828740" cy="2215889"/>
          </a:xfrm>
          <a:solidFill>
            <a:srgbClr val="0000FF"/>
          </a:solidFill>
        </p:grpSpPr>
        <p:grpSp>
          <p:nvGrpSpPr>
            <p:cNvPr id="18" name="Group 17"/>
            <p:cNvGrpSpPr/>
            <p:nvPr/>
          </p:nvGrpSpPr>
          <p:grpSpPr>
            <a:xfrm>
              <a:off x="534738" y="3258336"/>
              <a:ext cx="1076099" cy="1455070"/>
              <a:chOff x="6696052" y="1382055"/>
              <a:chExt cx="1076099" cy="1455070"/>
            </a:xfrm>
            <a:grpFill/>
          </p:grpSpPr>
          <p:sp>
            <p:nvSpPr>
              <p:cNvPr id="52" name="Oval 51"/>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elay 52"/>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754147" y="3258336"/>
              <a:ext cx="1076099" cy="1455070"/>
              <a:chOff x="6696052" y="1382055"/>
              <a:chExt cx="1076099" cy="1455070"/>
            </a:xfrm>
            <a:grpFill/>
          </p:grpSpPr>
          <p:sp>
            <p:nvSpPr>
              <p:cNvPr id="50" name="Oval 49"/>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947096" y="3258336"/>
              <a:ext cx="1076099" cy="1455070"/>
              <a:chOff x="6696052" y="1382055"/>
              <a:chExt cx="1076099" cy="1455070"/>
            </a:xfrm>
            <a:grpFill/>
          </p:grpSpPr>
          <p:sp>
            <p:nvSpPr>
              <p:cNvPr id="48" name="Oval 47"/>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elay 48"/>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140045" y="3258336"/>
              <a:ext cx="1076099" cy="1455070"/>
              <a:chOff x="6696052" y="1382055"/>
              <a:chExt cx="1076099" cy="1455070"/>
            </a:xfrm>
            <a:grpFill/>
          </p:grpSpPr>
          <p:sp>
            <p:nvSpPr>
              <p:cNvPr id="46" name="Oval 45"/>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332994" y="3258336"/>
              <a:ext cx="1076099" cy="1455070"/>
              <a:chOff x="6696052" y="1382055"/>
              <a:chExt cx="1076099" cy="1455070"/>
            </a:xfrm>
            <a:grpFill/>
          </p:grpSpPr>
          <p:sp>
            <p:nvSpPr>
              <p:cNvPr id="44" name="Oval 43"/>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525943" y="3258336"/>
              <a:ext cx="1076099" cy="1455070"/>
              <a:chOff x="6696052" y="1382055"/>
              <a:chExt cx="1076099" cy="1455070"/>
            </a:xfrm>
            <a:grpFill/>
          </p:grpSpPr>
          <p:sp>
            <p:nvSpPr>
              <p:cNvPr id="42" name="Oval 41"/>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041927" y="4019155"/>
              <a:ext cx="1076099" cy="1455070"/>
              <a:chOff x="6696052" y="1382055"/>
              <a:chExt cx="1076099" cy="1455070"/>
            </a:xfrm>
            <a:grpFill/>
          </p:grpSpPr>
          <p:sp>
            <p:nvSpPr>
              <p:cNvPr id="40" name="Oval 39"/>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lay 40"/>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858456" y="4019155"/>
              <a:ext cx="1076099" cy="1455070"/>
              <a:chOff x="6696052" y="1382055"/>
              <a:chExt cx="1076099" cy="1455070"/>
            </a:xfrm>
            <a:grpFill/>
          </p:grpSpPr>
          <p:sp>
            <p:nvSpPr>
              <p:cNvPr id="38" name="Oval 37"/>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lay 38"/>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661660" y="3985871"/>
              <a:ext cx="1076099" cy="1455070"/>
              <a:chOff x="6696052" y="1382055"/>
              <a:chExt cx="1076099" cy="1455070"/>
            </a:xfrm>
            <a:grpFill/>
          </p:grpSpPr>
          <p:sp>
            <p:nvSpPr>
              <p:cNvPr id="36" name="Oval 35"/>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lay 36"/>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404654" y="3985871"/>
              <a:ext cx="1076099" cy="1455070"/>
              <a:chOff x="6696052" y="1382055"/>
              <a:chExt cx="1076099" cy="1455070"/>
            </a:xfrm>
            <a:grpFill/>
          </p:grpSpPr>
          <p:sp>
            <p:nvSpPr>
              <p:cNvPr id="34" name="Oval 33"/>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lay 34"/>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287379" y="3985871"/>
              <a:ext cx="1076099" cy="1455070"/>
              <a:chOff x="6696052" y="1382055"/>
              <a:chExt cx="1076099" cy="1455070"/>
            </a:xfrm>
            <a:grpFill/>
          </p:grpSpPr>
          <p:sp>
            <p:nvSpPr>
              <p:cNvPr id="32" name="Oval 31"/>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lay 32"/>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168101" y="3985871"/>
              <a:ext cx="1076099" cy="1455070"/>
              <a:chOff x="6696052" y="1382055"/>
              <a:chExt cx="1076099" cy="1455070"/>
            </a:xfrm>
            <a:grpFill/>
          </p:grpSpPr>
          <p:sp>
            <p:nvSpPr>
              <p:cNvPr id="30" name="Oval 29"/>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ectangle 4"/>
          <p:cNvSpPr/>
          <p:nvPr/>
        </p:nvSpPr>
        <p:spPr>
          <a:xfrm>
            <a:off x="7023421" y="3163759"/>
            <a:ext cx="3688772" cy="33289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Counselors to the Twelve</a:t>
            </a:r>
          </a:p>
        </p:txBody>
      </p:sp>
    </p:spTree>
    <p:extLst>
      <p:ext uri="{BB962C8B-B14F-4D97-AF65-F5344CB8AC3E}">
        <p14:creationId xmlns:p14="http://schemas.microsoft.com/office/powerpoint/2010/main" val="339995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08761AC-4FE5-472D-926C-A98095F28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830997"/>
          </a:xfrm>
          <a:prstGeom prst="rect">
            <a:avLst/>
          </a:prstGeom>
          <a:noFill/>
        </p:spPr>
        <p:txBody>
          <a:bodyPr wrap="square" rtlCol="0">
            <a:spAutoFit/>
          </a:bodyPr>
          <a:lstStyle/>
          <a:p>
            <a:pPr algn="ctr"/>
            <a:r>
              <a:rPr lang="en-US" sz="4800" dirty="0">
                <a:solidFill>
                  <a:schemeClr val="bg1"/>
                </a:solidFill>
                <a:latin typeface="Elephant" panose="02020904090505020303" pitchFamily="18" charset="0"/>
              </a:rPr>
              <a:t>Authority of The President</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112:30</a:t>
            </a:r>
            <a:endParaRPr lang="en-US" sz="1200" dirty="0">
              <a:solidFill>
                <a:schemeClr val="bg1"/>
              </a:solidFill>
            </a:endParaRPr>
          </a:p>
        </p:txBody>
      </p:sp>
      <p:grpSp>
        <p:nvGrpSpPr>
          <p:cNvPr id="7" name="Group 6"/>
          <p:cNvGrpSpPr/>
          <p:nvPr/>
        </p:nvGrpSpPr>
        <p:grpSpPr>
          <a:xfrm>
            <a:off x="7402286" y="945882"/>
            <a:ext cx="2667000" cy="5029200"/>
            <a:chOff x="838200" y="76200"/>
            <a:chExt cx="2667000" cy="5029200"/>
          </a:xfrm>
        </p:grpSpPr>
        <p:grpSp>
          <p:nvGrpSpPr>
            <p:cNvPr id="8" name="Group 17"/>
            <p:cNvGrpSpPr/>
            <p:nvPr/>
          </p:nvGrpSpPr>
          <p:grpSpPr>
            <a:xfrm>
              <a:off x="838200" y="76200"/>
              <a:ext cx="2667000" cy="5029200"/>
              <a:chOff x="838200" y="76200"/>
              <a:chExt cx="2667000" cy="5029200"/>
            </a:xfrm>
          </p:grpSpPr>
          <p:grpSp>
            <p:nvGrpSpPr>
              <p:cNvPr id="10" name="Group 17"/>
              <p:cNvGrpSpPr/>
              <p:nvPr/>
            </p:nvGrpSpPr>
            <p:grpSpPr>
              <a:xfrm flipH="1">
                <a:off x="2209800" y="1447800"/>
                <a:ext cx="1295400" cy="3429000"/>
                <a:chOff x="685800" y="1447800"/>
                <a:chExt cx="1295400" cy="3124200"/>
              </a:xfrm>
            </p:grpSpPr>
            <p:sp>
              <p:nvSpPr>
                <p:cNvPr id="26" name="Bent Arrow 25"/>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6"/>
              <p:cNvGrpSpPr/>
              <p:nvPr/>
            </p:nvGrpSpPr>
            <p:grpSpPr>
              <a:xfrm>
                <a:off x="838200" y="1447800"/>
                <a:ext cx="1295400" cy="3429000"/>
                <a:chOff x="685800" y="1447800"/>
                <a:chExt cx="1295400" cy="3429000"/>
              </a:xfrm>
            </p:grpSpPr>
            <p:sp>
              <p:nvSpPr>
                <p:cNvPr id="24" name="Bent Arrow 23"/>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16"/>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219200" y="2057400"/>
              <a:ext cx="1905000" cy="1569660"/>
            </a:xfrm>
            <a:prstGeom prst="rect">
              <a:avLst/>
            </a:prstGeom>
          </p:spPr>
          <p:txBody>
            <a:bodyPr wrap="square">
              <a:spAutoFit/>
            </a:bodyPr>
            <a:lstStyle/>
            <a:p>
              <a:pPr algn="ctr"/>
              <a:r>
                <a:rPr lang="en-US" sz="1600" dirty="0"/>
                <a:t> </a:t>
              </a:r>
              <a:r>
                <a:rPr lang="en-US" sz="1600" b="1" dirty="0"/>
                <a:t>The keys of the priesthood have been restored for the last time in the dispensation of the </a:t>
              </a:r>
              <a:r>
                <a:rPr lang="en-US" sz="1600" b="1" dirty="0" err="1"/>
                <a:t>fulness</a:t>
              </a:r>
              <a:r>
                <a:rPr lang="en-US" sz="1600" b="1" dirty="0"/>
                <a:t> of times</a:t>
              </a:r>
              <a:endParaRPr lang="en-US" sz="1600" dirty="0">
                <a:solidFill>
                  <a:schemeClr val="bg1"/>
                </a:solidFill>
              </a:endParaRPr>
            </a:p>
          </p:txBody>
        </p:sp>
      </p:grpSp>
      <p:pic>
        <p:nvPicPr>
          <p:cNvPr id="28" name="Picture 27">
            <a:extLst>
              <a:ext uri="{FF2B5EF4-FFF2-40B4-BE49-F238E27FC236}">
                <a16:creationId xmlns:a16="http://schemas.microsoft.com/office/drawing/2014/main" id="{A6ECAD9C-7808-4C17-A01F-F34F0DEBC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97" y="1078926"/>
            <a:ext cx="5410060" cy="5073147"/>
          </a:xfrm>
          <a:prstGeom prst="rect">
            <a:avLst/>
          </a:prstGeom>
        </p:spPr>
      </p:pic>
    </p:spTree>
    <p:extLst>
      <p:ext uri="{BB962C8B-B14F-4D97-AF65-F5344CB8AC3E}">
        <p14:creationId xmlns:p14="http://schemas.microsoft.com/office/powerpoint/2010/main" val="402372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62E6E-6460-4490-983F-03122F66D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 y="0"/>
            <a:ext cx="12177814" cy="6858000"/>
          </a:xfrm>
          <a:prstGeom prst="rect">
            <a:avLst/>
          </a:prstGeom>
        </p:spPr>
      </p:pic>
      <p:sp>
        <p:nvSpPr>
          <p:cNvPr id="6" name="TextBox 5"/>
          <p:cNvSpPr txBox="1"/>
          <p:nvPr/>
        </p:nvSpPr>
        <p:spPr>
          <a:xfrm>
            <a:off x="0" y="57443"/>
            <a:ext cx="11908972" cy="830997"/>
          </a:xfrm>
          <a:prstGeom prst="rect">
            <a:avLst/>
          </a:prstGeom>
          <a:noFill/>
        </p:spPr>
        <p:txBody>
          <a:bodyPr wrap="square" rtlCol="0">
            <a:spAutoFit/>
          </a:bodyPr>
          <a:lstStyle/>
          <a:p>
            <a:pPr algn="ctr"/>
            <a:r>
              <a:rPr lang="en-US" sz="4800" dirty="0">
                <a:latin typeface="Elephant" panose="02020904090505020303" pitchFamily="18" charset="0"/>
              </a:rPr>
              <a:t>The Return of Thomas B. Marsh</a:t>
            </a:r>
          </a:p>
        </p:txBody>
      </p:sp>
      <p:sp>
        <p:nvSpPr>
          <p:cNvPr id="2" name="Rectangle 1"/>
          <p:cNvSpPr/>
          <p:nvPr/>
        </p:nvSpPr>
        <p:spPr>
          <a:xfrm>
            <a:off x="311574" y="961176"/>
            <a:ext cx="3824008" cy="2554545"/>
          </a:xfrm>
          <a:prstGeom prst="rect">
            <a:avLst/>
          </a:prstGeom>
          <a:solidFill>
            <a:schemeClr val="bg2"/>
          </a:solidFill>
        </p:spPr>
        <p:txBody>
          <a:bodyPr wrap="square">
            <a:spAutoFit/>
          </a:bodyPr>
          <a:lstStyle/>
          <a:p>
            <a:r>
              <a:rPr lang="en-US" sz="2000" dirty="0"/>
              <a:t>“Brother Thomas B. Marsh, formerly the President of the Quorum of the Twelve Apostles, has now come to us, after an absence of nearly nineteen years. He is on the stand today, and wishes to make a few remarks to the congregation.”</a:t>
            </a:r>
          </a:p>
        </p:txBody>
      </p:sp>
      <p:sp>
        <p:nvSpPr>
          <p:cNvPr id="32" name="Rectangle 31"/>
          <p:cNvSpPr/>
          <p:nvPr/>
        </p:nvSpPr>
        <p:spPr>
          <a:xfrm>
            <a:off x="7742993" y="888440"/>
            <a:ext cx="4316235" cy="2862322"/>
          </a:xfrm>
          <a:prstGeom prst="rect">
            <a:avLst/>
          </a:prstGeom>
          <a:solidFill>
            <a:schemeClr val="bg2"/>
          </a:solidFill>
        </p:spPr>
        <p:txBody>
          <a:bodyPr wrap="square">
            <a:spAutoFit/>
          </a:bodyPr>
          <a:lstStyle/>
          <a:p>
            <a:r>
              <a:rPr lang="en-US" sz="2000" dirty="0"/>
              <a:t>…He came into my office and wished to know whether I could be reconciled to him, and whether there could be a reconciliation between himself and the Church of the living God. He reflected for a moment and said, I am reconciled to the Church, but I want to know whether the Church can be reconciled to me.”</a:t>
            </a:r>
            <a:endParaRPr lang="en-US" sz="1400" dirty="0"/>
          </a:p>
        </p:txBody>
      </p:sp>
      <p:sp>
        <p:nvSpPr>
          <p:cNvPr id="33" name="Rectangle 32"/>
          <p:cNvSpPr/>
          <p:nvPr/>
        </p:nvSpPr>
        <p:spPr>
          <a:xfrm>
            <a:off x="2932774" y="3948107"/>
            <a:ext cx="5037054" cy="2462213"/>
          </a:xfrm>
          <a:prstGeom prst="rect">
            <a:avLst/>
          </a:prstGeom>
          <a:solidFill>
            <a:schemeClr val="bg2"/>
          </a:solidFill>
        </p:spPr>
        <p:txBody>
          <a:bodyPr wrap="square">
            <a:spAutoFit/>
          </a:bodyPr>
          <a:lstStyle/>
          <a:p>
            <a:r>
              <a:rPr lang="en-US" sz="2000" dirty="0"/>
              <a:t>He is here, and I want him to say what he may wish to. [Brother Marsh then arose, and the President continued.] Brethren and sisters, I now introduce to you brother Thomas B. Marsh. When the Quorum of the Twelve was first organized, he was appointed to be their President.”</a:t>
            </a:r>
          </a:p>
          <a:p>
            <a:r>
              <a:rPr lang="en-US" sz="1400" dirty="0"/>
              <a:t>President Brigham Young</a:t>
            </a:r>
          </a:p>
        </p:txBody>
      </p:sp>
      <p:pic>
        <p:nvPicPr>
          <p:cNvPr id="7" name="Picture 6">
            <a:extLst>
              <a:ext uri="{FF2B5EF4-FFF2-40B4-BE49-F238E27FC236}">
                <a16:creationId xmlns:a16="http://schemas.microsoft.com/office/drawing/2014/main" id="{B06A0309-BD8F-48B2-A5C0-A57847C50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555" y="3960013"/>
            <a:ext cx="3849624" cy="2459736"/>
          </a:xfrm>
          <a:prstGeom prst="rect">
            <a:avLst/>
          </a:prstGeom>
        </p:spPr>
      </p:pic>
      <p:pic>
        <p:nvPicPr>
          <p:cNvPr id="9" name="Picture 8">
            <a:extLst>
              <a:ext uri="{FF2B5EF4-FFF2-40B4-BE49-F238E27FC236}">
                <a16:creationId xmlns:a16="http://schemas.microsoft.com/office/drawing/2014/main" id="{1B540ECF-F7DD-4184-BDB5-AA66DA496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34" y="3826663"/>
            <a:ext cx="2159000" cy="2705100"/>
          </a:xfrm>
          <a:prstGeom prst="rect">
            <a:avLst/>
          </a:prstGeom>
        </p:spPr>
      </p:pic>
    </p:spTree>
    <p:extLst>
      <p:ext uri="{BB962C8B-B14F-4D97-AF65-F5344CB8AC3E}">
        <p14:creationId xmlns:p14="http://schemas.microsoft.com/office/powerpoint/2010/main" val="254542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2941B12-4377-4AB7-8809-4ED0924FF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272" y="119743"/>
            <a:ext cx="11887200" cy="674030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 </a:t>
            </a:r>
          </a:p>
          <a:p>
            <a:endParaRPr lang="en-US" dirty="0">
              <a:solidFill>
                <a:schemeClr val="bg1"/>
              </a:solidFill>
            </a:endParaRPr>
          </a:p>
          <a:p>
            <a:r>
              <a:rPr lang="en-US" dirty="0">
                <a:solidFill>
                  <a:schemeClr val="bg1"/>
                </a:solidFill>
              </a:rPr>
              <a:t>Video: “If They Harden Not Their Hearts” (11:21)</a:t>
            </a:r>
          </a:p>
          <a:p>
            <a:endParaRPr lang="en-US" dirty="0">
              <a:solidFill>
                <a:schemeClr val="bg1"/>
              </a:solidFill>
            </a:endParaRPr>
          </a:p>
          <a:p>
            <a:r>
              <a:rPr lang="en-US" dirty="0">
                <a:solidFill>
                  <a:schemeClr val="bg1"/>
                </a:solidFill>
              </a:rPr>
              <a:t>Time line: </a:t>
            </a:r>
            <a:r>
              <a:rPr lang="en-US" i="1" dirty="0">
                <a:solidFill>
                  <a:schemeClr val="bg1"/>
                </a:solidFill>
              </a:rPr>
              <a:t>Doctrine and Covenants Student Manual Religion 324-325 </a:t>
            </a:r>
            <a:r>
              <a:rPr lang="en-US" dirty="0">
                <a:solidFill>
                  <a:schemeClr val="bg1"/>
                </a:solidFill>
              </a:rPr>
              <a:t>Section 112</a:t>
            </a:r>
          </a:p>
          <a:p>
            <a:endParaRPr lang="en-US" dirty="0">
              <a:solidFill>
                <a:schemeClr val="bg1"/>
              </a:solidFill>
            </a:endParaRPr>
          </a:p>
          <a:p>
            <a:r>
              <a:rPr lang="en-US" dirty="0">
                <a:solidFill>
                  <a:schemeClr val="bg1"/>
                </a:solidFill>
              </a:rPr>
              <a:t>Hyrum M. Smith and </a:t>
            </a:r>
            <a:r>
              <a:rPr lang="en-US" dirty="0" err="1">
                <a:solidFill>
                  <a:schemeClr val="bg1"/>
                </a:solidFill>
              </a:rPr>
              <a:t>Janne</a:t>
            </a:r>
            <a:r>
              <a:rPr lang="en-US" dirty="0">
                <a:solidFill>
                  <a:schemeClr val="bg1"/>
                </a:solidFill>
              </a:rPr>
              <a:t> M. Sjodahl </a:t>
            </a:r>
            <a:r>
              <a:rPr lang="en-US" i="1" dirty="0">
                <a:solidFill>
                  <a:schemeClr val="bg1"/>
                </a:solidFill>
              </a:rPr>
              <a:t>Doctrine and Covenants Commentary </a:t>
            </a:r>
            <a:r>
              <a:rPr lang="en-US" dirty="0">
                <a:solidFill>
                  <a:schemeClr val="bg1"/>
                </a:solidFill>
              </a:rPr>
              <a:t>pg. 732-35</a:t>
            </a:r>
          </a:p>
          <a:p>
            <a:endParaRPr lang="en-US" i="1" dirty="0">
              <a:solidFill>
                <a:schemeClr val="bg1"/>
              </a:solidFill>
            </a:endParaRPr>
          </a:p>
          <a:p>
            <a:r>
              <a:rPr lang="en-US" dirty="0">
                <a:solidFill>
                  <a:schemeClr val="bg1"/>
                </a:solidFill>
              </a:rPr>
              <a:t>President Dieter F. Uchtdorf  (“Pride and the Priesthood,”</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2010, 58).</a:t>
            </a:r>
          </a:p>
          <a:p>
            <a:endParaRPr lang="en-US" dirty="0">
              <a:solidFill>
                <a:schemeClr val="bg1"/>
              </a:solidFill>
            </a:endParaRPr>
          </a:p>
          <a:p>
            <a:r>
              <a:rPr lang="en-US" b="0" i="0" dirty="0">
                <a:solidFill>
                  <a:schemeClr val="bg1"/>
                </a:solidFill>
                <a:effectLst/>
                <a:latin typeface="Open Sans"/>
              </a:rPr>
              <a:t>President Brigham Young (</a:t>
            </a:r>
            <a:r>
              <a:rPr lang="en-US" b="0" i="1" dirty="0">
                <a:solidFill>
                  <a:schemeClr val="bg1"/>
                </a:solidFill>
                <a:effectLst/>
                <a:latin typeface="Open Sans"/>
              </a:rPr>
              <a:t>Discourses of Brigham Young,</a:t>
            </a:r>
            <a:r>
              <a:rPr lang="en-US" b="0" i="0" dirty="0">
                <a:solidFill>
                  <a:schemeClr val="bg1"/>
                </a:solidFill>
                <a:effectLst/>
                <a:latin typeface="Open Sans"/>
              </a:rPr>
              <a:t> p. 138, 206).</a:t>
            </a:r>
          </a:p>
          <a:p>
            <a:endParaRPr lang="en-US" dirty="0">
              <a:solidFill>
                <a:schemeClr val="bg1"/>
              </a:solidFill>
              <a:latin typeface="Open Sans"/>
            </a:endParaRPr>
          </a:p>
          <a:p>
            <a:r>
              <a:rPr lang="en-US" dirty="0">
                <a:solidFill>
                  <a:schemeClr val="bg1"/>
                </a:solidFill>
              </a:rPr>
              <a:t>President Joseph Fielding Smith (</a:t>
            </a:r>
            <a:r>
              <a:rPr lang="en-US" i="1" dirty="0">
                <a:solidFill>
                  <a:schemeClr val="bg1"/>
                </a:solidFill>
              </a:rPr>
              <a:t>Church History and Modern Revelation,</a:t>
            </a:r>
            <a:r>
              <a:rPr lang="en-US" dirty="0">
                <a:solidFill>
                  <a:schemeClr val="bg1"/>
                </a:solidFill>
              </a:rPr>
              <a:t>2:73.)</a:t>
            </a:r>
          </a:p>
          <a:p>
            <a:endParaRPr lang="en-US" dirty="0">
              <a:solidFill>
                <a:schemeClr val="bg1"/>
              </a:solidFill>
            </a:endParaRPr>
          </a:p>
          <a:p>
            <a:r>
              <a:rPr lang="en-US" dirty="0">
                <a:solidFill>
                  <a:schemeClr val="bg1"/>
                </a:solidFill>
              </a:rPr>
              <a:t>Photo of Tabernacle…Where the Prophet Brigham Young Spoke</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i="1" dirty="0">
                <a:solidFill>
                  <a:schemeClr val="bg1"/>
                </a:solidFill>
              </a:rPr>
              <a:t> </a:t>
            </a:r>
          </a:p>
          <a:p>
            <a:endParaRPr lang="en-US" dirty="0">
              <a:solidFill>
                <a:schemeClr val="bg1"/>
              </a:solidFill>
            </a:endParaRPr>
          </a:p>
          <a:p>
            <a:r>
              <a:rPr lang="en-US" dirty="0">
                <a:solidFill>
                  <a:schemeClr val="bg1"/>
                </a:solidFill>
              </a:rPr>
              <a:t> </a:t>
            </a:r>
          </a:p>
        </p:txBody>
      </p:sp>
      <p:grpSp>
        <p:nvGrpSpPr>
          <p:cNvPr id="5" name="Group 4"/>
          <p:cNvGrpSpPr/>
          <p:nvPr/>
        </p:nvGrpSpPr>
        <p:grpSpPr>
          <a:xfrm>
            <a:off x="4947583" y="807595"/>
            <a:ext cx="746983" cy="946179"/>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4E643543-2DE1-4191-B899-0976AC47630F}"/>
              </a:ext>
            </a:extLst>
          </p:cNvPr>
          <p:cNvSpPr>
            <a:spLocks noGrp="1"/>
          </p:cNvSpPr>
          <p:nvPr/>
        </p:nvSpPr>
        <p:spPr>
          <a:xfrm>
            <a:off x="0" y="643870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248981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569660"/>
          </a:xfrm>
          <a:prstGeom prst="rect">
            <a:avLst/>
          </a:prstGeom>
          <a:ln>
            <a:solidFill>
              <a:schemeClr val="tx1"/>
            </a:solidFill>
          </a:ln>
        </p:spPr>
        <p:txBody>
          <a:bodyPr>
            <a:spAutoFit/>
          </a:bodyPr>
          <a:lstStyle/>
          <a:p>
            <a:r>
              <a:rPr lang="en-US" sz="1200" b="1" i="0" dirty="0">
                <a:solidFill>
                  <a:srgbClr val="333333"/>
                </a:solidFill>
                <a:effectLst/>
                <a:latin typeface="Open Sans"/>
              </a:rPr>
              <a:t>Be Thou Humble:</a:t>
            </a:r>
          </a:p>
          <a:p>
            <a:r>
              <a:rPr lang="en-US" sz="1200" b="0" i="0" dirty="0">
                <a:solidFill>
                  <a:srgbClr val="333333"/>
                </a:solidFill>
                <a:effectLst/>
                <a:latin typeface="Open Sans"/>
              </a:rPr>
              <a:t>Elder Harold B. Lee related: “I remember at a stake conference some years ago a young man was called to a high position. When we had asked him to express himself, expecting a humble testimony in his acceptance, he stood up and in a rather flamboyant, boastful way gave a dramatic performance. At the close of the service as we walked home, one of the high council whispered to me and said, calling him by name: ‘When he stood up there in the pulpit this morning, he was all alone.’” (In Conference Report, Oct. 1960, p. 17.)</a:t>
            </a:r>
            <a:endParaRPr lang="en-US" sz="1200" dirty="0"/>
          </a:p>
        </p:txBody>
      </p:sp>
      <p:sp>
        <p:nvSpPr>
          <p:cNvPr id="3" name="Rectangle 2"/>
          <p:cNvSpPr/>
          <p:nvPr/>
        </p:nvSpPr>
        <p:spPr>
          <a:xfrm>
            <a:off x="0" y="1569660"/>
            <a:ext cx="6096000" cy="2677656"/>
          </a:xfrm>
          <a:prstGeom prst="rect">
            <a:avLst/>
          </a:prstGeom>
          <a:ln>
            <a:solidFill>
              <a:schemeClr val="tx1"/>
            </a:solidFill>
          </a:ln>
        </p:spPr>
        <p:txBody>
          <a:bodyPr>
            <a:spAutoFit/>
          </a:bodyPr>
          <a:lstStyle/>
          <a:p>
            <a:r>
              <a:rPr lang="en-US" sz="1200" b="1" i="0" dirty="0">
                <a:effectLst/>
                <a:latin typeface="Open Sans"/>
              </a:rPr>
              <a:t>Open rebellion:</a:t>
            </a:r>
          </a:p>
          <a:p>
            <a:r>
              <a:rPr lang="en-US" sz="1200" b="0" i="0" dirty="0">
                <a:effectLst/>
                <a:latin typeface="Open Sans"/>
              </a:rPr>
              <a:t>President Joseph Fielding Smith explained: “At the time this revelation was given some of the members of the council of the apostles were in open rebellion and had displayed a very bitter spirit towards the Prophet. The Lord endeavored to impress upon them the fact that the Prophet was the one who held the keys of this dispensation and that he would hold them constantly until the Lord should come. In a former revelation (Sec. 43:4–7.) the Lord had said that the keys were in the hands of Joseph Smith and that if he should transgress and lose them they would be given to another. At that day the Prophet had not been tested and proved by tribulation and suffering, but now in July 1837, the Prophet having shown his integrity in all kinds of difficulties and tribulation the Lord declared that the keys shall never be taken from him. The Lord wished to impress upon the apostles and others in the councils of the Church that he had not forsaken his prophet and would be with him to the end.” (</a:t>
            </a:r>
            <a:r>
              <a:rPr lang="en-US" sz="1200" b="0" i="1" dirty="0">
                <a:effectLst/>
                <a:latin typeface="Open Sans"/>
              </a:rPr>
              <a:t>Church History and Modern Revelation,</a:t>
            </a:r>
            <a:r>
              <a:rPr lang="en-US" sz="1200" b="0" i="0" dirty="0">
                <a:effectLst/>
                <a:latin typeface="Open Sans"/>
              </a:rPr>
              <a:t> 2:72–73.)</a:t>
            </a:r>
            <a:endParaRPr lang="en-US" sz="1200" dirty="0"/>
          </a:p>
        </p:txBody>
      </p:sp>
      <p:sp>
        <p:nvSpPr>
          <p:cNvPr id="4" name="Rectangle 3"/>
          <p:cNvSpPr/>
          <p:nvPr/>
        </p:nvSpPr>
        <p:spPr>
          <a:xfrm>
            <a:off x="6096000" y="0"/>
            <a:ext cx="6096000" cy="6093976"/>
          </a:xfrm>
          <a:prstGeom prst="rect">
            <a:avLst/>
          </a:prstGeom>
          <a:ln>
            <a:solidFill>
              <a:schemeClr val="tx1"/>
            </a:solidFill>
          </a:ln>
        </p:spPr>
        <p:txBody>
          <a:bodyPr>
            <a:spAutoFit/>
          </a:bodyPr>
          <a:lstStyle/>
          <a:p>
            <a:r>
              <a:rPr lang="en-US" sz="1200" b="1" dirty="0"/>
              <a:t>David Rice Atchison (General)</a:t>
            </a:r>
          </a:p>
          <a:p>
            <a:r>
              <a:rPr lang="en-US" sz="1200" dirty="0"/>
              <a:t>Atchison was born to William Atchison in </a:t>
            </a:r>
            <a:r>
              <a:rPr lang="en-US" sz="1200" dirty="0" err="1"/>
              <a:t>Frogtown</a:t>
            </a:r>
            <a:r>
              <a:rPr lang="en-US" sz="1200" dirty="0"/>
              <a:t> (later </a:t>
            </a:r>
            <a:r>
              <a:rPr lang="en-US" sz="1200" dirty="0" err="1"/>
              <a:t>Kirklevington</a:t>
            </a:r>
            <a:r>
              <a:rPr lang="en-US" sz="1200" dirty="0"/>
              <a:t>), which is now part of Lexington, Kentucky. He was educated at Transylvania University in Lexington, where his classmates included five future Democratic senators (Solomon Downs of Louisiana, Jesse Bright of Indiana, George W. Jones of Iowa, Edward </a:t>
            </a:r>
            <a:r>
              <a:rPr lang="en-US" sz="1200" dirty="0" err="1"/>
              <a:t>Hannegan</a:t>
            </a:r>
            <a:r>
              <a:rPr lang="en-US" sz="1200" dirty="0"/>
              <a:t> of Indiana, and Jefferson Davis of Mississippi). Atchison was admitted to the Kentucky bar in 1829.</a:t>
            </a:r>
          </a:p>
          <a:p>
            <a:r>
              <a:rPr lang="en-US" sz="1200" dirty="0"/>
              <a:t>Missouri lawyer and politician</a:t>
            </a:r>
          </a:p>
          <a:p>
            <a:r>
              <a:rPr lang="en-US" sz="1200" b="1" dirty="0"/>
              <a:t>In 1830 he moved to Liberty in Clay County in western Missouri, and set up practice there, where he also farmed. Atchison's law practice flourished, and his best-known client was Latter Day Saint Movement founder Joseph Smith.</a:t>
            </a:r>
            <a:endParaRPr lang="en-US" sz="1200" b="1" baseline="30000" dirty="0"/>
          </a:p>
          <a:p>
            <a:r>
              <a:rPr lang="en-US" sz="1200" b="1" dirty="0"/>
              <a:t> Atchison represented Smith in land disputes with non-Mormon settlers in Caldwell County and Daviess County</a:t>
            </a:r>
          </a:p>
          <a:p>
            <a:r>
              <a:rPr lang="en-US" sz="1200" dirty="0"/>
              <a:t>Alexander William Doniphan joined Atchison's law practice in Liberty in May, 1833.</a:t>
            </a:r>
            <a:endParaRPr lang="en-US" sz="1200" baseline="30000" dirty="0"/>
          </a:p>
          <a:p>
            <a:r>
              <a:rPr lang="en-US" sz="1200" dirty="0"/>
              <a:t>The two became fast friends and spent many leisure time hours playing cards, going the horse races, hunting, fishing, attending social functions and political events. Atchison, already a member of the Liberty Blues, a volunteer militia in Missouri, got Doniphan to join.</a:t>
            </a:r>
          </a:p>
          <a:p>
            <a:r>
              <a:rPr lang="en-US" sz="1200" dirty="0"/>
              <a:t>Atchison was elected to the Missouri House of Representatives in 1834.</a:t>
            </a:r>
            <a:endParaRPr lang="en-US" sz="1200" baseline="30000" dirty="0"/>
          </a:p>
          <a:p>
            <a:r>
              <a:rPr lang="en-US" sz="1200" dirty="0"/>
              <a:t>He worked hard for the Platte Purchase, which extended the northwestern boundary of Missouri to the Missouri River in 1837.</a:t>
            </a:r>
          </a:p>
          <a:p>
            <a:r>
              <a:rPr lang="en-US" sz="1200" b="1" dirty="0"/>
              <a:t>When the earlier disputes broke out into the so-called Mormon War of 1838, Atchison was appointed a major general in the state militia</a:t>
            </a:r>
            <a:r>
              <a:rPr lang="en-US" sz="1200" b="1" baseline="30000" dirty="0"/>
              <a:t> </a:t>
            </a:r>
            <a:r>
              <a:rPr lang="en-US" sz="1200" b="1" dirty="0"/>
              <a:t>and took part in suppression of the violence by both sides.</a:t>
            </a:r>
          </a:p>
          <a:p>
            <a:r>
              <a:rPr lang="en-US" sz="1200" dirty="0"/>
              <a:t>In 1838 he was re-elected to the Missouri State House of Representatives. Three years later, he appointed a circuit court judge for the six-county area of the Platte Purchase. In 1843 he was named a county commissioner in Platte County, where he then lived.</a:t>
            </a:r>
          </a:p>
          <a:p>
            <a:endParaRPr lang="en-US" sz="1200" b="0" i="0" dirty="0">
              <a:effectLst/>
            </a:endParaRPr>
          </a:p>
          <a:p>
            <a:r>
              <a:rPr lang="en-US" sz="1200" dirty="0"/>
              <a:t>Atchison himself never claimed that he was technically </a:t>
            </a:r>
            <a:r>
              <a:rPr lang="en-US" sz="1200" b="1" dirty="0"/>
              <a:t>President of the United States for one day </a:t>
            </a:r>
            <a:r>
              <a:rPr lang="en-US" sz="1200" dirty="0"/>
              <a:t>— Sunday, March 4, 1849. Outgoing President James Polk’s term ended at noon on March 4, which was a Sunday. His successor, Zachary Taylor, refused to be sworn into office on Sunday. As President </a:t>
            </a:r>
            <a:r>
              <a:rPr lang="en-US" sz="1200" i="1" dirty="0"/>
              <a:t>pro tempore</a:t>
            </a:r>
            <a:r>
              <a:rPr lang="en-US" sz="1200" dirty="0"/>
              <a:t>, and therefore Acting Vice President, under the presidential succession law in place at the time, Atchison was believed by some to be Acting President.</a:t>
            </a:r>
          </a:p>
          <a:p>
            <a:r>
              <a:rPr lang="en-US" sz="1200" b="0" i="0" dirty="0">
                <a:effectLst/>
              </a:rPr>
              <a:t>Wikipedia</a:t>
            </a:r>
          </a:p>
        </p:txBody>
      </p:sp>
    </p:spTree>
    <p:extLst>
      <p:ext uri="{BB962C8B-B14F-4D97-AF65-F5344CB8AC3E}">
        <p14:creationId xmlns:p14="http://schemas.microsoft.com/office/powerpoint/2010/main" val="1055135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447645"/>
          </a:xfrm>
          <a:prstGeom prst="rect">
            <a:avLst/>
          </a:prstGeom>
          <a:ln>
            <a:solidFill>
              <a:schemeClr val="tx1"/>
            </a:solidFill>
          </a:ln>
        </p:spPr>
        <p:txBody>
          <a:bodyPr>
            <a:spAutoFit/>
          </a:bodyPr>
          <a:lstStyle/>
          <a:p>
            <a:r>
              <a:rPr lang="en-US" sz="1200" b="1" dirty="0">
                <a:solidFill>
                  <a:srgbClr val="000000"/>
                </a:solidFill>
              </a:rPr>
              <a:t>REMARKS BY THOMAS B. MARSH</a:t>
            </a:r>
            <a:r>
              <a:rPr lang="en-US" sz="1200" dirty="0">
                <a:solidFill>
                  <a:srgbClr val="000000"/>
                </a:solidFill>
              </a:rPr>
              <a:t>. I do not know that I can make all this vast congregation hear and understand me. My voice never was very strong, but it has been very much weakened of late years by the afflicting rod of Jehovah. He loved me too much to let me go without whipping. I have seen the hand of the Lord in the chastisement which I have received. I have seen and known that </a:t>
            </a:r>
            <a:r>
              <a:rPr lang="en-US" sz="1200" dirty="0"/>
              <a:t>it has proved he loved me; for if he had not cared anything about me, he would not have taken me by the arm and given me such a shaking.</a:t>
            </a:r>
          </a:p>
          <a:p>
            <a:r>
              <a:rPr lang="en-US" sz="1200" dirty="0"/>
              <a:t>If there are any among this people who should ever apostatize and do as I have done, prepare your backs for a good whipping, if you are such as the Lord loves. But if you will take my advice, you will stand by the authorities; but if you go away and the Lord loves you as much as he did me, he will whip you back again.</a:t>
            </a:r>
          </a:p>
          <a:p>
            <a:r>
              <a:rPr lang="en-US" sz="1200" dirty="0"/>
              <a:t>Many have said to me, “How is it that a man like you, who understood so much of the revelations of God as recorded in the Book of Doctrine and Covenants, should fall away?” I told them not to feel too secure, but to take heed lest they also should fall; for I had no scruples in my mind as to the possibility of men falling away.</a:t>
            </a:r>
          </a:p>
          <a:p>
            <a:r>
              <a:rPr lang="en-US" sz="1200" dirty="0"/>
              <a:t>I can say, in reference to the Quorum of the Twelve, to which I belonged, that I did not consider myself a whit behind any of them, and I suppose that others had the same opinion; but, let no one feel too secure: for, before you think of it, your steps will slide. You will not then think nor feel for a moment as you did before you lost the Spirit of Christ; for when men apostatize, they are left to grovel in the dark.</a:t>
            </a:r>
          </a:p>
          <a:p>
            <a:r>
              <a:rPr lang="en-US" sz="1200" dirty="0"/>
              <a:t>I have sought diligently to know the Spirit of Christ since I turned my face Zion ward, and I believe I have obtained it. I have frequently wanted to know how my apostasy began, and I have come to the conclusion that I must have lost the Spirit of the Lord out of my heart…. </a:t>
            </a:r>
          </a:p>
          <a:p>
            <a:endParaRPr lang="en-US" sz="1200" dirty="0"/>
          </a:p>
          <a:p>
            <a:r>
              <a:rPr lang="en-US" sz="1200" dirty="0"/>
              <a:t>I derive strength from a superior source. I have been drinking from that source for many years; and, as I told you last Sabbath, I have been trying to be a disciple of Jesus Christ. And, if we are faithful, we will all be counted worthy to be his disciples. God bless you! Amen.</a:t>
            </a:r>
          </a:p>
          <a:p>
            <a:endParaRPr lang="en-US" sz="1200" dirty="0"/>
          </a:p>
          <a:p>
            <a:r>
              <a:rPr lang="en-US" sz="1200" dirty="0"/>
              <a:t>Thomas B. Marsh…Brigham Young Journal of Discourse 206-207</a:t>
            </a:r>
          </a:p>
          <a:p>
            <a:endParaRPr lang="en-US" sz="1200" dirty="0"/>
          </a:p>
        </p:txBody>
      </p:sp>
      <p:grpSp>
        <p:nvGrpSpPr>
          <p:cNvPr id="3" name="Group 2"/>
          <p:cNvGrpSpPr/>
          <p:nvPr/>
        </p:nvGrpSpPr>
        <p:grpSpPr>
          <a:xfrm>
            <a:off x="6418420" y="1409900"/>
            <a:ext cx="5348578" cy="3600916"/>
            <a:chOff x="6843422" y="1461416"/>
            <a:chExt cx="5348578" cy="3600916"/>
          </a:xfrm>
        </p:grpSpPr>
        <p:pic>
          <p:nvPicPr>
            <p:cNvPr id="9218" name="Picture 2" descr="http://mormonitemusings.files.wordpress.com/2014/01/salt-lake-tabernac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3422" y="1461416"/>
              <a:ext cx="5348578" cy="32008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22499" y="4662222"/>
              <a:ext cx="2790423" cy="400110"/>
            </a:xfrm>
            <a:prstGeom prst="rect">
              <a:avLst/>
            </a:prstGeom>
          </p:spPr>
          <p:txBody>
            <a:bodyPr wrap="square">
              <a:spAutoFit/>
            </a:bodyPr>
            <a:lstStyle/>
            <a:p>
              <a:r>
                <a:rPr lang="en-US" sz="2000" dirty="0"/>
                <a:t>Salt Lake City Tabernacle</a:t>
              </a:r>
              <a:endParaRPr lang="en-US" sz="1400" dirty="0"/>
            </a:p>
          </p:txBody>
        </p:sp>
      </p:grpSp>
    </p:spTree>
    <p:extLst>
      <p:ext uri="{BB962C8B-B14F-4D97-AF65-F5344CB8AC3E}">
        <p14:creationId xmlns:p14="http://schemas.microsoft.com/office/powerpoint/2010/main" val="169763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2E07BC7-40DF-482A-882A-DBC5E9DD9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Background</a:t>
            </a:r>
          </a:p>
        </p:txBody>
      </p:sp>
      <p:cxnSp>
        <p:nvCxnSpPr>
          <p:cNvPr id="5" name="Straight Connector 4"/>
          <p:cNvCxnSpPr/>
          <p:nvPr/>
        </p:nvCxnSpPr>
        <p:spPr>
          <a:xfrm>
            <a:off x="0" y="1589314"/>
            <a:ext cx="12028716" cy="108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961878"/>
            <a:ext cx="2090057" cy="3059381"/>
            <a:chOff x="0" y="961878"/>
            <a:chExt cx="2090057" cy="3059381"/>
          </a:xfrm>
        </p:grpSpPr>
        <p:cxnSp>
          <p:nvCxnSpPr>
            <p:cNvPr id="8" name="Straight Connector 7"/>
            <p:cNvCxnSpPr/>
            <p:nvPr/>
          </p:nvCxnSpPr>
          <p:spPr>
            <a:xfrm>
              <a:off x="609600" y="1317171"/>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7586" y="961878"/>
              <a:ext cx="664028" cy="369332"/>
            </a:xfrm>
            <a:prstGeom prst="rect">
              <a:avLst/>
            </a:prstGeom>
            <a:noFill/>
          </p:spPr>
          <p:txBody>
            <a:bodyPr wrap="square" rtlCol="0">
              <a:spAutoFit/>
            </a:bodyPr>
            <a:lstStyle/>
            <a:p>
              <a:r>
                <a:rPr lang="en-US" dirty="0">
                  <a:solidFill>
                    <a:schemeClr val="bg1"/>
                  </a:solidFill>
                </a:rPr>
                <a:t>1835</a:t>
              </a:r>
            </a:p>
          </p:txBody>
        </p:sp>
        <p:sp>
          <p:nvSpPr>
            <p:cNvPr id="14" name="Rectangle 13"/>
            <p:cNvSpPr/>
            <p:nvPr/>
          </p:nvSpPr>
          <p:spPr>
            <a:xfrm>
              <a:off x="0" y="2266933"/>
              <a:ext cx="2090057" cy="1754326"/>
            </a:xfrm>
            <a:prstGeom prst="rect">
              <a:avLst/>
            </a:prstGeom>
          </p:spPr>
          <p:txBody>
            <a:bodyPr wrap="square">
              <a:spAutoFit/>
            </a:bodyPr>
            <a:lstStyle/>
            <a:p>
              <a:r>
                <a:rPr lang="en-US" dirty="0">
                  <a:solidFill>
                    <a:schemeClr val="bg1"/>
                  </a:solidFill>
                </a:rPr>
                <a:t>Thomas B. Marsh</a:t>
              </a:r>
            </a:p>
            <a:p>
              <a:r>
                <a:rPr lang="en-US" dirty="0">
                  <a:solidFill>
                    <a:schemeClr val="bg1"/>
                  </a:solidFill>
                </a:rPr>
                <a:t>Called an Apostle and appointed President of the Quorum of the Twelve Apostles </a:t>
              </a:r>
              <a:endParaRPr lang="en-US" dirty="0"/>
            </a:p>
          </p:txBody>
        </p:sp>
      </p:grpSp>
      <p:grpSp>
        <p:nvGrpSpPr>
          <p:cNvPr id="7" name="Group 6"/>
          <p:cNvGrpSpPr/>
          <p:nvPr/>
        </p:nvGrpSpPr>
        <p:grpSpPr>
          <a:xfrm>
            <a:off x="1801585" y="936171"/>
            <a:ext cx="1453243" cy="2540526"/>
            <a:chOff x="1801585" y="936171"/>
            <a:chExt cx="1453243" cy="2540526"/>
          </a:xfrm>
        </p:grpSpPr>
        <p:cxnSp>
          <p:nvCxnSpPr>
            <p:cNvPr id="16" name="Straight Connector 15"/>
            <p:cNvCxnSpPr/>
            <p:nvPr/>
          </p:nvCxnSpPr>
          <p:spPr>
            <a:xfrm>
              <a:off x="2438400" y="1349631"/>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32214" y="936171"/>
              <a:ext cx="1191986" cy="369332"/>
            </a:xfrm>
            <a:prstGeom prst="rect">
              <a:avLst/>
            </a:prstGeom>
            <a:noFill/>
          </p:spPr>
          <p:txBody>
            <a:bodyPr wrap="square" rtlCol="0">
              <a:spAutoFit/>
            </a:bodyPr>
            <a:lstStyle/>
            <a:p>
              <a:r>
                <a:rPr lang="en-US" dirty="0">
                  <a:solidFill>
                    <a:schemeClr val="bg1"/>
                  </a:solidFill>
                </a:rPr>
                <a:t>Nov. 1836 </a:t>
              </a:r>
            </a:p>
          </p:txBody>
        </p:sp>
        <p:sp>
          <p:nvSpPr>
            <p:cNvPr id="18" name="TextBox 17"/>
            <p:cNvSpPr txBox="1"/>
            <p:nvPr/>
          </p:nvSpPr>
          <p:spPr>
            <a:xfrm>
              <a:off x="1801585" y="2276368"/>
              <a:ext cx="1453243" cy="1200329"/>
            </a:xfrm>
            <a:prstGeom prst="rect">
              <a:avLst/>
            </a:prstGeom>
            <a:noFill/>
          </p:spPr>
          <p:txBody>
            <a:bodyPr wrap="square" rtlCol="0">
              <a:spAutoFit/>
            </a:bodyPr>
            <a:lstStyle/>
            <a:p>
              <a:pPr algn="ctr"/>
              <a:r>
                <a:rPr lang="en-US" dirty="0">
                  <a:solidFill>
                    <a:schemeClr val="bg1"/>
                  </a:solidFill>
                </a:rPr>
                <a:t>Kirtland Safety Society created</a:t>
              </a:r>
            </a:p>
          </p:txBody>
        </p:sp>
      </p:grpSp>
      <p:grpSp>
        <p:nvGrpSpPr>
          <p:cNvPr id="9" name="Group 8"/>
          <p:cNvGrpSpPr/>
          <p:nvPr/>
        </p:nvGrpSpPr>
        <p:grpSpPr>
          <a:xfrm>
            <a:off x="3072492" y="936171"/>
            <a:ext cx="1453243" cy="2272962"/>
            <a:chOff x="3072492" y="936171"/>
            <a:chExt cx="1453243" cy="2272962"/>
          </a:xfrm>
        </p:grpSpPr>
        <p:cxnSp>
          <p:nvCxnSpPr>
            <p:cNvPr id="19" name="Straight Connector 18"/>
            <p:cNvCxnSpPr/>
            <p:nvPr/>
          </p:nvCxnSpPr>
          <p:spPr>
            <a:xfrm>
              <a:off x="3695698" y="1349631"/>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03120" y="936171"/>
              <a:ext cx="1191986" cy="369332"/>
            </a:xfrm>
            <a:prstGeom prst="rect">
              <a:avLst/>
            </a:prstGeom>
            <a:noFill/>
          </p:spPr>
          <p:txBody>
            <a:bodyPr wrap="square" rtlCol="0">
              <a:spAutoFit/>
            </a:bodyPr>
            <a:lstStyle/>
            <a:p>
              <a:r>
                <a:rPr lang="en-US" dirty="0">
                  <a:solidFill>
                    <a:schemeClr val="bg1"/>
                  </a:solidFill>
                </a:rPr>
                <a:t>Jan. 1837</a:t>
              </a:r>
            </a:p>
          </p:txBody>
        </p:sp>
        <p:sp>
          <p:nvSpPr>
            <p:cNvPr id="21" name="TextBox 20"/>
            <p:cNvSpPr txBox="1"/>
            <p:nvPr/>
          </p:nvSpPr>
          <p:spPr>
            <a:xfrm>
              <a:off x="3072492" y="2285803"/>
              <a:ext cx="1453243" cy="923330"/>
            </a:xfrm>
            <a:prstGeom prst="rect">
              <a:avLst/>
            </a:prstGeom>
            <a:noFill/>
          </p:spPr>
          <p:txBody>
            <a:bodyPr wrap="square" rtlCol="0">
              <a:spAutoFit/>
            </a:bodyPr>
            <a:lstStyle/>
            <a:p>
              <a:pPr algn="ctr"/>
              <a:r>
                <a:rPr lang="en-US" dirty="0">
                  <a:solidFill>
                    <a:schemeClr val="bg1"/>
                  </a:solidFill>
                </a:rPr>
                <a:t>Contentions among the Saints</a:t>
              </a:r>
            </a:p>
          </p:txBody>
        </p:sp>
      </p:grpSp>
      <p:grpSp>
        <p:nvGrpSpPr>
          <p:cNvPr id="10" name="Group 9"/>
          <p:cNvGrpSpPr/>
          <p:nvPr/>
        </p:nvGrpSpPr>
        <p:grpSpPr>
          <a:xfrm>
            <a:off x="4525735" y="878993"/>
            <a:ext cx="1983922" cy="4132246"/>
            <a:chOff x="4525735" y="878993"/>
            <a:chExt cx="1983922" cy="4132246"/>
          </a:xfrm>
        </p:grpSpPr>
        <p:sp>
          <p:nvSpPr>
            <p:cNvPr id="22" name="TextBox 21"/>
            <p:cNvSpPr txBox="1"/>
            <p:nvPr/>
          </p:nvSpPr>
          <p:spPr>
            <a:xfrm>
              <a:off x="4588328" y="878993"/>
              <a:ext cx="1191986" cy="646331"/>
            </a:xfrm>
            <a:prstGeom prst="rect">
              <a:avLst/>
            </a:prstGeom>
            <a:noFill/>
          </p:spPr>
          <p:txBody>
            <a:bodyPr wrap="square" rtlCol="0">
              <a:spAutoFit/>
            </a:bodyPr>
            <a:lstStyle/>
            <a:p>
              <a:pPr algn="ctr"/>
              <a:r>
                <a:rPr lang="en-US" dirty="0">
                  <a:solidFill>
                    <a:schemeClr val="bg1"/>
                  </a:solidFill>
                </a:rPr>
                <a:t>Spring</a:t>
              </a:r>
            </a:p>
            <a:p>
              <a:pPr algn="ctr"/>
              <a:r>
                <a:rPr lang="en-US" dirty="0">
                  <a:solidFill>
                    <a:schemeClr val="bg1"/>
                  </a:solidFill>
                </a:rPr>
                <a:t>1837</a:t>
              </a:r>
            </a:p>
          </p:txBody>
        </p:sp>
        <p:cxnSp>
          <p:nvCxnSpPr>
            <p:cNvPr id="23" name="Straight Connector 22"/>
            <p:cNvCxnSpPr/>
            <p:nvPr/>
          </p:nvCxnSpPr>
          <p:spPr>
            <a:xfrm>
              <a:off x="5197926" y="1480457"/>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525735" y="2425916"/>
              <a:ext cx="1983922" cy="2585323"/>
            </a:xfrm>
            <a:prstGeom prst="rect">
              <a:avLst/>
            </a:prstGeom>
          </p:spPr>
          <p:txBody>
            <a:bodyPr wrap="square">
              <a:spAutoFit/>
            </a:bodyPr>
            <a:lstStyle/>
            <a:p>
              <a:r>
                <a:rPr lang="en-US" dirty="0">
                  <a:solidFill>
                    <a:schemeClr val="bg1"/>
                  </a:solidFill>
                </a:rPr>
                <a:t>President Marsh learned that one of the Twelve Apostles, Elder Parley P. Pratt, was planning a mission to England without President Marsh’s direction</a:t>
              </a:r>
              <a:endParaRPr lang="en-US" dirty="0"/>
            </a:p>
          </p:txBody>
        </p:sp>
      </p:grpSp>
      <p:grpSp>
        <p:nvGrpSpPr>
          <p:cNvPr id="11" name="Group 10"/>
          <p:cNvGrpSpPr/>
          <p:nvPr/>
        </p:nvGrpSpPr>
        <p:grpSpPr>
          <a:xfrm>
            <a:off x="6452505" y="1106264"/>
            <a:ext cx="2356759" cy="3360700"/>
            <a:chOff x="6452505" y="1106264"/>
            <a:chExt cx="2356759" cy="3360700"/>
          </a:xfrm>
        </p:grpSpPr>
        <p:sp>
          <p:nvSpPr>
            <p:cNvPr id="2" name="Rectangle 1"/>
            <p:cNvSpPr/>
            <p:nvPr/>
          </p:nvSpPr>
          <p:spPr>
            <a:xfrm>
              <a:off x="6512378" y="2435639"/>
              <a:ext cx="2296886" cy="2031325"/>
            </a:xfrm>
            <a:prstGeom prst="rect">
              <a:avLst/>
            </a:prstGeom>
          </p:spPr>
          <p:txBody>
            <a:bodyPr wrap="square">
              <a:spAutoFit/>
            </a:bodyPr>
            <a:lstStyle/>
            <a:p>
              <a:r>
                <a:rPr lang="en-US" dirty="0">
                  <a:solidFill>
                    <a:schemeClr val="bg1"/>
                  </a:solidFill>
                </a:rPr>
                <a:t>Elders Heber C. Kimball and Orson Hyde, departed for England after receiving mission calls from the Prophet Joseph Smith. </a:t>
              </a:r>
            </a:p>
          </p:txBody>
        </p:sp>
        <p:cxnSp>
          <p:nvCxnSpPr>
            <p:cNvPr id="25" name="Straight Connector 24"/>
            <p:cNvCxnSpPr/>
            <p:nvPr/>
          </p:nvCxnSpPr>
          <p:spPr>
            <a:xfrm>
              <a:off x="7309754" y="1480457"/>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52505" y="1106264"/>
              <a:ext cx="1673676" cy="369332"/>
            </a:xfrm>
            <a:prstGeom prst="rect">
              <a:avLst/>
            </a:prstGeom>
            <a:noFill/>
          </p:spPr>
          <p:txBody>
            <a:bodyPr wrap="square" rtlCol="0">
              <a:spAutoFit/>
            </a:bodyPr>
            <a:lstStyle/>
            <a:p>
              <a:pPr algn="ctr"/>
              <a:r>
                <a:rPr lang="en-US" dirty="0">
                  <a:solidFill>
                    <a:schemeClr val="bg1"/>
                  </a:solidFill>
                </a:rPr>
                <a:t>June 1837</a:t>
              </a:r>
            </a:p>
          </p:txBody>
        </p:sp>
      </p:grpSp>
      <p:grpSp>
        <p:nvGrpSpPr>
          <p:cNvPr id="27" name="Group 26"/>
          <p:cNvGrpSpPr/>
          <p:nvPr/>
        </p:nvGrpSpPr>
        <p:grpSpPr>
          <a:xfrm>
            <a:off x="8465002" y="1074269"/>
            <a:ext cx="3624943" cy="3387834"/>
            <a:chOff x="8465002" y="1074269"/>
            <a:chExt cx="3624943" cy="3387834"/>
          </a:xfrm>
        </p:grpSpPr>
        <p:sp>
          <p:nvSpPr>
            <p:cNvPr id="4" name="TextBox 3"/>
            <p:cNvSpPr txBox="1"/>
            <p:nvPr/>
          </p:nvSpPr>
          <p:spPr>
            <a:xfrm>
              <a:off x="8644617" y="2430778"/>
              <a:ext cx="3445328" cy="2031325"/>
            </a:xfrm>
            <a:prstGeom prst="rect">
              <a:avLst/>
            </a:prstGeom>
            <a:noFill/>
          </p:spPr>
          <p:txBody>
            <a:bodyPr wrap="square" rtlCol="0">
              <a:spAutoFit/>
            </a:bodyPr>
            <a:lstStyle/>
            <a:p>
              <a:r>
                <a:rPr lang="en-US" dirty="0">
                  <a:solidFill>
                    <a:schemeClr val="bg1"/>
                  </a:solidFill>
                </a:rPr>
                <a:t>President Marsh, who was in Missouri, wrote to Elder Pratt and the other members of the Twelve and invited them to meet him in Kirtland, Ohio, on July 24, 1837, so they could be unified in their plans for missions</a:t>
              </a:r>
            </a:p>
          </p:txBody>
        </p:sp>
        <p:cxnSp>
          <p:nvCxnSpPr>
            <p:cNvPr id="28" name="Straight Connector 27"/>
            <p:cNvCxnSpPr/>
            <p:nvPr/>
          </p:nvCxnSpPr>
          <p:spPr>
            <a:xfrm>
              <a:off x="9301840" y="1475596"/>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465002" y="1074269"/>
              <a:ext cx="1673676" cy="369332"/>
            </a:xfrm>
            <a:prstGeom prst="rect">
              <a:avLst/>
            </a:prstGeom>
            <a:noFill/>
          </p:spPr>
          <p:txBody>
            <a:bodyPr wrap="square" rtlCol="0">
              <a:spAutoFit/>
            </a:bodyPr>
            <a:lstStyle/>
            <a:p>
              <a:pPr algn="ctr"/>
              <a:r>
                <a:rPr lang="en-US" dirty="0">
                  <a:solidFill>
                    <a:schemeClr val="bg1"/>
                  </a:solidFill>
                </a:rPr>
                <a:t>July 24, 1837</a:t>
              </a:r>
            </a:p>
          </p:txBody>
        </p:sp>
      </p:grpSp>
      <p:sp>
        <p:nvSpPr>
          <p:cNvPr id="30" name="Rectangle 29"/>
          <p:cNvSpPr/>
          <p:nvPr/>
        </p:nvSpPr>
        <p:spPr>
          <a:xfrm>
            <a:off x="277586" y="5573267"/>
            <a:ext cx="4555671" cy="1200329"/>
          </a:xfrm>
          <a:prstGeom prst="rect">
            <a:avLst/>
          </a:prstGeom>
        </p:spPr>
        <p:txBody>
          <a:bodyPr wrap="square">
            <a:spAutoFit/>
          </a:bodyPr>
          <a:lstStyle/>
          <a:p>
            <a:r>
              <a:rPr lang="en-US" b="0" i="0" dirty="0">
                <a:solidFill>
                  <a:srgbClr val="FFFF00"/>
                </a:solidFill>
                <a:effectLst/>
                <a:latin typeface="Open Sans"/>
              </a:rPr>
              <a:t>On July 23, 1837, the Prophet </a:t>
            </a:r>
            <a:r>
              <a:rPr lang="en-US" b="0" i="0" u="none" strike="noStrike" dirty="0">
                <a:solidFill>
                  <a:srgbClr val="FFFF00"/>
                </a:solidFill>
                <a:effectLst/>
                <a:latin typeface="Open Sans"/>
              </a:rPr>
              <a:t>Joseph Smith</a:t>
            </a:r>
            <a:r>
              <a:rPr lang="en-US" b="0" i="0" dirty="0">
                <a:solidFill>
                  <a:srgbClr val="FFFF00"/>
                </a:solidFill>
                <a:effectLst/>
                <a:latin typeface="Open Sans"/>
              </a:rPr>
              <a:t> received a revelation for Thomas B. Marsh recorded in D&amp;C 112, the only revelation given in 1837</a:t>
            </a:r>
            <a:endParaRPr lang="en-US" dirty="0">
              <a:solidFill>
                <a:srgbClr val="FFFF00"/>
              </a:solidFill>
            </a:endParaRPr>
          </a:p>
        </p:txBody>
      </p:sp>
      <p:grpSp>
        <p:nvGrpSpPr>
          <p:cNvPr id="12" name="Group 11"/>
          <p:cNvGrpSpPr/>
          <p:nvPr/>
        </p:nvGrpSpPr>
        <p:grpSpPr>
          <a:xfrm>
            <a:off x="5517696" y="4462103"/>
            <a:ext cx="6096000" cy="1836517"/>
            <a:chOff x="5517696" y="4462103"/>
            <a:chExt cx="6096000" cy="1836517"/>
          </a:xfrm>
        </p:grpSpPr>
        <p:sp>
          <p:nvSpPr>
            <p:cNvPr id="24" name="Rectangle 23"/>
            <p:cNvSpPr/>
            <p:nvPr/>
          </p:nvSpPr>
          <p:spPr>
            <a:xfrm>
              <a:off x="5517696" y="5375290"/>
              <a:ext cx="6096000" cy="923330"/>
            </a:xfrm>
            <a:prstGeom prst="rect">
              <a:avLst/>
            </a:prstGeom>
          </p:spPr>
          <p:txBody>
            <a:bodyPr>
              <a:spAutoFit/>
            </a:bodyPr>
            <a:lstStyle/>
            <a:p>
              <a:r>
                <a:rPr lang="en-US" dirty="0">
                  <a:solidFill>
                    <a:schemeClr val="bg1"/>
                  </a:solidFill>
                </a:rPr>
                <a:t>President Marsh was apparently upset that members of the Twelve were proceeding to preach the gospel in England without his involvement.</a:t>
              </a:r>
            </a:p>
          </p:txBody>
        </p:sp>
        <p:cxnSp>
          <p:nvCxnSpPr>
            <p:cNvPr id="31" name="Straight Connector 30"/>
            <p:cNvCxnSpPr/>
            <p:nvPr/>
          </p:nvCxnSpPr>
          <p:spPr>
            <a:xfrm>
              <a:off x="7283897" y="4462103"/>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50" name="Picture 2" descr="http://mormonthink.com/img/mar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925" y="300387"/>
            <a:ext cx="1510846" cy="201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3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6E537967-5A39-49F3-A9EB-69D2978C1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8703" y="735853"/>
            <a:ext cx="8809016" cy="6001643"/>
          </a:xfrm>
          <a:prstGeom prst="rect">
            <a:avLst/>
          </a:prstGeom>
          <a:noFill/>
        </p:spPr>
        <p:txBody>
          <a:bodyPr wrap="square" rtlCol="0">
            <a:spAutoFit/>
          </a:bodyPr>
          <a:lstStyle/>
          <a:p>
            <a:r>
              <a:rPr lang="en-US" sz="1600" dirty="0">
                <a:solidFill>
                  <a:schemeClr val="bg1"/>
                </a:solidFill>
              </a:rPr>
              <a:t>He was born November 1, 1800 in Acton, Massachusetts to James Marsh and Mary Law</a:t>
            </a:r>
          </a:p>
          <a:p>
            <a:endParaRPr lang="en-US" sz="1600" dirty="0">
              <a:solidFill>
                <a:schemeClr val="bg1"/>
              </a:solidFill>
            </a:endParaRPr>
          </a:p>
          <a:p>
            <a:r>
              <a:rPr lang="en-US" sz="1600" dirty="0">
                <a:solidFill>
                  <a:schemeClr val="bg1"/>
                </a:solidFill>
              </a:rPr>
              <a:t>He became acquainted with Martin Harris, while on a visit to Palmyra, who gave him a sheet containing the first 16 pages of the Book of Mormon</a:t>
            </a:r>
          </a:p>
          <a:p>
            <a:endParaRPr lang="en-US" sz="1600" dirty="0">
              <a:solidFill>
                <a:schemeClr val="bg1"/>
              </a:solidFill>
            </a:endParaRPr>
          </a:p>
          <a:p>
            <a:r>
              <a:rPr lang="en-US" sz="1600" dirty="0">
                <a:solidFill>
                  <a:schemeClr val="bg1"/>
                </a:solidFill>
              </a:rPr>
              <a:t>He and his wife gained a testimony and was baptized by David Whitmer on September 3, 1830 and later ordained an elder </a:t>
            </a:r>
          </a:p>
          <a:p>
            <a:endParaRPr lang="en-US" sz="1600" dirty="0">
              <a:solidFill>
                <a:schemeClr val="bg1"/>
              </a:solidFill>
            </a:endParaRPr>
          </a:p>
          <a:p>
            <a:r>
              <a:rPr lang="en-US" sz="1600" dirty="0">
                <a:solidFill>
                  <a:schemeClr val="bg1"/>
                </a:solidFill>
              </a:rPr>
              <a:t>He was called to the Quorum of the Twelve and served as president in 1835</a:t>
            </a:r>
          </a:p>
          <a:p>
            <a:endParaRPr lang="en-US" sz="1600" dirty="0">
              <a:solidFill>
                <a:schemeClr val="bg1"/>
              </a:solidFill>
            </a:endParaRPr>
          </a:p>
          <a:p>
            <a:r>
              <a:rPr lang="en-US" sz="1600" dirty="0">
                <a:solidFill>
                  <a:schemeClr val="bg1"/>
                </a:solidFill>
              </a:rPr>
              <a:t>He was called on a mission to Canada with Joseph Smith and Sidney </a:t>
            </a:r>
            <a:r>
              <a:rPr lang="en-US" sz="1600" dirty="0" err="1">
                <a:solidFill>
                  <a:schemeClr val="bg1"/>
                </a:solidFill>
              </a:rPr>
              <a:t>Rigdon</a:t>
            </a:r>
            <a:endParaRPr lang="en-US" sz="1600" dirty="0">
              <a:solidFill>
                <a:schemeClr val="bg1"/>
              </a:solidFill>
            </a:endParaRPr>
          </a:p>
          <a:p>
            <a:endParaRPr lang="en-US" sz="1600" dirty="0">
              <a:solidFill>
                <a:schemeClr val="bg1"/>
              </a:solidFill>
            </a:endParaRPr>
          </a:p>
          <a:p>
            <a:r>
              <a:rPr lang="en-US" sz="1600" dirty="0">
                <a:solidFill>
                  <a:schemeClr val="bg1"/>
                </a:solidFill>
              </a:rPr>
              <a:t>In 1838 his wife, Elizabeth </a:t>
            </a:r>
            <a:r>
              <a:rPr lang="en-US" sz="1600" dirty="0" err="1">
                <a:solidFill>
                  <a:schemeClr val="bg1"/>
                </a:solidFill>
              </a:rPr>
              <a:t>Godkin</a:t>
            </a:r>
            <a:r>
              <a:rPr lang="en-US" sz="1600" dirty="0">
                <a:solidFill>
                  <a:schemeClr val="bg1"/>
                </a:solidFill>
              </a:rPr>
              <a:t>, and the wife of George W. Harris, Lucinda, had a dispute and there became a rift between Thomas and the priesthood</a:t>
            </a:r>
          </a:p>
          <a:p>
            <a:endParaRPr lang="en-US" sz="1600" dirty="0">
              <a:solidFill>
                <a:schemeClr val="bg1"/>
              </a:solidFill>
            </a:endParaRPr>
          </a:p>
          <a:p>
            <a:r>
              <a:rPr lang="en-US" sz="1600" dirty="0">
                <a:solidFill>
                  <a:schemeClr val="bg1"/>
                </a:solidFill>
              </a:rPr>
              <a:t>He was excommunicated in 1839</a:t>
            </a:r>
          </a:p>
          <a:p>
            <a:endParaRPr lang="en-US" sz="1600" dirty="0">
              <a:solidFill>
                <a:schemeClr val="bg1"/>
              </a:solidFill>
            </a:endParaRPr>
          </a:p>
          <a:p>
            <a:r>
              <a:rPr lang="en-US" sz="1600" dirty="0">
                <a:solidFill>
                  <a:schemeClr val="bg1"/>
                </a:solidFill>
              </a:rPr>
              <a:t>He made his way to Salt Lake City in 1857, confessed his sins, and received full fellowship as a member of the Church</a:t>
            </a:r>
          </a:p>
          <a:p>
            <a:endParaRPr lang="en-US" sz="1600" dirty="0">
              <a:solidFill>
                <a:schemeClr val="bg1"/>
              </a:solidFill>
            </a:endParaRPr>
          </a:p>
          <a:p>
            <a:r>
              <a:rPr lang="en-US" sz="1600" dirty="0">
                <a:solidFill>
                  <a:schemeClr val="bg1"/>
                </a:solidFill>
              </a:rPr>
              <a:t>He wrote an autobiography in 1864, recounting his Church service and rebellion. It was published in the </a:t>
            </a:r>
            <a:r>
              <a:rPr lang="en-US" sz="1600" i="1" dirty="0">
                <a:solidFill>
                  <a:schemeClr val="bg1"/>
                </a:solidFill>
              </a:rPr>
              <a:t>Millennial Star</a:t>
            </a:r>
            <a:r>
              <a:rPr lang="en-US" sz="1600" dirty="0">
                <a:solidFill>
                  <a:schemeClr val="bg1"/>
                </a:solidFill>
              </a:rPr>
              <a:t>  and he died in January of 1866 and buried in Ogden City Cemetery</a:t>
            </a:r>
          </a:p>
          <a:p>
            <a:endParaRPr lang="en-US" sz="1600" dirty="0">
              <a:solidFill>
                <a:schemeClr val="bg1"/>
              </a:solidFill>
            </a:endParaRPr>
          </a:p>
          <a:p>
            <a:r>
              <a:rPr lang="en-US" sz="1600" dirty="0">
                <a:solidFill>
                  <a:schemeClr val="bg1"/>
                </a:solidFill>
              </a:rPr>
              <a:t>Sections 31 and 112 are dedicated to him</a:t>
            </a:r>
          </a:p>
        </p:txBody>
      </p:sp>
      <p:sp>
        <p:nvSpPr>
          <p:cNvPr id="5" name="TextBox 4"/>
          <p:cNvSpPr txBox="1"/>
          <p:nvPr/>
        </p:nvSpPr>
        <p:spPr>
          <a:xfrm>
            <a:off x="-384058" y="0"/>
            <a:ext cx="12576058" cy="1107996"/>
          </a:xfrm>
          <a:prstGeom prst="rect">
            <a:avLst/>
          </a:prstGeom>
          <a:noFill/>
        </p:spPr>
        <p:txBody>
          <a:bodyPr wrap="square" rtlCol="0">
            <a:spAutoFit/>
          </a:bodyPr>
          <a:lstStyle/>
          <a:p>
            <a:pPr algn="ctr"/>
            <a:r>
              <a:rPr lang="en-US" sz="6600" dirty="0">
                <a:solidFill>
                  <a:schemeClr val="bg1"/>
                </a:solidFill>
                <a:latin typeface="Colonna MT" pitchFamily="82" charset="0"/>
              </a:rPr>
              <a:t>Thomas B. Marsh</a:t>
            </a:r>
          </a:p>
        </p:txBody>
      </p:sp>
      <p:sp>
        <p:nvSpPr>
          <p:cNvPr id="40" name="TextBox 39"/>
          <p:cNvSpPr txBox="1"/>
          <p:nvPr/>
        </p:nvSpPr>
        <p:spPr>
          <a:xfrm>
            <a:off x="738457" y="240805"/>
            <a:ext cx="1068572" cy="369332"/>
          </a:xfrm>
          <a:prstGeom prst="rect">
            <a:avLst/>
          </a:prstGeom>
          <a:noFill/>
        </p:spPr>
        <p:txBody>
          <a:bodyPr wrap="square" rtlCol="0">
            <a:spAutoFit/>
          </a:bodyPr>
          <a:lstStyle/>
          <a:p>
            <a:r>
              <a:rPr lang="en-US" dirty="0">
                <a:solidFill>
                  <a:srgbClr val="FF0000"/>
                </a:solidFill>
              </a:rPr>
              <a:t>RECAP</a:t>
            </a:r>
          </a:p>
        </p:txBody>
      </p:sp>
      <p:grpSp>
        <p:nvGrpSpPr>
          <p:cNvPr id="41" name="Group 40"/>
          <p:cNvGrpSpPr/>
          <p:nvPr/>
        </p:nvGrpSpPr>
        <p:grpSpPr>
          <a:xfrm>
            <a:off x="9414505" y="1463016"/>
            <a:ext cx="2240709" cy="4547316"/>
            <a:chOff x="685800" y="990600"/>
            <a:chExt cx="2240709" cy="4547316"/>
          </a:xfrm>
        </p:grpSpPr>
        <p:sp>
          <p:nvSpPr>
            <p:cNvPr id="42" name="Trapezoid 41"/>
            <p:cNvSpPr/>
            <p:nvPr/>
          </p:nvSpPr>
          <p:spPr>
            <a:xfrm>
              <a:off x="1513381" y="2163698"/>
              <a:ext cx="671911" cy="1837203"/>
            </a:xfrm>
            <a:prstGeom prst="trapezoid">
              <a:avLst>
                <a:gd name="adj" fmla="val 2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19338880">
              <a:off x="2513604" y="3266203"/>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933618">
              <a:off x="710656" y="3265428"/>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1611750" flipH="1">
              <a:off x="685800" y="3115308"/>
              <a:ext cx="616643"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20302250">
              <a:off x="2356811" y="3111171"/>
              <a:ext cx="569698"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9570491">
              <a:off x="1830440" y="4697944"/>
              <a:ext cx="442408"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393332">
              <a:off x="1185044" y="4777544"/>
              <a:ext cx="424307"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a:off x="1669936" y="3562286"/>
              <a:ext cx="805079" cy="1624877"/>
            </a:xfrm>
            <a:prstGeom prst="trapezoid">
              <a:avLst>
                <a:gd name="adj" fmla="val 78"/>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263894">
              <a:off x="1134177" y="3506021"/>
              <a:ext cx="723299" cy="1688203"/>
            </a:xfrm>
            <a:prstGeom prst="trapezoid">
              <a:avLst>
                <a:gd name="adj" fmla="val 0"/>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1375821">
              <a:off x="938712" y="2143910"/>
              <a:ext cx="616643" cy="1264901"/>
            </a:xfrm>
            <a:prstGeom prst="trapezoid">
              <a:avLst>
                <a:gd name="adj" fmla="val 34373"/>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337671">
              <a:off x="2077928" y="2144339"/>
              <a:ext cx="616643" cy="1251512"/>
            </a:xfrm>
            <a:prstGeom prst="trapezoid">
              <a:avLst>
                <a:gd name="adj" fmla="val 3829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5873315">
              <a:off x="1609272" y="3420254"/>
              <a:ext cx="337239" cy="986689"/>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6566490">
              <a:off x="1845898" y="1131465"/>
              <a:ext cx="563133" cy="597330"/>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a:off x="1284707" y="1061839"/>
              <a:ext cx="678414" cy="539395"/>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55"/>
            <p:cNvSpPr/>
            <p:nvPr/>
          </p:nvSpPr>
          <p:spPr>
            <a:xfrm rot="11549398" flipH="1">
              <a:off x="1476815" y="990600"/>
              <a:ext cx="690878" cy="343939"/>
            </a:xfrm>
            <a:prstGeom prst="round2DiagRect">
              <a:avLst>
                <a:gd name="adj1" fmla="val 0"/>
                <a:gd name="adj2" fmla="val 46156"/>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93335">
              <a:off x="1154327" y="2134214"/>
              <a:ext cx="671911" cy="1910828"/>
            </a:xfrm>
            <a:prstGeom prst="trapezoid">
              <a:avLst>
                <a:gd name="adj" fmla="val 2600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1284400">
              <a:off x="1835398" y="2166095"/>
              <a:ext cx="671911" cy="1837203"/>
            </a:xfrm>
            <a:prstGeom prst="trapezoid">
              <a:avLst>
                <a:gd name="adj" fmla="val 2600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275"/>
            <p:cNvGrpSpPr/>
            <p:nvPr/>
          </p:nvGrpSpPr>
          <p:grpSpPr>
            <a:xfrm>
              <a:off x="1600200" y="2367762"/>
              <a:ext cx="435931" cy="320296"/>
              <a:chOff x="5791200" y="2209800"/>
              <a:chExt cx="703093" cy="622345"/>
            </a:xfrm>
          </p:grpSpPr>
          <p:sp>
            <p:nvSpPr>
              <p:cNvPr id="73" name="Isosceles Triangle 72"/>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a:off x="1271960" y="1037518"/>
              <a:ext cx="1076533" cy="136163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676400" y="2443963"/>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057400" y="2743200"/>
              <a:ext cx="228600" cy="45719"/>
            </a:xfrm>
            <a:prstGeom prst="rect">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2057401" y="2743200"/>
              <a:ext cx="228600" cy="228600"/>
              <a:chOff x="3124200" y="4782301"/>
              <a:chExt cx="920754" cy="856499"/>
            </a:xfrm>
          </p:grpSpPr>
          <p:grpSp>
            <p:nvGrpSpPr>
              <p:cNvPr id="64" name="Group 63"/>
              <p:cNvGrpSpPr/>
              <p:nvPr/>
            </p:nvGrpSpPr>
            <p:grpSpPr>
              <a:xfrm>
                <a:off x="3124200" y="4800600"/>
                <a:ext cx="604516" cy="838200"/>
                <a:chOff x="3124200" y="4800600"/>
                <a:chExt cx="604516" cy="838200"/>
              </a:xfrm>
            </p:grpSpPr>
            <p:sp>
              <p:nvSpPr>
                <p:cNvPr id="70" name="Donut 69"/>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0"/>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1"/>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64"/>
              <p:cNvGrpSpPr/>
              <p:nvPr/>
            </p:nvGrpSpPr>
            <p:grpSpPr>
              <a:xfrm rot="20808811" flipH="1">
                <a:off x="3440438" y="4782301"/>
                <a:ext cx="604516" cy="838200"/>
                <a:chOff x="3124200" y="4800600"/>
                <a:chExt cx="604516" cy="838200"/>
              </a:xfrm>
            </p:grpSpPr>
            <p:sp>
              <p:nvSpPr>
                <p:cNvPr id="67" name="Donut 66"/>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7"/>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6" name="Donut 65"/>
              <p:cNvSpPr/>
              <p:nvPr/>
            </p:nvSpPr>
            <p:spPr>
              <a:xfrm rot="16200000">
                <a:off x="3543300" y="5295900"/>
                <a:ext cx="228600" cy="304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6460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ipe(down)">
                                      <p:cBhvr>
                                        <p:cTn id="9" dur="580">
                                          <p:stCondLst>
                                            <p:cond delay="0"/>
                                          </p:stCondLst>
                                        </p:cTn>
                                        <p:tgtEl>
                                          <p:spTgt spid="41"/>
                                        </p:tgtEl>
                                      </p:cBhvr>
                                    </p:animEffect>
                                    <p:anim calcmode="lin" valueType="num">
                                      <p:cBhvr>
                                        <p:cTn id="1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5" dur="26">
                                          <p:stCondLst>
                                            <p:cond delay="650"/>
                                          </p:stCondLst>
                                        </p:cTn>
                                        <p:tgtEl>
                                          <p:spTgt spid="41"/>
                                        </p:tgtEl>
                                      </p:cBhvr>
                                      <p:to x="100000" y="60000"/>
                                    </p:animScale>
                                    <p:animScale>
                                      <p:cBhvr>
                                        <p:cTn id="16" dur="166" decel="50000">
                                          <p:stCondLst>
                                            <p:cond delay="676"/>
                                          </p:stCondLst>
                                        </p:cTn>
                                        <p:tgtEl>
                                          <p:spTgt spid="41"/>
                                        </p:tgtEl>
                                      </p:cBhvr>
                                      <p:to x="100000" y="100000"/>
                                    </p:animScale>
                                    <p:animScale>
                                      <p:cBhvr>
                                        <p:cTn id="17" dur="26">
                                          <p:stCondLst>
                                            <p:cond delay="1312"/>
                                          </p:stCondLst>
                                        </p:cTn>
                                        <p:tgtEl>
                                          <p:spTgt spid="41"/>
                                        </p:tgtEl>
                                      </p:cBhvr>
                                      <p:to x="100000" y="80000"/>
                                    </p:animScale>
                                    <p:animScale>
                                      <p:cBhvr>
                                        <p:cTn id="18" dur="166" decel="50000">
                                          <p:stCondLst>
                                            <p:cond delay="1338"/>
                                          </p:stCondLst>
                                        </p:cTn>
                                        <p:tgtEl>
                                          <p:spTgt spid="41"/>
                                        </p:tgtEl>
                                      </p:cBhvr>
                                      <p:to x="100000" y="100000"/>
                                    </p:animScale>
                                    <p:animScale>
                                      <p:cBhvr>
                                        <p:cTn id="19" dur="26">
                                          <p:stCondLst>
                                            <p:cond delay="1642"/>
                                          </p:stCondLst>
                                        </p:cTn>
                                        <p:tgtEl>
                                          <p:spTgt spid="41"/>
                                        </p:tgtEl>
                                      </p:cBhvr>
                                      <p:to x="100000" y="90000"/>
                                    </p:animScale>
                                    <p:animScale>
                                      <p:cBhvr>
                                        <p:cTn id="20" dur="166" decel="50000">
                                          <p:stCondLst>
                                            <p:cond delay="1668"/>
                                          </p:stCondLst>
                                        </p:cTn>
                                        <p:tgtEl>
                                          <p:spTgt spid="41"/>
                                        </p:tgtEl>
                                      </p:cBhvr>
                                      <p:to x="100000" y="100000"/>
                                    </p:animScale>
                                    <p:animScale>
                                      <p:cBhvr>
                                        <p:cTn id="21" dur="26">
                                          <p:stCondLst>
                                            <p:cond delay="1808"/>
                                          </p:stCondLst>
                                        </p:cTn>
                                        <p:tgtEl>
                                          <p:spTgt spid="41"/>
                                        </p:tgtEl>
                                      </p:cBhvr>
                                      <p:to x="100000" y="95000"/>
                                    </p:animScale>
                                    <p:animScale>
                                      <p:cBhvr>
                                        <p:cTn id="22" dur="166" decel="50000">
                                          <p:stCondLst>
                                            <p:cond delay="1834"/>
                                          </p:stCondLst>
                                        </p:cTn>
                                        <p:tgtEl>
                                          <p:spTgt spid="4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3B0069-1E77-4905-BDE8-B00B71AD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Quorum of the Twelve</a:t>
            </a:r>
          </a:p>
        </p:txBody>
      </p:sp>
      <p:sp>
        <p:nvSpPr>
          <p:cNvPr id="2" name="Rectangle 1"/>
          <p:cNvSpPr/>
          <p:nvPr/>
        </p:nvSpPr>
        <p:spPr>
          <a:xfrm>
            <a:off x="152400" y="1130548"/>
            <a:ext cx="6096000" cy="2585323"/>
          </a:xfrm>
          <a:prstGeom prst="rect">
            <a:avLst/>
          </a:prstGeom>
        </p:spPr>
        <p:txBody>
          <a:bodyPr>
            <a:spAutoFit/>
          </a:bodyPr>
          <a:lstStyle/>
          <a:p>
            <a:r>
              <a:rPr lang="en-US" b="0" i="0" dirty="0">
                <a:solidFill>
                  <a:schemeClr val="bg1"/>
                </a:solidFill>
                <a:effectLst/>
                <a:latin typeface="Open Sans"/>
              </a:rPr>
              <a:t>On 14 February 1835, the first Quorum of the Twelve in this dispensation was organized, its members chosen to be special witnesses of the Savior throughout the world. </a:t>
            </a:r>
          </a:p>
          <a:p>
            <a:endParaRPr lang="en-US" dirty="0">
              <a:solidFill>
                <a:schemeClr val="bg1"/>
              </a:solidFill>
              <a:latin typeface="Open Sans"/>
            </a:endParaRPr>
          </a:p>
          <a:p>
            <a:endParaRPr lang="en-US" b="0" i="0" dirty="0">
              <a:solidFill>
                <a:schemeClr val="bg1"/>
              </a:solidFill>
              <a:effectLst/>
              <a:latin typeface="Open Sans"/>
            </a:endParaRPr>
          </a:p>
          <a:p>
            <a:r>
              <a:rPr lang="en-US" b="0" i="0" dirty="0">
                <a:solidFill>
                  <a:schemeClr val="bg1"/>
                </a:solidFill>
                <a:effectLst/>
                <a:latin typeface="Open Sans"/>
              </a:rPr>
              <a:t>The Twelve were arranged in seniority according to age. Elder Thomas B. Marsh, being the oldest, became President of the Quorum and thus responsible for the other eleven. </a:t>
            </a:r>
          </a:p>
        </p:txBody>
      </p:sp>
      <p:sp>
        <p:nvSpPr>
          <p:cNvPr id="3" name="TextBox 2"/>
          <p:cNvSpPr txBox="1"/>
          <p:nvPr/>
        </p:nvSpPr>
        <p:spPr>
          <a:xfrm>
            <a:off x="152400" y="6368143"/>
            <a:ext cx="1698171" cy="369332"/>
          </a:xfrm>
          <a:prstGeom prst="rect">
            <a:avLst/>
          </a:prstGeom>
          <a:noFill/>
        </p:spPr>
        <p:txBody>
          <a:bodyPr wrap="square" rtlCol="0">
            <a:spAutoFit/>
          </a:bodyPr>
          <a:lstStyle/>
          <a:p>
            <a:r>
              <a:rPr lang="en-US" dirty="0">
                <a:solidFill>
                  <a:schemeClr val="bg1"/>
                </a:solidFill>
              </a:rPr>
              <a:t>D&amp;C 112:1</a:t>
            </a:r>
          </a:p>
        </p:txBody>
      </p:sp>
      <p:sp>
        <p:nvSpPr>
          <p:cNvPr id="7" name="Rectangle 6">
            <a:extLst>
              <a:ext uri="{FF2B5EF4-FFF2-40B4-BE49-F238E27FC236}">
                <a16:creationId xmlns:a16="http://schemas.microsoft.com/office/drawing/2014/main" id="{0C87D43A-8447-43C2-90DD-C53A9A760C2D}"/>
              </a:ext>
            </a:extLst>
          </p:cNvPr>
          <p:cNvSpPr/>
          <p:nvPr/>
        </p:nvSpPr>
        <p:spPr>
          <a:xfrm>
            <a:off x="6439786" y="4653336"/>
            <a:ext cx="6096000" cy="646331"/>
          </a:xfrm>
          <a:prstGeom prst="rect">
            <a:avLst/>
          </a:prstGeom>
        </p:spPr>
        <p:txBody>
          <a:bodyPr>
            <a:spAutoFit/>
          </a:bodyPr>
          <a:lstStyle/>
          <a:p>
            <a:r>
              <a:rPr lang="en-US" dirty="0">
                <a:solidFill>
                  <a:schemeClr val="bg1"/>
                </a:solidFill>
                <a:latin typeface="Open Sans"/>
              </a:rPr>
              <a:t>Since that time, seniority in the Quorum has been determined by date of ordination.</a:t>
            </a:r>
            <a:endParaRPr lang="en-US" dirty="0">
              <a:solidFill>
                <a:schemeClr val="bg1"/>
              </a:solidFill>
            </a:endParaRPr>
          </a:p>
        </p:txBody>
      </p:sp>
      <p:pic>
        <p:nvPicPr>
          <p:cNvPr id="9" name="Picture 8">
            <a:extLst>
              <a:ext uri="{FF2B5EF4-FFF2-40B4-BE49-F238E27FC236}">
                <a16:creationId xmlns:a16="http://schemas.microsoft.com/office/drawing/2014/main" id="{103A9B42-97EE-4302-968F-35540E24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279815"/>
            <a:ext cx="5500353" cy="2756528"/>
          </a:xfrm>
          <a:prstGeom prst="rect">
            <a:avLst/>
          </a:prstGeom>
        </p:spPr>
      </p:pic>
      <p:pic>
        <p:nvPicPr>
          <p:cNvPr id="12" name="Picture 4" descr="Image result for quorum of the twelve apostles">
            <a:extLst>
              <a:ext uri="{FF2B5EF4-FFF2-40B4-BE49-F238E27FC236}">
                <a16:creationId xmlns:a16="http://schemas.microsoft.com/office/drawing/2014/main" id="{52F8F4BB-BCE1-4325-8D28-C53E49BE10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858" b="17753"/>
          <a:stretch/>
        </p:blipFill>
        <p:spPr bwMode="auto">
          <a:xfrm>
            <a:off x="522337" y="3782820"/>
            <a:ext cx="5534677" cy="258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2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542A732-B6C5-4C43-AEC7-92678CE6C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1836</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112:10</a:t>
            </a:r>
          </a:p>
        </p:txBody>
      </p:sp>
      <p:sp>
        <p:nvSpPr>
          <p:cNvPr id="2" name="Rectangle 1"/>
          <p:cNvSpPr/>
          <p:nvPr/>
        </p:nvSpPr>
        <p:spPr>
          <a:xfrm>
            <a:off x="902536" y="1364747"/>
            <a:ext cx="5156860" cy="3323987"/>
          </a:xfrm>
          <a:prstGeom prst="rect">
            <a:avLst/>
          </a:prstGeom>
        </p:spPr>
        <p:txBody>
          <a:bodyPr wrap="square">
            <a:spAutoFit/>
          </a:bodyPr>
          <a:lstStyle/>
          <a:p>
            <a:pPr algn="ctr"/>
            <a:r>
              <a:rPr lang="en-US" sz="2400" b="0" i="0" dirty="0">
                <a:solidFill>
                  <a:schemeClr val="bg1"/>
                </a:solidFill>
                <a:effectLst/>
                <a:latin typeface="Open Sans"/>
              </a:rPr>
              <a:t>Members of the original Quorum of the Twelve Apostles. </a:t>
            </a:r>
          </a:p>
          <a:p>
            <a:endParaRPr lang="en-US" dirty="0">
              <a:solidFill>
                <a:schemeClr val="bg1"/>
              </a:solidFill>
              <a:latin typeface="Open Sans"/>
            </a:endParaRPr>
          </a:p>
          <a:p>
            <a:r>
              <a:rPr lang="en-US" b="0" i="0" dirty="0">
                <a:solidFill>
                  <a:schemeClr val="bg1"/>
                </a:solidFill>
                <a:effectLst/>
                <a:latin typeface="Open Sans"/>
              </a:rPr>
              <a:t>Top row, left to right: Thomas B. Marsh, David W. Patten, Brigham Young, Heber C. Kimball. </a:t>
            </a:r>
          </a:p>
          <a:p>
            <a:endParaRPr lang="en-US" dirty="0">
              <a:solidFill>
                <a:schemeClr val="bg1"/>
              </a:solidFill>
              <a:latin typeface="Open Sans"/>
            </a:endParaRPr>
          </a:p>
          <a:p>
            <a:r>
              <a:rPr lang="en-US" b="0" i="0" dirty="0">
                <a:solidFill>
                  <a:schemeClr val="bg1"/>
                </a:solidFill>
                <a:effectLst/>
                <a:latin typeface="Open Sans"/>
              </a:rPr>
              <a:t>Middle row: Orson Hyde, William E. </a:t>
            </a:r>
            <a:r>
              <a:rPr lang="en-US" b="0" i="0" dirty="0" err="1">
                <a:solidFill>
                  <a:schemeClr val="bg1"/>
                </a:solidFill>
                <a:effectLst/>
                <a:latin typeface="Open Sans"/>
              </a:rPr>
              <a:t>M’Lellin</a:t>
            </a:r>
            <a:r>
              <a:rPr lang="en-US" b="0" i="0" dirty="0">
                <a:solidFill>
                  <a:schemeClr val="bg1"/>
                </a:solidFill>
                <a:effectLst/>
                <a:latin typeface="Open Sans"/>
              </a:rPr>
              <a:t>, Parley P. Pratt, Luke S. Johnson. </a:t>
            </a:r>
          </a:p>
          <a:p>
            <a:endParaRPr lang="en-US" dirty="0">
              <a:solidFill>
                <a:schemeClr val="bg1"/>
              </a:solidFill>
              <a:latin typeface="Open Sans"/>
            </a:endParaRPr>
          </a:p>
          <a:p>
            <a:r>
              <a:rPr lang="en-US" b="0" i="0" dirty="0">
                <a:solidFill>
                  <a:schemeClr val="bg1"/>
                </a:solidFill>
                <a:effectLst/>
                <a:latin typeface="Open Sans"/>
              </a:rPr>
              <a:t>Bottom row: William B. Smith, Orson Pratt, John F. Boynton, Lyman E. Johnson.</a:t>
            </a:r>
            <a:endParaRPr lang="en-US" dirty="0">
              <a:solidFill>
                <a:schemeClr val="bg1"/>
              </a:solidFill>
            </a:endParaRPr>
          </a:p>
        </p:txBody>
      </p:sp>
      <p:pic>
        <p:nvPicPr>
          <p:cNvPr id="8" name="Picture 7">
            <a:extLst>
              <a:ext uri="{FF2B5EF4-FFF2-40B4-BE49-F238E27FC236}">
                <a16:creationId xmlns:a16="http://schemas.microsoft.com/office/drawing/2014/main" id="{789F079C-E183-44D5-A0DE-3AB56CCFA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045" y="2383504"/>
            <a:ext cx="4419983" cy="3164098"/>
          </a:xfrm>
          <a:prstGeom prst="rect">
            <a:avLst/>
          </a:prstGeom>
        </p:spPr>
      </p:pic>
    </p:spTree>
    <p:extLst>
      <p:ext uri="{BB962C8B-B14F-4D97-AF65-F5344CB8AC3E}">
        <p14:creationId xmlns:p14="http://schemas.microsoft.com/office/powerpoint/2010/main" val="224016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09D84A-B90A-47AC-B1CA-44B16F1D0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Abased</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112:1-3 </a:t>
            </a:r>
            <a:r>
              <a:rPr lang="en-US" sz="1200" dirty="0">
                <a:solidFill>
                  <a:schemeClr val="bg1"/>
                </a:solidFill>
              </a:rPr>
              <a:t>Smith and Sjodahl</a:t>
            </a:r>
          </a:p>
        </p:txBody>
      </p:sp>
      <p:sp>
        <p:nvSpPr>
          <p:cNvPr id="4" name="Rectangle 3"/>
          <p:cNvSpPr/>
          <p:nvPr/>
        </p:nvSpPr>
        <p:spPr>
          <a:xfrm>
            <a:off x="4293263" y="868938"/>
            <a:ext cx="3605474" cy="523220"/>
          </a:xfrm>
          <a:prstGeom prst="rect">
            <a:avLst/>
          </a:prstGeom>
        </p:spPr>
        <p:txBody>
          <a:bodyPr wrap="none">
            <a:spAutoFit/>
          </a:bodyPr>
          <a:lstStyle/>
          <a:p>
            <a:r>
              <a:rPr lang="en-US" sz="2800" b="0" i="0" dirty="0">
                <a:solidFill>
                  <a:schemeClr val="bg1"/>
                </a:solidFill>
                <a:effectLst/>
                <a:latin typeface="arial" panose="020B0604020202020204" pitchFamily="34" charset="0"/>
              </a:rPr>
              <a:t>Cause to be humbled</a:t>
            </a:r>
            <a:endParaRPr lang="en-US" sz="2800" dirty="0">
              <a:solidFill>
                <a:schemeClr val="bg1"/>
              </a:solidFill>
            </a:endParaRPr>
          </a:p>
        </p:txBody>
      </p:sp>
      <p:sp>
        <p:nvSpPr>
          <p:cNvPr id="7" name="TextBox 6"/>
          <p:cNvSpPr txBox="1"/>
          <p:nvPr/>
        </p:nvSpPr>
        <p:spPr>
          <a:xfrm>
            <a:off x="219860" y="770160"/>
            <a:ext cx="3853543" cy="1754326"/>
          </a:xfrm>
          <a:prstGeom prst="rect">
            <a:avLst/>
          </a:prstGeom>
          <a:noFill/>
        </p:spPr>
        <p:txBody>
          <a:bodyPr wrap="square" rtlCol="0">
            <a:spAutoFit/>
          </a:bodyPr>
          <a:lstStyle/>
          <a:p>
            <a:r>
              <a:rPr lang="en-US" dirty="0">
                <a:solidFill>
                  <a:schemeClr val="bg1"/>
                </a:solidFill>
              </a:rPr>
              <a:t>Thomas B. Marsh, at this time, was sincere in his prayers and sacrifices, which is proved by the fact that the Lord had accepted them. As the President of the council of Twelve Apostles, he had their welfare at heart.</a:t>
            </a:r>
          </a:p>
        </p:txBody>
      </p:sp>
      <p:sp>
        <p:nvSpPr>
          <p:cNvPr id="8" name="TextBox 7"/>
          <p:cNvSpPr txBox="1"/>
          <p:nvPr/>
        </p:nvSpPr>
        <p:spPr>
          <a:xfrm>
            <a:off x="6226630" y="3093129"/>
            <a:ext cx="4957292" cy="2800767"/>
          </a:xfrm>
          <a:prstGeom prst="rect">
            <a:avLst/>
          </a:prstGeom>
          <a:noFill/>
        </p:spPr>
        <p:txBody>
          <a:bodyPr wrap="square" rtlCol="0">
            <a:spAutoFit/>
          </a:bodyPr>
          <a:lstStyle/>
          <a:p>
            <a:r>
              <a:rPr lang="en-US" sz="4400" dirty="0">
                <a:solidFill>
                  <a:schemeClr val="bg1"/>
                </a:solidFill>
              </a:rPr>
              <a:t>“Forgiveness comes only to those who are humble and truly repentant.”</a:t>
            </a:r>
          </a:p>
        </p:txBody>
      </p:sp>
      <p:pic>
        <p:nvPicPr>
          <p:cNvPr id="10" name="Picture 9">
            <a:extLst>
              <a:ext uri="{FF2B5EF4-FFF2-40B4-BE49-F238E27FC236}">
                <a16:creationId xmlns:a16="http://schemas.microsoft.com/office/drawing/2014/main" id="{C9EBCDCD-B690-4BC2-A2B1-5D18FA71A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255" y="2663080"/>
            <a:ext cx="3968840" cy="3566469"/>
          </a:xfrm>
          <a:prstGeom prst="rect">
            <a:avLst/>
          </a:prstGeom>
        </p:spPr>
      </p:pic>
    </p:spTree>
    <p:extLst>
      <p:ext uri="{BB962C8B-B14F-4D97-AF65-F5344CB8AC3E}">
        <p14:creationId xmlns:p14="http://schemas.microsoft.com/office/powerpoint/2010/main" val="207233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B8B587-5AA2-4147-93CF-46E6B31EB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Bear Record—Sent Forth </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112:4 </a:t>
            </a:r>
            <a:r>
              <a:rPr lang="en-US" sz="1200" dirty="0">
                <a:solidFill>
                  <a:schemeClr val="bg1"/>
                </a:solidFill>
              </a:rPr>
              <a:t>Smith and Sjodahl</a:t>
            </a:r>
          </a:p>
        </p:txBody>
      </p:sp>
      <p:sp>
        <p:nvSpPr>
          <p:cNvPr id="4" name="Rectangle 3"/>
          <p:cNvSpPr/>
          <p:nvPr/>
        </p:nvSpPr>
        <p:spPr>
          <a:xfrm>
            <a:off x="4293263" y="868938"/>
            <a:ext cx="3578159" cy="523220"/>
          </a:xfrm>
          <a:prstGeom prst="rect">
            <a:avLst/>
          </a:prstGeom>
        </p:spPr>
        <p:txBody>
          <a:bodyPr wrap="none">
            <a:spAutoFit/>
          </a:bodyPr>
          <a:lstStyle/>
          <a:p>
            <a:r>
              <a:rPr lang="en-US" sz="2800" b="0" i="0" dirty="0">
                <a:solidFill>
                  <a:schemeClr val="bg1"/>
                </a:solidFill>
                <a:effectLst/>
                <a:latin typeface="arial" panose="020B0604020202020204" pitchFamily="34" charset="0"/>
              </a:rPr>
              <a:t>The office and calling</a:t>
            </a:r>
            <a:endParaRPr lang="en-US" sz="2800" dirty="0">
              <a:solidFill>
                <a:schemeClr val="bg1"/>
              </a:solidFill>
            </a:endParaRPr>
          </a:p>
        </p:txBody>
      </p:sp>
      <p:sp>
        <p:nvSpPr>
          <p:cNvPr id="7" name="TextBox 6"/>
          <p:cNvSpPr txBox="1"/>
          <p:nvPr/>
        </p:nvSpPr>
        <p:spPr>
          <a:xfrm>
            <a:off x="309399" y="1632126"/>
            <a:ext cx="4780866" cy="2677656"/>
          </a:xfrm>
          <a:prstGeom prst="rect">
            <a:avLst/>
          </a:prstGeom>
          <a:noFill/>
        </p:spPr>
        <p:txBody>
          <a:bodyPr wrap="square" rtlCol="0">
            <a:spAutoFit/>
          </a:bodyPr>
          <a:lstStyle/>
          <a:p>
            <a:r>
              <a:rPr lang="en-US" sz="2400" dirty="0">
                <a:solidFill>
                  <a:schemeClr val="bg1"/>
                </a:solidFill>
              </a:rPr>
              <a:t>As an Apostle, it is the office and calling to preach the gospel, administer the ordinances of the church, heal the sick, and perform mighty works, plant and set churches in order, and ordain to the Priesthood and offices in the Church.</a:t>
            </a:r>
          </a:p>
        </p:txBody>
      </p:sp>
      <p:sp>
        <p:nvSpPr>
          <p:cNvPr id="2" name="Rectangle 1"/>
          <p:cNvSpPr/>
          <p:nvPr/>
        </p:nvSpPr>
        <p:spPr>
          <a:xfrm>
            <a:off x="5306181" y="1632126"/>
            <a:ext cx="6096000" cy="1477328"/>
          </a:xfrm>
          <a:prstGeom prst="rect">
            <a:avLst/>
          </a:prstGeom>
        </p:spPr>
        <p:txBody>
          <a:bodyPr>
            <a:spAutoFit/>
          </a:bodyPr>
          <a:lstStyle/>
          <a:p>
            <a:r>
              <a:rPr lang="en-US" b="0" i="1" dirty="0">
                <a:solidFill>
                  <a:srgbClr val="FFFF00"/>
                </a:solidFill>
                <a:effectLst/>
                <a:latin typeface="Abadi" panose="020B0604020104020204" pitchFamily="34" charset="0"/>
              </a:rPr>
              <a:t>And when he had called unto him his twelve disciples, he gave them power against unclean spirits, to cast them out, and to heal all manner of sickness and all manner of disease. </a:t>
            </a:r>
          </a:p>
          <a:p>
            <a:r>
              <a:rPr lang="en-US" b="0" i="1" dirty="0">
                <a:solidFill>
                  <a:srgbClr val="FFFF00"/>
                </a:solidFill>
                <a:effectLst/>
                <a:latin typeface="Abadi" panose="020B0604020104020204" pitchFamily="34" charset="0"/>
              </a:rPr>
              <a:t>Matthew 10:1</a:t>
            </a:r>
            <a:endParaRPr lang="en-US" i="1" dirty="0">
              <a:solidFill>
                <a:srgbClr val="FFFF00"/>
              </a:solidFill>
            </a:endParaRPr>
          </a:p>
        </p:txBody>
      </p:sp>
      <p:sp>
        <p:nvSpPr>
          <p:cNvPr id="5" name="Rectangle 4"/>
          <p:cNvSpPr/>
          <p:nvPr/>
        </p:nvSpPr>
        <p:spPr>
          <a:xfrm>
            <a:off x="5475515" y="5409709"/>
            <a:ext cx="6096000" cy="923330"/>
          </a:xfrm>
          <a:prstGeom prst="rect">
            <a:avLst/>
          </a:prstGeom>
        </p:spPr>
        <p:txBody>
          <a:bodyPr>
            <a:spAutoFit/>
          </a:bodyPr>
          <a:lstStyle/>
          <a:p>
            <a:r>
              <a:rPr lang="en-US" b="0" i="1" dirty="0">
                <a:solidFill>
                  <a:srgbClr val="FFFF00"/>
                </a:solidFill>
                <a:effectLst/>
                <a:latin typeface="Abadi" panose="020B0604020104020204" pitchFamily="34" charset="0"/>
              </a:rPr>
              <a:t>And when they had ordained them elders in every church, and had prayed with fasting, they commended them to the Lord, on whom they believed. Acts 14:23</a:t>
            </a:r>
            <a:endParaRPr lang="en-US" i="1" dirty="0">
              <a:solidFill>
                <a:srgbClr val="FFFF00"/>
              </a:solidFill>
            </a:endParaRPr>
          </a:p>
        </p:txBody>
      </p:sp>
      <p:pic>
        <p:nvPicPr>
          <p:cNvPr id="9" name="Picture 8">
            <a:extLst>
              <a:ext uri="{FF2B5EF4-FFF2-40B4-BE49-F238E27FC236}">
                <a16:creationId xmlns:a16="http://schemas.microsoft.com/office/drawing/2014/main" id="{25EEBC54-A770-4E40-9422-558CEBCBA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194" y="2982079"/>
            <a:ext cx="4371975" cy="2286000"/>
          </a:xfrm>
          <a:prstGeom prst="rect">
            <a:avLst/>
          </a:prstGeom>
        </p:spPr>
      </p:pic>
      <p:pic>
        <p:nvPicPr>
          <p:cNvPr id="11" name="Picture 10">
            <a:extLst>
              <a:ext uri="{FF2B5EF4-FFF2-40B4-BE49-F238E27FC236}">
                <a16:creationId xmlns:a16="http://schemas.microsoft.com/office/drawing/2014/main" id="{DC17DE17-17A3-4DC1-A7A7-2E59DB1E8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530" y="4508082"/>
            <a:ext cx="2621898" cy="1796939"/>
          </a:xfrm>
          <a:prstGeom prst="rect">
            <a:avLst/>
          </a:prstGeom>
        </p:spPr>
      </p:pic>
    </p:spTree>
    <p:extLst>
      <p:ext uri="{BB962C8B-B14F-4D97-AF65-F5344CB8AC3E}">
        <p14:creationId xmlns:p14="http://schemas.microsoft.com/office/powerpoint/2010/main" val="37093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02C223-A7FC-4B98-9F6E-27A3B07D4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Council to Thomas B. Marsh</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112:4-6</a:t>
            </a:r>
          </a:p>
        </p:txBody>
      </p:sp>
      <p:sp>
        <p:nvSpPr>
          <p:cNvPr id="7" name="TextBox 6"/>
          <p:cNvSpPr txBox="1"/>
          <p:nvPr/>
        </p:nvSpPr>
        <p:spPr>
          <a:xfrm>
            <a:off x="232895" y="1029814"/>
            <a:ext cx="3853543" cy="369332"/>
          </a:xfrm>
          <a:prstGeom prst="rect">
            <a:avLst/>
          </a:prstGeom>
          <a:noFill/>
        </p:spPr>
        <p:txBody>
          <a:bodyPr wrap="square" rtlCol="0">
            <a:spAutoFit/>
          </a:bodyPr>
          <a:lstStyle/>
          <a:p>
            <a:r>
              <a:rPr lang="en-US" dirty="0">
                <a:solidFill>
                  <a:schemeClr val="bg1"/>
                </a:solidFill>
              </a:rPr>
              <a:t>Testify of Christ</a:t>
            </a:r>
          </a:p>
        </p:txBody>
      </p:sp>
      <p:sp>
        <p:nvSpPr>
          <p:cNvPr id="9" name="TextBox 8"/>
          <p:cNvSpPr txBox="1"/>
          <p:nvPr/>
        </p:nvSpPr>
        <p:spPr>
          <a:xfrm>
            <a:off x="232895" y="1725187"/>
            <a:ext cx="3853543" cy="1107996"/>
          </a:xfrm>
          <a:prstGeom prst="rect">
            <a:avLst/>
          </a:prstGeom>
          <a:noFill/>
        </p:spPr>
        <p:txBody>
          <a:bodyPr wrap="square" rtlCol="0">
            <a:spAutoFit/>
          </a:bodyPr>
          <a:lstStyle/>
          <a:p>
            <a:r>
              <a:rPr lang="en-US" dirty="0">
                <a:solidFill>
                  <a:schemeClr val="bg1"/>
                </a:solidFill>
              </a:rPr>
              <a:t>Contend thou—Early 19</a:t>
            </a:r>
            <a:r>
              <a:rPr lang="en-US" baseline="30000" dirty="0">
                <a:solidFill>
                  <a:schemeClr val="bg1"/>
                </a:solidFill>
              </a:rPr>
              <a:t>th</a:t>
            </a:r>
            <a:r>
              <a:rPr lang="en-US" dirty="0">
                <a:solidFill>
                  <a:schemeClr val="bg1"/>
                </a:solidFill>
              </a:rPr>
              <a:t> century—”use earnest effort to obtain, or to defend and preserve.” </a:t>
            </a:r>
          </a:p>
          <a:p>
            <a:r>
              <a:rPr lang="en-US" sz="1200" dirty="0">
                <a:solidFill>
                  <a:schemeClr val="bg1"/>
                </a:solidFill>
              </a:rPr>
              <a:t>Webster Dictionary 1828</a:t>
            </a:r>
          </a:p>
        </p:txBody>
      </p:sp>
      <p:sp>
        <p:nvSpPr>
          <p:cNvPr id="10" name="TextBox 9"/>
          <p:cNvSpPr txBox="1"/>
          <p:nvPr/>
        </p:nvSpPr>
        <p:spPr>
          <a:xfrm>
            <a:off x="232895" y="5439755"/>
            <a:ext cx="3853543" cy="646331"/>
          </a:xfrm>
          <a:prstGeom prst="rect">
            <a:avLst/>
          </a:prstGeom>
          <a:noFill/>
        </p:spPr>
        <p:txBody>
          <a:bodyPr wrap="square" rtlCol="0">
            <a:spAutoFit/>
          </a:bodyPr>
          <a:lstStyle/>
          <a:p>
            <a:r>
              <a:rPr lang="en-US" dirty="0">
                <a:solidFill>
                  <a:schemeClr val="bg1"/>
                </a:solidFill>
              </a:rPr>
              <a:t>Publish Thy Name—make gospel known among all men</a:t>
            </a:r>
          </a:p>
        </p:txBody>
      </p:sp>
      <p:sp>
        <p:nvSpPr>
          <p:cNvPr id="11" name="TextBox 10"/>
          <p:cNvSpPr txBox="1"/>
          <p:nvPr/>
        </p:nvSpPr>
        <p:spPr>
          <a:xfrm>
            <a:off x="232895" y="3514313"/>
            <a:ext cx="3853543" cy="369332"/>
          </a:xfrm>
          <a:prstGeom prst="rect">
            <a:avLst/>
          </a:prstGeom>
          <a:noFill/>
        </p:spPr>
        <p:txBody>
          <a:bodyPr wrap="square" rtlCol="0">
            <a:spAutoFit/>
          </a:bodyPr>
          <a:lstStyle/>
          <a:p>
            <a:r>
              <a:rPr lang="en-US" dirty="0">
                <a:solidFill>
                  <a:schemeClr val="bg1"/>
                </a:solidFill>
              </a:rPr>
              <a:t>Remove not thy house</a:t>
            </a:r>
          </a:p>
        </p:txBody>
      </p:sp>
      <p:sp>
        <p:nvSpPr>
          <p:cNvPr id="2" name="Rectangle 1"/>
          <p:cNvSpPr/>
          <p:nvPr/>
        </p:nvSpPr>
        <p:spPr>
          <a:xfrm>
            <a:off x="6673942" y="1563952"/>
            <a:ext cx="5122227" cy="4431983"/>
          </a:xfrm>
          <a:prstGeom prst="rect">
            <a:avLst/>
          </a:prstGeom>
        </p:spPr>
        <p:txBody>
          <a:bodyPr wrap="square">
            <a:spAutoFit/>
          </a:bodyPr>
          <a:lstStyle/>
          <a:p>
            <a:r>
              <a:rPr lang="en-US" b="0" i="0" dirty="0">
                <a:solidFill>
                  <a:schemeClr val="bg1"/>
                </a:solidFill>
                <a:effectLst/>
                <a:latin typeface="Open Sans"/>
              </a:rPr>
              <a:t>“In 1832, Thomas B. Marsh received an inheritance—about thirty acres—on the Big Blue river, Missouri, and there he built a comfortable log house. When the Saints were driven from Jackson County, he went to Lafayette County, while most of the exiles sought refuge in Clay County. In 1834, he, too, went to Clay County. After an extended visit to Kirtland, he returned to his home on Fishing River, Clay County. In 1836, he built a house in Far West. </a:t>
            </a:r>
          </a:p>
          <a:p>
            <a:endParaRPr lang="en-US" dirty="0">
              <a:solidFill>
                <a:schemeClr val="bg1"/>
              </a:solidFill>
              <a:latin typeface="Open Sans"/>
            </a:endParaRPr>
          </a:p>
          <a:p>
            <a:r>
              <a:rPr lang="en-US" b="0" i="0" dirty="0">
                <a:solidFill>
                  <a:schemeClr val="bg1"/>
                </a:solidFill>
                <a:effectLst/>
                <a:latin typeface="Open Sans"/>
              </a:rPr>
              <a:t>In June 1837, he again visited Kirtland. It was necessary, for the success of his mission, that his residence in Zion should be known, and that his house should not be moved.” </a:t>
            </a:r>
          </a:p>
          <a:p>
            <a:r>
              <a:rPr lang="en-US" sz="1200" b="0" i="0" dirty="0">
                <a:solidFill>
                  <a:schemeClr val="bg1"/>
                </a:solidFill>
                <a:effectLst/>
                <a:latin typeface="Open Sans"/>
              </a:rPr>
              <a:t>Smith and Sjodahl</a:t>
            </a:r>
            <a:endParaRPr lang="en-US" sz="1200" dirty="0">
              <a:solidFill>
                <a:schemeClr val="bg1"/>
              </a:solidFill>
            </a:endParaRPr>
          </a:p>
        </p:txBody>
      </p:sp>
      <p:pic>
        <p:nvPicPr>
          <p:cNvPr id="8" name="Picture 7">
            <a:extLst>
              <a:ext uri="{FF2B5EF4-FFF2-40B4-BE49-F238E27FC236}">
                <a16:creationId xmlns:a16="http://schemas.microsoft.com/office/drawing/2014/main" id="{702561D4-4EA0-466A-BD06-74556F9B1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871" y="2695775"/>
            <a:ext cx="3956647" cy="2658086"/>
          </a:xfrm>
          <a:prstGeom prst="rect">
            <a:avLst/>
          </a:prstGeom>
        </p:spPr>
      </p:pic>
    </p:spTree>
    <p:extLst>
      <p:ext uri="{BB962C8B-B14F-4D97-AF65-F5344CB8AC3E}">
        <p14:creationId xmlns:p14="http://schemas.microsoft.com/office/powerpoint/2010/main" val="721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3415</Words>
  <Application>Microsoft Office PowerPoint</Application>
  <PresentationFormat>Widescreen</PresentationFormat>
  <Paragraphs>199</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Elephant</vt:lpstr>
      <vt:lpstr>arial</vt:lpstr>
      <vt:lpstr>arial</vt:lpstr>
      <vt:lpstr>Calibri Light</vt:lpstr>
      <vt:lpstr>Colonna MT</vt:lpstr>
      <vt:lpstr>Abadi</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42</cp:revision>
  <dcterms:created xsi:type="dcterms:W3CDTF">2015-02-08T14:56:27Z</dcterms:created>
  <dcterms:modified xsi:type="dcterms:W3CDTF">2020-07-22T17:54:23Z</dcterms:modified>
</cp:coreProperties>
</file>