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0" r:id="rId4"/>
    <p:sldId id="262" r:id="rId5"/>
    <p:sldId id="263" r:id="rId6"/>
    <p:sldId id="264" r:id="rId7"/>
    <p:sldId id="265" r:id="rId8"/>
    <p:sldId id="266" r:id="rId9"/>
    <p:sldId id="267" r:id="rId10"/>
    <p:sldId id="269" r:id="rId11"/>
    <p:sldId id="268" r:id="rId12"/>
    <p:sldId id="270" r:id="rId13"/>
    <p:sldId id="271" r:id="rId14"/>
    <p:sldId id="273" r:id="rId15"/>
    <p:sldId id="274" r:id="rId16"/>
    <p:sldId id="275" r:id="rId17"/>
    <p:sldId id="259" r:id="rId18"/>
    <p:sldId id="261" r:id="rId19"/>
    <p:sldId id="272" r:id="rId20"/>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Lucida Calligraphy" panose="03010101010101010101" pitchFamily="66" charset="0"/>
      <p:regular r:id="rId27"/>
    </p:embeddedFont>
    <p:embeddedFont>
      <p:font typeface="Open Sans" panose="020B0606030504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2015F2-7992-4C07-9F99-626386500F7A}"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238748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015F2-7992-4C07-9F99-626386500F7A}"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38871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015F2-7992-4C07-9F99-626386500F7A}"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249207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015F2-7992-4C07-9F99-626386500F7A}"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92789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015F2-7992-4C07-9F99-626386500F7A}"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202726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2015F2-7992-4C07-9F99-626386500F7A}"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06625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2015F2-7992-4C07-9F99-626386500F7A}" type="datetimeFigureOut">
              <a:rPr lang="en-US" smtClean="0"/>
              <a:t>7/25/2020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400129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015F2-7992-4C07-9F99-626386500F7A}" type="datetimeFigureOut">
              <a:rPr lang="en-US" smtClean="0"/>
              <a:t>7/25/2020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175647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015F2-7992-4C07-9F99-626386500F7A}" type="datetimeFigureOut">
              <a:rPr lang="en-US" smtClean="0"/>
              <a:t>7/25/2020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75972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2015F2-7992-4C07-9F99-626386500F7A}"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98786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2015F2-7992-4C07-9F99-626386500F7A}"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28579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015F2-7992-4C07-9F99-626386500F7A}" type="datetimeFigureOut">
              <a:rPr lang="en-US" smtClean="0"/>
              <a:t>7/25/2020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26EF8-825A-4134-B390-7E9773D47CE2}" type="slidenum">
              <a:rPr lang="en-US" smtClean="0"/>
              <a:t>‹#›</a:t>
            </a:fld>
            <a:endParaRPr lang="en-US"/>
          </a:p>
        </p:txBody>
      </p:sp>
    </p:spTree>
    <p:extLst>
      <p:ext uri="{BB962C8B-B14F-4D97-AF65-F5344CB8AC3E}">
        <p14:creationId xmlns:p14="http://schemas.microsoft.com/office/powerpoint/2010/main" val="85814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053">
            <a:extLst>
              <a:ext uri="{FF2B5EF4-FFF2-40B4-BE49-F238E27FC236}">
                <a16:creationId xmlns:a16="http://schemas.microsoft.com/office/drawing/2014/main" id="{B31312FA-2150-4CA2-8A8B-C8E85AB62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069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CE48CE9-FC61-44A9-A3DC-1EC04DE8C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Trials</a:t>
            </a:r>
          </a:p>
        </p:txBody>
      </p:sp>
      <p:sp>
        <p:nvSpPr>
          <p:cNvPr id="6" name="TextBox 5"/>
          <p:cNvSpPr txBox="1"/>
          <p:nvPr/>
        </p:nvSpPr>
        <p:spPr>
          <a:xfrm>
            <a:off x="108642" y="6531966"/>
            <a:ext cx="4529452" cy="307777"/>
          </a:xfrm>
          <a:prstGeom prst="rect">
            <a:avLst/>
          </a:prstGeom>
          <a:noFill/>
        </p:spPr>
        <p:txBody>
          <a:bodyPr wrap="square" rtlCol="0">
            <a:spAutoFit/>
          </a:bodyPr>
          <a:lstStyle/>
          <a:p>
            <a:r>
              <a:rPr lang="en-US" sz="1400" dirty="0">
                <a:solidFill>
                  <a:schemeClr val="bg1"/>
                </a:solidFill>
              </a:rPr>
              <a:t>D&amp;C 121:7-10  </a:t>
            </a:r>
          </a:p>
        </p:txBody>
      </p:sp>
      <p:grpSp>
        <p:nvGrpSpPr>
          <p:cNvPr id="22" name="Group 21"/>
          <p:cNvGrpSpPr/>
          <p:nvPr/>
        </p:nvGrpSpPr>
        <p:grpSpPr>
          <a:xfrm>
            <a:off x="239270" y="1328120"/>
            <a:ext cx="2272361" cy="4107944"/>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82045" y="2274849"/>
              <a:ext cx="1905000" cy="1620236"/>
            </a:xfrm>
            <a:prstGeom prst="rect">
              <a:avLst/>
            </a:prstGeom>
          </p:spPr>
          <p:txBody>
            <a:bodyPr wrap="square">
              <a:spAutoFit/>
            </a:bodyPr>
            <a:lstStyle/>
            <a:p>
              <a:pPr algn="ctr"/>
              <a:r>
                <a:rPr lang="en-US" sz="1600" b="1" dirty="0"/>
                <a:t>In times of trial, we can find comfort in the support of true friends.</a:t>
              </a:r>
              <a:endParaRPr lang="en-US" sz="1500" dirty="0">
                <a:solidFill>
                  <a:schemeClr val="bg1"/>
                </a:solidFill>
              </a:endParaRPr>
            </a:p>
          </p:txBody>
        </p:sp>
      </p:grpSp>
      <p:grpSp>
        <p:nvGrpSpPr>
          <p:cNvPr id="44" name="Group 43">
            <a:extLst>
              <a:ext uri="{FF2B5EF4-FFF2-40B4-BE49-F238E27FC236}">
                <a16:creationId xmlns:a16="http://schemas.microsoft.com/office/drawing/2014/main" id="{AD53853D-7F5E-42FE-8D57-5205031A6692}"/>
              </a:ext>
            </a:extLst>
          </p:cNvPr>
          <p:cNvGrpSpPr/>
          <p:nvPr/>
        </p:nvGrpSpPr>
        <p:grpSpPr>
          <a:xfrm>
            <a:off x="1260085" y="1214101"/>
            <a:ext cx="425506" cy="274176"/>
            <a:chOff x="4974617" y="1019178"/>
            <a:chExt cx="425506" cy="274176"/>
          </a:xfrm>
        </p:grpSpPr>
        <p:sp>
          <p:nvSpPr>
            <p:cNvPr id="45" name="Isosceles Triangle 44">
              <a:extLst>
                <a:ext uri="{FF2B5EF4-FFF2-40B4-BE49-F238E27FC236}">
                  <a16:creationId xmlns:a16="http://schemas.microsoft.com/office/drawing/2014/main" id="{A299E16C-50A9-46E3-97C0-E944DB892DD0}"/>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ylinder 45">
              <a:extLst>
                <a:ext uri="{FF2B5EF4-FFF2-40B4-BE49-F238E27FC236}">
                  <a16:creationId xmlns:a16="http://schemas.microsoft.com/office/drawing/2014/main" id="{733EE0B5-995F-4BAF-9C41-EAC55966B692}"/>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4A7738B-B5E0-49C4-B6E1-BE6CBCD30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248" y="1698686"/>
            <a:ext cx="8632684" cy="4554107"/>
          </a:xfrm>
          <a:prstGeom prst="rect">
            <a:avLst/>
          </a:prstGeom>
        </p:spPr>
      </p:pic>
    </p:spTree>
    <p:extLst>
      <p:ext uri="{BB962C8B-B14F-4D97-AF65-F5344CB8AC3E}">
        <p14:creationId xmlns:p14="http://schemas.microsoft.com/office/powerpoint/2010/main" val="12966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A2AA75-96EE-493E-B727-5C14C1922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5ACACA0-F999-44DD-9F2A-4139B74DA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11" y="464758"/>
            <a:ext cx="5803895" cy="2328874"/>
          </a:xfrm>
          <a:prstGeom prst="rect">
            <a:avLst/>
          </a:prstGeom>
        </p:spPr>
      </p:pic>
      <p:pic>
        <p:nvPicPr>
          <p:cNvPr id="14" name="Picture 13">
            <a:extLst>
              <a:ext uri="{FF2B5EF4-FFF2-40B4-BE49-F238E27FC236}">
                <a16:creationId xmlns:a16="http://schemas.microsoft.com/office/drawing/2014/main" id="{ECCA0B35-3D5D-4D53-86B3-B080BC3C2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05" y="3562957"/>
            <a:ext cx="5803895" cy="2975106"/>
          </a:xfrm>
          <a:prstGeom prst="rect">
            <a:avLst/>
          </a:prstGeom>
        </p:spPr>
      </p:pic>
      <p:pic>
        <p:nvPicPr>
          <p:cNvPr id="22" name="Picture 21">
            <a:extLst>
              <a:ext uri="{FF2B5EF4-FFF2-40B4-BE49-F238E27FC236}">
                <a16:creationId xmlns:a16="http://schemas.microsoft.com/office/drawing/2014/main" id="{7406B5D0-0E25-40DF-BC3C-BFEE6891D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011" y="1563296"/>
            <a:ext cx="5834378" cy="3487214"/>
          </a:xfrm>
          <a:prstGeom prst="rect">
            <a:avLst/>
          </a:prstGeom>
        </p:spPr>
      </p:pic>
    </p:spTree>
    <p:extLst>
      <p:ext uri="{BB962C8B-B14F-4D97-AF65-F5344CB8AC3E}">
        <p14:creationId xmlns:p14="http://schemas.microsoft.com/office/powerpoint/2010/main" val="40141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B17E84-1B1F-4032-873F-966EDD6AB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1256530" y="44928"/>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Because of Him</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122:1-2 McConkie and </a:t>
            </a:r>
            <a:r>
              <a:rPr lang="en-US" sz="1400" dirty="0" err="1">
                <a:solidFill>
                  <a:schemeClr val="bg1"/>
                </a:solidFill>
              </a:rPr>
              <a:t>Ostler</a:t>
            </a:r>
            <a:endParaRPr lang="en-US" sz="1400" dirty="0">
              <a:solidFill>
                <a:schemeClr val="bg1"/>
              </a:solidFill>
            </a:endParaRPr>
          </a:p>
        </p:txBody>
      </p:sp>
      <p:pic>
        <p:nvPicPr>
          <p:cNvPr id="4" name="Picture 3">
            <a:extLst>
              <a:ext uri="{FF2B5EF4-FFF2-40B4-BE49-F238E27FC236}">
                <a16:creationId xmlns:a16="http://schemas.microsoft.com/office/drawing/2014/main" id="{7BA6BAA0-B582-4CBB-A461-5EA259D00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88" y="1382813"/>
            <a:ext cx="3121423" cy="3865199"/>
          </a:xfrm>
          <a:prstGeom prst="rect">
            <a:avLst/>
          </a:prstGeom>
        </p:spPr>
      </p:pic>
      <p:pic>
        <p:nvPicPr>
          <p:cNvPr id="6" name="Picture 5">
            <a:extLst>
              <a:ext uri="{FF2B5EF4-FFF2-40B4-BE49-F238E27FC236}">
                <a16:creationId xmlns:a16="http://schemas.microsoft.com/office/drawing/2014/main" id="{94C71358-BB3F-4F88-AD0A-91A1899B6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08" y="1108932"/>
            <a:ext cx="3859102" cy="1841152"/>
          </a:xfrm>
          <a:prstGeom prst="rect">
            <a:avLst/>
          </a:prstGeom>
        </p:spPr>
      </p:pic>
      <p:pic>
        <p:nvPicPr>
          <p:cNvPr id="9" name="Picture 8">
            <a:extLst>
              <a:ext uri="{FF2B5EF4-FFF2-40B4-BE49-F238E27FC236}">
                <a16:creationId xmlns:a16="http://schemas.microsoft.com/office/drawing/2014/main" id="{37DE8EA8-FBDA-47FC-93E4-DD1270775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711" y="1334504"/>
            <a:ext cx="3926164" cy="1390008"/>
          </a:xfrm>
          <a:prstGeom prst="rect">
            <a:avLst/>
          </a:prstGeom>
        </p:spPr>
      </p:pic>
      <p:pic>
        <p:nvPicPr>
          <p:cNvPr id="12" name="Picture 11">
            <a:extLst>
              <a:ext uri="{FF2B5EF4-FFF2-40B4-BE49-F238E27FC236}">
                <a16:creationId xmlns:a16="http://schemas.microsoft.com/office/drawing/2014/main" id="{625F99B5-0004-45CF-86DF-7C930A5BAF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24" y="4905519"/>
            <a:ext cx="3926164" cy="1030313"/>
          </a:xfrm>
          <a:prstGeom prst="rect">
            <a:avLst/>
          </a:prstGeom>
        </p:spPr>
      </p:pic>
      <p:pic>
        <p:nvPicPr>
          <p:cNvPr id="18" name="Picture 17">
            <a:extLst>
              <a:ext uri="{FF2B5EF4-FFF2-40B4-BE49-F238E27FC236}">
                <a16:creationId xmlns:a16="http://schemas.microsoft.com/office/drawing/2014/main" id="{69C9648C-FA65-4083-9A6E-7926B51237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9081" y="4366897"/>
            <a:ext cx="3926164" cy="1975275"/>
          </a:xfrm>
          <a:prstGeom prst="rect">
            <a:avLst/>
          </a:prstGeom>
        </p:spPr>
      </p:pic>
    </p:spTree>
    <p:extLst>
      <p:ext uri="{BB962C8B-B14F-4D97-AF65-F5344CB8AC3E}">
        <p14:creationId xmlns:p14="http://schemas.microsoft.com/office/powerpoint/2010/main" val="253053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4DE6598-7A05-41A3-A8B1-0E49F916D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0" y="4492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In the Midst of His Enemies</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122:4 McConkie and </a:t>
            </a:r>
            <a:r>
              <a:rPr lang="en-US" sz="1400" dirty="0" err="1">
                <a:solidFill>
                  <a:schemeClr val="bg1"/>
                </a:solidFill>
              </a:rPr>
              <a:t>Ostler</a:t>
            </a:r>
            <a:endParaRPr lang="en-US" sz="1400" dirty="0">
              <a:solidFill>
                <a:schemeClr val="bg1"/>
              </a:solidFill>
            </a:endParaRPr>
          </a:p>
        </p:txBody>
      </p:sp>
      <p:pic>
        <p:nvPicPr>
          <p:cNvPr id="4" name="Picture 3">
            <a:extLst>
              <a:ext uri="{FF2B5EF4-FFF2-40B4-BE49-F238E27FC236}">
                <a16:creationId xmlns:a16="http://schemas.microsoft.com/office/drawing/2014/main" id="{FABBF1B0-FE3E-4D94-AD0B-FFEAE92C7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753" y="1392812"/>
            <a:ext cx="3115326" cy="3865199"/>
          </a:xfrm>
          <a:prstGeom prst="rect">
            <a:avLst/>
          </a:prstGeom>
        </p:spPr>
      </p:pic>
      <p:pic>
        <p:nvPicPr>
          <p:cNvPr id="8" name="Picture 7">
            <a:extLst>
              <a:ext uri="{FF2B5EF4-FFF2-40B4-BE49-F238E27FC236}">
                <a16:creationId xmlns:a16="http://schemas.microsoft.com/office/drawing/2014/main" id="{92222C20-CD6A-451D-856E-4F22E0052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03" y="1105786"/>
            <a:ext cx="3883489" cy="1841152"/>
          </a:xfrm>
          <a:prstGeom prst="rect">
            <a:avLst/>
          </a:prstGeom>
        </p:spPr>
      </p:pic>
      <p:pic>
        <p:nvPicPr>
          <p:cNvPr id="10" name="Picture 9">
            <a:extLst>
              <a:ext uri="{FF2B5EF4-FFF2-40B4-BE49-F238E27FC236}">
                <a16:creationId xmlns:a16="http://schemas.microsoft.com/office/drawing/2014/main" id="{98B7940E-7D76-4030-92FB-1F4D176C6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2291" y="1140942"/>
            <a:ext cx="3920068" cy="1426588"/>
          </a:xfrm>
          <a:prstGeom prst="rect">
            <a:avLst/>
          </a:prstGeom>
        </p:spPr>
      </p:pic>
      <p:pic>
        <p:nvPicPr>
          <p:cNvPr id="14" name="Picture 13">
            <a:extLst>
              <a:ext uri="{FF2B5EF4-FFF2-40B4-BE49-F238E27FC236}">
                <a16:creationId xmlns:a16="http://schemas.microsoft.com/office/drawing/2014/main" id="{2940BBF0-2C93-4700-A77F-79110935C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78" y="4437660"/>
            <a:ext cx="3926164" cy="1585097"/>
          </a:xfrm>
          <a:prstGeom prst="rect">
            <a:avLst/>
          </a:prstGeom>
        </p:spPr>
      </p:pic>
      <p:grpSp>
        <p:nvGrpSpPr>
          <p:cNvPr id="5" name="Group 4">
            <a:extLst>
              <a:ext uri="{FF2B5EF4-FFF2-40B4-BE49-F238E27FC236}">
                <a16:creationId xmlns:a16="http://schemas.microsoft.com/office/drawing/2014/main" id="{F34DDA1C-C7A3-4B69-AE69-D9067EB6DAB6}"/>
              </a:ext>
            </a:extLst>
          </p:cNvPr>
          <p:cNvGrpSpPr/>
          <p:nvPr/>
        </p:nvGrpSpPr>
        <p:grpSpPr>
          <a:xfrm>
            <a:off x="8977853" y="2403019"/>
            <a:ext cx="2272361" cy="4257023"/>
            <a:chOff x="8977853" y="2403019"/>
            <a:chExt cx="2272361" cy="4257023"/>
          </a:xfrm>
        </p:grpSpPr>
        <p:grpSp>
          <p:nvGrpSpPr>
            <p:cNvPr id="26" name="Group 25"/>
            <p:cNvGrpSpPr/>
            <p:nvPr/>
          </p:nvGrpSpPr>
          <p:grpSpPr>
            <a:xfrm>
              <a:off x="8977853" y="2552098"/>
              <a:ext cx="2272361" cy="4107944"/>
              <a:chOff x="838200" y="76200"/>
              <a:chExt cx="2667000" cy="5029200"/>
            </a:xfrm>
          </p:grpSpPr>
          <p:grpSp>
            <p:nvGrpSpPr>
              <p:cNvPr id="28" name="Group 17"/>
              <p:cNvGrpSpPr/>
              <p:nvPr/>
            </p:nvGrpSpPr>
            <p:grpSpPr>
              <a:xfrm>
                <a:off x="838200" y="76200"/>
                <a:ext cx="2667000" cy="5029200"/>
                <a:chOff x="838200" y="76200"/>
                <a:chExt cx="2667000" cy="5029200"/>
              </a:xfrm>
            </p:grpSpPr>
            <p:grpSp>
              <p:nvGrpSpPr>
                <p:cNvPr id="30" name="Group 17"/>
                <p:cNvGrpSpPr/>
                <p:nvPr/>
              </p:nvGrpSpPr>
              <p:grpSpPr>
                <a:xfrm flipH="1">
                  <a:off x="2209800" y="1447800"/>
                  <a:ext cx="1295400" cy="3429000"/>
                  <a:chOff x="685800" y="1447800"/>
                  <a:chExt cx="1295400" cy="3124200"/>
                </a:xfrm>
              </p:grpSpPr>
              <p:sp>
                <p:nvSpPr>
                  <p:cNvPr id="49" name="Bent Arrow 48"/>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Bent Arrow 49"/>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16"/>
                <p:cNvGrpSpPr/>
                <p:nvPr/>
              </p:nvGrpSpPr>
              <p:grpSpPr>
                <a:xfrm>
                  <a:off x="838200" y="1447800"/>
                  <a:ext cx="1295400" cy="3429000"/>
                  <a:chOff x="685800" y="1447800"/>
                  <a:chExt cx="1295400" cy="3429000"/>
                </a:xfrm>
              </p:grpSpPr>
              <p:sp>
                <p:nvSpPr>
                  <p:cNvPr id="47" name="Bent Arrow 46"/>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282045" y="2274849"/>
                <a:ext cx="1905000" cy="1318797"/>
              </a:xfrm>
              <a:prstGeom prst="rect">
                <a:avLst/>
              </a:prstGeom>
            </p:spPr>
            <p:txBody>
              <a:bodyPr wrap="square">
                <a:spAutoFit/>
              </a:bodyPr>
              <a:lstStyle/>
              <a:p>
                <a:pPr algn="ctr"/>
                <a:r>
                  <a:rPr lang="en-US" sz="1600" b="1" i="1" dirty="0"/>
                  <a:t>Afflictions can give us experience and be for our good</a:t>
                </a:r>
                <a:endParaRPr lang="en-US" sz="1500" dirty="0">
                  <a:solidFill>
                    <a:schemeClr val="bg1"/>
                  </a:solidFill>
                </a:endParaRPr>
              </a:p>
            </p:txBody>
          </p:sp>
        </p:grpSp>
        <p:grpSp>
          <p:nvGrpSpPr>
            <p:cNvPr id="52" name="Group 51">
              <a:extLst>
                <a:ext uri="{FF2B5EF4-FFF2-40B4-BE49-F238E27FC236}">
                  <a16:creationId xmlns:a16="http://schemas.microsoft.com/office/drawing/2014/main" id="{A12DD848-D5DE-4528-9289-85A937C031D3}"/>
                </a:ext>
              </a:extLst>
            </p:cNvPr>
            <p:cNvGrpSpPr/>
            <p:nvPr/>
          </p:nvGrpSpPr>
          <p:grpSpPr>
            <a:xfrm>
              <a:off x="10081571" y="2403019"/>
              <a:ext cx="425506" cy="274176"/>
              <a:chOff x="4974617" y="1019178"/>
              <a:chExt cx="425506" cy="274176"/>
            </a:xfrm>
          </p:grpSpPr>
          <p:sp>
            <p:nvSpPr>
              <p:cNvPr id="53" name="Isosceles Triangle 52">
                <a:extLst>
                  <a:ext uri="{FF2B5EF4-FFF2-40B4-BE49-F238E27FC236}">
                    <a16:creationId xmlns:a16="http://schemas.microsoft.com/office/drawing/2014/main" id="{2A564FB1-B951-45A5-8FCC-74ADC069605C}"/>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ylinder 53">
                <a:extLst>
                  <a:ext uri="{FF2B5EF4-FFF2-40B4-BE49-F238E27FC236}">
                    <a16:creationId xmlns:a16="http://schemas.microsoft.com/office/drawing/2014/main" id="{8CA8C1D1-0163-4D4D-BFC2-114D66AED60D}"/>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4785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99CFEC-665B-4FB3-A673-5F84D01AC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TextBox 53"/>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122:5-7 Elder Joseph B. </a:t>
            </a:r>
            <a:r>
              <a:rPr lang="en-US" sz="1400" dirty="0" err="1">
                <a:solidFill>
                  <a:schemeClr val="bg1"/>
                </a:solidFill>
              </a:rPr>
              <a:t>Wirthlin</a:t>
            </a:r>
            <a:endParaRPr lang="en-US" sz="1400" dirty="0">
              <a:solidFill>
                <a:schemeClr val="bg1"/>
              </a:solidFill>
            </a:endParaRPr>
          </a:p>
        </p:txBody>
      </p:sp>
      <p:pic>
        <p:nvPicPr>
          <p:cNvPr id="9" name="Picture 8">
            <a:extLst>
              <a:ext uri="{FF2B5EF4-FFF2-40B4-BE49-F238E27FC236}">
                <a16:creationId xmlns:a16="http://schemas.microsoft.com/office/drawing/2014/main" id="{AA18C6C1-DCB5-475C-832B-A61DAD6AE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00" y="505123"/>
            <a:ext cx="7273158" cy="5511262"/>
          </a:xfrm>
          <a:prstGeom prst="rect">
            <a:avLst/>
          </a:prstGeom>
        </p:spPr>
      </p:pic>
      <p:pic>
        <p:nvPicPr>
          <p:cNvPr id="12" name="Picture 11">
            <a:extLst>
              <a:ext uri="{FF2B5EF4-FFF2-40B4-BE49-F238E27FC236}">
                <a16:creationId xmlns:a16="http://schemas.microsoft.com/office/drawing/2014/main" id="{F56CF441-A145-497E-A475-D43686E9F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404" y="725184"/>
            <a:ext cx="3926164" cy="5950212"/>
          </a:xfrm>
          <a:prstGeom prst="rect">
            <a:avLst/>
          </a:prstGeom>
        </p:spPr>
      </p:pic>
    </p:spTree>
    <p:extLst>
      <p:ext uri="{BB962C8B-B14F-4D97-AF65-F5344CB8AC3E}">
        <p14:creationId xmlns:p14="http://schemas.microsoft.com/office/powerpoint/2010/main" val="17273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9D23BEB-6693-4A51-BB36-8026F42CC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0" y="4492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The Savior Descended Below All</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122:8</a:t>
            </a:r>
          </a:p>
        </p:txBody>
      </p:sp>
      <p:pic>
        <p:nvPicPr>
          <p:cNvPr id="1026" name="Picture 2" descr="http://www.lds.org/bc/content/ldsorg/content/images/atonement-480x270-CU050406-006al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805" y="3788283"/>
            <a:ext cx="457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D2F230-FAAB-40CD-B58D-B1F019B19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39" y="1249970"/>
            <a:ext cx="6145301" cy="2164268"/>
          </a:xfrm>
          <a:prstGeom prst="rect">
            <a:avLst/>
          </a:prstGeom>
        </p:spPr>
      </p:pic>
      <p:pic>
        <p:nvPicPr>
          <p:cNvPr id="8" name="Picture 7">
            <a:extLst>
              <a:ext uri="{FF2B5EF4-FFF2-40B4-BE49-F238E27FC236}">
                <a16:creationId xmlns:a16="http://schemas.microsoft.com/office/drawing/2014/main" id="{DBEB8A8D-54BF-4F29-BB1C-7F6DB5769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3041" y="1674026"/>
            <a:ext cx="3920068" cy="1048603"/>
          </a:xfrm>
          <a:prstGeom prst="rect">
            <a:avLst/>
          </a:prstGeom>
        </p:spPr>
      </p:pic>
      <p:pic>
        <p:nvPicPr>
          <p:cNvPr id="10" name="Picture 9">
            <a:extLst>
              <a:ext uri="{FF2B5EF4-FFF2-40B4-BE49-F238E27FC236}">
                <a16:creationId xmlns:a16="http://schemas.microsoft.com/office/drawing/2014/main" id="{8BA3A07B-7E69-4302-9FA0-627EF597C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3135" y="3839086"/>
            <a:ext cx="3926164" cy="2572735"/>
          </a:xfrm>
          <a:prstGeom prst="rect">
            <a:avLst/>
          </a:prstGeom>
        </p:spPr>
      </p:pic>
    </p:spTree>
    <p:extLst>
      <p:ext uri="{BB962C8B-B14F-4D97-AF65-F5344CB8AC3E}">
        <p14:creationId xmlns:p14="http://schemas.microsoft.com/office/powerpoint/2010/main" val="15157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02D2AB-D700-4576-9D62-ABCDD003A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0" y="4492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A Promise to The Prophet</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122:9 McConkie and </a:t>
            </a:r>
            <a:r>
              <a:rPr lang="en-US" sz="1400" dirty="0" err="1">
                <a:solidFill>
                  <a:schemeClr val="bg1"/>
                </a:solidFill>
              </a:rPr>
              <a:t>Ostler</a:t>
            </a:r>
            <a:endParaRPr lang="en-US" sz="1400" dirty="0">
              <a:solidFill>
                <a:schemeClr val="bg1"/>
              </a:solidFill>
            </a:endParaRPr>
          </a:p>
        </p:txBody>
      </p:sp>
      <p:pic>
        <p:nvPicPr>
          <p:cNvPr id="6" name="Picture 5">
            <a:extLst>
              <a:ext uri="{FF2B5EF4-FFF2-40B4-BE49-F238E27FC236}">
                <a16:creationId xmlns:a16="http://schemas.microsoft.com/office/drawing/2014/main" id="{929E8DDF-CC42-4F7D-B86C-477FA0B8D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55" y="1233188"/>
            <a:ext cx="10132430" cy="4383404"/>
          </a:xfrm>
          <a:prstGeom prst="rect">
            <a:avLst/>
          </a:prstGeom>
        </p:spPr>
      </p:pic>
      <p:pic>
        <p:nvPicPr>
          <p:cNvPr id="9" name="Picture 8">
            <a:extLst>
              <a:ext uri="{FF2B5EF4-FFF2-40B4-BE49-F238E27FC236}">
                <a16:creationId xmlns:a16="http://schemas.microsoft.com/office/drawing/2014/main" id="{F101F26E-F84A-4AAF-A7D1-73F68AD6D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554" y="5256910"/>
            <a:ext cx="3920068" cy="1115665"/>
          </a:xfrm>
          <a:prstGeom prst="rect">
            <a:avLst/>
          </a:prstGeom>
        </p:spPr>
      </p:pic>
    </p:spTree>
    <p:extLst>
      <p:ext uri="{BB962C8B-B14F-4D97-AF65-F5344CB8AC3E}">
        <p14:creationId xmlns:p14="http://schemas.microsoft.com/office/powerpoint/2010/main" val="40455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735F694-03EB-42F4-A8A4-462D95F1A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26486"/>
            <a:ext cx="12192000" cy="6463308"/>
          </a:xfrm>
          <a:prstGeom prst="rect">
            <a:avLst/>
          </a:prstGeom>
          <a:noFill/>
        </p:spPr>
        <p:txBody>
          <a:bodyPr wrap="square" rtlCol="0">
            <a:spAutoFit/>
          </a:bodyPr>
          <a:lstStyle/>
          <a:p>
            <a:r>
              <a:rPr lang="en-US" b="1" dirty="0"/>
              <a:t>Sources:</a:t>
            </a:r>
          </a:p>
          <a:p>
            <a:endParaRPr lang="en-US" b="1" dirty="0"/>
          </a:p>
          <a:p>
            <a:r>
              <a:rPr lang="en-US" b="1" dirty="0"/>
              <a:t>Videos:</a:t>
            </a:r>
          </a:p>
          <a:p>
            <a:r>
              <a:rPr lang="en-US" b="1" dirty="0" err="1"/>
              <a:t>Haun's</a:t>
            </a:r>
            <a:r>
              <a:rPr lang="en-US" b="1" dirty="0"/>
              <a:t> Mill (1:37)</a:t>
            </a:r>
          </a:p>
          <a:p>
            <a:r>
              <a:rPr lang="en-US" b="1" dirty="0"/>
              <a:t>“If Thou Endure It Well” (2:12)</a:t>
            </a:r>
          </a:p>
          <a:p>
            <a:r>
              <a:rPr lang="en-US" b="1" dirty="0"/>
              <a:t>Trial of Adversity</a:t>
            </a:r>
            <a:r>
              <a:rPr lang="en-US" dirty="0"/>
              <a:t> (2:40)</a:t>
            </a:r>
          </a:p>
          <a:p>
            <a:r>
              <a:rPr lang="en-US" b="1" dirty="0"/>
              <a:t>Come What May, and Love It</a:t>
            </a:r>
            <a:r>
              <a:rPr lang="en-US" dirty="0"/>
              <a:t>(3:31)</a:t>
            </a:r>
            <a:endParaRPr lang="en-US" b="1" dirty="0"/>
          </a:p>
          <a:p>
            <a:endParaRPr lang="en-US" b="1" dirty="0"/>
          </a:p>
          <a:p>
            <a:r>
              <a:rPr lang="en-US" b="1" dirty="0"/>
              <a:t>History of the Church, 3:188–89, 215; 3: 293; full text of document 3:289–305.)</a:t>
            </a:r>
            <a:r>
              <a:rPr lang="en-US" b="1" dirty="0">
                <a:solidFill>
                  <a:srgbClr val="333333"/>
                </a:solidFill>
              </a:rPr>
              <a:t>’</a:t>
            </a:r>
            <a:endParaRPr lang="en-US" b="1" dirty="0"/>
          </a:p>
          <a:p>
            <a:r>
              <a:rPr lang="en-US" b="1" dirty="0"/>
              <a:t>Art—Joseph F. </a:t>
            </a:r>
            <a:r>
              <a:rPr lang="en-US" b="1" dirty="0" err="1"/>
              <a:t>Brickley</a:t>
            </a:r>
            <a:endParaRPr lang="en-US" b="1" dirty="0"/>
          </a:p>
          <a:p>
            <a:r>
              <a:rPr lang="en-US" b="1" dirty="0">
                <a:solidFill>
                  <a:srgbClr val="333333"/>
                </a:solidFill>
              </a:rPr>
              <a:t>Alexander McRae (Roberts, </a:t>
            </a:r>
            <a:r>
              <a:rPr lang="en-US" b="1" i="1" dirty="0">
                <a:solidFill>
                  <a:srgbClr val="333333"/>
                </a:solidFill>
              </a:rPr>
              <a:t>Comprehensive History of the Church,</a:t>
            </a:r>
            <a:r>
              <a:rPr lang="en-US" b="1" dirty="0">
                <a:solidFill>
                  <a:srgbClr val="333333"/>
                </a:solidFill>
              </a:rPr>
              <a:t> 1:521).</a:t>
            </a:r>
          </a:p>
          <a:p>
            <a:r>
              <a:rPr lang="en-US" b="1" i="1" dirty="0"/>
              <a:t>Doctrine and Covenants Student Manual Religion 324-325 </a:t>
            </a:r>
            <a:r>
              <a:rPr lang="en-US" b="1" dirty="0"/>
              <a:t>Section</a:t>
            </a:r>
          </a:p>
          <a:p>
            <a:r>
              <a:rPr lang="en-US" b="1" dirty="0">
                <a:solidFill>
                  <a:srgbClr val="333333"/>
                </a:solidFill>
              </a:rPr>
              <a:t>Joseph Fielding Smith (</a:t>
            </a:r>
            <a:r>
              <a:rPr lang="en-US" b="1" i="1" dirty="0">
                <a:solidFill>
                  <a:srgbClr val="333333"/>
                </a:solidFill>
              </a:rPr>
              <a:t>Church History and Modern Revelation,</a:t>
            </a:r>
            <a:r>
              <a:rPr lang="en-US" b="1" dirty="0">
                <a:solidFill>
                  <a:srgbClr val="333333"/>
                </a:solidFill>
              </a:rPr>
              <a:t> 2:176.)</a:t>
            </a:r>
          </a:p>
          <a:p>
            <a:r>
              <a:rPr lang="en-US" b="1" dirty="0"/>
              <a:t>Hyrum M. Smith and </a:t>
            </a:r>
            <a:r>
              <a:rPr lang="en-US" b="1" dirty="0" err="1"/>
              <a:t>Janne</a:t>
            </a:r>
            <a:r>
              <a:rPr lang="en-US" b="1" dirty="0"/>
              <a:t> M. Sjodahl </a:t>
            </a:r>
            <a:r>
              <a:rPr lang="en-US" b="1" i="1" dirty="0"/>
              <a:t>Doctrine and Covenants Commentary </a:t>
            </a:r>
            <a:r>
              <a:rPr lang="en-US" b="1" dirty="0"/>
              <a:t>pg. 753</a:t>
            </a:r>
            <a:endParaRPr lang="en-US" b="1" i="1" dirty="0"/>
          </a:p>
          <a:p>
            <a:r>
              <a:rPr lang="en-US" b="1" dirty="0"/>
              <a:t>James E. Faust, in Conference Report, Apr. 1979, pp. 77–78; or </a:t>
            </a:r>
            <a:r>
              <a:rPr lang="en-US" b="1" i="1" dirty="0"/>
              <a:t>Ensign,</a:t>
            </a:r>
            <a:r>
              <a:rPr lang="en-US" b="1" dirty="0"/>
              <a:t> May 1979, pp. 53–54</a:t>
            </a:r>
            <a:endParaRPr lang="en-US" b="1" dirty="0">
              <a:solidFill>
                <a:srgbClr val="333333"/>
              </a:solidFill>
            </a:endParaRPr>
          </a:p>
          <a:p>
            <a:r>
              <a:rPr lang="en-US" b="1" dirty="0"/>
              <a:t>Joseph Fielding McConkie and Craig J. </a:t>
            </a:r>
            <a:r>
              <a:rPr lang="en-US" b="1" dirty="0" err="1"/>
              <a:t>Ostler</a:t>
            </a:r>
            <a:r>
              <a:rPr lang="en-US" b="1" dirty="0"/>
              <a:t> </a:t>
            </a:r>
            <a:r>
              <a:rPr lang="en-US" b="1" i="1" dirty="0"/>
              <a:t>Revelations of the Restoration </a:t>
            </a:r>
            <a:r>
              <a:rPr lang="en-US" b="1" dirty="0"/>
              <a:t>pg. 945, 959-960</a:t>
            </a:r>
          </a:p>
          <a:p>
            <a:pPr fontAlgn="base"/>
            <a:r>
              <a:rPr lang="en-US" b="1" dirty="0"/>
              <a:t>Stephen E. Robinson </a:t>
            </a:r>
            <a:r>
              <a:rPr lang="en-US" b="1" i="1" dirty="0"/>
              <a:t>Enduring to the End </a:t>
            </a:r>
            <a:r>
              <a:rPr lang="en-US" b="1" dirty="0"/>
              <a:t>October 1993 Ensign</a:t>
            </a:r>
          </a:p>
          <a:p>
            <a:pPr fontAlgn="base"/>
            <a:r>
              <a:rPr lang="en-US" b="1" dirty="0"/>
              <a:t>President Henry B. </a:t>
            </a:r>
            <a:r>
              <a:rPr lang="en-US" b="1" dirty="0" err="1"/>
              <a:t>Eyring</a:t>
            </a:r>
            <a:r>
              <a:rPr lang="en-US" b="1" dirty="0"/>
              <a:t> </a:t>
            </a:r>
            <a:r>
              <a:rPr lang="en-US" b="1" i="1" dirty="0"/>
              <a:t>Mountains to Climb </a:t>
            </a:r>
            <a:r>
              <a:rPr lang="en-US" b="1" dirty="0"/>
              <a:t>April 2012 Gen. Conf.</a:t>
            </a:r>
          </a:p>
          <a:p>
            <a:pPr fontAlgn="base"/>
            <a:r>
              <a:rPr lang="en-US" b="1" dirty="0"/>
              <a:t>Elder Richard G. Scott </a:t>
            </a:r>
            <a:r>
              <a:rPr lang="en-US" b="1" i="1" dirty="0"/>
              <a:t>The Sustaining Power of Faith in Times of Uncertainty and Testing </a:t>
            </a:r>
            <a:r>
              <a:rPr lang="en-US" b="1" dirty="0"/>
              <a:t>April 2003 Gen. Conf.</a:t>
            </a:r>
          </a:p>
          <a:p>
            <a:pPr fontAlgn="base"/>
            <a:r>
              <a:rPr lang="en-US" b="1" dirty="0"/>
              <a:t>		</a:t>
            </a:r>
            <a:r>
              <a:rPr lang="en-US" b="1" i="1" dirty="0"/>
              <a:t>True Friends That Lift</a:t>
            </a:r>
            <a:r>
              <a:rPr lang="en-US" b="1" dirty="0"/>
              <a:t> October 1988 Gen. Conf.</a:t>
            </a:r>
          </a:p>
          <a:p>
            <a:pPr fontAlgn="base"/>
            <a:r>
              <a:rPr lang="en-US" b="1" dirty="0"/>
              <a:t>Elder Heber J. Grant (In Conference Report, Apr. 1909, p. 110</a:t>
            </a:r>
          </a:p>
          <a:p>
            <a:pPr fontAlgn="base"/>
            <a:r>
              <a:rPr lang="en-US" b="1" dirty="0"/>
              <a:t>Elder Joseph B. </a:t>
            </a:r>
            <a:r>
              <a:rPr lang="en-US" b="1" dirty="0" err="1"/>
              <a:t>Wirthlin</a:t>
            </a:r>
            <a:r>
              <a:rPr lang="en-US" b="1" dirty="0"/>
              <a:t> “Come What May, and Love It,” </a:t>
            </a:r>
            <a:r>
              <a:rPr lang="en-US" b="1" i="1" dirty="0"/>
              <a:t>Ensign</a:t>
            </a:r>
            <a:r>
              <a:rPr lang="en-US" b="1" dirty="0"/>
              <a:t> or </a:t>
            </a:r>
            <a:r>
              <a:rPr lang="en-US" b="1" i="1" dirty="0"/>
              <a:t>Liahona,</a:t>
            </a:r>
            <a:r>
              <a:rPr lang="en-US" b="1" dirty="0"/>
              <a:t> Nov. 2008, 27).</a:t>
            </a:r>
          </a:p>
          <a:p>
            <a:pPr fontAlgn="base"/>
            <a:r>
              <a:rPr lang="en-US" b="1" dirty="0"/>
              <a:t>President Joseph Fielding Smith (</a:t>
            </a:r>
            <a:r>
              <a:rPr lang="en-US" b="1" i="1" dirty="0"/>
              <a:t>Church History and Modern Revelation,</a:t>
            </a:r>
            <a:r>
              <a:rPr lang="en-US" b="1" dirty="0"/>
              <a:t>2:182.)</a:t>
            </a:r>
            <a:endParaRPr lang="en-US" b="1" dirty="0">
              <a:solidFill>
                <a:srgbClr val="333333"/>
              </a:solidFill>
            </a:endParaRPr>
          </a:p>
        </p:txBody>
      </p:sp>
      <p:grpSp>
        <p:nvGrpSpPr>
          <p:cNvPr id="5" name="Group 4"/>
          <p:cNvGrpSpPr/>
          <p:nvPr/>
        </p:nvGrpSpPr>
        <p:grpSpPr>
          <a:xfrm>
            <a:off x="3508304" y="463802"/>
            <a:ext cx="959194" cy="1214980"/>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6" name="Picture 25">
            <a:extLst>
              <a:ext uri="{FF2B5EF4-FFF2-40B4-BE49-F238E27FC236}">
                <a16:creationId xmlns:a16="http://schemas.microsoft.com/office/drawing/2014/main" id="{ECB2F616-F5C1-4708-BDFD-5AF2230F2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147" y="306705"/>
            <a:ext cx="3383280" cy="2535936"/>
          </a:xfrm>
          <a:prstGeom prst="rect">
            <a:avLst/>
          </a:prstGeom>
        </p:spPr>
      </p:pic>
      <p:sp>
        <p:nvSpPr>
          <p:cNvPr id="28" name="Footer Placeholder 14">
            <a:extLst>
              <a:ext uri="{FF2B5EF4-FFF2-40B4-BE49-F238E27FC236}">
                <a16:creationId xmlns:a16="http://schemas.microsoft.com/office/drawing/2014/main" id="{8FDD300F-D440-40F2-B53F-F6BDD40200EE}"/>
              </a:ext>
            </a:extLst>
          </p:cNvPr>
          <p:cNvSpPr>
            <a:spLocks noGrp="1"/>
          </p:cNvSpPr>
          <p:nvPr/>
        </p:nvSpPr>
        <p:spPr>
          <a:xfrm>
            <a:off x="49772" y="654035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559349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632311"/>
          </a:xfrm>
          <a:prstGeom prst="rect">
            <a:avLst/>
          </a:prstGeom>
          <a:ln>
            <a:solidFill>
              <a:schemeClr val="tx1"/>
            </a:solidFill>
          </a:ln>
        </p:spPr>
        <p:txBody>
          <a:bodyPr>
            <a:spAutoFit/>
          </a:bodyPr>
          <a:lstStyle/>
          <a:p>
            <a:r>
              <a:rPr lang="en-US" sz="1200" b="1" dirty="0">
                <a:solidFill>
                  <a:srgbClr val="333333"/>
                </a:solidFill>
              </a:rPr>
              <a:t>While in Liberty Jail:</a:t>
            </a:r>
          </a:p>
          <a:p>
            <a:r>
              <a:rPr lang="en-US" sz="1200" dirty="0"/>
              <a:t>“The jail had no sleeping quarters, and thus they were forced to seek rest and recuperation on beds of straw placed on hardened plank and stone floors. They were suffered very little contact with the outside world, especially during the first month or so of their confinement. And this, at a crucial time when the Latter-day Saints were at the peak of persecution in Missouri, and were desperately in need of their prophet-leader.” (Dyer, </a:t>
            </a:r>
            <a:r>
              <a:rPr lang="en-US" sz="1200" i="1" dirty="0"/>
              <a:t>Refiner’s Fire,</a:t>
            </a:r>
            <a:r>
              <a:rPr lang="en-US" sz="1200" dirty="0"/>
              <a:t> pp. 275–76.)</a:t>
            </a:r>
          </a:p>
          <a:p>
            <a:endParaRPr lang="en-US" sz="1200" dirty="0"/>
          </a:p>
          <a:p>
            <a:r>
              <a:rPr lang="en-US" sz="1200" b="1" dirty="0"/>
              <a:t>"During the time I was in the hands of my enemies I must say that although I felt great anxiety respecting my family and friends, who were so inhumanly treated and abused, and who had to mourn the loss of their husbands and children who had been slain, and, after having been robbed of nearly all that they possessed, be driven from their homes, and forced to wander as strangers in a strange country, in order that they might save themselves and their little ones from the destruction they were threatened with in Missouri,-yet as far as I was concerned I felt perfectly calm and resigned to the will of my heavenly Father. I knew my </a:t>
            </a:r>
            <a:r>
              <a:rPr lang="en-US" sz="1200" b="1" dirty="0" err="1"/>
              <a:t>innocency</a:t>
            </a:r>
            <a:r>
              <a:rPr lang="en-US" sz="1200" b="1" dirty="0"/>
              <a:t>, as well as that of the saints, and that we had done nothing to deserve such treatment from the hands of our oppressors. Consequently I could look to that God who has the hearts of all men in his hands, and who had saved me frequently from the gates of death, for deliverance; and notwithstanding that every avenue of escape seemed to be entirely closed, and death stared me in the face, and that my destruction was determined upon, as far as man was concerned; yet from my first entrance into the camp I felt an assurance that I with my brethren and our families should be delivered. Yes, that still small voice which has so often whispered consolation to my soul in the depth of sorrow and distress, bade me be of good cheer, and promised deliverance, which gave me great comfort. And although the heathen raged and the people imagined vain things, yet the Lord of Hosts, the God of Jacob was my refuge; and when I cried unto him in the day of trouble he delivered me; for which I call upon my soul and all that is within me to bless and praise his holy name. For although I was 'troubled on every side, yet not distressed; perplexed, but not in despair; persecuted, but not forsaken; cast down, but not destroyed.‘ Joseph Smith </a:t>
            </a:r>
          </a:p>
          <a:p>
            <a:endParaRPr lang="en-US" sz="1200" b="1" dirty="0"/>
          </a:p>
          <a:p>
            <a:endParaRPr lang="en-US" sz="1200" dirty="0"/>
          </a:p>
        </p:txBody>
      </p:sp>
      <p:sp>
        <p:nvSpPr>
          <p:cNvPr id="3" name="Rectangle 2"/>
          <p:cNvSpPr/>
          <p:nvPr/>
        </p:nvSpPr>
        <p:spPr>
          <a:xfrm>
            <a:off x="6096000" y="0"/>
            <a:ext cx="6096000" cy="3231654"/>
          </a:xfrm>
          <a:prstGeom prst="rect">
            <a:avLst/>
          </a:prstGeom>
          <a:ln>
            <a:solidFill>
              <a:schemeClr val="tx1"/>
            </a:solidFill>
          </a:ln>
        </p:spPr>
        <p:txBody>
          <a:bodyPr>
            <a:spAutoFit/>
          </a:bodyPr>
          <a:lstStyle/>
          <a:p>
            <a:r>
              <a:rPr lang="en-US" sz="1200" b="1" dirty="0">
                <a:solidFill>
                  <a:srgbClr val="000000"/>
                </a:solidFill>
              </a:rPr>
              <a:t>The following is from the pen of Lucy Smith, the mother of the prophet, concerning her banishment from Missouri:-</a:t>
            </a:r>
          </a:p>
          <a:p>
            <a:r>
              <a:rPr lang="en-US" sz="1200" b="1" dirty="0">
                <a:solidFill>
                  <a:srgbClr val="000000"/>
                </a:solidFill>
              </a:rPr>
              <a:t>"Just as we got our goods into the wagon a man came to us and said that Sidney </a:t>
            </a:r>
            <a:r>
              <a:rPr lang="en-US" sz="1200" b="1" dirty="0" err="1">
                <a:solidFill>
                  <a:srgbClr val="000000"/>
                </a:solidFill>
              </a:rPr>
              <a:t>Rigdon's</a:t>
            </a:r>
            <a:r>
              <a:rPr lang="en-US" sz="1200" b="1" dirty="0">
                <a:solidFill>
                  <a:srgbClr val="000000"/>
                </a:solidFill>
              </a:rPr>
              <a:t> family were ready to start and must have the wagon immediately. Accordingly our goods were taken out, and we were compelled to wait until the team could come after us again. We put our goods into the wagon a second time, but the wagon was wanted for Emma and her family, so our goods were again taken out. However, we succeeded after a long time, in getting one single wagon to convey beds, clothing, and provisions for our family, Salisbury's family, and Mr. </a:t>
            </a:r>
            <a:r>
              <a:rPr lang="en-US" sz="1200" b="1" dirty="0" err="1">
                <a:solidFill>
                  <a:srgbClr val="000000"/>
                </a:solidFill>
              </a:rPr>
              <a:t>M'Cleary's</a:t>
            </a:r>
            <a:r>
              <a:rPr lang="en-US" sz="1200" b="1" dirty="0">
                <a:solidFill>
                  <a:srgbClr val="000000"/>
                </a:solidFill>
              </a:rPr>
              <a:t> family, besides considerable luggage for Don Carlos, who, with his family and the remainder of his baggage, was crowded into a buggy, </a:t>
            </a:r>
            <a:r>
              <a:rPr lang="en-US" sz="1200" b="1" baseline="30000" dirty="0">
                <a:solidFill>
                  <a:srgbClr val="000000"/>
                </a:solidFill>
              </a:rPr>
              <a:t>1</a:t>
            </a:r>
            <a:r>
              <a:rPr lang="en-US" sz="1200" b="1" dirty="0">
                <a:solidFill>
                  <a:srgbClr val="000000"/>
                </a:solidFill>
              </a:rPr>
              <a:t> and went in the same company with us.</a:t>
            </a:r>
          </a:p>
          <a:p>
            <a:r>
              <a:rPr lang="en-US" sz="1200" b="1" dirty="0">
                <a:solidFill>
                  <a:srgbClr val="000000"/>
                </a:solidFill>
              </a:rPr>
              <a:t>"For the want of teams we were compelled to leave most of our provisions and furniture. Another inconvenience </a:t>
            </a:r>
            <a:r>
              <a:rPr lang="en-US" sz="1200" b="1" dirty="0"/>
              <a:t>which we suffered was, the horses were </a:t>
            </a:r>
            <a:r>
              <a:rPr lang="en-US" sz="1200" b="1" dirty="0" err="1"/>
              <a:t>windbroken</a:t>
            </a:r>
            <a:r>
              <a:rPr lang="en-US" sz="1200" b="1" dirty="0"/>
              <a:t>, consequently we were obliged to walk much of the way, especially up all the hills, which was very tiresome work.”</a:t>
            </a:r>
          </a:p>
          <a:p>
            <a:r>
              <a:rPr lang="en-US" sz="1200" b="1" dirty="0"/>
              <a:t>Lucy Mack Smith</a:t>
            </a:r>
          </a:p>
          <a:p>
            <a:endParaRPr lang="en-US" sz="1200" b="1" i="0" dirty="0">
              <a:solidFill>
                <a:srgbClr val="000000"/>
              </a:solidFill>
              <a:effectLst/>
            </a:endParaRPr>
          </a:p>
        </p:txBody>
      </p:sp>
      <p:sp>
        <p:nvSpPr>
          <p:cNvPr id="4" name="Rectangle 3"/>
          <p:cNvSpPr/>
          <p:nvPr/>
        </p:nvSpPr>
        <p:spPr>
          <a:xfrm>
            <a:off x="6096000" y="3231654"/>
            <a:ext cx="5758543" cy="3231654"/>
          </a:xfrm>
          <a:prstGeom prst="rect">
            <a:avLst/>
          </a:prstGeom>
          <a:ln>
            <a:solidFill>
              <a:schemeClr val="tx1"/>
            </a:solidFill>
          </a:ln>
        </p:spPr>
        <p:txBody>
          <a:bodyPr wrap="square">
            <a:spAutoFit/>
          </a:bodyPr>
          <a:lstStyle/>
          <a:p>
            <a:pPr fontAlgn="base"/>
            <a:r>
              <a:rPr lang="en-US" sz="1200" b="1" dirty="0"/>
              <a:t>Adversity:</a:t>
            </a:r>
          </a:p>
          <a:p>
            <a:pPr fontAlgn="base"/>
            <a:r>
              <a:rPr lang="en-US" sz="1200" dirty="0"/>
              <a:t>Elder Marion G. Romney said: “All … who are being tried in the crucible of adversity and affliction: Take courage; revive your spirits and strengthen your faith. In these lessons so impressively taught in precept and example by our great exemplar, Jesus Christ, and his Prophet of the restoration, Joseph Smith, we have ample inspiration for comfort and for hope.</a:t>
            </a:r>
          </a:p>
          <a:p>
            <a:pPr fontAlgn="base"/>
            <a:r>
              <a:rPr lang="en-US" sz="1200" dirty="0"/>
              <a:t>“If we can bear our afflictions with the understanding, faith, and courage, and in the spirit in which they bore theirs, we shall be strengthened and comforted in many ways. We shall be spared the torment which accompanies the mistaken idea that all suffering comes as chastisement for transgression. …</a:t>
            </a:r>
          </a:p>
          <a:p>
            <a:pPr fontAlgn="base"/>
            <a:r>
              <a:rPr lang="en-US" sz="1200" dirty="0"/>
              <a:t>“We can draw assurance from the Lord’s promise that ‘he that is faithful in tribulation, the reward of the same is greater in the kingdom of heaven.</a:t>
            </a:r>
          </a:p>
          <a:p>
            <a:pPr fontAlgn="base"/>
            <a:r>
              <a:rPr lang="en-US" sz="1200" dirty="0"/>
              <a:t>“‘Ye cannot behold with your natural eyes, for the present time, [he said,] the design of your God concerning those things which shall come hereafter, and the glory which shall follow much tribulation.</a:t>
            </a:r>
          </a:p>
          <a:p>
            <a:pPr fontAlgn="base"/>
            <a:r>
              <a:rPr lang="en-US" sz="1200" dirty="0"/>
              <a:t>“‘For after much tribulation come the blessings. …’ (D&amp;C 58:2–4.)” (In Conference Report, Oct. 1969, p. 59.)</a:t>
            </a:r>
            <a:endParaRPr lang="en-US" sz="1200" b="0" i="0" dirty="0">
              <a:effectLst/>
            </a:endParaRPr>
          </a:p>
        </p:txBody>
      </p:sp>
    </p:spTree>
    <p:extLst>
      <p:ext uri="{BB962C8B-B14F-4D97-AF65-F5344CB8AC3E}">
        <p14:creationId xmlns:p14="http://schemas.microsoft.com/office/powerpoint/2010/main" val="681982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046988"/>
          </a:xfrm>
          <a:prstGeom prst="rect">
            <a:avLst/>
          </a:prstGeom>
          <a:ln>
            <a:solidFill>
              <a:schemeClr val="tx1"/>
            </a:solidFill>
          </a:ln>
        </p:spPr>
        <p:txBody>
          <a:bodyPr>
            <a:spAutoFit/>
          </a:bodyPr>
          <a:lstStyle/>
          <a:p>
            <a:pPr fontAlgn="base"/>
            <a:r>
              <a:rPr lang="en-US" sz="1200" b="1" dirty="0">
                <a:solidFill>
                  <a:srgbClr val="333333"/>
                </a:solidFill>
                <a:latin typeface="Open Sans"/>
              </a:rPr>
              <a:t>Elder Orson F. Whitney said:</a:t>
            </a:r>
          </a:p>
          <a:p>
            <a:pPr fontAlgn="base"/>
            <a:r>
              <a:rPr lang="en-US" sz="1200" dirty="0">
                <a:solidFill>
                  <a:srgbClr val="333333"/>
                </a:solidFill>
                <a:latin typeface="Open Sans"/>
              </a:rPr>
              <a:t>“The Prophet was lying in a dungeon [Liberty, Missouri] for the gospel’s sake. He called upon God, ‘who </a:t>
            </a:r>
            <a:r>
              <a:rPr lang="en-US" sz="1200" dirty="0" err="1">
                <a:solidFill>
                  <a:srgbClr val="333333"/>
                </a:solidFill>
                <a:latin typeface="Open Sans"/>
              </a:rPr>
              <a:t>controlleth</a:t>
            </a:r>
            <a:r>
              <a:rPr lang="en-US" sz="1200" dirty="0">
                <a:solidFill>
                  <a:srgbClr val="333333"/>
                </a:solidFill>
                <a:latin typeface="Open Sans"/>
              </a:rPr>
              <a:t> and </a:t>
            </a:r>
            <a:r>
              <a:rPr lang="en-US" sz="1200" dirty="0" err="1">
                <a:solidFill>
                  <a:srgbClr val="333333"/>
                </a:solidFill>
                <a:latin typeface="Open Sans"/>
              </a:rPr>
              <a:t>subjecteth</a:t>
            </a:r>
            <a:r>
              <a:rPr lang="en-US" sz="1200" dirty="0">
                <a:solidFill>
                  <a:srgbClr val="333333"/>
                </a:solidFill>
                <a:latin typeface="Open Sans"/>
              </a:rPr>
              <a:t> the devil,’ and God answered telling him that his sufferings should be but ‘a small moment.’ ‘Thou art not yet as Job,’ said the Lord, ‘thy friends do not contend against thee.’ Job’s friends, it will be remembered, tried to convince him that he must have done something wrong or those trials would not have come upon him. But Job had done no wrong; it was ‘without cause’ that Satan had sought to destroy him. God said to Joseph: ‘If thou art called to pass through tribulation; if thou art in perils among false brethren; perils among robbers; perils by land and sea; if fierce winds become thine enemy; if the billowing surge conspire against thee, if the very jaws of hell shall gape open the mouth wide after thee, know thou, my son, that </a:t>
            </a:r>
            <a:r>
              <a:rPr lang="en-US" sz="1200" i="1" dirty="0">
                <a:solidFill>
                  <a:srgbClr val="333333"/>
                </a:solidFill>
                <a:latin typeface="Open Sans"/>
              </a:rPr>
              <a:t>all these things shall give thee experience and shall be for thy good</a:t>
            </a:r>
            <a:r>
              <a:rPr lang="en-US" sz="1200" dirty="0">
                <a:solidFill>
                  <a:srgbClr val="333333"/>
                </a:solidFill>
                <a:latin typeface="Open Sans"/>
              </a:rPr>
              <a:t>.’</a:t>
            </a:r>
          </a:p>
          <a:p>
            <a:pPr fontAlgn="base"/>
            <a:r>
              <a:rPr lang="en-US" sz="1200" dirty="0"/>
              <a:t>“There is the reason. It is for our development, our purification, our growth, our education and advancement, that we buffet the fierce waves of sorrow and misfortune; and we shall be all the stronger and better when we have swum the flood and stand upon the farther shore.” (</a:t>
            </a:r>
            <a:r>
              <a:rPr lang="en-US" sz="1200" i="1" dirty="0"/>
              <a:t>Improvement Era,</a:t>
            </a:r>
            <a:r>
              <a:rPr lang="en-US" sz="1200" dirty="0"/>
              <a:t> Nov. 1918, pp. 5–6.)</a:t>
            </a:r>
            <a:endParaRPr lang="en-US" sz="1200" b="0" i="0" dirty="0">
              <a:solidFill>
                <a:srgbClr val="333333"/>
              </a:solidFill>
              <a:effectLst/>
              <a:latin typeface="Open Sans"/>
            </a:endParaRPr>
          </a:p>
        </p:txBody>
      </p:sp>
      <p:sp>
        <p:nvSpPr>
          <p:cNvPr id="3" name="Rectangle 2"/>
          <p:cNvSpPr/>
          <p:nvPr/>
        </p:nvSpPr>
        <p:spPr>
          <a:xfrm>
            <a:off x="0" y="3046988"/>
            <a:ext cx="6096000" cy="3231654"/>
          </a:xfrm>
          <a:prstGeom prst="rect">
            <a:avLst/>
          </a:prstGeom>
          <a:ln>
            <a:solidFill>
              <a:schemeClr val="tx1"/>
            </a:solidFill>
          </a:ln>
        </p:spPr>
        <p:txBody>
          <a:bodyPr>
            <a:spAutoFit/>
          </a:bodyPr>
          <a:lstStyle/>
          <a:p>
            <a:pPr fontAlgn="base"/>
            <a:r>
              <a:rPr lang="en-US" sz="1200" b="1" dirty="0">
                <a:solidFill>
                  <a:srgbClr val="333333"/>
                </a:solidFill>
                <a:latin typeface="Open Sans"/>
              </a:rPr>
              <a:t>Before Joseph Smith was imprisoned in Liberty Jail</a:t>
            </a:r>
            <a:r>
              <a:rPr lang="en-US" sz="1200" dirty="0">
                <a:solidFill>
                  <a:srgbClr val="333333"/>
                </a:solidFill>
                <a:latin typeface="Open Sans"/>
              </a:rPr>
              <a:t>, he and several other Church leaders, including Parley P. Pratt, were unjustly imprisoned in Richmond, Missouri. While in the jail at Richmond, they heard the prison guards describe, in filthy language, horrid deeds of robbery, rape, and murder that had been committed against Latter-day Saints. Parley P. Pratt recounted that after listening to this for some time, Joseph responded:</a:t>
            </a:r>
          </a:p>
          <a:p>
            <a:pPr fontAlgn="base"/>
            <a:r>
              <a:rPr lang="en-US" sz="1200" dirty="0">
                <a:solidFill>
                  <a:srgbClr val="333333"/>
                </a:solidFill>
                <a:latin typeface="Open Sans"/>
              </a:rPr>
              <a:t>“On a sudden [Joseph] arose to his feet, and spoke in a voice of thunder, or as the roaring lion, uttering, as near as I can recollect, the following words:</a:t>
            </a:r>
          </a:p>
          <a:p>
            <a:pPr fontAlgn="base"/>
            <a:r>
              <a:rPr lang="en-US" sz="1200" i="1" dirty="0">
                <a:solidFill>
                  <a:srgbClr val="333333"/>
                </a:solidFill>
                <a:latin typeface="Open Sans"/>
              </a:rPr>
              <a:t>“‘SILENCE, ye fiends of the infernal pit. In the name of </a:t>
            </a:r>
            <a:r>
              <a:rPr lang="en-US" sz="1200" i="1" dirty="0">
                <a:solidFill>
                  <a:srgbClr val="2F393A"/>
                </a:solidFill>
                <a:latin typeface="Open Sans"/>
              </a:rPr>
              <a:t>Jesus Christ</a:t>
            </a:r>
            <a:r>
              <a:rPr lang="en-US" sz="1200" i="1" dirty="0">
                <a:solidFill>
                  <a:srgbClr val="333333"/>
                </a:solidFill>
                <a:latin typeface="Open Sans"/>
              </a:rPr>
              <a:t> I rebuke you, and command you to be still; I will not live another minute and bear such language. Cease such talk, or you or I die THIS INSTANT!’”</a:t>
            </a:r>
            <a:endParaRPr lang="en-US" sz="1200" dirty="0">
              <a:solidFill>
                <a:srgbClr val="333333"/>
              </a:solidFill>
              <a:latin typeface="Open Sans"/>
            </a:endParaRPr>
          </a:p>
          <a:p>
            <a:pPr fontAlgn="base"/>
            <a:r>
              <a:rPr lang="en-US" sz="1200" dirty="0">
                <a:solidFill>
                  <a:srgbClr val="333333"/>
                </a:solidFill>
                <a:latin typeface="Open Sans"/>
              </a:rPr>
              <a:t>The guards “begged his pardon, and remained quiet till a change of guards.” Parley later recalled of this experience: “I have seen the ministers of justice … in the Courts of England; I have witnessed a Congress in solemn session to give laws to nations; … but dignity and majesty have I seen but </a:t>
            </a:r>
            <a:r>
              <a:rPr lang="en-US" sz="1200" i="1" dirty="0">
                <a:solidFill>
                  <a:srgbClr val="333333"/>
                </a:solidFill>
                <a:latin typeface="Open Sans"/>
              </a:rPr>
              <a:t>once,</a:t>
            </a:r>
            <a:r>
              <a:rPr lang="en-US" sz="1200" dirty="0">
                <a:solidFill>
                  <a:srgbClr val="333333"/>
                </a:solidFill>
                <a:latin typeface="Open Sans"/>
              </a:rPr>
              <a:t> as it stood in chains, at midnight, in a dungeon in an obscure village of Missouri” (</a:t>
            </a:r>
            <a:r>
              <a:rPr lang="en-US" sz="1200" i="1" dirty="0">
                <a:solidFill>
                  <a:srgbClr val="333333"/>
                </a:solidFill>
                <a:latin typeface="Open Sans"/>
              </a:rPr>
              <a:t>Autobiography of Parley P. Pratt,</a:t>
            </a:r>
            <a:r>
              <a:rPr lang="en-US" sz="1200" dirty="0">
                <a:solidFill>
                  <a:srgbClr val="333333"/>
                </a:solidFill>
                <a:latin typeface="Open Sans"/>
              </a:rPr>
              <a:t> ed. Parley P. Pratt Jr. [1938], 211; see also page 210).</a:t>
            </a:r>
            <a:endParaRPr lang="en-US" sz="1200" b="0" i="0" dirty="0">
              <a:solidFill>
                <a:srgbClr val="333333"/>
              </a:solidFill>
              <a:effectLst/>
              <a:latin typeface="Open Sans"/>
            </a:endParaRPr>
          </a:p>
        </p:txBody>
      </p:sp>
      <p:pic>
        <p:nvPicPr>
          <p:cNvPr id="4" name="Picture 2" descr="http://classic.scriptures.lds.org/en/chphotos/photo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94" y="1649108"/>
            <a:ext cx="4971245" cy="335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57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3F348F0-5DC3-4CCC-975F-DB4D112F5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13757" y="72488"/>
            <a:ext cx="9764486" cy="1015663"/>
          </a:xfrm>
          <a:prstGeom prst="rect">
            <a:avLst/>
          </a:prstGeom>
          <a:noFill/>
        </p:spPr>
        <p:txBody>
          <a:bodyPr wrap="square" rtlCol="0">
            <a:spAutoFit/>
          </a:bodyPr>
          <a:lstStyle/>
          <a:p>
            <a:pPr algn="ctr"/>
            <a:r>
              <a:rPr lang="en-US" sz="6000" dirty="0">
                <a:solidFill>
                  <a:schemeClr val="bg1"/>
                </a:solidFill>
                <a:latin typeface="Lucida Calligraphy" panose="03010101010101010101" pitchFamily="66" charset="0"/>
              </a:rPr>
              <a:t>Liberty Jail</a:t>
            </a:r>
          </a:p>
        </p:txBody>
      </p:sp>
      <p:grpSp>
        <p:nvGrpSpPr>
          <p:cNvPr id="5" name="Group 4"/>
          <p:cNvGrpSpPr/>
          <p:nvPr/>
        </p:nvGrpSpPr>
        <p:grpSpPr>
          <a:xfrm>
            <a:off x="413657" y="920920"/>
            <a:ext cx="2193472" cy="646331"/>
            <a:chOff x="413657" y="920920"/>
            <a:chExt cx="2193472" cy="646331"/>
          </a:xfrm>
        </p:grpSpPr>
        <p:pic>
          <p:nvPicPr>
            <p:cNvPr id="4" name="Picture 4" descr="http://wallpaperest.com/wallpapers/paper-old-white_7938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657" y="920920"/>
              <a:ext cx="2166257" cy="6463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657" y="1033069"/>
              <a:ext cx="2193472" cy="369332"/>
            </a:xfrm>
            <a:prstGeom prst="rect">
              <a:avLst/>
            </a:prstGeom>
            <a:noFill/>
          </p:spPr>
          <p:txBody>
            <a:bodyPr wrap="square" rtlCol="0">
              <a:spAutoFit/>
            </a:bodyPr>
            <a:lstStyle/>
            <a:p>
              <a:r>
                <a:rPr lang="en-US" b="1" dirty="0"/>
                <a:t>November 30, 1838</a:t>
              </a:r>
            </a:p>
          </p:txBody>
        </p:sp>
      </p:grpSp>
      <p:pic>
        <p:nvPicPr>
          <p:cNvPr id="23" name="Picture 22">
            <a:extLst>
              <a:ext uri="{FF2B5EF4-FFF2-40B4-BE49-F238E27FC236}">
                <a16:creationId xmlns:a16="http://schemas.microsoft.com/office/drawing/2014/main" id="{F8CA40A5-C717-49FB-B7B5-88A0A2B0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10" y="731631"/>
            <a:ext cx="10748180" cy="4023709"/>
          </a:xfrm>
          <a:prstGeom prst="rect">
            <a:avLst/>
          </a:prstGeom>
        </p:spPr>
      </p:pic>
      <p:pic>
        <p:nvPicPr>
          <p:cNvPr id="25" name="Picture 24">
            <a:extLst>
              <a:ext uri="{FF2B5EF4-FFF2-40B4-BE49-F238E27FC236}">
                <a16:creationId xmlns:a16="http://schemas.microsoft.com/office/drawing/2014/main" id="{563D98A8-B180-420F-AB8F-B6E3C25016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55" y="3841502"/>
            <a:ext cx="11778493" cy="2834886"/>
          </a:xfrm>
          <a:prstGeom prst="rect">
            <a:avLst/>
          </a:prstGeom>
        </p:spPr>
      </p:pic>
    </p:spTree>
    <p:extLst>
      <p:ext uri="{BB962C8B-B14F-4D97-AF65-F5344CB8AC3E}">
        <p14:creationId xmlns:p14="http://schemas.microsoft.com/office/powerpoint/2010/main" val="27913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B19FF3-76C8-485D-81E6-A29765854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Inside Liberty Jail</a:t>
            </a:r>
          </a:p>
        </p:txBody>
      </p:sp>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Student Manual</a:t>
            </a:r>
          </a:p>
        </p:txBody>
      </p:sp>
      <p:pic>
        <p:nvPicPr>
          <p:cNvPr id="11" name="Picture 10">
            <a:extLst>
              <a:ext uri="{FF2B5EF4-FFF2-40B4-BE49-F238E27FC236}">
                <a16:creationId xmlns:a16="http://schemas.microsoft.com/office/drawing/2014/main" id="{E3ACEC6C-69F6-43BE-83C9-947DFC4D5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85" y="1715875"/>
            <a:ext cx="3529890" cy="3426249"/>
          </a:xfrm>
          <a:prstGeom prst="rect">
            <a:avLst/>
          </a:prstGeom>
        </p:spPr>
      </p:pic>
      <p:pic>
        <p:nvPicPr>
          <p:cNvPr id="15" name="Picture 14">
            <a:extLst>
              <a:ext uri="{FF2B5EF4-FFF2-40B4-BE49-F238E27FC236}">
                <a16:creationId xmlns:a16="http://schemas.microsoft.com/office/drawing/2014/main" id="{D6FFBB3A-651A-4975-BB5F-490763B82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260" y="1300418"/>
            <a:ext cx="7474344" cy="4779678"/>
          </a:xfrm>
          <a:prstGeom prst="rect">
            <a:avLst/>
          </a:prstGeom>
        </p:spPr>
      </p:pic>
    </p:spTree>
    <p:extLst>
      <p:ext uri="{BB962C8B-B14F-4D97-AF65-F5344CB8AC3E}">
        <p14:creationId xmlns:p14="http://schemas.microsoft.com/office/powerpoint/2010/main" val="22750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B37C40-E984-4822-A6F5-C6D9D6F14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628786" y="259327"/>
            <a:ext cx="3530852" cy="3009103"/>
            <a:chOff x="772565" y="1520310"/>
            <a:chExt cx="3530852" cy="3771775"/>
          </a:xfrm>
        </p:grpSpPr>
        <p:pic>
          <p:nvPicPr>
            <p:cNvPr id="9" name="Picture 4" descr="http://wallpaperest.com/wallpapers/paper-old-white_7938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565" y="1520310"/>
              <a:ext cx="3530852" cy="3771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44581" y="1700828"/>
              <a:ext cx="3186820" cy="3240586"/>
            </a:xfrm>
            <a:prstGeom prst="rect">
              <a:avLst/>
            </a:prstGeom>
            <a:noFill/>
          </p:spPr>
          <p:txBody>
            <a:bodyPr wrap="square" rtlCol="0">
              <a:spAutoFit/>
            </a:bodyPr>
            <a:lstStyle/>
            <a:p>
              <a:r>
                <a:rPr lang="en-US" b="1" dirty="0"/>
                <a:t>Between 20 March and 25 March 1839, the Prophet Joseph dictated a lengthy communication that was signed by all the prisoners (actually there were two letters, although the Prophet identified the second as a continuation of the first). </a:t>
              </a:r>
              <a:r>
                <a:rPr lang="en-US" b="1" dirty="0">
                  <a:solidFill>
                    <a:srgbClr val="333333"/>
                  </a:solidFill>
                </a:rPr>
                <a:t>’</a:t>
              </a:r>
            </a:p>
          </p:txBody>
        </p:sp>
      </p:grpSp>
      <p:pic>
        <p:nvPicPr>
          <p:cNvPr id="5" name="Picture 4">
            <a:extLst>
              <a:ext uri="{FF2B5EF4-FFF2-40B4-BE49-F238E27FC236}">
                <a16:creationId xmlns:a16="http://schemas.microsoft.com/office/drawing/2014/main" id="{6B8BE14D-A942-4641-AA8A-0CCBB149B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57" y="587031"/>
            <a:ext cx="10211685" cy="6005080"/>
          </a:xfrm>
          <a:prstGeom prst="rect">
            <a:avLst/>
          </a:prstGeom>
        </p:spPr>
      </p:pic>
    </p:spTree>
    <p:extLst>
      <p:ext uri="{BB962C8B-B14F-4D97-AF65-F5344CB8AC3E}">
        <p14:creationId xmlns:p14="http://schemas.microsoft.com/office/powerpoint/2010/main" val="11577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080008-CC07-4F6B-AEA8-90315E4C5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Sustained as Scripture</a:t>
            </a:r>
          </a:p>
        </p:txBody>
      </p:sp>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Student Manual</a:t>
            </a:r>
          </a:p>
        </p:txBody>
      </p:sp>
      <p:pic>
        <p:nvPicPr>
          <p:cNvPr id="5" name="Picture 4">
            <a:extLst>
              <a:ext uri="{FF2B5EF4-FFF2-40B4-BE49-F238E27FC236}">
                <a16:creationId xmlns:a16="http://schemas.microsoft.com/office/drawing/2014/main" id="{C385B7A4-2D5D-4EF6-9728-C2A6D0BEE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4" y="1325173"/>
            <a:ext cx="9998307" cy="4712616"/>
          </a:xfrm>
          <a:prstGeom prst="rect">
            <a:avLst/>
          </a:prstGeom>
        </p:spPr>
      </p:pic>
    </p:spTree>
    <p:extLst>
      <p:ext uri="{BB962C8B-B14F-4D97-AF65-F5344CB8AC3E}">
        <p14:creationId xmlns:p14="http://schemas.microsoft.com/office/powerpoint/2010/main" val="365927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4309B44-0CEA-466F-965E-A65DA33B1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Pavilion and Hiding Place</a:t>
            </a:r>
          </a:p>
        </p:txBody>
      </p:sp>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D&amp;C 121: 1   Smith and Sjodahl</a:t>
            </a:r>
          </a:p>
        </p:txBody>
      </p:sp>
      <p:pic>
        <p:nvPicPr>
          <p:cNvPr id="18" name="Picture 17">
            <a:extLst>
              <a:ext uri="{FF2B5EF4-FFF2-40B4-BE49-F238E27FC236}">
                <a16:creationId xmlns:a16="http://schemas.microsoft.com/office/drawing/2014/main" id="{21F9ADF7-C098-484E-ABD9-3AFCACF4E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08" y="2028074"/>
            <a:ext cx="4932091" cy="4243184"/>
          </a:xfrm>
          <a:prstGeom prst="rect">
            <a:avLst/>
          </a:prstGeom>
        </p:spPr>
      </p:pic>
      <p:pic>
        <p:nvPicPr>
          <p:cNvPr id="24" name="Picture 23">
            <a:extLst>
              <a:ext uri="{FF2B5EF4-FFF2-40B4-BE49-F238E27FC236}">
                <a16:creationId xmlns:a16="http://schemas.microsoft.com/office/drawing/2014/main" id="{C9355AE0-6ED3-403F-8705-4DA71FE2B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040" y="2028074"/>
            <a:ext cx="3529890" cy="1585097"/>
          </a:xfrm>
          <a:prstGeom prst="rect">
            <a:avLst/>
          </a:prstGeom>
        </p:spPr>
      </p:pic>
      <p:pic>
        <p:nvPicPr>
          <p:cNvPr id="26" name="Picture 25">
            <a:extLst>
              <a:ext uri="{FF2B5EF4-FFF2-40B4-BE49-F238E27FC236}">
                <a16:creationId xmlns:a16="http://schemas.microsoft.com/office/drawing/2014/main" id="{369C93DC-9471-42FF-9FBB-F549C2C99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6967" y="4309848"/>
            <a:ext cx="3529890" cy="963251"/>
          </a:xfrm>
          <a:prstGeom prst="rect">
            <a:avLst/>
          </a:prstGeom>
        </p:spPr>
      </p:pic>
      <p:pic>
        <p:nvPicPr>
          <p:cNvPr id="28" name="Picture 27">
            <a:extLst>
              <a:ext uri="{FF2B5EF4-FFF2-40B4-BE49-F238E27FC236}">
                <a16:creationId xmlns:a16="http://schemas.microsoft.com/office/drawing/2014/main" id="{D30B2AEF-E918-471B-A1AD-153FE4205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332" y="916230"/>
            <a:ext cx="5072312" cy="640135"/>
          </a:xfrm>
          <a:prstGeom prst="rect">
            <a:avLst/>
          </a:prstGeom>
        </p:spPr>
      </p:pic>
      <p:pic>
        <p:nvPicPr>
          <p:cNvPr id="31" name="Picture 30">
            <a:extLst>
              <a:ext uri="{FF2B5EF4-FFF2-40B4-BE49-F238E27FC236}">
                <a16:creationId xmlns:a16="http://schemas.microsoft.com/office/drawing/2014/main" id="{B165EAAD-3C82-41FC-ACB8-23AEE16A9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483" y="2623272"/>
            <a:ext cx="3529890" cy="3938357"/>
          </a:xfrm>
          <a:prstGeom prst="rect">
            <a:avLst/>
          </a:prstGeom>
        </p:spPr>
      </p:pic>
    </p:spTree>
    <p:extLst>
      <p:ext uri="{BB962C8B-B14F-4D97-AF65-F5344CB8AC3E}">
        <p14:creationId xmlns:p14="http://schemas.microsoft.com/office/powerpoint/2010/main" val="17526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FBF0453-273B-4E54-9DA4-5CD213C90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D&amp;C 121:7   James E. Faust</a:t>
            </a:r>
          </a:p>
        </p:txBody>
      </p:sp>
      <p:pic>
        <p:nvPicPr>
          <p:cNvPr id="4" name="Picture 3">
            <a:extLst>
              <a:ext uri="{FF2B5EF4-FFF2-40B4-BE49-F238E27FC236}">
                <a16:creationId xmlns:a16="http://schemas.microsoft.com/office/drawing/2014/main" id="{C029CB7D-3DD2-40D5-BAF8-5A2352C0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13" y="644055"/>
            <a:ext cx="8242506" cy="3932261"/>
          </a:xfrm>
          <a:prstGeom prst="rect">
            <a:avLst/>
          </a:prstGeom>
        </p:spPr>
      </p:pic>
      <p:pic>
        <p:nvPicPr>
          <p:cNvPr id="8" name="Picture 7">
            <a:extLst>
              <a:ext uri="{FF2B5EF4-FFF2-40B4-BE49-F238E27FC236}">
                <a16:creationId xmlns:a16="http://schemas.microsoft.com/office/drawing/2014/main" id="{7567FC4C-A6F9-42C3-A832-D408B1334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530" y="4312830"/>
            <a:ext cx="3529890" cy="2219136"/>
          </a:xfrm>
          <a:prstGeom prst="rect">
            <a:avLst/>
          </a:prstGeom>
        </p:spPr>
      </p:pic>
    </p:spTree>
    <p:extLst>
      <p:ext uri="{BB962C8B-B14F-4D97-AF65-F5344CB8AC3E}">
        <p14:creationId xmlns:p14="http://schemas.microsoft.com/office/powerpoint/2010/main" val="9050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C8AEA59-5135-4E40-9BE4-4E684279E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Adversity</a:t>
            </a:r>
          </a:p>
        </p:txBody>
      </p:sp>
      <p:sp>
        <p:nvSpPr>
          <p:cNvPr id="6" name="TextBox 5"/>
          <p:cNvSpPr txBox="1"/>
          <p:nvPr/>
        </p:nvSpPr>
        <p:spPr>
          <a:xfrm>
            <a:off x="108642" y="6531966"/>
            <a:ext cx="4529452" cy="307777"/>
          </a:xfrm>
          <a:prstGeom prst="rect">
            <a:avLst/>
          </a:prstGeom>
          <a:noFill/>
        </p:spPr>
        <p:txBody>
          <a:bodyPr wrap="square" rtlCol="0">
            <a:spAutoFit/>
          </a:bodyPr>
          <a:lstStyle/>
          <a:p>
            <a:r>
              <a:rPr lang="en-US" sz="1400" dirty="0">
                <a:solidFill>
                  <a:schemeClr val="bg1"/>
                </a:solidFill>
              </a:rPr>
              <a:t>D&amp;C 121:7-10 McConkie and </a:t>
            </a:r>
            <a:r>
              <a:rPr lang="en-US" sz="1400" dirty="0" err="1">
                <a:solidFill>
                  <a:schemeClr val="bg1"/>
                </a:solidFill>
              </a:rPr>
              <a:t>Ostler</a:t>
            </a:r>
            <a:r>
              <a:rPr lang="en-US" sz="1400" dirty="0">
                <a:solidFill>
                  <a:schemeClr val="bg1"/>
                </a:solidFill>
              </a:rPr>
              <a:t>    HC </a:t>
            </a:r>
          </a:p>
        </p:txBody>
      </p:sp>
      <p:grpSp>
        <p:nvGrpSpPr>
          <p:cNvPr id="3" name="Group 2">
            <a:extLst>
              <a:ext uri="{FF2B5EF4-FFF2-40B4-BE49-F238E27FC236}">
                <a16:creationId xmlns:a16="http://schemas.microsoft.com/office/drawing/2014/main" id="{8EE97548-9C37-412B-99EF-64C12A22097E}"/>
              </a:ext>
            </a:extLst>
          </p:cNvPr>
          <p:cNvGrpSpPr/>
          <p:nvPr/>
        </p:nvGrpSpPr>
        <p:grpSpPr>
          <a:xfrm>
            <a:off x="4638094" y="1152417"/>
            <a:ext cx="2667000" cy="5058128"/>
            <a:chOff x="4725988" y="1329744"/>
            <a:chExt cx="2667000" cy="5058128"/>
          </a:xfrm>
        </p:grpSpPr>
        <p:grpSp>
          <p:nvGrpSpPr>
            <p:cNvPr id="22" name="Group 21"/>
            <p:cNvGrpSpPr/>
            <p:nvPr/>
          </p:nvGrpSpPr>
          <p:grpSpPr>
            <a:xfrm>
              <a:off x="4725988" y="1358672"/>
              <a:ext cx="2667000" cy="5029200"/>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79712" y="2286000"/>
                <a:ext cx="1905000" cy="1569660"/>
              </a:xfrm>
              <a:prstGeom prst="rect">
                <a:avLst/>
              </a:prstGeom>
            </p:spPr>
            <p:txBody>
              <a:bodyPr wrap="square">
                <a:spAutoFit/>
              </a:bodyPr>
              <a:lstStyle/>
              <a:p>
                <a:pPr algn="ctr"/>
                <a:r>
                  <a:rPr lang="en-US" sz="1600" b="1" dirty="0"/>
                  <a:t>When we call upon the Lord during times of adversity and affliction, we can receive His peace.</a:t>
                </a:r>
                <a:endParaRPr lang="en-US" sz="1600" dirty="0">
                  <a:solidFill>
                    <a:schemeClr val="bg1"/>
                  </a:solidFill>
                </a:endParaRPr>
              </a:p>
            </p:txBody>
          </p:sp>
        </p:grpSp>
        <p:grpSp>
          <p:nvGrpSpPr>
            <p:cNvPr id="44" name="Group 43">
              <a:extLst>
                <a:ext uri="{FF2B5EF4-FFF2-40B4-BE49-F238E27FC236}">
                  <a16:creationId xmlns:a16="http://schemas.microsoft.com/office/drawing/2014/main" id="{60706CD5-9478-40FD-A44F-B9858DD21148}"/>
                </a:ext>
              </a:extLst>
            </p:cNvPr>
            <p:cNvGrpSpPr/>
            <p:nvPr/>
          </p:nvGrpSpPr>
          <p:grpSpPr>
            <a:xfrm>
              <a:off x="5875870" y="1329744"/>
              <a:ext cx="425506" cy="274176"/>
              <a:chOff x="4974617" y="1019178"/>
              <a:chExt cx="425506" cy="274176"/>
            </a:xfrm>
          </p:grpSpPr>
          <p:sp>
            <p:nvSpPr>
              <p:cNvPr id="45" name="Isosceles Triangle 44">
                <a:extLst>
                  <a:ext uri="{FF2B5EF4-FFF2-40B4-BE49-F238E27FC236}">
                    <a16:creationId xmlns:a16="http://schemas.microsoft.com/office/drawing/2014/main" id="{FD6A3877-787E-45F7-B5D7-EDAC4C9FB5CF}"/>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ylinder 45">
                <a:extLst>
                  <a:ext uri="{FF2B5EF4-FFF2-40B4-BE49-F238E27FC236}">
                    <a16:creationId xmlns:a16="http://schemas.microsoft.com/office/drawing/2014/main" id="{6FBA1125-8C41-4827-B5B4-4ACFE3B9A046}"/>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a:extLst>
              <a:ext uri="{FF2B5EF4-FFF2-40B4-BE49-F238E27FC236}">
                <a16:creationId xmlns:a16="http://schemas.microsoft.com/office/drawing/2014/main" id="{5B67EF54-1AA9-431B-A8CD-33AB4EE9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4" y="1169482"/>
            <a:ext cx="4334632" cy="2719052"/>
          </a:xfrm>
          <a:prstGeom prst="rect">
            <a:avLst/>
          </a:prstGeom>
        </p:spPr>
      </p:pic>
      <p:pic>
        <p:nvPicPr>
          <p:cNvPr id="9" name="Picture 8">
            <a:extLst>
              <a:ext uri="{FF2B5EF4-FFF2-40B4-BE49-F238E27FC236}">
                <a16:creationId xmlns:a16="http://schemas.microsoft.com/office/drawing/2014/main" id="{4A432A43-6B41-4FA2-ABA7-CB4945CD3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9006" y="1708334"/>
            <a:ext cx="3926164" cy="4816257"/>
          </a:xfrm>
          <a:prstGeom prst="rect">
            <a:avLst/>
          </a:prstGeom>
        </p:spPr>
      </p:pic>
    </p:spTree>
    <p:extLst>
      <p:ext uri="{BB962C8B-B14F-4D97-AF65-F5344CB8AC3E}">
        <p14:creationId xmlns:p14="http://schemas.microsoft.com/office/powerpoint/2010/main" val="2893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09B971-40B6-4CE0-A88F-D38C58871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Endure It Well</a:t>
            </a:r>
          </a:p>
        </p:txBody>
      </p:sp>
      <p:sp>
        <p:nvSpPr>
          <p:cNvPr id="6" name="TextBox 5"/>
          <p:cNvSpPr txBox="1"/>
          <p:nvPr/>
        </p:nvSpPr>
        <p:spPr>
          <a:xfrm>
            <a:off x="108642" y="6531966"/>
            <a:ext cx="4529452" cy="307777"/>
          </a:xfrm>
          <a:prstGeom prst="rect">
            <a:avLst/>
          </a:prstGeom>
          <a:noFill/>
        </p:spPr>
        <p:txBody>
          <a:bodyPr wrap="square" rtlCol="0">
            <a:spAutoFit/>
          </a:bodyPr>
          <a:lstStyle/>
          <a:p>
            <a:r>
              <a:rPr lang="en-US" sz="1400" dirty="0">
                <a:solidFill>
                  <a:schemeClr val="bg1"/>
                </a:solidFill>
              </a:rPr>
              <a:t>D&amp;C 121:7-10 Stephen E. Robinson </a:t>
            </a:r>
          </a:p>
        </p:txBody>
      </p:sp>
      <p:grpSp>
        <p:nvGrpSpPr>
          <p:cNvPr id="22" name="Group 21"/>
          <p:cNvGrpSpPr/>
          <p:nvPr/>
        </p:nvGrpSpPr>
        <p:grpSpPr>
          <a:xfrm>
            <a:off x="475898" y="234147"/>
            <a:ext cx="2272361" cy="4107944"/>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82045" y="2274849"/>
              <a:ext cx="1905000" cy="1526037"/>
            </a:xfrm>
            <a:prstGeom prst="rect">
              <a:avLst/>
            </a:prstGeom>
          </p:spPr>
          <p:txBody>
            <a:bodyPr wrap="square">
              <a:spAutoFit/>
            </a:bodyPr>
            <a:lstStyle/>
            <a:p>
              <a:pPr algn="ctr"/>
              <a:r>
                <a:rPr lang="en-US" sz="1500" b="1" dirty="0"/>
                <a:t>If we endure trials well in mortality, God will bless us now and in the eternities.</a:t>
              </a:r>
              <a:endParaRPr lang="en-US" sz="1500" dirty="0">
                <a:solidFill>
                  <a:schemeClr val="bg1"/>
                </a:solidFill>
              </a:endParaRPr>
            </a:p>
          </p:txBody>
        </p:sp>
      </p:grpSp>
      <p:grpSp>
        <p:nvGrpSpPr>
          <p:cNvPr id="47" name="Group 46">
            <a:extLst>
              <a:ext uri="{FF2B5EF4-FFF2-40B4-BE49-F238E27FC236}">
                <a16:creationId xmlns:a16="http://schemas.microsoft.com/office/drawing/2014/main" id="{7D5E133F-4944-4C76-A216-DE422D745EF9}"/>
              </a:ext>
            </a:extLst>
          </p:cNvPr>
          <p:cNvGrpSpPr/>
          <p:nvPr/>
        </p:nvGrpSpPr>
        <p:grpSpPr>
          <a:xfrm>
            <a:off x="1514329" y="155803"/>
            <a:ext cx="425506" cy="274176"/>
            <a:chOff x="4974617" y="1019178"/>
            <a:chExt cx="425506" cy="274176"/>
          </a:xfrm>
        </p:grpSpPr>
        <p:sp>
          <p:nvSpPr>
            <p:cNvPr id="48" name="Isosceles Triangle 47">
              <a:extLst>
                <a:ext uri="{FF2B5EF4-FFF2-40B4-BE49-F238E27FC236}">
                  <a16:creationId xmlns:a16="http://schemas.microsoft.com/office/drawing/2014/main" id="{0F8491E8-71E8-4453-A088-8CCD2A90858D}"/>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ylinder 51">
              <a:extLst>
                <a:ext uri="{FF2B5EF4-FFF2-40B4-BE49-F238E27FC236}">
                  <a16:creationId xmlns:a16="http://schemas.microsoft.com/office/drawing/2014/main" id="{BEC712B8-1641-4E18-8E93-19E74844C78D}"/>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3E27394-2CC0-4AD2-9953-B26BEF13D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232" y="930130"/>
            <a:ext cx="4334632" cy="2725148"/>
          </a:xfrm>
          <a:prstGeom prst="rect">
            <a:avLst/>
          </a:prstGeom>
        </p:spPr>
      </p:pic>
      <p:pic>
        <p:nvPicPr>
          <p:cNvPr id="8" name="Picture 7">
            <a:extLst>
              <a:ext uri="{FF2B5EF4-FFF2-40B4-BE49-F238E27FC236}">
                <a16:creationId xmlns:a16="http://schemas.microsoft.com/office/drawing/2014/main" id="{82FF5CE4-0753-4F8D-9B5D-DE605DE08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720" y="1314221"/>
            <a:ext cx="3926164" cy="1902117"/>
          </a:xfrm>
          <a:prstGeom prst="rect">
            <a:avLst/>
          </a:prstGeom>
        </p:spPr>
      </p:pic>
      <p:pic>
        <p:nvPicPr>
          <p:cNvPr id="10" name="Picture 9">
            <a:extLst>
              <a:ext uri="{FF2B5EF4-FFF2-40B4-BE49-F238E27FC236}">
                <a16:creationId xmlns:a16="http://schemas.microsoft.com/office/drawing/2014/main" id="{9132E14B-7125-4CF2-A287-67C42895D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164" y="3965388"/>
            <a:ext cx="3920068" cy="2121592"/>
          </a:xfrm>
          <a:prstGeom prst="rect">
            <a:avLst/>
          </a:prstGeom>
        </p:spPr>
      </p:pic>
      <p:pic>
        <p:nvPicPr>
          <p:cNvPr id="18" name="Picture 17">
            <a:extLst>
              <a:ext uri="{FF2B5EF4-FFF2-40B4-BE49-F238E27FC236}">
                <a16:creationId xmlns:a16="http://schemas.microsoft.com/office/drawing/2014/main" id="{3506A036-09DB-40BE-98B9-3E953367D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152" y="4217607"/>
            <a:ext cx="7443861" cy="2548349"/>
          </a:xfrm>
          <a:prstGeom prst="rect">
            <a:avLst/>
          </a:prstGeom>
        </p:spPr>
      </p:pic>
    </p:spTree>
    <p:extLst>
      <p:ext uri="{BB962C8B-B14F-4D97-AF65-F5344CB8AC3E}">
        <p14:creationId xmlns:p14="http://schemas.microsoft.com/office/powerpoint/2010/main" val="365587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1996</Words>
  <Application>Microsoft Office PowerPoint</Application>
  <PresentationFormat>Widescreen</PresentationFormat>
  <Paragraphs>74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Open Sans</vt:lpstr>
      <vt:lpstr>Lucida Calligraphy</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40</cp:revision>
  <dcterms:created xsi:type="dcterms:W3CDTF">2015-02-22T16:38:03Z</dcterms:created>
  <dcterms:modified xsi:type="dcterms:W3CDTF">2020-07-25T14:40:09Z</dcterms:modified>
</cp:coreProperties>
</file>