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2" r:id="rId6"/>
    <p:sldId id="270" r:id="rId7"/>
    <p:sldId id="263" r:id="rId8"/>
    <p:sldId id="264" r:id="rId9"/>
    <p:sldId id="266" r:id="rId10"/>
    <p:sldId id="267" r:id="rId11"/>
    <p:sldId id="268" r:id="rId12"/>
    <p:sldId id="269" r:id="rId13"/>
    <p:sldId id="271" r:id="rId14"/>
    <p:sldId id="272" r:id="rId15"/>
    <p:sldId id="273" r:id="rId16"/>
    <p:sldId id="274" r:id="rId17"/>
    <p:sldId id="282" r:id="rId18"/>
    <p:sldId id="284" r:id="rId19"/>
    <p:sldId id="285" r:id="rId20"/>
    <p:sldId id="286" r:id="rId21"/>
    <p:sldId id="276" r:id="rId22"/>
    <p:sldId id="277" r:id="rId23"/>
    <p:sldId id="278" r:id="rId24"/>
    <p:sldId id="279" r:id="rId25"/>
    <p:sldId id="280" r:id="rId26"/>
    <p:sldId id="281" r:id="rId27"/>
    <p:sldId id="257" r:id="rId28"/>
    <p:sldId id="283" r:id="rId29"/>
    <p:sldId id="260" r:id="rId30"/>
    <p:sldId id="265" r:id="rId31"/>
    <p:sldId id="275" r:id="rId32"/>
    <p:sldId id="287" r:id="rId33"/>
  </p:sldIdLst>
  <p:sldSz cx="12192000" cy="6858000"/>
  <p:notesSz cx="6858000" cy="9144000"/>
  <p:embeddedFontLst>
    <p:embeddedFont>
      <p:font typeface="Abadi" panose="020B0604020104020204" pitchFamily="34"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Californian FB" panose="0207040306080B030204" pitchFamily="18" charset="0"/>
      <p:regular r:id="rId41"/>
      <p:bold r:id="rId42"/>
      <p:italic r:id="rId43"/>
    </p:embeddedFont>
    <p:embeddedFont>
      <p:font typeface="Georgia" panose="02040502050405020303" pitchFamily="18" charset="0"/>
      <p:regular r:id="rId44"/>
      <p:bold r:id="rId45"/>
      <p:italic r:id="rId46"/>
      <p:boldItalic r:id="rId47"/>
    </p:embeddedFont>
    <p:embeddedFont>
      <p:font typeface="Monotype Corsiva" panose="03010101010201010101" pitchFamily="66" charset="0"/>
      <p:italic r:id="rId48"/>
    </p:embeddedFont>
    <p:embeddedFont>
      <p:font typeface="Open Sans" panose="020B0606030504020204" pitchFamily="34" charset="0"/>
      <p:regular r:id="rId49"/>
      <p:bold r:id="rId50"/>
      <p:italic r:id="rId51"/>
      <p:boldItalic r:id="rId52"/>
    </p:embeddedFont>
    <p:embeddedFont>
      <p:font typeface="Palatino" pitchFamily="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B2BB6A-953A-4711-BE24-7AACB280D27A}"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5609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2BB6A-953A-4711-BE24-7AACB280D27A}"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410432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2BB6A-953A-4711-BE24-7AACB280D27A}"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373107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B2BB6A-953A-4711-BE24-7AACB280D27A}"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178870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B2BB6A-953A-4711-BE24-7AACB280D27A}"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270034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B2BB6A-953A-4711-BE24-7AACB280D27A}"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21204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B2BB6A-953A-4711-BE24-7AACB280D27A}"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91496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B2BB6A-953A-4711-BE24-7AACB280D27A}"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373984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2BB6A-953A-4711-BE24-7AACB280D27A}"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104216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2BB6A-953A-4711-BE24-7AACB280D27A}"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3968782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2BB6A-953A-4711-BE24-7AACB280D27A}"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49E18-A7C5-4630-843D-7B0E2C0DDD45}" type="slidenum">
              <a:rPr lang="en-US" smtClean="0"/>
              <a:t>‹#›</a:t>
            </a:fld>
            <a:endParaRPr lang="en-US"/>
          </a:p>
        </p:txBody>
      </p:sp>
    </p:spTree>
    <p:extLst>
      <p:ext uri="{BB962C8B-B14F-4D97-AF65-F5344CB8AC3E}">
        <p14:creationId xmlns:p14="http://schemas.microsoft.com/office/powerpoint/2010/main" val="67388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2BB6A-953A-4711-BE24-7AACB280D27A}"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49E18-A7C5-4630-843D-7B0E2C0DDD45}" type="slidenum">
              <a:rPr lang="en-US" smtClean="0"/>
              <a:t>‹#›</a:t>
            </a:fld>
            <a:endParaRPr lang="en-US"/>
          </a:p>
        </p:txBody>
      </p:sp>
    </p:spTree>
    <p:extLst>
      <p:ext uri="{BB962C8B-B14F-4D97-AF65-F5344CB8AC3E}">
        <p14:creationId xmlns:p14="http://schemas.microsoft.com/office/powerpoint/2010/main" val="764306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174000A-8282-4B59-B11C-6031C411A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4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2307D06-6C9C-44B2-8555-ADE8F7352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Offer Him Your Hand</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129:4-7</a:t>
            </a:r>
          </a:p>
        </p:txBody>
      </p:sp>
      <p:sp>
        <p:nvSpPr>
          <p:cNvPr id="9" name="TextBox 8"/>
          <p:cNvSpPr txBox="1"/>
          <p:nvPr/>
        </p:nvSpPr>
        <p:spPr>
          <a:xfrm>
            <a:off x="527538" y="4592745"/>
            <a:ext cx="3950374" cy="1477328"/>
          </a:xfrm>
          <a:prstGeom prst="rect">
            <a:avLst/>
          </a:prstGeom>
          <a:noFill/>
        </p:spPr>
        <p:txBody>
          <a:bodyPr wrap="square" rtlCol="0">
            <a:spAutoFit/>
          </a:bodyPr>
          <a:lstStyle/>
          <a:p>
            <a:pPr fontAlgn="base"/>
            <a:r>
              <a:rPr lang="en-US" b="1" dirty="0"/>
              <a:t> Ask him to shake hands with you, but he will not move, because it is contrary to the order of heaven for a just man to deceive; but he will still deliver his message.</a:t>
            </a:r>
          </a:p>
        </p:txBody>
      </p:sp>
      <p:grpSp>
        <p:nvGrpSpPr>
          <p:cNvPr id="15" name="Group 14"/>
          <p:cNvGrpSpPr/>
          <p:nvPr/>
        </p:nvGrpSpPr>
        <p:grpSpPr>
          <a:xfrm>
            <a:off x="674025" y="1240949"/>
            <a:ext cx="2100053" cy="1468890"/>
            <a:chOff x="674025" y="1240949"/>
            <a:chExt cx="2100053" cy="1468890"/>
          </a:xfrm>
        </p:grpSpPr>
        <p:sp>
          <p:nvSpPr>
            <p:cNvPr id="11" name="TextBox 10"/>
            <p:cNvSpPr txBox="1"/>
            <p:nvPr/>
          </p:nvSpPr>
          <p:spPr>
            <a:xfrm>
              <a:off x="983273" y="1240949"/>
              <a:ext cx="1377148" cy="369332"/>
            </a:xfrm>
            <a:prstGeom prst="rect">
              <a:avLst/>
            </a:prstGeom>
            <a:noFill/>
          </p:spPr>
          <p:txBody>
            <a:bodyPr wrap="square" rtlCol="0">
              <a:spAutoFit/>
            </a:bodyPr>
            <a:lstStyle/>
            <a:p>
              <a:r>
                <a:rPr lang="en-US" b="1" dirty="0"/>
                <a:t>An Angel</a:t>
              </a:r>
              <a:endParaRPr lang="en-US" sz="1200" b="1" dirty="0"/>
            </a:p>
          </p:txBody>
        </p:sp>
        <p:sp>
          <p:nvSpPr>
            <p:cNvPr id="5" name="Rectangle 4"/>
            <p:cNvSpPr/>
            <p:nvPr/>
          </p:nvSpPr>
          <p:spPr>
            <a:xfrm>
              <a:off x="674025" y="1786509"/>
              <a:ext cx="2100053" cy="923330"/>
            </a:xfrm>
            <a:prstGeom prst="rect">
              <a:avLst/>
            </a:prstGeom>
          </p:spPr>
          <p:txBody>
            <a:bodyPr wrap="square">
              <a:spAutoFit/>
            </a:bodyPr>
            <a:lstStyle/>
            <a:p>
              <a:pPr fontAlgn="base"/>
              <a:r>
                <a:rPr lang="en-US" b="1" dirty="0"/>
                <a:t> If he be an angel he will do so, and you will feel his hand.</a:t>
              </a:r>
            </a:p>
          </p:txBody>
        </p:sp>
      </p:grpSp>
      <p:grpSp>
        <p:nvGrpSpPr>
          <p:cNvPr id="16" name="Group 15"/>
          <p:cNvGrpSpPr/>
          <p:nvPr/>
        </p:nvGrpSpPr>
        <p:grpSpPr>
          <a:xfrm>
            <a:off x="7587342" y="1257289"/>
            <a:ext cx="3778863" cy="1496889"/>
            <a:chOff x="7587342" y="1257289"/>
            <a:chExt cx="3778863" cy="1496889"/>
          </a:xfrm>
        </p:grpSpPr>
        <p:sp>
          <p:nvSpPr>
            <p:cNvPr id="12" name="TextBox 11"/>
            <p:cNvSpPr txBox="1"/>
            <p:nvPr/>
          </p:nvSpPr>
          <p:spPr>
            <a:xfrm>
              <a:off x="8243650" y="1257289"/>
              <a:ext cx="2083725" cy="369332"/>
            </a:xfrm>
            <a:prstGeom prst="rect">
              <a:avLst/>
            </a:prstGeom>
            <a:noFill/>
          </p:spPr>
          <p:txBody>
            <a:bodyPr wrap="square" rtlCol="0">
              <a:spAutoFit/>
            </a:bodyPr>
            <a:lstStyle/>
            <a:p>
              <a:r>
                <a:rPr lang="en-US" b="1" dirty="0"/>
                <a:t>Of The Spirit</a:t>
              </a:r>
              <a:endParaRPr lang="en-US" sz="1200" b="1" dirty="0"/>
            </a:p>
          </p:txBody>
        </p:sp>
        <p:sp>
          <p:nvSpPr>
            <p:cNvPr id="10" name="Rectangle 9"/>
            <p:cNvSpPr/>
            <p:nvPr/>
          </p:nvSpPr>
          <p:spPr>
            <a:xfrm>
              <a:off x="7587342" y="1830848"/>
              <a:ext cx="3778863" cy="923330"/>
            </a:xfrm>
            <a:prstGeom prst="rect">
              <a:avLst/>
            </a:prstGeom>
          </p:spPr>
          <p:txBody>
            <a:bodyPr wrap="square">
              <a:spAutoFit/>
            </a:bodyPr>
            <a:lstStyle/>
            <a:p>
              <a:pPr fontAlgn="base"/>
              <a:r>
                <a:rPr lang="en-US" b="1" dirty="0"/>
                <a:t>If he be the spirit of a just man made perfect he will come in his glory; for that is the only way he can appear—</a:t>
              </a:r>
            </a:p>
          </p:txBody>
        </p:sp>
      </p:grpSp>
      <p:sp>
        <p:nvSpPr>
          <p:cNvPr id="18" name="TextBox 17"/>
          <p:cNvSpPr txBox="1"/>
          <p:nvPr/>
        </p:nvSpPr>
        <p:spPr>
          <a:xfrm>
            <a:off x="7108207" y="5017727"/>
            <a:ext cx="4517572" cy="1661993"/>
          </a:xfrm>
          <a:prstGeom prst="rect">
            <a:avLst/>
          </a:prstGeom>
          <a:noFill/>
        </p:spPr>
        <p:txBody>
          <a:bodyPr wrap="square" rtlCol="0">
            <a:spAutoFit/>
          </a:bodyPr>
          <a:lstStyle/>
          <a:p>
            <a:pPr fontAlgn="base"/>
            <a:r>
              <a:rPr lang="en-US" b="1" dirty="0"/>
              <a:t>“As mortals we are bound by the law of gravity and find physical objects a hindrance. Angels know no such limitation, and yet they are not free to converse with mortals, save it be according to the order of heaven.”</a:t>
            </a:r>
          </a:p>
          <a:p>
            <a:pPr fontAlgn="base"/>
            <a:r>
              <a:rPr lang="en-US" sz="1200" b="1" dirty="0"/>
              <a:t>McConkie and </a:t>
            </a:r>
            <a:r>
              <a:rPr lang="en-US" sz="1200" b="1" dirty="0" err="1"/>
              <a:t>Ostler</a:t>
            </a:r>
            <a:endParaRPr lang="en-US" sz="1200" b="1" dirty="0"/>
          </a:p>
        </p:txBody>
      </p:sp>
      <p:pic>
        <p:nvPicPr>
          <p:cNvPr id="3" name="Picture 2">
            <a:extLst>
              <a:ext uri="{FF2B5EF4-FFF2-40B4-BE49-F238E27FC236}">
                <a16:creationId xmlns:a16="http://schemas.microsoft.com/office/drawing/2014/main" id="{D07DE564-9964-4FE0-B432-925017F99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205" y="1015199"/>
            <a:ext cx="2316480" cy="1737360"/>
          </a:xfrm>
          <a:prstGeom prst="rect">
            <a:avLst/>
          </a:prstGeom>
        </p:spPr>
      </p:pic>
      <p:pic>
        <p:nvPicPr>
          <p:cNvPr id="7" name="Picture 6">
            <a:extLst>
              <a:ext uri="{FF2B5EF4-FFF2-40B4-BE49-F238E27FC236}">
                <a16:creationId xmlns:a16="http://schemas.microsoft.com/office/drawing/2014/main" id="{6D13C5C9-EA4D-418D-9EC2-D4FA525C99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33" y="2780095"/>
            <a:ext cx="3602736" cy="1633728"/>
          </a:xfrm>
          <a:prstGeom prst="rect">
            <a:avLst/>
          </a:prstGeom>
        </p:spPr>
      </p:pic>
      <p:pic>
        <p:nvPicPr>
          <p:cNvPr id="14" name="Picture 13">
            <a:extLst>
              <a:ext uri="{FF2B5EF4-FFF2-40B4-BE49-F238E27FC236}">
                <a16:creationId xmlns:a16="http://schemas.microsoft.com/office/drawing/2014/main" id="{7AED35A2-5C7F-433A-A37C-66447EAE0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692" y="2974214"/>
            <a:ext cx="1880315" cy="1970468"/>
          </a:xfrm>
          <a:prstGeom prst="rect">
            <a:avLst/>
          </a:prstGeom>
        </p:spPr>
      </p:pic>
      <p:pic>
        <p:nvPicPr>
          <p:cNvPr id="20" name="Picture 19">
            <a:extLst>
              <a:ext uri="{FF2B5EF4-FFF2-40B4-BE49-F238E27FC236}">
                <a16:creationId xmlns:a16="http://schemas.microsoft.com/office/drawing/2014/main" id="{88510DFF-2E48-4C63-8A34-C06526C45F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4658" y="3826792"/>
            <a:ext cx="2054352" cy="2852928"/>
          </a:xfrm>
          <a:prstGeom prst="rect">
            <a:avLst/>
          </a:prstGeom>
        </p:spPr>
      </p:pic>
    </p:spTree>
    <p:extLst>
      <p:ext uri="{BB962C8B-B14F-4D97-AF65-F5344CB8AC3E}">
        <p14:creationId xmlns:p14="http://schemas.microsoft.com/office/powerpoint/2010/main" val="25798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4E39EA-94EA-4D4E-A665-3FC5A8A40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Be of the Devil</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129:8-9  Student Manual</a:t>
            </a:r>
          </a:p>
        </p:txBody>
      </p:sp>
      <p:sp>
        <p:nvSpPr>
          <p:cNvPr id="9" name="TextBox 8"/>
          <p:cNvSpPr txBox="1"/>
          <p:nvPr/>
        </p:nvSpPr>
        <p:spPr>
          <a:xfrm>
            <a:off x="249482" y="1034032"/>
            <a:ext cx="4517572" cy="923330"/>
          </a:xfrm>
          <a:prstGeom prst="rect">
            <a:avLst/>
          </a:prstGeom>
          <a:noFill/>
        </p:spPr>
        <p:txBody>
          <a:bodyPr wrap="square" rtlCol="0">
            <a:spAutoFit/>
          </a:bodyPr>
          <a:lstStyle/>
          <a:p>
            <a:pPr fontAlgn="base"/>
            <a:r>
              <a:rPr lang="en-US" b="1" dirty="0"/>
              <a:t>Satan attempts to deceive by counterfeiting the light that accompanies the spirit of a just man made perfect. </a:t>
            </a:r>
          </a:p>
        </p:txBody>
      </p:sp>
      <p:sp>
        <p:nvSpPr>
          <p:cNvPr id="18" name="TextBox 17"/>
          <p:cNvSpPr txBox="1"/>
          <p:nvPr/>
        </p:nvSpPr>
        <p:spPr>
          <a:xfrm>
            <a:off x="5976257" y="1495697"/>
            <a:ext cx="4517572" cy="1661993"/>
          </a:xfrm>
          <a:prstGeom prst="rect">
            <a:avLst/>
          </a:prstGeom>
          <a:noFill/>
        </p:spPr>
        <p:txBody>
          <a:bodyPr wrap="square" rtlCol="0">
            <a:spAutoFit/>
          </a:bodyPr>
          <a:lstStyle/>
          <a:p>
            <a:pPr fontAlgn="base"/>
            <a:r>
              <a:rPr lang="en-US" b="1" dirty="0"/>
              <a:t>The once said, “Wicked spirits have their bounds, limits and laws, by which they are governed … and, it is very evident that they possess a power that none but those who have the priesthood can control” </a:t>
            </a:r>
          </a:p>
          <a:p>
            <a:pPr fontAlgn="base"/>
            <a:r>
              <a:rPr lang="en-US" sz="1200" b="1" dirty="0"/>
              <a:t>Prophet Joseph Smith (</a:t>
            </a:r>
            <a:r>
              <a:rPr lang="en-US" sz="1200" b="1" i="1" dirty="0"/>
              <a:t>History of the Church,</a:t>
            </a:r>
            <a:r>
              <a:rPr lang="en-US" sz="1200" b="1" dirty="0"/>
              <a:t>4:576).</a:t>
            </a:r>
          </a:p>
        </p:txBody>
      </p:sp>
      <p:sp>
        <p:nvSpPr>
          <p:cNvPr id="2" name="Rectangle 1"/>
          <p:cNvSpPr/>
          <p:nvPr/>
        </p:nvSpPr>
        <p:spPr>
          <a:xfrm>
            <a:off x="3864375" y="4007289"/>
            <a:ext cx="4223764" cy="2308324"/>
          </a:xfrm>
          <a:prstGeom prst="rect">
            <a:avLst/>
          </a:prstGeom>
        </p:spPr>
        <p:txBody>
          <a:bodyPr wrap="square">
            <a:spAutoFit/>
          </a:bodyPr>
          <a:lstStyle/>
          <a:p>
            <a:r>
              <a:rPr lang="en-US" b="1" i="0" dirty="0">
                <a:solidFill>
                  <a:srgbClr val="333333"/>
                </a:solidFill>
                <a:effectLst/>
              </a:rPr>
              <a:t>“</a:t>
            </a:r>
            <a:r>
              <a:rPr lang="en-US" b="1" dirty="0">
                <a:solidFill>
                  <a:srgbClr val="333333"/>
                </a:solidFill>
              </a:rPr>
              <a:t>H</a:t>
            </a:r>
            <a:r>
              <a:rPr lang="en-US" b="1" i="0" dirty="0">
                <a:solidFill>
                  <a:srgbClr val="333333"/>
                </a:solidFill>
                <a:effectLst/>
              </a:rPr>
              <a:t>e will offer you his hand”. The mortal will feel nothing, because the devil is an unembodied spirit. He can therefore be distinguished in this manner from a righteous spirit or angel sent from God. The just man will not attempt to deceive; an angel of Satan will not refrain from trying to deceive.</a:t>
            </a:r>
            <a:endParaRPr lang="en-US" b="1" dirty="0"/>
          </a:p>
        </p:txBody>
      </p:sp>
      <p:pic>
        <p:nvPicPr>
          <p:cNvPr id="5" name="Picture 4">
            <a:extLst>
              <a:ext uri="{FF2B5EF4-FFF2-40B4-BE49-F238E27FC236}">
                <a16:creationId xmlns:a16="http://schemas.microsoft.com/office/drawing/2014/main" id="{22EECFA8-8128-4772-94BC-A4662C2A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78" y="2144444"/>
            <a:ext cx="2908300" cy="2921000"/>
          </a:xfrm>
          <a:prstGeom prst="rect">
            <a:avLst/>
          </a:prstGeom>
        </p:spPr>
      </p:pic>
      <p:pic>
        <p:nvPicPr>
          <p:cNvPr id="12" name="Picture 11">
            <a:extLst>
              <a:ext uri="{FF2B5EF4-FFF2-40B4-BE49-F238E27FC236}">
                <a16:creationId xmlns:a16="http://schemas.microsoft.com/office/drawing/2014/main" id="{237E2A51-36F5-4EBE-9C05-064F5DA14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175" y="3604944"/>
            <a:ext cx="3733800" cy="2349500"/>
          </a:xfrm>
          <a:prstGeom prst="rect">
            <a:avLst/>
          </a:prstGeom>
        </p:spPr>
      </p:pic>
    </p:spTree>
    <p:extLst>
      <p:ext uri="{BB962C8B-B14F-4D97-AF65-F5344CB8AC3E}">
        <p14:creationId xmlns:p14="http://schemas.microsoft.com/office/powerpoint/2010/main" val="236667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A32E323-3241-4CD8-B5FC-694054436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Devil’s Angels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129:8-9  Student Manual</a:t>
            </a:r>
          </a:p>
        </p:txBody>
      </p:sp>
      <p:sp>
        <p:nvSpPr>
          <p:cNvPr id="9" name="TextBox 8"/>
          <p:cNvSpPr txBox="1"/>
          <p:nvPr/>
        </p:nvSpPr>
        <p:spPr>
          <a:xfrm>
            <a:off x="249482" y="1034032"/>
            <a:ext cx="4517572" cy="923330"/>
          </a:xfrm>
          <a:prstGeom prst="rect">
            <a:avLst/>
          </a:prstGeom>
          <a:noFill/>
        </p:spPr>
        <p:txBody>
          <a:bodyPr wrap="square" rtlCol="0">
            <a:spAutoFit/>
          </a:bodyPr>
          <a:lstStyle/>
          <a:p>
            <a:pPr fontAlgn="base"/>
            <a:r>
              <a:rPr lang="en-US" b="1" dirty="0"/>
              <a:t>Those spirits who followed Lucifer and were thrust out of God’s presence in the </a:t>
            </a:r>
            <a:r>
              <a:rPr lang="en-US" b="1" dirty="0" err="1"/>
              <a:t>premortal</a:t>
            </a:r>
            <a:r>
              <a:rPr lang="en-US" b="1" dirty="0"/>
              <a:t> life and cast down to the earth </a:t>
            </a:r>
          </a:p>
        </p:txBody>
      </p:sp>
      <p:sp>
        <p:nvSpPr>
          <p:cNvPr id="18" name="TextBox 17"/>
          <p:cNvSpPr txBox="1"/>
          <p:nvPr/>
        </p:nvSpPr>
        <p:spPr>
          <a:xfrm>
            <a:off x="6205487" y="1206673"/>
            <a:ext cx="5420455" cy="2769989"/>
          </a:xfrm>
          <a:prstGeom prst="rect">
            <a:avLst/>
          </a:prstGeom>
          <a:noFill/>
        </p:spPr>
        <p:txBody>
          <a:bodyPr wrap="square" rtlCol="0">
            <a:spAutoFit/>
          </a:bodyPr>
          <a:lstStyle/>
          <a:p>
            <a:pPr fontAlgn="base"/>
            <a:r>
              <a:rPr lang="en-US" b="1" i="1" dirty="0"/>
              <a:t>And our spirits must have become like unto him, and we become devils, angels to a devil, to be shut out from the presence of our God, and to remain with the father of lies, in misery, like unto himself; yea, to that being who beguiled our first parents, who </a:t>
            </a:r>
            <a:r>
              <a:rPr lang="en-US" b="1" i="1" dirty="0" err="1"/>
              <a:t>transformeth</a:t>
            </a:r>
            <a:r>
              <a:rPr lang="en-US" b="1" i="1" dirty="0"/>
              <a:t> himself nigh unto an angel of light, and </a:t>
            </a:r>
            <a:r>
              <a:rPr lang="en-US" b="1" i="1" dirty="0" err="1"/>
              <a:t>stirreth</a:t>
            </a:r>
            <a:r>
              <a:rPr lang="en-US" b="1" i="1" dirty="0"/>
              <a:t> up the children of men unto secret combinations of murder and all manner of secret works of darkness.</a:t>
            </a:r>
          </a:p>
          <a:p>
            <a:pPr fontAlgn="base"/>
            <a:r>
              <a:rPr lang="en-US" sz="1200" b="1" i="1" dirty="0"/>
              <a:t>2 Nephi 9:9</a:t>
            </a:r>
          </a:p>
        </p:txBody>
      </p:sp>
      <p:grpSp>
        <p:nvGrpSpPr>
          <p:cNvPr id="10" name="Group 9"/>
          <p:cNvGrpSpPr/>
          <p:nvPr/>
        </p:nvGrpSpPr>
        <p:grpSpPr>
          <a:xfrm>
            <a:off x="854481" y="1957362"/>
            <a:ext cx="2361625" cy="445335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7298" y="2427982"/>
              <a:ext cx="1905000" cy="1077218"/>
            </a:xfrm>
            <a:prstGeom prst="rect">
              <a:avLst/>
            </a:prstGeom>
          </p:spPr>
          <p:txBody>
            <a:bodyPr wrap="square">
              <a:spAutoFit/>
            </a:bodyPr>
            <a:lstStyle/>
            <a:p>
              <a:pPr algn="ctr"/>
              <a:r>
                <a:rPr lang="en-US" sz="1600" b="1" dirty="0"/>
                <a:t>True messengers sent from Heavenly Father will not deceive us</a:t>
              </a:r>
              <a:endParaRPr lang="en-US" sz="1600" dirty="0">
                <a:solidFill>
                  <a:schemeClr val="bg1"/>
                </a:solidFill>
              </a:endParaRPr>
            </a:p>
          </p:txBody>
        </p:sp>
      </p:grpSp>
      <p:sp>
        <p:nvSpPr>
          <p:cNvPr id="32" name="TextBox 31"/>
          <p:cNvSpPr txBox="1"/>
          <p:nvPr/>
        </p:nvSpPr>
        <p:spPr>
          <a:xfrm>
            <a:off x="4553384" y="4239570"/>
            <a:ext cx="5420455" cy="461665"/>
          </a:xfrm>
          <a:prstGeom prst="rect">
            <a:avLst/>
          </a:prstGeom>
          <a:noFill/>
        </p:spPr>
        <p:txBody>
          <a:bodyPr wrap="square" rtlCol="0">
            <a:spAutoFit/>
          </a:bodyPr>
          <a:lstStyle/>
          <a:p>
            <a:pPr fontAlgn="base"/>
            <a:r>
              <a:rPr lang="en-US" sz="2400" b="1" i="1" dirty="0"/>
              <a:t>Satan cannot tempt little children</a:t>
            </a:r>
          </a:p>
        </p:txBody>
      </p:sp>
      <p:sp>
        <p:nvSpPr>
          <p:cNvPr id="4" name="Rectangle 3"/>
          <p:cNvSpPr/>
          <p:nvPr/>
        </p:nvSpPr>
        <p:spPr>
          <a:xfrm>
            <a:off x="5032405" y="4902454"/>
            <a:ext cx="3872397" cy="1754326"/>
          </a:xfrm>
          <a:prstGeom prst="rect">
            <a:avLst/>
          </a:prstGeom>
        </p:spPr>
        <p:txBody>
          <a:bodyPr wrap="square">
            <a:spAutoFit/>
          </a:bodyPr>
          <a:lstStyle/>
          <a:p>
            <a:r>
              <a:rPr lang="en-US" b="1" i="1" dirty="0">
                <a:solidFill>
                  <a:srgbClr val="333333"/>
                </a:solidFill>
                <a:effectLst/>
                <a:latin typeface="Palatino"/>
              </a:rPr>
              <a:t>Wherefore, they cannot sin, for power is not given unto Satan to tempt little children, until they begin to become accountable before me;</a:t>
            </a:r>
          </a:p>
          <a:p>
            <a:r>
              <a:rPr lang="en-US" b="1" i="1" dirty="0">
                <a:solidFill>
                  <a:srgbClr val="333333"/>
                </a:solidFill>
                <a:latin typeface="Palatino"/>
              </a:rPr>
              <a:t>D&amp;C 29:47</a:t>
            </a:r>
            <a:endParaRPr lang="en-US" b="1" i="1" dirty="0"/>
          </a:p>
        </p:txBody>
      </p:sp>
      <p:pic>
        <p:nvPicPr>
          <p:cNvPr id="5" name="Picture 4">
            <a:extLst>
              <a:ext uri="{FF2B5EF4-FFF2-40B4-BE49-F238E27FC236}">
                <a16:creationId xmlns:a16="http://schemas.microsoft.com/office/drawing/2014/main" id="{566C0B83-740D-403B-B3B1-3D5A73FD6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280" y="1771400"/>
            <a:ext cx="2114550" cy="2266950"/>
          </a:xfrm>
          <a:prstGeom prst="rect">
            <a:avLst/>
          </a:prstGeom>
        </p:spPr>
      </p:pic>
      <p:pic>
        <p:nvPicPr>
          <p:cNvPr id="34" name="Picture 33">
            <a:extLst>
              <a:ext uri="{FF2B5EF4-FFF2-40B4-BE49-F238E27FC236}">
                <a16:creationId xmlns:a16="http://schemas.microsoft.com/office/drawing/2014/main" id="{4E7E1852-2011-4C8F-84B6-322AE9ABD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329" y="3864742"/>
            <a:ext cx="2396207" cy="2545970"/>
          </a:xfrm>
          <a:prstGeom prst="rect">
            <a:avLst/>
          </a:prstGeom>
        </p:spPr>
      </p:pic>
    </p:spTree>
    <p:extLst>
      <p:ext uri="{BB962C8B-B14F-4D97-AF65-F5344CB8AC3E}">
        <p14:creationId xmlns:p14="http://schemas.microsoft.com/office/powerpoint/2010/main" val="223041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3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00226A-CC37-4B75-8976-AD00E03BE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Meeting</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 Student Manual</a:t>
            </a:r>
          </a:p>
        </p:txBody>
      </p:sp>
      <p:sp>
        <p:nvSpPr>
          <p:cNvPr id="9" name="TextBox 8"/>
          <p:cNvSpPr txBox="1"/>
          <p:nvPr/>
        </p:nvSpPr>
        <p:spPr>
          <a:xfrm>
            <a:off x="2768980" y="1385318"/>
            <a:ext cx="4517572" cy="3139321"/>
          </a:xfrm>
          <a:prstGeom prst="rect">
            <a:avLst/>
          </a:prstGeom>
          <a:noFill/>
        </p:spPr>
        <p:txBody>
          <a:bodyPr wrap="square" rtlCol="0">
            <a:spAutoFit/>
          </a:bodyPr>
          <a:lstStyle/>
          <a:p>
            <a:pPr fontAlgn="base"/>
            <a:r>
              <a:rPr lang="en-US" b="1" dirty="0"/>
              <a:t>“On the 2nd of April, 1843, the Prophet Joseph attended a meeting at which Orson Hyde spoke and, alluding to the coming of the Savior, said, </a:t>
            </a:r>
          </a:p>
          <a:p>
            <a:pPr fontAlgn="base"/>
            <a:endParaRPr lang="en-US" b="1" dirty="0"/>
          </a:p>
          <a:p>
            <a:pPr fontAlgn="base"/>
            <a:r>
              <a:rPr lang="en-US" b="1" dirty="0"/>
              <a:t>‘When He shall appear, we shall be like Him, etc. He will appear on a white horse as a warrior, and may be we shall have some of the same spirit. Our God is a warrior. It is our privilege to have the Father and Son dwelling in our hearts.’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03" y="1861516"/>
            <a:ext cx="1716044" cy="2285459"/>
          </a:xfrm>
          <a:prstGeom prst="rect">
            <a:avLst/>
          </a:prstGeom>
        </p:spPr>
      </p:pic>
      <p:pic>
        <p:nvPicPr>
          <p:cNvPr id="3" name="Picture 2">
            <a:extLst>
              <a:ext uri="{FF2B5EF4-FFF2-40B4-BE49-F238E27FC236}">
                <a16:creationId xmlns:a16="http://schemas.microsoft.com/office/drawing/2014/main" id="{AA7D40E2-4521-43E9-823E-38BC09EF6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552" y="2860939"/>
            <a:ext cx="4445000" cy="3327400"/>
          </a:xfrm>
          <a:prstGeom prst="rect">
            <a:avLst/>
          </a:prstGeom>
        </p:spPr>
      </p:pic>
    </p:spTree>
    <p:extLst>
      <p:ext uri="{BB962C8B-B14F-4D97-AF65-F5344CB8AC3E}">
        <p14:creationId xmlns:p14="http://schemas.microsoft.com/office/powerpoint/2010/main" val="22323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49A278A-29AA-490F-9390-F11DEE3B0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Correction</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 Student Manual</a:t>
            </a:r>
          </a:p>
        </p:txBody>
      </p:sp>
      <p:sp>
        <p:nvSpPr>
          <p:cNvPr id="9" name="TextBox 8"/>
          <p:cNvSpPr txBox="1"/>
          <p:nvPr/>
        </p:nvSpPr>
        <p:spPr>
          <a:xfrm>
            <a:off x="367177" y="1179119"/>
            <a:ext cx="4517572" cy="1477328"/>
          </a:xfrm>
          <a:prstGeom prst="rect">
            <a:avLst/>
          </a:prstGeom>
          <a:noFill/>
        </p:spPr>
        <p:txBody>
          <a:bodyPr wrap="square" rtlCol="0">
            <a:spAutoFit/>
          </a:bodyPr>
          <a:lstStyle/>
          <a:p>
            <a:pPr fontAlgn="base"/>
            <a:r>
              <a:rPr lang="en-US" b="1" dirty="0"/>
              <a:t>What responsibility did the Prophet have in this situation?</a:t>
            </a:r>
          </a:p>
          <a:p>
            <a:pPr fontAlgn="base"/>
            <a:endParaRPr lang="en-US" b="1" dirty="0"/>
          </a:p>
          <a:p>
            <a:pPr fontAlgn="base"/>
            <a:r>
              <a:rPr lang="en-US" b="1" dirty="0"/>
              <a:t> To correct any false doctrine taught in the meeting</a:t>
            </a:r>
          </a:p>
        </p:txBody>
      </p:sp>
      <p:sp>
        <p:nvSpPr>
          <p:cNvPr id="2" name="Rectangle 1"/>
          <p:cNvSpPr/>
          <p:nvPr/>
        </p:nvSpPr>
        <p:spPr>
          <a:xfrm>
            <a:off x="5745933" y="1332777"/>
            <a:ext cx="6096000" cy="923330"/>
          </a:xfrm>
          <a:prstGeom prst="rect">
            <a:avLst/>
          </a:prstGeom>
        </p:spPr>
        <p:txBody>
          <a:bodyPr>
            <a:spAutoFit/>
          </a:bodyPr>
          <a:lstStyle/>
          <a:p>
            <a:r>
              <a:rPr lang="en-US" b="1" dirty="0">
                <a:solidFill>
                  <a:srgbClr val="333333"/>
                </a:solidFill>
              </a:rPr>
              <a:t>Presiding leaders in the Church such as prophets, stake presidents, and bishops have the responsibility to ensure that correct doctrine is taught in Church settings. </a:t>
            </a:r>
            <a:endParaRPr lang="en-US" b="1" dirty="0"/>
          </a:p>
        </p:txBody>
      </p:sp>
      <p:sp>
        <p:nvSpPr>
          <p:cNvPr id="3" name="Rectangle 2"/>
          <p:cNvSpPr/>
          <p:nvPr/>
        </p:nvSpPr>
        <p:spPr>
          <a:xfrm>
            <a:off x="3321623" y="2846437"/>
            <a:ext cx="4336611" cy="2031325"/>
          </a:xfrm>
          <a:prstGeom prst="rect">
            <a:avLst/>
          </a:prstGeom>
        </p:spPr>
        <p:txBody>
          <a:bodyPr wrap="square">
            <a:spAutoFit/>
          </a:bodyPr>
          <a:lstStyle/>
          <a:p>
            <a:r>
              <a:rPr lang="en-US" b="1" dirty="0">
                <a:solidFill>
                  <a:srgbClr val="333333"/>
                </a:solidFill>
              </a:rPr>
              <a:t>After the morning meeting, Joseph Smith, Orson Hyde, and a few others had lunch at the home of Joseph’s sister </a:t>
            </a:r>
            <a:r>
              <a:rPr lang="en-US" b="1" dirty="0" err="1">
                <a:solidFill>
                  <a:srgbClr val="333333"/>
                </a:solidFill>
              </a:rPr>
              <a:t>Sophronia</a:t>
            </a:r>
            <a:r>
              <a:rPr lang="en-US" b="1" dirty="0">
                <a:solidFill>
                  <a:srgbClr val="333333"/>
                </a:solidFill>
              </a:rPr>
              <a:t>. During lunch, the Prophet said that he “was going to offer some corrections to [Brother Hyde’s] sermon.” Brother Hyde responded, “They shall be thankfully received” HC</a:t>
            </a:r>
            <a:endParaRPr lang="en-US" b="1" dirty="0"/>
          </a:p>
        </p:txBody>
      </p:sp>
      <p:sp>
        <p:nvSpPr>
          <p:cNvPr id="7" name="Rectangle 6"/>
          <p:cNvSpPr/>
          <p:nvPr/>
        </p:nvSpPr>
        <p:spPr>
          <a:xfrm>
            <a:off x="6215210" y="5301924"/>
            <a:ext cx="4272645" cy="369332"/>
          </a:xfrm>
          <a:prstGeom prst="rect">
            <a:avLst/>
          </a:prstGeom>
        </p:spPr>
        <p:txBody>
          <a:bodyPr wrap="none">
            <a:spAutoFit/>
          </a:bodyPr>
          <a:lstStyle/>
          <a:p>
            <a:r>
              <a:rPr lang="en-US" b="1" dirty="0"/>
              <a:t>Orson Hyde had misinterpreted John 14:23</a:t>
            </a:r>
          </a:p>
        </p:txBody>
      </p:sp>
      <p:sp>
        <p:nvSpPr>
          <p:cNvPr id="15" name="Rectangle 14"/>
          <p:cNvSpPr/>
          <p:nvPr/>
        </p:nvSpPr>
        <p:spPr>
          <a:xfrm>
            <a:off x="7505322" y="5768170"/>
            <a:ext cx="4336611" cy="923330"/>
          </a:xfrm>
          <a:prstGeom prst="rect">
            <a:avLst/>
          </a:prstGeom>
        </p:spPr>
        <p:txBody>
          <a:bodyPr wrap="square">
            <a:spAutoFit/>
          </a:bodyPr>
          <a:lstStyle/>
          <a:p>
            <a:r>
              <a:rPr lang="en-US" b="1" dirty="0">
                <a:solidFill>
                  <a:srgbClr val="333333"/>
                </a:solidFill>
              </a:rPr>
              <a:t>D&amp;C 130 </a:t>
            </a:r>
            <a:r>
              <a:rPr lang="en-US" b="1" dirty="0"/>
              <a:t>contains the Prophet Joseph Smith’s correction of this idea. It also includes some additional teachings.</a:t>
            </a:r>
          </a:p>
        </p:txBody>
      </p:sp>
      <p:pic>
        <p:nvPicPr>
          <p:cNvPr id="10" name="Picture 9">
            <a:extLst>
              <a:ext uri="{FF2B5EF4-FFF2-40B4-BE49-F238E27FC236}">
                <a16:creationId xmlns:a16="http://schemas.microsoft.com/office/drawing/2014/main" id="{91CA6BF5-DB72-49D3-850F-32B372724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77" y="3128087"/>
            <a:ext cx="2761727" cy="1877731"/>
          </a:xfrm>
          <a:prstGeom prst="rect">
            <a:avLst/>
          </a:prstGeom>
        </p:spPr>
      </p:pic>
      <p:pic>
        <p:nvPicPr>
          <p:cNvPr id="13" name="Picture 12">
            <a:extLst>
              <a:ext uri="{FF2B5EF4-FFF2-40B4-BE49-F238E27FC236}">
                <a16:creationId xmlns:a16="http://schemas.microsoft.com/office/drawing/2014/main" id="{8AE92FC2-2549-453D-A47F-0204B6F093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062" y="2553935"/>
            <a:ext cx="2887082" cy="2305190"/>
          </a:xfrm>
          <a:prstGeom prst="rect">
            <a:avLst/>
          </a:prstGeom>
        </p:spPr>
      </p:pic>
      <p:pic>
        <p:nvPicPr>
          <p:cNvPr id="19" name="Picture 18">
            <a:extLst>
              <a:ext uri="{FF2B5EF4-FFF2-40B4-BE49-F238E27FC236}">
                <a16:creationId xmlns:a16="http://schemas.microsoft.com/office/drawing/2014/main" id="{126307BA-27FF-4445-A93D-F4151BFFA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9678" y="5091787"/>
            <a:ext cx="1165465" cy="1552188"/>
          </a:xfrm>
          <a:prstGeom prst="rect">
            <a:avLst/>
          </a:prstGeom>
        </p:spPr>
      </p:pic>
    </p:spTree>
    <p:extLst>
      <p:ext uri="{BB962C8B-B14F-4D97-AF65-F5344CB8AC3E}">
        <p14:creationId xmlns:p14="http://schemas.microsoft.com/office/powerpoint/2010/main" val="1503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17B9DB-CC86-4B5A-B9BF-B6BDC9E56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See Him As He Is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130:1-2</a:t>
            </a:r>
          </a:p>
        </p:txBody>
      </p:sp>
      <p:sp>
        <p:nvSpPr>
          <p:cNvPr id="9" name="TextBox 8"/>
          <p:cNvSpPr txBox="1"/>
          <p:nvPr/>
        </p:nvSpPr>
        <p:spPr>
          <a:xfrm>
            <a:off x="367177" y="1179119"/>
            <a:ext cx="4517572" cy="369332"/>
          </a:xfrm>
          <a:prstGeom prst="rect">
            <a:avLst/>
          </a:prstGeom>
          <a:noFill/>
        </p:spPr>
        <p:txBody>
          <a:bodyPr wrap="square" rtlCol="0">
            <a:spAutoFit/>
          </a:bodyPr>
          <a:lstStyle/>
          <a:p>
            <a:pPr fontAlgn="base"/>
            <a:r>
              <a:rPr lang="en-US" b="1" dirty="0"/>
              <a:t>A Man like ourselves</a:t>
            </a:r>
          </a:p>
        </p:txBody>
      </p:sp>
      <p:sp>
        <p:nvSpPr>
          <p:cNvPr id="17" name="TextBox 16"/>
          <p:cNvSpPr txBox="1"/>
          <p:nvPr/>
        </p:nvSpPr>
        <p:spPr>
          <a:xfrm>
            <a:off x="4884749" y="1509609"/>
            <a:ext cx="2929607" cy="923330"/>
          </a:xfrm>
          <a:prstGeom prst="rect">
            <a:avLst/>
          </a:prstGeom>
          <a:noFill/>
        </p:spPr>
        <p:txBody>
          <a:bodyPr wrap="square" rtlCol="0">
            <a:spAutoFit/>
          </a:bodyPr>
          <a:lstStyle/>
          <a:p>
            <a:pPr fontAlgn="base"/>
            <a:r>
              <a:rPr lang="en-US" b="1" dirty="0"/>
              <a:t>Society will exist as the same society in heaven, but coupled with eternal glory</a:t>
            </a:r>
          </a:p>
        </p:txBody>
      </p:sp>
      <p:sp>
        <p:nvSpPr>
          <p:cNvPr id="19" name="TextBox 18"/>
          <p:cNvSpPr txBox="1"/>
          <p:nvPr/>
        </p:nvSpPr>
        <p:spPr>
          <a:xfrm>
            <a:off x="4501083" y="3514988"/>
            <a:ext cx="4744692" cy="1200329"/>
          </a:xfrm>
          <a:prstGeom prst="rect">
            <a:avLst/>
          </a:prstGeom>
          <a:noFill/>
        </p:spPr>
        <p:txBody>
          <a:bodyPr wrap="square" rtlCol="0">
            <a:spAutoFit/>
          </a:bodyPr>
          <a:lstStyle/>
          <a:p>
            <a:pPr fontAlgn="base"/>
            <a:r>
              <a:rPr lang="en-US" sz="2400" b="1" dirty="0"/>
              <a:t>Do you think people will have the same habits and attitudes after the second coming of Christ?</a:t>
            </a:r>
          </a:p>
        </p:txBody>
      </p:sp>
      <p:sp>
        <p:nvSpPr>
          <p:cNvPr id="20" name="TextBox 19"/>
          <p:cNvSpPr txBox="1"/>
          <p:nvPr/>
        </p:nvSpPr>
        <p:spPr>
          <a:xfrm>
            <a:off x="5675494" y="4886726"/>
            <a:ext cx="6088013" cy="461665"/>
          </a:xfrm>
          <a:prstGeom prst="rect">
            <a:avLst/>
          </a:prstGeom>
          <a:noFill/>
        </p:spPr>
        <p:txBody>
          <a:bodyPr wrap="square" rtlCol="0">
            <a:spAutoFit/>
          </a:bodyPr>
          <a:lstStyle/>
          <a:p>
            <a:pPr fontAlgn="base"/>
            <a:r>
              <a:rPr lang="en-US" sz="2400" b="1" dirty="0"/>
              <a:t>Or, will they have an instant change of heart?</a:t>
            </a:r>
          </a:p>
        </p:txBody>
      </p:sp>
      <p:sp>
        <p:nvSpPr>
          <p:cNvPr id="5" name="Rectangle 4"/>
          <p:cNvSpPr/>
          <p:nvPr/>
        </p:nvSpPr>
        <p:spPr>
          <a:xfrm>
            <a:off x="2073736" y="5948749"/>
            <a:ext cx="8044528" cy="646331"/>
          </a:xfrm>
          <a:prstGeom prst="rect">
            <a:avLst/>
          </a:prstGeom>
        </p:spPr>
        <p:txBody>
          <a:bodyPr wrap="square">
            <a:spAutoFit/>
          </a:bodyPr>
          <a:lstStyle/>
          <a:p>
            <a:pPr algn="ctr"/>
            <a:r>
              <a:rPr lang="en-US" b="1" dirty="0">
                <a:solidFill>
                  <a:srgbClr val="333333"/>
                </a:solidFill>
                <a:latin typeface="Open Sans"/>
              </a:rPr>
              <a:t>The relationships we can have in heaven are the same as those we enjoy on the earth, but they will include eternal glory</a:t>
            </a:r>
            <a:endParaRPr lang="en-US" dirty="0"/>
          </a:p>
        </p:txBody>
      </p:sp>
      <p:pic>
        <p:nvPicPr>
          <p:cNvPr id="3" name="Picture 2">
            <a:extLst>
              <a:ext uri="{FF2B5EF4-FFF2-40B4-BE49-F238E27FC236}">
                <a16:creationId xmlns:a16="http://schemas.microsoft.com/office/drawing/2014/main" id="{11F3164F-C476-412A-A492-9232B329A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358" y="882873"/>
            <a:ext cx="3639312" cy="2602992"/>
          </a:xfrm>
          <a:prstGeom prst="rect">
            <a:avLst/>
          </a:prstGeom>
        </p:spPr>
      </p:pic>
      <p:pic>
        <p:nvPicPr>
          <p:cNvPr id="7" name="Picture 6">
            <a:extLst>
              <a:ext uri="{FF2B5EF4-FFF2-40B4-BE49-F238E27FC236}">
                <a16:creationId xmlns:a16="http://schemas.microsoft.com/office/drawing/2014/main" id="{401D307D-D41A-4720-A1D7-60A2B2B44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669" y="1668942"/>
            <a:ext cx="2847975" cy="4191000"/>
          </a:xfrm>
          <a:prstGeom prst="rect">
            <a:avLst/>
          </a:prstGeom>
        </p:spPr>
      </p:pic>
    </p:spTree>
    <p:extLst>
      <p:ext uri="{BB962C8B-B14F-4D97-AF65-F5344CB8AC3E}">
        <p14:creationId xmlns:p14="http://schemas.microsoft.com/office/powerpoint/2010/main" val="20203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CD68C0-9E2C-4EA3-A5FF-8EC673FD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A Personal Appearance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130:3</a:t>
            </a:r>
          </a:p>
        </p:txBody>
      </p:sp>
      <p:sp>
        <p:nvSpPr>
          <p:cNvPr id="2" name="Rectangle 1"/>
          <p:cNvSpPr/>
          <p:nvPr/>
        </p:nvSpPr>
        <p:spPr>
          <a:xfrm>
            <a:off x="368175" y="1298054"/>
            <a:ext cx="6458138" cy="923330"/>
          </a:xfrm>
          <a:prstGeom prst="rect">
            <a:avLst/>
          </a:prstGeom>
        </p:spPr>
        <p:txBody>
          <a:bodyPr wrap="square">
            <a:spAutoFit/>
          </a:bodyPr>
          <a:lstStyle/>
          <a:p>
            <a:r>
              <a:rPr lang="en-US" b="1" dirty="0">
                <a:solidFill>
                  <a:srgbClr val="333333"/>
                </a:solidFill>
              </a:rPr>
              <a:t>The appearing of the Father and the Son, in that verse, is a personal appearance; and the idea that the Father and the Son dwell in a man’s heart is an old sectarian notion, and is false.</a:t>
            </a:r>
            <a:endParaRPr lang="en-US" b="1" dirty="0"/>
          </a:p>
        </p:txBody>
      </p:sp>
      <p:sp>
        <p:nvSpPr>
          <p:cNvPr id="3" name="Rectangle 2"/>
          <p:cNvSpPr/>
          <p:nvPr/>
        </p:nvSpPr>
        <p:spPr>
          <a:xfrm>
            <a:off x="5311366" y="2537837"/>
            <a:ext cx="6802171" cy="923330"/>
          </a:xfrm>
          <a:prstGeom prst="rect">
            <a:avLst/>
          </a:prstGeom>
        </p:spPr>
        <p:txBody>
          <a:bodyPr wrap="square">
            <a:spAutoFit/>
          </a:bodyPr>
          <a:lstStyle/>
          <a:p>
            <a:r>
              <a:rPr lang="en-US" b="1" i="1" dirty="0">
                <a:solidFill>
                  <a:srgbClr val="333333"/>
                </a:solidFill>
              </a:rPr>
              <a:t>If a man love me, he will keep my words: and my Father will love him, and we will come unto him, and make our abode with him.</a:t>
            </a:r>
          </a:p>
          <a:p>
            <a:r>
              <a:rPr lang="en-US" b="1" i="1" dirty="0">
                <a:solidFill>
                  <a:srgbClr val="333333"/>
                </a:solidFill>
              </a:rPr>
              <a:t>John 14:23</a:t>
            </a:r>
            <a:endParaRPr lang="en-US" b="1" i="1" dirty="0"/>
          </a:p>
        </p:txBody>
      </p:sp>
      <p:sp>
        <p:nvSpPr>
          <p:cNvPr id="4" name="Rectangle 3"/>
          <p:cNvSpPr/>
          <p:nvPr/>
        </p:nvSpPr>
        <p:spPr>
          <a:xfrm>
            <a:off x="579563" y="3297212"/>
            <a:ext cx="3449229" cy="1477328"/>
          </a:xfrm>
          <a:prstGeom prst="rect">
            <a:avLst/>
          </a:prstGeom>
        </p:spPr>
        <p:txBody>
          <a:bodyPr wrap="square">
            <a:spAutoFit/>
          </a:bodyPr>
          <a:lstStyle/>
          <a:p>
            <a:r>
              <a:rPr lang="en-US" b="1" dirty="0">
                <a:solidFill>
                  <a:srgbClr val="333333"/>
                </a:solidFill>
              </a:rPr>
              <a:t>Sectarian--</a:t>
            </a:r>
            <a:r>
              <a:rPr lang="en-US" b="1" dirty="0"/>
              <a:t> Orson Hyde, who was once a </a:t>
            </a:r>
            <a:r>
              <a:rPr lang="en-US" b="1" dirty="0" err="1"/>
              <a:t>Campbellite</a:t>
            </a:r>
            <a:r>
              <a:rPr lang="en-US" b="1" dirty="0"/>
              <a:t> preacher, have an incorrect understanding of the nature of Deity because of false traditions.</a:t>
            </a:r>
          </a:p>
        </p:txBody>
      </p:sp>
      <p:sp>
        <p:nvSpPr>
          <p:cNvPr id="10" name="Rectangle 9"/>
          <p:cNvSpPr/>
          <p:nvPr/>
        </p:nvSpPr>
        <p:spPr>
          <a:xfrm>
            <a:off x="8428776" y="3558477"/>
            <a:ext cx="3367889" cy="1107996"/>
          </a:xfrm>
          <a:prstGeom prst="rect">
            <a:avLst/>
          </a:prstGeom>
        </p:spPr>
        <p:txBody>
          <a:bodyPr wrap="square">
            <a:spAutoFit/>
          </a:bodyPr>
          <a:lstStyle/>
          <a:p>
            <a:r>
              <a:rPr lang="en-US" b="1" dirty="0"/>
              <a:t>Christ will appear with a physical body. John testified that “every eye shall see him.”</a:t>
            </a:r>
          </a:p>
          <a:p>
            <a:r>
              <a:rPr lang="en-US" sz="1200" b="1" dirty="0"/>
              <a:t>Revelation 1:7</a:t>
            </a:r>
          </a:p>
        </p:txBody>
      </p:sp>
      <p:sp>
        <p:nvSpPr>
          <p:cNvPr id="11" name="Rectangle 10"/>
          <p:cNvSpPr/>
          <p:nvPr/>
        </p:nvSpPr>
        <p:spPr>
          <a:xfrm>
            <a:off x="3048000" y="5578111"/>
            <a:ext cx="6096000" cy="1107996"/>
          </a:xfrm>
          <a:prstGeom prst="rect">
            <a:avLst/>
          </a:prstGeom>
        </p:spPr>
        <p:txBody>
          <a:bodyPr>
            <a:spAutoFit/>
          </a:bodyPr>
          <a:lstStyle/>
          <a:p>
            <a:r>
              <a:rPr lang="en-US" b="1" dirty="0">
                <a:solidFill>
                  <a:srgbClr val="333333"/>
                </a:solidFill>
              </a:rPr>
              <a:t>Unfortunately, because of this misunderstanding of God’s true nature, millions of our Heavenly Father’s children have failed to understand their true identity.</a:t>
            </a:r>
          </a:p>
          <a:p>
            <a:r>
              <a:rPr lang="en-US" sz="1200" b="1" dirty="0">
                <a:solidFill>
                  <a:srgbClr val="333333"/>
                </a:solidFill>
              </a:rPr>
              <a:t>William O. Nelson</a:t>
            </a:r>
            <a:endParaRPr lang="en-US" sz="1200" b="1" dirty="0"/>
          </a:p>
        </p:txBody>
      </p:sp>
      <p:pic>
        <p:nvPicPr>
          <p:cNvPr id="7" name="Picture 6">
            <a:extLst>
              <a:ext uri="{FF2B5EF4-FFF2-40B4-BE49-F238E27FC236}">
                <a16:creationId xmlns:a16="http://schemas.microsoft.com/office/drawing/2014/main" id="{5317737C-8D94-4C48-833E-AED57796A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228" y="921342"/>
            <a:ext cx="2295525" cy="1362075"/>
          </a:xfrm>
          <a:prstGeom prst="rect">
            <a:avLst/>
          </a:prstGeom>
        </p:spPr>
      </p:pic>
      <p:pic>
        <p:nvPicPr>
          <p:cNvPr id="12" name="Picture 11">
            <a:extLst>
              <a:ext uri="{FF2B5EF4-FFF2-40B4-BE49-F238E27FC236}">
                <a16:creationId xmlns:a16="http://schemas.microsoft.com/office/drawing/2014/main" id="{76B130C1-D1A6-499D-A77C-D444130E4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569" y="3317836"/>
            <a:ext cx="1822862" cy="2371550"/>
          </a:xfrm>
          <a:prstGeom prst="rect">
            <a:avLst/>
          </a:prstGeom>
        </p:spPr>
      </p:pic>
      <p:pic>
        <p:nvPicPr>
          <p:cNvPr id="15" name="Picture 14">
            <a:extLst>
              <a:ext uri="{FF2B5EF4-FFF2-40B4-BE49-F238E27FC236}">
                <a16:creationId xmlns:a16="http://schemas.microsoft.com/office/drawing/2014/main" id="{A0178DC6-2A84-4AF0-937E-2DEAF304B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4753" y="4826651"/>
            <a:ext cx="1755648" cy="1658112"/>
          </a:xfrm>
          <a:prstGeom prst="rect">
            <a:avLst/>
          </a:prstGeom>
        </p:spPr>
      </p:pic>
    </p:spTree>
    <p:extLst>
      <p:ext uri="{BB962C8B-B14F-4D97-AF65-F5344CB8AC3E}">
        <p14:creationId xmlns:p14="http://schemas.microsoft.com/office/powerpoint/2010/main" val="12152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Doctrinal Mastery</a:t>
            </a:r>
          </a:p>
        </p:txBody>
      </p:sp>
      <p:sp>
        <p:nvSpPr>
          <p:cNvPr id="4" name="Rectangle 3"/>
          <p:cNvSpPr/>
          <p:nvPr/>
        </p:nvSpPr>
        <p:spPr>
          <a:xfrm>
            <a:off x="6096000" y="1413983"/>
            <a:ext cx="5247992" cy="4832092"/>
          </a:xfrm>
          <a:prstGeom prst="rect">
            <a:avLst/>
          </a:prstGeom>
        </p:spPr>
        <p:txBody>
          <a:bodyPr wrap="square">
            <a:spAutoFit/>
          </a:bodyPr>
          <a:lstStyle/>
          <a:p>
            <a:pPr fontAlgn="base"/>
            <a:r>
              <a:rPr lang="en-US" sz="2800" i="1" dirty="0"/>
              <a:t>The Father has a body of flesh and bones as tangible as man’s; the Son also; but the Holy Ghost has not a body of flesh and bones, but is a personage of Spirit. Were it not so, the Holy Ghost could not dwell in us.</a:t>
            </a:r>
          </a:p>
          <a:p>
            <a:pPr fontAlgn="base"/>
            <a:endParaRPr lang="en-US" sz="2800" i="1" dirty="0"/>
          </a:p>
          <a:p>
            <a:pPr fontAlgn="base"/>
            <a:r>
              <a:rPr lang="en-US" sz="2800" i="1" dirty="0"/>
              <a:t>A man may receive the Holy Ghost, and it may descend upon him and not tarry with him.</a:t>
            </a:r>
          </a:p>
        </p:txBody>
      </p:sp>
      <p:grpSp>
        <p:nvGrpSpPr>
          <p:cNvPr id="13" name="Group 12"/>
          <p:cNvGrpSpPr/>
          <p:nvPr/>
        </p:nvGrpSpPr>
        <p:grpSpPr>
          <a:xfrm>
            <a:off x="1116419" y="1881963"/>
            <a:ext cx="2486752" cy="2880537"/>
            <a:chOff x="2646084" y="2667000"/>
            <a:chExt cx="3886200" cy="3931920"/>
          </a:xfrm>
        </p:grpSpPr>
        <p:grpSp>
          <p:nvGrpSpPr>
            <p:cNvPr id="14"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130:22-23</a:t>
              </a: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ight Arrow 4"/>
          <p:cNvSpPr/>
          <p:nvPr/>
        </p:nvSpPr>
        <p:spPr>
          <a:xfrm>
            <a:off x="3853543" y="2939143"/>
            <a:ext cx="1948543" cy="65314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13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God the Father</a:t>
            </a:r>
          </a:p>
        </p:txBody>
      </p:sp>
      <p:sp>
        <p:nvSpPr>
          <p:cNvPr id="2" name="Rectangle 1">
            <a:extLst>
              <a:ext uri="{FF2B5EF4-FFF2-40B4-BE49-F238E27FC236}">
                <a16:creationId xmlns:a16="http://schemas.microsoft.com/office/drawing/2014/main" id="{BF5B924B-241C-493F-A49C-3FB15F685A9B}"/>
              </a:ext>
            </a:extLst>
          </p:cNvPr>
          <p:cNvSpPr/>
          <p:nvPr/>
        </p:nvSpPr>
        <p:spPr>
          <a:xfrm>
            <a:off x="438614" y="1168232"/>
            <a:ext cx="6742771" cy="5509200"/>
          </a:xfrm>
          <a:prstGeom prst="rect">
            <a:avLst/>
          </a:prstGeom>
        </p:spPr>
        <p:txBody>
          <a:bodyPr wrap="square">
            <a:spAutoFit/>
          </a:bodyPr>
          <a:lstStyle/>
          <a:p>
            <a:pPr fontAlgn="base"/>
            <a:r>
              <a:rPr lang="en-US" sz="3200" dirty="0"/>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sz="3200" dirty="0">
              <a:effectLst/>
            </a:endParaRPr>
          </a:p>
        </p:txBody>
      </p:sp>
      <p:pic>
        <p:nvPicPr>
          <p:cNvPr id="7" name="Picture 6">
            <a:extLst>
              <a:ext uri="{FF2B5EF4-FFF2-40B4-BE49-F238E27FC236}">
                <a16:creationId xmlns:a16="http://schemas.microsoft.com/office/drawing/2014/main" id="{D2074F95-8F99-41AB-9AE0-E6B7AA233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146" y="2214214"/>
            <a:ext cx="4057650" cy="3143250"/>
          </a:xfrm>
          <a:prstGeom prst="rect">
            <a:avLst/>
          </a:prstGeom>
        </p:spPr>
      </p:pic>
      <p:sp>
        <p:nvSpPr>
          <p:cNvPr id="8" name="TextBox 7">
            <a:extLst>
              <a:ext uri="{FF2B5EF4-FFF2-40B4-BE49-F238E27FC236}">
                <a16:creationId xmlns:a16="http://schemas.microsoft.com/office/drawing/2014/main" id="{AE11184D-C062-4910-987C-A2B97D3CFC1E}"/>
              </a:ext>
            </a:extLst>
          </p:cNvPr>
          <p:cNvSpPr txBox="1"/>
          <p:nvPr/>
        </p:nvSpPr>
        <p:spPr>
          <a:xfrm>
            <a:off x="10554243" y="6488668"/>
            <a:ext cx="1775637" cy="369332"/>
          </a:xfrm>
          <a:prstGeom prst="rect">
            <a:avLst/>
          </a:prstGeom>
          <a:noFill/>
        </p:spPr>
        <p:txBody>
          <a:bodyPr wrap="square" rtlCol="0">
            <a:spAutoFit/>
          </a:bodyPr>
          <a:lstStyle/>
          <a:p>
            <a:r>
              <a:rPr lang="en-US" dirty="0"/>
              <a:t>D&amp;C 130:22-23</a:t>
            </a:r>
          </a:p>
        </p:txBody>
      </p:sp>
    </p:spTree>
    <p:extLst>
      <p:ext uri="{BB962C8B-B14F-4D97-AF65-F5344CB8AC3E}">
        <p14:creationId xmlns:p14="http://schemas.microsoft.com/office/powerpoint/2010/main" val="2552520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God the Son</a:t>
            </a:r>
          </a:p>
        </p:txBody>
      </p:sp>
      <p:sp>
        <p:nvSpPr>
          <p:cNvPr id="2" name="Rectangle 1">
            <a:extLst>
              <a:ext uri="{FF2B5EF4-FFF2-40B4-BE49-F238E27FC236}">
                <a16:creationId xmlns:a16="http://schemas.microsoft.com/office/drawing/2014/main" id="{BF5B924B-241C-493F-A49C-3FB15F685A9B}"/>
              </a:ext>
            </a:extLst>
          </p:cNvPr>
          <p:cNvSpPr/>
          <p:nvPr/>
        </p:nvSpPr>
        <p:spPr>
          <a:xfrm>
            <a:off x="438614" y="1168232"/>
            <a:ext cx="6742771" cy="5016758"/>
          </a:xfrm>
          <a:prstGeom prst="rect">
            <a:avLst/>
          </a:prstGeom>
        </p:spPr>
        <p:txBody>
          <a:bodyPr wrap="square">
            <a:spAutoFit/>
          </a:bodyPr>
          <a:lstStyle/>
          <a:p>
            <a:pPr fontAlgn="base"/>
            <a:r>
              <a:rPr lang="en-US" sz="3200" dirty="0"/>
              <a:t>The God known as Jehovah is the Son, Jesus Christ. … Jesus works under the direction of the Father and is in complete harmony with him. All mankind are His brothers and sisters, for He is the eldest of the spirit children of Elohim. [He is the Redeemer who suffered the sins and pains of all mankind and overcame physical death for all.] …</a:t>
            </a:r>
            <a:endParaRPr lang="en-US" sz="3200" dirty="0">
              <a:effectLst/>
            </a:endParaRPr>
          </a:p>
        </p:txBody>
      </p:sp>
      <p:pic>
        <p:nvPicPr>
          <p:cNvPr id="4" name="Picture 3">
            <a:extLst>
              <a:ext uri="{FF2B5EF4-FFF2-40B4-BE49-F238E27FC236}">
                <a16:creationId xmlns:a16="http://schemas.microsoft.com/office/drawing/2014/main" id="{3BA51739-5B2D-4E74-A1B6-8E5391688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046" y="1168232"/>
            <a:ext cx="3407664" cy="5017008"/>
          </a:xfrm>
          <a:prstGeom prst="rect">
            <a:avLst/>
          </a:prstGeom>
        </p:spPr>
      </p:pic>
      <p:sp>
        <p:nvSpPr>
          <p:cNvPr id="9" name="TextBox 8">
            <a:extLst>
              <a:ext uri="{FF2B5EF4-FFF2-40B4-BE49-F238E27FC236}">
                <a16:creationId xmlns:a16="http://schemas.microsoft.com/office/drawing/2014/main" id="{D052F706-0E15-4A44-8046-946C2EC724BB}"/>
              </a:ext>
            </a:extLst>
          </p:cNvPr>
          <p:cNvSpPr txBox="1"/>
          <p:nvPr/>
        </p:nvSpPr>
        <p:spPr>
          <a:xfrm>
            <a:off x="10554243" y="6488668"/>
            <a:ext cx="1775637" cy="369332"/>
          </a:xfrm>
          <a:prstGeom prst="rect">
            <a:avLst/>
          </a:prstGeom>
          <a:noFill/>
        </p:spPr>
        <p:txBody>
          <a:bodyPr wrap="square" rtlCol="0">
            <a:spAutoFit/>
          </a:bodyPr>
          <a:lstStyle/>
          <a:p>
            <a:r>
              <a:rPr lang="en-US" dirty="0"/>
              <a:t>D&amp;C 130:22-23</a:t>
            </a:r>
          </a:p>
        </p:txBody>
      </p:sp>
    </p:spTree>
    <p:extLst>
      <p:ext uri="{BB962C8B-B14F-4D97-AF65-F5344CB8AC3E}">
        <p14:creationId xmlns:p14="http://schemas.microsoft.com/office/powerpoint/2010/main" val="315384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EE323A-D2B7-4F89-9EBD-B1BBD38C3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I Have Seen An Angel</a:t>
            </a:r>
          </a:p>
        </p:txBody>
      </p:sp>
      <p:sp>
        <p:nvSpPr>
          <p:cNvPr id="5" name="TextBox 4"/>
          <p:cNvSpPr txBox="1"/>
          <p:nvPr/>
        </p:nvSpPr>
        <p:spPr>
          <a:xfrm>
            <a:off x="632231" y="1551493"/>
            <a:ext cx="4501083" cy="3970318"/>
          </a:xfrm>
          <a:prstGeom prst="rect">
            <a:avLst/>
          </a:prstGeom>
          <a:noFill/>
        </p:spPr>
        <p:txBody>
          <a:bodyPr wrap="square" rtlCol="0">
            <a:spAutoFit/>
          </a:bodyPr>
          <a:lstStyle/>
          <a:p>
            <a:r>
              <a:rPr lang="en-US" b="1" dirty="0"/>
              <a:t>“About the time this Revelation was received, a man came to the Prophet Joseph and told him he had seen an angel. </a:t>
            </a:r>
          </a:p>
          <a:p>
            <a:endParaRPr lang="en-US" b="1" dirty="0"/>
          </a:p>
          <a:p>
            <a:r>
              <a:rPr lang="en-US" b="1" dirty="0"/>
              <a:t>He described his dress. </a:t>
            </a:r>
          </a:p>
          <a:p>
            <a:endParaRPr lang="en-US" b="1" dirty="0"/>
          </a:p>
          <a:p>
            <a:r>
              <a:rPr lang="en-US" b="1" dirty="0"/>
              <a:t>The Prophet told him that he was mistaken, for in heaven there was no such dress as he had described. </a:t>
            </a:r>
          </a:p>
          <a:p>
            <a:endParaRPr lang="en-US" b="1" dirty="0"/>
          </a:p>
          <a:p>
            <a:r>
              <a:rPr lang="en-US" b="1" dirty="0"/>
              <a:t>The man then became furious and commanded fire to come down from heaven and consume the Prophet and his house.”</a:t>
            </a:r>
          </a:p>
          <a:p>
            <a:r>
              <a:rPr lang="en-US" sz="1200" b="1" dirty="0"/>
              <a:t>HC</a:t>
            </a:r>
          </a:p>
        </p:txBody>
      </p:sp>
      <p:pic>
        <p:nvPicPr>
          <p:cNvPr id="9" name="Picture 8">
            <a:extLst>
              <a:ext uri="{FF2B5EF4-FFF2-40B4-BE49-F238E27FC236}">
                <a16:creationId xmlns:a16="http://schemas.microsoft.com/office/drawing/2014/main" id="{258A384B-F8F6-4378-82DB-4A61A66D2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121" y="1562233"/>
            <a:ext cx="3090940" cy="4749196"/>
          </a:xfrm>
          <a:prstGeom prst="rect">
            <a:avLst/>
          </a:prstGeom>
        </p:spPr>
      </p:pic>
    </p:spTree>
    <p:extLst>
      <p:ext uri="{BB962C8B-B14F-4D97-AF65-F5344CB8AC3E}">
        <p14:creationId xmlns:p14="http://schemas.microsoft.com/office/powerpoint/2010/main" val="163110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3265802-0EBE-4722-8617-15C205185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God the Holy Ghost</a:t>
            </a:r>
          </a:p>
        </p:txBody>
      </p:sp>
      <p:sp>
        <p:nvSpPr>
          <p:cNvPr id="2" name="Rectangle 1">
            <a:extLst>
              <a:ext uri="{FF2B5EF4-FFF2-40B4-BE49-F238E27FC236}">
                <a16:creationId xmlns:a16="http://schemas.microsoft.com/office/drawing/2014/main" id="{1E98B1EA-6E54-4491-807A-6B59E3714C33}"/>
              </a:ext>
            </a:extLst>
          </p:cNvPr>
          <p:cNvSpPr/>
          <p:nvPr/>
        </p:nvSpPr>
        <p:spPr>
          <a:xfrm>
            <a:off x="2175350" y="1015663"/>
            <a:ext cx="8287086" cy="4832092"/>
          </a:xfrm>
          <a:prstGeom prst="rect">
            <a:avLst/>
          </a:prstGeom>
        </p:spPr>
        <p:txBody>
          <a:bodyPr wrap="square">
            <a:spAutoFit/>
          </a:bodyPr>
          <a:lstStyle/>
          <a:p>
            <a:r>
              <a:rPr lang="en-US" sz="2800" dirty="0">
                <a:latin typeface="Open Sans"/>
              </a:rPr>
              <a:t> The Holy Ghost is also a God and is called the Holy Spirit, the Spirit, and the Spirit of God, among other similar names and titles [such as the Comforter].</a:t>
            </a:r>
          </a:p>
          <a:p>
            <a:endParaRPr lang="en-US" sz="2800" dirty="0">
              <a:latin typeface="Open Sans"/>
            </a:endParaRPr>
          </a:p>
          <a:p>
            <a:r>
              <a:rPr lang="en-US" sz="2800" dirty="0">
                <a:latin typeface="Open Sans"/>
              </a:rPr>
              <a:t>With the aid of the Holy Ghost, man can know the will of God the Father and know that Jesus is the Christ” </a:t>
            </a:r>
          </a:p>
          <a:p>
            <a:endParaRPr lang="en-US" sz="2800" dirty="0">
              <a:latin typeface="Open Sans"/>
            </a:endParaRPr>
          </a:p>
          <a:p>
            <a:r>
              <a:rPr lang="en-US" sz="2800" dirty="0">
                <a:latin typeface="Open Sans"/>
              </a:rPr>
              <a:t>The primary role of the Holy Ghost is to bear witness of God the Father and Jesus Christ. The Holy Ghost teaches and confirms truth.</a:t>
            </a:r>
            <a:endParaRPr lang="en-US" sz="2800" dirty="0"/>
          </a:p>
        </p:txBody>
      </p:sp>
      <p:sp>
        <p:nvSpPr>
          <p:cNvPr id="3" name="Rectangle 2">
            <a:extLst>
              <a:ext uri="{FF2B5EF4-FFF2-40B4-BE49-F238E27FC236}">
                <a16:creationId xmlns:a16="http://schemas.microsoft.com/office/drawing/2014/main" id="{56E85B13-0B04-4446-8144-749FE7A7422F}"/>
              </a:ext>
            </a:extLst>
          </p:cNvPr>
          <p:cNvSpPr/>
          <p:nvPr/>
        </p:nvSpPr>
        <p:spPr>
          <a:xfrm>
            <a:off x="0" y="6579920"/>
            <a:ext cx="6096000" cy="276999"/>
          </a:xfrm>
          <a:prstGeom prst="rect">
            <a:avLst/>
          </a:prstGeom>
        </p:spPr>
        <p:txBody>
          <a:bodyPr>
            <a:spAutoFit/>
          </a:bodyPr>
          <a:lstStyle/>
          <a:p>
            <a:r>
              <a:rPr lang="en-US" sz="1200" dirty="0">
                <a:latin typeface="Open Sans"/>
              </a:rPr>
              <a:t>(Guide to the Scriptures, “God, Godhead,” scriptures.lds.org). </a:t>
            </a:r>
            <a:endParaRPr lang="en-US" sz="1200" dirty="0"/>
          </a:p>
        </p:txBody>
      </p:sp>
      <p:sp>
        <p:nvSpPr>
          <p:cNvPr id="16" name="TextBox 15">
            <a:extLst>
              <a:ext uri="{FF2B5EF4-FFF2-40B4-BE49-F238E27FC236}">
                <a16:creationId xmlns:a16="http://schemas.microsoft.com/office/drawing/2014/main" id="{6B14371A-DD47-4268-B8FA-5BE4C453E848}"/>
              </a:ext>
            </a:extLst>
          </p:cNvPr>
          <p:cNvSpPr txBox="1"/>
          <p:nvPr/>
        </p:nvSpPr>
        <p:spPr>
          <a:xfrm>
            <a:off x="10554243" y="6488668"/>
            <a:ext cx="1775637" cy="369332"/>
          </a:xfrm>
          <a:prstGeom prst="rect">
            <a:avLst/>
          </a:prstGeom>
          <a:noFill/>
        </p:spPr>
        <p:txBody>
          <a:bodyPr wrap="square" rtlCol="0">
            <a:spAutoFit/>
          </a:bodyPr>
          <a:lstStyle/>
          <a:p>
            <a:r>
              <a:rPr lang="en-US" dirty="0"/>
              <a:t>D&amp;C 130:22-23</a:t>
            </a:r>
          </a:p>
        </p:txBody>
      </p:sp>
    </p:spTree>
    <p:extLst>
      <p:ext uri="{BB962C8B-B14F-4D97-AF65-F5344CB8AC3E}">
        <p14:creationId xmlns:p14="http://schemas.microsoft.com/office/powerpoint/2010/main" val="26810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C37C34-8D69-4E7D-9866-456A4401C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Reckoning of Time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130:4  McConkie and </a:t>
            </a:r>
            <a:r>
              <a:rPr lang="en-US" sz="1200" dirty="0" err="1"/>
              <a:t>Ostler</a:t>
            </a:r>
            <a:endParaRPr lang="en-US" sz="1200" dirty="0"/>
          </a:p>
        </p:txBody>
      </p:sp>
      <p:sp>
        <p:nvSpPr>
          <p:cNvPr id="2" name="Rectangle 1"/>
          <p:cNvSpPr/>
          <p:nvPr/>
        </p:nvSpPr>
        <p:spPr>
          <a:xfrm>
            <a:off x="446314" y="857485"/>
            <a:ext cx="3382388" cy="1477328"/>
          </a:xfrm>
          <a:prstGeom prst="rect">
            <a:avLst/>
          </a:prstGeom>
        </p:spPr>
        <p:txBody>
          <a:bodyPr wrap="square">
            <a:spAutoFit/>
          </a:bodyPr>
          <a:lstStyle/>
          <a:p>
            <a:r>
              <a:rPr lang="en-US" b="1" dirty="0">
                <a:solidFill>
                  <a:srgbClr val="333333"/>
                </a:solidFill>
              </a:rPr>
              <a:t>“Time is a relative measurement of duration that enables us to think and speak in terms of past, present, and future. Its meaning is subject to constant change.”</a:t>
            </a:r>
            <a:endParaRPr lang="en-US" b="1" dirty="0"/>
          </a:p>
        </p:txBody>
      </p:sp>
      <p:sp>
        <p:nvSpPr>
          <p:cNvPr id="4" name="Rectangle 3"/>
          <p:cNvSpPr/>
          <p:nvPr/>
        </p:nvSpPr>
        <p:spPr>
          <a:xfrm>
            <a:off x="8196858" y="1478519"/>
            <a:ext cx="3449229" cy="1754326"/>
          </a:xfrm>
          <a:prstGeom prst="rect">
            <a:avLst/>
          </a:prstGeom>
        </p:spPr>
        <p:txBody>
          <a:bodyPr wrap="square">
            <a:spAutoFit/>
          </a:bodyPr>
          <a:lstStyle/>
          <a:p>
            <a:r>
              <a:rPr lang="en-US" b="1" dirty="0">
                <a:solidFill>
                  <a:srgbClr val="333333"/>
                </a:solidFill>
              </a:rPr>
              <a:t>“The same unit of time passes slowly when we are waiting, particularly when associated with anxiety, and quickly when we are busy or having an enjoyable experience.”</a:t>
            </a:r>
            <a:endParaRPr lang="en-US" b="1" dirty="0"/>
          </a:p>
        </p:txBody>
      </p:sp>
      <p:sp>
        <p:nvSpPr>
          <p:cNvPr id="11" name="Rectangle 10"/>
          <p:cNvSpPr/>
          <p:nvPr/>
        </p:nvSpPr>
        <p:spPr>
          <a:xfrm>
            <a:off x="8389187" y="3600402"/>
            <a:ext cx="3476241" cy="1200329"/>
          </a:xfrm>
          <a:prstGeom prst="rect">
            <a:avLst/>
          </a:prstGeom>
        </p:spPr>
        <p:txBody>
          <a:bodyPr wrap="square">
            <a:spAutoFit/>
          </a:bodyPr>
          <a:lstStyle/>
          <a:p>
            <a:r>
              <a:rPr lang="en-US" b="1" dirty="0">
                <a:solidFill>
                  <a:srgbClr val="333333"/>
                </a:solidFill>
              </a:rPr>
              <a:t>“The measurement of time in our Premortal estate was very different than known to us in this mortal world.”</a:t>
            </a:r>
            <a:endParaRPr lang="en-US" sz="1200" b="1" dirty="0"/>
          </a:p>
        </p:txBody>
      </p:sp>
      <p:sp>
        <p:nvSpPr>
          <p:cNvPr id="5" name="Rectangle 4"/>
          <p:cNvSpPr/>
          <p:nvPr/>
        </p:nvSpPr>
        <p:spPr>
          <a:xfrm>
            <a:off x="196617" y="3382219"/>
            <a:ext cx="3551451" cy="1477328"/>
          </a:xfrm>
          <a:prstGeom prst="rect">
            <a:avLst/>
          </a:prstGeom>
        </p:spPr>
        <p:txBody>
          <a:bodyPr wrap="square">
            <a:spAutoFit/>
          </a:bodyPr>
          <a:lstStyle/>
          <a:p>
            <a:r>
              <a:rPr lang="en-US" dirty="0">
                <a:latin typeface="Open Sans"/>
              </a:rPr>
              <a:t>“Alma 40:8 suggests that only men measure time and that to God all time is as one day. Other scriptures suggest that all things are present before the Lord.” </a:t>
            </a:r>
            <a:endParaRPr lang="en-US" dirty="0"/>
          </a:p>
        </p:txBody>
      </p:sp>
      <p:sp>
        <p:nvSpPr>
          <p:cNvPr id="7" name="Rectangle 6"/>
          <p:cNvSpPr/>
          <p:nvPr/>
        </p:nvSpPr>
        <p:spPr>
          <a:xfrm>
            <a:off x="3410351" y="5168289"/>
            <a:ext cx="6096000" cy="1384995"/>
          </a:xfrm>
          <a:prstGeom prst="rect">
            <a:avLst/>
          </a:prstGeom>
        </p:spPr>
        <p:txBody>
          <a:bodyPr>
            <a:spAutoFit/>
          </a:bodyPr>
          <a:lstStyle/>
          <a:p>
            <a:r>
              <a:rPr lang="en-US" i="1" dirty="0">
                <a:solidFill>
                  <a:srgbClr val="FF0000"/>
                </a:solidFill>
                <a:latin typeface="Palatino"/>
              </a:rPr>
              <a:t>Now whether there is more than one time appointed for men to rise it </a:t>
            </a:r>
            <a:r>
              <a:rPr lang="en-US" i="1" dirty="0" err="1">
                <a:solidFill>
                  <a:srgbClr val="FF0000"/>
                </a:solidFill>
                <a:latin typeface="Palatino"/>
              </a:rPr>
              <a:t>mattereth</a:t>
            </a:r>
            <a:r>
              <a:rPr lang="en-US" i="1" dirty="0">
                <a:solidFill>
                  <a:srgbClr val="FF0000"/>
                </a:solidFill>
                <a:latin typeface="Palatino"/>
              </a:rPr>
              <a:t> not; for all do not die at once, and this </a:t>
            </a:r>
            <a:r>
              <a:rPr lang="en-US" i="1" dirty="0" err="1">
                <a:solidFill>
                  <a:srgbClr val="FF0000"/>
                </a:solidFill>
                <a:latin typeface="Palatino"/>
              </a:rPr>
              <a:t>mattereth</a:t>
            </a:r>
            <a:r>
              <a:rPr lang="en-US" i="1" dirty="0">
                <a:solidFill>
                  <a:srgbClr val="FF0000"/>
                </a:solidFill>
                <a:latin typeface="Palatino"/>
              </a:rPr>
              <a:t> not; all is as one day with God, and time only is measured unto men.</a:t>
            </a:r>
          </a:p>
          <a:p>
            <a:r>
              <a:rPr lang="en-US" sz="1200" i="1" dirty="0">
                <a:solidFill>
                  <a:srgbClr val="FF0000"/>
                </a:solidFill>
                <a:latin typeface="Palatino"/>
              </a:rPr>
              <a:t>Alma 40:8</a:t>
            </a:r>
            <a:endParaRPr lang="en-US" sz="1200" i="1" dirty="0">
              <a:solidFill>
                <a:srgbClr val="FF0000"/>
              </a:solidFill>
            </a:endParaRPr>
          </a:p>
        </p:txBody>
      </p:sp>
      <p:sp>
        <p:nvSpPr>
          <p:cNvPr id="16" name="Rectangle 15"/>
          <p:cNvSpPr/>
          <p:nvPr/>
        </p:nvSpPr>
        <p:spPr>
          <a:xfrm>
            <a:off x="4371385" y="1010296"/>
            <a:ext cx="3449229" cy="646331"/>
          </a:xfrm>
          <a:prstGeom prst="rect">
            <a:avLst/>
          </a:prstGeom>
        </p:spPr>
        <p:txBody>
          <a:bodyPr wrap="square">
            <a:spAutoFit/>
          </a:bodyPr>
          <a:lstStyle/>
          <a:p>
            <a:r>
              <a:rPr lang="en-US" b="1" dirty="0">
                <a:solidFill>
                  <a:srgbClr val="333333"/>
                </a:solidFill>
              </a:rPr>
              <a:t>“Time passes relatively slowly for children and quickly for adults.” </a:t>
            </a:r>
          </a:p>
        </p:txBody>
      </p:sp>
      <p:pic>
        <p:nvPicPr>
          <p:cNvPr id="8196" name="Picture 4" descr="http://cdn.playbuzz.com/cdn/1c89924c-d522-4a11-881c-f7101efec4a5/2784d5bc-0198-4bc4-881c-a541aeeaf45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8370" y="1670627"/>
            <a:ext cx="4564245" cy="3423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10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5" grpId="0"/>
      <p:bldP spid="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BC454A-BC32-4F7F-870A-3DE8CC34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Angels Administer On Earth</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130:5-7  McConkie and </a:t>
            </a:r>
            <a:r>
              <a:rPr lang="en-US" sz="1200" dirty="0" err="1"/>
              <a:t>Ostler</a:t>
            </a:r>
            <a:endParaRPr lang="en-US" sz="1200" dirty="0"/>
          </a:p>
        </p:txBody>
      </p:sp>
      <p:sp>
        <p:nvSpPr>
          <p:cNvPr id="2" name="Rectangle 1"/>
          <p:cNvSpPr/>
          <p:nvPr/>
        </p:nvSpPr>
        <p:spPr>
          <a:xfrm>
            <a:off x="368175" y="1298054"/>
            <a:ext cx="6458138" cy="923330"/>
          </a:xfrm>
          <a:prstGeom prst="rect">
            <a:avLst/>
          </a:prstGeom>
        </p:spPr>
        <p:txBody>
          <a:bodyPr wrap="square">
            <a:spAutoFit/>
          </a:bodyPr>
          <a:lstStyle/>
          <a:p>
            <a:r>
              <a:rPr lang="en-US" b="1" dirty="0">
                <a:solidFill>
                  <a:srgbClr val="333333"/>
                </a:solidFill>
              </a:rPr>
              <a:t>“Only those who have lived or will live upon this earth can be ministering spirits to it, some from this earth will be permitted to minister to those on other planets.”</a:t>
            </a:r>
            <a:endParaRPr lang="en-US" b="1" dirty="0"/>
          </a:p>
        </p:txBody>
      </p:sp>
      <p:sp>
        <p:nvSpPr>
          <p:cNvPr id="13" name="Rectangle 12"/>
          <p:cNvSpPr/>
          <p:nvPr/>
        </p:nvSpPr>
        <p:spPr>
          <a:xfrm>
            <a:off x="7042170" y="1905506"/>
            <a:ext cx="5073713" cy="3046988"/>
          </a:xfrm>
          <a:prstGeom prst="rect">
            <a:avLst/>
          </a:prstGeom>
        </p:spPr>
        <p:txBody>
          <a:bodyPr wrap="square">
            <a:spAutoFit/>
          </a:bodyPr>
          <a:lstStyle/>
          <a:p>
            <a:r>
              <a:rPr lang="en-US" b="1" dirty="0">
                <a:solidFill>
                  <a:srgbClr val="333333"/>
                </a:solidFill>
              </a:rPr>
              <a:t>“Many have supposed that the doctrine of translation was a doctrine whereby men were taken immediately into the presence of God, and into an eternal fullness, but this is a mistaken idea. Their place of habitation is that of the terrestrial order, and a place prepared for such characters He held in reserve to be ministering angels unto many planets, and who as yet have not entered into so great a fullness as those who are resurrected from the dead.”</a:t>
            </a:r>
          </a:p>
          <a:p>
            <a:r>
              <a:rPr lang="en-US" sz="1200" b="1" i="1" dirty="0">
                <a:solidFill>
                  <a:srgbClr val="333333"/>
                </a:solidFill>
              </a:rPr>
              <a:t>Teachings of the Prophet Joseph Smith</a:t>
            </a:r>
            <a:r>
              <a:rPr lang="en-US" sz="1200" b="1" dirty="0">
                <a:solidFill>
                  <a:srgbClr val="333333"/>
                </a:solidFill>
              </a:rPr>
              <a:t>, 170</a:t>
            </a:r>
            <a:endParaRPr lang="en-US" sz="1200" b="1" dirty="0"/>
          </a:p>
        </p:txBody>
      </p:sp>
      <p:sp>
        <p:nvSpPr>
          <p:cNvPr id="15" name="Rectangle 14"/>
          <p:cNvSpPr/>
          <p:nvPr/>
        </p:nvSpPr>
        <p:spPr>
          <a:xfrm>
            <a:off x="7042170" y="6033389"/>
            <a:ext cx="4229751" cy="646331"/>
          </a:xfrm>
          <a:prstGeom prst="rect">
            <a:avLst/>
          </a:prstGeom>
        </p:spPr>
        <p:txBody>
          <a:bodyPr wrap="square">
            <a:spAutoFit/>
          </a:bodyPr>
          <a:lstStyle/>
          <a:p>
            <a:r>
              <a:rPr lang="en-US" b="1" dirty="0">
                <a:solidFill>
                  <a:srgbClr val="333333"/>
                </a:solidFill>
              </a:rPr>
              <a:t>Angels do not reside on this planet. They reside in the presence of God.</a:t>
            </a:r>
            <a:endParaRPr lang="en-US" b="1" dirty="0"/>
          </a:p>
        </p:txBody>
      </p:sp>
      <p:pic>
        <p:nvPicPr>
          <p:cNvPr id="4" name="Picture 3">
            <a:extLst>
              <a:ext uri="{FF2B5EF4-FFF2-40B4-BE49-F238E27FC236}">
                <a16:creationId xmlns:a16="http://schemas.microsoft.com/office/drawing/2014/main" id="{CB67B4C8-854D-42EF-97F0-4ADE9B4D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75" y="2454257"/>
            <a:ext cx="6376416" cy="3584448"/>
          </a:xfrm>
          <a:prstGeom prst="rect">
            <a:avLst/>
          </a:prstGeom>
        </p:spPr>
      </p:pic>
    </p:spTree>
    <p:extLst>
      <p:ext uri="{BB962C8B-B14F-4D97-AF65-F5344CB8AC3E}">
        <p14:creationId xmlns:p14="http://schemas.microsoft.com/office/powerpoint/2010/main" val="5540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8B5A16-D3EF-4AD8-9761-C130EA007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Urim and Thummim</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130:8-9 Brigham Young</a:t>
            </a:r>
          </a:p>
        </p:txBody>
      </p:sp>
      <p:sp>
        <p:nvSpPr>
          <p:cNvPr id="2" name="Rectangle 1"/>
          <p:cNvSpPr/>
          <p:nvPr/>
        </p:nvSpPr>
        <p:spPr>
          <a:xfrm>
            <a:off x="3120888" y="732476"/>
            <a:ext cx="6458138" cy="369332"/>
          </a:xfrm>
          <a:prstGeom prst="rect">
            <a:avLst/>
          </a:prstGeom>
        </p:spPr>
        <p:txBody>
          <a:bodyPr wrap="square">
            <a:spAutoFit/>
          </a:bodyPr>
          <a:lstStyle/>
          <a:p>
            <a:r>
              <a:rPr lang="en-US" b="1" dirty="0">
                <a:solidFill>
                  <a:srgbClr val="333333"/>
                </a:solidFill>
              </a:rPr>
              <a:t>The Earth will be fit for the dwelling place for celestial beings</a:t>
            </a:r>
            <a:endParaRPr lang="en-US" b="1" dirty="0"/>
          </a:p>
        </p:txBody>
      </p:sp>
      <p:sp>
        <p:nvSpPr>
          <p:cNvPr id="13" name="Rectangle 12"/>
          <p:cNvSpPr/>
          <p:nvPr/>
        </p:nvSpPr>
        <p:spPr>
          <a:xfrm>
            <a:off x="7571366" y="3785753"/>
            <a:ext cx="4196814" cy="2862322"/>
          </a:xfrm>
          <a:prstGeom prst="rect">
            <a:avLst/>
          </a:prstGeom>
        </p:spPr>
        <p:txBody>
          <a:bodyPr wrap="square">
            <a:spAutoFit/>
          </a:bodyPr>
          <a:lstStyle/>
          <a:p>
            <a:r>
              <a:rPr lang="en-US" b="1" dirty="0"/>
              <a:t>“This earth, when it becomes purified and sanctified, or </a:t>
            </a:r>
            <a:r>
              <a:rPr lang="en-US" b="1" dirty="0" err="1"/>
              <a:t>celestialized</a:t>
            </a:r>
            <a:r>
              <a:rPr lang="en-US" b="1" dirty="0"/>
              <a:t>, will become like a sea of glass; and a person, by looking into it, can know things past, present, and to come; though none but </a:t>
            </a:r>
            <a:r>
              <a:rPr lang="en-US" b="1" dirty="0" err="1"/>
              <a:t>celestialized</a:t>
            </a:r>
            <a:r>
              <a:rPr lang="en-US" b="1" dirty="0"/>
              <a:t> beings can enjoy this privilege. They will look into the earth, and the things they desire to know will be exhibited to them, the same as the face is seen by looking into a mirror.” </a:t>
            </a:r>
            <a:endParaRPr lang="en-US" b="1" dirty="0">
              <a:solidFill>
                <a:srgbClr val="333333"/>
              </a:solidFill>
            </a:endParaRPr>
          </a:p>
        </p:txBody>
      </p:sp>
      <p:sp>
        <p:nvSpPr>
          <p:cNvPr id="3" name="Rectangle 2"/>
          <p:cNvSpPr/>
          <p:nvPr/>
        </p:nvSpPr>
        <p:spPr>
          <a:xfrm>
            <a:off x="364711" y="1129807"/>
            <a:ext cx="6481769" cy="1754326"/>
          </a:xfrm>
          <a:prstGeom prst="rect">
            <a:avLst/>
          </a:prstGeom>
        </p:spPr>
        <p:txBody>
          <a:bodyPr wrap="square">
            <a:spAutoFit/>
          </a:bodyPr>
          <a:lstStyle/>
          <a:p>
            <a:r>
              <a:rPr lang="en-US" b="1" dirty="0">
                <a:solidFill>
                  <a:srgbClr val="333333"/>
                </a:solidFill>
              </a:rPr>
              <a:t> “When it [the earth] becomes </a:t>
            </a:r>
            <a:r>
              <a:rPr lang="en-US" b="1" dirty="0" err="1">
                <a:solidFill>
                  <a:srgbClr val="333333"/>
                </a:solidFill>
              </a:rPr>
              <a:t>celestialized</a:t>
            </a:r>
            <a:r>
              <a:rPr lang="en-US" b="1" dirty="0">
                <a:solidFill>
                  <a:srgbClr val="333333"/>
                </a:solidFill>
              </a:rPr>
              <a:t>, it will be like the sun, and be prepared for the habitation of the saints, and be brought back into the presence of the Father and the Son, it will not then be an opaque body as it now is, but it will be like the stars of the firmament, full of light and glory; it will be a body of light. John compared it, in its celestial state, to a sea of glass.”</a:t>
            </a:r>
            <a:endParaRPr lang="en-US" b="1" dirty="0"/>
          </a:p>
        </p:txBody>
      </p:sp>
      <p:pic>
        <p:nvPicPr>
          <p:cNvPr id="5" name="Picture 4">
            <a:extLst>
              <a:ext uri="{FF2B5EF4-FFF2-40B4-BE49-F238E27FC236}">
                <a16:creationId xmlns:a16="http://schemas.microsoft.com/office/drawing/2014/main" id="{8957DB9D-21F6-4330-9410-086AB4CC2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688" y="3088093"/>
            <a:ext cx="5955792" cy="3249168"/>
          </a:xfrm>
          <a:prstGeom prst="rect">
            <a:avLst/>
          </a:prstGeom>
        </p:spPr>
      </p:pic>
      <p:pic>
        <p:nvPicPr>
          <p:cNvPr id="9" name="Picture 8">
            <a:extLst>
              <a:ext uri="{FF2B5EF4-FFF2-40B4-BE49-F238E27FC236}">
                <a16:creationId xmlns:a16="http://schemas.microsoft.com/office/drawing/2014/main" id="{9E124360-4248-40F1-882A-1FEC1CD9A013}"/>
              </a:ext>
            </a:extLst>
          </p:cNvPr>
          <p:cNvPicPr>
            <a:picLocks noChangeAspect="1"/>
          </p:cNvPicPr>
          <p:nvPr/>
        </p:nvPicPr>
        <p:blipFill rotWithShape="1">
          <a:blip r:embed="rId4">
            <a:extLst>
              <a:ext uri="{28A0092B-C50C-407E-A947-70E740481C1C}">
                <a14:useLocalDpi xmlns:a14="http://schemas.microsoft.com/office/drawing/2010/main" val="0"/>
              </a:ext>
            </a:extLst>
          </a:blip>
          <a:srcRect b="26048"/>
          <a:stretch/>
        </p:blipFill>
        <p:spPr>
          <a:xfrm>
            <a:off x="7514668" y="1015663"/>
            <a:ext cx="3905795" cy="2655946"/>
          </a:xfrm>
          <a:prstGeom prst="rect">
            <a:avLst/>
          </a:prstGeom>
        </p:spPr>
      </p:pic>
    </p:spTree>
    <p:extLst>
      <p:ext uri="{BB962C8B-B14F-4D97-AF65-F5344CB8AC3E}">
        <p14:creationId xmlns:p14="http://schemas.microsoft.com/office/powerpoint/2010/main" val="114928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B2E32E-21DB-4DD0-BC1E-45B06ABC5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White Stone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130:10-11</a:t>
            </a:r>
          </a:p>
        </p:txBody>
      </p:sp>
      <p:sp>
        <p:nvSpPr>
          <p:cNvPr id="2" name="Rectangle 1"/>
          <p:cNvSpPr/>
          <p:nvPr/>
        </p:nvSpPr>
        <p:spPr>
          <a:xfrm>
            <a:off x="2856229" y="747274"/>
            <a:ext cx="7394712" cy="369332"/>
          </a:xfrm>
          <a:prstGeom prst="rect">
            <a:avLst/>
          </a:prstGeom>
        </p:spPr>
        <p:txBody>
          <a:bodyPr wrap="square">
            <a:spAutoFit/>
          </a:bodyPr>
          <a:lstStyle/>
          <a:p>
            <a:r>
              <a:rPr lang="en-US" b="1" dirty="0">
                <a:solidFill>
                  <a:srgbClr val="333333"/>
                </a:solidFill>
              </a:rPr>
              <a:t>Pertaining to a higher order of kingdoms placed on their possession</a:t>
            </a:r>
            <a:endParaRPr lang="en-US" b="1" dirty="0"/>
          </a:p>
        </p:txBody>
      </p:sp>
      <p:sp>
        <p:nvSpPr>
          <p:cNvPr id="4" name="Rectangle 3"/>
          <p:cNvSpPr/>
          <p:nvPr/>
        </p:nvSpPr>
        <p:spPr>
          <a:xfrm>
            <a:off x="228600" y="1294886"/>
            <a:ext cx="6096000" cy="646331"/>
          </a:xfrm>
          <a:prstGeom prst="rect">
            <a:avLst/>
          </a:prstGeom>
        </p:spPr>
        <p:txBody>
          <a:bodyPr>
            <a:spAutoFit/>
          </a:bodyPr>
          <a:lstStyle/>
          <a:p>
            <a:r>
              <a:rPr lang="en-US" b="1" dirty="0">
                <a:solidFill>
                  <a:srgbClr val="333333"/>
                </a:solidFill>
                <a:latin typeface="Open Sans"/>
              </a:rPr>
              <a:t>To them will be given a white stone symbolizing their innocence and purity before God.</a:t>
            </a:r>
            <a:endParaRPr lang="en-US" b="1" dirty="0"/>
          </a:p>
        </p:txBody>
      </p:sp>
      <p:sp>
        <p:nvSpPr>
          <p:cNvPr id="5" name="Rectangle 4"/>
          <p:cNvSpPr/>
          <p:nvPr/>
        </p:nvSpPr>
        <p:spPr>
          <a:xfrm>
            <a:off x="5638800" y="3181388"/>
            <a:ext cx="6096000" cy="2769989"/>
          </a:xfrm>
          <a:prstGeom prst="rect">
            <a:avLst/>
          </a:prstGeom>
        </p:spPr>
        <p:txBody>
          <a:bodyPr>
            <a:spAutoFit/>
          </a:bodyPr>
          <a:lstStyle/>
          <a:p>
            <a:r>
              <a:rPr lang="en-US" b="1" dirty="0">
                <a:solidFill>
                  <a:srgbClr val="333333"/>
                </a:solidFill>
                <a:latin typeface="Open Sans"/>
              </a:rPr>
              <a:t>“The ordinances of the temple, the endowment and </a:t>
            </a:r>
            <a:r>
              <a:rPr lang="en-US" b="1" dirty="0" err="1">
                <a:solidFill>
                  <a:srgbClr val="333333"/>
                </a:solidFill>
                <a:latin typeface="Open Sans"/>
              </a:rPr>
              <a:t>sealings</a:t>
            </a:r>
            <a:r>
              <a:rPr lang="en-US" b="1" dirty="0">
                <a:solidFill>
                  <a:srgbClr val="333333"/>
                </a:solidFill>
                <a:latin typeface="Open Sans"/>
              </a:rPr>
              <a:t>, pertain to exaltation in the celestial kingdom, where the sons and daughters are. The sons and daughters are not outside</a:t>
            </a:r>
          </a:p>
          <a:p>
            <a:r>
              <a:rPr lang="en-US" b="1" dirty="0">
                <a:solidFill>
                  <a:srgbClr val="333333"/>
                </a:solidFill>
                <a:latin typeface="Open Sans"/>
              </a:rPr>
              <a:t> in some other kingdom. </a:t>
            </a:r>
          </a:p>
          <a:p>
            <a:r>
              <a:rPr lang="en-US" b="1" dirty="0">
                <a:solidFill>
                  <a:srgbClr val="333333"/>
                </a:solidFill>
                <a:latin typeface="Open Sans"/>
              </a:rPr>
              <a:t>The sons and daughters </a:t>
            </a:r>
          </a:p>
          <a:p>
            <a:r>
              <a:rPr lang="en-US" b="1" dirty="0">
                <a:solidFill>
                  <a:srgbClr val="333333"/>
                </a:solidFill>
                <a:latin typeface="Open Sans"/>
              </a:rPr>
              <a:t>go into the house, belong</a:t>
            </a:r>
          </a:p>
          <a:p>
            <a:r>
              <a:rPr lang="en-US" b="1" dirty="0">
                <a:solidFill>
                  <a:srgbClr val="333333"/>
                </a:solidFill>
                <a:latin typeface="Open Sans"/>
              </a:rPr>
              <a:t>to the household, have </a:t>
            </a:r>
          </a:p>
          <a:p>
            <a:r>
              <a:rPr lang="en-US" b="1" dirty="0">
                <a:solidFill>
                  <a:srgbClr val="333333"/>
                </a:solidFill>
                <a:latin typeface="Open Sans"/>
              </a:rPr>
              <a:t>access to the home.”</a:t>
            </a:r>
          </a:p>
          <a:p>
            <a:r>
              <a:rPr lang="en-US" sz="1200" b="1" dirty="0">
                <a:solidFill>
                  <a:srgbClr val="333333"/>
                </a:solidFill>
                <a:latin typeface="Open Sans"/>
              </a:rPr>
              <a:t>President Joseph Fielding Smith</a:t>
            </a:r>
            <a:endParaRPr lang="en-US" sz="1200" b="1" dirty="0"/>
          </a:p>
        </p:txBody>
      </p:sp>
      <p:sp>
        <p:nvSpPr>
          <p:cNvPr id="12" name="Rectangle 11"/>
          <p:cNvSpPr/>
          <p:nvPr/>
        </p:nvSpPr>
        <p:spPr>
          <a:xfrm>
            <a:off x="5617029" y="1932864"/>
            <a:ext cx="6096000" cy="923330"/>
          </a:xfrm>
          <a:prstGeom prst="rect">
            <a:avLst/>
          </a:prstGeom>
        </p:spPr>
        <p:txBody>
          <a:bodyPr>
            <a:spAutoFit/>
          </a:bodyPr>
          <a:lstStyle/>
          <a:p>
            <a:r>
              <a:rPr lang="en-US" b="1" dirty="0">
                <a:solidFill>
                  <a:srgbClr val="333333"/>
                </a:solidFill>
                <a:latin typeface="Open Sans"/>
              </a:rPr>
              <a:t>Individuals are initially prepared for these great blessings by keeping God’s commandments and receiving an endowment in the house of God </a:t>
            </a:r>
            <a:endParaRPr lang="en-US" b="1" dirty="0"/>
          </a:p>
        </p:txBody>
      </p:sp>
      <p:pic>
        <p:nvPicPr>
          <p:cNvPr id="7" name="Picture 6">
            <a:extLst>
              <a:ext uri="{FF2B5EF4-FFF2-40B4-BE49-F238E27FC236}">
                <a16:creationId xmlns:a16="http://schemas.microsoft.com/office/drawing/2014/main" id="{4D30F2BB-33E7-48CC-844B-D3B950B39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0" y="2320437"/>
            <a:ext cx="3343275" cy="3381375"/>
          </a:xfrm>
          <a:prstGeom prst="rect">
            <a:avLst/>
          </a:prstGeom>
        </p:spPr>
      </p:pic>
      <p:pic>
        <p:nvPicPr>
          <p:cNvPr id="10" name="Picture 9">
            <a:extLst>
              <a:ext uri="{FF2B5EF4-FFF2-40B4-BE49-F238E27FC236}">
                <a16:creationId xmlns:a16="http://schemas.microsoft.com/office/drawing/2014/main" id="{2CAF0F31-8B5C-4A7D-926D-0A6100C01E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5029" y="4307995"/>
            <a:ext cx="3171825" cy="2371725"/>
          </a:xfrm>
          <a:prstGeom prst="rect">
            <a:avLst/>
          </a:prstGeom>
        </p:spPr>
      </p:pic>
      <p:pic>
        <p:nvPicPr>
          <p:cNvPr id="14" name="Picture 13">
            <a:extLst>
              <a:ext uri="{FF2B5EF4-FFF2-40B4-BE49-F238E27FC236}">
                <a16:creationId xmlns:a16="http://schemas.microsoft.com/office/drawing/2014/main" id="{69858D10-C4D5-4C74-AABF-E17E63245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3116" y="208941"/>
            <a:ext cx="1103738" cy="1429143"/>
          </a:xfrm>
          <a:prstGeom prst="rect">
            <a:avLst/>
          </a:prstGeom>
        </p:spPr>
      </p:pic>
    </p:spTree>
    <p:extLst>
      <p:ext uri="{BB962C8B-B14F-4D97-AF65-F5344CB8AC3E}">
        <p14:creationId xmlns:p14="http://schemas.microsoft.com/office/powerpoint/2010/main" val="2507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FC6948-7C08-45D9-9252-E6412D0DF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Black Stone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130:10-11 Clarke’s Commentary</a:t>
            </a:r>
          </a:p>
        </p:txBody>
      </p:sp>
      <p:sp>
        <p:nvSpPr>
          <p:cNvPr id="2" name="Rectangle 1"/>
          <p:cNvSpPr/>
          <p:nvPr/>
        </p:nvSpPr>
        <p:spPr>
          <a:xfrm>
            <a:off x="4944085" y="742692"/>
            <a:ext cx="2604998" cy="369332"/>
          </a:xfrm>
          <a:prstGeom prst="rect">
            <a:avLst/>
          </a:prstGeom>
        </p:spPr>
        <p:txBody>
          <a:bodyPr wrap="square">
            <a:spAutoFit/>
          </a:bodyPr>
          <a:lstStyle/>
          <a:p>
            <a:r>
              <a:rPr lang="en-US" b="1" dirty="0">
                <a:solidFill>
                  <a:srgbClr val="333333"/>
                </a:solidFill>
              </a:rPr>
              <a:t>Custom in ancient times</a:t>
            </a:r>
            <a:endParaRPr lang="en-US" b="1" dirty="0"/>
          </a:p>
        </p:txBody>
      </p:sp>
      <p:sp>
        <p:nvSpPr>
          <p:cNvPr id="4" name="Rectangle 3"/>
          <p:cNvSpPr/>
          <p:nvPr/>
        </p:nvSpPr>
        <p:spPr>
          <a:xfrm>
            <a:off x="293914" y="1165922"/>
            <a:ext cx="6096000" cy="646331"/>
          </a:xfrm>
          <a:prstGeom prst="rect">
            <a:avLst/>
          </a:prstGeom>
        </p:spPr>
        <p:txBody>
          <a:bodyPr>
            <a:spAutoFit/>
          </a:bodyPr>
          <a:lstStyle/>
          <a:p>
            <a:r>
              <a:rPr lang="en-US" b="1" dirty="0">
                <a:solidFill>
                  <a:srgbClr val="333333"/>
                </a:solidFill>
              </a:rPr>
              <a:t>During the ancient times the judges announced their decision of guilt or innocence on a white or a black stone</a:t>
            </a:r>
          </a:p>
        </p:txBody>
      </p:sp>
      <p:sp>
        <p:nvSpPr>
          <p:cNvPr id="5" name="Rectangle 4"/>
          <p:cNvSpPr/>
          <p:nvPr/>
        </p:nvSpPr>
        <p:spPr>
          <a:xfrm>
            <a:off x="4354286" y="2079318"/>
            <a:ext cx="6096000" cy="369332"/>
          </a:xfrm>
          <a:prstGeom prst="rect">
            <a:avLst/>
          </a:prstGeom>
        </p:spPr>
        <p:txBody>
          <a:bodyPr>
            <a:spAutoFit/>
          </a:bodyPr>
          <a:lstStyle/>
          <a:p>
            <a:r>
              <a:rPr lang="en-US" b="1" dirty="0">
                <a:solidFill>
                  <a:srgbClr val="333333"/>
                </a:solidFill>
              </a:rPr>
              <a:t>The black meant guilty and condemnation</a:t>
            </a:r>
            <a:endParaRPr lang="en-US" sz="1200" b="1" dirty="0"/>
          </a:p>
        </p:txBody>
      </p:sp>
      <p:sp>
        <p:nvSpPr>
          <p:cNvPr id="12" name="Rectangle 11"/>
          <p:cNvSpPr/>
          <p:nvPr/>
        </p:nvSpPr>
        <p:spPr>
          <a:xfrm>
            <a:off x="5355772" y="3771994"/>
            <a:ext cx="6096000" cy="369332"/>
          </a:xfrm>
          <a:prstGeom prst="rect">
            <a:avLst/>
          </a:prstGeom>
        </p:spPr>
        <p:txBody>
          <a:bodyPr>
            <a:spAutoFit/>
          </a:bodyPr>
          <a:lstStyle/>
          <a:p>
            <a:r>
              <a:rPr lang="en-US" b="1" dirty="0">
                <a:solidFill>
                  <a:srgbClr val="333333"/>
                </a:solidFill>
              </a:rPr>
              <a:t>The white meant pardoned</a:t>
            </a:r>
            <a:endParaRPr lang="en-US" b="1" dirty="0"/>
          </a:p>
        </p:txBody>
      </p:sp>
      <p:sp>
        <p:nvSpPr>
          <p:cNvPr id="14" name="Rectangle 13"/>
          <p:cNvSpPr/>
          <p:nvPr/>
        </p:nvSpPr>
        <p:spPr>
          <a:xfrm>
            <a:off x="941455" y="4197109"/>
            <a:ext cx="6096000" cy="1754326"/>
          </a:xfrm>
          <a:prstGeom prst="rect">
            <a:avLst/>
          </a:prstGeom>
        </p:spPr>
        <p:txBody>
          <a:bodyPr>
            <a:spAutoFit/>
          </a:bodyPr>
          <a:lstStyle/>
          <a:p>
            <a:r>
              <a:rPr lang="en-US" b="1" i="1" dirty="0"/>
              <a:t>He that hath an ear, let him hear what the Spirit </a:t>
            </a:r>
            <a:r>
              <a:rPr lang="en-US" b="1" i="1" dirty="0" err="1"/>
              <a:t>saith</a:t>
            </a:r>
            <a:r>
              <a:rPr lang="en-US" b="1" i="1" dirty="0"/>
              <a:t> unto the churches; To him that </a:t>
            </a:r>
            <a:r>
              <a:rPr lang="en-US" b="1" i="1" dirty="0" err="1"/>
              <a:t>overcometh</a:t>
            </a:r>
            <a:r>
              <a:rPr lang="en-US" b="1" i="1" dirty="0"/>
              <a:t> will I give to eat of the hidden manna, and will give him a white stone, and in the stone a new name written, which no man </a:t>
            </a:r>
            <a:r>
              <a:rPr lang="en-US" b="1" i="1" dirty="0" err="1"/>
              <a:t>knoweth</a:t>
            </a:r>
            <a:r>
              <a:rPr lang="en-US" b="1" i="1" dirty="0"/>
              <a:t> saving he that </a:t>
            </a:r>
            <a:r>
              <a:rPr lang="en-US" b="1" i="1" dirty="0" err="1"/>
              <a:t>receiveth</a:t>
            </a:r>
            <a:r>
              <a:rPr lang="en-US" b="1" i="1" dirty="0"/>
              <a:t> it.</a:t>
            </a:r>
          </a:p>
          <a:p>
            <a:r>
              <a:rPr lang="en-US" b="1" i="1" dirty="0">
                <a:solidFill>
                  <a:srgbClr val="333333"/>
                </a:solidFill>
                <a:latin typeface="Open Sans"/>
              </a:rPr>
              <a:t>Revelation 2:17</a:t>
            </a:r>
          </a:p>
        </p:txBody>
      </p:sp>
      <p:sp>
        <p:nvSpPr>
          <p:cNvPr id="13" name="Rectangle 12"/>
          <p:cNvSpPr/>
          <p:nvPr/>
        </p:nvSpPr>
        <p:spPr>
          <a:xfrm>
            <a:off x="3517266" y="5956658"/>
            <a:ext cx="5157468" cy="646331"/>
          </a:xfrm>
          <a:prstGeom prst="rect">
            <a:avLst/>
          </a:prstGeom>
        </p:spPr>
        <p:txBody>
          <a:bodyPr wrap="square">
            <a:spAutoFit/>
          </a:bodyPr>
          <a:lstStyle/>
          <a:p>
            <a:pPr algn="ctr"/>
            <a:r>
              <a:rPr lang="en-US" b="1" dirty="0">
                <a:solidFill>
                  <a:srgbClr val="333333"/>
                </a:solidFill>
              </a:rPr>
              <a:t>Some innocent tokens were given in more contemporary times to a person being pardoned </a:t>
            </a:r>
          </a:p>
        </p:txBody>
      </p:sp>
      <p:pic>
        <p:nvPicPr>
          <p:cNvPr id="7" name="Picture 6">
            <a:extLst>
              <a:ext uri="{FF2B5EF4-FFF2-40B4-BE49-F238E27FC236}">
                <a16:creationId xmlns:a16="http://schemas.microsoft.com/office/drawing/2014/main" id="{9D2E2A71-3F9B-45F8-9322-F50A85652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709" y="613026"/>
            <a:ext cx="2847975" cy="2171700"/>
          </a:xfrm>
          <a:prstGeom prst="rect">
            <a:avLst/>
          </a:prstGeom>
        </p:spPr>
      </p:pic>
      <p:pic>
        <p:nvPicPr>
          <p:cNvPr id="10" name="Picture 9">
            <a:extLst>
              <a:ext uri="{FF2B5EF4-FFF2-40B4-BE49-F238E27FC236}">
                <a16:creationId xmlns:a16="http://schemas.microsoft.com/office/drawing/2014/main" id="{A0B16A4E-DEC9-481E-ACE9-B54BE132A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655" y="2208489"/>
            <a:ext cx="2334768" cy="1847088"/>
          </a:xfrm>
          <a:prstGeom prst="rect">
            <a:avLst/>
          </a:prstGeom>
        </p:spPr>
      </p:pic>
      <p:pic>
        <p:nvPicPr>
          <p:cNvPr id="16" name="Picture 15">
            <a:extLst>
              <a:ext uri="{FF2B5EF4-FFF2-40B4-BE49-F238E27FC236}">
                <a16:creationId xmlns:a16="http://schemas.microsoft.com/office/drawing/2014/main" id="{A35DC734-A185-4B56-B77F-CCCF47668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2412" y="4054861"/>
            <a:ext cx="2499360" cy="2548128"/>
          </a:xfrm>
          <a:prstGeom prst="rect">
            <a:avLst/>
          </a:prstGeom>
        </p:spPr>
      </p:pic>
    </p:spTree>
    <p:extLst>
      <p:ext uri="{BB962C8B-B14F-4D97-AF65-F5344CB8AC3E}">
        <p14:creationId xmlns:p14="http://schemas.microsoft.com/office/powerpoint/2010/main" val="298151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D9CB8F-479D-45BF-AF6C-0C0A6186C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New Name</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130:11 McConkie and </a:t>
            </a:r>
            <a:r>
              <a:rPr lang="en-US" sz="1200" dirty="0" err="1"/>
              <a:t>Ostler</a:t>
            </a:r>
            <a:endParaRPr lang="en-US" sz="1200" dirty="0"/>
          </a:p>
        </p:txBody>
      </p:sp>
      <p:sp>
        <p:nvSpPr>
          <p:cNvPr id="4" name="Rectangle 3"/>
          <p:cNvSpPr/>
          <p:nvPr/>
        </p:nvSpPr>
        <p:spPr>
          <a:xfrm>
            <a:off x="4747860" y="4163662"/>
            <a:ext cx="6096000" cy="2215991"/>
          </a:xfrm>
          <a:prstGeom prst="rect">
            <a:avLst/>
          </a:prstGeom>
        </p:spPr>
        <p:txBody>
          <a:bodyPr>
            <a:spAutoFit/>
          </a:bodyPr>
          <a:lstStyle/>
          <a:p>
            <a:r>
              <a:rPr lang="en-US" b="1" dirty="0"/>
              <a:t>Ancient tradition holds that possession of the "white stone" (viewed as an amulet having magical powers) could, by use of the name written on it, "secure entrance into heaven." </a:t>
            </a:r>
          </a:p>
          <a:p>
            <a:endParaRPr lang="en-US" b="1" dirty="0"/>
          </a:p>
          <a:p>
            <a:r>
              <a:rPr lang="en-US" b="1" dirty="0"/>
              <a:t>One commentator notes that "the power of a secret name to open closed portals and to give the user supernatural powers was widespread" </a:t>
            </a:r>
          </a:p>
          <a:p>
            <a:r>
              <a:rPr lang="en-US" sz="1200" b="1" dirty="0"/>
              <a:t>(</a:t>
            </a:r>
            <a:r>
              <a:rPr lang="en-US" sz="1200" b="1" dirty="0" err="1"/>
              <a:t>Eiselen</a:t>
            </a:r>
            <a:r>
              <a:rPr lang="en-US" sz="1200" b="1" dirty="0"/>
              <a:t>, et al., </a:t>
            </a:r>
            <a:r>
              <a:rPr lang="en-US" sz="1200" b="1" i="1" dirty="0"/>
              <a:t>Abingdon Bible Commentary,</a:t>
            </a:r>
            <a:r>
              <a:rPr lang="en-US" sz="1200" b="1" dirty="0"/>
              <a:t> 1374).</a:t>
            </a:r>
            <a:endParaRPr lang="en-US" sz="1200" b="1" dirty="0">
              <a:solidFill>
                <a:srgbClr val="333333"/>
              </a:solidFill>
              <a:latin typeface="Open Sans"/>
            </a:endParaRPr>
          </a:p>
        </p:txBody>
      </p:sp>
      <p:sp>
        <p:nvSpPr>
          <p:cNvPr id="3" name="TextBox 2"/>
          <p:cNvSpPr txBox="1"/>
          <p:nvPr/>
        </p:nvSpPr>
        <p:spPr>
          <a:xfrm>
            <a:off x="5208654" y="746352"/>
            <a:ext cx="1594917" cy="369332"/>
          </a:xfrm>
          <a:prstGeom prst="rect">
            <a:avLst/>
          </a:prstGeom>
          <a:noFill/>
        </p:spPr>
        <p:txBody>
          <a:bodyPr wrap="square" rtlCol="0">
            <a:spAutoFit/>
          </a:bodyPr>
          <a:lstStyle/>
          <a:p>
            <a:r>
              <a:rPr lang="en-US" b="1" dirty="0"/>
              <a:t>A Key Word</a:t>
            </a:r>
          </a:p>
        </p:txBody>
      </p:sp>
      <p:sp>
        <p:nvSpPr>
          <p:cNvPr id="16" name="Rectangle 15"/>
          <p:cNvSpPr/>
          <p:nvPr/>
        </p:nvSpPr>
        <p:spPr>
          <a:xfrm>
            <a:off x="644898" y="1108204"/>
            <a:ext cx="3799114" cy="1200329"/>
          </a:xfrm>
          <a:prstGeom prst="rect">
            <a:avLst/>
          </a:prstGeom>
        </p:spPr>
        <p:txBody>
          <a:bodyPr wrap="square">
            <a:spAutoFit/>
          </a:bodyPr>
          <a:lstStyle/>
          <a:p>
            <a:r>
              <a:rPr lang="en-US" b="1" dirty="0">
                <a:solidFill>
                  <a:srgbClr val="333333"/>
                </a:solidFill>
              </a:rPr>
              <a:t>On the white stone will be written “a new name”</a:t>
            </a:r>
            <a:r>
              <a:rPr lang="en-US" b="1" dirty="0"/>
              <a:t> symbolizing their readiness to enter into a new life on a higher stage of existence.</a:t>
            </a:r>
            <a:endParaRPr lang="en-US" b="1" dirty="0">
              <a:solidFill>
                <a:srgbClr val="333333"/>
              </a:solidFill>
            </a:endParaRPr>
          </a:p>
        </p:txBody>
      </p:sp>
      <p:pic>
        <p:nvPicPr>
          <p:cNvPr id="5" name="Picture 4">
            <a:extLst>
              <a:ext uri="{FF2B5EF4-FFF2-40B4-BE49-F238E27FC236}">
                <a16:creationId xmlns:a16="http://schemas.microsoft.com/office/drawing/2014/main" id="{75E5882F-D638-4834-9286-069AC8355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63" y="2671678"/>
            <a:ext cx="3224784" cy="3279648"/>
          </a:xfrm>
          <a:prstGeom prst="rect">
            <a:avLst/>
          </a:prstGeom>
        </p:spPr>
      </p:pic>
      <p:pic>
        <p:nvPicPr>
          <p:cNvPr id="9" name="Picture 8">
            <a:extLst>
              <a:ext uri="{FF2B5EF4-FFF2-40B4-BE49-F238E27FC236}">
                <a16:creationId xmlns:a16="http://schemas.microsoft.com/office/drawing/2014/main" id="{41DFA8E3-8CD1-4EFB-8608-AF137E9AF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569" y="931018"/>
            <a:ext cx="4413504" cy="3182112"/>
          </a:xfrm>
          <a:prstGeom prst="rect">
            <a:avLst/>
          </a:prstGeom>
        </p:spPr>
      </p:pic>
    </p:spTree>
    <p:extLst>
      <p:ext uri="{BB962C8B-B14F-4D97-AF65-F5344CB8AC3E}">
        <p14:creationId xmlns:p14="http://schemas.microsoft.com/office/powerpoint/2010/main" val="4813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5BD49F0-5D34-44D1-BC77-EEAF7C020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3729" y="0"/>
            <a:ext cx="12192000" cy="6494085"/>
          </a:xfrm>
          <a:prstGeom prst="rect">
            <a:avLst/>
          </a:prstGeom>
          <a:noFill/>
        </p:spPr>
        <p:txBody>
          <a:bodyPr wrap="square" rtlCol="0">
            <a:spAutoFit/>
          </a:bodyPr>
          <a:lstStyle/>
          <a:p>
            <a:r>
              <a:rPr lang="en-US" sz="1600" dirty="0"/>
              <a:t>Sources:</a:t>
            </a:r>
          </a:p>
          <a:p>
            <a:r>
              <a:rPr lang="en-US" sz="1600" dirty="0"/>
              <a:t>Elder Jeffrey R. Holland “The Only True God and Jesus Christ Whom He Hath Sent,” </a:t>
            </a:r>
            <a:r>
              <a:rPr lang="en-US" sz="1600" i="1" dirty="0"/>
              <a:t>Ensign</a:t>
            </a:r>
            <a:r>
              <a:rPr lang="en-US" sz="1600" dirty="0"/>
              <a:t> or </a:t>
            </a:r>
            <a:r>
              <a:rPr lang="en-US" sz="1600" i="1" dirty="0"/>
              <a:t>Liahona,</a:t>
            </a:r>
            <a:r>
              <a:rPr lang="en-US" sz="1600" dirty="0"/>
              <a:t> Nov. 2007, 41).</a:t>
            </a:r>
          </a:p>
          <a:p>
            <a:r>
              <a:rPr lang="en-US" sz="1600" dirty="0"/>
              <a:t>Video:</a:t>
            </a:r>
          </a:p>
          <a:p>
            <a:r>
              <a:rPr lang="en-US" sz="1600" dirty="0"/>
              <a:t>Angels Are God’s Emissaries(0:48)</a:t>
            </a:r>
          </a:p>
          <a:p>
            <a:r>
              <a:rPr lang="en-US" sz="1600" dirty="0"/>
              <a:t>Godhead (1:57)</a:t>
            </a:r>
          </a:p>
          <a:p>
            <a:r>
              <a:rPr lang="en-US" sz="1600" dirty="0"/>
              <a:t>Joy in Families (0:32)</a:t>
            </a:r>
          </a:p>
          <a:p>
            <a:r>
              <a:rPr lang="en-US" sz="1600" dirty="0"/>
              <a:t>How Do I Love Thee? (2:48)</a:t>
            </a:r>
          </a:p>
          <a:p>
            <a:endParaRPr lang="en-US" sz="1600" dirty="0"/>
          </a:p>
          <a:p>
            <a:r>
              <a:rPr lang="en-US" sz="1600" i="1" dirty="0"/>
              <a:t>History of the Church, </a:t>
            </a:r>
            <a:r>
              <a:rPr lang="en-US" sz="1600" dirty="0"/>
              <a:t>5:267-68; </a:t>
            </a:r>
            <a:r>
              <a:rPr lang="en-US" sz="1600" dirty="0">
                <a:solidFill>
                  <a:srgbClr val="333333"/>
                </a:solidFill>
                <a:latin typeface="Open Sans"/>
              </a:rPr>
              <a:t>5:323</a:t>
            </a:r>
            <a:endParaRPr lang="en-US" sz="1600" dirty="0"/>
          </a:p>
          <a:p>
            <a:r>
              <a:rPr lang="en-US" sz="1600" dirty="0"/>
              <a:t>Jeffrey R. Holland</a:t>
            </a:r>
            <a:r>
              <a:rPr lang="en-US" sz="1600" i="0" dirty="0">
                <a:effectLst/>
                <a:latin typeface="Open Sans"/>
              </a:rPr>
              <a:t> (</a:t>
            </a:r>
            <a:r>
              <a:rPr lang="en-US" sz="1600" i="0" u="none" strike="noStrike" dirty="0">
                <a:effectLst/>
                <a:latin typeface="Open Sans"/>
              </a:rPr>
              <a:t>“The Ministry of Angels,”</a:t>
            </a:r>
            <a:r>
              <a:rPr lang="en-US" sz="1600" i="1" dirty="0">
                <a:effectLst/>
                <a:latin typeface="Open Sans"/>
              </a:rPr>
              <a:t> Ensign</a:t>
            </a:r>
            <a:r>
              <a:rPr lang="en-US" sz="1600" i="0" dirty="0">
                <a:effectLst/>
                <a:latin typeface="Open Sans"/>
              </a:rPr>
              <a:t> or </a:t>
            </a:r>
            <a:r>
              <a:rPr lang="en-US" sz="1600" i="1" dirty="0">
                <a:effectLst/>
                <a:latin typeface="Open Sans"/>
              </a:rPr>
              <a:t>Liahona,</a:t>
            </a:r>
            <a:r>
              <a:rPr lang="en-US" sz="1600" i="0" dirty="0">
                <a:effectLst/>
                <a:latin typeface="Open Sans"/>
              </a:rPr>
              <a:t> Nov. 2008, 29).</a:t>
            </a:r>
          </a:p>
          <a:p>
            <a:endParaRPr lang="en-US" sz="1600" dirty="0">
              <a:latin typeface="Open Sans"/>
            </a:endParaRPr>
          </a:p>
          <a:p>
            <a:r>
              <a:rPr lang="en-US" sz="1600" dirty="0"/>
              <a:t>Angels Unseen ~ Ron </a:t>
            </a:r>
            <a:r>
              <a:rPr lang="en-US" sz="1600" dirty="0" err="1"/>
              <a:t>DiCianni</a:t>
            </a:r>
            <a:r>
              <a:rPr lang="en-US" sz="1600" dirty="0"/>
              <a:t> Canvas ~ Mother Daughter Prayer Christian Art</a:t>
            </a:r>
          </a:p>
          <a:p>
            <a:endParaRPr lang="en-US" sz="1600" i="0" dirty="0">
              <a:effectLst/>
              <a:latin typeface="Open Sans"/>
            </a:endParaRPr>
          </a:p>
          <a:p>
            <a:r>
              <a:rPr lang="en-US" sz="1600" dirty="0"/>
              <a:t>Joseph Fielding McConkie and Craig J. </a:t>
            </a:r>
            <a:r>
              <a:rPr lang="en-US" sz="1600" dirty="0" err="1"/>
              <a:t>Ostler</a:t>
            </a:r>
            <a:r>
              <a:rPr lang="en-US" sz="1600" dirty="0"/>
              <a:t> </a:t>
            </a:r>
            <a:r>
              <a:rPr lang="en-US" sz="1600" i="1" dirty="0"/>
              <a:t>Revelations of the Restoration </a:t>
            </a:r>
            <a:r>
              <a:rPr lang="en-US" sz="1600" dirty="0"/>
              <a:t>pgs. 1040-1042, 1046, 1048</a:t>
            </a:r>
          </a:p>
          <a:p>
            <a:endParaRPr lang="en-US" sz="1600" i="1" dirty="0"/>
          </a:p>
          <a:p>
            <a:r>
              <a:rPr lang="en-US" sz="1600" dirty="0"/>
              <a:t>Prophet Joseph Smith (</a:t>
            </a:r>
            <a:r>
              <a:rPr lang="en-US" sz="1600" i="1" dirty="0"/>
              <a:t>History of the Church,</a:t>
            </a:r>
            <a:r>
              <a:rPr lang="en-US" sz="1600" dirty="0"/>
              <a:t>4:576).</a:t>
            </a:r>
          </a:p>
          <a:p>
            <a:endParaRPr lang="en-US" sz="1600" dirty="0"/>
          </a:p>
          <a:p>
            <a:r>
              <a:rPr lang="en-US" sz="1600" i="1" dirty="0"/>
              <a:t>Doctrine and Covenants Student Manual Religion 324-325 </a:t>
            </a:r>
            <a:r>
              <a:rPr lang="en-US" sz="1600" dirty="0"/>
              <a:t>Section 129</a:t>
            </a:r>
          </a:p>
          <a:p>
            <a:endParaRPr lang="en-US" sz="1600" dirty="0"/>
          </a:p>
          <a:p>
            <a:pPr fontAlgn="base"/>
            <a:r>
              <a:rPr lang="en-US" sz="1600" dirty="0"/>
              <a:t>William O. Nelson </a:t>
            </a:r>
            <a:r>
              <a:rPr lang="en-US" sz="1600" i="1" dirty="0"/>
              <a:t>Is the LDS View of God Consistent with the Bible? </a:t>
            </a:r>
            <a:r>
              <a:rPr lang="en-US" sz="1600" dirty="0"/>
              <a:t>July 1987 Ensign</a:t>
            </a:r>
          </a:p>
          <a:p>
            <a:pPr fontAlgn="base"/>
            <a:endParaRPr lang="en-US" sz="1600" dirty="0"/>
          </a:p>
          <a:p>
            <a:pPr fontAlgn="base"/>
            <a:r>
              <a:rPr lang="en-US" sz="1600" dirty="0">
                <a:solidFill>
                  <a:srgbClr val="333333"/>
                </a:solidFill>
              </a:rPr>
              <a:t>Brigham Young </a:t>
            </a:r>
            <a:r>
              <a:rPr lang="en-US" sz="1600" i="1" dirty="0">
                <a:solidFill>
                  <a:srgbClr val="333333"/>
                </a:solidFill>
              </a:rPr>
              <a:t>Journal of </a:t>
            </a:r>
            <a:r>
              <a:rPr lang="en-US" sz="1600" dirty="0">
                <a:solidFill>
                  <a:srgbClr val="333333"/>
                </a:solidFill>
              </a:rPr>
              <a:t>Discourses, 9:87; 7:163</a:t>
            </a:r>
          </a:p>
          <a:p>
            <a:pPr fontAlgn="base"/>
            <a:endParaRPr lang="en-US" sz="1600" dirty="0">
              <a:solidFill>
                <a:srgbClr val="333333"/>
              </a:solidFill>
            </a:endParaRPr>
          </a:p>
          <a:p>
            <a:pPr fontAlgn="base"/>
            <a:r>
              <a:rPr lang="en-US" sz="1600" dirty="0"/>
              <a:t>President Joseph Fielding Smith (</a:t>
            </a:r>
            <a:r>
              <a:rPr lang="en-US" sz="1600" i="1" dirty="0"/>
              <a:t>Doctrines of Salvation,</a:t>
            </a:r>
            <a:r>
              <a:rPr lang="en-US" sz="1600" dirty="0"/>
              <a:t> 2:40–41.)</a:t>
            </a:r>
          </a:p>
          <a:p>
            <a:pPr fontAlgn="base"/>
            <a:endParaRPr lang="en-US" sz="1600" dirty="0"/>
          </a:p>
          <a:p>
            <a:pPr fontAlgn="base"/>
            <a:r>
              <a:rPr lang="en-US" sz="1600" dirty="0"/>
              <a:t>Clarke’s Commentary 3:979 see also McConkie and Ostler pg. 1048</a:t>
            </a:r>
          </a:p>
        </p:txBody>
      </p:sp>
      <p:grpSp>
        <p:nvGrpSpPr>
          <p:cNvPr id="7" name="Group 6"/>
          <p:cNvGrpSpPr/>
          <p:nvPr/>
        </p:nvGrpSpPr>
        <p:grpSpPr>
          <a:xfrm>
            <a:off x="3223644" y="727456"/>
            <a:ext cx="910558" cy="1175392"/>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CCC9780D-8B0B-4199-99AE-2D544ED053A2}"/>
              </a:ext>
            </a:extLst>
          </p:cNvPr>
          <p:cNvSpPr>
            <a:spLocks noGrp="1"/>
          </p:cNvSpPr>
          <p:nvPr/>
        </p:nvSpPr>
        <p:spPr>
          <a:xfrm>
            <a:off x="6678977"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Presentation by ©http://fashionsbylynda.com/blog/ </a:t>
            </a:r>
          </a:p>
        </p:txBody>
      </p:sp>
    </p:spTree>
    <p:extLst>
      <p:ext uri="{BB962C8B-B14F-4D97-AF65-F5344CB8AC3E}">
        <p14:creationId xmlns:p14="http://schemas.microsoft.com/office/powerpoint/2010/main" val="209334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D5B795F-BB25-4AFD-A2D2-0727EE4C07AD}"/>
              </a:ext>
            </a:extLst>
          </p:cNvPr>
          <p:cNvGrpSpPr/>
          <p:nvPr/>
        </p:nvGrpSpPr>
        <p:grpSpPr>
          <a:xfrm>
            <a:off x="0" y="71803"/>
            <a:ext cx="6096000" cy="6370974"/>
            <a:chOff x="134680" y="158959"/>
            <a:chExt cx="6096000" cy="6370974"/>
          </a:xfrm>
        </p:grpSpPr>
        <p:sp>
          <p:nvSpPr>
            <p:cNvPr id="2" name="Rectangle 1">
              <a:extLst>
                <a:ext uri="{FF2B5EF4-FFF2-40B4-BE49-F238E27FC236}">
                  <a16:creationId xmlns:a16="http://schemas.microsoft.com/office/drawing/2014/main" id="{7B0354B4-0CB3-4955-97E6-49D387758A6F}"/>
                </a:ext>
              </a:extLst>
            </p:cNvPr>
            <p:cNvSpPr/>
            <p:nvPr/>
          </p:nvSpPr>
          <p:spPr>
            <a:xfrm>
              <a:off x="134680" y="158959"/>
              <a:ext cx="6096000" cy="2031325"/>
            </a:xfrm>
            <a:prstGeom prst="rect">
              <a:avLst/>
            </a:prstGeom>
            <a:ln>
              <a:solidFill>
                <a:schemeClr val="tx1"/>
              </a:solidFill>
            </a:ln>
          </p:spPr>
          <p:txBody>
            <a:bodyPr>
              <a:spAutoFit/>
            </a:bodyPr>
            <a:lstStyle/>
            <a:p>
              <a:pPr fontAlgn="base"/>
              <a:r>
                <a:rPr lang="en-US"/>
                <a:t>“</a:t>
              </a:r>
              <a:r>
                <a:rPr lang="en-US" i="1">
                  <a:solidFill>
                    <a:srgbClr val="2F393A"/>
                  </a:solidFill>
                </a:rPr>
                <a:t>God the Father</a:t>
              </a:r>
              <a:r>
                <a:rPr lang="en-US" i="1"/>
                <a:t>:</a:t>
              </a:r>
              <a:r>
                <a:rPr lang="en-US"/>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dirty="0">
                <a:effectLst/>
              </a:endParaRPr>
            </a:p>
          </p:txBody>
        </p:sp>
        <p:sp>
          <p:nvSpPr>
            <p:cNvPr id="3" name="Rectangle 2">
              <a:extLst>
                <a:ext uri="{FF2B5EF4-FFF2-40B4-BE49-F238E27FC236}">
                  <a16:creationId xmlns:a16="http://schemas.microsoft.com/office/drawing/2014/main" id="{87D27A6A-07C6-43FA-A910-BE9BB7570D54}"/>
                </a:ext>
              </a:extLst>
            </p:cNvPr>
            <p:cNvSpPr/>
            <p:nvPr/>
          </p:nvSpPr>
          <p:spPr>
            <a:xfrm>
              <a:off x="134680" y="2190284"/>
              <a:ext cx="6096000" cy="2031325"/>
            </a:xfrm>
            <a:prstGeom prst="rect">
              <a:avLst/>
            </a:prstGeom>
            <a:ln>
              <a:solidFill>
                <a:schemeClr val="tx1"/>
              </a:solidFill>
            </a:ln>
          </p:spPr>
          <p:txBody>
            <a:bodyPr>
              <a:spAutoFit/>
            </a:bodyPr>
            <a:lstStyle/>
            <a:p>
              <a:r>
                <a:rPr lang="en-US" dirty="0">
                  <a:solidFill>
                    <a:srgbClr val="333333"/>
                  </a:solidFill>
                  <a:latin typeface="Open Sans"/>
                </a:rPr>
                <a:t>“</a:t>
              </a:r>
              <a:r>
                <a:rPr lang="en-US" i="1" dirty="0">
                  <a:solidFill>
                    <a:srgbClr val="333333"/>
                  </a:solidFill>
                  <a:latin typeface="Open Sans"/>
                </a:rPr>
                <a:t>God the Son:</a:t>
              </a:r>
              <a:r>
                <a:rPr lang="en-US" dirty="0">
                  <a:solidFill>
                    <a:srgbClr val="333333"/>
                  </a:solidFill>
                  <a:latin typeface="Open Sans"/>
                </a:rPr>
                <a:t> The God known as Jehovah is the Son, Jesus Christ. … Jesus works under the direction of the Father and is in complete harmony with him. All mankind are His brothers and sisters, for He is the eldest of the spirit children of Elohim. [He is </a:t>
              </a:r>
              <a:r>
                <a:rPr lang="en-US" dirty="0">
                  <a:solidFill>
                    <a:srgbClr val="2F393A"/>
                  </a:solidFill>
                  <a:latin typeface="Open Sans"/>
                </a:rPr>
                <a:t>the Redeemer</a:t>
              </a:r>
              <a:r>
                <a:rPr lang="en-US" dirty="0">
                  <a:solidFill>
                    <a:srgbClr val="333333"/>
                  </a:solidFill>
                  <a:latin typeface="Open Sans"/>
                </a:rPr>
                <a:t> who suffered the sins and pains of all mankind and overcame physical death for all.] …</a:t>
              </a:r>
              <a:endParaRPr lang="en-US" dirty="0"/>
            </a:p>
          </p:txBody>
        </p:sp>
        <p:sp>
          <p:nvSpPr>
            <p:cNvPr id="4" name="Rectangle 3">
              <a:extLst>
                <a:ext uri="{FF2B5EF4-FFF2-40B4-BE49-F238E27FC236}">
                  <a16:creationId xmlns:a16="http://schemas.microsoft.com/office/drawing/2014/main" id="{4058CB35-67CA-47DD-A980-C6A92CBD9A23}"/>
                </a:ext>
              </a:extLst>
            </p:cNvPr>
            <p:cNvSpPr/>
            <p:nvPr/>
          </p:nvSpPr>
          <p:spPr>
            <a:xfrm>
              <a:off x="134680" y="4221609"/>
              <a:ext cx="6096000" cy="2308324"/>
            </a:xfrm>
            <a:prstGeom prst="rect">
              <a:avLst/>
            </a:prstGeom>
            <a:ln>
              <a:solidFill>
                <a:schemeClr val="tx1"/>
              </a:solidFill>
            </a:ln>
          </p:spPr>
          <p:txBody>
            <a:bodyPr>
              <a:spAutoFit/>
            </a:bodyPr>
            <a:lstStyle/>
            <a:p>
              <a:r>
                <a:rPr lang="en-US" dirty="0"/>
                <a:t>“</a:t>
              </a:r>
              <a:r>
                <a:rPr lang="en-US" i="1" dirty="0"/>
                <a:t>God the Holy Ghost:</a:t>
              </a:r>
              <a:r>
                <a:rPr lang="en-US" dirty="0"/>
                <a:t> The Holy Ghost is also a God and is called the Holy Spirit, the Spirit, and the Spirit of God, among other similar names and titles [such as the Comforter]. With the aid of the Holy Ghost, man can know the will of God the Father and know that Jesus is the Christ” (Guide to the Scriptures, “God, Godhead,” scriptures.lds.org). The primary role of the Holy Ghost is to bear witness of God the Father and Jesus Christ. The Holy Ghost teaches and confirms truth.</a:t>
              </a:r>
            </a:p>
          </p:txBody>
        </p:sp>
      </p:grpSp>
      <p:grpSp>
        <p:nvGrpSpPr>
          <p:cNvPr id="6" name="Group 5">
            <a:extLst>
              <a:ext uri="{FF2B5EF4-FFF2-40B4-BE49-F238E27FC236}">
                <a16:creationId xmlns:a16="http://schemas.microsoft.com/office/drawing/2014/main" id="{8DEF6C30-0C45-45B8-B880-233850B3E511}"/>
              </a:ext>
            </a:extLst>
          </p:cNvPr>
          <p:cNvGrpSpPr/>
          <p:nvPr/>
        </p:nvGrpSpPr>
        <p:grpSpPr>
          <a:xfrm>
            <a:off x="6096000" y="71803"/>
            <a:ext cx="6096000" cy="6370974"/>
            <a:chOff x="134680" y="158959"/>
            <a:chExt cx="6096000" cy="6370974"/>
          </a:xfrm>
        </p:grpSpPr>
        <p:sp>
          <p:nvSpPr>
            <p:cNvPr id="7" name="Rectangle 6">
              <a:extLst>
                <a:ext uri="{FF2B5EF4-FFF2-40B4-BE49-F238E27FC236}">
                  <a16:creationId xmlns:a16="http://schemas.microsoft.com/office/drawing/2014/main" id="{AFCA7832-BC80-4CE6-BFDF-1B415152808E}"/>
                </a:ext>
              </a:extLst>
            </p:cNvPr>
            <p:cNvSpPr/>
            <p:nvPr/>
          </p:nvSpPr>
          <p:spPr>
            <a:xfrm>
              <a:off x="134680" y="158959"/>
              <a:ext cx="6096000" cy="2031325"/>
            </a:xfrm>
            <a:prstGeom prst="rect">
              <a:avLst/>
            </a:prstGeom>
            <a:ln>
              <a:solidFill>
                <a:schemeClr val="tx1"/>
              </a:solidFill>
            </a:ln>
          </p:spPr>
          <p:txBody>
            <a:bodyPr>
              <a:spAutoFit/>
            </a:bodyPr>
            <a:lstStyle/>
            <a:p>
              <a:pPr fontAlgn="base"/>
              <a:r>
                <a:rPr lang="en-US"/>
                <a:t>“</a:t>
              </a:r>
              <a:r>
                <a:rPr lang="en-US" i="1">
                  <a:solidFill>
                    <a:srgbClr val="2F393A"/>
                  </a:solidFill>
                </a:rPr>
                <a:t>God the Father</a:t>
              </a:r>
              <a:r>
                <a:rPr lang="en-US" i="1"/>
                <a:t>:</a:t>
              </a:r>
              <a:r>
                <a:rPr lang="en-US"/>
                <a:t> It is generally the Father, or Elohim, who is referred to by the title God. He is called the Father because He is the father of our spirits. … God the Father is the supreme ruler of the universe. He is all powerful … , all knowing … , and everywhere present through his Spirit. … Mankind has a special relationship to God that sets man apart from all other created things: men and women are God’s spirit children. …</a:t>
              </a:r>
              <a:endParaRPr lang="en-US" dirty="0">
                <a:effectLst/>
              </a:endParaRPr>
            </a:p>
          </p:txBody>
        </p:sp>
        <p:sp>
          <p:nvSpPr>
            <p:cNvPr id="8" name="Rectangle 7">
              <a:extLst>
                <a:ext uri="{FF2B5EF4-FFF2-40B4-BE49-F238E27FC236}">
                  <a16:creationId xmlns:a16="http://schemas.microsoft.com/office/drawing/2014/main" id="{05EEDB1C-A140-4B3F-8E24-99EC354D4482}"/>
                </a:ext>
              </a:extLst>
            </p:cNvPr>
            <p:cNvSpPr/>
            <p:nvPr/>
          </p:nvSpPr>
          <p:spPr>
            <a:xfrm>
              <a:off x="134680" y="2190284"/>
              <a:ext cx="6096000" cy="2031325"/>
            </a:xfrm>
            <a:prstGeom prst="rect">
              <a:avLst/>
            </a:prstGeom>
            <a:ln>
              <a:solidFill>
                <a:schemeClr val="tx1"/>
              </a:solidFill>
            </a:ln>
          </p:spPr>
          <p:txBody>
            <a:bodyPr>
              <a:spAutoFit/>
            </a:bodyPr>
            <a:lstStyle/>
            <a:p>
              <a:r>
                <a:rPr lang="en-US" dirty="0">
                  <a:solidFill>
                    <a:srgbClr val="333333"/>
                  </a:solidFill>
                  <a:latin typeface="Open Sans"/>
                </a:rPr>
                <a:t>“</a:t>
              </a:r>
              <a:r>
                <a:rPr lang="en-US" i="1" dirty="0">
                  <a:solidFill>
                    <a:srgbClr val="333333"/>
                  </a:solidFill>
                  <a:latin typeface="Open Sans"/>
                </a:rPr>
                <a:t>God the Son:</a:t>
              </a:r>
              <a:r>
                <a:rPr lang="en-US" dirty="0">
                  <a:solidFill>
                    <a:srgbClr val="333333"/>
                  </a:solidFill>
                  <a:latin typeface="Open Sans"/>
                </a:rPr>
                <a:t> The God known as Jehovah is the Son, Jesus Christ. … Jesus works under the direction of the Father and is in complete harmony with him. All mankind are His brothers and sisters, for He is the eldest of the spirit children of Elohim. [He is </a:t>
              </a:r>
              <a:r>
                <a:rPr lang="en-US" dirty="0">
                  <a:solidFill>
                    <a:srgbClr val="2F393A"/>
                  </a:solidFill>
                  <a:latin typeface="Open Sans"/>
                </a:rPr>
                <a:t>the Redeemer</a:t>
              </a:r>
              <a:r>
                <a:rPr lang="en-US" dirty="0">
                  <a:solidFill>
                    <a:srgbClr val="333333"/>
                  </a:solidFill>
                  <a:latin typeface="Open Sans"/>
                </a:rPr>
                <a:t> who suffered the sins and pains of all mankind and overcame physical death for all.] …</a:t>
              </a:r>
              <a:endParaRPr lang="en-US" dirty="0"/>
            </a:p>
          </p:txBody>
        </p:sp>
        <p:sp>
          <p:nvSpPr>
            <p:cNvPr id="9" name="Rectangle 8">
              <a:extLst>
                <a:ext uri="{FF2B5EF4-FFF2-40B4-BE49-F238E27FC236}">
                  <a16:creationId xmlns:a16="http://schemas.microsoft.com/office/drawing/2014/main" id="{096848E7-1601-494D-B012-58D7AD2A3BF3}"/>
                </a:ext>
              </a:extLst>
            </p:cNvPr>
            <p:cNvSpPr/>
            <p:nvPr/>
          </p:nvSpPr>
          <p:spPr>
            <a:xfrm>
              <a:off x="134680" y="4221609"/>
              <a:ext cx="6096000" cy="2308324"/>
            </a:xfrm>
            <a:prstGeom prst="rect">
              <a:avLst/>
            </a:prstGeom>
            <a:ln>
              <a:solidFill>
                <a:schemeClr val="tx1"/>
              </a:solidFill>
            </a:ln>
          </p:spPr>
          <p:txBody>
            <a:bodyPr>
              <a:spAutoFit/>
            </a:bodyPr>
            <a:lstStyle/>
            <a:p>
              <a:r>
                <a:rPr lang="en-US" dirty="0"/>
                <a:t>“</a:t>
              </a:r>
              <a:r>
                <a:rPr lang="en-US" i="1" dirty="0"/>
                <a:t>God the Holy Ghost:</a:t>
              </a:r>
              <a:r>
                <a:rPr lang="en-US" dirty="0"/>
                <a:t> The Holy Ghost is also a God and is called the Holy Spirit, the Spirit, and the Spirit of God, among other similar names and titles [such as the Comforter]. With the aid of the Holy Ghost, man can know the will of God the Father and know that Jesus is the Christ” (Guide to the Scriptures, “God, Godhead,” scriptures.lds.org). The primary role of the Holy Ghost is to bear witness of God the Father and Jesus Christ. The Holy Ghost teaches and confirms truth.</a:t>
              </a:r>
            </a:p>
          </p:txBody>
        </p:sp>
      </p:grpSp>
    </p:spTree>
    <p:extLst>
      <p:ext uri="{BB962C8B-B14F-4D97-AF65-F5344CB8AC3E}">
        <p14:creationId xmlns:p14="http://schemas.microsoft.com/office/powerpoint/2010/main" val="246908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854"/>
            <a:ext cx="6096000" cy="3046988"/>
          </a:xfrm>
          <a:prstGeom prst="rect">
            <a:avLst/>
          </a:prstGeom>
          <a:ln>
            <a:solidFill>
              <a:schemeClr val="tx1"/>
            </a:solidFill>
          </a:ln>
        </p:spPr>
        <p:txBody>
          <a:bodyPr>
            <a:spAutoFit/>
          </a:bodyPr>
          <a:lstStyle/>
          <a:p>
            <a:r>
              <a:rPr lang="en-US" sz="1200" b="1" i="0" dirty="0">
                <a:effectLst/>
                <a:latin typeface="Arial" panose="020B0604020202020204" pitchFamily="34" charset="0"/>
              </a:rPr>
              <a:t>Sisters Catherine (1838–92), Leah (1814–90) and Margaret (1836–93) Fox </a:t>
            </a:r>
            <a:r>
              <a:rPr lang="en-US" sz="1200" b="0" i="0" dirty="0">
                <a:effectLst/>
                <a:latin typeface="Arial" panose="020B0604020202020204" pitchFamily="34" charset="0"/>
              </a:rPr>
              <a:t>played an important role in the development of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The daughters of David and Margaret Fox, they were residents of </a:t>
            </a:r>
            <a:r>
              <a:rPr lang="en-US" sz="1200" b="0" i="0" dirty="0" err="1">
                <a:effectLst/>
                <a:latin typeface="Arial" panose="020B0604020202020204" pitchFamily="34" charset="0"/>
              </a:rPr>
              <a:t>Hydesville</a:t>
            </a:r>
            <a:r>
              <a:rPr lang="en-US" sz="1200" b="0" i="0" dirty="0">
                <a:effectLst/>
                <a:latin typeface="Arial" panose="020B0604020202020204" pitchFamily="34" charset="0"/>
              </a:rPr>
              <a:t>, New York. In 1848, the family began to hear unexplained rapping sounds. Kate and Margaret conducted channeling sessions in an attempt to contact the presumed spiritual entity creating the sounds, and claimed contact with the spirit of a peddler who was allegedly murdered and buried beneath the house. A skeleton later found in the basement seemed to confirm this. The Fox girls became instant celebrities. They demonstrated their communication with the spirit by using taps and knocks, automatic writing or </a:t>
            </a:r>
            <a:r>
              <a:rPr lang="en-US" sz="1200" b="0" i="0" u="none" strike="noStrike" dirty="0" err="1">
                <a:effectLst/>
                <a:latin typeface="Arial" panose="020B0604020202020204" pitchFamily="34" charset="0"/>
              </a:rPr>
              <a:t>psychography</a:t>
            </a:r>
            <a:r>
              <a:rPr lang="en-US" sz="1200" b="0" i="0" dirty="0">
                <a:effectLst/>
                <a:latin typeface="Arial" panose="020B0604020202020204" pitchFamily="34" charset="0"/>
              </a:rPr>
              <a:t>, and later even voice communication, as the spirit took control of one of the girls.</a:t>
            </a:r>
          </a:p>
          <a:p>
            <a:r>
              <a:rPr lang="en-US" sz="1200" b="0" i="0" dirty="0">
                <a:effectLst/>
                <a:latin typeface="Arial" panose="020B0604020202020204" pitchFamily="34" charset="0"/>
              </a:rPr>
              <a:t>Skeptics suspected this was deception and fraud, and sister Margaret eventually confessed to using her toe-joints to produce the sound. Although she later recanted this confession, she and her sister Catherine were widely considered discredited, and died in poverty. Nonetheless, belief in the ability to communicate with the dead grew rapidly, becoming a religious movement called Spiritualism, which contributed significantly to </a:t>
            </a:r>
            <a:r>
              <a:rPr lang="en-US" sz="1200" b="0" i="0" dirty="0" err="1">
                <a:effectLst/>
                <a:latin typeface="Arial" panose="020B0604020202020204" pitchFamily="34" charset="0"/>
              </a:rPr>
              <a:t>Kardec's</a:t>
            </a:r>
            <a:r>
              <a:rPr lang="en-US" sz="1200" b="0" i="0" dirty="0">
                <a:effectLst/>
                <a:latin typeface="Arial" panose="020B0604020202020204" pitchFamily="34" charset="0"/>
              </a:rPr>
              <a:t> ideas. Wikipedia</a:t>
            </a:r>
          </a:p>
        </p:txBody>
      </p:sp>
      <p:sp>
        <p:nvSpPr>
          <p:cNvPr id="4" name="Rectangle 3"/>
          <p:cNvSpPr/>
          <p:nvPr/>
        </p:nvSpPr>
        <p:spPr>
          <a:xfrm>
            <a:off x="0" y="3012928"/>
            <a:ext cx="6096000" cy="3785652"/>
          </a:xfrm>
          <a:prstGeom prst="rect">
            <a:avLst/>
          </a:prstGeom>
          <a:ln>
            <a:solidFill>
              <a:schemeClr val="tx1"/>
            </a:solidFill>
          </a:ln>
        </p:spPr>
        <p:txBody>
          <a:bodyPr>
            <a:spAutoFit/>
          </a:bodyPr>
          <a:lstStyle/>
          <a:p>
            <a:r>
              <a:rPr lang="en-US" sz="1200" b="1" i="0" dirty="0" err="1">
                <a:effectLst/>
                <a:latin typeface="Arial" panose="020B0604020202020204" pitchFamily="34" charset="0"/>
              </a:rPr>
              <a:t>Spiritism</a:t>
            </a:r>
            <a:r>
              <a:rPr lang="en-US" sz="1200" b="0" i="0" dirty="0">
                <a:effectLst/>
                <a:latin typeface="Arial" panose="020B0604020202020204" pitchFamily="34" charset="0"/>
              </a:rPr>
              <a:t> is a </a:t>
            </a:r>
            <a:r>
              <a:rPr lang="en-US" sz="1200" b="0" i="0" u="none" strike="noStrike" dirty="0">
                <a:effectLst/>
                <a:latin typeface="Arial" panose="020B0604020202020204" pitchFamily="34" charset="0"/>
              </a:rPr>
              <a:t>spiritualistic</a:t>
            </a:r>
            <a:r>
              <a:rPr lang="en-US" sz="1200" b="0" i="0" dirty="0">
                <a:effectLst/>
                <a:latin typeface="Arial" panose="020B0604020202020204" pitchFamily="34" charset="0"/>
              </a:rPr>
              <a:t> doctrine codified in the 19th century by the French educator </a:t>
            </a:r>
            <a:r>
              <a:rPr lang="en-US" sz="1200" b="0" i="0" u="none" strike="noStrike" dirty="0">
                <a:effectLst/>
                <a:latin typeface="Arial" panose="020B0604020202020204" pitchFamily="34" charset="0"/>
              </a:rPr>
              <a:t>Allan </a:t>
            </a:r>
            <a:r>
              <a:rPr lang="en-US" sz="1200" b="0" i="0" u="none" strike="noStrike" dirty="0" err="1">
                <a:effectLst/>
                <a:latin typeface="Arial" panose="020B0604020202020204" pitchFamily="34" charset="0"/>
              </a:rPr>
              <a:t>Kardec</a:t>
            </a:r>
            <a:r>
              <a:rPr lang="en-US" sz="1200" b="0" i="0" dirty="0">
                <a:effectLst/>
                <a:latin typeface="Arial" panose="020B0604020202020204" pitchFamily="34" charset="0"/>
              </a:rPr>
              <a:t>, proposed to the study of "the nature, origin, and destiny of spirits, and their relation with the corporeal world".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soon spread to other countries, having today 35 countries represented in the </a:t>
            </a:r>
            <a:r>
              <a:rPr lang="en-US" sz="1200" b="0" i="0" u="none" strike="noStrike" dirty="0">
                <a:effectLst/>
                <a:latin typeface="Arial" panose="020B0604020202020204" pitchFamily="34" charset="0"/>
              </a:rPr>
              <a:t>International </a:t>
            </a:r>
            <a:r>
              <a:rPr lang="en-US" sz="1200" b="0" i="0" u="none" strike="noStrike" dirty="0" err="1">
                <a:effectLst/>
                <a:latin typeface="Arial" panose="020B0604020202020204" pitchFamily="34" charset="0"/>
              </a:rPr>
              <a:t>Spiritist</a:t>
            </a:r>
            <a:r>
              <a:rPr lang="en-US" sz="1200" b="0" i="0" u="none" strike="noStrike" dirty="0">
                <a:effectLst/>
                <a:latin typeface="Arial" panose="020B0604020202020204" pitchFamily="34" charset="0"/>
              </a:rPr>
              <a:t> </a:t>
            </a:r>
            <a:r>
              <a:rPr lang="en-US" sz="1200" b="0" i="0" u="none" strike="noStrike" dirty="0" err="1">
                <a:effectLst/>
                <a:latin typeface="Arial" panose="020B0604020202020204" pitchFamily="34" charset="0"/>
              </a:rPr>
              <a:t>Council</a:t>
            </a:r>
            <a:r>
              <a:rPr lang="en-US" sz="1200" b="0" i="0" dirty="0" err="1">
                <a:effectLst/>
                <a:latin typeface="Arial" panose="020B0604020202020204" pitchFamily="34" charset="0"/>
              </a:rPr>
              <a:t>.</a:t>
            </a:r>
            <a:r>
              <a:rPr lang="en-US" sz="1200" b="0" i="1" u="none" strike="noStrike" baseline="30000" dirty="0" err="1">
                <a:effectLst/>
                <a:latin typeface="Arial" panose="020B0604020202020204" pitchFamily="34" charset="0"/>
              </a:rPr>
              <a:t>unreliable</a:t>
            </a:r>
            <a:r>
              <a:rPr lang="en-US" sz="1200" b="0" i="1" u="none" strike="noStrike" baseline="30000" dirty="0">
                <a:effectLst/>
                <a:latin typeface="Arial" panose="020B0604020202020204" pitchFamily="34" charset="0"/>
              </a:rPr>
              <a:t> source?</a:t>
            </a:r>
            <a:endParaRPr lang="en-US" sz="1200" b="0" i="0" dirty="0">
              <a:effectLst/>
              <a:latin typeface="Arial" panose="020B0604020202020204" pitchFamily="34" charset="0"/>
            </a:endParaRPr>
          </a:p>
          <a:p>
            <a:r>
              <a:rPr lang="en-US" sz="1200" b="0" i="0" dirty="0" err="1">
                <a:effectLst/>
                <a:latin typeface="Arial" panose="020B0604020202020204" pitchFamily="34" charset="0"/>
              </a:rPr>
              <a:t>Spiritism</a:t>
            </a:r>
            <a:r>
              <a:rPr lang="en-US" sz="1200" b="0" i="0" dirty="0">
                <a:effectLst/>
                <a:latin typeface="Arial" panose="020B0604020202020204" pitchFamily="34" charset="0"/>
              </a:rPr>
              <a:t> postulates that humans are essentially </a:t>
            </a:r>
            <a:r>
              <a:rPr lang="en-US" sz="1200" b="0" i="0" u="none" strike="noStrike" dirty="0">
                <a:effectLst/>
                <a:latin typeface="Arial" panose="020B0604020202020204" pitchFamily="34" charset="0"/>
              </a:rPr>
              <a:t>immortal spirits</a:t>
            </a:r>
            <a:r>
              <a:rPr lang="en-US" sz="1200" b="0" i="0" dirty="0">
                <a:effectLst/>
                <a:latin typeface="Arial" panose="020B0604020202020204" pitchFamily="34" charset="0"/>
              </a:rPr>
              <a:t> that temporarily inhabit physical bodies for several necessary incarnations to attain moral and intellectual improvement. It also asserts that spirits, through passive or active </a:t>
            </a:r>
            <a:r>
              <a:rPr lang="en-US" sz="1200" b="0" i="0" u="none" strike="noStrike" dirty="0">
                <a:effectLst/>
                <a:latin typeface="Arial" panose="020B0604020202020204" pitchFamily="34" charset="0"/>
              </a:rPr>
              <a:t>mediumship</a:t>
            </a:r>
            <a:r>
              <a:rPr lang="en-US" sz="1200" b="0" i="0" dirty="0">
                <a:effectLst/>
                <a:latin typeface="Arial" panose="020B0604020202020204" pitchFamily="34" charset="0"/>
              </a:rPr>
              <a:t>, may have beneficent or maleficent influence on the physical world.</a:t>
            </a:r>
          </a:p>
          <a:p>
            <a:r>
              <a:rPr lang="en-US" sz="1200" b="0" i="0" dirty="0">
                <a:effectLst/>
                <a:latin typeface="Arial" panose="020B0604020202020204" pitchFamily="34" charset="0"/>
              </a:rPr>
              <a:t>The term first appeared in </a:t>
            </a:r>
            <a:r>
              <a:rPr lang="en-US" sz="1200" b="0" i="0" dirty="0" err="1">
                <a:effectLst/>
                <a:latin typeface="Arial" panose="020B0604020202020204" pitchFamily="34" charset="0"/>
              </a:rPr>
              <a:t>Kardec's</a:t>
            </a:r>
            <a:r>
              <a:rPr lang="en-US" sz="1200" b="0" i="0" dirty="0">
                <a:effectLst/>
                <a:latin typeface="Arial" panose="020B0604020202020204" pitchFamily="34" charset="0"/>
              </a:rPr>
              <a:t> book, </a:t>
            </a:r>
            <a:r>
              <a:rPr lang="en-US" sz="1200" b="0" i="1" u="none" strike="noStrike" dirty="0">
                <a:effectLst/>
                <a:latin typeface="Arial" panose="020B0604020202020204" pitchFamily="34" charset="0"/>
              </a:rPr>
              <a:t>The Spirits' Book</a:t>
            </a:r>
            <a:r>
              <a:rPr lang="en-US" sz="1200" b="0" i="0" dirty="0">
                <a:effectLst/>
                <a:latin typeface="Arial" panose="020B0604020202020204" pitchFamily="34" charset="0"/>
              </a:rPr>
              <a:t>, which sought to distinguish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from spiritualism.</a:t>
            </a:r>
          </a:p>
          <a:p>
            <a:r>
              <a:rPr lang="en-US" sz="1200" b="0" i="0" dirty="0" err="1">
                <a:effectLst/>
                <a:latin typeface="Arial" panose="020B0604020202020204" pitchFamily="34" charset="0"/>
              </a:rPr>
              <a:t>Spiritism</a:t>
            </a:r>
            <a:r>
              <a:rPr lang="en-US" sz="1200" b="0" i="0" dirty="0">
                <a:effectLst/>
                <a:latin typeface="Arial" panose="020B0604020202020204" pitchFamily="34" charset="0"/>
              </a:rPr>
              <a:t> has influenced a social movement of healing centers, charity institutions and hospitals involving millions of people in dozens of countries, most of them in </a:t>
            </a:r>
            <a:r>
              <a:rPr lang="en-US" sz="1200" b="0" i="0" dirty="0" err="1">
                <a:effectLst/>
                <a:latin typeface="Arial" panose="020B0604020202020204" pitchFamily="34" charset="0"/>
              </a:rPr>
              <a:t>Brazil.Spiritism</a:t>
            </a:r>
            <a:r>
              <a:rPr lang="en-US" sz="1200" b="0" i="0" dirty="0">
                <a:effectLst/>
                <a:latin typeface="Arial" panose="020B0604020202020204" pitchFamily="34" charset="0"/>
              </a:rPr>
              <a:t> was also very influential in the new Vietnamese religion called Cao </a:t>
            </a:r>
            <a:r>
              <a:rPr lang="en-US" sz="1200" b="0" i="0" dirty="0" err="1">
                <a:effectLst/>
                <a:latin typeface="Arial" panose="020B0604020202020204" pitchFamily="34" charset="0"/>
              </a:rPr>
              <a:t>Đài</a:t>
            </a:r>
            <a:r>
              <a:rPr lang="en-US" sz="1200" b="0" i="0" dirty="0">
                <a:effectLst/>
                <a:latin typeface="Arial" panose="020B0604020202020204" pitchFamily="34" charset="0"/>
              </a:rPr>
              <a:t> or Caodaism, born in 1926 after three spirit mediums received messages that identified Allan </a:t>
            </a:r>
            <a:r>
              <a:rPr lang="en-US" sz="1200" b="0" i="0" dirty="0" err="1">
                <a:effectLst/>
                <a:latin typeface="Arial" panose="020B0604020202020204" pitchFamily="34" charset="0"/>
              </a:rPr>
              <a:t>Kardec</a:t>
            </a:r>
            <a:r>
              <a:rPr lang="en-US" sz="1200" b="0" i="0" dirty="0">
                <a:effectLst/>
                <a:latin typeface="Arial" panose="020B0604020202020204" pitchFamily="34" charset="0"/>
              </a:rPr>
              <a:t> as a prophet of a new universal religion.</a:t>
            </a:r>
            <a:r>
              <a:rPr lang="en-US" sz="1200" baseline="30000" dirty="0">
                <a:latin typeface="Arial" panose="020B0604020202020204" pitchFamily="34" charset="0"/>
              </a:rPr>
              <a:t> </a:t>
            </a:r>
            <a:r>
              <a:rPr lang="en-US" sz="1200" b="0" i="0" dirty="0">
                <a:effectLst/>
                <a:latin typeface="Arial" panose="020B0604020202020204" pitchFamily="34" charset="0"/>
              </a:rPr>
              <a:t>After 1975, Caodaism was almost closed down by the Vietnamese government, but it has now re-emerged on the public scene and </a:t>
            </a:r>
            <a:r>
              <a:rPr lang="en-US" sz="1200" b="0" i="0" dirty="0" err="1">
                <a:effectLst/>
                <a:latin typeface="Arial" panose="020B0604020202020204" pitchFamily="34" charset="0"/>
              </a:rPr>
              <a:t>Caodaists</a:t>
            </a:r>
            <a:r>
              <a:rPr lang="en-US" sz="1200" b="0" i="0" dirty="0">
                <a:effectLst/>
                <a:latin typeface="Arial" panose="020B0604020202020204" pitchFamily="34" charset="0"/>
              </a:rPr>
              <a:t> recently visited the </a:t>
            </a:r>
            <a:r>
              <a:rPr lang="en-US" sz="1200" b="0" i="0" dirty="0" err="1">
                <a:effectLst/>
                <a:latin typeface="Arial" panose="020B0604020202020204" pitchFamily="34" charset="0"/>
              </a:rPr>
              <a:t>Kardec</a:t>
            </a:r>
            <a:r>
              <a:rPr lang="en-US" sz="1200" b="0" i="0" dirty="0">
                <a:effectLst/>
                <a:latin typeface="Arial" panose="020B0604020202020204" pitchFamily="34" charset="0"/>
              </a:rPr>
              <a:t> </a:t>
            </a:r>
            <a:r>
              <a:rPr lang="en-US" sz="1200" b="0" i="0" dirty="0" err="1">
                <a:effectLst/>
                <a:latin typeface="Arial" panose="020B0604020202020204" pitchFamily="34" charset="0"/>
              </a:rPr>
              <a:t>Spiritist</a:t>
            </a:r>
            <a:r>
              <a:rPr lang="en-US" sz="1200" b="0" i="0" dirty="0">
                <a:effectLst/>
                <a:latin typeface="Arial" panose="020B0604020202020204" pitchFamily="34" charset="0"/>
              </a:rPr>
              <a:t> Center in Lyon to re-establish contacts with the legacy of French </a:t>
            </a:r>
            <a:r>
              <a:rPr lang="en-US" sz="1200" b="0" i="0" dirty="0" err="1">
                <a:effectLst/>
                <a:latin typeface="Arial" panose="020B0604020202020204" pitchFamily="34" charset="0"/>
              </a:rPr>
              <a:t>Spiritism</a:t>
            </a:r>
            <a:r>
              <a:rPr lang="en-US" sz="1200" b="0" i="0" dirty="0">
                <a:effectLst/>
                <a:latin typeface="Arial" panose="020B0604020202020204" pitchFamily="34" charset="0"/>
              </a:rPr>
              <a:t>. There are about four million </a:t>
            </a:r>
            <a:r>
              <a:rPr lang="en-US" sz="1200" b="0" i="0" dirty="0" err="1">
                <a:effectLst/>
                <a:latin typeface="Arial" panose="020B0604020202020204" pitchFamily="34" charset="0"/>
              </a:rPr>
              <a:t>Caodaists</a:t>
            </a:r>
            <a:r>
              <a:rPr lang="en-US" sz="1200" b="0" i="0" dirty="0">
                <a:effectLst/>
                <a:latin typeface="Arial" panose="020B0604020202020204" pitchFamily="34" charset="0"/>
              </a:rPr>
              <a:t> in Vietnam and in the Vietnamese diaspora, so they are the largest </a:t>
            </a:r>
            <a:r>
              <a:rPr lang="en-US" sz="1200" b="0" i="0" dirty="0" err="1">
                <a:effectLst/>
                <a:latin typeface="Arial" panose="020B0604020202020204" pitchFamily="34" charset="0"/>
              </a:rPr>
              <a:t>Spiritist</a:t>
            </a:r>
            <a:r>
              <a:rPr lang="en-US" sz="1200" b="0" i="0" dirty="0">
                <a:effectLst/>
                <a:latin typeface="Arial" panose="020B0604020202020204" pitchFamily="34" charset="0"/>
              </a:rPr>
              <a:t> group in Asia.</a:t>
            </a:r>
          </a:p>
        </p:txBody>
      </p:sp>
      <p:sp>
        <p:nvSpPr>
          <p:cNvPr id="5" name="TextBox 4"/>
          <p:cNvSpPr txBox="1"/>
          <p:nvPr/>
        </p:nvSpPr>
        <p:spPr>
          <a:xfrm>
            <a:off x="6096000" y="0"/>
            <a:ext cx="6096000" cy="3231654"/>
          </a:xfrm>
          <a:prstGeom prst="rect">
            <a:avLst/>
          </a:prstGeom>
          <a:noFill/>
          <a:ln>
            <a:solidFill>
              <a:schemeClr val="tx1"/>
            </a:solidFill>
          </a:ln>
        </p:spPr>
        <p:txBody>
          <a:bodyPr wrap="square" rtlCol="0">
            <a:spAutoFit/>
          </a:bodyPr>
          <a:lstStyle/>
          <a:p>
            <a:pPr fontAlgn="base"/>
            <a:r>
              <a:rPr lang="en-US" sz="1200" b="1" dirty="0"/>
              <a:t>Angels:</a:t>
            </a:r>
          </a:p>
          <a:p>
            <a:pPr fontAlgn="base"/>
            <a:r>
              <a:rPr lang="en-US" sz="1200" dirty="0"/>
              <a:t>“There are angels of various appointments and stations,” wrote President Charles W. Penrose:</a:t>
            </a:r>
          </a:p>
          <a:p>
            <a:pPr fontAlgn="base"/>
            <a:r>
              <a:rPr lang="en-US" sz="1200" dirty="0"/>
              <a:t>“Angels are God’s messengers, whether used in that capacity as unembodied spirits, selected according to their capacities for the work required, or as disembodied spirits, or as translated men, or as resurrected beings. They are agents of Deity of different degrees of intelligence, power and authority, under the direction of higher dignitaries, and subject to law and order in their respective spheres. Elijah, who appeared with Moses on the mount of transfiguration, was a translated man; Moses at that time was either a translated man or a spirit ministering to the Savior; both acted in the capacity of angels. (Luke 9:28–33.) Enoch’s band of translated beings doubtless appeared as angels in manifestations to the patriarchs recorded in the book of Genesis [see Genesis 21:17; 22:11; 32:1].</a:t>
            </a:r>
          </a:p>
          <a:p>
            <a:pPr fontAlgn="base"/>
            <a:r>
              <a:rPr lang="en-US" sz="1200" dirty="0"/>
              <a:t>“Angels high in authority have been clothed on special occasions with the right to represent Deity personally. They have appeared and have been recognized as God himself, just as royal ambassadors of earthly potentates have acted, as recorded in history. The Angel spoken of in Exodus 23:20–22, was one of these. So also was the Angel … who ministered to John on the isle of Patmos, and used the names and titles of the Son of God. (Rev. 1:1.)” (“Who and What Are the Angels?” </a:t>
            </a:r>
            <a:r>
              <a:rPr lang="en-US" sz="1200" i="1" dirty="0"/>
              <a:t>Improvement Era, </a:t>
            </a:r>
            <a:r>
              <a:rPr lang="en-US" sz="1200" dirty="0"/>
              <a:t>Aug. 1912, p. 950.)</a:t>
            </a:r>
          </a:p>
        </p:txBody>
      </p:sp>
      <p:sp>
        <p:nvSpPr>
          <p:cNvPr id="6" name="Rectangle 5"/>
          <p:cNvSpPr/>
          <p:nvPr/>
        </p:nvSpPr>
        <p:spPr>
          <a:xfrm>
            <a:off x="6096000" y="3231654"/>
            <a:ext cx="6096000" cy="1754326"/>
          </a:xfrm>
          <a:prstGeom prst="rect">
            <a:avLst/>
          </a:prstGeom>
          <a:ln>
            <a:solidFill>
              <a:schemeClr val="tx1"/>
            </a:solidFill>
          </a:ln>
        </p:spPr>
        <p:txBody>
          <a:bodyPr>
            <a:spAutoFit/>
          </a:bodyPr>
          <a:lstStyle/>
          <a:p>
            <a:pPr fontAlgn="base"/>
            <a:r>
              <a:rPr lang="en-US" sz="1200" b="1" i="0" dirty="0">
                <a:effectLst/>
                <a:latin typeface="Open Sans"/>
              </a:rPr>
              <a:t>There are two kinds of beings in heaven who are called angels</a:t>
            </a:r>
            <a:r>
              <a:rPr lang="en-US" sz="1200" b="0" i="0" dirty="0">
                <a:effectLst/>
                <a:latin typeface="Open Sans"/>
              </a:rPr>
              <a:t>: those who are spirits and those who have bodies of flesh and bone. Angels who are spirits have not yet obtained a body of flesh and bone, or they are spirits who have once had a mortal body and are awaiting resurrection. Angels who have bodies of flesh and bone have either been resurrected from the dead or translated.</a:t>
            </a:r>
          </a:p>
          <a:p>
            <a:pPr fontAlgn="base"/>
            <a:r>
              <a:rPr lang="en-US" sz="1200" b="0" i="0" dirty="0">
                <a:effectLst/>
                <a:latin typeface="Open Sans"/>
              </a:rPr>
              <a:t>There are many references in scripture to the work of angels. Sometimes angels speak with a voice of thunder as they deliver God’s messages (</a:t>
            </a:r>
            <a:r>
              <a:rPr lang="en-US" sz="1200" b="0" i="0" u="none" strike="noStrike" dirty="0">
                <a:effectLst/>
                <a:latin typeface="Open Sans"/>
              </a:rPr>
              <a:t>Mosiah 27:11–16</a:t>
            </a:r>
            <a:r>
              <a:rPr lang="en-US" sz="1200" b="0" i="0" dirty="0">
                <a:effectLst/>
                <a:latin typeface="Open Sans"/>
              </a:rPr>
              <a:t>). Righteous mortal men may also be called angels (</a:t>
            </a:r>
            <a:r>
              <a:rPr lang="en-US" sz="1200" b="0" i="0" u="none" strike="noStrike" dirty="0">
                <a:effectLst/>
                <a:latin typeface="Open Sans"/>
              </a:rPr>
              <a:t>JST, Gen. 19:15</a:t>
            </a:r>
            <a:r>
              <a:rPr lang="en-US" sz="1200" b="0" i="0" dirty="0">
                <a:effectLst/>
                <a:latin typeface="Open Sans"/>
              </a:rPr>
              <a:t>). Some angels serve around the throne of God in heaven (</a:t>
            </a:r>
            <a:r>
              <a:rPr lang="en-US" sz="1200" b="0" i="0" u="none" strike="noStrike" dirty="0">
                <a:effectLst/>
                <a:latin typeface="Open Sans"/>
              </a:rPr>
              <a:t>Alma 36:22) </a:t>
            </a:r>
            <a:r>
              <a:rPr lang="en-US" sz="1200" b="0" i="0" dirty="0">
                <a:effectLst/>
                <a:latin typeface="Open Sans"/>
              </a:rPr>
              <a:t>Guide to the Scriptures: Angels</a:t>
            </a:r>
          </a:p>
        </p:txBody>
      </p:sp>
      <p:sp>
        <p:nvSpPr>
          <p:cNvPr id="11" name="Rectangle 10"/>
          <p:cNvSpPr/>
          <p:nvPr/>
        </p:nvSpPr>
        <p:spPr>
          <a:xfrm>
            <a:off x="6096000" y="4985980"/>
            <a:ext cx="6096000" cy="1754326"/>
          </a:xfrm>
          <a:prstGeom prst="rect">
            <a:avLst/>
          </a:prstGeom>
          <a:ln>
            <a:solidFill>
              <a:schemeClr val="tx1"/>
            </a:solidFill>
          </a:ln>
        </p:spPr>
        <p:txBody>
          <a:bodyPr>
            <a:spAutoFit/>
          </a:bodyPr>
          <a:lstStyle/>
          <a:p>
            <a:r>
              <a:rPr lang="en-US" sz="1200" b="1" dirty="0"/>
              <a:t>Jesus “Prince of Peace”</a:t>
            </a:r>
            <a:r>
              <a:rPr lang="en-US" sz="1200" dirty="0"/>
              <a:t> made by </a:t>
            </a:r>
            <a:r>
              <a:rPr lang="en-US" sz="1200" b="1" dirty="0" err="1"/>
              <a:t>Akiane</a:t>
            </a:r>
            <a:r>
              <a:rPr lang="en-US" sz="1200" b="1" dirty="0"/>
              <a:t> </a:t>
            </a:r>
            <a:r>
              <a:rPr lang="en-US" sz="1200" b="1" dirty="0" err="1"/>
              <a:t>Kramarik</a:t>
            </a:r>
            <a:r>
              <a:rPr lang="en-US" sz="1200" dirty="0"/>
              <a:t> at age 8. She’s a child art prodigy, born on July 9, 1994 at Mount Morris, Illinois from an Atheist parents.</a:t>
            </a:r>
          </a:p>
          <a:p>
            <a:endParaRPr lang="en-US" sz="1200" dirty="0"/>
          </a:p>
          <a:p>
            <a:r>
              <a:rPr lang="en-US" sz="1200" dirty="0"/>
              <a:t>When she was four, she started to draw using whatever medium she can use. Without someone to teach her, she continued to draw. At a young age her art is way beyond her age and she said “God is my teacher”.  She continue to progress in her craft and when she was eight years old she wanted to paint Jesus according to her vision. It took so long and a lot of prayers to find the perfect subject for her painting.</a:t>
            </a:r>
          </a:p>
          <a:p>
            <a:r>
              <a:rPr lang="en-US" sz="1200" dirty="0"/>
              <a:t>http://wereblog.com/jesus-is-for-real-prince-of-peace-by-akiane-kramarik-a-child-art-prodigy</a:t>
            </a:r>
          </a:p>
        </p:txBody>
      </p:sp>
    </p:spTree>
    <p:extLst>
      <p:ext uri="{BB962C8B-B14F-4D97-AF65-F5344CB8AC3E}">
        <p14:creationId xmlns:p14="http://schemas.microsoft.com/office/powerpoint/2010/main" val="221285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CEA546-BCB6-4F08-AB47-9C1D7707A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Spirit-rapping</a:t>
            </a:r>
          </a:p>
        </p:txBody>
      </p:sp>
      <p:sp>
        <p:nvSpPr>
          <p:cNvPr id="5" name="TextBox 4"/>
          <p:cNvSpPr txBox="1"/>
          <p:nvPr/>
        </p:nvSpPr>
        <p:spPr>
          <a:xfrm>
            <a:off x="544855" y="1252697"/>
            <a:ext cx="6334410" cy="830997"/>
          </a:xfrm>
          <a:prstGeom prst="rect">
            <a:avLst/>
          </a:prstGeom>
          <a:noFill/>
        </p:spPr>
        <p:txBody>
          <a:bodyPr wrap="square" rtlCol="0">
            <a:spAutoFit/>
          </a:bodyPr>
          <a:lstStyle/>
          <a:p>
            <a:r>
              <a:rPr lang="en-US" sz="2400" b="1" dirty="0"/>
              <a:t>“The Fox family in </a:t>
            </a:r>
            <a:r>
              <a:rPr lang="en-US" sz="2400" b="1" dirty="0" err="1"/>
              <a:t>Hydesville</a:t>
            </a:r>
            <a:r>
              <a:rPr lang="en-US" sz="2400" b="1" dirty="0"/>
              <a:t>, N.Y in March of 1844 had discovered, or invented “</a:t>
            </a:r>
            <a:r>
              <a:rPr lang="en-US" sz="2400" b="1" dirty="0" err="1"/>
              <a:t>Spiritism</a:t>
            </a:r>
            <a:r>
              <a:rPr lang="en-US" sz="2400" b="1" dirty="0"/>
              <a:t>”</a:t>
            </a:r>
          </a:p>
        </p:txBody>
      </p:sp>
      <p:sp>
        <p:nvSpPr>
          <p:cNvPr id="7" name="TextBox 6"/>
          <p:cNvSpPr txBox="1"/>
          <p:nvPr/>
        </p:nvSpPr>
        <p:spPr>
          <a:xfrm>
            <a:off x="6096000" y="2856501"/>
            <a:ext cx="4974771" cy="2246769"/>
          </a:xfrm>
          <a:prstGeom prst="rect">
            <a:avLst/>
          </a:prstGeom>
          <a:noFill/>
        </p:spPr>
        <p:txBody>
          <a:bodyPr wrap="square" rtlCol="0">
            <a:spAutoFit/>
          </a:bodyPr>
          <a:lstStyle/>
          <a:p>
            <a:r>
              <a:rPr lang="en-US" sz="2800" b="1" dirty="0"/>
              <a:t>Because of the Revelation given in 1843 (D&amp;C 129) the Saints were forewarned of the deception of false pretension or by evil spirits.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Smith and Sjodahl</a:t>
            </a:r>
          </a:p>
        </p:txBody>
      </p:sp>
      <p:pic>
        <p:nvPicPr>
          <p:cNvPr id="9" name="Picture 8">
            <a:extLst>
              <a:ext uri="{FF2B5EF4-FFF2-40B4-BE49-F238E27FC236}">
                <a16:creationId xmlns:a16="http://schemas.microsoft.com/office/drawing/2014/main" id="{1EEA79F2-045D-4586-8797-F57BCE49F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624" y="2268400"/>
            <a:ext cx="3261643" cy="4365114"/>
          </a:xfrm>
          <a:prstGeom prst="rect">
            <a:avLst/>
          </a:prstGeom>
        </p:spPr>
      </p:pic>
    </p:spTree>
    <p:extLst>
      <p:ext uri="{BB962C8B-B14F-4D97-AF65-F5344CB8AC3E}">
        <p14:creationId xmlns:p14="http://schemas.microsoft.com/office/powerpoint/2010/main" val="12786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7271656" cy="646331"/>
          </a:xfrm>
          <a:prstGeom prst="rect">
            <a:avLst/>
          </a:prstGeom>
          <a:ln>
            <a:solidFill>
              <a:schemeClr val="tx1"/>
            </a:solidFill>
          </a:ln>
        </p:spPr>
        <p:txBody>
          <a:bodyPr wrap="square">
            <a:spAutoFit/>
          </a:bodyPr>
          <a:lstStyle/>
          <a:p>
            <a:r>
              <a:rPr lang="en-US" sz="1200" b="1" dirty="0">
                <a:latin typeface="Arial" panose="020B0604020202020204" pitchFamily="34" charset="0"/>
              </a:rPr>
              <a:t>Sectarianism</a:t>
            </a:r>
            <a:r>
              <a:rPr lang="en-US" sz="1200" dirty="0">
                <a:latin typeface="Arial" panose="020B0604020202020204" pitchFamily="34" charset="0"/>
              </a:rPr>
              <a:t>, according to one definition, is bigotry, discrimination, or hatred arising from attaching importance to perceived differences between subdivisions within a group, such as between different denominations of a religion, class, regional or factions of a political movement.</a:t>
            </a:r>
            <a:endParaRPr lang="en-US" sz="1200" dirty="0"/>
          </a:p>
        </p:txBody>
      </p:sp>
      <p:sp>
        <p:nvSpPr>
          <p:cNvPr id="7" name="Rectangle 6"/>
          <p:cNvSpPr/>
          <p:nvPr/>
        </p:nvSpPr>
        <p:spPr>
          <a:xfrm>
            <a:off x="0" y="657217"/>
            <a:ext cx="7271656" cy="2308324"/>
          </a:xfrm>
          <a:prstGeom prst="rect">
            <a:avLst/>
          </a:prstGeom>
          <a:ln>
            <a:solidFill>
              <a:schemeClr val="tx1"/>
            </a:solidFill>
          </a:ln>
        </p:spPr>
        <p:txBody>
          <a:bodyPr wrap="square">
            <a:spAutoFit/>
          </a:bodyPr>
          <a:lstStyle/>
          <a:p>
            <a:pPr fontAlgn="base"/>
            <a:r>
              <a:rPr lang="en-US" sz="1200" b="1" dirty="0"/>
              <a:t>D&amp;C 129: 8-9 Satan:</a:t>
            </a:r>
          </a:p>
          <a:p>
            <a:pPr fontAlgn="base"/>
            <a:r>
              <a:rPr lang="en-US" sz="1200" dirty="0"/>
              <a:t>“Satan attempts to deceive by counterfeiting the light that accompanies the spirit of a just man made perfect. A just man made perfect who comes as a messenger will appear in his glory, ‘for that is the only way he can appear’ (D&amp;C 129:6). The Prophet Joseph Smith once said, ‘Wicked spirits have their bounds, limits, and laws by which they are governed … and, it is very evident that they possess a power that none but those who have the priesthood can control’ (in </a:t>
            </a:r>
            <a:r>
              <a:rPr lang="en-US" sz="1200" i="1" dirty="0"/>
              <a:t>History of the Church,</a:t>
            </a:r>
            <a:r>
              <a:rPr lang="en-US" sz="1200" dirty="0"/>
              <a:t> 4:576).</a:t>
            </a:r>
          </a:p>
          <a:p>
            <a:pPr fontAlgn="base"/>
            <a:endParaRPr lang="en-US" sz="1200" dirty="0"/>
          </a:p>
          <a:p>
            <a:pPr fontAlgn="base"/>
            <a:r>
              <a:rPr lang="en-US" sz="1200" dirty="0"/>
              <a:t>“The Prophet taught that when the devil is offered a hand to shake, ‘he will offer you his hand’ (D&amp;C 129:8). The mortal will feel nothing, because the devil is an unembodied spirit. He can therefore be distinguished in this manner from a righteous spirit or angel sent from God. The just man will not attempt to deceive (see D&amp;C 129:7); an angel of Satan will not refrain from trying to deceive” (</a:t>
            </a:r>
            <a:r>
              <a:rPr lang="en-US" sz="1200" i="1" dirty="0"/>
              <a:t>Doctrine and Covenants Student Manual,</a:t>
            </a:r>
            <a:r>
              <a:rPr lang="en-US" sz="1200" dirty="0"/>
              <a:t> 2nd ed. [Church Educational System manual, 2001], 321).</a:t>
            </a:r>
            <a:endParaRPr lang="en-US" sz="1200" b="0" i="0" dirty="0">
              <a:effectLst/>
            </a:endParaRPr>
          </a:p>
        </p:txBody>
      </p:sp>
      <p:sp>
        <p:nvSpPr>
          <p:cNvPr id="8" name="Rectangle 7"/>
          <p:cNvSpPr/>
          <p:nvPr/>
        </p:nvSpPr>
        <p:spPr>
          <a:xfrm>
            <a:off x="7271656" y="10886"/>
            <a:ext cx="4920343" cy="4708981"/>
          </a:xfrm>
          <a:prstGeom prst="rect">
            <a:avLst/>
          </a:prstGeom>
          <a:ln>
            <a:solidFill>
              <a:schemeClr val="tx1"/>
            </a:solidFill>
          </a:ln>
        </p:spPr>
        <p:txBody>
          <a:bodyPr wrap="square">
            <a:spAutoFit/>
          </a:bodyPr>
          <a:lstStyle/>
          <a:p>
            <a:r>
              <a:rPr lang="en-US" sz="1200" b="1" dirty="0">
                <a:solidFill>
                  <a:srgbClr val="000000"/>
                </a:solidFill>
                <a:latin typeface="Georgia" panose="02040502050405020303" pitchFamily="18" charset="0"/>
              </a:rPr>
              <a:t>The New Name--Dallin H. Oaks:</a:t>
            </a:r>
          </a:p>
          <a:p>
            <a:r>
              <a:rPr lang="en-US" sz="1200" dirty="0">
                <a:solidFill>
                  <a:srgbClr val="000000"/>
                </a:solidFill>
                <a:latin typeface="Georgia" panose="02040502050405020303" pitchFamily="18" charset="0"/>
              </a:rPr>
              <a:t>In the ancient world, a name represented the essence of the person named.  Thus, a prominent Bible dictionary declares: "In biblical thought a name is not a mere label of identification; it is an expression of the essential nature of its bearer.  A man's name reveals his character.... Hence to know the name of God is to know God as he has revealed himself" (</a:t>
            </a:r>
            <a:r>
              <a:rPr lang="en-US" sz="1200" i="1" dirty="0">
                <a:solidFill>
                  <a:srgbClr val="000000"/>
                </a:solidFill>
                <a:latin typeface="Georgia" panose="02040502050405020303" pitchFamily="18" charset="0"/>
              </a:rPr>
              <a:t>Interpreter's Dictionary</a:t>
            </a:r>
            <a:r>
              <a:rPr lang="en-US" sz="1200" dirty="0">
                <a:solidFill>
                  <a:srgbClr val="000000"/>
                </a:solidFill>
                <a:latin typeface="Georgia" panose="02040502050405020303" pitchFamily="18" charset="0"/>
              </a:rPr>
              <a:t>, 3:500-501)....</a:t>
            </a:r>
            <a:br>
              <a:rPr lang="en-US" sz="1200" dirty="0">
                <a:solidFill>
                  <a:srgbClr val="000000"/>
                </a:solidFill>
                <a:latin typeface="Georgia" panose="02040502050405020303" pitchFamily="18" charset="0"/>
              </a:rPr>
            </a:br>
            <a:endParaRPr lang="en-US" sz="1200" dirty="0">
              <a:solidFill>
                <a:srgbClr val="000000"/>
              </a:solidFill>
              <a:latin typeface="Georgia" panose="02040502050405020303" pitchFamily="18" charset="0"/>
            </a:endParaRPr>
          </a:p>
          <a:p>
            <a:r>
              <a:rPr lang="en-US" sz="1200" dirty="0">
                <a:solidFill>
                  <a:srgbClr val="000000"/>
                </a:solidFill>
                <a:latin typeface="Georgia" panose="02040502050405020303" pitchFamily="18" charset="0"/>
              </a:rPr>
              <a:t>For this reason, in biblical thought a change of name signifies a change of nature or essence.  The dictionary observes:  "It could also be said soberly of anyone that his name is his very self.  Thus, when a radical change in a person's character took place so the he became a new man, he was given a new name" (</a:t>
            </a:r>
            <a:r>
              <a:rPr lang="en-US" sz="1200" i="1" dirty="0">
                <a:solidFill>
                  <a:srgbClr val="000000"/>
                </a:solidFill>
                <a:latin typeface="Georgia" panose="02040502050405020303" pitchFamily="18" charset="0"/>
              </a:rPr>
              <a:t>Interpreter's Dictionary</a:t>
            </a:r>
            <a:r>
              <a:rPr lang="en-US" sz="1200" dirty="0">
                <a:solidFill>
                  <a:srgbClr val="000000"/>
                </a:solidFill>
                <a:latin typeface="Georgia" panose="02040502050405020303" pitchFamily="18" charset="0"/>
              </a:rPr>
              <a:t>, 2:408).   Thus, a king receives a new name on his ascending the throne.</a:t>
            </a:r>
            <a:br>
              <a:rPr lang="en-US" sz="1200" dirty="0">
                <a:solidFill>
                  <a:srgbClr val="000000"/>
                </a:solidFill>
                <a:latin typeface="Georgia" panose="02040502050405020303" pitchFamily="18" charset="0"/>
              </a:rPr>
            </a:br>
            <a:endParaRPr lang="en-US" sz="1200" dirty="0">
              <a:solidFill>
                <a:srgbClr val="000000"/>
              </a:solidFill>
              <a:latin typeface="Georgia" panose="02040502050405020303" pitchFamily="18" charset="0"/>
            </a:endParaRPr>
          </a:p>
          <a:p>
            <a:r>
              <a:rPr lang="en-US" sz="1200" dirty="0">
                <a:solidFill>
                  <a:srgbClr val="000000"/>
                </a:solidFill>
                <a:latin typeface="Georgia" panose="02040502050405020303" pitchFamily="18" charset="0"/>
              </a:rPr>
              <a:t>This understanding helps to explain the new names given to many key figures in the Bible at the time of an important change in their lives.  Examples include Abraham (see Gen. 17:5), Sarah (see Gen. 17:15), Israel (see Gen. 32:28; 35:10) and Peter (see John 1:42).  The idea that a name changes when a person's essence changes also helps to explain the scriptural teaching that a new name is given to all persons who come into the celestial kingdom (see D&amp;C 130:11; see also Isa. 56:5, 62:2; Rev. 2:17, 3:12). (</a:t>
            </a:r>
            <a:r>
              <a:rPr lang="en-US" sz="1200" i="1" dirty="0">
                <a:solidFill>
                  <a:srgbClr val="000000"/>
                </a:solidFill>
                <a:latin typeface="Georgia" panose="02040502050405020303" pitchFamily="18" charset="0"/>
              </a:rPr>
              <a:t>His Holy Name</a:t>
            </a:r>
            <a:r>
              <a:rPr lang="en-US" sz="1200" dirty="0">
                <a:solidFill>
                  <a:srgbClr val="000000"/>
                </a:solidFill>
                <a:latin typeface="Georgia" panose="02040502050405020303" pitchFamily="18" charset="0"/>
              </a:rPr>
              <a:t>, </a:t>
            </a:r>
            <a:r>
              <a:rPr lang="en-US" sz="1200" dirty="0" err="1">
                <a:solidFill>
                  <a:srgbClr val="000000"/>
                </a:solidFill>
                <a:latin typeface="Georgia" panose="02040502050405020303" pitchFamily="18" charset="0"/>
              </a:rPr>
              <a:t>Bookcraft</a:t>
            </a:r>
            <a:r>
              <a:rPr lang="en-US" sz="1200" dirty="0">
                <a:solidFill>
                  <a:srgbClr val="000000"/>
                </a:solidFill>
                <a:latin typeface="Georgia" panose="02040502050405020303" pitchFamily="18" charset="0"/>
              </a:rPr>
              <a:t>, Salt Lake City, 1998)</a:t>
            </a:r>
            <a:endParaRPr lang="en-US" sz="1200" b="0" i="0" dirty="0">
              <a:solidFill>
                <a:srgbClr val="000000"/>
              </a:solidFill>
              <a:effectLst/>
              <a:latin typeface="Georgia" panose="02040502050405020303" pitchFamily="18" charset="0"/>
            </a:endParaRPr>
          </a:p>
        </p:txBody>
      </p:sp>
      <p:sp>
        <p:nvSpPr>
          <p:cNvPr id="10" name="Rectangle 9"/>
          <p:cNvSpPr/>
          <p:nvPr/>
        </p:nvSpPr>
        <p:spPr>
          <a:xfrm>
            <a:off x="0" y="2976427"/>
            <a:ext cx="7271656" cy="2862322"/>
          </a:xfrm>
          <a:prstGeom prst="rect">
            <a:avLst/>
          </a:prstGeom>
          <a:ln>
            <a:solidFill>
              <a:schemeClr val="tx1"/>
            </a:solidFill>
          </a:ln>
        </p:spPr>
        <p:txBody>
          <a:bodyPr wrap="square">
            <a:spAutoFit/>
          </a:bodyPr>
          <a:lstStyle/>
          <a:p>
            <a:r>
              <a:rPr lang="en-US" sz="1000" b="1" dirty="0">
                <a:latin typeface="Arial" panose="020B0604020202020204" pitchFamily="34" charset="0"/>
              </a:rPr>
              <a:t>Do not Take as Gospel: Just a small history of the white stone and what others think:</a:t>
            </a:r>
          </a:p>
          <a:p>
            <a:r>
              <a:rPr lang="en-US" sz="1000" dirty="0">
                <a:latin typeface="Arial" panose="020B0604020202020204" pitchFamily="34" charset="0"/>
              </a:rPr>
              <a:t>One of the better-accepted explanations of the white stone has to do with the high priest’s breastplate, which contained twelve stones. Each of these stones had the name of one of the twelve tribes of Israel engraved on it (</a:t>
            </a:r>
            <a:r>
              <a:rPr lang="en-US" sz="1000" u="sng" dirty="0">
                <a:latin typeface="Arial" panose="020B0604020202020204" pitchFamily="34" charset="0"/>
              </a:rPr>
              <a:t>Exodus 28:21</a:t>
            </a:r>
            <a:r>
              <a:rPr lang="en-US" sz="1000" dirty="0">
                <a:latin typeface="Arial" panose="020B0604020202020204" pitchFamily="34" charset="0"/>
              </a:rPr>
              <a:t>). As he ministered in the temple, the high priest bore the names of God’s people into God’s presence. In the same way, the “white stone” with the believer’s name written on it could be a reference to our standing in God’s presence.</a:t>
            </a:r>
            <a:br>
              <a:rPr lang="en-US" sz="1000" dirty="0"/>
            </a:br>
            <a:br>
              <a:rPr lang="en-US" sz="1000" dirty="0"/>
            </a:br>
            <a:r>
              <a:rPr lang="en-US" sz="1000" dirty="0">
                <a:latin typeface="Arial" panose="020B0604020202020204" pitchFamily="34" charset="0"/>
              </a:rPr>
              <a:t>Another widely held explanation suggests that the white stone may be a translucent precious stone such as a diamond. The word translated “white” in </a:t>
            </a:r>
            <a:r>
              <a:rPr lang="en-US" sz="1000" u="sng" dirty="0">
                <a:latin typeface="Arial" panose="020B0604020202020204" pitchFamily="34" charset="0"/>
              </a:rPr>
              <a:t>Revelation 2:17 </a:t>
            </a:r>
            <a:r>
              <a:rPr lang="en-US" sz="1000" dirty="0">
                <a:latin typeface="Arial" panose="020B0604020202020204" pitchFamily="34" charset="0"/>
              </a:rPr>
              <a:t>is </a:t>
            </a:r>
            <a:r>
              <a:rPr lang="en-US" sz="1000" i="1" dirty="0" err="1">
                <a:latin typeface="Arial" panose="020B0604020202020204" pitchFamily="34" charset="0"/>
              </a:rPr>
              <a:t>leuko</a:t>
            </a:r>
            <a:r>
              <a:rPr lang="en-US" sz="1000" i="1" dirty="0">
                <a:latin typeface="Arial" panose="020B0604020202020204" pitchFamily="34" charset="0"/>
              </a:rPr>
              <a:t> s</a:t>
            </a:r>
            <a:r>
              <a:rPr lang="en-US" sz="1000" dirty="0">
                <a:latin typeface="Arial" panose="020B0604020202020204" pitchFamily="34" charset="0"/>
              </a:rPr>
              <a:t>and can also mean “brilliant, bright.” This interpretation holds that on the stone is written the name of Christ, not the name of the believer. Revelation mentions that the name of Christ is written on the foreheads of the saints (</a:t>
            </a:r>
            <a:r>
              <a:rPr lang="en-US" sz="1000" u="sng" dirty="0">
                <a:latin typeface="Arial" panose="020B0604020202020204" pitchFamily="34" charset="0"/>
              </a:rPr>
              <a:t>Revelation 3:12</a:t>
            </a:r>
            <a:r>
              <a:rPr lang="en-US" sz="1000" dirty="0">
                <a:latin typeface="Arial" panose="020B0604020202020204" pitchFamily="34" charset="0"/>
              </a:rPr>
              <a:t>;</a:t>
            </a:r>
            <a:r>
              <a:rPr lang="en-US" sz="1000" u="sng" dirty="0">
                <a:latin typeface="Arial" panose="020B0604020202020204" pitchFamily="34" charset="0"/>
              </a:rPr>
              <a:t>Revelation 14:1</a:t>
            </a:r>
            <a:r>
              <a:rPr lang="en-US" sz="1000" dirty="0">
                <a:latin typeface="Arial" panose="020B0604020202020204" pitchFamily="34" charset="0"/>
              </a:rPr>
              <a:t>, and </a:t>
            </a:r>
            <a:r>
              <a:rPr lang="en-US" sz="1000" u="sng" dirty="0">
                <a:latin typeface="Arial" panose="020B0604020202020204" pitchFamily="34" charset="0"/>
              </a:rPr>
              <a:t>Revelation 14:20 </a:t>
            </a:r>
            <a:r>
              <a:rPr lang="en-US" sz="1000" dirty="0">
                <a:latin typeface="Arial" panose="020B0604020202020204" pitchFamily="34" charset="0"/>
              </a:rPr>
              <a:t>).</a:t>
            </a:r>
            <a:br>
              <a:rPr lang="en-US" sz="1000" dirty="0"/>
            </a:br>
            <a:br>
              <a:rPr lang="en-US" sz="1000" dirty="0"/>
            </a:br>
            <a:r>
              <a:rPr lang="en-US" sz="1000" dirty="0">
                <a:latin typeface="Arial" panose="020B0604020202020204" pitchFamily="34" charset="0"/>
              </a:rPr>
              <a:t>The best meaning of the white stone probably has to do with the ancient Roman custom of awarding white stones to the victors of athletic games. The winner of a contest was awarded a white stone with his name inscribed on it. This served as his “ticket” to a special awards banquet. According to this view, Jesus promises the overcomers entrance to the eternal victory celebration in heaven. The “new name” most likely refers to the Holy Spirit’s work of conforming believers to the holiness of Christ (see </a:t>
            </a:r>
            <a:r>
              <a:rPr lang="en-US" sz="1000" u="sng" dirty="0">
                <a:latin typeface="Arial" panose="020B0604020202020204" pitchFamily="34" charset="0"/>
              </a:rPr>
              <a:t>Romans 8:29</a:t>
            </a:r>
            <a:r>
              <a:rPr lang="en-US" sz="1000" dirty="0">
                <a:latin typeface="Arial" panose="020B0604020202020204" pitchFamily="34" charset="0"/>
              </a:rPr>
              <a:t>;</a:t>
            </a:r>
            <a:r>
              <a:rPr lang="en-US" sz="1000" u="sng" dirty="0">
                <a:latin typeface="Arial" panose="020B0604020202020204" pitchFamily="34" charset="0"/>
              </a:rPr>
              <a:t>Colossians 3:10</a:t>
            </a:r>
            <a:r>
              <a:rPr lang="en-US" sz="1000" dirty="0">
                <a:latin typeface="Arial" panose="020B0604020202020204" pitchFamily="34" charset="0"/>
              </a:rPr>
              <a:t>).</a:t>
            </a:r>
            <a:br>
              <a:rPr lang="en-US" sz="1000" dirty="0">
                <a:latin typeface="Arial" panose="020B0604020202020204" pitchFamily="34" charset="0"/>
              </a:rPr>
            </a:br>
            <a:br>
              <a:rPr lang="en-US" sz="1000" dirty="0">
                <a:latin typeface="Arial" panose="020B0604020202020204" pitchFamily="34" charset="0"/>
              </a:rPr>
            </a:br>
            <a:r>
              <a:rPr lang="en-US" sz="1000" dirty="0">
                <a:latin typeface="Arial" panose="020B0604020202020204" pitchFamily="34" charset="0"/>
              </a:rPr>
              <a:t>Read </a:t>
            </a:r>
            <a:r>
              <a:rPr lang="en-US" sz="1000" dirty="0" err="1">
                <a:latin typeface="Arial" panose="020B0604020202020204" pitchFamily="34" charset="0"/>
              </a:rPr>
              <a:t>more:</a:t>
            </a:r>
            <a:r>
              <a:rPr lang="en-US" sz="1000" u="sng" dirty="0" err="1">
                <a:latin typeface="Abadi" panose="020B0604020104020204" pitchFamily="34" charset="0"/>
              </a:rPr>
              <a:t>http</a:t>
            </a:r>
            <a:r>
              <a:rPr lang="en-US" sz="1000" u="sng" dirty="0">
                <a:latin typeface="Abadi" panose="020B0604020104020204" pitchFamily="34" charset="0"/>
              </a:rPr>
              <a:t>://www.gotquestions.org/white-stone-new-name.html#ixzz3UwaFzjNz</a:t>
            </a:r>
            <a:endParaRPr lang="en-US" sz="1000" dirty="0"/>
          </a:p>
        </p:txBody>
      </p:sp>
    </p:spTree>
    <p:extLst>
      <p:ext uri="{BB962C8B-B14F-4D97-AF65-F5344CB8AC3E}">
        <p14:creationId xmlns:p14="http://schemas.microsoft.com/office/powerpoint/2010/main" val="331924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85964" cy="6370975"/>
          </a:xfrm>
          <a:prstGeom prst="rect">
            <a:avLst/>
          </a:prstGeom>
          <a:ln>
            <a:solidFill>
              <a:schemeClr val="tx1"/>
            </a:solidFill>
          </a:ln>
        </p:spPr>
        <p:txBody>
          <a:bodyPr wrap="square">
            <a:spAutoFit/>
          </a:bodyPr>
          <a:lstStyle/>
          <a:p>
            <a:pPr fontAlgn="base"/>
            <a:r>
              <a:rPr lang="en-US" sz="1200" b="1" dirty="0"/>
              <a:t>Relativity of Time:</a:t>
            </a:r>
          </a:p>
          <a:p>
            <a:pPr fontAlgn="base"/>
            <a:r>
              <a:rPr lang="en-US" sz="1200" dirty="0"/>
              <a:t>Several scriptures suggest that the way we perceive time on earth may not be the way time really is throughout the universe. Alma 40:8 suggests that only men measure time and that to God all time is as one day. Other scriptures suggest that all things are present before the Lord (see D&amp;C 38:2; Moses 1:6). Verses 4–7 in section 130 suggest a similar concept, namely that past, present, and future are continually before the Lord and that time is relative to the planet on which one resides.</a:t>
            </a:r>
          </a:p>
          <a:p>
            <a:pPr fontAlgn="base"/>
            <a:r>
              <a:rPr lang="en-US" sz="1200" dirty="0"/>
              <a:t>In the twentieth century, the field of physics began to speak about time and space in a way that may help explain these revelatory statements. Albert Einstein, in the early part of this century, developed what is known as the theory of relativity. Einstein postulated that what men had assumed were absolutes in the physical world—space, gravity, speed, motion, time—were not absolutes at all but were interrelated with each other. That is why the theory was called the theory of relativity. Physicists now agree that a person’s time reference will vary depending on his relative position in space.</a:t>
            </a:r>
          </a:p>
          <a:p>
            <a:pPr fontAlgn="base"/>
            <a:r>
              <a:rPr lang="en-US" sz="1200" dirty="0"/>
              <a:t>According to Einstein’s theory, if a body moves at very fast speeds (those approaching the speed of light, which is 186,000 miles per second), that body’s time slows down in relation to the time of a body that is on earth; and for the body in motion, space contracts or shrinks. In other words, time and space are not two separate things but are interrelated. Physicists refer to this as the space-time continuum. If an astronaut were to journey out into space at speeds approaching the speed of light, though to himself all would seem perfectly normal, to someone on earth it would appear as though his clock were ticking slower, his heart were beating slower, his metabolism operating slower, and so on. He would actually age more slowly than would a person who remained on the earth. Though the finite mind tends to reject such concepts, Einstein’s theory suggests that </a:t>
            </a:r>
            <a:r>
              <a:rPr lang="en-US" sz="1200" i="1" dirty="0"/>
              <a:t>reality</a:t>
            </a:r>
            <a:r>
              <a:rPr lang="en-US" sz="1200" dirty="0"/>
              <a:t> to us is a product of our relative position in the space-time continuum.</a:t>
            </a:r>
          </a:p>
          <a:p>
            <a:pPr fontAlgn="base"/>
            <a:r>
              <a:rPr lang="en-US" sz="1200" dirty="0"/>
              <a:t>According to this theory, if a being achieved the speed of light, to that being all space would contract to the point that it would be “here” for him, and all time would slow down until it became “now” for him. The theory of relativity thus may suggest how, for a being of light and glory like God, all space and all time could be present. As difficult as such a concept is to understand, increasingly sophisticated experiments continue to substantiate Einstein’s theoretical description of the realities of the universe.</a:t>
            </a:r>
          </a:p>
          <a:p>
            <a:pPr fontAlgn="base"/>
            <a:r>
              <a:rPr lang="en-US" sz="1200" dirty="0" err="1"/>
              <a:t>Lael</a:t>
            </a:r>
            <a:r>
              <a:rPr lang="en-US" sz="1200" dirty="0"/>
              <a:t> Woodbury, dean of the College of Fine Arts and Communications at Brigham Young University, talked about man’s perception of time and God’s perception of time in an address sponsored by the Church Educational System:</a:t>
            </a:r>
          </a:p>
          <a:p>
            <a:pPr fontAlgn="base"/>
            <a:r>
              <a:rPr lang="en-US" sz="1200" dirty="0"/>
              <a:t>“The evidence suggests that God … perceives time as we perceive space. That’s why ‘all things are before him, and all things are round about him; and he is above all things, and in all things, and is through all things, and is round about all things’ [D&amp;C 88:41]. Time, like space, is ‘continually before the Lord.’ …</a:t>
            </a:r>
          </a:p>
          <a:p>
            <a:pPr fontAlgn="base"/>
            <a:r>
              <a:rPr lang="en-US" sz="1200" dirty="0"/>
              <a:t>“… Right now we perceive music in time as a blind man perceives form in space—sequentially. He explores with his fingers, noting form, texture, contours, rhythms. He holds each perception in his mind, one by one, carefully adding one to the other, until he synthesizes his concept of what that space object must be like. You and I don’t do that. We perceive a space object immediately. We simply look at it, and to a certain degree we ‘know it. We do [not] go through a one-by-one, sequential, additive process. We perceive that it is, and we are able to distinguish it from any other object.</a:t>
            </a:r>
          </a:p>
          <a:p>
            <a:pPr fontAlgn="base"/>
            <a:r>
              <a:rPr lang="en-US" sz="1200" dirty="0"/>
              <a:t>“I’m suggesting that God perceives time as instantaneously as we perceive space. For us, time is difficult. Lacking higher facility, we are as blind about time as a sightless man is about space. We perceive time in the same way that we perceive music—sequentially. We explore rhythm, pitch, amplitude, texture, theme, harmonies, parallels, and contrasts. And from our perceptions we synthesize our concept of the object or event—the musical artwork—that existed in its entirety before we began our examination of it.</a:t>
            </a:r>
          </a:p>
          <a:p>
            <a:pPr fontAlgn="base"/>
            <a:r>
              <a:rPr lang="en-US" sz="1200" dirty="0"/>
              <a:t>“Equally complete now is each of our lives before the Lord. We explore them sequentially because we are time-blind. But the Lord, perceiving time as space, sees us as we are, not as we are becoming. We are, for him, beings without time. We are continually before him—the totality of our psyches, personalities, bodies, choices, and behaviors.” (</a:t>
            </a:r>
            <a:r>
              <a:rPr lang="en-US" sz="1200" i="1" dirty="0"/>
              <a:t>Continually before the Lord, </a:t>
            </a:r>
            <a:r>
              <a:rPr lang="en-US" sz="1200" dirty="0"/>
              <a:t>Commissioner’s Lecture Series [Provo: Brigham Young University Press, 1974], pp. 5–6.)</a:t>
            </a:r>
          </a:p>
          <a:p>
            <a:pPr fontAlgn="base"/>
            <a:r>
              <a:rPr lang="en-US" sz="1200" dirty="0"/>
              <a:t>Einstein’s theory is only a theory, although it is being substantiated again and again as a valid representation of reality. How God operates through the vastness of space and the eternity of time has not been revealed in specific detail, but what information man has been given can be harmonized with what physicists are discovering about the interrelationship of space and time.</a:t>
            </a:r>
          </a:p>
          <a:p>
            <a:pPr fontAlgn="base"/>
            <a:r>
              <a:rPr lang="en-US" sz="1200" dirty="0"/>
              <a:t>Time is relevant to mortality. </a:t>
            </a:r>
          </a:p>
          <a:p>
            <a:pPr fontAlgn="base"/>
            <a:r>
              <a:rPr lang="en-US" sz="1200" i="1" dirty="0"/>
              <a:t>Doctrine and Covenants Student Manual Religion 324-325 </a:t>
            </a:r>
            <a:r>
              <a:rPr lang="en-US" sz="1200" dirty="0"/>
              <a:t>Section 129</a:t>
            </a:r>
          </a:p>
        </p:txBody>
      </p:sp>
    </p:spTree>
    <p:extLst>
      <p:ext uri="{BB962C8B-B14F-4D97-AF65-F5344CB8AC3E}">
        <p14:creationId xmlns:p14="http://schemas.microsoft.com/office/powerpoint/2010/main" val="4030636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790470-454A-4279-9BE9-78065C77AC4B}"/>
              </a:ext>
            </a:extLst>
          </p:cNvPr>
          <p:cNvSpPr/>
          <p:nvPr/>
        </p:nvSpPr>
        <p:spPr>
          <a:xfrm>
            <a:off x="113413" y="351756"/>
            <a:ext cx="6096000" cy="6124754"/>
          </a:xfrm>
          <a:prstGeom prst="rect">
            <a:avLst/>
          </a:prstGeom>
        </p:spPr>
        <p:txBody>
          <a:bodyPr>
            <a:spAutoFit/>
          </a:bodyPr>
          <a:lstStyle/>
          <a:p>
            <a:r>
              <a:rPr lang="en-US" sz="1400" dirty="0">
                <a:solidFill>
                  <a:srgbClr val="000000"/>
                </a:solidFill>
              </a:rPr>
              <a:t>“He was visited constantly by angels,” Elder George Q. Cannon said of Joseph Smith. “These various angels, the heads of dispensations, . . . ministered unto him. . . . He had vision after vision in order that his mind might be fully saturated with a knowledge of the things of God, and that he might comprehend the high and holy calling that God had bestowed upon him” </a:t>
            </a:r>
            <a:r>
              <a:rPr lang="en-US" sz="1400" i="1" dirty="0">
                <a:solidFill>
                  <a:srgbClr val="000000"/>
                </a:solidFill>
              </a:rPr>
              <a:t>(Journal of Discourses</a:t>
            </a:r>
            <a:r>
              <a:rPr lang="en-US" sz="1400" dirty="0">
                <a:solidFill>
                  <a:srgbClr val="000000"/>
                </a:solidFill>
              </a:rPr>
              <a:t>, 23:362). Historical records of early Latter-day Saints, Doctrine and Covenants, and early Church documents reveal that Joseph Smith's visions and visits by heavenly messengers are too numerous to count.</a:t>
            </a:r>
          </a:p>
          <a:p>
            <a:r>
              <a:rPr lang="en-US" sz="1400" dirty="0">
                <a:solidFill>
                  <a:srgbClr val="000000"/>
                </a:solidFill>
              </a:rPr>
              <a:t>Here are some of those heavenly messengers that helped teach Joseph Smith the truths of the gospel:</a:t>
            </a:r>
          </a:p>
          <a:p>
            <a:r>
              <a:rPr lang="en-US" sz="1400" dirty="0">
                <a:solidFill>
                  <a:srgbClr val="000000"/>
                </a:solidFill>
              </a:rPr>
              <a:t>1. Adam</a:t>
            </a:r>
          </a:p>
          <a:p>
            <a:r>
              <a:rPr lang="en-US" sz="1400" dirty="0"/>
              <a:t>2. Abraham</a:t>
            </a:r>
          </a:p>
          <a:p>
            <a:r>
              <a:rPr lang="en-US" sz="1400" b="1" dirty="0"/>
              <a:t>Father Adam appeared to the Prophet in a vision recorded in D&amp;C 137, along with Abraham and Joseph's brother Alvin.</a:t>
            </a:r>
            <a:endParaRPr lang="en-US" sz="1400" dirty="0"/>
          </a:p>
          <a:p>
            <a:r>
              <a:rPr lang="en-US" sz="1400" dirty="0"/>
              <a:t>3. Seth</a:t>
            </a:r>
          </a:p>
          <a:p>
            <a:r>
              <a:rPr lang="en-US" sz="1400" dirty="0"/>
              <a:t>4. Enoch</a:t>
            </a:r>
          </a:p>
          <a:p>
            <a:r>
              <a:rPr lang="en-US" sz="1400" dirty="0"/>
              <a:t>5. Isaac</a:t>
            </a:r>
          </a:p>
          <a:p>
            <a:r>
              <a:rPr lang="en-US" sz="1400" dirty="0"/>
              <a:t>6. Jacob</a:t>
            </a:r>
          </a:p>
          <a:p>
            <a:r>
              <a:rPr lang="en-US" sz="1400" b="1" dirty="0"/>
              <a:t>John Taylor taught that Joseph received visitations from numerous Biblical figures, including Seth, Enoch, Isaac, and Jacob.</a:t>
            </a:r>
            <a:endParaRPr lang="en-US" sz="1400" dirty="0"/>
          </a:p>
          <a:p>
            <a:r>
              <a:rPr lang="en-US" sz="1400" dirty="0"/>
              <a:t>7. Raphael</a:t>
            </a:r>
          </a:p>
          <a:p>
            <a:r>
              <a:rPr lang="en-US" sz="1400" dirty="0"/>
              <a:t>8. Gabriel (Noah)</a:t>
            </a:r>
          </a:p>
          <a:p>
            <a:r>
              <a:rPr lang="en-US" sz="1400" b="1" dirty="0"/>
              <a:t>In D&amp;C 128, the angels Raphael and Gabriel appeared to instruct the Prophet Joseph.</a:t>
            </a:r>
            <a:endParaRPr lang="en-US" sz="1400" dirty="0"/>
          </a:p>
          <a:p>
            <a:r>
              <a:rPr lang="en-US" sz="1400" dirty="0"/>
              <a:t>9. Moses</a:t>
            </a:r>
          </a:p>
          <a:p>
            <a:r>
              <a:rPr lang="en-US" sz="1400" dirty="0"/>
              <a:t>10. Elias</a:t>
            </a:r>
          </a:p>
          <a:p>
            <a:r>
              <a:rPr lang="en-US" sz="1400" dirty="0"/>
              <a:t>11. Elijah</a:t>
            </a:r>
          </a:p>
          <a:p>
            <a:pPr marL="342900" indent="-342900">
              <a:buAutoNum type="arabicPeriod"/>
            </a:pPr>
            <a:endParaRPr lang="en-US" sz="1400" b="0" i="0" dirty="0">
              <a:solidFill>
                <a:srgbClr val="000000"/>
              </a:solidFill>
              <a:effectLst/>
            </a:endParaRPr>
          </a:p>
        </p:txBody>
      </p:sp>
      <p:sp>
        <p:nvSpPr>
          <p:cNvPr id="3" name="Rectangle 2">
            <a:extLst>
              <a:ext uri="{FF2B5EF4-FFF2-40B4-BE49-F238E27FC236}">
                <a16:creationId xmlns:a16="http://schemas.microsoft.com/office/drawing/2014/main" id="{CBE465F0-6D45-478F-9D75-A5C2B5AD68BB}"/>
              </a:ext>
            </a:extLst>
          </p:cNvPr>
          <p:cNvSpPr/>
          <p:nvPr/>
        </p:nvSpPr>
        <p:spPr>
          <a:xfrm>
            <a:off x="6209413" y="136313"/>
            <a:ext cx="6096000" cy="6555641"/>
          </a:xfrm>
          <a:prstGeom prst="rect">
            <a:avLst/>
          </a:prstGeom>
        </p:spPr>
        <p:txBody>
          <a:bodyPr>
            <a:spAutoFit/>
          </a:bodyPr>
          <a:lstStyle/>
          <a:p>
            <a:r>
              <a:rPr lang="en-US" sz="1400" b="1" dirty="0">
                <a:solidFill>
                  <a:srgbClr val="000000"/>
                </a:solidFill>
              </a:rPr>
              <a:t>In 1836, Moses, Elias and Elijah appeared to Joseph and Oliver Cowdery in the Kirtland Temple to restore keys.</a:t>
            </a:r>
            <a:endParaRPr lang="en-US" sz="1400" dirty="0">
              <a:solidFill>
                <a:srgbClr val="000000"/>
              </a:solidFill>
            </a:endParaRPr>
          </a:p>
          <a:p>
            <a:r>
              <a:rPr lang="en-US" sz="1400" dirty="0">
                <a:solidFill>
                  <a:srgbClr val="000000"/>
                </a:solidFill>
              </a:rPr>
              <a:t>12. John the Baptist</a:t>
            </a:r>
          </a:p>
          <a:p>
            <a:r>
              <a:rPr lang="en-US" sz="1400" dirty="0">
                <a:solidFill>
                  <a:srgbClr val="000000"/>
                </a:solidFill>
              </a:rPr>
              <a:t>13. Peter</a:t>
            </a:r>
          </a:p>
          <a:p>
            <a:r>
              <a:rPr lang="en-US" sz="1400" dirty="0">
                <a:solidFill>
                  <a:srgbClr val="000000"/>
                </a:solidFill>
              </a:rPr>
              <a:t>14. James</a:t>
            </a:r>
          </a:p>
          <a:p>
            <a:r>
              <a:rPr lang="en-US" sz="1400" dirty="0">
                <a:solidFill>
                  <a:srgbClr val="000000"/>
                </a:solidFill>
              </a:rPr>
              <a:t>15. John (and possibly other New Testament Apostles, according to John Taylor—JD, 21:94)</a:t>
            </a:r>
          </a:p>
          <a:p>
            <a:r>
              <a:rPr lang="en-US" sz="1400" b="1" dirty="0">
                <a:solidFill>
                  <a:srgbClr val="000000"/>
                </a:solidFill>
              </a:rPr>
              <a:t>John the Baptist, Peter, James, and John all appeared to restore the priesthoods to Joseph.</a:t>
            </a:r>
            <a:endParaRPr lang="en-US" sz="1400" dirty="0">
              <a:solidFill>
                <a:srgbClr val="000000"/>
              </a:solidFill>
            </a:endParaRPr>
          </a:p>
          <a:p>
            <a:r>
              <a:rPr lang="en-US" sz="1400" dirty="0"/>
              <a:t>16. Paul (perhaps, judging from Joseph Smith’s thorough description of him in </a:t>
            </a:r>
            <a:r>
              <a:rPr lang="en-US" sz="1400" i="1" dirty="0"/>
              <a:t>Teachings of the Prophet Joseph Smith</a:t>
            </a:r>
            <a:r>
              <a:rPr lang="en-US" sz="1400" dirty="0"/>
              <a:t>, p. 180)</a:t>
            </a:r>
          </a:p>
          <a:p>
            <a:r>
              <a:rPr lang="en-US" sz="1400" dirty="0"/>
              <a:t>17. Nephi</a:t>
            </a:r>
          </a:p>
          <a:p>
            <a:r>
              <a:rPr lang="en-US" sz="1400" dirty="0"/>
              <a:t>18. Mormon</a:t>
            </a:r>
          </a:p>
          <a:p>
            <a:r>
              <a:rPr lang="en-US" sz="1400" b="1" dirty="0"/>
              <a:t>Orson Pratt commented that Joseph often received visits from Nephi and Mormon, among other scriptural figures.</a:t>
            </a:r>
            <a:endParaRPr lang="en-US" sz="1400" dirty="0"/>
          </a:p>
          <a:p>
            <a:r>
              <a:rPr lang="en-US" sz="1400" dirty="0"/>
              <a:t>19. Alma (perhaps, as well as other Book of Mormon prophets, according to George Q. Cannon—JD, 13:47)</a:t>
            </a:r>
          </a:p>
          <a:p>
            <a:r>
              <a:rPr lang="en-US" sz="1400" dirty="0"/>
              <a:t>20. The three Nephites (and possibly other Nephite Apostles, according to John Taylor—JD, 21:94)</a:t>
            </a:r>
          </a:p>
          <a:p>
            <a:r>
              <a:rPr lang="en-US" sz="1400" dirty="0"/>
              <a:t>21. Moroni</a:t>
            </a:r>
          </a:p>
          <a:p>
            <a:r>
              <a:rPr lang="en-US" sz="1400" dirty="0"/>
              <a:t>22. Unnamed angels at a meeting on January 21, 1836</a:t>
            </a:r>
          </a:p>
          <a:p>
            <a:r>
              <a:rPr lang="en-US" sz="1400" dirty="0"/>
              <a:t>23. Many angels at the dedication of the Kirtland Temple, March 27, 1836</a:t>
            </a:r>
          </a:p>
          <a:p>
            <a:r>
              <a:rPr lang="en-US" sz="1400" dirty="0"/>
              <a:t>24. Many angels, not specifically identified, as noted in Doctrine and Covenants 128:20-21. That scripture notes the voices (meaning visits) of Moroni, Michael, and Peter, James, and John. It also speaks of “the voice of Gabriel, and of Raphael, and of divers angels, from Michael or Adam down to the present time, all declaring their dispensations, their rights, their keys, their honors, their majesty and glory, and the power of their priesthood; giving line upon line, precept upon precept; here a little and there a little.”</a:t>
            </a:r>
          </a:p>
          <a:p>
            <a:pPr marL="342900" indent="-342900">
              <a:buAutoNum type="arabicPeriod"/>
            </a:pPr>
            <a:endParaRPr lang="en-US" sz="1400" b="0" i="0" dirty="0">
              <a:solidFill>
                <a:srgbClr val="000000"/>
              </a:solidFill>
              <a:effectLst/>
            </a:endParaRPr>
          </a:p>
        </p:txBody>
      </p:sp>
      <p:sp>
        <p:nvSpPr>
          <p:cNvPr id="4" name="Rectangle 3">
            <a:extLst>
              <a:ext uri="{FF2B5EF4-FFF2-40B4-BE49-F238E27FC236}">
                <a16:creationId xmlns:a16="http://schemas.microsoft.com/office/drawing/2014/main" id="{70B82CB5-7EAF-4D77-BD4E-3DB57CF73332}"/>
              </a:ext>
            </a:extLst>
          </p:cNvPr>
          <p:cNvSpPr/>
          <p:nvPr/>
        </p:nvSpPr>
        <p:spPr>
          <a:xfrm>
            <a:off x="113413" y="6290800"/>
            <a:ext cx="5869175" cy="430887"/>
          </a:xfrm>
          <a:prstGeom prst="rect">
            <a:avLst/>
          </a:prstGeom>
        </p:spPr>
        <p:txBody>
          <a:bodyPr wrap="square">
            <a:spAutoFit/>
          </a:bodyPr>
          <a:lstStyle/>
          <a:p>
            <a:r>
              <a:rPr lang="en-US" sz="1100" i="1" dirty="0"/>
              <a:t>LDS LIVING: History of the Church, 1:39-41, 2:381, 428; D&amp;C 27:12-13, 110:11-16, 128:20-21; JD, 13:47, 17:374, 21:94; and Andrus, Joseph Smith, the Man and the Seer, p. 95. Photo from iStock</a:t>
            </a:r>
            <a:endParaRPr lang="en-US" sz="1100" dirty="0"/>
          </a:p>
        </p:txBody>
      </p:sp>
      <p:sp>
        <p:nvSpPr>
          <p:cNvPr id="5" name="TextBox 4">
            <a:extLst>
              <a:ext uri="{FF2B5EF4-FFF2-40B4-BE49-F238E27FC236}">
                <a16:creationId xmlns:a16="http://schemas.microsoft.com/office/drawing/2014/main" id="{05128422-D3BE-4C82-88FC-42CDD855723E}"/>
              </a:ext>
            </a:extLst>
          </p:cNvPr>
          <p:cNvSpPr txBox="1"/>
          <p:nvPr/>
        </p:nvSpPr>
        <p:spPr>
          <a:xfrm>
            <a:off x="1435394" y="11514"/>
            <a:ext cx="3795824" cy="369332"/>
          </a:xfrm>
          <a:prstGeom prst="rect">
            <a:avLst/>
          </a:prstGeom>
          <a:noFill/>
        </p:spPr>
        <p:txBody>
          <a:bodyPr wrap="square" rtlCol="0">
            <a:spAutoFit/>
          </a:bodyPr>
          <a:lstStyle/>
          <a:p>
            <a:r>
              <a:rPr lang="en-US" b="1" dirty="0"/>
              <a:t>Joseph Smith Visited by Angels</a:t>
            </a:r>
          </a:p>
        </p:txBody>
      </p:sp>
    </p:spTree>
    <p:extLst>
      <p:ext uri="{BB962C8B-B14F-4D97-AF65-F5344CB8AC3E}">
        <p14:creationId xmlns:p14="http://schemas.microsoft.com/office/powerpoint/2010/main" val="124453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983694-FD57-42BC-A766-2741009EE0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What the World Believes An Angel To Be</a:t>
            </a:r>
          </a:p>
        </p:txBody>
      </p:sp>
      <p:sp>
        <p:nvSpPr>
          <p:cNvPr id="9" name="Rectangle 8"/>
          <p:cNvSpPr/>
          <p:nvPr/>
        </p:nvSpPr>
        <p:spPr>
          <a:xfrm>
            <a:off x="294235" y="1166654"/>
            <a:ext cx="6096000" cy="5078313"/>
          </a:xfrm>
          <a:prstGeom prst="rect">
            <a:avLst/>
          </a:prstGeom>
        </p:spPr>
        <p:txBody>
          <a:bodyPr>
            <a:spAutoFit/>
          </a:bodyPr>
          <a:lstStyle/>
          <a:p>
            <a:r>
              <a:rPr lang="en-US" b="0" i="0" dirty="0">
                <a:effectLst/>
                <a:latin typeface="Arial" panose="020B0604020202020204" pitchFamily="34" charset="0"/>
              </a:rPr>
              <a:t>An </a:t>
            </a:r>
            <a:r>
              <a:rPr lang="en-US" b="1" i="0" dirty="0">
                <a:effectLst/>
                <a:latin typeface="Arial" panose="020B0604020202020204" pitchFamily="34" charset="0"/>
              </a:rPr>
              <a:t>angel</a:t>
            </a:r>
            <a:r>
              <a:rPr lang="en-US" b="0" i="0" dirty="0">
                <a:effectLst/>
                <a:latin typeface="Arial" panose="020B0604020202020204" pitchFamily="34" charset="0"/>
              </a:rPr>
              <a:t> is a </a:t>
            </a:r>
            <a:r>
              <a:rPr lang="en-US" b="0" i="0" u="none" strike="noStrike" dirty="0">
                <a:effectLst/>
                <a:latin typeface="Arial" panose="020B0604020202020204" pitchFamily="34" charset="0"/>
              </a:rPr>
              <a:t>supernatural</a:t>
            </a:r>
            <a:r>
              <a:rPr lang="en-US" b="0" i="0" dirty="0">
                <a:effectLst/>
                <a:latin typeface="Arial" panose="020B0604020202020204" pitchFamily="34" charset="0"/>
              </a:rPr>
              <a:t> being or </a:t>
            </a:r>
            <a:r>
              <a:rPr lang="en-US" b="0" i="0" u="none" strike="noStrike" dirty="0">
                <a:effectLst/>
                <a:latin typeface="Arial" panose="020B0604020202020204" pitchFamily="34" charset="0"/>
              </a:rPr>
              <a:t>spirit</a:t>
            </a:r>
            <a:r>
              <a:rPr lang="en-US" b="0" i="0" dirty="0">
                <a:effectLst/>
                <a:latin typeface="Arial" panose="020B0604020202020204" pitchFamily="34" charset="0"/>
              </a:rPr>
              <a:t> found in various </a:t>
            </a:r>
            <a:r>
              <a:rPr lang="en-US" b="0" i="0" u="none" strike="noStrike" dirty="0">
                <a:effectLst/>
                <a:latin typeface="Arial" panose="020B0604020202020204" pitchFamily="34" charset="0"/>
              </a:rPr>
              <a:t>religions</a:t>
            </a:r>
            <a:r>
              <a:rPr lang="en-US" b="0" i="0" dirty="0">
                <a:effectLst/>
                <a:latin typeface="Arial" panose="020B0604020202020204" pitchFamily="34" charset="0"/>
              </a:rPr>
              <a:t> and </a:t>
            </a:r>
            <a:r>
              <a:rPr lang="en-US" b="0" i="0" u="none" strike="noStrike" dirty="0">
                <a:effectLst/>
                <a:latin typeface="Arial" panose="020B0604020202020204" pitchFamily="34" charset="0"/>
              </a:rPr>
              <a:t>mythologies</a:t>
            </a:r>
            <a:r>
              <a:rPr lang="en-US" b="0" i="0" dirty="0">
                <a:effectLst/>
                <a:latin typeface="Arial" panose="020B0604020202020204" pitchFamily="34" charset="0"/>
              </a:rPr>
              <a:t>. </a:t>
            </a:r>
          </a:p>
          <a:p>
            <a:endParaRPr lang="en-US" dirty="0">
              <a:latin typeface="Arial" panose="020B0604020202020204" pitchFamily="34" charset="0"/>
            </a:endParaRPr>
          </a:p>
          <a:p>
            <a:r>
              <a:rPr lang="en-US" b="0" i="0" dirty="0">
                <a:effectLst/>
                <a:latin typeface="Arial" panose="020B0604020202020204" pitchFamily="34" charset="0"/>
              </a:rPr>
              <a:t>In </a:t>
            </a:r>
            <a:r>
              <a:rPr lang="en-US" b="0" i="0" u="none" strike="noStrike" dirty="0">
                <a:effectLst/>
                <a:latin typeface="Arial" panose="020B0604020202020204" pitchFamily="34" charset="0"/>
              </a:rPr>
              <a:t>Zoroastrianism</a:t>
            </a:r>
            <a:r>
              <a:rPr lang="en-US" b="0" i="0" dirty="0">
                <a:effectLst/>
                <a:latin typeface="Arial" panose="020B0604020202020204" pitchFamily="34" charset="0"/>
              </a:rPr>
              <a:t> and </a:t>
            </a:r>
            <a:r>
              <a:rPr lang="en-US" b="0" i="0" u="none" strike="noStrike" dirty="0">
                <a:effectLst/>
                <a:latin typeface="Arial" panose="020B0604020202020204" pitchFamily="34" charset="0"/>
              </a:rPr>
              <a:t>Abrahamic religions</a:t>
            </a:r>
            <a:r>
              <a:rPr lang="en-US" b="0" i="0" dirty="0">
                <a:effectLst/>
                <a:latin typeface="Arial" panose="020B0604020202020204" pitchFamily="34" charset="0"/>
              </a:rPr>
              <a:t> they are often depicted as benevolent celestial beings who act as intermediaries between </a:t>
            </a:r>
            <a:r>
              <a:rPr lang="en-US" b="0" i="0" u="none" strike="noStrike" dirty="0">
                <a:effectLst/>
                <a:latin typeface="Arial" panose="020B0604020202020204" pitchFamily="34" charset="0"/>
              </a:rPr>
              <a:t>Heaven </a:t>
            </a:r>
            <a:r>
              <a:rPr lang="en-US" b="0" i="0" dirty="0">
                <a:effectLst/>
                <a:latin typeface="Arial" panose="020B0604020202020204" pitchFamily="34" charset="0"/>
              </a:rPr>
              <a:t>and </a:t>
            </a:r>
            <a:r>
              <a:rPr lang="en-US" b="0" i="0" u="none" strike="noStrike" dirty="0">
                <a:effectLst/>
                <a:latin typeface="Arial" panose="020B0604020202020204" pitchFamily="34" charset="0"/>
              </a:rPr>
              <a:t>Earth</a:t>
            </a:r>
            <a:r>
              <a:rPr lang="en-US" b="0" i="0" dirty="0">
                <a:effectLst/>
                <a:latin typeface="Arial" panose="020B0604020202020204" pitchFamily="34" charset="0"/>
              </a:rPr>
              <a:t>, or as </a:t>
            </a:r>
            <a:r>
              <a:rPr lang="en-US" b="0" i="0" u="none" strike="noStrike" dirty="0">
                <a:effectLst/>
                <a:latin typeface="Arial" panose="020B0604020202020204" pitchFamily="34" charset="0"/>
              </a:rPr>
              <a:t>guardian spirits</a:t>
            </a:r>
            <a:r>
              <a:rPr lang="en-US" b="0" i="0" dirty="0">
                <a:effectLst/>
                <a:latin typeface="Arial" panose="020B0604020202020204" pitchFamily="34" charset="0"/>
              </a:rPr>
              <a:t> or a guiding influence. </a:t>
            </a:r>
          </a:p>
          <a:p>
            <a:endParaRPr lang="en-US" dirty="0">
              <a:latin typeface="Arial" panose="020B0604020202020204" pitchFamily="34" charset="0"/>
            </a:endParaRPr>
          </a:p>
          <a:p>
            <a:r>
              <a:rPr lang="en-US" b="0" i="0" dirty="0">
                <a:effectLst/>
                <a:latin typeface="Arial" panose="020B0604020202020204" pitchFamily="34" charset="0"/>
              </a:rPr>
              <a:t>Other roles of angels include protecting and guiding human beings, and carrying out </a:t>
            </a:r>
            <a:r>
              <a:rPr lang="en-US" b="0" i="0" u="none" strike="noStrike" dirty="0">
                <a:effectLst/>
                <a:latin typeface="Arial" panose="020B0604020202020204" pitchFamily="34" charset="0"/>
              </a:rPr>
              <a:t>God</a:t>
            </a:r>
            <a:r>
              <a:rPr lang="en-US" b="0" i="0" dirty="0">
                <a:effectLst/>
                <a:latin typeface="Arial" panose="020B0604020202020204" pitchFamily="34" charset="0"/>
              </a:rPr>
              <a:t>'s tasks.</a:t>
            </a:r>
          </a:p>
          <a:p>
            <a:endParaRPr lang="en-US" dirty="0">
              <a:latin typeface="Arial" panose="020B0604020202020204" pitchFamily="34" charset="0"/>
            </a:endParaRPr>
          </a:p>
          <a:p>
            <a:r>
              <a:rPr lang="en-US" b="0" i="0" dirty="0">
                <a:effectLst/>
                <a:latin typeface="Arial" panose="020B0604020202020204" pitchFamily="34" charset="0"/>
              </a:rPr>
              <a:t>The term "angel" has also been expanded to various notions of spirits found in many other religious traditions. The theological study of angels is known as "angelology".</a:t>
            </a:r>
          </a:p>
          <a:p>
            <a:endParaRPr lang="en-US" b="0" i="0" dirty="0">
              <a:effectLst/>
              <a:latin typeface="Arial" panose="020B0604020202020204" pitchFamily="34" charset="0"/>
            </a:endParaRPr>
          </a:p>
          <a:p>
            <a:r>
              <a:rPr lang="en-US" b="0" i="0" u="none" strike="noStrike" dirty="0">
                <a:effectLst/>
                <a:latin typeface="Arial" panose="020B0604020202020204" pitchFamily="34" charset="0"/>
              </a:rPr>
              <a:t>In art, angels</a:t>
            </a:r>
            <a:r>
              <a:rPr lang="en-US" b="0" i="0" dirty="0">
                <a:effectLst/>
                <a:latin typeface="Arial" panose="020B0604020202020204" pitchFamily="34" charset="0"/>
              </a:rPr>
              <a:t> are often depicted with </a:t>
            </a:r>
            <a:r>
              <a:rPr lang="en-US" b="0" i="0" u="none" strike="noStrike" dirty="0">
                <a:effectLst/>
                <a:latin typeface="Arial" panose="020B0604020202020204" pitchFamily="34" charset="0"/>
              </a:rPr>
              <a:t>bird</a:t>
            </a:r>
            <a:r>
              <a:rPr lang="en-US" b="0" i="0" dirty="0">
                <a:effectLst/>
                <a:latin typeface="Arial" panose="020B0604020202020204" pitchFamily="34" charset="0"/>
              </a:rPr>
              <a:t>-like wings on their back, a halo, robes and various forms of glowing </a:t>
            </a:r>
            <a:r>
              <a:rPr lang="en-US" b="0" i="0" u="none" strike="noStrike" dirty="0">
                <a:effectLst/>
                <a:latin typeface="Arial" panose="020B0604020202020204" pitchFamily="34" charset="0"/>
              </a:rPr>
              <a:t>light. </a:t>
            </a:r>
            <a:r>
              <a:rPr lang="en-US" sz="1200" b="0" i="0" u="none" strike="noStrike" dirty="0">
                <a:effectLst/>
                <a:latin typeface="Arial" panose="020B0604020202020204" pitchFamily="34" charset="0"/>
              </a:rPr>
              <a:t>Wikipedia</a:t>
            </a:r>
            <a:endParaRPr lang="en-US" sz="1200" b="0" i="0" dirty="0">
              <a:effectLst/>
              <a:latin typeface="Arial" panose="020B0604020202020204" pitchFamily="34" charset="0"/>
            </a:endParaRPr>
          </a:p>
        </p:txBody>
      </p:sp>
      <p:pic>
        <p:nvPicPr>
          <p:cNvPr id="3" name="Picture 2">
            <a:extLst>
              <a:ext uri="{FF2B5EF4-FFF2-40B4-BE49-F238E27FC236}">
                <a16:creationId xmlns:a16="http://schemas.microsoft.com/office/drawing/2014/main" id="{95ADD66F-F688-4EF7-A4E2-0F27378AA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840" y="3113599"/>
            <a:ext cx="1962150" cy="3105150"/>
          </a:xfrm>
          <a:prstGeom prst="rect">
            <a:avLst/>
          </a:prstGeom>
        </p:spPr>
      </p:pic>
      <p:pic>
        <p:nvPicPr>
          <p:cNvPr id="5" name="Picture 4">
            <a:extLst>
              <a:ext uri="{FF2B5EF4-FFF2-40B4-BE49-F238E27FC236}">
                <a16:creationId xmlns:a16="http://schemas.microsoft.com/office/drawing/2014/main" id="{DBF0A2FC-873F-4605-B0DF-B84BB75C8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596" y="1015663"/>
            <a:ext cx="1981200" cy="2336800"/>
          </a:xfrm>
          <a:prstGeom prst="rect">
            <a:avLst/>
          </a:prstGeom>
        </p:spPr>
      </p:pic>
      <p:pic>
        <p:nvPicPr>
          <p:cNvPr id="10" name="Picture 9">
            <a:extLst>
              <a:ext uri="{FF2B5EF4-FFF2-40B4-BE49-F238E27FC236}">
                <a16:creationId xmlns:a16="http://schemas.microsoft.com/office/drawing/2014/main" id="{83620BC7-B023-46FB-AD30-816686DF89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8484" y="3932791"/>
            <a:ext cx="1944624" cy="2590800"/>
          </a:xfrm>
          <a:prstGeom prst="rect">
            <a:avLst/>
          </a:prstGeom>
        </p:spPr>
      </p:pic>
    </p:spTree>
    <p:extLst>
      <p:ext uri="{BB962C8B-B14F-4D97-AF65-F5344CB8AC3E}">
        <p14:creationId xmlns:p14="http://schemas.microsoft.com/office/powerpoint/2010/main" val="38620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8" end="8"/>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849FD0-77C8-4069-90EB-211834F42C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The Ministry of Angels</a:t>
            </a:r>
          </a:p>
        </p:txBody>
      </p:sp>
      <p:sp>
        <p:nvSpPr>
          <p:cNvPr id="4" name="Rectangle 3"/>
          <p:cNvSpPr/>
          <p:nvPr/>
        </p:nvSpPr>
        <p:spPr>
          <a:xfrm>
            <a:off x="511628" y="1678359"/>
            <a:ext cx="6096000" cy="4278094"/>
          </a:xfrm>
          <a:prstGeom prst="rect">
            <a:avLst/>
          </a:prstGeom>
        </p:spPr>
        <p:txBody>
          <a:bodyPr>
            <a:spAutoFit/>
          </a:bodyPr>
          <a:lstStyle/>
          <a:p>
            <a:pPr fontAlgn="base"/>
            <a:r>
              <a:rPr lang="en-US" sz="2000" b="1" i="0" dirty="0">
                <a:effectLst/>
              </a:rPr>
              <a:t>“From the beginning down through the dispensations, God has used angels as His emissaries in conveying love and concern for His children. …</a:t>
            </a:r>
          </a:p>
          <a:p>
            <a:pPr fontAlgn="base"/>
            <a:endParaRPr lang="en-US" sz="2000" b="1" i="0" dirty="0">
              <a:effectLst/>
            </a:endParaRPr>
          </a:p>
          <a:p>
            <a:pPr fontAlgn="base"/>
            <a:r>
              <a:rPr lang="en-US" sz="2000" b="1" i="0" dirty="0">
                <a:effectLst/>
              </a:rPr>
              <a:t>“Usually such beings are </a:t>
            </a:r>
            <a:r>
              <a:rPr lang="en-US" sz="2000" b="1" i="1" dirty="0">
                <a:effectLst/>
              </a:rPr>
              <a:t>not</a:t>
            </a:r>
            <a:r>
              <a:rPr lang="en-US" sz="2000" b="1" i="0" dirty="0">
                <a:effectLst/>
              </a:rPr>
              <a:t> seen. Sometimes they are. But seen or unseen they are </a:t>
            </a:r>
            <a:r>
              <a:rPr lang="en-US" sz="2000" b="1" i="1" dirty="0">
                <a:effectLst/>
              </a:rPr>
              <a:t>always</a:t>
            </a:r>
            <a:r>
              <a:rPr lang="en-US" sz="2000" b="1" i="0" dirty="0">
                <a:effectLst/>
              </a:rPr>
              <a:t> near. </a:t>
            </a:r>
          </a:p>
          <a:p>
            <a:pPr fontAlgn="base"/>
            <a:endParaRPr lang="en-US" sz="2000" b="1" dirty="0"/>
          </a:p>
          <a:p>
            <a:pPr fontAlgn="base"/>
            <a:r>
              <a:rPr lang="en-US" sz="2000" b="1" i="0" dirty="0">
                <a:effectLst/>
              </a:rPr>
              <a:t>Sometimes their assignments are very grand and have significance for the whole world. </a:t>
            </a:r>
          </a:p>
          <a:p>
            <a:pPr fontAlgn="base"/>
            <a:endParaRPr lang="en-US" sz="2000" b="1" dirty="0"/>
          </a:p>
          <a:p>
            <a:pPr fontAlgn="base"/>
            <a:r>
              <a:rPr lang="en-US" sz="2000" b="1" i="0" dirty="0">
                <a:effectLst/>
              </a:rPr>
              <a:t>Sometimes the messages are more private. </a:t>
            </a:r>
          </a:p>
          <a:p>
            <a:pPr fontAlgn="base"/>
            <a:endParaRPr lang="en-US" sz="2000" b="1" dirty="0"/>
          </a:p>
          <a:p>
            <a:pPr fontAlgn="base"/>
            <a:r>
              <a:rPr lang="en-US" sz="2000" b="1" i="0" dirty="0">
                <a:effectLst/>
              </a:rPr>
              <a:t>Occasionally the angelic purpose is to warn” </a:t>
            </a:r>
          </a:p>
          <a:p>
            <a:pPr fontAlgn="base"/>
            <a:r>
              <a:rPr lang="en-US" sz="1200" b="1" dirty="0"/>
              <a:t>Elder Jeffrey R. Holland</a:t>
            </a:r>
            <a:endParaRPr lang="en-US" sz="1200" b="1" i="0" dirty="0">
              <a:effectLst/>
            </a:endParaRPr>
          </a:p>
        </p:txBody>
      </p:sp>
      <p:pic>
        <p:nvPicPr>
          <p:cNvPr id="3" name="Picture 2">
            <a:extLst>
              <a:ext uri="{FF2B5EF4-FFF2-40B4-BE49-F238E27FC236}">
                <a16:creationId xmlns:a16="http://schemas.microsoft.com/office/drawing/2014/main" id="{0F2A969C-DDC8-4AF4-B86E-B859C82B0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628" y="1015663"/>
            <a:ext cx="2371550" cy="3164098"/>
          </a:xfrm>
          <a:prstGeom prst="rect">
            <a:avLst/>
          </a:prstGeom>
        </p:spPr>
      </p:pic>
      <p:pic>
        <p:nvPicPr>
          <p:cNvPr id="7" name="Picture 6">
            <a:extLst>
              <a:ext uri="{FF2B5EF4-FFF2-40B4-BE49-F238E27FC236}">
                <a16:creationId xmlns:a16="http://schemas.microsoft.com/office/drawing/2014/main" id="{E08B74B8-102B-488C-8D2F-7F87F6C9C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708" y="3012518"/>
            <a:ext cx="2645664" cy="3474720"/>
          </a:xfrm>
          <a:prstGeom prst="rect">
            <a:avLst/>
          </a:prstGeom>
        </p:spPr>
      </p:pic>
      <p:pic>
        <p:nvPicPr>
          <p:cNvPr id="12" name="Picture 11">
            <a:extLst>
              <a:ext uri="{FF2B5EF4-FFF2-40B4-BE49-F238E27FC236}">
                <a16:creationId xmlns:a16="http://schemas.microsoft.com/office/drawing/2014/main" id="{9A1FC0C5-8312-466D-A863-663C2343C1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503" y="119879"/>
            <a:ext cx="931718" cy="1163782"/>
          </a:xfrm>
          <a:prstGeom prst="rect">
            <a:avLst/>
          </a:prstGeom>
        </p:spPr>
      </p:pic>
    </p:spTree>
    <p:extLst>
      <p:ext uri="{BB962C8B-B14F-4D97-AF65-F5344CB8AC3E}">
        <p14:creationId xmlns:p14="http://schemas.microsoft.com/office/powerpoint/2010/main" val="17487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5D2FEC-E2A5-44FA-88CC-774279221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“An Angel of God Never Has Wings”</a:t>
            </a:r>
          </a:p>
        </p:txBody>
      </p:sp>
      <p:sp>
        <p:nvSpPr>
          <p:cNvPr id="4" name="Rectangle 3"/>
          <p:cNvSpPr/>
          <p:nvPr/>
        </p:nvSpPr>
        <p:spPr>
          <a:xfrm>
            <a:off x="442459" y="1521064"/>
            <a:ext cx="4223658" cy="3416320"/>
          </a:xfrm>
          <a:prstGeom prst="rect">
            <a:avLst/>
          </a:prstGeom>
        </p:spPr>
        <p:txBody>
          <a:bodyPr wrap="square">
            <a:spAutoFit/>
          </a:bodyPr>
          <a:lstStyle/>
          <a:p>
            <a:pPr fontAlgn="base"/>
            <a:r>
              <a:rPr lang="en-US" b="1" i="0" dirty="0">
                <a:effectLst/>
              </a:rPr>
              <a:t>“Some will say that they have seen a spirit; that he offered them his hand, but they did not touch it. This is a lie. First, it is contrary to the plan of God; a spirit cannot come but in glory; an angel has flesh and bones; we see not their glory.</a:t>
            </a:r>
          </a:p>
          <a:p>
            <a:pPr fontAlgn="base"/>
            <a:r>
              <a:rPr lang="en-US" b="1" i="0" dirty="0">
                <a:effectLst/>
              </a:rPr>
              <a:t> </a:t>
            </a:r>
          </a:p>
          <a:p>
            <a:pPr fontAlgn="base"/>
            <a:r>
              <a:rPr lang="en-US" b="1" dirty="0"/>
              <a:t>We may come to Jesus and ask Him; He will know all about it; if He comes to a little child, he will adapt himself to the language and capacity of a little child.”</a:t>
            </a:r>
          </a:p>
          <a:p>
            <a:pPr fontAlgn="base"/>
            <a:r>
              <a:rPr lang="en-US" b="1" i="1" dirty="0">
                <a:effectLst/>
              </a:rPr>
              <a:t>Teachings of Joseph Smith </a:t>
            </a:r>
            <a:r>
              <a:rPr lang="en-US" b="1" i="0" dirty="0">
                <a:effectLst/>
              </a:rPr>
              <a:t>pg. 162</a:t>
            </a:r>
          </a:p>
        </p:txBody>
      </p:sp>
      <p:pic>
        <p:nvPicPr>
          <p:cNvPr id="5" name="Picture 4">
            <a:extLst>
              <a:ext uri="{FF2B5EF4-FFF2-40B4-BE49-F238E27FC236}">
                <a16:creationId xmlns:a16="http://schemas.microsoft.com/office/drawing/2014/main" id="{CB8A72B3-9014-4C2B-AFCA-E91B9B3BF1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904" y="1125987"/>
            <a:ext cx="4079741" cy="2288635"/>
          </a:xfrm>
          <a:prstGeom prst="rect">
            <a:avLst/>
          </a:prstGeom>
        </p:spPr>
      </p:pic>
      <p:pic>
        <p:nvPicPr>
          <p:cNvPr id="9" name="Picture 8">
            <a:extLst>
              <a:ext uri="{FF2B5EF4-FFF2-40B4-BE49-F238E27FC236}">
                <a16:creationId xmlns:a16="http://schemas.microsoft.com/office/drawing/2014/main" id="{76923465-795C-4DFD-BC46-3F93820DD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3812890"/>
            <a:ext cx="7626757" cy="2670279"/>
          </a:xfrm>
          <a:prstGeom prst="rect">
            <a:avLst/>
          </a:prstGeom>
        </p:spPr>
      </p:pic>
      <p:pic>
        <p:nvPicPr>
          <p:cNvPr id="11" name="Picture 10">
            <a:extLst>
              <a:ext uri="{FF2B5EF4-FFF2-40B4-BE49-F238E27FC236}">
                <a16:creationId xmlns:a16="http://schemas.microsoft.com/office/drawing/2014/main" id="{A092CCBE-A141-460E-8E28-C0635A581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59" y="5050464"/>
            <a:ext cx="1283066" cy="1613907"/>
          </a:xfrm>
          <a:prstGeom prst="rect">
            <a:avLst/>
          </a:prstGeom>
        </p:spPr>
      </p:pic>
    </p:spTree>
    <p:extLst>
      <p:ext uri="{BB962C8B-B14F-4D97-AF65-F5344CB8AC3E}">
        <p14:creationId xmlns:p14="http://schemas.microsoft.com/office/powerpoint/2010/main" val="278824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D30816-51D1-40EE-A3CC-299EA0E11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Two Kinds of Angels</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129:1-3</a:t>
            </a:r>
          </a:p>
        </p:txBody>
      </p:sp>
      <p:sp>
        <p:nvSpPr>
          <p:cNvPr id="4" name="Rectangle 3"/>
          <p:cNvSpPr/>
          <p:nvPr/>
        </p:nvSpPr>
        <p:spPr>
          <a:xfrm>
            <a:off x="668474" y="1210547"/>
            <a:ext cx="5192487" cy="1569660"/>
          </a:xfrm>
          <a:prstGeom prst="rect">
            <a:avLst/>
          </a:prstGeom>
        </p:spPr>
        <p:txBody>
          <a:bodyPr wrap="square">
            <a:spAutoFit/>
          </a:bodyPr>
          <a:lstStyle/>
          <a:p>
            <a:pPr fontAlgn="base"/>
            <a:r>
              <a:rPr lang="en-US" sz="3200" b="1" dirty="0"/>
              <a:t>Angels have resurrected bodies of flesh and bones; spirits do not</a:t>
            </a:r>
            <a:endParaRPr lang="en-US" sz="3200" b="1" i="0" dirty="0">
              <a:effectLst/>
            </a:endParaRPr>
          </a:p>
        </p:txBody>
      </p:sp>
      <p:sp>
        <p:nvSpPr>
          <p:cNvPr id="2" name="Rectangle 1"/>
          <p:cNvSpPr/>
          <p:nvPr/>
        </p:nvSpPr>
        <p:spPr>
          <a:xfrm>
            <a:off x="6436565" y="1956984"/>
            <a:ext cx="4185361" cy="646331"/>
          </a:xfrm>
          <a:prstGeom prst="rect">
            <a:avLst/>
          </a:prstGeom>
        </p:spPr>
        <p:txBody>
          <a:bodyPr wrap="square">
            <a:spAutoFit/>
          </a:bodyPr>
          <a:lstStyle/>
          <a:p>
            <a:r>
              <a:rPr lang="en-US" b="1" i="1" dirty="0">
                <a:solidFill>
                  <a:srgbClr val="333333"/>
                </a:solidFill>
                <a:effectLst/>
                <a:latin typeface="Palatino"/>
              </a:rPr>
              <a:t>Handle me and see, for a spirit hath not flesh and bones, as ye see me have.</a:t>
            </a:r>
            <a:endParaRPr lang="en-US" b="1" dirty="0"/>
          </a:p>
        </p:txBody>
      </p:sp>
      <p:sp>
        <p:nvSpPr>
          <p:cNvPr id="3" name="Rectangle 2"/>
          <p:cNvSpPr/>
          <p:nvPr/>
        </p:nvSpPr>
        <p:spPr>
          <a:xfrm>
            <a:off x="968829" y="3579036"/>
            <a:ext cx="4027714" cy="2585323"/>
          </a:xfrm>
          <a:prstGeom prst="rect">
            <a:avLst/>
          </a:prstGeom>
        </p:spPr>
        <p:txBody>
          <a:bodyPr wrap="square">
            <a:spAutoFit/>
          </a:bodyPr>
          <a:lstStyle/>
          <a:p>
            <a:r>
              <a:rPr lang="en-US" b="1" i="1" dirty="0">
                <a:solidFill>
                  <a:srgbClr val="333333"/>
                </a:solidFill>
                <a:effectLst/>
                <a:latin typeface="Open Sans"/>
              </a:rPr>
              <a:t>Arise and come forth unto me, that ye may thrust your hands into my side, and also that ye may feel the prints of the nails in my hands and in my feet, that ye may know that I am the God of Israel, and the God of the whole earth, and have been slain for the sins of the world.</a:t>
            </a:r>
          </a:p>
          <a:p>
            <a:r>
              <a:rPr lang="en-US" b="1" i="1" dirty="0">
                <a:solidFill>
                  <a:srgbClr val="333333"/>
                </a:solidFill>
                <a:latin typeface="Open Sans"/>
              </a:rPr>
              <a:t>3 Nephi 11:14</a:t>
            </a:r>
            <a:endParaRPr lang="en-US" b="1" i="1" dirty="0"/>
          </a:p>
        </p:txBody>
      </p:sp>
      <p:pic>
        <p:nvPicPr>
          <p:cNvPr id="7" name="Picture 6">
            <a:extLst>
              <a:ext uri="{FF2B5EF4-FFF2-40B4-BE49-F238E27FC236}">
                <a16:creationId xmlns:a16="http://schemas.microsoft.com/office/drawing/2014/main" id="{BD7E1400-F428-46FB-B6AB-EC8CC2B9F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647" y="2740275"/>
            <a:ext cx="5210175" cy="3657600"/>
          </a:xfrm>
          <a:prstGeom prst="rect">
            <a:avLst/>
          </a:prstGeom>
        </p:spPr>
      </p:pic>
    </p:spTree>
    <p:extLst>
      <p:ext uri="{BB962C8B-B14F-4D97-AF65-F5344CB8AC3E}">
        <p14:creationId xmlns:p14="http://schemas.microsoft.com/office/powerpoint/2010/main" val="30525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89F136-48D5-4C57-8619-E8B539408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Spirits Of Just Men</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129:1-3</a:t>
            </a:r>
          </a:p>
        </p:txBody>
      </p:sp>
      <p:sp>
        <p:nvSpPr>
          <p:cNvPr id="9" name="TextBox 8"/>
          <p:cNvSpPr txBox="1"/>
          <p:nvPr/>
        </p:nvSpPr>
        <p:spPr>
          <a:xfrm>
            <a:off x="341508" y="1099458"/>
            <a:ext cx="4517572" cy="4401205"/>
          </a:xfrm>
          <a:prstGeom prst="rect">
            <a:avLst/>
          </a:prstGeom>
          <a:noFill/>
        </p:spPr>
        <p:txBody>
          <a:bodyPr wrap="square" rtlCol="0">
            <a:spAutoFit/>
          </a:bodyPr>
          <a:lstStyle/>
          <a:p>
            <a:r>
              <a:rPr lang="en-US" sz="2000" b="1" dirty="0"/>
              <a:t>“The angels who ministered to father Adam and those of his dispensation of necessity would have been unembodied spirits, that is, righteous men yet to be born on this earth.</a:t>
            </a:r>
          </a:p>
          <a:p>
            <a:endParaRPr lang="en-US" sz="2000" b="1" dirty="0"/>
          </a:p>
          <a:p>
            <a:r>
              <a:rPr lang="en-US" sz="2000" b="1" dirty="0"/>
              <a:t>In Old Testament times there would have been no angels who were resurrected beings.</a:t>
            </a:r>
          </a:p>
          <a:p>
            <a:endParaRPr lang="en-US" sz="2000" b="1" dirty="0"/>
          </a:p>
          <a:p>
            <a:r>
              <a:rPr lang="en-US" sz="2000" b="1" dirty="0"/>
              <a:t>During that period it appears that translated beings played a larger roles as divine messengers than they do in our dispensation.” </a:t>
            </a:r>
          </a:p>
        </p:txBody>
      </p:sp>
      <p:sp>
        <p:nvSpPr>
          <p:cNvPr id="5" name="Rectangle 4"/>
          <p:cNvSpPr/>
          <p:nvPr/>
        </p:nvSpPr>
        <p:spPr>
          <a:xfrm>
            <a:off x="5377636" y="4831441"/>
            <a:ext cx="5751338" cy="1631216"/>
          </a:xfrm>
          <a:prstGeom prst="rect">
            <a:avLst/>
          </a:prstGeom>
        </p:spPr>
        <p:txBody>
          <a:bodyPr wrap="square">
            <a:spAutoFit/>
          </a:bodyPr>
          <a:lstStyle/>
          <a:p>
            <a:r>
              <a:rPr lang="en-US" sz="2000" b="1" i="1" dirty="0">
                <a:solidFill>
                  <a:srgbClr val="333333"/>
                </a:solidFill>
                <a:effectLst/>
              </a:rPr>
              <a:t>And he lift up his eyes and looked, and, lo, three men stood by him: and when he saw them, he ran to meet them from the tent door, and bowed himself toward the ground,</a:t>
            </a:r>
          </a:p>
          <a:p>
            <a:r>
              <a:rPr lang="en-US" sz="2000" b="1" i="1" dirty="0">
                <a:solidFill>
                  <a:srgbClr val="333333"/>
                </a:solidFill>
              </a:rPr>
              <a:t>Genesis 18:2</a:t>
            </a:r>
            <a:endParaRPr lang="en-US" sz="2000" b="1" i="1" dirty="0"/>
          </a:p>
        </p:txBody>
      </p:sp>
      <p:pic>
        <p:nvPicPr>
          <p:cNvPr id="3" name="Picture 2">
            <a:extLst>
              <a:ext uri="{FF2B5EF4-FFF2-40B4-BE49-F238E27FC236}">
                <a16:creationId xmlns:a16="http://schemas.microsoft.com/office/drawing/2014/main" id="{15C20D14-2B7B-4D10-8A34-12AD62742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878" y="1210951"/>
            <a:ext cx="4691395" cy="3304827"/>
          </a:xfrm>
          <a:prstGeom prst="rect">
            <a:avLst/>
          </a:prstGeom>
        </p:spPr>
      </p:pic>
    </p:spTree>
    <p:extLst>
      <p:ext uri="{BB962C8B-B14F-4D97-AF65-F5344CB8AC3E}">
        <p14:creationId xmlns:p14="http://schemas.microsoft.com/office/powerpoint/2010/main" val="23654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8BC216A-E9F5-470E-902E-5CEF2551D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27999"/>
            <a:ext cx="12192000" cy="1015663"/>
          </a:xfrm>
          <a:prstGeom prst="rect">
            <a:avLst/>
          </a:prstGeom>
          <a:noFill/>
        </p:spPr>
        <p:txBody>
          <a:bodyPr wrap="square" rtlCol="0">
            <a:spAutoFit/>
          </a:bodyPr>
          <a:lstStyle/>
          <a:p>
            <a:pPr algn="ctr"/>
            <a:r>
              <a:rPr lang="en-US" sz="6000" b="1" dirty="0">
                <a:latin typeface="Monotype Corsiva" panose="03010101010201010101" pitchFamily="66" charset="0"/>
              </a:rPr>
              <a:t>Satan as An Angel</a:t>
            </a:r>
          </a:p>
        </p:txBody>
      </p:sp>
      <p:sp>
        <p:nvSpPr>
          <p:cNvPr id="8" name="TextBox 7"/>
          <p:cNvSpPr txBox="1"/>
          <p:nvPr/>
        </p:nvSpPr>
        <p:spPr>
          <a:xfrm>
            <a:off x="0" y="6541221"/>
            <a:ext cx="4501083" cy="276999"/>
          </a:xfrm>
          <a:prstGeom prst="rect">
            <a:avLst/>
          </a:prstGeom>
          <a:noFill/>
        </p:spPr>
        <p:txBody>
          <a:bodyPr wrap="square" rtlCol="0">
            <a:spAutoFit/>
          </a:bodyPr>
          <a:lstStyle/>
          <a:p>
            <a:r>
              <a:rPr lang="en-US" sz="1200" dirty="0"/>
              <a:t>D&amp;C 129:4-7</a:t>
            </a:r>
          </a:p>
        </p:txBody>
      </p:sp>
      <p:sp>
        <p:nvSpPr>
          <p:cNvPr id="9" name="TextBox 8"/>
          <p:cNvSpPr txBox="1"/>
          <p:nvPr/>
        </p:nvSpPr>
        <p:spPr>
          <a:xfrm>
            <a:off x="413658" y="1015663"/>
            <a:ext cx="4517572" cy="923330"/>
          </a:xfrm>
          <a:prstGeom prst="rect">
            <a:avLst/>
          </a:prstGeom>
          <a:noFill/>
        </p:spPr>
        <p:txBody>
          <a:bodyPr wrap="square" rtlCol="0">
            <a:spAutoFit/>
          </a:bodyPr>
          <a:lstStyle/>
          <a:p>
            <a:r>
              <a:rPr lang="en-US" b="1" dirty="0"/>
              <a:t>Earlier, Michael helped the Prophet by detecting Satan, who had appeared to Joseph as an angel of light</a:t>
            </a:r>
          </a:p>
        </p:txBody>
      </p:sp>
      <p:sp>
        <p:nvSpPr>
          <p:cNvPr id="2" name="Rectangle 1"/>
          <p:cNvSpPr/>
          <p:nvPr/>
        </p:nvSpPr>
        <p:spPr>
          <a:xfrm>
            <a:off x="294804" y="5315660"/>
            <a:ext cx="6096000" cy="923330"/>
          </a:xfrm>
          <a:prstGeom prst="rect">
            <a:avLst/>
          </a:prstGeom>
        </p:spPr>
        <p:txBody>
          <a:bodyPr>
            <a:spAutoFit/>
          </a:bodyPr>
          <a:lstStyle/>
          <a:p>
            <a:r>
              <a:rPr lang="en-US" b="1" i="1" dirty="0">
                <a:solidFill>
                  <a:srgbClr val="333333"/>
                </a:solidFill>
                <a:effectLst/>
              </a:rPr>
              <a:t>…The voice of Michael on the banks of the Susquehanna, detecting the devil when he appeared as an angel of light!...</a:t>
            </a:r>
          </a:p>
          <a:p>
            <a:r>
              <a:rPr lang="en-US" b="1" i="1" dirty="0">
                <a:solidFill>
                  <a:srgbClr val="333333"/>
                </a:solidFill>
              </a:rPr>
              <a:t>D&amp;C 128:20</a:t>
            </a:r>
            <a:r>
              <a:rPr lang="en-US" b="1" i="1" dirty="0">
                <a:solidFill>
                  <a:srgbClr val="333333"/>
                </a:solidFill>
                <a:effectLst/>
              </a:rPr>
              <a:t> </a:t>
            </a:r>
            <a:endParaRPr lang="en-US" b="1" i="1" dirty="0"/>
          </a:p>
        </p:txBody>
      </p:sp>
      <p:sp>
        <p:nvSpPr>
          <p:cNvPr id="3" name="Rectangle 2"/>
          <p:cNvSpPr/>
          <p:nvPr/>
        </p:nvSpPr>
        <p:spPr>
          <a:xfrm>
            <a:off x="5620587" y="2571233"/>
            <a:ext cx="6096000" cy="1569660"/>
          </a:xfrm>
          <a:prstGeom prst="rect">
            <a:avLst/>
          </a:prstGeom>
        </p:spPr>
        <p:txBody>
          <a:bodyPr>
            <a:spAutoFit/>
          </a:bodyPr>
          <a:lstStyle/>
          <a:p>
            <a:r>
              <a:rPr lang="en-US" sz="1600" b="1" i="1" dirty="0">
                <a:solidFill>
                  <a:srgbClr val="333333"/>
                </a:solidFill>
                <a:effectLst/>
              </a:rPr>
              <a:t>Upon you my fellow servants, in the name of Messiah I confer the Priesthood of Aaron, which holds the keys of the ministering of angels, and of the gospel of repentance, and of baptism by immersion for the remission of sins; and this shall never be taken again from the earth…</a:t>
            </a:r>
          </a:p>
          <a:p>
            <a:r>
              <a:rPr lang="en-US" sz="1600" b="1" i="1" dirty="0">
                <a:solidFill>
                  <a:srgbClr val="333333"/>
                </a:solidFill>
              </a:rPr>
              <a:t>D&amp;C 13:1</a:t>
            </a:r>
            <a:endParaRPr lang="en-US" sz="1600" b="1" i="1" dirty="0"/>
          </a:p>
        </p:txBody>
      </p:sp>
      <p:sp>
        <p:nvSpPr>
          <p:cNvPr id="11" name="TextBox 10"/>
          <p:cNvSpPr txBox="1"/>
          <p:nvPr/>
        </p:nvSpPr>
        <p:spPr>
          <a:xfrm>
            <a:off x="5620587" y="1168931"/>
            <a:ext cx="6081556" cy="830997"/>
          </a:xfrm>
          <a:prstGeom prst="rect">
            <a:avLst/>
          </a:prstGeom>
          <a:noFill/>
        </p:spPr>
        <p:txBody>
          <a:bodyPr wrap="square" rtlCol="0">
            <a:spAutoFit/>
          </a:bodyPr>
          <a:lstStyle/>
          <a:p>
            <a:r>
              <a:rPr lang="en-US" b="1" dirty="0"/>
              <a:t>It was here that John the Baptist restored to the Prophet and Oliver Cowdery the “keys of the ministering of angel”</a:t>
            </a:r>
          </a:p>
          <a:p>
            <a:r>
              <a:rPr lang="en-US" sz="1200" b="1" dirty="0"/>
              <a:t>Joseph Smith History 1:69</a:t>
            </a:r>
          </a:p>
        </p:txBody>
      </p:sp>
      <p:sp>
        <p:nvSpPr>
          <p:cNvPr id="12" name="TextBox 11"/>
          <p:cNvSpPr txBox="1"/>
          <p:nvPr/>
        </p:nvSpPr>
        <p:spPr>
          <a:xfrm>
            <a:off x="6685608" y="5044396"/>
            <a:ext cx="5016535" cy="1384995"/>
          </a:xfrm>
          <a:prstGeom prst="rect">
            <a:avLst/>
          </a:prstGeom>
          <a:noFill/>
        </p:spPr>
        <p:txBody>
          <a:bodyPr wrap="square" rtlCol="0">
            <a:spAutoFit/>
          </a:bodyPr>
          <a:lstStyle/>
          <a:p>
            <a:r>
              <a:rPr lang="en-US" b="1" dirty="0"/>
              <a:t>“The right to receive the ministration of angels and the ability to discern true messenger of God from counterfeits came before the Church was organized.”</a:t>
            </a:r>
          </a:p>
          <a:p>
            <a:r>
              <a:rPr lang="en-US" sz="1200" b="1" dirty="0"/>
              <a:t>McConkie and </a:t>
            </a:r>
            <a:r>
              <a:rPr lang="en-US" sz="1200" b="1" dirty="0" err="1"/>
              <a:t>Ostler</a:t>
            </a:r>
            <a:endParaRPr lang="en-US" sz="1200" b="1" dirty="0"/>
          </a:p>
        </p:txBody>
      </p:sp>
      <p:pic>
        <p:nvPicPr>
          <p:cNvPr id="10" name="Picture 9">
            <a:extLst>
              <a:ext uri="{FF2B5EF4-FFF2-40B4-BE49-F238E27FC236}">
                <a16:creationId xmlns:a16="http://schemas.microsoft.com/office/drawing/2014/main" id="{802D1D63-F14C-4DC2-BDBB-057CA6FD1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444" y="1786175"/>
            <a:ext cx="2341067" cy="3682303"/>
          </a:xfrm>
          <a:prstGeom prst="rect">
            <a:avLst/>
          </a:prstGeom>
        </p:spPr>
      </p:pic>
      <p:pic>
        <p:nvPicPr>
          <p:cNvPr id="16" name="Picture 15">
            <a:extLst>
              <a:ext uri="{FF2B5EF4-FFF2-40B4-BE49-F238E27FC236}">
                <a16:creationId xmlns:a16="http://schemas.microsoft.com/office/drawing/2014/main" id="{1A68B763-2CE0-41CF-BECB-0D1110027B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5026" y="4074904"/>
            <a:ext cx="1737048" cy="949695"/>
          </a:xfrm>
          <a:prstGeom prst="rect">
            <a:avLst/>
          </a:prstGeom>
        </p:spPr>
      </p:pic>
    </p:spTree>
    <p:extLst>
      <p:ext uri="{BB962C8B-B14F-4D97-AF65-F5344CB8AC3E}">
        <p14:creationId xmlns:p14="http://schemas.microsoft.com/office/powerpoint/2010/main" val="2616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7375</Words>
  <Application>Microsoft Office PowerPoint</Application>
  <PresentationFormat>Widescreen</PresentationFormat>
  <Paragraphs>295</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Monotype Corsiva</vt:lpstr>
      <vt:lpstr>Calibri</vt:lpstr>
      <vt:lpstr>Palatino</vt:lpstr>
      <vt:lpstr>Georgia</vt:lpstr>
      <vt:lpstr>Arial</vt:lpstr>
      <vt:lpstr>Open Sans</vt:lpstr>
      <vt:lpstr>Calibri Light</vt:lpstr>
      <vt:lpstr>Abadi</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52</cp:revision>
  <dcterms:created xsi:type="dcterms:W3CDTF">2015-03-19T12:50:30Z</dcterms:created>
  <dcterms:modified xsi:type="dcterms:W3CDTF">2020-07-25T15:18:50Z</dcterms:modified>
</cp:coreProperties>
</file>