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4" r:id="rId7"/>
    <p:sldId id="263" r:id="rId8"/>
    <p:sldId id="265" r:id="rId9"/>
    <p:sldId id="267" r:id="rId10"/>
    <p:sldId id="276" r:id="rId11"/>
    <p:sldId id="268" r:id="rId12"/>
    <p:sldId id="270" r:id="rId13"/>
    <p:sldId id="271" r:id="rId14"/>
    <p:sldId id="269" r:id="rId15"/>
    <p:sldId id="272" r:id="rId16"/>
    <p:sldId id="275" r:id="rId17"/>
    <p:sldId id="273" r:id="rId18"/>
    <p:sldId id="257" r:id="rId19"/>
    <p:sldId id="262" r:id="rId20"/>
    <p:sldId id="266" r:id="rId21"/>
  </p:sldIdLst>
  <p:sldSz cx="12192000" cy="6858000"/>
  <p:notesSz cx="6858000" cy="9144000"/>
  <p:embeddedFontLst>
    <p:embeddedFont>
      <p:font typeface="Arial Narrow" panose="020B0606020202030204" pitchFamily="34" charset="0"/>
      <p:regular r:id="rId22"/>
      <p:bold r:id="rId23"/>
      <p:italic r:id="rId24"/>
      <p:boldItalic r:id="rId25"/>
    </p:embeddedFont>
    <p:embeddedFont>
      <p:font typeface="Bradley Hand ITC" panose="03070402050302030203" pitchFamily="66"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urlz MT" panose="04040404050702020202" pitchFamily="82" charset="0"/>
      <p:regular r:id="rId33"/>
    </p:embeddedFont>
    <p:embeddedFont>
      <p:font typeface="Open Sans" panose="020B0606030504020204" pitchFamily="34" charset="0"/>
      <p:regular r:id="rId34"/>
      <p:bold r:id="rId35"/>
      <p:italic r:id="rId36"/>
      <p:boldItalic r:id="rId37"/>
    </p:embeddedFont>
    <p:embeddedFont>
      <p:font typeface="Papyrus" panose="03070502060502030205" pitchFamily="66"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35D39"/>
    <a:srgbClr val="F7C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15B88F-5A13-4C94-B276-9E3BF92B029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409529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5B88F-5A13-4C94-B276-9E3BF92B029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237572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5B88F-5A13-4C94-B276-9E3BF92B029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79816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15B88F-5A13-4C94-B276-9E3BF92B029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3031821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15B88F-5A13-4C94-B276-9E3BF92B029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304277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15B88F-5A13-4C94-B276-9E3BF92B029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50706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15B88F-5A13-4C94-B276-9E3BF92B0294}"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06354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15B88F-5A13-4C94-B276-9E3BF92B0294}"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76216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15B88F-5A13-4C94-B276-9E3BF92B0294}"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23039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5B88F-5A13-4C94-B276-9E3BF92B029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172211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5B88F-5A13-4C94-B276-9E3BF92B029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2D54F-0BD2-495C-B805-F1658E14F760}" type="slidenum">
              <a:rPr lang="en-US" smtClean="0"/>
              <a:t>‹#›</a:t>
            </a:fld>
            <a:endParaRPr lang="en-US"/>
          </a:p>
        </p:txBody>
      </p:sp>
    </p:spTree>
    <p:extLst>
      <p:ext uri="{BB962C8B-B14F-4D97-AF65-F5344CB8AC3E}">
        <p14:creationId xmlns:p14="http://schemas.microsoft.com/office/powerpoint/2010/main" val="410232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5B88F-5A13-4C94-B276-9E3BF92B0294}"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2D54F-0BD2-495C-B805-F1658E14F760}" type="slidenum">
              <a:rPr lang="en-US" smtClean="0"/>
              <a:t>‹#›</a:t>
            </a:fld>
            <a:endParaRPr lang="en-US"/>
          </a:p>
        </p:txBody>
      </p:sp>
    </p:spTree>
    <p:extLst>
      <p:ext uri="{BB962C8B-B14F-4D97-AF65-F5344CB8AC3E}">
        <p14:creationId xmlns:p14="http://schemas.microsoft.com/office/powerpoint/2010/main" val="2818785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www.lds.org/scriptures/dc-testament/dc/116.1?lang=eng#0" TargetMode="External"/><Relationship Id="rId13" Type="http://schemas.openxmlformats.org/officeDocument/2006/relationships/hyperlink" Target="https://www.lds.org/scriptures/dc-testament/dc/45.48-53?lang=eng#47" TargetMode="External"/><Relationship Id="rId18" Type="http://schemas.openxmlformats.org/officeDocument/2006/relationships/image" Target="../media/image29.jpg"/><Relationship Id="rId3" Type="http://schemas.openxmlformats.org/officeDocument/2006/relationships/hyperlink" Target="https://www.lds.org/scriptures/dc-testament/dc/84.1-5?lang=eng#0" TargetMode="External"/><Relationship Id="rId7" Type="http://schemas.openxmlformats.org/officeDocument/2006/relationships/hyperlink" Target="https://www.lds.org/scriptures/dc-testament/dc/107.53-57?lang=eng#52" TargetMode="External"/><Relationship Id="rId12" Type="http://schemas.openxmlformats.org/officeDocument/2006/relationships/hyperlink" Target="https://www.lds.org/scriptures/ot/zech/14.1-9?lang=eng#0" TargetMode="External"/><Relationship Id="rId17" Type="http://schemas.openxmlformats.org/officeDocument/2006/relationships/image" Target="../media/image28.jpg"/><Relationship Id="rId2" Type="http://schemas.openxmlformats.org/officeDocument/2006/relationships/image" Target="../media/image7.jpg"/><Relationship Id="rId16"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hyperlink" Target="https://www.lds.org/scriptures/ot/dan/7.9-14?lang=eng#8" TargetMode="External"/><Relationship Id="rId11" Type="http://schemas.openxmlformats.org/officeDocument/2006/relationships/hyperlink" Target="https://www.lds.org/scriptures/dc-testament/dc/133.40-42%2C48-51?lang=eng#39" TargetMode="External"/><Relationship Id="rId5" Type="http://schemas.openxmlformats.org/officeDocument/2006/relationships/hyperlink" Target="https://www.lds.org/scriptures/dc-testament/dc/133.2?lang=eng#1" TargetMode="External"/><Relationship Id="rId15" Type="http://schemas.openxmlformats.org/officeDocument/2006/relationships/image" Target="../media/image26.jpg"/><Relationship Id="rId10" Type="http://schemas.openxmlformats.org/officeDocument/2006/relationships/hyperlink" Target="https://www.lds.org/scriptures/dc-testament/dc/101.23-25?lang=eng#22" TargetMode="External"/><Relationship Id="rId4" Type="http://schemas.openxmlformats.org/officeDocument/2006/relationships/hyperlink" Target="https://www.lds.org/scriptures/dc-testament/dc/97.10%2C15-16?lang=eng#9" TargetMode="External"/><Relationship Id="rId9" Type="http://schemas.openxmlformats.org/officeDocument/2006/relationships/hyperlink" Target="https://www.lds.org/scriptures/dc-testament/dc/88.95?lang=eng#94" TargetMode="External"/><Relationship Id="rId14" Type="http://schemas.openxmlformats.org/officeDocument/2006/relationships/hyperlink" Target="https://www.lds.org/scriptures/dc-testament/dc/133.20?lang=eng#19"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lds.org/scriptures/bofm/3-ne/17.4?lang=eng#3" TargetMode="External"/><Relationship Id="rId2" Type="http://schemas.openxmlformats.org/officeDocument/2006/relationships/hyperlink" Target="https://www.lds.org/scriptures/bofm/3-ne/16.1-4?lang=eng#0" TargetMode="External"/><Relationship Id="rId1" Type="http://schemas.openxmlformats.org/officeDocument/2006/relationships/slideLayout" Target="../slideLayouts/slideLayout7.xml"/><Relationship Id="rId5" Type="http://schemas.openxmlformats.org/officeDocument/2006/relationships/hyperlink" Target="https://www.lds.org/scriptures/dc-testament/dc/133.26-35?lang=eng#25" TargetMode="External"/><Relationship Id="rId4" Type="http://schemas.openxmlformats.org/officeDocument/2006/relationships/hyperlink" Target="https://www.lds.org/scriptures/bofm/2-ne/29.12-14?lang=eng#1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D3D04A-BBAB-45BA-9237-4F2171047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161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5CEAD3-3C31-4AF3-9A4C-2497A4EC0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558800" y="120333"/>
            <a:ext cx="11074400" cy="1938992"/>
          </a:xfrm>
          <a:prstGeom prst="rect">
            <a:avLst/>
          </a:prstGeom>
        </p:spPr>
        <p:txBody>
          <a:bodyPr wrap="square">
            <a:spAutoFit/>
          </a:bodyPr>
          <a:lstStyle/>
          <a:p>
            <a:pPr algn="ctr"/>
            <a:r>
              <a:rPr lang="en-US" sz="6000" b="1" dirty="0">
                <a:solidFill>
                  <a:schemeClr val="bg1"/>
                </a:solidFill>
                <a:latin typeface="Papyrus" panose="03070502060502030205" pitchFamily="66" charset="0"/>
              </a:rPr>
              <a:t> Prepared Through Missionaries		</a:t>
            </a:r>
          </a:p>
        </p:txBody>
      </p:sp>
      <p:sp>
        <p:nvSpPr>
          <p:cNvPr id="2" name="Rectangle 1">
            <a:extLst>
              <a:ext uri="{FF2B5EF4-FFF2-40B4-BE49-F238E27FC236}">
                <a16:creationId xmlns:a16="http://schemas.microsoft.com/office/drawing/2014/main" id="{50B7D285-4045-4401-81EE-A8BC29034FAB}"/>
              </a:ext>
            </a:extLst>
          </p:cNvPr>
          <p:cNvSpPr/>
          <p:nvPr/>
        </p:nvSpPr>
        <p:spPr>
          <a:xfrm>
            <a:off x="254000" y="1457236"/>
            <a:ext cx="6096000" cy="3539430"/>
          </a:xfrm>
          <a:prstGeom prst="rect">
            <a:avLst/>
          </a:prstGeom>
        </p:spPr>
        <p:txBody>
          <a:bodyPr>
            <a:spAutoFit/>
          </a:bodyPr>
          <a:lstStyle/>
          <a:p>
            <a:pPr fontAlgn="base"/>
            <a:r>
              <a:rPr lang="en-US" sz="2800" b="1" dirty="0">
                <a:solidFill>
                  <a:srgbClr val="333333"/>
                </a:solidFill>
                <a:latin typeface="Calibri" panose="020F0502020204030204" pitchFamily="34" charset="0"/>
              </a:rPr>
              <a:t>One of your important responsibilities is to help prepare the world for the Second Coming of the Savior. …</a:t>
            </a:r>
          </a:p>
          <a:p>
            <a:pPr fontAlgn="base"/>
            <a:endParaRPr lang="en-US" sz="2800" b="1" dirty="0">
              <a:solidFill>
                <a:srgbClr val="333333"/>
              </a:solidFill>
              <a:latin typeface="Calibri" panose="020F0502020204030204" pitchFamily="34" charset="0"/>
            </a:endParaRPr>
          </a:p>
          <a:p>
            <a:pPr fontAlgn="base"/>
            <a:r>
              <a:rPr lang="en-US" sz="2800" b="1" dirty="0">
                <a:solidFill>
                  <a:srgbClr val="333333"/>
                </a:solidFill>
                <a:latin typeface="Calibri" panose="020F0502020204030204" pitchFamily="34" charset="0"/>
              </a:rPr>
              <a:t>“Your mission will be a sacred opportunity to bring others to Christ and help prepare for the Second Coming of the Savior.</a:t>
            </a:r>
            <a:endParaRPr lang="en-US" sz="2800" b="1" i="0" dirty="0">
              <a:solidFill>
                <a:srgbClr val="333333"/>
              </a:solidFill>
              <a:effectLst/>
              <a:latin typeface="Calibri" panose="020F0502020204030204" pitchFamily="34" charset="0"/>
            </a:endParaRPr>
          </a:p>
        </p:txBody>
      </p:sp>
      <p:sp>
        <p:nvSpPr>
          <p:cNvPr id="7" name="Rectangle 6">
            <a:extLst>
              <a:ext uri="{FF2B5EF4-FFF2-40B4-BE49-F238E27FC236}">
                <a16:creationId xmlns:a16="http://schemas.microsoft.com/office/drawing/2014/main" id="{0D9F6326-A1B8-4DFB-A126-242C51605992}"/>
              </a:ext>
            </a:extLst>
          </p:cNvPr>
          <p:cNvSpPr/>
          <p:nvPr/>
        </p:nvSpPr>
        <p:spPr>
          <a:xfrm>
            <a:off x="5943600" y="3513991"/>
            <a:ext cx="6096000" cy="2062103"/>
          </a:xfrm>
          <a:prstGeom prst="rect">
            <a:avLst/>
          </a:prstGeom>
        </p:spPr>
        <p:txBody>
          <a:bodyPr>
            <a:spAutoFit/>
          </a:bodyPr>
          <a:lstStyle/>
          <a:p>
            <a:r>
              <a:rPr lang="en-US" sz="2800" b="1" dirty="0">
                <a:solidFill>
                  <a:srgbClr val="333333"/>
                </a:solidFill>
                <a:latin typeface="Calibri" panose="020F0502020204030204" pitchFamily="34" charset="0"/>
              </a:rPr>
              <a:t>“… The world is being prepared for the Second Coming of the Savior in large measure because of the Lord’s work through His missionaries” </a:t>
            </a:r>
          </a:p>
          <a:p>
            <a:r>
              <a:rPr lang="en-US" sz="1600" b="1" dirty="0">
                <a:solidFill>
                  <a:srgbClr val="333333"/>
                </a:solidFill>
                <a:latin typeface="Calibri" panose="020F0502020204030204" pitchFamily="34" charset="0"/>
              </a:rPr>
              <a:t>Elder Neil L. Andersen</a:t>
            </a:r>
            <a:endParaRPr lang="en-US" sz="1600" b="1" dirty="0"/>
          </a:p>
        </p:txBody>
      </p:sp>
      <p:sp>
        <p:nvSpPr>
          <p:cNvPr id="11" name="Rectangle 10">
            <a:extLst>
              <a:ext uri="{FF2B5EF4-FFF2-40B4-BE49-F238E27FC236}">
                <a16:creationId xmlns:a16="http://schemas.microsoft.com/office/drawing/2014/main" id="{61907E36-7AD4-416E-9C21-9FA56970E747}"/>
              </a:ext>
            </a:extLst>
          </p:cNvPr>
          <p:cNvSpPr/>
          <p:nvPr/>
        </p:nvSpPr>
        <p:spPr>
          <a:xfrm>
            <a:off x="558800" y="5666794"/>
            <a:ext cx="10113620" cy="1077218"/>
          </a:xfrm>
          <a:prstGeom prst="rect">
            <a:avLst/>
          </a:prstGeom>
        </p:spPr>
        <p:txBody>
          <a:bodyPr wrap="square">
            <a:spAutoFit/>
          </a:bodyPr>
          <a:lstStyle/>
          <a:p>
            <a:pPr algn="ctr"/>
            <a:r>
              <a:rPr lang="en-US" sz="3200" b="1" dirty="0">
                <a:ln>
                  <a:solidFill>
                    <a:schemeClr val="accent2">
                      <a:lumMod val="75000"/>
                    </a:schemeClr>
                  </a:solidFill>
                </a:ln>
                <a:solidFill>
                  <a:srgbClr val="333333"/>
                </a:solidFill>
                <a:latin typeface="Open Sans"/>
              </a:rPr>
              <a:t>Why do you think it is not enough to prepare only ourselves for the Second Coming?</a:t>
            </a:r>
            <a:endParaRPr lang="en-US" sz="3200" b="1" dirty="0">
              <a:ln>
                <a:solidFill>
                  <a:schemeClr val="accent2">
                    <a:lumMod val="75000"/>
                  </a:schemeClr>
                </a:solidFill>
              </a:ln>
            </a:endParaRPr>
          </a:p>
        </p:txBody>
      </p:sp>
      <p:pic>
        <p:nvPicPr>
          <p:cNvPr id="13" name="Picture 12">
            <a:extLst>
              <a:ext uri="{FF2B5EF4-FFF2-40B4-BE49-F238E27FC236}">
                <a16:creationId xmlns:a16="http://schemas.microsoft.com/office/drawing/2014/main" id="{474C73B6-939D-4FA9-8A76-731A6E9DC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750" y="1033096"/>
            <a:ext cx="1085850" cy="1447800"/>
          </a:xfrm>
          <a:prstGeom prst="rect">
            <a:avLst/>
          </a:prstGeom>
        </p:spPr>
      </p:pic>
      <p:grpSp>
        <p:nvGrpSpPr>
          <p:cNvPr id="35" name="Group 34">
            <a:extLst>
              <a:ext uri="{FF2B5EF4-FFF2-40B4-BE49-F238E27FC236}">
                <a16:creationId xmlns:a16="http://schemas.microsoft.com/office/drawing/2014/main" id="{1705F750-B5CB-4125-B26A-B7ADEEF449D4}"/>
              </a:ext>
            </a:extLst>
          </p:cNvPr>
          <p:cNvGrpSpPr/>
          <p:nvPr/>
        </p:nvGrpSpPr>
        <p:grpSpPr>
          <a:xfrm>
            <a:off x="7032227" y="1281273"/>
            <a:ext cx="537525" cy="2062103"/>
            <a:chOff x="1466850" y="1261709"/>
            <a:chExt cx="840511" cy="3224443"/>
          </a:xfrm>
        </p:grpSpPr>
        <p:grpSp>
          <p:nvGrpSpPr>
            <p:cNvPr id="14" name="Group 13">
              <a:extLst>
                <a:ext uri="{FF2B5EF4-FFF2-40B4-BE49-F238E27FC236}">
                  <a16:creationId xmlns:a16="http://schemas.microsoft.com/office/drawing/2014/main" id="{B823508E-16A7-4205-9DE8-0003DFE9C80B}"/>
                </a:ext>
              </a:extLst>
            </p:cNvPr>
            <p:cNvGrpSpPr/>
            <p:nvPr/>
          </p:nvGrpSpPr>
          <p:grpSpPr>
            <a:xfrm>
              <a:off x="1466850" y="1261709"/>
              <a:ext cx="840511" cy="3224443"/>
              <a:chOff x="3729193" y="976912"/>
              <a:chExt cx="1003199" cy="3848561"/>
            </a:xfrm>
          </p:grpSpPr>
          <p:sp>
            <p:nvSpPr>
              <p:cNvPr id="15" name="Rounded Rectangle 22">
                <a:extLst>
                  <a:ext uri="{FF2B5EF4-FFF2-40B4-BE49-F238E27FC236}">
                    <a16:creationId xmlns:a16="http://schemas.microsoft.com/office/drawing/2014/main" id="{D227DE69-553B-4A6B-B1FB-67CF6E1C3C4A}"/>
                  </a:ext>
                </a:extLst>
              </p:cNvPr>
              <p:cNvSpPr/>
              <p:nvPr/>
            </p:nvSpPr>
            <p:spPr>
              <a:xfrm>
                <a:off x="3969136" y="1851513"/>
                <a:ext cx="473009" cy="180480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4">
                <a:extLst>
                  <a:ext uri="{FF2B5EF4-FFF2-40B4-BE49-F238E27FC236}">
                    <a16:creationId xmlns:a16="http://schemas.microsoft.com/office/drawing/2014/main" id="{4C77AE8E-FD57-4FCA-871B-BCAC23C0708B}"/>
                  </a:ext>
                </a:extLst>
              </p:cNvPr>
              <p:cNvSpPr/>
              <p:nvPr/>
            </p:nvSpPr>
            <p:spPr>
              <a:xfrm rot="19769779">
                <a:off x="4468757" y="1811105"/>
                <a:ext cx="263635" cy="1488011"/>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4">
                <a:extLst>
                  <a:ext uri="{FF2B5EF4-FFF2-40B4-BE49-F238E27FC236}">
                    <a16:creationId xmlns:a16="http://schemas.microsoft.com/office/drawing/2014/main" id="{2CA11B96-D8A7-420D-AA9A-8F2776EDE74D}"/>
                  </a:ext>
                </a:extLst>
              </p:cNvPr>
              <p:cNvSpPr/>
              <p:nvPr/>
            </p:nvSpPr>
            <p:spPr>
              <a:xfrm rot="1069183">
                <a:off x="3771165" y="3357495"/>
                <a:ext cx="310163" cy="146797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5">
                <a:extLst>
                  <a:ext uri="{FF2B5EF4-FFF2-40B4-BE49-F238E27FC236}">
                    <a16:creationId xmlns:a16="http://schemas.microsoft.com/office/drawing/2014/main" id="{97D1D89C-1655-40AF-B0D5-4D9AB8AF7E2E}"/>
                  </a:ext>
                </a:extLst>
              </p:cNvPr>
              <p:cNvSpPr/>
              <p:nvPr/>
            </p:nvSpPr>
            <p:spPr>
              <a:xfrm rot="9815699">
                <a:off x="4320769" y="3397833"/>
                <a:ext cx="308310" cy="137069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8F7613-6C41-4992-87D5-FDE7EE010FA1}"/>
                  </a:ext>
                </a:extLst>
              </p:cNvPr>
              <p:cNvSpPr/>
              <p:nvPr/>
            </p:nvSpPr>
            <p:spPr>
              <a:xfrm>
                <a:off x="3774774" y="976912"/>
                <a:ext cx="808212" cy="808286"/>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7">
                <a:extLst>
                  <a:ext uri="{FF2B5EF4-FFF2-40B4-BE49-F238E27FC236}">
                    <a16:creationId xmlns:a16="http://schemas.microsoft.com/office/drawing/2014/main" id="{A1817E78-76A4-4B00-A8C8-16CA239C1D8D}"/>
                  </a:ext>
                </a:extLst>
              </p:cNvPr>
              <p:cNvSpPr/>
              <p:nvPr/>
            </p:nvSpPr>
            <p:spPr>
              <a:xfrm rot="7027031">
                <a:off x="3113315" y="2417911"/>
                <a:ext cx="1490836" cy="259079"/>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F7085DC-D6FD-42C5-9DC5-B7172D3BA5B6}"/>
                </a:ext>
              </a:extLst>
            </p:cNvPr>
            <p:cNvGrpSpPr/>
            <p:nvPr/>
          </p:nvGrpSpPr>
          <p:grpSpPr>
            <a:xfrm>
              <a:off x="1742065" y="2038737"/>
              <a:ext cx="201609" cy="810493"/>
              <a:chOff x="2781701" y="2131965"/>
              <a:chExt cx="394636" cy="1422807"/>
            </a:xfrm>
            <a:solidFill>
              <a:schemeClr val="accent1">
                <a:lumMod val="50000"/>
              </a:schemeClr>
            </a:solidFill>
          </p:grpSpPr>
          <p:sp>
            <p:nvSpPr>
              <p:cNvPr id="22" name="Arrow: Pentagon 21">
                <a:extLst>
                  <a:ext uri="{FF2B5EF4-FFF2-40B4-BE49-F238E27FC236}">
                    <a16:creationId xmlns:a16="http://schemas.microsoft.com/office/drawing/2014/main" id="{287F59E8-BBBE-477B-A588-5F45CC3CB289}"/>
                  </a:ext>
                </a:extLst>
              </p:cNvPr>
              <p:cNvSpPr/>
              <p:nvPr/>
            </p:nvSpPr>
            <p:spPr>
              <a:xfrm rot="5400000">
                <a:off x="2370348" y="2844440"/>
                <a:ext cx="1214685" cy="205979"/>
              </a:xfrm>
              <a:prstGeom prst="homePlat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FFF59474-AFB9-4188-9D9E-52911FDA41DF}"/>
                  </a:ext>
                </a:extLst>
              </p:cNvPr>
              <p:cNvSpPr/>
              <p:nvPr/>
            </p:nvSpPr>
            <p:spPr>
              <a:xfrm rot="10800000">
                <a:off x="2781701" y="2131965"/>
                <a:ext cx="394636" cy="447606"/>
              </a:xfrm>
              <a:prstGeom prst="pentagon">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3A169A9A-4CEE-498C-A5E5-DE60733B68ED}"/>
              </a:ext>
            </a:extLst>
          </p:cNvPr>
          <p:cNvGrpSpPr/>
          <p:nvPr/>
        </p:nvGrpSpPr>
        <p:grpSpPr>
          <a:xfrm>
            <a:off x="8226348" y="1242522"/>
            <a:ext cx="537525" cy="2062103"/>
            <a:chOff x="2899766" y="1248344"/>
            <a:chExt cx="1003199" cy="3848561"/>
          </a:xfrm>
        </p:grpSpPr>
        <p:grpSp>
          <p:nvGrpSpPr>
            <p:cNvPr id="25" name="Group 24">
              <a:extLst>
                <a:ext uri="{FF2B5EF4-FFF2-40B4-BE49-F238E27FC236}">
                  <a16:creationId xmlns:a16="http://schemas.microsoft.com/office/drawing/2014/main" id="{DE2FC39A-E7C1-4467-ADB0-CEE9D0843370}"/>
                </a:ext>
              </a:extLst>
            </p:cNvPr>
            <p:cNvGrpSpPr/>
            <p:nvPr/>
          </p:nvGrpSpPr>
          <p:grpSpPr>
            <a:xfrm>
              <a:off x="2899766" y="1248344"/>
              <a:ext cx="1003199" cy="3848561"/>
              <a:chOff x="3729193" y="976912"/>
              <a:chExt cx="1003199" cy="3848561"/>
            </a:xfrm>
          </p:grpSpPr>
          <p:sp>
            <p:nvSpPr>
              <p:cNvPr id="29" name="Rounded Rectangle 22">
                <a:extLst>
                  <a:ext uri="{FF2B5EF4-FFF2-40B4-BE49-F238E27FC236}">
                    <a16:creationId xmlns:a16="http://schemas.microsoft.com/office/drawing/2014/main" id="{1378700B-A8E3-4CDE-8697-A8F8C14FA76E}"/>
                  </a:ext>
                </a:extLst>
              </p:cNvPr>
              <p:cNvSpPr/>
              <p:nvPr/>
            </p:nvSpPr>
            <p:spPr>
              <a:xfrm>
                <a:off x="3969136" y="1851513"/>
                <a:ext cx="473009" cy="180480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4">
                <a:extLst>
                  <a:ext uri="{FF2B5EF4-FFF2-40B4-BE49-F238E27FC236}">
                    <a16:creationId xmlns:a16="http://schemas.microsoft.com/office/drawing/2014/main" id="{4B04DA79-75EB-4B5B-87D0-5127C0680EAE}"/>
                  </a:ext>
                </a:extLst>
              </p:cNvPr>
              <p:cNvSpPr/>
              <p:nvPr/>
            </p:nvSpPr>
            <p:spPr>
              <a:xfrm rot="19769779">
                <a:off x="4468757" y="1811105"/>
                <a:ext cx="263635" cy="1488011"/>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4">
                <a:extLst>
                  <a:ext uri="{FF2B5EF4-FFF2-40B4-BE49-F238E27FC236}">
                    <a16:creationId xmlns:a16="http://schemas.microsoft.com/office/drawing/2014/main" id="{19A76C01-A72C-41AE-934F-7B8F4FA00BDF}"/>
                  </a:ext>
                </a:extLst>
              </p:cNvPr>
              <p:cNvSpPr/>
              <p:nvPr/>
            </p:nvSpPr>
            <p:spPr>
              <a:xfrm rot="1069183">
                <a:off x="3771165" y="3357495"/>
                <a:ext cx="310163" cy="146797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5">
                <a:extLst>
                  <a:ext uri="{FF2B5EF4-FFF2-40B4-BE49-F238E27FC236}">
                    <a16:creationId xmlns:a16="http://schemas.microsoft.com/office/drawing/2014/main" id="{D046EDC2-83A2-4AB6-A3DD-B7EA56A31F0D}"/>
                  </a:ext>
                </a:extLst>
              </p:cNvPr>
              <p:cNvSpPr/>
              <p:nvPr/>
            </p:nvSpPr>
            <p:spPr>
              <a:xfrm rot="9815699">
                <a:off x="4320769" y="3397833"/>
                <a:ext cx="308310" cy="137069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4593085-F4F8-400E-AD5E-9C77BB5080E8}"/>
                  </a:ext>
                </a:extLst>
              </p:cNvPr>
              <p:cNvSpPr/>
              <p:nvPr/>
            </p:nvSpPr>
            <p:spPr>
              <a:xfrm>
                <a:off x="3774774" y="976912"/>
                <a:ext cx="808212" cy="808286"/>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7">
                <a:extLst>
                  <a:ext uri="{FF2B5EF4-FFF2-40B4-BE49-F238E27FC236}">
                    <a16:creationId xmlns:a16="http://schemas.microsoft.com/office/drawing/2014/main" id="{35928D1D-7B96-4CA1-9FE7-31FC1FEDCFAA}"/>
                  </a:ext>
                </a:extLst>
              </p:cNvPr>
              <p:cNvSpPr/>
              <p:nvPr/>
            </p:nvSpPr>
            <p:spPr>
              <a:xfrm rot="7027031">
                <a:off x="3113315" y="2417911"/>
                <a:ext cx="1490836" cy="259079"/>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C66F90FE-ACC8-42DA-8099-FEFD5F49DD03}"/>
                </a:ext>
              </a:extLst>
            </p:cNvPr>
            <p:cNvGrpSpPr/>
            <p:nvPr/>
          </p:nvGrpSpPr>
          <p:grpSpPr>
            <a:xfrm>
              <a:off x="3252140" y="2163643"/>
              <a:ext cx="240632" cy="967370"/>
              <a:chOff x="2781701" y="2131965"/>
              <a:chExt cx="394636" cy="1422807"/>
            </a:xfrm>
            <a:solidFill>
              <a:srgbClr val="FF0000"/>
            </a:solidFill>
          </p:grpSpPr>
          <p:sp>
            <p:nvSpPr>
              <p:cNvPr id="27" name="Arrow: Pentagon 26">
                <a:extLst>
                  <a:ext uri="{FF2B5EF4-FFF2-40B4-BE49-F238E27FC236}">
                    <a16:creationId xmlns:a16="http://schemas.microsoft.com/office/drawing/2014/main" id="{DDE2DDB8-3C06-4488-ADA8-E2BD24817B28}"/>
                  </a:ext>
                </a:extLst>
              </p:cNvPr>
              <p:cNvSpPr/>
              <p:nvPr/>
            </p:nvSpPr>
            <p:spPr>
              <a:xfrm rot="5400000">
                <a:off x="2370348" y="2844440"/>
                <a:ext cx="1214685" cy="205979"/>
              </a:xfrm>
              <a:prstGeom prst="homePlat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a:extLst>
                  <a:ext uri="{FF2B5EF4-FFF2-40B4-BE49-F238E27FC236}">
                    <a16:creationId xmlns:a16="http://schemas.microsoft.com/office/drawing/2014/main" id="{E3C70645-CCCD-490C-9F6C-AA3D10D0E61A}"/>
                  </a:ext>
                </a:extLst>
              </p:cNvPr>
              <p:cNvSpPr/>
              <p:nvPr/>
            </p:nvSpPr>
            <p:spPr>
              <a:xfrm rot="10800000">
                <a:off x="2781701" y="2131965"/>
                <a:ext cx="394636" cy="447606"/>
              </a:xfrm>
              <a:prstGeom prst="pentagon">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BB1D58AF-6B67-4C6E-AEE0-1D29DCCB2AB8}"/>
              </a:ext>
            </a:extLst>
          </p:cNvPr>
          <p:cNvGrpSpPr/>
          <p:nvPr/>
        </p:nvGrpSpPr>
        <p:grpSpPr>
          <a:xfrm>
            <a:off x="9455676" y="1724279"/>
            <a:ext cx="560020" cy="1789712"/>
            <a:chOff x="7205858" y="1350098"/>
            <a:chExt cx="1204256" cy="3848561"/>
          </a:xfrm>
        </p:grpSpPr>
        <p:grpSp>
          <p:nvGrpSpPr>
            <p:cNvPr id="37" name="Group 36">
              <a:extLst>
                <a:ext uri="{FF2B5EF4-FFF2-40B4-BE49-F238E27FC236}">
                  <a16:creationId xmlns:a16="http://schemas.microsoft.com/office/drawing/2014/main" id="{7494F5BF-86C8-4099-B042-A5D427560344}"/>
                </a:ext>
              </a:extLst>
            </p:cNvPr>
            <p:cNvGrpSpPr/>
            <p:nvPr/>
          </p:nvGrpSpPr>
          <p:grpSpPr>
            <a:xfrm>
              <a:off x="7322943" y="1350098"/>
              <a:ext cx="1003199" cy="3848561"/>
              <a:chOff x="3729193" y="976912"/>
              <a:chExt cx="1003199" cy="3848561"/>
            </a:xfrm>
          </p:grpSpPr>
          <p:sp>
            <p:nvSpPr>
              <p:cNvPr id="39" name="Rounded Rectangle 54">
                <a:extLst>
                  <a:ext uri="{FF2B5EF4-FFF2-40B4-BE49-F238E27FC236}">
                    <a16:creationId xmlns:a16="http://schemas.microsoft.com/office/drawing/2014/main" id="{4CEC83B9-3A86-44CD-967E-C5D6AB9D431A}"/>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5">
                <a:extLst>
                  <a:ext uri="{FF2B5EF4-FFF2-40B4-BE49-F238E27FC236}">
                    <a16:creationId xmlns:a16="http://schemas.microsoft.com/office/drawing/2014/main" id="{8E8B16DE-F1BD-4504-A85D-58C9D9C1A84C}"/>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6">
                <a:extLst>
                  <a:ext uri="{FF2B5EF4-FFF2-40B4-BE49-F238E27FC236}">
                    <a16:creationId xmlns:a16="http://schemas.microsoft.com/office/drawing/2014/main" id="{FA22A4A1-B89F-4781-B813-FF650B1E3F88}"/>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7">
                <a:extLst>
                  <a:ext uri="{FF2B5EF4-FFF2-40B4-BE49-F238E27FC236}">
                    <a16:creationId xmlns:a16="http://schemas.microsoft.com/office/drawing/2014/main" id="{83F9DC5B-EAFF-4EB6-86B4-290A64DCD0EB}"/>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2EC6D7D-105E-4258-B1D9-AAB3AA976C0D}"/>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59">
                <a:extLst>
                  <a:ext uri="{FF2B5EF4-FFF2-40B4-BE49-F238E27FC236}">
                    <a16:creationId xmlns:a16="http://schemas.microsoft.com/office/drawing/2014/main" id="{1E797CC9-AA15-429D-A93A-FDA126FCBD10}"/>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sosceles Triangle 37">
              <a:extLst>
                <a:ext uri="{FF2B5EF4-FFF2-40B4-BE49-F238E27FC236}">
                  <a16:creationId xmlns:a16="http://schemas.microsoft.com/office/drawing/2014/main" id="{2CDB63F9-1390-4F7F-A212-D80759BE2295}"/>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58F2CDE-75F4-432D-9C96-E21FFA43C347}"/>
              </a:ext>
            </a:extLst>
          </p:cNvPr>
          <p:cNvGrpSpPr/>
          <p:nvPr/>
        </p:nvGrpSpPr>
        <p:grpSpPr>
          <a:xfrm>
            <a:off x="10024448" y="1427143"/>
            <a:ext cx="537525" cy="2062103"/>
            <a:chOff x="3729193" y="976912"/>
            <a:chExt cx="1003199" cy="3848561"/>
          </a:xfrm>
        </p:grpSpPr>
        <p:sp>
          <p:nvSpPr>
            <p:cNvPr id="50" name="Rounded Rectangle 22">
              <a:extLst>
                <a:ext uri="{FF2B5EF4-FFF2-40B4-BE49-F238E27FC236}">
                  <a16:creationId xmlns:a16="http://schemas.microsoft.com/office/drawing/2014/main" id="{C92AF34C-580B-4C50-83EF-9B3C9693F183}"/>
                </a:ext>
              </a:extLst>
            </p:cNvPr>
            <p:cNvSpPr/>
            <p:nvPr/>
          </p:nvSpPr>
          <p:spPr>
            <a:xfrm>
              <a:off x="3969136" y="1851513"/>
              <a:ext cx="473009" cy="180480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4">
              <a:extLst>
                <a:ext uri="{FF2B5EF4-FFF2-40B4-BE49-F238E27FC236}">
                  <a16:creationId xmlns:a16="http://schemas.microsoft.com/office/drawing/2014/main" id="{81BEFD9A-30B6-4006-A8EB-2D092966BD42}"/>
                </a:ext>
              </a:extLst>
            </p:cNvPr>
            <p:cNvSpPr/>
            <p:nvPr/>
          </p:nvSpPr>
          <p:spPr>
            <a:xfrm rot="19769779">
              <a:off x="4468757" y="1811105"/>
              <a:ext cx="263635" cy="1488011"/>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34">
              <a:extLst>
                <a:ext uri="{FF2B5EF4-FFF2-40B4-BE49-F238E27FC236}">
                  <a16:creationId xmlns:a16="http://schemas.microsoft.com/office/drawing/2014/main" id="{2776EEB2-BD39-4D03-9BEB-4452E36CC7FD}"/>
                </a:ext>
              </a:extLst>
            </p:cNvPr>
            <p:cNvSpPr/>
            <p:nvPr/>
          </p:nvSpPr>
          <p:spPr>
            <a:xfrm rot="1069183">
              <a:off x="3771165" y="3357495"/>
              <a:ext cx="310163" cy="146797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35">
              <a:extLst>
                <a:ext uri="{FF2B5EF4-FFF2-40B4-BE49-F238E27FC236}">
                  <a16:creationId xmlns:a16="http://schemas.microsoft.com/office/drawing/2014/main" id="{0F7D702B-C29F-4C51-A951-F33F6ABBB653}"/>
                </a:ext>
              </a:extLst>
            </p:cNvPr>
            <p:cNvSpPr/>
            <p:nvPr/>
          </p:nvSpPr>
          <p:spPr>
            <a:xfrm rot="9815699">
              <a:off x="4320769" y="3397833"/>
              <a:ext cx="308310" cy="1370698"/>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CC997FD-9E4F-4FAE-BFA3-55CE8E57B41A}"/>
                </a:ext>
              </a:extLst>
            </p:cNvPr>
            <p:cNvSpPr/>
            <p:nvPr/>
          </p:nvSpPr>
          <p:spPr>
            <a:xfrm>
              <a:off x="3774774" y="976912"/>
              <a:ext cx="808212" cy="808286"/>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7">
              <a:extLst>
                <a:ext uri="{FF2B5EF4-FFF2-40B4-BE49-F238E27FC236}">
                  <a16:creationId xmlns:a16="http://schemas.microsoft.com/office/drawing/2014/main" id="{4276FD7A-D1C9-40EC-AFAE-65C03156E964}"/>
                </a:ext>
              </a:extLst>
            </p:cNvPr>
            <p:cNvSpPr/>
            <p:nvPr/>
          </p:nvSpPr>
          <p:spPr>
            <a:xfrm rot="7027031">
              <a:off x="3113315" y="2417911"/>
              <a:ext cx="1490836" cy="259079"/>
            </a:xfrm>
            <a:prstGeom prst="roundRect">
              <a:avLst>
                <a:gd name="adj" fmla="val 5000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4F7042A8-E0FC-4CB4-9148-FD2A2FE362D1}"/>
              </a:ext>
            </a:extLst>
          </p:cNvPr>
          <p:cNvGrpSpPr/>
          <p:nvPr/>
        </p:nvGrpSpPr>
        <p:grpSpPr>
          <a:xfrm>
            <a:off x="6229699" y="1783324"/>
            <a:ext cx="560020" cy="1789712"/>
            <a:chOff x="7205858" y="1350098"/>
            <a:chExt cx="1204256" cy="3848561"/>
          </a:xfrm>
        </p:grpSpPr>
        <p:grpSp>
          <p:nvGrpSpPr>
            <p:cNvPr id="57" name="Group 56">
              <a:extLst>
                <a:ext uri="{FF2B5EF4-FFF2-40B4-BE49-F238E27FC236}">
                  <a16:creationId xmlns:a16="http://schemas.microsoft.com/office/drawing/2014/main" id="{3DB1964A-8DAF-495B-B1D2-1C3F66F453C6}"/>
                </a:ext>
              </a:extLst>
            </p:cNvPr>
            <p:cNvGrpSpPr/>
            <p:nvPr/>
          </p:nvGrpSpPr>
          <p:grpSpPr>
            <a:xfrm>
              <a:off x="7322943" y="1350098"/>
              <a:ext cx="1003199" cy="3848561"/>
              <a:chOff x="3729193" y="976912"/>
              <a:chExt cx="1003199" cy="3848561"/>
            </a:xfrm>
          </p:grpSpPr>
          <p:sp>
            <p:nvSpPr>
              <p:cNvPr id="59" name="Rounded Rectangle 54">
                <a:extLst>
                  <a:ext uri="{FF2B5EF4-FFF2-40B4-BE49-F238E27FC236}">
                    <a16:creationId xmlns:a16="http://schemas.microsoft.com/office/drawing/2014/main" id="{C87697EC-0433-41AF-8008-BC77B3DDBCC8}"/>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5">
                <a:extLst>
                  <a:ext uri="{FF2B5EF4-FFF2-40B4-BE49-F238E27FC236}">
                    <a16:creationId xmlns:a16="http://schemas.microsoft.com/office/drawing/2014/main" id="{ECFF5BB9-212F-43F6-A9BA-44FA155B4EB1}"/>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56">
                <a:extLst>
                  <a:ext uri="{FF2B5EF4-FFF2-40B4-BE49-F238E27FC236}">
                    <a16:creationId xmlns:a16="http://schemas.microsoft.com/office/drawing/2014/main" id="{B6FB4987-EAD8-45F7-A915-526211665602}"/>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57">
                <a:extLst>
                  <a:ext uri="{FF2B5EF4-FFF2-40B4-BE49-F238E27FC236}">
                    <a16:creationId xmlns:a16="http://schemas.microsoft.com/office/drawing/2014/main" id="{480135B0-4CC9-420F-91BD-F158BFCC0BDA}"/>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4DE9E4C-1262-4C7C-B9F4-27993B968376}"/>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59">
                <a:extLst>
                  <a:ext uri="{FF2B5EF4-FFF2-40B4-BE49-F238E27FC236}">
                    <a16:creationId xmlns:a16="http://schemas.microsoft.com/office/drawing/2014/main" id="{82D973D7-7AEF-4E19-9038-CC83C6493878}"/>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Isosceles Triangle 57">
              <a:extLst>
                <a:ext uri="{FF2B5EF4-FFF2-40B4-BE49-F238E27FC236}">
                  <a16:creationId xmlns:a16="http://schemas.microsoft.com/office/drawing/2014/main" id="{4F0C0457-829E-4D53-9228-9C10F5F8E401}"/>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5AE0310-EDC9-488A-8C73-AF250BA14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133:15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Lord’s Warning		</a:t>
            </a:r>
          </a:p>
        </p:txBody>
      </p:sp>
      <p:sp>
        <p:nvSpPr>
          <p:cNvPr id="4" name="Rectangle 3"/>
          <p:cNvSpPr/>
          <p:nvPr/>
        </p:nvSpPr>
        <p:spPr>
          <a:xfrm>
            <a:off x="2770373" y="1335767"/>
            <a:ext cx="7133737" cy="1107996"/>
          </a:xfrm>
          <a:prstGeom prst="rect">
            <a:avLst/>
          </a:prstGeom>
        </p:spPr>
        <p:txBody>
          <a:bodyPr wrap="square">
            <a:spAutoFit/>
          </a:bodyPr>
          <a:lstStyle/>
          <a:p>
            <a:pPr fontAlgn="base"/>
            <a:r>
              <a:rPr lang="en-US" sz="2400" b="1" dirty="0"/>
              <a:t> What do you think it means to “not look back” after we have removed ourselves from worldly influences? </a:t>
            </a:r>
            <a:r>
              <a:rPr lang="en-US" b="1" baseline="30000" dirty="0"/>
              <a:t> </a:t>
            </a:r>
          </a:p>
          <a:p>
            <a:endParaRPr lang="en-US" b="1" dirty="0">
              <a:solidFill>
                <a:srgbClr val="333333"/>
              </a:solidFill>
            </a:endParaRPr>
          </a:p>
        </p:txBody>
      </p:sp>
      <p:grpSp>
        <p:nvGrpSpPr>
          <p:cNvPr id="10" name="Group 9"/>
          <p:cNvGrpSpPr/>
          <p:nvPr/>
        </p:nvGrpSpPr>
        <p:grpSpPr>
          <a:xfrm rot="20474564">
            <a:off x="500744" y="1343889"/>
            <a:ext cx="2318657" cy="2243277"/>
            <a:chOff x="8284029" y="4332514"/>
            <a:chExt cx="2318657" cy="2243277"/>
          </a:xfrm>
        </p:grpSpPr>
        <p:sp>
          <p:nvSpPr>
            <p:cNvPr id="12" name="Folded Corner 11"/>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37936" y="4464146"/>
              <a:ext cx="2090058" cy="1938992"/>
            </a:xfrm>
            <a:prstGeom prst="rect">
              <a:avLst/>
            </a:prstGeom>
          </p:spPr>
          <p:txBody>
            <a:bodyPr wrap="square">
              <a:spAutoFit/>
            </a:bodyPr>
            <a:lstStyle/>
            <a:p>
              <a:pPr algn="ctr"/>
              <a:r>
                <a:rPr lang="en-US" sz="4000" b="1" dirty="0">
                  <a:solidFill>
                    <a:srgbClr val="333333"/>
                  </a:solidFill>
                  <a:latin typeface="Bradley Hand ITC" panose="03070402050302030203" pitchFamily="66" charset="0"/>
                </a:rPr>
                <a:t>Do Not Look Back</a:t>
              </a:r>
              <a:endParaRPr lang="en-US" sz="4000" b="1" dirty="0">
                <a:latin typeface="Bradley Hand ITC" panose="03070402050302030203" pitchFamily="66" charset="0"/>
              </a:endParaRPr>
            </a:p>
          </p:txBody>
        </p:sp>
      </p:grpSp>
      <p:sp>
        <p:nvSpPr>
          <p:cNvPr id="14" name="Rectangle 13"/>
          <p:cNvSpPr/>
          <p:nvPr/>
        </p:nvSpPr>
        <p:spPr>
          <a:xfrm>
            <a:off x="3147923" y="2762125"/>
            <a:ext cx="5309154" cy="1200329"/>
          </a:xfrm>
          <a:prstGeom prst="rect">
            <a:avLst/>
          </a:prstGeom>
        </p:spPr>
        <p:txBody>
          <a:bodyPr wrap="square">
            <a:spAutoFit/>
          </a:bodyPr>
          <a:lstStyle/>
          <a:p>
            <a:pPr fontAlgn="base"/>
            <a:r>
              <a:rPr lang="en-US" b="1" dirty="0"/>
              <a:t>We “look back” when we attempt to forsake the world but then return to our former ways. Rather than allowing our hearts to change, we long for and then return to our previous lifestyle</a:t>
            </a:r>
            <a:endParaRPr lang="en-US" b="1" dirty="0">
              <a:solidFill>
                <a:srgbClr val="333333"/>
              </a:solidFill>
            </a:endParaRPr>
          </a:p>
        </p:txBody>
      </p:sp>
      <p:sp>
        <p:nvSpPr>
          <p:cNvPr id="15" name="Rectangle 14"/>
          <p:cNvSpPr/>
          <p:nvPr/>
        </p:nvSpPr>
        <p:spPr>
          <a:xfrm>
            <a:off x="355160" y="4159766"/>
            <a:ext cx="3325292" cy="2246769"/>
          </a:xfrm>
          <a:prstGeom prst="rect">
            <a:avLst/>
          </a:prstGeom>
        </p:spPr>
        <p:txBody>
          <a:bodyPr wrap="square">
            <a:spAutoFit/>
          </a:bodyPr>
          <a:lstStyle/>
          <a:p>
            <a:pPr fontAlgn="base"/>
            <a:r>
              <a:rPr lang="en-US" sz="2000" b="1" dirty="0">
                <a:solidFill>
                  <a:schemeClr val="bg1"/>
                </a:solidFill>
              </a:rPr>
              <a:t>Looking back keeps us faced toward Babylon…</a:t>
            </a:r>
          </a:p>
          <a:p>
            <a:pPr fontAlgn="base"/>
            <a:endParaRPr lang="en-US" sz="2000" b="1" dirty="0">
              <a:solidFill>
                <a:schemeClr val="bg1"/>
              </a:solidFill>
            </a:endParaRPr>
          </a:p>
          <a:p>
            <a:pPr fontAlgn="base"/>
            <a:endParaRPr lang="en-US" sz="2000" b="1" dirty="0">
              <a:solidFill>
                <a:schemeClr val="bg1"/>
              </a:solidFill>
            </a:endParaRPr>
          </a:p>
          <a:p>
            <a:pPr fontAlgn="base"/>
            <a:r>
              <a:rPr lang="en-US" sz="2000" b="1" dirty="0">
                <a:solidFill>
                  <a:schemeClr val="bg1"/>
                </a:solidFill>
              </a:rPr>
              <a:t>“Never forget which way you face!”</a:t>
            </a:r>
          </a:p>
          <a:p>
            <a:pPr fontAlgn="base"/>
            <a:r>
              <a:rPr lang="en-US" sz="2000" b="1" dirty="0">
                <a:solidFill>
                  <a:schemeClr val="bg1"/>
                </a:solidFill>
              </a:rPr>
              <a:t>Boyd K. Packer</a:t>
            </a:r>
          </a:p>
        </p:txBody>
      </p:sp>
      <p:pic>
        <p:nvPicPr>
          <p:cNvPr id="5" name="Picture 4">
            <a:extLst>
              <a:ext uri="{FF2B5EF4-FFF2-40B4-BE49-F238E27FC236}">
                <a16:creationId xmlns:a16="http://schemas.microsoft.com/office/drawing/2014/main" id="{A61866B8-FEEA-48EB-9DA5-0559CF536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521" y="2172384"/>
            <a:ext cx="3381375" cy="2647950"/>
          </a:xfrm>
          <a:prstGeom prst="rect">
            <a:avLst/>
          </a:prstGeom>
        </p:spPr>
      </p:pic>
      <p:pic>
        <p:nvPicPr>
          <p:cNvPr id="7" name="Picture 6">
            <a:extLst>
              <a:ext uri="{FF2B5EF4-FFF2-40B4-BE49-F238E27FC236}">
                <a16:creationId xmlns:a16="http://schemas.microsoft.com/office/drawing/2014/main" id="{C099715E-024E-44A2-9073-DC7C24408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612" y="4174925"/>
            <a:ext cx="3533775" cy="2362200"/>
          </a:xfrm>
          <a:prstGeom prst="rect">
            <a:avLst/>
          </a:prstGeom>
        </p:spPr>
      </p:pic>
      <p:grpSp>
        <p:nvGrpSpPr>
          <p:cNvPr id="16" name="Group 15"/>
          <p:cNvGrpSpPr/>
          <p:nvPr/>
        </p:nvGrpSpPr>
        <p:grpSpPr>
          <a:xfrm rot="563062">
            <a:off x="8744782" y="4365148"/>
            <a:ext cx="2318657" cy="2243277"/>
            <a:chOff x="8284029" y="4332514"/>
            <a:chExt cx="2318657" cy="2243277"/>
          </a:xfrm>
        </p:grpSpPr>
        <p:sp>
          <p:nvSpPr>
            <p:cNvPr id="17" name="Folded Corner 16"/>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p:cNvSpPr/>
            <p:nvPr/>
          </p:nvSpPr>
          <p:spPr>
            <a:xfrm>
              <a:off x="8337936" y="4417980"/>
              <a:ext cx="2090058" cy="2031325"/>
            </a:xfrm>
            <a:prstGeom prst="rect">
              <a:avLst/>
            </a:prstGeom>
          </p:spPr>
          <p:txBody>
            <a:bodyPr wrap="square">
              <a:spAutoFit/>
            </a:bodyPr>
            <a:lstStyle/>
            <a:p>
              <a:pPr algn="ctr"/>
              <a:r>
                <a:rPr lang="en-US" b="1" dirty="0">
                  <a:latin typeface="Bradley Hand ITC" panose="03070402050302030203" pitchFamily="66" charset="0"/>
                </a:rPr>
                <a:t>If we return to wickedness and former sins, then we will not be prepared for the Second Coming of Jesus Christ.</a:t>
              </a:r>
            </a:p>
          </p:txBody>
        </p:sp>
      </p:grpSp>
    </p:spTree>
    <p:extLst>
      <p:ext uri="{BB962C8B-B14F-4D97-AF65-F5344CB8AC3E}">
        <p14:creationId xmlns:p14="http://schemas.microsoft.com/office/powerpoint/2010/main" val="27647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6F7C417-8E0C-4918-8CA7-6E9569304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133:13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Mountain of the Lord		</a:t>
            </a:r>
          </a:p>
        </p:txBody>
      </p:sp>
      <p:sp>
        <p:nvSpPr>
          <p:cNvPr id="14" name="Rectangle 13"/>
          <p:cNvSpPr/>
          <p:nvPr/>
        </p:nvSpPr>
        <p:spPr>
          <a:xfrm>
            <a:off x="380332" y="1302891"/>
            <a:ext cx="5892116" cy="2308324"/>
          </a:xfrm>
          <a:prstGeom prst="rect">
            <a:avLst/>
          </a:prstGeom>
        </p:spPr>
        <p:txBody>
          <a:bodyPr wrap="square">
            <a:spAutoFit/>
          </a:bodyPr>
          <a:lstStyle/>
          <a:p>
            <a:pPr fontAlgn="base"/>
            <a:r>
              <a:rPr lang="en-US" sz="2400" b="1" i="1" dirty="0"/>
              <a:t> But in the last days it shall come to pass, that the mountain of the house of the </a:t>
            </a:r>
            <a:r>
              <a:rPr lang="en-US" sz="2400" b="1" i="1" cap="small" dirty="0"/>
              <a:t>Lord</a:t>
            </a:r>
            <a:r>
              <a:rPr lang="en-US" sz="2400" b="1" i="1" dirty="0"/>
              <a:t> shall be established in the top of the mountains, and it shall be exalted above the hills; and people shall flow unto it.</a:t>
            </a:r>
          </a:p>
          <a:p>
            <a:pPr fontAlgn="base"/>
            <a:r>
              <a:rPr lang="en-US" sz="2400" b="1" i="1" dirty="0">
                <a:solidFill>
                  <a:srgbClr val="333333"/>
                </a:solidFill>
              </a:rPr>
              <a:t>Micah 4:1</a:t>
            </a:r>
          </a:p>
        </p:txBody>
      </p:sp>
      <p:grpSp>
        <p:nvGrpSpPr>
          <p:cNvPr id="6" name="Group 5"/>
          <p:cNvGrpSpPr/>
          <p:nvPr/>
        </p:nvGrpSpPr>
        <p:grpSpPr>
          <a:xfrm>
            <a:off x="6625242" y="1351229"/>
            <a:ext cx="5010080" cy="4155542"/>
            <a:chOff x="6573084" y="1078252"/>
            <a:chExt cx="5010080" cy="4155542"/>
          </a:xfrm>
        </p:grpSpPr>
        <p:grpSp>
          <p:nvGrpSpPr>
            <p:cNvPr id="19" name="Group 18"/>
            <p:cNvGrpSpPr/>
            <p:nvPr/>
          </p:nvGrpSpPr>
          <p:grpSpPr>
            <a:xfrm>
              <a:off x="6573084" y="1162537"/>
              <a:ext cx="5010080" cy="4071257"/>
              <a:chOff x="965200" y="2286000"/>
              <a:chExt cx="7239220" cy="2743200"/>
            </a:xfrm>
          </p:grpSpPr>
          <p:grpSp>
            <p:nvGrpSpPr>
              <p:cNvPr id="20" name="Group 18"/>
              <p:cNvGrpSpPr/>
              <p:nvPr/>
            </p:nvGrpSpPr>
            <p:grpSpPr>
              <a:xfrm>
                <a:off x="965200" y="2286000"/>
                <a:ext cx="7239220" cy="2743200"/>
                <a:chOff x="965200" y="2286000"/>
                <a:chExt cx="7302500" cy="2743200"/>
              </a:xfrm>
            </p:grpSpPr>
            <p:sp>
              <p:nvSpPr>
                <p:cNvPr id="22" name="Rectangle 21"/>
                <p:cNvSpPr/>
                <p:nvPr/>
              </p:nvSpPr>
              <p:spPr>
                <a:xfrm>
                  <a:off x="990599" y="2286000"/>
                  <a:ext cx="72771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3" idx="1"/>
                  <a:endCxn id="2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320338" y="3305603"/>
                <a:ext cx="6554123" cy="1306487"/>
              </a:xfrm>
              <a:prstGeom prst="rect">
                <a:avLst/>
              </a:prstGeom>
              <a:noFill/>
            </p:spPr>
            <p:txBody>
              <a:bodyPr wrap="square" rtlCol="0">
                <a:spAutoFit/>
              </a:bodyPr>
              <a:lstStyle/>
              <a:p>
                <a:r>
                  <a:rPr lang="en-US" sz="2400" b="1" dirty="0">
                    <a:solidFill>
                      <a:schemeClr val="bg1"/>
                    </a:solidFill>
                  </a:rPr>
                  <a:t>“The expression ‘the mountain of the Lord’s house,’ as here indicated, was undoubtedly to be referred to as a place as well as a definition of a righteous people”</a:t>
                </a:r>
                <a:endParaRPr lang="en-US" sz="2400" dirty="0">
                  <a:solidFill>
                    <a:schemeClr val="bg1"/>
                  </a:solidFill>
                </a:endParaRPr>
              </a:p>
            </p:txBody>
          </p:sp>
        </p:grpSp>
        <p:grpSp>
          <p:nvGrpSpPr>
            <p:cNvPr id="5" name="Group 4"/>
            <p:cNvGrpSpPr/>
            <p:nvPr/>
          </p:nvGrpSpPr>
          <p:grpSpPr>
            <a:xfrm>
              <a:off x="8432074" y="1078252"/>
              <a:ext cx="1097280" cy="1500605"/>
              <a:chOff x="8432074" y="1078252"/>
              <a:chExt cx="1097280" cy="150060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074" y="1195065"/>
                <a:ext cx="1097280" cy="1383792"/>
              </a:xfrm>
              <a:prstGeom prst="rect">
                <a:avLst/>
              </a:prstGeom>
            </p:spPr>
          </p:pic>
          <p:sp>
            <p:nvSpPr>
              <p:cNvPr id="27" name="Oval 26"/>
              <p:cNvSpPr/>
              <p:nvPr/>
            </p:nvSpPr>
            <p:spPr>
              <a:xfrm>
                <a:off x="9221108" y="1078252"/>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567965" y="1078252"/>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174966" y="4344942"/>
            <a:ext cx="6505499" cy="2308324"/>
          </a:xfrm>
          <a:prstGeom prst="rect">
            <a:avLst/>
          </a:prstGeom>
        </p:spPr>
        <p:txBody>
          <a:bodyPr wrap="square">
            <a:spAutoFit/>
          </a:bodyPr>
          <a:lstStyle/>
          <a:p>
            <a:r>
              <a:rPr lang="en-US" sz="2400" b="1" i="1" dirty="0">
                <a:solidFill>
                  <a:srgbClr val="333333"/>
                </a:solidFill>
              </a:rPr>
              <a:t>And it shall come to pass in the last days, that the mountain of the </a:t>
            </a:r>
            <a:r>
              <a:rPr lang="en-US" sz="2400" b="1" i="1" cap="small" dirty="0">
                <a:solidFill>
                  <a:srgbClr val="333333"/>
                </a:solidFill>
              </a:rPr>
              <a:t>Lord</a:t>
            </a:r>
            <a:r>
              <a:rPr lang="en-US" sz="2400" b="1" i="1" dirty="0">
                <a:solidFill>
                  <a:srgbClr val="333333"/>
                </a:solidFill>
              </a:rPr>
              <a:t>’s house shall be established in the top of the mountains, and shall be exalted above the hills; and all nations shall flow unto it.</a:t>
            </a:r>
          </a:p>
          <a:p>
            <a:r>
              <a:rPr lang="en-US" sz="2400" b="1" i="1" dirty="0">
                <a:solidFill>
                  <a:srgbClr val="333333"/>
                </a:solidFill>
              </a:rPr>
              <a:t>Isaiah 2:2</a:t>
            </a:r>
            <a:endParaRPr lang="en-US" sz="2400" b="1" i="1" dirty="0"/>
          </a:p>
        </p:txBody>
      </p:sp>
    </p:spTree>
    <p:extLst>
      <p:ext uri="{BB962C8B-B14F-4D97-AF65-F5344CB8AC3E}">
        <p14:creationId xmlns:p14="http://schemas.microsoft.com/office/powerpoint/2010/main" val="14415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590810-E284-4104-A417-E379BB7A2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133:16  </a:t>
            </a:r>
            <a:r>
              <a:rPr lang="en-US" sz="1200" b="1" dirty="0"/>
              <a:t>Gospel Topics and Elder Neal A. Maxwell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Repent	</a:t>
            </a:r>
          </a:p>
        </p:txBody>
      </p:sp>
      <p:grpSp>
        <p:nvGrpSpPr>
          <p:cNvPr id="29" name="Group 28"/>
          <p:cNvGrpSpPr/>
          <p:nvPr/>
        </p:nvGrpSpPr>
        <p:grpSpPr>
          <a:xfrm rot="20474564">
            <a:off x="597196" y="614653"/>
            <a:ext cx="2318657" cy="2265533"/>
            <a:chOff x="8284029" y="4310258"/>
            <a:chExt cx="2318657" cy="2265533"/>
          </a:xfrm>
        </p:grpSpPr>
        <p:sp>
          <p:nvSpPr>
            <p:cNvPr id="30" name="Folded Corner 29"/>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337936" y="4310258"/>
              <a:ext cx="2090058" cy="2246769"/>
            </a:xfrm>
            <a:prstGeom prst="rect">
              <a:avLst/>
            </a:prstGeom>
          </p:spPr>
          <p:txBody>
            <a:bodyPr wrap="square">
              <a:spAutoFit/>
            </a:bodyPr>
            <a:lstStyle/>
            <a:p>
              <a:pPr algn="ctr"/>
              <a:r>
                <a:rPr lang="en-US" sz="2800" b="1" dirty="0">
                  <a:latin typeface="Bradley Hand ITC" panose="03070402050302030203" pitchFamily="66" charset="0"/>
                </a:rPr>
                <a:t>As we repent, we prepare to meet the Lord</a:t>
              </a:r>
            </a:p>
          </p:txBody>
        </p:sp>
      </p:grpSp>
      <p:sp>
        <p:nvSpPr>
          <p:cNvPr id="4" name="Rectangle 3"/>
          <p:cNvSpPr/>
          <p:nvPr/>
        </p:nvSpPr>
        <p:spPr>
          <a:xfrm>
            <a:off x="3126000" y="1747502"/>
            <a:ext cx="6096000" cy="3139321"/>
          </a:xfrm>
          <a:prstGeom prst="rect">
            <a:avLst/>
          </a:prstGeom>
        </p:spPr>
        <p:txBody>
          <a:bodyPr>
            <a:spAutoFit/>
          </a:bodyPr>
          <a:lstStyle/>
          <a:p>
            <a:r>
              <a:rPr lang="en-US" b="1" dirty="0">
                <a:solidFill>
                  <a:srgbClr val="333333"/>
                </a:solidFill>
              </a:rPr>
              <a:t>Repentance is one of the first principles of the gospel and is essential to our temporal and eternal happiness. It is much more than just acknowledging wrongdoings. </a:t>
            </a:r>
          </a:p>
          <a:p>
            <a:endParaRPr lang="en-US" b="1" dirty="0">
              <a:solidFill>
                <a:srgbClr val="333333"/>
              </a:solidFill>
            </a:endParaRPr>
          </a:p>
          <a:p>
            <a:r>
              <a:rPr lang="en-US" b="1" dirty="0">
                <a:solidFill>
                  <a:srgbClr val="333333"/>
                </a:solidFill>
              </a:rPr>
              <a:t>It is a change of mind and heart that gives us a fresh view about God, about ourselves, and about the world. It includes turning away from sin and turning to God for forgiveness. </a:t>
            </a:r>
          </a:p>
          <a:p>
            <a:endParaRPr lang="en-US" b="1" dirty="0">
              <a:solidFill>
                <a:srgbClr val="333333"/>
              </a:solidFill>
            </a:endParaRPr>
          </a:p>
          <a:p>
            <a:endParaRPr lang="en-US" b="1" dirty="0">
              <a:solidFill>
                <a:srgbClr val="333333"/>
              </a:solidFill>
            </a:endParaRPr>
          </a:p>
          <a:p>
            <a:r>
              <a:rPr lang="en-US" b="1" dirty="0">
                <a:solidFill>
                  <a:srgbClr val="333333"/>
                </a:solidFill>
              </a:rPr>
              <a:t>It is motivated by love for God and the sincere desire to obey His commandments.</a:t>
            </a:r>
            <a:endParaRPr lang="en-US" b="1" dirty="0"/>
          </a:p>
        </p:txBody>
      </p:sp>
      <p:sp>
        <p:nvSpPr>
          <p:cNvPr id="8" name="Rectangle 7"/>
          <p:cNvSpPr/>
          <p:nvPr/>
        </p:nvSpPr>
        <p:spPr>
          <a:xfrm>
            <a:off x="3672605" y="5499725"/>
            <a:ext cx="6096000" cy="1200329"/>
          </a:xfrm>
          <a:prstGeom prst="rect">
            <a:avLst/>
          </a:prstGeom>
        </p:spPr>
        <p:txBody>
          <a:bodyPr>
            <a:spAutoFit/>
          </a:bodyPr>
          <a:lstStyle/>
          <a:p>
            <a:r>
              <a:rPr lang="en-US" b="1" i="1" dirty="0">
                <a:solidFill>
                  <a:srgbClr val="333333"/>
                </a:solidFill>
              </a:rPr>
              <a:t>When thou art in tribulation, and all these things are come upon thee, even in the latter days, if thou turn to the </a:t>
            </a:r>
            <a:r>
              <a:rPr lang="en-US" b="1" i="1" cap="small" dirty="0">
                <a:solidFill>
                  <a:srgbClr val="333333"/>
                </a:solidFill>
              </a:rPr>
              <a:t>Lord</a:t>
            </a:r>
            <a:r>
              <a:rPr lang="en-US" b="1" i="1" dirty="0">
                <a:solidFill>
                  <a:srgbClr val="333333"/>
                </a:solidFill>
              </a:rPr>
              <a:t> thy God, and shalt be obedient unto his voice;</a:t>
            </a:r>
          </a:p>
          <a:p>
            <a:r>
              <a:rPr lang="en-US" b="1" i="1" dirty="0">
                <a:solidFill>
                  <a:srgbClr val="333333"/>
                </a:solidFill>
              </a:rPr>
              <a:t>Deuteronomy 1:4</a:t>
            </a:r>
            <a:endParaRPr lang="en-US" b="1" i="1" dirty="0"/>
          </a:p>
        </p:txBody>
      </p:sp>
      <p:grpSp>
        <p:nvGrpSpPr>
          <p:cNvPr id="11" name="Group 10"/>
          <p:cNvGrpSpPr/>
          <p:nvPr/>
        </p:nvGrpSpPr>
        <p:grpSpPr>
          <a:xfrm rot="20701578">
            <a:off x="9330523" y="3408093"/>
            <a:ext cx="2318657" cy="2243277"/>
            <a:chOff x="8753580" y="1433568"/>
            <a:chExt cx="2318657" cy="2243277"/>
          </a:xfrm>
        </p:grpSpPr>
        <p:sp>
          <p:nvSpPr>
            <p:cNvPr id="33" name="Folded Corner 32"/>
            <p:cNvSpPr/>
            <p:nvPr/>
          </p:nvSpPr>
          <p:spPr>
            <a:xfrm rot="1591235">
              <a:off x="8753580" y="1433568"/>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ctangle 34"/>
            <p:cNvSpPr/>
            <p:nvPr/>
          </p:nvSpPr>
          <p:spPr>
            <a:xfrm rot="1562384">
              <a:off x="8860785" y="1544560"/>
              <a:ext cx="2144858" cy="1938992"/>
            </a:xfrm>
            <a:prstGeom prst="rect">
              <a:avLst/>
            </a:prstGeom>
          </p:spPr>
          <p:txBody>
            <a:bodyPr wrap="square">
              <a:spAutoFit/>
            </a:bodyPr>
            <a:lstStyle/>
            <a:p>
              <a:r>
                <a:rPr lang="en-US" sz="2400" b="1" i="1" dirty="0">
                  <a:solidFill>
                    <a:srgbClr val="333333"/>
                  </a:solidFill>
                  <a:latin typeface="Bradley Hand ITC" panose="03070402050302030203" pitchFamily="66" charset="0"/>
                </a:rPr>
                <a:t>Repentance requires both turning away from evil and turning to God</a:t>
              </a:r>
              <a:endParaRPr lang="en-US" sz="2400" b="1" i="1" dirty="0">
                <a:latin typeface="Bradley Hand ITC" panose="03070402050302030203" pitchFamily="66" charset="0"/>
              </a:endParaRPr>
            </a:p>
          </p:txBody>
        </p:sp>
      </p:grpSp>
      <p:pic>
        <p:nvPicPr>
          <p:cNvPr id="5" name="Picture 4">
            <a:extLst>
              <a:ext uri="{FF2B5EF4-FFF2-40B4-BE49-F238E27FC236}">
                <a16:creationId xmlns:a16="http://schemas.microsoft.com/office/drawing/2014/main" id="{465B83DC-6E3F-4A9E-ADAE-8708642A2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00" y="3227918"/>
            <a:ext cx="2913602" cy="2414127"/>
          </a:xfrm>
          <a:prstGeom prst="rect">
            <a:avLst/>
          </a:prstGeom>
        </p:spPr>
      </p:pic>
    </p:spTree>
    <p:extLst>
      <p:ext uri="{BB962C8B-B14F-4D97-AF65-F5344CB8AC3E}">
        <p14:creationId xmlns:p14="http://schemas.microsoft.com/office/powerpoint/2010/main" val="39929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47463B-F4DB-4540-9FA2-526EC8AEF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133:19  </a:t>
            </a:r>
            <a:r>
              <a:rPr lang="en-US" sz="1200" b="1" dirty="0"/>
              <a:t>Elder Dallin H. Oaks  </a:t>
            </a:r>
          </a:p>
        </p:txBody>
      </p:sp>
      <p:sp>
        <p:nvSpPr>
          <p:cNvPr id="9" name="Rectangle 8"/>
          <p:cNvSpPr/>
          <p:nvPr/>
        </p:nvSpPr>
        <p:spPr>
          <a:xfrm>
            <a:off x="201643" y="105410"/>
            <a:ext cx="11772643"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Coming of the Bridegroom</a:t>
            </a:r>
          </a:p>
        </p:txBody>
      </p:sp>
      <p:grpSp>
        <p:nvGrpSpPr>
          <p:cNvPr id="10" name="Group 9"/>
          <p:cNvGrpSpPr/>
          <p:nvPr/>
        </p:nvGrpSpPr>
        <p:grpSpPr>
          <a:xfrm rot="20474564">
            <a:off x="500744" y="1343889"/>
            <a:ext cx="2318657" cy="2243277"/>
            <a:chOff x="8284029" y="4332514"/>
            <a:chExt cx="2318657" cy="2243277"/>
          </a:xfrm>
        </p:grpSpPr>
        <p:sp>
          <p:nvSpPr>
            <p:cNvPr id="12" name="Folded Corner 11"/>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37936" y="4556478"/>
              <a:ext cx="2090058" cy="1754326"/>
            </a:xfrm>
            <a:prstGeom prst="rect">
              <a:avLst/>
            </a:prstGeom>
          </p:spPr>
          <p:txBody>
            <a:bodyPr wrap="square">
              <a:spAutoFit/>
            </a:bodyPr>
            <a:lstStyle/>
            <a:p>
              <a:pPr algn="ctr"/>
              <a:r>
                <a:rPr lang="en-US" sz="3600" b="1" dirty="0">
                  <a:latin typeface="Bradley Hand ITC" panose="03070402050302030203" pitchFamily="66" charset="0"/>
                </a:rPr>
                <a:t>Go ye out to meet him</a:t>
              </a:r>
            </a:p>
          </p:txBody>
        </p:sp>
      </p:grpSp>
      <p:sp>
        <p:nvSpPr>
          <p:cNvPr id="14" name="Rectangle 13"/>
          <p:cNvSpPr/>
          <p:nvPr/>
        </p:nvSpPr>
        <p:spPr>
          <a:xfrm>
            <a:off x="3538338" y="1781129"/>
            <a:ext cx="5309154" cy="2308324"/>
          </a:xfrm>
          <a:prstGeom prst="rect">
            <a:avLst/>
          </a:prstGeom>
        </p:spPr>
        <p:txBody>
          <a:bodyPr wrap="square">
            <a:spAutoFit/>
          </a:bodyPr>
          <a:lstStyle/>
          <a:p>
            <a:pPr fontAlgn="base"/>
            <a:r>
              <a:rPr lang="en-US" b="1" dirty="0"/>
              <a:t>All ten were invited to the wedding feast, but only half of them were prepared with oil in their lamps when the bridegroom came. </a:t>
            </a:r>
          </a:p>
          <a:p>
            <a:pPr fontAlgn="base"/>
            <a:endParaRPr lang="en-US" b="1" dirty="0"/>
          </a:p>
          <a:p>
            <a:pPr fontAlgn="base"/>
            <a:r>
              <a:rPr lang="en-US" b="1" dirty="0"/>
              <a:t>The five who were prepared went into the marriage feast, and the door was shut. The five who had delayed their preparations came late. </a:t>
            </a:r>
          </a:p>
          <a:p>
            <a:pPr fontAlgn="base"/>
            <a:endParaRPr lang="en-US" b="1" dirty="0"/>
          </a:p>
        </p:txBody>
      </p:sp>
      <p:sp>
        <p:nvSpPr>
          <p:cNvPr id="19" name="Rectangle 18"/>
          <p:cNvSpPr/>
          <p:nvPr/>
        </p:nvSpPr>
        <p:spPr>
          <a:xfrm>
            <a:off x="5070149" y="1005477"/>
            <a:ext cx="7554686" cy="369332"/>
          </a:xfrm>
          <a:prstGeom prst="rect">
            <a:avLst/>
          </a:prstGeom>
        </p:spPr>
        <p:txBody>
          <a:bodyPr wrap="square">
            <a:spAutoFit/>
          </a:bodyPr>
          <a:lstStyle/>
          <a:p>
            <a:r>
              <a:rPr lang="en-US" b="1" dirty="0"/>
              <a:t>Matthew 25:12-13</a:t>
            </a:r>
            <a:endParaRPr lang="en-US" sz="1200" b="1" dirty="0"/>
          </a:p>
        </p:txBody>
      </p:sp>
      <p:sp>
        <p:nvSpPr>
          <p:cNvPr id="20" name="Rectangle 19"/>
          <p:cNvSpPr/>
          <p:nvPr/>
        </p:nvSpPr>
        <p:spPr>
          <a:xfrm>
            <a:off x="6321991" y="4319564"/>
            <a:ext cx="5309154" cy="2308324"/>
          </a:xfrm>
          <a:prstGeom prst="rect">
            <a:avLst/>
          </a:prstGeom>
        </p:spPr>
        <p:txBody>
          <a:bodyPr wrap="square">
            <a:spAutoFit/>
          </a:bodyPr>
          <a:lstStyle/>
          <a:p>
            <a:pPr fontAlgn="base"/>
            <a:endParaRPr lang="en-US" b="1" dirty="0"/>
          </a:p>
          <a:p>
            <a:pPr fontAlgn="base"/>
            <a:r>
              <a:rPr lang="en-US" b="1" dirty="0"/>
              <a:t>The door had been closed, and the Lord denied them entrance, saying, “I know you not” </a:t>
            </a:r>
          </a:p>
          <a:p>
            <a:pPr fontAlgn="base"/>
            <a:endParaRPr lang="en-US" b="1" dirty="0"/>
          </a:p>
          <a:p>
            <a:pPr fontAlgn="base"/>
            <a:endParaRPr lang="en-US" b="1" dirty="0"/>
          </a:p>
          <a:p>
            <a:pPr fontAlgn="base"/>
            <a:r>
              <a:rPr lang="en-US" b="1" dirty="0"/>
              <a:t>“Watch therefore,” the Savior concluded, “for ye know neither the day nor the hour wherein the Son of man cometh”</a:t>
            </a:r>
            <a:endParaRPr lang="en-US" b="1" dirty="0">
              <a:solidFill>
                <a:srgbClr val="333333"/>
              </a:solidFill>
            </a:endParaRPr>
          </a:p>
        </p:txBody>
      </p:sp>
      <p:pic>
        <p:nvPicPr>
          <p:cNvPr id="5" name="Picture 4">
            <a:extLst>
              <a:ext uri="{FF2B5EF4-FFF2-40B4-BE49-F238E27FC236}">
                <a16:creationId xmlns:a16="http://schemas.microsoft.com/office/drawing/2014/main" id="{F9B14D81-1ACC-476C-8012-AA1B5D763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492" y="1923642"/>
            <a:ext cx="2767584" cy="1847088"/>
          </a:xfrm>
          <a:prstGeom prst="rect">
            <a:avLst/>
          </a:prstGeom>
        </p:spPr>
      </p:pic>
      <p:pic>
        <p:nvPicPr>
          <p:cNvPr id="7" name="Picture 6">
            <a:extLst>
              <a:ext uri="{FF2B5EF4-FFF2-40B4-BE49-F238E27FC236}">
                <a16:creationId xmlns:a16="http://schemas.microsoft.com/office/drawing/2014/main" id="{434099AE-85E4-468F-B14E-F55562324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30" y="4098320"/>
            <a:ext cx="5047926" cy="2444708"/>
          </a:xfrm>
          <a:prstGeom prst="rect">
            <a:avLst/>
          </a:prstGeom>
        </p:spPr>
      </p:pic>
    </p:spTree>
    <p:extLst>
      <p:ext uri="{BB962C8B-B14F-4D97-AF65-F5344CB8AC3E}">
        <p14:creationId xmlns:p14="http://schemas.microsoft.com/office/powerpoint/2010/main" val="28556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54EB53-0377-4B53-AD83-BD45B618B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133:20-22</a:t>
            </a:r>
            <a:r>
              <a:rPr lang="en-US" sz="1200" b="1" dirty="0"/>
              <a:t>  </a:t>
            </a:r>
          </a:p>
        </p:txBody>
      </p:sp>
      <p:sp>
        <p:nvSpPr>
          <p:cNvPr id="9" name="Rectangle 8"/>
          <p:cNvSpPr/>
          <p:nvPr/>
        </p:nvSpPr>
        <p:spPr>
          <a:xfrm>
            <a:off x="201643" y="105410"/>
            <a:ext cx="11772643"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Appearances of the Lord</a:t>
            </a:r>
          </a:p>
        </p:txBody>
      </p:sp>
      <p:sp>
        <p:nvSpPr>
          <p:cNvPr id="14" name="Rectangle 13"/>
          <p:cNvSpPr/>
          <p:nvPr/>
        </p:nvSpPr>
        <p:spPr>
          <a:xfrm>
            <a:off x="201643" y="1531081"/>
            <a:ext cx="5309154" cy="646331"/>
          </a:xfrm>
          <a:prstGeom prst="rect">
            <a:avLst/>
          </a:prstGeom>
        </p:spPr>
        <p:txBody>
          <a:bodyPr wrap="square">
            <a:spAutoFit/>
          </a:bodyPr>
          <a:lstStyle/>
          <a:p>
            <a:pPr fontAlgn="base"/>
            <a:r>
              <a:rPr lang="en-US" b="1" dirty="0"/>
              <a:t>1. The appearance at the temple in the city of New Jerusalem  (</a:t>
            </a:r>
            <a:r>
              <a:rPr lang="en-US" b="1" dirty="0">
                <a:hlinkClick r:id="rId3">
                  <a:extLst>
                    <a:ext uri="{A12FA001-AC4F-418D-AE19-62706E023703}">
                      <ahyp:hlinkClr xmlns:ahyp="http://schemas.microsoft.com/office/drawing/2018/hyperlinkcolor" val="tx"/>
                    </a:ext>
                  </a:extLst>
                </a:hlinkClick>
              </a:rPr>
              <a:t>D&amp;C 84:1–5</a:t>
            </a:r>
            <a:r>
              <a:rPr lang="en-US" b="1" dirty="0"/>
              <a:t>; </a:t>
            </a:r>
            <a:r>
              <a:rPr lang="en-US" b="1" dirty="0">
                <a:hlinkClick r:id="rId4">
                  <a:extLst>
                    <a:ext uri="{A12FA001-AC4F-418D-AE19-62706E023703}">
                      <ahyp:hlinkClr xmlns:ahyp="http://schemas.microsoft.com/office/drawing/2018/hyperlinkcolor" val="tx"/>
                    </a:ext>
                  </a:extLst>
                </a:hlinkClick>
              </a:rPr>
              <a:t>97:10, 15–16</a:t>
            </a:r>
            <a:r>
              <a:rPr lang="en-US" b="1" dirty="0"/>
              <a:t>; </a:t>
            </a:r>
            <a:r>
              <a:rPr lang="en-US" b="1" dirty="0">
                <a:hlinkClick r:id="rId5">
                  <a:extLst>
                    <a:ext uri="{A12FA001-AC4F-418D-AE19-62706E023703}">
                      <ahyp:hlinkClr xmlns:ahyp="http://schemas.microsoft.com/office/drawing/2018/hyperlinkcolor" val="tx"/>
                    </a:ext>
                  </a:extLst>
                </a:hlinkClick>
              </a:rPr>
              <a:t>133:2</a:t>
            </a:r>
            <a:r>
              <a:rPr lang="en-US" b="1" dirty="0"/>
              <a:t>)</a:t>
            </a:r>
          </a:p>
        </p:txBody>
      </p:sp>
      <p:sp>
        <p:nvSpPr>
          <p:cNvPr id="15" name="Rectangle 14"/>
          <p:cNvSpPr/>
          <p:nvPr/>
        </p:nvSpPr>
        <p:spPr>
          <a:xfrm>
            <a:off x="201643" y="2886449"/>
            <a:ext cx="5309154" cy="646331"/>
          </a:xfrm>
          <a:prstGeom prst="rect">
            <a:avLst/>
          </a:prstGeom>
        </p:spPr>
        <p:txBody>
          <a:bodyPr wrap="square">
            <a:spAutoFit/>
          </a:bodyPr>
          <a:lstStyle/>
          <a:p>
            <a:pPr fontAlgn="base"/>
            <a:r>
              <a:rPr lang="en-US" b="1" dirty="0"/>
              <a:t>2. The appearance at Adam-</a:t>
            </a:r>
            <a:r>
              <a:rPr lang="en-US" b="1" dirty="0" err="1"/>
              <a:t>ondi</a:t>
            </a:r>
            <a:r>
              <a:rPr lang="en-US" b="1" dirty="0"/>
              <a:t>-</a:t>
            </a:r>
            <a:r>
              <a:rPr lang="en-US" b="1" dirty="0" err="1"/>
              <a:t>Ahman</a:t>
            </a:r>
            <a:endParaRPr lang="en-US" b="1" dirty="0"/>
          </a:p>
          <a:p>
            <a:pPr fontAlgn="base"/>
            <a:r>
              <a:rPr lang="en-US" b="1" dirty="0"/>
              <a:t>(</a:t>
            </a:r>
            <a:r>
              <a:rPr lang="pl-PL" b="1" dirty="0">
                <a:hlinkClick r:id="rId6">
                  <a:extLst>
                    <a:ext uri="{A12FA001-AC4F-418D-AE19-62706E023703}">
                      <ahyp:hlinkClr xmlns:ahyp="http://schemas.microsoft.com/office/drawing/2018/hyperlinkcolor" val="tx"/>
                    </a:ext>
                  </a:extLst>
                </a:hlinkClick>
              </a:rPr>
              <a:t>Daniel 7:9–14</a:t>
            </a:r>
            <a:r>
              <a:rPr lang="pl-PL" b="1" dirty="0"/>
              <a:t>; </a:t>
            </a:r>
            <a:r>
              <a:rPr lang="pl-PL" b="1" dirty="0">
                <a:hlinkClick r:id="rId7">
                  <a:extLst>
                    <a:ext uri="{A12FA001-AC4F-418D-AE19-62706E023703}">
                      <ahyp:hlinkClr xmlns:ahyp="http://schemas.microsoft.com/office/drawing/2018/hyperlinkcolor" val="tx"/>
                    </a:ext>
                  </a:extLst>
                </a:hlinkClick>
              </a:rPr>
              <a:t>D&amp;C 107:53–57</a:t>
            </a:r>
            <a:r>
              <a:rPr lang="pl-PL" b="1" dirty="0"/>
              <a:t>; </a:t>
            </a:r>
            <a:r>
              <a:rPr lang="pl-PL" b="1" dirty="0">
                <a:hlinkClick r:id="rId8">
                  <a:extLst>
                    <a:ext uri="{A12FA001-AC4F-418D-AE19-62706E023703}">
                      <ahyp:hlinkClr xmlns:ahyp="http://schemas.microsoft.com/office/drawing/2018/hyperlinkcolor" val="tx"/>
                    </a:ext>
                  </a:extLst>
                </a:hlinkClick>
              </a:rPr>
              <a:t>116:1</a:t>
            </a:r>
            <a:r>
              <a:rPr lang="pl-PL" b="1" dirty="0"/>
              <a:t>).</a:t>
            </a:r>
            <a:endParaRPr lang="en-US" b="1" dirty="0"/>
          </a:p>
        </p:txBody>
      </p:sp>
      <p:sp>
        <p:nvSpPr>
          <p:cNvPr id="16" name="Rectangle 15"/>
          <p:cNvSpPr/>
          <p:nvPr/>
        </p:nvSpPr>
        <p:spPr>
          <a:xfrm>
            <a:off x="119743" y="5665997"/>
            <a:ext cx="5309154" cy="923330"/>
          </a:xfrm>
          <a:prstGeom prst="rect">
            <a:avLst/>
          </a:prstGeom>
        </p:spPr>
        <p:txBody>
          <a:bodyPr wrap="square">
            <a:spAutoFit/>
          </a:bodyPr>
          <a:lstStyle/>
          <a:p>
            <a:pPr fontAlgn="base"/>
            <a:r>
              <a:rPr lang="en-US" b="1" dirty="0"/>
              <a:t>4. The appearance to the whole world.</a:t>
            </a:r>
          </a:p>
          <a:p>
            <a:pPr fontAlgn="base"/>
            <a:r>
              <a:rPr lang="en-US" b="1" dirty="0"/>
              <a:t>( </a:t>
            </a:r>
            <a:r>
              <a:rPr lang="en-US" b="1" dirty="0">
                <a:hlinkClick r:id="rId9">
                  <a:extLst>
                    <a:ext uri="{A12FA001-AC4F-418D-AE19-62706E023703}">
                      <ahyp:hlinkClr xmlns:ahyp="http://schemas.microsoft.com/office/drawing/2018/hyperlinkcolor" val="tx"/>
                    </a:ext>
                  </a:extLst>
                </a:hlinkClick>
              </a:rPr>
              <a:t>D&amp;C 88:95</a:t>
            </a:r>
            <a:r>
              <a:rPr lang="en-US" b="1" dirty="0"/>
              <a:t>; </a:t>
            </a:r>
            <a:r>
              <a:rPr lang="en-US" b="1" dirty="0">
                <a:hlinkClick r:id="rId10">
                  <a:extLst>
                    <a:ext uri="{A12FA001-AC4F-418D-AE19-62706E023703}">
                      <ahyp:hlinkClr xmlns:ahyp="http://schemas.microsoft.com/office/drawing/2018/hyperlinkcolor" val="tx"/>
                    </a:ext>
                  </a:extLst>
                </a:hlinkClick>
              </a:rPr>
              <a:t>101:23–25</a:t>
            </a:r>
            <a:r>
              <a:rPr lang="en-US" b="1" dirty="0"/>
              <a:t>; </a:t>
            </a:r>
            <a:r>
              <a:rPr lang="en-US" b="1" dirty="0">
                <a:hlinkClick r:id="rId11">
                  <a:extLst>
                    <a:ext uri="{A12FA001-AC4F-418D-AE19-62706E023703}">
                      <ahyp:hlinkClr xmlns:ahyp="http://schemas.microsoft.com/office/drawing/2018/hyperlinkcolor" val="tx"/>
                    </a:ext>
                  </a:extLst>
                </a:hlinkClick>
              </a:rPr>
              <a:t>133:40–42, 48–51</a:t>
            </a:r>
            <a:r>
              <a:rPr lang="en-US" dirty="0"/>
              <a:t>).</a:t>
            </a:r>
            <a:endParaRPr lang="en-US" b="1" dirty="0"/>
          </a:p>
          <a:p>
            <a:pPr fontAlgn="base"/>
            <a:endParaRPr lang="en-US" b="1" dirty="0"/>
          </a:p>
        </p:txBody>
      </p:sp>
      <p:sp>
        <p:nvSpPr>
          <p:cNvPr id="17" name="Rectangle 16"/>
          <p:cNvSpPr/>
          <p:nvPr/>
        </p:nvSpPr>
        <p:spPr>
          <a:xfrm>
            <a:off x="119743" y="4149226"/>
            <a:ext cx="5309154" cy="646331"/>
          </a:xfrm>
          <a:prstGeom prst="rect">
            <a:avLst/>
          </a:prstGeom>
        </p:spPr>
        <p:txBody>
          <a:bodyPr wrap="square">
            <a:spAutoFit/>
          </a:bodyPr>
          <a:lstStyle/>
          <a:p>
            <a:pPr fontAlgn="base"/>
            <a:r>
              <a:rPr lang="en-US" b="1" dirty="0"/>
              <a:t>3. The appearance at the Mount of Olives.</a:t>
            </a:r>
          </a:p>
          <a:p>
            <a:pPr fontAlgn="base"/>
            <a:r>
              <a:rPr lang="en-US" b="1" dirty="0"/>
              <a:t>(</a:t>
            </a:r>
            <a:r>
              <a:rPr lang="pl-PL" b="1" dirty="0">
                <a:hlinkClick r:id="rId12">
                  <a:extLst>
                    <a:ext uri="{A12FA001-AC4F-418D-AE19-62706E023703}">
                      <ahyp:hlinkClr xmlns:ahyp="http://schemas.microsoft.com/office/drawing/2018/hyperlinkcolor" val="tx"/>
                    </a:ext>
                  </a:extLst>
                </a:hlinkClick>
              </a:rPr>
              <a:t>Zechariah 14:1–9</a:t>
            </a:r>
            <a:r>
              <a:rPr lang="pl-PL" b="1" dirty="0"/>
              <a:t>; </a:t>
            </a:r>
            <a:r>
              <a:rPr lang="pl-PL" b="1" dirty="0">
                <a:hlinkClick r:id="rId13">
                  <a:extLst>
                    <a:ext uri="{A12FA001-AC4F-418D-AE19-62706E023703}">
                      <ahyp:hlinkClr xmlns:ahyp="http://schemas.microsoft.com/office/drawing/2018/hyperlinkcolor" val="tx"/>
                    </a:ext>
                  </a:extLst>
                </a:hlinkClick>
              </a:rPr>
              <a:t>D&amp;C 45:48–53</a:t>
            </a:r>
            <a:r>
              <a:rPr lang="pl-PL" b="1" dirty="0"/>
              <a:t>; </a:t>
            </a:r>
            <a:r>
              <a:rPr lang="pl-PL" b="1" dirty="0">
                <a:hlinkClick r:id="rId14">
                  <a:extLst>
                    <a:ext uri="{A12FA001-AC4F-418D-AE19-62706E023703}">
                      <ahyp:hlinkClr xmlns:ahyp="http://schemas.microsoft.com/office/drawing/2018/hyperlinkcolor" val="tx"/>
                    </a:ext>
                  </a:extLst>
                </a:hlinkClick>
              </a:rPr>
              <a:t>133:20</a:t>
            </a:r>
            <a:r>
              <a:rPr lang="pl-PL" b="1" dirty="0"/>
              <a:t>).</a:t>
            </a:r>
            <a:endParaRPr lang="en-US" b="1" dirty="0"/>
          </a:p>
        </p:txBody>
      </p:sp>
      <p:pic>
        <p:nvPicPr>
          <p:cNvPr id="4" name="Picture 3">
            <a:extLst>
              <a:ext uri="{FF2B5EF4-FFF2-40B4-BE49-F238E27FC236}">
                <a16:creationId xmlns:a16="http://schemas.microsoft.com/office/drawing/2014/main" id="{677E24EB-E6E6-49F9-AB62-789DDE7297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9307" y="1017406"/>
            <a:ext cx="3657600" cy="2238375"/>
          </a:xfrm>
          <a:prstGeom prst="rect">
            <a:avLst/>
          </a:prstGeom>
        </p:spPr>
      </p:pic>
      <p:pic>
        <p:nvPicPr>
          <p:cNvPr id="6" name="Picture 5">
            <a:extLst>
              <a:ext uri="{FF2B5EF4-FFF2-40B4-BE49-F238E27FC236}">
                <a16:creationId xmlns:a16="http://schemas.microsoft.com/office/drawing/2014/main" id="{492A1456-96EB-4C36-8722-2FCEE219E8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24944" y="2587420"/>
            <a:ext cx="2712720" cy="1883664"/>
          </a:xfrm>
          <a:prstGeom prst="rect">
            <a:avLst/>
          </a:prstGeom>
        </p:spPr>
      </p:pic>
      <p:pic>
        <p:nvPicPr>
          <p:cNvPr id="8" name="Picture 7">
            <a:extLst>
              <a:ext uri="{FF2B5EF4-FFF2-40B4-BE49-F238E27FC236}">
                <a16:creationId xmlns:a16="http://schemas.microsoft.com/office/drawing/2014/main" id="{A2DC244E-3A21-4712-898B-870D8CEA53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06088" y="3493726"/>
            <a:ext cx="3530600" cy="2324100"/>
          </a:xfrm>
          <a:prstGeom prst="rect">
            <a:avLst/>
          </a:prstGeom>
        </p:spPr>
      </p:pic>
      <p:pic>
        <p:nvPicPr>
          <p:cNvPr id="11" name="Picture 10">
            <a:extLst>
              <a:ext uri="{FF2B5EF4-FFF2-40B4-BE49-F238E27FC236}">
                <a16:creationId xmlns:a16="http://schemas.microsoft.com/office/drawing/2014/main" id="{9A87B402-7919-4FC6-A62F-6AA54DA48C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93104" y="4591050"/>
            <a:ext cx="2981325" cy="2238375"/>
          </a:xfrm>
          <a:prstGeom prst="rect">
            <a:avLst/>
          </a:prstGeom>
        </p:spPr>
      </p:pic>
    </p:spTree>
    <p:extLst>
      <p:ext uri="{BB962C8B-B14F-4D97-AF65-F5344CB8AC3E}">
        <p14:creationId xmlns:p14="http://schemas.microsoft.com/office/powerpoint/2010/main" val="39551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C2FE34-7894-4337-85C5-353269551347}"/>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EC07A16-EAE1-4CD3-89E3-C9C579AD25FC}"/>
              </a:ext>
            </a:extLst>
          </p:cNvPr>
          <p:cNvGrpSpPr/>
          <p:nvPr/>
        </p:nvGrpSpPr>
        <p:grpSpPr>
          <a:xfrm>
            <a:off x="1384388" y="468501"/>
            <a:ext cx="8534400" cy="5745322"/>
            <a:chOff x="1181100" y="172878"/>
            <a:chExt cx="9867900" cy="6537484"/>
          </a:xfrm>
        </p:grpSpPr>
        <p:pic>
          <p:nvPicPr>
            <p:cNvPr id="3074" name="Picture 2" descr="Related image">
              <a:extLst>
                <a:ext uri="{FF2B5EF4-FFF2-40B4-BE49-F238E27FC236}">
                  <a16:creationId xmlns:a16="http://schemas.microsoft.com/office/drawing/2014/main" id="{6F89F5F1-7F5B-4128-8AF1-42F8CCE644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72878"/>
              <a:ext cx="9867900" cy="65374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1B67470-8177-488E-9968-DFDA1BA9A018}"/>
                </a:ext>
              </a:extLst>
            </p:cNvPr>
            <p:cNvSpPr/>
            <p:nvPr/>
          </p:nvSpPr>
          <p:spPr>
            <a:xfrm>
              <a:off x="1435100" y="5049678"/>
              <a:ext cx="1244600" cy="927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050CB7-8DB0-42AF-8107-F17B74D1AE0B}"/>
                </a:ext>
              </a:extLst>
            </p:cNvPr>
            <p:cNvSpPr/>
            <p:nvPr/>
          </p:nvSpPr>
          <p:spPr>
            <a:xfrm>
              <a:off x="9309100" y="5189378"/>
              <a:ext cx="1244600" cy="927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42DBD999-0E96-4027-B6E9-73073B9CEAD2}"/>
              </a:ext>
            </a:extLst>
          </p:cNvPr>
          <p:cNvSpPr/>
          <p:nvPr/>
        </p:nvSpPr>
        <p:spPr>
          <a:xfrm>
            <a:off x="38100" y="172878"/>
            <a:ext cx="6096000" cy="1477328"/>
          </a:xfrm>
          <a:prstGeom prst="rect">
            <a:avLst/>
          </a:prstGeom>
        </p:spPr>
        <p:txBody>
          <a:bodyPr>
            <a:spAutoFit/>
          </a:bodyPr>
          <a:lstStyle/>
          <a:p>
            <a:r>
              <a:rPr lang="en-US" b="1" dirty="0">
                <a:solidFill>
                  <a:schemeClr val="bg1"/>
                </a:solidFill>
              </a:rPr>
              <a:t>Genesis indicates that in the early history of the world the land masses were united. Moses recorded that one of the great-great-grandsons of Shem was named Peleg (a Hebrew word meaning division) because “in his days was the earth divided” (Genesis 10:25). </a:t>
            </a:r>
            <a:endParaRPr lang="en-US" dirty="0">
              <a:solidFill>
                <a:schemeClr val="bg1"/>
              </a:solidFill>
            </a:endParaRPr>
          </a:p>
        </p:txBody>
      </p:sp>
      <p:sp>
        <p:nvSpPr>
          <p:cNvPr id="8" name="Rectangle 7">
            <a:extLst>
              <a:ext uri="{FF2B5EF4-FFF2-40B4-BE49-F238E27FC236}">
                <a16:creationId xmlns:a16="http://schemas.microsoft.com/office/drawing/2014/main" id="{DD10B0A8-8839-4FE7-B5DD-78C8487DEAFF}"/>
              </a:ext>
            </a:extLst>
          </p:cNvPr>
          <p:cNvSpPr/>
          <p:nvPr/>
        </p:nvSpPr>
        <p:spPr>
          <a:xfrm>
            <a:off x="38100" y="5014313"/>
            <a:ext cx="3797300" cy="1754326"/>
          </a:xfrm>
          <a:prstGeom prst="rect">
            <a:avLst/>
          </a:prstGeom>
        </p:spPr>
        <p:txBody>
          <a:bodyPr wrap="square">
            <a:spAutoFit/>
          </a:bodyPr>
          <a:lstStyle/>
          <a:p>
            <a:r>
              <a:rPr lang="en-US" b="1" dirty="0">
                <a:solidFill>
                  <a:schemeClr val="bg1"/>
                </a:solidFill>
              </a:rPr>
              <a:t>Many scholars have passed this reference off as meaning some sort of cultural or political division, but modern prophets have taught that this statement should be taken literally.</a:t>
            </a:r>
            <a:endParaRPr lang="en-US" dirty="0">
              <a:solidFill>
                <a:schemeClr val="bg1"/>
              </a:solidFill>
            </a:endParaRPr>
          </a:p>
        </p:txBody>
      </p:sp>
      <p:sp>
        <p:nvSpPr>
          <p:cNvPr id="11" name="Rectangle 10">
            <a:extLst>
              <a:ext uri="{FF2B5EF4-FFF2-40B4-BE49-F238E27FC236}">
                <a16:creationId xmlns:a16="http://schemas.microsoft.com/office/drawing/2014/main" id="{130C0CF4-F092-46DE-A618-B45EC13BCB81}"/>
              </a:ext>
            </a:extLst>
          </p:cNvPr>
          <p:cNvSpPr/>
          <p:nvPr/>
        </p:nvSpPr>
        <p:spPr>
          <a:xfrm>
            <a:off x="7429500" y="192822"/>
            <a:ext cx="4749800" cy="923330"/>
          </a:xfrm>
          <a:prstGeom prst="rect">
            <a:avLst/>
          </a:prstGeom>
        </p:spPr>
        <p:txBody>
          <a:bodyPr wrap="square">
            <a:spAutoFit/>
          </a:bodyPr>
          <a:lstStyle/>
          <a:p>
            <a:r>
              <a:rPr lang="en-US" b="1" dirty="0">
                <a:solidFill>
                  <a:schemeClr val="bg1"/>
                </a:solidFill>
              </a:rPr>
              <a:t>An article published early in the history of the Church under the direction of the Prophet Joseph Smith stated:</a:t>
            </a:r>
            <a:endParaRPr lang="en-US" dirty="0">
              <a:solidFill>
                <a:schemeClr val="bg1"/>
              </a:solidFill>
            </a:endParaRPr>
          </a:p>
        </p:txBody>
      </p:sp>
      <p:sp>
        <p:nvSpPr>
          <p:cNvPr id="13" name="Rectangle 12">
            <a:extLst>
              <a:ext uri="{FF2B5EF4-FFF2-40B4-BE49-F238E27FC236}">
                <a16:creationId xmlns:a16="http://schemas.microsoft.com/office/drawing/2014/main" id="{A3C922C2-65E1-431B-AA8B-E83B0A24D0B5}"/>
              </a:ext>
            </a:extLst>
          </p:cNvPr>
          <p:cNvSpPr/>
          <p:nvPr/>
        </p:nvSpPr>
        <p:spPr>
          <a:xfrm>
            <a:off x="9766300" y="1116152"/>
            <a:ext cx="2387600" cy="3139321"/>
          </a:xfrm>
          <a:prstGeom prst="rect">
            <a:avLst/>
          </a:prstGeom>
        </p:spPr>
        <p:txBody>
          <a:bodyPr wrap="square">
            <a:spAutoFit/>
          </a:bodyPr>
          <a:lstStyle/>
          <a:p>
            <a:r>
              <a:rPr lang="en-US" b="1" dirty="0">
                <a:solidFill>
                  <a:schemeClr val="bg1"/>
                </a:solidFill>
              </a:rPr>
              <a:t>“The Eternal God hath declared that the great deep shall roll back into the north countries and that the land of Zion and the land of Jerusalem shall be joined together, as they were before they were divided in the days of Peleg. </a:t>
            </a:r>
            <a:endParaRPr lang="en-US" dirty="0"/>
          </a:p>
        </p:txBody>
      </p:sp>
      <p:sp>
        <p:nvSpPr>
          <p:cNvPr id="14" name="Rectangle 13">
            <a:extLst>
              <a:ext uri="{FF2B5EF4-FFF2-40B4-BE49-F238E27FC236}">
                <a16:creationId xmlns:a16="http://schemas.microsoft.com/office/drawing/2014/main" id="{965FC107-5DAB-4FAE-A648-67A56253940D}"/>
              </a:ext>
            </a:extLst>
          </p:cNvPr>
          <p:cNvSpPr/>
          <p:nvPr/>
        </p:nvSpPr>
        <p:spPr>
          <a:xfrm>
            <a:off x="7889961" y="5225827"/>
            <a:ext cx="4057650" cy="1169551"/>
          </a:xfrm>
          <a:prstGeom prst="rect">
            <a:avLst/>
          </a:prstGeom>
        </p:spPr>
        <p:txBody>
          <a:bodyPr wrap="square">
            <a:spAutoFit/>
          </a:bodyPr>
          <a:lstStyle/>
          <a:p>
            <a:r>
              <a:rPr lang="en-US" b="1" dirty="0">
                <a:solidFill>
                  <a:schemeClr val="bg1"/>
                </a:solidFill>
              </a:rPr>
              <a:t>No wonder the mind starts at the sound of the last days!”</a:t>
            </a:r>
          </a:p>
          <a:p>
            <a:r>
              <a:rPr lang="en-US" b="1" dirty="0">
                <a:solidFill>
                  <a:schemeClr val="bg1"/>
                </a:solidFill>
              </a:rPr>
              <a:t> </a:t>
            </a:r>
            <a:r>
              <a:rPr lang="en-US" sz="1600" b="1" dirty="0">
                <a:solidFill>
                  <a:schemeClr val="bg1"/>
                </a:solidFill>
              </a:rPr>
              <a:t>(“The Last Days,” </a:t>
            </a:r>
            <a:r>
              <a:rPr lang="en-US" sz="1600" b="1" i="1" dirty="0">
                <a:solidFill>
                  <a:schemeClr val="bg1"/>
                </a:solidFill>
              </a:rPr>
              <a:t>Evening and Morning Star,</a:t>
            </a:r>
            <a:r>
              <a:rPr lang="en-US" sz="1600" b="1" dirty="0">
                <a:solidFill>
                  <a:schemeClr val="bg1"/>
                </a:solidFill>
              </a:rPr>
              <a:t> Feb. 1833, p. 1.)</a:t>
            </a:r>
            <a:endParaRPr lang="en-US" sz="1600" dirty="0">
              <a:solidFill>
                <a:schemeClr val="bg1"/>
              </a:solidFill>
            </a:endParaRPr>
          </a:p>
        </p:txBody>
      </p:sp>
      <p:sp>
        <p:nvSpPr>
          <p:cNvPr id="15" name="Rectangle 14">
            <a:extLst>
              <a:ext uri="{FF2B5EF4-FFF2-40B4-BE49-F238E27FC236}">
                <a16:creationId xmlns:a16="http://schemas.microsoft.com/office/drawing/2014/main" id="{D3D14870-C6EE-42A7-AE50-F4A18F64845B}"/>
              </a:ext>
            </a:extLst>
          </p:cNvPr>
          <p:cNvSpPr/>
          <p:nvPr/>
        </p:nvSpPr>
        <p:spPr>
          <a:xfrm>
            <a:off x="4302040" y="6315790"/>
            <a:ext cx="3318024" cy="369332"/>
          </a:xfrm>
          <a:prstGeom prst="rect">
            <a:avLst/>
          </a:prstGeom>
        </p:spPr>
        <p:txBody>
          <a:bodyPr wrap="none">
            <a:spAutoFit/>
          </a:bodyPr>
          <a:lstStyle/>
          <a:p>
            <a:r>
              <a:rPr lang="en-US" b="1" dirty="0">
                <a:solidFill>
                  <a:srgbClr val="FF0000"/>
                </a:solidFill>
              </a:rPr>
              <a:t>D&amp;C 133:23-24 Student Manual  </a:t>
            </a:r>
          </a:p>
        </p:txBody>
      </p:sp>
    </p:spTree>
    <p:extLst>
      <p:ext uri="{BB962C8B-B14F-4D97-AF65-F5344CB8AC3E}">
        <p14:creationId xmlns:p14="http://schemas.microsoft.com/office/powerpoint/2010/main" val="89981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F64D40-3007-4267-8850-CC0AAD47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133:26-34 </a:t>
            </a:r>
            <a:r>
              <a:rPr lang="en-US" sz="1200" b="1" dirty="0"/>
              <a:t>Bruce R. McConkie  </a:t>
            </a:r>
          </a:p>
        </p:txBody>
      </p:sp>
      <p:sp>
        <p:nvSpPr>
          <p:cNvPr id="9" name="Rectangle 8"/>
          <p:cNvSpPr/>
          <p:nvPr/>
        </p:nvSpPr>
        <p:spPr>
          <a:xfrm>
            <a:off x="201643" y="105410"/>
            <a:ext cx="11772643"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Tribe of Judah</a:t>
            </a:r>
          </a:p>
        </p:txBody>
      </p:sp>
      <p:sp>
        <p:nvSpPr>
          <p:cNvPr id="16" name="Rectangle 15"/>
          <p:cNvSpPr/>
          <p:nvPr/>
        </p:nvSpPr>
        <p:spPr>
          <a:xfrm>
            <a:off x="555172" y="2031885"/>
            <a:ext cx="5309154" cy="3139321"/>
          </a:xfrm>
          <a:prstGeom prst="rect">
            <a:avLst/>
          </a:prstGeom>
          <a:solidFill>
            <a:schemeClr val="accent5">
              <a:lumMod val="50000"/>
            </a:schemeClr>
          </a:solidFill>
        </p:spPr>
        <p:txBody>
          <a:bodyPr wrap="square">
            <a:spAutoFit/>
          </a:bodyPr>
          <a:lstStyle/>
          <a:p>
            <a:pPr fontAlgn="base"/>
            <a:r>
              <a:rPr lang="en-US" dirty="0">
                <a:solidFill>
                  <a:schemeClr val="bg1"/>
                </a:solidFill>
              </a:rPr>
              <a:t>“When </a:t>
            </a:r>
            <a:r>
              <a:rPr lang="en-US" dirty="0" err="1">
                <a:solidFill>
                  <a:schemeClr val="bg1"/>
                </a:solidFill>
              </a:rPr>
              <a:t>Shalmanezer</a:t>
            </a:r>
            <a:r>
              <a:rPr lang="en-US" dirty="0">
                <a:solidFill>
                  <a:schemeClr val="bg1"/>
                </a:solidFill>
              </a:rPr>
              <a:t> overran the </a:t>
            </a:r>
            <a:r>
              <a:rPr lang="en-US" i="1" dirty="0">
                <a:solidFill>
                  <a:schemeClr val="bg1"/>
                </a:solidFill>
              </a:rPr>
              <a:t>Kingdom of Israel</a:t>
            </a:r>
            <a:r>
              <a:rPr lang="en-US" dirty="0">
                <a:solidFill>
                  <a:schemeClr val="bg1"/>
                </a:solidFill>
              </a:rPr>
              <a:t>(about 721 B.C.), he carried the Ten Tribes comprising that kingdom captive into Assyria. </a:t>
            </a:r>
          </a:p>
          <a:p>
            <a:pPr fontAlgn="base"/>
            <a:endParaRPr lang="en-US" dirty="0">
              <a:solidFill>
                <a:schemeClr val="bg1"/>
              </a:solidFill>
            </a:endParaRPr>
          </a:p>
          <a:p>
            <a:pPr fontAlgn="base"/>
            <a:r>
              <a:rPr lang="en-US" dirty="0">
                <a:solidFill>
                  <a:schemeClr val="bg1"/>
                </a:solidFill>
              </a:rPr>
              <a:t>From thence they were led into the lands of the north and have been called the </a:t>
            </a:r>
            <a:r>
              <a:rPr lang="en-US" i="1" dirty="0">
                <a:solidFill>
                  <a:schemeClr val="bg1"/>
                </a:solidFill>
              </a:rPr>
              <a:t>Lost Tribes</a:t>
            </a:r>
            <a:r>
              <a:rPr lang="en-US" dirty="0">
                <a:solidFill>
                  <a:schemeClr val="bg1"/>
                </a:solidFill>
              </a:rPr>
              <a:t> because they are lost to the knowledge of other people. (1 Ne. 22:4.) </a:t>
            </a:r>
          </a:p>
          <a:p>
            <a:pPr fontAlgn="base"/>
            <a:endParaRPr lang="en-US" dirty="0">
              <a:solidFill>
                <a:schemeClr val="bg1"/>
              </a:solidFill>
            </a:endParaRPr>
          </a:p>
          <a:p>
            <a:pPr fontAlgn="base"/>
            <a:r>
              <a:rPr lang="en-US" dirty="0">
                <a:solidFill>
                  <a:schemeClr val="bg1"/>
                </a:solidFill>
              </a:rPr>
              <a:t>‘We have no knowledge of the location or condition of that part of the Ten Tribes who went into the north country.”</a:t>
            </a:r>
            <a:endParaRPr lang="en-US" b="1" dirty="0">
              <a:solidFill>
                <a:schemeClr val="bg1"/>
              </a:solidFill>
            </a:endParaRPr>
          </a:p>
        </p:txBody>
      </p:sp>
      <p:pic>
        <p:nvPicPr>
          <p:cNvPr id="4" name="Picture 3">
            <a:extLst>
              <a:ext uri="{FF2B5EF4-FFF2-40B4-BE49-F238E27FC236}">
                <a16:creationId xmlns:a16="http://schemas.microsoft.com/office/drawing/2014/main" id="{C6708C5B-3F67-4755-ABBE-8AEE1D052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8" y="1030968"/>
            <a:ext cx="2773680" cy="5437632"/>
          </a:xfrm>
          <a:prstGeom prst="rect">
            <a:avLst/>
          </a:prstGeom>
        </p:spPr>
      </p:pic>
    </p:spTree>
    <p:extLst>
      <p:ext uri="{BB962C8B-B14F-4D97-AF65-F5344CB8AC3E}">
        <p14:creationId xmlns:p14="http://schemas.microsoft.com/office/powerpoint/2010/main" val="378488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03BE3A5-2E03-4FE1-9AB8-68FD0884B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7714" y="174171"/>
            <a:ext cx="11723915" cy="5355312"/>
          </a:xfrm>
          <a:prstGeom prst="rect">
            <a:avLst/>
          </a:prstGeom>
          <a:noFill/>
        </p:spPr>
        <p:txBody>
          <a:bodyPr wrap="square" rtlCol="0">
            <a:spAutoFit/>
          </a:bodyPr>
          <a:lstStyle/>
          <a:p>
            <a:r>
              <a:rPr lang="en-US" b="1" dirty="0">
                <a:solidFill>
                  <a:schemeClr val="bg1"/>
                </a:solidFill>
              </a:rPr>
              <a:t>Sources:</a:t>
            </a:r>
          </a:p>
          <a:p>
            <a:endParaRPr lang="en-US" b="1" dirty="0">
              <a:solidFill>
                <a:schemeClr val="bg1"/>
              </a:solidFill>
            </a:endParaRPr>
          </a:p>
          <a:p>
            <a:r>
              <a:rPr lang="en-US" b="1" dirty="0">
                <a:solidFill>
                  <a:schemeClr val="bg1"/>
                </a:solidFill>
              </a:rPr>
              <a:t>Videos:</a:t>
            </a:r>
          </a:p>
          <a:p>
            <a:r>
              <a:rPr lang="en-US" b="1" dirty="0">
                <a:solidFill>
                  <a:schemeClr val="bg1"/>
                </a:solidFill>
              </a:rPr>
              <a:t>“Go Ye Out of Babylon” (2:27)</a:t>
            </a:r>
          </a:p>
          <a:p>
            <a:r>
              <a:rPr lang="en-US" b="1" dirty="0">
                <a:solidFill>
                  <a:schemeClr val="bg1"/>
                </a:solidFill>
              </a:rPr>
              <a:t>“Your Day For A Mission” (3:31)</a:t>
            </a:r>
          </a:p>
          <a:p>
            <a:r>
              <a:rPr lang="en-US" b="1" dirty="0">
                <a:solidFill>
                  <a:schemeClr val="bg1"/>
                </a:solidFill>
              </a:rPr>
              <a:t>Help Prepare for the Second Coming</a:t>
            </a:r>
            <a:r>
              <a:rPr lang="en-US" dirty="0">
                <a:solidFill>
                  <a:schemeClr val="bg1"/>
                </a:solidFill>
              </a:rPr>
              <a:t> (0:32)</a:t>
            </a:r>
          </a:p>
          <a:p>
            <a:r>
              <a:rPr lang="en-US" b="1" dirty="0">
                <a:solidFill>
                  <a:schemeClr val="bg1"/>
                </a:solidFill>
              </a:rPr>
              <a:t>Prepare Today for the Second Coming</a:t>
            </a:r>
            <a:r>
              <a:rPr lang="en-US" dirty="0">
                <a:solidFill>
                  <a:schemeClr val="bg1"/>
                </a:solidFill>
              </a:rPr>
              <a:t> (1:07)</a:t>
            </a:r>
            <a:endParaRPr lang="en-US" b="1" dirty="0">
              <a:solidFill>
                <a:schemeClr val="bg1"/>
              </a:solidFill>
            </a:endParaRPr>
          </a:p>
          <a:p>
            <a:endParaRPr lang="en-US" b="1" dirty="0"/>
          </a:p>
          <a:p>
            <a:pPr fontAlgn="base"/>
            <a:r>
              <a:rPr lang="en-US" sz="2000" b="1" dirty="0"/>
              <a:t>Elder D. Todd </a:t>
            </a:r>
            <a:r>
              <a:rPr lang="en-US" sz="2000" b="1" dirty="0" err="1"/>
              <a:t>Christofferson</a:t>
            </a:r>
            <a:r>
              <a:rPr lang="en-US" sz="2000" b="1" dirty="0"/>
              <a:t> </a:t>
            </a:r>
            <a:r>
              <a:rPr lang="en-US" sz="2000" b="1" i="1" dirty="0"/>
              <a:t>Come to Zion </a:t>
            </a:r>
            <a:r>
              <a:rPr lang="en-US" sz="2000" b="1" dirty="0"/>
              <a:t>October 2008 Gen. Conf.</a:t>
            </a:r>
          </a:p>
          <a:p>
            <a:pPr fontAlgn="base"/>
            <a:r>
              <a:rPr lang="en-US" sz="2000" b="1" dirty="0"/>
              <a:t>President Harold B. Lee (In Conference Report, Oct. 1956, pp. 61–62.)</a:t>
            </a:r>
          </a:p>
          <a:p>
            <a:pPr fontAlgn="base"/>
            <a:r>
              <a:rPr lang="en-US" sz="2000" b="1" dirty="0"/>
              <a:t>Pres. Boyd K. Packer quoted in  Elder Lynn G. Robbins </a:t>
            </a:r>
            <a:r>
              <a:rPr lang="en-US" sz="2000" b="1" i="1" dirty="0"/>
              <a:t>Which Way Do You Face? </a:t>
            </a:r>
            <a:r>
              <a:rPr lang="en-US" sz="2000" b="1" dirty="0"/>
              <a:t>October 2014 Gen. Conf</a:t>
            </a:r>
          </a:p>
          <a:p>
            <a:pPr fontAlgn="base"/>
            <a:r>
              <a:rPr lang="en-US" sz="2000" b="1" dirty="0"/>
              <a:t>President Harold B. Lee (“The Way to Eternal Life,” </a:t>
            </a:r>
            <a:r>
              <a:rPr lang="en-US" sz="2000" b="1" i="1" dirty="0"/>
              <a:t>Ensign,</a:t>
            </a:r>
            <a:r>
              <a:rPr lang="en-US" sz="2000" b="1" dirty="0"/>
              <a:t> Nov. 1971, p. 15).</a:t>
            </a:r>
          </a:p>
          <a:p>
            <a:pPr fontAlgn="base"/>
            <a:r>
              <a:rPr lang="en-US" sz="2000" b="1" dirty="0"/>
              <a:t>Elder Neal A. Maxwell Repentance October 1991 Gen. Conf. and (“Preparing the World for the Second Coming,”</a:t>
            </a:r>
            <a:r>
              <a:rPr lang="en-US" sz="2000" b="1" i="1" dirty="0"/>
              <a:t> Ensign</a:t>
            </a:r>
            <a:r>
              <a:rPr lang="en-US" sz="2000" b="1" dirty="0"/>
              <a:t> or </a:t>
            </a:r>
            <a:r>
              <a:rPr lang="en-US" sz="2000" b="1" i="1" dirty="0"/>
              <a:t>Liahona,</a:t>
            </a:r>
            <a:r>
              <a:rPr lang="en-US" sz="2000" b="1" dirty="0"/>
              <a:t> May 2011, 49, 50, 51).</a:t>
            </a:r>
          </a:p>
          <a:p>
            <a:pPr fontAlgn="base"/>
            <a:r>
              <a:rPr lang="en-US" sz="2000" b="1" dirty="0"/>
              <a:t>Dallin H. Oaks </a:t>
            </a:r>
            <a:r>
              <a:rPr lang="en-US" sz="2000" b="1" i="1" dirty="0"/>
              <a:t>Preparation for the Second Coming </a:t>
            </a:r>
            <a:r>
              <a:rPr lang="en-US" sz="2000" b="1" dirty="0"/>
              <a:t>April 2004</a:t>
            </a:r>
          </a:p>
          <a:p>
            <a:pPr fontAlgn="base"/>
            <a:r>
              <a:rPr lang="en-US" sz="2000" b="1" i="1" dirty="0"/>
              <a:t>Doctrine and Covenants Student Manual Religion 324-325 </a:t>
            </a:r>
            <a:r>
              <a:rPr lang="en-US" sz="2000" b="1" dirty="0"/>
              <a:t>Section 133</a:t>
            </a:r>
          </a:p>
          <a:p>
            <a:pPr fontAlgn="base"/>
            <a:r>
              <a:rPr lang="en-US" sz="2000" b="1" dirty="0"/>
              <a:t>Bruce R. McConkie (</a:t>
            </a:r>
            <a:r>
              <a:rPr lang="en-US" sz="2000" b="1" i="1" dirty="0"/>
              <a:t>Compendium.</a:t>
            </a:r>
            <a:r>
              <a:rPr lang="en-US" sz="2000" b="1" dirty="0"/>
              <a:t> p. 88.)</a:t>
            </a:r>
          </a:p>
          <a:p>
            <a:pPr fontAlgn="base"/>
            <a:endParaRPr lang="en-US" b="1" dirty="0"/>
          </a:p>
        </p:txBody>
      </p:sp>
      <p:grpSp>
        <p:nvGrpSpPr>
          <p:cNvPr id="5" name="Group 4"/>
          <p:cNvGrpSpPr/>
          <p:nvPr/>
        </p:nvGrpSpPr>
        <p:grpSpPr>
          <a:xfrm>
            <a:off x="4857696" y="840279"/>
            <a:ext cx="962317" cy="1218935"/>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Footer Placeholder 14">
            <a:extLst>
              <a:ext uri="{FF2B5EF4-FFF2-40B4-BE49-F238E27FC236}">
                <a16:creationId xmlns:a16="http://schemas.microsoft.com/office/drawing/2014/main" id="{450F2148-00CE-4B6F-AF74-44F1133696FB}"/>
              </a:ext>
            </a:extLst>
          </p:cNvPr>
          <p:cNvSpPr>
            <a:spLocks noGrp="1"/>
          </p:cNvSpPr>
          <p:nvPr/>
        </p:nvSpPr>
        <p:spPr>
          <a:xfrm>
            <a:off x="0" y="65088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1839470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429500" cy="1200329"/>
          </a:xfrm>
          <a:prstGeom prst="rect">
            <a:avLst/>
          </a:prstGeom>
          <a:ln>
            <a:solidFill>
              <a:schemeClr val="tx1"/>
            </a:solidFill>
          </a:ln>
        </p:spPr>
        <p:txBody>
          <a:bodyPr wrap="square">
            <a:spAutoFit/>
          </a:bodyPr>
          <a:lstStyle/>
          <a:p>
            <a:r>
              <a:rPr lang="en-US" sz="1200" b="1" dirty="0">
                <a:solidFill>
                  <a:srgbClr val="333333"/>
                </a:solidFill>
                <a:latin typeface="Open Sans"/>
              </a:rPr>
              <a:t>D&amp;C 133:2 </a:t>
            </a:r>
            <a:r>
              <a:rPr lang="en-US" sz="1200" dirty="0">
                <a:solidFill>
                  <a:srgbClr val="333333"/>
                </a:solidFill>
                <a:latin typeface="Open Sans"/>
              </a:rPr>
              <a:t>Elder Orson Pratt said: “We read in the scriptures of divine truth that the Lord our God is to come to his temple in the last days. … It is recorded in the 3rd chapter of Malachi that ‘the Lord whom ye seek shall suddenly come to his temple.’ This had no reference to the first coming of the Messiah, to the day when he appeared in the flesh; but it has reference to that glorious period termed the last days, when the Lord will again have a house, or a temple reared up on the earth to his holy name.” (In </a:t>
            </a:r>
            <a:r>
              <a:rPr lang="en-US" sz="1200" i="1" dirty="0">
                <a:solidFill>
                  <a:srgbClr val="333333"/>
                </a:solidFill>
                <a:latin typeface="Open Sans"/>
              </a:rPr>
              <a:t>Journal of Discourses,</a:t>
            </a:r>
            <a:r>
              <a:rPr lang="en-US" sz="1200" dirty="0">
                <a:solidFill>
                  <a:srgbClr val="333333"/>
                </a:solidFill>
                <a:latin typeface="Open Sans"/>
              </a:rPr>
              <a:t> 14:274.)</a:t>
            </a:r>
            <a:endParaRPr lang="en-US" sz="1200" dirty="0"/>
          </a:p>
        </p:txBody>
      </p:sp>
      <p:sp>
        <p:nvSpPr>
          <p:cNvPr id="3" name="Rectangle 2"/>
          <p:cNvSpPr/>
          <p:nvPr/>
        </p:nvSpPr>
        <p:spPr>
          <a:xfrm>
            <a:off x="0" y="1200329"/>
            <a:ext cx="7429500" cy="1384995"/>
          </a:xfrm>
          <a:prstGeom prst="rect">
            <a:avLst/>
          </a:prstGeom>
          <a:ln>
            <a:solidFill>
              <a:schemeClr val="tx1"/>
            </a:solidFill>
          </a:ln>
        </p:spPr>
        <p:txBody>
          <a:bodyPr wrap="square">
            <a:spAutoFit/>
          </a:bodyPr>
          <a:lstStyle/>
          <a:p>
            <a:r>
              <a:rPr lang="en-US" sz="1200" b="1" dirty="0"/>
              <a:t>The Mountain of the Lord’s house:</a:t>
            </a:r>
          </a:p>
          <a:p>
            <a:r>
              <a:rPr lang="en-US" sz="1200" b="1" dirty="0"/>
              <a:t>Elder Erastus Snow said</a:t>
            </a:r>
            <a:r>
              <a:rPr lang="en-US" sz="1200" dirty="0"/>
              <a:t>: “‘The mountain of the Lord’s house’—this is a peculiar phrase, and was probably used by the Prophet because it was a common mode of expression in Israel in the days of David and many of the Prophets several hundred years after him, for, in speaking of Mount Moriah, on which the Temple of Solomon was built, they spoke of it as the mountain of the Lord’s house. Moriah is a hill in the city of Jerusalem, on which David located the site of the Temple, and on which his son Solomon built it, and it was called the mountain of the house of the Lord.” (In </a:t>
            </a:r>
            <a:r>
              <a:rPr lang="en-US" sz="1200" i="1" dirty="0"/>
              <a:t>Journal of Discourses,</a:t>
            </a:r>
            <a:r>
              <a:rPr lang="en-US" sz="1200" dirty="0"/>
              <a:t> 16:202.)</a:t>
            </a:r>
          </a:p>
        </p:txBody>
      </p:sp>
      <p:sp>
        <p:nvSpPr>
          <p:cNvPr id="4" name="Rectangle 3"/>
          <p:cNvSpPr/>
          <p:nvPr/>
        </p:nvSpPr>
        <p:spPr>
          <a:xfrm>
            <a:off x="7429500" y="0"/>
            <a:ext cx="4762500" cy="6924973"/>
          </a:xfrm>
          <a:prstGeom prst="rect">
            <a:avLst/>
          </a:prstGeom>
          <a:ln>
            <a:solidFill>
              <a:schemeClr val="tx1"/>
            </a:solidFill>
          </a:ln>
        </p:spPr>
        <p:txBody>
          <a:bodyPr wrap="square">
            <a:spAutoFit/>
          </a:bodyPr>
          <a:lstStyle/>
          <a:p>
            <a:pPr fontAlgn="base"/>
            <a:r>
              <a:rPr lang="en-US" sz="1200" b="1" dirty="0">
                <a:solidFill>
                  <a:srgbClr val="333333"/>
                </a:solidFill>
                <a:latin typeface="Open Sans"/>
              </a:rPr>
              <a:t>Several Appearances of the Lord:</a:t>
            </a:r>
          </a:p>
          <a:p>
            <a:pPr fontAlgn="base"/>
            <a:r>
              <a:rPr lang="en-US" sz="1200" dirty="0">
                <a:solidFill>
                  <a:srgbClr val="333333"/>
                </a:solidFill>
                <a:latin typeface="Open Sans"/>
              </a:rPr>
              <a:t>Elder Charles W. Penrose explained that Christ will make several appearances, namely, to the Saints gathered to Zion, to the Jews gathered back to their homeland, and to the rest of the world:</a:t>
            </a:r>
          </a:p>
          <a:p>
            <a:pPr fontAlgn="base"/>
            <a:r>
              <a:rPr lang="en-US" sz="1200" dirty="0">
                <a:solidFill>
                  <a:srgbClr val="333333"/>
                </a:solidFill>
                <a:latin typeface="Open Sans"/>
              </a:rPr>
              <a:t>“Among the first-mentioned of these three classes of men [that is, among the Saints in Zion] the Lord will make his appearance first; and that appearance will be unknown to the rest of mankind. He will come to the Temple prepared for him, and his faithful people will behold his face, hear his voice, and gaze upon his glory. From his own lips they will receive further instructions for the development and beautifying of Zion and for the extension and sure stability of his kingdom.</a:t>
            </a:r>
          </a:p>
          <a:p>
            <a:pPr fontAlgn="base"/>
            <a:r>
              <a:rPr lang="en-US" sz="1200" dirty="0"/>
              <a:t>“His next appearance will be among the distressed and nearly vanquished sons of Judah. At the crisis of their fate, when the hostile troops of several nations are ravaging the city and all the horrors of war are overwhelming the people of Jerusalem, he will set his feet upon the Mount of Olives, which will cleave and part asunder at his touch. Attended by a host from heaven, he will overthrow and destroy the combined armies of the Gentiles, and appear to the worshipping Jews as the mighty Deliverer and Conqueror so long expected by their race; and while love, gratitude, awe, and admiration swell their bosoms, the Deliverer will show them the tokens of his crucifixion and disclose himself as Jesus of Nazareth, whom they had reviled and whom their fathers put to death. Then will unbelief part from their souls, and ‘the blindness in part which has happened unto Israel’ be removed. ‘A fountain for sin and uncleanness shall be opened to the house of David and the inhabitants of Jerusalem,’ and ‘a nation will be born’ unto God ‘in a day.’ They will be baptized for the remission of their sins, and will receive the gift of the Holy Ghost, and the government of God as established in Zion will be set up among them, no more to be thrown down for ever.</a:t>
            </a:r>
          </a:p>
          <a:p>
            <a:pPr fontAlgn="base"/>
            <a:r>
              <a:rPr lang="en-US" sz="1200" dirty="0"/>
              <a:t>“The great and crowning advent of the Lord will be subsequent to these two appearances; but who can describe it in the language of mortals? The tongue of man falters, and the pen drops from the hand of the writer, as the mind is rapt in contemplation of the sublime and awful majesty of his coming to take vengeance on the ungodly and to reign as King of the whole earth.” (“The Second Advent,” </a:t>
            </a:r>
            <a:r>
              <a:rPr lang="en-US" sz="1200" i="1" dirty="0"/>
              <a:t>Millennial Star,</a:t>
            </a:r>
            <a:r>
              <a:rPr lang="en-US" sz="1200" dirty="0"/>
              <a:t>10 Sept. 1859, pp. 582–83.)</a:t>
            </a:r>
            <a:endParaRPr lang="en-US" sz="1200" b="0" i="0" dirty="0">
              <a:solidFill>
                <a:srgbClr val="333333"/>
              </a:solidFill>
              <a:effectLst/>
              <a:latin typeface="Open Sans"/>
            </a:endParaRPr>
          </a:p>
        </p:txBody>
      </p:sp>
      <p:sp>
        <p:nvSpPr>
          <p:cNvPr id="5" name="Rectangle 4"/>
          <p:cNvSpPr/>
          <p:nvPr/>
        </p:nvSpPr>
        <p:spPr>
          <a:xfrm>
            <a:off x="0" y="2585324"/>
            <a:ext cx="7429500" cy="1200329"/>
          </a:xfrm>
          <a:prstGeom prst="rect">
            <a:avLst/>
          </a:prstGeom>
          <a:ln>
            <a:solidFill>
              <a:schemeClr val="tx1"/>
            </a:solidFill>
          </a:ln>
        </p:spPr>
        <p:txBody>
          <a:bodyPr wrap="square">
            <a:spAutoFit/>
          </a:bodyPr>
          <a:lstStyle/>
          <a:p>
            <a:r>
              <a:rPr lang="en-US" sz="1200" b="1">
                <a:solidFill>
                  <a:srgbClr val="333333"/>
                </a:solidFill>
                <a:latin typeface="Open Sans"/>
              </a:rPr>
              <a:t>Continents Rejoined:</a:t>
            </a:r>
          </a:p>
          <a:p>
            <a:r>
              <a:rPr lang="en-US" sz="1200">
                <a:solidFill>
                  <a:srgbClr val="333333"/>
                </a:solidFill>
                <a:latin typeface="Open Sans"/>
              </a:rPr>
              <a:t>President Joseph Fielding Smith wrote: “If … the earth is to be restored as it was in the beginning, then all the land surface will again be in one place as it was before the days of Peleg, when this great division was accomplished. Europe, Africa, and the islands of the sea including Australia, New Zealand, and other places in the Pacific must be brought back and joined together as they were in the beginning.” (</a:t>
            </a:r>
            <a:r>
              <a:rPr lang="en-US" sz="1200" i="1">
                <a:solidFill>
                  <a:srgbClr val="333333"/>
                </a:solidFill>
                <a:latin typeface="Open Sans"/>
              </a:rPr>
              <a:t>Answers to Gospel Questions,</a:t>
            </a:r>
            <a:r>
              <a:rPr lang="en-US" sz="1200">
                <a:solidFill>
                  <a:srgbClr val="333333"/>
                </a:solidFill>
                <a:latin typeface="Open Sans"/>
              </a:rPr>
              <a:t> 5:74.)</a:t>
            </a:r>
            <a:endParaRPr lang="en-US" sz="1200" dirty="0"/>
          </a:p>
        </p:txBody>
      </p:sp>
      <p:sp>
        <p:nvSpPr>
          <p:cNvPr id="6" name="Rectangle 5">
            <a:extLst>
              <a:ext uri="{FF2B5EF4-FFF2-40B4-BE49-F238E27FC236}">
                <a16:creationId xmlns:a16="http://schemas.microsoft.com/office/drawing/2014/main" id="{9E38955E-8C83-4C43-ADFD-4F321C0459A4}"/>
              </a:ext>
            </a:extLst>
          </p:cNvPr>
          <p:cNvSpPr/>
          <p:nvPr/>
        </p:nvSpPr>
        <p:spPr>
          <a:xfrm>
            <a:off x="0" y="3785653"/>
            <a:ext cx="7429500" cy="3093154"/>
          </a:xfrm>
          <a:prstGeom prst="rect">
            <a:avLst/>
          </a:prstGeom>
        </p:spPr>
        <p:txBody>
          <a:bodyPr wrap="square">
            <a:spAutoFit/>
          </a:bodyPr>
          <a:lstStyle/>
          <a:p>
            <a:r>
              <a:rPr lang="en-US" sz="1300" b="1" i="1" dirty="0"/>
              <a:t>“The Lost Tribes </a:t>
            </a:r>
            <a:r>
              <a:rPr lang="en-US" sz="1300" i="1" dirty="0"/>
              <a:t>are not lost unto the Lord. In their northward journeyings they were led by prophets and inspired leaders. They had their Moses and their Lehi, were guided by the spirit of revelation, kept the law of Moses, and carried with them the statutes and judgments which the Lord had given them in ages past. They were still a distinct people many hundreds of years later, for the resurrected Lord visited and ministered among them following his ministry on this continent among the Nephites. (</a:t>
            </a:r>
            <a:r>
              <a:rPr lang="en-US" sz="1300" i="1" dirty="0">
                <a:hlinkClick r:id="rId2">
                  <a:extLst>
                    <a:ext uri="{A12FA001-AC4F-418D-AE19-62706E023703}">
                      <ahyp:hlinkClr xmlns:ahyp="http://schemas.microsoft.com/office/drawing/2018/hyperlinkcolor" val="tx"/>
                    </a:ext>
                  </a:extLst>
                </a:hlinkClick>
              </a:rPr>
              <a:t>3 Ne. 16:1–4</a:t>
            </a:r>
            <a:r>
              <a:rPr lang="en-US" sz="1300" i="1" dirty="0"/>
              <a:t>; </a:t>
            </a:r>
            <a:r>
              <a:rPr lang="en-US" sz="1300" i="1" dirty="0">
                <a:hlinkClick r:id="rId3">
                  <a:extLst>
                    <a:ext uri="{A12FA001-AC4F-418D-AE19-62706E023703}">
                      <ahyp:hlinkClr xmlns:ahyp="http://schemas.microsoft.com/office/drawing/2018/hyperlinkcolor" val="tx"/>
                    </a:ext>
                  </a:extLst>
                </a:hlinkClick>
              </a:rPr>
              <a:t>17:4</a:t>
            </a:r>
            <a:r>
              <a:rPr lang="en-US" sz="1300" i="1" dirty="0"/>
              <a:t>.) Obviously he taught them in the same way and gave them the same truths which he gave his followers in Jerusalem and on the American continent; and obviously they recorded his teachings, thus creating volumes of scripture comparable to the Bible and Book of Mormon. (</a:t>
            </a:r>
            <a:r>
              <a:rPr lang="en-US" sz="1300" i="1" dirty="0">
                <a:hlinkClick r:id="rId4">
                  <a:extLst>
                    <a:ext uri="{A12FA001-AC4F-418D-AE19-62706E023703}">
                      <ahyp:hlinkClr xmlns:ahyp="http://schemas.microsoft.com/office/drawing/2018/hyperlinkcolor" val="tx"/>
                    </a:ext>
                  </a:extLst>
                </a:hlinkClick>
              </a:rPr>
              <a:t>2 Ne. 29:12–14</a:t>
            </a:r>
            <a:r>
              <a:rPr lang="en-US" sz="1300" i="1" dirty="0"/>
              <a:t>.) “In due course the Lost Tribes of Israel will return and come to the children of Ephraim to receive their blessings. This great gathering will take place under the direction of the President of The Church of Jesus Christ of Latter-day Saints, for he holds the keys. … Keys are the right of presidency, the power to direct; and by this power the Lost Tribes will return, with ‘their prophets’ and their scriptures to ‘be crowned with glory, even in Zion, by the hands of the servants of the Lord, even the children of Ephraim.’ (</a:t>
            </a:r>
            <a:r>
              <a:rPr lang="en-US" sz="1300" i="1" dirty="0">
                <a:hlinkClick r:id="rId5">
                  <a:extLst>
                    <a:ext uri="{A12FA001-AC4F-418D-AE19-62706E023703}">
                      <ahyp:hlinkClr xmlns:ahyp="http://schemas.microsoft.com/office/drawing/2018/hyperlinkcolor" val="tx"/>
                    </a:ext>
                  </a:extLst>
                </a:hlinkClick>
              </a:rPr>
              <a:t>D. &amp; C. 133:26–35</a:t>
            </a:r>
            <a:r>
              <a:rPr lang="en-US" sz="1300" i="1" dirty="0"/>
              <a:t>.)” (Mormon Doctrine, 2nd ed. [1966], 457–58; see also Doctrine and Covenants Student Manual, 2nd ed. [Church Educational System manual, 2001], 340–41). Bruce R. McConkie</a:t>
            </a:r>
            <a:endParaRPr lang="en-US" sz="1300" dirty="0"/>
          </a:p>
        </p:txBody>
      </p:sp>
    </p:spTree>
    <p:extLst>
      <p:ext uri="{BB962C8B-B14F-4D97-AF65-F5344CB8AC3E}">
        <p14:creationId xmlns:p14="http://schemas.microsoft.com/office/powerpoint/2010/main" val="3377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D33AFB-6BDF-4C86-9F11-E1CE8DA94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29418" y="685552"/>
            <a:ext cx="3629252" cy="3416320"/>
          </a:xfrm>
          <a:prstGeom prst="rect">
            <a:avLst/>
          </a:prstGeom>
          <a:noFill/>
        </p:spPr>
        <p:txBody>
          <a:bodyPr wrap="square" rtlCol="0">
            <a:spAutoFit/>
          </a:bodyPr>
          <a:lstStyle/>
          <a:p>
            <a:r>
              <a:rPr lang="en-US" sz="2400" b="1" dirty="0"/>
              <a:t>On November 3, 1831, two days after the Lord directed Joseph Smith to publish the Book of Commandments, the Prophet received the revelation recorded in Doctrine and Covenants 133. </a:t>
            </a:r>
          </a:p>
        </p:txBody>
      </p:sp>
      <p:sp>
        <p:nvSpPr>
          <p:cNvPr id="5" name="TextBox 4"/>
          <p:cNvSpPr txBox="1"/>
          <p:nvPr/>
        </p:nvSpPr>
        <p:spPr>
          <a:xfrm>
            <a:off x="179020" y="82127"/>
            <a:ext cx="11833957" cy="1015663"/>
          </a:xfrm>
          <a:prstGeom prst="rect">
            <a:avLst/>
          </a:prstGeom>
          <a:noFill/>
        </p:spPr>
        <p:txBody>
          <a:bodyPr wrap="square" rtlCol="0">
            <a:spAutoFit/>
          </a:bodyPr>
          <a:lstStyle/>
          <a:p>
            <a:pPr algn="ctr"/>
            <a:r>
              <a:rPr lang="en-US" sz="6000" b="1" dirty="0">
                <a:latin typeface="Papyrus" panose="03070502060502030205" pitchFamily="66" charset="0"/>
              </a:rPr>
              <a:t>Background</a:t>
            </a:r>
          </a:p>
        </p:txBody>
      </p:sp>
      <p:sp>
        <p:nvSpPr>
          <p:cNvPr id="2" name="Rectangle 1"/>
          <p:cNvSpPr/>
          <p:nvPr/>
        </p:nvSpPr>
        <p:spPr>
          <a:xfrm>
            <a:off x="6677870" y="1179917"/>
            <a:ext cx="4390259" cy="1938992"/>
          </a:xfrm>
          <a:prstGeom prst="rect">
            <a:avLst/>
          </a:prstGeom>
        </p:spPr>
        <p:txBody>
          <a:bodyPr wrap="square">
            <a:spAutoFit/>
          </a:bodyPr>
          <a:lstStyle/>
          <a:p>
            <a:r>
              <a:rPr lang="en-US" sz="2400" b="1" dirty="0">
                <a:solidFill>
                  <a:srgbClr val="333333"/>
                </a:solidFill>
              </a:rPr>
              <a:t>This revelation was included in the 1835 edition of the </a:t>
            </a:r>
            <a:r>
              <a:rPr lang="en-US" sz="2400" b="1" dirty="0">
                <a:solidFill>
                  <a:srgbClr val="2F393A"/>
                </a:solidFill>
              </a:rPr>
              <a:t>Doctrine and Covenants</a:t>
            </a:r>
            <a:r>
              <a:rPr lang="en-US" sz="2400" b="1" dirty="0">
                <a:solidFill>
                  <a:srgbClr val="333333"/>
                </a:solidFill>
              </a:rPr>
              <a:t> as section 100 and was designated as the book’s appendix</a:t>
            </a:r>
            <a:endParaRPr lang="en-US" sz="2400" b="1" dirty="0"/>
          </a:p>
        </p:txBody>
      </p:sp>
      <p:sp>
        <p:nvSpPr>
          <p:cNvPr id="3" name="Rectangle 2"/>
          <p:cNvSpPr/>
          <p:nvPr/>
        </p:nvSpPr>
        <p:spPr>
          <a:xfrm>
            <a:off x="248733" y="4414831"/>
            <a:ext cx="6873630" cy="1815882"/>
          </a:xfrm>
          <a:prstGeom prst="rect">
            <a:avLst/>
          </a:prstGeom>
        </p:spPr>
        <p:txBody>
          <a:bodyPr wrap="square">
            <a:spAutoFit/>
          </a:bodyPr>
          <a:lstStyle/>
          <a:p>
            <a:r>
              <a:rPr lang="en-US" sz="2800" b="1" dirty="0"/>
              <a:t>Those who were working with the manuscript originally intended the revelation to be a bookend with section 1 to the revelations included in the 1835 edition. </a:t>
            </a:r>
          </a:p>
        </p:txBody>
      </p:sp>
      <p:grpSp>
        <p:nvGrpSpPr>
          <p:cNvPr id="15" name="Group 14">
            <a:extLst>
              <a:ext uri="{FF2B5EF4-FFF2-40B4-BE49-F238E27FC236}">
                <a16:creationId xmlns:a16="http://schemas.microsoft.com/office/drawing/2014/main" id="{1B4DE350-C883-4DDE-B5D3-A4E43A6985E3}"/>
              </a:ext>
            </a:extLst>
          </p:cNvPr>
          <p:cNvGrpSpPr/>
          <p:nvPr/>
        </p:nvGrpSpPr>
        <p:grpSpPr>
          <a:xfrm>
            <a:off x="4048180" y="1060748"/>
            <a:ext cx="2129336" cy="3099772"/>
            <a:chOff x="4048180" y="1060748"/>
            <a:chExt cx="2129336" cy="3099772"/>
          </a:xfrm>
        </p:grpSpPr>
        <p:sp>
          <p:nvSpPr>
            <p:cNvPr id="13" name="Rectangle: Rounded Corners 12">
              <a:extLst>
                <a:ext uri="{FF2B5EF4-FFF2-40B4-BE49-F238E27FC236}">
                  <a16:creationId xmlns:a16="http://schemas.microsoft.com/office/drawing/2014/main" id="{1F21C327-669A-4666-AB6D-0B681DC3FE0E}"/>
                </a:ext>
              </a:extLst>
            </p:cNvPr>
            <p:cNvSpPr/>
            <p:nvPr/>
          </p:nvSpPr>
          <p:spPr>
            <a:xfrm>
              <a:off x="4048180" y="1060748"/>
              <a:ext cx="2129336" cy="3099772"/>
            </a:xfrm>
            <a:prstGeom prst="roundRect">
              <a:avLst>
                <a:gd name="adj" fmla="val 4583"/>
              </a:avLst>
            </a:prstGeom>
            <a:gradFill>
              <a:gsLst>
                <a:gs pos="0">
                  <a:srgbClr val="C00000"/>
                </a:gs>
                <a:gs pos="74000">
                  <a:srgbClr val="FF0066"/>
                </a:gs>
                <a:gs pos="98000">
                  <a:schemeClr val="accent2">
                    <a:lumMod val="7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13EE98-352A-4782-99F7-F022F1CF8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998" y="1179917"/>
              <a:ext cx="1905000" cy="2857500"/>
            </a:xfrm>
            <a:prstGeom prst="rect">
              <a:avLst/>
            </a:prstGeom>
          </p:spPr>
        </p:pic>
      </p:grpSp>
      <p:grpSp>
        <p:nvGrpSpPr>
          <p:cNvPr id="14" name="Group 13">
            <a:extLst>
              <a:ext uri="{FF2B5EF4-FFF2-40B4-BE49-F238E27FC236}">
                <a16:creationId xmlns:a16="http://schemas.microsoft.com/office/drawing/2014/main" id="{C3C701D0-FCA7-477F-85E1-C60561962572}"/>
              </a:ext>
            </a:extLst>
          </p:cNvPr>
          <p:cNvGrpSpPr/>
          <p:nvPr/>
        </p:nvGrpSpPr>
        <p:grpSpPr>
          <a:xfrm>
            <a:off x="7122363" y="3496323"/>
            <a:ext cx="3945766" cy="3099772"/>
            <a:chOff x="7122363" y="3496323"/>
            <a:chExt cx="3945766" cy="3099772"/>
          </a:xfrm>
        </p:grpSpPr>
        <p:sp>
          <p:nvSpPr>
            <p:cNvPr id="16" name="Rectangle: Rounded Corners 15">
              <a:extLst>
                <a:ext uri="{FF2B5EF4-FFF2-40B4-BE49-F238E27FC236}">
                  <a16:creationId xmlns:a16="http://schemas.microsoft.com/office/drawing/2014/main" id="{216A0B99-8BA9-49CC-8FE8-FE8A78A2178A}"/>
                </a:ext>
              </a:extLst>
            </p:cNvPr>
            <p:cNvSpPr/>
            <p:nvPr/>
          </p:nvSpPr>
          <p:spPr>
            <a:xfrm>
              <a:off x="7122363" y="3496323"/>
              <a:ext cx="3945766" cy="3099772"/>
            </a:xfrm>
            <a:prstGeom prst="roundRect">
              <a:avLst>
                <a:gd name="adj" fmla="val 7764"/>
              </a:avLst>
            </a:prstGeom>
            <a:gradFill>
              <a:gsLst>
                <a:gs pos="0">
                  <a:srgbClr val="C00000"/>
                </a:gs>
                <a:gs pos="74000">
                  <a:srgbClr val="FF0066"/>
                </a:gs>
                <a:gs pos="98000">
                  <a:schemeClr val="accent2">
                    <a:lumMod val="7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8AB2861-7647-40AB-971A-259400CCB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420" y="3735487"/>
              <a:ext cx="3419475" cy="2647950"/>
            </a:xfrm>
            <a:prstGeom prst="rect">
              <a:avLst/>
            </a:prstGeom>
          </p:spPr>
        </p:pic>
      </p:grpSp>
    </p:spTree>
    <p:extLst>
      <p:ext uri="{BB962C8B-B14F-4D97-AF65-F5344CB8AC3E}">
        <p14:creationId xmlns:p14="http://schemas.microsoft.com/office/powerpoint/2010/main" val="38605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58" y="87315"/>
            <a:ext cx="11941628" cy="4524315"/>
          </a:xfrm>
          <a:prstGeom prst="rect">
            <a:avLst/>
          </a:prstGeom>
        </p:spPr>
        <p:txBody>
          <a:bodyPr wrap="square">
            <a:spAutoFit/>
          </a:bodyPr>
          <a:lstStyle/>
          <a:p>
            <a:pPr fontAlgn="base"/>
            <a:r>
              <a:rPr lang="en-US" sz="1200" b="1" dirty="0">
                <a:solidFill>
                  <a:srgbClr val="333333"/>
                </a:solidFill>
              </a:rPr>
              <a:t>Sid Going:</a:t>
            </a:r>
          </a:p>
          <a:p>
            <a:pPr fontAlgn="base"/>
            <a:r>
              <a:rPr lang="en-US" sz="1200" b="1" dirty="0">
                <a:solidFill>
                  <a:srgbClr val="333333"/>
                </a:solidFill>
              </a:rPr>
              <a:t>Missionary service requires sacrifice</a:t>
            </a:r>
            <a:r>
              <a:rPr lang="en-US" sz="1200" dirty="0">
                <a:solidFill>
                  <a:srgbClr val="333333"/>
                </a:solidFill>
              </a:rPr>
              <a:t>. There will always be something you leave behind when you respond to the prophet’s call to serve.</a:t>
            </a:r>
          </a:p>
          <a:p>
            <a:pPr fontAlgn="base"/>
            <a:r>
              <a:rPr lang="en-US" sz="1200" dirty="0">
                <a:solidFill>
                  <a:srgbClr val="333333"/>
                </a:solidFill>
              </a:rPr>
              <a:t>Those who follow the game of rugby know that the New Zealand All Blacks, a name given because of the color of their uniform, is the most celebrated rugby team ever.</a:t>
            </a:r>
            <a:r>
              <a:rPr lang="en-US" sz="1200" baseline="30000" dirty="0">
                <a:solidFill>
                  <a:srgbClr val="333333"/>
                </a:solidFill>
              </a:rPr>
              <a:t> </a:t>
            </a:r>
            <a:r>
              <a:rPr lang="en-US" sz="1200" dirty="0">
                <a:solidFill>
                  <a:srgbClr val="333333"/>
                </a:solidFill>
              </a:rPr>
              <a:t>To be selected for the All Blacks in New Zealand would be comparable to playing for a football Super Bowl team or a World Cup soccer team.</a:t>
            </a:r>
          </a:p>
          <a:p>
            <a:pPr fontAlgn="base"/>
            <a:r>
              <a:rPr lang="en-US" sz="1200" dirty="0">
                <a:solidFill>
                  <a:srgbClr val="333333"/>
                </a:solidFill>
              </a:rPr>
              <a:t>In 1961, at age 18 and holding the Aaronic Priesthood, Sidney Going was becoming a star in New Zealand rugby. Because of his remarkable abilities, many thought he would be chosen the very next year for the national All Blacks rugby team.</a:t>
            </a:r>
          </a:p>
          <a:p>
            <a:pPr fontAlgn="base"/>
            <a:r>
              <a:rPr lang="en-US" sz="1200" dirty="0">
                <a:solidFill>
                  <a:srgbClr val="333333"/>
                </a:solidFill>
              </a:rPr>
              <a:t>At age 19, in this critical moment of his ascending rugby career, Sid declared that he would forgo rugby to serve a mission. Some called him crazy. Others called him foolish.</a:t>
            </a:r>
            <a:r>
              <a:rPr lang="en-US" sz="1200" baseline="30000" dirty="0">
                <a:solidFill>
                  <a:srgbClr val="333333"/>
                </a:solidFill>
              </a:rPr>
              <a:t>  </a:t>
            </a:r>
            <a:r>
              <a:rPr lang="en-US" sz="1200" dirty="0">
                <a:solidFill>
                  <a:srgbClr val="333333"/>
                </a:solidFill>
              </a:rPr>
              <a:t>They protested that his opportunity in rugby might never come again.</a:t>
            </a:r>
          </a:p>
          <a:p>
            <a:pPr fontAlgn="base"/>
            <a:r>
              <a:rPr lang="en-US" sz="1200" dirty="0"/>
              <a:t>For Sid it was not what he was leaving behind—it was the opportunity and responsibility ahead. He had a priesthood duty to offer two years of his life to declare the reality of the Lord Jesus Christ and His restored gospel. Nothing—not even a chance to play on the national team, with all the acclaim it would bring—would deter him from that duty.</a:t>
            </a:r>
            <a:r>
              <a:rPr lang="en-US" sz="1200" baseline="30000" dirty="0"/>
              <a:t> </a:t>
            </a:r>
            <a:endParaRPr lang="en-US" sz="1200" dirty="0"/>
          </a:p>
          <a:p>
            <a:pPr fontAlgn="base"/>
            <a:r>
              <a:rPr lang="en-US" sz="1200" dirty="0"/>
              <a:t>He was called by a prophet of God to serve in the Western Canadian Mission. Forty-eight years ago this month, 19-year-old Elder Sidney Going left New Zealand to serve as a missionary for The Church of Jesus Christ of Latter-day Saints.</a:t>
            </a:r>
          </a:p>
          <a:p>
            <a:pPr fontAlgn="base"/>
            <a:r>
              <a:rPr lang="en-US" sz="1200" dirty="0"/>
              <a:t>Sid told me of an experience he had on his mission. It was evening, and he and his companion were just about to return to their apartment. They decided to visit one more family. The father let them in. Elder Going and his companion testified of the Savior. The family accepted a Book of Mormon. The father read all night. In the next week and a half he read the entire Book of Mormon, the Doctrine and Covenants, and the Pearl of Great Price. A few weeks later the family was baptized.</a:t>
            </a:r>
          </a:p>
          <a:p>
            <a:pPr fontAlgn="base"/>
            <a:r>
              <a:rPr lang="en-US" sz="1200" dirty="0"/>
              <a:t>A mission instead of a place on the New Zealand All Blacks team? Sid responded, “The blessing of [bringing others] into the gospel far outweighs anything [you] will ever sacrifice.”</a:t>
            </a:r>
            <a:r>
              <a:rPr lang="en-US" sz="1200" baseline="30000" dirty="0"/>
              <a:t> </a:t>
            </a:r>
            <a:endParaRPr lang="en-US" sz="1200" dirty="0"/>
          </a:p>
          <a:p>
            <a:pPr fontAlgn="base"/>
            <a:r>
              <a:rPr lang="en-US" sz="1200" dirty="0"/>
              <a:t>You’re probably wondering what happened to Sid Going following his mission. Most important: an eternal marriage to his sweetheart, Colleen; five noble children; and a generation of grandchildren. He has lived his life trusting in his Father in Heaven, keeping the commandments, and serving others.</a:t>
            </a:r>
          </a:p>
          <a:p>
            <a:pPr fontAlgn="base"/>
            <a:r>
              <a:rPr lang="en-US" sz="1200" dirty="0"/>
              <a:t>And rugby? After his mission Sid Going became one of the greatest halfbacks in All Blacks history, playing for 11 seasons and serving for many years as captain of the team.</a:t>
            </a:r>
            <a:r>
              <a:rPr lang="en-US" sz="1200" baseline="30000" dirty="0"/>
              <a:t> </a:t>
            </a:r>
          </a:p>
          <a:p>
            <a:pPr fontAlgn="base"/>
            <a:r>
              <a:rPr lang="en-US" sz="1200" i="1" dirty="0"/>
              <a:t>Preparing the World for the Second Coming</a:t>
            </a:r>
          </a:p>
          <a:p>
            <a:pPr fontAlgn="base"/>
            <a:r>
              <a:rPr lang="en-US" sz="1200" dirty="0"/>
              <a:t>Neil L. Andersen  April 2011</a:t>
            </a:r>
          </a:p>
          <a:p>
            <a:pPr fontAlgn="base"/>
            <a:endParaRPr lang="en-US" sz="1200" dirty="0"/>
          </a:p>
          <a:p>
            <a:pPr fontAlgn="base"/>
            <a:endParaRPr lang="en-US" sz="1200" dirty="0"/>
          </a:p>
          <a:p>
            <a:pPr fontAlgn="base"/>
            <a:endParaRPr lang="en-US" sz="1200" b="0" i="0" dirty="0">
              <a:solidFill>
                <a:srgbClr val="333333"/>
              </a:solidFill>
              <a:effectLst/>
            </a:endParaRPr>
          </a:p>
        </p:txBody>
      </p:sp>
      <p:pic>
        <p:nvPicPr>
          <p:cNvPr id="7170" name="Picture 2" descr="http://www.famousmormons.net/GOING_S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388" y="3900988"/>
            <a:ext cx="2081930" cy="27139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54286" y="3900988"/>
            <a:ext cx="6096000" cy="646331"/>
          </a:xfrm>
          <a:prstGeom prst="rect">
            <a:avLst/>
          </a:prstGeom>
        </p:spPr>
        <p:txBody>
          <a:bodyPr>
            <a:spAutoFit/>
          </a:bodyPr>
          <a:lstStyle/>
          <a:p>
            <a:r>
              <a:rPr lang="en-US" dirty="0"/>
              <a:t>https://www.lds.org/pages/mormon-messages?lang=eng#your-day-for-a-mission</a:t>
            </a:r>
          </a:p>
        </p:txBody>
      </p:sp>
      <p:sp>
        <p:nvSpPr>
          <p:cNvPr id="4" name="Rectangle 3"/>
          <p:cNvSpPr/>
          <p:nvPr/>
        </p:nvSpPr>
        <p:spPr>
          <a:xfrm>
            <a:off x="5181600" y="4675941"/>
            <a:ext cx="6096000" cy="1938992"/>
          </a:xfrm>
          <a:prstGeom prst="rect">
            <a:avLst/>
          </a:prstGeom>
        </p:spPr>
        <p:txBody>
          <a:bodyPr>
            <a:spAutoFit/>
          </a:bodyPr>
          <a:lstStyle/>
          <a:p>
            <a:r>
              <a:rPr lang="en-US" sz="1200" b="1" dirty="0"/>
              <a:t>"The greatest match winner Rugby has known, Sid Going, M.B.E. halfback extraordinary. Fellow All Black Grant Batty said of him in 1977. He was and still is the greatest Rugby player in the world. " Super Sid, " </a:t>
            </a:r>
            <a:r>
              <a:rPr lang="en-US" sz="1200" b="1" i="1" dirty="0"/>
              <a:t>The Story Of A Great All Black, was written by Bob Howitt </a:t>
            </a:r>
            <a:r>
              <a:rPr lang="en-US" sz="1200" b="1" dirty="0"/>
              <a:t>Sid Going, the great All Black half back was born on August 19 1943 in Kawakawa New Zealand. He was a Maori rugby player, who his fans called Super Sid, and one of three brothers, all of whom were All Blacks.</a:t>
            </a:r>
          </a:p>
          <a:p>
            <a:r>
              <a:rPr lang="en-US" sz="1200" b="1" dirty="0"/>
              <a:t>Sid served a mission in Canada.  Going was honored with an MBE (Member of the Order of the British Empire) in 1978 for his contributions to Rugby, and continued to be involved with the game after retiring that same year. He coached Northland secondary school teams from 1988 to 1992, and was selector-coach of the provincial side from 1993 to 1996.</a:t>
            </a:r>
          </a:p>
        </p:txBody>
      </p:sp>
    </p:spTree>
    <p:extLst>
      <p:ext uri="{BB962C8B-B14F-4D97-AF65-F5344CB8AC3E}">
        <p14:creationId xmlns:p14="http://schemas.microsoft.com/office/powerpoint/2010/main" val="355462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02036" cy="6858000"/>
          </a:xfrm>
          <a:prstGeom prst="rect">
            <a:avLst/>
          </a:prstGeom>
        </p:spPr>
      </p:pic>
      <p:grpSp>
        <p:nvGrpSpPr>
          <p:cNvPr id="45" name="Group 44"/>
          <p:cNvGrpSpPr/>
          <p:nvPr/>
        </p:nvGrpSpPr>
        <p:grpSpPr>
          <a:xfrm>
            <a:off x="1176233" y="586212"/>
            <a:ext cx="3444843" cy="5685576"/>
            <a:chOff x="488887" y="651850"/>
            <a:chExt cx="3444843" cy="5685576"/>
          </a:xfrm>
        </p:grpSpPr>
        <p:grpSp>
          <p:nvGrpSpPr>
            <p:cNvPr id="26" name="Group 25"/>
            <p:cNvGrpSpPr/>
            <p:nvPr/>
          </p:nvGrpSpPr>
          <p:grpSpPr>
            <a:xfrm>
              <a:off x="488887" y="651850"/>
              <a:ext cx="3444843" cy="5685576"/>
              <a:chOff x="488887" y="651850"/>
              <a:chExt cx="3444843" cy="5685576"/>
            </a:xfrm>
          </p:grpSpPr>
          <p:sp>
            <p:nvSpPr>
              <p:cNvPr id="27" name="Rectangle 26"/>
              <p:cNvSpPr/>
              <p:nvPr/>
            </p:nvSpPr>
            <p:spPr>
              <a:xfrm>
                <a:off x="2096997" y="651850"/>
                <a:ext cx="229592" cy="568557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88887" y="651850"/>
                <a:ext cx="3444843" cy="5685576"/>
                <a:chOff x="-1929" y="0"/>
                <a:chExt cx="6859929" cy="9144000"/>
              </a:xfrm>
            </p:grpSpPr>
            <p:sp>
              <p:nvSpPr>
                <p:cNvPr id="29" name="Rectangle 28"/>
                <p:cNvSpPr/>
                <p:nvPr/>
              </p:nvSpPr>
              <p:spPr>
                <a:xfrm>
                  <a:off x="-1929" y="0"/>
                  <a:ext cx="3352800" cy="914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8600" y="2057400"/>
                  <a:ext cx="2209800" cy="21336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05200" y="0"/>
                  <a:ext cx="3352800" cy="914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667000" y="0"/>
                  <a:ext cx="533400" cy="9144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57600" y="0"/>
                  <a:ext cx="533400" cy="9144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000" y="2209800"/>
                  <a:ext cx="1905000" cy="17526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609600" y="2209800"/>
                  <a:ext cx="609600" cy="685800"/>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a:off x="1371600" y="2209800"/>
                  <a:ext cx="609600" cy="685800"/>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81000" y="3505200"/>
                  <a:ext cx="1905000" cy="4572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791200" y="228600"/>
                  <a:ext cx="762000" cy="2286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495803" y="1524000"/>
                  <a:ext cx="1452730" cy="841484"/>
                </a:xfrm>
                <a:prstGeom prst="rect">
                  <a:avLst/>
                </a:prstGeom>
                <a:noFill/>
              </p:spPr>
              <p:txBody>
                <a:bodyPr wrap="square" rtlCol="0">
                  <a:spAutoFit/>
                </a:bodyPr>
                <a:lstStyle/>
                <a:p>
                  <a:pPr algn="ctr"/>
                  <a:endParaRPr lang="en-US" sz="2800" dirty="0">
                    <a:latin typeface="Curlz MT" pitchFamily="82" charset="0"/>
                  </a:endParaRPr>
                </a:p>
              </p:txBody>
            </p:sp>
          </p:grpSp>
        </p:grpSp>
        <p:sp>
          <p:nvSpPr>
            <p:cNvPr id="8" name="Folded Corner 7"/>
            <p:cNvSpPr/>
            <p:nvPr/>
          </p:nvSpPr>
          <p:spPr>
            <a:xfrm rot="21181194">
              <a:off x="2797521" y="1810693"/>
              <a:ext cx="742384" cy="805758"/>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Bradley Hand ITC" panose="03070402050302030203" pitchFamily="66" charset="0"/>
                </a:rPr>
                <a:t>Study for test</a:t>
              </a:r>
            </a:p>
          </p:txBody>
        </p:sp>
      </p:grpSp>
      <p:pic>
        <p:nvPicPr>
          <p:cNvPr id="2050" name="Picture 2" descr="http://texturefabrik.files.wordpress.com/2013/05/25-05-13_wall-02.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02036" y="0"/>
            <a:ext cx="608996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6312063" y="511270"/>
            <a:ext cx="5154326" cy="2514600"/>
            <a:chOff x="784462" y="2286000"/>
            <a:chExt cx="7445138" cy="2743200"/>
          </a:xfrm>
        </p:grpSpPr>
        <p:grpSp>
          <p:nvGrpSpPr>
            <p:cNvPr id="47" name="Group 18"/>
            <p:cNvGrpSpPr/>
            <p:nvPr/>
          </p:nvGrpSpPr>
          <p:grpSpPr>
            <a:xfrm>
              <a:off x="965200" y="2286000"/>
              <a:ext cx="7264400" cy="2743200"/>
              <a:chOff x="965200" y="2286000"/>
              <a:chExt cx="7327900" cy="2743200"/>
            </a:xfrm>
          </p:grpSpPr>
          <p:sp>
            <p:nvSpPr>
              <p:cNvPr id="49" name="Rectangle 4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1"/>
                <a:endCxn id="5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rot="21434141">
              <a:off x="784462" y="2585729"/>
              <a:ext cx="7010400" cy="1443752"/>
            </a:xfrm>
            <a:prstGeom prst="rect">
              <a:avLst/>
            </a:prstGeom>
            <a:noFill/>
          </p:spPr>
          <p:txBody>
            <a:bodyPr wrap="square" rtlCol="0">
              <a:spAutoFit/>
            </a:bodyPr>
            <a:lstStyle/>
            <a:p>
              <a:pPr algn="ctr"/>
              <a:r>
                <a:rPr lang="en-US" sz="4000" dirty="0">
                  <a:solidFill>
                    <a:schemeClr val="bg1"/>
                  </a:solidFill>
                  <a:latin typeface="Arial Narrow" panose="020B0606020202030204" pitchFamily="34" charset="0"/>
                </a:rPr>
                <a:t>TEST</a:t>
              </a:r>
            </a:p>
            <a:p>
              <a:pPr algn="ctr"/>
              <a:r>
                <a:rPr lang="en-US" sz="4000" dirty="0">
                  <a:solidFill>
                    <a:schemeClr val="bg1"/>
                  </a:solidFill>
                  <a:latin typeface="Arial Narrow" panose="020B0606020202030204" pitchFamily="34" charset="0"/>
                </a:rPr>
                <a:t>              TODAY</a:t>
              </a:r>
            </a:p>
          </p:txBody>
        </p:sp>
      </p:grpSp>
      <p:sp>
        <p:nvSpPr>
          <p:cNvPr id="9" name="Rectangle 8"/>
          <p:cNvSpPr/>
          <p:nvPr/>
        </p:nvSpPr>
        <p:spPr>
          <a:xfrm>
            <a:off x="6523923" y="3560048"/>
            <a:ext cx="5009326" cy="1200329"/>
          </a:xfrm>
          <a:prstGeom prst="rect">
            <a:avLst/>
          </a:prstGeom>
          <a:solidFill>
            <a:schemeClr val="accent5">
              <a:lumMod val="60000"/>
              <a:lumOff val="40000"/>
            </a:schemeClr>
          </a:solidFill>
        </p:spPr>
        <p:txBody>
          <a:bodyPr wrap="square">
            <a:spAutoFit/>
          </a:bodyPr>
          <a:lstStyle/>
          <a:p>
            <a:r>
              <a:rPr lang="en-US" sz="2400" dirty="0">
                <a:solidFill>
                  <a:srgbClr val="333333"/>
                </a:solidFill>
                <a:latin typeface="Open Sans"/>
              </a:rPr>
              <a:t>Have you ever been at school and realized that you have forgotten to prepare for a test? </a:t>
            </a:r>
            <a:endParaRPr lang="en-US" sz="2400" dirty="0"/>
          </a:p>
        </p:txBody>
      </p:sp>
      <p:sp>
        <p:nvSpPr>
          <p:cNvPr id="44" name="Rectangle 43"/>
          <p:cNvSpPr/>
          <p:nvPr/>
        </p:nvSpPr>
        <p:spPr>
          <a:xfrm>
            <a:off x="7196933" y="5071459"/>
            <a:ext cx="3900169" cy="1200329"/>
          </a:xfrm>
          <a:prstGeom prst="rect">
            <a:avLst/>
          </a:prstGeom>
          <a:solidFill>
            <a:schemeClr val="accent5">
              <a:lumMod val="60000"/>
              <a:lumOff val="40000"/>
            </a:schemeClr>
          </a:solidFill>
        </p:spPr>
        <p:txBody>
          <a:bodyPr wrap="square">
            <a:spAutoFit/>
          </a:bodyPr>
          <a:lstStyle/>
          <a:p>
            <a:r>
              <a:rPr lang="en-US" sz="2400" dirty="0">
                <a:solidFill>
                  <a:srgbClr val="333333"/>
                </a:solidFill>
                <a:latin typeface="Open Sans"/>
              </a:rPr>
              <a:t>How do you feel when you know you have prepared well for a test?</a:t>
            </a:r>
            <a:endParaRPr lang="en-US" sz="2400" dirty="0"/>
          </a:p>
        </p:txBody>
      </p:sp>
    </p:spTree>
    <p:extLst>
      <p:ext uri="{BB962C8B-B14F-4D97-AF65-F5344CB8AC3E}">
        <p14:creationId xmlns:p14="http://schemas.microsoft.com/office/powerpoint/2010/main" val="2485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DBF729-094B-4FAE-A15E-929C168B0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615043" y="1063993"/>
            <a:ext cx="10961914" cy="4071257"/>
            <a:chOff x="965200" y="2286000"/>
            <a:chExt cx="7264400" cy="2743200"/>
          </a:xfrm>
        </p:grpSpPr>
        <p:grpSp>
          <p:nvGrpSpPr>
            <p:cNvPr id="4" name="Group 18"/>
            <p:cNvGrpSpPr/>
            <p:nvPr/>
          </p:nvGrpSpPr>
          <p:grpSpPr>
            <a:xfrm>
              <a:off x="965200" y="2286000"/>
              <a:ext cx="7264400" cy="2743200"/>
              <a:chOff x="965200" y="2286000"/>
              <a:chExt cx="7327900" cy="2743200"/>
            </a:xfrm>
          </p:grpSpPr>
          <p:sp>
            <p:nvSpPr>
              <p:cNvPr id="6" name="Rectangle 5"/>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1"/>
                <a:endCxn id="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194020" y="3448836"/>
              <a:ext cx="7010400" cy="808778"/>
            </a:xfrm>
            <a:prstGeom prst="rect">
              <a:avLst/>
            </a:prstGeom>
            <a:noFill/>
          </p:spPr>
          <p:txBody>
            <a:bodyPr wrap="square" rtlCol="0">
              <a:spAutoFit/>
            </a:bodyPr>
            <a:lstStyle/>
            <a:p>
              <a:r>
                <a:rPr lang="en-US" sz="2400" dirty="0">
                  <a:solidFill>
                    <a:schemeClr val="bg1"/>
                  </a:solidFill>
                </a:rPr>
                <a:t>“Today I have felt prompted to speak of the importance of preparation for a future </a:t>
              </a:r>
            </a:p>
            <a:p>
              <a:endParaRPr lang="en-US" sz="2400" dirty="0">
                <a:solidFill>
                  <a:schemeClr val="bg1"/>
                </a:solidFill>
              </a:endParaRPr>
            </a:p>
            <a:p>
              <a:r>
                <a:rPr lang="en-US" sz="2400" dirty="0">
                  <a:solidFill>
                    <a:schemeClr val="bg1"/>
                  </a:solidFill>
                </a:rPr>
                <a:t>event of supreme importance to each of us—   _________________________”</a:t>
              </a:r>
            </a:p>
          </p:txBody>
        </p:sp>
      </p:grpSp>
      <p:grpSp>
        <p:nvGrpSpPr>
          <p:cNvPr id="17" name="Group 16"/>
          <p:cNvGrpSpPr/>
          <p:nvPr/>
        </p:nvGrpSpPr>
        <p:grpSpPr>
          <a:xfrm>
            <a:off x="1234168" y="1011967"/>
            <a:ext cx="1076325" cy="1601830"/>
            <a:chOff x="9430203" y="1038574"/>
            <a:chExt cx="1076325" cy="1601830"/>
          </a:xfrm>
        </p:grpSpPr>
        <p:pic>
          <p:nvPicPr>
            <p:cNvPr id="3074" name="Picture 2" descr="Elder Dallin H. O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203" y="1211654"/>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0189029" y="1038574"/>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535886" y="1038574"/>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19743" y="6468600"/>
            <a:ext cx="7554686" cy="276999"/>
          </a:xfrm>
          <a:prstGeom prst="rect">
            <a:avLst/>
          </a:prstGeom>
        </p:spPr>
        <p:txBody>
          <a:bodyPr wrap="square">
            <a:spAutoFit/>
          </a:bodyPr>
          <a:lstStyle/>
          <a:p>
            <a:r>
              <a:rPr lang="en-US" sz="1200" dirty="0">
                <a:solidFill>
                  <a:schemeClr val="bg1"/>
                </a:solidFill>
                <a:latin typeface="Open Sans"/>
              </a:rPr>
              <a:t> Elder Dallin H. Oaks“ Preparation for the Second Coming,”</a:t>
            </a:r>
            <a:r>
              <a:rPr lang="en-US" sz="1200" i="1" dirty="0">
                <a:solidFill>
                  <a:schemeClr val="bg1"/>
                </a:solidFill>
                <a:latin typeface="Open Sans"/>
              </a:rPr>
              <a:t> Ensign</a:t>
            </a:r>
            <a:r>
              <a:rPr lang="en-US" sz="1200" dirty="0">
                <a:solidFill>
                  <a:schemeClr val="bg1"/>
                </a:solidFill>
                <a:latin typeface="Open Sans"/>
              </a:rPr>
              <a:t> or </a:t>
            </a:r>
            <a:r>
              <a:rPr lang="en-US" sz="1200" i="1" dirty="0">
                <a:solidFill>
                  <a:schemeClr val="bg1"/>
                </a:solidFill>
                <a:latin typeface="Open Sans"/>
              </a:rPr>
              <a:t>Liahona,</a:t>
            </a:r>
            <a:r>
              <a:rPr lang="en-US" sz="1200" dirty="0">
                <a:solidFill>
                  <a:schemeClr val="bg1"/>
                </a:solidFill>
                <a:latin typeface="Open Sans"/>
              </a:rPr>
              <a:t> May 2004, 7.)</a:t>
            </a:r>
            <a:endParaRPr lang="en-US" sz="1200" dirty="0">
              <a:solidFill>
                <a:schemeClr val="bg1"/>
              </a:solidFill>
            </a:endParaRPr>
          </a:p>
        </p:txBody>
      </p:sp>
      <p:sp>
        <p:nvSpPr>
          <p:cNvPr id="15" name="TextBox 14"/>
          <p:cNvSpPr txBox="1"/>
          <p:nvPr/>
        </p:nvSpPr>
        <p:spPr>
          <a:xfrm>
            <a:off x="6574970" y="3521632"/>
            <a:ext cx="4833257" cy="461665"/>
          </a:xfrm>
          <a:prstGeom prst="rect">
            <a:avLst/>
          </a:prstGeom>
          <a:noFill/>
        </p:spPr>
        <p:txBody>
          <a:bodyPr wrap="square" rtlCol="0">
            <a:spAutoFit/>
          </a:bodyPr>
          <a:lstStyle/>
          <a:p>
            <a:r>
              <a:rPr lang="en-US" sz="2400" b="1" dirty="0">
                <a:solidFill>
                  <a:srgbClr val="FFFF00"/>
                </a:solidFill>
                <a:latin typeface="Bradley Hand ITC" panose="03070402050302030203" pitchFamily="66" charset="0"/>
              </a:rPr>
              <a:t>The Second Coming of the Lord</a:t>
            </a:r>
          </a:p>
        </p:txBody>
      </p:sp>
      <p:grpSp>
        <p:nvGrpSpPr>
          <p:cNvPr id="18" name="Group 17"/>
          <p:cNvGrpSpPr/>
          <p:nvPr/>
        </p:nvGrpSpPr>
        <p:grpSpPr>
          <a:xfrm>
            <a:off x="8580665" y="1060156"/>
            <a:ext cx="1064078" cy="1576923"/>
            <a:chOff x="8580665" y="1060156"/>
            <a:chExt cx="1064078" cy="1576923"/>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665" y="1200574"/>
              <a:ext cx="1064078" cy="1436505"/>
            </a:xfrm>
            <a:prstGeom prst="rect">
              <a:avLst/>
            </a:prstGeom>
          </p:spPr>
        </p:pic>
        <p:sp>
          <p:nvSpPr>
            <p:cNvPr id="19" name="Oval 18"/>
            <p:cNvSpPr/>
            <p:nvPr/>
          </p:nvSpPr>
          <p:spPr>
            <a:xfrm>
              <a:off x="8768442" y="1062834"/>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372496" y="1060156"/>
              <a:ext cx="119743" cy="22029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833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29ACBB-8E1A-4B5B-9F8B-121EA7E83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133:1-3</a:t>
            </a:r>
          </a:p>
        </p:txBody>
      </p:sp>
      <p:sp>
        <p:nvSpPr>
          <p:cNvPr id="2" name="Rectangle 1"/>
          <p:cNvSpPr/>
          <p:nvPr/>
        </p:nvSpPr>
        <p:spPr>
          <a:xfrm>
            <a:off x="119743" y="2927031"/>
            <a:ext cx="6085112" cy="523220"/>
          </a:xfrm>
          <a:prstGeom prst="rect">
            <a:avLst/>
          </a:prstGeom>
        </p:spPr>
        <p:txBody>
          <a:bodyPr wrap="square">
            <a:spAutoFit/>
          </a:bodyPr>
          <a:lstStyle/>
          <a:p>
            <a:r>
              <a:rPr lang="en-US" sz="2800" b="1" dirty="0">
                <a:solidFill>
                  <a:schemeClr val="bg1"/>
                </a:solidFill>
              </a:rPr>
              <a:t> “make bare his holy arm”</a:t>
            </a:r>
          </a:p>
        </p:txBody>
      </p:sp>
      <p:sp>
        <p:nvSpPr>
          <p:cNvPr id="5" name="Rectangle 4"/>
          <p:cNvSpPr/>
          <p:nvPr/>
        </p:nvSpPr>
        <p:spPr>
          <a:xfrm>
            <a:off x="228600" y="297320"/>
            <a:ext cx="5584371" cy="954107"/>
          </a:xfrm>
          <a:prstGeom prst="rect">
            <a:avLst/>
          </a:prstGeom>
        </p:spPr>
        <p:txBody>
          <a:bodyPr wrap="square">
            <a:spAutoFit/>
          </a:bodyPr>
          <a:lstStyle/>
          <a:p>
            <a:r>
              <a:rPr lang="en-US" sz="2800" b="1" dirty="0">
                <a:solidFill>
                  <a:schemeClr val="bg1"/>
                </a:solidFill>
              </a:rPr>
              <a:t> Hearken, O ye people of my church		</a:t>
            </a:r>
          </a:p>
        </p:txBody>
      </p:sp>
      <p:sp>
        <p:nvSpPr>
          <p:cNvPr id="6" name="Rectangle 5"/>
          <p:cNvSpPr/>
          <p:nvPr/>
        </p:nvSpPr>
        <p:spPr>
          <a:xfrm>
            <a:off x="6498772" y="0"/>
            <a:ext cx="5399313" cy="1384995"/>
          </a:xfrm>
          <a:prstGeom prst="rect">
            <a:avLst/>
          </a:prstGeom>
        </p:spPr>
        <p:txBody>
          <a:bodyPr wrap="square">
            <a:spAutoFit/>
          </a:bodyPr>
          <a:lstStyle/>
          <a:p>
            <a:r>
              <a:rPr lang="en-US" sz="2800" b="1" dirty="0">
                <a:solidFill>
                  <a:schemeClr val="bg1"/>
                </a:solidFill>
              </a:rPr>
              <a:t>Expression of recognition of the Lord for those who have made a covenant with Him</a:t>
            </a:r>
          </a:p>
        </p:txBody>
      </p:sp>
      <p:sp>
        <p:nvSpPr>
          <p:cNvPr id="7" name="Rectangle 6"/>
          <p:cNvSpPr/>
          <p:nvPr/>
        </p:nvSpPr>
        <p:spPr>
          <a:xfrm>
            <a:off x="228600" y="1696350"/>
            <a:ext cx="5584371" cy="523220"/>
          </a:xfrm>
          <a:prstGeom prst="rect">
            <a:avLst/>
          </a:prstGeom>
        </p:spPr>
        <p:txBody>
          <a:bodyPr wrap="square">
            <a:spAutoFit/>
          </a:bodyPr>
          <a:lstStyle/>
          <a:p>
            <a:r>
              <a:rPr lang="en-US" sz="2800" b="1" dirty="0">
                <a:solidFill>
                  <a:schemeClr val="bg1"/>
                </a:solidFill>
              </a:rPr>
              <a:t> Suddenly come		</a:t>
            </a:r>
          </a:p>
        </p:txBody>
      </p:sp>
      <p:sp>
        <p:nvSpPr>
          <p:cNvPr id="8" name="Rectangle 7"/>
          <p:cNvSpPr/>
          <p:nvPr/>
        </p:nvSpPr>
        <p:spPr>
          <a:xfrm>
            <a:off x="6498772" y="1598575"/>
            <a:ext cx="5584371" cy="954107"/>
          </a:xfrm>
          <a:prstGeom prst="rect">
            <a:avLst/>
          </a:prstGeom>
        </p:spPr>
        <p:txBody>
          <a:bodyPr wrap="square">
            <a:spAutoFit/>
          </a:bodyPr>
          <a:lstStyle/>
          <a:p>
            <a:r>
              <a:rPr lang="en-US" sz="2800" b="1" dirty="0">
                <a:solidFill>
                  <a:schemeClr val="bg1"/>
                </a:solidFill>
              </a:rPr>
              <a:t>He shall appear to take vengeance on the wicked		</a:t>
            </a:r>
          </a:p>
        </p:txBody>
      </p:sp>
      <p:sp>
        <p:nvSpPr>
          <p:cNvPr id="9" name="Rectangle 8"/>
          <p:cNvSpPr/>
          <p:nvPr/>
        </p:nvSpPr>
        <p:spPr>
          <a:xfrm>
            <a:off x="6406242" y="2927032"/>
            <a:ext cx="5584371" cy="954107"/>
          </a:xfrm>
          <a:prstGeom prst="rect">
            <a:avLst/>
          </a:prstGeom>
        </p:spPr>
        <p:txBody>
          <a:bodyPr wrap="square">
            <a:spAutoFit/>
          </a:bodyPr>
          <a:lstStyle/>
          <a:p>
            <a:r>
              <a:rPr lang="en-US" sz="2800" b="1" dirty="0">
                <a:solidFill>
                  <a:schemeClr val="bg1"/>
                </a:solidFill>
              </a:rPr>
              <a:t> The Lord revealing His strength and power to the world		</a:t>
            </a:r>
          </a:p>
        </p:txBody>
      </p:sp>
      <p:grpSp>
        <p:nvGrpSpPr>
          <p:cNvPr id="12" name="Group 11"/>
          <p:cNvGrpSpPr/>
          <p:nvPr/>
        </p:nvGrpSpPr>
        <p:grpSpPr>
          <a:xfrm rot="558504">
            <a:off x="8284029" y="4332514"/>
            <a:ext cx="2318657" cy="2243277"/>
            <a:chOff x="8284029" y="4332514"/>
            <a:chExt cx="2318657" cy="2243277"/>
          </a:xfrm>
        </p:grpSpPr>
        <p:sp>
          <p:nvSpPr>
            <p:cNvPr id="10" name="Folded Corner 9"/>
            <p:cNvSpPr/>
            <p:nvPr/>
          </p:nvSpPr>
          <p:spPr>
            <a:xfrm>
              <a:off x="8284029" y="4332514"/>
              <a:ext cx="2318657" cy="2243277"/>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98328" y="4548745"/>
              <a:ext cx="2090058" cy="1938992"/>
            </a:xfrm>
            <a:prstGeom prst="rect">
              <a:avLst/>
            </a:prstGeom>
          </p:spPr>
          <p:txBody>
            <a:bodyPr wrap="square">
              <a:spAutoFit/>
            </a:bodyPr>
            <a:lstStyle/>
            <a:p>
              <a:pPr algn="ctr"/>
              <a:r>
                <a:rPr lang="en-US" sz="2000" b="1" dirty="0">
                  <a:solidFill>
                    <a:srgbClr val="333333"/>
                  </a:solidFill>
                  <a:latin typeface="Bradley Hand ITC" panose="03070402050302030203" pitchFamily="66" charset="0"/>
                </a:rPr>
                <a:t>At His Second Coming, </a:t>
              </a:r>
              <a:r>
                <a:rPr lang="en-US" sz="2000" b="1" dirty="0">
                  <a:solidFill>
                    <a:srgbClr val="2F393A"/>
                  </a:solidFill>
                  <a:latin typeface="Bradley Hand ITC" panose="03070402050302030203" pitchFamily="66" charset="0"/>
                </a:rPr>
                <a:t>Jesus Christ </a:t>
              </a:r>
              <a:r>
                <a:rPr lang="en-US" sz="2000" b="1" dirty="0">
                  <a:solidFill>
                    <a:srgbClr val="333333"/>
                  </a:solidFill>
                  <a:latin typeface="Bradley Hand ITC" panose="03070402050302030203" pitchFamily="66" charset="0"/>
                </a:rPr>
                <a:t>will come in judgment against the ungodly</a:t>
              </a:r>
              <a:endParaRPr lang="en-US" sz="2000" b="1" dirty="0">
                <a:latin typeface="Bradley Hand ITC" panose="03070402050302030203" pitchFamily="66" charset="0"/>
              </a:endParaRPr>
            </a:p>
          </p:txBody>
        </p:sp>
      </p:grpSp>
      <p:pic>
        <p:nvPicPr>
          <p:cNvPr id="16" name="Picture 15">
            <a:extLst>
              <a:ext uri="{FF2B5EF4-FFF2-40B4-BE49-F238E27FC236}">
                <a16:creationId xmlns:a16="http://schemas.microsoft.com/office/drawing/2014/main" id="{1D886620-4D8A-4228-A3C5-E86D375B1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658" y="3577247"/>
            <a:ext cx="5257584" cy="2947434"/>
          </a:xfrm>
          <a:prstGeom prst="rect">
            <a:avLst/>
          </a:prstGeom>
        </p:spPr>
      </p:pic>
    </p:spTree>
    <p:extLst>
      <p:ext uri="{BB962C8B-B14F-4D97-AF65-F5344CB8AC3E}">
        <p14:creationId xmlns:p14="http://schemas.microsoft.com/office/powerpoint/2010/main" val="35890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8ACAE5-0027-441E-9757-F60A4BDDF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6509666"/>
            <a:ext cx="7554686" cy="369332"/>
          </a:xfrm>
          <a:prstGeom prst="rect">
            <a:avLst/>
          </a:prstGeom>
        </p:spPr>
        <p:txBody>
          <a:bodyPr wrap="square">
            <a:spAutoFit/>
          </a:bodyPr>
          <a:lstStyle/>
          <a:p>
            <a:r>
              <a:rPr lang="en-US" b="1" dirty="0"/>
              <a:t>D&amp;C 133:4 </a:t>
            </a:r>
            <a:r>
              <a:rPr lang="en-US" sz="1200" b="1" dirty="0"/>
              <a:t>President Harold B. Lee</a:t>
            </a:r>
          </a:p>
        </p:txBody>
      </p:sp>
      <p:sp>
        <p:nvSpPr>
          <p:cNvPr id="9" name="Rectangle 8"/>
          <p:cNvSpPr/>
          <p:nvPr/>
        </p:nvSpPr>
        <p:spPr>
          <a:xfrm>
            <a:off x="272144" y="199234"/>
            <a:ext cx="11821884" cy="1569660"/>
          </a:xfrm>
          <a:prstGeom prst="rect">
            <a:avLst/>
          </a:prstGeom>
        </p:spPr>
        <p:txBody>
          <a:bodyPr wrap="square">
            <a:spAutoFit/>
          </a:bodyPr>
          <a:lstStyle/>
          <a:p>
            <a:pPr algn="ctr"/>
            <a:r>
              <a:rPr lang="en-US" sz="4800" b="1" dirty="0">
                <a:solidFill>
                  <a:schemeClr val="bg1"/>
                </a:solidFill>
                <a:latin typeface="Papyrus" panose="03070502060502030205" pitchFamily="66" charset="0"/>
              </a:rPr>
              <a:t>Preparation For The Second Coming		</a:t>
            </a:r>
          </a:p>
        </p:txBody>
      </p:sp>
      <p:sp>
        <p:nvSpPr>
          <p:cNvPr id="12" name="TextBox 11"/>
          <p:cNvSpPr txBox="1"/>
          <p:nvPr/>
        </p:nvSpPr>
        <p:spPr>
          <a:xfrm>
            <a:off x="306613" y="1321501"/>
            <a:ext cx="4461330" cy="1200329"/>
          </a:xfrm>
          <a:prstGeom prst="rect">
            <a:avLst/>
          </a:prstGeom>
          <a:noFill/>
        </p:spPr>
        <p:txBody>
          <a:bodyPr wrap="square" rtlCol="0">
            <a:spAutoFit/>
          </a:bodyPr>
          <a:lstStyle/>
          <a:p>
            <a:r>
              <a:rPr lang="en-US" b="1" dirty="0"/>
              <a:t>“This preparation demands first that a people, to receive the coming of the Lord, must be taught the personality and the nature of God and his Son, Jesus Christ.</a:t>
            </a:r>
          </a:p>
        </p:txBody>
      </p:sp>
      <p:sp>
        <p:nvSpPr>
          <p:cNvPr id="14" name="Rectangle 13"/>
          <p:cNvSpPr/>
          <p:nvPr/>
        </p:nvSpPr>
        <p:spPr>
          <a:xfrm>
            <a:off x="3182157" y="4222601"/>
            <a:ext cx="7268130" cy="1200329"/>
          </a:xfrm>
          <a:prstGeom prst="rect">
            <a:avLst/>
          </a:prstGeom>
        </p:spPr>
        <p:txBody>
          <a:bodyPr wrap="square">
            <a:spAutoFit/>
          </a:bodyPr>
          <a:lstStyle/>
          <a:p>
            <a:r>
              <a:rPr lang="en-US" b="1" dirty="0"/>
              <a:t>“To my thinking, another requisite of that preparation to receive the Lord at the beginning of his millennial reign demands that the people be taught to accept the divinity of the mission of Jesus as the Savior of the world [see Alma 11:37, 40]. …</a:t>
            </a:r>
          </a:p>
        </p:txBody>
      </p:sp>
      <p:sp>
        <p:nvSpPr>
          <p:cNvPr id="17" name="Rectangle 16"/>
          <p:cNvSpPr/>
          <p:nvPr/>
        </p:nvSpPr>
        <p:spPr>
          <a:xfrm>
            <a:off x="1839685" y="2690336"/>
            <a:ext cx="5606824" cy="1477328"/>
          </a:xfrm>
          <a:prstGeom prst="rect">
            <a:avLst/>
          </a:prstGeom>
        </p:spPr>
        <p:txBody>
          <a:bodyPr wrap="square">
            <a:spAutoFit/>
          </a:bodyPr>
          <a:lstStyle/>
          <a:p>
            <a:r>
              <a:rPr lang="en-US" b="1" dirty="0"/>
              <a:t>“… How can one meet a person whose identity is unknown? How can one be prepared to meet a person about whom he has no knowledge? How can one be prepared to meet a being whose personality he cannot comprehend? …</a:t>
            </a:r>
          </a:p>
        </p:txBody>
      </p:sp>
      <p:sp>
        <p:nvSpPr>
          <p:cNvPr id="2" name="Rectangle 1"/>
          <p:cNvSpPr/>
          <p:nvPr/>
        </p:nvSpPr>
        <p:spPr>
          <a:xfrm>
            <a:off x="3684815" y="5464925"/>
            <a:ext cx="7979228" cy="1477328"/>
          </a:xfrm>
          <a:prstGeom prst="rect">
            <a:avLst/>
          </a:prstGeom>
        </p:spPr>
        <p:txBody>
          <a:bodyPr wrap="square">
            <a:spAutoFit/>
          </a:bodyPr>
          <a:lstStyle/>
          <a:p>
            <a:r>
              <a:rPr lang="en-US" b="1" dirty="0">
                <a:solidFill>
                  <a:srgbClr val="333333"/>
                </a:solidFill>
              </a:rPr>
              <a:t>“… We must accept the divine mission of the Prophet Joseph Smith as the instrumentality through which the restoration of the gospel and the organization of the Church of Jesus Christ was accomplished. Each member of the Church, to be prepared for the millennial reign, must receive a testimony, each for himself, of the divinity of the work established by Joseph Smith.”</a:t>
            </a:r>
            <a:endParaRPr lang="en-US" b="1" dirty="0"/>
          </a:p>
        </p:txBody>
      </p:sp>
      <p:pic>
        <p:nvPicPr>
          <p:cNvPr id="7" name="Picture 6">
            <a:extLst>
              <a:ext uri="{FF2B5EF4-FFF2-40B4-BE49-F238E27FC236}">
                <a16:creationId xmlns:a16="http://schemas.microsoft.com/office/drawing/2014/main" id="{29227287-334B-446D-A747-81D77533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706" y="1172517"/>
            <a:ext cx="3998976" cy="2499360"/>
          </a:xfrm>
          <a:prstGeom prst="rect">
            <a:avLst/>
          </a:prstGeom>
        </p:spPr>
      </p:pic>
      <p:pic>
        <p:nvPicPr>
          <p:cNvPr id="10" name="Picture 9">
            <a:extLst>
              <a:ext uri="{FF2B5EF4-FFF2-40B4-BE49-F238E27FC236}">
                <a16:creationId xmlns:a16="http://schemas.microsoft.com/office/drawing/2014/main" id="{A7269B44-4934-426F-9DB6-C99AF296D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73" y="4167664"/>
            <a:ext cx="1838325" cy="2486025"/>
          </a:xfrm>
          <a:prstGeom prst="rect">
            <a:avLst/>
          </a:prstGeom>
        </p:spPr>
      </p:pic>
    </p:spTree>
    <p:extLst>
      <p:ext uri="{BB962C8B-B14F-4D97-AF65-F5344CB8AC3E}">
        <p14:creationId xmlns:p14="http://schemas.microsoft.com/office/powerpoint/2010/main" val="31727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EF4F5-05FC-4C80-A4BE-E6B27E9F6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133:5 </a:t>
            </a:r>
            <a:r>
              <a:rPr lang="en-US" sz="1200" b="1" dirty="0"/>
              <a:t>Elder D. Todd </a:t>
            </a:r>
            <a:r>
              <a:rPr lang="en-US" sz="1200" b="1" dirty="0" err="1"/>
              <a:t>Christofferson</a:t>
            </a:r>
            <a:r>
              <a:rPr lang="en-US" sz="1200" b="1" dirty="0"/>
              <a:t> </a:t>
            </a:r>
          </a:p>
        </p:txBody>
      </p:sp>
      <p:sp>
        <p:nvSpPr>
          <p:cNvPr id="9" name="Rectangle 8"/>
          <p:cNvSpPr/>
          <p:nvPr/>
        </p:nvSpPr>
        <p:spPr>
          <a:xfrm>
            <a:off x="206830" y="107633"/>
            <a:ext cx="11821884"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Babylon—Get Thee Out		</a:t>
            </a:r>
          </a:p>
        </p:txBody>
      </p:sp>
      <p:sp>
        <p:nvSpPr>
          <p:cNvPr id="11" name="Rectangle 10"/>
          <p:cNvSpPr/>
          <p:nvPr/>
        </p:nvSpPr>
        <p:spPr>
          <a:xfrm>
            <a:off x="457993" y="1330005"/>
            <a:ext cx="7554686" cy="369332"/>
          </a:xfrm>
          <a:prstGeom prst="rect">
            <a:avLst/>
          </a:prstGeom>
        </p:spPr>
        <p:txBody>
          <a:bodyPr wrap="square">
            <a:spAutoFit/>
          </a:bodyPr>
          <a:lstStyle/>
          <a:p>
            <a:r>
              <a:rPr lang="en-US" b="1" dirty="0">
                <a:solidFill>
                  <a:schemeClr val="bg1"/>
                </a:solidFill>
              </a:rPr>
              <a:t>Used as a symbol of worldliness</a:t>
            </a:r>
          </a:p>
        </p:txBody>
      </p:sp>
      <p:sp>
        <p:nvSpPr>
          <p:cNvPr id="12" name="TextBox 11"/>
          <p:cNvSpPr txBox="1"/>
          <p:nvPr/>
        </p:nvSpPr>
        <p:spPr>
          <a:xfrm>
            <a:off x="555568" y="1714552"/>
            <a:ext cx="3569154" cy="1938992"/>
          </a:xfrm>
          <a:prstGeom prst="rect">
            <a:avLst/>
          </a:prstGeom>
          <a:noFill/>
        </p:spPr>
        <p:txBody>
          <a:bodyPr wrap="square" rtlCol="0">
            <a:spAutoFit/>
          </a:bodyPr>
          <a:lstStyle/>
          <a:p>
            <a:r>
              <a:rPr lang="en-US" sz="2000" b="1" dirty="0"/>
              <a:t>The ancient city had the reputation of being the first where men combined against God with the deliberate goal of frustration and wresting control from him. </a:t>
            </a:r>
          </a:p>
        </p:txBody>
      </p:sp>
      <p:sp>
        <p:nvSpPr>
          <p:cNvPr id="14" name="Rectangle 13"/>
          <p:cNvSpPr/>
          <p:nvPr/>
        </p:nvSpPr>
        <p:spPr>
          <a:xfrm>
            <a:off x="4444899" y="5064101"/>
            <a:ext cx="6271973" cy="461665"/>
          </a:xfrm>
          <a:prstGeom prst="rect">
            <a:avLst/>
          </a:prstGeom>
        </p:spPr>
        <p:txBody>
          <a:bodyPr wrap="none">
            <a:spAutoFit/>
          </a:bodyPr>
          <a:lstStyle/>
          <a:p>
            <a:r>
              <a:rPr lang="en-US" sz="2400" b="1" dirty="0">
                <a:solidFill>
                  <a:srgbClr val="333333"/>
                </a:solidFill>
              </a:rPr>
              <a:t>The antithesis and antagonist of Zion is Babylon</a:t>
            </a:r>
            <a:endParaRPr lang="en-US" sz="2400" b="1" dirty="0"/>
          </a:p>
        </p:txBody>
      </p:sp>
      <p:sp>
        <p:nvSpPr>
          <p:cNvPr id="15" name="Rectangle 14"/>
          <p:cNvSpPr/>
          <p:nvPr/>
        </p:nvSpPr>
        <p:spPr>
          <a:xfrm>
            <a:off x="4444899" y="4165699"/>
            <a:ext cx="3823483" cy="369332"/>
          </a:xfrm>
          <a:prstGeom prst="rect">
            <a:avLst/>
          </a:prstGeom>
        </p:spPr>
        <p:txBody>
          <a:bodyPr wrap="none">
            <a:spAutoFit/>
          </a:bodyPr>
          <a:lstStyle/>
          <a:p>
            <a:r>
              <a:rPr lang="en-US" b="1" dirty="0">
                <a:solidFill>
                  <a:srgbClr val="333333"/>
                </a:solidFill>
                <a:latin typeface="Open Sans"/>
              </a:rPr>
              <a:t>Zion is both a place and a people.</a:t>
            </a:r>
            <a:endParaRPr lang="en-US" b="1" dirty="0"/>
          </a:p>
        </p:txBody>
      </p:sp>
      <p:sp>
        <p:nvSpPr>
          <p:cNvPr id="19" name="Rectangle 18"/>
          <p:cNvSpPr/>
          <p:nvPr/>
        </p:nvSpPr>
        <p:spPr>
          <a:xfrm>
            <a:off x="5155349" y="4507197"/>
            <a:ext cx="7333344" cy="369332"/>
          </a:xfrm>
          <a:prstGeom prst="rect">
            <a:avLst/>
          </a:prstGeom>
        </p:spPr>
        <p:txBody>
          <a:bodyPr wrap="square">
            <a:spAutoFit/>
          </a:bodyPr>
          <a:lstStyle/>
          <a:p>
            <a:r>
              <a:rPr lang="en-US" b="1" dirty="0">
                <a:solidFill>
                  <a:srgbClr val="333333"/>
                </a:solidFill>
                <a:latin typeface="Open Sans"/>
              </a:rPr>
              <a:t>Babylon is both a place and a people</a:t>
            </a:r>
            <a:endParaRPr lang="en-US" b="1" dirty="0"/>
          </a:p>
        </p:txBody>
      </p:sp>
      <p:sp>
        <p:nvSpPr>
          <p:cNvPr id="17" name="Rectangle 16"/>
          <p:cNvSpPr/>
          <p:nvPr/>
        </p:nvSpPr>
        <p:spPr>
          <a:xfrm>
            <a:off x="7941112" y="2113174"/>
            <a:ext cx="3599106" cy="1200329"/>
          </a:xfrm>
          <a:prstGeom prst="rect">
            <a:avLst/>
          </a:prstGeom>
        </p:spPr>
        <p:txBody>
          <a:bodyPr wrap="square">
            <a:spAutoFit/>
          </a:bodyPr>
          <a:lstStyle/>
          <a:p>
            <a:r>
              <a:rPr lang="en-US" b="1" dirty="0">
                <a:solidFill>
                  <a:srgbClr val="333333"/>
                </a:solidFill>
              </a:rPr>
              <a:t>The city of Babylon was originally Babel, of Tower of Babel fame, and later became the capital of the Babylonian empire.</a:t>
            </a:r>
            <a:endParaRPr lang="en-US" b="1" dirty="0"/>
          </a:p>
        </p:txBody>
      </p:sp>
      <p:sp>
        <p:nvSpPr>
          <p:cNvPr id="20" name="Rectangle 19"/>
          <p:cNvSpPr/>
          <p:nvPr/>
        </p:nvSpPr>
        <p:spPr>
          <a:xfrm>
            <a:off x="4444899" y="923881"/>
            <a:ext cx="5679760" cy="369332"/>
          </a:xfrm>
          <a:prstGeom prst="rect">
            <a:avLst/>
          </a:prstGeom>
        </p:spPr>
        <p:txBody>
          <a:bodyPr wrap="none">
            <a:spAutoFit/>
          </a:bodyPr>
          <a:lstStyle/>
          <a:p>
            <a:r>
              <a:rPr lang="en-US" dirty="0">
                <a:solidFill>
                  <a:schemeClr val="bg1"/>
                </a:solidFill>
                <a:latin typeface="Arial" panose="020B0604020202020204" pitchFamily="34" charset="0"/>
              </a:rPr>
              <a:t>"</a:t>
            </a:r>
            <a:r>
              <a:rPr lang="en-US" i="1" dirty="0">
                <a:solidFill>
                  <a:schemeClr val="bg1"/>
                </a:solidFill>
                <a:latin typeface="Arial" panose="020B0604020202020204" pitchFamily="34" charset="0"/>
              </a:rPr>
              <a:t>Lech </a:t>
            </a:r>
            <a:r>
              <a:rPr lang="en-US" i="1" dirty="0" err="1">
                <a:solidFill>
                  <a:schemeClr val="bg1"/>
                </a:solidFill>
                <a:latin typeface="Arial" panose="020B0604020202020204" pitchFamily="34" charset="0"/>
              </a:rPr>
              <a:t>lecha</a:t>
            </a:r>
            <a:r>
              <a:rPr lang="en-US" dirty="0">
                <a:solidFill>
                  <a:schemeClr val="bg1"/>
                </a:solidFill>
                <a:latin typeface="Arial" panose="020B0604020202020204" pitchFamily="34" charset="0"/>
              </a:rPr>
              <a:t>" is variously translated as "Get thee out," </a:t>
            </a:r>
            <a:endParaRPr lang="en-US" dirty="0">
              <a:solidFill>
                <a:schemeClr val="bg1"/>
              </a:solidFill>
            </a:endParaRPr>
          </a:p>
        </p:txBody>
      </p:sp>
      <p:sp>
        <p:nvSpPr>
          <p:cNvPr id="24" name="Rectangle 23"/>
          <p:cNvSpPr/>
          <p:nvPr/>
        </p:nvSpPr>
        <p:spPr>
          <a:xfrm>
            <a:off x="4078240" y="5768605"/>
            <a:ext cx="8113760" cy="646331"/>
          </a:xfrm>
          <a:prstGeom prst="rect">
            <a:avLst/>
          </a:prstGeom>
        </p:spPr>
        <p:txBody>
          <a:bodyPr wrap="none">
            <a:spAutoFit/>
          </a:bodyPr>
          <a:lstStyle/>
          <a:p>
            <a:r>
              <a:rPr lang="en-US" sz="3600" b="1" dirty="0">
                <a:ln>
                  <a:solidFill>
                    <a:schemeClr val="tx1"/>
                  </a:solidFill>
                </a:ln>
                <a:solidFill>
                  <a:srgbClr val="FFFF00"/>
                </a:solidFill>
              </a:rPr>
              <a:t>How do we get ourselves out of Babylon?</a:t>
            </a:r>
          </a:p>
        </p:txBody>
      </p:sp>
      <p:pic>
        <p:nvPicPr>
          <p:cNvPr id="6" name="Picture 5">
            <a:extLst>
              <a:ext uri="{FF2B5EF4-FFF2-40B4-BE49-F238E27FC236}">
                <a16:creationId xmlns:a16="http://schemas.microsoft.com/office/drawing/2014/main" id="{D6F3215B-6D12-4E2F-B22A-0B11AD40D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915" y="1354229"/>
            <a:ext cx="3566160" cy="2676144"/>
          </a:xfrm>
          <a:prstGeom prst="rect">
            <a:avLst/>
          </a:prstGeom>
        </p:spPr>
      </p:pic>
      <p:pic>
        <p:nvPicPr>
          <p:cNvPr id="8" name="Picture 7">
            <a:extLst>
              <a:ext uri="{FF2B5EF4-FFF2-40B4-BE49-F238E27FC236}">
                <a16:creationId xmlns:a16="http://schemas.microsoft.com/office/drawing/2014/main" id="{A06B4D66-65AB-468F-9F7A-AB727F3C5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37" y="3867267"/>
            <a:ext cx="3603048" cy="2450804"/>
          </a:xfrm>
          <a:prstGeom prst="rect">
            <a:avLst/>
          </a:prstGeom>
        </p:spPr>
      </p:pic>
    </p:spTree>
    <p:extLst>
      <p:ext uri="{BB962C8B-B14F-4D97-AF65-F5344CB8AC3E}">
        <p14:creationId xmlns:p14="http://schemas.microsoft.com/office/powerpoint/2010/main" val="236546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9" grpId="0"/>
      <p:bldP spid="1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9887A6-81BB-4AC4-BA2E-CD6033DBF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133:8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Send Forth Elders		</a:t>
            </a:r>
          </a:p>
        </p:txBody>
      </p:sp>
      <p:sp>
        <p:nvSpPr>
          <p:cNvPr id="17" name="Rectangle 16"/>
          <p:cNvSpPr/>
          <p:nvPr/>
        </p:nvSpPr>
        <p:spPr>
          <a:xfrm>
            <a:off x="4762483" y="845881"/>
            <a:ext cx="3599106" cy="369332"/>
          </a:xfrm>
          <a:prstGeom prst="rect">
            <a:avLst/>
          </a:prstGeom>
        </p:spPr>
        <p:txBody>
          <a:bodyPr wrap="square">
            <a:spAutoFit/>
          </a:bodyPr>
          <a:lstStyle/>
          <a:p>
            <a:r>
              <a:rPr lang="en-US" b="1" dirty="0">
                <a:solidFill>
                  <a:schemeClr val="bg1"/>
                </a:solidFill>
              </a:rPr>
              <a:t>A Sacrifice of Service</a:t>
            </a:r>
          </a:p>
        </p:txBody>
      </p:sp>
      <p:sp>
        <p:nvSpPr>
          <p:cNvPr id="4" name="Rectangle 3"/>
          <p:cNvSpPr/>
          <p:nvPr/>
        </p:nvSpPr>
        <p:spPr>
          <a:xfrm>
            <a:off x="2571402" y="1328901"/>
            <a:ext cx="6134221" cy="5909310"/>
          </a:xfrm>
          <a:prstGeom prst="rect">
            <a:avLst/>
          </a:prstGeom>
        </p:spPr>
        <p:txBody>
          <a:bodyPr wrap="square">
            <a:spAutoFit/>
          </a:bodyPr>
          <a:lstStyle/>
          <a:p>
            <a:r>
              <a:rPr lang="en-US" b="1" dirty="0">
                <a:solidFill>
                  <a:srgbClr val="333333"/>
                </a:solidFill>
              </a:rPr>
              <a:t>In 1961, at age 18 and holding the Aaronic Priesthood, Sidney Going was becoming a star in New Zealand rugby. </a:t>
            </a:r>
          </a:p>
          <a:p>
            <a:endParaRPr lang="en-US" b="1" dirty="0">
              <a:solidFill>
                <a:srgbClr val="333333"/>
              </a:solidFill>
            </a:endParaRPr>
          </a:p>
          <a:p>
            <a:r>
              <a:rPr lang="en-US" b="1" dirty="0">
                <a:solidFill>
                  <a:srgbClr val="333333"/>
                </a:solidFill>
              </a:rPr>
              <a:t>Because of his remarkable abilities, many thought he would be chosen the very next year for the national All Blacks rugby team.</a:t>
            </a:r>
          </a:p>
          <a:p>
            <a:endParaRPr lang="en-US" b="1" dirty="0">
              <a:solidFill>
                <a:srgbClr val="333333"/>
              </a:solidFill>
            </a:endParaRPr>
          </a:p>
          <a:p>
            <a:pPr fontAlgn="base"/>
            <a:r>
              <a:rPr lang="en-US" b="1" dirty="0"/>
              <a:t>For Sid it was not what he was leaving behind—it was the opportunity and responsibility ahead. He had a priesthood duty to offer two years of his life to declare the reality of the Lord Jesus Christ and His restored gospel. </a:t>
            </a:r>
          </a:p>
          <a:p>
            <a:pPr fontAlgn="base"/>
            <a:endParaRPr lang="en-US" b="1" dirty="0"/>
          </a:p>
          <a:p>
            <a:pPr fontAlgn="base"/>
            <a:r>
              <a:rPr lang="en-US" b="1" dirty="0"/>
              <a:t>Nothing—not even a chance to play on the national team, with all the acclaim it would bring—would deter him from that duty.</a:t>
            </a:r>
            <a:r>
              <a:rPr lang="en-US" b="1" baseline="30000" dirty="0"/>
              <a:t> </a:t>
            </a:r>
          </a:p>
          <a:p>
            <a:pPr fontAlgn="base"/>
            <a:endParaRPr lang="en-US" b="1" dirty="0"/>
          </a:p>
          <a:p>
            <a:pPr fontAlgn="base"/>
            <a:r>
              <a:rPr lang="en-US" b="1" dirty="0"/>
              <a:t>He was called by a prophet of God to serve in the Western Canadian Mission. Forty-eight years ago this month, 19-year-old Elder Sidney Going left New Zealand to serve as a missionary for The Church of Jesus Christ of Latter-day Saints.</a:t>
            </a:r>
          </a:p>
          <a:p>
            <a:endParaRPr lang="en-US" b="1" dirty="0">
              <a:solidFill>
                <a:srgbClr val="333333"/>
              </a:solidFill>
            </a:endParaRPr>
          </a:p>
        </p:txBody>
      </p:sp>
      <p:pic>
        <p:nvPicPr>
          <p:cNvPr id="7" name="Picture 6">
            <a:extLst>
              <a:ext uri="{FF2B5EF4-FFF2-40B4-BE49-F238E27FC236}">
                <a16:creationId xmlns:a16="http://schemas.microsoft.com/office/drawing/2014/main" id="{99F61C0F-EB9C-4EA0-B5CF-B5699F755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64" y="1030547"/>
            <a:ext cx="2145978" cy="2560542"/>
          </a:xfrm>
          <a:prstGeom prst="rect">
            <a:avLst/>
          </a:prstGeom>
        </p:spPr>
      </p:pic>
      <p:pic>
        <p:nvPicPr>
          <p:cNvPr id="10" name="Picture 9">
            <a:extLst>
              <a:ext uri="{FF2B5EF4-FFF2-40B4-BE49-F238E27FC236}">
                <a16:creationId xmlns:a16="http://schemas.microsoft.com/office/drawing/2014/main" id="{573BB8B4-C98E-4B71-BF16-530998949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736" y="2697398"/>
            <a:ext cx="3302000" cy="2197100"/>
          </a:xfrm>
          <a:prstGeom prst="rect">
            <a:avLst/>
          </a:prstGeom>
        </p:spPr>
      </p:pic>
    </p:spTree>
    <p:extLst>
      <p:ext uri="{BB962C8B-B14F-4D97-AF65-F5344CB8AC3E}">
        <p14:creationId xmlns:p14="http://schemas.microsoft.com/office/powerpoint/2010/main" val="36498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5CEAD3-3C31-4AF3-9A4C-2497A4EC0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9743" y="6468600"/>
            <a:ext cx="7554686" cy="369332"/>
          </a:xfrm>
          <a:prstGeom prst="rect">
            <a:avLst/>
          </a:prstGeom>
        </p:spPr>
        <p:txBody>
          <a:bodyPr wrap="square">
            <a:spAutoFit/>
          </a:bodyPr>
          <a:lstStyle/>
          <a:p>
            <a:r>
              <a:rPr lang="en-US" b="1" dirty="0"/>
              <a:t>D&amp;C 133:8 </a:t>
            </a:r>
            <a:r>
              <a:rPr lang="en-US" sz="1200" b="1" dirty="0"/>
              <a:t> </a:t>
            </a:r>
          </a:p>
        </p:txBody>
      </p:sp>
      <p:sp>
        <p:nvSpPr>
          <p:cNvPr id="9" name="Rectangle 8"/>
          <p:cNvSpPr/>
          <p:nvPr/>
        </p:nvSpPr>
        <p:spPr>
          <a:xfrm>
            <a:off x="0" y="107633"/>
            <a:ext cx="12192000" cy="1015663"/>
          </a:xfrm>
          <a:prstGeom prst="rect">
            <a:avLst/>
          </a:prstGeom>
        </p:spPr>
        <p:txBody>
          <a:bodyPr wrap="square">
            <a:spAutoFit/>
          </a:bodyPr>
          <a:lstStyle/>
          <a:p>
            <a:pPr algn="ctr"/>
            <a:r>
              <a:rPr lang="en-US" sz="6000" b="1" dirty="0">
                <a:solidFill>
                  <a:schemeClr val="bg1"/>
                </a:solidFill>
                <a:latin typeface="Papyrus" panose="03070502060502030205" pitchFamily="66" charset="0"/>
              </a:rPr>
              <a:t> The Blessings		</a:t>
            </a:r>
          </a:p>
        </p:txBody>
      </p:sp>
      <p:sp>
        <p:nvSpPr>
          <p:cNvPr id="4" name="Rectangle 3"/>
          <p:cNvSpPr/>
          <p:nvPr/>
        </p:nvSpPr>
        <p:spPr>
          <a:xfrm>
            <a:off x="3897086" y="1305341"/>
            <a:ext cx="6134221" cy="4247317"/>
          </a:xfrm>
          <a:prstGeom prst="rect">
            <a:avLst/>
          </a:prstGeom>
        </p:spPr>
        <p:txBody>
          <a:bodyPr wrap="square">
            <a:spAutoFit/>
          </a:bodyPr>
          <a:lstStyle/>
          <a:p>
            <a:pPr fontAlgn="base"/>
            <a:r>
              <a:rPr lang="en-US" b="1" dirty="0"/>
              <a:t>“The blessing of [bringing others] into the gospel far outweighs anything [you] will ever sacrifice.”</a:t>
            </a:r>
            <a:r>
              <a:rPr lang="en-US" b="1" baseline="30000" dirty="0"/>
              <a:t> </a:t>
            </a:r>
          </a:p>
          <a:p>
            <a:pPr fontAlgn="base"/>
            <a:endParaRPr lang="en-US" b="1" dirty="0"/>
          </a:p>
          <a:p>
            <a:pPr fontAlgn="base"/>
            <a:r>
              <a:rPr lang="en-US" b="1" dirty="0"/>
              <a:t>You’re probably wondering what happened to Sid Going following his mission. </a:t>
            </a:r>
          </a:p>
          <a:p>
            <a:pPr fontAlgn="base"/>
            <a:r>
              <a:rPr lang="en-US" b="1" dirty="0"/>
              <a:t>Most important: an eternal marriage to his sweetheart, Colleen; five noble children; and a generation of grandchildren. </a:t>
            </a:r>
          </a:p>
          <a:p>
            <a:pPr fontAlgn="base"/>
            <a:r>
              <a:rPr lang="en-US" b="1" dirty="0"/>
              <a:t>He has lived his life trusting in his Father in Heaven, keeping the commandments, and serving others.</a:t>
            </a:r>
          </a:p>
          <a:p>
            <a:pPr fontAlgn="base"/>
            <a:endParaRPr lang="en-US" b="1" dirty="0"/>
          </a:p>
          <a:p>
            <a:pPr fontAlgn="base"/>
            <a:r>
              <a:rPr lang="en-US" b="1" dirty="0"/>
              <a:t>And rugby? After his mission Sid Going became one of the greatest halfbacks in All Blacks history, playing for 11 seasons and serving for many years as captain of the team.</a:t>
            </a:r>
            <a:r>
              <a:rPr lang="en-US" b="1" baseline="30000" dirty="0"/>
              <a:t> </a:t>
            </a:r>
          </a:p>
          <a:p>
            <a:endParaRPr lang="en-US" b="1" dirty="0">
              <a:solidFill>
                <a:srgbClr val="333333"/>
              </a:solidFill>
            </a:endParaRPr>
          </a:p>
        </p:txBody>
      </p:sp>
      <p:sp>
        <p:nvSpPr>
          <p:cNvPr id="5" name="Rectangle 4"/>
          <p:cNvSpPr/>
          <p:nvPr/>
        </p:nvSpPr>
        <p:spPr>
          <a:xfrm>
            <a:off x="1338942" y="5713033"/>
            <a:ext cx="6096000" cy="923330"/>
          </a:xfrm>
          <a:prstGeom prst="rect">
            <a:avLst/>
          </a:prstGeom>
        </p:spPr>
        <p:txBody>
          <a:bodyPr>
            <a:spAutoFit/>
          </a:bodyPr>
          <a:lstStyle/>
          <a:p>
            <a:r>
              <a:rPr lang="en-US" b="1" dirty="0"/>
              <a:t>In 2013, Going was appointed the president of the LDS Church's Hamilton New Zealand Temple. He had previously also been a bishop in the church. </a:t>
            </a:r>
          </a:p>
        </p:txBody>
      </p:sp>
      <p:pic>
        <p:nvPicPr>
          <p:cNvPr id="6" name="Picture 5">
            <a:extLst>
              <a:ext uri="{FF2B5EF4-FFF2-40B4-BE49-F238E27FC236}">
                <a16:creationId xmlns:a16="http://schemas.microsoft.com/office/drawing/2014/main" id="{065BEDE0-02C5-42DD-802F-55352B5AE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3" y="1878863"/>
            <a:ext cx="3591426" cy="2010056"/>
          </a:xfrm>
          <a:prstGeom prst="rect">
            <a:avLst/>
          </a:prstGeom>
        </p:spPr>
      </p:pic>
      <p:pic>
        <p:nvPicPr>
          <p:cNvPr id="8" name="Picture 7">
            <a:extLst>
              <a:ext uri="{FF2B5EF4-FFF2-40B4-BE49-F238E27FC236}">
                <a16:creationId xmlns:a16="http://schemas.microsoft.com/office/drawing/2014/main" id="{23941B6F-746E-4914-B3C4-481F149AF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141" y="5195941"/>
            <a:ext cx="1895475" cy="1457325"/>
          </a:xfrm>
          <a:prstGeom prst="rect">
            <a:avLst/>
          </a:prstGeom>
        </p:spPr>
      </p:pic>
    </p:spTree>
    <p:extLst>
      <p:ext uri="{BB962C8B-B14F-4D97-AF65-F5344CB8AC3E}">
        <p14:creationId xmlns:p14="http://schemas.microsoft.com/office/powerpoint/2010/main" val="271811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4018</Words>
  <Application>Microsoft Office PowerPoint</Application>
  <PresentationFormat>Widescreen</PresentationFormat>
  <Paragraphs>177</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Open Sans</vt:lpstr>
      <vt:lpstr>Curlz MT</vt:lpstr>
      <vt:lpstr>Arial Narrow</vt:lpstr>
      <vt:lpstr>Papyrus</vt:lpstr>
      <vt:lpstr>Bradley Hand ITC</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40</cp:revision>
  <dcterms:created xsi:type="dcterms:W3CDTF">2015-03-27T13:42:59Z</dcterms:created>
  <dcterms:modified xsi:type="dcterms:W3CDTF">2020-07-27T13:26:33Z</dcterms:modified>
</cp:coreProperties>
</file>