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3" r:id="rId5"/>
    <p:sldId id="264" r:id="rId6"/>
    <p:sldId id="266" r:id="rId7"/>
    <p:sldId id="267" r:id="rId8"/>
    <p:sldId id="269" r:id="rId9"/>
    <p:sldId id="273" r:id="rId10"/>
    <p:sldId id="272" r:id="rId11"/>
    <p:sldId id="278" r:id="rId12"/>
    <p:sldId id="274" r:id="rId13"/>
    <p:sldId id="279" r:id="rId14"/>
    <p:sldId id="280" r:id="rId15"/>
    <p:sldId id="282" r:id="rId16"/>
    <p:sldId id="283" r:id="rId17"/>
    <p:sldId id="276" r:id="rId18"/>
    <p:sldId id="285" r:id="rId19"/>
    <p:sldId id="275" r:id="rId20"/>
    <p:sldId id="286" r:id="rId21"/>
    <p:sldId id="288" r:id="rId22"/>
    <p:sldId id="296" r:id="rId23"/>
    <p:sldId id="287" r:id="rId24"/>
    <p:sldId id="291" r:id="rId25"/>
    <p:sldId id="289" r:id="rId26"/>
    <p:sldId id="290" r:id="rId27"/>
    <p:sldId id="292" r:id="rId28"/>
    <p:sldId id="293" r:id="rId29"/>
    <p:sldId id="295" r:id="rId30"/>
    <p:sldId id="260" r:id="rId31"/>
    <p:sldId id="259" r:id="rId32"/>
    <p:sldId id="265" r:id="rId33"/>
    <p:sldId id="271" r:id="rId34"/>
    <p:sldId id="281" r:id="rId35"/>
    <p:sldId id="284" r:id="rId36"/>
    <p:sldId id="294" r:id="rId37"/>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entury" panose="02040604050505020304" pitchFamily="18" charset="0"/>
      <p:regular r:id="rId42"/>
    </p:embeddedFont>
    <p:embeddedFont>
      <p:font typeface="georgia" panose="02040502050405020303" pitchFamily="18" charset="0"/>
      <p:regular r:id="rId43"/>
      <p:bold r:id="rId44"/>
      <p:italic r:id="rId45"/>
      <p:boldItalic r:id="rId46"/>
    </p:embeddedFont>
    <p:embeddedFont>
      <p:font typeface="georgia" panose="02040502050405020303" pitchFamily="18"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C7093D-9A23-408D-B0A6-66F0CA07599E}">
          <p14:sldIdLst>
            <p14:sldId id="256"/>
            <p14:sldId id="258"/>
            <p14:sldId id="261"/>
          </p14:sldIdLst>
        </p14:section>
        <p14:section name="Untitled Section" id="{473B28AC-F909-4699-B43C-638607922DE6}">
          <p14:sldIdLst>
            <p14:sldId id="263"/>
            <p14:sldId id="264"/>
            <p14:sldId id="266"/>
            <p14:sldId id="267"/>
            <p14:sldId id="269"/>
            <p14:sldId id="273"/>
            <p14:sldId id="272"/>
            <p14:sldId id="278"/>
            <p14:sldId id="274"/>
            <p14:sldId id="279"/>
            <p14:sldId id="280"/>
            <p14:sldId id="282"/>
            <p14:sldId id="283"/>
            <p14:sldId id="276"/>
            <p14:sldId id="285"/>
            <p14:sldId id="275"/>
            <p14:sldId id="286"/>
            <p14:sldId id="288"/>
            <p14:sldId id="296"/>
            <p14:sldId id="287"/>
            <p14:sldId id="291"/>
            <p14:sldId id="289"/>
            <p14:sldId id="290"/>
            <p14:sldId id="292"/>
            <p14:sldId id="293"/>
            <p14:sldId id="295"/>
            <p14:sldId id="260"/>
            <p14:sldId id="259"/>
            <p14:sldId id="265"/>
            <p14:sldId id="271"/>
            <p14:sldId id="281"/>
            <p14:sldId id="284"/>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1303CD-5E6F-4628-914B-6F79C0E09F1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216348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303CD-5E6F-4628-914B-6F79C0E09F1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60686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303CD-5E6F-4628-914B-6F79C0E09F1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6316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303CD-5E6F-4628-914B-6F79C0E09F1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377214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303CD-5E6F-4628-914B-6F79C0E09F1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2982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1303CD-5E6F-4628-914B-6F79C0E09F14}"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95830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1303CD-5E6F-4628-914B-6F79C0E09F14}"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89235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1303CD-5E6F-4628-914B-6F79C0E09F14}"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64967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303CD-5E6F-4628-914B-6F79C0E09F14}"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6643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1303CD-5E6F-4628-914B-6F79C0E09F14}"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96827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1303CD-5E6F-4628-914B-6F79C0E09F14}"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7E86B-DD3E-47F3-B220-DEE8FCD1D2CC}" type="slidenum">
              <a:rPr lang="en-US" smtClean="0"/>
              <a:t>‹#›</a:t>
            </a:fld>
            <a:endParaRPr lang="en-US"/>
          </a:p>
        </p:txBody>
      </p:sp>
    </p:spTree>
    <p:extLst>
      <p:ext uri="{BB962C8B-B14F-4D97-AF65-F5344CB8AC3E}">
        <p14:creationId xmlns:p14="http://schemas.microsoft.com/office/powerpoint/2010/main" val="10267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303CD-5E6F-4628-914B-6F79C0E09F14}"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7E86B-DD3E-47F3-B220-DEE8FCD1D2CC}" type="slidenum">
              <a:rPr lang="en-US" smtClean="0"/>
              <a:t>‹#›</a:t>
            </a:fld>
            <a:endParaRPr lang="en-US"/>
          </a:p>
        </p:txBody>
      </p:sp>
    </p:spTree>
    <p:extLst>
      <p:ext uri="{BB962C8B-B14F-4D97-AF65-F5344CB8AC3E}">
        <p14:creationId xmlns:p14="http://schemas.microsoft.com/office/powerpoint/2010/main" val="244636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gif"/><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5.gif"/><Relationship Id="rId4" Type="http://schemas.openxmlformats.org/officeDocument/2006/relationships/image" Target="../media/image54.gif"/></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5.gif"/></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josephsmithpapers.org/paperSummary/the-book-of-the-law-of-the-lord"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9EC96F-2C83-4898-B90D-7D1038482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801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31EC636-4A46-43DD-B2D0-6EA0712C2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Going West</a:t>
            </a:r>
          </a:p>
        </p:txBody>
      </p:sp>
      <p:sp>
        <p:nvSpPr>
          <p:cNvPr id="2" name="Rectangle 1"/>
          <p:cNvSpPr/>
          <p:nvPr/>
        </p:nvSpPr>
        <p:spPr>
          <a:xfrm>
            <a:off x="531138" y="707886"/>
            <a:ext cx="4141850" cy="2031325"/>
          </a:xfrm>
          <a:prstGeom prst="rect">
            <a:avLst/>
          </a:prstGeom>
        </p:spPr>
        <p:txBody>
          <a:bodyPr wrap="square">
            <a:spAutoFit/>
          </a:bodyPr>
          <a:lstStyle/>
          <a:p>
            <a:r>
              <a:rPr lang="en-US" dirty="0">
                <a:solidFill>
                  <a:schemeClr val="bg1"/>
                </a:solidFill>
              </a:rPr>
              <a:t>June 22, 1844--Acting on this counsel, Joseph and Hyrum crossed the Mississippi River into Iowa. </a:t>
            </a:r>
          </a:p>
          <a:p>
            <a:endParaRPr lang="en-US" dirty="0">
              <a:solidFill>
                <a:schemeClr val="bg1"/>
              </a:solidFill>
            </a:endParaRPr>
          </a:p>
          <a:p>
            <a:r>
              <a:rPr lang="en-US" dirty="0">
                <a:solidFill>
                  <a:schemeClr val="bg1"/>
                </a:solidFill>
              </a:rPr>
              <a:t>June 23, 1844—At the request of Emma, Reynolds </a:t>
            </a:r>
            <a:r>
              <a:rPr lang="en-US" dirty="0" err="1">
                <a:solidFill>
                  <a:schemeClr val="bg1"/>
                </a:solidFill>
              </a:rPr>
              <a:t>Cahoon</a:t>
            </a:r>
            <a:r>
              <a:rPr lang="en-US" dirty="0">
                <a:solidFill>
                  <a:schemeClr val="bg1"/>
                </a:solidFill>
              </a:rPr>
              <a:t>, and Orrin Porter Rockwell found them in Montrose.</a:t>
            </a:r>
          </a:p>
        </p:txBody>
      </p:sp>
      <p:sp>
        <p:nvSpPr>
          <p:cNvPr id="3" name="Rectangle 2"/>
          <p:cNvSpPr/>
          <p:nvPr/>
        </p:nvSpPr>
        <p:spPr>
          <a:xfrm>
            <a:off x="10270833" y="6486121"/>
            <a:ext cx="1921167" cy="276999"/>
          </a:xfrm>
          <a:prstGeom prst="rect">
            <a:avLst/>
          </a:prstGeom>
        </p:spPr>
        <p:txBody>
          <a:bodyPr wrap="none">
            <a:spAutoFit/>
          </a:bodyPr>
          <a:lstStyle/>
          <a:p>
            <a:r>
              <a:rPr lang="en-US" sz="1200" i="1" dirty="0">
                <a:solidFill>
                  <a:srgbClr val="FF0000"/>
                </a:solidFill>
              </a:rPr>
              <a:t>History of the Church,</a:t>
            </a:r>
            <a:r>
              <a:rPr lang="en-US" sz="1200" dirty="0">
                <a:solidFill>
                  <a:srgbClr val="FF0000"/>
                </a:solidFill>
              </a:rPr>
              <a:t> 6:549</a:t>
            </a:r>
          </a:p>
        </p:txBody>
      </p:sp>
      <p:sp>
        <p:nvSpPr>
          <p:cNvPr id="6" name="Rectangle 5"/>
          <p:cNvSpPr/>
          <p:nvPr/>
        </p:nvSpPr>
        <p:spPr>
          <a:xfrm>
            <a:off x="7484250" y="689152"/>
            <a:ext cx="3887800" cy="1733808"/>
          </a:xfrm>
          <a:prstGeom prst="rect">
            <a:avLst/>
          </a:prstGeom>
        </p:spPr>
        <p:txBody>
          <a:bodyPr wrap="square">
            <a:spAutoFit/>
          </a:bodyPr>
          <a:lstStyle/>
          <a:p>
            <a:r>
              <a:rPr lang="en-US" sz="1600" dirty="0">
                <a:solidFill>
                  <a:schemeClr val="bg1"/>
                </a:solidFill>
              </a:rPr>
              <a:t>A posse had come for Joseph and Hyrum that morning warning that the governor had promised to garrison troops in Nauvoo until the brothers submitted to arrest.</a:t>
            </a:r>
            <a:r>
              <a:rPr lang="en-US" sz="1600" baseline="30000" dirty="0">
                <a:solidFill>
                  <a:schemeClr val="bg1"/>
                </a:solidFill>
              </a:rPr>
              <a:t> </a:t>
            </a:r>
          </a:p>
          <a:p>
            <a:endParaRPr lang="en-US" sz="1600" baseline="30000" dirty="0">
              <a:solidFill>
                <a:schemeClr val="bg1"/>
              </a:solidFill>
            </a:endParaRPr>
          </a:p>
          <a:p>
            <a:r>
              <a:rPr lang="en-US" sz="1600" dirty="0">
                <a:solidFill>
                  <a:schemeClr val="bg1"/>
                </a:solidFill>
              </a:rPr>
              <a:t>The brethren were told that the people of Nauvoo feared what the troops might do.</a:t>
            </a:r>
          </a:p>
        </p:txBody>
      </p:sp>
      <p:pic>
        <p:nvPicPr>
          <p:cNvPr id="11" name="Picture 10">
            <a:extLst>
              <a:ext uri="{FF2B5EF4-FFF2-40B4-BE49-F238E27FC236}">
                <a16:creationId xmlns:a16="http://schemas.microsoft.com/office/drawing/2014/main" id="{A31045A5-BA4E-411E-B162-7B13E3DE2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805" y="834915"/>
            <a:ext cx="2247900" cy="1685925"/>
          </a:xfrm>
          <a:prstGeom prst="rect">
            <a:avLst/>
          </a:prstGeom>
        </p:spPr>
      </p:pic>
      <p:pic>
        <p:nvPicPr>
          <p:cNvPr id="16" name="Picture 15">
            <a:extLst>
              <a:ext uri="{FF2B5EF4-FFF2-40B4-BE49-F238E27FC236}">
                <a16:creationId xmlns:a16="http://schemas.microsoft.com/office/drawing/2014/main" id="{37F8D7A4-9975-40DC-8C90-CC9B89303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38" y="2721338"/>
            <a:ext cx="11443184" cy="2572735"/>
          </a:xfrm>
          <a:prstGeom prst="rect">
            <a:avLst/>
          </a:prstGeom>
        </p:spPr>
      </p:pic>
      <p:pic>
        <p:nvPicPr>
          <p:cNvPr id="18" name="Picture 17">
            <a:extLst>
              <a:ext uri="{FF2B5EF4-FFF2-40B4-BE49-F238E27FC236}">
                <a16:creationId xmlns:a16="http://schemas.microsoft.com/office/drawing/2014/main" id="{95C330B6-8191-43F4-A184-13935F5485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073" y="4323957"/>
            <a:ext cx="7748688" cy="2280102"/>
          </a:xfrm>
          <a:prstGeom prst="rect">
            <a:avLst/>
          </a:prstGeom>
        </p:spPr>
      </p:pic>
    </p:spTree>
    <p:extLst>
      <p:ext uri="{BB962C8B-B14F-4D97-AF65-F5344CB8AC3E}">
        <p14:creationId xmlns:p14="http://schemas.microsoft.com/office/powerpoint/2010/main" val="2362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
                                            <p:txEl>
                                              <p:pRg st="2" end="2"/>
                                            </p:txEl>
                                          </p:spTgt>
                                        </p:tgtEl>
                                      </p:cBhvr>
                                    </p:animEffect>
                                    <p:set>
                                      <p:cBhvr>
                                        <p:cTn id="20" dur="1" fill="hold">
                                          <p:stCondLst>
                                            <p:cond delay="499"/>
                                          </p:stCondLst>
                                        </p:cTn>
                                        <p:tgtEl>
                                          <p:spTgt spid="2">
                                            <p:txEl>
                                              <p:pRg st="2" end="2"/>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F4F8D6-B9DD-4523-A752-ADB65A826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Upon Returning to Nauvoo</a:t>
            </a:r>
          </a:p>
        </p:txBody>
      </p:sp>
      <p:sp>
        <p:nvSpPr>
          <p:cNvPr id="3" name="Rectangle 2"/>
          <p:cNvSpPr/>
          <p:nvPr/>
        </p:nvSpPr>
        <p:spPr>
          <a:xfrm>
            <a:off x="10850255" y="6512836"/>
            <a:ext cx="1180260" cy="276999"/>
          </a:xfrm>
          <a:prstGeom prst="rect">
            <a:avLst/>
          </a:prstGeom>
        </p:spPr>
        <p:txBody>
          <a:bodyPr wrap="none">
            <a:spAutoFit/>
          </a:bodyPr>
          <a:lstStyle/>
          <a:p>
            <a:r>
              <a:rPr lang="en-US" sz="1200" i="1" dirty="0">
                <a:solidFill>
                  <a:srgbClr val="FF0000"/>
                </a:solidFill>
              </a:rPr>
              <a:t>Student Manual</a:t>
            </a:r>
            <a:endParaRPr lang="en-US" sz="1200" dirty="0">
              <a:solidFill>
                <a:srgbClr val="FF0000"/>
              </a:solidFill>
            </a:endParaRPr>
          </a:p>
        </p:txBody>
      </p:sp>
      <p:sp>
        <p:nvSpPr>
          <p:cNvPr id="6" name="Rectangle 5"/>
          <p:cNvSpPr/>
          <p:nvPr/>
        </p:nvSpPr>
        <p:spPr>
          <a:xfrm>
            <a:off x="1738265" y="4767882"/>
            <a:ext cx="8265814" cy="1815882"/>
          </a:xfrm>
          <a:prstGeom prst="rect">
            <a:avLst/>
          </a:prstGeom>
        </p:spPr>
        <p:txBody>
          <a:bodyPr wrap="square">
            <a:spAutoFit/>
          </a:bodyPr>
          <a:lstStyle/>
          <a:p>
            <a:r>
              <a:rPr lang="en-US" sz="2800" dirty="0">
                <a:solidFill>
                  <a:schemeClr val="bg1"/>
                </a:solidFill>
              </a:rPr>
              <a:t>Joseph wanted to speak to the Saints once more, but there was not enough time. He went home to his family, fully aware that it would probably be his last evening with them.</a:t>
            </a:r>
          </a:p>
        </p:txBody>
      </p:sp>
      <p:pic>
        <p:nvPicPr>
          <p:cNvPr id="13" name="Picture 12">
            <a:extLst>
              <a:ext uri="{FF2B5EF4-FFF2-40B4-BE49-F238E27FC236}">
                <a16:creationId xmlns:a16="http://schemas.microsoft.com/office/drawing/2014/main" id="{1D3BD90C-492C-42A7-B399-266F5CF35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30" y="869298"/>
            <a:ext cx="10565284" cy="3737172"/>
          </a:xfrm>
          <a:prstGeom prst="rect">
            <a:avLst/>
          </a:prstGeom>
        </p:spPr>
      </p:pic>
    </p:spTree>
    <p:extLst>
      <p:ext uri="{BB962C8B-B14F-4D97-AF65-F5344CB8AC3E}">
        <p14:creationId xmlns:p14="http://schemas.microsoft.com/office/powerpoint/2010/main" val="305402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78986C4-0009-440B-86A3-EFB56E383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Hyrum Reads From the Book of Mormon</a:t>
            </a:r>
          </a:p>
        </p:txBody>
      </p:sp>
      <p:sp>
        <p:nvSpPr>
          <p:cNvPr id="3" name="Rectangle 2"/>
          <p:cNvSpPr/>
          <p:nvPr/>
        </p:nvSpPr>
        <p:spPr>
          <a:xfrm>
            <a:off x="94738" y="6537673"/>
            <a:ext cx="2157963" cy="276999"/>
          </a:xfrm>
          <a:prstGeom prst="rect">
            <a:avLst/>
          </a:prstGeom>
        </p:spPr>
        <p:txBody>
          <a:bodyPr wrap="none">
            <a:spAutoFit/>
          </a:bodyPr>
          <a:lstStyle/>
          <a:p>
            <a:r>
              <a:rPr lang="en-US" sz="1200" i="1" dirty="0">
                <a:solidFill>
                  <a:srgbClr val="FF0000"/>
                </a:solidFill>
              </a:rPr>
              <a:t>D&amp;C 135:5 and Ether 12:36-38 </a:t>
            </a:r>
            <a:endParaRPr lang="en-US" sz="1200" dirty="0">
              <a:solidFill>
                <a:srgbClr val="FF0000"/>
              </a:solidFill>
            </a:endParaRPr>
          </a:p>
        </p:txBody>
      </p:sp>
      <p:pic>
        <p:nvPicPr>
          <p:cNvPr id="12" name="Picture 11">
            <a:extLst>
              <a:ext uri="{FF2B5EF4-FFF2-40B4-BE49-F238E27FC236}">
                <a16:creationId xmlns:a16="http://schemas.microsoft.com/office/drawing/2014/main" id="{703A5001-57F4-4FAE-87D7-0D4DC449E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12" y="733545"/>
            <a:ext cx="4523624" cy="4639458"/>
          </a:xfrm>
          <a:prstGeom prst="rect">
            <a:avLst/>
          </a:prstGeom>
        </p:spPr>
      </p:pic>
      <p:pic>
        <p:nvPicPr>
          <p:cNvPr id="14" name="Picture 13">
            <a:extLst>
              <a:ext uri="{FF2B5EF4-FFF2-40B4-BE49-F238E27FC236}">
                <a16:creationId xmlns:a16="http://schemas.microsoft.com/office/drawing/2014/main" id="{1DBC0353-418D-4BF3-A738-E12CE345D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462" y="928793"/>
            <a:ext cx="7645047" cy="3487214"/>
          </a:xfrm>
          <a:prstGeom prst="rect">
            <a:avLst/>
          </a:prstGeom>
        </p:spPr>
      </p:pic>
      <p:pic>
        <p:nvPicPr>
          <p:cNvPr id="19" name="Picture 18">
            <a:extLst>
              <a:ext uri="{FF2B5EF4-FFF2-40B4-BE49-F238E27FC236}">
                <a16:creationId xmlns:a16="http://schemas.microsoft.com/office/drawing/2014/main" id="{7BA5A552-F301-4952-B30F-F6477C44B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752" y="4490697"/>
            <a:ext cx="7626757" cy="2103302"/>
          </a:xfrm>
          <a:prstGeom prst="rect">
            <a:avLst/>
          </a:prstGeom>
        </p:spPr>
      </p:pic>
    </p:spTree>
    <p:extLst>
      <p:ext uri="{BB962C8B-B14F-4D97-AF65-F5344CB8AC3E}">
        <p14:creationId xmlns:p14="http://schemas.microsoft.com/office/powerpoint/2010/main" val="30851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16282D-F7E1-4AD1-B7A2-C65D9E67B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Monday June 24, 1844 </a:t>
            </a:r>
          </a:p>
        </p:txBody>
      </p:sp>
      <p:sp>
        <p:nvSpPr>
          <p:cNvPr id="14" name="Rectangle 13"/>
          <p:cNvSpPr/>
          <p:nvPr/>
        </p:nvSpPr>
        <p:spPr>
          <a:xfrm>
            <a:off x="398351" y="707886"/>
            <a:ext cx="5694631" cy="4985980"/>
          </a:xfrm>
          <a:prstGeom prst="rect">
            <a:avLst/>
          </a:prstGeom>
        </p:spPr>
        <p:txBody>
          <a:bodyPr wrap="square">
            <a:spAutoFit/>
          </a:bodyPr>
          <a:lstStyle/>
          <a:p>
            <a:r>
              <a:rPr lang="en-US" dirty="0">
                <a:solidFill>
                  <a:schemeClr val="bg1"/>
                </a:solidFill>
              </a:rPr>
              <a:t>A Sunny Day--At 6:30 AM</a:t>
            </a:r>
          </a:p>
          <a:p>
            <a:r>
              <a:rPr lang="en-US" dirty="0">
                <a:solidFill>
                  <a:schemeClr val="bg1"/>
                </a:solidFill>
              </a:rPr>
              <a:t>Joseph, Hyrum, John Taylor, and fifteen other members of the Nauvoo city council set out on horseback for Carthage, accompanied by Willard Richards and a number of other friends. </a:t>
            </a:r>
          </a:p>
          <a:p>
            <a:endParaRPr lang="en-US" dirty="0">
              <a:solidFill>
                <a:schemeClr val="bg1"/>
              </a:solidFill>
            </a:endParaRPr>
          </a:p>
          <a:p>
            <a:r>
              <a:rPr lang="en-US" dirty="0">
                <a:solidFill>
                  <a:schemeClr val="bg1"/>
                </a:solidFill>
              </a:rPr>
              <a:t>They paused at the temple site, the Prophet looked on the sacred edifice, then on the city, and remarked, “This is the loveliest place and the best people under the heavens; little do they know the trials that await them.”</a:t>
            </a:r>
          </a:p>
          <a:p>
            <a:endParaRPr lang="en-US" baseline="30000" dirty="0">
              <a:solidFill>
                <a:schemeClr val="bg1"/>
              </a:solidFill>
            </a:endParaRPr>
          </a:p>
          <a:p>
            <a:r>
              <a:rPr lang="en-US" dirty="0">
                <a:solidFill>
                  <a:schemeClr val="bg1"/>
                </a:solidFill>
              </a:rPr>
              <a:t>To the assembled Saints, he said, “If I do not go there [to Carthage], the result will be the destruction of this city and its inhabitants; and I cannot think of my dear brothers and sisters and their children suffering the scenes of Missouri again in Nauvoo; no, it is better for your brother, Joseph, to die for his brothers and sisters, for I am willing to die for them. My work is finished.”</a:t>
            </a:r>
          </a:p>
        </p:txBody>
      </p:sp>
      <p:sp>
        <p:nvSpPr>
          <p:cNvPr id="3" name="Rectangle 2"/>
          <p:cNvSpPr/>
          <p:nvPr/>
        </p:nvSpPr>
        <p:spPr>
          <a:xfrm>
            <a:off x="10850255" y="6512836"/>
            <a:ext cx="1180260" cy="276999"/>
          </a:xfrm>
          <a:prstGeom prst="rect">
            <a:avLst/>
          </a:prstGeom>
        </p:spPr>
        <p:txBody>
          <a:bodyPr wrap="none">
            <a:spAutoFit/>
          </a:bodyPr>
          <a:lstStyle/>
          <a:p>
            <a:r>
              <a:rPr lang="en-US" sz="1200" i="1" dirty="0">
                <a:solidFill>
                  <a:srgbClr val="FF0000"/>
                </a:solidFill>
              </a:rPr>
              <a:t>Student Manual</a:t>
            </a:r>
            <a:endParaRPr lang="en-US" sz="1200" dirty="0">
              <a:solidFill>
                <a:srgbClr val="FF0000"/>
              </a:solidFill>
            </a:endParaRPr>
          </a:p>
        </p:txBody>
      </p:sp>
      <p:pic>
        <p:nvPicPr>
          <p:cNvPr id="6" name="Picture 5">
            <a:extLst>
              <a:ext uri="{FF2B5EF4-FFF2-40B4-BE49-F238E27FC236}">
                <a16:creationId xmlns:a16="http://schemas.microsoft.com/office/drawing/2014/main" id="{0CF21261-05FC-48BF-953C-F90583841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216" y="955675"/>
            <a:ext cx="3638550" cy="2419350"/>
          </a:xfrm>
          <a:prstGeom prst="rect">
            <a:avLst/>
          </a:prstGeom>
        </p:spPr>
      </p:pic>
      <p:pic>
        <p:nvPicPr>
          <p:cNvPr id="9" name="Picture 8">
            <a:extLst>
              <a:ext uri="{FF2B5EF4-FFF2-40B4-BE49-F238E27FC236}">
                <a16:creationId xmlns:a16="http://schemas.microsoft.com/office/drawing/2014/main" id="{AA67DA45-E222-425C-8A65-18F91EEC4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341" y="3622814"/>
            <a:ext cx="4432300" cy="2527300"/>
          </a:xfrm>
          <a:prstGeom prst="rect">
            <a:avLst/>
          </a:prstGeom>
        </p:spPr>
      </p:pic>
    </p:spTree>
    <p:extLst>
      <p:ext uri="{BB962C8B-B14F-4D97-AF65-F5344CB8AC3E}">
        <p14:creationId xmlns:p14="http://schemas.microsoft.com/office/powerpoint/2010/main" val="35808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7B6AB9-9D3E-4D92-95A5-F9E199917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On the Way to Carthage</a:t>
            </a:r>
          </a:p>
        </p:txBody>
      </p:sp>
      <p:sp>
        <p:nvSpPr>
          <p:cNvPr id="3" name="Rectangle 2"/>
          <p:cNvSpPr/>
          <p:nvPr/>
        </p:nvSpPr>
        <p:spPr>
          <a:xfrm>
            <a:off x="10850255" y="6512836"/>
            <a:ext cx="1180260" cy="276999"/>
          </a:xfrm>
          <a:prstGeom prst="rect">
            <a:avLst/>
          </a:prstGeom>
        </p:spPr>
        <p:txBody>
          <a:bodyPr wrap="none">
            <a:spAutoFit/>
          </a:bodyPr>
          <a:lstStyle/>
          <a:p>
            <a:r>
              <a:rPr lang="en-US" sz="1200" i="1" dirty="0">
                <a:solidFill>
                  <a:srgbClr val="FF0000"/>
                </a:solidFill>
              </a:rPr>
              <a:t>Student Manual</a:t>
            </a:r>
            <a:endParaRPr lang="en-US" sz="1200" dirty="0">
              <a:solidFill>
                <a:srgbClr val="FF0000"/>
              </a:solidFill>
            </a:endParaRPr>
          </a:p>
        </p:txBody>
      </p:sp>
      <p:sp>
        <p:nvSpPr>
          <p:cNvPr id="2" name="Rectangle 1"/>
          <p:cNvSpPr/>
          <p:nvPr/>
        </p:nvSpPr>
        <p:spPr>
          <a:xfrm>
            <a:off x="1955550" y="4075901"/>
            <a:ext cx="9053464" cy="2031325"/>
          </a:xfrm>
          <a:prstGeom prst="rect">
            <a:avLst/>
          </a:prstGeom>
        </p:spPr>
        <p:txBody>
          <a:bodyPr wrap="square">
            <a:spAutoFit/>
          </a:bodyPr>
          <a:lstStyle/>
          <a:p>
            <a:r>
              <a:rPr lang="en-US" dirty="0">
                <a:solidFill>
                  <a:schemeClr val="bg1"/>
                </a:solidFill>
                <a:latin typeface="Open Sans"/>
              </a:rPr>
              <a:t>At about ten o’clock the group arrived at a farm four miles west of Carthage, where they met a company of sixty mounted Illinois militia. Captain Dunn presented an order from Governor Ford for all the state arms in the possession of the Nauvoo Legion to be surrendered. </a:t>
            </a:r>
          </a:p>
          <a:p>
            <a:endParaRPr lang="en-US" dirty="0">
              <a:solidFill>
                <a:schemeClr val="bg1"/>
              </a:solidFill>
              <a:latin typeface="Open Sans"/>
            </a:endParaRPr>
          </a:p>
          <a:p>
            <a:r>
              <a:rPr lang="en-US" dirty="0">
                <a:solidFill>
                  <a:schemeClr val="bg1"/>
                </a:solidFill>
                <a:latin typeface="Open Sans"/>
              </a:rPr>
              <a:t>At Dunn’s request, Joseph Smith agreed to return to Nauvoo to forestall any resistance. Joseph then sent a note explaining his delay to the governor in Carthage.</a:t>
            </a:r>
            <a:endParaRPr lang="en-US" dirty="0">
              <a:solidFill>
                <a:schemeClr val="bg1"/>
              </a:solidFill>
            </a:endParaRPr>
          </a:p>
        </p:txBody>
      </p:sp>
      <p:sp>
        <p:nvSpPr>
          <p:cNvPr id="9" name="Rectangle 8"/>
          <p:cNvSpPr/>
          <p:nvPr/>
        </p:nvSpPr>
        <p:spPr>
          <a:xfrm>
            <a:off x="7219401" y="3309296"/>
            <a:ext cx="1285593" cy="276999"/>
          </a:xfrm>
          <a:prstGeom prst="rect">
            <a:avLst/>
          </a:prstGeom>
        </p:spPr>
        <p:txBody>
          <a:bodyPr wrap="square">
            <a:spAutoFit/>
          </a:bodyPr>
          <a:lstStyle/>
          <a:p>
            <a:r>
              <a:rPr lang="en-US" sz="1200" dirty="0">
                <a:solidFill>
                  <a:schemeClr val="bg1"/>
                </a:solidFill>
                <a:latin typeface="Open Sans"/>
              </a:rPr>
              <a:t>Daniel H. Wells</a:t>
            </a:r>
            <a:endParaRPr lang="en-US" sz="1200" dirty="0">
              <a:solidFill>
                <a:schemeClr val="bg1"/>
              </a:solidFill>
            </a:endParaRPr>
          </a:p>
        </p:txBody>
      </p:sp>
      <p:pic>
        <p:nvPicPr>
          <p:cNvPr id="8" name="Picture 7">
            <a:extLst>
              <a:ext uri="{FF2B5EF4-FFF2-40B4-BE49-F238E27FC236}">
                <a16:creationId xmlns:a16="http://schemas.microsoft.com/office/drawing/2014/main" id="{C02317AF-6CC6-403B-88D8-28C1F8398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61" y="1020871"/>
            <a:ext cx="7742591" cy="2408129"/>
          </a:xfrm>
          <a:prstGeom prst="rect">
            <a:avLst/>
          </a:prstGeom>
        </p:spPr>
      </p:pic>
    </p:spTree>
    <p:extLst>
      <p:ext uri="{BB962C8B-B14F-4D97-AF65-F5344CB8AC3E}">
        <p14:creationId xmlns:p14="http://schemas.microsoft.com/office/powerpoint/2010/main" val="35284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518779-8664-475F-9CAA-673CD867D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The Final Farewell—Evening of June 24, 1844</a:t>
            </a:r>
          </a:p>
        </p:txBody>
      </p:sp>
      <p:sp>
        <p:nvSpPr>
          <p:cNvPr id="3" name="Rectangle 2"/>
          <p:cNvSpPr/>
          <p:nvPr/>
        </p:nvSpPr>
        <p:spPr>
          <a:xfrm>
            <a:off x="10850255" y="6512836"/>
            <a:ext cx="1180260" cy="276999"/>
          </a:xfrm>
          <a:prstGeom prst="rect">
            <a:avLst/>
          </a:prstGeom>
        </p:spPr>
        <p:txBody>
          <a:bodyPr wrap="none">
            <a:spAutoFit/>
          </a:bodyPr>
          <a:lstStyle/>
          <a:p>
            <a:r>
              <a:rPr lang="en-US" sz="1200" i="1" dirty="0">
                <a:solidFill>
                  <a:srgbClr val="FF0000"/>
                </a:solidFill>
              </a:rPr>
              <a:t>Student Manual</a:t>
            </a:r>
            <a:endParaRPr lang="en-US" sz="1200" dirty="0">
              <a:solidFill>
                <a:srgbClr val="FF0000"/>
              </a:solidFill>
            </a:endParaRPr>
          </a:p>
        </p:txBody>
      </p:sp>
      <p:grpSp>
        <p:nvGrpSpPr>
          <p:cNvPr id="2" name="Group 1"/>
          <p:cNvGrpSpPr/>
          <p:nvPr/>
        </p:nvGrpSpPr>
        <p:grpSpPr>
          <a:xfrm>
            <a:off x="357488" y="865492"/>
            <a:ext cx="9151021" cy="5049349"/>
            <a:chOff x="357488" y="865492"/>
            <a:chExt cx="9151021" cy="5049349"/>
          </a:xfrm>
        </p:grpSpPr>
        <p:sp>
          <p:nvSpPr>
            <p:cNvPr id="11" name="Rectangle 10"/>
            <p:cNvSpPr/>
            <p:nvPr/>
          </p:nvSpPr>
          <p:spPr>
            <a:xfrm>
              <a:off x="357488" y="865492"/>
              <a:ext cx="6446664" cy="1938992"/>
            </a:xfrm>
            <a:prstGeom prst="rect">
              <a:avLst/>
            </a:prstGeom>
          </p:spPr>
          <p:txBody>
            <a:bodyPr wrap="square">
              <a:spAutoFit/>
            </a:bodyPr>
            <a:lstStyle/>
            <a:p>
              <a:r>
                <a:rPr lang="en-US" sz="2400" dirty="0">
                  <a:solidFill>
                    <a:schemeClr val="bg1"/>
                  </a:solidFill>
                </a:rPr>
                <a:t>In Nauvoo the arms were collected</a:t>
              </a:r>
            </a:p>
            <a:p>
              <a:endParaRPr lang="en-US" sz="2400" dirty="0">
                <a:solidFill>
                  <a:schemeClr val="bg1"/>
                </a:solidFill>
              </a:endParaRPr>
            </a:p>
            <a:p>
              <a:r>
                <a:rPr lang="en-US" sz="2400" dirty="0">
                  <a:solidFill>
                    <a:schemeClr val="bg1"/>
                  </a:solidFill>
                </a:rPr>
                <a:t>Joseph directed that three small cannons and about two hundred firearms be turned over to the militia</a:t>
              </a:r>
            </a:p>
          </p:txBody>
        </p:sp>
        <p:pic>
          <p:nvPicPr>
            <p:cNvPr id="7170" name="Picture 2" descr="http://www.withoutend.org/wp-content/uploads/2013/05/old-sow-b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83" t="11049"/>
            <a:stretch/>
          </p:blipFill>
          <p:spPr bwMode="auto">
            <a:xfrm>
              <a:off x="6901110" y="917181"/>
              <a:ext cx="2607399" cy="26840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2.bp.blogspot.com/_sLm_R0uNR5k/SOaaYYH8jtI/AAAAAAAAAaQ/Fzxs05ge7oE/s320/0596+J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622" y="3342163"/>
              <a:ext cx="3430236" cy="2572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341209" y="3357922"/>
            <a:ext cx="6182162" cy="2952751"/>
            <a:chOff x="5341209" y="3357922"/>
            <a:chExt cx="6182162" cy="2952751"/>
          </a:xfrm>
        </p:grpSpPr>
        <p:sp>
          <p:nvSpPr>
            <p:cNvPr id="12" name="Rectangle 11"/>
            <p:cNvSpPr/>
            <p:nvPr/>
          </p:nvSpPr>
          <p:spPr>
            <a:xfrm>
              <a:off x="5341209" y="4454226"/>
              <a:ext cx="3846658" cy="830997"/>
            </a:xfrm>
            <a:prstGeom prst="rect">
              <a:avLst/>
            </a:prstGeom>
          </p:spPr>
          <p:txBody>
            <a:bodyPr wrap="square">
              <a:spAutoFit/>
            </a:bodyPr>
            <a:lstStyle/>
            <a:p>
              <a:r>
                <a:rPr lang="en-US" sz="2400" dirty="0">
                  <a:solidFill>
                    <a:schemeClr val="bg1"/>
                  </a:solidFill>
                </a:rPr>
                <a:t>Joseph and the others left at 6:00 PM for Carthage</a:t>
              </a:r>
            </a:p>
          </p:txBody>
        </p:sp>
        <p:pic>
          <p:nvPicPr>
            <p:cNvPr id="7174" name="Picture 6" descr="http://www.salamandersociety.com/foyer/prophets/josephsmith/joseph_em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6496" y="3357922"/>
              <a:ext cx="1666875" cy="2952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57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92C758-D2D1-4C1F-959D-1F35AC9A5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Hamilton House—the First Night</a:t>
            </a:r>
          </a:p>
        </p:txBody>
      </p:sp>
      <p:sp>
        <p:nvSpPr>
          <p:cNvPr id="3" name="Rectangle 2"/>
          <p:cNvSpPr/>
          <p:nvPr/>
        </p:nvSpPr>
        <p:spPr>
          <a:xfrm>
            <a:off x="9026540" y="6581000"/>
            <a:ext cx="2959656" cy="276999"/>
          </a:xfrm>
          <a:prstGeom prst="rect">
            <a:avLst/>
          </a:prstGeom>
        </p:spPr>
        <p:txBody>
          <a:bodyPr wrap="none">
            <a:spAutoFit/>
          </a:bodyPr>
          <a:lstStyle/>
          <a:p>
            <a:r>
              <a:rPr lang="en-US" sz="1200" i="1" dirty="0">
                <a:solidFill>
                  <a:srgbClr val="FF0000"/>
                </a:solidFill>
              </a:rPr>
              <a:t>BH Roberts pp. 249-251 and Student Manual</a:t>
            </a:r>
            <a:endParaRPr lang="en-US" sz="1200" dirty="0">
              <a:solidFill>
                <a:srgbClr val="FF0000"/>
              </a:solidFill>
            </a:endParaRPr>
          </a:p>
        </p:txBody>
      </p:sp>
      <p:pic>
        <p:nvPicPr>
          <p:cNvPr id="9218" name="Picture 2" descr="https://www.lds.org/bc/content/shared/content/images/gospel-library/manual/32502/22-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938" y="1691261"/>
            <a:ext cx="4352925" cy="2638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44974" y="3913239"/>
            <a:ext cx="5156660" cy="1754326"/>
          </a:xfrm>
          <a:prstGeom prst="rect">
            <a:avLst/>
          </a:prstGeom>
        </p:spPr>
        <p:txBody>
          <a:bodyPr wrap="square">
            <a:spAutoFit/>
          </a:bodyPr>
          <a:lstStyle/>
          <a:p>
            <a:r>
              <a:rPr lang="en-US" dirty="0">
                <a:solidFill>
                  <a:schemeClr val="bg1"/>
                </a:solidFill>
              </a:rPr>
              <a:t>Through Captain Dunn’s efforts, the prisoners were safely placed in the Hamilton House hotel. The Greys still clamored to see Joseph Smith. Finally Governor Ford put his head out the window and calmed the crowd by announcing that Mr. Smith would be paraded before the troops the next day.</a:t>
            </a:r>
          </a:p>
        </p:txBody>
      </p:sp>
      <p:sp>
        <p:nvSpPr>
          <p:cNvPr id="17" name="Rectangle 16"/>
          <p:cNvSpPr/>
          <p:nvPr/>
        </p:nvSpPr>
        <p:spPr>
          <a:xfrm>
            <a:off x="6442704" y="4716680"/>
            <a:ext cx="5508226" cy="1754326"/>
          </a:xfrm>
          <a:prstGeom prst="rect">
            <a:avLst/>
          </a:prstGeom>
        </p:spPr>
        <p:txBody>
          <a:bodyPr wrap="square">
            <a:spAutoFit/>
          </a:bodyPr>
          <a:lstStyle/>
          <a:p>
            <a:r>
              <a:rPr lang="en-US" dirty="0">
                <a:solidFill>
                  <a:schemeClr val="bg1"/>
                </a:solidFill>
              </a:rPr>
              <a:t>Under the same roof were apostates of Nauvoo:</a:t>
            </a:r>
          </a:p>
          <a:p>
            <a:r>
              <a:rPr lang="en-US" dirty="0">
                <a:solidFill>
                  <a:schemeClr val="bg1"/>
                </a:solidFill>
              </a:rPr>
              <a:t>Joseph H. Jackson</a:t>
            </a:r>
          </a:p>
          <a:p>
            <a:r>
              <a:rPr lang="en-US" dirty="0">
                <a:solidFill>
                  <a:schemeClr val="bg1"/>
                </a:solidFill>
              </a:rPr>
              <a:t>The Foster Brothers</a:t>
            </a:r>
          </a:p>
          <a:p>
            <a:r>
              <a:rPr lang="en-US" dirty="0">
                <a:solidFill>
                  <a:schemeClr val="bg1"/>
                </a:solidFill>
              </a:rPr>
              <a:t>The </a:t>
            </a:r>
            <a:r>
              <a:rPr lang="en-US" dirty="0" err="1">
                <a:solidFill>
                  <a:schemeClr val="bg1"/>
                </a:solidFill>
              </a:rPr>
              <a:t>Higbees</a:t>
            </a:r>
            <a:endParaRPr lang="en-US" dirty="0">
              <a:solidFill>
                <a:schemeClr val="bg1"/>
              </a:solidFill>
            </a:endParaRPr>
          </a:p>
          <a:p>
            <a:r>
              <a:rPr lang="en-US" dirty="0">
                <a:solidFill>
                  <a:schemeClr val="bg1"/>
                </a:solidFill>
              </a:rPr>
              <a:t>The Laws</a:t>
            </a:r>
          </a:p>
          <a:p>
            <a:r>
              <a:rPr lang="en-US" dirty="0">
                <a:solidFill>
                  <a:schemeClr val="bg1"/>
                </a:solidFill>
              </a:rPr>
              <a:t>They had sworn to take the life of President Joseph Smith</a:t>
            </a:r>
          </a:p>
        </p:txBody>
      </p:sp>
      <p:pic>
        <p:nvPicPr>
          <p:cNvPr id="11" name="Picture 10">
            <a:extLst>
              <a:ext uri="{FF2B5EF4-FFF2-40B4-BE49-F238E27FC236}">
                <a16:creationId xmlns:a16="http://schemas.microsoft.com/office/drawing/2014/main" id="{73593021-44AD-4311-9767-053C5B448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816" y="858329"/>
            <a:ext cx="6529382" cy="2786113"/>
          </a:xfrm>
          <a:prstGeom prst="rect">
            <a:avLst/>
          </a:prstGeom>
        </p:spPr>
      </p:pic>
    </p:spTree>
    <p:extLst>
      <p:ext uri="{BB962C8B-B14F-4D97-AF65-F5344CB8AC3E}">
        <p14:creationId xmlns:p14="http://schemas.microsoft.com/office/powerpoint/2010/main" val="35311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7C9038F-9AAF-40C3-8214-E8C933943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Posting Bail—But Charged for Treason</a:t>
            </a:r>
          </a:p>
        </p:txBody>
      </p:sp>
      <p:sp>
        <p:nvSpPr>
          <p:cNvPr id="2" name="Rectangle 1"/>
          <p:cNvSpPr/>
          <p:nvPr/>
        </p:nvSpPr>
        <p:spPr>
          <a:xfrm>
            <a:off x="356967" y="800257"/>
            <a:ext cx="4475428" cy="1477328"/>
          </a:xfrm>
          <a:prstGeom prst="rect">
            <a:avLst/>
          </a:prstGeom>
        </p:spPr>
        <p:txBody>
          <a:bodyPr wrap="square">
            <a:spAutoFit/>
          </a:bodyPr>
          <a:lstStyle/>
          <a:p>
            <a:pPr fontAlgn="base"/>
            <a:r>
              <a:rPr lang="en-US" dirty="0">
                <a:solidFill>
                  <a:schemeClr val="bg1"/>
                </a:solidFill>
              </a:rPr>
              <a:t>On June 25, 1844, Joseph and Hyrum Smith and other leaders posted bail at Carthage and were freed until a formal trial could be held to address the charge of inciting a riot (referring to the destruction of the </a:t>
            </a:r>
            <a:r>
              <a:rPr lang="en-US" i="1" dirty="0">
                <a:solidFill>
                  <a:schemeClr val="bg1"/>
                </a:solidFill>
              </a:rPr>
              <a:t>Nauvoo Expositor</a:t>
            </a:r>
            <a:r>
              <a:rPr lang="en-US" dirty="0">
                <a:solidFill>
                  <a:schemeClr val="bg1"/>
                </a:solidFill>
              </a:rPr>
              <a:t>). </a:t>
            </a:r>
            <a:endParaRPr lang="en-US" i="1" dirty="0">
              <a:solidFill>
                <a:schemeClr val="bg1"/>
              </a:solidFill>
            </a:endParaRPr>
          </a:p>
        </p:txBody>
      </p:sp>
      <p:sp>
        <p:nvSpPr>
          <p:cNvPr id="13" name="Rectangle 12"/>
          <p:cNvSpPr/>
          <p:nvPr/>
        </p:nvSpPr>
        <p:spPr>
          <a:xfrm>
            <a:off x="242755" y="4235876"/>
            <a:ext cx="5639087" cy="2585323"/>
          </a:xfrm>
          <a:prstGeom prst="rect">
            <a:avLst/>
          </a:prstGeom>
        </p:spPr>
        <p:txBody>
          <a:bodyPr wrap="square">
            <a:spAutoFit/>
          </a:bodyPr>
          <a:lstStyle/>
          <a:p>
            <a:pPr fontAlgn="base"/>
            <a:r>
              <a:rPr lang="en-US" dirty="0">
                <a:solidFill>
                  <a:schemeClr val="bg1"/>
                </a:solidFill>
              </a:rPr>
              <a:t>However, that evening Joseph and Hyrum were charged of “treason’ for calling the Nauvoo Legion to assemble on June 18</a:t>
            </a:r>
            <a:r>
              <a:rPr lang="en-US" baseline="30000" dirty="0">
                <a:solidFill>
                  <a:schemeClr val="bg1"/>
                </a:solidFill>
              </a:rPr>
              <a:t>th</a:t>
            </a:r>
            <a:r>
              <a:rPr lang="en-US" dirty="0">
                <a:solidFill>
                  <a:schemeClr val="bg1"/>
                </a:solidFill>
              </a:rPr>
              <a:t> and for declaring martial law—actions that had been prompted by justified fears of mob attack on Nauvoo.</a:t>
            </a:r>
          </a:p>
          <a:p>
            <a:pPr fontAlgn="base"/>
            <a:endParaRPr lang="en-US" dirty="0">
              <a:solidFill>
                <a:schemeClr val="bg1"/>
              </a:solidFill>
            </a:endParaRPr>
          </a:p>
          <a:p>
            <a:pPr fontAlgn="base"/>
            <a:r>
              <a:rPr lang="en-US" dirty="0">
                <a:solidFill>
                  <a:schemeClr val="bg1"/>
                </a:solidFill>
              </a:rPr>
              <a:t>Joseph and his lawyers protested that it was illegal because that charge had not been mentioned at their earlier bail hearing. </a:t>
            </a:r>
          </a:p>
        </p:txBody>
      </p:sp>
      <p:pic>
        <p:nvPicPr>
          <p:cNvPr id="3074" name="Picture 2" descr="http://www.pbs.org/americanprophet/images/prologue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521" r="724" b="4996"/>
          <a:stretch/>
        </p:blipFill>
        <p:spPr bwMode="auto">
          <a:xfrm>
            <a:off x="1055591" y="2432219"/>
            <a:ext cx="3078180" cy="183785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417973" y="3951526"/>
            <a:ext cx="5604582" cy="2585323"/>
            <a:chOff x="6417973" y="3951526"/>
            <a:chExt cx="5604582" cy="2585323"/>
          </a:xfrm>
        </p:grpSpPr>
        <p:sp>
          <p:nvSpPr>
            <p:cNvPr id="7" name="Rectangle 6"/>
            <p:cNvSpPr/>
            <p:nvPr/>
          </p:nvSpPr>
          <p:spPr>
            <a:xfrm>
              <a:off x="8030424" y="3951526"/>
              <a:ext cx="3992131" cy="2585323"/>
            </a:xfrm>
            <a:prstGeom prst="rect">
              <a:avLst/>
            </a:prstGeom>
          </p:spPr>
          <p:txBody>
            <a:bodyPr wrap="square">
              <a:spAutoFit/>
            </a:bodyPr>
            <a:lstStyle/>
            <a:p>
              <a:pPr fontAlgn="base"/>
              <a:r>
                <a:rPr lang="en-US" dirty="0">
                  <a:solidFill>
                    <a:schemeClr val="bg1"/>
                  </a:solidFill>
                </a:rPr>
                <a:t>Justice of the Peace Robert F. Smith, who also served as captain of the Carthage Greys militia, left the courtroom without calling Joseph and Hyrum to answer the second charge.</a:t>
              </a:r>
            </a:p>
            <a:p>
              <a:pPr fontAlgn="base"/>
              <a:endParaRPr lang="en-US" dirty="0">
                <a:solidFill>
                  <a:schemeClr val="bg1"/>
                </a:solidFill>
              </a:endParaRPr>
            </a:p>
            <a:p>
              <a:pPr fontAlgn="base"/>
              <a:r>
                <a:rPr lang="en-US" dirty="0">
                  <a:solidFill>
                    <a:schemeClr val="bg1"/>
                  </a:solidFill>
                </a:rPr>
                <a:t>No bail could be posted for treason, so they had to stay in Carthage—and remained in danger.</a:t>
              </a:r>
              <a:endParaRPr lang="en-US" i="1" dirty="0">
                <a:solidFill>
                  <a:schemeClr val="bg1"/>
                </a:solidFill>
              </a:endParaRPr>
            </a:p>
          </p:txBody>
        </p:sp>
        <p:grpSp>
          <p:nvGrpSpPr>
            <p:cNvPr id="6" name="Group 5"/>
            <p:cNvGrpSpPr/>
            <p:nvPr/>
          </p:nvGrpSpPr>
          <p:grpSpPr>
            <a:xfrm>
              <a:off x="6417973" y="4580283"/>
              <a:ext cx="1846906" cy="1702477"/>
              <a:chOff x="5866647" y="4354786"/>
              <a:chExt cx="1846906" cy="1702477"/>
            </a:xfrm>
          </p:grpSpPr>
          <p:pic>
            <p:nvPicPr>
              <p:cNvPr id="3076" name="Picture 4" descr="http://cowansauctions.com/itemImages/141192.jpg"/>
              <p:cNvPicPr>
                <a:picLocks noChangeAspect="1" noChangeArrowheads="1"/>
              </p:cNvPicPr>
              <p:nvPr/>
            </p:nvPicPr>
            <p:blipFill rotWithShape="1">
              <a:blip r:embed="rId4">
                <a:extLst>
                  <a:ext uri="{28A0092B-C50C-407E-A947-70E740481C1C}">
                    <a14:useLocalDpi xmlns:a14="http://schemas.microsoft.com/office/drawing/2010/main" val="0"/>
                  </a:ext>
                </a:extLst>
              </a:blip>
              <a:srcRect l="55062" t="55445" r="4745" b="10970"/>
              <a:stretch/>
            </p:blipFill>
            <p:spPr bwMode="auto">
              <a:xfrm>
                <a:off x="6096000" y="4354786"/>
                <a:ext cx="1103734" cy="14716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866647" y="5826431"/>
                <a:ext cx="1846906" cy="230832"/>
              </a:xfrm>
              <a:prstGeom prst="rect">
                <a:avLst/>
              </a:prstGeom>
            </p:spPr>
            <p:txBody>
              <a:bodyPr wrap="square">
                <a:spAutoFit/>
              </a:bodyPr>
              <a:lstStyle/>
              <a:p>
                <a:pPr fontAlgn="base"/>
                <a:r>
                  <a:rPr lang="en-US" sz="900" dirty="0">
                    <a:solidFill>
                      <a:schemeClr val="bg1"/>
                    </a:solidFill>
                  </a:rPr>
                  <a:t>Possible photo of Robert F. Smith</a:t>
                </a:r>
                <a:endParaRPr lang="en-US" sz="900" i="1" dirty="0">
                  <a:solidFill>
                    <a:schemeClr val="bg1"/>
                  </a:solidFill>
                </a:endParaRPr>
              </a:p>
            </p:txBody>
          </p:sp>
        </p:grpSp>
      </p:grpSp>
      <p:sp>
        <p:nvSpPr>
          <p:cNvPr id="14" name="Rectangle 13"/>
          <p:cNvSpPr/>
          <p:nvPr/>
        </p:nvSpPr>
        <p:spPr>
          <a:xfrm>
            <a:off x="9104103" y="6536849"/>
            <a:ext cx="3087897" cy="276999"/>
          </a:xfrm>
          <a:prstGeom prst="rect">
            <a:avLst/>
          </a:prstGeom>
        </p:spPr>
        <p:txBody>
          <a:bodyPr wrap="none">
            <a:spAutoFit/>
          </a:bodyPr>
          <a:lstStyle/>
          <a:p>
            <a:r>
              <a:rPr lang="en-US" sz="1200" i="1" dirty="0">
                <a:solidFill>
                  <a:srgbClr val="FF0000"/>
                </a:solidFill>
              </a:rPr>
              <a:t>BH Roberts pp. 255—259  and Student Manual</a:t>
            </a:r>
            <a:endParaRPr lang="en-US" sz="1200" dirty="0">
              <a:solidFill>
                <a:srgbClr val="FF0000"/>
              </a:solidFill>
            </a:endParaRPr>
          </a:p>
        </p:txBody>
      </p:sp>
      <p:grpSp>
        <p:nvGrpSpPr>
          <p:cNvPr id="3" name="Group 2"/>
          <p:cNvGrpSpPr/>
          <p:nvPr/>
        </p:nvGrpSpPr>
        <p:grpSpPr>
          <a:xfrm>
            <a:off x="5369531" y="806147"/>
            <a:ext cx="6096000" cy="3429729"/>
            <a:chOff x="5369531" y="806147"/>
            <a:chExt cx="6096000" cy="3429729"/>
          </a:xfrm>
        </p:grpSpPr>
        <p:sp>
          <p:nvSpPr>
            <p:cNvPr id="8" name="Rectangle 7"/>
            <p:cNvSpPr/>
            <p:nvPr/>
          </p:nvSpPr>
          <p:spPr>
            <a:xfrm>
              <a:off x="5369531" y="806147"/>
              <a:ext cx="6096000" cy="2031325"/>
            </a:xfrm>
            <a:prstGeom prst="rect">
              <a:avLst/>
            </a:prstGeom>
          </p:spPr>
          <p:txBody>
            <a:bodyPr>
              <a:spAutoFit/>
            </a:bodyPr>
            <a:lstStyle/>
            <a:p>
              <a:r>
                <a:rPr lang="en-US" dirty="0">
                  <a:solidFill>
                    <a:schemeClr val="bg1"/>
                  </a:solidFill>
                </a:rPr>
                <a:t>Eight of their friends went with them, including John Taylor, Willard Richards, and John S. </a:t>
              </a:r>
              <a:r>
                <a:rPr lang="en-US" dirty="0" err="1">
                  <a:solidFill>
                    <a:schemeClr val="bg1"/>
                  </a:solidFill>
                </a:rPr>
                <a:t>Fullmer</a:t>
              </a:r>
              <a:r>
                <a:rPr lang="en-US" dirty="0">
                  <a:solidFill>
                    <a:schemeClr val="bg1"/>
                  </a:solidFill>
                </a:rPr>
                <a:t>.  Dan Jones, and Stephen Markham with his hickory cane, which he called the “rascal beater,” walked on either side of the Prophet and his brother warding off the drunken crowd. As it turned out, the stone jail was the safest place in town. Several of Joseph and Hyrum’s friends were permitted to stay with them.</a:t>
              </a:r>
            </a:p>
          </p:txBody>
        </p:sp>
        <p:grpSp>
          <p:nvGrpSpPr>
            <p:cNvPr id="11" name="Group 10"/>
            <p:cNvGrpSpPr/>
            <p:nvPr/>
          </p:nvGrpSpPr>
          <p:grpSpPr>
            <a:xfrm>
              <a:off x="5832309" y="2777321"/>
              <a:ext cx="820119" cy="1458555"/>
              <a:chOff x="5832309" y="2777321"/>
              <a:chExt cx="820119" cy="1458555"/>
            </a:xfrm>
          </p:grpSpPr>
          <p:pic>
            <p:nvPicPr>
              <p:cNvPr id="3078" name="Picture 6" descr="http://upload.wikimedia.org/wikipedia/commons/0/00/Dan_Jones_%28Mormon%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309" y="2777321"/>
                <a:ext cx="820119" cy="12277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35808" y="4005044"/>
                <a:ext cx="657552" cy="230832"/>
              </a:xfrm>
              <a:prstGeom prst="rect">
                <a:avLst/>
              </a:prstGeom>
            </p:spPr>
            <p:txBody>
              <a:bodyPr wrap="none">
                <a:spAutoFit/>
              </a:bodyPr>
              <a:lstStyle/>
              <a:p>
                <a:pPr fontAlgn="base"/>
                <a:r>
                  <a:rPr lang="en-US" sz="900" dirty="0">
                    <a:solidFill>
                      <a:schemeClr val="bg1"/>
                    </a:solidFill>
                  </a:rPr>
                  <a:t>Dan Jones</a:t>
                </a:r>
                <a:endParaRPr lang="en-US" sz="900" i="1" dirty="0">
                  <a:solidFill>
                    <a:schemeClr val="bg1"/>
                  </a:solidFill>
                </a:endParaRPr>
              </a:p>
            </p:txBody>
          </p:sp>
        </p:grpSp>
        <p:grpSp>
          <p:nvGrpSpPr>
            <p:cNvPr id="12" name="Group 11"/>
            <p:cNvGrpSpPr/>
            <p:nvPr/>
          </p:nvGrpSpPr>
          <p:grpSpPr>
            <a:xfrm>
              <a:off x="6892408" y="2818417"/>
              <a:ext cx="896399" cy="1346376"/>
              <a:chOff x="6754211" y="2818426"/>
              <a:chExt cx="896399" cy="1346376"/>
            </a:xfrm>
          </p:grpSpPr>
          <p:pic>
            <p:nvPicPr>
              <p:cNvPr id="3080" name="Picture 8" descr="http://winmillfamily.org/Middle_aged_John_S_Fullm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9830" y="2818426"/>
                <a:ext cx="818726" cy="11039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754211" y="3933970"/>
                <a:ext cx="896399" cy="230832"/>
              </a:xfrm>
              <a:prstGeom prst="rect">
                <a:avLst/>
              </a:prstGeom>
            </p:spPr>
            <p:txBody>
              <a:bodyPr wrap="none">
                <a:spAutoFit/>
              </a:bodyPr>
              <a:lstStyle/>
              <a:p>
                <a:pPr fontAlgn="base"/>
                <a:r>
                  <a:rPr lang="en-US" sz="900" dirty="0">
                    <a:solidFill>
                      <a:schemeClr val="bg1"/>
                    </a:solidFill>
                  </a:rPr>
                  <a:t>John S. </a:t>
                </a:r>
                <a:r>
                  <a:rPr lang="en-US" sz="900" dirty="0" err="1">
                    <a:solidFill>
                      <a:schemeClr val="bg1"/>
                    </a:solidFill>
                  </a:rPr>
                  <a:t>Fullmer</a:t>
                </a:r>
                <a:endParaRPr lang="en-US" sz="900" i="1" dirty="0">
                  <a:solidFill>
                    <a:schemeClr val="bg1"/>
                  </a:solidFill>
                </a:endParaRPr>
              </a:p>
            </p:txBody>
          </p:sp>
        </p:grpSp>
      </p:grpSp>
    </p:spTree>
    <p:extLst>
      <p:ext uri="{BB962C8B-B14F-4D97-AF65-F5344CB8AC3E}">
        <p14:creationId xmlns:p14="http://schemas.microsoft.com/office/powerpoint/2010/main" val="311348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xit" presetSubtype="0" fill="hold" grpId="1"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74"/>
                                        </p:tgtEl>
                                      </p:cBhvr>
                                    </p:animEffect>
                                    <p:set>
                                      <p:cBhvr>
                                        <p:cTn id="19" dur="1" fill="hold">
                                          <p:stCondLst>
                                            <p:cond delay="499"/>
                                          </p:stCondLst>
                                        </p:cTn>
                                        <p:tgtEl>
                                          <p:spTgt spid="307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9BEFF0-2D2D-4EE2-A558-0757F76B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Jail Near Warsaw Road</a:t>
            </a:r>
          </a:p>
        </p:txBody>
      </p:sp>
      <p:sp>
        <p:nvSpPr>
          <p:cNvPr id="2" name="Rectangle 1"/>
          <p:cNvSpPr/>
          <p:nvPr/>
        </p:nvSpPr>
        <p:spPr>
          <a:xfrm>
            <a:off x="3845937" y="778758"/>
            <a:ext cx="4475428" cy="4247317"/>
          </a:xfrm>
          <a:prstGeom prst="rect">
            <a:avLst/>
          </a:prstGeom>
        </p:spPr>
        <p:txBody>
          <a:bodyPr wrap="square">
            <a:spAutoFit/>
          </a:bodyPr>
          <a:lstStyle/>
          <a:p>
            <a:pPr fontAlgn="base"/>
            <a:r>
              <a:rPr lang="en-US" dirty="0">
                <a:solidFill>
                  <a:schemeClr val="bg1"/>
                </a:solidFill>
              </a:rPr>
              <a:t>The jail stood near the Warsaw road on the northwest edge of town, one block north and two blocks west of the town square. The jailer and his family lived on the first floor of the two-story stone building. </a:t>
            </a:r>
          </a:p>
          <a:p>
            <a:pPr fontAlgn="base"/>
            <a:endParaRPr lang="en-US" dirty="0">
              <a:solidFill>
                <a:schemeClr val="bg1"/>
              </a:solidFill>
            </a:endParaRPr>
          </a:p>
          <a:p>
            <a:pPr fontAlgn="base"/>
            <a:r>
              <a:rPr lang="en-US" dirty="0">
                <a:solidFill>
                  <a:schemeClr val="bg1"/>
                </a:solidFill>
              </a:rPr>
              <a:t>The Church leaders spent their first night in a cell on the lower floor. </a:t>
            </a:r>
          </a:p>
          <a:p>
            <a:pPr fontAlgn="base"/>
            <a:endParaRPr lang="en-US" dirty="0">
              <a:solidFill>
                <a:schemeClr val="bg1"/>
              </a:solidFill>
            </a:endParaRPr>
          </a:p>
          <a:p>
            <a:pPr fontAlgn="base"/>
            <a:r>
              <a:rPr lang="en-US" dirty="0">
                <a:solidFill>
                  <a:schemeClr val="bg1"/>
                </a:solidFill>
              </a:rPr>
              <a:t>On the second floor were a cell and a bedroom; the brethren were moved into the bedroom on the second day. </a:t>
            </a:r>
          </a:p>
          <a:p>
            <a:pPr fontAlgn="base"/>
            <a:endParaRPr lang="en-US" dirty="0">
              <a:solidFill>
                <a:schemeClr val="bg1"/>
              </a:solidFill>
            </a:endParaRPr>
          </a:p>
          <a:p>
            <a:pPr fontAlgn="base"/>
            <a:r>
              <a:rPr lang="en-US" dirty="0">
                <a:solidFill>
                  <a:schemeClr val="bg1"/>
                </a:solidFill>
              </a:rPr>
              <a:t>Eight militiamen, posted from the ranks of the Carthage Greys, acted as guards.</a:t>
            </a:r>
            <a:endParaRPr lang="en-US" i="1" dirty="0">
              <a:solidFill>
                <a:schemeClr val="bg1"/>
              </a:solidFill>
            </a:endParaRPr>
          </a:p>
        </p:txBody>
      </p:sp>
      <p:sp>
        <p:nvSpPr>
          <p:cNvPr id="14" name="Rectangle 13"/>
          <p:cNvSpPr/>
          <p:nvPr/>
        </p:nvSpPr>
        <p:spPr>
          <a:xfrm>
            <a:off x="9944909" y="6581001"/>
            <a:ext cx="1471941" cy="276999"/>
          </a:xfrm>
          <a:prstGeom prst="rect">
            <a:avLst/>
          </a:prstGeom>
        </p:spPr>
        <p:txBody>
          <a:bodyPr wrap="none">
            <a:spAutoFit/>
          </a:bodyPr>
          <a:lstStyle/>
          <a:p>
            <a:r>
              <a:rPr lang="en-US" sz="1200" i="1" dirty="0">
                <a:solidFill>
                  <a:srgbClr val="FF0000"/>
                </a:solidFill>
              </a:rPr>
              <a:t>Ensign 1994 October</a:t>
            </a:r>
            <a:endParaRPr lang="en-US" sz="1200" dirty="0">
              <a:solidFill>
                <a:srgbClr val="FF0000"/>
              </a:solidFill>
            </a:endParaRPr>
          </a:p>
        </p:txBody>
      </p:sp>
      <p:pic>
        <p:nvPicPr>
          <p:cNvPr id="10242" name="Picture 2" descr="Map of Nauvoo, Carthage and War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179" y="1110413"/>
            <a:ext cx="2136942" cy="22960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0.gstatic.com/images?q=tbn:ANd9GcTkK6auFVR3IsPXNUY6CLOnoFwMAIe9JZoJZGSO6oQhCQbuz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56" y="3877538"/>
            <a:ext cx="2628900" cy="174307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80324" y="535229"/>
            <a:ext cx="3019481" cy="3229607"/>
            <a:chOff x="580324" y="535229"/>
            <a:chExt cx="3019481" cy="3229607"/>
          </a:xfrm>
        </p:grpSpPr>
        <p:pic>
          <p:nvPicPr>
            <p:cNvPr id="10246" name="Picture 6" descr="https://www.lds.org/bc/content/shared/content/images/gospel-library/manual/32502/22-0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56" y="535229"/>
              <a:ext cx="2527219" cy="2950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0324" y="3487837"/>
              <a:ext cx="3019481" cy="276999"/>
            </a:xfrm>
            <a:prstGeom prst="rect">
              <a:avLst/>
            </a:prstGeom>
          </p:spPr>
          <p:txBody>
            <a:bodyPr wrap="none">
              <a:spAutoFit/>
            </a:bodyPr>
            <a:lstStyle/>
            <a:p>
              <a:r>
                <a:rPr lang="en-US" sz="1200" dirty="0">
                  <a:solidFill>
                    <a:schemeClr val="bg1"/>
                  </a:solidFill>
                  <a:latin typeface="arial" panose="020B0604020202020204" pitchFamily="34" charset="0"/>
                </a:rPr>
                <a:t>310 Buchanan Street, Carthage, IL 62321</a:t>
              </a:r>
              <a:endParaRPr lang="en-US" sz="1200" dirty="0">
                <a:solidFill>
                  <a:schemeClr val="bg1"/>
                </a:solidFill>
              </a:endParaRPr>
            </a:p>
          </p:txBody>
        </p:sp>
      </p:grpSp>
      <p:pic>
        <p:nvPicPr>
          <p:cNvPr id="10248" name="Picture 8" descr="http://www.donthorpe.com/images/carthage-stai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9729" y="3626336"/>
            <a:ext cx="2093422" cy="27912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he Carthage j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305" y="5082161"/>
            <a:ext cx="26955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fade">
                                      <p:cBhvr>
                                        <p:cTn id="19" dur="500"/>
                                        <p:tgtEl>
                                          <p:spTgt spid="1024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0244"/>
                                        </p:tgtEl>
                                        <p:attrNameLst>
                                          <p:attrName>style.visibility</p:attrName>
                                        </p:attrNameLst>
                                      </p:cBhvr>
                                      <p:to>
                                        <p:strVal val="visible"/>
                                      </p:to>
                                    </p:set>
                                    <p:animEffect transition="in" filter="fade">
                                      <p:cBhvr>
                                        <p:cTn id="29" dur="500"/>
                                        <p:tgtEl>
                                          <p:spTgt spid="1024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16B1B5-0A46-41BA-8EB5-25F5B47AA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Testimony</a:t>
            </a:r>
          </a:p>
        </p:txBody>
      </p:sp>
      <p:sp>
        <p:nvSpPr>
          <p:cNvPr id="16" name="Rectangle 15"/>
          <p:cNvSpPr/>
          <p:nvPr/>
        </p:nvSpPr>
        <p:spPr>
          <a:xfrm>
            <a:off x="7009054" y="970418"/>
            <a:ext cx="4141850" cy="1200329"/>
          </a:xfrm>
          <a:prstGeom prst="rect">
            <a:avLst/>
          </a:prstGeom>
        </p:spPr>
        <p:txBody>
          <a:bodyPr wrap="square">
            <a:spAutoFit/>
          </a:bodyPr>
          <a:lstStyle/>
          <a:p>
            <a:pPr fontAlgn="base"/>
            <a:r>
              <a:rPr lang="en-US" dirty="0">
                <a:solidFill>
                  <a:schemeClr val="bg1"/>
                </a:solidFill>
              </a:rPr>
              <a:t>That evening, the Prophet bore testimony to the guards of the authenticity of the Book of Mormon and the Restoration of the gospel.</a:t>
            </a:r>
            <a:endParaRPr lang="en-US" i="1" dirty="0">
              <a:solidFill>
                <a:schemeClr val="bg1"/>
              </a:solidFill>
            </a:endParaRPr>
          </a:p>
        </p:txBody>
      </p:sp>
      <p:sp>
        <p:nvSpPr>
          <p:cNvPr id="17" name="Rectangle 16"/>
          <p:cNvSpPr/>
          <p:nvPr/>
        </p:nvSpPr>
        <p:spPr>
          <a:xfrm>
            <a:off x="293398" y="572598"/>
            <a:ext cx="5082388" cy="2031325"/>
          </a:xfrm>
          <a:prstGeom prst="rect">
            <a:avLst/>
          </a:prstGeom>
        </p:spPr>
        <p:txBody>
          <a:bodyPr wrap="square">
            <a:spAutoFit/>
          </a:bodyPr>
          <a:lstStyle/>
          <a:p>
            <a:pPr fontAlgn="base"/>
            <a:r>
              <a:rPr lang="en-US" dirty="0">
                <a:solidFill>
                  <a:schemeClr val="bg1"/>
                </a:solidFill>
              </a:rPr>
              <a:t>On June 26, 1844, Joseph met with Governor Ford in the jail. Governor Ford was contemplating going to Nauvoo, and Joseph asked to go along, feeling he was not safe in Carthage. </a:t>
            </a:r>
          </a:p>
          <a:p>
            <a:pPr fontAlgn="base"/>
            <a:endParaRPr lang="en-US" dirty="0">
              <a:solidFill>
                <a:schemeClr val="bg1"/>
              </a:solidFill>
            </a:endParaRPr>
          </a:p>
          <a:p>
            <a:pPr fontAlgn="base"/>
            <a:r>
              <a:rPr lang="en-US" dirty="0">
                <a:solidFill>
                  <a:schemeClr val="bg1"/>
                </a:solidFill>
              </a:rPr>
              <a:t>Governor Ford promised that if he left Carthage he would take Joseph and Hyrum with him. </a:t>
            </a:r>
            <a:endParaRPr lang="en-US" i="1" dirty="0">
              <a:solidFill>
                <a:schemeClr val="bg1"/>
              </a:solidFill>
            </a:endParaRPr>
          </a:p>
        </p:txBody>
      </p:sp>
      <p:sp>
        <p:nvSpPr>
          <p:cNvPr id="2" name="Rectangle 1"/>
          <p:cNvSpPr/>
          <p:nvPr/>
        </p:nvSpPr>
        <p:spPr>
          <a:xfrm>
            <a:off x="3444242" y="2874015"/>
            <a:ext cx="6096000" cy="3693319"/>
          </a:xfrm>
          <a:prstGeom prst="rect">
            <a:avLst/>
          </a:prstGeom>
        </p:spPr>
        <p:txBody>
          <a:bodyPr>
            <a:spAutoFit/>
          </a:bodyPr>
          <a:lstStyle/>
          <a:p>
            <a:r>
              <a:rPr lang="en-US" dirty="0">
                <a:solidFill>
                  <a:schemeClr val="bg1"/>
                </a:solidFill>
                <a:latin typeface="Open Sans"/>
              </a:rPr>
              <a:t>On the morning of June 27, 1844, Joseph wrote in a letter to Emma: “I am very much resigned to my lot, knowing I am justified, and have done the best that could be done. Give my love to the children and all my friends”.</a:t>
            </a:r>
          </a:p>
          <a:p>
            <a:endParaRPr lang="en-US" dirty="0">
              <a:solidFill>
                <a:schemeClr val="bg1"/>
              </a:solidFill>
              <a:latin typeface="Open Sans"/>
            </a:endParaRPr>
          </a:p>
          <a:p>
            <a:r>
              <a:rPr lang="en-US" dirty="0">
                <a:solidFill>
                  <a:schemeClr val="bg1"/>
                </a:solidFill>
                <a:latin typeface="Open Sans"/>
              </a:rPr>
              <a:t>Later that day, despite knowing of plans by local citizens to storm the jail and kill the prisoners, Governor Ford left Carthage to speak to the citizens of Nauvoo. He broke his promise and did not take Joseph and Hyrum with him. Before leaving, Governor Ford placed the Carthage Greys—the most visibly hostile of the militias gathered in Carthage—in charge of guarding the jail and disbanded the other militias.</a:t>
            </a:r>
            <a:endParaRPr lang="en-US" dirty="0">
              <a:solidFill>
                <a:schemeClr val="bg1"/>
              </a:solidFill>
            </a:endParaRPr>
          </a:p>
        </p:txBody>
      </p:sp>
      <p:pic>
        <p:nvPicPr>
          <p:cNvPr id="12290" name="Picture 2" descr="http://2.bp.blogspot.com/-Lvoqidujesg/ThOTP0vF_vI/AAAAAAAAC-c/ECcYEWITlMc/s1600/Emma%2527s+Hymns.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25" t="1703" r="11326" b="8736"/>
          <a:stretch/>
        </p:blipFill>
        <p:spPr bwMode="auto">
          <a:xfrm>
            <a:off x="9799683" y="3503232"/>
            <a:ext cx="1970679" cy="20098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72681" y="6587776"/>
            <a:ext cx="6096000" cy="261610"/>
          </a:xfrm>
          <a:prstGeom prst="rect">
            <a:avLst/>
          </a:prstGeom>
        </p:spPr>
        <p:txBody>
          <a:bodyPr>
            <a:spAutoFit/>
          </a:bodyPr>
          <a:lstStyle/>
          <a:p>
            <a:pPr algn="r"/>
            <a:r>
              <a:rPr lang="en-US" sz="1100" i="1" dirty="0">
                <a:solidFill>
                  <a:srgbClr val="FF0000"/>
                </a:solidFill>
                <a:latin typeface="Open Sans"/>
              </a:rPr>
              <a:t>History of the Church,</a:t>
            </a:r>
            <a:r>
              <a:rPr lang="en-US" sz="1100" dirty="0">
                <a:solidFill>
                  <a:srgbClr val="FF0000"/>
                </a:solidFill>
                <a:latin typeface="Open Sans"/>
              </a:rPr>
              <a:t> 6:605</a:t>
            </a:r>
            <a:endParaRPr lang="en-US" sz="1100" dirty="0">
              <a:solidFill>
                <a:srgbClr val="FF0000"/>
              </a:solidFill>
            </a:endParaRPr>
          </a:p>
        </p:txBody>
      </p:sp>
      <p:pic>
        <p:nvPicPr>
          <p:cNvPr id="1026" name="Picture 2" descr="http://josephsmithpapers.org/bc-jsp/content/jsp/images/431/431_ms155_2_03_002_files/10/1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4" y="3674777"/>
            <a:ext cx="24574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B046F79B-6A3D-404E-8271-C9350206B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a:off x="0" y="2061927"/>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5142369" cy="369332"/>
          </a:xfrm>
          <a:prstGeom prst="rect">
            <a:avLst/>
          </a:prstGeom>
          <a:noFill/>
        </p:spPr>
        <p:txBody>
          <a:bodyPr wrap="square" rtlCol="0">
            <a:spAutoFit/>
          </a:bodyPr>
          <a:lstStyle/>
          <a:p>
            <a:r>
              <a:rPr lang="en-US" dirty="0">
                <a:solidFill>
                  <a:schemeClr val="bg1"/>
                </a:solidFill>
              </a:rPr>
              <a:t>1842  Church History Timeline</a:t>
            </a:r>
          </a:p>
        </p:txBody>
      </p:sp>
      <p:grpSp>
        <p:nvGrpSpPr>
          <p:cNvPr id="20" name="Group 19"/>
          <p:cNvGrpSpPr/>
          <p:nvPr/>
        </p:nvGrpSpPr>
        <p:grpSpPr>
          <a:xfrm>
            <a:off x="107133" y="1381501"/>
            <a:ext cx="4111781" cy="5183277"/>
            <a:chOff x="107133" y="1381501"/>
            <a:chExt cx="4111781" cy="5183277"/>
          </a:xfrm>
        </p:grpSpPr>
        <p:cxnSp>
          <p:nvCxnSpPr>
            <p:cNvPr id="5" name="Straight Connector 4"/>
            <p:cNvCxnSpPr/>
            <p:nvPr/>
          </p:nvCxnSpPr>
          <p:spPr>
            <a:xfrm flipH="1">
              <a:off x="642797" y="1738265"/>
              <a:ext cx="9053" cy="22426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133" y="4010233"/>
              <a:ext cx="4111781" cy="2554545"/>
            </a:xfrm>
            <a:prstGeom prst="rect">
              <a:avLst/>
            </a:prstGeom>
            <a:noFill/>
          </p:spPr>
          <p:txBody>
            <a:bodyPr wrap="square" rtlCol="0">
              <a:spAutoFit/>
            </a:bodyPr>
            <a:lstStyle/>
            <a:p>
              <a:r>
                <a:rPr lang="en-US" sz="1600" dirty="0">
                  <a:solidFill>
                    <a:schemeClr val="bg1"/>
                  </a:solidFill>
                </a:rPr>
                <a:t>Ex-Governor Lilburn W. Boggs, of Missouri, was seated in a room by himself in the evening, when some person discharged a pistol loaded with buckshot through an adjoining window. Three of the shots took effect in his head. His son, hearing the shot, burst into the room and found his father in a helpless condition. The pistol from which the shot was fired was found under the window and there, too, were the footprints of the would-be-assassin.</a:t>
              </a:r>
            </a:p>
          </p:txBody>
        </p:sp>
        <p:sp>
          <p:nvSpPr>
            <p:cNvPr id="10" name="TextBox 9"/>
            <p:cNvSpPr txBox="1"/>
            <p:nvPr/>
          </p:nvSpPr>
          <p:spPr>
            <a:xfrm>
              <a:off x="123234" y="1381501"/>
              <a:ext cx="1459116" cy="338554"/>
            </a:xfrm>
            <a:prstGeom prst="rect">
              <a:avLst/>
            </a:prstGeom>
            <a:noFill/>
          </p:spPr>
          <p:txBody>
            <a:bodyPr wrap="square" rtlCol="0">
              <a:spAutoFit/>
            </a:bodyPr>
            <a:lstStyle/>
            <a:p>
              <a:r>
                <a:rPr lang="en-US" sz="1600" dirty="0">
                  <a:solidFill>
                    <a:schemeClr val="bg1"/>
                  </a:solidFill>
                </a:rPr>
                <a:t>May 6, 1842</a:t>
              </a:r>
            </a:p>
          </p:txBody>
        </p:sp>
      </p:grpSp>
      <p:grpSp>
        <p:nvGrpSpPr>
          <p:cNvPr id="18" name="Group 17"/>
          <p:cNvGrpSpPr/>
          <p:nvPr/>
        </p:nvGrpSpPr>
        <p:grpSpPr>
          <a:xfrm>
            <a:off x="3257738" y="2073244"/>
            <a:ext cx="4523285" cy="1784199"/>
            <a:chOff x="3257738" y="2073244"/>
            <a:chExt cx="4523285" cy="1784199"/>
          </a:xfrm>
        </p:grpSpPr>
        <p:cxnSp>
          <p:nvCxnSpPr>
            <p:cNvPr id="17" name="Straight Connector 16"/>
            <p:cNvCxnSpPr/>
            <p:nvPr/>
          </p:nvCxnSpPr>
          <p:spPr>
            <a:xfrm flipH="1">
              <a:off x="4833042" y="2073244"/>
              <a:ext cx="1508" cy="899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57738" y="2934113"/>
              <a:ext cx="4523285" cy="923330"/>
            </a:xfrm>
            <a:prstGeom prst="rect">
              <a:avLst/>
            </a:prstGeom>
          </p:spPr>
          <p:txBody>
            <a:bodyPr wrap="square">
              <a:spAutoFit/>
            </a:bodyPr>
            <a:lstStyle/>
            <a:p>
              <a:r>
                <a:rPr lang="en-US" dirty="0">
                  <a:solidFill>
                    <a:schemeClr val="bg1"/>
                  </a:solidFill>
                </a:rPr>
                <a:t> “My hands are clean and my heart pure from the blood of all men” This statement was sent to the Quincy </a:t>
              </a:r>
              <a:r>
                <a:rPr lang="en-US" i="1" dirty="0">
                  <a:solidFill>
                    <a:schemeClr val="bg1"/>
                  </a:solidFill>
                </a:rPr>
                <a:t>Whig </a:t>
              </a:r>
              <a:r>
                <a:rPr lang="en-US" dirty="0">
                  <a:solidFill>
                    <a:schemeClr val="bg1"/>
                  </a:solidFill>
                </a:rPr>
                <a:t>and Nauvoo </a:t>
              </a:r>
              <a:r>
                <a:rPr lang="en-US" i="1" dirty="0">
                  <a:solidFill>
                    <a:schemeClr val="bg1"/>
                  </a:solidFill>
                </a:rPr>
                <a:t>Wasp.</a:t>
              </a:r>
            </a:p>
          </p:txBody>
        </p:sp>
        <p:pic>
          <p:nvPicPr>
            <p:cNvPr id="1028" name="Picture 4" descr="http://www.pbs.org/americanprophet/images/joseph-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434" y="2124304"/>
              <a:ext cx="638243" cy="9117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1174939" y="307459"/>
            <a:ext cx="4736973" cy="2462354"/>
            <a:chOff x="1174939" y="307459"/>
            <a:chExt cx="4736973" cy="2462354"/>
          </a:xfrm>
        </p:grpSpPr>
        <p:grpSp>
          <p:nvGrpSpPr>
            <p:cNvPr id="19" name="Group 18"/>
            <p:cNvGrpSpPr/>
            <p:nvPr/>
          </p:nvGrpSpPr>
          <p:grpSpPr>
            <a:xfrm>
              <a:off x="1942721" y="467763"/>
              <a:ext cx="3969191" cy="2302050"/>
              <a:chOff x="1942721" y="467763"/>
              <a:chExt cx="3969191" cy="2302050"/>
            </a:xfrm>
          </p:grpSpPr>
          <p:cxnSp>
            <p:nvCxnSpPr>
              <p:cNvPr id="13" name="Straight Connector 12"/>
              <p:cNvCxnSpPr/>
              <p:nvPr/>
            </p:nvCxnSpPr>
            <p:spPr>
              <a:xfrm>
                <a:off x="2751515" y="1787062"/>
                <a:ext cx="2248" cy="644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21957" y="2431259"/>
                <a:ext cx="1459116" cy="338554"/>
              </a:xfrm>
              <a:prstGeom prst="rect">
                <a:avLst/>
              </a:prstGeom>
              <a:noFill/>
            </p:spPr>
            <p:txBody>
              <a:bodyPr wrap="square" rtlCol="0">
                <a:spAutoFit/>
              </a:bodyPr>
              <a:lstStyle/>
              <a:p>
                <a:r>
                  <a:rPr lang="en-US" sz="1600" dirty="0">
                    <a:solidFill>
                      <a:schemeClr val="bg1"/>
                    </a:solidFill>
                  </a:rPr>
                  <a:t>May 21, 1842</a:t>
                </a:r>
              </a:p>
            </p:txBody>
          </p:sp>
          <p:sp>
            <p:nvSpPr>
              <p:cNvPr id="14" name="Rectangle 13"/>
              <p:cNvSpPr/>
              <p:nvPr/>
            </p:nvSpPr>
            <p:spPr>
              <a:xfrm>
                <a:off x="1942721" y="467763"/>
                <a:ext cx="3969191" cy="1569660"/>
              </a:xfrm>
              <a:prstGeom prst="rect">
                <a:avLst/>
              </a:prstGeom>
            </p:spPr>
            <p:txBody>
              <a:bodyPr wrap="square">
                <a:spAutoFit/>
              </a:bodyPr>
              <a:lstStyle/>
              <a:p>
                <a:r>
                  <a:rPr lang="en-US" sz="1600" dirty="0">
                    <a:solidFill>
                      <a:schemeClr val="bg1"/>
                    </a:solidFill>
                  </a:rPr>
                  <a:t>Quincy </a:t>
                </a:r>
                <a:r>
                  <a:rPr lang="en-US" sz="1600" i="1" dirty="0">
                    <a:solidFill>
                      <a:schemeClr val="bg1"/>
                    </a:solidFill>
                  </a:rPr>
                  <a:t>Whig–</a:t>
                </a:r>
                <a:r>
                  <a:rPr lang="en-US" sz="1600" dirty="0">
                    <a:solidFill>
                      <a:schemeClr val="bg1"/>
                    </a:solidFill>
                  </a:rPr>
                  <a:t> guesses are made as to who had shot at Boggs. ‘</a:t>
                </a:r>
                <a:r>
                  <a:rPr lang="en-US" sz="1600" i="1" dirty="0">
                    <a:solidFill>
                      <a:schemeClr val="bg1"/>
                    </a:solidFill>
                  </a:rPr>
                  <a:t>one of which throws the crime upon the Mormons…Smith…prophesied a year or so ago, his death by violent means. Hence, there is plenty of foundation for rumor.’</a:t>
                </a:r>
              </a:p>
            </p:txBody>
          </p:sp>
        </p:grpSp>
        <p:pic>
          <p:nvPicPr>
            <p:cNvPr id="1030" name="Picture 6" descr="http://www.sidneyrigdon.com/dbroadhu/IL/Whi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939" y="307459"/>
              <a:ext cx="814823" cy="105927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http://www.pbs.org/mormons/timeline/images/t_1838_au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108" y="2769813"/>
            <a:ext cx="952500" cy="12477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977353" y="208809"/>
            <a:ext cx="4271548" cy="1853118"/>
            <a:chOff x="5977353" y="208809"/>
            <a:chExt cx="4271548" cy="1853118"/>
          </a:xfrm>
        </p:grpSpPr>
        <p:sp>
          <p:nvSpPr>
            <p:cNvPr id="23" name="Rectangle 22"/>
            <p:cNvSpPr/>
            <p:nvPr/>
          </p:nvSpPr>
          <p:spPr>
            <a:xfrm>
              <a:off x="6867662" y="208809"/>
              <a:ext cx="3381239" cy="1323439"/>
            </a:xfrm>
            <a:prstGeom prst="rect">
              <a:avLst/>
            </a:prstGeom>
          </p:spPr>
          <p:txBody>
            <a:bodyPr wrap="square">
              <a:spAutoFit/>
            </a:bodyPr>
            <a:lstStyle/>
            <a:p>
              <a:r>
                <a:rPr lang="en-US" sz="1600" dirty="0">
                  <a:solidFill>
                    <a:schemeClr val="bg1"/>
                  </a:solidFill>
                </a:rPr>
                <a:t>Orrin Porter Rockwell was accused also. Boggs recovers and charges him of the crime and a second affidavit charging President Joseph Smith of being an accessory before the fact.</a:t>
              </a:r>
            </a:p>
          </p:txBody>
        </p:sp>
        <p:pic>
          <p:nvPicPr>
            <p:cNvPr id="1034" name="Picture 10" descr="http://upload.wikimedia.org/wikipedia/commons/thumb/0/03/OPRockwell.png/220px-OPRockwe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7353" y="639132"/>
              <a:ext cx="895589" cy="109913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8401616" y="1550778"/>
              <a:ext cx="0" cy="5111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8346937" y="2073244"/>
            <a:ext cx="2957457" cy="2962933"/>
            <a:chOff x="8612871" y="2059740"/>
            <a:chExt cx="2957457" cy="2962933"/>
          </a:xfrm>
        </p:grpSpPr>
        <p:sp>
          <p:nvSpPr>
            <p:cNvPr id="27" name="Rectangle 26"/>
            <p:cNvSpPr/>
            <p:nvPr/>
          </p:nvSpPr>
          <p:spPr>
            <a:xfrm>
              <a:off x="8612871" y="3206791"/>
              <a:ext cx="2957457" cy="1815882"/>
            </a:xfrm>
            <a:prstGeom prst="rect">
              <a:avLst/>
            </a:prstGeom>
          </p:spPr>
          <p:txBody>
            <a:bodyPr wrap="square">
              <a:spAutoFit/>
            </a:bodyPr>
            <a:lstStyle/>
            <a:p>
              <a:r>
                <a:rPr lang="en-US" sz="1600" dirty="0">
                  <a:solidFill>
                    <a:schemeClr val="bg1"/>
                  </a:solidFill>
                </a:rPr>
                <a:t>Missouri’s Governor Reynolds granted </a:t>
              </a:r>
              <a:r>
                <a:rPr lang="en-US" sz="1600" dirty="0" err="1">
                  <a:solidFill>
                    <a:schemeClr val="bg1"/>
                  </a:solidFill>
                </a:rPr>
                <a:t>Bogg’s</a:t>
              </a:r>
              <a:r>
                <a:rPr lang="en-US" sz="1600" dirty="0">
                  <a:solidFill>
                    <a:schemeClr val="bg1"/>
                  </a:solidFill>
                </a:rPr>
                <a:t> request and demanded the governor of Illinois (Thomas Carlin) for surrender of President Smith to E.R. Ford, who was appointed the agent of Missouri, to receive him. </a:t>
              </a:r>
            </a:p>
          </p:txBody>
        </p:sp>
        <p:cxnSp>
          <p:nvCxnSpPr>
            <p:cNvPr id="34" name="Straight Connector 33"/>
            <p:cNvCxnSpPr/>
            <p:nvPr/>
          </p:nvCxnSpPr>
          <p:spPr>
            <a:xfrm flipH="1">
              <a:off x="9937837" y="2059740"/>
              <a:ext cx="7546" cy="1147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36" name="Picture 12" descr="GovThomasReynold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78" t="2187" r="2737" b="14718"/>
            <a:stretch/>
          </p:blipFill>
          <p:spPr bwMode="auto">
            <a:xfrm>
              <a:off x="8989435" y="2174083"/>
              <a:ext cx="769545" cy="10060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nga.org/files/live/sites/NGA/files/images/Govimages/PGTCARLI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6255" y="2162315"/>
              <a:ext cx="766033" cy="995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0286247" y="473625"/>
            <a:ext cx="2100403" cy="2062613"/>
            <a:chOff x="10286247" y="473625"/>
            <a:chExt cx="2100403" cy="2062613"/>
          </a:xfrm>
        </p:grpSpPr>
        <p:sp>
          <p:nvSpPr>
            <p:cNvPr id="35" name="Rectangle 34"/>
            <p:cNvSpPr/>
            <p:nvPr/>
          </p:nvSpPr>
          <p:spPr>
            <a:xfrm>
              <a:off x="10286247" y="473625"/>
              <a:ext cx="2100403" cy="1077218"/>
            </a:xfrm>
            <a:prstGeom prst="rect">
              <a:avLst/>
            </a:prstGeom>
          </p:spPr>
          <p:txBody>
            <a:bodyPr wrap="square">
              <a:spAutoFit/>
            </a:bodyPr>
            <a:lstStyle/>
            <a:p>
              <a:r>
                <a:rPr lang="en-US" sz="1600" dirty="0">
                  <a:solidFill>
                    <a:schemeClr val="bg1"/>
                  </a:solidFill>
                </a:rPr>
                <a:t>Joseph Smith and Orrin Porter Rockwell arrested but applied for </a:t>
              </a:r>
              <a:r>
                <a:rPr lang="en-US" sz="1600" i="1" dirty="0">
                  <a:solidFill>
                    <a:schemeClr val="bg1"/>
                  </a:solidFill>
                </a:rPr>
                <a:t>habeas corpus</a:t>
              </a:r>
              <a:endParaRPr lang="en-US" sz="1600" dirty="0">
                <a:solidFill>
                  <a:schemeClr val="bg1"/>
                </a:solidFill>
              </a:endParaRPr>
            </a:p>
          </p:txBody>
        </p:sp>
        <p:cxnSp>
          <p:nvCxnSpPr>
            <p:cNvPr id="38" name="Straight Connector 37"/>
            <p:cNvCxnSpPr/>
            <p:nvPr/>
          </p:nvCxnSpPr>
          <p:spPr>
            <a:xfrm>
              <a:off x="11570329" y="1532248"/>
              <a:ext cx="0" cy="6971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796521" y="2197684"/>
              <a:ext cx="1421394" cy="338554"/>
            </a:xfrm>
            <a:prstGeom prst="rect">
              <a:avLst/>
            </a:prstGeom>
          </p:spPr>
          <p:txBody>
            <a:bodyPr wrap="square">
              <a:spAutoFit/>
            </a:bodyPr>
            <a:lstStyle/>
            <a:p>
              <a:r>
                <a:rPr lang="en-US" sz="1600" dirty="0">
                  <a:solidFill>
                    <a:schemeClr val="bg1"/>
                  </a:solidFill>
                </a:rPr>
                <a:t>August 8, 1842</a:t>
              </a:r>
            </a:p>
          </p:txBody>
        </p:sp>
      </p:grpSp>
      <p:sp>
        <p:nvSpPr>
          <p:cNvPr id="43" name="Rectangle 42"/>
          <p:cNvSpPr/>
          <p:nvPr/>
        </p:nvSpPr>
        <p:spPr>
          <a:xfrm>
            <a:off x="4720545" y="4872182"/>
            <a:ext cx="3762552" cy="1200329"/>
          </a:xfrm>
          <a:prstGeom prst="rect">
            <a:avLst/>
          </a:prstGeom>
        </p:spPr>
        <p:txBody>
          <a:bodyPr wrap="square">
            <a:spAutoFit/>
          </a:bodyPr>
          <a:lstStyle/>
          <a:p>
            <a:r>
              <a:rPr lang="en-US" sz="2400" dirty="0">
                <a:solidFill>
                  <a:srgbClr val="FFFF00"/>
                </a:solidFill>
              </a:rPr>
              <a:t>Habeas corpus—a right to ask the court to determine if the arrest is legal.</a:t>
            </a:r>
          </a:p>
        </p:txBody>
      </p:sp>
      <p:sp>
        <p:nvSpPr>
          <p:cNvPr id="36" name="Rectangle 35"/>
          <p:cNvSpPr/>
          <p:nvPr/>
        </p:nvSpPr>
        <p:spPr>
          <a:xfrm>
            <a:off x="7350168" y="6564778"/>
            <a:ext cx="6096000" cy="276999"/>
          </a:xfrm>
          <a:prstGeom prst="rect">
            <a:avLst/>
          </a:prstGeom>
        </p:spPr>
        <p:txBody>
          <a:bodyPr>
            <a:spAutoFit/>
          </a:bodyPr>
          <a:lstStyle/>
          <a:p>
            <a:r>
              <a:rPr lang="en-US" sz="1200" dirty="0">
                <a:solidFill>
                  <a:srgbClr val="FF0000"/>
                </a:solidFill>
              </a:rPr>
              <a:t>B.H. Roberts </a:t>
            </a:r>
            <a:r>
              <a:rPr lang="en-US" sz="1200" i="1" dirty="0">
                <a:solidFill>
                  <a:srgbClr val="FF0000"/>
                </a:solidFill>
              </a:rPr>
              <a:t>A Comprehensive History of the Church </a:t>
            </a:r>
            <a:r>
              <a:rPr lang="en-US" sz="1200" dirty="0">
                <a:solidFill>
                  <a:srgbClr val="FF0000"/>
                </a:solidFill>
              </a:rPr>
              <a:t>Volume 2 pp. 148-151</a:t>
            </a:r>
          </a:p>
        </p:txBody>
      </p:sp>
    </p:spTree>
    <p:extLst>
      <p:ext uri="{BB962C8B-B14F-4D97-AF65-F5344CB8AC3E}">
        <p14:creationId xmlns:p14="http://schemas.microsoft.com/office/powerpoint/2010/main" val="33010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xit" presetSubtype="0" fill="hold" nodeType="withEffect">
                                  <p:stCondLst>
                                    <p:cond delay="0"/>
                                  </p:stCondLst>
                                  <p:childTnLst>
                                    <p:animEffect transition="out" filter="fade">
                                      <p:cBhvr>
                                        <p:cTn id="17" dur="500"/>
                                        <p:tgtEl>
                                          <p:spTgt spid="1032"/>
                                        </p:tgtEl>
                                      </p:cBhvr>
                                    </p:animEffect>
                                    <p:set>
                                      <p:cBhvr>
                                        <p:cTn id="18" dur="1" fill="hold">
                                          <p:stCondLst>
                                            <p:cond delay="499"/>
                                          </p:stCondLst>
                                        </p:cTn>
                                        <p:tgtEl>
                                          <p:spTgt spid="103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xit" presetSubtype="0" fill="hold" nodeType="with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62A930-CC04-441D-BED8-53FA4EB18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Time Spent in Carthage Jail</a:t>
            </a:r>
          </a:p>
        </p:txBody>
      </p:sp>
      <p:sp>
        <p:nvSpPr>
          <p:cNvPr id="17" name="Rectangle 16"/>
          <p:cNvSpPr/>
          <p:nvPr/>
        </p:nvSpPr>
        <p:spPr>
          <a:xfrm>
            <a:off x="293398" y="572598"/>
            <a:ext cx="5082388" cy="2862322"/>
          </a:xfrm>
          <a:prstGeom prst="rect">
            <a:avLst/>
          </a:prstGeom>
        </p:spPr>
        <p:txBody>
          <a:bodyPr wrap="square">
            <a:spAutoFit/>
          </a:bodyPr>
          <a:lstStyle/>
          <a:p>
            <a:pPr fontAlgn="base"/>
            <a:r>
              <a:rPr lang="en-US" dirty="0">
                <a:solidFill>
                  <a:schemeClr val="bg1"/>
                </a:solidFill>
              </a:rPr>
              <a:t>The defendants had no witnesses present; since treason was a non-</a:t>
            </a:r>
            <a:r>
              <a:rPr lang="en-US" dirty="0" err="1">
                <a:solidFill>
                  <a:schemeClr val="bg1"/>
                </a:solidFill>
              </a:rPr>
              <a:t>bailable</a:t>
            </a:r>
            <a:r>
              <a:rPr lang="en-US" dirty="0">
                <a:solidFill>
                  <a:schemeClr val="bg1"/>
                </a:solidFill>
              </a:rPr>
              <a:t> charge, they were required to remain in custody until another hearing could be held on 29 June. </a:t>
            </a:r>
          </a:p>
          <a:p>
            <a:pPr fontAlgn="base"/>
            <a:endParaRPr lang="en-US" dirty="0">
              <a:solidFill>
                <a:schemeClr val="bg1"/>
              </a:solidFill>
            </a:endParaRPr>
          </a:p>
          <a:p>
            <a:pPr fontAlgn="base"/>
            <a:r>
              <a:rPr lang="en-US" dirty="0">
                <a:solidFill>
                  <a:schemeClr val="bg1"/>
                </a:solidFill>
              </a:rPr>
              <a:t>Joseph spent the afternoon dictating to his scribe, Willard Richards, while Dan Jones and Stephen Markham whittled at the warped door to their room in the jail with a penknife so it could be latched securely to prepare against possible attack.</a:t>
            </a:r>
            <a:endParaRPr lang="en-US" i="1" dirty="0">
              <a:solidFill>
                <a:schemeClr val="bg1"/>
              </a:solidFill>
            </a:endParaRPr>
          </a:p>
        </p:txBody>
      </p:sp>
      <p:sp>
        <p:nvSpPr>
          <p:cNvPr id="6" name="Rectangle 5"/>
          <p:cNvSpPr/>
          <p:nvPr/>
        </p:nvSpPr>
        <p:spPr>
          <a:xfrm>
            <a:off x="5872681" y="6587776"/>
            <a:ext cx="6096000" cy="261610"/>
          </a:xfrm>
          <a:prstGeom prst="rect">
            <a:avLst/>
          </a:prstGeom>
        </p:spPr>
        <p:txBody>
          <a:bodyPr>
            <a:spAutoFit/>
          </a:bodyPr>
          <a:lstStyle/>
          <a:p>
            <a:pPr algn="r"/>
            <a:r>
              <a:rPr lang="en-US" sz="1100" i="1" dirty="0">
                <a:solidFill>
                  <a:srgbClr val="FF0000"/>
                </a:solidFill>
                <a:latin typeface="Open Sans"/>
              </a:rPr>
              <a:t>Student Manual</a:t>
            </a:r>
            <a:endParaRPr lang="en-US" sz="1100" dirty="0">
              <a:solidFill>
                <a:srgbClr val="FF0000"/>
              </a:solidFill>
            </a:endParaRPr>
          </a:p>
        </p:txBody>
      </p:sp>
      <p:pic>
        <p:nvPicPr>
          <p:cNvPr id="10" name="Picture 4" descr="The jail door still bears the scars of bullets fired on 27 June 1844"/>
          <p:cNvPicPr>
            <a:picLocks noChangeAspect="1" noChangeArrowheads="1"/>
          </p:cNvPicPr>
          <p:nvPr/>
        </p:nvPicPr>
        <p:blipFill rotWithShape="1">
          <a:blip r:embed="rId3">
            <a:extLst>
              <a:ext uri="{28A0092B-C50C-407E-A947-70E740481C1C}">
                <a14:useLocalDpi xmlns:a14="http://schemas.microsoft.com/office/drawing/2010/main" val="0"/>
              </a:ext>
            </a:extLst>
          </a:blip>
          <a:srcRect t="44799" r="77701"/>
          <a:stretch/>
        </p:blipFill>
        <p:spPr bwMode="auto">
          <a:xfrm>
            <a:off x="5375786" y="707886"/>
            <a:ext cx="749723" cy="19413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74020" y="3117595"/>
            <a:ext cx="7317348" cy="3600986"/>
          </a:xfrm>
          <a:prstGeom prst="rect">
            <a:avLst/>
          </a:prstGeom>
        </p:spPr>
        <p:txBody>
          <a:bodyPr wrap="square">
            <a:spAutoFit/>
          </a:bodyPr>
          <a:lstStyle/>
          <a:p>
            <a:r>
              <a:rPr lang="en-US" dirty="0">
                <a:solidFill>
                  <a:schemeClr val="bg1"/>
                </a:solidFill>
                <a:latin typeface="Open Sans"/>
              </a:rPr>
              <a:t>That night Willard Richards, John Taylor, and Dan Jones remained with Joseph and Hyrum in jail. They prayed together and read from the Book of Mormon. Joseph bore his testimony to the guards. </a:t>
            </a:r>
          </a:p>
          <a:p>
            <a:endParaRPr lang="en-US" dirty="0">
              <a:solidFill>
                <a:schemeClr val="bg1"/>
              </a:solidFill>
              <a:latin typeface="Open Sans"/>
            </a:endParaRPr>
          </a:p>
          <a:p>
            <a:r>
              <a:rPr lang="en-US" dirty="0">
                <a:solidFill>
                  <a:schemeClr val="bg1"/>
                </a:solidFill>
                <a:latin typeface="Open Sans"/>
              </a:rPr>
              <a:t>Much later, Joseph was lying on the floor next to riverboat captain Dan Jones. “Joseph whispered to Dan Jones, ‘are you afraid to die?’ Dan said, ‘Has that time come, think you? Engaged in such a cause I do not think that death would have many terrors.’ Joseph replied, ‘You will yet see Wales [Jones’s native land], and fulfill the mission appointed you before you die.’”</a:t>
            </a:r>
            <a:endParaRPr lang="en-US" baseline="30000" dirty="0">
              <a:solidFill>
                <a:schemeClr val="bg1"/>
              </a:solidFill>
              <a:latin typeface="Open Sans"/>
            </a:endParaRPr>
          </a:p>
          <a:p>
            <a:endParaRPr lang="en-US" baseline="30000" dirty="0">
              <a:solidFill>
                <a:schemeClr val="bg1"/>
              </a:solidFill>
              <a:latin typeface="Open Sans"/>
            </a:endParaRPr>
          </a:p>
          <a:p>
            <a:r>
              <a:rPr lang="en-US" dirty="0">
                <a:solidFill>
                  <a:schemeClr val="bg1"/>
                </a:solidFill>
                <a:latin typeface="Open Sans"/>
              </a:rPr>
              <a:t>Elder Jones later fulfilled the prophecy, serving a great mission in Wales.</a:t>
            </a:r>
            <a:endParaRPr lang="en-US" dirty="0">
              <a:solidFill>
                <a:schemeClr val="bg1"/>
              </a:solidFill>
            </a:endParaRPr>
          </a:p>
        </p:txBody>
      </p:sp>
      <p:pic>
        <p:nvPicPr>
          <p:cNvPr id="13314" name="Picture 2" descr="http://www.i4m.com/think/photos/carthage-smi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266" y="958738"/>
            <a:ext cx="3227187" cy="176314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www.lds.org/bc/content/shared/content/images/gospel-library/manual/32502/22-0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153" y="4421312"/>
            <a:ext cx="1342145" cy="186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5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316"/>
                                        </p:tgtEl>
                                        <p:attrNameLst>
                                          <p:attrName>style.visibility</p:attrName>
                                        </p:attrNameLst>
                                      </p:cBhvr>
                                      <p:to>
                                        <p:strVal val="visible"/>
                                      </p:to>
                                    </p:set>
                                    <p:animEffect transition="in" filter="fade">
                                      <p:cBhvr>
                                        <p:cTn id="23" dur="500"/>
                                        <p:tgtEl>
                                          <p:spTgt spid="133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6AD311-BE8B-466B-8070-344D88BCC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Midnight—June 27, 1844—the Mob</a:t>
            </a:r>
          </a:p>
        </p:txBody>
      </p:sp>
      <p:sp>
        <p:nvSpPr>
          <p:cNvPr id="6" name="Rectangle 5"/>
          <p:cNvSpPr/>
          <p:nvPr/>
        </p:nvSpPr>
        <p:spPr>
          <a:xfrm>
            <a:off x="5872681" y="6587776"/>
            <a:ext cx="6096000" cy="261610"/>
          </a:xfrm>
          <a:prstGeom prst="rect">
            <a:avLst/>
          </a:prstGeom>
        </p:spPr>
        <p:txBody>
          <a:bodyPr>
            <a:spAutoFit/>
          </a:bodyPr>
          <a:lstStyle/>
          <a:p>
            <a:pPr algn="r"/>
            <a:r>
              <a:rPr lang="en-US" sz="1100" i="1" dirty="0">
                <a:solidFill>
                  <a:srgbClr val="FF0000"/>
                </a:solidFill>
              </a:rPr>
              <a:t>History of the Church,</a:t>
            </a:r>
            <a:r>
              <a:rPr lang="en-US" sz="1100" dirty="0">
                <a:solidFill>
                  <a:srgbClr val="FF0000"/>
                </a:solidFill>
              </a:rPr>
              <a:t> 6:602–4.</a:t>
            </a:r>
          </a:p>
        </p:txBody>
      </p:sp>
      <p:sp>
        <p:nvSpPr>
          <p:cNvPr id="13" name="Rectangle 12"/>
          <p:cNvSpPr/>
          <p:nvPr/>
        </p:nvSpPr>
        <p:spPr>
          <a:xfrm>
            <a:off x="7867208" y="1107924"/>
            <a:ext cx="4203624" cy="1487587"/>
          </a:xfrm>
          <a:prstGeom prst="rect">
            <a:avLst/>
          </a:prstGeom>
        </p:spPr>
        <p:txBody>
          <a:bodyPr wrap="square">
            <a:spAutoFit/>
          </a:bodyPr>
          <a:lstStyle/>
          <a:p>
            <a:r>
              <a:rPr lang="en-US" sz="1600" dirty="0">
                <a:solidFill>
                  <a:schemeClr val="bg1"/>
                </a:solidFill>
                <a:latin typeface="Open Sans"/>
              </a:rPr>
              <a:t>“The Prophet with a ‘Prophet’s voice’ called out ‘Come on ye assassins we are ready for you, and would as willingly die now as at daylight.’”</a:t>
            </a:r>
            <a:endParaRPr lang="en-US" sz="1600" baseline="30000" dirty="0">
              <a:solidFill>
                <a:schemeClr val="bg1"/>
              </a:solidFill>
              <a:latin typeface="Open Sans"/>
            </a:endParaRPr>
          </a:p>
          <a:p>
            <a:endParaRPr lang="en-US" sz="1600" baseline="30000" dirty="0">
              <a:solidFill>
                <a:schemeClr val="bg1"/>
              </a:solidFill>
              <a:latin typeface="Open Sans"/>
            </a:endParaRPr>
          </a:p>
          <a:p>
            <a:r>
              <a:rPr lang="en-US" sz="1600" dirty="0">
                <a:solidFill>
                  <a:schemeClr val="bg1"/>
                </a:solidFill>
                <a:latin typeface="Open Sans"/>
              </a:rPr>
              <a:t>The mob retreated.</a:t>
            </a:r>
            <a:endParaRPr lang="en-US" sz="1600" dirty="0">
              <a:solidFill>
                <a:schemeClr val="bg1"/>
              </a:solidFill>
            </a:endParaRPr>
          </a:p>
        </p:txBody>
      </p:sp>
      <p:sp>
        <p:nvSpPr>
          <p:cNvPr id="2" name="Rectangle 1"/>
          <p:cNvSpPr/>
          <p:nvPr/>
        </p:nvSpPr>
        <p:spPr>
          <a:xfrm>
            <a:off x="615918" y="3246762"/>
            <a:ext cx="6096000" cy="2862322"/>
          </a:xfrm>
          <a:prstGeom prst="rect">
            <a:avLst/>
          </a:prstGeom>
        </p:spPr>
        <p:txBody>
          <a:bodyPr>
            <a:spAutoFit/>
          </a:bodyPr>
          <a:lstStyle/>
          <a:p>
            <a:r>
              <a:rPr lang="en-US" dirty="0">
                <a:solidFill>
                  <a:schemeClr val="bg1"/>
                </a:solidFill>
                <a:latin typeface="Open Sans"/>
              </a:rPr>
              <a:t>The next morning, Thursday, 27 June, “Joseph requested Dan Jones to descend and inquire of the guard the cause of the disturbance in the night. </a:t>
            </a:r>
          </a:p>
          <a:p>
            <a:endParaRPr lang="en-US" dirty="0">
              <a:solidFill>
                <a:schemeClr val="bg1"/>
              </a:solidFill>
              <a:latin typeface="Open Sans"/>
            </a:endParaRPr>
          </a:p>
          <a:p>
            <a:r>
              <a:rPr lang="en-US" dirty="0">
                <a:solidFill>
                  <a:schemeClr val="bg1"/>
                </a:solidFill>
                <a:latin typeface="Open Sans"/>
              </a:rPr>
              <a:t>Frank Worrell, the officer of the guard, who was one of the Carthage Greys, in a very bitter spirit said, ‘We have had too much trouble to bring Old Joe here to let him ever escape alive, and unless you want to die with him you had better leave before sundown; … and you’ll see that I can prophesy better than Old Joe. …’</a:t>
            </a:r>
            <a:endParaRPr lang="en-US" dirty="0">
              <a:solidFill>
                <a:schemeClr val="bg1"/>
              </a:solidFill>
            </a:endParaRPr>
          </a:p>
        </p:txBody>
      </p:sp>
      <p:grpSp>
        <p:nvGrpSpPr>
          <p:cNvPr id="7" name="Group 6"/>
          <p:cNvGrpSpPr/>
          <p:nvPr/>
        </p:nvGrpSpPr>
        <p:grpSpPr>
          <a:xfrm>
            <a:off x="480399" y="658607"/>
            <a:ext cx="6586159" cy="2588155"/>
            <a:chOff x="480399" y="658607"/>
            <a:chExt cx="6586159" cy="2588155"/>
          </a:xfrm>
        </p:grpSpPr>
        <p:sp>
          <p:nvSpPr>
            <p:cNvPr id="8" name="Rectangle 7"/>
            <p:cNvSpPr/>
            <p:nvPr/>
          </p:nvSpPr>
          <p:spPr>
            <a:xfrm>
              <a:off x="480399" y="753383"/>
              <a:ext cx="4203624" cy="1815882"/>
            </a:xfrm>
            <a:prstGeom prst="rect">
              <a:avLst/>
            </a:prstGeom>
          </p:spPr>
          <p:txBody>
            <a:bodyPr wrap="square">
              <a:spAutoFit/>
            </a:bodyPr>
            <a:lstStyle/>
            <a:p>
              <a:r>
                <a:rPr lang="en-US" sz="1600" dirty="0">
                  <a:solidFill>
                    <a:schemeClr val="bg1"/>
                  </a:solidFill>
                  <a:latin typeface="Open Sans"/>
                </a:rPr>
                <a:t>About midnight several men surrounded the jail and started up the stairs to the prisoners’ room. One of the brethren grabbed a weapon that had been smuggled into their room during the day. Members of the mob, standing near the door, heard them moving and hesitated. </a:t>
              </a:r>
            </a:p>
          </p:txBody>
        </p:sp>
        <p:pic>
          <p:nvPicPr>
            <p:cNvPr id="14340" name="Picture 4" descr="https://lh3.googleusercontent.com/-bTkFz12osaI/TYt_RUgu9qI/AAAAAAAAANc/bvIrkVRj5jQ/s1600/Spring+Break+2011+3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442" y="658607"/>
              <a:ext cx="1941116" cy="2588155"/>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https://www.lds.org/bc/content/shared/content/images/gospel-library/manual/32502/22-0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836" y="3489494"/>
            <a:ext cx="1473436" cy="204643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456222" y="3470655"/>
            <a:ext cx="6281597" cy="3059873"/>
            <a:chOff x="5456222" y="3470655"/>
            <a:chExt cx="6281597" cy="3059873"/>
          </a:xfrm>
        </p:grpSpPr>
        <p:sp>
          <p:nvSpPr>
            <p:cNvPr id="3" name="Rectangle 2"/>
            <p:cNvSpPr/>
            <p:nvPr/>
          </p:nvSpPr>
          <p:spPr>
            <a:xfrm>
              <a:off x="5456222" y="5884197"/>
              <a:ext cx="6096000" cy="646331"/>
            </a:xfrm>
            <a:prstGeom prst="rect">
              <a:avLst/>
            </a:prstGeom>
          </p:spPr>
          <p:txBody>
            <a:bodyPr>
              <a:spAutoFit/>
            </a:bodyPr>
            <a:lstStyle/>
            <a:p>
              <a:r>
                <a:rPr lang="en-US" dirty="0">
                  <a:solidFill>
                    <a:schemeClr val="bg1"/>
                  </a:solidFill>
                  <a:latin typeface="Open Sans"/>
                </a:rPr>
                <a:t>Joseph directed Jones to go to Governor Ford and inform him what he had been told by the officer of the guard. </a:t>
              </a:r>
              <a:endParaRPr lang="en-US" dirty="0">
                <a:solidFill>
                  <a:schemeClr val="bg1"/>
                </a:solidFill>
              </a:endParaRPr>
            </a:p>
          </p:txBody>
        </p:sp>
        <p:pic>
          <p:nvPicPr>
            <p:cNvPr id="19" name="Picture 2" descr="http://www.solomonspalding.com/docs/ThosFo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9759" y="3470655"/>
              <a:ext cx="1788060" cy="2086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9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500"/>
                                        <p:tgtEl>
                                          <p:spTgt spid="1434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755E85-5F8B-43AC-B878-D087F0FDF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Safer in the Cell</a:t>
            </a:r>
          </a:p>
        </p:txBody>
      </p:sp>
      <p:sp>
        <p:nvSpPr>
          <p:cNvPr id="13" name="Rectangle 12"/>
          <p:cNvSpPr/>
          <p:nvPr/>
        </p:nvSpPr>
        <p:spPr>
          <a:xfrm>
            <a:off x="482566" y="3440359"/>
            <a:ext cx="4203624" cy="584775"/>
          </a:xfrm>
          <a:prstGeom prst="rect">
            <a:avLst/>
          </a:prstGeom>
        </p:spPr>
        <p:txBody>
          <a:bodyPr wrap="square">
            <a:spAutoFit/>
          </a:bodyPr>
          <a:lstStyle/>
          <a:p>
            <a:r>
              <a:rPr lang="en-US" sz="1600" dirty="0">
                <a:solidFill>
                  <a:schemeClr val="bg1"/>
                </a:solidFill>
                <a:latin typeface="Open Sans"/>
              </a:rPr>
              <a:t>Joseph said to Elder Richards, “If we go into the cell will you go with us?”</a:t>
            </a:r>
            <a:endParaRPr lang="en-US" sz="1600" dirty="0">
              <a:solidFill>
                <a:schemeClr val="bg1"/>
              </a:solidFill>
            </a:endParaRPr>
          </a:p>
        </p:txBody>
      </p:sp>
      <p:sp>
        <p:nvSpPr>
          <p:cNvPr id="14" name="Rectangle 13"/>
          <p:cNvSpPr/>
          <p:nvPr/>
        </p:nvSpPr>
        <p:spPr>
          <a:xfrm>
            <a:off x="10345416" y="6581001"/>
            <a:ext cx="1657890" cy="276999"/>
          </a:xfrm>
          <a:prstGeom prst="rect">
            <a:avLst/>
          </a:prstGeom>
        </p:spPr>
        <p:txBody>
          <a:bodyPr wrap="none">
            <a:spAutoFit/>
          </a:bodyPr>
          <a:lstStyle/>
          <a:p>
            <a:r>
              <a:rPr lang="en-US" sz="1200" i="1" dirty="0">
                <a:solidFill>
                  <a:srgbClr val="FF0000"/>
                </a:solidFill>
              </a:rPr>
              <a:t>BH Roberts pp. 282-283</a:t>
            </a:r>
            <a:endParaRPr lang="en-US" sz="1200" dirty="0">
              <a:solidFill>
                <a:srgbClr val="FF0000"/>
              </a:solidFill>
            </a:endParaRPr>
          </a:p>
        </p:txBody>
      </p:sp>
      <p:grpSp>
        <p:nvGrpSpPr>
          <p:cNvPr id="10" name="Group 9"/>
          <p:cNvGrpSpPr/>
          <p:nvPr/>
        </p:nvGrpSpPr>
        <p:grpSpPr>
          <a:xfrm>
            <a:off x="4813445" y="3994084"/>
            <a:ext cx="7189861" cy="2337885"/>
            <a:chOff x="283009" y="3999837"/>
            <a:chExt cx="7189861" cy="2337885"/>
          </a:xfrm>
        </p:grpSpPr>
        <p:sp>
          <p:nvSpPr>
            <p:cNvPr id="16" name="Rectangle 15"/>
            <p:cNvSpPr/>
            <p:nvPr/>
          </p:nvSpPr>
          <p:spPr>
            <a:xfrm>
              <a:off x="2290660" y="4030887"/>
              <a:ext cx="5182210" cy="2215991"/>
            </a:xfrm>
            <a:prstGeom prst="rect">
              <a:avLst/>
            </a:prstGeom>
          </p:spPr>
          <p:txBody>
            <a:bodyPr wrap="square">
              <a:spAutoFit/>
            </a:bodyPr>
            <a:lstStyle/>
            <a:p>
              <a:r>
                <a:rPr lang="en-US" dirty="0">
                  <a:solidFill>
                    <a:schemeClr val="bg1"/>
                  </a:solidFill>
                  <a:latin typeface="Open Sans"/>
                </a:rPr>
                <a:t>“Brother Joseph, you did not ask me to cross the river with you—you did not ask me to come to Carthage—you did not ask me to come to jail with you—and do you think I would forsake you now? But I will tell you what I will do; if you are condemned to be hung for ‘treason,’ I will be hung in your stead, and you shall go free.” </a:t>
              </a:r>
            </a:p>
            <a:p>
              <a:r>
                <a:rPr lang="en-US" sz="1200" dirty="0">
                  <a:solidFill>
                    <a:schemeClr val="bg1"/>
                  </a:solidFill>
                  <a:latin typeface="Open Sans"/>
                </a:rPr>
                <a:t>Willard Richards</a:t>
              </a:r>
              <a:endParaRPr lang="en-US" sz="1200" dirty="0">
                <a:solidFill>
                  <a:schemeClr val="bg1"/>
                </a:solidFill>
              </a:endParaRPr>
            </a:p>
          </p:txBody>
        </p:sp>
        <p:pic>
          <p:nvPicPr>
            <p:cNvPr id="2050" name="Picture 2" descr="http://www.woodruffhotel.com/images/53-Willard-Rich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09" y="3999837"/>
              <a:ext cx="1825375" cy="23378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210692" y="855364"/>
            <a:ext cx="8601188" cy="2028826"/>
            <a:chOff x="542812" y="1130484"/>
            <a:chExt cx="8601188" cy="2028826"/>
          </a:xfrm>
        </p:grpSpPr>
        <p:sp>
          <p:nvSpPr>
            <p:cNvPr id="2" name="Rectangle 1"/>
            <p:cNvSpPr/>
            <p:nvPr/>
          </p:nvSpPr>
          <p:spPr>
            <a:xfrm>
              <a:off x="542812" y="1425775"/>
              <a:ext cx="5428128" cy="1200329"/>
            </a:xfrm>
            <a:prstGeom prst="rect">
              <a:avLst/>
            </a:prstGeom>
          </p:spPr>
          <p:txBody>
            <a:bodyPr wrap="square">
              <a:spAutoFit/>
            </a:bodyPr>
            <a:lstStyle/>
            <a:p>
              <a:r>
                <a:rPr lang="en-US" dirty="0">
                  <a:solidFill>
                    <a:schemeClr val="bg1"/>
                  </a:solidFill>
                  <a:latin typeface="Open Sans"/>
                </a:rPr>
                <a:t>Late in the afternoon Mr. </a:t>
              </a:r>
              <a:r>
                <a:rPr lang="en-US" dirty="0" err="1">
                  <a:solidFill>
                    <a:schemeClr val="bg1"/>
                  </a:solidFill>
                  <a:latin typeface="Open Sans"/>
                </a:rPr>
                <a:t>Stigall</a:t>
              </a:r>
              <a:r>
                <a:rPr lang="en-US" dirty="0">
                  <a:solidFill>
                    <a:schemeClr val="bg1"/>
                  </a:solidFill>
                  <a:latin typeface="Open Sans"/>
                </a:rPr>
                <a:t>, the jailor, came in and suggested that they would be safer in the cells. </a:t>
              </a:r>
            </a:p>
            <a:p>
              <a:endParaRPr lang="en-US" dirty="0">
                <a:solidFill>
                  <a:schemeClr val="bg1"/>
                </a:solidFill>
                <a:latin typeface="Open Sans"/>
              </a:endParaRPr>
            </a:p>
            <a:p>
              <a:r>
                <a:rPr lang="en-US" dirty="0">
                  <a:solidFill>
                    <a:schemeClr val="bg1"/>
                  </a:solidFill>
                  <a:latin typeface="Open Sans"/>
                </a:rPr>
                <a:t>Joseph told him that they would go in after supper.</a:t>
              </a:r>
              <a:endParaRPr lang="en-US" dirty="0">
                <a:solidFill>
                  <a:schemeClr val="bg1"/>
                </a:solidFill>
              </a:endParaRPr>
            </a:p>
          </p:txBody>
        </p:sp>
        <p:pic>
          <p:nvPicPr>
            <p:cNvPr id="2052" name="Picture 4" descr="http://3.bp.blogspot.com/-l_hpVoiRq44/TptYPTzwtlI/AAAAAAAAARg/_8k6hmyyUEg/s320/IMG_59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30484"/>
              <a:ext cx="3048000" cy="20288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06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9DC5EBA-F57E-4095-8FC4-4CCFD5F81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“A Poor Wayfaring Man of Grief”</a:t>
            </a:r>
          </a:p>
        </p:txBody>
      </p:sp>
      <p:sp>
        <p:nvSpPr>
          <p:cNvPr id="6" name="Rectangle 5"/>
          <p:cNvSpPr/>
          <p:nvPr/>
        </p:nvSpPr>
        <p:spPr>
          <a:xfrm>
            <a:off x="5872681" y="6587776"/>
            <a:ext cx="6096000" cy="261610"/>
          </a:xfrm>
          <a:prstGeom prst="rect">
            <a:avLst/>
          </a:prstGeom>
        </p:spPr>
        <p:txBody>
          <a:bodyPr>
            <a:spAutoFit/>
          </a:bodyPr>
          <a:lstStyle/>
          <a:p>
            <a:pPr algn="r"/>
            <a:r>
              <a:rPr lang="en-US" sz="1100" i="1" dirty="0">
                <a:solidFill>
                  <a:srgbClr val="FF0000"/>
                </a:solidFill>
                <a:latin typeface="Open Sans"/>
              </a:rPr>
              <a:t>Wikipedia</a:t>
            </a:r>
            <a:endParaRPr lang="en-US" sz="1100" dirty="0">
              <a:solidFill>
                <a:srgbClr val="FF0000"/>
              </a:solidFill>
            </a:endParaRPr>
          </a:p>
        </p:txBody>
      </p:sp>
      <p:sp>
        <p:nvSpPr>
          <p:cNvPr id="2" name="Rectangle 1"/>
          <p:cNvSpPr/>
          <p:nvPr/>
        </p:nvSpPr>
        <p:spPr>
          <a:xfrm>
            <a:off x="495828" y="1122538"/>
            <a:ext cx="6096000" cy="1200329"/>
          </a:xfrm>
          <a:prstGeom prst="rect">
            <a:avLst/>
          </a:prstGeom>
        </p:spPr>
        <p:txBody>
          <a:bodyPr>
            <a:spAutoFit/>
          </a:bodyPr>
          <a:lstStyle/>
          <a:p>
            <a:r>
              <a:rPr lang="en-US" dirty="0">
                <a:solidFill>
                  <a:schemeClr val="bg1"/>
                </a:solidFill>
                <a:latin typeface="Open Sans"/>
              </a:rPr>
              <a:t>On the hot and humid afternoon of June 27, the spirit of foreboding came upon the Prophet and those who were with him as they sat in the jailer’s bedroom on the second floor of the jail. </a:t>
            </a:r>
            <a:endParaRPr lang="en-US" dirty="0">
              <a:solidFill>
                <a:schemeClr val="bg1"/>
              </a:solidFill>
            </a:endParaRPr>
          </a:p>
        </p:txBody>
      </p:sp>
      <p:grpSp>
        <p:nvGrpSpPr>
          <p:cNvPr id="7" name="Group 6"/>
          <p:cNvGrpSpPr/>
          <p:nvPr/>
        </p:nvGrpSpPr>
        <p:grpSpPr>
          <a:xfrm>
            <a:off x="2390680" y="716500"/>
            <a:ext cx="7718963" cy="2809766"/>
            <a:chOff x="2390680" y="716500"/>
            <a:chExt cx="7718963" cy="2809766"/>
          </a:xfrm>
        </p:grpSpPr>
        <p:pic>
          <p:nvPicPr>
            <p:cNvPr id="12" name="Picture 6" descr="https://www.lds.org/bc/content/shared/content/images/gospel-library/manual/34190/34190_all_135_02-menAt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828" y="716500"/>
              <a:ext cx="3282506" cy="24582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390680" y="3156934"/>
              <a:ext cx="7718963" cy="369332"/>
            </a:xfrm>
            <a:prstGeom prst="rect">
              <a:avLst/>
            </a:prstGeom>
          </p:spPr>
          <p:txBody>
            <a:bodyPr wrap="square">
              <a:spAutoFit/>
            </a:bodyPr>
            <a:lstStyle/>
            <a:p>
              <a:r>
                <a:rPr lang="en-US" dirty="0">
                  <a:solidFill>
                    <a:schemeClr val="bg1"/>
                  </a:solidFill>
                  <a:latin typeface="Open Sans"/>
                </a:rPr>
                <a:t>Hyrum Smith asked John Taylor to sing “A Poor Wayfaring Man of Grief” </a:t>
              </a:r>
            </a:p>
          </p:txBody>
        </p:sp>
      </p:grpSp>
      <p:sp>
        <p:nvSpPr>
          <p:cNvPr id="8" name="Rectangle 7"/>
          <p:cNvSpPr/>
          <p:nvPr/>
        </p:nvSpPr>
        <p:spPr>
          <a:xfrm>
            <a:off x="8148967" y="3843637"/>
            <a:ext cx="3921352" cy="1200329"/>
          </a:xfrm>
          <a:prstGeom prst="rect">
            <a:avLst/>
          </a:prstGeom>
        </p:spPr>
        <p:txBody>
          <a:bodyPr wrap="square">
            <a:spAutoFit/>
          </a:bodyPr>
          <a:lstStyle/>
          <a:p>
            <a:r>
              <a:rPr lang="en-US" dirty="0">
                <a:solidFill>
                  <a:schemeClr val="bg1"/>
                </a:solidFill>
                <a:latin typeface="Arial" panose="020B0604020202020204" pitchFamily="34" charset="0"/>
              </a:rPr>
              <a:t>The hymn was introduced in the church by apostle John Taylor, who learned the hymn in 1840 as a missionary in England.</a:t>
            </a:r>
            <a:endParaRPr lang="en-US" dirty="0">
              <a:solidFill>
                <a:schemeClr val="bg1"/>
              </a:solidFill>
            </a:endParaRPr>
          </a:p>
        </p:txBody>
      </p:sp>
      <p:grpSp>
        <p:nvGrpSpPr>
          <p:cNvPr id="10" name="Group 9"/>
          <p:cNvGrpSpPr/>
          <p:nvPr/>
        </p:nvGrpSpPr>
        <p:grpSpPr>
          <a:xfrm>
            <a:off x="524541" y="3540824"/>
            <a:ext cx="7502745" cy="1822595"/>
            <a:chOff x="524541" y="3540824"/>
            <a:chExt cx="7502745" cy="1822595"/>
          </a:xfrm>
        </p:grpSpPr>
        <p:sp>
          <p:nvSpPr>
            <p:cNvPr id="3" name="Rectangle 2"/>
            <p:cNvSpPr/>
            <p:nvPr/>
          </p:nvSpPr>
          <p:spPr>
            <a:xfrm>
              <a:off x="2320806" y="3609093"/>
              <a:ext cx="4354828" cy="1754326"/>
            </a:xfrm>
            <a:prstGeom prst="rect">
              <a:avLst/>
            </a:prstGeom>
          </p:spPr>
          <p:txBody>
            <a:bodyPr wrap="square">
              <a:spAutoFit/>
            </a:bodyPr>
            <a:lstStyle/>
            <a:p>
              <a:r>
                <a:rPr lang="en-US" b="1" dirty="0">
                  <a:solidFill>
                    <a:schemeClr val="bg1"/>
                  </a:solidFill>
                </a:rPr>
                <a:t>"A Poor Wayfaring Man of Grief"</a:t>
              </a:r>
              <a:r>
                <a:rPr lang="en-US" dirty="0">
                  <a:solidFill>
                    <a:schemeClr val="bg1"/>
                  </a:solidFill>
                </a:rPr>
                <a:t> (originally titled </a:t>
              </a:r>
              <a:r>
                <a:rPr lang="en-US" b="1" dirty="0">
                  <a:solidFill>
                    <a:schemeClr val="bg1"/>
                  </a:solidFill>
                </a:rPr>
                <a:t>"The Stranger and His Friend"</a:t>
              </a:r>
              <a:r>
                <a:rPr lang="en-US" dirty="0">
                  <a:solidFill>
                    <a:schemeClr val="bg1"/>
                  </a:solidFill>
                </a:rPr>
                <a:t>) is a seven-stanza poem written in 1826 by James Montgomery. The words of the poem have since been adopted as a Christian hymn. </a:t>
              </a:r>
            </a:p>
            <a:p>
              <a:r>
                <a:rPr lang="en-US" dirty="0">
                  <a:solidFill>
                    <a:schemeClr val="bg1"/>
                  </a:solidFill>
                </a:rPr>
                <a:t>Melody by George Coles.</a:t>
              </a:r>
            </a:p>
          </p:txBody>
        </p:sp>
        <p:grpSp>
          <p:nvGrpSpPr>
            <p:cNvPr id="13" name="Group 12"/>
            <p:cNvGrpSpPr/>
            <p:nvPr/>
          </p:nvGrpSpPr>
          <p:grpSpPr>
            <a:xfrm>
              <a:off x="6675634" y="3619355"/>
              <a:ext cx="1351652" cy="1683132"/>
              <a:chOff x="10445612" y="3426925"/>
              <a:chExt cx="1351652" cy="1683132"/>
            </a:xfrm>
          </p:grpSpPr>
          <p:pic>
            <p:nvPicPr>
              <p:cNvPr id="15362" name="Picture 2" descr="James Montgom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521" y="3426925"/>
                <a:ext cx="1191834" cy="15006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445612" y="4848447"/>
                <a:ext cx="1351652" cy="261610"/>
              </a:xfrm>
              <a:prstGeom prst="rect">
                <a:avLst/>
              </a:prstGeom>
            </p:spPr>
            <p:txBody>
              <a:bodyPr wrap="none">
                <a:spAutoFit/>
              </a:bodyPr>
              <a:lstStyle/>
              <a:p>
                <a:r>
                  <a:rPr lang="en-US" sz="1100" dirty="0">
                    <a:solidFill>
                      <a:schemeClr val="bg1"/>
                    </a:solidFill>
                  </a:rPr>
                  <a:t>James Montgomery.</a:t>
                </a:r>
                <a:endParaRPr lang="en-US" sz="1100" dirty="0"/>
              </a:p>
            </p:txBody>
          </p:sp>
        </p:grpSp>
        <p:pic>
          <p:nvPicPr>
            <p:cNvPr id="15364" name="Picture 4" descr="http://freepages.genealogy.rootsweb.ancestry.com/~woolsey/books/elijah1771/coles_george_1792_18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41" y="3540824"/>
              <a:ext cx="1425742" cy="1812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663770" y="5154546"/>
            <a:ext cx="9320174" cy="1592873"/>
            <a:chOff x="1663770" y="5154546"/>
            <a:chExt cx="9320174" cy="1592873"/>
          </a:xfrm>
        </p:grpSpPr>
        <p:sp>
          <p:nvSpPr>
            <p:cNvPr id="14" name="Rectangle 13"/>
            <p:cNvSpPr/>
            <p:nvPr/>
          </p:nvSpPr>
          <p:spPr>
            <a:xfrm>
              <a:off x="1663770" y="5777874"/>
              <a:ext cx="8158658" cy="646331"/>
            </a:xfrm>
            <a:prstGeom prst="rect">
              <a:avLst/>
            </a:prstGeom>
          </p:spPr>
          <p:txBody>
            <a:bodyPr wrap="square">
              <a:spAutoFit/>
            </a:bodyPr>
            <a:lstStyle/>
            <a:p>
              <a:r>
                <a:rPr lang="en-US" dirty="0">
                  <a:solidFill>
                    <a:schemeClr val="bg1"/>
                  </a:solidFill>
                </a:rPr>
                <a:t>John Taylor loved the poem, but found the music a bit bland. He adapted from it his own version of the tune. It is this variation that was sung in Carthage Jail.</a:t>
              </a:r>
            </a:p>
          </p:txBody>
        </p:sp>
        <p:pic>
          <p:nvPicPr>
            <p:cNvPr id="15366" name="Picture 6" descr="https://www.lds.org/churchhistory/presidents/images/presidents/JT_mm3_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0002" y="5154546"/>
              <a:ext cx="1353942" cy="15928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340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88ACD7-A97D-46ED-9390-B224B2DEE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The Mob Surrounds the Building</a:t>
            </a:r>
          </a:p>
        </p:txBody>
      </p:sp>
      <p:sp>
        <p:nvSpPr>
          <p:cNvPr id="2" name="Rectangle 1"/>
          <p:cNvSpPr/>
          <p:nvPr/>
        </p:nvSpPr>
        <p:spPr>
          <a:xfrm>
            <a:off x="189520" y="684804"/>
            <a:ext cx="6096000" cy="1815882"/>
          </a:xfrm>
          <a:prstGeom prst="rect">
            <a:avLst/>
          </a:prstGeom>
        </p:spPr>
        <p:txBody>
          <a:bodyPr>
            <a:spAutoFit/>
          </a:bodyPr>
          <a:lstStyle/>
          <a:p>
            <a:r>
              <a:rPr lang="en-US" sz="2800" dirty="0">
                <a:solidFill>
                  <a:schemeClr val="bg1"/>
                </a:solidFill>
              </a:rPr>
              <a:t>Shortly after 5:00 p.m. on June 27, 1844, a mob of approximately 150–200 men, with faces painted to hide their identities, surrounded the jail. </a:t>
            </a:r>
          </a:p>
        </p:txBody>
      </p:sp>
      <p:pic>
        <p:nvPicPr>
          <p:cNvPr id="16386" name="Picture 2" descr="https://www.lds.org/bc/content/shared/content/images/gospel-library/manual/32495/32495_all_002_11-m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 y="2882829"/>
            <a:ext cx="5246141" cy="3439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90760" y="4431985"/>
            <a:ext cx="6096000" cy="1815882"/>
          </a:xfrm>
          <a:prstGeom prst="rect">
            <a:avLst/>
          </a:prstGeom>
        </p:spPr>
        <p:txBody>
          <a:bodyPr>
            <a:spAutoFit/>
          </a:bodyPr>
          <a:lstStyle/>
          <a:p>
            <a:r>
              <a:rPr lang="en-US" sz="2800" dirty="0">
                <a:solidFill>
                  <a:schemeClr val="bg1"/>
                </a:solidFill>
              </a:rPr>
              <a:t>The guards provided little resistance as several members of the mob rushed up the stairs to the room where the Prophet and his friends were located.</a:t>
            </a:r>
          </a:p>
        </p:txBody>
      </p:sp>
    </p:spTree>
    <p:extLst>
      <p:ext uri="{BB962C8B-B14F-4D97-AF65-F5344CB8AC3E}">
        <p14:creationId xmlns:p14="http://schemas.microsoft.com/office/powerpoint/2010/main" val="39420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57CF55-BEB5-4434-BB85-6B07C2082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The Pistol</a:t>
            </a:r>
          </a:p>
        </p:txBody>
      </p:sp>
      <p:sp>
        <p:nvSpPr>
          <p:cNvPr id="2" name="Rectangle 1"/>
          <p:cNvSpPr/>
          <p:nvPr/>
        </p:nvSpPr>
        <p:spPr>
          <a:xfrm>
            <a:off x="189520" y="684804"/>
            <a:ext cx="6096000" cy="2031325"/>
          </a:xfrm>
          <a:prstGeom prst="rect">
            <a:avLst/>
          </a:prstGeom>
        </p:spPr>
        <p:txBody>
          <a:bodyPr>
            <a:spAutoFit/>
          </a:bodyPr>
          <a:lstStyle/>
          <a:p>
            <a:r>
              <a:rPr lang="en-US" dirty="0">
                <a:solidFill>
                  <a:schemeClr val="bg1"/>
                </a:solidFill>
              </a:rPr>
              <a:t>Earlier in the day a visitor had given Joseph a revolver. Acting in defense of everyone in the room, Joseph sprang to the door and reached around the doorframe to shoot the pistol into the hall. Only three of the six chambers fired, wounding several members of the mob. The mob then forced their guns through the half-closed door, and John Taylor tried to beat the barrels of their guns back with a walking stick.</a:t>
            </a:r>
          </a:p>
        </p:txBody>
      </p:sp>
      <p:sp>
        <p:nvSpPr>
          <p:cNvPr id="10" name="Rectangle 9"/>
          <p:cNvSpPr/>
          <p:nvPr/>
        </p:nvSpPr>
        <p:spPr>
          <a:xfrm>
            <a:off x="3041964" y="4664574"/>
            <a:ext cx="7441949" cy="2031325"/>
          </a:xfrm>
          <a:prstGeom prst="rect">
            <a:avLst/>
          </a:prstGeom>
        </p:spPr>
        <p:txBody>
          <a:bodyPr wrap="square">
            <a:spAutoFit/>
          </a:bodyPr>
          <a:lstStyle/>
          <a:p>
            <a:r>
              <a:rPr lang="en-US" dirty="0">
                <a:solidFill>
                  <a:schemeClr val="bg1"/>
                </a:solidFill>
                <a:latin typeface="Open Sans"/>
              </a:rPr>
              <a:t>As the conflict at the doorway increased, John Taylor tried to escape the room through a window. As he attempted to leap out of the window, he was shot in the thigh from the doorway and was also shot by someone outside. He fell to the floor, and while attempting to get under the bed next to the window, he was severely wounded by three more shots. Meanwhile, as guns came through the doorway, Willard Richards began striking them with a cane.</a:t>
            </a:r>
            <a:endParaRPr lang="en-US" dirty="0">
              <a:solidFill>
                <a:schemeClr val="bg1"/>
              </a:solidFill>
            </a:endParaRPr>
          </a:p>
        </p:txBody>
      </p:sp>
      <p:pic>
        <p:nvPicPr>
          <p:cNvPr id="18436" name="Picture 4" descr="https://encrypted-tbn1.gstatic.com/images?q=tbn:ANd9GcR1hqrehNz-xI7_Vq7_mHU2YEhHiXS-zNSPUdvX3KLpbU1QcZ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136" y="3225464"/>
            <a:ext cx="1676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bloximages.chicago2.vip.townnews.com/heraldextra.com/content/tncms/assets/v3/editorial/1/e6/1e676b9b-7322-54f9-afa5-a8b1ff2a7049/50c2e7bbebe9f.preview-6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446" y="491395"/>
            <a:ext cx="3233899" cy="4011079"/>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www.lds.org/bc/content/shared/content/images/gospel-library/manual/32502/22-1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906" y="4400362"/>
            <a:ext cx="1609851" cy="213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fade">
                                      <p:cBhvr>
                                        <p:cTn id="10" dur="500"/>
                                        <p:tgtEl>
                                          <p:spTgt spid="18436"/>
                                        </p:tgtEl>
                                      </p:cBhvr>
                                    </p:animEffect>
                                  </p:childTnLst>
                                </p:cTn>
                              </p:par>
                              <p:par>
                                <p:cTn id="11" presetID="10"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500"/>
                                        <p:tgtEl>
                                          <p:spTgt spid="184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440"/>
                                        </p:tgtEl>
                                        <p:attrNameLst>
                                          <p:attrName>style.visibility</p:attrName>
                                        </p:attrNameLst>
                                      </p:cBhvr>
                                      <p:to>
                                        <p:strVal val="visible"/>
                                      </p:to>
                                    </p:set>
                                    <p:animEffect transition="in" filter="fade">
                                      <p:cBhvr>
                                        <p:cTn id="18" dur="500"/>
                                        <p:tgtEl>
                                          <p:spTgt spid="184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EF4CB1F-4892-4489-96A0-16C45F894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Shots Fired</a:t>
            </a:r>
          </a:p>
        </p:txBody>
      </p:sp>
      <p:sp>
        <p:nvSpPr>
          <p:cNvPr id="6" name="Rectangle 5"/>
          <p:cNvSpPr/>
          <p:nvPr/>
        </p:nvSpPr>
        <p:spPr>
          <a:xfrm>
            <a:off x="5872681" y="6587776"/>
            <a:ext cx="6096000" cy="261610"/>
          </a:xfrm>
          <a:prstGeom prst="rect">
            <a:avLst/>
          </a:prstGeom>
        </p:spPr>
        <p:txBody>
          <a:bodyPr>
            <a:spAutoFit/>
          </a:bodyPr>
          <a:lstStyle/>
          <a:p>
            <a:pPr algn="r"/>
            <a:r>
              <a:rPr lang="en-US" sz="1100" i="1" dirty="0">
                <a:solidFill>
                  <a:srgbClr val="FF0000"/>
                </a:solidFill>
                <a:latin typeface="Open Sans"/>
              </a:rPr>
              <a:t>History of the Church,</a:t>
            </a:r>
            <a:r>
              <a:rPr lang="en-US" sz="1100" dirty="0">
                <a:solidFill>
                  <a:srgbClr val="FF0000"/>
                </a:solidFill>
                <a:latin typeface="Open Sans"/>
              </a:rPr>
              <a:t> 6:617, 7:102</a:t>
            </a:r>
            <a:endParaRPr lang="en-US" sz="1100" dirty="0">
              <a:solidFill>
                <a:srgbClr val="FF0000"/>
              </a:solidFill>
            </a:endParaRPr>
          </a:p>
        </p:txBody>
      </p:sp>
      <p:sp>
        <p:nvSpPr>
          <p:cNvPr id="7" name="Rectangle 6"/>
          <p:cNvSpPr/>
          <p:nvPr/>
        </p:nvSpPr>
        <p:spPr>
          <a:xfrm>
            <a:off x="440602" y="920621"/>
            <a:ext cx="6096000" cy="4401205"/>
          </a:xfrm>
          <a:prstGeom prst="rect">
            <a:avLst/>
          </a:prstGeom>
        </p:spPr>
        <p:txBody>
          <a:bodyPr>
            <a:spAutoFit/>
          </a:bodyPr>
          <a:lstStyle/>
          <a:p>
            <a:r>
              <a:rPr lang="en-US" sz="2000" dirty="0">
                <a:solidFill>
                  <a:schemeClr val="bg1"/>
                </a:solidFill>
                <a:latin typeface="Open Sans"/>
              </a:rPr>
              <a:t>Joseph and the others pushed against the door to prevent the mob from forcing it open. </a:t>
            </a:r>
          </a:p>
          <a:p>
            <a:endParaRPr lang="en-US" sz="2000" dirty="0">
              <a:solidFill>
                <a:schemeClr val="bg1"/>
              </a:solidFill>
              <a:latin typeface="Open Sans"/>
            </a:endParaRPr>
          </a:p>
          <a:p>
            <a:r>
              <a:rPr lang="en-US" sz="2000" dirty="0">
                <a:solidFill>
                  <a:schemeClr val="bg1"/>
                </a:solidFill>
                <a:latin typeface="Open Sans"/>
              </a:rPr>
              <a:t>Someone in the mob fired a shot through the upper panel of the door, striking Hyrum on the left side of his nose.</a:t>
            </a:r>
          </a:p>
          <a:p>
            <a:endParaRPr lang="en-US" sz="2000" dirty="0">
              <a:solidFill>
                <a:schemeClr val="bg1"/>
              </a:solidFill>
              <a:latin typeface="Open Sans"/>
            </a:endParaRPr>
          </a:p>
          <a:p>
            <a:r>
              <a:rPr lang="en-US" sz="2000" dirty="0">
                <a:solidFill>
                  <a:schemeClr val="bg1"/>
                </a:solidFill>
                <a:latin typeface="Open Sans"/>
              </a:rPr>
              <a:t>He fell backwards, exclaiming, “I am a dead man!”</a:t>
            </a:r>
          </a:p>
          <a:p>
            <a:endParaRPr lang="en-US" sz="2000" dirty="0">
              <a:solidFill>
                <a:schemeClr val="bg1"/>
              </a:solidFill>
              <a:latin typeface="Open Sans"/>
            </a:endParaRPr>
          </a:p>
          <a:p>
            <a:r>
              <a:rPr lang="en-US" sz="2000" dirty="0">
                <a:solidFill>
                  <a:schemeClr val="bg1"/>
                </a:solidFill>
                <a:latin typeface="Open Sans"/>
              </a:rPr>
              <a:t>John Taylor said, “I shall never forget the deep feeling of sympathy and regard manifested in the countenance of Brother Joseph as he drew nigh to Hyrum, and, leaning over him, exclaimed, ‘Oh! my poor, dear brother Hyrum!’”</a:t>
            </a:r>
            <a:endParaRPr lang="en-US" sz="2000" dirty="0">
              <a:solidFill>
                <a:schemeClr val="bg1"/>
              </a:solidFill>
            </a:endParaRPr>
          </a:p>
        </p:txBody>
      </p:sp>
      <p:pic>
        <p:nvPicPr>
          <p:cNvPr id="10" name="Picture 4" descr="The jail door still bears the scars of bullets fired on 27 June 18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851" y="1733038"/>
            <a:ext cx="14478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zionvision.com/movies/ziontube/wp-content/themes/videozoom/scripts/timthumb.php?src=http://www.zionvision.com/movies/ziontube/wp-content/uploads/death-of-patriarch-hyrum.jpg&amp;h=160&amp;w=228&amp;z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204" y="3653933"/>
            <a:ext cx="3085062" cy="2164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770439" y="665183"/>
            <a:ext cx="2583653" cy="2135710"/>
            <a:chOff x="6804791" y="711224"/>
            <a:chExt cx="2583653" cy="2135710"/>
          </a:xfrm>
        </p:grpSpPr>
        <p:pic>
          <p:nvPicPr>
            <p:cNvPr id="13" name="Picture 2" descr="http://sethadamsmith.files.wordpress.com/2012/05/josephsmithmartyrdomhyrumcarthagejail2.jpeg"/>
            <p:cNvPicPr>
              <a:picLocks noChangeAspect="1" noChangeArrowheads="1"/>
            </p:cNvPicPr>
            <p:nvPr/>
          </p:nvPicPr>
          <p:blipFill rotWithShape="1">
            <a:blip r:embed="rId5">
              <a:extLst>
                <a:ext uri="{28A0092B-C50C-407E-A947-70E740481C1C}">
                  <a14:useLocalDpi xmlns:a14="http://schemas.microsoft.com/office/drawing/2010/main" val="0"/>
                </a:ext>
              </a:extLst>
            </a:blip>
            <a:srcRect r="3225" b="38564"/>
            <a:stretch/>
          </p:blipFill>
          <p:spPr bwMode="auto">
            <a:xfrm>
              <a:off x="6804791" y="711224"/>
              <a:ext cx="2583653" cy="188712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321049" y="2585324"/>
              <a:ext cx="1415772" cy="261610"/>
            </a:xfrm>
            <a:prstGeom prst="rect">
              <a:avLst/>
            </a:prstGeom>
          </p:spPr>
          <p:txBody>
            <a:bodyPr wrap="none">
              <a:spAutoFit/>
            </a:bodyPr>
            <a:lstStyle/>
            <a:p>
              <a:r>
                <a:rPr lang="en-US" sz="1100" dirty="0">
                  <a:solidFill>
                    <a:schemeClr val="bg1"/>
                  </a:solidFill>
                  <a:latin typeface="arial" panose="020B0604020202020204" pitchFamily="34" charset="0"/>
                </a:rPr>
                <a:t> by Andrew </a:t>
              </a:r>
              <a:r>
                <a:rPr lang="en-US" sz="1100" dirty="0" err="1">
                  <a:solidFill>
                    <a:schemeClr val="bg1"/>
                  </a:solidFill>
                  <a:latin typeface="arial" panose="020B0604020202020204" pitchFamily="34" charset="0"/>
                </a:rPr>
                <a:t>Knaupp</a:t>
              </a:r>
              <a:endParaRPr lang="en-US" sz="1100" dirty="0">
                <a:solidFill>
                  <a:schemeClr val="bg1"/>
                </a:solidFill>
              </a:endParaRPr>
            </a:p>
          </p:txBody>
        </p:sp>
      </p:grpSp>
    </p:spTree>
    <p:extLst>
      <p:ext uri="{BB962C8B-B14F-4D97-AF65-F5344CB8AC3E}">
        <p14:creationId xmlns:p14="http://schemas.microsoft.com/office/powerpoint/2010/main" val="13046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455ABD-346F-48C7-A47E-CDB6FCBDC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 Through the Window</a:t>
            </a:r>
          </a:p>
        </p:txBody>
      </p:sp>
      <p:sp>
        <p:nvSpPr>
          <p:cNvPr id="6" name="Rectangle 5"/>
          <p:cNvSpPr/>
          <p:nvPr/>
        </p:nvSpPr>
        <p:spPr>
          <a:xfrm>
            <a:off x="5468293" y="6557540"/>
            <a:ext cx="7233719" cy="261610"/>
          </a:xfrm>
          <a:prstGeom prst="rect">
            <a:avLst/>
          </a:prstGeom>
        </p:spPr>
        <p:txBody>
          <a:bodyPr wrap="square">
            <a:spAutoFit/>
          </a:bodyPr>
          <a:lstStyle/>
          <a:p>
            <a:r>
              <a:rPr lang="en-US" sz="1100" i="1" dirty="0">
                <a:solidFill>
                  <a:srgbClr val="FF0000"/>
                </a:solidFill>
              </a:rPr>
              <a:t>History of the Church,</a:t>
            </a:r>
            <a:r>
              <a:rPr lang="en-US" sz="1100" dirty="0">
                <a:solidFill>
                  <a:srgbClr val="FF0000"/>
                </a:solidFill>
              </a:rPr>
              <a:t> 6:618, 620–21; see also </a:t>
            </a:r>
            <a:r>
              <a:rPr lang="en-US" sz="1100" i="1" dirty="0">
                <a:solidFill>
                  <a:srgbClr val="FF0000"/>
                </a:solidFill>
              </a:rPr>
              <a:t>Church History in the </a:t>
            </a:r>
            <a:r>
              <a:rPr lang="en-US" sz="1100" i="1" dirty="0" err="1">
                <a:solidFill>
                  <a:srgbClr val="FF0000"/>
                </a:solidFill>
              </a:rPr>
              <a:t>Fulness</a:t>
            </a:r>
            <a:r>
              <a:rPr lang="en-US" sz="1100" i="1" dirty="0">
                <a:solidFill>
                  <a:srgbClr val="FF0000"/>
                </a:solidFill>
              </a:rPr>
              <a:t> of Times Student Manual,</a:t>
            </a:r>
            <a:r>
              <a:rPr lang="en-US" sz="1100" dirty="0">
                <a:solidFill>
                  <a:srgbClr val="FF0000"/>
                </a:solidFill>
              </a:rPr>
              <a:t> 283.)</a:t>
            </a:r>
          </a:p>
        </p:txBody>
      </p:sp>
      <p:sp>
        <p:nvSpPr>
          <p:cNvPr id="7" name="Rectangle 6"/>
          <p:cNvSpPr/>
          <p:nvPr/>
        </p:nvSpPr>
        <p:spPr>
          <a:xfrm>
            <a:off x="440602" y="920621"/>
            <a:ext cx="6096000" cy="4801314"/>
          </a:xfrm>
          <a:prstGeom prst="rect">
            <a:avLst/>
          </a:prstGeom>
        </p:spPr>
        <p:txBody>
          <a:bodyPr>
            <a:spAutoFit/>
          </a:bodyPr>
          <a:lstStyle/>
          <a:p>
            <a:r>
              <a:rPr lang="en-US" dirty="0">
                <a:solidFill>
                  <a:schemeClr val="bg1"/>
                </a:solidFill>
              </a:rPr>
              <a:t>Joseph Smith then decided to try to escape through the same window, likely to preserve his life and, some believed, to save the lives of Willard Richards and John Taylor.</a:t>
            </a:r>
          </a:p>
          <a:p>
            <a:endParaRPr lang="en-US" dirty="0">
              <a:solidFill>
                <a:schemeClr val="bg1"/>
              </a:solidFill>
            </a:endParaRPr>
          </a:p>
          <a:p>
            <a:r>
              <a:rPr lang="en-US" dirty="0">
                <a:solidFill>
                  <a:schemeClr val="bg1"/>
                </a:solidFill>
              </a:rPr>
              <a:t> As Willard Richards continued to deflect the mob at the door, the Prophet leaped to the open window. </a:t>
            </a:r>
          </a:p>
          <a:p>
            <a:endParaRPr lang="en-US" dirty="0">
              <a:solidFill>
                <a:schemeClr val="bg1"/>
              </a:solidFill>
            </a:endParaRPr>
          </a:p>
          <a:p>
            <a:r>
              <a:rPr lang="en-US" dirty="0">
                <a:solidFill>
                  <a:schemeClr val="bg1"/>
                </a:solidFill>
              </a:rPr>
              <a:t>As he did so, he was struck by bullets from both inside and outside the jail. He fell out of the window, exclaiming, “O Lord, my God!” and landed on the ground below. </a:t>
            </a:r>
          </a:p>
          <a:p>
            <a:endParaRPr lang="en-US" dirty="0">
              <a:solidFill>
                <a:schemeClr val="bg1"/>
              </a:solidFill>
            </a:endParaRPr>
          </a:p>
          <a:p>
            <a:r>
              <a:rPr lang="en-US" dirty="0">
                <a:solidFill>
                  <a:schemeClr val="bg1"/>
                </a:solidFill>
              </a:rPr>
              <a:t>The members of the mob who were inside the jail rushed outside to assure themselves that Joseph was dead. </a:t>
            </a:r>
          </a:p>
          <a:p>
            <a:endParaRPr lang="en-US" dirty="0">
              <a:solidFill>
                <a:schemeClr val="bg1"/>
              </a:solidFill>
            </a:endParaRPr>
          </a:p>
          <a:p>
            <a:r>
              <a:rPr lang="en-US" dirty="0">
                <a:solidFill>
                  <a:schemeClr val="bg1"/>
                </a:solidFill>
              </a:rPr>
              <a:t>Although there were no members of the Church on their way to Carthage, someone yelled, “The Mormons are coming!” and the entire mob fled. </a:t>
            </a:r>
          </a:p>
        </p:txBody>
      </p:sp>
      <p:pic>
        <p:nvPicPr>
          <p:cNvPr id="15" name="Picture 12" descr="http://blog.mrm.org/wp-content/uploads/2007/08/llshyrumde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204" y="891796"/>
            <a:ext cx="28575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1.bp.blogspot.com/_zEX1znMG1cc/TCgrE26jPGI/AAAAAAAAA2A/AcDdMJsXIh8/s1600/IMG_4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7204" y="3285828"/>
            <a:ext cx="4460867" cy="2974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gospeldoctrine.com/sites/gospeldoctrine.com/files/CarthageExteriorWindow-687x4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9650" y="189667"/>
            <a:ext cx="1967403" cy="29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809CD7-571B-442E-BB40-2D2C20D05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 The Fate of John Taylor and Willard Richards</a:t>
            </a:r>
          </a:p>
        </p:txBody>
      </p:sp>
      <p:grpSp>
        <p:nvGrpSpPr>
          <p:cNvPr id="9" name="Group 8"/>
          <p:cNvGrpSpPr/>
          <p:nvPr/>
        </p:nvGrpSpPr>
        <p:grpSpPr>
          <a:xfrm>
            <a:off x="277639" y="804807"/>
            <a:ext cx="6096000" cy="5858543"/>
            <a:chOff x="277639" y="804807"/>
            <a:chExt cx="6096000" cy="5858543"/>
          </a:xfrm>
        </p:grpSpPr>
        <p:pic>
          <p:nvPicPr>
            <p:cNvPr id="1026" name="Picture 2" descr="watch and c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19" y="4306550"/>
              <a:ext cx="1944515" cy="1944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639" y="804807"/>
              <a:ext cx="6096000" cy="3139321"/>
            </a:xfrm>
            <a:prstGeom prst="rect">
              <a:avLst/>
            </a:prstGeom>
          </p:spPr>
          <p:txBody>
            <a:bodyPr>
              <a:spAutoFit/>
            </a:bodyPr>
            <a:lstStyle/>
            <a:p>
              <a:r>
                <a:rPr lang="en-US" dirty="0">
                  <a:solidFill>
                    <a:schemeClr val="bg1"/>
                  </a:solidFill>
                </a:rPr>
                <a:t>“When another shot from the outside, striking the watch in his vest pocket, threw him back into the room. … He drew himself as rapidly as possible in his crippled condition under the bedstead that stood near the window.”</a:t>
              </a:r>
            </a:p>
            <a:p>
              <a:endParaRPr lang="en-US" dirty="0">
                <a:solidFill>
                  <a:schemeClr val="bg1"/>
                </a:solidFill>
              </a:endParaRPr>
            </a:p>
            <a:p>
              <a:r>
                <a:rPr lang="en-US" dirty="0">
                  <a:solidFill>
                    <a:schemeClr val="bg1"/>
                  </a:solidFill>
                </a:rPr>
                <a:t>While on his way three other bullets struck him; one a little below the left knee—it was never extracted; another tore away the flesh to the size of a man’s hand from his left hip… another entered the forepart of his left arm, a little above the wrist, and, passing down by the joint, lodged in the palm of his left hand.</a:t>
              </a:r>
            </a:p>
          </p:txBody>
        </p:sp>
        <p:pic>
          <p:nvPicPr>
            <p:cNvPr id="1028" name="Picture 4" descr="http://www.juvenileinstructor.org/wp-content/uploads/2013/09/441px-John_Taylor_seated_in_ch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89" y="3868646"/>
              <a:ext cx="2057536" cy="2794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651277" y="1639817"/>
            <a:ext cx="5323438" cy="4390918"/>
            <a:chOff x="6651277" y="1639817"/>
            <a:chExt cx="5323438" cy="4390918"/>
          </a:xfrm>
        </p:grpSpPr>
        <p:sp>
          <p:nvSpPr>
            <p:cNvPr id="7" name="Rectangle 6"/>
            <p:cNvSpPr/>
            <p:nvPr/>
          </p:nvSpPr>
          <p:spPr>
            <a:xfrm>
              <a:off x="6651277" y="4091743"/>
              <a:ext cx="5323438" cy="1938992"/>
            </a:xfrm>
            <a:prstGeom prst="rect">
              <a:avLst/>
            </a:prstGeom>
          </p:spPr>
          <p:txBody>
            <a:bodyPr wrap="square">
              <a:spAutoFit/>
            </a:bodyPr>
            <a:lstStyle/>
            <a:p>
              <a:r>
                <a:rPr lang="en-US" dirty="0">
                  <a:solidFill>
                    <a:schemeClr val="bg1"/>
                  </a:solidFill>
                </a:rPr>
                <a:t>Willard Richards only had his left ear grazed by a bullet, which fulfilled a prophecy Joseph had made more than a year before that “the time would come that the balls would fly around him like hail, and he should see his friends fall on the right and on the left, but that there should not be a hole in his garment” </a:t>
              </a:r>
              <a:r>
                <a:rPr lang="en-US" sz="1200" dirty="0">
                  <a:solidFill>
                    <a:schemeClr val="bg1"/>
                  </a:solidFill>
                </a:rPr>
                <a:t>Joseph Smith</a:t>
              </a:r>
            </a:p>
          </p:txBody>
        </p:sp>
        <p:pic>
          <p:nvPicPr>
            <p:cNvPr id="1030" name="Picture 6" descr="https://encrypted-tbn2.gstatic.com/images?q=tbn:ANd9GcTR2QMf3Oe9CH6HtntGRBcXhRojxzAj2hXmJDQdR8DJrdZO_k3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577" y="1639817"/>
              <a:ext cx="2143125" cy="21431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8736293" y="6524850"/>
            <a:ext cx="3532955" cy="276999"/>
          </a:xfrm>
          <a:prstGeom prst="rect">
            <a:avLst/>
          </a:prstGeom>
        </p:spPr>
        <p:txBody>
          <a:bodyPr wrap="none">
            <a:spAutoFit/>
          </a:bodyPr>
          <a:lstStyle/>
          <a:p>
            <a:r>
              <a:rPr lang="en-US" sz="1200" dirty="0">
                <a:solidFill>
                  <a:srgbClr val="FF0000"/>
                </a:solidFill>
              </a:rPr>
              <a:t> Ensign January 2003 and </a:t>
            </a:r>
            <a:r>
              <a:rPr lang="en-US" sz="1200" i="1" dirty="0">
                <a:solidFill>
                  <a:srgbClr val="FF0000"/>
                </a:solidFill>
              </a:rPr>
              <a:t>History of the Church,</a:t>
            </a:r>
            <a:r>
              <a:rPr lang="en-US" sz="1200" dirty="0">
                <a:solidFill>
                  <a:srgbClr val="FF0000"/>
                </a:solidFill>
              </a:rPr>
              <a:t>6:619.</a:t>
            </a:r>
          </a:p>
        </p:txBody>
      </p:sp>
    </p:spTree>
    <p:extLst>
      <p:ext uri="{BB962C8B-B14F-4D97-AF65-F5344CB8AC3E}">
        <p14:creationId xmlns:p14="http://schemas.microsoft.com/office/powerpoint/2010/main" val="305495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5648E07-022C-4B8D-97C3-C421E250D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 Martyr </a:t>
            </a:r>
          </a:p>
        </p:txBody>
      </p:sp>
      <p:sp>
        <p:nvSpPr>
          <p:cNvPr id="2" name="Rectangle 1"/>
          <p:cNvSpPr/>
          <p:nvPr/>
        </p:nvSpPr>
        <p:spPr>
          <a:xfrm>
            <a:off x="277638" y="804807"/>
            <a:ext cx="7418561" cy="1384995"/>
          </a:xfrm>
          <a:prstGeom prst="rect">
            <a:avLst/>
          </a:prstGeom>
        </p:spPr>
        <p:txBody>
          <a:bodyPr wrap="square">
            <a:spAutoFit/>
          </a:bodyPr>
          <a:lstStyle/>
          <a:p>
            <a:r>
              <a:rPr lang="en-US" sz="2800" dirty="0">
                <a:solidFill>
                  <a:srgbClr val="FFFF00"/>
                </a:solidFill>
              </a:rPr>
              <a:t>A person who suffers death as a witness to the truth of his or her beliefs or cause. M</a:t>
            </a:r>
            <a:r>
              <a:rPr lang="en-US" sz="2800" i="1" dirty="0">
                <a:solidFill>
                  <a:srgbClr val="FFFF00"/>
                </a:solidFill>
              </a:rPr>
              <a:t>artyr</a:t>
            </a:r>
            <a:r>
              <a:rPr lang="en-US" sz="2800" dirty="0">
                <a:solidFill>
                  <a:srgbClr val="FFFF00"/>
                </a:solidFill>
              </a:rPr>
              <a:t> comes from a Greek word for </a:t>
            </a:r>
            <a:r>
              <a:rPr lang="en-US" sz="2800" i="1" dirty="0">
                <a:solidFill>
                  <a:srgbClr val="FFFF00"/>
                </a:solidFill>
              </a:rPr>
              <a:t>witness</a:t>
            </a:r>
            <a:r>
              <a:rPr lang="en-US" sz="2800" dirty="0">
                <a:solidFill>
                  <a:srgbClr val="FFFF00"/>
                </a:solidFill>
              </a:rPr>
              <a:t> </a:t>
            </a:r>
          </a:p>
        </p:txBody>
      </p:sp>
      <p:sp>
        <p:nvSpPr>
          <p:cNvPr id="3" name="Rectangle 2"/>
          <p:cNvSpPr/>
          <p:nvPr/>
        </p:nvSpPr>
        <p:spPr>
          <a:xfrm>
            <a:off x="9455738" y="6581001"/>
            <a:ext cx="2736262" cy="276999"/>
          </a:xfrm>
          <a:prstGeom prst="rect">
            <a:avLst/>
          </a:prstGeom>
        </p:spPr>
        <p:txBody>
          <a:bodyPr wrap="none">
            <a:spAutoFit/>
          </a:bodyPr>
          <a:lstStyle/>
          <a:p>
            <a:r>
              <a:rPr lang="en-US" sz="1200" dirty="0">
                <a:solidFill>
                  <a:srgbClr val="FF0000"/>
                </a:solidFill>
              </a:rPr>
              <a:t> Bible Dictionary “Martyr” and Wikipedia</a:t>
            </a:r>
          </a:p>
        </p:txBody>
      </p:sp>
      <p:grpSp>
        <p:nvGrpSpPr>
          <p:cNvPr id="6" name="Group 5"/>
          <p:cNvGrpSpPr/>
          <p:nvPr/>
        </p:nvGrpSpPr>
        <p:grpSpPr>
          <a:xfrm>
            <a:off x="9102818" y="707886"/>
            <a:ext cx="2279807" cy="3770532"/>
            <a:chOff x="8981085" y="565760"/>
            <a:chExt cx="2279807" cy="3770532"/>
          </a:xfrm>
        </p:grpSpPr>
        <p:sp>
          <p:nvSpPr>
            <p:cNvPr id="7" name="Rectangle 6"/>
            <p:cNvSpPr/>
            <p:nvPr/>
          </p:nvSpPr>
          <p:spPr>
            <a:xfrm>
              <a:off x="8981085" y="3689961"/>
              <a:ext cx="2279807" cy="646331"/>
            </a:xfrm>
            <a:prstGeom prst="rect">
              <a:avLst/>
            </a:prstGeom>
          </p:spPr>
          <p:txBody>
            <a:bodyPr wrap="square">
              <a:spAutoFit/>
            </a:bodyPr>
            <a:lstStyle/>
            <a:p>
              <a:pPr algn="ctr"/>
              <a:r>
                <a:rPr lang="en-US" dirty="0">
                  <a:solidFill>
                    <a:schemeClr val="bg1"/>
                  </a:solidFill>
                </a:rPr>
                <a:t>First Christian martyr Stephen</a:t>
              </a:r>
            </a:p>
          </p:txBody>
        </p:sp>
        <p:pic>
          <p:nvPicPr>
            <p:cNvPr id="2050" name="Picture 2" descr="http://upload.wikimedia.org/wikipedia/commons/thumb/4/49/StStephen_GiacomoCavedone.jpg/220px-StStephen_GiacomoCaved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239" y="565760"/>
              <a:ext cx="2095500" cy="31242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e 8"/>
          <p:cNvGraphicFramePr>
            <a:graphicFrameLocks noGrp="1"/>
          </p:cNvGraphicFramePr>
          <p:nvPr>
            <p:extLst>
              <p:ext uri="{D42A27DB-BD31-4B8C-83A1-F6EECF244321}">
                <p14:modId xmlns:p14="http://schemas.microsoft.com/office/powerpoint/2010/main" val="897546114"/>
              </p:ext>
            </p:extLst>
          </p:nvPr>
        </p:nvGraphicFramePr>
        <p:xfrm>
          <a:off x="2128534" y="5489300"/>
          <a:ext cx="4393949" cy="1173480"/>
        </p:xfrm>
        <a:graphic>
          <a:graphicData uri="http://schemas.openxmlformats.org/drawingml/2006/table">
            <a:tbl>
              <a:tblPr/>
              <a:tblGrid>
                <a:gridCol w="4393949">
                  <a:extLst>
                    <a:ext uri="{9D8B030D-6E8A-4147-A177-3AD203B41FA5}">
                      <a16:colId xmlns:a16="http://schemas.microsoft.com/office/drawing/2014/main" val="20000"/>
                    </a:ext>
                  </a:extLst>
                </a:gridCol>
              </a:tblGrid>
              <a:tr h="0">
                <a:tc>
                  <a:txBody>
                    <a:bodyPr/>
                    <a:lstStyle/>
                    <a:p>
                      <a:pPr fontAlgn="t"/>
                      <a:r>
                        <a:rPr lang="en-US" sz="1200" dirty="0">
                          <a:solidFill>
                            <a:schemeClr val="bg1"/>
                          </a:solidFill>
                          <a:effectLst/>
                        </a:rPr>
                        <a:t>"This is my last hour of life, listen to me attentively: if I have held communication with foreigners, it has been for my religion and for my God. It is for Him that I die. My immortal life is on the point of beginning. Become Christians if you wish to be happy after death, because God has eternal chastisements in store for those who have refused to know Him.” Saint Andrew Kim </a:t>
                      </a:r>
                      <a:r>
                        <a:rPr lang="en-US" sz="1200" dirty="0" err="1">
                          <a:solidFill>
                            <a:schemeClr val="bg1"/>
                          </a:solidFill>
                          <a:effectLst/>
                        </a:rPr>
                        <a:t>Taegon</a:t>
                      </a:r>
                      <a:endParaRPr lang="en-US" sz="1200" dirty="0">
                        <a:solidFill>
                          <a:schemeClr val="bg1"/>
                        </a:solidFill>
                        <a:effectLst/>
                      </a:endParaRPr>
                    </a:p>
                  </a:txBody>
                  <a:tcPr marL="95250" marR="95250" marT="38100" marB="38100">
                    <a:lnL>
                      <a:noFill/>
                    </a:lnL>
                    <a:lnR>
                      <a:noFill/>
                    </a:lnR>
                    <a:lnT>
                      <a:noFill/>
                    </a:lnT>
                    <a:lnB>
                      <a:noFill/>
                    </a:lnB>
                  </a:tcPr>
                </a:tc>
                <a:extLst>
                  <a:ext uri="{0D108BD9-81ED-4DB2-BD59-A6C34878D82A}">
                    <a16:rowId xmlns:a16="http://schemas.microsoft.com/office/drawing/2014/main" val="10000"/>
                  </a:ext>
                </a:extLst>
              </a:tr>
            </a:tbl>
          </a:graphicData>
        </a:graphic>
      </p:graphicFrame>
      <p:grpSp>
        <p:nvGrpSpPr>
          <p:cNvPr id="14" name="Group 13"/>
          <p:cNvGrpSpPr/>
          <p:nvPr/>
        </p:nvGrpSpPr>
        <p:grpSpPr>
          <a:xfrm>
            <a:off x="3672800" y="2303321"/>
            <a:ext cx="4896202" cy="2462213"/>
            <a:chOff x="3672800" y="2303321"/>
            <a:chExt cx="4896202" cy="2462213"/>
          </a:xfrm>
        </p:grpSpPr>
        <p:sp>
          <p:nvSpPr>
            <p:cNvPr id="10" name="Rectangle 9"/>
            <p:cNvSpPr/>
            <p:nvPr/>
          </p:nvSpPr>
          <p:spPr>
            <a:xfrm>
              <a:off x="5618973" y="2303321"/>
              <a:ext cx="2950029" cy="2462213"/>
            </a:xfrm>
            <a:prstGeom prst="rect">
              <a:avLst/>
            </a:prstGeom>
          </p:spPr>
          <p:txBody>
            <a:bodyPr wrap="square">
              <a:spAutoFit/>
            </a:bodyPr>
            <a:lstStyle/>
            <a:p>
              <a:r>
                <a:rPr lang="en-US" sz="1400" b="1" dirty="0">
                  <a:solidFill>
                    <a:schemeClr val="bg1"/>
                  </a:solidFill>
                </a:rPr>
                <a:t>Paul Robert Schneider</a:t>
              </a:r>
              <a:r>
                <a:rPr lang="en-US" sz="1400" dirty="0">
                  <a:solidFill>
                    <a:schemeClr val="bg1"/>
                  </a:solidFill>
                </a:rPr>
                <a:t> (August 29, 1897 – July 18, 1939) was an Evangelical Church of the old-Prussian Union pastor who was the first Protestant minister to be martyred by the Nazis. He was murdered with a lethal injection of </a:t>
              </a:r>
              <a:r>
                <a:rPr lang="en-US" sz="1400" dirty="0" err="1">
                  <a:solidFill>
                    <a:schemeClr val="bg1"/>
                  </a:solidFill>
                </a:rPr>
                <a:t>strophanthin</a:t>
              </a:r>
              <a:r>
                <a:rPr lang="en-US" sz="1400" dirty="0">
                  <a:solidFill>
                    <a:schemeClr val="bg1"/>
                  </a:solidFill>
                </a:rPr>
                <a:t> in the camp infirmary.</a:t>
              </a:r>
            </a:p>
            <a:p>
              <a:r>
                <a:rPr lang="en-US" sz="1400" dirty="0">
                  <a:solidFill>
                    <a:schemeClr val="bg1"/>
                  </a:solidFill>
                </a:rPr>
                <a:t>"</a:t>
              </a:r>
              <a:r>
                <a:rPr lang="en-US" sz="1400" i="1" dirty="0">
                  <a:solidFill>
                    <a:schemeClr val="bg1"/>
                  </a:solidFill>
                </a:rPr>
                <a:t>I cannot salute this criminal symbol</a:t>
              </a:r>
              <a:r>
                <a:rPr lang="en-US" sz="1400" dirty="0">
                  <a:solidFill>
                    <a:schemeClr val="bg1"/>
                  </a:solidFill>
                </a:rPr>
                <a:t>". He also refused, as he had done earlier, the Hitler salute.</a:t>
              </a:r>
            </a:p>
          </p:txBody>
        </p:sp>
        <p:pic>
          <p:nvPicPr>
            <p:cNvPr id="2056" name="Picture 8" descr="http://www.thinkincode.co.za/sites/www.messianicgoodnews.org/wp-content/uploads/2012/10/Paul_and_Gretel_Schnei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46992" t="674"/>
            <a:stretch/>
          </p:blipFill>
          <p:spPr bwMode="auto">
            <a:xfrm>
              <a:off x="3672800" y="2396855"/>
              <a:ext cx="1759779" cy="23686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54752" y="3346904"/>
            <a:ext cx="2381250" cy="3158945"/>
            <a:chOff x="354752" y="3346904"/>
            <a:chExt cx="2381250" cy="3158945"/>
          </a:xfrm>
        </p:grpSpPr>
        <p:sp>
          <p:nvSpPr>
            <p:cNvPr id="8" name="Rectangle 7"/>
            <p:cNvSpPr/>
            <p:nvPr/>
          </p:nvSpPr>
          <p:spPr>
            <a:xfrm>
              <a:off x="354752" y="5490186"/>
              <a:ext cx="1668855" cy="1015663"/>
            </a:xfrm>
            <a:prstGeom prst="rect">
              <a:avLst/>
            </a:prstGeom>
          </p:spPr>
          <p:txBody>
            <a:bodyPr wrap="square">
              <a:spAutoFit/>
            </a:bodyPr>
            <a:lstStyle/>
            <a:p>
              <a:r>
                <a:rPr lang="en-US" sz="1200" dirty="0">
                  <a:solidFill>
                    <a:schemeClr val="bg1"/>
                  </a:solidFill>
                  <a:latin typeface="Arial" panose="020B0604020202020204" pitchFamily="34" charset="0"/>
                </a:rPr>
                <a:t>Saint Andrew Kim </a:t>
              </a:r>
              <a:r>
                <a:rPr lang="en-US" sz="1200" dirty="0" err="1">
                  <a:solidFill>
                    <a:schemeClr val="bg1"/>
                  </a:solidFill>
                  <a:latin typeface="Arial" panose="020B0604020202020204" pitchFamily="34" charset="0"/>
                </a:rPr>
                <a:t>Taegon</a:t>
              </a:r>
              <a:r>
                <a:rPr lang="en-US" sz="1200" dirty="0">
                  <a:solidFill>
                    <a:schemeClr val="bg1"/>
                  </a:solidFill>
                  <a:latin typeface="Arial" panose="020B0604020202020204" pitchFamily="34" charset="0"/>
                </a:rPr>
                <a:t>, the first Korean Catholic priest in </a:t>
              </a:r>
              <a:r>
                <a:rPr lang="en-US" sz="1200" dirty="0">
                  <a:solidFill>
                    <a:schemeClr val="bg1"/>
                  </a:solidFill>
                </a:rPr>
                <a:t>1846. He was tortured and beheaded</a:t>
              </a:r>
            </a:p>
          </p:txBody>
        </p:sp>
        <p:pic>
          <p:nvPicPr>
            <p:cNvPr id="2058" name="Picture 10" descr="http://www.catholicnewsagency.com/images/pptaegon1409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52" y="3346904"/>
              <a:ext cx="2381250" cy="1885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099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EABA95E-BF6D-4D57-9308-A5EAA3F69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Period of Seclusion—for the remainder of the year</a:t>
            </a:r>
          </a:p>
        </p:txBody>
      </p:sp>
      <p:sp>
        <p:nvSpPr>
          <p:cNvPr id="6" name="Rectangle 5"/>
          <p:cNvSpPr/>
          <p:nvPr/>
        </p:nvSpPr>
        <p:spPr>
          <a:xfrm>
            <a:off x="399863" y="926298"/>
            <a:ext cx="3661774" cy="1077218"/>
          </a:xfrm>
          <a:prstGeom prst="rect">
            <a:avLst/>
          </a:prstGeom>
        </p:spPr>
        <p:txBody>
          <a:bodyPr wrap="square">
            <a:spAutoFit/>
          </a:bodyPr>
          <a:lstStyle/>
          <a:p>
            <a:r>
              <a:rPr lang="en-US" sz="1600" dirty="0">
                <a:solidFill>
                  <a:schemeClr val="bg1"/>
                </a:solidFill>
              </a:rPr>
              <a:t>Several attempts were made on the part of the officers of Missouri and Illinois to </a:t>
            </a:r>
            <a:r>
              <a:rPr lang="en-US" sz="1600" dirty="0" err="1">
                <a:solidFill>
                  <a:schemeClr val="bg1"/>
                </a:solidFill>
              </a:rPr>
              <a:t>rearrest</a:t>
            </a:r>
            <a:r>
              <a:rPr lang="en-US" sz="1600" dirty="0">
                <a:solidFill>
                  <a:schemeClr val="bg1"/>
                </a:solidFill>
              </a:rPr>
              <a:t> President Smith during his period of seclusion, but without avail. </a:t>
            </a:r>
          </a:p>
        </p:txBody>
      </p:sp>
      <p:sp>
        <p:nvSpPr>
          <p:cNvPr id="17" name="Rectangle 16"/>
          <p:cNvSpPr/>
          <p:nvPr/>
        </p:nvSpPr>
        <p:spPr>
          <a:xfrm>
            <a:off x="7260878" y="6564778"/>
            <a:ext cx="4852659" cy="276999"/>
          </a:xfrm>
          <a:prstGeom prst="rect">
            <a:avLst/>
          </a:prstGeom>
        </p:spPr>
        <p:txBody>
          <a:bodyPr wrap="square">
            <a:spAutoFit/>
          </a:bodyPr>
          <a:lstStyle/>
          <a:p>
            <a:r>
              <a:rPr lang="en-US" sz="1200" dirty="0">
                <a:solidFill>
                  <a:srgbClr val="FF0000"/>
                </a:solidFill>
              </a:rPr>
              <a:t>B.H. Roberts </a:t>
            </a:r>
            <a:r>
              <a:rPr lang="en-US" sz="1200" i="1" dirty="0">
                <a:solidFill>
                  <a:srgbClr val="FF0000"/>
                </a:solidFill>
              </a:rPr>
              <a:t>A Comprehensive History of the Church </a:t>
            </a:r>
            <a:r>
              <a:rPr lang="en-US" sz="1200" dirty="0">
                <a:solidFill>
                  <a:srgbClr val="FF0000"/>
                </a:solidFill>
              </a:rPr>
              <a:t>Volume 2 pp. 155-156</a:t>
            </a:r>
          </a:p>
        </p:txBody>
      </p:sp>
      <p:pic>
        <p:nvPicPr>
          <p:cNvPr id="16" name="Picture 15">
            <a:extLst>
              <a:ext uri="{FF2B5EF4-FFF2-40B4-BE49-F238E27FC236}">
                <a16:creationId xmlns:a16="http://schemas.microsoft.com/office/drawing/2014/main" id="{81FE5453-5566-4042-B211-464411F74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262" y="2680106"/>
            <a:ext cx="8980186" cy="3810330"/>
          </a:xfrm>
          <a:prstGeom prst="rect">
            <a:avLst/>
          </a:prstGeom>
        </p:spPr>
      </p:pic>
      <p:grpSp>
        <p:nvGrpSpPr>
          <p:cNvPr id="27" name="Group 26">
            <a:extLst>
              <a:ext uri="{FF2B5EF4-FFF2-40B4-BE49-F238E27FC236}">
                <a16:creationId xmlns:a16="http://schemas.microsoft.com/office/drawing/2014/main" id="{A24369F6-30A8-476B-9446-D7B0755B7A51}"/>
              </a:ext>
            </a:extLst>
          </p:cNvPr>
          <p:cNvGrpSpPr/>
          <p:nvPr/>
        </p:nvGrpSpPr>
        <p:grpSpPr>
          <a:xfrm>
            <a:off x="4136630" y="926298"/>
            <a:ext cx="4747086" cy="2308324"/>
            <a:chOff x="4136630" y="926298"/>
            <a:chExt cx="4747086" cy="2308324"/>
          </a:xfrm>
        </p:grpSpPr>
        <p:sp>
          <p:nvSpPr>
            <p:cNvPr id="8" name="Rectangle 7"/>
            <p:cNvSpPr/>
            <p:nvPr/>
          </p:nvSpPr>
          <p:spPr>
            <a:xfrm>
              <a:off x="5772994" y="926298"/>
              <a:ext cx="3110722" cy="2308324"/>
            </a:xfrm>
            <a:prstGeom prst="rect">
              <a:avLst/>
            </a:prstGeom>
          </p:spPr>
          <p:txBody>
            <a:bodyPr wrap="square">
              <a:spAutoFit/>
            </a:bodyPr>
            <a:lstStyle/>
            <a:p>
              <a:r>
                <a:rPr lang="en-US" sz="1600" dirty="0">
                  <a:solidFill>
                    <a:schemeClr val="bg1"/>
                  </a:solidFill>
                </a:rPr>
                <a:t>The Prophet sent letters to William Law, elected major-general of the legion, to have all things in readiness to protect the people in their rights, and to not submit to the outrages of the threats</a:t>
              </a:r>
            </a:p>
            <a:p>
              <a:r>
                <a:rPr lang="en-US" sz="1600" dirty="0">
                  <a:solidFill>
                    <a:schemeClr val="bg1"/>
                  </a:solidFill>
                </a:rPr>
                <a:t>August 14, 1842—”that the peace of the city of Nauvoo is kept, let who will endeavor to disturb it.”</a:t>
              </a:r>
            </a:p>
          </p:txBody>
        </p:sp>
        <p:pic>
          <p:nvPicPr>
            <p:cNvPr id="24" name="Picture 23">
              <a:extLst>
                <a:ext uri="{FF2B5EF4-FFF2-40B4-BE49-F238E27FC236}">
                  <a16:creationId xmlns:a16="http://schemas.microsoft.com/office/drawing/2014/main" id="{54E4806C-2F33-409D-9811-AC5C10394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630" y="1123910"/>
              <a:ext cx="1219200" cy="1892300"/>
            </a:xfrm>
            <a:prstGeom prst="rect">
              <a:avLst/>
            </a:prstGeom>
          </p:spPr>
        </p:pic>
      </p:grpSp>
      <p:grpSp>
        <p:nvGrpSpPr>
          <p:cNvPr id="26" name="Group 25">
            <a:extLst>
              <a:ext uri="{FF2B5EF4-FFF2-40B4-BE49-F238E27FC236}">
                <a16:creationId xmlns:a16="http://schemas.microsoft.com/office/drawing/2014/main" id="{D1AB4CF6-0A25-412B-9C99-E374663FBDF4}"/>
              </a:ext>
            </a:extLst>
          </p:cNvPr>
          <p:cNvGrpSpPr/>
          <p:nvPr/>
        </p:nvGrpSpPr>
        <p:grpSpPr>
          <a:xfrm>
            <a:off x="457600" y="2096900"/>
            <a:ext cx="3641533" cy="3487587"/>
            <a:chOff x="495097" y="2003516"/>
            <a:chExt cx="3641533" cy="3487587"/>
          </a:xfrm>
        </p:grpSpPr>
        <p:grpSp>
          <p:nvGrpSpPr>
            <p:cNvPr id="22" name="Group 21">
              <a:extLst>
                <a:ext uri="{FF2B5EF4-FFF2-40B4-BE49-F238E27FC236}">
                  <a16:creationId xmlns:a16="http://schemas.microsoft.com/office/drawing/2014/main" id="{3361D5D3-F06B-4A03-827A-6A71AF0D9F04}"/>
                </a:ext>
              </a:extLst>
            </p:cNvPr>
            <p:cNvGrpSpPr/>
            <p:nvPr/>
          </p:nvGrpSpPr>
          <p:grpSpPr>
            <a:xfrm>
              <a:off x="495097" y="2837928"/>
              <a:ext cx="3641533" cy="2653175"/>
              <a:chOff x="495097" y="2837928"/>
              <a:chExt cx="3641533" cy="2653175"/>
            </a:xfrm>
          </p:grpSpPr>
          <p:sp>
            <p:nvSpPr>
              <p:cNvPr id="7" name="Rectangle 6"/>
              <p:cNvSpPr/>
              <p:nvPr/>
            </p:nvSpPr>
            <p:spPr>
              <a:xfrm>
                <a:off x="495097" y="3429000"/>
                <a:ext cx="2226838" cy="2062103"/>
              </a:xfrm>
              <a:prstGeom prst="rect">
                <a:avLst/>
              </a:prstGeom>
            </p:spPr>
            <p:txBody>
              <a:bodyPr wrap="square">
                <a:spAutoFit/>
              </a:bodyPr>
              <a:lstStyle/>
              <a:p>
                <a:r>
                  <a:rPr lang="en-US" sz="1600" dirty="0">
                    <a:solidFill>
                      <a:schemeClr val="bg1"/>
                    </a:solidFill>
                  </a:rPr>
                  <a:t>Following the second attempt to arrest the Prophet there were rumors that Sheriff Ford threatened to bring a mob against the “Mormons.” And to search every household.</a:t>
                </a:r>
              </a:p>
            </p:txBody>
          </p:sp>
          <p:pic>
            <p:nvPicPr>
              <p:cNvPr id="21" name="Picture 20">
                <a:extLst>
                  <a:ext uri="{FF2B5EF4-FFF2-40B4-BE49-F238E27FC236}">
                    <a16:creationId xmlns:a16="http://schemas.microsoft.com/office/drawing/2014/main" id="{DB734EC5-821C-449C-8241-157C36B29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0266" y="2837928"/>
                <a:ext cx="1636364" cy="1636364"/>
              </a:xfrm>
              <a:prstGeom prst="rect">
                <a:avLst/>
              </a:prstGeom>
            </p:spPr>
          </p:pic>
        </p:grpSp>
        <p:pic>
          <p:nvPicPr>
            <p:cNvPr id="25" name="Picture 4" descr="Governor Thomas Ford.jpg">
              <a:extLst>
                <a:ext uri="{FF2B5EF4-FFF2-40B4-BE49-F238E27FC236}">
                  <a16:creationId xmlns:a16="http://schemas.microsoft.com/office/drawing/2014/main" id="{BA878A62-48F1-4E6D-9BAC-A3E8BE9414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733" y="2003516"/>
              <a:ext cx="1066805" cy="15614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65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0612A6E-210C-4624-B9BA-1157E5D08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3416320"/>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b="1" dirty="0">
                <a:solidFill>
                  <a:schemeClr val="bg1"/>
                </a:solidFill>
              </a:rPr>
              <a:t>Joseph Smith: Prophet of the Restoration</a:t>
            </a:r>
            <a:r>
              <a:rPr lang="en-US" dirty="0">
                <a:solidFill>
                  <a:schemeClr val="bg1"/>
                </a:solidFill>
              </a:rPr>
              <a:t> (Show from time codes 1:01:00 to End)</a:t>
            </a:r>
          </a:p>
          <a:p>
            <a:r>
              <a:rPr lang="en-US" b="1" dirty="0">
                <a:solidFill>
                  <a:schemeClr val="bg1"/>
                </a:solidFill>
              </a:rPr>
              <a:t>Testimony of the Book of Mormon</a:t>
            </a:r>
            <a:r>
              <a:rPr lang="en-US" dirty="0">
                <a:solidFill>
                  <a:schemeClr val="bg1"/>
                </a:solidFill>
              </a:rPr>
              <a:t> (4:39)</a:t>
            </a:r>
            <a:endParaRPr lang="en-US" i="1" dirty="0">
              <a:solidFill>
                <a:schemeClr val="bg1"/>
              </a:solidFill>
            </a:endParaRPr>
          </a:p>
          <a:p>
            <a:endParaRPr lang="en-US" dirty="0">
              <a:solidFill>
                <a:schemeClr val="bg1"/>
              </a:solidFill>
            </a:endParaRPr>
          </a:p>
          <a:p>
            <a:r>
              <a:rPr lang="en-US" i="1" dirty="0">
                <a:solidFill>
                  <a:schemeClr val="bg1"/>
                </a:solidFill>
              </a:rPr>
              <a:t>Joseph Smith History of the Church </a:t>
            </a:r>
            <a:r>
              <a:rPr lang="en-US" dirty="0">
                <a:solidFill>
                  <a:schemeClr val="bg1"/>
                </a:solidFill>
              </a:rPr>
              <a:t>Volume 5 pp. 465-473</a:t>
            </a:r>
          </a:p>
          <a:p>
            <a:endParaRPr lang="en-US" dirty="0">
              <a:solidFill>
                <a:schemeClr val="bg1"/>
              </a:solidFill>
            </a:endParaRPr>
          </a:p>
          <a:p>
            <a:r>
              <a:rPr lang="en-US" dirty="0">
                <a:solidFill>
                  <a:schemeClr val="bg1"/>
                </a:solidFill>
              </a:rPr>
              <a:t>B.H. Roberts  </a:t>
            </a:r>
            <a:r>
              <a:rPr lang="en-US" i="1" dirty="0">
                <a:solidFill>
                  <a:schemeClr val="bg1"/>
                </a:solidFill>
              </a:rPr>
              <a:t>A Comprehensive History of the Church </a:t>
            </a:r>
            <a:r>
              <a:rPr lang="en-US" dirty="0">
                <a:solidFill>
                  <a:schemeClr val="bg1"/>
                </a:solidFill>
              </a:rPr>
              <a:t>Volume 2</a:t>
            </a:r>
          </a:p>
          <a:p>
            <a:endParaRPr lang="en-US" dirty="0">
              <a:solidFill>
                <a:schemeClr val="bg1"/>
              </a:solidFill>
            </a:endParaRPr>
          </a:p>
          <a:p>
            <a:pPr fontAlgn="base"/>
            <a:r>
              <a:rPr lang="en-US" dirty="0">
                <a:solidFill>
                  <a:schemeClr val="bg1"/>
                </a:solidFill>
              </a:rPr>
              <a:t>Ensign 1994 October Issue </a:t>
            </a:r>
            <a:r>
              <a:rPr lang="en-US" i="1" dirty="0">
                <a:solidFill>
                  <a:schemeClr val="bg1"/>
                </a:solidFill>
              </a:rPr>
              <a:t>Martyrdom at Carthage </a:t>
            </a:r>
            <a:r>
              <a:rPr lang="en-US" dirty="0">
                <a:solidFill>
                  <a:schemeClr val="bg1"/>
                </a:solidFill>
              </a:rPr>
              <a:t>by Reed Blake</a:t>
            </a:r>
          </a:p>
          <a:p>
            <a:pPr fontAlgn="base"/>
            <a:endParaRPr lang="en-US" dirty="0">
              <a:solidFill>
                <a:schemeClr val="bg1"/>
              </a:solidFill>
            </a:endParaRPr>
          </a:p>
          <a:p>
            <a:pPr fontAlgn="base"/>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(2003), 273–285 Chapter 22—The Martyrdom</a:t>
            </a:r>
          </a:p>
        </p:txBody>
      </p:sp>
      <p:grpSp>
        <p:nvGrpSpPr>
          <p:cNvPr id="6" name="Group 5"/>
          <p:cNvGrpSpPr/>
          <p:nvPr/>
        </p:nvGrpSpPr>
        <p:grpSpPr>
          <a:xfrm>
            <a:off x="7824355" y="353666"/>
            <a:ext cx="863056" cy="106604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4476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640309" cy="2862322"/>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Governor </a:t>
            </a:r>
            <a:r>
              <a:rPr lang="en-US" sz="1200" b="1" dirty="0">
                <a:latin typeface="Arial" panose="020B0604020202020204" pitchFamily="34" charset="0"/>
              </a:rPr>
              <a:t>Thomas Reynolds Death: </a:t>
            </a:r>
          </a:p>
          <a:p>
            <a:r>
              <a:rPr lang="en-US" sz="1200" b="0" i="0" dirty="0">
                <a:effectLst/>
                <a:latin typeface="Arial" panose="020B0604020202020204" pitchFamily="34" charset="0"/>
              </a:rPr>
              <a:t>Despite all his success Thomas Reynolds was not a well man, either physically or mentally. For several months prior to his death Reynolds was reported in ill health and suffering from </a:t>
            </a:r>
            <a:r>
              <a:rPr lang="en-US" sz="1200" b="0" i="0" u="none" strike="noStrike" dirty="0">
                <a:effectLst/>
                <a:latin typeface="Arial" panose="020B0604020202020204" pitchFamily="34" charset="0"/>
              </a:rPr>
              <a:t>melancholia</a:t>
            </a:r>
            <a:r>
              <a:rPr lang="en-US" sz="1200" b="0" i="0" dirty="0">
                <a:effectLst/>
                <a:latin typeface="Arial" panose="020B0604020202020204" pitchFamily="34" charset="0"/>
              </a:rPr>
              <a:t>.</a:t>
            </a:r>
            <a:r>
              <a:rPr lang="en-US" sz="1200" baseline="30000" dirty="0">
                <a:latin typeface="Arial" panose="020B0604020202020204" pitchFamily="34" charset="0"/>
              </a:rPr>
              <a:t> </a:t>
            </a:r>
            <a:r>
              <a:rPr lang="en-US" sz="1200" b="0" i="0" dirty="0">
                <a:effectLst/>
                <a:latin typeface="Arial" panose="020B0604020202020204" pitchFamily="34" charset="0"/>
              </a:rPr>
              <a:t>Political opponents in Missouri's Whig party, and certain newspapers under their influence, were particularly harsh in their criticism of Reynolds, his actions and positions as governor. During breakfast on the morning of February 9, 1844 Reynolds asked a blessing, which was not usual for him. Following the meal he locked himself in his Executive Mansion office and drew the shutters closed. Some time later a passer-by heard a shot and upon investigation Reynolds was found dead at his desk with an apparently self-inflicted gunshot wound. On the governors writing table was a sealed message addressed to his friend, Colonel William G. Minor in which he said </a:t>
            </a:r>
            <a:r>
              <a:rPr lang="en-US" sz="1200" b="0" i="1" dirty="0">
                <a:effectLst/>
                <a:latin typeface="Arial" panose="020B0604020202020204" pitchFamily="34" charset="0"/>
              </a:rPr>
              <a:t>"I have labored and discharged my duties faithfully to the public, but this has not protected me from the slanders and abuse which has rendered my life a burden to me…I pray to God to forgive them and teach them more charity."</a:t>
            </a:r>
            <a:endParaRPr lang="en-US" sz="1200" dirty="0"/>
          </a:p>
        </p:txBody>
      </p:sp>
      <p:sp>
        <p:nvSpPr>
          <p:cNvPr id="3" name="Rectangle 2"/>
          <p:cNvSpPr/>
          <p:nvPr/>
        </p:nvSpPr>
        <p:spPr>
          <a:xfrm>
            <a:off x="-1" y="2862322"/>
            <a:ext cx="5640309" cy="2677656"/>
          </a:xfrm>
          <a:prstGeom prst="rect">
            <a:avLst/>
          </a:prstGeom>
          <a:ln>
            <a:solidFill>
              <a:schemeClr val="tx1"/>
            </a:solidFill>
          </a:ln>
        </p:spPr>
        <p:txBody>
          <a:bodyPr wrap="square">
            <a:spAutoFit/>
          </a:bodyPr>
          <a:lstStyle/>
          <a:p>
            <a:r>
              <a:rPr lang="en-US" sz="1200" b="1" dirty="0">
                <a:solidFill>
                  <a:srgbClr val="000000"/>
                </a:solidFill>
                <a:latin typeface="Georgia" panose="02040502050405020303" pitchFamily="18" charset="0"/>
              </a:rPr>
              <a:t>Pope, Nathaniel</a:t>
            </a:r>
            <a:r>
              <a:rPr lang="en-US" sz="1200" b="1" dirty="0">
                <a:solidFill>
                  <a:srgbClr val="000000"/>
                </a:solidFill>
                <a:latin typeface="georgia" panose="02040502050405020303" pitchFamily="18" charset="0"/>
              </a:rPr>
              <a:t>  </a:t>
            </a:r>
            <a:r>
              <a:rPr lang="en-US" sz="1200" dirty="0">
                <a:solidFill>
                  <a:srgbClr val="000000"/>
                </a:solidFill>
                <a:latin typeface="georgia" panose="02040502050405020303" pitchFamily="18" charset="0"/>
              </a:rPr>
              <a:t>secretary of the Territory of Illinois under Governor Edwards, a cousin of the governor, and delegate to the U.S. Congress from the territory from 1815 to 1818; judge in the federal district court established in Illinois in 1819; in April 1818, when a bill for an enabling act to provide statehood for Illinois was being considered in the U.S. House of Representatives, Pope convinced the assembly that the new state of Illinois should have its northern border moved N by an additional 61 miles, deviating from the stipulation of the ordinance, in order for the state to gain access to Lake Michigan. Thus Chicago became part of the state of Illinois, and Illinois became more closely allied to the northern states, else possibly siding with southern slave states during a civil war yet to come. Pope was first judge to hold federal court in Chicago in 1837, the session taking place over </a:t>
            </a:r>
            <a:r>
              <a:rPr lang="en-US" sz="1200" dirty="0" err="1">
                <a:solidFill>
                  <a:srgbClr val="000000"/>
                </a:solidFill>
                <a:latin typeface="georgia" panose="02040502050405020303" pitchFamily="18" charset="0"/>
              </a:rPr>
              <a:t>Meeker`s</a:t>
            </a:r>
            <a:r>
              <a:rPr lang="en-US" sz="1200" dirty="0">
                <a:solidFill>
                  <a:srgbClr val="000000"/>
                </a:solidFill>
                <a:latin typeface="georgia" panose="02040502050405020303" pitchFamily="18" charset="0"/>
              </a:rPr>
              <a:t> store on Lake Street, between State and Dearborn. Nathaniel Pope School, 1852 S Albany Ave. Early Chicago Encyclopedia</a:t>
            </a:r>
            <a:endParaRPr lang="en-US" sz="1200" dirty="0"/>
          </a:p>
        </p:txBody>
      </p:sp>
      <p:sp>
        <p:nvSpPr>
          <p:cNvPr id="4" name="Rectangle 3"/>
          <p:cNvSpPr/>
          <p:nvPr/>
        </p:nvSpPr>
        <p:spPr>
          <a:xfrm>
            <a:off x="5640308" y="0"/>
            <a:ext cx="6551692" cy="6555641"/>
          </a:xfrm>
          <a:prstGeom prst="rect">
            <a:avLst/>
          </a:prstGeom>
          <a:ln>
            <a:solidFill>
              <a:schemeClr val="tx1"/>
            </a:solidFill>
          </a:ln>
        </p:spPr>
        <p:txBody>
          <a:bodyPr wrap="square">
            <a:spAutoFit/>
          </a:bodyPr>
          <a:lstStyle/>
          <a:p>
            <a:pPr fontAlgn="base"/>
            <a:r>
              <a:rPr lang="en-US" sz="1200" b="1" dirty="0"/>
              <a:t>Thomas Ford</a:t>
            </a:r>
            <a:r>
              <a:rPr lang="en-US" sz="1200" dirty="0"/>
              <a:t> (December 5, 1800 – November 3, 1850) was the eighth Governor of Illinois, and served in this capacity from 1842 to 1846. A Democrat, he is remembered largely for his involvement in the death of Joseph Smith, Jr., and the subsequent Illinois Mormon War. He is also the author of </a:t>
            </a:r>
            <a:r>
              <a:rPr lang="en-US" sz="1200" i="1" dirty="0"/>
              <a:t>A History of Illinois</a:t>
            </a:r>
            <a:r>
              <a:rPr lang="en-US" sz="1200" dirty="0"/>
              <a:t> (Chicago, 1854), published posthumously about the state from its founding in 1818 until 1847.</a:t>
            </a:r>
          </a:p>
          <a:p>
            <a:r>
              <a:rPr lang="en-US" sz="1200" dirty="0"/>
              <a:t>His tenure as governor is best remembered for the "Illinois Mormon Expulsion,“</a:t>
            </a:r>
            <a:r>
              <a:rPr lang="en-US" sz="1200" baseline="30000" dirty="0"/>
              <a:t> </a:t>
            </a:r>
            <a:r>
              <a:rPr lang="en-US" sz="1200" dirty="0"/>
              <a:t>particularly his dealings with the Mormon city of Nauvoo, Hancock County, Illinois, and with the assassination of their leader, Joseph Smith, Jr in 1844.</a:t>
            </a:r>
          </a:p>
          <a:p>
            <a:r>
              <a:rPr lang="en-US" sz="1200" dirty="0"/>
              <a:t>The conflict grew heated, with hundreds being driven from their homes, and mobs that eventually employed several thousands of people.</a:t>
            </a:r>
          </a:p>
          <a:p>
            <a:r>
              <a:rPr lang="en-US" sz="1200" dirty="0"/>
              <a:t>At one point, Ford encouraged Joseph and his brother, Hyrum Smith, to go to Carthage, the county seat, to face criminal charges in the destruction of the newspaper, the Nauvoo Expositor. Once there, the Smiths were charged with treason, and Ford abandoned them to be guarded by the Carthage Greys, an anti-Mormon militia that helped murder them on June 27, 1844.</a:t>
            </a:r>
          </a:p>
          <a:p>
            <a:r>
              <a:rPr lang="en-US" sz="1200" dirty="0"/>
              <a:t>Ford denied being responsible. However, two men later gave affidavits suggesting Ford knew of the plot and could have approved of it. Dan Jones, a riverboat captain and one of the few eyewitnesses to both sides of the event, repeatedly warned Ford throughout the day of comments he heard from the guards and jail keepers concerning their plot to assassinate the Mormon leaders. In response, Ford replied, "You are unnecessarily alarmed for your friends safety sir. The people are not that cruel." Irritated by the remark, Jones urged the necessity of placing better men than professed assassins to guard them. He stressed that they [the Smiths] were American citizens surrendered to his [Ford's] pledged </a:t>
            </a:r>
            <a:r>
              <a:rPr lang="en-US" sz="1200" dirty="0" err="1"/>
              <a:t>honour</a:t>
            </a:r>
            <a:r>
              <a:rPr lang="en-US" sz="1200" dirty="0"/>
              <a:t>. When Ford showed little interest in Jones' concerns, Jones commented "[I] had then but one request to make; if you [Ford] left their lives in the hands of those men to be sacrificed, that the Almighty will preserve my life to a proper time and place to testify that you have been timely warned of their danger." Later that day, returning to Nauvoo on horseback, Jones passed Ford's company while it passed by a painted mob ready to enter Carthage to kill the Mormon leaders. Jones records that while the assassination was taking place in Carthage, Ford addressed the citizens of Nauvoo saying that a "severe atonement must be made so prepare your minds for the emergency." The officials of the governor were heard urging him to hasten from there assuring him that the deed (that is the assassination) "was sure of having been accomplished by then." Both Ford's statement and the comments of his supporting officials provide strong evidence of Ford's involvement. He was later claimed to have said, "it's all nonsense; you will have to drive the Mormons out yet." This is exactly what happened. Several residents of Hancock County, and many residents from several surrounding counties, met and decided on a plan of action that later forced the Mormon retreat into Utah, led by Brigham Young, by 1846. Wikipedia</a:t>
            </a:r>
            <a:endParaRPr lang="en-US" sz="1200" b="0" i="0" dirty="0">
              <a:effectLst/>
            </a:endParaRPr>
          </a:p>
        </p:txBody>
      </p:sp>
      <p:sp>
        <p:nvSpPr>
          <p:cNvPr id="5" name="Rectangle 4"/>
          <p:cNvSpPr/>
          <p:nvPr/>
        </p:nvSpPr>
        <p:spPr>
          <a:xfrm>
            <a:off x="0" y="5539978"/>
            <a:ext cx="5640309" cy="1200329"/>
          </a:xfrm>
          <a:prstGeom prst="rect">
            <a:avLst/>
          </a:prstGeom>
          <a:ln>
            <a:solidFill>
              <a:schemeClr val="tx1"/>
            </a:solidFill>
          </a:ln>
        </p:spPr>
        <p:txBody>
          <a:bodyPr wrap="square">
            <a:spAutoFit/>
          </a:bodyPr>
          <a:lstStyle/>
          <a:p>
            <a:r>
              <a:rPr lang="en-US" sz="1200" b="1" dirty="0">
                <a:latin typeface="Arial" panose="020B0604020202020204" pitchFamily="34" charset="0"/>
              </a:rPr>
              <a:t>James Montgomery</a:t>
            </a:r>
            <a:r>
              <a:rPr lang="en-US" sz="1200" dirty="0">
                <a:latin typeface="Arial" panose="020B0604020202020204" pitchFamily="34" charset="0"/>
              </a:rPr>
              <a:t> (4 November 1771 – 30 April 1854) was a British poet, hymn writer and editor. He was particularly associated with humanitarian causes such as the campaigns to abolish slavery and to end the exploitation of child chimney sweeps.</a:t>
            </a:r>
          </a:p>
          <a:p>
            <a:r>
              <a:rPr lang="en-US" sz="1200" dirty="0">
                <a:latin typeface="Arial" panose="020B0604020202020204" pitchFamily="34" charset="0"/>
              </a:rPr>
              <a:t>Hymn Writer of </a:t>
            </a:r>
            <a:r>
              <a:rPr lang="en-US" sz="1200" i="1" dirty="0">
                <a:latin typeface="Arial" panose="020B0604020202020204" pitchFamily="34" charset="0"/>
              </a:rPr>
              <a:t>A Poor Wayfaring Man of Grief </a:t>
            </a:r>
            <a:r>
              <a:rPr lang="en-US" sz="1200" dirty="0">
                <a:latin typeface="Arial" panose="020B0604020202020204" pitchFamily="34" charset="0"/>
              </a:rPr>
              <a:t>originally titled </a:t>
            </a:r>
            <a:r>
              <a:rPr lang="en-US" sz="1200" i="1" dirty="0">
                <a:latin typeface="Arial" panose="020B0604020202020204" pitchFamily="34" charset="0"/>
              </a:rPr>
              <a:t>The Stanger and His Friend.</a:t>
            </a:r>
            <a:endParaRPr lang="en-US" sz="1200" i="1" dirty="0"/>
          </a:p>
        </p:txBody>
      </p:sp>
    </p:spTree>
    <p:extLst>
      <p:ext uri="{BB962C8B-B14F-4D97-AF65-F5344CB8AC3E}">
        <p14:creationId xmlns:p14="http://schemas.microsoft.com/office/powerpoint/2010/main" val="421271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371249"/>
          </a:xfrm>
          <a:prstGeom prst="rect">
            <a:avLst/>
          </a:prstGeom>
        </p:spPr>
        <p:txBody>
          <a:bodyPr wrap="square">
            <a:spAutoFit/>
          </a:bodyPr>
          <a:lstStyle/>
          <a:p>
            <a:pPr fontAlgn="base"/>
            <a:r>
              <a:rPr lang="en-US" sz="1100" b="1" dirty="0"/>
              <a:t>The title “THE BOOK of the LAW of the LORD,” </a:t>
            </a:r>
            <a:r>
              <a:rPr lang="en-US" sz="1100" dirty="0"/>
              <a:t>written in ornate style, adorns a ledger-style record book maintained by several of JS’s scribes in Nauvoo, Illinois, between 1841 and 1845. In this volume, JS’s scribes copied nine of his revelations, kept a portion of his journal, and recorded donations made by church members for the construction of the Nauvoo temple and the Nauvoo House (a boardinghouse). For a detailed historical introduction to the Book of the Law of the Lord, particularly the journal portion, read the Historical Introduction to Journal, December 1841–December 1842.</a:t>
            </a:r>
          </a:p>
          <a:p>
            <a:pPr fontAlgn="base"/>
            <a:r>
              <a:rPr lang="en-US" sz="1100" dirty="0"/>
              <a:t>The journal portion of the Book of the Law of the Lord, comprising a little less than twenty percent of the volume and covering the period 11 December 1841 to 20 December 1842, is published in full in </a:t>
            </a:r>
            <a:r>
              <a:rPr lang="en-US" sz="1100" i="1" dirty="0"/>
              <a:t>Journals, Volume 2.</a:t>
            </a:r>
            <a:r>
              <a:rPr lang="en-US" sz="1100" dirty="0"/>
              <a:t> This material was recorded by Willard Richards, William Clayton, Eliza R. Snow, and Erastus Derby. To view images and transcripts of the journal entries, along with detailed annotation, visit Journal, December 1841–December 1842.</a:t>
            </a:r>
          </a:p>
          <a:p>
            <a:pPr fontAlgn="base"/>
            <a:r>
              <a:rPr lang="en-US" sz="1100" dirty="0"/>
              <a:t>The revelation and donation portions of the Book of the Law of the Lord are here published for the first time. JS’s scribe, Robert B. Thompson, copied nine revelations into the volume between January 1841 and his death on 27 August of that year. The record began with the 19 January 1841 revelation commanding the building of the temple in Nauvoo and the Nauvoo House. Six of the nine revelations were later canonized and constitute, in order of their recording by Thompson, sections 124, 125, 105, 111, 87, and 103 in the present Doctrine and Covenants of The Church of Jesus Christ of Latter-day Saints.</a:t>
            </a:r>
          </a:p>
          <a:p>
            <a:pPr fontAlgn="base"/>
            <a:r>
              <a:rPr lang="en-US" sz="1100" dirty="0"/>
              <a:t>The three other revelations remain </a:t>
            </a:r>
            <a:r>
              <a:rPr lang="en-US" sz="1100" dirty="0" err="1"/>
              <a:t>uncanonized</a:t>
            </a:r>
            <a:r>
              <a:rPr lang="en-US" sz="1100" dirty="0"/>
              <a:t>. One (dated 20 March 1841) concerns the appointment of agents for the Nauvoo House Association. The remaining two, which were received in January 1838 just prior to JS’s abrupt departure from Ohio to Missouri, deal with questions related to the sustaining of the church’s First Presidency and the protocol for removing them from office in cases of transgression. Willard Richards subsequently made minor revisions to the texts as recorded by Thompson. Transcripts of these revelations accompany the images for pages 3–25 of the Book of the Law of the Lord. The links below provide direct access to each of the nine revelations:</a:t>
            </a:r>
          </a:p>
          <a:p>
            <a:pPr fontAlgn="base"/>
            <a:r>
              <a:rPr lang="en-US" sz="1100" dirty="0"/>
              <a:t>Page 3—Revelation, 19 January 1841 [D&amp;C 124]</a:t>
            </a:r>
          </a:p>
          <a:p>
            <a:pPr fontAlgn="base"/>
            <a:r>
              <a:rPr lang="en-US" sz="1100" dirty="0"/>
              <a:t>Page 15—Revelation, 20 March 1841</a:t>
            </a:r>
          </a:p>
          <a:p>
            <a:pPr fontAlgn="base"/>
            <a:r>
              <a:rPr lang="en-US" sz="1100" dirty="0"/>
              <a:t>Page 16—Revelation, ca. March 1841 [D&amp;C 125]</a:t>
            </a:r>
          </a:p>
          <a:p>
            <a:pPr fontAlgn="base"/>
            <a:r>
              <a:rPr lang="en-US" sz="1100" dirty="0"/>
              <a:t>Page 17—Revelation, 12 January 1838–A</a:t>
            </a:r>
          </a:p>
          <a:p>
            <a:pPr fontAlgn="base"/>
            <a:r>
              <a:rPr lang="en-US" sz="1100" dirty="0"/>
              <a:t>Page 18—Revelation, 12 January 1838–B</a:t>
            </a:r>
          </a:p>
          <a:p>
            <a:pPr fontAlgn="base"/>
            <a:r>
              <a:rPr lang="en-US" sz="1100" dirty="0"/>
              <a:t>Page 19—Revelation, 22 June 1834 [D&amp;C 105]</a:t>
            </a:r>
          </a:p>
          <a:p>
            <a:pPr fontAlgn="base"/>
            <a:r>
              <a:rPr lang="en-US" sz="1100" dirty="0"/>
              <a:t>Page 22—Revelation, 6 August 1836 [D&amp;C 111]</a:t>
            </a:r>
          </a:p>
          <a:p>
            <a:pPr fontAlgn="base"/>
            <a:r>
              <a:rPr lang="en-US" sz="1100" dirty="0"/>
              <a:t>Page 22—Revelation, 25 December 1832 [D&amp;C 87]</a:t>
            </a:r>
          </a:p>
          <a:p>
            <a:pPr fontAlgn="base"/>
            <a:r>
              <a:rPr lang="en-US" sz="1100" dirty="0"/>
              <a:t>Page 23—Revelation, 24 February 1834 [D&amp;C 103]</a:t>
            </a:r>
          </a:p>
          <a:p>
            <a:pPr fontAlgn="base"/>
            <a:r>
              <a:rPr lang="en-US" sz="1100" dirty="0"/>
              <a:t>The donation entries comprise approximately seventy-five percent of the record. They were recorded by Willard Richards and William Clayton between late 1841 and 1845. Journal entries and donation records were kept concurrently in the book, alternating sometimes every other page and chronologically leapfrogging each other. This pattern was especially pronounced near the beginning of the book, where donations and journal entries occasionally appear together on a single page. Over time, however, larger and larger blocks of text were dedicated to either donations or journal entries until the journal was transferred by Richards to another volume, the memorandum book.</a:t>
            </a:r>
          </a:p>
          <a:p>
            <a:pPr fontAlgn="base"/>
            <a:r>
              <a:rPr lang="en-US" sz="1100" dirty="0"/>
              <a:t>All donation pages are here published as images without an accompanying transcript. They have been divided into chronological subsections to aid research; readers may use the table of contents button in the top left of the document viewer to navigate within the volume. Two indexes to the donation portions of the Book of the Law of the Lord were created in the Nauvoo period. These will be published on the Joseph Smith Papers website at a future time.</a:t>
            </a:r>
          </a:p>
          <a:p>
            <a:pPr fontAlgn="base"/>
            <a:r>
              <a:rPr lang="en-US" sz="1100" dirty="0"/>
              <a:t>The interspersing of journal entries with pages of donation records, as well as JS’s conscious efforts to record the names of people who helped him, suggests that the volume as a whole was understood in terms of a letter JS wrote in 1832 stating that “a history and a general church record” must be kept “of all things that transpire in Zion and of all those who consecrate properties.” That record was to be kept in a book called “the book of the Law of God”—a book whose name parallels usage in the Old Testament. (See, for example, Joshua 24:26, 2 Chronicles 17:9, and Nehemiah 9:3.)</a:t>
            </a:r>
          </a:p>
          <a:p>
            <a:pPr fontAlgn="base"/>
            <a:r>
              <a:rPr lang="en-US" sz="1100" dirty="0"/>
              <a:t>Concerning the significance of the Book of the Law of the Lord, Alex Smith, a volume editor for the Joseph Smith Papers, wrote, “For today’s researchers, the journal entries in the Book of the Law of the Lord are frequently the most primary sources for descriptions of Joseph Smith’s daily activities during 1842. Certain details about key events (e.g., the organization of the Female Relief Society of Nauvoo, John C. Bennett’s expulsion from the Church, the second attempt to extradite Joseph Smith to Missouri, the creation of the Nauvoo Masonic Lodge, and the construction of the temple and Nauvoo House) are found only in this book. . . . Its record of financial donations is a rich cultural history resource—providing valuations of common goods and services.” Smith concluded, “Perhaps the greatest importance of the book lies in its theological implications—a record decreed by revelation to record for heaven and earth the deeds and consecrations of the Saints.” (Alex D. Smith, “The Book of the Law of the Lord,” </a:t>
            </a:r>
            <a:r>
              <a:rPr lang="en-US" sz="1100" i="1" dirty="0"/>
              <a:t>Journal of Mormon History</a:t>
            </a:r>
            <a:r>
              <a:rPr lang="en-US" sz="1100" dirty="0"/>
              <a:t> 38, no. 4 [Fall 2012], 161.)</a:t>
            </a:r>
          </a:p>
          <a:p>
            <a:pPr fontAlgn="base"/>
            <a:r>
              <a:rPr lang="en-US" sz="1100" dirty="0">
                <a:hlinkClick r:id="rId2"/>
              </a:rPr>
              <a:t>http://josephsmithpapers.org/paperSummary/the-book-of-the-law-of-the-lord</a:t>
            </a:r>
            <a:endParaRPr lang="en-US" sz="1100" dirty="0"/>
          </a:p>
          <a:p>
            <a:pPr fontAlgn="base"/>
            <a:endParaRPr lang="en-US" sz="1100" dirty="0"/>
          </a:p>
          <a:p>
            <a:pPr fontAlgn="base"/>
            <a:endParaRPr lang="en-US" sz="1100" dirty="0"/>
          </a:p>
          <a:p>
            <a:pPr fontAlgn="base"/>
            <a:endParaRPr lang="en-US" sz="1100" dirty="0"/>
          </a:p>
          <a:p>
            <a:pPr fontAlgn="base"/>
            <a:endParaRPr lang="en-US" sz="1100" b="0" i="0" dirty="0">
              <a:effectLst/>
            </a:endParaRPr>
          </a:p>
        </p:txBody>
      </p:sp>
    </p:spTree>
    <p:extLst>
      <p:ext uri="{BB962C8B-B14F-4D97-AF65-F5344CB8AC3E}">
        <p14:creationId xmlns:p14="http://schemas.microsoft.com/office/powerpoint/2010/main" val="380207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7818" y="841972"/>
            <a:ext cx="5151422" cy="557075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err="1">
                <a:ln>
                  <a:noFill/>
                </a:ln>
                <a:solidFill>
                  <a:srgbClr val="000000"/>
                </a:solidFill>
                <a:effectLst/>
                <a:latin typeface="Century" panose="02040604050505020304" pitchFamily="18" charset="0"/>
              </a:rPr>
              <a:t>Wednesay</a:t>
            </a:r>
            <a:r>
              <a:rPr kumimoji="0" lang="en-US" altLang="en-US" sz="900" b="0" i="1" u="none" strike="noStrike" cap="none" normalizeH="0" baseline="0" dirty="0">
                <a:ln>
                  <a:noFill/>
                </a:ln>
                <a:solidFill>
                  <a:srgbClr val="000000"/>
                </a:solidFill>
                <a:effectLst/>
                <a:latin typeface="Century" panose="02040604050505020304" pitchFamily="18" charset="0"/>
              </a:rPr>
              <a:t>, June 12, 1844</a:t>
            </a:r>
            <a:r>
              <a:rPr kumimoji="0" lang="en-US" altLang="en-US" sz="900" b="0" i="0" u="none" strike="noStrike" cap="none" normalizeH="0" baseline="0" dirty="0">
                <a:ln>
                  <a:noFill/>
                </a:ln>
                <a:solidFill>
                  <a:srgbClr val="000000"/>
                </a:solidFill>
                <a:effectLst/>
                <a:latin typeface="Century" panose="02040604050505020304" pitchFamily="18" charset="0"/>
              </a:rPr>
              <a:t>.-At 10 a. m. in my office.</a:t>
            </a:r>
            <a:endParaRPr kumimoji="0" lang="en-US" altLang="en-US" sz="800" b="0" i="0" u="none" strike="noStrike" cap="none" normalizeH="0" baseline="0" dirty="0">
              <a:ln>
                <a:noFill/>
              </a:ln>
              <a:solidFill>
                <a:srgbClr val="000000"/>
              </a:solidFill>
              <a:effectLst/>
              <a:latin typeface="Century"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panose="02040604050505020304" pitchFamily="18" charset="0"/>
              </a:rPr>
              <a:t>At half-past one I was arrested by David </a:t>
            </a:r>
            <a:r>
              <a:rPr kumimoji="0" lang="en-US" altLang="en-US" sz="900" b="0" i="0" u="none" strike="noStrike" cap="none" normalizeH="0" baseline="0" dirty="0" err="1">
                <a:ln>
                  <a:noFill/>
                </a:ln>
                <a:solidFill>
                  <a:srgbClr val="000000"/>
                </a:solidFill>
                <a:effectLst/>
                <a:latin typeface="Century" panose="02040604050505020304" pitchFamily="18" charset="0"/>
              </a:rPr>
              <a:t>Bettisworth</a:t>
            </a:r>
            <a:r>
              <a:rPr kumimoji="0" lang="en-US" altLang="en-US" sz="900" b="0" i="0" u="none" strike="noStrike" cap="none" normalizeH="0" baseline="0" dirty="0">
                <a:ln>
                  <a:noFill/>
                </a:ln>
                <a:solidFill>
                  <a:srgbClr val="000000"/>
                </a:solidFill>
                <a:effectLst/>
                <a:latin typeface="Century" panose="02040604050505020304" pitchFamily="18" charset="0"/>
              </a:rPr>
              <a:t> on the following writ: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panose="02040604050505020304" pitchFamily="18" charset="0"/>
              </a:rPr>
              <a:t> </a:t>
            </a:r>
            <a:endParaRPr kumimoji="0" lang="en-US" altLang="en-US" sz="800" b="0" i="0" u="none" strike="noStrike" cap="none" normalizeH="0" baseline="0" dirty="0">
              <a:ln>
                <a:noFill/>
              </a:ln>
              <a:solidFill>
                <a:srgbClr val="000000"/>
              </a:solidFill>
              <a:effectLst/>
              <a:latin typeface="Century"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entury" panose="02040604050505020304" pitchFamily="18" charset="0"/>
              </a:rPr>
              <a:t>STATE OF </a:t>
            </a:r>
            <a:r>
              <a:rPr kumimoji="0" lang="en-US" altLang="en-US" sz="900" b="0" i="0" u="none" strike="noStrike" cap="none" normalizeH="0" baseline="0" dirty="0">
                <a:ln>
                  <a:noFill/>
                </a:ln>
                <a:solidFill>
                  <a:srgbClr val="000000"/>
                </a:solidFill>
                <a:effectLst/>
                <a:latin typeface="Century" panose="02040604050505020304" pitchFamily="18" charset="0"/>
              </a:rPr>
              <a:t>ILLINOIS</a:t>
            </a:r>
            <a:r>
              <a:rPr kumimoji="0" lang="en-US" altLang="en-US" sz="900" b="1" i="0" u="none" strike="noStrike" cap="none" normalizeH="0" baseline="0" dirty="0">
                <a:ln>
                  <a:noFill/>
                </a:ln>
                <a:solidFill>
                  <a:srgbClr val="000000"/>
                </a:solidFill>
                <a:effectLst/>
                <a:latin typeface="Century" panose="02040604050505020304" pitchFamily="18" charset="0"/>
              </a:rPr>
              <a:t>, </a:t>
            </a:r>
            <a:r>
              <a:rPr kumimoji="0" lang="en-US" altLang="en-US" sz="900" b="0" i="0" u="none" strike="noStrike" cap="none" normalizeH="0" baseline="0" dirty="0">
                <a:ln>
                  <a:noFill/>
                </a:ln>
                <a:solidFill>
                  <a:srgbClr val="000000"/>
                </a:solidFill>
                <a:effectLst/>
                <a:latin typeface="Century" panose="02040604050505020304" pitchFamily="18" charset="0"/>
              </a:rPr>
              <a:t>HANCOCK COUNTY</a:t>
            </a:r>
            <a:r>
              <a:rPr kumimoji="0" lang="en-US" altLang="en-US" sz="900" b="1" i="0" u="none" strike="noStrike" cap="none" normalizeH="0" baseline="0" dirty="0">
                <a:ln>
                  <a:noFill/>
                </a:ln>
                <a:solidFill>
                  <a:srgbClr val="000000"/>
                </a:solidFill>
                <a:effectLst/>
                <a:latin typeface="Century" panose="02040604050505020304"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panose="02040604050505020304" pitchFamily="18" charset="0"/>
              </a:rPr>
              <a:t> </a:t>
            </a:r>
            <a:endParaRPr kumimoji="0" lang="en-US" altLang="en-US" sz="1000" b="1" i="1" u="none" strike="noStrike" cap="none" normalizeH="0" baseline="0" dirty="0">
              <a:ln>
                <a:noFill/>
              </a:ln>
              <a:solidFill>
                <a:srgbClr val="000000"/>
              </a:solidFill>
              <a:effectLst/>
              <a:latin typeface="Century"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000000"/>
                </a:solidFill>
                <a:effectLst/>
                <a:latin typeface="Century" panose="02040604050505020304" pitchFamily="18" charset="0"/>
              </a:rPr>
              <a:t>The People of the State of </a:t>
            </a:r>
            <a:r>
              <a:rPr kumimoji="0" lang="en-US" altLang="en-US" sz="1000" b="0" i="1" u="none" strike="noStrike" cap="none" normalizeH="0" baseline="0" dirty="0">
                <a:ln>
                  <a:noFill/>
                </a:ln>
                <a:solidFill>
                  <a:srgbClr val="000000"/>
                </a:solidFill>
                <a:effectLst/>
                <a:latin typeface="Century" panose="02040604050505020304" pitchFamily="18" charset="0"/>
              </a:rPr>
              <a:t>Illinois</a:t>
            </a:r>
            <a:r>
              <a:rPr kumimoji="0" lang="en-US" altLang="en-US" sz="1000" b="1" i="1" u="none" strike="noStrike" cap="none" normalizeH="0" baseline="0" dirty="0">
                <a:ln>
                  <a:noFill/>
                </a:ln>
                <a:solidFill>
                  <a:srgbClr val="000000"/>
                </a:solidFill>
                <a:effectLst/>
                <a:latin typeface="Century" panose="02040604050505020304" pitchFamily="18" charset="0"/>
              </a:rPr>
              <a:t> to all Constables, Sheriffs and Coroners of State, Greeting</a:t>
            </a:r>
            <a:r>
              <a:rPr kumimoji="0" lang="en-US" altLang="en-US" sz="900" b="1" i="1" u="none" strike="noStrike" cap="none" normalizeH="0" baseline="0" dirty="0">
                <a:ln>
                  <a:noFill/>
                </a:ln>
                <a:solidFill>
                  <a:srgbClr val="000000"/>
                </a:solidFill>
                <a:effectLst/>
                <a:latin typeface="Century" panose="02040604050505020304" pitchFamily="18" charset="0"/>
              </a:rPr>
              <a:t>:</a:t>
            </a:r>
            <a:r>
              <a:rPr kumimoji="0" lang="en-US" altLang="en-US" sz="800" b="0" i="0" u="none" strike="noStrike" cap="none" normalizeH="0" baseline="0" dirty="0">
                <a:ln>
                  <a:noFill/>
                </a:ln>
                <a:solidFill>
                  <a:srgbClr val="000000"/>
                </a:solidFill>
                <a:effectLst/>
                <a:latin typeface="Century" panose="02040604050505020304" pitchFamily="18" charset="0"/>
              </a:rPr>
              <a:t> </a:t>
            </a:r>
            <a:br>
              <a:rPr kumimoji="0" lang="en-US" altLang="en-US" sz="1800" b="0" i="0" u="none" strike="noStrike" cap="none" normalizeH="0" baseline="0" dirty="0">
                <a:ln>
                  <a:noFill/>
                </a:ln>
                <a:solidFill>
                  <a:srgbClr val="000000"/>
                </a:solidFill>
                <a:effectLst/>
                <a:latin typeface="Century" panose="02040604050505020304" pitchFamily="18" charset="0"/>
              </a:rPr>
            </a:br>
            <a:br>
              <a:rPr kumimoji="0" lang="en-US" altLang="en-US" sz="1800" b="0" i="0" u="none" strike="noStrike" cap="none" normalizeH="0" baseline="0" dirty="0">
                <a:ln>
                  <a:noFill/>
                </a:ln>
                <a:solidFill>
                  <a:srgbClr val="000000"/>
                </a:solidFill>
                <a:effectLst/>
                <a:latin typeface="Century" panose="02040604050505020304" pitchFamily="18" charset="0"/>
              </a:rPr>
            </a:br>
            <a:r>
              <a:rPr kumimoji="0" lang="en-US" altLang="en-US" sz="1000" b="0" i="1" u="none" strike="noStrike" cap="none" normalizeH="0" baseline="0" dirty="0">
                <a:ln>
                  <a:noFill/>
                </a:ln>
                <a:solidFill>
                  <a:srgbClr val="000000"/>
                </a:solidFill>
                <a:effectLst/>
                <a:latin typeface="Century" panose="02040604050505020304" pitchFamily="18" charset="0"/>
              </a:rPr>
              <a:t>Whereas</a:t>
            </a:r>
            <a:r>
              <a:rPr kumimoji="0" lang="en-US" altLang="en-US" sz="900" b="0" i="1" u="none" strike="noStrike" cap="none" normalizeH="0" baseline="0" dirty="0">
                <a:ln>
                  <a:noFill/>
                </a:ln>
                <a:solidFill>
                  <a:srgbClr val="000000"/>
                </a:solidFill>
                <a:effectLst/>
                <a:latin typeface="Century" panose="02040604050505020304" pitchFamily="18" charset="0"/>
              </a:rPr>
              <a:t> </a:t>
            </a:r>
            <a:r>
              <a:rPr kumimoji="0" lang="en-US" altLang="en-US" sz="1000" b="0" i="0" u="none" strike="noStrike" cap="none" normalizeH="0" baseline="0" dirty="0">
                <a:ln>
                  <a:noFill/>
                </a:ln>
                <a:solidFill>
                  <a:srgbClr val="000000"/>
                </a:solidFill>
                <a:effectLst/>
                <a:latin typeface="Century" panose="02040604050505020304" pitchFamily="18" charset="0"/>
              </a:rPr>
              <a:t>complaint hath been made before me, one of the justices of the peace within and for the </a:t>
            </a:r>
            <a:r>
              <a:rPr kumimoji="0" lang="en-US" altLang="en-US" sz="1000" b="0" i="0" u="none" strike="noStrike" cap="none" normalizeH="0" baseline="0" dirty="0" err="1">
                <a:ln>
                  <a:noFill/>
                </a:ln>
                <a:solidFill>
                  <a:srgbClr val="000000"/>
                </a:solidFill>
                <a:effectLst/>
                <a:latin typeface="Century" panose="02040604050505020304" pitchFamily="18" charset="0"/>
              </a:rPr>
              <a:t>countv</a:t>
            </a:r>
            <a:r>
              <a:rPr kumimoji="0" lang="en-US" altLang="en-US" sz="1000" b="0" i="0" u="none" strike="noStrike" cap="none" normalizeH="0" baseline="0" dirty="0">
                <a:ln>
                  <a:noFill/>
                </a:ln>
                <a:solidFill>
                  <a:srgbClr val="000000"/>
                </a:solidFill>
                <a:effectLst/>
                <a:latin typeface="Century" panose="02040604050505020304" pitchFamily="18" charset="0"/>
              </a:rPr>
              <a:t> of Hancock aforesaid, upon the oath of Francis M. </a:t>
            </a:r>
            <a:r>
              <a:rPr kumimoji="0" lang="en-US" altLang="en-US" sz="1000" b="0" i="0" u="none" strike="noStrike" cap="none" normalizeH="0" baseline="0" dirty="0" err="1">
                <a:ln>
                  <a:noFill/>
                </a:ln>
                <a:solidFill>
                  <a:srgbClr val="000000"/>
                </a:solidFill>
                <a:effectLst/>
                <a:latin typeface="Century" panose="02040604050505020304" pitchFamily="18" charset="0"/>
              </a:rPr>
              <a:t>Higbee</a:t>
            </a:r>
            <a:r>
              <a:rPr kumimoji="0" lang="en-US" altLang="en-US" sz="1000" b="0" i="0" u="none" strike="noStrike" cap="none" normalizeH="0" baseline="0" dirty="0">
                <a:ln>
                  <a:noFill/>
                </a:ln>
                <a:solidFill>
                  <a:srgbClr val="000000"/>
                </a:solidFill>
                <a:effectLst/>
                <a:latin typeface="Century" panose="02040604050505020304" pitchFamily="18" charset="0"/>
              </a:rPr>
              <a:t> of said county, that Joseph Smith, Samuel Bennett, John Taylor and William W. Phelps, Hyrum Smith, John P. Greene, Stephen Perry, </a:t>
            </a:r>
            <a:r>
              <a:rPr kumimoji="0" lang="en-US" altLang="en-US" sz="1000" b="0" i="0" u="none" strike="noStrike" cap="none" normalizeH="0" baseline="0" dirty="0" err="1">
                <a:ln>
                  <a:noFill/>
                </a:ln>
                <a:solidFill>
                  <a:srgbClr val="000000"/>
                </a:solidFill>
                <a:effectLst/>
                <a:latin typeface="Century" panose="02040604050505020304" pitchFamily="18" charset="0"/>
              </a:rPr>
              <a:t>Dimick</a:t>
            </a:r>
            <a:r>
              <a:rPr kumimoji="0" lang="en-US" altLang="en-US" sz="1000" b="0" i="0" u="none" strike="noStrike" cap="none" normalizeH="0" baseline="0" dirty="0">
                <a:ln>
                  <a:noFill/>
                </a:ln>
                <a:solidFill>
                  <a:srgbClr val="000000"/>
                </a:solidFill>
                <a:effectLst/>
                <a:latin typeface="Century" panose="02040604050505020304" pitchFamily="18" charset="0"/>
              </a:rPr>
              <a:t> B. Huntington, Jonathan Dunham, Stephen Markham, William Edwards, Jonathan Holmes, Jesse P. Harmon, John Lytle, Joseph W. Coolidge, Harvey D. Redfield, Porter Rockwell and Levi Richards, of said county did on the 10th day of June instant commit a riot at and within the county aforesaid, wherein they, with force and violence broke into the office of the </a:t>
            </a:r>
            <a:r>
              <a:rPr kumimoji="0" lang="en-US" altLang="en-US" sz="1000" b="0" i="1" u="none" strike="noStrike" cap="none" normalizeH="0" baseline="0" dirty="0">
                <a:ln>
                  <a:noFill/>
                </a:ln>
                <a:solidFill>
                  <a:srgbClr val="000000"/>
                </a:solidFill>
                <a:effectLst/>
                <a:latin typeface="Century" panose="02040604050505020304" pitchFamily="18" charset="0"/>
              </a:rPr>
              <a:t>Nauvoo Expositor, </a:t>
            </a:r>
            <a:r>
              <a:rPr kumimoji="0" lang="en-US" altLang="en-US" sz="1000" b="0" i="0" u="none" strike="noStrike" cap="none" normalizeH="0" baseline="0" dirty="0">
                <a:ln>
                  <a:noFill/>
                </a:ln>
                <a:solidFill>
                  <a:srgbClr val="000000"/>
                </a:solidFill>
                <a:effectLst/>
                <a:latin typeface="Century" panose="02040604050505020304" pitchFamily="18" charset="0"/>
              </a:rPr>
              <a:t>and unlawfully and with force burned and destroyed the printing press, type and fixtures of the same, being the property of William Law, Wil­son Law, Charles Ivins, Francis M. </a:t>
            </a:r>
            <a:r>
              <a:rPr kumimoji="0" lang="en-US" altLang="en-US" sz="1000" b="0" i="0" u="none" strike="noStrike" cap="none" normalizeH="0" baseline="0" dirty="0" err="1">
                <a:ln>
                  <a:noFill/>
                </a:ln>
                <a:solidFill>
                  <a:srgbClr val="000000"/>
                </a:solidFill>
                <a:effectLst/>
                <a:latin typeface="Century" panose="02040604050505020304" pitchFamily="18" charset="0"/>
              </a:rPr>
              <a:t>Higbee</a:t>
            </a:r>
            <a:r>
              <a:rPr kumimoji="0" lang="en-US" altLang="en-US" sz="1000" b="0" i="0" u="none" strike="noStrike" cap="none" normalizeH="0" baseline="0" dirty="0">
                <a:ln>
                  <a:noFill/>
                </a:ln>
                <a:solidFill>
                  <a:srgbClr val="000000"/>
                </a:solidFill>
                <a:effectLst/>
                <a:latin typeface="Century" panose="02040604050505020304" pitchFamily="18" charset="0"/>
              </a:rPr>
              <a:t>, Chauncey L. </a:t>
            </a:r>
            <a:r>
              <a:rPr kumimoji="0" lang="en-US" altLang="en-US" sz="1000" b="0" i="0" u="none" strike="noStrike" cap="none" normalizeH="0" baseline="0" dirty="0" err="1">
                <a:ln>
                  <a:noFill/>
                </a:ln>
                <a:solidFill>
                  <a:srgbClr val="000000"/>
                </a:solidFill>
                <a:effectLst/>
                <a:latin typeface="Century" panose="02040604050505020304" pitchFamily="18" charset="0"/>
              </a:rPr>
              <a:t>Higbee</a:t>
            </a:r>
            <a:r>
              <a:rPr kumimoji="0" lang="en-US" altLang="en-US" sz="1000" b="0" i="0" u="none" strike="noStrike" cap="none" normalizeH="0" baseline="0" dirty="0">
                <a:ln>
                  <a:noFill/>
                </a:ln>
                <a:solidFill>
                  <a:srgbClr val="000000"/>
                </a:solidFill>
                <a:effectLst/>
                <a:latin typeface="Century" panose="02040604050505020304" pitchFamily="18" charset="0"/>
              </a:rPr>
              <a:t>, Robert D. Foster, and Charles A. Foster</a:t>
            </a:r>
            <a:r>
              <a:rPr kumimoji="0" lang="en-US" altLang="en-US" sz="900" b="0" i="0" u="none" strike="noStrike" cap="none" normalizeH="0" baseline="0" dirty="0">
                <a:ln>
                  <a:noFill/>
                </a:ln>
                <a:solidFill>
                  <a:srgbClr val="000000"/>
                </a:solidFill>
                <a:effectLst/>
                <a:latin typeface="Century" panose="02040604050505020304" pitchFamily="18" charset="0"/>
              </a:rPr>
              <a:t>.</a:t>
            </a:r>
            <a:r>
              <a:rPr kumimoji="0" lang="en-US" altLang="en-US" sz="800" b="0" i="0" u="none" strike="noStrike" cap="none" normalizeH="0" baseline="0" dirty="0">
                <a:ln>
                  <a:noFill/>
                </a:ln>
                <a:solidFill>
                  <a:srgbClr val="000000"/>
                </a:solidFill>
                <a:effectLst/>
                <a:latin typeface="Century" panose="02040604050505020304" pitchFamily="18" charset="0"/>
              </a:rPr>
              <a:t> </a:t>
            </a:r>
            <a:br>
              <a:rPr kumimoji="0" lang="en-US" altLang="en-US" sz="1800" b="0" i="0" u="none" strike="noStrike" cap="none" normalizeH="0" baseline="0" dirty="0">
                <a:ln>
                  <a:noFill/>
                </a:ln>
                <a:solidFill>
                  <a:srgbClr val="000000"/>
                </a:solidFill>
                <a:effectLst/>
                <a:latin typeface="Century" panose="02040604050505020304" pitchFamily="18" charset="0"/>
              </a:rPr>
            </a:br>
            <a:br>
              <a:rPr kumimoji="0" lang="en-US" altLang="en-US" sz="1800" b="0" i="0" u="none" strike="noStrike" cap="none" normalizeH="0" baseline="0" dirty="0">
                <a:ln>
                  <a:noFill/>
                </a:ln>
                <a:solidFill>
                  <a:srgbClr val="000000"/>
                </a:solidFill>
                <a:effectLst/>
                <a:latin typeface="Century" panose="02040604050505020304" pitchFamily="18" charset="0"/>
              </a:rPr>
            </a:br>
            <a:r>
              <a:rPr kumimoji="0" lang="en-US" altLang="en-US" sz="1000" b="0" i="0" u="none" strike="noStrike" cap="none" normalizeH="0" baseline="0" dirty="0">
                <a:ln>
                  <a:noFill/>
                </a:ln>
                <a:solidFill>
                  <a:srgbClr val="000000"/>
                </a:solidFill>
                <a:effectLst/>
                <a:latin typeface="Century" panose="02040604050505020304" pitchFamily="18" charset="0"/>
              </a:rPr>
              <a:t>These are therefore to command you forthwith to apprehend the said Joseph Smith, Samuel Bennett, John Taylor, William W. Phelps, Hyrum Smith, John P. Greene, Stephen Perry, </a:t>
            </a:r>
            <a:r>
              <a:rPr kumimoji="0" lang="en-US" altLang="en-US" sz="1000" b="0" i="0" u="none" strike="noStrike" cap="none" normalizeH="0" baseline="0" dirty="0" err="1">
                <a:ln>
                  <a:noFill/>
                </a:ln>
                <a:solidFill>
                  <a:srgbClr val="000000"/>
                </a:solidFill>
                <a:effectLst/>
                <a:latin typeface="Century" panose="02040604050505020304" pitchFamily="18" charset="0"/>
              </a:rPr>
              <a:t>Dimick</a:t>
            </a:r>
            <a:r>
              <a:rPr kumimoji="0" lang="en-US" altLang="en-US" sz="1000" b="0" i="0" u="none" strike="noStrike" cap="none" normalizeH="0" baseline="0" dirty="0">
                <a:ln>
                  <a:noFill/>
                </a:ln>
                <a:solidFill>
                  <a:srgbClr val="000000"/>
                </a:solidFill>
                <a:effectLst/>
                <a:latin typeface="Century" panose="02040604050505020304" pitchFamily="18" charset="0"/>
              </a:rPr>
              <a:t> B Huntington, Jonathan Dunham, Stephen Markham, William Edwards, Jonathan Holmes, Jesse P. Harmon, John Lytle, Joseph W. Coolidge, Harvey D. Redfield, Porter Rockwell and Levi Richards, and bring them before me or some other justice of the peace, to answer the premises, and further to be dealt with according to Law</a:t>
            </a:r>
            <a:r>
              <a:rPr kumimoji="0" lang="en-US" altLang="en-US" sz="900" b="0" i="0" u="none" strike="noStrike" cap="none" normalizeH="0" baseline="0" dirty="0">
                <a:ln>
                  <a:noFill/>
                </a:ln>
                <a:solidFill>
                  <a:srgbClr val="000000"/>
                </a:solidFill>
                <a:effectLst/>
                <a:latin typeface="Century" panose="02040604050505020304"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000" b="0" i="0" u="none" strike="noStrike" cap="none" normalizeH="0" baseline="0" dirty="0">
                <a:ln>
                  <a:noFill/>
                </a:ln>
                <a:solidFill>
                  <a:srgbClr val="000000"/>
                </a:solidFill>
                <a:effectLst/>
                <a:latin typeface="Century" panose="02040604050505020304" pitchFamily="18" charset="0"/>
                <a:cs typeface="Times New Roman" panose="02020603050405020304" pitchFamily="18" charset="0"/>
              </a:rPr>
              <a:t>Given under my hand and seal at Carthage, in the county aforesaid, this 11th day of June. A. D. 1844.</a:t>
            </a:r>
            <a:endParaRPr kumimoji="0" lang="en-US" altLang="en-US" sz="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panose="02040604050505020304" pitchFamily="18" charset="0"/>
                <a:cs typeface="Times New Roman" panose="02020603050405020304" pitchFamily="18" charset="0"/>
              </a:rPr>
              <a:t>                   </a:t>
            </a:r>
            <a:r>
              <a:rPr kumimoji="0" lang="en-US" altLang="en-US" sz="900" b="1" i="0" u="none" strike="noStrike" cap="none" normalizeH="0" baseline="0" dirty="0">
                <a:ln>
                  <a:noFill/>
                </a:ln>
                <a:solidFill>
                  <a:srgbClr val="000000"/>
                </a:solidFill>
                <a:effectLst/>
                <a:latin typeface="Century" panose="02040604050505020304" pitchFamily="18" charset="0"/>
                <a:cs typeface="Times New Roman" panose="02020603050405020304" pitchFamily="18" charset="0"/>
              </a:rPr>
              <a:t>[Seal]                          THOMAS MORRISON, J. P.</a:t>
            </a:r>
            <a:endParaRPr kumimoji="0" lang="en-US" altLang="en-US" sz="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1466662" y="472640"/>
            <a:ext cx="2390115" cy="369332"/>
          </a:xfrm>
          <a:prstGeom prst="rect">
            <a:avLst/>
          </a:prstGeom>
          <a:noFill/>
        </p:spPr>
        <p:txBody>
          <a:bodyPr wrap="square" rtlCol="0">
            <a:spAutoFit/>
          </a:bodyPr>
          <a:lstStyle/>
          <a:p>
            <a:pPr algn="ctr"/>
            <a:r>
              <a:rPr lang="en-US" i="1" dirty="0"/>
              <a:t>The Arrest</a:t>
            </a:r>
          </a:p>
        </p:txBody>
      </p:sp>
      <p:sp>
        <p:nvSpPr>
          <p:cNvPr id="4" name="Rectangle 3"/>
          <p:cNvSpPr/>
          <p:nvPr/>
        </p:nvSpPr>
        <p:spPr>
          <a:xfrm>
            <a:off x="855826" y="6412728"/>
            <a:ext cx="4055406" cy="369332"/>
          </a:xfrm>
          <a:prstGeom prst="rect">
            <a:avLst/>
          </a:prstGeom>
        </p:spPr>
        <p:txBody>
          <a:bodyPr wrap="none">
            <a:spAutoFit/>
          </a:bodyPr>
          <a:lstStyle/>
          <a:p>
            <a:r>
              <a:rPr lang="en-US" i="1" dirty="0">
                <a:solidFill>
                  <a:srgbClr val="000000"/>
                </a:solidFill>
                <a:latin typeface="Times New Roman" panose="02020603050405020304" pitchFamily="18" charset="0"/>
              </a:rPr>
              <a:t>History of the Church, Volume VI (p. 453)</a:t>
            </a:r>
            <a:endParaRPr lang="en-US" dirty="0"/>
          </a:p>
        </p:txBody>
      </p:sp>
      <p:pic>
        <p:nvPicPr>
          <p:cNvPr id="2051" name="Picture 3" descr="http://www.henrygrowfamily.org/photos/Nauvoo%20Legion%20Third%20Regiment%20Martial%20Band%201865%2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897" y="280186"/>
            <a:ext cx="6079674" cy="650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2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179399" cy="4339650"/>
          </a:xfrm>
          <a:prstGeom prst="rect">
            <a:avLst/>
          </a:prstGeom>
          <a:ln>
            <a:solidFill>
              <a:schemeClr val="tx1"/>
            </a:solidFill>
          </a:ln>
        </p:spPr>
        <p:txBody>
          <a:bodyPr wrap="square">
            <a:spAutoFit/>
          </a:bodyPr>
          <a:lstStyle/>
          <a:p>
            <a:r>
              <a:rPr lang="en-US" sz="1200" b="1" dirty="0">
                <a:solidFill>
                  <a:srgbClr val="000000"/>
                </a:solidFill>
                <a:latin typeface="Times New Roman" panose="02020603050405020304" pitchFamily="18" charset="0"/>
              </a:rPr>
              <a:t>Daniel H. Wells (known as Squire Wells) </a:t>
            </a:r>
            <a:r>
              <a:rPr lang="en-US" sz="1200" dirty="0">
                <a:solidFill>
                  <a:srgbClr val="000000"/>
                </a:solidFill>
                <a:latin typeface="Times New Roman" panose="02020603050405020304" pitchFamily="18" charset="0"/>
              </a:rPr>
              <a:t>was a "Jack Mormon" in the original sense of the word.    Daniel </a:t>
            </a:r>
            <a:r>
              <a:rPr lang="en-US" sz="1200" dirty="0" err="1">
                <a:solidFill>
                  <a:srgbClr val="000000"/>
                </a:solidFill>
                <a:latin typeface="Times New Roman" panose="02020603050405020304" pitchFamily="18" charset="0"/>
              </a:rPr>
              <a:t>Hanmer</a:t>
            </a:r>
            <a:r>
              <a:rPr lang="en-US" sz="1200" dirty="0">
                <a:solidFill>
                  <a:srgbClr val="000000"/>
                </a:solidFill>
                <a:latin typeface="Times New Roman" panose="02020603050405020304" pitchFamily="18" charset="0"/>
              </a:rPr>
              <a:t> Wells was born October 27, 1814 in Trenton, New York to Daniel Wells and his wife Catherine Chapin. He married Eliza Rebecca Robison March 12, 1837 in Commerce (later Nauvoo), Illinois. Later he would practice plural marriage. Though not yet a member of the Church, he was in Commerce to greet the struggling refugees from the horrors of the Missouri Persecutions. A landowner, he divided an eighty acre tract into lots which he sold at low prices and attractive terms, thereby affording home ownership to many who otherwise could not afford it. His efforts brought comfort to many and he remained with the Saints for years. This was the original meaning of the epithet, "Jack Mormon," a non-member who supported and helped the Saints and Daniel fit the description well.</a:t>
            </a:r>
          </a:p>
          <a:p>
            <a:r>
              <a:rPr lang="en-US" sz="1200" dirty="0">
                <a:solidFill>
                  <a:srgbClr val="000000"/>
                </a:solidFill>
                <a:latin typeface="Times New Roman" panose="02020603050405020304" pitchFamily="18" charset="0"/>
              </a:rPr>
              <a:t>    When, after the martyrdom of the Prophet Joseph Smith, the mobs raged about Nauvoo, Squire Wells, as he was known, defended the city. Indeed he fought valiantly in the last battle of Nauvoo, serving as a leader of the defenders as they provided cover for the straggling evacuees. It would not be the last time he faced the mob. He was not baptized until August 9, 1846, a move not supported by his wife, who refused go west with her husband and the Saints.</a:t>
            </a:r>
          </a:p>
          <a:p>
            <a:r>
              <a:rPr lang="en-US" sz="1200" dirty="0">
                <a:solidFill>
                  <a:srgbClr val="000000"/>
                </a:solidFill>
                <a:latin typeface="Times New Roman" panose="02020603050405020304" pitchFamily="18" charset="0"/>
              </a:rPr>
              <a:t>    Well respected for his many years of integrity, he was elected Attorney General of Deseret in 1849. He was elected mayor of Salt Lake City and served for a period of ten years, As such he would again face the mob as the unholy host raged about the city attempting to interfere with the election of 1874. Although physically assaulted and his coat torn, Daniel stood calmly on the balcony of city hall and read the official order to disperse.</a:t>
            </a:r>
          </a:p>
          <a:p>
            <a:r>
              <a:rPr lang="en-US" sz="1200" dirty="0">
                <a:solidFill>
                  <a:srgbClr val="000000"/>
                </a:solidFill>
                <a:latin typeface="Times New Roman" panose="02020603050405020304" pitchFamily="18" charset="0"/>
              </a:rPr>
              <a:t>    Later when </a:t>
            </a:r>
            <a:r>
              <a:rPr lang="en-US" sz="1200" dirty="0" err="1">
                <a:solidFill>
                  <a:srgbClr val="000000"/>
                </a:solidFill>
                <a:latin typeface="Times New Roman" panose="02020603050405020304" pitchFamily="18" charset="0"/>
              </a:rPr>
              <a:t>Jedediah</a:t>
            </a:r>
            <a:r>
              <a:rPr lang="en-US" sz="1200" dirty="0">
                <a:solidFill>
                  <a:srgbClr val="000000"/>
                </a:solidFill>
                <a:latin typeface="Times New Roman" panose="02020603050405020304" pitchFamily="18" charset="0"/>
              </a:rPr>
              <a:t> M. Grant died at the age of forty, Daniel was ordained an Apostle and set apart as Second Counselor to President Brigham Young. Though an Apostle, President Wells was never sustained as a member of the Twelve. When President Young died in 1877, he was sustained as a Counselor to the Twelve Apostles.</a:t>
            </a:r>
          </a:p>
          <a:p>
            <a:r>
              <a:rPr lang="en-US" sz="1200" dirty="0">
                <a:solidFill>
                  <a:srgbClr val="000000"/>
                </a:solidFill>
                <a:latin typeface="Times New Roman" panose="02020603050405020304" pitchFamily="18" charset="0"/>
              </a:rPr>
              <a:t>    President Wells died in Salt Lake City on March 24, 1891 in Salt Lake City at the age of seventy-six.</a:t>
            </a:r>
          </a:p>
          <a:p>
            <a:r>
              <a:rPr lang="en-US" sz="1200" dirty="0">
                <a:solidFill>
                  <a:srgbClr val="000000"/>
                </a:solidFill>
                <a:latin typeface="Times New Roman" panose="02020603050405020304" pitchFamily="18" charset="0"/>
              </a:rPr>
              <a:t>http://www.gapages.com/wellsdh1.htm</a:t>
            </a:r>
            <a:endParaRPr lang="en-US" sz="1200" b="0" i="0" dirty="0">
              <a:solidFill>
                <a:srgbClr val="000000"/>
              </a:solidFill>
              <a:effectLst/>
              <a:latin typeface="Times New Roman" panose="02020603050405020304" pitchFamily="18" charset="0"/>
            </a:endParaRPr>
          </a:p>
        </p:txBody>
      </p:sp>
      <p:sp>
        <p:nvSpPr>
          <p:cNvPr id="3" name="Rectangle 2"/>
          <p:cNvSpPr/>
          <p:nvPr/>
        </p:nvSpPr>
        <p:spPr>
          <a:xfrm>
            <a:off x="7179399" y="0"/>
            <a:ext cx="5012599" cy="4339650"/>
          </a:xfrm>
          <a:prstGeom prst="rect">
            <a:avLst/>
          </a:prstGeom>
          <a:ln>
            <a:solidFill>
              <a:schemeClr val="tx1"/>
            </a:solidFill>
          </a:ln>
        </p:spPr>
        <p:txBody>
          <a:bodyPr wrap="square">
            <a:spAutoFit/>
          </a:bodyPr>
          <a:lstStyle/>
          <a:p>
            <a:r>
              <a:rPr lang="en-US" sz="1200" b="1" dirty="0">
                <a:latin typeface="Times New Roman" panose="02020603050405020304" pitchFamily="18" charset="0"/>
              </a:rPr>
              <a:t>Warsaw Regulators and Carthage Greys (guards):</a:t>
            </a:r>
          </a:p>
          <a:p>
            <a:r>
              <a:rPr lang="en-US" sz="1200" b="1" dirty="0">
                <a:latin typeface="Times New Roman" panose="02020603050405020304" pitchFamily="18" charset="0"/>
              </a:rPr>
              <a:t>In 1841, Thomas C. Sharp of Warsaw</a:t>
            </a:r>
            <a:r>
              <a:rPr lang="en-US" sz="1200" dirty="0">
                <a:latin typeface="Times New Roman" panose="02020603050405020304" pitchFamily="18" charset="0"/>
              </a:rPr>
              <a:t>, Illinois organized an anti-Mormon political party and began publishing vitriolic editorials in his </a:t>
            </a:r>
            <a:r>
              <a:rPr lang="en-US" sz="1200" i="1" dirty="0">
                <a:latin typeface="Times New Roman" panose="02020603050405020304" pitchFamily="18" charset="0"/>
              </a:rPr>
              <a:t>Warsaw Signal</a:t>
            </a:r>
            <a:r>
              <a:rPr lang="en-US" sz="1200" dirty="0">
                <a:latin typeface="Times New Roman" panose="02020603050405020304" pitchFamily="18" charset="0"/>
              </a:rPr>
              <a:t> newspaper attacking Joseph Smith's concentration of power, the creation of a Mormon military force called The Nauvoo Legion, and Mormon land speculation. </a:t>
            </a:r>
          </a:p>
          <a:p>
            <a:r>
              <a:rPr lang="en-US" sz="1200" dirty="0"/>
              <a:t>In February 1844, Sharp resumed ownership of the </a:t>
            </a:r>
            <a:r>
              <a:rPr lang="en-US" sz="1200" i="1" dirty="0"/>
              <a:t>Warsaw Signal</a:t>
            </a:r>
            <a:r>
              <a:rPr lang="en-US" sz="1200" dirty="0"/>
              <a:t>. The </a:t>
            </a:r>
            <a:r>
              <a:rPr lang="en-US" sz="1200" i="1" dirty="0"/>
              <a:t>Signal</a:t>
            </a:r>
            <a:r>
              <a:rPr lang="en-US" sz="1200" dirty="0"/>
              <a:t> was vigorously anti-Mormon in its editorial stance. In a June 11, 1844 editorial, Sharp wrote:</a:t>
            </a:r>
          </a:p>
          <a:p>
            <a:endParaRPr lang="en-US" sz="1200" dirty="0"/>
          </a:p>
          <a:p>
            <a:r>
              <a:rPr lang="en-US" sz="1200" dirty="0"/>
              <a:t>War and extermination is inevitable! Citizens ARISE, ONE and ALL!!!—Can you stand by, and suffer such INFERNAL DEVILS! to ROB men of their property and RIGHTS, without avenging them. We have no time for comment, every man will make his own. LET IT BE MADE WITH POWDER AND BALL!!</a:t>
            </a:r>
          </a:p>
          <a:p>
            <a:endParaRPr lang="en-US" sz="1200" dirty="0">
              <a:latin typeface="Times New Roman" panose="02020603050405020304" pitchFamily="18" charset="0"/>
            </a:endParaRPr>
          </a:p>
          <a:p>
            <a:r>
              <a:rPr lang="en-US" sz="1200" dirty="0">
                <a:latin typeface="Times New Roman" panose="02020603050405020304" pitchFamily="18" charset="0"/>
              </a:rPr>
              <a:t>T</a:t>
            </a:r>
            <a:r>
              <a:rPr lang="en-US" sz="1200" dirty="0"/>
              <a:t>hree prosecution witnesses, members of the Carthage Greys who were assigned guard duty, placed Aldrich, Williams, and Sharp in Carthage just before the five o'clock assault on the jail. The witnesses described a chaotic scene around the jail and then Joseph Smith's fall from the second-floor window.  By the time the troops reached the jail, according to the witnesses, the Smiths were dead and the mob was beating a hasty retreat.  None of the three witnesses reported overhearing any conversations that would specifically tie any of the defendants to the actual murders.</a:t>
            </a:r>
          </a:p>
        </p:txBody>
      </p:sp>
      <p:sp>
        <p:nvSpPr>
          <p:cNvPr id="6" name="Rectangle 5"/>
          <p:cNvSpPr/>
          <p:nvPr/>
        </p:nvSpPr>
        <p:spPr>
          <a:xfrm>
            <a:off x="0" y="4340829"/>
            <a:ext cx="5640309" cy="1200329"/>
          </a:xfrm>
          <a:prstGeom prst="rect">
            <a:avLst/>
          </a:prstGeom>
          <a:ln>
            <a:solidFill>
              <a:schemeClr val="tx1"/>
            </a:solidFill>
          </a:ln>
        </p:spPr>
        <p:txBody>
          <a:bodyPr wrap="square">
            <a:spAutoFit/>
          </a:bodyPr>
          <a:lstStyle/>
          <a:p>
            <a:r>
              <a:rPr lang="en-US" sz="1200" b="1">
                <a:latin typeface="Arial" panose="020B0604020202020204" pitchFamily="34" charset="0"/>
              </a:rPr>
              <a:t>James Montgomery</a:t>
            </a:r>
            <a:r>
              <a:rPr lang="en-US" sz="1200">
                <a:latin typeface="Arial" panose="020B0604020202020204" pitchFamily="34" charset="0"/>
              </a:rPr>
              <a:t> (4 November 1771 – 30 April 1854) was a British poet, hymn writer and editor. He was particularly associated with humanitarian causes such as the campaigns to abolish slavery and to end the exploitation of child chimney sweeps.</a:t>
            </a:r>
          </a:p>
          <a:p>
            <a:r>
              <a:rPr lang="en-US" sz="1200">
                <a:latin typeface="Arial" panose="020B0604020202020204" pitchFamily="34" charset="0"/>
              </a:rPr>
              <a:t>Hymn Writer of </a:t>
            </a:r>
            <a:r>
              <a:rPr lang="en-US" sz="1200" i="1">
                <a:latin typeface="Arial" panose="020B0604020202020204" pitchFamily="34" charset="0"/>
              </a:rPr>
              <a:t>A Poor Wayfaring Man of Grief </a:t>
            </a:r>
            <a:r>
              <a:rPr lang="en-US" sz="1200">
                <a:latin typeface="Arial" panose="020B0604020202020204" pitchFamily="34" charset="0"/>
              </a:rPr>
              <a:t>originally titled </a:t>
            </a:r>
            <a:r>
              <a:rPr lang="en-US" sz="1200" i="1">
                <a:latin typeface="Arial" panose="020B0604020202020204" pitchFamily="34" charset="0"/>
              </a:rPr>
              <a:t>The Stanger and His Friend.</a:t>
            </a:r>
            <a:endParaRPr lang="en-US" sz="1200" i="1" dirty="0"/>
          </a:p>
        </p:txBody>
      </p:sp>
      <p:sp>
        <p:nvSpPr>
          <p:cNvPr id="7" name="Rectangle 6"/>
          <p:cNvSpPr/>
          <p:nvPr/>
        </p:nvSpPr>
        <p:spPr>
          <a:xfrm>
            <a:off x="5670488" y="4339650"/>
            <a:ext cx="6521509" cy="2492990"/>
          </a:xfrm>
          <a:prstGeom prst="rect">
            <a:avLst/>
          </a:prstGeom>
          <a:ln>
            <a:solidFill>
              <a:schemeClr val="tx1"/>
            </a:solidFill>
          </a:ln>
        </p:spPr>
        <p:txBody>
          <a:bodyPr wrap="square">
            <a:spAutoFit/>
          </a:bodyPr>
          <a:lstStyle/>
          <a:p>
            <a:r>
              <a:rPr lang="en-US" sz="1200" b="1" dirty="0"/>
              <a:t>Rev. George Coles </a:t>
            </a:r>
            <a:r>
              <a:rPr lang="en-US" sz="1200" dirty="0"/>
              <a:t>was born on 2 Jan 1792 in </a:t>
            </a:r>
            <a:r>
              <a:rPr lang="en-US" sz="1200" dirty="0" err="1"/>
              <a:t>Stewkley</a:t>
            </a:r>
            <a:r>
              <a:rPr lang="en-US" sz="1200" dirty="0"/>
              <a:t> , England. He died on 1 May 1858 in New York , New York. </a:t>
            </a:r>
            <a:br>
              <a:rPr lang="en-US" sz="1200" dirty="0"/>
            </a:br>
            <a:r>
              <a:rPr lang="en-US" sz="1200" dirty="0"/>
              <a:t>Buried: </a:t>
            </a:r>
            <a:r>
              <a:rPr lang="en-US" sz="1200" dirty="0" err="1"/>
              <a:t>Ivandell</a:t>
            </a:r>
            <a:r>
              <a:rPr lang="en-US" sz="1200" dirty="0"/>
              <a:t> Cemetery, Somers, New York. </a:t>
            </a:r>
            <a:br>
              <a:rPr lang="en-US" sz="1200" dirty="0"/>
            </a:br>
            <a:br>
              <a:rPr lang="en-US" sz="1200" dirty="0"/>
            </a:br>
            <a:r>
              <a:rPr lang="en-US" sz="1200" dirty="0"/>
              <a:t>N</a:t>
            </a:r>
            <a:r>
              <a:rPr lang="en-US" sz="1200" dirty="0">
                <a:solidFill>
                  <a:srgbClr val="000000"/>
                </a:solidFill>
                <a:latin typeface="times new roman" panose="02020603050405020304" pitchFamily="18" charset="0"/>
              </a:rPr>
              <a:t>ear the end of John Taylor’s life and as President of the Church, he commissioned from the conductor of the Mormon Tabernacle Choir, Ebenezer </a:t>
            </a:r>
            <a:r>
              <a:rPr lang="en-US" sz="1200" dirty="0" err="1">
                <a:solidFill>
                  <a:srgbClr val="000000"/>
                </a:solidFill>
                <a:latin typeface="times new roman" panose="02020603050405020304" pitchFamily="18" charset="0"/>
              </a:rPr>
              <a:t>Beesley</a:t>
            </a:r>
            <a:r>
              <a:rPr lang="en-US" sz="1200" dirty="0">
                <a:solidFill>
                  <a:srgbClr val="000000"/>
                </a:solidFill>
                <a:latin typeface="times new roman" panose="02020603050405020304" pitchFamily="18" charset="0"/>
              </a:rPr>
              <a:t>, a new tune for this song. This tune is informed by John Taylor's version. Brother </a:t>
            </a:r>
            <a:r>
              <a:rPr lang="en-US" sz="1200" dirty="0" err="1">
                <a:solidFill>
                  <a:srgbClr val="000000"/>
                </a:solidFill>
                <a:latin typeface="times new roman" panose="02020603050405020304" pitchFamily="18" charset="0"/>
              </a:rPr>
              <a:t>Beesley</a:t>
            </a:r>
            <a:r>
              <a:rPr lang="en-US" sz="1200" dirty="0">
                <a:solidFill>
                  <a:srgbClr val="000000"/>
                </a:solidFill>
                <a:latin typeface="times new roman" panose="02020603050405020304" pitchFamily="18" charset="0"/>
              </a:rPr>
              <a:t> named this tune HYRUM. It is also known as MAN OF GRIEF. So, George Coles wrote DUANE STREET, John Taylor adapted it, and the modern MAN OF GRIEF tune is a further adaptation by Ebenezer </a:t>
            </a:r>
            <a:r>
              <a:rPr lang="en-US" sz="1200" dirty="0" err="1">
                <a:solidFill>
                  <a:srgbClr val="000000"/>
                </a:solidFill>
                <a:latin typeface="times new roman" panose="02020603050405020304" pitchFamily="18" charset="0"/>
              </a:rPr>
              <a:t>Beesley</a:t>
            </a:r>
            <a:r>
              <a:rPr lang="en-US" sz="1200" dirty="0">
                <a:solidFill>
                  <a:srgbClr val="000000"/>
                </a:solidFill>
                <a:latin typeface="times new roman" panose="02020603050405020304" pitchFamily="18" charset="0"/>
              </a:rPr>
              <a:t>, but was not actually written by Rev. Coles. </a:t>
            </a:r>
            <a:br>
              <a:rPr lang="en-US" sz="1200" dirty="0"/>
            </a:br>
            <a:br>
              <a:rPr lang="en-US" sz="1200" dirty="0"/>
            </a:br>
            <a:r>
              <a:rPr lang="en-US" sz="1200" dirty="0">
                <a:solidFill>
                  <a:srgbClr val="000000"/>
                </a:solidFill>
                <a:latin typeface="times new roman" panose="02020603050405020304" pitchFamily="18" charset="0"/>
              </a:rPr>
              <a:t>Unnamed tune by John Taylor: (Original 'Poor Wayfaring Man' had different tune):</a:t>
            </a:r>
            <a:br>
              <a:rPr lang="en-US" sz="1200" dirty="0"/>
            </a:br>
            <a:r>
              <a:rPr lang="en-US" sz="1200" dirty="0">
                <a:latin typeface="times new roman" panose="02020603050405020304" pitchFamily="18" charset="0"/>
              </a:rPr>
              <a:t>Original 'Poor Wayfaring Man' had different tune—</a:t>
            </a:r>
          </a:p>
          <a:p>
            <a:r>
              <a:rPr lang="en-US" sz="1200" dirty="0">
                <a:latin typeface="times new roman" panose="02020603050405020304" pitchFamily="18" charset="0"/>
              </a:rPr>
              <a:t>Roots Web</a:t>
            </a:r>
            <a:endParaRPr lang="en-US" sz="1200" dirty="0"/>
          </a:p>
        </p:txBody>
      </p:sp>
      <p:sp>
        <p:nvSpPr>
          <p:cNvPr id="8" name="Rectangle 7"/>
          <p:cNvSpPr/>
          <p:nvPr/>
        </p:nvSpPr>
        <p:spPr>
          <a:xfrm>
            <a:off x="-1" y="5541158"/>
            <a:ext cx="5640310" cy="1277273"/>
          </a:xfrm>
          <a:prstGeom prst="rect">
            <a:avLst/>
          </a:prstGeom>
          <a:ln>
            <a:solidFill>
              <a:schemeClr val="tx1"/>
            </a:solidFill>
          </a:ln>
        </p:spPr>
        <p:txBody>
          <a:bodyPr wrap="square">
            <a:spAutoFit/>
          </a:bodyPr>
          <a:lstStyle/>
          <a:p>
            <a:pPr fontAlgn="base"/>
            <a:r>
              <a:rPr lang="en-US" sz="1100" b="1" dirty="0">
                <a:latin typeface="Open Sans"/>
              </a:rPr>
              <a:t>Dan Jones </a:t>
            </a:r>
            <a:r>
              <a:rPr lang="en-US" sz="1100" dirty="0">
                <a:latin typeface="Open Sans"/>
              </a:rPr>
              <a:t>(1811–62) was born in </a:t>
            </a:r>
            <a:r>
              <a:rPr lang="en-US" sz="1100" dirty="0" err="1">
                <a:latin typeface="Open Sans"/>
              </a:rPr>
              <a:t>Flintshire</a:t>
            </a:r>
            <a:r>
              <a:rPr lang="en-US" sz="1100" dirty="0">
                <a:latin typeface="Open Sans"/>
              </a:rPr>
              <a:t>, Wales, and later emigrated to America, where he joined the Church. In fulfillment of a prophetic promise given him by the Prophet in the Carthage Jail, Dan served a mission in Wales from 1845 to 1849. He wrote and translated Church publications for the Welsh, and assisted in bringing over two thousand converts into the Church.</a:t>
            </a:r>
          </a:p>
          <a:p>
            <a:pPr fontAlgn="base"/>
            <a:r>
              <a:rPr lang="en-US" sz="1100" dirty="0">
                <a:latin typeface="Open Sans"/>
              </a:rPr>
              <a:t>He was called a second time to Wales in 1852 and became mission president in 1854, where he again performed a great work among the people of his native land.</a:t>
            </a:r>
            <a:endParaRPr lang="en-US" sz="1100" b="0" i="0" dirty="0">
              <a:effectLst/>
              <a:latin typeface="Open Sans"/>
            </a:endParaRPr>
          </a:p>
        </p:txBody>
      </p:sp>
    </p:spTree>
    <p:extLst>
      <p:ext uri="{BB962C8B-B14F-4D97-AF65-F5344CB8AC3E}">
        <p14:creationId xmlns:p14="http://schemas.microsoft.com/office/powerpoint/2010/main" val="2193596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708981"/>
          </a:xfrm>
          <a:prstGeom prst="rect">
            <a:avLst/>
          </a:prstGeom>
          <a:ln>
            <a:solidFill>
              <a:schemeClr val="tx1"/>
            </a:solidFill>
          </a:ln>
        </p:spPr>
        <p:txBody>
          <a:bodyPr wrap="square">
            <a:spAutoFit/>
          </a:bodyPr>
          <a:lstStyle/>
          <a:p>
            <a:r>
              <a:rPr lang="en-US" sz="1200" dirty="0"/>
              <a:t> </a:t>
            </a:r>
            <a:r>
              <a:rPr lang="en-US" sz="1200" b="1" dirty="0"/>
              <a:t>June 26, 1844, 9:15 p.m</a:t>
            </a:r>
            <a:r>
              <a:rPr lang="en-US" sz="1200" dirty="0"/>
              <a:t>.—Elder John Taylor prayed. Willard Richards, John Taylor, John S. </a:t>
            </a:r>
            <a:r>
              <a:rPr lang="en-US" sz="1200" dirty="0" err="1"/>
              <a:t>Fullmer</a:t>
            </a:r>
            <a:r>
              <a:rPr lang="en-US" sz="1200" dirty="0"/>
              <a:t>, Stephen Markham and Dan Jones stayed with Joseph and Hyrum in the front room.</a:t>
            </a:r>
          </a:p>
          <a:p>
            <a:endParaRPr lang="en-US" sz="1200" dirty="0"/>
          </a:p>
          <a:p>
            <a:r>
              <a:rPr lang="en-US" sz="1200" dirty="0"/>
              <a:t>During the evening the Patriarch Hyrum Smith read and commented upon extracts from the Book of Mormon, on the imprisonment and deliverance of the servants of God for the Gospel's sake. Joseph bore a powerful testimony to the guards of the divine authenticity of the Book of Mormon, the restoration of the Gospel, the administration of angels, and that the kingdom of God was again established upon the earth, for the sake of which he was then incarcerated in that prison, and not because he had violated any law of God or man.</a:t>
            </a:r>
          </a:p>
          <a:p>
            <a:r>
              <a:rPr lang="en-US" sz="1200" dirty="0"/>
              <a:t>They retired to rest late. Joseph and Hyrum occupied the only bedstead in the room, while their friends lay side by side on the mattresses on the floor. Dr. Richards sat up writing until his last candle left him in the dark. The report of a gun fired close by caused Joseph to rise, leave the bed, and lay himself on the floor, having Dan Jones on his left, and John S. </a:t>
            </a:r>
            <a:r>
              <a:rPr lang="en-US" sz="1200" dirty="0" err="1"/>
              <a:t>Fullmer</a:t>
            </a:r>
            <a:r>
              <a:rPr lang="en-US" sz="1200" dirty="0"/>
              <a:t> on his right. Joseph laid out his right arm, and said to John S. </a:t>
            </a:r>
            <a:r>
              <a:rPr lang="en-US" sz="1200" dirty="0" err="1"/>
              <a:t>Fullmer</a:t>
            </a:r>
            <a:r>
              <a:rPr lang="en-US" sz="1200" dirty="0"/>
              <a:t>, "Lay your head on my arm for a pillow, Brother John;" and when all were quiet they conversed in a low tone about the prospects of their deliverance. Joseph gave expression to several presentiments that he had to die, and said, "I would like to see my family again," and "I would to God that I could preach to the Saints in Nauvoo once more." </a:t>
            </a:r>
            <a:r>
              <a:rPr lang="en-US" sz="1200" dirty="0" err="1"/>
              <a:t>Fullmer</a:t>
            </a:r>
            <a:r>
              <a:rPr lang="en-US" sz="1200" dirty="0"/>
              <a:t> tried to rally his spirits, saying he thought he would often have that privilege, when Joseph thanked him for the remark and good feelings expressed to him.   (June 26, 1844—midnight.) DHC 6:600-601.</a:t>
            </a:r>
          </a:p>
          <a:p>
            <a:r>
              <a:rPr lang="en-US" sz="1200" dirty="0"/>
              <a:t> -- Teachings of the Prophet Joseph Smith, Section Six 1843–44, p.384</a:t>
            </a:r>
          </a:p>
          <a:p>
            <a:endParaRPr lang="en-US" sz="1200" dirty="0"/>
          </a:p>
          <a:p>
            <a:r>
              <a:rPr lang="en-US" sz="1200" dirty="0"/>
              <a:t> </a:t>
            </a:r>
            <a:r>
              <a:rPr lang="en-US" sz="1200" b="1" dirty="0"/>
              <a:t>THE AFTERNOON OF JUNE 27, 1844</a:t>
            </a:r>
            <a:r>
              <a:rPr lang="en-US" sz="1200" dirty="0"/>
              <a:t>.—I do not remember the names of all who were with us that night and the next morning in jail, for several went and came; among those that we considered stationary were Stephen Markham, John S. </a:t>
            </a:r>
            <a:r>
              <a:rPr lang="en-US" sz="1200" dirty="0" err="1"/>
              <a:t>Fullmer</a:t>
            </a:r>
            <a:r>
              <a:rPr lang="en-US" sz="1200" dirty="0"/>
              <a:t>, Captain Dan Jones, Dr. Willard Richards, and myself. Dr. </a:t>
            </a:r>
            <a:r>
              <a:rPr lang="en-US" sz="1200" dirty="0" err="1"/>
              <a:t>Bernhisel</a:t>
            </a:r>
            <a:r>
              <a:rPr lang="en-US" sz="1200" dirty="0"/>
              <a:t> says that he was there from Wednesday in the afternoon until eleven </a:t>
            </a:r>
            <a:r>
              <a:rPr lang="en-US" sz="1200" dirty="0" err="1"/>
              <a:t>o'clocknext</a:t>
            </a:r>
            <a:r>
              <a:rPr lang="en-US" sz="1200" dirty="0"/>
              <a:t> day.</a:t>
            </a:r>
          </a:p>
          <a:p>
            <a:r>
              <a:rPr lang="en-US" sz="1200" dirty="0"/>
              <a:t> ---John Taylor, The Gospel Kingdom, p.358</a:t>
            </a:r>
          </a:p>
          <a:p>
            <a:endParaRPr lang="en-US" sz="1200" dirty="0"/>
          </a:p>
          <a:p>
            <a:r>
              <a:rPr lang="en-US" sz="1200" dirty="0"/>
              <a:t> “At 7 a.m. </a:t>
            </a:r>
            <a:r>
              <a:rPr lang="en-US" sz="1200" dirty="0" err="1"/>
              <a:t>Jospeh</a:t>
            </a:r>
            <a:r>
              <a:rPr lang="en-US" sz="1200" dirty="0"/>
              <a:t>, Hyrum, Dr. Richards, Stephen Markham and John S </a:t>
            </a:r>
            <a:r>
              <a:rPr lang="en-US" sz="1200" dirty="0" err="1"/>
              <a:t>Fullmer</a:t>
            </a:r>
            <a:r>
              <a:rPr lang="en-US" sz="1200" dirty="0"/>
              <a:t> ate breakfast together. “  “ John S. </a:t>
            </a:r>
            <a:r>
              <a:rPr lang="en-US" sz="1200" dirty="0" err="1"/>
              <a:t>Fullmer</a:t>
            </a:r>
            <a:r>
              <a:rPr lang="en-US" sz="1200" dirty="0"/>
              <a:t>  went to the Governor to get a pass…”   </a:t>
            </a:r>
          </a:p>
          <a:p>
            <a:r>
              <a:rPr lang="en-US" sz="1200" dirty="0"/>
              <a:t> At “8:30 a.m. John S. </a:t>
            </a:r>
            <a:r>
              <a:rPr lang="en-US" sz="1200" dirty="0" err="1"/>
              <a:t>Fullmer</a:t>
            </a:r>
            <a:r>
              <a:rPr lang="en-US" sz="1200" dirty="0"/>
              <a:t> returned to the jail.”    </a:t>
            </a:r>
          </a:p>
          <a:p>
            <a:r>
              <a:rPr lang="en-US" sz="1200" dirty="0"/>
              <a:t>At  “11: a.m. John S. </a:t>
            </a:r>
            <a:r>
              <a:rPr lang="en-US" sz="1200" dirty="0" err="1"/>
              <a:t>Fullmer</a:t>
            </a:r>
            <a:r>
              <a:rPr lang="en-US" sz="1200" dirty="0"/>
              <a:t> left the jail for </a:t>
            </a:r>
            <a:r>
              <a:rPr lang="en-US" sz="1200" dirty="0" err="1"/>
              <a:t>Navuoo</a:t>
            </a:r>
            <a:r>
              <a:rPr lang="en-US" sz="1200" dirty="0"/>
              <a:t>, with a verbal charge to assist Cyrus Wheelock in gathering and forwarding witnesses for the promised trial.” </a:t>
            </a:r>
          </a:p>
          <a:p>
            <a:r>
              <a:rPr lang="en-US" sz="1200" dirty="0"/>
              <a:t>--History of the Church 6:604-12</a:t>
            </a:r>
          </a:p>
          <a:p>
            <a:r>
              <a:rPr lang="en-US" sz="1200" dirty="0"/>
              <a:t> </a:t>
            </a:r>
          </a:p>
          <a:p>
            <a:r>
              <a:rPr lang="en-US" sz="1200" dirty="0"/>
              <a:t>“Brother Jones, </a:t>
            </a:r>
            <a:r>
              <a:rPr lang="en-US" sz="1200" dirty="0" err="1"/>
              <a:t>Fullmer</a:t>
            </a:r>
            <a:r>
              <a:rPr lang="en-US" sz="1200" dirty="0"/>
              <a:t> and Markham, who had all been sent out on errands, were refused admittance when they returned to the jail.”</a:t>
            </a:r>
          </a:p>
          <a:p>
            <a:r>
              <a:rPr lang="en-US" sz="1200" dirty="0"/>
              <a:t> --Joseph </a:t>
            </a:r>
            <a:r>
              <a:rPr lang="en-US" sz="1200" dirty="0" err="1"/>
              <a:t>Feilding</a:t>
            </a:r>
            <a:r>
              <a:rPr lang="en-US" sz="1200" dirty="0"/>
              <a:t> Smith, Church History and Modern Revelation, Vol. 4, p 196</a:t>
            </a:r>
            <a:endParaRPr lang="en-US" sz="1200" i="0" dirty="0">
              <a:effectLst/>
            </a:endParaRPr>
          </a:p>
        </p:txBody>
      </p:sp>
      <p:pic>
        <p:nvPicPr>
          <p:cNvPr id="3" name="Picture 2" descr="The jail 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523" y="4150552"/>
            <a:ext cx="2859069" cy="2489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3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771084"/>
          </a:xfrm>
          <a:prstGeom prst="rect">
            <a:avLst/>
          </a:prstGeom>
          <a:ln>
            <a:solidFill>
              <a:schemeClr val="tx1"/>
            </a:solidFill>
          </a:ln>
        </p:spPr>
        <p:txBody>
          <a:bodyPr wrap="square">
            <a:spAutoFit/>
          </a:bodyPr>
          <a:lstStyle/>
          <a:p>
            <a:pPr fontAlgn="base"/>
            <a:r>
              <a:rPr lang="en-US" sz="1400" b="1" dirty="0">
                <a:solidFill>
                  <a:srgbClr val="333333"/>
                </a:solidFill>
                <a:latin typeface="Open Sans"/>
              </a:rPr>
              <a:t>John Taylor</a:t>
            </a:r>
            <a:r>
              <a:rPr lang="en-US" sz="1400" i="1" dirty="0">
                <a:solidFill>
                  <a:srgbClr val="333333"/>
                </a:solidFill>
                <a:latin typeface="Open Sans"/>
              </a:rPr>
              <a:t>: </a:t>
            </a:r>
            <a:r>
              <a:rPr lang="en-US" sz="1400" i="1" dirty="0"/>
              <a:t>John Taylor: Defender of Truth </a:t>
            </a:r>
            <a:r>
              <a:rPr lang="en-US" sz="1400" dirty="0"/>
              <a:t>By Karla C. Erickson 2003 January Ensign</a:t>
            </a:r>
          </a:p>
          <a:p>
            <a:pPr fontAlgn="base"/>
            <a:endParaRPr lang="en-US" sz="1400" dirty="0"/>
          </a:p>
          <a:p>
            <a:pPr fontAlgn="base"/>
            <a:r>
              <a:rPr lang="en-US" sz="1400" dirty="0">
                <a:solidFill>
                  <a:srgbClr val="333333"/>
                </a:solidFill>
                <a:latin typeface="Open Sans"/>
              </a:rPr>
              <a:t>On 27 June 1844 Elder Taylor, Elder Willard Richards, also of the Quorum of the Twelve Apostles, the Prophet Joseph Smith, and the Prophet’s brother Hyrum were in Carthage Jail awaiting word from the governor. While the four friends waited in prison, Elder Taylor sang the hymn “A Poor Wayfaring Man of Grief.” The mood was somber and melancholy. “Shortly Hyrum asked him to sing the song again, to which he replied:</a:t>
            </a:r>
          </a:p>
          <a:p>
            <a:pPr fontAlgn="base"/>
            <a:r>
              <a:rPr lang="en-US" sz="1400" dirty="0">
                <a:solidFill>
                  <a:srgbClr val="333333"/>
                </a:solidFill>
                <a:latin typeface="Open Sans"/>
              </a:rPr>
              <a:t>“‘Brother Hyrum, I do not feel like singing.’</a:t>
            </a:r>
          </a:p>
          <a:p>
            <a:pPr fontAlgn="base"/>
            <a:r>
              <a:rPr lang="en-US" sz="1400" dirty="0">
                <a:solidFill>
                  <a:srgbClr val="333333"/>
                </a:solidFill>
                <a:latin typeface="Open Sans"/>
              </a:rPr>
              <a:t>“‘Oh, never mind; commence singing and you will get the spirit of it.’</a:t>
            </a:r>
          </a:p>
          <a:p>
            <a:pPr fontAlgn="base"/>
            <a:r>
              <a:rPr lang="en-US" sz="1400" dirty="0"/>
              <a:t>“Soon after finishing the song the second time, as he was sitting at one of the front windows of the jail, he saw a number of men, with painted faces. … The mob reaching the landing in front of the door, and thinking it was locked, fired a shot through the key hole. Hyrum and Doctor Richards sprang back, when instantly another ball crashed through the panel of the door and struck Hyrum in the face; at the same instant a ball … entered his back, and he fell exclaiming, ‘I am a dead man!’ …</a:t>
            </a:r>
          </a:p>
          <a:p>
            <a:pPr fontAlgn="base"/>
            <a:r>
              <a:rPr lang="en-US" sz="1400" dirty="0"/>
              <a:t>“… Elder Taylor took his place next [to] the door, and with a heavy walking stick … parried the guns as they were thrust through the doorway and discharged. …</a:t>
            </a:r>
          </a:p>
          <a:p>
            <a:pPr fontAlgn="base"/>
            <a:r>
              <a:rPr lang="en-US" sz="1400" dirty="0"/>
              <a:t>“… Streams of fire as thick as a man’s arm belched forth from the ever increasing number of guns in the door-way, yet calm, energetic and determined, Elder Taylor beat down the muzzles of those murderous guns.</a:t>
            </a:r>
          </a:p>
          <a:p>
            <a:pPr fontAlgn="base"/>
            <a:r>
              <a:rPr lang="en-US" sz="1400" dirty="0"/>
              <a:t>“‘That’s right, Brother Taylor, parry them off as well as you can,’ said Joseph, as he stood behind him.”</a:t>
            </a:r>
          </a:p>
          <a:p>
            <a:pPr fontAlgn="base"/>
            <a:r>
              <a:rPr lang="en-US" sz="1400" dirty="0"/>
              <a:t>But as the gunfire continued and more </a:t>
            </a:r>
            <a:r>
              <a:rPr lang="en-US" sz="1400" dirty="0" err="1"/>
              <a:t>mobbers</a:t>
            </a:r>
            <a:r>
              <a:rPr lang="en-US" sz="1400" dirty="0"/>
              <a:t> pushed their way up the stairs, Elder Taylor sprang for the open window.</a:t>
            </a:r>
          </a:p>
          <a:p>
            <a:pPr fontAlgn="base"/>
            <a:r>
              <a:rPr lang="en-US" sz="1400" dirty="0"/>
              <a:t>“As [Elder Taylor] was in the act of leaping from the window, a ball fired from the door-way struck him about midway of his left thigh. He fell helpless on the window sill and would have dropped on the outside of the jail—when another shot from the outside, striking the watch in his vest pocket, threw him back into the room. … He drew himself as rapidly as possible in his crippled condition under the bedstead that stood near the window.</a:t>
            </a:r>
          </a:p>
          <a:p>
            <a:pPr fontAlgn="base"/>
            <a:r>
              <a:rPr lang="en-US" sz="1400" dirty="0"/>
              <a:t>“While on his way three other bullets struck him; one a little below the left knee—it was never extracted; another tore away the flesh to the size of a man’s hand from his left hip and spattered the wall with blood and the mangled fragments; another entered the forepart of his left arm, a little above the wrist, and, passing down by the joint, lodged in the palm of his left hand.”</a:t>
            </a:r>
          </a:p>
          <a:p>
            <a:pPr fontAlgn="base"/>
            <a:r>
              <a:rPr lang="en-US" sz="1400" dirty="0"/>
              <a:t>While he lay in pain, he heard the mob shout that the Prophet had leaped from the window.</a:t>
            </a:r>
          </a:p>
          <a:p>
            <a:pPr fontAlgn="base"/>
            <a:r>
              <a:rPr lang="en-US" sz="1400" dirty="0"/>
              <a:t>“Dr. Richards … confirmed his worst fears—the Prophet was dead!</a:t>
            </a:r>
          </a:p>
          <a:p>
            <a:pPr fontAlgn="base"/>
            <a:r>
              <a:rPr lang="en-US" sz="1400" dirty="0"/>
              <a:t>“‘I felt,’ says Elder Taylor, ‘a dull, lonely, sickening sensation at the news.’”</a:t>
            </a:r>
            <a:r>
              <a:rPr lang="en-US" sz="1400" baseline="30000" dirty="0"/>
              <a:t> </a:t>
            </a:r>
            <a:endParaRPr lang="en-US" sz="1400" dirty="0"/>
          </a:p>
          <a:p>
            <a:pPr fontAlgn="base"/>
            <a:r>
              <a:rPr lang="en-US" sz="1400" dirty="0"/>
              <a:t>Several days later, Elder Taylor discovered that one ball of shot, aimed at his heart, had smashed into the crystal of his pocket watch, preventing him from falling from the jail window. He said, “I felt that the Lord had preserved me by a special act of mercy; that my time had not yet come, and that I had still a work to perform upon the earth.”</a:t>
            </a:r>
            <a:r>
              <a:rPr lang="en-US" sz="1400" baseline="30000" dirty="0"/>
              <a:t> </a:t>
            </a:r>
          </a:p>
          <a:p>
            <a:pPr fontAlgn="base"/>
            <a:r>
              <a:rPr lang="en-US" sz="1400" dirty="0"/>
              <a:t>As a witness to the Martyrdom, Elder Taylor wrote the powerful and eloquent words that are now section 135 of the Doctrine and Covenants: “Joseph Smith, the Prophet and Seer of the Lord, has done more, save Jesus only, for the salvation of men in this world, than any other man that ever lived in it” Life of John Taylor</a:t>
            </a:r>
          </a:p>
          <a:p>
            <a:pPr fontAlgn="base"/>
            <a:endParaRPr lang="en-US" sz="1400" b="0" i="0" dirty="0">
              <a:solidFill>
                <a:srgbClr val="333333"/>
              </a:solidFill>
              <a:effectLst/>
              <a:latin typeface="Open Sans"/>
            </a:endParaRPr>
          </a:p>
        </p:txBody>
      </p:sp>
    </p:spTree>
    <p:extLst>
      <p:ext uri="{BB962C8B-B14F-4D97-AF65-F5344CB8AC3E}">
        <p14:creationId xmlns:p14="http://schemas.microsoft.com/office/powerpoint/2010/main" val="425474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979A2B-EE4D-46B4-BE12-E504A5A5F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Arrested and Discharged</a:t>
            </a:r>
          </a:p>
        </p:txBody>
      </p:sp>
      <p:sp>
        <p:nvSpPr>
          <p:cNvPr id="6" name="Rectangle 5"/>
          <p:cNvSpPr/>
          <p:nvPr/>
        </p:nvSpPr>
        <p:spPr>
          <a:xfrm>
            <a:off x="399863" y="926298"/>
            <a:ext cx="2100403" cy="338554"/>
          </a:xfrm>
          <a:prstGeom prst="rect">
            <a:avLst/>
          </a:prstGeom>
        </p:spPr>
        <p:txBody>
          <a:bodyPr wrap="square">
            <a:spAutoFit/>
          </a:bodyPr>
          <a:lstStyle/>
          <a:p>
            <a:r>
              <a:rPr lang="en-US" sz="1600" dirty="0">
                <a:solidFill>
                  <a:schemeClr val="bg1"/>
                </a:solidFill>
              </a:rPr>
              <a:t>December 30, 1842</a:t>
            </a:r>
          </a:p>
        </p:txBody>
      </p:sp>
      <p:sp>
        <p:nvSpPr>
          <p:cNvPr id="7" name="Rectangle 6"/>
          <p:cNvSpPr/>
          <p:nvPr/>
        </p:nvSpPr>
        <p:spPr>
          <a:xfrm>
            <a:off x="760492" y="1483264"/>
            <a:ext cx="2789976" cy="830997"/>
          </a:xfrm>
          <a:prstGeom prst="rect">
            <a:avLst/>
          </a:prstGeom>
        </p:spPr>
        <p:txBody>
          <a:bodyPr wrap="square">
            <a:spAutoFit/>
          </a:bodyPr>
          <a:lstStyle/>
          <a:p>
            <a:r>
              <a:rPr lang="en-US" sz="1600" dirty="0">
                <a:solidFill>
                  <a:schemeClr val="bg1"/>
                </a:solidFill>
              </a:rPr>
              <a:t>Joseph Smith, Hyrum Smith, John Taylor and others were in the charge of William Law </a:t>
            </a:r>
          </a:p>
        </p:txBody>
      </p:sp>
      <p:sp>
        <p:nvSpPr>
          <p:cNvPr id="17" name="Rectangle 16"/>
          <p:cNvSpPr/>
          <p:nvPr/>
        </p:nvSpPr>
        <p:spPr>
          <a:xfrm>
            <a:off x="8170171" y="828578"/>
            <a:ext cx="3782084" cy="2000548"/>
          </a:xfrm>
          <a:prstGeom prst="rect">
            <a:avLst/>
          </a:prstGeom>
        </p:spPr>
        <p:txBody>
          <a:bodyPr wrap="square">
            <a:spAutoFit/>
          </a:bodyPr>
          <a:lstStyle/>
          <a:p>
            <a:r>
              <a:rPr lang="en-US" sz="1600" dirty="0">
                <a:solidFill>
                  <a:schemeClr val="bg1"/>
                </a:solidFill>
              </a:rPr>
              <a:t>“The </a:t>
            </a:r>
            <a:r>
              <a:rPr lang="en-US" sz="1600" dirty="0" err="1">
                <a:solidFill>
                  <a:schemeClr val="bg1"/>
                </a:solidFill>
              </a:rPr>
              <a:t>mis</a:t>
            </a:r>
            <a:r>
              <a:rPr lang="en-US" sz="1600" dirty="0">
                <a:solidFill>
                  <a:schemeClr val="bg1"/>
                </a:solidFill>
              </a:rPr>
              <a:t>-recitals and overstatements in the requisition and warrant are not supported by oath and cannot be received as evidence to deprive a citizen of his liberty, and transport him to a foreign state for trial. For these reasons Smith must be discharged.” Judge Pope</a:t>
            </a:r>
          </a:p>
          <a:p>
            <a:r>
              <a:rPr lang="en-US" sz="1200" dirty="0">
                <a:solidFill>
                  <a:schemeClr val="bg1"/>
                </a:solidFill>
              </a:rPr>
              <a:t>History of the Church Period 1 Volume 5, 209-245</a:t>
            </a:r>
          </a:p>
        </p:txBody>
      </p:sp>
      <p:sp>
        <p:nvSpPr>
          <p:cNvPr id="19" name="Rectangle 18"/>
          <p:cNvSpPr/>
          <p:nvPr/>
        </p:nvSpPr>
        <p:spPr>
          <a:xfrm>
            <a:off x="541699" y="4152535"/>
            <a:ext cx="4935648" cy="2554545"/>
          </a:xfrm>
          <a:prstGeom prst="rect">
            <a:avLst/>
          </a:prstGeom>
        </p:spPr>
        <p:txBody>
          <a:bodyPr wrap="square">
            <a:spAutoFit/>
          </a:bodyPr>
          <a:lstStyle/>
          <a:p>
            <a:r>
              <a:rPr lang="en-US" sz="1600" dirty="0">
                <a:solidFill>
                  <a:schemeClr val="bg1"/>
                </a:solidFill>
              </a:rPr>
              <a:t>Rockwell spent several months in the east pending the subsidence  arrest in Nauvoo. When he returned to the west he was arrested on March 4, 1843 in St. Louis. He was taken to Independence for trial, and his bail fixed at 5,000 dollars.</a:t>
            </a:r>
          </a:p>
          <a:p>
            <a:endParaRPr lang="en-US" sz="1600" dirty="0">
              <a:solidFill>
                <a:schemeClr val="bg1"/>
              </a:solidFill>
            </a:endParaRPr>
          </a:p>
          <a:p>
            <a:r>
              <a:rPr lang="en-US" sz="1600" dirty="0">
                <a:solidFill>
                  <a:schemeClr val="bg1"/>
                </a:solidFill>
              </a:rPr>
              <a:t>He suffered great cruelty while in prison, but when his case came before the grand jury, the evidence was insufficient to warrant an indictment.”</a:t>
            </a:r>
          </a:p>
          <a:p>
            <a:endParaRPr lang="en-US" sz="1600" dirty="0">
              <a:solidFill>
                <a:schemeClr val="bg1"/>
              </a:solidFill>
            </a:endParaRPr>
          </a:p>
        </p:txBody>
      </p:sp>
      <p:sp>
        <p:nvSpPr>
          <p:cNvPr id="20" name="Rectangle 19"/>
          <p:cNvSpPr/>
          <p:nvPr/>
        </p:nvSpPr>
        <p:spPr>
          <a:xfrm>
            <a:off x="7260878" y="6564778"/>
            <a:ext cx="4852659" cy="276999"/>
          </a:xfrm>
          <a:prstGeom prst="rect">
            <a:avLst/>
          </a:prstGeom>
        </p:spPr>
        <p:txBody>
          <a:bodyPr wrap="square">
            <a:spAutoFit/>
          </a:bodyPr>
          <a:lstStyle/>
          <a:p>
            <a:r>
              <a:rPr lang="en-US" sz="1200" dirty="0">
                <a:solidFill>
                  <a:srgbClr val="FF0000"/>
                </a:solidFill>
              </a:rPr>
              <a:t>B.H. Roberts </a:t>
            </a:r>
            <a:r>
              <a:rPr lang="en-US" sz="1200" i="1" dirty="0">
                <a:solidFill>
                  <a:srgbClr val="FF0000"/>
                </a:solidFill>
              </a:rPr>
              <a:t>A Comprehensive History of the Church </a:t>
            </a:r>
            <a:r>
              <a:rPr lang="en-US" sz="1200" dirty="0">
                <a:solidFill>
                  <a:srgbClr val="FF0000"/>
                </a:solidFill>
              </a:rPr>
              <a:t>Volume 2 pp. 157-159</a:t>
            </a:r>
          </a:p>
        </p:txBody>
      </p:sp>
      <p:sp>
        <p:nvSpPr>
          <p:cNvPr id="23" name="Rectangle 22"/>
          <p:cNvSpPr/>
          <p:nvPr/>
        </p:nvSpPr>
        <p:spPr>
          <a:xfrm>
            <a:off x="7709831" y="4126066"/>
            <a:ext cx="4281031" cy="1815882"/>
          </a:xfrm>
          <a:prstGeom prst="rect">
            <a:avLst/>
          </a:prstGeom>
        </p:spPr>
        <p:txBody>
          <a:bodyPr wrap="square">
            <a:spAutoFit/>
          </a:bodyPr>
          <a:lstStyle/>
          <a:p>
            <a:r>
              <a:rPr lang="en-US" sz="1600" dirty="0">
                <a:solidFill>
                  <a:schemeClr val="bg1"/>
                </a:solidFill>
              </a:rPr>
              <a:t>Rockwell tried an effort to escape, and was held on the charge of jail-breaking, for when he came to be tried, he was sentences to </a:t>
            </a:r>
            <a:r>
              <a:rPr lang="en-US" sz="1600" i="1" dirty="0">
                <a:solidFill>
                  <a:schemeClr val="bg1"/>
                </a:solidFill>
              </a:rPr>
              <a:t>five minutes imprisonment, </a:t>
            </a:r>
            <a:r>
              <a:rPr lang="en-US" sz="1600" dirty="0">
                <a:solidFill>
                  <a:schemeClr val="bg1"/>
                </a:solidFill>
              </a:rPr>
              <a:t>though they kept him several hours while trying to trump up new charges against him.</a:t>
            </a:r>
          </a:p>
          <a:p>
            <a:endParaRPr lang="en-US" sz="1600" dirty="0">
              <a:solidFill>
                <a:schemeClr val="bg1"/>
              </a:solidFill>
            </a:endParaRPr>
          </a:p>
        </p:txBody>
      </p:sp>
      <p:pic>
        <p:nvPicPr>
          <p:cNvPr id="9" name="Picture 8">
            <a:extLst>
              <a:ext uri="{FF2B5EF4-FFF2-40B4-BE49-F238E27FC236}">
                <a16:creationId xmlns:a16="http://schemas.microsoft.com/office/drawing/2014/main" id="{D38A4256-F51A-4562-8F2E-5404EADE1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705" y="979886"/>
            <a:ext cx="3468925" cy="2383743"/>
          </a:xfrm>
          <a:prstGeom prst="rect">
            <a:avLst/>
          </a:prstGeom>
        </p:spPr>
      </p:pic>
      <p:pic>
        <p:nvPicPr>
          <p:cNvPr id="2050" name="Picture 2" descr="Image result for orrin porter rockwell">
            <a:extLst>
              <a:ext uri="{FF2B5EF4-FFF2-40B4-BE49-F238E27FC236}">
                <a16:creationId xmlns:a16="http://schemas.microsoft.com/office/drawing/2014/main" id="{6886A046-702D-45CE-BA03-651BD3D8F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498" y="3686931"/>
            <a:ext cx="1989195" cy="2554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FF0121-4D32-410D-869C-8FF7ECD08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The Book—The Law of the Lord</a:t>
            </a:r>
          </a:p>
        </p:txBody>
      </p:sp>
      <p:sp>
        <p:nvSpPr>
          <p:cNvPr id="7" name="Rectangle 6"/>
          <p:cNvSpPr/>
          <p:nvPr/>
        </p:nvSpPr>
        <p:spPr>
          <a:xfrm>
            <a:off x="760492" y="1483264"/>
            <a:ext cx="2789976" cy="3477875"/>
          </a:xfrm>
          <a:prstGeom prst="rect">
            <a:avLst/>
          </a:prstGeom>
        </p:spPr>
        <p:txBody>
          <a:bodyPr wrap="square">
            <a:spAutoFit/>
          </a:bodyPr>
          <a:lstStyle/>
          <a:p>
            <a:r>
              <a:rPr lang="en-US" sz="2000" dirty="0">
                <a:solidFill>
                  <a:schemeClr val="bg1"/>
                </a:solidFill>
              </a:rPr>
              <a:t>While the Prophet was in seclusion he prepared a book in which he recorded the names of those who ministered to him in kindness.</a:t>
            </a:r>
          </a:p>
          <a:p>
            <a:endParaRPr lang="en-US" sz="2000" dirty="0">
              <a:solidFill>
                <a:schemeClr val="bg1"/>
              </a:solidFill>
            </a:endParaRPr>
          </a:p>
          <a:p>
            <a:r>
              <a:rPr lang="en-US" sz="2000" dirty="0">
                <a:solidFill>
                  <a:schemeClr val="bg1"/>
                </a:solidFill>
              </a:rPr>
              <a:t>He recorded names and pronounced blessing upon his special friend and companions.</a:t>
            </a:r>
          </a:p>
        </p:txBody>
      </p:sp>
      <p:sp>
        <p:nvSpPr>
          <p:cNvPr id="19" name="Rectangle 18"/>
          <p:cNvSpPr/>
          <p:nvPr/>
        </p:nvSpPr>
        <p:spPr>
          <a:xfrm>
            <a:off x="4809574" y="4533245"/>
            <a:ext cx="6123320" cy="1938992"/>
          </a:xfrm>
          <a:prstGeom prst="rect">
            <a:avLst/>
          </a:prstGeom>
        </p:spPr>
        <p:txBody>
          <a:bodyPr wrap="square">
            <a:spAutoFit/>
          </a:bodyPr>
          <a:lstStyle/>
          <a:p>
            <a:r>
              <a:rPr lang="en-US" sz="2000" dirty="0">
                <a:solidFill>
                  <a:schemeClr val="bg1"/>
                </a:solidFill>
              </a:rPr>
              <a:t>Some of the names included in the book:</a:t>
            </a:r>
          </a:p>
          <a:p>
            <a:r>
              <a:rPr lang="en-US" sz="2000" dirty="0">
                <a:solidFill>
                  <a:schemeClr val="bg1"/>
                </a:solidFill>
              </a:rPr>
              <a:t>Friends on the island in the Mississippi, midway between Nauvoo and Montrose</a:t>
            </a:r>
          </a:p>
          <a:p>
            <a:r>
              <a:rPr lang="en-US" sz="2000" dirty="0">
                <a:solidFill>
                  <a:schemeClr val="bg1"/>
                </a:solidFill>
              </a:rPr>
              <a:t>Hyrum Smith</a:t>
            </a:r>
          </a:p>
          <a:p>
            <a:r>
              <a:rPr lang="en-US" sz="2000" dirty="0">
                <a:solidFill>
                  <a:schemeClr val="bg1"/>
                </a:solidFill>
              </a:rPr>
              <a:t>Newel K. Whitney…bishop of the Church</a:t>
            </a:r>
          </a:p>
          <a:p>
            <a:endParaRPr lang="en-US" sz="2000" dirty="0">
              <a:solidFill>
                <a:schemeClr val="bg1"/>
              </a:solidFill>
            </a:endParaRPr>
          </a:p>
        </p:txBody>
      </p:sp>
      <p:sp>
        <p:nvSpPr>
          <p:cNvPr id="20" name="Rectangle 19"/>
          <p:cNvSpPr/>
          <p:nvPr/>
        </p:nvSpPr>
        <p:spPr>
          <a:xfrm>
            <a:off x="7260878" y="6564778"/>
            <a:ext cx="4852659" cy="276999"/>
          </a:xfrm>
          <a:prstGeom prst="rect">
            <a:avLst/>
          </a:prstGeom>
        </p:spPr>
        <p:txBody>
          <a:bodyPr wrap="square">
            <a:spAutoFit/>
          </a:bodyPr>
          <a:lstStyle/>
          <a:p>
            <a:r>
              <a:rPr lang="en-US" sz="1200" dirty="0">
                <a:solidFill>
                  <a:srgbClr val="FF0000"/>
                </a:solidFill>
              </a:rPr>
              <a:t>B.H. Roberts </a:t>
            </a:r>
            <a:r>
              <a:rPr lang="en-US" sz="1200" i="1" dirty="0">
                <a:solidFill>
                  <a:srgbClr val="FF0000"/>
                </a:solidFill>
              </a:rPr>
              <a:t>A Comprehensive History of the Church </a:t>
            </a:r>
            <a:r>
              <a:rPr lang="en-US" sz="1200" dirty="0">
                <a:solidFill>
                  <a:srgbClr val="FF0000"/>
                </a:solidFill>
              </a:rPr>
              <a:t>Volume 2 pp. 161-162</a:t>
            </a:r>
          </a:p>
        </p:txBody>
      </p:sp>
      <p:sp>
        <p:nvSpPr>
          <p:cNvPr id="23" name="Rectangle 22"/>
          <p:cNvSpPr/>
          <p:nvPr/>
        </p:nvSpPr>
        <p:spPr>
          <a:xfrm>
            <a:off x="4530503" y="952858"/>
            <a:ext cx="6225014" cy="584775"/>
          </a:xfrm>
          <a:prstGeom prst="rect">
            <a:avLst/>
          </a:prstGeom>
        </p:spPr>
        <p:txBody>
          <a:bodyPr wrap="square">
            <a:spAutoFit/>
          </a:bodyPr>
          <a:lstStyle/>
          <a:p>
            <a:r>
              <a:rPr lang="en-US" sz="1600" dirty="0">
                <a:solidFill>
                  <a:schemeClr val="bg1"/>
                </a:solidFill>
              </a:rPr>
              <a:t>The Book of the Law of the Lord was never intended for publication.</a:t>
            </a:r>
          </a:p>
          <a:p>
            <a:endParaRPr lang="en-US" sz="1600" dirty="0">
              <a:solidFill>
                <a:schemeClr val="bg1"/>
              </a:solidFill>
            </a:endParaRPr>
          </a:p>
        </p:txBody>
      </p:sp>
      <p:pic>
        <p:nvPicPr>
          <p:cNvPr id="3" name="Picture 2">
            <a:extLst>
              <a:ext uri="{FF2B5EF4-FFF2-40B4-BE49-F238E27FC236}">
                <a16:creationId xmlns:a16="http://schemas.microsoft.com/office/drawing/2014/main" id="{BBDF6C70-EF11-4A11-AAF8-FA3207AC1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17" y="1537633"/>
            <a:ext cx="5429250" cy="2609850"/>
          </a:xfrm>
          <a:prstGeom prst="rect">
            <a:avLst/>
          </a:prstGeom>
        </p:spPr>
      </p:pic>
    </p:spTree>
    <p:extLst>
      <p:ext uri="{BB962C8B-B14F-4D97-AF65-F5344CB8AC3E}">
        <p14:creationId xmlns:p14="http://schemas.microsoft.com/office/powerpoint/2010/main" val="35562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5929922-1F11-4B23-9364-424305CD2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a:off x="0" y="2061927"/>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5142369" cy="369332"/>
          </a:xfrm>
          <a:prstGeom prst="rect">
            <a:avLst/>
          </a:prstGeom>
          <a:noFill/>
        </p:spPr>
        <p:txBody>
          <a:bodyPr wrap="square" rtlCol="0">
            <a:spAutoFit/>
          </a:bodyPr>
          <a:lstStyle/>
          <a:p>
            <a:r>
              <a:rPr lang="en-US" dirty="0">
                <a:solidFill>
                  <a:schemeClr val="bg1"/>
                </a:solidFill>
              </a:rPr>
              <a:t>1843 Church History Timeline</a:t>
            </a:r>
          </a:p>
        </p:txBody>
      </p:sp>
      <p:grpSp>
        <p:nvGrpSpPr>
          <p:cNvPr id="20" name="Group 19"/>
          <p:cNvGrpSpPr/>
          <p:nvPr/>
        </p:nvGrpSpPr>
        <p:grpSpPr>
          <a:xfrm>
            <a:off x="107134" y="1254856"/>
            <a:ext cx="1803147" cy="3340152"/>
            <a:chOff x="107134" y="1254856"/>
            <a:chExt cx="1803147" cy="3340152"/>
          </a:xfrm>
        </p:grpSpPr>
        <p:cxnSp>
          <p:nvCxnSpPr>
            <p:cNvPr id="5" name="Straight Connector 4"/>
            <p:cNvCxnSpPr/>
            <p:nvPr/>
          </p:nvCxnSpPr>
          <p:spPr>
            <a:xfrm flipH="1">
              <a:off x="642797" y="1738265"/>
              <a:ext cx="9053" cy="22426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134" y="4010233"/>
              <a:ext cx="1803147" cy="584775"/>
            </a:xfrm>
            <a:prstGeom prst="rect">
              <a:avLst/>
            </a:prstGeom>
            <a:noFill/>
          </p:spPr>
          <p:txBody>
            <a:bodyPr wrap="square" rtlCol="0">
              <a:spAutoFit/>
            </a:bodyPr>
            <a:lstStyle/>
            <a:p>
              <a:r>
                <a:rPr lang="en-US" sz="1600" dirty="0">
                  <a:solidFill>
                    <a:schemeClr val="bg1"/>
                  </a:solidFill>
                </a:rPr>
                <a:t>Revival of Old Missouri Charges</a:t>
              </a:r>
            </a:p>
          </p:txBody>
        </p:sp>
        <p:sp>
          <p:nvSpPr>
            <p:cNvPr id="10" name="TextBox 9"/>
            <p:cNvSpPr txBox="1"/>
            <p:nvPr/>
          </p:nvSpPr>
          <p:spPr>
            <a:xfrm>
              <a:off x="170508" y="1254856"/>
              <a:ext cx="1459116" cy="338554"/>
            </a:xfrm>
            <a:prstGeom prst="rect">
              <a:avLst/>
            </a:prstGeom>
            <a:noFill/>
          </p:spPr>
          <p:txBody>
            <a:bodyPr wrap="square" rtlCol="0">
              <a:spAutoFit/>
            </a:bodyPr>
            <a:lstStyle/>
            <a:p>
              <a:r>
                <a:rPr lang="en-US" sz="1600" dirty="0">
                  <a:solidFill>
                    <a:schemeClr val="bg1"/>
                  </a:solidFill>
                </a:rPr>
                <a:t>June 5, 1843</a:t>
              </a:r>
            </a:p>
          </p:txBody>
        </p:sp>
      </p:grpSp>
      <p:grpSp>
        <p:nvGrpSpPr>
          <p:cNvPr id="18" name="Group 17"/>
          <p:cNvGrpSpPr/>
          <p:nvPr/>
        </p:nvGrpSpPr>
        <p:grpSpPr>
          <a:xfrm>
            <a:off x="3257740" y="2073244"/>
            <a:ext cx="2482158" cy="2184308"/>
            <a:chOff x="3257740" y="2073244"/>
            <a:chExt cx="3801796" cy="2184308"/>
          </a:xfrm>
        </p:grpSpPr>
        <p:cxnSp>
          <p:nvCxnSpPr>
            <p:cNvPr id="17" name="Straight Connector 16"/>
            <p:cNvCxnSpPr/>
            <p:nvPr/>
          </p:nvCxnSpPr>
          <p:spPr>
            <a:xfrm flipH="1">
              <a:off x="4833042" y="2073244"/>
              <a:ext cx="1508" cy="899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57740" y="2934113"/>
              <a:ext cx="3801796" cy="1323439"/>
            </a:xfrm>
            <a:prstGeom prst="rect">
              <a:avLst/>
            </a:prstGeom>
          </p:spPr>
          <p:txBody>
            <a:bodyPr wrap="square">
              <a:spAutoFit/>
            </a:bodyPr>
            <a:lstStyle/>
            <a:p>
              <a:r>
                <a:rPr lang="en-US" sz="1600" dirty="0">
                  <a:solidFill>
                    <a:schemeClr val="bg1"/>
                  </a:solidFill>
                </a:rPr>
                <a:t>Governor Ford issued extradition papers and placed them in the hands of Harmon T. Wilson for execution</a:t>
              </a:r>
              <a:endParaRPr lang="en-US" sz="1600" i="1" dirty="0">
                <a:solidFill>
                  <a:schemeClr val="bg1"/>
                </a:solidFill>
              </a:endParaRPr>
            </a:p>
          </p:txBody>
        </p:sp>
      </p:grpSp>
      <p:grpSp>
        <p:nvGrpSpPr>
          <p:cNvPr id="28" name="Group 27"/>
          <p:cNvGrpSpPr/>
          <p:nvPr/>
        </p:nvGrpSpPr>
        <p:grpSpPr>
          <a:xfrm>
            <a:off x="6235453" y="1770313"/>
            <a:ext cx="2957457" cy="2749762"/>
            <a:chOff x="8612871" y="1780468"/>
            <a:chExt cx="2957457" cy="2749762"/>
          </a:xfrm>
        </p:grpSpPr>
        <p:sp>
          <p:nvSpPr>
            <p:cNvPr id="27" name="Rectangle 26"/>
            <p:cNvSpPr/>
            <p:nvPr/>
          </p:nvSpPr>
          <p:spPr>
            <a:xfrm>
              <a:off x="8612871" y="3206791"/>
              <a:ext cx="2957457" cy="1323439"/>
            </a:xfrm>
            <a:prstGeom prst="rect">
              <a:avLst/>
            </a:prstGeom>
          </p:spPr>
          <p:txBody>
            <a:bodyPr wrap="square">
              <a:spAutoFit/>
            </a:bodyPr>
            <a:lstStyle/>
            <a:p>
              <a:r>
                <a:rPr lang="en-US" sz="1600" dirty="0">
                  <a:solidFill>
                    <a:schemeClr val="bg1"/>
                  </a:solidFill>
                </a:rPr>
                <a:t>Counter actions against Wilson and Reynolds, and they were arrested by Sheriff Campbell of Lee County.</a:t>
              </a:r>
            </a:p>
            <a:p>
              <a:r>
                <a:rPr lang="en-US" sz="1600" dirty="0">
                  <a:solidFill>
                    <a:schemeClr val="bg1"/>
                  </a:solidFill>
                </a:rPr>
                <a:t>Joseph is released</a:t>
              </a:r>
            </a:p>
          </p:txBody>
        </p:sp>
        <p:cxnSp>
          <p:nvCxnSpPr>
            <p:cNvPr id="34" name="Straight Connector 33"/>
            <p:cNvCxnSpPr/>
            <p:nvPr/>
          </p:nvCxnSpPr>
          <p:spPr>
            <a:xfrm>
              <a:off x="9937836" y="1780468"/>
              <a:ext cx="1" cy="14263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091597" y="1368147"/>
            <a:ext cx="2100403" cy="2186651"/>
            <a:chOff x="10438250" y="1148677"/>
            <a:chExt cx="2100403" cy="2186651"/>
          </a:xfrm>
        </p:grpSpPr>
        <p:sp>
          <p:nvSpPr>
            <p:cNvPr id="35" name="Rectangle 34"/>
            <p:cNvSpPr/>
            <p:nvPr/>
          </p:nvSpPr>
          <p:spPr>
            <a:xfrm>
              <a:off x="10438250" y="2258110"/>
              <a:ext cx="2100403" cy="1077218"/>
            </a:xfrm>
            <a:prstGeom prst="rect">
              <a:avLst/>
            </a:prstGeom>
          </p:spPr>
          <p:txBody>
            <a:bodyPr wrap="square">
              <a:spAutoFit/>
            </a:bodyPr>
            <a:lstStyle/>
            <a:p>
              <a:r>
                <a:rPr lang="en-US" sz="1600" dirty="0">
                  <a:solidFill>
                    <a:schemeClr val="bg1"/>
                  </a:solidFill>
                </a:rPr>
                <a:t>The Municipal Court of Nauvoo dismissed the warrant and freed Joseph Smith.</a:t>
              </a:r>
            </a:p>
          </p:txBody>
        </p:sp>
        <p:cxnSp>
          <p:nvCxnSpPr>
            <p:cNvPr id="38" name="Straight Connector 37"/>
            <p:cNvCxnSpPr/>
            <p:nvPr/>
          </p:nvCxnSpPr>
          <p:spPr>
            <a:xfrm>
              <a:off x="11570329" y="1532248"/>
              <a:ext cx="0" cy="6971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838218" y="1148677"/>
              <a:ext cx="1421394" cy="338554"/>
            </a:xfrm>
            <a:prstGeom prst="rect">
              <a:avLst/>
            </a:prstGeom>
          </p:spPr>
          <p:txBody>
            <a:bodyPr wrap="square">
              <a:spAutoFit/>
            </a:bodyPr>
            <a:lstStyle/>
            <a:p>
              <a:r>
                <a:rPr lang="en-US" sz="1600" dirty="0">
                  <a:solidFill>
                    <a:schemeClr val="bg1"/>
                  </a:solidFill>
                </a:rPr>
                <a:t>July 4, 1943</a:t>
              </a:r>
            </a:p>
          </p:txBody>
        </p:sp>
      </p:grpSp>
      <p:sp>
        <p:nvSpPr>
          <p:cNvPr id="36" name="Rectangle 35"/>
          <p:cNvSpPr/>
          <p:nvPr/>
        </p:nvSpPr>
        <p:spPr>
          <a:xfrm>
            <a:off x="7350168" y="6564778"/>
            <a:ext cx="6096000" cy="276999"/>
          </a:xfrm>
          <a:prstGeom prst="rect">
            <a:avLst/>
          </a:prstGeom>
        </p:spPr>
        <p:txBody>
          <a:bodyPr>
            <a:spAutoFit/>
          </a:bodyPr>
          <a:lstStyle/>
          <a:p>
            <a:r>
              <a:rPr lang="en-US" sz="1200" dirty="0">
                <a:solidFill>
                  <a:srgbClr val="FF0000"/>
                </a:solidFill>
              </a:rPr>
              <a:t>B.H. Roberts </a:t>
            </a:r>
            <a:r>
              <a:rPr lang="en-US" sz="1200" i="1" dirty="0">
                <a:solidFill>
                  <a:srgbClr val="FF0000"/>
                </a:solidFill>
              </a:rPr>
              <a:t>A Comprehensive History of the Church </a:t>
            </a:r>
            <a:r>
              <a:rPr lang="en-US" sz="1200" dirty="0">
                <a:solidFill>
                  <a:srgbClr val="FF0000"/>
                </a:solidFill>
              </a:rPr>
              <a:t>Volume 2 pp. 160-173</a:t>
            </a:r>
          </a:p>
        </p:txBody>
      </p:sp>
      <p:grpSp>
        <p:nvGrpSpPr>
          <p:cNvPr id="4" name="Group 3"/>
          <p:cNvGrpSpPr/>
          <p:nvPr/>
        </p:nvGrpSpPr>
        <p:grpSpPr>
          <a:xfrm>
            <a:off x="1064834" y="413347"/>
            <a:ext cx="4142358" cy="2342361"/>
            <a:chOff x="1064834" y="413347"/>
            <a:chExt cx="4142358" cy="2342361"/>
          </a:xfrm>
        </p:grpSpPr>
        <p:grpSp>
          <p:nvGrpSpPr>
            <p:cNvPr id="2" name="Group 1"/>
            <p:cNvGrpSpPr/>
            <p:nvPr/>
          </p:nvGrpSpPr>
          <p:grpSpPr>
            <a:xfrm>
              <a:off x="1064834" y="413347"/>
              <a:ext cx="3554661" cy="2342361"/>
              <a:chOff x="1064834" y="413347"/>
              <a:chExt cx="3554661" cy="2342361"/>
            </a:xfrm>
          </p:grpSpPr>
          <p:grpSp>
            <p:nvGrpSpPr>
              <p:cNvPr id="19" name="Group 18"/>
              <p:cNvGrpSpPr/>
              <p:nvPr/>
            </p:nvGrpSpPr>
            <p:grpSpPr>
              <a:xfrm>
                <a:off x="1579184" y="453658"/>
                <a:ext cx="3040311" cy="2302050"/>
                <a:chOff x="1942721" y="467763"/>
                <a:chExt cx="3040311" cy="2302050"/>
              </a:xfrm>
            </p:grpSpPr>
            <p:cxnSp>
              <p:nvCxnSpPr>
                <p:cNvPr id="13" name="Straight Connector 12"/>
                <p:cNvCxnSpPr/>
                <p:nvPr/>
              </p:nvCxnSpPr>
              <p:spPr>
                <a:xfrm>
                  <a:off x="2751515" y="1787062"/>
                  <a:ext cx="2248" cy="644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21957" y="2431259"/>
                  <a:ext cx="1459116" cy="338554"/>
                </a:xfrm>
                <a:prstGeom prst="rect">
                  <a:avLst/>
                </a:prstGeom>
                <a:noFill/>
              </p:spPr>
              <p:txBody>
                <a:bodyPr wrap="square" rtlCol="0">
                  <a:spAutoFit/>
                </a:bodyPr>
                <a:lstStyle/>
                <a:p>
                  <a:r>
                    <a:rPr lang="en-US" sz="1600" dirty="0">
                      <a:solidFill>
                        <a:schemeClr val="bg1"/>
                      </a:solidFill>
                    </a:rPr>
                    <a:t>June 13, 1843</a:t>
                  </a:r>
                </a:p>
              </p:txBody>
            </p:sp>
            <p:sp>
              <p:nvSpPr>
                <p:cNvPr id="14" name="Rectangle 13"/>
                <p:cNvSpPr/>
                <p:nvPr/>
              </p:nvSpPr>
              <p:spPr>
                <a:xfrm>
                  <a:off x="1942721" y="467763"/>
                  <a:ext cx="3040311" cy="1569660"/>
                </a:xfrm>
                <a:prstGeom prst="rect">
                  <a:avLst/>
                </a:prstGeom>
              </p:spPr>
              <p:txBody>
                <a:bodyPr wrap="square">
                  <a:spAutoFit/>
                </a:bodyPr>
                <a:lstStyle/>
                <a:p>
                  <a:r>
                    <a:rPr lang="en-US" sz="1600" dirty="0">
                      <a:solidFill>
                        <a:schemeClr val="bg1"/>
                      </a:solidFill>
                    </a:rPr>
                    <a:t>Governor Reynolds, Missouri, issues a requisition on Governor Ford, and J. H. Reynolds as agent of Missouri to receive Joseph Smith from the authorities of Illinois</a:t>
                  </a:r>
                </a:p>
              </p:txBody>
            </p:sp>
          </p:grpSp>
          <p:pic>
            <p:nvPicPr>
              <p:cNvPr id="6148" name="Picture 4" descr="GovThomasReynol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34" y="413347"/>
                <a:ext cx="477004" cy="706833"/>
              </a:xfrm>
              <a:prstGeom prst="rect">
                <a:avLst/>
              </a:prstGeom>
              <a:noFill/>
              <a:extLst>
                <a:ext uri="{909E8E84-426E-40DD-AFC4-6F175D3DCCD1}">
                  <a14:hiddenFill xmlns:a14="http://schemas.microsoft.com/office/drawing/2010/main">
                    <a:solidFill>
                      <a:srgbClr val="FFFFFF"/>
                    </a:solidFill>
                  </a14:hiddenFill>
                </a:ext>
              </a:extLst>
            </p:spPr>
          </p:pic>
        </p:grpSp>
        <p:pic>
          <p:nvPicPr>
            <p:cNvPr id="6150" name="Picture 6" descr="Governor Thomas Fo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956" y="766763"/>
              <a:ext cx="709236" cy="1038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302843" y="113298"/>
            <a:ext cx="2264502" cy="2470441"/>
            <a:chOff x="5302843" y="113298"/>
            <a:chExt cx="2264502" cy="2470441"/>
          </a:xfrm>
        </p:grpSpPr>
        <p:sp>
          <p:nvSpPr>
            <p:cNvPr id="23" name="Rectangle 22"/>
            <p:cNvSpPr/>
            <p:nvPr/>
          </p:nvSpPr>
          <p:spPr>
            <a:xfrm>
              <a:off x="5302843" y="113298"/>
              <a:ext cx="2264502" cy="1569660"/>
            </a:xfrm>
            <a:prstGeom prst="rect">
              <a:avLst/>
            </a:prstGeom>
          </p:spPr>
          <p:txBody>
            <a:bodyPr wrap="square">
              <a:spAutoFit/>
            </a:bodyPr>
            <a:lstStyle/>
            <a:p>
              <a:r>
                <a:rPr lang="en-US" sz="1600" dirty="0">
                  <a:solidFill>
                    <a:schemeClr val="bg1"/>
                  </a:solidFill>
                </a:rPr>
                <a:t>Disguised as Mormon Elders, Reynolds and Wilson arrest Joseph. While in Dixon, Ill. He  asked to obtain the writ of </a:t>
              </a:r>
              <a:r>
                <a:rPr lang="en-US" sz="1600" i="1" dirty="0">
                  <a:solidFill>
                    <a:schemeClr val="bg1"/>
                  </a:solidFill>
                </a:rPr>
                <a:t>habeas corpus </a:t>
              </a:r>
              <a:r>
                <a:rPr lang="en-US" sz="1600" dirty="0">
                  <a:solidFill>
                    <a:schemeClr val="bg1"/>
                  </a:solidFill>
                </a:rPr>
                <a:t> </a:t>
              </a:r>
            </a:p>
          </p:txBody>
        </p:sp>
        <p:cxnSp>
          <p:nvCxnSpPr>
            <p:cNvPr id="29" name="Straight Connector 28"/>
            <p:cNvCxnSpPr/>
            <p:nvPr/>
          </p:nvCxnSpPr>
          <p:spPr>
            <a:xfrm flipH="1">
              <a:off x="6222279" y="1664374"/>
              <a:ext cx="9054" cy="6553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12193" y="2245185"/>
              <a:ext cx="1368030" cy="338554"/>
            </a:xfrm>
            <a:prstGeom prst="rect">
              <a:avLst/>
            </a:prstGeom>
          </p:spPr>
          <p:txBody>
            <a:bodyPr wrap="square">
              <a:spAutoFit/>
            </a:bodyPr>
            <a:lstStyle/>
            <a:p>
              <a:r>
                <a:rPr lang="en-US" sz="1600" dirty="0">
                  <a:solidFill>
                    <a:schemeClr val="bg1"/>
                  </a:solidFill>
                </a:rPr>
                <a:t>June 23, 1843</a:t>
              </a:r>
            </a:p>
          </p:txBody>
        </p:sp>
      </p:grpSp>
      <p:sp>
        <p:nvSpPr>
          <p:cNvPr id="46" name="Rectangle 45"/>
          <p:cNvSpPr/>
          <p:nvPr/>
        </p:nvSpPr>
        <p:spPr>
          <a:xfrm>
            <a:off x="6924955" y="1517826"/>
            <a:ext cx="1368030" cy="338554"/>
          </a:xfrm>
          <a:prstGeom prst="rect">
            <a:avLst/>
          </a:prstGeom>
        </p:spPr>
        <p:txBody>
          <a:bodyPr wrap="square">
            <a:spAutoFit/>
          </a:bodyPr>
          <a:lstStyle/>
          <a:p>
            <a:r>
              <a:rPr lang="en-US" sz="1600" dirty="0">
                <a:solidFill>
                  <a:schemeClr val="bg1"/>
                </a:solidFill>
              </a:rPr>
              <a:t>June 24, 1843</a:t>
            </a:r>
          </a:p>
        </p:txBody>
      </p:sp>
      <p:grpSp>
        <p:nvGrpSpPr>
          <p:cNvPr id="8" name="Group 7"/>
          <p:cNvGrpSpPr/>
          <p:nvPr/>
        </p:nvGrpSpPr>
        <p:grpSpPr>
          <a:xfrm>
            <a:off x="8125964" y="447138"/>
            <a:ext cx="1950327" cy="2334516"/>
            <a:chOff x="8125964" y="447138"/>
            <a:chExt cx="1950327" cy="2334516"/>
          </a:xfrm>
        </p:grpSpPr>
        <p:grpSp>
          <p:nvGrpSpPr>
            <p:cNvPr id="42" name="Group 41"/>
            <p:cNvGrpSpPr/>
            <p:nvPr/>
          </p:nvGrpSpPr>
          <p:grpSpPr>
            <a:xfrm>
              <a:off x="8125964" y="447138"/>
              <a:ext cx="1950327" cy="2046194"/>
              <a:chOff x="9062431" y="1160597"/>
              <a:chExt cx="1950327" cy="2046194"/>
            </a:xfrm>
          </p:grpSpPr>
          <p:sp>
            <p:nvSpPr>
              <p:cNvPr id="44" name="Rectangle 43"/>
              <p:cNvSpPr/>
              <p:nvPr/>
            </p:nvSpPr>
            <p:spPr>
              <a:xfrm>
                <a:off x="9062431" y="1160597"/>
                <a:ext cx="1950327" cy="830997"/>
              </a:xfrm>
              <a:prstGeom prst="rect">
                <a:avLst/>
              </a:prstGeom>
            </p:spPr>
            <p:txBody>
              <a:bodyPr wrap="square">
                <a:spAutoFit/>
              </a:bodyPr>
              <a:lstStyle/>
              <a:p>
                <a:r>
                  <a:rPr lang="en-US" sz="1600" dirty="0">
                    <a:solidFill>
                      <a:schemeClr val="bg1"/>
                    </a:solidFill>
                  </a:rPr>
                  <a:t>Joseph and His family leave Dixon, Ill and arrive in Nauvoo</a:t>
                </a:r>
              </a:p>
            </p:txBody>
          </p:sp>
          <p:cxnSp>
            <p:nvCxnSpPr>
              <p:cNvPr id="45" name="Straight Connector 44"/>
              <p:cNvCxnSpPr/>
              <p:nvPr/>
            </p:nvCxnSpPr>
            <p:spPr>
              <a:xfrm flipH="1">
                <a:off x="9937837" y="2059740"/>
                <a:ext cx="7546" cy="1147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8499677" y="2443100"/>
              <a:ext cx="1368030" cy="338554"/>
            </a:xfrm>
            <a:prstGeom prst="rect">
              <a:avLst/>
            </a:prstGeom>
          </p:spPr>
          <p:txBody>
            <a:bodyPr wrap="square">
              <a:spAutoFit/>
            </a:bodyPr>
            <a:lstStyle/>
            <a:p>
              <a:r>
                <a:rPr lang="en-US" sz="1600" dirty="0">
                  <a:solidFill>
                    <a:schemeClr val="bg1"/>
                  </a:solidFill>
                </a:rPr>
                <a:t>June 30, 1843</a:t>
              </a:r>
            </a:p>
          </p:txBody>
        </p:sp>
      </p:grpSp>
      <p:grpSp>
        <p:nvGrpSpPr>
          <p:cNvPr id="12" name="Group 11"/>
          <p:cNvGrpSpPr/>
          <p:nvPr/>
        </p:nvGrpSpPr>
        <p:grpSpPr>
          <a:xfrm>
            <a:off x="2973069" y="4476610"/>
            <a:ext cx="3142510" cy="2088168"/>
            <a:chOff x="2973069" y="4476610"/>
            <a:chExt cx="3142510" cy="2088168"/>
          </a:xfrm>
        </p:grpSpPr>
        <p:pic>
          <p:nvPicPr>
            <p:cNvPr id="39" name="Picture 2" descr="https://data.illinois.gov/api/assets/3E3290FE-B3A6-4D0A-97AD-F6AA25E01B13"/>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2574" y="4476610"/>
              <a:ext cx="1263005" cy="2088168"/>
            </a:xfrm>
            <a:prstGeom prst="rect">
              <a:avLst/>
            </a:prstGeom>
            <a:noFill/>
            <a:extLst>
              <a:ext uri="{909E8E84-426E-40DD-AFC4-6F175D3DCCD1}">
                <a14:hiddenFill xmlns:a14="http://schemas.microsoft.com/office/drawing/2010/main">
                  <a:solidFill>
                    <a:srgbClr val="FFFFFF"/>
                  </a:solidFill>
                </a14:hiddenFill>
              </a:ext>
            </a:extLst>
          </p:spPr>
        </p:pic>
        <p:sp>
          <p:nvSpPr>
            <p:cNvPr id="11" name="5-Point Star 10"/>
            <p:cNvSpPr/>
            <p:nvPr/>
          </p:nvSpPr>
          <p:spPr>
            <a:xfrm>
              <a:off x="5455227" y="4707082"/>
              <a:ext cx="156966" cy="1870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973069" y="5617163"/>
              <a:ext cx="2482158" cy="830997"/>
            </a:xfrm>
            <a:prstGeom prst="rect">
              <a:avLst/>
            </a:prstGeom>
          </p:spPr>
          <p:txBody>
            <a:bodyPr wrap="square">
              <a:spAutoFit/>
            </a:bodyPr>
            <a:lstStyle/>
            <a:p>
              <a:r>
                <a:rPr lang="en-US" sz="1600" dirty="0">
                  <a:solidFill>
                    <a:schemeClr val="bg1"/>
                  </a:solidFill>
                </a:rPr>
                <a:t>Dixon, Illinois</a:t>
              </a:r>
            </a:p>
            <a:p>
              <a:r>
                <a:rPr lang="en-US" sz="1600" i="1" dirty="0">
                  <a:solidFill>
                    <a:schemeClr val="bg1"/>
                  </a:solidFill>
                </a:rPr>
                <a:t>Emma Smith’s Sister’s Home</a:t>
              </a:r>
            </a:p>
          </p:txBody>
        </p:sp>
      </p:grpSp>
    </p:spTree>
    <p:extLst>
      <p:ext uri="{BB962C8B-B14F-4D97-AF65-F5344CB8AC3E}">
        <p14:creationId xmlns:p14="http://schemas.microsoft.com/office/powerpoint/2010/main" val="200757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xit" presetSubtype="0" fill="hold"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xit" presetSubtype="0" fill="hold"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xit" presetSubtype="0" fill="hold"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EEF4D2-2CD3-4BDE-8761-EDAA4D753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Diversity Sets In</a:t>
            </a:r>
          </a:p>
        </p:txBody>
      </p:sp>
      <p:sp>
        <p:nvSpPr>
          <p:cNvPr id="7" name="Rectangle 6"/>
          <p:cNvSpPr/>
          <p:nvPr/>
        </p:nvSpPr>
        <p:spPr>
          <a:xfrm>
            <a:off x="742385" y="707886"/>
            <a:ext cx="3748134" cy="1569660"/>
          </a:xfrm>
          <a:prstGeom prst="rect">
            <a:avLst/>
          </a:prstGeom>
        </p:spPr>
        <p:txBody>
          <a:bodyPr wrap="square">
            <a:spAutoFit/>
          </a:bodyPr>
          <a:lstStyle/>
          <a:p>
            <a:r>
              <a:rPr lang="en-US" sz="1600" dirty="0">
                <a:solidFill>
                  <a:schemeClr val="bg1"/>
                </a:solidFill>
              </a:rPr>
              <a:t>By June 1844, animosity against the Church had greatly intensified. </a:t>
            </a:r>
          </a:p>
          <a:p>
            <a:endParaRPr lang="en-US" sz="1600" dirty="0">
              <a:solidFill>
                <a:schemeClr val="bg1"/>
              </a:solidFill>
            </a:endParaRPr>
          </a:p>
          <a:p>
            <a:r>
              <a:rPr lang="en-US" sz="1600" dirty="0">
                <a:solidFill>
                  <a:schemeClr val="bg1"/>
                </a:solidFill>
              </a:rPr>
              <a:t>Some citizens in Illinois were discussing driving the Saints from the state, while others were plotting to kill the Prophet</a:t>
            </a:r>
          </a:p>
        </p:txBody>
      </p:sp>
      <p:sp>
        <p:nvSpPr>
          <p:cNvPr id="19" name="Rectangle 18"/>
          <p:cNvSpPr/>
          <p:nvPr/>
        </p:nvSpPr>
        <p:spPr>
          <a:xfrm>
            <a:off x="5806289" y="1153942"/>
            <a:ext cx="4935648" cy="1015663"/>
          </a:xfrm>
          <a:prstGeom prst="rect">
            <a:avLst/>
          </a:prstGeom>
        </p:spPr>
        <p:txBody>
          <a:bodyPr wrap="square">
            <a:spAutoFit/>
          </a:bodyPr>
          <a:lstStyle/>
          <a:p>
            <a:r>
              <a:rPr lang="en-US" sz="2000" dirty="0">
                <a:solidFill>
                  <a:schemeClr val="bg1"/>
                </a:solidFill>
              </a:rPr>
              <a:t>Some of those who were conspiring against the Prophet and the Church were former members of the Church who had apostatized. </a:t>
            </a:r>
          </a:p>
        </p:txBody>
      </p:sp>
      <p:sp>
        <p:nvSpPr>
          <p:cNvPr id="23" name="Rectangle 22"/>
          <p:cNvSpPr/>
          <p:nvPr/>
        </p:nvSpPr>
        <p:spPr>
          <a:xfrm>
            <a:off x="4608214" y="4677766"/>
            <a:ext cx="7239002" cy="2062103"/>
          </a:xfrm>
          <a:prstGeom prst="rect">
            <a:avLst/>
          </a:prstGeom>
        </p:spPr>
        <p:txBody>
          <a:bodyPr wrap="square">
            <a:spAutoFit/>
          </a:bodyPr>
          <a:lstStyle/>
          <a:p>
            <a:r>
              <a:rPr lang="en-US" sz="1600" dirty="0">
                <a:solidFill>
                  <a:schemeClr val="bg1"/>
                </a:solidFill>
              </a:rPr>
              <a:t>In an attempt to inflame the public against the Prophet and the Church, these men used this newspaper to slander Joseph Smith and other Church leaders. </a:t>
            </a:r>
          </a:p>
          <a:p>
            <a:endParaRPr lang="en-US" sz="1600" dirty="0">
              <a:solidFill>
                <a:schemeClr val="bg1"/>
              </a:solidFill>
            </a:endParaRPr>
          </a:p>
          <a:p>
            <a:r>
              <a:rPr lang="en-US" sz="1600" dirty="0">
                <a:solidFill>
                  <a:schemeClr val="bg1"/>
                </a:solidFill>
              </a:rPr>
              <a:t>Joseph Smith and the majority of the Nauvoo city council recognized that the inflammatory newspaper would lead to mob violence against the city. </a:t>
            </a:r>
          </a:p>
          <a:p>
            <a:endParaRPr lang="en-US" sz="1600" dirty="0">
              <a:solidFill>
                <a:schemeClr val="bg1"/>
              </a:solidFill>
            </a:endParaRPr>
          </a:p>
          <a:p>
            <a:r>
              <a:rPr lang="en-US" sz="1600" dirty="0">
                <a:solidFill>
                  <a:schemeClr val="bg1"/>
                </a:solidFill>
              </a:rPr>
              <a:t>They declared it a public nuisance and ordered that the </a:t>
            </a:r>
            <a:r>
              <a:rPr lang="en-US" sz="1600" i="1" dirty="0">
                <a:solidFill>
                  <a:schemeClr val="bg1"/>
                </a:solidFill>
              </a:rPr>
              <a:t>Nauvoo Expositor</a:t>
            </a:r>
            <a:r>
              <a:rPr lang="en-US" sz="1600" dirty="0">
                <a:solidFill>
                  <a:schemeClr val="bg1"/>
                </a:solidFill>
              </a:rPr>
              <a:t> press be destroyed. (June 10, 1844)</a:t>
            </a:r>
          </a:p>
        </p:txBody>
      </p:sp>
      <p:grpSp>
        <p:nvGrpSpPr>
          <p:cNvPr id="3" name="Group 2"/>
          <p:cNvGrpSpPr/>
          <p:nvPr/>
        </p:nvGrpSpPr>
        <p:grpSpPr>
          <a:xfrm>
            <a:off x="267077" y="2832692"/>
            <a:ext cx="6005464" cy="1900501"/>
            <a:chOff x="267077" y="2832692"/>
            <a:chExt cx="6005464" cy="1900501"/>
          </a:xfrm>
        </p:grpSpPr>
        <p:sp>
          <p:nvSpPr>
            <p:cNvPr id="2" name="Rectangle 1"/>
            <p:cNvSpPr/>
            <p:nvPr/>
          </p:nvSpPr>
          <p:spPr>
            <a:xfrm>
              <a:off x="1662598" y="3231654"/>
              <a:ext cx="4609943" cy="1200329"/>
            </a:xfrm>
            <a:prstGeom prst="rect">
              <a:avLst/>
            </a:prstGeom>
          </p:spPr>
          <p:txBody>
            <a:bodyPr wrap="square">
              <a:spAutoFit/>
            </a:bodyPr>
            <a:lstStyle/>
            <a:p>
              <a:r>
                <a:rPr lang="en-US" dirty="0">
                  <a:solidFill>
                    <a:schemeClr val="bg1"/>
                  </a:solidFill>
                </a:rPr>
                <a:t>On June 7, 1844, William Law, who had served as second counselor in the First Presidency, and other apostates printed the first issue of a newspaper called the </a:t>
              </a:r>
              <a:r>
                <a:rPr lang="en-US" i="1" dirty="0">
                  <a:solidFill>
                    <a:schemeClr val="bg1"/>
                  </a:solidFill>
                </a:rPr>
                <a:t>Nauvoo Expositor</a:t>
              </a:r>
              <a:endParaRPr lang="en-US" dirty="0">
                <a:solidFill>
                  <a:schemeClr val="bg1"/>
                </a:solidFill>
              </a:endParaRPr>
            </a:p>
          </p:txBody>
        </p:sp>
        <p:pic>
          <p:nvPicPr>
            <p:cNvPr id="9" name="Picture 2" descr="http://upload.wikimedia.org/wikipedia/commons/thumb/a/ae/William-law-pic.jpg/220px-William-law-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77" y="2832692"/>
              <a:ext cx="1218980" cy="19005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http://www.utlm.org/images/bookcovers/c_nauvooexposi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495" y="2526983"/>
            <a:ext cx="2390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476247" y="6569142"/>
            <a:ext cx="6096000" cy="276999"/>
          </a:xfrm>
          <a:prstGeom prst="rect">
            <a:avLst/>
          </a:prstGeom>
        </p:spPr>
        <p:txBody>
          <a:bodyPr>
            <a:spAutoFit/>
          </a:bodyPr>
          <a:lstStyle/>
          <a:p>
            <a:r>
              <a:rPr lang="en-US" sz="1200" i="1" dirty="0">
                <a:solidFill>
                  <a:srgbClr val="FF0000"/>
                </a:solidFill>
                <a:latin typeface="Open Sans"/>
              </a:rPr>
              <a:t>Doctrine and Covenants and Church History Seminary Teacher Manual</a:t>
            </a:r>
            <a:r>
              <a:rPr lang="en-US" sz="1200" dirty="0">
                <a:solidFill>
                  <a:srgbClr val="FF0000"/>
                </a:solidFill>
                <a:latin typeface="Open Sans"/>
              </a:rPr>
              <a:t>, 2013</a:t>
            </a:r>
            <a:endParaRPr lang="en-US" sz="1200" dirty="0">
              <a:solidFill>
                <a:srgbClr val="FF0000"/>
              </a:solidFill>
            </a:endParaRPr>
          </a:p>
        </p:txBody>
      </p:sp>
      <p:pic>
        <p:nvPicPr>
          <p:cNvPr id="11" name="Picture 10">
            <a:extLst>
              <a:ext uri="{FF2B5EF4-FFF2-40B4-BE49-F238E27FC236}">
                <a16:creationId xmlns:a16="http://schemas.microsoft.com/office/drawing/2014/main" id="{B89B8C64-0EA0-4DD0-B204-982816F86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0895" y="4721435"/>
            <a:ext cx="2771775" cy="1914525"/>
          </a:xfrm>
          <a:prstGeom prst="rect">
            <a:avLst/>
          </a:prstGeom>
        </p:spPr>
      </p:pic>
    </p:spTree>
    <p:extLst>
      <p:ext uri="{BB962C8B-B14F-4D97-AF65-F5344CB8AC3E}">
        <p14:creationId xmlns:p14="http://schemas.microsoft.com/office/powerpoint/2010/main" val="28117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C188D1-7209-4418-A848-24110E454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Owners of Press Bring Charges Against</a:t>
            </a:r>
          </a:p>
        </p:txBody>
      </p:sp>
      <p:sp>
        <p:nvSpPr>
          <p:cNvPr id="7" name="Rectangle 6"/>
          <p:cNvSpPr/>
          <p:nvPr/>
        </p:nvSpPr>
        <p:spPr>
          <a:xfrm>
            <a:off x="679011" y="1081432"/>
            <a:ext cx="3150758" cy="1323439"/>
          </a:xfrm>
          <a:prstGeom prst="rect">
            <a:avLst/>
          </a:prstGeom>
        </p:spPr>
        <p:txBody>
          <a:bodyPr wrap="square">
            <a:spAutoFit/>
          </a:bodyPr>
          <a:lstStyle/>
          <a:p>
            <a:r>
              <a:rPr lang="en-US" sz="1600" dirty="0">
                <a:solidFill>
                  <a:schemeClr val="bg1"/>
                </a:solidFill>
              </a:rPr>
              <a:t>The contents of the </a:t>
            </a:r>
            <a:r>
              <a:rPr lang="en-US" sz="1600" i="1" dirty="0">
                <a:solidFill>
                  <a:schemeClr val="bg1"/>
                </a:solidFill>
              </a:rPr>
              <a:t>Nauvoo Expositor,</a:t>
            </a:r>
            <a:r>
              <a:rPr lang="en-US" sz="1600" dirty="0">
                <a:solidFill>
                  <a:schemeClr val="bg1"/>
                </a:solidFill>
              </a:rPr>
              <a:t> along with the destruction of the press, caused anti-Mormon hostility to escalate. </a:t>
            </a:r>
          </a:p>
          <a:p>
            <a:endParaRPr lang="en-US" sz="1600" dirty="0">
              <a:solidFill>
                <a:schemeClr val="bg1"/>
              </a:solidFill>
            </a:endParaRPr>
          </a:p>
        </p:txBody>
      </p:sp>
      <p:sp>
        <p:nvSpPr>
          <p:cNvPr id="2" name="Rectangle 1"/>
          <p:cNvSpPr/>
          <p:nvPr/>
        </p:nvSpPr>
        <p:spPr>
          <a:xfrm>
            <a:off x="3283391" y="3724096"/>
            <a:ext cx="6096000" cy="2308324"/>
          </a:xfrm>
          <a:prstGeom prst="rect">
            <a:avLst/>
          </a:prstGeom>
        </p:spPr>
        <p:txBody>
          <a:bodyPr>
            <a:spAutoFit/>
          </a:bodyPr>
          <a:lstStyle/>
          <a:p>
            <a:r>
              <a:rPr lang="en-US" dirty="0">
                <a:solidFill>
                  <a:schemeClr val="bg1"/>
                </a:solidFill>
                <a:latin typeface="Open Sans"/>
              </a:rPr>
              <a:t>Joseph Smith was cleared of the charges, but his release only further angered his enemies. As reports began circulating that mobs were gathering to attack the city of Nauvoo, Joseph Smith, as mayor, declared Nauvoo to be under martial law (temporary military rule). </a:t>
            </a:r>
          </a:p>
          <a:p>
            <a:endParaRPr lang="en-US" dirty="0">
              <a:solidFill>
                <a:schemeClr val="bg1"/>
              </a:solidFill>
              <a:latin typeface="Open Sans"/>
            </a:endParaRPr>
          </a:p>
          <a:p>
            <a:r>
              <a:rPr lang="en-US" dirty="0">
                <a:solidFill>
                  <a:schemeClr val="bg1"/>
                </a:solidFill>
                <a:latin typeface="Open Sans"/>
              </a:rPr>
              <a:t>With the direction of Governor Thomas Ford of Illinois, Joseph ordered the Nauvoo Legion to defend the city.</a:t>
            </a:r>
            <a:endParaRPr lang="en-US" dirty="0">
              <a:solidFill>
                <a:schemeClr val="bg1"/>
              </a:solidFill>
            </a:endParaRPr>
          </a:p>
        </p:txBody>
      </p:sp>
      <p:sp>
        <p:nvSpPr>
          <p:cNvPr id="9" name="Rectangle 8"/>
          <p:cNvSpPr/>
          <p:nvPr/>
        </p:nvSpPr>
        <p:spPr>
          <a:xfrm>
            <a:off x="8187070" y="1063716"/>
            <a:ext cx="2921532" cy="1077218"/>
          </a:xfrm>
          <a:prstGeom prst="rect">
            <a:avLst/>
          </a:prstGeom>
        </p:spPr>
        <p:txBody>
          <a:bodyPr wrap="square">
            <a:spAutoFit/>
          </a:bodyPr>
          <a:lstStyle/>
          <a:p>
            <a:r>
              <a:rPr lang="en-US" sz="1600" dirty="0">
                <a:solidFill>
                  <a:schemeClr val="bg1"/>
                </a:solidFill>
              </a:rPr>
              <a:t>The owners of the press brought legal charges against Joseph Smith and other city leaders, accusing them of inciting a riot. </a:t>
            </a:r>
          </a:p>
        </p:txBody>
      </p:sp>
      <p:sp>
        <p:nvSpPr>
          <p:cNvPr id="10" name="Rectangle 9"/>
          <p:cNvSpPr/>
          <p:nvPr/>
        </p:nvSpPr>
        <p:spPr>
          <a:xfrm>
            <a:off x="6476247" y="6569142"/>
            <a:ext cx="6096000" cy="276999"/>
          </a:xfrm>
          <a:prstGeom prst="rect">
            <a:avLst/>
          </a:prstGeom>
        </p:spPr>
        <p:txBody>
          <a:bodyPr>
            <a:spAutoFit/>
          </a:bodyPr>
          <a:lstStyle/>
          <a:p>
            <a:r>
              <a:rPr lang="en-US" sz="1200" i="1" dirty="0">
                <a:solidFill>
                  <a:srgbClr val="FF0000"/>
                </a:solidFill>
                <a:latin typeface="Open Sans"/>
              </a:rPr>
              <a:t>Doctrine and Covenants and Church History Seminary Teacher Manual</a:t>
            </a:r>
            <a:r>
              <a:rPr lang="en-US" sz="1200" dirty="0">
                <a:solidFill>
                  <a:srgbClr val="FF0000"/>
                </a:solidFill>
                <a:latin typeface="Open Sans"/>
              </a:rPr>
              <a:t>, 2013</a:t>
            </a:r>
            <a:endParaRPr lang="en-US" sz="1200" dirty="0">
              <a:solidFill>
                <a:srgbClr val="FF0000"/>
              </a:solidFill>
            </a:endParaRPr>
          </a:p>
        </p:txBody>
      </p:sp>
      <p:pic>
        <p:nvPicPr>
          <p:cNvPr id="6" name="Picture 5">
            <a:extLst>
              <a:ext uri="{FF2B5EF4-FFF2-40B4-BE49-F238E27FC236}">
                <a16:creationId xmlns:a16="http://schemas.microsoft.com/office/drawing/2014/main" id="{13F75C12-B9F7-4F9E-A999-CBE1A56E5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480" y="915839"/>
            <a:ext cx="3499528" cy="1698468"/>
          </a:xfrm>
          <a:prstGeom prst="rect">
            <a:avLst/>
          </a:prstGeom>
        </p:spPr>
      </p:pic>
      <p:pic>
        <p:nvPicPr>
          <p:cNvPr id="13" name="Picture 12">
            <a:extLst>
              <a:ext uri="{FF2B5EF4-FFF2-40B4-BE49-F238E27FC236}">
                <a16:creationId xmlns:a16="http://schemas.microsoft.com/office/drawing/2014/main" id="{B2D6F978-07F2-4251-A681-1D064EF01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513" y="3429000"/>
            <a:ext cx="1762125" cy="2857500"/>
          </a:xfrm>
          <a:prstGeom prst="rect">
            <a:avLst/>
          </a:prstGeom>
        </p:spPr>
      </p:pic>
      <p:pic>
        <p:nvPicPr>
          <p:cNvPr id="15" name="Picture 14">
            <a:extLst>
              <a:ext uri="{FF2B5EF4-FFF2-40B4-BE49-F238E27FC236}">
                <a16:creationId xmlns:a16="http://schemas.microsoft.com/office/drawing/2014/main" id="{4B794F61-1664-4CED-AF35-57CB03938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4247" y="3524250"/>
            <a:ext cx="2286000" cy="2667000"/>
          </a:xfrm>
          <a:prstGeom prst="rect">
            <a:avLst/>
          </a:prstGeom>
        </p:spPr>
      </p:pic>
    </p:spTree>
    <p:extLst>
      <p:ext uri="{BB962C8B-B14F-4D97-AF65-F5344CB8AC3E}">
        <p14:creationId xmlns:p14="http://schemas.microsoft.com/office/powerpoint/2010/main" val="29337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C3A8E5-A065-4A21-AC99-DCFEF4AE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707886"/>
          </a:xfrm>
          <a:prstGeom prst="rect">
            <a:avLst/>
          </a:prstGeom>
          <a:noFill/>
        </p:spPr>
        <p:txBody>
          <a:bodyPr wrap="square" rtlCol="0">
            <a:spAutoFit/>
          </a:bodyPr>
          <a:lstStyle/>
          <a:p>
            <a:pPr algn="ctr"/>
            <a:r>
              <a:rPr lang="en-US" sz="4000" i="1" dirty="0">
                <a:solidFill>
                  <a:schemeClr val="bg1"/>
                </a:solidFill>
              </a:rPr>
              <a:t>Carthage-- the Center of Government for the Region</a:t>
            </a:r>
          </a:p>
        </p:txBody>
      </p:sp>
      <p:sp>
        <p:nvSpPr>
          <p:cNvPr id="7" name="Rectangle 6"/>
          <p:cNvSpPr/>
          <p:nvPr/>
        </p:nvSpPr>
        <p:spPr>
          <a:xfrm>
            <a:off x="805757" y="2688786"/>
            <a:ext cx="4255128" cy="830997"/>
          </a:xfrm>
          <a:prstGeom prst="rect">
            <a:avLst/>
          </a:prstGeom>
        </p:spPr>
        <p:txBody>
          <a:bodyPr wrap="square">
            <a:spAutoFit/>
          </a:bodyPr>
          <a:lstStyle/>
          <a:p>
            <a:r>
              <a:rPr lang="en-US" sz="1600" dirty="0">
                <a:solidFill>
                  <a:schemeClr val="bg1"/>
                </a:solidFill>
              </a:rPr>
              <a:t>At Carthage Governor Ford tries to neutralize the volatile situation</a:t>
            </a:r>
          </a:p>
          <a:p>
            <a:endParaRPr lang="en-US" sz="1600" dirty="0">
              <a:solidFill>
                <a:schemeClr val="bg1"/>
              </a:solidFill>
            </a:endParaRPr>
          </a:p>
        </p:txBody>
      </p:sp>
      <p:sp>
        <p:nvSpPr>
          <p:cNvPr id="2" name="Rectangle 1"/>
          <p:cNvSpPr/>
          <p:nvPr/>
        </p:nvSpPr>
        <p:spPr>
          <a:xfrm>
            <a:off x="4591195" y="4098292"/>
            <a:ext cx="6096000" cy="1754326"/>
          </a:xfrm>
          <a:prstGeom prst="rect">
            <a:avLst/>
          </a:prstGeom>
        </p:spPr>
        <p:txBody>
          <a:bodyPr>
            <a:spAutoFit/>
          </a:bodyPr>
          <a:lstStyle/>
          <a:p>
            <a:r>
              <a:rPr lang="en-US" dirty="0">
                <a:solidFill>
                  <a:schemeClr val="bg1"/>
                </a:solidFill>
              </a:rPr>
              <a:t>Joseph replied that his life would be in danger on the journey and that he would not come.</a:t>
            </a:r>
          </a:p>
          <a:p>
            <a:endParaRPr lang="en-US" dirty="0">
              <a:solidFill>
                <a:schemeClr val="bg1"/>
              </a:solidFill>
            </a:endParaRPr>
          </a:p>
          <a:p>
            <a:r>
              <a:rPr lang="en-US" dirty="0">
                <a:solidFill>
                  <a:schemeClr val="bg1"/>
                </a:solidFill>
              </a:rPr>
              <a:t>As Joseph Smith counseled with his brethren about what to do next, he felt that if he and Hyrum left Nauvoo and traveled to the West, the Saints in Nauvoo would not be harmed.</a:t>
            </a:r>
          </a:p>
        </p:txBody>
      </p:sp>
      <p:sp>
        <p:nvSpPr>
          <p:cNvPr id="6" name="Rectangle 5"/>
          <p:cNvSpPr/>
          <p:nvPr/>
        </p:nvSpPr>
        <p:spPr>
          <a:xfrm>
            <a:off x="6476247" y="6569142"/>
            <a:ext cx="6096000" cy="276999"/>
          </a:xfrm>
          <a:prstGeom prst="rect">
            <a:avLst/>
          </a:prstGeom>
        </p:spPr>
        <p:txBody>
          <a:bodyPr>
            <a:spAutoFit/>
          </a:bodyPr>
          <a:lstStyle/>
          <a:p>
            <a:r>
              <a:rPr lang="en-US" sz="1200" i="1" dirty="0">
                <a:solidFill>
                  <a:srgbClr val="FF0000"/>
                </a:solidFill>
                <a:latin typeface="Open Sans"/>
              </a:rPr>
              <a:t>Doctrine and Covenants and Church History Seminary Teacher Manual</a:t>
            </a:r>
            <a:r>
              <a:rPr lang="en-US" sz="1200" dirty="0">
                <a:solidFill>
                  <a:srgbClr val="FF0000"/>
                </a:solidFill>
                <a:latin typeface="Open Sans"/>
              </a:rPr>
              <a:t>, 2013</a:t>
            </a:r>
            <a:endParaRPr lang="en-US" sz="1200" dirty="0">
              <a:solidFill>
                <a:srgbClr val="FF0000"/>
              </a:solidFill>
            </a:endParaRPr>
          </a:p>
        </p:txBody>
      </p:sp>
      <p:pic>
        <p:nvPicPr>
          <p:cNvPr id="11" name="Picture 10">
            <a:extLst>
              <a:ext uri="{FF2B5EF4-FFF2-40B4-BE49-F238E27FC236}">
                <a16:creationId xmlns:a16="http://schemas.microsoft.com/office/drawing/2014/main" id="{EDAA42AF-58D1-45FF-A48E-4AD935C58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167" y="941310"/>
            <a:ext cx="5822185" cy="2237426"/>
          </a:xfrm>
          <a:prstGeom prst="rect">
            <a:avLst/>
          </a:prstGeom>
        </p:spPr>
      </p:pic>
      <p:pic>
        <p:nvPicPr>
          <p:cNvPr id="14" name="Picture 13">
            <a:extLst>
              <a:ext uri="{FF2B5EF4-FFF2-40B4-BE49-F238E27FC236}">
                <a16:creationId xmlns:a16="http://schemas.microsoft.com/office/drawing/2014/main" id="{49A738E9-DAA8-40D3-82C8-C5390654D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790" y="783174"/>
            <a:ext cx="2466975" cy="1838325"/>
          </a:xfrm>
          <a:prstGeom prst="rect">
            <a:avLst/>
          </a:prstGeom>
        </p:spPr>
      </p:pic>
      <p:pic>
        <p:nvPicPr>
          <p:cNvPr id="16" name="Picture 15">
            <a:extLst>
              <a:ext uri="{FF2B5EF4-FFF2-40B4-BE49-F238E27FC236}">
                <a16:creationId xmlns:a16="http://schemas.microsoft.com/office/drawing/2014/main" id="{D562826B-31DF-40F7-897E-EFA0F9BD2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428" y="3978835"/>
            <a:ext cx="2261616" cy="2420112"/>
          </a:xfrm>
          <a:prstGeom prst="rect">
            <a:avLst/>
          </a:prstGeom>
        </p:spPr>
      </p:pic>
    </p:spTree>
    <p:extLst>
      <p:ext uri="{BB962C8B-B14F-4D97-AF65-F5344CB8AC3E}">
        <p14:creationId xmlns:p14="http://schemas.microsoft.com/office/powerpoint/2010/main" val="1397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9327</Words>
  <Application>Microsoft Office PowerPoint</Application>
  <PresentationFormat>Widescreen</PresentationFormat>
  <Paragraphs>337</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Century</vt:lpstr>
      <vt:lpstr>arial</vt:lpstr>
      <vt:lpstr>times new roman</vt:lpstr>
      <vt:lpstr>georgia</vt:lpstr>
      <vt:lpstr>georgia</vt:lpstr>
      <vt:lpstr>times new roman</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91</cp:revision>
  <dcterms:created xsi:type="dcterms:W3CDTF">2015-04-05T14:33:15Z</dcterms:created>
  <dcterms:modified xsi:type="dcterms:W3CDTF">2020-07-27T13:59:57Z</dcterms:modified>
</cp:coreProperties>
</file>