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9" r:id="rId3"/>
    <p:sldId id="260" r:id="rId4"/>
    <p:sldId id="288" r:id="rId5"/>
    <p:sldId id="293" r:id="rId6"/>
    <p:sldId id="292" r:id="rId7"/>
    <p:sldId id="291" r:id="rId8"/>
    <p:sldId id="295" r:id="rId9"/>
    <p:sldId id="296" r:id="rId10"/>
    <p:sldId id="297" r:id="rId11"/>
    <p:sldId id="298" r:id="rId12"/>
    <p:sldId id="263" r:id="rId13"/>
    <p:sldId id="287" r:id="rId14"/>
    <p:sldId id="264" r:id="rId15"/>
    <p:sldId id="265" r:id="rId16"/>
    <p:sldId id="267" r:id="rId17"/>
    <p:sldId id="269" r:id="rId18"/>
    <p:sldId id="268" r:id="rId19"/>
    <p:sldId id="270" r:id="rId20"/>
    <p:sldId id="284" r:id="rId21"/>
    <p:sldId id="278" r:id="rId22"/>
    <p:sldId id="271" r:id="rId23"/>
    <p:sldId id="277" r:id="rId24"/>
    <p:sldId id="273" r:id="rId25"/>
    <p:sldId id="276" r:id="rId26"/>
    <p:sldId id="279" r:id="rId27"/>
    <p:sldId id="280" r:id="rId28"/>
    <p:sldId id="281" r:id="rId29"/>
    <p:sldId id="282" r:id="rId30"/>
    <p:sldId id="283" r:id="rId31"/>
    <p:sldId id="315" r:id="rId32"/>
    <p:sldId id="306" r:id="rId33"/>
    <p:sldId id="307" r:id="rId34"/>
    <p:sldId id="308" r:id="rId35"/>
    <p:sldId id="309" r:id="rId36"/>
    <p:sldId id="310" r:id="rId37"/>
    <p:sldId id="314" r:id="rId38"/>
    <p:sldId id="311" r:id="rId39"/>
    <p:sldId id="258" r:id="rId40"/>
    <p:sldId id="294" r:id="rId41"/>
    <p:sldId id="300" r:id="rId42"/>
    <p:sldId id="274" r:id="rId43"/>
    <p:sldId id="275" r:id="rId44"/>
    <p:sldId id="285" r:id="rId45"/>
    <p:sldId id="272" r:id="rId46"/>
    <p:sldId id="262" r:id="rId47"/>
    <p:sldId id="286" r:id="rId48"/>
    <p:sldId id="312" r:id="rId49"/>
  </p:sldIdLst>
  <p:sldSz cx="12192000" cy="6858000"/>
  <p:notesSz cx="6858000" cy="9144000"/>
  <p:embeddedFontLst>
    <p:embeddedFont>
      <p:font typeface="Abadi" panose="020B0604020104020204" pitchFamily="34" charset="0"/>
      <p:regular r:id="rId50"/>
    </p:embeddedFont>
    <p:embeddedFont>
      <p:font typeface="AR JULIAN" panose="02000000000000000000" pitchFamily="2" charset="0"/>
      <p:regular r:id="rId51"/>
    </p:embeddedFon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georgia" panose="02040502050405020303" pitchFamily="18" charset="0"/>
      <p:regular r:id="rId58"/>
      <p:bold r:id="rId59"/>
      <p:italic r:id="rId60"/>
      <p:boldItalic r:id="rId61"/>
    </p:embeddedFont>
    <p:embeddedFont>
      <p:font typeface="georgia" panose="02040502050405020303" pitchFamily="18" charset="0"/>
      <p:regular r:id="rId58"/>
      <p:bold r:id="rId59"/>
      <p:italic r:id="rId60"/>
      <p:boldItalic r:id="rId61"/>
    </p:embeddedFont>
    <p:embeddedFont>
      <p:font typeface="Open Sans" panose="020B0606030504020204" pitchFamily="34" charset="0"/>
      <p:regular r:id="rId62"/>
      <p:bold r:id="rId63"/>
      <p:italic r:id="rId64"/>
      <p:boldItalic r:id="rId65"/>
    </p:embeddedFont>
    <p:embeddedFont>
      <p:font typeface="Trebuchet MS" panose="020B0603020202020204" pitchFamily="34" charset="0"/>
      <p:regular r:id="rId66"/>
      <p:bold r:id="rId67"/>
      <p:italic r:id="rId68"/>
      <p:bold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EFECE64-27A5-4020-BFFD-20B370962A45}"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7C7F2-4BE1-44BC-8EF7-073766E2561D}" type="slidenum">
              <a:rPr lang="en-US" smtClean="0"/>
              <a:t>‹#›</a:t>
            </a:fld>
            <a:endParaRPr lang="en-US"/>
          </a:p>
        </p:txBody>
      </p:sp>
    </p:spTree>
    <p:extLst>
      <p:ext uri="{BB962C8B-B14F-4D97-AF65-F5344CB8AC3E}">
        <p14:creationId xmlns:p14="http://schemas.microsoft.com/office/powerpoint/2010/main" val="3698170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FECE64-27A5-4020-BFFD-20B370962A45}"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7C7F2-4BE1-44BC-8EF7-073766E2561D}" type="slidenum">
              <a:rPr lang="en-US" smtClean="0"/>
              <a:t>‹#›</a:t>
            </a:fld>
            <a:endParaRPr lang="en-US"/>
          </a:p>
        </p:txBody>
      </p:sp>
    </p:spTree>
    <p:extLst>
      <p:ext uri="{BB962C8B-B14F-4D97-AF65-F5344CB8AC3E}">
        <p14:creationId xmlns:p14="http://schemas.microsoft.com/office/powerpoint/2010/main" val="1231635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FECE64-27A5-4020-BFFD-20B370962A45}"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7C7F2-4BE1-44BC-8EF7-073766E2561D}" type="slidenum">
              <a:rPr lang="en-US" smtClean="0"/>
              <a:t>‹#›</a:t>
            </a:fld>
            <a:endParaRPr lang="en-US"/>
          </a:p>
        </p:txBody>
      </p:sp>
    </p:spTree>
    <p:extLst>
      <p:ext uri="{BB962C8B-B14F-4D97-AF65-F5344CB8AC3E}">
        <p14:creationId xmlns:p14="http://schemas.microsoft.com/office/powerpoint/2010/main" val="3333125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FECE64-27A5-4020-BFFD-20B370962A45}"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7C7F2-4BE1-44BC-8EF7-073766E2561D}" type="slidenum">
              <a:rPr lang="en-US" smtClean="0"/>
              <a:t>‹#›</a:t>
            </a:fld>
            <a:endParaRPr lang="en-US"/>
          </a:p>
        </p:txBody>
      </p:sp>
    </p:spTree>
    <p:extLst>
      <p:ext uri="{BB962C8B-B14F-4D97-AF65-F5344CB8AC3E}">
        <p14:creationId xmlns:p14="http://schemas.microsoft.com/office/powerpoint/2010/main" val="2412423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FECE64-27A5-4020-BFFD-20B370962A45}"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7C7F2-4BE1-44BC-8EF7-073766E2561D}" type="slidenum">
              <a:rPr lang="en-US" smtClean="0"/>
              <a:t>‹#›</a:t>
            </a:fld>
            <a:endParaRPr lang="en-US"/>
          </a:p>
        </p:txBody>
      </p:sp>
    </p:spTree>
    <p:extLst>
      <p:ext uri="{BB962C8B-B14F-4D97-AF65-F5344CB8AC3E}">
        <p14:creationId xmlns:p14="http://schemas.microsoft.com/office/powerpoint/2010/main" val="3838504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FECE64-27A5-4020-BFFD-20B370962A45}" type="datetimeFigureOut">
              <a:rPr lang="en-US" smtClean="0"/>
              <a:t>7/25/2020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77C7F2-4BE1-44BC-8EF7-073766E2561D}" type="slidenum">
              <a:rPr lang="en-US" smtClean="0"/>
              <a:t>‹#›</a:t>
            </a:fld>
            <a:endParaRPr lang="en-US"/>
          </a:p>
        </p:txBody>
      </p:sp>
    </p:spTree>
    <p:extLst>
      <p:ext uri="{BB962C8B-B14F-4D97-AF65-F5344CB8AC3E}">
        <p14:creationId xmlns:p14="http://schemas.microsoft.com/office/powerpoint/2010/main" val="275776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FECE64-27A5-4020-BFFD-20B370962A45}" type="datetimeFigureOut">
              <a:rPr lang="en-US" smtClean="0"/>
              <a:t>7/25/2020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77C7F2-4BE1-44BC-8EF7-073766E2561D}" type="slidenum">
              <a:rPr lang="en-US" smtClean="0"/>
              <a:t>‹#›</a:t>
            </a:fld>
            <a:endParaRPr lang="en-US"/>
          </a:p>
        </p:txBody>
      </p:sp>
    </p:spTree>
    <p:extLst>
      <p:ext uri="{BB962C8B-B14F-4D97-AF65-F5344CB8AC3E}">
        <p14:creationId xmlns:p14="http://schemas.microsoft.com/office/powerpoint/2010/main" val="156540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FECE64-27A5-4020-BFFD-20B370962A45}" type="datetimeFigureOut">
              <a:rPr lang="en-US" smtClean="0"/>
              <a:t>7/25/2020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77C7F2-4BE1-44BC-8EF7-073766E2561D}" type="slidenum">
              <a:rPr lang="en-US" smtClean="0"/>
              <a:t>‹#›</a:t>
            </a:fld>
            <a:endParaRPr lang="en-US"/>
          </a:p>
        </p:txBody>
      </p:sp>
    </p:spTree>
    <p:extLst>
      <p:ext uri="{BB962C8B-B14F-4D97-AF65-F5344CB8AC3E}">
        <p14:creationId xmlns:p14="http://schemas.microsoft.com/office/powerpoint/2010/main" val="1949629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FECE64-27A5-4020-BFFD-20B370962A45}" type="datetimeFigureOut">
              <a:rPr lang="en-US" smtClean="0"/>
              <a:t>7/25/2020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77C7F2-4BE1-44BC-8EF7-073766E2561D}" type="slidenum">
              <a:rPr lang="en-US" smtClean="0"/>
              <a:t>‹#›</a:t>
            </a:fld>
            <a:endParaRPr lang="en-US"/>
          </a:p>
        </p:txBody>
      </p:sp>
    </p:spTree>
    <p:extLst>
      <p:ext uri="{BB962C8B-B14F-4D97-AF65-F5344CB8AC3E}">
        <p14:creationId xmlns:p14="http://schemas.microsoft.com/office/powerpoint/2010/main" val="898706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FECE64-27A5-4020-BFFD-20B370962A45}" type="datetimeFigureOut">
              <a:rPr lang="en-US" smtClean="0"/>
              <a:t>7/25/2020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77C7F2-4BE1-44BC-8EF7-073766E2561D}" type="slidenum">
              <a:rPr lang="en-US" smtClean="0"/>
              <a:t>‹#›</a:t>
            </a:fld>
            <a:endParaRPr lang="en-US"/>
          </a:p>
        </p:txBody>
      </p:sp>
    </p:spTree>
    <p:extLst>
      <p:ext uri="{BB962C8B-B14F-4D97-AF65-F5344CB8AC3E}">
        <p14:creationId xmlns:p14="http://schemas.microsoft.com/office/powerpoint/2010/main" val="1603386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FECE64-27A5-4020-BFFD-20B370962A45}" type="datetimeFigureOut">
              <a:rPr lang="en-US" smtClean="0"/>
              <a:t>7/25/2020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77C7F2-4BE1-44BC-8EF7-073766E2561D}" type="slidenum">
              <a:rPr lang="en-US" smtClean="0"/>
              <a:t>‹#›</a:t>
            </a:fld>
            <a:endParaRPr lang="en-US"/>
          </a:p>
        </p:txBody>
      </p:sp>
    </p:spTree>
    <p:extLst>
      <p:ext uri="{BB962C8B-B14F-4D97-AF65-F5344CB8AC3E}">
        <p14:creationId xmlns:p14="http://schemas.microsoft.com/office/powerpoint/2010/main" val="1756837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FECE64-27A5-4020-BFFD-20B370962A45}" type="datetimeFigureOut">
              <a:rPr lang="en-US" smtClean="0"/>
              <a:t>7/25/2020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77C7F2-4BE1-44BC-8EF7-073766E2561D}" type="slidenum">
              <a:rPr lang="en-US" smtClean="0"/>
              <a:t>‹#›</a:t>
            </a:fld>
            <a:endParaRPr lang="en-US"/>
          </a:p>
        </p:txBody>
      </p:sp>
    </p:spTree>
    <p:extLst>
      <p:ext uri="{BB962C8B-B14F-4D97-AF65-F5344CB8AC3E}">
        <p14:creationId xmlns:p14="http://schemas.microsoft.com/office/powerpoint/2010/main" val="1818613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8.gif"/><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hyperlink" Target="http://www.legendsofamerica.com/ut-mountainmeadowshistoricaccounts10.html"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www.mtn-meadows-assoc.com/johntwittybaker.ht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gif"/><Relationship Id="rId9" Type="http://schemas.openxmlformats.org/officeDocument/2006/relationships/image" Target="../media/image12.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4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gi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 name="Picture 4095">
            <a:extLst>
              <a:ext uri="{FF2B5EF4-FFF2-40B4-BE49-F238E27FC236}">
                <a16:creationId xmlns:a16="http://schemas.microsoft.com/office/drawing/2014/main" id="{8F711D0C-5B4B-4E05-86EB-C9802E939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3059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84323" y="1069756"/>
            <a:ext cx="4346905" cy="2862322"/>
          </a:xfrm>
          <a:prstGeom prst="rect">
            <a:avLst/>
          </a:prstGeom>
        </p:spPr>
        <p:txBody>
          <a:bodyPr wrap="square">
            <a:spAutoFit/>
          </a:bodyPr>
          <a:lstStyle/>
          <a:p>
            <a:r>
              <a:rPr lang="en-US" b="1" dirty="0">
                <a:latin typeface="Open Sans"/>
              </a:rPr>
              <a:t>On 1 July 1857,</a:t>
            </a:r>
            <a:r>
              <a:rPr lang="en-US" b="1" baseline="30000" dirty="0">
                <a:latin typeface="Open Sans"/>
              </a:rPr>
              <a:t> </a:t>
            </a:r>
            <a:r>
              <a:rPr lang="en-US" b="1" dirty="0">
                <a:latin typeface="Open Sans"/>
              </a:rPr>
              <a:t>officials of Brigham Young’s mail delivery and express company, the Y. X. Company, stopped at the federal post office in Independence, Missouri, to pick up the mail. </a:t>
            </a:r>
          </a:p>
          <a:p>
            <a:endParaRPr lang="en-US" b="1" dirty="0">
              <a:latin typeface="Open Sans"/>
            </a:endParaRPr>
          </a:p>
          <a:p>
            <a:r>
              <a:rPr lang="en-US" b="1" dirty="0" err="1">
                <a:latin typeface="Open Sans"/>
              </a:rPr>
              <a:t>En</a:t>
            </a:r>
            <a:r>
              <a:rPr lang="en-US" b="1" dirty="0">
                <a:latin typeface="Open Sans"/>
              </a:rPr>
              <a:t> route they had become curious when they saw several supply trains heading west on the overland route</a:t>
            </a:r>
          </a:p>
        </p:txBody>
      </p:sp>
      <p:sp>
        <p:nvSpPr>
          <p:cNvPr id="9" name="TextBox 8"/>
          <p:cNvSpPr txBox="1"/>
          <p:nvPr/>
        </p:nvSpPr>
        <p:spPr>
          <a:xfrm>
            <a:off x="75386" y="-148368"/>
            <a:ext cx="12192000" cy="1015663"/>
          </a:xfrm>
          <a:prstGeom prst="rect">
            <a:avLst/>
          </a:prstGeom>
          <a:noFill/>
        </p:spPr>
        <p:txBody>
          <a:bodyPr wrap="square" rtlCol="0">
            <a:spAutoFit/>
          </a:bodyPr>
          <a:lstStyle/>
          <a:p>
            <a:pPr algn="ctr"/>
            <a:r>
              <a:rPr lang="en-US" sz="6000" dirty="0">
                <a:latin typeface="AR JULIAN" panose="02000000000000000000" pitchFamily="2" charset="0"/>
              </a:rPr>
              <a:t>Supply Trains For the Army</a:t>
            </a:r>
          </a:p>
        </p:txBody>
      </p:sp>
      <p:sp>
        <p:nvSpPr>
          <p:cNvPr id="14" name="Rectangle 13"/>
          <p:cNvSpPr/>
          <p:nvPr/>
        </p:nvSpPr>
        <p:spPr>
          <a:xfrm>
            <a:off x="75386" y="6442864"/>
            <a:ext cx="13580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a:t>
            </a:r>
            <a:endParaRPr lang="en-US" sz="1400" dirty="0">
              <a:solidFill>
                <a:schemeClr val="bg1"/>
              </a:solidFill>
            </a:endParaRPr>
          </a:p>
        </p:txBody>
      </p:sp>
      <p:pic>
        <p:nvPicPr>
          <p:cNvPr id="15" name="Picture 4" descr="http://www.venitap.com/Genealogy/Histories/TParryMalad/FreightWag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450" y="4080445"/>
            <a:ext cx="3290911" cy="24572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93535" y="4323549"/>
            <a:ext cx="6001058" cy="2031325"/>
          </a:xfrm>
          <a:prstGeom prst="rect">
            <a:avLst/>
          </a:prstGeom>
        </p:spPr>
        <p:txBody>
          <a:bodyPr wrap="square">
            <a:spAutoFit/>
          </a:bodyPr>
          <a:lstStyle/>
          <a:p>
            <a:r>
              <a:rPr lang="en-US" b="1" dirty="0">
                <a:solidFill>
                  <a:srgbClr val="333333"/>
                </a:solidFill>
                <a:latin typeface="Open Sans"/>
              </a:rPr>
              <a:t>Abraham O. Smoot, mayor of Salt Lake City and leader of this group of trusted Latter-day Saints, and his companions Porter Rockwell and Judson Stoddard, sped as quickly as possible to Salt Lake City with the news, arriving on 23 July and found Brigham Young celebrating the 24</a:t>
            </a:r>
            <a:r>
              <a:rPr lang="en-US" b="1" baseline="30000" dirty="0">
                <a:solidFill>
                  <a:srgbClr val="333333"/>
                </a:solidFill>
                <a:latin typeface="Open Sans"/>
              </a:rPr>
              <a:t>th</a:t>
            </a:r>
            <a:r>
              <a:rPr lang="en-US" b="1" dirty="0">
                <a:solidFill>
                  <a:srgbClr val="333333"/>
                </a:solidFill>
                <a:latin typeface="Open Sans"/>
              </a:rPr>
              <a:t> in Big Cottonwood Canyon.</a:t>
            </a:r>
            <a:endParaRPr lang="en-US" b="1" dirty="0"/>
          </a:p>
        </p:txBody>
      </p:sp>
      <p:grpSp>
        <p:nvGrpSpPr>
          <p:cNvPr id="16" name="Group 15"/>
          <p:cNvGrpSpPr/>
          <p:nvPr/>
        </p:nvGrpSpPr>
        <p:grpSpPr>
          <a:xfrm>
            <a:off x="5114902" y="1069756"/>
            <a:ext cx="6893423" cy="2858617"/>
            <a:chOff x="4763244" y="3892024"/>
            <a:chExt cx="6893423" cy="2858617"/>
          </a:xfrm>
        </p:grpSpPr>
        <p:grpSp>
          <p:nvGrpSpPr>
            <p:cNvPr id="7" name="Group 6"/>
            <p:cNvGrpSpPr/>
            <p:nvPr/>
          </p:nvGrpSpPr>
          <p:grpSpPr>
            <a:xfrm>
              <a:off x="4763244" y="4040454"/>
              <a:ext cx="1654628" cy="2582049"/>
              <a:chOff x="4136572" y="3681167"/>
              <a:chExt cx="1654628" cy="2582049"/>
            </a:xfrm>
          </p:grpSpPr>
          <p:pic>
            <p:nvPicPr>
              <p:cNvPr id="11266" name="Picture 2" descr="http://upload.wikimedia.org/wikipedia/commons/thumb/3/33/Abraham_Owen_Smoot.jpg/150px-Abraham_Owen_Smo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3809" y="3681167"/>
                <a:ext cx="1428750" cy="230505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4136572" y="5986217"/>
                <a:ext cx="1654628" cy="276999"/>
              </a:xfrm>
              <a:prstGeom prst="rect">
                <a:avLst/>
              </a:prstGeom>
            </p:spPr>
            <p:txBody>
              <a:bodyPr wrap="square">
                <a:spAutoFit/>
              </a:bodyPr>
              <a:lstStyle/>
              <a:p>
                <a:r>
                  <a:rPr lang="en-US" sz="1200" dirty="0">
                    <a:solidFill>
                      <a:srgbClr val="333333"/>
                    </a:solidFill>
                    <a:latin typeface="Open Sans"/>
                  </a:rPr>
                  <a:t>Abraham O. Smoot </a:t>
                </a:r>
                <a:endParaRPr lang="en-US" sz="1200" dirty="0"/>
              </a:p>
            </p:txBody>
          </p:sp>
        </p:grpSp>
        <p:grpSp>
          <p:nvGrpSpPr>
            <p:cNvPr id="10" name="Group 9"/>
            <p:cNvGrpSpPr/>
            <p:nvPr/>
          </p:nvGrpSpPr>
          <p:grpSpPr>
            <a:xfrm>
              <a:off x="6839459" y="3892024"/>
              <a:ext cx="2095500" cy="2858617"/>
              <a:chOff x="6171386" y="2154008"/>
              <a:chExt cx="2095500" cy="2858617"/>
            </a:xfrm>
          </p:grpSpPr>
          <p:pic>
            <p:nvPicPr>
              <p:cNvPr id="11268" name="Picture 4" descr="http://upload.wikimedia.org/wikipedia/commons/thumb/0/03/OPRockwell.png/220px-OPRockwe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1386" y="2154008"/>
                <a:ext cx="2095500" cy="257175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6612258" y="4735626"/>
                <a:ext cx="1654628" cy="276999"/>
              </a:xfrm>
              <a:prstGeom prst="rect">
                <a:avLst/>
              </a:prstGeom>
            </p:spPr>
            <p:txBody>
              <a:bodyPr wrap="square">
                <a:spAutoFit/>
              </a:bodyPr>
              <a:lstStyle/>
              <a:p>
                <a:r>
                  <a:rPr lang="en-US" sz="1200" dirty="0">
                    <a:solidFill>
                      <a:srgbClr val="333333"/>
                    </a:solidFill>
                    <a:latin typeface="Open Sans"/>
                  </a:rPr>
                  <a:t>Porter Rockwell </a:t>
                </a:r>
                <a:endParaRPr lang="en-US" sz="1200" dirty="0"/>
              </a:p>
            </p:txBody>
          </p:sp>
        </p:grpSp>
        <p:grpSp>
          <p:nvGrpSpPr>
            <p:cNvPr id="13" name="Group 12"/>
            <p:cNvGrpSpPr/>
            <p:nvPr/>
          </p:nvGrpSpPr>
          <p:grpSpPr>
            <a:xfrm>
              <a:off x="9379100" y="3997910"/>
              <a:ext cx="2277567" cy="2614231"/>
              <a:chOff x="8814975" y="3622990"/>
              <a:chExt cx="2277567" cy="2614231"/>
            </a:xfrm>
          </p:grpSpPr>
          <p:pic>
            <p:nvPicPr>
              <p:cNvPr id="11270" name="Picture 6" descr="Judson Lyman Stodda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4975" y="3622990"/>
                <a:ext cx="1884864" cy="233723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8839199" y="5960222"/>
                <a:ext cx="2253343" cy="276999"/>
              </a:xfrm>
              <a:prstGeom prst="rect">
                <a:avLst/>
              </a:prstGeom>
            </p:spPr>
            <p:txBody>
              <a:bodyPr wrap="square">
                <a:spAutoFit/>
              </a:bodyPr>
              <a:lstStyle/>
              <a:p>
                <a:r>
                  <a:rPr lang="en-US" sz="1200" dirty="0">
                    <a:solidFill>
                      <a:srgbClr val="333333"/>
                    </a:solidFill>
                    <a:latin typeface="Open Sans"/>
                  </a:rPr>
                  <a:t>Judson Lyman Stoddard </a:t>
                </a:r>
                <a:endParaRPr lang="en-US" sz="1200" dirty="0"/>
              </a:p>
            </p:txBody>
          </p:sp>
        </p:grpSp>
      </p:grpSp>
    </p:spTree>
    <p:extLst>
      <p:ext uri="{BB962C8B-B14F-4D97-AF65-F5344CB8AC3E}">
        <p14:creationId xmlns:p14="http://schemas.microsoft.com/office/powerpoint/2010/main" val="56677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09551" y="1186846"/>
            <a:ext cx="4346905" cy="1200329"/>
          </a:xfrm>
          <a:prstGeom prst="rect">
            <a:avLst/>
          </a:prstGeom>
        </p:spPr>
        <p:txBody>
          <a:bodyPr wrap="square">
            <a:spAutoFit/>
          </a:bodyPr>
          <a:lstStyle/>
          <a:p>
            <a:r>
              <a:rPr lang="en-US" b="1" dirty="0">
                <a:latin typeface="Open Sans"/>
              </a:rPr>
              <a:t>“We are invaded by a hostile force, who are evidently assailing us to accomplish our overthrow and destruction. …</a:t>
            </a:r>
          </a:p>
        </p:txBody>
      </p:sp>
      <p:sp>
        <p:nvSpPr>
          <p:cNvPr id="9" name="TextBox 8"/>
          <p:cNvSpPr txBox="1"/>
          <p:nvPr/>
        </p:nvSpPr>
        <p:spPr>
          <a:xfrm>
            <a:off x="75386" y="-148368"/>
            <a:ext cx="12192000" cy="1015663"/>
          </a:xfrm>
          <a:prstGeom prst="rect">
            <a:avLst/>
          </a:prstGeom>
          <a:noFill/>
        </p:spPr>
        <p:txBody>
          <a:bodyPr wrap="square" rtlCol="0">
            <a:spAutoFit/>
          </a:bodyPr>
          <a:lstStyle/>
          <a:p>
            <a:pPr algn="ctr"/>
            <a:r>
              <a:rPr lang="en-US" sz="6000" dirty="0">
                <a:latin typeface="AR JULIAN" panose="02000000000000000000" pitchFamily="2" charset="0"/>
              </a:rPr>
              <a:t>Response</a:t>
            </a:r>
          </a:p>
        </p:txBody>
      </p:sp>
      <p:sp>
        <p:nvSpPr>
          <p:cNvPr id="14" name="Rectangle 13"/>
          <p:cNvSpPr/>
          <p:nvPr/>
        </p:nvSpPr>
        <p:spPr>
          <a:xfrm>
            <a:off x="75386" y="6442864"/>
            <a:ext cx="3052439"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 and </a:t>
            </a:r>
            <a:r>
              <a:rPr lang="en-US" sz="1400" b="1" i="1" dirty="0">
                <a:solidFill>
                  <a:schemeClr val="bg1"/>
                </a:solidFill>
                <a:latin typeface="Abadi" panose="020B0604020104020204" pitchFamily="34" charset="0"/>
              </a:rPr>
              <a:t>“Citizens in Utah”</a:t>
            </a:r>
            <a:endParaRPr lang="en-US" sz="1400" i="1" dirty="0">
              <a:solidFill>
                <a:schemeClr val="bg1"/>
              </a:solidFill>
            </a:endParaRPr>
          </a:p>
        </p:txBody>
      </p:sp>
      <p:sp>
        <p:nvSpPr>
          <p:cNvPr id="2" name="Rectangle 1"/>
          <p:cNvSpPr/>
          <p:nvPr/>
        </p:nvSpPr>
        <p:spPr>
          <a:xfrm>
            <a:off x="4556456" y="1505826"/>
            <a:ext cx="4049485" cy="1754326"/>
          </a:xfrm>
          <a:prstGeom prst="rect">
            <a:avLst/>
          </a:prstGeom>
        </p:spPr>
        <p:txBody>
          <a:bodyPr wrap="square">
            <a:spAutoFit/>
          </a:bodyPr>
          <a:lstStyle/>
          <a:p>
            <a:r>
              <a:rPr lang="en-US" b="1" dirty="0">
                <a:solidFill>
                  <a:srgbClr val="333333"/>
                </a:solidFill>
                <a:latin typeface="Open Sans"/>
              </a:rPr>
              <a:t>“… The government has not condescended to cause an investigating committee, or other persons to be sent, to inquire into and ascertain the truth, as is customary in such cases. …</a:t>
            </a:r>
            <a:endParaRPr lang="en-US" b="1" dirty="0">
              <a:latin typeface="Open Sans"/>
            </a:endParaRPr>
          </a:p>
        </p:txBody>
      </p:sp>
      <p:sp>
        <p:nvSpPr>
          <p:cNvPr id="4" name="Rectangle 3"/>
          <p:cNvSpPr/>
          <p:nvPr/>
        </p:nvSpPr>
        <p:spPr>
          <a:xfrm>
            <a:off x="290409" y="3439884"/>
            <a:ext cx="7336972" cy="3139321"/>
          </a:xfrm>
          <a:prstGeom prst="rect">
            <a:avLst/>
          </a:prstGeom>
        </p:spPr>
        <p:txBody>
          <a:bodyPr wrap="square">
            <a:spAutoFit/>
          </a:bodyPr>
          <a:lstStyle/>
          <a:p>
            <a:r>
              <a:rPr lang="en-US" b="1" dirty="0">
                <a:solidFill>
                  <a:srgbClr val="333333"/>
                </a:solidFill>
                <a:latin typeface="Open Sans"/>
              </a:rPr>
              <a:t>“The issue which has thus been forced upon us, compels us to resort to the great first law of self-preservation, and stand in our own defense and right, guarantied unto us by the genius of the institutions of our country, and on which the government is based. </a:t>
            </a:r>
          </a:p>
          <a:p>
            <a:endParaRPr lang="en-US" b="1" dirty="0">
              <a:solidFill>
                <a:srgbClr val="333333"/>
              </a:solidFill>
              <a:latin typeface="Open Sans"/>
            </a:endParaRPr>
          </a:p>
          <a:p>
            <a:r>
              <a:rPr lang="en-US" b="1" dirty="0">
                <a:solidFill>
                  <a:srgbClr val="333333"/>
                </a:solidFill>
                <a:latin typeface="Open Sans"/>
              </a:rPr>
              <a:t>Our duties to ourselves and families requires us not to tamely submit to be driven and slain, without an attempt to preserve ourselves. Our duty to our country, our holy religion, our God, to freedom and liberty, requires that we shall not quietly stand still.”</a:t>
            </a:r>
            <a:endParaRPr lang="en-US" b="1" dirty="0">
              <a:latin typeface="Open Sans"/>
            </a:endParaRPr>
          </a:p>
        </p:txBody>
      </p:sp>
      <p:pic>
        <p:nvPicPr>
          <p:cNvPr id="12290" name="Picture 2" descr="http://ilovehistory.utah.gov/people/images/you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5941" y="359463"/>
            <a:ext cx="3295650" cy="634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92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grpSp>
        <p:nvGrpSpPr>
          <p:cNvPr id="3" name="Group 2"/>
          <p:cNvGrpSpPr/>
          <p:nvPr/>
        </p:nvGrpSpPr>
        <p:grpSpPr>
          <a:xfrm>
            <a:off x="-185057" y="-1"/>
            <a:ext cx="12377057" cy="6879771"/>
            <a:chOff x="-185057" y="-1"/>
            <a:chExt cx="12377057" cy="6879771"/>
          </a:xfrm>
        </p:grpSpPr>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258197"/>
              <a:ext cx="12377057" cy="59980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681104" y="1435115"/>
            <a:ext cx="4137642" cy="1477328"/>
          </a:xfrm>
          <a:prstGeom prst="rect">
            <a:avLst/>
          </a:prstGeom>
        </p:spPr>
        <p:txBody>
          <a:bodyPr wrap="square">
            <a:spAutoFit/>
          </a:bodyPr>
          <a:lstStyle/>
          <a:p>
            <a:r>
              <a:rPr lang="en-US" dirty="0">
                <a:latin typeface="Open Sans"/>
              </a:rPr>
              <a:t>President Young, who for years had asked the Saints to save grain, renewed his instructions so they would have food to eat if they needed to flee from the troops. </a:t>
            </a:r>
          </a:p>
        </p:txBody>
      </p:sp>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Militia of Utah</a:t>
            </a:r>
          </a:p>
        </p:txBody>
      </p:sp>
      <p:grpSp>
        <p:nvGrpSpPr>
          <p:cNvPr id="6" name="Group 5"/>
          <p:cNvGrpSpPr/>
          <p:nvPr/>
        </p:nvGrpSpPr>
        <p:grpSpPr>
          <a:xfrm>
            <a:off x="5640615" y="965651"/>
            <a:ext cx="6096000" cy="3893584"/>
            <a:chOff x="5513614" y="2560728"/>
            <a:chExt cx="6096000" cy="3893584"/>
          </a:xfrm>
        </p:grpSpPr>
        <p:pic>
          <p:nvPicPr>
            <p:cNvPr id="11" name="Picture 10" descr="http://4.bp.blogspot.com/-BRX5pN28mbQ/T_TCoUfNVzI/AAAAAAAAAfQ/w0WbJ0gM8Bs/s1600/Navuoo+Legion+militia+186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614" y="2930061"/>
              <a:ext cx="6096000" cy="35242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413625" y="2560728"/>
              <a:ext cx="4047218" cy="369332"/>
            </a:xfrm>
            <a:prstGeom prst="rect">
              <a:avLst/>
            </a:prstGeom>
            <a:noFill/>
          </p:spPr>
          <p:txBody>
            <a:bodyPr wrap="square" rtlCol="0">
              <a:spAutoFit/>
            </a:bodyPr>
            <a:lstStyle/>
            <a:p>
              <a:r>
                <a:rPr lang="en-US" dirty="0">
                  <a:solidFill>
                    <a:schemeClr val="bg1"/>
                  </a:solidFill>
                </a:rPr>
                <a:t>Utah (Nauvoo) Legion</a:t>
              </a:r>
            </a:p>
          </p:txBody>
        </p:sp>
      </p:grpSp>
      <p:grpSp>
        <p:nvGrpSpPr>
          <p:cNvPr id="7" name="Group 6"/>
          <p:cNvGrpSpPr/>
          <p:nvPr/>
        </p:nvGrpSpPr>
        <p:grpSpPr>
          <a:xfrm>
            <a:off x="580573" y="3258155"/>
            <a:ext cx="4967513" cy="3369375"/>
            <a:chOff x="595085" y="3416549"/>
            <a:chExt cx="4967513" cy="3369375"/>
          </a:xfrm>
        </p:grpSpPr>
        <p:pic>
          <p:nvPicPr>
            <p:cNvPr id="8194" name="Picture 2" descr="http://eq.uen.org/emedia/items/f8449352-3288-b65b-3f0a-cd82ba34395d/1/p_001514.jpg?.vi=sav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085" y="3746889"/>
              <a:ext cx="4052047" cy="30390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515380" y="3416549"/>
              <a:ext cx="4047218" cy="369332"/>
            </a:xfrm>
            <a:prstGeom prst="rect">
              <a:avLst/>
            </a:prstGeom>
            <a:noFill/>
          </p:spPr>
          <p:txBody>
            <a:bodyPr wrap="square" rtlCol="0">
              <a:spAutoFit/>
            </a:bodyPr>
            <a:lstStyle/>
            <a:p>
              <a:r>
                <a:rPr lang="en-US" dirty="0"/>
                <a:t>Utah Territorial Militia</a:t>
              </a:r>
            </a:p>
          </p:txBody>
        </p:sp>
      </p:grpSp>
      <p:sp>
        <p:nvSpPr>
          <p:cNvPr id="15" name="Rectangle 14"/>
          <p:cNvSpPr/>
          <p:nvPr/>
        </p:nvSpPr>
        <p:spPr>
          <a:xfrm>
            <a:off x="6960202" y="5180132"/>
            <a:ext cx="4620237" cy="923330"/>
          </a:xfrm>
          <a:prstGeom prst="rect">
            <a:avLst/>
          </a:prstGeom>
        </p:spPr>
        <p:txBody>
          <a:bodyPr wrap="square">
            <a:spAutoFit/>
          </a:bodyPr>
          <a:lstStyle/>
          <a:p>
            <a:r>
              <a:rPr lang="en-US" dirty="0">
                <a:latin typeface="Open Sans"/>
              </a:rPr>
              <a:t>As governor of the Utah Territory, he also directed the territory’s militia to prepare to defend the territory.</a:t>
            </a:r>
            <a:endParaRPr lang="en-US" b="0" i="0" dirty="0">
              <a:solidFill>
                <a:srgbClr val="333333"/>
              </a:solidFill>
              <a:effectLst/>
              <a:latin typeface="Open Sans"/>
            </a:endParaRPr>
          </a:p>
        </p:txBody>
      </p:sp>
    </p:spTree>
    <p:extLst>
      <p:ext uri="{BB962C8B-B14F-4D97-AF65-F5344CB8AC3E}">
        <p14:creationId xmlns:p14="http://schemas.microsoft.com/office/powerpoint/2010/main" val="324240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grpSp>
        <p:nvGrpSpPr>
          <p:cNvPr id="3" name="Group 2"/>
          <p:cNvGrpSpPr/>
          <p:nvPr/>
        </p:nvGrpSpPr>
        <p:grpSpPr>
          <a:xfrm>
            <a:off x="-185057" y="-1"/>
            <a:ext cx="12377057" cy="6879771"/>
            <a:chOff x="-185057" y="-1"/>
            <a:chExt cx="12377057" cy="6879771"/>
          </a:xfrm>
        </p:grpSpPr>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258197"/>
              <a:ext cx="12377057" cy="59980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276905" y="1097773"/>
            <a:ext cx="4654323" cy="1200329"/>
          </a:xfrm>
          <a:prstGeom prst="rect">
            <a:avLst/>
          </a:prstGeom>
        </p:spPr>
        <p:txBody>
          <a:bodyPr wrap="square">
            <a:spAutoFit/>
          </a:bodyPr>
          <a:lstStyle/>
          <a:p>
            <a:r>
              <a:rPr lang="en-US" b="1" i="0" dirty="0">
                <a:solidFill>
                  <a:srgbClr val="333333"/>
                </a:solidFill>
                <a:effectLst/>
                <a:latin typeface="Open Sans"/>
              </a:rPr>
              <a:t> The tension and miscommunication between Latter-day Saints and officials of the United States government led to the Utah War of 1857–58. </a:t>
            </a:r>
          </a:p>
        </p:txBody>
      </p:sp>
      <p:sp>
        <p:nvSpPr>
          <p:cNvPr id="8" name="Rectangle 7"/>
          <p:cNvSpPr/>
          <p:nvPr/>
        </p:nvSpPr>
        <p:spPr>
          <a:xfrm>
            <a:off x="6096000" y="1836437"/>
            <a:ext cx="4806042" cy="1754326"/>
          </a:xfrm>
          <a:prstGeom prst="rect">
            <a:avLst/>
          </a:prstGeom>
        </p:spPr>
        <p:txBody>
          <a:bodyPr wrap="square">
            <a:spAutoFit/>
          </a:bodyPr>
          <a:lstStyle/>
          <a:p>
            <a:r>
              <a:rPr lang="en-US" b="1" i="0" dirty="0">
                <a:solidFill>
                  <a:srgbClr val="333333"/>
                </a:solidFill>
                <a:effectLst/>
                <a:latin typeface="Open Sans"/>
              </a:rPr>
              <a:t>Motivated by anger and fear, some Latter-day Saints in southern Utah planned and carried out the massacre of about 120 emigrants traveling to California. This atrocity is now known as the Mountain Meadows Massacre.</a:t>
            </a:r>
            <a:endParaRPr lang="en-US" b="1" dirty="0"/>
          </a:p>
        </p:txBody>
      </p:sp>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Meanwhile</a:t>
            </a:r>
          </a:p>
        </p:txBody>
      </p:sp>
      <p:grpSp>
        <p:nvGrpSpPr>
          <p:cNvPr id="13" name="Group 12"/>
          <p:cNvGrpSpPr/>
          <p:nvPr/>
        </p:nvGrpSpPr>
        <p:grpSpPr>
          <a:xfrm>
            <a:off x="881743" y="2896250"/>
            <a:ext cx="8436428" cy="3171826"/>
            <a:chOff x="990601" y="3571164"/>
            <a:chExt cx="8436428" cy="3171826"/>
          </a:xfrm>
        </p:grpSpPr>
        <p:sp>
          <p:nvSpPr>
            <p:cNvPr id="7" name="Rectangle 6"/>
            <p:cNvSpPr/>
            <p:nvPr/>
          </p:nvSpPr>
          <p:spPr>
            <a:xfrm>
              <a:off x="3331029" y="5242535"/>
              <a:ext cx="6096000" cy="1200329"/>
            </a:xfrm>
            <a:prstGeom prst="rect">
              <a:avLst/>
            </a:prstGeom>
          </p:spPr>
          <p:txBody>
            <a:bodyPr>
              <a:spAutoFit/>
            </a:bodyPr>
            <a:lstStyle/>
            <a:p>
              <a:r>
                <a:rPr lang="en-US" b="1" i="0" dirty="0">
                  <a:solidFill>
                    <a:srgbClr val="333333"/>
                  </a:solidFill>
                  <a:effectLst/>
                  <a:latin typeface="Open Sans"/>
                </a:rPr>
                <a:t>In September 1857, conflict also arose between some Latter-day Saints and members of an emigrant wagon train passing through Utah.</a:t>
              </a:r>
            </a:p>
            <a:p>
              <a:r>
                <a:rPr lang="en-US" b="1" i="0" dirty="0">
                  <a:solidFill>
                    <a:srgbClr val="333333"/>
                  </a:solidFill>
                  <a:effectLst/>
                  <a:latin typeface="Open Sans"/>
                </a:rPr>
                <a:t>.</a:t>
              </a:r>
              <a:endParaRPr lang="en-US" b="1" dirty="0"/>
            </a:p>
          </p:txBody>
        </p:sp>
        <p:pic>
          <p:nvPicPr>
            <p:cNvPr id="10" name="Picture 6" descr="https://s-media-cache-ak0.pinimg.com/236x/91/41/76/914176811dce1b969d8a2224af6b6e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1" y="3571164"/>
              <a:ext cx="2247900" cy="31718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512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grpSp>
        <p:nvGrpSpPr>
          <p:cNvPr id="3" name="Group 2"/>
          <p:cNvGrpSpPr/>
          <p:nvPr/>
        </p:nvGrpSpPr>
        <p:grpSpPr>
          <a:xfrm>
            <a:off x="-185057" y="0"/>
            <a:ext cx="12377057" cy="6879771"/>
            <a:chOff x="-185057" y="-1"/>
            <a:chExt cx="12377057" cy="6879771"/>
          </a:xfrm>
        </p:grpSpPr>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258197"/>
              <a:ext cx="12377057" cy="59980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126200" y="1953841"/>
            <a:ext cx="2497525" cy="3139321"/>
          </a:xfrm>
          <a:prstGeom prst="rect">
            <a:avLst/>
          </a:prstGeom>
        </p:spPr>
        <p:txBody>
          <a:bodyPr wrap="square">
            <a:spAutoFit/>
          </a:bodyPr>
          <a:lstStyle/>
          <a:p>
            <a:r>
              <a:rPr lang="en-US" b="1" dirty="0">
                <a:latin typeface="Open Sans"/>
              </a:rPr>
              <a:t>An emigrant wagon train traveling west from Arkansas to California entered Utah just as Latter-day Saints were preparing to defend the territory against the coming United States troops.</a:t>
            </a:r>
          </a:p>
        </p:txBody>
      </p:sp>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Emigrant Wagon Train</a:t>
            </a:r>
          </a:p>
        </p:txBody>
      </p:sp>
      <p:sp>
        <p:nvSpPr>
          <p:cNvPr id="15" name="Rectangle 14"/>
          <p:cNvSpPr/>
          <p:nvPr/>
        </p:nvSpPr>
        <p:spPr>
          <a:xfrm>
            <a:off x="9085109" y="2194642"/>
            <a:ext cx="3012022" cy="2585323"/>
          </a:xfrm>
          <a:prstGeom prst="rect">
            <a:avLst/>
          </a:prstGeom>
        </p:spPr>
        <p:txBody>
          <a:bodyPr wrap="square">
            <a:spAutoFit/>
          </a:bodyPr>
          <a:lstStyle/>
          <a:p>
            <a:r>
              <a:rPr lang="en-US" b="1" dirty="0">
                <a:latin typeface="Open Sans"/>
              </a:rPr>
              <a:t>Some members of the wagon train became frustrated because they had a difficult time purchasing much-needed grain from the Saints, who had been instructed to save their grain. </a:t>
            </a:r>
            <a:endParaRPr lang="en-US" b="1" i="0" dirty="0">
              <a:solidFill>
                <a:srgbClr val="333333"/>
              </a:solidFill>
              <a:effectLst/>
              <a:latin typeface="Open Sans"/>
            </a:endParaRPr>
          </a:p>
        </p:txBody>
      </p:sp>
      <p:pic>
        <p:nvPicPr>
          <p:cNvPr id="9218" name="Picture 2" descr="map, western 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2211" y="1454449"/>
            <a:ext cx="6458029" cy="378871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34253" y="5333813"/>
            <a:ext cx="7236318" cy="923330"/>
          </a:xfrm>
          <a:prstGeom prst="rect">
            <a:avLst/>
          </a:prstGeom>
        </p:spPr>
        <p:txBody>
          <a:bodyPr wrap="square">
            <a:spAutoFit/>
          </a:bodyPr>
          <a:lstStyle/>
          <a:p>
            <a:r>
              <a:rPr lang="en-US" b="1" i="0" dirty="0">
                <a:effectLst/>
                <a:latin typeface="Open Sans"/>
              </a:rPr>
              <a:t>The emigrants also came into conflict with Saints who did not want the wagon train’s horses and cattle to consume food and water resources the Saints needed for their own animals.</a:t>
            </a:r>
            <a:endParaRPr lang="en-US" b="1" dirty="0"/>
          </a:p>
        </p:txBody>
      </p:sp>
      <p:sp>
        <p:nvSpPr>
          <p:cNvPr id="11" name="Rectangle 10"/>
          <p:cNvSpPr/>
          <p:nvPr/>
        </p:nvSpPr>
        <p:spPr>
          <a:xfrm>
            <a:off x="2477841" y="938328"/>
            <a:ext cx="7236318" cy="369332"/>
          </a:xfrm>
          <a:prstGeom prst="rect">
            <a:avLst/>
          </a:prstGeom>
        </p:spPr>
        <p:txBody>
          <a:bodyPr wrap="square">
            <a:spAutoFit/>
          </a:bodyPr>
          <a:lstStyle/>
          <a:p>
            <a:pPr algn="ctr"/>
            <a:r>
              <a:rPr lang="en-US" b="0" i="0" dirty="0">
                <a:effectLst/>
                <a:latin typeface="Open Sans"/>
              </a:rPr>
              <a:t>Baker-</a:t>
            </a:r>
            <a:r>
              <a:rPr lang="en-US" b="0" i="0" dirty="0" err="1">
                <a:effectLst/>
                <a:latin typeface="Open Sans"/>
              </a:rPr>
              <a:t>Fancher</a:t>
            </a:r>
            <a:r>
              <a:rPr lang="en-US" b="0" i="0" dirty="0">
                <a:effectLst/>
                <a:latin typeface="Open Sans"/>
              </a:rPr>
              <a:t> Party</a:t>
            </a:r>
            <a:endParaRPr lang="en-US" dirty="0"/>
          </a:p>
        </p:txBody>
      </p:sp>
      <p:sp>
        <p:nvSpPr>
          <p:cNvPr id="6" name="Arrow: Left 5">
            <a:extLst>
              <a:ext uri="{FF2B5EF4-FFF2-40B4-BE49-F238E27FC236}">
                <a16:creationId xmlns:a16="http://schemas.microsoft.com/office/drawing/2014/main" id="{A99D3A78-30C5-42E3-8D3C-575541A8C47A}"/>
              </a:ext>
            </a:extLst>
          </p:cNvPr>
          <p:cNvSpPr/>
          <p:nvPr/>
        </p:nvSpPr>
        <p:spPr>
          <a:xfrm rot="1003712">
            <a:off x="7712765" y="3607904"/>
            <a:ext cx="616226" cy="19878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07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grpSp>
        <p:nvGrpSpPr>
          <p:cNvPr id="3" name="Group 2"/>
          <p:cNvGrpSpPr/>
          <p:nvPr/>
        </p:nvGrpSpPr>
        <p:grpSpPr>
          <a:xfrm>
            <a:off x="-185057" y="-1"/>
            <a:ext cx="12377057" cy="6879771"/>
            <a:chOff x="-185057" y="-1"/>
            <a:chExt cx="12377057" cy="6879771"/>
          </a:xfrm>
        </p:grpSpPr>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258197"/>
              <a:ext cx="12377057" cy="59980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147971" y="1090843"/>
            <a:ext cx="6402507" cy="5078313"/>
          </a:xfrm>
          <a:prstGeom prst="rect">
            <a:avLst/>
          </a:prstGeom>
        </p:spPr>
        <p:txBody>
          <a:bodyPr wrap="square">
            <a:spAutoFit/>
          </a:bodyPr>
          <a:lstStyle/>
          <a:p>
            <a:r>
              <a:rPr lang="en-US" b="1" dirty="0">
                <a:latin typeface="Open Sans"/>
              </a:rPr>
              <a:t>Tensions erupted in Cedar City, the last settlement in Utah on the route to California. </a:t>
            </a:r>
          </a:p>
          <a:p>
            <a:endParaRPr lang="en-US" b="1" dirty="0">
              <a:latin typeface="Open Sans"/>
            </a:endParaRPr>
          </a:p>
          <a:p>
            <a:r>
              <a:rPr lang="en-US" b="1" dirty="0">
                <a:latin typeface="Open Sans"/>
              </a:rPr>
              <a:t>Confrontations occurred between some members of the wagon train and some of the Latter-day Saints. </a:t>
            </a:r>
          </a:p>
          <a:p>
            <a:endParaRPr lang="en-US" b="1" dirty="0">
              <a:latin typeface="Open Sans"/>
            </a:endParaRPr>
          </a:p>
          <a:p>
            <a:r>
              <a:rPr lang="en-US" b="1" dirty="0">
                <a:latin typeface="Open Sans"/>
              </a:rPr>
              <a:t>Some members of the wagon train threatened to join the incoming government troops against the Saints. </a:t>
            </a:r>
          </a:p>
          <a:p>
            <a:endParaRPr lang="en-US" b="1" dirty="0">
              <a:latin typeface="Open Sans"/>
            </a:endParaRPr>
          </a:p>
          <a:p>
            <a:r>
              <a:rPr lang="en-US" b="1" dirty="0">
                <a:latin typeface="Open Sans"/>
              </a:rPr>
              <a:t>Even though the captain of the wagon train rebuked his companions for making these threats, some Cedar City leaders and settlers viewed the emigrants as enemies. </a:t>
            </a:r>
          </a:p>
          <a:p>
            <a:endParaRPr lang="en-US" b="1" dirty="0">
              <a:latin typeface="Open Sans"/>
            </a:endParaRPr>
          </a:p>
          <a:p>
            <a:r>
              <a:rPr lang="en-US" b="1" dirty="0">
                <a:latin typeface="Open Sans"/>
              </a:rPr>
              <a:t>The wagon company left town only about an hour after arriving, but some of the settlers and leaders in Cedar City wanted to pursue and punish the men who had offended them.</a:t>
            </a:r>
          </a:p>
        </p:txBody>
      </p:sp>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Cedar City</a:t>
            </a:r>
          </a:p>
        </p:txBody>
      </p:sp>
      <p:pic>
        <p:nvPicPr>
          <p:cNvPr id="10242" name="Picture 2" descr="http://cdn.allbryce.com/images/content/10434_13454_Cedar_City_Utah_Mountains_m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479" y="1015663"/>
            <a:ext cx="4762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w.1857ironcountymilitia.com/images/a/af/Wagon_tra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0462" y="4411463"/>
            <a:ext cx="3267075" cy="198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39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0246"/>
                                        </p:tgtEl>
                                        <p:attrNameLst>
                                          <p:attrName>style.visibility</p:attrName>
                                        </p:attrNameLst>
                                      </p:cBhvr>
                                      <p:to>
                                        <p:strVal val="visible"/>
                                      </p:to>
                                    </p:set>
                                    <p:animEffect transition="in" filter="fade">
                                      <p:cBhvr>
                                        <p:cTn id="17" dur="500"/>
                                        <p:tgtEl>
                                          <p:spTgt spid="1024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grpSp>
        <p:nvGrpSpPr>
          <p:cNvPr id="3" name="Group 2"/>
          <p:cNvGrpSpPr/>
          <p:nvPr/>
        </p:nvGrpSpPr>
        <p:grpSpPr>
          <a:xfrm>
            <a:off x="-185057" y="-1"/>
            <a:ext cx="12377057" cy="6879771"/>
            <a:chOff x="-185057" y="-1"/>
            <a:chExt cx="12377057" cy="6879771"/>
          </a:xfrm>
        </p:grpSpPr>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Agree With Thine Adversary</a:t>
            </a:r>
          </a:p>
        </p:txBody>
      </p:sp>
      <p:sp>
        <p:nvSpPr>
          <p:cNvPr id="6" name="Rectangle 5"/>
          <p:cNvSpPr/>
          <p:nvPr/>
        </p:nvSpPr>
        <p:spPr>
          <a:xfrm>
            <a:off x="1192975" y="2224166"/>
            <a:ext cx="5225143" cy="2431435"/>
          </a:xfrm>
          <a:prstGeom prst="rect">
            <a:avLst/>
          </a:prstGeom>
        </p:spPr>
        <p:txBody>
          <a:bodyPr wrap="square">
            <a:spAutoFit/>
          </a:bodyPr>
          <a:lstStyle/>
          <a:p>
            <a:r>
              <a:rPr lang="en-US" sz="2800" b="0" i="0" dirty="0">
                <a:solidFill>
                  <a:srgbClr val="333333"/>
                </a:solidFill>
                <a:effectLst/>
                <a:latin typeface="Open Sans"/>
              </a:rPr>
              <a:t>“Resolve our differences early on, lest the passions of the moment escalate into physical or emotional cruelty, and we fall captive to our anger.”</a:t>
            </a:r>
          </a:p>
          <a:p>
            <a:r>
              <a:rPr lang="en-US" sz="1200" dirty="0">
                <a:latin typeface="Open Sans"/>
              </a:rPr>
              <a:t>Elder David E. Sorensen</a:t>
            </a:r>
          </a:p>
        </p:txBody>
      </p:sp>
      <p:pic>
        <p:nvPicPr>
          <p:cNvPr id="12290" name="Picture 2" descr="http://blogs.ocmetro.com/files/2014/08/R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2174" y="1956539"/>
            <a:ext cx="3480229" cy="32714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31972" y="6093343"/>
            <a:ext cx="6096000" cy="646331"/>
          </a:xfrm>
          <a:prstGeom prst="rect">
            <a:avLst/>
          </a:prstGeom>
        </p:spPr>
        <p:txBody>
          <a:bodyPr>
            <a:spAutoFit/>
          </a:bodyPr>
          <a:lstStyle/>
          <a:p>
            <a:r>
              <a:rPr lang="en-US" b="0" i="0" dirty="0">
                <a:solidFill>
                  <a:schemeClr val="bg1"/>
                </a:solidFill>
                <a:effectLst/>
                <a:latin typeface="Open Sans"/>
              </a:rPr>
              <a:t> </a:t>
            </a:r>
            <a:r>
              <a:rPr lang="en-US" b="1" i="1" dirty="0">
                <a:solidFill>
                  <a:schemeClr val="bg1"/>
                </a:solidFill>
                <a:effectLst/>
                <a:latin typeface="Open Sans"/>
              </a:rPr>
              <a:t>If we resolve conflict with others in the Lord’s way, then we can avoid the harmful effects of contention</a:t>
            </a:r>
            <a:endParaRPr lang="en-US" dirty="0">
              <a:solidFill>
                <a:schemeClr val="bg1"/>
              </a:solidFill>
            </a:endParaRPr>
          </a:p>
        </p:txBody>
      </p:sp>
    </p:spTree>
    <p:extLst>
      <p:ext uri="{BB962C8B-B14F-4D97-AF65-F5344CB8AC3E}">
        <p14:creationId xmlns:p14="http://schemas.microsoft.com/office/powerpoint/2010/main" val="4355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1868" y="885760"/>
            <a:ext cx="5523486" cy="5909310"/>
          </a:xfrm>
          <a:prstGeom prst="rect">
            <a:avLst/>
          </a:prstGeom>
        </p:spPr>
        <p:txBody>
          <a:bodyPr wrap="square">
            <a:spAutoFit/>
          </a:bodyPr>
          <a:lstStyle/>
          <a:p>
            <a:r>
              <a:rPr lang="en-US" b="1" dirty="0">
                <a:latin typeface="Open Sans"/>
              </a:rPr>
              <a:t>Because these Saints did not resolve their conflict with the emigrants in the Lord’s way, the situation became much more serious. Isaac Haight, the Cedar City mayor, militia major, and stake president, requested permission from the militia commander, who lived in the nearby settlement of Parowan, to call out the militia to confront the offenders from the wagon train. </a:t>
            </a:r>
          </a:p>
          <a:p>
            <a:endParaRPr lang="en-US" b="1" dirty="0">
              <a:latin typeface="Open Sans"/>
            </a:endParaRPr>
          </a:p>
          <a:p>
            <a:r>
              <a:rPr lang="en-US" b="1" dirty="0">
                <a:latin typeface="Open Sans"/>
              </a:rPr>
              <a:t>The militia commander, William Dame, counseled Isaac Haight to ignore the emigrants’ threats. Instead of yielding to this counsel, Isaac Haight and other Cedar City leaders decided to persuade some local Indians to attack the wagon train and steal their cattle as a way of punishing the emigrants. Isaac Haight asked John D. Lee, a local Church member and militia major, to lead this attack, and the two planned to blame Indians for the deed.</a:t>
            </a:r>
          </a:p>
        </p:txBody>
      </p:sp>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The Conflict</a:t>
            </a:r>
          </a:p>
        </p:txBody>
      </p:sp>
      <p:grpSp>
        <p:nvGrpSpPr>
          <p:cNvPr id="12" name="Group 11"/>
          <p:cNvGrpSpPr/>
          <p:nvPr/>
        </p:nvGrpSpPr>
        <p:grpSpPr>
          <a:xfrm>
            <a:off x="5922570" y="1940442"/>
            <a:ext cx="2688771" cy="3049717"/>
            <a:chOff x="6015099" y="3920904"/>
            <a:chExt cx="2688771" cy="3049717"/>
          </a:xfrm>
        </p:grpSpPr>
        <p:pic>
          <p:nvPicPr>
            <p:cNvPr id="13314" name="Picture 2" descr="Isaac Ha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2212" y="4671133"/>
              <a:ext cx="1834697" cy="22994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015099" y="3920904"/>
              <a:ext cx="2688771" cy="523220"/>
            </a:xfrm>
            <a:prstGeom prst="rect">
              <a:avLst/>
            </a:prstGeom>
          </p:spPr>
          <p:txBody>
            <a:bodyPr wrap="square">
              <a:spAutoFit/>
            </a:bodyPr>
            <a:lstStyle/>
            <a:p>
              <a:r>
                <a:rPr lang="en-US" sz="1400" b="0" i="0" dirty="0">
                  <a:solidFill>
                    <a:schemeClr val="bg1"/>
                  </a:solidFill>
                  <a:effectLst/>
                  <a:latin typeface="Open Sans"/>
                </a:rPr>
                <a:t>Haight was also lieutenant colonel in the Iron county militia</a:t>
              </a:r>
              <a:endParaRPr lang="en-US" sz="1400" dirty="0">
                <a:solidFill>
                  <a:schemeClr val="bg1"/>
                </a:solidFill>
                <a:latin typeface="Open Sans"/>
              </a:endParaRPr>
            </a:p>
          </p:txBody>
        </p:sp>
      </p:grpSp>
      <p:grpSp>
        <p:nvGrpSpPr>
          <p:cNvPr id="11" name="Group 10"/>
          <p:cNvGrpSpPr/>
          <p:nvPr/>
        </p:nvGrpSpPr>
        <p:grpSpPr>
          <a:xfrm>
            <a:off x="7429500" y="4708892"/>
            <a:ext cx="3592991" cy="2079514"/>
            <a:chOff x="8007499" y="4843800"/>
            <a:chExt cx="3592991" cy="2079514"/>
          </a:xfrm>
        </p:grpSpPr>
        <p:pic>
          <p:nvPicPr>
            <p:cNvPr id="13" name="Picture 8" descr="http://www.utlm.org/images/mountainmeadows/mountainmeadowsp14.jpg"/>
            <p:cNvPicPr>
              <a:picLocks noChangeAspect="1" noChangeArrowheads="1"/>
            </p:cNvPicPr>
            <p:nvPr/>
          </p:nvPicPr>
          <p:blipFill rotWithShape="1">
            <a:blip r:embed="rId4">
              <a:extLst>
                <a:ext uri="{28A0092B-C50C-407E-A947-70E740481C1C}">
                  <a14:useLocalDpi xmlns:a14="http://schemas.microsoft.com/office/drawing/2010/main" val="0"/>
                </a:ext>
              </a:extLst>
            </a:blip>
            <a:srcRect l="16212" t="7064" r="4371" b="30581"/>
            <a:stretch/>
          </p:blipFill>
          <p:spPr bwMode="auto">
            <a:xfrm>
              <a:off x="9938655" y="4843800"/>
              <a:ext cx="1661835" cy="207951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007499" y="5723931"/>
              <a:ext cx="1931157" cy="738664"/>
            </a:xfrm>
            <a:prstGeom prst="rect">
              <a:avLst/>
            </a:prstGeom>
          </p:spPr>
          <p:txBody>
            <a:bodyPr wrap="square">
              <a:spAutoFit/>
            </a:bodyPr>
            <a:lstStyle/>
            <a:p>
              <a:r>
                <a:rPr lang="en-US" sz="1400" b="0" i="0" dirty="0">
                  <a:effectLst/>
                  <a:latin typeface="Open Sans"/>
                </a:rPr>
                <a:t>John D. Lee</a:t>
              </a:r>
            </a:p>
            <a:p>
              <a:r>
                <a:rPr lang="en-US" sz="1400" dirty="0">
                  <a:latin typeface="Open Sans"/>
                </a:rPr>
                <a:t>Local church member and Militia major</a:t>
              </a:r>
            </a:p>
          </p:txBody>
        </p:sp>
      </p:grpSp>
      <p:grpSp>
        <p:nvGrpSpPr>
          <p:cNvPr id="15" name="Group 14"/>
          <p:cNvGrpSpPr/>
          <p:nvPr/>
        </p:nvGrpSpPr>
        <p:grpSpPr>
          <a:xfrm>
            <a:off x="8611341" y="145411"/>
            <a:ext cx="3048000" cy="4074862"/>
            <a:chOff x="8611341" y="145411"/>
            <a:chExt cx="3048000" cy="4074862"/>
          </a:xfrm>
        </p:grpSpPr>
        <p:pic>
          <p:nvPicPr>
            <p:cNvPr id="13316" name="Picture 4" descr="http://www.truthandgrace.com/Images/MMMDame.jpg"/>
            <p:cNvPicPr>
              <a:picLocks noChangeAspect="1" noChangeArrowheads="1"/>
            </p:cNvPicPr>
            <p:nvPr/>
          </p:nvPicPr>
          <p:blipFill rotWithShape="1">
            <a:blip r:embed="rId5">
              <a:extLst>
                <a:ext uri="{28A0092B-C50C-407E-A947-70E740481C1C}">
                  <a14:useLocalDpi xmlns:a14="http://schemas.microsoft.com/office/drawing/2010/main" val="0"/>
                </a:ext>
              </a:extLst>
            </a:blip>
            <a:srcRect l="2891" t="-1011" r="51721" b="1011"/>
            <a:stretch/>
          </p:blipFill>
          <p:spPr bwMode="auto">
            <a:xfrm>
              <a:off x="8926508" y="145411"/>
              <a:ext cx="2218504" cy="315618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8611341" y="3266166"/>
              <a:ext cx="3048000" cy="954107"/>
            </a:xfrm>
            <a:prstGeom prst="rect">
              <a:avLst/>
            </a:prstGeom>
          </p:spPr>
          <p:txBody>
            <a:bodyPr wrap="square">
              <a:spAutoFit/>
            </a:bodyPr>
            <a:lstStyle/>
            <a:p>
              <a:r>
                <a:rPr lang="en-US" sz="1400" b="0" i="0" dirty="0">
                  <a:solidFill>
                    <a:srgbClr val="000000"/>
                  </a:solidFill>
                  <a:effectLst/>
                  <a:latin typeface="Open Sans"/>
                </a:rPr>
                <a:t>William H. </a:t>
              </a:r>
              <a:r>
                <a:rPr lang="en-US" sz="1400" dirty="0">
                  <a:solidFill>
                    <a:srgbClr val="000000"/>
                  </a:solidFill>
                  <a:latin typeface="Open Sans"/>
                </a:rPr>
                <a:t>Dame</a:t>
              </a:r>
              <a:r>
                <a:rPr lang="en-US" sz="1400" b="0" i="0" dirty="0">
                  <a:solidFill>
                    <a:srgbClr val="000000"/>
                  </a:solidFill>
                  <a:effectLst/>
                  <a:latin typeface="Open Sans"/>
                </a:rPr>
                <a:t> was a colonel and regimental commander of the Tenth Regiment and bishop of the Parowan Ward</a:t>
              </a:r>
              <a:endParaRPr lang="en-US" sz="1400" dirty="0">
                <a:latin typeface="Open Sans"/>
              </a:endParaRPr>
            </a:p>
          </p:txBody>
        </p:sp>
      </p:grpSp>
    </p:spTree>
    <p:extLst>
      <p:ext uri="{BB962C8B-B14F-4D97-AF65-F5344CB8AC3E}">
        <p14:creationId xmlns:p14="http://schemas.microsoft.com/office/powerpoint/2010/main" val="410870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Ignoring Council</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57199" y="6030688"/>
            <a:ext cx="6727371" cy="707886"/>
          </a:xfrm>
          <a:prstGeom prst="rect">
            <a:avLst/>
          </a:prstGeom>
        </p:spPr>
        <p:txBody>
          <a:bodyPr wrap="square">
            <a:spAutoFit/>
          </a:bodyPr>
          <a:lstStyle/>
          <a:p>
            <a:r>
              <a:rPr lang="en-US" sz="2000" b="1" i="1" dirty="0">
                <a:solidFill>
                  <a:schemeClr val="bg1"/>
                </a:solidFill>
                <a:effectLst/>
                <a:latin typeface="Open Sans"/>
              </a:rPr>
              <a:t>If we ignore counsel to do what is right, then we become more susceptible to making poor choices</a:t>
            </a:r>
            <a:endParaRPr lang="en-US" sz="2000" dirty="0">
              <a:solidFill>
                <a:schemeClr val="bg1"/>
              </a:solidFill>
            </a:endParaRPr>
          </a:p>
        </p:txBody>
      </p:sp>
      <p:sp>
        <p:nvSpPr>
          <p:cNvPr id="17" name="Rectangle 16"/>
          <p:cNvSpPr/>
          <p:nvPr/>
        </p:nvSpPr>
        <p:spPr>
          <a:xfrm>
            <a:off x="2955471" y="2556549"/>
            <a:ext cx="6096000" cy="830997"/>
          </a:xfrm>
          <a:prstGeom prst="rect">
            <a:avLst/>
          </a:prstGeom>
        </p:spPr>
        <p:txBody>
          <a:bodyPr>
            <a:spAutoFit/>
          </a:bodyPr>
          <a:lstStyle/>
          <a:p>
            <a:pPr algn="ctr"/>
            <a:r>
              <a:rPr lang="en-US" sz="2400" b="1" dirty="0">
                <a:solidFill>
                  <a:srgbClr val="333333"/>
                </a:solidFill>
                <a:latin typeface="Open Sans"/>
              </a:rPr>
              <a:t>T</a:t>
            </a:r>
            <a:r>
              <a:rPr lang="en-US" sz="2400" b="1" i="0" dirty="0">
                <a:solidFill>
                  <a:srgbClr val="333333"/>
                </a:solidFill>
                <a:effectLst/>
                <a:latin typeface="Open Sans"/>
              </a:rPr>
              <a:t>hese men acted contrary to their priesthood responsibilities</a:t>
            </a:r>
            <a:endParaRPr lang="en-US" sz="2400" b="1" dirty="0"/>
          </a:p>
        </p:txBody>
      </p:sp>
      <p:sp>
        <p:nvSpPr>
          <p:cNvPr id="18" name="Rectangle 17"/>
          <p:cNvSpPr/>
          <p:nvPr/>
        </p:nvSpPr>
        <p:spPr>
          <a:xfrm>
            <a:off x="163286" y="1087595"/>
            <a:ext cx="6096000" cy="1477328"/>
          </a:xfrm>
          <a:prstGeom prst="rect">
            <a:avLst/>
          </a:prstGeom>
        </p:spPr>
        <p:txBody>
          <a:bodyPr>
            <a:spAutoFit/>
          </a:bodyPr>
          <a:lstStyle/>
          <a:p>
            <a:r>
              <a:rPr lang="en-US" b="1" i="1" dirty="0">
                <a:effectLst/>
                <a:latin typeface="Open Sans"/>
              </a:rPr>
              <a:t>That the rights of the priesthood are inseparably connected with the powers of heaven, and that the powers of heaven cannot be controlled nor handled only upon the principles of righteousness.</a:t>
            </a:r>
          </a:p>
          <a:p>
            <a:r>
              <a:rPr lang="en-US" b="1" i="1" dirty="0">
                <a:latin typeface="Open Sans"/>
              </a:rPr>
              <a:t>D&amp;C 121:36</a:t>
            </a:r>
          </a:p>
        </p:txBody>
      </p:sp>
      <p:sp>
        <p:nvSpPr>
          <p:cNvPr id="19" name="Rectangle 18"/>
          <p:cNvSpPr/>
          <p:nvPr/>
        </p:nvSpPr>
        <p:spPr>
          <a:xfrm>
            <a:off x="5508171" y="3549511"/>
            <a:ext cx="6591300" cy="2585323"/>
          </a:xfrm>
          <a:prstGeom prst="rect">
            <a:avLst/>
          </a:prstGeom>
        </p:spPr>
        <p:txBody>
          <a:bodyPr wrap="square">
            <a:spAutoFit/>
          </a:bodyPr>
          <a:lstStyle/>
          <a:p>
            <a:r>
              <a:rPr lang="en-US" b="1" i="1" dirty="0">
                <a:solidFill>
                  <a:srgbClr val="333333"/>
                </a:solidFill>
                <a:effectLst/>
                <a:latin typeface="Open Sans"/>
              </a:rPr>
              <a:t>That they may be conferred upon us, it is true; but when we undertake to cover our sins, or to gratify our pride, our vain ambition, or to exercise control or dominion or compulsion upon the souls of the children of men, in any degree of unrighteousness, behold, the heavens withdraw themselves; the Spirit of the Lord is grieved; and when it is withdrawn, Amen to the priesthood or the authority of that man.</a:t>
            </a:r>
          </a:p>
          <a:p>
            <a:r>
              <a:rPr lang="en-US" b="1" i="1" dirty="0">
                <a:solidFill>
                  <a:srgbClr val="333333"/>
                </a:solidFill>
                <a:latin typeface="Open Sans"/>
              </a:rPr>
              <a:t>D&amp;C 121:37</a:t>
            </a:r>
            <a:endParaRPr lang="en-US" b="1" i="1" dirty="0">
              <a:latin typeface="Open Sans"/>
            </a:endParaRPr>
          </a:p>
        </p:txBody>
      </p:sp>
      <p:pic>
        <p:nvPicPr>
          <p:cNvPr id="7170" name="Picture 2" descr="location of mountain meadows massac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743" y="2920761"/>
            <a:ext cx="2743200" cy="27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19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Planning an Attack</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63286" y="1087595"/>
            <a:ext cx="6096000" cy="5078313"/>
          </a:xfrm>
          <a:prstGeom prst="rect">
            <a:avLst/>
          </a:prstGeom>
        </p:spPr>
        <p:txBody>
          <a:bodyPr>
            <a:spAutoFit/>
          </a:bodyPr>
          <a:lstStyle/>
          <a:p>
            <a:r>
              <a:rPr lang="en-US" b="1" dirty="0">
                <a:latin typeface="Open Sans"/>
              </a:rPr>
              <a:t>Isaac Haight presented the plan to attack the wagon train to a council of local leaders in the Church, community, and militia. </a:t>
            </a:r>
          </a:p>
          <a:p>
            <a:endParaRPr lang="en-US" b="1" dirty="0">
              <a:latin typeface="Open Sans"/>
            </a:endParaRPr>
          </a:p>
          <a:p>
            <a:r>
              <a:rPr lang="en-US" b="1" dirty="0">
                <a:latin typeface="Open Sans"/>
              </a:rPr>
              <a:t>Some council members strongly disagreed with the plan and asked Haight if he had consulted with President Brigham Young about the matter. </a:t>
            </a:r>
          </a:p>
          <a:p>
            <a:endParaRPr lang="en-US" b="1" dirty="0">
              <a:latin typeface="Open Sans"/>
            </a:endParaRPr>
          </a:p>
          <a:p>
            <a:r>
              <a:rPr lang="en-US" b="1" dirty="0">
                <a:latin typeface="Open Sans"/>
              </a:rPr>
              <a:t>Saying he had not, Haight agreed to send a messenger, James Haslam, to Salt Lake City with a letter explaining the situation and asking what should be done. </a:t>
            </a:r>
          </a:p>
          <a:p>
            <a:endParaRPr lang="en-US" b="1" dirty="0">
              <a:latin typeface="Open Sans"/>
            </a:endParaRPr>
          </a:p>
          <a:p>
            <a:r>
              <a:rPr lang="en-US" b="1" dirty="0">
                <a:latin typeface="Open Sans"/>
              </a:rPr>
              <a:t>However, because Salt Lake City is approximately 250 miles from Cedar City, it would require about a week of hard riding on horseback for the messenger to reach Salt Lake City and return to Cedar City with President Young’s instructions.</a:t>
            </a:r>
            <a:endParaRPr lang="en-US" b="1" i="1" dirty="0">
              <a:latin typeface="Open Sans"/>
            </a:endParaRPr>
          </a:p>
        </p:txBody>
      </p:sp>
      <p:pic>
        <p:nvPicPr>
          <p:cNvPr id="14338" name="Picture 2" descr="http://www.stjomo.com/uploadedImages/stjomocom/Discover_St_Jo/pony%20express%2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8011" y="3488252"/>
            <a:ext cx="432435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legendsofamerica.com/photos-utah/Wagon%20Train%20in%20Uta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2572" y="996078"/>
            <a:ext cx="3756545" cy="2426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20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6" end="6"/>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fade">
                                      <p:cBhvr>
                                        <p:cTn id="1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27259" y="838605"/>
            <a:ext cx="4231720" cy="1754326"/>
          </a:xfrm>
          <a:prstGeom prst="rect">
            <a:avLst/>
          </a:prstGeom>
        </p:spPr>
        <p:txBody>
          <a:bodyPr wrap="square">
            <a:spAutoFit/>
          </a:bodyPr>
          <a:lstStyle/>
          <a:p>
            <a:r>
              <a:rPr lang="en-US" b="1" i="0" dirty="0">
                <a:solidFill>
                  <a:srgbClr val="333333"/>
                </a:solidFill>
                <a:effectLst/>
                <a:latin typeface="Open Sans"/>
              </a:rPr>
              <a:t>When the Saints first arrived in the Salt Lake Valley, they were satisfied that they were isolated from their enemies and could build the kingdo</a:t>
            </a:r>
            <a:r>
              <a:rPr lang="en-US" b="1" dirty="0">
                <a:solidFill>
                  <a:srgbClr val="333333"/>
                </a:solidFill>
                <a:latin typeface="Open Sans"/>
              </a:rPr>
              <a:t>m of God in peace and safety.</a:t>
            </a:r>
            <a:endParaRPr lang="en-US" b="1" i="0" dirty="0">
              <a:solidFill>
                <a:srgbClr val="333333"/>
              </a:solidFill>
              <a:effectLst/>
              <a:latin typeface="Open Sans"/>
            </a:endParaRPr>
          </a:p>
        </p:txBody>
      </p:sp>
      <p:sp>
        <p:nvSpPr>
          <p:cNvPr id="8" name="Rectangle 7"/>
          <p:cNvSpPr/>
          <p:nvPr/>
        </p:nvSpPr>
        <p:spPr>
          <a:xfrm>
            <a:off x="5769089" y="1732499"/>
            <a:ext cx="4806042" cy="1200329"/>
          </a:xfrm>
          <a:prstGeom prst="rect">
            <a:avLst/>
          </a:prstGeom>
        </p:spPr>
        <p:txBody>
          <a:bodyPr wrap="square">
            <a:spAutoFit/>
          </a:bodyPr>
          <a:lstStyle/>
          <a:p>
            <a:r>
              <a:rPr lang="en-US" b="1" dirty="0">
                <a:latin typeface="Open Sans"/>
              </a:rPr>
              <a:t>“If the people of the United States will let us alone for ten years, we will ask no odds of them.” July 24, 1847—Brigham Young</a:t>
            </a:r>
          </a:p>
        </p:txBody>
      </p:sp>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Establishing Zion</a:t>
            </a:r>
          </a:p>
        </p:txBody>
      </p:sp>
      <p:sp>
        <p:nvSpPr>
          <p:cNvPr id="14" name="Rectangle 13"/>
          <p:cNvSpPr/>
          <p:nvPr/>
        </p:nvSpPr>
        <p:spPr>
          <a:xfrm>
            <a:off x="75386" y="6442864"/>
            <a:ext cx="13580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a:t>
            </a:r>
            <a:endParaRPr lang="en-US" sz="1400" dirty="0">
              <a:solidFill>
                <a:schemeClr val="bg1"/>
              </a:solidFill>
            </a:endParaRPr>
          </a:p>
        </p:txBody>
      </p:sp>
      <p:sp>
        <p:nvSpPr>
          <p:cNvPr id="15" name="Rectangle 14"/>
          <p:cNvSpPr/>
          <p:nvPr/>
        </p:nvSpPr>
        <p:spPr>
          <a:xfrm>
            <a:off x="1201093" y="5062510"/>
            <a:ext cx="4849166" cy="1200329"/>
          </a:xfrm>
          <a:prstGeom prst="rect">
            <a:avLst/>
          </a:prstGeom>
        </p:spPr>
        <p:txBody>
          <a:bodyPr wrap="square">
            <a:spAutoFit/>
          </a:bodyPr>
          <a:lstStyle/>
          <a:p>
            <a:r>
              <a:rPr lang="en-US" b="1" dirty="0">
                <a:solidFill>
                  <a:srgbClr val="333333"/>
                </a:solidFill>
                <a:latin typeface="Open Sans"/>
              </a:rPr>
              <a:t>With the sustaining help of the Lord and by their own industry, the Saints established a strong refuge within the ten years</a:t>
            </a:r>
            <a:endParaRPr lang="en-US" b="1" dirty="0">
              <a:latin typeface="Open Sans"/>
            </a:endParaRPr>
          </a:p>
        </p:txBody>
      </p:sp>
      <p:grpSp>
        <p:nvGrpSpPr>
          <p:cNvPr id="18" name="Group 17"/>
          <p:cNvGrpSpPr/>
          <p:nvPr/>
        </p:nvGrpSpPr>
        <p:grpSpPr>
          <a:xfrm>
            <a:off x="7297093" y="2811118"/>
            <a:ext cx="3648075" cy="3152289"/>
            <a:chOff x="7297093" y="2811118"/>
            <a:chExt cx="3648075" cy="3152289"/>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7093" y="2811118"/>
              <a:ext cx="3648075" cy="2857500"/>
            </a:xfrm>
            <a:prstGeom prst="rect">
              <a:avLst/>
            </a:prstGeom>
          </p:spPr>
        </p:pic>
        <p:sp>
          <p:nvSpPr>
            <p:cNvPr id="19" name="Rectangle 18"/>
            <p:cNvSpPr/>
            <p:nvPr/>
          </p:nvSpPr>
          <p:spPr>
            <a:xfrm>
              <a:off x="8038942" y="5655630"/>
              <a:ext cx="1930337" cy="307777"/>
            </a:xfrm>
            <a:prstGeom prst="rect">
              <a:avLst/>
            </a:prstGeom>
          </p:spPr>
          <p:txBody>
            <a:bodyPr wrap="none">
              <a:spAutoFit/>
            </a:bodyPr>
            <a:lstStyle/>
            <a:p>
              <a:r>
                <a:rPr lang="en-US" sz="1400" b="1" dirty="0">
                  <a:latin typeface="Abadi" panose="020B0604020104020204" pitchFamily="34" charset="0"/>
                </a:rPr>
                <a:t>First Home in Salt Lake</a:t>
              </a:r>
              <a:endParaRPr lang="en-US" sz="1400" dirty="0"/>
            </a:p>
          </p:txBody>
        </p:sp>
      </p:grpSp>
      <p:grpSp>
        <p:nvGrpSpPr>
          <p:cNvPr id="21" name="Group 20"/>
          <p:cNvGrpSpPr/>
          <p:nvPr/>
        </p:nvGrpSpPr>
        <p:grpSpPr>
          <a:xfrm>
            <a:off x="427258" y="2536371"/>
            <a:ext cx="4634599" cy="2188029"/>
            <a:chOff x="427258" y="2536371"/>
            <a:chExt cx="4634599" cy="2188029"/>
          </a:xfrm>
        </p:grpSpPr>
        <p:pic>
          <p:nvPicPr>
            <p:cNvPr id="20" name="Picture 2" descr="https://pursuitofhobbiness.files.wordpress.com/2013/10/1850-first-home-john-ellis-built-in-utah-woods-cros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093" r="1476" b="10567"/>
            <a:stretch/>
          </p:blipFill>
          <p:spPr bwMode="auto">
            <a:xfrm>
              <a:off x="1590545" y="2536371"/>
              <a:ext cx="3471312" cy="218802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427258" y="2902398"/>
              <a:ext cx="1163285" cy="1200329"/>
            </a:xfrm>
            <a:prstGeom prst="rect">
              <a:avLst/>
            </a:prstGeom>
          </p:spPr>
          <p:txBody>
            <a:bodyPr wrap="square">
              <a:spAutoFit/>
            </a:bodyPr>
            <a:lstStyle/>
            <a:p>
              <a:r>
                <a:rPr lang="en-US" sz="1200" b="1" dirty="0"/>
                <a:t>First home built in Utah by John and Harriet Ellis at Woods Cross, Utah</a:t>
              </a:r>
              <a:endParaRPr lang="en-US" sz="1200" dirty="0"/>
            </a:p>
          </p:txBody>
        </p:sp>
      </p:grpSp>
    </p:spTree>
    <p:extLst>
      <p:ext uri="{BB962C8B-B14F-4D97-AF65-F5344CB8AC3E}">
        <p14:creationId xmlns:p14="http://schemas.microsoft.com/office/powerpoint/2010/main" val="52702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“Too late, too late!”</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73675" y="2479111"/>
            <a:ext cx="6096000" cy="1477328"/>
          </a:xfrm>
          <a:prstGeom prst="rect">
            <a:avLst/>
          </a:prstGeom>
        </p:spPr>
        <p:txBody>
          <a:bodyPr>
            <a:spAutoFit/>
          </a:bodyPr>
          <a:lstStyle/>
          <a:p>
            <a:r>
              <a:rPr lang="en-US" b="1" dirty="0" err="1">
                <a:latin typeface="Open Sans"/>
              </a:rPr>
              <a:t>Haslem</a:t>
            </a:r>
            <a:r>
              <a:rPr lang="en-US" b="1" dirty="0">
                <a:latin typeface="Open Sans"/>
              </a:rPr>
              <a:t> returned by relay of horses, arriving at Cedar on Sunday the 13</a:t>
            </a:r>
            <a:r>
              <a:rPr lang="en-US" b="1" baseline="30000" dirty="0">
                <a:latin typeface="Open Sans"/>
              </a:rPr>
              <a:t>th</a:t>
            </a:r>
            <a:r>
              <a:rPr lang="en-US" b="1" dirty="0">
                <a:latin typeface="Open Sans"/>
              </a:rPr>
              <a:t> of September and delivered his message from Governor Young to Isaac C. Haight, who as he read it, burst into tears and said: “Too late, too late!”</a:t>
            </a:r>
            <a:endParaRPr lang="en-US" b="1" i="1" dirty="0">
              <a:latin typeface="Open Sans"/>
            </a:endParaRPr>
          </a:p>
        </p:txBody>
      </p:sp>
      <p:pic>
        <p:nvPicPr>
          <p:cNvPr id="14338" name="Picture 2" descr="http://www.stjomo.com/uploadedImages/stjomocom/Discover_St_Jo/pony%20express%2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651165" y="4224867"/>
            <a:ext cx="3230019" cy="227666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80157" y="1014394"/>
            <a:ext cx="6096000" cy="1200329"/>
          </a:xfrm>
          <a:prstGeom prst="rect">
            <a:avLst/>
          </a:prstGeom>
        </p:spPr>
        <p:txBody>
          <a:bodyPr>
            <a:spAutoFit/>
          </a:bodyPr>
          <a:lstStyle/>
          <a:p>
            <a:r>
              <a:rPr lang="en-US" b="1" dirty="0">
                <a:latin typeface="Open Sans"/>
              </a:rPr>
              <a:t>Brigham's verbal answer: “go with all speed, spare no horse flesh. The emigrants must not be meddled with, if it takes all Iron county to prevent it. They must go free and unmolested.”</a:t>
            </a:r>
            <a:endParaRPr lang="en-US" b="1" i="1" dirty="0">
              <a:latin typeface="Open Sans"/>
            </a:endParaRPr>
          </a:p>
        </p:txBody>
      </p:sp>
      <p:sp>
        <p:nvSpPr>
          <p:cNvPr id="11" name="Rectangle 10"/>
          <p:cNvSpPr/>
          <p:nvPr/>
        </p:nvSpPr>
        <p:spPr>
          <a:xfrm>
            <a:off x="7243350" y="1560075"/>
            <a:ext cx="4533415" cy="2585323"/>
          </a:xfrm>
          <a:prstGeom prst="rect">
            <a:avLst/>
          </a:prstGeom>
        </p:spPr>
        <p:txBody>
          <a:bodyPr wrap="square">
            <a:spAutoFit/>
          </a:bodyPr>
          <a:lstStyle/>
          <a:p>
            <a:r>
              <a:rPr lang="en-US" b="1" dirty="0">
                <a:latin typeface="Open Sans"/>
              </a:rPr>
              <a:t>Excerpts from Brigham Young’s letter:</a:t>
            </a:r>
          </a:p>
          <a:p>
            <a:r>
              <a:rPr lang="en-US" b="1" i="1" dirty="0">
                <a:latin typeface="Open Sans"/>
              </a:rPr>
              <a:t>“In regard to emigration trains passing through our settlements </a:t>
            </a:r>
            <a:r>
              <a:rPr lang="en-US" b="1" dirty="0">
                <a:latin typeface="Open Sans"/>
              </a:rPr>
              <a:t>we must not interfere with them until they are first notified to keep away. You must not meddle with them. The Indians we expect will do as they please, but you should try and preserve good feelings with them.”</a:t>
            </a:r>
            <a:endParaRPr lang="en-US" b="1" i="1" dirty="0">
              <a:latin typeface="Open Sans"/>
            </a:endParaRPr>
          </a:p>
        </p:txBody>
      </p:sp>
      <p:sp>
        <p:nvSpPr>
          <p:cNvPr id="3" name="Rectangle 2"/>
          <p:cNvSpPr/>
          <p:nvPr/>
        </p:nvSpPr>
        <p:spPr>
          <a:xfrm>
            <a:off x="128973" y="6449554"/>
            <a:ext cx="1064715" cy="276999"/>
          </a:xfrm>
          <a:prstGeom prst="rect">
            <a:avLst/>
          </a:prstGeom>
        </p:spPr>
        <p:txBody>
          <a:bodyPr wrap="none">
            <a:spAutoFit/>
          </a:bodyPr>
          <a:lstStyle/>
          <a:p>
            <a:r>
              <a:rPr lang="en-US" sz="1200" dirty="0">
                <a:solidFill>
                  <a:schemeClr val="bg1"/>
                </a:solidFill>
                <a:latin typeface="Open Sans"/>
              </a:rPr>
              <a:t>B.H. Roberts</a:t>
            </a:r>
            <a:endParaRPr lang="en-US" sz="1200" i="1" dirty="0">
              <a:solidFill>
                <a:schemeClr val="bg1"/>
              </a:solidFill>
              <a:latin typeface="Open Sans"/>
            </a:endParaRPr>
          </a:p>
        </p:txBody>
      </p:sp>
      <p:grpSp>
        <p:nvGrpSpPr>
          <p:cNvPr id="4" name="Group 3"/>
          <p:cNvGrpSpPr/>
          <p:nvPr/>
        </p:nvGrpSpPr>
        <p:grpSpPr>
          <a:xfrm>
            <a:off x="2358562" y="4290358"/>
            <a:ext cx="1568554" cy="2327868"/>
            <a:chOff x="2430384" y="4074686"/>
            <a:chExt cx="1568554" cy="2327868"/>
          </a:xfrm>
        </p:grpSpPr>
        <p:pic>
          <p:nvPicPr>
            <p:cNvPr id="2050" name="Picture 2" descr="https://www.lds.org/bc/content/shared/content/images/gospel-library/manual/32502/29-0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335" y="4074686"/>
              <a:ext cx="1560603" cy="208080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430384" y="6125555"/>
              <a:ext cx="1515158" cy="276999"/>
            </a:xfrm>
            <a:prstGeom prst="rect">
              <a:avLst/>
            </a:prstGeom>
          </p:spPr>
          <p:txBody>
            <a:bodyPr wrap="none">
              <a:spAutoFit/>
            </a:bodyPr>
            <a:lstStyle/>
            <a:p>
              <a:r>
                <a:rPr lang="en-US" sz="1200" dirty="0">
                  <a:solidFill>
                    <a:schemeClr val="bg1"/>
                  </a:solidFill>
                  <a:latin typeface="Open Sans"/>
                </a:rPr>
                <a:t>James Holt </a:t>
              </a:r>
              <a:r>
                <a:rPr lang="en-US" sz="1200" dirty="0" err="1">
                  <a:solidFill>
                    <a:schemeClr val="bg1"/>
                  </a:solidFill>
                  <a:latin typeface="Open Sans"/>
                </a:rPr>
                <a:t>Haslem</a:t>
              </a:r>
              <a:endParaRPr lang="en-US" sz="1200" i="1" dirty="0">
                <a:solidFill>
                  <a:schemeClr val="bg1"/>
                </a:solidFill>
                <a:latin typeface="Open Sans"/>
              </a:endParaRPr>
            </a:p>
          </p:txBody>
        </p:sp>
      </p:grpSp>
      <p:grpSp>
        <p:nvGrpSpPr>
          <p:cNvPr id="5" name="Group 4"/>
          <p:cNvGrpSpPr/>
          <p:nvPr/>
        </p:nvGrpSpPr>
        <p:grpSpPr>
          <a:xfrm>
            <a:off x="8717102" y="4187229"/>
            <a:ext cx="1834697" cy="2591303"/>
            <a:chOff x="8443049" y="4180238"/>
            <a:chExt cx="1834697" cy="2591303"/>
          </a:xfrm>
        </p:grpSpPr>
        <p:pic>
          <p:nvPicPr>
            <p:cNvPr id="15" name="Picture 2" descr="Isaac Haigh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3049" y="4180238"/>
              <a:ext cx="1834697" cy="229948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8602818" y="6494542"/>
              <a:ext cx="1234633" cy="276999"/>
            </a:xfrm>
            <a:prstGeom prst="rect">
              <a:avLst/>
            </a:prstGeom>
          </p:spPr>
          <p:txBody>
            <a:bodyPr wrap="none">
              <a:spAutoFit/>
            </a:bodyPr>
            <a:lstStyle/>
            <a:p>
              <a:r>
                <a:rPr lang="en-US" sz="1200" dirty="0">
                  <a:solidFill>
                    <a:schemeClr val="bg1"/>
                  </a:solidFill>
                  <a:latin typeface="Open Sans"/>
                </a:rPr>
                <a:t>Isaac C. Haight</a:t>
              </a:r>
              <a:endParaRPr lang="en-US" sz="1200" i="1" dirty="0">
                <a:solidFill>
                  <a:schemeClr val="bg1"/>
                </a:solidFill>
                <a:latin typeface="Open Sans"/>
              </a:endParaRPr>
            </a:p>
          </p:txBody>
        </p:sp>
      </p:grpSp>
    </p:spTree>
    <p:extLst>
      <p:ext uri="{BB962C8B-B14F-4D97-AF65-F5344CB8AC3E}">
        <p14:creationId xmlns:p14="http://schemas.microsoft.com/office/powerpoint/2010/main" val="198177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fade">
                                      <p:cBhvr>
                                        <p:cTn id="17" dur="500"/>
                                        <p:tgtEl>
                                          <p:spTgt spid="14338"/>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Paiutes</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law2.umkc.edu/faculty/projects/ftrials/mountainmeadows/paiutes18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0946" y="1268798"/>
            <a:ext cx="2589474" cy="28220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39625" y="1145640"/>
            <a:ext cx="412225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rebuchet MS" panose="020B0603020202020204" pitchFamily="34" charset="0"/>
              </a:rPr>
              <a:t>The Southern Paiutes of Utah live in the southwestern corner of the state where the Great Basin and the Colorado Plateau meet.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solidFill>
                <a:srgbClr val="000000"/>
              </a:solidFill>
              <a:latin typeface="Trebuchet MS" panose="020B0603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rebuchet MS" panose="020B0603020202020204" pitchFamily="34" charset="0"/>
              </a:rPr>
              <a:t>Most scholars agree that the Paiutes entered Utah about A.D. 1100-1200.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rebuchet MS" panose="020B0603020202020204" pitchFamily="34" charset="0"/>
              </a:rPr>
              <a:t>Historically, the largest population concentrations of Paiutes were along the Virgin and Muddy rivers; other Paiutes adapted to a more arid desert environment that centered on water sources such as springs. </a:t>
            </a:r>
            <a:endParaRPr kumimoji="0" lang="en-US" altLang="en-US" sz="1400" b="0" i="0" u="none" strike="noStrike" cap="none" normalizeH="0" baseline="0" dirty="0">
              <a:ln>
                <a:noFill/>
              </a:ln>
              <a:solidFill>
                <a:schemeClr val="tx1"/>
              </a:solidFill>
              <a:effectLst/>
            </a:endParaRPr>
          </a:p>
        </p:txBody>
      </p:sp>
      <p:pic>
        <p:nvPicPr>
          <p:cNvPr id="1028" name="Picture 4" descr="Paiute India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12263" y="3522663"/>
            <a:ext cx="597718" cy="21621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616034" y="1442575"/>
            <a:ext cx="4045295" cy="4616648"/>
          </a:xfrm>
          <a:prstGeom prst="rect">
            <a:avLst/>
          </a:prstGeom>
        </p:spPr>
        <p:txBody>
          <a:bodyPr wrap="square">
            <a:spAutoFit/>
          </a:bodyPr>
          <a:lstStyle/>
          <a:p>
            <a:r>
              <a:rPr lang="en-US" sz="1400" b="1" dirty="0">
                <a:latin typeface="Open Sans"/>
              </a:rPr>
              <a:t>The first recorded contact between Utah Paiutes and Europeans occurred in 1776 when the Escalante-Dominguez party encountered Paiute women gathering seeds. In 1826-27 </a:t>
            </a:r>
            <a:r>
              <a:rPr lang="en-US" sz="1400" b="1" dirty="0" err="1">
                <a:latin typeface="Open Sans"/>
              </a:rPr>
              <a:t>Jedediah</a:t>
            </a:r>
            <a:r>
              <a:rPr lang="en-US" sz="1400" b="1" dirty="0">
                <a:latin typeface="Open Sans"/>
              </a:rPr>
              <a:t> Smith passed through Paiute country and established an overland route to California. Trappers, traders, and emigrants on their way to California soon followed. The increased presence of Europeans and their animals had serious effects on the Paiutes. </a:t>
            </a:r>
          </a:p>
          <a:p>
            <a:endParaRPr lang="en-US" sz="1400" b="1" dirty="0">
              <a:latin typeface="Open Sans"/>
            </a:endParaRPr>
          </a:p>
          <a:p>
            <a:r>
              <a:rPr lang="en-US" sz="1400" b="1" dirty="0">
                <a:latin typeface="Open Sans"/>
              </a:rPr>
              <a:t>The animals of the emigrants </a:t>
            </a:r>
          </a:p>
          <a:p>
            <a:r>
              <a:rPr lang="en-US" sz="1400" b="1" dirty="0">
                <a:latin typeface="Open Sans"/>
              </a:rPr>
              <a:t>ate the grasses and often the </a:t>
            </a:r>
          </a:p>
          <a:p>
            <a:r>
              <a:rPr lang="en-US" sz="1400" b="1" dirty="0">
                <a:latin typeface="Open Sans"/>
              </a:rPr>
              <a:t>corn that served as food for </a:t>
            </a:r>
          </a:p>
          <a:p>
            <a:r>
              <a:rPr lang="en-US" sz="1400" b="1" dirty="0">
                <a:latin typeface="Open Sans"/>
              </a:rPr>
              <a:t>the Paiute. The Paiutes, </a:t>
            </a:r>
          </a:p>
          <a:p>
            <a:r>
              <a:rPr lang="en-US" sz="1400" b="1" dirty="0">
                <a:latin typeface="Open Sans"/>
              </a:rPr>
              <a:t>especially young women </a:t>
            </a:r>
          </a:p>
          <a:p>
            <a:r>
              <a:rPr lang="en-US" sz="1400" b="1" dirty="0">
                <a:latin typeface="Open Sans"/>
              </a:rPr>
              <a:t>and children, became </a:t>
            </a:r>
          </a:p>
          <a:p>
            <a:r>
              <a:rPr lang="en-US" sz="1400" b="1" dirty="0">
                <a:latin typeface="Open Sans"/>
              </a:rPr>
              <a:t>commodities as mounted </a:t>
            </a:r>
          </a:p>
          <a:p>
            <a:r>
              <a:rPr lang="en-US" sz="1400" b="1" dirty="0">
                <a:latin typeface="Open Sans"/>
              </a:rPr>
              <a:t>Utes and Navajos raided for </a:t>
            </a:r>
          </a:p>
          <a:p>
            <a:r>
              <a:rPr lang="en-US" sz="1400" b="1" dirty="0">
                <a:latin typeface="Open Sans"/>
              </a:rPr>
              <a:t>slaves to trade to the Europeans.</a:t>
            </a:r>
          </a:p>
        </p:txBody>
      </p:sp>
      <p:sp>
        <p:nvSpPr>
          <p:cNvPr id="14" name="Rectangle 13"/>
          <p:cNvSpPr/>
          <p:nvPr/>
        </p:nvSpPr>
        <p:spPr>
          <a:xfrm>
            <a:off x="185136" y="4423908"/>
            <a:ext cx="7430898" cy="1384995"/>
          </a:xfrm>
          <a:prstGeom prst="rect">
            <a:avLst/>
          </a:prstGeom>
        </p:spPr>
        <p:txBody>
          <a:bodyPr wrap="square">
            <a:spAutoFit/>
          </a:bodyPr>
          <a:lstStyle/>
          <a:p>
            <a:r>
              <a:rPr lang="en-US" sz="1400" b="1" dirty="0">
                <a:latin typeface="Open Sans"/>
              </a:rPr>
              <a:t>Although the Euro-American travelers posed a threat to the Paiutes, it was the arrival of the Mormons in the 1850s that destroyed their sovereignty and traditional lifestyle. The Mormons came to stay, and they settled in places that had traditionally served the Paiutes as foraging and camping areas. As a result, starvation and disease drastically reduced the Paiute population. Between 1854 and 1858 the Mormons conducted a fairly intensive missionary effort among the Paiutes.</a:t>
            </a:r>
          </a:p>
        </p:txBody>
      </p:sp>
      <p:sp>
        <p:nvSpPr>
          <p:cNvPr id="7" name="Rectangle 6"/>
          <p:cNvSpPr/>
          <p:nvPr/>
        </p:nvSpPr>
        <p:spPr>
          <a:xfrm>
            <a:off x="105623" y="6441597"/>
            <a:ext cx="9119858" cy="276999"/>
          </a:xfrm>
          <a:prstGeom prst="rect">
            <a:avLst/>
          </a:prstGeom>
        </p:spPr>
        <p:txBody>
          <a:bodyPr wrap="square">
            <a:spAutoFit/>
          </a:bodyPr>
          <a:lstStyle/>
          <a:p>
            <a:r>
              <a:rPr lang="en-US" sz="1200" dirty="0">
                <a:solidFill>
                  <a:schemeClr val="bg1"/>
                </a:solidFill>
                <a:latin typeface="Trebuchet MS" panose="020B0603020202020204" pitchFamily="34" charset="0"/>
              </a:rPr>
              <a:t>Ronald L. Holt </a:t>
            </a:r>
            <a:r>
              <a:rPr lang="en-US" sz="1200" i="1" dirty="0">
                <a:solidFill>
                  <a:schemeClr val="bg1"/>
                </a:solidFill>
                <a:latin typeface="Trebuchet MS" panose="020B0603020202020204" pitchFamily="34" charset="0"/>
              </a:rPr>
              <a:t>Utah History Encyclopedia</a:t>
            </a:r>
            <a:endParaRPr lang="en-US" sz="1200" dirty="0">
              <a:solidFill>
                <a:schemeClr val="bg1"/>
              </a:solidFill>
            </a:endParaRPr>
          </a:p>
        </p:txBody>
      </p:sp>
      <p:pic>
        <p:nvPicPr>
          <p:cNvPr id="7170" name="Picture 2" descr="http://upload.wikimedia.org/wikipedia/commons/2/27/Jedediah_Smit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54937" y="3641821"/>
            <a:ext cx="1391449" cy="20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14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Concealing The Truth</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63286" y="1087595"/>
            <a:ext cx="5333747" cy="4524315"/>
          </a:xfrm>
          <a:prstGeom prst="rect">
            <a:avLst/>
          </a:prstGeom>
        </p:spPr>
        <p:txBody>
          <a:bodyPr wrap="square">
            <a:spAutoFit/>
          </a:bodyPr>
          <a:lstStyle/>
          <a:p>
            <a:r>
              <a:rPr lang="en-US" b="1" dirty="0">
                <a:latin typeface="Open Sans"/>
              </a:rPr>
              <a:t>Shortly before Isaac Haight sent his letter with the messenger, John D. Lee and a group of Indians attacked the emigrant camp at a place called the Mountain Meadows. </a:t>
            </a:r>
          </a:p>
          <a:p>
            <a:endParaRPr lang="en-US" b="1" dirty="0">
              <a:latin typeface="Open Sans"/>
            </a:endParaRPr>
          </a:p>
          <a:p>
            <a:r>
              <a:rPr lang="en-US" b="1" dirty="0">
                <a:latin typeface="Open Sans"/>
              </a:rPr>
              <a:t>Lee led the attack but concealed his identity so that it would appear that only the Indians were involved. </a:t>
            </a:r>
          </a:p>
          <a:p>
            <a:endParaRPr lang="en-US" b="1" dirty="0">
              <a:latin typeface="Open Sans"/>
            </a:endParaRPr>
          </a:p>
          <a:p>
            <a:r>
              <a:rPr lang="en-US" b="1" dirty="0">
                <a:latin typeface="Open Sans"/>
              </a:rPr>
              <a:t>Some of the emigrants were killed or wounded, and the remainder fought off their attackers, forcing Lee and the Indians to retreat. The emigrants quickly pulled their wagons into a tight circle, or corral, for protection. Two additional attacks followed during a five-day siege on the wagon train.</a:t>
            </a:r>
            <a:endParaRPr lang="en-US" b="1" i="1" dirty="0">
              <a:latin typeface="Open Sans"/>
            </a:endParaRPr>
          </a:p>
        </p:txBody>
      </p:sp>
      <p:pic>
        <p:nvPicPr>
          <p:cNvPr id="16386" name="Picture 2" descr="http://ushistoryimages.com/images/mountain-meadows-massacre/fullsize/mountain-meadow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7915" y="1385887"/>
            <a:ext cx="5715000" cy="324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55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923330"/>
          </a:xfrm>
          <a:prstGeom prst="rect">
            <a:avLst/>
          </a:prstGeom>
          <a:noFill/>
        </p:spPr>
        <p:txBody>
          <a:bodyPr wrap="square" rtlCol="0">
            <a:spAutoFit/>
          </a:bodyPr>
          <a:lstStyle/>
          <a:p>
            <a:pPr algn="ctr"/>
            <a:r>
              <a:rPr lang="en-US" sz="5400" dirty="0">
                <a:latin typeface="AR JULIAN" panose="02000000000000000000" pitchFamily="2" charset="0"/>
              </a:rPr>
              <a:t>The Baker-</a:t>
            </a:r>
            <a:r>
              <a:rPr lang="en-US" sz="5400" dirty="0" err="1">
                <a:latin typeface="AR JULIAN" panose="02000000000000000000" pitchFamily="2" charset="0"/>
              </a:rPr>
              <a:t>Fancher</a:t>
            </a:r>
            <a:r>
              <a:rPr lang="en-US" sz="5400" dirty="0">
                <a:latin typeface="AR JULIAN" panose="02000000000000000000" pitchFamily="2" charset="0"/>
              </a:rPr>
              <a:t> Party</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07748" y="1255574"/>
            <a:ext cx="7900081" cy="4801314"/>
          </a:xfrm>
          <a:prstGeom prst="rect">
            <a:avLst/>
          </a:prstGeom>
        </p:spPr>
        <p:txBody>
          <a:bodyPr wrap="square">
            <a:spAutoFit/>
          </a:bodyPr>
          <a:lstStyle/>
          <a:p>
            <a:r>
              <a:rPr lang="en-US" b="1" dirty="0"/>
              <a:t>Fifty-two years old at the time, Jack Baker decided to travel with the </a:t>
            </a:r>
            <a:r>
              <a:rPr lang="en-US" b="1" dirty="0" err="1"/>
              <a:t>Fancher</a:t>
            </a:r>
            <a:r>
              <a:rPr lang="en-US" b="1" dirty="0"/>
              <a:t> Party, as did his son Abel Baker. </a:t>
            </a:r>
          </a:p>
          <a:p>
            <a:r>
              <a:rPr lang="en-US" b="1" dirty="0"/>
              <a:t>1 April 1857, Jack Baker departed from Carroll County, Arkansas.</a:t>
            </a:r>
          </a:p>
          <a:p>
            <a:endParaRPr lang="en-US" b="1" i="1" dirty="0">
              <a:latin typeface="Open Sans"/>
            </a:endParaRPr>
          </a:p>
          <a:p>
            <a:r>
              <a:rPr lang="en-US" b="1" dirty="0"/>
              <a:t>According to Mountain Meadows Massacre survivor Nancy </a:t>
            </a:r>
            <a:r>
              <a:rPr lang="en-US" b="1" dirty="0" err="1"/>
              <a:t>Sophronia</a:t>
            </a:r>
            <a:r>
              <a:rPr lang="en-US" b="1" dirty="0"/>
              <a:t> Huff, Captain John </a:t>
            </a:r>
            <a:r>
              <a:rPr lang="en-US" b="1" dirty="0" err="1"/>
              <a:t>Twitty</a:t>
            </a:r>
            <a:r>
              <a:rPr lang="en-US" b="1" dirty="0"/>
              <a:t> Baker "had me in his arms when he was shot down, and fell dead" on 11 September 1857. </a:t>
            </a:r>
          </a:p>
          <a:p>
            <a:endParaRPr lang="en-US" b="1" dirty="0"/>
          </a:p>
          <a:p>
            <a:r>
              <a:rPr lang="en-US" b="1" dirty="0"/>
              <a:t>He was 52 years old when he died. Jack Baker's son Abel Baker, son George Washington Baker, daughter-in-law, Minerva Ann (</a:t>
            </a:r>
            <a:r>
              <a:rPr lang="en-US" b="1" dirty="0" err="1"/>
              <a:t>Beller</a:t>
            </a:r>
            <a:r>
              <a:rPr lang="en-US" b="1" dirty="0"/>
              <a:t>) Baker, granddaughter Mary </a:t>
            </a:r>
            <a:r>
              <a:rPr lang="en-US" b="1" dirty="0" err="1"/>
              <a:t>Lovina</a:t>
            </a:r>
            <a:r>
              <a:rPr lang="en-US" b="1" dirty="0"/>
              <a:t> Baker, daughter Sarah C. (Baker) Mitchell, son-in-law, Charles Roark Mitchell, and infant grandson John Mitchell, all died in the Mountain Meadows Massacre. </a:t>
            </a:r>
          </a:p>
          <a:p>
            <a:endParaRPr lang="en-US" b="1" dirty="0"/>
          </a:p>
          <a:p>
            <a:r>
              <a:rPr lang="en-US" b="1" dirty="0"/>
              <a:t>Three of his grandchildren, Martha Elizabeth Baker, Sarah Frances Baker, and William </a:t>
            </a:r>
            <a:r>
              <a:rPr lang="en-US" b="1" dirty="0" err="1"/>
              <a:t>Twitty</a:t>
            </a:r>
            <a:r>
              <a:rPr lang="en-US" b="1" dirty="0"/>
              <a:t> Baker, survived the Massacre and were returned to Jack Baker's widow, Mary A. (Ashby) Baker, in Carroll County, Arkansas in 1859.</a:t>
            </a:r>
            <a:endParaRPr lang="en-US" i="1" dirty="0">
              <a:latin typeface="Open Sans"/>
            </a:endParaRPr>
          </a:p>
        </p:txBody>
      </p:sp>
      <p:grpSp>
        <p:nvGrpSpPr>
          <p:cNvPr id="3" name="Group 2"/>
          <p:cNvGrpSpPr/>
          <p:nvPr/>
        </p:nvGrpSpPr>
        <p:grpSpPr>
          <a:xfrm>
            <a:off x="9485013" y="3907059"/>
            <a:ext cx="2706987" cy="2896374"/>
            <a:chOff x="8637004" y="1255574"/>
            <a:chExt cx="2706987" cy="2896374"/>
          </a:xfrm>
        </p:grpSpPr>
        <p:pic>
          <p:nvPicPr>
            <p:cNvPr id="19458" name="Picture 2" descr="Martha Elizabeth Baker Ter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1746" y="1255574"/>
              <a:ext cx="2152650" cy="26193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637004" y="3874949"/>
              <a:ext cx="2706987" cy="276999"/>
            </a:xfrm>
            <a:prstGeom prst="rect">
              <a:avLst/>
            </a:prstGeom>
          </p:spPr>
          <p:txBody>
            <a:bodyPr wrap="square">
              <a:spAutoFit/>
            </a:bodyPr>
            <a:lstStyle/>
            <a:p>
              <a:r>
                <a:rPr lang="en-US" sz="1200" b="1" i="0" dirty="0">
                  <a:solidFill>
                    <a:schemeClr val="bg1"/>
                  </a:solidFill>
                  <a:effectLst/>
                  <a:latin typeface="Arial" panose="020B0604020202020204" pitchFamily="34" charset="0"/>
                </a:rPr>
                <a:t>Martha Elizabeth Baker Terry</a:t>
              </a:r>
              <a:endParaRPr lang="en-US" sz="1200" dirty="0">
                <a:solidFill>
                  <a:schemeClr val="bg1"/>
                </a:solidFill>
              </a:endParaRPr>
            </a:p>
          </p:txBody>
        </p:sp>
      </p:grpSp>
      <p:pic>
        <p:nvPicPr>
          <p:cNvPr id="5122" name="Picture 2" descr="http://upload.wikimedia.org/wikipedia/commons/thumb/e/e2/Christopher_Fancher.jpg/220px-Christopher_Fanch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829" y="923330"/>
            <a:ext cx="1736408" cy="27703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946739" y="2019691"/>
            <a:ext cx="1783533" cy="830997"/>
          </a:xfrm>
          <a:prstGeom prst="rect">
            <a:avLst/>
          </a:prstGeom>
        </p:spPr>
        <p:txBody>
          <a:bodyPr wrap="square">
            <a:spAutoFit/>
          </a:bodyPr>
          <a:lstStyle/>
          <a:p>
            <a:r>
              <a:rPr lang="en-US" sz="1200" dirty="0">
                <a:latin typeface="Open Sans"/>
              </a:rPr>
              <a:t>Christopher Kit Fancher (survivor of the Mountain Meadows massacre)</a:t>
            </a:r>
          </a:p>
        </p:txBody>
      </p:sp>
    </p:spTree>
    <p:extLst>
      <p:ext uri="{BB962C8B-B14F-4D97-AF65-F5344CB8AC3E}">
        <p14:creationId xmlns:p14="http://schemas.microsoft.com/office/powerpoint/2010/main" val="332475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He Held Me In His Arms</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565249" y="1255574"/>
            <a:ext cx="7098667" cy="4524315"/>
          </a:xfrm>
          <a:prstGeom prst="rect">
            <a:avLst/>
          </a:prstGeom>
        </p:spPr>
        <p:txBody>
          <a:bodyPr wrap="square">
            <a:spAutoFit/>
          </a:bodyPr>
          <a:lstStyle/>
          <a:p>
            <a:r>
              <a:rPr lang="en-US" b="1" dirty="0">
                <a:latin typeface="Open Sans"/>
              </a:rPr>
              <a:t>"I am the daughter of Peter Huff; my mother’s maiden name was </a:t>
            </a:r>
            <a:r>
              <a:rPr lang="en-US" b="1" dirty="0" err="1">
                <a:latin typeface="Open Sans"/>
              </a:rPr>
              <a:t>Salidia</a:t>
            </a:r>
            <a:r>
              <a:rPr lang="en-US" b="1" dirty="0">
                <a:latin typeface="Open Sans"/>
              </a:rPr>
              <a:t> Brown, daughter of Alexander Brown of Tennessee. I was born in Benton County, Arkansas, in 1853. My father started to move from that county in the spring of 1857, with the ill fated train bound for California. I was then a little past four years old. I can recollect my father and mother very well, as well as many little incidents that occurred about that time -- our travels on the road, etc. I recollect passing through Salt Lake City, and passing through other places, and I recollect we were in a small prairie. One morning before day I was woke up by the firing of guns, and learned that our camp had been attacked, we suppose, by Indians. Some of the men folk were wounded. The men dug a ditch around our camp, and fortified the best they could. The women and children got in the ditches, and were comparatively out of danger.</a:t>
            </a:r>
            <a:endParaRPr lang="en-US" b="1" i="1" dirty="0">
              <a:latin typeface="Open Sans"/>
            </a:endParaRPr>
          </a:p>
        </p:txBody>
      </p:sp>
      <p:pic>
        <p:nvPicPr>
          <p:cNvPr id="18434" name="Picture 2" descr="Nancy Sophrina Huff C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3627" y="1336125"/>
            <a:ext cx="2266950" cy="26193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6336657"/>
            <a:ext cx="8157172" cy="369332"/>
          </a:xfrm>
          <a:prstGeom prst="rect">
            <a:avLst/>
          </a:prstGeom>
        </p:spPr>
        <p:txBody>
          <a:bodyPr wrap="square">
            <a:spAutoFit/>
          </a:bodyPr>
          <a:lstStyle/>
          <a:p>
            <a:r>
              <a:rPr lang="en-US" b="1" i="0" dirty="0">
                <a:solidFill>
                  <a:schemeClr val="bg1"/>
                </a:solidFill>
                <a:effectLst/>
                <a:latin typeface="Arial" panose="020B0604020202020204" pitchFamily="34" charset="0"/>
              </a:rPr>
              <a:t> Nancy </a:t>
            </a:r>
            <a:r>
              <a:rPr lang="en-US" b="1" i="0" dirty="0" err="1">
                <a:solidFill>
                  <a:schemeClr val="bg1"/>
                </a:solidFill>
                <a:effectLst/>
                <a:latin typeface="Arial" panose="020B0604020202020204" pitchFamily="34" charset="0"/>
              </a:rPr>
              <a:t>Sophrona</a:t>
            </a:r>
            <a:r>
              <a:rPr lang="en-US" b="1" i="0" dirty="0">
                <a:solidFill>
                  <a:schemeClr val="bg1"/>
                </a:solidFill>
                <a:effectLst/>
                <a:latin typeface="Arial" panose="020B0604020202020204" pitchFamily="34" charset="0"/>
              </a:rPr>
              <a:t> Huff Cate—she was 4 years old at the time</a:t>
            </a:r>
            <a:endParaRPr lang="en-US" dirty="0">
              <a:solidFill>
                <a:schemeClr val="bg1"/>
              </a:solidFill>
            </a:endParaRPr>
          </a:p>
        </p:txBody>
      </p:sp>
      <p:sp>
        <p:nvSpPr>
          <p:cNvPr id="4" name="Rectangle 3"/>
          <p:cNvSpPr/>
          <p:nvPr/>
        </p:nvSpPr>
        <p:spPr>
          <a:xfrm>
            <a:off x="292729" y="4406677"/>
            <a:ext cx="4272520" cy="646331"/>
          </a:xfrm>
          <a:prstGeom prst="rect">
            <a:avLst/>
          </a:prstGeom>
        </p:spPr>
        <p:txBody>
          <a:bodyPr wrap="square">
            <a:spAutoFit/>
          </a:bodyPr>
          <a:lstStyle/>
          <a:p>
            <a:r>
              <a:rPr lang="en-US" dirty="0">
                <a:solidFill>
                  <a:srgbClr val="000000"/>
                </a:solidFill>
              </a:rPr>
              <a:t>“Captain Baker had me in his arms when he was shot down, and fell dead.”</a:t>
            </a:r>
            <a:endParaRPr lang="en-US" dirty="0"/>
          </a:p>
        </p:txBody>
      </p:sp>
    </p:spTree>
    <p:extLst>
      <p:ext uri="{BB962C8B-B14F-4D97-AF65-F5344CB8AC3E}">
        <p14:creationId xmlns:p14="http://schemas.microsoft.com/office/powerpoint/2010/main" val="273543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Fate of the Children</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47334" y="1414676"/>
            <a:ext cx="4186155" cy="3046988"/>
          </a:xfrm>
          <a:prstGeom prst="rect">
            <a:avLst/>
          </a:prstGeom>
        </p:spPr>
        <p:txBody>
          <a:bodyPr wrap="square">
            <a:spAutoFit/>
          </a:bodyPr>
          <a:lstStyle/>
          <a:p>
            <a:r>
              <a:rPr lang="en-US" b="1" dirty="0">
                <a:latin typeface="Open Sans"/>
              </a:rPr>
              <a:t>“The children that were saved were distributed among the settlers, but two years later they were gathered up by M. Jacob Forney, who was the Indian agent for the territory of Utah in 1857, and were sent east where congress having in the meantime appropriated the sum of $10,000 for their recovery and restoration:” </a:t>
            </a:r>
          </a:p>
          <a:p>
            <a:r>
              <a:rPr lang="en-US" sz="1200" b="1" dirty="0">
                <a:latin typeface="Open Sans"/>
              </a:rPr>
              <a:t>B.H. Roberts</a:t>
            </a:r>
          </a:p>
        </p:txBody>
      </p:sp>
      <p:sp>
        <p:nvSpPr>
          <p:cNvPr id="3" name="Rectangle 2"/>
          <p:cNvSpPr/>
          <p:nvPr/>
        </p:nvSpPr>
        <p:spPr>
          <a:xfrm>
            <a:off x="4220979" y="4457332"/>
            <a:ext cx="4281733" cy="1477328"/>
          </a:xfrm>
          <a:prstGeom prst="rect">
            <a:avLst/>
          </a:prstGeom>
        </p:spPr>
        <p:txBody>
          <a:bodyPr wrap="square">
            <a:spAutoFit/>
          </a:bodyPr>
          <a:lstStyle/>
          <a:p>
            <a:r>
              <a:rPr lang="en-US" b="1" dirty="0">
                <a:latin typeface="Open Sans"/>
              </a:rPr>
              <a:t>Seventeen of the children under the age of 6 were later reclaimed by the U.S. Army and returned to relatives in Arkansas.</a:t>
            </a:r>
          </a:p>
          <a:p>
            <a:r>
              <a:rPr lang="en-US" b="1" baseline="30000" dirty="0">
                <a:latin typeface="Open Sans"/>
              </a:rPr>
              <a:t>Wikipedia</a:t>
            </a:r>
            <a:endParaRPr lang="en-US" b="1" dirty="0">
              <a:latin typeface="Open Sans"/>
            </a:endParaRPr>
          </a:p>
        </p:txBody>
      </p:sp>
      <p:pic>
        <p:nvPicPr>
          <p:cNvPr id="6146" name="Picture 2" descr="http://www.encyclopediaofarkansas.net/media/gallery/photo/MM_Massacre_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6716" y="2912138"/>
            <a:ext cx="2717950" cy="381466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todaysmamacom.c.presscdn.com/wp-content/blogs.dir/2/files/2014/02/child-statue-in-cemetery-400x300.png"/>
          <p:cNvPicPr>
            <a:picLocks noChangeAspect="1" noChangeArrowheads="1"/>
          </p:cNvPicPr>
          <p:nvPr/>
        </p:nvPicPr>
        <p:blipFill rotWithShape="1">
          <a:blip r:embed="rId5">
            <a:extLst>
              <a:ext uri="{28A0092B-C50C-407E-A947-70E740481C1C}">
                <a14:useLocalDpi xmlns:a14="http://schemas.microsoft.com/office/drawing/2010/main" val="0"/>
              </a:ext>
            </a:extLst>
          </a:blip>
          <a:srcRect l="13500" t="3961" r="10697" b="3207"/>
          <a:stretch/>
        </p:blipFill>
        <p:spPr bwMode="auto">
          <a:xfrm>
            <a:off x="5069940" y="1197961"/>
            <a:ext cx="2888056" cy="265266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38007" y="4583679"/>
            <a:ext cx="2686033" cy="2168476"/>
            <a:chOff x="138007" y="4583679"/>
            <a:chExt cx="2686033" cy="2168476"/>
          </a:xfrm>
        </p:grpSpPr>
        <p:pic>
          <p:nvPicPr>
            <p:cNvPr id="6150" name="Picture 6" descr="http://upload.wikimedia.org/wikipedia/commons/thumb/f/ff/Jacob_Forney.jpg/165px-Jacob_Forne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007" y="4583679"/>
              <a:ext cx="1571625"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09632" y="6475156"/>
              <a:ext cx="1114408" cy="276999"/>
            </a:xfrm>
            <a:prstGeom prst="rect">
              <a:avLst/>
            </a:prstGeom>
          </p:spPr>
          <p:txBody>
            <a:bodyPr wrap="none">
              <a:spAutoFit/>
            </a:bodyPr>
            <a:lstStyle/>
            <a:p>
              <a:r>
                <a:rPr lang="en-US" sz="1200" dirty="0">
                  <a:solidFill>
                    <a:schemeClr val="bg1"/>
                  </a:solidFill>
                  <a:latin typeface="Open Sans"/>
                </a:rPr>
                <a:t>Jacob Forney</a:t>
              </a:r>
            </a:p>
          </p:txBody>
        </p:sp>
      </p:grpSp>
      <p:sp>
        <p:nvSpPr>
          <p:cNvPr id="15" name="Rectangle 14"/>
          <p:cNvSpPr/>
          <p:nvPr/>
        </p:nvSpPr>
        <p:spPr>
          <a:xfrm>
            <a:off x="4147223" y="769775"/>
            <a:ext cx="3897553" cy="369332"/>
          </a:xfrm>
          <a:prstGeom prst="rect">
            <a:avLst/>
          </a:prstGeom>
        </p:spPr>
        <p:txBody>
          <a:bodyPr wrap="square">
            <a:spAutoFit/>
          </a:bodyPr>
          <a:lstStyle/>
          <a:p>
            <a:r>
              <a:rPr lang="en-US" dirty="0">
                <a:latin typeface="Open Sans"/>
              </a:rPr>
              <a:t>“Too young to tell tales”</a:t>
            </a:r>
            <a:endParaRPr lang="en-US" sz="1200" dirty="0">
              <a:latin typeface="Open Sans"/>
            </a:endParaRPr>
          </a:p>
        </p:txBody>
      </p:sp>
    </p:spTree>
    <p:extLst>
      <p:ext uri="{BB962C8B-B14F-4D97-AF65-F5344CB8AC3E}">
        <p14:creationId xmlns:p14="http://schemas.microsoft.com/office/powerpoint/2010/main" val="378918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fade">
                                      <p:cBhvr>
                                        <p:cTn id="13" dur="500"/>
                                        <p:tgtEl>
                                          <p:spTgt spid="61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fade">
                                      <p:cBhvr>
                                        <p:cTn id="1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Trial of John D. Lee</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289641" y="1320493"/>
            <a:ext cx="4345733" cy="2585323"/>
          </a:xfrm>
          <a:prstGeom prst="rect">
            <a:avLst/>
          </a:prstGeom>
        </p:spPr>
        <p:txBody>
          <a:bodyPr wrap="square">
            <a:spAutoFit/>
          </a:bodyPr>
          <a:lstStyle/>
          <a:p>
            <a:r>
              <a:rPr lang="en-US" b="1" dirty="0"/>
              <a:t>The 1</a:t>
            </a:r>
            <a:r>
              <a:rPr lang="en-US" b="1" baseline="30000" dirty="0"/>
              <a:t>st</a:t>
            </a:r>
            <a:r>
              <a:rPr lang="en-US" b="1" dirty="0"/>
              <a:t> trial of John D. Lee opened on July 23, 1875 before U. S. District Judge Jacob </a:t>
            </a:r>
            <a:r>
              <a:rPr lang="en-US" b="1" dirty="0" err="1"/>
              <a:t>Boreman</a:t>
            </a:r>
            <a:r>
              <a:rPr lang="en-US" b="1" dirty="0"/>
              <a:t> in Beaver, Utah.</a:t>
            </a:r>
          </a:p>
          <a:p>
            <a:r>
              <a:rPr lang="en-US" b="1" dirty="0"/>
              <a:t> </a:t>
            </a:r>
          </a:p>
          <a:p>
            <a:r>
              <a:rPr lang="en-US" b="1" dirty="0"/>
              <a:t>U. S. attorneys William C. Carey and Robert Baskin managed the prosecution.</a:t>
            </a:r>
          </a:p>
          <a:p>
            <a:endParaRPr lang="en-US" b="1" i="1" dirty="0"/>
          </a:p>
          <a:p>
            <a:r>
              <a:rPr lang="en-US" b="1" dirty="0"/>
              <a:t>It was a hung jury and Lee was acquitted. </a:t>
            </a:r>
            <a:endParaRPr lang="en-US" sz="1200" b="1" i="1" dirty="0"/>
          </a:p>
          <a:p>
            <a:endParaRPr lang="en-US" b="1" i="1" dirty="0"/>
          </a:p>
        </p:txBody>
      </p:sp>
      <p:sp>
        <p:nvSpPr>
          <p:cNvPr id="10" name="Rectangle 9"/>
          <p:cNvSpPr/>
          <p:nvPr/>
        </p:nvSpPr>
        <p:spPr>
          <a:xfrm>
            <a:off x="2462507" y="5090777"/>
            <a:ext cx="1589313" cy="307777"/>
          </a:xfrm>
          <a:prstGeom prst="rect">
            <a:avLst/>
          </a:prstGeom>
        </p:spPr>
        <p:txBody>
          <a:bodyPr wrap="square">
            <a:spAutoFit/>
          </a:bodyPr>
          <a:lstStyle/>
          <a:p>
            <a:r>
              <a:rPr lang="en-US" sz="1400" b="0" i="0" dirty="0">
                <a:effectLst/>
                <a:latin typeface="Open Sans"/>
              </a:rPr>
              <a:t>John D. Lee</a:t>
            </a:r>
          </a:p>
        </p:txBody>
      </p:sp>
      <p:sp>
        <p:nvSpPr>
          <p:cNvPr id="3" name="Rectangle 2"/>
          <p:cNvSpPr/>
          <p:nvPr/>
        </p:nvSpPr>
        <p:spPr>
          <a:xfrm>
            <a:off x="5783116" y="1483064"/>
            <a:ext cx="6593941" cy="2862322"/>
          </a:xfrm>
          <a:prstGeom prst="rect">
            <a:avLst/>
          </a:prstGeom>
        </p:spPr>
        <p:txBody>
          <a:bodyPr wrap="square">
            <a:spAutoFit/>
          </a:bodyPr>
          <a:lstStyle/>
          <a:p>
            <a:r>
              <a:rPr lang="en-US" b="1" dirty="0"/>
              <a:t>The second trial began on September 14, 1876, soon after the prosecution dropped all charges against William Dame.</a:t>
            </a:r>
          </a:p>
          <a:p>
            <a:endParaRPr lang="en-US" b="1" dirty="0"/>
          </a:p>
          <a:p>
            <a:r>
              <a:rPr lang="en-US" b="1" dirty="0"/>
              <a:t>Sumner Howard replaced William Carey as the U. S. Attorney for Utah. </a:t>
            </a:r>
          </a:p>
          <a:p>
            <a:endParaRPr lang="en-US" b="1" dirty="0"/>
          </a:p>
          <a:p>
            <a:r>
              <a:rPr lang="en-US" b="1" dirty="0"/>
              <a:t>September 20, 1876, at 3:30 in the afternoon in Beaver.</a:t>
            </a:r>
          </a:p>
          <a:p>
            <a:endParaRPr lang="en-US" b="1" dirty="0"/>
          </a:p>
          <a:p>
            <a:r>
              <a:rPr lang="en-US" b="1" dirty="0"/>
              <a:t>  John Lee was guilty of murder in the first degree.</a:t>
            </a:r>
            <a:br>
              <a:rPr lang="en-US" b="1" dirty="0"/>
            </a:br>
            <a:endParaRPr lang="en-US" b="1" dirty="0"/>
          </a:p>
        </p:txBody>
      </p:sp>
      <p:sp>
        <p:nvSpPr>
          <p:cNvPr id="14" name="Rectangle 13"/>
          <p:cNvSpPr/>
          <p:nvPr/>
        </p:nvSpPr>
        <p:spPr>
          <a:xfrm>
            <a:off x="105623" y="6441597"/>
            <a:ext cx="9119858" cy="276999"/>
          </a:xfrm>
          <a:prstGeom prst="rect">
            <a:avLst/>
          </a:prstGeom>
        </p:spPr>
        <p:txBody>
          <a:bodyPr wrap="square">
            <a:spAutoFit/>
          </a:bodyPr>
          <a:lstStyle/>
          <a:p>
            <a:r>
              <a:rPr lang="en-US" sz="1200" dirty="0">
                <a:solidFill>
                  <a:schemeClr val="bg1"/>
                </a:solidFill>
                <a:latin typeface="Trebuchet MS" panose="020B0603020202020204" pitchFamily="34" charset="0"/>
              </a:rPr>
              <a:t>Ronald L. Holt </a:t>
            </a:r>
            <a:r>
              <a:rPr lang="en-US" sz="1200" i="1" dirty="0">
                <a:solidFill>
                  <a:schemeClr val="bg1"/>
                </a:solidFill>
                <a:latin typeface="Trebuchet MS" panose="020B0603020202020204" pitchFamily="34" charset="0"/>
              </a:rPr>
              <a:t>Utah History Encyclopedia</a:t>
            </a:r>
            <a:endParaRPr lang="en-US" sz="1200" dirty="0">
              <a:solidFill>
                <a:schemeClr val="bg1"/>
              </a:solidFill>
            </a:endParaRPr>
          </a:p>
        </p:txBody>
      </p:sp>
      <p:pic>
        <p:nvPicPr>
          <p:cNvPr id="3074" name="Picture 2" descr="JohnDoyleLee.jpg"/>
          <p:cNvPicPr>
            <a:picLocks noChangeAspect="1" noChangeArrowheads="1"/>
          </p:cNvPicPr>
          <p:nvPr/>
        </p:nvPicPr>
        <p:blipFill rotWithShape="1">
          <a:blip r:embed="rId4">
            <a:extLst>
              <a:ext uri="{28A0092B-C50C-407E-A947-70E740481C1C}">
                <a14:useLocalDpi xmlns:a14="http://schemas.microsoft.com/office/drawing/2010/main" val="0"/>
              </a:ext>
            </a:extLst>
          </a:blip>
          <a:srcRect t="2678" r="1326"/>
          <a:stretch/>
        </p:blipFill>
        <p:spPr bwMode="auto">
          <a:xfrm>
            <a:off x="3742113" y="4119326"/>
            <a:ext cx="1572271" cy="1734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23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The Fate of John D. Lee</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0587" y="1147123"/>
            <a:ext cx="6096000" cy="1200329"/>
          </a:xfrm>
          <a:prstGeom prst="rect">
            <a:avLst/>
          </a:prstGeom>
        </p:spPr>
        <p:txBody>
          <a:bodyPr>
            <a:spAutoFit/>
          </a:bodyPr>
          <a:lstStyle/>
          <a:p>
            <a:r>
              <a:rPr lang="en-US" dirty="0">
                <a:solidFill>
                  <a:srgbClr val="000000"/>
                </a:solidFill>
                <a:latin typeface="arial" panose="020B0604020202020204" pitchFamily="34" charset="0"/>
              </a:rPr>
              <a:t>When asked by Judge </a:t>
            </a:r>
            <a:r>
              <a:rPr lang="en-US" dirty="0" err="1">
                <a:solidFill>
                  <a:srgbClr val="000000"/>
                </a:solidFill>
                <a:latin typeface="arial" panose="020B0604020202020204" pitchFamily="34" charset="0"/>
              </a:rPr>
              <a:t>Boreman</a:t>
            </a:r>
            <a:r>
              <a:rPr lang="en-US" dirty="0">
                <a:solidFill>
                  <a:srgbClr val="000000"/>
                </a:solidFill>
                <a:latin typeface="arial" panose="020B0604020202020204" pitchFamily="34" charset="0"/>
              </a:rPr>
              <a:t> if he wished to say anything prior to sentencing, Lee remained silent.  </a:t>
            </a:r>
            <a:r>
              <a:rPr lang="en-US" dirty="0" err="1">
                <a:solidFill>
                  <a:srgbClr val="000000"/>
                </a:solidFill>
                <a:latin typeface="arial" panose="020B0604020202020204" pitchFamily="34" charset="0"/>
              </a:rPr>
              <a:t>Boreman</a:t>
            </a:r>
            <a:r>
              <a:rPr lang="en-US" dirty="0">
                <a:solidFill>
                  <a:srgbClr val="000000"/>
                </a:solidFill>
                <a:latin typeface="arial" panose="020B0604020202020204" pitchFamily="34" charset="0"/>
              </a:rPr>
              <a:t> sentenced Lee to be executed in three weeks.  Lee told the judge, "I prefer to be shot."</a:t>
            </a:r>
            <a:endParaRPr lang="en-US" dirty="0"/>
          </a:p>
        </p:txBody>
      </p:sp>
      <p:sp>
        <p:nvSpPr>
          <p:cNvPr id="5" name="Rectangle 4"/>
          <p:cNvSpPr/>
          <p:nvPr/>
        </p:nvSpPr>
        <p:spPr>
          <a:xfrm>
            <a:off x="5627342" y="2402677"/>
            <a:ext cx="6375184" cy="3416320"/>
          </a:xfrm>
          <a:prstGeom prst="rect">
            <a:avLst/>
          </a:prstGeom>
        </p:spPr>
        <p:txBody>
          <a:bodyPr wrap="square">
            <a:spAutoFit/>
          </a:bodyPr>
          <a:lstStyle/>
          <a:p>
            <a:r>
              <a:rPr lang="en-US" dirty="0">
                <a:solidFill>
                  <a:srgbClr val="000000"/>
                </a:solidFill>
                <a:latin typeface="arial" panose="020B0604020202020204" pitchFamily="34" charset="0"/>
              </a:rPr>
              <a:t>Appeals delayed </a:t>
            </a:r>
            <a:r>
              <a:rPr lang="en-US" dirty="0">
                <a:latin typeface="arial" panose="020B0604020202020204" pitchFamily="34" charset="0"/>
              </a:rPr>
              <a:t>Lee's scheduled execution</a:t>
            </a:r>
            <a:r>
              <a:rPr lang="en-US" dirty="0">
                <a:solidFill>
                  <a:srgbClr val="000000"/>
                </a:solidFill>
                <a:latin typeface="arial" panose="020B0604020202020204" pitchFamily="34" charset="0"/>
              </a:rPr>
              <a:t> over five months. Lee used much of the time to write his autobiography.  </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On a March afternoon in 1877 in Beaver, Utah, U. S. Marshal William Nelson led John Lee to a closed carriage that would take him south over the emigrant trail to Mountain Meadows.  </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On March 23, 1877  Lee, dressed in a red flannel shirt, sat down on the coffin while the Marshal read his death warrant.  When the reading ended, he rose to address the federal officers, firing squad, and seventy or so spectators.</a:t>
            </a:r>
            <a:endParaRPr lang="en-US" dirty="0"/>
          </a:p>
        </p:txBody>
      </p:sp>
      <p:pic>
        <p:nvPicPr>
          <p:cNvPr id="14" name="Picture 10" descr="http://upload.wikimedia.org/wikipedia/commons/6/66/John_D._Lee_pre-execution_pho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23" y="3073102"/>
            <a:ext cx="5416096" cy="299916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05623" y="6441597"/>
            <a:ext cx="9119858" cy="276999"/>
          </a:xfrm>
          <a:prstGeom prst="rect">
            <a:avLst/>
          </a:prstGeom>
        </p:spPr>
        <p:txBody>
          <a:bodyPr wrap="square">
            <a:spAutoFit/>
          </a:bodyPr>
          <a:lstStyle/>
          <a:p>
            <a:r>
              <a:rPr lang="en-US" sz="1200" dirty="0">
                <a:solidFill>
                  <a:schemeClr val="bg1"/>
                </a:solidFill>
                <a:latin typeface="Trebuchet MS" panose="020B0603020202020204" pitchFamily="34" charset="0"/>
              </a:rPr>
              <a:t>Ronald L. Holt </a:t>
            </a:r>
            <a:r>
              <a:rPr lang="en-US" sz="1200" i="1" dirty="0">
                <a:solidFill>
                  <a:schemeClr val="bg1"/>
                </a:solidFill>
                <a:latin typeface="Trebuchet MS" panose="020B0603020202020204" pitchFamily="34" charset="0"/>
              </a:rPr>
              <a:t>Utah History Encyclopedia</a:t>
            </a:r>
            <a:endParaRPr lang="en-US" sz="1200" dirty="0">
              <a:solidFill>
                <a:schemeClr val="bg1"/>
              </a:solidFill>
            </a:endParaRPr>
          </a:p>
        </p:txBody>
      </p:sp>
      <p:sp>
        <p:nvSpPr>
          <p:cNvPr id="6" name="Rectangle 5"/>
          <p:cNvSpPr/>
          <p:nvPr/>
        </p:nvSpPr>
        <p:spPr>
          <a:xfrm>
            <a:off x="4831533" y="6126047"/>
            <a:ext cx="7182416" cy="646331"/>
          </a:xfrm>
          <a:prstGeom prst="rect">
            <a:avLst/>
          </a:prstGeom>
        </p:spPr>
        <p:txBody>
          <a:bodyPr wrap="square">
            <a:spAutoFit/>
          </a:bodyPr>
          <a:lstStyle/>
          <a:p>
            <a:r>
              <a:rPr lang="en-US" dirty="0">
                <a:solidFill>
                  <a:schemeClr val="bg1"/>
                </a:solidFill>
                <a:latin typeface="arial" panose="020B0604020202020204" pitchFamily="34" charset="0"/>
              </a:rPr>
              <a:t> "Center my heart, boys!  Don't mangle my body!"  </a:t>
            </a:r>
          </a:p>
          <a:p>
            <a:r>
              <a:rPr lang="en-US" dirty="0">
                <a:solidFill>
                  <a:schemeClr val="bg1"/>
                </a:solidFill>
                <a:latin typeface="arial" panose="020B0604020202020204" pitchFamily="34" charset="0"/>
              </a:rPr>
              <a:t>When the shots came, he fell back without a cry.</a:t>
            </a:r>
            <a:endParaRPr lang="en-US" dirty="0">
              <a:solidFill>
                <a:schemeClr val="bg1"/>
              </a:solidFill>
            </a:endParaRPr>
          </a:p>
        </p:txBody>
      </p:sp>
      <p:sp>
        <p:nvSpPr>
          <p:cNvPr id="17" name="Rectangle 16"/>
          <p:cNvSpPr/>
          <p:nvPr/>
        </p:nvSpPr>
        <p:spPr>
          <a:xfrm>
            <a:off x="6559236" y="1121909"/>
            <a:ext cx="5192882" cy="646331"/>
          </a:xfrm>
          <a:prstGeom prst="rect">
            <a:avLst/>
          </a:prstGeom>
        </p:spPr>
        <p:txBody>
          <a:bodyPr wrap="square">
            <a:spAutoFit/>
          </a:bodyPr>
          <a:lstStyle/>
          <a:p>
            <a:r>
              <a:rPr lang="en-US" dirty="0">
                <a:solidFill>
                  <a:schemeClr val="bg1"/>
                </a:solidFill>
                <a:latin typeface="arial" panose="020B0604020202020204" pitchFamily="34" charset="0"/>
              </a:rPr>
              <a:t>Five months after Lee’s death, President Brigham Young Passed away on August 29, 1877 </a:t>
            </a:r>
            <a:endParaRPr lang="en-US" dirty="0">
              <a:solidFill>
                <a:schemeClr val="bg1"/>
              </a:solidFill>
            </a:endParaRPr>
          </a:p>
        </p:txBody>
      </p:sp>
    </p:spTree>
    <p:extLst>
      <p:ext uri="{BB962C8B-B14F-4D97-AF65-F5344CB8AC3E}">
        <p14:creationId xmlns:p14="http://schemas.microsoft.com/office/powerpoint/2010/main" val="38872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par>
                                <p:cTn id="26" presetID="10" presetClass="exit" presetSubtype="0" fill="hold" grpId="0" nodeType="withEffect">
                                  <p:stCondLst>
                                    <p:cond delay="0"/>
                                  </p:stCondLst>
                                  <p:childTnLst>
                                    <p:animEffect transition="out" filter="fade">
                                      <p:cBhvr>
                                        <p:cTn id="27" dur="500"/>
                                        <p:tgtEl>
                                          <p:spTgt spid="5">
                                            <p:txEl>
                                              <p:pRg st="0" end="0"/>
                                            </p:txEl>
                                          </p:spTgt>
                                        </p:tgtEl>
                                      </p:cBhvr>
                                    </p:animEffect>
                                    <p:set>
                                      <p:cBhvr>
                                        <p:cTn id="28" dur="1" fill="hold">
                                          <p:stCondLst>
                                            <p:cond delay="499"/>
                                          </p:stCondLst>
                                        </p:cTn>
                                        <p:tgtEl>
                                          <p:spTgt spid="5">
                                            <p:txEl>
                                              <p:pRg st="0" end="0"/>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5">
                                            <p:txEl>
                                              <p:pRg st="2" end="2"/>
                                            </p:txEl>
                                          </p:spTgt>
                                        </p:tgtEl>
                                      </p:cBhvr>
                                    </p:animEffect>
                                    <p:set>
                                      <p:cBhvr>
                                        <p:cTn id="31" dur="1" fill="hold">
                                          <p:stCondLst>
                                            <p:cond delay="499"/>
                                          </p:stCondLst>
                                        </p:cTn>
                                        <p:tgtEl>
                                          <p:spTgt spid="5">
                                            <p:txEl>
                                              <p:pRg st="2" end="2"/>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5">
                                            <p:txEl>
                                              <p:pRg st="4" end="4"/>
                                            </p:txEl>
                                          </p:spTgt>
                                        </p:tgtEl>
                                      </p:cBhvr>
                                    </p:animEffect>
                                    <p:set>
                                      <p:cBhvr>
                                        <p:cTn id="34" dur="1" fill="hold">
                                          <p:stCondLst>
                                            <p:cond delay="499"/>
                                          </p:stCondLst>
                                        </p:cTn>
                                        <p:tgtEl>
                                          <p:spTgt spid="5">
                                            <p:txEl>
                                              <p:pRg st="4" end="4"/>
                                            </p:txEl>
                                          </p:spTgt>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allAtOnce"/>
      <p:bldP spid="6" grpId="0"/>
      <p:bldP spid="6" grpId="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The Choices We Make</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0587" y="1147123"/>
            <a:ext cx="6096000" cy="3139321"/>
          </a:xfrm>
          <a:prstGeom prst="rect">
            <a:avLst/>
          </a:prstGeom>
        </p:spPr>
        <p:txBody>
          <a:bodyPr>
            <a:spAutoFit/>
          </a:bodyPr>
          <a:lstStyle/>
          <a:p>
            <a:r>
              <a:rPr lang="en-US" b="1" dirty="0"/>
              <a:t>The choices of some Latter-day Saint leaders and settlers in southern Utah Territory led to the tragic Mountain Meadows Massacre. </a:t>
            </a:r>
          </a:p>
          <a:p>
            <a:endParaRPr lang="en-US" b="1" dirty="0"/>
          </a:p>
          <a:p>
            <a:r>
              <a:rPr lang="en-US" b="1" dirty="0"/>
              <a:t>In contrast, Church and territory leaders in Salt Lake City resolved the conflict with the United States government through peace talks and negotiation in 1858. </a:t>
            </a:r>
          </a:p>
          <a:p>
            <a:endParaRPr lang="en-US" b="1" dirty="0"/>
          </a:p>
          <a:p>
            <a:r>
              <a:rPr lang="en-US" b="1" dirty="0"/>
              <a:t>During this conflict—later called the Utah War—the United States troops and Utah militiamen engaged in acts of aggression but never in battle.</a:t>
            </a:r>
          </a:p>
        </p:txBody>
      </p:sp>
      <p:sp>
        <p:nvSpPr>
          <p:cNvPr id="3" name="Rectangle 2"/>
          <p:cNvSpPr/>
          <p:nvPr/>
        </p:nvSpPr>
        <p:spPr>
          <a:xfrm>
            <a:off x="196158" y="6019801"/>
            <a:ext cx="11374170" cy="646331"/>
          </a:xfrm>
          <a:prstGeom prst="rect">
            <a:avLst/>
          </a:prstGeom>
        </p:spPr>
        <p:txBody>
          <a:bodyPr wrap="square">
            <a:spAutoFit/>
          </a:bodyPr>
          <a:lstStyle/>
          <a:p>
            <a:pPr algn="ctr"/>
            <a:r>
              <a:rPr lang="en-US" dirty="0">
                <a:solidFill>
                  <a:schemeClr val="bg1"/>
                </a:solidFill>
                <a:latin typeface="Open Sans"/>
              </a:rPr>
              <a:t> </a:t>
            </a:r>
            <a:r>
              <a:rPr lang="en-US" b="1" dirty="0">
                <a:solidFill>
                  <a:schemeClr val="bg1"/>
                </a:solidFill>
                <a:latin typeface="Open Sans"/>
              </a:rPr>
              <a:t>Choosing to hide our sins can lead us to commit further sins. </a:t>
            </a:r>
          </a:p>
          <a:p>
            <a:pPr algn="ctr"/>
            <a:r>
              <a:rPr lang="en-US" b="1" dirty="0">
                <a:solidFill>
                  <a:schemeClr val="bg1"/>
                </a:solidFill>
                <a:latin typeface="Open Sans"/>
              </a:rPr>
              <a:t>Choosing to hide our sins can bring regret and suffering</a:t>
            </a:r>
            <a:endParaRPr lang="en-US" dirty="0">
              <a:solidFill>
                <a:schemeClr val="bg1"/>
              </a:solidFill>
            </a:endParaRPr>
          </a:p>
        </p:txBody>
      </p:sp>
      <p:sp>
        <p:nvSpPr>
          <p:cNvPr id="7" name="Rectangle 6"/>
          <p:cNvSpPr/>
          <p:nvPr/>
        </p:nvSpPr>
        <p:spPr>
          <a:xfrm>
            <a:off x="6096000" y="2986743"/>
            <a:ext cx="5857592" cy="3046988"/>
          </a:xfrm>
          <a:prstGeom prst="rect">
            <a:avLst/>
          </a:prstGeom>
        </p:spPr>
        <p:txBody>
          <a:bodyPr wrap="square">
            <a:spAutoFit/>
          </a:bodyPr>
          <a:lstStyle/>
          <a:p>
            <a:r>
              <a:rPr lang="en-US" b="1" dirty="0">
                <a:latin typeface="Open Sans"/>
              </a:rPr>
              <a:t>The Mountain Meadows Massacre not only resulted in the deaths of about 120 victims, but it also caused great suffering to the surviving children and other relatives of the victims. </a:t>
            </a:r>
          </a:p>
          <a:p>
            <a:endParaRPr lang="en-US" b="1" dirty="0">
              <a:latin typeface="Open Sans"/>
            </a:endParaRPr>
          </a:p>
          <a:p>
            <a:r>
              <a:rPr lang="en-US" b="1" dirty="0">
                <a:latin typeface="Open Sans"/>
              </a:rPr>
              <a:t>Paiute Indians also suffered from being unjustly blamed for the crime. In addition, those “who carried out the massacre labored the rest of their lives under a horrible sense of guilt and recurring nightmares of what they had done and seen” </a:t>
            </a:r>
            <a:r>
              <a:rPr lang="en-US" sz="1200" b="1" dirty="0">
                <a:latin typeface="Open Sans"/>
              </a:rPr>
              <a:t>Richard E. Turley Jr.</a:t>
            </a:r>
            <a:endParaRPr lang="en-US" sz="1200" b="1" dirty="0"/>
          </a:p>
        </p:txBody>
      </p:sp>
      <p:pic>
        <p:nvPicPr>
          <p:cNvPr id="3074" name="Picture 2" descr="http://www.tullistrees.org/Vol5No1/DavidWilsonTullis/MountainMeadows-NewMonume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7882" y="914994"/>
            <a:ext cx="4653827" cy="194028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nps.gov/cebr/learn/historyculture/images/Paiutes_2_websi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8587" y="4011386"/>
            <a:ext cx="23431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83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The Reputation of the Mormons</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6564" y="1085636"/>
            <a:ext cx="4424524" cy="1938992"/>
          </a:xfrm>
          <a:prstGeom prst="rect">
            <a:avLst/>
          </a:prstGeom>
        </p:spPr>
        <p:txBody>
          <a:bodyPr wrap="square">
            <a:spAutoFit/>
          </a:bodyPr>
          <a:lstStyle/>
          <a:p>
            <a:r>
              <a:rPr lang="en-US" sz="2000" b="1" dirty="0"/>
              <a:t>Because a number of local Latter-day Saints were responsible for planning and carrying out the Mountain Meadows Massacre, some people have allowed this event to negatively affect their view of the entire Church.</a:t>
            </a:r>
          </a:p>
        </p:txBody>
      </p:sp>
      <p:sp>
        <p:nvSpPr>
          <p:cNvPr id="7" name="Rectangle 6"/>
          <p:cNvSpPr/>
          <p:nvPr/>
        </p:nvSpPr>
        <p:spPr>
          <a:xfrm>
            <a:off x="4259936" y="2789771"/>
            <a:ext cx="4345733" cy="3046988"/>
          </a:xfrm>
          <a:prstGeom prst="rect">
            <a:avLst/>
          </a:prstGeom>
        </p:spPr>
        <p:txBody>
          <a:bodyPr wrap="square">
            <a:spAutoFit/>
          </a:bodyPr>
          <a:lstStyle/>
          <a:p>
            <a:r>
              <a:rPr lang="en-US" sz="2000" b="1" dirty="0"/>
              <a:t>“The gospel of Jesus Christ that we espouse, abhors the cold-blooded killing of men, women, and children. Indeed, it advocates peace and forgiveness. What was done [at the Mountain Meadows] long ago by members of our Church represents a terrible and inexcusable departure from Christian teaching and conduct.” </a:t>
            </a:r>
          </a:p>
          <a:p>
            <a:r>
              <a:rPr lang="en-US" sz="1200" b="1" dirty="0"/>
              <a:t>President Henry B. </a:t>
            </a:r>
            <a:r>
              <a:rPr lang="en-US" sz="1200" b="1" dirty="0" err="1"/>
              <a:t>Eyring</a:t>
            </a:r>
            <a:endParaRPr lang="en-US" sz="1200" b="1" dirty="0"/>
          </a:p>
        </p:txBody>
      </p:sp>
      <p:pic>
        <p:nvPicPr>
          <p:cNvPr id="4098" name="Picture 2" descr="http://www.legendsofamerica.com/photos-utah/Mountain%20Meadows%20field-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10" y="3250943"/>
            <a:ext cx="3538999" cy="2654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3158" y="919515"/>
            <a:ext cx="1408176" cy="1755648"/>
          </a:xfrm>
          <a:prstGeom prst="rect">
            <a:avLst/>
          </a:prstGeom>
        </p:spPr>
      </p:pic>
      <p:pic>
        <p:nvPicPr>
          <p:cNvPr id="6" name="Picture 5">
            <a:extLst>
              <a:ext uri="{FF2B5EF4-FFF2-40B4-BE49-F238E27FC236}">
                <a16:creationId xmlns:a16="http://schemas.microsoft.com/office/drawing/2014/main" id="{7C8F476B-87DB-4A34-BB01-664B44025F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8198" y="1851019"/>
            <a:ext cx="3132095" cy="4176127"/>
          </a:xfrm>
          <a:prstGeom prst="rect">
            <a:avLst/>
          </a:prstGeom>
        </p:spPr>
      </p:pic>
    </p:spTree>
    <p:extLst>
      <p:ext uri="{BB962C8B-B14F-4D97-AF65-F5344CB8AC3E}">
        <p14:creationId xmlns:p14="http://schemas.microsoft.com/office/powerpoint/2010/main" val="308036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5420" y="2976496"/>
            <a:ext cx="4620237" cy="3693319"/>
          </a:xfrm>
          <a:prstGeom prst="rect">
            <a:avLst/>
          </a:prstGeom>
        </p:spPr>
        <p:txBody>
          <a:bodyPr wrap="square">
            <a:spAutoFit/>
          </a:bodyPr>
          <a:lstStyle/>
          <a:p>
            <a:r>
              <a:rPr lang="en-US" b="1" dirty="0">
                <a:latin typeface="Open Sans"/>
              </a:rPr>
              <a:t>On July 24, 1857, President Brigham Young was with a group of Saints celebrating the 10th anniversary of their arrival in the Salt Lake Valley when he received confirmation of earlier news that an army was coming to Salt Lake City. </a:t>
            </a:r>
          </a:p>
          <a:p>
            <a:endParaRPr lang="en-US" b="1" dirty="0">
              <a:latin typeface="Open Sans"/>
            </a:endParaRPr>
          </a:p>
          <a:p>
            <a:r>
              <a:rPr lang="en-US" b="1" dirty="0">
                <a:latin typeface="Open Sans"/>
              </a:rPr>
              <a:t>In previous years, disagreements and miscommunication had resulted in growing tension between the Latter-day Saints and officials of the United States government.</a:t>
            </a:r>
            <a:endParaRPr lang="en-US" b="1" i="0" dirty="0">
              <a:solidFill>
                <a:srgbClr val="333333"/>
              </a:solidFill>
              <a:effectLst/>
              <a:latin typeface="Open Sans"/>
            </a:endParaRPr>
          </a:p>
        </p:txBody>
      </p:sp>
      <p:sp>
        <p:nvSpPr>
          <p:cNvPr id="8" name="Rectangle 7"/>
          <p:cNvSpPr/>
          <p:nvPr/>
        </p:nvSpPr>
        <p:spPr>
          <a:xfrm>
            <a:off x="7990114" y="1898258"/>
            <a:ext cx="4179739" cy="4524315"/>
          </a:xfrm>
          <a:prstGeom prst="rect">
            <a:avLst/>
          </a:prstGeom>
        </p:spPr>
        <p:txBody>
          <a:bodyPr wrap="square">
            <a:spAutoFit/>
          </a:bodyPr>
          <a:lstStyle/>
          <a:p>
            <a:r>
              <a:rPr lang="en-US" b="1" dirty="0">
                <a:latin typeface="Open Sans"/>
              </a:rPr>
              <a:t>The Saints wanted to be governed by leaders of their own choosing and had rejected federal appointees who did not share their values. </a:t>
            </a:r>
          </a:p>
          <a:p>
            <a:endParaRPr lang="en-US" b="1" dirty="0">
              <a:latin typeface="Open Sans"/>
            </a:endParaRPr>
          </a:p>
          <a:p>
            <a:r>
              <a:rPr lang="en-US" b="1" dirty="0">
                <a:latin typeface="Open Sans"/>
              </a:rPr>
              <a:t>That led some federal officials to consider them in rebellion against the United States government. </a:t>
            </a:r>
          </a:p>
          <a:p>
            <a:endParaRPr lang="en-US" b="1" dirty="0">
              <a:latin typeface="Open Sans"/>
            </a:endParaRPr>
          </a:p>
          <a:p>
            <a:r>
              <a:rPr lang="en-US" b="1" dirty="0">
                <a:latin typeface="Open Sans"/>
              </a:rPr>
              <a:t>Without approval from Congress, United States President James Buchanan sent approximately 1,500 troops to Salt Lake City to force Utahn’s to accept new officials.</a:t>
            </a:r>
          </a:p>
        </p:txBody>
      </p:sp>
      <p:sp>
        <p:nvSpPr>
          <p:cNvPr id="9" name="TextBox 8"/>
          <p:cNvSpPr txBox="1"/>
          <p:nvPr/>
        </p:nvSpPr>
        <p:spPr>
          <a:xfrm>
            <a:off x="-119743" y="-48038"/>
            <a:ext cx="12192000" cy="1015663"/>
          </a:xfrm>
          <a:prstGeom prst="rect">
            <a:avLst/>
          </a:prstGeom>
          <a:noFill/>
        </p:spPr>
        <p:txBody>
          <a:bodyPr wrap="square" rtlCol="0">
            <a:spAutoFit/>
          </a:bodyPr>
          <a:lstStyle/>
          <a:p>
            <a:pPr algn="ctr"/>
            <a:r>
              <a:rPr lang="en-US" sz="6000" dirty="0">
                <a:latin typeface="AR JULIAN" panose="02000000000000000000" pitchFamily="2" charset="0"/>
              </a:rPr>
              <a:t>Saints Want Own Government</a:t>
            </a:r>
          </a:p>
        </p:txBody>
      </p:sp>
      <p:pic>
        <p:nvPicPr>
          <p:cNvPr id="5122" name="Picture 2" descr="http://upload.wikimedia.org/wikipedia/commons/9/98/JamesBuchanan_cro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4630" y="3439884"/>
            <a:ext cx="2546510" cy="323758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upload.wikimedia.org/wikipedia/commons/1/1f/Salt_lake_city_18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486" y="939985"/>
            <a:ext cx="6049283" cy="168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12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128"/>
                                        </p:tgtEl>
                                        <p:attrNameLst>
                                          <p:attrName>style.visibility</p:attrName>
                                        </p:attrNameLst>
                                      </p:cBhvr>
                                      <p:to>
                                        <p:strVal val="visible"/>
                                      </p:to>
                                    </p:set>
                                    <p:animEffect transition="in" filter="fade">
                                      <p:cBhvr>
                                        <p:cTn id="9" dur="500"/>
                                        <p:tgtEl>
                                          <p:spTgt spid="512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5122"/>
                                        </p:tgtEl>
                                        <p:attrNameLst>
                                          <p:attrName>style.visibility</p:attrName>
                                        </p:attrNameLst>
                                      </p:cBhvr>
                                      <p:to>
                                        <p:strVal val="visible"/>
                                      </p:to>
                                    </p:set>
                                    <p:animEffect transition="in" filter="fade">
                                      <p:cBhvr>
                                        <p:cTn id="2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Survivors of the Tragedy</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9664" y="860726"/>
            <a:ext cx="5893807" cy="3970318"/>
          </a:xfrm>
          <a:prstGeom prst="rect">
            <a:avLst/>
          </a:prstGeom>
        </p:spPr>
        <p:txBody>
          <a:bodyPr wrap="square">
            <a:spAutoFit/>
          </a:bodyPr>
          <a:lstStyle/>
          <a:p>
            <a:pPr fontAlgn="base"/>
            <a:r>
              <a:rPr lang="en-US" b="1" i="1" dirty="0"/>
              <a:t>James Sanders is a great-grandson of Nancy </a:t>
            </a:r>
            <a:r>
              <a:rPr lang="en-US" b="1" i="1" dirty="0" err="1"/>
              <a:t>Saphrona</a:t>
            </a:r>
            <a:r>
              <a:rPr lang="en-US" b="1" i="1" dirty="0"/>
              <a:t> Huff, one of the children who survived the massacre. “I still feel pain; I still feel anger and sadness that the massacre happened,” </a:t>
            </a:r>
          </a:p>
          <a:p>
            <a:pPr fontAlgn="base"/>
            <a:endParaRPr lang="en-US" b="1" i="1" dirty="0"/>
          </a:p>
          <a:p>
            <a:pPr fontAlgn="base"/>
            <a:r>
              <a:rPr lang="en-US" b="1" i="1" dirty="0"/>
              <a:t>“But I know that the people who did this will be accountable before the Lord, and that brings me peace.” </a:t>
            </a:r>
          </a:p>
          <a:p>
            <a:pPr fontAlgn="base"/>
            <a:endParaRPr lang="en-US" b="1" i="1" dirty="0"/>
          </a:p>
          <a:p>
            <a:pPr fontAlgn="base"/>
            <a:r>
              <a:rPr lang="en-US" b="1" i="1" dirty="0"/>
              <a:t>Brother Sanders, who serves as a family history consultant in his Arizona ward, said that learning his ancestor had been killed in the massacre</a:t>
            </a:r>
          </a:p>
          <a:p>
            <a:pPr fontAlgn="base"/>
            <a:endParaRPr lang="en-US" b="1" i="1" dirty="0"/>
          </a:p>
          <a:p>
            <a:pPr fontAlgn="base"/>
            <a:r>
              <a:rPr lang="en-US" b="1" i="1" dirty="0"/>
              <a:t> “didn’t affect my faith because it’s based on Jesus Christ, not on any person in the Church.”</a:t>
            </a:r>
          </a:p>
        </p:txBody>
      </p:sp>
      <p:sp>
        <p:nvSpPr>
          <p:cNvPr id="5" name="Rectangle 4"/>
          <p:cNvSpPr/>
          <p:nvPr/>
        </p:nvSpPr>
        <p:spPr>
          <a:xfrm>
            <a:off x="6003471" y="3553940"/>
            <a:ext cx="6096000" cy="2308324"/>
          </a:xfrm>
          <a:prstGeom prst="rect">
            <a:avLst/>
          </a:prstGeom>
        </p:spPr>
        <p:txBody>
          <a:bodyPr>
            <a:spAutoFit/>
          </a:bodyPr>
          <a:lstStyle/>
          <a:p>
            <a:pPr fontAlgn="base"/>
            <a:r>
              <a:rPr lang="en-US" b="1" i="1" dirty="0"/>
              <a:t>Sharon Chambers of Salt Lake City is a great-granddaughter of child survivor Rebecca Dunlap. </a:t>
            </a:r>
          </a:p>
          <a:p>
            <a:pPr fontAlgn="base"/>
            <a:endParaRPr lang="en-US" b="1" i="1" dirty="0"/>
          </a:p>
          <a:p>
            <a:pPr fontAlgn="base"/>
            <a:r>
              <a:rPr lang="en-US" b="1" i="1" dirty="0"/>
              <a:t>“The people who did this had lost their way. I don’t know what was in their minds or in their hearts,” she said. “I feel sorrow that this happened to my ancestors. I also feel sorrow that people have blamed the acts of some on an entire group, or on an entire religion.”</a:t>
            </a:r>
          </a:p>
        </p:txBody>
      </p:sp>
      <p:pic>
        <p:nvPicPr>
          <p:cNvPr id="5122" name="Picture 2" descr="http://1857massacre.com/MMM/Images/prescott/tack_grav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727" y="1028862"/>
            <a:ext cx="38100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archive.sltrib.com/images/2011/0912/meadows_091111~0.jpg"/>
          <p:cNvPicPr>
            <a:picLocks noChangeAspect="1" noChangeArrowheads="1"/>
          </p:cNvPicPr>
          <p:nvPr/>
        </p:nvPicPr>
        <p:blipFill rotWithShape="1">
          <a:blip r:embed="rId5">
            <a:extLst>
              <a:ext uri="{28A0092B-C50C-407E-A947-70E740481C1C}">
                <a14:useLocalDpi xmlns:a14="http://schemas.microsoft.com/office/drawing/2010/main" val="0"/>
              </a:ext>
            </a:extLst>
          </a:blip>
          <a:srcRect l="13082" t="18049" r="4605" b="16114"/>
          <a:stretch/>
        </p:blipFill>
        <p:spPr bwMode="auto">
          <a:xfrm>
            <a:off x="3673587" y="4708102"/>
            <a:ext cx="1945544" cy="207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00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30232" y="533554"/>
            <a:ext cx="7444198" cy="6186309"/>
          </a:xfrm>
          <a:prstGeom prst="rect">
            <a:avLst/>
          </a:prstGeom>
        </p:spPr>
        <p:txBody>
          <a:bodyPr wrap="square">
            <a:spAutoFit/>
          </a:bodyPr>
          <a:lstStyle/>
          <a:p>
            <a:r>
              <a:rPr lang="en-US" b="1" dirty="0">
                <a:latin typeface="Abadi" panose="020B0604020104020204" pitchFamily="34" charset="0"/>
              </a:rPr>
              <a:t>In mid-September 1857 he proclaimed martial law in the territory and forbade the entry of armed forces.</a:t>
            </a:r>
          </a:p>
          <a:p>
            <a:r>
              <a:rPr lang="en-US" b="1" dirty="0">
                <a:latin typeface="Abadi" panose="020B0604020104020204" pitchFamily="34" charset="0"/>
              </a:rPr>
              <a:t> </a:t>
            </a:r>
          </a:p>
          <a:p>
            <a:r>
              <a:rPr lang="en-US" b="1" dirty="0">
                <a:latin typeface="Abadi" panose="020B0604020104020204" pitchFamily="34" charset="0"/>
              </a:rPr>
              <a:t>He ordered the Nauvoo Legion to prepare for the invasion. And that no grain or other staple be sold to passing immigrants or speculators.  </a:t>
            </a:r>
          </a:p>
          <a:p>
            <a:endParaRPr lang="en-US" b="1" dirty="0">
              <a:latin typeface="Abadi" panose="020B0604020104020204" pitchFamily="34" charset="0"/>
            </a:endParaRPr>
          </a:p>
          <a:p>
            <a:r>
              <a:rPr lang="en-US" b="1" dirty="0">
                <a:latin typeface="Abadi" panose="020B0604020104020204" pitchFamily="34" charset="0"/>
              </a:rPr>
              <a:t>In nearly every Utah community, preparations for defense were accelerated. And instructed bishops in the villages to prepare to burn everything should hostilities actually break out.</a:t>
            </a:r>
          </a:p>
          <a:p>
            <a:r>
              <a:rPr lang="en-US" b="1" dirty="0">
                <a:latin typeface="Abadi" panose="020B0604020104020204" pitchFamily="34" charset="0"/>
              </a:rPr>
              <a:t> </a:t>
            </a:r>
          </a:p>
          <a:p>
            <a:r>
              <a:rPr lang="en-US" b="1" dirty="0">
                <a:latin typeface="Abadi" panose="020B0604020104020204" pitchFamily="34" charset="0"/>
              </a:rPr>
              <a:t>He also selected raiding parties to harass the army and supply trains. </a:t>
            </a:r>
          </a:p>
          <a:p>
            <a:endParaRPr lang="en-US" b="1" dirty="0">
              <a:latin typeface="Abadi" panose="020B0604020104020204" pitchFamily="34" charset="0"/>
            </a:endParaRPr>
          </a:p>
          <a:p>
            <a:r>
              <a:rPr lang="en-US" b="1" dirty="0">
                <a:latin typeface="Abadi" panose="020B0604020104020204" pitchFamily="34" charset="0"/>
              </a:rPr>
              <a:t>He sent a group known as the White Mountain Expedition to find another suitable location for the settlement, should the Saints have to abandon their homes. </a:t>
            </a:r>
          </a:p>
          <a:p>
            <a:endParaRPr lang="en-US" b="1" dirty="0">
              <a:latin typeface="Abadi" panose="020B0604020104020204" pitchFamily="34" charset="0"/>
            </a:endParaRPr>
          </a:p>
          <a:p>
            <a:r>
              <a:rPr lang="en-US" b="1" dirty="0">
                <a:latin typeface="Abadi" panose="020B0604020104020204" pitchFamily="34" charset="0"/>
              </a:rPr>
              <a:t>Missionaries and settlers in distant colonies were called home to aid the defense. </a:t>
            </a:r>
          </a:p>
          <a:p>
            <a:endParaRPr lang="en-US" b="1" dirty="0">
              <a:latin typeface="Abadi" panose="020B0604020104020204" pitchFamily="34" charset="0"/>
            </a:endParaRPr>
          </a:p>
          <a:p>
            <a:r>
              <a:rPr lang="en-US" b="1" dirty="0">
                <a:latin typeface="Abadi" panose="020B0604020104020204" pitchFamily="34" charset="0"/>
              </a:rPr>
              <a:t>All emigration plans for the next season were cancelled.</a:t>
            </a:r>
          </a:p>
          <a:p>
            <a:endParaRPr lang="en-US" b="1" dirty="0">
              <a:latin typeface="Abadi" panose="020B0604020104020204" pitchFamily="34" charset="0"/>
            </a:endParaRPr>
          </a:p>
          <a:p>
            <a:r>
              <a:rPr lang="en-US" b="1" dirty="0">
                <a:latin typeface="Abadi" panose="020B0604020104020204" pitchFamily="34" charset="0"/>
              </a:rPr>
              <a:t>They covered up the foundation of the building of the temple.</a:t>
            </a:r>
          </a:p>
        </p:txBody>
      </p:sp>
      <p:sp>
        <p:nvSpPr>
          <p:cNvPr id="9" name="TextBox 8"/>
          <p:cNvSpPr txBox="1"/>
          <p:nvPr/>
        </p:nvSpPr>
        <p:spPr>
          <a:xfrm>
            <a:off x="37693" y="-164893"/>
            <a:ext cx="12192000" cy="923330"/>
          </a:xfrm>
          <a:prstGeom prst="rect">
            <a:avLst/>
          </a:prstGeom>
          <a:noFill/>
        </p:spPr>
        <p:txBody>
          <a:bodyPr wrap="square" rtlCol="0">
            <a:spAutoFit/>
          </a:bodyPr>
          <a:lstStyle/>
          <a:p>
            <a:pPr algn="ctr"/>
            <a:r>
              <a:rPr lang="en-US" sz="5400" dirty="0">
                <a:latin typeface="AR JULIAN" panose="02000000000000000000" pitchFamily="2" charset="0"/>
              </a:rPr>
              <a:t>Martial Law</a:t>
            </a:r>
          </a:p>
        </p:txBody>
      </p:sp>
      <p:sp>
        <p:nvSpPr>
          <p:cNvPr id="14" name="Rectangle 13"/>
          <p:cNvSpPr/>
          <p:nvPr/>
        </p:nvSpPr>
        <p:spPr>
          <a:xfrm>
            <a:off x="10664841" y="6550223"/>
            <a:ext cx="14109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 </a:t>
            </a:r>
            <a:endParaRPr lang="en-US" sz="1400" i="1" dirty="0">
              <a:solidFill>
                <a:schemeClr val="bg1"/>
              </a:solidFill>
            </a:endParaRPr>
          </a:p>
        </p:txBody>
      </p:sp>
      <p:pic>
        <p:nvPicPr>
          <p:cNvPr id="13314" name="Picture 2" descr="http://eq.uen.org/emedia/items/f8449352-3288-b65b-3f0a-cd82ba34395d/1/p_001514.jpg?.vi=sa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4430" y="758437"/>
            <a:ext cx="4282075" cy="3211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71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41117" y="1195877"/>
            <a:ext cx="5201740" cy="3693319"/>
          </a:xfrm>
          <a:prstGeom prst="rect">
            <a:avLst/>
          </a:prstGeom>
        </p:spPr>
        <p:txBody>
          <a:bodyPr wrap="square">
            <a:spAutoFit/>
          </a:bodyPr>
          <a:lstStyle/>
          <a:p>
            <a:r>
              <a:rPr lang="en-US" b="1" dirty="0">
                <a:latin typeface="Open Sans"/>
              </a:rPr>
              <a:t>General Daniel H. Wells of the Nauvoo Legion sent about eleven hundred men east to Echo Canyon, which lay on the route through the mountains to Salt Lake City. </a:t>
            </a:r>
          </a:p>
          <a:p>
            <a:endParaRPr lang="en-US" b="1" dirty="0">
              <a:latin typeface="Open Sans"/>
            </a:endParaRPr>
          </a:p>
          <a:p>
            <a:r>
              <a:rPr lang="en-US" b="1" dirty="0">
                <a:latin typeface="Open Sans"/>
              </a:rPr>
              <a:t>These soldiers built walls and dug trenches from which they could act as snipers. </a:t>
            </a:r>
          </a:p>
          <a:p>
            <a:endParaRPr lang="en-US" b="1" dirty="0">
              <a:latin typeface="Open Sans"/>
            </a:endParaRPr>
          </a:p>
          <a:p>
            <a:r>
              <a:rPr lang="en-US" b="1" dirty="0">
                <a:latin typeface="Open Sans"/>
              </a:rPr>
              <a:t>They also loosened huge boulders that could easily be sent crashing down on the moving columns, and they constructed ditches and dams that could be opened to flood the enemy’s path.</a:t>
            </a:r>
          </a:p>
        </p:txBody>
      </p:sp>
      <p:sp>
        <p:nvSpPr>
          <p:cNvPr id="9" name="TextBox 8"/>
          <p:cNvSpPr txBox="1"/>
          <p:nvPr/>
        </p:nvSpPr>
        <p:spPr>
          <a:xfrm>
            <a:off x="75386" y="-148368"/>
            <a:ext cx="12192000" cy="923330"/>
          </a:xfrm>
          <a:prstGeom prst="rect">
            <a:avLst/>
          </a:prstGeom>
          <a:noFill/>
        </p:spPr>
        <p:txBody>
          <a:bodyPr wrap="square" rtlCol="0">
            <a:spAutoFit/>
          </a:bodyPr>
          <a:lstStyle/>
          <a:p>
            <a:pPr algn="ctr"/>
            <a:r>
              <a:rPr lang="en-US" sz="5400" dirty="0">
                <a:latin typeface="AR JULIAN" panose="02000000000000000000" pitchFamily="2" charset="0"/>
              </a:rPr>
              <a:t>Acting as “Snipers”</a:t>
            </a:r>
          </a:p>
        </p:txBody>
      </p:sp>
      <p:sp>
        <p:nvSpPr>
          <p:cNvPr id="14" name="Rectangle 13"/>
          <p:cNvSpPr/>
          <p:nvPr/>
        </p:nvSpPr>
        <p:spPr>
          <a:xfrm>
            <a:off x="0" y="6452252"/>
            <a:ext cx="14109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 </a:t>
            </a:r>
            <a:endParaRPr lang="en-US" sz="1400" i="1" dirty="0">
              <a:solidFill>
                <a:schemeClr val="bg1"/>
              </a:solidFill>
            </a:endParaRPr>
          </a:p>
        </p:txBody>
      </p:sp>
      <p:grpSp>
        <p:nvGrpSpPr>
          <p:cNvPr id="3" name="Group 2"/>
          <p:cNvGrpSpPr/>
          <p:nvPr/>
        </p:nvGrpSpPr>
        <p:grpSpPr>
          <a:xfrm>
            <a:off x="7848599" y="949722"/>
            <a:ext cx="2188029" cy="2353449"/>
            <a:chOff x="9753599" y="313297"/>
            <a:chExt cx="2188029" cy="2353449"/>
          </a:xfrm>
        </p:grpSpPr>
        <p:pic>
          <p:nvPicPr>
            <p:cNvPr id="14338" name="Picture 2" descr="http://upload.wikimedia.org/wikipedia/commons/thumb/f/f6/Daniel_H._Wells2.jpg/175px-Daniel_H._Well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1403" y="313297"/>
              <a:ext cx="1666875" cy="2076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753599" y="2389747"/>
              <a:ext cx="2188029" cy="276999"/>
            </a:xfrm>
            <a:prstGeom prst="rect">
              <a:avLst/>
            </a:prstGeom>
          </p:spPr>
          <p:txBody>
            <a:bodyPr wrap="square">
              <a:spAutoFit/>
            </a:bodyPr>
            <a:lstStyle/>
            <a:p>
              <a:r>
                <a:rPr lang="en-US" sz="1200" dirty="0">
                  <a:solidFill>
                    <a:srgbClr val="333333"/>
                  </a:solidFill>
                  <a:latin typeface="Open Sans"/>
                </a:rPr>
                <a:t>General Daniel H. Wells</a:t>
              </a:r>
              <a:endParaRPr lang="en-US" sz="1200" dirty="0"/>
            </a:p>
          </p:txBody>
        </p:sp>
      </p:grpSp>
      <p:grpSp>
        <p:nvGrpSpPr>
          <p:cNvPr id="5" name="Group 4"/>
          <p:cNvGrpSpPr/>
          <p:nvPr/>
        </p:nvGrpSpPr>
        <p:grpSpPr>
          <a:xfrm>
            <a:off x="5678477" y="3812421"/>
            <a:ext cx="6244502" cy="3039940"/>
            <a:chOff x="5678477" y="3812421"/>
            <a:chExt cx="6244502" cy="3039940"/>
          </a:xfrm>
        </p:grpSpPr>
        <p:pic>
          <p:nvPicPr>
            <p:cNvPr id="14340" name="Picture 4" descr="http://img.deseretnews.com/images/article/midres/635213340/6352133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8477" y="3812421"/>
              <a:ext cx="3138951" cy="20041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092693" y="4544037"/>
              <a:ext cx="2830286" cy="2308324"/>
            </a:xfrm>
            <a:prstGeom prst="rect">
              <a:avLst/>
            </a:prstGeom>
          </p:spPr>
          <p:txBody>
            <a:bodyPr wrap="square">
              <a:spAutoFit/>
            </a:bodyPr>
            <a:lstStyle/>
            <a:p>
              <a:r>
                <a:rPr lang="en-US" sz="1600" b="1" dirty="0">
                  <a:latin typeface="Open Sans"/>
                </a:rPr>
                <a:t>Philo Dibble, a hard-headed Mormon raider who survived a gunshot to the head, wrote his name on this rock along the Mormon Trail in Wyoming. He took part in many raids against Johnston's Army.</a:t>
              </a:r>
            </a:p>
          </p:txBody>
        </p:sp>
      </p:grpSp>
    </p:spTree>
    <p:extLst>
      <p:ext uri="{BB962C8B-B14F-4D97-AF65-F5344CB8AC3E}">
        <p14:creationId xmlns:p14="http://schemas.microsoft.com/office/powerpoint/2010/main" val="359654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5386" y="-148368"/>
            <a:ext cx="12192000" cy="923330"/>
          </a:xfrm>
          <a:prstGeom prst="rect">
            <a:avLst/>
          </a:prstGeom>
          <a:noFill/>
        </p:spPr>
        <p:txBody>
          <a:bodyPr wrap="square" rtlCol="0">
            <a:spAutoFit/>
          </a:bodyPr>
          <a:lstStyle/>
          <a:p>
            <a:pPr algn="ctr"/>
            <a:r>
              <a:rPr lang="en-US" sz="5400" dirty="0">
                <a:latin typeface="AR JULIAN" panose="02000000000000000000" pitchFamily="2" charset="0"/>
              </a:rPr>
              <a:t>The Raid</a:t>
            </a:r>
          </a:p>
        </p:txBody>
      </p:sp>
      <p:sp>
        <p:nvSpPr>
          <p:cNvPr id="14" name="Rectangle 13"/>
          <p:cNvSpPr/>
          <p:nvPr/>
        </p:nvSpPr>
        <p:spPr>
          <a:xfrm>
            <a:off x="0" y="6550222"/>
            <a:ext cx="14109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 </a:t>
            </a:r>
            <a:endParaRPr lang="en-US" sz="1400" i="1" dirty="0">
              <a:solidFill>
                <a:schemeClr val="bg1"/>
              </a:solidFill>
            </a:endParaRPr>
          </a:p>
        </p:txBody>
      </p:sp>
      <p:sp>
        <p:nvSpPr>
          <p:cNvPr id="5" name="Rectangle 4"/>
          <p:cNvSpPr/>
          <p:nvPr/>
        </p:nvSpPr>
        <p:spPr>
          <a:xfrm>
            <a:off x="2483748" y="1008919"/>
            <a:ext cx="5035777" cy="5262979"/>
          </a:xfrm>
          <a:prstGeom prst="rect">
            <a:avLst/>
          </a:prstGeom>
        </p:spPr>
        <p:txBody>
          <a:bodyPr wrap="square">
            <a:spAutoFit/>
          </a:bodyPr>
          <a:lstStyle/>
          <a:p>
            <a:r>
              <a:rPr lang="en-US" b="1" dirty="0">
                <a:solidFill>
                  <a:srgbClr val="333333"/>
                </a:solidFill>
              </a:rPr>
              <a:t>Forty-four “Mormon raiders,” a unit of the Nauvoo Legion under the direction of Major Lot Smith, were sent to eastern Utah (now western Wyoming) to harass the oncoming troops. </a:t>
            </a:r>
          </a:p>
          <a:p>
            <a:endParaRPr lang="en-US" b="1" dirty="0">
              <a:solidFill>
                <a:srgbClr val="333333"/>
              </a:solidFill>
            </a:endParaRPr>
          </a:p>
          <a:p>
            <a:r>
              <a:rPr lang="en-US" b="1" dirty="0">
                <a:solidFill>
                  <a:srgbClr val="333333"/>
                </a:solidFill>
              </a:rPr>
              <a:t>They were instructed, among other things, “on ascertaining the locality or route of the troops, proceed at once to annoy them in every possible way. </a:t>
            </a:r>
          </a:p>
          <a:p>
            <a:endParaRPr lang="en-US" b="1" dirty="0">
              <a:solidFill>
                <a:srgbClr val="333333"/>
              </a:solidFill>
            </a:endParaRPr>
          </a:p>
          <a:p>
            <a:r>
              <a:rPr lang="en-US" b="1" dirty="0">
                <a:solidFill>
                  <a:srgbClr val="333333"/>
                </a:solidFill>
              </a:rPr>
              <a:t>Use every exertion to stampede their animals, and set fire to their trains. </a:t>
            </a:r>
          </a:p>
          <a:p>
            <a:endParaRPr lang="en-US" b="1" dirty="0">
              <a:solidFill>
                <a:srgbClr val="333333"/>
              </a:solidFill>
            </a:endParaRPr>
          </a:p>
          <a:p>
            <a:r>
              <a:rPr lang="en-US" b="1" dirty="0">
                <a:solidFill>
                  <a:srgbClr val="333333"/>
                </a:solidFill>
              </a:rPr>
              <a:t>Burn the whole country before them and on their flanks. Keep them from sleeping by night surprises. … Take no life, but destroy their trains, and stampede or drive away their animals, at every opportunity.”</a:t>
            </a:r>
          </a:p>
          <a:p>
            <a:r>
              <a:rPr lang="en-US" sz="1200" b="1" dirty="0">
                <a:solidFill>
                  <a:srgbClr val="333333"/>
                </a:solidFill>
              </a:rPr>
              <a:t>Arlington</a:t>
            </a:r>
            <a:endParaRPr lang="en-US" sz="1200" b="1" dirty="0"/>
          </a:p>
        </p:txBody>
      </p:sp>
      <p:grpSp>
        <p:nvGrpSpPr>
          <p:cNvPr id="2" name="Group 1"/>
          <p:cNvGrpSpPr/>
          <p:nvPr/>
        </p:nvGrpSpPr>
        <p:grpSpPr>
          <a:xfrm>
            <a:off x="258171" y="774962"/>
            <a:ext cx="2011450" cy="3396931"/>
            <a:chOff x="472298" y="774962"/>
            <a:chExt cx="2011450" cy="3396931"/>
          </a:xfrm>
        </p:grpSpPr>
        <p:pic>
          <p:nvPicPr>
            <p:cNvPr id="14342" name="Picture 6" descr="https://www.lds.org/bc/content/shared/content/images/gospel-library/manual/32502/29-0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98" y="774962"/>
              <a:ext cx="2011450" cy="25560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04176" y="3340896"/>
              <a:ext cx="1592486" cy="830997"/>
            </a:xfrm>
            <a:prstGeom prst="rect">
              <a:avLst/>
            </a:prstGeom>
          </p:spPr>
          <p:txBody>
            <a:bodyPr wrap="square">
              <a:spAutoFit/>
            </a:bodyPr>
            <a:lstStyle/>
            <a:p>
              <a:r>
                <a:rPr lang="en-US" sz="1200" dirty="0">
                  <a:solidFill>
                    <a:srgbClr val="333333"/>
                  </a:solidFill>
                  <a:latin typeface="Open Sans"/>
                </a:rPr>
                <a:t>Major Lot Smith</a:t>
              </a:r>
            </a:p>
            <a:p>
              <a:r>
                <a:rPr lang="en-US" sz="1200" dirty="0">
                  <a:solidFill>
                    <a:srgbClr val="333333"/>
                  </a:solidFill>
                  <a:latin typeface="Open Sans"/>
                </a:rPr>
                <a:t>--also served in the Mormon Battalion at age 16</a:t>
              </a:r>
              <a:endParaRPr lang="en-US" sz="1200" dirty="0"/>
            </a:p>
          </p:txBody>
        </p:sp>
      </p:grpSp>
      <p:sp>
        <p:nvSpPr>
          <p:cNvPr id="10" name="Rectangle 9"/>
          <p:cNvSpPr/>
          <p:nvPr/>
        </p:nvSpPr>
        <p:spPr>
          <a:xfrm>
            <a:off x="7733652" y="4070137"/>
            <a:ext cx="4267200" cy="2769989"/>
          </a:xfrm>
          <a:prstGeom prst="rect">
            <a:avLst/>
          </a:prstGeom>
        </p:spPr>
        <p:txBody>
          <a:bodyPr wrap="square">
            <a:spAutoFit/>
          </a:bodyPr>
          <a:lstStyle/>
          <a:p>
            <a:r>
              <a:rPr lang="en-US" b="1" dirty="0">
                <a:solidFill>
                  <a:srgbClr val="333333"/>
                </a:solidFill>
              </a:rPr>
              <a:t>“I never saw a </a:t>
            </a:r>
            <a:r>
              <a:rPr lang="en-US" b="1" dirty="0" err="1">
                <a:solidFill>
                  <a:srgbClr val="333333"/>
                </a:solidFill>
              </a:rPr>
              <a:t>scareder</a:t>
            </a:r>
            <a:r>
              <a:rPr lang="en-US" b="1" dirty="0">
                <a:solidFill>
                  <a:srgbClr val="333333"/>
                </a:solidFill>
              </a:rPr>
              <a:t> lot in my life until they found that they was not going to be hurt. They laughed and said they was glad the wagons was going to be burnt as they would not have to bull whack any more, as they called it. The teamsters were permitted to take their private clothing and guns out of the wagons and then they were burnt.”</a:t>
            </a:r>
          </a:p>
          <a:p>
            <a:r>
              <a:rPr lang="en-US" sz="1200" b="1" dirty="0"/>
              <a:t>James Terry</a:t>
            </a:r>
          </a:p>
        </p:txBody>
      </p:sp>
      <p:grpSp>
        <p:nvGrpSpPr>
          <p:cNvPr id="13" name="Group 12"/>
          <p:cNvGrpSpPr/>
          <p:nvPr/>
        </p:nvGrpSpPr>
        <p:grpSpPr>
          <a:xfrm>
            <a:off x="8490043" y="1016627"/>
            <a:ext cx="1868456" cy="3000821"/>
            <a:chOff x="9204380" y="3909132"/>
            <a:chExt cx="1868456" cy="3000821"/>
          </a:xfrm>
        </p:grpSpPr>
        <p:pic>
          <p:nvPicPr>
            <p:cNvPr id="16386" name="Picture 2" descr="http://www.orsonprattbrown.com/murphy-draper/james-parshall-terry.jpg"/>
            <p:cNvPicPr>
              <a:picLocks noChangeAspect="1" noChangeArrowheads="1"/>
            </p:cNvPicPr>
            <p:nvPr/>
          </p:nvPicPr>
          <p:blipFill rotWithShape="1">
            <a:blip r:embed="rId4">
              <a:extLst>
                <a:ext uri="{28A0092B-C50C-407E-A947-70E740481C1C}">
                  <a14:useLocalDpi xmlns:a14="http://schemas.microsoft.com/office/drawing/2010/main" val="0"/>
                </a:ext>
              </a:extLst>
            </a:blip>
            <a:srcRect t="928" r="4310"/>
            <a:stretch/>
          </p:blipFill>
          <p:spPr bwMode="auto">
            <a:xfrm>
              <a:off x="9204380" y="3909132"/>
              <a:ext cx="1868456" cy="277436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9418507" y="6632954"/>
              <a:ext cx="1440202" cy="276999"/>
            </a:xfrm>
            <a:prstGeom prst="rect">
              <a:avLst/>
            </a:prstGeom>
          </p:spPr>
          <p:txBody>
            <a:bodyPr wrap="none">
              <a:spAutoFit/>
            </a:bodyPr>
            <a:lstStyle/>
            <a:p>
              <a:r>
                <a:rPr lang="en-US" sz="1200" dirty="0"/>
                <a:t>James </a:t>
              </a:r>
              <a:r>
                <a:rPr lang="en-US" sz="1200" dirty="0" err="1"/>
                <a:t>Parshall</a:t>
              </a:r>
              <a:r>
                <a:rPr lang="en-US" sz="1200" dirty="0"/>
                <a:t> Terry</a:t>
              </a:r>
            </a:p>
          </p:txBody>
        </p:sp>
      </p:grpSp>
    </p:spTree>
    <p:extLst>
      <p:ext uri="{BB962C8B-B14F-4D97-AF65-F5344CB8AC3E}">
        <p14:creationId xmlns:p14="http://schemas.microsoft.com/office/powerpoint/2010/main" val="170157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5386" y="-148368"/>
            <a:ext cx="12192000" cy="923330"/>
          </a:xfrm>
          <a:prstGeom prst="rect">
            <a:avLst/>
          </a:prstGeom>
          <a:noFill/>
        </p:spPr>
        <p:txBody>
          <a:bodyPr wrap="square" rtlCol="0">
            <a:spAutoFit/>
          </a:bodyPr>
          <a:lstStyle/>
          <a:p>
            <a:pPr algn="ctr"/>
            <a:r>
              <a:rPr lang="en-US" sz="5400" dirty="0">
                <a:latin typeface="AR JULIAN" panose="02000000000000000000" pitchFamily="2" charset="0"/>
              </a:rPr>
              <a:t>The Delay Tactics</a:t>
            </a:r>
          </a:p>
        </p:txBody>
      </p:sp>
      <p:sp>
        <p:nvSpPr>
          <p:cNvPr id="14" name="Rectangle 13"/>
          <p:cNvSpPr/>
          <p:nvPr/>
        </p:nvSpPr>
        <p:spPr>
          <a:xfrm>
            <a:off x="0" y="6550222"/>
            <a:ext cx="14109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 </a:t>
            </a:r>
            <a:endParaRPr lang="en-US" sz="1400" i="1" dirty="0">
              <a:solidFill>
                <a:schemeClr val="bg1"/>
              </a:solidFill>
            </a:endParaRPr>
          </a:p>
        </p:txBody>
      </p:sp>
      <p:sp>
        <p:nvSpPr>
          <p:cNvPr id="5" name="Rectangle 4"/>
          <p:cNvSpPr/>
          <p:nvPr/>
        </p:nvSpPr>
        <p:spPr>
          <a:xfrm>
            <a:off x="434083" y="1101997"/>
            <a:ext cx="6910506" cy="2862322"/>
          </a:xfrm>
          <a:prstGeom prst="rect">
            <a:avLst/>
          </a:prstGeom>
        </p:spPr>
        <p:txBody>
          <a:bodyPr wrap="square">
            <a:spAutoFit/>
          </a:bodyPr>
          <a:lstStyle/>
          <a:p>
            <a:r>
              <a:rPr lang="en-US" b="1" dirty="0">
                <a:latin typeface="Open Sans"/>
              </a:rPr>
              <a:t>Major Smith’s raider succeeded in torching a total of seventy-four wagons, containing enough supplies to outfit the large army for three months. </a:t>
            </a:r>
          </a:p>
          <a:p>
            <a:endParaRPr lang="en-US" b="1" dirty="0">
              <a:latin typeface="Open Sans"/>
            </a:endParaRPr>
          </a:p>
          <a:p>
            <a:r>
              <a:rPr lang="en-US" b="1" dirty="0">
                <a:latin typeface="Open Sans"/>
              </a:rPr>
              <a:t>They also captured fourteen hundred of the two thousand head of cattle accompanying the expedition. </a:t>
            </a:r>
          </a:p>
          <a:p>
            <a:endParaRPr lang="en-US" b="1" dirty="0">
              <a:latin typeface="Open Sans"/>
            </a:endParaRPr>
          </a:p>
          <a:p>
            <a:r>
              <a:rPr lang="en-US" b="1" dirty="0">
                <a:latin typeface="Open Sans"/>
              </a:rPr>
              <a:t>Major Smith’s militia assisted in burning the two key Mormon outposts, Fort Bridger and Fort Supply, which government forces had expected to occupy.</a:t>
            </a:r>
            <a:endParaRPr lang="en-US" sz="1200" b="1" dirty="0">
              <a:latin typeface="Open Sans"/>
            </a:endParaRPr>
          </a:p>
        </p:txBody>
      </p:sp>
      <p:pic>
        <p:nvPicPr>
          <p:cNvPr id="17410" name="Picture 2" descr="http://www.wyomingtalesandtrails.com/ftbridgerstab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315" y="4112686"/>
            <a:ext cx="3875768" cy="2466999"/>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www.equitours.com/wp-content/uploads/2013/04/trailher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4700" y="3761423"/>
            <a:ext cx="424815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http://lcweb2.loc.gov/service/pnp/cwpb/03700/03735r.jpg"/>
          <p:cNvPicPr>
            <a:picLocks noChangeAspect="1" noChangeArrowheads="1"/>
          </p:cNvPicPr>
          <p:nvPr/>
        </p:nvPicPr>
        <p:blipFill rotWithShape="1">
          <a:blip r:embed="rId5">
            <a:extLst>
              <a:ext uri="{28A0092B-C50C-407E-A947-70E740481C1C}">
                <a14:useLocalDpi xmlns:a14="http://schemas.microsoft.com/office/drawing/2010/main" val="0"/>
              </a:ext>
            </a:extLst>
          </a:blip>
          <a:srcRect l="13698" t="43684" r="26302" b="25869"/>
          <a:stretch/>
        </p:blipFill>
        <p:spPr bwMode="auto">
          <a:xfrm>
            <a:off x="7419975" y="726872"/>
            <a:ext cx="3657600" cy="1502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15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7416"/>
                                        </p:tgtEl>
                                        <p:attrNameLst>
                                          <p:attrName>style.visibility</p:attrName>
                                        </p:attrNameLst>
                                      </p:cBhvr>
                                      <p:to>
                                        <p:strVal val="visible"/>
                                      </p:to>
                                    </p:set>
                                    <p:animEffect transition="in" filter="fade">
                                      <p:cBhvr>
                                        <p:cTn id="9" dur="500"/>
                                        <p:tgtEl>
                                          <p:spTgt spid="174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7414"/>
                                        </p:tgtEl>
                                        <p:attrNameLst>
                                          <p:attrName>style.visibility</p:attrName>
                                        </p:attrNameLst>
                                      </p:cBhvr>
                                      <p:to>
                                        <p:strVal val="visible"/>
                                      </p:to>
                                    </p:set>
                                    <p:animEffect transition="in" filter="fade">
                                      <p:cBhvr>
                                        <p:cTn id="16" dur="500"/>
                                        <p:tgtEl>
                                          <p:spTgt spid="174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7410"/>
                                        </p:tgtEl>
                                        <p:attrNameLst>
                                          <p:attrName>style.visibility</p:attrName>
                                        </p:attrNameLst>
                                      </p:cBhvr>
                                      <p:to>
                                        <p:strVal val="visible"/>
                                      </p:to>
                                    </p:set>
                                    <p:animEffect transition="in" filter="fade">
                                      <p:cBhvr>
                                        <p:cTn id="23"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5386" y="-148368"/>
            <a:ext cx="12192000" cy="923330"/>
          </a:xfrm>
          <a:prstGeom prst="rect">
            <a:avLst/>
          </a:prstGeom>
          <a:noFill/>
        </p:spPr>
        <p:txBody>
          <a:bodyPr wrap="square" rtlCol="0">
            <a:spAutoFit/>
          </a:bodyPr>
          <a:lstStyle/>
          <a:p>
            <a:pPr algn="ctr"/>
            <a:r>
              <a:rPr lang="en-US" sz="5400" dirty="0">
                <a:latin typeface="AR JULIAN" panose="02000000000000000000" pitchFamily="2" charset="0"/>
              </a:rPr>
              <a:t>The Stay in Camp Scott</a:t>
            </a:r>
          </a:p>
        </p:txBody>
      </p:sp>
      <p:sp>
        <p:nvSpPr>
          <p:cNvPr id="14" name="Rectangle 13"/>
          <p:cNvSpPr/>
          <p:nvPr/>
        </p:nvSpPr>
        <p:spPr>
          <a:xfrm>
            <a:off x="0" y="6550222"/>
            <a:ext cx="14109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 </a:t>
            </a:r>
            <a:endParaRPr lang="en-US" sz="1400" i="1" dirty="0">
              <a:solidFill>
                <a:schemeClr val="bg1"/>
              </a:solidFill>
            </a:endParaRPr>
          </a:p>
        </p:txBody>
      </p:sp>
      <p:sp>
        <p:nvSpPr>
          <p:cNvPr id="5" name="Rectangle 4"/>
          <p:cNvSpPr/>
          <p:nvPr/>
        </p:nvSpPr>
        <p:spPr>
          <a:xfrm>
            <a:off x="434083" y="1101997"/>
            <a:ext cx="6107700" cy="5355312"/>
          </a:xfrm>
          <a:prstGeom prst="rect">
            <a:avLst/>
          </a:prstGeom>
        </p:spPr>
        <p:txBody>
          <a:bodyPr wrap="square">
            <a:spAutoFit/>
          </a:bodyPr>
          <a:lstStyle/>
          <a:p>
            <a:r>
              <a:rPr lang="en-US" b="1" dirty="0">
                <a:latin typeface="Open Sans"/>
              </a:rPr>
              <a:t>These tactics succeeded so well in delaying the army that when its commanding officer, Colonel (soon to become General) Albert Sidney Johnston, finally joined his troops in early November, it was clearly too late in the season to reach Salt Lake City.</a:t>
            </a:r>
          </a:p>
          <a:p>
            <a:endParaRPr lang="en-US" b="1" dirty="0">
              <a:latin typeface="Open Sans"/>
            </a:endParaRPr>
          </a:p>
          <a:p>
            <a:r>
              <a:rPr lang="en-US" b="1" dirty="0">
                <a:latin typeface="Open Sans"/>
              </a:rPr>
              <a:t>It took the army fifteen days to push thirty-five miles through storms and sub-zero weather to burned-out Fort Bridger.</a:t>
            </a:r>
          </a:p>
          <a:p>
            <a:endParaRPr lang="en-US" b="1" dirty="0">
              <a:latin typeface="Open Sans"/>
            </a:endParaRPr>
          </a:p>
          <a:p>
            <a:r>
              <a:rPr lang="en-US" b="1" dirty="0">
                <a:latin typeface="Open Sans"/>
              </a:rPr>
              <a:t>Approximately twenty-five hundred American soldiers and several hundred civilian officials (including Governor Cumming and his wife), freighters, and camp followers spent a miserable winter in western Wyoming in a city of tents and improvised shelters called Camp Scott and in a newly created community named “‘</a:t>
            </a:r>
            <a:r>
              <a:rPr lang="en-US" b="1" dirty="0" err="1">
                <a:latin typeface="Open Sans"/>
              </a:rPr>
              <a:t>Eckelsville</a:t>
            </a:r>
            <a:r>
              <a:rPr lang="en-US" b="1" dirty="0">
                <a:latin typeface="Open Sans"/>
              </a:rPr>
              <a:t>,’ after the new chief justice of the territory.”</a:t>
            </a:r>
            <a:endParaRPr lang="en-US" sz="1200" b="1" dirty="0">
              <a:latin typeface="Open Sans"/>
            </a:endParaRPr>
          </a:p>
        </p:txBody>
      </p:sp>
      <p:grpSp>
        <p:nvGrpSpPr>
          <p:cNvPr id="6" name="Group 5"/>
          <p:cNvGrpSpPr/>
          <p:nvPr/>
        </p:nvGrpSpPr>
        <p:grpSpPr>
          <a:xfrm>
            <a:off x="6617169" y="876285"/>
            <a:ext cx="1975755" cy="2857233"/>
            <a:chOff x="4229102" y="1092297"/>
            <a:chExt cx="1975755" cy="2857233"/>
          </a:xfrm>
        </p:grpSpPr>
        <p:pic>
          <p:nvPicPr>
            <p:cNvPr id="7" name="Picture 2" descr="http://upload.wikimedia.org/wikipedia/commons/thumb/4/46/Albert_S_Johnston.jpg/175px-Albert_S_Johns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895" y="1092297"/>
              <a:ext cx="1666875" cy="2590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229102" y="3703309"/>
              <a:ext cx="1975755" cy="246221"/>
            </a:xfrm>
            <a:prstGeom prst="rect">
              <a:avLst/>
            </a:prstGeom>
          </p:spPr>
          <p:txBody>
            <a:bodyPr wrap="square">
              <a:spAutoFit/>
            </a:bodyPr>
            <a:lstStyle/>
            <a:p>
              <a:r>
                <a:rPr lang="en-US" sz="1000" b="0" i="0" dirty="0">
                  <a:solidFill>
                    <a:srgbClr val="333333"/>
                  </a:solidFill>
                  <a:effectLst/>
                  <a:latin typeface="Open Sans"/>
                </a:rPr>
                <a:t>Colonel Albert Sidney Johnston</a:t>
              </a:r>
            </a:p>
          </p:txBody>
        </p:sp>
      </p:grpSp>
      <p:pic>
        <p:nvPicPr>
          <p:cNvPr id="19458" name="Picture 2" descr="Us 2nd dragoons in utah war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8504" y="3834841"/>
            <a:ext cx="3571875" cy="27051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9564879" y="635877"/>
            <a:ext cx="2095500" cy="2722827"/>
            <a:chOff x="9564879" y="635877"/>
            <a:chExt cx="2095500" cy="2722827"/>
          </a:xfrm>
        </p:grpSpPr>
        <p:pic>
          <p:nvPicPr>
            <p:cNvPr id="19460" name="Picture 4" descr="Alfred Cumm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4879" y="635877"/>
              <a:ext cx="2095500" cy="21145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9564879" y="2804706"/>
              <a:ext cx="1975755" cy="553998"/>
            </a:xfrm>
            <a:prstGeom prst="rect">
              <a:avLst/>
            </a:prstGeom>
          </p:spPr>
          <p:txBody>
            <a:bodyPr wrap="square">
              <a:spAutoFit/>
            </a:bodyPr>
            <a:lstStyle/>
            <a:p>
              <a:r>
                <a:rPr lang="en-US" sz="1000" b="0" i="0" dirty="0">
                  <a:solidFill>
                    <a:srgbClr val="333333"/>
                  </a:solidFill>
                  <a:effectLst/>
                  <a:latin typeface="Open Sans"/>
                </a:rPr>
                <a:t>Governor Alfred Cumming</a:t>
              </a:r>
            </a:p>
            <a:p>
              <a:r>
                <a:rPr lang="en-US" sz="1000" dirty="0">
                  <a:solidFill>
                    <a:srgbClr val="333333"/>
                  </a:solidFill>
                  <a:latin typeface="Open Sans"/>
                </a:rPr>
                <a:t>Replaces Brigham Young on April 12, 1858</a:t>
              </a:r>
              <a:endParaRPr lang="en-US" sz="1000" b="0" i="0" dirty="0">
                <a:solidFill>
                  <a:srgbClr val="333333"/>
                </a:solidFill>
                <a:effectLst/>
                <a:latin typeface="Open Sans"/>
              </a:endParaRPr>
            </a:p>
          </p:txBody>
        </p:sp>
      </p:grpSp>
    </p:spTree>
    <p:extLst>
      <p:ext uri="{BB962C8B-B14F-4D97-AF65-F5344CB8AC3E}">
        <p14:creationId xmlns:p14="http://schemas.microsoft.com/office/powerpoint/2010/main" val="137010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9458"/>
                                        </p:tgtEl>
                                        <p:attrNameLst>
                                          <p:attrName>style.visibility</p:attrName>
                                        </p:attrNameLst>
                                      </p:cBhvr>
                                      <p:to>
                                        <p:strVal val="visible"/>
                                      </p:to>
                                    </p:set>
                                    <p:animEffect transition="in" filter="fade">
                                      <p:cBhvr>
                                        <p:cTn id="15" dur="500"/>
                                        <p:tgtEl>
                                          <p:spTgt spid="1945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5386" y="-148368"/>
            <a:ext cx="12192000" cy="923330"/>
          </a:xfrm>
          <a:prstGeom prst="rect">
            <a:avLst/>
          </a:prstGeom>
          <a:noFill/>
        </p:spPr>
        <p:txBody>
          <a:bodyPr wrap="square" rtlCol="0">
            <a:spAutoFit/>
          </a:bodyPr>
          <a:lstStyle/>
          <a:p>
            <a:pPr algn="ctr"/>
            <a:r>
              <a:rPr lang="en-US" sz="5400" dirty="0">
                <a:latin typeface="AR JULIAN" panose="02000000000000000000" pitchFamily="2" charset="0"/>
              </a:rPr>
              <a:t>The Stay in Camp Scott</a:t>
            </a:r>
          </a:p>
        </p:txBody>
      </p:sp>
      <p:sp>
        <p:nvSpPr>
          <p:cNvPr id="14" name="Rectangle 13"/>
          <p:cNvSpPr/>
          <p:nvPr/>
        </p:nvSpPr>
        <p:spPr>
          <a:xfrm>
            <a:off x="0" y="6550222"/>
            <a:ext cx="14109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 </a:t>
            </a:r>
            <a:endParaRPr lang="en-US" sz="1400" i="1" dirty="0">
              <a:solidFill>
                <a:schemeClr val="bg1"/>
              </a:solidFill>
            </a:endParaRPr>
          </a:p>
        </p:txBody>
      </p:sp>
      <p:sp>
        <p:nvSpPr>
          <p:cNvPr id="5" name="Rectangle 4"/>
          <p:cNvSpPr/>
          <p:nvPr/>
        </p:nvSpPr>
        <p:spPr>
          <a:xfrm>
            <a:off x="423197" y="1316749"/>
            <a:ext cx="6206203" cy="1477328"/>
          </a:xfrm>
          <a:prstGeom prst="rect">
            <a:avLst/>
          </a:prstGeom>
        </p:spPr>
        <p:txBody>
          <a:bodyPr wrap="square">
            <a:spAutoFit/>
          </a:bodyPr>
          <a:lstStyle/>
          <a:p>
            <a:r>
              <a:rPr lang="en-US" b="1" dirty="0">
                <a:latin typeface="Open Sans"/>
              </a:rPr>
              <a:t>After a long process of negotiations with the government, and the aid of Colonel Thomas </a:t>
            </a:r>
            <a:r>
              <a:rPr lang="en-US" b="1" dirty="0" err="1">
                <a:latin typeface="Open Sans"/>
              </a:rPr>
              <a:t>Leiper</a:t>
            </a:r>
            <a:r>
              <a:rPr lang="en-US" b="1" dirty="0">
                <a:latin typeface="Open Sans"/>
              </a:rPr>
              <a:t> Kane,  Brigham Young allowed Alfred Cumming, who was appointed to be the new governor to enter into the city, however without the troops.</a:t>
            </a:r>
            <a:endParaRPr lang="en-US" sz="1200" b="1" dirty="0">
              <a:latin typeface="Open Sans"/>
            </a:endParaRPr>
          </a:p>
        </p:txBody>
      </p:sp>
      <p:grpSp>
        <p:nvGrpSpPr>
          <p:cNvPr id="2" name="Group 1"/>
          <p:cNvGrpSpPr/>
          <p:nvPr/>
        </p:nvGrpSpPr>
        <p:grpSpPr>
          <a:xfrm>
            <a:off x="9564879" y="635877"/>
            <a:ext cx="2095500" cy="2722827"/>
            <a:chOff x="9564879" y="635877"/>
            <a:chExt cx="2095500" cy="2722827"/>
          </a:xfrm>
        </p:grpSpPr>
        <p:pic>
          <p:nvPicPr>
            <p:cNvPr id="19460" name="Picture 4" descr="Alfred Cumm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4879" y="635877"/>
              <a:ext cx="2095500" cy="21145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9564879" y="2804706"/>
              <a:ext cx="1975755" cy="553998"/>
            </a:xfrm>
            <a:prstGeom prst="rect">
              <a:avLst/>
            </a:prstGeom>
          </p:spPr>
          <p:txBody>
            <a:bodyPr wrap="square">
              <a:spAutoFit/>
            </a:bodyPr>
            <a:lstStyle/>
            <a:p>
              <a:r>
                <a:rPr lang="en-US" sz="1000" b="0" i="0" dirty="0">
                  <a:solidFill>
                    <a:srgbClr val="333333"/>
                  </a:solidFill>
                  <a:effectLst/>
                  <a:latin typeface="Open Sans"/>
                </a:rPr>
                <a:t>Governor Alfred Cumming</a:t>
              </a:r>
            </a:p>
            <a:p>
              <a:r>
                <a:rPr lang="en-US" sz="1000" dirty="0">
                  <a:solidFill>
                    <a:srgbClr val="333333"/>
                  </a:solidFill>
                  <a:latin typeface="Open Sans"/>
                </a:rPr>
                <a:t>Replaces Brigham Young on April 12, 1858</a:t>
              </a:r>
              <a:endParaRPr lang="en-US" sz="1000" b="0" i="0" dirty="0">
                <a:solidFill>
                  <a:srgbClr val="333333"/>
                </a:solidFill>
                <a:effectLst/>
                <a:latin typeface="Open Sans"/>
              </a:endParaRPr>
            </a:p>
          </p:txBody>
        </p:sp>
      </p:grpSp>
      <p:sp>
        <p:nvSpPr>
          <p:cNvPr id="3" name="Rectangle 2"/>
          <p:cNvSpPr/>
          <p:nvPr/>
        </p:nvSpPr>
        <p:spPr>
          <a:xfrm>
            <a:off x="4020440" y="3900491"/>
            <a:ext cx="6096000" cy="1477328"/>
          </a:xfrm>
          <a:prstGeom prst="rect">
            <a:avLst/>
          </a:prstGeom>
        </p:spPr>
        <p:txBody>
          <a:bodyPr>
            <a:spAutoFit/>
          </a:bodyPr>
          <a:lstStyle/>
          <a:p>
            <a:r>
              <a:rPr lang="en-US" b="1" dirty="0">
                <a:solidFill>
                  <a:srgbClr val="333333"/>
                </a:solidFill>
                <a:latin typeface="Open Sans"/>
              </a:rPr>
              <a:t>In April Brigham Young delivered the territorial records and seal to the new governor, and after several meetings, good feelings were engendered.</a:t>
            </a:r>
          </a:p>
          <a:p>
            <a:endParaRPr lang="en-US" b="1" dirty="0">
              <a:solidFill>
                <a:srgbClr val="333333"/>
              </a:solidFill>
              <a:latin typeface="Open Sans"/>
            </a:endParaRPr>
          </a:p>
          <a:p>
            <a:r>
              <a:rPr lang="en-US" b="1" dirty="0">
                <a:solidFill>
                  <a:srgbClr val="333333"/>
                </a:solidFill>
                <a:latin typeface="Open Sans"/>
              </a:rPr>
              <a:t>He had the Saints move from the city</a:t>
            </a:r>
            <a:endParaRPr lang="en-US" b="1" dirty="0"/>
          </a:p>
        </p:txBody>
      </p:sp>
      <p:grpSp>
        <p:nvGrpSpPr>
          <p:cNvPr id="10" name="Group 9"/>
          <p:cNvGrpSpPr/>
          <p:nvPr/>
        </p:nvGrpSpPr>
        <p:grpSpPr>
          <a:xfrm>
            <a:off x="1619051" y="3078873"/>
            <a:ext cx="2210889" cy="3212501"/>
            <a:chOff x="1619051" y="3078873"/>
            <a:chExt cx="2210889" cy="3212501"/>
          </a:xfrm>
        </p:grpSpPr>
        <p:pic>
          <p:nvPicPr>
            <p:cNvPr id="25602" name="Picture 2" descr="TLKa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440" y="3078873"/>
              <a:ext cx="2095500" cy="29718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19051" y="6014375"/>
              <a:ext cx="1608133" cy="276999"/>
            </a:xfrm>
            <a:prstGeom prst="rect">
              <a:avLst/>
            </a:prstGeom>
          </p:spPr>
          <p:txBody>
            <a:bodyPr wrap="none">
              <a:spAutoFit/>
            </a:bodyPr>
            <a:lstStyle/>
            <a:p>
              <a:r>
                <a:rPr lang="en-US" sz="1200" dirty="0">
                  <a:latin typeface="Open Sans"/>
                </a:rPr>
                <a:t>Thomas </a:t>
              </a:r>
              <a:r>
                <a:rPr lang="en-US" sz="1200" dirty="0" err="1">
                  <a:latin typeface="Open Sans"/>
                </a:rPr>
                <a:t>Leiper</a:t>
              </a:r>
              <a:r>
                <a:rPr lang="en-US" sz="1200" b="1" dirty="0">
                  <a:latin typeface="Open Sans"/>
                </a:rPr>
                <a:t> </a:t>
              </a:r>
              <a:r>
                <a:rPr lang="en-US" sz="1200" dirty="0">
                  <a:latin typeface="Open Sans"/>
                </a:rPr>
                <a:t>Kane</a:t>
              </a:r>
              <a:endParaRPr lang="en-US" sz="1200" dirty="0"/>
            </a:p>
          </p:txBody>
        </p:sp>
      </p:grpSp>
      <p:pic>
        <p:nvPicPr>
          <p:cNvPr id="25606" name="Picture 6" descr="http://img1.wikia.nocookie.net/__cb20130205061816/bakerstreet/images/8/87/Seal_Uta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8183" y="2232276"/>
            <a:ext cx="1709384" cy="1704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75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5386" y="-148368"/>
            <a:ext cx="12192000" cy="923330"/>
          </a:xfrm>
          <a:prstGeom prst="rect">
            <a:avLst/>
          </a:prstGeom>
          <a:noFill/>
        </p:spPr>
        <p:txBody>
          <a:bodyPr wrap="square" rtlCol="0">
            <a:spAutoFit/>
          </a:bodyPr>
          <a:lstStyle/>
          <a:p>
            <a:pPr algn="ctr"/>
            <a:r>
              <a:rPr lang="en-US" sz="5400" dirty="0">
                <a:latin typeface="AR JULIAN" panose="02000000000000000000" pitchFamily="2" charset="0"/>
              </a:rPr>
              <a:t>The Army Enters The City</a:t>
            </a:r>
          </a:p>
        </p:txBody>
      </p:sp>
      <p:sp>
        <p:nvSpPr>
          <p:cNvPr id="14" name="Rectangle 13"/>
          <p:cNvSpPr/>
          <p:nvPr/>
        </p:nvSpPr>
        <p:spPr>
          <a:xfrm>
            <a:off x="0" y="6550222"/>
            <a:ext cx="14109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 </a:t>
            </a:r>
            <a:endParaRPr lang="en-US" sz="1400" i="1" dirty="0">
              <a:solidFill>
                <a:schemeClr val="bg1"/>
              </a:solidFill>
            </a:endParaRPr>
          </a:p>
        </p:txBody>
      </p:sp>
      <p:sp>
        <p:nvSpPr>
          <p:cNvPr id="5" name="Rectangle 4"/>
          <p:cNvSpPr/>
          <p:nvPr/>
        </p:nvSpPr>
        <p:spPr>
          <a:xfrm>
            <a:off x="423197" y="1316749"/>
            <a:ext cx="5139403" cy="4154984"/>
          </a:xfrm>
          <a:prstGeom prst="rect">
            <a:avLst/>
          </a:prstGeom>
        </p:spPr>
        <p:txBody>
          <a:bodyPr wrap="square">
            <a:spAutoFit/>
          </a:bodyPr>
          <a:lstStyle/>
          <a:p>
            <a:r>
              <a:rPr lang="en-US" b="1" dirty="0"/>
              <a:t>On 26 June 1858 the army entered the quiet and mostly deserted capital city. As they marched they sang, “One Eyed Riley,” a coarse, yet long treasured, barracks ditty reported to have had a thousand verses, most of which are unprintable.</a:t>
            </a:r>
            <a:endParaRPr lang="en-US" b="1" baseline="30000" dirty="0"/>
          </a:p>
          <a:p>
            <a:endParaRPr lang="en-US" b="1" baseline="30000" dirty="0"/>
          </a:p>
          <a:p>
            <a:r>
              <a:rPr lang="en-US" b="1" dirty="0"/>
              <a:t>The band had to be commanded to stop and serenade Governor Cumming at his new home. Because they believed him to be sympathetic to the Latter-day Saints, they were less than enthusiastic in their performance. </a:t>
            </a:r>
          </a:p>
          <a:p>
            <a:endParaRPr lang="en-US" b="1" dirty="0"/>
          </a:p>
          <a:p>
            <a:r>
              <a:rPr lang="en-US" b="1" dirty="0"/>
              <a:t>Only a few Latter-day Saints had been left behind to set the torch to the city if the army did not respect its pledge to leave the property alone. </a:t>
            </a:r>
            <a:endParaRPr lang="en-US" sz="1200" b="1" dirty="0"/>
          </a:p>
        </p:txBody>
      </p:sp>
      <p:sp>
        <p:nvSpPr>
          <p:cNvPr id="6" name="Rectangle 5"/>
          <p:cNvSpPr/>
          <p:nvPr/>
        </p:nvSpPr>
        <p:spPr>
          <a:xfrm>
            <a:off x="5562600" y="3696991"/>
            <a:ext cx="6623957" cy="3139321"/>
          </a:xfrm>
          <a:prstGeom prst="rect">
            <a:avLst/>
          </a:prstGeom>
        </p:spPr>
        <p:txBody>
          <a:bodyPr wrap="square">
            <a:spAutoFit/>
          </a:bodyPr>
          <a:lstStyle/>
          <a:p>
            <a:r>
              <a:rPr lang="en-US" b="1" dirty="0"/>
              <a:t>Those Saints who were left behind saw Lieutenant Colonel Philip St. George Cooke take off his hat and place it over his heart as a gesture of respect for the soldiers he had led in the long march of the Mormon Battalion. </a:t>
            </a:r>
          </a:p>
          <a:p>
            <a:endParaRPr lang="en-US" b="1" dirty="0"/>
          </a:p>
          <a:p>
            <a:r>
              <a:rPr lang="en-US" b="1" dirty="0"/>
              <a:t>In the next few days General Johnston led his troops to Cedar Valley, west of Utah Lake, and established Camp Floyd, named after the Secretary of War. </a:t>
            </a:r>
          </a:p>
          <a:p>
            <a:endParaRPr lang="en-US" b="1" dirty="0"/>
          </a:p>
          <a:p>
            <a:r>
              <a:rPr lang="en-US" b="1" dirty="0"/>
              <a:t>On 1 July, Brigham Young authorized the return of the bedraggled Saints to their homes.</a:t>
            </a:r>
          </a:p>
        </p:txBody>
      </p:sp>
      <p:grpSp>
        <p:nvGrpSpPr>
          <p:cNvPr id="8" name="Group 7"/>
          <p:cNvGrpSpPr/>
          <p:nvPr/>
        </p:nvGrpSpPr>
        <p:grpSpPr>
          <a:xfrm>
            <a:off x="8624660" y="725858"/>
            <a:ext cx="2095500" cy="3101508"/>
            <a:chOff x="7721146" y="948931"/>
            <a:chExt cx="2095500" cy="3101508"/>
          </a:xfrm>
        </p:grpSpPr>
        <p:pic>
          <p:nvPicPr>
            <p:cNvPr id="29698" name="Picture 2" descr="Philip St. George Cook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146" y="948931"/>
              <a:ext cx="2095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737475" y="3773440"/>
              <a:ext cx="1874231" cy="276999"/>
            </a:xfrm>
            <a:prstGeom prst="rect">
              <a:avLst/>
            </a:prstGeom>
          </p:spPr>
          <p:txBody>
            <a:bodyPr wrap="none">
              <a:spAutoFit/>
            </a:bodyPr>
            <a:lstStyle/>
            <a:p>
              <a:r>
                <a:rPr lang="en-US" sz="1200" dirty="0">
                  <a:latin typeface="Open Sans"/>
                </a:rPr>
                <a:t>Philip St. George Cooke </a:t>
              </a:r>
              <a:endParaRPr lang="en-US" sz="1200" dirty="0"/>
            </a:p>
          </p:txBody>
        </p:sp>
      </p:grpSp>
    </p:spTree>
    <p:extLst>
      <p:ext uri="{BB962C8B-B14F-4D97-AF65-F5344CB8AC3E}">
        <p14:creationId xmlns:p14="http://schemas.microsoft.com/office/powerpoint/2010/main" val="355574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5386" y="-148368"/>
            <a:ext cx="12192000" cy="923330"/>
          </a:xfrm>
          <a:prstGeom prst="rect">
            <a:avLst/>
          </a:prstGeom>
          <a:noFill/>
        </p:spPr>
        <p:txBody>
          <a:bodyPr wrap="square" rtlCol="0">
            <a:spAutoFit/>
          </a:bodyPr>
          <a:lstStyle/>
          <a:p>
            <a:pPr algn="ctr"/>
            <a:r>
              <a:rPr lang="en-US" sz="5400" dirty="0">
                <a:latin typeface="AR JULIAN" panose="02000000000000000000" pitchFamily="2" charset="0"/>
              </a:rPr>
              <a:t>Utah Becomes a state</a:t>
            </a:r>
          </a:p>
        </p:txBody>
      </p:sp>
      <p:sp>
        <p:nvSpPr>
          <p:cNvPr id="14" name="Rectangle 13"/>
          <p:cNvSpPr/>
          <p:nvPr/>
        </p:nvSpPr>
        <p:spPr>
          <a:xfrm>
            <a:off x="0" y="6550222"/>
            <a:ext cx="4879862" cy="307777"/>
          </a:xfrm>
          <a:prstGeom prst="rect">
            <a:avLst/>
          </a:prstGeom>
        </p:spPr>
        <p:txBody>
          <a:bodyPr wrap="none">
            <a:spAutoFit/>
          </a:bodyPr>
          <a:lstStyle/>
          <a:p>
            <a:r>
              <a:rPr lang="en-US" sz="1400" b="1" dirty="0">
                <a:solidFill>
                  <a:schemeClr val="bg1"/>
                </a:solidFill>
                <a:latin typeface="Abadi" panose="020B0604020104020204" pitchFamily="34" charset="0"/>
              </a:rPr>
              <a:t>http://ilovehistory.utah.gov/topics/government/statehood.html</a:t>
            </a:r>
            <a:endParaRPr lang="en-US" sz="1400" i="1" dirty="0">
              <a:solidFill>
                <a:schemeClr val="bg1"/>
              </a:solidFill>
            </a:endParaRPr>
          </a:p>
        </p:txBody>
      </p:sp>
      <p:pic>
        <p:nvPicPr>
          <p:cNvPr id="25604" name="Picture 4" descr="http://www.statesymbolsusa.org/sites/statesymbolsusa.org/files/primary-images/UtahbeehivestateIndust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099" y="774962"/>
            <a:ext cx="2071803" cy="182625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910160" y="1654672"/>
            <a:ext cx="6607199" cy="369332"/>
          </a:xfrm>
          <a:prstGeom prst="rect">
            <a:avLst/>
          </a:prstGeom>
        </p:spPr>
        <p:txBody>
          <a:bodyPr wrap="square">
            <a:spAutoFit/>
          </a:bodyPr>
          <a:lstStyle/>
          <a:p>
            <a:r>
              <a:rPr lang="en-US" dirty="0" err="1">
                <a:latin typeface="Open Sans"/>
              </a:rPr>
              <a:t>Utahns</a:t>
            </a:r>
            <a:r>
              <a:rPr lang="en-US" dirty="0">
                <a:latin typeface="Open Sans"/>
              </a:rPr>
              <a:t> tried and tried—for almost 50 years—to win statehood</a:t>
            </a:r>
            <a:endParaRPr lang="en-US" b="0" i="0" dirty="0">
              <a:effectLst/>
              <a:latin typeface="Open Sans"/>
            </a:endParaRPr>
          </a:p>
        </p:txBody>
      </p:sp>
      <p:sp>
        <p:nvSpPr>
          <p:cNvPr id="16" name="Rectangle 15"/>
          <p:cNvSpPr/>
          <p:nvPr/>
        </p:nvSpPr>
        <p:spPr>
          <a:xfrm>
            <a:off x="5001986" y="653293"/>
            <a:ext cx="2149928" cy="369332"/>
          </a:xfrm>
          <a:prstGeom prst="rect">
            <a:avLst/>
          </a:prstGeom>
        </p:spPr>
        <p:txBody>
          <a:bodyPr wrap="square">
            <a:spAutoFit/>
          </a:bodyPr>
          <a:lstStyle/>
          <a:p>
            <a:r>
              <a:rPr lang="en-US" dirty="0">
                <a:latin typeface="Open Sans"/>
              </a:rPr>
              <a:t>January 4, 1896</a:t>
            </a:r>
            <a:endParaRPr lang="en-US" b="0" i="0" dirty="0">
              <a:effectLst/>
              <a:latin typeface="Open Sans"/>
            </a:endParaRPr>
          </a:p>
        </p:txBody>
      </p:sp>
      <p:grpSp>
        <p:nvGrpSpPr>
          <p:cNvPr id="8" name="Group 7"/>
          <p:cNvGrpSpPr/>
          <p:nvPr/>
        </p:nvGrpSpPr>
        <p:grpSpPr>
          <a:xfrm>
            <a:off x="817176" y="2655078"/>
            <a:ext cx="4626430" cy="3413803"/>
            <a:chOff x="817176" y="2655078"/>
            <a:chExt cx="4626430" cy="3413803"/>
          </a:xfrm>
        </p:grpSpPr>
        <p:pic>
          <p:nvPicPr>
            <p:cNvPr id="27652" name="Picture 4" descr="historical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25" y="2655078"/>
              <a:ext cx="2545081" cy="341380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817176" y="3557926"/>
              <a:ext cx="2081349" cy="1077218"/>
            </a:xfrm>
            <a:prstGeom prst="rect">
              <a:avLst/>
            </a:prstGeom>
          </p:spPr>
          <p:txBody>
            <a:bodyPr wrap="square">
              <a:spAutoFit/>
            </a:bodyPr>
            <a:lstStyle/>
            <a:p>
              <a:r>
                <a:rPr lang="en-US" sz="1600" b="1" dirty="0">
                  <a:latin typeface="Open Sans"/>
                </a:rPr>
                <a:t>The choir sings in the tabernacle to celebration Utah’s statehood</a:t>
              </a:r>
              <a:endParaRPr lang="en-US" sz="1600" dirty="0">
                <a:latin typeface="Open Sans"/>
              </a:endParaRPr>
            </a:p>
          </p:txBody>
        </p:sp>
      </p:grpSp>
      <p:grpSp>
        <p:nvGrpSpPr>
          <p:cNvPr id="15" name="Group 14"/>
          <p:cNvGrpSpPr/>
          <p:nvPr/>
        </p:nvGrpSpPr>
        <p:grpSpPr>
          <a:xfrm>
            <a:off x="5987891" y="549428"/>
            <a:ext cx="6096000" cy="5390925"/>
            <a:chOff x="5987891" y="549428"/>
            <a:chExt cx="6096000" cy="5390925"/>
          </a:xfrm>
        </p:grpSpPr>
        <p:grpSp>
          <p:nvGrpSpPr>
            <p:cNvPr id="13" name="Group 12"/>
            <p:cNvGrpSpPr/>
            <p:nvPr/>
          </p:nvGrpSpPr>
          <p:grpSpPr>
            <a:xfrm>
              <a:off x="5987891" y="3273047"/>
              <a:ext cx="6096000" cy="2667306"/>
              <a:chOff x="5987891" y="3273047"/>
              <a:chExt cx="6096000" cy="2667306"/>
            </a:xfrm>
          </p:grpSpPr>
          <p:pic>
            <p:nvPicPr>
              <p:cNvPr id="27650" name="Picture 2" descr="photo of gold p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5486" y="3273047"/>
                <a:ext cx="4762500" cy="17621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987891" y="5109356"/>
                <a:ext cx="6096000" cy="830997"/>
              </a:xfrm>
              <a:prstGeom prst="rect">
                <a:avLst/>
              </a:prstGeom>
            </p:spPr>
            <p:txBody>
              <a:bodyPr>
                <a:spAutoFit/>
              </a:bodyPr>
              <a:lstStyle/>
              <a:p>
                <a:r>
                  <a:rPr lang="en-US" sz="1600" b="1" dirty="0">
                    <a:latin typeface="Open Sans"/>
                  </a:rPr>
                  <a:t>The pen Grover Cleveland used to sign the Enabling Act, permitting </a:t>
                </a:r>
                <a:r>
                  <a:rPr lang="en-US" sz="1600" b="1" dirty="0" err="1">
                    <a:latin typeface="Open Sans"/>
                  </a:rPr>
                  <a:t>Utahns</a:t>
                </a:r>
                <a:r>
                  <a:rPr lang="en-US" sz="1600" b="1" dirty="0">
                    <a:latin typeface="Open Sans"/>
                  </a:rPr>
                  <a:t> to "form a Constitution and be admitted into the Union on an equal footing with the other States."</a:t>
                </a:r>
                <a:endParaRPr lang="en-US" sz="1600" dirty="0">
                  <a:latin typeface="Open Sans"/>
                </a:endParaRPr>
              </a:p>
            </p:txBody>
          </p:sp>
        </p:grpSp>
        <p:pic>
          <p:nvPicPr>
            <p:cNvPr id="27654" name="Picture 6" descr="http://upload.wikimedia.org/wikipedia/commons/5/55/StephenGroverClevelan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55199" y="549428"/>
              <a:ext cx="1930885" cy="25116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1720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walkoverstates.files.wordpress.com/2010/10/100827-kimball-junctn-to-salt-lake-city-0231.jpg">
            <a:extLst>
              <a:ext uri="{FF2B5EF4-FFF2-40B4-BE49-F238E27FC236}">
                <a16:creationId xmlns:a16="http://schemas.microsoft.com/office/drawing/2014/main" id="{AF8471F0-6D8C-4205-B3B1-665A28F704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12192000" cy="6740307"/>
          </a:xfrm>
          <a:prstGeom prst="rect">
            <a:avLst/>
          </a:prstGeom>
          <a:noFill/>
        </p:spPr>
        <p:txBody>
          <a:bodyPr wrap="square" rtlCol="0">
            <a:spAutoFit/>
          </a:bodyPr>
          <a:lstStyle/>
          <a:p>
            <a:r>
              <a:rPr lang="en-US" sz="1600" dirty="0">
                <a:solidFill>
                  <a:schemeClr val="bg1"/>
                </a:solidFill>
              </a:rPr>
              <a:t>Sources:</a:t>
            </a:r>
          </a:p>
          <a:p>
            <a:endParaRPr lang="en-US" sz="1600" dirty="0">
              <a:solidFill>
                <a:schemeClr val="bg1"/>
              </a:solidFill>
            </a:endParaRPr>
          </a:p>
          <a:p>
            <a:r>
              <a:rPr lang="en-US" sz="1600" dirty="0">
                <a:solidFill>
                  <a:schemeClr val="bg1"/>
                </a:solidFill>
              </a:rPr>
              <a:t>Videos:</a:t>
            </a:r>
          </a:p>
          <a:p>
            <a:r>
              <a:rPr lang="en-US" sz="1600" dirty="0">
                <a:solidFill>
                  <a:schemeClr val="bg1"/>
                </a:solidFill>
              </a:rPr>
              <a:t>Forgiveness: My Burden Was Made Light (8:24)</a:t>
            </a:r>
          </a:p>
          <a:p>
            <a:r>
              <a:rPr lang="en-US" sz="1600" dirty="0">
                <a:solidFill>
                  <a:schemeClr val="bg1"/>
                </a:solidFill>
              </a:rPr>
              <a:t>The Mountain of the Lord (30:04–34:02)</a:t>
            </a:r>
          </a:p>
          <a:p>
            <a:endParaRPr lang="en-US" sz="1600" dirty="0">
              <a:solidFill>
                <a:schemeClr val="bg1"/>
              </a:solidFill>
            </a:endParaRPr>
          </a:p>
          <a:p>
            <a:r>
              <a:rPr lang="en-US" sz="1600" dirty="0">
                <a:solidFill>
                  <a:schemeClr val="bg1"/>
                </a:solidFill>
              </a:rPr>
              <a:t>Brigham Young </a:t>
            </a:r>
            <a:r>
              <a:rPr lang="en-US" sz="1600" i="1" dirty="0">
                <a:solidFill>
                  <a:schemeClr val="bg1"/>
                </a:solidFill>
              </a:rPr>
              <a:t>Journal Discourses </a:t>
            </a:r>
            <a:r>
              <a:rPr lang="en-US" sz="1600" dirty="0">
                <a:solidFill>
                  <a:schemeClr val="bg1"/>
                </a:solidFill>
              </a:rPr>
              <a:t>pg. 5:226 </a:t>
            </a:r>
          </a:p>
          <a:p>
            <a:r>
              <a:rPr lang="en-US" sz="1600" dirty="0">
                <a:solidFill>
                  <a:schemeClr val="bg1"/>
                </a:solidFill>
              </a:rPr>
              <a:t>Student Manual </a:t>
            </a:r>
            <a:r>
              <a:rPr lang="en-US" sz="1600" i="1" dirty="0">
                <a:solidFill>
                  <a:schemeClr val="bg1"/>
                </a:solidFill>
              </a:rPr>
              <a:t>The </a:t>
            </a:r>
            <a:r>
              <a:rPr lang="en-US" sz="1600" i="1" dirty="0" err="1">
                <a:solidFill>
                  <a:schemeClr val="bg1"/>
                </a:solidFill>
              </a:rPr>
              <a:t>Fulness</a:t>
            </a:r>
            <a:r>
              <a:rPr lang="en-US" sz="1600" i="1" dirty="0">
                <a:solidFill>
                  <a:schemeClr val="bg1"/>
                </a:solidFill>
              </a:rPr>
              <a:t> of Times </a:t>
            </a:r>
            <a:r>
              <a:rPr lang="en-US" sz="1600" dirty="0">
                <a:solidFill>
                  <a:schemeClr val="bg1"/>
                </a:solidFill>
              </a:rPr>
              <a:t>Church History Chapter 28</a:t>
            </a:r>
          </a:p>
          <a:p>
            <a:r>
              <a:rPr lang="en-US" sz="1600" dirty="0">
                <a:solidFill>
                  <a:schemeClr val="bg1"/>
                </a:solidFill>
              </a:rPr>
              <a:t>Elder David E. Sorensen (“Forgiveness Will Change Bitterness to Love,”</a:t>
            </a:r>
            <a:r>
              <a:rPr lang="en-US" sz="1600" i="1" dirty="0">
                <a:solidFill>
                  <a:schemeClr val="bg1"/>
                </a:solidFill>
              </a:rPr>
              <a:t> Ensign</a:t>
            </a:r>
            <a:r>
              <a:rPr lang="en-US" sz="1600" dirty="0">
                <a:solidFill>
                  <a:schemeClr val="bg1"/>
                </a:solidFill>
              </a:rPr>
              <a:t> or </a:t>
            </a:r>
            <a:r>
              <a:rPr lang="en-US" sz="1600" i="1" dirty="0">
                <a:solidFill>
                  <a:schemeClr val="bg1"/>
                </a:solidFill>
              </a:rPr>
              <a:t>Liahona,</a:t>
            </a:r>
            <a:r>
              <a:rPr lang="en-US" sz="1600" dirty="0">
                <a:solidFill>
                  <a:schemeClr val="bg1"/>
                </a:solidFill>
              </a:rPr>
              <a:t> May 2003, 11).</a:t>
            </a:r>
          </a:p>
          <a:p>
            <a:r>
              <a:rPr lang="en-US" sz="1600" dirty="0">
                <a:solidFill>
                  <a:schemeClr val="bg1"/>
                </a:solidFill>
              </a:rPr>
              <a:t>Name change: Journal History of The Church of Jesus Christ of Latter-day Saints, 5, 21, 27 Mar. 1850, Historical Department, Salt Lake City.</a:t>
            </a:r>
          </a:p>
          <a:p>
            <a:r>
              <a:rPr lang="en-US" sz="1600" dirty="0">
                <a:solidFill>
                  <a:schemeClr val="bg1"/>
                </a:solidFill>
              </a:rPr>
              <a:t>Jenson, </a:t>
            </a:r>
            <a:r>
              <a:rPr lang="en-US" sz="1600" dirty="0" err="1">
                <a:solidFill>
                  <a:schemeClr val="bg1"/>
                </a:solidFill>
              </a:rPr>
              <a:t>Andew</a:t>
            </a:r>
            <a:r>
              <a:rPr lang="en-US" sz="1600" dirty="0">
                <a:solidFill>
                  <a:schemeClr val="bg1"/>
                </a:solidFill>
              </a:rPr>
              <a:t>. </a:t>
            </a:r>
            <a:r>
              <a:rPr lang="en-US" sz="1600" i="1" dirty="0">
                <a:solidFill>
                  <a:schemeClr val="bg1"/>
                </a:solidFill>
              </a:rPr>
              <a:t>Encyclopedic History of the Church of Jesus Christ of Latter-day Saints</a:t>
            </a:r>
            <a:r>
              <a:rPr lang="en-US" sz="1600" dirty="0">
                <a:solidFill>
                  <a:schemeClr val="bg1"/>
                </a:solidFill>
              </a:rPr>
              <a:t>. (Salt Lake City, Utah: Deseret News Press, 1941) p. 250</a:t>
            </a:r>
          </a:p>
          <a:p>
            <a:r>
              <a:rPr lang="en-US" sz="1600" dirty="0">
                <a:solidFill>
                  <a:schemeClr val="bg1"/>
                </a:solidFill>
              </a:rPr>
              <a:t>“Citizens of Utah,” </a:t>
            </a:r>
            <a:r>
              <a:rPr lang="en-US" sz="1600" i="1" dirty="0">
                <a:solidFill>
                  <a:schemeClr val="bg1"/>
                </a:solidFill>
              </a:rPr>
              <a:t>Pioneer and Democrat,</a:t>
            </a:r>
            <a:r>
              <a:rPr lang="en-US" sz="1600" dirty="0">
                <a:solidFill>
                  <a:schemeClr val="bg1"/>
                </a:solidFill>
              </a:rPr>
              <a:t> 1 Jan. 1858, p. 2.</a:t>
            </a:r>
          </a:p>
          <a:p>
            <a:r>
              <a:rPr lang="en-US" sz="1600" dirty="0">
                <a:solidFill>
                  <a:schemeClr val="bg1"/>
                </a:solidFill>
              </a:rPr>
              <a:t>In Arrington, </a:t>
            </a:r>
            <a:r>
              <a:rPr lang="en-US" sz="1600" i="1" dirty="0">
                <a:solidFill>
                  <a:schemeClr val="bg1"/>
                </a:solidFill>
              </a:rPr>
              <a:t>Brigham Young: American </a:t>
            </a:r>
            <a:r>
              <a:rPr lang="en-US" sz="1600" i="1" dirty="0" err="1">
                <a:solidFill>
                  <a:schemeClr val="bg1"/>
                </a:solidFill>
              </a:rPr>
              <a:t>Moses,</a:t>
            </a:r>
            <a:r>
              <a:rPr lang="en-US" sz="1600" dirty="0" err="1">
                <a:solidFill>
                  <a:schemeClr val="bg1"/>
                </a:solidFill>
              </a:rPr>
              <a:t>p</a:t>
            </a:r>
            <a:r>
              <a:rPr lang="en-US" sz="1600" dirty="0">
                <a:solidFill>
                  <a:schemeClr val="bg1"/>
                </a:solidFill>
              </a:rPr>
              <a:t>. 255.</a:t>
            </a:r>
          </a:p>
          <a:p>
            <a:r>
              <a:rPr lang="en-US" sz="1600" dirty="0">
                <a:solidFill>
                  <a:schemeClr val="bg1"/>
                </a:solidFill>
              </a:rPr>
              <a:t>James </a:t>
            </a:r>
            <a:r>
              <a:rPr lang="en-US" sz="1600" dirty="0" err="1">
                <a:solidFill>
                  <a:schemeClr val="bg1"/>
                </a:solidFill>
              </a:rPr>
              <a:t>Parshall</a:t>
            </a:r>
            <a:r>
              <a:rPr lang="en-US" sz="1600" dirty="0">
                <a:solidFill>
                  <a:schemeClr val="bg1"/>
                </a:solidFill>
              </a:rPr>
              <a:t> Terry, “Utah War Incidents,” </a:t>
            </a:r>
            <a:r>
              <a:rPr lang="en-US" sz="1600" dirty="0" err="1">
                <a:solidFill>
                  <a:schemeClr val="bg1"/>
                </a:solidFill>
              </a:rPr>
              <a:t>in</a:t>
            </a:r>
            <a:r>
              <a:rPr lang="en-US" sz="1600" i="1" dirty="0" err="1">
                <a:solidFill>
                  <a:schemeClr val="bg1"/>
                </a:solidFill>
              </a:rPr>
              <a:t>Voices</a:t>
            </a:r>
            <a:r>
              <a:rPr lang="en-US" sz="1600" i="1" dirty="0">
                <a:solidFill>
                  <a:schemeClr val="bg1"/>
                </a:solidFill>
              </a:rPr>
              <a:t> from the Past: Diaries, Journals, and Autobiographies, Campus Education Week Program</a:t>
            </a:r>
            <a:r>
              <a:rPr lang="en-US" sz="1600" dirty="0">
                <a:solidFill>
                  <a:schemeClr val="bg1"/>
                </a:solidFill>
              </a:rPr>
              <a:t>(Provo: Brigham Young University Press, 1980), p. 66.</a:t>
            </a:r>
          </a:p>
          <a:p>
            <a:endParaRPr lang="en-US" sz="1600" dirty="0">
              <a:solidFill>
                <a:schemeClr val="bg1"/>
              </a:solidFill>
            </a:endParaRPr>
          </a:p>
          <a:p>
            <a:r>
              <a:rPr lang="en-US" sz="1600" i="1" dirty="0">
                <a:solidFill>
                  <a:schemeClr val="bg1"/>
                </a:solidFill>
              </a:rPr>
              <a:t>Mountain Meadow Massacre: Statement of one of the Few Survivors, Daily Arkansas Gazette</a:t>
            </a:r>
            <a:r>
              <a:rPr lang="en-US" sz="1600" dirty="0">
                <a:solidFill>
                  <a:schemeClr val="bg1"/>
                </a:solidFill>
              </a:rPr>
              <a:t>, September 1, 1875, Nancy </a:t>
            </a:r>
            <a:r>
              <a:rPr lang="en-US" sz="1600" dirty="0" err="1">
                <a:solidFill>
                  <a:schemeClr val="bg1"/>
                </a:solidFill>
              </a:rPr>
              <a:t>Sophrona</a:t>
            </a:r>
            <a:r>
              <a:rPr lang="en-US" sz="1600" dirty="0">
                <a:solidFill>
                  <a:schemeClr val="bg1"/>
                </a:solidFill>
              </a:rPr>
              <a:t> Huff Cate </a:t>
            </a:r>
            <a:r>
              <a:rPr lang="en-US" sz="1600" dirty="0">
                <a:solidFill>
                  <a:schemeClr val="bg1"/>
                </a:solidFill>
                <a:hlinkClick r:id="rId3">
                  <a:extLst>
                    <a:ext uri="{A12FA001-AC4F-418D-AE19-62706E023703}">
                      <ahyp:hlinkClr xmlns:ahyp="http://schemas.microsoft.com/office/drawing/2018/hyperlinkcolor" val="tx"/>
                    </a:ext>
                  </a:extLst>
                </a:hlinkClick>
              </a:rPr>
              <a:t>http://www.legendsofamerica.com/ut-mountainmeadowshistoricaccounts10.html</a:t>
            </a:r>
            <a:endParaRPr lang="en-US" sz="1600" dirty="0">
              <a:solidFill>
                <a:schemeClr val="bg1"/>
              </a:solidFill>
            </a:endParaRPr>
          </a:p>
          <a:p>
            <a:r>
              <a:rPr lang="en-US" sz="1600" dirty="0">
                <a:solidFill>
                  <a:schemeClr val="bg1"/>
                </a:solidFill>
              </a:rPr>
              <a:t>Jack Baker </a:t>
            </a:r>
            <a:r>
              <a:rPr lang="en-US" sz="1600" dirty="0">
                <a:solidFill>
                  <a:schemeClr val="bg1"/>
                </a:solidFill>
                <a:hlinkClick r:id="rId4">
                  <a:extLst>
                    <a:ext uri="{A12FA001-AC4F-418D-AE19-62706E023703}">
                      <ahyp:hlinkClr xmlns:ahyp="http://schemas.microsoft.com/office/drawing/2018/hyperlinkcolor" val="tx"/>
                    </a:ext>
                  </a:extLst>
                </a:hlinkClick>
              </a:rPr>
              <a:t>http://www.mtn-meadows-assoc.com/johntwittybaker.htm</a:t>
            </a:r>
            <a:endParaRPr lang="en-US" sz="1600" dirty="0">
              <a:solidFill>
                <a:schemeClr val="bg1"/>
              </a:solidFill>
            </a:endParaRPr>
          </a:p>
          <a:p>
            <a:r>
              <a:rPr lang="en-US" sz="1600" dirty="0">
                <a:solidFill>
                  <a:schemeClr val="bg1"/>
                </a:solidFill>
              </a:rPr>
              <a:t>B.H. Roberts History of the Church Vol. 4 pg. 151, 158 </a:t>
            </a:r>
            <a:endParaRPr lang="en-US" sz="1600" i="1" dirty="0">
              <a:solidFill>
                <a:schemeClr val="bg1"/>
              </a:solidFill>
            </a:endParaRPr>
          </a:p>
          <a:p>
            <a:r>
              <a:rPr lang="en-US" sz="1600" dirty="0">
                <a:solidFill>
                  <a:schemeClr val="bg1"/>
                </a:solidFill>
              </a:rPr>
              <a:t>Richard E. Turley Jr., “The Mountain Meadows Massacre,” 20</a:t>
            </a:r>
          </a:p>
          <a:p>
            <a:r>
              <a:rPr lang="en-US" sz="1600" dirty="0">
                <a:solidFill>
                  <a:schemeClr val="bg1"/>
                </a:solidFill>
              </a:rPr>
              <a:t>President Henry B. Erying (“150th Anniversary of Mountain Meadows Massacre,”) </a:t>
            </a:r>
          </a:p>
          <a:p>
            <a:r>
              <a:rPr lang="en-US" sz="1600" dirty="0">
                <a:solidFill>
                  <a:schemeClr val="bg1"/>
                </a:solidFill>
              </a:rPr>
              <a:t>Sept. 11, 2007,mormonnewsroom.org/article/150th-anniversary-of-mountain-meadows-massacre).</a:t>
            </a:r>
          </a:p>
          <a:p>
            <a:endParaRPr lang="en-US" sz="1600" dirty="0">
              <a:solidFill>
                <a:schemeClr val="bg1"/>
              </a:solidFill>
            </a:endParaRPr>
          </a:p>
          <a:p>
            <a:endParaRPr lang="en-US" sz="1600" i="1" dirty="0">
              <a:solidFill>
                <a:schemeClr val="bg1"/>
              </a:solidFill>
            </a:endParaRPr>
          </a:p>
          <a:p>
            <a:endParaRPr lang="en-US" sz="1600" dirty="0">
              <a:solidFill>
                <a:schemeClr val="bg1"/>
              </a:solidFill>
            </a:endParaRPr>
          </a:p>
          <a:p>
            <a:endParaRPr lang="en-US" sz="1600" dirty="0">
              <a:solidFill>
                <a:schemeClr val="bg1"/>
              </a:solidFill>
            </a:endParaRPr>
          </a:p>
        </p:txBody>
      </p:sp>
      <p:sp>
        <p:nvSpPr>
          <p:cNvPr id="3" name="Rectangle 2"/>
          <p:cNvSpPr/>
          <p:nvPr/>
        </p:nvSpPr>
        <p:spPr>
          <a:xfrm>
            <a:off x="448654" y="6017032"/>
            <a:ext cx="6096000" cy="646331"/>
          </a:xfrm>
          <a:prstGeom prst="rect">
            <a:avLst/>
          </a:prstGeom>
        </p:spPr>
        <p:txBody>
          <a:bodyPr>
            <a:spAutoFit/>
          </a:bodyPr>
          <a:lstStyle/>
          <a:p>
            <a:r>
              <a:rPr lang="en-US" dirty="0"/>
              <a:t>http://mountainmeadowsmassacre.com/294/mountain-meadows-massacre-peace-and-violence-collide</a:t>
            </a:r>
          </a:p>
        </p:txBody>
      </p:sp>
      <p:sp>
        <p:nvSpPr>
          <p:cNvPr id="4" name="Footer Placeholder 14">
            <a:extLst>
              <a:ext uri="{FF2B5EF4-FFF2-40B4-BE49-F238E27FC236}">
                <a16:creationId xmlns:a16="http://schemas.microsoft.com/office/drawing/2014/main" id="{C645E57B-61E8-45EF-951D-0664166FBD7F}"/>
              </a:ext>
            </a:extLst>
          </p:cNvPr>
          <p:cNvSpPr>
            <a:spLocks noGrp="1"/>
          </p:cNvSpPr>
          <p:nvPr/>
        </p:nvSpPr>
        <p:spPr>
          <a:xfrm>
            <a:off x="6544654" y="646191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chemeClr val="bg1"/>
                </a:solidFill>
              </a:rPr>
              <a:t>Presentation by ©http://fashionsbylynda.com/blog/ </a:t>
            </a:r>
          </a:p>
        </p:txBody>
      </p:sp>
      <p:grpSp>
        <p:nvGrpSpPr>
          <p:cNvPr id="6" name="Group 5">
            <a:extLst>
              <a:ext uri="{FF2B5EF4-FFF2-40B4-BE49-F238E27FC236}">
                <a16:creationId xmlns:a16="http://schemas.microsoft.com/office/drawing/2014/main" id="{B97B0F49-2D4E-44A5-A2AD-340A70537EF5}"/>
              </a:ext>
            </a:extLst>
          </p:cNvPr>
          <p:cNvGrpSpPr/>
          <p:nvPr/>
        </p:nvGrpSpPr>
        <p:grpSpPr>
          <a:xfrm>
            <a:off x="4139343" y="400806"/>
            <a:ext cx="860577" cy="1090064"/>
            <a:chOff x="7543800" y="3810000"/>
            <a:chExt cx="1143000" cy="1447800"/>
          </a:xfrm>
        </p:grpSpPr>
        <p:sp>
          <p:nvSpPr>
            <p:cNvPr id="7" name="Trapezoid 6">
              <a:extLst>
                <a:ext uri="{FF2B5EF4-FFF2-40B4-BE49-F238E27FC236}">
                  <a16:creationId xmlns:a16="http://schemas.microsoft.com/office/drawing/2014/main" id="{10C1F20E-15DB-4864-9DAA-A2F0E9B4B301}"/>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9">
              <a:extLst>
                <a:ext uri="{FF2B5EF4-FFF2-40B4-BE49-F238E27FC236}">
                  <a16:creationId xmlns:a16="http://schemas.microsoft.com/office/drawing/2014/main" id="{CC57931F-9DA8-406D-A2D9-43A5C6696369}"/>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0">
              <a:extLst>
                <a:ext uri="{FF2B5EF4-FFF2-40B4-BE49-F238E27FC236}">
                  <a16:creationId xmlns:a16="http://schemas.microsoft.com/office/drawing/2014/main" id="{F5285F05-C0E1-473A-BDA9-66001B5538A1}"/>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81">
              <a:extLst>
                <a:ext uri="{FF2B5EF4-FFF2-40B4-BE49-F238E27FC236}">
                  <a16:creationId xmlns:a16="http://schemas.microsoft.com/office/drawing/2014/main" id="{CD4B44F6-0878-48EB-9C42-7D381BD52CD9}"/>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D110C33-756E-42FE-BB3E-B4CFF2539FA8}"/>
                </a:ext>
              </a:extLst>
            </p:cNvPr>
            <p:cNvGrpSpPr/>
            <p:nvPr/>
          </p:nvGrpSpPr>
          <p:grpSpPr>
            <a:xfrm>
              <a:off x="7924800" y="3810000"/>
              <a:ext cx="645353" cy="610017"/>
              <a:chOff x="7924800" y="5867400"/>
              <a:chExt cx="645353" cy="610017"/>
            </a:xfrm>
          </p:grpSpPr>
          <p:grpSp>
            <p:nvGrpSpPr>
              <p:cNvPr id="19" name="Group 13">
                <a:extLst>
                  <a:ext uri="{FF2B5EF4-FFF2-40B4-BE49-F238E27FC236}">
                    <a16:creationId xmlns:a16="http://schemas.microsoft.com/office/drawing/2014/main" id="{56BC46DA-D9B6-4202-A9C3-2B455E6EA156}"/>
                  </a:ext>
                </a:extLst>
              </p:cNvPr>
              <p:cNvGrpSpPr/>
              <p:nvPr/>
            </p:nvGrpSpPr>
            <p:grpSpPr>
              <a:xfrm>
                <a:off x="7924800" y="5867400"/>
                <a:ext cx="645353" cy="610017"/>
                <a:chOff x="3037563" y="3121795"/>
                <a:chExt cx="1250371" cy="1224010"/>
              </a:xfrm>
            </p:grpSpPr>
            <p:sp>
              <p:nvSpPr>
                <p:cNvPr id="21" name="Oval 20">
                  <a:extLst>
                    <a:ext uri="{FF2B5EF4-FFF2-40B4-BE49-F238E27FC236}">
                      <a16:creationId xmlns:a16="http://schemas.microsoft.com/office/drawing/2014/main" id="{FCB21355-855D-415D-A6BF-98F78F5BDF63}"/>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7AA41CD-E3CB-4001-A1FE-4DAF27AB4A70}"/>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083B9C6-B826-4153-8BE3-E7C3A31420D4}"/>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B2D856C-CD7E-4B47-85D0-57ADD7664B5E}"/>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893A4F3A-8B22-4AA1-BEA8-F26C4AD62C96}"/>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89B24E19-98DA-4EB3-A23A-30D452E331FF}"/>
                </a:ext>
              </a:extLst>
            </p:cNvPr>
            <p:cNvGrpSpPr/>
            <p:nvPr/>
          </p:nvGrpSpPr>
          <p:grpSpPr>
            <a:xfrm>
              <a:off x="7543800" y="4038600"/>
              <a:ext cx="403070" cy="381000"/>
              <a:chOff x="7924800" y="5867400"/>
              <a:chExt cx="645353" cy="610017"/>
            </a:xfrm>
          </p:grpSpPr>
          <p:grpSp>
            <p:nvGrpSpPr>
              <p:cNvPr id="13" name="Group 13">
                <a:extLst>
                  <a:ext uri="{FF2B5EF4-FFF2-40B4-BE49-F238E27FC236}">
                    <a16:creationId xmlns:a16="http://schemas.microsoft.com/office/drawing/2014/main" id="{BD967D09-A267-4FC9-B8A8-EFA8C293F500}"/>
                  </a:ext>
                </a:extLst>
              </p:cNvPr>
              <p:cNvGrpSpPr/>
              <p:nvPr/>
            </p:nvGrpSpPr>
            <p:grpSpPr>
              <a:xfrm>
                <a:off x="7924800" y="5867400"/>
                <a:ext cx="645353" cy="610017"/>
                <a:chOff x="3037563" y="3121795"/>
                <a:chExt cx="1250371" cy="1224010"/>
              </a:xfrm>
            </p:grpSpPr>
            <p:sp>
              <p:nvSpPr>
                <p:cNvPr id="15" name="Oval 14">
                  <a:extLst>
                    <a:ext uri="{FF2B5EF4-FFF2-40B4-BE49-F238E27FC236}">
                      <a16:creationId xmlns:a16="http://schemas.microsoft.com/office/drawing/2014/main" id="{87A57C38-F0C6-4719-A42C-21E6DEA49432}"/>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8318DB3-3A45-45D4-87E8-0C3BF7473EC1}"/>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64E1319-BA7D-4952-84FE-3C38791CA061}"/>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B3ED9BA-C92B-4FC0-BEF0-7F8E91DF111D}"/>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210A6125-ACB9-419E-A0F4-8359E27213C1}"/>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764962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07003" y="1289172"/>
            <a:ext cx="5195660" cy="2862322"/>
          </a:xfrm>
          <a:prstGeom prst="rect">
            <a:avLst/>
          </a:prstGeom>
        </p:spPr>
        <p:txBody>
          <a:bodyPr wrap="square">
            <a:spAutoFit/>
          </a:bodyPr>
          <a:lstStyle/>
          <a:p>
            <a:r>
              <a:rPr lang="en-US" b="1" dirty="0">
                <a:latin typeface="Open Sans"/>
              </a:rPr>
              <a:t>The appointees for the new territory of Utah were Brigham Young, governor and superintendent of Indian affairs; Broughton D. Harris of Vermont, secretary; Joseph Buffington of Pennsylvania, chief justice; Zerubbabel Snow of Ohio and Perry E. </a:t>
            </a:r>
            <a:r>
              <a:rPr lang="en-US" b="1" dirty="0" err="1">
                <a:latin typeface="Open Sans"/>
              </a:rPr>
              <a:t>Brocchus</a:t>
            </a:r>
            <a:r>
              <a:rPr lang="en-US" b="1" dirty="0">
                <a:latin typeface="Open Sans"/>
              </a:rPr>
              <a:t> of Alabama, associate justices; Seth M. Blair of Utah, U.S. attorney; Joseph L. Heywood of Utah, U.S. marshal; and Henry R. Day, Indian agent.</a:t>
            </a:r>
            <a:endParaRPr lang="en-US" b="1" i="0" dirty="0">
              <a:solidFill>
                <a:srgbClr val="333333"/>
              </a:solidFill>
              <a:effectLst/>
              <a:latin typeface="Open Sans"/>
            </a:endParaRPr>
          </a:p>
        </p:txBody>
      </p:sp>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Settlements Throughout Utah</a:t>
            </a:r>
          </a:p>
        </p:txBody>
      </p:sp>
      <p:sp>
        <p:nvSpPr>
          <p:cNvPr id="14" name="Rectangle 13"/>
          <p:cNvSpPr/>
          <p:nvPr/>
        </p:nvSpPr>
        <p:spPr>
          <a:xfrm>
            <a:off x="10580101" y="6572279"/>
            <a:ext cx="13580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a:t>
            </a:r>
            <a:endParaRPr lang="en-US" sz="1400" dirty="0">
              <a:solidFill>
                <a:schemeClr val="bg1"/>
              </a:solidFill>
            </a:endParaRPr>
          </a:p>
        </p:txBody>
      </p:sp>
      <p:pic>
        <p:nvPicPr>
          <p:cNvPr id="3074" name="Picture 2" descr="https://www.lds.org/bc/content/shared/content/images/gospel-library/manual/32502/28-07.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074" y="820177"/>
            <a:ext cx="4171950" cy="431482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3415846" y="876565"/>
            <a:ext cx="4893129" cy="369332"/>
          </a:xfrm>
          <a:prstGeom prst="rect">
            <a:avLst/>
          </a:prstGeom>
        </p:spPr>
        <p:txBody>
          <a:bodyPr wrap="square">
            <a:spAutoFit/>
          </a:bodyPr>
          <a:lstStyle/>
          <a:p>
            <a:r>
              <a:rPr lang="en-US" dirty="0">
                <a:latin typeface="Open Sans"/>
              </a:rPr>
              <a:t>Including Nevada and California</a:t>
            </a:r>
            <a:endParaRPr lang="en-US" b="0" i="0" dirty="0">
              <a:solidFill>
                <a:srgbClr val="333333"/>
              </a:solidFill>
              <a:effectLst/>
              <a:latin typeface="Open Sans"/>
            </a:endParaRPr>
          </a:p>
        </p:txBody>
      </p:sp>
      <p:grpSp>
        <p:nvGrpSpPr>
          <p:cNvPr id="7" name="Group 6"/>
          <p:cNvGrpSpPr/>
          <p:nvPr/>
        </p:nvGrpSpPr>
        <p:grpSpPr>
          <a:xfrm>
            <a:off x="170686" y="885287"/>
            <a:ext cx="1611730" cy="1905350"/>
            <a:chOff x="69157" y="2170765"/>
            <a:chExt cx="1611730" cy="1905350"/>
          </a:xfrm>
        </p:grpSpPr>
        <p:pic>
          <p:nvPicPr>
            <p:cNvPr id="3076" name="Picture 4" descr="Broughton D. Harri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233" y="2170765"/>
              <a:ext cx="1492654" cy="16283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9157" y="3799116"/>
              <a:ext cx="1584088" cy="276999"/>
            </a:xfrm>
            <a:prstGeom prst="rect">
              <a:avLst/>
            </a:prstGeom>
          </p:spPr>
          <p:txBody>
            <a:bodyPr wrap="none">
              <a:spAutoFit/>
            </a:bodyPr>
            <a:lstStyle/>
            <a:p>
              <a:r>
                <a:rPr lang="en-US" sz="1200" dirty="0">
                  <a:latin typeface="Open Sans"/>
                </a:rPr>
                <a:t>Broughton D. Harris </a:t>
              </a:r>
              <a:endParaRPr lang="en-US" sz="1200" dirty="0"/>
            </a:p>
          </p:txBody>
        </p:sp>
      </p:grpSp>
      <p:grpSp>
        <p:nvGrpSpPr>
          <p:cNvPr id="11" name="Group 10"/>
          <p:cNvGrpSpPr/>
          <p:nvPr/>
        </p:nvGrpSpPr>
        <p:grpSpPr>
          <a:xfrm>
            <a:off x="283670" y="2857612"/>
            <a:ext cx="1457425" cy="2026055"/>
            <a:chOff x="1483936" y="4175012"/>
            <a:chExt cx="1457425" cy="2026055"/>
          </a:xfrm>
        </p:grpSpPr>
        <p:pic>
          <p:nvPicPr>
            <p:cNvPr id="3078" name="Picture 6" descr="http://upload.wikimedia.org/wikipedia/en/thumb/9/9e/JosephBuffington.jpg/220px-JosephBuffingt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3936" y="4175012"/>
              <a:ext cx="1457425" cy="178865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483936" y="5924068"/>
              <a:ext cx="1453090" cy="276999"/>
            </a:xfrm>
            <a:prstGeom prst="rect">
              <a:avLst/>
            </a:prstGeom>
          </p:spPr>
          <p:txBody>
            <a:bodyPr wrap="none">
              <a:spAutoFit/>
            </a:bodyPr>
            <a:lstStyle/>
            <a:p>
              <a:r>
                <a:rPr lang="en-US" sz="1200" dirty="0">
                  <a:latin typeface="Open Sans"/>
                </a:rPr>
                <a:t>Joseph Buffington </a:t>
              </a:r>
              <a:endParaRPr lang="en-US" sz="1200" dirty="0"/>
            </a:p>
          </p:txBody>
        </p:sp>
      </p:grpSp>
      <p:grpSp>
        <p:nvGrpSpPr>
          <p:cNvPr id="13" name="Group 12"/>
          <p:cNvGrpSpPr/>
          <p:nvPr/>
        </p:nvGrpSpPr>
        <p:grpSpPr>
          <a:xfrm>
            <a:off x="318718" y="4949571"/>
            <a:ext cx="1428596" cy="1864294"/>
            <a:chOff x="3143869" y="4294920"/>
            <a:chExt cx="1428596" cy="1864294"/>
          </a:xfrm>
        </p:grpSpPr>
        <p:pic>
          <p:nvPicPr>
            <p:cNvPr id="3080" name="Picture 8" descr="http://2.bp.blogspot.com/-w-N_W-3dtfg/UkXrha6sI6I/AAAAAAAAHh4/jKMMjXPuj28/s400/zerubbabel+snow.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5635" y="4294920"/>
              <a:ext cx="1287210" cy="156976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143869" y="5882215"/>
              <a:ext cx="1428596" cy="276999"/>
            </a:xfrm>
            <a:prstGeom prst="rect">
              <a:avLst/>
            </a:prstGeom>
          </p:spPr>
          <p:txBody>
            <a:bodyPr wrap="none">
              <a:spAutoFit/>
            </a:bodyPr>
            <a:lstStyle/>
            <a:p>
              <a:r>
                <a:rPr lang="en-US" sz="1200" dirty="0">
                  <a:latin typeface="Open Sans"/>
                </a:rPr>
                <a:t>Zerubbabel Snow </a:t>
              </a:r>
              <a:endParaRPr lang="en-US" sz="1200" dirty="0"/>
            </a:p>
          </p:txBody>
        </p:sp>
      </p:grpSp>
      <p:grpSp>
        <p:nvGrpSpPr>
          <p:cNvPr id="24" name="Group 23"/>
          <p:cNvGrpSpPr/>
          <p:nvPr/>
        </p:nvGrpSpPr>
        <p:grpSpPr>
          <a:xfrm>
            <a:off x="1913128" y="4071596"/>
            <a:ext cx="1559576" cy="2418673"/>
            <a:chOff x="4788505" y="4011810"/>
            <a:chExt cx="1559576" cy="2418673"/>
          </a:xfrm>
        </p:grpSpPr>
        <p:pic>
          <p:nvPicPr>
            <p:cNvPr id="3082" name="Picture 10" descr="http://signaturebookslibrary.org/wp-content/uploads/31-Perry-E.-Brocchus.jpg"/>
            <p:cNvPicPr>
              <a:picLocks noChangeAspect="1" noChangeArrowheads="1"/>
            </p:cNvPicPr>
            <p:nvPr/>
          </p:nvPicPr>
          <p:blipFill rotWithShape="1">
            <a:blip r:embed="rId8">
              <a:extLst>
                <a:ext uri="{28A0092B-C50C-407E-A947-70E740481C1C}">
                  <a14:useLocalDpi xmlns:a14="http://schemas.microsoft.com/office/drawing/2010/main" val="0"/>
                </a:ext>
              </a:extLst>
            </a:blip>
            <a:srcRect l="10519" t="15185" r="4453"/>
            <a:stretch/>
          </p:blipFill>
          <p:spPr bwMode="auto">
            <a:xfrm>
              <a:off x="4788505" y="4011810"/>
              <a:ext cx="1559576" cy="224638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4804833" y="6153484"/>
              <a:ext cx="1467068" cy="276999"/>
            </a:xfrm>
            <a:prstGeom prst="rect">
              <a:avLst/>
            </a:prstGeom>
          </p:spPr>
          <p:txBody>
            <a:bodyPr wrap="none">
              <a:spAutoFit/>
            </a:bodyPr>
            <a:lstStyle/>
            <a:p>
              <a:r>
                <a:rPr lang="en-US" sz="1200" dirty="0">
                  <a:latin typeface="Open Sans"/>
                </a:rPr>
                <a:t>Perry E. </a:t>
              </a:r>
              <a:r>
                <a:rPr lang="en-US" sz="1200" dirty="0" err="1">
                  <a:latin typeface="Open Sans"/>
                </a:rPr>
                <a:t>Brocchus</a:t>
              </a:r>
              <a:r>
                <a:rPr lang="en-US" sz="1200" dirty="0">
                  <a:latin typeface="Open Sans"/>
                </a:rPr>
                <a:t> </a:t>
              </a:r>
              <a:endParaRPr lang="en-US" sz="1200" dirty="0"/>
            </a:p>
          </p:txBody>
        </p:sp>
      </p:grpSp>
      <p:grpSp>
        <p:nvGrpSpPr>
          <p:cNvPr id="26" name="Group 25"/>
          <p:cNvGrpSpPr/>
          <p:nvPr/>
        </p:nvGrpSpPr>
        <p:grpSpPr>
          <a:xfrm>
            <a:off x="3798911" y="4283199"/>
            <a:ext cx="1185486" cy="2055228"/>
            <a:chOff x="5273902" y="3773783"/>
            <a:chExt cx="1185486" cy="2055228"/>
          </a:xfrm>
        </p:grpSpPr>
        <p:pic>
          <p:nvPicPr>
            <p:cNvPr id="3086" name="Picture 14" descr="http://photos.geni.com/p9/2234/8764/53444837c3442a5c/13162005_113852929616_medium.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73902" y="3773783"/>
              <a:ext cx="1185486" cy="177822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5308412" y="5552012"/>
              <a:ext cx="1107996" cy="276999"/>
            </a:xfrm>
            <a:prstGeom prst="rect">
              <a:avLst/>
            </a:prstGeom>
          </p:spPr>
          <p:txBody>
            <a:bodyPr wrap="none">
              <a:spAutoFit/>
            </a:bodyPr>
            <a:lstStyle/>
            <a:p>
              <a:r>
                <a:rPr lang="en-US" sz="1200" dirty="0">
                  <a:latin typeface="Open Sans"/>
                </a:rPr>
                <a:t>Seth M. Blair </a:t>
              </a:r>
              <a:endParaRPr lang="en-US" sz="1200" dirty="0"/>
            </a:p>
          </p:txBody>
        </p:sp>
      </p:grpSp>
      <p:grpSp>
        <p:nvGrpSpPr>
          <p:cNvPr id="28" name="Group 27"/>
          <p:cNvGrpSpPr/>
          <p:nvPr/>
        </p:nvGrpSpPr>
        <p:grpSpPr>
          <a:xfrm>
            <a:off x="5302134" y="4007673"/>
            <a:ext cx="2021022" cy="2654812"/>
            <a:chOff x="6496091" y="4246595"/>
            <a:chExt cx="2021022" cy="2654812"/>
          </a:xfrm>
        </p:grpSpPr>
        <p:pic>
          <p:nvPicPr>
            <p:cNvPr id="3088" name="Picture 16" descr="http://www.byujourneys.org/wp-content/uploads/2010/08/SLC-009-40031.jpg"/>
            <p:cNvPicPr>
              <a:picLocks noChangeAspect="1" noChangeArrowheads="1"/>
            </p:cNvPicPr>
            <p:nvPr/>
          </p:nvPicPr>
          <p:blipFill rotWithShape="1">
            <a:blip r:embed="rId10">
              <a:extLst>
                <a:ext uri="{28A0092B-C50C-407E-A947-70E740481C1C}">
                  <a14:useLocalDpi xmlns:a14="http://schemas.microsoft.com/office/drawing/2010/main" val="0"/>
                </a:ext>
              </a:extLst>
            </a:blip>
            <a:srcRect l="16686" t="7290" r="19856" b="34497"/>
            <a:stretch/>
          </p:blipFill>
          <p:spPr bwMode="auto">
            <a:xfrm>
              <a:off x="6496091" y="4246595"/>
              <a:ext cx="1911912" cy="23256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p:cNvSpPr/>
            <p:nvPr/>
          </p:nvSpPr>
          <p:spPr>
            <a:xfrm>
              <a:off x="6591586" y="6439742"/>
              <a:ext cx="1925527" cy="461665"/>
            </a:xfrm>
            <a:prstGeom prst="rect">
              <a:avLst/>
            </a:prstGeom>
          </p:spPr>
          <p:txBody>
            <a:bodyPr wrap="none">
              <a:spAutoFit/>
            </a:bodyPr>
            <a:lstStyle/>
            <a:p>
              <a:pPr algn="ctr"/>
              <a:r>
                <a:rPr lang="en-US" sz="1200" dirty="0">
                  <a:latin typeface="Open Sans"/>
                </a:rPr>
                <a:t>Joseph L. Heywood</a:t>
              </a:r>
            </a:p>
            <a:p>
              <a:pPr algn="ctr"/>
              <a:r>
                <a:rPr lang="en-US" sz="1200" dirty="0">
                  <a:latin typeface="Open Sans"/>
                </a:rPr>
                <a:t>—founder of Nephi, Utah </a:t>
              </a:r>
              <a:endParaRPr lang="en-US" sz="1200" dirty="0"/>
            </a:p>
          </p:txBody>
        </p:sp>
      </p:grpSp>
    </p:spTree>
    <p:extLst>
      <p:ext uri="{BB962C8B-B14F-4D97-AF65-F5344CB8AC3E}">
        <p14:creationId xmlns:p14="http://schemas.microsoft.com/office/powerpoint/2010/main" val="4122269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15663"/>
            <a:ext cx="6096000" cy="1200329"/>
          </a:xfrm>
          <a:prstGeom prst="rect">
            <a:avLst/>
          </a:prstGeom>
          <a:ln>
            <a:solidFill>
              <a:schemeClr val="tx1"/>
            </a:solidFill>
          </a:ln>
        </p:spPr>
        <p:txBody>
          <a:bodyPr>
            <a:spAutoFit/>
          </a:bodyPr>
          <a:lstStyle/>
          <a:p>
            <a:r>
              <a:rPr lang="en-US" sz="1200" b="1" dirty="0">
                <a:solidFill>
                  <a:srgbClr val="333333"/>
                </a:solidFill>
                <a:latin typeface="Open Sans"/>
              </a:rPr>
              <a:t>Runaway Officials:</a:t>
            </a:r>
          </a:p>
          <a:p>
            <a:r>
              <a:rPr lang="en-US" sz="1200" dirty="0" err="1">
                <a:solidFill>
                  <a:srgbClr val="333333"/>
                </a:solidFill>
                <a:latin typeface="Open Sans"/>
              </a:rPr>
              <a:t>Brocchus</a:t>
            </a:r>
            <a:r>
              <a:rPr lang="en-US" sz="1200" dirty="0">
                <a:solidFill>
                  <a:srgbClr val="333333"/>
                </a:solidFill>
                <a:latin typeface="Open Sans"/>
              </a:rPr>
              <a:t>, Harris, </a:t>
            </a:r>
            <a:r>
              <a:rPr lang="en-US" sz="1200" dirty="0" err="1">
                <a:solidFill>
                  <a:srgbClr val="333333"/>
                </a:solidFill>
                <a:latin typeface="Open Sans"/>
              </a:rPr>
              <a:t>Brandebury</a:t>
            </a:r>
            <a:r>
              <a:rPr lang="en-US" sz="1200" dirty="0">
                <a:solidFill>
                  <a:srgbClr val="333333"/>
                </a:solidFill>
                <a:latin typeface="Open Sans"/>
              </a:rPr>
              <a:t>, and Day left Utah on 28 September 1851. These “runaway officials” as the Saints called them, went to Washington, D.C., with highly colored stories about the Mormons, including the practice of plural marriage. </a:t>
            </a:r>
          </a:p>
          <a:p>
            <a:r>
              <a:rPr lang="en-US" sz="1200" dirty="0">
                <a:latin typeface="Open Sans"/>
              </a:rPr>
              <a:t>They claimed they had been compelled to leave Utah because of the lawless acts and seditious tendencies of Brigham Young and the majority of the residents.</a:t>
            </a:r>
          </a:p>
        </p:txBody>
      </p:sp>
      <p:sp>
        <p:nvSpPr>
          <p:cNvPr id="3" name="Rectangle 2"/>
          <p:cNvSpPr/>
          <p:nvPr/>
        </p:nvSpPr>
        <p:spPr>
          <a:xfrm>
            <a:off x="0" y="0"/>
            <a:ext cx="6096000" cy="1015663"/>
          </a:xfrm>
          <a:prstGeom prst="rect">
            <a:avLst/>
          </a:prstGeom>
          <a:ln>
            <a:solidFill>
              <a:schemeClr val="tx1"/>
            </a:solidFill>
          </a:ln>
        </p:spPr>
        <p:txBody>
          <a:bodyPr>
            <a:spAutoFit/>
          </a:bodyPr>
          <a:lstStyle/>
          <a:p>
            <a:r>
              <a:rPr lang="en-US" sz="1200" dirty="0">
                <a:latin typeface="Arial" panose="020B0604020202020204" pitchFamily="34" charset="0"/>
              </a:rPr>
              <a:t>The </a:t>
            </a:r>
            <a:r>
              <a:rPr lang="en-US" sz="1200" b="1" dirty="0">
                <a:latin typeface="Arial" panose="020B0604020202020204" pitchFamily="34" charset="0"/>
              </a:rPr>
              <a:t>Council House</a:t>
            </a:r>
            <a:r>
              <a:rPr lang="en-US" sz="1200" dirty="0">
                <a:latin typeface="Arial" panose="020B0604020202020204" pitchFamily="34" charset="0"/>
              </a:rPr>
              <a:t>, often called the State House, was the first public building in Utah; being constructed in 1849–50. The building stood in Salt Lake City, Utah Territory, on the corner of Main Street and South Temple Street. On June 21, 1883 the building was destroyed when a neighboring wagon depot caught fire and several barrels of gunpowder exploded, spreading the fire to the Council House. Wikipedia</a:t>
            </a:r>
            <a:endParaRPr lang="en-US" sz="1200" dirty="0"/>
          </a:p>
        </p:txBody>
      </p:sp>
      <p:sp>
        <p:nvSpPr>
          <p:cNvPr id="4" name="Rectangle 3"/>
          <p:cNvSpPr/>
          <p:nvPr/>
        </p:nvSpPr>
        <p:spPr>
          <a:xfrm>
            <a:off x="0" y="2215992"/>
            <a:ext cx="6096000" cy="1384995"/>
          </a:xfrm>
          <a:prstGeom prst="rect">
            <a:avLst/>
          </a:prstGeom>
          <a:ln>
            <a:solidFill>
              <a:schemeClr val="tx1"/>
            </a:solidFill>
          </a:ln>
        </p:spPr>
        <p:txBody>
          <a:bodyPr wrap="square">
            <a:spAutoFit/>
          </a:bodyPr>
          <a:lstStyle/>
          <a:p>
            <a:r>
              <a:rPr lang="en-US" sz="1200" b="1" dirty="0">
                <a:latin typeface="Arial" panose="020B0604020202020204" pitchFamily="34" charset="0"/>
              </a:rPr>
              <a:t>Gunnison Attack: October </a:t>
            </a:r>
          </a:p>
          <a:p>
            <a:r>
              <a:rPr lang="en-US" sz="1200" dirty="0">
                <a:latin typeface="Arial" panose="020B0604020202020204" pitchFamily="34" charset="0"/>
              </a:rPr>
              <a:t>An additional survivor of the attack and the bodies of the victims were retrieved later that day. The remains of the eight dead were found in a mutilated state. Killed with Gunnison were Richard H. Kern (topographer and artist), F. </a:t>
            </a:r>
            <a:r>
              <a:rPr lang="en-US" sz="1200" dirty="0" err="1">
                <a:latin typeface="Arial" panose="020B0604020202020204" pitchFamily="34" charset="0"/>
              </a:rPr>
              <a:t>Creuzfeldt</a:t>
            </a:r>
            <a:r>
              <a:rPr lang="en-US" sz="1200" dirty="0">
                <a:latin typeface="Arial" panose="020B0604020202020204" pitchFamily="34" charset="0"/>
              </a:rPr>
              <a:t> (botanist), </a:t>
            </a:r>
            <a:r>
              <a:rPr lang="en-US" sz="1200" dirty="0" err="1">
                <a:latin typeface="Arial" panose="020B0604020202020204" pitchFamily="34" charset="0"/>
              </a:rPr>
              <a:t>Wiliam</a:t>
            </a:r>
            <a:r>
              <a:rPr lang="en-US" sz="1200" dirty="0">
                <a:latin typeface="Arial" panose="020B0604020202020204" pitchFamily="34" charset="0"/>
              </a:rPr>
              <a:t> Potter (a Mormon guide), Private Caulfield, Private </a:t>
            </a:r>
            <a:r>
              <a:rPr lang="en-US" sz="1200" dirty="0" err="1">
                <a:latin typeface="Arial" panose="020B0604020202020204" pitchFamily="34" charset="0"/>
              </a:rPr>
              <a:t>Liptoote</a:t>
            </a:r>
            <a:r>
              <a:rPr lang="en-US" sz="1200" dirty="0">
                <a:latin typeface="Arial" panose="020B0604020202020204" pitchFamily="34" charset="0"/>
              </a:rPr>
              <a:t>, Private </a:t>
            </a:r>
            <a:r>
              <a:rPr lang="en-US" sz="1200" dirty="0" err="1">
                <a:latin typeface="Arial" panose="020B0604020202020204" pitchFamily="34" charset="0"/>
              </a:rPr>
              <a:t>Mehreens</a:t>
            </a:r>
            <a:r>
              <a:rPr lang="en-US" sz="1200" dirty="0">
                <a:latin typeface="Arial" panose="020B0604020202020204" pitchFamily="34" charset="0"/>
              </a:rPr>
              <a:t>, and John Bellows (camp roustabout.). The site of the massacre was added to the National Register of Historic Places in 1976.</a:t>
            </a:r>
            <a:endParaRPr lang="en-US" sz="1200" dirty="0"/>
          </a:p>
        </p:txBody>
      </p:sp>
      <p:sp>
        <p:nvSpPr>
          <p:cNvPr id="9" name="Rectangle 8"/>
          <p:cNvSpPr/>
          <p:nvPr/>
        </p:nvSpPr>
        <p:spPr>
          <a:xfrm>
            <a:off x="0" y="3600987"/>
            <a:ext cx="6096000" cy="1384995"/>
          </a:xfrm>
          <a:prstGeom prst="rect">
            <a:avLst/>
          </a:prstGeom>
          <a:ln>
            <a:solidFill>
              <a:schemeClr val="tx1"/>
            </a:solidFill>
          </a:ln>
        </p:spPr>
        <p:txBody>
          <a:bodyPr>
            <a:spAutoFit/>
          </a:bodyPr>
          <a:lstStyle/>
          <a:p>
            <a:r>
              <a:rPr lang="en-US" sz="1200" b="1" dirty="0">
                <a:solidFill>
                  <a:srgbClr val="252525"/>
                </a:solidFill>
                <a:latin typeface="georgia" panose="02040502050405020303" pitchFamily="18" charset="0"/>
              </a:rPr>
              <a:t>Temple Foundation Buried:</a:t>
            </a:r>
          </a:p>
          <a:p>
            <a:r>
              <a:rPr lang="en-US" sz="1200" dirty="0">
                <a:solidFill>
                  <a:srgbClr val="252525"/>
                </a:solidFill>
                <a:latin typeface="georgia" panose="02040502050405020303" pitchFamily="18" charset="0"/>
              </a:rPr>
              <a:t>Church leaders halted construction and directed workers to bury the entire foundation in order to hide the temple site from a U.S. Army contingent sent to occupy the territory. Mistrustful of a government that had failed to protect them in Illinois, Missouri, Ohio and New York, work on the temple proceeded slowly as Church leaders and appointed federal governors learned to trust each other and work together in moving Utah toward statehood. </a:t>
            </a:r>
            <a:r>
              <a:rPr lang="en-US" sz="900" dirty="0">
                <a:solidFill>
                  <a:srgbClr val="252525"/>
                </a:solidFill>
                <a:latin typeface="georgia" panose="02040502050405020303" pitchFamily="18" charset="0"/>
              </a:rPr>
              <a:t>Newsroom Granite and Faith LDS</a:t>
            </a:r>
            <a:endParaRPr lang="en-US" sz="900" dirty="0"/>
          </a:p>
        </p:txBody>
      </p:sp>
      <p:sp>
        <p:nvSpPr>
          <p:cNvPr id="10" name="Rectangle 9"/>
          <p:cNvSpPr/>
          <p:nvPr/>
        </p:nvSpPr>
        <p:spPr>
          <a:xfrm>
            <a:off x="6096000" y="2"/>
            <a:ext cx="6096000" cy="3139321"/>
          </a:xfrm>
          <a:prstGeom prst="rect">
            <a:avLst/>
          </a:prstGeom>
        </p:spPr>
        <p:txBody>
          <a:bodyPr>
            <a:spAutoFit/>
          </a:bodyPr>
          <a:lstStyle/>
          <a:p>
            <a:r>
              <a:rPr lang="en-US" sz="1200" dirty="0">
                <a:solidFill>
                  <a:srgbClr val="252525"/>
                </a:solidFill>
                <a:latin typeface="Arial" panose="020B0604020202020204" pitchFamily="34" charset="0"/>
              </a:rPr>
              <a:t>Colonel Thomas </a:t>
            </a:r>
            <a:r>
              <a:rPr lang="en-US" sz="1200" b="1" dirty="0" err="1"/>
              <a:t>Leiper</a:t>
            </a:r>
            <a:r>
              <a:rPr lang="en-US" sz="1200" dirty="0">
                <a:solidFill>
                  <a:srgbClr val="252525"/>
                </a:solidFill>
                <a:latin typeface="Arial" panose="020B0604020202020204" pitchFamily="34" charset="0"/>
              </a:rPr>
              <a:t> Kane:</a:t>
            </a:r>
          </a:p>
          <a:p>
            <a:r>
              <a:rPr lang="en-US" sz="1200" dirty="0">
                <a:solidFill>
                  <a:srgbClr val="252525"/>
                </a:solidFill>
                <a:latin typeface="Arial" panose="020B0604020202020204" pitchFamily="34" charset="0"/>
              </a:rPr>
              <a:t>In March 1850, in the midst of debate over establishing Utah territory, Kane delivered an important lecture before the Philadelphia Historical Society. He described the religion of the Latter-day Saints, their conflicts with other settlers, and the desolation he witnessed during a visit to the recently abandoned </a:t>
            </a:r>
            <a:r>
              <a:rPr lang="en-US" sz="1200" dirty="0">
                <a:solidFill>
                  <a:srgbClr val="0B0080"/>
                </a:solidFill>
                <a:latin typeface="Arial" panose="020B0604020202020204" pitchFamily="34" charset="0"/>
              </a:rPr>
              <a:t>Nauvoo, Illinois</a:t>
            </a:r>
            <a:r>
              <a:rPr lang="en-US" sz="1200" dirty="0">
                <a:solidFill>
                  <a:srgbClr val="252525"/>
                </a:solidFill>
                <a:latin typeface="Arial" panose="020B0604020202020204" pitchFamily="34" charset="0"/>
              </a:rPr>
              <a:t>. He also described the Saint's westward trek. One thousand copies of the lecture, with associated notes and materials, were printed and distributed, primarily to members of the U.S. Congress and influential men in the Executive Branch. The lecture was reprinted in several Mormon publications: the </a:t>
            </a:r>
            <a:r>
              <a:rPr lang="en-US" sz="1200" dirty="0">
                <a:solidFill>
                  <a:srgbClr val="A55858"/>
                </a:solidFill>
                <a:latin typeface="Arial" panose="020B0604020202020204" pitchFamily="34" charset="0"/>
              </a:rPr>
              <a:t>Frontier Guardian</a:t>
            </a:r>
            <a:r>
              <a:rPr lang="en-US" sz="1200" dirty="0">
                <a:solidFill>
                  <a:srgbClr val="252525"/>
                </a:solidFill>
                <a:latin typeface="Arial" panose="020B0604020202020204" pitchFamily="34" charset="0"/>
              </a:rPr>
              <a:t> (August 7, 1850), and in the </a:t>
            </a:r>
            <a:r>
              <a:rPr lang="en-US" sz="1200" i="1" dirty="0">
                <a:solidFill>
                  <a:srgbClr val="0B0080"/>
                </a:solidFill>
                <a:latin typeface="Arial" panose="020B0604020202020204" pitchFamily="34" charset="0"/>
              </a:rPr>
              <a:t>Millennial Star</a:t>
            </a:r>
            <a:r>
              <a:rPr lang="en-US" sz="1200" dirty="0">
                <a:solidFill>
                  <a:srgbClr val="252525"/>
                </a:solidFill>
                <a:latin typeface="Arial" panose="020B0604020202020204" pitchFamily="34" charset="0"/>
              </a:rPr>
              <a:t> (April 15 to July 15, 1851) where it reached an even larger audience. Six months later, he defended Brigham Young in the eastern newspapers. Kane was asked to provide recommendations and information about the Mormons to President </a:t>
            </a:r>
            <a:r>
              <a:rPr lang="en-US" sz="1200" dirty="0">
                <a:solidFill>
                  <a:srgbClr val="0B0080"/>
                </a:solidFill>
                <a:latin typeface="Arial" panose="020B0604020202020204" pitchFamily="34" charset="0"/>
              </a:rPr>
              <a:t>Millard Fillmore</a:t>
            </a:r>
            <a:r>
              <a:rPr lang="en-US" sz="1200" dirty="0">
                <a:solidFill>
                  <a:srgbClr val="252525"/>
                </a:solidFill>
                <a:latin typeface="Arial" panose="020B0604020202020204" pitchFamily="34" charset="0"/>
              </a:rPr>
              <a:t>. When Utah was granted a territorial government by Congress on September 9, 1850, Fillmore asked Kane to be the first governor. He declined and recommended Young. Throughout the 1850s, he promoted Utah statehood and defended the Church's interests at every opportunity.</a:t>
            </a:r>
            <a:endParaRPr lang="en-US" sz="1200" dirty="0"/>
          </a:p>
        </p:txBody>
      </p:sp>
      <p:sp>
        <p:nvSpPr>
          <p:cNvPr id="11" name="Rectangle 10"/>
          <p:cNvSpPr/>
          <p:nvPr/>
        </p:nvSpPr>
        <p:spPr>
          <a:xfrm>
            <a:off x="6096000" y="3002664"/>
            <a:ext cx="6096000" cy="3600986"/>
          </a:xfrm>
          <a:prstGeom prst="rect">
            <a:avLst/>
          </a:prstGeom>
          <a:ln>
            <a:solidFill>
              <a:schemeClr val="tx1"/>
            </a:solidFill>
          </a:ln>
        </p:spPr>
        <p:txBody>
          <a:bodyPr>
            <a:spAutoFit/>
          </a:bodyPr>
          <a:lstStyle/>
          <a:p>
            <a:r>
              <a:rPr lang="en-US" sz="1200" b="1" dirty="0">
                <a:solidFill>
                  <a:srgbClr val="333333"/>
                </a:solidFill>
                <a:latin typeface="Open Sans"/>
              </a:rPr>
              <a:t>In Preparation for the Army to enter Salt Lake  and Government Issues: Early 1858</a:t>
            </a:r>
          </a:p>
          <a:p>
            <a:r>
              <a:rPr lang="en-US" sz="1200" dirty="0">
                <a:solidFill>
                  <a:srgbClr val="333333"/>
                </a:solidFill>
                <a:latin typeface="Open Sans"/>
              </a:rPr>
              <a:t>Church records and assets were removed or buried by the public works department. One group hid all the stone that had been cut for the Salt Lake Temple, and leveled and covered over its foundation so that the plot would resemble a plowed field and remain unmolested. Another group boxed all of the </a:t>
            </a:r>
            <a:r>
              <a:rPr lang="en-US" sz="1200" dirty="0">
                <a:solidFill>
                  <a:srgbClr val="2F393A"/>
                </a:solidFill>
                <a:latin typeface="Open Sans"/>
              </a:rPr>
              <a:t>tithing</a:t>
            </a:r>
            <a:r>
              <a:rPr lang="en-US" sz="1200" dirty="0">
                <a:solidFill>
                  <a:srgbClr val="333333"/>
                </a:solidFill>
                <a:latin typeface="Open Sans"/>
              </a:rPr>
              <a:t> grain in bins and transported twenty thousand bushels to specially erected granaries in Provo. Additional wagon trains carried machinery and equipment to be housed in hastily constructed warehouses and sheds.</a:t>
            </a:r>
          </a:p>
          <a:p>
            <a:r>
              <a:rPr lang="en-US" sz="1200" dirty="0"/>
              <a:t>The move south occupied almost two months. It was completed by mid-May. A daily average of six hundred wagons passed through Salt Lake City during the first two weeks of the month. An estimated thirty thousand Saints left their homes in Salt Lake and the northern settlements. Governor Cumming and his wife pleaded with Church members not to leave their homes, but the Saints chose to heed their prophet. The exodus of such a large body of people drew national and international attention to the Church. </a:t>
            </a:r>
          </a:p>
          <a:p>
            <a:r>
              <a:rPr lang="en-US" sz="1200" dirty="0"/>
              <a:t> Some time early in 1858, President Buchanan decided to send a peace commission to Utah; in early June two commissioners, Ben McCulloch and Lazarus W. Powell, arrived in Salt Lake City, carrying an offer of pardon for the Saints if they would reaffirm their loyalty to the government. Church leaders were indignant at the idea of a pardon, for they had never been disloyal. </a:t>
            </a:r>
          </a:p>
        </p:txBody>
      </p:sp>
    </p:spTree>
    <p:extLst>
      <p:ext uri="{BB962C8B-B14F-4D97-AF65-F5344CB8AC3E}">
        <p14:creationId xmlns:p14="http://schemas.microsoft.com/office/powerpoint/2010/main" val="1168248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12192000" cy="6924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CITIZENS OF UTAH:</a:t>
            </a:r>
            <a:endParaRPr kumimoji="0" lang="en-US" altLang="en-US" sz="12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We are invaded by hostile forces, who are evidently assailing us to accomplish our overthrow and destruction. </a:t>
            </a:r>
            <a:b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b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For the last twenty-five years we have trusted officials of the govern­ment, from Constables and Justices to Judges, Governors and Presidents, only to be scorned, held in derision, insulted and betrayed. Our houses have been plundered and then burned; our fields laid waste, our principal men butchered while under the pledged faith of the Government for their safety, and our families driven from their homes to find that shelter in the barren wilderness, and that protection among hostile savages, which were denied them in the boasted abodes of Christianity and civilization. </a:t>
            </a:r>
            <a:b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b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The constitution of our common country guarantees unto us all that we do now or ever claimed. </a:t>
            </a:r>
            <a:b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b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If the constitutional rights, which pertain unto us as American citi­zens, were extended to Utah, according to the spirit and meaning there­of, and fairly and impartially administered, it is all that we could ask. </a:t>
            </a:r>
            <a:b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b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Our opponents have availed themselves of prejudices existing against us, because of our religious faith, to send out a formidable host to accomplish our destruction. We have had no privilege, no opportunity of defending ourselves from the false, foul and unjust aspersions against us before the Nation. The Government has not condescended to cause an investigating committee or other person to be sent to inquire into and ascertain the truth, as is customary in such cases. We know those asper­sions to be false, but that avails us nothing. We are condemned unheard, and forced to an issue with an armed mercenary mob, which has been sent against us at the instigation of anonymous letter writers, ashamed to father the base, slanderous falsehoods which they have given to the public; of corrupt officials who have brought false accusations against us, to screen themselves in their own infamy; and of hireling priests and howling editors, who prostitute the truth for filthy lucre's sake. </a:t>
            </a:r>
            <a:b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b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The issue which has been thus forced upon us compels us to resort to the great first law of self preservation, and stand in our own defense, a right guaranteed unto us by the genius of the institutions of our country, and upon which the Government is based.</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Our duty to our families requires us not to tamely submit to be driven and slain without an attempt to preserve ourselves. Our duty to our country, our holy religion, our God, to freedom and liberty, requires that we should not quietly stand still and see those fetters forging around, which are calculated to enslave and bring us into subjection to an unlawful military despotism, such as can only emanate (in a country of constitutional law) from usurpation, tyranny and oppression.</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Therefore, I, Brigham Young, Governor and Superintendent of Indian Affairs for the Territory of Utah, in the name of the people or the United States in the Territory of Utah, </a:t>
            </a:r>
            <a:b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b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First - Forbid all armed forces of every description from coming into this Territory, under any pretense whatever. </a:t>
            </a:r>
            <a:b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b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Second - That all the forces in said Territory hold themselves in readi­ness to march at a moment's notice, to repel any and all such invasion </a:t>
            </a:r>
            <a:b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b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Third - Martial law is hereby declared to exist in this Territory, from and after the publication of this Proclamation; and no person shall be allowed to pass or repass, into or through, or from this Territory without a permit from the proper officer. </a:t>
            </a:r>
            <a:b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b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Given under my hand and seal at Great Salt Like City, Territory of Utah, this fifteenth day of September, A.D. eighteen hundred and fifty seven, and of the Independence of the United States of America, the eighty -second.</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1200" b="0" i="1"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(Signed)</a:t>
            </a: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BRIGHAM YOUNG</a:t>
            </a:r>
            <a:endParaRPr kumimoji="0" lang="en-US" altLang="en-US" sz="1200" b="0" i="0" u="none" strike="noStrike" cap="none" normalizeH="0" baseline="0" dirty="0">
              <a:ln>
                <a:noFill/>
              </a:ln>
              <a:solidFill>
                <a:schemeClr val="tx1"/>
              </a:solidFill>
              <a:effectLst/>
            </a:endParaRPr>
          </a:p>
        </p:txBody>
      </p:sp>
      <p:sp>
        <p:nvSpPr>
          <p:cNvPr id="6" name="Rectangle 5"/>
          <p:cNvSpPr/>
          <p:nvPr/>
        </p:nvSpPr>
        <p:spPr>
          <a:xfrm>
            <a:off x="2166257" y="0"/>
            <a:ext cx="7892143" cy="307777"/>
          </a:xfrm>
          <a:prstGeom prst="rect">
            <a:avLst/>
          </a:prstGeom>
        </p:spPr>
        <p:txBody>
          <a:bodyPr wrap="square">
            <a:spAutoFit/>
          </a:bodyPr>
          <a:lstStyle/>
          <a:p>
            <a:r>
              <a:rPr lang="en-US" sz="1400" b="1" dirty="0">
                <a:solidFill>
                  <a:srgbClr val="000000"/>
                </a:solidFill>
                <a:latin typeface="Times New Roman" panose="02020603050405020304" pitchFamily="18" charset="0"/>
              </a:rPr>
              <a:t>PROCLAMATION BY THE GOVERNOR   September 15, 1857</a:t>
            </a:r>
            <a:endParaRPr lang="en-US" sz="1400" dirty="0"/>
          </a:p>
        </p:txBody>
      </p:sp>
    </p:spTree>
    <p:extLst>
      <p:ext uri="{BB962C8B-B14F-4D97-AF65-F5344CB8AC3E}">
        <p14:creationId xmlns:p14="http://schemas.microsoft.com/office/powerpoint/2010/main" val="15906675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785652"/>
          </a:xfrm>
          <a:prstGeom prst="rect">
            <a:avLst/>
          </a:prstGeom>
          <a:ln>
            <a:solidFill>
              <a:schemeClr val="tx1"/>
            </a:solidFill>
          </a:ln>
        </p:spPr>
        <p:txBody>
          <a:bodyPr wrap="square">
            <a:spAutoFit/>
          </a:bodyPr>
          <a:lstStyle/>
          <a:p>
            <a:r>
              <a:rPr lang="en-US" sz="1200" b="0" i="0" dirty="0">
                <a:solidFill>
                  <a:srgbClr val="000000"/>
                </a:solidFill>
                <a:effectLst/>
              </a:rPr>
              <a:t>Continued account of </a:t>
            </a:r>
            <a:r>
              <a:rPr lang="en-US" sz="1200" b="1" i="1" dirty="0"/>
              <a:t>Mountain Meadows Massacre: Statement of one of the Few Survivors, Daily Arkansas Gazette</a:t>
            </a:r>
            <a:r>
              <a:rPr lang="en-US" sz="1200" b="1" dirty="0"/>
              <a:t>, September 1, 1875, Nancy </a:t>
            </a:r>
            <a:r>
              <a:rPr lang="en-US" sz="1200" b="1" dirty="0" err="1"/>
              <a:t>Sophrona</a:t>
            </a:r>
            <a:r>
              <a:rPr lang="en-US" sz="1200" b="1" dirty="0"/>
              <a:t> Huff Cate</a:t>
            </a:r>
            <a:endParaRPr lang="en-US" sz="1200" b="0" i="0" dirty="0">
              <a:solidFill>
                <a:srgbClr val="000000"/>
              </a:solidFill>
              <a:effectLst/>
            </a:endParaRPr>
          </a:p>
          <a:p>
            <a:r>
              <a:rPr lang="en-US" sz="1200" b="0" i="0" dirty="0">
                <a:solidFill>
                  <a:srgbClr val="000000"/>
                </a:solidFill>
                <a:effectLst/>
              </a:rPr>
              <a:t>The fighting went on at intervals for six days, when failing to drive our men from their fortifications, the attacking party went off. Soon afterward a party that we thought to be friends came up with a white flag, and said that they could protect us. They said they were our friends, and if we would come out and leave what we had they would take us to Cedar City, where we would be safe, and that they would protect us, and see that none of us were hurt. Our people agreed to this, and all started out, men, women and children, and left everything we had behind. When we had got out a short distance from the wagons, where we had been fortified, we came to a place where tall sage brush was growing on both sides of the road, and as we were passing through this place we found we were trapped, as men had hid in it, and began to shoot among us, and then rushed upon our people from both sides, killing everybody they came to. Captain Baker had me in his arms when he was shot down, and fell dead. I saw my mother shot in the forehead and fall dead. The women and children screamed and clung together. Some of the young women begged the assassins after they had run out on us not to kill them, but they had no mercy on them, clubbing them with their guns and beating out their brains.</a:t>
            </a:r>
          </a:p>
          <a:p>
            <a:r>
              <a:rPr lang="en-US" sz="1200" b="0" i="0" dirty="0">
                <a:solidFill>
                  <a:srgbClr val="000000"/>
                </a:solidFill>
                <a:effectLst/>
              </a:rPr>
              <a:t> </a:t>
            </a:r>
          </a:p>
          <a:p>
            <a:r>
              <a:rPr lang="en-US" sz="1200" b="0" i="0" dirty="0">
                <a:solidFill>
                  <a:srgbClr val="000000"/>
                </a:solidFill>
                <a:effectLst/>
              </a:rPr>
              <a:t>Some of the murderers were white men and some I supposed were Indians from their dress. At the close of the massacre there was eighteen children still alive, one girl, some ten or twelve years old, they said was too big and could tell, so they killed her, leaving seventeen. A man, I afterwards learned to be named John Willis, took me in his charge (the children were divided) and carried me to his house the next day in a wagon; he lived at Cedar City and was a Mormon; he kept me there that winter. Next spring he moved to a place called </a:t>
            </a:r>
            <a:r>
              <a:rPr lang="en-US" sz="1200" b="0" i="0" dirty="0" err="1">
                <a:solidFill>
                  <a:srgbClr val="000000"/>
                </a:solidFill>
                <a:effectLst/>
              </a:rPr>
              <a:t>Toquerville</a:t>
            </a:r>
            <a:r>
              <a:rPr lang="en-US" sz="1200" b="0" i="0" dirty="0">
                <a:solidFill>
                  <a:srgbClr val="000000"/>
                </a:solidFill>
                <a:effectLst/>
              </a:rPr>
              <a:t>. I stayed there about a year, until Dr. Forney had us children gathered up and carried us to Santa Clara, from there we went to Salt Lake City and remained two months, from there we came back to the states. I know that most of the party that did the killing were white men. The Mormons got all the plunder. I saw many things afterward</a:t>
            </a:r>
            <a:r>
              <a:rPr lang="en-US" sz="1200" dirty="0"/>
              <a:t>.</a:t>
            </a:r>
          </a:p>
          <a:p>
            <a:r>
              <a:rPr lang="en-US" sz="1200" dirty="0"/>
              <a:t>John Willis had, in his family, bed clothes, clothing, and many other things that I recognized as having belonged to my mother. When I claimed the things, they told me I was a liar, and tried to make me believe it was the Indians that killed and plundered our people, but I knew better, because I recollected seeing them kill our folks, and knew many things that they carried off that I saw in their possession afterward. I saw Willis during the massacre; he carried me off from the spot; I could not be mistaken. Living with him made me know him beyond a doubt. I saw them shoot the girl after we were gathered up. I had a sister that was nearly grown, and four brothers that they killed. I was the youngest child of our family -- the only one that was spared. They kept the children all separated whilst we remained with them. The scenes and incidents of the massacre were so terrible that they were indelibly stamped on my mind, notwithstanding I was so young at the time."</a:t>
            </a:r>
            <a:endParaRPr lang="en-US" sz="1200" b="0" i="0" dirty="0">
              <a:solidFill>
                <a:srgbClr val="000000"/>
              </a:solidFill>
              <a:effectLst/>
            </a:endParaRPr>
          </a:p>
        </p:txBody>
      </p:sp>
      <p:sp>
        <p:nvSpPr>
          <p:cNvPr id="3" name="Rectangle 2"/>
          <p:cNvSpPr/>
          <p:nvPr/>
        </p:nvSpPr>
        <p:spPr>
          <a:xfrm>
            <a:off x="0" y="3785652"/>
            <a:ext cx="6595990" cy="3000821"/>
          </a:xfrm>
          <a:prstGeom prst="rect">
            <a:avLst/>
          </a:prstGeom>
          <a:ln>
            <a:solidFill>
              <a:schemeClr val="tx1"/>
            </a:solidFill>
          </a:ln>
        </p:spPr>
        <p:txBody>
          <a:bodyPr wrap="square">
            <a:spAutoFit/>
          </a:bodyPr>
          <a:lstStyle/>
          <a:p>
            <a:r>
              <a:rPr lang="en-US" sz="1200" b="1" dirty="0"/>
              <a:t>The remains of about forty people </a:t>
            </a:r>
            <a:r>
              <a:rPr lang="en-US" sz="1200" dirty="0"/>
              <a:t>were later found and buried, and Union Army officer James Henry Carleton had a large cross made from local trees, the transverse beam bearing the engraving, "Vengeance Is Mine, </a:t>
            </a:r>
            <a:r>
              <a:rPr lang="en-US" sz="1200" dirty="0" err="1"/>
              <a:t>Saith</a:t>
            </a:r>
            <a:r>
              <a:rPr lang="en-US" sz="1200" dirty="0"/>
              <a:t> The Lord: I Will Repay" and erected a cairn of rocks at the site. A large slab of granite was put up on which he had the following words engraved: "Here 120 men, women and children were massacred in cold blood early in September, 1857. They were from Arkansas." </a:t>
            </a:r>
          </a:p>
          <a:p>
            <a:endParaRPr lang="en-US" sz="1200" dirty="0"/>
          </a:p>
          <a:p>
            <a:r>
              <a:rPr lang="en-US" sz="1200" dirty="0"/>
              <a:t>For two years the monument stood as a warning to those travelling the Spanish Trail through Mountain Meadow. Some claim that, in 1861, Young brought an entourage to Mountain Meadows and had the cairn and cross destroyed, while exclaiming, "Vengeance is mine and I have taken a little". </a:t>
            </a:r>
            <a:r>
              <a:rPr lang="en-US" sz="900" dirty="0"/>
              <a:t>Wikipedia</a:t>
            </a:r>
          </a:p>
          <a:p>
            <a:endParaRPr lang="en-US" sz="1200" dirty="0">
              <a:solidFill>
                <a:srgbClr val="000000"/>
              </a:solidFill>
            </a:endParaRPr>
          </a:p>
          <a:p>
            <a:r>
              <a:rPr lang="en-US" sz="1200" dirty="0">
                <a:solidFill>
                  <a:srgbClr val="000000"/>
                </a:solidFill>
              </a:rPr>
              <a:t>In 1859-MAY, the U.S. Army buried the remains of 34 bodies in a rifle pit, and erected a cairn on the location.</a:t>
            </a:r>
          </a:p>
          <a:p>
            <a:r>
              <a:rPr lang="en-US" sz="1200" dirty="0">
                <a:solidFill>
                  <a:srgbClr val="000000"/>
                </a:solidFill>
              </a:rPr>
              <a:t>In 1998, Mormon president Hinckley decided to build a new monument at the location of the original cairn. The </a:t>
            </a:r>
            <a:r>
              <a:rPr lang="en-US" sz="1200" i="1" dirty="0">
                <a:solidFill>
                  <a:srgbClr val="000000"/>
                </a:solidFill>
              </a:rPr>
              <a:t>Dan Sill Hill </a:t>
            </a:r>
            <a:r>
              <a:rPr lang="en-US" sz="1200" dirty="0">
                <a:solidFill>
                  <a:srgbClr val="000000"/>
                </a:solidFill>
              </a:rPr>
              <a:t>monument has the names of the people who are known to have been killed there. One year later, a second monument was built at the bottom of a draw at the meadows. </a:t>
            </a:r>
          </a:p>
          <a:p>
            <a:r>
              <a:rPr lang="en-US" sz="900" dirty="0">
                <a:solidFill>
                  <a:srgbClr val="000000"/>
                </a:solidFill>
              </a:rPr>
              <a:t>Ronald L. Holt</a:t>
            </a:r>
            <a:endParaRPr lang="en-US" sz="900" b="0" i="0" dirty="0">
              <a:solidFill>
                <a:srgbClr val="000000"/>
              </a:solidFill>
              <a:effectLst/>
            </a:endParaRPr>
          </a:p>
        </p:txBody>
      </p:sp>
      <p:sp>
        <p:nvSpPr>
          <p:cNvPr id="4" name="Rectangle 3"/>
          <p:cNvSpPr/>
          <p:nvPr/>
        </p:nvSpPr>
        <p:spPr>
          <a:xfrm>
            <a:off x="6595990" y="3785652"/>
            <a:ext cx="5596010" cy="3046988"/>
          </a:xfrm>
          <a:prstGeom prst="rect">
            <a:avLst/>
          </a:prstGeom>
          <a:ln>
            <a:solidFill>
              <a:schemeClr val="tx1"/>
            </a:solidFill>
          </a:ln>
        </p:spPr>
        <p:txBody>
          <a:bodyPr wrap="square">
            <a:spAutoFit/>
          </a:bodyPr>
          <a:lstStyle/>
          <a:p>
            <a:r>
              <a:rPr lang="en-US" sz="1200" b="1" dirty="0">
                <a:latin typeface="Open Sans"/>
              </a:rPr>
              <a:t>Brigham Young’s Death:</a:t>
            </a:r>
          </a:p>
          <a:p>
            <a:r>
              <a:rPr lang="en-US" sz="1200" dirty="0">
                <a:latin typeface="Open Sans"/>
              </a:rPr>
              <a:t>Before his death in Salt Lake City on August 29, 1877, Young was suffering from cholera </a:t>
            </a:r>
            <a:r>
              <a:rPr lang="en-US" sz="1200" dirty="0" err="1">
                <a:latin typeface="Open Sans"/>
              </a:rPr>
              <a:t>morbus</a:t>
            </a:r>
            <a:r>
              <a:rPr lang="en-US" sz="1200" dirty="0">
                <a:latin typeface="Open Sans"/>
              </a:rPr>
              <a:t> and inflammation of the bowels. </a:t>
            </a:r>
          </a:p>
          <a:p>
            <a:endParaRPr lang="en-US" sz="1200" dirty="0">
              <a:latin typeface="Open Sans"/>
            </a:endParaRPr>
          </a:p>
          <a:p>
            <a:r>
              <a:rPr lang="en-US" sz="1200" dirty="0">
                <a:latin typeface="Open Sans"/>
              </a:rPr>
              <a:t>It is believed that he died of peritonitis from a ruptured </a:t>
            </a:r>
            <a:r>
              <a:rPr lang="en-US" sz="1200" dirty="0" err="1">
                <a:latin typeface="Open Sans"/>
              </a:rPr>
              <a:t>appendix.His</a:t>
            </a:r>
            <a:r>
              <a:rPr lang="en-US" sz="1200" dirty="0">
                <a:latin typeface="Open Sans"/>
              </a:rPr>
              <a:t> last words were "Joseph! Joseph! Joseph!", invoking the name of the late Joseph Smith, founder of the Mormon faith. </a:t>
            </a:r>
          </a:p>
          <a:p>
            <a:endParaRPr lang="en-US" sz="1200" dirty="0">
              <a:latin typeface="Open Sans"/>
            </a:endParaRPr>
          </a:p>
          <a:p>
            <a:r>
              <a:rPr lang="en-US" sz="1200" dirty="0">
                <a:latin typeface="Open Sans"/>
              </a:rPr>
              <a:t>On September 2, 1877, Young's funeral was held in the Tabernacle with an estimated 12,000 to 15,000 people in attendance. </a:t>
            </a:r>
          </a:p>
          <a:p>
            <a:endParaRPr lang="en-US" sz="1200" dirty="0">
              <a:latin typeface="Open Sans"/>
            </a:endParaRPr>
          </a:p>
          <a:p>
            <a:r>
              <a:rPr lang="en-US" sz="1200" dirty="0">
                <a:latin typeface="Open Sans"/>
              </a:rPr>
              <a:t>He is buried on the grounds of the Mormon Pioneer Memorial Monument in the heart of Salt Lake City. </a:t>
            </a:r>
          </a:p>
          <a:p>
            <a:endParaRPr lang="en-US" sz="1200" dirty="0">
              <a:latin typeface="Open Sans"/>
            </a:endParaRPr>
          </a:p>
          <a:p>
            <a:r>
              <a:rPr lang="en-US" sz="1200" dirty="0">
                <a:latin typeface="Open Sans"/>
              </a:rPr>
              <a:t>A bronze marker was placed at the grave site June 10, 1938, by members of the Young Men and Young Women organizations, which he founded</a:t>
            </a:r>
          </a:p>
        </p:txBody>
      </p:sp>
    </p:spTree>
    <p:extLst>
      <p:ext uri="{BB962C8B-B14F-4D97-AF65-F5344CB8AC3E}">
        <p14:creationId xmlns:p14="http://schemas.microsoft.com/office/powerpoint/2010/main" val="3088447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upload.wikimedia.org/wikipedia/commons/a/aa/Justice_at_la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0" y="36213"/>
            <a:ext cx="5563068" cy="67538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590228" y="570275"/>
            <a:ext cx="6096000" cy="2862322"/>
          </a:xfrm>
          <a:prstGeom prst="rect">
            <a:avLst/>
          </a:prstGeom>
        </p:spPr>
        <p:txBody>
          <a:bodyPr>
            <a:spAutoFit/>
          </a:bodyPr>
          <a:lstStyle/>
          <a:p>
            <a:pPr fontAlgn="base"/>
            <a:r>
              <a:rPr lang="en-US" sz="1200" i="1" dirty="0">
                <a:latin typeface="Georgia" panose="02040502050405020303" pitchFamily="18" charset="0"/>
              </a:rPr>
              <a:t>Two Latter-day Saints were eventually excommunicated from the Church for their participation, and a grand jury that included Latter-day Saints indicted nine men. Only one participant, John D. Lee, was convicted and executed for the crime, which fueled false allegations that the massacre had been ordered by Brigham Young.</a:t>
            </a:r>
          </a:p>
          <a:p>
            <a:pPr fontAlgn="base"/>
            <a:r>
              <a:rPr lang="en-US" sz="1200" i="1" dirty="0">
                <a:latin typeface="Georgia" panose="02040502050405020303" pitchFamily="18" charset="0"/>
              </a:rPr>
              <a:t>In the resulting book, published by Oxford University Press in 2008, authors Ronald W. Walker, Richard E. Turley Jr., and Glen M. Leonard concluded that while intemperate preaching about outsiders by Brigham Young, George A. Smith, and other leaders contributed to a climate of hostility, President Young did not order the massacre. Rather, verbal confrontations between individuals in the wagon train and southern Utah settlers created great alarm, particularly within the context of the Utah War and other adversarial events. A series of tragic decisions by local Church leaders—who also held key civic and militia leadership roles in southern Utah—led to the massacre—Church essay-- http://mountainmeadowsmassacre.com/294/mountain-meadows-massacre-peace-and-violence-collide</a:t>
            </a:r>
            <a:endParaRPr lang="en-US" sz="1200" b="0" i="1" dirty="0">
              <a:effectLst/>
              <a:latin typeface="Georgia" panose="02040502050405020303" pitchFamily="18" charset="0"/>
            </a:endParaRPr>
          </a:p>
        </p:txBody>
      </p:sp>
    </p:spTree>
    <p:extLst>
      <p:ext uri="{BB962C8B-B14F-4D97-AF65-F5344CB8AC3E}">
        <p14:creationId xmlns:p14="http://schemas.microsoft.com/office/powerpoint/2010/main" val="2348011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48570873"/>
              </p:ext>
            </p:extLst>
          </p:nvPr>
        </p:nvGraphicFramePr>
        <p:xfrm>
          <a:off x="199175" y="-85440"/>
          <a:ext cx="4536541" cy="2286000"/>
        </p:xfrm>
        <a:graphic>
          <a:graphicData uri="http://schemas.openxmlformats.org/drawingml/2006/table">
            <a:tbl>
              <a:tblPr/>
              <a:tblGrid>
                <a:gridCol w="4536541">
                  <a:extLst>
                    <a:ext uri="{9D8B030D-6E8A-4147-A177-3AD203B41FA5}">
                      <a16:colId xmlns:a16="http://schemas.microsoft.com/office/drawing/2014/main" val="20000"/>
                    </a:ext>
                  </a:extLst>
                </a:gridCol>
              </a:tblGrid>
              <a:tr h="0">
                <a:tc>
                  <a:txBody>
                    <a:bodyPr/>
                    <a:lstStyle/>
                    <a:p>
                      <a:br>
                        <a:rPr lang="en-US" sz="1200" dirty="0">
                          <a:solidFill>
                            <a:schemeClr val="tx1"/>
                          </a:solidFill>
                          <a:effectLst/>
                          <a:latin typeface="+mn-lt"/>
                        </a:rPr>
                      </a:br>
                      <a:endParaRPr lang="en-US" sz="1200" dirty="0">
                        <a:solidFill>
                          <a:schemeClr val="tx1"/>
                        </a:solidFill>
                        <a:latin typeface="+mn-lt"/>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10000"/>
                  </a:ext>
                </a:extLst>
              </a:tr>
              <a:tr h="0">
                <a:tc>
                  <a:txBody>
                    <a:bodyPr/>
                    <a:lstStyle/>
                    <a:p>
                      <a:pPr algn="l"/>
                      <a:r>
                        <a:rPr lang="en-US" sz="1200" dirty="0">
                          <a:solidFill>
                            <a:schemeClr val="tx1"/>
                          </a:solidFill>
                          <a:effectLst/>
                          <a:latin typeface="+mn-lt"/>
                        </a:rPr>
                        <a:t>"Although only three years old at the time, Sara Baker later said, "Its funny how you will recall unimportant details, after so many years." She remembered the black borders on the bright red blankets in the wagon. "[The] wounded and the young children, including me, my two sisters and my baby brother were put in another wagon. My mother and father had been wounded during the fighting, so they were in the wagon with us children." Sarah's older sister , Martha Elizabeth, told a reporter in 1938 that "she heard her father tell her mother to get up and put the children in the wagon. That was the last time she saw her mother."</a:t>
                      </a:r>
                    </a:p>
                  </a:txBody>
                  <a:tcPr anchor="ctr">
                    <a:lnL>
                      <a:noFill/>
                    </a:lnL>
                    <a:lnR>
                      <a:noFill/>
                    </a:lnR>
                    <a:lnT>
                      <a:noFill/>
                    </a:lnT>
                    <a:lnB>
                      <a:noFill/>
                    </a:lnB>
                  </a:tcPr>
                </a:tc>
                <a:extLst>
                  <a:ext uri="{0D108BD9-81ED-4DB2-BD59-A6C34878D82A}">
                    <a16:rowId xmlns:a16="http://schemas.microsoft.com/office/drawing/2014/main" val="10001"/>
                  </a:ext>
                </a:extLst>
              </a:tr>
            </a:tbl>
          </a:graphicData>
        </a:graphic>
      </p:graphicFrame>
      <p:pic>
        <p:nvPicPr>
          <p:cNvPr id="6146" name="Picture 2" descr="http://1857massacre.com/MMM/Images/SaraBakerMitche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537" y="2314292"/>
            <a:ext cx="2400300" cy="35718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594704011"/>
              </p:ext>
            </p:extLst>
          </p:nvPr>
        </p:nvGraphicFramePr>
        <p:xfrm>
          <a:off x="2788469" y="2064105"/>
          <a:ext cx="3286407" cy="4572000"/>
        </p:xfrm>
        <a:graphic>
          <a:graphicData uri="http://schemas.openxmlformats.org/drawingml/2006/table">
            <a:tbl>
              <a:tblPr/>
              <a:tblGrid>
                <a:gridCol w="3286407">
                  <a:extLst>
                    <a:ext uri="{9D8B030D-6E8A-4147-A177-3AD203B41FA5}">
                      <a16:colId xmlns:a16="http://schemas.microsoft.com/office/drawing/2014/main" val="20000"/>
                    </a:ext>
                  </a:extLst>
                </a:gridCol>
              </a:tblGrid>
              <a:tr h="0">
                <a:tc>
                  <a:txBody>
                    <a:bodyPr/>
                    <a:lstStyle/>
                    <a:p>
                      <a:pPr algn="l"/>
                      <a:r>
                        <a:rPr lang="en-US" sz="1200" dirty="0">
                          <a:solidFill>
                            <a:schemeClr val="tx1"/>
                          </a:solidFill>
                          <a:effectLst/>
                          <a:latin typeface="Arial" panose="020B0604020202020204" pitchFamily="34" charset="0"/>
                        </a:rPr>
                        <a:t>Long after I had grown up and married and settled down, Cap­tain Lynch, the man who res­cued us, came to see me one day. He was in mighty high spirits and I could see right away he had something up his sleeve. He asked me if I remembered little Sarah Dunlap, one of the children he had rescued, and a sister of the two Dunlap girls who were killed. I said I sure did. Sarah was blind and had been educated at the school for the blind in Little Rock . I don't recall whether any injury she might have gotten in the massacre was what made her blind, but I do remember she grew up to be a really beautiful girl. Well, Cap­tain Lynch said: “Guess what? I'm on my way to see Sarah.”</a:t>
                      </a:r>
                    </a:p>
                  </a:txBody>
                  <a:tcPr>
                    <a:lnL>
                      <a:noFill/>
                    </a:lnL>
                    <a:lnR>
                      <a:noFill/>
                    </a:lnR>
                    <a:lnT>
                      <a:noFill/>
                    </a:lnT>
                    <a:lnB>
                      <a:noFill/>
                    </a:lnB>
                    <a:solidFill>
                      <a:srgbClr val="FFFFFF"/>
                    </a:solidFill>
                  </a:tcPr>
                </a:tc>
                <a:extLst>
                  <a:ext uri="{0D108BD9-81ED-4DB2-BD59-A6C34878D82A}">
                    <a16:rowId xmlns:a16="http://schemas.microsoft.com/office/drawing/2014/main" val="10000"/>
                  </a:ext>
                </a:extLst>
              </a:tr>
              <a:tr h="0">
                <a:tc>
                  <a:txBody>
                    <a:bodyPr/>
                    <a:lstStyle/>
                    <a:p>
                      <a:pPr algn="l"/>
                      <a:r>
                        <a:rPr lang="en-US" sz="1200" dirty="0">
                          <a:solidFill>
                            <a:schemeClr val="tx1"/>
                          </a:solidFill>
                          <a:effectLst/>
                          <a:latin typeface="Arial" panose="020B0604020202020204" pitchFamily="34" charset="0"/>
                        </a:rPr>
                        <a:t>When he mentioned her name it looked like he was going to blow up with happiness. Then he told me why. He was on his way right then to marry Sarah, and he did. I guess he must have been forty years older than she was, but he sure was a spry man just the same. I never saw anybody could beat him when it came to dancing and singing.</a:t>
                      </a:r>
                    </a:p>
                  </a:txBody>
                  <a:tcPr>
                    <a:lnL>
                      <a:noFill/>
                    </a:lnL>
                    <a:lnR>
                      <a:noFill/>
                    </a:lnR>
                    <a:lnT>
                      <a:noFill/>
                    </a:lnT>
                    <a:lnB>
                      <a:noFill/>
                    </a:lnB>
                    <a:solidFill>
                      <a:srgbClr val="FFFFFF"/>
                    </a:solidFill>
                  </a:tcPr>
                </a:tc>
                <a:extLst>
                  <a:ext uri="{0D108BD9-81ED-4DB2-BD59-A6C34878D82A}">
                    <a16:rowId xmlns:a16="http://schemas.microsoft.com/office/drawing/2014/main" val="10001"/>
                  </a:ext>
                </a:extLst>
              </a:tr>
            </a:tbl>
          </a:graphicData>
        </a:graphic>
      </p:graphicFrame>
      <p:pic>
        <p:nvPicPr>
          <p:cNvPr id="6148" name="Picture 4" descr="http://www.bchrs.org/images/news/2007/marker_placed_at_fancher_grave_s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3369" y="307225"/>
            <a:ext cx="4457700" cy="33432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3558948581"/>
              </p:ext>
            </p:extLst>
          </p:nvPr>
        </p:nvGraphicFramePr>
        <p:xfrm>
          <a:off x="6648450" y="3775389"/>
          <a:ext cx="5543550" cy="807720"/>
        </p:xfrm>
        <a:graphic>
          <a:graphicData uri="http://schemas.openxmlformats.org/drawingml/2006/table">
            <a:tbl>
              <a:tblPr/>
              <a:tblGrid>
                <a:gridCol w="5543550">
                  <a:extLst>
                    <a:ext uri="{9D8B030D-6E8A-4147-A177-3AD203B41FA5}">
                      <a16:colId xmlns:a16="http://schemas.microsoft.com/office/drawing/2014/main" val="20000"/>
                    </a:ext>
                  </a:extLst>
                </a:gridCol>
              </a:tblGrid>
              <a:tr h="0">
                <a:tc>
                  <a:txBody>
                    <a:bodyPr/>
                    <a:lstStyle/>
                    <a:p>
                      <a:endParaRPr lang="en-US" sz="1200" dirty="0"/>
                    </a:p>
                  </a:txBody>
                  <a:tcPr marL="0" marR="0" marT="0" marB="0">
                    <a:lnL>
                      <a:noFill/>
                    </a:lnL>
                    <a:lnR>
                      <a:noFill/>
                    </a:lnR>
                    <a:lnT>
                      <a:noFill/>
                    </a:lnT>
                    <a:lnB>
                      <a:noFill/>
                    </a:lnB>
                  </a:tcPr>
                </a:tc>
                <a:extLst>
                  <a:ext uri="{0D108BD9-81ED-4DB2-BD59-A6C34878D82A}">
                    <a16:rowId xmlns:a16="http://schemas.microsoft.com/office/drawing/2014/main" val="10000"/>
                  </a:ext>
                </a:extLst>
              </a:tr>
              <a:tr h="0">
                <a:tc>
                  <a:txBody>
                    <a:bodyPr/>
                    <a:lstStyle/>
                    <a:p>
                      <a:r>
                        <a:rPr lang="en-US" sz="1200" dirty="0">
                          <a:effectLst/>
                          <a:latin typeface="arial" panose="020B0604020202020204" pitchFamily="34" charset="0"/>
                        </a:rPr>
                        <a:t>Kit </a:t>
                      </a:r>
                      <a:r>
                        <a:rPr lang="en-US" sz="1200" dirty="0" err="1">
                          <a:effectLst/>
                          <a:latin typeface="arial" panose="020B0604020202020204" pitchFamily="34" charset="0"/>
                        </a:rPr>
                        <a:t>Fancher</a:t>
                      </a:r>
                      <a:r>
                        <a:rPr lang="en-US" sz="1200" dirty="0">
                          <a:effectLst/>
                          <a:latin typeface="arial" panose="020B0604020202020204" pitchFamily="34" charset="0"/>
                        </a:rPr>
                        <a:t> was one of the 17 surviving children of the Mountain Meadows Massacre. He and his younger sister, </a:t>
                      </a:r>
                      <a:r>
                        <a:rPr lang="en-US" sz="1200" dirty="0" err="1">
                          <a:effectLst/>
                          <a:latin typeface="arial" panose="020B0604020202020204" pitchFamily="34" charset="0"/>
                        </a:rPr>
                        <a:t>Tryphenia</a:t>
                      </a:r>
                      <a:r>
                        <a:rPr lang="en-US" sz="1200" dirty="0">
                          <a:effectLst/>
                          <a:latin typeface="arial" panose="020B0604020202020204" pitchFamily="34" charset="0"/>
                        </a:rPr>
                        <a:t>, were the children of Captain Alexander </a:t>
                      </a:r>
                      <a:r>
                        <a:rPr lang="en-US" sz="1200" dirty="0" err="1">
                          <a:effectLst/>
                          <a:latin typeface="arial" panose="020B0604020202020204" pitchFamily="34" charset="0"/>
                        </a:rPr>
                        <a:t>Fancher</a:t>
                      </a:r>
                      <a:r>
                        <a:rPr lang="en-US" sz="1200" dirty="0">
                          <a:effectLst/>
                          <a:latin typeface="arial" panose="020B0604020202020204" pitchFamily="34" charset="0"/>
                        </a:rPr>
                        <a:t> and his wife, Eliza Ingram </a:t>
                      </a:r>
                      <a:r>
                        <a:rPr lang="en-US" sz="1200" dirty="0" err="1">
                          <a:effectLst/>
                          <a:latin typeface="arial" panose="020B0604020202020204" pitchFamily="34" charset="0"/>
                        </a:rPr>
                        <a:t>Fancher</a:t>
                      </a:r>
                      <a:r>
                        <a:rPr lang="en-US" sz="1200" dirty="0">
                          <a:effectLst/>
                          <a:latin typeface="arial" panose="020B0604020202020204" pitchFamily="34" charset="0"/>
                        </a:rPr>
                        <a:t>.</a:t>
                      </a:r>
                    </a:p>
                  </a:txBody>
                  <a:tcPr marL="38100" marR="38100" marT="38100" marB="38100">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5" name="Rectangle 5"/>
          <p:cNvSpPr>
            <a:spLocks noChangeArrowheads="1"/>
          </p:cNvSpPr>
          <p:nvPr/>
        </p:nvSpPr>
        <p:spPr bwMode="auto">
          <a:xfrm>
            <a:off x="6402403" y="3650500"/>
            <a:ext cx="12192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1200"/>
          </a:p>
        </p:txBody>
      </p:sp>
      <p:sp>
        <p:nvSpPr>
          <p:cNvPr id="6" name="TextBox 5"/>
          <p:cNvSpPr txBox="1"/>
          <p:nvPr/>
        </p:nvSpPr>
        <p:spPr>
          <a:xfrm>
            <a:off x="7903675" y="3650500"/>
            <a:ext cx="3530852" cy="369332"/>
          </a:xfrm>
          <a:prstGeom prst="rect">
            <a:avLst/>
          </a:prstGeom>
          <a:noFill/>
        </p:spPr>
        <p:txBody>
          <a:bodyPr wrap="square" rtlCol="0">
            <a:spAutoFit/>
          </a:bodyPr>
          <a:lstStyle/>
          <a:p>
            <a:r>
              <a:rPr lang="en-US" dirty="0"/>
              <a:t>Christopher Carson “Kit” </a:t>
            </a:r>
            <a:r>
              <a:rPr lang="en-US" dirty="0" err="1"/>
              <a:t>Fancher</a:t>
            </a:r>
            <a:endParaRPr lang="en-US" dirty="0"/>
          </a:p>
        </p:txBody>
      </p:sp>
      <p:pic>
        <p:nvPicPr>
          <p:cNvPr id="6151" name="Picture 7" descr="http://www.legendsofamerica.com/photos-utah/Tryphena%20D.%20Fancher%20Wils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956" y="4753069"/>
            <a:ext cx="1266825"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760155" y="5609168"/>
            <a:ext cx="799450" cy="276999"/>
          </a:xfrm>
          <a:prstGeom prst="rect">
            <a:avLst/>
          </a:prstGeom>
        </p:spPr>
        <p:txBody>
          <a:bodyPr wrap="none">
            <a:spAutoFit/>
          </a:bodyPr>
          <a:lstStyle/>
          <a:p>
            <a:r>
              <a:rPr lang="en-US" sz="1200"/>
              <a:t>Tryphenia</a:t>
            </a:r>
            <a:endParaRPr lang="en-US" sz="1200" dirty="0"/>
          </a:p>
        </p:txBody>
      </p:sp>
      <p:sp>
        <p:nvSpPr>
          <p:cNvPr id="8" name="Rectangle 7"/>
          <p:cNvSpPr/>
          <p:nvPr/>
        </p:nvSpPr>
        <p:spPr>
          <a:xfrm>
            <a:off x="5092855" y="122559"/>
            <a:ext cx="1146468" cy="369332"/>
          </a:xfrm>
          <a:prstGeom prst="rect">
            <a:avLst/>
          </a:prstGeom>
        </p:spPr>
        <p:txBody>
          <a:bodyPr wrap="none">
            <a:spAutoFit/>
          </a:bodyPr>
          <a:lstStyle/>
          <a:p>
            <a:r>
              <a:rPr lang="en-US" dirty="0">
                <a:solidFill>
                  <a:srgbClr val="000000"/>
                </a:solidFill>
                <a:latin typeface="arial" panose="020B0604020202020204" pitchFamily="34" charset="0"/>
              </a:rPr>
              <a:t>Survivors</a:t>
            </a:r>
            <a:endParaRPr lang="en-US" dirty="0"/>
          </a:p>
        </p:txBody>
      </p:sp>
    </p:spTree>
    <p:extLst>
      <p:ext uri="{BB962C8B-B14F-4D97-AF65-F5344CB8AC3E}">
        <p14:creationId xmlns:p14="http://schemas.microsoft.com/office/powerpoint/2010/main" val="274309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truthandgrace.com/Images/meadow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386" y="501421"/>
            <a:ext cx="10647496" cy="5510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1296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713" y="131547"/>
            <a:ext cx="11691257" cy="6370975"/>
          </a:xfrm>
          <a:prstGeom prst="rect">
            <a:avLst/>
          </a:prstGeom>
        </p:spPr>
        <p:txBody>
          <a:bodyPr wrap="square">
            <a:spAutoFit/>
          </a:bodyPr>
          <a:lstStyle/>
          <a:p>
            <a:r>
              <a:rPr lang="en-US" sz="1200" b="1" i="0" dirty="0">
                <a:solidFill>
                  <a:srgbClr val="000000"/>
                </a:solidFill>
                <a:effectLst/>
                <a:latin typeface="Times New Roman" panose="02020603050405020304" pitchFamily="18" charset="0"/>
              </a:rPr>
              <a:t>Camp </a:t>
            </a:r>
            <a:r>
              <a:rPr lang="en-US" sz="1200" b="1" i="0" dirty="0" err="1">
                <a:solidFill>
                  <a:srgbClr val="000000"/>
                </a:solidFill>
                <a:effectLst/>
                <a:latin typeface="Times New Roman" panose="02020603050405020304" pitchFamily="18" charset="0"/>
              </a:rPr>
              <a:t>Floyed</a:t>
            </a:r>
            <a:r>
              <a:rPr lang="en-US" sz="1200" b="1" i="0" dirty="0">
                <a:solidFill>
                  <a:srgbClr val="000000"/>
                </a:solidFill>
                <a:effectLst/>
                <a:latin typeface="Times New Roman" panose="02020603050405020304" pitchFamily="18" charset="0"/>
              </a:rPr>
              <a:t>--On 9 November 1858</a:t>
            </a:r>
            <a:r>
              <a:rPr lang="en-US" sz="1200" b="0" i="0" dirty="0">
                <a:solidFill>
                  <a:srgbClr val="000000"/>
                </a:solidFill>
                <a:effectLst/>
                <a:latin typeface="Times New Roman" panose="02020603050405020304" pitchFamily="18" charset="0"/>
              </a:rPr>
              <a:t>, amid gun fire and patriotic music, the soldiers of Camp Floyd, Utah Territory, raised the United States flag above their newly completed garrison. Named for Secretary of War, John B. Floyd, the post housed the largest concentration of U.S. troops to that time, in what immediately became the third largest city in Utah. </a:t>
            </a:r>
            <a:br>
              <a:rPr lang="en-US" sz="1200" dirty="0"/>
            </a:br>
            <a:br>
              <a:rPr lang="en-US" sz="1200" dirty="0"/>
            </a:br>
            <a:r>
              <a:rPr lang="en-US" sz="1200" b="0" i="0" dirty="0">
                <a:solidFill>
                  <a:srgbClr val="000000"/>
                </a:solidFill>
                <a:effectLst/>
                <a:latin typeface="Times New Roman" panose="02020603050405020304" pitchFamily="18" charset="0"/>
              </a:rPr>
              <a:t>Camp Floyd was a product of the so-called "Utah War." Influenced by rumors of rebellion in Utah, President James Buchanan ordered 2,500 soldiers led by General William S. Harney to the territory in May 1857. Colonel Albert Sidney Johnston took over the command of the Utah Expedition as Harney was retained in Kansas to direct troops in the escalating troubles there. </a:t>
            </a:r>
            <a:br>
              <a:rPr lang="en-US" sz="1200" dirty="0"/>
            </a:br>
            <a:br>
              <a:rPr lang="en-US" sz="1200" dirty="0"/>
            </a:br>
            <a:r>
              <a:rPr lang="en-US" sz="1200" b="0" i="0" dirty="0">
                <a:solidFill>
                  <a:srgbClr val="000000"/>
                </a:solidFill>
                <a:effectLst/>
                <a:latin typeface="Times New Roman" panose="02020603050405020304" pitchFamily="18" charset="0"/>
              </a:rPr>
              <a:t>Extreme cold and harassment by Mormon guerrillas forced Johnston's Army into a winter encampment called Camp Scott near Fort Bridger. Successful peace negotiations resulted in orders in the spring of 1858 for the army to march through Salt Lake City and on to a garrison site in Cedar Valley, forty miles south of the Mormon center. After a short stay at the north end of the valley, Johnston moved his men across a creek from present-day Fairfield where soldiers, aided by Mormon laborers and artisans, built Camp Floyd. </a:t>
            </a:r>
            <a:br>
              <a:rPr lang="en-US" sz="1200" dirty="0"/>
            </a:br>
            <a:br>
              <a:rPr lang="en-US" sz="1200" dirty="0"/>
            </a:br>
            <a:r>
              <a:rPr lang="en-US" sz="1200" b="0" i="0" dirty="0">
                <a:solidFill>
                  <a:srgbClr val="000000"/>
                </a:solidFill>
                <a:effectLst/>
                <a:latin typeface="Times New Roman" panose="02020603050405020304" pitchFamily="18" charset="0"/>
              </a:rPr>
              <a:t>Though originally intended to be an occupying force, the army found itself virtually isolated from most of Utah's citizens. Nevertheless, it organized its own theatrical productions, a circus, a temperance society, and a Masonic lodge (the first in Utah). During the three-year tenure of the post, the men engineered a unique watering system, planted gardens, and regularly honed their military skills through drills and instruction. Some served in brief forays against Indians in western Utah and present-day eastern Nevada. A detachment escorted the seventeen surviving children of the Mountain Meadows Massacre to Fort Leavenworth. Others guarded army paymasters and immigrant trains between Utah and California. </a:t>
            </a:r>
            <a:br>
              <a:rPr lang="en-US" sz="1200" dirty="0"/>
            </a:br>
            <a:br>
              <a:rPr lang="en-US" sz="1200" dirty="0"/>
            </a:br>
            <a:r>
              <a:rPr lang="en-US" sz="1200" b="0" i="0" dirty="0">
                <a:solidFill>
                  <a:srgbClr val="000000"/>
                </a:solidFill>
                <a:effectLst/>
                <a:latin typeface="Times New Roman" panose="02020603050405020304" pitchFamily="18" charset="0"/>
              </a:rPr>
              <a:t>The most significant contribution of the army came in its assistance in improving western immigrant roads. Under the direction of Captain James H. Simpson of the Army Corps of Engineers, new routes were mapped which shortened travel time between the states and California; already existing trails were also improved. Scientists and artists accompanying the troops studied the scenery, flora and fauna, collecting specimens and sketching their findings to add to the knowledge of this newly opening area. </a:t>
            </a:r>
            <a:br>
              <a:rPr lang="en-US" sz="1200" dirty="0"/>
            </a:br>
            <a:br>
              <a:rPr lang="en-US" sz="1200" dirty="0"/>
            </a:br>
            <a:r>
              <a:rPr lang="en-US" sz="1200" b="0" i="0" dirty="0">
                <a:solidFill>
                  <a:srgbClr val="000000"/>
                </a:solidFill>
                <a:effectLst/>
                <a:latin typeface="Times New Roman" panose="02020603050405020304" pitchFamily="18" charset="0"/>
              </a:rPr>
              <a:t>In 1860, after Floyd's Southern sympathies caused his dismissal from cabinet, the post was renamed Fort Crittenden. Then, when fighting in the South escalated into the Civil War, the frontier troops were called back east to that conflict. By midsummer of 1861 Camp Floyd/Fort Crittenden was abandoned. </a:t>
            </a:r>
            <a:br>
              <a:rPr lang="en-US" sz="1200" dirty="0"/>
            </a:br>
            <a:br>
              <a:rPr lang="en-US" sz="1200" dirty="0"/>
            </a:br>
            <a:r>
              <a:rPr lang="en-US" sz="1200" b="0" i="0" dirty="0">
                <a:solidFill>
                  <a:srgbClr val="000000"/>
                </a:solidFill>
                <a:effectLst/>
                <a:latin typeface="Times New Roman" panose="02020603050405020304" pitchFamily="18" charset="0"/>
              </a:rPr>
              <a:t>The government sold at auction supplies not deemed transportable, and destroyed munitions and armaments. Many local citizens </a:t>
            </a:r>
          </a:p>
          <a:p>
            <a:r>
              <a:rPr lang="en-US" sz="1200" b="0" i="0" dirty="0">
                <a:solidFill>
                  <a:srgbClr val="000000"/>
                </a:solidFill>
                <a:effectLst/>
                <a:latin typeface="Times New Roman" panose="02020603050405020304" pitchFamily="18" charset="0"/>
              </a:rPr>
              <a:t>benefited from the sale as provisions and other items sold at rock-bottom prices. After the army left, scavengers hauled away stones, </a:t>
            </a:r>
          </a:p>
          <a:p>
            <a:r>
              <a:rPr lang="en-US" sz="1200" b="0" i="0" dirty="0">
                <a:solidFill>
                  <a:srgbClr val="000000"/>
                </a:solidFill>
                <a:effectLst/>
                <a:latin typeface="Times New Roman" panose="02020603050405020304" pitchFamily="18" charset="0"/>
              </a:rPr>
              <a:t>lumber, and other abandoned items to construct needed farm buildings. </a:t>
            </a:r>
            <a:br>
              <a:rPr lang="en-US" sz="1200" dirty="0"/>
            </a:br>
            <a:br>
              <a:rPr lang="en-US" sz="1200" dirty="0"/>
            </a:br>
            <a:r>
              <a:rPr lang="en-US" sz="1200" b="0" i="0" dirty="0">
                <a:solidFill>
                  <a:srgbClr val="000000"/>
                </a:solidFill>
                <a:effectLst/>
                <a:latin typeface="Times New Roman" panose="02020603050405020304" pitchFamily="18" charset="0"/>
              </a:rPr>
              <a:t>Little remains today to remind the visitor of the huge military reservation which covered nearly 100 acres, or the satellite community </a:t>
            </a:r>
          </a:p>
          <a:p>
            <a:r>
              <a:rPr lang="en-US" sz="1200" b="0" i="0" dirty="0">
                <a:solidFill>
                  <a:srgbClr val="000000"/>
                </a:solidFill>
                <a:effectLst/>
                <a:latin typeface="Times New Roman" panose="02020603050405020304" pitchFamily="18" charset="0"/>
              </a:rPr>
              <a:t>of camp followers known as </a:t>
            </a:r>
            <a:r>
              <a:rPr lang="en-US" sz="1200" b="0" i="0" dirty="0" err="1">
                <a:solidFill>
                  <a:srgbClr val="000000"/>
                </a:solidFill>
                <a:effectLst/>
                <a:latin typeface="Times New Roman" panose="02020603050405020304" pitchFamily="18" charset="0"/>
              </a:rPr>
              <a:t>Frogtown</a:t>
            </a:r>
            <a:r>
              <a:rPr lang="en-US" sz="1200" b="0" i="0" dirty="0">
                <a:solidFill>
                  <a:srgbClr val="000000"/>
                </a:solidFill>
                <a:effectLst/>
                <a:latin typeface="Times New Roman" panose="02020603050405020304" pitchFamily="18" charset="0"/>
              </a:rPr>
              <a:t>. Only one storehouse and the army cemetery still exist at the site of the encampment. However, </a:t>
            </a:r>
          </a:p>
          <a:p>
            <a:r>
              <a:rPr lang="en-US" sz="1200" b="0" i="0" dirty="0">
                <a:solidFill>
                  <a:srgbClr val="000000"/>
                </a:solidFill>
                <a:effectLst/>
                <a:latin typeface="Times New Roman" panose="02020603050405020304" pitchFamily="18" charset="0"/>
              </a:rPr>
              <a:t>many Utah families trace their roots to soldiers who chose to remain in Utah after leaving the army. </a:t>
            </a:r>
            <a:br>
              <a:rPr lang="en-US" sz="1200" dirty="0"/>
            </a:br>
            <a:br>
              <a:rPr lang="en-US" sz="1200" dirty="0"/>
            </a:br>
            <a:br>
              <a:rPr lang="en-US" sz="1200" dirty="0"/>
            </a:br>
            <a:r>
              <a:rPr lang="en-US" sz="1200" b="1" i="0" dirty="0">
                <a:solidFill>
                  <a:srgbClr val="000000"/>
                </a:solidFill>
                <a:effectLst/>
                <a:latin typeface="Times New Roman" panose="02020603050405020304" pitchFamily="18" charset="0"/>
              </a:rPr>
              <a:t>Audrey M. Godfrey</a:t>
            </a:r>
          </a:p>
          <a:p>
            <a:r>
              <a:rPr lang="en-US" sz="1200" dirty="0"/>
              <a:t>http://www.uen.org/utah_history_encyclopedia/c/CAMP_FLOYD.html</a:t>
            </a:r>
          </a:p>
        </p:txBody>
      </p:sp>
      <p:pic>
        <p:nvPicPr>
          <p:cNvPr id="7170" name="Picture 2" descr="http://www.uen.org/utah_history_encyclopedia/pictures/p0000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7238" y="4088916"/>
            <a:ext cx="3280373" cy="2652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2268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6186309"/>
          </a:xfrm>
          <a:prstGeom prst="rect">
            <a:avLst/>
          </a:prstGeom>
        </p:spPr>
        <p:txBody>
          <a:bodyPr>
            <a:spAutoFit/>
          </a:bodyPr>
          <a:lstStyle/>
          <a:p>
            <a:pPr fontAlgn="base"/>
            <a:r>
              <a:rPr lang="en-US" sz="1200" b="1" dirty="0">
                <a:solidFill>
                  <a:srgbClr val="333333"/>
                </a:solidFill>
                <a:latin typeface="Open Sans"/>
              </a:rPr>
              <a:t>Thursday, September 3, 1857:</a:t>
            </a:r>
            <a:r>
              <a:rPr lang="en-US" sz="1200" dirty="0">
                <a:solidFill>
                  <a:srgbClr val="333333"/>
                </a:solidFill>
                <a:latin typeface="Open Sans"/>
              </a:rPr>
              <a:t> A wagon train of approximately 140 people, mostly from Arkansas, passes through Cedar City, Utah. Some members of the wagon train become embroiled in conflict with some of the local Latter-day Saints. After some members of the wagon train refuse arrest, local Church and civic leaders in Cedar City seek permission from William Dame, the military district commander in nearby Parowan, to call out the militia to confront the emigrants.</a:t>
            </a:r>
          </a:p>
          <a:p>
            <a:pPr fontAlgn="base"/>
            <a:r>
              <a:rPr lang="en-US" sz="1200" b="1" dirty="0">
                <a:solidFill>
                  <a:srgbClr val="333333"/>
                </a:solidFill>
                <a:latin typeface="Open Sans"/>
              </a:rPr>
              <a:t>Friday, September 4, 1857:</a:t>
            </a:r>
            <a:r>
              <a:rPr lang="en-US" sz="1200" dirty="0">
                <a:solidFill>
                  <a:srgbClr val="333333"/>
                </a:solidFill>
                <a:latin typeface="Open Sans"/>
              </a:rPr>
              <a:t> William Dame sends a message of reply instructing the leaders in Cedar City not to take action against the emigrants. Isaac C. Haight and other leaders in Cedar City formulate a plan to persuade local Indians to attack the emigrant wagon train. Haight recruits John D. Lee from nearby Fort Harmony to lead the attack.</a:t>
            </a:r>
          </a:p>
          <a:p>
            <a:pPr fontAlgn="base"/>
            <a:r>
              <a:rPr lang="en-US" sz="1200" b="1" dirty="0">
                <a:solidFill>
                  <a:srgbClr val="333333"/>
                </a:solidFill>
                <a:latin typeface="Open Sans"/>
              </a:rPr>
              <a:t>Sunday, September 6, 1857:</a:t>
            </a:r>
            <a:r>
              <a:rPr lang="en-US" sz="1200" dirty="0">
                <a:solidFill>
                  <a:srgbClr val="333333"/>
                </a:solidFill>
                <a:latin typeface="Open Sans"/>
              </a:rPr>
              <a:t> Isaac C. Haight presides over a council meeting in Cedar City and informs additional local leaders of the plan to attack the emigrants. Some leaders object to this plan and persuade Haight to send a messenger, James Haslam, to seek President Brigham Young’s counsel on the matter.</a:t>
            </a:r>
          </a:p>
          <a:p>
            <a:pPr fontAlgn="base"/>
            <a:r>
              <a:rPr lang="en-US" sz="1200" b="1" dirty="0">
                <a:latin typeface="Open Sans"/>
              </a:rPr>
              <a:t>Monday, September 7, 1857:</a:t>
            </a:r>
            <a:r>
              <a:rPr lang="en-US" sz="1200" dirty="0">
                <a:latin typeface="Open Sans"/>
              </a:rPr>
              <a:t> John D. Lee and Indians attack the emigrant wagon train at the Mountain Meadows. James Haslam, carrying a letter requesting guidance from President Brigham Young, leaves Cedar City for Salt Lake City. Two Cedar City militiamen attack two emigrants who are outside the wagon corral. One emigrant survives and returns to the corral, bringing news that local settlers are attacking the emigrants.</a:t>
            </a:r>
          </a:p>
          <a:p>
            <a:pPr fontAlgn="base"/>
            <a:r>
              <a:rPr lang="en-US" sz="1200" b="1" dirty="0">
                <a:latin typeface="Open Sans"/>
              </a:rPr>
              <a:t>Tuesday, September 8, 1857:</a:t>
            </a:r>
            <a:r>
              <a:rPr lang="en-US" sz="1200" dirty="0">
                <a:latin typeface="Open Sans"/>
              </a:rPr>
              <a:t> Some Latter-day Saints and Indians participate in two more attacks against the wagon train. The emigrants successfully defend their position, but Cedar City men kill two more men who try to escape and seek help.</a:t>
            </a:r>
          </a:p>
          <a:p>
            <a:pPr fontAlgn="base"/>
            <a:r>
              <a:rPr lang="en-US" sz="1200" b="1" dirty="0">
                <a:latin typeface="Open Sans"/>
              </a:rPr>
              <a:t>Wednesday, September 9, 1857:</a:t>
            </a:r>
            <a:r>
              <a:rPr lang="en-US" sz="1200" dirty="0">
                <a:latin typeface="Open Sans"/>
              </a:rPr>
              <a:t> Isaac C. Haight travels from Cedar City to Parowan to meet with William Dame. The Parowan council decides that the emigrant company should be allowed to go on their way in peace, but Haight privately lobbies for and receives Dame’s permission to call out the militia to attack the besieged emigrants.</a:t>
            </a:r>
          </a:p>
          <a:p>
            <a:pPr fontAlgn="base"/>
            <a:r>
              <a:rPr lang="en-US" sz="1200" b="1" dirty="0">
                <a:latin typeface="Open Sans"/>
              </a:rPr>
              <a:t>Thursday, September 10, 1857:</a:t>
            </a:r>
            <a:r>
              <a:rPr lang="en-US" sz="1200" dirty="0">
                <a:latin typeface="Open Sans"/>
              </a:rPr>
              <a:t> Isaac C. Haight returns to Cedar City and confers with local leaders. They send orders to kill all of the emigrants except for the young children. James Haslam reaches Salt Lake City, delivers Haight’s message, and begins the return journey to Cedar City with President Young’s response.</a:t>
            </a:r>
          </a:p>
          <a:p>
            <a:pPr fontAlgn="base"/>
            <a:endParaRPr lang="en-US" sz="1200" b="0" i="0" dirty="0">
              <a:solidFill>
                <a:srgbClr val="333333"/>
              </a:solidFill>
              <a:effectLst/>
              <a:latin typeface="Open Sans"/>
            </a:endParaRPr>
          </a:p>
        </p:txBody>
      </p:sp>
      <p:sp>
        <p:nvSpPr>
          <p:cNvPr id="3" name="Rectangle 2"/>
          <p:cNvSpPr/>
          <p:nvPr/>
        </p:nvSpPr>
        <p:spPr>
          <a:xfrm>
            <a:off x="6023264" y="3470345"/>
            <a:ext cx="6096000" cy="2492990"/>
          </a:xfrm>
          <a:prstGeom prst="rect">
            <a:avLst/>
          </a:prstGeom>
        </p:spPr>
        <p:txBody>
          <a:bodyPr>
            <a:spAutoFit/>
          </a:bodyPr>
          <a:lstStyle/>
          <a:p>
            <a:pPr fontAlgn="base"/>
            <a:r>
              <a:rPr lang="en-US" sz="1200" b="1" dirty="0">
                <a:solidFill>
                  <a:srgbClr val="333333"/>
                </a:solidFill>
                <a:latin typeface="Open Sans"/>
              </a:rPr>
              <a:t>Friday, September 11, 1857:</a:t>
            </a:r>
            <a:r>
              <a:rPr lang="en-US" sz="1200" dirty="0">
                <a:solidFill>
                  <a:srgbClr val="333333"/>
                </a:solidFill>
                <a:latin typeface="Open Sans"/>
              </a:rPr>
              <a:t> Local militiamen lure the remaining emigrants out of their camp. The militia and Indians attack and kill the emigrants, except for 17 small children.</a:t>
            </a:r>
          </a:p>
          <a:p>
            <a:pPr fontAlgn="base"/>
            <a:r>
              <a:rPr lang="en-US" sz="1200" b="1" dirty="0">
                <a:solidFill>
                  <a:srgbClr val="333333"/>
                </a:solidFill>
                <a:latin typeface="Open Sans"/>
              </a:rPr>
              <a:t>Sunday, September 13, 1857:</a:t>
            </a:r>
            <a:r>
              <a:rPr lang="en-US" sz="1200" dirty="0">
                <a:solidFill>
                  <a:srgbClr val="333333"/>
                </a:solidFill>
                <a:latin typeface="Open Sans"/>
              </a:rPr>
              <a:t> James Haslam returns from Salt Lake City with Brigham Young’s written instruction to let the emigrants go in peace.</a:t>
            </a:r>
          </a:p>
          <a:p>
            <a:pPr fontAlgn="base"/>
            <a:r>
              <a:rPr lang="en-US" sz="1200" b="1" dirty="0">
                <a:solidFill>
                  <a:srgbClr val="333333"/>
                </a:solidFill>
                <a:latin typeface="Open Sans"/>
              </a:rPr>
              <a:t>1859:</a:t>
            </a:r>
            <a:r>
              <a:rPr lang="en-US" sz="1200" dirty="0">
                <a:solidFill>
                  <a:srgbClr val="333333"/>
                </a:solidFill>
                <a:latin typeface="Open Sans"/>
              </a:rPr>
              <a:t> Federal officials retrieve the surviving children and return them to Arkansas to live with relatives.</a:t>
            </a:r>
          </a:p>
          <a:p>
            <a:pPr fontAlgn="base"/>
            <a:r>
              <a:rPr lang="en-US" sz="1200" b="1" dirty="0">
                <a:solidFill>
                  <a:srgbClr val="333333"/>
                </a:solidFill>
                <a:latin typeface="Open Sans"/>
              </a:rPr>
              <a:t>1870:</a:t>
            </a:r>
            <a:r>
              <a:rPr lang="en-US" sz="1200" dirty="0">
                <a:solidFill>
                  <a:srgbClr val="333333"/>
                </a:solidFill>
                <a:latin typeface="Open Sans"/>
              </a:rPr>
              <a:t> President Brigham Young learns additional details about the massacre and excommunicates Isaac C. Haight and John D. Lee.</a:t>
            </a:r>
          </a:p>
          <a:p>
            <a:pPr fontAlgn="base"/>
            <a:r>
              <a:rPr lang="en-US" sz="1200" b="1" dirty="0">
                <a:solidFill>
                  <a:srgbClr val="333333"/>
                </a:solidFill>
                <a:latin typeface="Open Sans"/>
              </a:rPr>
              <a:t>1874:</a:t>
            </a:r>
            <a:r>
              <a:rPr lang="en-US" sz="1200" dirty="0">
                <a:solidFill>
                  <a:srgbClr val="333333"/>
                </a:solidFill>
                <a:latin typeface="Open Sans"/>
              </a:rPr>
              <a:t> Nine men are indicted by a territorial grand jury for their roles in the massacre.</a:t>
            </a:r>
          </a:p>
          <a:p>
            <a:pPr fontAlgn="base"/>
            <a:r>
              <a:rPr lang="en-US" sz="1200" b="1" dirty="0">
                <a:solidFill>
                  <a:srgbClr val="333333"/>
                </a:solidFill>
                <a:latin typeface="Open Sans"/>
              </a:rPr>
              <a:t>1875:</a:t>
            </a:r>
            <a:r>
              <a:rPr lang="en-US" sz="1200" dirty="0">
                <a:solidFill>
                  <a:srgbClr val="333333"/>
                </a:solidFill>
                <a:latin typeface="Open Sans"/>
              </a:rPr>
              <a:t> John D. Lee is the only perpetrator tried, but the case results in a hung jury.</a:t>
            </a:r>
          </a:p>
          <a:p>
            <a:pPr fontAlgn="base"/>
            <a:r>
              <a:rPr lang="en-US" sz="1200" b="1" dirty="0">
                <a:solidFill>
                  <a:srgbClr val="333333"/>
                </a:solidFill>
                <a:latin typeface="Open Sans"/>
              </a:rPr>
              <a:t>1876:</a:t>
            </a:r>
            <a:r>
              <a:rPr lang="en-US" sz="1200" dirty="0">
                <a:solidFill>
                  <a:srgbClr val="333333"/>
                </a:solidFill>
                <a:latin typeface="Open Sans"/>
              </a:rPr>
              <a:t> John D. Lee is retried and convicted of murder for his role in the massacre.</a:t>
            </a:r>
          </a:p>
          <a:p>
            <a:pPr fontAlgn="base"/>
            <a:r>
              <a:rPr lang="en-US" sz="1200" b="1" dirty="0">
                <a:solidFill>
                  <a:srgbClr val="333333"/>
                </a:solidFill>
                <a:latin typeface="Open Sans"/>
              </a:rPr>
              <a:t>Friday, March 23, 1877:</a:t>
            </a:r>
            <a:r>
              <a:rPr lang="en-US" sz="1200" dirty="0">
                <a:solidFill>
                  <a:srgbClr val="333333"/>
                </a:solidFill>
                <a:latin typeface="Open Sans"/>
              </a:rPr>
              <a:t> John D. Lee is executed by firing squad at the Mountain Meadows.</a:t>
            </a:r>
            <a:endParaRPr lang="en-US" sz="1200" b="0" i="0" dirty="0">
              <a:solidFill>
                <a:srgbClr val="333333"/>
              </a:solidFill>
              <a:effectLst/>
              <a:latin typeface="Open Sans"/>
            </a:endParaRPr>
          </a:p>
        </p:txBody>
      </p:sp>
      <p:sp>
        <p:nvSpPr>
          <p:cNvPr id="4" name="TextBox 3"/>
          <p:cNvSpPr txBox="1"/>
          <p:nvPr/>
        </p:nvSpPr>
        <p:spPr>
          <a:xfrm>
            <a:off x="6577445" y="176645"/>
            <a:ext cx="4260273" cy="369332"/>
          </a:xfrm>
          <a:prstGeom prst="rect">
            <a:avLst/>
          </a:prstGeom>
          <a:noFill/>
        </p:spPr>
        <p:txBody>
          <a:bodyPr wrap="square" rtlCol="0">
            <a:spAutoFit/>
          </a:bodyPr>
          <a:lstStyle/>
          <a:p>
            <a:r>
              <a:rPr lang="en-US" dirty="0"/>
              <a:t>Timeline of Mountain Meadows Massacre</a:t>
            </a:r>
          </a:p>
        </p:txBody>
      </p:sp>
    </p:spTree>
    <p:extLst>
      <p:ext uri="{BB962C8B-B14F-4D97-AF65-F5344CB8AC3E}">
        <p14:creationId xmlns:p14="http://schemas.microsoft.com/office/powerpoint/2010/main" val="9789164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389913" cy="7040389"/>
          </a:xfrm>
          <a:prstGeom prst="rect">
            <a:avLst/>
          </a:prstGeom>
        </p:spPr>
        <p:txBody>
          <a:bodyPr wrap="square">
            <a:spAutoFit/>
          </a:bodyPr>
          <a:lstStyle/>
          <a:p>
            <a:r>
              <a:rPr lang="en-US" sz="1050" b="1" dirty="0"/>
              <a:t>Becoming a State:</a:t>
            </a:r>
          </a:p>
          <a:p>
            <a:r>
              <a:rPr lang="en-US" sz="1050" b="1" dirty="0"/>
              <a:t>1847</a:t>
            </a:r>
          </a:p>
          <a:p>
            <a:r>
              <a:rPr lang="en-US" sz="1050" dirty="0"/>
              <a:t>In July 1847 the Mormon pioneers began entering the Salt Lake Valley. At that time, Mexico owned this land.</a:t>
            </a:r>
          </a:p>
          <a:p>
            <a:r>
              <a:rPr lang="en-US" sz="1050" b="1" dirty="0"/>
              <a:t>1848</a:t>
            </a:r>
          </a:p>
          <a:p>
            <a:r>
              <a:rPr lang="en-US" sz="1050" dirty="0"/>
              <a:t>The United States won the Mexican War. In the Treaty of Guadalupe Hidalgo, Mexico had to give what is now the American West (including Utah) to the United States. The leaders of the Mormon settlers began to plan a strategy to gain statehood.</a:t>
            </a:r>
          </a:p>
          <a:p>
            <a:r>
              <a:rPr lang="en-US" sz="1050" b="1" dirty="0"/>
              <a:t>1849</a:t>
            </a:r>
          </a:p>
          <a:p>
            <a:r>
              <a:rPr lang="en-US" sz="1050" dirty="0"/>
              <a:t>The Mormon leaders hosted a constitutional convention to write a constitution for the new state they wanted. They wanted to name the state Deseret, and it would have been huge. It would have included Utah, most of Nevada and Arizona, and parts of southern California, Wyoming, Colorado, New Mexico, Oregon, and Idaho.</a:t>
            </a:r>
          </a:p>
          <a:p>
            <a:r>
              <a:rPr lang="en-US" sz="1050" dirty="0"/>
              <a:t>The Mormons also elected all-Mormon leaders for this “state,” with Brigham Young as governor. They sent </a:t>
            </a:r>
            <a:r>
              <a:rPr lang="en-US" sz="1050" dirty="0" err="1"/>
              <a:t>Almon</a:t>
            </a:r>
            <a:r>
              <a:rPr lang="en-US" sz="1050" dirty="0"/>
              <a:t> Babbitt to Washington D.C. as their state representative. But the U.S. House of Representatives would not give him a seat. </a:t>
            </a:r>
          </a:p>
          <a:p>
            <a:r>
              <a:rPr lang="en-US" sz="1050" b="1" dirty="0"/>
              <a:t>1850</a:t>
            </a:r>
          </a:p>
          <a:p>
            <a:r>
              <a:rPr lang="en-US" sz="1050" dirty="0"/>
              <a:t>Congress didn’t want to create such a huge state. Besides, southern states and northern states had been fighting about whether slavery would be allowed in new states. Under the Compromise of 1850, Congress formed the Utah Territory and New Mexico Territory. Each could vote for themselves whether to allow slavery. </a:t>
            </a:r>
          </a:p>
          <a:p>
            <a:r>
              <a:rPr lang="en-US" sz="1050" dirty="0"/>
              <a:t>Utah Territory was smaller than the state of Deseret the Mormons wanted, but it was much larger than today’s state of Utah.</a:t>
            </a:r>
          </a:p>
          <a:p>
            <a:r>
              <a:rPr lang="en-US" sz="1050" dirty="0"/>
              <a:t>President Millard Fillmore appointed Brigham Young as territorial governor. He also appointed other Mormon and non-Mormon officials.</a:t>
            </a:r>
          </a:p>
          <a:p>
            <a:r>
              <a:rPr lang="en-US" sz="1050" dirty="0"/>
              <a:t>Mormons didn’t like some of these appointed officials. They wanted to be able to elect their own government. To do this, Utah would have to be a state, not a territory.</a:t>
            </a:r>
          </a:p>
          <a:p>
            <a:r>
              <a:rPr lang="en-US" sz="1050" b="1" dirty="0"/>
              <a:t>1852</a:t>
            </a:r>
          </a:p>
          <a:p>
            <a:r>
              <a:rPr lang="en-US" sz="1050" dirty="0"/>
              <a:t>LDS church authorities announced in public that some Mormons were practicing plural marriage. The rest of the country was SHOCKED. During the next 38 years, polygamy pretty much kept Utah from gaining statehood.</a:t>
            </a:r>
          </a:p>
          <a:p>
            <a:r>
              <a:rPr lang="en-US" sz="1050" b="1" dirty="0"/>
              <a:t>1856</a:t>
            </a:r>
          </a:p>
          <a:p>
            <a:r>
              <a:rPr lang="en-US" sz="1050" dirty="0"/>
              <a:t>Mormons wrote another “state” constitution. But by then, people in the East were very upset about polygamy. The Republicans said it was barbaric, and a “twin” of slavery. Utah’s representatives decided not to ask for statehood right then.</a:t>
            </a:r>
          </a:p>
          <a:p>
            <a:r>
              <a:rPr lang="en-US" sz="1050" b="1" dirty="0"/>
              <a:t>1857-58</a:t>
            </a:r>
          </a:p>
          <a:p>
            <a:r>
              <a:rPr lang="en-US" sz="1050" dirty="0"/>
              <a:t>President Buchanan removed Brigham Young as governor of Utah Territory. He sent a 2,500-man army and the new governor, Alfred Cumming, to Utah.</a:t>
            </a:r>
          </a:p>
          <a:p>
            <a:r>
              <a:rPr lang="en-US" sz="1050" b="1" dirty="0"/>
              <a:t>1862</a:t>
            </a:r>
          </a:p>
          <a:p>
            <a:r>
              <a:rPr lang="en-US" sz="1050" dirty="0"/>
              <a:t>Another constitutional convention met. They formed a constitution for a state to be named Deseret. Congress rejected the petition for statehood. And then it passed the Morrill Anti-bigamy Act. This Act prohibited polygamy in the territories and </a:t>
            </a:r>
            <a:r>
              <a:rPr lang="en-US" sz="1050" dirty="0" err="1"/>
              <a:t>disincorporated</a:t>
            </a:r>
            <a:r>
              <a:rPr lang="en-US" sz="1050" dirty="0"/>
              <a:t> the LDS church.</a:t>
            </a:r>
          </a:p>
          <a:p>
            <a:r>
              <a:rPr lang="en-US" sz="1050" b="1" dirty="0"/>
              <a:t>1867</a:t>
            </a:r>
          </a:p>
          <a:p>
            <a:r>
              <a:rPr lang="en-US" sz="1050" dirty="0"/>
              <a:t>In January 1867 the Utah legislature petitioned Congress to repeal the Morrill Act and asked again to be let into the Union as a state. Congress did neither.</a:t>
            </a:r>
          </a:p>
          <a:p>
            <a:endParaRPr lang="en-US" sz="1050" dirty="0"/>
          </a:p>
          <a:p>
            <a:endParaRPr lang="en-US" sz="1050" b="0" i="0" dirty="0">
              <a:effectLst/>
            </a:endParaRPr>
          </a:p>
        </p:txBody>
      </p:sp>
      <p:sp>
        <p:nvSpPr>
          <p:cNvPr id="3" name="Rectangle 2"/>
          <p:cNvSpPr/>
          <p:nvPr/>
        </p:nvSpPr>
        <p:spPr>
          <a:xfrm>
            <a:off x="6389913" y="0"/>
            <a:ext cx="5802086" cy="7040389"/>
          </a:xfrm>
          <a:prstGeom prst="rect">
            <a:avLst/>
          </a:prstGeom>
        </p:spPr>
        <p:txBody>
          <a:bodyPr wrap="square">
            <a:spAutoFit/>
          </a:bodyPr>
          <a:lstStyle/>
          <a:p>
            <a:r>
              <a:rPr lang="en-US" sz="1050" b="1" dirty="0"/>
              <a:t>1869</a:t>
            </a:r>
          </a:p>
          <a:p>
            <a:r>
              <a:rPr lang="en-US" sz="1050" dirty="0"/>
              <a:t>The completion of the transcontinental railroad ended Utah’s isolation and brought in many people who weren’t Mormons. Tensions between Mormons and non-Mormons (“Gentiles”) grew.</a:t>
            </a:r>
          </a:p>
          <a:p>
            <a:r>
              <a:rPr lang="en-US" sz="1050" b="1" dirty="0"/>
              <a:t>1870</a:t>
            </a:r>
          </a:p>
          <a:p>
            <a:r>
              <a:rPr lang="en-US" sz="1050" dirty="0"/>
              <a:t>Gentiles and dissident Mormons organized the Liberal political party. This party opposed the Mormon People’s party, and people usually voted along religious lines.</a:t>
            </a:r>
          </a:p>
          <a:p>
            <a:r>
              <a:rPr lang="en-US" sz="1050" b="1" dirty="0"/>
              <a:t>1872</a:t>
            </a:r>
          </a:p>
          <a:p>
            <a:r>
              <a:rPr lang="en-US" sz="1050" dirty="0"/>
              <a:t>The legislature called for yet another constitutional convention and again asked Congress for statehood for “Deseret.”  They asked in vain.</a:t>
            </a:r>
          </a:p>
          <a:p>
            <a:r>
              <a:rPr lang="en-US" sz="1050" b="1" dirty="0"/>
              <a:t>1874</a:t>
            </a:r>
          </a:p>
          <a:p>
            <a:r>
              <a:rPr lang="en-US" sz="1050" dirty="0"/>
              <a:t>Congress passed the Poland Act, which gave authorities more power to successfully prosecute polygamists.</a:t>
            </a:r>
          </a:p>
          <a:p>
            <a:r>
              <a:rPr lang="en-US" sz="1050" b="1" dirty="0"/>
              <a:t>1879</a:t>
            </a:r>
          </a:p>
          <a:p>
            <a:r>
              <a:rPr lang="en-US" sz="1050" dirty="0"/>
              <a:t>The U.S. Supreme Court upheld the constitutionality of federal laws against polygamy. So the law making plural marriage a crime was found to be valid </a:t>
            </a:r>
            <a:r>
              <a:rPr lang="en-US" sz="1050" b="1" dirty="0"/>
              <a:t>1885</a:t>
            </a:r>
          </a:p>
          <a:p>
            <a:r>
              <a:rPr lang="en-US" sz="1050" dirty="0"/>
              <a:t>Federal officials chased and arrested lots of polygamists—while others went into hiding. The Mormons presented President Cleveland with a formal protest—to no avail.</a:t>
            </a:r>
          </a:p>
          <a:p>
            <a:r>
              <a:rPr lang="en-US" sz="1050" b="1" dirty="0"/>
              <a:t>1887</a:t>
            </a:r>
          </a:p>
          <a:p>
            <a:r>
              <a:rPr lang="en-US" sz="1050" dirty="0"/>
              <a:t>Congress passed the Edmunds-Tucker bill. This would confiscate LDS church property and take away the right of Utah women to vote.</a:t>
            </a:r>
          </a:p>
          <a:p>
            <a:r>
              <a:rPr lang="en-US" sz="1050" dirty="0"/>
              <a:t>Utahn’s came up with another constitution. This one made polygamy a misdemeanor (a minor offense). People around the country didn’t believe the Mormons really meant to abandon polygamy. Congress did not grant Utah statehood.</a:t>
            </a:r>
          </a:p>
          <a:p>
            <a:r>
              <a:rPr lang="en-US" sz="1050" b="1" dirty="0"/>
              <a:t>1890</a:t>
            </a:r>
          </a:p>
          <a:p>
            <a:r>
              <a:rPr lang="en-US" sz="1050" dirty="0"/>
              <a:t>LDS President Wilford Woodruff made an announcement that he advised against illegal marriages. This announcement has been called the “Manifesto.” It signaled a beginning of major shift of direction by the LDS church and cleared the path toward statehood.</a:t>
            </a:r>
          </a:p>
          <a:p>
            <a:r>
              <a:rPr lang="en-US" sz="1050" b="1" dirty="0"/>
              <a:t>1891</a:t>
            </a:r>
          </a:p>
          <a:p>
            <a:r>
              <a:rPr lang="en-US" sz="1050" dirty="0"/>
              <a:t>Utahn’s established national political parties (Democratic and Republican) in Utah. Mormons disbanded the People’s party and leaders advised the members to join one of the two national parties.</a:t>
            </a:r>
          </a:p>
          <a:p>
            <a:r>
              <a:rPr lang="en-US" sz="1050" b="1" dirty="0"/>
              <a:t>1894</a:t>
            </a:r>
          </a:p>
          <a:p>
            <a:r>
              <a:rPr lang="en-US" sz="1050" dirty="0"/>
              <a:t>Congress passed the Enabling Act, which set forth the steps Utah must take to achieve statehood. One of these requirements was to ban polygamy in the state constitution.</a:t>
            </a:r>
          </a:p>
          <a:p>
            <a:r>
              <a:rPr lang="en-US" sz="1050" b="1" dirty="0"/>
              <a:t>1895</a:t>
            </a:r>
          </a:p>
          <a:p>
            <a:r>
              <a:rPr lang="en-US" sz="1050" dirty="0"/>
              <a:t>Mormon and non-Mormon delegates met to frame Utah’s state constitution. On March 4, 1895, the delegates met in the new Salt Lake City and County Building and framed Utah's constitution. The people ratified the constitution and elected state leaders.</a:t>
            </a:r>
          </a:p>
          <a:p>
            <a:r>
              <a:rPr lang="en-US" sz="1050" b="1" dirty="0"/>
              <a:t>1896</a:t>
            </a:r>
          </a:p>
          <a:p>
            <a:r>
              <a:rPr lang="en-US" sz="1050" dirty="0"/>
              <a:t>On January 4, 1896, President Cleveland proclaimed Utah a state on an equal footing with the other states of the Union.</a:t>
            </a:r>
          </a:p>
          <a:p>
            <a:endParaRPr lang="en-US" sz="1050" dirty="0"/>
          </a:p>
          <a:p>
            <a:r>
              <a:rPr lang="en-US" sz="1050" dirty="0"/>
              <a:t>Finally! Utahn’s throughout the new 45th state celebrated.</a:t>
            </a:r>
            <a:endParaRPr lang="en-US" sz="1050" b="0" i="0" dirty="0">
              <a:effectLst/>
            </a:endParaRPr>
          </a:p>
        </p:txBody>
      </p:sp>
    </p:spTree>
    <p:extLst>
      <p:ext uri="{BB962C8B-B14F-4D97-AF65-F5344CB8AC3E}">
        <p14:creationId xmlns:p14="http://schemas.microsoft.com/office/powerpoint/2010/main" val="250809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92223" y="1032301"/>
            <a:ext cx="5690270" cy="3693319"/>
          </a:xfrm>
          <a:prstGeom prst="rect">
            <a:avLst/>
          </a:prstGeom>
        </p:spPr>
        <p:txBody>
          <a:bodyPr wrap="square">
            <a:spAutoFit/>
          </a:bodyPr>
          <a:lstStyle/>
          <a:p>
            <a:pPr fontAlgn="base"/>
            <a:r>
              <a:rPr lang="en-US" b="1" dirty="0">
                <a:latin typeface="Open Sans"/>
              </a:rPr>
              <a:t>John M. </a:t>
            </a:r>
            <a:r>
              <a:rPr lang="en-US" b="1" dirty="0" err="1">
                <a:latin typeface="Open Sans"/>
              </a:rPr>
              <a:t>Bernhisel</a:t>
            </a:r>
            <a:r>
              <a:rPr lang="en-US" b="1" dirty="0">
                <a:latin typeface="Open Sans"/>
              </a:rPr>
              <a:t> (1799–1881) was born and raised in Pennsylvania. He studied medicine at the University of Pennsylvania. After joining the Church he was called to serve as a bishop in New York in 1841.</a:t>
            </a:r>
          </a:p>
          <a:p>
            <a:pPr fontAlgn="base"/>
            <a:endParaRPr lang="en-US" b="1" dirty="0">
              <a:latin typeface="Open Sans"/>
            </a:endParaRPr>
          </a:p>
          <a:p>
            <a:pPr fontAlgn="base"/>
            <a:endParaRPr lang="en-US" b="1" dirty="0">
              <a:latin typeface="Open Sans"/>
            </a:endParaRPr>
          </a:p>
          <a:p>
            <a:pPr fontAlgn="base"/>
            <a:r>
              <a:rPr lang="en-US" b="1" dirty="0">
                <a:latin typeface="Open Sans"/>
              </a:rPr>
              <a:t>After the Saints had established a home in the Rocky Mountains, </a:t>
            </a:r>
            <a:r>
              <a:rPr lang="en-US" b="1" dirty="0" err="1">
                <a:latin typeface="Open Sans"/>
              </a:rPr>
              <a:t>Bernhisel</a:t>
            </a:r>
            <a:r>
              <a:rPr lang="en-US" b="1" dirty="0">
                <a:latin typeface="Open Sans"/>
              </a:rPr>
              <a:t> was chosen to represent them as a delegate to Congress. He served in this office for four consecutive terms (1851–59). He was reelected in 1861 and served until 1863, when he retired from public office.</a:t>
            </a:r>
          </a:p>
        </p:txBody>
      </p:sp>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Representatives </a:t>
            </a:r>
          </a:p>
        </p:txBody>
      </p:sp>
      <p:sp>
        <p:nvSpPr>
          <p:cNvPr id="14" name="Rectangle 13"/>
          <p:cNvSpPr/>
          <p:nvPr/>
        </p:nvSpPr>
        <p:spPr>
          <a:xfrm>
            <a:off x="10580101" y="6572279"/>
            <a:ext cx="13580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a:t>
            </a:r>
            <a:endParaRPr lang="en-US" sz="1400" dirty="0">
              <a:solidFill>
                <a:schemeClr val="bg1"/>
              </a:solidFill>
            </a:endParaRPr>
          </a:p>
        </p:txBody>
      </p:sp>
      <p:pic>
        <p:nvPicPr>
          <p:cNvPr id="6146" name="Picture 2" descr="John M. Bernhis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748" y="541822"/>
            <a:ext cx="2657475" cy="33528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6777" y="4877739"/>
            <a:ext cx="4311422" cy="1754326"/>
          </a:xfrm>
          <a:prstGeom prst="rect">
            <a:avLst/>
          </a:prstGeom>
        </p:spPr>
        <p:txBody>
          <a:bodyPr wrap="square">
            <a:spAutoFit/>
          </a:bodyPr>
          <a:lstStyle/>
          <a:p>
            <a:r>
              <a:rPr lang="en-US" b="1" dirty="0" err="1">
                <a:solidFill>
                  <a:srgbClr val="333333"/>
                </a:solidFill>
                <a:latin typeface="Open Sans"/>
              </a:rPr>
              <a:t>Bernhisel’s</a:t>
            </a:r>
            <a:r>
              <a:rPr lang="en-US" b="1" dirty="0">
                <a:solidFill>
                  <a:srgbClr val="333333"/>
                </a:solidFill>
                <a:latin typeface="Open Sans"/>
              </a:rPr>
              <a:t> skill as a lobbyist became particularly important as President Fillmore considered appointment of officers for the new territory. Meeting with the president, </a:t>
            </a:r>
            <a:r>
              <a:rPr lang="en-US" b="1" dirty="0" err="1">
                <a:solidFill>
                  <a:srgbClr val="333333"/>
                </a:solidFill>
                <a:latin typeface="Open Sans"/>
              </a:rPr>
              <a:t>Bernhisel</a:t>
            </a:r>
            <a:r>
              <a:rPr lang="en-US" b="1" dirty="0">
                <a:solidFill>
                  <a:srgbClr val="333333"/>
                </a:solidFill>
                <a:latin typeface="Open Sans"/>
              </a:rPr>
              <a:t> stated: </a:t>
            </a:r>
            <a:endParaRPr lang="en-US" b="1" dirty="0"/>
          </a:p>
        </p:txBody>
      </p:sp>
      <p:grpSp>
        <p:nvGrpSpPr>
          <p:cNvPr id="8" name="Group 7"/>
          <p:cNvGrpSpPr/>
          <p:nvPr/>
        </p:nvGrpSpPr>
        <p:grpSpPr>
          <a:xfrm>
            <a:off x="8890854" y="730186"/>
            <a:ext cx="2698175" cy="3292488"/>
            <a:chOff x="9107095" y="379205"/>
            <a:chExt cx="2698175" cy="3292488"/>
          </a:xfrm>
        </p:grpSpPr>
        <p:pic>
          <p:nvPicPr>
            <p:cNvPr id="6148" name="Picture 4" descr="Fillmo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8433" y="379205"/>
              <a:ext cx="2095500" cy="26574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07095" y="3025362"/>
              <a:ext cx="2698175" cy="646331"/>
            </a:xfrm>
            <a:prstGeom prst="rect">
              <a:avLst/>
            </a:prstGeom>
          </p:spPr>
          <p:txBody>
            <a:bodyPr wrap="none">
              <a:spAutoFit/>
            </a:bodyPr>
            <a:lstStyle/>
            <a:p>
              <a:pPr algn="ctr"/>
              <a:r>
                <a:rPr lang="en-US" dirty="0">
                  <a:solidFill>
                    <a:srgbClr val="333333"/>
                  </a:solidFill>
                  <a:latin typeface="Open Sans"/>
                </a:rPr>
                <a:t>Millard Fillmore</a:t>
              </a:r>
            </a:p>
            <a:p>
              <a:pPr algn="ctr"/>
              <a:r>
                <a:rPr lang="en-US" dirty="0">
                  <a:solidFill>
                    <a:srgbClr val="333333"/>
                  </a:solidFill>
                  <a:latin typeface="Open Sans"/>
                </a:rPr>
                <a:t>13</a:t>
              </a:r>
              <a:r>
                <a:rPr lang="en-US" baseline="30000" dirty="0">
                  <a:solidFill>
                    <a:srgbClr val="333333"/>
                  </a:solidFill>
                  <a:latin typeface="Open Sans"/>
                </a:rPr>
                <a:t>th</a:t>
              </a:r>
              <a:r>
                <a:rPr lang="en-US" dirty="0">
                  <a:solidFill>
                    <a:srgbClr val="333333"/>
                  </a:solidFill>
                  <a:latin typeface="Open Sans"/>
                </a:rPr>
                <a:t> President of the US </a:t>
              </a:r>
              <a:endParaRPr lang="en-US" dirty="0"/>
            </a:p>
          </p:txBody>
        </p:sp>
      </p:grpSp>
      <p:sp>
        <p:nvSpPr>
          <p:cNvPr id="15" name="Rectangle 14"/>
          <p:cNvSpPr/>
          <p:nvPr/>
        </p:nvSpPr>
        <p:spPr>
          <a:xfrm>
            <a:off x="4984976" y="5154738"/>
            <a:ext cx="6096000" cy="1200329"/>
          </a:xfrm>
          <a:prstGeom prst="rect">
            <a:avLst/>
          </a:prstGeom>
        </p:spPr>
        <p:txBody>
          <a:bodyPr>
            <a:spAutoFit/>
          </a:bodyPr>
          <a:lstStyle/>
          <a:p>
            <a:r>
              <a:rPr lang="en-US" b="1" dirty="0">
                <a:solidFill>
                  <a:srgbClr val="333333"/>
                </a:solidFill>
                <a:latin typeface="Open Sans"/>
              </a:rPr>
              <a:t>“The people of Utah cannot but consider it their right, as American citizens to be governed by men of their own choice, entitled to their confidence, and united with them in opinion and feeling.”</a:t>
            </a:r>
            <a:endParaRPr lang="en-US" b="1" dirty="0"/>
          </a:p>
        </p:txBody>
      </p:sp>
    </p:spTree>
    <p:extLst>
      <p:ext uri="{BB962C8B-B14F-4D97-AF65-F5344CB8AC3E}">
        <p14:creationId xmlns:p14="http://schemas.microsoft.com/office/powerpoint/2010/main" val="47206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Name Change</a:t>
            </a:r>
          </a:p>
        </p:txBody>
      </p:sp>
      <p:sp>
        <p:nvSpPr>
          <p:cNvPr id="14" name="Rectangle 13"/>
          <p:cNvSpPr/>
          <p:nvPr/>
        </p:nvSpPr>
        <p:spPr>
          <a:xfrm>
            <a:off x="75386" y="6442864"/>
            <a:ext cx="3922869"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 and Journal History of the Church</a:t>
            </a:r>
            <a:endParaRPr lang="en-US" sz="1400" dirty="0">
              <a:solidFill>
                <a:schemeClr val="bg1"/>
              </a:solidFill>
            </a:endParaRPr>
          </a:p>
        </p:txBody>
      </p:sp>
      <p:sp>
        <p:nvSpPr>
          <p:cNvPr id="6" name="Rectangle 5"/>
          <p:cNvSpPr/>
          <p:nvPr/>
        </p:nvSpPr>
        <p:spPr>
          <a:xfrm>
            <a:off x="385761" y="2321785"/>
            <a:ext cx="6096000" cy="2585323"/>
          </a:xfrm>
          <a:prstGeom prst="rect">
            <a:avLst/>
          </a:prstGeom>
        </p:spPr>
        <p:txBody>
          <a:bodyPr>
            <a:spAutoFit/>
          </a:bodyPr>
          <a:lstStyle/>
          <a:p>
            <a:r>
              <a:rPr lang="en-US" b="1" dirty="0">
                <a:solidFill>
                  <a:srgbClr val="333333"/>
                </a:solidFill>
                <a:latin typeface="Open Sans"/>
              </a:rPr>
              <a:t>Senator Douglas decided to call for territorial status instead, to appease the South, which could not accept more senators from “free” states.</a:t>
            </a:r>
          </a:p>
          <a:p>
            <a:endParaRPr lang="en-US" b="1" dirty="0">
              <a:solidFill>
                <a:srgbClr val="333333"/>
              </a:solidFill>
              <a:latin typeface="Open Sans"/>
            </a:endParaRPr>
          </a:p>
          <a:p>
            <a:r>
              <a:rPr lang="en-US" b="1" dirty="0">
                <a:solidFill>
                  <a:srgbClr val="333333"/>
                </a:solidFill>
                <a:latin typeface="Open Sans"/>
              </a:rPr>
              <a:t>He also changed Deseret’s name to Utah (after the Ute Indians) to avoid offending his colleagues, particularly Senator Thomas Benton of Missouri, who thought Deseret sounded too much like desert.</a:t>
            </a:r>
            <a:endParaRPr lang="en-US" b="1" dirty="0"/>
          </a:p>
        </p:txBody>
      </p:sp>
      <p:sp>
        <p:nvSpPr>
          <p:cNvPr id="7" name="Rectangle 6"/>
          <p:cNvSpPr/>
          <p:nvPr/>
        </p:nvSpPr>
        <p:spPr>
          <a:xfrm>
            <a:off x="334395" y="1325837"/>
            <a:ext cx="6096000" cy="646331"/>
          </a:xfrm>
          <a:prstGeom prst="rect">
            <a:avLst/>
          </a:prstGeom>
        </p:spPr>
        <p:txBody>
          <a:bodyPr>
            <a:spAutoFit/>
          </a:bodyPr>
          <a:lstStyle/>
          <a:p>
            <a:r>
              <a:rPr lang="en-US" b="1" dirty="0">
                <a:solidFill>
                  <a:srgbClr val="333333"/>
                </a:solidFill>
                <a:latin typeface="Open Sans"/>
              </a:rPr>
              <a:t>On 9 September 1850 President Millard Fillmore signed the bill creating the Utah Territory.</a:t>
            </a:r>
            <a:endParaRPr lang="en-US" b="1" dirty="0"/>
          </a:p>
        </p:txBody>
      </p:sp>
      <p:pic>
        <p:nvPicPr>
          <p:cNvPr id="7172" name="Picture 4" descr="http://ilovehistory.utah.gov/people/first_peoples/tribes/images/ute-dwell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3215" y="4639807"/>
            <a:ext cx="2105570" cy="211083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9321092" y="2238844"/>
            <a:ext cx="2175474" cy="3048320"/>
            <a:chOff x="9321092" y="2238844"/>
            <a:chExt cx="2175474" cy="3048320"/>
          </a:xfrm>
        </p:grpSpPr>
        <p:pic>
          <p:nvPicPr>
            <p:cNvPr id="7174" name="Picture 6" descr="http://media.web.britannica.com/eb-media/69/109569-004-042AABC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1092" y="2238844"/>
              <a:ext cx="2175474" cy="274989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9321092" y="5010165"/>
              <a:ext cx="1889107" cy="276999"/>
            </a:xfrm>
            <a:prstGeom prst="rect">
              <a:avLst/>
            </a:prstGeom>
          </p:spPr>
          <p:txBody>
            <a:bodyPr wrap="none">
              <a:spAutoFit/>
            </a:bodyPr>
            <a:lstStyle/>
            <a:p>
              <a:r>
                <a:rPr lang="en-US" sz="1200" dirty="0">
                  <a:solidFill>
                    <a:srgbClr val="333333"/>
                  </a:solidFill>
                  <a:latin typeface="Open Sans"/>
                </a:rPr>
                <a:t>Senator Thomas Benton </a:t>
              </a:r>
              <a:endParaRPr lang="en-US" sz="1200" dirty="0"/>
            </a:p>
          </p:txBody>
        </p:sp>
      </p:grpSp>
      <p:grpSp>
        <p:nvGrpSpPr>
          <p:cNvPr id="13" name="Group 12"/>
          <p:cNvGrpSpPr/>
          <p:nvPr/>
        </p:nvGrpSpPr>
        <p:grpSpPr>
          <a:xfrm>
            <a:off x="6589172" y="1189182"/>
            <a:ext cx="2624509" cy="3323634"/>
            <a:chOff x="6589172" y="1189182"/>
            <a:chExt cx="2624509" cy="3323634"/>
          </a:xfrm>
        </p:grpSpPr>
        <p:pic>
          <p:nvPicPr>
            <p:cNvPr id="7170" name="Picture 2" descr="http://upload.wikimedia.org/wikipedia/commons/e/e9/Stephen_A_Douglas_-_head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4790" y="1189182"/>
              <a:ext cx="2078847" cy="267730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589172" y="3866485"/>
              <a:ext cx="2624509" cy="646331"/>
            </a:xfrm>
            <a:prstGeom prst="rect">
              <a:avLst/>
            </a:prstGeom>
          </p:spPr>
          <p:txBody>
            <a:bodyPr wrap="square">
              <a:spAutoFit/>
            </a:bodyPr>
            <a:lstStyle/>
            <a:p>
              <a:pPr algn="ctr"/>
              <a:r>
                <a:rPr lang="en-US" sz="1200" dirty="0">
                  <a:solidFill>
                    <a:srgbClr val="333333"/>
                  </a:solidFill>
                  <a:latin typeface="Open Sans"/>
                </a:rPr>
                <a:t>Stephen Arnold Douglas</a:t>
              </a:r>
            </a:p>
            <a:p>
              <a:pPr algn="ctr"/>
              <a:r>
                <a:rPr lang="en-US" sz="1200" dirty="0">
                  <a:solidFill>
                    <a:srgbClr val="333333"/>
                  </a:solidFill>
                  <a:latin typeface="Open Sans"/>
                </a:rPr>
                <a:t>Friend of Joseph Smith and the Mormons</a:t>
              </a:r>
              <a:endParaRPr lang="en-US" sz="1200" dirty="0"/>
            </a:p>
          </p:txBody>
        </p:sp>
      </p:grpSp>
    </p:spTree>
    <p:extLst>
      <p:ext uri="{BB962C8B-B14F-4D97-AF65-F5344CB8AC3E}">
        <p14:creationId xmlns:p14="http://schemas.microsoft.com/office/powerpoint/2010/main" val="2543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7172"/>
                                        </p:tgtEl>
                                        <p:attrNameLst>
                                          <p:attrName>style.visibility</p:attrName>
                                        </p:attrNameLst>
                                      </p:cBhvr>
                                      <p:to>
                                        <p:strVal val="visible"/>
                                      </p:to>
                                    </p:set>
                                    <p:animEffect transition="in" filter="fade">
                                      <p:cBhvr>
                                        <p:cTn id="16" dur="500"/>
                                        <p:tgtEl>
                                          <p:spTgt spid="7172"/>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81524" y="959273"/>
            <a:ext cx="4806042" cy="2308324"/>
          </a:xfrm>
          <a:prstGeom prst="rect">
            <a:avLst/>
          </a:prstGeom>
        </p:spPr>
        <p:txBody>
          <a:bodyPr wrap="square">
            <a:spAutoFit/>
          </a:bodyPr>
          <a:lstStyle/>
          <a:p>
            <a:r>
              <a:rPr lang="en-US" b="1" dirty="0">
                <a:latin typeface="Open Sans"/>
              </a:rPr>
              <a:t>Initially the leaders of the Church preferred a geographically centralized location for the territorial capital. Thus, Fillmore was chosen in October 1851. The capitol building, designed by Truman O. Angell, was started in December 1851 with only the south wing being completed by March 1857.</a:t>
            </a:r>
          </a:p>
        </p:txBody>
      </p:sp>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Fillmore Chosen Capital of Utah</a:t>
            </a:r>
          </a:p>
        </p:txBody>
      </p:sp>
      <p:sp>
        <p:nvSpPr>
          <p:cNvPr id="14" name="Rectangle 13"/>
          <p:cNvSpPr/>
          <p:nvPr/>
        </p:nvSpPr>
        <p:spPr>
          <a:xfrm>
            <a:off x="75386" y="6442864"/>
            <a:ext cx="287931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 and Andrew Jenson</a:t>
            </a:r>
            <a:endParaRPr lang="en-US" sz="1400" dirty="0">
              <a:solidFill>
                <a:schemeClr val="bg1"/>
              </a:solidFill>
            </a:endParaRPr>
          </a:p>
        </p:txBody>
      </p:sp>
      <p:pic>
        <p:nvPicPr>
          <p:cNvPr id="5122" name="Picture 2" descr="https://www.lds.org/bc/content/shared/content/images/gospel-library/manual/32502/28-0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3211685"/>
            <a:ext cx="4343400" cy="3200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96000" y="1559439"/>
            <a:ext cx="5940056" cy="2862322"/>
          </a:xfrm>
          <a:prstGeom prst="rect">
            <a:avLst/>
          </a:prstGeom>
        </p:spPr>
        <p:txBody>
          <a:bodyPr wrap="square">
            <a:spAutoFit/>
          </a:bodyPr>
          <a:lstStyle/>
          <a:p>
            <a:r>
              <a:rPr lang="en-US" b="1" dirty="0">
                <a:solidFill>
                  <a:srgbClr val="333333"/>
                </a:solidFill>
                <a:latin typeface="Open Sans"/>
              </a:rPr>
              <a:t>The territorial legislature first met here in December 1855. Only the one session was held in Fillmore. It was decided to hold the legislative sessions in Salt Lake City until the federal government provided enough funds to complete the building.</a:t>
            </a:r>
          </a:p>
          <a:p>
            <a:endParaRPr lang="en-US" b="1" dirty="0">
              <a:solidFill>
                <a:srgbClr val="333333"/>
              </a:solidFill>
              <a:latin typeface="Open Sans"/>
            </a:endParaRPr>
          </a:p>
          <a:p>
            <a:r>
              <a:rPr lang="en-US" b="1" dirty="0">
                <a:latin typeface="Open Sans"/>
              </a:rPr>
              <a:t>In 1856, the legislature decided to move the Territorial Capital to the larger community of Salt Lake City.</a:t>
            </a:r>
          </a:p>
        </p:txBody>
      </p:sp>
      <p:grpSp>
        <p:nvGrpSpPr>
          <p:cNvPr id="10" name="Group 9"/>
          <p:cNvGrpSpPr/>
          <p:nvPr/>
        </p:nvGrpSpPr>
        <p:grpSpPr>
          <a:xfrm>
            <a:off x="5657850" y="4576685"/>
            <a:ext cx="6096000" cy="2113708"/>
            <a:chOff x="5780730" y="4667710"/>
            <a:chExt cx="6096000" cy="2113708"/>
          </a:xfrm>
        </p:grpSpPr>
        <p:pic>
          <p:nvPicPr>
            <p:cNvPr id="5126" name="Picture 6" descr="Council House buil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2820" y="4667710"/>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780730" y="6412086"/>
              <a:ext cx="6096000" cy="369332"/>
            </a:xfrm>
            <a:prstGeom prst="rect">
              <a:avLst/>
            </a:prstGeom>
          </p:spPr>
          <p:txBody>
            <a:bodyPr>
              <a:spAutoFit/>
            </a:bodyPr>
            <a:lstStyle/>
            <a:p>
              <a:r>
                <a:rPr lang="en-US" dirty="0">
                  <a:latin typeface="Arial" panose="020B0604020202020204" pitchFamily="34" charset="0"/>
                </a:rPr>
                <a:t>Council House where they held meetings in Salt Lake</a:t>
              </a:r>
              <a:endParaRPr lang="en-US" dirty="0"/>
            </a:p>
          </p:txBody>
        </p:sp>
      </p:grpSp>
      <p:sp>
        <p:nvSpPr>
          <p:cNvPr id="23" name="Rectangle 22"/>
          <p:cNvSpPr/>
          <p:nvPr/>
        </p:nvSpPr>
        <p:spPr>
          <a:xfrm>
            <a:off x="6346787" y="769306"/>
            <a:ext cx="6096000" cy="369332"/>
          </a:xfrm>
          <a:prstGeom prst="rect">
            <a:avLst/>
          </a:prstGeom>
        </p:spPr>
        <p:txBody>
          <a:bodyPr>
            <a:spAutoFit/>
          </a:bodyPr>
          <a:lstStyle/>
          <a:p>
            <a:r>
              <a:rPr lang="en-US" dirty="0">
                <a:solidFill>
                  <a:schemeClr val="bg1"/>
                </a:solidFill>
                <a:latin typeface="Arial" panose="020B0604020202020204" pitchFamily="34" charset="0"/>
              </a:rPr>
              <a:t>Named after Millard Fillmore</a:t>
            </a:r>
            <a:endParaRPr lang="en-US" dirty="0">
              <a:solidFill>
                <a:schemeClr val="bg1"/>
              </a:solidFill>
            </a:endParaRPr>
          </a:p>
        </p:txBody>
      </p:sp>
    </p:spTree>
    <p:extLst>
      <p:ext uri="{BB962C8B-B14F-4D97-AF65-F5344CB8AC3E}">
        <p14:creationId xmlns:p14="http://schemas.microsoft.com/office/powerpoint/2010/main" val="415638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ilovehistory.utah.gov/place/counties/images/millard-landscape.jpg"/>
          <p:cNvPicPr>
            <a:picLocks noChangeAspect="1" noChangeArrowheads="1"/>
          </p:cNvPicPr>
          <p:nvPr/>
        </p:nvPicPr>
        <p:blipFill rotWithShape="1">
          <a:blip r:embed="rId2">
            <a:extLst>
              <a:ext uri="{28A0092B-C50C-407E-A947-70E740481C1C}">
                <a14:useLocalDpi xmlns:a14="http://schemas.microsoft.com/office/drawing/2010/main" val="0"/>
              </a:ext>
            </a:extLst>
          </a:blip>
          <a:srcRect l="60536" t="158"/>
          <a:stretch/>
        </p:blipFill>
        <p:spPr bwMode="auto">
          <a:xfrm>
            <a:off x="0" y="10886"/>
            <a:ext cx="12192000" cy="68475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5386" y="959273"/>
            <a:ext cx="5212180" cy="2862322"/>
          </a:xfrm>
          <a:prstGeom prst="rect">
            <a:avLst/>
          </a:prstGeom>
        </p:spPr>
        <p:txBody>
          <a:bodyPr wrap="square">
            <a:spAutoFit/>
          </a:bodyPr>
          <a:lstStyle/>
          <a:p>
            <a:r>
              <a:rPr lang="en-US" dirty="0">
                <a:latin typeface="Open Sans"/>
              </a:rPr>
              <a:t>On May 3, 1853, Joe Williams Gunnison received orders to take charge of an expedition to survey a route for a Pacific railroad between the 38th and 39th parallels. The surveying party left St. Louis, Missouri in June 1853 and arrived by mid-October in Manti, Utah Territory. In Utah Territory, with Lieutenant E. G. Beckwith as assistant commander, Gunnison began the survey of a possible route, surveying areas across the Rocky Mountains.</a:t>
            </a:r>
          </a:p>
        </p:txBody>
      </p:sp>
      <p:sp>
        <p:nvSpPr>
          <p:cNvPr id="9" name="TextBox 8"/>
          <p:cNvSpPr txBox="1"/>
          <p:nvPr/>
        </p:nvSpPr>
        <p:spPr>
          <a:xfrm>
            <a:off x="75386" y="-148368"/>
            <a:ext cx="12192000" cy="1015663"/>
          </a:xfrm>
          <a:prstGeom prst="rect">
            <a:avLst/>
          </a:prstGeom>
          <a:noFill/>
        </p:spPr>
        <p:txBody>
          <a:bodyPr wrap="square" rtlCol="0">
            <a:spAutoFit/>
          </a:bodyPr>
          <a:lstStyle/>
          <a:p>
            <a:pPr algn="ctr"/>
            <a:r>
              <a:rPr lang="en-US" sz="6000" dirty="0">
                <a:latin typeface="AR JULIAN" panose="02000000000000000000" pitchFamily="2" charset="0"/>
              </a:rPr>
              <a:t>Gunnison Massacre</a:t>
            </a:r>
          </a:p>
        </p:txBody>
      </p:sp>
      <p:sp>
        <p:nvSpPr>
          <p:cNvPr id="14" name="Rectangle 13"/>
          <p:cNvSpPr/>
          <p:nvPr/>
        </p:nvSpPr>
        <p:spPr>
          <a:xfrm>
            <a:off x="75386" y="6442864"/>
            <a:ext cx="2470548"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 and Wikipedia</a:t>
            </a:r>
            <a:endParaRPr lang="en-US" sz="1400" dirty="0">
              <a:solidFill>
                <a:schemeClr val="bg1"/>
              </a:solidFill>
            </a:endParaRPr>
          </a:p>
        </p:txBody>
      </p:sp>
      <p:sp>
        <p:nvSpPr>
          <p:cNvPr id="3" name="Rectangle 2"/>
          <p:cNvSpPr/>
          <p:nvPr/>
        </p:nvSpPr>
        <p:spPr>
          <a:xfrm>
            <a:off x="5943600" y="1146617"/>
            <a:ext cx="6096000" cy="2308324"/>
          </a:xfrm>
          <a:prstGeom prst="rect">
            <a:avLst/>
          </a:prstGeom>
        </p:spPr>
        <p:txBody>
          <a:bodyPr>
            <a:spAutoFit/>
          </a:bodyPr>
          <a:lstStyle/>
          <a:p>
            <a:r>
              <a:rPr lang="en-US" dirty="0">
                <a:latin typeface="Arial" panose="020B0604020202020204" pitchFamily="34" charset="0"/>
              </a:rPr>
              <a:t>The weather was beginning to turn "cold and raw" with snow flurries and Captain Gunnison sought to speed up mapping before returning to winter quarters. </a:t>
            </a:r>
          </a:p>
          <a:p>
            <a:endParaRPr lang="en-US" dirty="0">
              <a:latin typeface="Arial" panose="020B0604020202020204" pitchFamily="34" charset="0"/>
            </a:endParaRPr>
          </a:p>
          <a:p>
            <a:r>
              <a:rPr lang="en-US" dirty="0">
                <a:latin typeface="Arial" panose="020B0604020202020204" pitchFamily="34" charset="0"/>
              </a:rPr>
              <a:t>At Lake Sevier, the team was divided into two detachments. On the morning of October 26, 1853, Gunnison and the eleven men in his party were attacked by a band of </a:t>
            </a:r>
            <a:r>
              <a:rPr lang="en-US" dirty="0" err="1">
                <a:latin typeface="Arial" panose="020B0604020202020204" pitchFamily="34" charset="0"/>
              </a:rPr>
              <a:t>Pahvants</a:t>
            </a:r>
            <a:r>
              <a:rPr lang="en-US" dirty="0">
                <a:latin typeface="Arial" panose="020B0604020202020204" pitchFamily="34" charset="0"/>
              </a:rPr>
              <a:t> (Ute.)</a:t>
            </a:r>
            <a:endParaRPr lang="en-US" dirty="0">
              <a:solidFill>
                <a:schemeClr val="bg1"/>
              </a:solidFill>
            </a:endParaRPr>
          </a:p>
        </p:txBody>
      </p:sp>
      <p:pic>
        <p:nvPicPr>
          <p:cNvPr id="8196" name="Picture 4" descr="http://image2.findagrave.com/photos250/photos/2013/156/8385560_137052992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43" y="4142633"/>
            <a:ext cx="1556657" cy="1774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2440195" y="4129142"/>
            <a:ext cx="7006810" cy="1569660"/>
          </a:xfrm>
          <a:prstGeom prst="rect">
            <a:avLst/>
          </a:prstGeom>
        </p:spPr>
        <p:txBody>
          <a:bodyPr wrap="square">
            <a:spAutoFit/>
          </a:bodyPr>
          <a:lstStyle/>
          <a:p>
            <a:r>
              <a:rPr lang="en-US" sz="2400" dirty="0">
                <a:solidFill>
                  <a:schemeClr val="bg1"/>
                </a:solidFill>
                <a:latin typeface="Arial" panose="020B0604020202020204" pitchFamily="34" charset="0"/>
              </a:rPr>
              <a:t>In the resulting massacre, Gunnison and seven of his men were killed. Several survivors of the attack alerted the other detachment of the survey team who rode to aid Gunnison and his party. </a:t>
            </a:r>
            <a:endParaRPr lang="en-US" sz="2400" dirty="0">
              <a:solidFill>
                <a:schemeClr val="bg1"/>
              </a:solidFill>
            </a:endParaRPr>
          </a:p>
        </p:txBody>
      </p:sp>
      <p:sp>
        <p:nvSpPr>
          <p:cNvPr id="10" name="Rectangle 9"/>
          <p:cNvSpPr/>
          <p:nvPr/>
        </p:nvSpPr>
        <p:spPr>
          <a:xfrm>
            <a:off x="6096000" y="5919547"/>
            <a:ext cx="6096000" cy="923330"/>
          </a:xfrm>
          <a:prstGeom prst="rect">
            <a:avLst/>
          </a:prstGeom>
        </p:spPr>
        <p:txBody>
          <a:bodyPr>
            <a:spAutoFit/>
          </a:bodyPr>
          <a:lstStyle/>
          <a:p>
            <a:r>
              <a:rPr lang="en-US" dirty="0">
                <a:solidFill>
                  <a:schemeClr val="bg1"/>
                </a:solidFill>
                <a:latin typeface="Arial" panose="020B0604020202020204" pitchFamily="34" charset="0"/>
              </a:rPr>
              <a:t>It seems that Gunnison had entered Utah in the midst of the Walker War, a sometimes bloody conflict between the Mormons and the Ute Chief </a:t>
            </a:r>
            <a:r>
              <a:rPr lang="en-US" dirty="0" err="1">
                <a:solidFill>
                  <a:schemeClr val="bg1"/>
                </a:solidFill>
                <a:latin typeface="Arial" panose="020B0604020202020204" pitchFamily="34" charset="0"/>
              </a:rPr>
              <a:t>Walkara</a:t>
            </a:r>
            <a:r>
              <a:rPr lang="en-US" dirty="0">
                <a:solidFill>
                  <a:schemeClr val="bg1"/>
                </a:solidFill>
                <a:latin typeface="Arial" panose="020B0604020202020204" pitchFamily="34" charset="0"/>
              </a:rPr>
              <a:t>. </a:t>
            </a:r>
            <a:endParaRPr lang="en-US" dirty="0">
              <a:solidFill>
                <a:schemeClr val="bg1"/>
              </a:solidFill>
            </a:endParaRPr>
          </a:p>
        </p:txBody>
      </p:sp>
      <p:pic>
        <p:nvPicPr>
          <p:cNvPr id="8198" name="Picture 6" descr="http://www.legendsofamerica.com/photos-nativeamerican/Walka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2431" y="3743722"/>
            <a:ext cx="1538175" cy="19403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23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9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5"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46866" y="836442"/>
            <a:ext cx="3952128" cy="1754326"/>
          </a:xfrm>
          <a:prstGeom prst="rect">
            <a:avLst/>
          </a:prstGeom>
        </p:spPr>
        <p:txBody>
          <a:bodyPr wrap="square">
            <a:spAutoFit/>
          </a:bodyPr>
          <a:lstStyle/>
          <a:p>
            <a:r>
              <a:rPr lang="en-US" b="1" dirty="0">
                <a:latin typeface="Open Sans"/>
              </a:rPr>
              <a:t>The Latter-day Saints considered themselves loyal American citizens and were indignant when they heard a large army was on its way west to put down a “Mormon rebellion.” </a:t>
            </a:r>
          </a:p>
        </p:txBody>
      </p:sp>
      <p:sp>
        <p:nvSpPr>
          <p:cNvPr id="9" name="TextBox 8"/>
          <p:cNvSpPr txBox="1"/>
          <p:nvPr/>
        </p:nvSpPr>
        <p:spPr>
          <a:xfrm>
            <a:off x="75386" y="-148368"/>
            <a:ext cx="12192000" cy="1015663"/>
          </a:xfrm>
          <a:prstGeom prst="rect">
            <a:avLst/>
          </a:prstGeom>
          <a:noFill/>
        </p:spPr>
        <p:txBody>
          <a:bodyPr wrap="square" rtlCol="0">
            <a:spAutoFit/>
          </a:bodyPr>
          <a:lstStyle/>
          <a:p>
            <a:pPr algn="ctr"/>
            <a:r>
              <a:rPr lang="en-US" sz="6000" dirty="0">
                <a:latin typeface="AR JULIAN" panose="02000000000000000000" pitchFamily="2" charset="0"/>
              </a:rPr>
              <a:t>Army Coming</a:t>
            </a:r>
          </a:p>
        </p:txBody>
      </p:sp>
      <p:sp>
        <p:nvSpPr>
          <p:cNvPr id="14" name="Rectangle 13"/>
          <p:cNvSpPr/>
          <p:nvPr/>
        </p:nvSpPr>
        <p:spPr>
          <a:xfrm>
            <a:off x="75386" y="6442864"/>
            <a:ext cx="13580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a:t>
            </a:r>
            <a:endParaRPr lang="en-US" sz="1400" dirty="0">
              <a:solidFill>
                <a:schemeClr val="bg1"/>
              </a:solidFill>
            </a:endParaRPr>
          </a:p>
        </p:txBody>
      </p:sp>
      <p:sp>
        <p:nvSpPr>
          <p:cNvPr id="12" name="Rectangle 11"/>
          <p:cNvSpPr/>
          <p:nvPr/>
        </p:nvSpPr>
        <p:spPr>
          <a:xfrm>
            <a:off x="7599480" y="1574460"/>
            <a:ext cx="4248940" cy="1477328"/>
          </a:xfrm>
          <a:prstGeom prst="rect">
            <a:avLst/>
          </a:prstGeom>
        </p:spPr>
        <p:txBody>
          <a:bodyPr wrap="square">
            <a:spAutoFit/>
          </a:bodyPr>
          <a:lstStyle/>
          <a:p>
            <a:r>
              <a:rPr lang="en-US" b="1" dirty="0">
                <a:latin typeface="Open Sans"/>
              </a:rPr>
              <a:t>For the next few months the Saints prepared to defend themselves. Church leaders and members alike were unwilling to suffer oppression again.</a:t>
            </a:r>
            <a:endParaRPr lang="en-US" b="1" i="0" dirty="0">
              <a:solidFill>
                <a:srgbClr val="333333"/>
              </a:solidFill>
              <a:effectLst/>
              <a:latin typeface="Open Sans"/>
            </a:endParaRPr>
          </a:p>
        </p:txBody>
      </p:sp>
      <p:sp>
        <p:nvSpPr>
          <p:cNvPr id="2" name="Rectangle 1"/>
          <p:cNvSpPr/>
          <p:nvPr/>
        </p:nvSpPr>
        <p:spPr>
          <a:xfrm>
            <a:off x="75386" y="3121917"/>
            <a:ext cx="6096000" cy="1200329"/>
          </a:xfrm>
          <a:prstGeom prst="rect">
            <a:avLst/>
          </a:prstGeom>
        </p:spPr>
        <p:txBody>
          <a:bodyPr>
            <a:spAutoFit/>
          </a:bodyPr>
          <a:lstStyle/>
          <a:p>
            <a:r>
              <a:rPr lang="en-US" b="1" dirty="0">
                <a:solidFill>
                  <a:srgbClr val="333333"/>
                </a:solidFill>
                <a:latin typeface="Open Sans"/>
              </a:rPr>
              <a:t>Two issues were at the center of the Church’s conflict with the federal government: the Saints’ practice of plural marriage and the Church’s control of the Utah territorial government.</a:t>
            </a:r>
            <a:endParaRPr lang="en-US" b="1" dirty="0"/>
          </a:p>
        </p:txBody>
      </p:sp>
      <p:sp>
        <p:nvSpPr>
          <p:cNvPr id="4" name="Rectangle 3"/>
          <p:cNvSpPr/>
          <p:nvPr/>
        </p:nvSpPr>
        <p:spPr>
          <a:xfrm>
            <a:off x="7973106" y="3064781"/>
            <a:ext cx="3788228" cy="1477328"/>
          </a:xfrm>
          <a:prstGeom prst="rect">
            <a:avLst/>
          </a:prstGeom>
        </p:spPr>
        <p:txBody>
          <a:bodyPr wrap="square">
            <a:spAutoFit/>
          </a:bodyPr>
          <a:lstStyle/>
          <a:p>
            <a:r>
              <a:rPr lang="en-US" b="1" dirty="0">
                <a:solidFill>
                  <a:srgbClr val="333333"/>
                </a:solidFill>
                <a:latin typeface="Open Sans"/>
              </a:rPr>
              <a:t>When Utah reapplied for statehood in 1856 and ran into stiff opposition, the “Mormon question” entered national politics.</a:t>
            </a:r>
            <a:endParaRPr lang="en-US" b="1" dirty="0"/>
          </a:p>
        </p:txBody>
      </p:sp>
      <p:sp>
        <p:nvSpPr>
          <p:cNvPr id="6" name="Rectangle 5"/>
          <p:cNvSpPr/>
          <p:nvPr/>
        </p:nvSpPr>
        <p:spPr>
          <a:xfrm>
            <a:off x="5186937" y="4804597"/>
            <a:ext cx="4179034" cy="1477328"/>
          </a:xfrm>
          <a:prstGeom prst="rect">
            <a:avLst/>
          </a:prstGeom>
        </p:spPr>
        <p:txBody>
          <a:bodyPr wrap="square">
            <a:spAutoFit/>
          </a:bodyPr>
          <a:lstStyle/>
          <a:p>
            <a:r>
              <a:rPr lang="en-US" b="1" dirty="0">
                <a:solidFill>
                  <a:srgbClr val="333333"/>
                </a:solidFill>
                <a:latin typeface="Open Sans"/>
              </a:rPr>
              <a:t>Throughout the summer of 1857 many politicians of both major parties spoke out against the Latter-day Saints and their alleged wrongdoing.</a:t>
            </a:r>
            <a:endParaRPr lang="en-US" b="1" dirty="0"/>
          </a:p>
        </p:txBody>
      </p:sp>
      <p:pic>
        <p:nvPicPr>
          <p:cNvPr id="10242" name="Picture 2" descr="http://eq.uen.org/emedia/items/067b5a63-0e54-e25d-a3c4-39c884a6fad1/1/p_001525.jpg?.vi=sa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0474" y="871990"/>
            <a:ext cx="3057526" cy="229314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Early territorial appointment of L. B. Kinney was signed by Territorial Governor George Emery in 1876.  (Deseret News Archiv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7287" y="4310544"/>
            <a:ext cx="1463397" cy="243899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w.cheekymormon.com/myuploads/polygam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3888" y="4322246"/>
            <a:ext cx="2438995" cy="2438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37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animEffect transition="in" filter="fade">
                                      <p:cBhvr>
                                        <p:cTn id="9" dur="500"/>
                                        <p:tgtEl>
                                          <p:spTgt spid="1024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24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24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2" grpId="0"/>
      <p:bldP spid="4" grpId="0"/>
      <p:bldP spid="6"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593</TotalTime>
  <Words>11202</Words>
  <Application>Microsoft Office PowerPoint</Application>
  <PresentationFormat>Widescreen</PresentationFormat>
  <Paragraphs>511</Paragraphs>
  <Slides>48</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48</vt:i4>
      </vt:variant>
    </vt:vector>
  </HeadingPairs>
  <TitlesOfParts>
    <vt:vector size="60" baseType="lpstr">
      <vt:lpstr>georgia</vt:lpstr>
      <vt:lpstr>Calibri</vt:lpstr>
      <vt:lpstr>Open Sans</vt:lpstr>
      <vt:lpstr>Arial</vt:lpstr>
      <vt:lpstr>Trebuchet MS</vt:lpstr>
      <vt:lpstr>georgia</vt:lpstr>
      <vt:lpstr>Times New Roman</vt:lpstr>
      <vt:lpstr>Abadi</vt:lpstr>
      <vt:lpstr>Arial</vt:lpstr>
      <vt:lpstr>AR JULIAN</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71</cp:revision>
  <dcterms:created xsi:type="dcterms:W3CDTF">2015-04-21T14:40:23Z</dcterms:created>
  <dcterms:modified xsi:type="dcterms:W3CDTF">2020-07-25T16:18:58Z</dcterms:modified>
</cp:coreProperties>
</file>