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9" r:id="rId18"/>
    <p:sldId id="275" r:id="rId19"/>
    <p:sldId id="276" r:id="rId20"/>
    <p:sldId id="277" r:id="rId21"/>
    <p:sldId id="278" r:id="rId22"/>
    <p:sldId id="257" r:id="rId23"/>
    <p:sldId id="261" r:id="rId24"/>
    <p:sldId id="262" r:id="rId25"/>
  </p:sldIdLst>
  <p:sldSz cx="12192000" cy="6858000"/>
  <p:notesSz cx="6858000" cy="9144000"/>
  <p:embeddedFontLst>
    <p:embeddedFont>
      <p:font typeface="Abadi" panose="020B0604020104020204" pitchFamily="34" charset="0"/>
      <p:regular r:id="rId26"/>
    </p:embeddedFont>
    <p:embeddedFont>
      <p:font typeface="Berlin Sans FB" panose="020E0602020502020306" pitchFamily="34" charset="0"/>
      <p:regular r:id="rId27"/>
      <p:bold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Georgia" panose="02040502050405020303" pitchFamily="18" charset="0"/>
      <p:regular r:id="rId35"/>
      <p:bold r:id="rId36"/>
      <p:italic r:id="rId37"/>
      <p:boldItalic r:id="rId38"/>
    </p:embeddedFont>
    <p:embeddedFont>
      <p:font typeface="Open Sans" panose="020B060603050402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471999-2EB7-4A16-BD52-2BE0D52F671C}"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54330-9DE4-47A2-BCC6-05CC23358A99}" type="slidenum">
              <a:rPr lang="en-US" smtClean="0"/>
              <a:t>‹#›</a:t>
            </a:fld>
            <a:endParaRPr lang="en-US"/>
          </a:p>
        </p:txBody>
      </p:sp>
    </p:spTree>
    <p:extLst>
      <p:ext uri="{BB962C8B-B14F-4D97-AF65-F5344CB8AC3E}">
        <p14:creationId xmlns:p14="http://schemas.microsoft.com/office/powerpoint/2010/main" val="1942932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471999-2EB7-4A16-BD52-2BE0D52F671C}"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54330-9DE4-47A2-BCC6-05CC23358A99}" type="slidenum">
              <a:rPr lang="en-US" smtClean="0"/>
              <a:t>‹#›</a:t>
            </a:fld>
            <a:endParaRPr lang="en-US"/>
          </a:p>
        </p:txBody>
      </p:sp>
    </p:spTree>
    <p:extLst>
      <p:ext uri="{BB962C8B-B14F-4D97-AF65-F5344CB8AC3E}">
        <p14:creationId xmlns:p14="http://schemas.microsoft.com/office/powerpoint/2010/main" val="201997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471999-2EB7-4A16-BD52-2BE0D52F671C}"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54330-9DE4-47A2-BCC6-05CC23358A99}" type="slidenum">
              <a:rPr lang="en-US" smtClean="0"/>
              <a:t>‹#›</a:t>
            </a:fld>
            <a:endParaRPr lang="en-US"/>
          </a:p>
        </p:txBody>
      </p:sp>
    </p:spTree>
    <p:extLst>
      <p:ext uri="{BB962C8B-B14F-4D97-AF65-F5344CB8AC3E}">
        <p14:creationId xmlns:p14="http://schemas.microsoft.com/office/powerpoint/2010/main" val="256154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471999-2EB7-4A16-BD52-2BE0D52F671C}"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54330-9DE4-47A2-BCC6-05CC23358A99}" type="slidenum">
              <a:rPr lang="en-US" smtClean="0"/>
              <a:t>‹#›</a:t>
            </a:fld>
            <a:endParaRPr lang="en-US"/>
          </a:p>
        </p:txBody>
      </p:sp>
    </p:spTree>
    <p:extLst>
      <p:ext uri="{BB962C8B-B14F-4D97-AF65-F5344CB8AC3E}">
        <p14:creationId xmlns:p14="http://schemas.microsoft.com/office/powerpoint/2010/main" val="179147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71999-2EB7-4A16-BD52-2BE0D52F671C}"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54330-9DE4-47A2-BCC6-05CC23358A99}" type="slidenum">
              <a:rPr lang="en-US" smtClean="0"/>
              <a:t>‹#›</a:t>
            </a:fld>
            <a:endParaRPr lang="en-US"/>
          </a:p>
        </p:txBody>
      </p:sp>
    </p:spTree>
    <p:extLst>
      <p:ext uri="{BB962C8B-B14F-4D97-AF65-F5344CB8AC3E}">
        <p14:creationId xmlns:p14="http://schemas.microsoft.com/office/powerpoint/2010/main" val="367445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471999-2EB7-4A16-BD52-2BE0D52F671C}"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54330-9DE4-47A2-BCC6-05CC23358A99}" type="slidenum">
              <a:rPr lang="en-US" smtClean="0"/>
              <a:t>‹#›</a:t>
            </a:fld>
            <a:endParaRPr lang="en-US"/>
          </a:p>
        </p:txBody>
      </p:sp>
    </p:spTree>
    <p:extLst>
      <p:ext uri="{BB962C8B-B14F-4D97-AF65-F5344CB8AC3E}">
        <p14:creationId xmlns:p14="http://schemas.microsoft.com/office/powerpoint/2010/main" val="389718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471999-2EB7-4A16-BD52-2BE0D52F671C}"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154330-9DE4-47A2-BCC6-05CC23358A99}" type="slidenum">
              <a:rPr lang="en-US" smtClean="0"/>
              <a:t>‹#›</a:t>
            </a:fld>
            <a:endParaRPr lang="en-US"/>
          </a:p>
        </p:txBody>
      </p:sp>
    </p:spTree>
    <p:extLst>
      <p:ext uri="{BB962C8B-B14F-4D97-AF65-F5344CB8AC3E}">
        <p14:creationId xmlns:p14="http://schemas.microsoft.com/office/powerpoint/2010/main" val="3083392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471999-2EB7-4A16-BD52-2BE0D52F671C}"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154330-9DE4-47A2-BCC6-05CC23358A99}" type="slidenum">
              <a:rPr lang="en-US" smtClean="0"/>
              <a:t>‹#›</a:t>
            </a:fld>
            <a:endParaRPr lang="en-US"/>
          </a:p>
        </p:txBody>
      </p:sp>
    </p:spTree>
    <p:extLst>
      <p:ext uri="{BB962C8B-B14F-4D97-AF65-F5344CB8AC3E}">
        <p14:creationId xmlns:p14="http://schemas.microsoft.com/office/powerpoint/2010/main" val="3917828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71999-2EB7-4A16-BD52-2BE0D52F671C}"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154330-9DE4-47A2-BCC6-05CC23358A99}" type="slidenum">
              <a:rPr lang="en-US" smtClean="0"/>
              <a:t>‹#›</a:t>
            </a:fld>
            <a:endParaRPr lang="en-US"/>
          </a:p>
        </p:txBody>
      </p:sp>
    </p:spTree>
    <p:extLst>
      <p:ext uri="{BB962C8B-B14F-4D97-AF65-F5344CB8AC3E}">
        <p14:creationId xmlns:p14="http://schemas.microsoft.com/office/powerpoint/2010/main" val="98323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471999-2EB7-4A16-BD52-2BE0D52F671C}"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54330-9DE4-47A2-BCC6-05CC23358A99}" type="slidenum">
              <a:rPr lang="en-US" smtClean="0"/>
              <a:t>‹#›</a:t>
            </a:fld>
            <a:endParaRPr lang="en-US"/>
          </a:p>
        </p:txBody>
      </p:sp>
    </p:spTree>
    <p:extLst>
      <p:ext uri="{BB962C8B-B14F-4D97-AF65-F5344CB8AC3E}">
        <p14:creationId xmlns:p14="http://schemas.microsoft.com/office/powerpoint/2010/main" val="404767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471999-2EB7-4A16-BD52-2BE0D52F671C}"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54330-9DE4-47A2-BCC6-05CC23358A99}" type="slidenum">
              <a:rPr lang="en-US" smtClean="0"/>
              <a:t>‹#›</a:t>
            </a:fld>
            <a:endParaRPr lang="en-US"/>
          </a:p>
        </p:txBody>
      </p:sp>
    </p:spTree>
    <p:extLst>
      <p:ext uri="{BB962C8B-B14F-4D97-AF65-F5344CB8AC3E}">
        <p14:creationId xmlns:p14="http://schemas.microsoft.com/office/powerpoint/2010/main" val="72913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71999-2EB7-4A16-BD52-2BE0D52F671C}"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154330-9DE4-47A2-BCC6-05CC23358A99}" type="slidenum">
              <a:rPr lang="en-US" smtClean="0"/>
              <a:t>‹#›</a:t>
            </a:fld>
            <a:endParaRPr lang="en-US"/>
          </a:p>
        </p:txBody>
      </p:sp>
    </p:spTree>
    <p:extLst>
      <p:ext uri="{BB962C8B-B14F-4D97-AF65-F5344CB8AC3E}">
        <p14:creationId xmlns:p14="http://schemas.microsoft.com/office/powerpoint/2010/main" val="2128562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lds.org/manual/teachings-joseph-smith/chapter-22?lang=eng&amp;para=p27#p27"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CAEDB4F-5A8D-43C8-9B35-A02682485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48704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92FBC7-EC70-4ED1-9C8E-032C4D9C7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0"/>
            <a:ext cx="12065251"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Flesh of My Tabernacle</a:t>
            </a:r>
          </a:p>
        </p:txBody>
      </p:sp>
      <p:sp>
        <p:nvSpPr>
          <p:cNvPr id="3" name="Rectangle 2"/>
          <p:cNvSpPr/>
          <p:nvPr/>
        </p:nvSpPr>
        <p:spPr>
          <a:xfrm>
            <a:off x="238726" y="982177"/>
            <a:ext cx="4638074" cy="1477328"/>
          </a:xfrm>
          <a:prstGeom prst="rect">
            <a:avLst/>
          </a:prstGeom>
        </p:spPr>
        <p:txBody>
          <a:bodyPr wrap="square">
            <a:spAutoFit/>
          </a:bodyPr>
          <a:lstStyle/>
          <a:p>
            <a:pPr fontAlgn="base"/>
            <a:r>
              <a:rPr lang="en-US" sz="3000" dirty="0">
                <a:solidFill>
                  <a:schemeClr val="bg1"/>
                </a:solidFill>
              </a:rPr>
              <a:t>He was not spoken of as our Father in heaven, but, rather, the Father of heaven</a:t>
            </a: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93:4 </a:t>
            </a:r>
            <a:r>
              <a:rPr lang="en-US" sz="1200" b="0" i="0" dirty="0">
                <a:solidFill>
                  <a:schemeClr val="bg1"/>
                </a:solidFill>
                <a:effectLst/>
                <a:latin typeface="Georgia" panose="02040502050405020303" pitchFamily="18" charset="0"/>
              </a:rPr>
              <a:t>McConkie and </a:t>
            </a:r>
            <a:r>
              <a:rPr lang="en-US" sz="1200" b="0" i="0" dirty="0" err="1">
                <a:solidFill>
                  <a:schemeClr val="bg1"/>
                </a:solidFill>
                <a:effectLst/>
                <a:latin typeface="Georgia" panose="02040502050405020303" pitchFamily="18" charset="0"/>
              </a:rPr>
              <a:t>Ostler</a:t>
            </a:r>
            <a:endParaRPr lang="en-US" sz="1200" b="0" i="0" dirty="0">
              <a:solidFill>
                <a:schemeClr val="bg1"/>
              </a:solidFill>
              <a:effectLst/>
              <a:latin typeface="Georgia" panose="02040502050405020303" pitchFamily="18" charset="0"/>
            </a:endParaRPr>
          </a:p>
        </p:txBody>
      </p:sp>
      <p:sp>
        <p:nvSpPr>
          <p:cNvPr id="7" name="Rectangle 6"/>
          <p:cNvSpPr/>
          <p:nvPr/>
        </p:nvSpPr>
        <p:spPr>
          <a:xfrm>
            <a:off x="5818360" y="1348097"/>
            <a:ext cx="6096000" cy="923330"/>
          </a:xfrm>
          <a:prstGeom prst="rect">
            <a:avLst/>
          </a:prstGeom>
        </p:spPr>
        <p:txBody>
          <a:bodyPr>
            <a:spAutoFit/>
          </a:bodyPr>
          <a:lstStyle/>
          <a:p>
            <a:r>
              <a:rPr lang="en-US" i="1" dirty="0">
                <a:solidFill>
                  <a:srgbClr val="FFFF00"/>
                </a:solidFill>
              </a:rPr>
              <a:t>…</a:t>
            </a:r>
            <a:r>
              <a:rPr lang="en-US" i="1" dirty="0" err="1">
                <a:solidFill>
                  <a:srgbClr val="FFFF00"/>
                </a:solidFill>
              </a:rPr>
              <a:t>saith</a:t>
            </a:r>
            <a:r>
              <a:rPr lang="en-US" i="1" dirty="0">
                <a:solidFill>
                  <a:srgbClr val="FFFF00"/>
                </a:solidFill>
              </a:rPr>
              <a:t> Jesus Christ, the Son of God, the </a:t>
            </a:r>
            <a:r>
              <a:rPr lang="en-US" i="1" u="sng" dirty="0">
                <a:solidFill>
                  <a:srgbClr val="FFFF00"/>
                </a:solidFill>
              </a:rPr>
              <a:t>Father of the heavens </a:t>
            </a:r>
            <a:r>
              <a:rPr lang="en-US" i="1" dirty="0">
                <a:solidFill>
                  <a:srgbClr val="FFFF00"/>
                </a:solidFill>
              </a:rPr>
              <a:t>and of the earth, and all things that in them are.</a:t>
            </a:r>
          </a:p>
          <a:p>
            <a:r>
              <a:rPr lang="en-US" i="1" dirty="0">
                <a:solidFill>
                  <a:srgbClr val="FFFF00"/>
                </a:solidFill>
              </a:rPr>
              <a:t>Ether 4:7</a:t>
            </a:r>
          </a:p>
        </p:txBody>
      </p:sp>
      <p:sp>
        <p:nvSpPr>
          <p:cNvPr id="30" name="Rectangle 29"/>
          <p:cNvSpPr/>
          <p:nvPr/>
        </p:nvSpPr>
        <p:spPr>
          <a:xfrm>
            <a:off x="6321489" y="3016375"/>
            <a:ext cx="3594224" cy="1200329"/>
          </a:xfrm>
          <a:prstGeom prst="rect">
            <a:avLst/>
          </a:prstGeom>
        </p:spPr>
        <p:txBody>
          <a:bodyPr wrap="square">
            <a:spAutoFit/>
          </a:bodyPr>
          <a:lstStyle/>
          <a:p>
            <a:pPr fontAlgn="base"/>
            <a:r>
              <a:rPr lang="en-US" dirty="0">
                <a:solidFill>
                  <a:schemeClr val="bg1"/>
                </a:solidFill>
              </a:rPr>
              <a:t>“He did not cease to be the Father, but because he came into mortality, he became the Only begotten Son of God in the flesh..”</a:t>
            </a:r>
          </a:p>
        </p:txBody>
      </p:sp>
      <p:sp>
        <p:nvSpPr>
          <p:cNvPr id="29" name="Rectangle 28"/>
          <p:cNvSpPr/>
          <p:nvPr/>
        </p:nvSpPr>
        <p:spPr>
          <a:xfrm>
            <a:off x="3659428" y="4968793"/>
            <a:ext cx="7046614" cy="1477328"/>
          </a:xfrm>
          <a:prstGeom prst="rect">
            <a:avLst/>
          </a:prstGeom>
        </p:spPr>
        <p:txBody>
          <a:bodyPr wrap="square">
            <a:spAutoFit/>
          </a:bodyPr>
          <a:lstStyle/>
          <a:p>
            <a:r>
              <a:rPr lang="en-US" i="1" dirty="0">
                <a:solidFill>
                  <a:srgbClr val="FFFF00"/>
                </a:solidFill>
              </a:rPr>
              <a:t>…that I know that Jesus Christ shall come, yea, the Son, the Only Begotten of the Father, full of grace, and mercy, and truth. And behold, it is he that cometh to take away the sins of the world, yea, the sins of every man who steadfastly believeth on his name.”</a:t>
            </a:r>
          </a:p>
          <a:p>
            <a:r>
              <a:rPr lang="en-US" i="1" dirty="0">
                <a:solidFill>
                  <a:srgbClr val="FFFF00"/>
                </a:solidFill>
              </a:rPr>
              <a:t>Alma 5:48</a:t>
            </a:r>
          </a:p>
        </p:txBody>
      </p:sp>
      <p:pic>
        <p:nvPicPr>
          <p:cNvPr id="4" name="Picture 3">
            <a:extLst>
              <a:ext uri="{FF2B5EF4-FFF2-40B4-BE49-F238E27FC236}">
                <a16:creationId xmlns:a16="http://schemas.microsoft.com/office/drawing/2014/main" id="{84DC96DF-0D94-4888-BAC1-E42CA1A41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45" y="4146433"/>
            <a:ext cx="2286000" cy="1895475"/>
          </a:xfrm>
          <a:prstGeom prst="rect">
            <a:avLst/>
          </a:prstGeom>
        </p:spPr>
      </p:pic>
    </p:spTree>
    <p:extLst>
      <p:ext uri="{BB962C8B-B14F-4D97-AF65-F5344CB8AC3E}">
        <p14:creationId xmlns:p14="http://schemas.microsoft.com/office/powerpoint/2010/main" val="249857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30"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0342C27-4EE0-4E7E-8B2D-99CA3E1E8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0"/>
            <a:ext cx="12065251"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John’s Account</a:t>
            </a:r>
          </a:p>
        </p:txBody>
      </p:sp>
      <p:sp>
        <p:nvSpPr>
          <p:cNvPr id="3" name="Rectangle 2"/>
          <p:cNvSpPr/>
          <p:nvPr/>
        </p:nvSpPr>
        <p:spPr>
          <a:xfrm>
            <a:off x="238726" y="982177"/>
            <a:ext cx="6669068" cy="1477328"/>
          </a:xfrm>
          <a:prstGeom prst="rect">
            <a:avLst/>
          </a:prstGeom>
        </p:spPr>
        <p:txBody>
          <a:bodyPr wrap="square">
            <a:spAutoFit/>
          </a:bodyPr>
          <a:lstStyle/>
          <a:p>
            <a:pPr fontAlgn="base"/>
            <a:r>
              <a:rPr lang="en-US" dirty="0">
                <a:solidFill>
                  <a:schemeClr val="bg1"/>
                </a:solidFill>
              </a:rPr>
              <a:t>“John the Baptist [was] destined to write of the gospel of that Lord whose witness he is, but his account, perhaps because it contains truths and concepts that the saints and the world are not yet prepared to receive, has so far not been given to men.”</a:t>
            </a:r>
          </a:p>
          <a:p>
            <a:pPr fontAlgn="base"/>
            <a:endParaRPr lang="en-US" dirty="0">
              <a:solidFill>
                <a:schemeClr val="bg1"/>
              </a:solidFill>
            </a:endParaRP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93:6-18  </a:t>
            </a:r>
            <a:r>
              <a:rPr lang="en-US" sz="1200" dirty="0">
                <a:solidFill>
                  <a:schemeClr val="bg1"/>
                </a:solidFill>
                <a:latin typeface="Georgia" panose="02040502050405020303" pitchFamily="18" charset="0"/>
              </a:rPr>
              <a:t>Elder Bruce R. McConkie</a:t>
            </a:r>
            <a:endParaRPr lang="en-US" sz="1200" b="0" i="0" dirty="0">
              <a:solidFill>
                <a:schemeClr val="bg1"/>
              </a:solidFill>
              <a:effectLst/>
              <a:latin typeface="Georgia" panose="02040502050405020303" pitchFamily="18" charset="0"/>
            </a:endParaRPr>
          </a:p>
        </p:txBody>
      </p:sp>
      <p:sp>
        <p:nvSpPr>
          <p:cNvPr id="2" name="Rectangle 1"/>
          <p:cNvSpPr/>
          <p:nvPr/>
        </p:nvSpPr>
        <p:spPr>
          <a:xfrm>
            <a:off x="5468292" y="4246385"/>
            <a:ext cx="4680641" cy="2031325"/>
          </a:xfrm>
          <a:prstGeom prst="rect">
            <a:avLst/>
          </a:prstGeom>
        </p:spPr>
        <p:txBody>
          <a:bodyPr wrap="square">
            <a:spAutoFit/>
          </a:bodyPr>
          <a:lstStyle/>
          <a:p>
            <a:pPr fontAlgn="base"/>
            <a:r>
              <a:rPr lang="en-US" dirty="0">
                <a:solidFill>
                  <a:schemeClr val="bg1"/>
                </a:solidFill>
              </a:rPr>
              <a:t>“From what has been revealed of the writings of the Baptist, and from what John the Apostle has written in his Gospel, it is clear that John the Apostle had before him the writings of John the Baptist when he wrote his Gospel. John 1:1–38 and John 3:23–36 are quoted or paraphrased from that which was first written by the Baptist” </a:t>
            </a:r>
          </a:p>
        </p:txBody>
      </p:sp>
      <p:sp>
        <p:nvSpPr>
          <p:cNvPr id="10" name="Rectangle 9"/>
          <p:cNvSpPr/>
          <p:nvPr/>
        </p:nvSpPr>
        <p:spPr>
          <a:xfrm>
            <a:off x="8917663" y="1794075"/>
            <a:ext cx="2652666" cy="1477328"/>
          </a:xfrm>
          <a:prstGeom prst="rect">
            <a:avLst/>
          </a:prstGeom>
        </p:spPr>
        <p:txBody>
          <a:bodyPr wrap="square">
            <a:spAutoFit/>
          </a:bodyPr>
          <a:lstStyle/>
          <a:p>
            <a:pPr fontAlgn="base"/>
            <a:r>
              <a:rPr lang="en-US" dirty="0">
                <a:solidFill>
                  <a:schemeClr val="bg1"/>
                </a:solidFill>
              </a:rPr>
              <a:t>Reveled to Joseph Smith – 11 verses of John the Baptist’s writings and the promise of the fullness of the record of John</a:t>
            </a:r>
          </a:p>
        </p:txBody>
      </p:sp>
      <p:pic>
        <p:nvPicPr>
          <p:cNvPr id="8" name="Picture 7">
            <a:extLst>
              <a:ext uri="{FF2B5EF4-FFF2-40B4-BE49-F238E27FC236}">
                <a16:creationId xmlns:a16="http://schemas.microsoft.com/office/drawing/2014/main" id="{D536ED87-5C71-4800-9271-AF0B85A95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220" y="2290926"/>
            <a:ext cx="2980944" cy="3986784"/>
          </a:xfrm>
          <a:prstGeom prst="rect">
            <a:avLst/>
          </a:prstGeom>
        </p:spPr>
      </p:pic>
      <p:pic>
        <p:nvPicPr>
          <p:cNvPr id="12" name="Picture 11">
            <a:extLst>
              <a:ext uri="{FF2B5EF4-FFF2-40B4-BE49-F238E27FC236}">
                <a16:creationId xmlns:a16="http://schemas.microsoft.com/office/drawing/2014/main" id="{55F00029-8215-4C95-80D6-D93B4CEDF9F2}"/>
              </a:ext>
            </a:extLst>
          </p:cNvPr>
          <p:cNvPicPr>
            <a:picLocks noChangeAspect="1"/>
          </p:cNvPicPr>
          <p:nvPr/>
        </p:nvPicPr>
        <p:blipFill rotWithShape="1">
          <a:blip r:embed="rId4">
            <a:extLst>
              <a:ext uri="{28A0092B-C50C-407E-A947-70E740481C1C}">
                <a14:useLocalDpi xmlns:a14="http://schemas.microsoft.com/office/drawing/2010/main" val="0"/>
              </a:ext>
            </a:extLst>
          </a:blip>
          <a:srcRect t="2693"/>
          <a:stretch/>
        </p:blipFill>
        <p:spPr>
          <a:xfrm>
            <a:off x="6535234" y="1694046"/>
            <a:ext cx="2009775" cy="2196618"/>
          </a:xfrm>
          <a:prstGeom prst="rect">
            <a:avLst/>
          </a:prstGeom>
        </p:spPr>
      </p:pic>
      <p:pic>
        <p:nvPicPr>
          <p:cNvPr id="14" name="Picture 13">
            <a:extLst>
              <a:ext uri="{FF2B5EF4-FFF2-40B4-BE49-F238E27FC236}">
                <a16:creationId xmlns:a16="http://schemas.microsoft.com/office/drawing/2014/main" id="{B52273BA-E265-443B-9373-F9958ADD98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38874" y="134471"/>
            <a:ext cx="914400" cy="1276350"/>
          </a:xfrm>
          <a:prstGeom prst="rect">
            <a:avLst/>
          </a:prstGeom>
        </p:spPr>
      </p:pic>
    </p:spTree>
    <p:extLst>
      <p:ext uri="{BB962C8B-B14F-4D97-AF65-F5344CB8AC3E}">
        <p14:creationId xmlns:p14="http://schemas.microsoft.com/office/powerpoint/2010/main" val="83871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7C8295-DFBC-4664-9AF6-A058D8672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26749" y="78521"/>
            <a:ext cx="12065251" cy="923330"/>
          </a:xfrm>
          <a:prstGeom prst="rect">
            <a:avLst/>
          </a:prstGeom>
          <a:solidFill>
            <a:schemeClr val="accent6">
              <a:lumMod val="75000"/>
            </a:schemeClr>
          </a:solid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The Word—The Messenger of Salvation</a:t>
            </a: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93:8 </a:t>
            </a:r>
            <a:r>
              <a:rPr lang="en-US" sz="1200" b="0" i="0" dirty="0">
                <a:solidFill>
                  <a:schemeClr val="bg1"/>
                </a:solidFill>
                <a:effectLst/>
                <a:latin typeface="Georgia" panose="02040502050405020303" pitchFamily="18" charset="0"/>
              </a:rPr>
              <a:t>Elder Russell M. Nelson</a:t>
            </a:r>
          </a:p>
        </p:txBody>
      </p:sp>
      <p:sp>
        <p:nvSpPr>
          <p:cNvPr id="4" name="Rectangle 3"/>
          <p:cNvSpPr/>
          <p:nvPr/>
        </p:nvSpPr>
        <p:spPr>
          <a:xfrm>
            <a:off x="347987" y="2003701"/>
            <a:ext cx="4271362" cy="369332"/>
          </a:xfrm>
          <a:prstGeom prst="rect">
            <a:avLst/>
          </a:prstGeom>
        </p:spPr>
        <p:txBody>
          <a:bodyPr wrap="none">
            <a:spAutoFit/>
          </a:bodyPr>
          <a:lstStyle/>
          <a:p>
            <a:r>
              <a:rPr lang="en-US" b="0" i="0" dirty="0">
                <a:solidFill>
                  <a:schemeClr val="bg1"/>
                </a:solidFill>
                <a:effectLst/>
                <a:latin typeface="Abadi" panose="020B0604020104020204" pitchFamily="34" charset="0"/>
              </a:rPr>
              <a:t>Jesus Christ is referred to as “the Word”</a:t>
            </a:r>
            <a:endParaRPr lang="en-US" dirty="0">
              <a:solidFill>
                <a:schemeClr val="bg1"/>
              </a:solidFill>
            </a:endParaRPr>
          </a:p>
        </p:txBody>
      </p:sp>
      <p:sp>
        <p:nvSpPr>
          <p:cNvPr id="7" name="Rectangle 6"/>
          <p:cNvSpPr/>
          <p:nvPr/>
        </p:nvSpPr>
        <p:spPr>
          <a:xfrm>
            <a:off x="4997513" y="3347012"/>
            <a:ext cx="6432487" cy="2031325"/>
          </a:xfrm>
          <a:prstGeom prst="rect">
            <a:avLst/>
          </a:prstGeom>
        </p:spPr>
        <p:txBody>
          <a:bodyPr wrap="square">
            <a:spAutoFit/>
          </a:bodyPr>
          <a:lstStyle/>
          <a:p>
            <a:r>
              <a:rPr lang="en-US" b="0" i="0" dirty="0">
                <a:solidFill>
                  <a:schemeClr val="bg1"/>
                </a:solidFill>
                <a:effectLst/>
                <a:latin typeface="Abadi" panose="020B0604020104020204" pitchFamily="34" charset="0"/>
              </a:rPr>
              <a:t>“We use words to convey our expression to others. So Jesus was the Word, or expression, of His Father to the world”</a:t>
            </a:r>
          </a:p>
          <a:p>
            <a:endParaRPr lang="en-US" dirty="0">
              <a:solidFill>
                <a:schemeClr val="bg1"/>
              </a:solidFill>
              <a:latin typeface="Abadi" panose="020B0604020104020204" pitchFamily="34" charset="0"/>
            </a:endParaRP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Jesus Christ is called the messenger of salvation because He declares the Father’s words to us, and those who hear and obey His message will receive salvation.</a:t>
            </a:r>
            <a:endParaRPr lang="en-US" dirty="0">
              <a:solidFill>
                <a:schemeClr val="bg1"/>
              </a:solidFill>
            </a:endParaRPr>
          </a:p>
        </p:txBody>
      </p:sp>
      <p:sp>
        <p:nvSpPr>
          <p:cNvPr id="9" name="Rectangle 8"/>
          <p:cNvSpPr/>
          <p:nvPr/>
        </p:nvSpPr>
        <p:spPr>
          <a:xfrm>
            <a:off x="5890352" y="1791940"/>
            <a:ext cx="3235694" cy="369332"/>
          </a:xfrm>
          <a:prstGeom prst="rect">
            <a:avLst/>
          </a:prstGeom>
        </p:spPr>
        <p:txBody>
          <a:bodyPr wrap="none">
            <a:spAutoFit/>
          </a:bodyPr>
          <a:lstStyle/>
          <a:p>
            <a:r>
              <a:rPr lang="en-US" b="0" i="1" dirty="0">
                <a:solidFill>
                  <a:srgbClr val="FFFF00"/>
                </a:solidFill>
                <a:effectLst/>
                <a:latin typeface="Abadi" panose="020B0604020104020204" pitchFamily="34" charset="0"/>
              </a:rPr>
              <a:t>Greek---Logos,</a:t>
            </a:r>
            <a:r>
              <a:rPr lang="en-US" b="0" i="0" dirty="0">
                <a:solidFill>
                  <a:srgbClr val="FFFF00"/>
                </a:solidFill>
                <a:effectLst/>
                <a:latin typeface="Abadi" panose="020B0604020104020204" pitchFamily="34" charset="0"/>
              </a:rPr>
              <a:t> or ‘expression.’ </a:t>
            </a:r>
            <a:endParaRPr lang="en-US" dirty="0">
              <a:solidFill>
                <a:srgbClr val="FFFF00"/>
              </a:solidFill>
            </a:endParaRPr>
          </a:p>
        </p:txBody>
      </p:sp>
      <p:pic>
        <p:nvPicPr>
          <p:cNvPr id="3" name="Picture 2">
            <a:extLst>
              <a:ext uri="{FF2B5EF4-FFF2-40B4-BE49-F238E27FC236}">
                <a16:creationId xmlns:a16="http://schemas.microsoft.com/office/drawing/2014/main" id="{5DE5815C-AB4B-4F15-BD9E-10D678243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83" y="2692624"/>
            <a:ext cx="4038600" cy="3340100"/>
          </a:xfrm>
          <a:prstGeom prst="rect">
            <a:avLst/>
          </a:prstGeom>
        </p:spPr>
      </p:pic>
      <p:pic>
        <p:nvPicPr>
          <p:cNvPr id="11" name="Picture 10">
            <a:extLst>
              <a:ext uri="{FF2B5EF4-FFF2-40B4-BE49-F238E27FC236}">
                <a16:creationId xmlns:a16="http://schemas.microsoft.com/office/drawing/2014/main" id="{AF7DE6B5-8C3C-4DB8-BD98-DD81924CD2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7284" y="5378337"/>
            <a:ext cx="938266" cy="1172833"/>
          </a:xfrm>
          <a:prstGeom prst="rect">
            <a:avLst/>
          </a:prstGeom>
        </p:spPr>
      </p:pic>
    </p:spTree>
    <p:extLst>
      <p:ext uri="{BB962C8B-B14F-4D97-AF65-F5344CB8AC3E}">
        <p14:creationId xmlns:p14="http://schemas.microsoft.com/office/powerpoint/2010/main" val="209755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440FB1-012F-451E-BA43-29F222991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99995"/>
            <a:ext cx="12065251" cy="923330"/>
          </a:xfrm>
          <a:prstGeom prst="rect">
            <a:avLst/>
          </a:prstGeom>
          <a:solidFill>
            <a:schemeClr val="accent6">
              <a:lumMod val="75000"/>
            </a:schemeClr>
          </a:solid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The Light and the Redeemer of the World</a:t>
            </a: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93:9  </a:t>
            </a:r>
            <a:endParaRPr lang="en-US" sz="1200" b="0" i="0" dirty="0">
              <a:solidFill>
                <a:schemeClr val="bg1"/>
              </a:solidFill>
              <a:effectLst/>
              <a:latin typeface="Georgia" panose="02040502050405020303" pitchFamily="18" charset="0"/>
            </a:endParaRPr>
          </a:p>
        </p:txBody>
      </p:sp>
      <p:sp>
        <p:nvSpPr>
          <p:cNvPr id="8" name="Rectangle 7"/>
          <p:cNvSpPr/>
          <p:nvPr/>
        </p:nvSpPr>
        <p:spPr>
          <a:xfrm>
            <a:off x="444692" y="2183667"/>
            <a:ext cx="5334000" cy="3139321"/>
          </a:xfrm>
          <a:prstGeom prst="rect">
            <a:avLst/>
          </a:prstGeom>
        </p:spPr>
        <p:txBody>
          <a:bodyPr wrap="square">
            <a:spAutoFit/>
          </a:bodyPr>
          <a:lstStyle/>
          <a:p>
            <a:pPr fontAlgn="base"/>
            <a:r>
              <a:rPr lang="en-US" dirty="0">
                <a:solidFill>
                  <a:schemeClr val="bg1"/>
                </a:solidFill>
              </a:rPr>
              <a:t>Through the Light of Christ, Jesus Christ gives life and light to all things. </a:t>
            </a:r>
          </a:p>
          <a:p>
            <a:pPr fontAlgn="base"/>
            <a:endParaRPr lang="en-US" dirty="0">
              <a:solidFill>
                <a:schemeClr val="bg1"/>
              </a:solidFill>
            </a:endParaRPr>
          </a:p>
          <a:p>
            <a:pPr fontAlgn="base"/>
            <a:r>
              <a:rPr lang="en-US" dirty="0">
                <a:solidFill>
                  <a:schemeClr val="bg1"/>
                </a:solidFill>
              </a:rPr>
              <a:t>He is also called the Light of the World because He provides the perfect example of how all people should live. </a:t>
            </a:r>
          </a:p>
          <a:p>
            <a:pPr fontAlgn="base"/>
            <a:endParaRPr lang="en-US" dirty="0">
              <a:solidFill>
                <a:schemeClr val="bg1"/>
              </a:solidFill>
            </a:endParaRPr>
          </a:p>
          <a:p>
            <a:pPr fontAlgn="base"/>
            <a:r>
              <a:rPr lang="en-US" dirty="0">
                <a:solidFill>
                  <a:schemeClr val="bg1"/>
                </a:solidFill>
              </a:rPr>
              <a:t>Jesus Christ is the Redeemer of the world because through His Atonement He paid the price for the sins of all mankind and made possible the resurrection of all people.</a:t>
            </a:r>
          </a:p>
        </p:txBody>
      </p:sp>
      <p:sp>
        <p:nvSpPr>
          <p:cNvPr id="3" name="Rectangle 2"/>
          <p:cNvSpPr/>
          <p:nvPr/>
        </p:nvSpPr>
        <p:spPr>
          <a:xfrm>
            <a:off x="6670378" y="5430458"/>
            <a:ext cx="4530116" cy="1200329"/>
          </a:xfrm>
          <a:prstGeom prst="rect">
            <a:avLst/>
          </a:prstGeom>
        </p:spPr>
        <p:txBody>
          <a:bodyPr wrap="square">
            <a:spAutoFit/>
          </a:bodyPr>
          <a:lstStyle/>
          <a:p>
            <a:r>
              <a:rPr lang="en-US" sz="2400" b="0" i="1" dirty="0">
                <a:solidFill>
                  <a:srgbClr val="FFFF00"/>
                </a:solidFill>
                <a:effectLst/>
                <a:latin typeface="Abadi" panose="020B0604020104020204" pitchFamily="34" charset="0"/>
              </a:rPr>
              <a:t>As long as I am in the world, I am the light of the world.</a:t>
            </a:r>
          </a:p>
          <a:p>
            <a:r>
              <a:rPr lang="en-US" sz="2400" i="1" dirty="0">
                <a:solidFill>
                  <a:srgbClr val="FFFF00"/>
                </a:solidFill>
                <a:latin typeface="Abadi" panose="020B0604020104020204" pitchFamily="34" charset="0"/>
              </a:rPr>
              <a:t>John 9:5</a:t>
            </a:r>
            <a:endParaRPr lang="en-US" sz="2400" i="1" dirty="0">
              <a:solidFill>
                <a:srgbClr val="FFFF00"/>
              </a:solidFill>
            </a:endParaRPr>
          </a:p>
        </p:txBody>
      </p:sp>
      <p:pic>
        <p:nvPicPr>
          <p:cNvPr id="4" name="Picture 3">
            <a:extLst>
              <a:ext uri="{FF2B5EF4-FFF2-40B4-BE49-F238E27FC236}">
                <a16:creationId xmlns:a16="http://schemas.microsoft.com/office/drawing/2014/main" id="{85F11E4C-76BC-46A6-90FE-06BC358C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540" y="2025750"/>
            <a:ext cx="3297238" cy="3297238"/>
          </a:xfrm>
          <a:prstGeom prst="rect">
            <a:avLst/>
          </a:prstGeom>
        </p:spPr>
      </p:pic>
    </p:spTree>
    <p:extLst>
      <p:ext uri="{BB962C8B-B14F-4D97-AF65-F5344CB8AC3E}">
        <p14:creationId xmlns:p14="http://schemas.microsoft.com/office/powerpoint/2010/main" val="145135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928F721-EA33-4710-B94F-E32A45E31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63692" y="99995"/>
            <a:ext cx="12065251" cy="923330"/>
          </a:xfrm>
          <a:prstGeom prst="rect">
            <a:avLst/>
          </a:prstGeom>
          <a:solidFill>
            <a:schemeClr val="accent6">
              <a:lumMod val="75000"/>
            </a:schemeClr>
          </a:solid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The Spirit of Truth</a:t>
            </a: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93:9  </a:t>
            </a:r>
            <a:r>
              <a:rPr lang="en-US" sz="1200" dirty="0">
                <a:solidFill>
                  <a:schemeClr val="bg1"/>
                </a:solidFill>
                <a:latin typeface="Georgia" panose="02040502050405020303" pitchFamily="18" charset="0"/>
              </a:rPr>
              <a:t>McConkie and </a:t>
            </a:r>
            <a:r>
              <a:rPr lang="en-US" sz="1200" dirty="0" err="1">
                <a:solidFill>
                  <a:schemeClr val="bg1"/>
                </a:solidFill>
                <a:latin typeface="Georgia" panose="02040502050405020303" pitchFamily="18" charset="0"/>
              </a:rPr>
              <a:t>Ostler</a:t>
            </a:r>
            <a:endParaRPr lang="en-US" sz="1200" b="0" i="0" dirty="0">
              <a:solidFill>
                <a:schemeClr val="bg1"/>
              </a:solidFill>
              <a:effectLst/>
              <a:latin typeface="Georgia" panose="02040502050405020303" pitchFamily="18" charset="0"/>
            </a:endParaRPr>
          </a:p>
        </p:txBody>
      </p:sp>
      <p:sp>
        <p:nvSpPr>
          <p:cNvPr id="4" name="Rectangle 3"/>
          <p:cNvSpPr/>
          <p:nvPr/>
        </p:nvSpPr>
        <p:spPr>
          <a:xfrm>
            <a:off x="347987" y="2003701"/>
            <a:ext cx="4467954" cy="369332"/>
          </a:xfrm>
          <a:prstGeom prst="rect">
            <a:avLst/>
          </a:prstGeom>
        </p:spPr>
        <p:txBody>
          <a:bodyPr wrap="none">
            <a:spAutoFit/>
          </a:bodyPr>
          <a:lstStyle/>
          <a:p>
            <a:r>
              <a:rPr lang="en-US" b="0" i="0" dirty="0">
                <a:solidFill>
                  <a:schemeClr val="bg1"/>
                </a:solidFill>
                <a:effectLst/>
                <a:latin typeface="Abadi" panose="020B0604020104020204" pitchFamily="34" charset="0"/>
              </a:rPr>
              <a:t>A title given to Jesus in the Premortal life. </a:t>
            </a:r>
            <a:endParaRPr lang="en-US" dirty="0">
              <a:solidFill>
                <a:schemeClr val="bg1"/>
              </a:solidFill>
            </a:endParaRPr>
          </a:p>
        </p:txBody>
      </p:sp>
      <p:sp>
        <p:nvSpPr>
          <p:cNvPr id="7" name="Rectangle 6"/>
          <p:cNvSpPr/>
          <p:nvPr/>
        </p:nvSpPr>
        <p:spPr>
          <a:xfrm>
            <a:off x="1915316" y="2909321"/>
            <a:ext cx="4377351" cy="646331"/>
          </a:xfrm>
          <a:prstGeom prst="rect">
            <a:avLst/>
          </a:prstGeom>
        </p:spPr>
        <p:txBody>
          <a:bodyPr wrap="square">
            <a:spAutoFit/>
          </a:bodyPr>
          <a:lstStyle/>
          <a:p>
            <a:r>
              <a:rPr lang="en-US" b="0" i="0" dirty="0">
                <a:solidFill>
                  <a:schemeClr val="bg1"/>
                </a:solidFill>
                <a:effectLst/>
                <a:latin typeface="Abadi" panose="020B0604020104020204" pitchFamily="34" charset="0"/>
              </a:rPr>
              <a:t>He is the receiver and the dispenser of all the truths of salvation</a:t>
            </a:r>
            <a:endParaRPr lang="en-US" dirty="0">
              <a:solidFill>
                <a:schemeClr val="bg1"/>
              </a:solidFill>
            </a:endParaRPr>
          </a:p>
        </p:txBody>
      </p:sp>
      <p:sp>
        <p:nvSpPr>
          <p:cNvPr id="3" name="Rectangle 2"/>
          <p:cNvSpPr/>
          <p:nvPr/>
        </p:nvSpPr>
        <p:spPr>
          <a:xfrm>
            <a:off x="5166511" y="5430458"/>
            <a:ext cx="6096000" cy="1200329"/>
          </a:xfrm>
          <a:prstGeom prst="rect">
            <a:avLst/>
          </a:prstGeom>
        </p:spPr>
        <p:txBody>
          <a:bodyPr>
            <a:spAutoFit/>
          </a:bodyPr>
          <a:lstStyle/>
          <a:p>
            <a:r>
              <a:rPr lang="en-US" b="0" i="1" dirty="0">
                <a:solidFill>
                  <a:srgbClr val="FFFF00"/>
                </a:solidFill>
                <a:effectLst/>
                <a:latin typeface="Georgia" panose="02040502050405020303" pitchFamily="18" charset="0"/>
              </a:rPr>
              <a:t>But when the Comforter is come, whom I will send unto you from the Father, even the Spirit of truth, which </a:t>
            </a:r>
            <a:r>
              <a:rPr lang="en-US" b="0" i="1" dirty="0" err="1">
                <a:solidFill>
                  <a:srgbClr val="FFFF00"/>
                </a:solidFill>
                <a:effectLst/>
                <a:latin typeface="Georgia" panose="02040502050405020303" pitchFamily="18" charset="0"/>
              </a:rPr>
              <a:t>proceedeth</a:t>
            </a:r>
            <a:r>
              <a:rPr lang="en-US" b="0" i="1" dirty="0">
                <a:solidFill>
                  <a:srgbClr val="FFFF00"/>
                </a:solidFill>
                <a:effectLst/>
                <a:latin typeface="Georgia" panose="02040502050405020303" pitchFamily="18" charset="0"/>
              </a:rPr>
              <a:t> from the Father, he shall testify of me:</a:t>
            </a:r>
          </a:p>
          <a:p>
            <a:r>
              <a:rPr lang="en-US" i="1" dirty="0">
                <a:solidFill>
                  <a:srgbClr val="FFFF00"/>
                </a:solidFill>
                <a:latin typeface="Georgia" panose="02040502050405020303" pitchFamily="18" charset="0"/>
              </a:rPr>
              <a:t>John 15:26</a:t>
            </a:r>
            <a:endParaRPr lang="en-US" i="1" dirty="0">
              <a:solidFill>
                <a:srgbClr val="FFFF00"/>
              </a:solidFill>
            </a:endParaRPr>
          </a:p>
        </p:txBody>
      </p:sp>
      <p:sp>
        <p:nvSpPr>
          <p:cNvPr id="9" name="Rectangle 8"/>
          <p:cNvSpPr/>
          <p:nvPr/>
        </p:nvSpPr>
        <p:spPr>
          <a:xfrm>
            <a:off x="5624808" y="4492761"/>
            <a:ext cx="6096000" cy="646331"/>
          </a:xfrm>
          <a:prstGeom prst="rect">
            <a:avLst/>
          </a:prstGeom>
        </p:spPr>
        <p:txBody>
          <a:bodyPr>
            <a:spAutoFit/>
          </a:bodyPr>
          <a:lstStyle/>
          <a:p>
            <a:r>
              <a:rPr lang="en-US" b="0" i="0" dirty="0">
                <a:solidFill>
                  <a:schemeClr val="bg1"/>
                </a:solidFill>
                <a:effectLst/>
                <a:latin typeface="Abadi" panose="020B0604020104020204" pitchFamily="34" charset="0"/>
              </a:rPr>
              <a:t>This title is also used to refer to the Holy Ghost, who testifies of Jesus Christ</a:t>
            </a:r>
            <a:endParaRPr lang="en-US" dirty="0">
              <a:solidFill>
                <a:schemeClr val="bg1"/>
              </a:solidFill>
            </a:endParaRPr>
          </a:p>
        </p:txBody>
      </p:sp>
      <p:pic>
        <p:nvPicPr>
          <p:cNvPr id="8" name="Picture 7">
            <a:extLst>
              <a:ext uri="{FF2B5EF4-FFF2-40B4-BE49-F238E27FC236}">
                <a16:creationId xmlns:a16="http://schemas.microsoft.com/office/drawing/2014/main" id="{8EF46643-0BF3-43CA-855E-772D0C093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514" y="1518814"/>
            <a:ext cx="2257425" cy="2895600"/>
          </a:xfrm>
          <a:prstGeom prst="rect">
            <a:avLst/>
          </a:prstGeom>
        </p:spPr>
      </p:pic>
      <p:sp>
        <p:nvSpPr>
          <p:cNvPr id="13" name="Rectangle 12">
            <a:extLst>
              <a:ext uri="{FF2B5EF4-FFF2-40B4-BE49-F238E27FC236}">
                <a16:creationId xmlns:a16="http://schemas.microsoft.com/office/drawing/2014/main" id="{80EE70AB-8960-4083-A187-5AFE13456B3C}"/>
              </a:ext>
            </a:extLst>
          </p:cNvPr>
          <p:cNvSpPr/>
          <p:nvPr/>
        </p:nvSpPr>
        <p:spPr>
          <a:xfrm>
            <a:off x="2524182" y="1108824"/>
            <a:ext cx="7271019" cy="369332"/>
          </a:xfrm>
          <a:prstGeom prst="rect">
            <a:avLst/>
          </a:prstGeom>
        </p:spPr>
        <p:txBody>
          <a:bodyPr wrap="square">
            <a:spAutoFit/>
          </a:bodyPr>
          <a:lstStyle/>
          <a:p>
            <a:r>
              <a:rPr lang="en-US" dirty="0">
                <a:solidFill>
                  <a:srgbClr val="FFFF00"/>
                </a:solidFill>
                <a:latin typeface="Open Sans"/>
              </a:rPr>
              <a:t> Jesus Christ does not lie and He possesses a fulness of truth </a:t>
            </a:r>
            <a:endParaRPr lang="en-US" dirty="0">
              <a:solidFill>
                <a:srgbClr val="FFFF00"/>
              </a:solidFill>
            </a:endParaRPr>
          </a:p>
        </p:txBody>
      </p:sp>
    </p:spTree>
    <p:extLst>
      <p:ext uri="{BB962C8B-B14F-4D97-AF65-F5344CB8AC3E}">
        <p14:creationId xmlns:p14="http://schemas.microsoft.com/office/powerpoint/2010/main" val="27303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E63E52-61D9-4D8D-A7E6-47051ECBE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108641"/>
            <a:ext cx="12065251" cy="923330"/>
          </a:xfrm>
          <a:prstGeom prst="rect">
            <a:avLst/>
          </a:prstGeom>
          <a:solidFill>
            <a:schemeClr val="accent6">
              <a:lumMod val="75000"/>
            </a:schemeClr>
          </a:solid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The Only Begotten of the Father</a:t>
            </a: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93:11 </a:t>
            </a:r>
            <a:endParaRPr lang="en-US" sz="1200" b="0" i="0" dirty="0">
              <a:solidFill>
                <a:schemeClr val="bg1"/>
              </a:solidFill>
              <a:effectLst/>
              <a:latin typeface="Georgia" panose="02040502050405020303" pitchFamily="18" charset="0"/>
            </a:endParaRPr>
          </a:p>
        </p:txBody>
      </p:sp>
      <p:sp>
        <p:nvSpPr>
          <p:cNvPr id="3" name="Rectangle 2"/>
          <p:cNvSpPr/>
          <p:nvPr/>
        </p:nvSpPr>
        <p:spPr>
          <a:xfrm>
            <a:off x="974756" y="1833916"/>
            <a:ext cx="6096000" cy="2862322"/>
          </a:xfrm>
          <a:prstGeom prst="rect">
            <a:avLst/>
          </a:prstGeom>
        </p:spPr>
        <p:txBody>
          <a:bodyPr>
            <a:spAutoFit/>
          </a:bodyPr>
          <a:lstStyle/>
          <a:p>
            <a:r>
              <a:rPr lang="en-US" b="0" i="0" dirty="0">
                <a:solidFill>
                  <a:schemeClr val="bg1"/>
                </a:solidFill>
                <a:effectLst/>
                <a:latin typeface="Abadi" panose="020B0604020104020204" pitchFamily="34" charset="0"/>
              </a:rPr>
              <a:t>Jesus Christ is the greatest being to be born on this earth. God is the Father of the spirits of all mankind, but Jesus Christ is the only person who was born into the world as the literal Son of God in the flesh.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Because Jesus Christ was born of an immortal father, He had power over death.</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This power allowed Him to accomplish the Atonement and Resurrection for all mankind.</a:t>
            </a:r>
            <a:endParaRPr lang="en-US" dirty="0">
              <a:solidFill>
                <a:schemeClr val="bg1"/>
              </a:solidFill>
            </a:endParaRPr>
          </a:p>
        </p:txBody>
      </p:sp>
      <p:sp>
        <p:nvSpPr>
          <p:cNvPr id="9" name="Rectangle 8"/>
          <p:cNvSpPr/>
          <p:nvPr/>
        </p:nvSpPr>
        <p:spPr>
          <a:xfrm>
            <a:off x="6437013" y="5176954"/>
            <a:ext cx="5178583" cy="923330"/>
          </a:xfrm>
          <a:prstGeom prst="rect">
            <a:avLst/>
          </a:prstGeom>
        </p:spPr>
        <p:txBody>
          <a:bodyPr wrap="square">
            <a:spAutoFit/>
          </a:bodyPr>
          <a:lstStyle/>
          <a:p>
            <a:r>
              <a:rPr lang="en-US" b="0" i="1" dirty="0">
                <a:solidFill>
                  <a:srgbClr val="FFFF00"/>
                </a:solidFill>
                <a:effectLst/>
                <a:latin typeface="Georgia" panose="02040502050405020303" pitchFamily="18" charset="0"/>
              </a:rPr>
              <a:t>For as the Father hath life in himself; so hath he given to the Son to have life in himself;</a:t>
            </a:r>
          </a:p>
          <a:p>
            <a:r>
              <a:rPr lang="en-US" i="1" dirty="0">
                <a:solidFill>
                  <a:srgbClr val="FFFF00"/>
                </a:solidFill>
                <a:latin typeface="Georgia" panose="02040502050405020303" pitchFamily="18" charset="0"/>
              </a:rPr>
              <a:t>John 5:26</a:t>
            </a:r>
            <a:endParaRPr lang="en-US" i="1" dirty="0">
              <a:solidFill>
                <a:srgbClr val="FFFF00"/>
              </a:solidFill>
            </a:endParaRPr>
          </a:p>
        </p:txBody>
      </p:sp>
      <p:pic>
        <p:nvPicPr>
          <p:cNvPr id="4" name="Picture 3">
            <a:extLst>
              <a:ext uri="{FF2B5EF4-FFF2-40B4-BE49-F238E27FC236}">
                <a16:creationId xmlns:a16="http://schemas.microsoft.com/office/drawing/2014/main" id="{FFAC175B-726E-40CE-8622-463955260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3813" y="2054638"/>
            <a:ext cx="4114800" cy="2641600"/>
          </a:xfrm>
          <a:prstGeom prst="rect">
            <a:avLst/>
          </a:prstGeom>
        </p:spPr>
      </p:pic>
    </p:spTree>
    <p:extLst>
      <p:ext uri="{BB962C8B-B14F-4D97-AF65-F5344CB8AC3E}">
        <p14:creationId xmlns:p14="http://schemas.microsoft.com/office/powerpoint/2010/main" val="113212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43AFA68-4DB9-44B4-8A57-0FE7475A0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0"/>
            <a:ext cx="12065251"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From Grace to Grace</a:t>
            </a: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93:12-17 </a:t>
            </a:r>
            <a:r>
              <a:rPr lang="en-US" sz="1200" b="0" i="0" dirty="0">
                <a:solidFill>
                  <a:schemeClr val="bg1"/>
                </a:solidFill>
                <a:effectLst/>
                <a:latin typeface="Georgia" panose="02040502050405020303" pitchFamily="18" charset="0"/>
              </a:rPr>
              <a:t>President Lorenzo Snow</a:t>
            </a:r>
          </a:p>
        </p:txBody>
      </p:sp>
      <p:sp>
        <p:nvSpPr>
          <p:cNvPr id="19" name="Rectangle 18"/>
          <p:cNvSpPr/>
          <p:nvPr/>
        </p:nvSpPr>
        <p:spPr>
          <a:xfrm>
            <a:off x="4929118" y="5181405"/>
            <a:ext cx="6669068" cy="646331"/>
          </a:xfrm>
          <a:prstGeom prst="rect">
            <a:avLst/>
          </a:prstGeom>
          <a:solidFill>
            <a:srgbClr val="FFFFCC"/>
          </a:solidFill>
        </p:spPr>
        <p:txBody>
          <a:bodyPr wrap="square">
            <a:spAutoFit/>
          </a:bodyPr>
          <a:lstStyle/>
          <a:p>
            <a:pPr fontAlgn="base"/>
            <a:r>
              <a:rPr lang="en-US" dirty="0"/>
              <a:t>Jesus grew until He had a </a:t>
            </a:r>
            <a:r>
              <a:rPr lang="en-US" dirty="0" err="1"/>
              <a:t>fulness</a:t>
            </a:r>
            <a:r>
              <a:rPr lang="en-US" dirty="0"/>
              <a:t> of grace, truth, glory, and power. John saw that Jesus “received a </a:t>
            </a:r>
            <a:r>
              <a:rPr lang="en-US" dirty="0" err="1"/>
              <a:t>fulness</a:t>
            </a:r>
            <a:r>
              <a:rPr lang="en-US" dirty="0"/>
              <a:t> of the glory of the Father</a:t>
            </a:r>
          </a:p>
        </p:txBody>
      </p:sp>
      <p:sp>
        <p:nvSpPr>
          <p:cNvPr id="22" name="Rectangle 21"/>
          <p:cNvSpPr/>
          <p:nvPr/>
        </p:nvSpPr>
        <p:spPr>
          <a:xfrm>
            <a:off x="4929118" y="5960189"/>
            <a:ext cx="6669068" cy="646331"/>
          </a:xfrm>
          <a:prstGeom prst="rect">
            <a:avLst/>
          </a:prstGeom>
          <a:solidFill>
            <a:srgbClr val="FFFFCC"/>
          </a:solidFill>
        </p:spPr>
        <p:txBody>
          <a:bodyPr wrap="square">
            <a:spAutoFit/>
          </a:bodyPr>
          <a:lstStyle/>
          <a:p>
            <a:pPr fontAlgn="base"/>
            <a:r>
              <a:rPr lang="en-US" dirty="0"/>
              <a:t>He received all power both in heaven and on earth, and the glory of the Father was with him, for he dwelt in him.” </a:t>
            </a:r>
          </a:p>
        </p:txBody>
      </p:sp>
      <p:pic>
        <p:nvPicPr>
          <p:cNvPr id="3" name="Picture 2">
            <a:extLst>
              <a:ext uri="{FF2B5EF4-FFF2-40B4-BE49-F238E27FC236}">
                <a16:creationId xmlns:a16="http://schemas.microsoft.com/office/drawing/2014/main" id="{EBC91C42-B496-411D-9426-A5610F8BC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27" y="246283"/>
            <a:ext cx="1585097" cy="3438442"/>
          </a:xfrm>
          <a:prstGeom prst="rect">
            <a:avLst/>
          </a:prstGeom>
        </p:spPr>
      </p:pic>
      <p:pic>
        <p:nvPicPr>
          <p:cNvPr id="10" name="Picture 9">
            <a:extLst>
              <a:ext uri="{FF2B5EF4-FFF2-40B4-BE49-F238E27FC236}">
                <a16:creationId xmlns:a16="http://schemas.microsoft.com/office/drawing/2014/main" id="{D58C6C5C-B627-4291-A6D7-EDFBDA3540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7315" y="852919"/>
            <a:ext cx="2658086" cy="4651651"/>
          </a:xfrm>
          <a:prstGeom prst="rect">
            <a:avLst/>
          </a:prstGeom>
        </p:spPr>
      </p:pic>
      <p:pic>
        <p:nvPicPr>
          <p:cNvPr id="25" name="Picture 24">
            <a:extLst>
              <a:ext uri="{FF2B5EF4-FFF2-40B4-BE49-F238E27FC236}">
                <a16:creationId xmlns:a16="http://schemas.microsoft.com/office/drawing/2014/main" id="{31189162-7C34-4A27-A30F-73890DF4B4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5401" y="1255538"/>
            <a:ext cx="2834886" cy="3499407"/>
          </a:xfrm>
          <a:prstGeom prst="rect">
            <a:avLst/>
          </a:prstGeom>
        </p:spPr>
      </p:pic>
      <p:pic>
        <p:nvPicPr>
          <p:cNvPr id="27" name="Picture 26">
            <a:extLst>
              <a:ext uri="{FF2B5EF4-FFF2-40B4-BE49-F238E27FC236}">
                <a16:creationId xmlns:a16="http://schemas.microsoft.com/office/drawing/2014/main" id="{66277FC0-1798-4393-8644-4AB641BE65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9552" y="491652"/>
            <a:ext cx="5322269" cy="4438273"/>
          </a:xfrm>
          <a:prstGeom prst="rect">
            <a:avLst/>
          </a:prstGeom>
        </p:spPr>
      </p:pic>
      <p:pic>
        <p:nvPicPr>
          <p:cNvPr id="29" name="Picture 28">
            <a:extLst>
              <a:ext uri="{FF2B5EF4-FFF2-40B4-BE49-F238E27FC236}">
                <a16:creationId xmlns:a16="http://schemas.microsoft.com/office/drawing/2014/main" id="{35F37FCF-A274-4152-89FB-3224DAF02A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940" y="5486460"/>
            <a:ext cx="673416" cy="900178"/>
          </a:xfrm>
          <a:prstGeom prst="rect">
            <a:avLst/>
          </a:prstGeom>
        </p:spPr>
      </p:pic>
    </p:spTree>
    <p:extLst>
      <p:ext uri="{BB962C8B-B14F-4D97-AF65-F5344CB8AC3E}">
        <p14:creationId xmlns:p14="http://schemas.microsoft.com/office/powerpoint/2010/main" val="377970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6B396F-8E76-4437-8E6B-0D6027643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3" name="Group 32">
            <a:extLst>
              <a:ext uri="{FF2B5EF4-FFF2-40B4-BE49-F238E27FC236}">
                <a16:creationId xmlns:a16="http://schemas.microsoft.com/office/drawing/2014/main" id="{5ACC7460-9638-4564-A018-28E98328441A}"/>
              </a:ext>
            </a:extLst>
          </p:cNvPr>
          <p:cNvGrpSpPr/>
          <p:nvPr/>
        </p:nvGrpSpPr>
        <p:grpSpPr>
          <a:xfrm>
            <a:off x="3111692" y="-538205"/>
            <a:ext cx="1777466" cy="4124260"/>
            <a:chOff x="6934200" y="1524000"/>
            <a:chExt cx="1143000" cy="2362200"/>
          </a:xfrm>
        </p:grpSpPr>
        <p:sp>
          <p:nvSpPr>
            <p:cNvPr id="34" name="Rounded Rectangle 19">
              <a:extLst>
                <a:ext uri="{FF2B5EF4-FFF2-40B4-BE49-F238E27FC236}">
                  <a16:creationId xmlns:a16="http://schemas.microsoft.com/office/drawing/2014/main" id="{941B0D6F-B84D-41C0-975F-A7413973FBDB}"/>
                </a:ext>
              </a:extLst>
            </p:cNvPr>
            <p:cNvSpPr/>
            <p:nvPr/>
          </p:nvSpPr>
          <p:spPr>
            <a:xfrm>
              <a:off x="6934200" y="1600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20">
              <a:extLst>
                <a:ext uri="{FF2B5EF4-FFF2-40B4-BE49-F238E27FC236}">
                  <a16:creationId xmlns:a16="http://schemas.microsoft.com/office/drawing/2014/main" id="{A8479097-CEEA-4F26-ADAA-A3E17830D61F}"/>
                </a:ext>
              </a:extLst>
            </p:cNvPr>
            <p:cNvSpPr/>
            <p:nvPr/>
          </p:nvSpPr>
          <p:spPr>
            <a:xfrm>
              <a:off x="6934200" y="1981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21">
              <a:extLst>
                <a:ext uri="{FF2B5EF4-FFF2-40B4-BE49-F238E27FC236}">
                  <a16:creationId xmlns:a16="http://schemas.microsoft.com/office/drawing/2014/main" id="{83CD3570-22E3-4060-8684-2257F76E0160}"/>
                </a:ext>
              </a:extLst>
            </p:cNvPr>
            <p:cNvSpPr/>
            <p:nvPr/>
          </p:nvSpPr>
          <p:spPr>
            <a:xfrm>
              <a:off x="6934200" y="2362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22">
              <a:extLst>
                <a:ext uri="{FF2B5EF4-FFF2-40B4-BE49-F238E27FC236}">
                  <a16:creationId xmlns:a16="http://schemas.microsoft.com/office/drawing/2014/main" id="{5A960C97-6ACF-4219-B74C-2CA5C401CD51}"/>
                </a:ext>
              </a:extLst>
            </p:cNvPr>
            <p:cNvSpPr/>
            <p:nvPr/>
          </p:nvSpPr>
          <p:spPr>
            <a:xfrm>
              <a:off x="6934200" y="2743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23">
              <a:extLst>
                <a:ext uri="{FF2B5EF4-FFF2-40B4-BE49-F238E27FC236}">
                  <a16:creationId xmlns:a16="http://schemas.microsoft.com/office/drawing/2014/main" id="{AA86D6DB-4166-4A6D-A0A1-1F483AC11F85}"/>
                </a:ext>
              </a:extLst>
            </p:cNvPr>
            <p:cNvSpPr/>
            <p:nvPr/>
          </p:nvSpPr>
          <p:spPr>
            <a:xfrm>
              <a:off x="6934200" y="3124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24">
              <a:extLst>
                <a:ext uri="{FF2B5EF4-FFF2-40B4-BE49-F238E27FC236}">
                  <a16:creationId xmlns:a16="http://schemas.microsoft.com/office/drawing/2014/main" id="{7967F8E8-5554-4EBB-9C3C-0B77B074B1CF}"/>
                </a:ext>
              </a:extLst>
            </p:cNvPr>
            <p:cNvSpPr/>
            <p:nvPr/>
          </p:nvSpPr>
          <p:spPr>
            <a:xfrm>
              <a:off x="6934200" y="3505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25">
              <a:extLst>
                <a:ext uri="{FF2B5EF4-FFF2-40B4-BE49-F238E27FC236}">
                  <a16:creationId xmlns:a16="http://schemas.microsoft.com/office/drawing/2014/main" id="{97393F39-D557-4947-81BB-36840FBF0713}"/>
                </a:ext>
              </a:extLst>
            </p:cNvPr>
            <p:cNvSpPr/>
            <p:nvPr/>
          </p:nvSpPr>
          <p:spPr>
            <a:xfrm rot="5400000">
              <a:off x="5981700" y="2628900"/>
              <a:ext cx="23622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26">
              <a:extLst>
                <a:ext uri="{FF2B5EF4-FFF2-40B4-BE49-F238E27FC236}">
                  <a16:creationId xmlns:a16="http://schemas.microsoft.com/office/drawing/2014/main" id="{51EFBC81-6513-4FB1-866F-4F211322E67E}"/>
                </a:ext>
              </a:extLst>
            </p:cNvPr>
            <p:cNvSpPr/>
            <p:nvPr/>
          </p:nvSpPr>
          <p:spPr>
            <a:xfrm rot="5400000">
              <a:off x="6667500" y="2628900"/>
              <a:ext cx="23622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96570" y="0"/>
            <a:ext cx="12065251"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One Step at a Time</a:t>
            </a: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93:12, 19-20 Joseph Smith</a:t>
            </a:r>
            <a:endParaRPr lang="en-US" sz="1200" b="0" i="0" dirty="0">
              <a:solidFill>
                <a:schemeClr val="bg1"/>
              </a:solidFill>
              <a:effectLst/>
              <a:latin typeface="Georgia" panose="02040502050405020303" pitchFamily="18" charset="0"/>
            </a:endParaRPr>
          </a:p>
        </p:txBody>
      </p:sp>
      <p:sp>
        <p:nvSpPr>
          <p:cNvPr id="2" name="Rectangle 1">
            <a:extLst>
              <a:ext uri="{FF2B5EF4-FFF2-40B4-BE49-F238E27FC236}">
                <a16:creationId xmlns:a16="http://schemas.microsoft.com/office/drawing/2014/main" id="{A0A2016C-B65E-4FBD-A20A-0DD896772999}"/>
              </a:ext>
            </a:extLst>
          </p:cNvPr>
          <p:cNvSpPr/>
          <p:nvPr/>
        </p:nvSpPr>
        <p:spPr>
          <a:xfrm>
            <a:off x="331012" y="942021"/>
            <a:ext cx="4450080" cy="1200329"/>
          </a:xfrm>
          <a:prstGeom prst="rect">
            <a:avLst/>
          </a:prstGeom>
        </p:spPr>
        <p:txBody>
          <a:bodyPr wrap="square">
            <a:spAutoFit/>
          </a:bodyPr>
          <a:lstStyle/>
          <a:p>
            <a:r>
              <a:rPr lang="en-US" i="1" dirty="0">
                <a:solidFill>
                  <a:schemeClr val="bg1"/>
                </a:solidFill>
                <a:latin typeface="Open Sans"/>
              </a:rPr>
              <a:t>“It is not wisdom that we should have all knowledge at once presented before us; but that we should have a little at a time; then we can comprehend it.”</a:t>
            </a:r>
            <a:endParaRPr lang="en-US" dirty="0">
              <a:solidFill>
                <a:schemeClr val="bg1"/>
              </a:solidFill>
            </a:endParaRPr>
          </a:p>
        </p:txBody>
      </p:sp>
      <p:sp>
        <p:nvSpPr>
          <p:cNvPr id="8" name="Rectangle 7">
            <a:extLst>
              <a:ext uri="{FF2B5EF4-FFF2-40B4-BE49-F238E27FC236}">
                <a16:creationId xmlns:a16="http://schemas.microsoft.com/office/drawing/2014/main" id="{42BA84E7-8436-4967-85E4-516C9931B4A7}"/>
              </a:ext>
            </a:extLst>
          </p:cNvPr>
          <p:cNvSpPr/>
          <p:nvPr/>
        </p:nvSpPr>
        <p:spPr>
          <a:xfrm>
            <a:off x="5714198" y="3559945"/>
            <a:ext cx="6096000" cy="2862322"/>
          </a:xfrm>
          <a:prstGeom prst="rect">
            <a:avLst/>
          </a:prstGeom>
        </p:spPr>
        <p:txBody>
          <a:bodyPr>
            <a:spAutoFit/>
          </a:bodyPr>
          <a:lstStyle/>
          <a:p>
            <a:r>
              <a:rPr lang="en-US" i="1" dirty="0">
                <a:solidFill>
                  <a:schemeClr val="bg1"/>
                </a:solidFill>
                <a:latin typeface="Open Sans"/>
              </a:rPr>
              <a:t>“When you climb up a ladder, you must begin at the bottom, and ascend step by step, until you arrive at the top; and so it is with the principles of the gospel—you must begin with the first, and go on until you learn all the principles of exaltation.</a:t>
            </a:r>
          </a:p>
          <a:p>
            <a:endParaRPr lang="en-US" i="1" dirty="0">
              <a:solidFill>
                <a:schemeClr val="bg1"/>
              </a:solidFill>
              <a:latin typeface="Open Sans"/>
            </a:endParaRPr>
          </a:p>
          <a:p>
            <a:r>
              <a:rPr lang="en-US" i="1" dirty="0">
                <a:solidFill>
                  <a:schemeClr val="bg1"/>
                </a:solidFill>
                <a:latin typeface="Open Sans"/>
              </a:rPr>
              <a:t>But it will be a great while after you have passed through the veil before you will have learned them. It is not all to be comprehended in this world; it will be a great work to learn our salvation and exaltation even beyond the grave.”</a:t>
            </a:r>
            <a:endParaRPr lang="en-US" dirty="0">
              <a:solidFill>
                <a:schemeClr val="bg1"/>
              </a:solidFill>
            </a:endParaRPr>
          </a:p>
        </p:txBody>
      </p:sp>
      <p:grpSp>
        <p:nvGrpSpPr>
          <p:cNvPr id="22" name="Group 21">
            <a:extLst>
              <a:ext uri="{FF2B5EF4-FFF2-40B4-BE49-F238E27FC236}">
                <a16:creationId xmlns:a16="http://schemas.microsoft.com/office/drawing/2014/main" id="{4F2958B3-B82F-4B9F-B962-8B8DCCE219A4}"/>
              </a:ext>
            </a:extLst>
          </p:cNvPr>
          <p:cNvGrpSpPr/>
          <p:nvPr/>
        </p:nvGrpSpPr>
        <p:grpSpPr>
          <a:xfrm>
            <a:off x="3111692" y="2127183"/>
            <a:ext cx="1777466" cy="4124260"/>
            <a:chOff x="6934200" y="1524000"/>
            <a:chExt cx="1143000" cy="2362200"/>
          </a:xfrm>
        </p:grpSpPr>
        <p:sp>
          <p:nvSpPr>
            <p:cNvPr id="23" name="Rounded Rectangle 19">
              <a:extLst>
                <a:ext uri="{FF2B5EF4-FFF2-40B4-BE49-F238E27FC236}">
                  <a16:creationId xmlns:a16="http://schemas.microsoft.com/office/drawing/2014/main" id="{949CC148-BA90-4FBE-9800-FCE7C55C73FB}"/>
                </a:ext>
              </a:extLst>
            </p:cNvPr>
            <p:cNvSpPr/>
            <p:nvPr/>
          </p:nvSpPr>
          <p:spPr>
            <a:xfrm>
              <a:off x="6934200" y="1600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0">
              <a:extLst>
                <a:ext uri="{FF2B5EF4-FFF2-40B4-BE49-F238E27FC236}">
                  <a16:creationId xmlns:a16="http://schemas.microsoft.com/office/drawing/2014/main" id="{8446E41C-62E8-4A14-BD81-86DBD94D7AFC}"/>
                </a:ext>
              </a:extLst>
            </p:cNvPr>
            <p:cNvSpPr/>
            <p:nvPr/>
          </p:nvSpPr>
          <p:spPr>
            <a:xfrm>
              <a:off x="6934200" y="1981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1">
              <a:extLst>
                <a:ext uri="{FF2B5EF4-FFF2-40B4-BE49-F238E27FC236}">
                  <a16:creationId xmlns:a16="http://schemas.microsoft.com/office/drawing/2014/main" id="{A73E4410-6859-418B-8B3F-3FF368D5EC63}"/>
                </a:ext>
              </a:extLst>
            </p:cNvPr>
            <p:cNvSpPr/>
            <p:nvPr/>
          </p:nvSpPr>
          <p:spPr>
            <a:xfrm>
              <a:off x="6934200" y="2362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2">
              <a:extLst>
                <a:ext uri="{FF2B5EF4-FFF2-40B4-BE49-F238E27FC236}">
                  <a16:creationId xmlns:a16="http://schemas.microsoft.com/office/drawing/2014/main" id="{78A3ABF0-FDB4-421E-A4D8-B92AC8593772}"/>
                </a:ext>
              </a:extLst>
            </p:cNvPr>
            <p:cNvSpPr/>
            <p:nvPr/>
          </p:nvSpPr>
          <p:spPr>
            <a:xfrm>
              <a:off x="6934200" y="2743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3">
              <a:extLst>
                <a:ext uri="{FF2B5EF4-FFF2-40B4-BE49-F238E27FC236}">
                  <a16:creationId xmlns:a16="http://schemas.microsoft.com/office/drawing/2014/main" id="{60D21D36-94BA-4A7E-8861-A94E1620E886}"/>
                </a:ext>
              </a:extLst>
            </p:cNvPr>
            <p:cNvSpPr/>
            <p:nvPr/>
          </p:nvSpPr>
          <p:spPr>
            <a:xfrm>
              <a:off x="6934200" y="3124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4">
              <a:extLst>
                <a:ext uri="{FF2B5EF4-FFF2-40B4-BE49-F238E27FC236}">
                  <a16:creationId xmlns:a16="http://schemas.microsoft.com/office/drawing/2014/main" id="{B72BD94A-E061-405C-8D84-3AAE512AA5F4}"/>
                </a:ext>
              </a:extLst>
            </p:cNvPr>
            <p:cNvSpPr/>
            <p:nvPr/>
          </p:nvSpPr>
          <p:spPr>
            <a:xfrm>
              <a:off x="6934200" y="3505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25">
              <a:extLst>
                <a:ext uri="{FF2B5EF4-FFF2-40B4-BE49-F238E27FC236}">
                  <a16:creationId xmlns:a16="http://schemas.microsoft.com/office/drawing/2014/main" id="{E08EFDFD-6E21-483A-B252-664DE0C342BA}"/>
                </a:ext>
              </a:extLst>
            </p:cNvPr>
            <p:cNvSpPr/>
            <p:nvPr/>
          </p:nvSpPr>
          <p:spPr>
            <a:xfrm rot="5400000">
              <a:off x="5981700" y="2628900"/>
              <a:ext cx="23622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26">
              <a:extLst>
                <a:ext uri="{FF2B5EF4-FFF2-40B4-BE49-F238E27FC236}">
                  <a16:creationId xmlns:a16="http://schemas.microsoft.com/office/drawing/2014/main" id="{13ECE444-89E9-4FBA-B99A-2D2B1D554324}"/>
                </a:ext>
              </a:extLst>
            </p:cNvPr>
            <p:cNvSpPr/>
            <p:nvPr/>
          </p:nvSpPr>
          <p:spPr>
            <a:xfrm rot="5400000">
              <a:off x="6667500" y="2628900"/>
              <a:ext cx="23622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54A26AD9-DDC6-4F6A-ACB8-DAC40CA0AD4E}"/>
              </a:ext>
            </a:extLst>
          </p:cNvPr>
          <p:cNvGrpSpPr/>
          <p:nvPr/>
        </p:nvGrpSpPr>
        <p:grpSpPr>
          <a:xfrm>
            <a:off x="3197003" y="3956617"/>
            <a:ext cx="1374293" cy="2477577"/>
            <a:chOff x="3108112" y="1082367"/>
            <a:chExt cx="2300492" cy="4147329"/>
          </a:xfrm>
        </p:grpSpPr>
        <p:sp>
          <p:nvSpPr>
            <p:cNvPr id="13" name="Oval 12">
              <a:extLst>
                <a:ext uri="{FF2B5EF4-FFF2-40B4-BE49-F238E27FC236}">
                  <a16:creationId xmlns:a16="http://schemas.microsoft.com/office/drawing/2014/main" id="{1D9EB76B-95D3-431E-AA07-565ED0E4AF4F}"/>
                </a:ext>
              </a:extLst>
            </p:cNvPr>
            <p:cNvSpPr/>
            <p:nvPr/>
          </p:nvSpPr>
          <p:spPr>
            <a:xfrm>
              <a:off x="4038600" y="1295400"/>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B3EFF4-4930-459F-89AA-C221163A13D7}"/>
                </a:ext>
              </a:extLst>
            </p:cNvPr>
            <p:cNvSpPr/>
            <p:nvPr/>
          </p:nvSpPr>
          <p:spPr>
            <a:xfrm>
              <a:off x="4086697" y="2270571"/>
              <a:ext cx="901337" cy="1143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3">
              <a:extLst>
                <a:ext uri="{FF2B5EF4-FFF2-40B4-BE49-F238E27FC236}">
                  <a16:creationId xmlns:a16="http://schemas.microsoft.com/office/drawing/2014/main" id="{21119B5F-4FC3-4284-BF4B-AB207F5CEF84}"/>
                </a:ext>
              </a:extLst>
            </p:cNvPr>
            <p:cNvSpPr/>
            <p:nvPr/>
          </p:nvSpPr>
          <p:spPr>
            <a:xfrm rot="20322635">
              <a:off x="3228872" y="2417406"/>
              <a:ext cx="1129000"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5">
              <a:extLst>
                <a:ext uri="{FF2B5EF4-FFF2-40B4-BE49-F238E27FC236}">
                  <a16:creationId xmlns:a16="http://schemas.microsoft.com/office/drawing/2014/main" id="{2E70AB06-EFAD-4BBC-A897-22A345B8223B}"/>
                </a:ext>
              </a:extLst>
            </p:cNvPr>
            <p:cNvSpPr/>
            <p:nvPr/>
          </p:nvSpPr>
          <p:spPr>
            <a:xfrm rot="4227727">
              <a:off x="2728129" y="2221464"/>
              <a:ext cx="1129000"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6">
              <a:extLst>
                <a:ext uri="{FF2B5EF4-FFF2-40B4-BE49-F238E27FC236}">
                  <a16:creationId xmlns:a16="http://schemas.microsoft.com/office/drawing/2014/main" id="{C889FBAE-D385-4FF4-935E-59E2F8C28FFA}"/>
                </a:ext>
              </a:extLst>
            </p:cNvPr>
            <p:cNvSpPr/>
            <p:nvPr/>
          </p:nvSpPr>
          <p:spPr>
            <a:xfrm rot="17695572">
              <a:off x="4350029" y="1771909"/>
              <a:ext cx="1748118"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7">
              <a:extLst>
                <a:ext uri="{FF2B5EF4-FFF2-40B4-BE49-F238E27FC236}">
                  <a16:creationId xmlns:a16="http://schemas.microsoft.com/office/drawing/2014/main" id="{AB02E530-FA84-490C-B9F8-4B8F5C83EF6F}"/>
                </a:ext>
              </a:extLst>
            </p:cNvPr>
            <p:cNvSpPr/>
            <p:nvPr/>
          </p:nvSpPr>
          <p:spPr>
            <a:xfrm rot="17695572">
              <a:off x="3021973" y="4171120"/>
              <a:ext cx="1748118"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3B6A264-8AFD-4463-90F3-46379BEEF07B}"/>
                </a:ext>
              </a:extLst>
            </p:cNvPr>
            <p:cNvSpPr/>
            <p:nvPr/>
          </p:nvSpPr>
          <p:spPr>
            <a:xfrm>
              <a:off x="4094277" y="3548317"/>
              <a:ext cx="858724" cy="37167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1DB6907C-6B87-4CA6-9B1C-3596D14E7020}"/>
                </a:ext>
              </a:extLst>
            </p:cNvPr>
            <p:cNvSpPr/>
            <p:nvPr/>
          </p:nvSpPr>
          <p:spPr>
            <a:xfrm rot="20247848">
              <a:off x="4260146" y="3620232"/>
              <a:ext cx="1090186"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a:extLst>
                <a:ext uri="{FF2B5EF4-FFF2-40B4-BE49-F238E27FC236}">
                  <a16:creationId xmlns:a16="http://schemas.microsoft.com/office/drawing/2014/main" id="{750EBA23-D971-4F96-BB28-3D48E857B1B6}"/>
                </a:ext>
              </a:extLst>
            </p:cNvPr>
            <p:cNvSpPr/>
            <p:nvPr/>
          </p:nvSpPr>
          <p:spPr>
            <a:xfrm rot="4996721">
              <a:off x="4637817" y="3882930"/>
              <a:ext cx="1129000"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5B494253-25FD-4782-A7D1-4780026CBA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1808" y="217866"/>
            <a:ext cx="989911" cy="1200328"/>
          </a:xfrm>
          <a:prstGeom prst="rect">
            <a:avLst/>
          </a:prstGeom>
        </p:spPr>
      </p:pic>
    </p:spTree>
    <p:extLst>
      <p:ext uri="{BB962C8B-B14F-4D97-AF65-F5344CB8AC3E}">
        <p14:creationId xmlns:p14="http://schemas.microsoft.com/office/powerpoint/2010/main" val="45312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42" presetClass="path" presetSubtype="0" accel="50000" decel="50000" fill="hold" nodeType="withEffect">
                                  <p:stCondLst>
                                    <p:cond delay="0"/>
                                  </p:stCondLst>
                                  <p:childTnLst>
                                    <p:animMotion origin="layout" path="M 2.08333E-7 2.59259E-6 L 0.00221 -0.39283 " pathEditMode="relative" rAng="0" ptsTypes="AA">
                                      <p:cBhvr>
                                        <p:cTn id="12" dur="2000" fill="hold"/>
                                        <p:tgtEl>
                                          <p:spTgt spid="12"/>
                                        </p:tgtEl>
                                        <p:attrNameLst>
                                          <p:attrName>ppt_x</p:attrName>
                                          <p:attrName>ppt_y</p:attrName>
                                        </p:attrNameLst>
                                      </p:cBhvr>
                                      <p:rCtr x="104" y="-19653"/>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00222 -0.39283 L 0.00222 -0.39236 C 0.00182 -0.47408 0.00222 -0.54746 0.00026 -0.62593 C 0.00013 -0.63472 -0.00026 -0.64352 -0.00065 -0.65255 C -0.00091 -0.76435 -0.00156 -0.87547 -0.00156 -0.9875 L 0.00026 -0.99375 " pathEditMode="relative" rAng="0" ptsTypes="AAAAAA">
                                      <p:cBhvr>
                                        <p:cTn id="18" dur="2000" fill="hold"/>
                                        <p:tgtEl>
                                          <p:spTgt spid="12"/>
                                        </p:tgtEl>
                                        <p:attrNameLst>
                                          <p:attrName>ppt_x</p:attrName>
                                          <p:attrName>ppt_y</p:attrName>
                                        </p:attrNameLst>
                                      </p:cBhvr>
                                      <p:rCtr x="-195" y="-30023"/>
                                    </p:animMotion>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8DADE54-476A-4CED-98B3-D7A6D4B30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0"/>
            <a:ext cx="12065251"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How to Worship</a:t>
            </a:r>
          </a:p>
        </p:txBody>
      </p:sp>
      <p:sp>
        <p:nvSpPr>
          <p:cNvPr id="3" name="Rectangle 2"/>
          <p:cNvSpPr/>
          <p:nvPr/>
        </p:nvSpPr>
        <p:spPr>
          <a:xfrm>
            <a:off x="282959" y="889844"/>
            <a:ext cx="6669068" cy="1384995"/>
          </a:xfrm>
          <a:prstGeom prst="rect">
            <a:avLst/>
          </a:prstGeom>
        </p:spPr>
        <p:txBody>
          <a:bodyPr wrap="square">
            <a:spAutoFit/>
          </a:bodyPr>
          <a:lstStyle/>
          <a:p>
            <a:pPr fontAlgn="base"/>
            <a:r>
              <a:rPr lang="en-US" sz="2800" dirty="0">
                <a:solidFill>
                  <a:schemeClr val="bg1"/>
                </a:solidFill>
              </a:rPr>
              <a:t>In order to attain the level of worship we must properly prepare ourselves</a:t>
            </a:r>
          </a:p>
          <a:p>
            <a:pPr fontAlgn="base"/>
            <a:endParaRPr lang="en-US" sz="2800" dirty="0">
              <a:solidFill>
                <a:schemeClr val="bg1"/>
              </a:solidFill>
            </a:endParaRP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93:19-20 </a:t>
            </a:r>
            <a:r>
              <a:rPr lang="en-US" sz="1200" dirty="0" err="1">
                <a:solidFill>
                  <a:schemeClr val="bg1"/>
                </a:solidFill>
                <a:latin typeface="Georgia" panose="02040502050405020303" pitchFamily="18" charset="0"/>
              </a:rPr>
              <a:t>Otten</a:t>
            </a:r>
            <a:r>
              <a:rPr lang="en-US" sz="1200" dirty="0">
                <a:solidFill>
                  <a:schemeClr val="bg1"/>
                </a:solidFill>
                <a:latin typeface="Georgia" panose="02040502050405020303" pitchFamily="18" charset="0"/>
              </a:rPr>
              <a:t> and Caldwell</a:t>
            </a:r>
            <a:endParaRPr lang="en-US" sz="1200" b="0" i="0" dirty="0">
              <a:solidFill>
                <a:schemeClr val="bg1"/>
              </a:solidFill>
              <a:effectLst/>
              <a:latin typeface="Georgia" panose="02040502050405020303" pitchFamily="18" charset="0"/>
            </a:endParaRPr>
          </a:p>
        </p:txBody>
      </p:sp>
      <p:pic>
        <p:nvPicPr>
          <p:cNvPr id="18" name="Picture 17">
            <a:extLst>
              <a:ext uri="{FF2B5EF4-FFF2-40B4-BE49-F238E27FC236}">
                <a16:creationId xmlns:a16="http://schemas.microsoft.com/office/drawing/2014/main" id="{542980BD-FBA5-4C67-9C56-F940DFF7E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64" y="2249859"/>
            <a:ext cx="2578832" cy="2280102"/>
          </a:xfrm>
          <a:prstGeom prst="rect">
            <a:avLst/>
          </a:prstGeom>
        </p:spPr>
      </p:pic>
      <p:pic>
        <p:nvPicPr>
          <p:cNvPr id="20" name="Picture 19">
            <a:extLst>
              <a:ext uri="{FF2B5EF4-FFF2-40B4-BE49-F238E27FC236}">
                <a16:creationId xmlns:a16="http://schemas.microsoft.com/office/drawing/2014/main" id="{356557D8-F831-4514-A11E-B8D1E005BC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7932" y="3389910"/>
            <a:ext cx="2450804" cy="2920237"/>
          </a:xfrm>
          <a:prstGeom prst="rect">
            <a:avLst/>
          </a:prstGeom>
        </p:spPr>
      </p:pic>
      <p:pic>
        <p:nvPicPr>
          <p:cNvPr id="22" name="Picture 21">
            <a:extLst>
              <a:ext uri="{FF2B5EF4-FFF2-40B4-BE49-F238E27FC236}">
                <a16:creationId xmlns:a16="http://schemas.microsoft.com/office/drawing/2014/main" id="{2A600D38-DC21-45E4-A3E6-D146376304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0073" y="1789454"/>
            <a:ext cx="2011854" cy="3517697"/>
          </a:xfrm>
          <a:prstGeom prst="rect">
            <a:avLst/>
          </a:prstGeom>
        </p:spPr>
      </p:pic>
      <p:pic>
        <p:nvPicPr>
          <p:cNvPr id="25" name="Picture 24">
            <a:extLst>
              <a:ext uri="{FF2B5EF4-FFF2-40B4-BE49-F238E27FC236}">
                <a16:creationId xmlns:a16="http://schemas.microsoft.com/office/drawing/2014/main" id="{0AA667C7-EFE9-4E03-9CB7-B519AD6444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0492" y="1528878"/>
            <a:ext cx="2743438" cy="3011685"/>
          </a:xfrm>
          <a:prstGeom prst="rect">
            <a:avLst/>
          </a:prstGeom>
        </p:spPr>
      </p:pic>
      <p:pic>
        <p:nvPicPr>
          <p:cNvPr id="27" name="Picture 26">
            <a:extLst>
              <a:ext uri="{FF2B5EF4-FFF2-40B4-BE49-F238E27FC236}">
                <a16:creationId xmlns:a16="http://schemas.microsoft.com/office/drawing/2014/main" id="{5FE417DB-91ED-49D2-A098-EFD1F4F972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5404" y="2480026"/>
            <a:ext cx="2816596" cy="2432515"/>
          </a:xfrm>
          <a:prstGeom prst="rect">
            <a:avLst/>
          </a:prstGeom>
        </p:spPr>
      </p:pic>
      <p:pic>
        <p:nvPicPr>
          <p:cNvPr id="29" name="Picture 28">
            <a:extLst>
              <a:ext uri="{FF2B5EF4-FFF2-40B4-BE49-F238E27FC236}">
                <a16:creationId xmlns:a16="http://schemas.microsoft.com/office/drawing/2014/main" id="{2AD33C38-9711-4FCF-B83A-22E9DE1476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0731" y="5307151"/>
            <a:ext cx="4389500" cy="1280271"/>
          </a:xfrm>
          <a:prstGeom prst="rect">
            <a:avLst/>
          </a:prstGeom>
        </p:spPr>
      </p:pic>
    </p:spTree>
    <p:extLst>
      <p:ext uri="{BB962C8B-B14F-4D97-AF65-F5344CB8AC3E}">
        <p14:creationId xmlns:p14="http://schemas.microsoft.com/office/powerpoint/2010/main" val="176027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2590F0-E30F-49CE-B1C7-A884EFA40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0"/>
            <a:ext cx="12065251"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What to Worship</a:t>
            </a:r>
          </a:p>
        </p:txBody>
      </p:sp>
      <p:sp>
        <p:nvSpPr>
          <p:cNvPr id="3" name="Rectangle 2"/>
          <p:cNvSpPr/>
          <p:nvPr/>
        </p:nvSpPr>
        <p:spPr>
          <a:xfrm>
            <a:off x="1444098" y="884224"/>
            <a:ext cx="9303803" cy="523220"/>
          </a:xfrm>
          <a:prstGeom prst="rect">
            <a:avLst/>
          </a:prstGeom>
        </p:spPr>
        <p:txBody>
          <a:bodyPr wrap="square">
            <a:spAutoFit/>
          </a:bodyPr>
          <a:lstStyle/>
          <a:p>
            <a:pPr algn="ctr" fontAlgn="base"/>
            <a:r>
              <a:rPr lang="en-US" sz="2800" dirty="0">
                <a:solidFill>
                  <a:srgbClr val="FFFF00"/>
                </a:solidFill>
              </a:rPr>
              <a:t>We worship God our Father and His son Jesus Christ</a:t>
            </a: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93:19-20 </a:t>
            </a:r>
            <a:r>
              <a:rPr lang="en-US" sz="1200" dirty="0" err="1">
                <a:solidFill>
                  <a:schemeClr val="bg1"/>
                </a:solidFill>
                <a:latin typeface="Georgia" panose="02040502050405020303" pitchFamily="18" charset="0"/>
              </a:rPr>
              <a:t>Otten</a:t>
            </a:r>
            <a:r>
              <a:rPr lang="en-US" sz="1200" dirty="0">
                <a:solidFill>
                  <a:schemeClr val="bg1"/>
                </a:solidFill>
                <a:latin typeface="Georgia" panose="02040502050405020303" pitchFamily="18" charset="0"/>
              </a:rPr>
              <a:t> and Caldwell</a:t>
            </a:r>
            <a:endParaRPr lang="en-US" sz="1200" b="0" i="0" dirty="0">
              <a:solidFill>
                <a:schemeClr val="bg1"/>
              </a:solidFill>
              <a:effectLst/>
              <a:latin typeface="Georgia" panose="02040502050405020303" pitchFamily="18" charset="0"/>
            </a:endParaRPr>
          </a:p>
        </p:txBody>
      </p:sp>
      <p:sp>
        <p:nvSpPr>
          <p:cNvPr id="24" name="Rectangle 23"/>
          <p:cNvSpPr/>
          <p:nvPr/>
        </p:nvSpPr>
        <p:spPr>
          <a:xfrm>
            <a:off x="5617028" y="2335586"/>
            <a:ext cx="6128657" cy="2862322"/>
          </a:xfrm>
          <a:prstGeom prst="rect">
            <a:avLst/>
          </a:prstGeom>
        </p:spPr>
        <p:txBody>
          <a:bodyPr wrap="square">
            <a:spAutoFit/>
          </a:bodyPr>
          <a:lstStyle/>
          <a:p>
            <a:pPr fontAlgn="base"/>
            <a:r>
              <a:rPr lang="en-US" sz="2000" dirty="0">
                <a:solidFill>
                  <a:schemeClr val="bg1"/>
                </a:solidFill>
              </a:rPr>
              <a:t>“Jesus Christ was able to perform both portions of the atonement for mankind:</a:t>
            </a:r>
          </a:p>
          <a:p>
            <a:pPr fontAlgn="base"/>
            <a:r>
              <a:rPr lang="en-US" sz="2000" dirty="0">
                <a:solidFill>
                  <a:schemeClr val="bg1"/>
                </a:solidFill>
              </a:rPr>
              <a:t>From His Father, the Savior inherited power over physical death and was able to provide the resurrection for all</a:t>
            </a:r>
          </a:p>
          <a:p>
            <a:pPr fontAlgn="base"/>
            <a:endParaRPr lang="en-US" sz="2000" dirty="0">
              <a:solidFill>
                <a:schemeClr val="bg1"/>
              </a:solidFill>
            </a:endParaRPr>
          </a:p>
          <a:p>
            <a:pPr fontAlgn="base"/>
            <a:r>
              <a:rPr lang="en-US" sz="2000" dirty="0">
                <a:solidFill>
                  <a:schemeClr val="bg1"/>
                </a:solidFill>
              </a:rPr>
              <a:t>Because Jesus was totally obedient to the commandments of His Father, He conquered all sin and opened the doors of salvation to the penitent as He redeemed them from their sins.”</a:t>
            </a:r>
          </a:p>
        </p:txBody>
      </p:sp>
      <p:pic>
        <p:nvPicPr>
          <p:cNvPr id="4" name="Picture 3">
            <a:extLst>
              <a:ext uri="{FF2B5EF4-FFF2-40B4-BE49-F238E27FC236}">
                <a16:creationId xmlns:a16="http://schemas.microsoft.com/office/drawing/2014/main" id="{E13D9969-8BE4-41DB-A6B7-045942EA5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899" y="1945840"/>
            <a:ext cx="3289300" cy="4102100"/>
          </a:xfrm>
          <a:prstGeom prst="rect">
            <a:avLst/>
          </a:prstGeom>
        </p:spPr>
      </p:pic>
    </p:spTree>
    <p:extLst>
      <p:ext uri="{BB962C8B-B14F-4D97-AF65-F5344CB8AC3E}">
        <p14:creationId xmlns:p14="http://schemas.microsoft.com/office/powerpoint/2010/main" val="378600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
                                            <p:txEl>
                                              <p:pRg st="1" end="1"/>
                                            </p:txEl>
                                          </p:spTgt>
                                        </p:tgtEl>
                                        <p:attrNameLst>
                                          <p:attrName>style.visibility</p:attrName>
                                        </p:attrNameLst>
                                      </p:cBhvr>
                                      <p:to>
                                        <p:strVal val="visible"/>
                                      </p:to>
                                    </p:set>
                                    <p:animEffect transition="in" filter="fade">
                                      <p:cBhvr>
                                        <p:cTn id="10" dur="500"/>
                                        <p:tgtEl>
                                          <p:spTgt spid="2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xEl>
                                              <p:pRg st="3" end="3"/>
                                            </p:txEl>
                                          </p:spTgt>
                                        </p:tgtEl>
                                        <p:attrNameLst>
                                          <p:attrName>style.visibility</p:attrName>
                                        </p:attrNameLst>
                                      </p:cBhvr>
                                      <p:to>
                                        <p:strVal val="visible"/>
                                      </p:to>
                                    </p:set>
                                    <p:animEffect transition="in" filter="fade">
                                      <p:cBhvr>
                                        <p:cTn id="15"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F1AA568-6368-4D88-B846-DAD6947EB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06170" y="1086416"/>
            <a:ext cx="2209045" cy="369332"/>
          </a:xfrm>
          <a:prstGeom prst="rect">
            <a:avLst/>
          </a:prstGeom>
          <a:noFill/>
        </p:spPr>
        <p:txBody>
          <a:bodyPr wrap="square" rtlCol="0">
            <a:spAutoFit/>
          </a:bodyPr>
          <a:lstStyle/>
          <a:p>
            <a:r>
              <a:rPr lang="en-US" dirty="0">
                <a:solidFill>
                  <a:schemeClr val="bg1"/>
                </a:solidFill>
              </a:rPr>
              <a:t>May 6, 1833 </a:t>
            </a:r>
          </a:p>
        </p:txBody>
      </p:sp>
      <p:sp>
        <p:nvSpPr>
          <p:cNvPr id="6" name="TextBox 5"/>
          <p:cNvSpPr txBox="1"/>
          <p:nvPr/>
        </p:nvSpPr>
        <p:spPr>
          <a:xfrm>
            <a:off x="96570" y="0"/>
            <a:ext cx="12065251"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ea typeface="BatangChe" panose="02030609000101010101" pitchFamily="49" charset="-127"/>
              </a:rPr>
              <a:t>Background</a:t>
            </a:r>
          </a:p>
        </p:txBody>
      </p:sp>
      <p:sp>
        <p:nvSpPr>
          <p:cNvPr id="2" name="Rectangle 1"/>
          <p:cNvSpPr/>
          <p:nvPr/>
        </p:nvSpPr>
        <p:spPr>
          <a:xfrm>
            <a:off x="2915214" y="1649831"/>
            <a:ext cx="6883303" cy="646331"/>
          </a:xfrm>
          <a:prstGeom prst="rect">
            <a:avLst/>
          </a:prstGeom>
        </p:spPr>
        <p:txBody>
          <a:bodyPr wrap="square">
            <a:spAutoFit/>
          </a:bodyPr>
          <a:lstStyle/>
          <a:p>
            <a:r>
              <a:rPr lang="en-US" b="0" i="0" dirty="0">
                <a:solidFill>
                  <a:schemeClr val="bg1"/>
                </a:solidFill>
                <a:effectLst/>
                <a:latin typeface="Abadi" panose="020B0604020104020204" pitchFamily="34" charset="0"/>
              </a:rPr>
              <a:t>In Zion, in Jackson County, Missouri, a special conference was held on 6 April to commemorate the organization of the Church.</a:t>
            </a:r>
            <a:endParaRPr lang="en-US" dirty="0">
              <a:solidFill>
                <a:schemeClr val="bg1"/>
              </a:solidFill>
            </a:endParaRPr>
          </a:p>
        </p:txBody>
      </p:sp>
      <p:sp>
        <p:nvSpPr>
          <p:cNvPr id="3" name="Rectangle 2"/>
          <p:cNvSpPr/>
          <p:nvPr/>
        </p:nvSpPr>
        <p:spPr>
          <a:xfrm>
            <a:off x="5063903" y="3585435"/>
            <a:ext cx="6096000" cy="2031325"/>
          </a:xfrm>
          <a:prstGeom prst="rect">
            <a:avLst/>
          </a:prstGeom>
        </p:spPr>
        <p:txBody>
          <a:bodyPr>
            <a:spAutoFit/>
          </a:bodyPr>
          <a:lstStyle/>
          <a:p>
            <a:r>
              <a:rPr lang="en-US" dirty="0">
                <a:solidFill>
                  <a:schemeClr val="bg1"/>
                </a:solidFill>
                <a:latin typeface="Abadi" panose="020B0604020104020204" pitchFamily="34" charset="0"/>
              </a:rPr>
              <a:t>I</a:t>
            </a:r>
            <a:r>
              <a:rPr lang="en-US" b="0" i="0" dirty="0">
                <a:solidFill>
                  <a:schemeClr val="bg1"/>
                </a:solidFill>
                <a:effectLst/>
                <a:latin typeface="Abadi" panose="020B0604020104020204" pitchFamily="34" charset="0"/>
              </a:rPr>
              <a:t>n April 1833 mobs gathered to persecute the Saints in Missouri.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In both Kirtland and Independence members of the Church apostatized and turned against their former brethren, and Joseph was faced with the possibility of a schism between the Church in Missouri and in Ohio.</a:t>
            </a:r>
            <a:endParaRPr lang="en-US" dirty="0">
              <a:solidFill>
                <a:schemeClr val="bg1"/>
              </a:solidFill>
            </a:endParaRPr>
          </a:p>
        </p:txBody>
      </p:sp>
      <p:sp>
        <p:nvSpPr>
          <p:cNvPr id="5" name="Rectangle 4"/>
          <p:cNvSpPr/>
          <p:nvPr/>
        </p:nvSpPr>
        <p:spPr>
          <a:xfrm>
            <a:off x="1810692" y="5944992"/>
            <a:ext cx="6811225" cy="584775"/>
          </a:xfrm>
          <a:prstGeom prst="rect">
            <a:avLst/>
          </a:prstGeom>
        </p:spPr>
        <p:txBody>
          <a:bodyPr wrap="square">
            <a:spAutoFit/>
          </a:bodyPr>
          <a:lstStyle/>
          <a:p>
            <a:r>
              <a:rPr lang="en-US" sz="1600" b="0" i="0" dirty="0">
                <a:solidFill>
                  <a:srgbClr val="FFFF00"/>
                </a:solidFill>
                <a:effectLst/>
                <a:latin typeface="arial" panose="020B0604020202020204" pitchFamily="34" charset="0"/>
              </a:rPr>
              <a:t>Schism--a split or division between strongly opposed sections or parties, caused by differences in opinion or belief.</a:t>
            </a:r>
            <a:endParaRPr lang="en-US" sz="1600" dirty="0">
              <a:solidFill>
                <a:srgbClr val="FFFF00"/>
              </a:solidFill>
            </a:endParaRPr>
          </a:p>
        </p:txBody>
      </p:sp>
      <p:pic>
        <p:nvPicPr>
          <p:cNvPr id="11" name="Picture 10">
            <a:extLst>
              <a:ext uri="{FF2B5EF4-FFF2-40B4-BE49-F238E27FC236}">
                <a16:creationId xmlns:a16="http://schemas.microsoft.com/office/drawing/2014/main" id="{B57FF73F-0119-4D35-BC5E-8BEF8086F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32" y="2624394"/>
            <a:ext cx="4682456" cy="2717789"/>
          </a:xfrm>
          <a:prstGeom prst="rect">
            <a:avLst/>
          </a:prstGeom>
        </p:spPr>
      </p:pic>
    </p:spTree>
    <p:extLst>
      <p:ext uri="{BB962C8B-B14F-4D97-AF65-F5344CB8AC3E}">
        <p14:creationId xmlns:p14="http://schemas.microsoft.com/office/powerpoint/2010/main" val="413637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F03B09-804D-496E-8EBF-2FCEE6EAC5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0"/>
            <a:ext cx="12065251"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The Purpose of Worship</a:t>
            </a:r>
          </a:p>
        </p:txBody>
      </p:sp>
      <p:sp>
        <p:nvSpPr>
          <p:cNvPr id="3" name="Rectangle 2"/>
          <p:cNvSpPr/>
          <p:nvPr/>
        </p:nvSpPr>
        <p:spPr>
          <a:xfrm>
            <a:off x="282959" y="889844"/>
            <a:ext cx="6669068" cy="954107"/>
          </a:xfrm>
          <a:prstGeom prst="rect">
            <a:avLst/>
          </a:prstGeom>
        </p:spPr>
        <p:txBody>
          <a:bodyPr wrap="square">
            <a:spAutoFit/>
          </a:bodyPr>
          <a:lstStyle/>
          <a:p>
            <a:pPr fontAlgn="base"/>
            <a:r>
              <a:rPr lang="en-US" sz="2800" dirty="0">
                <a:solidFill>
                  <a:schemeClr val="bg1"/>
                </a:solidFill>
              </a:rPr>
              <a:t>A day to day keeping of the Lord’s commandments</a:t>
            </a: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93:19-20 </a:t>
            </a:r>
            <a:r>
              <a:rPr lang="en-US" sz="1200" dirty="0" err="1">
                <a:solidFill>
                  <a:schemeClr val="bg1"/>
                </a:solidFill>
                <a:latin typeface="Georgia" panose="02040502050405020303" pitchFamily="18" charset="0"/>
              </a:rPr>
              <a:t>Otten</a:t>
            </a:r>
            <a:r>
              <a:rPr lang="en-US" sz="1200" dirty="0">
                <a:solidFill>
                  <a:schemeClr val="bg1"/>
                </a:solidFill>
                <a:latin typeface="Georgia" panose="02040502050405020303" pitchFamily="18" charset="0"/>
              </a:rPr>
              <a:t> and Caldwell</a:t>
            </a:r>
            <a:endParaRPr lang="en-US" sz="1200" b="0" i="0" dirty="0">
              <a:solidFill>
                <a:schemeClr val="bg1"/>
              </a:solidFill>
              <a:effectLst/>
              <a:latin typeface="Georgia" panose="02040502050405020303" pitchFamily="18" charset="0"/>
            </a:endParaRPr>
          </a:p>
        </p:txBody>
      </p:sp>
      <p:sp>
        <p:nvSpPr>
          <p:cNvPr id="24" name="Rectangle 23"/>
          <p:cNvSpPr/>
          <p:nvPr/>
        </p:nvSpPr>
        <p:spPr>
          <a:xfrm>
            <a:off x="765436" y="4112050"/>
            <a:ext cx="3327593" cy="1938992"/>
          </a:xfrm>
          <a:prstGeom prst="rect">
            <a:avLst/>
          </a:prstGeom>
        </p:spPr>
        <p:txBody>
          <a:bodyPr wrap="square">
            <a:spAutoFit/>
          </a:bodyPr>
          <a:lstStyle/>
          <a:p>
            <a:pPr fontAlgn="base"/>
            <a:r>
              <a:rPr lang="en-US" sz="2000" dirty="0">
                <a:solidFill>
                  <a:schemeClr val="bg1"/>
                </a:solidFill>
              </a:rPr>
              <a:t>Once we understand the purpose of what we are to do as individuals, we are then better prepared and responsible to share that experience with our families. </a:t>
            </a:r>
          </a:p>
        </p:txBody>
      </p:sp>
      <p:sp>
        <p:nvSpPr>
          <p:cNvPr id="2" name="Rectangle 1"/>
          <p:cNvSpPr/>
          <p:nvPr/>
        </p:nvSpPr>
        <p:spPr>
          <a:xfrm>
            <a:off x="4527381" y="1584535"/>
            <a:ext cx="6096000" cy="1384995"/>
          </a:xfrm>
          <a:prstGeom prst="rect">
            <a:avLst/>
          </a:prstGeom>
        </p:spPr>
        <p:txBody>
          <a:bodyPr>
            <a:spAutoFit/>
          </a:bodyPr>
          <a:lstStyle/>
          <a:p>
            <a:r>
              <a:rPr lang="en-US" dirty="0">
                <a:solidFill>
                  <a:schemeClr val="bg1"/>
                </a:solidFill>
              </a:rPr>
              <a:t>“To worship the Lord is to put first in our lives the things of his kingdom, to live by every word that </a:t>
            </a:r>
            <a:r>
              <a:rPr lang="en-US" dirty="0" err="1">
                <a:solidFill>
                  <a:schemeClr val="bg1"/>
                </a:solidFill>
              </a:rPr>
              <a:t>proceedeth</a:t>
            </a:r>
            <a:r>
              <a:rPr lang="en-US" dirty="0">
                <a:solidFill>
                  <a:schemeClr val="bg1"/>
                </a:solidFill>
              </a:rPr>
              <a:t> forth from the mouth of God, to center our whole hearts upon Christ and that salvation which comes because of him.” </a:t>
            </a:r>
          </a:p>
          <a:p>
            <a:r>
              <a:rPr lang="en-US" sz="1200" dirty="0">
                <a:solidFill>
                  <a:schemeClr val="bg1"/>
                </a:solidFill>
              </a:rPr>
              <a:t>James E. </a:t>
            </a:r>
            <a:r>
              <a:rPr lang="en-US" sz="1200" dirty="0" err="1">
                <a:solidFill>
                  <a:schemeClr val="bg1"/>
                </a:solidFill>
              </a:rPr>
              <a:t>Talmage</a:t>
            </a:r>
            <a:endParaRPr lang="en-US" sz="1200" dirty="0">
              <a:solidFill>
                <a:schemeClr val="bg1"/>
              </a:solidFill>
            </a:endParaRPr>
          </a:p>
        </p:txBody>
      </p:sp>
      <p:sp>
        <p:nvSpPr>
          <p:cNvPr id="4" name="Rectangle 3"/>
          <p:cNvSpPr/>
          <p:nvPr/>
        </p:nvSpPr>
        <p:spPr>
          <a:xfrm>
            <a:off x="5573486" y="4019717"/>
            <a:ext cx="6096000" cy="2031325"/>
          </a:xfrm>
          <a:prstGeom prst="rect">
            <a:avLst/>
          </a:prstGeom>
        </p:spPr>
        <p:txBody>
          <a:bodyPr>
            <a:spAutoFit/>
          </a:bodyPr>
          <a:lstStyle/>
          <a:p>
            <a:r>
              <a:rPr lang="en-US" b="0" i="1" dirty="0">
                <a:solidFill>
                  <a:srgbClr val="FFFF00"/>
                </a:solidFill>
                <a:effectLst/>
                <a:latin typeface="Georgia" panose="02040502050405020303" pitchFamily="18" charset="0"/>
              </a:rPr>
              <a:t>And now behold, I say unto you that the right way is to believe in Christ, and deny him not; and Christ is the Holy One of Israel; wherefore ye must bow down before him, and worship him with all your might, mind, and strength, and your whole soul; and if ye do this ye shall in nowise be cast out.</a:t>
            </a:r>
          </a:p>
          <a:p>
            <a:r>
              <a:rPr lang="en-US" i="1" dirty="0">
                <a:solidFill>
                  <a:srgbClr val="FFFF00"/>
                </a:solidFill>
                <a:latin typeface="Georgia" panose="02040502050405020303" pitchFamily="18" charset="0"/>
              </a:rPr>
              <a:t>2 Nephi 25:29</a:t>
            </a:r>
            <a:endParaRPr lang="en-US" i="1" dirty="0">
              <a:solidFill>
                <a:srgbClr val="FFFF00"/>
              </a:solidFill>
            </a:endParaRPr>
          </a:p>
        </p:txBody>
      </p:sp>
      <p:pic>
        <p:nvPicPr>
          <p:cNvPr id="8" name="Picture 7">
            <a:extLst>
              <a:ext uri="{FF2B5EF4-FFF2-40B4-BE49-F238E27FC236}">
                <a16:creationId xmlns:a16="http://schemas.microsoft.com/office/drawing/2014/main" id="{32F415EB-538E-4589-8110-8B4E73C18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482" y="1998365"/>
            <a:ext cx="2857500" cy="1892300"/>
          </a:xfrm>
          <a:prstGeom prst="rect">
            <a:avLst/>
          </a:prstGeom>
        </p:spPr>
      </p:pic>
      <p:pic>
        <p:nvPicPr>
          <p:cNvPr id="11" name="Picture 10">
            <a:extLst>
              <a:ext uri="{FF2B5EF4-FFF2-40B4-BE49-F238E27FC236}">
                <a16:creationId xmlns:a16="http://schemas.microsoft.com/office/drawing/2014/main" id="{88555B83-1C95-4A85-991B-BF1AC49AC3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9764" y="197346"/>
            <a:ext cx="1041054" cy="1384995"/>
          </a:xfrm>
          <a:prstGeom prst="rect">
            <a:avLst/>
          </a:prstGeom>
        </p:spPr>
      </p:pic>
    </p:spTree>
    <p:extLst>
      <p:ext uri="{BB962C8B-B14F-4D97-AF65-F5344CB8AC3E}">
        <p14:creationId xmlns:p14="http://schemas.microsoft.com/office/powerpoint/2010/main" val="7171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B0FED5-2E0F-4846-A8C6-386B419D8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258392"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Receiving the Fullness</a:t>
            </a:r>
          </a:p>
        </p:txBody>
      </p:sp>
      <p:sp>
        <p:nvSpPr>
          <p:cNvPr id="7" name="Rectangle 6"/>
          <p:cNvSpPr/>
          <p:nvPr/>
        </p:nvSpPr>
        <p:spPr>
          <a:xfrm>
            <a:off x="644205" y="1443841"/>
            <a:ext cx="8164285" cy="4893647"/>
          </a:xfrm>
          <a:prstGeom prst="rect">
            <a:avLst/>
          </a:prstGeom>
        </p:spPr>
        <p:txBody>
          <a:bodyPr wrap="square">
            <a:spAutoFit/>
          </a:bodyPr>
          <a:lstStyle/>
          <a:p>
            <a:r>
              <a:rPr lang="en-US" sz="2400" b="0" i="0" dirty="0">
                <a:solidFill>
                  <a:schemeClr val="bg1"/>
                </a:solidFill>
                <a:effectLst/>
                <a:latin typeface="Abadi" panose="020B0604020104020204" pitchFamily="34" charset="0"/>
              </a:rPr>
              <a:t>“</a:t>
            </a:r>
            <a:r>
              <a:rPr lang="en-US" sz="2400" dirty="0">
                <a:solidFill>
                  <a:schemeClr val="bg1"/>
                </a:solidFill>
              </a:rPr>
              <a:t>Do not expect </a:t>
            </a:r>
            <a:r>
              <a:rPr lang="en-US" sz="2400" b="0" i="0" dirty="0">
                <a:solidFill>
                  <a:schemeClr val="bg1"/>
                </a:solidFill>
                <a:effectLst/>
                <a:latin typeface="Abadi" panose="020B0604020104020204" pitchFamily="34" charset="0"/>
              </a:rPr>
              <a:t>to become perfect at once. If you do, you will be disappointed. </a:t>
            </a:r>
          </a:p>
          <a:p>
            <a:endParaRPr lang="en-US" sz="2400" dirty="0">
              <a:solidFill>
                <a:schemeClr val="bg1"/>
              </a:solidFill>
              <a:latin typeface="Abadi" panose="020B0604020104020204" pitchFamily="34" charset="0"/>
            </a:endParaRPr>
          </a:p>
          <a:p>
            <a:r>
              <a:rPr lang="en-US" sz="2400" b="0" i="0" dirty="0">
                <a:solidFill>
                  <a:schemeClr val="bg1"/>
                </a:solidFill>
                <a:effectLst/>
                <a:latin typeface="Abadi" panose="020B0604020104020204" pitchFamily="34" charset="0"/>
              </a:rPr>
              <a:t>Be better today than you were yesterday, and be better tomorrow than you are today. </a:t>
            </a:r>
          </a:p>
          <a:p>
            <a:endParaRPr lang="en-US" sz="2400" dirty="0">
              <a:solidFill>
                <a:schemeClr val="bg1"/>
              </a:solidFill>
              <a:latin typeface="Abadi" panose="020B0604020104020204" pitchFamily="34" charset="0"/>
            </a:endParaRPr>
          </a:p>
          <a:p>
            <a:r>
              <a:rPr lang="en-US" sz="2400" b="0" i="0" dirty="0">
                <a:solidFill>
                  <a:schemeClr val="bg1"/>
                </a:solidFill>
                <a:effectLst/>
                <a:latin typeface="Abadi" panose="020B0604020104020204" pitchFamily="34" charset="0"/>
              </a:rPr>
              <a:t>The temptations that perhaps partially overcome us today, let them not overcome us so far tomorrow. </a:t>
            </a:r>
          </a:p>
          <a:p>
            <a:endParaRPr lang="en-US" sz="2400" dirty="0">
              <a:solidFill>
                <a:schemeClr val="bg1"/>
              </a:solidFill>
              <a:latin typeface="Abadi" panose="020B0604020104020204" pitchFamily="34" charset="0"/>
            </a:endParaRPr>
          </a:p>
          <a:p>
            <a:r>
              <a:rPr lang="en-US" sz="2400" b="0" i="0" dirty="0">
                <a:solidFill>
                  <a:schemeClr val="bg1"/>
                </a:solidFill>
                <a:effectLst/>
                <a:latin typeface="Abadi" panose="020B0604020104020204" pitchFamily="34" charset="0"/>
              </a:rPr>
              <a:t>Thus continue to be a little better day by day; and do not let your life wear away without accomplishing good to others as well as to ourselves.” </a:t>
            </a:r>
          </a:p>
          <a:p>
            <a:r>
              <a:rPr lang="en-US" b="0" i="0" dirty="0">
                <a:solidFill>
                  <a:schemeClr val="bg1"/>
                </a:solidFill>
                <a:effectLst/>
                <a:latin typeface="Abadi" panose="020B0604020104020204" pitchFamily="34" charset="0"/>
              </a:rPr>
              <a:t>President Lorenzo Snow</a:t>
            </a:r>
            <a:endParaRPr lang="en-US"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5372" y="2118841"/>
            <a:ext cx="2272423" cy="3037626"/>
          </a:xfrm>
          <a:prstGeom prst="rect">
            <a:avLst/>
          </a:prstGeom>
        </p:spPr>
      </p:pic>
    </p:spTree>
    <p:extLst>
      <p:ext uri="{BB962C8B-B14F-4D97-AF65-F5344CB8AC3E}">
        <p14:creationId xmlns:p14="http://schemas.microsoft.com/office/powerpoint/2010/main" val="125038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3E421A-0EA9-4F99-A0BD-BB139DFAE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26748" y="72428"/>
            <a:ext cx="12065251"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b="1" dirty="0">
                <a:solidFill>
                  <a:schemeClr val="bg1"/>
                </a:solidFill>
              </a:rPr>
              <a:t>Christlike Attributes</a:t>
            </a:r>
            <a:r>
              <a:rPr lang="en-US" dirty="0">
                <a:solidFill>
                  <a:schemeClr val="bg1"/>
                </a:solidFill>
              </a:rPr>
              <a:t> (2:53)</a:t>
            </a:r>
          </a:p>
          <a:p>
            <a:endParaRPr lang="en-US" i="1" dirty="0">
              <a:solidFill>
                <a:schemeClr val="bg1"/>
              </a:solidFill>
            </a:endParaRPr>
          </a:p>
          <a:p>
            <a:r>
              <a:rPr lang="en-US" b="0" i="0" dirty="0">
                <a:solidFill>
                  <a:schemeClr val="bg1"/>
                </a:solidFill>
                <a:effectLst/>
              </a:rPr>
              <a:t>Elder Richard G. Scott (“The Transforming Power of Faith and Character,” </a:t>
            </a:r>
            <a:r>
              <a:rPr lang="en-US" b="0" i="1" dirty="0">
                <a:solidFill>
                  <a:schemeClr val="bg1"/>
                </a:solidFill>
                <a:effectLst/>
              </a:rPr>
              <a:t>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Nov. 2010, 45–46).</a:t>
            </a:r>
          </a:p>
          <a:p>
            <a:endParaRPr lang="en-US" dirty="0">
              <a:solidFill>
                <a:schemeClr val="bg1"/>
              </a:solidFill>
            </a:endParaRPr>
          </a:p>
          <a:p>
            <a:r>
              <a:rPr lang="en-US" b="0" i="0" dirty="0">
                <a:solidFill>
                  <a:schemeClr val="bg1"/>
                </a:solidFill>
                <a:effectLst/>
              </a:rPr>
              <a:t>President Dieter F. Uchtdorf </a:t>
            </a:r>
            <a:r>
              <a:rPr lang="en-US" i="1" dirty="0">
                <a:solidFill>
                  <a:schemeClr val="bg1"/>
                </a:solidFill>
              </a:rPr>
              <a:t>Waiting on the Road to Damascus </a:t>
            </a:r>
            <a:r>
              <a:rPr lang="en-US" b="0" dirty="0">
                <a:solidFill>
                  <a:schemeClr val="bg1"/>
                </a:solidFill>
                <a:effectLst/>
              </a:rPr>
              <a:t>Ensign or Liahona</a:t>
            </a:r>
            <a:r>
              <a:rPr lang="en-US" b="0" i="1" dirty="0">
                <a:solidFill>
                  <a:schemeClr val="bg1"/>
                </a:solidFill>
                <a:effectLst/>
              </a:rPr>
              <a:t>,</a:t>
            </a:r>
            <a:r>
              <a:rPr lang="en-US" b="0" i="0" dirty="0">
                <a:solidFill>
                  <a:schemeClr val="bg1"/>
                </a:solidFill>
                <a:effectLst/>
              </a:rPr>
              <a:t> May 2011, 76).</a:t>
            </a:r>
          </a:p>
          <a:p>
            <a:endParaRPr lang="en-US" dirty="0">
              <a:solidFill>
                <a:schemeClr val="bg1"/>
              </a:solidFill>
            </a:endParaRPr>
          </a:p>
          <a:p>
            <a:pPr fontAlgn="base"/>
            <a:r>
              <a:rPr lang="en-US" b="0" i="0" dirty="0">
                <a:solidFill>
                  <a:schemeClr val="bg1"/>
                </a:solidFill>
                <a:effectLst/>
              </a:rPr>
              <a:t>Mindy </a:t>
            </a:r>
            <a:r>
              <a:rPr lang="en-US" b="0" i="0" dirty="0" err="1">
                <a:solidFill>
                  <a:schemeClr val="bg1"/>
                </a:solidFill>
                <a:effectLst/>
              </a:rPr>
              <a:t>Raye</a:t>
            </a:r>
            <a:r>
              <a:rPr lang="en-US" b="0" i="0" dirty="0">
                <a:solidFill>
                  <a:schemeClr val="bg1"/>
                </a:solidFill>
                <a:effectLst/>
              </a:rPr>
              <a:t> Friedman Youth Article Gaining and Keeping a Testimony</a:t>
            </a:r>
          </a:p>
          <a:p>
            <a:pPr fontAlgn="base"/>
            <a:endParaRPr lang="en-US" dirty="0">
              <a:solidFill>
                <a:schemeClr val="bg1"/>
              </a:solidFill>
            </a:endParaRPr>
          </a:p>
          <a:p>
            <a:pPr fontAlgn="base"/>
            <a:r>
              <a:rPr lang="en-US" b="0" i="0" dirty="0">
                <a:solidFill>
                  <a:schemeClr val="bg1"/>
                </a:solidFill>
                <a:effectLst/>
              </a:rPr>
              <a:t>Joseph Fielding McConkie and Craig J. Ostler </a:t>
            </a:r>
            <a:r>
              <a:rPr lang="en-US" b="0" i="1" dirty="0">
                <a:solidFill>
                  <a:schemeClr val="bg1"/>
                </a:solidFill>
                <a:effectLst/>
              </a:rPr>
              <a:t>Revelations of the Restoration </a:t>
            </a:r>
            <a:r>
              <a:rPr lang="en-US" b="0" dirty="0">
                <a:solidFill>
                  <a:schemeClr val="bg1"/>
                </a:solidFill>
                <a:effectLst/>
              </a:rPr>
              <a:t>p. 668</a:t>
            </a:r>
          </a:p>
          <a:p>
            <a:pPr fontAlgn="base"/>
            <a:endParaRPr lang="en-US" dirty="0">
              <a:solidFill>
                <a:schemeClr val="bg1"/>
              </a:solidFill>
            </a:endParaRPr>
          </a:p>
          <a:p>
            <a:pPr fontAlgn="base"/>
            <a:r>
              <a:rPr lang="en-US" i="1" dirty="0">
                <a:solidFill>
                  <a:schemeClr val="bg1"/>
                </a:solidFill>
                <a:latin typeface="Georgia" panose="02040502050405020303" pitchFamily="18" charset="0"/>
              </a:rPr>
              <a:t>Teachings of Presidents of the Church: Joseph Smith</a:t>
            </a:r>
            <a:r>
              <a:rPr lang="en-US" i="1" dirty="0">
                <a:solidFill>
                  <a:schemeClr val="bg1"/>
                </a:solidFill>
                <a:latin typeface="Open Sans"/>
              </a:rPr>
              <a:t>[2007], </a:t>
            </a:r>
            <a:r>
              <a:rPr lang="en-US" i="1" dirty="0">
                <a:solidFill>
                  <a:schemeClr val="bg1"/>
                </a:solidFill>
                <a:latin typeface="Open Sans"/>
                <a:hlinkClick r:id="rId3">
                  <a:extLst>
                    <a:ext uri="{A12FA001-AC4F-418D-AE19-62706E023703}">
                      <ahyp:hlinkClr xmlns:ahyp="http://schemas.microsoft.com/office/drawing/2018/hyperlinkcolor" val="tx"/>
                    </a:ext>
                  </a:extLst>
                </a:hlinkClick>
              </a:rPr>
              <a:t>268</a:t>
            </a:r>
            <a:r>
              <a:rPr lang="en-US" i="1" dirty="0">
                <a:solidFill>
                  <a:schemeClr val="bg1"/>
                </a:solidFill>
                <a:latin typeface="Open Sans"/>
              </a:rPr>
              <a:t>).</a:t>
            </a:r>
            <a:endParaRPr lang="en-US" b="0" dirty="0">
              <a:solidFill>
                <a:schemeClr val="bg1"/>
              </a:solidFill>
              <a:effectLst/>
            </a:endParaRPr>
          </a:p>
          <a:p>
            <a:pPr fontAlgn="base"/>
            <a:endParaRPr lang="en-US" dirty="0">
              <a:solidFill>
                <a:schemeClr val="bg1"/>
              </a:solidFill>
            </a:endParaRPr>
          </a:p>
          <a:p>
            <a:pPr fontAlgn="base"/>
            <a:r>
              <a:rPr lang="en-US" dirty="0">
                <a:solidFill>
                  <a:schemeClr val="bg1"/>
                </a:solidFill>
              </a:rPr>
              <a:t>L.G. </a:t>
            </a:r>
            <a:r>
              <a:rPr lang="en-US" dirty="0" err="1">
                <a:solidFill>
                  <a:schemeClr val="bg1"/>
                </a:solidFill>
              </a:rPr>
              <a:t>Otten</a:t>
            </a:r>
            <a:r>
              <a:rPr lang="en-US" dirty="0">
                <a:solidFill>
                  <a:schemeClr val="bg1"/>
                </a:solidFill>
              </a:rPr>
              <a:t> and C.M. Caldwell </a:t>
            </a:r>
            <a:r>
              <a:rPr lang="en-US" i="1" dirty="0">
                <a:solidFill>
                  <a:schemeClr val="bg1"/>
                </a:solidFill>
              </a:rPr>
              <a:t>Sacred Truths of the Doctrine and Covenants </a:t>
            </a:r>
            <a:r>
              <a:rPr lang="en-US" dirty="0">
                <a:solidFill>
                  <a:schemeClr val="bg1"/>
                </a:solidFill>
              </a:rPr>
              <a:t>pg. 142</a:t>
            </a:r>
            <a:endParaRPr lang="en-US" b="0" dirty="0">
              <a:solidFill>
                <a:schemeClr val="bg1"/>
              </a:solidFill>
              <a:effectLst/>
            </a:endParaRPr>
          </a:p>
          <a:p>
            <a:pPr fontAlgn="base"/>
            <a:endParaRPr lang="en-US" i="0" dirty="0">
              <a:solidFill>
                <a:schemeClr val="bg1"/>
              </a:solidFill>
            </a:endParaRPr>
          </a:p>
          <a:p>
            <a:pPr fontAlgn="base"/>
            <a:r>
              <a:rPr lang="en-US" dirty="0">
                <a:solidFill>
                  <a:schemeClr val="bg1"/>
                </a:solidFill>
              </a:rPr>
              <a:t>Bruce R. McConkie (</a:t>
            </a:r>
            <a:r>
              <a:rPr lang="en-US" i="1" dirty="0">
                <a:solidFill>
                  <a:schemeClr val="bg1"/>
                </a:solidFill>
              </a:rPr>
              <a:t>Mortal Messiah, </a:t>
            </a:r>
            <a:r>
              <a:rPr lang="en-US" dirty="0">
                <a:solidFill>
                  <a:schemeClr val="bg1"/>
                </a:solidFill>
              </a:rPr>
              <a:t>1:426–27).</a:t>
            </a:r>
          </a:p>
          <a:p>
            <a:pPr fontAlgn="base"/>
            <a:endParaRPr lang="en-US" dirty="0">
              <a:solidFill>
                <a:schemeClr val="bg1"/>
              </a:solidFill>
            </a:endParaRPr>
          </a:p>
          <a:p>
            <a:pPr fontAlgn="base"/>
            <a:r>
              <a:rPr lang="en-US" b="0" i="0" dirty="0">
                <a:solidFill>
                  <a:schemeClr val="bg1"/>
                </a:solidFill>
                <a:effectLst/>
              </a:rPr>
              <a:t>Elder Russell M. Nelson (“Jesus the Christ: Our Master and More,” </a:t>
            </a:r>
            <a:r>
              <a:rPr lang="en-US" b="0" i="1" dirty="0">
                <a:solidFill>
                  <a:schemeClr val="bg1"/>
                </a:solidFill>
                <a:effectLst/>
              </a:rPr>
              <a:t>Ensign,</a:t>
            </a:r>
            <a:r>
              <a:rPr lang="en-US" b="0" i="0" dirty="0">
                <a:solidFill>
                  <a:schemeClr val="bg1"/>
                </a:solidFill>
                <a:effectLst/>
              </a:rPr>
              <a:t> Apr. 2000, 4).</a:t>
            </a:r>
          </a:p>
          <a:p>
            <a:pPr fontAlgn="base"/>
            <a:endParaRPr lang="en-US" dirty="0">
              <a:solidFill>
                <a:schemeClr val="bg1"/>
              </a:solidFill>
            </a:endParaRPr>
          </a:p>
          <a:p>
            <a:pPr fontAlgn="base"/>
            <a:r>
              <a:rPr lang="en-US" dirty="0">
                <a:solidFill>
                  <a:schemeClr val="bg1"/>
                </a:solidFill>
              </a:rPr>
              <a:t>President Lorenzo Snow (In Conference Report, Apr. 1901, p. 3.)</a:t>
            </a:r>
          </a:p>
          <a:p>
            <a:pPr fontAlgn="base"/>
            <a:r>
              <a:rPr lang="en-US" dirty="0">
                <a:solidFill>
                  <a:schemeClr val="bg1"/>
                </a:solidFill>
              </a:rPr>
              <a:t>	</a:t>
            </a:r>
            <a:r>
              <a:rPr lang="en-US" b="0" i="1" dirty="0">
                <a:solidFill>
                  <a:schemeClr val="bg1"/>
                </a:solidFill>
                <a:effectLst/>
              </a:rPr>
              <a:t>Teachings of Presidents of the Church: Lorenzo Snow</a:t>
            </a:r>
            <a:r>
              <a:rPr lang="en-US" b="0" i="0" dirty="0">
                <a:solidFill>
                  <a:schemeClr val="bg1"/>
                </a:solidFill>
                <a:effectLst/>
              </a:rPr>
              <a:t> [2012], 103).</a:t>
            </a:r>
            <a:endParaRPr lang="en-US" dirty="0">
              <a:solidFill>
                <a:schemeClr val="bg1"/>
              </a:solidFill>
            </a:endParaRPr>
          </a:p>
          <a:p>
            <a:endParaRPr lang="en-US" dirty="0">
              <a:solidFill>
                <a:schemeClr val="bg1"/>
              </a:solidFill>
            </a:endParaRPr>
          </a:p>
        </p:txBody>
      </p:sp>
      <p:sp>
        <p:nvSpPr>
          <p:cNvPr id="5" name="Footer Placeholder 14">
            <a:extLst>
              <a:ext uri="{FF2B5EF4-FFF2-40B4-BE49-F238E27FC236}">
                <a16:creationId xmlns:a16="http://schemas.microsoft.com/office/drawing/2014/main" id="{79293C59-816B-4B63-872A-55955D7085CA}"/>
              </a:ext>
            </a:extLst>
          </p:cNvPr>
          <p:cNvSpPr>
            <a:spLocks noGrp="1"/>
          </p:cNvSpPr>
          <p:nvPr/>
        </p:nvSpPr>
        <p:spPr>
          <a:xfrm>
            <a:off x="126748" y="639904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grpSp>
        <p:nvGrpSpPr>
          <p:cNvPr id="7" name="Group 6">
            <a:extLst>
              <a:ext uri="{FF2B5EF4-FFF2-40B4-BE49-F238E27FC236}">
                <a16:creationId xmlns:a16="http://schemas.microsoft.com/office/drawing/2014/main" id="{FA5E71D6-9548-4078-82DD-617F1FB15DAF}"/>
              </a:ext>
            </a:extLst>
          </p:cNvPr>
          <p:cNvGrpSpPr/>
          <p:nvPr/>
        </p:nvGrpSpPr>
        <p:grpSpPr>
          <a:xfrm>
            <a:off x="2861395" y="266262"/>
            <a:ext cx="663666" cy="840644"/>
            <a:chOff x="7543800" y="3810000"/>
            <a:chExt cx="1143000" cy="1447800"/>
          </a:xfrm>
        </p:grpSpPr>
        <p:sp>
          <p:nvSpPr>
            <p:cNvPr id="8" name="Trapezoid 7">
              <a:extLst>
                <a:ext uri="{FF2B5EF4-FFF2-40B4-BE49-F238E27FC236}">
                  <a16:creationId xmlns:a16="http://schemas.microsoft.com/office/drawing/2014/main" id="{ACB5F7C6-3CF4-4B31-899D-D6B246C44DE3}"/>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217E19F5-4B05-476E-9994-6381A08EBF49}"/>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7663B49B-94F4-4EB6-BAD2-9CAD0A1A41B6}"/>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5CC8A51D-DE4E-4C7D-8E0E-C34C1DE6F04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68A1133-36F7-4402-9AFA-656FE6FC8FB2}"/>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EC8FEB21-45F6-4D99-B793-99339168DB1C}"/>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69FE1556-18EA-483F-913D-0E84205BD7E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15F57BD-03EB-4A68-96C6-F05A03A79703}"/>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E631720-AF9E-44BA-994D-2472C4C4B90F}"/>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D6641C5-4DD3-4BD8-A38C-8C9C0544207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8385B7CA-88A7-4B1A-90FD-7C16109EF051}"/>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8D53E815-F1A5-4DD5-90A7-F7A32ACC2CF7}"/>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A730F06B-E4D6-44F3-A3E8-D8601E1AC322}"/>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0E17BE47-A654-4261-B56F-956BF226B01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FCF6201-47CD-404B-B89D-D9F714F48D4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960FA63-165F-4C90-9414-7A19ECE4410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8F403B2-EDB1-46C9-931E-D5F69BC1A51D}"/>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FE5C555F-A054-492A-A243-5DB84B8F677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3290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916455" cy="4339650"/>
          </a:xfrm>
          <a:prstGeom prst="rect">
            <a:avLst/>
          </a:prstGeom>
          <a:ln>
            <a:solidFill>
              <a:schemeClr val="tx1"/>
            </a:solidFill>
          </a:ln>
        </p:spPr>
        <p:txBody>
          <a:bodyPr wrap="square">
            <a:spAutoFit/>
          </a:bodyPr>
          <a:lstStyle/>
          <a:p>
            <a:pPr fontAlgn="base"/>
            <a:r>
              <a:rPr lang="en-US" sz="1200" b="0" i="0" dirty="0">
                <a:effectLst/>
                <a:latin typeface="Georgia" panose="02040502050405020303" pitchFamily="18" charset="0"/>
              </a:rPr>
              <a:t>D&amp;C 93:9“</a:t>
            </a:r>
            <a:r>
              <a:rPr lang="en-US" sz="1200" b="1" i="0" dirty="0">
                <a:effectLst/>
                <a:latin typeface="Georgia" panose="02040502050405020303" pitchFamily="18" charset="0"/>
              </a:rPr>
              <a:t>A light turned on in a dark room </a:t>
            </a:r>
            <a:r>
              <a:rPr lang="en-US" sz="1200" b="0" i="0" dirty="0">
                <a:effectLst/>
                <a:latin typeface="Georgia" panose="02040502050405020303" pitchFamily="18" charset="0"/>
              </a:rPr>
              <a:t>is like receiving a message from God quickly, completely, and all at once. Many of us have experienced this pattern of revelation as we have been given answers to sincere prayers or been provided with needed direction or protection, according to God’s will and timing. … However, this pattern of revelation tends to be more rare than common.</a:t>
            </a:r>
          </a:p>
          <a:p>
            <a:pPr fontAlgn="base"/>
            <a:r>
              <a:rPr lang="en-US" sz="1200" b="0" i="0" dirty="0">
                <a:effectLst/>
                <a:latin typeface="Georgia" panose="02040502050405020303" pitchFamily="18" charset="0"/>
              </a:rPr>
              <a:t>“The gradual increase of light radiating from the rising sun is like receiving a message from God ‘line upon line, precept upon precept’ (</a:t>
            </a:r>
            <a:r>
              <a:rPr lang="en-US" sz="1200" b="0" i="0" u="sng" dirty="0">
                <a:effectLst/>
                <a:latin typeface="Georgia" panose="02040502050405020303" pitchFamily="18" charset="0"/>
              </a:rPr>
              <a:t>2 Nephi 28:30</a:t>
            </a:r>
            <a:r>
              <a:rPr lang="en-US" sz="1200" b="0" i="0" dirty="0">
                <a:effectLst/>
                <a:latin typeface="Georgia" panose="02040502050405020303" pitchFamily="18" charset="0"/>
              </a:rPr>
              <a:t>). Most frequently, revelation comes in small increments over time and is granted according to our desire, worthiness, and preparation. … This pattern of revelation tends to be more common than rare” (“The Spirit of Revelation,” David A. Bednar </a:t>
            </a:r>
            <a:r>
              <a:rPr lang="en-US" sz="1200" b="0" i="1" dirty="0">
                <a:effectLst/>
                <a:latin typeface="Georgia" panose="02040502050405020303" pitchFamily="18" charset="0"/>
              </a:rPr>
              <a:t>Ensign</a:t>
            </a:r>
            <a:r>
              <a:rPr lang="en-US" sz="1200" b="0" i="0" dirty="0">
                <a:effectLst/>
                <a:latin typeface="Georgia" panose="02040502050405020303" pitchFamily="18" charset="0"/>
              </a:rPr>
              <a:t> or </a:t>
            </a:r>
            <a:r>
              <a:rPr lang="en-US" sz="1200" b="0" i="1" dirty="0">
                <a:effectLst/>
                <a:latin typeface="Georgia" panose="02040502050405020303" pitchFamily="18" charset="0"/>
              </a:rPr>
              <a:t>Liahona,</a:t>
            </a:r>
            <a:r>
              <a:rPr lang="en-US" sz="1200" b="0" i="0" dirty="0">
                <a:effectLst/>
                <a:latin typeface="Georgia" panose="02040502050405020303" pitchFamily="18" charset="0"/>
              </a:rPr>
              <a:t> May 2011, 88).</a:t>
            </a:r>
          </a:p>
        </p:txBody>
      </p:sp>
      <p:sp>
        <p:nvSpPr>
          <p:cNvPr id="3" name="Rectangle 2"/>
          <p:cNvSpPr/>
          <p:nvPr/>
        </p:nvSpPr>
        <p:spPr>
          <a:xfrm>
            <a:off x="2916455" y="10716"/>
            <a:ext cx="2714324" cy="4339650"/>
          </a:xfrm>
          <a:prstGeom prst="rect">
            <a:avLst/>
          </a:prstGeom>
          <a:ln>
            <a:solidFill>
              <a:schemeClr val="tx1"/>
            </a:solidFill>
          </a:ln>
        </p:spPr>
        <p:txBody>
          <a:bodyPr wrap="square">
            <a:spAutoFit/>
          </a:bodyPr>
          <a:lstStyle/>
          <a:p>
            <a:r>
              <a:rPr lang="en-US" sz="1200" b="1" i="0" dirty="0">
                <a:solidFill>
                  <a:srgbClr val="2F393A"/>
                </a:solidFill>
                <a:effectLst/>
                <a:latin typeface="Abadi" panose="020B0604020104020204" pitchFamily="34" charset="0"/>
              </a:rPr>
              <a:t>Witness and Testimony:</a:t>
            </a:r>
          </a:p>
          <a:p>
            <a:r>
              <a:rPr lang="en-US" sz="1200" b="0" i="0" dirty="0">
                <a:solidFill>
                  <a:srgbClr val="2F393A"/>
                </a:solidFill>
                <a:effectLst/>
                <a:latin typeface="Abadi" panose="020B0604020104020204" pitchFamily="34" charset="0"/>
              </a:rPr>
              <a:t>Elder Francis M. Lyman taught: “Every Latter-day Saint is entitled to this witness and testimony. If we have not received [it] … the fault is ours, and not the Lord’s; for every one is entitled to that witness through faith and repentance, forsaking all sin, </a:t>
            </a:r>
            <a:r>
              <a:rPr lang="en-US" sz="1200" b="0" i="0" u="none" strike="noStrike" dirty="0">
                <a:solidFill>
                  <a:srgbClr val="2F393A"/>
                </a:solidFill>
                <a:effectLst/>
                <a:latin typeface="Abadi" panose="020B0604020104020204" pitchFamily="34" charset="0"/>
              </a:rPr>
              <a:t>baptism</a:t>
            </a:r>
            <a:r>
              <a:rPr lang="en-US" sz="1200" b="0" i="0" dirty="0">
                <a:solidFill>
                  <a:srgbClr val="2F393A"/>
                </a:solidFill>
                <a:effectLst/>
                <a:latin typeface="Abadi" panose="020B0604020104020204" pitchFamily="34" charset="0"/>
              </a:rPr>
              <a:t> by immersion for the remission of sins, and the reception of the </a:t>
            </a:r>
            <a:r>
              <a:rPr lang="en-US" sz="1200" b="0" i="0" u="none" strike="noStrike" dirty="0">
                <a:solidFill>
                  <a:srgbClr val="2F393A"/>
                </a:solidFill>
                <a:effectLst/>
                <a:latin typeface="Abadi" panose="020B0604020104020204" pitchFamily="34" charset="0"/>
              </a:rPr>
              <a:t>Holy Ghost</a:t>
            </a:r>
            <a:r>
              <a:rPr lang="en-US" sz="1200" b="0" i="0" dirty="0">
                <a:solidFill>
                  <a:srgbClr val="2F393A"/>
                </a:solidFill>
                <a:effectLst/>
                <a:latin typeface="Abadi" panose="020B0604020104020204" pitchFamily="34" charset="0"/>
              </a:rPr>
              <a:t> through the laying on of hands. Now, if any of our brethren and sisters have lived for years without really knowing, being thoroughly satisfied and thoroughly convinced, just as positive as of anything in life, that this work is of God, if they have lacked that witness and testimony it is their fault, for it is not possible for a man to do the will of the Father and not know the doctrine.” (In Conference Report, Apr. 1910, pp. 29–30.)</a:t>
            </a:r>
            <a:endParaRPr lang="en-US" sz="1200" dirty="0"/>
          </a:p>
        </p:txBody>
      </p:sp>
      <p:sp>
        <p:nvSpPr>
          <p:cNvPr id="4" name="Rectangle 3">
            <a:extLst>
              <a:ext uri="{FF2B5EF4-FFF2-40B4-BE49-F238E27FC236}">
                <a16:creationId xmlns:a16="http://schemas.microsoft.com/office/drawing/2014/main" id="{333AA652-AB58-40B4-91A6-2B27CA68C9E8}"/>
              </a:ext>
            </a:extLst>
          </p:cNvPr>
          <p:cNvSpPr/>
          <p:nvPr/>
        </p:nvSpPr>
        <p:spPr>
          <a:xfrm>
            <a:off x="5630779" y="10716"/>
            <a:ext cx="3243713" cy="4154984"/>
          </a:xfrm>
          <a:prstGeom prst="rect">
            <a:avLst/>
          </a:prstGeom>
          <a:ln>
            <a:solidFill>
              <a:schemeClr val="tx1"/>
            </a:solidFill>
          </a:ln>
        </p:spPr>
        <p:txBody>
          <a:bodyPr wrap="square">
            <a:spAutoFit/>
          </a:bodyPr>
          <a:lstStyle/>
          <a:p>
            <a:pPr fontAlgn="base"/>
            <a:r>
              <a:rPr lang="en-US" sz="1200" b="1" dirty="0">
                <a:latin typeface="Abadi" panose="020B0604020104020204" pitchFamily="34" charset="0"/>
              </a:rPr>
              <a:t>D&amp;C 93:5 The Important Mission of Jesus Christ Mortal Ministry:</a:t>
            </a:r>
          </a:p>
          <a:p>
            <a:pPr fontAlgn="base"/>
            <a:r>
              <a:rPr lang="en-US" sz="1200" dirty="0">
                <a:latin typeface="Abadi" panose="020B0604020104020204" pitchFamily="34" charset="0"/>
              </a:rPr>
              <a:t>“In all that Jesus came to say and do, including and especially in His atoning suffering and sacrifice, He was showing us who and what God our Eternal Father is like, how completely devoted He is to His children in every age and nation. In word and in deed Jesus was trying to reveal and make personal to us the true nature of His Father, our Father in Heaven.</a:t>
            </a:r>
          </a:p>
          <a:p>
            <a:pPr fontAlgn="base"/>
            <a:r>
              <a:rPr lang="en-US" sz="1200" dirty="0">
                <a:latin typeface="Abadi" panose="020B0604020104020204" pitchFamily="34" charset="0"/>
              </a:rPr>
              <a:t>“He did this at least in part because then and now all of us need to know God more fully in order to love Him more deeply and obey Him more completely. …</a:t>
            </a:r>
          </a:p>
          <a:p>
            <a:pPr fontAlgn="base"/>
            <a:r>
              <a:rPr lang="en-US" sz="1200" dirty="0">
                <a:latin typeface="Abadi" panose="020B0604020104020204" pitchFamily="34" charset="0"/>
              </a:rPr>
              <a:t>“So feeding the hungry, healing the sick, rebuking hypocrisy, pleading for faith—this was Christ showing us the way of the Father, He who is ‘merciful and gracious, slow to anger, long-suffering and full of goodness’ Elder Jeffrey R. Holland  [Lectures on Faith (1985), 42.]” (“The Grandeur of God,” Ensign, Nov. 2003, 70, 72).</a:t>
            </a:r>
            <a:endParaRPr lang="en-US" sz="1200" b="0" dirty="0">
              <a:effectLst/>
              <a:latin typeface="Abadi" panose="020B0604020104020204" pitchFamily="34" charset="0"/>
            </a:endParaRPr>
          </a:p>
        </p:txBody>
      </p:sp>
      <p:sp>
        <p:nvSpPr>
          <p:cNvPr id="5" name="Rectangle 4">
            <a:extLst>
              <a:ext uri="{FF2B5EF4-FFF2-40B4-BE49-F238E27FC236}">
                <a16:creationId xmlns:a16="http://schemas.microsoft.com/office/drawing/2014/main" id="{3A43F58F-6D47-428B-A26E-04DBBA19E24C}"/>
              </a:ext>
            </a:extLst>
          </p:cNvPr>
          <p:cNvSpPr/>
          <p:nvPr/>
        </p:nvSpPr>
        <p:spPr>
          <a:xfrm>
            <a:off x="8874492" y="10716"/>
            <a:ext cx="3317508" cy="5447645"/>
          </a:xfrm>
          <a:prstGeom prst="rect">
            <a:avLst/>
          </a:prstGeom>
          <a:ln>
            <a:solidFill>
              <a:schemeClr val="tx1"/>
            </a:solidFill>
          </a:ln>
        </p:spPr>
        <p:txBody>
          <a:bodyPr wrap="square">
            <a:spAutoFit/>
          </a:bodyPr>
          <a:lstStyle/>
          <a:p>
            <a:pPr fontAlgn="base"/>
            <a:r>
              <a:rPr lang="en-US" sz="1200" b="1" dirty="0"/>
              <a:t>D&amp;C 93:12-16 Becoming what our Heavenly Father wants us to be:</a:t>
            </a:r>
          </a:p>
          <a:p>
            <a:pPr fontAlgn="base"/>
            <a:r>
              <a:rPr lang="en-US" sz="1200" dirty="0"/>
              <a:t>“The gospel of Jesus Christ is a plan that shows us how to become what our Heavenly Father desires us to become.</a:t>
            </a:r>
          </a:p>
          <a:p>
            <a:pPr fontAlgn="base"/>
            <a:r>
              <a:rPr lang="en-US" sz="1200" dirty="0"/>
              <a:t>“A parable illustrates this understanding. A wealthy father knew that if he were to bestow his wealth upon a child who had not yet developed the needed wisdom and stature, the inheritance would probably be wasted. The father said to his child:</a:t>
            </a:r>
          </a:p>
          <a:p>
            <a:pPr fontAlgn="base"/>
            <a:r>
              <a:rPr lang="en-US" sz="1200" dirty="0"/>
              <a:t>“‘All that I have I desire to give you—not only my wealth, but also my position and standing among men. That which I have I can easily give you, but that which I am you must obtain for yourself. You will qualify for your inheritance by learning what I have learned and by living as I have lived. I will give you the laws and principles by which I have acquired my wisdom and stature. Follow my example, mastering as I have mastered, and you will become as I am, and all that I have will be yours.’</a:t>
            </a:r>
          </a:p>
          <a:p>
            <a:pPr fontAlgn="base"/>
            <a:r>
              <a:rPr lang="en-US" sz="1200" dirty="0"/>
              <a:t>“This parable parallels the pattern of heaven. The gospel of Jesus Christ promises the incomparable inheritance of eternal life, the fulness of the Father, and reveals the laws and principles by which it can be obtained” Elder Dallin H. Oaks (“The Challenge to Become,” Ensign, Nov. 2000, 32).</a:t>
            </a:r>
            <a:endParaRPr lang="en-US" sz="1200" b="0" dirty="0">
              <a:effectLst/>
            </a:endParaRPr>
          </a:p>
        </p:txBody>
      </p:sp>
    </p:spTree>
    <p:extLst>
      <p:ext uri="{BB962C8B-B14F-4D97-AF65-F5344CB8AC3E}">
        <p14:creationId xmlns:p14="http://schemas.microsoft.com/office/powerpoint/2010/main" val="1873580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646" y="369332"/>
            <a:ext cx="12097354" cy="6124754"/>
          </a:xfrm>
          <a:prstGeom prst="rect">
            <a:avLst/>
          </a:prstGeom>
        </p:spPr>
        <p:txBody>
          <a:bodyPr wrap="square">
            <a:spAutoFit/>
          </a:bodyPr>
          <a:lstStyle/>
          <a:p>
            <a:pPr fontAlgn="base"/>
            <a:r>
              <a:rPr lang="en-US" sz="1400" b="0" i="0" dirty="0">
                <a:solidFill>
                  <a:srgbClr val="2F393A"/>
                </a:solidFill>
                <a:effectLst/>
              </a:rPr>
              <a:t>The word </a:t>
            </a:r>
            <a:r>
              <a:rPr lang="en-US" sz="1400" b="0" i="1" dirty="0">
                <a:solidFill>
                  <a:srgbClr val="2F393A"/>
                </a:solidFill>
                <a:effectLst/>
              </a:rPr>
              <a:t>worship</a:t>
            </a:r>
            <a:r>
              <a:rPr lang="en-US" sz="1400" b="0" i="0" dirty="0">
                <a:solidFill>
                  <a:srgbClr val="2F393A"/>
                </a:solidFill>
                <a:effectLst/>
              </a:rPr>
              <a:t> comes from two Anglo-Saxon words: </a:t>
            </a:r>
            <a:r>
              <a:rPr lang="en-US" sz="1400" b="0" i="1" dirty="0" err="1">
                <a:solidFill>
                  <a:srgbClr val="2F393A"/>
                </a:solidFill>
                <a:effectLst/>
              </a:rPr>
              <a:t>weorth</a:t>
            </a:r>
            <a:r>
              <a:rPr lang="en-US" sz="1400" b="0" i="1" dirty="0">
                <a:solidFill>
                  <a:srgbClr val="2F393A"/>
                </a:solidFill>
                <a:effectLst/>
              </a:rPr>
              <a:t>,</a:t>
            </a:r>
            <a:r>
              <a:rPr lang="en-US" sz="1400" b="0" i="0" dirty="0">
                <a:solidFill>
                  <a:srgbClr val="2F393A"/>
                </a:solidFill>
                <a:effectLst/>
              </a:rPr>
              <a:t> worthy, and </a:t>
            </a:r>
            <a:r>
              <a:rPr lang="en-US" sz="1400" b="0" i="1" dirty="0" err="1">
                <a:solidFill>
                  <a:srgbClr val="2F393A"/>
                </a:solidFill>
                <a:effectLst/>
              </a:rPr>
              <a:t>scipe</a:t>
            </a:r>
            <a:r>
              <a:rPr lang="en-US" sz="1400" b="0" i="1" dirty="0">
                <a:solidFill>
                  <a:srgbClr val="2F393A"/>
                </a:solidFill>
                <a:effectLst/>
              </a:rPr>
              <a:t>,</a:t>
            </a:r>
            <a:r>
              <a:rPr lang="en-US" sz="1400" b="0" i="0" dirty="0">
                <a:solidFill>
                  <a:srgbClr val="2F393A"/>
                </a:solidFill>
                <a:effectLst/>
              </a:rPr>
              <a:t> state or condition. The Lord deserves to be worshiped because His condition is a worthy one. Elder James E. </a:t>
            </a:r>
            <a:r>
              <a:rPr lang="en-US" sz="1400" b="0" i="0" dirty="0" err="1">
                <a:solidFill>
                  <a:srgbClr val="2F393A"/>
                </a:solidFill>
                <a:effectLst/>
              </a:rPr>
              <a:t>Talmage</a:t>
            </a:r>
            <a:r>
              <a:rPr lang="en-US" sz="1400" b="0" i="0" dirty="0">
                <a:solidFill>
                  <a:srgbClr val="2F393A"/>
                </a:solidFill>
                <a:effectLst/>
              </a:rPr>
              <a:t> said: “The worship of which one is capable depends upon his comprehension of the worthiness characterizing the object of his reverence. Man’s capacity for worship is a measure of his comprehension of God.” (</a:t>
            </a:r>
            <a:r>
              <a:rPr lang="en-US" sz="1400" b="0" i="1" dirty="0">
                <a:solidFill>
                  <a:srgbClr val="2F393A"/>
                </a:solidFill>
                <a:effectLst/>
              </a:rPr>
              <a:t>Articles of </a:t>
            </a:r>
            <a:r>
              <a:rPr lang="en-US" sz="1400" b="0" i="1" dirty="0" err="1">
                <a:solidFill>
                  <a:srgbClr val="2F393A"/>
                </a:solidFill>
                <a:effectLst/>
              </a:rPr>
              <a:t>Faith,</a:t>
            </a:r>
            <a:r>
              <a:rPr lang="en-US" sz="1400" b="0" i="0" dirty="0" err="1">
                <a:solidFill>
                  <a:srgbClr val="2F393A"/>
                </a:solidFill>
                <a:effectLst/>
              </a:rPr>
              <a:t>pp</a:t>
            </a:r>
            <a:r>
              <a:rPr lang="en-US" sz="1400" b="0" i="0" dirty="0">
                <a:solidFill>
                  <a:srgbClr val="2F393A"/>
                </a:solidFill>
                <a:effectLst/>
              </a:rPr>
              <a:t>. 395–96.)</a:t>
            </a:r>
          </a:p>
          <a:p>
            <a:pPr fontAlgn="base"/>
            <a:r>
              <a:rPr lang="en-US" sz="1400" b="0" i="0" dirty="0">
                <a:solidFill>
                  <a:srgbClr val="2F393A"/>
                </a:solidFill>
                <a:effectLst/>
              </a:rPr>
              <a:t>We worship to express our feelings about divine things. If we have reverence for God’s truth and grace and desire to be like Him, we can worship Him by keeping His commandments. Elder Bruce R. McConkie explained:</a:t>
            </a:r>
          </a:p>
          <a:p>
            <a:pPr fontAlgn="base"/>
            <a:r>
              <a:rPr lang="en-US" sz="1400" b="0" i="0" dirty="0">
                <a:solidFill>
                  <a:srgbClr val="2F393A"/>
                </a:solidFill>
                <a:effectLst/>
              </a:rPr>
              <a:t>“To worship the Lord is to follow after him, to seek his face, to believe his doctrine, and to think his thoughts.</a:t>
            </a:r>
          </a:p>
          <a:p>
            <a:pPr fontAlgn="base"/>
            <a:r>
              <a:rPr lang="en-US" sz="1400" b="0" i="0" dirty="0">
                <a:solidFill>
                  <a:srgbClr val="2F393A"/>
                </a:solidFill>
                <a:effectLst/>
              </a:rPr>
              <a:t>“It is to walk in his paths, to be baptized as Christ was, to preach that gospel of the kingdom which fell from his lips, and to heal the sick and raise the dead as he did.</a:t>
            </a:r>
          </a:p>
          <a:p>
            <a:pPr fontAlgn="base"/>
            <a:r>
              <a:rPr lang="en-US" sz="1400" b="0" i="0" dirty="0">
                <a:solidFill>
                  <a:srgbClr val="2F393A"/>
                </a:solidFill>
                <a:effectLst/>
              </a:rPr>
              <a:t>“To worship the Lord is to put first in our lives the things of his kingdom, to live by every word that </a:t>
            </a:r>
            <a:r>
              <a:rPr lang="en-US" sz="1400" b="0" i="0" dirty="0" err="1">
                <a:solidFill>
                  <a:srgbClr val="2F393A"/>
                </a:solidFill>
                <a:effectLst/>
              </a:rPr>
              <a:t>proceedeth</a:t>
            </a:r>
            <a:r>
              <a:rPr lang="en-US" sz="1400" b="0" i="0" dirty="0">
                <a:solidFill>
                  <a:srgbClr val="2F393A"/>
                </a:solidFill>
                <a:effectLst/>
              </a:rPr>
              <a:t> forth from the mouth of God, to center our whole hearts upon Christ and that salvation which comes because of him.</a:t>
            </a:r>
          </a:p>
          <a:p>
            <a:pPr fontAlgn="base"/>
            <a:r>
              <a:rPr lang="en-US" sz="1400" b="0" i="0" dirty="0">
                <a:solidFill>
                  <a:srgbClr val="2F393A"/>
                </a:solidFill>
                <a:effectLst/>
              </a:rPr>
              <a:t>“It is to walk in the light as he is in the light, to do the things that he wants done, to do what he would do under similar circumstances, to be as he is.</a:t>
            </a:r>
          </a:p>
          <a:p>
            <a:pPr fontAlgn="base"/>
            <a:r>
              <a:rPr lang="en-US" sz="1400" dirty="0"/>
              <a:t>“To worship the Lord is to walk in the Spirit, to rise above carnal things, to bridle our passions, and to overcome the world.</a:t>
            </a:r>
          </a:p>
          <a:p>
            <a:pPr fontAlgn="base"/>
            <a:r>
              <a:rPr lang="en-US" sz="1400" dirty="0"/>
              <a:t>“It is to pay our tithes and offerings, to act as wise stewards in caring for those things which have been entrusted to our care, and to use our talents and means for the spreading of truth and the building up of his kingdom.</a:t>
            </a:r>
          </a:p>
          <a:p>
            <a:pPr fontAlgn="base"/>
            <a:r>
              <a:rPr lang="en-US" sz="1400" dirty="0"/>
              <a:t>“To worship the Lord is to be married in the temple, to have children, to teach them the gospel, and to bring them up in light and truth.</a:t>
            </a:r>
          </a:p>
          <a:p>
            <a:pPr fontAlgn="base"/>
            <a:r>
              <a:rPr lang="en-US" sz="1400" dirty="0"/>
              <a:t>“It is to perfect the family unit, to honor our father and our mother; it is for a man to love his wife with all his heart and to cleave unto her and none else.</a:t>
            </a:r>
          </a:p>
          <a:p>
            <a:pPr fontAlgn="base"/>
            <a:r>
              <a:rPr lang="en-US" sz="1400" dirty="0"/>
              <a:t>“To worship the Lord is to visit the fatherless and the widows in their affliction and to keep ourselves unspotted from the world.</a:t>
            </a:r>
          </a:p>
          <a:p>
            <a:pPr fontAlgn="base"/>
            <a:r>
              <a:rPr lang="en-US" sz="1400" dirty="0"/>
              <a:t>“It is to work on a welfare project, to administer to the sick, to go on a mission, to go home teaching, and to hold family home evening.</a:t>
            </a:r>
          </a:p>
          <a:p>
            <a:pPr fontAlgn="base"/>
            <a:r>
              <a:rPr lang="en-US" sz="1400" dirty="0"/>
              <a:t>“To worship the Lord is to study the gospel, to treasure up light and truth, to ponder in our hearts the things of his kingdom, and to make them part of our lives.</a:t>
            </a:r>
          </a:p>
          <a:p>
            <a:pPr fontAlgn="base"/>
            <a:r>
              <a:rPr lang="en-US" sz="1400" dirty="0"/>
              <a:t>“It is to pray with all the energy of our souls, to preach by the power of the Spirit, to sing songs of praise and thanksgiving.</a:t>
            </a:r>
          </a:p>
          <a:p>
            <a:pPr fontAlgn="base"/>
            <a:r>
              <a:rPr lang="en-US" sz="1400" dirty="0"/>
              <a:t>“To worship is to work, to be actively engaged in a good cause, to be about our Father’s business, to love and serve our fellowmen.</a:t>
            </a:r>
          </a:p>
          <a:p>
            <a:pPr fontAlgn="base"/>
            <a:r>
              <a:rPr lang="en-US" sz="1400" dirty="0">
                <a:solidFill>
                  <a:srgbClr val="2F393A"/>
                </a:solidFill>
              </a:rPr>
              <a:t>“It is to feed the hungry, to clothe the naked, to comfort those that mourn, and to hold up the hands that hang down and to strengthen the feeble knees.</a:t>
            </a:r>
          </a:p>
          <a:p>
            <a:pPr fontAlgn="base"/>
            <a:r>
              <a:rPr lang="en-US" sz="1400" dirty="0">
                <a:solidFill>
                  <a:srgbClr val="2F393A"/>
                </a:solidFill>
              </a:rPr>
              <a:t>“To worship the Lord is to stand valiantly in the cause of truth and righteousness, to let our influence for good be felt in civic, cultural, educational, and governmental fields, and to support those laws and principles which further the Lord’s interests on earth.</a:t>
            </a:r>
          </a:p>
          <a:p>
            <a:pPr fontAlgn="base"/>
            <a:r>
              <a:rPr lang="en-US" sz="1400" dirty="0">
                <a:solidFill>
                  <a:srgbClr val="2F393A"/>
                </a:solidFill>
              </a:rPr>
              <a:t>“To worship the Lord is to be of good cheer, to be courageous, to be valiant, to have the courage of our God-given convictions, and to keep the faith.</a:t>
            </a:r>
          </a:p>
          <a:p>
            <a:pPr fontAlgn="base"/>
            <a:r>
              <a:rPr lang="en-US" sz="1400" dirty="0">
                <a:solidFill>
                  <a:srgbClr val="2F393A"/>
                </a:solidFill>
              </a:rPr>
              <a:t>“It is ten thousand times ten thousand things. It is keeping the commandments of God. It is living the whole law of the whole gospel.” (In Conference Report, Oct. 1971, pp. 168–69; or </a:t>
            </a:r>
            <a:r>
              <a:rPr lang="en-US" sz="1400" i="1" dirty="0">
                <a:solidFill>
                  <a:srgbClr val="2F393A"/>
                </a:solidFill>
              </a:rPr>
              <a:t>Ensign,</a:t>
            </a:r>
            <a:r>
              <a:rPr lang="en-US" sz="1400" dirty="0">
                <a:solidFill>
                  <a:srgbClr val="2F393A"/>
                </a:solidFill>
              </a:rPr>
              <a:t> Dec. 1971, p. 130.)</a:t>
            </a:r>
          </a:p>
          <a:p>
            <a:pPr fontAlgn="base"/>
            <a:endParaRPr lang="en-US" sz="1400" dirty="0"/>
          </a:p>
          <a:p>
            <a:pPr fontAlgn="base"/>
            <a:endParaRPr lang="en-US" sz="1400" b="0" i="0" dirty="0">
              <a:solidFill>
                <a:srgbClr val="2F393A"/>
              </a:solidFill>
              <a:effectLst/>
            </a:endParaRPr>
          </a:p>
        </p:txBody>
      </p:sp>
      <p:sp>
        <p:nvSpPr>
          <p:cNvPr id="5" name="TextBox 4"/>
          <p:cNvSpPr txBox="1"/>
          <p:nvPr/>
        </p:nvSpPr>
        <p:spPr>
          <a:xfrm>
            <a:off x="4600589" y="0"/>
            <a:ext cx="3799114" cy="369332"/>
          </a:xfrm>
          <a:prstGeom prst="rect">
            <a:avLst/>
          </a:prstGeom>
          <a:noFill/>
        </p:spPr>
        <p:txBody>
          <a:bodyPr wrap="square" rtlCol="0">
            <a:spAutoFit/>
          </a:bodyPr>
          <a:lstStyle/>
          <a:p>
            <a:r>
              <a:rPr lang="en-US" dirty="0"/>
              <a:t>Worship: James E. </a:t>
            </a:r>
            <a:r>
              <a:rPr lang="en-US" dirty="0" err="1"/>
              <a:t>Talmage</a:t>
            </a:r>
            <a:endParaRPr lang="en-US" dirty="0"/>
          </a:p>
        </p:txBody>
      </p:sp>
    </p:spTree>
    <p:extLst>
      <p:ext uri="{BB962C8B-B14F-4D97-AF65-F5344CB8AC3E}">
        <p14:creationId xmlns:p14="http://schemas.microsoft.com/office/powerpoint/2010/main" val="27899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7A7CAF6-185B-4464-BCF7-3EC4ACE34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499322" y="3025631"/>
            <a:ext cx="2209045" cy="923330"/>
          </a:xfrm>
          <a:prstGeom prst="rect">
            <a:avLst/>
          </a:prstGeom>
          <a:noFill/>
        </p:spPr>
        <p:txBody>
          <a:bodyPr wrap="square" rtlCol="0">
            <a:spAutoFit/>
          </a:bodyPr>
          <a:lstStyle/>
          <a:p>
            <a:r>
              <a:rPr lang="en-US" dirty="0">
                <a:solidFill>
                  <a:schemeClr val="bg1"/>
                </a:solidFill>
              </a:rPr>
              <a:t>Is it important to know who this person is?</a:t>
            </a:r>
          </a:p>
        </p:txBody>
      </p:sp>
      <p:sp>
        <p:nvSpPr>
          <p:cNvPr id="6" name="TextBox 5"/>
          <p:cNvSpPr txBox="1"/>
          <p:nvPr/>
        </p:nvSpPr>
        <p:spPr>
          <a:xfrm>
            <a:off x="96570" y="0"/>
            <a:ext cx="12065251"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ea typeface="BatangChe" panose="02030609000101010101" pitchFamily="49" charset="-127"/>
              </a:rPr>
              <a:t>Do You Know Who I Am? </a:t>
            </a:r>
          </a:p>
        </p:txBody>
      </p:sp>
      <p:sp>
        <p:nvSpPr>
          <p:cNvPr id="2" name="Rectangle 1"/>
          <p:cNvSpPr/>
          <p:nvPr/>
        </p:nvSpPr>
        <p:spPr>
          <a:xfrm>
            <a:off x="916067" y="1294528"/>
            <a:ext cx="2776398" cy="923330"/>
          </a:xfrm>
          <a:prstGeom prst="rect">
            <a:avLst/>
          </a:prstGeom>
        </p:spPr>
        <p:txBody>
          <a:bodyPr wrap="square">
            <a:spAutoFit/>
          </a:bodyPr>
          <a:lstStyle/>
          <a:p>
            <a:r>
              <a:rPr lang="en-US" b="0" i="0" dirty="0">
                <a:solidFill>
                  <a:schemeClr val="bg1"/>
                </a:solidFill>
                <a:effectLst/>
                <a:latin typeface="Abadi" panose="020B0604020104020204" pitchFamily="34" charset="0"/>
              </a:rPr>
              <a:t>Why do you think so many people know who this person is?</a:t>
            </a:r>
            <a:endParaRPr lang="en-US" dirty="0">
              <a:solidFill>
                <a:schemeClr val="bg1"/>
              </a:solidFill>
            </a:endParaRPr>
          </a:p>
        </p:txBody>
      </p:sp>
      <p:sp>
        <p:nvSpPr>
          <p:cNvPr id="3" name="Rectangle 2"/>
          <p:cNvSpPr/>
          <p:nvPr/>
        </p:nvSpPr>
        <p:spPr>
          <a:xfrm>
            <a:off x="4092479" y="5800541"/>
            <a:ext cx="6563449" cy="830997"/>
          </a:xfrm>
          <a:prstGeom prst="rect">
            <a:avLst/>
          </a:prstGeom>
        </p:spPr>
        <p:txBody>
          <a:bodyPr wrap="square">
            <a:spAutoFit/>
          </a:bodyPr>
          <a:lstStyle/>
          <a:p>
            <a:r>
              <a:rPr lang="en-US" sz="2400" dirty="0">
                <a:solidFill>
                  <a:srgbClr val="FFFF00"/>
                </a:solidFill>
              </a:rPr>
              <a:t>We are not able to achieve our full potential as children of God unless we know about Jesus Christ</a:t>
            </a:r>
          </a:p>
        </p:txBody>
      </p:sp>
      <p:sp>
        <p:nvSpPr>
          <p:cNvPr id="10" name="Rectangle 9"/>
          <p:cNvSpPr/>
          <p:nvPr/>
        </p:nvSpPr>
        <p:spPr>
          <a:xfrm>
            <a:off x="7008062" y="1181081"/>
            <a:ext cx="2776398" cy="923330"/>
          </a:xfrm>
          <a:prstGeom prst="rect">
            <a:avLst/>
          </a:prstGeom>
        </p:spPr>
        <p:txBody>
          <a:bodyPr wrap="square">
            <a:spAutoFit/>
          </a:bodyPr>
          <a:lstStyle/>
          <a:p>
            <a:r>
              <a:rPr lang="en-US" b="0" i="0" dirty="0">
                <a:solidFill>
                  <a:schemeClr val="bg1"/>
                </a:solidFill>
                <a:effectLst/>
                <a:latin typeface="Abadi" panose="020B0604020104020204" pitchFamily="34" charset="0"/>
              </a:rPr>
              <a:t>Why do you think so many people know who this person is?</a:t>
            </a:r>
            <a:endParaRPr lang="en-US" dirty="0">
              <a:solidFill>
                <a:schemeClr val="bg1"/>
              </a:solidFill>
            </a:endParaRPr>
          </a:p>
        </p:txBody>
      </p:sp>
      <p:sp>
        <p:nvSpPr>
          <p:cNvPr id="11" name="TextBox 10"/>
          <p:cNvSpPr txBox="1"/>
          <p:nvPr/>
        </p:nvSpPr>
        <p:spPr>
          <a:xfrm>
            <a:off x="9468576" y="3018758"/>
            <a:ext cx="2209045" cy="923330"/>
          </a:xfrm>
          <a:prstGeom prst="rect">
            <a:avLst/>
          </a:prstGeom>
          <a:noFill/>
        </p:spPr>
        <p:txBody>
          <a:bodyPr wrap="square" rtlCol="0">
            <a:spAutoFit/>
          </a:bodyPr>
          <a:lstStyle/>
          <a:p>
            <a:r>
              <a:rPr lang="en-US" dirty="0">
                <a:solidFill>
                  <a:schemeClr val="bg1"/>
                </a:solidFill>
              </a:rPr>
              <a:t>Is it important to know who this person is?</a:t>
            </a:r>
          </a:p>
        </p:txBody>
      </p:sp>
      <p:pic>
        <p:nvPicPr>
          <p:cNvPr id="7" name="Picture 6">
            <a:extLst>
              <a:ext uri="{FF2B5EF4-FFF2-40B4-BE49-F238E27FC236}">
                <a16:creationId xmlns:a16="http://schemas.microsoft.com/office/drawing/2014/main" id="{BF9AE636-9BFB-4D37-AA8B-A99064C67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0" y="2400819"/>
            <a:ext cx="2476500" cy="3022600"/>
          </a:xfrm>
          <a:prstGeom prst="rect">
            <a:avLst/>
          </a:prstGeom>
        </p:spPr>
      </p:pic>
      <p:pic>
        <p:nvPicPr>
          <p:cNvPr id="9" name="Picture 8">
            <a:extLst>
              <a:ext uri="{FF2B5EF4-FFF2-40B4-BE49-F238E27FC236}">
                <a16:creationId xmlns:a16="http://schemas.microsoft.com/office/drawing/2014/main" id="{A248CD6A-6924-4EA9-8C09-DE87F3A6B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3589" y="2327794"/>
            <a:ext cx="2324100" cy="3095625"/>
          </a:xfrm>
          <a:prstGeom prst="rect">
            <a:avLst/>
          </a:prstGeom>
        </p:spPr>
      </p:pic>
    </p:spTree>
    <p:extLst>
      <p:ext uri="{BB962C8B-B14F-4D97-AF65-F5344CB8AC3E}">
        <p14:creationId xmlns:p14="http://schemas.microsoft.com/office/powerpoint/2010/main" val="46657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0" presetClass="exit" presetSubtype="0" fill="hold" grpId="1" nodeType="with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3" grpId="0"/>
      <p:bldP spid="10" grpId="0"/>
      <p:bldP spid="10" grpId="1"/>
      <p:bldP spid="11" grpId="0"/>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AA91B78-16DC-48A5-9421-F681B1991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0"/>
            <a:ext cx="12065251"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ea typeface="BatangChe" panose="02030609000101010101" pitchFamily="49" charset="-127"/>
              </a:rPr>
              <a:t>How Can You Know?</a:t>
            </a:r>
          </a:p>
        </p:txBody>
      </p:sp>
      <p:sp>
        <p:nvSpPr>
          <p:cNvPr id="2" name="Rectangle 1"/>
          <p:cNvSpPr/>
          <p:nvPr/>
        </p:nvSpPr>
        <p:spPr>
          <a:xfrm>
            <a:off x="682509" y="1256284"/>
            <a:ext cx="2776398" cy="646331"/>
          </a:xfrm>
          <a:prstGeom prst="rect">
            <a:avLst/>
          </a:prstGeom>
        </p:spPr>
        <p:txBody>
          <a:bodyPr wrap="square">
            <a:spAutoFit/>
          </a:bodyPr>
          <a:lstStyle/>
          <a:p>
            <a:pPr fontAlgn="base"/>
            <a:r>
              <a:rPr lang="en-US" dirty="0">
                <a:solidFill>
                  <a:schemeClr val="bg1"/>
                </a:solidFill>
              </a:rPr>
              <a:t>What must we do to gain a testimony of Jesus Christ?</a:t>
            </a:r>
          </a:p>
        </p:txBody>
      </p:sp>
      <p:sp>
        <p:nvSpPr>
          <p:cNvPr id="5" name="Rectangle 4"/>
          <p:cNvSpPr/>
          <p:nvPr/>
        </p:nvSpPr>
        <p:spPr>
          <a:xfrm>
            <a:off x="4499891" y="1258896"/>
            <a:ext cx="6096000" cy="3693319"/>
          </a:xfrm>
          <a:prstGeom prst="rect">
            <a:avLst/>
          </a:prstGeom>
        </p:spPr>
        <p:txBody>
          <a:bodyPr>
            <a:spAutoFit/>
          </a:bodyPr>
          <a:lstStyle/>
          <a:p>
            <a:r>
              <a:rPr lang="en-US" b="0" i="0" dirty="0">
                <a:solidFill>
                  <a:schemeClr val="bg1"/>
                </a:solidFill>
                <a:effectLst/>
                <a:latin typeface="Georgia" panose="02040502050405020303" pitchFamily="18" charset="0"/>
              </a:rPr>
              <a:t>“A testimony is not emotion. </a:t>
            </a:r>
          </a:p>
          <a:p>
            <a:endParaRPr lang="en-US" dirty="0">
              <a:solidFill>
                <a:schemeClr val="bg1"/>
              </a:solidFill>
              <a:latin typeface="Georgia" panose="02040502050405020303" pitchFamily="18" charset="0"/>
            </a:endParaRPr>
          </a:p>
          <a:p>
            <a:r>
              <a:rPr lang="en-US" b="0" i="0" dirty="0">
                <a:solidFill>
                  <a:schemeClr val="bg1"/>
                </a:solidFill>
                <a:effectLst/>
                <a:latin typeface="Georgia" panose="02040502050405020303" pitchFamily="18" charset="0"/>
              </a:rPr>
              <a:t>It is the very essence of …making countless correct decisions. </a:t>
            </a:r>
          </a:p>
          <a:p>
            <a:endParaRPr lang="en-US" dirty="0">
              <a:solidFill>
                <a:schemeClr val="bg1"/>
              </a:solidFill>
              <a:latin typeface="Georgia" panose="02040502050405020303" pitchFamily="18" charset="0"/>
            </a:endParaRPr>
          </a:p>
          <a:p>
            <a:r>
              <a:rPr lang="en-US" b="0" i="0" dirty="0">
                <a:solidFill>
                  <a:schemeClr val="bg1"/>
                </a:solidFill>
                <a:effectLst/>
                <a:latin typeface="Georgia" panose="02040502050405020303" pitchFamily="18" charset="0"/>
              </a:rPr>
              <a:t>These choices are made with trusting faith in things that are believed and, at least initially, are not seen. </a:t>
            </a:r>
          </a:p>
          <a:p>
            <a:endParaRPr lang="en-US" dirty="0">
              <a:solidFill>
                <a:schemeClr val="bg1"/>
              </a:solidFill>
              <a:latin typeface="Georgia" panose="02040502050405020303" pitchFamily="18" charset="0"/>
            </a:endParaRPr>
          </a:p>
          <a:p>
            <a:r>
              <a:rPr lang="en-US" b="0" i="0" dirty="0">
                <a:solidFill>
                  <a:schemeClr val="bg1"/>
                </a:solidFill>
                <a:effectLst/>
                <a:latin typeface="Georgia" panose="02040502050405020303" pitchFamily="18" charset="0"/>
              </a:rPr>
              <a:t>A strong testimony gives peace, comfort, and assurance.</a:t>
            </a:r>
          </a:p>
          <a:p>
            <a:endParaRPr lang="en-US" b="0" i="0" dirty="0">
              <a:solidFill>
                <a:schemeClr val="bg1"/>
              </a:solidFill>
              <a:effectLst/>
              <a:latin typeface="Georgia" panose="02040502050405020303" pitchFamily="18" charset="0"/>
            </a:endParaRPr>
          </a:p>
          <a:p>
            <a:r>
              <a:rPr lang="en-US" b="0" i="0" dirty="0">
                <a:solidFill>
                  <a:schemeClr val="bg1"/>
                </a:solidFill>
                <a:effectLst/>
                <a:latin typeface="Georgia" panose="02040502050405020303" pitchFamily="18" charset="0"/>
              </a:rPr>
              <a:t>A testimony grows from understanding truth distilled from prayer and the pondering of scriptural doctrine.” </a:t>
            </a:r>
          </a:p>
          <a:p>
            <a:r>
              <a:rPr lang="en-US" sz="1200" b="0" i="0" dirty="0">
                <a:solidFill>
                  <a:schemeClr val="bg1"/>
                </a:solidFill>
                <a:effectLst/>
                <a:latin typeface="Georgia" panose="02040502050405020303" pitchFamily="18" charset="0"/>
              </a:rPr>
              <a:t>Elder Richard G. Scott</a:t>
            </a:r>
            <a:endParaRPr lang="en-US" sz="1200" dirty="0">
              <a:solidFill>
                <a:schemeClr val="bg1"/>
              </a:solidFill>
            </a:endParaRPr>
          </a:p>
        </p:txBody>
      </p:sp>
      <p:sp>
        <p:nvSpPr>
          <p:cNvPr id="7" name="Rectangle 6"/>
          <p:cNvSpPr/>
          <p:nvPr/>
        </p:nvSpPr>
        <p:spPr>
          <a:xfrm>
            <a:off x="178052" y="5195449"/>
            <a:ext cx="6096000" cy="1569660"/>
          </a:xfrm>
          <a:prstGeom prst="rect">
            <a:avLst/>
          </a:prstGeom>
        </p:spPr>
        <p:txBody>
          <a:bodyPr>
            <a:spAutoFit/>
          </a:bodyPr>
          <a:lstStyle/>
          <a:p>
            <a:r>
              <a:rPr lang="en-US" sz="1600" b="0" i="1" dirty="0">
                <a:solidFill>
                  <a:srgbClr val="FFFF00"/>
                </a:solidFill>
                <a:effectLst/>
                <a:latin typeface="Georgia" panose="02040502050405020303" pitchFamily="18" charset="0"/>
              </a:rPr>
              <a:t>And when ye shall receive these things, I would exhort you that ye would ask God, the Eternal Father, in the name of Christ, if these things are not true; and if ye shall ask with a sincere heart, with real intent, having faith in Christ, he will manifest the truth of it unto you, by the power of the Holy Ghost.</a:t>
            </a:r>
          </a:p>
          <a:p>
            <a:r>
              <a:rPr lang="en-US" sz="1600" i="1" dirty="0">
                <a:solidFill>
                  <a:srgbClr val="FFFF00"/>
                </a:solidFill>
                <a:latin typeface="Georgia" panose="02040502050405020303" pitchFamily="18" charset="0"/>
              </a:rPr>
              <a:t>Moroni 10:4</a:t>
            </a:r>
            <a:endParaRPr lang="en-US" sz="1600" i="1" dirty="0">
              <a:solidFill>
                <a:srgbClr val="FFFF00"/>
              </a:solidFill>
            </a:endParaRPr>
          </a:p>
        </p:txBody>
      </p:sp>
      <p:sp>
        <p:nvSpPr>
          <p:cNvPr id="8" name="Rectangle 7"/>
          <p:cNvSpPr/>
          <p:nvPr/>
        </p:nvSpPr>
        <p:spPr>
          <a:xfrm>
            <a:off x="7722606" y="5339891"/>
            <a:ext cx="3511423" cy="830997"/>
          </a:xfrm>
          <a:prstGeom prst="rect">
            <a:avLst/>
          </a:prstGeom>
          <a:solidFill>
            <a:srgbClr val="FFFF00"/>
          </a:solidFill>
        </p:spPr>
        <p:txBody>
          <a:bodyPr wrap="square">
            <a:spAutoFit/>
          </a:bodyPr>
          <a:lstStyle/>
          <a:p>
            <a:pPr fontAlgn="base"/>
            <a:r>
              <a:rPr lang="en-US" sz="2400" dirty="0">
                <a:solidFill>
                  <a:srgbClr val="FF0000"/>
                </a:solidFill>
              </a:rPr>
              <a:t>What can we know about Him if we do these things?</a:t>
            </a:r>
          </a:p>
        </p:txBody>
      </p:sp>
      <p:pic>
        <p:nvPicPr>
          <p:cNvPr id="4" name="Picture 3">
            <a:extLst>
              <a:ext uri="{FF2B5EF4-FFF2-40B4-BE49-F238E27FC236}">
                <a16:creationId xmlns:a16="http://schemas.microsoft.com/office/drawing/2014/main" id="{013A18DB-1E7E-4986-B590-5ABB53FC3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382" y="2143236"/>
            <a:ext cx="2780017" cy="2840982"/>
          </a:xfrm>
          <a:prstGeom prst="rect">
            <a:avLst/>
          </a:prstGeom>
        </p:spPr>
      </p:pic>
      <p:pic>
        <p:nvPicPr>
          <p:cNvPr id="12" name="Picture 11">
            <a:extLst>
              <a:ext uri="{FF2B5EF4-FFF2-40B4-BE49-F238E27FC236}">
                <a16:creationId xmlns:a16="http://schemas.microsoft.com/office/drawing/2014/main" id="{BE87E1DF-58CE-4BDC-8DBA-FE7D2204DC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3311" y="177053"/>
            <a:ext cx="1067368" cy="1339986"/>
          </a:xfrm>
          <a:prstGeom prst="rect">
            <a:avLst/>
          </a:prstGeom>
        </p:spPr>
      </p:pic>
    </p:spTree>
    <p:extLst>
      <p:ext uri="{BB962C8B-B14F-4D97-AF65-F5344CB8AC3E}">
        <p14:creationId xmlns:p14="http://schemas.microsoft.com/office/powerpoint/2010/main" val="139758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F7E869-F4C0-4B9A-A148-87106CCCC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0"/>
            <a:ext cx="12065251"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ea typeface="BatangChe" panose="02030609000101010101" pitchFamily="49" charset="-127"/>
              </a:rPr>
              <a:t>Go and Do Something</a:t>
            </a:r>
          </a:p>
        </p:txBody>
      </p:sp>
      <p:sp>
        <p:nvSpPr>
          <p:cNvPr id="3" name="Rectangle 2"/>
          <p:cNvSpPr/>
          <p:nvPr/>
        </p:nvSpPr>
        <p:spPr>
          <a:xfrm>
            <a:off x="501277" y="1214806"/>
            <a:ext cx="6096000" cy="2585323"/>
          </a:xfrm>
          <a:prstGeom prst="rect">
            <a:avLst/>
          </a:prstGeom>
        </p:spPr>
        <p:txBody>
          <a:bodyPr>
            <a:spAutoFit/>
          </a:bodyPr>
          <a:lstStyle/>
          <a:p>
            <a:r>
              <a:rPr lang="en-US" b="0" i="0" dirty="0">
                <a:solidFill>
                  <a:schemeClr val="bg1"/>
                </a:solidFill>
                <a:effectLst/>
                <a:latin typeface="Georgia" panose="02040502050405020303" pitchFamily="18" charset="0"/>
              </a:rPr>
              <a:t> “Often, the answer to our prayer does not come while we’re on our knees but while we’re on our feet serving the Lord and serving those around us. </a:t>
            </a:r>
          </a:p>
          <a:p>
            <a:endParaRPr lang="en-US" dirty="0">
              <a:solidFill>
                <a:schemeClr val="bg1"/>
              </a:solidFill>
              <a:latin typeface="Georgia" panose="02040502050405020303" pitchFamily="18" charset="0"/>
            </a:endParaRPr>
          </a:p>
          <a:p>
            <a:r>
              <a:rPr lang="en-US" b="0" i="0" dirty="0">
                <a:solidFill>
                  <a:schemeClr val="bg1"/>
                </a:solidFill>
                <a:effectLst/>
                <a:latin typeface="Georgia" panose="02040502050405020303" pitchFamily="18" charset="0"/>
              </a:rPr>
              <a:t>Selfless acts of service and consecration refine our spirits, remove the scales from our spiritual eyes, and open the windows of heaven. By becoming the answer to someone’s prayer, we often find the answer to our own”</a:t>
            </a:r>
          </a:p>
          <a:p>
            <a:r>
              <a:rPr lang="en-US" sz="1200" b="0" i="0" dirty="0">
                <a:solidFill>
                  <a:schemeClr val="bg1"/>
                </a:solidFill>
                <a:effectLst/>
                <a:latin typeface="Georgia" panose="02040502050405020303" pitchFamily="18" charset="0"/>
              </a:rPr>
              <a:t>President Dieter F. Uchtdorf</a:t>
            </a:r>
            <a:endParaRPr lang="en-US" sz="1200" dirty="0">
              <a:solidFill>
                <a:schemeClr val="bg1"/>
              </a:solidFill>
            </a:endParaRPr>
          </a:p>
        </p:txBody>
      </p:sp>
      <p:sp>
        <p:nvSpPr>
          <p:cNvPr id="12" name="Rectangle 11"/>
          <p:cNvSpPr/>
          <p:nvPr/>
        </p:nvSpPr>
        <p:spPr>
          <a:xfrm>
            <a:off x="4602657" y="4523410"/>
            <a:ext cx="4800066" cy="1569660"/>
          </a:xfrm>
          <a:prstGeom prst="rect">
            <a:avLst/>
          </a:prstGeom>
        </p:spPr>
        <p:txBody>
          <a:bodyPr wrap="square">
            <a:spAutoFit/>
          </a:bodyPr>
          <a:lstStyle/>
          <a:p>
            <a:r>
              <a:rPr lang="en-US" sz="3200" b="0" i="0" dirty="0">
                <a:solidFill>
                  <a:schemeClr val="bg1"/>
                </a:solidFill>
                <a:effectLst/>
                <a:latin typeface="Georgia" panose="02040502050405020303" pitchFamily="18" charset="0"/>
              </a:rPr>
              <a:t>Service not only includes physical labor but also charity of the heart</a:t>
            </a:r>
            <a:endParaRPr lang="en-US" sz="3200" dirty="0">
              <a:solidFill>
                <a:schemeClr val="bg1"/>
              </a:solidFill>
            </a:endParaRPr>
          </a:p>
        </p:txBody>
      </p:sp>
      <p:pic>
        <p:nvPicPr>
          <p:cNvPr id="4" name="Picture 3">
            <a:extLst>
              <a:ext uri="{FF2B5EF4-FFF2-40B4-BE49-F238E27FC236}">
                <a16:creationId xmlns:a16="http://schemas.microsoft.com/office/drawing/2014/main" id="{B98C481A-7C99-4512-AFCF-1F9E841AA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641" y="4011626"/>
            <a:ext cx="2619375" cy="2381250"/>
          </a:xfrm>
          <a:prstGeom prst="rect">
            <a:avLst/>
          </a:prstGeom>
        </p:spPr>
      </p:pic>
      <p:pic>
        <p:nvPicPr>
          <p:cNvPr id="7" name="Picture 6">
            <a:extLst>
              <a:ext uri="{FF2B5EF4-FFF2-40B4-BE49-F238E27FC236}">
                <a16:creationId xmlns:a16="http://schemas.microsoft.com/office/drawing/2014/main" id="{49C13EB7-87DC-44A1-9328-11BD55AD5A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0932" y="1395426"/>
            <a:ext cx="3937000" cy="2616200"/>
          </a:xfrm>
          <a:prstGeom prst="rect">
            <a:avLst/>
          </a:prstGeom>
        </p:spPr>
      </p:pic>
      <p:pic>
        <p:nvPicPr>
          <p:cNvPr id="10" name="Picture 9">
            <a:extLst>
              <a:ext uri="{FF2B5EF4-FFF2-40B4-BE49-F238E27FC236}">
                <a16:creationId xmlns:a16="http://schemas.microsoft.com/office/drawing/2014/main" id="{BD49B8FD-B5C4-4D24-B639-8B6E2B2ACD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607" y="173563"/>
            <a:ext cx="737034" cy="920553"/>
          </a:xfrm>
          <a:prstGeom prst="rect">
            <a:avLst/>
          </a:prstGeom>
        </p:spPr>
      </p:pic>
    </p:spTree>
    <p:extLst>
      <p:ext uri="{BB962C8B-B14F-4D97-AF65-F5344CB8AC3E}">
        <p14:creationId xmlns:p14="http://schemas.microsoft.com/office/powerpoint/2010/main" val="352326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14B069-EBE7-4095-92EC-C3FCAEDEE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0"/>
            <a:ext cx="12065251"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A Large Fire comes From Small Kindling</a:t>
            </a:r>
          </a:p>
        </p:txBody>
      </p:sp>
      <p:sp>
        <p:nvSpPr>
          <p:cNvPr id="3" name="Rectangle 2"/>
          <p:cNvSpPr/>
          <p:nvPr/>
        </p:nvSpPr>
        <p:spPr>
          <a:xfrm>
            <a:off x="501277" y="1214806"/>
            <a:ext cx="6096000" cy="1754326"/>
          </a:xfrm>
          <a:prstGeom prst="rect">
            <a:avLst/>
          </a:prstGeom>
        </p:spPr>
        <p:txBody>
          <a:bodyPr>
            <a:spAutoFit/>
          </a:bodyPr>
          <a:lstStyle/>
          <a:p>
            <a:pPr fontAlgn="base"/>
            <a:r>
              <a:rPr lang="en-US" dirty="0">
                <a:solidFill>
                  <a:schemeClr val="bg1"/>
                </a:solidFill>
              </a:rPr>
              <a:t>You may have heard a testimony compared to a burning fire before, but think about how a fire is built.</a:t>
            </a:r>
          </a:p>
          <a:p>
            <a:pPr fontAlgn="base"/>
            <a:r>
              <a:rPr lang="en-US" dirty="0">
                <a:solidFill>
                  <a:schemeClr val="bg1"/>
                </a:solidFill>
              </a:rPr>
              <a:t>If you try to light a big log, it probably won’t catch fire. You have to have some sort of kindling, like smaller sticks or leaves, to get the fire going. Likewise, small experiences can kindle the fire of your testimony.</a:t>
            </a:r>
          </a:p>
        </p:txBody>
      </p:sp>
      <p:sp>
        <p:nvSpPr>
          <p:cNvPr id="2" name="Rectangle 1"/>
          <p:cNvSpPr/>
          <p:nvPr/>
        </p:nvSpPr>
        <p:spPr>
          <a:xfrm>
            <a:off x="5845520" y="3011679"/>
            <a:ext cx="6096000" cy="1754326"/>
          </a:xfrm>
          <a:prstGeom prst="rect">
            <a:avLst/>
          </a:prstGeom>
        </p:spPr>
        <p:txBody>
          <a:bodyPr>
            <a:spAutoFit/>
          </a:bodyPr>
          <a:lstStyle/>
          <a:p>
            <a:r>
              <a:rPr lang="en-US" b="0" i="0" dirty="0">
                <a:solidFill>
                  <a:schemeClr val="bg1"/>
                </a:solidFill>
                <a:effectLst/>
              </a:rPr>
              <a:t>Sometimes people may put lighter fluid on a log, which makes the flames become bright, but once the lighter fluid is burned, the fire dies back down because it was the lighter fluid and not the log burning. Your testimony may sometimes be flamed by a strong spiritual experience, but that may not be enough to maintain a constantly burning testimony.</a:t>
            </a:r>
            <a:endParaRPr lang="en-US" dirty="0">
              <a:solidFill>
                <a:schemeClr val="bg1"/>
              </a:solidFill>
            </a:endParaRPr>
          </a:p>
        </p:txBody>
      </p:sp>
      <p:sp>
        <p:nvSpPr>
          <p:cNvPr id="4" name="Rectangle 3"/>
          <p:cNvSpPr/>
          <p:nvPr/>
        </p:nvSpPr>
        <p:spPr>
          <a:xfrm>
            <a:off x="1617552" y="5203245"/>
            <a:ext cx="6096000" cy="1200329"/>
          </a:xfrm>
          <a:prstGeom prst="rect">
            <a:avLst/>
          </a:prstGeom>
        </p:spPr>
        <p:txBody>
          <a:bodyPr>
            <a:spAutoFit/>
          </a:bodyPr>
          <a:lstStyle/>
          <a:p>
            <a:r>
              <a:rPr lang="en-US" b="0" i="0" dirty="0">
                <a:solidFill>
                  <a:schemeClr val="bg1"/>
                </a:solidFill>
                <a:effectLst/>
              </a:rPr>
              <a:t>Even if you have a nice fire burning, it will eventually die if you don’t continue to put wood on it. In like manner, you must continue to feed the fire of your testimony so that it doesn’t smolder out.</a:t>
            </a:r>
            <a:endParaRPr lang="en-US" dirty="0">
              <a:solidFill>
                <a:schemeClr val="bg1"/>
              </a:solidFill>
            </a:endParaRPr>
          </a:p>
        </p:txBody>
      </p:sp>
      <p:sp>
        <p:nvSpPr>
          <p:cNvPr id="5" name="Rectangle 4"/>
          <p:cNvSpPr/>
          <p:nvPr/>
        </p:nvSpPr>
        <p:spPr>
          <a:xfrm>
            <a:off x="63692" y="6446121"/>
            <a:ext cx="6096000" cy="276999"/>
          </a:xfrm>
          <a:prstGeom prst="rect">
            <a:avLst/>
          </a:prstGeom>
        </p:spPr>
        <p:txBody>
          <a:bodyPr>
            <a:spAutoFit/>
          </a:bodyPr>
          <a:lstStyle/>
          <a:p>
            <a:pPr fontAlgn="base"/>
            <a:r>
              <a:rPr lang="en-US" sz="1200" b="0" i="0" dirty="0">
                <a:solidFill>
                  <a:schemeClr val="bg1"/>
                </a:solidFill>
                <a:effectLst/>
                <a:latin typeface="Georgia" panose="02040502050405020303" pitchFamily="18" charset="0"/>
              </a:rPr>
              <a:t>Mindy </a:t>
            </a:r>
            <a:r>
              <a:rPr lang="en-US" sz="1200" b="0" i="0" dirty="0" err="1">
                <a:solidFill>
                  <a:schemeClr val="bg1"/>
                </a:solidFill>
                <a:effectLst/>
                <a:latin typeface="Georgia" panose="02040502050405020303" pitchFamily="18" charset="0"/>
              </a:rPr>
              <a:t>Raye</a:t>
            </a:r>
            <a:r>
              <a:rPr lang="en-US" sz="1200" b="0" i="0" dirty="0">
                <a:solidFill>
                  <a:schemeClr val="bg1"/>
                </a:solidFill>
                <a:effectLst/>
                <a:latin typeface="Georgia" panose="02040502050405020303" pitchFamily="18" charset="0"/>
              </a:rPr>
              <a:t> Friedman</a:t>
            </a:r>
          </a:p>
        </p:txBody>
      </p:sp>
      <p:pic>
        <p:nvPicPr>
          <p:cNvPr id="9" name="Picture 8">
            <a:extLst>
              <a:ext uri="{FF2B5EF4-FFF2-40B4-BE49-F238E27FC236}">
                <a16:creationId xmlns:a16="http://schemas.microsoft.com/office/drawing/2014/main" id="{3D80263F-D109-4412-BAE9-1B475A9F8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1426" y="3165438"/>
            <a:ext cx="3124200" cy="1841500"/>
          </a:xfrm>
          <a:prstGeom prst="rect">
            <a:avLst/>
          </a:prstGeom>
        </p:spPr>
      </p:pic>
      <p:pic>
        <p:nvPicPr>
          <p:cNvPr id="11" name="Picture 10">
            <a:extLst>
              <a:ext uri="{FF2B5EF4-FFF2-40B4-BE49-F238E27FC236}">
                <a16:creationId xmlns:a16="http://schemas.microsoft.com/office/drawing/2014/main" id="{54157367-7127-48A2-B51C-849312CD7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0783" y="865923"/>
            <a:ext cx="2752725" cy="2057400"/>
          </a:xfrm>
          <a:prstGeom prst="rect">
            <a:avLst/>
          </a:prstGeom>
        </p:spPr>
      </p:pic>
      <p:pic>
        <p:nvPicPr>
          <p:cNvPr id="14" name="Picture 13">
            <a:extLst>
              <a:ext uri="{FF2B5EF4-FFF2-40B4-BE49-F238E27FC236}">
                <a16:creationId xmlns:a16="http://schemas.microsoft.com/office/drawing/2014/main" id="{9EF9FCCB-2CEB-4286-9007-352936E104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2675" y="965877"/>
            <a:ext cx="1314450" cy="1752600"/>
          </a:xfrm>
          <a:prstGeom prst="rect">
            <a:avLst/>
          </a:prstGeom>
        </p:spPr>
      </p:pic>
      <p:pic>
        <p:nvPicPr>
          <p:cNvPr id="16" name="Picture 15">
            <a:extLst>
              <a:ext uri="{FF2B5EF4-FFF2-40B4-BE49-F238E27FC236}">
                <a16:creationId xmlns:a16="http://schemas.microsoft.com/office/drawing/2014/main" id="{4A8967AC-A6BE-488B-B6DF-1F8656A8E2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9480" y="4739657"/>
            <a:ext cx="3212592" cy="2127504"/>
          </a:xfrm>
          <a:prstGeom prst="rect">
            <a:avLst/>
          </a:prstGeom>
        </p:spPr>
      </p:pic>
      <p:pic>
        <p:nvPicPr>
          <p:cNvPr id="17" name="Picture 2" descr="Mindy Raye Friedman">
            <a:extLst>
              <a:ext uri="{FF2B5EF4-FFF2-40B4-BE49-F238E27FC236}">
                <a16:creationId xmlns:a16="http://schemas.microsoft.com/office/drawing/2014/main" id="{216AC07B-96E2-4210-9AE3-8F16179D9FC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1277" y="5527133"/>
            <a:ext cx="784108" cy="78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68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A72FFFD9-D833-441B-99DF-9FFFC86CE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0"/>
            <a:ext cx="12065251"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Shall See His Face</a:t>
            </a:r>
          </a:p>
        </p:txBody>
      </p:sp>
      <p:sp>
        <p:nvSpPr>
          <p:cNvPr id="3" name="Rectangle 2"/>
          <p:cNvSpPr/>
          <p:nvPr/>
        </p:nvSpPr>
        <p:spPr>
          <a:xfrm>
            <a:off x="501277" y="1214806"/>
            <a:ext cx="6096000" cy="369332"/>
          </a:xfrm>
          <a:prstGeom prst="rect">
            <a:avLst/>
          </a:prstGeom>
        </p:spPr>
        <p:txBody>
          <a:bodyPr>
            <a:spAutoFit/>
          </a:bodyPr>
          <a:lstStyle/>
          <a:p>
            <a:pPr fontAlgn="base"/>
            <a:r>
              <a:rPr lang="en-US" dirty="0">
                <a:solidFill>
                  <a:schemeClr val="bg1"/>
                </a:solidFill>
              </a:rPr>
              <a:t>The reward will come for those who are faithful</a:t>
            </a:r>
          </a:p>
        </p:txBody>
      </p:sp>
      <p:sp>
        <p:nvSpPr>
          <p:cNvPr id="2" name="Rectangle 1"/>
          <p:cNvSpPr/>
          <p:nvPr/>
        </p:nvSpPr>
        <p:spPr>
          <a:xfrm>
            <a:off x="4385427" y="2338659"/>
            <a:ext cx="3313762" cy="2031325"/>
          </a:xfrm>
          <a:prstGeom prst="rect">
            <a:avLst/>
          </a:prstGeom>
        </p:spPr>
        <p:txBody>
          <a:bodyPr wrap="square">
            <a:spAutoFit/>
          </a:bodyPr>
          <a:lstStyle/>
          <a:p>
            <a:r>
              <a:rPr lang="en-US" i="1" dirty="0">
                <a:solidFill>
                  <a:srgbClr val="FFFF00"/>
                </a:solidFill>
              </a:rPr>
              <a:t>Beloved, now are we the sons of God, and it doth not yet appear what we shall be: but we know that, when he shall appear, we shall be like him; for we shall see him as he is.</a:t>
            </a:r>
          </a:p>
          <a:p>
            <a:r>
              <a:rPr lang="en-US" i="1" dirty="0">
                <a:solidFill>
                  <a:srgbClr val="FFFF00"/>
                </a:solidFill>
              </a:rPr>
              <a:t>1 John 3:2</a:t>
            </a: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93:1</a:t>
            </a:r>
          </a:p>
        </p:txBody>
      </p:sp>
      <p:grpSp>
        <p:nvGrpSpPr>
          <p:cNvPr id="8" name="Group 7"/>
          <p:cNvGrpSpPr/>
          <p:nvPr/>
        </p:nvGrpSpPr>
        <p:grpSpPr>
          <a:xfrm>
            <a:off x="8209607" y="734152"/>
            <a:ext cx="2667000" cy="5029200"/>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6"/>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79712" y="2276656"/>
              <a:ext cx="1905000" cy="1600438"/>
            </a:xfrm>
            <a:prstGeom prst="rect">
              <a:avLst/>
            </a:prstGeom>
          </p:spPr>
          <p:txBody>
            <a:bodyPr wrap="square">
              <a:spAutoFit/>
            </a:bodyPr>
            <a:lstStyle/>
            <a:p>
              <a:pPr algn="ctr"/>
              <a:r>
                <a:rPr lang="en-US" sz="1400" b="1" dirty="0"/>
                <a:t>If we forsake our sins, come unto Christ, call on His name, obey His voice, and keep His commandments, then we shall see His face and know that He is</a:t>
              </a:r>
              <a:endParaRPr lang="en-US" sz="1400" dirty="0">
                <a:solidFill>
                  <a:schemeClr val="bg1"/>
                </a:solidFill>
              </a:endParaRPr>
            </a:p>
          </p:txBody>
        </p:sp>
      </p:grpSp>
      <p:pic>
        <p:nvPicPr>
          <p:cNvPr id="7" name="Picture 6">
            <a:extLst>
              <a:ext uri="{FF2B5EF4-FFF2-40B4-BE49-F238E27FC236}">
                <a16:creationId xmlns:a16="http://schemas.microsoft.com/office/drawing/2014/main" id="{DC3F56FC-74E7-45CE-B5EA-E709F63D4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527" y="1902552"/>
            <a:ext cx="2997200" cy="3759200"/>
          </a:xfrm>
          <a:prstGeom prst="rect">
            <a:avLst/>
          </a:prstGeom>
        </p:spPr>
      </p:pic>
    </p:spTree>
    <p:extLst>
      <p:ext uri="{BB962C8B-B14F-4D97-AF65-F5344CB8AC3E}">
        <p14:creationId xmlns:p14="http://schemas.microsoft.com/office/powerpoint/2010/main" val="315953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4F9016-09BD-4808-83E5-9184146FD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0"/>
            <a:ext cx="12065251"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The True Light</a:t>
            </a:r>
          </a:p>
        </p:txBody>
      </p:sp>
      <p:sp>
        <p:nvSpPr>
          <p:cNvPr id="3" name="Rectangle 2"/>
          <p:cNvSpPr/>
          <p:nvPr/>
        </p:nvSpPr>
        <p:spPr>
          <a:xfrm>
            <a:off x="501277" y="1214806"/>
            <a:ext cx="6096000" cy="369332"/>
          </a:xfrm>
          <a:prstGeom prst="rect">
            <a:avLst/>
          </a:prstGeom>
        </p:spPr>
        <p:txBody>
          <a:bodyPr>
            <a:spAutoFit/>
          </a:bodyPr>
          <a:lstStyle/>
          <a:p>
            <a:pPr fontAlgn="base"/>
            <a:r>
              <a:rPr lang="en-US" dirty="0">
                <a:solidFill>
                  <a:schemeClr val="bg1"/>
                </a:solidFill>
              </a:rPr>
              <a:t>All are born with the ability to know right from wrong</a:t>
            </a:r>
          </a:p>
        </p:txBody>
      </p:sp>
      <p:sp>
        <p:nvSpPr>
          <p:cNvPr id="2" name="Rectangle 1"/>
          <p:cNvSpPr/>
          <p:nvPr/>
        </p:nvSpPr>
        <p:spPr>
          <a:xfrm>
            <a:off x="1453019" y="2087389"/>
            <a:ext cx="4642981" cy="4154984"/>
          </a:xfrm>
          <a:prstGeom prst="rect">
            <a:avLst/>
          </a:prstGeom>
        </p:spPr>
        <p:txBody>
          <a:bodyPr wrap="square">
            <a:spAutoFit/>
          </a:bodyPr>
          <a:lstStyle/>
          <a:p>
            <a:r>
              <a:rPr lang="en-US" sz="2400" i="1" dirty="0">
                <a:solidFill>
                  <a:srgbClr val="FFFF00"/>
                </a:solidFill>
              </a:rPr>
              <a:t>For behold, the Spirit of Christ is given to every man, that he may know good from evil; wherefore, I show unto you the way to judge; for every thing which </a:t>
            </a:r>
            <a:r>
              <a:rPr lang="en-US" sz="2400" i="1" dirty="0" err="1">
                <a:solidFill>
                  <a:srgbClr val="FFFF00"/>
                </a:solidFill>
              </a:rPr>
              <a:t>inviteth</a:t>
            </a:r>
            <a:r>
              <a:rPr lang="en-US" sz="2400" i="1" dirty="0">
                <a:solidFill>
                  <a:srgbClr val="FFFF00"/>
                </a:solidFill>
              </a:rPr>
              <a:t> to do good, and to persuade to believe in Christ, is sent forth by the power and gift of Christ; wherefore ye may know with a perfect knowledge it is of God.</a:t>
            </a:r>
          </a:p>
          <a:p>
            <a:r>
              <a:rPr lang="en-US" sz="2400" i="1" dirty="0">
                <a:solidFill>
                  <a:srgbClr val="FFFF00"/>
                </a:solidFill>
              </a:rPr>
              <a:t>Moroni 7:16</a:t>
            </a: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93:2</a:t>
            </a:r>
          </a:p>
        </p:txBody>
      </p:sp>
      <p:pic>
        <p:nvPicPr>
          <p:cNvPr id="7" name="Picture 6">
            <a:extLst>
              <a:ext uri="{FF2B5EF4-FFF2-40B4-BE49-F238E27FC236}">
                <a16:creationId xmlns:a16="http://schemas.microsoft.com/office/drawing/2014/main" id="{80F164B2-92CE-4472-BDA1-74BA2C4BE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7823" y="1584138"/>
            <a:ext cx="4203700" cy="3810000"/>
          </a:xfrm>
          <a:prstGeom prst="rect">
            <a:avLst/>
          </a:prstGeom>
        </p:spPr>
      </p:pic>
    </p:spTree>
    <p:extLst>
      <p:ext uri="{BB962C8B-B14F-4D97-AF65-F5344CB8AC3E}">
        <p14:creationId xmlns:p14="http://schemas.microsoft.com/office/powerpoint/2010/main" val="388428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6B396F-8E76-4437-8E6B-0D6027643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0"/>
            <a:ext cx="12065251"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The Father And I Are One</a:t>
            </a:r>
          </a:p>
        </p:txBody>
      </p:sp>
      <p:sp>
        <p:nvSpPr>
          <p:cNvPr id="3" name="Rectangle 2"/>
          <p:cNvSpPr/>
          <p:nvPr/>
        </p:nvSpPr>
        <p:spPr>
          <a:xfrm>
            <a:off x="501277" y="1214806"/>
            <a:ext cx="6096000" cy="923330"/>
          </a:xfrm>
          <a:prstGeom prst="rect">
            <a:avLst/>
          </a:prstGeom>
        </p:spPr>
        <p:txBody>
          <a:bodyPr>
            <a:spAutoFit/>
          </a:bodyPr>
          <a:lstStyle/>
          <a:p>
            <a:pPr fontAlgn="base"/>
            <a:r>
              <a:rPr lang="en-US" dirty="0">
                <a:solidFill>
                  <a:schemeClr val="bg1"/>
                </a:solidFill>
              </a:rPr>
              <a:t>“To know Jesus Christ is to know the father. The Father is manifested through the Son by means of his attributes and perfection…” </a:t>
            </a: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93:3 </a:t>
            </a:r>
            <a:r>
              <a:rPr lang="en-US" sz="1200" b="0" i="0" dirty="0">
                <a:solidFill>
                  <a:schemeClr val="bg1"/>
                </a:solidFill>
                <a:effectLst/>
                <a:latin typeface="Georgia" panose="02040502050405020303" pitchFamily="18" charset="0"/>
              </a:rPr>
              <a:t>McConkie and </a:t>
            </a:r>
            <a:r>
              <a:rPr lang="en-US" sz="1200" b="0" i="0" dirty="0" err="1">
                <a:solidFill>
                  <a:schemeClr val="bg1"/>
                </a:solidFill>
                <a:effectLst/>
                <a:latin typeface="Georgia" panose="02040502050405020303" pitchFamily="18" charset="0"/>
              </a:rPr>
              <a:t>Ostler</a:t>
            </a:r>
            <a:endParaRPr lang="en-US" sz="1200" b="0" i="0" dirty="0">
              <a:solidFill>
                <a:schemeClr val="bg1"/>
              </a:solidFill>
              <a:effectLst/>
              <a:latin typeface="Georgia" panose="02040502050405020303" pitchFamily="18" charset="0"/>
            </a:endParaRPr>
          </a:p>
        </p:txBody>
      </p:sp>
      <p:sp>
        <p:nvSpPr>
          <p:cNvPr id="7" name="Rectangle 6"/>
          <p:cNvSpPr/>
          <p:nvPr/>
        </p:nvSpPr>
        <p:spPr>
          <a:xfrm>
            <a:off x="1527018" y="2505670"/>
            <a:ext cx="5200353" cy="1200329"/>
          </a:xfrm>
          <a:prstGeom prst="rect">
            <a:avLst/>
          </a:prstGeom>
        </p:spPr>
        <p:txBody>
          <a:bodyPr wrap="square">
            <a:spAutoFit/>
          </a:bodyPr>
          <a:lstStyle/>
          <a:p>
            <a:r>
              <a:rPr lang="en-US" b="0" i="1" dirty="0">
                <a:solidFill>
                  <a:srgbClr val="FFFF00"/>
                </a:solidFill>
                <a:effectLst/>
                <a:latin typeface="Georgia" panose="02040502050405020303" pitchFamily="18" charset="0"/>
              </a:rPr>
              <a:t>If ye had known me, ye should have known my Father also: and from henceforth ye know him, and have seen him.</a:t>
            </a:r>
          </a:p>
          <a:p>
            <a:r>
              <a:rPr lang="en-US" i="1" dirty="0">
                <a:solidFill>
                  <a:srgbClr val="FFFF00"/>
                </a:solidFill>
                <a:latin typeface="Georgia" panose="02040502050405020303" pitchFamily="18" charset="0"/>
              </a:rPr>
              <a:t>John 14:7</a:t>
            </a:r>
            <a:endParaRPr lang="en-US" i="1" dirty="0">
              <a:solidFill>
                <a:srgbClr val="FFFF00"/>
              </a:solidFill>
            </a:endParaRPr>
          </a:p>
        </p:txBody>
      </p:sp>
      <p:sp>
        <p:nvSpPr>
          <p:cNvPr id="30" name="Rectangle 29"/>
          <p:cNvSpPr/>
          <p:nvPr/>
        </p:nvSpPr>
        <p:spPr>
          <a:xfrm>
            <a:off x="4890699" y="4614395"/>
            <a:ext cx="6096000" cy="369332"/>
          </a:xfrm>
          <a:prstGeom prst="rect">
            <a:avLst/>
          </a:prstGeom>
        </p:spPr>
        <p:txBody>
          <a:bodyPr>
            <a:spAutoFit/>
          </a:bodyPr>
          <a:lstStyle/>
          <a:p>
            <a:pPr fontAlgn="base"/>
            <a:r>
              <a:rPr lang="en-US" dirty="0">
                <a:solidFill>
                  <a:schemeClr val="bg1"/>
                </a:solidFill>
              </a:rPr>
              <a:t>“They are one in that they have the same purpose in all things.”</a:t>
            </a:r>
          </a:p>
        </p:txBody>
      </p:sp>
      <p:sp>
        <p:nvSpPr>
          <p:cNvPr id="29" name="Rectangle 28"/>
          <p:cNvSpPr/>
          <p:nvPr/>
        </p:nvSpPr>
        <p:spPr>
          <a:xfrm>
            <a:off x="4737821" y="5096206"/>
            <a:ext cx="7046614" cy="1477328"/>
          </a:xfrm>
          <a:prstGeom prst="rect">
            <a:avLst/>
          </a:prstGeom>
        </p:spPr>
        <p:txBody>
          <a:bodyPr wrap="square">
            <a:spAutoFit/>
          </a:bodyPr>
          <a:lstStyle/>
          <a:p>
            <a:r>
              <a:rPr lang="en-US" b="0" i="1" dirty="0">
                <a:solidFill>
                  <a:srgbClr val="FFFF00"/>
                </a:solidFill>
                <a:effectLst/>
                <a:latin typeface="Georgia" panose="02040502050405020303" pitchFamily="18" charset="0"/>
              </a:rPr>
              <a:t>The Father has a body of flesh and bones as tangible as man’s; the Son also; but the Holy Ghost has not a body of flesh and bones, but is a personage of Spirit. Were it not so, the Holy Ghost could not dwell in us.</a:t>
            </a:r>
          </a:p>
          <a:p>
            <a:r>
              <a:rPr lang="en-US" i="1" dirty="0">
                <a:solidFill>
                  <a:srgbClr val="FFFF00"/>
                </a:solidFill>
                <a:latin typeface="Georgia" panose="02040502050405020303" pitchFamily="18" charset="0"/>
              </a:rPr>
              <a:t>D&amp;C 130:22</a:t>
            </a:r>
            <a:endParaRPr lang="en-US" i="1" dirty="0">
              <a:solidFill>
                <a:srgbClr val="FFFF00"/>
              </a:solidFill>
            </a:endParaRPr>
          </a:p>
        </p:txBody>
      </p:sp>
      <p:pic>
        <p:nvPicPr>
          <p:cNvPr id="4" name="Picture 3">
            <a:extLst>
              <a:ext uri="{FF2B5EF4-FFF2-40B4-BE49-F238E27FC236}">
                <a16:creationId xmlns:a16="http://schemas.microsoft.com/office/drawing/2014/main" id="{B6CB1ABA-89B7-4B38-BBB2-31FDAE933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7371" y="1831726"/>
            <a:ext cx="4610100" cy="2400300"/>
          </a:xfrm>
          <a:prstGeom prst="rect">
            <a:avLst/>
          </a:prstGeom>
        </p:spPr>
      </p:pic>
      <p:pic>
        <p:nvPicPr>
          <p:cNvPr id="9" name="Picture 8">
            <a:extLst>
              <a:ext uri="{FF2B5EF4-FFF2-40B4-BE49-F238E27FC236}">
                <a16:creationId xmlns:a16="http://schemas.microsoft.com/office/drawing/2014/main" id="{50E59ABE-A778-4034-B2DA-1D85561B51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83"/>
          <a:stretch/>
        </p:blipFill>
        <p:spPr>
          <a:xfrm>
            <a:off x="126751" y="74142"/>
            <a:ext cx="1400267" cy="870461"/>
          </a:xfrm>
          <a:prstGeom prst="rect">
            <a:avLst/>
          </a:prstGeom>
        </p:spPr>
      </p:pic>
    </p:spTree>
    <p:extLst>
      <p:ext uri="{BB962C8B-B14F-4D97-AF65-F5344CB8AC3E}">
        <p14:creationId xmlns:p14="http://schemas.microsoft.com/office/powerpoint/2010/main" val="354980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2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4020</Words>
  <Application>Microsoft Office PowerPoint</Application>
  <PresentationFormat>Widescreen</PresentationFormat>
  <Paragraphs>199</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Abadi</vt:lpstr>
      <vt:lpstr>Calibri</vt:lpstr>
      <vt:lpstr>arial</vt:lpstr>
      <vt:lpstr>Georgia</vt:lpstr>
      <vt:lpstr>Berlin Sans FB</vt:lpstr>
      <vt:lpstr>arial</vt:lpstr>
      <vt:lpstr>Open Sans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37</cp:revision>
  <dcterms:created xsi:type="dcterms:W3CDTF">2014-12-19T14:44:27Z</dcterms:created>
  <dcterms:modified xsi:type="dcterms:W3CDTF">2020-07-22T15:42:52Z</dcterms:modified>
</cp:coreProperties>
</file>