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65" r:id="rId17"/>
    <p:sldId id="266" r:id="rId18"/>
    <p:sldId id="316" r:id="rId19"/>
    <p:sldId id="317" r:id="rId20"/>
    <p:sldId id="318" r:id="rId21"/>
    <p:sldId id="279" r:id="rId22"/>
    <p:sldId id="280" r:id="rId23"/>
    <p:sldId id="267" r:id="rId24"/>
    <p:sldId id="281" r:id="rId25"/>
    <p:sldId id="269" r:id="rId26"/>
    <p:sldId id="282" r:id="rId27"/>
    <p:sldId id="283" r:id="rId28"/>
    <p:sldId id="285" r:id="rId29"/>
    <p:sldId id="286" r:id="rId30"/>
    <p:sldId id="287" r:id="rId31"/>
    <p:sldId id="288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14" r:id="rId46"/>
    <p:sldId id="304" r:id="rId47"/>
    <p:sldId id="305" r:id="rId48"/>
    <p:sldId id="306" r:id="rId49"/>
    <p:sldId id="307" r:id="rId50"/>
    <p:sldId id="309" r:id="rId51"/>
    <p:sldId id="308" r:id="rId52"/>
    <p:sldId id="310" r:id="rId53"/>
    <p:sldId id="311" r:id="rId54"/>
  </p:sldIdLst>
  <p:sldSz cx="12192000" cy="6858000"/>
  <p:notesSz cx="6858000" cy="9144000"/>
  <p:embeddedFontLst>
    <p:embeddedFont>
      <p:font typeface="AR CENA" panose="02000000000000000000" pitchFamily="2" charset="0"/>
      <p:regular r:id="rId55"/>
    </p:embeddedFont>
    <p:embeddedFont>
      <p:font typeface="Calibri" panose="020F0502020204030204" pitchFamily="34" charset="0"/>
      <p:regular r:id="rId56"/>
      <p:bold r:id="rId57"/>
      <p:italic r:id="rId58"/>
      <p:boldItalic r:id="rId59"/>
    </p:embeddedFont>
    <p:embeddedFont>
      <p:font typeface="Calibri Light" panose="020F0302020204030204" pitchFamily="34" charset="0"/>
      <p:regular r:id="rId60"/>
      <p:italic r:id="rId6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38" d="100"/>
          <a:sy n="38" d="100"/>
        </p:scale>
        <p:origin x="60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font" Target="fonts/font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font" Target="fonts/font3.fntdata"/><Relationship Id="rId61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font" Target="fonts/font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A7D58-DD03-4CB2-B97E-5B7CFDEF3B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3CB74-C4DE-40DC-987F-16CEBC54DB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DEA44-A4B5-4404-A858-844E8BD0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614E-BD1C-4C9D-B367-38AF45E09C7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0446A-D1E6-4F98-8252-C63E9D0EA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C38F5-21A9-4FC3-A99B-5796AE11B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C44F-FD59-4854-982D-26121093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44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279BA-10C5-4C19-B0A8-75F0BF27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F3139A-AAFA-4147-B485-8992EE4C3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5EA85-FE8B-4AE6-A69F-03AD2054E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614E-BD1C-4C9D-B367-38AF45E09C7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66C88-6FA6-4D72-ACBD-A73A46F01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0B7C16-8CF5-4D67-812D-7DCF9D5F0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C44F-FD59-4854-982D-26121093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47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567F93-1BE9-4BDF-B2FE-3AA8D6F46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1CA315-45CB-43A7-9B15-5CB16A769D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5FDBB-EBAC-48DA-B970-5420DF26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614E-BD1C-4C9D-B367-38AF45E09C7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16310-4345-482E-A23E-E181C5EC8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191D4-428C-42F1-BE24-B20ADCED8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C44F-FD59-4854-982D-26121093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37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6E837-0FF2-40F2-89B6-30BD8BF8D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3F64-E058-485E-86B7-264FA7831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5E6A5-5A47-4B4B-BB54-DDE575D2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614E-BD1C-4C9D-B367-38AF45E09C7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D3090-9187-4CCF-B9DC-3464A9398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3ED63-F93B-4E7E-99B6-81FF7BB3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C44F-FD59-4854-982D-26121093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96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3353A-5FAE-412F-9E47-04B0E0AE2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D7440-F6D1-4511-9CA3-595FE8DAD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6E5D5-5539-44F9-AA60-9B8CBE70C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614E-BD1C-4C9D-B367-38AF45E09C7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399BCE-E5F3-43D0-BE02-A9BE27D2C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547F05-45D3-46E4-8F8A-B324BFC56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C44F-FD59-4854-982D-26121093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31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94A92-BCD5-4C5C-BD09-708B2A0D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B33D9-CDDE-461A-827D-E94D61608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C5D55-B10F-405B-8C92-68913672BC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108B14-BE11-4198-95E0-FA204F635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614E-BD1C-4C9D-B367-38AF45E09C7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1F199-A974-41CB-8039-804500743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8A8C1-A7F3-4583-A4D9-66885A5F7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C44F-FD59-4854-982D-26121093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38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EE8DA-E7DA-4876-B91B-568CC9056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08ABB-7EA3-4054-9B29-DC1736633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E370BE-9AC0-4AB7-9F44-1DD8B0242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82958D-F590-4892-8016-65C35EC57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CFA939-9DB4-46E9-AA41-0A6762FA9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4A4817-EB95-40FF-9552-999CAA52A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614E-BD1C-4C9D-B367-38AF45E09C7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FF6E4E-C37C-4E5F-95B8-AEC7D1DC2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6C7956-B972-4EB2-BF53-95E83D1A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C44F-FD59-4854-982D-26121093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7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6F82B-3FB2-4352-A32F-4FF60A016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8F061B-ADCB-420B-BD5C-8ACE7999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614E-BD1C-4C9D-B367-38AF45E09C7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2C73AF-A4F7-435E-9AE9-AA829995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BDD2EA-43DB-4029-8029-6AA94223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C44F-FD59-4854-982D-26121093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84513C-C88B-4F35-B709-1AC97E7AE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614E-BD1C-4C9D-B367-38AF45E09C7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1CFC1-27C7-40EC-8781-4FAADA635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AD73BC-215F-4E6A-B90F-22C9307E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C44F-FD59-4854-982D-26121093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0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0E5A8-EEA2-48F3-88FC-2269B28B3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60AF7-EDDF-41B9-9DE9-4F26DCADB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12AF3D-A5C5-4AED-9D75-F3723E470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BC050-1A39-43CD-A93B-5A475C8C6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614E-BD1C-4C9D-B367-38AF45E09C7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0AC308-B67D-48F9-A7BA-A892F4F0D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5F80C-38D9-4D2B-B58E-A384B583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C44F-FD59-4854-982D-26121093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83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592D-69C6-40A5-8763-E023B746C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637976-1C3E-4DFA-99CC-335AFFF67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56439-7CCB-4F99-A466-4DFACDDA93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8A999-D4A9-4C31-B585-A1B864653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0614E-BD1C-4C9D-B367-38AF45E09C7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92B2C-B8CD-4181-B458-A2230A5E3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C152A1-87B2-4CC8-8208-383A36600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9C44F-FD59-4854-982D-26121093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3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8A48D6-DB77-4967-BF42-709D2A28C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FD7E74-1D21-4532-80DC-83F64EC1A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A3BFC-905C-4BA3-9908-465B6B6471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0614E-BD1C-4C9D-B367-38AF45E09C79}" type="datetimeFigureOut">
              <a:rPr lang="en-US" smtClean="0"/>
              <a:t>9/18/2020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AA7A7-6018-450A-AA73-5459071D59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D8ECE9-82B4-4383-A0CA-4F4227C9B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9C44F-FD59-4854-982D-261210938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9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381000"/>
            <a:ext cx="899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  <a:latin typeface="AR CENA" pitchFamily="2" charset="0"/>
              </a:rPr>
              <a:t>Engagement and Wedding: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 CENA" pitchFamily="2" charset="0"/>
              </a:rPr>
              <a:t>The Parable of the Ten Virgins</a:t>
            </a:r>
          </a:p>
          <a:p>
            <a:pPr algn="ctr"/>
            <a:r>
              <a:rPr lang="en-US" sz="5400" dirty="0">
                <a:solidFill>
                  <a:schemeClr val="bg1"/>
                </a:solidFill>
                <a:latin typeface="AR CENA" pitchFamily="2" charset="0"/>
              </a:rPr>
              <a:t> Part 1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 CENA" pitchFamily="2" charset="0"/>
              </a:rPr>
              <a:t>Matthew 24:42-51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790731" y="3202769"/>
            <a:ext cx="3733800" cy="2743200"/>
            <a:chOff x="3874062" y="784598"/>
            <a:chExt cx="2983938" cy="3177802"/>
          </a:xfrm>
        </p:grpSpPr>
        <p:sp>
          <p:nvSpPr>
            <p:cNvPr id="8" name="Round Same Side Corner Rectangle 7"/>
            <p:cNvSpPr/>
            <p:nvPr/>
          </p:nvSpPr>
          <p:spPr>
            <a:xfrm rot="17626500">
              <a:off x="3934271" y="2736376"/>
              <a:ext cx="738807" cy="85922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D583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Block Arc 8"/>
            <p:cNvSpPr/>
            <p:nvPr/>
          </p:nvSpPr>
          <p:spPr>
            <a:xfrm rot="2771005">
              <a:off x="5588602" y="2343252"/>
              <a:ext cx="1219200" cy="990600"/>
            </a:xfrm>
            <a:prstGeom prst="blockArc">
              <a:avLst>
                <a:gd name="adj1" fmla="val 9300456"/>
                <a:gd name="adj2" fmla="val 0"/>
                <a:gd name="adj3" fmla="val 25000"/>
              </a:avLst>
            </a:prstGeom>
            <a:solidFill>
              <a:srgbClr val="BD583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4267200" y="2590800"/>
              <a:ext cx="2590800" cy="1371600"/>
            </a:xfrm>
            <a:prstGeom prst="ellipse">
              <a:avLst/>
            </a:prstGeom>
            <a:solidFill>
              <a:srgbClr val="BD5839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648200" y="2819400"/>
              <a:ext cx="1151467" cy="6096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 rot="18906581">
              <a:off x="4080013" y="2867266"/>
              <a:ext cx="222009" cy="20906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 rot="17362413">
              <a:off x="4078001" y="2966237"/>
              <a:ext cx="756587" cy="400546"/>
            </a:xfrm>
            <a:prstGeom prst="ellipse">
              <a:avLst/>
            </a:prstGeom>
            <a:solidFill>
              <a:srgbClr val="BD5839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uble Wave 13"/>
            <p:cNvSpPr/>
            <p:nvPr/>
          </p:nvSpPr>
          <p:spPr>
            <a:xfrm rot="16665967">
              <a:off x="3064889" y="1681769"/>
              <a:ext cx="2283810" cy="489467"/>
            </a:xfrm>
            <a:prstGeom prst="doubleWave">
              <a:avLst>
                <a:gd name="adj1" fmla="val 12500"/>
                <a:gd name="adj2" fmla="val -10000"/>
              </a:avLst>
            </a:prstGeom>
            <a:solidFill>
              <a:srgbClr val="FFFF8F"/>
            </a:solidFill>
            <a:ln w="127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86038" y="152401"/>
            <a:ext cx="928196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Betrothal: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Like our engagements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Serious covenant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Legally binding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Could not break without a divorce.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Legally married but not consummated.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Choosing a companion was not the prerogative of the bride…only the groom, she could only accept or reject.</a:t>
            </a:r>
          </a:p>
          <a:p>
            <a:pPr algn="ctr"/>
            <a:endParaRPr lang="en-US" sz="2800" dirty="0">
              <a:solidFill>
                <a:schemeClr val="bg1"/>
              </a:solidFill>
              <a:latin typeface="AR CENA" pitchFamily="2" charset="0"/>
            </a:endParaRPr>
          </a:p>
        </p:txBody>
      </p:sp>
      <p:pic>
        <p:nvPicPr>
          <p:cNvPr id="6" name="Picture 5" descr="3_3-1_Goodall_The_Br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8250" y="4067647"/>
            <a:ext cx="2095500" cy="2637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6391" y="152401"/>
            <a:ext cx="1103055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 CENA" pitchFamily="2" charset="0"/>
              </a:rPr>
              <a:t>Christ loved and chose us from the Pre-Existence.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AR CENA" pitchFamily="2" charset="0"/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  <a:latin typeface="AR CENA" pitchFamily="2" charset="0"/>
              </a:rPr>
              <a:t>Ours is to accept Him or reject Him. 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AR CENA" pitchFamily="2" charset="0"/>
              </a:rPr>
              <a:t>(Ephesians 1:4)</a:t>
            </a:r>
          </a:p>
          <a:p>
            <a:pPr algn="ctr"/>
            <a:endParaRPr lang="en-US" sz="4800" dirty="0">
              <a:solidFill>
                <a:schemeClr val="bg1"/>
              </a:solidFill>
              <a:latin typeface="AR CENA" pitchFamily="2" charset="0"/>
            </a:endParaRPr>
          </a:p>
        </p:txBody>
      </p:sp>
      <p:pic>
        <p:nvPicPr>
          <p:cNvPr id="24578" name="Picture 2" descr="https://www.lds.org/bc/content/shared/content/images/gospel-library/manual/34704/34704_all_004_01-preexist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3242" y="3200400"/>
            <a:ext cx="4596848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http://4.bp.blogspot.com/-rTeTUtBw3PY/TjVoamiisVI/AAAAAAAADaY/a6kQgwsQzQM/s400/Mary_tells_Josep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828800"/>
            <a:ext cx="7696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819400" y="129570"/>
            <a:ext cx="6324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 CENA" pitchFamily="2" charset="0"/>
              </a:rPr>
              <a:t>Betrothal </a:t>
            </a:r>
          </a:p>
          <a:p>
            <a:pPr algn="ctr"/>
            <a:r>
              <a:rPr lang="en-US" sz="2400" i="1" dirty="0">
                <a:solidFill>
                  <a:schemeClr val="bg1"/>
                </a:solidFill>
                <a:latin typeface="AR CENA" pitchFamily="2" charset="0"/>
              </a:rPr>
              <a:t>“</a:t>
            </a:r>
            <a:r>
              <a:rPr lang="en-US" sz="2400" i="1" dirty="0" err="1">
                <a:solidFill>
                  <a:schemeClr val="bg1"/>
                </a:solidFill>
                <a:latin typeface="AR CENA" pitchFamily="2" charset="0"/>
              </a:rPr>
              <a:t>Kiddushin</a:t>
            </a:r>
            <a:r>
              <a:rPr lang="en-US" sz="2400" i="1" dirty="0">
                <a:solidFill>
                  <a:schemeClr val="bg1"/>
                </a:solidFill>
                <a:latin typeface="AR CENA" pitchFamily="2" charset="0"/>
              </a:rPr>
              <a:t>”</a:t>
            </a:r>
            <a:r>
              <a:rPr lang="en-US" sz="2400" dirty="0">
                <a:solidFill>
                  <a:schemeClr val="bg1"/>
                </a:solidFill>
                <a:latin typeface="AR CENA" pitchFamily="2" charset="0"/>
              </a:rPr>
              <a:t>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AR CENA" pitchFamily="2" charset="0"/>
              </a:rPr>
              <a:t>Dedication to one another…”One Soul in Two Bodies”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96765" y="5715001"/>
            <a:ext cx="109439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 CENA" pitchFamily="2" charset="0"/>
              </a:rPr>
              <a:t>Meaning to be devoted irrevocably, being sanctified and set apart, and being consecrated.</a:t>
            </a:r>
            <a:endParaRPr lang="en-US" sz="2800" dirty="0">
              <a:solidFill>
                <a:schemeClr val="bg1"/>
              </a:solidFill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77002" y="0"/>
            <a:ext cx="12269002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041583" y="120402"/>
            <a:ext cx="8845617" cy="6617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</a:t>
            </a:r>
            <a:r>
              <a:rPr lang="en-US" sz="4000" dirty="0" err="1">
                <a:solidFill>
                  <a:schemeClr val="bg1"/>
                </a:solidFill>
                <a:latin typeface="AR CENA" pitchFamily="2" charset="0"/>
              </a:rPr>
              <a:t>Shidduch</a:t>
            </a:r>
            <a:r>
              <a:rPr lang="en-US" sz="4000" dirty="0">
                <a:solidFill>
                  <a:schemeClr val="bg1"/>
                </a:solidFill>
                <a:latin typeface="AR CENA" pitchFamily="2" charset="0"/>
              </a:rPr>
              <a:t>, or Matchmaking: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A parent or close friend or relative of the young man or woman suggests they meet.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Purpose: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Prospective bride and groom to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 determine if compatible.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The Talmud states that the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couple must also be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 physically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attractive to each other. </a:t>
            </a:r>
          </a:p>
        </p:txBody>
      </p:sp>
      <p:pic>
        <p:nvPicPr>
          <p:cNvPr id="32772" name="Picture 4" descr="Eliezer meeting Rebekah at the well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567" y="2689101"/>
            <a:ext cx="2533374" cy="2819400"/>
          </a:xfrm>
          <a:prstGeom prst="rect">
            <a:avLst/>
          </a:prstGeom>
          <a:noFill/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-77003" y="228600"/>
            <a:ext cx="35902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4800" b="1" dirty="0">
                <a:solidFill>
                  <a:schemeClr val="bg1"/>
                </a:solidFill>
                <a:latin typeface="AR CENA" pitchFamily="2" charset="0"/>
              </a:rPr>
              <a:t>The Meeting</a:t>
            </a:r>
            <a:endParaRPr lang="en-US" sz="4800" dirty="0">
              <a:solidFill>
                <a:schemeClr val="bg1"/>
              </a:solidFill>
              <a:latin typeface="AR CEN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809999" y="381001"/>
            <a:ext cx="773069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	Young man with his father or male,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 “Friend of the Bridegroom” would meet the father of the woman on a Wednesday (Wed…</a:t>
            </a:r>
            <a:r>
              <a:rPr lang="en-US" sz="2800" dirty="0" err="1">
                <a:solidFill>
                  <a:schemeClr val="bg1"/>
                </a:solidFill>
                <a:latin typeface="AR CENA" pitchFamily="2" charset="0"/>
              </a:rPr>
              <a:t>nes</a:t>
            </a:r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…day) in the middle of the month during a full moon (The day the heavenly lights were created.) </a:t>
            </a:r>
          </a:p>
        </p:txBody>
      </p:sp>
      <p:pic>
        <p:nvPicPr>
          <p:cNvPr id="7" name="Picture 2" descr="ABRAHAM AND ELIEZER TAL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444" y="838201"/>
            <a:ext cx="2759644" cy="3293771"/>
          </a:xfrm>
          <a:prstGeom prst="rect">
            <a:avLst/>
          </a:prstGeom>
          <a:noFill/>
        </p:spPr>
      </p:pic>
      <p:pic>
        <p:nvPicPr>
          <p:cNvPr id="33794" name="Picture 2" descr="https://encrypted-tbn3.gstatic.com/images?q=tbn:ANd9GcQjbaoVeYS_n-GtMMeNKXGysRG2wmMFt7huwu9tDaGbCnp-0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8379" y="3331649"/>
            <a:ext cx="4343400" cy="32533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810000" y="381000"/>
            <a:ext cx="6324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They would refuse food until the interview with the bride’s father was granted.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They couldn’t “break bread” because that was the  “covenant meal” to seal the agreement.</a:t>
            </a:r>
          </a:p>
        </p:txBody>
      </p:sp>
      <p:pic>
        <p:nvPicPr>
          <p:cNvPr id="34818" name="Picture 2" descr="http://www.letsbreakbread.biz/files/jesus_breaking_bre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505200"/>
            <a:ext cx="4768088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531795" y="359539"/>
            <a:ext cx="382203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 CENA" pitchFamily="2" charset="0"/>
              </a:rPr>
              <a:t>Three parts to a marriage proposal:</a:t>
            </a:r>
          </a:p>
          <a:p>
            <a:pPr algn="ctr"/>
            <a:r>
              <a:rPr lang="en-US" sz="3600" b="1" dirty="0">
                <a:solidFill>
                  <a:schemeClr val="bg1"/>
                </a:solidFill>
                <a:latin typeface="AR CENA" pitchFamily="2" charset="0"/>
              </a:rPr>
              <a:t>As Jacob did for Rachel</a:t>
            </a:r>
            <a:endParaRPr lang="en-US" sz="3600" dirty="0">
              <a:solidFill>
                <a:schemeClr val="bg1"/>
              </a:solidFill>
              <a:latin typeface="AR CENA" pitchFamily="2" charset="0"/>
            </a:endParaRPr>
          </a:p>
        </p:txBody>
      </p:sp>
      <p:pic>
        <p:nvPicPr>
          <p:cNvPr id="21506" name="Picture 2" descr="http://www.calvary-kids-pages.com/5a197_files/image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033" y="2895600"/>
            <a:ext cx="2944328" cy="3210985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1E9E9A-4C55-43F2-980F-C4196E445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6441" y="906515"/>
            <a:ext cx="4146551" cy="504497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399" y="304801"/>
            <a:ext cx="364957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4800" b="1" dirty="0">
                <a:solidFill>
                  <a:schemeClr val="bg1"/>
                </a:solidFill>
                <a:latin typeface="AR CENA" pitchFamily="2" charset="0"/>
              </a:rPr>
              <a:t>1. Money</a:t>
            </a:r>
          </a:p>
          <a:p>
            <a:pPr marL="457200" indent="-457200" algn="ctr"/>
            <a:endParaRPr lang="en-US" sz="4800" b="1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 algn="ctr"/>
            <a:r>
              <a:rPr lang="en-US" sz="4800" b="1" dirty="0">
                <a:solidFill>
                  <a:schemeClr val="bg1"/>
                </a:solidFill>
                <a:latin typeface="AR CENA" pitchFamily="2" charset="0"/>
              </a:rPr>
              <a:t>Bride Price</a:t>
            </a:r>
          </a:p>
          <a:p>
            <a:pPr marL="457200" indent="-457200" algn="ctr">
              <a:buAutoNum type="arabicPeriod"/>
            </a:pPr>
            <a:endParaRPr lang="en-US" sz="4800" b="1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 algn="ctr"/>
            <a:r>
              <a:rPr lang="en-US" sz="4800" b="1" dirty="0">
                <a:solidFill>
                  <a:schemeClr val="bg1"/>
                </a:solidFill>
                <a:latin typeface="AR CENA" pitchFamily="2" charset="0"/>
              </a:rPr>
              <a:t>“</a:t>
            </a:r>
            <a:r>
              <a:rPr lang="en-US" sz="4800" b="1" dirty="0" err="1">
                <a:solidFill>
                  <a:schemeClr val="bg1"/>
                </a:solidFill>
                <a:latin typeface="AR CENA" pitchFamily="2" charset="0"/>
              </a:rPr>
              <a:t>Mohar</a:t>
            </a:r>
            <a:r>
              <a:rPr lang="en-US" sz="4800" b="1" dirty="0">
                <a:solidFill>
                  <a:schemeClr val="bg1"/>
                </a:solidFill>
                <a:latin typeface="AR CENA" pitchFamily="2" charset="0"/>
              </a:rPr>
              <a:t>”</a:t>
            </a:r>
            <a:endParaRPr lang="en-US" sz="4800" dirty="0">
              <a:solidFill>
                <a:schemeClr val="bg1"/>
              </a:solidFill>
              <a:latin typeface="AR CENA" pitchFamily="2" charset="0"/>
            </a:endParaRPr>
          </a:p>
        </p:txBody>
      </p:sp>
      <p:pic>
        <p:nvPicPr>
          <p:cNvPr id="8" name="Picture 2" descr="http://www.ancientresource.com/images/roman/romancoins/romancoins20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304801"/>
            <a:ext cx="4048125" cy="404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523067" y="4652039"/>
            <a:ext cx="8229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Negotiated in the presence of the bride.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Value and esteem= to the size of the price paid for 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3" descr="veil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28600"/>
            <a:ext cx="45735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16814" y="397131"/>
            <a:ext cx="37623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2008-08-19__13-43-00Image1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1" y="3429000"/>
            <a:ext cx="18573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153197" y="3231682"/>
            <a:ext cx="487600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4800" b="1" dirty="0">
                <a:solidFill>
                  <a:schemeClr val="bg1"/>
                </a:solidFill>
                <a:latin typeface="AR CENA" pitchFamily="2" charset="0"/>
              </a:rPr>
              <a:t>Gift from the</a:t>
            </a:r>
          </a:p>
          <a:p>
            <a:pPr marL="457200" indent="-457200" algn="ctr"/>
            <a:r>
              <a:rPr lang="en-US" sz="4800" b="1" dirty="0">
                <a:solidFill>
                  <a:schemeClr val="bg1"/>
                </a:solidFill>
                <a:latin typeface="AR CENA" pitchFamily="2" charset="0"/>
              </a:rPr>
              <a:t>Bridegroom</a:t>
            </a:r>
          </a:p>
          <a:p>
            <a:pPr marL="457200" indent="-457200"/>
            <a:r>
              <a:rPr lang="en-US" sz="4800" b="1" dirty="0">
                <a:solidFill>
                  <a:schemeClr val="bg1"/>
                </a:solidFill>
                <a:latin typeface="AR CENA" pitchFamily="2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AR CENA" pitchFamily="2" charset="0"/>
              </a:rPr>
              <a:t>guarded carefully…</a:t>
            </a:r>
          </a:p>
          <a:p>
            <a:pPr marL="457200" indent="-457200"/>
            <a:r>
              <a:rPr lang="en-US" sz="2800" b="1" dirty="0">
                <a:solidFill>
                  <a:schemeClr val="bg1"/>
                </a:solidFill>
                <a:latin typeface="AR CENA" pitchFamily="2" charset="0"/>
              </a:rPr>
              <a:t>Bride would usually adorn herself</a:t>
            </a:r>
            <a:endParaRPr lang="en-US" sz="28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7162799" y="5334000"/>
            <a:ext cx="41661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4800" b="1" dirty="0">
                <a:solidFill>
                  <a:schemeClr val="bg1"/>
                </a:solidFill>
                <a:latin typeface="AR CENA" pitchFamily="2" charset="0"/>
              </a:rPr>
              <a:t>Bride Gift </a:t>
            </a:r>
            <a:endParaRPr lang="en-US" sz="2800" dirty="0">
              <a:solidFill>
                <a:schemeClr val="bg1"/>
              </a:solidFill>
              <a:latin typeface="AR CENA" pitchFamily="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2678229" y="261992"/>
            <a:ext cx="593718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The Free Gift of redemption.</a:t>
            </a:r>
          </a:p>
          <a:p>
            <a:pPr marL="457200" indent="-457200"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It is a free gift to us, but it cost Him His life. </a:t>
            </a:r>
          </a:p>
          <a:p>
            <a:pPr marL="457200" indent="-457200"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We “adorn” ourselves with the evidence of living the atonement in our lives.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774" t="4444" r="14092" b="4444"/>
          <a:stretch>
            <a:fillRect/>
          </a:stretch>
        </p:blipFill>
        <p:spPr bwMode="auto">
          <a:xfrm>
            <a:off x="544629" y="2792634"/>
            <a:ext cx="2133600" cy="3803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2380" t="5357" r="7162" b="8929"/>
          <a:stretch>
            <a:fillRect/>
          </a:stretch>
        </p:blipFill>
        <p:spPr bwMode="auto">
          <a:xfrm>
            <a:off x="8711966" y="2895600"/>
            <a:ext cx="2847975" cy="3597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381001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 CENA" pitchFamily="2" charset="0"/>
              </a:rPr>
              <a:t>The world began with a wedding and will end with the same.</a:t>
            </a:r>
          </a:p>
        </p:txBody>
      </p:sp>
      <p:pic>
        <p:nvPicPr>
          <p:cNvPr id="7" name="Picture 4" descr="http://thumbs.imagekind.com/member/3e33000f-8c1d-408d-9eac-b49e62679951/uploadedartwork/650X650/db497171-0dca-47ac-84f7-4030286bac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1600200"/>
            <a:ext cx="362902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savvyinternetladies.com/blog/wp-content/uploads/2010/04/bride_of_christ_hahlbohm_g.jpg"/>
          <p:cNvPicPr>
            <a:picLocks noChangeAspect="1" noChangeArrowheads="1"/>
          </p:cNvPicPr>
          <p:nvPr/>
        </p:nvPicPr>
        <p:blipFill>
          <a:blip r:embed="rId3" cstate="print"/>
          <a:srcRect l="33333" t="7819" r="29630"/>
          <a:stretch>
            <a:fillRect/>
          </a:stretch>
        </p:blipFill>
        <p:spPr bwMode="auto">
          <a:xfrm>
            <a:off x="7162800" y="1676401"/>
            <a:ext cx="283845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596765" y="229612"/>
            <a:ext cx="1099205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latin typeface="AR CENA" pitchFamily="2" charset="0"/>
              </a:rPr>
              <a:t>Mahana</a:t>
            </a:r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= 8 cow wife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This bride price was usually paid in livestock, money or jewels.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Service could also be offered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(Jacob worked 14 years for his 2 wives)</a:t>
            </a:r>
          </a:p>
        </p:txBody>
      </p:sp>
      <p:pic>
        <p:nvPicPr>
          <p:cNvPr id="35842" name="Picture 2" descr="http://www.deviantart.com/download/17733037/Johnny_Lingo__s_Eight_Cow_Wife_by_nanas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276601"/>
            <a:ext cx="3505200" cy="3296485"/>
          </a:xfrm>
          <a:prstGeom prst="rect">
            <a:avLst/>
          </a:prstGeom>
          <a:noFill/>
        </p:spPr>
      </p:pic>
      <p:pic>
        <p:nvPicPr>
          <p:cNvPr id="35844" name="Picture 4" descr="http://www.jaguarwoman.com/store/images/medium/jaguarwoman_jewels1_m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1" y="3276600"/>
            <a:ext cx="3214687" cy="3214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895600" y="457201"/>
            <a:ext cx="6324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Dowry: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Part of the bride price became her security if her husband died or divorced her.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Symbolism: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“en-</a:t>
            </a:r>
            <a:r>
              <a:rPr lang="en-US" sz="3200" dirty="0" err="1">
                <a:solidFill>
                  <a:schemeClr val="bg1"/>
                </a:solidFill>
                <a:latin typeface="AR CENA" pitchFamily="2" charset="0"/>
              </a:rPr>
              <a:t>dow</a:t>
            </a:r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-</a:t>
            </a:r>
            <a:r>
              <a:rPr lang="en-US" sz="3200" dirty="0" err="1">
                <a:solidFill>
                  <a:schemeClr val="bg1"/>
                </a:solidFill>
                <a:latin typeface="AR CENA" pitchFamily="2" charset="0"/>
              </a:rPr>
              <a:t>ment</a:t>
            </a:r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”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A shield and safeguard.</a:t>
            </a:r>
          </a:p>
        </p:txBody>
      </p:sp>
      <p:pic>
        <p:nvPicPr>
          <p:cNvPr id="36866" name="Picture 2" descr="https://encrypted-tbn3.gstatic.com/images?q=tbn:ANd9GcRLTlcw-LrqZu11hcstdrbd6Ioa60Jgz6ZRK4cuq3b3ZktYWpmxU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261" y="3914715"/>
            <a:ext cx="2143125" cy="2133601"/>
          </a:xfrm>
          <a:prstGeom prst="rect">
            <a:avLst/>
          </a:prstGeom>
          <a:noFill/>
        </p:spPr>
      </p:pic>
      <p:pic>
        <p:nvPicPr>
          <p:cNvPr id="36868" name="Picture 4" descr="https://encrypted-tbn2.gstatic.com/images?q=tbn:ANd9GcRNfP1_OlqJbgnpCarpvXGofAkT1B50QBk7jh2Y9PcsMYS9EBR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1578" y="2563258"/>
            <a:ext cx="3416268" cy="2418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616017" y="533401"/>
            <a:ext cx="109728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Christ paid the highest possible “bride price” for us (Acts 20:28)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Paid in installments: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Sinless life in Pre-Existence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Mortality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Atonement and Death</a:t>
            </a:r>
          </a:p>
        </p:txBody>
      </p:sp>
      <p:pic>
        <p:nvPicPr>
          <p:cNvPr id="37890" name="Picture 2" descr="http://i3.squidoocdn.com/resize/squidoo_images/-1/lens19108784_1328373039jesus_praying_in_gethsema"/>
          <p:cNvPicPr>
            <a:picLocks noChangeAspect="1" noChangeArrowheads="1"/>
          </p:cNvPicPr>
          <p:nvPr/>
        </p:nvPicPr>
        <p:blipFill>
          <a:blip r:embed="rId2" cstate="print"/>
          <a:srcRect l="12800" t="33354" r="16431" b="7200"/>
          <a:stretch>
            <a:fillRect/>
          </a:stretch>
        </p:blipFill>
        <p:spPr bwMode="auto">
          <a:xfrm>
            <a:off x="4368799" y="3904488"/>
            <a:ext cx="3183467" cy="2674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62826" y="137160"/>
            <a:ext cx="6136373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4800" dirty="0">
                <a:solidFill>
                  <a:schemeClr val="bg1"/>
                </a:solidFill>
                <a:latin typeface="AR CENA" pitchFamily="2" charset="0"/>
              </a:rPr>
              <a:t>2. Marriage Contract </a:t>
            </a:r>
          </a:p>
          <a:p>
            <a:pPr marL="457200" indent="-457200" algn="ctr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becomes her guarded possession</a:t>
            </a:r>
          </a:p>
        </p:txBody>
      </p:sp>
      <p:pic>
        <p:nvPicPr>
          <p:cNvPr id="5" name="Picture 2" descr="Ketubah_for_Shos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1" y="304800"/>
            <a:ext cx="3000375" cy="356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5092962" y="4077903"/>
            <a:ext cx="575510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latin typeface="AR CENA" pitchFamily="2" charset="0"/>
              </a:rPr>
              <a:t>“</a:t>
            </a:r>
            <a:r>
              <a:rPr lang="en-US" sz="6000" dirty="0" err="1">
                <a:solidFill>
                  <a:schemeClr val="bg1"/>
                </a:solidFill>
                <a:latin typeface="AR CENA" pitchFamily="2" charset="0"/>
              </a:rPr>
              <a:t>Ketubah</a:t>
            </a:r>
            <a:r>
              <a:rPr lang="en-US" sz="6000" dirty="0">
                <a:solidFill>
                  <a:schemeClr val="bg1"/>
                </a:solidFill>
                <a:latin typeface="AR CENA" pitchFamily="2" charset="0"/>
              </a:rPr>
              <a:t>”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AR CENA" pitchFamily="2" charset="0"/>
              </a:rPr>
              <a:t>The woman does not need to promise anything.</a:t>
            </a:r>
          </a:p>
        </p:txBody>
      </p:sp>
      <p:pic>
        <p:nvPicPr>
          <p:cNvPr id="9" name="Picture 4" descr="http://www.artchazin.com/ketubah_antik_kl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3291" y="3011067"/>
            <a:ext cx="3135441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93979" y="850641"/>
            <a:ext cx="621644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4000" dirty="0">
                <a:solidFill>
                  <a:schemeClr val="bg1"/>
                </a:solidFill>
                <a:latin typeface="AR CENA" pitchFamily="2" charset="0"/>
              </a:rPr>
              <a:t>Ancient Israel brides were considered a personal possession. 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5247104" y="3745209"/>
            <a:ext cx="59436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Pagan tradition: after physical intimacy, making a wife a woman, if he wanted a divorce all he had to do was say 3 times, “I hate you.”</a:t>
            </a:r>
          </a:p>
        </p:txBody>
      </p:sp>
      <p:pic>
        <p:nvPicPr>
          <p:cNvPr id="38914" name="Picture 2" descr="http://www.dhushara.com/book/song/br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5811" y="381000"/>
            <a:ext cx="2377073" cy="3235070"/>
          </a:xfrm>
          <a:prstGeom prst="rect">
            <a:avLst/>
          </a:prstGeom>
          <a:noFill/>
        </p:spPr>
      </p:pic>
      <p:pic>
        <p:nvPicPr>
          <p:cNvPr id="38916" name="Picture 4" descr="https://encrypted-tbn3.gstatic.com/images?q=tbn:ANd9GcQEWSd7tiCrwRQ1TF-NmgRKR6iXwjnJj8IpRUZMEgz51QLn-w6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2053" y="3830855"/>
            <a:ext cx="368299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545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828800" y="152401"/>
            <a:ext cx="8839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tabLst>
                <a:tab pos="685800" algn="l"/>
              </a:tabLst>
            </a:pPr>
            <a:r>
              <a:rPr lang="en-US" sz="3600" b="1" dirty="0">
                <a:solidFill>
                  <a:schemeClr val="bg1"/>
                </a:solidFill>
                <a:cs typeface="Times New Roman" pitchFamily="18" charset="0"/>
              </a:rPr>
              <a:t>Bridegroom makes 3 main promises in the </a:t>
            </a:r>
            <a:r>
              <a:rPr lang="en-US" sz="3600" b="1" dirty="0" err="1">
                <a:solidFill>
                  <a:schemeClr val="bg1"/>
                </a:solidFill>
                <a:cs typeface="Times New Roman" pitchFamily="18" charset="0"/>
              </a:rPr>
              <a:t>Ketubah</a:t>
            </a:r>
            <a:r>
              <a:rPr lang="en-US" sz="3600" b="1" dirty="0">
                <a:solidFill>
                  <a:schemeClr val="bg1"/>
                </a:solidFill>
                <a:cs typeface="Times New Roman" pitchFamily="18" charset="0"/>
              </a:rPr>
              <a:t>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14600" y="1447801"/>
            <a:ext cx="7130472" cy="4791365"/>
            <a:chOff x="138546" y="1563253"/>
            <a:chExt cx="7130472" cy="4791365"/>
          </a:xfrm>
        </p:grpSpPr>
        <p:pic>
          <p:nvPicPr>
            <p:cNvPr id="6" name="Picture 2" descr="http://vignette1.wikia.nocookie.net/elderscrolls/images/c/cf/Elder_Scroll_(Oblivion)_Scroll.png/revision/latest?cb=2013091322175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546" y="1563253"/>
              <a:ext cx="7130472" cy="4791365"/>
            </a:xfrm>
            <a:prstGeom prst="rect">
              <a:avLst/>
            </a:prstGeom>
            <a:noFill/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1782616" y="3282344"/>
              <a:ext cx="3426692" cy="2308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1" algn="ctr" eaLnBrk="0" hangingPunct="0">
                <a:tabLst>
                  <a:tab pos="685800" algn="l"/>
                </a:tabLst>
              </a:pPr>
              <a:r>
                <a:rPr lang="en-US" b="1" i="1" dirty="0">
                  <a:solidFill>
                    <a:schemeClr val="bg1"/>
                  </a:solidFill>
                  <a:cs typeface="Times New Roman" pitchFamily="18" charset="0"/>
                </a:rPr>
                <a:t>I will provide all for you</a:t>
              </a:r>
            </a:p>
            <a:p>
              <a:pPr lvl="1" algn="ctr" eaLnBrk="0" hangingPunct="0">
                <a:tabLst>
                  <a:tab pos="685800" algn="l"/>
                </a:tabLst>
              </a:pPr>
              <a:r>
                <a:rPr lang="en-US" b="1" i="1" dirty="0">
                  <a:solidFill>
                    <a:schemeClr val="bg1"/>
                  </a:solidFill>
                  <a:cs typeface="Times New Roman" pitchFamily="18" charset="0"/>
                </a:rPr>
                <a:t>	</a:t>
              </a:r>
            </a:p>
            <a:p>
              <a:pPr lvl="1" algn="ctr" eaLnBrk="0" hangingPunct="0">
                <a:tabLst>
                  <a:tab pos="685800" algn="l"/>
                </a:tabLst>
              </a:pPr>
              <a:r>
                <a:rPr lang="en-US" b="1" i="1" dirty="0">
                  <a:solidFill>
                    <a:schemeClr val="bg1"/>
                  </a:solidFill>
                  <a:cs typeface="Times New Roman" pitchFamily="18" charset="0"/>
                </a:rPr>
                <a:t>I will redeem you </a:t>
              </a:r>
            </a:p>
            <a:p>
              <a:pPr lvl="1" algn="ctr" eaLnBrk="0" hangingPunct="0">
                <a:tabLst>
                  <a:tab pos="685800" algn="l"/>
                </a:tabLst>
              </a:pPr>
              <a:r>
                <a:rPr lang="en-US" sz="1600" b="1" i="1" dirty="0">
                  <a:solidFill>
                    <a:schemeClr val="bg1"/>
                  </a:solidFill>
                  <a:cs typeface="Times New Roman" pitchFamily="18" charset="0"/>
                </a:rPr>
                <a:t>(if you are ever taken in war)</a:t>
              </a:r>
            </a:p>
            <a:p>
              <a:pPr lvl="1" algn="ctr" eaLnBrk="0" hangingPunct="0">
                <a:tabLst>
                  <a:tab pos="685800" algn="l"/>
                </a:tabLst>
              </a:pPr>
              <a:endParaRPr lang="en-US" b="1" i="1" dirty="0">
                <a:solidFill>
                  <a:schemeClr val="bg1"/>
                </a:solidFill>
                <a:cs typeface="Times New Roman" pitchFamily="18" charset="0"/>
              </a:endParaRPr>
            </a:p>
            <a:p>
              <a:pPr lvl="1" algn="ctr" eaLnBrk="0" hangingPunct="0">
                <a:tabLst>
                  <a:tab pos="685800" algn="l"/>
                </a:tabLst>
              </a:pPr>
              <a:r>
                <a:rPr lang="en-US" b="1" i="1" dirty="0">
                  <a:solidFill>
                    <a:schemeClr val="bg1"/>
                  </a:solidFill>
                  <a:cs typeface="Times New Roman" pitchFamily="18" charset="0"/>
                </a:rPr>
                <a:t>I will “</a:t>
              </a:r>
              <a:r>
                <a:rPr lang="en-US" b="1" i="1" u="sng" dirty="0">
                  <a:solidFill>
                    <a:schemeClr val="bg1"/>
                  </a:solidFill>
                  <a:cs typeface="Times New Roman" pitchFamily="18" charset="0"/>
                </a:rPr>
                <a:t>know</a:t>
              </a:r>
              <a:r>
                <a:rPr lang="en-US" b="1" i="1" dirty="0">
                  <a:solidFill>
                    <a:schemeClr val="bg1"/>
                  </a:solidFill>
                  <a:cs typeface="Times New Roman" pitchFamily="18" charset="0"/>
                </a:rPr>
                <a:t>” you as a husband </a:t>
              </a:r>
            </a:p>
            <a:p>
              <a:pPr lvl="1" algn="ctr" eaLnBrk="0" hangingPunct="0">
                <a:tabLst>
                  <a:tab pos="685800" algn="l"/>
                </a:tabLst>
              </a:pPr>
              <a:r>
                <a:rPr lang="en-US" b="1" i="1" dirty="0">
                  <a:solidFill>
                    <a:schemeClr val="bg1"/>
                  </a:solidFill>
                  <a:cs typeface="Times New Roman" pitchFamily="18" charset="0"/>
                </a:rPr>
                <a:t>(provide children)</a:t>
              </a:r>
              <a:endParaRPr lang="en-US" b="1" i="1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70309" y="228600"/>
            <a:ext cx="86106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1. I will provide all for you--- Christ has provided all we need for salvation---Resurrection</a:t>
            </a: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2. I will redeem you (if you are ever taken in war)---Christ redeems us from bondage/Satan</a:t>
            </a: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3. I will “Know” you as a husband---If we take Christ and his law into our hearts and we can come to intimately know and love Him.</a:t>
            </a:r>
          </a:p>
        </p:txBody>
      </p:sp>
      <p:pic>
        <p:nvPicPr>
          <p:cNvPr id="7" name="Picture 6" descr="christ_invitation.jpg"/>
          <p:cNvPicPr>
            <a:picLocks noChangeAspect="1"/>
          </p:cNvPicPr>
          <p:nvPr/>
        </p:nvPicPr>
        <p:blipFill rotWithShape="1">
          <a:blip r:embed="rId2" cstate="print"/>
          <a:srcRect r="23345" b="10900"/>
          <a:stretch/>
        </p:blipFill>
        <p:spPr>
          <a:xfrm>
            <a:off x="8460953" y="3737388"/>
            <a:ext cx="3304327" cy="27214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44378" y="0"/>
            <a:ext cx="1155031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	</a:t>
            </a:r>
            <a:r>
              <a:rPr lang="en-US" sz="4400" dirty="0">
                <a:solidFill>
                  <a:schemeClr val="bg1"/>
                </a:solidFill>
                <a:latin typeface="AR CENA" pitchFamily="2" charset="0"/>
              </a:rPr>
              <a:t>3</a:t>
            </a:r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. </a:t>
            </a:r>
            <a:r>
              <a:rPr lang="en-US" sz="4000" dirty="0">
                <a:solidFill>
                  <a:schemeClr val="bg1"/>
                </a:solidFill>
                <a:latin typeface="AR CENA" pitchFamily="2" charset="0"/>
              </a:rPr>
              <a:t>Seal it with a Cup of Wine and Bread</a:t>
            </a: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The young man pours the cup of wine then places it before the woman.</a:t>
            </a:r>
          </a:p>
        </p:txBody>
      </p:sp>
      <p:pic>
        <p:nvPicPr>
          <p:cNvPr id="39938" name="Picture 2" descr="http://4.bp.blogspot.com/-9hfPwZTDk_A/TZCLDEzv0vI/AAAAAAAADA8/Fa5xL0Gmx08/s1600/Eucharist+bread+w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040" y="2618122"/>
            <a:ext cx="2334071" cy="3484095"/>
          </a:xfrm>
          <a:prstGeom prst="rect">
            <a:avLst/>
          </a:prstGeom>
          <a:noFill/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248150" y="2618122"/>
            <a:ext cx="7086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She has about 30 seconds to make up her mind.</a:t>
            </a:r>
          </a:p>
          <a:p>
            <a:pPr marL="457200" indent="-457200"/>
            <a:endParaRPr lang="en-US" sz="28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If she does not drink, he leaves forever.</a:t>
            </a:r>
          </a:p>
          <a:p>
            <a:pPr marL="457200" indent="-457200"/>
            <a:endParaRPr lang="en-US" sz="28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If she does drink, then she is willing to take his name upon her. </a:t>
            </a:r>
          </a:p>
          <a:p>
            <a:pPr marL="457200" indent="-457200"/>
            <a:endParaRPr lang="en-US" sz="28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2 witnesses have to be present.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52600" y="304801"/>
            <a:ext cx="86106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	</a:t>
            </a:r>
            <a:r>
              <a:rPr lang="en-US" sz="4400" dirty="0">
                <a:solidFill>
                  <a:schemeClr val="bg1"/>
                </a:solidFill>
                <a:latin typeface="AR CENA" pitchFamily="2" charset="0"/>
              </a:rPr>
              <a:t>Covenant Meal</a:t>
            </a: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They eat together symbolizing the joining of two families.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288757" y="2661791"/>
            <a:ext cx="691174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Bread = God’s word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Salt = preserving the covenant</a:t>
            </a:r>
          </a:p>
        </p:txBody>
      </p:sp>
      <p:pic>
        <p:nvPicPr>
          <p:cNvPr id="40962" name="Picture 2" descr="https://encrypted-tbn2.gstatic.com/images?q=tbn:ANd9GcSsHL0qIVseoAM_c_oIMod9OkkSMiCFoAt8musXqIhIVMU8PWs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1" y="2286000"/>
            <a:ext cx="2783391" cy="1828800"/>
          </a:xfrm>
          <a:prstGeom prst="rect">
            <a:avLst/>
          </a:prstGeom>
          <a:noFill/>
        </p:spPr>
      </p:pic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88757" y="4495801"/>
            <a:ext cx="115791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4000" dirty="0">
                <a:solidFill>
                  <a:schemeClr val="bg1"/>
                </a:solidFill>
                <a:latin typeface="AR CENA" pitchFamily="2" charset="0"/>
              </a:rPr>
              <a:t>			If we eat and drink the symbol of His sacrifice for us then we are taking upon ourselves His name and all it represents.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34754" y="114747"/>
            <a:ext cx="1198345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	</a:t>
            </a:r>
            <a:r>
              <a:rPr lang="en-US" sz="4400" dirty="0">
                <a:solidFill>
                  <a:schemeClr val="bg1"/>
                </a:solidFill>
                <a:latin typeface="AR CENA" pitchFamily="2" charset="0"/>
              </a:rPr>
              <a:t>Ritual Statement and Consecration</a:t>
            </a:r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: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Bridegroom would then say, “Thou are set apart (or consecrated) for me according to the Law of Moses and Israel.</a:t>
            </a: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3852333" y="2599670"/>
            <a:ext cx="35475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Set apart = made sure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94265" y="4202117"/>
            <a:ext cx="994842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	We, the bride, only remain faithful and true to Christ if we put Him first in all things.</a:t>
            </a:r>
          </a:p>
          <a:p>
            <a:pPr marL="457200" indent="-457200"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The covenant is  “made sure” upon our righteousness</a:t>
            </a:r>
          </a:p>
        </p:txBody>
      </p:sp>
      <p:pic>
        <p:nvPicPr>
          <p:cNvPr id="5122" name="Picture 2" descr="https://encrypted-tbn3.gstatic.com/images?q=tbn:ANd9GcS-ewILz02cI5nMhiECHq6-CtPP7zh8A1ERyQmN1vxNeqCsesmK4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9865" y="1789061"/>
            <a:ext cx="2827867" cy="2045920"/>
          </a:xfrm>
          <a:prstGeom prst="rect">
            <a:avLst/>
          </a:prstGeom>
          <a:noFill/>
        </p:spPr>
      </p:pic>
      <p:pic>
        <p:nvPicPr>
          <p:cNvPr id="5124" name="Picture 4" descr="https://encrypted-tbn3.gstatic.com/images?q=tbn:ANd9GcSLKXOgw-Di5v0j-P8fCpCO-65nQi8qyX0Vo2aURtZiT1Gdwy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465" y="1924244"/>
            <a:ext cx="2514601" cy="1970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3810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Adam and Eve were married by God in the Garden of Eden.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3629" y="5638800"/>
            <a:ext cx="117331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The world will end with a marriage feast with Christ as the Bridegroom and the Church as the Bride.</a:t>
            </a:r>
          </a:p>
        </p:txBody>
      </p:sp>
      <p:pic>
        <p:nvPicPr>
          <p:cNvPr id="10" name="Picture 9" descr="Adam-And-Eve-Kneeling-At-An-Altar.jpg"/>
          <p:cNvPicPr>
            <a:picLocks noChangeAspect="1"/>
          </p:cNvPicPr>
          <p:nvPr/>
        </p:nvPicPr>
        <p:blipFill>
          <a:blip r:embed="rId2" cstate="print"/>
          <a:srcRect l="4536" t="2222" r="4536" b="3333"/>
          <a:stretch>
            <a:fillRect/>
          </a:stretch>
        </p:blipFill>
        <p:spPr>
          <a:xfrm>
            <a:off x="1470212" y="1218311"/>
            <a:ext cx="2850776" cy="4038600"/>
          </a:xfrm>
          <a:prstGeom prst="rect">
            <a:avLst/>
          </a:prstGeom>
        </p:spPr>
      </p:pic>
      <p:pic>
        <p:nvPicPr>
          <p:cNvPr id="1026" name="Picture 2" descr="http://lonewolflibrarian.files.wordpress.com/2010/07/seco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34606" y="2172589"/>
            <a:ext cx="4487182" cy="25128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52600" y="304801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524000" y="5486401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	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52600" y="152400"/>
            <a:ext cx="9144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4400" dirty="0">
                <a:solidFill>
                  <a:schemeClr val="bg1"/>
                </a:solidFill>
                <a:latin typeface="AR CENA" pitchFamily="2" charset="0"/>
              </a:rPr>
              <a:t>Bride now would</a:t>
            </a:r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: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Wear a veil over her hair when in public. She was now sanctified and dedicated to another…for the rest of her life.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Her hair was her “glory” and now exclusively to be seen only by her husband.</a:t>
            </a:r>
          </a:p>
        </p:txBody>
      </p:sp>
      <p:pic>
        <p:nvPicPr>
          <p:cNvPr id="7" name="Picture 6" descr="Veiled-Woman-SMALL_jp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0" y="3429001"/>
            <a:ext cx="2114550" cy="2939225"/>
          </a:xfrm>
          <a:prstGeom prst="rect">
            <a:avLst/>
          </a:prstGeom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2009775" y="3998654"/>
            <a:ext cx="5715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Temple veil conceals the Holy of Holies…she is now “set apart” for the greatest holiness possible … bringing forth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52600" y="304801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304800" y="5004941"/>
            <a:ext cx="10363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	We, the bride, now are sanctified and dedicated to Christ and reserve ourselves to Him and not to the world or Satan.</a:t>
            </a:r>
          </a:p>
        </p:txBody>
      </p:sp>
      <p:pic>
        <p:nvPicPr>
          <p:cNvPr id="9" name="Picture 4" descr="http://www.scenicreflections.com/files/Planets_Of_a_Dreamy_World_Wallpaper_4tg9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97934"/>
            <a:ext cx="5791200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52600" y="304801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50257" y="1"/>
            <a:ext cx="11617691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</a:t>
            </a:r>
            <a:r>
              <a:rPr lang="en-US" sz="3600" dirty="0">
                <a:solidFill>
                  <a:schemeClr val="bg1"/>
                </a:solidFill>
                <a:latin typeface="AR CENA" pitchFamily="2" charset="0"/>
              </a:rPr>
              <a:t>Bridegroom prepares a Place for the Bride:</a:t>
            </a: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Re</a:t>
            </a:r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turns to his father’s place…a man on a mission</a:t>
            </a:r>
          </a:p>
          <a:p>
            <a:pPr marL="457200" indent="-457200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Builds a home on father’s land or attached to his father’s house.</a:t>
            </a:r>
          </a:p>
          <a:p>
            <a:pPr marL="457200" indent="-457200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Under the father’s direction it is to be </a:t>
            </a:r>
            <a:r>
              <a:rPr lang="en-US" sz="2800" b="1" dirty="0">
                <a:solidFill>
                  <a:schemeClr val="bg1"/>
                </a:solidFill>
                <a:latin typeface="AR CENA" pitchFamily="2" charset="0"/>
              </a:rPr>
              <a:t>well built </a:t>
            </a:r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and stocked</a:t>
            </a:r>
          </a:p>
          <a:p>
            <a:pPr marL="457200" indent="-457200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Everything that son did was a reflection of his father. </a:t>
            </a:r>
          </a:p>
          <a:p>
            <a:pPr marL="457200" indent="-457200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Only with the father’s permission was the son allowed to get his bride.</a:t>
            </a:r>
          </a:p>
        </p:txBody>
      </p:sp>
      <p:pic>
        <p:nvPicPr>
          <p:cNvPr id="6" name="Picture 5" descr="image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1" y="3657600"/>
            <a:ext cx="2438399" cy="1640288"/>
          </a:xfrm>
          <a:prstGeom prst="rect">
            <a:avLst/>
          </a:prstGeom>
        </p:spPr>
      </p:pic>
      <p:pic>
        <p:nvPicPr>
          <p:cNvPr id="8" name="Picture 7" descr="Copy_of_Copy_of_nvpatriarchcourtya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8400" y="3429001"/>
            <a:ext cx="3093904" cy="1956525"/>
          </a:xfrm>
          <a:prstGeom prst="rect">
            <a:avLst/>
          </a:prstGeom>
        </p:spPr>
      </p:pic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356135" y="5791201"/>
            <a:ext cx="1169469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Only the father knew when the wedding would be once the preparations had been finished.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52600" y="304801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82341" y="103100"/>
            <a:ext cx="1157099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“In my Father’s house are many mansion: if it were not so I would have told you. I go to prepare a place for you. (John 14:2)</a:t>
            </a:r>
          </a:p>
          <a:p>
            <a:pPr marL="457200" indent="-457200"/>
            <a:endParaRPr lang="en-US" sz="28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“If I go and prepare a place for you, I will come again and receive you unto myself; that where I am, there ye may be also.” (John 14:3)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82880" y="5334001"/>
            <a:ext cx="1185832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“But of that day and hour (the Bridegroom’s return) </a:t>
            </a:r>
            <a:r>
              <a:rPr lang="en-US" sz="3200" dirty="0" err="1">
                <a:solidFill>
                  <a:schemeClr val="bg1"/>
                </a:solidFill>
                <a:latin typeface="AR CENA" pitchFamily="2" charset="0"/>
              </a:rPr>
              <a:t>knoweth</a:t>
            </a:r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 no man, no not the angels of heaven, but my Father only.” (Matthew 24:36)</a:t>
            </a:r>
          </a:p>
        </p:txBody>
      </p:sp>
      <p:pic>
        <p:nvPicPr>
          <p:cNvPr id="48132" name="Picture 4" descr="http://www.BibleUniversity.com/images/CourseID1/lesson08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4534" y="2582484"/>
            <a:ext cx="3612682" cy="2705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52600" y="304801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205338" y="304801"/>
            <a:ext cx="11758863" cy="390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4400" dirty="0">
                <a:solidFill>
                  <a:schemeClr val="bg1"/>
                </a:solidFill>
                <a:latin typeface="AR CENA" pitchFamily="2" charset="0"/>
              </a:rPr>
              <a:t>Friend of the Bridegroom</a:t>
            </a:r>
          </a:p>
          <a:p>
            <a:pPr marL="457200" indent="-457200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Delivers invitations to the wedding</a:t>
            </a:r>
          </a:p>
          <a:p>
            <a:pPr marL="457200" indent="-457200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Acts as a liaison between the bride and bridegroom (bride and bridegroom do not communicate except through the friend.)</a:t>
            </a:r>
          </a:p>
          <a:p>
            <a:pPr marL="457200" indent="-457200"/>
            <a:r>
              <a:rPr lang="en-US" sz="2800" dirty="0">
                <a:solidFill>
                  <a:schemeClr val="bg1"/>
                </a:solidFill>
                <a:latin typeface="AR CENA" pitchFamily="2" charset="0"/>
              </a:rPr>
              <a:t>And becomes the guarantor of the bride's virgin chastity until the consummation takes place.</a:t>
            </a: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</p:txBody>
      </p:sp>
      <p:pic>
        <p:nvPicPr>
          <p:cNvPr id="7" name="Picture 1" descr="Biblical%20Illustrati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5936" y="3056824"/>
            <a:ext cx="2804423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52600" y="304801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86627" y="304800"/>
            <a:ext cx="11973828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The Comforter acts as the ultimate “friend of the bridegroom.”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He gives us messages, gifts, watches over our chastity, assists with our learning and comforts us.</a:t>
            </a: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endParaRPr lang="en-US" sz="24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r>
              <a:rPr lang="en-US" sz="2400" dirty="0">
                <a:solidFill>
                  <a:schemeClr val="bg1"/>
                </a:solidFill>
                <a:latin typeface="AR CENA" pitchFamily="2" charset="0"/>
              </a:rPr>
              <a:t>Comforter---Greek translated into Latin (</a:t>
            </a:r>
            <a:r>
              <a:rPr lang="en-US" sz="2400" dirty="0" err="1">
                <a:solidFill>
                  <a:schemeClr val="bg1"/>
                </a:solidFill>
                <a:latin typeface="AR CENA" pitchFamily="2" charset="0"/>
              </a:rPr>
              <a:t>fortis</a:t>
            </a:r>
            <a:r>
              <a:rPr lang="en-US" sz="2400" dirty="0">
                <a:solidFill>
                  <a:schemeClr val="bg1"/>
                </a:solidFill>
                <a:latin typeface="AR CENA" pitchFamily="2" charset="0"/>
              </a:rPr>
              <a:t>) means “brave”. Someone who puts courage into us. </a:t>
            </a:r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</p:txBody>
      </p:sp>
      <p:pic>
        <p:nvPicPr>
          <p:cNvPr id="20482" name="Picture 2" descr="https://encrypted-tbn3.gstatic.com/images?q=tbn:ANd9GcTvKf3cq4PlIjyv1fokokDU7MZDzcEGucYgXGCtCYwTsZjjC_Na"/>
          <p:cNvPicPr>
            <a:picLocks noChangeAspect="1" noChangeArrowheads="1"/>
          </p:cNvPicPr>
          <p:nvPr/>
        </p:nvPicPr>
        <p:blipFill>
          <a:blip r:embed="rId2" cstate="print"/>
          <a:srcRect t="3187" r="4478" b="10757"/>
          <a:stretch>
            <a:fillRect/>
          </a:stretch>
        </p:blipFill>
        <p:spPr bwMode="auto">
          <a:xfrm>
            <a:off x="7364930" y="2330738"/>
            <a:ext cx="2743200" cy="3086100"/>
          </a:xfrm>
          <a:prstGeom prst="rect">
            <a:avLst/>
          </a:prstGeom>
          <a:noFill/>
        </p:spPr>
      </p:pic>
      <p:pic>
        <p:nvPicPr>
          <p:cNvPr id="20484" name="Picture 4" descr="http://1.bp.blogspot.com/-0jb3SIYrAtw/TZjUVUkNOGI/AAAAAAAAAX0/7zDNc0p1pdE/s1600/safe_in_the_arms_of_Jesus.jpg"/>
          <p:cNvPicPr>
            <a:picLocks noChangeAspect="1" noChangeArrowheads="1"/>
          </p:cNvPicPr>
          <p:nvPr/>
        </p:nvPicPr>
        <p:blipFill>
          <a:blip r:embed="rId3" cstate="print"/>
          <a:srcRect t="6366" r="8142" b="10875"/>
          <a:stretch>
            <a:fillRect/>
          </a:stretch>
        </p:blipFill>
        <p:spPr bwMode="auto">
          <a:xfrm>
            <a:off x="1413309" y="2558716"/>
            <a:ext cx="4191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52600" y="304801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613833" y="197346"/>
            <a:ext cx="1088813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4400" dirty="0">
                <a:solidFill>
                  <a:schemeClr val="bg1"/>
                </a:solidFill>
                <a:latin typeface="AR CENA" pitchFamily="2" charset="0"/>
              </a:rPr>
              <a:t>Bride’s Preparation</a:t>
            </a: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Swaddling Bands---the embroidery must be exactly the same on both sides.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 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Symbolic of outward life and inner life were the same, they were never to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have a “wrong side” to their character.</a:t>
            </a:r>
          </a:p>
        </p:txBody>
      </p:sp>
      <p:pic>
        <p:nvPicPr>
          <p:cNvPr id="7" name="Picture 6" descr="http://karleenp.tripod.com/images/SwaddlingClot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34939" y="3886200"/>
            <a:ext cx="271704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lessing-photo.com/p2/300506/30050613.jpg"/>
          <p:cNvPicPr>
            <a:picLocks noChangeAspect="1" noChangeArrowheads="1"/>
          </p:cNvPicPr>
          <p:nvPr/>
        </p:nvPicPr>
        <p:blipFill>
          <a:blip r:embed="rId3" cstate="print"/>
          <a:srcRect t="5511" b="18898"/>
          <a:stretch>
            <a:fillRect/>
          </a:stretch>
        </p:blipFill>
        <p:spPr bwMode="auto">
          <a:xfrm>
            <a:off x="2133600" y="3886200"/>
            <a:ext cx="40576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52600" y="304801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1524000" y="304800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Symbols on the bands:</a:t>
            </a:r>
          </a:p>
          <a:p>
            <a:pPr marL="457200" indent="-457200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Indicate the family history</a:t>
            </a:r>
          </a:p>
        </p:txBody>
      </p:sp>
      <p:pic>
        <p:nvPicPr>
          <p:cNvPr id="8" name="Picture 2" descr="fourmoth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1" y="533401"/>
            <a:ext cx="32543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73255" y="5288340"/>
            <a:ext cx="117235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400" dirty="0">
                <a:solidFill>
                  <a:schemeClr val="bg1"/>
                </a:solidFill>
                <a:latin typeface="AR CENA" pitchFamily="2" charset="0"/>
              </a:rPr>
              <a:t>Mary was from the tribe of Judah, so she may have used symbols common</a:t>
            </a:r>
          </a:p>
          <a:p>
            <a:pPr marL="457200" indent="-457200"/>
            <a:r>
              <a:rPr lang="en-US" sz="2400" dirty="0">
                <a:solidFill>
                  <a:schemeClr val="bg1"/>
                </a:solidFill>
                <a:latin typeface="AR CENA" pitchFamily="2" charset="0"/>
              </a:rPr>
              <a:t>to that lineage such as a lion, a lamb, or a tree of life.. As a descendant of</a:t>
            </a:r>
          </a:p>
          <a:p>
            <a:pPr marL="457200" indent="-457200"/>
            <a:r>
              <a:rPr lang="en-US" sz="2400" dirty="0">
                <a:solidFill>
                  <a:schemeClr val="bg1"/>
                </a:solidFill>
                <a:latin typeface="AR CENA" pitchFamily="2" charset="0"/>
              </a:rPr>
              <a:t>David, she was also entitled to use the royal colors of blue and white.</a:t>
            </a:r>
          </a:p>
        </p:txBody>
      </p:sp>
      <p:pic>
        <p:nvPicPr>
          <p:cNvPr id="10" name="Picture 2" descr="http://4.bp.blogspot.com/_Ff4sIesr7ME/TIwqnK3FyZI/AAAAAAAAAPI/-Xg2PrOyUXc/s320/2.4-051112_Savior-Green_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2057401"/>
            <a:ext cx="399819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752600" y="304801"/>
            <a:ext cx="8610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		</a:t>
            </a:r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485900" y="4205482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Our primary life preparation should be to build up our character; to have honor and integrity, To live a single-minded life so that the same high character we show publicly is who we are in our private life.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5385" y="304800"/>
            <a:ext cx="69013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 CENA"/>
              </a:rPr>
              <a:t>Under the wedding canopy, the decorated bands would be tied around the clasped right hand on the bride and groom.</a:t>
            </a:r>
          </a:p>
          <a:p>
            <a:r>
              <a:rPr lang="en-US" sz="3200" dirty="0">
                <a:solidFill>
                  <a:schemeClr val="bg1"/>
                </a:solidFill>
                <a:latin typeface="AR CENA"/>
              </a:rPr>
              <a:t>These bands would later be used to wrap around the swaddling clothes of their children. (Christ)</a:t>
            </a:r>
          </a:p>
        </p:txBody>
      </p:sp>
      <p:pic>
        <p:nvPicPr>
          <p:cNvPr id="7" name="Picture 6" descr="tying the kno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3800" y="228601"/>
            <a:ext cx="2784088" cy="3776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327259" y="5288340"/>
            <a:ext cx="1174282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4000" dirty="0">
                <a:solidFill>
                  <a:schemeClr val="bg1"/>
                </a:solidFill>
                <a:latin typeface="AR CENA" pitchFamily="2" charset="0"/>
              </a:rPr>
              <a:t>A man may begin wearing a </a:t>
            </a:r>
            <a:r>
              <a:rPr lang="en-US" sz="4000" dirty="0" err="1">
                <a:solidFill>
                  <a:schemeClr val="bg1"/>
                </a:solidFill>
                <a:latin typeface="AR CENA" pitchFamily="2" charset="0"/>
              </a:rPr>
              <a:t>tallit</a:t>
            </a:r>
            <a:r>
              <a:rPr lang="en-US" sz="4000" dirty="0">
                <a:solidFill>
                  <a:schemeClr val="bg1"/>
                </a:solidFill>
                <a:latin typeface="AR CENA" pitchFamily="2" charset="0"/>
              </a:rPr>
              <a:t> for prayers when he is married and everyday until he dies.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33600" y="381001"/>
            <a:ext cx="388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 CENA"/>
              </a:rPr>
              <a:t>Gift for the Bridegroom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2514600"/>
            <a:ext cx="2286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 CENA"/>
              </a:rPr>
              <a:t>“</a:t>
            </a:r>
            <a:r>
              <a:rPr lang="en-US" sz="4400" dirty="0" err="1">
                <a:solidFill>
                  <a:schemeClr val="bg1"/>
                </a:solidFill>
                <a:latin typeface="AR CENA"/>
              </a:rPr>
              <a:t>Tallit</a:t>
            </a:r>
            <a:r>
              <a:rPr lang="en-US" sz="4400" dirty="0">
                <a:solidFill>
                  <a:schemeClr val="bg1"/>
                </a:solidFill>
                <a:latin typeface="AR CENA"/>
              </a:rPr>
              <a:t>”</a:t>
            </a:r>
          </a:p>
          <a:p>
            <a:r>
              <a:rPr lang="en-US" sz="4400" dirty="0">
                <a:solidFill>
                  <a:schemeClr val="bg1"/>
                </a:solidFill>
                <a:latin typeface="AR CENA"/>
              </a:rPr>
              <a:t>Prayer shawl</a:t>
            </a:r>
          </a:p>
        </p:txBody>
      </p:sp>
      <p:pic>
        <p:nvPicPr>
          <p:cNvPr id="8" name="Picture 2" descr="Tallit_TAC_Blue_Gold_wTekhelet-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762001"/>
            <a:ext cx="3200400" cy="3941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3810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Salvation: (</a:t>
            </a:r>
            <a:r>
              <a:rPr lang="en-US" sz="3200" dirty="0" err="1">
                <a:solidFill>
                  <a:schemeClr val="bg1"/>
                </a:solidFill>
                <a:latin typeface="AR CENA" pitchFamily="2" charset="0"/>
              </a:rPr>
              <a:t>Jeshua</a:t>
            </a:r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) Hebrew = feminine term…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they believed you had to be married.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267" y="5073045"/>
            <a:ext cx="10972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There is no word in Hebrew for “Bachelor.”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In Christ’s time marriage was not just an option.</a:t>
            </a:r>
          </a:p>
        </p:txBody>
      </p:sp>
      <p:pic>
        <p:nvPicPr>
          <p:cNvPr id="7" name="Picture 6" descr="bride and groom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1" y="1981200"/>
            <a:ext cx="1933575" cy="2876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439260" y="1524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 CENA"/>
              </a:rPr>
              <a:t>Special meaning for a bride to give this gift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3543" y="1901793"/>
            <a:ext cx="91662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 CENA"/>
              </a:rPr>
              <a:t>A </a:t>
            </a:r>
            <a:r>
              <a:rPr lang="en-US" sz="2800" dirty="0" err="1">
                <a:solidFill>
                  <a:schemeClr val="bg1"/>
                </a:solidFill>
                <a:latin typeface="AR CENA"/>
              </a:rPr>
              <a:t>tallit</a:t>
            </a:r>
            <a:r>
              <a:rPr lang="en-US" sz="2800" dirty="0">
                <a:solidFill>
                  <a:schemeClr val="bg1"/>
                </a:solidFill>
                <a:latin typeface="AR CENA"/>
              </a:rPr>
              <a:t> has 4 tassels, called </a:t>
            </a:r>
            <a:r>
              <a:rPr lang="en-US" sz="2800" dirty="0" err="1">
                <a:solidFill>
                  <a:schemeClr val="bg1"/>
                </a:solidFill>
                <a:latin typeface="AR CENA"/>
              </a:rPr>
              <a:t>Tzitzit</a:t>
            </a:r>
            <a:r>
              <a:rPr lang="en-US" sz="2800" dirty="0">
                <a:solidFill>
                  <a:schemeClr val="bg1"/>
                </a:solidFill>
                <a:latin typeface="AR CENA"/>
              </a:rPr>
              <a:t>, with 8 strings in </a:t>
            </a:r>
          </a:p>
          <a:p>
            <a:r>
              <a:rPr lang="en-US" sz="2800" dirty="0">
                <a:solidFill>
                  <a:schemeClr val="bg1"/>
                </a:solidFill>
                <a:latin typeface="AR CENA"/>
              </a:rPr>
              <a:t>each = 32.</a:t>
            </a:r>
          </a:p>
          <a:p>
            <a:endParaRPr lang="en-US" sz="2800" dirty="0">
              <a:solidFill>
                <a:schemeClr val="bg1"/>
              </a:solidFill>
              <a:latin typeface="AR CENA"/>
            </a:endParaRPr>
          </a:p>
          <a:p>
            <a:r>
              <a:rPr lang="en-US" sz="2800" dirty="0">
                <a:solidFill>
                  <a:schemeClr val="bg1"/>
                </a:solidFill>
                <a:latin typeface="AR CENA"/>
              </a:rPr>
              <a:t> The number 32 is the number of “</a:t>
            </a:r>
            <a:r>
              <a:rPr lang="en-US" sz="2800" dirty="0" err="1">
                <a:solidFill>
                  <a:schemeClr val="bg1"/>
                </a:solidFill>
                <a:latin typeface="AR CENA"/>
              </a:rPr>
              <a:t>lev</a:t>
            </a:r>
            <a:r>
              <a:rPr lang="en-US" sz="2800" dirty="0">
                <a:solidFill>
                  <a:schemeClr val="bg1"/>
                </a:solidFill>
                <a:latin typeface="AR CENA"/>
              </a:rPr>
              <a:t>” which is “heart” in Hebrew. She is giving her “heart” to her husband for all to see every day.</a:t>
            </a:r>
          </a:p>
        </p:txBody>
      </p:sp>
      <p:pic>
        <p:nvPicPr>
          <p:cNvPr id="10" name="Picture 2" descr="http://www.judaica-guide.com/images/Tzitz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2740" y="1118366"/>
            <a:ext cx="198033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2" name="Picture 2" descr="https://encrypted-tbn0.gstatic.com/images?q=tbn:ANd9GcQ-NCcYuAXRFOhibkMF6fIKVgd729Gx6go2khsCtmSR1dxKvS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303" y="4648393"/>
            <a:ext cx="2513237" cy="20572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7891" y="457200"/>
            <a:ext cx="10924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 CENA"/>
              </a:rPr>
              <a:t>In What ways do we give our whole hearts to our Savior?</a:t>
            </a:r>
          </a:p>
        </p:txBody>
      </p:sp>
      <p:pic>
        <p:nvPicPr>
          <p:cNvPr id="50178" name="Picture 2" descr="http://momshappyplace.files.wordpress.com/2012/10/praying-hands-public-doma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8027" y="2485402"/>
            <a:ext cx="4724400" cy="35867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57676" y="209177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 CENA"/>
              </a:rPr>
              <a:t>Another Duty for the Bride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4636" y="4495800"/>
            <a:ext cx="115984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R CENA"/>
              </a:rPr>
              <a:t>Providing oil for cooking and lighting the home, especially for the Sabbath lamp. </a:t>
            </a:r>
          </a:p>
        </p:txBody>
      </p:sp>
      <p:pic>
        <p:nvPicPr>
          <p:cNvPr id="6" name="Picture 5" descr="lamplight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143001"/>
            <a:ext cx="2362200" cy="3147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10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1" y="1524000"/>
            <a:ext cx="33639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4572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 CENA"/>
              </a:rPr>
              <a:t>Our Daily Duty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52249" y="1633086"/>
            <a:ext cx="983060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 CENA"/>
              </a:rPr>
              <a:t>		It is our responsibility to make ourselves worthy for the Spirit and to actively seek it.</a:t>
            </a:r>
          </a:p>
          <a:p>
            <a:endParaRPr lang="en-US" sz="2800" dirty="0">
              <a:solidFill>
                <a:schemeClr val="bg1"/>
              </a:solidFill>
              <a:latin typeface="AR CENA"/>
            </a:endParaRPr>
          </a:p>
          <a:p>
            <a:r>
              <a:rPr lang="en-US" sz="2800" dirty="0">
                <a:solidFill>
                  <a:schemeClr val="bg1"/>
                </a:solidFill>
                <a:latin typeface="AR CENA"/>
              </a:rPr>
              <a:t> Our personal commitment to daily private spiritual study is a way of keeping the light burning.</a:t>
            </a:r>
          </a:p>
        </p:txBody>
      </p:sp>
      <p:pic>
        <p:nvPicPr>
          <p:cNvPr id="8" name="Picture 2" descr="HerodLampLitR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800601"/>
            <a:ext cx="2895600" cy="179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s://encrypted-tbn1.gstatic.com/images?q=tbn:ANd9GcQrA5_ZJLx5zitLDfGYod4uDf6qqSteal7ew4m4Xiluiju4JYo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" y="253017"/>
            <a:ext cx="1600200" cy="207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4038" y="279231"/>
            <a:ext cx="10943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 CENA"/>
              </a:rPr>
              <a:t>The Endowment and Adornment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36992" y="2090172"/>
            <a:ext cx="64544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 CENA"/>
              </a:rPr>
              <a:t>A betrothed bride also wore special items of clothing which set her apart.</a:t>
            </a:r>
          </a:p>
          <a:p>
            <a:endParaRPr lang="en-US" sz="2800" dirty="0">
              <a:solidFill>
                <a:schemeClr val="bg1"/>
              </a:solidFill>
              <a:latin typeface="AR CENA"/>
            </a:endParaRPr>
          </a:p>
          <a:p>
            <a:r>
              <a:rPr lang="en-US" sz="2800" dirty="0">
                <a:solidFill>
                  <a:schemeClr val="bg1"/>
                </a:solidFill>
                <a:latin typeface="AR CENA"/>
              </a:rPr>
              <a:t>Fine Linen---clean and white.</a:t>
            </a:r>
          </a:p>
          <a:p>
            <a:r>
              <a:rPr lang="en-US" sz="2800" dirty="0">
                <a:solidFill>
                  <a:schemeClr val="bg1"/>
                </a:solidFill>
                <a:latin typeface="AR CENA"/>
              </a:rPr>
              <a:t>She adorns herself with the gifts that her bridegroom has given her.</a:t>
            </a:r>
          </a:p>
        </p:txBody>
      </p:sp>
      <p:pic>
        <p:nvPicPr>
          <p:cNvPr id="6" name="Picture 2" descr="http://blcs.files.wordpress.com/2011/03/esther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1752600"/>
            <a:ext cx="2971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2286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 CENA"/>
              </a:rPr>
              <a:t>Adornment</a:t>
            </a:r>
          </a:p>
        </p:txBody>
      </p:sp>
      <p:pic>
        <p:nvPicPr>
          <p:cNvPr id="7" name="Picture 12" descr="South Sinai, Egy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1396" y="304798"/>
            <a:ext cx="1828800" cy="2781300"/>
          </a:xfrm>
          <a:prstGeom prst="rect">
            <a:avLst/>
          </a:prstGeom>
          <a:noFill/>
        </p:spPr>
      </p:pic>
      <p:pic>
        <p:nvPicPr>
          <p:cNvPr id="8" name="Picture 4" descr="Ethnic Mongolian brides, Hohhot, Chi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278590"/>
            <a:ext cx="1828800" cy="3133726"/>
          </a:xfrm>
          <a:prstGeom prst="rect">
            <a:avLst/>
          </a:prstGeom>
          <a:noFill/>
        </p:spPr>
      </p:pic>
      <p:pic>
        <p:nvPicPr>
          <p:cNvPr id="9" name="Picture 10" descr="Afar tribal girl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79344" y="4012481"/>
            <a:ext cx="1819275" cy="2562226"/>
          </a:xfrm>
          <a:prstGeom prst="rect">
            <a:avLst/>
          </a:prstGeom>
          <a:noFill/>
        </p:spPr>
      </p:pic>
      <p:pic>
        <p:nvPicPr>
          <p:cNvPr id="10" name="Picture 12" descr="Africa | Bride wearing a traditional outfit, Soma, the Gambia | © Ariadne Van Zandberg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4465" y="3733801"/>
            <a:ext cx="1828800" cy="2819401"/>
          </a:xfrm>
          <a:prstGeom prst="rect">
            <a:avLst/>
          </a:prstGeom>
          <a:noFill/>
        </p:spPr>
      </p:pic>
      <p:pic>
        <p:nvPicPr>
          <p:cNvPr id="13" name="Picture 16" descr="Tibetian girl with AMAZING amber and coral beads adorning her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93304" y="3836118"/>
            <a:ext cx="1828800" cy="2695576"/>
          </a:xfrm>
          <a:prstGeom prst="rect">
            <a:avLst/>
          </a:prstGeom>
          <a:noFill/>
        </p:spPr>
      </p:pic>
      <p:pic>
        <p:nvPicPr>
          <p:cNvPr id="14" name="Picture 18" descr="Rashaida Bride, Eritrea. Photo Carol Beckwith and Angela Fish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52273" y="4161572"/>
            <a:ext cx="1828800" cy="2438400"/>
          </a:xfrm>
          <a:prstGeom prst="rect">
            <a:avLst/>
          </a:prstGeom>
          <a:noFill/>
        </p:spPr>
      </p:pic>
      <p:pic>
        <p:nvPicPr>
          <p:cNvPr id="15" name="Picture 14" descr="image-7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57800" y="1143000"/>
            <a:ext cx="1667839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4572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 CENA"/>
              </a:rPr>
              <a:t>Our Spiritual Wardrobe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101" y="1611819"/>
            <a:ext cx="5791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 CENA"/>
              </a:rPr>
              <a:t>Christ’s bride has been clothed with garments that mark us too.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56573" y="5058559"/>
            <a:ext cx="89851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bg1"/>
                </a:solidFill>
                <a:latin typeface="AR CENA"/>
              </a:rPr>
              <a:t>Luke 24:49 </a:t>
            </a:r>
          </a:p>
          <a:p>
            <a:r>
              <a:rPr lang="en-US" sz="2800" i="1" dirty="0">
                <a:solidFill>
                  <a:schemeClr val="bg1"/>
                </a:solidFill>
                <a:latin typeface="AR CENA"/>
              </a:rPr>
              <a:t>“Ye will be endowed with power from on high.”</a:t>
            </a:r>
          </a:p>
        </p:txBody>
      </p:sp>
      <p:pic>
        <p:nvPicPr>
          <p:cNvPr id="8" name="Picture 8" descr="http://2.bp.blogspot.com/-Ufo6it8WqZ0/UGhNC5pGHoI/AAAAAAAACKA/pOrL1evggmk/s1600/EW60+wh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1" y="2057401"/>
            <a:ext cx="3631130" cy="2723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 CENA"/>
              </a:rPr>
              <a:t>Ceremonial Washing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8404" y="1600201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 CENA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 CENA"/>
              </a:rPr>
              <a:t>Mikevah</a:t>
            </a:r>
            <a:r>
              <a:rPr lang="en-US" sz="4800" dirty="0">
                <a:solidFill>
                  <a:schemeClr val="bg1"/>
                </a:solidFill>
                <a:latin typeface="AR CENA"/>
              </a:rPr>
              <a:t>”</a:t>
            </a:r>
          </a:p>
          <a:p>
            <a:r>
              <a:rPr lang="en-US" sz="4800" dirty="0">
                <a:solidFill>
                  <a:schemeClr val="bg1"/>
                </a:solidFill>
                <a:latin typeface="AR CENA"/>
              </a:rPr>
              <a:t>A ritual bath or immersion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8404" y="4541207"/>
            <a:ext cx="92947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 CENA"/>
              </a:rPr>
              <a:t>A pool that was filled from a natural water source like a spring or lake.</a:t>
            </a:r>
          </a:p>
        </p:txBody>
      </p:sp>
      <p:pic>
        <p:nvPicPr>
          <p:cNvPr id="7" name="Picture 1" descr="256px-Judenbad_Speyer_6_View_from_the_first_room_dow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6894" y="1600201"/>
            <a:ext cx="3324998" cy="2590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4572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 CENA"/>
              </a:rPr>
              <a:t>“</a:t>
            </a:r>
            <a:r>
              <a:rPr lang="en-US" sz="4800" dirty="0" err="1">
                <a:solidFill>
                  <a:schemeClr val="bg1"/>
                </a:solidFill>
                <a:latin typeface="AR CENA"/>
              </a:rPr>
              <a:t>Mikevah</a:t>
            </a:r>
            <a:r>
              <a:rPr lang="en-US" sz="4800" dirty="0">
                <a:solidFill>
                  <a:schemeClr val="bg1"/>
                </a:solidFill>
                <a:latin typeface="AR CENA"/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5695" y="1745399"/>
            <a:ext cx="5791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 CENA"/>
              </a:rPr>
              <a:t>Immersion means “to dip, soak, immerse” into liquid so that what is dipped take on the quality of what it has been dipped in.</a:t>
            </a:r>
          </a:p>
        </p:txBody>
      </p:sp>
      <p:pic>
        <p:nvPicPr>
          <p:cNvPr id="8" name="Picture 2" descr="2254702028_f7eb10ae2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36895" y="2202601"/>
            <a:ext cx="4968046" cy="3785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3048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 CENA"/>
              </a:rPr>
              <a:t>“Living Water”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095" y="1318822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 CENA"/>
              </a:rPr>
              <a:t>The idea was to take on the qualities of the “living water” for purity and cleanliness.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4191001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 CENA"/>
              </a:rPr>
              <a:t>Her life and body were to be the gift of living sacrifice without spot or blemish to her husband.</a:t>
            </a:r>
          </a:p>
        </p:txBody>
      </p:sp>
      <p:pic>
        <p:nvPicPr>
          <p:cNvPr id="7" name="Picture 6" descr="imagesCA4E8S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1676400"/>
            <a:ext cx="3320738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4572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Hebrew youth had no expectations of finding “the right one.”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1756" y="5105401"/>
            <a:ext cx="117235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Love wasn’t important until after the marriage. Social interaction would have been bewildering and unappealing to the youth of Bible times.</a:t>
            </a:r>
          </a:p>
        </p:txBody>
      </p:sp>
      <p:pic>
        <p:nvPicPr>
          <p:cNvPr id="8" name="Picture 7" descr="bride and groo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524000"/>
            <a:ext cx="2793124" cy="32951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88758" y="304800"/>
            <a:ext cx="117043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 CENA"/>
              </a:rPr>
              <a:t>Sacrifice “</a:t>
            </a:r>
            <a:r>
              <a:rPr lang="en-US" sz="4800" dirty="0" err="1">
                <a:solidFill>
                  <a:schemeClr val="bg1"/>
                </a:solidFill>
                <a:latin typeface="AR CENA"/>
              </a:rPr>
              <a:t>korban</a:t>
            </a:r>
            <a:r>
              <a:rPr lang="en-US" sz="4800" dirty="0">
                <a:solidFill>
                  <a:schemeClr val="bg1"/>
                </a:solidFill>
                <a:latin typeface="AR CENA"/>
              </a:rPr>
              <a:t>” Hebrew word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135797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 CENA"/>
              </a:rPr>
              <a:t>“to come near, to approach, to become closely involved in a relationship”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21819" y="3811013"/>
            <a:ext cx="814618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 CENA"/>
              </a:rPr>
              <a:t>Our translation of the Hebrew idea of sacrifice not an accurate one since there is no English word to describe it.</a:t>
            </a:r>
          </a:p>
        </p:txBody>
      </p:sp>
      <p:sp>
        <p:nvSpPr>
          <p:cNvPr id="7" name="Rectangle 6"/>
          <p:cNvSpPr/>
          <p:nvPr/>
        </p:nvSpPr>
        <p:spPr>
          <a:xfrm>
            <a:off x="6424531" y="2059425"/>
            <a:ext cx="4243469" cy="646331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e-IL" sz="3600" dirty="0"/>
              <a:t>להקריב; למכור בהפסד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33136" y="271730"/>
            <a:ext cx="114925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 CENA"/>
              </a:rPr>
              <a:t>Coming Close to God---sacrifice connection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1200" y="1219200"/>
            <a:ext cx="5791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 CENA"/>
              </a:rPr>
              <a:t>The bride did not immerse herself to wash herself…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3793959"/>
            <a:ext cx="655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 CENA"/>
              </a:rPr>
              <a:t>It was a preparation for holiness..to be fruitful and multiply… a preparation for motherhood.</a:t>
            </a:r>
          </a:p>
        </p:txBody>
      </p:sp>
      <p:pic>
        <p:nvPicPr>
          <p:cNvPr id="5122" name="Picture 2" descr="http://t2.gstatic.com/images?q=tbn:ANd9GcTGZ8tYhKl3tRy6MRd5qiiimrQ2Y0w6zY5Umv2L3NladWYdoY4Hnr3nKjYo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3400" y="1901990"/>
            <a:ext cx="3059274" cy="2324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1" y="304800"/>
            <a:ext cx="115823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 CENA"/>
              </a:rPr>
              <a:t>Baptized by Water and the Spirit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1" y="1267326"/>
            <a:ext cx="60574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 CENA"/>
              </a:rPr>
              <a:t>Are we immersing ourselves daily in the Spirit so that our nature is continually changing and we can have a greater connection with God?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16968" y="4815175"/>
            <a:ext cx="8367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 CENA"/>
              </a:rPr>
              <a:t>Are we sacrificing the world so that we can become closely involved in the relationship with the Savior?</a:t>
            </a:r>
          </a:p>
        </p:txBody>
      </p:sp>
      <p:pic>
        <p:nvPicPr>
          <p:cNvPr id="3078" name="Picture 6" descr="https://encrypted-tbn1.gstatic.com/images?q=tbn:ANd9GcQ4OvVI80yjRgol56QbxSQkHxx3v1W77eaV_mioWVF3_p2sy--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1102" y="1741227"/>
            <a:ext cx="4353827" cy="24381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8800" y="304801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 CENA"/>
              </a:rPr>
              <a:t>Anointing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007445"/>
            <a:ext cx="5791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 CENA"/>
              </a:rPr>
              <a:t>After the </a:t>
            </a:r>
            <a:r>
              <a:rPr lang="en-US" sz="4000" dirty="0" err="1">
                <a:solidFill>
                  <a:schemeClr val="bg1"/>
                </a:solidFill>
                <a:latin typeface="AR CENA"/>
              </a:rPr>
              <a:t>Mikvah</a:t>
            </a:r>
            <a:r>
              <a:rPr lang="en-US" sz="4000" dirty="0">
                <a:solidFill>
                  <a:schemeClr val="bg1"/>
                </a:solidFill>
                <a:latin typeface="AR CENA"/>
              </a:rPr>
              <a:t> the bride’s friends would anoint her with fragrant oils…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8962" y="2898344"/>
            <a:ext cx="7863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AR CENA"/>
              </a:rPr>
              <a:t>…to protect, heal and make her pleasant to others.</a:t>
            </a:r>
          </a:p>
        </p:txBody>
      </p:sp>
      <p:pic>
        <p:nvPicPr>
          <p:cNvPr id="1026" name="Picture 2" descr="https://encrypted-tbn2.gstatic.com/images?q=tbn:ANd9GcTqdbzLKXDZJKejTDRHDAX2qswS2UJ2-oLDibjN-7wo2l9Px2J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1" y="228600"/>
            <a:ext cx="2543175" cy="1800226"/>
          </a:xfrm>
          <a:prstGeom prst="rect">
            <a:avLst/>
          </a:prstGeom>
          <a:noFill/>
        </p:spPr>
      </p:pic>
      <p:pic>
        <p:nvPicPr>
          <p:cNvPr id="1028" name="Picture 4" descr="https://encrypted-tbn3.gstatic.com/images?q=tbn:ANd9GcQNVqVp-vCefDTpOoo16hQ5f7tWPr8G4nxmB_gXtx8283SfgvGp1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0466" y="4825291"/>
            <a:ext cx="2362200" cy="1847851"/>
          </a:xfrm>
          <a:prstGeom prst="rect">
            <a:avLst/>
          </a:prstGeom>
          <a:noFill/>
        </p:spPr>
      </p:pic>
      <p:pic>
        <p:nvPicPr>
          <p:cNvPr id="1030" name="Picture 6" descr="https://encrypted-tbn3.gstatic.com/images?q=tbn:ANd9GcSxnp3iOaqsRWdtNzWANzB1SS4ZM9MqbmWBefdzk3jxfdegQVQE9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9188" y="4339741"/>
            <a:ext cx="1905000" cy="2400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38100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Young girls would dance in a white dress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487680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After the Day of Atonement, while young men observed, but were told not to give attention to the face…only the goodness of the family</a:t>
            </a:r>
            <a:endParaRPr lang="en-US" sz="28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2057400"/>
            <a:ext cx="2819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 CENA" pitchFamily="2" charset="0"/>
              </a:rPr>
              <a:t>Before</a:t>
            </a:r>
          </a:p>
          <a:p>
            <a:pPr algn="ctr"/>
            <a:r>
              <a:rPr lang="en-US" sz="4400" dirty="0">
                <a:solidFill>
                  <a:schemeClr val="bg1"/>
                </a:solidFill>
                <a:latin typeface="AR CENA" pitchFamily="2" charset="0"/>
              </a:rPr>
              <a:t> for the Betrothal</a:t>
            </a:r>
          </a:p>
        </p:txBody>
      </p:sp>
      <p:pic>
        <p:nvPicPr>
          <p:cNvPr id="49160" name="Picture 8" descr="http://t3.gstatic.com/images?q=tbn:ANd9GcQ-fasbDgC91MYjWYnWwHyL8UrstvrnqoVMBmPXQ_Q210BGao1swDI638Y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1524000"/>
            <a:ext cx="4272697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381001"/>
            <a:ext cx="8991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Only a disobedient son would marry a woman of his own choice without consent of the father.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5411450"/>
            <a:ext cx="899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Esau married 2 Hittite women and lost his birthright</a:t>
            </a:r>
            <a:endParaRPr lang="en-US" sz="2800" dirty="0">
              <a:solidFill>
                <a:schemeClr val="bg1"/>
              </a:solidFill>
              <a:latin typeface="AR CENA" pitchFamily="2" charset="0"/>
            </a:endParaRPr>
          </a:p>
        </p:txBody>
      </p:sp>
      <p:pic>
        <p:nvPicPr>
          <p:cNvPr id="16386" name="Picture 2" descr="http://upload.wikimedia.org/wikipedia/commons/thumb/8/83/Matthias_Stomer_(Umkreis)_Das_Linsengericht.jpg/250px-Matthias_Stomer_(Umkreis)_Das_Linsengeric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700" y="1867562"/>
            <a:ext cx="3429000" cy="2784349"/>
          </a:xfrm>
          <a:prstGeom prst="rect">
            <a:avLst/>
          </a:prstGeom>
          <a:noFill/>
        </p:spPr>
      </p:pic>
      <p:pic>
        <p:nvPicPr>
          <p:cNvPr id="16388" name="Picture 4" descr="https://encrypted-tbn1.gstatic.com/images?q=tbn:ANd9GcQdaFweg6XH41Xu62RpDz0eLdHaLsTvI7ul6XHKAAqeYXnekGc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286000"/>
            <a:ext cx="3336636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6393" y="381001"/>
            <a:ext cx="1098242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The First two wives of Esau.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They were Hittites, and that means they were Canaanites.</a:t>
            </a:r>
            <a:r>
              <a:rPr lang="en-US" sz="2000" b="1" dirty="0">
                <a:solidFill>
                  <a:schemeClr val="bg1"/>
                </a:solidFill>
              </a:rPr>
              <a:t> (Gen 26:34)</a:t>
            </a: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"And Esau was forty years old when he took to wife Judith the daughter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b="1" dirty="0">
                <a:solidFill>
                  <a:schemeClr val="bg1"/>
                </a:solidFill>
              </a:rPr>
              <a:t>of </a:t>
            </a:r>
            <a:r>
              <a:rPr lang="en-US" sz="2000" b="1" dirty="0" err="1">
                <a:solidFill>
                  <a:schemeClr val="bg1"/>
                </a:solidFill>
              </a:rPr>
              <a:t>Beeri</a:t>
            </a:r>
            <a:r>
              <a:rPr lang="en-US" sz="2000" b="1" dirty="0">
                <a:solidFill>
                  <a:schemeClr val="bg1"/>
                </a:solidFill>
              </a:rPr>
              <a:t> the Hittite, and </a:t>
            </a:r>
            <a:r>
              <a:rPr lang="en-US" sz="2000" b="1" dirty="0" err="1">
                <a:solidFill>
                  <a:schemeClr val="bg1"/>
                </a:solidFill>
              </a:rPr>
              <a:t>Bashemath</a:t>
            </a:r>
            <a:r>
              <a:rPr lang="en-US" sz="2000" b="1" dirty="0">
                <a:solidFill>
                  <a:schemeClr val="bg1"/>
                </a:solidFill>
              </a:rPr>
              <a:t> the daughter of </a:t>
            </a:r>
            <a:r>
              <a:rPr lang="en-US" sz="2000" b="1" dirty="0" err="1">
                <a:solidFill>
                  <a:schemeClr val="bg1"/>
                </a:solidFill>
              </a:rPr>
              <a:t>Elon</a:t>
            </a:r>
            <a:r>
              <a:rPr lang="en-US" sz="2000" b="1" dirty="0">
                <a:solidFill>
                  <a:schemeClr val="bg1"/>
                </a:solidFill>
              </a:rPr>
              <a:t> the Hittite:"</a:t>
            </a:r>
            <a:br>
              <a:rPr lang="en-US" sz="2000" b="1" dirty="0">
                <a:solidFill>
                  <a:schemeClr val="bg1"/>
                </a:solidFill>
              </a:rPr>
            </a:b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 The Cursed Line of Canaan</a:t>
            </a:r>
            <a:r>
              <a:rPr lang="en-US" sz="2000" b="1" dirty="0">
                <a:solidFill>
                  <a:schemeClr val="bg1"/>
                </a:solidFill>
              </a:rPr>
              <a:t> (Gen 9:22-27)</a:t>
            </a:r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The family line of Canaan was cursed because of his father, Ham.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These two wives were a grief of mind to Isaac and </a:t>
            </a:r>
            <a:r>
              <a:rPr lang="en-US" sz="2000" dirty="0" err="1">
                <a:solidFill>
                  <a:schemeClr val="bg1"/>
                </a:solidFill>
              </a:rPr>
              <a:t>Rebekah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ctr"/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		 </a:t>
            </a:r>
            <a:r>
              <a:rPr lang="en-US" sz="2000" b="1" dirty="0">
                <a:solidFill>
                  <a:schemeClr val="bg1"/>
                </a:solidFill>
              </a:rPr>
              <a:t>(Gen 26:35; 27:46; 28:6-8)</a:t>
            </a:r>
            <a:endParaRPr lang="en-US" sz="2000" dirty="0">
              <a:solidFill>
                <a:schemeClr val="bg1"/>
              </a:solidFill>
              <a:latin typeface="AR CENA" pitchFamily="2" charset="0"/>
            </a:endParaRPr>
          </a:p>
        </p:txBody>
      </p:sp>
      <p:pic>
        <p:nvPicPr>
          <p:cNvPr id="16390" name="Picture 6" descr="http://saltlakebiblecollege.org/images/IsaacRebekahMe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4028" y="3278659"/>
            <a:ext cx="2811463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52B6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82800" y="1130230"/>
            <a:ext cx="8991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Order of Betrothal and Marriage: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Bridegroom=Christ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Bride=Church=Endowed portion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AR CENA" pitchFamily="2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 CENA" pitchFamily="2" charset="0"/>
              </a:rPr>
              <a:t>“I Believe that the Ten Virgins represent the people of the Church of Jesus Christ and not the rank and file of the world”</a:t>
            </a:r>
          </a:p>
        </p:txBody>
      </p:sp>
      <p:pic>
        <p:nvPicPr>
          <p:cNvPr id="49154" name="Picture 2" descr="http://www.lds.org/churchhistory/presidents/images/presidents/SWK_h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326279"/>
            <a:ext cx="1828800" cy="2286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1B92B6-82C8-4C72-BADB-2A8809FC7186}"/>
              </a:ext>
            </a:extLst>
          </p:cNvPr>
          <p:cNvSpPr txBox="1"/>
          <p:nvPr/>
        </p:nvSpPr>
        <p:spPr>
          <a:xfrm>
            <a:off x="152400" y="6292333"/>
            <a:ext cx="61044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R CENA" pitchFamily="2" charset="0"/>
              </a:rPr>
              <a:t>Spencer W. Kimball, Faith Precedes the Miracle. P. 253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2242</Words>
  <Application>Microsoft Office PowerPoint</Application>
  <PresentationFormat>Widescreen</PresentationFormat>
  <Paragraphs>245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AR CENA</vt:lpstr>
      <vt:lpstr>Calibri 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lynda blau</dc:creator>
  <cp:lastModifiedBy>lynda blau</cp:lastModifiedBy>
  <cp:revision>9</cp:revision>
  <dcterms:created xsi:type="dcterms:W3CDTF">2019-05-15T15:43:21Z</dcterms:created>
  <dcterms:modified xsi:type="dcterms:W3CDTF">2020-09-18T16:40:54Z</dcterms:modified>
</cp:coreProperties>
</file>