
<file path=[Content_Types].xml><?xml version="1.0" encoding="utf-8"?>
<Types xmlns="http://schemas.openxmlformats.org/package/2006/content-types">
  <Default Extension="fntdata" ContentType="application/x-fontdata"/>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58" r:id="rId3"/>
    <p:sldId id="269" r:id="rId4"/>
    <p:sldId id="259" r:id="rId5"/>
    <p:sldId id="260" r:id="rId6"/>
    <p:sldId id="261" r:id="rId7"/>
    <p:sldId id="262" r:id="rId8"/>
    <p:sldId id="263" r:id="rId9"/>
    <p:sldId id="264" r:id="rId10"/>
    <p:sldId id="265" r:id="rId11"/>
    <p:sldId id="268" r:id="rId12"/>
    <p:sldId id="272" r:id="rId13"/>
    <p:sldId id="270" r:id="rId14"/>
    <p:sldId id="273" r:id="rId15"/>
    <p:sldId id="274" r:id="rId16"/>
    <p:sldId id="275" r:id="rId17"/>
    <p:sldId id="276" r:id="rId18"/>
    <p:sldId id="278" r:id="rId19"/>
    <p:sldId id="279" r:id="rId20"/>
    <p:sldId id="280" r:id="rId21"/>
    <p:sldId id="267" r:id="rId22"/>
    <p:sldId id="271" r:id="rId23"/>
  </p:sldIdLst>
  <p:sldSz cx="12192000" cy="6858000"/>
  <p:notesSz cx="6858000" cy="9144000"/>
  <p:embeddedFontLst>
    <p:embeddedFont>
      <p:font typeface="Calibri" panose="020F0502020204030204" pitchFamily="34" charset="0"/>
      <p:regular r:id="rId24"/>
      <p:bold r:id="rId25"/>
      <p:italic r:id="rId26"/>
      <p:boldItalic r:id="rId27"/>
    </p:embeddedFont>
    <p:embeddedFont>
      <p:font typeface="Calibri Light" panose="020F0302020204030204" pitchFamily="34" charset="0"/>
      <p:regular r:id="rId28"/>
      <p:italic r:id="rId29"/>
    </p:embeddedFont>
    <p:embeddedFont>
      <p:font typeface="Californian FB" panose="0207040306080B030204" pitchFamily="18" charset="0"/>
      <p:regular r:id="rId30"/>
      <p:bold r:id="rId31"/>
      <p:italic r:id="rId32"/>
    </p:embeddedFont>
    <p:embeddedFont>
      <p:font typeface="Edwardian Script ITC" panose="030303020407070D0804" pitchFamily="66" charset="0"/>
      <p:regular r:id="rId33"/>
    </p:embeddedFont>
    <p:embeddedFont>
      <p:font typeface="Open Sans" panose="020B0606030504020204" pitchFamily="34" charset="0"/>
      <p:regular r:id="rId34"/>
      <p:bold r:id="rId35"/>
      <p:italic r:id="rId36"/>
      <p:boldItalic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03" d="100"/>
          <a:sy n="103" d="100"/>
        </p:scale>
        <p:origin x="138" y="2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23814-7534-4545-81AC-8344CF0A87B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DF2548B-C8BE-4024-8291-367B4FFDF96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EAC09BF-9B95-4E9F-BDD8-ED7D6DA2CE9C}"/>
              </a:ext>
            </a:extLst>
          </p:cNvPr>
          <p:cNvSpPr>
            <a:spLocks noGrp="1"/>
          </p:cNvSpPr>
          <p:nvPr>
            <p:ph type="dt" sz="half" idx="10"/>
          </p:nvPr>
        </p:nvSpPr>
        <p:spPr/>
        <p:txBody>
          <a:bodyPr/>
          <a:lstStyle/>
          <a:p>
            <a:fld id="{6D07E547-E214-43E3-BCF8-9440788D7D9D}" type="datetimeFigureOut">
              <a:rPr lang="en-US" smtClean="0"/>
              <a:t>7/2/2020</a:t>
            </a:fld>
            <a:endParaRPr lang="en-US"/>
          </a:p>
        </p:txBody>
      </p:sp>
      <p:sp>
        <p:nvSpPr>
          <p:cNvPr id="5" name="Footer Placeholder 4">
            <a:extLst>
              <a:ext uri="{FF2B5EF4-FFF2-40B4-BE49-F238E27FC236}">
                <a16:creationId xmlns:a16="http://schemas.microsoft.com/office/drawing/2014/main" id="{2991FC28-19C1-46B4-B562-D2AF048813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BE25F0-B431-42AD-ABFB-A3850A9944C4}"/>
              </a:ext>
            </a:extLst>
          </p:cNvPr>
          <p:cNvSpPr>
            <a:spLocks noGrp="1"/>
          </p:cNvSpPr>
          <p:nvPr>
            <p:ph type="sldNum" sz="quarter" idx="12"/>
          </p:nvPr>
        </p:nvSpPr>
        <p:spPr/>
        <p:txBody>
          <a:bodyPr/>
          <a:lstStyle/>
          <a:p>
            <a:fld id="{5450FA69-228E-41B1-8970-AFC3A1BD9841}" type="slidenum">
              <a:rPr lang="en-US" smtClean="0"/>
              <a:t>‹#›</a:t>
            </a:fld>
            <a:endParaRPr lang="en-US"/>
          </a:p>
        </p:txBody>
      </p:sp>
    </p:spTree>
    <p:extLst>
      <p:ext uri="{BB962C8B-B14F-4D97-AF65-F5344CB8AC3E}">
        <p14:creationId xmlns:p14="http://schemas.microsoft.com/office/powerpoint/2010/main" val="13221939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92B1A-3283-491F-AD97-05143ED48D8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CC7AE73-D237-43D0-B5DF-36704FFC061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0F0ED3-488E-4E05-AE9F-A4CAC3073F76}"/>
              </a:ext>
            </a:extLst>
          </p:cNvPr>
          <p:cNvSpPr>
            <a:spLocks noGrp="1"/>
          </p:cNvSpPr>
          <p:nvPr>
            <p:ph type="dt" sz="half" idx="10"/>
          </p:nvPr>
        </p:nvSpPr>
        <p:spPr/>
        <p:txBody>
          <a:bodyPr/>
          <a:lstStyle/>
          <a:p>
            <a:fld id="{6D07E547-E214-43E3-BCF8-9440788D7D9D}" type="datetimeFigureOut">
              <a:rPr lang="en-US" smtClean="0"/>
              <a:t>7/2/2020</a:t>
            </a:fld>
            <a:endParaRPr lang="en-US"/>
          </a:p>
        </p:txBody>
      </p:sp>
      <p:sp>
        <p:nvSpPr>
          <p:cNvPr id="5" name="Footer Placeholder 4">
            <a:extLst>
              <a:ext uri="{FF2B5EF4-FFF2-40B4-BE49-F238E27FC236}">
                <a16:creationId xmlns:a16="http://schemas.microsoft.com/office/drawing/2014/main" id="{D00B8009-B5C4-4737-ADA4-4DD82779B6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9F4354-3FF9-44FA-97B7-528F77C23225}"/>
              </a:ext>
            </a:extLst>
          </p:cNvPr>
          <p:cNvSpPr>
            <a:spLocks noGrp="1"/>
          </p:cNvSpPr>
          <p:nvPr>
            <p:ph type="sldNum" sz="quarter" idx="12"/>
          </p:nvPr>
        </p:nvSpPr>
        <p:spPr/>
        <p:txBody>
          <a:bodyPr/>
          <a:lstStyle/>
          <a:p>
            <a:fld id="{5450FA69-228E-41B1-8970-AFC3A1BD9841}" type="slidenum">
              <a:rPr lang="en-US" smtClean="0"/>
              <a:t>‹#›</a:t>
            </a:fld>
            <a:endParaRPr lang="en-US"/>
          </a:p>
        </p:txBody>
      </p:sp>
    </p:spTree>
    <p:extLst>
      <p:ext uri="{BB962C8B-B14F-4D97-AF65-F5344CB8AC3E}">
        <p14:creationId xmlns:p14="http://schemas.microsoft.com/office/powerpoint/2010/main" val="4576286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EF9CB54-A513-4ABE-BCB0-FDBB5542192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B59C4BC-E289-420B-BFFB-A976FFDC4AE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CD7252-6FF1-4250-ABED-CAD5F63C326A}"/>
              </a:ext>
            </a:extLst>
          </p:cNvPr>
          <p:cNvSpPr>
            <a:spLocks noGrp="1"/>
          </p:cNvSpPr>
          <p:nvPr>
            <p:ph type="dt" sz="half" idx="10"/>
          </p:nvPr>
        </p:nvSpPr>
        <p:spPr/>
        <p:txBody>
          <a:bodyPr/>
          <a:lstStyle/>
          <a:p>
            <a:fld id="{6D07E547-E214-43E3-BCF8-9440788D7D9D}" type="datetimeFigureOut">
              <a:rPr lang="en-US" smtClean="0"/>
              <a:t>7/2/2020</a:t>
            </a:fld>
            <a:endParaRPr lang="en-US"/>
          </a:p>
        </p:txBody>
      </p:sp>
      <p:sp>
        <p:nvSpPr>
          <p:cNvPr id="5" name="Footer Placeholder 4">
            <a:extLst>
              <a:ext uri="{FF2B5EF4-FFF2-40B4-BE49-F238E27FC236}">
                <a16:creationId xmlns:a16="http://schemas.microsoft.com/office/drawing/2014/main" id="{4BB4A7B8-5D12-48B9-BC83-E47FD53159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4717EF-05A1-47AE-8C14-A67ED17D82A0}"/>
              </a:ext>
            </a:extLst>
          </p:cNvPr>
          <p:cNvSpPr>
            <a:spLocks noGrp="1"/>
          </p:cNvSpPr>
          <p:nvPr>
            <p:ph type="sldNum" sz="quarter" idx="12"/>
          </p:nvPr>
        </p:nvSpPr>
        <p:spPr/>
        <p:txBody>
          <a:bodyPr/>
          <a:lstStyle/>
          <a:p>
            <a:fld id="{5450FA69-228E-41B1-8970-AFC3A1BD9841}" type="slidenum">
              <a:rPr lang="en-US" smtClean="0"/>
              <a:t>‹#›</a:t>
            </a:fld>
            <a:endParaRPr lang="en-US"/>
          </a:p>
        </p:txBody>
      </p:sp>
    </p:spTree>
    <p:extLst>
      <p:ext uri="{BB962C8B-B14F-4D97-AF65-F5344CB8AC3E}">
        <p14:creationId xmlns:p14="http://schemas.microsoft.com/office/powerpoint/2010/main" val="925837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DA9DC-BBB6-4B30-9791-92C19EEAA9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2280D6-E226-4613-9843-052DEFFF1C0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1BD975-067A-4113-B453-7A06B497EFC8}"/>
              </a:ext>
            </a:extLst>
          </p:cNvPr>
          <p:cNvSpPr>
            <a:spLocks noGrp="1"/>
          </p:cNvSpPr>
          <p:nvPr>
            <p:ph type="dt" sz="half" idx="10"/>
          </p:nvPr>
        </p:nvSpPr>
        <p:spPr/>
        <p:txBody>
          <a:bodyPr/>
          <a:lstStyle/>
          <a:p>
            <a:fld id="{6D07E547-E214-43E3-BCF8-9440788D7D9D}" type="datetimeFigureOut">
              <a:rPr lang="en-US" smtClean="0"/>
              <a:t>7/2/2020</a:t>
            </a:fld>
            <a:endParaRPr lang="en-US"/>
          </a:p>
        </p:txBody>
      </p:sp>
      <p:sp>
        <p:nvSpPr>
          <p:cNvPr id="5" name="Footer Placeholder 4">
            <a:extLst>
              <a:ext uri="{FF2B5EF4-FFF2-40B4-BE49-F238E27FC236}">
                <a16:creationId xmlns:a16="http://schemas.microsoft.com/office/drawing/2014/main" id="{1AF12E3A-A2AD-452F-B709-E826C52426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E9686F-4809-4590-AA69-CDBE1F4DF902}"/>
              </a:ext>
            </a:extLst>
          </p:cNvPr>
          <p:cNvSpPr>
            <a:spLocks noGrp="1"/>
          </p:cNvSpPr>
          <p:nvPr>
            <p:ph type="sldNum" sz="quarter" idx="12"/>
          </p:nvPr>
        </p:nvSpPr>
        <p:spPr/>
        <p:txBody>
          <a:bodyPr/>
          <a:lstStyle/>
          <a:p>
            <a:fld id="{5450FA69-228E-41B1-8970-AFC3A1BD9841}" type="slidenum">
              <a:rPr lang="en-US" smtClean="0"/>
              <a:t>‹#›</a:t>
            </a:fld>
            <a:endParaRPr lang="en-US"/>
          </a:p>
        </p:txBody>
      </p:sp>
    </p:spTree>
    <p:extLst>
      <p:ext uri="{BB962C8B-B14F-4D97-AF65-F5344CB8AC3E}">
        <p14:creationId xmlns:p14="http://schemas.microsoft.com/office/powerpoint/2010/main" val="2737322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B0A2C-126C-4CDC-9D47-E3C1526B04B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3E12160-B2A5-4050-A576-61F8BD706D3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0258168-2C27-45D3-BF1F-B96D133C1428}"/>
              </a:ext>
            </a:extLst>
          </p:cNvPr>
          <p:cNvSpPr>
            <a:spLocks noGrp="1"/>
          </p:cNvSpPr>
          <p:nvPr>
            <p:ph type="dt" sz="half" idx="10"/>
          </p:nvPr>
        </p:nvSpPr>
        <p:spPr/>
        <p:txBody>
          <a:bodyPr/>
          <a:lstStyle/>
          <a:p>
            <a:fld id="{6D07E547-E214-43E3-BCF8-9440788D7D9D}" type="datetimeFigureOut">
              <a:rPr lang="en-US" smtClean="0"/>
              <a:t>7/2/2020</a:t>
            </a:fld>
            <a:endParaRPr lang="en-US"/>
          </a:p>
        </p:txBody>
      </p:sp>
      <p:sp>
        <p:nvSpPr>
          <p:cNvPr id="5" name="Footer Placeholder 4">
            <a:extLst>
              <a:ext uri="{FF2B5EF4-FFF2-40B4-BE49-F238E27FC236}">
                <a16:creationId xmlns:a16="http://schemas.microsoft.com/office/drawing/2014/main" id="{B3851260-74ED-4DDF-A5EB-156888EF90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30FCC2-3CC0-440D-A078-22FABDC5D6DB}"/>
              </a:ext>
            </a:extLst>
          </p:cNvPr>
          <p:cNvSpPr>
            <a:spLocks noGrp="1"/>
          </p:cNvSpPr>
          <p:nvPr>
            <p:ph type="sldNum" sz="quarter" idx="12"/>
          </p:nvPr>
        </p:nvSpPr>
        <p:spPr/>
        <p:txBody>
          <a:bodyPr/>
          <a:lstStyle/>
          <a:p>
            <a:fld id="{5450FA69-228E-41B1-8970-AFC3A1BD9841}" type="slidenum">
              <a:rPr lang="en-US" smtClean="0"/>
              <a:t>‹#›</a:t>
            </a:fld>
            <a:endParaRPr lang="en-US"/>
          </a:p>
        </p:txBody>
      </p:sp>
    </p:spTree>
    <p:extLst>
      <p:ext uri="{BB962C8B-B14F-4D97-AF65-F5344CB8AC3E}">
        <p14:creationId xmlns:p14="http://schemas.microsoft.com/office/powerpoint/2010/main" val="39037142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A9BBE-C5FE-4ABF-902E-55F7A768F65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DE2B457-5B82-4F4C-8CE5-1DE40D4C3B6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6F75C13-AD8E-48F1-AB8E-626B8603006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4C4E1A3-E584-44BF-BD2F-76EE3A2947F9}"/>
              </a:ext>
            </a:extLst>
          </p:cNvPr>
          <p:cNvSpPr>
            <a:spLocks noGrp="1"/>
          </p:cNvSpPr>
          <p:nvPr>
            <p:ph type="dt" sz="half" idx="10"/>
          </p:nvPr>
        </p:nvSpPr>
        <p:spPr/>
        <p:txBody>
          <a:bodyPr/>
          <a:lstStyle/>
          <a:p>
            <a:fld id="{6D07E547-E214-43E3-BCF8-9440788D7D9D}" type="datetimeFigureOut">
              <a:rPr lang="en-US" smtClean="0"/>
              <a:t>7/2/2020</a:t>
            </a:fld>
            <a:endParaRPr lang="en-US"/>
          </a:p>
        </p:txBody>
      </p:sp>
      <p:sp>
        <p:nvSpPr>
          <p:cNvPr id="6" name="Footer Placeholder 5">
            <a:extLst>
              <a:ext uri="{FF2B5EF4-FFF2-40B4-BE49-F238E27FC236}">
                <a16:creationId xmlns:a16="http://schemas.microsoft.com/office/drawing/2014/main" id="{21C4753B-64E3-436D-BF7C-DE766BEC4EF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B8B4E1-12F9-4D9E-9BAE-3BA0EE38E549}"/>
              </a:ext>
            </a:extLst>
          </p:cNvPr>
          <p:cNvSpPr>
            <a:spLocks noGrp="1"/>
          </p:cNvSpPr>
          <p:nvPr>
            <p:ph type="sldNum" sz="quarter" idx="12"/>
          </p:nvPr>
        </p:nvSpPr>
        <p:spPr/>
        <p:txBody>
          <a:bodyPr/>
          <a:lstStyle/>
          <a:p>
            <a:fld id="{5450FA69-228E-41B1-8970-AFC3A1BD9841}" type="slidenum">
              <a:rPr lang="en-US" smtClean="0"/>
              <a:t>‹#›</a:t>
            </a:fld>
            <a:endParaRPr lang="en-US"/>
          </a:p>
        </p:txBody>
      </p:sp>
    </p:spTree>
    <p:extLst>
      <p:ext uri="{BB962C8B-B14F-4D97-AF65-F5344CB8AC3E}">
        <p14:creationId xmlns:p14="http://schemas.microsoft.com/office/powerpoint/2010/main" val="41425451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E11E7-AFFD-48EF-8576-6D82F5D5E72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50A5450-3181-4177-82B5-17B94DC8C1A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E962201-A3D2-4B82-9A16-B589FE04756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489C307-0B2E-4B15-A66A-3AC879C5CA7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2F8D6F2-8CB6-4767-9ED3-073860D4218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79C57B1-A8F1-45E0-B774-E1916E21E49F}"/>
              </a:ext>
            </a:extLst>
          </p:cNvPr>
          <p:cNvSpPr>
            <a:spLocks noGrp="1"/>
          </p:cNvSpPr>
          <p:nvPr>
            <p:ph type="dt" sz="half" idx="10"/>
          </p:nvPr>
        </p:nvSpPr>
        <p:spPr/>
        <p:txBody>
          <a:bodyPr/>
          <a:lstStyle/>
          <a:p>
            <a:fld id="{6D07E547-E214-43E3-BCF8-9440788D7D9D}" type="datetimeFigureOut">
              <a:rPr lang="en-US" smtClean="0"/>
              <a:t>7/2/2020</a:t>
            </a:fld>
            <a:endParaRPr lang="en-US"/>
          </a:p>
        </p:txBody>
      </p:sp>
      <p:sp>
        <p:nvSpPr>
          <p:cNvPr id="8" name="Footer Placeholder 7">
            <a:extLst>
              <a:ext uri="{FF2B5EF4-FFF2-40B4-BE49-F238E27FC236}">
                <a16:creationId xmlns:a16="http://schemas.microsoft.com/office/drawing/2014/main" id="{DD41CFD8-2C94-43A9-A87F-4F71F80D9D9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5B9CB99-9D1E-42A5-98DC-33EEEC70C782}"/>
              </a:ext>
            </a:extLst>
          </p:cNvPr>
          <p:cNvSpPr>
            <a:spLocks noGrp="1"/>
          </p:cNvSpPr>
          <p:nvPr>
            <p:ph type="sldNum" sz="quarter" idx="12"/>
          </p:nvPr>
        </p:nvSpPr>
        <p:spPr/>
        <p:txBody>
          <a:bodyPr/>
          <a:lstStyle/>
          <a:p>
            <a:fld id="{5450FA69-228E-41B1-8970-AFC3A1BD9841}" type="slidenum">
              <a:rPr lang="en-US" smtClean="0"/>
              <a:t>‹#›</a:t>
            </a:fld>
            <a:endParaRPr lang="en-US"/>
          </a:p>
        </p:txBody>
      </p:sp>
    </p:spTree>
    <p:extLst>
      <p:ext uri="{BB962C8B-B14F-4D97-AF65-F5344CB8AC3E}">
        <p14:creationId xmlns:p14="http://schemas.microsoft.com/office/powerpoint/2010/main" val="41161596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6DD1BE-0036-429A-BA0F-8EE62E8D3B5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788851A-3D61-4ED3-8AB5-F29D51970E65}"/>
              </a:ext>
            </a:extLst>
          </p:cNvPr>
          <p:cNvSpPr>
            <a:spLocks noGrp="1"/>
          </p:cNvSpPr>
          <p:nvPr>
            <p:ph type="dt" sz="half" idx="10"/>
          </p:nvPr>
        </p:nvSpPr>
        <p:spPr/>
        <p:txBody>
          <a:bodyPr/>
          <a:lstStyle/>
          <a:p>
            <a:fld id="{6D07E547-E214-43E3-BCF8-9440788D7D9D}" type="datetimeFigureOut">
              <a:rPr lang="en-US" smtClean="0"/>
              <a:t>7/2/2020</a:t>
            </a:fld>
            <a:endParaRPr lang="en-US"/>
          </a:p>
        </p:txBody>
      </p:sp>
      <p:sp>
        <p:nvSpPr>
          <p:cNvPr id="4" name="Footer Placeholder 3">
            <a:extLst>
              <a:ext uri="{FF2B5EF4-FFF2-40B4-BE49-F238E27FC236}">
                <a16:creationId xmlns:a16="http://schemas.microsoft.com/office/drawing/2014/main" id="{3F5FC730-36E5-42D9-B757-B194BC3D216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5D36A1B-5EAF-4122-A6D4-7B037C3E6805}"/>
              </a:ext>
            </a:extLst>
          </p:cNvPr>
          <p:cNvSpPr>
            <a:spLocks noGrp="1"/>
          </p:cNvSpPr>
          <p:nvPr>
            <p:ph type="sldNum" sz="quarter" idx="12"/>
          </p:nvPr>
        </p:nvSpPr>
        <p:spPr/>
        <p:txBody>
          <a:bodyPr/>
          <a:lstStyle/>
          <a:p>
            <a:fld id="{5450FA69-228E-41B1-8970-AFC3A1BD9841}" type="slidenum">
              <a:rPr lang="en-US" smtClean="0"/>
              <a:t>‹#›</a:t>
            </a:fld>
            <a:endParaRPr lang="en-US"/>
          </a:p>
        </p:txBody>
      </p:sp>
    </p:spTree>
    <p:extLst>
      <p:ext uri="{BB962C8B-B14F-4D97-AF65-F5344CB8AC3E}">
        <p14:creationId xmlns:p14="http://schemas.microsoft.com/office/powerpoint/2010/main" val="3710510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82A9F7-4D18-4ACD-9620-9A3C7CEF670E}"/>
              </a:ext>
            </a:extLst>
          </p:cNvPr>
          <p:cNvSpPr>
            <a:spLocks noGrp="1"/>
          </p:cNvSpPr>
          <p:nvPr>
            <p:ph type="dt" sz="half" idx="10"/>
          </p:nvPr>
        </p:nvSpPr>
        <p:spPr/>
        <p:txBody>
          <a:bodyPr/>
          <a:lstStyle/>
          <a:p>
            <a:fld id="{6D07E547-E214-43E3-BCF8-9440788D7D9D}" type="datetimeFigureOut">
              <a:rPr lang="en-US" smtClean="0"/>
              <a:t>7/2/2020</a:t>
            </a:fld>
            <a:endParaRPr lang="en-US"/>
          </a:p>
        </p:txBody>
      </p:sp>
      <p:sp>
        <p:nvSpPr>
          <p:cNvPr id="3" name="Footer Placeholder 2">
            <a:extLst>
              <a:ext uri="{FF2B5EF4-FFF2-40B4-BE49-F238E27FC236}">
                <a16:creationId xmlns:a16="http://schemas.microsoft.com/office/drawing/2014/main" id="{EE2C78C8-3897-4889-87F3-96883EA86ED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84A2F4B-8F5B-4873-9E1E-0EE1CAE183FA}"/>
              </a:ext>
            </a:extLst>
          </p:cNvPr>
          <p:cNvSpPr>
            <a:spLocks noGrp="1"/>
          </p:cNvSpPr>
          <p:nvPr>
            <p:ph type="sldNum" sz="quarter" idx="12"/>
          </p:nvPr>
        </p:nvSpPr>
        <p:spPr/>
        <p:txBody>
          <a:bodyPr/>
          <a:lstStyle/>
          <a:p>
            <a:fld id="{5450FA69-228E-41B1-8970-AFC3A1BD9841}" type="slidenum">
              <a:rPr lang="en-US" smtClean="0"/>
              <a:t>‹#›</a:t>
            </a:fld>
            <a:endParaRPr lang="en-US"/>
          </a:p>
        </p:txBody>
      </p:sp>
    </p:spTree>
    <p:extLst>
      <p:ext uri="{BB962C8B-B14F-4D97-AF65-F5344CB8AC3E}">
        <p14:creationId xmlns:p14="http://schemas.microsoft.com/office/powerpoint/2010/main" val="1614252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67B58-A657-4CFF-8842-A0F36F9AA2C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B315E66-E465-43C1-A087-54468BF8F12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9BFA171-912F-433C-96B3-E84B8A1EF8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BA355F6-9C0A-4B89-9D40-4C3709C0B988}"/>
              </a:ext>
            </a:extLst>
          </p:cNvPr>
          <p:cNvSpPr>
            <a:spLocks noGrp="1"/>
          </p:cNvSpPr>
          <p:nvPr>
            <p:ph type="dt" sz="half" idx="10"/>
          </p:nvPr>
        </p:nvSpPr>
        <p:spPr/>
        <p:txBody>
          <a:bodyPr/>
          <a:lstStyle/>
          <a:p>
            <a:fld id="{6D07E547-E214-43E3-BCF8-9440788D7D9D}" type="datetimeFigureOut">
              <a:rPr lang="en-US" smtClean="0"/>
              <a:t>7/2/2020</a:t>
            </a:fld>
            <a:endParaRPr lang="en-US"/>
          </a:p>
        </p:txBody>
      </p:sp>
      <p:sp>
        <p:nvSpPr>
          <p:cNvPr id="6" name="Footer Placeholder 5">
            <a:extLst>
              <a:ext uri="{FF2B5EF4-FFF2-40B4-BE49-F238E27FC236}">
                <a16:creationId xmlns:a16="http://schemas.microsoft.com/office/drawing/2014/main" id="{F44DFBC8-DDEA-42F4-A27B-9AD62FEAD13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BBFEF5-B7FA-4B21-8060-175931770009}"/>
              </a:ext>
            </a:extLst>
          </p:cNvPr>
          <p:cNvSpPr>
            <a:spLocks noGrp="1"/>
          </p:cNvSpPr>
          <p:nvPr>
            <p:ph type="sldNum" sz="quarter" idx="12"/>
          </p:nvPr>
        </p:nvSpPr>
        <p:spPr/>
        <p:txBody>
          <a:bodyPr/>
          <a:lstStyle/>
          <a:p>
            <a:fld id="{5450FA69-228E-41B1-8970-AFC3A1BD9841}" type="slidenum">
              <a:rPr lang="en-US" smtClean="0"/>
              <a:t>‹#›</a:t>
            </a:fld>
            <a:endParaRPr lang="en-US"/>
          </a:p>
        </p:txBody>
      </p:sp>
    </p:spTree>
    <p:extLst>
      <p:ext uri="{BB962C8B-B14F-4D97-AF65-F5344CB8AC3E}">
        <p14:creationId xmlns:p14="http://schemas.microsoft.com/office/powerpoint/2010/main" val="20104804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62487-8CA2-497A-89A1-07868526E2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E931C27-25A6-4E4E-81FA-C98A8F0152C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A55473E-75EA-4538-8D42-976586937D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081D3EF-2803-4384-9501-5F8486550811}"/>
              </a:ext>
            </a:extLst>
          </p:cNvPr>
          <p:cNvSpPr>
            <a:spLocks noGrp="1"/>
          </p:cNvSpPr>
          <p:nvPr>
            <p:ph type="dt" sz="half" idx="10"/>
          </p:nvPr>
        </p:nvSpPr>
        <p:spPr/>
        <p:txBody>
          <a:bodyPr/>
          <a:lstStyle/>
          <a:p>
            <a:fld id="{6D07E547-E214-43E3-BCF8-9440788D7D9D}" type="datetimeFigureOut">
              <a:rPr lang="en-US" smtClean="0"/>
              <a:t>7/2/2020</a:t>
            </a:fld>
            <a:endParaRPr lang="en-US"/>
          </a:p>
        </p:txBody>
      </p:sp>
      <p:sp>
        <p:nvSpPr>
          <p:cNvPr id="6" name="Footer Placeholder 5">
            <a:extLst>
              <a:ext uri="{FF2B5EF4-FFF2-40B4-BE49-F238E27FC236}">
                <a16:creationId xmlns:a16="http://schemas.microsoft.com/office/drawing/2014/main" id="{4FD40739-0531-43A3-8B90-535A8FDA22E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A53F55-6D37-496A-8741-28132C267CC6}"/>
              </a:ext>
            </a:extLst>
          </p:cNvPr>
          <p:cNvSpPr>
            <a:spLocks noGrp="1"/>
          </p:cNvSpPr>
          <p:nvPr>
            <p:ph type="sldNum" sz="quarter" idx="12"/>
          </p:nvPr>
        </p:nvSpPr>
        <p:spPr/>
        <p:txBody>
          <a:bodyPr/>
          <a:lstStyle/>
          <a:p>
            <a:fld id="{5450FA69-228E-41B1-8970-AFC3A1BD9841}" type="slidenum">
              <a:rPr lang="en-US" smtClean="0"/>
              <a:t>‹#›</a:t>
            </a:fld>
            <a:endParaRPr lang="en-US"/>
          </a:p>
        </p:txBody>
      </p:sp>
    </p:spTree>
    <p:extLst>
      <p:ext uri="{BB962C8B-B14F-4D97-AF65-F5344CB8AC3E}">
        <p14:creationId xmlns:p14="http://schemas.microsoft.com/office/powerpoint/2010/main" val="3966548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92333F9-3950-41ED-9EA9-47A21060F03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22B168B-EED1-4532-A73B-9043A9C52C9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0FBC58-A9C4-4958-AFEF-55E621E712F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07E547-E214-43E3-BCF8-9440788D7D9D}" type="datetimeFigureOut">
              <a:rPr lang="en-US" smtClean="0"/>
              <a:t>7/2/2020</a:t>
            </a:fld>
            <a:endParaRPr lang="en-US"/>
          </a:p>
        </p:txBody>
      </p:sp>
      <p:sp>
        <p:nvSpPr>
          <p:cNvPr id="5" name="Footer Placeholder 4">
            <a:extLst>
              <a:ext uri="{FF2B5EF4-FFF2-40B4-BE49-F238E27FC236}">
                <a16:creationId xmlns:a16="http://schemas.microsoft.com/office/drawing/2014/main" id="{A224D2E0-1850-4A4B-B53E-19DD5089CF4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8002783-F7A2-427B-91F5-49930B49D7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50FA69-228E-41B1-8970-AFC3A1BD9841}" type="slidenum">
              <a:rPr lang="en-US" smtClean="0"/>
              <a:t>‹#›</a:t>
            </a:fld>
            <a:endParaRPr lang="en-US"/>
          </a:p>
        </p:txBody>
      </p:sp>
    </p:spTree>
    <p:extLst>
      <p:ext uri="{BB962C8B-B14F-4D97-AF65-F5344CB8AC3E}">
        <p14:creationId xmlns:p14="http://schemas.microsoft.com/office/powerpoint/2010/main" val="27145876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7.xml"/><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CB3F94F-30D0-4D10-9310-01261BA131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905000" y="1"/>
            <a:ext cx="8382000" cy="1200329"/>
          </a:xfrm>
          <a:prstGeom prst="rect">
            <a:avLst/>
          </a:prstGeom>
          <a:noFill/>
        </p:spPr>
        <p:txBody>
          <a:bodyPr wrap="square" rtlCol="0">
            <a:spAutoFit/>
          </a:bodyPr>
          <a:lstStyle/>
          <a:p>
            <a:pPr algn="ctr"/>
            <a:r>
              <a:rPr lang="en-US" sz="7200" dirty="0">
                <a:solidFill>
                  <a:schemeClr val="bg1"/>
                </a:solidFill>
                <a:latin typeface="Edwardian Script ITC" pitchFamily="66" charset="0"/>
              </a:rPr>
              <a:t>Rewards</a:t>
            </a:r>
          </a:p>
        </p:txBody>
      </p:sp>
      <p:sp>
        <p:nvSpPr>
          <p:cNvPr id="7" name="TextBox 6"/>
          <p:cNvSpPr txBox="1"/>
          <p:nvPr/>
        </p:nvSpPr>
        <p:spPr>
          <a:xfrm>
            <a:off x="1905000" y="1447800"/>
            <a:ext cx="3581400" cy="523220"/>
          </a:xfrm>
          <a:prstGeom prst="rect">
            <a:avLst/>
          </a:prstGeom>
          <a:noFill/>
        </p:spPr>
        <p:txBody>
          <a:bodyPr wrap="square" rtlCol="0">
            <a:spAutoFit/>
          </a:bodyPr>
          <a:lstStyle/>
          <a:p>
            <a:r>
              <a:rPr lang="en-US" sz="2800" dirty="0">
                <a:solidFill>
                  <a:srgbClr val="FFC000"/>
                </a:solidFill>
              </a:rPr>
              <a:t>2 Nephi 2:25</a:t>
            </a:r>
          </a:p>
        </p:txBody>
      </p:sp>
      <p:sp>
        <p:nvSpPr>
          <p:cNvPr id="8" name="TextBox 7"/>
          <p:cNvSpPr txBox="1"/>
          <p:nvPr/>
        </p:nvSpPr>
        <p:spPr>
          <a:xfrm>
            <a:off x="5706036" y="1470212"/>
            <a:ext cx="4267200" cy="2246769"/>
          </a:xfrm>
          <a:prstGeom prst="rect">
            <a:avLst/>
          </a:prstGeom>
          <a:noFill/>
        </p:spPr>
        <p:txBody>
          <a:bodyPr wrap="square" rtlCol="0">
            <a:spAutoFit/>
          </a:bodyPr>
          <a:lstStyle/>
          <a:p>
            <a:r>
              <a:rPr lang="en-US" sz="2800" dirty="0">
                <a:solidFill>
                  <a:schemeClr val="bg1"/>
                </a:solidFill>
              </a:rPr>
              <a:t>“Adam fell that men might be; and men are, that they might have joy.”</a:t>
            </a:r>
          </a:p>
          <a:p>
            <a:pPr algn="ctr"/>
            <a:endParaRPr lang="en-US" sz="2800" dirty="0">
              <a:solidFill>
                <a:schemeClr val="bg1"/>
              </a:solidFill>
            </a:endParaRPr>
          </a:p>
          <a:p>
            <a:pPr algn="ctr"/>
            <a:endParaRPr lang="en-US" sz="2800" dirty="0">
              <a:solidFill>
                <a:schemeClr val="bg1"/>
              </a:solidFill>
            </a:endParaRPr>
          </a:p>
        </p:txBody>
      </p:sp>
      <p:grpSp>
        <p:nvGrpSpPr>
          <p:cNvPr id="10" name="Group 9"/>
          <p:cNvGrpSpPr/>
          <p:nvPr/>
        </p:nvGrpSpPr>
        <p:grpSpPr>
          <a:xfrm>
            <a:off x="2209801" y="2057400"/>
            <a:ext cx="1400839" cy="1417320"/>
            <a:chOff x="2646084" y="2667000"/>
            <a:chExt cx="3886200" cy="3931920"/>
          </a:xfrm>
        </p:grpSpPr>
        <p:grpSp>
          <p:nvGrpSpPr>
            <p:cNvPr id="11" name="Group 13"/>
            <p:cNvGrpSpPr/>
            <p:nvPr/>
          </p:nvGrpSpPr>
          <p:grpSpPr>
            <a:xfrm>
              <a:off x="3048000" y="2667000"/>
              <a:ext cx="2971800" cy="3931920"/>
              <a:chOff x="152400" y="152400"/>
              <a:chExt cx="4953000" cy="6553200"/>
            </a:xfrm>
          </p:grpSpPr>
          <p:sp>
            <p:nvSpPr>
              <p:cNvPr id="15" name="Rounded Rectangle 14"/>
              <p:cNvSpPr/>
              <p:nvPr/>
            </p:nvSpPr>
            <p:spPr>
              <a:xfrm>
                <a:off x="457200" y="152400"/>
                <a:ext cx="4648200" cy="6553200"/>
              </a:xfrm>
              <a:prstGeom prst="roundRect">
                <a:avLst>
                  <a:gd name="adj" fmla="val 2911"/>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304800" y="152400"/>
                <a:ext cx="4648200" cy="6553200"/>
              </a:xfrm>
              <a:prstGeom prst="roundRect">
                <a:avLst>
                  <a:gd name="adj" fmla="val 291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152400" y="152400"/>
                <a:ext cx="4648200" cy="6553200"/>
              </a:xfrm>
              <a:prstGeom prst="roundRect">
                <a:avLst>
                  <a:gd name="adj" fmla="val 2911"/>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p:cNvSpPr txBox="1"/>
            <p:nvPr/>
          </p:nvSpPr>
          <p:spPr>
            <a:xfrm>
              <a:off x="2646084" y="3823448"/>
              <a:ext cx="3886200" cy="1622279"/>
            </a:xfrm>
            <a:prstGeom prst="rect">
              <a:avLst/>
            </a:prstGeom>
            <a:noFill/>
          </p:spPr>
          <p:txBody>
            <a:bodyPr wrap="square" rtlCol="0">
              <a:spAutoFit/>
            </a:bodyPr>
            <a:lstStyle/>
            <a:p>
              <a:pPr algn="ctr"/>
              <a:r>
                <a:rPr lang="en-US" sz="1600" dirty="0">
                  <a:solidFill>
                    <a:srgbClr val="FFC000"/>
                  </a:solidFill>
                  <a:latin typeface="Californian FB" pitchFamily="18" charset="0"/>
                </a:rPr>
                <a:t>Doctrinal </a:t>
              </a:r>
            </a:p>
            <a:p>
              <a:pPr algn="ctr"/>
              <a:r>
                <a:rPr lang="en-US" sz="1600" dirty="0">
                  <a:solidFill>
                    <a:srgbClr val="FFC000"/>
                  </a:solidFill>
                  <a:latin typeface="Californian FB" pitchFamily="18" charset="0"/>
                </a:rPr>
                <a:t>Mastery</a:t>
              </a:r>
            </a:p>
          </p:txBody>
        </p:sp>
        <p:sp>
          <p:nvSpPr>
            <p:cNvPr id="13" name="TextBox 12"/>
            <p:cNvSpPr txBox="1"/>
            <p:nvPr/>
          </p:nvSpPr>
          <p:spPr>
            <a:xfrm>
              <a:off x="3124200" y="5257800"/>
              <a:ext cx="2667000" cy="939214"/>
            </a:xfrm>
            <a:prstGeom prst="rect">
              <a:avLst/>
            </a:prstGeom>
            <a:noFill/>
          </p:spPr>
          <p:txBody>
            <a:bodyPr wrap="square" rtlCol="0">
              <a:spAutoFit/>
            </a:bodyPr>
            <a:lstStyle/>
            <a:p>
              <a:pPr algn="ctr"/>
              <a:endParaRPr lang="en-US" sz="1600" dirty="0">
                <a:solidFill>
                  <a:srgbClr val="FFC000"/>
                </a:solidFill>
                <a:latin typeface="Californian FB" pitchFamily="18" charset="0"/>
              </a:endParaRPr>
            </a:p>
          </p:txBody>
        </p:sp>
        <p:cxnSp>
          <p:nvCxnSpPr>
            <p:cNvPr id="14" name="Straight Connector 13"/>
            <p:cNvCxnSpPr/>
            <p:nvPr/>
          </p:nvCxnSpPr>
          <p:spPr>
            <a:xfrm flipV="1">
              <a:off x="3200400" y="2667000"/>
              <a:ext cx="0" cy="3886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3" name="Picture 2">
            <a:extLst>
              <a:ext uri="{FF2B5EF4-FFF2-40B4-BE49-F238E27FC236}">
                <a16:creationId xmlns:a16="http://schemas.microsoft.com/office/drawing/2014/main" id="{6EB7A9D1-6874-4564-8369-E1C1CEEFD1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32976" y="3059034"/>
            <a:ext cx="4515601" cy="347448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Horizontal)">
                                      <p:cBhvr>
                                        <p:cTn id="7" dur="500"/>
                                        <p:tgtEl>
                                          <p:spTgt spid="10"/>
                                        </p:tgtEl>
                                      </p:cBhvr>
                                    </p:animEffect>
                                  </p:childTnLst>
                                </p:cTn>
                              </p:par>
                              <p:par>
                                <p:cTn id="8" presetID="16" presetClass="entr" presetSubtype="42"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outHorizont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Oval 1">
            <a:extLst>
              <a:ext uri="{FF2B5EF4-FFF2-40B4-BE49-F238E27FC236}">
                <a16:creationId xmlns:a16="http://schemas.microsoft.com/office/drawing/2014/main" id="{6415322D-BAFA-4D12-B48C-39CCCE640938}"/>
              </a:ext>
            </a:extLst>
          </p:cNvPr>
          <p:cNvSpPr/>
          <p:nvPr/>
        </p:nvSpPr>
        <p:spPr>
          <a:xfrm>
            <a:off x="1915160" y="304800"/>
            <a:ext cx="8361680" cy="164592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96449367-61C1-422B-BEB3-9E06BA519C9F}"/>
              </a:ext>
            </a:extLst>
          </p:cNvPr>
          <p:cNvSpPr/>
          <p:nvPr/>
        </p:nvSpPr>
        <p:spPr>
          <a:xfrm>
            <a:off x="2915920" y="538480"/>
            <a:ext cx="1178560" cy="1178560"/>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2F8F515-BDFB-41E6-8E43-70D80517F852}"/>
              </a:ext>
            </a:extLst>
          </p:cNvPr>
          <p:cNvSpPr txBox="1"/>
          <p:nvPr/>
        </p:nvSpPr>
        <p:spPr>
          <a:xfrm>
            <a:off x="2915920" y="804594"/>
            <a:ext cx="1178560" cy="646331"/>
          </a:xfrm>
          <a:prstGeom prst="rect">
            <a:avLst/>
          </a:prstGeom>
          <a:noFill/>
        </p:spPr>
        <p:txBody>
          <a:bodyPr wrap="square" rtlCol="0">
            <a:spAutoFit/>
          </a:bodyPr>
          <a:lstStyle/>
          <a:p>
            <a:pPr algn="ctr"/>
            <a:r>
              <a:rPr lang="en-US" dirty="0">
                <a:solidFill>
                  <a:schemeClr val="bg1"/>
                </a:solidFill>
              </a:rPr>
              <a:t>Pre-earth life</a:t>
            </a:r>
          </a:p>
        </p:txBody>
      </p:sp>
      <p:sp>
        <p:nvSpPr>
          <p:cNvPr id="37" name="TextBox 36">
            <a:extLst>
              <a:ext uri="{FF2B5EF4-FFF2-40B4-BE49-F238E27FC236}">
                <a16:creationId xmlns:a16="http://schemas.microsoft.com/office/drawing/2014/main" id="{9649FC4A-569B-4CF0-A8C8-2C92AC511041}"/>
              </a:ext>
            </a:extLst>
          </p:cNvPr>
          <p:cNvSpPr txBox="1"/>
          <p:nvPr/>
        </p:nvSpPr>
        <p:spPr>
          <a:xfrm>
            <a:off x="4452620" y="786228"/>
            <a:ext cx="3286760" cy="461665"/>
          </a:xfrm>
          <a:prstGeom prst="rect">
            <a:avLst/>
          </a:prstGeom>
          <a:noFill/>
        </p:spPr>
        <p:txBody>
          <a:bodyPr wrap="square" rtlCol="0">
            <a:spAutoFit/>
          </a:bodyPr>
          <a:lstStyle/>
          <a:p>
            <a:pPr algn="ctr"/>
            <a:r>
              <a:rPr lang="en-US" sz="2400" dirty="0">
                <a:solidFill>
                  <a:schemeClr val="bg1"/>
                </a:solidFill>
              </a:rPr>
              <a:t>The Presence of God</a:t>
            </a:r>
          </a:p>
        </p:txBody>
      </p:sp>
      <p:sp>
        <p:nvSpPr>
          <p:cNvPr id="7" name="Rectangle 6">
            <a:extLst>
              <a:ext uri="{FF2B5EF4-FFF2-40B4-BE49-F238E27FC236}">
                <a16:creationId xmlns:a16="http://schemas.microsoft.com/office/drawing/2014/main" id="{624B5A1A-D2D1-439E-A50B-52404C4E1A7C}"/>
              </a:ext>
            </a:extLst>
          </p:cNvPr>
          <p:cNvSpPr/>
          <p:nvPr/>
        </p:nvSpPr>
        <p:spPr>
          <a:xfrm>
            <a:off x="825500" y="2668955"/>
            <a:ext cx="3627120" cy="923330"/>
          </a:xfrm>
          <a:prstGeom prst="rect">
            <a:avLst/>
          </a:prstGeom>
        </p:spPr>
        <p:txBody>
          <a:bodyPr wrap="square">
            <a:spAutoFit/>
          </a:bodyPr>
          <a:lstStyle/>
          <a:p>
            <a:r>
              <a:rPr lang="en-US" b="0" i="0" dirty="0">
                <a:solidFill>
                  <a:schemeClr val="bg1"/>
                </a:solidFill>
                <a:effectLst/>
                <a:latin typeface="Open Sans"/>
              </a:rPr>
              <a:t> In our pre-earth life, we lived as spirits in the presence of our Heavenly Father.</a:t>
            </a:r>
            <a:endParaRPr lang="en-US" dirty="0">
              <a:solidFill>
                <a:schemeClr val="bg1"/>
              </a:solidFill>
            </a:endParaRPr>
          </a:p>
        </p:txBody>
      </p:sp>
      <p:sp>
        <p:nvSpPr>
          <p:cNvPr id="38" name="Rectangle 37">
            <a:extLst>
              <a:ext uri="{FF2B5EF4-FFF2-40B4-BE49-F238E27FC236}">
                <a16:creationId xmlns:a16="http://schemas.microsoft.com/office/drawing/2014/main" id="{5EBDE92A-5B3A-4E26-A425-DAABAC3B1F34}"/>
              </a:ext>
            </a:extLst>
          </p:cNvPr>
          <p:cNvSpPr/>
          <p:nvPr/>
        </p:nvSpPr>
        <p:spPr>
          <a:xfrm>
            <a:off x="8330724" y="3429000"/>
            <a:ext cx="3627120" cy="646331"/>
          </a:xfrm>
          <a:prstGeom prst="rect">
            <a:avLst/>
          </a:prstGeom>
        </p:spPr>
        <p:txBody>
          <a:bodyPr wrap="square">
            <a:spAutoFit/>
          </a:bodyPr>
          <a:lstStyle/>
          <a:p>
            <a:r>
              <a:rPr lang="en-US" b="0" i="0" dirty="0">
                <a:solidFill>
                  <a:schemeClr val="bg1"/>
                </a:solidFill>
                <a:effectLst/>
                <a:latin typeface="Open Sans"/>
              </a:rPr>
              <a:t>Heavenly Father had a perfected body and character…we did not.</a:t>
            </a:r>
            <a:endParaRPr lang="en-US" dirty="0">
              <a:solidFill>
                <a:schemeClr val="bg1"/>
              </a:solidFill>
            </a:endParaRPr>
          </a:p>
        </p:txBody>
      </p:sp>
      <p:pic>
        <p:nvPicPr>
          <p:cNvPr id="9" name="Picture 8">
            <a:extLst>
              <a:ext uri="{FF2B5EF4-FFF2-40B4-BE49-F238E27FC236}">
                <a16:creationId xmlns:a16="http://schemas.microsoft.com/office/drawing/2014/main" id="{01E76856-B52D-4979-9EEA-4178B29A26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3469" y="2432148"/>
            <a:ext cx="3056406" cy="391318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fade">
                                      <p:cBhvr>
                                        <p:cTn id="19" dur="1000"/>
                                        <p:tgtEl>
                                          <p:spTgt spid="38"/>
                                        </p:tgtEl>
                                      </p:cBhvr>
                                    </p:animEffect>
                                    <p:anim calcmode="lin" valueType="num">
                                      <p:cBhvr>
                                        <p:cTn id="20" dur="1000" fill="hold"/>
                                        <p:tgtEl>
                                          <p:spTgt spid="38"/>
                                        </p:tgtEl>
                                        <p:attrNameLst>
                                          <p:attrName>ppt_x</p:attrName>
                                        </p:attrNameLst>
                                      </p:cBhvr>
                                      <p:tavLst>
                                        <p:tav tm="0">
                                          <p:val>
                                            <p:strVal val="#ppt_x"/>
                                          </p:val>
                                        </p:tav>
                                        <p:tav tm="100000">
                                          <p:val>
                                            <p:strVal val="#ppt_x"/>
                                          </p:val>
                                        </p:tav>
                                      </p:tavLst>
                                    </p:anim>
                                    <p:anim calcmode="lin" valueType="num">
                                      <p:cBhvr>
                                        <p:cTn id="2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 name="Oval 1">
            <a:extLst>
              <a:ext uri="{FF2B5EF4-FFF2-40B4-BE49-F238E27FC236}">
                <a16:creationId xmlns:a16="http://schemas.microsoft.com/office/drawing/2014/main" id="{6415322D-BAFA-4D12-B48C-39CCCE640938}"/>
              </a:ext>
            </a:extLst>
          </p:cNvPr>
          <p:cNvSpPr/>
          <p:nvPr/>
        </p:nvSpPr>
        <p:spPr>
          <a:xfrm>
            <a:off x="1915160" y="304800"/>
            <a:ext cx="8361680" cy="164592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96449367-61C1-422B-BEB3-9E06BA519C9F}"/>
              </a:ext>
            </a:extLst>
          </p:cNvPr>
          <p:cNvSpPr/>
          <p:nvPr/>
        </p:nvSpPr>
        <p:spPr>
          <a:xfrm>
            <a:off x="2915920" y="538480"/>
            <a:ext cx="1178560" cy="1178560"/>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2F8F515-BDFB-41E6-8E43-70D80517F852}"/>
              </a:ext>
            </a:extLst>
          </p:cNvPr>
          <p:cNvSpPr txBox="1"/>
          <p:nvPr/>
        </p:nvSpPr>
        <p:spPr>
          <a:xfrm>
            <a:off x="2915920" y="804594"/>
            <a:ext cx="1178560" cy="646331"/>
          </a:xfrm>
          <a:prstGeom prst="rect">
            <a:avLst/>
          </a:prstGeom>
          <a:noFill/>
        </p:spPr>
        <p:txBody>
          <a:bodyPr wrap="square" rtlCol="0">
            <a:spAutoFit/>
          </a:bodyPr>
          <a:lstStyle/>
          <a:p>
            <a:pPr algn="ctr"/>
            <a:r>
              <a:rPr lang="en-US" dirty="0">
                <a:solidFill>
                  <a:schemeClr val="bg1"/>
                </a:solidFill>
              </a:rPr>
              <a:t>Pre-earth life</a:t>
            </a:r>
          </a:p>
        </p:txBody>
      </p:sp>
      <p:sp>
        <p:nvSpPr>
          <p:cNvPr id="37" name="TextBox 36">
            <a:extLst>
              <a:ext uri="{FF2B5EF4-FFF2-40B4-BE49-F238E27FC236}">
                <a16:creationId xmlns:a16="http://schemas.microsoft.com/office/drawing/2014/main" id="{9649FC4A-569B-4CF0-A8C8-2C92AC511041}"/>
              </a:ext>
            </a:extLst>
          </p:cNvPr>
          <p:cNvSpPr txBox="1"/>
          <p:nvPr/>
        </p:nvSpPr>
        <p:spPr>
          <a:xfrm>
            <a:off x="4452620" y="786228"/>
            <a:ext cx="3286760" cy="461665"/>
          </a:xfrm>
          <a:prstGeom prst="rect">
            <a:avLst/>
          </a:prstGeom>
          <a:noFill/>
        </p:spPr>
        <p:txBody>
          <a:bodyPr wrap="square" rtlCol="0">
            <a:spAutoFit/>
          </a:bodyPr>
          <a:lstStyle/>
          <a:p>
            <a:pPr algn="ctr"/>
            <a:r>
              <a:rPr lang="en-US" sz="2400" dirty="0">
                <a:solidFill>
                  <a:schemeClr val="bg1"/>
                </a:solidFill>
              </a:rPr>
              <a:t>The Presence of God</a:t>
            </a:r>
          </a:p>
        </p:txBody>
      </p:sp>
      <p:sp>
        <p:nvSpPr>
          <p:cNvPr id="7" name="Rectangle 6">
            <a:extLst>
              <a:ext uri="{FF2B5EF4-FFF2-40B4-BE49-F238E27FC236}">
                <a16:creationId xmlns:a16="http://schemas.microsoft.com/office/drawing/2014/main" id="{624B5A1A-D2D1-439E-A50B-52404C4E1A7C}"/>
              </a:ext>
            </a:extLst>
          </p:cNvPr>
          <p:cNvSpPr/>
          <p:nvPr/>
        </p:nvSpPr>
        <p:spPr>
          <a:xfrm>
            <a:off x="4828540" y="2210166"/>
            <a:ext cx="3627120" cy="1200329"/>
          </a:xfrm>
          <a:prstGeom prst="rect">
            <a:avLst/>
          </a:prstGeom>
        </p:spPr>
        <p:txBody>
          <a:bodyPr wrap="square">
            <a:spAutoFit/>
          </a:bodyPr>
          <a:lstStyle/>
          <a:p>
            <a:r>
              <a:rPr lang="en-US" sz="2400" dirty="0">
                <a:solidFill>
                  <a:srgbClr val="FF0000"/>
                </a:solidFill>
              </a:rPr>
              <a:t>Why did we need to leave God’s presence in order to become more like Him?</a:t>
            </a:r>
          </a:p>
        </p:txBody>
      </p:sp>
      <p:sp>
        <p:nvSpPr>
          <p:cNvPr id="38" name="Rectangle 37">
            <a:extLst>
              <a:ext uri="{FF2B5EF4-FFF2-40B4-BE49-F238E27FC236}">
                <a16:creationId xmlns:a16="http://schemas.microsoft.com/office/drawing/2014/main" id="{5EBDE92A-5B3A-4E26-A425-DAABAC3B1F34}"/>
              </a:ext>
            </a:extLst>
          </p:cNvPr>
          <p:cNvSpPr/>
          <p:nvPr/>
        </p:nvSpPr>
        <p:spPr>
          <a:xfrm>
            <a:off x="8320564" y="3663047"/>
            <a:ext cx="3627120" cy="646331"/>
          </a:xfrm>
          <a:prstGeom prst="rect">
            <a:avLst/>
          </a:prstGeom>
        </p:spPr>
        <p:txBody>
          <a:bodyPr wrap="square">
            <a:spAutoFit/>
          </a:bodyPr>
          <a:lstStyle/>
          <a:p>
            <a:r>
              <a:rPr lang="en-US" dirty="0">
                <a:solidFill>
                  <a:schemeClr val="accent4">
                    <a:lumMod val="40000"/>
                    <a:lumOff val="60000"/>
                  </a:schemeClr>
                </a:solidFill>
              </a:rPr>
              <a:t>To gain a body; to learn and grow by using our agency</a:t>
            </a:r>
          </a:p>
        </p:txBody>
      </p:sp>
      <p:sp>
        <p:nvSpPr>
          <p:cNvPr id="10" name="Oval 9">
            <a:extLst>
              <a:ext uri="{FF2B5EF4-FFF2-40B4-BE49-F238E27FC236}">
                <a16:creationId xmlns:a16="http://schemas.microsoft.com/office/drawing/2014/main" id="{0C3ADB02-9977-45AB-A83F-EE4BF3DBE226}"/>
              </a:ext>
            </a:extLst>
          </p:cNvPr>
          <p:cNvSpPr/>
          <p:nvPr/>
        </p:nvSpPr>
        <p:spPr>
          <a:xfrm>
            <a:off x="1986280" y="4556760"/>
            <a:ext cx="8361680" cy="164592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55416DF-E0C1-4787-91A0-2964206EE43C}"/>
              </a:ext>
            </a:extLst>
          </p:cNvPr>
          <p:cNvSpPr txBox="1"/>
          <p:nvPr/>
        </p:nvSpPr>
        <p:spPr>
          <a:xfrm>
            <a:off x="2915920" y="5188634"/>
            <a:ext cx="1178560" cy="369332"/>
          </a:xfrm>
          <a:prstGeom prst="rect">
            <a:avLst/>
          </a:prstGeom>
          <a:noFill/>
        </p:spPr>
        <p:txBody>
          <a:bodyPr wrap="square" rtlCol="0">
            <a:spAutoFit/>
          </a:bodyPr>
          <a:lstStyle/>
          <a:p>
            <a:pPr algn="ctr"/>
            <a:r>
              <a:rPr lang="en-US" dirty="0">
                <a:solidFill>
                  <a:schemeClr val="bg1"/>
                </a:solidFill>
              </a:rPr>
              <a:t>Morality</a:t>
            </a:r>
          </a:p>
        </p:txBody>
      </p:sp>
      <p:cxnSp>
        <p:nvCxnSpPr>
          <p:cNvPr id="8" name="Straight Arrow Connector 7">
            <a:extLst>
              <a:ext uri="{FF2B5EF4-FFF2-40B4-BE49-F238E27FC236}">
                <a16:creationId xmlns:a16="http://schemas.microsoft.com/office/drawing/2014/main" id="{1CF0139F-60A9-4EDC-9041-B68445F9D05D}"/>
              </a:ext>
            </a:extLst>
          </p:cNvPr>
          <p:cNvCxnSpPr/>
          <p:nvPr/>
        </p:nvCxnSpPr>
        <p:spPr>
          <a:xfrm>
            <a:off x="3505200" y="1860034"/>
            <a:ext cx="0" cy="2620526"/>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661A336A-CD61-45BD-9798-548984644BA9}"/>
              </a:ext>
            </a:extLst>
          </p:cNvPr>
          <p:cNvPicPr>
            <a:picLocks noChangeAspect="1"/>
          </p:cNvPicPr>
          <p:nvPr/>
        </p:nvPicPr>
        <p:blipFill rotWithShape="1">
          <a:blip r:embed="rId2">
            <a:extLst>
              <a:ext uri="{28A0092B-C50C-407E-A947-70E740481C1C}">
                <a14:useLocalDpi xmlns:a14="http://schemas.microsoft.com/office/drawing/2010/main" val="0"/>
              </a:ext>
            </a:extLst>
          </a:blip>
          <a:srcRect t="4123" r="44148" b="28469"/>
          <a:stretch/>
        </p:blipFill>
        <p:spPr>
          <a:xfrm rot="5400000">
            <a:off x="305938" y="2059289"/>
            <a:ext cx="2541788" cy="2300757"/>
          </a:xfrm>
          <a:prstGeom prst="rect">
            <a:avLst/>
          </a:prstGeom>
        </p:spPr>
      </p:pic>
    </p:spTree>
    <p:extLst>
      <p:ext uri="{BB962C8B-B14F-4D97-AF65-F5344CB8AC3E}">
        <p14:creationId xmlns:p14="http://schemas.microsoft.com/office/powerpoint/2010/main" val="2233883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fade">
                                      <p:cBhvr>
                                        <p:cTn id="2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881024" y="2575097"/>
            <a:ext cx="4267200" cy="1569660"/>
          </a:xfrm>
          <a:prstGeom prst="rect">
            <a:avLst/>
          </a:prstGeom>
          <a:noFill/>
        </p:spPr>
        <p:txBody>
          <a:bodyPr wrap="square" rtlCol="0">
            <a:spAutoFit/>
          </a:bodyPr>
          <a:lstStyle/>
          <a:p>
            <a:r>
              <a:rPr lang="en-US" sz="2400" dirty="0">
                <a:solidFill>
                  <a:schemeClr val="bg1"/>
                </a:solidFill>
              </a:rPr>
              <a:t>“God has given us a plan. He has sent us all to earth to obtain bodies and to gain experience and growth.”</a:t>
            </a:r>
          </a:p>
        </p:txBody>
      </p:sp>
      <p:grpSp>
        <p:nvGrpSpPr>
          <p:cNvPr id="18" name="Group 17">
            <a:extLst>
              <a:ext uri="{FF2B5EF4-FFF2-40B4-BE49-F238E27FC236}">
                <a16:creationId xmlns:a16="http://schemas.microsoft.com/office/drawing/2014/main" id="{5784B924-B7B2-4E77-9E1F-8CAEAB26208B}"/>
              </a:ext>
            </a:extLst>
          </p:cNvPr>
          <p:cNvGrpSpPr/>
          <p:nvPr/>
        </p:nvGrpSpPr>
        <p:grpSpPr>
          <a:xfrm>
            <a:off x="8685808" y="1281610"/>
            <a:ext cx="2726359" cy="4899642"/>
            <a:chOff x="1345059" y="1089061"/>
            <a:chExt cx="2667000" cy="5029200"/>
          </a:xfrm>
        </p:grpSpPr>
        <p:grpSp>
          <p:nvGrpSpPr>
            <p:cNvPr id="19" name="Group 17">
              <a:extLst>
                <a:ext uri="{FF2B5EF4-FFF2-40B4-BE49-F238E27FC236}">
                  <a16:creationId xmlns:a16="http://schemas.microsoft.com/office/drawing/2014/main" id="{DAE087FA-7CFB-437F-B168-90B7C1DA0BD0}"/>
                </a:ext>
              </a:extLst>
            </p:cNvPr>
            <p:cNvGrpSpPr/>
            <p:nvPr/>
          </p:nvGrpSpPr>
          <p:grpSpPr>
            <a:xfrm>
              <a:off x="1345059" y="1089061"/>
              <a:ext cx="2667000" cy="5029200"/>
              <a:chOff x="838200" y="76200"/>
              <a:chExt cx="2667000" cy="5029200"/>
            </a:xfrm>
          </p:grpSpPr>
          <p:grpSp>
            <p:nvGrpSpPr>
              <p:cNvPr id="21" name="Group 17">
                <a:extLst>
                  <a:ext uri="{FF2B5EF4-FFF2-40B4-BE49-F238E27FC236}">
                    <a16:creationId xmlns:a16="http://schemas.microsoft.com/office/drawing/2014/main" id="{F407A45D-F0C2-425A-8020-30B5E13DD117}"/>
                  </a:ext>
                </a:extLst>
              </p:cNvPr>
              <p:cNvGrpSpPr/>
              <p:nvPr/>
            </p:nvGrpSpPr>
            <p:grpSpPr>
              <a:xfrm flipH="1">
                <a:off x="2209800" y="1447800"/>
                <a:ext cx="1295400" cy="3429000"/>
                <a:chOff x="685800" y="1447800"/>
                <a:chExt cx="1295400" cy="3124200"/>
              </a:xfrm>
            </p:grpSpPr>
            <p:sp>
              <p:nvSpPr>
                <p:cNvPr id="37" name="Bent Arrow 25">
                  <a:extLst>
                    <a:ext uri="{FF2B5EF4-FFF2-40B4-BE49-F238E27FC236}">
                      <a16:creationId xmlns:a16="http://schemas.microsoft.com/office/drawing/2014/main" id="{FAC6408C-ACA5-4A12-8809-3D9C833BABE2}"/>
                    </a:ext>
                  </a:extLst>
                </p:cNvPr>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Bent Arrow 26">
                  <a:extLst>
                    <a:ext uri="{FF2B5EF4-FFF2-40B4-BE49-F238E27FC236}">
                      <a16:creationId xmlns:a16="http://schemas.microsoft.com/office/drawing/2014/main" id="{3D501598-A863-4706-BA61-266CF44F2FF1}"/>
                    </a:ext>
                  </a:extLst>
                </p:cNvPr>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2" name="Group 16">
                <a:extLst>
                  <a:ext uri="{FF2B5EF4-FFF2-40B4-BE49-F238E27FC236}">
                    <a16:creationId xmlns:a16="http://schemas.microsoft.com/office/drawing/2014/main" id="{ED45EC52-3B45-4335-A191-23AFBC3E18E2}"/>
                  </a:ext>
                </a:extLst>
              </p:cNvPr>
              <p:cNvGrpSpPr/>
              <p:nvPr/>
            </p:nvGrpSpPr>
            <p:grpSpPr>
              <a:xfrm>
                <a:off x="838200" y="1447800"/>
                <a:ext cx="1295400" cy="3429000"/>
                <a:chOff x="685800" y="1447800"/>
                <a:chExt cx="1295400" cy="3429000"/>
              </a:xfrm>
            </p:grpSpPr>
            <p:sp>
              <p:nvSpPr>
                <p:cNvPr id="35" name="Bent Arrow 23">
                  <a:extLst>
                    <a:ext uri="{FF2B5EF4-FFF2-40B4-BE49-F238E27FC236}">
                      <a16:creationId xmlns:a16="http://schemas.microsoft.com/office/drawing/2014/main" id="{E0D5262B-903D-4433-9567-1FE3B0F78F1C}"/>
                    </a:ext>
                  </a:extLst>
                </p:cNvPr>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Bent Arrow 14">
                  <a:extLst>
                    <a:ext uri="{FF2B5EF4-FFF2-40B4-BE49-F238E27FC236}">
                      <a16:creationId xmlns:a16="http://schemas.microsoft.com/office/drawing/2014/main" id="{DF1E26D5-844A-480C-A801-77D17049B373}"/>
                    </a:ext>
                  </a:extLst>
                </p:cNvPr>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Oval 2">
                <a:extLst>
                  <a:ext uri="{FF2B5EF4-FFF2-40B4-BE49-F238E27FC236}">
                    <a16:creationId xmlns:a16="http://schemas.microsoft.com/office/drawing/2014/main" id="{99830D10-886F-498D-B8C2-68A42654E144}"/>
                  </a:ext>
                </a:extLst>
              </p:cNvPr>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lowchart: Manual Operation 3">
                <a:extLst>
                  <a:ext uri="{FF2B5EF4-FFF2-40B4-BE49-F238E27FC236}">
                    <a16:creationId xmlns:a16="http://schemas.microsoft.com/office/drawing/2014/main" id="{C8371E8A-38C5-463E-8BDF-C6310ACDED21}"/>
                  </a:ext>
                </a:extLst>
              </p:cNvPr>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lowchart: Manual Operation 4">
                <a:extLst>
                  <a:ext uri="{FF2B5EF4-FFF2-40B4-BE49-F238E27FC236}">
                    <a16:creationId xmlns:a16="http://schemas.microsoft.com/office/drawing/2014/main" id="{01EA57F2-76DE-4C34-B56F-AD0627AE7929}"/>
                  </a:ext>
                </a:extLst>
              </p:cNvPr>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14">
                <a:extLst>
                  <a:ext uri="{FF2B5EF4-FFF2-40B4-BE49-F238E27FC236}">
                    <a16:creationId xmlns:a16="http://schemas.microsoft.com/office/drawing/2014/main" id="{9AFA0B23-312F-4454-B2D9-C6072ABC6B64}"/>
                  </a:ext>
                </a:extLst>
              </p:cNvPr>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5">
                <a:extLst>
                  <a:ext uri="{FF2B5EF4-FFF2-40B4-BE49-F238E27FC236}">
                    <a16:creationId xmlns:a16="http://schemas.microsoft.com/office/drawing/2014/main" id="{ED02DDCB-0B9F-418D-82AC-C9273925AA8A}"/>
                  </a:ext>
                </a:extLst>
              </p:cNvPr>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Donut 16">
                <a:extLst>
                  <a:ext uri="{FF2B5EF4-FFF2-40B4-BE49-F238E27FC236}">
                    <a16:creationId xmlns:a16="http://schemas.microsoft.com/office/drawing/2014/main" id="{3977F1A3-B95E-43D6-A655-583E2D2BFC9E}"/>
                  </a:ext>
                </a:extLst>
              </p:cNvPr>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Rounded Rectangle 7">
                <a:extLst>
                  <a:ext uri="{FF2B5EF4-FFF2-40B4-BE49-F238E27FC236}">
                    <a16:creationId xmlns:a16="http://schemas.microsoft.com/office/drawing/2014/main" id="{252AF488-0EDD-4C7C-A9FD-63D632445F63}"/>
                  </a:ext>
                </a:extLst>
              </p:cNvPr>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9">
                <a:extLst>
                  <a:ext uri="{FF2B5EF4-FFF2-40B4-BE49-F238E27FC236}">
                    <a16:creationId xmlns:a16="http://schemas.microsoft.com/office/drawing/2014/main" id="{13CA35EA-3636-4DB5-A2F6-347172C9128B}"/>
                  </a:ext>
                </a:extLst>
              </p:cNvPr>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10">
                <a:extLst>
                  <a:ext uri="{FF2B5EF4-FFF2-40B4-BE49-F238E27FC236}">
                    <a16:creationId xmlns:a16="http://schemas.microsoft.com/office/drawing/2014/main" id="{A7E0FCFA-6C46-440E-A3B1-4868B7AE5F0A}"/>
                  </a:ext>
                </a:extLst>
              </p:cNvPr>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11">
                <a:extLst>
                  <a:ext uri="{FF2B5EF4-FFF2-40B4-BE49-F238E27FC236}">
                    <a16:creationId xmlns:a16="http://schemas.microsoft.com/office/drawing/2014/main" id="{53522D78-D8B9-4DAE-BB9C-C57C0EF4691E}"/>
                  </a:ext>
                </a:extLst>
              </p:cNvPr>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12">
                <a:extLst>
                  <a:ext uri="{FF2B5EF4-FFF2-40B4-BE49-F238E27FC236}">
                    <a16:creationId xmlns:a16="http://schemas.microsoft.com/office/drawing/2014/main" id="{8F87C991-33DF-4E55-83BF-9B65F6488DA6}"/>
                  </a:ext>
                </a:extLst>
              </p:cNvPr>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lowchart: Manual Operation 13">
                <a:extLst>
                  <a:ext uri="{FF2B5EF4-FFF2-40B4-BE49-F238E27FC236}">
                    <a16:creationId xmlns:a16="http://schemas.microsoft.com/office/drawing/2014/main" id="{D6CF6612-9913-46B9-B6D6-BB59CA4606BE}"/>
                  </a:ext>
                </a:extLst>
              </p:cNvPr>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Rectangle 19">
              <a:extLst>
                <a:ext uri="{FF2B5EF4-FFF2-40B4-BE49-F238E27FC236}">
                  <a16:creationId xmlns:a16="http://schemas.microsoft.com/office/drawing/2014/main" id="{5A530974-870A-4FE5-BE71-69821164A8F5}"/>
                </a:ext>
              </a:extLst>
            </p:cNvPr>
            <p:cNvSpPr/>
            <p:nvPr/>
          </p:nvSpPr>
          <p:spPr>
            <a:xfrm>
              <a:off x="1746870" y="3308286"/>
              <a:ext cx="1939576" cy="2024217"/>
            </a:xfrm>
            <a:prstGeom prst="rect">
              <a:avLst/>
            </a:prstGeom>
          </p:spPr>
          <p:txBody>
            <a:bodyPr wrap="square">
              <a:spAutoFit/>
            </a:bodyPr>
            <a:lstStyle/>
            <a:p>
              <a:pPr algn="ctr"/>
              <a:r>
                <a:rPr lang="en-US" b="1" dirty="0"/>
                <a:t>God has sent us to the earth to obtain bodies and to gain experience and growth</a:t>
              </a:r>
              <a:endParaRPr lang="en-US" sz="2000" dirty="0"/>
            </a:p>
          </p:txBody>
        </p:sp>
      </p:grpSp>
      <p:pic>
        <p:nvPicPr>
          <p:cNvPr id="3" name="Picture 2">
            <a:extLst>
              <a:ext uri="{FF2B5EF4-FFF2-40B4-BE49-F238E27FC236}">
                <a16:creationId xmlns:a16="http://schemas.microsoft.com/office/drawing/2014/main" id="{D2923711-4427-4612-8739-BFB3A46170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8471" y="1675628"/>
            <a:ext cx="2397723" cy="3150372"/>
          </a:xfrm>
          <a:prstGeom prst="rect">
            <a:avLst/>
          </a:prstGeom>
        </p:spPr>
      </p:pic>
    </p:spTree>
    <p:extLst>
      <p:ext uri="{BB962C8B-B14F-4D97-AF65-F5344CB8AC3E}">
        <p14:creationId xmlns:p14="http://schemas.microsoft.com/office/powerpoint/2010/main" val="2946393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905000" y="1"/>
            <a:ext cx="8382000" cy="1200329"/>
          </a:xfrm>
          <a:prstGeom prst="rect">
            <a:avLst/>
          </a:prstGeom>
          <a:noFill/>
        </p:spPr>
        <p:txBody>
          <a:bodyPr wrap="square" rtlCol="0">
            <a:spAutoFit/>
          </a:bodyPr>
          <a:lstStyle/>
          <a:p>
            <a:pPr algn="ctr"/>
            <a:r>
              <a:rPr lang="en-US" sz="7200" dirty="0">
                <a:solidFill>
                  <a:schemeClr val="bg1"/>
                </a:solidFill>
                <a:latin typeface="Edwardian Script ITC" pitchFamily="66" charset="0"/>
              </a:rPr>
              <a:t>Obstacles</a:t>
            </a:r>
          </a:p>
        </p:txBody>
      </p:sp>
      <p:sp>
        <p:nvSpPr>
          <p:cNvPr id="18" name="Oval 17">
            <a:extLst>
              <a:ext uri="{FF2B5EF4-FFF2-40B4-BE49-F238E27FC236}">
                <a16:creationId xmlns:a16="http://schemas.microsoft.com/office/drawing/2014/main" id="{66D5C7E1-4156-4E75-A0F6-61946B85F334}"/>
              </a:ext>
            </a:extLst>
          </p:cNvPr>
          <p:cNvSpPr/>
          <p:nvPr/>
        </p:nvSpPr>
        <p:spPr>
          <a:xfrm>
            <a:off x="1986280" y="4556760"/>
            <a:ext cx="8361680" cy="164592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4D902BD-F68D-4B81-AF54-F18DBC652265}"/>
              </a:ext>
            </a:extLst>
          </p:cNvPr>
          <p:cNvSpPr txBox="1"/>
          <p:nvPr/>
        </p:nvSpPr>
        <p:spPr>
          <a:xfrm>
            <a:off x="2915920" y="5188634"/>
            <a:ext cx="1178560" cy="369332"/>
          </a:xfrm>
          <a:prstGeom prst="rect">
            <a:avLst/>
          </a:prstGeom>
          <a:noFill/>
        </p:spPr>
        <p:txBody>
          <a:bodyPr wrap="square" rtlCol="0">
            <a:spAutoFit/>
          </a:bodyPr>
          <a:lstStyle/>
          <a:p>
            <a:pPr algn="ctr"/>
            <a:r>
              <a:rPr lang="en-US" dirty="0">
                <a:solidFill>
                  <a:schemeClr val="bg1"/>
                </a:solidFill>
              </a:rPr>
              <a:t>Morality</a:t>
            </a:r>
          </a:p>
        </p:txBody>
      </p:sp>
      <p:sp>
        <p:nvSpPr>
          <p:cNvPr id="2" name="Rectangle 1">
            <a:extLst>
              <a:ext uri="{FF2B5EF4-FFF2-40B4-BE49-F238E27FC236}">
                <a16:creationId xmlns:a16="http://schemas.microsoft.com/office/drawing/2014/main" id="{55387F07-7ECE-4FEB-BBFF-4F4A2F3BDCE2}"/>
              </a:ext>
            </a:extLst>
          </p:cNvPr>
          <p:cNvSpPr/>
          <p:nvPr/>
        </p:nvSpPr>
        <p:spPr>
          <a:xfrm>
            <a:off x="7839636" y="4817686"/>
            <a:ext cx="1053494"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Sin</a:t>
            </a:r>
          </a:p>
        </p:txBody>
      </p:sp>
      <p:grpSp>
        <p:nvGrpSpPr>
          <p:cNvPr id="20" name="Group 19">
            <a:extLst>
              <a:ext uri="{FF2B5EF4-FFF2-40B4-BE49-F238E27FC236}">
                <a16:creationId xmlns:a16="http://schemas.microsoft.com/office/drawing/2014/main" id="{5A42B503-2080-481A-9820-A02F0B88F288}"/>
              </a:ext>
            </a:extLst>
          </p:cNvPr>
          <p:cNvGrpSpPr/>
          <p:nvPr/>
        </p:nvGrpSpPr>
        <p:grpSpPr>
          <a:xfrm>
            <a:off x="5140464" y="1615981"/>
            <a:ext cx="2053312" cy="4123510"/>
            <a:chOff x="1345059" y="1089061"/>
            <a:chExt cx="2667000" cy="5029200"/>
          </a:xfrm>
        </p:grpSpPr>
        <p:grpSp>
          <p:nvGrpSpPr>
            <p:cNvPr id="21" name="Group 17">
              <a:extLst>
                <a:ext uri="{FF2B5EF4-FFF2-40B4-BE49-F238E27FC236}">
                  <a16:creationId xmlns:a16="http://schemas.microsoft.com/office/drawing/2014/main" id="{1E4B0FF2-EC91-4CFD-A9E0-70EFF7BE0141}"/>
                </a:ext>
              </a:extLst>
            </p:cNvPr>
            <p:cNvGrpSpPr/>
            <p:nvPr/>
          </p:nvGrpSpPr>
          <p:grpSpPr>
            <a:xfrm>
              <a:off x="1345059" y="1089061"/>
              <a:ext cx="2667000" cy="5029200"/>
              <a:chOff x="838200" y="76200"/>
              <a:chExt cx="2667000" cy="5029200"/>
            </a:xfrm>
          </p:grpSpPr>
          <p:grpSp>
            <p:nvGrpSpPr>
              <p:cNvPr id="23" name="Group 17">
                <a:extLst>
                  <a:ext uri="{FF2B5EF4-FFF2-40B4-BE49-F238E27FC236}">
                    <a16:creationId xmlns:a16="http://schemas.microsoft.com/office/drawing/2014/main" id="{CC9B02E2-8283-40FC-A4D8-425E1D4B396D}"/>
                  </a:ext>
                </a:extLst>
              </p:cNvPr>
              <p:cNvGrpSpPr/>
              <p:nvPr/>
            </p:nvGrpSpPr>
            <p:grpSpPr>
              <a:xfrm flipH="1">
                <a:off x="2209800" y="1447800"/>
                <a:ext cx="1295400" cy="3429000"/>
                <a:chOff x="685800" y="1447800"/>
                <a:chExt cx="1295400" cy="3124200"/>
              </a:xfrm>
            </p:grpSpPr>
            <p:sp>
              <p:nvSpPr>
                <p:cNvPr id="39" name="Bent Arrow 25">
                  <a:extLst>
                    <a:ext uri="{FF2B5EF4-FFF2-40B4-BE49-F238E27FC236}">
                      <a16:creationId xmlns:a16="http://schemas.microsoft.com/office/drawing/2014/main" id="{C5B89A4C-6AEB-415A-BBFE-E96A340867CE}"/>
                    </a:ext>
                  </a:extLst>
                </p:cNvPr>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0" name="Bent Arrow 26">
                  <a:extLst>
                    <a:ext uri="{FF2B5EF4-FFF2-40B4-BE49-F238E27FC236}">
                      <a16:creationId xmlns:a16="http://schemas.microsoft.com/office/drawing/2014/main" id="{7A703AB1-6423-487F-A5A8-ADC1B7DE7EE0}"/>
                    </a:ext>
                  </a:extLst>
                </p:cNvPr>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4" name="Group 16">
                <a:extLst>
                  <a:ext uri="{FF2B5EF4-FFF2-40B4-BE49-F238E27FC236}">
                    <a16:creationId xmlns:a16="http://schemas.microsoft.com/office/drawing/2014/main" id="{E4F17E91-44AA-457A-AE53-25573FC9C89F}"/>
                  </a:ext>
                </a:extLst>
              </p:cNvPr>
              <p:cNvGrpSpPr/>
              <p:nvPr/>
            </p:nvGrpSpPr>
            <p:grpSpPr>
              <a:xfrm>
                <a:off x="838200" y="1447800"/>
                <a:ext cx="1295400" cy="3429000"/>
                <a:chOff x="685800" y="1447800"/>
                <a:chExt cx="1295400" cy="3429000"/>
              </a:xfrm>
            </p:grpSpPr>
            <p:sp>
              <p:nvSpPr>
                <p:cNvPr id="37" name="Bent Arrow 23">
                  <a:extLst>
                    <a:ext uri="{FF2B5EF4-FFF2-40B4-BE49-F238E27FC236}">
                      <a16:creationId xmlns:a16="http://schemas.microsoft.com/office/drawing/2014/main" id="{ADC9EEB6-3E0A-4F16-A569-4CB11EF06636}"/>
                    </a:ext>
                  </a:extLst>
                </p:cNvPr>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Bent Arrow 14">
                  <a:extLst>
                    <a:ext uri="{FF2B5EF4-FFF2-40B4-BE49-F238E27FC236}">
                      <a16:creationId xmlns:a16="http://schemas.microsoft.com/office/drawing/2014/main" id="{F72EE330-B45E-478E-988D-F76801A26AFD}"/>
                    </a:ext>
                  </a:extLst>
                </p:cNvPr>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5" name="Oval 2">
                <a:extLst>
                  <a:ext uri="{FF2B5EF4-FFF2-40B4-BE49-F238E27FC236}">
                    <a16:creationId xmlns:a16="http://schemas.microsoft.com/office/drawing/2014/main" id="{4E5FD377-0D44-44ED-BBB8-951B8BCD5C9F}"/>
                  </a:ext>
                </a:extLst>
              </p:cNvPr>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lowchart: Manual Operation 3">
                <a:extLst>
                  <a:ext uri="{FF2B5EF4-FFF2-40B4-BE49-F238E27FC236}">
                    <a16:creationId xmlns:a16="http://schemas.microsoft.com/office/drawing/2014/main" id="{738FD56F-D56B-4750-A5C6-4D4ECCF67495}"/>
                  </a:ext>
                </a:extLst>
              </p:cNvPr>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lowchart: Manual Operation 4">
                <a:extLst>
                  <a:ext uri="{FF2B5EF4-FFF2-40B4-BE49-F238E27FC236}">
                    <a16:creationId xmlns:a16="http://schemas.microsoft.com/office/drawing/2014/main" id="{DB76AE3E-61B4-4CBA-8E39-40448BFD1571}"/>
                  </a:ext>
                </a:extLst>
              </p:cNvPr>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14">
                <a:extLst>
                  <a:ext uri="{FF2B5EF4-FFF2-40B4-BE49-F238E27FC236}">
                    <a16:creationId xmlns:a16="http://schemas.microsoft.com/office/drawing/2014/main" id="{91F17B6D-0E6C-4E7F-8CAC-7CF0AA85020D}"/>
                  </a:ext>
                </a:extLst>
              </p:cNvPr>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5">
                <a:extLst>
                  <a:ext uri="{FF2B5EF4-FFF2-40B4-BE49-F238E27FC236}">
                    <a16:creationId xmlns:a16="http://schemas.microsoft.com/office/drawing/2014/main" id="{6BE20843-4C7D-4101-AA7C-0B4B76F2D3E8}"/>
                  </a:ext>
                </a:extLst>
              </p:cNvPr>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Donut 16">
                <a:extLst>
                  <a:ext uri="{FF2B5EF4-FFF2-40B4-BE49-F238E27FC236}">
                    <a16:creationId xmlns:a16="http://schemas.microsoft.com/office/drawing/2014/main" id="{04DE1A7E-B552-4433-8C78-8A08232CAD08}"/>
                  </a:ext>
                </a:extLst>
              </p:cNvPr>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Rounded Rectangle 7">
                <a:extLst>
                  <a:ext uri="{FF2B5EF4-FFF2-40B4-BE49-F238E27FC236}">
                    <a16:creationId xmlns:a16="http://schemas.microsoft.com/office/drawing/2014/main" id="{DD315E55-271D-46A3-92EA-472414BCB3F8}"/>
                  </a:ext>
                </a:extLst>
              </p:cNvPr>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9">
                <a:extLst>
                  <a:ext uri="{FF2B5EF4-FFF2-40B4-BE49-F238E27FC236}">
                    <a16:creationId xmlns:a16="http://schemas.microsoft.com/office/drawing/2014/main" id="{5B8696D6-9412-4BA6-861A-BD897414B65D}"/>
                  </a:ext>
                </a:extLst>
              </p:cNvPr>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10">
                <a:extLst>
                  <a:ext uri="{FF2B5EF4-FFF2-40B4-BE49-F238E27FC236}">
                    <a16:creationId xmlns:a16="http://schemas.microsoft.com/office/drawing/2014/main" id="{9CCF9130-AF8C-4DCD-9596-1E5E6B6F6179}"/>
                  </a:ext>
                </a:extLst>
              </p:cNvPr>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ed Rectangle 11">
                <a:extLst>
                  <a:ext uri="{FF2B5EF4-FFF2-40B4-BE49-F238E27FC236}">
                    <a16:creationId xmlns:a16="http://schemas.microsoft.com/office/drawing/2014/main" id="{BA36D6EB-CC1C-4FDC-B1BD-AE1230E47D50}"/>
                  </a:ext>
                </a:extLst>
              </p:cNvPr>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12">
                <a:extLst>
                  <a:ext uri="{FF2B5EF4-FFF2-40B4-BE49-F238E27FC236}">
                    <a16:creationId xmlns:a16="http://schemas.microsoft.com/office/drawing/2014/main" id="{6EE417F3-D9ED-4604-A07B-A45883E875C3}"/>
                  </a:ext>
                </a:extLst>
              </p:cNvPr>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lowchart: Manual Operation 13">
                <a:extLst>
                  <a:ext uri="{FF2B5EF4-FFF2-40B4-BE49-F238E27FC236}">
                    <a16:creationId xmlns:a16="http://schemas.microsoft.com/office/drawing/2014/main" id="{158515F0-6684-48FA-81A1-EB17A74AA0FF}"/>
                  </a:ext>
                </a:extLst>
              </p:cNvPr>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Rectangle 21">
              <a:extLst>
                <a:ext uri="{FF2B5EF4-FFF2-40B4-BE49-F238E27FC236}">
                  <a16:creationId xmlns:a16="http://schemas.microsoft.com/office/drawing/2014/main" id="{225A59F8-968B-4B58-B377-63BA43B46422}"/>
                </a:ext>
              </a:extLst>
            </p:cNvPr>
            <p:cNvSpPr/>
            <p:nvPr/>
          </p:nvSpPr>
          <p:spPr>
            <a:xfrm>
              <a:off x="1746870" y="3308286"/>
              <a:ext cx="1939576" cy="947745"/>
            </a:xfrm>
            <a:prstGeom prst="rect">
              <a:avLst/>
            </a:prstGeom>
          </p:spPr>
          <p:txBody>
            <a:bodyPr wrap="square">
              <a:spAutoFit/>
            </a:bodyPr>
            <a:lstStyle/>
            <a:p>
              <a:pPr algn="ctr"/>
              <a:r>
                <a:rPr lang="en-US" b="1" dirty="0"/>
                <a:t>No unclean thing can dwell in the presence of God</a:t>
              </a:r>
              <a:endParaRPr lang="en-US" sz="2000" dirty="0"/>
            </a:p>
          </p:txBody>
        </p:sp>
      </p:grpSp>
    </p:spTree>
    <p:extLst>
      <p:ext uri="{BB962C8B-B14F-4D97-AF65-F5344CB8AC3E}">
        <p14:creationId xmlns:p14="http://schemas.microsoft.com/office/powerpoint/2010/main" val="893534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905000" y="1"/>
            <a:ext cx="8382000" cy="1200329"/>
          </a:xfrm>
          <a:prstGeom prst="rect">
            <a:avLst/>
          </a:prstGeom>
          <a:noFill/>
        </p:spPr>
        <p:txBody>
          <a:bodyPr wrap="square" rtlCol="0">
            <a:spAutoFit/>
          </a:bodyPr>
          <a:lstStyle/>
          <a:p>
            <a:pPr algn="ctr"/>
            <a:r>
              <a:rPr lang="en-US" sz="7200" dirty="0">
                <a:solidFill>
                  <a:schemeClr val="bg1"/>
                </a:solidFill>
                <a:latin typeface="Edwardian Script ITC" pitchFamily="66" charset="0"/>
              </a:rPr>
              <a:t>Overcoming Sin</a:t>
            </a:r>
          </a:p>
        </p:txBody>
      </p:sp>
      <p:sp>
        <p:nvSpPr>
          <p:cNvPr id="18" name="Oval 17">
            <a:extLst>
              <a:ext uri="{FF2B5EF4-FFF2-40B4-BE49-F238E27FC236}">
                <a16:creationId xmlns:a16="http://schemas.microsoft.com/office/drawing/2014/main" id="{66D5C7E1-4156-4E75-A0F6-61946B85F334}"/>
              </a:ext>
            </a:extLst>
          </p:cNvPr>
          <p:cNvSpPr/>
          <p:nvPr/>
        </p:nvSpPr>
        <p:spPr>
          <a:xfrm>
            <a:off x="1986280" y="4556760"/>
            <a:ext cx="8361680" cy="164592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4D902BD-F68D-4B81-AF54-F18DBC652265}"/>
              </a:ext>
            </a:extLst>
          </p:cNvPr>
          <p:cNvSpPr txBox="1"/>
          <p:nvPr/>
        </p:nvSpPr>
        <p:spPr>
          <a:xfrm>
            <a:off x="2915920" y="5188634"/>
            <a:ext cx="1178560" cy="369332"/>
          </a:xfrm>
          <a:prstGeom prst="rect">
            <a:avLst/>
          </a:prstGeom>
          <a:noFill/>
        </p:spPr>
        <p:txBody>
          <a:bodyPr wrap="square" rtlCol="0">
            <a:spAutoFit/>
          </a:bodyPr>
          <a:lstStyle/>
          <a:p>
            <a:pPr algn="ctr"/>
            <a:r>
              <a:rPr lang="en-US" dirty="0">
                <a:solidFill>
                  <a:schemeClr val="bg1"/>
                </a:solidFill>
              </a:rPr>
              <a:t>Morality</a:t>
            </a:r>
          </a:p>
        </p:txBody>
      </p:sp>
      <p:sp>
        <p:nvSpPr>
          <p:cNvPr id="2" name="Rectangle 1">
            <a:extLst>
              <a:ext uri="{FF2B5EF4-FFF2-40B4-BE49-F238E27FC236}">
                <a16:creationId xmlns:a16="http://schemas.microsoft.com/office/drawing/2014/main" id="{55387F07-7ECE-4FEB-BBFF-4F4A2F3BDCE2}"/>
              </a:ext>
            </a:extLst>
          </p:cNvPr>
          <p:cNvSpPr/>
          <p:nvPr/>
        </p:nvSpPr>
        <p:spPr>
          <a:xfrm>
            <a:off x="7839636" y="4817686"/>
            <a:ext cx="1053494"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Sin</a:t>
            </a:r>
          </a:p>
        </p:txBody>
      </p:sp>
      <p:grpSp>
        <p:nvGrpSpPr>
          <p:cNvPr id="20" name="Group 19">
            <a:extLst>
              <a:ext uri="{FF2B5EF4-FFF2-40B4-BE49-F238E27FC236}">
                <a16:creationId xmlns:a16="http://schemas.microsoft.com/office/drawing/2014/main" id="{5A42B503-2080-481A-9820-A02F0B88F288}"/>
              </a:ext>
            </a:extLst>
          </p:cNvPr>
          <p:cNvGrpSpPr/>
          <p:nvPr/>
        </p:nvGrpSpPr>
        <p:grpSpPr>
          <a:xfrm>
            <a:off x="5140464" y="1615981"/>
            <a:ext cx="2053312" cy="4123510"/>
            <a:chOff x="1345059" y="1089061"/>
            <a:chExt cx="2667000" cy="5029200"/>
          </a:xfrm>
        </p:grpSpPr>
        <p:grpSp>
          <p:nvGrpSpPr>
            <p:cNvPr id="21" name="Group 17">
              <a:extLst>
                <a:ext uri="{FF2B5EF4-FFF2-40B4-BE49-F238E27FC236}">
                  <a16:creationId xmlns:a16="http://schemas.microsoft.com/office/drawing/2014/main" id="{1E4B0FF2-EC91-4CFD-A9E0-70EFF7BE0141}"/>
                </a:ext>
              </a:extLst>
            </p:cNvPr>
            <p:cNvGrpSpPr/>
            <p:nvPr/>
          </p:nvGrpSpPr>
          <p:grpSpPr>
            <a:xfrm>
              <a:off x="1345059" y="1089061"/>
              <a:ext cx="2667000" cy="5029200"/>
              <a:chOff x="838200" y="76200"/>
              <a:chExt cx="2667000" cy="5029200"/>
            </a:xfrm>
          </p:grpSpPr>
          <p:grpSp>
            <p:nvGrpSpPr>
              <p:cNvPr id="23" name="Group 17">
                <a:extLst>
                  <a:ext uri="{FF2B5EF4-FFF2-40B4-BE49-F238E27FC236}">
                    <a16:creationId xmlns:a16="http://schemas.microsoft.com/office/drawing/2014/main" id="{CC9B02E2-8283-40FC-A4D8-425E1D4B396D}"/>
                  </a:ext>
                </a:extLst>
              </p:cNvPr>
              <p:cNvGrpSpPr/>
              <p:nvPr/>
            </p:nvGrpSpPr>
            <p:grpSpPr>
              <a:xfrm flipH="1">
                <a:off x="2209800" y="1447800"/>
                <a:ext cx="1295400" cy="3429000"/>
                <a:chOff x="685800" y="1447800"/>
                <a:chExt cx="1295400" cy="3124200"/>
              </a:xfrm>
            </p:grpSpPr>
            <p:sp>
              <p:nvSpPr>
                <p:cNvPr id="39" name="Bent Arrow 25">
                  <a:extLst>
                    <a:ext uri="{FF2B5EF4-FFF2-40B4-BE49-F238E27FC236}">
                      <a16:creationId xmlns:a16="http://schemas.microsoft.com/office/drawing/2014/main" id="{C5B89A4C-6AEB-415A-BBFE-E96A340867CE}"/>
                    </a:ext>
                  </a:extLst>
                </p:cNvPr>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0" name="Bent Arrow 26">
                  <a:extLst>
                    <a:ext uri="{FF2B5EF4-FFF2-40B4-BE49-F238E27FC236}">
                      <a16:creationId xmlns:a16="http://schemas.microsoft.com/office/drawing/2014/main" id="{7A703AB1-6423-487F-A5A8-ADC1B7DE7EE0}"/>
                    </a:ext>
                  </a:extLst>
                </p:cNvPr>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4" name="Group 16">
                <a:extLst>
                  <a:ext uri="{FF2B5EF4-FFF2-40B4-BE49-F238E27FC236}">
                    <a16:creationId xmlns:a16="http://schemas.microsoft.com/office/drawing/2014/main" id="{E4F17E91-44AA-457A-AE53-25573FC9C89F}"/>
                  </a:ext>
                </a:extLst>
              </p:cNvPr>
              <p:cNvGrpSpPr/>
              <p:nvPr/>
            </p:nvGrpSpPr>
            <p:grpSpPr>
              <a:xfrm>
                <a:off x="838200" y="1447800"/>
                <a:ext cx="1295400" cy="3429000"/>
                <a:chOff x="685800" y="1447800"/>
                <a:chExt cx="1295400" cy="3429000"/>
              </a:xfrm>
            </p:grpSpPr>
            <p:sp>
              <p:nvSpPr>
                <p:cNvPr id="37" name="Bent Arrow 23">
                  <a:extLst>
                    <a:ext uri="{FF2B5EF4-FFF2-40B4-BE49-F238E27FC236}">
                      <a16:creationId xmlns:a16="http://schemas.microsoft.com/office/drawing/2014/main" id="{ADC9EEB6-3E0A-4F16-A569-4CB11EF06636}"/>
                    </a:ext>
                  </a:extLst>
                </p:cNvPr>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Bent Arrow 14">
                  <a:extLst>
                    <a:ext uri="{FF2B5EF4-FFF2-40B4-BE49-F238E27FC236}">
                      <a16:creationId xmlns:a16="http://schemas.microsoft.com/office/drawing/2014/main" id="{F72EE330-B45E-478E-988D-F76801A26AFD}"/>
                    </a:ext>
                  </a:extLst>
                </p:cNvPr>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5" name="Oval 2">
                <a:extLst>
                  <a:ext uri="{FF2B5EF4-FFF2-40B4-BE49-F238E27FC236}">
                    <a16:creationId xmlns:a16="http://schemas.microsoft.com/office/drawing/2014/main" id="{4E5FD377-0D44-44ED-BBB8-951B8BCD5C9F}"/>
                  </a:ext>
                </a:extLst>
              </p:cNvPr>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lowchart: Manual Operation 3">
                <a:extLst>
                  <a:ext uri="{FF2B5EF4-FFF2-40B4-BE49-F238E27FC236}">
                    <a16:creationId xmlns:a16="http://schemas.microsoft.com/office/drawing/2014/main" id="{738FD56F-D56B-4750-A5C6-4D4ECCF67495}"/>
                  </a:ext>
                </a:extLst>
              </p:cNvPr>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lowchart: Manual Operation 4">
                <a:extLst>
                  <a:ext uri="{FF2B5EF4-FFF2-40B4-BE49-F238E27FC236}">
                    <a16:creationId xmlns:a16="http://schemas.microsoft.com/office/drawing/2014/main" id="{DB76AE3E-61B4-4CBA-8E39-40448BFD1571}"/>
                  </a:ext>
                </a:extLst>
              </p:cNvPr>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14">
                <a:extLst>
                  <a:ext uri="{FF2B5EF4-FFF2-40B4-BE49-F238E27FC236}">
                    <a16:creationId xmlns:a16="http://schemas.microsoft.com/office/drawing/2014/main" id="{91F17B6D-0E6C-4E7F-8CAC-7CF0AA85020D}"/>
                  </a:ext>
                </a:extLst>
              </p:cNvPr>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5">
                <a:extLst>
                  <a:ext uri="{FF2B5EF4-FFF2-40B4-BE49-F238E27FC236}">
                    <a16:creationId xmlns:a16="http://schemas.microsoft.com/office/drawing/2014/main" id="{6BE20843-4C7D-4101-AA7C-0B4B76F2D3E8}"/>
                  </a:ext>
                </a:extLst>
              </p:cNvPr>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Donut 16">
                <a:extLst>
                  <a:ext uri="{FF2B5EF4-FFF2-40B4-BE49-F238E27FC236}">
                    <a16:creationId xmlns:a16="http://schemas.microsoft.com/office/drawing/2014/main" id="{04DE1A7E-B552-4433-8C78-8A08232CAD08}"/>
                  </a:ext>
                </a:extLst>
              </p:cNvPr>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Rounded Rectangle 7">
                <a:extLst>
                  <a:ext uri="{FF2B5EF4-FFF2-40B4-BE49-F238E27FC236}">
                    <a16:creationId xmlns:a16="http://schemas.microsoft.com/office/drawing/2014/main" id="{DD315E55-271D-46A3-92EA-472414BCB3F8}"/>
                  </a:ext>
                </a:extLst>
              </p:cNvPr>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9">
                <a:extLst>
                  <a:ext uri="{FF2B5EF4-FFF2-40B4-BE49-F238E27FC236}">
                    <a16:creationId xmlns:a16="http://schemas.microsoft.com/office/drawing/2014/main" id="{5B8696D6-9412-4BA6-861A-BD897414B65D}"/>
                  </a:ext>
                </a:extLst>
              </p:cNvPr>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10">
                <a:extLst>
                  <a:ext uri="{FF2B5EF4-FFF2-40B4-BE49-F238E27FC236}">
                    <a16:creationId xmlns:a16="http://schemas.microsoft.com/office/drawing/2014/main" id="{9CCF9130-AF8C-4DCD-9596-1E5E6B6F6179}"/>
                  </a:ext>
                </a:extLst>
              </p:cNvPr>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ed Rectangle 11">
                <a:extLst>
                  <a:ext uri="{FF2B5EF4-FFF2-40B4-BE49-F238E27FC236}">
                    <a16:creationId xmlns:a16="http://schemas.microsoft.com/office/drawing/2014/main" id="{BA36D6EB-CC1C-4FDC-B1BD-AE1230E47D50}"/>
                  </a:ext>
                </a:extLst>
              </p:cNvPr>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12">
                <a:extLst>
                  <a:ext uri="{FF2B5EF4-FFF2-40B4-BE49-F238E27FC236}">
                    <a16:creationId xmlns:a16="http://schemas.microsoft.com/office/drawing/2014/main" id="{6EE417F3-D9ED-4604-A07B-A45883E875C3}"/>
                  </a:ext>
                </a:extLst>
              </p:cNvPr>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lowchart: Manual Operation 13">
                <a:extLst>
                  <a:ext uri="{FF2B5EF4-FFF2-40B4-BE49-F238E27FC236}">
                    <a16:creationId xmlns:a16="http://schemas.microsoft.com/office/drawing/2014/main" id="{158515F0-6684-48FA-81A1-EB17A74AA0FF}"/>
                  </a:ext>
                </a:extLst>
              </p:cNvPr>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Rectangle 21">
              <a:extLst>
                <a:ext uri="{FF2B5EF4-FFF2-40B4-BE49-F238E27FC236}">
                  <a16:creationId xmlns:a16="http://schemas.microsoft.com/office/drawing/2014/main" id="{225A59F8-968B-4B58-B377-63BA43B46422}"/>
                </a:ext>
              </a:extLst>
            </p:cNvPr>
            <p:cNvSpPr/>
            <p:nvPr/>
          </p:nvSpPr>
          <p:spPr>
            <a:xfrm>
              <a:off x="1746869" y="3183727"/>
              <a:ext cx="1939576" cy="1801809"/>
            </a:xfrm>
            <a:prstGeom prst="rect">
              <a:avLst/>
            </a:prstGeom>
          </p:spPr>
          <p:txBody>
            <a:bodyPr wrap="square">
              <a:spAutoFit/>
            </a:bodyPr>
            <a:lstStyle/>
            <a:p>
              <a:pPr algn="ctr"/>
              <a:r>
                <a:rPr lang="en-US" b="1" dirty="0"/>
                <a:t>Jesus Christ suffered and was crucified for the sins of all people</a:t>
              </a:r>
              <a:endParaRPr lang="en-US" sz="2000" dirty="0"/>
            </a:p>
          </p:txBody>
        </p:sp>
      </p:grpSp>
      <p:sp>
        <p:nvSpPr>
          <p:cNvPr id="3" name="Rectangle 2">
            <a:extLst>
              <a:ext uri="{FF2B5EF4-FFF2-40B4-BE49-F238E27FC236}">
                <a16:creationId xmlns:a16="http://schemas.microsoft.com/office/drawing/2014/main" id="{EA9A11DF-E62A-4FE0-8F69-03FA1EA78591}"/>
              </a:ext>
            </a:extLst>
          </p:cNvPr>
          <p:cNvSpPr/>
          <p:nvPr/>
        </p:nvSpPr>
        <p:spPr>
          <a:xfrm>
            <a:off x="2294521" y="1050419"/>
            <a:ext cx="7745197" cy="523220"/>
          </a:xfrm>
          <a:prstGeom prst="rect">
            <a:avLst/>
          </a:prstGeom>
        </p:spPr>
        <p:txBody>
          <a:bodyPr wrap="none">
            <a:spAutoFit/>
          </a:bodyPr>
          <a:lstStyle/>
          <a:p>
            <a:r>
              <a:rPr lang="en-US" sz="2800" dirty="0">
                <a:solidFill>
                  <a:srgbClr val="FF0000"/>
                </a:solidFill>
                <a:latin typeface="Open Sans"/>
              </a:rPr>
              <a:t>W</a:t>
            </a:r>
            <a:r>
              <a:rPr lang="en-US" sz="2800" b="0" i="0" dirty="0">
                <a:solidFill>
                  <a:srgbClr val="FF0000"/>
                </a:solidFill>
                <a:effectLst/>
                <a:latin typeface="Open Sans"/>
              </a:rPr>
              <a:t>hat makes it possible for us to overcome sin? </a:t>
            </a:r>
            <a:endParaRPr lang="en-US" sz="2800" dirty="0">
              <a:solidFill>
                <a:srgbClr val="FF0000"/>
              </a:solidFill>
            </a:endParaRPr>
          </a:p>
        </p:txBody>
      </p:sp>
      <p:sp>
        <p:nvSpPr>
          <p:cNvPr id="5" name="Multiplication Sign 4">
            <a:extLst>
              <a:ext uri="{FF2B5EF4-FFF2-40B4-BE49-F238E27FC236}">
                <a16:creationId xmlns:a16="http://schemas.microsoft.com/office/drawing/2014/main" id="{1AD706EE-22C5-43AB-BB17-82664E377AA0}"/>
              </a:ext>
            </a:extLst>
          </p:cNvPr>
          <p:cNvSpPr/>
          <p:nvPr/>
        </p:nvSpPr>
        <p:spPr>
          <a:xfrm>
            <a:off x="7548880" y="4607647"/>
            <a:ext cx="1631176" cy="1396913"/>
          </a:xfrm>
          <a:prstGeom prst="mathMultiply">
            <a:avLst>
              <a:gd name="adj1" fmla="val 1261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44328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6" presetClass="entr" presetSubtype="32"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circle(out)">
                                      <p:cBhvr>
                                        <p:cTn id="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 name="Oval 1">
            <a:extLst>
              <a:ext uri="{FF2B5EF4-FFF2-40B4-BE49-F238E27FC236}">
                <a16:creationId xmlns:a16="http://schemas.microsoft.com/office/drawing/2014/main" id="{6415322D-BAFA-4D12-B48C-39CCCE640938}"/>
              </a:ext>
            </a:extLst>
          </p:cNvPr>
          <p:cNvSpPr/>
          <p:nvPr/>
        </p:nvSpPr>
        <p:spPr>
          <a:xfrm>
            <a:off x="1915160" y="304800"/>
            <a:ext cx="8361680" cy="164592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96449367-61C1-422B-BEB3-9E06BA519C9F}"/>
              </a:ext>
            </a:extLst>
          </p:cNvPr>
          <p:cNvSpPr/>
          <p:nvPr/>
        </p:nvSpPr>
        <p:spPr>
          <a:xfrm>
            <a:off x="2915920" y="538480"/>
            <a:ext cx="1178560" cy="1178560"/>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2F8F515-BDFB-41E6-8E43-70D80517F852}"/>
              </a:ext>
            </a:extLst>
          </p:cNvPr>
          <p:cNvSpPr txBox="1"/>
          <p:nvPr/>
        </p:nvSpPr>
        <p:spPr>
          <a:xfrm>
            <a:off x="2915920" y="804594"/>
            <a:ext cx="1178560" cy="646331"/>
          </a:xfrm>
          <a:prstGeom prst="rect">
            <a:avLst/>
          </a:prstGeom>
          <a:noFill/>
        </p:spPr>
        <p:txBody>
          <a:bodyPr wrap="square" rtlCol="0">
            <a:spAutoFit/>
          </a:bodyPr>
          <a:lstStyle/>
          <a:p>
            <a:pPr algn="ctr"/>
            <a:r>
              <a:rPr lang="en-US" dirty="0">
                <a:solidFill>
                  <a:schemeClr val="bg1"/>
                </a:solidFill>
              </a:rPr>
              <a:t>Pre-earth life</a:t>
            </a:r>
          </a:p>
        </p:txBody>
      </p:sp>
      <p:sp>
        <p:nvSpPr>
          <p:cNvPr id="37" name="TextBox 36">
            <a:extLst>
              <a:ext uri="{FF2B5EF4-FFF2-40B4-BE49-F238E27FC236}">
                <a16:creationId xmlns:a16="http://schemas.microsoft.com/office/drawing/2014/main" id="{9649FC4A-569B-4CF0-A8C8-2C92AC511041}"/>
              </a:ext>
            </a:extLst>
          </p:cNvPr>
          <p:cNvSpPr txBox="1"/>
          <p:nvPr/>
        </p:nvSpPr>
        <p:spPr>
          <a:xfrm>
            <a:off x="4452620" y="786228"/>
            <a:ext cx="3286760" cy="461665"/>
          </a:xfrm>
          <a:prstGeom prst="rect">
            <a:avLst/>
          </a:prstGeom>
          <a:noFill/>
        </p:spPr>
        <p:txBody>
          <a:bodyPr wrap="square" rtlCol="0">
            <a:spAutoFit/>
          </a:bodyPr>
          <a:lstStyle/>
          <a:p>
            <a:pPr algn="ctr"/>
            <a:r>
              <a:rPr lang="en-US" sz="2400" dirty="0">
                <a:solidFill>
                  <a:schemeClr val="bg1"/>
                </a:solidFill>
              </a:rPr>
              <a:t>The Presence of God</a:t>
            </a:r>
          </a:p>
        </p:txBody>
      </p:sp>
      <p:sp>
        <p:nvSpPr>
          <p:cNvPr id="10" name="Oval 9">
            <a:extLst>
              <a:ext uri="{FF2B5EF4-FFF2-40B4-BE49-F238E27FC236}">
                <a16:creationId xmlns:a16="http://schemas.microsoft.com/office/drawing/2014/main" id="{0C3ADB02-9977-45AB-A83F-EE4BF3DBE226}"/>
              </a:ext>
            </a:extLst>
          </p:cNvPr>
          <p:cNvSpPr/>
          <p:nvPr/>
        </p:nvSpPr>
        <p:spPr>
          <a:xfrm>
            <a:off x="1986280" y="4556760"/>
            <a:ext cx="8361680" cy="164592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55416DF-E0C1-4787-91A0-2964206EE43C}"/>
              </a:ext>
            </a:extLst>
          </p:cNvPr>
          <p:cNvSpPr txBox="1"/>
          <p:nvPr/>
        </p:nvSpPr>
        <p:spPr>
          <a:xfrm>
            <a:off x="2915920" y="5188634"/>
            <a:ext cx="1178560" cy="369332"/>
          </a:xfrm>
          <a:prstGeom prst="rect">
            <a:avLst/>
          </a:prstGeom>
          <a:noFill/>
        </p:spPr>
        <p:txBody>
          <a:bodyPr wrap="square" rtlCol="0">
            <a:spAutoFit/>
          </a:bodyPr>
          <a:lstStyle/>
          <a:p>
            <a:pPr algn="ctr"/>
            <a:r>
              <a:rPr lang="en-US" dirty="0">
                <a:solidFill>
                  <a:schemeClr val="bg1"/>
                </a:solidFill>
              </a:rPr>
              <a:t>Morality</a:t>
            </a:r>
          </a:p>
        </p:txBody>
      </p:sp>
      <p:cxnSp>
        <p:nvCxnSpPr>
          <p:cNvPr id="8" name="Straight Arrow Connector 7">
            <a:extLst>
              <a:ext uri="{FF2B5EF4-FFF2-40B4-BE49-F238E27FC236}">
                <a16:creationId xmlns:a16="http://schemas.microsoft.com/office/drawing/2014/main" id="{1CF0139F-60A9-4EDC-9041-B68445F9D05D}"/>
              </a:ext>
            </a:extLst>
          </p:cNvPr>
          <p:cNvCxnSpPr/>
          <p:nvPr/>
        </p:nvCxnSpPr>
        <p:spPr>
          <a:xfrm>
            <a:off x="3505200" y="1860034"/>
            <a:ext cx="0" cy="2620526"/>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8A6B25D9-6866-4CFA-9E73-97FEBE8C9E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04920" y="2011540"/>
            <a:ext cx="2061240" cy="2532380"/>
          </a:xfrm>
          <a:prstGeom prst="rect">
            <a:avLst/>
          </a:prstGeom>
        </p:spPr>
      </p:pic>
      <p:pic>
        <p:nvPicPr>
          <p:cNvPr id="13" name="Picture 12">
            <a:extLst>
              <a:ext uri="{FF2B5EF4-FFF2-40B4-BE49-F238E27FC236}">
                <a16:creationId xmlns:a16="http://schemas.microsoft.com/office/drawing/2014/main" id="{15E3EB06-9952-4923-99FB-8CBB313B96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3072" y="2006601"/>
            <a:ext cx="2796007" cy="2453639"/>
          </a:xfrm>
          <a:prstGeom prst="rect">
            <a:avLst/>
          </a:prstGeom>
        </p:spPr>
      </p:pic>
      <p:sp>
        <p:nvSpPr>
          <p:cNvPr id="14" name="Rectangle 13">
            <a:extLst>
              <a:ext uri="{FF2B5EF4-FFF2-40B4-BE49-F238E27FC236}">
                <a16:creationId xmlns:a16="http://schemas.microsoft.com/office/drawing/2014/main" id="{3966D070-4230-4702-B60D-EF63EF8D72D4}"/>
              </a:ext>
            </a:extLst>
          </p:cNvPr>
          <p:cNvSpPr/>
          <p:nvPr/>
        </p:nvSpPr>
        <p:spPr>
          <a:xfrm>
            <a:off x="3921760" y="4659594"/>
            <a:ext cx="6096000" cy="1200329"/>
          </a:xfrm>
          <a:prstGeom prst="rect">
            <a:avLst/>
          </a:prstGeom>
        </p:spPr>
        <p:txBody>
          <a:bodyPr>
            <a:spAutoFit/>
          </a:bodyPr>
          <a:lstStyle/>
          <a:p>
            <a:r>
              <a:rPr lang="en-US" sz="2400" b="0" i="0" dirty="0">
                <a:solidFill>
                  <a:srgbClr val="FF0000"/>
                </a:solidFill>
                <a:effectLst/>
                <a:latin typeface="Open Sans"/>
              </a:rPr>
              <a:t>What must we do to come unto Jesus Christ and receive the blessings of His atoning sacrifice? </a:t>
            </a:r>
            <a:endParaRPr lang="en-US" sz="2400" dirty="0">
              <a:solidFill>
                <a:srgbClr val="FF0000"/>
              </a:solidFill>
            </a:endParaRPr>
          </a:p>
        </p:txBody>
      </p:sp>
      <p:sp>
        <p:nvSpPr>
          <p:cNvPr id="41" name="TextBox 40">
            <a:extLst>
              <a:ext uri="{FF2B5EF4-FFF2-40B4-BE49-F238E27FC236}">
                <a16:creationId xmlns:a16="http://schemas.microsoft.com/office/drawing/2014/main" id="{FD6FA673-B574-42AB-B3A4-CAC257430164}"/>
              </a:ext>
            </a:extLst>
          </p:cNvPr>
          <p:cNvSpPr txBox="1"/>
          <p:nvPr/>
        </p:nvSpPr>
        <p:spPr>
          <a:xfrm>
            <a:off x="3804920" y="5752067"/>
            <a:ext cx="1178560" cy="369332"/>
          </a:xfrm>
          <a:prstGeom prst="rect">
            <a:avLst/>
          </a:prstGeom>
          <a:noFill/>
        </p:spPr>
        <p:txBody>
          <a:bodyPr wrap="square" rtlCol="0">
            <a:spAutoFit/>
          </a:bodyPr>
          <a:lstStyle/>
          <a:p>
            <a:pPr algn="ctr"/>
            <a:r>
              <a:rPr lang="en-US" dirty="0">
                <a:solidFill>
                  <a:schemeClr val="bg1"/>
                </a:solidFill>
              </a:rPr>
              <a:t>Sin</a:t>
            </a:r>
          </a:p>
        </p:txBody>
      </p:sp>
    </p:spTree>
    <p:extLst>
      <p:ext uri="{BB962C8B-B14F-4D97-AF65-F5344CB8AC3E}">
        <p14:creationId xmlns:p14="http://schemas.microsoft.com/office/powerpoint/2010/main" val="42080447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8" name="Group 17">
            <a:extLst>
              <a:ext uri="{FF2B5EF4-FFF2-40B4-BE49-F238E27FC236}">
                <a16:creationId xmlns:a16="http://schemas.microsoft.com/office/drawing/2014/main" id="{96A7BBA4-9F46-40D1-B6EF-FB7CEA83F5E4}"/>
              </a:ext>
            </a:extLst>
          </p:cNvPr>
          <p:cNvGrpSpPr/>
          <p:nvPr/>
        </p:nvGrpSpPr>
        <p:grpSpPr>
          <a:xfrm>
            <a:off x="4440494" y="253777"/>
            <a:ext cx="3311011" cy="6541124"/>
            <a:chOff x="1345059" y="1089061"/>
            <a:chExt cx="2667000" cy="5180206"/>
          </a:xfrm>
        </p:grpSpPr>
        <p:grpSp>
          <p:nvGrpSpPr>
            <p:cNvPr id="19" name="Group 18">
              <a:extLst>
                <a:ext uri="{FF2B5EF4-FFF2-40B4-BE49-F238E27FC236}">
                  <a16:creationId xmlns:a16="http://schemas.microsoft.com/office/drawing/2014/main" id="{1489ECE8-FB1F-46A4-9C19-8359279A6394}"/>
                </a:ext>
              </a:extLst>
            </p:cNvPr>
            <p:cNvGrpSpPr/>
            <p:nvPr/>
          </p:nvGrpSpPr>
          <p:grpSpPr>
            <a:xfrm>
              <a:off x="1345059" y="1089061"/>
              <a:ext cx="2667000" cy="5029200"/>
              <a:chOff x="838200" y="76200"/>
              <a:chExt cx="2667000" cy="5029200"/>
            </a:xfrm>
          </p:grpSpPr>
          <p:grpSp>
            <p:nvGrpSpPr>
              <p:cNvPr id="21" name="Group 20">
                <a:extLst>
                  <a:ext uri="{FF2B5EF4-FFF2-40B4-BE49-F238E27FC236}">
                    <a16:creationId xmlns:a16="http://schemas.microsoft.com/office/drawing/2014/main" id="{B1FF4492-8913-48CE-A436-071787081F97}"/>
                  </a:ext>
                </a:extLst>
              </p:cNvPr>
              <p:cNvGrpSpPr/>
              <p:nvPr/>
            </p:nvGrpSpPr>
            <p:grpSpPr>
              <a:xfrm flipH="1">
                <a:off x="2209800" y="1447800"/>
                <a:ext cx="1295400" cy="3429000"/>
                <a:chOff x="685800" y="1447800"/>
                <a:chExt cx="1295400" cy="3124200"/>
              </a:xfrm>
            </p:grpSpPr>
            <p:sp>
              <p:nvSpPr>
                <p:cNvPr id="39" name="Bent Arrow 25">
                  <a:extLst>
                    <a:ext uri="{FF2B5EF4-FFF2-40B4-BE49-F238E27FC236}">
                      <a16:creationId xmlns:a16="http://schemas.microsoft.com/office/drawing/2014/main" id="{69243530-8F6D-4D78-98B2-4EAC41CB75C1}"/>
                    </a:ext>
                  </a:extLst>
                </p:cNvPr>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
              <p:nvSpPr>
                <p:cNvPr id="40" name="Bent Arrow 26">
                  <a:extLst>
                    <a:ext uri="{FF2B5EF4-FFF2-40B4-BE49-F238E27FC236}">
                      <a16:creationId xmlns:a16="http://schemas.microsoft.com/office/drawing/2014/main" id="{CF58F145-B62A-4D1C-9A79-163D195B4985}"/>
                    </a:ext>
                  </a:extLst>
                </p:cNvPr>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grpSp>
          <p:grpSp>
            <p:nvGrpSpPr>
              <p:cNvPr id="22" name="Group 21">
                <a:extLst>
                  <a:ext uri="{FF2B5EF4-FFF2-40B4-BE49-F238E27FC236}">
                    <a16:creationId xmlns:a16="http://schemas.microsoft.com/office/drawing/2014/main" id="{C800C130-F8D7-4136-B402-51B484E741E0}"/>
                  </a:ext>
                </a:extLst>
              </p:cNvPr>
              <p:cNvGrpSpPr/>
              <p:nvPr/>
            </p:nvGrpSpPr>
            <p:grpSpPr>
              <a:xfrm>
                <a:off x="838200" y="1447800"/>
                <a:ext cx="1295400" cy="3429000"/>
                <a:chOff x="685800" y="1447800"/>
                <a:chExt cx="1295400" cy="3429000"/>
              </a:xfrm>
            </p:grpSpPr>
            <p:sp>
              <p:nvSpPr>
                <p:cNvPr id="35" name="Bent Arrow 23">
                  <a:extLst>
                    <a:ext uri="{FF2B5EF4-FFF2-40B4-BE49-F238E27FC236}">
                      <a16:creationId xmlns:a16="http://schemas.microsoft.com/office/drawing/2014/main" id="{6129365A-0877-4C00-BE78-30FB1C31D060}"/>
                    </a:ext>
                  </a:extLst>
                </p:cNvPr>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
              <p:nvSpPr>
                <p:cNvPr id="36" name="Bent Arrow 14">
                  <a:extLst>
                    <a:ext uri="{FF2B5EF4-FFF2-40B4-BE49-F238E27FC236}">
                      <a16:creationId xmlns:a16="http://schemas.microsoft.com/office/drawing/2014/main" id="{70E7883E-37CF-455B-8820-E9E4974F77C8}"/>
                    </a:ext>
                  </a:extLst>
                </p:cNvPr>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grpSp>
          <p:sp>
            <p:nvSpPr>
              <p:cNvPr id="23" name="Oval 22">
                <a:extLst>
                  <a:ext uri="{FF2B5EF4-FFF2-40B4-BE49-F238E27FC236}">
                    <a16:creationId xmlns:a16="http://schemas.microsoft.com/office/drawing/2014/main" id="{0E9797C0-B491-4912-91E3-CAD22FA29880}"/>
                  </a:ext>
                </a:extLst>
              </p:cNvPr>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4" name="Flowchart: Manual Operation 23">
                <a:extLst>
                  <a:ext uri="{FF2B5EF4-FFF2-40B4-BE49-F238E27FC236}">
                    <a16:creationId xmlns:a16="http://schemas.microsoft.com/office/drawing/2014/main" id="{F200E2F2-CFF8-4A66-A02F-C3E0663960A5}"/>
                  </a:ext>
                </a:extLst>
              </p:cNvPr>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5" name="Flowchart: Manual Operation 24">
                <a:extLst>
                  <a:ext uri="{FF2B5EF4-FFF2-40B4-BE49-F238E27FC236}">
                    <a16:creationId xmlns:a16="http://schemas.microsoft.com/office/drawing/2014/main" id="{3FC54A8A-7270-4EB0-9D3A-CC61C64C117E}"/>
                  </a:ext>
                </a:extLst>
              </p:cNvPr>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6" name="Rounded Rectangle 14">
                <a:extLst>
                  <a:ext uri="{FF2B5EF4-FFF2-40B4-BE49-F238E27FC236}">
                    <a16:creationId xmlns:a16="http://schemas.microsoft.com/office/drawing/2014/main" id="{38930D23-5228-41DF-9EE1-D6492D19ECFB}"/>
                  </a:ext>
                </a:extLst>
              </p:cNvPr>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7" name="Rounded Rectangle 5">
                <a:extLst>
                  <a:ext uri="{FF2B5EF4-FFF2-40B4-BE49-F238E27FC236}">
                    <a16:creationId xmlns:a16="http://schemas.microsoft.com/office/drawing/2014/main" id="{28FCAA9B-BE33-4AEE-8F04-E55629CE9D2E}"/>
                  </a:ext>
                </a:extLst>
              </p:cNvPr>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8" name="Donut 16">
                <a:extLst>
                  <a:ext uri="{FF2B5EF4-FFF2-40B4-BE49-F238E27FC236}">
                    <a16:creationId xmlns:a16="http://schemas.microsoft.com/office/drawing/2014/main" id="{1AA80534-5479-4751-95EF-F5B24C741D6C}"/>
                  </a:ext>
                </a:extLst>
              </p:cNvPr>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
            <p:nvSpPr>
              <p:cNvPr id="29" name="Rounded Rectangle 7">
                <a:extLst>
                  <a:ext uri="{FF2B5EF4-FFF2-40B4-BE49-F238E27FC236}">
                    <a16:creationId xmlns:a16="http://schemas.microsoft.com/office/drawing/2014/main" id="{E7E42329-4B39-4B4E-94C5-ECC8634A0F26}"/>
                  </a:ext>
                </a:extLst>
              </p:cNvPr>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0" name="Rounded Rectangle 9">
                <a:extLst>
                  <a:ext uri="{FF2B5EF4-FFF2-40B4-BE49-F238E27FC236}">
                    <a16:creationId xmlns:a16="http://schemas.microsoft.com/office/drawing/2014/main" id="{5FF12E0F-DC47-4E3D-AD49-AE56B07B84C1}"/>
                  </a:ext>
                </a:extLst>
              </p:cNvPr>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1" name="Rounded Rectangle 10">
                <a:extLst>
                  <a:ext uri="{FF2B5EF4-FFF2-40B4-BE49-F238E27FC236}">
                    <a16:creationId xmlns:a16="http://schemas.microsoft.com/office/drawing/2014/main" id="{12E3D3E9-D4B9-4D4D-80E9-FAC94AC8F996}"/>
                  </a:ext>
                </a:extLst>
              </p:cNvPr>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2" name="Rounded Rectangle 11">
                <a:extLst>
                  <a:ext uri="{FF2B5EF4-FFF2-40B4-BE49-F238E27FC236}">
                    <a16:creationId xmlns:a16="http://schemas.microsoft.com/office/drawing/2014/main" id="{1C5B5B31-72DA-4D64-B1C6-4B3892E7AA84}"/>
                  </a:ext>
                </a:extLst>
              </p:cNvPr>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3" name="Rounded Rectangle 12">
                <a:extLst>
                  <a:ext uri="{FF2B5EF4-FFF2-40B4-BE49-F238E27FC236}">
                    <a16:creationId xmlns:a16="http://schemas.microsoft.com/office/drawing/2014/main" id="{0534CE81-89E8-44F9-B1BD-2416EF02D5A8}"/>
                  </a:ext>
                </a:extLst>
              </p:cNvPr>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4" name="Flowchart: Manual Operation 33">
                <a:extLst>
                  <a:ext uri="{FF2B5EF4-FFF2-40B4-BE49-F238E27FC236}">
                    <a16:creationId xmlns:a16="http://schemas.microsoft.com/office/drawing/2014/main" id="{DC7C3F71-C425-4A75-9946-01E662EC9D27}"/>
                  </a:ext>
                </a:extLst>
              </p:cNvPr>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20" name="Rectangle 19">
              <a:extLst>
                <a:ext uri="{FF2B5EF4-FFF2-40B4-BE49-F238E27FC236}">
                  <a16:creationId xmlns:a16="http://schemas.microsoft.com/office/drawing/2014/main" id="{5E43D105-9498-46CB-94C2-0A17D0E7486B}"/>
                </a:ext>
              </a:extLst>
            </p:cNvPr>
            <p:cNvSpPr/>
            <p:nvPr/>
          </p:nvSpPr>
          <p:spPr>
            <a:xfrm>
              <a:off x="1760318" y="3286211"/>
              <a:ext cx="1939576" cy="2983056"/>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t>If we are obedient to the principles and ordinances of the gospel, we can overcome sin through the Atonement of Jesus Christ.</a:t>
              </a:r>
              <a:r>
                <a:rPr lang="en-US" dirty="0"/>
                <a:t> </a:t>
              </a:r>
              <a:endParaRPr lang="en-US" sz="2000" dirty="0"/>
            </a:p>
          </p:txBody>
        </p:sp>
      </p:grpSp>
    </p:spTree>
    <p:extLst>
      <p:ext uri="{BB962C8B-B14F-4D97-AF65-F5344CB8AC3E}">
        <p14:creationId xmlns:p14="http://schemas.microsoft.com/office/powerpoint/2010/main" val="34687481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 name="Oval 1">
            <a:extLst>
              <a:ext uri="{FF2B5EF4-FFF2-40B4-BE49-F238E27FC236}">
                <a16:creationId xmlns:a16="http://schemas.microsoft.com/office/drawing/2014/main" id="{6415322D-BAFA-4D12-B48C-39CCCE640938}"/>
              </a:ext>
            </a:extLst>
          </p:cNvPr>
          <p:cNvSpPr/>
          <p:nvPr/>
        </p:nvSpPr>
        <p:spPr>
          <a:xfrm>
            <a:off x="1915160" y="304800"/>
            <a:ext cx="8361680" cy="164592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96449367-61C1-422B-BEB3-9E06BA519C9F}"/>
              </a:ext>
            </a:extLst>
          </p:cNvPr>
          <p:cNvSpPr/>
          <p:nvPr/>
        </p:nvSpPr>
        <p:spPr>
          <a:xfrm>
            <a:off x="2915920" y="538480"/>
            <a:ext cx="1178560" cy="1178560"/>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2F8F515-BDFB-41E6-8E43-70D80517F852}"/>
              </a:ext>
            </a:extLst>
          </p:cNvPr>
          <p:cNvSpPr txBox="1"/>
          <p:nvPr/>
        </p:nvSpPr>
        <p:spPr>
          <a:xfrm>
            <a:off x="2915920" y="804594"/>
            <a:ext cx="1178560" cy="646331"/>
          </a:xfrm>
          <a:prstGeom prst="rect">
            <a:avLst/>
          </a:prstGeom>
          <a:noFill/>
        </p:spPr>
        <p:txBody>
          <a:bodyPr wrap="square" rtlCol="0">
            <a:spAutoFit/>
          </a:bodyPr>
          <a:lstStyle/>
          <a:p>
            <a:pPr algn="ctr"/>
            <a:r>
              <a:rPr lang="en-US" dirty="0">
                <a:solidFill>
                  <a:schemeClr val="bg1"/>
                </a:solidFill>
              </a:rPr>
              <a:t>Pre-earth life</a:t>
            </a:r>
          </a:p>
        </p:txBody>
      </p:sp>
      <p:sp>
        <p:nvSpPr>
          <p:cNvPr id="37" name="TextBox 36">
            <a:extLst>
              <a:ext uri="{FF2B5EF4-FFF2-40B4-BE49-F238E27FC236}">
                <a16:creationId xmlns:a16="http://schemas.microsoft.com/office/drawing/2014/main" id="{9649FC4A-569B-4CF0-A8C8-2C92AC511041}"/>
              </a:ext>
            </a:extLst>
          </p:cNvPr>
          <p:cNvSpPr txBox="1"/>
          <p:nvPr/>
        </p:nvSpPr>
        <p:spPr>
          <a:xfrm>
            <a:off x="4452620" y="786228"/>
            <a:ext cx="3286760" cy="461665"/>
          </a:xfrm>
          <a:prstGeom prst="rect">
            <a:avLst/>
          </a:prstGeom>
          <a:noFill/>
        </p:spPr>
        <p:txBody>
          <a:bodyPr wrap="square" rtlCol="0">
            <a:spAutoFit/>
          </a:bodyPr>
          <a:lstStyle/>
          <a:p>
            <a:pPr algn="ctr"/>
            <a:r>
              <a:rPr lang="en-US" sz="2400" dirty="0">
                <a:solidFill>
                  <a:schemeClr val="bg1"/>
                </a:solidFill>
              </a:rPr>
              <a:t>The Presence of God</a:t>
            </a:r>
          </a:p>
        </p:txBody>
      </p:sp>
      <p:sp>
        <p:nvSpPr>
          <p:cNvPr id="10" name="Oval 9">
            <a:extLst>
              <a:ext uri="{FF2B5EF4-FFF2-40B4-BE49-F238E27FC236}">
                <a16:creationId xmlns:a16="http://schemas.microsoft.com/office/drawing/2014/main" id="{0C3ADB02-9977-45AB-A83F-EE4BF3DBE226}"/>
              </a:ext>
            </a:extLst>
          </p:cNvPr>
          <p:cNvSpPr/>
          <p:nvPr/>
        </p:nvSpPr>
        <p:spPr>
          <a:xfrm>
            <a:off x="1986280" y="4556760"/>
            <a:ext cx="8361680" cy="199644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55416DF-E0C1-4787-91A0-2964206EE43C}"/>
              </a:ext>
            </a:extLst>
          </p:cNvPr>
          <p:cNvSpPr txBox="1"/>
          <p:nvPr/>
        </p:nvSpPr>
        <p:spPr>
          <a:xfrm>
            <a:off x="2915920" y="5188634"/>
            <a:ext cx="1178560" cy="369332"/>
          </a:xfrm>
          <a:prstGeom prst="rect">
            <a:avLst/>
          </a:prstGeom>
          <a:noFill/>
        </p:spPr>
        <p:txBody>
          <a:bodyPr wrap="square" rtlCol="0">
            <a:spAutoFit/>
          </a:bodyPr>
          <a:lstStyle/>
          <a:p>
            <a:pPr algn="ctr"/>
            <a:r>
              <a:rPr lang="en-US" dirty="0">
                <a:solidFill>
                  <a:schemeClr val="bg1"/>
                </a:solidFill>
              </a:rPr>
              <a:t>Morality</a:t>
            </a:r>
          </a:p>
        </p:txBody>
      </p:sp>
      <p:cxnSp>
        <p:nvCxnSpPr>
          <p:cNvPr id="8" name="Straight Arrow Connector 7">
            <a:extLst>
              <a:ext uri="{FF2B5EF4-FFF2-40B4-BE49-F238E27FC236}">
                <a16:creationId xmlns:a16="http://schemas.microsoft.com/office/drawing/2014/main" id="{1CF0139F-60A9-4EDC-9041-B68445F9D05D}"/>
              </a:ext>
            </a:extLst>
          </p:cNvPr>
          <p:cNvCxnSpPr/>
          <p:nvPr/>
        </p:nvCxnSpPr>
        <p:spPr>
          <a:xfrm>
            <a:off x="3383280" y="1880797"/>
            <a:ext cx="0" cy="2620526"/>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8A6B25D9-6866-4CFA-9E73-97FEBE8C9E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5787" y="2345304"/>
            <a:ext cx="1499623" cy="1842393"/>
          </a:xfrm>
          <a:prstGeom prst="rect">
            <a:avLst/>
          </a:prstGeom>
        </p:spPr>
      </p:pic>
      <p:pic>
        <p:nvPicPr>
          <p:cNvPr id="13" name="Picture 12">
            <a:extLst>
              <a:ext uri="{FF2B5EF4-FFF2-40B4-BE49-F238E27FC236}">
                <a16:creationId xmlns:a16="http://schemas.microsoft.com/office/drawing/2014/main" id="{15E3EB06-9952-4923-99FB-8CBB313B9698}"/>
              </a:ext>
            </a:extLst>
          </p:cNvPr>
          <p:cNvPicPr>
            <a:picLocks noChangeAspect="1"/>
          </p:cNvPicPr>
          <p:nvPr/>
        </p:nvPicPr>
        <p:blipFill rotWithShape="1">
          <a:blip r:embed="rId3">
            <a:extLst>
              <a:ext uri="{28A0092B-C50C-407E-A947-70E740481C1C}">
                <a14:useLocalDpi xmlns:a14="http://schemas.microsoft.com/office/drawing/2010/main" val="0"/>
              </a:ext>
            </a:extLst>
          </a:blip>
          <a:srcRect l="34161" t="3513" r="10898" b="11595"/>
          <a:stretch/>
        </p:blipFill>
        <p:spPr>
          <a:xfrm>
            <a:off x="5401234" y="2191858"/>
            <a:ext cx="1536164" cy="2082963"/>
          </a:xfrm>
          <a:prstGeom prst="rect">
            <a:avLst/>
          </a:prstGeom>
        </p:spPr>
      </p:pic>
      <p:sp>
        <p:nvSpPr>
          <p:cNvPr id="14" name="Rectangle 13">
            <a:extLst>
              <a:ext uri="{FF2B5EF4-FFF2-40B4-BE49-F238E27FC236}">
                <a16:creationId xmlns:a16="http://schemas.microsoft.com/office/drawing/2014/main" id="{3966D070-4230-4702-B60D-EF63EF8D72D4}"/>
              </a:ext>
            </a:extLst>
          </p:cNvPr>
          <p:cNvSpPr/>
          <p:nvPr/>
        </p:nvSpPr>
        <p:spPr>
          <a:xfrm>
            <a:off x="6937398" y="5830052"/>
            <a:ext cx="2263052" cy="461665"/>
          </a:xfrm>
          <a:prstGeom prst="rect">
            <a:avLst/>
          </a:prstGeom>
        </p:spPr>
        <p:txBody>
          <a:bodyPr wrap="square">
            <a:spAutoFit/>
          </a:bodyPr>
          <a:lstStyle/>
          <a:p>
            <a:r>
              <a:rPr lang="en-US" sz="2400" b="0" i="0" dirty="0">
                <a:solidFill>
                  <a:srgbClr val="FF0000"/>
                </a:solidFill>
                <a:effectLst/>
                <a:latin typeface="Open Sans"/>
              </a:rPr>
              <a:t>Physical Death</a:t>
            </a:r>
            <a:endParaRPr lang="en-US" sz="2400" dirty="0">
              <a:solidFill>
                <a:srgbClr val="FF0000"/>
              </a:solidFill>
            </a:endParaRPr>
          </a:p>
        </p:txBody>
      </p:sp>
      <p:sp>
        <p:nvSpPr>
          <p:cNvPr id="38" name="TextBox 37">
            <a:extLst>
              <a:ext uri="{FF2B5EF4-FFF2-40B4-BE49-F238E27FC236}">
                <a16:creationId xmlns:a16="http://schemas.microsoft.com/office/drawing/2014/main" id="{36B13D83-58AF-4652-9C76-BDE3135C1EDA}"/>
              </a:ext>
            </a:extLst>
          </p:cNvPr>
          <p:cNvSpPr txBox="1"/>
          <p:nvPr/>
        </p:nvSpPr>
        <p:spPr>
          <a:xfrm>
            <a:off x="3796318" y="5876219"/>
            <a:ext cx="1178560" cy="369332"/>
          </a:xfrm>
          <a:prstGeom prst="rect">
            <a:avLst/>
          </a:prstGeom>
          <a:noFill/>
        </p:spPr>
        <p:txBody>
          <a:bodyPr wrap="square" rtlCol="0">
            <a:spAutoFit/>
          </a:bodyPr>
          <a:lstStyle/>
          <a:p>
            <a:pPr algn="ctr"/>
            <a:r>
              <a:rPr lang="en-US" dirty="0">
                <a:solidFill>
                  <a:schemeClr val="bg1"/>
                </a:solidFill>
              </a:rPr>
              <a:t>Sin</a:t>
            </a:r>
          </a:p>
        </p:txBody>
      </p:sp>
      <p:cxnSp>
        <p:nvCxnSpPr>
          <p:cNvPr id="41" name="Straight Arrow Connector 40">
            <a:extLst>
              <a:ext uri="{FF2B5EF4-FFF2-40B4-BE49-F238E27FC236}">
                <a16:creationId xmlns:a16="http://schemas.microsoft.com/office/drawing/2014/main" id="{33C2F523-AE5C-42AB-9485-3F20CC9A18A5}"/>
              </a:ext>
            </a:extLst>
          </p:cNvPr>
          <p:cNvCxnSpPr>
            <a:cxnSpLocks/>
          </p:cNvCxnSpPr>
          <p:nvPr/>
        </p:nvCxnSpPr>
        <p:spPr>
          <a:xfrm>
            <a:off x="4452620" y="5771182"/>
            <a:ext cx="2832100" cy="29591"/>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FB460D65-99B6-445C-920C-69A827C26DE1}"/>
              </a:ext>
            </a:extLst>
          </p:cNvPr>
          <p:cNvSpPr/>
          <p:nvPr/>
        </p:nvSpPr>
        <p:spPr>
          <a:xfrm>
            <a:off x="345102" y="2174552"/>
            <a:ext cx="2304118" cy="1569660"/>
          </a:xfrm>
          <a:prstGeom prst="rect">
            <a:avLst/>
          </a:prstGeom>
        </p:spPr>
        <p:txBody>
          <a:bodyPr wrap="square">
            <a:spAutoFit/>
          </a:bodyPr>
          <a:lstStyle/>
          <a:p>
            <a:r>
              <a:rPr lang="en-US" sz="2400" dirty="0">
                <a:solidFill>
                  <a:srgbClr val="FF0000"/>
                </a:solidFill>
                <a:latin typeface="Open Sans"/>
              </a:rPr>
              <a:t>W</a:t>
            </a:r>
            <a:r>
              <a:rPr lang="en-US" sz="2400" b="0" i="0" dirty="0">
                <a:solidFill>
                  <a:srgbClr val="FF0000"/>
                </a:solidFill>
                <a:effectLst/>
                <a:latin typeface="Open Sans"/>
              </a:rPr>
              <a:t>hat happens to our spirits and bodies after we die? </a:t>
            </a:r>
            <a:endParaRPr lang="en-US" sz="2400" dirty="0">
              <a:solidFill>
                <a:srgbClr val="FF0000"/>
              </a:solidFill>
            </a:endParaRPr>
          </a:p>
        </p:txBody>
      </p:sp>
      <p:pic>
        <p:nvPicPr>
          <p:cNvPr id="16" name="Picture 15">
            <a:extLst>
              <a:ext uri="{FF2B5EF4-FFF2-40B4-BE49-F238E27FC236}">
                <a16:creationId xmlns:a16="http://schemas.microsoft.com/office/drawing/2014/main" id="{3891E06B-AA44-4421-9634-A283926C3D08}"/>
              </a:ext>
            </a:extLst>
          </p:cNvPr>
          <p:cNvPicPr>
            <a:picLocks noChangeAspect="1"/>
          </p:cNvPicPr>
          <p:nvPr/>
        </p:nvPicPr>
        <p:blipFill rotWithShape="1">
          <a:blip r:embed="rId4">
            <a:extLst>
              <a:ext uri="{28A0092B-C50C-407E-A947-70E740481C1C}">
                <a14:useLocalDpi xmlns:a14="http://schemas.microsoft.com/office/drawing/2010/main" val="0"/>
              </a:ext>
            </a:extLst>
          </a:blip>
          <a:srcRect l="9667" t="31852" r="15222" b="11464"/>
          <a:stretch/>
        </p:blipFill>
        <p:spPr>
          <a:xfrm>
            <a:off x="7957122" y="2182530"/>
            <a:ext cx="3680153" cy="2082963"/>
          </a:xfrm>
          <a:prstGeom prst="rect">
            <a:avLst/>
          </a:prstGeom>
        </p:spPr>
      </p:pic>
    </p:spTree>
    <p:extLst>
      <p:ext uri="{BB962C8B-B14F-4D97-AF65-F5344CB8AC3E}">
        <p14:creationId xmlns:p14="http://schemas.microsoft.com/office/powerpoint/2010/main" val="616021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8" name="Group 17">
            <a:extLst>
              <a:ext uri="{FF2B5EF4-FFF2-40B4-BE49-F238E27FC236}">
                <a16:creationId xmlns:a16="http://schemas.microsoft.com/office/drawing/2014/main" id="{96A7BBA4-9F46-40D1-B6EF-FB7CEA83F5E4}"/>
              </a:ext>
            </a:extLst>
          </p:cNvPr>
          <p:cNvGrpSpPr/>
          <p:nvPr/>
        </p:nvGrpSpPr>
        <p:grpSpPr>
          <a:xfrm>
            <a:off x="4440494" y="253777"/>
            <a:ext cx="3311011" cy="6350446"/>
            <a:chOff x="1345059" y="1089061"/>
            <a:chExt cx="2667000" cy="5029200"/>
          </a:xfrm>
        </p:grpSpPr>
        <p:grpSp>
          <p:nvGrpSpPr>
            <p:cNvPr id="19" name="Group 18">
              <a:extLst>
                <a:ext uri="{FF2B5EF4-FFF2-40B4-BE49-F238E27FC236}">
                  <a16:creationId xmlns:a16="http://schemas.microsoft.com/office/drawing/2014/main" id="{1489ECE8-FB1F-46A4-9C19-8359279A6394}"/>
                </a:ext>
              </a:extLst>
            </p:cNvPr>
            <p:cNvGrpSpPr/>
            <p:nvPr/>
          </p:nvGrpSpPr>
          <p:grpSpPr>
            <a:xfrm>
              <a:off x="1345059" y="1089061"/>
              <a:ext cx="2667000" cy="5029200"/>
              <a:chOff x="838200" y="76200"/>
              <a:chExt cx="2667000" cy="5029200"/>
            </a:xfrm>
          </p:grpSpPr>
          <p:grpSp>
            <p:nvGrpSpPr>
              <p:cNvPr id="21" name="Group 20">
                <a:extLst>
                  <a:ext uri="{FF2B5EF4-FFF2-40B4-BE49-F238E27FC236}">
                    <a16:creationId xmlns:a16="http://schemas.microsoft.com/office/drawing/2014/main" id="{B1FF4492-8913-48CE-A436-071787081F97}"/>
                  </a:ext>
                </a:extLst>
              </p:cNvPr>
              <p:cNvGrpSpPr/>
              <p:nvPr/>
            </p:nvGrpSpPr>
            <p:grpSpPr>
              <a:xfrm flipH="1">
                <a:off x="2209800" y="1447800"/>
                <a:ext cx="1295400" cy="3429000"/>
                <a:chOff x="685800" y="1447800"/>
                <a:chExt cx="1295400" cy="3124200"/>
              </a:xfrm>
            </p:grpSpPr>
            <p:sp>
              <p:nvSpPr>
                <p:cNvPr id="39" name="Bent Arrow 25">
                  <a:extLst>
                    <a:ext uri="{FF2B5EF4-FFF2-40B4-BE49-F238E27FC236}">
                      <a16:creationId xmlns:a16="http://schemas.microsoft.com/office/drawing/2014/main" id="{69243530-8F6D-4D78-98B2-4EAC41CB75C1}"/>
                    </a:ext>
                  </a:extLst>
                </p:cNvPr>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
              <p:nvSpPr>
                <p:cNvPr id="40" name="Bent Arrow 26">
                  <a:extLst>
                    <a:ext uri="{FF2B5EF4-FFF2-40B4-BE49-F238E27FC236}">
                      <a16:creationId xmlns:a16="http://schemas.microsoft.com/office/drawing/2014/main" id="{CF58F145-B62A-4D1C-9A79-163D195B4985}"/>
                    </a:ext>
                  </a:extLst>
                </p:cNvPr>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grpSp>
          <p:grpSp>
            <p:nvGrpSpPr>
              <p:cNvPr id="22" name="Group 21">
                <a:extLst>
                  <a:ext uri="{FF2B5EF4-FFF2-40B4-BE49-F238E27FC236}">
                    <a16:creationId xmlns:a16="http://schemas.microsoft.com/office/drawing/2014/main" id="{C800C130-F8D7-4136-B402-51B484E741E0}"/>
                  </a:ext>
                </a:extLst>
              </p:cNvPr>
              <p:cNvGrpSpPr/>
              <p:nvPr/>
            </p:nvGrpSpPr>
            <p:grpSpPr>
              <a:xfrm>
                <a:off x="838200" y="1447800"/>
                <a:ext cx="1295400" cy="3429000"/>
                <a:chOff x="685800" y="1447800"/>
                <a:chExt cx="1295400" cy="3429000"/>
              </a:xfrm>
            </p:grpSpPr>
            <p:sp>
              <p:nvSpPr>
                <p:cNvPr id="35" name="Bent Arrow 23">
                  <a:extLst>
                    <a:ext uri="{FF2B5EF4-FFF2-40B4-BE49-F238E27FC236}">
                      <a16:creationId xmlns:a16="http://schemas.microsoft.com/office/drawing/2014/main" id="{6129365A-0877-4C00-BE78-30FB1C31D060}"/>
                    </a:ext>
                  </a:extLst>
                </p:cNvPr>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
              <p:nvSpPr>
                <p:cNvPr id="36" name="Bent Arrow 14">
                  <a:extLst>
                    <a:ext uri="{FF2B5EF4-FFF2-40B4-BE49-F238E27FC236}">
                      <a16:creationId xmlns:a16="http://schemas.microsoft.com/office/drawing/2014/main" id="{70E7883E-37CF-455B-8820-E9E4974F77C8}"/>
                    </a:ext>
                  </a:extLst>
                </p:cNvPr>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grpSp>
          <p:sp>
            <p:nvSpPr>
              <p:cNvPr id="23" name="Oval 22">
                <a:extLst>
                  <a:ext uri="{FF2B5EF4-FFF2-40B4-BE49-F238E27FC236}">
                    <a16:creationId xmlns:a16="http://schemas.microsoft.com/office/drawing/2014/main" id="{0E9797C0-B491-4912-91E3-CAD22FA29880}"/>
                  </a:ext>
                </a:extLst>
              </p:cNvPr>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4" name="Flowchart: Manual Operation 23">
                <a:extLst>
                  <a:ext uri="{FF2B5EF4-FFF2-40B4-BE49-F238E27FC236}">
                    <a16:creationId xmlns:a16="http://schemas.microsoft.com/office/drawing/2014/main" id="{F200E2F2-CFF8-4A66-A02F-C3E0663960A5}"/>
                  </a:ext>
                </a:extLst>
              </p:cNvPr>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5" name="Flowchart: Manual Operation 24">
                <a:extLst>
                  <a:ext uri="{FF2B5EF4-FFF2-40B4-BE49-F238E27FC236}">
                    <a16:creationId xmlns:a16="http://schemas.microsoft.com/office/drawing/2014/main" id="{3FC54A8A-7270-4EB0-9D3A-CC61C64C117E}"/>
                  </a:ext>
                </a:extLst>
              </p:cNvPr>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6" name="Rounded Rectangle 14">
                <a:extLst>
                  <a:ext uri="{FF2B5EF4-FFF2-40B4-BE49-F238E27FC236}">
                    <a16:creationId xmlns:a16="http://schemas.microsoft.com/office/drawing/2014/main" id="{38930D23-5228-41DF-9EE1-D6492D19ECFB}"/>
                  </a:ext>
                </a:extLst>
              </p:cNvPr>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7" name="Rounded Rectangle 5">
                <a:extLst>
                  <a:ext uri="{FF2B5EF4-FFF2-40B4-BE49-F238E27FC236}">
                    <a16:creationId xmlns:a16="http://schemas.microsoft.com/office/drawing/2014/main" id="{28FCAA9B-BE33-4AEE-8F04-E55629CE9D2E}"/>
                  </a:ext>
                </a:extLst>
              </p:cNvPr>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8" name="Donut 16">
                <a:extLst>
                  <a:ext uri="{FF2B5EF4-FFF2-40B4-BE49-F238E27FC236}">
                    <a16:creationId xmlns:a16="http://schemas.microsoft.com/office/drawing/2014/main" id="{1AA80534-5479-4751-95EF-F5B24C741D6C}"/>
                  </a:ext>
                </a:extLst>
              </p:cNvPr>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
            <p:nvSpPr>
              <p:cNvPr id="29" name="Rounded Rectangle 7">
                <a:extLst>
                  <a:ext uri="{FF2B5EF4-FFF2-40B4-BE49-F238E27FC236}">
                    <a16:creationId xmlns:a16="http://schemas.microsoft.com/office/drawing/2014/main" id="{E7E42329-4B39-4B4E-94C5-ECC8634A0F26}"/>
                  </a:ext>
                </a:extLst>
              </p:cNvPr>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0" name="Rounded Rectangle 9">
                <a:extLst>
                  <a:ext uri="{FF2B5EF4-FFF2-40B4-BE49-F238E27FC236}">
                    <a16:creationId xmlns:a16="http://schemas.microsoft.com/office/drawing/2014/main" id="{5FF12E0F-DC47-4E3D-AD49-AE56B07B84C1}"/>
                  </a:ext>
                </a:extLst>
              </p:cNvPr>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1" name="Rounded Rectangle 10">
                <a:extLst>
                  <a:ext uri="{FF2B5EF4-FFF2-40B4-BE49-F238E27FC236}">
                    <a16:creationId xmlns:a16="http://schemas.microsoft.com/office/drawing/2014/main" id="{12E3D3E9-D4B9-4D4D-80E9-FAC94AC8F996}"/>
                  </a:ext>
                </a:extLst>
              </p:cNvPr>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2" name="Rounded Rectangle 11">
                <a:extLst>
                  <a:ext uri="{FF2B5EF4-FFF2-40B4-BE49-F238E27FC236}">
                    <a16:creationId xmlns:a16="http://schemas.microsoft.com/office/drawing/2014/main" id="{1C5B5B31-72DA-4D64-B1C6-4B3892E7AA84}"/>
                  </a:ext>
                </a:extLst>
              </p:cNvPr>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3" name="Rounded Rectangle 12">
                <a:extLst>
                  <a:ext uri="{FF2B5EF4-FFF2-40B4-BE49-F238E27FC236}">
                    <a16:creationId xmlns:a16="http://schemas.microsoft.com/office/drawing/2014/main" id="{0534CE81-89E8-44F9-B1BD-2416EF02D5A8}"/>
                  </a:ext>
                </a:extLst>
              </p:cNvPr>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4" name="Flowchart: Manual Operation 33">
                <a:extLst>
                  <a:ext uri="{FF2B5EF4-FFF2-40B4-BE49-F238E27FC236}">
                    <a16:creationId xmlns:a16="http://schemas.microsoft.com/office/drawing/2014/main" id="{DC7C3F71-C425-4A75-9946-01E662EC9D27}"/>
                  </a:ext>
                </a:extLst>
              </p:cNvPr>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20" name="Rectangle 19">
              <a:extLst>
                <a:ext uri="{FF2B5EF4-FFF2-40B4-BE49-F238E27FC236}">
                  <a16:creationId xmlns:a16="http://schemas.microsoft.com/office/drawing/2014/main" id="{5E43D105-9498-46CB-94C2-0A17D0E7486B}"/>
                </a:ext>
              </a:extLst>
            </p:cNvPr>
            <p:cNvSpPr/>
            <p:nvPr/>
          </p:nvSpPr>
          <p:spPr>
            <a:xfrm>
              <a:off x="1760318" y="3286211"/>
              <a:ext cx="1939576" cy="1389329"/>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t>Because of the Resurrection of Jesus Christ, all mankind will be resurrected and will live forever</a:t>
              </a:r>
              <a:r>
                <a:rPr lang="en-US" dirty="0"/>
                <a:t> </a:t>
              </a:r>
              <a:endParaRPr lang="en-US" sz="2000" dirty="0"/>
            </a:p>
          </p:txBody>
        </p:sp>
      </p:grpSp>
      <p:pic>
        <p:nvPicPr>
          <p:cNvPr id="3" name="Picture 2">
            <a:extLst>
              <a:ext uri="{FF2B5EF4-FFF2-40B4-BE49-F238E27FC236}">
                <a16:creationId xmlns:a16="http://schemas.microsoft.com/office/drawing/2014/main" id="{D2C5533A-3698-499D-999F-3925D8FA17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736" y="599000"/>
            <a:ext cx="3274581" cy="3176344"/>
          </a:xfrm>
          <a:prstGeom prst="rect">
            <a:avLst/>
          </a:prstGeom>
        </p:spPr>
      </p:pic>
      <p:sp>
        <p:nvSpPr>
          <p:cNvPr id="5" name="Rectangle 4">
            <a:extLst>
              <a:ext uri="{FF2B5EF4-FFF2-40B4-BE49-F238E27FC236}">
                <a16:creationId xmlns:a16="http://schemas.microsoft.com/office/drawing/2014/main" id="{03434F36-05CB-4A12-A95E-75AABC205207}"/>
              </a:ext>
            </a:extLst>
          </p:cNvPr>
          <p:cNvSpPr/>
          <p:nvPr/>
        </p:nvSpPr>
        <p:spPr>
          <a:xfrm>
            <a:off x="7940706" y="1858895"/>
            <a:ext cx="4156694" cy="3046988"/>
          </a:xfrm>
          <a:prstGeom prst="rect">
            <a:avLst/>
          </a:prstGeom>
        </p:spPr>
        <p:txBody>
          <a:bodyPr wrap="square">
            <a:spAutoFit/>
          </a:bodyPr>
          <a:lstStyle/>
          <a:p>
            <a:pPr fontAlgn="base"/>
            <a:r>
              <a:rPr lang="en-US" sz="2400" b="0" i="1" dirty="0">
                <a:solidFill>
                  <a:schemeClr val="bg1"/>
                </a:solidFill>
                <a:effectLst/>
                <a:latin typeface="Palatino"/>
              </a:rPr>
              <a:t>For man is spirit. The elements are eternal, and spirit and element, inseparably connected, receive a fulness of joy;</a:t>
            </a:r>
          </a:p>
          <a:p>
            <a:pPr fontAlgn="base"/>
            <a:endParaRPr lang="en-US" sz="2400" b="0" i="1" dirty="0">
              <a:solidFill>
                <a:schemeClr val="bg1"/>
              </a:solidFill>
              <a:effectLst/>
              <a:latin typeface="Palatino"/>
            </a:endParaRPr>
          </a:p>
          <a:p>
            <a:pPr fontAlgn="base"/>
            <a:r>
              <a:rPr lang="en-US" sz="2400" b="0" i="1" dirty="0">
                <a:solidFill>
                  <a:schemeClr val="bg1"/>
                </a:solidFill>
                <a:effectLst/>
                <a:latin typeface="Palatino"/>
              </a:rPr>
              <a:t>And when separated, man cannot receive a fulness of joy.</a:t>
            </a:r>
          </a:p>
          <a:p>
            <a:pPr fontAlgn="base"/>
            <a:r>
              <a:rPr lang="en-US" sz="2400" i="1" dirty="0">
                <a:solidFill>
                  <a:schemeClr val="bg1"/>
                </a:solidFill>
                <a:latin typeface="Palatino"/>
              </a:rPr>
              <a:t>D&amp;C 93:33-34</a:t>
            </a:r>
            <a:endParaRPr lang="en-US" sz="2400" b="0" i="1" dirty="0">
              <a:solidFill>
                <a:schemeClr val="bg1"/>
              </a:solidFill>
              <a:effectLst/>
              <a:latin typeface="Palatino"/>
            </a:endParaRPr>
          </a:p>
        </p:txBody>
      </p:sp>
      <p:sp>
        <p:nvSpPr>
          <p:cNvPr id="6" name="Rectangle 5">
            <a:extLst>
              <a:ext uri="{FF2B5EF4-FFF2-40B4-BE49-F238E27FC236}">
                <a16:creationId xmlns:a16="http://schemas.microsoft.com/office/drawing/2014/main" id="{8105C805-FB08-4839-A268-2FE6ED81DE07}"/>
              </a:ext>
            </a:extLst>
          </p:cNvPr>
          <p:cNvSpPr/>
          <p:nvPr/>
        </p:nvSpPr>
        <p:spPr>
          <a:xfrm>
            <a:off x="314944" y="4637874"/>
            <a:ext cx="3789680" cy="1815882"/>
          </a:xfrm>
          <a:prstGeom prst="rect">
            <a:avLst/>
          </a:prstGeom>
        </p:spPr>
        <p:txBody>
          <a:bodyPr wrap="square">
            <a:spAutoFit/>
          </a:bodyPr>
          <a:lstStyle/>
          <a:p>
            <a:pPr algn="ctr"/>
            <a:r>
              <a:rPr lang="en-US" sz="2800" b="1" i="0" dirty="0">
                <a:solidFill>
                  <a:srgbClr val="FF0000"/>
                </a:solidFill>
                <a:effectLst/>
                <a:latin typeface="Open Sans"/>
              </a:rPr>
              <a:t>We cannot be like Heavenly Father without a body of flesh and bones.</a:t>
            </a:r>
            <a:endParaRPr lang="en-US" sz="2800" b="1" dirty="0">
              <a:solidFill>
                <a:srgbClr val="FF0000"/>
              </a:solidFill>
            </a:endParaRPr>
          </a:p>
        </p:txBody>
      </p:sp>
    </p:spTree>
    <p:extLst>
      <p:ext uri="{BB962C8B-B14F-4D97-AF65-F5344CB8AC3E}">
        <p14:creationId xmlns:p14="http://schemas.microsoft.com/office/powerpoint/2010/main" val="3679516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971800" y="1"/>
            <a:ext cx="6808274" cy="1200329"/>
          </a:xfrm>
          <a:prstGeom prst="rect">
            <a:avLst/>
          </a:prstGeom>
          <a:noFill/>
        </p:spPr>
        <p:txBody>
          <a:bodyPr wrap="none" rtlCol="0">
            <a:spAutoFit/>
          </a:bodyPr>
          <a:lstStyle/>
          <a:p>
            <a:r>
              <a:rPr lang="en-US" sz="7200" dirty="0">
                <a:solidFill>
                  <a:schemeClr val="bg1"/>
                </a:solidFill>
                <a:latin typeface="Edwardian Script ITC" pitchFamily="66" charset="0"/>
              </a:rPr>
              <a:t>Premortal Spirit World</a:t>
            </a:r>
          </a:p>
        </p:txBody>
      </p:sp>
      <p:sp>
        <p:nvSpPr>
          <p:cNvPr id="7" name="TextBox 6"/>
          <p:cNvSpPr txBox="1"/>
          <p:nvPr/>
        </p:nvSpPr>
        <p:spPr>
          <a:xfrm>
            <a:off x="1905000" y="1600201"/>
            <a:ext cx="3200400" cy="1384995"/>
          </a:xfrm>
          <a:prstGeom prst="rect">
            <a:avLst/>
          </a:prstGeom>
          <a:noFill/>
        </p:spPr>
        <p:txBody>
          <a:bodyPr wrap="square" rtlCol="0">
            <a:spAutoFit/>
          </a:bodyPr>
          <a:lstStyle/>
          <a:p>
            <a:pPr algn="ctr"/>
            <a:r>
              <a:rPr lang="en-US" sz="2800" dirty="0">
                <a:solidFill>
                  <a:schemeClr val="bg1"/>
                </a:solidFill>
              </a:rPr>
              <a:t>From the Beginning</a:t>
            </a:r>
          </a:p>
          <a:p>
            <a:pPr algn="ctr"/>
            <a:endParaRPr lang="en-US" sz="2800" dirty="0">
              <a:solidFill>
                <a:schemeClr val="bg1"/>
              </a:solidFill>
            </a:endParaRPr>
          </a:p>
          <a:p>
            <a:pPr algn="ctr"/>
            <a:r>
              <a:rPr lang="en-US" sz="2800" dirty="0">
                <a:solidFill>
                  <a:srgbClr val="FFC000"/>
                </a:solidFill>
              </a:rPr>
              <a:t>Moses 4: 1-2</a:t>
            </a:r>
          </a:p>
        </p:txBody>
      </p:sp>
      <p:sp>
        <p:nvSpPr>
          <p:cNvPr id="8" name="TextBox 7"/>
          <p:cNvSpPr txBox="1"/>
          <p:nvPr/>
        </p:nvSpPr>
        <p:spPr>
          <a:xfrm>
            <a:off x="7391400" y="1600200"/>
            <a:ext cx="2286000" cy="1815882"/>
          </a:xfrm>
          <a:prstGeom prst="rect">
            <a:avLst/>
          </a:prstGeom>
          <a:noFill/>
        </p:spPr>
        <p:txBody>
          <a:bodyPr wrap="square" rtlCol="0">
            <a:spAutoFit/>
          </a:bodyPr>
          <a:lstStyle/>
          <a:p>
            <a:pPr algn="ctr"/>
            <a:r>
              <a:rPr lang="en-US" sz="2800" dirty="0">
                <a:solidFill>
                  <a:schemeClr val="bg1"/>
                </a:solidFill>
              </a:rPr>
              <a:t>Intelligences</a:t>
            </a:r>
          </a:p>
          <a:p>
            <a:pPr algn="ctr"/>
            <a:endParaRPr lang="en-US" sz="2800" dirty="0">
              <a:solidFill>
                <a:schemeClr val="bg1"/>
              </a:solidFill>
            </a:endParaRPr>
          </a:p>
          <a:p>
            <a:pPr algn="ctr"/>
            <a:r>
              <a:rPr lang="en-US" sz="2800" dirty="0">
                <a:solidFill>
                  <a:srgbClr val="FFC000"/>
                </a:solidFill>
              </a:rPr>
              <a:t>Abraham 3:22-28</a:t>
            </a:r>
          </a:p>
        </p:txBody>
      </p:sp>
      <p:sp>
        <p:nvSpPr>
          <p:cNvPr id="9" name="TextBox 8"/>
          <p:cNvSpPr txBox="1"/>
          <p:nvPr/>
        </p:nvSpPr>
        <p:spPr>
          <a:xfrm>
            <a:off x="2895600" y="5334001"/>
            <a:ext cx="6477000" cy="1384995"/>
          </a:xfrm>
          <a:prstGeom prst="rect">
            <a:avLst/>
          </a:prstGeom>
          <a:noFill/>
        </p:spPr>
        <p:txBody>
          <a:bodyPr wrap="square" rtlCol="0">
            <a:spAutoFit/>
          </a:bodyPr>
          <a:lstStyle/>
          <a:p>
            <a:pPr algn="ctr"/>
            <a:r>
              <a:rPr lang="en-US" sz="2800" dirty="0">
                <a:solidFill>
                  <a:schemeClr val="bg1"/>
                </a:solidFill>
              </a:rPr>
              <a:t>Through this plan, we would be able to become like Him and dwell in His presence forever.</a:t>
            </a:r>
          </a:p>
        </p:txBody>
      </p:sp>
      <p:pic>
        <p:nvPicPr>
          <p:cNvPr id="10" name="Picture 9" descr="heaven.jpg"/>
          <p:cNvPicPr>
            <a:picLocks noChangeAspect="1"/>
          </p:cNvPicPr>
          <p:nvPr/>
        </p:nvPicPr>
        <p:blipFill>
          <a:blip r:embed="rId2" cstate="print"/>
          <a:srcRect l="8664" t="4324" r="4693" b="9189"/>
          <a:stretch>
            <a:fillRect/>
          </a:stretch>
        </p:blipFill>
        <p:spPr>
          <a:xfrm>
            <a:off x="4572000" y="3048000"/>
            <a:ext cx="3124200" cy="208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Horizontal)">
                                      <p:cBhvr>
                                        <p:cTn id="17" dur="500"/>
                                        <p:tgtEl>
                                          <p:spTgt spid="10"/>
                                        </p:tgtEl>
                                      </p:cBhvr>
                                    </p:animEffect>
                                  </p:childTnLst>
                                </p:cTn>
                              </p:par>
                              <p:par>
                                <p:cTn id="18" presetID="16" presetClass="entr" presetSubtype="26"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Horizontal)">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 name="Oval 1">
            <a:extLst>
              <a:ext uri="{FF2B5EF4-FFF2-40B4-BE49-F238E27FC236}">
                <a16:creationId xmlns:a16="http://schemas.microsoft.com/office/drawing/2014/main" id="{6415322D-BAFA-4D12-B48C-39CCCE640938}"/>
              </a:ext>
            </a:extLst>
          </p:cNvPr>
          <p:cNvSpPr/>
          <p:nvPr/>
        </p:nvSpPr>
        <p:spPr>
          <a:xfrm>
            <a:off x="1915160" y="304800"/>
            <a:ext cx="8361680" cy="164592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96449367-61C1-422B-BEB3-9E06BA519C9F}"/>
              </a:ext>
            </a:extLst>
          </p:cNvPr>
          <p:cNvSpPr/>
          <p:nvPr/>
        </p:nvSpPr>
        <p:spPr>
          <a:xfrm>
            <a:off x="2915920" y="538480"/>
            <a:ext cx="1178560" cy="1178560"/>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2F8F515-BDFB-41E6-8E43-70D80517F852}"/>
              </a:ext>
            </a:extLst>
          </p:cNvPr>
          <p:cNvSpPr txBox="1"/>
          <p:nvPr/>
        </p:nvSpPr>
        <p:spPr>
          <a:xfrm>
            <a:off x="2915920" y="804594"/>
            <a:ext cx="1178560" cy="646331"/>
          </a:xfrm>
          <a:prstGeom prst="rect">
            <a:avLst/>
          </a:prstGeom>
          <a:noFill/>
        </p:spPr>
        <p:txBody>
          <a:bodyPr wrap="square" rtlCol="0">
            <a:spAutoFit/>
          </a:bodyPr>
          <a:lstStyle/>
          <a:p>
            <a:pPr algn="ctr"/>
            <a:r>
              <a:rPr lang="en-US" dirty="0">
                <a:solidFill>
                  <a:schemeClr val="bg1"/>
                </a:solidFill>
              </a:rPr>
              <a:t>Pre-earth life</a:t>
            </a:r>
          </a:p>
        </p:txBody>
      </p:sp>
      <p:sp>
        <p:nvSpPr>
          <p:cNvPr id="37" name="TextBox 36">
            <a:extLst>
              <a:ext uri="{FF2B5EF4-FFF2-40B4-BE49-F238E27FC236}">
                <a16:creationId xmlns:a16="http://schemas.microsoft.com/office/drawing/2014/main" id="{9649FC4A-569B-4CF0-A8C8-2C92AC511041}"/>
              </a:ext>
            </a:extLst>
          </p:cNvPr>
          <p:cNvSpPr txBox="1"/>
          <p:nvPr/>
        </p:nvSpPr>
        <p:spPr>
          <a:xfrm>
            <a:off x="4452620" y="786228"/>
            <a:ext cx="3286760" cy="461665"/>
          </a:xfrm>
          <a:prstGeom prst="rect">
            <a:avLst/>
          </a:prstGeom>
          <a:noFill/>
        </p:spPr>
        <p:txBody>
          <a:bodyPr wrap="square" rtlCol="0">
            <a:spAutoFit/>
          </a:bodyPr>
          <a:lstStyle/>
          <a:p>
            <a:pPr algn="ctr"/>
            <a:r>
              <a:rPr lang="en-US" sz="2400" dirty="0">
                <a:solidFill>
                  <a:schemeClr val="bg1"/>
                </a:solidFill>
              </a:rPr>
              <a:t>The Presence of God</a:t>
            </a:r>
          </a:p>
        </p:txBody>
      </p:sp>
      <p:sp>
        <p:nvSpPr>
          <p:cNvPr id="10" name="Oval 9">
            <a:extLst>
              <a:ext uri="{FF2B5EF4-FFF2-40B4-BE49-F238E27FC236}">
                <a16:creationId xmlns:a16="http://schemas.microsoft.com/office/drawing/2014/main" id="{0C3ADB02-9977-45AB-A83F-EE4BF3DBE226}"/>
              </a:ext>
            </a:extLst>
          </p:cNvPr>
          <p:cNvSpPr/>
          <p:nvPr/>
        </p:nvSpPr>
        <p:spPr>
          <a:xfrm>
            <a:off x="1986280" y="4556760"/>
            <a:ext cx="8361680" cy="199644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55416DF-E0C1-4787-91A0-2964206EE43C}"/>
              </a:ext>
            </a:extLst>
          </p:cNvPr>
          <p:cNvSpPr txBox="1"/>
          <p:nvPr/>
        </p:nvSpPr>
        <p:spPr>
          <a:xfrm>
            <a:off x="2326640" y="5290234"/>
            <a:ext cx="1178560" cy="369332"/>
          </a:xfrm>
          <a:prstGeom prst="rect">
            <a:avLst/>
          </a:prstGeom>
          <a:noFill/>
        </p:spPr>
        <p:txBody>
          <a:bodyPr wrap="square" rtlCol="0">
            <a:spAutoFit/>
          </a:bodyPr>
          <a:lstStyle/>
          <a:p>
            <a:pPr algn="ctr"/>
            <a:r>
              <a:rPr lang="en-US" dirty="0">
                <a:solidFill>
                  <a:schemeClr val="bg1"/>
                </a:solidFill>
              </a:rPr>
              <a:t>Morality</a:t>
            </a:r>
          </a:p>
        </p:txBody>
      </p:sp>
      <p:cxnSp>
        <p:nvCxnSpPr>
          <p:cNvPr id="8" name="Straight Arrow Connector 7">
            <a:extLst>
              <a:ext uri="{FF2B5EF4-FFF2-40B4-BE49-F238E27FC236}">
                <a16:creationId xmlns:a16="http://schemas.microsoft.com/office/drawing/2014/main" id="{1CF0139F-60A9-4EDC-9041-B68445F9D05D}"/>
              </a:ext>
            </a:extLst>
          </p:cNvPr>
          <p:cNvCxnSpPr/>
          <p:nvPr/>
        </p:nvCxnSpPr>
        <p:spPr>
          <a:xfrm>
            <a:off x="3383280" y="1950720"/>
            <a:ext cx="0" cy="2620526"/>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8A6B25D9-6866-4CFA-9E73-97FEBE8C9E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5787" y="2345304"/>
            <a:ext cx="1499623" cy="1842393"/>
          </a:xfrm>
          <a:prstGeom prst="rect">
            <a:avLst/>
          </a:prstGeom>
        </p:spPr>
      </p:pic>
      <p:pic>
        <p:nvPicPr>
          <p:cNvPr id="13" name="Picture 12">
            <a:extLst>
              <a:ext uri="{FF2B5EF4-FFF2-40B4-BE49-F238E27FC236}">
                <a16:creationId xmlns:a16="http://schemas.microsoft.com/office/drawing/2014/main" id="{15E3EB06-9952-4923-99FB-8CBB313B9698}"/>
              </a:ext>
            </a:extLst>
          </p:cNvPr>
          <p:cNvPicPr>
            <a:picLocks noChangeAspect="1"/>
          </p:cNvPicPr>
          <p:nvPr/>
        </p:nvPicPr>
        <p:blipFill rotWithShape="1">
          <a:blip r:embed="rId3">
            <a:extLst>
              <a:ext uri="{28A0092B-C50C-407E-A947-70E740481C1C}">
                <a14:useLocalDpi xmlns:a14="http://schemas.microsoft.com/office/drawing/2010/main" val="0"/>
              </a:ext>
            </a:extLst>
          </a:blip>
          <a:srcRect l="34161" t="3513" r="10898" b="11595"/>
          <a:stretch/>
        </p:blipFill>
        <p:spPr>
          <a:xfrm>
            <a:off x="5401234" y="2191858"/>
            <a:ext cx="1536164" cy="2082963"/>
          </a:xfrm>
          <a:prstGeom prst="rect">
            <a:avLst/>
          </a:prstGeom>
        </p:spPr>
      </p:pic>
      <p:sp>
        <p:nvSpPr>
          <p:cNvPr id="14" name="Rectangle 13">
            <a:extLst>
              <a:ext uri="{FF2B5EF4-FFF2-40B4-BE49-F238E27FC236}">
                <a16:creationId xmlns:a16="http://schemas.microsoft.com/office/drawing/2014/main" id="{3966D070-4230-4702-B60D-EF63EF8D72D4}"/>
              </a:ext>
            </a:extLst>
          </p:cNvPr>
          <p:cNvSpPr/>
          <p:nvPr/>
        </p:nvSpPr>
        <p:spPr>
          <a:xfrm>
            <a:off x="6776867" y="5996800"/>
            <a:ext cx="2263052" cy="461665"/>
          </a:xfrm>
          <a:prstGeom prst="rect">
            <a:avLst/>
          </a:prstGeom>
        </p:spPr>
        <p:txBody>
          <a:bodyPr wrap="square">
            <a:spAutoFit/>
          </a:bodyPr>
          <a:lstStyle/>
          <a:p>
            <a:r>
              <a:rPr lang="en-US" sz="2400" b="0" i="0" dirty="0">
                <a:solidFill>
                  <a:schemeClr val="bg1"/>
                </a:solidFill>
                <a:effectLst/>
                <a:latin typeface="Open Sans"/>
              </a:rPr>
              <a:t>Physical Death</a:t>
            </a:r>
            <a:endParaRPr lang="en-US" sz="2400" dirty="0">
              <a:solidFill>
                <a:schemeClr val="bg1"/>
              </a:solidFill>
            </a:endParaRPr>
          </a:p>
        </p:txBody>
      </p:sp>
      <p:sp>
        <p:nvSpPr>
          <p:cNvPr id="38" name="TextBox 37">
            <a:extLst>
              <a:ext uri="{FF2B5EF4-FFF2-40B4-BE49-F238E27FC236}">
                <a16:creationId xmlns:a16="http://schemas.microsoft.com/office/drawing/2014/main" id="{36B13D83-58AF-4652-9C76-BDE3135C1EDA}"/>
              </a:ext>
            </a:extLst>
          </p:cNvPr>
          <p:cNvSpPr txBox="1"/>
          <p:nvPr/>
        </p:nvSpPr>
        <p:spPr>
          <a:xfrm>
            <a:off x="3635787" y="6042967"/>
            <a:ext cx="1178560" cy="461665"/>
          </a:xfrm>
          <a:prstGeom prst="rect">
            <a:avLst/>
          </a:prstGeom>
          <a:noFill/>
        </p:spPr>
        <p:txBody>
          <a:bodyPr wrap="square" rtlCol="0">
            <a:spAutoFit/>
          </a:bodyPr>
          <a:lstStyle/>
          <a:p>
            <a:pPr algn="ctr"/>
            <a:r>
              <a:rPr lang="en-US" sz="2400" dirty="0">
                <a:solidFill>
                  <a:schemeClr val="bg1"/>
                </a:solidFill>
              </a:rPr>
              <a:t>Sin</a:t>
            </a:r>
          </a:p>
        </p:txBody>
      </p:sp>
      <p:cxnSp>
        <p:nvCxnSpPr>
          <p:cNvPr id="41" name="Straight Arrow Connector 40">
            <a:extLst>
              <a:ext uri="{FF2B5EF4-FFF2-40B4-BE49-F238E27FC236}">
                <a16:creationId xmlns:a16="http://schemas.microsoft.com/office/drawing/2014/main" id="{33C2F523-AE5C-42AB-9485-3F20CC9A18A5}"/>
              </a:ext>
            </a:extLst>
          </p:cNvPr>
          <p:cNvCxnSpPr>
            <a:cxnSpLocks/>
          </p:cNvCxnSpPr>
          <p:nvPr/>
        </p:nvCxnSpPr>
        <p:spPr>
          <a:xfrm>
            <a:off x="4094480" y="5989828"/>
            <a:ext cx="4602480" cy="44275"/>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F448D589-87F6-40E8-9E12-4C1A9D2F99D8}"/>
              </a:ext>
            </a:extLst>
          </p:cNvPr>
          <p:cNvSpPr txBox="1"/>
          <p:nvPr/>
        </p:nvSpPr>
        <p:spPr>
          <a:xfrm>
            <a:off x="8107680" y="804594"/>
            <a:ext cx="1178560" cy="646331"/>
          </a:xfrm>
          <a:prstGeom prst="rect">
            <a:avLst/>
          </a:prstGeom>
          <a:noFill/>
        </p:spPr>
        <p:txBody>
          <a:bodyPr wrap="square" rtlCol="0">
            <a:spAutoFit/>
          </a:bodyPr>
          <a:lstStyle/>
          <a:p>
            <a:pPr algn="ctr"/>
            <a:r>
              <a:rPr lang="en-US" dirty="0">
                <a:solidFill>
                  <a:schemeClr val="bg1"/>
                </a:solidFill>
              </a:rPr>
              <a:t>Eternal Life</a:t>
            </a:r>
          </a:p>
        </p:txBody>
      </p:sp>
      <p:cxnSp>
        <p:nvCxnSpPr>
          <p:cNvPr id="21" name="Straight Arrow Connector 20">
            <a:extLst>
              <a:ext uri="{FF2B5EF4-FFF2-40B4-BE49-F238E27FC236}">
                <a16:creationId xmlns:a16="http://schemas.microsoft.com/office/drawing/2014/main" id="{9FDEA78B-7EB7-41BC-BF45-6CE578F1E1CE}"/>
              </a:ext>
            </a:extLst>
          </p:cNvPr>
          <p:cNvCxnSpPr>
            <a:cxnSpLocks/>
          </p:cNvCxnSpPr>
          <p:nvPr/>
        </p:nvCxnSpPr>
        <p:spPr>
          <a:xfrm flipV="1">
            <a:off x="8879840" y="1956237"/>
            <a:ext cx="0" cy="2620526"/>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DE951527-6D00-4872-BDD6-7A61396F4413}"/>
              </a:ext>
            </a:extLst>
          </p:cNvPr>
          <p:cNvPicPr>
            <a:picLocks noChangeAspect="1"/>
          </p:cNvPicPr>
          <p:nvPr/>
        </p:nvPicPr>
        <p:blipFill rotWithShape="1">
          <a:blip r:embed="rId4">
            <a:extLst>
              <a:ext uri="{28A0092B-C50C-407E-A947-70E740481C1C}">
                <a14:useLocalDpi xmlns:a14="http://schemas.microsoft.com/office/drawing/2010/main" val="0"/>
              </a:ext>
            </a:extLst>
          </a:blip>
          <a:srcRect l="21906" r="18571"/>
          <a:stretch/>
        </p:blipFill>
        <p:spPr>
          <a:xfrm>
            <a:off x="7153363" y="2324668"/>
            <a:ext cx="1547737" cy="1950153"/>
          </a:xfrm>
          <a:prstGeom prst="rect">
            <a:avLst/>
          </a:prstGeom>
        </p:spPr>
      </p:pic>
      <p:sp>
        <p:nvSpPr>
          <p:cNvPr id="24" name="TextBox 23">
            <a:extLst>
              <a:ext uri="{FF2B5EF4-FFF2-40B4-BE49-F238E27FC236}">
                <a16:creationId xmlns:a16="http://schemas.microsoft.com/office/drawing/2014/main" id="{A543ECEE-E4E3-4ECD-B2F1-6F927BA69A21}"/>
              </a:ext>
            </a:extLst>
          </p:cNvPr>
          <p:cNvSpPr txBox="1"/>
          <p:nvPr/>
        </p:nvSpPr>
        <p:spPr>
          <a:xfrm rot="3173567">
            <a:off x="3418710" y="5092403"/>
            <a:ext cx="1178560" cy="369332"/>
          </a:xfrm>
          <a:prstGeom prst="rect">
            <a:avLst/>
          </a:prstGeom>
          <a:noFill/>
        </p:spPr>
        <p:txBody>
          <a:bodyPr wrap="square" rtlCol="0">
            <a:spAutoFit/>
          </a:bodyPr>
          <a:lstStyle/>
          <a:p>
            <a:pPr algn="ctr"/>
            <a:r>
              <a:rPr lang="en-US" dirty="0">
                <a:solidFill>
                  <a:schemeClr val="bg1"/>
                </a:solidFill>
              </a:rPr>
              <a:t>Faith</a:t>
            </a:r>
          </a:p>
        </p:txBody>
      </p:sp>
      <p:sp>
        <p:nvSpPr>
          <p:cNvPr id="25" name="TextBox 24">
            <a:extLst>
              <a:ext uri="{FF2B5EF4-FFF2-40B4-BE49-F238E27FC236}">
                <a16:creationId xmlns:a16="http://schemas.microsoft.com/office/drawing/2014/main" id="{DF780150-5DF8-4F36-8A6C-E9121404A303}"/>
              </a:ext>
            </a:extLst>
          </p:cNvPr>
          <p:cNvSpPr txBox="1"/>
          <p:nvPr/>
        </p:nvSpPr>
        <p:spPr>
          <a:xfrm rot="3173567">
            <a:off x="3978935" y="5047617"/>
            <a:ext cx="1364523" cy="369332"/>
          </a:xfrm>
          <a:prstGeom prst="rect">
            <a:avLst/>
          </a:prstGeom>
          <a:noFill/>
        </p:spPr>
        <p:txBody>
          <a:bodyPr wrap="square" rtlCol="0">
            <a:spAutoFit/>
          </a:bodyPr>
          <a:lstStyle/>
          <a:p>
            <a:pPr algn="ctr"/>
            <a:r>
              <a:rPr lang="en-US" dirty="0">
                <a:solidFill>
                  <a:schemeClr val="bg1"/>
                </a:solidFill>
              </a:rPr>
              <a:t>Repentance</a:t>
            </a:r>
          </a:p>
        </p:txBody>
      </p:sp>
      <p:sp>
        <p:nvSpPr>
          <p:cNvPr id="26" name="TextBox 25">
            <a:extLst>
              <a:ext uri="{FF2B5EF4-FFF2-40B4-BE49-F238E27FC236}">
                <a16:creationId xmlns:a16="http://schemas.microsoft.com/office/drawing/2014/main" id="{E25B0075-C104-4F17-8D8C-0C184CD7BEEA}"/>
              </a:ext>
            </a:extLst>
          </p:cNvPr>
          <p:cNvSpPr txBox="1"/>
          <p:nvPr/>
        </p:nvSpPr>
        <p:spPr>
          <a:xfrm rot="3173567">
            <a:off x="4632142" y="5047617"/>
            <a:ext cx="1364523" cy="369332"/>
          </a:xfrm>
          <a:prstGeom prst="rect">
            <a:avLst/>
          </a:prstGeom>
          <a:noFill/>
        </p:spPr>
        <p:txBody>
          <a:bodyPr wrap="square" rtlCol="0">
            <a:spAutoFit/>
          </a:bodyPr>
          <a:lstStyle/>
          <a:p>
            <a:pPr algn="ctr"/>
            <a:r>
              <a:rPr lang="en-US" dirty="0">
                <a:solidFill>
                  <a:schemeClr val="bg1"/>
                </a:solidFill>
              </a:rPr>
              <a:t>Baptism</a:t>
            </a:r>
          </a:p>
        </p:txBody>
      </p:sp>
      <p:sp>
        <p:nvSpPr>
          <p:cNvPr id="27" name="TextBox 26">
            <a:extLst>
              <a:ext uri="{FF2B5EF4-FFF2-40B4-BE49-F238E27FC236}">
                <a16:creationId xmlns:a16="http://schemas.microsoft.com/office/drawing/2014/main" id="{7A2F28D4-086F-47ED-BDB2-D1AEE35F33FC}"/>
              </a:ext>
            </a:extLst>
          </p:cNvPr>
          <p:cNvSpPr txBox="1"/>
          <p:nvPr/>
        </p:nvSpPr>
        <p:spPr>
          <a:xfrm rot="3173567">
            <a:off x="5285349" y="5047617"/>
            <a:ext cx="1364523" cy="369332"/>
          </a:xfrm>
          <a:prstGeom prst="rect">
            <a:avLst/>
          </a:prstGeom>
          <a:noFill/>
        </p:spPr>
        <p:txBody>
          <a:bodyPr wrap="square" rtlCol="0">
            <a:spAutoFit/>
          </a:bodyPr>
          <a:lstStyle/>
          <a:p>
            <a:pPr algn="ctr"/>
            <a:r>
              <a:rPr lang="en-US" dirty="0">
                <a:solidFill>
                  <a:schemeClr val="bg1"/>
                </a:solidFill>
              </a:rPr>
              <a:t>Holy Ghost</a:t>
            </a:r>
          </a:p>
        </p:txBody>
      </p:sp>
      <p:sp>
        <p:nvSpPr>
          <p:cNvPr id="28" name="TextBox 27">
            <a:extLst>
              <a:ext uri="{FF2B5EF4-FFF2-40B4-BE49-F238E27FC236}">
                <a16:creationId xmlns:a16="http://schemas.microsoft.com/office/drawing/2014/main" id="{0166CBC3-34E7-4F52-8004-BEB221E12820}"/>
              </a:ext>
            </a:extLst>
          </p:cNvPr>
          <p:cNvSpPr txBox="1"/>
          <p:nvPr/>
        </p:nvSpPr>
        <p:spPr>
          <a:xfrm rot="3173567">
            <a:off x="5938556" y="5038751"/>
            <a:ext cx="1364523" cy="369332"/>
          </a:xfrm>
          <a:prstGeom prst="rect">
            <a:avLst/>
          </a:prstGeom>
          <a:noFill/>
        </p:spPr>
        <p:txBody>
          <a:bodyPr wrap="square" rtlCol="0">
            <a:spAutoFit/>
          </a:bodyPr>
          <a:lstStyle/>
          <a:p>
            <a:pPr algn="ctr"/>
            <a:r>
              <a:rPr lang="en-US" dirty="0">
                <a:solidFill>
                  <a:schemeClr val="bg1"/>
                </a:solidFill>
              </a:rPr>
              <a:t>Obedience</a:t>
            </a:r>
          </a:p>
        </p:txBody>
      </p:sp>
      <p:sp>
        <p:nvSpPr>
          <p:cNvPr id="29" name="TextBox 28">
            <a:extLst>
              <a:ext uri="{FF2B5EF4-FFF2-40B4-BE49-F238E27FC236}">
                <a16:creationId xmlns:a16="http://schemas.microsoft.com/office/drawing/2014/main" id="{746F9A4F-1C2A-46AA-9434-63E90612B405}"/>
              </a:ext>
            </a:extLst>
          </p:cNvPr>
          <p:cNvSpPr txBox="1"/>
          <p:nvPr/>
        </p:nvSpPr>
        <p:spPr>
          <a:xfrm rot="3173567">
            <a:off x="6591763" y="5038749"/>
            <a:ext cx="1364523" cy="369332"/>
          </a:xfrm>
          <a:prstGeom prst="rect">
            <a:avLst/>
          </a:prstGeom>
          <a:noFill/>
        </p:spPr>
        <p:txBody>
          <a:bodyPr wrap="square" rtlCol="0">
            <a:spAutoFit/>
          </a:bodyPr>
          <a:lstStyle/>
          <a:p>
            <a:pPr algn="ctr"/>
            <a:r>
              <a:rPr lang="en-US" dirty="0">
                <a:solidFill>
                  <a:schemeClr val="bg1"/>
                </a:solidFill>
              </a:rPr>
              <a:t>Covenants</a:t>
            </a:r>
          </a:p>
        </p:txBody>
      </p:sp>
      <p:sp>
        <p:nvSpPr>
          <p:cNvPr id="30" name="TextBox 29">
            <a:extLst>
              <a:ext uri="{FF2B5EF4-FFF2-40B4-BE49-F238E27FC236}">
                <a16:creationId xmlns:a16="http://schemas.microsoft.com/office/drawing/2014/main" id="{BB33355E-F355-411B-99D5-651D982B1F0B}"/>
              </a:ext>
            </a:extLst>
          </p:cNvPr>
          <p:cNvSpPr txBox="1"/>
          <p:nvPr/>
        </p:nvSpPr>
        <p:spPr>
          <a:xfrm rot="3173567">
            <a:off x="7244970" y="5054908"/>
            <a:ext cx="1364523" cy="369332"/>
          </a:xfrm>
          <a:prstGeom prst="rect">
            <a:avLst/>
          </a:prstGeom>
          <a:noFill/>
        </p:spPr>
        <p:txBody>
          <a:bodyPr wrap="square" rtlCol="0">
            <a:spAutoFit/>
          </a:bodyPr>
          <a:lstStyle/>
          <a:p>
            <a:pPr algn="ctr"/>
            <a:r>
              <a:rPr lang="en-US" dirty="0">
                <a:solidFill>
                  <a:schemeClr val="bg1"/>
                </a:solidFill>
              </a:rPr>
              <a:t>Endurance</a:t>
            </a:r>
          </a:p>
        </p:txBody>
      </p:sp>
    </p:spTree>
    <p:extLst>
      <p:ext uri="{BB962C8B-B14F-4D97-AF65-F5344CB8AC3E}">
        <p14:creationId xmlns:p14="http://schemas.microsoft.com/office/powerpoint/2010/main" val="37631305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905000" y="1"/>
            <a:ext cx="8382000" cy="1200329"/>
          </a:xfrm>
          <a:prstGeom prst="rect">
            <a:avLst/>
          </a:prstGeom>
          <a:noFill/>
        </p:spPr>
        <p:txBody>
          <a:bodyPr wrap="square" rtlCol="0">
            <a:spAutoFit/>
          </a:bodyPr>
          <a:lstStyle/>
          <a:p>
            <a:pPr algn="ctr"/>
            <a:r>
              <a:rPr lang="en-US" sz="7200" dirty="0">
                <a:solidFill>
                  <a:schemeClr val="bg1"/>
                </a:solidFill>
                <a:latin typeface="Edwardian Script ITC" pitchFamily="66" charset="0"/>
              </a:rPr>
              <a:t>The End of Act 3</a:t>
            </a:r>
          </a:p>
        </p:txBody>
      </p:sp>
      <p:sp>
        <p:nvSpPr>
          <p:cNvPr id="8" name="TextBox 7"/>
          <p:cNvSpPr txBox="1"/>
          <p:nvPr/>
        </p:nvSpPr>
        <p:spPr>
          <a:xfrm>
            <a:off x="1676400" y="1295400"/>
            <a:ext cx="7620000" cy="4770537"/>
          </a:xfrm>
          <a:prstGeom prst="rect">
            <a:avLst/>
          </a:prstGeom>
          <a:noFill/>
        </p:spPr>
        <p:txBody>
          <a:bodyPr wrap="square" rtlCol="0">
            <a:spAutoFit/>
          </a:bodyPr>
          <a:lstStyle/>
          <a:p>
            <a:r>
              <a:rPr lang="en-US" sz="3200" dirty="0">
                <a:solidFill>
                  <a:schemeClr val="bg1"/>
                </a:solidFill>
              </a:rPr>
              <a:t>“We are in the second act of a three act play:</a:t>
            </a:r>
          </a:p>
          <a:p>
            <a:endParaRPr lang="en-US" sz="3200" dirty="0">
              <a:solidFill>
                <a:schemeClr val="bg1"/>
              </a:solidFill>
            </a:endParaRPr>
          </a:p>
          <a:p>
            <a:r>
              <a:rPr lang="en-US" sz="2000" dirty="0">
                <a:solidFill>
                  <a:schemeClr val="bg1"/>
                </a:solidFill>
              </a:rPr>
              <a:t>If you expect to find only ease and peace and bliss during act 2, you surely will be frustrated. You will understand little of what is going on and why things are permitted to be as they are.</a:t>
            </a:r>
          </a:p>
          <a:p>
            <a:r>
              <a:rPr lang="en-US" sz="2000" dirty="0">
                <a:solidFill>
                  <a:schemeClr val="bg1"/>
                </a:solidFill>
              </a:rPr>
              <a:t>Remember this! The line “And they all lived happily ever after” is never written into the second act. That line belongs in the third act. When the mysteries are solved and everything is put right…</a:t>
            </a:r>
          </a:p>
          <a:p>
            <a:r>
              <a:rPr lang="en-US" sz="2000" dirty="0">
                <a:solidFill>
                  <a:schemeClr val="bg1"/>
                </a:solidFill>
              </a:rPr>
              <a:t>Do not suppose that God willfully causes that which, for his own purposes he permits. When you know the plan and purpose of it all, even these things will manifest a loving Father in Heaven.</a:t>
            </a:r>
          </a:p>
          <a:p>
            <a:r>
              <a:rPr lang="en-US" sz="2000" dirty="0">
                <a:solidFill>
                  <a:schemeClr val="bg1"/>
                </a:solidFill>
              </a:rPr>
              <a:t>--Pres. Boyd K. Packer</a:t>
            </a:r>
          </a:p>
          <a:p>
            <a:pPr algn="ctr"/>
            <a:endParaRPr lang="en-US" sz="2000" dirty="0">
              <a:solidFill>
                <a:schemeClr val="bg1"/>
              </a:solidFill>
            </a:endParaRPr>
          </a:p>
          <a:p>
            <a:pPr algn="ctr"/>
            <a:endParaRPr lang="en-US" sz="2000" dirty="0">
              <a:solidFill>
                <a:schemeClr val="bg1"/>
              </a:solidFill>
            </a:endParaRPr>
          </a:p>
        </p:txBody>
      </p:sp>
      <p:pic>
        <p:nvPicPr>
          <p:cNvPr id="18" name="Picture 17" descr="boyd k. packer.jpg"/>
          <p:cNvPicPr>
            <a:picLocks noChangeAspect="1"/>
          </p:cNvPicPr>
          <p:nvPr/>
        </p:nvPicPr>
        <p:blipFill>
          <a:blip r:embed="rId2" cstate="print"/>
          <a:stretch>
            <a:fillRect/>
          </a:stretch>
        </p:blipFill>
        <p:spPr>
          <a:xfrm>
            <a:off x="9410700" y="4241801"/>
            <a:ext cx="1752600" cy="2184275"/>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97ED607-BB24-4156-BF3C-FBC4DA72976A}"/>
              </a:ext>
            </a:extLst>
          </p:cNvPr>
          <p:cNvSpPr/>
          <p:nvPr/>
        </p:nvSpPr>
        <p:spPr>
          <a:xfrm>
            <a:off x="0" y="0"/>
            <a:ext cx="12192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FDB68AA7-8720-4F7E-8ACD-92F9C99EA662}"/>
              </a:ext>
            </a:extLst>
          </p:cNvPr>
          <p:cNvSpPr/>
          <p:nvPr/>
        </p:nvSpPr>
        <p:spPr>
          <a:xfrm>
            <a:off x="142240" y="98475"/>
            <a:ext cx="11714480" cy="4524315"/>
          </a:xfrm>
          <a:prstGeom prst="rect">
            <a:avLst/>
          </a:prstGeom>
        </p:spPr>
        <p:txBody>
          <a:bodyPr wrap="square">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Related Videos:</a:t>
            </a:r>
          </a:p>
          <a:p>
            <a:r>
              <a:rPr lang="en-US" dirty="0">
                <a:solidFill>
                  <a:schemeClr val="bg1"/>
                </a:solidFill>
              </a:rPr>
              <a:t>Our Eternal Life (3:46)</a:t>
            </a:r>
          </a:p>
          <a:p>
            <a:r>
              <a:rPr lang="en-US" dirty="0">
                <a:solidFill>
                  <a:schemeClr val="bg1"/>
                </a:solidFill>
              </a:rPr>
              <a:t>What Happens After We Die? (1:40)</a:t>
            </a:r>
          </a:p>
          <a:p>
            <a:endParaRPr lang="en-US" dirty="0">
              <a:solidFill>
                <a:schemeClr val="bg1"/>
              </a:solidFill>
            </a:endParaRPr>
          </a:p>
          <a:p>
            <a:endParaRPr lang="en-US" dirty="0">
              <a:solidFill>
                <a:schemeClr val="bg1"/>
              </a:solidFill>
            </a:endParaRPr>
          </a:p>
          <a:p>
            <a:r>
              <a:rPr lang="en-US" dirty="0">
                <a:solidFill>
                  <a:schemeClr val="bg1"/>
                </a:solidFill>
              </a:rPr>
              <a:t>Joseph Smith “Teachings of the Presidents of the Church” (2007)</a:t>
            </a:r>
          </a:p>
          <a:p>
            <a:endParaRPr lang="en-US" dirty="0">
              <a:solidFill>
                <a:schemeClr val="bg1"/>
              </a:solidFill>
            </a:endParaRPr>
          </a:p>
          <a:p>
            <a:endParaRPr lang="en-US" dirty="0">
              <a:solidFill>
                <a:schemeClr val="bg1"/>
              </a:solidFill>
            </a:endParaRPr>
          </a:p>
          <a:p>
            <a:r>
              <a:rPr lang="en-US" dirty="0">
                <a:solidFill>
                  <a:schemeClr val="bg1"/>
                </a:solidFill>
              </a:rPr>
              <a:t>President Spencer W. Kimball The Teachings of Spencer W. Kimball, ed. Edward L. Kimball [1982], 25</a:t>
            </a:r>
          </a:p>
          <a:p>
            <a:endParaRPr lang="en-US" dirty="0">
              <a:solidFill>
                <a:schemeClr val="bg1"/>
              </a:solidFill>
            </a:endParaRPr>
          </a:p>
          <a:p>
            <a:r>
              <a:rPr lang="en-US" dirty="0">
                <a:solidFill>
                  <a:schemeClr val="bg1"/>
                </a:solidFill>
              </a:rPr>
              <a:t>Paintings: Harry Anderson, Joseph </a:t>
            </a:r>
            <a:r>
              <a:rPr lang="en-US" dirty="0" err="1">
                <a:solidFill>
                  <a:schemeClr val="bg1"/>
                </a:solidFill>
              </a:rPr>
              <a:t>Brickley</a:t>
            </a:r>
            <a:endParaRPr lang="en-US" dirty="0">
              <a:solidFill>
                <a:schemeClr val="bg1"/>
              </a:solidFill>
            </a:endParaRPr>
          </a:p>
          <a:p>
            <a:endParaRPr lang="en-US" dirty="0">
              <a:solidFill>
                <a:schemeClr val="bg1"/>
              </a:solidFill>
            </a:endParaRPr>
          </a:p>
          <a:p>
            <a:r>
              <a:rPr lang="en-US" dirty="0">
                <a:solidFill>
                  <a:schemeClr val="bg1"/>
                </a:solidFill>
              </a:rPr>
              <a:t>President Boyd K. Packer “The Play and the Plan,” given by President Boyd K. Packer (1924–2015), President of the Quorum of the Twelve Apostles, in a Church Educational System fireside for young adults on May 7, 1995.</a:t>
            </a:r>
          </a:p>
        </p:txBody>
      </p:sp>
      <p:grpSp>
        <p:nvGrpSpPr>
          <p:cNvPr id="4" name="Group 3">
            <a:extLst>
              <a:ext uri="{FF2B5EF4-FFF2-40B4-BE49-F238E27FC236}">
                <a16:creationId xmlns:a16="http://schemas.microsoft.com/office/drawing/2014/main" id="{9794D8D7-868C-4225-9006-FA04A3611411}"/>
              </a:ext>
            </a:extLst>
          </p:cNvPr>
          <p:cNvGrpSpPr/>
          <p:nvPr/>
        </p:nvGrpSpPr>
        <p:grpSpPr>
          <a:xfrm>
            <a:off x="3685364" y="768473"/>
            <a:ext cx="711868" cy="901700"/>
            <a:chOff x="7543800" y="3810000"/>
            <a:chExt cx="1143000" cy="1447800"/>
          </a:xfrm>
        </p:grpSpPr>
        <p:sp>
          <p:nvSpPr>
            <p:cNvPr id="5" name="Trapezoid 4">
              <a:extLst>
                <a:ext uri="{FF2B5EF4-FFF2-40B4-BE49-F238E27FC236}">
                  <a16:creationId xmlns:a16="http://schemas.microsoft.com/office/drawing/2014/main" id="{5FF7FD9B-D46D-4F4F-8B5F-46D55631243B}"/>
                </a:ext>
              </a:extLst>
            </p:cNvPr>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 name="Rounded Rectangle 19">
              <a:extLst>
                <a:ext uri="{FF2B5EF4-FFF2-40B4-BE49-F238E27FC236}">
                  <a16:creationId xmlns:a16="http://schemas.microsoft.com/office/drawing/2014/main" id="{264448A2-3E61-439B-8A07-0E04A8A0C3E2}"/>
                </a:ext>
              </a:extLst>
            </p:cNvPr>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 name="Rounded Rectangle 20">
              <a:extLst>
                <a:ext uri="{FF2B5EF4-FFF2-40B4-BE49-F238E27FC236}">
                  <a16:creationId xmlns:a16="http://schemas.microsoft.com/office/drawing/2014/main" id="{3BEF53A7-E964-43CD-BB77-51F21124F1A4}"/>
                </a:ext>
              </a:extLst>
            </p:cNvPr>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 name="Rounded Rectangle 21">
              <a:extLst>
                <a:ext uri="{FF2B5EF4-FFF2-40B4-BE49-F238E27FC236}">
                  <a16:creationId xmlns:a16="http://schemas.microsoft.com/office/drawing/2014/main" id="{610A972C-61E3-4159-968B-69276A122D1E}"/>
                </a:ext>
              </a:extLst>
            </p:cNvPr>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9" name="Group 8">
              <a:extLst>
                <a:ext uri="{FF2B5EF4-FFF2-40B4-BE49-F238E27FC236}">
                  <a16:creationId xmlns:a16="http://schemas.microsoft.com/office/drawing/2014/main" id="{F436FD74-D0B8-4BC4-A521-F86707BDC44F}"/>
                </a:ext>
              </a:extLst>
            </p:cNvPr>
            <p:cNvGrpSpPr/>
            <p:nvPr/>
          </p:nvGrpSpPr>
          <p:grpSpPr>
            <a:xfrm>
              <a:off x="7924800" y="3810000"/>
              <a:ext cx="645353" cy="610017"/>
              <a:chOff x="7924800" y="5867400"/>
              <a:chExt cx="645353" cy="610017"/>
            </a:xfrm>
          </p:grpSpPr>
          <p:grpSp>
            <p:nvGrpSpPr>
              <p:cNvPr id="17" name="Group 16">
                <a:extLst>
                  <a:ext uri="{FF2B5EF4-FFF2-40B4-BE49-F238E27FC236}">
                    <a16:creationId xmlns:a16="http://schemas.microsoft.com/office/drawing/2014/main" id="{5CC8C7CD-0AA5-4402-889B-17441B049353}"/>
                  </a:ext>
                </a:extLst>
              </p:cNvPr>
              <p:cNvGrpSpPr/>
              <p:nvPr/>
            </p:nvGrpSpPr>
            <p:grpSpPr>
              <a:xfrm>
                <a:off x="7924800" y="5867400"/>
                <a:ext cx="645353" cy="610017"/>
                <a:chOff x="3037563" y="3121795"/>
                <a:chExt cx="1250371" cy="1224010"/>
              </a:xfrm>
            </p:grpSpPr>
            <p:sp>
              <p:nvSpPr>
                <p:cNvPr id="19" name="Oval 18">
                  <a:extLst>
                    <a:ext uri="{FF2B5EF4-FFF2-40B4-BE49-F238E27FC236}">
                      <a16:creationId xmlns:a16="http://schemas.microsoft.com/office/drawing/2014/main" id="{73E49580-F7BC-4CD5-BCCB-5CB0DFA82C92}"/>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0" name="Oval 19">
                  <a:extLst>
                    <a:ext uri="{FF2B5EF4-FFF2-40B4-BE49-F238E27FC236}">
                      <a16:creationId xmlns:a16="http://schemas.microsoft.com/office/drawing/2014/main" id="{DE6AA5C5-C35B-4201-B55D-C8747AB5ECFE}"/>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1" name="Oval 20">
                  <a:extLst>
                    <a:ext uri="{FF2B5EF4-FFF2-40B4-BE49-F238E27FC236}">
                      <a16:creationId xmlns:a16="http://schemas.microsoft.com/office/drawing/2014/main" id="{2BFE5F98-7016-4836-B70D-8655DD8D98AB}"/>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2" name="Oval 21">
                  <a:extLst>
                    <a:ext uri="{FF2B5EF4-FFF2-40B4-BE49-F238E27FC236}">
                      <a16:creationId xmlns:a16="http://schemas.microsoft.com/office/drawing/2014/main" id="{53E5F6B0-DB6C-43EE-BC2B-6A0BCFF1D87F}"/>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18" name="Oval 17">
                <a:extLst>
                  <a:ext uri="{FF2B5EF4-FFF2-40B4-BE49-F238E27FC236}">
                    <a16:creationId xmlns:a16="http://schemas.microsoft.com/office/drawing/2014/main" id="{200F113F-4C15-4863-86C1-282A2F966246}"/>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10" name="Group 9">
              <a:extLst>
                <a:ext uri="{FF2B5EF4-FFF2-40B4-BE49-F238E27FC236}">
                  <a16:creationId xmlns:a16="http://schemas.microsoft.com/office/drawing/2014/main" id="{CF8637F3-A034-4474-8896-3C5B9A4AE08D}"/>
                </a:ext>
              </a:extLst>
            </p:cNvPr>
            <p:cNvGrpSpPr/>
            <p:nvPr/>
          </p:nvGrpSpPr>
          <p:grpSpPr>
            <a:xfrm>
              <a:off x="7543800" y="4038600"/>
              <a:ext cx="403070" cy="381000"/>
              <a:chOff x="7924800" y="5867400"/>
              <a:chExt cx="645353" cy="610017"/>
            </a:xfrm>
          </p:grpSpPr>
          <p:grpSp>
            <p:nvGrpSpPr>
              <p:cNvPr id="11" name="Group 10">
                <a:extLst>
                  <a:ext uri="{FF2B5EF4-FFF2-40B4-BE49-F238E27FC236}">
                    <a16:creationId xmlns:a16="http://schemas.microsoft.com/office/drawing/2014/main" id="{F86923EE-768E-4F1A-8A0E-CC3A84E571DB}"/>
                  </a:ext>
                </a:extLst>
              </p:cNvPr>
              <p:cNvGrpSpPr/>
              <p:nvPr/>
            </p:nvGrpSpPr>
            <p:grpSpPr>
              <a:xfrm>
                <a:off x="7924800" y="5867400"/>
                <a:ext cx="645353" cy="610017"/>
                <a:chOff x="3037563" y="3121795"/>
                <a:chExt cx="1250371" cy="1224010"/>
              </a:xfrm>
            </p:grpSpPr>
            <p:sp>
              <p:nvSpPr>
                <p:cNvPr id="13" name="Oval 12">
                  <a:extLst>
                    <a:ext uri="{FF2B5EF4-FFF2-40B4-BE49-F238E27FC236}">
                      <a16:creationId xmlns:a16="http://schemas.microsoft.com/office/drawing/2014/main" id="{69223345-224C-4155-8E8B-93573D6B5097}"/>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 name="Oval 13">
                  <a:extLst>
                    <a:ext uri="{FF2B5EF4-FFF2-40B4-BE49-F238E27FC236}">
                      <a16:creationId xmlns:a16="http://schemas.microsoft.com/office/drawing/2014/main" id="{C266C9A8-6FE6-4E2E-B724-E5C739BEA93E}"/>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 name="Oval 14">
                  <a:extLst>
                    <a:ext uri="{FF2B5EF4-FFF2-40B4-BE49-F238E27FC236}">
                      <a16:creationId xmlns:a16="http://schemas.microsoft.com/office/drawing/2014/main" id="{F7BBFE14-4E9E-4941-9792-299AA2BD5620}"/>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 name="Oval 15">
                  <a:extLst>
                    <a:ext uri="{FF2B5EF4-FFF2-40B4-BE49-F238E27FC236}">
                      <a16:creationId xmlns:a16="http://schemas.microsoft.com/office/drawing/2014/main" id="{E67CF136-9D01-4A73-8046-490FC29C5E50}"/>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12" name="Oval 11">
                <a:extLst>
                  <a:ext uri="{FF2B5EF4-FFF2-40B4-BE49-F238E27FC236}">
                    <a16:creationId xmlns:a16="http://schemas.microsoft.com/office/drawing/2014/main" id="{46FC521F-05CC-4A49-91D0-39EF85A0435F}"/>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spTree>
    <p:extLst>
      <p:ext uri="{BB962C8B-B14F-4D97-AF65-F5344CB8AC3E}">
        <p14:creationId xmlns:p14="http://schemas.microsoft.com/office/powerpoint/2010/main" val="25645878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26A50A87-17A5-40B2-A9C4-65A266C2A2F9}"/>
              </a:ext>
            </a:extLst>
          </p:cNvPr>
          <p:cNvGrpSpPr/>
          <p:nvPr/>
        </p:nvGrpSpPr>
        <p:grpSpPr>
          <a:xfrm>
            <a:off x="4412996" y="427097"/>
            <a:ext cx="3366008" cy="6347329"/>
            <a:chOff x="1345059" y="1089061"/>
            <a:chExt cx="2667000" cy="5029200"/>
          </a:xfrm>
        </p:grpSpPr>
        <p:grpSp>
          <p:nvGrpSpPr>
            <p:cNvPr id="12" name="Group 17">
              <a:extLst>
                <a:ext uri="{FF2B5EF4-FFF2-40B4-BE49-F238E27FC236}">
                  <a16:creationId xmlns:a16="http://schemas.microsoft.com/office/drawing/2014/main" id="{9CDBE8FC-B6DF-44F3-9F6E-709167119FC8}"/>
                </a:ext>
              </a:extLst>
            </p:cNvPr>
            <p:cNvGrpSpPr/>
            <p:nvPr/>
          </p:nvGrpSpPr>
          <p:grpSpPr>
            <a:xfrm>
              <a:off x="1345059" y="1089061"/>
              <a:ext cx="2667000" cy="5029200"/>
              <a:chOff x="838200" y="76200"/>
              <a:chExt cx="2667000" cy="5029200"/>
            </a:xfrm>
          </p:grpSpPr>
          <p:grpSp>
            <p:nvGrpSpPr>
              <p:cNvPr id="14" name="Group 17">
                <a:extLst>
                  <a:ext uri="{FF2B5EF4-FFF2-40B4-BE49-F238E27FC236}">
                    <a16:creationId xmlns:a16="http://schemas.microsoft.com/office/drawing/2014/main" id="{853ACD27-89D8-4821-8EF7-EE3B479DAF1E}"/>
                  </a:ext>
                </a:extLst>
              </p:cNvPr>
              <p:cNvGrpSpPr/>
              <p:nvPr/>
            </p:nvGrpSpPr>
            <p:grpSpPr>
              <a:xfrm flipH="1">
                <a:off x="2209800" y="1447800"/>
                <a:ext cx="1295400" cy="3429000"/>
                <a:chOff x="685800" y="1447800"/>
                <a:chExt cx="1295400" cy="3124200"/>
              </a:xfrm>
            </p:grpSpPr>
            <p:sp>
              <p:nvSpPr>
                <p:cNvPr id="30" name="Bent Arrow 25">
                  <a:extLst>
                    <a:ext uri="{FF2B5EF4-FFF2-40B4-BE49-F238E27FC236}">
                      <a16:creationId xmlns:a16="http://schemas.microsoft.com/office/drawing/2014/main" id="{9C08028E-C8C3-4935-B88B-88FB77C3393B}"/>
                    </a:ext>
                  </a:extLst>
                </p:cNvPr>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Bent Arrow 26">
                  <a:extLst>
                    <a:ext uri="{FF2B5EF4-FFF2-40B4-BE49-F238E27FC236}">
                      <a16:creationId xmlns:a16="http://schemas.microsoft.com/office/drawing/2014/main" id="{30160E9E-418C-42CB-964B-4D6AAAB9322E}"/>
                    </a:ext>
                  </a:extLst>
                </p:cNvPr>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5" name="Group 16">
                <a:extLst>
                  <a:ext uri="{FF2B5EF4-FFF2-40B4-BE49-F238E27FC236}">
                    <a16:creationId xmlns:a16="http://schemas.microsoft.com/office/drawing/2014/main" id="{67969641-A1A3-4E79-BEEE-D299A5CF32F0}"/>
                  </a:ext>
                </a:extLst>
              </p:cNvPr>
              <p:cNvGrpSpPr/>
              <p:nvPr/>
            </p:nvGrpSpPr>
            <p:grpSpPr>
              <a:xfrm>
                <a:off x="838200" y="1447800"/>
                <a:ext cx="1295400" cy="3429000"/>
                <a:chOff x="685800" y="1447800"/>
                <a:chExt cx="1295400" cy="3429000"/>
              </a:xfrm>
            </p:grpSpPr>
            <p:sp>
              <p:nvSpPr>
                <p:cNvPr id="28" name="Bent Arrow 23">
                  <a:extLst>
                    <a:ext uri="{FF2B5EF4-FFF2-40B4-BE49-F238E27FC236}">
                      <a16:creationId xmlns:a16="http://schemas.microsoft.com/office/drawing/2014/main" id="{439FCC67-8781-4254-8E63-43E88E39A643}"/>
                    </a:ext>
                  </a:extLst>
                </p:cNvPr>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Bent Arrow 14">
                  <a:extLst>
                    <a:ext uri="{FF2B5EF4-FFF2-40B4-BE49-F238E27FC236}">
                      <a16:creationId xmlns:a16="http://schemas.microsoft.com/office/drawing/2014/main" id="{1B621C86-2339-4150-9A45-6F0656292ED0}"/>
                    </a:ext>
                  </a:extLst>
                </p:cNvPr>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6" name="Oval 2">
                <a:extLst>
                  <a:ext uri="{FF2B5EF4-FFF2-40B4-BE49-F238E27FC236}">
                    <a16:creationId xmlns:a16="http://schemas.microsoft.com/office/drawing/2014/main" id="{08863278-A290-42A0-938B-D4312DA23AED}"/>
                  </a:ext>
                </a:extLst>
              </p:cNvPr>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Manual Operation 3">
                <a:extLst>
                  <a:ext uri="{FF2B5EF4-FFF2-40B4-BE49-F238E27FC236}">
                    <a16:creationId xmlns:a16="http://schemas.microsoft.com/office/drawing/2014/main" id="{0BB63AC1-3DB9-44FB-86DF-ED0E3006B0A3}"/>
                  </a:ext>
                </a:extLst>
              </p:cNvPr>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Manual Operation 4">
                <a:extLst>
                  <a:ext uri="{FF2B5EF4-FFF2-40B4-BE49-F238E27FC236}">
                    <a16:creationId xmlns:a16="http://schemas.microsoft.com/office/drawing/2014/main" id="{918AD78E-429C-48CF-A434-06CD9C9745BF}"/>
                  </a:ext>
                </a:extLst>
              </p:cNvPr>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4">
                <a:extLst>
                  <a:ext uri="{FF2B5EF4-FFF2-40B4-BE49-F238E27FC236}">
                    <a16:creationId xmlns:a16="http://schemas.microsoft.com/office/drawing/2014/main" id="{4994934C-326D-48F1-A1CD-338A2A6218F4}"/>
                  </a:ext>
                </a:extLst>
              </p:cNvPr>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5">
                <a:extLst>
                  <a:ext uri="{FF2B5EF4-FFF2-40B4-BE49-F238E27FC236}">
                    <a16:creationId xmlns:a16="http://schemas.microsoft.com/office/drawing/2014/main" id="{F6F4498F-5A6F-45F7-B56F-F59385DEEB69}"/>
                  </a:ext>
                </a:extLst>
              </p:cNvPr>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onut 16">
                <a:extLst>
                  <a:ext uri="{FF2B5EF4-FFF2-40B4-BE49-F238E27FC236}">
                    <a16:creationId xmlns:a16="http://schemas.microsoft.com/office/drawing/2014/main" id="{3250C36E-6B99-4E8B-BFB4-5D4EAEAA14CC}"/>
                  </a:ext>
                </a:extLst>
              </p:cNvPr>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Rounded Rectangle 7">
                <a:extLst>
                  <a:ext uri="{FF2B5EF4-FFF2-40B4-BE49-F238E27FC236}">
                    <a16:creationId xmlns:a16="http://schemas.microsoft.com/office/drawing/2014/main" id="{686E964F-39E2-46D8-B545-D37665CEA569}"/>
                  </a:ext>
                </a:extLst>
              </p:cNvPr>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9">
                <a:extLst>
                  <a:ext uri="{FF2B5EF4-FFF2-40B4-BE49-F238E27FC236}">
                    <a16:creationId xmlns:a16="http://schemas.microsoft.com/office/drawing/2014/main" id="{3AC742CE-F419-4F03-A464-A5E05D07C801}"/>
                  </a:ext>
                </a:extLst>
              </p:cNvPr>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10">
                <a:extLst>
                  <a:ext uri="{FF2B5EF4-FFF2-40B4-BE49-F238E27FC236}">
                    <a16:creationId xmlns:a16="http://schemas.microsoft.com/office/drawing/2014/main" id="{5FE9FFE9-354F-4E8F-BFE1-05663F5C9AEE}"/>
                  </a:ext>
                </a:extLst>
              </p:cNvPr>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11">
                <a:extLst>
                  <a:ext uri="{FF2B5EF4-FFF2-40B4-BE49-F238E27FC236}">
                    <a16:creationId xmlns:a16="http://schemas.microsoft.com/office/drawing/2014/main" id="{4CA5FC4B-22E3-4A32-9C5B-9ABB9279D5E1}"/>
                  </a:ext>
                </a:extLst>
              </p:cNvPr>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12">
                <a:extLst>
                  <a:ext uri="{FF2B5EF4-FFF2-40B4-BE49-F238E27FC236}">
                    <a16:creationId xmlns:a16="http://schemas.microsoft.com/office/drawing/2014/main" id="{79BEB94A-7C2F-4B05-8EB1-7F7778D6B875}"/>
                  </a:ext>
                </a:extLst>
              </p:cNvPr>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lowchart: Manual Operation 13">
                <a:extLst>
                  <a:ext uri="{FF2B5EF4-FFF2-40B4-BE49-F238E27FC236}">
                    <a16:creationId xmlns:a16="http://schemas.microsoft.com/office/drawing/2014/main" id="{23EB5B23-0A43-42BE-A7FB-44ECB2ACBFFD}"/>
                  </a:ext>
                </a:extLst>
              </p:cNvPr>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a:extLst>
                <a:ext uri="{FF2B5EF4-FFF2-40B4-BE49-F238E27FC236}">
                  <a16:creationId xmlns:a16="http://schemas.microsoft.com/office/drawing/2014/main" id="{31F708A6-9968-487C-BF56-3470B383A44C}"/>
                </a:ext>
              </a:extLst>
            </p:cNvPr>
            <p:cNvSpPr/>
            <p:nvPr/>
          </p:nvSpPr>
          <p:spPr>
            <a:xfrm>
              <a:off x="1746870" y="3308286"/>
              <a:ext cx="1939576" cy="1536328"/>
            </a:xfrm>
            <a:prstGeom prst="rect">
              <a:avLst/>
            </a:prstGeom>
          </p:spPr>
          <p:txBody>
            <a:bodyPr wrap="square">
              <a:spAutoFit/>
            </a:bodyPr>
            <a:lstStyle/>
            <a:p>
              <a:pPr algn="ctr"/>
              <a:r>
                <a:rPr lang="en-US" sz="2000" b="1" dirty="0"/>
                <a:t>The purpose of Heavenly Father’s plan is to provide a way for us to receive immortality and eternal life.</a:t>
              </a:r>
              <a:endParaRPr lang="en-US" sz="2000" dirty="0"/>
            </a:p>
          </p:txBody>
        </p:sp>
      </p:grpSp>
    </p:spTree>
    <p:extLst>
      <p:ext uri="{BB962C8B-B14F-4D97-AF65-F5344CB8AC3E}">
        <p14:creationId xmlns:p14="http://schemas.microsoft.com/office/powerpoint/2010/main" val="5745658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905001" y="1"/>
            <a:ext cx="8568371" cy="1200329"/>
          </a:xfrm>
          <a:prstGeom prst="rect">
            <a:avLst/>
          </a:prstGeom>
          <a:noFill/>
        </p:spPr>
        <p:txBody>
          <a:bodyPr wrap="none" rtlCol="0">
            <a:spAutoFit/>
          </a:bodyPr>
          <a:lstStyle/>
          <a:p>
            <a:r>
              <a:rPr lang="en-US" sz="7200" dirty="0">
                <a:solidFill>
                  <a:schemeClr val="bg1"/>
                </a:solidFill>
                <a:latin typeface="Edwardian Script ITC" pitchFamily="66" charset="0"/>
              </a:rPr>
              <a:t>What is the Plan of Salvation?</a:t>
            </a:r>
          </a:p>
        </p:txBody>
      </p:sp>
      <p:sp>
        <p:nvSpPr>
          <p:cNvPr id="7" name="TextBox 6"/>
          <p:cNvSpPr txBox="1"/>
          <p:nvPr/>
        </p:nvSpPr>
        <p:spPr>
          <a:xfrm>
            <a:off x="1905000" y="1600200"/>
            <a:ext cx="8382000" cy="1815882"/>
          </a:xfrm>
          <a:prstGeom prst="rect">
            <a:avLst/>
          </a:prstGeom>
          <a:noFill/>
        </p:spPr>
        <p:txBody>
          <a:bodyPr wrap="square" rtlCol="0">
            <a:spAutoFit/>
          </a:bodyPr>
          <a:lstStyle/>
          <a:p>
            <a:pPr algn="ctr"/>
            <a:r>
              <a:rPr lang="en-US" sz="2800" dirty="0">
                <a:solidFill>
                  <a:schemeClr val="bg1"/>
                </a:solidFill>
              </a:rPr>
              <a:t>The </a:t>
            </a:r>
            <a:r>
              <a:rPr lang="en-US" sz="2800" dirty="0" err="1">
                <a:solidFill>
                  <a:schemeClr val="bg1"/>
                </a:solidFill>
              </a:rPr>
              <a:t>fulness</a:t>
            </a:r>
            <a:r>
              <a:rPr lang="en-US" sz="2800" dirty="0">
                <a:solidFill>
                  <a:schemeClr val="bg1"/>
                </a:solidFill>
              </a:rPr>
              <a:t> of the gospel of Jesus Christ, designed to bring about man’s immortality and eternal life</a:t>
            </a:r>
          </a:p>
          <a:p>
            <a:pPr algn="ctr"/>
            <a:endParaRPr lang="en-US" sz="2800" dirty="0">
              <a:solidFill>
                <a:schemeClr val="bg1"/>
              </a:solidFill>
            </a:endParaRPr>
          </a:p>
          <a:p>
            <a:pPr algn="ctr"/>
            <a:endParaRPr lang="en-US" sz="2800" dirty="0">
              <a:solidFill>
                <a:schemeClr val="bg1"/>
              </a:solidFill>
            </a:endParaRPr>
          </a:p>
        </p:txBody>
      </p:sp>
      <p:pic>
        <p:nvPicPr>
          <p:cNvPr id="10" name="Picture 9" descr="gate to heaven.jpg"/>
          <p:cNvPicPr>
            <a:picLocks noChangeAspect="1"/>
          </p:cNvPicPr>
          <p:nvPr/>
        </p:nvPicPr>
        <p:blipFill>
          <a:blip r:embed="rId2" cstate="print"/>
          <a:stretch>
            <a:fillRect/>
          </a:stretch>
        </p:blipFill>
        <p:spPr>
          <a:xfrm>
            <a:off x="4572000" y="2743200"/>
            <a:ext cx="2667000" cy="395748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Horizontal)">
                                      <p:cBhvr>
                                        <p:cTn id="7" dur="500"/>
                                        <p:tgtEl>
                                          <p:spTgt spid="7"/>
                                        </p:tgtEl>
                                      </p:cBhvr>
                                    </p:animEffect>
                                  </p:childTnLst>
                                </p:cTn>
                              </p:par>
                              <p:par>
                                <p:cTn id="8" presetID="16" presetClass="entr" presetSubtype="42"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outHorizontal)">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905001" y="1"/>
            <a:ext cx="7752443" cy="1200329"/>
          </a:xfrm>
          <a:prstGeom prst="rect">
            <a:avLst/>
          </a:prstGeom>
          <a:noFill/>
        </p:spPr>
        <p:txBody>
          <a:bodyPr wrap="none" rtlCol="0">
            <a:spAutoFit/>
          </a:bodyPr>
          <a:lstStyle/>
          <a:p>
            <a:r>
              <a:rPr lang="en-US" sz="7200" dirty="0">
                <a:solidFill>
                  <a:schemeClr val="bg1"/>
                </a:solidFill>
                <a:latin typeface="Edwardian Script ITC" pitchFamily="66" charset="0"/>
              </a:rPr>
              <a:t>What is included in this plan?</a:t>
            </a:r>
          </a:p>
        </p:txBody>
      </p:sp>
      <p:sp>
        <p:nvSpPr>
          <p:cNvPr id="7" name="TextBox 6"/>
          <p:cNvSpPr txBox="1"/>
          <p:nvPr/>
        </p:nvSpPr>
        <p:spPr>
          <a:xfrm>
            <a:off x="1905000" y="1600201"/>
            <a:ext cx="6477000" cy="3108543"/>
          </a:xfrm>
          <a:prstGeom prst="rect">
            <a:avLst/>
          </a:prstGeom>
          <a:noFill/>
        </p:spPr>
        <p:txBody>
          <a:bodyPr wrap="square" rtlCol="0">
            <a:spAutoFit/>
          </a:bodyPr>
          <a:lstStyle/>
          <a:p>
            <a:r>
              <a:rPr lang="en-US" sz="2800" dirty="0">
                <a:solidFill>
                  <a:schemeClr val="bg1"/>
                </a:solidFill>
              </a:rPr>
              <a:t>The Creation		</a:t>
            </a:r>
          </a:p>
          <a:p>
            <a:endParaRPr lang="en-US" sz="2800" dirty="0">
              <a:solidFill>
                <a:schemeClr val="bg1"/>
              </a:solidFill>
            </a:endParaRPr>
          </a:p>
          <a:p>
            <a:r>
              <a:rPr lang="en-US" sz="2800" dirty="0">
                <a:solidFill>
                  <a:schemeClr val="bg1"/>
                </a:solidFill>
              </a:rPr>
              <a:t>The Fall</a:t>
            </a:r>
          </a:p>
          <a:p>
            <a:endParaRPr lang="en-US" sz="2800" dirty="0">
              <a:solidFill>
                <a:schemeClr val="bg1"/>
              </a:solidFill>
            </a:endParaRPr>
          </a:p>
          <a:p>
            <a:r>
              <a:rPr lang="en-US" sz="2800" dirty="0">
                <a:solidFill>
                  <a:schemeClr val="bg1"/>
                </a:solidFill>
              </a:rPr>
              <a:t>The Atonement</a:t>
            </a:r>
          </a:p>
          <a:p>
            <a:endParaRPr lang="en-US" sz="2800" dirty="0">
              <a:solidFill>
                <a:schemeClr val="bg1"/>
              </a:solidFill>
            </a:endParaRPr>
          </a:p>
          <a:p>
            <a:r>
              <a:rPr lang="en-US" sz="2800" dirty="0">
                <a:solidFill>
                  <a:schemeClr val="bg1"/>
                </a:solidFill>
              </a:rPr>
              <a:t>God-given laws, ordinances, and doctrines.</a:t>
            </a:r>
          </a:p>
        </p:txBody>
      </p:sp>
      <p:sp>
        <p:nvSpPr>
          <p:cNvPr id="5" name="TextBox 4"/>
          <p:cNvSpPr txBox="1"/>
          <p:nvPr/>
        </p:nvSpPr>
        <p:spPr>
          <a:xfrm>
            <a:off x="1981200" y="5486401"/>
            <a:ext cx="8382000" cy="830997"/>
          </a:xfrm>
          <a:prstGeom prst="rect">
            <a:avLst/>
          </a:prstGeom>
          <a:noFill/>
        </p:spPr>
        <p:txBody>
          <a:bodyPr wrap="square" rtlCol="0">
            <a:spAutoFit/>
          </a:bodyPr>
          <a:lstStyle/>
          <a:p>
            <a:pPr algn="ctr"/>
            <a:r>
              <a:rPr lang="en-US" sz="2400" dirty="0">
                <a:solidFill>
                  <a:schemeClr val="bg1"/>
                </a:solidFill>
              </a:rPr>
              <a:t>This plan makes it possible for all people to be exalted and live forever with God.</a:t>
            </a:r>
          </a:p>
        </p:txBody>
      </p:sp>
      <p:sp>
        <p:nvSpPr>
          <p:cNvPr id="8" name="TextBox 7"/>
          <p:cNvSpPr txBox="1"/>
          <p:nvPr/>
        </p:nvSpPr>
        <p:spPr>
          <a:xfrm>
            <a:off x="4953000" y="1676400"/>
            <a:ext cx="2438400" cy="523220"/>
          </a:xfrm>
          <a:prstGeom prst="rect">
            <a:avLst/>
          </a:prstGeom>
          <a:noFill/>
        </p:spPr>
        <p:txBody>
          <a:bodyPr wrap="square" rtlCol="0">
            <a:spAutoFit/>
          </a:bodyPr>
          <a:lstStyle/>
          <a:p>
            <a:r>
              <a:rPr lang="en-US" sz="2800" dirty="0">
                <a:solidFill>
                  <a:srgbClr val="FFC000"/>
                </a:solidFill>
              </a:rPr>
              <a:t>Alma 22:12-14</a:t>
            </a:r>
          </a:p>
        </p:txBody>
      </p:sp>
      <p:sp>
        <p:nvSpPr>
          <p:cNvPr id="9" name="TextBox 8"/>
          <p:cNvSpPr txBox="1"/>
          <p:nvPr/>
        </p:nvSpPr>
        <p:spPr>
          <a:xfrm>
            <a:off x="6096000" y="2438400"/>
            <a:ext cx="3657600" cy="523220"/>
          </a:xfrm>
          <a:prstGeom prst="rect">
            <a:avLst/>
          </a:prstGeom>
          <a:noFill/>
        </p:spPr>
        <p:txBody>
          <a:bodyPr wrap="square" rtlCol="0">
            <a:spAutoFit/>
          </a:bodyPr>
          <a:lstStyle/>
          <a:p>
            <a:r>
              <a:rPr lang="en-US" sz="2800" dirty="0">
                <a:solidFill>
                  <a:srgbClr val="FFC000"/>
                </a:solidFill>
              </a:rPr>
              <a:t>2 Nephi 2:25-28</a:t>
            </a:r>
          </a:p>
        </p:txBody>
      </p:sp>
      <p:sp>
        <p:nvSpPr>
          <p:cNvPr id="10" name="TextBox 9"/>
          <p:cNvSpPr txBox="1"/>
          <p:nvPr/>
        </p:nvSpPr>
        <p:spPr>
          <a:xfrm>
            <a:off x="5562600" y="3276600"/>
            <a:ext cx="2438400" cy="523220"/>
          </a:xfrm>
          <a:prstGeom prst="rect">
            <a:avLst/>
          </a:prstGeom>
          <a:noFill/>
        </p:spPr>
        <p:txBody>
          <a:bodyPr wrap="square" rtlCol="0">
            <a:spAutoFit/>
          </a:bodyPr>
          <a:lstStyle/>
          <a:p>
            <a:r>
              <a:rPr lang="en-US" sz="2800" dirty="0">
                <a:solidFill>
                  <a:srgbClr val="FFC000"/>
                </a:solidFill>
              </a:rPr>
              <a:t>2 Nephi 9:6-7</a:t>
            </a:r>
          </a:p>
        </p:txBody>
      </p:sp>
      <p:sp>
        <p:nvSpPr>
          <p:cNvPr id="11" name="TextBox 10"/>
          <p:cNvSpPr txBox="1"/>
          <p:nvPr/>
        </p:nvSpPr>
        <p:spPr>
          <a:xfrm>
            <a:off x="8229600" y="4191000"/>
            <a:ext cx="2438400" cy="523220"/>
          </a:xfrm>
          <a:prstGeom prst="rect">
            <a:avLst/>
          </a:prstGeom>
          <a:noFill/>
        </p:spPr>
        <p:txBody>
          <a:bodyPr wrap="square" rtlCol="0">
            <a:spAutoFit/>
          </a:bodyPr>
          <a:lstStyle/>
          <a:p>
            <a:r>
              <a:rPr lang="en-US" sz="2800" dirty="0">
                <a:solidFill>
                  <a:srgbClr val="FFC000"/>
                </a:solidFill>
              </a:rPr>
              <a:t>2 Nephi 11:5</a:t>
            </a:r>
          </a:p>
        </p:txBody>
      </p:sp>
      <p:sp>
        <p:nvSpPr>
          <p:cNvPr id="12" name="TextBox 11"/>
          <p:cNvSpPr txBox="1"/>
          <p:nvPr/>
        </p:nvSpPr>
        <p:spPr>
          <a:xfrm>
            <a:off x="7086600" y="6096000"/>
            <a:ext cx="2438400" cy="523220"/>
          </a:xfrm>
          <a:prstGeom prst="rect">
            <a:avLst/>
          </a:prstGeom>
          <a:noFill/>
        </p:spPr>
        <p:txBody>
          <a:bodyPr wrap="square" rtlCol="0">
            <a:spAutoFit/>
          </a:bodyPr>
          <a:lstStyle/>
          <a:p>
            <a:r>
              <a:rPr lang="en-US" sz="2800" dirty="0">
                <a:solidFill>
                  <a:srgbClr val="FFC000"/>
                </a:solidFill>
              </a:rPr>
              <a:t>Alma 24:14</a:t>
            </a:r>
          </a:p>
        </p:txBody>
      </p:sp>
      <p:grpSp>
        <p:nvGrpSpPr>
          <p:cNvPr id="13" name="Group 12"/>
          <p:cNvGrpSpPr/>
          <p:nvPr/>
        </p:nvGrpSpPr>
        <p:grpSpPr>
          <a:xfrm>
            <a:off x="8534401" y="2057400"/>
            <a:ext cx="1400839" cy="1417320"/>
            <a:chOff x="2646084" y="2667000"/>
            <a:chExt cx="3886200" cy="3931920"/>
          </a:xfrm>
        </p:grpSpPr>
        <p:grpSp>
          <p:nvGrpSpPr>
            <p:cNvPr id="14" name="Group 13"/>
            <p:cNvGrpSpPr/>
            <p:nvPr/>
          </p:nvGrpSpPr>
          <p:grpSpPr>
            <a:xfrm>
              <a:off x="3048000" y="2667000"/>
              <a:ext cx="2971800" cy="3931920"/>
              <a:chOff x="152400" y="152400"/>
              <a:chExt cx="4953000" cy="6553200"/>
            </a:xfrm>
          </p:grpSpPr>
          <p:sp>
            <p:nvSpPr>
              <p:cNvPr id="18" name="Rounded Rectangle 17"/>
              <p:cNvSpPr/>
              <p:nvPr/>
            </p:nvSpPr>
            <p:spPr>
              <a:xfrm>
                <a:off x="457200" y="152400"/>
                <a:ext cx="4648200" cy="6553200"/>
              </a:xfrm>
              <a:prstGeom prst="roundRect">
                <a:avLst>
                  <a:gd name="adj" fmla="val 2911"/>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304800" y="152400"/>
                <a:ext cx="4648200" cy="6553200"/>
              </a:xfrm>
              <a:prstGeom prst="roundRect">
                <a:avLst>
                  <a:gd name="adj" fmla="val 291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152400" y="152400"/>
                <a:ext cx="4648200" cy="6553200"/>
              </a:xfrm>
              <a:prstGeom prst="roundRect">
                <a:avLst>
                  <a:gd name="adj" fmla="val 2911"/>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2646084" y="3823448"/>
              <a:ext cx="3886200" cy="1622279"/>
            </a:xfrm>
            <a:prstGeom prst="rect">
              <a:avLst/>
            </a:prstGeom>
            <a:noFill/>
          </p:spPr>
          <p:txBody>
            <a:bodyPr wrap="square" rtlCol="0">
              <a:spAutoFit/>
            </a:bodyPr>
            <a:lstStyle/>
            <a:p>
              <a:pPr algn="ctr"/>
              <a:r>
                <a:rPr lang="en-US" sz="1600" dirty="0">
                  <a:solidFill>
                    <a:srgbClr val="FFC000"/>
                  </a:solidFill>
                  <a:latin typeface="Californian FB" pitchFamily="18" charset="0"/>
                </a:rPr>
                <a:t>Doctrinal </a:t>
              </a:r>
            </a:p>
            <a:p>
              <a:pPr algn="ctr"/>
              <a:r>
                <a:rPr lang="en-US" sz="1600" dirty="0">
                  <a:solidFill>
                    <a:srgbClr val="FFC000"/>
                  </a:solidFill>
                  <a:latin typeface="Californian FB" pitchFamily="18" charset="0"/>
                </a:rPr>
                <a:t>Mastery</a:t>
              </a:r>
            </a:p>
          </p:txBody>
        </p:sp>
        <p:sp>
          <p:nvSpPr>
            <p:cNvPr id="16" name="TextBox 15"/>
            <p:cNvSpPr txBox="1"/>
            <p:nvPr/>
          </p:nvSpPr>
          <p:spPr>
            <a:xfrm>
              <a:off x="3124200" y="5257800"/>
              <a:ext cx="2667000" cy="939214"/>
            </a:xfrm>
            <a:prstGeom prst="rect">
              <a:avLst/>
            </a:prstGeom>
            <a:noFill/>
          </p:spPr>
          <p:txBody>
            <a:bodyPr wrap="square" rtlCol="0">
              <a:spAutoFit/>
            </a:bodyPr>
            <a:lstStyle/>
            <a:p>
              <a:pPr algn="ctr"/>
              <a:endParaRPr lang="en-US" sz="1600" dirty="0">
                <a:solidFill>
                  <a:srgbClr val="FFC000"/>
                </a:solidFill>
                <a:latin typeface="Californian FB" pitchFamily="18" charset="0"/>
              </a:endParaRPr>
            </a:p>
          </p:txBody>
        </p:sp>
        <p:cxnSp>
          <p:nvCxnSpPr>
            <p:cNvPr id="17" name="Straight Connector 16"/>
            <p:cNvCxnSpPr/>
            <p:nvPr/>
          </p:nvCxnSpPr>
          <p:spPr>
            <a:xfrm flipV="1">
              <a:off x="3200400" y="2667000"/>
              <a:ext cx="0" cy="3886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Horizontal)">
                                      <p:cBhvr>
                                        <p:cTn id="7" dur="500"/>
                                        <p:tgtEl>
                                          <p:spTgt spid="7">
                                            <p:txEl>
                                              <p:pRg st="0" end="0"/>
                                            </p:txEl>
                                          </p:spTgt>
                                        </p:tgtEl>
                                      </p:cBhvr>
                                    </p:animEffect>
                                  </p:childTnLst>
                                </p:cTn>
                              </p:par>
                              <p:par>
                                <p:cTn id="8" presetID="16" presetClass="entr" presetSubtype="26" fill="hold"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barn(inHorizontal)">
                                      <p:cBhvr>
                                        <p:cTn id="10" dur="500"/>
                                        <p:tgtEl>
                                          <p:spTgt spid="8">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6"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barn(inHorizontal)">
                                      <p:cBhvr>
                                        <p:cTn id="15" dur="500"/>
                                        <p:tgtEl>
                                          <p:spTgt spid="7">
                                            <p:txEl>
                                              <p:pRg st="2" end="2"/>
                                            </p:txEl>
                                          </p:spTgt>
                                        </p:tgtEl>
                                      </p:cBhvr>
                                    </p:animEffect>
                                  </p:childTnLst>
                                </p:cTn>
                              </p:par>
                              <p:par>
                                <p:cTn id="16" presetID="16" presetClass="entr" presetSubtype="26"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Horizontal)">
                                      <p:cBhvr>
                                        <p:cTn id="18" dur="500"/>
                                        <p:tgtEl>
                                          <p:spTgt spid="9"/>
                                        </p:tgtEl>
                                      </p:cBhvr>
                                    </p:animEffect>
                                  </p:childTnLst>
                                </p:cTn>
                              </p:par>
                              <p:par>
                                <p:cTn id="19" presetID="16" presetClass="entr" presetSubtype="2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arn(inHorizontal)">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6" fill="hold" nodeType="clickEffect">
                                  <p:stCondLst>
                                    <p:cond delay="0"/>
                                  </p:stCondLst>
                                  <p:childTnLst>
                                    <p:set>
                                      <p:cBhvr>
                                        <p:cTn id="25" dur="1" fill="hold">
                                          <p:stCondLst>
                                            <p:cond delay="0"/>
                                          </p:stCondLst>
                                        </p:cTn>
                                        <p:tgtEl>
                                          <p:spTgt spid="7">
                                            <p:txEl>
                                              <p:pRg st="4" end="4"/>
                                            </p:txEl>
                                          </p:spTgt>
                                        </p:tgtEl>
                                        <p:attrNameLst>
                                          <p:attrName>style.visibility</p:attrName>
                                        </p:attrNameLst>
                                      </p:cBhvr>
                                      <p:to>
                                        <p:strVal val="visible"/>
                                      </p:to>
                                    </p:set>
                                    <p:animEffect transition="in" filter="barn(inHorizontal)">
                                      <p:cBhvr>
                                        <p:cTn id="26" dur="500"/>
                                        <p:tgtEl>
                                          <p:spTgt spid="7">
                                            <p:txEl>
                                              <p:pRg st="4" end="4"/>
                                            </p:txEl>
                                          </p:spTgt>
                                        </p:tgtEl>
                                      </p:cBhvr>
                                    </p:animEffect>
                                  </p:childTnLst>
                                </p:cTn>
                              </p:par>
                              <p:par>
                                <p:cTn id="27" presetID="16" presetClass="entr" presetSubtype="26" fill="hold" nodeType="withEffect">
                                  <p:stCondLst>
                                    <p:cond delay="0"/>
                                  </p:stCondLst>
                                  <p:childTnLst>
                                    <p:set>
                                      <p:cBhvr>
                                        <p:cTn id="28" dur="1" fill="hold">
                                          <p:stCondLst>
                                            <p:cond delay="0"/>
                                          </p:stCondLst>
                                        </p:cTn>
                                        <p:tgtEl>
                                          <p:spTgt spid="10">
                                            <p:txEl>
                                              <p:pRg st="0" end="0"/>
                                            </p:txEl>
                                          </p:spTgt>
                                        </p:tgtEl>
                                        <p:attrNameLst>
                                          <p:attrName>style.visibility</p:attrName>
                                        </p:attrNameLst>
                                      </p:cBhvr>
                                      <p:to>
                                        <p:strVal val="visible"/>
                                      </p:to>
                                    </p:set>
                                    <p:animEffect transition="in" filter="barn(inHorizontal)">
                                      <p:cBhvr>
                                        <p:cTn id="29" dur="500"/>
                                        <p:tgtEl>
                                          <p:spTgt spid="10">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6" fill="hold" nodeType="clickEffect">
                                  <p:stCondLst>
                                    <p:cond delay="0"/>
                                  </p:stCondLst>
                                  <p:childTnLst>
                                    <p:set>
                                      <p:cBhvr>
                                        <p:cTn id="33" dur="1" fill="hold">
                                          <p:stCondLst>
                                            <p:cond delay="0"/>
                                          </p:stCondLst>
                                        </p:cTn>
                                        <p:tgtEl>
                                          <p:spTgt spid="7">
                                            <p:txEl>
                                              <p:pRg st="6" end="6"/>
                                            </p:txEl>
                                          </p:spTgt>
                                        </p:tgtEl>
                                        <p:attrNameLst>
                                          <p:attrName>style.visibility</p:attrName>
                                        </p:attrNameLst>
                                      </p:cBhvr>
                                      <p:to>
                                        <p:strVal val="visible"/>
                                      </p:to>
                                    </p:set>
                                    <p:animEffect transition="in" filter="barn(inHorizontal)">
                                      <p:cBhvr>
                                        <p:cTn id="34" dur="500"/>
                                        <p:tgtEl>
                                          <p:spTgt spid="7">
                                            <p:txEl>
                                              <p:pRg st="6" end="6"/>
                                            </p:txEl>
                                          </p:spTgt>
                                        </p:tgtEl>
                                      </p:cBhvr>
                                    </p:animEffect>
                                  </p:childTnLst>
                                </p:cTn>
                              </p:par>
                              <p:par>
                                <p:cTn id="35" presetID="16" presetClass="entr" presetSubtype="26"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arn(inHorizontal)">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42"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barn(outHorizontal)">
                                      <p:cBhvr>
                                        <p:cTn id="42" dur="500"/>
                                        <p:tgtEl>
                                          <p:spTgt spid="5"/>
                                        </p:tgtEl>
                                      </p:cBhvr>
                                    </p:animEffect>
                                  </p:childTnLst>
                                </p:cTn>
                              </p:par>
                              <p:par>
                                <p:cTn id="43" presetID="16" presetClass="entr" presetSubtype="42"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barn(outHorizontal)">
                                      <p:cBhvr>
                                        <p:cTn id="4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1"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905000" y="1"/>
            <a:ext cx="8534400" cy="1200329"/>
          </a:xfrm>
          <a:prstGeom prst="rect">
            <a:avLst/>
          </a:prstGeom>
          <a:noFill/>
        </p:spPr>
        <p:txBody>
          <a:bodyPr wrap="square" rtlCol="0">
            <a:spAutoFit/>
          </a:bodyPr>
          <a:lstStyle/>
          <a:p>
            <a:pPr algn="ctr"/>
            <a:r>
              <a:rPr lang="en-US" sz="7200" dirty="0">
                <a:solidFill>
                  <a:schemeClr val="bg1"/>
                </a:solidFill>
                <a:latin typeface="Edwardian Script ITC" pitchFamily="66" charset="0"/>
              </a:rPr>
              <a:t>Other Names for this plan</a:t>
            </a:r>
          </a:p>
        </p:txBody>
      </p:sp>
      <p:sp>
        <p:nvSpPr>
          <p:cNvPr id="7" name="TextBox 6"/>
          <p:cNvSpPr txBox="1"/>
          <p:nvPr/>
        </p:nvSpPr>
        <p:spPr>
          <a:xfrm>
            <a:off x="1676400" y="1219201"/>
            <a:ext cx="6096000" cy="5262979"/>
          </a:xfrm>
          <a:prstGeom prst="rect">
            <a:avLst/>
          </a:prstGeom>
          <a:noFill/>
        </p:spPr>
        <p:txBody>
          <a:bodyPr wrap="square" rtlCol="0">
            <a:spAutoFit/>
          </a:bodyPr>
          <a:lstStyle/>
          <a:p>
            <a:r>
              <a:rPr lang="en-US" sz="2400" dirty="0">
                <a:solidFill>
                  <a:schemeClr val="bg1"/>
                </a:solidFill>
              </a:rPr>
              <a:t>The merciful plan of the great Creator</a:t>
            </a:r>
          </a:p>
          <a:p>
            <a:endParaRPr lang="en-US" sz="2400" dirty="0">
              <a:solidFill>
                <a:schemeClr val="bg1"/>
              </a:solidFill>
            </a:endParaRPr>
          </a:p>
          <a:p>
            <a:r>
              <a:rPr lang="en-US" sz="2400" dirty="0">
                <a:solidFill>
                  <a:schemeClr val="bg1"/>
                </a:solidFill>
              </a:rPr>
              <a:t>The great and eternal plan of deliverance</a:t>
            </a:r>
          </a:p>
          <a:p>
            <a:r>
              <a:rPr lang="en-US" sz="2400" dirty="0">
                <a:solidFill>
                  <a:schemeClr val="bg1"/>
                </a:solidFill>
              </a:rPr>
              <a:t> from death</a:t>
            </a:r>
          </a:p>
          <a:p>
            <a:endParaRPr lang="en-US" sz="2400" dirty="0">
              <a:solidFill>
                <a:schemeClr val="bg1"/>
              </a:solidFill>
            </a:endParaRPr>
          </a:p>
          <a:p>
            <a:r>
              <a:rPr lang="en-US" sz="2400" dirty="0">
                <a:solidFill>
                  <a:schemeClr val="bg1"/>
                </a:solidFill>
              </a:rPr>
              <a:t>The plan of redemption</a:t>
            </a:r>
          </a:p>
          <a:p>
            <a:endParaRPr lang="en-US" sz="2400" dirty="0">
              <a:solidFill>
                <a:schemeClr val="bg1"/>
              </a:solidFill>
            </a:endParaRPr>
          </a:p>
          <a:p>
            <a:r>
              <a:rPr lang="en-US" sz="2400" dirty="0">
                <a:solidFill>
                  <a:schemeClr val="bg1"/>
                </a:solidFill>
              </a:rPr>
              <a:t>The plan of salvation</a:t>
            </a:r>
          </a:p>
          <a:p>
            <a:endParaRPr lang="en-US" sz="2400" dirty="0">
              <a:solidFill>
                <a:schemeClr val="bg1"/>
              </a:solidFill>
            </a:endParaRPr>
          </a:p>
          <a:p>
            <a:r>
              <a:rPr lang="en-US" sz="2400" dirty="0">
                <a:solidFill>
                  <a:schemeClr val="bg1"/>
                </a:solidFill>
              </a:rPr>
              <a:t>The great plan of happiness</a:t>
            </a:r>
          </a:p>
          <a:p>
            <a:endParaRPr lang="en-US" sz="2400" dirty="0">
              <a:solidFill>
                <a:schemeClr val="bg1"/>
              </a:solidFill>
            </a:endParaRPr>
          </a:p>
          <a:p>
            <a:r>
              <a:rPr lang="en-US" sz="2400" dirty="0">
                <a:solidFill>
                  <a:schemeClr val="bg1"/>
                </a:solidFill>
              </a:rPr>
              <a:t>The plan of mercy</a:t>
            </a:r>
          </a:p>
          <a:p>
            <a:pPr algn="ctr"/>
            <a:endParaRPr lang="en-US" sz="2400" dirty="0">
              <a:solidFill>
                <a:schemeClr val="bg1"/>
              </a:solidFill>
            </a:endParaRPr>
          </a:p>
          <a:p>
            <a:pPr algn="ctr"/>
            <a:endParaRPr lang="en-US" sz="2400" dirty="0">
              <a:solidFill>
                <a:schemeClr val="bg1"/>
              </a:solidFill>
            </a:endParaRPr>
          </a:p>
        </p:txBody>
      </p:sp>
      <p:sp>
        <p:nvSpPr>
          <p:cNvPr id="5" name="TextBox 4"/>
          <p:cNvSpPr txBox="1"/>
          <p:nvPr/>
        </p:nvSpPr>
        <p:spPr>
          <a:xfrm>
            <a:off x="7086600" y="1219201"/>
            <a:ext cx="6096000" cy="5632311"/>
          </a:xfrm>
          <a:prstGeom prst="rect">
            <a:avLst/>
          </a:prstGeom>
          <a:noFill/>
        </p:spPr>
        <p:txBody>
          <a:bodyPr wrap="square" rtlCol="0">
            <a:spAutoFit/>
          </a:bodyPr>
          <a:lstStyle/>
          <a:p>
            <a:r>
              <a:rPr lang="en-US" sz="2400" dirty="0">
                <a:solidFill>
                  <a:srgbClr val="FFC000"/>
                </a:solidFill>
              </a:rPr>
              <a:t>2 Nephi 9:6</a:t>
            </a:r>
          </a:p>
          <a:p>
            <a:endParaRPr lang="en-US" sz="2400" dirty="0">
              <a:solidFill>
                <a:srgbClr val="FFC000"/>
              </a:solidFill>
            </a:endParaRPr>
          </a:p>
          <a:p>
            <a:r>
              <a:rPr lang="en-US" sz="2400" dirty="0">
                <a:solidFill>
                  <a:srgbClr val="FFC000"/>
                </a:solidFill>
              </a:rPr>
              <a:t>2 Nephi 11:5</a:t>
            </a:r>
          </a:p>
          <a:p>
            <a:endParaRPr lang="en-US" sz="2400" dirty="0">
              <a:solidFill>
                <a:srgbClr val="FFC000"/>
              </a:solidFill>
            </a:endParaRPr>
          </a:p>
          <a:p>
            <a:endParaRPr lang="en-US" sz="2400" dirty="0">
              <a:solidFill>
                <a:srgbClr val="FFC000"/>
              </a:solidFill>
            </a:endParaRPr>
          </a:p>
          <a:p>
            <a:r>
              <a:rPr lang="en-US" sz="2400" dirty="0">
                <a:solidFill>
                  <a:srgbClr val="FFC000"/>
                </a:solidFill>
              </a:rPr>
              <a:t>Alma 12:25</a:t>
            </a:r>
          </a:p>
          <a:p>
            <a:endParaRPr lang="en-US" sz="2400" dirty="0">
              <a:solidFill>
                <a:srgbClr val="FFC000"/>
              </a:solidFill>
            </a:endParaRPr>
          </a:p>
          <a:p>
            <a:r>
              <a:rPr lang="en-US" sz="2400" dirty="0">
                <a:solidFill>
                  <a:srgbClr val="FFC000"/>
                </a:solidFill>
              </a:rPr>
              <a:t>Alma 24:14</a:t>
            </a:r>
          </a:p>
          <a:p>
            <a:endParaRPr lang="en-US" sz="2400" dirty="0">
              <a:solidFill>
                <a:srgbClr val="FFC000"/>
              </a:solidFill>
            </a:endParaRPr>
          </a:p>
          <a:p>
            <a:r>
              <a:rPr lang="en-US" sz="2400" dirty="0">
                <a:solidFill>
                  <a:srgbClr val="FFC000"/>
                </a:solidFill>
              </a:rPr>
              <a:t>Alma 42:8</a:t>
            </a:r>
          </a:p>
          <a:p>
            <a:endParaRPr lang="en-US" sz="2400" dirty="0">
              <a:solidFill>
                <a:srgbClr val="FFC000"/>
              </a:solidFill>
            </a:endParaRPr>
          </a:p>
          <a:p>
            <a:r>
              <a:rPr lang="en-US" sz="2400" dirty="0">
                <a:solidFill>
                  <a:srgbClr val="FFC000"/>
                </a:solidFill>
              </a:rPr>
              <a:t>Alma 42:15</a:t>
            </a:r>
          </a:p>
          <a:p>
            <a:endParaRPr lang="en-US" sz="2400" dirty="0">
              <a:solidFill>
                <a:srgbClr val="FFC000"/>
              </a:solidFill>
            </a:endParaRPr>
          </a:p>
          <a:p>
            <a:pPr algn="ctr"/>
            <a:endParaRPr lang="en-US" sz="2400" dirty="0">
              <a:solidFill>
                <a:srgbClr val="FFC000"/>
              </a:solidFill>
            </a:endParaRPr>
          </a:p>
          <a:p>
            <a:pPr algn="ctr"/>
            <a:endParaRPr lang="en-US" sz="2400" dirty="0">
              <a:solidFill>
                <a:srgbClr val="FFC000"/>
              </a:solidFill>
            </a:endParaRPr>
          </a:p>
        </p:txBody>
      </p:sp>
      <p:sp>
        <p:nvSpPr>
          <p:cNvPr id="8" name="TextBox 7"/>
          <p:cNvSpPr txBox="1"/>
          <p:nvPr/>
        </p:nvSpPr>
        <p:spPr>
          <a:xfrm>
            <a:off x="1752600" y="5796171"/>
            <a:ext cx="8382000" cy="830997"/>
          </a:xfrm>
          <a:prstGeom prst="rect">
            <a:avLst/>
          </a:prstGeom>
          <a:noFill/>
        </p:spPr>
        <p:txBody>
          <a:bodyPr wrap="square" rtlCol="0">
            <a:spAutoFit/>
          </a:bodyPr>
          <a:lstStyle/>
          <a:p>
            <a:pPr algn="ctr"/>
            <a:r>
              <a:rPr lang="en-US" sz="2400" dirty="0">
                <a:solidFill>
                  <a:srgbClr val="FF0000"/>
                </a:solidFill>
              </a:rPr>
              <a:t>Heavenly Father’s plan is designed to bring His children eternal salvation and happiness.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Horizontal)">
                                      <p:cBhvr>
                                        <p:cTn id="7" dur="500"/>
                                        <p:tgtEl>
                                          <p:spTgt spid="7">
                                            <p:txEl>
                                              <p:pRg st="0" end="0"/>
                                            </p:txEl>
                                          </p:spTgt>
                                        </p:tgtEl>
                                      </p:cBhvr>
                                    </p:animEffect>
                                  </p:childTnLst>
                                </p:cTn>
                              </p:par>
                              <p:par>
                                <p:cTn id="8" presetID="16" presetClass="entr" presetSubtype="26"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barn(inHorizontal)">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6"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barn(inHorizontal)">
                                      <p:cBhvr>
                                        <p:cTn id="15" dur="500"/>
                                        <p:tgtEl>
                                          <p:spTgt spid="7">
                                            <p:txEl>
                                              <p:pRg st="2" end="2"/>
                                            </p:txEl>
                                          </p:spTgt>
                                        </p:tgtEl>
                                      </p:cBhvr>
                                    </p:animEffect>
                                  </p:childTnLst>
                                </p:cTn>
                              </p:par>
                              <p:par>
                                <p:cTn id="16" presetID="16" presetClass="entr" presetSubtype="26" fill="hold" nodeType="withEffect">
                                  <p:stCondLst>
                                    <p:cond delay="0"/>
                                  </p:stCondLst>
                                  <p:childTnLst>
                                    <p:set>
                                      <p:cBhvr>
                                        <p:cTn id="17" dur="1" fill="hold">
                                          <p:stCondLst>
                                            <p:cond delay="0"/>
                                          </p:stCondLst>
                                        </p:cTn>
                                        <p:tgtEl>
                                          <p:spTgt spid="7">
                                            <p:txEl>
                                              <p:pRg st="3" end="3"/>
                                            </p:txEl>
                                          </p:spTgt>
                                        </p:tgtEl>
                                        <p:attrNameLst>
                                          <p:attrName>style.visibility</p:attrName>
                                        </p:attrNameLst>
                                      </p:cBhvr>
                                      <p:to>
                                        <p:strVal val="visible"/>
                                      </p:to>
                                    </p:set>
                                    <p:animEffect transition="in" filter="barn(inHorizontal)">
                                      <p:cBhvr>
                                        <p:cTn id="18" dur="500"/>
                                        <p:tgtEl>
                                          <p:spTgt spid="7">
                                            <p:txEl>
                                              <p:pRg st="3" end="3"/>
                                            </p:txEl>
                                          </p:spTgt>
                                        </p:tgtEl>
                                      </p:cBhvr>
                                    </p:animEffect>
                                  </p:childTnLst>
                                </p:cTn>
                              </p:par>
                              <p:par>
                                <p:cTn id="19" presetID="16" presetClass="entr" presetSubtype="26" fill="hold" nodeType="with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barn(inHorizontal)">
                                      <p:cBhvr>
                                        <p:cTn id="21" dur="500"/>
                                        <p:tgtEl>
                                          <p:spTgt spid="5">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6" fill="hold" nodeType="clickEffect">
                                  <p:stCondLst>
                                    <p:cond delay="0"/>
                                  </p:stCondLst>
                                  <p:childTnLst>
                                    <p:set>
                                      <p:cBhvr>
                                        <p:cTn id="25" dur="1" fill="hold">
                                          <p:stCondLst>
                                            <p:cond delay="0"/>
                                          </p:stCondLst>
                                        </p:cTn>
                                        <p:tgtEl>
                                          <p:spTgt spid="7">
                                            <p:txEl>
                                              <p:pRg st="5" end="5"/>
                                            </p:txEl>
                                          </p:spTgt>
                                        </p:tgtEl>
                                        <p:attrNameLst>
                                          <p:attrName>style.visibility</p:attrName>
                                        </p:attrNameLst>
                                      </p:cBhvr>
                                      <p:to>
                                        <p:strVal val="visible"/>
                                      </p:to>
                                    </p:set>
                                    <p:animEffect transition="in" filter="barn(inHorizontal)">
                                      <p:cBhvr>
                                        <p:cTn id="26" dur="500"/>
                                        <p:tgtEl>
                                          <p:spTgt spid="7">
                                            <p:txEl>
                                              <p:pRg st="5" end="5"/>
                                            </p:txEl>
                                          </p:spTgt>
                                        </p:tgtEl>
                                      </p:cBhvr>
                                    </p:animEffect>
                                  </p:childTnLst>
                                </p:cTn>
                              </p:par>
                              <p:par>
                                <p:cTn id="27" presetID="16" presetClass="entr" presetSubtype="26" fill="hold" nodeType="withEffect">
                                  <p:stCondLst>
                                    <p:cond delay="0"/>
                                  </p:stCondLst>
                                  <p:childTnLst>
                                    <p:set>
                                      <p:cBhvr>
                                        <p:cTn id="28" dur="1" fill="hold">
                                          <p:stCondLst>
                                            <p:cond delay="0"/>
                                          </p:stCondLst>
                                        </p:cTn>
                                        <p:tgtEl>
                                          <p:spTgt spid="5">
                                            <p:txEl>
                                              <p:pRg st="5" end="5"/>
                                            </p:txEl>
                                          </p:spTgt>
                                        </p:tgtEl>
                                        <p:attrNameLst>
                                          <p:attrName>style.visibility</p:attrName>
                                        </p:attrNameLst>
                                      </p:cBhvr>
                                      <p:to>
                                        <p:strVal val="visible"/>
                                      </p:to>
                                    </p:set>
                                    <p:animEffect transition="in" filter="barn(inHorizontal)">
                                      <p:cBhvr>
                                        <p:cTn id="29" dur="500"/>
                                        <p:tgtEl>
                                          <p:spTgt spid="5">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6" fill="hold" nodeType="clickEffect">
                                  <p:stCondLst>
                                    <p:cond delay="0"/>
                                  </p:stCondLst>
                                  <p:childTnLst>
                                    <p:set>
                                      <p:cBhvr>
                                        <p:cTn id="33" dur="1" fill="hold">
                                          <p:stCondLst>
                                            <p:cond delay="0"/>
                                          </p:stCondLst>
                                        </p:cTn>
                                        <p:tgtEl>
                                          <p:spTgt spid="7">
                                            <p:txEl>
                                              <p:pRg st="7" end="7"/>
                                            </p:txEl>
                                          </p:spTgt>
                                        </p:tgtEl>
                                        <p:attrNameLst>
                                          <p:attrName>style.visibility</p:attrName>
                                        </p:attrNameLst>
                                      </p:cBhvr>
                                      <p:to>
                                        <p:strVal val="visible"/>
                                      </p:to>
                                    </p:set>
                                    <p:animEffect transition="in" filter="barn(inHorizontal)">
                                      <p:cBhvr>
                                        <p:cTn id="34" dur="500"/>
                                        <p:tgtEl>
                                          <p:spTgt spid="7">
                                            <p:txEl>
                                              <p:pRg st="7" end="7"/>
                                            </p:txEl>
                                          </p:spTgt>
                                        </p:tgtEl>
                                      </p:cBhvr>
                                    </p:animEffect>
                                  </p:childTnLst>
                                </p:cTn>
                              </p:par>
                              <p:par>
                                <p:cTn id="35" presetID="16" presetClass="entr" presetSubtype="26" fill="hold" nodeType="withEffect">
                                  <p:stCondLst>
                                    <p:cond delay="0"/>
                                  </p:stCondLst>
                                  <p:childTnLst>
                                    <p:set>
                                      <p:cBhvr>
                                        <p:cTn id="36" dur="1" fill="hold">
                                          <p:stCondLst>
                                            <p:cond delay="0"/>
                                          </p:stCondLst>
                                        </p:cTn>
                                        <p:tgtEl>
                                          <p:spTgt spid="5">
                                            <p:txEl>
                                              <p:pRg st="7" end="7"/>
                                            </p:txEl>
                                          </p:spTgt>
                                        </p:tgtEl>
                                        <p:attrNameLst>
                                          <p:attrName>style.visibility</p:attrName>
                                        </p:attrNameLst>
                                      </p:cBhvr>
                                      <p:to>
                                        <p:strVal val="visible"/>
                                      </p:to>
                                    </p:set>
                                    <p:animEffect transition="in" filter="barn(inHorizontal)">
                                      <p:cBhvr>
                                        <p:cTn id="37" dur="500"/>
                                        <p:tgtEl>
                                          <p:spTgt spid="5">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6" fill="hold" nodeType="clickEffect">
                                  <p:stCondLst>
                                    <p:cond delay="0"/>
                                  </p:stCondLst>
                                  <p:childTnLst>
                                    <p:set>
                                      <p:cBhvr>
                                        <p:cTn id="41" dur="1" fill="hold">
                                          <p:stCondLst>
                                            <p:cond delay="0"/>
                                          </p:stCondLst>
                                        </p:cTn>
                                        <p:tgtEl>
                                          <p:spTgt spid="7">
                                            <p:txEl>
                                              <p:pRg st="9" end="9"/>
                                            </p:txEl>
                                          </p:spTgt>
                                        </p:tgtEl>
                                        <p:attrNameLst>
                                          <p:attrName>style.visibility</p:attrName>
                                        </p:attrNameLst>
                                      </p:cBhvr>
                                      <p:to>
                                        <p:strVal val="visible"/>
                                      </p:to>
                                    </p:set>
                                    <p:animEffect transition="in" filter="barn(inHorizontal)">
                                      <p:cBhvr>
                                        <p:cTn id="42" dur="500"/>
                                        <p:tgtEl>
                                          <p:spTgt spid="7">
                                            <p:txEl>
                                              <p:pRg st="9" end="9"/>
                                            </p:txEl>
                                          </p:spTgt>
                                        </p:tgtEl>
                                      </p:cBhvr>
                                    </p:animEffect>
                                  </p:childTnLst>
                                </p:cTn>
                              </p:par>
                              <p:par>
                                <p:cTn id="43" presetID="16" presetClass="entr" presetSubtype="26" fill="hold" nodeType="withEffect">
                                  <p:stCondLst>
                                    <p:cond delay="0"/>
                                  </p:stCondLst>
                                  <p:childTnLst>
                                    <p:set>
                                      <p:cBhvr>
                                        <p:cTn id="44" dur="1" fill="hold">
                                          <p:stCondLst>
                                            <p:cond delay="0"/>
                                          </p:stCondLst>
                                        </p:cTn>
                                        <p:tgtEl>
                                          <p:spTgt spid="5">
                                            <p:txEl>
                                              <p:pRg st="9" end="9"/>
                                            </p:txEl>
                                          </p:spTgt>
                                        </p:tgtEl>
                                        <p:attrNameLst>
                                          <p:attrName>style.visibility</p:attrName>
                                        </p:attrNameLst>
                                      </p:cBhvr>
                                      <p:to>
                                        <p:strVal val="visible"/>
                                      </p:to>
                                    </p:set>
                                    <p:animEffect transition="in" filter="barn(inHorizontal)">
                                      <p:cBhvr>
                                        <p:cTn id="45" dur="500"/>
                                        <p:tgtEl>
                                          <p:spTgt spid="5">
                                            <p:txEl>
                                              <p:pRg st="9" end="9"/>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6" fill="hold" nodeType="clickEffect">
                                  <p:stCondLst>
                                    <p:cond delay="0"/>
                                  </p:stCondLst>
                                  <p:childTnLst>
                                    <p:set>
                                      <p:cBhvr>
                                        <p:cTn id="49" dur="1" fill="hold">
                                          <p:stCondLst>
                                            <p:cond delay="0"/>
                                          </p:stCondLst>
                                        </p:cTn>
                                        <p:tgtEl>
                                          <p:spTgt spid="7">
                                            <p:txEl>
                                              <p:pRg st="11" end="11"/>
                                            </p:txEl>
                                          </p:spTgt>
                                        </p:tgtEl>
                                        <p:attrNameLst>
                                          <p:attrName>style.visibility</p:attrName>
                                        </p:attrNameLst>
                                      </p:cBhvr>
                                      <p:to>
                                        <p:strVal val="visible"/>
                                      </p:to>
                                    </p:set>
                                    <p:animEffect transition="in" filter="barn(inHorizontal)">
                                      <p:cBhvr>
                                        <p:cTn id="50" dur="500"/>
                                        <p:tgtEl>
                                          <p:spTgt spid="7">
                                            <p:txEl>
                                              <p:pRg st="11" end="11"/>
                                            </p:txEl>
                                          </p:spTgt>
                                        </p:tgtEl>
                                      </p:cBhvr>
                                    </p:animEffect>
                                  </p:childTnLst>
                                </p:cTn>
                              </p:par>
                              <p:par>
                                <p:cTn id="51" presetID="16" presetClass="entr" presetSubtype="26" fill="hold" nodeType="withEffect">
                                  <p:stCondLst>
                                    <p:cond delay="0"/>
                                  </p:stCondLst>
                                  <p:childTnLst>
                                    <p:set>
                                      <p:cBhvr>
                                        <p:cTn id="52" dur="1" fill="hold">
                                          <p:stCondLst>
                                            <p:cond delay="0"/>
                                          </p:stCondLst>
                                        </p:cTn>
                                        <p:tgtEl>
                                          <p:spTgt spid="5">
                                            <p:txEl>
                                              <p:pRg st="11" end="11"/>
                                            </p:txEl>
                                          </p:spTgt>
                                        </p:tgtEl>
                                        <p:attrNameLst>
                                          <p:attrName>style.visibility</p:attrName>
                                        </p:attrNameLst>
                                      </p:cBhvr>
                                      <p:to>
                                        <p:strVal val="visible"/>
                                      </p:to>
                                    </p:set>
                                    <p:animEffect transition="in" filter="barn(inHorizontal)">
                                      <p:cBhvr>
                                        <p:cTn id="53" dur="500"/>
                                        <p:tgtEl>
                                          <p:spTgt spid="5">
                                            <p:txEl>
                                              <p:pRg st="11" end="11"/>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47" presetClass="entr" presetSubtype="0" fill="hold" grpId="0" nodeType="clickEffect">
                                  <p:stCondLst>
                                    <p:cond delay="0"/>
                                  </p:stCondLst>
                                  <p:childTnLst>
                                    <p:set>
                                      <p:cBhvr>
                                        <p:cTn id="57" dur="1" fill="hold">
                                          <p:stCondLst>
                                            <p:cond delay="0"/>
                                          </p:stCondLst>
                                        </p:cTn>
                                        <p:tgtEl>
                                          <p:spTgt spid="8"/>
                                        </p:tgtEl>
                                        <p:attrNameLst>
                                          <p:attrName>style.visibility</p:attrName>
                                        </p:attrNameLst>
                                      </p:cBhvr>
                                      <p:to>
                                        <p:strVal val="visible"/>
                                      </p:to>
                                    </p:set>
                                    <p:animEffect transition="in" filter="fade">
                                      <p:cBhvr>
                                        <p:cTn id="58" dur="1000"/>
                                        <p:tgtEl>
                                          <p:spTgt spid="8"/>
                                        </p:tgtEl>
                                      </p:cBhvr>
                                    </p:animEffect>
                                    <p:anim calcmode="lin" valueType="num">
                                      <p:cBhvr>
                                        <p:cTn id="59" dur="1000" fill="hold"/>
                                        <p:tgtEl>
                                          <p:spTgt spid="8"/>
                                        </p:tgtEl>
                                        <p:attrNameLst>
                                          <p:attrName>ppt_x</p:attrName>
                                        </p:attrNameLst>
                                      </p:cBhvr>
                                      <p:tavLst>
                                        <p:tav tm="0">
                                          <p:val>
                                            <p:strVal val="#ppt_x"/>
                                          </p:val>
                                        </p:tav>
                                        <p:tav tm="100000">
                                          <p:val>
                                            <p:strVal val="#ppt_x"/>
                                          </p:val>
                                        </p:tav>
                                      </p:tavLst>
                                    </p:anim>
                                    <p:anim calcmode="lin" valueType="num">
                                      <p:cBhvr>
                                        <p:cTn id="6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905000" y="1"/>
            <a:ext cx="8382000" cy="1200329"/>
          </a:xfrm>
          <a:prstGeom prst="rect">
            <a:avLst/>
          </a:prstGeom>
          <a:noFill/>
        </p:spPr>
        <p:txBody>
          <a:bodyPr wrap="square" rtlCol="0">
            <a:spAutoFit/>
          </a:bodyPr>
          <a:lstStyle/>
          <a:p>
            <a:pPr algn="ctr"/>
            <a:r>
              <a:rPr lang="en-US" sz="7200" dirty="0">
                <a:solidFill>
                  <a:schemeClr val="bg1"/>
                </a:solidFill>
                <a:latin typeface="Edwardian Script ITC" pitchFamily="66" charset="0"/>
              </a:rPr>
              <a:t>Divine  Help</a:t>
            </a:r>
          </a:p>
        </p:txBody>
      </p:sp>
      <p:sp>
        <p:nvSpPr>
          <p:cNvPr id="7" name="TextBox 6"/>
          <p:cNvSpPr txBox="1"/>
          <p:nvPr/>
        </p:nvSpPr>
        <p:spPr>
          <a:xfrm>
            <a:off x="1524000" y="807660"/>
            <a:ext cx="2057400" cy="523220"/>
          </a:xfrm>
          <a:prstGeom prst="rect">
            <a:avLst/>
          </a:prstGeom>
          <a:noFill/>
        </p:spPr>
        <p:txBody>
          <a:bodyPr wrap="square" rtlCol="0">
            <a:spAutoFit/>
          </a:bodyPr>
          <a:lstStyle/>
          <a:p>
            <a:r>
              <a:rPr lang="en-US" sz="2800" dirty="0">
                <a:solidFill>
                  <a:srgbClr val="FFC000"/>
                </a:solidFill>
              </a:rPr>
              <a:t>Mosiah 3:17</a:t>
            </a:r>
          </a:p>
        </p:txBody>
      </p:sp>
      <p:sp>
        <p:nvSpPr>
          <p:cNvPr id="5" name="TextBox 4"/>
          <p:cNvSpPr txBox="1"/>
          <p:nvPr/>
        </p:nvSpPr>
        <p:spPr>
          <a:xfrm>
            <a:off x="589280" y="1447800"/>
            <a:ext cx="4516120" cy="1569660"/>
          </a:xfrm>
          <a:prstGeom prst="rect">
            <a:avLst/>
          </a:prstGeom>
          <a:noFill/>
        </p:spPr>
        <p:txBody>
          <a:bodyPr wrap="square" rtlCol="0">
            <a:spAutoFit/>
          </a:bodyPr>
          <a:lstStyle/>
          <a:p>
            <a:r>
              <a:rPr lang="en-US" sz="2400" dirty="0">
                <a:solidFill>
                  <a:schemeClr val="bg1"/>
                </a:solidFill>
              </a:rPr>
              <a:t>Jesus Christ is the central figure in the plan of salvation, and His Atonement is what makes the plan work for all God’s children.</a:t>
            </a:r>
          </a:p>
        </p:txBody>
      </p:sp>
      <p:sp>
        <p:nvSpPr>
          <p:cNvPr id="8" name="TextBox 7"/>
          <p:cNvSpPr txBox="1"/>
          <p:nvPr/>
        </p:nvSpPr>
        <p:spPr>
          <a:xfrm>
            <a:off x="5867400" y="2133601"/>
            <a:ext cx="4724400" cy="4062651"/>
          </a:xfrm>
          <a:prstGeom prst="rect">
            <a:avLst/>
          </a:prstGeom>
          <a:noFill/>
        </p:spPr>
        <p:txBody>
          <a:bodyPr wrap="square" rtlCol="0">
            <a:spAutoFit/>
          </a:bodyPr>
          <a:lstStyle/>
          <a:p>
            <a:r>
              <a:rPr lang="en-US" sz="2400" dirty="0">
                <a:solidFill>
                  <a:schemeClr val="bg1"/>
                </a:solidFill>
              </a:rPr>
              <a:t>“The fundamental principles of our religion are the testimony of the Apostles and Prophets, concerning Jesus Christ, that He died, was buried, and rose again the third day, and ascended into heaven; and all other things which pertain to our religion are only appendages to it”</a:t>
            </a:r>
          </a:p>
          <a:p>
            <a:endParaRPr lang="en-US" sz="2400" dirty="0">
              <a:solidFill>
                <a:schemeClr val="bg1"/>
              </a:solidFill>
            </a:endParaRPr>
          </a:p>
          <a:p>
            <a:r>
              <a:rPr lang="en-US" dirty="0">
                <a:solidFill>
                  <a:schemeClr val="bg1"/>
                </a:solidFill>
              </a:rPr>
              <a:t>Joseph Smith</a:t>
            </a:r>
            <a:endParaRPr lang="en-US" sz="2400" dirty="0">
              <a:solidFill>
                <a:schemeClr val="bg1"/>
              </a:solidFill>
            </a:endParaRPr>
          </a:p>
          <a:p>
            <a:pPr algn="ctr"/>
            <a:endParaRPr lang="en-US" sz="2400" dirty="0">
              <a:solidFill>
                <a:schemeClr val="bg1"/>
              </a:solidFill>
            </a:endParaRPr>
          </a:p>
        </p:txBody>
      </p:sp>
      <p:pic>
        <p:nvPicPr>
          <p:cNvPr id="9" name="Picture 8" descr="joseph-smith.jpg"/>
          <p:cNvPicPr>
            <a:picLocks noChangeAspect="1"/>
          </p:cNvPicPr>
          <p:nvPr/>
        </p:nvPicPr>
        <p:blipFill>
          <a:blip r:embed="rId2" cstate="print"/>
          <a:stretch>
            <a:fillRect/>
          </a:stretch>
        </p:blipFill>
        <p:spPr>
          <a:xfrm>
            <a:off x="3581400" y="3657600"/>
            <a:ext cx="2080260" cy="2971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905000" y="1"/>
            <a:ext cx="8382000" cy="1200329"/>
          </a:xfrm>
          <a:prstGeom prst="rect">
            <a:avLst/>
          </a:prstGeom>
          <a:noFill/>
        </p:spPr>
        <p:txBody>
          <a:bodyPr wrap="square" rtlCol="0">
            <a:spAutoFit/>
          </a:bodyPr>
          <a:lstStyle/>
          <a:p>
            <a:pPr algn="ctr"/>
            <a:r>
              <a:rPr lang="en-US" sz="7200" dirty="0">
                <a:solidFill>
                  <a:schemeClr val="bg1"/>
                </a:solidFill>
                <a:latin typeface="Edwardian Script ITC" pitchFamily="66" charset="0"/>
              </a:rPr>
              <a:t>Salvation—Saving Us</a:t>
            </a:r>
          </a:p>
        </p:txBody>
      </p:sp>
      <p:sp>
        <p:nvSpPr>
          <p:cNvPr id="7" name="TextBox 6"/>
          <p:cNvSpPr txBox="1"/>
          <p:nvPr/>
        </p:nvSpPr>
        <p:spPr>
          <a:xfrm>
            <a:off x="2209800" y="2057400"/>
            <a:ext cx="3581400" cy="2677656"/>
          </a:xfrm>
          <a:prstGeom prst="rect">
            <a:avLst/>
          </a:prstGeom>
          <a:noFill/>
        </p:spPr>
        <p:txBody>
          <a:bodyPr wrap="square" rtlCol="0">
            <a:spAutoFit/>
          </a:bodyPr>
          <a:lstStyle/>
          <a:p>
            <a:r>
              <a:rPr lang="en-US" sz="2800" dirty="0">
                <a:solidFill>
                  <a:srgbClr val="FFC000"/>
                </a:solidFill>
              </a:rPr>
              <a:t>2 Nephi 9:6-10</a:t>
            </a:r>
          </a:p>
          <a:p>
            <a:endParaRPr lang="en-US" sz="2800" dirty="0">
              <a:solidFill>
                <a:srgbClr val="FFC000"/>
              </a:solidFill>
            </a:endParaRPr>
          </a:p>
          <a:p>
            <a:endParaRPr lang="en-US" sz="2800" dirty="0">
              <a:solidFill>
                <a:srgbClr val="FFC000"/>
              </a:solidFill>
            </a:endParaRPr>
          </a:p>
          <a:p>
            <a:r>
              <a:rPr lang="en-US" sz="2800" dirty="0">
                <a:solidFill>
                  <a:srgbClr val="FFC000"/>
                </a:solidFill>
              </a:rPr>
              <a:t>3 Nephi 9:21-22</a:t>
            </a:r>
          </a:p>
          <a:p>
            <a:endParaRPr lang="en-US" sz="2800" dirty="0">
              <a:solidFill>
                <a:srgbClr val="FFC000"/>
              </a:solidFill>
            </a:endParaRPr>
          </a:p>
          <a:p>
            <a:endParaRPr lang="en-US" sz="2800" dirty="0">
              <a:solidFill>
                <a:srgbClr val="FFC000"/>
              </a:solidFill>
            </a:endParaRPr>
          </a:p>
        </p:txBody>
      </p:sp>
      <p:sp>
        <p:nvSpPr>
          <p:cNvPr id="5" name="TextBox 4"/>
          <p:cNvSpPr txBox="1"/>
          <p:nvPr/>
        </p:nvSpPr>
        <p:spPr>
          <a:xfrm>
            <a:off x="1676400" y="1447801"/>
            <a:ext cx="4267200" cy="461665"/>
          </a:xfrm>
          <a:prstGeom prst="rect">
            <a:avLst/>
          </a:prstGeom>
          <a:noFill/>
        </p:spPr>
        <p:txBody>
          <a:bodyPr wrap="square" rtlCol="0">
            <a:spAutoFit/>
          </a:bodyPr>
          <a:lstStyle/>
          <a:p>
            <a:r>
              <a:rPr lang="en-US" sz="2400" dirty="0">
                <a:solidFill>
                  <a:schemeClr val="bg1"/>
                </a:solidFill>
              </a:rPr>
              <a:t>We need to be saved from:</a:t>
            </a:r>
          </a:p>
        </p:txBody>
      </p:sp>
      <p:sp>
        <p:nvSpPr>
          <p:cNvPr id="8" name="TextBox 7"/>
          <p:cNvSpPr txBox="1"/>
          <p:nvPr/>
        </p:nvSpPr>
        <p:spPr>
          <a:xfrm>
            <a:off x="5791200" y="2057400"/>
            <a:ext cx="4267200" cy="2677656"/>
          </a:xfrm>
          <a:prstGeom prst="rect">
            <a:avLst/>
          </a:prstGeom>
          <a:noFill/>
        </p:spPr>
        <p:txBody>
          <a:bodyPr wrap="square" rtlCol="0">
            <a:spAutoFit/>
          </a:bodyPr>
          <a:lstStyle/>
          <a:p>
            <a:r>
              <a:rPr lang="en-US" sz="2800" dirty="0">
                <a:solidFill>
                  <a:schemeClr val="bg1"/>
                </a:solidFill>
              </a:rPr>
              <a:t>Physical death, the fall, and transgression</a:t>
            </a:r>
          </a:p>
          <a:p>
            <a:endParaRPr lang="en-US" sz="2800" dirty="0">
              <a:solidFill>
                <a:schemeClr val="bg1"/>
              </a:solidFill>
            </a:endParaRPr>
          </a:p>
          <a:p>
            <a:r>
              <a:rPr lang="en-US" sz="2800" dirty="0">
                <a:solidFill>
                  <a:schemeClr val="bg1"/>
                </a:solidFill>
              </a:rPr>
              <a:t>Worldly sin</a:t>
            </a:r>
          </a:p>
          <a:p>
            <a:pPr algn="ctr"/>
            <a:endParaRPr lang="en-US" sz="2800" dirty="0">
              <a:solidFill>
                <a:schemeClr val="bg1"/>
              </a:solidFill>
            </a:endParaRPr>
          </a:p>
          <a:p>
            <a:pPr algn="ctr"/>
            <a:endParaRPr lang="en-US" sz="2800" dirty="0">
              <a:solidFill>
                <a:schemeClr val="bg1"/>
              </a:solidFill>
            </a:endParaRPr>
          </a:p>
        </p:txBody>
      </p:sp>
      <p:sp>
        <p:nvSpPr>
          <p:cNvPr id="9" name="TextBox 8"/>
          <p:cNvSpPr txBox="1"/>
          <p:nvPr/>
        </p:nvSpPr>
        <p:spPr>
          <a:xfrm>
            <a:off x="1524000" y="4419601"/>
            <a:ext cx="9144000" cy="2246769"/>
          </a:xfrm>
          <a:prstGeom prst="rect">
            <a:avLst/>
          </a:prstGeom>
          <a:noFill/>
        </p:spPr>
        <p:txBody>
          <a:bodyPr wrap="square" rtlCol="0">
            <a:spAutoFit/>
          </a:bodyPr>
          <a:lstStyle/>
          <a:p>
            <a:r>
              <a:rPr lang="en-US" sz="2800" dirty="0">
                <a:solidFill>
                  <a:schemeClr val="bg1"/>
                </a:solidFill>
              </a:rPr>
              <a:t>What would happen if there were no Atonement? </a:t>
            </a:r>
          </a:p>
          <a:p>
            <a:r>
              <a:rPr lang="en-US" sz="2800" dirty="0">
                <a:solidFill>
                  <a:srgbClr val="FFC000"/>
                </a:solidFill>
              </a:rPr>
              <a:t>2 Nephi 9:7,9</a:t>
            </a:r>
          </a:p>
          <a:p>
            <a:endParaRPr lang="en-US" sz="2800" dirty="0">
              <a:solidFill>
                <a:schemeClr val="bg1"/>
              </a:solidFill>
            </a:endParaRPr>
          </a:p>
          <a:p>
            <a:pPr algn="ctr"/>
            <a:r>
              <a:rPr lang="en-US" sz="2800" dirty="0">
                <a:solidFill>
                  <a:srgbClr val="FF0000"/>
                </a:solidFill>
              </a:rPr>
              <a:t>Our bodies would die and never rise again, and our spirits would become subject to the devil.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Horizontal)">
                                      <p:cBhvr>
                                        <p:cTn id="7" dur="500"/>
                                        <p:tgtEl>
                                          <p:spTgt spid="7">
                                            <p:txEl>
                                              <p:pRg st="0" end="0"/>
                                            </p:txEl>
                                          </p:spTgt>
                                        </p:tgtEl>
                                      </p:cBhvr>
                                    </p:animEffect>
                                  </p:childTnLst>
                                </p:cTn>
                              </p:par>
                              <p:par>
                                <p:cTn id="8" presetID="16" presetClass="entr" presetSubtype="26" fill="hold"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barn(inHorizontal)">
                                      <p:cBhvr>
                                        <p:cTn id="10" dur="500"/>
                                        <p:tgtEl>
                                          <p:spTgt spid="8">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6"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animEffect transition="in" filter="barn(inHorizontal)">
                                      <p:cBhvr>
                                        <p:cTn id="15" dur="500"/>
                                        <p:tgtEl>
                                          <p:spTgt spid="7">
                                            <p:txEl>
                                              <p:pRg st="3" end="3"/>
                                            </p:txEl>
                                          </p:spTgt>
                                        </p:tgtEl>
                                      </p:cBhvr>
                                    </p:animEffect>
                                  </p:childTnLst>
                                </p:cTn>
                              </p:par>
                              <p:par>
                                <p:cTn id="16" presetID="16" presetClass="entr" presetSubtype="26" fill="hold" nodeType="withEffect">
                                  <p:stCondLst>
                                    <p:cond delay="0"/>
                                  </p:stCondLst>
                                  <p:childTnLst>
                                    <p:set>
                                      <p:cBhvr>
                                        <p:cTn id="17" dur="1" fill="hold">
                                          <p:stCondLst>
                                            <p:cond delay="0"/>
                                          </p:stCondLst>
                                        </p:cTn>
                                        <p:tgtEl>
                                          <p:spTgt spid="8">
                                            <p:txEl>
                                              <p:pRg st="2" end="2"/>
                                            </p:txEl>
                                          </p:spTgt>
                                        </p:tgtEl>
                                        <p:attrNameLst>
                                          <p:attrName>style.visibility</p:attrName>
                                        </p:attrNameLst>
                                      </p:cBhvr>
                                      <p:to>
                                        <p:strVal val="visible"/>
                                      </p:to>
                                    </p:set>
                                    <p:animEffect transition="in" filter="barn(inHorizontal)">
                                      <p:cBhvr>
                                        <p:cTn id="18" dur="500"/>
                                        <p:tgtEl>
                                          <p:spTgt spid="8">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6" fill="hold" nodeType="click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animEffect transition="in" filter="barn(inHorizontal)">
                                      <p:cBhvr>
                                        <p:cTn id="23" dur="500"/>
                                        <p:tgtEl>
                                          <p:spTgt spid="9">
                                            <p:txEl>
                                              <p:pRg st="0" end="0"/>
                                            </p:txEl>
                                          </p:spTgt>
                                        </p:tgtEl>
                                      </p:cBhvr>
                                    </p:animEffect>
                                  </p:childTnLst>
                                </p:cTn>
                              </p:par>
                              <p:par>
                                <p:cTn id="24" presetID="16" presetClass="entr" presetSubtype="26" fill="hold" nodeType="withEffect">
                                  <p:stCondLst>
                                    <p:cond delay="0"/>
                                  </p:stCondLst>
                                  <p:childTnLst>
                                    <p:set>
                                      <p:cBhvr>
                                        <p:cTn id="25" dur="1" fill="hold">
                                          <p:stCondLst>
                                            <p:cond delay="0"/>
                                          </p:stCondLst>
                                        </p:cTn>
                                        <p:tgtEl>
                                          <p:spTgt spid="9">
                                            <p:txEl>
                                              <p:pRg st="1" end="1"/>
                                            </p:txEl>
                                          </p:spTgt>
                                        </p:tgtEl>
                                        <p:attrNameLst>
                                          <p:attrName>style.visibility</p:attrName>
                                        </p:attrNameLst>
                                      </p:cBhvr>
                                      <p:to>
                                        <p:strVal val="visible"/>
                                      </p:to>
                                    </p:set>
                                    <p:animEffect transition="in" filter="barn(inHorizontal)">
                                      <p:cBhvr>
                                        <p:cTn id="26" dur="500"/>
                                        <p:tgtEl>
                                          <p:spTgt spid="9">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9">
                                            <p:txEl>
                                              <p:pRg st="3" end="3"/>
                                            </p:txEl>
                                          </p:spTgt>
                                        </p:tgtEl>
                                        <p:attrNameLst>
                                          <p:attrName>style.visibility</p:attrName>
                                        </p:attrNameLst>
                                      </p:cBhvr>
                                      <p:to>
                                        <p:strVal val="visible"/>
                                      </p:to>
                                    </p:set>
                                    <p:animEffect transition="in" filter="dissolve">
                                      <p:cBhvr>
                                        <p:cTn id="31"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905000" y="1"/>
            <a:ext cx="8382000" cy="1200329"/>
          </a:xfrm>
          <a:prstGeom prst="rect">
            <a:avLst/>
          </a:prstGeom>
          <a:noFill/>
        </p:spPr>
        <p:txBody>
          <a:bodyPr wrap="square" rtlCol="0">
            <a:spAutoFit/>
          </a:bodyPr>
          <a:lstStyle/>
          <a:p>
            <a:pPr algn="ctr"/>
            <a:r>
              <a:rPr lang="en-US" sz="7200" dirty="0">
                <a:solidFill>
                  <a:schemeClr val="bg1"/>
                </a:solidFill>
                <a:latin typeface="Edwardian Script ITC" pitchFamily="66" charset="0"/>
              </a:rPr>
              <a:t>Receiving God’s Offer</a:t>
            </a:r>
          </a:p>
        </p:txBody>
      </p:sp>
      <p:sp>
        <p:nvSpPr>
          <p:cNvPr id="7" name="TextBox 6"/>
          <p:cNvSpPr txBox="1"/>
          <p:nvPr/>
        </p:nvSpPr>
        <p:spPr>
          <a:xfrm>
            <a:off x="1905000" y="1447800"/>
            <a:ext cx="3581400" cy="3970318"/>
          </a:xfrm>
          <a:prstGeom prst="rect">
            <a:avLst/>
          </a:prstGeom>
          <a:noFill/>
        </p:spPr>
        <p:txBody>
          <a:bodyPr wrap="square" rtlCol="0">
            <a:spAutoFit/>
          </a:bodyPr>
          <a:lstStyle/>
          <a:p>
            <a:r>
              <a:rPr lang="en-US" sz="2800" dirty="0">
                <a:solidFill>
                  <a:srgbClr val="FFC000"/>
                </a:solidFill>
              </a:rPr>
              <a:t>2 Nephi 2:25-28</a:t>
            </a:r>
          </a:p>
          <a:p>
            <a:endParaRPr lang="en-US" sz="2800" dirty="0">
              <a:solidFill>
                <a:srgbClr val="FFC000"/>
              </a:solidFill>
            </a:endParaRPr>
          </a:p>
          <a:p>
            <a:r>
              <a:rPr lang="en-US" sz="2800" dirty="0">
                <a:solidFill>
                  <a:srgbClr val="FFC000"/>
                </a:solidFill>
              </a:rPr>
              <a:t>2 Nephi 31:17-20</a:t>
            </a:r>
          </a:p>
          <a:p>
            <a:endParaRPr lang="en-US" sz="2800" dirty="0">
              <a:solidFill>
                <a:srgbClr val="FFC000"/>
              </a:solidFill>
            </a:endParaRPr>
          </a:p>
          <a:p>
            <a:endParaRPr lang="en-US" sz="2800" dirty="0">
              <a:solidFill>
                <a:srgbClr val="FFC000"/>
              </a:solidFill>
            </a:endParaRPr>
          </a:p>
          <a:p>
            <a:endParaRPr lang="en-US" sz="2800" dirty="0">
              <a:solidFill>
                <a:srgbClr val="FFC000"/>
              </a:solidFill>
            </a:endParaRPr>
          </a:p>
          <a:p>
            <a:r>
              <a:rPr lang="en-US" sz="2800" dirty="0">
                <a:solidFill>
                  <a:srgbClr val="FFC000"/>
                </a:solidFill>
              </a:rPr>
              <a:t>Alma 34:15-16</a:t>
            </a:r>
          </a:p>
          <a:p>
            <a:endParaRPr lang="en-US" sz="2800" dirty="0">
              <a:solidFill>
                <a:srgbClr val="FFC000"/>
              </a:solidFill>
            </a:endParaRPr>
          </a:p>
          <a:p>
            <a:endParaRPr lang="en-US" sz="2800" dirty="0">
              <a:solidFill>
                <a:srgbClr val="FFC000"/>
              </a:solidFill>
            </a:endParaRPr>
          </a:p>
        </p:txBody>
      </p:sp>
      <p:sp>
        <p:nvSpPr>
          <p:cNvPr id="8" name="TextBox 7"/>
          <p:cNvSpPr txBox="1"/>
          <p:nvPr/>
        </p:nvSpPr>
        <p:spPr>
          <a:xfrm>
            <a:off x="5706036" y="1470211"/>
            <a:ext cx="4267200" cy="3970318"/>
          </a:xfrm>
          <a:prstGeom prst="rect">
            <a:avLst/>
          </a:prstGeom>
          <a:noFill/>
        </p:spPr>
        <p:txBody>
          <a:bodyPr wrap="square" rtlCol="0">
            <a:spAutoFit/>
          </a:bodyPr>
          <a:lstStyle/>
          <a:p>
            <a:r>
              <a:rPr lang="en-US" sz="2800" dirty="0">
                <a:solidFill>
                  <a:schemeClr val="bg1"/>
                </a:solidFill>
              </a:rPr>
              <a:t>Freedom</a:t>
            </a:r>
          </a:p>
          <a:p>
            <a:endParaRPr lang="en-US" sz="2800" dirty="0">
              <a:solidFill>
                <a:schemeClr val="bg1"/>
              </a:solidFill>
            </a:endParaRPr>
          </a:p>
          <a:p>
            <a:r>
              <a:rPr lang="en-US" sz="2800" dirty="0">
                <a:solidFill>
                  <a:schemeClr val="bg1"/>
                </a:solidFill>
              </a:rPr>
              <a:t>Repentance, Baptism, Remission of Sin, Receiving Holy Ghost</a:t>
            </a:r>
          </a:p>
          <a:p>
            <a:endParaRPr lang="en-US" sz="2800" dirty="0">
              <a:solidFill>
                <a:schemeClr val="bg1"/>
              </a:solidFill>
            </a:endParaRPr>
          </a:p>
          <a:p>
            <a:r>
              <a:rPr lang="en-US" sz="2800" dirty="0">
                <a:solidFill>
                  <a:schemeClr val="bg1"/>
                </a:solidFill>
              </a:rPr>
              <a:t>Mercy, justice, safety</a:t>
            </a:r>
          </a:p>
          <a:p>
            <a:pPr algn="ctr"/>
            <a:endParaRPr lang="en-US" sz="2800" dirty="0">
              <a:solidFill>
                <a:schemeClr val="bg1"/>
              </a:solidFill>
            </a:endParaRPr>
          </a:p>
          <a:p>
            <a:pPr algn="ctr"/>
            <a:endParaRPr lang="en-US" sz="2800" dirty="0">
              <a:solidFill>
                <a:schemeClr val="bg1"/>
              </a:solidFill>
            </a:endParaRPr>
          </a:p>
        </p:txBody>
      </p:sp>
      <p:sp>
        <p:nvSpPr>
          <p:cNvPr id="9" name="TextBox 8"/>
          <p:cNvSpPr txBox="1"/>
          <p:nvPr/>
        </p:nvSpPr>
        <p:spPr>
          <a:xfrm>
            <a:off x="1524000" y="4724400"/>
            <a:ext cx="9144000" cy="1938992"/>
          </a:xfrm>
          <a:prstGeom prst="rect">
            <a:avLst/>
          </a:prstGeom>
          <a:noFill/>
        </p:spPr>
        <p:txBody>
          <a:bodyPr wrap="square" rtlCol="0">
            <a:spAutoFit/>
          </a:bodyPr>
          <a:lstStyle/>
          <a:p>
            <a:r>
              <a:rPr lang="en-US" sz="2400" dirty="0">
                <a:solidFill>
                  <a:schemeClr val="bg1"/>
                </a:solidFill>
              </a:rPr>
              <a:t>How do our actions influence our ability to receive the blessings of the Atonement?</a:t>
            </a:r>
          </a:p>
          <a:p>
            <a:endParaRPr lang="en-US" sz="2400" dirty="0">
              <a:solidFill>
                <a:srgbClr val="FF0000"/>
              </a:solidFill>
            </a:endParaRPr>
          </a:p>
          <a:p>
            <a:pPr algn="ctr"/>
            <a:r>
              <a:rPr lang="en-US" sz="2400" dirty="0">
                <a:solidFill>
                  <a:srgbClr val="FF0000"/>
                </a:solidFill>
              </a:rPr>
              <a:t>As we choose to live the gospel of Jesus Christ and follow God’s plan, we prepare to receive eternal life through the Savior’s Atonement.</a:t>
            </a:r>
          </a:p>
        </p:txBody>
      </p:sp>
      <p:grpSp>
        <p:nvGrpSpPr>
          <p:cNvPr id="10" name="Group 9"/>
          <p:cNvGrpSpPr/>
          <p:nvPr/>
        </p:nvGrpSpPr>
        <p:grpSpPr>
          <a:xfrm>
            <a:off x="9144001" y="685800"/>
            <a:ext cx="1400839" cy="1417320"/>
            <a:chOff x="2646084" y="2667000"/>
            <a:chExt cx="3886200" cy="3931920"/>
          </a:xfrm>
        </p:grpSpPr>
        <p:grpSp>
          <p:nvGrpSpPr>
            <p:cNvPr id="11" name="Group 13"/>
            <p:cNvGrpSpPr/>
            <p:nvPr/>
          </p:nvGrpSpPr>
          <p:grpSpPr>
            <a:xfrm>
              <a:off x="3048000" y="2667000"/>
              <a:ext cx="2971800" cy="3931920"/>
              <a:chOff x="152400" y="152400"/>
              <a:chExt cx="4953000" cy="6553200"/>
            </a:xfrm>
          </p:grpSpPr>
          <p:sp>
            <p:nvSpPr>
              <p:cNvPr id="15" name="Rounded Rectangle 14"/>
              <p:cNvSpPr/>
              <p:nvPr/>
            </p:nvSpPr>
            <p:spPr>
              <a:xfrm>
                <a:off x="457200" y="152400"/>
                <a:ext cx="4648200" cy="6553200"/>
              </a:xfrm>
              <a:prstGeom prst="roundRect">
                <a:avLst>
                  <a:gd name="adj" fmla="val 2911"/>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304800" y="152400"/>
                <a:ext cx="4648200" cy="6553200"/>
              </a:xfrm>
              <a:prstGeom prst="roundRect">
                <a:avLst>
                  <a:gd name="adj" fmla="val 291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152400" y="152400"/>
                <a:ext cx="4648200" cy="6553200"/>
              </a:xfrm>
              <a:prstGeom prst="roundRect">
                <a:avLst>
                  <a:gd name="adj" fmla="val 2911"/>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p:cNvSpPr txBox="1"/>
            <p:nvPr/>
          </p:nvSpPr>
          <p:spPr>
            <a:xfrm>
              <a:off x="2646084" y="3823448"/>
              <a:ext cx="3886200" cy="1622279"/>
            </a:xfrm>
            <a:prstGeom prst="rect">
              <a:avLst/>
            </a:prstGeom>
            <a:noFill/>
          </p:spPr>
          <p:txBody>
            <a:bodyPr wrap="square" rtlCol="0">
              <a:spAutoFit/>
            </a:bodyPr>
            <a:lstStyle/>
            <a:p>
              <a:pPr algn="ctr"/>
              <a:r>
                <a:rPr lang="en-US" sz="1600" dirty="0">
                  <a:solidFill>
                    <a:srgbClr val="FFC000"/>
                  </a:solidFill>
                  <a:latin typeface="Californian FB" pitchFamily="18" charset="0"/>
                </a:rPr>
                <a:t>Doctrinal </a:t>
              </a:r>
            </a:p>
            <a:p>
              <a:pPr algn="ctr"/>
              <a:r>
                <a:rPr lang="en-US" sz="1600" dirty="0">
                  <a:solidFill>
                    <a:srgbClr val="FFC000"/>
                  </a:solidFill>
                  <a:latin typeface="Californian FB" pitchFamily="18" charset="0"/>
                </a:rPr>
                <a:t>Mastery</a:t>
              </a:r>
            </a:p>
          </p:txBody>
        </p:sp>
        <p:sp>
          <p:nvSpPr>
            <p:cNvPr id="13" name="TextBox 12"/>
            <p:cNvSpPr txBox="1"/>
            <p:nvPr/>
          </p:nvSpPr>
          <p:spPr>
            <a:xfrm>
              <a:off x="3124200" y="5257800"/>
              <a:ext cx="2667000" cy="939214"/>
            </a:xfrm>
            <a:prstGeom prst="rect">
              <a:avLst/>
            </a:prstGeom>
            <a:noFill/>
          </p:spPr>
          <p:txBody>
            <a:bodyPr wrap="square" rtlCol="0">
              <a:spAutoFit/>
            </a:bodyPr>
            <a:lstStyle/>
            <a:p>
              <a:pPr algn="ctr"/>
              <a:endParaRPr lang="en-US" sz="1600" dirty="0">
                <a:solidFill>
                  <a:srgbClr val="FFC000"/>
                </a:solidFill>
                <a:latin typeface="Californian FB" pitchFamily="18" charset="0"/>
              </a:endParaRPr>
            </a:p>
          </p:txBody>
        </p:sp>
        <p:cxnSp>
          <p:nvCxnSpPr>
            <p:cNvPr id="14" name="Straight Connector 13"/>
            <p:cNvCxnSpPr/>
            <p:nvPr/>
          </p:nvCxnSpPr>
          <p:spPr>
            <a:xfrm flipV="1">
              <a:off x="3200400" y="2667000"/>
              <a:ext cx="0" cy="3886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 name="Left Arrow 17"/>
          <p:cNvSpPr/>
          <p:nvPr/>
        </p:nvSpPr>
        <p:spPr>
          <a:xfrm>
            <a:off x="7620000" y="1600200"/>
            <a:ext cx="1371600" cy="228600"/>
          </a:xfrm>
          <a:prstGeom prst="leftArrow">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Horizontal)">
                                      <p:cBhvr>
                                        <p:cTn id="7" dur="500"/>
                                        <p:tgtEl>
                                          <p:spTgt spid="7">
                                            <p:txEl>
                                              <p:pRg st="0" end="0"/>
                                            </p:txEl>
                                          </p:spTgt>
                                        </p:tgtEl>
                                      </p:cBhvr>
                                    </p:animEffect>
                                  </p:childTnLst>
                                </p:cTn>
                              </p:par>
                              <p:par>
                                <p:cTn id="8" presetID="16" presetClass="entr" presetSubtype="26" fill="hold"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barn(inHorizontal)">
                                      <p:cBhvr>
                                        <p:cTn id="10" dur="500"/>
                                        <p:tgtEl>
                                          <p:spTgt spid="8">
                                            <p:txEl>
                                              <p:pRg st="0" end="0"/>
                                            </p:txEl>
                                          </p:spTgt>
                                        </p:tgtEl>
                                      </p:cBhvr>
                                    </p:animEffect>
                                  </p:childTnLst>
                                </p:cTn>
                              </p:par>
                              <p:par>
                                <p:cTn id="11" presetID="2" presetClass="entr" presetSubtype="2"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1+#ppt_w/2"/>
                                          </p:val>
                                        </p:tav>
                                        <p:tav tm="100000">
                                          <p:val>
                                            <p:strVal val="#ppt_x"/>
                                          </p:val>
                                        </p:tav>
                                      </p:tavLst>
                                    </p:anim>
                                    <p:anim calcmode="lin" valueType="num">
                                      <p:cBhvr additive="base">
                                        <p:cTn id="14" dur="500" fill="hold"/>
                                        <p:tgtEl>
                                          <p:spTgt spid="10"/>
                                        </p:tgtEl>
                                        <p:attrNameLst>
                                          <p:attrName>ppt_y</p:attrName>
                                        </p:attrNameLst>
                                      </p:cBhvr>
                                      <p:tavLst>
                                        <p:tav tm="0">
                                          <p:val>
                                            <p:strVal val="#ppt_y"/>
                                          </p:val>
                                        </p:tav>
                                        <p:tav tm="100000">
                                          <p:val>
                                            <p:strVal val="#ppt_y"/>
                                          </p:val>
                                        </p:tav>
                                      </p:tavLst>
                                    </p:anim>
                                  </p:childTnLst>
                                </p:cTn>
                              </p:par>
                              <p:par>
                                <p:cTn id="15" presetID="2" presetClass="entr" presetSubtype="2"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500" fill="hold"/>
                                        <p:tgtEl>
                                          <p:spTgt spid="18"/>
                                        </p:tgtEl>
                                        <p:attrNameLst>
                                          <p:attrName>ppt_x</p:attrName>
                                        </p:attrNameLst>
                                      </p:cBhvr>
                                      <p:tavLst>
                                        <p:tav tm="0">
                                          <p:val>
                                            <p:strVal val="1+#ppt_w/2"/>
                                          </p:val>
                                        </p:tav>
                                        <p:tav tm="100000">
                                          <p:val>
                                            <p:strVal val="#ppt_x"/>
                                          </p:val>
                                        </p:tav>
                                      </p:tavLst>
                                    </p:anim>
                                    <p:anim calcmode="lin" valueType="num">
                                      <p:cBhvr additive="base">
                                        <p:cTn id="18"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6" fill="hold" nodeType="click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animEffect transition="in" filter="barn(inHorizontal)">
                                      <p:cBhvr>
                                        <p:cTn id="23" dur="500"/>
                                        <p:tgtEl>
                                          <p:spTgt spid="7">
                                            <p:txEl>
                                              <p:pRg st="2" end="2"/>
                                            </p:txEl>
                                          </p:spTgt>
                                        </p:tgtEl>
                                      </p:cBhvr>
                                    </p:animEffect>
                                  </p:childTnLst>
                                </p:cTn>
                              </p:par>
                              <p:par>
                                <p:cTn id="24" presetID="16" presetClass="entr" presetSubtype="26" fill="hold" nodeType="withEffect">
                                  <p:stCondLst>
                                    <p:cond delay="0"/>
                                  </p:stCondLst>
                                  <p:childTnLst>
                                    <p:set>
                                      <p:cBhvr>
                                        <p:cTn id="25" dur="1" fill="hold">
                                          <p:stCondLst>
                                            <p:cond delay="0"/>
                                          </p:stCondLst>
                                        </p:cTn>
                                        <p:tgtEl>
                                          <p:spTgt spid="8">
                                            <p:txEl>
                                              <p:pRg st="2" end="2"/>
                                            </p:txEl>
                                          </p:spTgt>
                                        </p:tgtEl>
                                        <p:attrNameLst>
                                          <p:attrName>style.visibility</p:attrName>
                                        </p:attrNameLst>
                                      </p:cBhvr>
                                      <p:to>
                                        <p:strVal val="visible"/>
                                      </p:to>
                                    </p:set>
                                    <p:animEffect transition="in" filter="barn(inHorizontal)">
                                      <p:cBhvr>
                                        <p:cTn id="26" dur="500"/>
                                        <p:tgtEl>
                                          <p:spTgt spid="8">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6" fill="hold" nodeType="click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animEffect transition="in" filter="barn(inHorizontal)">
                                      <p:cBhvr>
                                        <p:cTn id="31" dur="500"/>
                                        <p:tgtEl>
                                          <p:spTgt spid="7">
                                            <p:txEl>
                                              <p:pRg st="6" end="6"/>
                                            </p:txEl>
                                          </p:spTgt>
                                        </p:tgtEl>
                                      </p:cBhvr>
                                    </p:animEffect>
                                  </p:childTnLst>
                                </p:cTn>
                              </p:par>
                              <p:par>
                                <p:cTn id="32" presetID="16" presetClass="entr" presetSubtype="26" fill="hold" nodeType="withEffect">
                                  <p:stCondLst>
                                    <p:cond delay="0"/>
                                  </p:stCondLst>
                                  <p:childTnLst>
                                    <p:set>
                                      <p:cBhvr>
                                        <p:cTn id="33" dur="1" fill="hold">
                                          <p:stCondLst>
                                            <p:cond delay="0"/>
                                          </p:stCondLst>
                                        </p:cTn>
                                        <p:tgtEl>
                                          <p:spTgt spid="8">
                                            <p:txEl>
                                              <p:pRg st="4" end="4"/>
                                            </p:txEl>
                                          </p:spTgt>
                                        </p:tgtEl>
                                        <p:attrNameLst>
                                          <p:attrName>style.visibility</p:attrName>
                                        </p:attrNameLst>
                                      </p:cBhvr>
                                      <p:to>
                                        <p:strVal val="visible"/>
                                      </p:to>
                                    </p:set>
                                    <p:animEffect transition="in" filter="barn(inHorizontal)">
                                      <p:cBhvr>
                                        <p:cTn id="34" dur="500"/>
                                        <p:tgtEl>
                                          <p:spTgt spid="8">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47" presetClass="entr" presetSubtype="0" fill="hold" nodeType="clickEffect">
                                  <p:stCondLst>
                                    <p:cond delay="0"/>
                                  </p:stCondLst>
                                  <p:childTnLst>
                                    <p:set>
                                      <p:cBhvr>
                                        <p:cTn id="38" dur="1" fill="hold">
                                          <p:stCondLst>
                                            <p:cond delay="0"/>
                                          </p:stCondLst>
                                        </p:cTn>
                                        <p:tgtEl>
                                          <p:spTgt spid="9">
                                            <p:txEl>
                                              <p:pRg st="0" end="0"/>
                                            </p:txEl>
                                          </p:spTgt>
                                        </p:tgtEl>
                                        <p:attrNameLst>
                                          <p:attrName>style.visibility</p:attrName>
                                        </p:attrNameLst>
                                      </p:cBhvr>
                                      <p:to>
                                        <p:strVal val="visible"/>
                                      </p:to>
                                    </p:set>
                                    <p:animEffect transition="in" filter="fade">
                                      <p:cBhvr>
                                        <p:cTn id="39" dur="1000"/>
                                        <p:tgtEl>
                                          <p:spTgt spid="9">
                                            <p:txEl>
                                              <p:pRg st="0" end="0"/>
                                            </p:txEl>
                                          </p:spTgt>
                                        </p:tgtEl>
                                      </p:cBhvr>
                                    </p:animEffect>
                                    <p:anim calcmode="lin" valueType="num">
                                      <p:cBhvr>
                                        <p:cTn id="40"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41"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nodeType="clickEffect">
                                  <p:stCondLst>
                                    <p:cond delay="0"/>
                                  </p:stCondLst>
                                  <p:childTnLst>
                                    <p:set>
                                      <p:cBhvr>
                                        <p:cTn id="45" dur="1" fill="hold">
                                          <p:stCondLst>
                                            <p:cond delay="0"/>
                                          </p:stCondLst>
                                        </p:cTn>
                                        <p:tgtEl>
                                          <p:spTgt spid="9">
                                            <p:txEl>
                                              <p:pRg st="2" end="2"/>
                                            </p:txEl>
                                          </p:spTgt>
                                        </p:tgtEl>
                                        <p:attrNameLst>
                                          <p:attrName>style.visibility</p:attrName>
                                        </p:attrNameLst>
                                      </p:cBhvr>
                                      <p:to>
                                        <p:strVal val="visible"/>
                                      </p:to>
                                    </p:set>
                                    <p:animEffect transition="in" filter="dissolve">
                                      <p:cBhvr>
                                        <p:cTn id="46"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TotalTime>
  <Words>1009</Words>
  <Application>Microsoft Office PowerPoint</Application>
  <PresentationFormat>Widescreen</PresentationFormat>
  <Paragraphs>169</Paragraphs>
  <Slides>22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Californian FB</vt:lpstr>
      <vt:lpstr>Arial</vt:lpstr>
      <vt:lpstr>Edwardian Script ITC</vt:lpstr>
      <vt:lpstr>Palatino</vt:lpstr>
      <vt:lpstr>Calibri</vt:lpstr>
      <vt:lpstr>Calibri Light</vt:lpstr>
      <vt:lpstr>Open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14</cp:revision>
  <dcterms:created xsi:type="dcterms:W3CDTF">2018-07-27T16:47:11Z</dcterms:created>
  <dcterms:modified xsi:type="dcterms:W3CDTF">2020-07-02T14:51:09Z</dcterms:modified>
</cp:coreProperties>
</file>