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4" r:id="rId7"/>
    <p:sldId id="265" r:id="rId8"/>
    <p:sldId id="266" r:id="rId9"/>
    <p:sldId id="267" r:id="rId10"/>
    <p:sldId id="260" r:id="rId11"/>
    <p:sldId id="268" r:id="rId12"/>
    <p:sldId id="263" r:id="rId13"/>
  </p:sldIdLst>
  <p:sldSz cx="12192000" cy="6858000"/>
  <p:notesSz cx="6858000" cy="9144000"/>
  <p:embeddedFontLst>
    <p:embeddedFont>
      <p:font typeface="Algerian" panose="04020705040A02060702" pitchFamily="82"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6030504020204" pitchFamily="34" charset="0"/>
      <p:regular r:id="rId21"/>
      <p:bold r:id="rId22"/>
      <p:italic r:id="rId23"/>
      <p:boldItalic r:id="rId24"/>
    </p:embeddedFont>
    <p:embeddedFont>
      <p:font typeface="Palatino"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614566-8260-48C8-AD61-B05AFEB585F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54165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4566-8260-48C8-AD61-B05AFEB585F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58375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4566-8260-48C8-AD61-B05AFEB585F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146823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4566-8260-48C8-AD61-B05AFEB585F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189437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4566-8260-48C8-AD61-B05AFEB585F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95013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4566-8260-48C8-AD61-B05AFEB585F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58284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4566-8260-48C8-AD61-B05AFEB585FC}"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160493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4566-8260-48C8-AD61-B05AFEB585FC}"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145489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4566-8260-48C8-AD61-B05AFEB585FC}"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1870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614566-8260-48C8-AD61-B05AFEB585F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90410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614566-8260-48C8-AD61-B05AFEB585F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34B98-A57E-464A-A465-D15927E38233}" type="slidenum">
              <a:rPr lang="en-US" smtClean="0"/>
              <a:t>‹#›</a:t>
            </a:fld>
            <a:endParaRPr lang="en-US"/>
          </a:p>
        </p:txBody>
      </p:sp>
    </p:spTree>
    <p:extLst>
      <p:ext uri="{BB962C8B-B14F-4D97-AF65-F5344CB8AC3E}">
        <p14:creationId xmlns:p14="http://schemas.microsoft.com/office/powerpoint/2010/main" val="209159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14566-8260-48C8-AD61-B05AFEB585FC}"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34B98-A57E-464A-A465-D15927E38233}" type="slidenum">
              <a:rPr lang="en-US" smtClean="0"/>
              <a:t>‹#›</a:t>
            </a:fld>
            <a:endParaRPr lang="en-US"/>
          </a:p>
        </p:txBody>
      </p:sp>
    </p:spTree>
    <p:extLst>
      <p:ext uri="{BB962C8B-B14F-4D97-AF65-F5344CB8AC3E}">
        <p14:creationId xmlns:p14="http://schemas.microsoft.com/office/powerpoint/2010/main" val="207412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DB0B6-AE21-402F-A882-621E5B6F8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92174" cy="371192"/>
          </a:xfrm>
          <a:prstGeom prst="rect">
            <a:avLst/>
          </a:prstGeom>
          <a:noFill/>
        </p:spPr>
        <p:txBody>
          <a:bodyPr wrap="square" rtlCol="0">
            <a:spAutoFit/>
          </a:bodyPr>
          <a:lstStyle/>
          <a:p>
            <a:r>
              <a:rPr lang="en-US" dirty="0"/>
              <a:t>Lesson 10</a:t>
            </a:r>
          </a:p>
        </p:txBody>
      </p:sp>
      <p:sp>
        <p:nvSpPr>
          <p:cNvPr id="6" name="TextBox 5"/>
          <p:cNvSpPr txBox="1"/>
          <p:nvPr/>
        </p:nvSpPr>
        <p:spPr>
          <a:xfrm>
            <a:off x="0" y="758982"/>
            <a:ext cx="12192000" cy="2123658"/>
          </a:xfrm>
          <a:prstGeom prst="rect">
            <a:avLst/>
          </a:prstGeom>
          <a:noFill/>
        </p:spPr>
        <p:txBody>
          <a:bodyPr wrap="square" rtlCol="0">
            <a:spAutoFit/>
          </a:bodyPr>
          <a:lstStyle/>
          <a:p>
            <a:pPr algn="ctr"/>
            <a:r>
              <a:rPr lang="en-US" sz="4400" dirty="0">
                <a:latin typeface="Algerian" panose="04020705040A02060702" pitchFamily="82" charset="0"/>
              </a:rPr>
              <a:t>Sermon on the Mount</a:t>
            </a:r>
          </a:p>
          <a:p>
            <a:pPr algn="ctr"/>
            <a:r>
              <a:rPr lang="en-US" sz="4400" dirty="0">
                <a:latin typeface="Algerian" panose="04020705040A02060702" pitchFamily="82" charset="0"/>
              </a:rPr>
              <a:t>A Higher Law</a:t>
            </a:r>
          </a:p>
          <a:p>
            <a:pPr algn="ctr"/>
            <a:r>
              <a:rPr lang="en-US" sz="4400" dirty="0">
                <a:latin typeface="Algerian" panose="04020705040A02060702" pitchFamily="82" charset="0"/>
              </a:rPr>
              <a:t>Matthew 5:17-48</a:t>
            </a:r>
          </a:p>
        </p:txBody>
      </p:sp>
      <p:sp>
        <p:nvSpPr>
          <p:cNvPr id="5" name="Rectangle 4"/>
          <p:cNvSpPr/>
          <p:nvPr/>
        </p:nvSpPr>
        <p:spPr>
          <a:xfrm>
            <a:off x="2448642" y="3356392"/>
            <a:ext cx="8512395" cy="369332"/>
          </a:xfrm>
          <a:prstGeom prst="rect">
            <a:avLst/>
          </a:prstGeom>
        </p:spPr>
        <p:txBody>
          <a:bodyPr wrap="none">
            <a:spAutoFit/>
          </a:bodyPr>
          <a:lstStyle/>
          <a:p>
            <a:r>
              <a:rPr lang="en-US" b="0" i="1" dirty="0">
                <a:solidFill>
                  <a:srgbClr val="333333"/>
                </a:solidFill>
                <a:effectLst/>
                <a:latin typeface="Open Sans"/>
              </a:rPr>
              <a:t>“</a:t>
            </a:r>
            <a:r>
              <a:rPr lang="en-US" i="1" dirty="0"/>
              <a:t>Be ye therefore perfect, even as your Father which is in heaven is perfect. Matthew 5:48</a:t>
            </a:r>
          </a:p>
        </p:txBody>
      </p:sp>
    </p:spTree>
    <p:extLst>
      <p:ext uri="{BB962C8B-B14F-4D97-AF65-F5344CB8AC3E}">
        <p14:creationId xmlns:p14="http://schemas.microsoft.com/office/powerpoint/2010/main" val="85313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179921" y="4374624"/>
            <a:ext cx="3289208" cy="2390250"/>
            <a:chOff x="384206" y="4158361"/>
            <a:chExt cx="3289208" cy="2390250"/>
          </a:xfrm>
        </p:grpSpPr>
        <p:grpSp>
          <p:nvGrpSpPr>
            <p:cNvPr id="6" name="Group 5"/>
            <p:cNvGrpSpPr/>
            <p:nvPr/>
          </p:nvGrpSpPr>
          <p:grpSpPr>
            <a:xfrm>
              <a:off x="384206" y="4158361"/>
              <a:ext cx="3289208" cy="2390250"/>
              <a:chOff x="609599" y="833642"/>
              <a:chExt cx="7941747" cy="5771225"/>
            </a:xfrm>
          </p:grpSpPr>
          <p:grpSp>
            <p:nvGrpSpPr>
              <p:cNvPr id="8" name="Group 14"/>
              <p:cNvGrpSpPr/>
              <p:nvPr/>
            </p:nvGrpSpPr>
            <p:grpSpPr>
              <a:xfrm rot="10800000">
                <a:off x="7696200" y="5257800"/>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rot="10800000">
                <a:off x="939238" y="4923502"/>
                <a:ext cx="621450" cy="1347067"/>
                <a:chOff x="7010400" y="381000"/>
                <a:chExt cx="762000" cy="2033666"/>
              </a:xfrm>
            </p:grpSpPr>
            <p:sp>
              <p:nvSpPr>
                <p:cNvPr id="19" name="Rounded Rectangle 1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899460" y="833642"/>
                <a:ext cx="621450" cy="986197"/>
                <a:chOff x="7031201" y="834275"/>
                <a:chExt cx="762000" cy="1488861"/>
              </a:xfrm>
            </p:grpSpPr>
            <p:sp>
              <p:nvSpPr>
                <p:cNvPr id="17" name="Rounded Rectangle 1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646520" y="1148254"/>
                <a:ext cx="621450" cy="1017899"/>
                <a:chOff x="7087348" y="824753"/>
                <a:chExt cx="762000" cy="1536722"/>
              </a:xfrm>
            </p:grpSpPr>
            <p:sp>
              <p:nvSpPr>
                <p:cNvPr id="15" name="Rounded Rectangle 1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801311" y="4738616"/>
              <a:ext cx="2437759" cy="1323439"/>
            </a:xfrm>
            <a:prstGeom prst="rect">
              <a:avLst/>
            </a:prstGeom>
          </p:spPr>
          <p:txBody>
            <a:bodyPr wrap="square">
              <a:spAutoFit/>
            </a:bodyPr>
            <a:lstStyle/>
            <a:p>
              <a:pPr algn="ctr"/>
              <a:r>
                <a:rPr lang="en-US" sz="1600" b="1" dirty="0"/>
                <a:t>As we follow the Savior’s teachings and commandments, we can become perfect like our Father in Heaven</a:t>
              </a:r>
              <a:endParaRPr lang="en-US" sz="1600" dirty="0"/>
            </a:p>
          </p:txBody>
        </p:sp>
      </p:grpSp>
      <p:sp>
        <p:nvSpPr>
          <p:cNvPr id="3" name="Rectangle 2"/>
          <p:cNvSpPr/>
          <p:nvPr/>
        </p:nvSpPr>
        <p:spPr>
          <a:xfrm>
            <a:off x="2877149" y="916612"/>
            <a:ext cx="5244881" cy="3139321"/>
          </a:xfrm>
          <a:prstGeom prst="rect">
            <a:avLst/>
          </a:prstGeom>
        </p:spPr>
        <p:txBody>
          <a:bodyPr wrap="square">
            <a:spAutoFit/>
          </a:bodyPr>
          <a:lstStyle/>
          <a:p>
            <a:r>
              <a:rPr lang="en-US" b="0" i="0" dirty="0">
                <a:solidFill>
                  <a:srgbClr val="333333"/>
                </a:solidFill>
                <a:effectLst/>
                <a:latin typeface="Open Sans"/>
              </a:rPr>
              <a:t>“When you climb up a ladder, you must begin at the bottom, and ascend step by step, until you arrive at the top; and so it is with the principles of the gospel—you must begin with the first, and go on until you learn all the principles of exaltation. </a:t>
            </a:r>
          </a:p>
          <a:p>
            <a:endParaRPr lang="en-US" dirty="0">
              <a:solidFill>
                <a:srgbClr val="333333"/>
              </a:solidFill>
              <a:latin typeface="Open Sans"/>
            </a:endParaRPr>
          </a:p>
          <a:p>
            <a:r>
              <a:rPr lang="en-US" b="0" i="0" dirty="0">
                <a:solidFill>
                  <a:srgbClr val="333333"/>
                </a:solidFill>
                <a:effectLst/>
                <a:latin typeface="Open Sans"/>
              </a:rPr>
              <a:t>But it will be a great while after you have passed through the veil before you will have learned them. It is not all to be comprehended in this world; it will be a great work to learn our salvation and exaltation even beyond the grave’” (7)</a:t>
            </a:r>
            <a:endParaRPr lang="en-US" dirty="0"/>
          </a:p>
        </p:txBody>
      </p:sp>
      <p:grpSp>
        <p:nvGrpSpPr>
          <p:cNvPr id="102" name="Group 101"/>
          <p:cNvGrpSpPr/>
          <p:nvPr/>
        </p:nvGrpSpPr>
        <p:grpSpPr>
          <a:xfrm>
            <a:off x="8889947" y="783325"/>
            <a:ext cx="2448613" cy="5060467"/>
            <a:chOff x="6934200" y="1524000"/>
            <a:chExt cx="1143000" cy="2362200"/>
          </a:xfrm>
        </p:grpSpPr>
        <p:sp>
          <p:nvSpPr>
            <p:cNvPr id="103" name="Rounded Rectangle 102"/>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743965" y="2486272"/>
            <a:ext cx="1918028" cy="3457823"/>
            <a:chOff x="3108112" y="1082367"/>
            <a:chExt cx="2300492" cy="4147329"/>
          </a:xfrm>
        </p:grpSpPr>
        <p:sp>
          <p:nvSpPr>
            <p:cNvPr id="93" name="Oval 92"/>
            <p:cNvSpPr/>
            <p:nvPr/>
          </p:nvSpPr>
          <p:spPr>
            <a:xfrm>
              <a:off x="4038600" y="129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086697" y="2270571"/>
              <a:ext cx="901337" cy="1143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20322635">
              <a:off x="3228872" y="2417406"/>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4227727">
              <a:off x="2728129" y="2221464"/>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7695572">
              <a:off x="4350029" y="1771909"/>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7695572">
              <a:off x="3021973" y="4171120"/>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094277" y="3548317"/>
              <a:ext cx="858724" cy="371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20247848">
              <a:off x="4260146" y="3620232"/>
              <a:ext cx="1090186"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4996721">
              <a:off x="4637817" y="3882930"/>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83" y="241669"/>
            <a:ext cx="1608451" cy="1950344"/>
          </a:xfrm>
          <a:prstGeom prst="rect">
            <a:avLst/>
          </a:prstGeom>
        </p:spPr>
      </p:pic>
    </p:spTree>
    <p:extLst>
      <p:ext uri="{BB962C8B-B14F-4D97-AF65-F5344CB8AC3E}">
        <p14:creationId xmlns:p14="http://schemas.microsoft.com/office/powerpoint/2010/main" val="15802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33333E-6 -3.33333E-6 L 0.00261 -0.37199 " pathEditMode="relative" rAng="0" ptsTypes="AA">
                                      <p:cBhvr>
                                        <p:cTn id="8" dur="2000" fill="hold"/>
                                        <p:tgtEl>
                                          <p:spTgt spid="92"/>
                                        </p:tgtEl>
                                        <p:attrNameLst>
                                          <p:attrName>ppt_x</p:attrName>
                                          <p:attrName>ppt_y</p:attrName>
                                        </p:attrNameLst>
                                      </p:cBhvr>
                                      <p:rCtr x="130" y="-18611"/>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7017306"/>
          </a:xfrm>
          <a:prstGeom prst="rect">
            <a:avLst/>
          </a:prstGeom>
          <a:noFill/>
        </p:spPr>
        <p:txBody>
          <a:bodyPr wrap="square" rtlCol="0">
            <a:spAutoFit/>
          </a:bodyPr>
          <a:lstStyle/>
          <a:p>
            <a:r>
              <a:rPr lang="en-US" dirty="0"/>
              <a:t>Sources:</a:t>
            </a:r>
          </a:p>
          <a:p>
            <a:endParaRPr lang="en-US" dirty="0"/>
          </a:p>
          <a:p>
            <a:r>
              <a:rPr lang="en-US" dirty="0"/>
              <a:t>Suggested Hymn: #308 </a:t>
            </a:r>
            <a:r>
              <a:rPr lang="en-US" i="1" dirty="0"/>
              <a:t>As I Have Loved You</a:t>
            </a:r>
          </a:p>
          <a:p>
            <a:endParaRPr lang="en-US" i="1" dirty="0"/>
          </a:p>
          <a:p>
            <a:r>
              <a:rPr lang="en-US" dirty="0"/>
              <a:t>Videos: The Sermon on the Mount: The </a:t>
            </a:r>
            <a:r>
              <a:rPr lang="en-US"/>
              <a:t>Higher Law (2:19)</a:t>
            </a:r>
          </a:p>
          <a:p>
            <a:r>
              <a:rPr lang="en-US" dirty="0"/>
              <a:t>The Healing Power of Forgiveness (1:45)</a:t>
            </a:r>
          </a:p>
          <a:p>
            <a:endParaRPr lang="en-US" dirty="0"/>
          </a:p>
          <a:p>
            <a:pPr marL="342900" indent="-342900">
              <a:buAutoNum type="arabicPeriod"/>
            </a:pPr>
            <a:r>
              <a:rPr lang="en-US" b="0" i="0" dirty="0">
                <a:effectLst/>
              </a:rPr>
              <a:t>Elder Russell M. Nelson (</a:t>
            </a:r>
            <a:r>
              <a:rPr lang="en-US" b="0" i="0" u="none" strike="noStrike" dirty="0">
                <a:effectLst/>
              </a:rPr>
              <a:t>“Perfection Pending,”</a:t>
            </a:r>
            <a:r>
              <a:rPr lang="en-US" b="0" i="1" dirty="0">
                <a:effectLst/>
              </a:rPr>
              <a:t> Ensign,</a:t>
            </a:r>
            <a:r>
              <a:rPr lang="en-US" b="0" i="0" dirty="0">
                <a:effectLst/>
              </a:rPr>
              <a:t> Nov. 1995, 86, 88).</a:t>
            </a:r>
          </a:p>
          <a:p>
            <a:pPr marL="342900" indent="-342900">
              <a:buAutoNum type="arabicPeriod"/>
            </a:pPr>
            <a:endParaRPr lang="en-US" b="0" i="0" dirty="0">
              <a:effectLst/>
            </a:endParaRPr>
          </a:p>
          <a:p>
            <a:pPr marL="342900" indent="-342900">
              <a:buFontTx/>
              <a:buAutoNum type="arabicPeriod"/>
            </a:pPr>
            <a:r>
              <a:rPr lang="en-US" b="0" i="0" dirty="0">
                <a:solidFill>
                  <a:srgbClr val="333333"/>
                </a:solidFill>
                <a:effectLst/>
              </a:rPr>
              <a:t>President Thomas S. Monson </a:t>
            </a:r>
            <a:r>
              <a:rPr lang="en-US" b="0" i="0" dirty="0">
                <a:effectLst/>
              </a:rPr>
              <a:t>(</a:t>
            </a:r>
            <a:r>
              <a:rPr lang="en-US" b="0" i="0" u="none" strike="noStrike" dirty="0">
                <a:effectLst/>
              </a:rPr>
              <a:t>“School Thy Feelings, O My Brother”), </a:t>
            </a:r>
            <a:r>
              <a:rPr lang="en-US" b="0" i="1" dirty="0">
                <a:solidFill>
                  <a:srgbClr val="333333"/>
                </a:solidFill>
                <a:effectLst/>
              </a:rPr>
              <a:t> Ensign</a:t>
            </a:r>
            <a:r>
              <a:rPr lang="en-US" b="0" i="0" dirty="0">
                <a:solidFill>
                  <a:srgbClr val="333333"/>
                </a:solidFill>
                <a:effectLst/>
              </a:rPr>
              <a:t> or </a:t>
            </a:r>
            <a:r>
              <a:rPr lang="en-US" b="0" i="1" dirty="0">
                <a:solidFill>
                  <a:srgbClr val="333333"/>
                </a:solidFill>
                <a:effectLst/>
              </a:rPr>
              <a:t>Liahona,</a:t>
            </a:r>
            <a:r>
              <a:rPr lang="en-US" b="0" i="0" dirty="0">
                <a:solidFill>
                  <a:srgbClr val="333333"/>
                </a:solidFill>
                <a:effectLst/>
              </a:rPr>
              <a:t> Nov. 2009, 68–69).</a:t>
            </a:r>
          </a:p>
          <a:p>
            <a:pPr marL="342900" indent="-342900">
              <a:buFontTx/>
              <a:buAutoNum type="arabicPeriod"/>
            </a:pPr>
            <a:endParaRPr lang="en-US" b="0" i="0" dirty="0">
              <a:solidFill>
                <a:srgbClr val="333333"/>
              </a:solidFill>
              <a:effectLst/>
            </a:endParaRPr>
          </a:p>
          <a:p>
            <a:pPr marL="342900" indent="-342900">
              <a:buFontTx/>
              <a:buAutoNum type="arabicPeriod"/>
            </a:pPr>
            <a:r>
              <a:rPr lang="en-US" dirty="0"/>
              <a:t>Elder David E. Sorensen (“Forgiveness Will Change Bitterness to Love,”</a:t>
            </a:r>
            <a:r>
              <a:rPr lang="en-US" i="1" dirty="0"/>
              <a:t> Ensign</a:t>
            </a:r>
            <a:r>
              <a:rPr lang="en-US" dirty="0"/>
              <a:t> or </a:t>
            </a:r>
            <a:r>
              <a:rPr lang="en-US" i="1" dirty="0"/>
              <a:t>Liahona,</a:t>
            </a:r>
            <a:r>
              <a:rPr lang="en-US" dirty="0"/>
              <a:t> May 2003, 11).</a:t>
            </a:r>
          </a:p>
          <a:p>
            <a:pPr marL="342900" indent="-342900">
              <a:buFontTx/>
              <a:buAutoNum type="arabicPeriod"/>
            </a:pPr>
            <a:endParaRPr lang="en-US" dirty="0"/>
          </a:p>
          <a:p>
            <a:pPr marL="342900" indent="-342900">
              <a:buAutoNum type="arabicPeriod" startAt="4"/>
            </a:pPr>
            <a:r>
              <a:rPr lang="en-US" dirty="0"/>
              <a:t>Elder Jeffrey R. Holland (“Place No More for the Enemy of My Soul,”</a:t>
            </a:r>
            <a:r>
              <a:rPr lang="en-US" i="1" dirty="0"/>
              <a:t> Ensign</a:t>
            </a:r>
            <a:r>
              <a:rPr lang="en-US" dirty="0"/>
              <a:t> or </a:t>
            </a:r>
            <a:r>
              <a:rPr lang="en-US" i="1" dirty="0"/>
              <a:t>Liahona,</a:t>
            </a:r>
            <a:r>
              <a:rPr lang="en-US" dirty="0"/>
              <a:t> May 2010, 44–45).</a:t>
            </a:r>
          </a:p>
          <a:p>
            <a:pPr marL="342900" indent="-342900">
              <a:buAutoNum type="arabicPeriod" startAt="4"/>
            </a:pPr>
            <a:endParaRPr lang="en-US" dirty="0"/>
          </a:p>
          <a:p>
            <a:pPr marL="342900" indent="-342900">
              <a:buFontTx/>
              <a:buAutoNum type="arabicPeriod" startAt="4"/>
            </a:pPr>
            <a:r>
              <a:rPr lang="en-US" dirty="0"/>
              <a:t>President Joseph Fielding Smith (</a:t>
            </a:r>
            <a:r>
              <a:rPr lang="en-US" i="1" dirty="0"/>
              <a:t>Answers to Gospel Questions,</a:t>
            </a:r>
            <a:r>
              <a:rPr lang="en-US" dirty="0"/>
              <a:t> 5 vols. [1957–66], 5:79).</a:t>
            </a:r>
          </a:p>
          <a:p>
            <a:pPr marL="342900" indent="-342900">
              <a:buFontTx/>
              <a:buAutoNum type="arabicPeriod" startAt="4"/>
            </a:pPr>
            <a:endParaRPr lang="en-US" dirty="0"/>
          </a:p>
          <a:p>
            <a:pPr marL="342900" indent="-342900" fontAlgn="base">
              <a:buAutoNum type="arabicPeriod" startAt="6"/>
            </a:pPr>
            <a:r>
              <a:rPr lang="en-US" dirty="0">
                <a:effectLst/>
              </a:rPr>
              <a:t>Robert J. Matthews </a:t>
            </a:r>
            <a:r>
              <a:rPr lang="en-US" i="1" dirty="0"/>
              <a:t>What “Loving Your Neighbor” Really Means  </a:t>
            </a:r>
            <a:r>
              <a:rPr lang="en-US" dirty="0"/>
              <a:t>Oct. 1975 General Conf.</a:t>
            </a:r>
          </a:p>
          <a:p>
            <a:pPr marL="342900" indent="-342900" fontAlgn="base">
              <a:buAutoNum type="arabicPeriod" startAt="6"/>
            </a:pPr>
            <a:endParaRPr lang="en-US" dirty="0"/>
          </a:p>
          <a:p>
            <a:pPr marL="342900" indent="-342900" fontAlgn="base">
              <a:buFontTx/>
              <a:buAutoNum type="arabicPeriod" startAt="6"/>
            </a:pPr>
            <a:r>
              <a:rPr lang="en-US" b="0" i="1" dirty="0">
                <a:solidFill>
                  <a:srgbClr val="333333"/>
                </a:solidFill>
                <a:effectLst/>
              </a:rPr>
              <a:t>Teachings: Joseph Smith,</a:t>
            </a:r>
            <a:r>
              <a:rPr lang="en-US" b="0" i="0" dirty="0">
                <a:solidFill>
                  <a:srgbClr val="333333"/>
                </a:solidFill>
                <a:effectLst/>
              </a:rPr>
              <a:t> 268.</a:t>
            </a:r>
            <a:endParaRPr lang="en-US" dirty="0"/>
          </a:p>
          <a:p>
            <a:pPr marL="342900" indent="-342900" fontAlgn="base">
              <a:buAutoNum type="arabicPeriod" startAt="6"/>
            </a:pPr>
            <a:endParaRPr lang="en-US" b="0" i="0" dirty="0">
              <a:solidFill>
                <a:srgbClr val="333333"/>
              </a:solidFill>
              <a:effectLst/>
            </a:endParaRPr>
          </a:p>
          <a:p>
            <a:pPr marL="342900" indent="-342900">
              <a:buFontTx/>
              <a:buAutoNum type="arabicPeriod"/>
            </a:pPr>
            <a:endParaRPr lang="en-US" b="0" i="0" dirty="0">
              <a:solidFill>
                <a:srgbClr val="333333"/>
              </a:solidFill>
              <a:effectLst/>
            </a:endParaRPr>
          </a:p>
          <a:p>
            <a:pPr marL="342900" indent="-342900">
              <a:buFontTx/>
              <a:buAutoNum type="arabicPeriod"/>
            </a:pPr>
            <a:endParaRPr lang="en-US" b="0" i="0" dirty="0">
              <a:solidFill>
                <a:srgbClr val="333333"/>
              </a:solidFill>
              <a:effectLst/>
            </a:endParaRPr>
          </a:p>
          <a:p>
            <a:pPr marL="342900" indent="-342900">
              <a:buAutoNum type="arabicPeriod"/>
            </a:pPr>
            <a:endParaRPr lang="en-US" b="0" i="0" dirty="0">
              <a:effectLst/>
            </a:endParaRPr>
          </a:p>
          <a:p>
            <a:endParaRPr lang="en-US" dirty="0"/>
          </a:p>
        </p:txBody>
      </p:sp>
      <p:sp>
        <p:nvSpPr>
          <p:cNvPr id="5" name="Footer Placeholder 14">
            <a:extLst>
              <a:ext uri="{FF2B5EF4-FFF2-40B4-BE49-F238E27FC236}">
                <a16:creationId xmlns:a16="http://schemas.microsoft.com/office/drawing/2014/main" id="{E6B0D4DF-CCB9-4B58-B22E-66D44DEEC22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54369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015663"/>
          </a:xfrm>
          <a:prstGeom prst="rect">
            <a:avLst/>
          </a:prstGeom>
          <a:ln>
            <a:solidFill>
              <a:schemeClr val="tx1"/>
            </a:solidFill>
          </a:ln>
        </p:spPr>
        <p:txBody>
          <a:bodyPr>
            <a:spAutoFit/>
          </a:bodyPr>
          <a:lstStyle/>
          <a:p>
            <a:r>
              <a:rPr lang="en-US" sz="1200" b="1" dirty="0"/>
              <a:t>Matthew 5:22 The word </a:t>
            </a:r>
            <a:r>
              <a:rPr lang="en-US" sz="1200" b="1" i="1" dirty="0" err="1"/>
              <a:t>raca</a:t>
            </a:r>
            <a:r>
              <a:rPr lang="en-US" sz="1200" dirty="0"/>
              <a:t> comes from an Aramaic word meaning “imbecile, fool, or empty-headed person.” </a:t>
            </a:r>
          </a:p>
          <a:p>
            <a:r>
              <a:rPr lang="en-US" sz="1200" b="0" i="0" dirty="0">
                <a:solidFill>
                  <a:srgbClr val="333333"/>
                </a:solidFill>
                <a:effectLst/>
              </a:rPr>
              <a:t>“Profane and vulgar expressions vary from nation to nation and age to age, but the intent of this passage is to condemn any </a:t>
            </a:r>
            <a:r>
              <a:rPr lang="en-US" sz="1200" i="0" dirty="0">
                <a:solidFill>
                  <a:srgbClr val="333333"/>
                </a:solidFill>
                <a:effectLst/>
              </a:rPr>
              <a:t>language which conveys improper feelings about another.” Elder Bruce R. McConkie(</a:t>
            </a:r>
            <a:r>
              <a:rPr lang="en-US" sz="1200" i="1" dirty="0">
                <a:solidFill>
                  <a:srgbClr val="333333"/>
                </a:solidFill>
                <a:effectLst/>
              </a:rPr>
              <a:t>Doctrinal </a:t>
            </a:r>
            <a:r>
              <a:rPr lang="en-US" sz="1200" b="0" i="1" dirty="0">
                <a:solidFill>
                  <a:srgbClr val="333333"/>
                </a:solidFill>
                <a:effectLst/>
              </a:rPr>
              <a:t>New Testament Commentary,</a:t>
            </a:r>
            <a:r>
              <a:rPr lang="en-US" sz="1200" b="0" i="0" dirty="0">
                <a:solidFill>
                  <a:srgbClr val="333333"/>
                </a:solidFill>
                <a:effectLst/>
              </a:rPr>
              <a:t> 3 vols. [1965–73], 1:222).</a:t>
            </a:r>
            <a:endParaRPr lang="en-US" sz="1200" dirty="0"/>
          </a:p>
        </p:txBody>
      </p:sp>
      <p:sp>
        <p:nvSpPr>
          <p:cNvPr id="3" name="Rectangle 2"/>
          <p:cNvSpPr/>
          <p:nvPr/>
        </p:nvSpPr>
        <p:spPr>
          <a:xfrm>
            <a:off x="0" y="1015663"/>
            <a:ext cx="6096000" cy="1754326"/>
          </a:xfrm>
          <a:prstGeom prst="rect">
            <a:avLst/>
          </a:prstGeom>
          <a:ln>
            <a:solidFill>
              <a:schemeClr val="tx1"/>
            </a:solidFill>
          </a:ln>
        </p:spPr>
        <p:txBody>
          <a:bodyPr>
            <a:spAutoFit/>
          </a:bodyPr>
          <a:lstStyle/>
          <a:p>
            <a:pPr fontAlgn="base"/>
            <a:r>
              <a:rPr lang="en-US" sz="1200" b="1" dirty="0"/>
              <a:t>Matthew 5:22 Anger</a:t>
            </a:r>
          </a:p>
          <a:p>
            <a:pPr fontAlgn="base"/>
            <a:r>
              <a:rPr lang="en-US" sz="1200" dirty="0"/>
              <a:t>“A cunning part of [Satan’s] strategy is to dissociate anger from agency, making us believe that we are victims of an emotion that we cannot control. … The Lord expects us to make the choice </a:t>
            </a:r>
            <a:r>
              <a:rPr lang="en-US" sz="1200" i="1" dirty="0"/>
              <a:t>not</a:t>
            </a:r>
            <a:r>
              <a:rPr lang="en-US" sz="1200" dirty="0"/>
              <a:t> to become angry. … When the Lord eliminates the phrase ‘without a cause,’ He leaves us without an excuse. …</a:t>
            </a:r>
          </a:p>
          <a:p>
            <a:pPr fontAlgn="base"/>
            <a:r>
              <a:rPr lang="en-US" sz="1200" dirty="0"/>
              <a:t>“Anger is a yielding to Satan’s influence by surrendering our self-control. It is the thought-sin that leads to hostile feelings or behavior. … Understanding the connection between agency and anger is the first step in eliminating it from our lives”  Elder Lynn G. Robbins(“Agency and Anger,” </a:t>
            </a:r>
            <a:r>
              <a:rPr lang="en-US" sz="1200" i="1" dirty="0"/>
              <a:t>Ensign,</a:t>
            </a:r>
            <a:r>
              <a:rPr lang="en-US" sz="1200" dirty="0"/>
              <a:t> May 1998, 80–81).</a:t>
            </a:r>
          </a:p>
        </p:txBody>
      </p:sp>
      <p:sp>
        <p:nvSpPr>
          <p:cNvPr id="4" name="Rectangle 3"/>
          <p:cNvSpPr/>
          <p:nvPr/>
        </p:nvSpPr>
        <p:spPr>
          <a:xfrm>
            <a:off x="0" y="2769989"/>
            <a:ext cx="6096000" cy="1569660"/>
          </a:xfrm>
          <a:prstGeom prst="rect">
            <a:avLst/>
          </a:prstGeom>
          <a:ln>
            <a:solidFill>
              <a:schemeClr val="tx1"/>
            </a:solidFill>
          </a:ln>
        </p:spPr>
        <p:txBody>
          <a:bodyPr>
            <a:spAutoFit/>
          </a:bodyPr>
          <a:lstStyle/>
          <a:p>
            <a:pPr fontAlgn="base"/>
            <a:r>
              <a:rPr lang="en-US" sz="1200" b="1" dirty="0"/>
              <a:t>Matthew 5:27-28 Lust/Pornography</a:t>
            </a:r>
          </a:p>
          <a:p>
            <a:pPr fontAlgn="base"/>
            <a:r>
              <a:rPr lang="en-US" sz="1200" b="1" dirty="0"/>
              <a:t>Elder Dallin H. Oaks</a:t>
            </a:r>
            <a:r>
              <a:rPr lang="en-US" sz="1200" dirty="0"/>
              <a:t> of the Quorum of the Twelve Apostles spoke about the effects of pornography—a prevalent cause and promoter of lust—on those who view it: “Pornography impairs one’s ability to enjoy a normal emotional, romantic, and spiritual relationship with a person of the opposite sex. It erodes the moral barriers that stand against inappropriate, abnormal, or illegal behavior. As conscience is desensitized, patrons of pornography are led to act out what they have witnessed, regardless of its effects on their life and the lives of others” (“Pornography,”</a:t>
            </a:r>
            <a:r>
              <a:rPr lang="en-US" sz="1200" i="1" dirty="0"/>
              <a:t> Ensign</a:t>
            </a:r>
            <a:r>
              <a:rPr lang="en-US" sz="1200" dirty="0"/>
              <a:t> or </a:t>
            </a:r>
            <a:r>
              <a:rPr lang="en-US" sz="1200" i="1" dirty="0"/>
              <a:t>Liahona,</a:t>
            </a:r>
            <a:r>
              <a:rPr lang="en-US" sz="1200" dirty="0"/>
              <a:t> May 2005, 89).</a:t>
            </a:r>
          </a:p>
        </p:txBody>
      </p:sp>
      <p:sp>
        <p:nvSpPr>
          <p:cNvPr id="5" name="Rectangle 4"/>
          <p:cNvSpPr/>
          <p:nvPr/>
        </p:nvSpPr>
        <p:spPr>
          <a:xfrm>
            <a:off x="0" y="4339649"/>
            <a:ext cx="6096000" cy="1569660"/>
          </a:xfrm>
          <a:prstGeom prst="rect">
            <a:avLst/>
          </a:prstGeom>
          <a:ln>
            <a:solidFill>
              <a:schemeClr val="tx1"/>
            </a:solidFill>
          </a:ln>
        </p:spPr>
        <p:txBody>
          <a:bodyPr>
            <a:spAutoFit/>
          </a:bodyPr>
          <a:lstStyle/>
          <a:p>
            <a:pPr fontAlgn="base"/>
            <a:r>
              <a:rPr lang="en-US" sz="1200" b="1" dirty="0"/>
              <a:t>Matthew 5:43 Love Your Neighbors</a:t>
            </a:r>
          </a:p>
          <a:p>
            <a:pPr fontAlgn="base"/>
            <a:r>
              <a:rPr lang="en-US" sz="1200" dirty="0"/>
              <a:t>The commandment “Love thy </a:t>
            </a:r>
            <a:r>
              <a:rPr lang="en-US" sz="1200" dirty="0" err="1"/>
              <a:t>neighbour</a:t>
            </a:r>
            <a:r>
              <a:rPr lang="en-US" sz="1200" dirty="0"/>
              <a:t>” is found in Leviticus 19:18, but no scripture in the Old Testament commands us to hate thine enemy. It appears the Savior was referring to a saying common in His day. The discovery of the Dead Sea Scrolls in 1946 may reveal that some Jews at the time of Christ did in fact teach that they should love fellow members of their community but hate outsiders (see Dana M. Pike, “Is the Plan of Salvation Attested in the Dead Sea Scrolls?” in Donald W. Parry and Dana M. Pike, eds., </a:t>
            </a:r>
            <a:r>
              <a:rPr lang="en-US" sz="1200" i="1" dirty="0"/>
              <a:t>LDS Perspectives on the Dead Sea Scrolls</a:t>
            </a:r>
            <a:r>
              <a:rPr lang="en-US" sz="1200" dirty="0"/>
              <a:t> [1997], 93, note 19).</a:t>
            </a:r>
          </a:p>
        </p:txBody>
      </p:sp>
    </p:spTree>
    <p:extLst>
      <p:ext uri="{BB962C8B-B14F-4D97-AF65-F5344CB8AC3E}">
        <p14:creationId xmlns:p14="http://schemas.microsoft.com/office/powerpoint/2010/main" val="137632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483" y="4025153"/>
            <a:ext cx="12192000" cy="371192"/>
          </a:xfrm>
          <a:prstGeom prst="rect">
            <a:avLst/>
          </a:prstGeom>
          <a:noFill/>
        </p:spPr>
        <p:txBody>
          <a:bodyPr wrap="square" rtlCol="0">
            <a:spAutoFit/>
          </a:bodyPr>
          <a:lstStyle/>
          <a:p>
            <a:r>
              <a:rPr lang="en-US" dirty="0"/>
              <a:t>Sources:</a:t>
            </a:r>
          </a:p>
        </p:txBody>
      </p:sp>
      <p:grpSp>
        <p:nvGrpSpPr>
          <p:cNvPr id="8" name="Group 7"/>
          <p:cNvGrpSpPr/>
          <p:nvPr/>
        </p:nvGrpSpPr>
        <p:grpSpPr>
          <a:xfrm>
            <a:off x="228600" y="457199"/>
            <a:ext cx="11658600" cy="6284259"/>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31586" y="2354051"/>
              <a:ext cx="7010400" cy="309006"/>
            </a:xfrm>
            <a:prstGeom prst="rect">
              <a:avLst/>
            </a:prstGeom>
            <a:noFill/>
          </p:spPr>
          <p:txBody>
            <a:bodyPr wrap="square" rtlCol="0">
              <a:spAutoFit/>
            </a:bodyPr>
            <a:lstStyle/>
            <a:p>
              <a:pPr algn="ctr"/>
              <a:r>
                <a:rPr lang="en-US" sz="4000" dirty="0">
                  <a:solidFill>
                    <a:schemeClr val="bg1"/>
                  </a:solidFill>
                </a:rPr>
                <a:t>Which Commandment is the Most Difficult to Keep?</a:t>
              </a:r>
            </a:p>
          </p:txBody>
        </p:sp>
      </p:grpSp>
      <p:sp>
        <p:nvSpPr>
          <p:cNvPr id="2" name="Rectangle 1"/>
          <p:cNvSpPr/>
          <p:nvPr/>
        </p:nvSpPr>
        <p:spPr>
          <a:xfrm>
            <a:off x="473186" y="2658430"/>
            <a:ext cx="3110753" cy="923330"/>
          </a:xfrm>
          <a:prstGeom prst="rect">
            <a:avLst/>
          </a:prstGeom>
        </p:spPr>
        <p:txBody>
          <a:bodyPr wrap="square">
            <a:spAutoFit/>
          </a:bodyPr>
          <a:lstStyle/>
          <a:p>
            <a:r>
              <a:rPr lang="en-US" b="0" i="0" dirty="0">
                <a:solidFill>
                  <a:schemeClr val="accent5">
                    <a:lumMod val="40000"/>
                    <a:lumOff val="60000"/>
                  </a:schemeClr>
                </a:solidFill>
                <a:effectLst/>
                <a:latin typeface="Palatino"/>
              </a:rPr>
              <a:t>Be: </a:t>
            </a:r>
            <a:r>
              <a:rPr lang="en-US" b="0" i="0" dirty="0">
                <a:solidFill>
                  <a:srgbClr val="FFFF00"/>
                </a:solidFill>
                <a:effectLst/>
                <a:latin typeface="Palatino"/>
              </a:rPr>
              <a:t>JST Matt. 5:50 Ye are therefore commanded to be perfect …</a:t>
            </a:r>
            <a:endParaRPr lang="en-US" dirty="0">
              <a:solidFill>
                <a:srgbClr val="FFFF00"/>
              </a:solidFill>
            </a:endParaRPr>
          </a:p>
        </p:txBody>
      </p:sp>
      <p:sp>
        <p:nvSpPr>
          <p:cNvPr id="3" name="Rectangle 2"/>
          <p:cNvSpPr/>
          <p:nvPr/>
        </p:nvSpPr>
        <p:spPr>
          <a:xfrm>
            <a:off x="4023279" y="2702903"/>
            <a:ext cx="2957131" cy="646331"/>
          </a:xfrm>
          <a:prstGeom prst="rect">
            <a:avLst/>
          </a:prstGeom>
        </p:spPr>
        <p:txBody>
          <a:bodyPr wrap="square">
            <a:spAutoFit/>
          </a:bodyPr>
          <a:lstStyle/>
          <a:p>
            <a:r>
              <a:rPr lang="en-US" b="0" i="0" dirty="0">
                <a:solidFill>
                  <a:schemeClr val="accent5">
                    <a:lumMod val="40000"/>
                    <a:lumOff val="60000"/>
                  </a:schemeClr>
                </a:solidFill>
                <a:effectLst/>
                <a:latin typeface="Palatino"/>
              </a:rPr>
              <a:t>Perfect </a:t>
            </a:r>
            <a:r>
              <a:rPr lang="en-US" b="0" i="0" dirty="0">
                <a:solidFill>
                  <a:srgbClr val="FFFF00"/>
                </a:solidFill>
                <a:effectLst/>
                <a:latin typeface="Palatino"/>
              </a:rPr>
              <a:t>= complete, finished, fully developed.</a:t>
            </a:r>
            <a:endParaRPr lang="en-US" dirty="0">
              <a:solidFill>
                <a:srgbClr val="FFFF00"/>
              </a:solidFill>
            </a:endParaRPr>
          </a:p>
        </p:txBody>
      </p:sp>
      <p:sp>
        <p:nvSpPr>
          <p:cNvPr id="17" name="Rectangle 16"/>
          <p:cNvSpPr/>
          <p:nvPr/>
        </p:nvSpPr>
        <p:spPr>
          <a:xfrm>
            <a:off x="7201845" y="2715064"/>
            <a:ext cx="1883849" cy="369332"/>
          </a:xfrm>
          <a:prstGeom prst="rect">
            <a:avLst/>
          </a:prstGeom>
        </p:spPr>
        <p:txBody>
          <a:bodyPr wrap="none">
            <a:spAutoFit/>
          </a:bodyPr>
          <a:lstStyle/>
          <a:p>
            <a:r>
              <a:rPr lang="en-US" b="0" i="0" dirty="0">
                <a:solidFill>
                  <a:schemeClr val="accent5">
                    <a:lumMod val="40000"/>
                    <a:lumOff val="60000"/>
                  </a:schemeClr>
                </a:solidFill>
                <a:effectLst/>
                <a:latin typeface="Palatino"/>
              </a:rPr>
              <a:t>Father</a:t>
            </a:r>
            <a:r>
              <a:rPr lang="en-US" b="0" i="0" dirty="0">
                <a:solidFill>
                  <a:srgbClr val="FFFF00"/>
                </a:solidFill>
                <a:effectLst/>
                <a:latin typeface="Palatino"/>
              </a:rPr>
              <a:t> = Elohim.</a:t>
            </a:r>
            <a:endParaRPr lang="en-US" dirty="0">
              <a:solidFill>
                <a:srgbClr val="FFFF00"/>
              </a:solidFill>
            </a:endParaRPr>
          </a:p>
        </p:txBody>
      </p:sp>
      <p:sp>
        <p:nvSpPr>
          <p:cNvPr id="18" name="Rectangle 17"/>
          <p:cNvSpPr/>
          <p:nvPr/>
        </p:nvSpPr>
        <p:spPr>
          <a:xfrm>
            <a:off x="2298524" y="3698773"/>
            <a:ext cx="3203320" cy="369332"/>
          </a:xfrm>
          <a:prstGeom prst="rect">
            <a:avLst/>
          </a:prstGeom>
        </p:spPr>
        <p:txBody>
          <a:bodyPr wrap="square">
            <a:spAutoFit/>
          </a:bodyPr>
          <a:lstStyle/>
          <a:p>
            <a:r>
              <a:rPr lang="en-US" b="0" i="0" dirty="0">
                <a:solidFill>
                  <a:schemeClr val="accent5">
                    <a:lumMod val="40000"/>
                    <a:lumOff val="60000"/>
                  </a:schemeClr>
                </a:solidFill>
                <a:effectLst/>
                <a:latin typeface="Palatino"/>
              </a:rPr>
              <a:t>Perfect</a:t>
            </a:r>
            <a:r>
              <a:rPr lang="en-US" b="0" i="0" dirty="0">
                <a:solidFill>
                  <a:srgbClr val="FFFF00"/>
                </a:solidFill>
                <a:effectLst/>
                <a:latin typeface="Palatino"/>
              </a:rPr>
              <a:t> = Perfection of God</a:t>
            </a:r>
            <a:endParaRPr lang="en-US" dirty="0">
              <a:solidFill>
                <a:srgbClr val="FFFF00"/>
              </a:solidFill>
            </a:endParaRPr>
          </a:p>
        </p:txBody>
      </p:sp>
      <p:sp>
        <p:nvSpPr>
          <p:cNvPr id="16" name="Rectangle 15"/>
          <p:cNvSpPr/>
          <p:nvPr/>
        </p:nvSpPr>
        <p:spPr>
          <a:xfrm>
            <a:off x="7599681" y="4722725"/>
            <a:ext cx="3347692" cy="923330"/>
          </a:xfrm>
          <a:prstGeom prst="rect">
            <a:avLst/>
          </a:prstGeom>
        </p:spPr>
        <p:txBody>
          <a:bodyPr wrap="square">
            <a:spAutoFit/>
          </a:bodyPr>
          <a:lstStyle/>
          <a:p>
            <a:r>
              <a:rPr lang="en-US" dirty="0">
                <a:solidFill>
                  <a:schemeClr val="bg1"/>
                </a:solidFill>
                <a:latin typeface="Open Sans"/>
              </a:rPr>
              <a:t>T</a:t>
            </a:r>
            <a:r>
              <a:rPr lang="en-US" b="0" i="0" dirty="0">
                <a:solidFill>
                  <a:schemeClr val="bg1"/>
                </a:solidFill>
                <a:effectLst/>
                <a:latin typeface="Open Sans"/>
              </a:rPr>
              <a:t>o become complete or fully developed means to become like Heavenly Father.</a:t>
            </a:r>
            <a:endParaRPr lang="en-US" dirty="0">
              <a:solidFill>
                <a:schemeClr val="bg1"/>
              </a:solidFill>
            </a:endParaRPr>
          </a:p>
        </p:txBody>
      </p:sp>
      <p:sp>
        <p:nvSpPr>
          <p:cNvPr id="19" name="Rectangle 18"/>
          <p:cNvSpPr/>
          <p:nvPr/>
        </p:nvSpPr>
        <p:spPr>
          <a:xfrm>
            <a:off x="2989694" y="1664077"/>
            <a:ext cx="6096000" cy="646331"/>
          </a:xfrm>
          <a:prstGeom prst="rect">
            <a:avLst/>
          </a:prstGeom>
        </p:spPr>
        <p:txBody>
          <a:bodyPr>
            <a:spAutoFit/>
          </a:bodyPr>
          <a:lstStyle/>
          <a:p>
            <a:r>
              <a:rPr lang="en-US" b="0" i="1" dirty="0">
                <a:solidFill>
                  <a:schemeClr val="accent5">
                    <a:lumMod val="40000"/>
                    <a:lumOff val="60000"/>
                  </a:schemeClr>
                </a:solidFill>
                <a:effectLst/>
                <a:latin typeface="Palatino"/>
              </a:rPr>
              <a:t>Be</a:t>
            </a:r>
            <a:r>
              <a:rPr lang="en-US" b="0" i="1" dirty="0">
                <a:solidFill>
                  <a:srgbClr val="FFFF00"/>
                </a:solidFill>
                <a:effectLst/>
                <a:latin typeface="Palatino"/>
              </a:rPr>
              <a:t> ye therefore </a:t>
            </a:r>
            <a:r>
              <a:rPr lang="en-US" b="0" i="1" dirty="0">
                <a:solidFill>
                  <a:schemeClr val="accent5">
                    <a:lumMod val="40000"/>
                    <a:lumOff val="60000"/>
                  </a:schemeClr>
                </a:solidFill>
                <a:effectLst/>
                <a:latin typeface="Palatino"/>
              </a:rPr>
              <a:t>perfect</a:t>
            </a:r>
            <a:r>
              <a:rPr lang="en-US" b="0" i="1" dirty="0">
                <a:solidFill>
                  <a:srgbClr val="FFFF00"/>
                </a:solidFill>
                <a:effectLst/>
                <a:latin typeface="Palatino"/>
              </a:rPr>
              <a:t>, even as your </a:t>
            </a:r>
            <a:r>
              <a:rPr lang="en-US" b="0" i="1" dirty="0">
                <a:solidFill>
                  <a:schemeClr val="accent5">
                    <a:lumMod val="40000"/>
                    <a:lumOff val="60000"/>
                  </a:schemeClr>
                </a:solidFill>
                <a:effectLst/>
                <a:latin typeface="Palatino"/>
              </a:rPr>
              <a:t>Father</a:t>
            </a:r>
            <a:r>
              <a:rPr lang="en-US" b="0" i="1" dirty="0">
                <a:solidFill>
                  <a:srgbClr val="FFFF00"/>
                </a:solidFill>
                <a:effectLst/>
                <a:latin typeface="Palatino"/>
              </a:rPr>
              <a:t> which is in heaven is </a:t>
            </a:r>
            <a:r>
              <a:rPr lang="en-US" b="0" i="1" dirty="0">
                <a:solidFill>
                  <a:schemeClr val="accent5">
                    <a:lumMod val="40000"/>
                    <a:lumOff val="60000"/>
                  </a:schemeClr>
                </a:solidFill>
                <a:effectLst/>
                <a:latin typeface="Palatino"/>
              </a:rPr>
              <a:t>perfect</a:t>
            </a:r>
            <a:r>
              <a:rPr lang="en-US" b="0" i="1" dirty="0">
                <a:solidFill>
                  <a:srgbClr val="FFFF00"/>
                </a:solidFill>
                <a:effectLst/>
                <a:latin typeface="Palatino"/>
              </a:rPr>
              <a:t>.</a:t>
            </a:r>
            <a:endParaRPr lang="en-US" i="1" dirty="0">
              <a:solidFill>
                <a:srgbClr val="FFFF00"/>
              </a:solidFill>
            </a:endParaRPr>
          </a:p>
        </p:txBody>
      </p:sp>
      <p:sp>
        <p:nvSpPr>
          <p:cNvPr id="21" name="Rectangle 20"/>
          <p:cNvSpPr/>
          <p:nvPr/>
        </p:nvSpPr>
        <p:spPr>
          <a:xfrm>
            <a:off x="188189" y="6358606"/>
            <a:ext cx="3347692" cy="369332"/>
          </a:xfrm>
          <a:prstGeom prst="rect">
            <a:avLst/>
          </a:prstGeom>
        </p:spPr>
        <p:txBody>
          <a:bodyPr wrap="square">
            <a:spAutoFit/>
          </a:bodyPr>
          <a:lstStyle/>
          <a:p>
            <a:r>
              <a:rPr lang="en-US" dirty="0">
                <a:solidFill>
                  <a:schemeClr val="bg1"/>
                </a:solidFill>
                <a:latin typeface="Open Sans"/>
              </a:rPr>
              <a:t>Matthew 5:48</a:t>
            </a:r>
            <a:endParaRPr lang="en-US" dirty="0">
              <a:solidFill>
                <a:schemeClr val="bg1"/>
              </a:solidFill>
            </a:endParaRPr>
          </a:p>
        </p:txBody>
      </p:sp>
      <p:cxnSp>
        <p:nvCxnSpPr>
          <p:cNvPr id="22" name="Straight Connector 21"/>
          <p:cNvCxnSpPr/>
          <p:nvPr/>
        </p:nvCxnSpPr>
        <p:spPr>
          <a:xfrm flipH="1">
            <a:off x="1515035" y="1972235"/>
            <a:ext cx="1474659" cy="686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885980" y="2026984"/>
            <a:ext cx="169077" cy="7032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69269" y="1972235"/>
            <a:ext cx="230412" cy="75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429034" y="2259510"/>
            <a:ext cx="1066072" cy="1397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http://mormonyouth.org/files/2015/02/mormon-yout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332" y="4394486"/>
            <a:ext cx="3025550" cy="174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1000"/>
                                        <p:tgtEl>
                                          <p:spTgt spid="2050"/>
                                        </p:tgtEl>
                                      </p:cBhvr>
                                    </p:animEffect>
                                    <p:anim calcmode="lin" valueType="num">
                                      <p:cBhvr>
                                        <p:cTn id="39" dur="1000" fill="hold"/>
                                        <p:tgtEl>
                                          <p:spTgt spid="2050"/>
                                        </p:tgtEl>
                                        <p:attrNameLst>
                                          <p:attrName>ppt_x</p:attrName>
                                        </p:attrNameLst>
                                      </p:cBhvr>
                                      <p:tavLst>
                                        <p:tav tm="0">
                                          <p:val>
                                            <p:strVal val="#ppt_x"/>
                                          </p:val>
                                        </p:tav>
                                        <p:tav tm="100000">
                                          <p:val>
                                            <p:strVal val="#ppt_x"/>
                                          </p:val>
                                        </p:tav>
                                      </p:tavLst>
                                    </p:anim>
                                    <p:anim calcmode="lin" valueType="num">
                                      <p:cBhvr>
                                        <p:cTn id="40" dur="1000" fill="hold"/>
                                        <p:tgtEl>
                                          <p:spTgt spid="205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62527" y="958841"/>
            <a:ext cx="5074023" cy="5355312"/>
          </a:xfrm>
          <a:prstGeom prst="rect">
            <a:avLst/>
          </a:prstGeom>
        </p:spPr>
        <p:txBody>
          <a:bodyPr wrap="square">
            <a:spAutoFit/>
          </a:bodyPr>
          <a:lstStyle/>
          <a:p>
            <a:pPr fontAlgn="base"/>
            <a:r>
              <a:rPr lang="en-US" b="0" i="0" dirty="0">
                <a:effectLst/>
                <a:latin typeface="Open Sans"/>
              </a:rPr>
              <a:t>“The term </a:t>
            </a:r>
            <a:r>
              <a:rPr lang="en-US" b="0" i="1" dirty="0">
                <a:effectLst/>
                <a:latin typeface="Open Sans"/>
              </a:rPr>
              <a:t>perfect</a:t>
            </a:r>
            <a:r>
              <a:rPr lang="en-US" b="0" i="0" dirty="0">
                <a:effectLst/>
                <a:latin typeface="Open Sans"/>
              </a:rPr>
              <a:t> was translated from the Greek </a:t>
            </a:r>
            <a:r>
              <a:rPr lang="en-US" b="0" i="1" dirty="0" err="1">
                <a:effectLst/>
                <a:latin typeface="Open Sans"/>
              </a:rPr>
              <a:t>teleios</a:t>
            </a:r>
            <a:r>
              <a:rPr lang="en-US" b="0" i="1" dirty="0">
                <a:effectLst/>
                <a:latin typeface="Open Sans"/>
              </a:rPr>
              <a:t>, </a:t>
            </a:r>
            <a:r>
              <a:rPr lang="en-US" b="0" i="0" dirty="0">
                <a:effectLst/>
                <a:latin typeface="Open Sans"/>
              </a:rPr>
              <a:t>which means ‘complete.’ … </a:t>
            </a:r>
          </a:p>
          <a:p>
            <a:pPr fontAlgn="base"/>
            <a:endParaRPr lang="en-US" dirty="0">
              <a:latin typeface="Open Sans"/>
            </a:endParaRPr>
          </a:p>
          <a:p>
            <a:pPr fontAlgn="base"/>
            <a:r>
              <a:rPr lang="en-US" b="0" i="0" dirty="0">
                <a:effectLst/>
                <a:latin typeface="Open Sans"/>
              </a:rPr>
              <a:t>The infinitive form of the verb is </a:t>
            </a:r>
            <a:r>
              <a:rPr lang="en-US" b="0" i="1" dirty="0" err="1">
                <a:effectLst/>
                <a:latin typeface="Open Sans"/>
              </a:rPr>
              <a:t>teleiono</a:t>
            </a:r>
            <a:r>
              <a:rPr lang="en-US" b="0" i="1" dirty="0">
                <a:effectLst/>
                <a:latin typeface="Open Sans"/>
              </a:rPr>
              <a:t>,</a:t>
            </a:r>
            <a:r>
              <a:rPr lang="en-US" b="0" i="0" dirty="0">
                <a:effectLst/>
                <a:latin typeface="Open Sans"/>
              </a:rPr>
              <a:t> which means ‘to reach a distant end, to be fully developed, to consummate, or to finish.’ </a:t>
            </a:r>
          </a:p>
          <a:p>
            <a:pPr fontAlgn="base"/>
            <a:endParaRPr lang="en-US" dirty="0">
              <a:latin typeface="Open Sans"/>
            </a:endParaRPr>
          </a:p>
          <a:p>
            <a:pPr fontAlgn="base"/>
            <a:r>
              <a:rPr lang="en-US" b="0" i="0" dirty="0">
                <a:effectLst/>
                <a:latin typeface="Open Sans"/>
              </a:rPr>
              <a:t>Please note that the word does not imply freedom from error; it implies </a:t>
            </a:r>
            <a:r>
              <a:rPr lang="en-US" b="1" i="0" dirty="0">
                <a:effectLst/>
                <a:latin typeface="Open Sans"/>
              </a:rPr>
              <a:t>achieving a distant objective. …</a:t>
            </a:r>
          </a:p>
          <a:p>
            <a:pPr fontAlgn="base"/>
            <a:endParaRPr lang="en-US" b="0" i="0" dirty="0">
              <a:effectLst/>
              <a:latin typeface="Open Sans"/>
            </a:endParaRPr>
          </a:p>
          <a:p>
            <a:pPr fontAlgn="base"/>
            <a:r>
              <a:rPr lang="en-US" b="0" i="0" dirty="0">
                <a:effectLst/>
                <a:latin typeface="Open Sans"/>
              </a:rPr>
              <a:t>“We need not be dismayed if our earnest efforts toward perfection now seem so arduous and endless. </a:t>
            </a:r>
          </a:p>
          <a:p>
            <a:pPr fontAlgn="base"/>
            <a:endParaRPr lang="en-US" dirty="0">
              <a:latin typeface="Open Sans"/>
            </a:endParaRPr>
          </a:p>
          <a:p>
            <a:pPr fontAlgn="base"/>
            <a:r>
              <a:rPr lang="en-US" b="1" i="0" dirty="0">
                <a:effectLst/>
                <a:latin typeface="Open Sans"/>
              </a:rPr>
              <a:t>Perfection is pending</a:t>
            </a:r>
            <a:r>
              <a:rPr lang="en-US" b="0" i="0" dirty="0">
                <a:effectLst/>
                <a:latin typeface="Open Sans"/>
              </a:rPr>
              <a:t>. It can come in full only after the </a:t>
            </a:r>
            <a:r>
              <a:rPr lang="en-US" b="0" i="0" u="none" strike="noStrike" dirty="0">
                <a:effectLst/>
                <a:latin typeface="Open Sans"/>
              </a:rPr>
              <a:t>Resurrection</a:t>
            </a:r>
            <a:r>
              <a:rPr lang="en-US" b="0" i="0" dirty="0">
                <a:effectLst/>
                <a:latin typeface="Open Sans"/>
              </a:rPr>
              <a:t> and only through the Lord. It awaits all who love him and keep his commandments.”</a:t>
            </a:r>
          </a:p>
        </p:txBody>
      </p:sp>
      <p:pic>
        <p:nvPicPr>
          <p:cNvPr id="5" name="Picture 2" descr="http://cdn1.relevantmediagroup.com/sites/default/files/styles/node_thumbnail/public/field/thumbnail/stop_trying_to_be_perfect_thumb.jpg?itok=yyEKzL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514" y="958841"/>
            <a:ext cx="3612734" cy="2613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99" y="363071"/>
            <a:ext cx="1219200" cy="1524000"/>
          </a:xfrm>
          <a:prstGeom prst="rect">
            <a:avLst/>
          </a:prstGeom>
        </p:spPr>
      </p:pic>
      <p:sp>
        <p:nvSpPr>
          <p:cNvPr id="7" name="Rectangle 6"/>
          <p:cNvSpPr/>
          <p:nvPr/>
        </p:nvSpPr>
        <p:spPr>
          <a:xfrm>
            <a:off x="7461734" y="4453733"/>
            <a:ext cx="4805083" cy="1938992"/>
          </a:xfrm>
          <a:prstGeom prst="rect">
            <a:avLst/>
          </a:prstGeom>
        </p:spPr>
        <p:txBody>
          <a:bodyPr wrap="square">
            <a:spAutoFit/>
          </a:bodyPr>
          <a:lstStyle/>
          <a:p>
            <a:r>
              <a:rPr lang="en-US" b="0" i="0" dirty="0">
                <a:solidFill>
                  <a:srgbClr val="333333"/>
                </a:solidFill>
                <a:effectLst/>
                <a:latin typeface="Open Sans"/>
              </a:rPr>
              <a:t>“We all need to remember: men are that they might have joy—not guilt trips!</a:t>
            </a:r>
            <a:r>
              <a:rPr lang="en-US" b="0" i="0" baseline="30000" dirty="0">
                <a:solidFill>
                  <a:srgbClr val="333333"/>
                </a:solidFill>
                <a:effectLst/>
                <a:latin typeface="Open Sans"/>
              </a:rPr>
              <a:t> </a:t>
            </a:r>
            <a:endParaRPr lang="en-US" baseline="30000" dirty="0">
              <a:solidFill>
                <a:srgbClr val="147EA7"/>
              </a:solidFill>
              <a:latin typeface="Open Sans"/>
            </a:endParaRPr>
          </a:p>
          <a:p>
            <a:endParaRPr lang="en-US" b="0" i="0" baseline="30000" dirty="0">
              <a:solidFill>
                <a:srgbClr val="147EA7"/>
              </a:solidFill>
              <a:effectLst/>
              <a:latin typeface="Open Sans"/>
            </a:endParaRPr>
          </a:p>
          <a:p>
            <a:r>
              <a:rPr lang="en-US" b="0" i="0" dirty="0">
                <a:solidFill>
                  <a:srgbClr val="333333"/>
                </a:solidFill>
                <a:effectLst/>
                <a:latin typeface="Open Sans"/>
              </a:rPr>
              <a:t>We also need to remember that the Lord gives no commandments that are impossible to obey. But sometimes we fail to comprehend them fully.”</a:t>
            </a:r>
            <a:endParaRPr lang="en-US" dirty="0"/>
          </a:p>
        </p:txBody>
      </p:sp>
      <p:sp>
        <p:nvSpPr>
          <p:cNvPr id="3" name="Rectangle 2"/>
          <p:cNvSpPr/>
          <p:nvPr/>
        </p:nvSpPr>
        <p:spPr>
          <a:xfrm>
            <a:off x="11725206" y="6488668"/>
            <a:ext cx="466794" cy="369332"/>
          </a:xfrm>
          <a:prstGeom prst="rect">
            <a:avLst/>
          </a:prstGeom>
        </p:spPr>
        <p:txBody>
          <a:bodyPr wrap="none">
            <a:spAutoFit/>
          </a:bodyPr>
          <a:lstStyle/>
          <a:p>
            <a:r>
              <a:rPr lang="en-US" dirty="0">
                <a:latin typeface="Open Sans"/>
              </a:rPr>
              <a:t>(1)</a:t>
            </a:r>
            <a:endParaRPr lang="en-US" dirty="0"/>
          </a:p>
        </p:txBody>
      </p:sp>
    </p:spTree>
    <p:extLst>
      <p:ext uri="{BB962C8B-B14F-4D97-AF65-F5344CB8AC3E}">
        <p14:creationId xmlns:p14="http://schemas.microsoft.com/office/powerpoint/2010/main" val="1793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5468" y="958841"/>
            <a:ext cx="5074023" cy="923330"/>
          </a:xfrm>
          <a:prstGeom prst="rect">
            <a:avLst/>
          </a:prstGeom>
        </p:spPr>
        <p:txBody>
          <a:bodyPr wrap="square">
            <a:spAutoFit/>
          </a:bodyPr>
          <a:lstStyle/>
          <a:p>
            <a:pPr fontAlgn="base"/>
            <a:r>
              <a:rPr lang="en-US" dirty="0"/>
              <a:t>Jesus came to fulfill the law of Moses, not to destroy, or do away with, any of the eternal truths in the law of Moses.</a:t>
            </a:r>
            <a:endParaRPr lang="en-US" b="0" i="0" dirty="0">
              <a:effectLst/>
              <a:latin typeface="Open Sans"/>
            </a:endParaRPr>
          </a:p>
        </p:txBody>
      </p:sp>
      <p:sp>
        <p:nvSpPr>
          <p:cNvPr id="8" name="TextBox 7"/>
          <p:cNvSpPr txBox="1"/>
          <p:nvPr/>
        </p:nvSpPr>
        <p:spPr>
          <a:xfrm>
            <a:off x="0" y="-16193"/>
            <a:ext cx="12192000" cy="769441"/>
          </a:xfrm>
          <a:prstGeom prst="rect">
            <a:avLst/>
          </a:prstGeom>
          <a:noFill/>
        </p:spPr>
        <p:txBody>
          <a:bodyPr wrap="square" rtlCol="0">
            <a:spAutoFit/>
          </a:bodyPr>
          <a:lstStyle/>
          <a:p>
            <a:pPr algn="ctr"/>
            <a:r>
              <a:rPr lang="en-US" sz="4400" dirty="0">
                <a:latin typeface="Algerian" panose="04020705040A02060702" pitchFamily="82" charset="0"/>
              </a:rPr>
              <a:t>To Fulfill the Law of Moses</a:t>
            </a:r>
          </a:p>
        </p:txBody>
      </p:sp>
      <p:sp>
        <p:nvSpPr>
          <p:cNvPr id="3" name="Rectangle 2"/>
          <p:cNvSpPr/>
          <p:nvPr/>
        </p:nvSpPr>
        <p:spPr>
          <a:xfrm>
            <a:off x="5245532" y="3720876"/>
            <a:ext cx="6096000" cy="1200329"/>
          </a:xfrm>
          <a:prstGeom prst="rect">
            <a:avLst/>
          </a:prstGeom>
        </p:spPr>
        <p:txBody>
          <a:bodyPr>
            <a:spAutoFit/>
          </a:bodyPr>
          <a:lstStyle/>
          <a:p>
            <a:r>
              <a:rPr lang="en-US" b="0" i="0" dirty="0">
                <a:solidFill>
                  <a:srgbClr val="333333"/>
                </a:solidFill>
                <a:effectLst/>
                <a:latin typeface="Open Sans"/>
              </a:rPr>
              <a:t>Jesus Christ restored the </a:t>
            </a:r>
            <a:r>
              <a:rPr lang="en-US" b="0" i="0" dirty="0" err="1">
                <a:solidFill>
                  <a:srgbClr val="333333"/>
                </a:solidFill>
                <a:effectLst/>
                <a:latin typeface="Open Sans"/>
              </a:rPr>
              <a:t>fulness</a:t>
            </a:r>
            <a:r>
              <a:rPr lang="en-US" b="0" i="0" dirty="0">
                <a:solidFill>
                  <a:srgbClr val="333333"/>
                </a:solidFill>
                <a:effectLst/>
                <a:latin typeface="Open Sans"/>
              </a:rPr>
              <a:t> of the gospel that had been lost due to wickedness and apostasy, corrected false teachings, and fulfilled the prophecies made by Old Testament prophets.</a:t>
            </a:r>
            <a:endParaRPr lang="en-US" dirty="0"/>
          </a:p>
        </p:txBody>
      </p:sp>
      <p:sp>
        <p:nvSpPr>
          <p:cNvPr id="4" name="Rectangle 3"/>
          <p:cNvSpPr/>
          <p:nvPr/>
        </p:nvSpPr>
        <p:spPr>
          <a:xfrm>
            <a:off x="1245266" y="5600996"/>
            <a:ext cx="6096000" cy="923330"/>
          </a:xfrm>
          <a:prstGeom prst="rect">
            <a:avLst/>
          </a:prstGeom>
        </p:spPr>
        <p:txBody>
          <a:bodyPr>
            <a:spAutoFit/>
          </a:bodyPr>
          <a:lstStyle/>
          <a:p>
            <a:r>
              <a:rPr lang="en-US" b="0" i="0" dirty="0">
                <a:solidFill>
                  <a:srgbClr val="333333"/>
                </a:solidFill>
                <a:effectLst/>
                <a:latin typeface="Open Sans"/>
              </a:rPr>
              <a:t>Eventually, as part of the Restoration of the </a:t>
            </a:r>
            <a:r>
              <a:rPr lang="en-US" b="0" i="0" dirty="0" err="1">
                <a:solidFill>
                  <a:srgbClr val="333333"/>
                </a:solidFill>
                <a:effectLst/>
                <a:latin typeface="Open Sans"/>
              </a:rPr>
              <a:t>fulness</a:t>
            </a:r>
            <a:r>
              <a:rPr lang="en-US" b="0" i="0" dirty="0">
                <a:solidFill>
                  <a:srgbClr val="333333"/>
                </a:solidFill>
                <a:effectLst/>
                <a:latin typeface="Open Sans"/>
              </a:rPr>
              <a:t> of the gospel, some aspects of the law of Moses were discontinued, such as circumcision and animal sacrifice.</a:t>
            </a:r>
            <a:endParaRPr lang="en-US" dirty="0"/>
          </a:p>
        </p:txBody>
      </p:sp>
      <p:pic>
        <p:nvPicPr>
          <p:cNvPr id="3074" name="Picture 2" descr="http://restlesspilgrim.net/blog/wp-content/uploads/2012/01/jesus-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86" y="2084387"/>
            <a:ext cx="4531551" cy="3021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edia.ldscdn.org/images/media-library/gospel-art/old-testament/moses-ten-commandments-37729-wallpaper.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795924"/>
            <a:ext cx="2926647" cy="24174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8118904" y="4738141"/>
            <a:ext cx="2780696" cy="2058838"/>
            <a:chOff x="7551868" y="4752866"/>
            <a:chExt cx="2780696" cy="2058838"/>
          </a:xfrm>
        </p:grpSpPr>
        <p:pic>
          <p:nvPicPr>
            <p:cNvPr id="3078" name="Picture 6" descr="http://truthbook.com/images/site_images/Del_Parson_Last_Supper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4" b="8437"/>
            <a:stretch/>
          </p:blipFill>
          <p:spPr bwMode="auto">
            <a:xfrm>
              <a:off x="7551868" y="4752866"/>
              <a:ext cx="2780696" cy="20247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51868" y="6565483"/>
              <a:ext cx="1732548" cy="246221"/>
            </a:xfrm>
            <a:prstGeom prst="rect">
              <a:avLst/>
            </a:prstGeom>
            <a:noFill/>
          </p:spPr>
          <p:txBody>
            <a:bodyPr wrap="square" rtlCol="0">
              <a:spAutoFit/>
            </a:bodyPr>
            <a:lstStyle/>
            <a:p>
              <a:r>
                <a:rPr lang="en-US" sz="1000" dirty="0">
                  <a:solidFill>
                    <a:schemeClr val="bg1"/>
                  </a:solidFill>
                </a:rPr>
                <a:t>Del Parson</a:t>
              </a:r>
            </a:p>
          </p:txBody>
        </p:sp>
      </p:grpSp>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5:17-20</a:t>
            </a:r>
            <a:endParaRPr lang="en-US" sz="1200" dirty="0"/>
          </a:p>
        </p:txBody>
      </p:sp>
    </p:spTree>
    <p:extLst>
      <p:ext uri="{BB962C8B-B14F-4D97-AF65-F5344CB8AC3E}">
        <p14:creationId xmlns:p14="http://schemas.microsoft.com/office/powerpoint/2010/main" val="29808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3459" y="585265"/>
            <a:ext cx="7736719" cy="400110"/>
          </a:xfrm>
          <a:prstGeom prst="rect">
            <a:avLst/>
          </a:prstGeom>
        </p:spPr>
        <p:txBody>
          <a:bodyPr wrap="square">
            <a:spAutoFit/>
          </a:bodyPr>
          <a:lstStyle/>
          <a:p>
            <a:pPr fontAlgn="base"/>
            <a:r>
              <a:rPr lang="en-US" sz="2000" dirty="0"/>
              <a:t>A higher way of righteousness. </a:t>
            </a:r>
            <a:endParaRPr lang="en-US" sz="2000" b="0" i="0" dirty="0">
              <a:effectLst/>
              <a:latin typeface="Open Sans"/>
            </a:endParaRPr>
          </a:p>
        </p:txBody>
      </p:sp>
      <p:sp>
        <p:nvSpPr>
          <p:cNvPr id="8" name="TextBox 7"/>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True Meaning of the laws</a:t>
            </a:r>
          </a:p>
        </p:txBody>
      </p:sp>
      <p:sp>
        <p:nvSpPr>
          <p:cNvPr id="3" name="Rectangle 2"/>
          <p:cNvSpPr/>
          <p:nvPr/>
        </p:nvSpPr>
        <p:spPr>
          <a:xfrm>
            <a:off x="694798" y="1054115"/>
            <a:ext cx="3401383" cy="1938992"/>
          </a:xfrm>
          <a:prstGeom prst="rect">
            <a:avLst/>
          </a:prstGeom>
        </p:spPr>
        <p:txBody>
          <a:bodyPr wrap="square">
            <a:spAutoFit/>
          </a:bodyPr>
          <a:lstStyle/>
          <a:p>
            <a:r>
              <a:rPr lang="en-US" sz="2000" dirty="0"/>
              <a:t>Members of His kingdom must live this higher law. These higher laws provided guidance to help disciples of Jesus Christ avoid breaking God’s commandments.</a:t>
            </a:r>
          </a:p>
        </p:txBody>
      </p:sp>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5:22</a:t>
            </a:r>
            <a:endParaRPr lang="en-US" sz="1200" dirty="0"/>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87929" y="4470549"/>
            <a:ext cx="3048000" cy="369332"/>
          </a:xfrm>
          <a:prstGeom prst="rect">
            <a:avLst/>
          </a:prstGeom>
        </p:spPr>
        <p:txBody>
          <a:bodyPr wrap="square">
            <a:spAutoFit/>
          </a:bodyPr>
          <a:lstStyle/>
          <a:p>
            <a:r>
              <a:rPr lang="en-US" b="0" i="0" dirty="0">
                <a:solidFill>
                  <a:srgbClr val="333333"/>
                </a:solidFill>
                <a:effectLst/>
                <a:latin typeface="Open Sans"/>
              </a:rPr>
              <a:t>Illuminate Anger</a:t>
            </a:r>
            <a:endParaRPr lang="en-US" dirty="0"/>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7093499" y="2615859"/>
            <a:ext cx="5014254" cy="4031873"/>
          </a:xfrm>
          <a:prstGeom prst="rect">
            <a:avLst/>
          </a:prstGeom>
        </p:spPr>
        <p:txBody>
          <a:bodyPr wrap="square">
            <a:spAutoFit/>
          </a:bodyPr>
          <a:lstStyle/>
          <a:p>
            <a:pPr fontAlgn="base"/>
            <a:r>
              <a:rPr lang="en-US" sz="1600" b="0" i="0" dirty="0">
                <a:solidFill>
                  <a:srgbClr val="333333"/>
                </a:solidFill>
                <a:effectLst/>
                <a:latin typeface="Open Sans"/>
              </a:rPr>
              <a:t>“To be angry is to yield to the influence of Satan. No one can </a:t>
            </a:r>
            <a:r>
              <a:rPr lang="en-US" sz="1600" b="0" i="1" dirty="0">
                <a:solidFill>
                  <a:srgbClr val="333333"/>
                </a:solidFill>
                <a:effectLst/>
                <a:latin typeface="Open Sans"/>
              </a:rPr>
              <a:t>make</a:t>
            </a:r>
            <a:r>
              <a:rPr lang="en-US" sz="1600" b="0" i="0" dirty="0">
                <a:solidFill>
                  <a:srgbClr val="333333"/>
                </a:solidFill>
                <a:effectLst/>
                <a:latin typeface="Open Sans"/>
              </a:rPr>
              <a:t> us angry. It is our choice. If we desire to have a proper spirit with us at all times, we must choose to refrain from becoming angry. I testify that such is possible. …</a:t>
            </a:r>
          </a:p>
          <a:p>
            <a:pPr fontAlgn="base"/>
            <a:endParaRPr lang="en-US" sz="1600" b="0" i="0" dirty="0">
              <a:solidFill>
                <a:srgbClr val="333333"/>
              </a:solidFill>
              <a:effectLst/>
              <a:latin typeface="Open Sans"/>
            </a:endParaRPr>
          </a:p>
          <a:p>
            <a:pPr fontAlgn="base"/>
            <a:r>
              <a:rPr lang="en-US" sz="1600" b="0" i="0" dirty="0">
                <a:solidFill>
                  <a:srgbClr val="333333"/>
                </a:solidFill>
                <a:effectLst/>
                <a:latin typeface="Open Sans"/>
              </a:rPr>
              <a:t>“… We are all susceptible to those feelings which, if left unchecked, can lead to anger. We experience displeasure or irritation or antagonism, and if we so choose, we lose our temper and become angry with others. Ironically, those others are often members of our own families—the people we really love the most. …</a:t>
            </a:r>
          </a:p>
          <a:p>
            <a:pPr fontAlgn="base"/>
            <a:r>
              <a:rPr lang="en-US" sz="1600" b="0" i="0" dirty="0">
                <a:solidFill>
                  <a:srgbClr val="333333"/>
                </a:solidFill>
                <a:effectLst/>
                <a:latin typeface="Open Sans"/>
              </a:rPr>
              <a:t>“May we make a conscious decision, each time such a decision must be made, to refrain from anger.” (2)</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194" y="769441"/>
            <a:ext cx="1321872" cy="1751312"/>
          </a:xfrm>
          <a:prstGeom prst="rect">
            <a:avLst/>
          </a:prstGeom>
        </p:spPr>
      </p:pic>
    </p:spTree>
    <p:extLst>
      <p:ext uri="{BB962C8B-B14F-4D97-AF65-F5344CB8AC3E}">
        <p14:creationId xmlns:p14="http://schemas.microsoft.com/office/powerpoint/2010/main" val="14247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5:25</a:t>
            </a:r>
            <a:endParaRPr lang="en-US" sz="1200" dirty="0"/>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2248" y="4704543"/>
            <a:ext cx="3048000" cy="369332"/>
          </a:xfrm>
          <a:prstGeom prst="rect">
            <a:avLst/>
          </a:prstGeom>
        </p:spPr>
        <p:txBody>
          <a:bodyPr wrap="square">
            <a:spAutoFit/>
          </a:bodyPr>
          <a:lstStyle/>
          <a:p>
            <a:r>
              <a:rPr lang="en-US" b="0" i="0" dirty="0">
                <a:solidFill>
                  <a:srgbClr val="333333"/>
                </a:solidFill>
                <a:effectLst/>
                <a:latin typeface="Open Sans"/>
              </a:rPr>
              <a:t>Illuminate Anger</a:t>
            </a:r>
            <a:endParaRPr lang="en-US" dirty="0"/>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7141503" y="3465967"/>
            <a:ext cx="4620392" cy="1938992"/>
          </a:xfrm>
          <a:prstGeom prst="rect">
            <a:avLst/>
          </a:prstGeom>
        </p:spPr>
        <p:txBody>
          <a:bodyPr wrap="square">
            <a:spAutoFit/>
          </a:bodyPr>
          <a:lstStyle/>
          <a:p>
            <a:pPr fontAlgn="base"/>
            <a:r>
              <a:rPr lang="en-US" sz="2000" dirty="0"/>
              <a:t>“… commanding us to resolve our differences early on, lest the passions of the moment escalate into physical or emotional cruelty, and we fall captive to our anger. Nowhere does this principle apply more than in our families.” (3)</a:t>
            </a:r>
            <a:endParaRPr lang="en-US" sz="2000" b="0" i="0" dirty="0">
              <a:solidFill>
                <a:srgbClr val="333333"/>
              </a:solidFill>
              <a:effectLst/>
              <a:latin typeface="Open Sans"/>
            </a:endParaRPr>
          </a:p>
        </p:txBody>
      </p:sp>
      <p:sp>
        <p:nvSpPr>
          <p:cNvPr id="34" name="Rectangle 33"/>
          <p:cNvSpPr/>
          <p:nvPr/>
        </p:nvSpPr>
        <p:spPr>
          <a:xfrm>
            <a:off x="1221031" y="3768413"/>
            <a:ext cx="2348918" cy="369332"/>
          </a:xfrm>
          <a:prstGeom prst="rect">
            <a:avLst/>
          </a:prstGeom>
        </p:spPr>
        <p:txBody>
          <a:bodyPr wrap="square">
            <a:spAutoFit/>
          </a:bodyPr>
          <a:lstStyle/>
          <a:p>
            <a:r>
              <a:rPr lang="en-US" b="0" i="0" dirty="0">
                <a:solidFill>
                  <a:srgbClr val="333333"/>
                </a:solidFill>
                <a:effectLst/>
                <a:latin typeface="Open Sans"/>
              </a:rPr>
              <a:t>Agree with Adversary</a:t>
            </a:r>
            <a:endParaRPr lang="en-US" dirty="0"/>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Rectangle 3"/>
          <p:cNvSpPr/>
          <p:nvPr/>
        </p:nvSpPr>
        <p:spPr>
          <a:xfrm>
            <a:off x="240695" y="823929"/>
            <a:ext cx="3632775" cy="1200329"/>
          </a:xfrm>
          <a:prstGeom prst="rect">
            <a:avLst/>
          </a:prstGeom>
        </p:spPr>
        <p:txBody>
          <a:bodyPr wrap="square">
            <a:spAutoFit/>
          </a:bodyPr>
          <a:lstStyle/>
          <a:p>
            <a:r>
              <a:rPr lang="en-US" dirty="0">
                <a:solidFill>
                  <a:srgbClr val="333333"/>
                </a:solidFill>
                <a:latin typeface="Open Sans"/>
              </a:rPr>
              <a:t>A</a:t>
            </a:r>
            <a:r>
              <a:rPr lang="en-US" b="0" i="0" dirty="0">
                <a:solidFill>
                  <a:srgbClr val="333333"/>
                </a:solidFill>
                <a:effectLst/>
                <a:latin typeface="Open Sans"/>
              </a:rPr>
              <a:t>greeing with one’s adversary means working out disagreements before they lead to a worse situation</a:t>
            </a:r>
            <a:endParaRPr lang="en-US" dirty="0"/>
          </a:p>
        </p:txBody>
      </p:sp>
      <p:pic>
        <p:nvPicPr>
          <p:cNvPr id="4098" name="Picture 2" descr="http://img.deseretnews.com/images/article/midres2/1396463/13964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2177" y="1615897"/>
            <a:ext cx="1374950" cy="1718687"/>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4743527" y="594242"/>
            <a:ext cx="3289208" cy="2390250"/>
            <a:chOff x="384206" y="4158361"/>
            <a:chExt cx="3289208" cy="2390250"/>
          </a:xfrm>
        </p:grpSpPr>
        <p:grpSp>
          <p:nvGrpSpPr>
            <p:cNvPr id="84" name="Group 83"/>
            <p:cNvGrpSpPr/>
            <p:nvPr/>
          </p:nvGrpSpPr>
          <p:grpSpPr>
            <a:xfrm>
              <a:off x="384206" y="4158361"/>
              <a:ext cx="3289208" cy="2390250"/>
              <a:chOff x="609599" y="833642"/>
              <a:chExt cx="7941747" cy="5771225"/>
            </a:xfrm>
          </p:grpSpPr>
          <p:grpSp>
            <p:nvGrpSpPr>
              <p:cNvPr id="86" name="Group 14"/>
              <p:cNvGrpSpPr/>
              <p:nvPr/>
            </p:nvGrpSpPr>
            <p:grpSpPr>
              <a:xfrm rot="10800000">
                <a:off x="7696200" y="5257800"/>
                <a:ext cx="621450" cy="1347067"/>
                <a:chOff x="7010400" y="381000"/>
                <a:chExt cx="762000" cy="2033666"/>
              </a:xfrm>
            </p:grpSpPr>
            <p:sp>
              <p:nvSpPr>
                <p:cNvPr id="99" name="Rounded Rectangle 9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1"/>
              <p:cNvGrpSpPr/>
              <p:nvPr/>
            </p:nvGrpSpPr>
            <p:grpSpPr>
              <a:xfrm rot="10800000">
                <a:off x="939238" y="4923502"/>
                <a:ext cx="621450" cy="1347067"/>
                <a:chOff x="7010400" y="381000"/>
                <a:chExt cx="762000" cy="2033666"/>
              </a:xfrm>
            </p:grpSpPr>
            <p:sp>
              <p:nvSpPr>
                <p:cNvPr id="97" name="Rounded Rectangle 9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899460" y="833642"/>
                <a:ext cx="621450" cy="986197"/>
                <a:chOff x="7031201" y="834275"/>
                <a:chExt cx="762000" cy="1488861"/>
              </a:xfrm>
            </p:grpSpPr>
            <p:sp>
              <p:nvSpPr>
                <p:cNvPr id="95" name="Rounded Rectangle 9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7646520" y="1148254"/>
                <a:ext cx="621450" cy="1017899"/>
                <a:chOff x="7087348" y="824753"/>
                <a:chExt cx="762000" cy="1536722"/>
              </a:xfrm>
            </p:grpSpPr>
            <p:sp>
              <p:nvSpPr>
                <p:cNvPr id="93" name="Rounded Rectangle 9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p:cNvSpPr/>
            <p:nvPr/>
          </p:nvSpPr>
          <p:spPr>
            <a:xfrm>
              <a:off x="809930" y="4817384"/>
              <a:ext cx="2437759" cy="1077218"/>
            </a:xfrm>
            <a:prstGeom prst="rect">
              <a:avLst/>
            </a:prstGeom>
          </p:spPr>
          <p:txBody>
            <a:bodyPr wrap="square">
              <a:spAutoFit/>
            </a:bodyPr>
            <a:lstStyle/>
            <a:p>
              <a:pPr algn="ctr"/>
              <a:r>
                <a:rPr lang="en-US" sz="1600" b="1" dirty="0"/>
                <a:t>If we desire to come unto Jesus Christ, we must first do our part to be reconciled with others</a:t>
              </a:r>
              <a:endParaRPr lang="en-US" sz="1600" dirty="0"/>
            </a:p>
          </p:txBody>
        </p:sp>
      </p:grpSp>
    </p:spTree>
    <p:extLst>
      <p:ext uri="{BB962C8B-B14F-4D97-AF65-F5344CB8AC3E}">
        <p14:creationId xmlns:p14="http://schemas.microsoft.com/office/powerpoint/2010/main" val="28391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arn(outVertical)">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5:27-28</a:t>
            </a:r>
            <a:endParaRPr lang="en-US" sz="1200" dirty="0"/>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9249" y="4851097"/>
            <a:ext cx="3048000" cy="369332"/>
          </a:xfrm>
          <a:prstGeom prst="rect">
            <a:avLst/>
          </a:prstGeom>
        </p:spPr>
        <p:txBody>
          <a:bodyPr wrap="square">
            <a:spAutoFit/>
          </a:bodyPr>
          <a:lstStyle/>
          <a:p>
            <a:r>
              <a:rPr lang="en-US" b="0" i="0" dirty="0">
                <a:solidFill>
                  <a:srgbClr val="333333"/>
                </a:solidFill>
                <a:effectLst/>
                <a:latin typeface="Open Sans"/>
              </a:rPr>
              <a:t>Illuminate Anger</a:t>
            </a:r>
            <a:endParaRPr lang="en-US" dirty="0"/>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788217" y="3861134"/>
            <a:ext cx="4620392" cy="2554545"/>
          </a:xfrm>
          <a:prstGeom prst="rect">
            <a:avLst/>
          </a:prstGeom>
        </p:spPr>
        <p:txBody>
          <a:bodyPr wrap="square">
            <a:spAutoFit/>
          </a:bodyPr>
          <a:lstStyle/>
          <a:p>
            <a:pPr fontAlgn="base"/>
            <a:r>
              <a:rPr lang="en-US" sz="2000" dirty="0"/>
              <a:t>Love makes us instinctively reach out to God and other people. Lust, on the other hand, is anything but godly and celebrates self-indulgence. </a:t>
            </a:r>
          </a:p>
          <a:p>
            <a:pPr fontAlgn="base"/>
            <a:endParaRPr lang="en-US" sz="2000" dirty="0"/>
          </a:p>
          <a:p>
            <a:pPr fontAlgn="base"/>
            <a:r>
              <a:rPr lang="en-US" sz="2000" dirty="0"/>
              <a:t>Love comes with open hands and open heart; lust comes with only an open appetite.” (4)</a:t>
            </a:r>
            <a:endParaRPr lang="en-US" sz="2000" b="0" i="0" dirty="0">
              <a:solidFill>
                <a:srgbClr val="333333"/>
              </a:solidFill>
              <a:effectLst/>
              <a:latin typeface="Open Sans"/>
            </a:endParaRPr>
          </a:p>
        </p:txBody>
      </p:sp>
      <p:sp>
        <p:nvSpPr>
          <p:cNvPr id="34" name="Rectangle 33"/>
          <p:cNvSpPr/>
          <p:nvPr/>
        </p:nvSpPr>
        <p:spPr>
          <a:xfrm>
            <a:off x="1221031" y="3768413"/>
            <a:ext cx="2348918" cy="369332"/>
          </a:xfrm>
          <a:prstGeom prst="rect">
            <a:avLst/>
          </a:prstGeom>
        </p:spPr>
        <p:txBody>
          <a:bodyPr wrap="square">
            <a:spAutoFit/>
          </a:bodyPr>
          <a:lstStyle/>
          <a:p>
            <a:r>
              <a:rPr lang="en-US" b="0" i="0" dirty="0">
                <a:solidFill>
                  <a:srgbClr val="333333"/>
                </a:solidFill>
                <a:effectLst/>
                <a:latin typeface="Open Sans"/>
              </a:rPr>
              <a:t>Agree with Adversary</a:t>
            </a:r>
            <a:endParaRPr lang="en-US" dirty="0"/>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Rectangle 3"/>
          <p:cNvSpPr/>
          <p:nvPr/>
        </p:nvSpPr>
        <p:spPr>
          <a:xfrm>
            <a:off x="126348" y="102141"/>
            <a:ext cx="5022753" cy="1815882"/>
          </a:xfrm>
          <a:prstGeom prst="rect">
            <a:avLst/>
          </a:prstGeom>
        </p:spPr>
        <p:txBody>
          <a:bodyPr wrap="square">
            <a:spAutoFit/>
          </a:bodyPr>
          <a:lstStyle/>
          <a:p>
            <a:r>
              <a:rPr lang="en-US" sz="1600" dirty="0">
                <a:latin typeface="Open Sans"/>
              </a:rPr>
              <a:t>“Why is lust such a deadly sin? 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 </a:t>
            </a:r>
          </a:p>
        </p:txBody>
      </p:sp>
      <p:sp>
        <p:nvSpPr>
          <p:cNvPr id="73" name="Rectangle 72"/>
          <p:cNvSpPr/>
          <p:nvPr/>
        </p:nvSpPr>
        <p:spPr>
          <a:xfrm>
            <a:off x="2449319" y="2404038"/>
            <a:ext cx="2348918" cy="646331"/>
          </a:xfrm>
          <a:prstGeom prst="rect">
            <a:avLst/>
          </a:prstGeom>
        </p:spPr>
        <p:txBody>
          <a:bodyPr wrap="square">
            <a:spAutoFit/>
          </a:bodyPr>
          <a:lstStyle/>
          <a:p>
            <a:pPr algn="ctr"/>
            <a:r>
              <a:rPr lang="en-US" b="0" i="0" dirty="0">
                <a:solidFill>
                  <a:srgbClr val="333333"/>
                </a:solidFill>
                <a:effectLst/>
                <a:latin typeface="Open Sans"/>
              </a:rPr>
              <a:t>Do Not Lust After Others</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8296" y="1962147"/>
            <a:ext cx="1405483" cy="1755548"/>
          </a:xfrm>
          <a:prstGeom prst="rect">
            <a:avLst/>
          </a:prstGeom>
        </p:spPr>
      </p:pic>
      <p:grpSp>
        <p:nvGrpSpPr>
          <p:cNvPr id="74" name="Group 73"/>
          <p:cNvGrpSpPr/>
          <p:nvPr/>
        </p:nvGrpSpPr>
        <p:grpSpPr>
          <a:xfrm flipH="1">
            <a:off x="5219990" y="2209971"/>
            <a:ext cx="1219029" cy="1219029"/>
            <a:chOff x="6031332" y="3964676"/>
            <a:chExt cx="2667000" cy="2667000"/>
          </a:xfrm>
        </p:grpSpPr>
        <p:sp>
          <p:nvSpPr>
            <p:cNvPr id="75" name="Oval 74"/>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14121608">
              <a:off x="6760093" y="4636328"/>
              <a:ext cx="756523" cy="716024"/>
              <a:chOff x="1226056" y="2773679"/>
              <a:chExt cx="762000" cy="762000"/>
            </a:xfrm>
          </p:grpSpPr>
          <p:sp>
            <p:nvSpPr>
              <p:cNvPr id="85" name="Oval 8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8038943" flipH="1">
              <a:off x="7694610" y="4520185"/>
              <a:ext cx="762000" cy="762000"/>
              <a:chOff x="1226056" y="2773679"/>
              <a:chExt cx="762000" cy="762000"/>
            </a:xfrm>
          </p:grpSpPr>
          <p:sp>
            <p:nvSpPr>
              <p:cNvPr id="82" name="Oval 8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Moon 77"/>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Moon 78"/>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Group 88"/>
          <p:cNvGrpSpPr/>
          <p:nvPr/>
        </p:nvGrpSpPr>
        <p:grpSpPr>
          <a:xfrm>
            <a:off x="6299307" y="-14161"/>
            <a:ext cx="3289208" cy="2390250"/>
            <a:chOff x="384206" y="4158361"/>
            <a:chExt cx="3289208" cy="2390250"/>
          </a:xfrm>
        </p:grpSpPr>
        <p:grpSp>
          <p:nvGrpSpPr>
            <p:cNvPr id="90" name="Group 89"/>
            <p:cNvGrpSpPr/>
            <p:nvPr/>
          </p:nvGrpSpPr>
          <p:grpSpPr>
            <a:xfrm>
              <a:off x="384206" y="4158361"/>
              <a:ext cx="3289208" cy="2390250"/>
              <a:chOff x="609599" y="833642"/>
              <a:chExt cx="7941747" cy="5771225"/>
            </a:xfrm>
          </p:grpSpPr>
          <p:grpSp>
            <p:nvGrpSpPr>
              <p:cNvPr id="92" name="Group 14"/>
              <p:cNvGrpSpPr/>
              <p:nvPr/>
            </p:nvGrpSpPr>
            <p:grpSpPr>
              <a:xfrm rot="10800000">
                <a:off x="7696200" y="5257800"/>
                <a:ext cx="621450" cy="1347067"/>
                <a:chOff x="7010400" y="381000"/>
                <a:chExt cx="762000" cy="2033666"/>
              </a:xfrm>
            </p:grpSpPr>
            <p:sp>
              <p:nvSpPr>
                <p:cNvPr id="105" name="Rounded Rectangle 10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1"/>
              <p:cNvGrpSpPr/>
              <p:nvPr/>
            </p:nvGrpSpPr>
            <p:grpSpPr>
              <a:xfrm rot="10800000">
                <a:off x="939238" y="4923502"/>
                <a:ext cx="621450" cy="1347067"/>
                <a:chOff x="7010400" y="381000"/>
                <a:chExt cx="762000" cy="2033666"/>
              </a:xfrm>
            </p:grpSpPr>
            <p:sp>
              <p:nvSpPr>
                <p:cNvPr id="103" name="Rounded Rectangle 10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899460" y="833642"/>
                <a:ext cx="621450" cy="986197"/>
                <a:chOff x="7031201" y="834275"/>
                <a:chExt cx="762000" cy="1488861"/>
              </a:xfrm>
            </p:grpSpPr>
            <p:sp>
              <p:nvSpPr>
                <p:cNvPr id="101" name="Rounded Rectangle 10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646520" y="1148254"/>
                <a:ext cx="621450" cy="1017899"/>
                <a:chOff x="7087348" y="824753"/>
                <a:chExt cx="762000" cy="1536722"/>
              </a:xfrm>
            </p:grpSpPr>
            <p:sp>
              <p:nvSpPr>
                <p:cNvPr id="99" name="Rounded Rectangle 9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90"/>
            <p:cNvSpPr/>
            <p:nvPr/>
          </p:nvSpPr>
          <p:spPr>
            <a:xfrm>
              <a:off x="809930" y="4817384"/>
              <a:ext cx="2437759" cy="1077218"/>
            </a:xfrm>
            <a:prstGeom prst="rect">
              <a:avLst/>
            </a:prstGeom>
          </p:spPr>
          <p:txBody>
            <a:bodyPr wrap="square">
              <a:spAutoFit/>
            </a:bodyPr>
            <a:lstStyle/>
            <a:p>
              <a:pPr algn="ctr"/>
              <a:r>
                <a:rPr lang="en-US" sz="1600" dirty="0"/>
                <a:t> </a:t>
              </a:r>
              <a:r>
                <a:rPr lang="en-US" sz="1600" b="1" dirty="0"/>
                <a:t>if we choose to entertain lustful thoughts or desires, it is like committing adultery in our hearts</a:t>
              </a:r>
              <a:endParaRPr lang="en-US" sz="1600" dirty="0"/>
            </a:p>
          </p:txBody>
        </p:sp>
      </p:grpSp>
    </p:spTree>
    <p:extLst>
      <p:ext uri="{BB962C8B-B14F-4D97-AF65-F5344CB8AC3E}">
        <p14:creationId xmlns:p14="http://schemas.microsoft.com/office/powerpoint/2010/main" val="39023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outVertical)">
                                      <p:cBhvr>
                                        <p:cTn id="2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5:29-30</a:t>
            </a:r>
            <a:endParaRPr lang="en-US" sz="1200" dirty="0"/>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58739" y="4955312"/>
            <a:ext cx="3048000" cy="369332"/>
          </a:xfrm>
          <a:prstGeom prst="rect">
            <a:avLst/>
          </a:prstGeom>
        </p:spPr>
        <p:txBody>
          <a:bodyPr wrap="square">
            <a:spAutoFit/>
          </a:bodyPr>
          <a:lstStyle/>
          <a:p>
            <a:r>
              <a:rPr lang="en-US" b="0" i="0" dirty="0">
                <a:solidFill>
                  <a:srgbClr val="333333"/>
                </a:solidFill>
                <a:effectLst/>
                <a:latin typeface="Open Sans"/>
              </a:rPr>
              <a:t>Illuminate Anger</a:t>
            </a:r>
            <a:endParaRPr lang="en-US" dirty="0"/>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962029" y="4625526"/>
            <a:ext cx="5607309" cy="2246769"/>
          </a:xfrm>
          <a:prstGeom prst="rect">
            <a:avLst/>
          </a:prstGeom>
        </p:spPr>
        <p:txBody>
          <a:bodyPr wrap="square">
            <a:spAutoFit/>
          </a:bodyPr>
          <a:lstStyle/>
          <a:p>
            <a:pPr fontAlgn="base"/>
            <a:r>
              <a:rPr lang="en-US" sz="2000" dirty="0"/>
              <a:t>“…close friends or relatives who [endeavor] to lead us from the path of rectitude and humble obedience to the divine commandments we receive from the Lord. If any friend or relative endeavors to lead a person away from the commandments, it is better to dispense with his friendship and association than to follow him in evil practices to destruction.” (5)</a:t>
            </a:r>
            <a:endParaRPr lang="en-US" sz="2000" b="0" i="0" dirty="0">
              <a:solidFill>
                <a:srgbClr val="333333"/>
              </a:solidFill>
              <a:effectLst/>
              <a:latin typeface="Open Sans"/>
            </a:endParaRPr>
          </a:p>
        </p:txBody>
      </p:sp>
      <p:sp>
        <p:nvSpPr>
          <p:cNvPr id="34" name="Rectangle 33"/>
          <p:cNvSpPr/>
          <p:nvPr/>
        </p:nvSpPr>
        <p:spPr>
          <a:xfrm>
            <a:off x="1221031" y="3768413"/>
            <a:ext cx="2348918" cy="369332"/>
          </a:xfrm>
          <a:prstGeom prst="rect">
            <a:avLst/>
          </a:prstGeom>
        </p:spPr>
        <p:txBody>
          <a:bodyPr wrap="square">
            <a:spAutoFit/>
          </a:bodyPr>
          <a:lstStyle/>
          <a:p>
            <a:r>
              <a:rPr lang="en-US" b="0" i="0" dirty="0">
                <a:solidFill>
                  <a:srgbClr val="333333"/>
                </a:solidFill>
                <a:effectLst/>
                <a:latin typeface="Open Sans"/>
              </a:rPr>
              <a:t>Agree with Adversary</a:t>
            </a:r>
            <a:endParaRPr lang="en-US" dirty="0"/>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Rectangle 3"/>
          <p:cNvSpPr/>
          <p:nvPr/>
        </p:nvSpPr>
        <p:spPr>
          <a:xfrm>
            <a:off x="126348" y="102141"/>
            <a:ext cx="5022753" cy="830997"/>
          </a:xfrm>
          <a:prstGeom prst="rect">
            <a:avLst/>
          </a:prstGeom>
        </p:spPr>
        <p:txBody>
          <a:bodyPr wrap="square">
            <a:spAutoFit/>
          </a:bodyPr>
          <a:lstStyle/>
          <a:p>
            <a:r>
              <a:rPr lang="en-US" sz="1600" dirty="0">
                <a:latin typeface="Open Sans"/>
              </a:rPr>
              <a:t>The Joseph Smith Translation makes it clear that the Savior did not encourage His followers to literally cut or disfigure themselves. </a:t>
            </a:r>
          </a:p>
        </p:txBody>
      </p:sp>
      <p:grpSp>
        <p:nvGrpSpPr>
          <p:cNvPr id="50" name="Group 49"/>
          <p:cNvGrpSpPr/>
          <p:nvPr/>
        </p:nvGrpSpPr>
        <p:grpSpPr>
          <a:xfrm>
            <a:off x="6488960" y="912192"/>
            <a:ext cx="1589097" cy="1330833"/>
            <a:chOff x="438059" y="353937"/>
            <a:chExt cx="3468271" cy="2904599"/>
          </a:xfrm>
        </p:grpSpPr>
        <p:sp>
          <p:nvSpPr>
            <p:cNvPr id="51" name="Oval 50"/>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Moon 52"/>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p:cNvGrpSpPr/>
            <p:nvPr/>
          </p:nvGrpSpPr>
          <p:grpSpPr>
            <a:xfrm>
              <a:off x="977328" y="969447"/>
              <a:ext cx="545295" cy="745914"/>
              <a:chOff x="977328" y="969447"/>
              <a:chExt cx="545295" cy="745914"/>
            </a:xfrm>
          </p:grpSpPr>
          <p:sp>
            <p:nvSpPr>
              <p:cNvPr id="71" name="Flowchart: Delay 70"/>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Moon 54"/>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309822">
              <a:off x="2133599" y="1328441"/>
              <a:ext cx="1772731" cy="1930095"/>
              <a:chOff x="1332328" y="3099105"/>
              <a:chExt cx="1964569" cy="2141353"/>
            </a:xfrm>
          </p:grpSpPr>
          <p:sp>
            <p:nvSpPr>
              <p:cNvPr id="60" name="Rounded Rectangle 59"/>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lay 62"/>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895696" y="955484"/>
              <a:ext cx="545295" cy="745914"/>
              <a:chOff x="977328" y="969447"/>
              <a:chExt cx="545295" cy="745914"/>
            </a:xfrm>
          </p:grpSpPr>
          <p:sp>
            <p:nvSpPr>
              <p:cNvPr id="58" name="Flowchart: Delay 57"/>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2900148" y="2337904"/>
            <a:ext cx="2348918" cy="646331"/>
          </a:xfrm>
          <a:prstGeom prst="rect">
            <a:avLst/>
          </a:prstGeom>
        </p:spPr>
        <p:txBody>
          <a:bodyPr wrap="square">
            <a:spAutoFit/>
          </a:bodyPr>
          <a:lstStyle/>
          <a:p>
            <a:pPr algn="ctr"/>
            <a:r>
              <a:rPr lang="en-US" b="0" i="0" dirty="0">
                <a:solidFill>
                  <a:srgbClr val="333333"/>
                </a:solidFill>
                <a:effectLst/>
                <a:latin typeface="Open Sans"/>
              </a:rPr>
              <a:t>Do Not Lust After Others</a:t>
            </a:r>
            <a:endParaRPr lang="en-US" dirty="0"/>
          </a:p>
        </p:txBody>
      </p:sp>
      <p:sp>
        <p:nvSpPr>
          <p:cNvPr id="74" name="Rectangle 73"/>
          <p:cNvSpPr/>
          <p:nvPr/>
        </p:nvSpPr>
        <p:spPr>
          <a:xfrm>
            <a:off x="4122674" y="1168110"/>
            <a:ext cx="2348918" cy="646331"/>
          </a:xfrm>
          <a:prstGeom prst="rect">
            <a:avLst/>
          </a:prstGeom>
        </p:spPr>
        <p:txBody>
          <a:bodyPr wrap="square">
            <a:spAutoFit/>
          </a:bodyPr>
          <a:lstStyle/>
          <a:p>
            <a:pPr algn="ctr"/>
            <a:r>
              <a:rPr lang="en-US" b="0" i="0" dirty="0">
                <a:solidFill>
                  <a:srgbClr val="333333"/>
                </a:solidFill>
                <a:effectLst/>
                <a:latin typeface="Open Sans"/>
              </a:rPr>
              <a:t>Remove yourself from sin</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681" y="2669828"/>
            <a:ext cx="1510004" cy="1905240"/>
          </a:xfrm>
          <a:prstGeom prst="rect">
            <a:avLst/>
          </a:prstGeom>
        </p:spPr>
      </p:pic>
      <p:grpSp>
        <p:nvGrpSpPr>
          <p:cNvPr id="76" name="Group 75"/>
          <p:cNvGrpSpPr/>
          <p:nvPr/>
        </p:nvGrpSpPr>
        <p:grpSpPr>
          <a:xfrm flipH="1">
            <a:off x="5219990" y="2209971"/>
            <a:ext cx="1219029" cy="1219029"/>
            <a:chOff x="6031332" y="3964676"/>
            <a:chExt cx="2667000" cy="2667000"/>
          </a:xfrm>
        </p:grpSpPr>
        <p:sp>
          <p:nvSpPr>
            <p:cNvPr id="77" name="Oval 76"/>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14121608">
              <a:off x="6760093" y="4636328"/>
              <a:ext cx="756523" cy="716024"/>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8038943" flipH="1">
              <a:off x="7694610" y="4520185"/>
              <a:ext cx="762000" cy="762000"/>
              <a:chOff x="1226056" y="2773679"/>
              <a:chExt cx="762000" cy="762000"/>
            </a:xfrm>
          </p:grpSpPr>
          <p:sp>
            <p:nvSpPr>
              <p:cNvPr id="84" name="Oval 8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Moon 79"/>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Moon 80"/>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1" name="Group 90"/>
          <p:cNvGrpSpPr/>
          <p:nvPr/>
        </p:nvGrpSpPr>
        <p:grpSpPr>
          <a:xfrm>
            <a:off x="8482515" y="84592"/>
            <a:ext cx="3289208" cy="2390250"/>
            <a:chOff x="384206" y="4158361"/>
            <a:chExt cx="3289208" cy="2390250"/>
          </a:xfrm>
        </p:grpSpPr>
        <p:grpSp>
          <p:nvGrpSpPr>
            <p:cNvPr id="92" name="Group 91"/>
            <p:cNvGrpSpPr/>
            <p:nvPr/>
          </p:nvGrpSpPr>
          <p:grpSpPr>
            <a:xfrm>
              <a:off x="384206" y="4158361"/>
              <a:ext cx="3289208" cy="2390250"/>
              <a:chOff x="609599" y="833642"/>
              <a:chExt cx="7941747" cy="5771225"/>
            </a:xfrm>
          </p:grpSpPr>
          <p:grpSp>
            <p:nvGrpSpPr>
              <p:cNvPr id="94" name="Group 14"/>
              <p:cNvGrpSpPr/>
              <p:nvPr/>
            </p:nvGrpSpPr>
            <p:grpSpPr>
              <a:xfrm rot="10800000">
                <a:off x="7696200" y="5257800"/>
                <a:ext cx="621450" cy="1347067"/>
                <a:chOff x="7010400" y="381000"/>
                <a:chExt cx="762000" cy="2033666"/>
              </a:xfrm>
            </p:grpSpPr>
            <p:sp>
              <p:nvSpPr>
                <p:cNvPr id="107" name="Rounded Rectangle 10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1"/>
              <p:cNvGrpSpPr/>
              <p:nvPr/>
            </p:nvGrpSpPr>
            <p:grpSpPr>
              <a:xfrm rot="10800000">
                <a:off x="939238" y="4923502"/>
                <a:ext cx="621450" cy="1347067"/>
                <a:chOff x="7010400" y="381000"/>
                <a:chExt cx="762000" cy="2033666"/>
              </a:xfrm>
            </p:grpSpPr>
            <p:sp>
              <p:nvSpPr>
                <p:cNvPr id="105" name="Rounded Rectangle 10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899460" y="833642"/>
                <a:ext cx="621450" cy="986197"/>
                <a:chOff x="7031201" y="834275"/>
                <a:chExt cx="762000" cy="1488861"/>
              </a:xfrm>
            </p:grpSpPr>
            <p:sp>
              <p:nvSpPr>
                <p:cNvPr id="103" name="Rounded Rectangle 10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7646520" y="1148254"/>
                <a:ext cx="621450" cy="1017899"/>
                <a:chOff x="7087348" y="824753"/>
                <a:chExt cx="762000" cy="1536722"/>
              </a:xfrm>
            </p:grpSpPr>
            <p:sp>
              <p:nvSpPr>
                <p:cNvPr id="101" name="Rounded Rectangle 10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Rectangle 92"/>
            <p:cNvSpPr/>
            <p:nvPr/>
          </p:nvSpPr>
          <p:spPr>
            <a:xfrm>
              <a:off x="809930" y="4817384"/>
              <a:ext cx="2437759" cy="1077218"/>
            </a:xfrm>
            <a:prstGeom prst="rect">
              <a:avLst/>
            </a:prstGeom>
          </p:spPr>
          <p:txBody>
            <a:bodyPr wrap="square">
              <a:spAutoFit/>
            </a:bodyPr>
            <a:lstStyle/>
            <a:p>
              <a:pPr algn="ctr"/>
              <a:r>
                <a:rPr lang="en-US" sz="1600" dirty="0"/>
                <a:t>  </a:t>
              </a:r>
              <a:r>
                <a:rPr lang="en-US" sz="1600" b="1" dirty="0"/>
                <a:t>If we choose to entertain lustful thoughts or desires, it is like committing adultery in our hearts.</a:t>
              </a:r>
              <a:r>
                <a:rPr lang="en-US" sz="1600" dirty="0"/>
                <a:t>)</a:t>
              </a:r>
            </a:p>
          </p:txBody>
        </p:sp>
      </p:grpSp>
    </p:spTree>
    <p:extLst>
      <p:ext uri="{BB962C8B-B14F-4D97-AF65-F5344CB8AC3E}">
        <p14:creationId xmlns:p14="http://schemas.microsoft.com/office/powerpoint/2010/main" val="28122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barn(outVertical)">
                                      <p:cBhvr>
                                        <p:cTn id="1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Open Sans"/>
              </a:rPr>
              <a:t>Matthew 5:43-47</a:t>
            </a:r>
            <a:endParaRPr lang="en-US" sz="1200" dirty="0"/>
          </a:p>
        </p:txBody>
      </p:sp>
      <p:grpSp>
        <p:nvGrpSpPr>
          <p:cNvPr id="13" name="Group 12"/>
          <p:cNvGrpSpPr/>
          <p:nvPr/>
        </p:nvGrpSpPr>
        <p:grpSpPr>
          <a:xfrm>
            <a:off x="1632582" y="1575683"/>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5117253"/>
            <a:ext cx="3048000" cy="369332"/>
          </a:xfrm>
          <a:prstGeom prst="rect">
            <a:avLst/>
          </a:prstGeom>
        </p:spPr>
        <p:txBody>
          <a:bodyPr wrap="square">
            <a:spAutoFit/>
          </a:bodyPr>
          <a:lstStyle/>
          <a:p>
            <a:r>
              <a:rPr lang="en-US" b="0" i="0" dirty="0">
                <a:solidFill>
                  <a:srgbClr val="333333"/>
                </a:solidFill>
                <a:effectLst/>
                <a:latin typeface="Open Sans"/>
              </a:rPr>
              <a:t>Illuminate Anger</a:t>
            </a:r>
            <a:endParaRPr lang="en-US" dirty="0"/>
          </a:p>
        </p:txBody>
      </p:sp>
      <p:grpSp>
        <p:nvGrpSpPr>
          <p:cNvPr id="19" name="Group 18"/>
          <p:cNvGrpSpPr/>
          <p:nvPr/>
        </p:nvGrpSpPr>
        <p:grpSpPr>
          <a:xfrm>
            <a:off x="1784682" y="5044436"/>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868048" y="4042731"/>
            <a:ext cx="6224279" cy="2862322"/>
          </a:xfrm>
          <a:prstGeom prst="rect">
            <a:avLst/>
          </a:prstGeom>
        </p:spPr>
        <p:txBody>
          <a:bodyPr wrap="square">
            <a:spAutoFit/>
          </a:bodyPr>
          <a:lstStyle/>
          <a:p>
            <a:pPr fontAlgn="base"/>
            <a:r>
              <a:rPr lang="en-US" sz="2000" dirty="0"/>
              <a:t>“A man [or woman] who loves his [her] neighbor will not only avoid doing wrong to him, but will deliberately help him…</a:t>
            </a:r>
          </a:p>
          <a:p>
            <a:pPr fontAlgn="base"/>
            <a:r>
              <a:rPr lang="en-US" sz="2000" dirty="0"/>
              <a:t>…Not only are we to help in time of trouble, but we are actually obligated to take steps to prevent physical harm from coming to a neighbor… </a:t>
            </a:r>
          </a:p>
          <a:p>
            <a:pPr fontAlgn="base"/>
            <a:r>
              <a:rPr lang="en-US" sz="2000" dirty="0"/>
              <a:t>…one’s neighbor is anyone who is in need; he [she] also shows that neighborliness consists of ministering to that need.” (6)</a:t>
            </a:r>
            <a:endParaRPr lang="en-US" sz="2000" b="0" i="0" dirty="0">
              <a:solidFill>
                <a:srgbClr val="333333"/>
              </a:solidFill>
              <a:effectLst/>
              <a:latin typeface="Open Sans"/>
            </a:endParaRPr>
          </a:p>
        </p:txBody>
      </p:sp>
      <p:sp>
        <p:nvSpPr>
          <p:cNvPr id="34" name="Rectangle 33"/>
          <p:cNvSpPr/>
          <p:nvPr/>
        </p:nvSpPr>
        <p:spPr>
          <a:xfrm>
            <a:off x="1029360" y="4194875"/>
            <a:ext cx="2348918" cy="369332"/>
          </a:xfrm>
          <a:prstGeom prst="rect">
            <a:avLst/>
          </a:prstGeom>
        </p:spPr>
        <p:txBody>
          <a:bodyPr wrap="square">
            <a:spAutoFit/>
          </a:bodyPr>
          <a:lstStyle/>
          <a:p>
            <a:r>
              <a:rPr lang="en-US" b="0" i="0" dirty="0">
                <a:solidFill>
                  <a:srgbClr val="333333"/>
                </a:solidFill>
                <a:effectLst/>
                <a:latin typeface="Open Sans"/>
              </a:rPr>
              <a:t>Agree with Adversary</a:t>
            </a:r>
            <a:endParaRPr lang="en-US" dirty="0"/>
          </a:p>
        </p:txBody>
      </p:sp>
      <p:grpSp>
        <p:nvGrpSpPr>
          <p:cNvPr id="35" name="Group 34"/>
          <p:cNvGrpSpPr/>
          <p:nvPr/>
        </p:nvGrpSpPr>
        <p:grpSpPr>
          <a:xfrm>
            <a:off x="3387612" y="3761046"/>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Rectangle 3"/>
          <p:cNvSpPr/>
          <p:nvPr/>
        </p:nvSpPr>
        <p:spPr>
          <a:xfrm>
            <a:off x="344445" y="395681"/>
            <a:ext cx="3709761" cy="1938992"/>
          </a:xfrm>
          <a:prstGeom prst="rect">
            <a:avLst/>
          </a:prstGeom>
        </p:spPr>
        <p:txBody>
          <a:bodyPr wrap="square">
            <a:spAutoFit/>
          </a:bodyPr>
          <a:lstStyle/>
          <a:p>
            <a:r>
              <a:rPr lang="en-US" sz="2000" b="1" i="1" dirty="0"/>
              <a:t>Thou shalt not avenge, nor bear any grudge against the children of thy people, but thou shalt love thy </a:t>
            </a:r>
            <a:r>
              <a:rPr lang="en-US" sz="2000" b="1" i="1" dirty="0" err="1"/>
              <a:t>neighbour</a:t>
            </a:r>
            <a:r>
              <a:rPr lang="en-US" sz="2000" b="1" i="1" dirty="0"/>
              <a:t> as thyself: I am the </a:t>
            </a:r>
            <a:r>
              <a:rPr lang="en-US" sz="2000" b="1" i="1" cap="small" dirty="0"/>
              <a:t>Lord</a:t>
            </a:r>
            <a:r>
              <a:rPr lang="en-US" sz="2000" b="1" i="1" dirty="0"/>
              <a:t>. </a:t>
            </a:r>
          </a:p>
          <a:p>
            <a:r>
              <a:rPr lang="en-US" sz="2000" b="1" i="1" dirty="0"/>
              <a:t>Leviticus 19:18</a:t>
            </a:r>
            <a:endParaRPr lang="en-US" sz="2000" b="1" i="1" dirty="0">
              <a:latin typeface="Open Sans"/>
            </a:endParaRPr>
          </a:p>
        </p:txBody>
      </p:sp>
      <p:grpSp>
        <p:nvGrpSpPr>
          <p:cNvPr id="50" name="Group 49"/>
          <p:cNvGrpSpPr/>
          <p:nvPr/>
        </p:nvGrpSpPr>
        <p:grpSpPr>
          <a:xfrm>
            <a:off x="6297289" y="1338654"/>
            <a:ext cx="1589097" cy="1330833"/>
            <a:chOff x="438059" y="353937"/>
            <a:chExt cx="3468271" cy="2904599"/>
          </a:xfrm>
        </p:grpSpPr>
        <p:sp>
          <p:nvSpPr>
            <p:cNvPr id="51" name="Oval 50"/>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Moon 52"/>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p:cNvGrpSpPr/>
            <p:nvPr/>
          </p:nvGrpSpPr>
          <p:grpSpPr>
            <a:xfrm>
              <a:off x="977328" y="969447"/>
              <a:ext cx="545295" cy="745914"/>
              <a:chOff x="977328" y="969447"/>
              <a:chExt cx="545295" cy="745914"/>
            </a:xfrm>
          </p:grpSpPr>
          <p:sp>
            <p:nvSpPr>
              <p:cNvPr id="71" name="Flowchart: Delay 70"/>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Moon 54"/>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309822">
              <a:off x="2133599" y="1328441"/>
              <a:ext cx="1772731" cy="1930095"/>
              <a:chOff x="1332328" y="3099105"/>
              <a:chExt cx="1964569" cy="2141353"/>
            </a:xfrm>
          </p:grpSpPr>
          <p:sp>
            <p:nvSpPr>
              <p:cNvPr id="60" name="Rounded Rectangle 59"/>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lay 62"/>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895696" y="955484"/>
              <a:ext cx="545295" cy="745914"/>
              <a:chOff x="977328" y="969447"/>
              <a:chExt cx="545295" cy="745914"/>
            </a:xfrm>
          </p:grpSpPr>
          <p:sp>
            <p:nvSpPr>
              <p:cNvPr id="58" name="Flowchart: Delay 57"/>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2708477" y="2764366"/>
            <a:ext cx="2348918" cy="646331"/>
          </a:xfrm>
          <a:prstGeom prst="rect">
            <a:avLst/>
          </a:prstGeom>
        </p:spPr>
        <p:txBody>
          <a:bodyPr wrap="square">
            <a:spAutoFit/>
          </a:bodyPr>
          <a:lstStyle/>
          <a:p>
            <a:pPr algn="ctr"/>
            <a:r>
              <a:rPr lang="en-US" b="0" i="0" dirty="0">
                <a:solidFill>
                  <a:srgbClr val="333333"/>
                </a:solidFill>
                <a:effectLst/>
                <a:latin typeface="Open Sans"/>
              </a:rPr>
              <a:t>Do Not Lust After Others</a:t>
            </a:r>
            <a:endParaRPr lang="en-US" dirty="0"/>
          </a:p>
        </p:txBody>
      </p:sp>
      <p:sp>
        <p:nvSpPr>
          <p:cNvPr id="74" name="Rectangle 73"/>
          <p:cNvSpPr/>
          <p:nvPr/>
        </p:nvSpPr>
        <p:spPr>
          <a:xfrm>
            <a:off x="3931003" y="1594572"/>
            <a:ext cx="2348918" cy="646331"/>
          </a:xfrm>
          <a:prstGeom prst="rect">
            <a:avLst/>
          </a:prstGeom>
        </p:spPr>
        <p:txBody>
          <a:bodyPr wrap="square">
            <a:spAutoFit/>
          </a:bodyPr>
          <a:lstStyle/>
          <a:p>
            <a:pPr algn="ctr"/>
            <a:r>
              <a:rPr lang="en-US" b="0" i="0" dirty="0">
                <a:solidFill>
                  <a:srgbClr val="333333"/>
                </a:solidFill>
                <a:effectLst/>
                <a:latin typeface="Open Sans"/>
              </a:rPr>
              <a:t>Remove yourself from sin</a:t>
            </a:r>
            <a:endParaRPr lang="en-US" dirty="0"/>
          </a:p>
        </p:txBody>
      </p:sp>
      <p:grpSp>
        <p:nvGrpSpPr>
          <p:cNvPr id="76" name="Group 75"/>
          <p:cNvGrpSpPr/>
          <p:nvPr/>
        </p:nvGrpSpPr>
        <p:grpSpPr>
          <a:xfrm flipH="1">
            <a:off x="5028319" y="2636433"/>
            <a:ext cx="1219029" cy="1219029"/>
            <a:chOff x="6031332" y="3964676"/>
            <a:chExt cx="2667000" cy="2667000"/>
          </a:xfrm>
        </p:grpSpPr>
        <p:sp>
          <p:nvSpPr>
            <p:cNvPr id="77" name="Oval 76"/>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14121608">
              <a:off x="6760093" y="4636328"/>
              <a:ext cx="756523" cy="716024"/>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8038943" flipH="1">
              <a:off x="7694610" y="4520185"/>
              <a:ext cx="762000" cy="762000"/>
              <a:chOff x="1226056" y="2773679"/>
              <a:chExt cx="762000" cy="762000"/>
            </a:xfrm>
          </p:grpSpPr>
          <p:sp>
            <p:nvSpPr>
              <p:cNvPr id="84" name="Oval 8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Moon 79"/>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Moon 80"/>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1" name="Group 90"/>
          <p:cNvGrpSpPr/>
          <p:nvPr/>
        </p:nvGrpSpPr>
        <p:grpSpPr>
          <a:xfrm>
            <a:off x="8146569" y="173041"/>
            <a:ext cx="1667239" cy="1306542"/>
            <a:chOff x="3722775" y="3006750"/>
            <a:chExt cx="2678025" cy="2098650"/>
          </a:xfrm>
        </p:grpSpPr>
        <p:sp>
          <p:nvSpPr>
            <p:cNvPr id="92" name="Heart 91"/>
            <p:cNvSpPr/>
            <p:nvPr/>
          </p:nvSpPr>
          <p:spPr>
            <a:xfrm>
              <a:off x="3722775" y="3006750"/>
              <a:ext cx="2678025" cy="2098650"/>
            </a:xfrm>
            <a:prstGeom prst="hear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4113634" y="3451250"/>
              <a:ext cx="762000" cy="762000"/>
              <a:chOff x="1226056" y="2773679"/>
              <a:chExt cx="762000" cy="762000"/>
            </a:xfrm>
          </p:grpSpPr>
          <p:sp>
            <p:nvSpPr>
              <p:cNvPr id="102" name="Oval 10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flipH="1">
              <a:off x="5296789" y="3458108"/>
              <a:ext cx="762000" cy="762000"/>
              <a:chOff x="1226056" y="2773679"/>
              <a:chExt cx="762000" cy="762000"/>
            </a:xfrm>
          </p:grpSpPr>
          <p:sp>
            <p:nvSpPr>
              <p:cNvPr id="98" name="Oval 9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Moon 94"/>
            <p:cNvSpPr/>
            <p:nvPr/>
          </p:nvSpPr>
          <p:spPr>
            <a:xfrm rot="5124408">
              <a:off x="4210806" y="3009002"/>
              <a:ext cx="209287" cy="572363"/>
            </a:xfrm>
            <a:prstGeom prst="moon">
              <a:avLst>
                <a:gd name="adj" fmla="val 67882"/>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Moon 95"/>
            <p:cNvSpPr/>
            <p:nvPr/>
          </p:nvSpPr>
          <p:spPr>
            <a:xfrm rot="6242788">
              <a:off x="5773854" y="3043185"/>
              <a:ext cx="209287" cy="572363"/>
            </a:xfrm>
            <a:prstGeom prst="moon">
              <a:avLst>
                <a:gd name="adj" fmla="val 59780"/>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Moon 96"/>
            <p:cNvSpPr/>
            <p:nvPr/>
          </p:nvSpPr>
          <p:spPr>
            <a:xfrm rot="16200000">
              <a:off x="4861474" y="4165432"/>
              <a:ext cx="405949" cy="790283"/>
            </a:xfrm>
            <a:prstGeom prst="moon">
              <a:avLst>
                <a:gd name="adj" fmla="val 80439"/>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6" name="Rectangle 105"/>
          <p:cNvSpPr/>
          <p:nvPr/>
        </p:nvSpPr>
        <p:spPr>
          <a:xfrm>
            <a:off x="5762210" y="360267"/>
            <a:ext cx="2348918" cy="369332"/>
          </a:xfrm>
          <a:prstGeom prst="rect">
            <a:avLst/>
          </a:prstGeom>
        </p:spPr>
        <p:txBody>
          <a:bodyPr wrap="square">
            <a:spAutoFit/>
          </a:bodyPr>
          <a:lstStyle/>
          <a:p>
            <a:pPr algn="ctr"/>
            <a:r>
              <a:rPr lang="en-US" b="0" i="0" dirty="0">
                <a:solidFill>
                  <a:srgbClr val="333333"/>
                </a:solidFill>
                <a:effectLst/>
                <a:latin typeface="Open Sans"/>
              </a:rPr>
              <a:t>Love Thy Neighbors</a:t>
            </a:r>
            <a:endParaRPr lang="en-US" dirty="0"/>
          </a:p>
        </p:txBody>
      </p:sp>
      <p:pic>
        <p:nvPicPr>
          <p:cNvPr id="6146" name="Picture 2" descr="http://emp.byui.edu/ANDERSONR/itc/Images/matthews_robert_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707" y="1884838"/>
            <a:ext cx="1385270" cy="194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1817</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Palatino</vt:lpstr>
      <vt:lpstr>Open Sans</vt:lpstr>
      <vt:lpstr>Arial</vt:lpstr>
      <vt:lpstr>Algerian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cp:revision>
  <dcterms:created xsi:type="dcterms:W3CDTF">2016-06-02T13:32:38Z</dcterms:created>
  <dcterms:modified xsi:type="dcterms:W3CDTF">2020-08-20T02:20:22Z</dcterms:modified>
</cp:coreProperties>
</file>