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82" r:id="rId2"/>
    <p:sldId id="288" r:id="rId3"/>
    <p:sldId id="304" r:id="rId4"/>
    <p:sldId id="289" r:id="rId5"/>
    <p:sldId id="290" r:id="rId6"/>
    <p:sldId id="291" r:id="rId7"/>
    <p:sldId id="293" r:id="rId8"/>
    <p:sldId id="292" r:id="rId9"/>
    <p:sldId id="294" r:id="rId10"/>
    <p:sldId id="295" r:id="rId11"/>
    <p:sldId id="296" r:id="rId12"/>
    <p:sldId id="305" r:id="rId13"/>
    <p:sldId id="297" r:id="rId14"/>
    <p:sldId id="298" r:id="rId15"/>
    <p:sldId id="299" r:id="rId16"/>
    <p:sldId id="323" r:id="rId17"/>
    <p:sldId id="300" r:id="rId18"/>
    <p:sldId id="301" r:id="rId19"/>
    <p:sldId id="302" r:id="rId20"/>
    <p:sldId id="306" r:id="rId21"/>
    <p:sldId id="307" r:id="rId22"/>
    <p:sldId id="308" r:id="rId23"/>
    <p:sldId id="309" r:id="rId24"/>
    <p:sldId id="310" r:id="rId25"/>
    <p:sldId id="311" r:id="rId26"/>
    <p:sldId id="312" r:id="rId27"/>
    <p:sldId id="313" r:id="rId28"/>
    <p:sldId id="314" r:id="rId29"/>
    <p:sldId id="315" r:id="rId30"/>
    <p:sldId id="325" r:id="rId31"/>
    <p:sldId id="316" r:id="rId32"/>
    <p:sldId id="317" r:id="rId33"/>
    <p:sldId id="318" r:id="rId34"/>
    <p:sldId id="284" r:id="rId35"/>
    <p:sldId id="286" r:id="rId36"/>
    <p:sldId id="324" r:id="rId37"/>
    <p:sldId id="321" r:id="rId38"/>
    <p:sldId id="322" r:id="rId39"/>
  </p:sldIdLst>
  <p:sldSz cx="12192000" cy="6858000"/>
  <p:notesSz cx="6858000" cy="9144000"/>
  <p:embeddedFontLst>
    <p:embeddedFont>
      <p:font typeface="AR CENA" panose="02000000000000000000" pitchFamily="2"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astellar" panose="020A0402060406010301" pitchFamily="18" charset="0"/>
      <p:regular r:id="rId48"/>
    </p:embeddedFont>
    <p:embeddedFont>
      <p:font typeface="Open Sans" panose="020B0606030504020204" pitchFamily="34" charset="0"/>
      <p:regular r:id="rId49"/>
      <p:bold r:id="rId50"/>
      <p:italic r:id="rId51"/>
      <p:boldItalic r:id="rId52"/>
    </p:embeddedFont>
    <p:embeddedFont>
      <p:font typeface="Palatino" pitchFamily="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m/url?sa=i&amp;source=images&amp;cd=&amp;cad=rja&amp;docid=1gmL58cS5Hh_hM&amp;tbnid=aF89zo4Su3ph-M:&amp;ved=0CAgQjRwwAA&amp;url=http://www.mormonwiki.com/Joseph_Fielding_Smith&amp;ei=dU4RUYzGDuep2gXPjYG4CA&amp;psig=AFQjCNETBOvmoH5ufgDg-RXEl0fPoNv5Bg&amp;ust=1360175093303888" TargetMode="Externa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m/url?sa=i&amp;source=images&amp;cd=&amp;cad=rja&amp;docid=1gmL58cS5Hh_hM&amp;tbnid=aF89zo4Su3ph-M:&amp;ved=0CAgQjRwwAA&amp;url=http://www.mormonwiki.com/Joseph_Fielding_Smith&amp;ei=dU4RUYzGDuep2gXPjYG4CA&amp;psig=AFQjCNETBOvmoH5ufgDg-RXEl0fPoNv5Bg&amp;ust=1360175093303888" TargetMode="Externa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1.jpeg"/><Relationship Id="rId7"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hyperlink" Target="http://www.google.com/url?sa=i&amp;source=images&amp;cd=&amp;cad=rja&amp;docid=1gmL58cS5Hh_hM&amp;tbnid=aF89zo4Su3ph-M:&amp;ved=0CAgQjRwwAA&amp;url=http://www.mormonwiki.com/Joseph_Fielding_Smith&amp;ei=dU4RUYzGDuep2gXPjYG4CA&amp;psig=AFQjCNETBOvmoH5ufgDg-RXEl0fPoNv5Bg&amp;ust=136017509330388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m/url?sa=i&amp;source=images&amp;cd=&amp;cad=rja&amp;docid=1gmL58cS5Hh_hM&amp;tbnid=aF89zo4Su3ph-M:&amp;ved=0CAgQjRwwAA&amp;url=http://www.mormonwiki.com/Joseph_Fielding_Smith&amp;ei=dU4RUYzGDuep2gXPjYG4CA&amp;psig=AFQjCNETBOvmoH5ufgDg-RXEl0fPoNv5Bg&amp;ust=1360175093303888"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ln6fubUogUh9M&amp;tbnid=DbJAKMc3La6mAM:&amp;ved=0CAUQjRw&amp;url=http://www.mormonchurchbeliefs.com/joseph-smith/&amp;ei=oC4RUaTpCaHs2QW41IFQ&amp;psig=AFQjCNFem6s3TTxBtDaY8S1YC3wenhOelA&amp;ust=1360166768135357"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EC6572-B202-4009-A6F4-544A5FFEA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101</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Spiritually Reborn</a:t>
            </a:r>
          </a:p>
          <a:p>
            <a:pPr algn="ctr"/>
            <a:r>
              <a:rPr lang="en-US" sz="6000" dirty="0">
                <a:solidFill>
                  <a:schemeClr val="bg1"/>
                </a:solidFill>
                <a:latin typeface="Castellar" panose="020A0402060406010301" pitchFamily="18" charset="0"/>
              </a:rPr>
              <a:t>Romans 8-11</a:t>
            </a:r>
            <a:endParaRPr lang="en-US" sz="4400" dirty="0">
              <a:solidFill>
                <a:schemeClr val="bg1"/>
              </a:solidFill>
              <a:latin typeface="Castellar" panose="020A0402060406010301" pitchFamily="18" charset="0"/>
            </a:endParaRPr>
          </a:p>
        </p:txBody>
      </p:sp>
      <p:grpSp>
        <p:nvGrpSpPr>
          <p:cNvPr id="8" name="Group 7"/>
          <p:cNvGrpSpPr/>
          <p:nvPr/>
        </p:nvGrpSpPr>
        <p:grpSpPr>
          <a:xfrm>
            <a:off x="1097733" y="2890319"/>
            <a:ext cx="3050721" cy="2895600"/>
            <a:chOff x="609600" y="533400"/>
            <a:chExt cx="4495800" cy="4267200"/>
          </a:xfrm>
        </p:grpSpPr>
        <p:pic>
          <p:nvPicPr>
            <p:cNvPr id="9" name="Picture 2" descr="Image result for brick walls"/>
            <p:cNvPicPr>
              <a:picLocks noChangeAspect="1" noChangeArrowheads="1"/>
            </p:cNvPicPr>
            <p:nvPr/>
          </p:nvPicPr>
          <p:blipFill rotWithShape="1">
            <a:blip r:embed="rId3">
              <a:extLst>
                <a:ext uri="{28A0092B-C50C-407E-A947-70E740481C1C}">
                  <a14:useLocalDpi xmlns:a14="http://schemas.microsoft.com/office/drawing/2010/main" val="0"/>
                </a:ext>
              </a:extLst>
            </a:blip>
            <a:srcRect r="-635" b="17831"/>
            <a:stretch/>
          </p:blipFill>
          <p:spPr bwMode="auto">
            <a:xfrm>
              <a:off x="762000" y="685800"/>
              <a:ext cx="4140926"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a:off x="8790709" y="4430986"/>
            <a:ext cx="2482221" cy="1886686"/>
            <a:chOff x="4497468" y="960423"/>
            <a:chExt cx="3900643" cy="3262208"/>
          </a:xfrm>
          <a:solidFill>
            <a:schemeClr val="bg1"/>
          </a:solidFill>
        </p:grpSpPr>
        <p:sp>
          <p:nvSpPr>
            <p:cNvPr id="47" name="Rounded Rectangle 46"/>
            <p:cNvSpPr/>
            <p:nvPr/>
          </p:nvSpPr>
          <p:spPr>
            <a:xfrm>
              <a:off x="6260634" y="1804146"/>
              <a:ext cx="607858" cy="200585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rot="2882379" flipH="1">
              <a:off x="5416478" y="1269372"/>
              <a:ext cx="1111481" cy="1181495"/>
              <a:chOff x="4762102" y="1532451"/>
              <a:chExt cx="1111481" cy="1181495"/>
            </a:xfrm>
            <a:grpFill/>
          </p:grpSpPr>
          <p:sp>
            <p:nvSpPr>
              <p:cNvPr id="59" name="Rounded Rectangle 58"/>
              <p:cNvSpPr/>
              <p:nvPr/>
            </p:nvSpPr>
            <p:spPr>
              <a:xfrm rot="2882379">
                <a:off x="5227323" y="1821925"/>
                <a:ext cx="377366" cy="91515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9186555">
                <a:off x="4762102" y="1532451"/>
                <a:ext cx="506295" cy="118149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ed Rectangle 48"/>
            <p:cNvSpPr/>
            <p:nvPr/>
          </p:nvSpPr>
          <p:spPr>
            <a:xfrm>
              <a:off x="5462773" y="3034810"/>
              <a:ext cx="377253" cy="98981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3050004">
              <a:off x="6184113" y="1801883"/>
              <a:ext cx="458502" cy="129660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87218" y="960423"/>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89302" y="2459516"/>
              <a:ext cx="524197" cy="52424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4664014">
              <a:off x="5702380" y="2740206"/>
              <a:ext cx="229732" cy="75002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3361535">
              <a:off x="5854780" y="2892606"/>
              <a:ext cx="229732" cy="75002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6200000">
              <a:off x="4810687" y="3036570"/>
              <a:ext cx="671259" cy="1297697"/>
            </a:xfrm>
            <a:prstGeom prst="moon">
              <a:avLst>
                <a:gd name="adj" fmla="val 8151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6200000">
              <a:off x="6113437" y="3080254"/>
              <a:ext cx="671259" cy="1297697"/>
            </a:xfrm>
            <a:prstGeom prst="moon">
              <a:avLst>
                <a:gd name="adj" fmla="val 8151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6200000">
              <a:off x="7413633" y="3080639"/>
              <a:ext cx="671259" cy="1297697"/>
            </a:xfrm>
            <a:prstGeom prst="moon">
              <a:avLst>
                <a:gd name="adj" fmla="val 8151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497468" y="3526111"/>
              <a:ext cx="3900643" cy="69652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074227" y="3583816"/>
            <a:ext cx="3664528" cy="1200329"/>
          </a:xfrm>
          <a:prstGeom prst="rect">
            <a:avLst/>
          </a:prstGeom>
        </p:spPr>
        <p:txBody>
          <a:bodyPr wrap="square">
            <a:spAutoFit/>
          </a:bodyPr>
          <a:lstStyle/>
          <a:p>
            <a:r>
              <a:rPr lang="en-US" i="1" dirty="0">
                <a:solidFill>
                  <a:schemeClr val="bg1"/>
                </a:solidFill>
                <a:latin typeface="Palatino"/>
              </a:rPr>
              <a:t>Brethren, my heart’s desire and prayer to God for Israel is, that they might be saved.</a:t>
            </a:r>
          </a:p>
          <a:p>
            <a:r>
              <a:rPr lang="en-US" i="1" dirty="0">
                <a:solidFill>
                  <a:schemeClr val="bg1"/>
                </a:solidFill>
                <a:latin typeface="Palatino"/>
              </a:rPr>
              <a:t>Romans 10:1</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0"/>
            <a:ext cx="7924800" cy="1107996"/>
          </a:xfrm>
          <a:prstGeom prst="rect">
            <a:avLst/>
          </a:prstGeom>
          <a:noFill/>
        </p:spPr>
        <p:txBody>
          <a:bodyPr wrap="square" rtlCol="0">
            <a:spAutoFit/>
          </a:bodyPr>
          <a:lstStyle/>
          <a:p>
            <a:pPr algn="ctr"/>
            <a:r>
              <a:rPr lang="en-US" sz="6600" dirty="0">
                <a:solidFill>
                  <a:schemeClr val="bg1"/>
                </a:solidFill>
                <a:latin typeface="Castellar" panose="020A0402060406010301" pitchFamily="18" charset="0"/>
              </a:rPr>
              <a:t>Inheritance</a:t>
            </a:r>
          </a:p>
        </p:txBody>
      </p:sp>
      <p:sp>
        <p:nvSpPr>
          <p:cNvPr id="6" name="TextBox 5"/>
          <p:cNvSpPr txBox="1"/>
          <p:nvPr/>
        </p:nvSpPr>
        <p:spPr>
          <a:xfrm>
            <a:off x="1752600" y="1066800"/>
            <a:ext cx="3124200" cy="1938992"/>
          </a:xfrm>
          <a:prstGeom prst="rect">
            <a:avLst/>
          </a:prstGeom>
          <a:noFill/>
        </p:spPr>
        <p:txBody>
          <a:bodyPr wrap="square" rtlCol="0">
            <a:spAutoFit/>
          </a:bodyPr>
          <a:lstStyle/>
          <a:p>
            <a:r>
              <a:rPr lang="en-US" sz="2400" dirty="0">
                <a:solidFill>
                  <a:schemeClr val="bg1"/>
                </a:solidFill>
              </a:rPr>
              <a:t>“A joint-heir is one who inherits equally with all other heirs including the Chief Heir who is the son.”</a:t>
            </a:r>
          </a:p>
        </p:txBody>
      </p:sp>
      <p:sp>
        <p:nvSpPr>
          <p:cNvPr id="8" name="TextBox 7"/>
          <p:cNvSpPr txBox="1"/>
          <p:nvPr/>
        </p:nvSpPr>
        <p:spPr>
          <a:xfrm>
            <a:off x="7543800" y="990600"/>
            <a:ext cx="3124200" cy="1569660"/>
          </a:xfrm>
          <a:prstGeom prst="rect">
            <a:avLst/>
          </a:prstGeom>
          <a:noFill/>
        </p:spPr>
        <p:txBody>
          <a:bodyPr wrap="square" rtlCol="0">
            <a:spAutoFit/>
          </a:bodyPr>
          <a:lstStyle/>
          <a:p>
            <a:r>
              <a:rPr lang="en-US" sz="2400" dirty="0">
                <a:solidFill>
                  <a:schemeClr val="bg1"/>
                </a:solidFill>
              </a:rPr>
              <a:t>“Each joint-heir has an equal and an undivided portion of the whole of everything.”</a:t>
            </a:r>
          </a:p>
        </p:txBody>
      </p:sp>
      <p:sp>
        <p:nvSpPr>
          <p:cNvPr id="9" name="TextBox 8"/>
          <p:cNvSpPr txBox="1"/>
          <p:nvPr/>
        </p:nvSpPr>
        <p:spPr>
          <a:xfrm>
            <a:off x="1752600" y="4648200"/>
            <a:ext cx="3124200" cy="1938992"/>
          </a:xfrm>
          <a:prstGeom prst="rect">
            <a:avLst/>
          </a:prstGeom>
          <a:noFill/>
        </p:spPr>
        <p:txBody>
          <a:bodyPr wrap="square" rtlCol="0">
            <a:spAutoFit/>
          </a:bodyPr>
          <a:lstStyle/>
          <a:p>
            <a:r>
              <a:rPr lang="en-US" sz="2400" dirty="0">
                <a:solidFill>
                  <a:schemeClr val="bg1"/>
                </a:solidFill>
              </a:rPr>
              <a:t>“If one knows all things, so do all others. If one has all power, so do all those who inherit jointly with him.”</a:t>
            </a:r>
          </a:p>
        </p:txBody>
      </p:sp>
      <p:sp>
        <p:nvSpPr>
          <p:cNvPr id="10" name="TextBox 9"/>
          <p:cNvSpPr txBox="1"/>
          <p:nvPr/>
        </p:nvSpPr>
        <p:spPr>
          <a:xfrm>
            <a:off x="7543800" y="4549676"/>
            <a:ext cx="3124200" cy="2308324"/>
          </a:xfrm>
          <a:prstGeom prst="rect">
            <a:avLst/>
          </a:prstGeom>
          <a:noFill/>
        </p:spPr>
        <p:txBody>
          <a:bodyPr wrap="square" rtlCol="0">
            <a:spAutoFit/>
          </a:bodyPr>
          <a:lstStyle/>
          <a:p>
            <a:r>
              <a:rPr lang="en-US" sz="2400" dirty="0">
                <a:solidFill>
                  <a:schemeClr val="bg1"/>
                </a:solidFill>
              </a:rPr>
              <a:t>“If the universe belongs to one, so it does equally to the total of all upon whom the joint inheritances are bestowed.”</a:t>
            </a:r>
          </a:p>
        </p:txBody>
      </p:sp>
      <p:pic>
        <p:nvPicPr>
          <p:cNvPr id="11" name="Picture 8" descr="https://encrypted-tbn1.gstatic.com/images?q=tbn:ANd9GcRNqqNbCG1Z5UPYRr9Vu16BV-2xQeKKkIdYg2TFXUgPBr0ZA5TFdQ"/>
          <p:cNvPicPr>
            <a:picLocks noChangeAspect="1" noChangeArrowheads="1"/>
          </p:cNvPicPr>
          <p:nvPr/>
        </p:nvPicPr>
        <p:blipFill>
          <a:blip r:embed="rId3" cstate="print"/>
          <a:srcRect/>
          <a:stretch>
            <a:fillRect/>
          </a:stretch>
        </p:blipFill>
        <p:spPr bwMode="auto">
          <a:xfrm>
            <a:off x="4495801" y="2590800"/>
            <a:ext cx="3091719" cy="2057400"/>
          </a:xfrm>
          <a:prstGeom prst="rect">
            <a:avLst/>
          </a:prstGeom>
          <a:noFill/>
        </p:spPr>
      </p:pic>
      <p:sp>
        <p:nvSpPr>
          <p:cNvPr id="12" name="TextBox 11"/>
          <p:cNvSpPr txBox="1"/>
          <p:nvPr/>
        </p:nvSpPr>
        <p:spPr>
          <a:xfrm>
            <a:off x="9220200" y="6488668"/>
            <a:ext cx="2971800" cy="369332"/>
          </a:xfrm>
          <a:prstGeom prst="rect">
            <a:avLst/>
          </a:prstGeom>
          <a:noFill/>
        </p:spPr>
        <p:txBody>
          <a:bodyPr wrap="square" rtlCol="0">
            <a:spAutoFit/>
          </a:bodyPr>
          <a:lstStyle/>
          <a:p>
            <a:pPr algn="r"/>
            <a:r>
              <a:rPr lang="en-US" dirty="0">
                <a:solidFill>
                  <a:schemeClr val="bg1"/>
                </a:solidFill>
              </a:rPr>
              <a:t>(2)</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5482" y="115619"/>
            <a:ext cx="792787" cy="1106599"/>
          </a:xfrm>
          <a:prstGeom prst="rect">
            <a:avLst/>
          </a:prstGeom>
        </p:spPr>
      </p:pic>
    </p:spTree>
    <p:extLst>
      <p:ext uri="{BB962C8B-B14F-4D97-AF65-F5344CB8AC3E}">
        <p14:creationId xmlns:p14="http://schemas.microsoft.com/office/powerpoint/2010/main" val="1762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par>
                                <p:cTn id="18" presetID="1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Bottom)">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0"/>
            <a:ext cx="7924800"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Glorified Together</a:t>
            </a:r>
          </a:p>
        </p:txBody>
      </p:sp>
      <p:sp>
        <p:nvSpPr>
          <p:cNvPr id="6" name="TextBox 5"/>
          <p:cNvSpPr txBox="1"/>
          <p:nvPr/>
        </p:nvSpPr>
        <p:spPr>
          <a:xfrm>
            <a:off x="829147" y="1084907"/>
            <a:ext cx="3124200" cy="1200329"/>
          </a:xfrm>
          <a:prstGeom prst="rect">
            <a:avLst/>
          </a:prstGeom>
          <a:noFill/>
        </p:spPr>
        <p:txBody>
          <a:bodyPr wrap="square" rtlCol="0">
            <a:spAutoFit/>
          </a:bodyPr>
          <a:lstStyle/>
          <a:p>
            <a:r>
              <a:rPr lang="en-US" sz="2400" i="1" dirty="0">
                <a:solidFill>
                  <a:srgbClr val="FFFF00"/>
                </a:solidFill>
              </a:rPr>
              <a:t>“For ye are all the children of God by faith in Christ Jesus…</a:t>
            </a:r>
          </a:p>
        </p:txBody>
      </p:sp>
      <p:sp>
        <p:nvSpPr>
          <p:cNvPr id="12" name="TextBox 11"/>
          <p:cNvSpPr txBox="1"/>
          <p:nvPr/>
        </p:nvSpPr>
        <p:spPr>
          <a:xfrm>
            <a:off x="8277885" y="1115840"/>
            <a:ext cx="3124200" cy="1200329"/>
          </a:xfrm>
          <a:prstGeom prst="rect">
            <a:avLst/>
          </a:prstGeom>
          <a:noFill/>
        </p:spPr>
        <p:txBody>
          <a:bodyPr wrap="square" rtlCol="0">
            <a:spAutoFit/>
          </a:bodyPr>
          <a:lstStyle/>
          <a:p>
            <a:r>
              <a:rPr lang="en-US" sz="2400" i="1" dirty="0">
                <a:solidFill>
                  <a:srgbClr val="FFFF00"/>
                </a:solidFill>
              </a:rPr>
              <a:t>…for ye are all one in Christ Jesus.” </a:t>
            </a:r>
          </a:p>
          <a:p>
            <a:r>
              <a:rPr lang="en-US" sz="2400" i="1" dirty="0">
                <a:solidFill>
                  <a:srgbClr val="FFFF00"/>
                </a:solidFill>
              </a:rPr>
              <a:t>(Galatians 3:26,28)</a:t>
            </a:r>
          </a:p>
        </p:txBody>
      </p:sp>
      <p:pic>
        <p:nvPicPr>
          <p:cNvPr id="13" name="Picture 12" descr="https://encrypted-tbn1.gstatic.com/images?q=tbn:ANd9GcT2cp5zQMiDFSFlTtjHDbh2ftwm_aa7AzCeXxE2H_XUn5xDiuwn"/>
          <p:cNvPicPr>
            <a:picLocks noChangeAspect="1" noChangeArrowheads="1"/>
          </p:cNvPicPr>
          <p:nvPr/>
        </p:nvPicPr>
        <p:blipFill>
          <a:blip r:embed="rId3" cstate="print"/>
          <a:srcRect/>
          <a:stretch>
            <a:fillRect/>
          </a:stretch>
        </p:blipFill>
        <p:spPr bwMode="auto">
          <a:xfrm>
            <a:off x="4200808" y="2042482"/>
            <a:ext cx="3622047" cy="2713041"/>
          </a:xfrm>
          <a:prstGeom prst="rect">
            <a:avLst/>
          </a:prstGeom>
          <a:noFill/>
        </p:spPr>
      </p:pic>
      <p:sp>
        <p:nvSpPr>
          <p:cNvPr id="14" name="TextBox 13"/>
          <p:cNvSpPr txBox="1"/>
          <p:nvPr/>
        </p:nvSpPr>
        <p:spPr>
          <a:xfrm>
            <a:off x="1100750" y="5073714"/>
            <a:ext cx="3124200" cy="1200329"/>
          </a:xfrm>
          <a:prstGeom prst="rect">
            <a:avLst/>
          </a:prstGeom>
          <a:noFill/>
        </p:spPr>
        <p:txBody>
          <a:bodyPr wrap="square" rtlCol="0">
            <a:spAutoFit/>
          </a:bodyPr>
          <a:lstStyle/>
          <a:p>
            <a:r>
              <a:rPr lang="en-US" sz="2400" i="1" dirty="0">
                <a:solidFill>
                  <a:srgbClr val="FFFF00"/>
                </a:solidFill>
              </a:rPr>
              <a:t>“And </a:t>
            </a:r>
            <a:r>
              <a:rPr lang="en-US" sz="2400" i="1" dirty="0" err="1">
                <a:solidFill>
                  <a:srgbClr val="FFFF00"/>
                </a:solidFill>
              </a:rPr>
              <a:t>thn</a:t>
            </a:r>
            <a:r>
              <a:rPr lang="en-US" sz="2400" i="1" dirty="0">
                <a:solidFill>
                  <a:srgbClr val="FFFF00"/>
                </a:solidFill>
              </a:rPr>
              <a:t> shall the angels be crowned with the glory of his might,…</a:t>
            </a:r>
          </a:p>
        </p:txBody>
      </p:sp>
      <p:sp>
        <p:nvSpPr>
          <p:cNvPr id="15" name="TextBox 14"/>
          <p:cNvSpPr txBox="1"/>
          <p:nvPr/>
        </p:nvSpPr>
        <p:spPr>
          <a:xfrm>
            <a:off x="8024387" y="4680642"/>
            <a:ext cx="3808491" cy="1569660"/>
          </a:xfrm>
          <a:prstGeom prst="rect">
            <a:avLst/>
          </a:prstGeom>
          <a:noFill/>
          <a:effectLst>
            <a:glow rad="139700">
              <a:schemeClr val="accent5">
                <a:satMod val="175000"/>
                <a:alpha val="40000"/>
              </a:schemeClr>
            </a:glow>
          </a:effectLst>
        </p:spPr>
        <p:txBody>
          <a:bodyPr wrap="square" rtlCol="0">
            <a:spAutoFit/>
          </a:bodyPr>
          <a:lstStyle/>
          <a:p>
            <a:r>
              <a:rPr lang="en-US" sz="2400" i="1" dirty="0">
                <a:solidFill>
                  <a:srgbClr val="FFFF00"/>
                </a:solidFill>
              </a:rPr>
              <a:t>…And the saints shall be filled with his glory, and receive their inheritance and be </a:t>
            </a:r>
            <a:r>
              <a:rPr lang="en-US" sz="2400" i="1" dirty="0">
                <a:solidFill>
                  <a:srgbClr val="FFFF00"/>
                </a:solidFill>
                <a:effectLst>
                  <a:glow rad="139700">
                    <a:schemeClr val="accent6">
                      <a:satMod val="175000"/>
                      <a:alpha val="40000"/>
                    </a:schemeClr>
                  </a:glow>
                </a:effectLst>
              </a:rPr>
              <a:t>made equal </a:t>
            </a:r>
            <a:r>
              <a:rPr lang="en-US" sz="2400" i="1" dirty="0">
                <a:solidFill>
                  <a:srgbClr val="FFFF00"/>
                </a:solidFill>
              </a:rPr>
              <a:t>with him.”</a:t>
            </a:r>
          </a:p>
        </p:txBody>
      </p:sp>
      <p:sp>
        <p:nvSpPr>
          <p:cNvPr id="2" name="Rectangle 1"/>
          <p:cNvSpPr/>
          <p:nvPr/>
        </p:nvSpPr>
        <p:spPr>
          <a:xfrm>
            <a:off x="5159549" y="700310"/>
            <a:ext cx="2148345" cy="523220"/>
          </a:xfrm>
          <a:prstGeom prst="rect">
            <a:avLst/>
          </a:prstGeom>
        </p:spPr>
        <p:txBody>
          <a:bodyPr wrap="none">
            <a:spAutoFit/>
          </a:bodyPr>
          <a:lstStyle/>
          <a:p>
            <a:r>
              <a:rPr lang="en-US" sz="2800" i="1" dirty="0">
                <a:solidFill>
                  <a:srgbClr val="FFFF00"/>
                </a:solidFill>
              </a:rPr>
              <a:t>(D&amp;C 88:107)</a:t>
            </a:r>
          </a:p>
        </p:txBody>
      </p:sp>
    </p:spTree>
    <p:extLst>
      <p:ext uri="{BB962C8B-B14F-4D97-AF65-F5344CB8AC3E}">
        <p14:creationId xmlns:p14="http://schemas.microsoft.com/office/powerpoint/2010/main" val="9908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0"/>
            <a:ext cx="7924800"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Suffer With Him</a:t>
            </a:r>
          </a:p>
        </p:txBody>
      </p:sp>
      <p:sp>
        <p:nvSpPr>
          <p:cNvPr id="10" name="TextBox 9"/>
          <p:cNvSpPr txBox="1"/>
          <p:nvPr/>
        </p:nvSpPr>
        <p:spPr>
          <a:xfrm>
            <a:off x="0" y="6488668"/>
            <a:ext cx="2971800" cy="369332"/>
          </a:xfrm>
          <a:prstGeom prst="rect">
            <a:avLst/>
          </a:prstGeom>
          <a:noFill/>
        </p:spPr>
        <p:txBody>
          <a:bodyPr wrap="square" rtlCol="0">
            <a:spAutoFit/>
          </a:bodyPr>
          <a:lstStyle/>
          <a:p>
            <a:r>
              <a:rPr lang="en-US" dirty="0">
                <a:solidFill>
                  <a:schemeClr val="bg1"/>
                </a:solidFill>
              </a:rPr>
              <a:t>Romans 8:17</a:t>
            </a:r>
          </a:p>
        </p:txBody>
      </p:sp>
      <p:sp>
        <p:nvSpPr>
          <p:cNvPr id="3" name="Rectangle 2"/>
          <p:cNvSpPr/>
          <p:nvPr/>
        </p:nvSpPr>
        <p:spPr>
          <a:xfrm>
            <a:off x="886691" y="1897071"/>
            <a:ext cx="4132118" cy="3046988"/>
          </a:xfrm>
          <a:prstGeom prst="rect">
            <a:avLst/>
          </a:prstGeom>
        </p:spPr>
        <p:txBody>
          <a:bodyPr wrap="square">
            <a:spAutoFit/>
          </a:bodyPr>
          <a:lstStyle/>
          <a:p>
            <a:r>
              <a:rPr lang="en-US" sz="2400" dirty="0">
                <a:solidFill>
                  <a:schemeClr val="bg1"/>
                </a:solidFill>
                <a:latin typeface="Open Sans"/>
              </a:rPr>
              <a:t>Paul did not mean that we would suffer what the Savior did as part of His atoning sacrifice, </a:t>
            </a:r>
          </a:p>
          <a:p>
            <a:endParaRPr lang="en-US" sz="2400" dirty="0">
              <a:solidFill>
                <a:schemeClr val="bg1"/>
              </a:solidFill>
              <a:latin typeface="Open Sans"/>
            </a:endParaRPr>
          </a:p>
          <a:p>
            <a:r>
              <a:rPr lang="en-US" sz="2400" dirty="0">
                <a:solidFill>
                  <a:schemeClr val="bg1"/>
                </a:solidFill>
                <a:latin typeface="Open Sans"/>
              </a:rPr>
              <a:t>…but rather that we would go through </a:t>
            </a:r>
            <a:r>
              <a:rPr lang="en-US" sz="2400" dirty="0">
                <a:solidFill>
                  <a:schemeClr val="bg1"/>
                </a:solidFill>
                <a:effectLst>
                  <a:glow rad="228600">
                    <a:schemeClr val="accent3">
                      <a:satMod val="175000"/>
                      <a:alpha val="40000"/>
                    </a:schemeClr>
                  </a:glow>
                </a:effectLst>
                <a:latin typeface="Open Sans"/>
              </a:rPr>
              <a:t>our own suffering </a:t>
            </a:r>
            <a:r>
              <a:rPr lang="en-US" sz="2400" dirty="0">
                <a:solidFill>
                  <a:schemeClr val="bg1"/>
                </a:solidFill>
                <a:latin typeface="Open Sans"/>
              </a:rPr>
              <a:t>with Him. </a:t>
            </a:r>
            <a:endParaRPr lang="en-US" sz="2400" dirty="0">
              <a:solidFill>
                <a:schemeClr val="bg1"/>
              </a:solidFill>
            </a:endParaRPr>
          </a:p>
        </p:txBody>
      </p:sp>
      <p:sp>
        <p:nvSpPr>
          <p:cNvPr id="4" name="Rectangle 3"/>
          <p:cNvSpPr/>
          <p:nvPr/>
        </p:nvSpPr>
        <p:spPr>
          <a:xfrm>
            <a:off x="11493587" y="6361606"/>
            <a:ext cx="530915" cy="369332"/>
          </a:xfrm>
          <a:prstGeom prst="rect">
            <a:avLst/>
          </a:prstGeom>
        </p:spPr>
        <p:txBody>
          <a:bodyPr wrap="none">
            <a:spAutoFit/>
          </a:bodyPr>
          <a:lstStyle/>
          <a:p>
            <a:r>
              <a:rPr lang="en-US" dirty="0">
                <a:solidFill>
                  <a:schemeClr val="bg1"/>
                </a:solidFill>
                <a:latin typeface="Open Sans"/>
              </a:rPr>
              <a:t> (1)</a:t>
            </a:r>
            <a:endParaRPr lang="en-US" dirty="0">
              <a:solidFill>
                <a:schemeClr val="bg1"/>
              </a:solidFill>
            </a:endParaRPr>
          </a:p>
        </p:txBody>
      </p:sp>
      <p:pic>
        <p:nvPicPr>
          <p:cNvPr id="19458" name="Picture 2" descr="Image result for tears abs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02" y="1236085"/>
            <a:ext cx="5606117" cy="419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animEffect transition="in" filter="fade">
                                      <p:cBhvr>
                                        <p:cTn id="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6749" y="0"/>
            <a:ext cx="11905306"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Qualifying for Inheritance</a:t>
            </a:r>
          </a:p>
        </p:txBody>
      </p:sp>
      <p:sp>
        <p:nvSpPr>
          <p:cNvPr id="6" name="TextBox 5"/>
          <p:cNvSpPr txBox="1"/>
          <p:nvPr/>
        </p:nvSpPr>
        <p:spPr>
          <a:xfrm>
            <a:off x="155793" y="903838"/>
            <a:ext cx="3833389" cy="1200329"/>
          </a:xfrm>
          <a:prstGeom prst="rect">
            <a:avLst/>
          </a:prstGeom>
          <a:noFill/>
        </p:spPr>
        <p:txBody>
          <a:bodyPr wrap="square" rtlCol="0">
            <a:spAutoFit/>
          </a:bodyPr>
          <a:lstStyle/>
          <a:p>
            <a:r>
              <a:rPr lang="en-US" sz="2400" i="1" dirty="0">
                <a:solidFill>
                  <a:srgbClr val="FFFF00"/>
                </a:solidFill>
              </a:rPr>
              <a:t>“…those who walk not after the flesh, but after the Spirit.”</a:t>
            </a:r>
          </a:p>
        </p:txBody>
      </p:sp>
      <p:sp>
        <p:nvSpPr>
          <p:cNvPr id="12" name="TextBox 11"/>
          <p:cNvSpPr txBox="1"/>
          <p:nvPr/>
        </p:nvSpPr>
        <p:spPr>
          <a:xfrm>
            <a:off x="293860" y="2501021"/>
            <a:ext cx="3328657" cy="830997"/>
          </a:xfrm>
          <a:prstGeom prst="rect">
            <a:avLst/>
          </a:prstGeom>
          <a:noFill/>
        </p:spPr>
        <p:txBody>
          <a:bodyPr wrap="square" rtlCol="0">
            <a:spAutoFit/>
          </a:bodyPr>
          <a:lstStyle/>
          <a:p>
            <a:r>
              <a:rPr lang="en-US" sz="2400" i="1" dirty="0">
                <a:solidFill>
                  <a:srgbClr val="FFFF00"/>
                </a:solidFill>
              </a:rPr>
              <a:t>“…if so be that the Spirit of God dwell in you.”</a:t>
            </a:r>
          </a:p>
        </p:txBody>
      </p:sp>
      <p:sp>
        <p:nvSpPr>
          <p:cNvPr id="14" name="TextBox 13"/>
          <p:cNvSpPr txBox="1"/>
          <p:nvPr/>
        </p:nvSpPr>
        <p:spPr>
          <a:xfrm>
            <a:off x="262550" y="3644020"/>
            <a:ext cx="3124200" cy="830997"/>
          </a:xfrm>
          <a:prstGeom prst="rect">
            <a:avLst/>
          </a:prstGeom>
          <a:noFill/>
        </p:spPr>
        <p:txBody>
          <a:bodyPr wrap="square" rtlCol="0">
            <a:spAutoFit/>
          </a:bodyPr>
          <a:lstStyle/>
          <a:p>
            <a:r>
              <a:rPr lang="en-US" sz="2400" i="1" dirty="0">
                <a:solidFill>
                  <a:srgbClr val="FFFF00"/>
                </a:solidFill>
              </a:rPr>
              <a:t>“…is so be that we suffer with him…”</a:t>
            </a:r>
          </a:p>
        </p:txBody>
      </p:sp>
      <p:sp>
        <p:nvSpPr>
          <p:cNvPr id="15" name="TextBox 14"/>
          <p:cNvSpPr txBox="1"/>
          <p:nvPr/>
        </p:nvSpPr>
        <p:spPr>
          <a:xfrm>
            <a:off x="212755" y="4916033"/>
            <a:ext cx="3352800" cy="1200329"/>
          </a:xfrm>
          <a:prstGeom prst="rect">
            <a:avLst/>
          </a:prstGeom>
          <a:noFill/>
        </p:spPr>
        <p:txBody>
          <a:bodyPr wrap="square" rtlCol="0">
            <a:spAutoFit/>
          </a:bodyPr>
          <a:lstStyle/>
          <a:p>
            <a:r>
              <a:rPr lang="en-US" sz="2400" i="1" dirty="0">
                <a:solidFill>
                  <a:srgbClr val="FFFF00"/>
                </a:solidFill>
              </a:rPr>
              <a:t>“…waiting for the adoption, to wit, the redemption of our body.”</a:t>
            </a:r>
          </a:p>
        </p:txBody>
      </p:sp>
      <p:pic>
        <p:nvPicPr>
          <p:cNvPr id="9" name="Picture 14" descr="https://encrypted-tbn0.gstatic.com/images?q=tbn:ANd9GcSEr54vZSyTkqVrHhUisicXJYuFmW1kPHfJRS246EfDQ3qY_iWU"/>
          <p:cNvPicPr>
            <a:picLocks noChangeAspect="1" noChangeArrowheads="1"/>
          </p:cNvPicPr>
          <p:nvPr/>
        </p:nvPicPr>
        <p:blipFill>
          <a:blip r:embed="rId3" cstate="print"/>
          <a:srcRect/>
          <a:stretch>
            <a:fillRect/>
          </a:stretch>
        </p:blipFill>
        <p:spPr bwMode="auto">
          <a:xfrm>
            <a:off x="9117594" y="1115840"/>
            <a:ext cx="2485076" cy="3700603"/>
          </a:xfrm>
          <a:prstGeom prst="rect">
            <a:avLst/>
          </a:prstGeom>
          <a:noFill/>
        </p:spPr>
      </p:pic>
      <p:sp>
        <p:nvSpPr>
          <p:cNvPr id="10" name="TextBox 9"/>
          <p:cNvSpPr txBox="1"/>
          <p:nvPr/>
        </p:nvSpPr>
        <p:spPr>
          <a:xfrm>
            <a:off x="0" y="6488668"/>
            <a:ext cx="2971800" cy="369332"/>
          </a:xfrm>
          <a:prstGeom prst="rect">
            <a:avLst/>
          </a:prstGeom>
          <a:noFill/>
        </p:spPr>
        <p:txBody>
          <a:bodyPr wrap="square" rtlCol="0">
            <a:spAutoFit/>
          </a:bodyPr>
          <a:lstStyle/>
          <a:p>
            <a:r>
              <a:rPr lang="en-US" dirty="0">
                <a:solidFill>
                  <a:schemeClr val="bg1"/>
                </a:solidFill>
              </a:rPr>
              <a:t>Romans 8:1,9,17,23</a:t>
            </a:r>
          </a:p>
        </p:txBody>
      </p:sp>
      <p:sp>
        <p:nvSpPr>
          <p:cNvPr id="2" name="Rectangle 1"/>
          <p:cNvSpPr/>
          <p:nvPr/>
        </p:nvSpPr>
        <p:spPr>
          <a:xfrm>
            <a:off x="4273103" y="1261625"/>
            <a:ext cx="4116576" cy="369332"/>
          </a:xfrm>
          <a:prstGeom prst="rect">
            <a:avLst/>
          </a:prstGeom>
          <a:solidFill>
            <a:schemeClr val="accent4">
              <a:lumMod val="75000"/>
            </a:schemeClr>
          </a:solidFill>
        </p:spPr>
        <p:txBody>
          <a:bodyPr wrap="none">
            <a:spAutoFit/>
          </a:bodyPr>
          <a:lstStyle/>
          <a:p>
            <a:r>
              <a:rPr lang="en-US" i="1" dirty="0">
                <a:solidFill>
                  <a:schemeClr val="bg1"/>
                </a:solidFill>
              </a:rPr>
              <a:t>Choosing God’s ways not the world’s ways</a:t>
            </a:r>
          </a:p>
        </p:txBody>
      </p:sp>
      <p:sp>
        <p:nvSpPr>
          <p:cNvPr id="3" name="Rectangle 2"/>
          <p:cNvSpPr/>
          <p:nvPr/>
        </p:nvSpPr>
        <p:spPr>
          <a:xfrm>
            <a:off x="4280711" y="2764501"/>
            <a:ext cx="3731855" cy="369332"/>
          </a:xfrm>
          <a:prstGeom prst="rect">
            <a:avLst/>
          </a:prstGeom>
          <a:solidFill>
            <a:schemeClr val="accent4">
              <a:lumMod val="75000"/>
            </a:schemeClr>
          </a:solidFill>
        </p:spPr>
        <p:txBody>
          <a:bodyPr wrap="none">
            <a:spAutoFit/>
          </a:bodyPr>
          <a:lstStyle/>
          <a:p>
            <a:r>
              <a:rPr lang="en-US" i="1" dirty="0">
                <a:solidFill>
                  <a:schemeClr val="bg1"/>
                </a:solidFill>
              </a:rPr>
              <a:t>To have the spirit with you at all times</a:t>
            </a:r>
          </a:p>
        </p:txBody>
      </p:sp>
      <p:sp>
        <p:nvSpPr>
          <p:cNvPr id="7" name="Rectangle 6"/>
          <p:cNvSpPr/>
          <p:nvPr/>
        </p:nvSpPr>
        <p:spPr>
          <a:xfrm>
            <a:off x="4252112" y="3974968"/>
            <a:ext cx="4321520" cy="369332"/>
          </a:xfrm>
          <a:prstGeom prst="rect">
            <a:avLst/>
          </a:prstGeom>
          <a:solidFill>
            <a:schemeClr val="accent4">
              <a:lumMod val="75000"/>
            </a:schemeClr>
          </a:solidFill>
        </p:spPr>
        <p:txBody>
          <a:bodyPr wrap="square">
            <a:spAutoFit/>
          </a:bodyPr>
          <a:lstStyle/>
          <a:p>
            <a:r>
              <a:rPr lang="en-US" i="1" dirty="0">
                <a:solidFill>
                  <a:schemeClr val="bg1"/>
                </a:solidFill>
              </a:rPr>
              <a:t>To repent of our sins no matter how difficult</a:t>
            </a:r>
          </a:p>
        </p:txBody>
      </p:sp>
      <p:sp>
        <p:nvSpPr>
          <p:cNvPr id="8" name="Rectangle 7"/>
          <p:cNvSpPr/>
          <p:nvPr/>
        </p:nvSpPr>
        <p:spPr>
          <a:xfrm>
            <a:off x="4261165" y="5179077"/>
            <a:ext cx="5235921" cy="369332"/>
          </a:xfrm>
          <a:prstGeom prst="rect">
            <a:avLst/>
          </a:prstGeom>
          <a:solidFill>
            <a:schemeClr val="accent4">
              <a:lumMod val="75000"/>
            </a:schemeClr>
          </a:solidFill>
        </p:spPr>
        <p:txBody>
          <a:bodyPr wrap="square">
            <a:spAutoFit/>
          </a:bodyPr>
          <a:lstStyle/>
          <a:p>
            <a:r>
              <a:rPr lang="en-US" i="1" dirty="0">
                <a:solidFill>
                  <a:schemeClr val="bg1"/>
                </a:solidFill>
              </a:rPr>
              <a:t>Being patient for spiritual things do not come instantly</a:t>
            </a:r>
          </a:p>
        </p:txBody>
      </p:sp>
      <p:sp>
        <p:nvSpPr>
          <p:cNvPr id="13" name="Right Arrow 12"/>
          <p:cNvSpPr/>
          <p:nvPr/>
        </p:nvSpPr>
        <p:spPr>
          <a:xfrm>
            <a:off x="3594226" y="1285593"/>
            <a:ext cx="543208" cy="353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628931" y="2750746"/>
            <a:ext cx="543208" cy="353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574610" y="3936749"/>
            <a:ext cx="543208" cy="353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556503" y="5158967"/>
            <a:ext cx="543208" cy="353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6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0-#ppt_w/2"/>
                                          </p:val>
                                        </p:tav>
                                        <p:tav tm="100000">
                                          <p:val>
                                            <p:strVal val="#ppt_x"/>
                                          </p:val>
                                        </p:tav>
                                      </p:tavLst>
                                    </p:anim>
                                    <p:anim calcmode="lin" valueType="num">
                                      <p:cBhvr additive="base">
                                        <p:cTn id="7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0"/>
      <p:bldP spid="12" grpId="1"/>
      <p:bldP spid="14" grpId="0"/>
      <p:bldP spid="14" grpId="1"/>
      <p:bldP spid="15" grpId="0"/>
      <p:bldP spid="2" grpId="0" animBg="1"/>
      <p:bldP spid="2" grpId="1" animBg="1"/>
      <p:bldP spid="3" grpId="0" animBg="1"/>
      <p:bldP spid="3" grpId="1" animBg="1"/>
      <p:bldP spid="7" grpId="0" animBg="1"/>
      <p:bldP spid="7" grpId="1" animBg="1"/>
      <p:bldP spid="8" grpId="0" animBg="1"/>
      <p:bldP spid="13" grpId="0" animBg="1"/>
      <p:bldP spid="13" grpId="1" animBg="1"/>
      <p:bldP spid="16" grpId="0" animBg="1"/>
      <p:bldP spid="16" grpId="1" animBg="1"/>
      <p:bldP spid="17" grpId="0" animBg="1"/>
      <p:bldP spid="17"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0"/>
            <a:ext cx="8991600" cy="1107996"/>
          </a:xfrm>
          <a:prstGeom prst="rect">
            <a:avLst/>
          </a:prstGeom>
          <a:noFill/>
        </p:spPr>
        <p:txBody>
          <a:bodyPr wrap="square" rtlCol="0">
            <a:spAutoFit/>
          </a:bodyPr>
          <a:lstStyle/>
          <a:p>
            <a:pPr algn="ctr"/>
            <a:r>
              <a:rPr lang="en-US" sz="6600" dirty="0">
                <a:solidFill>
                  <a:schemeClr val="bg1"/>
                </a:solidFill>
                <a:latin typeface="Castellar" panose="020A0402060406010301" pitchFamily="18" charset="0"/>
              </a:rPr>
              <a:t>Saved by Hope</a:t>
            </a:r>
          </a:p>
        </p:txBody>
      </p:sp>
      <p:sp>
        <p:nvSpPr>
          <p:cNvPr id="6" name="TextBox 5"/>
          <p:cNvSpPr txBox="1"/>
          <p:nvPr/>
        </p:nvSpPr>
        <p:spPr>
          <a:xfrm>
            <a:off x="1249378" y="1066801"/>
            <a:ext cx="3627422" cy="830997"/>
          </a:xfrm>
          <a:prstGeom prst="rect">
            <a:avLst/>
          </a:prstGeom>
          <a:noFill/>
        </p:spPr>
        <p:txBody>
          <a:bodyPr wrap="square" rtlCol="0">
            <a:spAutoFit/>
          </a:bodyPr>
          <a:lstStyle/>
          <a:p>
            <a:pPr algn="ctr"/>
            <a:r>
              <a:rPr lang="en-US" sz="2400" dirty="0">
                <a:solidFill>
                  <a:schemeClr val="bg1"/>
                </a:solidFill>
              </a:rPr>
              <a:t>Satan’s way is an instance gratification</a:t>
            </a:r>
            <a:endParaRPr lang="en-US" sz="2400" i="1" dirty="0">
              <a:solidFill>
                <a:schemeClr val="bg1"/>
              </a:solidFill>
            </a:endParaRPr>
          </a:p>
        </p:txBody>
      </p:sp>
      <p:sp>
        <p:nvSpPr>
          <p:cNvPr id="12" name="TextBox 11"/>
          <p:cNvSpPr txBox="1"/>
          <p:nvPr/>
        </p:nvSpPr>
        <p:spPr>
          <a:xfrm>
            <a:off x="7381592" y="1133947"/>
            <a:ext cx="3124200" cy="830997"/>
          </a:xfrm>
          <a:prstGeom prst="rect">
            <a:avLst/>
          </a:prstGeom>
          <a:noFill/>
        </p:spPr>
        <p:txBody>
          <a:bodyPr wrap="square" rtlCol="0">
            <a:spAutoFit/>
          </a:bodyPr>
          <a:lstStyle/>
          <a:p>
            <a:pPr algn="ctr"/>
            <a:r>
              <a:rPr lang="en-US" sz="2400" dirty="0">
                <a:solidFill>
                  <a:schemeClr val="bg1"/>
                </a:solidFill>
              </a:rPr>
              <a:t>The Lord’s way takes time and effort.</a:t>
            </a:r>
            <a:endParaRPr lang="en-US" sz="2400" i="1" dirty="0">
              <a:solidFill>
                <a:schemeClr val="bg1"/>
              </a:solidFill>
            </a:endParaRPr>
          </a:p>
        </p:txBody>
      </p:sp>
      <p:sp>
        <p:nvSpPr>
          <p:cNvPr id="15" name="TextBox 14"/>
          <p:cNvSpPr txBox="1"/>
          <p:nvPr/>
        </p:nvSpPr>
        <p:spPr>
          <a:xfrm>
            <a:off x="7460056" y="5088047"/>
            <a:ext cx="4107255" cy="1200329"/>
          </a:xfrm>
          <a:prstGeom prst="rect">
            <a:avLst/>
          </a:prstGeom>
          <a:noFill/>
        </p:spPr>
        <p:txBody>
          <a:bodyPr wrap="square" rtlCol="0">
            <a:spAutoFit/>
          </a:bodyPr>
          <a:lstStyle/>
          <a:p>
            <a:r>
              <a:rPr lang="en-US" sz="2400" dirty="0">
                <a:solidFill>
                  <a:schemeClr val="bg1"/>
                </a:solidFill>
              </a:rPr>
              <a:t>If we are spiritually minded you will find freedom and peace in your life</a:t>
            </a:r>
            <a:endParaRPr lang="en-US" sz="2400" i="1" dirty="0">
              <a:solidFill>
                <a:schemeClr val="bg1"/>
              </a:solidFill>
            </a:endParaRPr>
          </a:p>
        </p:txBody>
      </p:sp>
      <p:sp>
        <p:nvSpPr>
          <p:cNvPr id="10" name="TextBox 9"/>
          <p:cNvSpPr txBox="1"/>
          <p:nvPr/>
        </p:nvSpPr>
        <p:spPr>
          <a:xfrm>
            <a:off x="950613" y="5037499"/>
            <a:ext cx="4096693" cy="1200329"/>
          </a:xfrm>
          <a:prstGeom prst="rect">
            <a:avLst/>
          </a:prstGeom>
          <a:noFill/>
        </p:spPr>
        <p:txBody>
          <a:bodyPr wrap="square" rtlCol="0">
            <a:spAutoFit/>
          </a:bodyPr>
          <a:lstStyle/>
          <a:p>
            <a:r>
              <a:rPr lang="en-US" sz="2400" dirty="0">
                <a:solidFill>
                  <a:schemeClr val="bg1"/>
                </a:solidFill>
              </a:rPr>
              <a:t>In Satan’s grasp you will find your freedoms taken away and severe consequences to follow</a:t>
            </a:r>
            <a:endParaRPr lang="en-US" sz="2400" i="1" dirty="0">
              <a:solidFill>
                <a:schemeClr val="bg1"/>
              </a:solidFill>
            </a:endParaRPr>
          </a:p>
        </p:txBody>
      </p:sp>
      <p:sp>
        <p:nvSpPr>
          <p:cNvPr id="16" name="TextBox 15"/>
          <p:cNvSpPr txBox="1"/>
          <p:nvPr/>
        </p:nvSpPr>
        <p:spPr>
          <a:xfrm>
            <a:off x="0" y="6519446"/>
            <a:ext cx="2971800" cy="338554"/>
          </a:xfrm>
          <a:prstGeom prst="rect">
            <a:avLst/>
          </a:prstGeom>
          <a:noFill/>
        </p:spPr>
        <p:txBody>
          <a:bodyPr wrap="square" rtlCol="0">
            <a:spAutoFit/>
          </a:bodyPr>
          <a:lstStyle/>
          <a:p>
            <a:r>
              <a:rPr lang="en-US" sz="1600" dirty="0">
                <a:solidFill>
                  <a:schemeClr val="bg1"/>
                </a:solidFill>
              </a:rPr>
              <a:t>Romans 8:24-25</a:t>
            </a:r>
          </a:p>
        </p:txBody>
      </p:sp>
      <p:pic>
        <p:nvPicPr>
          <p:cNvPr id="6148" name="Picture 4" descr="Image result for time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1721" y="1914085"/>
            <a:ext cx="3152775" cy="31527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ime animate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9563" y="2032504"/>
            <a:ext cx="3810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973125" y="4490558"/>
            <a:ext cx="424782" cy="1629586"/>
            <a:chOff x="3729193" y="976912"/>
            <a:chExt cx="1003199" cy="3848561"/>
          </a:xfrm>
          <a:solidFill>
            <a:schemeClr val="bg1"/>
          </a:solidFill>
        </p:grpSpPr>
        <p:sp>
          <p:nvSpPr>
            <p:cNvPr id="20" name="Rounded Rectangle 19"/>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2" descr="Related image"/>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6506" y="3288053"/>
            <a:ext cx="3078179" cy="307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150"/>
                                        </p:tgtEl>
                                      </p:cBhvr>
                                    </p:animEffect>
                                    <p:set>
                                      <p:cBhvr>
                                        <p:cTn id="28" dur="1" fill="hold">
                                          <p:stCondLst>
                                            <p:cond delay="499"/>
                                          </p:stCondLst>
                                        </p:cTn>
                                        <p:tgtEl>
                                          <p:spTgt spid="615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1.66667E-6 -1.11111E-6 L 0.3944 -0.16597 " pathEditMode="relative" rAng="0" ptsTypes="AA">
                                      <p:cBhvr>
                                        <p:cTn id="39" dur="2000" fill="hold"/>
                                        <p:tgtEl>
                                          <p:spTgt spid="18"/>
                                        </p:tgtEl>
                                        <p:attrNameLst>
                                          <p:attrName>ppt_x</p:attrName>
                                          <p:attrName>ppt_y</p:attrName>
                                        </p:attrNameLst>
                                      </p:cBhvr>
                                      <p:rCtr x="19714"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0"/>
      <p:bldP spid="15" grpId="0"/>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488668"/>
            <a:ext cx="2971800" cy="369332"/>
          </a:xfrm>
          <a:prstGeom prst="rect">
            <a:avLst/>
          </a:prstGeom>
          <a:noFill/>
        </p:spPr>
        <p:txBody>
          <a:bodyPr wrap="square" rtlCol="0">
            <a:spAutoFit/>
          </a:bodyPr>
          <a:lstStyle/>
          <a:p>
            <a:r>
              <a:rPr lang="en-US" dirty="0">
                <a:solidFill>
                  <a:schemeClr val="bg1"/>
                </a:solidFill>
              </a:rPr>
              <a:t>Romans 8:26-28</a:t>
            </a:r>
          </a:p>
        </p:txBody>
      </p:sp>
      <p:grpSp>
        <p:nvGrpSpPr>
          <p:cNvPr id="10" name="Group 9"/>
          <p:cNvGrpSpPr/>
          <p:nvPr/>
        </p:nvGrpSpPr>
        <p:grpSpPr>
          <a:xfrm>
            <a:off x="3325450" y="1550859"/>
            <a:ext cx="5309396" cy="3440397"/>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891572"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73214" y="4698260"/>
              <a:ext cx="2259472" cy="1261602"/>
            </a:xfrm>
            <a:prstGeom prst="rect">
              <a:avLst/>
            </a:prstGeom>
          </p:spPr>
          <p:txBody>
            <a:bodyPr wrap="square">
              <a:spAutoFit/>
            </a:bodyPr>
            <a:lstStyle/>
            <a:p>
              <a:pPr algn="ctr"/>
              <a:r>
                <a:rPr lang="en-US" sz="1600" b="1" dirty="0"/>
                <a:t>If we love God, all things will work together for our good. Through Jesus Christ we can overcome all the challenges and tribulations of mortality. Nothing can separate us from God’s love, which is manifest in the Atonement of Jesus Christ.</a:t>
              </a:r>
              <a:endParaRPr lang="en-US" sz="1600" dirty="0"/>
            </a:p>
          </p:txBody>
        </p:sp>
      </p:grpSp>
      <p:pic>
        <p:nvPicPr>
          <p:cNvPr id="5122" name="Picture 2" descr="Image result for aging process icon"/>
          <p:cNvPicPr>
            <a:picLocks noChangeAspect="1" noChangeArrowheads="1"/>
          </p:cNvPicPr>
          <p:nvPr/>
        </p:nvPicPr>
        <p:blipFill rotWithShape="1">
          <a:blip r:embed="rId3">
            <a:extLst>
              <a:ext uri="{28A0092B-C50C-407E-A947-70E740481C1C}">
                <a14:useLocalDpi xmlns:a14="http://schemas.microsoft.com/office/drawing/2010/main" val="0"/>
              </a:ext>
            </a:extLst>
          </a:blip>
          <a:srcRect t="16867" r="841" b="57464"/>
          <a:stretch/>
        </p:blipFill>
        <p:spPr bwMode="auto">
          <a:xfrm>
            <a:off x="3937867" y="561109"/>
            <a:ext cx="4250170" cy="8312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ging process icon"/>
          <p:cNvPicPr>
            <a:picLocks noChangeAspect="1" noChangeArrowheads="1"/>
          </p:cNvPicPr>
          <p:nvPr/>
        </p:nvPicPr>
        <p:blipFill rotWithShape="1">
          <a:blip r:embed="rId3">
            <a:extLst>
              <a:ext uri="{28A0092B-C50C-407E-A947-70E740481C1C}">
                <a14:useLocalDpi xmlns:a14="http://schemas.microsoft.com/office/drawing/2010/main" val="0"/>
              </a:ext>
            </a:extLst>
          </a:blip>
          <a:srcRect l="249" t="61787" r="1084" b="9978"/>
          <a:stretch/>
        </p:blipFill>
        <p:spPr bwMode="auto">
          <a:xfrm>
            <a:off x="3844636" y="5278580"/>
            <a:ext cx="42291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6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0"/>
            <a:ext cx="8991600"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Intersession</a:t>
            </a:r>
          </a:p>
        </p:txBody>
      </p:sp>
      <p:sp>
        <p:nvSpPr>
          <p:cNvPr id="6" name="TextBox 5"/>
          <p:cNvSpPr txBox="1"/>
          <p:nvPr/>
        </p:nvSpPr>
        <p:spPr>
          <a:xfrm>
            <a:off x="3657600" y="838201"/>
            <a:ext cx="4800600" cy="830997"/>
          </a:xfrm>
          <a:prstGeom prst="rect">
            <a:avLst/>
          </a:prstGeom>
          <a:noFill/>
        </p:spPr>
        <p:txBody>
          <a:bodyPr wrap="square" rtlCol="0">
            <a:spAutoFit/>
          </a:bodyPr>
          <a:lstStyle/>
          <a:p>
            <a:pPr algn="ctr"/>
            <a:r>
              <a:rPr lang="en-US" sz="2400" dirty="0">
                <a:solidFill>
                  <a:schemeClr val="bg1"/>
                </a:solidFill>
              </a:rPr>
              <a:t>To intercede is to plead or act on behalf of another person</a:t>
            </a:r>
            <a:endParaRPr lang="en-US" sz="2400" i="1" dirty="0">
              <a:solidFill>
                <a:schemeClr val="bg1"/>
              </a:solidFill>
            </a:endParaRPr>
          </a:p>
        </p:txBody>
      </p:sp>
      <p:sp>
        <p:nvSpPr>
          <p:cNvPr id="15" name="TextBox 14"/>
          <p:cNvSpPr txBox="1"/>
          <p:nvPr/>
        </p:nvSpPr>
        <p:spPr>
          <a:xfrm>
            <a:off x="6106390" y="2587337"/>
            <a:ext cx="3352800" cy="2308324"/>
          </a:xfrm>
          <a:prstGeom prst="rect">
            <a:avLst/>
          </a:prstGeom>
          <a:noFill/>
        </p:spPr>
        <p:txBody>
          <a:bodyPr wrap="square" rtlCol="0">
            <a:spAutoFit/>
          </a:bodyPr>
          <a:lstStyle/>
          <a:p>
            <a:r>
              <a:rPr lang="en-US" sz="2400" i="1" dirty="0">
                <a:solidFill>
                  <a:srgbClr val="FFFF00"/>
                </a:solidFill>
              </a:rPr>
              <a:t>“And we know that all things work together for good to them that love God, to them who are the called according to his purpose.”</a:t>
            </a:r>
          </a:p>
        </p:txBody>
      </p:sp>
      <p:sp>
        <p:nvSpPr>
          <p:cNvPr id="13" name="TextBox 12"/>
          <p:cNvSpPr txBox="1"/>
          <p:nvPr/>
        </p:nvSpPr>
        <p:spPr>
          <a:xfrm>
            <a:off x="0" y="6488668"/>
            <a:ext cx="2971800" cy="369332"/>
          </a:xfrm>
          <a:prstGeom prst="rect">
            <a:avLst/>
          </a:prstGeom>
          <a:noFill/>
        </p:spPr>
        <p:txBody>
          <a:bodyPr wrap="square" rtlCol="0">
            <a:spAutoFit/>
          </a:bodyPr>
          <a:lstStyle/>
          <a:p>
            <a:r>
              <a:rPr lang="en-US" dirty="0">
                <a:solidFill>
                  <a:schemeClr val="bg1"/>
                </a:solidFill>
              </a:rPr>
              <a:t>Romans 8:26-28</a:t>
            </a:r>
          </a:p>
        </p:txBody>
      </p:sp>
      <p:pic>
        <p:nvPicPr>
          <p:cNvPr id="33794" name="Picture 2" descr="https://encrypted-tbn2.gstatic.com/images?q=tbn:ANd9GcSp1AygvhAd_RqUKFuF9Zv6RTKcJ9mJHJqPYtaXVloHbGrLdv5zzw"/>
          <p:cNvPicPr>
            <a:picLocks noChangeAspect="1" noChangeArrowheads="1"/>
          </p:cNvPicPr>
          <p:nvPr/>
        </p:nvPicPr>
        <p:blipFill>
          <a:blip r:embed="rId3" cstate="print"/>
          <a:srcRect/>
          <a:stretch>
            <a:fillRect/>
          </a:stretch>
        </p:blipFill>
        <p:spPr bwMode="auto">
          <a:xfrm>
            <a:off x="651163" y="2197936"/>
            <a:ext cx="3858492" cy="2890146"/>
          </a:xfrm>
          <a:prstGeom prst="rect">
            <a:avLst/>
          </a:prstGeom>
          <a:noFill/>
        </p:spPr>
      </p:pic>
    </p:spTree>
    <p:extLst>
      <p:ext uri="{BB962C8B-B14F-4D97-AF65-F5344CB8AC3E}">
        <p14:creationId xmlns:p14="http://schemas.microsoft.com/office/powerpoint/2010/main" val="10589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925" y="69410"/>
            <a:ext cx="11570328"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Foreordination</a:t>
            </a:r>
          </a:p>
        </p:txBody>
      </p:sp>
      <p:sp>
        <p:nvSpPr>
          <p:cNvPr id="6" name="TextBox 5"/>
          <p:cNvSpPr txBox="1"/>
          <p:nvPr/>
        </p:nvSpPr>
        <p:spPr>
          <a:xfrm>
            <a:off x="2504209" y="1087581"/>
            <a:ext cx="7772400" cy="2677656"/>
          </a:xfrm>
          <a:prstGeom prst="rect">
            <a:avLst/>
          </a:prstGeom>
          <a:noFill/>
        </p:spPr>
        <p:txBody>
          <a:bodyPr wrap="square" rtlCol="0">
            <a:spAutoFit/>
          </a:bodyPr>
          <a:lstStyle/>
          <a:p>
            <a:r>
              <a:rPr lang="en-US" sz="2400" dirty="0">
                <a:solidFill>
                  <a:schemeClr val="bg1"/>
                </a:solidFill>
              </a:rPr>
              <a:t>“Predestinate”—determining beforehand one’s state, condition, and actions in life by divine decree.</a:t>
            </a:r>
          </a:p>
          <a:p>
            <a:endParaRPr lang="en-US" sz="2400" dirty="0">
              <a:solidFill>
                <a:schemeClr val="bg1"/>
              </a:solidFill>
            </a:endParaRPr>
          </a:p>
          <a:p>
            <a:r>
              <a:rPr lang="en-US" sz="2400" dirty="0">
                <a:solidFill>
                  <a:schemeClr val="bg1"/>
                </a:solidFill>
              </a:rPr>
              <a:t>Predestination is the Divine foreordaining or foreknowledge of all that will happen; with regard to the salvation of some and not others. It has been particularly associated with the teachings of John Calvin. </a:t>
            </a:r>
          </a:p>
        </p:txBody>
      </p:sp>
      <p:sp>
        <p:nvSpPr>
          <p:cNvPr id="8" name="TextBox 7"/>
          <p:cNvSpPr txBox="1"/>
          <p:nvPr/>
        </p:nvSpPr>
        <p:spPr>
          <a:xfrm>
            <a:off x="0" y="6396335"/>
            <a:ext cx="2971800" cy="369332"/>
          </a:xfrm>
          <a:prstGeom prst="rect">
            <a:avLst/>
          </a:prstGeom>
          <a:noFill/>
        </p:spPr>
        <p:txBody>
          <a:bodyPr wrap="square" rtlCol="0">
            <a:spAutoFit/>
          </a:bodyPr>
          <a:lstStyle/>
          <a:p>
            <a:r>
              <a:rPr lang="en-US" dirty="0">
                <a:solidFill>
                  <a:schemeClr val="bg1"/>
                </a:solidFill>
              </a:rPr>
              <a:t>Romans 8:29</a:t>
            </a:r>
          </a:p>
        </p:txBody>
      </p:sp>
      <p:sp>
        <p:nvSpPr>
          <p:cNvPr id="2" name="Rectangle 1"/>
          <p:cNvSpPr/>
          <p:nvPr/>
        </p:nvSpPr>
        <p:spPr>
          <a:xfrm>
            <a:off x="11620798" y="6361606"/>
            <a:ext cx="442750" cy="369332"/>
          </a:xfrm>
          <a:prstGeom prst="rect">
            <a:avLst/>
          </a:prstGeom>
        </p:spPr>
        <p:txBody>
          <a:bodyPr wrap="none">
            <a:spAutoFit/>
          </a:bodyPr>
          <a:lstStyle/>
          <a:p>
            <a:r>
              <a:rPr lang="en-US" dirty="0">
                <a:solidFill>
                  <a:schemeClr val="bg1"/>
                </a:solidFill>
              </a:rPr>
              <a:t>(6)</a:t>
            </a:r>
          </a:p>
        </p:txBody>
      </p:sp>
      <p:pic>
        <p:nvPicPr>
          <p:cNvPr id="4" name="Picture 3">
            <a:extLst>
              <a:ext uri="{FF2B5EF4-FFF2-40B4-BE49-F238E27FC236}">
                <a16:creationId xmlns:a16="http://schemas.microsoft.com/office/drawing/2014/main" id="{CE89C210-308B-4646-9B79-4E93ECAB2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025" y="3847822"/>
            <a:ext cx="3310128" cy="2651760"/>
          </a:xfrm>
          <a:prstGeom prst="rect">
            <a:avLst/>
          </a:prstGeom>
        </p:spPr>
      </p:pic>
    </p:spTree>
    <p:extLst>
      <p:ext uri="{BB962C8B-B14F-4D97-AF65-F5344CB8AC3E}">
        <p14:creationId xmlns:p14="http://schemas.microsoft.com/office/powerpoint/2010/main" val="21597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2654" y="0"/>
            <a:ext cx="7924800"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Premortal life</a:t>
            </a:r>
          </a:p>
        </p:txBody>
      </p:sp>
      <p:sp>
        <p:nvSpPr>
          <p:cNvPr id="6" name="TextBox 5"/>
          <p:cNvSpPr txBox="1"/>
          <p:nvPr/>
        </p:nvSpPr>
        <p:spPr>
          <a:xfrm>
            <a:off x="613063" y="1014845"/>
            <a:ext cx="5185063" cy="1200329"/>
          </a:xfrm>
          <a:prstGeom prst="rect">
            <a:avLst/>
          </a:prstGeom>
          <a:noFill/>
        </p:spPr>
        <p:txBody>
          <a:bodyPr wrap="square" rtlCol="0">
            <a:spAutoFit/>
          </a:bodyPr>
          <a:lstStyle/>
          <a:p>
            <a:r>
              <a:rPr lang="en-US" sz="2400" dirty="0">
                <a:solidFill>
                  <a:schemeClr val="bg1"/>
                </a:solidFill>
              </a:rPr>
              <a:t>“We once had an estate before we came here, and were obedient, more or less, to the laws that were given us there.”</a:t>
            </a:r>
          </a:p>
        </p:txBody>
      </p:sp>
      <p:sp>
        <p:nvSpPr>
          <p:cNvPr id="8" name="TextBox 7"/>
          <p:cNvSpPr txBox="1"/>
          <p:nvPr/>
        </p:nvSpPr>
        <p:spPr>
          <a:xfrm>
            <a:off x="9220200" y="6427508"/>
            <a:ext cx="2971800" cy="338554"/>
          </a:xfrm>
          <a:prstGeom prst="rect">
            <a:avLst/>
          </a:prstGeom>
          <a:noFill/>
        </p:spPr>
        <p:txBody>
          <a:bodyPr wrap="square" rtlCol="0">
            <a:spAutoFit/>
          </a:bodyPr>
          <a:lstStyle/>
          <a:p>
            <a:pPr algn="r"/>
            <a:r>
              <a:rPr lang="en-US" sz="1600" dirty="0">
                <a:solidFill>
                  <a:schemeClr val="bg1"/>
                </a:solidFill>
              </a:rPr>
              <a:t>(4)</a:t>
            </a:r>
          </a:p>
        </p:txBody>
      </p:sp>
      <p:sp>
        <p:nvSpPr>
          <p:cNvPr id="7" name="TextBox 6"/>
          <p:cNvSpPr txBox="1"/>
          <p:nvPr/>
        </p:nvSpPr>
        <p:spPr>
          <a:xfrm>
            <a:off x="4925292" y="4987636"/>
            <a:ext cx="5766954" cy="1200329"/>
          </a:xfrm>
          <a:prstGeom prst="rect">
            <a:avLst/>
          </a:prstGeom>
          <a:noFill/>
        </p:spPr>
        <p:txBody>
          <a:bodyPr wrap="square" rtlCol="0">
            <a:spAutoFit/>
          </a:bodyPr>
          <a:lstStyle/>
          <a:p>
            <a:r>
              <a:rPr lang="en-US" sz="2400" dirty="0">
                <a:solidFill>
                  <a:schemeClr val="bg1"/>
                </a:solidFill>
              </a:rPr>
              <a:t>“Those who were faithful in all things there received greater blessings here, and those who were not faithful received less.”</a:t>
            </a:r>
          </a:p>
        </p:txBody>
      </p:sp>
      <p:grpSp>
        <p:nvGrpSpPr>
          <p:cNvPr id="3" name="Group 2"/>
          <p:cNvGrpSpPr/>
          <p:nvPr/>
        </p:nvGrpSpPr>
        <p:grpSpPr>
          <a:xfrm>
            <a:off x="6587836" y="758536"/>
            <a:ext cx="3114387" cy="4072446"/>
            <a:chOff x="6587836" y="758536"/>
            <a:chExt cx="3114387" cy="4072446"/>
          </a:xfrm>
        </p:grpSpPr>
        <p:pic>
          <p:nvPicPr>
            <p:cNvPr id="3074" name="Picture 2" descr="Image result for before earth 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836" y="758536"/>
              <a:ext cx="3114387" cy="3929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1988" y="4584761"/>
              <a:ext cx="941283" cy="246221"/>
            </a:xfrm>
            <a:prstGeom prst="rect">
              <a:avLst/>
            </a:prstGeom>
          </p:spPr>
          <p:txBody>
            <a:bodyPr wrap="none">
              <a:spAutoFit/>
            </a:bodyPr>
            <a:lstStyle/>
            <a:p>
              <a:r>
                <a:rPr lang="en-US" sz="1000" dirty="0">
                  <a:solidFill>
                    <a:schemeClr val="bg1"/>
                  </a:solidFill>
                </a:rPr>
                <a:t>Robert Barrett</a:t>
              </a:r>
            </a:p>
          </p:txBody>
        </p:sp>
      </p:grpSp>
      <p:pic>
        <p:nvPicPr>
          <p:cNvPr id="3076" name="Picture 4" descr="Image result for bible prophets stained glass"/>
          <p:cNvPicPr>
            <a:picLocks noChangeAspect="1" noChangeArrowheads="1"/>
          </p:cNvPicPr>
          <p:nvPr/>
        </p:nvPicPr>
        <p:blipFill rotWithShape="1">
          <a:blip r:embed="rId4">
            <a:extLst>
              <a:ext uri="{28A0092B-C50C-407E-A947-70E740481C1C}">
                <a14:useLocalDpi xmlns:a14="http://schemas.microsoft.com/office/drawing/2010/main" val="0"/>
              </a:ext>
            </a:extLst>
          </a:blip>
          <a:srcRect t="20317" r="4271" b="5137"/>
          <a:stretch/>
        </p:blipFill>
        <p:spPr bwMode="auto">
          <a:xfrm>
            <a:off x="1184276" y="2566555"/>
            <a:ext cx="3273424" cy="3834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mormonwiki.com/wiki/images/5/51/Joseph-Fielding-Smith-mormon.jpg">
            <a:hlinkClick r:id="rId5"/>
          </p:cNvPr>
          <p:cNvPicPr>
            <a:picLocks noChangeAspect="1" noChangeArrowheads="1"/>
          </p:cNvPicPr>
          <p:nvPr/>
        </p:nvPicPr>
        <p:blipFill>
          <a:blip r:embed="rId6" cstate="print"/>
          <a:srcRect/>
          <a:stretch>
            <a:fillRect/>
          </a:stretch>
        </p:blipFill>
        <p:spPr bwMode="auto">
          <a:xfrm>
            <a:off x="10915496" y="146193"/>
            <a:ext cx="1064094" cy="1425921"/>
          </a:xfrm>
          <a:prstGeom prst="rect">
            <a:avLst/>
          </a:prstGeom>
          <a:noFill/>
        </p:spPr>
      </p:pic>
    </p:spTree>
    <p:extLst>
      <p:ext uri="{BB962C8B-B14F-4D97-AF65-F5344CB8AC3E}">
        <p14:creationId xmlns:p14="http://schemas.microsoft.com/office/powerpoint/2010/main" val="10218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696" y="0"/>
            <a:ext cx="11914360"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Called for His purpose</a:t>
            </a:r>
          </a:p>
        </p:txBody>
      </p:sp>
      <p:sp>
        <p:nvSpPr>
          <p:cNvPr id="6" name="TextBox 5"/>
          <p:cNvSpPr txBox="1"/>
          <p:nvPr/>
        </p:nvSpPr>
        <p:spPr>
          <a:xfrm>
            <a:off x="1298863" y="1305791"/>
            <a:ext cx="4630882" cy="1569660"/>
          </a:xfrm>
          <a:prstGeom prst="rect">
            <a:avLst/>
          </a:prstGeom>
          <a:noFill/>
        </p:spPr>
        <p:txBody>
          <a:bodyPr wrap="square" rtlCol="0">
            <a:spAutoFit/>
          </a:bodyPr>
          <a:lstStyle/>
          <a:p>
            <a:r>
              <a:rPr lang="en-US" sz="2400" dirty="0">
                <a:solidFill>
                  <a:schemeClr val="bg1"/>
                </a:solidFill>
              </a:rPr>
              <a:t>“Every soul coming into this world came here with the promise that through obedience he would receive the blessings of salvation.”</a:t>
            </a:r>
          </a:p>
        </p:txBody>
      </p:sp>
      <p:sp>
        <p:nvSpPr>
          <p:cNvPr id="7" name="TextBox 6"/>
          <p:cNvSpPr txBox="1"/>
          <p:nvPr/>
        </p:nvSpPr>
        <p:spPr>
          <a:xfrm>
            <a:off x="5531426" y="3667991"/>
            <a:ext cx="5857009" cy="2862322"/>
          </a:xfrm>
          <a:prstGeom prst="rect">
            <a:avLst/>
          </a:prstGeom>
          <a:noFill/>
        </p:spPr>
        <p:txBody>
          <a:bodyPr wrap="square" rtlCol="0">
            <a:spAutoFit/>
          </a:bodyPr>
          <a:lstStyle/>
          <a:p>
            <a:r>
              <a:rPr lang="en-US" sz="2400" dirty="0">
                <a:solidFill>
                  <a:schemeClr val="bg1"/>
                </a:solidFill>
              </a:rPr>
              <a:t>“ No person was foreordained or appointed to sin or to perform a mission of evil.”</a:t>
            </a:r>
          </a:p>
          <a:p>
            <a:endParaRPr lang="en-US" sz="2400" dirty="0">
              <a:solidFill>
                <a:schemeClr val="bg1"/>
              </a:solidFill>
            </a:endParaRPr>
          </a:p>
          <a:p>
            <a:pPr algn="ctr"/>
            <a:r>
              <a:rPr lang="en-US" sz="5400" dirty="0">
                <a:solidFill>
                  <a:schemeClr val="bg1"/>
                </a:solidFill>
                <a:effectLst>
                  <a:glow rad="139700">
                    <a:schemeClr val="accent3">
                      <a:satMod val="175000"/>
                      <a:alpha val="40000"/>
                    </a:schemeClr>
                  </a:glow>
                </a:effectLst>
              </a:rPr>
              <a:t>Because of Free Agency</a:t>
            </a:r>
          </a:p>
        </p:txBody>
      </p:sp>
      <p:pic>
        <p:nvPicPr>
          <p:cNvPr id="10" name="Picture 10" descr="https://encrypted-tbn1.gstatic.com/images?q=tbn:ANd9GcSFqUMXNw0hQlnAX_Z3myUURIsisXnF9F0BZAiJa-EHVF23sTJ1eg"/>
          <p:cNvPicPr>
            <a:picLocks noChangeAspect="1" noChangeArrowheads="1"/>
          </p:cNvPicPr>
          <p:nvPr/>
        </p:nvPicPr>
        <p:blipFill>
          <a:blip r:embed="rId3" cstate="print"/>
          <a:srcRect/>
          <a:stretch>
            <a:fillRect/>
          </a:stretch>
        </p:blipFill>
        <p:spPr bwMode="auto">
          <a:xfrm>
            <a:off x="2286000" y="3595256"/>
            <a:ext cx="2763117" cy="2763117"/>
          </a:xfrm>
          <a:prstGeom prst="rect">
            <a:avLst/>
          </a:prstGeom>
          <a:noFill/>
        </p:spPr>
      </p:pic>
      <p:pic>
        <p:nvPicPr>
          <p:cNvPr id="34818" name="Picture 2" descr="https://encrypted-tbn0.gstatic.com/images?q=tbn:ANd9GcSim_s1d5aJNUXoX1-9ivZgVhQCca6L8vJfx9DVIwBPlcu4Q3T2"/>
          <p:cNvPicPr>
            <a:picLocks noChangeAspect="1" noChangeArrowheads="1"/>
          </p:cNvPicPr>
          <p:nvPr/>
        </p:nvPicPr>
        <p:blipFill>
          <a:blip r:embed="rId4" cstate="print"/>
          <a:srcRect/>
          <a:stretch>
            <a:fillRect/>
          </a:stretch>
        </p:blipFill>
        <p:spPr bwMode="auto">
          <a:xfrm>
            <a:off x="6567056" y="1243447"/>
            <a:ext cx="2979594" cy="2045036"/>
          </a:xfrm>
          <a:prstGeom prst="rect">
            <a:avLst/>
          </a:prstGeom>
          <a:noFill/>
        </p:spPr>
      </p:pic>
      <p:sp>
        <p:nvSpPr>
          <p:cNvPr id="11" name="TextBox 10"/>
          <p:cNvSpPr txBox="1"/>
          <p:nvPr/>
        </p:nvSpPr>
        <p:spPr>
          <a:xfrm>
            <a:off x="9220200" y="6427508"/>
            <a:ext cx="2971800" cy="338554"/>
          </a:xfrm>
          <a:prstGeom prst="rect">
            <a:avLst/>
          </a:prstGeom>
          <a:noFill/>
        </p:spPr>
        <p:txBody>
          <a:bodyPr wrap="square" rtlCol="0">
            <a:spAutoFit/>
          </a:bodyPr>
          <a:lstStyle/>
          <a:p>
            <a:pPr algn="r"/>
            <a:r>
              <a:rPr lang="en-US" sz="1600" dirty="0">
                <a:solidFill>
                  <a:schemeClr val="bg1"/>
                </a:solidFill>
              </a:rPr>
              <a:t>(4)</a:t>
            </a:r>
          </a:p>
        </p:txBody>
      </p:sp>
      <p:pic>
        <p:nvPicPr>
          <p:cNvPr id="12" name="Picture 2" descr="http://www.mormonwiki.com/wiki/images/5/51/Joseph-Fielding-Smith-mormon.jpg">
            <a:hlinkClick r:id="rId5"/>
          </p:cNvPr>
          <p:cNvPicPr>
            <a:picLocks noChangeAspect="1" noChangeArrowheads="1"/>
          </p:cNvPicPr>
          <p:nvPr/>
        </p:nvPicPr>
        <p:blipFill>
          <a:blip r:embed="rId6" cstate="print"/>
          <a:srcRect/>
          <a:stretch>
            <a:fillRect/>
          </a:stretch>
        </p:blipFill>
        <p:spPr bwMode="auto">
          <a:xfrm>
            <a:off x="10936278" y="156584"/>
            <a:ext cx="1064094" cy="1425921"/>
          </a:xfrm>
          <a:prstGeom prst="rect">
            <a:avLst/>
          </a:prstGeom>
          <a:noFill/>
        </p:spPr>
      </p:pic>
    </p:spTree>
    <p:extLst>
      <p:ext uri="{BB962C8B-B14F-4D97-AF65-F5344CB8AC3E}">
        <p14:creationId xmlns:p14="http://schemas.microsoft.com/office/powerpoint/2010/main" val="39438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588" y="0"/>
            <a:ext cx="11986788"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The Law of the Spirit</a:t>
            </a:r>
          </a:p>
        </p:txBody>
      </p:sp>
      <p:sp>
        <p:nvSpPr>
          <p:cNvPr id="6" name="TextBox 5"/>
          <p:cNvSpPr txBox="1"/>
          <p:nvPr/>
        </p:nvSpPr>
        <p:spPr>
          <a:xfrm>
            <a:off x="6129196" y="1125648"/>
            <a:ext cx="5147649" cy="1569660"/>
          </a:xfrm>
          <a:prstGeom prst="rect">
            <a:avLst/>
          </a:prstGeom>
          <a:noFill/>
        </p:spPr>
        <p:txBody>
          <a:bodyPr wrap="square" rtlCol="0">
            <a:spAutoFit/>
          </a:bodyPr>
          <a:lstStyle/>
          <a:p>
            <a:r>
              <a:rPr lang="en-US" sz="2400" i="1" dirty="0">
                <a:solidFill>
                  <a:srgbClr val="FFFF00"/>
                </a:solidFill>
              </a:rPr>
              <a:t>“There is therefore now no condemnation to them which are in Christ Jesus, who walk not after the flesh, but after the Spirit.”</a:t>
            </a:r>
          </a:p>
        </p:txBody>
      </p:sp>
      <p:sp>
        <p:nvSpPr>
          <p:cNvPr id="10" name="TextBox 9"/>
          <p:cNvSpPr txBox="1"/>
          <p:nvPr/>
        </p:nvSpPr>
        <p:spPr>
          <a:xfrm>
            <a:off x="1379144" y="4753069"/>
            <a:ext cx="4505608" cy="1200329"/>
          </a:xfrm>
          <a:prstGeom prst="rect">
            <a:avLst/>
          </a:prstGeom>
          <a:noFill/>
        </p:spPr>
        <p:txBody>
          <a:bodyPr wrap="square" rtlCol="0">
            <a:spAutoFit/>
          </a:bodyPr>
          <a:lstStyle/>
          <a:p>
            <a:r>
              <a:rPr lang="en-US" sz="2400" i="1" dirty="0">
                <a:solidFill>
                  <a:srgbClr val="FFFF00"/>
                </a:solidFill>
              </a:rPr>
              <a:t>“For the law of the Spirit of life in Christ Jesus hath made me free from the law of sin and death.”</a:t>
            </a:r>
          </a:p>
        </p:txBody>
      </p:sp>
      <p:pic>
        <p:nvPicPr>
          <p:cNvPr id="2056" name="Picture 8" descr="https://encrypted-tbn0.gstatic.com/images?q=tbn:ANd9GcR-0TGHuSGq3rXsnv1fjeJgI_0c5Ns-YXrmN0rDfWe0sa0yFXMi"/>
          <p:cNvPicPr>
            <a:picLocks noChangeAspect="1" noChangeArrowheads="1"/>
          </p:cNvPicPr>
          <p:nvPr/>
        </p:nvPicPr>
        <p:blipFill>
          <a:blip r:embed="rId3" cstate="print"/>
          <a:srcRect/>
          <a:stretch>
            <a:fillRect/>
          </a:stretch>
        </p:blipFill>
        <p:spPr bwMode="auto">
          <a:xfrm>
            <a:off x="3601016" y="915909"/>
            <a:ext cx="2057399" cy="3091720"/>
          </a:xfrm>
          <a:prstGeom prst="rect">
            <a:avLst/>
          </a:prstGeom>
          <a:noFill/>
        </p:spPr>
      </p:pic>
      <p:sp>
        <p:nvSpPr>
          <p:cNvPr id="2" name="Rectangle 1"/>
          <p:cNvSpPr/>
          <p:nvPr/>
        </p:nvSpPr>
        <p:spPr>
          <a:xfrm>
            <a:off x="0" y="6488668"/>
            <a:ext cx="1470339" cy="369332"/>
          </a:xfrm>
          <a:prstGeom prst="rect">
            <a:avLst/>
          </a:prstGeom>
        </p:spPr>
        <p:txBody>
          <a:bodyPr wrap="none">
            <a:spAutoFit/>
          </a:bodyPr>
          <a:lstStyle/>
          <a:p>
            <a:r>
              <a:rPr lang="en-US" dirty="0">
                <a:solidFill>
                  <a:schemeClr val="bg1"/>
                </a:solidFill>
              </a:rPr>
              <a:t>Romans 8:1-2</a:t>
            </a:r>
          </a:p>
        </p:txBody>
      </p:sp>
      <p:sp>
        <p:nvSpPr>
          <p:cNvPr id="11" name="Rectangle 10"/>
          <p:cNvSpPr/>
          <p:nvPr/>
        </p:nvSpPr>
        <p:spPr>
          <a:xfrm>
            <a:off x="248970" y="1633231"/>
            <a:ext cx="3200399" cy="923330"/>
          </a:xfrm>
          <a:prstGeom prst="rect">
            <a:avLst/>
          </a:prstGeom>
        </p:spPr>
        <p:txBody>
          <a:bodyPr wrap="square">
            <a:spAutoFit/>
          </a:bodyPr>
          <a:lstStyle/>
          <a:p>
            <a:r>
              <a:rPr lang="en-US" dirty="0">
                <a:solidFill>
                  <a:schemeClr val="bg1"/>
                </a:solidFill>
                <a:latin typeface="Open Sans"/>
              </a:rPr>
              <a:t>The “Spirit” and to the “flesh” = “The law of the Spirit of life in Christ Jesus”</a:t>
            </a:r>
            <a:endParaRPr lang="en-US" dirty="0">
              <a:solidFill>
                <a:schemeClr val="bg1"/>
              </a:solidFill>
            </a:endParaRPr>
          </a:p>
        </p:txBody>
      </p:sp>
      <p:sp>
        <p:nvSpPr>
          <p:cNvPr id="12" name="Rectangle 11"/>
          <p:cNvSpPr/>
          <p:nvPr/>
        </p:nvSpPr>
        <p:spPr>
          <a:xfrm>
            <a:off x="9092698" y="4628419"/>
            <a:ext cx="2773378" cy="1200329"/>
          </a:xfrm>
          <a:prstGeom prst="rect">
            <a:avLst/>
          </a:prstGeom>
        </p:spPr>
        <p:txBody>
          <a:bodyPr wrap="square">
            <a:spAutoFit/>
          </a:bodyPr>
          <a:lstStyle/>
          <a:p>
            <a:r>
              <a:rPr lang="en-US" dirty="0">
                <a:solidFill>
                  <a:schemeClr val="bg1"/>
                </a:solidFill>
                <a:latin typeface="Open Sans"/>
              </a:rPr>
              <a:t>The atoning sacrifice of Jesus Christ and the gospel established after the law of Moses</a:t>
            </a:r>
            <a:endParaRPr lang="en-US" dirty="0">
              <a:solidFill>
                <a:schemeClr val="bg1"/>
              </a:solidFill>
            </a:endParaRPr>
          </a:p>
        </p:txBody>
      </p:sp>
      <p:pic>
        <p:nvPicPr>
          <p:cNvPr id="4" name="Picture 3">
            <a:extLst>
              <a:ext uri="{FF2B5EF4-FFF2-40B4-BE49-F238E27FC236}">
                <a16:creationId xmlns:a16="http://schemas.microsoft.com/office/drawing/2014/main" id="{78D12E49-4DC1-4741-B0EB-16B5BFFFA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725" y="3509731"/>
            <a:ext cx="2286000" cy="2876550"/>
          </a:xfrm>
          <a:prstGeom prst="rect">
            <a:avLst/>
          </a:prstGeom>
        </p:spPr>
      </p:pic>
    </p:spTree>
    <p:extLst>
      <p:ext uri="{BB962C8B-B14F-4D97-AF65-F5344CB8AC3E}">
        <p14:creationId xmlns:p14="http://schemas.microsoft.com/office/powerpoint/2010/main" val="3215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32708" y="124691"/>
            <a:ext cx="7994073" cy="2554545"/>
          </a:xfrm>
          <a:prstGeom prst="rect">
            <a:avLst/>
          </a:prstGeom>
          <a:noFill/>
        </p:spPr>
        <p:txBody>
          <a:bodyPr wrap="square" rtlCol="0">
            <a:spAutoFit/>
          </a:bodyPr>
          <a:lstStyle/>
          <a:p>
            <a:pPr algn="ctr"/>
            <a:r>
              <a:rPr lang="en-US" sz="4000" dirty="0">
                <a:solidFill>
                  <a:schemeClr val="accent1">
                    <a:lumMod val="20000"/>
                    <a:lumOff val="80000"/>
                  </a:schemeClr>
                </a:solidFill>
                <a:latin typeface="AR CENA" panose="02000000000000000000" pitchFamily="2" charset="0"/>
                <a:ea typeface="Wednesday" pitchFamily="2" charset="0"/>
              </a:rPr>
              <a:t>Before the World was Created and Adoption into the Kingdom of God</a:t>
            </a:r>
          </a:p>
          <a:p>
            <a:pPr algn="ctr"/>
            <a:endParaRPr lang="en-US" sz="4000" dirty="0">
              <a:solidFill>
                <a:schemeClr val="accent1">
                  <a:lumMod val="20000"/>
                  <a:lumOff val="80000"/>
                </a:schemeClr>
              </a:solidFill>
              <a:latin typeface="AR CENA" panose="02000000000000000000" pitchFamily="2" charset="0"/>
              <a:ea typeface="Wednesday" pitchFamily="2" charset="0"/>
            </a:endParaRPr>
          </a:p>
          <a:p>
            <a:pPr algn="ctr"/>
            <a:r>
              <a:rPr lang="en-US" sz="4000" dirty="0">
                <a:solidFill>
                  <a:schemeClr val="accent1">
                    <a:lumMod val="20000"/>
                    <a:lumOff val="80000"/>
                  </a:schemeClr>
                </a:solidFill>
                <a:latin typeface="AR CENA" panose="02000000000000000000" pitchFamily="2" charset="0"/>
                <a:ea typeface="Wednesday" pitchFamily="2" charset="0"/>
              </a:rPr>
              <a:t>Romans 9-11</a:t>
            </a:r>
          </a:p>
        </p:txBody>
      </p:sp>
      <p:grpSp>
        <p:nvGrpSpPr>
          <p:cNvPr id="2" name="Group 5"/>
          <p:cNvGrpSpPr/>
          <p:nvPr/>
        </p:nvGrpSpPr>
        <p:grpSpPr>
          <a:xfrm>
            <a:off x="6724330" y="3048000"/>
            <a:ext cx="3943671" cy="3657600"/>
            <a:chOff x="457200" y="2497304"/>
            <a:chExt cx="4781871" cy="4284496"/>
          </a:xfrm>
        </p:grpSpPr>
        <p:grpSp>
          <p:nvGrpSpPr>
            <p:cNvPr id="3" name="Group 230"/>
            <p:cNvGrpSpPr/>
            <p:nvPr/>
          </p:nvGrpSpPr>
          <p:grpSpPr>
            <a:xfrm rot="18989829" flipH="1">
              <a:off x="2994882" y="2720848"/>
              <a:ext cx="1586260" cy="1364114"/>
              <a:chOff x="736597" y="733384"/>
              <a:chExt cx="1807860" cy="1807860"/>
            </a:xfrm>
          </p:grpSpPr>
          <p:grpSp>
            <p:nvGrpSpPr>
              <p:cNvPr id="6" name="Group 15"/>
              <p:cNvGrpSpPr/>
              <p:nvPr/>
            </p:nvGrpSpPr>
            <p:grpSpPr>
              <a:xfrm rot="20238387">
                <a:off x="736597" y="881328"/>
                <a:ext cx="1193804" cy="897916"/>
                <a:chOff x="1111998" y="1862460"/>
                <a:chExt cx="2362200" cy="1921930"/>
              </a:xfrm>
            </p:grpSpPr>
            <p:grpSp>
              <p:nvGrpSpPr>
                <p:cNvPr id="7"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9"/>
                <p:cNvGrpSpPr/>
                <p:nvPr/>
              </p:nvGrpSpPr>
              <p:grpSpPr>
                <a:xfrm rot="19123498">
                  <a:off x="2501621" y="1862460"/>
                  <a:ext cx="542170" cy="1782007"/>
                  <a:chOff x="1905000" y="1828800"/>
                  <a:chExt cx="762000" cy="2362200"/>
                </a:xfrm>
              </p:grpSpPr>
              <p:sp>
                <p:nvSpPr>
                  <p:cNvPr id="26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
                <p:cNvGrpSpPr/>
                <p:nvPr/>
              </p:nvGrpSpPr>
              <p:grpSpPr>
                <a:xfrm rot="15530705">
                  <a:off x="2284581" y="2639655"/>
                  <a:ext cx="405591" cy="1883879"/>
                  <a:chOff x="1905000" y="1828800"/>
                  <a:chExt cx="762000" cy="2362200"/>
                </a:xfrm>
              </p:grpSpPr>
              <p:sp>
                <p:nvSpPr>
                  <p:cNvPr id="26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21"/>
              <p:cNvGrpSpPr/>
              <p:nvPr/>
            </p:nvGrpSpPr>
            <p:grpSpPr>
              <a:xfrm rot="2927600">
                <a:off x="1498597" y="881328"/>
                <a:ext cx="1193804" cy="897916"/>
                <a:chOff x="1111998" y="1862460"/>
                <a:chExt cx="2362200" cy="1921930"/>
              </a:xfrm>
            </p:grpSpPr>
            <p:grpSp>
              <p:nvGrpSpPr>
                <p:cNvPr id="16"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
                <p:cNvGrpSpPr/>
                <p:nvPr/>
              </p:nvGrpSpPr>
              <p:grpSpPr>
                <a:xfrm rot="19123498">
                  <a:off x="2501621" y="1862460"/>
                  <a:ext cx="542170" cy="1782007"/>
                  <a:chOff x="1905000" y="1828800"/>
                  <a:chExt cx="762000" cy="2362200"/>
                </a:xfrm>
              </p:grpSpPr>
              <p:sp>
                <p:nvSpPr>
                  <p:cNvPr id="25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31"/>
              <p:cNvGrpSpPr/>
              <p:nvPr/>
            </p:nvGrpSpPr>
            <p:grpSpPr>
              <a:xfrm rot="20238387">
                <a:off x="1346199" y="1643328"/>
                <a:ext cx="1193804" cy="897916"/>
                <a:chOff x="1111998" y="1862460"/>
                <a:chExt cx="2362200" cy="1921930"/>
              </a:xfrm>
            </p:grpSpPr>
            <p:grpSp>
              <p:nvGrpSpPr>
                <p:cNvPr id="31"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4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4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2" name="Group 199"/>
            <p:cNvGrpSpPr/>
            <p:nvPr/>
          </p:nvGrpSpPr>
          <p:grpSpPr>
            <a:xfrm rot="3068959">
              <a:off x="1334455" y="2628335"/>
              <a:ext cx="1820842" cy="1558779"/>
              <a:chOff x="736597" y="733384"/>
              <a:chExt cx="1807860" cy="1807860"/>
            </a:xfrm>
          </p:grpSpPr>
          <p:grpSp>
            <p:nvGrpSpPr>
              <p:cNvPr id="233" name="Group 15"/>
              <p:cNvGrpSpPr/>
              <p:nvPr/>
            </p:nvGrpSpPr>
            <p:grpSpPr>
              <a:xfrm rot="20238387">
                <a:off x="736597" y="881328"/>
                <a:ext cx="1193804" cy="897916"/>
                <a:chOff x="1111998" y="1862460"/>
                <a:chExt cx="2362200" cy="1921930"/>
              </a:xfrm>
            </p:grpSpPr>
            <p:grpSp>
              <p:nvGrpSpPr>
                <p:cNvPr id="234"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9"/>
                <p:cNvGrpSpPr/>
                <p:nvPr/>
              </p:nvGrpSpPr>
              <p:grpSpPr>
                <a:xfrm rot="19123498">
                  <a:off x="2501621" y="1862460"/>
                  <a:ext cx="542170" cy="1782007"/>
                  <a:chOff x="1905000" y="1828800"/>
                  <a:chExt cx="762000" cy="2362200"/>
                </a:xfrm>
              </p:grpSpPr>
              <p:sp>
                <p:nvSpPr>
                  <p:cNvPr id="237" name="Oval 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2"/>
                <p:cNvGrpSpPr/>
                <p:nvPr/>
              </p:nvGrpSpPr>
              <p:grpSpPr>
                <a:xfrm rot="15530705">
                  <a:off x="2284581" y="2639655"/>
                  <a:ext cx="405591" cy="1883879"/>
                  <a:chOff x="1905000" y="1828800"/>
                  <a:chExt cx="762000" cy="2362200"/>
                </a:xfrm>
              </p:grpSpPr>
              <p:sp>
                <p:nvSpPr>
                  <p:cNvPr id="235" name="Oval 2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1"/>
              <p:cNvGrpSpPr/>
              <p:nvPr/>
            </p:nvGrpSpPr>
            <p:grpSpPr>
              <a:xfrm rot="2927600">
                <a:off x="1498597" y="881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28" name="Oval 2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26" name="Oval 2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31"/>
              <p:cNvGrpSpPr/>
              <p:nvPr/>
            </p:nvGrpSpPr>
            <p:grpSpPr>
              <a:xfrm rot="20238387">
                <a:off x="1346199" y="1643328"/>
                <a:ext cx="1193804" cy="897916"/>
                <a:chOff x="1111998" y="1862460"/>
                <a:chExt cx="2362200" cy="1921930"/>
              </a:xfrm>
            </p:grpSpPr>
            <p:grpSp>
              <p:nvGrpSpPr>
                <p:cNvPr id="25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9"/>
                <p:cNvGrpSpPr/>
                <p:nvPr/>
              </p:nvGrpSpPr>
              <p:grpSpPr>
                <a:xfrm rot="19123498">
                  <a:off x="2501621" y="1862460"/>
                  <a:ext cx="542170" cy="1782007"/>
                  <a:chOff x="1905000" y="1828800"/>
                  <a:chExt cx="762000" cy="2362200"/>
                </a:xfrm>
              </p:grpSpPr>
              <p:sp>
                <p:nvSpPr>
                  <p:cNvPr id="21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2"/>
                <p:cNvGrpSpPr/>
                <p:nvPr/>
              </p:nvGrpSpPr>
              <p:grpSpPr>
                <a:xfrm rot="15530705">
                  <a:off x="2284581" y="2639655"/>
                  <a:ext cx="405591" cy="1883879"/>
                  <a:chOff x="1905000" y="1828800"/>
                  <a:chExt cx="762000" cy="2362200"/>
                </a:xfrm>
              </p:grpSpPr>
              <p:sp>
                <p:nvSpPr>
                  <p:cNvPr id="21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 name="Double Wave 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41"/>
            <p:cNvGrpSpPr/>
            <p:nvPr/>
          </p:nvGrpSpPr>
          <p:grpSpPr>
            <a:xfrm>
              <a:off x="457200" y="3352800"/>
              <a:ext cx="1397003" cy="1095416"/>
              <a:chOff x="736597" y="733384"/>
              <a:chExt cx="1807860" cy="1807860"/>
            </a:xfrm>
          </p:grpSpPr>
          <p:grpSp>
            <p:nvGrpSpPr>
              <p:cNvPr id="264" name="Group 15"/>
              <p:cNvGrpSpPr/>
              <p:nvPr/>
            </p:nvGrpSpPr>
            <p:grpSpPr>
              <a:xfrm rot="20238387">
                <a:off x="736597" y="881328"/>
                <a:ext cx="1193804" cy="897916"/>
                <a:chOff x="1111998" y="1862460"/>
                <a:chExt cx="2362200" cy="1921930"/>
              </a:xfrm>
            </p:grpSpPr>
            <p:grpSp>
              <p:nvGrpSpPr>
                <p:cNvPr id="271"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9"/>
                <p:cNvGrpSpPr/>
                <p:nvPr/>
              </p:nvGrpSpPr>
              <p:grpSpPr>
                <a:xfrm rot="19123498">
                  <a:off x="2501621" y="1862460"/>
                  <a:ext cx="542170" cy="1782007"/>
                  <a:chOff x="1905000" y="1828800"/>
                  <a:chExt cx="762000" cy="2362200"/>
                </a:xfrm>
              </p:grpSpPr>
              <p:sp>
                <p:nvSpPr>
                  <p:cNvPr id="20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2"/>
                <p:cNvGrpSpPr/>
                <p:nvPr/>
              </p:nvGrpSpPr>
              <p:grpSpPr>
                <a:xfrm rot="15530705">
                  <a:off x="2284581" y="2639655"/>
                  <a:ext cx="405591" cy="1883879"/>
                  <a:chOff x="1905000" y="1828800"/>
                  <a:chExt cx="762000" cy="2362200"/>
                </a:xfrm>
              </p:grpSpPr>
              <p:sp>
                <p:nvSpPr>
                  <p:cNvPr id="20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8" name="Group 21"/>
              <p:cNvGrpSpPr/>
              <p:nvPr/>
            </p:nvGrpSpPr>
            <p:grpSpPr>
              <a:xfrm rot="2927600">
                <a:off x="1498597" y="881328"/>
                <a:ext cx="1193804" cy="897916"/>
                <a:chOff x="1111998" y="1862460"/>
                <a:chExt cx="2362200" cy="1921930"/>
              </a:xfrm>
            </p:grpSpPr>
            <p:grpSp>
              <p:nvGrpSpPr>
                <p:cNvPr id="279"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9"/>
                <p:cNvGrpSpPr/>
                <p:nvPr/>
              </p:nvGrpSpPr>
              <p:grpSpPr>
                <a:xfrm rot="19123498">
                  <a:off x="2501621" y="1862460"/>
                  <a:ext cx="542170" cy="1782007"/>
                  <a:chOff x="1905000" y="1828800"/>
                  <a:chExt cx="762000" cy="2362200"/>
                </a:xfrm>
              </p:grpSpPr>
              <p:sp>
                <p:nvSpPr>
                  <p:cNvPr id="19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2"/>
                <p:cNvGrpSpPr/>
                <p:nvPr/>
              </p:nvGrpSpPr>
              <p:grpSpPr>
                <a:xfrm rot="15530705">
                  <a:off x="2284581" y="2639655"/>
                  <a:ext cx="405591" cy="1883879"/>
                  <a:chOff x="1905000" y="1828800"/>
                  <a:chExt cx="762000" cy="2362200"/>
                </a:xfrm>
              </p:grpSpPr>
              <p:sp>
                <p:nvSpPr>
                  <p:cNvPr id="19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31"/>
              <p:cNvGrpSpPr/>
              <p:nvPr/>
            </p:nvGrpSpPr>
            <p:grpSpPr>
              <a:xfrm rot="20238387">
                <a:off x="1346199" y="1643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187" name="Oval 1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42"/>
            <p:cNvGrpSpPr/>
            <p:nvPr/>
          </p:nvGrpSpPr>
          <p:grpSpPr>
            <a:xfrm rot="1956276">
              <a:off x="1167495" y="3842653"/>
              <a:ext cx="1397003" cy="1095416"/>
              <a:chOff x="736597" y="733384"/>
              <a:chExt cx="1807860" cy="1807860"/>
            </a:xfrm>
          </p:grpSpPr>
          <p:grpSp>
            <p:nvGrpSpPr>
              <p:cNvPr id="287" name="Group 15"/>
              <p:cNvGrpSpPr/>
              <p:nvPr/>
            </p:nvGrpSpPr>
            <p:grpSpPr>
              <a:xfrm rot="20238387">
                <a:off x="736597" y="881328"/>
                <a:ext cx="1193804" cy="897916"/>
                <a:chOff x="1111998" y="1862460"/>
                <a:chExt cx="2362200" cy="1921930"/>
              </a:xfrm>
            </p:grpSpPr>
            <p:grpSp>
              <p:nvGrpSpPr>
                <p:cNvPr id="3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9"/>
                <p:cNvGrpSpPr/>
                <p:nvPr/>
              </p:nvGrpSpPr>
              <p:grpSpPr>
                <a:xfrm rot="19123498">
                  <a:off x="2501621" y="1862460"/>
                  <a:ext cx="542170" cy="1782007"/>
                  <a:chOff x="1905000" y="1828800"/>
                  <a:chExt cx="762000" cy="2362200"/>
                </a:xfrm>
              </p:grpSpPr>
              <p:sp>
                <p:nvSpPr>
                  <p:cNvPr id="17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2"/>
                <p:cNvGrpSpPr/>
                <p:nvPr/>
              </p:nvGrpSpPr>
              <p:grpSpPr>
                <a:xfrm rot="15530705">
                  <a:off x="2284581" y="2639655"/>
                  <a:ext cx="405591" cy="1883879"/>
                  <a:chOff x="1905000" y="1828800"/>
                  <a:chExt cx="762000" cy="2362200"/>
                </a:xfrm>
              </p:grpSpPr>
              <p:sp>
                <p:nvSpPr>
                  <p:cNvPr id="175" name="Oval 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21"/>
              <p:cNvGrpSpPr/>
              <p:nvPr/>
            </p:nvGrpSpPr>
            <p:grpSpPr>
              <a:xfrm rot="2927600">
                <a:off x="1498597" y="881328"/>
                <a:ext cx="1193804" cy="897916"/>
                <a:chOff x="1111998" y="1862460"/>
                <a:chExt cx="2362200" cy="1921930"/>
              </a:xfrm>
            </p:grpSpPr>
            <p:grpSp>
              <p:nvGrpSpPr>
                <p:cNvPr id="36"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9"/>
                <p:cNvGrpSpPr/>
                <p:nvPr/>
              </p:nvGrpSpPr>
              <p:grpSpPr>
                <a:xfrm rot="19123498">
                  <a:off x="2501621" y="1862460"/>
                  <a:ext cx="542170" cy="1782007"/>
                  <a:chOff x="1905000" y="1828800"/>
                  <a:chExt cx="762000" cy="2362200"/>
                </a:xfrm>
              </p:grpSpPr>
              <p:sp>
                <p:nvSpPr>
                  <p:cNvPr id="16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2"/>
                <p:cNvGrpSpPr/>
                <p:nvPr/>
              </p:nvGrpSpPr>
              <p:grpSpPr>
                <a:xfrm rot="15530705">
                  <a:off x="2284581" y="2639655"/>
                  <a:ext cx="405591" cy="1883879"/>
                  <a:chOff x="1905000" y="1828800"/>
                  <a:chExt cx="762000" cy="2362200"/>
                </a:xfrm>
              </p:grpSpPr>
              <p:sp>
                <p:nvSpPr>
                  <p:cNvPr id="16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31"/>
              <p:cNvGrpSpPr/>
              <p:nvPr/>
            </p:nvGrpSpPr>
            <p:grpSpPr>
              <a:xfrm rot="20238387">
                <a:off x="1346199" y="1643328"/>
                <a:ext cx="1193804" cy="897916"/>
                <a:chOff x="1111998" y="1862460"/>
                <a:chExt cx="2362200" cy="1921930"/>
              </a:xfrm>
            </p:grpSpPr>
            <p:grpSp>
              <p:nvGrpSpPr>
                <p:cNvPr id="52"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2"/>
                <p:cNvGrpSpPr/>
                <p:nvPr/>
              </p:nvGrpSpPr>
              <p:grpSpPr>
                <a:xfrm rot="15530705">
                  <a:off x="2284581" y="2639655"/>
                  <a:ext cx="405591" cy="1883879"/>
                  <a:chOff x="1905000" y="1828800"/>
                  <a:chExt cx="762000" cy="2362200"/>
                </a:xfrm>
              </p:grpSpPr>
              <p:sp>
                <p:nvSpPr>
                  <p:cNvPr id="15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73"/>
            <p:cNvGrpSpPr/>
            <p:nvPr/>
          </p:nvGrpSpPr>
          <p:grpSpPr>
            <a:xfrm rot="3068959">
              <a:off x="1791654" y="2628338"/>
              <a:ext cx="1820842" cy="1558779"/>
              <a:chOff x="736597" y="733384"/>
              <a:chExt cx="1807860" cy="1807860"/>
            </a:xfrm>
          </p:grpSpPr>
          <p:grpSp>
            <p:nvGrpSpPr>
              <p:cNvPr id="62" name="Group 15"/>
              <p:cNvGrpSpPr/>
              <p:nvPr/>
            </p:nvGrpSpPr>
            <p:grpSpPr>
              <a:xfrm rot="20238387">
                <a:off x="736597" y="881328"/>
                <a:ext cx="1193804" cy="897916"/>
                <a:chOff x="1111998" y="1862460"/>
                <a:chExt cx="2362200" cy="1921930"/>
              </a:xfrm>
            </p:grpSpPr>
            <p:grpSp>
              <p:nvGrpSpPr>
                <p:cNvPr id="63"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9"/>
                <p:cNvGrpSpPr/>
                <p:nvPr/>
              </p:nvGrpSpPr>
              <p:grpSpPr>
                <a:xfrm rot="19123498">
                  <a:off x="2501621" y="1862460"/>
                  <a:ext cx="542170" cy="1782007"/>
                  <a:chOff x="1905000" y="1828800"/>
                  <a:chExt cx="762000" cy="2362200"/>
                </a:xfrm>
              </p:grpSpPr>
              <p:sp>
                <p:nvSpPr>
                  <p:cNvPr id="14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2"/>
                <p:cNvGrpSpPr/>
                <p:nvPr/>
              </p:nvGrpSpPr>
              <p:grpSpPr>
                <a:xfrm rot="15530705">
                  <a:off x="2284581" y="2639655"/>
                  <a:ext cx="405591" cy="1883879"/>
                  <a:chOff x="1905000" y="1828800"/>
                  <a:chExt cx="762000" cy="2362200"/>
                </a:xfrm>
              </p:grpSpPr>
              <p:sp>
                <p:nvSpPr>
                  <p:cNvPr id="14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13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13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31"/>
              <p:cNvGrpSpPr/>
              <p:nvPr/>
            </p:nvGrpSpPr>
            <p:grpSpPr>
              <a:xfrm rot="20238387">
                <a:off x="1346199" y="1643328"/>
                <a:ext cx="1193804" cy="897916"/>
                <a:chOff x="1111998" y="1862460"/>
                <a:chExt cx="2362200" cy="1921930"/>
              </a:xfrm>
            </p:grpSpPr>
            <p:grpSp>
              <p:nvGrpSpPr>
                <p:cNvPr id="83"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104"/>
            <p:cNvGrpSpPr/>
            <p:nvPr/>
          </p:nvGrpSpPr>
          <p:grpSpPr>
            <a:xfrm rot="3068959">
              <a:off x="2247659" y="3793897"/>
              <a:ext cx="1143483" cy="840157"/>
              <a:chOff x="736597" y="733384"/>
              <a:chExt cx="1807860" cy="1807860"/>
            </a:xfrm>
          </p:grpSpPr>
          <p:grpSp>
            <p:nvGrpSpPr>
              <p:cNvPr id="93" name="Group 15"/>
              <p:cNvGrpSpPr/>
              <p:nvPr/>
            </p:nvGrpSpPr>
            <p:grpSpPr>
              <a:xfrm rot="20238387">
                <a:off x="736597" y="881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21"/>
              <p:cNvGrpSpPr/>
              <p:nvPr/>
            </p:nvGrpSpPr>
            <p:grpSpPr>
              <a:xfrm rot="2927600">
                <a:off x="1498597" y="881328"/>
                <a:ext cx="1193804" cy="897916"/>
                <a:chOff x="1111998" y="1862460"/>
                <a:chExt cx="2362200" cy="1921930"/>
              </a:xfrm>
            </p:grpSpPr>
            <p:grpSp>
              <p:nvGrpSpPr>
                <p:cNvPr id="104"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31"/>
              <p:cNvGrpSpPr/>
              <p:nvPr/>
            </p:nvGrpSpPr>
            <p:grpSpPr>
              <a:xfrm rot="20238387">
                <a:off x="1346199" y="1643328"/>
                <a:ext cx="1193804" cy="897916"/>
                <a:chOff x="1111998" y="1862460"/>
                <a:chExt cx="2362200" cy="1921930"/>
              </a:xfrm>
            </p:grpSpPr>
            <p:grpSp>
              <p:nvGrpSpPr>
                <p:cNvPr id="11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35"/>
            <p:cNvGrpSpPr/>
            <p:nvPr/>
          </p:nvGrpSpPr>
          <p:grpSpPr>
            <a:xfrm rot="5892673">
              <a:off x="3061159" y="3301846"/>
              <a:ext cx="1528325" cy="1350205"/>
              <a:chOff x="736597" y="733384"/>
              <a:chExt cx="1807860" cy="1807860"/>
            </a:xfrm>
          </p:grpSpPr>
          <p:grpSp>
            <p:nvGrpSpPr>
              <p:cNvPr id="124" name="Group 15"/>
              <p:cNvGrpSpPr/>
              <p:nvPr/>
            </p:nvGrpSpPr>
            <p:grpSpPr>
              <a:xfrm rot="20238387">
                <a:off x="736597" y="881328"/>
                <a:ext cx="1193804" cy="897916"/>
                <a:chOff x="1111998" y="1862460"/>
                <a:chExt cx="2362200" cy="1921930"/>
              </a:xfrm>
            </p:grpSpPr>
            <p:grpSp>
              <p:nvGrpSpPr>
                <p:cNvPr id="125"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21"/>
              <p:cNvGrpSpPr/>
              <p:nvPr/>
            </p:nvGrpSpPr>
            <p:grpSpPr>
              <a:xfrm rot="2927600">
                <a:off x="1498597" y="881328"/>
                <a:ext cx="1193804" cy="897916"/>
                <a:chOff x="1111998" y="1862460"/>
                <a:chExt cx="2362200" cy="1921930"/>
              </a:xfrm>
            </p:grpSpPr>
            <p:grpSp>
              <p:nvGrpSpPr>
                <p:cNvPr id="135"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31"/>
              <p:cNvGrpSpPr/>
              <p:nvPr/>
            </p:nvGrpSpPr>
            <p:grpSpPr>
              <a:xfrm rot="20238387">
                <a:off x="1346199" y="1643328"/>
                <a:ext cx="1193804" cy="897916"/>
                <a:chOff x="1111998" y="1862460"/>
                <a:chExt cx="2362200" cy="1921930"/>
              </a:xfrm>
            </p:grpSpPr>
            <p:grpSp>
              <p:nvGrpSpPr>
                <p:cNvPr id="151"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4" name="Group 166"/>
            <p:cNvGrpSpPr/>
            <p:nvPr/>
          </p:nvGrpSpPr>
          <p:grpSpPr>
            <a:xfrm rot="20555714" flipH="1">
              <a:off x="3652811" y="2791157"/>
              <a:ext cx="1586260" cy="1364114"/>
              <a:chOff x="736597" y="733384"/>
              <a:chExt cx="1807860" cy="1807860"/>
            </a:xfrm>
          </p:grpSpPr>
          <p:grpSp>
            <p:nvGrpSpPr>
              <p:cNvPr id="155" name="Group 15"/>
              <p:cNvGrpSpPr/>
              <p:nvPr/>
            </p:nvGrpSpPr>
            <p:grpSpPr>
              <a:xfrm rot="20238387">
                <a:off x="736597" y="881328"/>
                <a:ext cx="1193804" cy="897916"/>
                <a:chOff x="1111998" y="1862460"/>
                <a:chExt cx="2362200" cy="1921930"/>
              </a:xfrm>
            </p:grpSpPr>
            <p:grpSp>
              <p:nvGrpSpPr>
                <p:cNvPr id="156" name="Group 6"/>
                <p:cNvGrpSpPr/>
                <p:nvPr/>
              </p:nvGrpSpPr>
              <p:grpSpPr>
                <a:xfrm rot="17802976">
                  <a:off x="1912098" y="1823816"/>
                  <a:ext cx="762000" cy="2362200"/>
                  <a:chOff x="1905000" y="1828800"/>
                  <a:chExt cx="762000" cy="2362200"/>
                </a:xfrm>
              </p:grpSpPr>
              <p:sp>
                <p:nvSpPr>
                  <p:cNvPr id="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9"/>
                <p:cNvGrpSpPr/>
                <p:nvPr/>
              </p:nvGrpSpPr>
              <p:grpSpPr>
                <a:xfrm rot="19123498">
                  <a:off x="2501621" y="1862460"/>
                  <a:ext cx="542170" cy="1782007"/>
                  <a:chOff x="1905000" y="1828800"/>
                  <a:chExt cx="762000" cy="2362200"/>
                </a:xfrm>
              </p:grpSpPr>
              <p:sp>
                <p:nvSpPr>
                  <p:cNvPr id="57" name="Oval 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2"/>
                <p:cNvGrpSpPr/>
                <p:nvPr/>
              </p:nvGrpSpPr>
              <p:grpSpPr>
                <a:xfrm rot="15530705">
                  <a:off x="2284581" y="2639655"/>
                  <a:ext cx="405591" cy="1883879"/>
                  <a:chOff x="1905000" y="1828800"/>
                  <a:chExt cx="762000" cy="2362200"/>
                </a:xfrm>
              </p:grpSpPr>
              <p:sp>
                <p:nvSpPr>
                  <p:cNvPr id="55" name="Oval 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1"/>
              <p:cNvGrpSpPr/>
              <p:nvPr/>
            </p:nvGrpSpPr>
            <p:grpSpPr>
              <a:xfrm rot="2927600">
                <a:off x="1498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48" name="Oval 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46" name="Oval 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31"/>
              <p:cNvGrpSpPr/>
              <p:nvPr/>
            </p:nvGrpSpPr>
            <p:grpSpPr>
              <a:xfrm rot="20238387">
                <a:off x="1346199" y="1643328"/>
                <a:ext cx="1193804" cy="897916"/>
                <a:chOff x="1111998" y="1862460"/>
                <a:chExt cx="2362200" cy="1921930"/>
              </a:xfrm>
            </p:grpSpPr>
            <p:grpSp>
              <p:nvGrpSpPr>
                <p:cNvPr id="182" name="Group 6"/>
                <p:cNvGrpSpPr/>
                <p:nvPr/>
              </p:nvGrpSpPr>
              <p:grpSpPr>
                <a:xfrm rot="17802976">
                  <a:off x="1912098" y="1823816"/>
                  <a:ext cx="762000" cy="2362200"/>
                  <a:chOff x="1905000" y="1828800"/>
                  <a:chExt cx="762000" cy="2362200"/>
                </a:xfrm>
              </p:grpSpPr>
              <p:sp>
                <p:nvSpPr>
                  <p:cNvPr id="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9"/>
                <p:cNvGrpSpPr/>
                <p:nvPr/>
              </p:nvGrpSpPr>
              <p:grpSpPr>
                <a:xfrm rot="19123498">
                  <a:off x="2501621" y="1862460"/>
                  <a:ext cx="542170" cy="1782007"/>
                  <a:chOff x="1905000" y="1828800"/>
                  <a:chExt cx="762000" cy="2362200"/>
                </a:xfrm>
              </p:grpSpPr>
              <p:sp>
                <p:nvSpPr>
                  <p:cNvPr id="39" name="Oval 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2"/>
                <p:cNvGrpSpPr/>
                <p:nvPr/>
              </p:nvGrpSpPr>
              <p:grpSpPr>
                <a:xfrm rot="15530705">
                  <a:off x="2284581" y="2639655"/>
                  <a:ext cx="405591" cy="1883879"/>
                  <a:chOff x="1905000" y="1828800"/>
                  <a:chExt cx="762000" cy="2362200"/>
                </a:xfrm>
              </p:grpSpPr>
              <p:sp>
                <p:nvSpPr>
                  <p:cNvPr id="37" name="Oval 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Double Wave 1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Wave 2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270"/>
          <p:cNvGrpSpPr/>
          <p:nvPr/>
        </p:nvGrpSpPr>
        <p:grpSpPr>
          <a:xfrm>
            <a:off x="2438400" y="3200401"/>
            <a:ext cx="2438400" cy="2484765"/>
            <a:chOff x="6911993" y="3315227"/>
            <a:chExt cx="1604464" cy="1634972"/>
          </a:xfrm>
        </p:grpSpPr>
        <p:sp>
          <p:nvSpPr>
            <p:cNvPr id="272" name="Chord 271"/>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84"/>
            <p:cNvGrpSpPr/>
            <p:nvPr/>
          </p:nvGrpSpPr>
          <p:grpSpPr>
            <a:xfrm>
              <a:off x="7123631" y="3315227"/>
              <a:ext cx="1334569" cy="1485372"/>
              <a:chOff x="7123631" y="3315227"/>
              <a:chExt cx="1334569" cy="1485372"/>
            </a:xfrm>
          </p:grpSpPr>
          <p:sp>
            <p:nvSpPr>
              <p:cNvPr id="274" name="Freeform 273"/>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5143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16082" y="103909"/>
            <a:ext cx="4419600" cy="1077218"/>
          </a:xfrm>
          <a:prstGeom prst="rect">
            <a:avLst/>
          </a:prstGeom>
          <a:noFill/>
        </p:spPr>
        <p:txBody>
          <a:bodyPr wrap="square" rtlCol="0">
            <a:spAutoFit/>
          </a:bodyPr>
          <a:lstStyle/>
          <a:p>
            <a:pPr algn="ctr"/>
            <a:r>
              <a:rPr lang="en-US" sz="3200" b="1" i="1" dirty="0">
                <a:solidFill>
                  <a:schemeClr val="accent1">
                    <a:lumMod val="20000"/>
                    <a:lumOff val="80000"/>
                  </a:schemeClr>
                </a:solidFill>
                <a:latin typeface="+mj-lt"/>
                <a:ea typeface="Wednesday" pitchFamily="2" charset="0"/>
              </a:rPr>
              <a:t>Before the world was created</a:t>
            </a:r>
          </a:p>
        </p:txBody>
      </p:sp>
      <p:sp>
        <p:nvSpPr>
          <p:cNvPr id="6" name="TextBox 5"/>
          <p:cNvSpPr txBox="1"/>
          <p:nvPr/>
        </p:nvSpPr>
        <p:spPr>
          <a:xfrm>
            <a:off x="4953000" y="609601"/>
            <a:ext cx="2057400" cy="1015663"/>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Lived with Heavenly Father as spirit children</a:t>
            </a:r>
          </a:p>
        </p:txBody>
      </p:sp>
      <p:sp>
        <p:nvSpPr>
          <p:cNvPr id="7" name="TextBox 6"/>
          <p:cNvSpPr txBox="1"/>
          <p:nvPr/>
        </p:nvSpPr>
        <p:spPr>
          <a:xfrm>
            <a:off x="7696200" y="2819400"/>
            <a:ext cx="28194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Inheritance—embryo traits and attributes</a:t>
            </a:r>
          </a:p>
        </p:txBody>
      </p:sp>
      <p:sp>
        <p:nvSpPr>
          <p:cNvPr id="9" name="TextBox 8"/>
          <p:cNvSpPr txBox="1"/>
          <p:nvPr/>
        </p:nvSpPr>
        <p:spPr>
          <a:xfrm>
            <a:off x="7620000" y="4267200"/>
            <a:ext cx="25908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What He has become --</a:t>
            </a:r>
          </a:p>
          <a:p>
            <a:pPr algn="ctr"/>
            <a:r>
              <a:rPr lang="en-US" sz="2000" b="1" i="1" dirty="0">
                <a:solidFill>
                  <a:schemeClr val="accent1">
                    <a:lumMod val="20000"/>
                    <a:lumOff val="80000"/>
                  </a:schemeClr>
                </a:solidFill>
                <a:latin typeface="+mj-lt"/>
                <a:ea typeface="Wednesday" pitchFamily="2" charset="0"/>
              </a:rPr>
              <a:t>we may become</a:t>
            </a:r>
          </a:p>
        </p:txBody>
      </p:sp>
      <p:sp>
        <p:nvSpPr>
          <p:cNvPr id="12" name="TextBox 11"/>
          <p:cNvSpPr txBox="1"/>
          <p:nvPr/>
        </p:nvSpPr>
        <p:spPr>
          <a:xfrm>
            <a:off x="7086600" y="1219201"/>
            <a:ext cx="2057400" cy="1015663"/>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Some of what our Eternal Father is, we have inherited.</a:t>
            </a:r>
          </a:p>
        </p:txBody>
      </p:sp>
      <p:sp>
        <p:nvSpPr>
          <p:cNvPr id="13" name="TextBox 12"/>
          <p:cNvSpPr txBox="1"/>
          <p:nvPr/>
        </p:nvSpPr>
        <p:spPr>
          <a:xfrm>
            <a:off x="5334000" y="5867400"/>
            <a:ext cx="25908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Talents of spirituality</a:t>
            </a:r>
          </a:p>
        </p:txBody>
      </p:sp>
      <p:sp>
        <p:nvSpPr>
          <p:cNvPr id="14" name="TextBox 13"/>
          <p:cNvSpPr txBox="1"/>
          <p:nvPr/>
        </p:nvSpPr>
        <p:spPr>
          <a:xfrm>
            <a:off x="2971800" y="4953000"/>
            <a:ext cx="2590800" cy="400110"/>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Chosen before birth</a:t>
            </a:r>
          </a:p>
        </p:txBody>
      </p:sp>
      <p:sp>
        <p:nvSpPr>
          <p:cNvPr id="15" name="TextBox 14"/>
          <p:cNvSpPr txBox="1"/>
          <p:nvPr/>
        </p:nvSpPr>
        <p:spPr>
          <a:xfrm>
            <a:off x="2209800" y="3429000"/>
            <a:ext cx="25908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Foreordained to receive blessing</a:t>
            </a:r>
          </a:p>
        </p:txBody>
      </p:sp>
      <p:sp>
        <p:nvSpPr>
          <p:cNvPr id="16" name="TextBox 15"/>
          <p:cNvSpPr txBox="1"/>
          <p:nvPr/>
        </p:nvSpPr>
        <p:spPr>
          <a:xfrm>
            <a:off x="2667000" y="1828800"/>
            <a:ext cx="25908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Members of the House of Israel</a:t>
            </a:r>
          </a:p>
        </p:txBody>
      </p:sp>
      <p:pic>
        <p:nvPicPr>
          <p:cNvPr id="1032" name="Picture 8" descr="https://encrypted-tbn0.gstatic.com/images?q=tbn:ANd9GcTCZnRPtPjLxOD9y9FEn9OSY2krOy52IISELeZ4kmrcSoQoRjJ4"/>
          <p:cNvPicPr>
            <a:picLocks noChangeAspect="1" noChangeArrowheads="1"/>
          </p:cNvPicPr>
          <p:nvPr/>
        </p:nvPicPr>
        <p:blipFill>
          <a:blip r:embed="rId2" cstate="print"/>
          <a:srcRect/>
          <a:stretch>
            <a:fillRect/>
          </a:stretch>
        </p:blipFill>
        <p:spPr bwMode="auto">
          <a:xfrm>
            <a:off x="4724401" y="2514600"/>
            <a:ext cx="2977211" cy="1981200"/>
          </a:xfrm>
          <a:prstGeom prst="rect">
            <a:avLst/>
          </a:prstGeom>
          <a:noFill/>
        </p:spPr>
      </p:pic>
      <p:sp>
        <p:nvSpPr>
          <p:cNvPr id="22" name="TextBox 21"/>
          <p:cNvSpPr txBox="1"/>
          <p:nvPr/>
        </p:nvSpPr>
        <p:spPr>
          <a:xfrm>
            <a:off x="7838209" y="6341918"/>
            <a:ext cx="4191000" cy="400110"/>
          </a:xfrm>
          <a:prstGeom prst="rect">
            <a:avLst/>
          </a:prstGeom>
          <a:noFill/>
        </p:spPr>
        <p:txBody>
          <a:bodyPr wrap="square" rtlCol="0">
            <a:spAutoFit/>
          </a:bodyPr>
          <a:lstStyle/>
          <a:p>
            <a:pPr algn="r"/>
            <a:r>
              <a:rPr lang="en-US" sz="2000" dirty="0">
                <a:solidFill>
                  <a:schemeClr val="accent1">
                    <a:lumMod val="20000"/>
                    <a:lumOff val="80000"/>
                  </a:schemeClr>
                </a:solidFill>
                <a:latin typeface="AR CENA" panose="02000000000000000000" pitchFamily="2" charset="0"/>
                <a:ea typeface="Wednesday" pitchFamily="2" charset="0"/>
              </a:rPr>
              <a:t>(2,7)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003" y="188768"/>
            <a:ext cx="936733" cy="13075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00" y="5123782"/>
            <a:ext cx="1219200" cy="1524000"/>
          </a:xfrm>
          <a:prstGeom prst="rect">
            <a:avLst/>
          </a:prstGeom>
        </p:spPr>
      </p:pic>
    </p:spTree>
    <p:extLst>
      <p:ext uri="{BB962C8B-B14F-4D97-AF65-F5344CB8AC3E}">
        <p14:creationId xmlns:p14="http://schemas.microsoft.com/office/powerpoint/2010/main" val="358043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linds(horizont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linds(horizontal)">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blinds(horizontal)">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blinds(horizontal)">
                                      <p:cBhvr>
                                        <p:cTn id="40" dur="500"/>
                                        <p:tgtEl>
                                          <p:spTgt spid="1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76298" y="1212273"/>
            <a:ext cx="5618019" cy="3970318"/>
          </a:xfrm>
          <a:prstGeom prst="rect">
            <a:avLst/>
          </a:prstGeom>
          <a:noFill/>
        </p:spPr>
        <p:txBody>
          <a:bodyPr wrap="square" rtlCol="0">
            <a:spAutoFit/>
          </a:bodyPr>
          <a:lstStyle/>
          <a:p>
            <a:r>
              <a:rPr lang="en-US" sz="2800" i="1" dirty="0">
                <a:solidFill>
                  <a:srgbClr val="FFFF00"/>
                </a:solidFill>
                <a:ea typeface="Wednesday" pitchFamily="2" charset="0"/>
              </a:rPr>
              <a:t>“And God saw these souls that they were good, and he stood in the midst of them, and he said: These I will make my rulers; for he stood among those that were spirits, and he saw that they were good; and he said unto me: Abraham, thou art one of them; thou </a:t>
            </a:r>
            <a:r>
              <a:rPr lang="en-US" sz="2800" i="1" dirty="0" err="1">
                <a:solidFill>
                  <a:srgbClr val="FFFF00"/>
                </a:solidFill>
                <a:ea typeface="Wednesday" pitchFamily="2" charset="0"/>
              </a:rPr>
              <a:t>wast</a:t>
            </a:r>
            <a:r>
              <a:rPr lang="en-US" sz="2800" i="1" dirty="0">
                <a:solidFill>
                  <a:srgbClr val="FFFF00"/>
                </a:solidFill>
                <a:ea typeface="Wednesday" pitchFamily="2" charset="0"/>
              </a:rPr>
              <a:t> chosen before thou </a:t>
            </a:r>
            <a:r>
              <a:rPr lang="en-US" sz="2800" i="1" dirty="0" err="1">
                <a:solidFill>
                  <a:srgbClr val="FFFF00"/>
                </a:solidFill>
                <a:ea typeface="Wednesday" pitchFamily="2" charset="0"/>
              </a:rPr>
              <a:t>wast</a:t>
            </a:r>
            <a:r>
              <a:rPr lang="en-US" sz="2800" i="1" dirty="0">
                <a:solidFill>
                  <a:srgbClr val="FFFF00"/>
                </a:solidFill>
                <a:ea typeface="Wednesday" pitchFamily="2" charset="0"/>
              </a:rPr>
              <a:t> born.”  </a:t>
            </a:r>
          </a:p>
        </p:txBody>
      </p:sp>
      <p:sp>
        <p:nvSpPr>
          <p:cNvPr id="6" name="TextBox 5"/>
          <p:cNvSpPr txBox="1"/>
          <p:nvPr/>
        </p:nvSpPr>
        <p:spPr>
          <a:xfrm>
            <a:off x="107372" y="6457890"/>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Abraham 3:23</a:t>
            </a:r>
          </a:p>
        </p:txBody>
      </p:sp>
      <p:pic>
        <p:nvPicPr>
          <p:cNvPr id="3" name="Picture 2">
            <a:extLst>
              <a:ext uri="{FF2B5EF4-FFF2-40B4-BE49-F238E27FC236}">
                <a16:creationId xmlns:a16="http://schemas.microsoft.com/office/drawing/2014/main" id="{5F0285D8-DC2B-4086-81D6-D0FE3698D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289" y="382370"/>
            <a:ext cx="4439880" cy="5680227"/>
          </a:xfrm>
          <a:prstGeom prst="rect">
            <a:avLst/>
          </a:prstGeom>
        </p:spPr>
      </p:pic>
    </p:spTree>
    <p:extLst>
      <p:ext uri="{BB962C8B-B14F-4D97-AF65-F5344CB8AC3E}">
        <p14:creationId xmlns:p14="http://schemas.microsoft.com/office/powerpoint/2010/main" val="10005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3182" y="0"/>
            <a:ext cx="4398818" cy="1323439"/>
          </a:xfrm>
          <a:prstGeom prst="rect">
            <a:avLst/>
          </a:prstGeom>
          <a:noFill/>
        </p:spPr>
        <p:txBody>
          <a:bodyPr wrap="square" rtlCol="0">
            <a:spAutoFit/>
          </a:bodyPr>
          <a:lstStyle/>
          <a:p>
            <a:pPr algn="ctr"/>
            <a:r>
              <a:rPr lang="en-US" sz="4000" b="1" i="1" dirty="0">
                <a:solidFill>
                  <a:schemeClr val="accent1">
                    <a:lumMod val="20000"/>
                    <a:lumOff val="80000"/>
                  </a:schemeClr>
                </a:solidFill>
                <a:latin typeface="+mj-lt"/>
                <a:ea typeface="Wednesday" pitchFamily="2" charset="0"/>
              </a:rPr>
              <a:t>Acceptance in Heaven and on Earth</a:t>
            </a:r>
          </a:p>
        </p:txBody>
      </p:sp>
      <p:sp>
        <p:nvSpPr>
          <p:cNvPr id="6" name="TextBox 5"/>
          <p:cNvSpPr txBox="1"/>
          <p:nvPr/>
        </p:nvSpPr>
        <p:spPr>
          <a:xfrm>
            <a:off x="4953000" y="609600"/>
            <a:ext cx="2057400" cy="400110"/>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Law of election</a:t>
            </a:r>
          </a:p>
        </p:txBody>
      </p:sp>
      <p:sp>
        <p:nvSpPr>
          <p:cNvPr id="7" name="TextBox 6"/>
          <p:cNvSpPr txBox="1"/>
          <p:nvPr/>
        </p:nvSpPr>
        <p:spPr>
          <a:xfrm>
            <a:off x="7696200" y="3048000"/>
            <a:ext cx="28194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Promises, blessings, and responsibilities</a:t>
            </a:r>
          </a:p>
        </p:txBody>
      </p:sp>
      <p:sp>
        <p:nvSpPr>
          <p:cNvPr id="9" name="TextBox 8"/>
          <p:cNvSpPr txBox="1"/>
          <p:nvPr/>
        </p:nvSpPr>
        <p:spPr>
          <a:xfrm>
            <a:off x="7464136" y="4163290"/>
            <a:ext cx="25908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 If Israel rejects Christ-- looses promises</a:t>
            </a:r>
          </a:p>
        </p:txBody>
      </p:sp>
      <p:sp>
        <p:nvSpPr>
          <p:cNvPr id="12" name="TextBox 11"/>
          <p:cNvSpPr txBox="1"/>
          <p:nvPr/>
        </p:nvSpPr>
        <p:spPr>
          <a:xfrm>
            <a:off x="7086600" y="1219201"/>
            <a:ext cx="2057400" cy="1323439"/>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saved by obedience—accept and follow Christ</a:t>
            </a:r>
          </a:p>
        </p:txBody>
      </p:sp>
      <p:sp>
        <p:nvSpPr>
          <p:cNvPr id="13" name="TextBox 12"/>
          <p:cNvSpPr txBox="1"/>
          <p:nvPr/>
        </p:nvSpPr>
        <p:spPr>
          <a:xfrm>
            <a:off x="5334000" y="5562601"/>
            <a:ext cx="2590800" cy="1015663"/>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Grafting—partaking fully of blessings and promises of the gospel</a:t>
            </a:r>
          </a:p>
        </p:txBody>
      </p:sp>
      <p:sp>
        <p:nvSpPr>
          <p:cNvPr id="14" name="TextBox 13"/>
          <p:cNvSpPr txBox="1"/>
          <p:nvPr/>
        </p:nvSpPr>
        <p:spPr>
          <a:xfrm>
            <a:off x="2743200" y="4876800"/>
            <a:ext cx="25908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Inherit all of Israel’s blessings</a:t>
            </a:r>
          </a:p>
        </p:txBody>
      </p:sp>
      <p:sp>
        <p:nvSpPr>
          <p:cNvPr id="15" name="TextBox 14"/>
          <p:cNvSpPr txBox="1"/>
          <p:nvPr/>
        </p:nvSpPr>
        <p:spPr>
          <a:xfrm>
            <a:off x="1981200" y="3200401"/>
            <a:ext cx="2590800" cy="1015663"/>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Through the acceptance of Jesus Christ</a:t>
            </a:r>
          </a:p>
        </p:txBody>
      </p:sp>
      <p:sp>
        <p:nvSpPr>
          <p:cNvPr id="16" name="TextBox 15"/>
          <p:cNvSpPr txBox="1"/>
          <p:nvPr/>
        </p:nvSpPr>
        <p:spPr>
          <a:xfrm>
            <a:off x="2514600" y="1600200"/>
            <a:ext cx="2590800" cy="707886"/>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Obedience to the gospel</a:t>
            </a:r>
          </a:p>
        </p:txBody>
      </p:sp>
      <p:pic>
        <p:nvPicPr>
          <p:cNvPr id="17" name="Picture 16" descr="abraham and stars.jpg"/>
          <p:cNvPicPr>
            <a:picLocks noChangeAspect="1"/>
          </p:cNvPicPr>
          <p:nvPr/>
        </p:nvPicPr>
        <p:blipFill>
          <a:blip r:embed="rId2" cstate="print"/>
          <a:stretch>
            <a:fillRect/>
          </a:stretch>
        </p:blipFill>
        <p:spPr>
          <a:xfrm>
            <a:off x="4679732" y="2362200"/>
            <a:ext cx="2589749" cy="1950720"/>
          </a:xfrm>
          <a:prstGeom prst="rect">
            <a:avLst/>
          </a:prstGeom>
        </p:spPr>
      </p:pic>
      <p:sp>
        <p:nvSpPr>
          <p:cNvPr id="18" name="TextBox 17"/>
          <p:cNvSpPr txBox="1"/>
          <p:nvPr/>
        </p:nvSpPr>
        <p:spPr>
          <a:xfrm>
            <a:off x="0" y="6457890"/>
            <a:ext cx="3657600" cy="369332"/>
          </a:xfrm>
          <a:prstGeom prst="rect">
            <a:avLst/>
          </a:prstGeom>
          <a:noFill/>
        </p:spPr>
        <p:txBody>
          <a:bodyPr wrap="square" rtlCol="0">
            <a:spAutoFit/>
          </a:bodyPr>
          <a:lstStyle/>
          <a:p>
            <a:r>
              <a:rPr lang="en-US" dirty="0">
                <a:solidFill>
                  <a:schemeClr val="accent1">
                    <a:lumMod val="20000"/>
                    <a:lumOff val="80000"/>
                  </a:schemeClr>
                </a:solidFill>
                <a:latin typeface="AR CENA" panose="02000000000000000000" pitchFamily="2" charset="0"/>
                <a:ea typeface="Wednesday" pitchFamily="2" charset="0"/>
              </a:rPr>
              <a:t>Romans 9: 1-5</a:t>
            </a:r>
          </a:p>
        </p:txBody>
      </p:sp>
      <p:grpSp>
        <p:nvGrpSpPr>
          <p:cNvPr id="19" name="Group 18"/>
          <p:cNvGrpSpPr/>
          <p:nvPr/>
        </p:nvGrpSpPr>
        <p:grpSpPr>
          <a:xfrm>
            <a:off x="8676408" y="4838763"/>
            <a:ext cx="2853147" cy="2019237"/>
            <a:chOff x="384206" y="4158361"/>
            <a:chExt cx="3289208" cy="2390250"/>
          </a:xfrm>
        </p:grpSpPr>
        <p:grpSp>
          <p:nvGrpSpPr>
            <p:cNvPr id="20" name="Group 19"/>
            <p:cNvGrpSpPr/>
            <p:nvPr/>
          </p:nvGrpSpPr>
          <p:grpSpPr>
            <a:xfrm>
              <a:off x="384206" y="4158361"/>
              <a:ext cx="3289208" cy="2390250"/>
              <a:chOff x="609599" y="833642"/>
              <a:chExt cx="7941747" cy="5771225"/>
            </a:xfrm>
          </p:grpSpPr>
          <p:grpSp>
            <p:nvGrpSpPr>
              <p:cNvPr id="22" name="Group 14"/>
              <p:cNvGrpSpPr/>
              <p:nvPr/>
            </p:nvGrpSpPr>
            <p:grpSpPr>
              <a:xfrm rot="10800000">
                <a:off x="7696200" y="5257800"/>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rot="10800000">
                <a:off x="939238" y="4923502"/>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Wave 2"/>
              <p:cNvSpPr/>
              <p:nvPr/>
            </p:nvSpPr>
            <p:spPr>
              <a:xfrm>
                <a:off x="891572"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99460" y="833642"/>
                <a:ext cx="621450" cy="986197"/>
                <a:chOff x="7031201" y="834275"/>
                <a:chExt cx="762000" cy="1488861"/>
              </a:xfrm>
            </p:grpSpPr>
            <p:sp>
              <p:nvSpPr>
                <p:cNvPr id="31" name="Rounded Rectangle 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646520" y="1148254"/>
                <a:ext cx="621450" cy="1017899"/>
                <a:chOff x="7087348" y="824753"/>
                <a:chExt cx="762000" cy="1536722"/>
              </a:xfrm>
            </p:grpSpPr>
            <p:sp>
              <p:nvSpPr>
                <p:cNvPr id="29" name="Rounded Rectangle 2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841971" y="4698259"/>
              <a:ext cx="2379225" cy="1384444"/>
            </a:xfrm>
            <a:prstGeom prst="rect">
              <a:avLst/>
            </a:prstGeom>
          </p:spPr>
          <p:txBody>
            <a:bodyPr wrap="square">
              <a:spAutoFit/>
            </a:bodyPr>
            <a:lstStyle/>
            <a:p>
              <a:pPr algn="ctr"/>
              <a:r>
                <a:rPr lang="en-US" sz="1400" b="1" dirty="0"/>
                <a:t>If we accept and obey Jesus Christ and His gospel, we can receive the blessings of God’s covenants and be saved</a:t>
              </a:r>
              <a:endParaRPr lang="en-US" sz="1400" dirty="0"/>
            </a:p>
          </p:txBody>
        </p:sp>
      </p:grpSp>
    </p:spTree>
    <p:extLst>
      <p:ext uri="{BB962C8B-B14F-4D97-AF65-F5344CB8AC3E}">
        <p14:creationId xmlns:p14="http://schemas.microsoft.com/office/powerpoint/2010/main" val="306942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linds(horizontal)">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blinds(horizontal)">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blinds(horizontal)">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4746" y="0"/>
            <a:ext cx="9067800" cy="707886"/>
          </a:xfrm>
          <a:prstGeom prst="rect">
            <a:avLst/>
          </a:prstGeom>
          <a:noFill/>
        </p:spPr>
        <p:txBody>
          <a:bodyPr wrap="square" rtlCol="0">
            <a:spAutoFit/>
          </a:bodyPr>
          <a:lstStyle/>
          <a:p>
            <a:r>
              <a:rPr lang="en-US" sz="4000" b="1" i="1" dirty="0">
                <a:solidFill>
                  <a:schemeClr val="accent1">
                    <a:lumMod val="20000"/>
                    <a:lumOff val="80000"/>
                  </a:schemeClr>
                </a:solidFill>
                <a:latin typeface="+mj-lt"/>
                <a:ea typeface="Wednesday" pitchFamily="2" charset="0"/>
              </a:rPr>
              <a:t>Promises and Blessings</a:t>
            </a:r>
          </a:p>
        </p:txBody>
      </p:sp>
      <p:sp>
        <p:nvSpPr>
          <p:cNvPr id="6" name="TextBox 5"/>
          <p:cNvSpPr txBox="1"/>
          <p:nvPr/>
        </p:nvSpPr>
        <p:spPr>
          <a:xfrm>
            <a:off x="2133600" y="685800"/>
            <a:ext cx="52578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Heavenly Father will honor them by:</a:t>
            </a:r>
          </a:p>
        </p:txBody>
      </p:sp>
      <p:sp>
        <p:nvSpPr>
          <p:cNvPr id="7" name="TextBox 6"/>
          <p:cNvSpPr txBox="1"/>
          <p:nvPr/>
        </p:nvSpPr>
        <p:spPr>
          <a:xfrm>
            <a:off x="4572000" y="1676400"/>
            <a:ext cx="28194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Watching over them</a:t>
            </a:r>
          </a:p>
        </p:txBody>
      </p:sp>
      <p:sp>
        <p:nvSpPr>
          <p:cNvPr id="9" name="TextBox 8"/>
          <p:cNvSpPr txBox="1"/>
          <p:nvPr/>
        </p:nvSpPr>
        <p:spPr>
          <a:xfrm>
            <a:off x="5105400" y="2133600"/>
            <a:ext cx="32766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Giving Land to them</a:t>
            </a:r>
          </a:p>
        </p:txBody>
      </p:sp>
      <p:sp>
        <p:nvSpPr>
          <p:cNvPr id="12" name="TextBox 11"/>
          <p:cNvSpPr txBox="1"/>
          <p:nvPr/>
        </p:nvSpPr>
        <p:spPr>
          <a:xfrm>
            <a:off x="3810000" y="1143000"/>
            <a:ext cx="20574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Nourishing them</a:t>
            </a:r>
          </a:p>
        </p:txBody>
      </p:sp>
      <p:sp>
        <p:nvSpPr>
          <p:cNvPr id="13" name="TextBox 12"/>
          <p:cNvSpPr txBox="1"/>
          <p:nvPr/>
        </p:nvSpPr>
        <p:spPr>
          <a:xfrm>
            <a:off x="6019800" y="2590800"/>
            <a:ext cx="38100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Making them a great nation</a:t>
            </a:r>
          </a:p>
        </p:txBody>
      </p:sp>
      <p:sp>
        <p:nvSpPr>
          <p:cNvPr id="14" name="TextBox 13"/>
          <p:cNvSpPr txBox="1"/>
          <p:nvPr/>
        </p:nvSpPr>
        <p:spPr>
          <a:xfrm>
            <a:off x="6858000" y="3048000"/>
            <a:ext cx="3124200" cy="400110"/>
          </a:xfrm>
          <a:prstGeom prst="rect">
            <a:avLst/>
          </a:prstGeom>
          <a:noFill/>
        </p:spPr>
        <p:txBody>
          <a:bodyPr wrap="square" rtlCol="0">
            <a:spAutoFit/>
          </a:bodyPr>
          <a:lstStyle/>
          <a:p>
            <a:r>
              <a:rPr lang="en-US" sz="2000" b="1" i="1" dirty="0">
                <a:solidFill>
                  <a:schemeClr val="accent1">
                    <a:lumMod val="20000"/>
                    <a:lumOff val="80000"/>
                  </a:schemeClr>
                </a:solidFill>
                <a:latin typeface="+mj-lt"/>
                <a:ea typeface="Wednesday" pitchFamily="2" charset="0"/>
              </a:rPr>
              <a:t>Multiplying their posterity</a:t>
            </a:r>
          </a:p>
        </p:txBody>
      </p:sp>
      <p:sp>
        <p:nvSpPr>
          <p:cNvPr id="16" name="TextBox 15"/>
          <p:cNvSpPr txBox="1"/>
          <p:nvPr/>
        </p:nvSpPr>
        <p:spPr>
          <a:xfrm>
            <a:off x="7696200" y="3505200"/>
            <a:ext cx="2590800" cy="400110"/>
          </a:xfrm>
          <a:prstGeom prst="rect">
            <a:avLst/>
          </a:prstGeom>
          <a:noFill/>
        </p:spPr>
        <p:txBody>
          <a:bodyPr wrap="square" rtlCol="0">
            <a:spAutoFit/>
          </a:bodyPr>
          <a:lstStyle/>
          <a:p>
            <a:pPr algn="ctr"/>
            <a:r>
              <a:rPr lang="en-US" sz="2000" b="1" i="1" dirty="0">
                <a:solidFill>
                  <a:schemeClr val="accent1">
                    <a:lumMod val="20000"/>
                    <a:lumOff val="80000"/>
                  </a:schemeClr>
                </a:solidFill>
                <a:latin typeface="+mj-lt"/>
                <a:ea typeface="Wednesday" pitchFamily="2" charset="0"/>
              </a:rPr>
              <a:t>Receiving eternal life</a:t>
            </a:r>
          </a:p>
        </p:txBody>
      </p:sp>
      <p:pic>
        <p:nvPicPr>
          <p:cNvPr id="18434" name="Picture 2" descr="https://encrypted-tbn1.gstatic.com/images?q=tbn:ANd9GcSLLgq4HlMG26CBdSawt6tsuvQjLaUIMHJZvjRfEU0oN_q7t43mUQ"/>
          <p:cNvPicPr>
            <a:picLocks noChangeAspect="1" noChangeArrowheads="1"/>
          </p:cNvPicPr>
          <p:nvPr/>
        </p:nvPicPr>
        <p:blipFill>
          <a:blip r:embed="rId3" cstate="print"/>
          <a:srcRect/>
          <a:stretch>
            <a:fillRect/>
          </a:stretch>
        </p:blipFill>
        <p:spPr bwMode="auto">
          <a:xfrm>
            <a:off x="1828800" y="1219200"/>
            <a:ext cx="1447800" cy="1932888"/>
          </a:xfrm>
          <a:prstGeom prst="rect">
            <a:avLst/>
          </a:prstGeom>
          <a:noFill/>
        </p:spPr>
      </p:pic>
      <p:pic>
        <p:nvPicPr>
          <p:cNvPr id="18436" name="Picture 4" descr="https://encrypted-tbn0.gstatic.com/images?q=tbn:ANd9GcSMtjxl63tQMeaNYPUEnS19n7o4dfimlkyfScrjblzOdhMqzlNv-g"/>
          <p:cNvPicPr>
            <a:picLocks noChangeAspect="1" noChangeArrowheads="1"/>
          </p:cNvPicPr>
          <p:nvPr/>
        </p:nvPicPr>
        <p:blipFill>
          <a:blip r:embed="rId4" cstate="print"/>
          <a:srcRect/>
          <a:stretch>
            <a:fillRect/>
          </a:stretch>
        </p:blipFill>
        <p:spPr bwMode="auto">
          <a:xfrm>
            <a:off x="3505200" y="2667000"/>
            <a:ext cx="2057400" cy="1469572"/>
          </a:xfrm>
          <a:prstGeom prst="rect">
            <a:avLst/>
          </a:prstGeom>
          <a:noFill/>
        </p:spPr>
      </p:pic>
      <p:pic>
        <p:nvPicPr>
          <p:cNvPr id="18438" name="Picture 6" descr="https://encrypted-tbn1.gstatic.com/images?q=tbn:ANd9GcS67wtLSXdbeeM-dK10w6XRN3ZVHwNKBue7i7-y2Z17q_JRmizN"/>
          <p:cNvPicPr>
            <a:picLocks noChangeAspect="1" noChangeArrowheads="1"/>
          </p:cNvPicPr>
          <p:nvPr/>
        </p:nvPicPr>
        <p:blipFill>
          <a:blip r:embed="rId5" cstate="print"/>
          <a:srcRect/>
          <a:stretch>
            <a:fillRect/>
          </a:stretch>
        </p:blipFill>
        <p:spPr bwMode="auto">
          <a:xfrm>
            <a:off x="7239000" y="304800"/>
            <a:ext cx="2609850" cy="1752600"/>
          </a:xfrm>
          <a:prstGeom prst="rect">
            <a:avLst/>
          </a:prstGeom>
          <a:noFill/>
        </p:spPr>
      </p:pic>
      <p:pic>
        <p:nvPicPr>
          <p:cNvPr id="18440" name="Picture 8" descr="https://encrypted-tbn1.gstatic.com/images?q=tbn:ANd9GcQJPhWiK2FCY-_WKY3CC24eQvVtQjgj-zHaACJ0md7d6gRjdzMH"/>
          <p:cNvPicPr>
            <a:picLocks noChangeAspect="1" noChangeArrowheads="1"/>
          </p:cNvPicPr>
          <p:nvPr/>
        </p:nvPicPr>
        <p:blipFill>
          <a:blip r:embed="rId6" cstate="print"/>
          <a:srcRect/>
          <a:stretch>
            <a:fillRect/>
          </a:stretch>
        </p:blipFill>
        <p:spPr bwMode="auto">
          <a:xfrm>
            <a:off x="7772401" y="4267201"/>
            <a:ext cx="2390775" cy="1914525"/>
          </a:xfrm>
          <a:prstGeom prst="rect">
            <a:avLst/>
          </a:prstGeom>
          <a:noFill/>
        </p:spPr>
      </p:pic>
      <p:pic>
        <p:nvPicPr>
          <p:cNvPr id="18442" name="Picture 10" descr="https://encrypted-tbn3.gstatic.com/images?q=tbn:ANd9GcSE-0J8qko2pdYdYKB7ApFF9YBfAZ4cZ2MyU9AvZaAFQ0XgQhx3-A"/>
          <p:cNvPicPr>
            <a:picLocks noChangeAspect="1" noChangeArrowheads="1"/>
          </p:cNvPicPr>
          <p:nvPr/>
        </p:nvPicPr>
        <p:blipFill>
          <a:blip r:embed="rId7" cstate="print"/>
          <a:srcRect/>
          <a:stretch>
            <a:fillRect/>
          </a:stretch>
        </p:blipFill>
        <p:spPr bwMode="auto">
          <a:xfrm>
            <a:off x="2286000" y="4572000"/>
            <a:ext cx="1726396" cy="1990726"/>
          </a:xfrm>
          <a:prstGeom prst="rect">
            <a:avLst/>
          </a:prstGeom>
          <a:noFill/>
        </p:spPr>
      </p:pic>
      <p:pic>
        <p:nvPicPr>
          <p:cNvPr id="18444" name="Picture 12" descr="https://encrypted-tbn2.gstatic.com/images?q=tbn:ANd9GcS2S5Ax32IOy-5fERfAo6Bc5rGMYI9DLmxNPWPZ2lvx5xLzS__d"/>
          <p:cNvPicPr>
            <a:picLocks noChangeAspect="1" noChangeArrowheads="1"/>
          </p:cNvPicPr>
          <p:nvPr/>
        </p:nvPicPr>
        <p:blipFill>
          <a:blip r:embed="rId8" cstate="print"/>
          <a:srcRect/>
          <a:stretch>
            <a:fillRect/>
          </a:stretch>
        </p:blipFill>
        <p:spPr bwMode="auto">
          <a:xfrm>
            <a:off x="5486400" y="4495801"/>
            <a:ext cx="1352550" cy="1695451"/>
          </a:xfrm>
          <a:prstGeom prst="rect">
            <a:avLst/>
          </a:prstGeom>
          <a:noFill/>
        </p:spPr>
      </p:pic>
    </p:spTree>
    <p:extLst>
      <p:ext uri="{BB962C8B-B14F-4D97-AF65-F5344CB8AC3E}">
        <p14:creationId xmlns:p14="http://schemas.microsoft.com/office/powerpoint/2010/main" val="157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box(in)">
                                      <p:cBhvr>
                                        <p:cTn id="15" dur="500"/>
                                        <p:tgtEl>
                                          <p:spTgt spid="184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linds(horizontal)">
                                      <p:cBhvr>
                                        <p:cTn id="20" dur="500"/>
                                        <p:tgtEl>
                                          <p:spTgt spid="7">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box(in)">
                                      <p:cBhvr>
                                        <p:cTn id="23" dur="500"/>
                                        <p:tgtEl>
                                          <p:spTgt spid="1843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box(in)">
                                      <p:cBhvr>
                                        <p:cTn id="31" dur="500"/>
                                        <p:tgtEl>
                                          <p:spTgt spid="1843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blinds(horizontal)">
                                      <p:cBhvr>
                                        <p:cTn id="36" dur="500"/>
                                        <p:tgtEl>
                                          <p:spTgt spid="13">
                                            <p:txEl>
                                              <p:pRg st="0" end="0"/>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18442"/>
                                        </p:tgtEl>
                                        <p:attrNameLst>
                                          <p:attrName>style.visibility</p:attrName>
                                        </p:attrNameLst>
                                      </p:cBhvr>
                                      <p:to>
                                        <p:strVal val="visible"/>
                                      </p:to>
                                    </p:set>
                                    <p:animEffect transition="in" filter="box(in)">
                                      <p:cBhvr>
                                        <p:cTn id="39" dur="500"/>
                                        <p:tgtEl>
                                          <p:spTgt spid="1844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blinds(horizontal)">
                                      <p:cBhvr>
                                        <p:cTn id="44" dur="500"/>
                                        <p:tgtEl>
                                          <p:spTgt spid="14">
                                            <p:txEl>
                                              <p:pRg st="0" end="0"/>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18440"/>
                                        </p:tgtEl>
                                        <p:attrNameLst>
                                          <p:attrName>style.visibility</p:attrName>
                                        </p:attrNameLst>
                                      </p:cBhvr>
                                      <p:to>
                                        <p:strVal val="visible"/>
                                      </p:to>
                                    </p:set>
                                    <p:animEffect transition="in" filter="box(in)">
                                      <p:cBhvr>
                                        <p:cTn id="47" dur="500"/>
                                        <p:tgtEl>
                                          <p:spTgt spid="1844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blinds(horizontal)">
                                      <p:cBhvr>
                                        <p:cTn id="52" dur="500"/>
                                        <p:tgtEl>
                                          <p:spTgt spid="16">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8444"/>
                                        </p:tgtEl>
                                        <p:attrNameLst>
                                          <p:attrName>style.visibility</p:attrName>
                                        </p:attrNameLst>
                                      </p:cBhvr>
                                      <p:to>
                                        <p:strVal val="visible"/>
                                      </p:to>
                                    </p:set>
                                    <p:animEffect transition="in" filter="fade">
                                      <p:cBhvr>
                                        <p:cTn id="55" dur="500"/>
                                        <p:tgtEl>
                                          <p:spTgt spid="18444"/>
                                        </p:tgtEl>
                                      </p:cBhvr>
                                    </p:animEffect>
                                  </p:childTnLst>
                                  <p:subTnLst>
                                    <p:audio>
                                      <p:cMediaNode>
                                        <p:cTn display="0" masterRel="sameClick">
                                          <p:stCondLst>
                                            <p:cond evt="begin" delay="0">
                                              <p:tn val="53"/>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05000" y="381001"/>
            <a:ext cx="5257800" cy="2246769"/>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However:</a:t>
            </a:r>
          </a:p>
          <a:p>
            <a:r>
              <a:rPr lang="en-US" sz="2800" i="1" dirty="0">
                <a:solidFill>
                  <a:schemeClr val="accent1">
                    <a:lumMod val="20000"/>
                    <a:lumOff val="80000"/>
                  </a:schemeClr>
                </a:solidFill>
                <a:ea typeface="Wednesday" pitchFamily="2" charset="0"/>
              </a:rPr>
              <a:t>	Premortal faithfulness, foreordained promises or being born into a certain lineage do not guarantee salvation.</a:t>
            </a:r>
          </a:p>
        </p:txBody>
      </p:sp>
      <p:sp>
        <p:nvSpPr>
          <p:cNvPr id="6" name="TextBox 5"/>
          <p:cNvSpPr txBox="1"/>
          <p:nvPr/>
        </p:nvSpPr>
        <p:spPr>
          <a:xfrm>
            <a:off x="0" y="6457890"/>
            <a:ext cx="3657600" cy="369332"/>
          </a:xfrm>
          <a:prstGeom prst="rect">
            <a:avLst/>
          </a:prstGeom>
          <a:noFill/>
        </p:spPr>
        <p:txBody>
          <a:bodyPr wrap="square" rtlCol="0">
            <a:spAutoFit/>
          </a:bodyPr>
          <a:lstStyle/>
          <a:p>
            <a:r>
              <a:rPr lang="en-US" dirty="0">
                <a:solidFill>
                  <a:schemeClr val="accent1">
                    <a:lumMod val="20000"/>
                    <a:lumOff val="80000"/>
                  </a:schemeClr>
                </a:solidFill>
                <a:latin typeface="AR CENA" panose="02000000000000000000" pitchFamily="2" charset="0"/>
                <a:ea typeface="Wednesday" pitchFamily="2" charset="0"/>
              </a:rPr>
              <a:t>D&amp;C 64:35-36</a:t>
            </a:r>
          </a:p>
        </p:txBody>
      </p:sp>
      <p:pic>
        <p:nvPicPr>
          <p:cNvPr id="19458" name="Picture 2" descr="https://encrypted-tbn0.gstatic.com/images?q=tbn:ANd9GcSQNyixqjAWZawaYS5UgL1gzCbG5Bzj-53B003JUcEpBEGrA46K-A"/>
          <p:cNvPicPr>
            <a:picLocks noChangeAspect="1" noChangeArrowheads="1"/>
          </p:cNvPicPr>
          <p:nvPr/>
        </p:nvPicPr>
        <p:blipFill>
          <a:blip r:embed="rId2" cstate="print"/>
          <a:srcRect/>
          <a:stretch>
            <a:fillRect/>
          </a:stretch>
        </p:blipFill>
        <p:spPr bwMode="auto">
          <a:xfrm>
            <a:off x="5257800" y="2971800"/>
            <a:ext cx="5985164" cy="2992582"/>
          </a:xfrm>
          <a:prstGeom prst="rect">
            <a:avLst/>
          </a:prstGeom>
          <a:noFill/>
        </p:spPr>
      </p:pic>
    </p:spTree>
    <p:extLst>
      <p:ext uri="{BB962C8B-B14F-4D97-AF65-F5344CB8AC3E}">
        <p14:creationId xmlns:p14="http://schemas.microsoft.com/office/powerpoint/2010/main" val="88737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0"/>
            <a:ext cx="9067800" cy="523220"/>
          </a:xfrm>
          <a:prstGeom prst="rect">
            <a:avLst/>
          </a:prstGeom>
          <a:noFill/>
        </p:spPr>
        <p:txBody>
          <a:bodyPr wrap="square" rtlCol="0">
            <a:spAutoFit/>
          </a:bodyPr>
          <a:lstStyle/>
          <a:p>
            <a:r>
              <a:rPr lang="en-US" sz="2800" b="1" i="1" dirty="0">
                <a:solidFill>
                  <a:schemeClr val="bg1"/>
                </a:solidFill>
                <a:latin typeface="+mj-lt"/>
                <a:ea typeface="Wednesday" pitchFamily="2" charset="0"/>
              </a:rPr>
              <a:t>Rejection and Rebellious</a:t>
            </a:r>
          </a:p>
        </p:txBody>
      </p:sp>
      <p:sp>
        <p:nvSpPr>
          <p:cNvPr id="6" name="TextBox 5"/>
          <p:cNvSpPr txBox="1"/>
          <p:nvPr/>
        </p:nvSpPr>
        <p:spPr>
          <a:xfrm>
            <a:off x="2133600" y="685800"/>
            <a:ext cx="5257800" cy="400110"/>
          </a:xfrm>
          <a:prstGeom prst="rect">
            <a:avLst/>
          </a:prstGeom>
          <a:noFill/>
        </p:spPr>
        <p:txBody>
          <a:bodyPr wrap="square" rtlCol="0">
            <a:spAutoFit/>
          </a:bodyPr>
          <a:lstStyle/>
          <a:p>
            <a:r>
              <a:rPr lang="en-US" sz="2000" b="1" i="1" dirty="0">
                <a:solidFill>
                  <a:schemeClr val="bg1"/>
                </a:solidFill>
                <a:latin typeface="+mj-lt"/>
                <a:ea typeface="Wednesday" pitchFamily="2" charset="0"/>
              </a:rPr>
              <a:t>Heavenly Father removes His Spirit by:</a:t>
            </a:r>
          </a:p>
        </p:txBody>
      </p:sp>
      <p:sp>
        <p:nvSpPr>
          <p:cNvPr id="7" name="TextBox 6"/>
          <p:cNvSpPr txBox="1"/>
          <p:nvPr/>
        </p:nvSpPr>
        <p:spPr>
          <a:xfrm>
            <a:off x="4572000" y="1676400"/>
            <a:ext cx="2819400" cy="400110"/>
          </a:xfrm>
          <a:prstGeom prst="rect">
            <a:avLst/>
          </a:prstGeom>
          <a:noFill/>
        </p:spPr>
        <p:txBody>
          <a:bodyPr wrap="square" rtlCol="0">
            <a:spAutoFit/>
          </a:bodyPr>
          <a:lstStyle/>
          <a:p>
            <a:r>
              <a:rPr lang="en-US" sz="2000" b="1" i="1" dirty="0">
                <a:solidFill>
                  <a:schemeClr val="bg1"/>
                </a:solidFill>
                <a:latin typeface="+mj-lt"/>
                <a:ea typeface="Wednesday" pitchFamily="2" charset="0"/>
              </a:rPr>
              <a:t>Destruction </a:t>
            </a:r>
          </a:p>
        </p:txBody>
      </p:sp>
      <p:sp>
        <p:nvSpPr>
          <p:cNvPr id="9" name="TextBox 8"/>
          <p:cNvSpPr txBox="1"/>
          <p:nvPr/>
        </p:nvSpPr>
        <p:spPr>
          <a:xfrm>
            <a:off x="5105400" y="2133600"/>
            <a:ext cx="3276600" cy="400110"/>
          </a:xfrm>
          <a:prstGeom prst="rect">
            <a:avLst/>
          </a:prstGeom>
          <a:noFill/>
        </p:spPr>
        <p:txBody>
          <a:bodyPr wrap="square" rtlCol="0">
            <a:spAutoFit/>
          </a:bodyPr>
          <a:lstStyle/>
          <a:p>
            <a:r>
              <a:rPr lang="en-US" sz="2000" b="1" i="1" dirty="0">
                <a:solidFill>
                  <a:schemeClr val="bg1"/>
                </a:solidFill>
                <a:latin typeface="+mj-lt"/>
                <a:ea typeface="Wednesday" pitchFamily="2" charset="0"/>
              </a:rPr>
              <a:t>Taking away their land</a:t>
            </a:r>
          </a:p>
        </p:txBody>
      </p:sp>
      <p:sp>
        <p:nvSpPr>
          <p:cNvPr id="12" name="TextBox 11"/>
          <p:cNvSpPr txBox="1"/>
          <p:nvPr/>
        </p:nvSpPr>
        <p:spPr>
          <a:xfrm>
            <a:off x="3810000" y="1143000"/>
            <a:ext cx="2895600" cy="400110"/>
          </a:xfrm>
          <a:prstGeom prst="rect">
            <a:avLst/>
          </a:prstGeom>
          <a:noFill/>
        </p:spPr>
        <p:txBody>
          <a:bodyPr wrap="square" rtlCol="0">
            <a:spAutoFit/>
          </a:bodyPr>
          <a:lstStyle/>
          <a:p>
            <a:r>
              <a:rPr lang="en-US" sz="2000" b="1" i="1" dirty="0">
                <a:solidFill>
                  <a:schemeClr val="bg1"/>
                </a:solidFill>
                <a:latin typeface="+mj-lt"/>
                <a:ea typeface="Wednesday" pitchFamily="2" charset="0"/>
              </a:rPr>
              <a:t>Long suffering and curses</a:t>
            </a:r>
          </a:p>
        </p:txBody>
      </p:sp>
      <p:sp>
        <p:nvSpPr>
          <p:cNvPr id="13" name="TextBox 12"/>
          <p:cNvSpPr txBox="1"/>
          <p:nvPr/>
        </p:nvSpPr>
        <p:spPr>
          <a:xfrm>
            <a:off x="6019800" y="2590800"/>
            <a:ext cx="4114800" cy="400110"/>
          </a:xfrm>
          <a:prstGeom prst="rect">
            <a:avLst/>
          </a:prstGeom>
          <a:noFill/>
        </p:spPr>
        <p:txBody>
          <a:bodyPr wrap="square" rtlCol="0">
            <a:spAutoFit/>
          </a:bodyPr>
          <a:lstStyle/>
          <a:p>
            <a:r>
              <a:rPr lang="en-US" sz="2000" b="1" i="1" dirty="0">
                <a:solidFill>
                  <a:schemeClr val="bg1"/>
                </a:solidFill>
                <a:latin typeface="+mj-lt"/>
                <a:ea typeface="Wednesday" pitchFamily="2" charset="0"/>
              </a:rPr>
              <a:t>Cutting them off from the land of Zion</a:t>
            </a:r>
          </a:p>
        </p:txBody>
      </p:sp>
      <p:sp>
        <p:nvSpPr>
          <p:cNvPr id="14" name="TextBox 13"/>
          <p:cNvSpPr txBox="1"/>
          <p:nvPr/>
        </p:nvSpPr>
        <p:spPr>
          <a:xfrm>
            <a:off x="6858000" y="3048000"/>
            <a:ext cx="3124200" cy="400110"/>
          </a:xfrm>
          <a:prstGeom prst="rect">
            <a:avLst/>
          </a:prstGeom>
          <a:noFill/>
        </p:spPr>
        <p:txBody>
          <a:bodyPr wrap="square" rtlCol="0">
            <a:spAutoFit/>
          </a:bodyPr>
          <a:lstStyle/>
          <a:p>
            <a:r>
              <a:rPr lang="en-US" sz="2000" b="1" i="1" dirty="0">
                <a:solidFill>
                  <a:schemeClr val="bg1"/>
                </a:solidFill>
                <a:latin typeface="+mj-lt"/>
                <a:ea typeface="Wednesday" pitchFamily="2" charset="0"/>
              </a:rPr>
              <a:t>Scattering</a:t>
            </a:r>
          </a:p>
        </p:txBody>
      </p:sp>
      <p:sp>
        <p:nvSpPr>
          <p:cNvPr id="16" name="TextBox 15"/>
          <p:cNvSpPr txBox="1"/>
          <p:nvPr/>
        </p:nvSpPr>
        <p:spPr>
          <a:xfrm>
            <a:off x="7696200" y="3505200"/>
            <a:ext cx="2590800" cy="400110"/>
          </a:xfrm>
          <a:prstGeom prst="rect">
            <a:avLst/>
          </a:prstGeom>
          <a:noFill/>
        </p:spPr>
        <p:txBody>
          <a:bodyPr wrap="square" rtlCol="0">
            <a:spAutoFit/>
          </a:bodyPr>
          <a:lstStyle/>
          <a:p>
            <a:pPr algn="ctr"/>
            <a:r>
              <a:rPr lang="en-US" sz="2000" b="1" i="1" dirty="0">
                <a:solidFill>
                  <a:schemeClr val="bg1"/>
                </a:solidFill>
                <a:latin typeface="+mj-lt"/>
                <a:ea typeface="Wednesday" pitchFamily="2" charset="0"/>
              </a:rPr>
              <a:t>Eternal Damnation</a:t>
            </a:r>
          </a:p>
        </p:txBody>
      </p:sp>
      <p:pic>
        <p:nvPicPr>
          <p:cNvPr id="18438" name="Picture 6" descr="https://encrypted-tbn1.gstatic.com/images?q=tbn:ANd9GcS67wtLSXdbeeM-dK10w6XRN3ZVHwNKBue7i7-y2Z17q_JRmizN"/>
          <p:cNvPicPr>
            <a:picLocks noChangeAspect="1" noChangeArrowheads="1"/>
          </p:cNvPicPr>
          <p:nvPr/>
        </p:nvPicPr>
        <p:blipFill>
          <a:blip r:embed="rId3" cstate="print"/>
          <a:srcRect/>
          <a:stretch>
            <a:fillRect/>
          </a:stretch>
        </p:blipFill>
        <p:spPr bwMode="auto">
          <a:xfrm>
            <a:off x="7239000" y="304800"/>
            <a:ext cx="2609850" cy="1752600"/>
          </a:xfrm>
          <a:prstGeom prst="rect">
            <a:avLst/>
          </a:prstGeom>
          <a:noFill/>
        </p:spPr>
      </p:pic>
      <p:pic>
        <p:nvPicPr>
          <p:cNvPr id="18440" name="Picture 8" descr="https://encrypted-tbn1.gstatic.com/images?q=tbn:ANd9GcQJPhWiK2FCY-_WKY3CC24eQvVtQjgj-zHaACJ0md7d6gRjdzMH"/>
          <p:cNvPicPr>
            <a:picLocks noChangeAspect="1" noChangeArrowheads="1"/>
          </p:cNvPicPr>
          <p:nvPr/>
        </p:nvPicPr>
        <p:blipFill>
          <a:blip r:embed="rId4" cstate="print"/>
          <a:srcRect/>
          <a:stretch>
            <a:fillRect/>
          </a:stretch>
        </p:blipFill>
        <p:spPr bwMode="auto">
          <a:xfrm>
            <a:off x="7772401" y="4267201"/>
            <a:ext cx="2390775" cy="1914525"/>
          </a:xfrm>
          <a:prstGeom prst="rect">
            <a:avLst/>
          </a:prstGeom>
          <a:noFill/>
        </p:spPr>
      </p:pic>
      <p:pic>
        <p:nvPicPr>
          <p:cNvPr id="18442" name="Picture 10" descr="https://encrypted-tbn3.gstatic.com/images?q=tbn:ANd9GcSE-0J8qko2pdYdYKB7ApFF9YBfAZ4cZ2MyU9AvZaAFQ0XgQhx3-A"/>
          <p:cNvPicPr>
            <a:picLocks noChangeAspect="1" noChangeArrowheads="1"/>
          </p:cNvPicPr>
          <p:nvPr/>
        </p:nvPicPr>
        <p:blipFill>
          <a:blip r:embed="rId5" cstate="print"/>
          <a:srcRect/>
          <a:stretch>
            <a:fillRect/>
          </a:stretch>
        </p:blipFill>
        <p:spPr bwMode="auto">
          <a:xfrm>
            <a:off x="2286000" y="4572000"/>
            <a:ext cx="1726396" cy="1990726"/>
          </a:xfrm>
          <a:prstGeom prst="rect">
            <a:avLst/>
          </a:prstGeom>
          <a:noFill/>
        </p:spPr>
      </p:pic>
      <p:pic>
        <p:nvPicPr>
          <p:cNvPr id="18444" name="Picture 12" descr="https://encrypted-tbn2.gstatic.com/images?q=tbn:ANd9GcS2S5Ax32IOy-5fERfAo6Bc5rGMYI9DLmxNPWPZ2lvx5xLzS__d"/>
          <p:cNvPicPr>
            <a:picLocks noChangeAspect="1" noChangeArrowheads="1"/>
          </p:cNvPicPr>
          <p:nvPr/>
        </p:nvPicPr>
        <p:blipFill>
          <a:blip r:embed="rId6" cstate="print"/>
          <a:srcRect/>
          <a:stretch>
            <a:fillRect/>
          </a:stretch>
        </p:blipFill>
        <p:spPr bwMode="auto">
          <a:xfrm>
            <a:off x="5486400" y="4495801"/>
            <a:ext cx="1352550" cy="1695451"/>
          </a:xfrm>
          <a:prstGeom prst="rect">
            <a:avLst/>
          </a:prstGeom>
          <a:noFill/>
        </p:spPr>
      </p:pic>
      <p:pic>
        <p:nvPicPr>
          <p:cNvPr id="20482" name="Picture 2" descr="https://encrypted-tbn1.gstatic.com/images?q=tbn:ANd9GcTGwdopbtI6f19-aIudGhx6NidXm9aXA2BcxY28Qk3Ps7Bawb0V"/>
          <p:cNvPicPr>
            <a:picLocks noChangeAspect="1" noChangeArrowheads="1"/>
          </p:cNvPicPr>
          <p:nvPr/>
        </p:nvPicPr>
        <p:blipFill>
          <a:blip r:embed="rId7" cstate="print"/>
          <a:srcRect/>
          <a:stretch>
            <a:fillRect/>
          </a:stretch>
        </p:blipFill>
        <p:spPr bwMode="auto">
          <a:xfrm>
            <a:off x="1905001" y="1524000"/>
            <a:ext cx="1792553" cy="1219200"/>
          </a:xfrm>
          <a:prstGeom prst="rect">
            <a:avLst/>
          </a:prstGeom>
          <a:noFill/>
        </p:spPr>
      </p:pic>
      <p:pic>
        <p:nvPicPr>
          <p:cNvPr id="20484" name="Picture 4" descr="https://encrypted-tbn3.gstatic.com/images?q=tbn:ANd9GcRZDhGh0VxtYeXB1uOhdU4KPhkDPSYYwC3NkDqYI8UFFSQrYjNhxQ"/>
          <p:cNvPicPr>
            <a:picLocks noChangeAspect="1" noChangeArrowheads="1"/>
          </p:cNvPicPr>
          <p:nvPr/>
        </p:nvPicPr>
        <p:blipFill>
          <a:blip r:embed="rId8" cstate="print"/>
          <a:srcRect/>
          <a:stretch>
            <a:fillRect/>
          </a:stretch>
        </p:blipFill>
        <p:spPr bwMode="auto">
          <a:xfrm>
            <a:off x="3505200" y="2819400"/>
            <a:ext cx="1905000" cy="1587500"/>
          </a:xfrm>
          <a:prstGeom prst="rect">
            <a:avLst/>
          </a:prstGeom>
          <a:noFill/>
        </p:spPr>
      </p:pic>
    </p:spTree>
    <p:extLst>
      <p:ext uri="{BB962C8B-B14F-4D97-AF65-F5344CB8AC3E}">
        <p14:creationId xmlns:p14="http://schemas.microsoft.com/office/powerpoint/2010/main" val="118138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par>
                                <p:cTn id="13" presetID="9" presetClass="exit" presetSubtype="0" fill="hold" nodeType="withEffect">
                                  <p:stCondLst>
                                    <p:cond delay="0"/>
                                  </p:stCondLst>
                                  <p:childTnLst>
                                    <p:animEffect transition="out" filter="dissolve">
                                      <p:cBhvr>
                                        <p:cTn id="14" dur="500"/>
                                        <p:tgtEl>
                                          <p:spTgt spid="20482"/>
                                        </p:tgtEl>
                                      </p:cBhvr>
                                    </p:animEffect>
                                    <p:set>
                                      <p:cBhvr>
                                        <p:cTn id="15" dur="1" fill="hold">
                                          <p:stCondLst>
                                            <p:cond delay="499"/>
                                          </p:stCondLst>
                                        </p:cTn>
                                        <p:tgtEl>
                                          <p:spTgt spid="2048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linds(horizontal)">
                                      <p:cBhvr>
                                        <p:cTn id="20" dur="500"/>
                                        <p:tgtEl>
                                          <p:spTgt spid="7">
                                            <p:txEl>
                                              <p:pRg st="0" end="0"/>
                                            </p:txEl>
                                          </p:spTgt>
                                        </p:tgtEl>
                                      </p:cBhvr>
                                    </p:animEffect>
                                  </p:childTnLst>
                                </p:cTn>
                              </p:par>
                              <p:par>
                                <p:cTn id="21" presetID="10" presetClass="exit" presetSubtype="0" fill="hold" nodeType="withEffect">
                                  <p:stCondLst>
                                    <p:cond delay="0"/>
                                  </p:stCondLst>
                                  <p:childTnLst>
                                    <p:animEffect transition="out" filter="fade">
                                      <p:cBhvr>
                                        <p:cTn id="22" dur="2000"/>
                                        <p:tgtEl>
                                          <p:spTgt spid="20484"/>
                                        </p:tgtEl>
                                      </p:cBhvr>
                                    </p:animEffect>
                                    <p:set>
                                      <p:cBhvr>
                                        <p:cTn id="23" dur="1" fill="hold">
                                          <p:stCondLst>
                                            <p:cond delay="1999"/>
                                          </p:stCondLst>
                                        </p:cTn>
                                        <p:tgtEl>
                                          <p:spTgt spid="2048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par>
                                <p:cTn id="29" presetID="4" presetClass="exit" presetSubtype="16" fill="hold" nodeType="withEffect">
                                  <p:stCondLst>
                                    <p:cond delay="0"/>
                                  </p:stCondLst>
                                  <p:childTnLst>
                                    <p:animEffect transition="out" filter="box(in)">
                                      <p:cBhvr>
                                        <p:cTn id="30" dur="500"/>
                                        <p:tgtEl>
                                          <p:spTgt spid="18438"/>
                                        </p:tgtEl>
                                      </p:cBhvr>
                                    </p:animEffect>
                                    <p:set>
                                      <p:cBhvr>
                                        <p:cTn id="31" dur="1" fill="hold">
                                          <p:stCondLst>
                                            <p:cond delay="499"/>
                                          </p:stCondLst>
                                        </p:cTn>
                                        <p:tgtEl>
                                          <p:spTgt spid="184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blinds(horizontal)">
                                      <p:cBhvr>
                                        <p:cTn id="36" dur="500"/>
                                        <p:tgtEl>
                                          <p:spTgt spid="13">
                                            <p:txEl>
                                              <p:pRg st="0" end="0"/>
                                            </p:txEl>
                                          </p:spTgt>
                                        </p:tgtEl>
                                      </p:cBhvr>
                                    </p:animEffect>
                                  </p:childTnLst>
                                </p:cTn>
                              </p:par>
                              <p:par>
                                <p:cTn id="37" presetID="8" presetClass="exit" presetSubtype="16" fill="hold" nodeType="withEffect">
                                  <p:stCondLst>
                                    <p:cond delay="0"/>
                                  </p:stCondLst>
                                  <p:childTnLst>
                                    <p:animEffect transition="out" filter="diamond(in)">
                                      <p:cBhvr>
                                        <p:cTn id="38" dur="2000"/>
                                        <p:tgtEl>
                                          <p:spTgt spid="18442"/>
                                        </p:tgtEl>
                                      </p:cBhvr>
                                    </p:animEffect>
                                    <p:set>
                                      <p:cBhvr>
                                        <p:cTn id="39" dur="1" fill="hold">
                                          <p:stCondLst>
                                            <p:cond delay="1999"/>
                                          </p:stCondLst>
                                        </p:cTn>
                                        <p:tgtEl>
                                          <p:spTgt spid="1844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blinds(horizontal)">
                                      <p:cBhvr>
                                        <p:cTn id="44" dur="500"/>
                                        <p:tgtEl>
                                          <p:spTgt spid="14">
                                            <p:txEl>
                                              <p:pRg st="0" end="0"/>
                                            </p:txEl>
                                          </p:spTgt>
                                        </p:tgtEl>
                                      </p:cBhvr>
                                    </p:animEffect>
                                  </p:childTnLst>
                                </p:cTn>
                              </p:par>
                              <p:par>
                                <p:cTn id="45" presetID="9" presetClass="exit" presetSubtype="0" fill="hold" nodeType="withEffect">
                                  <p:stCondLst>
                                    <p:cond delay="0"/>
                                  </p:stCondLst>
                                  <p:childTnLst>
                                    <p:animEffect transition="out" filter="dissolve">
                                      <p:cBhvr>
                                        <p:cTn id="46" dur="2000"/>
                                        <p:tgtEl>
                                          <p:spTgt spid="18440"/>
                                        </p:tgtEl>
                                      </p:cBhvr>
                                    </p:animEffect>
                                    <p:set>
                                      <p:cBhvr>
                                        <p:cTn id="47" dur="1" fill="hold">
                                          <p:stCondLst>
                                            <p:cond delay="1999"/>
                                          </p:stCondLst>
                                        </p:cTn>
                                        <p:tgtEl>
                                          <p:spTgt spid="1844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blinds(horizontal)">
                                      <p:cBhvr>
                                        <p:cTn id="52" dur="500"/>
                                        <p:tgtEl>
                                          <p:spTgt spid="16">
                                            <p:txEl>
                                              <p:pRg st="0" end="0"/>
                                            </p:txEl>
                                          </p:spTgt>
                                        </p:tgtEl>
                                      </p:cBhvr>
                                    </p:animEffect>
                                  </p:childTnLst>
                                </p:cTn>
                              </p:par>
                              <p:par>
                                <p:cTn id="53" presetID="10" presetClass="exit" presetSubtype="0" fill="hold" nodeType="withEffect">
                                  <p:stCondLst>
                                    <p:cond delay="0"/>
                                  </p:stCondLst>
                                  <p:childTnLst>
                                    <p:animEffect transition="out" filter="fade">
                                      <p:cBhvr>
                                        <p:cTn id="54" dur="2000"/>
                                        <p:tgtEl>
                                          <p:spTgt spid="18444"/>
                                        </p:tgtEl>
                                      </p:cBhvr>
                                    </p:animEffect>
                                    <p:set>
                                      <p:cBhvr>
                                        <p:cTn id="55" dur="1" fill="hold">
                                          <p:stCondLst>
                                            <p:cond delay="1999"/>
                                          </p:stCondLst>
                                        </p:cTn>
                                        <p:tgtEl>
                                          <p:spTgt spid="18444"/>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909" y="79663"/>
            <a:ext cx="5257800" cy="769441"/>
          </a:xfrm>
          <a:prstGeom prst="rect">
            <a:avLst/>
          </a:prstGeom>
          <a:noFill/>
        </p:spPr>
        <p:txBody>
          <a:bodyPr wrap="square" rtlCol="0">
            <a:spAutoFit/>
          </a:bodyPr>
          <a:lstStyle/>
          <a:p>
            <a:r>
              <a:rPr lang="en-US" sz="4400" i="1" dirty="0">
                <a:solidFill>
                  <a:schemeClr val="accent1">
                    <a:lumMod val="20000"/>
                    <a:lumOff val="80000"/>
                  </a:schemeClr>
                </a:solidFill>
                <a:ea typeface="Wednesday" pitchFamily="2" charset="0"/>
              </a:rPr>
              <a:t>Branches and Roots</a:t>
            </a:r>
          </a:p>
        </p:txBody>
      </p:sp>
      <p:sp>
        <p:nvSpPr>
          <p:cNvPr id="9" name="TextBox 8"/>
          <p:cNvSpPr txBox="1"/>
          <p:nvPr/>
        </p:nvSpPr>
        <p:spPr>
          <a:xfrm>
            <a:off x="557646" y="1416628"/>
            <a:ext cx="4793672" cy="2246769"/>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“For if the </a:t>
            </a:r>
            <a:r>
              <a:rPr lang="en-US" sz="2800" i="1" dirty="0" err="1">
                <a:solidFill>
                  <a:schemeClr val="accent1">
                    <a:lumMod val="20000"/>
                    <a:lumOff val="80000"/>
                  </a:schemeClr>
                </a:solidFill>
                <a:ea typeface="Wednesday" pitchFamily="2" charset="0"/>
              </a:rPr>
              <a:t>firstfruit</a:t>
            </a:r>
            <a:r>
              <a:rPr lang="en-US" sz="2800" i="1" dirty="0">
                <a:solidFill>
                  <a:schemeClr val="accent1">
                    <a:lumMod val="20000"/>
                    <a:lumOff val="80000"/>
                  </a:schemeClr>
                </a:solidFill>
                <a:ea typeface="Wednesday" pitchFamily="2" charset="0"/>
              </a:rPr>
              <a:t> be holy, the lump is also holy; and if the root be holy, so are the branches.” ---Israel </a:t>
            </a:r>
          </a:p>
          <a:p>
            <a:endParaRPr lang="en-US" sz="2800" i="1" dirty="0">
              <a:solidFill>
                <a:schemeClr val="accent1">
                  <a:lumMod val="20000"/>
                  <a:lumOff val="80000"/>
                </a:schemeClr>
              </a:solidFill>
              <a:ea typeface="Wednesday" pitchFamily="2" charset="0"/>
            </a:endParaRPr>
          </a:p>
        </p:txBody>
      </p:sp>
      <p:pic>
        <p:nvPicPr>
          <p:cNvPr id="21510" name="Picture 6" descr="https://encrypted-tbn0.gstatic.com/images?q=tbn:ANd9GcTWEe9a-k_TPX27uOg43nDv9zp4o1DE-lvSj2JrYu8oMoJVBLmZWQ"/>
          <p:cNvPicPr>
            <a:picLocks noChangeAspect="1" noChangeArrowheads="1"/>
          </p:cNvPicPr>
          <p:nvPr/>
        </p:nvPicPr>
        <p:blipFill>
          <a:blip r:embed="rId2" cstate="print"/>
          <a:srcRect/>
          <a:stretch>
            <a:fillRect/>
          </a:stretch>
        </p:blipFill>
        <p:spPr bwMode="auto">
          <a:xfrm>
            <a:off x="5867400" y="685800"/>
            <a:ext cx="2514600" cy="2514600"/>
          </a:xfrm>
          <a:prstGeom prst="rect">
            <a:avLst/>
          </a:prstGeom>
          <a:noFill/>
        </p:spPr>
      </p:pic>
      <p:sp>
        <p:nvSpPr>
          <p:cNvPr id="12" name="TextBox 11"/>
          <p:cNvSpPr txBox="1"/>
          <p:nvPr/>
        </p:nvSpPr>
        <p:spPr>
          <a:xfrm>
            <a:off x="4530437" y="3759849"/>
            <a:ext cx="6068291" cy="2677656"/>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“And if some of the branches be broken off, and thou, being a wild olive tree, wert </a:t>
            </a:r>
            <a:r>
              <a:rPr lang="en-US" sz="2800" i="1" dirty="0" err="1">
                <a:solidFill>
                  <a:schemeClr val="accent1">
                    <a:lumMod val="20000"/>
                    <a:lumOff val="80000"/>
                  </a:schemeClr>
                </a:solidFill>
                <a:ea typeface="Wednesday" pitchFamily="2" charset="0"/>
              </a:rPr>
              <a:t>graffed</a:t>
            </a:r>
            <a:r>
              <a:rPr lang="en-US" sz="2800" i="1" dirty="0">
                <a:solidFill>
                  <a:schemeClr val="accent1">
                    <a:lumMod val="20000"/>
                    <a:lumOff val="80000"/>
                  </a:schemeClr>
                </a:solidFill>
                <a:ea typeface="Wednesday" pitchFamily="2" charset="0"/>
              </a:rPr>
              <a:t> in among them, and with them </a:t>
            </a:r>
            <a:r>
              <a:rPr lang="en-US" sz="2800" i="1" dirty="0" err="1">
                <a:solidFill>
                  <a:schemeClr val="accent1">
                    <a:lumMod val="20000"/>
                    <a:lumOff val="80000"/>
                  </a:schemeClr>
                </a:solidFill>
                <a:ea typeface="Wednesday" pitchFamily="2" charset="0"/>
              </a:rPr>
              <a:t>partakest</a:t>
            </a:r>
            <a:r>
              <a:rPr lang="en-US" sz="2800" i="1" dirty="0">
                <a:solidFill>
                  <a:schemeClr val="accent1">
                    <a:lumMod val="20000"/>
                    <a:lumOff val="80000"/>
                  </a:schemeClr>
                </a:solidFill>
                <a:ea typeface="Wednesday" pitchFamily="2" charset="0"/>
              </a:rPr>
              <a:t> of the root and fatness of the olive tree.”</a:t>
            </a:r>
          </a:p>
          <a:p>
            <a:endParaRPr lang="en-US" sz="2800" i="1" dirty="0">
              <a:solidFill>
                <a:schemeClr val="accent1">
                  <a:lumMod val="20000"/>
                  <a:lumOff val="80000"/>
                </a:schemeClr>
              </a:solidFill>
              <a:ea typeface="Wednesday" pitchFamily="2" charset="0"/>
            </a:endParaRPr>
          </a:p>
        </p:txBody>
      </p:sp>
      <p:sp>
        <p:nvSpPr>
          <p:cNvPr id="13" name="TextBox 12"/>
          <p:cNvSpPr txBox="1"/>
          <p:nvPr/>
        </p:nvSpPr>
        <p:spPr>
          <a:xfrm>
            <a:off x="0" y="6457890"/>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Romans 11:16-17</a:t>
            </a:r>
          </a:p>
        </p:txBody>
      </p:sp>
    </p:spTree>
    <p:extLst>
      <p:ext uri="{BB962C8B-B14F-4D97-AF65-F5344CB8AC3E}">
        <p14:creationId xmlns:p14="http://schemas.microsoft.com/office/powerpoint/2010/main" val="42093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05000" y="381000"/>
            <a:ext cx="5257800" cy="523220"/>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Israel Rejects Christ</a:t>
            </a:r>
          </a:p>
        </p:txBody>
      </p:sp>
      <p:sp>
        <p:nvSpPr>
          <p:cNvPr id="9" name="TextBox 8"/>
          <p:cNvSpPr txBox="1"/>
          <p:nvPr/>
        </p:nvSpPr>
        <p:spPr>
          <a:xfrm>
            <a:off x="1752600" y="990600"/>
            <a:ext cx="3733800" cy="1815882"/>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“Well; because of unbelief they were broken off…</a:t>
            </a:r>
          </a:p>
          <a:p>
            <a:endParaRPr lang="en-US" sz="2800" i="1" dirty="0">
              <a:solidFill>
                <a:schemeClr val="accent1">
                  <a:lumMod val="20000"/>
                  <a:lumOff val="80000"/>
                </a:schemeClr>
              </a:solidFill>
              <a:ea typeface="Wednesday" pitchFamily="2" charset="0"/>
            </a:endParaRPr>
          </a:p>
        </p:txBody>
      </p:sp>
      <p:sp>
        <p:nvSpPr>
          <p:cNvPr id="11" name="TextBox 10"/>
          <p:cNvSpPr txBox="1"/>
          <p:nvPr/>
        </p:nvSpPr>
        <p:spPr>
          <a:xfrm>
            <a:off x="0" y="6457890"/>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Romans 11:20</a:t>
            </a:r>
          </a:p>
        </p:txBody>
      </p:sp>
      <p:sp>
        <p:nvSpPr>
          <p:cNvPr id="12" name="TextBox 11"/>
          <p:cNvSpPr txBox="1"/>
          <p:nvPr/>
        </p:nvSpPr>
        <p:spPr>
          <a:xfrm>
            <a:off x="6539344" y="4922959"/>
            <a:ext cx="4672445" cy="1815882"/>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“For if God spared not the natural branches, take heed lest he also spare not thee.”</a:t>
            </a:r>
          </a:p>
          <a:p>
            <a:endParaRPr lang="en-US" sz="2800" i="1" dirty="0">
              <a:solidFill>
                <a:schemeClr val="accent1">
                  <a:lumMod val="20000"/>
                  <a:lumOff val="80000"/>
                </a:schemeClr>
              </a:solidFill>
              <a:ea typeface="Wednesday" pitchFamily="2" charset="0"/>
            </a:endParaRPr>
          </a:p>
        </p:txBody>
      </p:sp>
      <p:pic>
        <p:nvPicPr>
          <p:cNvPr id="3" name="Picture 2">
            <a:extLst>
              <a:ext uri="{FF2B5EF4-FFF2-40B4-BE49-F238E27FC236}">
                <a16:creationId xmlns:a16="http://schemas.microsoft.com/office/drawing/2014/main" id="{C723D5CF-8F64-4B75-9F88-91A6A88DE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057400"/>
            <a:ext cx="4114800" cy="2743200"/>
          </a:xfrm>
          <a:prstGeom prst="rect">
            <a:avLst/>
          </a:prstGeom>
        </p:spPr>
      </p:pic>
    </p:spTree>
    <p:extLst>
      <p:ext uri="{BB962C8B-B14F-4D97-AF65-F5344CB8AC3E}">
        <p14:creationId xmlns:p14="http://schemas.microsoft.com/office/powerpoint/2010/main" val="19579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05000" y="381000"/>
            <a:ext cx="7924800" cy="523220"/>
          </a:xfrm>
          <a:prstGeom prst="rect">
            <a:avLst/>
          </a:prstGeom>
          <a:noFill/>
        </p:spPr>
        <p:txBody>
          <a:bodyPr wrap="square" rtlCol="0">
            <a:spAutoFit/>
          </a:bodyPr>
          <a:lstStyle/>
          <a:p>
            <a:r>
              <a:rPr lang="en-US" sz="2800" i="1" dirty="0">
                <a:solidFill>
                  <a:schemeClr val="accent1">
                    <a:lumMod val="20000"/>
                    <a:lumOff val="80000"/>
                  </a:schemeClr>
                </a:solidFill>
                <a:ea typeface="Wednesday" pitchFamily="2" charset="0"/>
              </a:rPr>
              <a:t>Israel Rejects Christ—Gentiles Receive Him</a:t>
            </a:r>
          </a:p>
        </p:txBody>
      </p:sp>
      <p:sp>
        <p:nvSpPr>
          <p:cNvPr id="9" name="TextBox 8"/>
          <p:cNvSpPr txBox="1"/>
          <p:nvPr/>
        </p:nvSpPr>
        <p:spPr>
          <a:xfrm>
            <a:off x="2286000" y="1066800"/>
            <a:ext cx="3733800" cy="2000548"/>
          </a:xfrm>
          <a:prstGeom prst="rect">
            <a:avLst/>
          </a:prstGeom>
          <a:noFill/>
        </p:spPr>
        <p:txBody>
          <a:bodyPr wrap="square" rtlCol="0">
            <a:spAutoFit/>
          </a:bodyPr>
          <a:lstStyle/>
          <a:p>
            <a:r>
              <a:rPr lang="en-US" sz="2400" i="1" dirty="0">
                <a:solidFill>
                  <a:schemeClr val="accent1">
                    <a:lumMod val="20000"/>
                    <a:lumOff val="80000"/>
                  </a:schemeClr>
                </a:solidFill>
                <a:ea typeface="Wednesday" pitchFamily="2" charset="0"/>
              </a:rPr>
              <a:t>“…if they abide not still in unbelief, shall be </a:t>
            </a:r>
            <a:r>
              <a:rPr lang="en-US" sz="2400" i="1" dirty="0" err="1">
                <a:solidFill>
                  <a:schemeClr val="accent1">
                    <a:lumMod val="20000"/>
                    <a:lumOff val="80000"/>
                  </a:schemeClr>
                </a:solidFill>
                <a:ea typeface="Wednesday" pitchFamily="2" charset="0"/>
              </a:rPr>
              <a:t>graffed</a:t>
            </a:r>
            <a:r>
              <a:rPr lang="en-US" sz="2400" i="1" dirty="0">
                <a:solidFill>
                  <a:schemeClr val="accent1">
                    <a:lumMod val="20000"/>
                    <a:lumOff val="80000"/>
                  </a:schemeClr>
                </a:solidFill>
                <a:ea typeface="Wednesday" pitchFamily="2" charset="0"/>
              </a:rPr>
              <a:t> in: for God is able to </a:t>
            </a:r>
            <a:r>
              <a:rPr lang="en-US" sz="2400" i="1" dirty="0" err="1">
                <a:solidFill>
                  <a:schemeClr val="accent1">
                    <a:lumMod val="20000"/>
                    <a:lumOff val="80000"/>
                  </a:schemeClr>
                </a:solidFill>
                <a:ea typeface="Wednesday" pitchFamily="2" charset="0"/>
              </a:rPr>
              <a:t>graff</a:t>
            </a:r>
            <a:r>
              <a:rPr lang="en-US" sz="2400" i="1" dirty="0">
                <a:solidFill>
                  <a:schemeClr val="accent1">
                    <a:lumMod val="20000"/>
                    <a:lumOff val="80000"/>
                  </a:schemeClr>
                </a:solidFill>
                <a:ea typeface="Wednesday" pitchFamily="2" charset="0"/>
              </a:rPr>
              <a:t> them in again.”</a:t>
            </a:r>
          </a:p>
          <a:p>
            <a:endParaRPr lang="en-US" sz="2800" i="1" dirty="0">
              <a:solidFill>
                <a:schemeClr val="accent1">
                  <a:lumMod val="20000"/>
                  <a:lumOff val="80000"/>
                </a:schemeClr>
              </a:solidFill>
              <a:ea typeface="Wednesday" pitchFamily="2" charset="0"/>
            </a:endParaRPr>
          </a:p>
        </p:txBody>
      </p:sp>
      <p:sp>
        <p:nvSpPr>
          <p:cNvPr id="11" name="TextBox 10"/>
          <p:cNvSpPr txBox="1"/>
          <p:nvPr/>
        </p:nvSpPr>
        <p:spPr>
          <a:xfrm>
            <a:off x="159327" y="6334991"/>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Romans 11:16-25</a:t>
            </a:r>
          </a:p>
        </p:txBody>
      </p:sp>
      <p:sp>
        <p:nvSpPr>
          <p:cNvPr id="12" name="TextBox 11"/>
          <p:cNvSpPr txBox="1"/>
          <p:nvPr/>
        </p:nvSpPr>
        <p:spPr>
          <a:xfrm>
            <a:off x="6477000" y="4611231"/>
            <a:ext cx="4038600" cy="2308324"/>
          </a:xfrm>
          <a:prstGeom prst="rect">
            <a:avLst/>
          </a:prstGeom>
          <a:noFill/>
        </p:spPr>
        <p:txBody>
          <a:bodyPr wrap="square" rtlCol="0">
            <a:spAutoFit/>
          </a:bodyPr>
          <a:lstStyle/>
          <a:p>
            <a:r>
              <a:rPr lang="en-US" sz="2400" i="1" dirty="0">
                <a:solidFill>
                  <a:schemeClr val="accent1">
                    <a:lumMod val="20000"/>
                    <a:lumOff val="80000"/>
                  </a:schemeClr>
                </a:solidFill>
                <a:ea typeface="Wednesday" pitchFamily="2" charset="0"/>
              </a:rPr>
              <a:t>“…lest ye should be wise in your own conceits; that blindness in part is happened to Israel, until the </a:t>
            </a:r>
            <a:r>
              <a:rPr lang="en-US" sz="2400" i="1" dirty="0" err="1">
                <a:solidFill>
                  <a:schemeClr val="accent1">
                    <a:lumMod val="20000"/>
                    <a:lumOff val="80000"/>
                  </a:schemeClr>
                </a:solidFill>
                <a:ea typeface="Wednesday" pitchFamily="2" charset="0"/>
              </a:rPr>
              <a:t>fulness</a:t>
            </a:r>
            <a:r>
              <a:rPr lang="en-US" sz="2400" i="1" dirty="0">
                <a:solidFill>
                  <a:schemeClr val="accent1">
                    <a:lumMod val="20000"/>
                    <a:lumOff val="80000"/>
                  </a:schemeClr>
                </a:solidFill>
                <a:ea typeface="Wednesday" pitchFamily="2" charset="0"/>
              </a:rPr>
              <a:t> of the Gentiles be come in.”</a:t>
            </a:r>
          </a:p>
          <a:p>
            <a:endParaRPr lang="en-US" sz="2400" i="1" dirty="0">
              <a:solidFill>
                <a:schemeClr val="accent1">
                  <a:lumMod val="20000"/>
                  <a:lumOff val="80000"/>
                </a:schemeClr>
              </a:solidFill>
              <a:ea typeface="Wednesday" pitchFamily="2" charset="0"/>
            </a:endParaRPr>
          </a:p>
        </p:txBody>
      </p:sp>
      <p:pic>
        <p:nvPicPr>
          <p:cNvPr id="6" name="Picture 5">
            <a:extLst>
              <a:ext uri="{FF2B5EF4-FFF2-40B4-BE49-F238E27FC236}">
                <a16:creationId xmlns:a16="http://schemas.microsoft.com/office/drawing/2014/main" id="{F4E8931F-9D8E-4570-94A2-324524D8F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068" y="1002905"/>
            <a:ext cx="2292295" cy="3590855"/>
          </a:xfrm>
          <a:prstGeom prst="rect">
            <a:avLst/>
          </a:prstGeom>
        </p:spPr>
      </p:pic>
      <p:pic>
        <p:nvPicPr>
          <p:cNvPr id="10" name="Picture 9">
            <a:extLst>
              <a:ext uri="{FF2B5EF4-FFF2-40B4-BE49-F238E27FC236}">
                <a16:creationId xmlns:a16="http://schemas.microsoft.com/office/drawing/2014/main" id="{ED56591A-782B-4079-A920-D43547DC0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99" y="3524713"/>
            <a:ext cx="3810000" cy="2181225"/>
          </a:xfrm>
          <a:prstGeom prst="rect">
            <a:avLst/>
          </a:prstGeom>
        </p:spPr>
      </p:pic>
    </p:spTree>
    <p:extLst>
      <p:ext uri="{BB962C8B-B14F-4D97-AF65-F5344CB8AC3E}">
        <p14:creationId xmlns:p14="http://schemas.microsoft.com/office/powerpoint/2010/main" val="176927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588" y="0"/>
            <a:ext cx="11986788"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Weak through the Flesh</a:t>
            </a:r>
          </a:p>
        </p:txBody>
      </p:sp>
      <p:sp>
        <p:nvSpPr>
          <p:cNvPr id="2" name="Rectangle 1"/>
          <p:cNvSpPr/>
          <p:nvPr/>
        </p:nvSpPr>
        <p:spPr>
          <a:xfrm>
            <a:off x="0" y="6488668"/>
            <a:ext cx="1282787" cy="369332"/>
          </a:xfrm>
          <a:prstGeom prst="rect">
            <a:avLst/>
          </a:prstGeom>
        </p:spPr>
        <p:txBody>
          <a:bodyPr wrap="none">
            <a:spAutoFit/>
          </a:bodyPr>
          <a:lstStyle/>
          <a:p>
            <a:r>
              <a:rPr lang="en-US" dirty="0">
                <a:solidFill>
                  <a:schemeClr val="bg1"/>
                </a:solidFill>
              </a:rPr>
              <a:t>Romans 8:3</a:t>
            </a:r>
          </a:p>
        </p:txBody>
      </p:sp>
      <p:sp>
        <p:nvSpPr>
          <p:cNvPr id="13" name="Rectangle 12"/>
          <p:cNvSpPr/>
          <p:nvPr/>
        </p:nvSpPr>
        <p:spPr>
          <a:xfrm>
            <a:off x="4309450" y="815402"/>
            <a:ext cx="3607807" cy="523220"/>
          </a:xfrm>
          <a:prstGeom prst="rect">
            <a:avLst/>
          </a:prstGeom>
        </p:spPr>
        <p:txBody>
          <a:bodyPr wrap="square">
            <a:spAutoFit/>
          </a:bodyPr>
          <a:lstStyle/>
          <a:p>
            <a:pPr algn="ctr"/>
            <a:r>
              <a:rPr lang="en-US" sz="2800" dirty="0">
                <a:solidFill>
                  <a:schemeClr val="bg1"/>
                </a:solidFill>
                <a:latin typeface="Open Sans"/>
              </a:rPr>
              <a:t>The Law of Moses</a:t>
            </a:r>
            <a:endParaRPr lang="en-US" sz="2800" dirty="0">
              <a:solidFill>
                <a:schemeClr val="bg1"/>
              </a:solidFill>
            </a:endParaRPr>
          </a:p>
        </p:txBody>
      </p:sp>
      <p:sp>
        <p:nvSpPr>
          <p:cNvPr id="3" name="Rectangle 2"/>
          <p:cNvSpPr/>
          <p:nvPr/>
        </p:nvSpPr>
        <p:spPr>
          <a:xfrm>
            <a:off x="4514662" y="1895554"/>
            <a:ext cx="6096000" cy="4247317"/>
          </a:xfrm>
          <a:prstGeom prst="rect">
            <a:avLst/>
          </a:prstGeom>
        </p:spPr>
        <p:txBody>
          <a:bodyPr>
            <a:spAutoFit/>
          </a:bodyPr>
          <a:lstStyle/>
          <a:p>
            <a:r>
              <a:rPr lang="en-US" dirty="0">
                <a:solidFill>
                  <a:schemeClr val="bg1"/>
                </a:solidFill>
                <a:latin typeface="Open Sans"/>
              </a:rPr>
              <a:t>“Life and peace come, not through the law of Moses, but through Christ and his saving grace. </a:t>
            </a:r>
          </a:p>
          <a:p>
            <a:endParaRPr lang="en-US" dirty="0">
              <a:solidFill>
                <a:schemeClr val="bg1"/>
              </a:solidFill>
              <a:latin typeface="Open Sans"/>
            </a:endParaRPr>
          </a:p>
          <a:p>
            <a:r>
              <a:rPr lang="en-US" dirty="0">
                <a:solidFill>
                  <a:schemeClr val="bg1"/>
                </a:solidFill>
                <a:effectLst>
                  <a:glow rad="139700">
                    <a:schemeClr val="accent6">
                      <a:satMod val="175000"/>
                      <a:alpha val="40000"/>
                    </a:schemeClr>
                  </a:glow>
                </a:effectLst>
                <a:latin typeface="Open Sans"/>
              </a:rPr>
              <a:t>The Mosaic performances deal with carnal things, the things of the flesh, the things of death. </a:t>
            </a:r>
          </a:p>
          <a:p>
            <a:endParaRPr lang="en-US" dirty="0">
              <a:solidFill>
                <a:schemeClr val="bg1"/>
              </a:solidFill>
              <a:latin typeface="Open Sans"/>
            </a:endParaRPr>
          </a:p>
          <a:p>
            <a:r>
              <a:rPr lang="en-US" dirty="0">
                <a:solidFill>
                  <a:schemeClr val="bg1"/>
                </a:solidFill>
                <a:latin typeface="Open Sans"/>
              </a:rPr>
              <a:t>There is not power in them to atone, to ransom, to save, to bring joy and peace here and eternal life hereafter. </a:t>
            </a:r>
          </a:p>
          <a:p>
            <a:endParaRPr lang="en-US" dirty="0">
              <a:solidFill>
                <a:schemeClr val="bg1"/>
              </a:solidFill>
              <a:latin typeface="Open Sans"/>
            </a:endParaRPr>
          </a:p>
          <a:p>
            <a:r>
              <a:rPr lang="en-US" dirty="0">
                <a:solidFill>
                  <a:schemeClr val="bg1"/>
                </a:solidFill>
                <a:latin typeface="Open Sans"/>
              </a:rPr>
              <a:t>But Christ deals with spiritual things, the things of the Spirit, the things that bring life. </a:t>
            </a:r>
          </a:p>
          <a:p>
            <a:endParaRPr lang="en-US" dirty="0">
              <a:solidFill>
                <a:schemeClr val="bg1"/>
              </a:solidFill>
              <a:latin typeface="Open Sans"/>
            </a:endParaRPr>
          </a:p>
          <a:p>
            <a:r>
              <a:rPr lang="en-US" dirty="0">
                <a:solidFill>
                  <a:schemeClr val="bg1"/>
                </a:solidFill>
                <a:latin typeface="Open Sans"/>
              </a:rPr>
              <a:t>Because of him</a:t>
            </a:r>
            <a:r>
              <a:rPr lang="en-US" dirty="0">
                <a:solidFill>
                  <a:srgbClr val="FFFF00"/>
                </a:solidFill>
                <a:latin typeface="Open Sans"/>
              </a:rPr>
              <a:t>, ‘he who doeth the works of righteousness shall receive his reward, even peace in this world, and eternal life in the world to come.’ (D. &amp; C. 59:23.)</a:t>
            </a:r>
            <a:r>
              <a:rPr lang="en-US" dirty="0">
                <a:solidFill>
                  <a:schemeClr val="bg1"/>
                </a:solidFill>
                <a:latin typeface="Open Sans"/>
              </a:rPr>
              <a:t>”</a:t>
            </a:r>
            <a:endParaRPr lang="en-US" dirty="0">
              <a:solidFill>
                <a:schemeClr val="bg1"/>
              </a:solidFill>
            </a:endParaRPr>
          </a:p>
        </p:txBody>
      </p:sp>
      <p:grpSp>
        <p:nvGrpSpPr>
          <p:cNvPr id="14" name="Group 13"/>
          <p:cNvGrpSpPr/>
          <p:nvPr/>
        </p:nvGrpSpPr>
        <p:grpSpPr>
          <a:xfrm flipH="1">
            <a:off x="905936" y="2372765"/>
            <a:ext cx="3102177" cy="1972898"/>
            <a:chOff x="7179987" y="1711862"/>
            <a:chExt cx="3780741" cy="2404446"/>
          </a:xfrm>
          <a:effectLst>
            <a:outerShdw blurRad="76200" dist="12700" dir="2700000" sy="-23000" kx="-800400" algn="bl" rotWithShape="0">
              <a:prstClr val="black">
                <a:alpha val="20000"/>
              </a:prstClr>
            </a:outerShdw>
          </a:effectLst>
        </p:grpSpPr>
        <p:sp>
          <p:nvSpPr>
            <p:cNvPr id="15" name="Freeform 14"/>
            <p:cNvSpPr/>
            <p:nvPr/>
          </p:nvSpPr>
          <p:spPr>
            <a:xfrm>
              <a:off x="7994208" y="2381061"/>
              <a:ext cx="2966520" cy="1735247"/>
            </a:xfrm>
            <a:custGeom>
              <a:avLst/>
              <a:gdLst>
                <a:gd name="connsiteX0" fmla="*/ 1970639 w 2966520"/>
                <a:gd name="connsiteY0" fmla="*/ 0 h 1735247"/>
                <a:gd name="connsiteX1" fmla="*/ 2966520 w 2966520"/>
                <a:gd name="connsiteY1" fmla="*/ 0 h 1735247"/>
                <a:gd name="connsiteX2" fmla="*/ 2966520 w 2966520"/>
                <a:gd name="connsiteY2" fmla="*/ 1735247 h 1735247"/>
                <a:gd name="connsiteX3" fmla="*/ 1970639 w 2966520"/>
                <a:gd name="connsiteY3" fmla="*/ 1735247 h 1735247"/>
                <a:gd name="connsiteX4" fmla="*/ 1970639 w 2966520"/>
                <a:gd name="connsiteY4" fmla="*/ 1727702 h 1735247"/>
                <a:gd name="connsiteX5" fmla="*/ 995881 w 2966520"/>
                <a:gd name="connsiteY5" fmla="*/ 1727702 h 1735247"/>
                <a:gd name="connsiteX6" fmla="*/ 995881 w 2966520"/>
                <a:gd name="connsiteY6" fmla="*/ 1729211 h 1735247"/>
                <a:gd name="connsiteX7" fmla="*/ 0 w 2966520"/>
                <a:gd name="connsiteY7" fmla="*/ 1729211 h 1735247"/>
                <a:gd name="connsiteX8" fmla="*/ 0 w 2966520"/>
                <a:gd name="connsiteY8" fmla="*/ 1113576 h 1735247"/>
                <a:gd name="connsiteX9" fmla="*/ 985319 w 2966520"/>
                <a:gd name="connsiteY9" fmla="*/ 1113576 h 1735247"/>
                <a:gd name="connsiteX10" fmla="*/ 985319 w 2966520"/>
                <a:gd name="connsiteY10" fmla="*/ 543207 h 1735247"/>
                <a:gd name="connsiteX11" fmla="*/ 1970639 w 2966520"/>
                <a:gd name="connsiteY11" fmla="*/ 543207 h 173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520" h="1735247">
                  <a:moveTo>
                    <a:pt x="1970639" y="0"/>
                  </a:moveTo>
                  <a:lnTo>
                    <a:pt x="2966520" y="0"/>
                  </a:lnTo>
                  <a:lnTo>
                    <a:pt x="2966520" y="1735247"/>
                  </a:lnTo>
                  <a:lnTo>
                    <a:pt x="1970639" y="1735247"/>
                  </a:lnTo>
                  <a:lnTo>
                    <a:pt x="1970639" y="1727702"/>
                  </a:lnTo>
                  <a:lnTo>
                    <a:pt x="995881" y="1727702"/>
                  </a:lnTo>
                  <a:lnTo>
                    <a:pt x="995881" y="1729211"/>
                  </a:lnTo>
                  <a:lnTo>
                    <a:pt x="0" y="1729211"/>
                  </a:lnTo>
                  <a:lnTo>
                    <a:pt x="0" y="1113576"/>
                  </a:lnTo>
                  <a:lnTo>
                    <a:pt x="985319" y="1113576"/>
                  </a:lnTo>
                  <a:lnTo>
                    <a:pt x="985319" y="543207"/>
                  </a:lnTo>
                  <a:lnTo>
                    <a:pt x="1970639" y="543207"/>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278093">
              <a:off x="7274669" y="1711862"/>
              <a:ext cx="673313" cy="697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4683594">
              <a:off x="6916300" y="2596626"/>
              <a:ext cx="1713191" cy="1185818"/>
            </a:xfrm>
            <a:custGeom>
              <a:avLst/>
              <a:gdLst>
                <a:gd name="connsiteX0" fmla="*/ 4246 w 1713191"/>
                <a:gd name="connsiteY0" fmla="*/ 166866 h 1185818"/>
                <a:gd name="connsiteX1" fmla="*/ 208984 w 1713191"/>
                <a:gd name="connsiteY1" fmla="*/ 0 h 1185818"/>
                <a:gd name="connsiteX2" fmla="*/ 1011726 w 1713191"/>
                <a:gd name="connsiteY2" fmla="*/ 0 h 1185818"/>
                <a:gd name="connsiteX3" fmla="*/ 1093072 w 1713191"/>
                <a:gd name="connsiteY3" fmla="*/ 16423 h 1185818"/>
                <a:gd name="connsiteX4" fmla="*/ 1124020 w 1713191"/>
                <a:gd name="connsiteY4" fmla="*/ 33221 h 1185818"/>
                <a:gd name="connsiteX5" fmla="*/ 1128473 w 1713191"/>
                <a:gd name="connsiteY5" fmla="*/ 33066 h 1185818"/>
                <a:gd name="connsiteX6" fmla="*/ 1128472 w 1713191"/>
                <a:gd name="connsiteY6" fmla="*/ 33066 h 1185818"/>
                <a:gd name="connsiteX7" fmla="*/ 1240399 w 1713191"/>
                <a:gd name="connsiteY7" fmla="*/ 189517 h 1185818"/>
                <a:gd name="connsiteX8" fmla="*/ 1185983 w 1713191"/>
                <a:gd name="connsiteY8" fmla="*/ 517510 h 1185818"/>
                <a:gd name="connsiteX9" fmla="*/ 1190262 w 1713191"/>
                <a:gd name="connsiteY9" fmla="*/ 520028 h 1185818"/>
                <a:gd name="connsiteX10" fmla="*/ 1667992 w 1713191"/>
                <a:gd name="connsiteY10" fmla="*/ 948537 h 1185818"/>
                <a:gd name="connsiteX11" fmla="*/ 1678425 w 1713191"/>
                <a:gd name="connsiteY11" fmla="*/ 1140619 h 1185818"/>
                <a:gd name="connsiteX12" fmla="*/ 1678424 w 1713191"/>
                <a:gd name="connsiteY12" fmla="*/ 1140619 h 1185818"/>
                <a:gd name="connsiteX13" fmla="*/ 1486342 w 1713191"/>
                <a:gd name="connsiteY13" fmla="*/ 1151052 h 1185818"/>
                <a:gd name="connsiteX14" fmla="*/ 1008613 w 1713191"/>
                <a:gd name="connsiteY14" fmla="*/ 722543 h 1185818"/>
                <a:gd name="connsiteX15" fmla="*/ 977635 w 1713191"/>
                <a:gd name="connsiteY15" fmla="*/ 680975 h 1185818"/>
                <a:gd name="connsiteX16" fmla="*/ 967924 w 1713191"/>
                <a:gd name="connsiteY16" fmla="*/ 677280 h 1185818"/>
                <a:gd name="connsiteX17" fmla="*/ 906480 w 1713191"/>
                <a:gd name="connsiteY17" fmla="*/ 540039 h 1185818"/>
                <a:gd name="connsiteX18" fmla="*/ 926733 w 1713191"/>
                <a:gd name="connsiteY18" fmla="*/ 417968 h 1185818"/>
                <a:gd name="connsiteX19" fmla="*/ 521618 w 1713191"/>
                <a:gd name="connsiteY19" fmla="*/ 417968 h 1185818"/>
                <a:gd name="connsiteX20" fmla="*/ 649577 w 1713191"/>
                <a:gd name="connsiteY20" fmla="*/ 529125 h 1185818"/>
                <a:gd name="connsiteX21" fmla="*/ 655280 w 1713191"/>
                <a:gd name="connsiteY21" fmla="*/ 538452 h 1185818"/>
                <a:gd name="connsiteX22" fmla="*/ 677727 w 1713191"/>
                <a:gd name="connsiteY22" fmla="*/ 538796 h 1185818"/>
                <a:gd name="connsiteX23" fmla="*/ 711334 w 1713191"/>
                <a:gd name="connsiteY23" fmla="*/ 615530 h 1185818"/>
                <a:gd name="connsiteX24" fmla="*/ 600589 w 1713191"/>
                <a:gd name="connsiteY24" fmla="*/ 728616 h 1185818"/>
                <a:gd name="connsiteX25" fmla="*/ 73522 w 1713191"/>
                <a:gd name="connsiteY25" fmla="*/ 835327 h 1185818"/>
                <a:gd name="connsiteX26" fmla="*/ 7199 w 1713191"/>
                <a:gd name="connsiteY26" fmla="*/ 758091 h 1185818"/>
                <a:gd name="connsiteX27" fmla="*/ 117944 w 1713191"/>
                <a:gd name="connsiteY27" fmla="*/ 645006 h 1185818"/>
                <a:gd name="connsiteX28" fmla="*/ 379745 w 1713191"/>
                <a:gd name="connsiteY28" fmla="*/ 592001 h 1185818"/>
                <a:gd name="connsiteX29" fmla="*/ 180908 w 1713191"/>
                <a:gd name="connsiteY29" fmla="*/ 419273 h 1185818"/>
                <a:gd name="connsiteX30" fmla="*/ 177708 w 1713191"/>
                <a:gd name="connsiteY30" fmla="*/ 414815 h 1185818"/>
                <a:gd name="connsiteX31" fmla="*/ 166867 w 1713191"/>
                <a:gd name="connsiteY31" fmla="*/ 413722 h 1185818"/>
                <a:gd name="connsiteX32" fmla="*/ 0 w 1713191"/>
                <a:gd name="connsiteY32" fmla="*/ 208984 h 1185818"/>
                <a:gd name="connsiteX33" fmla="*/ 4246 w 1713191"/>
                <a:gd name="connsiteY33" fmla="*/ 166866 h 118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3191" h="1185818">
                  <a:moveTo>
                    <a:pt x="4246" y="166866"/>
                  </a:moveTo>
                  <a:cubicBezTo>
                    <a:pt x="23733" y="71636"/>
                    <a:pt x="107992" y="0"/>
                    <a:pt x="208984" y="0"/>
                  </a:cubicBezTo>
                  <a:lnTo>
                    <a:pt x="1011726" y="0"/>
                  </a:lnTo>
                  <a:cubicBezTo>
                    <a:pt x="1040581" y="0"/>
                    <a:pt x="1068070" y="5848"/>
                    <a:pt x="1093072" y="16423"/>
                  </a:cubicBezTo>
                  <a:lnTo>
                    <a:pt x="1124020" y="33221"/>
                  </a:lnTo>
                  <a:lnTo>
                    <a:pt x="1128473" y="33066"/>
                  </a:lnTo>
                  <a:lnTo>
                    <a:pt x="1128472" y="33066"/>
                  </a:lnTo>
                  <a:cubicBezTo>
                    <a:pt x="1202582" y="45361"/>
                    <a:pt x="1252694" y="115407"/>
                    <a:pt x="1240399" y="189517"/>
                  </a:cubicBezTo>
                  <a:lnTo>
                    <a:pt x="1185983" y="517510"/>
                  </a:lnTo>
                  <a:lnTo>
                    <a:pt x="1190262" y="520028"/>
                  </a:lnTo>
                  <a:lnTo>
                    <a:pt x="1667992" y="948537"/>
                  </a:lnTo>
                  <a:cubicBezTo>
                    <a:pt x="1723915" y="998698"/>
                    <a:pt x="1728586" y="1084697"/>
                    <a:pt x="1678425" y="1140619"/>
                  </a:cubicBezTo>
                  <a:lnTo>
                    <a:pt x="1678424" y="1140619"/>
                  </a:lnTo>
                  <a:cubicBezTo>
                    <a:pt x="1628263" y="1196541"/>
                    <a:pt x="1542264" y="1201213"/>
                    <a:pt x="1486342" y="1151052"/>
                  </a:cubicBezTo>
                  <a:lnTo>
                    <a:pt x="1008613" y="722543"/>
                  </a:lnTo>
                  <a:lnTo>
                    <a:pt x="977635" y="680975"/>
                  </a:lnTo>
                  <a:lnTo>
                    <a:pt x="967924" y="677280"/>
                  </a:lnTo>
                  <a:cubicBezTo>
                    <a:pt x="923141" y="648918"/>
                    <a:pt x="897259" y="595622"/>
                    <a:pt x="906480" y="540039"/>
                  </a:cubicBezTo>
                  <a:lnTo>
                    <a:pt x="926733" y="417968"/>
                  </a:lnTo>
                  <a:lnTo>
                    <a:pt x="521618" y="417968"/>
                  </a:lnTo>
                  <a:lnTo>
                    <a:pt x="649577" y="529125"/>
                  </a:lnTo>
                  <a:lnTo>
                    <a:pt x="655280" y="538452"/>
                  </a:lnTo>
                  <a:lnTo>
                    <a:pt x="677727" y="538796"/>
                  </a:lnTo>
                  <a:cubicBezTo>
                    <a:pt x="706132" y="546808"/>
                    <a:pt x="720534" y="576113"/>
                    <a:pt x="711334" y="615530"/>
                  </a:cubicBezTo>
                  <a:cubicBezTo>
                    <a:pt x="699067" y="668086"/>
                    <a:pt x="649485" y="718716"/>
                    <a:pt x="600589" y="728616"/>
                  </a:cubicBezTo>
                  <a:lnTo>
                    <a:pt x="73522" y="835327"/>
                  </a:lnTo>
                  <a:cubicBezTo>
                    <a:pt x="24626" y="845227"/>
                    <a:pt x="-5067" y="810647"/>
                    <a:pt x="7199" y="758091"/>
                  </a:cubicBezTo>
                  <a:cubicBezTo>
                    <a:pt x="19466" y="705536"/>
                    <a:pt x="69049" y="654906"/>
                    <a:pt x="117944" y="645006"/>
                  </a:cubicBezTo>
                  <a:lnTo>
                    <a:pt x="379745" y="592001"/>
                  </a:lnTo>
                  <a:lnTo>
                    <a:pt x="180908" y="419273"/>
                  </a:lnTo>
                  <a:lnTo>
                    <a:pt x="177708" y="414815"/>
                  </a:lnTo>
                  <a:lnTo>
                    <a:pt x="166867" y="413722"/>
                  </a:lnTo>
                  <a:cubicBezTo>
                    <a:pt x="71636" y="394235"/>
                    <a:pt x="0" y="309975"/>
                    <a:pt x="0" y="208984"/>
                  </a:cubicBezTo>
                  <a:cubicBezTo>
                    <a:pt x="0" y="194557"/>
                    <a:pt x="1462" y="180470"/>
                    <a:pt x="4246" y="16686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1596965" y="6394939"/>
            <a:ext cx="530915" cy="369332"/>
          </a:xfrm>
          <a:prstGeom prst="rect">
            <a:avLst/>
          </a:prstGeom>
        </p:spPr>
        <p:txBody>
          <a:bodyPr wrap="none">
            <a:spAutoFit/>
          </a:bodyPr>
          <a:lstStyle/>
          <a:p>
            <a:r>
              <a:rPr lang="en-US" dirty="0">
                <a:solidFill>
                  <a:schemeClr val="bg1"/>
                </a:solidFill>
                <a:latin typeface="Open Sans"/>
              </a:rPr>
              <a:t> (</a:t>
            </a:r>
            <a:r>
              <a:rPr lang="en-US" i="1" dirty="0">
                <a:solidFill>
                  <a:schemeClr val="bg1"/>
                </a:solidFill>
                <a:latin typeface="Open Sans"/>
              </a:rPr>
              <a:t>2)</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194" y="912324"/>
            <a:ext cx="1086417" cy="1516458"/>
          </a:xfrm>
          <a:prstGeom prst="rect">
            <a:avLst/>
          </a:prstGeom>
        </p:spPr>
      </p:pic>
    </p:spTree>
    <p:extLst>
      <p:ext uri="{BB962C8B-B14F-4D97-AF65-F5344CB8AC3E}">
        <p14:creationId xmlns:p14="http://schemas.microsoft.com/office/powerpoint/2010/main" val="1460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82781" y="2667000"/>
            <a:ext cx="7924800" cy="1569660"/>
          </a:xfrm>
          <a:prstGeom prst="rect">
            <a:avLst/>
          </a:prstGeom>
          <a:noFill/>
        </p:spPr>
        <p:txBody>
          <a:bodyPr wrap="square" rtlCol="0">
            <a:spAutoFit/>
          </a:bodyPr>
          <a:lstStyle/>
          <a:p>
            <a:r>
              <a:rPr lang="en-US" sz="2400" dirty="0">
                <a:solidFill>
                  <a:schemeClr val="bg1"/>
                </a:solidFill>
              </a:rPr>
              <a:t>The times of the Gentiles is the period during which the gospel goes to them on a preferential basis, and this will continue until they have had a full opportunity to accept the truth, or in other words until the </a:t>
            </a:r>
            <a:r>
              <a:rPr lang="en-US" sz="2400" dirty="0" err="1">
                <a:solidFill>
                  <a:schemeClr val="bg1"/>
                </a:solidFill>
              </a:rPr>
              <a:t>fulness</a:t>
            </a:r>
            <a:r>
              <a:rPr lang="en-US" sz="2400" dirty="0">
                <a:solidFill>
                  <a:schemeClr val="bg1"/>
                </a:solidFill>
              </a:rPr>
              <a:t> of the Gentiles. </a:t>
            </a:r>
            <a:endParaRPr lang="en-US" sz="2400" i="1" dirty="0">
              <a:solidFill>
                <a:schemeClr val="bg1"/>
              </a:solidFill>
              <a:ea typeface="Wednesday" pitchFamily="2" charset="0"/>
            </a:endParaRPr>
          </a:p>
        </p:txBody>
      </p:sp>
      <p:sp>
        <p:nvSpPr>
          <p:cNvPr id="11" name="TextBox 10"/>
          <p:cNvSpPr txBox="1"/>
          <p:nvPr/>
        </p:nvSpPr>
        <p:spPr>
          <a:xfrm>
            <a:off x="0" y="6457890"/>
            <a:ext cx="3657600" cy="338554"/>
          </a:xfrm>
          <a:prstGeom prst="rect">
            <a:avLst/>
          </a:prstGeom>
          <a:noFill/>
        </p:spPr>
        <p:txBody>
          <a:bodyPr wrap="square" rtlCol="0">
            <a:spAutoFit/>
          </a:bodyPr>
          <a:lstStyle/>
          <a:p>
            <a:r>
              <a:rPr lang="en-US" sz="1600" dirty="0">
                <a:solidFill>
                  <a:schemeClr val="accent1">
                    <a:lumMod val="20000"/>
                    <a:lumOff val="80000"/>
                  </a:schemeClr>
                </a:solidFill>
                <a:latin typeface="AR CENA" panose="02000000000000000000" pitchFamily="2" charset="0"/>
                <a:ea typeface="Wednesday" pitchFamily="2" charset="0"/>
              </a:rPr>
              <a:t>Romans 11:25</a:t>
            </a:r>
          </a:p>
        </p:txBody>
      </p:sp>
      <p:sp>
        <p:nvSpPr>
          <p:cNvPr id="3" name="Rectangle 2"/>
          <p:cNvSpPr/>
          <p:nvPr/>
        </p:nvSpPr>
        <p:spPr>
          <a:xfrm>
            <a:off x="11651970" y="6382389"/>
            <a:ext cx="442750" cy="369332"/>
          </a:xfrm>
          <a:prstGeom prst="rect">
            <a:avLst/>
          </a:prstGeom>
        </p:spPr>
        <p:txBody>
          <a:bodyPr wrap="none">
            <a:spAutoFit/>
          </a:bodyPr>
          <a:lstStyle/>
          <a:p>
            <a:r>
              <a:rPr lang="en-US" dirty="0">
                <a:solidFill>
                  <a:schemeClr val="bg1"/>
                </a:solidFill>
              </a:rPr>
              <a:t>(2)</a:t>
            </a:r>
            <a:endParaRPr lang="en-US" i="1" dirty="0">
              <a:solidFill>
                <a:schemeClr val="bg1"/>
              </a:solidFill>
              <a:ea typeface="Wednesday"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459" y="147204"/>
            <a:ext cx="1160060" cy="1619250"/>
          </a:xfrm>
          <a:prstGeom prst="rect">
            <a:avLst/>
          </a:prstGeom>
        </p:spPr>
      </p:pic>
      <p:pic>
        <p:nvPicPr>
          <p:cNvPr id="10" name="Picture 4" descr="Image result for torah and bible"/>
          <p:cNvPicPr>
            <a:picLocks noChangeAspect="1" noChangeArrowheads="1"/>
          </p:cNvPicPr>
          <p:nvPr/>
        </p:nvPicPr>
        <p:blipFill rotWithShape="1">
          <a:blip r:embed="rId3">
            <a:extLst>
              <a:ext uri="{28A0092B-C50C-407E-A947-70E740481C1C}">
                <a14:useLocalDpi xmlns:a14="http://schemas.microsoft.com/office/drawing/2010/main" val="0"/>
              </a:ext>
            </a:extLst>
          </a:blip>
          <a:srcRect r="3521" b="7718"/>
          <a:stretch/>
        </p:blipFill>
        <p:spPr bwMode="auto">
          <a:xfrm>
            <a:off x="249381" y="193530"/>
            <a:ext cx="3114603" cy="2227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110" y="2763982"/>
            <a:ext cx="3051464" cy="2288598"/>
          </a:xfrm>
          <a:prstGeom prst="rect">
            <a:avLst/>
          </a:prstGeom>
        </p:spPr>
      </p:pic>
      <p:sp>
        <p:nvSpPr>
          <p:cNvPr id="14" name="Rectangle 13"/>
          <p:cNvSpPr/>
          <p:nvPr/>
        </p:nvSpPr>
        <p:spPr>
          <a:xfrm>
            <a:off x="3681846" y="909935"/>
            <a:ext cx="6096000" cy="1200329"/>
          </a:xfrm>
          <a:prstGeom prst="rect">
            <a:avLst/>
          </a:prstGeom>
        </p:spPr>
        <p:txBody>
          <a:bodyPr>
            <a:spAutoFit/>
          </a:bodyPr>
          <a:lstStyle/>
          <a:p>
            <a:r>
              <a:rPr lang="en-US" sz="2400" dirty="0">
                <a:solidFill>
                  <a:schemeClr val="bg1"/>
                </a:solidFill>
              </a:rPr>
              <a:t>“There was a period or time appointed for the Jews to hear the word, and then a period of time for the Gentiles to take precedence. </a:t>
            </a:r>
          </a:p>
        </p:txBody>
      </p:sp>
      <p:pic>
        <p:nvPicPr>
          <p:cNvPr id="21510" name="Picture 6" descr="Image result for book of morm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905" y="4537365"/>
            <a:ext cx="3075708" cy="20504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226626" y="5045516"/>
            <a:ext cx="4260274" cy="1200329"/>
          </a:xfrm>
          <a:prstGeom prst="rect">
            <a:avLst/>
          </a:prstGeom>
        </p:spPr>
        <p:txBody>
          <a:bodyPr wrap="square">
            <a:spAutoFit/>
          </a:bodyPr>
          <a:lstStyle/>
          <a:p>
            <a:r>
              <a:rPr lang="en-US" sz="2400" dirty="0">
                <a:solidFill>
                  <a:schemeClr val="bg1"/>
                </a:solidFill>
              </a:rPr>
              <a:t>Then the message will go again to the Jews, meaning to the Jews as a nation and as a people.” </a:t>
            </a:r>
            <a:endParaRPr lang="en-US" sz="2400" dirty="0"/>
          </a:p>
        </p:txBody>
      </p:sp>
    </p:spTree>
    <p:extLst>
      <p:ext uri="{BB962C8B-B14F-4D97-AF65-F5344CB8AC3E}">
        <p14:creationId xmlns:p14="http://schemas.microsoft.com/office/powerpoint/2010/main" val="407137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676400" y="533400"/>
            <a:ext cx="7772400" cy="5693866"/>
          </a:xfrm>
          <a:prstGeom prst="rect">
            <a:avLst/>
          </a:prstGeom>
          <a:noFill/>
        </p:spPr>
        <p:txBody>
          <a:bodyPr wrap="square" rtlCol="0">
            <a:spAutoFit/>
          </a:bodyPr>
          <a:lstStyle/>
          <a:p>
            <a:r>
              <a:rPr lang="en-US" sz="2400" i="1" dirty="0">
                <a:solidFill>
                  <a:schemeClr val="accent1">
                    <a:lumMod val="20000"/>
                    <a:lumOff val="80000"/>
                  </a:schemeClr>
                </a:solidFill>
                <a:ea typeface="Wednesday" pitchFamily="2" charset="0"/>
              </a:rPr>
              <a:t>Will the grafted branch ever become part of the tree just as the original branches are?  </a:t>
            </a:r>
          </a:p>
          <a:p>
            <a:endParaRPr lang="en-US" sz="2400" i="1" dirty="0">
              <a:solidFill>
                <a:schemeClr val="accent1">
                  <a:lumMod val="20000"/>
                  <a:lumOff val="80000"/>
                </a:schemeClr>
              </a:solidFill>
              <a:ea typeface="Wednesday" pitchFamily="2" charset="0"/>
            </a:endParaRPr>
          </a:p>
          <a:p>
            <a:r>
              <a:rPr lang="en-US" sz="2400" i="1" dirty="0">
                <a:solidFill>
                  <a:schemeClr val="accent1">
                    <a:lumMod val="20000"/>
                    <a:lumOff val="80000"/>
                  </a:schemeClr>
                </a:solidFill>
                <a:ea typeface="Wednesday" pitchFamily="2" charset="0"/>
              </a:rPr>
              <a:t>If an original branch gets its nourishment from the roots, where does the grafted branch gets its nourishment?</a:t>
            </a: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r>
              <a:rPr lang="en-US" sz="2400" i="1" dirty="0">
                <a:solidFill>
                  <a:schemeClr val="accent1">
                    <a:lumMod val="20000"/>
                    <a:lumOff val="80000"/>
                  </a:schemeClr>
                </a:solidFill>
                <a:ea typeface="Wednesday" pitchFamily="2" charset="0"/>
              </a:rPr>
              <a:t>When and why might a gardener use grafting?</a:t>
            </a:r>
          </a:p>
          <a:p>
            <a:endParaRPr lang="en-US" sz="2400" i="1" dirty="0">
              <a:solidFill>
                <a:schemeClr val="accent1">
                  <a:lumMod val="20000"/>
                  <a:lumOff val="80000"/>
                </a:schemeClr>
              </a:solidFill>
              <a:ea typeface="Wednesday" pitchFamily="2" charset="0"/>
            </a:endParaRPr>
          </a:p>
          <a:p>
            <a:r>
              <a:rPr lang="en-US" sz="2400" i="1" dirty="0">
                <a:solidFill>
                  <a:schemeClr val="accent1">
                    <a:lumMod val="20000"/>
                    <a:lumOff val="80000"/>
                  </a:schemeClr>
                </a:solidFill>
                <a:ea typeface="Wednesday" pitchFamily="2" charset="0"/>
              </a:rPr>
              <a:t>What benefits come to a tree through grafting?</a:t>
            </a: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r>
              <a:rPr lang="en-US" sz="2400" i="1" dirty="0">
                <a:solidFill>
                  <a:schemeClr val="accent1">
                    <a:lumMod val="20000"/>
                    <a:lumOff val="80000"/>
                  </a:schemeClr>
                </a:solidFill>
                <a:ea typeface="Wednesday" pitchFamily="2" charset="0"/>
              </a:rPr>
              <a:t>What benefits come to a branch that has been grated?</a:t>
            </a:r>
          </a:p>
          <a:p>
            <a:endParaRPr lang="en-US" sz="2800" i="1" dirty="0">
              <a:solidFill>
                <a:schemeClr val="accent1">
                  <a:lumMod val="20000"/>
                  <a:lumOff val="80000"/>
                </a:schemeClr>
              </a:solidFill>
              <a:ea typeface="Wednesday" pitchFamily="2" charset="0"/>
            </a:endParaRPr>
          </a:p>
        </p:txBody>
      </p:sp>
      <p:sp>
        <p:nvSpPr>
          <p:cNvPr id="11" name="TextBox 10"/>
          <p:cNvSpPr txBox="1"/>
          <p:nvPr/>
        </p:nvSpPr>
        <p:spPr>
          <a:xfrm>
            <a:off x="96982" y="6457890"/>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Romans 11:16-25</a:t>
            </a:r>
          </a:p>
        </p:txBody>
      </p:sp>
      <p:sp>
        <p:nvSpPr>
          <p:cNvPr id="13" name="TextBox 12"/>
          <p:cNvSpPr txBox="1"/>
          <p:nvPr/>
        </p:nvSpPr>
        <p:spPr>
          <a:xfrm>
            <a:off x="5410200" y="1066800"/>
            <a:ext cx="685800" cy="523220"/>
          </a:xfrm>
          <a:prstGeom prst="rect">
            <a:avLst/>
          </a:prstGeom>
          <a:noFill/>
        </p:spPr>
        <p:txBody>
          <a:bodyPr wrap="square" rtlCol="0">
            <a:spAutoFit/>
          </a:bodyPr>
          <a:lstStyle/>
          <a:p>
            <a:r>
              <a:rPr lang="en-US" sz="2800" i="1" dirty="0">
                <a:solidFill>
                  <a:srgbClr val="FF0000"/>
                </a:solidFill>
                <a:ea typeface="Wednesday" pitchFamily="2" charset="0"/>
              </a:rPr>
              <a:t>Yes</a:t>
            </a:r>
          </a:p>
        </p:txBody>
      </p:sp>
      <p:sp>
        <p:nvSpPr>
          <p:cNvPr id="14" name="TextBox 13"/>
          <p:cNvSpPr txBox="1"/>
          <p:nvPr/>
        </p:nvSpPr>
        <p:spPr>
          <a:xfrm>
            <a:off x="7391400" y="2286000"/>
            <a:ext cx="3276600" cy="523220"/>
          </a:xfrm>
          <a:prstGeom prst="rect">
            <a:avLst/>
          </a:prstGeom>
          <a:noFill/>
        </p:spPr>
        <p:txBody>
          <a:bodyPr wrap="square" rtlCol="0">
            <a:spAutoFit/>
          </a:bodyPr>
          <a:lstStyle/>
          <a:p>
            <a:r>
              <a:rPr lang="en-US" sz="2800" i="1" dirty="0">
                <a:solidFill>
                  <a:srgbClr val="FF0000"/>
                </a:solidFill>
                <a:ea typeface="Wednesday" pitchFamily="2" charset="0"/>
              </a:rPr>
              <a:t>Also from the roots</a:t>
            </a:r>
          </a:p>
        </p:txBody>
      </p:sp>
      <p:sp>
        <p:nvSpPr>
          <p:cNvPr id="15" name="TextBox 14"/>
          <p:cNvSpPr txBox="1"/>
          <p:nvPr/>
        </p:nvSpPr>
        <p:spPr>
          <a:xfrm>
            <a:off x="4724400" y="4191001"/>
            <a:ext cx="5105400" cy="954107"/>
          </a:xfrm>
          <a:prstGeom prst="rect">
            <a:avLst/>
          </a:prstGeom>
          <a:noFill/>
        </p:spPr>
        <p:txBody>
          <a:bodyPr wrap="square" rtlCol="0">
            <a:spAutoFit/>
          </a:bodyPr>
          <a:lstStyle/>
          <a:p>
            <a:r>
              <a:rPr lang="en-US" sz="2800" i="1" dirty="0">
                <a:solidFill>
                  <a:srgbClr val="FF0000"/>
                </a:solidFill>
                <a:ea typeface="Wednesday" pitchFamily="2" charset="0"/>
              </a:rPr>
              <a:t>It increases in size and may produce more or better fruit</a:t>
            </a:r>
          </a:p>
        </p:txBody>
      </p:sp>
      <p:sp>
        <p:nvSpPr>
          <p:cNvPr id="16" name="TextBox 15"/>
          <p:cNvSpPr txBox="1"/>
          <p:nvPr/>
        </p:nvSpPr>
        <p:spPr>
          <a:xfrm>
            <a:off x="5029200" y="5638800"/>
            <a:ext cx="5105400" cy="523220"/>
          </a:xfrm>
          <a:prstGeom prst="rect">
            <a:avLst/>
          </a:prstGeom>
          <a:noFill/>
        </p:spPr>
        <p:txBody>
          <a:bodyPr wrap="square" rtlCol="0">
            <a:spAutoFit/>
          </a:bodyPr>
          <a:lstStyle/>
          <a:p>
            <a:r>
              <a:rPr lang="en-US" sz="2800" i="1" dirty="0">
                <a:solidFill>
                  <a:srgbClr val="FF0000"/>
                </a:solidFill>
                <a:ea typeface="Wednesday" pitchFamily="2" charset="0"/>
              </a:rPr>
              <a:t>It becomes part of the tree</a:t>
            </a:r>
          </a:p>
        </p:txBody>
      </p:sp>
      <p:sp>
        <p:nvSpPr>
          <p:cNvPr id="17" name="TextBox 16"/>
          <p:cNvSpPr txBox="1"/>
          <p:nvPr/>
        </p:nvSpPr>
        <p:spPr>
          <a:xfrm>
            <a:off x="5562600" y="3429000"/>
            <a:ext cx="5105400" cy="523220"/>
          </a:xfrm>
          <a:prstGeom prst="rect">
            <a:avLst/>
          </a:prstGeom>
          <a:noFill/>
        </p:spPr>
        <p:txBody>
          <a:bodyPr wrap="square" rtlCol="0">
            <a:spAutoFit/>
          </a:bodyPr>
          <a:lstStyle/>
          <a:p>
            <a:r>
              <a:rPr lang="en-US" sz="2800" i="1" dirty="0">
                <a:solidFill>
                  <a:srgbClr val="FF0000"/>
                </a:solidFill>
                <a:ea typeface="Wednesday" pitchFamily="2" charset="0"/>
              </a:rPr>
              <a:t>Open for discussion</a:t>
            </a:r>
          </a:p>
        </p:txBody>
      </p:sp>
      <p:grpSp>
        <p:nvGrpSpPr>
          <p:cNvPr id="2" name="Group 17"/>
          <p:cNvGrpSpPr/>
          <p:nvPr/>
        </p:nvGrpSpPr>
        <p:grpSpPr>
          <a:xfrm>
            <a:off x="8686801" y="3581400"/>
            <a:ext cx="1700917" cy="1524000"/>
            <a:chOff x="457200" y="2497304"/>
            <a:chExt cx="4781871" cy="4284496"/>
          </a:xfrm>
        </p:grpSpPr>
        <p:grpSp>
          <p:nvGrpSpPr>
            <p:cNvPr id="3" name="Group 230"/>
            <p:cNvGrpSpPr/>
            <p:nvPr/>
          </p:nvGrpSpPr>
          <p:grpSpPr>
            <a:xfrm rot="18989829" flipH="1">
              <a:off x="2994882" y="2720848"/>
              <a:ext cx="1586260" cy="1364114"/>
              <a:chOff x="736597" y="733384"/>
              <a:chExt cx="1807860" cy="1807860"/>
            </a:xfrm>
          </p:grpSpPr>
          <p:grpSp>
            <p:nvGrpSpPr>
              <p:cNvPr id="5" name="Group 15"/>
              <p:cNvGrpSpPr/>
              <p:nvPr/>
            </p:nvGrpSpPr>
            <p:grpSpPr>
              <a:xfrm rot="20238387">
                <a:off x="736597" y="881328"/>
                <a:ext cx="1193804" cy="897916"/>
                <a:chOff x="1111998" y="1862460"/>
                <a:chExt cx="2362200" cy="1921930"/>
              </a:xfrm>
            </p:grpSpPr>
            <p:grpSp>
              <p:nvGrpSpPr>
                <p:cNvPr id="6"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
                <p:cNvGrpSpPr/>
                <p:nvPr/>
              </p:nvGrpSpPr>
              <p:grpSpPr>
                <a:xfrm rot="19123498">
                  <a:off x="2501621" y="1862460"/>
                  <a:ext cx="542170" cy="1782007"/>
                  <a:chOff x="1905000" y="1828800"/>
                  <a:chExt cx="762000" cy="2362200"/>
                </a:xfrm>
              </p:grpSpPr>
              <p:sp>
                <p:nvSpPr>
                  <p:cNvPr id="279"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
                <p:cNvGrpSpPr/>
                <p:nvPr/>
              </p:nvGrpSpPr>
              <p:grpSpPr>
                <a:xfrm rot="15530705">
                  <a:off x="2284581" y="2639655"/>
                  <a:ext cx="405591" cy="1883879"/>
                  <a:chOff x="1905000" y="1828800"/>
                  <a:chExt cx="762000" cy="2362200"/>
                </a:xfrm>
              </p:grpSpPr>
              <p:sp>
                <p:nvSpPr>
                  <p:cNvPr id="277"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21"/>
              <p:cNvGrpSpPr/>
              <p:nvPr/>
            </p:nvGrpSpPr>
            <p:grpSpPr>
              <a:xfrm rot="2927600">
                <a:off x="1498597" y="881328"/>
                <a:ext cx="1193804" cy="897916"/>
                <a:chOff x="1111998" y="1862460"/>
                <a:chExt cx="2362200" cy="1921930"/>
              </a:xfrm>
            </p:grpSpPr>
            <p:grpSp>
              <p:nvGrpSpPr>
                <p:cNvPr id="12" name="Group 6"/>
                <p:cNvGrpSpPr/>
                <p:nvPr/>
              </p:nvGrpSpPr>
              <p:grpSpPr>
                <a:xfrm rot="17802976">
                  <a:off x="1912098" y="1823816"/>
                  <a:ext cx="762000" cy="2362200"/>
                  <a:chOff x="1905000" y="1828800"/>
                  <a:chExt cx="762000" cy="2362200"/>
                </a:xfrm>
              </p:grpSpPr>
              <p:sp>
                <p:nvSpPr>
                  <p:cNvPr id="27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
                <p:cNvGrpSpPr/>
                <p:nvPr/>
              </p:nvGrpSpPr>
              <p:grpSpPr>
                <a:xfrm rot="19123498">
                  <a:off x="2501621" y="1862460"/>
                  <a:ext cx="542170" cy="1782007"/>
                  <a:chOff x="1905000" y="1828800"/>
                  <a:chExt cx="762000" cy="2362200"/>
                </a:xfrm>
              </p:grpSpPr>
              <p:sp>
                <p:nvSpPr>
                  <p:cNvPr id="270"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2"/>
                <p:cNvGrpSpPr/>
                <p:nvPr/>
              </p:nvGrpSpPr>
              <p:grpSpPr>
                <a:xfrm rot="15530705">
                  <a:off x="2284581" y="2639655"/>
                  <a:ext cx="405591" cy="1883879"/>
                  <a:chOff x="1905000" y="1828800"/>
                  <a:chExt cx="762000" cy="2362200"/>
                </a:xfrm>
              </p:grpSpPr>
              <p:sp>
                <p:nvSpPr>
                  <p:cNvPr id="268" name="Oval 2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31"/>
              <p:cNvGrpSpPr/>
              <p:nvPr/>
            </p:nvGrpSpPr>
            <p:grpSpPr>
              <a:xfrm rot="20238387">
                <a:off x="1346199" y="1643328"/>
                <a:ext cx="1193804" cy="897916"/>
                <a:chOff x="1111998" y="1862460"/>
                <a:chExt cx="2362200" cy="1921930"/>
              </a:xfrm>
            </p:grpSpPr>
            <p:grpSp>
              <p:nvGrpSpPr>
                <p:cNvPr id="26" name="Group 6"/>
                <p:cNvGrpSpPr/>
                <p:nvPr/>
              </p:nvGrpSpPr>
              <p:grpSpPr>
                <a:xfrm rot="17802976">
                  <a:off x="1912098" y="1823816"/>
                  <a:ext cx="762000" cy="2362200"/>
                  <a:chOff x="1905000" y="1828800"/>
                  <a:chExt cx="762000" cy="2362200"/>
                </a:xfrm>
              </p:grpSpPr>
              <p:sp>
                <p:nvSpPr>
                  <p:cNvPr id="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
                <p:cNvGrpSpPr/>
                <p:nvPr/>
              </p:nvGrpSpPr>
              <p:grpSpPr>
                <a:xfrm rot="19123498">
                  <a:off x="2501621" y="1862460"/>
                  <a:ext cx="542170" cy="1782007"/>
                  <a:chOff x="1905000" y="1828800"/>
                  <a:chExt cx="762000" cy="2362200"/>
                </a:xfrm>
              </p:grpSpPr>
              <p:sp>
                <p:nvSpPr>
                  <p:cNvPr id="261"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2"/>
                <p:cNvGrpSpPr/>
                <p:nvPr/>
              </p:nvGrpSpPr>
              <p:grpSpPr>
                <a:xfrm rot="15530705">
                  <a:off x="2284581" y="2639655"/>
                  <a:ext cx="405591" cy="1883879"/>
                  <a:chOff x="1905000" y="1828800"/>
                  <a:chExt cx="762000" cy="2362200"/>
                </a:xfrm>
              </p:grpSpPr>
              <p:sp>
                <p:nvSpPr>
                  <p:cNvPr id="259"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Group 199"/>
            <p:cNvGrpSpPr/>
            <p:nvPr/>
          </p:nvGrpSpPr>
          <p:grpSpPr>
            <a:xfrm rot="3068959">
              <a:off x="1334455" y="2628335"/>
              <a:ext cx="1820842" cy="1558779"/>
              <a:chOff x="736597" y="733384"/>
              <a:chExt cx="1807860" cy="1807860"/>
            </a:xfrm>
          </p:grpSpPr>
          <p:grpSp>
            <p:nvGrpSpPr>
              <p:cNvPr id="30" name="Group 15"/>
              <p:cNvGrpSpPr/>
              <p:nvPr/>
            </p:nvGrpSpPr>
            <p:grpSpPr>
              <a:xfrm rot="20238387">
                <a:off x="736597" y="881328"/>
                <a:ext cx="1193804" cy="897916"/>
                <a:chOff x="1111998" y="1862460"/>
                <a:chExt cx="2362200" cy="1921930"/>
              </a:xfrm>
            </p:grpSpPr>
            <p:grpSp>
              <p:nvGrpSpPr>
                <p:cNvPr id="31"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4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47" name="Oval 2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1"/>
              <p:cNvGrpSpPr/>
              <p:nvPr/>
            </p:nvGrpSpPr>
            <p:grpSpPr>
              <a:xfrm rot="2927600">
                <a:off x="1498597" y="881328"/>
                <a:ext cx="1193804" cy="897916"/>
                <a:chOff x="1111998" y="1862460"/>
                <a:chExt cx="2362200" cy="1921930"/>
              </a:xfrm>
            </p:grpSpPr>
            <p:grpSp>
              <p:nvGrpSpPr>
                <p:cNvPr id="227" name="Group 6"/>
                <p:cNvGrpSpPr/>
                <p:nvPr/>
              </p:nvGrpSpPr>
              <p:grpSpPr>
                <a:xfrm rot="17802976">
                  <a:off x="1912098" y="1823816"/>
                  <a:ext cx="762000" cy="2362200"/>
                  <a:chOff x="1905000" y="1828800"/>
                  <a:chExt cx="762000" cy="2362200"/>
                </a:xfrm>
              </p:grpSpPr>
              <p:sp>
                <p:nvSpPr>
                  <p:cNvPr id="24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9"/>
                <p:cNvGrpSpPr/>
                <p:nvPr/>
              </p:nvGrpSpPr>
              <p:grpSpPr>
                <a:xfrm rot="19123498">
                  <a:off x="2501621" y="1862460"/>
                  <a:ext cx="542170" cy="1782007"/>
                  <a:chOff x="1905000" y="1828800"/>
                  <a:chExt cx="762000" cy="2362200"/>
                </a:xfrm>
              </p:grpSpPr>
              <p:sp>
                <p:nvSpPr>
                  <p:cNvPr id="24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2"/>
                <p:cNvGrpSpPr/>
                <p:nvPr/>
              </p:nvGrpSpPr>
              <p:grpSpPr>
                <a:xfrm rot="15530705">
                  <a:off x="2284581" y="2639655"/>
                  <a:ext cx="405591" cy="1883879"/>
                  <a:chOff x="1905000" y="1828800"/>
                  <a:chExt cx="762000" cy="2362200"/>
                </a:xfrm>
              </p:grpSpPr>
              <p:sp>
                <p:nvSpPr>
                  <p:cNvPr id="23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6" name="Group 31"/>
              <p:cNvGrpSpPr/>
              <p:nvPr/>
            </p:nvGrpSpPr>
            <p:grpSpPr>
              <a:xfrm rot="20238387">
                <a:off x="1346199" y="1643328"/>
                <a:ext cx="1193804" cy="897916"/>
                <a:chOff x="1111998" y="1862460"/>
                <a:chExt cx="2362200" cy="1921930"/>
              </a:xfrm>
            </p:grpSpPr>
            <p:grpSp>
              <p:nvGrpSpPr>
                <p:cNvPr id="237" name="Group 6"/>
                <p:cNvGrpSpPr/>
                <p:nvPr/>
              </p:nvGrpSpPr>
              <p:grpSpPr>
                <a:xfrm rot="17802976">
                  <a:off x="1912098" y="1823816"/>
                  <a:ext cx="762000" cy="2362200"/>
                  <a:chOff x="1905000" y="1828800"/>
                  <a:chExt cx="762000" cy="2362200"/>
                </a:xfrm>
              </p:grpSpPr>
              <p:sp>
                <p:nvSpPr>
                  <p:cNvPr id="2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
                <p:cNvGrpSpPr/>
                <p:nvPr/>
              </p:nvGrpSpPr>
              <p:grpSpPr>
                <a:xfrm rot="19123498">
                  <a:off x="2501621" y="1862460"/>
                  <a:ext cx="542170" cy="1782007"/>
                  <a:chOff x="1905000" y="1828800"/>
                  <a:chExt cx="762000" cy="2362200"/>
                </a:xfrm>
              </p:grpSpPr>
              <p:sp>
                <p:nvSpPr>
                  <p:cNvPr id="231"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2"/>
                <p:cNvGrpSpPr/>
                <p:nvPr/>
              </p:nvGrpSpPr>
              <p:grpSpPr>
                <a:xfrm rot="15530705">
                  <a:off x="2284581" y="2639655"/>
                  <a:ext cx="405591" cy="1883879"/>
                  <a:chOff x="1905000" y="1828800"/>
                  <a:chExt cx="762000" cy="2362200"/>
                </a:xfrm>
              </p:grpSpPr>
              <p:sp>
                <p:nvSpPr>
                  <p:cNvPr id="229"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 name="Double Wave 20"/>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uble Wave 21"/>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41"/>
            <p:cNvGrpSpPr/>
            <p:nvPr/>
          </p:nvGrpSpPr>
          <p:grpSpPr>
            <a:xfrm>
              <a:off x="457200" y="3352800"/>
              <a:ext cx="1397003" cy="1095416"/>
              <a:chOff x="736597" y="733384"/>
              <a:chExt cx="1807860" cy="1807860"/>
            </a:xfrm>
          </p:grpSpPr>
          <p:grpSp>
            <p:nvGrpSpPr>
              <p:cNvPr id="253" name="Group 15"/>
              <p:cNvGrpSpPr/>
              <p:nvPr/>
            </p:nvGrpSpPr>
            <p:grpSpPr>
              <a:xfrm rot="20238387">
                <a:off x="736597" y="881328"/>
                <a:ext cx="1193804" cy="897916"/>
                <a:chOff x="1111998" y="1862460"/>
                <a:chExt cx="2362200" cy="1921930"/>
              </a:xfrm>
            </p:grpSpPr>
            <p:grpSp>
              <p:nvGrpSpPr>
                <p:cNvPr id="25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9"/>
                <p:cNvGrpSpPr/>
                <p:nvPr/>
              </p:nvGrpSpPr>
              <p:grpSpPr>
                <a:xfrm rot="19123498">
                  <a:off x="2501621" y="1862460"/>
                  <a:ext cx="542170" cy="1782007"/>
                  <a:chOff x="1905000" y="1828800"/>
                  <a:chExt cx="762000" cy="2362200"/>
                </a:xfrm>
              </p:grpSpPr>
              <p:sp>
                <p:nvSpPr>
                  <p:cNvPr id="219"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
                <p:cNvGrpSpPr/>
                <p:nvPr/>
              </p:nvGrpSpPr>
              <p:grpSpPr>
                <a:xfrm rot="15530705">
                  <a:off x="2284581" y="2639655"/>
                  <a:ext cx="405591" cy="1883879"/>
                  <a:chOff x="1905000" y="1828800"/>
                  <a:chExt cx="762000" cy="2362200"/>
                </a:xfrm>
              </p:grpSpPr>
              <p:sp>
                <p:nvSpPr>
                  <p:cNvPr id="217"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21"/>
              <p:cNvGrpSpPr/>
              <p:nvPr/>
            </p:nvGrpSpPr>
            <p:grpSpPr>
              <a:xfrm rot="2927600">
                <a:off x="1498597" y="881328"/>
                <a:ext cx="1193804" cy="897916"/>
                <a:chOff x="1111998" y="1862460"/>
                <a:chExt cx="2362200" cy="1921930"/>
              </a:xfrm>
            </p:grpSpPr>
            <p:grpSp>
              <p:nvGrpSpPr>
                <p:cNvPr id="45" name="Group 6"/>
                <p:cNvGrpSpPr/>
                <p:nvPr/>
              </p:nvGrpSpPr>
              <p:grpSpPr>
                <a:xfrm rot="17802976">
                  <a:off x="1912098" y="1823816"/>
                  <a:ext cx="762000" cy="2362200"/>
                  <a:chOff x="1905000" y="1828800"/>
                  <a:chExt cx="762000" cy="2362200"/>
                </a:xfrm>
              </p:grpSpPr>
              <p:sp>
                <p:nvSpPr>
                  <p:cNvPr id="2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9"/>
                <p:cNvGrpSpPr/>
                <p:nvPr/>
              </p:nvGrpSpPr>
              <p:grpSpPr>
                <a:xfrm rot="19123498">
                  <a:off x="2501621" y="1862460"/>
                  <a:ext cx="542170" cy="1782007"/>
                  <a:chOff x="1905000" y="1828800"/>
                  <a:chExt cx="762000" cy="2362200"/>
                </a:xfrm>
              </p:grpSpPr>
              <p:sp>
                <p:nvSpPr>
                  <p:cNvPr id="210"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2"/>
                <p:cNvGrpSpPr/>
                <p:nvPr/>
              </p:nvGrpSpPr>
              <p:grpSpPr>
                <a:xfrm rot="15530705">
                  <a:off x="2284581" y="2639655"/>
                  <a:ext cx="405591" cy="1883879"/>
                  <a:chOff x="1905000" y="1828800"/>
                  <a:chExt cx="762000" cy="2362200"/>
                </a:xfrm>
              </p:grpSpPr>
              <p:sp>
                <p:nvSpPr>
                  <p:cNvPr id="208"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31"/>
              <p:cNvGrpSpPr/>
              <p:nvPr/>
            </p:nvGrpSpPr>
            <p:grpSpPr>
              <a:xfrm rot="20238387">
                <a:off x="1346199" y="1643328"/>
                <a:ext cx="1193804" cy="897916"/>
                <a:chOff x="1111998" y="1862460"/>
                <a:chExt cx="2362200" cy="1921930"/>
              </a:xfrm>
            </p:grpSpPr>
            <p:grpSp>
              <p:nvGrpSpPr>
                <p:cNvPr id="55" name="Group 6"/>
                <p:cNvGrpSpPr/>
                <p:nvPr/>
              </p:nvGrpSpPr>
              <p:grpSpPr>
                <a:xfrm rot="17802976">
                  <a:off x="1912098" y="1823816"/>
                  <a:ext cx="762000" cy="2362200"/>
                  <a:chOff x="1905000" y="1828800"/>
                  <a:chExt cx="762000" cy="2362200"/>
                </a:xfrm>
              </p:grpSpPr>
              <p:sp>
                <p:nvSpPr>
                  <p:cNvPr id="2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
                <p:cNvGrpSpPr/>
                <p:nvPr/>
              </p:nvGrpSpPr>
              <p:grpSpPr>
                <a:xfrm rot="19123498">
                  <a:off x="2501621" y="1862460"/>
                  <a:ext cx="542170" cy="1782007"/>
                  <a:chOff x="1905000" y="1828800"/>
                  <a:chExt cx="762000" cy="2362200"/>
                </a:xfrm>
              </p:grpSpPr>
              <p:sp>
                <p:nvSpPr>
                  <p:cNvPr id="201" name="Oval 2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2"/>
                <p:cNvGrpSpPr/>
                <p:nvPr/>
              </p:nvGrpSpPr>
              <p:grpSpPr>
                <a:xfrm rot="15530705">
                  <a:off x="2284581" y="2639655"/>
                  <a:ext cx="405591" cy="1883879"/>
                  <a:chOff x="1905000" y="1828800"/>
                  <a:chExt cx="762000" cy="2362200"/>
                </a:xfrm>
              </p:grpSpPr>
              <p:sp>
                <p:nvSpPr>
                  <p:cNvPr id="199" name="Oval 1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6" name="Group 42"/>
            <p:cNvGrpSpPr/>
            <p:nvPr/>
          </p:nvGrpSpPr>
          <p:grpSpPr>
            <a:xfrm rot="1956276">
              <a:off x="1167495" y="3842653"/>
              <a:ext cx="1397003" cy="1095416"/>
              <a:chOff x="736597" y="733384"/>
              <a:chExt cx="1807860" cy="1807860"/>
            </a:xfrm>
          </p:grpSpPr>
          <p:grpSp>
            <p:nvGrpSpPr>
              <p:cNvPr id="257" name="Group 15"/>
              <p:cNvGrpSpPr/>
              <p:nvPr/>
            </p:nvGrpSpPr>
            <p:grpSpPr>
              <a:xfrm rot="20238387">
                <a:off x="736597" y="881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9"/>
                <p:cNvGrpSpPr/>
                <p:nvPr/>
              </p:nvGrpSpPr>
              <p:grpSpPr>
                <a:xfrm rot="19123498">
                  <a:off x="2501621" y="1862460"/>
                  <a:ext cx="542170" cy="1782007"/>
                  <a:chOff x="1905000" y="1828800"/>
                  <a:chExt cx="762000" cy="2362200"/>
                </a:xfrm>
              </p:grpSpPr>
              <p:sp>
                <p:nvSpPr>
                  <p:cNvPr id="189"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2"/>
                <p:cNvGrpSpPr/>
                <p:nvPr/>
              </p:nvGrpSpPr>
              <p:grpSpPr>
                <a:xfrm rot="15530705">
                  <a:off x="2284581" y="2639655"/>
                  <a:ext cx="405591" cy="1883879"/>
                  <a:chOff x="1905000" y="1828800"/>
                  <a:chExt cx="762000" cy="2362200"/>
                </a:xfrm>
              </p:grpSpPr>
              <p:sp>
                <p:nvSpPr>
                  <p:cNvPr id="187" name="Oval 1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21"/>
              <p:cNvGrpSpPr/>
              <p:nvPr/>
            </p:nvGrpSpPr>
            <p:grpSpPr>
              <a:xfrm rot="2927600">
                <a:off x="1498597" y="881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1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180"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178"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31"/>
              <p:cNvGrpSpPr/>
              <p:nvPr/>
            </p:nvGrpSpPr>
            <p:grpSpPr>
              <a:xfrm rot="20238387">
                <a:off x="1346199" y="1643328"/>
                <a:ext cx="1193804" cy="897916"/>
                <a:chOff x="1111998" y="1862460"/>
                <a:chExt cx="2362200" cy="1921930"/>
              </a:xfrm>
            </p:grpSpPr>
            <p:grpSp>
              <p:nvGrpSpPr>
                <p:cNvPr id="284" name="Group 6"/>
                <p:cNvGrpSpPr/>
                <p:nvPr/>
              </p:nvGrpSpPr>
              <p:grpSpPr>
                <a:xfrm rot="17802976">
                  <a:off x="1912098" y="1823816"/>
                  <a:ext cx="762000" cy="2362200"/>
                  <a:chOff x="1905000" y="1828800"/>
                  <a:chExt cx="762000" cy="2362200"/>
                </a:xfrm>
              </p:grpSpPr>
              <p:sp>
                <p:nvSpPr>
                  <p:cNvPr id="1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9"/>
                <p:cNvGrpSpPr/>
                <p:nvPr/>
              </p:nvGrpSpPr>
              <p:grpSpPr>
                <a:xfrm rot="19123498">
                  <a:off x="2501621" y="1862460"/>
                  <a:ext cx="542170" cy="1782007"/>
                  <a:chOff x="1905000" y="1828800"/>
                  <a:chExt cx="762000" cy="2362200"/>
                </a:xfrm>
              </p:grpSpPr>
              <p:sp>
                <p:nvSpPr>
                  <p:cNvPr id="171" name="Oval 1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
                <p:cNvGrpSpPr/>
                <p:nvPr/>
              </p:nvGrpSpPr>
              <p:grpSpPr>
                <a:xfrm rot="15530705">
                  <a:off x="2284581" y="2639655"/>
                  <a:ext cx="405591" cy="1883879"/>
                  <a:chOff x="1905000" y="1828800"/>
                  <a:chExt cx="762000" cy="2362200"/>
                </a:xfrm>
              </p:grpSpPr>
              <p:sp>
                <p:nvSpPr>
                  <p:cNvPr id="169"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7" name="Group 73"/>
            <p:cNvGrpSpPr/>
            <p:nvPr/>
          </p:nvGrpSpPr>
          <p:grpSpPr>
            <a:xfrm rot="3068959">
              <a:off x="1791654" y="2628338"/>
              <a:ext cx="1820842" cy="1558779"/>
              <a:chOff x="736597" y="733384"/>
              <a:chExt cx="1807860" cy="1807860"/>
            </a:xfrm>
          </p:grpSpPr>
          <p:grpSp>
            <p:nvGrpSpPr>
              <p:cNvPr id="64" name="Group 15"/>
              <p:cNvGrpSpPr/>
              <p:nvPr/>
            </p:nvGrpSpPr>
            <p:grpSpPr>
              <a:xfrm rot="20238387">
                <a:off x="736597" y="881328"/>
                <a:ext cx="1193804" cy="897916"/>
                <a:chOff x="1111998" y="1862460"/>
                <a:chExt cx="2362200" cy="1921930"/>
              </a:xfrm>
            </p:grpSpPr>
            <p:grpSp>
              <p:nvGrpSpPr>
                <p:cNvPr id="65"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p:cNvGrpSpPr/>
                <p:nvPr/>
              </p:nvGrpSpPr>
              <p:grpSpPr>
                <a:xfrm rot="19123498">
                  <a:off x="2501621" y="1862460"/>
                  <a:ext cx="542170" cy="1782007"/>
                  <a:chOff x="1905000" y="1828800"/>
                  <a:chExt cx="762000" cy="2362200"/>
                </a:xfrm>
              </p:grpSpPr>
              <p:sp>
                <p:nvSpPr>
                  <p:cNvPr id="159"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2"/>
                <p:cNvGrpSpPr/>
                <p:nvPr/>
              </p:nvGrpSpPr>
              <p:grpSpPr>
                <a:xfrm rot="15530705">
                  <a:off x="2284581" y="2639655"/>
                  <a:ext cx="405591" cy="1883879"/>
                  <a:chOff x="1905000" y="1828800"/>
                  <a:chExt cx="762000" cy="2362200"/>
                </a:xfrm>
              </p:grpSpPr>
              <p:sp>
                <p:nvSpPr>
                  <p:cNvPr id="157"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21"/>
              <p:cNvGrpSpPr/>
              <p:nvPr/>
            </p:nvGrpSpPr>
            <p:grpSpPr>
              <a:xfrm rot="2927600">
                <a:off x="1498597" y="881328"/>
                <a:ext cx="1193804" cy="897916"/>
                <a:chOff x="1111998" y="1862460"/>
                <a:chExt cx="2362200" cy="1921930"/>
              </a:xfrm>
            </p:grpSpPr>
            <p:grpSp>
              <p:nvGrpSpPr>
                <p:cNvPr id="75" name="Group 6"/>
                <p:cNvGrpSpPr/>
                <p:nvPr/>
              </p:nvGrpSpPr>
              <p:grpSpPr>
                <a:xfrm rot="17802976">
                  <a:off x="1912098" y="1823816"/>
                  <a:ext cx="762000" cy="2362200"/>
                  <a:chOff x="1905000" y="1828800"/>
                  <a:chExt cx="762000" cy="2362200"/>
                </a:xfrm>
              </p:grpSpPr>
              <p:sp>
                <p:nvSpPr>
                  <p:cNvPr id="1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9"/>
                <p:cNvGrpSpPr/>
                <p:nvPr/>
              </p:nvGrpSpPr>
              <p:grpSpPr>
                <a:xfrm rot="19123498">
                  <a:off x="2501621" y="1862460"/>
                  <a:ext cx="542170" cy="1782007"/>
                  <a:chOff x="1905000" y="1828800"/>
                  <a:chExt cx="762000" cy="2362200"/>
                </a:xfrm>
              </p:grpSpPr>
              <p:sp>
                <p:nvSpPr>
                  <p:cNvPr id="150"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2"/>
                <p:cNvGrpSpPr/>
                <p:nvPr/>
              </p:nvGrpSpPr>
              <p:grpSpPr>
                <a:xfrm rot="15530705">
                  <a:off x="2284581" y="2639655"/>
                  <a:ext cx="405591" cy="1883879"/>
                  <a:chOff x="1905000" y="1828800"/>
                  <a:chExt cx="762000" cy="2362200"/>
                </a:xfrm>
              </p:grpSpPr>
              <p:sp>
                <p:nvSpPr>
                  <p:cNvPr id="148"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31"/>
              <p:cNvGrpSpPr/>
              <p:nvPr/>
            </p:nvGrpSpPr>
            <p:grpSpPr>
              <a:xfrm rot="20238387">
                <a:off x="1346199" y="1643328"/>
                <a:ext cx="1193804" cy="897916"/>
                <a:chOff x="1111998" y="1862460"/>
                <a:chExt cx="2362200" cy="1921930"/>
              </a:xfrm>
            </p:grpSpPr>
            <p:grpSp>
              <p:nvGrpSpPr>
                <p:cNvPr id="85" name="Group 6"/>
                <p:cNvGrpSpPr/>
                <p:nvPr/>
              </p:nvGrpSpPr>
              <p:grpSpPr>
                <a:xfrm rot="17802976">
                  <a:off x="1912098" y="1823816"/>
                  <a:ext cx="762000" cy="2362200"/>
                  <a:chOff x="1905000" y="1828800"/>
                  <a:chExt cx="762000" cy="2362200"/>
                </a:xfrm>
              </p:grpSpPr>
              <p:sp>
                <p:nvSpPr>
                  <p:cNvPr id="1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9"/>
                <p:cNvGrpSpPr/>
                <p:nvPr/>
              </p:nvGrpSpPr>
              <p:grpSpPr>
                <a:xfrm rot="19123498">
                  <a:off x="2501621" y="1862460"/>
                  <a:ext cx="542170" cy="1782007"/>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2"/>
                <p:cNvGrpSpPr/>
                <p:nvPr/>
              </p:nvGrpSpPr>
              <p:grpSpPr>
                <a:xfrm rot="15530705">
                  <a:off x="2284581" y="2639655"/>
                  <a:ext cx="405591" cy="1883879"/>
                  <a:chOff x="1905000" y="1828800"/>
                  <a:chExt cx="762000" cy="2362200"/>
                </a:xfrm>
              </p:grpSpPr>
              <p:sp>
                <p:nvSpPr>
                  <p:cNvPr id="139" name="Oval 1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4" name="Group 104"/>
            <p:cNvGrpSpPr/>
            <p:nvPr/>
          </p:nvGrpSpPr>
          <p:grpSpPr>
            <a:xfrm rot="3068959">
              <a:off x="2247659" y="3793897"/>
              <a:ext cx="1143483" cy="840157"/>
              <a:chOff x="736597" y="733384"/>
              <a:chExt cx="1807860" cy="1807860"/>
            </a:xfrm>
          </p:grpSpPr>
          <p:grpSp>
            <p:nvGrpSpPr>
              <p:cNvPr id="95" name="Group 15"/>
              <p:cNvGrpSpPr/>
              <p:nvPr/>
            </p:nvGrpSpPr>
            <p:grpSpPr>
              <a:xfrm rot="20238387">
                <a:off x="736597" y="881328"/>
                <a:ext cx="1193804" cy="897916"/>
                <a:chOff x="1111998" y="1862460"/>
                <a:chExt cx="2362200" cy="1921930"/>
              </a:xfrm>
            </p:grpSpPr>
            <p:grpSp>
              <p:nvGrpSpPr>
                <p:cNvPr id="96"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21"/>
              <p:cNvGrpSpPr/>
              <p:nvPr/>
            </p:nvGrpSpPr>
            <p:grpSpPr>
              <a:xfrm rot="2927600">
                <a:off x="1498597" y="881328"/>
                <a:ext cx="1193804" cy="897916"/>
                <a:chOff x="1111998" y="1862460"/>
                <a:chExt cx="2362200" cy="1921930"/>
              </a:xfrm>
            </p:grpSpPr>
            <p:grpSp>
              <p:nvGrpSpPr>
                <p:cNvPr id="106" name="Group 6"/>
                <p:cNvGrpSpPr/>
                <p:nvPr/>
              </p:nvGrpSpPr>
              <p:grpSpPr>
                <a:xfrm rot="17802976">
                  <a:off x="1912098" y="1823816"/>
                  <a:ext cx="762000" cy="2362200"/>
                  <a:chOff x="1905000" y="1828800"/>
                  <a:chExt cx="762000" cy="2362200"/>
                </a:xfrm>
              </p:grpSpPr>
              <p:sp>
                <p:nvSpPr>
                  <p:cNvPr id="1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9"/>
                <p:cNvGrpSpPr/>
                <p:nvPr/>
              </p:nvGrpSpPr>
              <p:grpSpPr>
                <a:xfrm rot="19123498">
                  <a:off x="2501621" y="1862460"/>
                  <a:ext cx="542170" cy="1782007"/>
                  <a:chOff x="1905000" y="1828800"/>
                  <a:chExt cx="762000" cy="2362200"/>
                </a:xfrm>
              </p:grpSpPr>
              <p:sp>
                <p:nvSpPr>
                  <p:cNvPr id="120" name="Oval 1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2"/>
                <p:cNvGrpSpPr/>
                <p:nvPr/>
              </p:nvGrpSpPr>
              <p:grpSpPr>
                <a:xfrm rot="15530705">
                  <a:off x="2284581" y="2639655"/>
                  <a:ext cx="405591" cy="1883879"/>
                  <a:chOff x="1905000" y="1828800"/>
                  <a:chExt cx="762000" cy="2362200"/>
                </a:xfrm>
              </p:grpSpPr>
              <p:sp>
                <p:nvSpPr>
                  <p:cNvPr id="118" name="Oval 1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31"/>
              <p:cNvGrpSpPr/>
              <p:nvPr/>
            </p:nvGrpSpPr>
            <p:grpSpPr>
              <a:xfrm rot="20238387">
                <a:off x="1346199" y="1643328"/>
                <a:ext cx="1193804" cy="897916"/>
                <a:chOff x="1111998" y="1862460"/>
                <a:chExt cx="2362200" cy="1921930"/>
              </a:xfrm>
            </p:grpSpPr>
            <p:grpSp>
              <p:nvGrpSpPr>
                <p:cNvPr id="116" name="Group 6"/>
                <p:cNvGrpSpPr/>
                <p:nvPr/>
              </p:nvGrpSpPr>
              <p:grpSpPr>
                <a:xfrm rot="17802976">
                  <a:off x="1912098" y="1823816"/>
                  <a:ext cx="762000" cy="2362200"/>
                  <a:chOff x="1905000" y="1828800"/>
                  <a:chExt cx="762000" cy="2362200"/>
                </a:xfrm>
              </p:grpSpPr>
              <p:sp>
                <p:nvSpPr>
                  <p:cNvPr id="1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9"/>
                <p:cNvGrpSpPr/>
                <p:nvPr/>
              </p:nvGrpSpPr>
              <p:grpSpPr>
                <a:xfrm rot="19123498">
                  <a:off x="2501621" y="1862460"/>
                  <a:ext cx="542170" cy="1782007"/>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
                <p:cNvGrpSpPr/>
                <p:nvPr/>
              </p:nvGrpSpPr>
              <p:grpSpPr>
                <a:xfrm rot="15530705">
                  <a:off x="2284581" y="2639655"/>
                  <a:ext cx="405591" cy="1883879"/>
                  <a:chOff x="1905000" y="1828800"/>
                  <a:chExt cx="762000" cy="2362200"/>
                </a:xfrm>
              </p:grpSpPr>
              <p:sp>
                <p:nvSpPr>
                  <p:cNvPr id="109"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5" name="Group 135"/>
            <p:cNvGrpSpPr/>
            <p:nvPr/>
          </p:nvGrpSpPr>
          <p:grpSpPr>
            <a:xfrm rot="5892673">
              <a:off x="3061159" y="3301846"/>
              <a:ext cx="1528325" cy="1350205"/>
              <a:chOff x="736597" y="733384"/>
              <a:chExt cx="1807860" cy="1807860"/>
            </a:xfrm>
          </p:grpSpPr>
          <p:grpSp>
            <p:nvGrpSpPr>
              <p:cNvPr id="126" name="Group 15"/>
              <p:cNvGrpSpPr/>
              <p:nvPr/>
            </p:nvGrpSpPr>
            <p:grpSpPr>
              <a:xfrm rot="20238387">
                <a:off x="736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21"/>
              <p:cNvGrpSpPr/>
              <p:nvPr/>
            </p:nvGrpSpPr>
            <p:grpSpPr>
              <a:xfrm rot="2927600">
                <a:off x="1498597" y="881328"/>
                <a:ext cx="1193804" cy="897916"/>
                <a:chOff x="1111998" y="1862460"/>
                <a:chExt cx="2362200" cy="1921930"/>
              </a:xfrm>
            </p:grpSpPr>
            <p:grpSp>
              <p:nvGrpSpPr>
                <p:cNvPr id="137" name="Group 6"/>
                <p:cNvGrpSpPr/>
                <p:nvPr/>
              </p:nvGrpSpPr>
              <p:grpSpPr>
                <a:xfrm rot="17802976">
                  <a:off x="1912098" y="1823816"/>
                  <a:ext cx="762000" cy="2362200"/>
                  <a:chOff x="1905000" y="1828800"/>
                  <a:chExt cx="762000" cy="2362200"/>
                </a:xfrm>
              </p:grpSpPr>
              <p:sp>
                <p:nvSpPr>
                  <p:cNvPr id="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9"/>
                <p:cNvGrpSpPr/>
                <p:nvPr/>
              </p:nvGrpSpPr>
              <p:grpSpPr>
                <a:xfrm rot="19123498">
                  <a:off x="2501621" y="1862460"/>
                  <a:ext cx="542170" cy="1782007"/>
                  <a:chOff x="1905000" y="1828800"/>
                  <a:chExt cx="762000" cy="2362200"/>
                </a:xfrm>
              </p:grpSpPr>
              <p:sp>
                <p:nvSpPr>
                  <p:cNvPr id="9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
                <p:cNvGrpSpPr/>
                <p:nvPr/>
              </p:nvGrpSpPr>
              <p:grpSpPr>
                <a:xfrm rot="15530705">
                  <a:off x="2284581" y="2639655"/>
                  <a:ext cx="405591" cy="1883879"/>
                  <a:chOff x="1905000" y="1828800"/>
                  <a:chExt cx="762000" cy="2362200"/>
                </a:xfrm>
              </p:grpSpPr>
              <p:sp>
                <p:nvSpPr>
                  <p:cNvPr id="88" name="Oval 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31"/>
              <p:cNvGrpSpPr/>
              <p:nvPr/>
            </p:nvGrpSpPr>
            <p:grpSpPr>
              <a:xfrm rot="20238387">
                <a:off x="1346199" y="1643328"/>
                <a:ext cx="1193804" cy="897916"/>
                <a:chOff x="1111998" y="1862460"/>
                <a:chExt cx="2362200" cy="1921930"/>
              </a:xfrm>
            </p:grpSpPr>
            <p:grpSp>
              <p:nvGrpSpPr>
                <p:cNvPr id="147" name="Group 6"/>
                <p:cNvGrpSpPr/>
                <p:nvPr/>
              </p:nvGrpSpPr>
              <p:grpSpPr>
                <a:xfrm rot="17802976">
                  <a:off x="1912098" y="1823816"/>
                  <a:ext cx="762000" cy="2362200"/>
                  <a:chOff x="1905000" y="1828800"/>
                  <a:chExt cx="762000" cy="2362200"/>
                </a:xfrm>
              </p:grpSpPr>
              <p:sp>
                <p:nvSpPr>
                  <p:cNvPr id="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9"/>
                <p:cNvGrpSpPr/>
                <p:nvPr/>
              </p:nvGrpSpPr>
              <p:grpSpPr>
                <a:xfrm rot="19123498">
                  <a:off x="2501621" y="1862460"/>
                  <a:ext cx="542170" cy="1782007"/>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2"/>
                <p:cNvGrpSpPr/>
                <p:nvPr/>
              </p:nvGrpSpPr>
              <p:grpSpPr>
                <a:xfrm rot="15530705">
                  <a:off x="2284581" y="2639655"/>
                  <a:ext cx="405591" cy="1883879"/>
                  <a:chOff x="1905000" y="1828800"/>
                  <a:chExt cx="762000" cy="2362200"/>
                </a:xfrm>
              </p:grpSpPr>
              <p:sp>
                <p:nvSpPr>
                  <p:cNvPr id="79"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6" name="Group 166"/>
            <p:cNvGrpSpPr/>
            <p:nvPr/>
          </p:nvGrpSpPr>
          <p:grpSpPr>
            <a:xfrm rot="20555714" flipH="1">
              <a:off x="3652811" y="2791157"/>
              <a:ext cx="1586260" cy="1364114"/>
              <a:chOff x="736597" y="733384"/>
              <a:chExt cx="1807860" cy="1807860"/>
            </a:xfrm>
          </p:grpSpPr>
          <p:grpSp>
            <p:nvGrpSpPr>
              <p:cNvPr id="163" name="Group 15"/>
              <p:cNvGrpSpPr/>
              <p:nvPr/>
            </p:nvGrpSpPr>
            <p:grpSpPr>
              <a:xfrm rot="20238387">
                <a:off x="736597" y="881328"/>
                <a:ext cx="1193804" cy="897916"/>
                <a:chOff x="1111998" y="1862460"/>
                <a:chExt cx="2362200" cy="1921930"/>
              </a:xfrm>
            </p:grpSpPr>
            <p:grpSp>
              <p:nvGrpSpPr>
                <p:cNvPr id="1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21"/>
              <p:cNvGrpSpPr/>
              <p:nvPr/>
            </p:nvGrpSpPr>
            <p:grpSpPr>
              <a:xfrm rot="2927600">
                <a:off x="1498597" y="881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9"/>
                <p:cNvGrpSpPr/>
                <p:nvPr/>
              </p:nvGrpSpPr>
              <p:grpSpPr>
                <a:xfrm rot="19123498">
                  <a:off x="2501621" y="1862460"/>
                  <a:ext cx="542170" cy="1782007"/>
                  <a:chOff x="1905000" y="1828800"/>
                  <a:chExt cx="762000" cy="2362200"/>
                </a:xfrm>
              </p:grpSpPr>
              <p:sp>
                <p:nvSpPr>
                  <p:cNvPr id="60" name="Oval 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2"/>
                <p:cNvGrpSpPr/>
                <p:nvPr/>
              </p:nvGrpSpPr>
              <p:grpSpPr>
                <a:xfrm rot="15530705">
                  <a:off x="2284581" y="2639655"/>
                  <a:ext cx="405591" cy="1883879"/>
                  <a:chOff x="1905000" y="1828800"/>
                  <a:chExt cx="762000" cy="2362200"/>
                </a:xfrm>
              </p:grpSpPr>
              <p:sp>
                <p:nvSpPr>
                  <p:cNvPr id="58" name="Oval 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51" name="Oval 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49" name="Oval 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 name="Double Wave 31"/>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31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lide(fromBottom)">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dissolv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slide(fromBottom)">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dissolv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slide(fromBottom)">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dissolv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animEffect transition="in" filter="slide(fromBottom)">
                                      <p:cBhvr>
                                        <p:cTn id="47" dur="500"/>
                                        <p:tgtEl>
                                          <p:spTgt spid="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dissolv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19100" y="325582"/>
            <a:ext cx="7772400" cy="6340197"/>
          </a:xfrm>
          <a:prstGeom prst="rect">
            <a:avLst/>
          </a:prstGeom>
          <a:noFill/>
        </p:spPr>
        <p:txBody>
          <a:bodyPr wrap="square" rtlCol="0">
            <a:spAutoFit/>
          </a:bodyPr>
          <a:lstStyle/>
          <a:p>
            <a:r>
              <a:rPr lang="en-US" sz="2400" i="1" dirty="0">
                <a:solidFill>
                  <a:schemeClr val="accent1">
                    <a:lumMod val="20000"/>
                    <a:lumOff val="80000"/>
                  </a:schemeClr>
                </a:solidFill>
                <a:ea typeface="Wednesday" pitchFamily="2" charset="0"/>
              </a:rPr>
              <a:t>What spiritual process does Paul compare to grafting?</a:t>
            </a: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r>
              <a:rPr lang="en-US" sz="2400" i="1" dirty="0">
                <a:solidFill>
                  <a:schemeClr val="accent1">
                    <a:lumMod val="20000"/>
                    <a:lumOff val="80000"/>
                  </a:schemeClr>
                </a:solidFill>
                <a:ea typeface="Wednesday" pitchFamily="2" charset="0"/>
              </a:rPr>
              <a:t>How will the Gentiles who are adopted into the house of Israel benefit?</a:t>
            </a: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r>
              <a:rPr lang="en-US" sz="2400" i="1" dirty="0">
                <a:solidFill>
                  <a:schemeClr val="accent1">
                    <a:lumMod val="20000"/>
                    <a:lumOff val="80000"/>
                  </a:schemeClr>
                </a:solidFill>
                <a:ea typeface="Wednesday" pitchFamily="2" charset="0"/>
              </a:rPr>
              <a:t>How does this grafting process show the great love that the Lord has for all His Children?</a:t>
            </a:r>
          </a:p>
          <a:p>
            <a:endParaRPr lang="en-US" sz="2400" i="1" dirty="0">
              <a:solidFill>
                <a:schemeClr val="accent1">
                  <a:lumMod val="20000"/>
                  <a:lumOff val="80000"/>
                </a:schemeClr>
              </a:solidFill>
              <a:ea typeface="Wednesday" pitchFamily="2" charset="0"/>
            </a:endParaRPr>
          </a:p>
          <a:p>
            <a:r>
              <a:rPr lang="en-US" sz="6600" i="1" dirty="0">
                <a:solidFill>
                  <a:schemeClr val="accent1">
                    <a:lumMod val="20000"/>
                    <a:lumOff val="80000"/>
                  </a:schemeClr>
                </a:solidFill>
                <a:ea typeface="Wednesday" pitchFamily="2" charset="0"/>
              </a:rPr>
              <a:t>Who is the Root?</a:t>
            </a: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endParaRPr lang="en-US" sz="2400" i="1" dirty="0">
              <a:solidFill>
                <a:schemeClr val="accent1">
                  <a:lumMod val="20000"/>
                  <a:lumOff val="80000"/>
                </a:schemeClr>
              </a:solidFill>
              <a:ea typeface="Wednesday" pitchFamily="2" charset="0"/>
            </a:endParaRPr>
          </a:p>
          <a:p>
            <a:endParaRPr lang="en-US" sz="2800" i="1" dirty="0">
              <a:solidFill>
                <a:schemeClr val="accent1">
                  <a:lumMod val="20000"/>
                  <a:lumOff val="80000"/>
                </a:schemeClr>
              </a:solidFill>
              <a:ea typeface="Wednesday" pitchFamily="2" charset="0"/>
            </a:endParaRPr>
          </a:p>
        </p:txBody>
      </p:sp>
      <p:sp>
        <p:nvSpPr>
          <p:cNvPr id="11" name="TextBox 10"/>
          <p:cNvSpPr txBox="1"/>
          <p:nvPr/>
        </p:nvSpPr>
        <p:spPr>
          <a:xfrm>
            <a:off x="107373" y="6457890"/>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Romans 11:25</a:t>
            </a:r>
          </a:p>
        </p:txBody>
      </p:sp>
      <p:sp>
        <p:nvSpPr>
          <p:cNvPr id="13" name="TextBox 12"/>
          <p:cNvSpPr txBox="1"/>
          <p:nvPr/>
        </p:nvSpPr>
        <p:spPr>
          <a:xfrm>
            <a:off x="2483428" y="654627"/>
            <a:ext cx="7467600" cy="523220"/>
          </a:xfrm>
          <a:prstGeom prst="rect">
            <a:avLst/>
          </a:prstGeom>
          <a:noFill/>
        </p:spPr>
        <p:txBody>
          <a:bodyPr wrap="square" rtlCol="0">
            <a:spAutoFit/>
          </a:bodyPr>
          <a:lstStyle/>
          <a:p>
            <a:r>
              <a:rPr lang="en-US" sz="2800" i="1" dirty="0">
                <a:solidFill>
                  <a:srgbClr val="FF0000"/>
                </a:solidFill>
                <a:ea typeface="Wednesday" pitchFamily="2" charset="0"/>
              </a:rPr>
              <a:t>The adoption of Gentiles into the house of Israel.</a:t>
            </a:r>
          </a:p>
        </p:txBody>
      </p:sp>
      <p:grpSp>
        <p:nvGrpSpPr>
          <p:cNvPr id="3" name="Group 2"/>
          <p:cNvGrpSpPr/>
          <p:nvPr/>
        </p:nvGrpSpPr>
        <p:grpSpPr>
          <a:xfrm>
            <a:off x="7893411" y="3532476"/>
            <a:ext cx="3302504" cy="2670896"/>
            <a:chOff x="8142793" y="4187104"/>
            <a:chExt cx="3302504" cy="2670896"/>
          </a:xfrm>
        </p:grpSpPr>
        <p:pic>
          <p:nvPicPr>
            <p:cNvPr id="23554" name="Picture 2" descr="faces of varied ethni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472" y="4187104"/>
              <a:ext cx="3298825" cy="24704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42793" y="6611779"/>
              <a:ext cx="1071127" cy="246221"/>
            </a:xfrm>
            <a:prstGeom prst="rect">
              <a:avLst/>
            </a:prstGeom>
          </p:spPr>
          <p:txBody>
            <a:bodyPr wrap="none">
              <a:spAutoFit/>
            </a:bodyPr>
            <a:lstStyle/>
            <a:p>
              <a:r>
                <a:rPr lang="en-US" sz="1000" i="1" dirty="0">
                  <a:solidFill>
                    <a:schemeClr val="bg1"/>
                  </a:solidFill>
                  <a:latin typeface="Open Sans"/>
                </a:rPr>
                <a:t>Roger Loveless</a:t>
              </a:r>
              <a:endParaRPr lang="en-US" sz="1000" dirty="0">
                <a:solidFill>
                  <a:schemeClr val="bg1"/>
                </a:solidFill>
              </a:endParaRPr>
            </a:p>
          </p:txBody>
        </p:sp>
      </p:grpSp>
      <p:sp>
        <p:nvSpPr>
          <p:cNvPr id="5" name="Rectangle 4"/>
          <p:cNvSpPr/>
          <p:nvPr/>
        </p:nvSpPr>
        <p:spPr>
          <a:xfrm>
            <a:off x="2715489" y="1838144"/>
            <a:ext cx="8537865" cy="830997"/>
          </a:xfrm>
          <a:prstGeom prst="rect">
            <a:avLst/>
          </a:prstGeom>
        </p:spPr>
        <p:txBody>
          <a:bodyPr wrap="square">
            <a:spAutoFit/>
          </a:bodyPr>
          <a:lstStyle/>
          <a:p>
            <a:r>
              <a:rPr lang="en-US" sz="2400" i="1" dirty="0">
                <a:solidFill>
                  <a:srgbClr val="FF0000"/>
                </a:solidFill>
                <a:latin typeface="Open Sans"/>
              </a:rPr>
              <a:t>Gentile converts who join the Church are counted as part of the house of Israel, fulfilling the scripture</a:t>
            </a:r>
            <a:endParaRPr lang="en-US" sz="2400" dirty="0">
              <a:solidFill>
                <a:srgbClr val="FF0000"/>
              </a:solidFill>
            </a:endParaRPr>
          </a:p>
        </p:txBody>
      </p:sp>
    </p:spTree>
    <p:extLst>
      <p:ext uri="{BB962C8B-B14F-4D97-AF65-F5344CB8AC3E}">
        <p14:creationId xmlns:p14="http://schemas.microsoft.com/office/powerpoint/2010/main" val="10987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slide(fromBottom)">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slide(fromBottom)">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slide(fromBottom)">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6355772"/>
            <a:ext cx="3657600" cy="400110"/>
          </a:xfrm>
          <a:prstGeom prst="rect">
            <a:avLst/>
          </a:prstGeom>
          <a:noFill/>
        </p:spPr>
        <p:txBody>
          <a:bodyPr wrap="square" rtlCol="0">
            <a:spAutoFit/>
          </a:bodyPr>
          <a:lstStyle/>
          <a:p>
            <a:r>
              <a:rPr lang="en-US" sz="2000" dirty="0">
                <a:solidFill>
                  <a:schemeClr val="accent1">
                    <a:lumMod val="20000"/>
                    <a:lumOff val="80000"/>
                  </a:schemeClr>
                </a:solidFill>
                <a:latin typeface="AR CENA" panose="02000000000000000000" pitchFamily="2" charset="0"/>
                <a:ea typeface="Wednesday" pitchFamily="2" charset="0"/>
              </a:rPr>
              <a:t>Revelations 22:16</a:t>
            </a:r>
          </a:p>
        </p:txBody>
      </p:sp>
      <p:sp>
        <p:nvSpPr>
          <p:cNvPr id="6" name="TextBox 5"/>
          <p:cNvSpPr txBox="1"/>
          <p:nvPr/>
        </p:nvSpPr>
        <p:spPr>
          <a:xfrm>
            <a:off x="7227076" y="1407183"/>
            <a:ext cx="4572000" cy="4031873"/>
          </a:xfrm>
          <a:prstGeom prst="rect">
            <a:avLst/>
          </a:prstGeom>
          <a:noFill/>
        </p:spPr>
        <p:txBody>
          <a:bodyPr wrap="square" rtlCol="0">
            <a:spAutoFit/>
          </a:bodyPr>
          <a:lstStyle/>
          <a:p>
            <a:r>
              <a:rPr lang="en-US" sz="3200" i="1" dirty="0">
                <a:solidFill>
                  <a:schemeClr val="accent1">
                    <a:lumMod val="20000"/>
                    <a:lumOff val="80000"/>
                  </a:schemeClr>
                </a:solidFill>
                <a:ea typeface="Wednesday" pitchFamily="2" charset="0"/>
              </a:rPr>
              <a:t>“I Jesus have sent mine angel to testify unto you these things in the churches. I am the root and the offspring of David, and the bright and morning star.”</a:t>
            </a:r>
          </a:p>
          <a:p>
            <a:endParaRPr lang="en-US" sz="3200" i="1" dirty="0">
              <a:solidFill>
                <a:schemeClr val="accent1">
                  <a:lumMod val="20000"/>
                  <a:lumOff val="80000"/>
                </a:schemeClr>
              </a:solidFill>
              <a:ea typeface="Wednesday" pitchFamily="2" charset="0"/>
            </a:endParaRPr>
          </a:p>
        </p:txBody>
      </p:sp>
      <p:grpSp>
        <p:nvGrpSpPr>
          <p:cNvPr id="2" name="Group 11"/>
          <p:cNvGrpSpPr/>
          <p:nvPr/>
        </p:nvGrpSpPr>
        <p:grpSpPr>
          <a:xfrm>
            <a:off x="634891" y="1158949"/>
            <a:ext cx="5957294" cy="4528343"/>
            <a:chOff x="914400" y="762000"/>
            <a:chExt cx="4327663" cy="2895600"/>
          </a:xfrm>
        </p:grpSpPr>
        <p:pic>
          <p:nvPicPr>
            <p:cNvPr id="7" name="Picture 16" descr="https://encrypted-tbn3.gstatic.com/images?q=tbn:ANd9GcSxd9Uh8UHk5P3Y6uUWiPvn--su3wvSlDOYiq3X1vuqk6glNVVQjQ"/>
            <p:cNvPicPr>
              <a:picLocks noChangeAspect="1" noChangeArrowheads="1"/>
            </p:cNvPicPr>
            <p:nvPr/>
          </p:nvPicPr>
          <p:blipFill>
            <a:blip r:embed="rId2" cstate="print"/>
            <a:srcRect/>
            <a:stretch>
              <a:fillRect/>
            </a:stretch>
          </p:blipFill>
          <p:spPr bwMode="auto">
            <a:xfrm>
              <a:off x="914400" y="762000"/>
              <a:ext cx="4327663" cy="2895600"/>
            </a:xfrm>
            <a:prstGeom prst="rect">
              <a:avLst/>
            </a:prstGeom>
            <a:noFill/>
          </p:spPr>
        </p:pic>
        <p:pic>
          <p:nvPicPr>
            <p:cNvPr id="8" name="Picture 7" descr="2763_sm.gif"/>
            <p:cNvPicPr>
              <a:picLocks noChangeAspect="1"/>
            </p:cNvPicPr>
            <p:nvPr/>
          </p:nvPicPr>
          <p:blipFill>
            <a:blip r:embed="rId3" cstate="print"/>
            <a:stretch>
              <a:fillRect/>
            </a:stretch>
          </p:blipFill>
          <p:spPr>
            <a:xfrm>
              <a:off x="3733799" y="1524000"/>
              <a:ext cx="1078787" cy="1066800"/>
            </a:xfrm>
            <a:prstGeom prst="rect">
              <a:avLst/>
            </a:prstGeom>
          </p:spPr>
        </p:pic>
        <p:pic>
          <p:nvPicPr>
            <p:cNvPr id="10" name="Picture 9" descr="jesus red robe (2).gif"/>
            <p:cNvPicPr>
              <a:picLocks noChangeAspect="1"/>
            </p:cNvPicPr>
            <p:nvPr/>
          </p:nvPicPr>
          <p:blipFill>
            <a:blip r:embed="rId4" cstate="print"/>
            <a:stretch>
              <a:fillRect/>
            </a:stretch>
          </p:blipFill>
          <p:spPr>
            <a:xfrm>
              <a:off x="1600200" y="1447800"/>
              <a:ext cx="990600" cy="1234440"/>
            </a:xfrm>
            <a:prstGeom prst="rect">
              <a:avLst/>
            </a:prstGeom>
          </p:spPr>
        </p:pic>
      </p:grpSp>
    </p:spTree>
    <p:extLst>
      <p:ext uri="{BB962C8B-B14F-4D97-AF65-F5344CB8AC3E}">
        <p14:creationId xmlns:p14="http://schemas.microsoft.com/office/powerpoint/2010/main" val="239399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12192000" cy="6858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0"/>
            <a:ext cx="12022282" cy="544764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#117 </a:t>
            </a:r>
            <a:r>
              <a:rPr lang="en-US" i="1" dirty="0">
                <a:solidFill>
                  <a:schemeClr val="bg1"/>
                </a:solidFill>
              </a:rPr>
              <a:t>Come Unto Jesus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Organists, Part 3 (3:46)</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36-37</a:t>
            </a:r>
          </a:p>
          <a:p>
            <a:pPr marL="342900" indent="-342900">
              <a:buFont typeface="+mj-lt"/>
              <a:buAutoNum type="arabicPeriod"/>
            </a:pPr>
            <a:r>
              <a:rPr lang="en-US" dirty="0">
                <a:solidFill>
                  <a:schemeClr val="bg1"/>
                </a:solidFill>
              </a:rPr>
              <a:t>Bruce R. McConkie </a:t>
            </a:r>
            <a:r>
              <a:rPr lang="en-US" i="1" dirty="0">
                <a:solidFill>
                  <a:schemeClr val="bg1"/>
                </a:solidFill>
              </a:rPr>
              <a:t>Mormon Doctrine p. </a:t>
            </a:r>
            <a:r>
              <a:rPr lang="en-US" dirty="0">
                <a:solidFill>
                  <a:schemeClr val="bg1"/>
                </a:solidFill>
              </a:rPr>
              <a:t>395 </a:t>
            </a:r>
          </a:p>
          <a:p>
            <a:r>
              <a:rPr lang="en-US" dirty="0">
                <a:solidFill>
                  <a:schemeClr val="bg1"/>
                </a:solidFill>
              </a:rPr>
              <a:t>	 </a:t>
            </a:r>
            <a:r>
              <a:rPr lang="en-US" i="1" dirty="0">
                <a:solidFill>
                  <a:schemeClr val="bg1"/>
                </a:solidFill>
              </a:rPr>
              <a:t>Doctrinal New Testament Commentary,</a:t>
            </a:r>
            <a:r>
              <a:rPr lang="en-US" dirty="0">
                <a:solidFill>
                  <a:schemeClr val="bg1"/>
                </a:solidFill>
              </a:rPr>
              <a:t> 2:259–60;  2:290.</a:t>
            </a:r>
          </a:p>
          <a:p>
            <a:r>
              <a:rPr lang="en-US" dirty="0">
                <a:solidFill>
                  <a:schemeClr val="bg1"/>
                </a:solidFill>
              </a:rPr>
              <a:t>	</a:t>
            </a:r>
            <a:r>
              <a:rPr lang="en-US" i="1" dirty="0">
                <a:solidFill>
                  <a:schemeClr val="bg1"/>
                </a:solidFill>
              </a:rPr>
              <a:t>A New Witness for the Articles of Faith, 512-13</a:t>
            </a:r>
            <a:endParaRPr lang="en-US" dirty="0">
              <a:solidFill>
                <a:schemeClr val="bg1"/>
              </a:solidFill>
            </a:endParaRPr>
          </a:p>
          <a:p>
            <a:pPr marL="342900" indent="-342900">
              <a:buFont typeface="+mj-lt"/>
              <a:buAutoNum type="arabicPeriod" startAt="3"/>
            </a:pPr>
            <a:r>
              <a:rPr lang="en-US" dirty="0">
                <a:solidFill>
                  <a:schemeClr val="bg1"/>
                </a:solidFill>
              </a:rPr>
              <a:t>Life and Teachings of Jesus Christ page 324</a:t>
            </a:r>
          </a:p>
          <a:p>
            <a:pPr marL="342900" indent="-342900">
              <a:buFont typeface="+mj-lt"/>
              <a:buAutoNum type="arabicPeriod" startAt="3"/>
            </a:pPr>
            <a:r>
              <a:rPr lang="en-US" dirty="0">
                <a:solidFill>
                  <a:schemeClr val="bg1"/>
                </a:solidFill>
              </a:rPr>
              <a:t>Joseph Fielding Smith “Doctrine of Salvation” page 58-61</a:t>
            </a:r>
          </a:p>
          <a:p>
            <a:pPr marL="342900" indent="-342900">
              <a:buFont typeface="+mj-lt"/>
              <a:buAutoNum type="arabicPeriod" startAt="3"/>
            </a:pPr>
            <a:r>
              <a:rPr lang="en-US" dirty="0">
                <a:solidFill>
                  <a:schemeClr val="bg1"/>
                </a:solidFill>
              </a:rPr>
              <a:t>Elder Parley P. Pratt (</a:t>
            </a:r>
            <a:r>
              <a:rPr lang="en-US" i="1" dirty="0">
                <a:solidFill>
                  <a:schemeClr val="bg1"/>
                </a:solidFill>
              </a:rPr>
              <a:t>Key to the Science of Theology</a:t>
            </a:r>
            <a:r>
              <a:rPr lang="en-US" dirty="0">
                <a:solidFill>
                  <a:schemeClr val="bg1"/>
                </a:solidFill>
              </a:rPr>
              <a:t> [1978], 61).</a:t>
            </a:r>
          </a:p>
          <a:p>
            <a:pPr marL="342900" indent="-342900">
              <a:buFont typeface="+mj-lt"/>
              <a:buAutoNum type="arabicPeriod" startAt="3"/>
            </a:pPr>
            <a:r>
              <a:rPr lang="en-US" dirty="0">
                <a:solidFill>
                  <a:schemeClr val="bg1"/>
                </a:solidFill>
              </a:rPr>
              <a:t>Wikipedia</a:t>
            </a:r>
          </a:p>
          <a:p>
            <a:pPr marL="342900" indent="-342900">
              <a:buFont typeface="+mj-lt"/>
              <a:buAutoNum type="arabicPeriod" startAt="3"/>
            </a:pPr>
            <a:r>
              <a:rPr lang="en-US" dirty="0">
                <a:solidFill>
                  <a:schemeClr val="bg1"/>
                </a:solidFill>
              </a:rPr>
              <a:t>M. Russell Ballard </a:t>
            </a:r>
            <a:r>
              <a:rPr lang="en-US" i="1" dirty="0">
                <a:solidFill>
                  <a:schemeClr val="bg1"/>
                </a:solidFill>
              </a:rPr>
              <a:t>Our Search for Happiness: An Invitation to Understand The </a:t>
            </a:r>
            <a:r>
              <a:rPr lang="en-US" i="1" dirty="0" err="1">
                <a:solidFill>
                  <a:schemeClr val="bg1"/>
                </a:solidFill>
              </a:rPr>
              <a:t>Chruch</a:t>
            </a:r>
            <a:r>
              <a:rPr lang="en-US" i="1" dirty="0">
                <a:solidFill>
                  <a:schemeClr val="bg1"/>
                </a:solidFill>
              </a:rPr>
              <a:t> of Jesus Christ of latter-day Saints </a:t>
            </a:r>
            <a:r>
              <a:rPr lang="en-US" dirty="0">
                <a:solidFill>
                  <a:schemeClr val="bg1"/>
                </a:solidFill>
              </a:rPr>
              <a:t>[1993] ,70</a:t>
            </a:r>
            <a:endParaRPr lang="en-US" i="1" dirty="0">
              <a:solidFill>
                <a:schemeClr val="bg1"/>
              </a:solidFill>
            </a:endParaRPr>
          </a:p>
        </p:txBody>
      </p:sp>
      <p:grpSp>
        <p:nvGrpSpPr>
          <p:cNvPr id="2" name="Group 7"/>
          <p:cNvGrpSpPr/>
          <p:nvPr/>
        </p:nvGrpSpPr>
        <p:grpSpPr>
          <a:xfrm>
            <a:off x="2385291" y="128731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1547B82C-A9D0-4DAF-98E8-363E87BFCB1B}"/>
              </a:ext>
            </a:extLst>
          </p:cNvPr>
          <p:cNvSpPr>
            <a:spLocks noGrp="1"/>
          </p:cNvSpPr>
          <p:nvPr/>
        </p:nvSpPr>
        <p:spPr>
          <a:xfrm>
            <a:off x="0" y="641977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5844460"/>
              </p:ext>
            </p:extLst>
          </p:nvPr>
        </p:nvGraphicFramePr>
        <p:xfrm>
          <a:off x="1" y="0"/>
          <a:ext cx="6319318" cy="388620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800" b="0" i="0" kern="1200" cap="all" dirty="0">
                          <a:solidFill>
                            <a:schemeClr val="tx1"/>
                          </a:solidFill>
                          <a:effectLst/>
                          <a:latin typeface="+mn-lt"/>
                          <a:ea typeface="+mn-ea"/>
                          <a:cs typeface="+mn-cs"/>
                        </a:rPr>
                        <a:t>PAUL’S Letters to the Romans</a:t>
                      </a:r>
                      <a:endParaRPr lang="en-US" sz="1200" b="1" i="0" kern="1200" cap="all"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a:solidFill>
                            <a:srgbClr val="434444"/>
                          </a:solidFill>
                          <a:effectLst/>
                        </a:rPr>
                        <a:t>The Law of Christ Brings Life and Peace</a:t>
                      </a:r>
                    </a:p>
                  </a:txBody>
                  <a:tcPr marL="95250" marR="95250" marT="66675" marB="66675" anchor="ctr"/>
                </a:tc>
                <a:tc>
                  <a:txBody>
                    <a:bodyPr/>
                    <a:lstStyle/>
                    <a:p>
                      <a:pPr algn="l" fontAlgn="base"/>
                      <a:r>
                        <a:rPr lang="en-US" sz="1200">
                          <a:solidFill>
                            <a:srgbClr val="434444"/>
                          </a:solidFill>
                          <a:effectLst/>
                        </a:rPr>
                        <a:t>8:1–13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The Sons of God Are Joint-Heirs with Christ</a:t>
                      </a:r>
                    </a:p>
                  </a:txBody>
                  <a:tcPr marL="95250" marR="95250" marT="66675" marB="66675" anchor="ctr"/>
                </a:tc>
                <a:tc>
                  <a:txBody>
                    <a:bodyPr/>
                    <a:lstStyle/>
                    <a:p>
                      <a:pPr algn="l" fontAlgn="base"/>
                      <a:r>
                        <a:rPr lang="en-US" sz="1200">
                          <a:solidFill>
                            <a:srgbClr val="434444"/>
                          </a:solidFill>
                          <a:effectLst/>
                        </a:rPr>
                        <a:t>8:14–19</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Faithful Men Receive the Hope of Eternal Life</a:t>
                      </a:r>
                    </a:p>
                  </a:txBody>
                  <a:tcPr marL="95250" marR="95250" marT="66675" marB="66675" anchor="ctr"/>
                </a:tc>
                <a:tc>
                  <a:txBody>
                    <a:bodyPr/>
                    <a:lstStyle/>
                    <a:p>
                      <a:pPr algn="l" fontAlgn="base"/>
                      <a:r>
                        <a:rPr lang="en-US" sz="1200">
                          <a:solidFill>
                            <a:srgbClr val="434444"/>
                          </a:solidFill>
                          <a:effectLst/>
                        </a:rPr>
                        <a:t>8:20–25</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How the Spirit Intercedes for Man</a:t>
                      </a:r>
                    </a:p>
                  </a:txBody>
                  <a:tcPr marL="95250" marR="95250" marT="66675" marB="66675" anchor="ctr"/>
                </a:tc>
                <a:tc>
                  <a:txBody>
                    <a:bodyPr/>
                    <a:lstStyle/>
                    <a:p>
                      <a:pPr algn="l" fontAlgn="base"/>
                      <a:r>
                        <a:rPr lang="en-US" sz="1200" dirty="0">
                          <a:solidFill>
                            <a:srgbClr val="434444"/>
                          </a:solidFill>
                          <a:effectLst/>
                        </a:rPr>
                        <a:t>8:26, 27</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God’s Elect Are Foreordained to Eternal Life</a:t>
                      </a:r>
                    </a:p>
                  </a:txBody>
                  <a:tcPr marL="95250" marR="95250" marT="66675" marB="66675" anchor="ctr"/>
                </a:tc>
                <a:tc>
                  <a:txBody>
                    <a:bodyPr/>
                    <a:lstStyle/>
                    <a:p>
                      <a:pPr algn="l" fontAlgn="base"/>
                      <a:r>
                        <a:rPr lang="en-US" sz="1200">
                          <a:solidFill>
                            <a:srgbClr val="434444"/>
                          </a:solidFill>
                          <a:effectLst/>
                        </a:rPr>
                        <a:t>8:28–34</a:t>
                      </a:r>
                    </a:p>
                  </a:txBody>
                  <a:tcPr marL="95250" marR="95250" marT="66675" marB="66675" anchor="ctr"/>
                </a:tc>
                <a:extLst>
                  <a:ext uri="{0D108BD9-81ED-4DB2-BD59-A6C34878D82A}">
                    <a16:rowId xmlns:a16="http://schemas.microsoft.com/office/drawing/2014/main" val="10005"/>
                  </a:ext>
                </a:extLst>
              </a:tr>
              <a:tr h="228378">
                <a:tc>
                  <a:txBody>
                    <a:bodyPr/>
                    <a:lstStyle/>
                    <a:p>
                      <a:pPr algn="l" fontAlgn="base"/>
                      <a:r>
                        <a:rPr lang="en-US" sz="1200">
                          <a:solidFill>
                            <a:srgbClr val="434444"/>
                          </a:solidFill>
                          <a:effectLst/>
                        </a:rPr>
                        <a:t>Christ Intercedes for Men</a:t>
                      </a:r>
                    </a:p>
                  </a:txBody>
                  <a:tcPr marL="95250" marR="95250" marT="66675" marB="66675" anchor="ctr"/>
                </a:tc>
                <a:tc>
                  <a:txBody>
                    <a:bodyPr/>
                    <a:lstStyle/>
                    <a:p>
                      <a:pPr algn="l" fontAlgn="base"/>
                      <a:r>
                        <a:rPr lang="en-US" sz="1200">
                          <a:solidFill>
                            <a:srgbClr val="434444"/>
                          </a:solidFill>
                          <a:effectLst/>
                        </a:rPr>
                        <a:t>8:34–39</a:t>
                      </a:r>
                    </a:p>
                  </a:txBody>
                  <a:tcPr marL="95250" marR="95250" marT="66675" marB="66675" anchor="ctr"/>
                </a:tc>
                <a:extLst>
                  <a:ext uri="{0D108BD9-81ED-4DB2-BD59-A6C34878D82A}">
                    <a16:rowId xmlns:a16="http://schemas.microsoft.com/office/drawing/2014/main" val="10006"/>
                  </a:ext>
                </a:extLst>
              </a:tr>
              <a:tr h="228378">
                <a:tc>
                  <a:txBody>
                    <a:bodyPr/>
                    <a:lstStyle/>
                    <a:p>
                      <a:pPr algn="l" fontAlgn="base"/>
                      <a:r>
                        <a:rPr lang="en-US" sz="1200" dirty="0">
                          <a:solidFill>
                            <a:srgbClr val="434444"/>
                          </a:solidFill>
                          <a:effectLst/>
                        </a:rPr>
                        <a:t>How the Law of Election Operates</a:t>
                      </a:r>
                    </a:p>
                  </a:txBody>
                  <a:tcPr marL="95250" marR="95250" marT="66675" marB="66675" anchor="ctr"/>
                </a:tc>
                <a:tc>
                  <a:txBody>
                    <a:bodyPr/>
                    <a:lstStyle/>
                    <a:p>
                      <a:pPr algn="l" fontAlgn="base"/>
                      <a:r>
                        <a:rPr lang="en-US" sz="1200">
                          <a:solidFill>
                            <a:srgbClr val="434444"/>
                          </a:solidFill>
                          <a:effectLst/>
                        </a:rPr>
                        <a:t>9:1–33</a:t>
                      </a:r>
                    </a:p>
                  </a:txBody>
                  <a:tcPr marL="95250" marR="95250" marT="66675" marB="66675" anchor="ctr"/>
                </a:tc>
                <a:extLst>
                  <a:ext uri="{0D108BD9-81ED-4DB2-BD59-A6C34878D82A}">
                    <a16:rowId xmlns:a16="http://schemas.microsoft.com/office/drawing/2014/main" val="10007"/>
                  </a:ext>
                </a:extLst>
              </a:tr>
              <a:tr h="228378">
                <a:tc>
                  <a:txBody>
                    <a:bodyPr/>
                    <a:lstStyle/>
                    <a:p>
                      <a:pPr algn="l" fontAlgn="base"/>
                      <a:r>
                        <a:rPr lang="en-US" sz="1200">
                          <a:solidFill>
                            <a:srgbClr val="434444"/>
                          </a:solidFill>
                          <a:effectLst/>
                        </a:rPr>
                        <a:t>How Faith and Salvation Come</a:t>
                      </a:r>
                    </a:p>
                  </a:txBody>
                  <a:tcPr marL="95250" marR="95250" marT="66675" marB="66675" anchor="ctr"/>
                </a:tc>
                <a:tc>
                  <a:txBody>
                    <a:bodyPr/>
                    <a:lstStyle/>
                    <a:p>
                      <a:pPr algn="l" fontAlgn="base"/>
                      <a:r>
                        <a:rPr lang="en-US" sz="1200">
                          <a:solidFill>
                            <a:srgbClr val="434444"/>
                          </a:solidFill>
                          <a:effectLst/>
                        </a:rPr>
                        <a:t>10:1–18</a:t>
                      </a:r>
                    </a:p>
                  </a:txBody>
                  <a:tcPr marL="95250" marR="95250" marT="66675" marB="66675" anchor="ctr"/>
                </a:tc>
                <a:extLst>
                  <a:ext uri="{0D108BD9-81ED-4DB2-BD59-A6C34878D82A}">
                    <a16:rowId xmlns:a16="http://schemas.microsoft.com/office/drawing/2014/main" val="10008"/>
                  </a:ext>
                </a:extLst>
              </a:tr>
              <a:tr h="228378">
                <a:tc>
                  <a:txBody>
                    <a:bodyPr/>
                    <a:lstStyle/>
                    <a:p>
                      <a:pPr algn="l" fontAlgn="base"/>
                      <a:r>
                        <a:rPr lang="en-US" sz="1200">
                          <a:solidFill>
                            <a:srgbClr val="434444"/>
                          </a:solidFill>
                          <a:effectLst/>
                        </a:rPr>
                        <a:t>Israel Is Chosen According to the Election of Grace</a:t>
                      </a:r>
                    </a:p>
                  </a:txBody>
                  <a:tcPr marL="95250" marR="95250" marT="66675" marB="66675" anchor="ctr"/>
                </a:tc>
                <a:tc>
                  <a:txBody>
                    <a:bodyPr/>
                    <a:lstStyle/>
                    <a:p>
                      <a:pPr algn="l" fontAlgn="base"/>
                      <a:r>
                        <a:rPr lang="en-US" sz="1200">
                          <a:solidFill>
                            <a:srgbClr val="434444"/>
                          </a:solidFill>
                          <a:effectLst/>
                        </a:rPr>
                        <a:t>10:19–21; 11:1–10</a:t>
                      </a:r>
                    </a:p>
                  </a:txBody>
                  <a:tcPr marL="95250" marR="95250" marT="66675" marB="66675" anchor="ctr"/>
                </a:tc>
                <a:extLst>
                  <a:ext uri="{0D108BD9-81ED-4DB2-BD59-A6C34878D82A}">
                    <a16:rowId xmlns:a16="http://schemas.microsoft.com/office/drawing/2014/main" val="10009"/>
                  </a:ext>
                </a:extLst>
              </a:tr>
              <a:tr h="228378">
                <a:tc>
                  <a:txBody>
                    <a:bodyPr/>
                    <a:lstStyle/>
                    <a:p>
                      <a:pPr algn="l" fontAlgn="base"/>
                      <a:r>
                        <a:rPr lang="en-US" sz="1200">
                          <a:solidFill>
                            <a:srgbClr val="434444"/>
                          </a:solidFill>
                          <a:effectLst/>
                        </a:rPr>
                        <a:t>Gentile Converts Are Adopted into Israel</a:t>
                      </a:r>
                    </a:p>
                  </a:txBody>
                  <a:tcPr marL="95250" marR="95250" marT="66675" marB="66675" anchor="ctr"/>
                </a:tc>
                <a:tc>
                  <a:txBody>
                    <a:bodyPr/>
                    <a:lstStyle/>
                    <a:p>
                      <a:pPr algn="l" fontAlgn="base"/>
                      <a:r>
                        <a:rPr lang="en-US" sz="1200">
                          <a:solidFill>
                            <a:srgbClr val="434444"/>
                          </a:solidFill>
                          <a:effectLst/>
                        </a:rPr>
                        <a:t>11:11–24</a:t>
                      </a:r>
                    </a:p>
                  </a:txBody>
                  <a:tcPr marL="95250" marR="95250" marT="66675" marB="66675" anchor="ctr"/>
                </a:tc>
                <a:extLst>
                  <a:ext uri="{0D108BD9-81ED-4DB2-BD59-A6C34878D82A}">
                    <a16:rowId xmlns:a16="http://schemas.microsoft.com/office/drawing/2014/main" val="10010"/>
                  </a:ext>
                </a:extLst>
              </a:tr>
              <a:tr h="228378">
                <a:tc>
                  <a:txBody>
                    <a:bodyPr/>
                    <a:lstStyle/>
                    <a:p>
                      <a:pPr algn="l" fontAlgn="base"/>
                      <a:r>
                        <a:rPr lang="en-US" sz="1200">
                          <a:solidFill>
                            <a:srgbClr val="434444"/>
                          </a:solidFill>
                          <a:effectLst/>
                        </a:rPr>
                        <a:t>The Fulness of the Gentiles to Precede the Conversion of the Jews</a:t>
                      </a:r>
                    </a:p>
                  </a:txBody>
                  <a:tcPr marL="95250" marR="95250" marT="66675" marB="66675" anchor="ctr"/>
                </a:tc>
                <a:tc>
                  <a:txBody>
                    <a:bodyPr/>
                    <a:lstStyle/>
                    <a:p>
                      <a:pPr algn="l" fontAlgn="base"/>
                      <a:r>
                        <a:rPr lang="en-US" sz="1200" dirty="0">
                          <a:solidFill>
                            <a:srgbClr val="434444"/>
                          </a:solidFill>
                          <a:effectLst/>
                        </a:rPr>
                        <a:t>11:25–36</a:t>
                      </a:r>
                    </a:p>
                  </a:txBody>
                  <a:tcPr marL="95250" marR="95250" marT="66675" marB="66675" anchor="ctr"/>
                </a:tc>
                <a:extLst>
                  <a:ext uri="{0D108BD9-81ED-4DB2-BD59-A6C34878D82A}">
                    <a16:rowId xmlns:a16="http://schemas.microsoft.com/office/drawing/2014/main" val="10011"/>
                  </a:ext>
                </a:extLst>
              </a:tr>
            </a:tbl>
          </a:graphicData>
        </a:graphic>
      </p:graphicFrame>
      <p:sp>
        <p:nvSpPr>
          <p:cNvPr id="3" name="TextBox 2"/>
          <p:cNvSpPr txBox="1"/>
          <p:nvPr/>
        </p:nvSpPr>
        <p:spPr>
          <a:xfrm>
            <a:off x="0" y="3913848"/>
            <a:ext cx="5540721" cy="246221"/>
          </a:xfrm>
          <a:prstGeom prst="rect">
            <a:avLst/>
          </a:prstGeom>
          <a:noFill/>
        </p:spPr>
        <p:txBody>
          <a:bodyPr wrap="square" rtlCol="0">
            <a:spAutoFit/>
          </a:bodyPr>
          <a:lstStyle/>
          <a:p>
            <a:r>
              <a:rPr lang="en-US" sz="1000" dirty="0"/>
              <a:t>Life and Teachings of Jesus and His Apostles Chapter 40-41</a:t>
            </a:r>
          </a:p>
        </p:txBody>
      </p:sp>
      <p:sp>
        <p:nvSpPr>
          <p:cNvPr id="4" name="Rectangle 3"/>
          <p:cNvSpPr/>
          <p:nvPr/>
        </p:nvSpPr>
        <p:spPr>
          <a:xfrm>
            <a:off x="0" y="5473005"/>
            <a:ext cx="6301212" cy="1384995"/>
          </a:xfrm>
          <a:prstGeom prst="rect">
            <a:avLst/>
          </a:prstGeom>
          <a:ln>
            <a:solidFill>
              <a:schemeClr val="tx1"/>
            </a:solidFill>
          </a:ln>
        </p:spPr>
        <p:txBody>
          <a:bodyPr wrap="square">
            <a:spAutoFit/>
          </a:bodyPr>
          <a:lstStyle/>
          <a:p>
            <a:r>
              <a:rPr lang="en-US" sz="1200" b="1" dirty="0">
                <a:solidFill>
                  <a:srgbClr val="333333"/>
                </a:solidFill>
                <a:latin typeface="Open Sans"/>
              </a:rPr>
              <a:t>Spirit of </a:t>
            </a:r>
            <a:r>
              <a:rPr lang="en-US" sz="1200" b="1" dirty="0">
                <a:solidFill>
                  <a:srgbClr val="2F393A"/>
                </a:solidFill>
                <a:latin typeface="Open Sans"/>
              </a:rPr>
              <a:t>Adoption</a:t>
            </a:r>
            <a:r>
              <a:rPr lang="en-US" sz="1200" b="1" dirty="0">
                <a:solidFill>
                  <a:srgbClr val="333333"/>
                </a:solidFill>
                <a:latin typeface="Open Sans"/>
              </a:rPr>
              <a:t> Romans 8:15-16:</a:t>
            </a:r>
          </a:p>
          <a:p>
            <a:r>
              <a:rPr lang="en-US" sz="1200" dirty="0">
                <a:solidFill>
                  <a:srgbClr val="333333"/>
                </a:solidFill>
                <a:latin typeface="Open Sans"/>
              </a:rPr>
              <a:t>“our spirit”, meaning our spirit bodies, was created by Heavenly Father, making every person literally a spirit child of Heavenly Father. However, it is by making covenants with God through ordinances and then keeping those covenants that people are spiritually reborn, or adopted, as His sons and daughters in the gospel covenant. The companionship of the </a:t>
            </a:r>
            <a:r>
              <a:rPr lang="en-US" sz="1200" dirty="0">
                <a:solidFill>
                  <a:srgbClr val="2F393A"/>
                </a:solidFill>
                <a:latin typeface="Open Sans"/>
              </a:rPr>
              <a:t>Holy Ghost</a:t>
            </a:r>
            <a:r>
              <a:rPr lang="en-US" sz="1200" dirty="0">
                <a:solidFill>
                  <a:srgbClr val="333333"/>
                </a:solidFill>
                <a:latin typeface="Open Sans"/>
              </a:rPr>
              <a:t> indicates that such people are not only God’s spirit children by virtue of creation, but they are also His covenant children.</a:t>
            </a:r>
            <a:endParaRPr lang="en-US" sz="1200" dirty="0"/>
          </a:p>
        </p:txBody>
      </p:sp>
      <p:sp>
        <p:nvSpPr>
          <p:cNvPr id="6" name="Rectangle 5"/>
          <p:cNvSpPr/>
          <p:nvPr/>
        </p:nvSpPr>
        <p:spPr>
          <a:xfrm>
            <a:off x="0" y="4104422"/>
            <a:ext cx="6301212" cy="1384995"/>
          </a:xfrm>
          <a:prstGeom prst="rect">
            <a:avLst/>
          </a:prstGeom>
          <a:ln>
            <a:solidFill>
              <a:schemeClr val="tx1"/>
            </a:solidFill>
          </a:ln>
        </p:spPr>
        <p:txBody>
          <a:bodyPr wrap="square">
            <a:spAutoFit/>
          </a:bodyPr>
          <a:lstStyle/>
          <a:p>
            <a:r>
              <a:rPr lang="en-US" sz="1200" b="1" dirty="0"/>
              <a:t>“We are the children of God.” Romans 14-17:</a:t>
            </a:r>
          </a:p>
          <a:p>
            <a:r>
              <a:rPr lang="en-US" sz="1200" dirty="0"/>
              <a:t>The children of God that Paul spoke of were those who, by virtue of their covenant relationship with Christ, were “led by the Spirit of God”. The companionship of the Holy Ghost is God’s assurance that we are His covenant children and that if we are faithful we will one day be “glorified together” with Jesus Christ. The blessings Paul discussed in Romans 8—blessings such as being “heirs of God”, the Spirit’s intercession on our behalf, and the full manifestations of God’s enduring love—are enjoyed by God’s covenant children, but not necessarily by all of His spirit children. (1)</a:t>
            </a:r>
          </a:p>
        </p:txBody>
      </p:sp>
      <p:sp>
        <p:nvSpPr>
          <p:cNvPr id="7" name="Rectangle 6"/>
          <p:cNvSpPr/>
          <p:nvPr/>
        </p:nvSpPr>
        <p:spPr>
          <a:xfrm>
            <a:off x="6319319" y="0"/>
            <a:ext cx="5872681" cy="1754326"/>
          </a:xfrm>
          <a:prstGeom prst="rect">
            <a:avLst/>
          </a:prstGeom>
          <a:ln>
            <a:solidFill>
              <a:schemeClr val="tx1"/>
            </a:solidFill>
          </a:ln>
        </p:spPr>
        <p:txBody>
          <a:bodyPr wrap="square">
            <a:spAutoFit/>
          </a:bodyPr>
          <a:lstStyle/>
          <a:p>
            <a:r>
              <a:rPr lang="en-US" sz="1200" b="1" dirty="0"/>
              <a:t>Adoption During Christ’s Time:</a:t>
            </a:r>
          </a:p>
          <a:p>
            <a:r>
              <a:rPr lang="en-US" sz="1200" dirty="0"/>
              <a:t>Caesar Augustus (see Luke 2:1), who was the ruler of Rome at the time of Christ’s birth, was adopted by his predecessor, Julius Caesar. Adoption was common in the Roman world and would have been a familiar concept to Paul’s readers. </a:t>
            </a:r>
          </a:p>
          <a:p>
            <a:endParaRPr lang="en-US" sz="1200" dirty="0"/>
          </a:p>
          <a:p>
            <a:r>
              <a:rPr lang="en-US" sz="1200" dirty="0"/>
              <a:t>A person who legally adopted someone conferred on that person all the rights and privileges that a natural-born child would have. Therefore, when we receive “the Spirit of adoption” (Romans 8:15) through entering the gospel covenant, we become the children of God and “joint-heirs with Christ” (Romans 8:17). (1)</a:t>
            </a:r>
          </a:p>
        </p:txBody>
      </p:sp>
      <p:sp>
        <p:nvSpPr>
          <p:cNvPr id="8" name="Rectangle 7"/>
          <p:cNvSpPr/>
          <p:nvPr/>
        </p:nvSpPr>
        <p:spPr>
          <a:xfrm>
            <a:off x="6319319" y="1763916"/>
            <a:ext cx="5872681" cy="2123658"/>
          </a:xfrm>
          <a:prstGeom prst="rect">
            <a:avLst/>
          </a:prstGeom>
          <a:ln>
            <a:solidFill>
              <a:schemeClr val="tx1"/>
            </a:solidFill>
          </a:ln>
        </p:spPr>
        <p:txBody>
          <a:bodyPr wrap="square">
            <a:spAutoFit/>
          </a:bodyPr>
          <a:lstStyle/>
          <a:p>
            <a:r>
              <a:rPr lang="en-US" sz="1200" b="1" dirty="0"/>
              <a:t>Joint-Heirs Romans 16-17:</a:t>
            </a:r>
          </a:p>
          <a:p>
            <a:r>
              <a:rPr lang="en-US" sz="1200" dirty="0"/>
              <a:t>“In the theology of the restored church of Jesus Christ, the purpose of mortal life is to prepare us to realize our destiny as sons and daughters of God—to become like Him. … The Bible describes mortals as ‘the children of God’ and as ‘heirs of God, and joint-heirs with Christ’ (Rom. 8:16–17). It also declares that ‘we suffer with him, that we may be also glorified together’ (Rom. 8:17) and that ‘when he shall appear, we shall be like him’ (1 Jn. 3:2). We take these Bible teachings literally. We believe that the purpose of mortal life is to acquire a physical body and, through the atonement of Jesus Christ and by obedience to the laws and ordinances of the gospel, to qualify for the glorified, resurrected celestial state that is called exaltation or eternal life.” Elder Dallin H. Oaks (“Apostasy and Restoration,”</a:t>
            </a:r>
            <a:r>
              <a:rPr lang="en-US" sz="1200" i="1" dirty="0"/>
              <a:t> Ensign,</a:t>
            </a:r>
            <a:r>
              <a:rPr lang="en-US" sz="1200" dirty="0"/>
              <a:t> May 1995, 86).</a:t>
            </a:r>
          </a:p>
        </p:txBody>
      </p:sp>
      <p:sp>
        <p:nvSpPr>
          <p:cNvPr id="9" name="Rectangle 8"/>
          <p:cNvSpPr/>
          <p:nvPr/>
        </p:nvSpPr>
        <p:spPr>
          <a:xfrm>
            <a:off x="6319319" y="3890588"/>
            <a:ext cx="5872681" cy="3046988"/>
          </a:xfrm>
          <a:prstGeom prst="rect">
            <a:avLst/>
          </a:prstGeom>
          <a:ln>
            <a:solidFill>
              <a:schemeClr val="tx1"/>
            </a:solidFill>
          </a:ln>
        </p:spPr>
        <p:txBody>
          <a:bodyPr wrap="square">
            <a:spAutoFit/>
          </a:bodyPr>
          <a:lstStyle/>
          <a:p>
            <a:pPr fontAlgn="base"/>
            <a:r>
              <a:rPr lang="en-US" sz="1200" b="1" dirty="0"/>
              <a:t>Suffer With Him Romans 8:17:</a:t>
            </a:r>
          </a:p>
          <a:p>
            <a:pPr fontAlgn="base"/>
            <a:r>
              <a:rPr lang="en-US" sz="1200" dirty="0"/>
              <a:t>“We can learn spiritual lessons if we can approach suffering, sorrow, or grief with a focus on Christ. Anciently Paul wrote that our suffering may give us an opportunity to know the Savior better. Paul wrote to the Romans:</a:t>
            </a:r>
          </a:p>
          <a:p>
            <a:pPr fontAlgn="base"/>
            <a:r>
              <a:rPr lang="en-US" sz="1200" dirty="0"/>
              <a:t>“‘The Spirit itself </a:t>
            </a:r>
            <a:r>
              <a:rPr lang="en-US" sz="1200" dirty="0" err="1"/>
              <a:t>beareth</a:t>
            </a:r>
            <a:r>
              <a:rPr lang="en-US" sz="1200" dirty="0"/>
              <a:t> witness with our spirit, that we are the children of God:</a:t>
            </a:r>
          </a:p>
          <a:p>
            <a:pPr fontAlgn="base"/>
            <a:r>
              <a:rPr lang="en-US" sz="1200" dirty="0"/>
              <a:t>“‘And if children, then heirs; heirs of God, and joint-heirs with Christ; if so be that we suffer with him, that we may be also glorified together.’ [Romans 8:16–17.]</a:t>
            </a:r>
          </a:p>
          <a:p>
            <a:pPr fontAlgn="base"/>
            <a:r>
              <a:rPr lang="en-US" sz="1200" dirty="0"/>
              <a:t>“Now, lest anyone go looking for hardship and suffering, that is not what is taught. Rather, it is the attitude with which we approach our hardships and trials that allows us to know the Savior better. …</a:t>
            </a:r>
          </a:p>
          <a:p>
            <a:pPr fontAlgn="base"/>
            <a:r>
              <a:rPr lang="en-US" sz="1200" dirty="0"/>
              <a:t>“As we are called upon to endure suffering, sometimes inflicted upon us intentionally or negligently, we are put in a unique position—if we choose, we may be allowed to have new awareness of the suffering of the Son of God. …</a:t>
            </a:r>
          </a:p>
          <a:p>
            <a:pPr fontAlgn="base"/>
            <a:r>
              <a:rPr lang="en-US" sz="1200" dirty="0"/>
              <a:t>“… We can have a greater appreciation for that which He did, and we can feel His spirit succoring us, and we can know the Savior in a very real sense.” </a:t>
            </a:r>
            <a:r>
              <a:rPr lang="en-US" sz="1200" b="1" dirty="0"/>
              <a:t>Elder Keith R. Edwards</a:t>
            </a:r>
            <a:r>
              <a:rPr lang="en-US" sz="1200" dirty="0"/>
              <a:t> (“That They Might Know Thee,”</a:t>
            </a:r>
            <a:r>
              <a:rPr lang="en-US" sz="1200" i="1" dirty="0"/>
              <a:t> Ensign</a:t>
            </a:r>
            <a:r>
              <a:rPr lang="en-US" sz="1200" dirty="0"/>
              <a:t> or </a:t>
            </a:r>
            <a:r>
              <a:rPr lang="en-US" sz="1200" i="1" dirty="0"/>
              <a:t>Liahona,</a:t>
            </a:r>
            <a:r>
              <a:rPr lang="en-US" sz="1200" dirty="0"/>
              <a:t> Nov. 2006, 99–101).</a:t>
            </a:r>
          </a:p>
        </p:txBody>
      </p:sp>
    </p:spTree>
    <p:extLst>
      <p:ext uri="{BB962C8B-B14F-4D97-AF65-F5344CB8AC3E}">
        <p14:creationId xmlns:p14="http://schemas.microsoft.com/office/powerpoint/2010/main" val="1507604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55632"/>
            <a:ext cx="6301212" cy="2123658"/>
          </a:xfrm>
          <a:prstGeom prst="rect">
            <a:avLst/>
          </a:prstGeom>
          <a:ln>
            <a:solidFill>
              <a:schemeClr val="tx1"/>
            </a:solidFill>
          </a:ln>
        </p:spPr>
        <p:txBody>
          <a:bodyPr wrap="square">
            <a:spAutoFit/>
          </a:bodyPr>
          <a:lstStyle/>
          <a:p>
            <a:r>
              <a:rPr lang="en-US" sz="1200" b="1" dirty="0"/>
              <a:t>Firstborn Among Many Others Romans 8:29:</a:t>
            </a:r>
          </a:p>
          <a:p>
            <a:r>
              <a:rPr lang="en-US" sz="1200" dirty="0"/>
              <a:t>Some Latter-day Saints have tended to focus on Christ’s </a:t>
            </a:r>
            <a:r>
              <a:rPr lang="en-US" sz="1200" dirty="0" err="1"/>
              <a:t>Sonship</a:t>
            </a:r>
            <a:r>
              <a:rPr lang="en-US" sz="1200" dirty="0"/>
              <a:t> as opposed to His Godhood. As members of earthly families, we can relate to Him as a child, as a Son, and as a Brother because we know how that feels. We can personalize that relationship because we ourselves are children, sons and daughters, brothers and sisters. For some it may be more difficult to relate to Him as a God. And so in an attempt to draw closer to Christ and to cultivate warm and personal feelings toward Him, some tend to humanize Him, sometimes at the expense of acknowledging His Divinity. So let us be very clear on this point: it is true that Jesus was our Elder Brother in the premortal life, but we believe that in this life it is crucial that we become ‘born again’ as His sons and daughters in the gospel covenant” M. Russell Ballard (“Building Bridges of Understanding,” </a:t>
            </a:r>
            <a:r>
              <a:rPr lang="en-US" sz="1200" i="1" dirty="0"/>
              <a:t>Ensign,</a:t>
            </a:r>
            <a:r>
              <a:rPr lang="en-US" sz="1200" dirty="0"/>
              <a:t> June 1998, 67).</a:t>
            </a:r>
          </a:p>
        </p:txBody>
      </p:sp>
      <p:sp>
        <p:nvSpPr>
          <p:cNvPr id="6" name="Rectangle 5"/>
          <p:cNvSpPr/>
          <p:nvPr/>
        </p:nvSpPr>
        <p:spPr>
          <a:xfrm>
            <a:off x="0" y="0"/>
            <a:ext cx="6301212" cy="1569660"/>
          </a:xfrm>
          <a:prstGeom prst="rect">
            <a:avLst/>
          </a:prstGeom>
          <a:ln>
            <a:solidFill>
              <a:schemeClr val="tx1"/>
            </a:solidFill>
          </a:ln>
        </p:spPr>
        <p:txBody>
          <a:bodyPr wrap="square">
            <a:spAutoFit/>
          </a:bodyPr>
          <a:lstStyle/>
          <a:p>
            <a:r>
              <a:rPr lang="en-US" sz="1200" b="1" dirty="0"/>
              <a:t>All Things Work Together  Romans 8:28:</a:t>
            </a:r>
          </a:p>
          <a:p>
            <a:r>
              <a:rPr lang="en-US" sz="1200" dirty="0"/>
              <a:t>Our Heavenly Father, who loves us completely and perfectly, permits us to have experiences that will allow us to develop the traits and attributes we need to become more and more </a:t>
            </a:r>
            <a:r>
              <a:rPr lang="en-US" sz="1200" dirty="0" err="1"/>
              <a:t>Christlike</a:t>
            </a:r>
            <a:r>
              <a:rPr lang="en-US" sz="1200" dirty="0"/>
              <a:t>. Our trials come in many forms, but each will allow us to become more like the Savior as we learn to recognize the good that comes from each experience. As we understand this doctrine, we gain greater assurance of our Father’s love. We may never know in this life why we face what we do, but we can feel confident that we can grow from the experience.” </a:t>
            </a:r>
            <a:r>
              <a:rPr lang="en-US" sz="1200" b="1" dirty="0"/>
              <a:t>Elder James B. Martino</a:t>
            </a:r>
            <a:r>
              <a:rPr lang="en-US" sz="1200" dirty="0"/>
              <a:t>(“All Things Work Together for Good” </a:t>
            </a:r>
            <a:r>
              <a:rPr lang="en-US" sz="1200" i="1" dirty="0"/>
              <a:t>Ensign</a:t>
            </a:r>
            <a:r>
              <a:rPr lang="en-US" sz="1200" dirty="0"/>
              <a:t> or </a:t>
            </a:r>
            <a:r>
              <a:rPr lang="en-US" sz="1200" i="1" dirty="0"/>
              <a:t>Liahona,</a:t>
            </a:r>
            <a:r>
              <a:rPr lang="en-US" sz="1200" dirty="0"/>
              <a:t> May 2010, 101).</a:t>
            </a:r>
          </a:p>
        </p:txBody>
      </p:sp>
      <p:sp>
        <p:nvSpPr>
          <p:cNvPr id="7" name="Rectangle 6"/>
          <p:cNvSpPr/>
          <p:nvPr/>
        </p:nvSpPr>
        <p:spPr>
          <a:xfrm>
            <a:off x="0" y="3688772"/>
            <a:ext cx="6317673" cy="1754326"/>
          </a:xfrm>
          <a:prstGeom prst="rect">
            <a:avLst/>
          </a:prstGeom>
          <a:ln>
            <a:solidFill>
              <a:schemeClr val="tx1"/>
            </a:solidFill>
          </a:ln>
        </p:spPr>
        <p:txBody>
          <a:bodyPr wrap="square">
            <a:spAutoFit/>
          </a:bodyPr>
          <a:lstStyle/>
          <a:p>
            <a:r>
              <a:rPr lang="en-US" sz="1200" b="1" dirty="0"/>
              <a:t>Foreordination Romans 8:28-29:</a:t>
            </a:r>
          </a:p>
          <a:p>
            <a:r>
              <a:rPr lang="en-US" sz="1200" dirty="0"/>
              <a:t>the Greek term translated as </a:t>
            </a:r>
            <a:r>
              <a:rPr lang="en-US" sz="1200" i="1" dirty="0"/>
              <a:t>predestinate </a:t>
            </a:r>
            <a:r>
              <a:rPr lang="en-US" sz="1200" dirty="0"/>
              <a:t>means ‘to appoint or determine beforehand’ and refers to the foreordination some people receive, based on God’s foreknowledge, to follow Jesus Christ and become like Him (see also Ephesians 1:3–4; 1 Peter 1:2). ‘Foreordination does not guarantee that individuals will receive certain callings or responsibilities. Such opportunities come in this life as a result of the righteous exercise of agency, just as foreordination came as a result of righteousness in the premortal existence’ (‘Foreordination’ </a:t>
            </a:r>
            <a:r>
              <a:rPr lang="en-US" sz="1200" i="1" dirty="0"/>
              <a:t>True to the Faith: A Gospel Reference</a:t>
            </a:r>
            <a:r>
              <a:rPr lang="en-US" sz="1200" dirty="0"/>
              <a:t> [2004], 69; see also Alma 13:3–4)” (</a:t>
            </a:r>
            <a:r>
              <a:rPr lang="en-US" sz="1200" i="1" dirty="0"/>
              <a:t>New Testament Student Manual</a:t>
            </a:r>
            <a:r>
              <a:rPr lang="en-US" sz="1200" dirty="0"/>
              <a:t> [Church Educational System manual, 2014], 350).</a:t>
            </a:r>
          </a:p>
        </p:txBody>
      </p:sp>
      <p:sp>
        <p:nvSpPr>
          <p:cNvPr id="8" name="Rectangle 7"/>
          <p:cNvSpPr/>
          <p:nvPr/>
        </p:nvSpPr>
        <p:spPr>
          <a:xfrm>
            <a:off x="6319319" y="0"/>
            <a:ext cx="5872681" cy="3970318"/>
          </a:xfrm>
          <a:prstGeom prst="rect">
            <a:avLst/>
          </a:prstGeom>
          <a:ln>
            <a:solidFill>
              <a:schemeClr val="tx1"/>
            </a:solidFill>
          </a:ln>
        </p:spPr>
        <p:txBody>
          <a:bodyPr wrap="square">
            <a:spAutoFit/>
          </a:bodyPr>
          <a:lstStyle/>
          <a:p>
            <a:pPr fontAlgn="base"/>
            <a:r>
              <a:rPr lang="en-US" sz="1200" b="1" dirty="0"/>
              <a:t>The Bible Dictionary explains that </a:t>
            </a:r>
            <a:r>
              <a:rPr lang="en-US" sz="1200" b="1" i="1" dirty="0"/>
              <a:t>election</a:t>
            </a:r>
            <a:r>
              <a:rPr lang="en-US" sz="1200" dirty="0"/>
              <a:t> is “a theological term primarily denoting God’s choice of the house of Israel to be the covenant people with privileges and responsibilities, that they might become a means of blessing to the whole world. …</a:t>
            </a:r>
          </a:p>
          <a:p>
            <a:pPr fontAlgn="base"/>
            <a:r>
              <a:rPr lang="en-US" sz="1200" dirty="0"/>
              <a:t>“The elect are chosen even ‘before the foundation of the world,’ yet no one is unconditionally elected to eternal life. Each must, for himself, hearken to the gospel and receive its ordinances and covenants from the hands of the servants of the Lord in order to obtain salvation. If one is elected but does not serve, his election could be said to have been in vain, as Paul expressed in 2 Cor. 6:1.</a:t>
            </a:r>
          </a:p>
          <a:p>
            <a:pPr fontAlgn="base"/>
            <a:r>
              <a:rPr lang="en-US" sz="1200" dirty="0"/>
              <a:t>“… An ‘election of grace’ spoken of in … Rom. 11:1–5 has reference to one’s situation in mortality; that is, being born at a time, at a place, and in circumstances where one will come in favorable contact with the gospel. This election took place in the premortal existence. Those who are faithful and diligent in the gospel in mortality receive an even more desirable election in this life and become the elect of God. These receive the promise of a </a:t>
            </a:r>
            <a:r>
              <a:rPr lang="en-US" sz="1200" dirty="0" err="1"/>
              <a:t>fulness</a:t>
            </a:r>
            <a:r>
              <a:rPr lang="en-US" sz="1200" dirty="0"/>
              <a:t> of God’s glory in eternity (D&amp;C 84:33–41)” (Bible Dictionary, “Election”; see also Alma 13:3–4).</a:t>
            </a:r>
          </a:p>
          <a:p>
            <a:pPr fontAlgn="base"/>
            <a:endParaRPr lang="en-US" sz="1200" dirty="0"/>
          </a:p>
          <a:p>
            <a:pPr fontAlgn="base"/>
            <a:r>
              <a:rPr lang="en-US" sz="1200" dirty="0"/>
              <a:t>The Prophet Joseph Smith explained that “unconditional election of individuals to eternal life [predestination] was not taught by the Apostles. God did elect or predestinate, that all those who would be saved, should be saved in Christ Jesus, and through obedience to the Gospel” (in </a:t>
            </a:r>
            <a:r>
              <a:rPr lang="en-US" sz="1200" i="1" dirty="0"/>
              <a:t>History of the Church,</a:t>
            </a:r>
            <a:r>
              <a:rPr lang="en-US" sz="1200" dirty="0"/>
              <a:t> 4:360). That is, all people who will be saved will receive salvation through the Atonement of Jesus Christ and in no other way.</a:t>
            </a:r>
          </a:p>
        </p:txBody>
      </p:sp>
    </p:spTree>
    <p:extLst>
      <p:ext uri="{BB962C8B-B14F-4D97-AF65-F5344CB8AC3E}">
        <p14:creationId xmlns:p14="http://schemas.microsoft.com/office/powerpoint/2010/main" val="1795842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1"/>
            <a:ext cx="4191000" cy="5262979"/>
          </a:xfrm>
          <a:prstGeom prst="rect">
            <a:avLst/>
          </a:prstGeom>
        </p:spPr>
        <p:txBody>
          <a:bodyPr wrap="square">
            <a:spAutoFit/>
          </a:bodyPr>
          <a:lstStyle/>
          <a:p>
            <a:pPr>
              <a:buFont typeface="Wingdings" pitchFamily="2" charset="2"/>
              <a:buChar char="v"/>
            </a:pPr>
            <a:endParaRPr lang="en-US" sz="2400" dirty="0"/>
          </a:p>
          <a:p>
            <a:pPr>
              <a:buFont typeface="Wingdings" pitchFamily="2" charset="2"/>
              <a:buChar char="v"/>
            </a:pPr>
            <a:r>
              <a:rPr lang="en-US" sz="2400" dirty="0"/>
              <a:t>“Accursed from Christ”</a:t>
            </a:r>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r>
              <a:rPr lang="en-US" sz="2400" dirty="0"/>
              <a:t>“To Whom </a:t>
            </a:r>
            <a:r>
              <a:rPr lang="en-US" sz="2400" dirty="0" err="1"/>
              <a:t>Pertaineth</a:t>
            </a:r>
            <a:r>
              <a:rPr lang="en-US" sz="2400" dirty="0"/>
              <a:t> the Adoption”</a:t>
            </a:r>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r>
              <a:rPr lang="en-US" sz="2400" dirty="0"/>
              <a:t>For they stumbled at that stumbling block”	</a:t>
            </a:r>
          </a:p>
        </p:txBody>
      </p:sp>
      <p:sp>
        <p:nvSpPr>
          <p:cNvPr id="3" name="TextBox 2"/>
          <p:cNvSpPr txBox="1"/>
          <p:nvPr/>
        </p:nvSpPr>
        <p:spPr>
          <a:xfrm>
            <a:off x="1524000" y="304800"/>
            <a:ext cx="9144000" cy="523220"/>
          </a:xfrm>
          <a:prstGeom prst="rect">
            <a:avLst/>
          </a:prstGeom>
          <a:noFill/>
        </p:spPr>
        <p:txBody>
          <a:bodyPr wrap="square" rtlCol="0">
            <a:spAutoFit/>
          </a:bodyPr>
          <a:lstStyle/>
          <a:p>
            <a:pPr algn="ctr"/>
            <a:r>
              <a:rPr lang="en-US" sz="2800" dirty="0"/>
              <a:t>Understanding Paul’s words</a:t>
            </a:r>
          </a:p>
        </p:txBody>
      </p:sp>
      <p:sp>
        <p:nvSpPr>
          <p:cNvPr id="4" name="Rectangle 3"/>
          <p:cNvSpPr/>
          <p:nvPr/>
        </p:nvSpPr>
        <p:spPr>
          <a:xfrm>
            <a:off x="5562600" y="990601"/>
            <a:ext cx="5105400" cy="6555641"/>
          </a:xfrm>
          <a:prstGeom prst="rect">
            <a:avLst/>
          </a:prstGeom>
        </p:spPr>
        <p:txBody>
          <a:bodyPr wrap="square">
            <a:spAutoFit/>
          </a:bodyPr>
          <a:lstStyle/>
          <a:p>
            <a:r>
              <a:rPr lang="en-US" sz="2000" dirty="0"/>
              <a:t>JST indicates that Paul actually wrote, “For once I could have wished that myself were accursed from Christ” He probably was referring to the time when he persecuted the Church of Jesus Christ</a:t>
            </a:r>
          </a:p>
          <a:p>
            <a:endParaRPr lang="en-US" sz="2000" dirty="0"/>
          </a:p>
          <a:p>
            <a:r>
              <a:rPr lang="en-US" sz="2000" dirty="0"/>
              <a:t>Using imagery, he refers to those not of the house of Israel who accepted the gospel and lived its teaching. They were adopted into the family of Abraham and literally became Israelites. </a:t>
            </a:r>
          </a:p>
          <a:p>
            <a:endParaRPr lang="en-US" sz="2000" dirty="0"/>
          </a:p>
          <a:p>
            <a:r>
              <a:rPr lang="en-US" sz="2000" dirty="0"/>
              <a:t>Jesus Christ is the rock or stone upon which the Jews stumbled. He fulfilled the law of Moses and restored the gospel in its </a:t>
            </a:r>
            <a:r>
              <a:rPr lang="en-US" sz="2000" dirty="0" err="1"/>
              <a:t>fulness</a:t>
            </a:r>
            <a:r>
              <a:rPr lang="en-US" sz="2000" dirty="0"/>
              <a:t>, but the Jews rejected Him and continued to believe that they could be saved by the “works of the law” without His help. </a:t>
            </a:r>
          </a:p>
          <a:p>
            <a:endParaRPr lang="en-US" sz="2000" dirty="0"/>
          </a:p>
          <a:p>
            <a:endParaRPr lang="en-US" sz="2000" dirty="0"/>
          </a:p>
          <a:p>
            <a:endParaRPr lang="en-US" sz="2000" dirty="0"/>
          </a:p>
        </p:txBody>
      </p:sp>
    </p:spTree>
    <p:extLst>
      <p:ext uri="{BB962C8B-B14F-4D97-AF65-F5344CB8AC3E}">
        <p14:creationId xmlns:p14="http://schemas.microsoft.com/office/powerpoint/2010/main" val="3566823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191000" cy="6740307"/>
          </a:xfrm>
          <a:prstGeom prst="rect">
            <a:avLst/>
          </a:prstGeom>
        </p:spPr>
        <p:txBody>
          <a:bodyPr wrap="square">
            <a:spAutoFit/>
          </a:bodyPr>
          <a:lstStyle/>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r>
              <a:rPr lang="en-US" sz="2400" dirty="0"/>
              <a:t>“The </a:t>
            </a:r>
            <a:r>
              <a:rPr lang="en-US" sz="2400" dirty="0" err="1"/>
              <a:t>Fulness</a:t>
            </a:r>
            <a:r>
              <a:rPr lang="en-US" sz="2400" dirty="0"/>
              <a:t> of the Gentiles”</a:t>
            </a:r>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r>
              <a:rPr lang="en-US" sz="2400" dirty="0"/>
              <a:t>“Election of Grace”</a:t>
            </a:r>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r>
              <a:rPr lang="en-US" sz="2400" dirty="0"/>
              <a:t>“</a:t>
            </a:r>
            <a:r>
              <a:rPr lang="en-US" sz="2400" dirty="0" err="1"/>
              <a:t>Graffed</a:t>
            </a:r>
            <a:r>
              <a:rPr lang="en-US" sz="2400" dirty="0"/>
              <a:t> in among Them”</a:t>
            </a:r>
          </a:p>
          <a:p>
            <a:pPr>
              <a:buFont typeface="Wingdings" pitchFamily="2" charset="2"/>
              <a:buChar char="v"/>
            </a:pPr>
            <a:endParaRPr lang="en-US" sz="2400" dirty="0"/>
          </a:p>
          <a:p>
            <a:pPr>
              <a:buFont typeface="Wingdings" pitchFamily="2" charset="2"/>
              <a:buChar char="v"/>
            </a:pPr>
            <a:endParaRPr lang="en-US" sz="2400" dirty="0"/>
          </a:p>
          <a:p>
            <a:pPr>
              <a:buFont typeface="Wingdings" pitchFamily="2" charset="2"/>
              <a:buChar char="v"/>
            </a:pPr>
            <a:endParaRPr lang="en-US" sz="2400" dirty="0"/>
          </a:p>
          <a:p>
            <a:r>
              <a:rPr lang="en-US" sz="2400" dirty="0"/>
              <a:t>	</a:t>
            </a:r>
          </a:p>
        </p:txBody>
      </p:sp>
      <p:sp>
        <p:nvSpPr>
          <p:cNvPr id="4" name="Rectangle 3"/>
          <p:cNvSpPr/>
          <p:nvPr/>
        </p:nvSpPr>
        <p:spPr>
          <a:xfrm>
            <a:off x="5562600" y="0"/>
            <a:ext cx="5105400" cy="7478970"/>
          </a:xfrm>
          <a:prstGeom prst="rect">
            <a:avLst/>
          </a:prstGeom>
        </p:spPr>
        <p:txBody>
          <a:bodyPr wrap="square">
            <a:spAutoFit/>
          </a:bodyPr>
          <a:lstStyle/>
          <a:p>
            <a:r>
              <a:rPr lang="en-US" sz="2000" dirty="0"/>
              <a:t>Peter opened the door to preaching the gospel to the Gentiles, and Paul became their chief apostolic advocate and teacher. There was a period of time for the Jews to hear the gospel and one for the Gentiles. This will continue throughout time until they have all had the opportunity to hear the message.</a:t>
            </a:r>
          </a:p>
          <a:p>
            <a:endParaRPr lang="en-US" sz="2000" dirty="0"/>
          </a:p>
          <a:p>
            <a:r>
              <a:rPr lang="en-US" sz="2000" dirty="0"/>
              <a:t>Heavenly Father’s plan requires that all of His children have an opportunity to accept or reject the gospel. The “election of grace” gives members of the Church the assignment to </a:t>
            </a:r>
            <a:r>
              <a:rPr lang="en-US" sz="2000" dirty="0" err="1"/>
              <a:t>fulfil</a:t>
            </a:r>
            <a:r>
              <a:rPr lang="en-US" sz="2000" dirty="0"/>
              <a:t> this assignment in our day.</a:t>
            </a:r>
          </a:p>
          <a:p>
            <a:endParaRPr lang="en-US" sz="2000" dirty="0"/>
          </a:p>
          <a:p>
            <a:r>
              <a:rPr lang="en-US" sz="2000" dirty="0"/>
              <a:t>When branches on fruit trees begin to die, a gardener can cut them off and graft in new branches from a healthy tree. If done correctly, the new branches will grow and become part of the old tree. Paul taught that converted Gentiles are new branches “</a:t>
            </a:r>
            <a:r>
              <a:rPr lang="en-US" sz="2000" dirty="0" err="1"/>
              <a:t>graffed</a:t>
            </a:r>
            <a:r>
              <a:rPr lang="en-US" sz="2000" dirty="0"/>
              <a:t>…”</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79845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374" y="0"/>
            <a:ext cx="12128626"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To be Carnally minded</a:t>
            </a:r>
          </a:p>
        </p:txBody>
      </p:sp>
      <p:sp>
        <p:nvSpPr>
          <p:cNvPr id="6" name="TextBox 5"/>
          <p:cNvSpPr txBox="1"/>
          <p:nvPr/>
        </p:nvSpPr>
        <p:spPr>
          <a:xfrm>
            <a:off x="310081" y="872151"/>
            <a:ext cx="3886200" cy="1200329"/>
          </a:xfrm>
          <a:prstGeom prst="rect">
            <a:avLst/>
          </a:prstGeom>
          <a:noFill/>
        </p:spPr>
        <p:txBody>
          <a:bodyPr wrap="square" rtlCol="0">
            <a:spAutoFit/>
          </a:bodyPr>
          <a:lstStyle/>
          <a:p>
            <a:r>
              <a:rPr lang="en-US" sz="2400" i="1" dirty="0">
                <a:solidFill>
                  <a:srgbClr val="FFFF00"/>
                </a:solidFill>
              </a:rPr>
              <a:t>“For to be carnally minded is death; but to be spiritually minded is life and peace.”</a:t>
            </a:r>
          </a:p>
        </p:txBody>
      </p:sp>
      <p:sp>
        <p:nvSpPr>
          <p:cNvPr id="10" name="TextBox 9"/>
          <p:cNvSpPr txBox="1"/>
          <p:nvPr/>
        </p:nvSpPr>
        <p:spPr>
          <a:xfrm>
            <a:off x="4620284" y="4975634"/>
            <a:ext cx="3663635" cy="1569660"/>
          </a:xfrm>
          <a:prstGeom prst="rect">
            <a:avLst/>
          </a:prstGeom>
          <a:noFill/>
        </p:spPr>
        <p:txBody>
          <a:bodyPr wrap="square" rtlCol="0">
            <a:spAutoFit/>
          </a:bodyPr>
          <a:lstStyle/>
          <a:p>
            <a:r>
              <a:rPr lang="en-US" sz="2400" dirty="0">
                <a:solidFill>
                  <a:schemeClr val="bg1"/>
                </a:solidFill>
              </a:rPr>
              <a:t>The needs of our body often become the vulnerable base of operations.</a:t>
            </a:r>
          </a:p>
        </p:txBody>
      </p:sp>
      <p:sp>
        <p:nvSpPr>
          <p:cNvPr id="8" name="TextBox 7"/>
          <p:cNvSpPr txBox="1"/>
          <p:nvPr/>
        </p:nvSpPr>
        <p:spPr>
          <a:xfrm>
            <a:off x="3404857" y="2964256"/>
            <a:ext cx="2971800" cy="1569660"/>
          </a:xfrm>
          <a:prstGeom prst="rect">
            <a:avLst/>
          </a:prstGeom>
          <a:noFill/>
        </p:spPr>
        <p:txBody>
          <a:bodyPr wrap="square" rtlCol="0">
            <a:spAutoFit/>
          </a:bodyPr>
          <a:lstStyle/>
          <a:p>
            <a:r>
              <a:rPr lang="en-US" sz="2400" dirty="0">
                <a:solidFill>
                  <a:schemeClr val="bg1"/>
                </a:solidFill>
              </a:rPr>
              <a:t>Satan deals only with the physical temptations of the mind and body.</a:t>
            </a:r>
          </a:p>
        </p:txBody>
      </p:sp>
      <p:pic>
        <p:nvPicPr>
          <p:cNvPr id="22530" name="Picture 2" descr="https://encrypted-tbn3.gstatic.com/images?q=tbn:ANd9GcQ5SXxS92Yvdqf5zHryNPURAAOoYbMR_l8sXmy3X54vHrJHRo_d"/>
          <p:cNvPicPr>
            <a:picLocks noChangeAspect="1" noChangeArrowheads="1"/>
          </p:cNvPicPr>
          <p:nvPr/>
        </p:nvPicPr>
        <p:blipFill>
          <a:blip r:embed="rId3" cstate="print"/>
          <a:srcRect/>
          <a:stretch>
            <a:fillRect/>
          </a:stretch>
        </p:blipFill>
        <p:spPr bwMode="auto">
          <a:xfrm>
            <a:off x="4249847" y="1021533"/>
            <a:ext cx="2803219" cy="1576812"/>
          </a:xfrm>
          <a:prstGeom prst="rect">
            <a:avLst/>
          </a:prstGeom>
          <a:noFill/>
        </p:spPr>
      </p:pic>
      <p:sp>
        <p:nvSpPr>
          <p:cNvPr id="11" name="TextBox 10"/>
          <p:cNvSpPr txBox="1"/>
          <p:nvPr/>
        </p:nvSpPr>
        <p:spPr>
          <a:xfrm>
            <a:off x="0" y="6519446"/>
            <a:ext cx="2971800" cy="338554"/>
          </a:xfrm>
          <a:prstGeom prst="rect">
            <a:avLst/>
          </a:prstGeom>
          <a:noFill/>
        </p:spPr>
        <p:txBody>
          <a:bodyPr wrap="square" rtlCol="0">
            <a:spAutoFit/>
          </a:bodyPr>
          <a:lstStyle/>
          <a:p>
            <a:r>
              <a:rPr lang="en-US" sz="1600" dirty="0">
                <a:solidFill>
                  <a:schemeClr val="bg1"/>
                </a:solidFill>
              </a:rPr>
              <a:t>Romans 8:13</a:t>
            </a:r>
          </a:p>
        </p:txBody>
      </p:sp>
      <p:grpSp>
        <p:nvGrpSpPr>
          <p:cNvPr id="14" name="Group 13"/>
          <p:cNvGrpSpPr/>
          <p:nvPr/>
        </p:nvGrpSpPr>
        <p:grpSpPr>
          <a:xfrm>
            <a:off x="8197346" y="871953"/>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891572"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968721" y="4734474"/>
              <a:ext cx="2216263" cy="1323439"/>
            </a:xfrm>
            <a:prstGeom prst="rect">
              <a:avLst/>
            </a:prstGeom>
          </p:spPr>
          <p:txBody>
            <a:bodyPr wrap="square">
              <a:spAutoFit/>
            </a:bodyPr>
            <a:lstStyle/>
            <a:p>
              <a:pPr algn="ctr"/>
              <a:r>
                <a:rPr lang="en-US" sz="1600" dirty="0">
                  <a:solidFill>
                    <a:srgbClr val="333333"/>
                  </a:solidFill>
                  <a:latin typeface="Open Sans"/>
                </a:rPr>
                <a:t> </a:t>
              </a:r>
              <a:r>
                <a:rPr lang="en-US" sz="1600" b="1" dirty="0"/>
                <a:t>If we follow the influence of the Spirit, we can overcome the tendency of the natural man to sin</a:t>
              </a:r>
              <a:endParaRPr lang="en-US" sz="1600" dirty="0"/>
            </a:p>
          </p:txBody>
        </p:sp>
      </p:grpSp>
      <p:grpSp>
        <p:nvGrpSpPr>
          <p:cNvPr id="32" name="Group 31"/>
          <p:cNvGrpSpPr/>
          <p:nvPr/>
        </p:nvGrpSpPr>
        <p:grpSpPr>
          <a:xfrm>
            <a:off x="8551212" y="3657637"/>
            <a:ext cx="698537" cy="2679789"/>
            <a:chOff x="3729193" y="976912"/>
            <a:chExt cx="1003199" cy="3848561"/>
          </a:xfrm>
          <a:solidFill>
            <a:schemeClr val="bg1"/>
          </a:solidFill>
        </p:grpSpPr>
        <p:sp>
          <p:nvSpPr>
            <p:cNvPr id="33" name="Rounded Rectangle 32"/>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961190" y="3743202"/>
            <a:ext cx="769730" cy="2459902"/>
            <a:chOff x="7205858" y="1350098"/>
            <a:chExt cx="1204256" cy="3848561"/>
          </a:xfrm>
          <a:solidFill>
            <a:schemeClr val="bg1"/>
          </a:solidFill>
        </p:grpSpPr>
        <p:grpSp>
          <p:nvGrpSpPr>
            <p:cNvPr id="40" name="Group 39"/>
            <p:cNvGrpSpPr/>
            <p:nvPr/>
          </p:nvGrpSpPr>
          <p:grpSpPr>
            <a:xfrm>
              <a:off x="7322943" y="1350098"/>
              <a:ext cx="1003199" cy="3848561"/>
              <a:chOff x="3729193" y="976912"/>
              <a:chExt cx="1003199" cy="3848561"/>
            </a:xfrm>
            <a:grpFill/>
          </p:grpSpPr>
          <p:sp>
            <p:nvSpPr>
              <p:cNvPr id="42" name="Rounded Rectangle 41"/>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Isosceles Triangle 40"/>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FB34FCA9-9C08-406E-8988-B8C859304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45" y="3429000"/>
            <a:ext cx="2519770" cy="2519770"/>
          </a:xfrm>
          <a:prstGeom prst="rect">
            <a:avLst/>
          </a:prstGeom>
        </p:spPr>
      </p:pic>
    </p:spTree>
    <p:extLst>
      <p:ext uri="{BB962C8B-B14F-4D97-AF65-F5344CB8AC3E}">
        <p14:creationId xmlns:p14="http://schemas.microsoft.com/office/powerpoint/2010/main" val="39805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0"/>
            <a:ext cx="7924800" cy="1107996"/>
          </a:xfrm>
          <a:prstGeom prst="rect">
            <a:avLst/>
          </a:prstGeom>
          <a:noFill/>
        </p:spPr>
        <p:txBody>
          <a:bodyPr wrap="square" rtlCol="0">
            <a:spAutoFit/>
          </a:bodyPr>
          <a:lstStyle/>
          <a:p>
            <a:pPr algn="ctr"/>
            <a:r>
              <a:rPr lang="en-US" sz="6600" dirty="0">
                <a:solidFill>
                  <a:schemeClr val="bg1"/>
                </a:solidFill>
                <a:latin typeface="Castellar" panose="020A0402060406010301" pitchFamily="18" charset="0"/>
              </a:rPr>
              <a:t>Satan’s Snare</a:t>
            </a:r>
          </a:p>
        </p:txBody>
      </p:sp>
      <p:sp>
        <p:nvSpPr>
          <p:cNvPr id="6" name="TextBox 5"/>
          <p:cNvSpPr txBox="1"/>
          <p:nvPr/>
        </p:nvSpPr>
        <p:spPr>
          <a:xfrm>
            <a:off x="337241" y="1134701"/>
            <a:ext cx="4995250" cy="1200329"/>
          </a:xfrm>
          <a:prstGeom prst="rect">
            <a:avLst/>
          </a:prstGeom>
          <a:noFill/>
        </p:spPr>
        <p:txBody>
          <a:bodyPr wrap="square" rtlCol="0">
            <a:spAutoFit/>
          </a:bodyPr>
          <a:lstStyle/>
          <a:p>
            <a:r>
              <a:rPr lang="en-US" sz="2400" dirty="0">
                <a:solidFill>
                  <a:schemeClr val="bg1"/>
                </a:solidFill>
              </a:rPr>
              <a:t>How many souls have been won by Satan as they surrendered to bodily appetites?</a:t>
            </a:r>
          </a:p>
        </p:txBody>
      </p:sp>
      <p:sp>
        <p:nvSpPr>
          <p:cNvPr id="10" name="TextBox 9"/>
          <p:cNvSpPr txBox="1"/>
          <p:nvPr/>
        </p:nvSpPr>
        <p:spPr>
          <a:xfrm>
            <a:off x="6355534" y="2940867"/>
            <a:ext cx="5142368" cy="1569660"/>
          </a:xfrm>
          <a:prstGeom prst="rect">
            <a:avLst/>
          </a:prstGeom>
          <a:noFill/>
        </p:spPr>
        <p:txBody>
          <a:bodyPr wrap="square" rtlCol="0">
            <a:spAutoFit/>
          </a:bodyPr>
          <a:lstStyle/>
          <a:p>
            <a:r>
              <a:rPr lang="en-US" sz="2400" dirty="0">
                <a:solidFill>
                  <a:schemeClr val="bg1"/>
                </a:solidFill>
              </a:rPr>
              <a:t>How many eternal life’s have been lost because they were not spiritually minded but rather were dominated by “the mind of the flesh” ?</a:t>
            </a:r>
          </a:p>
        </p:txBody>
      </p:sp>
      <p:sp>
        <p:nvSpPr>
          <p:cNvPr id="8" name="TextBox 7"/>
          <p:cNvSpPr txBox="1"/>
          <p:nvPr/>
        </p:nvSpPr>
        <p:spPr>
          <a:xfrm>
            <a:off x="9220200" y="6488668"/>
            <a:ext cx="2971800" cy="369332"/>
          </a:xfrm>
          <a:prstGeom prst="rect">
            <a:avLst/>
          </a:prstGeom>
          <a:noFill/>
        </p:spPr>
        <p:txBody>
          <a:bodyPr wrap="square" rtlCol="0">
            <a:spAutoFit/>
          </a:bodyPr>
          <a:lstStyle/>
          <a:p>
            <a:pPr algn="r"/>
            <a:r>
              <a:rPr lang="en-US" dirty="0">
                <a:solidFill>
                  <a:schemeClr val="bg1"/>
                </a:solidFill>
              </a:rPr>
              <a:t>(3)</a:t>
            </a:r>
          </a:p>
        </p:txBody>
      </p:sp>
      <p:pic>
        <p:nvPicPr>
          <p:cNvPr id="24578" name="Picture 2" descr="https://encrypted-tbn3.gstatic.com/images?q=tbn:ANd9GcR1v_2fKWB5HIg7VEs7uGy7N_ttlmOUSRjEn-R53yjR21X5VDK7"/>
          <p:cNvPicPr>
            <a:picLocks noChangeAspect="1" noChangeArrowheads="1"/>
          </p:cNvPicPr>
          <p:nvPr/>
        </p:nvPicPr>
        <p:blipFill>
          <a:blip r:embed="rId3" cstate="print"/>
          <a:srcRect/>
          <a:stretch>
            <a:fillRect/>
          </a:stretch>
        </p:blipFill>
        <p:spPr bwMode="auto">
          <a:xfrm>
            <a:off x="2033041" y="2455081"/>
            <a:ext cx="3144251" cy="1828800"/>
          </a:xfrm>
          <a:prstGeom prst="rect">
            <a:avLst/>
          </a:prstGeom>
          <a:noFill/>
        </p:spPr>
      </p:pic>
      <p:pic>
        <p:nvPicPr>
          <p:cNvPr id="9" name="Picture 6" descr="https://encrypted-tbn2.gstatic.com/images?q=tbn:ANd9GcTXODv5_SxrdQ7pUfhebOk1gfaGoEn_yo9y1lD-AkcZn1USupMN"/>
          <p:cNvPicPr>
            <a:picLocks noChangeAspect="1" noChangeArrowheads="1"/>
          </p:cNvPicPr>
          <p:nvPr/>
        </p:nvPicPr>
        <p:blipFill>
          <a:blip r:embed="rId4" cstate="print"/>
          <a:srcRect/>
          <a:stretch>
            <a:fillRect/>
          </a:stretch>
        </p:blipFill>
        <p:spPr bwMode="auto">
          <a:xfrm>
            <a:off x="7634335" y="1027569"/>
            <a:ext cx="1971392" cy="1959071"/>
          </a:xfrm>
          <a:prstGeom prst="rect">
            <a:avLst/>
          </a:prstGeom>
          <a:noFill/>
        </p:spPr>
      </p:pic>
      <p:sp>
        <p:nvSpPr>
          <p:cNvPr id="2" name="Rectangle 1"/>
          <p:cNvSpPr/>
          <p:nvPr/>
        </p:nvSpPr>
        <p:spPr>
          <a:xfrm>
            <a:off x="2550059" y="4998970"/>
            <a:ext cx="6711635" cy="1200329"/>
          </a:xfrm>
          <a:prstGeom prst="rect">
            <a:avLst/>
          </a:prstGeom>
        </p:spPr>
        <p:txBody>
          <a:bodyPr wrap="square">
            <a:spAutoFit/>
          </a:bodyPr>
          <a:lstStyle/>
          <a:p>
            <a:r>
              <a:rPr lang="en-US" dirty="0">
                <a:solidFill>
                  <a:schemeClr val="bg1"/>
                </a:solidFill>
                <a:latin typeface="Open Sans"/>
              </a:rPr>
              <a:t>Some groups in Christianity and other religious traditions have believed that the only way to overcome desires of the flesh is to abstain completely from physical pleasures. However, many physical pleasures are not sinful, but are good. (1)</a:t>
            </a:r>
            <a:endParaRPr lang="en-US" dirty="0">
              <a:solidFill>
                <a:schemeClr val="bg1"/>
              </a:solidFill>
            </a:endParaRPr>
          </a:p>
        </p:txBody>
      </p:sp>
    </p:spTree>
    <p:extLst>
      <p:ext uri="{BB962C8B-B14F-4D97-AF65-F5344CB8AC3E}">
        <p14:creationId xmlns:p14="http://schemas.microsoft.com/office/powerpoint/2010/main" val="13554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09" y="87517"/>
            <a:ext cx="12059216"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Influence on Mortal Life</a:t>
            </a:r>
          </a:p>
        </p:txBody>
      </p:sp>
      <p:sp>
        <p:nvSpPr>
          <p:cNvPr id="6" name="TextBox 5"/>
          <p:cNvSpPr txBox="1"/>
          <p:nvPr/>
        </p:nvSpPr>
        <p:spPr>
          <a:xfrm>
            <a:off x="2057400" y="1524000"/>
            <a:ext cx="3886200" cy="1938992"/>
          </a:xfrm>
          <a:prstGeom prst="rect">
            <a:avLst/>
          </a:prstGeom>
          <a:noFill/>
        </p:spPr>
        <p:txBody>
          <a:bodyPr wrap="square" rtlCol="0">
            <a:spAutoFit/>
          </a:bodyPr>
          <a:lstStyle/>
          <a:p>
            <a:r>
              <a:rPr lang="en-US" sz="2400" dirty="0">
                <a:solidFill>
                  <a:schemeClr val="bg1"/>
                </a:solidFill>
              </a:rPr>
              <a:t>“The spirit influences the body to a great extent, just as the body in its desires and cravings has an influence on the spirit.” </a:t>
            </a:r>
            <a:r>
              <a:rPr lang="en-US" sz="1400" dirty="0">
                <a:solidFill>
                  <a:schemeClr val="bg1"/>
                </a:solidFill>
              </a:rPr>
              <a:t>(4)</a:t>
            </a:r>
          </a:p>
        </p:txBody>
      </p:sp>
      <p:pic>
        <p:nvPicPr>
          <p:cNvPr id="9" name="Picture 18" descr="https://encrypted-tbn0.gstatic.com/images?q=tbn:ANd9GcSiDhy1Ar6EVa5P5H9uj7WQcBILt5qSwNuECLaxxBHQwXJwCi35"/>
          <p:cNvPicPr>
            <a:picLocks noChangeAspect="1" noChangeArrowheads="1"/>
          </p:cNvPicPr>
          <p:nvPr/>
        </p:nvPicPr>
        <p:blipFill>
          <a:blip r:embed="rId3" cstate="print"/>
          <a:srcRect/>
          <a:stretch>
            <a:fillRect/>
          </a:stretch>
        </p:blipFill>
        <p:spPr bwMode="auto">
          <a:xfrm>
            <a:off x="6372152" y="1329351"/>
            <a:ext cx="2757513" cy="2056646"/>
          </a:xfrm>
          <a:prstGeom prst="rect">
            <a:avLst/>
          </a:prstGeom>
          <a:noFill/>
        </p:spPr>
      </p:pic>
      <p:pic>
        <p:nvPicPr>
          <p:cNvPr id="26626" name="Picture 2" descr="http://www.mormonwiki.com/wiki/images/5/51/Joseph-Fielding-Smith-mormon.jpg">
            <a:hlinkClick r:id="rId4"/>
          </p:cNvPr>
          <p:cNvPicPr>
            <a:picLocks noChangeAspect="1" noChangeArrowheads="1"/>
          </p:cNvPicPr>
          <p:nvPr/>
        </p:nvPicPr>
        <p:blipFill>
          <a:blip r:embed="rId5" cstate="print"/>
          <a:srcRect/>
          <a:stretch>
            <a:fillRect/>
          </a:stretch>
        </p:blipFill>
        <p:spPr bwMode="auto">
          <a:xfrm>
            <a:off x="497941" y="1169757"/>
            <a:ext cx="1251014" cy="1676400"/>
          </a:xfrm>
          <a:prstGeom prst="rect">
            <a:avLst/>
          </a:prstGeom>
          <a:noFill/>
        </p:spPr>
      </p:pic>
      <p:sp>
        <p:nvSpPr>
          <p:cNvPr id="2" name="Rectangle 1"/>
          <p:cNvSpPr/>
          <p:nvPr/>
        </p:nvSpPr>
        <p:spPr>
          <a:xfrm>
            <a:off x="4659518" y="4277391"/>
            <a:ext cx="5561844" cy="1569660"/>
          </a:xfrm>
          <a:prstGeom prst="rect">
            <a:avLst/>
          </a:prstGeom>
        </p:spPr>
        <p:txBody>
          <a:bodyPr wrap="square">
            <a:spAutoFit/>
          </a:bodyPr>
          <a:lstStyle/>
          <a:p>
            <a:r>
              <a:rPr lang="en-US" sz="2400" dirty="0">
                <a:solidFill>
                  <a:schemeClr val="bg1"/>
                </a:solidFill>
                <a:latin typeface="Open Sans"/>
              </a:rPr>
              <a:t>“The gift of the Holy Ghost … purifies all the natural passions and affections, and adapts them, by the gift of wisdom, to their lawful use” </a:t>
            </a:r>
            <a:r>
              <a:rPr lang="en-US" sz="1400" dirty="0">
                <a:solidFill>
                  <a:schemeClr val="bg1"/>
                </a:solidFill>
                <a:latin typeface="Open Sans"/>
              </a:rPr>
              <a:t>(5)</a:t>
            </a:r>
            <a:endParaRPr lang="en-US" sz="1400" dirty="0">
              <a:solidFill>
                <a:schemeClr val="bg1"/>
              </a:solidFill>
            </a:endParaRPr>
          </a:p>
        </p:txBody>
      </p:sp>
      <p:pic>
        <p:nvPicPr>
          <p:cNvPr id="13314" name="Picture 2" descr="Image result for parley p pra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3624" y="4773800"/>
            <a:ext cx="1089119" cy="146253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wisdom abstrac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082" y="3664392"/>
            <a:ext cx="3684760" cy="276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2654" y="0"/>
            <a:ext cx="7924800"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Spirit of Adoption</a:t>
            </a:r>
          </a:p>
        </p:txBody>
      </p:sp>
      <p:sp>
        <p:nvSpPr>
          <p:cNvPr id="6" name="TextBox 5"/>
          <p:cNvSpPr txBox="1"/>
          <p:nvPr/>
        </p:nvSpPr>
        <p:spPr>
          <a:xfrm>
            <a:off x="445883" y="1270505"/>
            <a:ext cx="3886200" cy="1200329"/>
          </a:xfrm>
          <a:prstGeom prst="rect">
            <a:avLst/>
          </a:prstGeom>
          <a:noFill/>
        </p:spPr>
        <p:txBody>
          <a:bodyPr wrap="square" rtlCol="0">
            <a:spAutoFit/>
          </a:bodyPr>
          <a:lstStyle/>
          <a:p>
            <a:r>
              <a:rPr lang="en-US" sz="2400" i="1" dirty="0">
                <a:solidFill>
                  <a:srgbClr val="FFFF00"/>
                </a:solidFill>
              </a:rPr>
              <a:t>“For as many as are led by the Spirit of God, they are the sons of God.”</a:t>
            </a:r>
          </a:p>
        </p:txBody>
      </p:sp>
      <p:sp>
        <p:nvSpPr>
          <p:cNvPr id="10" name="TextBox 9"/>
          <p:cNvSpPr txBox="1"/>
          <p:nvPr/>
        </p:nvSpPr>
        <p:spPr>
          <a:xfrm>
            <a:off x="6144284" y="1456099"/>
            <a:ext cx="4792302" cy="1938992"/>
          </a:xfrm>
          <a:prstGeom prst="rect">
            <a:avLst/>
          </a:prstGeom>
          <a:noFill/>
        </p:spPr>
        <p:txBody>
          <a:bodyPr wrap="square" rtlCol="0">
            <a:spAutoFit/>
          </a:bodyPr>
          <a:lstStyle/>
          <a:p>
            <a:r>
              <a:rPr lang="en-US" sz="2400" dirty="0">
                <a:solidFill>
                  <a:schemeClr val="bg1"/>
                </a:solidFill>
              </a:rPr>
              <a:t>We are “reborn” as children of God through a covenantal relationship when we manifest faith in Jesus Christ, repent, are baptized, </a:t>
            </a:r>
          </a:p>
          <a:p>
            <a:r>
              <a:rPr lang="en-US" sz="2400" dirty="0">
                <a:solidFill>
                  <a:schemeClr val="bg1"/>
                </a:solidFill>
              </a:rPr>
              <a:t>and receive the Holy Ghost (1)</a:t>
            </a:r>
          </a:p>
        </p:txBody>
      </p:sp>
      <p:sp>
        <p:nvSpPr>
          <p:cNvPr id="9" name="TextBox 8"/>
          <p:cNvSpPr txBox="1"/>
          <p:nvPr/>
        </p:nvSpPr>
        <p:spPr>
          <a:xfrm>
            <a:off x="0" y="6396335"/>
            <a:ext cx="2971800" cy="461665"/>
          </a:xfrm>
          <a:prstGeom prst="rect">
            <a:avLst/>
          </a:prstGeom>
          <a:noFill/>
        </p:spPr>
        <p:txBody>
          <a:bodyPr wrap="square" rtlCol="0">
            <a:spAutoFit/>
          </a:bodyPr>
          <a:lstStyle/>
          <a:p>
            <a:r>
              <a:rPr lang="en-US" sz="2400" dirty="0">
                <a:solidFill>
                  <a:schemeClr val="bg1"/>
                </a:solidFill>
              </a:rPr>
              <a:t>Romans 8:14-15</a:t>
            </a:r>
          </a:p>
        </p:txBody>
      </p:sp>
      <p:pic>
        <p:nvPicPr>
          <p:cNvPr id="12" name="Picture 11" descr="DSC_0931.JPG"/>
          <p:cNvPicPr>
            <a:picLocks noChangeAspect="1"/>
          </p:cNvPicPr>
          <p:nvPr/>
        </p:nvPicPr>
        <p:blipFill>
          <a:blip r:embed="rId3" cstate="print"/>
          <a:stretch>
            <a:fillRect/>
          </a:stretch>
        </p:blipFill>
        <p:spPr>
          <a:xfrm>
            <a:off x="1950267" y="2417275"/>
            <a:ext cx="2077260" cy="3124200"/>
          </a:xfrm>
          <a:prstGeom prst="rect">
            <a:avLst/>
          </a:prstGeom>
        </p:spPr>
      </p:pic>
      <p:sp>
        <p:nvSpPr>
          <p:cNvPr id="2" name="Rectangle 1"/>
          <p:cNvSpPr/>
          <p:nvPr/>
        </p:nvSpPr>
        <p:spPr>
          <a:xfrm>
            <a:off x="2190938" y="679506"/>
            <a:ext cx="7840301" cy="369332"/>
          </a:xfrm>
          <a:prstGeom prst="rect">
            <a:avLst/>
          </a:prstGeom>
        </p:spPr>
        <p:txBody>
          <a:bodyPr wrap="square">
            <a:spAutoFit/>
          </a:bodyPr>
          <a:lstStyle/>
          <a:p>
            <a:r>
              <a:rPr lang="en-US" dirty="0">
                <a:solidFill>
                  <a:schemeClr val="bg1"/>
                </a:solidFill>
                <a:latin typeface="Open Sans"/>
              </a:rPr>
              <a:t>Every human being is literally a beloved spirit child of Heavenly Father </a:t>
            </a:r>
            <a:endParaRPr lang="en-US" dirty="0">
              <a:solidFill>
                <a:schemeClr val="bg1"/>
              </a:solidFill>
            </a:endParaRPr>
          </a:p>
        </p:txBody>
      </p:sp>
      <p:pic>
        <p:nvPicPr>
          <p:cNvPr id="11268" name="Picture 4" descr="Image result for baptism abstr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677527" y="3143023"/>
            <a:ext cx="2985470" cy="397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baptism abstrac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3" t="67144" r="-1"/>
          <a:stretch/>
        </p:blipFill>
        <p:spPr bwMode="auto">
          <a:xfrm rot="5400000">
            <a:off x="5333828" y="4486696"/>
            <a:ext cx="3018694" cy="130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0"/>
            <a:ext cx="7924800"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Free Agency</a:t>
            </a:r>
          </a:p>
        </p:txBody>
      </p:sp>
      <p:sp>
        <p:nvSpPr>
          <p:cNvPr id="6" name="TextBox 5"/>
          <p:cNvSpPr txBox="1"/>
          <p:nvPr/>
        </p:nvSpPr>
        <p:spPr>
          <a:xfrm>
            <a:off x="690327" y="1053221"/>
            <a:ext cx="4841340" cy="830997"/>
          </a:xfrm>
          <a:prstGeom prst="rect">
            <a:avLst/>
          </a:prstGeom>
          <a:noFill/>
        </p:spPr>
        <p:txBody>
          <a:bodyPr wrap="square" rtlCol="0">
            <a:spAutoFit/>
          </a:bodyPr>
          <a:lstStyle/>
          <a:p>
            <a:r>
              <a:rPr lang="en-US" sz="2400" dirty="0">
                <a:solidFill>
                  <a:schemeClr val="bg1"/>
                </a:solidFill>
              </a:rPr>
              <a:t>“God gave his children free agency, even in the spirit world…</a:t>
            </a:r>
          </a:p>
        </p:txBody>
      </p:sp>
      <p:sp>
        <p:nvSpPr>
          <p:cNvPr id="10" name="TextBox 9"/>
          <p:cNvSpPr txBox="1"/>
          <p:nvPr/>
        </p:nvSpPr>
        <p:spPr>
          <a:xfrm>
            <a:off x="5758004" y="3918641"/>
            <a:ext cx="5558828" cy="1938992"/>
          </a:xfrm>
          <a:prstGeom prst="rect">
            <a:avLst/>
          </a:prstGeom>
          <a:noFill/>
        </p:spPr>
        <p:txBody>
          <a:bodyPr wrap="square" rtlCol="0">
            <a:spAutoFit/>
          </a:bodyPr>
          <a:lstStyle/>
          <a:p>
            <a:r>
              <a:rPr lang="en-US" sz="2400" dirty="0">
                <a:solidFill>
                  <a:schemeClr val="bg1"/>
                </a:solidFill>
              </a:rPr>
              <a:t>...by which the individuals spirits had the privilege, just as men have here, of choosing the good and rejecting the evil, or partaking of the evil to suffer the consequences of their sins.”</a:t>
            </a:r>
          </a:p>
        </p:txBody>
      </p:sp>
      <p:sp>
        <p:nvSpPr>
          <p:cNvPr id="8" name="TextBox 7"/>
          <p:cNvSpPr txBox="1"/>
          <p:nvPr/>
        </p:nvSpPr>
        <p:spPr>
          <a:xfrm>
            <a:off x="0" y="6396335"/>
            <a:ext cx="2971800" cy="369332"/>
          </a:xfrm>
          <a:prstGeom prst="rect">
            <a:avLst/>
          </a:prstGeom>
          <a:noFill/>
        </p:spPr>
        <p:txBody>
          <a:bodyPr wrap="square" rtlCol="0">
            <a:spAutoFit/>
          </a:bodyPr>
          <a:lstStyle/>
          <a:p>
            <a:r>
              <a:rPr lang="en-US" dirty="0">
                <a:solidFill>
                  <a:schemeClr val="bg1"/>
                </a:solidFill>
              </a:rPr>
              <a:t>Romans 8:15</a:t>
            </a:r>
          </a:p>
        </p:txBody>
      </p:sp>
      <p:pic>
        <p:nvPicPr>
          <p:cNvPr id="25604" name="Picture 4" descr="https://encrypted-tbn3.gstatic.com/images?q=tbn:ANd9GcRoBhgH2sYyA3HGkAKyir82ETJPaGEYamZpm7LGPPEHH_TMcEFjIQ"/>
          <p:cNvPicPr>
            <a:picLocks noChangeAspect="1" noChangeArrowheads="1"/>
          </p:cNvPicPr>
          <p:nvPr/>
        </p:nvPicPr>
        <p:blipFill>
          <a:blip r:embed="rId3" cstate="print"/>
          <a:srcRect/>
          <a:stretch>
            <a:fillRect/>
          </a:stretch>
        </p:blipFill>
        <p:spPr bwMode="auto">
          <a:xfrm>
            <a:off x="1330862" y="2462543"/>
            <a:ext cx="3637385" cy="2724529"/>
          </a:xfrm>
          <a:prstGeom prst="rect">
            <a:avLst/>
          </a:prstGeom>
          <a:noFill/>
        </p:spPr>
      </p:pic>
      <p:pic>
        <p:nvPicPr>
          <p:cNvPr id="12290" name="Picture 2" descr="Image result for broken chains abstr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696" y="1184510"/>
            <a:ext cx="3429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mormonwiki.com/wiki/images/5/51/Joseph-Fielding-Smith-mormon.jpg">
            <a:hlinkClick r:id="rId5"/>
          </p:cNvPr>
          <p:cNvPicPr>
            <a:picLocks noChangeAspect="1" noChangeArrowheads="1"/>
          </p:cNvPicPr>
          <p:nvPr/>
        </p:nvPicPr>
        <p:blipFill>
          <a:blip r:embed="rId6" cstate="print"/>
          <a:srcRect/>
          <a:stretch>
            <a:fillRect/>
          </a:stretch>
        </p:blipFill>
        <p:spPr bwMode="auto">
          <a:xfrm>
            <a:off x="10094614" y="5165002"/>
            <a:ext cx="1064094" cy="1425921"/>
          </a:xfrm>
          <a:prstGeom prst="rect">
            <a:avLst/>
          </a:prstGeom>
          <a:noFill/>
        </p:spPr>
      </p:pic>
    </p:spTree>
    <p:extLst>
      <p:ext uri="{BB962C8B-B14F-4D97-AF65-F5344CB8AC3E}">
        <p14:creationId xmlns:p14="http://schemas.microsoft.com/office/powerpoint/2010/main" val="41950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14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707" y="0"/>
            <a:ext cx="7924800"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Joint-</a:t>
            </a:r>
            <a:r>
              <a:rPr lang="en-US" sz="4800" dirty="0" err="1">
                <a:solidFill>
                  <a:schemeClr val="bg1"/>
                </a:solidFill>
                <a:latin typeface="Castellar" panose="020A0402060406010301" pitchFamily="18" charset="0"/>
              </a:rPr>
              <a:t>heirship</a:t>
            </a:r>
            <a:endParaRPr lang="en-US" sz="4800" dirty="0">
              <a:solidFill>
                <a:schemeClr val="bg1"/>
              </a:solidFill>
              <a:latin typeface="Castellar" panose="020A0402060406010301" pitchFamily="18" charset="0"/>
            </a:endParaRPr>
          </a:p>
        </p:txBody>
      </p:sp>
      <p:sp>
        <p:nvSpPr>
          <p:cNvPr id="6" name="TextBox 5"/>
          <p:cNvSpPr txBox="1"/>
          <p:nvPr/>
        </p:nvSpPr>
        <p:spPr>
          <a:xfrm>
            <a:off x="5441134" y="1819747"/>
            <a:ext cx="5565618" cy="1938992"/>
          </a:xfrm>
          <a:prstGeom prst="rect">
            <a:avLst/>
          </a:prstGeom>
          <a:noFill/>
        </p:spPr>
        <p:txBody>
          <a:bodyPr wrap="square" rtlCol="0">
            <a:spAutoFit/>
          </a:bodyPr>
          <a:lstStyle/>
          <a:p>
            <a:r>
              <a:rPr lang="en-US" sz="2400" dirty="0">
                <a:solidFill>
                  <a:schemeClr val="bg1"/>
                </a:solidFill>
              </a:rPr>
              <a:t>“To inherit the same power, the same glory and the same exaltation, until you arrive at the station of God, and ascend the throne of eternal power, the same as those who have gone before.”—Joseph Smith</a:t>
            </a:r>
          </a:p>
        </p:txBody>
      </p:sp>
      <p:pic>
        <p:nvPicPr>
          <p:cNvPr id="2050" name="Picture 2" descr="http://www.mormonchurchbeliefs.com/images/joseph%20smith.jpg">
            <a:hlinkClick r:id="rId3"/>
          </p:cNvPr>
          <p:cNvPicPr>
            <a:picLocks noChangeAspect="1" noChangeArrowheads="1"/>
          </p:cNvPicPr>
          <p:nvPr/>
        </p:nvPicPr>
        <p:blipFill>
          <a:blip r:embed="rId4" cstate="print"/>
          <a:srcRect/>
          <a:stretch>
            <a:fillRect/>
          </a:stretch>
        </p:blipFill>
        <p:spPr bwMode="auto">
          <a:xfrm>
            <a:off x="10938547" y="157681"/>
            <a:ext cx="973323" cy="1390461"/>
          </a:xfrm>
          <a:prstGeom prst="rect">
            <a:avLst/>
          </a:prstGeom>
          <a:noFill/>
        </p:spPr>
      </p:pic>
      <p:pic>
        <p:nvPicPr>
          <p:cNvPr id="9" name="Picture 18" descr="https://encrypted-tbn1.gstatic.com/images?q=tbn:ANd9GcSARwg4MoSFetVjvgeLQxSE72ZrZ0nwY42QMLZ_AkAjuCtyY7Nv"/>
          <p:cNvPicPr>
            <a:picLocks noChangeAspect="1" noChangeArrowheads="1"/>
          </p:cNvPicPr>
          <p:nvPr/>
        </p:nvPicPr>
        <p:blipFill>
          <a:blip r:embed="rId5" cstate="print"/>
          <a:srcRect/>
          <a:stretch>
            <a:fillRect/>
          </a:stretch>
        </p:blipFill>
        <p:spPr bwMode="auto">
          <a:xfrm>
            <a:off x="407405" y="1018335"/>
            <a:ext cx="4532803" cy="3395229"/>
          </a:xfrm>
          <a:prstGeom prst="rect">
            <a:avLst/>
          </a:prstGeom>
          <a:noFill/>
        </p:spPr>
      </p:pic>
      <p:grpSp>
        <p:nvGrpSpPr>
          <p:cNvPr id="8" name="Group 7"/>
          <p:cNvGrpSpPr/>
          <p:nvPr/>
        </p:nvGrpSpPr>
        <p:grpSpPr>
          <a:xfrm>
            <a:off x="6640150" y="4013506"/>
            <a:ext cx="3289208" cy="2390250"/>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891572"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1972" y="4698260"/>
              <a:ext cx="2379225" cy="1323439"/>
            </a:xfrm>
            <a:prstGeom prst="rect">
              <a:avLst/>
            </a:prstGeom>
          </p:spPr>
          <p:txBody>
            <a:bodyPr wrap="square">
              <a:spAutoFit/>
            </a:bodyPr>
            <a:lstStyle/>
            <a:p>
              <a:pPr algn="ctr"/>
              <a:r>
                <a:rPr lang="en-US" sz="1600" b="1" dirty="0"/>
                <a:t>If we are </a:t>
              </a:r>
              <a:r>
                <a:rPr lang="en-US" sz="1600" b="1" u="sng" dirty="0"/>
                <a:t>faithful </a:t>
              </a:r>
              <a:r>
                <a:rPr lang="en-US" sz="1600" b="1" dirty="0"/>
                <a:t>covenant children of God, we can become joint-heirs with Jesus Christ of all Heavenly Father has</a:t>
              </a:r>
              <a:endParaRPr lang="en-US" sz="1600" dirty="0"/>
            </a:p>
          </p:txBody>
        </p:sp>
      </p:grpSp>
    </p:spTree>
    <p:extLst>
      <p:ext uri="{BB962C8B-B14F-4D97-AF65-F5344CB8AC3E}">
        <p14:creationId xmlns:p14="http://schemas.microsoft.com/office/powerpoint/2010/main" val="208151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4207</Words>
  <Application>Microsoft Office PowerPoint</Application>
  <PresentationFormat>Widescreen</PresentationFormat>
  <Paragraphs>322</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AR CENA</vt:lpstr>
      <vt:lpstr>Wingdings</vt:lpstr>
      <vt:lpstr>Palatino</vt:lpstr>
      <vt:lpstr>Castellar</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97</cp:revision>
  <dcterms:created xsi:type="dcterms:W3CDTF">2016-05-16T13:36:31Z</dcterms:created>
  <dcterms:modified xsi:type="dcterms:W3CDTF">2020-09-08T16:28:30Z</dcterms:modified>
</cp:coreProperties>
</file>