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2"/>
  </p:notesMasterIdLst>
  <p:sldIdLst>
    <p:sldId id="282" r:id="rId2"/>
    <p:sldId id="303" r:id="rId3"/>
    <p:sldId id="287" r:id="rId4"/>
    <p:sldId id="288" r:id="rId5"/>
    <p:sldId id="304" r:id="rId6"/>
    <p:sldId id="305" r:id="rId7"/>
    <p:sldId id="289" r:id="rId8"/>
    <p:sldId id="290" r:id="rId9"/>
    <p:sldId id="291" r:id="rId10"/>
    <p:sldId id="292" r:id="rId11"/>
    <p:sldId id="293" r:id="rId12"/>
    <p:sldId id="294" r:id="rId13"/>
    <p:sldId id="295" r:id="rId14"/>
    <p:sldId id="296" r:id="rId15"/>
    <p:sldId id="297" r:id="rId16"/>
    <p:sldId id="298" r:id="rId17"/>
    <p:sldId id="299" r:id="rId18"/>
    <p:sldId id="307" r:id="rId19"/>
    <p:sldId id="308" r:id="rId20"/>
    <p:sldId id="309" r:id="rId21"/>
    <p:sldId id="310" r:id="rId22"/>
    <p:sldId id="311" r:id="rId23"/>
    <p:sldId id="312" r:id="rId24"/>
    <p:sldId id="313" r:id="rId25"/>
    <p:sldId id="314" r:id="rId26"/>
    <p:sldId id="302" r:id="rId27"/>
    <p:sldId id="315" r:id="rId28"/>
    <p:sldId id="284" r:id="rId29"/>
    <p:sldId id="286" r:id="rId30"/>
    <p:sldId id="306" r:id="rId31"/>
  </p:sldIdLst>
  <p:sldSz cx="12192000" cy="6858000"/>
  <p:notesSz cx="6858000" cy="9144000"/>
  <p:embeddedFontLst>
    <p:embeddedFont>
      <p:font typeface="Abadi" panose="020B0604020104020204" pitchFamily="34" charset="0"/>
      <p:regular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Castellar" panose="020A0402060406010301" pitchFamily="18" charset="0"/>
      <p:regular r:id="rId40"/>
    </p:embeddedFont>
    <p:embeddedFont>
      <p:font typeface="Open Sans" panose="020B0606030504020204" pitchFamily="34" charset="0"/>
      <p:regular r:id="rId41"/>
      <p:bold r:id="rId42"/>
      <p:italic r:id="rId43"/>
      <p:boldItalic r:id="rId44"/>
    </p:embeddedFont>
    <p:embeddedFont>
      <p:font typeface="Palatino" pitchFamily="2"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85B"/>
    <a:srgbClr val="FF99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4DE7A-B0A5-4C62-A5B6-076CA6188874}" type="datetimeFigureOut">
              <a:rPr lang="en-US" smtClean="0"/>
              <a:pPr/>
              <a:t>9/8/2020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A57A5-2AFA-4289-AB8D-AFAA30F6128F}" type="slidenum">
              <a:rPr lang="en-US" smtClean="0"/>
              <a:pPr/>
              <a:t>‹#›</a:t>
            </a:fld>
            <a:endParaRPr lang="en-US"/>
          </a:p>
        </p:txBody>
      </p:sp>
    </p:spTree>
    <p:extLst>
      <p:ext uri="{BB962C8B-B14F-4D97-AF65-F5344CB8AC3E}">
        <p14:creationId xmlns:p14="http://schemas.microsoft.com/office/powerpoint/2010/main" val="310694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ED1E60-F7E4-49B1-83A0-CDF9BDB3AF90}" type="datetimeFigureOut">
              <a:rPr lang="en-US" smtClean="0"/>
              <a:pPr/>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3624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0126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56759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8571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D1E60-F7E4-49B1-83A0-CDF9BDB3AF90}" type="datetimeFigureOut">
              <a:rPr lang="en-US" smtClean="0"/>
              <a:pPr/>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13079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ED1E60-F7E4-49B1-83A0-CDF9BDB3AF90}" type="datetimeFigureOut">
              <a:rPr lang="en-US" smtClean="0"/>
              <a:pPr/>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02287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ED1E60-F7E4-49B1-83A0-CDF9BDB3AF90}" type="datetimeFigureOut">
              <a:rPr lang="en-US" smtClean="0"/>
              <a:pPr/>
              <a:t>9/8/2020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73092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ED1E60-F7E4-49B1-83A0-CDF9BDB3AF90}" type="datetimeFigureOut">
              <a:rPr lang="en-US" smtClean="0"/>
              <a:pPr/>
              <a:t>9/8/2020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1414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D1E60-F7E4-49B1-83A0-CDF9BDB3AF90}" type="datetimeFigureOut">
              <a:rPr lang="en-US" smtClean="0"/>
              <a:pPr/>
              <a:t>9/8/2020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3751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182743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18832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D1E60-F7E4-49B1-83A0-CDF9BDB3AF90}" type="datetimeFigureOut">
              <a:rPr lang="en-US" smtClean="0"/>
              <a:pPr/>
              <a:t>9/8/2020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7C6EC-E220-4FD2-9392-C8108E83BB9D}" type="slidenum">
              <a:rPr lang="en-US" smtClean="0"/>
              <a:pPr/>
              <a:t>‹#›</a:t>
            </a:fld>
            <a:endParaRPr lang="en-US"/>
          </a:p>
        </p:txBody>
      </p:sp>
    </p:spTree>
    <p:extLst>
      <p:ext uri="{BB962C8B-B14F-4D97-AF65-F5344CB8AC3E}">
        <p14:creationId xmlns:p14="http://schemas.microsoft.com/office/powerpoint/2010/main" val="2309149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3.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3.pn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4C868C-E6EC-4EA3-866E-3C56D08D5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2286000" cy="369332"/>
          </a:xfrm>
          <a:prstGeom prst="rect">
            <a:avLst/>
          </a:prstGeom>
          <a:noFill/>
        </p:spPr>
        <p:txBody>
          <a:bodyPr wrap="square" rtlCol="0">
            <a:spAutoFit/>
          </a:bodyPr>
          <a:lstStyle/>
          <a:p>
            <a:r>
              <a:rPr lang="en-US" dirty="0">
                <a:solidFill>
                  <a:schemeClr val="bg1"/>
                </a:solidFill>
              </a:rPr>
              <a:t>Lesson 102</a:t>
            </a:r>
          </a:p>
        </p:txBody>
      </p:sp>
      <p:sp>
        <p:nvSpPr>
          <p:cNvPr id="6" name="TextBox 5"/>
          <p:cNvSpPr txBox="1"/>
          <p:nvPr/>
        </p:nvSpPr>
        <p:spPr>
          <a:xfrm>
            <a:off x="0" y="686555"/>
            <a:ext cx="12192000" cy="1938992"/>
          </a:xfrm>
          <a:prstGeom prst="rect">
            <a:avLst/>
          </a:prstGeom>
          <a:noFill/>
        </p:spPr>
        <p:txBody>
          <a:bodyPr wrap="square" rtlCol="0">
            <a:spAutoFit/>
          </a:bodyPr>
          <a:lstStyle/>
          <a:p>
            <a:pPr algn="ctr"/>
            <a:r>
              <a:rPr lang="en-US" sz="6000" dirty="0" err="1">
                <a:solidFill>
                  <a:schemeClr val="bg1"/>
                </a:solidFill>
                <a:latin typeface="Castellar" panose="020A0402060406010301" pitchFamily="18" charset="0"/>
              </a:rPr>
              <a:t>Armour</a:t>
            </a:r>
            <a:r>
              <a:rPr lang="en-US" sz="6000" dirty="0">
                <a:solidFill>
                  <a:schemeClr val="bg1"/>
                </a:solidFill>
                <a:latin typeface="Castellar" panose="020A0402060406010301" pitchFamily="18" charset="0"/>
              </a:rPr>
              <a:t> of Light</a:t>
            </a:r>
          </a:p>
          <a:p>
            <a:pPr algn="ctr"/>
            <a:r>
              <a:rPr lang="en-US" sz="6000" dirty="0">
                <a:solidFill>
                  <a:schemeClr val="bg1"/>
                </a:solidFill>
                <a:latin typeface="Castellar" panose="020A0402060406010301" pitchFamily="18" charset="0"/>
              </a:rPr>
              <a:t>Romans 12-16</a:t>
            </a:r>
            <a:endParaRPr lang="en-US" sz="4400" dirty="0">
              <a:solidFill>
                <a:schemeClr val="bg1"/>
              </a:solidFill>
              <a:latin typeface="Castellar" panose="020A0402060406010301" pitchFamily="18" charset="0"/>
            </a:endParaRPr>
          </a:p>
        </p:txBody>
      </p:sp>
      <p:grpSp>
        <p:nvGrpSpPr>
          <p:cNvPr id="8" name="Group 7"/>
          <p:cNvGrpSpPr/>
          <p:nvPr/>
        </p:nvGrpSpPr>
        <p:grpSpPr>
          <a:xfrm>
            <a:off x="8327163" y="4487498"/>
            <a:ext cx="3245717" cy="1543511"/>
            <a:chOff x="723986" y="1974056"/>
            <a:chExt cx="6264169" cy="2978944"/>
          </a:xfrm>
        </p:grpSpPr>
        <p:sp>
          <p:nvSpPr>
            <p:cNvPr id="15" name="Rectangle 14"/>
            <p:cNvSpPr/>
            <p:nvPr/>
          </p:nvSpPr>
          <p:spPr>
            <a:xfrm rot="1138178">
              <a:off x="723986" y="1974056"/>
              <a:ext cx="6264169" cy="2978944"/>
            </a:xfrm>
            <a:prstGeom prst="rect">
              <a:avLst/>
            </a:prstGeom>
            <a:solidFill>
              <a:srgbClr val="E5E6B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6" name="Group 15"/>
            <p:cNvGrpSpPr/>
            <p:nvPr/>
          </p:nvGrpSpPr>
          <p:grpSpPr>
            <a:xfrm rot="1235332">
              <a:off x="5833357" y="2829397"/>
              <a:ext cx="1120036" cy="1504115"/>
              <a:chOff x="6934187" y="838199"/>
              <a:chExt cx="1610186" cy="2043251"/>
            </a:xfrm>
          </p:grpSpPr>
          <p:grpSp>
            <p:nvGrpSpPr>
              <p:cNvPr id="17" name="Group 16"/>
              <p:cNvGrpSpPr/>
              <p:nvPr/>
            </p:nvGrpSpPr>
            <p:grpSpPr>
              <a:xfrm>
                <a:off x="6934187" y="838199"/>
                <a:ext cx="1610186" cy="2043251"/>
                <a:chOff x="6934199" y="838199"/>
                <a:chExt cx="1371596" cy="2043251"/>
              </a:xfrm>
            </p:grpSpPr>
            <p:grpSp>
              <p:nvGrpSpPr>
                <p:cNvPr id="97" name="Group 96"/>
                <p:cNvGrpSpPr/>
                <p:nvPr/>
              </p:nvGrpSpPr>
              <p:grpSpPr>
                <a:xfrm>
                  <a:off x="6934199" y="838199"/>
                  <a:ext cx="1371596" cy="2043251"/>
                  <a:chOff x="1295399" y="471350"/>
                  <a:chExt cx="4214731" cy="5893641"/>
                </a:xfrm>
              </p:grpSpPr>
              <p:grpSp>
                <p:nvGrpSpPr>
                  <p:cNvPr id="99" name="Group 98"/>
                  <p:cNvGrpSpPr/>
                  <p:nvPr/>
                </p:nvGrpSpPr>
                <p:grpSpPr>
                  <a:xfrm rot="5400000">
                    <a:off x="-1147589" y="2976388"/>
                    <a:ext cx="5791628" cy="905652"/>
                    <a:chOff x="1295400" y="1532748"/>
                    <a:chExt cx="9202710" cy="1439052"/>
                  </a:xfrm>
                </p:grpSpPr>
                <p:sp>
                  <p:nvSpPr>
                    <p:cNvPr id="116" name="Oval 115"/>
                    <p:cNvSpPr/>
                    <p:nvPr/>
                  </p:nvSpPr>
                  <p:spPr>
                    <a:xfrm>
                      <a:off x="1295400" y="1600200"/>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7" name="Oval 116"/>
                    <p:cNvSpPr/>
                    <p:nvPr/>
                  </p:nvSpPr>
                  <p:spPr>
                    <a:xfrm>
                      <a:off x="2613285" y="158895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8" name="Oval 117"/>
                    <p:cNvSpPr/>
                    <p:nvPr/>
                  </p:nvSpPr>
                  <p:spPr>
                    <a:xfrm>
                      <a:off x="3931170" y="1577716"/>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9" name="Oval 118"/>
                    <p:cNvSpPr/>
                    <p:nvPr/>
                  </p:nvSpPr>
                  <p:spPr>
                    <a:xfrm>
                      <a:off x="5249055" y="1566474"/>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0" name="Oval 119"/>
                    <p:cNvSpPr/>
                    <p:nvPr/>
                  </p:nvSpPr>
                  <p:spPr>
                    <a:xfrm>
                      <a:off x="6566940" y="1555232"/>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1" name="Oval 120"/>
                    <p:cNvSpPr/>
                    <p:nvPr/>
                  </p:nvSpPr>
                  <p:spPr>
                    <a:xfrm>
                      <a:off x="7884825" y="1543990"/>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2" name="Oval 121"/>
                    <p:cNvSpPr/>
                    <p:nvPr/>
                  </p:nvSpPr>
                  <p:spPr>
                    <a:xfrm>
                      <a:off x="9202710" y="153274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00" name="Group 99"/>
                  <p:cNvGrpSpPr/>
                  <p:nvPr/>
                </p:nvGrpSpPr>
                <p:grpSpPr>
                  <a:xfrm rot="5400000">
                    <a:off x="2579726" y="3379635"/>
                    <a:ext cx="4962231" cy="898577"/>
                    <a:chOff x="2613285" y="1532748"/>
                    <a:chExt cx="7884825" cy="1427810"/>
                  </a:xfrm>
                </p:grpSpPr>
                <p:sp>
                  <p:nvSpPr>
                    <p:cNvPr id="110" name="Oval 109"/>
                    <p:cNvSpPr/>
                    <p:nvPr/>
                  </p:nvSpPr>
                  <p:spPr>
                    <a:xfrm>
                      <a:off x="2613285" y="158895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1" name="Oval 110"/>
                    <p:cNvSpPr/>
                    <p:nvPr/>
                  </p:nvSpPr>
                  <p:spPr>
                    <a:xfrm>
                      <a:off x="3931170" y="1577716"/>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2" name="Oval 111"/>
                    <p:cNvSpPr/>
                    <p:nvPr/>
                  </p:nvSpPr>
                  <p:spPr>
                    <a:xfrm>
                      <a:off x="5249055" y="1566474"/>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3" name="Oval 112"/>
                    <p:cNvSpPr/>
                    <p:nvPr/>
                  </p:nvSpPr>
                  <p:spPr>
                    <a:xfrm>
                      <a:off x="6566940" y="1555232"/>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4" name="Oval 113"/>
                    <p:cNvSpPr/>
                    <p:nvPr/>
                  </p:nvSpPr>
                  <p:spPr>
                    <a:xfrm>
                      <a:off x="7884825" y="1543990"/>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5" name="Oval 114"/>
                    <p:cNvSpPr/>
                    <p:nvPr/>
                  </p:nvSpPr>
                  <p:spPr>
                    <a:xfrm>
                      <a:off x="9202710" y="153274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01" name="Group 100"/>
                  <p:cNvGrpSpPr/>
                  <p:nvPr/>
                </p:nvGrpSpPr>
                <p:grpSpPr>
                  <a:xfrm>
                    <a:off x="2124797" y="471350"/>
                    <a:ext cx="3303437" cy="884427"/>
                    <a:chOff x="2613285" y="1555232"/>
                    <a:chExt cx="5249055" cy="1405326"/>
                  </a:xfrm>
                </p:grpSpPr>
                <p:sp>
                  <p:nvSpPr>
                    <p:cNvPr id="106" name="Oval 105"/>
                    <p:cNvSpPr/>
                    <p:nvPr/>
                  </p:nvSpPr>
                  <p:spPr>
                    <a:xfrm>
                      <a:off x="2613285" y="158895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 name="Oval 106"/>
                    <p:cNvSpPr/>
                    <p:nvPr/>
                  </p:nvSpPr>
                  <p:spPr>
                    <a:xfrm>
                      <a:off x="3931170" y="1577716"/>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Oval 107"/>
                    <p:cNvSpPr/>
                    <p:nvPr/>
                  </p:nvSpPr>
                  <p:spPr>
                    <a:xfrm>
                      <a:off x="5249055" y="1566474"/>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 name="Oval 108"/>
                    <p:cNvSpPr/>
                    <p:nvPr/>
                  </p:nvSpPr>
                  <p:spPr>
                    <a:xfrm>
                      <a:off x="6566940" y="1555232"/>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02" name="Group 101"/>
                  <p:cNvGrpSpPr/>
                  <p:nvPr/>
                </p:nvGrpSpPr>
                <p:grpSpPr>
                  <a:xfrm>
                    <a:off x="2157276" y="5487639"/>
                    <a:ext cx="2474040" cy="877352"/>
                    <a:chOff x="2613285" y="1566474"/>
                    <a:chExt cx="3931170" cy="1394084"/>
                  </a:xfrm>
                </p:grpSpPr>
                <p:sp>
                  <p:nvSpPr>
                    <p:cNvPr id="103" name="Oval 102"/>
                    <p:cNvSpPr/>
                    <p:nvPr/>
                  </p:nvSpPr>
                  <p:spPr>
                    <a:xfrm>
                      <a:off x="2613285" y="1588958"/>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 name="Oval 103"/>
                    <p:cNvSpPr/>
                    <p:nvPr/>
                  </p:nvSpPr>
                  <p:spPr>
                    <a:xfrm>
                      <a:off x="3931170" y="1577716"/>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5" name="Oval 104"/>
                    <p:cNvSpPr/>
                    <p:nvPr/>
                  </p:nvSpPr>
                  <p:spPr>
                    <a:xfrm>
                      <a:off x="5249055" y="1566474"/>
                      <a:ext cx="1295400" cy="137160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98" name="Rectangle 97"/>
                <p:cNvSpPr/>
                <p:nvPr/>
              </p:nvSpPr>
              <p:spPr>
                <a:xfrm>
                  <a:off x="7120328" y="990600"/>
                  <a:ext cx="1019331" cy="1752600"/>
                </a:xfrm>
                <a:prstGeom prst="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8" name="Group 17"/>
              <p:cNvGrpSpPr/>
              <p:nvPr/>
            </p:nvGrpSpPr>
            <p:grpSpPr>
              <a:xfrm>
                <a:off x="7200275" y="1372849"/>
                <a:ext cx="1143002" cy="838201"/>
                <a:chOff x="260737" y="762000"/>
                <a:chExt cx="3247574" cy="2749062"/>
              </a:xfrm>
            </p:grpSpPr>
            <p:sp>
              <p:nvSpPr>
                <p:cNvPr id="19" name="Rounded Rectangle 18"/>
                <p:cNvSpPr/>
                <p:nvPr/>
              </p:nvSpPr>
              <p:spPr>
                <a:xfrm>
                  <a:off x="2872638" y="1657591"/>
                  <a:ext cx="515290" cy="1748307"/>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0" name="Straight Connector 19"/>
                <p:cNvCxnSpPr/>
                <p:nvPr/>
              </p:nvCxnSpPr>
              <p:spPr>
                <a:xfrm>
                  <a:off x="2872638" y="1838451"/>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72638" y="2260456"/>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872638" y="2742747"/>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2725394" y="1451037"/>
                  <a:ext cx="782917" cy="387528"/>
                  <a:chOff x="838200" y="4800600"/>
                  <a:chExt cx="3276600" cy="1386254"/>
                </a:xfrm>
              </p:grpSpPr>
              <p:grpSp>
                <p:nvGrpSpPr>
                  <p:cNvPr id="85" name="Group 84"/>
                  <p:cNvGrpSpPr/>
                  <p:nvPr/>
                </p:nvGrpSpPr>
                <p:grpSpPr>
                  <a:xfrm>
                    <a:off x="838200" y="4800600"/>
                    <a:ext cx="3276600" cy="1386254"/>
                    <a:chOff x="685800" y="3581400"/>
                    <a:chExt cx="3962400" cy="1676400"/>
                  </a:xfrm>
                </p:grpSpPr>
                <p:sp>
                  <p:nvSpPr>
                    <p:cNvPr id="90" name="Rounded Rectangle 89"/>
                    <p:cNvSpPr/>
                    <p:nvPr/>
                  </p:nvSpPr>
                  <p:spPr>
                    <a:xfrm rot="5400000">
                      <a:off x="2171700" y="3009900"/>
                      <a:ext cx="990600" cy="2286000"/>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1" name="Oval 90"/>
                    <p:cNvSpPr/>
                    <p:nvPr/>
                  </p:nvSpPr>
                  <p:spPr>
                    <a:xfrm>
                      <a:off x="685800" y="3581400"/>
                      <a:ext cx="1600200" cy="16002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2" name="Oval 91"/>
                    <p:cNvSpPr/>
                    <p:nvPr/>
                  </p:nvSpPr>
                  <p:spPr>
                    <a:xfrm>
                      <a:off x="3048000" y="3657600"/>
                      <a:ext cx="1600200" cy="16002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3" name="Oval 92"/>
                    <p:cNvSpPr/>
                    <p:nvPr/>
                  </p:nvSpPr>
                  <p:spPr>
                    <a:xfrm>
                      <a:off x="3276600" y="3886200"/>
                      <a:ext cx="1206708" cy="115174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4" name="Oval 93"/>
                    <p:cNvSpPr/>
                    <p:nvPr/>
                  </p:nvSpPr>
                  <p:spPr>
                    <a:xfrm>
                      <a:off x="850692" y="3843728"/>
                      <a:ext cx="1206708" cy="115174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5" name="Oval 94"/>
                    <p:cNvSpPr/>
                    <p:nvPr/>
                  </p:nvSpPr>
                  <p:spPr>
                    <a:xfrm>
                      <a:off x="1003092" y="3996128"/>
                      <a:ext cx="870678" cy="8157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6" name="Oval 95"/>
                    <p:cNvSpPr/>
                    <p:nvPr/>
                  </p:nvSpPr>
                  <p:spPr>
                    <a:xfrm>
                      <a:off x="3448987" y="4073577"/>
                      <a:ext cx="870678" cy="8157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86" name="Group 85"/>
                  <p:cNvGrpSpPr/>
                  <p:nvPr/>
                </p:nvGrpSpPr>
                <p:grpSpPr>
                  <a:xfrm>
                    <a:off x="1747603" y="5064176"/>
                    <a:ext cx="1401580" cy="445958"/>
                    <a:chOff x="1131757" y="3871209"/>
                    <a:chExt cx="5044191" cy="1465290"/>
                  </a:xfrm>
                </p:grpSpPr>
                <p:sp>
                  <p:nvSpPr>
                    <p:cNvPr id="87" name="Flowchart: Or 86"/>
                    <p:cNvSpPr/>
                    <p:nvPr/>
                  </p:nvSpPr>
                  <p:spPr>
                    <a:xfrm>
                      <a:off x="1131757" y="3871209"/>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8" name="Flowchart: Or 87"/>
                    <p:cNvSpPr/>
                    <p:nvPr/>
                  </p:nvSpPr>
                  <p:spPr>
                    <a:xfrm>
                      <a:off x="2819400" y="3886200"/>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9" name="Flowchart: Or 88"/>
                    <p:cNvSpPr/>
                    <p:nvPr/>
                  </p:nvSpPr>
                  <p:spPr>
                    <a:xfrm>
                      <a:off x="4499548" y="3888699"/>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24" name="Trapezoid 23"/>
                <p:cNvSpPr/>
                <p:nvPr/>
              </p:nvSpPr>
              <p:spPr>
                <a:xfrm>
                  <a:off x="2794744" y="3242531"/>
                  <a:ext cx="658494" cy="230431"/>
                </a:xfrm>
                <a:prstGeom prst="trapezoid">
                  <a:avLst>
                    <a:gd name="adj" fmla="val 4106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ounded Rectangle 24"/>
                <p:cNvSpPr/>
                <p:nvPr/>
              </p:nvSpPr>
              <p:spPr>
                <a:xfrm>
                  <a:off x="304800" y="1209874"/>
                  <a:ext cx="3180668" cy="241163"/>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Isosceles Triangle 25"/>
                <p:cNvSpPr/>
                <p:nvPr/>
              </p:nvSpPr>
              <p:spPr>
                <a:xfrm>
                  <a:off x="340538" y="762000"/>
                  <a:ext cx="3037717" cy="447874"/>
                </a:xfrm>
                <a:prstGeom prst="triangle">
                  <a:avLst>
                    <a:gd name="adj" fmla="val 5000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Chord 26"/>
                <p:cNvSpPr/>
                <p:nvPr/>
              </p:nvSpPr>
              <p:spPr>
                <a:xfrm rot="8225448">
                  <a:off x="1525765" y="908631"/>
                  <a:ext cx="730619" cy="660439"/>
                </a:xfrm>
                <a:prstGeom prst="chord">
                  <a:avLst>
                    <a:gd name="adj1" fmla="val 2700000"/>
                    <a:gd name="adj2" fmla="val 13142446"/>
                  </a:avLst>
                </a:prstGeom>
                <a:solidFill>
                  <a:srgbClr val="FFD03B"/>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8" name="Group 27"/>
                <p:cNvGrpSpPr/>
                <p:nvPr/>
              </p:nvGrpSpPr>
              <p:grpSpPr>
                <a:xfrm>
                  <a:off x="260737" y="1396303"/>
                  <a:ext cx="782917" cy="2060331"/>
                  <a:chOff x="342380" y="1412631"/>
                  <a:chExt cx="782917" cy="2060331"/>
                </a:xfrm>
              </p:grpSpPr>
              <p:sp>
                <p:nvSpPr>
                  <p:cNvPr id="67" name="Rounded Rectangle 66"/>
                  <p:cNvSpPr/>
                  <p:nvPr/>
                </p:nvSpPr>
                <p:spPr>
                  <a:xfrm>
                    <a:off x="478203" y="1657591"/>
                    <a:ext cx="515290" cy="1748307"/>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8" name="Straight Connector 67"/>
                  <p:cNvCxnSpPr/>
                  <p:nvPr/>
                </p:nvCxnSpPr>
                <p:spPr>
                  <a:xfrm>
                    <a:off x="478203" y="1838451"/>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78203" y="2260456"/>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478203" y="2742747"/>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rapezoid 70"/>
                  <p:cNvSpPr/>
                  <p:nvPr/>
                </p:nvSpPr>
                <p:spPr>
                  <a:xfrm>
                    <a:off x="400309" y="3242531"/>
                    <a:ext cx="658494" cy="230431"/>
                  </a:xfrm>
                  <a:prstGeom prst="trapezoid">
                    <a:avLst>
                      <a:gd name="adj" fmla="val 4106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2" name="Group 71"/>
                  <p:cNvGrpSpPr/>
                  <p:nvPr/>
                </p:nvGrpSpPr>
                <p:grpSpPr>
                  <a:xfrm>
                    <a:off x="342380" y="1412631"/>
                    <a:ext cx="782917" cy="387528"/>
                    <a:chOff x="838200" y="4800600"/>
                    <a:chExt cx="3276600" cy="1386254"/>
                  </a:xfrm>
                </p:grpSpPr>
                <p:grpSp>
                  <p:nvGrpSpPr>
                    <p:cNvPr id="73" name="Group 72"/>
                    <p:cNvGrpSpPr/>
                    <p:nvPr/>
                  </p:nvGrpSpPr>
                  <p:grpSpPr>
                    <a:xfrm>
                      <a:off x="838200" y="4800600"/>
                      <a:ext cx="3276600" cy="1386254"/>
                      <a:chOff x="685800" y="3581400"/>
                      <a:chExt cx="3962400" cy="1676400"/>
                    </a:xfrm>
                  </p:grpSpPr>
                  <p:sp>
                    <p:nvSpPr>
                      <p:cNvPr id="78" name="Rounded Rectangle 77"/>
                      <p:cNvSpPr/>
                      <p:nvPr/>
                    </p:nvSpPr>
                    <p:spPr>
                      <a:xfrm rot="5400000">
                        <a:off x="2171700" y="3009900"/>
                        <a:ext cx="990600" cy="2286000"/>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9" name="Oval 78"/>
                      <p:cNvSpPr/>
                      <p:nvPr/>
                    </p:nvSpPr>
                    <p:spPr>
                      <a:xfrm>
                        <a:off x="685800" y="3581400"/>
                        <a:ext cx="1600200" cy="16002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0" name="Oval 79"/>
                      <p:cNvSpPr/>
                      <p:nvPr/>
                    </p:nvSpPr>
                    <p:spPr>
                      <a:xfrm>
                        <a:off x="3048000" y="3657600"/>
                        <a:ext cx="1600200" cy="16002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1" name="Oval 80"/>
                      <p:cNvSpPr/>
                      <p:nvPr/>
                    </p:nvSpPr>
                    <p:spPr>
                      <a:xfrm>
                        <a:off x="3276600" y="3886200"/>
                        <a:ext cx="1206708" cy="115174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Oval 81"/>
                      <p:cNvSpPr/>
                      <p:nvPr/>
                    </p:nvSpPr>
                    <p:spPr>
                      <a:xfrm>
                        <a:off x="850692" y="3843728"/>
                        <a:ext cx="1206708" cy="115174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3" name="Oval 82"/>
                      <p:cNvSpPr/>
                      <p:nvPr/>
                    </p:nvSpPr>
                    <p:spPr>
                      <a:xfrm>
                        <a:off x="1003092" y="3996128"/>
                        <a:ext cx="870678" cy="8157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4" name="Oval 83"/>
                      <p:cNvSpPr/>
                      <p:nvPr/>
                    </p:nvSpPr>
                    <p:spPr>
                      <a:xfrm>
                        <a:off x="3448987" y="4073577"/>
                        <a:ext cx="870678" cy="8157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74" name="Group 73"/>
                    <p:cNvGrpSpPr/>
                    <p:nvPr/>
                  </p:nvGrpSpPr>
                  <p:grpSpPr>
                    <a:xfrm>
                      <a:off x="1747603" y="5064176"/>
                      <a:ext cx="1401580" cy="445958"/>
                      <a:chOff x="1131757" y="3871209"/>
                      <a:chExt cx="5044191" cy="1465290"/>
                    </a:xfrm>
                  </p:grpSpPr>
                  <p:sp>
                    <p:nvSpPr>
                      <p:cNvPr id="75" name="Flowchart: Or 74"/>
                      <p:cNvSpPr/>
                      <p:nvPr/>
                    </p:nvSpPr>
                    <p:spPr>
                      <a:xfrm>
                        <a:off x="1131757" y="3871209"/>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6" name="Flowchart: Or 75"/>
                      <p:cNvSpPr/>
                      <p:nvPr/>
                    </p:nvSpPr>
                    <p:spPr>
                      <a:xfrm>
                        <a:off x="2819400" y="3886200"/>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7" name="Flowchart: Or 76"/>
                      <p:cNvSpPr/>
                      <p:nvPr/>
                    </p:nvSpPr>
                    <p:spPr>
                      <a:xfrm>
                        <a:off x="4499548" y="3888699"/>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grpSp>
              <p:nvGrpSpPr>
                <p:cNvPr id="29" name="Group 28"/>
                <p:cNvGrpSpPr/>
                <p:nvPr/>
              </p:nvGrpSpPr>
              <p:grpSpPr>
                <a:xfrm>
                  <a:off x="1071723" y="1428960"/>
                  <a:ext cx="782917" cy="2060331"/>
                  <a:chOff x="342380" y="1412631"/>
                  <a:chExt cx="782917" cy="2060331"/>
                </a:xfrm>
              </p:grpSpPr>
              <p:sp>
                <p:nvSpPr>
                  <p:cNvPr id="49" name="Rounded Rectangle 48"/>
                  <p:cNvSpPr/>
                  <p:nvPr/>
                </p:nvSpPr>
                <p:spPr>
                  <a:xfrm>
                    <a:off x="478203" y="1657591"/>
                    <a:ext cx="515290" cy="1748307"/>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0" name="Straight Connector 49"/>
                  <p:cNvCxnSpPr/>
                  <p:nvPr/>
                </p:nvCxnSpPr>
                <p:spPr>
                  <a:xfrm>
                    <a:off x="478203" y="1838451"/>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78203" y="2260456"/>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78203" y="2742747"/>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rapezoid 52"/>
                  <p:cNvSpPr/>
                  <p:nvPr/>
                </p:nvSpPr>
                <p:spPr>
                  <a:xfrm>
                    <a:off x="400309" y="3242531"/>
                    <a:ext cx="658494" cy="230431"/>
                  </a:xfrm>
                  <a:prstGeom prst="trapezoid">
                    <a:avLst>
                      <a:gd name="adj" fmla="val 4106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54" name="Group 53"/>
                  <p:cNvGrpSpPr/>
                  <p:nvPr/>
                </p:nvGrpSpPr>
                <p:grpSpPr>
                  <a:xfrm>
                    <a:off x="342380" y="1412631"/>
                    <a:ext cx="782917" cy="387528"/>
                    <a:chOff x="838200" y="4800600"/>
                    <a:chExt cx="3276600" cy="1386254"/>
                  </a:xfrm>
                </p:grpSpPr>
                <p:grpSp>
                  <p:nvGrpSpPr>
                    <p:cNvPr id="55" name="Group 54"/>
                    <p:cNvGrpSpPr/>
                    <p:nvPr/>
                  </p:nvGrpSpPr>
                  <p:grpSpPr>
                    <a:xfrm>
                      <a:off x="838200" y="4800600"/>
                      <a:ext cx="3276600" cy="1386254"/>
                      <a:chOff x="685800" y="3581400"/>
                      <a:chExt cx="3962400" cy="1676400"/>
                    </a:xfrm>
                  </p:grpSpPr>
                  <p:sp>
                    <p:nvSpPr>
                      <p:cNvPr id="60" name="Rounded Rectangle 59"/>
                      <p:cNvSpPr/>
                      <p:nvPr/>
                    </p:nvSpPr>
                    <p:spPr>
                      <a:xfrm rot="5400000">
                        <a:off x="2171700" y="3009900"/>
                        <a:ext cx="990600" cy="2286000"/>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Oval 60"/>
                      <p:cNvSpPr/>
                      <p:nvPr/>
                    </p:nvSpPr>
                    <p:spPr>
                      <a:xfrm>
                        <a:off x="685800" y="3581400"/>
                        <a:ext cx="1600200" cy="16002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Oval 61"/>
                      <p:cNvSpPr/>
                      <p:nvPr/>
                    </p:nvSpPr>
                    <p:spPr>
                      <a:xfrm>
                        <a:off x="3048000" y="3657600"/>
                        <a:ext cx="1600200" cy="16002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3" name="Oval 62"/>
                      <p:cNvSpPr/>
                      <p:nvPr/>
                    </p:nvSpPr>
                    <p:spPr>
                      <a:xfrm>
                        <a:off x="3276600" y="3886200"/>
                        <a:ext cx="1206708" cy="115174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 name="Oval 63"/>
                      <p:cNvSpPr/>
                      <p:nvPr/>
                    </p:nvSpPr>
                    <p:spPr>
                      <a:xfrm>
                        <a:off x="850692" y="3843728"/>
                        <a:ext cx="1206708" cy="115174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Oval 64"/>
                      <p:cNvSpPr/>
                      <p:nvPr/>
                    </p:nvSpPr>
                    <p:spPr>
                      <a:xfrm>
                        <a:off x="1003092" y="3996128"/>
                        <a:ext cx="870678" cy="8157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Oval 65"/>
                      <p:cNvSpPr/>
                      <p:nvPr/>
                    </p:nvSpPr>
                    <p:spPr>
                      <a:xfrm>
                        <a:off x="3448987" y="4073577"/>
                        <a:ext cx="870678" cy="8157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56" name="Group 55"/>
                    <p:cNvGrpSpPr/>
                    <p:nvPr/>
                  </p:nvGrpSpPr>
                  <p:grpSpPr>
                    <a:xfrm>
                      <a:off x="1747603" y="5064176"/>
                      <a:ext cx="1401580" cy="445958"/>
                      <a:chOff x="1131757" y="3871209"/>
                      <a:chExt cx="5044191" cy="1465290"/>
                    </a:xfrm>
                  </p:grpSpPr>
                  <p:sp>
                    <p:nvSpPr>
                      <p:cNvPr id="57" name="Flowchart: Or 56"/>
                      <p:cNvSpPr/>
                      <p:nvPr/>
                    </p:nvSpPr>
                    <p:spPr>
                      <a:xfrm>
                        <a:off x="1131757" y="3871209"/>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Flowchart: Or 57"/>
                      <p:cNvSpPr/>
                      <p:nvPr/>
                    </p:nvSpPr>
                    <p:spPr>
                      <a:xfrm>
                        <a:off x="2819400" y="3886200"/>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Flowchart: Or 58"/>
                      <p:cNvSpPr/>
                      <p:nvPr/>
                    </p:nvSpPr>
                    <p:spPr>
                      <a:xfrm>
                        <a:off x="4499548" y="3888699"/>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grpSp>
              <p:nvGrpSpPr>
                <p:cNvPr id="30" name="Group 29"/>
                <p:cNvGrpSpPr/>
                <p:nvPr/>
              </p:nvGrpSpPr>
              <p:grpSpPr>
                <a:xfrm>
                  <a:off x="1882708" y="1450731"/>
                  <a:ext cx="782917" cy="2060331"/>
                  <a:chOff x="342380" y="1412631"/>
                  <a:chExt cx="782917" cy="2060331"/>
                </a:xfrm>
              </p:grpSpPr>
              <p:sp>
                <p:nvSpPr>
                  <p:cNvPr id="31" name="Rounded Rectangle 30"/>
                  <p:cNvSpPr/>
                  <p:nvPr/>
                </p:nvSpPr>
                <p:spPr>
                  <a:xfrm>
                    <a:off x="478203" y="1657591"/>
                    <a:ext cx="515290" cy="1748307"/>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2" name="Straight Connector 31"/>
                  <p:cNvCxnSpPr/>
                  <p:nvPr/>
                </p:nvCxnSpPr>
                <p:spPr>
                  <a:xfrm>
                    <a:off x="478203" y="1838451"/>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478203" y="2260456"/>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8203" y="2742747"/>
                    <a:ext cx="515290" cy="45214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rapezoid 34"/>
                  <p:cNvSpPr/>
                  <p:nvPr/>
                </p:nvSpPr>
                <p:spPr>
                  <a:xfrm>
                    <a:off x="400309" y="3242531"/>
                    <a:ext cx="658494" cy="230431"/>
                  </a:xfrm>
                  <a:prstGeom prst="trapezoid">
                    <a:avLst>
                      <a:gd name="adj" fmla="val 41060"/>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6" name="Group 35"/>
                  <p:cNvGrpSpPr/>
                  <p:nvPr/>
                </p:nvGrpSpPr>
                <p:grpSpPr>
                  <a:xfrm>
                    <a:off x="342380" y="1412631"/>
                    <a:ext cx="782917" cy="387528"/>
                    <a:chOff x="838200" y="4800600"/>
                    <a:chExt cx="3276600" cy="1386254"/>
                  </a:xfrm>
                </p:grpSpPr>
                <p:grpSp>
                  <p:nvGrpSpPr>
                    <p:cNvPr id="37" name="Group 36"/>
                    <p:cNvGrpSpPr/>
                    <p:nvPr/>
                  </p:nvGrpSpPr>
                  <p:grpSpPr>
                    <a:xfrm>
                      <a:off x="838200" y="4800600"/>
                      <a:ext cx="3276600" cy="1386254"/>
                      <a:chOff x="685800" y="3581400"/>
                      <a:chExt cx="3962400" cy="1676400"/>
                    </a:xfrm>
                  </p:grpSpPr>
                  <p:sp>
                    <p:nvSpPr>
                      <p:cNvPr id="42" name="Rounded Rectangle 41"/>
                      <p:cNvSpPr/>
                      <p:nvPr/>
                    </p:nvSpPr>
                    <p:spPr>
                      <a:xfrm rot="5400000">
                        <a:off x="2171700" y="3009900"/>
                        <a:ext cx="990600" cy="2286000"/>
                      </a:xfrm>
                      <a:prstGeom prst="round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Oval 42"/>
                      <p:cNvSpPr/>
                      <p:nvPr/>
                    </p:nvSpPr>
                    <p:spPr>
                      <a:xfrm>
                        <a:off x="685800" y="3581400"/>
                        <a:ext cx="1600200" cy="16002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4" name="Oval 43"/>
                      <p:cNvSpPr/>
                      <p:nvPr/>
                    </p:nvSpPr>
                    <p:spPr>
                      <a:xfrm>
                        <a:off x="3048000" y="3657600"/>
                        <a:ext cx="1600200" cy="1600200"/>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Oval 44"/>
                      <p:cNvSpPr/>
                      <p:nvPr/>
                    </p:nvSpPr>
                    <p:spPr>
                      <a:xfrm>
                        <a:off x="3276600" y="3886200"/>
                        <a:ext cx="1206708" cy="115174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6" name="Oval 45"/>
                      <p:cNvSpPr/>
                      <p:nvPr/>
                    </p:nvSpPr>
                    <p:spPr>
                      <a:xfrm>
                        <a:off x="850692" y="3843728"/>
                        <a:ext cx="1206708" cy="1151744"/>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Oval 46"/>
                      <p:cNvSpPr/>
                      <p:nvPr/>
                    </p:nvSpPr>
                    <p:spPr>
                      <a:xfrm>
                        <a:off x="1003092" y="3996128"/>
                        <a:ext cx="870678" cy="8157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47"/>
                      <p:cNvSpPr/>
                      <p:nvPr/>
                    </p:nvSpPr>
                    <p:spPr>
                      <a:xfrm>
                        <a:off x="3448987" y="4073577"/>
                        <a:ext cx="870678" cy="815715"/>
                      </a:xfrm>
                      <a:prstGeom prst="ellipse">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8" name="Group 37"/>
                    <p:cNvGrpSpPr/>
                    <p:nvPr/>
                  </p:nvGrpSpPr>
                  <p:grpSpPr>
                    <a:xfrm>
                      <a:off x="1747603" y="5064176"/>
                      <a:ext cx="1401580" cy="445958"/>
                      <a:chOff x="1131757" y="3871209"/>
                      <a:chExt cx="5044191" cy="1465290"/>
                    </a:xfrm>
                  </p:grpSpPr>
                  <p:sp>
                    <p:nvSpPr>
                      <p:cNvPr id="39" name="Flowchart: Or 38"/>
                      <p:cNvSpPr/>
                      <p:nvPr/>
                    </p:nvSpPr>
                    <p:spPr>
                      <a:xfrm>
                        <a:off x="1131757" y="3871209"/>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Flowchart: Or 39"/>
                      <p:cNvSpPr/>
                      <p:nvPr/>
                    </p:nvSpPr>
                    <p:spPr>
                      <a:xfrm>
                        <a:off x="2819400" y="3886200"/>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Flowchart: Or 40"/>
                      <p:cNvSpPr/>
                      <p:nvPr/>
                    </p:nvSpPr>
                    <p:spPr>
                      <a:xfrm>
                        <a:off x="4499548" y="3888699"/>
                        <a:ext cx="1676400" cy="1447800"/>
                      </a:xfrm>
                      <a:prstGeom prst="flowChartOr">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grpSp>
        </p:grpSp>
      </p:grpSp>
      <p:grpSp>
        <p:nvGrpSpPr>
          <p:cNvPr id="123" name="Group 122"/>
          <p:cNvGrpSpPr/>
          <p:nvPr/>
        </p:nvGrpSpPr>
        <p:grpSpPr>
          <a:xfrm>
            <a:off x="1559459" y="3152870"/>
            <a:ext cx="3050721" cy="2895600"/>
            <a:chOff x="609600" y="533400"/>
            <a:chExt cx="4495800" cy="4267200"/>
          </a:xfrm>
        </p:grpSpPr>
        <p:pic>
          <p:nvPicPr>
            <p:cNvPr id="124" name="Picture 2" descr="Image result for brick walls"/>
            <p:cNvPicPr>
              <a:picLocks noChangeAspect="1" noChangeArrowheads="1"/>
            </p:cNvPicPr>
            <p:nvPr/>
          </p:nvPicPr>
          <p:blipFill rotWithShape="1">
            <a:blip r:embed="rId3">
              <a:extLst>
                <a:ext uri="{28A0092B-C50C-407E-A947-70E740481C1C}">
                  <a14:useLocalDpi xmlns:a14="http://schemas.microsoft.com/office/drawing/2010/main" val="0"/>
                </a:ext>
              </a:extLst>
            </a:blip>
            <a:srcRect r="-635" b="17831"/>
            <a:stretch/>
          </p:blipFill>
          <p:spPr bwMode="auto">
            <a:xfrm>
              <a:off x="762000" y="685800"/>
              <a:ext cx="4140926"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125" name="Group 86"/>
            <p:cNvGrpSpPr/>
            <p:nvPr/>
          </p:nvGrpSpPr>
          <p:grpSpPr>
            <a:xfrm rot="2107423">
              <a:off x="2048364" y="1066800"/>
              <a:ext cx="554570" cy="1296744"/>
              <a:chOff x="7696200" y="914400"/>
              <a:chExt cx="685800" cy="2438400"/>
            </a:xfrm>
          </p:grpSpPr>
          <p:sp>
            <p:nvSpPr>
              <p:cNvPr id="157" name="Moon 156"/>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Moon 157"/>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Moon 158"/>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87"/>
            <p:cNvGrpSpPr/>
            <p:nvPr/>
          </p:nvGrpSpPr>
          <p:grpSpPr>
            <a:xfrm rot="19262140" flipH="1">
              <a:off x="3035243" y="1133011"/>
              <a:ext cx="554570" cy="1180981"/>
              <a:chOff x="7696200" y="914400"/>
              <a:chExt cx="685800" cy="2438400"/>
            </a:xfrm>
          </p:grpSpPr>
          <p:sp>
            <p:nvSpPr>
              <p:cNvPr id="153" name="Moon 152"/>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Moon 153"/>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Moon 154"/>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7" name="Trapezoid 126"/>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27"/>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8"/>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Trapezoid 129"/>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30"/>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31"/>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a:off x="2409163" y="1737160"/>
              <a:ext cx="775770" cy="106618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a:off x="2217316" y="1240382"/>
              <a:ext cx="1192991" cy="13127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Cloud 134"/>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lowchart: Delay 135"/>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a:off x="2664386" y="2271981"/>
              <a:ext cx="219521" cy="14315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ounded Rectangle 137"/>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ounded Rectangle 138"/>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ounded Rectangle 139"/>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40"/>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41"/>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42"/>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a:off x="1752600" y="3657600"/>
              <a:ext cx="382929" cy="2641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3505200" y="3657600"/>
              <a:ext cx="382929" cy="2641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7"/>
            <p:cNvGrpSpPr/>
            <p:nvPr/>
          </p:nvGrpSpPr>
          <p:grpSpPr>
            <a:xfrm>
              <a:off x="3150326" y="3226526"/>
              <a:ext cx="366238" cy="640613"/>
              <a:chOff x="2438400" y="402137"/>
              <a:chExt cx="2514600" cy="4398463"/>
            </a:xfrm>
          </p:grpSpPr>
          <p:sp>
            <p:nvSpPr>
              <p:cNvPr id="149" name="Snip Same Side Corner Rectangle 148"/>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Moon 151"/>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 name="Wave 146"/>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rame 147"/>
            <p:cNvSpPr/>
            <p:nvPr/>
          </p:nvSpPr>
          <p:spPr>
            <a:xfrm>
              <a:off x="609600" y="533400"/>
              <a:ext cx="4495800" cy="4267200"/>
            </a:xfrm>
            <a:prstGeom prst="frame">
              <a:avLst>
                <a:gd name="adj1" fmla="val 71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Rectangle 1"/>
          <p:cNvSpPr/>
          <p:nvPr/>
        </p:nvSpPr>
        <p:spPr>
          <a:xfrm>
            <a:off x="4879273" y="2779264"/>
            <a:ext cx="4515099" cy="1200329"/>
          </a:xfrm>
          <a:prstGeom prst="rect">
            <a:avLst/>
          </a:prstGeom>
        </p:spPr>
        <p:txBody>
          <a:bodyPr wrap="square">
            <a:spAutoFit/>
          </a:bodyPr>
          <a:lstStyle/>
          <a:p>
            <a:r>
              <a:rPr lang="en-US" i="1" dirty="0">
                <a:solidFill>
                  <a:schemeClr val="bg1"/>
                </a:solidFill>
                <a:latin typeface="Palatino"/>
              </a:rPr>
              <a:t>Let your light so shine before men, that they may see your good works, and glorify your Father which is in heaven.</a:t>
            </a:r>
          </a:p>
          <a:p>
            <a:r>
              <a:rPr lang="en-US" i="1" dirty="0">
                <a:solidFill>
                  <a:schemeClr val="bg1"/>
                </a:solidFill>
                <a:latin typeface="Palatino"/>
              </a:rPr>
              <a:t>Matthew 5:16</a:t>
            </a:r>
            <a:endParaRPr lang="en-US" i="1" dirty="0">
              <a:solidFill>
                <a:schemeClr val="bg1"/>
              </a:solidFill>
            </a:endParaRPr>
          </a:p>
        </p:txBody>
      </p:sp>
    </p:spTree>
    <p:extLst>
      <p:ext uri="{BB962C8B-B14F-4D97-AF65-F5344CB8AC3E}">
        <p14:creationId xmlns:p14="http://schemas.microsoft.com/office/powerpoint/2010/main" val="171003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67446" y="0"/>
            <a:ext cx="67818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ea typeface="Anjelika Rose" pitchFamily="2" charset="0"/>
              </a:rPr>
              <a:t>Meaning #1</a:t>
            </a:r>
          </a:p>
        </p:txBody>
      </p:sp>
      <p:sp>
        <p:nvSpPr>
          <p:cNvPr id="5" name="TextBox 4"/>
          <p:cNvSpPr txBox="1"/>
          <p:nvPr/>
        </p:nvSpPr>
        <p:spPr>
          <a:xfrm>
            <a:off x="914399" y="1316183"/>
            <a:ext cx="6255327" cy="1384995"/>
          </a:xfrm>
          <a:prstGeom prst="rect">
            <a:avLst/>
          </a:prstGeom>
          <a:noFill/>
        </p:spPr>
        <p:txBody>
          <a:bodyPr wrap="square" rtlCol="0">
            <a:spAutoFit/>
          </a:bodyPr>
          <a:lstStyle/>
          <a:p>
            <a:pPr algn="ctr"/>
            <a:r>
              <a:rPr lang="en-US" sz="2800" dirty="0">
                <a:solidFill>
                  <a:schemeClr val="bg1"/>
                </a:solidFill>
                <a:latin typeface="Abadi" panose="020B0604020104020204" pitchFamily="34" charset="0"/>
                <a:ea typeface="Anjelika Rose" pitchFamily="2" charset="0"/>
              </a:rPr>
              <a:t>We are all saved from physical death	</a:t>
            </a:r>
          </a:p>
          <a:p>
            <a:pPr algn="ctr"/>
            <a:r>
              <a:rPr lang="en-US" sz="2800" dirty="0">
                <a:solidFill>
                  <a:schemeClr val="bg1"/>
                </a:solidFill>
                <a:latin typeface="Abadi" panose="020B0604020104020204" pitchFamily="34" charset="0"/>
                <a:ea typeface="Anjelika Rose" pitchFamily="2" charset="0"/>
              </a:rPr>
              <a:t>	(Alma 11:43-44)</a:t>
            </a:r>
          </a:p>
        </p:txBody>
      </p:sp>
      <p:sp>
        <p:nvSpPr>
          <p:cNvPr id="6" name="TextBox 5"/>
          <p:cNvSpPr txBox="1"/>
          <p:nvPr/>
        </p:nvSpPr>
        <p:spPr>
          <a:xfrm>
            <a:off x="1905000" y="3657601"/>
            <a:ext cx="8610600" cy="1384995"/>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First, all mortals have been saved from the permanence of death through the Resurrection of Jesus Christ. </a:t>
            </a:r>
          </a:p>
        </p:txBody>
      </p:sp>
      <p:sp>
        <p:nvSpPr>
          <p:cNvPr id="7" name="TextBox 6"/>
          <p:cNvSpPr txBox="1"/>
          <p:nvPr/>
        </p:nvSpPr>
        <p:spPr>
          <a:xfrm>
            <a:off x="6681355" y="5001492"/>
            <a:ext cx="3124200" cy="1323439"/>
          </a:xfrm>
          <a:prstGeom prst="rect">
            <a:avLst/>
          </a:prstGeom>
          <a:noFill/>
        </p:spPr>
        <p:txBody>
          <a:bodyPr wrap="square" rtlCol="0">
            <a:spAutoFit/>
          </a:bodyPr>
          <a:lstStyle/>
          <a:p>
            <a:r>
              <a:rPr lang="en-US" sz="2000" i="1" dirty="0">
                <a:solidFill>
                  <a:srgbClr val="FFFF00"/>
                </a:solidFill>
                <a:latin typeface="Abadi" panose="020B0604020104020204" pitchFamily="34" charset="0"/>
                <a:ea typeface="Anjelika Rose" pitchFamily="2" charset="0"/>
              </a:rPr>
              <a:t>“For as in Adam all die, even so in Christ shall all be made alive”</a:t>
            </a:r>
          </a:p>
          <a:p>
            <a:r>
              <a:rPr lang="en-US" sz="2000" i="1" dirty="0">
                <a:solidFill>
                  <a:srgbClr val="FFFF00"/>
                </a:solidFill>
                <a:latin typeface="Abadi" panose="020B0604020104020204" pitchFamily="34" charset="0"/>
                <a:ea typeface="Anjelika Rose" pitchFamily="2" charset="0"/>
              </a:rPr>
              <a:t>1 Corinthians 15:22. </a:t>
            </a:r>
          </a:p>
        </p:txBody>
      </p:sp>
      <p:pic>
        <p:nvPicPr>
          <p:cNvPr id="1026" name="Picture 2" descr="https://encrypted-tbn0.gstatic.com/images?q=tbn:ANd9GcSVuqxuKZCGOuNEAdtfelMlI0qNfGso0sfj4OY528z-Zh04CdEH0A"/>
          <p:cNvPicPr>
            <a:picLocks noChangeAspect="1" noChangeArrowheads="1"/>
          </p:cNvPicPr>
          <p:nvPr/>
        </p:nvPicPr>
        <p:blipFill>
          <a:blip r:embed="rId3" cstate="print"/>
          <a:srcRect/>
          <a:stretch>
            <a:fillRect/>
          </a:stretch>
        </p:blipFill>
        <p:spPr bwMode="auto">
          <a:xfrm>
            <a:off x="7467601" y="990601"/>
            <a:ext cx="1971675" cy="2324101"/>
          </a:xfrm>
          <a:prstGeom prst="rect">
            <a:avLst/>
          </a:prstGeom>
          <a:noFill/>
        </p:spPr>
      </p:pic>
      <p:sp>
        <p:nvSpPr>
          <p:cNvPr id="10" name="TextBox 9"/>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(3)</a:t>
            </a:r>
          </a:p>
        </p:txBody>
      </p:sp>
    </p:spTree>
    <p:extLst>
      <p:ext uri="{BB962C8B-B14F-4D97-AF65-F5344CB8AC3E}">
        <p14:creationId xmlns:p14="http://schemas.microsoft.com/office/powerpoint/2010/main" val="358525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71354" y="103910"/>
            <a:ext cx="67818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ea typeface="Anjelika Rose" pitchFamily="2" charset="0"/>
              </a:rPr>
              <a:t>Meaning #2</a:t>
            </a:r>
          </a:p>
        </p:txBody>
      </p:sp>
      <p:sp>
        <p:nvSpPr>
          <p:cNvPr id="5" name="TextBox 4"/>
          <p:cNvSpPr txBox="1"/>
          <p:nvPr/>
        </p:nvSpPr>
        <p:spPr>
          <a:xfrm>
            <a:off x="727364" y="1440873"/>
            <a:ext cx="8229600" cy="1692771"/>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“We can be saved from sin through </a:t>
            </a:r>
          </a:p>
          <a:p>
            <a:r>
              <a:rPr lang="en-US" sz="2800" dirty="0">
                <a:solidFill>
                  <a:schemeClr val="bg1"/>
                </a:solidFill>
                <a:latin typeface="Abadi" panose="020B0604020104020204" pitchFamily="34" charset="0"/>
                <a:ea typeface="Anjelika Rose" pitchFamily="2" charset="0"/>
              </a:rPr>
              <a:t>obedience to the law and ordinances of </a:t>
            </a:r>
          </a:p>
          <a:p>
            <a:r>
              <a:rPr lang="en-US" sz="2800" dirty="0">
                <a:solidFill>
                  <a:schemeClr val="bg1"/>
                </a:solidFill>
                <a:latin typeface="Abadi" panose="020B0604020104020204" pitchFamily="34" charset="0"/>
                <a:ea typeface="Anjelika Rose" pitchFamily="2" charset="0"/>
              </a:rPr>
              <a:t>the gospel if we endure to the end.</a:t>
            </a:r>
          </a:p>
          <a:p>
            <a:r>
              <a:rPr lang="en-US" sz="2000" dirty="0">
                <a:solidFill>
                  <a:schemeClr val="bg1"/>
                </a:solidFill>
                <a:latin typeface="Abadi" panose="020B0604020104020204" pitchFamily="34" charset="0"/>
                <a:ea typeface="Anjelika Rose" pitchFamily="2" charset="0"/>
              </a:rPr>
              <a:t>(D&amp;C 14:7) and Article of Faith 3</a:t>
            </a:r>
          </a:p>
        </p:txBody>
      </p:sp>
      <p:sp>
        <p:nvSpPr>
          <p:cNvPr id="6" name="TextBox 5"/>
          <p:cNvSpPr txBox="1"/>
          <p:nvPr/>
        </p:nvSpPr>
        <p:spPr>
          <a:xfrm>
            <a:off x="1905000" y="3657600"/>
            <a:ext cx="8610600" cy="523220"/>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Saved with conditions</a:t>
            </a:r>
          </a:p>
        </p:txBody>
      </p:sp>
      <p:sp>
        <p:nvSpPr>
          <p:cNvPr id="7" name="TextBox 6"/>
          <p:cNvSpPr txBox="1"/>
          <p:nvPr/>
        </p:nvSpPr>
        <p:spPr>
          <a:xfrm>
            <a:off x="6705600" y="4419601"/>
            <a:ext cx="4132118" cy="1631216"/>
          </a:xfrm>
          <a:prstGeom prst="rect">
            <a:avLst/>
          </a:prstGeom>
          <a:noFill/>
        </p:spPr>
        <p:txBody>
          <a:bodyPr wrap="square" rtlCol="0">
            <a:spAutoFit/>
          </a:bodyPr>
          <a:lstStyle/>
          <a:p>
            <a:r>
              <a:rPr lang="en-US" sz="2000" dirty="0">
                <a:solidFill>
                  <a:schemeClr val="bg1"/>
                </a:solidFill>
                <a:latin typeface="Abadi" panose="020B0604020104020204" pitchFamily="34" charset="0"/>
                <a:ea typeface="Anjelika Rose" pitchFamily="2" charset="0"/>
              </a:rPr>
              <a:t>“Believers may not be saved until they completed their mortal probation, having faith, repentance, baptism and receiving the gift of the Holy Ghost.”</a:t>
            </a:r>
          </a:p>
        </p:txBody>
      </p:sp>
      <p:pic>
        <p:nvPicPr>
          <p:cNvPr id="17412" name="Picture 4" descr="https://encrypted-tbn2.gstatic.com/images?q=tbn:ANd9GcStvln3hmC6Q6M-2pZob6rynM_CIbaXggRIqmKxCVgeznDI02y26A"/>
          <p:cNvPicPr>
            <a:picLocks noChangeAspect="1" noChangeArrowheads="1"/>
          </p:cNvPicPr>
          <p:nvPr/>
        </p:nvPicPr>
        <p:blipFill>
          <a:blip r:embed="rId3" cstate="print"/>
          <a:srcRect/>
          <a:stretch>
            <a:fillRect/>
          </a:stretch>
        </p:blipFill>
        <p:spPr bwMode="auto">
          <a:xfrm>
            <a:off x="7391400" y="1447801"/>
            <a:ext cx="1847850" cy="2466975"/>
          </a:xfrm>
          <a:prstGeom prst="rect">
            <a:avLst/>
          </a:prstGeom>
          <a:noFill/>
        </p:spPr>
      </p:pic>
      <p:sp>
        <p:nvSpPr>
          <p:cNvPr id="11" name="TextBox 10"/>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(3)</a:t>
            </a:r>
          </a:p>
        </p:txBody>
      </p:sp>
      <p:pic>
        <p:nvPicPr>
          <p:cNvPr id="3" name="Picture 2">
            <a:extLst>
              <a:ext uri="{FF2B5EF4-FFF2-40B4-BE49-F238E27FC236}">
                <a16:creationId xmlns:a16="http://schemas.microsoft.com/office/drawing/2014/main" id="{D8CF1746-25D3-4380-8B8B-2721E669D3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354" y="4258355"/>
            <a:ext cx="2170176" cy="2170176"/>
          </a:xfrm>
          <a:prstGeom prst="rect">
            <a:avLst/>
          </a:prstGeom>
        </p:spPr>
      </p:pic>
    </p:spTree>
    <p:extLst>
      <p:ext uri="{BB962C8B-B14F-4D97-AF65-F5344CB8AC3E}">
        <p14:creationId xmlns:p14="http://schemas.microsoft.com/office/powerpoint/2010/main" val="2017531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63982" y="90055"/>
            <a:ext cx="67818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ea typeface="Anjelika Rose" pitchFamily="2" charset="0"/>
              </a:rPr>
              <a:t>Meaning #3</a:t>
            </a:r>
          </a:p>
        </p:txBody>
      </p:sp>
      <p:sp>
        <p:nvSpPr>
          <p:cNvPr id="5" name="TextBox 4"/>
          <p:cNvSpPr txBox="1"/>
          <p:nvPr/>
        </p:nvSpPr>
        <p:spPr>
          <a:xfrm>
            <a:off x="592281" y="1399310"/>
            <a:ext cx="8229600" cy="954107"/>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“We can be saved by being “born again”</a:t>
            </a:r>
          </a:p>
          <a:p>
            <a:r>
              <a:rPr lang="en-US" sz="2800" dirty="0">
                <a:solidFill>
                  <a:schemeClr val="bg1"/>
                </a:solidFill>
                <a:latin typeface="Abadi" panose="020B0604020104020204" pitchFamily="34" charset="0"/>
                <a:ea typeface="Anjelika Rose" pitchFamily="2" charset="0"/>
              </a:rPr>
              <a:t> </a:t>
            </a:r>
            <a:r>
              <a:rPr lang="en-US" sz="2000" dirty="0">
                <a:solidFill>
                  <a:schemeClr val="bg1"/>
                </a:solidFill>
                <a:latin typeface="Abadi" panose="020B0604020104020204" pitchFamily="34" charset="0"/>
                <a:ea typeface="Anjelika Rose" pitchFamily="2" charset="0"/>
              </a:rPr>
              <a:t>(John 3:3-5 and Mosiah 27:24-26)</a:t>
            </a:r>
          </a:p>
        </p:txBody>
      </p:sp>
      <p:sp>
        <p:nvSpPr>
          <p:cNvPr id="6" name="TextBox 5"/>
          <p:cNvSpPr txBox="1"/>
          <p:nvPr/>
        </p:nvSpPr>
        <p:spPr>
          <a:xfrm>
            <a:off x="1905000" y="3657600"/>
            <a:ext cx="8610600" cy="523220"/>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Born again---enter into a covenant relationship</a:t>
            </a:r>
          </a:p>
        </p:txBody>
      </p:sp>
      <p:sp>
        <p:nvSpPr>
          <p:cNvPr id="7" name="TextBox 6"/>
          <p:cNvSpPr txBox="1"/>
          <p:nvPr/>
        </p:nvSpPr>
        <p:spPr>
          <a:xfrm>
            <a:off x="6928834" y="4471555"/>
            <a:ext cx="3669893" cy="1323439"/>
          </a:xfrm>
          <a:prstGeom prst="rect">
            <a:avLst/>
          </a:prstGeom>
          <a:noFill/>
        </p:spPr>
        <p:txBody>
          <a:bodyPr wrap="square" rtlCol="0">
            <a:spAutoFit/>
          </a:bodyPr>
          <a:lstStyle/>
          <a:p>
            <a:r>
              <a:rPr lang="en-US" sz="2000" dirty="0">
                <a:solidFill>
                  <a:schemeClr val="bg1"/>
                </a:solidFill>
                <a:latin typeface="Abadi" panose="020B0604020104020204" pitchFamily="34" charset="0"/>
                <a:ea typeface="Anjelika Rose" pitchFamily="2" charset="0"/>
              </a:rPr>
              <a:t>Born of Water, and of the spirit and by taking upon us the name of Jesus Christ.</a:t>
            </a:r>
          </a:p>
          <a:p>
            <a:r>
              <a:rPr lang="en-US" sz="2000" dirty="0">
                <a:solidFill>
                  <a:schemeClr val="bg1"/>
                </a:solidFill>
                <a:latin typeface="Abadi" panose="020B0604020104020204" pitchFamily="34" charset="0"/>
                <a:ea typeface="Anjelika Rose" pitchFamily="2" charset="0"/>
              </a:rPr>
              <a:t>Renewal---Rebirth---Sacrament</a:t>
            </a:r>
          </a:p>
        </p:txBody>
      </p:sp>
      <p:pic>
        <p:nvPicPr>
          <p:cNvPr id="18434" name="Picture 2" descr="https://encrypted-tbn0.gstatic.com/images?q=tbn:ANd9GcRwDzepdLp6lpyQSXCuNAEgzOnqemMXxF5oeG2_Yx86gEwGhZTEtQ"/>
          <p:cNvPicPr>
            <a:picLocks noChangeAspect="1" noChangeArrowheads="1"/>
          </p:cNvPicPr>
          <p:nvPr/>
        </p:nvPicPr>
        <p:blipFill>
          <a:blip r:embed="rId3" cstate="print"/>
          <a:srcRect/>
          <a:stretch>
            <a:fillRect/>
          </a:stretch>
        </p:blipFill>
        <p:spPr bwMode="auto">
          <a:xfrm>
            <a:off x="7637318" y="935181"/>
            <a:ext cx="2945824" cy="2104161"/>
          </a:xfrm>
          <a:prstGeom prst="rect">
            <a:avLst/>
          </a:prstGeom>
          <a:noFill/>
        </p:spPr>
      </p:pic>
      <p:pic>
        <p:nvPicPr>
          <p:cNvPr id="18436" name="Picture 4" descr="https://encrypted-tbn2.gstatic.com/images?q=tbn:ANd9GcTBH3IQUpI7AeH1rD2UE6iQdmJWiR6sPy6XYZohRdM2qXuPw8VLDg"/>
          <p:cNvPicPr>
            <a:picLocks noChangeAspect="1" noChangeArrowheads="1"/>
          </p:cNvPicPr>
          <p:nvPr/>
        </p:nvPicPr>
        <p:blipFill>
          <a:blip r:embed="rId4" cstate="print"/>
          <a:srcRect/>
          <a:stretch>
            <a:fillRect/>
          </a:stretch>
        </p:blipFill>
        <p:spPr bwMode="auto">
          <a:xfrm>
            <a:off x="3962401" y="4419601"/>
            <a:ext cx="2390775" cy="1914525"/>
          </a:xfrm>
          <a:prstGeom prst="rect">
            <a:avLst/>
          </a:prstGeom>
          <a:noFill/>
        </p:spPr>
      </p:pic>
      <p:sp>
        <p:nvSpPr>
          <p:cNvPr id="11" name="TextBox 10"/>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(3)</a:t>
            </a:r>
          </a:p>
        </p:txBody>
      </p:sp>
    </p:spTree>
    <p:extLst>
      <p:ext uri="{BB962C8B-B14F-4D97-AF65-F5344CB8AC3E}">
        <p14:creationId xmlns:p14="http://schemas.microsoft.com/office/powerpoint/2010/main" val="2767448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84764" y="0"/>
            <a:ext cx="67818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ea typeface="Anjelika Rose" pitchFamily="2" charset="0"/>
              </a:rPr>
              <a:t>Meaning #4</a:t>
            </a:r>
          </a:p>
        </p:txBody>
      </p:sp>
      <p:sp>
        <p:nvSpPr>
          <p:cNvPr id="5" name="TextBox 4"/>
          <p:cNvSpPr txBox="1"/>
          <p:nvPr/>
        </p:nvSpPr>
        <p:spPr>
          <a:xfrm>
            <a:off x="872837" y="1669473"/>
            <a:ext cx="6003952" cy="1384995"/>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“We can be saved from ignorance </a:t>
            </a:r>
          </a:p>
          <a:p>
            <a:r>
              <a:rPr lang="en-US" sz="2800" dirty="0">
                <a:solidFill>
                  <a:schemeClr val="bg1"/>
                </a:solidFill>
                <a:latin typeface="Abadi" panose="020B0604020104020204" pitchFamily="34" charset="0"/>
                <a:ea typeface="Anjelika Rose" pitchFamily="2" charset="0"/>
              </a:rPr>
              <a:t>through the light of the gospel. </a:t>
            </a:r>
          </a:p>
          <a:p>
            <a:r>
              <a:rPr lang="en-US" sz="2800" dirty="0">
                <a:solidFill>
                  <a:schemeClr val="bg1"/>
                </a:solidFill>
                <a:latin typeface="Abadi" panose="020B0604020104020204" pitchFamily="34" charset="0"/>
                <a:ea typeface="Anjelika Rose" pitchFamily="2" charset="0"/>
              </a:rPr>
              <a:t> </a:t>
            </a:r>
            <a:r>
              <a:rPr lang="en-US" sz="2000" dirty="0">
                <a:solidFill>
                  <a:schemeClr val="bg1"/>
                </a:solidFill>
                <a:latin typeface="Abadi" panose="020B0604020104020204" pitchFamily="34" charset="0"/>
                <a:ea typeface="Anjelika Rose" pitchFamily="2" charset="0"/>
              </a:rPr>
              <a:t>(John 8:12)</a:t>
            </a:r>
          </a:p>
        </p:txBody>
      </p:sp>
      <p:sp>
        <p:nvSpPr>
          <p:cNvPr id="6" name="TextBox 5"/>
          <p:cNvSpPr txBox="1"/>
          <p:nvPr/>
        </p:nvSpPr>
        <p:spPr>
          <a:xfrm>
            <a:off x="103909" y="3657601"/>
            <a:ext cx="10411691" cy="523220"/>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Being saved from the darkness of ignorance of God, and His son</a:t>
            </a:r>
          </a:p>
        </p:txBody>
      </p:sp>
      <p:sp>
        <p:nvSpPr>
          <p:cNvPr id="7" name="TextBox 6"/>
          <p:cNvSpPr txBox="1"/>
          <p:nvPr/>
        </p:nvSpPr>
        <p:spPr>
          <a:xfrm>
            <a:off x="5048519" y="4715814"/>
            <a:ext cx="5087154" cy="1323439"/>
          </a:xfrm>
          <a:prstGeom prst="rect">
            <a:avLst/>
          </a:prstGeom>
          <a:noFill/>
        </p:spPr>
        <p:txBody>
          <a:bodyPr wrap="square" rtlCol="0">
            <a:spAutoFit/>
          </a:bodyPr>
          <a:lstStyle/>
          <a:p>
            <a:r>
              <a:rPr lang="en-US" sz="2000" i="1" dirty="0">
                <a:solidFill>
                  <a:srgbClr val="FFFF00"/>
                </a:solidFill>
                <a:latin typeface="Abadi" panose="020B0604020104020204" pitchFamily="34" charset="0"/>
                <a:ea typeface="Anjelika Rose" pitchFamily="2" charset="0"/>
              </a:rPr>
              <a:t>“I am the light of the world, he that </a:t>
            </a:r>
            <a:r>
              <a:rPr lang="en-US" sz="2000" i="1" dirty="0" err="1">
                <a:solidFill>
                  <a:srgbClr val="FFFF00"/>
                </a:solidFill>
                <a:latin typeface="Abadi" panose="020B0604020104020204" pitchFamily="34" charset="0"/>
                <a:ea typeface="Anjelika Rose" pitchFamily="2" charset="0"/>
              </a:rPr>
              <a:t>followeth</a:t>
            </a:r>
            <a:r>
              <a:rPr lang="en-US" sz="2000" i="1" dirty="0">
                <a:solidFill>
                  <a:srgbClr val="FFFF00"/>
                </a:solidFill>
                <a:latin typeface="Abadi" panose="020B0604020104020204" pitchFamily="34" charset="0"/>
                <a:ea typeface="Anjelika Rose" pitchFamily="2" charset="0"/>
              </a:rPr>
              <a:t> me shall not walk in darkness, but shall have the light of life” </a:t>
            </a:r>
          </a:p>
          <a:p>
            <a:r>
              <a:rPr lang="en-US" sz="2000" i="1" dirty="0">
                <a:solidFill>
                  <a:srgbClr val="FFFF00"/>
                </a:solidFill>
                <a:latin typeface="Abadi" panose="020B0604020104020204" pitchFamily="34" charset="0"/>
                <a:ea typeface="Anjelika Rose" pitchFamily="2" charset="0"/>
              </a:rPr>
              <a:t>(John 12:46)</a:t>
            </a:r>
          </a:p>
        </p:txBody>
      </p:sp>
      <p:pic>
        <p:nvPicPr>
          <p:cNvPr id="9" name="Picture 8" descr="eye of God.jpg"/>
          <p:cNvPicPr>
            <a:picLocks noChangeAspect="1"/>
          </p:cNvPicPr>
          <p:nvPr/>
        </p:nvPicPr>
        <p:blipFill>
          <a:blip r:embed="rId3" cstate="print"/>
          <a:stretch>
            <a:fillRect/>
          </a:stretch>
        </p:blipFill>
        <p:spPr>
          <a:xfrm>
            <a:off x="7010401" y="762869"/>
            <a:ext cx="2694708" cy="2694708"/>
          </a:xfrm>
          <a:prstGeom prst="rect">
            <a:avLst/>
          </a:prstGeom>
        </p:spPr>
      </p:pic>
      <p:sp>
        <p:nvSpPr>
          <p:cNvPr id="12" name="TextBox 11"/>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(3)</a:t>
            </a:r>
          </a:p>
        </p:txBody>
      </p:sp>
      <p:pic>
        <p:nvPicPr>
          <p:cNvPr id="3" name="Picture 2">
            <a:extLst>
              <a:ext uri="{FF2B5EF4-FFF2-40B4-BE49-F238E27FC236}">
                <a16:creationId xmlns:a16="http://schemas.microsoft.com/office/drawing/2014/main" id="{EC2E43BF-8740-474B-B0D6-B306B6A020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432" y="4203990"/>
            <a:ext cx="1725168" cy="2414016"/>
          </a:xfrm>
          <a:prstGeom prst="rect">
            <a:avLst/>
          </a:prstGeom>
        </p:spPr>
      </p:pic>
    </p:spTree>
    <p:extLst>
      <p:ext uri="{BB962C8B-B14F-4D97-AF65-F5344CB8AC3E}">
        <p14:creationId xmlns:p14="http://schemas.microsoft.com/office/powerpoint/2010/main" val="29451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3200" y="0"/>
            <a:ext cx="67818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ea typeface="Anjelika Rose" pitchFamily="2" charset="0"/>
              </a:rPr>
              <a:t>Meaning #5</a:t>
            </a:r>
          </a:p>
        </p:txBody>
      </p:sp>
      <p:sp>
        <p:nvSpPr>
          <p:cNvPr id="5" name="TextBox 4"/>
          <p:cNvSpPr txBox="1"/>
          <p:nvPr/>
        </p:nvSpPr>
        <p:spPr>
          <a:xfrm>
            <a:off x="789709" y="1222664"/>
            <a:ext cx="8229600" cy="954107"/>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“We can be saved from the second death.”</a:t>
            </a:r>
          </a:p>
          <a:p>
            <a:r>
              <a:rPr lang="en-US" sz="2800" dirty="0">
                <a:solidFill>
                  <a:schemeClr val="bg1"/>
                </a:solidFill>
                <a:latin typeface="Abadi" panose="020B0604020104020204" pitchFamily="34" charset="0"/>
                <a:ea typeface="Anjelika Rose" pitchFamily="2" charset="0"/>
              </a:rPr>
              <a:t> </a:t>
            </a:r>
            <a:r>
              <a:rPr lang="en-US" sz="2000" dirty="0">
                <a:solidFill>
                  <a:schemeClr val="bg1"/>
                </a:solidFill>
                <a:latin typeface="Abadi" panose="020B0604020104020204" pitchFamily="34" charset="0"/>
                <a:ea typeface="Anjelika Rose" pitchFamily="2" charset="0"/>
              </a:rPr>
              <a:t>( 1 Corinthians 15:40-42 and Revelation 2:11)</a:t>
            </a:r>
          </a:p>
        </p:txBody>
      </p:sp>
      <p:sp>
        <p:nvSpPr>
          <p:cNvPr id="6" name="TextBox 5"/>
          <p:cNvSpPr txBox="1"/>
          <p:nvPr/>
        </p:nvSpPr>
        <p:spPr>
          <a:xfrm>
            <a:off x="436418" y="3657601"/>
            <a:ext cx="10079182" cy="523220"/>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The final spiritual death---assurance of the kingdom of glory</a:t>
            </a:r>
          </a:p>
        </p:txBody>
      </p:sp>
      <p:sp>
        <p:nvSpPr>
          <p:cNvPr id="7" name="TextBox 6"/>
          <p:cNvSpPr txBox="1"/>
          <p:nvPr/>
        </p:nvSpPr>
        <p:spPr>
          <a:xfrm>
            <a:off x="5885645" y="4496874"/>
            <a:ext cx="3944155" cy="1631216"/>
          </a:xfrm>
          <a:prstGeom prst="rect">
            <a:avLst/>
          </a:prstGeom>
          <a:noFill/>
        </p:spPr>
        <p:txBody>
          <a:bodyPr wrap="square" rtlCol="0">
            <a:spAutoFit/>
          </a:bodyPr>
          <a:lstStyle/>
          <a:p>
            <a:r>
              <a:rPr lang="en-US" sz="2000" i="1" dirty="0">
                <a:solidFill>
                  <a:srgbClr val="FFFF00"/>
                </a:solidFill>
                <a:latin typeface="Abadi" panose="020B0604020104020204" pitchFamily="34" charset="0"/>
                <a:ea typeface="Anjelika Rose" pitchFamily="2" charset="0"/>
              </a:rPr>
              <a:t>“Resurrection—every person who ever lived upon the face of the earth—except for a very few—is assured of salvation.</a:t>
            </a:r>
          </a:p>
          <a:p>
            <a:r>
              <a:rPr lang="en-US" sz="2000" i="1" dirty="0">
                <a:solidFill>
                  <a:srgbClr val="FFFF00"/>
                </a:solidFill>
                <a:latin typeface="Abadi" panose="020B0604020104020204" pitchFamily="34" charset="0"/>
                <a:ea typeface="Anjelika Rose" pitchFamily="2" charset="0"/>
              </a:rPr>
              <a:t>(D&amp;C 76:52-60)</a:t>
            </a:r>
          </a:p>
        </p:txBody>
      </p:sp>
      <p:sp>
        <p:nvSpPr>
          <p:cNvPr id="11" name="TextBox 10"/>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(3)</a:t>
            </a:r>
          </a:p>
        </p:txBody>
      </p:sp>
      <p:pic>
        <p:nvPicPr>
          <p:cNvPr id="3" name="Picture 2">
            <a:extLst>
              <a:ext uri="{FF2B5EF4-FFF2-40B4-BE49-F238E27FC236}">
                <a16:creationId xmlns:a16="http://schemas.microsoft.com/office/drawing/2014/main" id="{9DFD4A22-0B88-43D2-87A5-8642006CF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9646" y="386180"/>
            <a:ext cx="1628775" cy="3152775"/>
          </a:xfrm>
          <a:prstGeom prst="rect">
            <a:avLst/>
          </a:prstGeom>
        </p:spPr>
      </p:pic>
      <p:pic>
        <p:nvPicPr>
          <p:cNvPr id="9" name="Picture 8">
            <a:extLst>
              <a:ext uri="{FF2B5EF4-FFF2-40B4-BE49-F238E27FC236}">
                <a16:creationId xmlns:a16="http://schemas.microsoft.com/office/drawing/2014/main" id="{3A5A887F-A671-46DF-917F-83EDB2112B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686" y="4299467"/>
            <a:ext cx="2616200" cy="2413000"/>
          </a:xfrm>
          <a:prstGeom prst="rect">
            <a:avLst/>
          </a:prstGeom>
        </p:spPr>
      </p:pic>
    </p:spTree>
    <p:extLst>
      <p:ext uri="{BB962C8B-B14F-4D97-AF65-F5344CB8AC3E}">
        <p14:creationId xmlns:p14="http://schemas.microsoft.com/office/powerpoint/2010/main" val="355480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43200" y="0"/>
            <a:ext cx="67818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ea typeface="Anjelika Rose" pitchFamily="2" charset="0"/>
              </a:rPr>
              <a:t>Meaning #6</a:t>
            </a:r>
          </a:p>
        </p:txBody>
      </p:sp>
      <p:sp>
        <p:nvSpPr>
          <p:cNvPr id="5" name="TextBox 4"/>
          <p:cNvSpPr txBox="1"/>
          <p:nvPr/>
        </p:nvSpPr>
        <p:spPr>
          <a:xfrm>
            <a:off x="467591" y="1066801"/>
            <a:ext cx="8229600" cy="954107"/>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“We can be saved by receiving exaltation.”</a:t>
            </a:r>
          </a:p>
          <a:p>
            <a:r>
              <a:rPr lang="en-US" sz="2800" dirty="0">
                <a:solidFill>
                  <a:schemeClr val="bg1"/>
                </a:solidFill>
                <a:latin typeface="Abadi" panose="020B0604020104020204" pitchFamily="34" charset="0"/>
                <a:ea typeface="Anjelika Rose" pitchFamily="2" charset="0"/>
              </a:rPr>
              <a:t> </a:t>
            </a:r>
            <a:r>
              <a:rPr lang="en-US" sz="2000" dirty="0">
                <a:solidFill>
                  <a:schemeClr val="bg1"/>
                </a:solidFill>
                <a:latin typeface="Abadi" panose="020B0604020104020204" pitchFamily="34" charset="0"/>
                <a:ea typeface="Anjelika Rose" pitchFamily="2" charset="0"/>
              </a:rPr>
              <a:t>( D&amp;C 76:52-60)</a:t>
            </a:r>
          </a:p>
        </p:txBody>
      </p:sp>
      <p:sp>
        <p:nvSpPr>
          <p:cNvPr id="6" name="TextBox 5"/>
          <p:cNvSpPr txBox="1"/>
          <p:nvPr/>
        </p:nvSpPr>
        <p:spPr>
          <a:xfrm>
            <a:off x="1905000" y="3657600"/>
            <a:ext cx="8610600" cy="523220"/>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Exaltation = Eternal Life = The </a:t>
            </a:r>
            <a:r>
              <a:rPr lang="en-US" sz="2800" dirty="0" err="1">
                <a:solidFill>
                  <a:schemeClr val="bg1"/>
                </a:solidFill>
                <a:latin typeface="Abadi" panose="020B0604020104020204" pitchFamily="34" charset="0"/>
                <a:ea typeface="Anjelika Rose" pitchFamily="2" charset="0"/>
              </a:rPr>
              <a:t>fulness</a:t>
            </a:r>
            <a:r>
              <a:rPr lang="en-US" sz="2800" dirty="0">
                <a:solidFill>
                  <a:schemeClr val="bg1"/>
                </a:solidFill>
                <a:latin typeface="Abadi" panose="020B0604020104020204" pitchFamily="34" charset="0"/>
                <a:ea typeface="Anjelika Rose" pitchFamily="2" charset="0"/>
              </a:rPr>
              <a:t> of salvation</a:t>
            </a:r>
          </a:p>
        </p:txBody>
      </p:sp>
      <p:sp>
        <p:nvSpPr>
          <p:cNvPr id="7" name="TextBox 6"/>
          <p:cNvSpPr txBox="1"/>
          <p:nvPr/>
        </p:nvSpPr>
        <p:spPr>
          <a:xfrm>
            <a:off x="6435436" y="4617029"/>
            <a:ext cx="4381500" cy="1631216"/>
          </a:xfrm>
          <a:prstGeom prst="rect">
            <a:avLst/>
          </a:prstGeom>
          <a:noFill/>
        </p:spPr>
        <p:txBody>
          <a:bodyPr wrap="square" rtlCol="0">
            <a:spAutoFit/>
          </a:bodyPr>
          <a:lstStyle/>
          <a:p>
            <a:r>
              <a:rPr lang="en-US" sz="2000" dirty="0">
                <a:solidFill>
                  <a:schemeClr val="bg1"/>
                </a:solidFill>
                <a:latin typeface="Abadi" panose="020B0604020104020204" pitchFamily="34" charset="0"/>
                <a:ea typeface="Anjelika Rose" pitchFamily="2" charset="0"/>
              </a:rPr>
              <a:t>Requires more than repentance and baptism by priesthood authority</a:t>
            </a:r>
          </a:p>
          <a:p>
            <a:r>
              <a:rPr lang="en-US" sz="2000" dirty="0">
                <a:solidFill>
                  <a:schemeClr val="bg1"/>
                </a:solidFill>
                <a:latin typeface="Abadi" panose="020B0604020104020204" pitchFamily="34" charset="0"/>
                <a:ea typeface="Anjelika Rose" pitchFamily="2" charset="0"/>
              </a:rPr>
              <a:t>Requires making sacred covenants, including eternal marriage in the temple of the Lord</a:t>
            </a:r>
          </a:p>
        </p:txBody>
      </p:sp>
      <p:sp>
        <p:nvSpPr>
          <p:cNvPr id="11" name="TextBox 10"/>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(3)</a:t>
            </a:r>
          </a:p>
        </p:txBody>
      </p:sp>
      <p:pic>
        <p:nvPicPr>
          <p:cNvPr id="3" name="Picture 2">
            <a:extLst>
              <a:ext uri="{FF2B5EF4-FFF2-40B4-BE49-F238E27FC236}">
                <a16:creationId xmlns:a16="http://schemas.microsoft.com/office/drawing/2014/main" id="{F4A9D719-D482-4034-9893-F6E64AE6B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7786" y="782991"/>
            <a:ext cx="3251200" cy="2438400"/>
          </a:xfrm>
          <a:prstGeom prst="rect">
            <a:avLst/>
          </a:prstGeom>
        </p:spPr>
      </p:pic>
      <p:pic>
        <p:nvPicPr>
          <p:cNvPr id="9" name="Picture 8">
            <a:extLst>
              <a:ext uri="{FF2B5EF4-FFF2-40B4-BE49-F238E27FC236}">
                <a16:creationId xmlns:a16="http://schemas.microsoft.com/office/drawing/2014/main" id="{18A8389E-9559-431E-9331-E76B8A64F2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0415" y="4346787"/>
            <a:ext cx="3486150" cy="2171700"/>
          </a:xfrm>
          <a:prstGeom prst="rect">
            <a:avLst/>
          </a:prstGeom>
        </p:spPr>
      </p:pic>
    </p:spTree>
    <p:extLst>
      <p:ext uri="{BB962C8B-B14F-4D97-AF65-F5344CB8AC3E}">
        <p14:creationId xmlns:p14="http://schemas.microsoft.com/office/powerpoint/2010/main" val="46994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38199" y="2157845"/>
            <a:ext cx="6445827" cy="2308324"/>
          </a:xfrm>
          <a:prstGeom prst="rect">
            <a:avLst/>
          </a:prstGeom>
          <a:noFill/>
        </p:spPr>
        <p:txBody>
          <a:bodyPr wrap="square" rtlCol="0">
            <a:spAutoFit/>
          </a:bodyPr>
          <a:lstStyle/>
          <a:p>
            <a:pPr algn="ctr"/>
            <a:r>
              <a:rPr lang="en-US" sz="3600" dirty="0">
                <a:solidFill>
                  <a:schemeClr val="bg1"/>
                </a:solidFill>
                <a:latin typeface="Abadi" panose="020B0604020104020204" pitchFamily="34" charset="0"/>
                <a:ea typeface="Anjelika Rose" pitchFamily="2" charset="0"/>
              </a:rPr>
              <a:t>“But in all meanings, or kinds of salvation, salvation is in and through Jesus Christ.”</a:t>
            </a:r>
          </a:p>
          <a:p>
            <a:pPr algn="ctr"/>
            <a:r>
              <a:rPr lang="en-US" sz="3600" dirty="0">
                <a:solidFill>
                  <a:schemeClr val="bg1"/>
                </a:solidFill>
                <a:latin typeface="Abadi" panose="020B0604020104020204" pitchFamily="34" charset="0"/>
                <a:ea typeface="Anjelika Rose" pitchFamily="2" charset="0"/>
              </a:rPr>
              <a:t> </a:t>
            </a:r>
          </a:p>
        </p:txBody>
      </p:sp>
      <p:sp>
        <p:nvSpPr>
          <p:cNvPr id="8" name="TextBox 7"/>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(3)</a:t>
            </a:r>
          </a:p>
        </p:txBody>
      </p:sp>
      <p:pic>
        <p:nvPicPr>
          <p:cNvPr id="3" name="Picture 2">
            <a:extLst>
              <a:ext uri="{FF2B5EF4-FFF2-40B4-BE49-F238E27FC236}">
                <a16:creationId xmlns:a16="http://schemas.microsoft.com/office/drawing/2014/main" id="{4C7D732A-1085-42CD-B586-E196E993E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2225" y="1655177"/>
            <a:ext cx="2743200" cy="3429000"/>
          </a:xfrm>
          <a:prstGeom prst="rect">
            <a:avLst/>
          </a:prstGeom>
        </p:spPr>
      </p:pic>
    </p:spTree>
    <p:extLst>
      <p:ext uri="{BB962C8B-B14F-4D97-AF65-F5344CB8AC3E}">
        <p14:creationId xmlns:p14="http://schemas.microsoft.com/office/powerpoint/2010/main" val="120747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84791" y="901678"/>
            <a:ext cx="5943600" cy="4524315"/>
          </a:xfrm>
          <a:prstGeom prst="rect">
            <a:avLst/>
          </a:prstGeom>
          <a:noFill/>
        </p:spPr>
        <p:txBody>
          <a:bodyPr wrap="square" rtlCol="0">
            <a:spAutoFit/>
          </a:bodyPr>
          <a:lstStyle/>
          <a:p>
            <a:pPr algn="ctr"/>
            <a:r>
              <a:rPr lang="en-US" sz="3600" dirty="0">
                <a:solidFill>
                  <a:schemeClr val="bg1"/>
                </a:solidFill>
                <a:latin typeface="Abadi" panose="020B0604020104020204" pitchFamily="34" charset="0"/>
                <a:ea typeface="Anjelika Rose" pitchFamily="2" charset="0"/>
              </a:rPr>
              <a:t>“If we use the word salvation to mean ‘exaltation,’ it is premature for any of us to say that we have been ‘saved’ in mortality. That glorious status can only follow the final judgment”</a:t>
            </a:r>
          </a:p>
          <a:p>
            <a:pPr algn="ctr"/>
            <a:r>
              <a:rPr lang="en-US" sz="3600" dirty="0">
                <a:solidFill>
                  <a:schemeClr val="bg1"/>
                </a:solidFill>
                <a:latin typeface="Abadi" panose="020B0604020104020204" pitchFamily="34" charset="0"/>
                <a:ea typeface="Anjelika Rose" pitchFamily="2" charset="0"/>
              </a:rPr>
              <a:t> </a:t>
            </a:r>
          </a:p>
        </p:txBody>
      </p:sp>
      <p:pic>
        <p:nvPicPr>
          <p:cNvPr id="9" name="Picture 8" descr="bruce R. McConkie.jpg"/>
          <p:cNvPicPr>
            <a:picLocks noChangeAspect="1"/>
          </p:cNvPicPr>
          <p:nvPr/>
        </p:nvPicPr>
        <p:blipFill>
          <a:blip r:embed="rId3" cstate="print"/>
          <a:stretch>
            <a:fillRect/>
          </a:stretch>
        </p:blipFill>
        <p:spPr>
          <a:xfrm>
            <a:off x="1839533" y="1834974"/>
            <a:ext cx="2344933" cy="3273136"/>
          </a:xfrm>
          <a:prstGeom prst="rect">
            <a:avLst/>
          </a:prstGeom>
        </p:spPr>
      </p:pic>
      <p:sp>
        <p:nvSpPr>
          <p:cNvPr id="8" name="TextBox 7"/>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(4)</a:t>
            </a:r>
          </a:p>
        </p:txBody>
      </p:sp>
    </p:spTree>
    <p:extLst>
      <p:ext uri="{BB962C8B-B14F-4D97-AF65-F5344CB8AC3E}">
        <p14:creationId xmlns:p14="http://schemas.microsoft.com/office/powerpoint/2010/main" val="31475064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19446"/>
            <a:ext cx="5912427" cy="338554"/>
          </a:xfrm>
          <a:prstGeom prst="rect">
            <a:avLst/>
          </a:prstGeom>
          <a:noFill/>
        </p:spPr>
        <p:txBody>
          <a:bodyPr wrap="square" rtlCol="0">
            <a:spAutoFit/>
          </a:bodyPr>
          <a:lstStyle/>
          <a:p>
            <a:r>
              <a:rPr lang="en-US" sz="1600" dirty="0">
                <a:solidFill>
                  <a:schemeClr val="bg1"/>
                </a:solidFill>
                <a:latin typeface="Abadi" panose="020B0604020104020204" pitchFamily="34" charset="0"/>
                <a:ea typeface="Anjelika Rose" pitchFamily="2" charset="0"/>
              </a:rPr>
              <a:t>Romans 14:1-15</a:t>
            </a:r>
          </a:p>
        </p:txBody>
      </p:sp>
      <p:sp>
        <p:nvSpPr>
          <p:cNvPr id="9" name="TextBox 8"/>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Conflict In Rome</a:t>
            </a:r>
          </a:p>
        </p:txBody>
      </p:sp>
      <p:sp>
        <p:nvSpPr>
          <p:cNvPr id="2" name="Rectangle 1"/>
          <p:cNvSpPr/>
          <p:nvPr/>
        </p:nvSpPr>
        <p:spPr>
          <a:xfrm>
            <a:off x="3421906" y="618829"/>
            <a:ext cx="5681363" cy="461665"/>
          </a:xfrm>
          <a:prstGeom prst="rect">
            <a:avLst/>
          </a:prstGeom>
        </p:spPr>
        <p:txBody>
          <a:bodyPr wrap="none">
            <a:spAutoFit/>
          </a:bodyPr>
          <a:lstStyle/>
          <a:p>
            <a:r>
              <a:rPr lang="en-US" sz="2400" dirty="0">
                <a:solidFill>
                  <a:schemeClr val="bg1"/>
                </a:solidFill>
                <a:latin typeface="Open Sans"/>
              </a:rPr>
              <a:t>Handling matters of personal preference</a:t>
            </a:r>
            <a:endParaRPr lang="en-US" sz="2400" dirty="0">
              <a:solidFill>
                <a:schemeClr val="bg1"/>
              </a:solidFill>
            </a:endParaRPr>
          </a:p>
        </p:txBody>
      </p:sp>
      <p:sp>
        <p:nvSpPr>
          <p:cNvPr id="12" name="Rectangle 11"/>
          <p:cNvSpPr/>
          <p:nvPr/>
        </p:nvSpPr>
        <p:spPr>
          <a:xfrm>
            <a:off x="8191955" y="5000503"/>
            <a:ext cx="2978591" cy="1200329"/>
          </a:xfrm>
          <a:prstGeom prst="rect">
            <a:avLst/>
          </a:prstGeom>
          <a:solidFill>
            <a:schemeClr val="accent6">
              <a:lumMod val="50000"/>
            </a:schemeClr>
          </a:solidFill>
        </p:spPr>
        <p:txBody>
          <a:bodyPr wrap="square">
            <a:spAutoFit/>
          </a:bodyPr>
          <a:lstStyle/>
          <a:p>
            <a:r>
              <a:rPr lang="en-US" dirty="0">
                <a:solidFill>
                  <a:schemeClr val="bg1"/>
                </a:solidFill>
                <a:latin typeface="Open Sans"/>
              </a:rPr>
              <a:t>These differences in personal practices led to divisions among Saints in Rome and other locations.</a:t>
            </a:r>
            <a:endParaRPr lang="en-US" dirty="0">
              <a:solidFill>
                <a:schemeClr val="bg1"/>
              </a:solidFill>
            </a:endParaRPr>
          </a:p>
        </p:txBody>
      </p:sp>
      <p:grpSp>
        <p:nvGrpSpPr>
          <p:cNvPr id="19" name="Group 18"/>
          <p:cNvGrpSpPr/>
          <p:nvPr/>
        </p:nvGrpSpPr>
        <p:grpSpPr>
          <a:xfrm>
            <a:off x="6464175" y="1934029"/>
            <a:ext cx="5432079" cy="2682186"/>
            <a:chOff x="6464175" y="1934029"/>
            <a:chExt cx="5432079" cy="2682186"/>
          </a:xfrm>
        </p:grpSpPr>
        <p:sp>
          <p:nvSpPr>
            <p:cNvPr id="10" name="Rectangle 9"/>
            <p:cNvSpPr/>
            <p:nvPr/>
          </p:nvSpPr>
          <p:spPr>
            <a:xfrm>
              <a:off x="9279802" y="2243057"/>
              <a:ext cx="2616452" cy="1754326"/>
            </a:xfrm>
            <a:prstGeom prst="rect">
              <a:avLst/>
            </a:prstGeom>
          </p:spPr>
          <p:txBody>
            <a:bodyPr wrap="square">
              <a:spAutoFit/>
            </a:bodyPr>
            <a:lstStyle/>
            <a:p>
              <a:r>
                <a:rPr lang="en-US" dirty="0">
                  <a:solidFill>
                    <a:schemeClr val="bg1"/>
                  </a:solidFill>
                  <a:latin typeface="Open Sans"/>
                </a:rPr>
                <a:t>Those who ate only vegetables were likely Jewish converts, while those who ate other foods were probably Gentile converts. </a:t>
              </a:r>
              <a:endParaRPr lang="en-US" dirty="0">
                <a:solidFill>
                  <a:schemeClr val="bg1"/>
                </a:solidFill>
              </a:endParaRPr>
            </a:p>
          </p:txBody>
        </p:sp>
        <p:grpSp>
          <p:nvGrpSpPr>
            <p:cNvPr id="14" name="Group 13"/>
            <p:cNvGrpSpPr/>
            <p:nvPr/>
          </p:nvGrpSpPr>
          <p:grpSpPr>
            <a:xfrm>
              <a:off x="6464175" y="1934029"/>
              <a:ext cx="2693940" cy="2682186"/>
              <a:chOff x="2300872" y="1354608"/>
              <a:chExt cx="3353551" cy="3120796"/>
            </a:xfrm>
          </p:grpSpPr>
          <p:pic>
            <p:nvPicPr>
              <p:cNvPr id="1026" name="Picture 2" descr="Image result for vegetables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848" y="1354608"/>
                <a:ext cx="3272575" cy="2918627"/>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300872" y="4224729"/>
                <a:ext cx="1183729" cy="250675"/>
              </a:xfrm>
              <a:prstGeom prst="rect">
                <a:avLst/>
              </a:prstGeom>
            </p:spPr>
            <p:txBody>
              <a:bodyPr wrap="none">
                <a:spAutoFit/>
              </a:bodyPr>
              <a:lstStyle/>
              <a:p>
                <a:r>
                  <a:rPr lang="en-US" sz="800" dirty="0">
                    <a:solidFill>
                      <a:schemeClr val="bg1"/>
                    </a:solidFill>
                    <a:latin typeface="Abadi" panose="020B0604020104020204" pitchFamily="34" charset="0"/>
                  </a:rPr>
                  <a:t>Sue Zimmermann</a:t>
                </a:r>
                <a:endParaRPr lang="en-US" sz="800" dirty="0">
                  <a:solidFill>
                    <a:schemeClr val="bg1"/>
                  </a:solidFill>
                </a:endParaRPr>
              </a:p>
            </p:txBody>
          </p:sp>
        </p:grpSp>
      </p:grpSp>
      <p:grpSp>
        <p:nvGrpSpPr>
          <p:cNvPr id="18" name="Group 17"/>
          <p:cNvGrpSpPr/>
          <p:nvPr/>
        </p:nvGrpSpPr>
        <p:grpSpPr>
          <a:xfrm>
            <a:off x="262360" y="1088728"/>
            <a:ext cx="6305865" cy="2522240"/>
            <a:chOff x="262360" y="1088728"/>
            <a:chExt cx="6305865" cy="2522240"/>
          </a:xfrm>
        </p:grpSpPr>
        <p:sp>
          <p:nvSpPr>
            <p:cNvPr id="7" name="Rectangle 6"/>
            <p:cNvSpPr/>
            <p:nvPr/>
          </p:nvSpPr>
          <p:spPr>
            <a:xfrm>
              <a:off x="3603278" y="1536888"/>
              <a:ext cx="2964947" cy="1754326"/>
            </a:xfrm>
            <a:prstGeom prst="rect">
              <a:avLst/>
            </a:prstGeom>
          </p:spPr>
          <p:txBody>
            <a:bodyPr wrap="square">
              <a:spAutoFit/>
            </a:bodyPr>
            <a:lstStyle/>
            <a:p>
              <a:r>
                <a:rPr lang="en-US" dirty="0">
                  <a:solidFill>
                    <a:schemeClr val="bg1"/>
                  </a:solidFill>
                  <a:latin typeface="Open Sans"/>
                </a:rPr>
                <a:t>Paul pointed out that some Church members chose to “eat all things” while others chose to eat only “herbs,” or in other words, vegetables </a:t>
              </a:r>
              <a:endParaRPr lang="en-US" dirty="0">
                <a:solidFill>
                  <a:schemeClr val="bg1"/>
                </a:solidFill>
              </a:endParaRPr>
            </a:p>
          </p:txBody>
        </p:sp>
        <p:grpSp>
          <p:nvGrpSpPr>
            <p:cNvPr id="16" name="Group 15"/>
            <p:cNvGrpSpPr/>
            <p:nvPr/>
          </p:nvGrpSpPr>
          <p:grpSpPr>
            <a:xfrm>
              <a:off x="262360" y="1088728"/>
              <a:ext cx="3260161" cy="2522240"/>
              <a:chOff x="905156" y="2591603"/>
              <a:chExt cx="3260161" cy="2522240"/>
            </a:xfrm>
          </p:grpSpPr>
          <p:pic>
            <p:nvPicPr>
              <p:cNvPr id="1028"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172" y="2591603"/>
                <a:ext cx="3194145" cy="2333484"/>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905156" y="4883011"/>
                <a:ext cx="885179" cy="230832"/>
              </a:xfrm>
              <a:prstGeom prst="rect">
                <a:avLst/>
              </a:prstGeom>
            </p:spPr>
            <p:txBody>
              <a:bodyPr wrap="none">
                <a:spAutoFit/>
              </a:bodyPr>
              <a:lstStyle/>
              <a:p>
                <a:r>
                  <a:rPr lang="en-US" sz="900" dirty="0">
                    <a:solidFill>
                      <a:schemeClr val="bg1"/>
                    </a:solidFill>
                    <a:latin typeface="Abadi" panose="020B0604020104020204" pitchFamily="34" charset="0"/>
                  </a:rPr>
                  <a:t>Luis </a:t>
                </a:r>
                <a:r>
                  <a:rPr lang="en-US" sz="900" dirty="0" err="1">
                    <a:solidFill>
                      <a:schemeClr val="bg1"/>
                    </a:solidFill>
                    <a:latin typeface="Abadi" panose="020B0604020104020204" pitchFamily="34" charset="0"/>
                  </a:rPr>
                  <a:t>Meléndez</a:t>
                </a:r>
                <a:endParaRPr lang="en-US" sz="900" dirty="0">
                  <a:solidFill>
                    <a:schemeClr val="bg1"/>
                  </a:solidFill>
                </a:endParaRPr>
              </a:p>
            </p:txBody>
          </p:sp>
        </p:grpSp>
      </p:grpSp>
      <p:grpSp>
        <p:nvGrpSpPr>
          <p:cNvPr id="20" name="Group 19"/>
          <p:cNvGrpSpPr/>
          <p:nvPr/>
        </p:nvGrpSpPr>
        <p:grpSpPr>
          <a:xfrm>
            <a:off x="2471977" y="3588306"/>
            <a:ext cx="5278171" cy="2995810"/>
            <a:chOff x="2562130" y="3472396"/>
            <a:chExt cx="5278171" cy="2995810"/>
          </a:xfrm>
        </p:grpSpPr>
        <p:sp>
          <p:nvSpPr>
            <p:cNvPr id="11" name="Rectangle 10"/>
            <p:cNvSpPr/>
            <p:nvPr/>
          </p:nvSpPr>
          <p:spPr>
            <a:xfrm>
              <a:off x="2562130" y="5821875"/>
              <a:ext cx="5278171" cy="646331"/>
            </a:xfrm>
            <a:prstGeom prst="rect">
              <a:avLst/>
            </a:prstGeom>
          </p:spPr>
          <p:txBody>
            <a:bodyPr wrap="square">
              <a:spAutoFit/>
            </a:bodyPr>
            <a:lstStyle/>
            <a:p>
              <a:r>
                <a:rPr lang="en-US" dirty="0">
                  <a:solidFill>
                    <a:schemeClr val="bg1"/>
                  </a:solidFill>
                  <a:latin typeface="Open Sans"/>
                </a:rPr>
                <a:t>Some Church members chose to follow Jewish customs, practices, and holidays.</a:t>
              </a:r>
              <a:endParaRPr lang="en-US" dirty="0">
                <a:solidFill>
                  <a:schemeClr val="bg1"/>
                </a:solidFill>
              </a:endParaRPr>
            </a:p>
          </p:txBody>
        </p:sp>
        <p:grpSp>
          <p:nvGrpSpPr>
            <p:cNvPr id="17" name="Group 16"/>
            <p:cNvGrpSpPr/>
            <p:nvPr/>
          </p:nvGrpSpPr>
          <p:grpSpPr>
            <a:xfrm>
              <a:off x="3203419" y="3472396"/>
              <a:ext cx="2964034" cy="2120084"/>
              <a:chOff x="1428940" y="4033711"/>
              <a:chExt cx="2964034" cy="2120084"/>
            </a:xfrm>
          </p:grpSpPr>
          <p:pic>
            <p:nvPicPr>
              <p:cNvPr id="1030" name="Picture 6" descr="Sukkot painting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3822" y="4033711"/>
                <a:ext cx="2899152" cy="193083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428940" y="5938351"/>
                <a:ext cx="886781" cy="215444"/>
              </a:xfrm>
              <a:prstGeom prst="rect">
                <a:avLst/>
              </a:prstGeom>
            </p:spPr>
            <p:txBody>
              <a:bodyPr wrap="none">
                <a:spAutoFit/>
              </a:bodyPr>
              <a:lstStyle/>
              <a:p>
                <a:r>
                  <a:rPr lang="en-US" sz="800" dirty="0">
                    <a:solidFill>
                      <a:schemeClr val="bg1"/>
                    </a:solidFill>
                    <a:latin typeface="Abadi" panose="020B0604020104020204" pitchFamily="34" charset="0"/>
                  </a:rPr>
                  <a:t>Albert </a:t>
                </a:r>
                <a:r>
                  <a:rPr lang="en-US" sz="800" dirty="0" err="1">
                    <a:solidFill>
                      <a:schemeClr val="bg1"/>
                    </a:solidFill>
                    <a:latin typeface="Abadi" panose="020B0604020104020204" pitchFamily="34" charset="0"/>
                  </a:rPr>
                  <a:t>Benaroya</a:t>
                </a:r>
                <a:endParaRPr lang="en-US" sz="800" dirty="0">
                  <a:solidFill>
                    <a:schemeClr val="bg1"/>
                  </a:solidFill>
                </a:endParaRPr>
              </a:p>
            </p:txBody>
          </p:sp>
        </p:grpSp>
      </p:grpSp>
      <p:sp>
        <p:nvSpPr>
          <p:cNvPr id="22" name="Rectangle 21"/>
          <p:cNvSpPr/>
          <p:nvPr/>
        </p:nvSpPr>
        <p:spPr>
          <a:xfrm>
            <a:off x="11668842" y="6488668"/>
            <a:ext cx="442750" cy="369332"/>
          </a:xfrm>
          <a:prstGeom prst="rect">
            <a:avLst/>
          </a:prstGeom>
        </p:spPr>
        <p:txBody>
          <a:bodyPr wrap="none">
            <a:spAutoFit/>
          </a:bodyPr>
          <a:lstStyle/>
          <a:p>
            <a:r>
              <a:rPr lang="en-US" dirty="0">
                <a:solidFill>
                  <a:schemeClr val="bg1"/>
                </a:solidFill>
              </a:rPr>
              <a:t>(1)</a:t>
            </a:r>
            <a:endParaRPr lang="en-US" altLang="en-US" dirty="0">
              <a:solidFill>
                <a:schemeClr val="bg1"/>
              </a:solidFill>
            </a:endParaRPr>
          </a:p>
        </p:txBody>
      </p:sp>
    </p:spTree>
    <p:extLst>
      <p:ext uri="{BB962C8B-B14F-4D97-AF65-F5344CB8AC3E}">
        <p14:creationId xmlns:p14="http://schemas.microsoft.com/office/powerpoint/2010/main" val="205873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19446"/>
            <a:ext cx="5912427" cy="338554"/>
          </a:xfrm>
          <a:prstGeom prst="rect">
            <a:avLst/>
          </a:prstGeom>
          <a:noFill/>
        </p:spPr>
        <p:txBody>
          <a:bodyPr wrap="square" rtlCol="0">
            <a:spAutoFit/>
          </a:bodyPr>
          <a:lstStyle/>
          <a:p>
            <a:r>
              <a:rPr lang="en-US" sz="1600" dirty="0">
                <a:solidFill>
                  <a:schemeClr val="bg1"/>
                </a:solidFill>
                <a:latin typeface="Abadi" panose="020B0604020104020204" pitchFamily="34" charset="0"/>
                <a:ea typeface="Anjelika Rose" pitchFamily="2" charset="0"/>
              </a:rPr>
              <a:t>Romans 14:1-15</a:t>
            </a:r>
          </a:p>
        </p:txBody>
      </p:sp>
      <p:sp>
        <p:nvSpPr>
          <p:cNvPr id="9" name="TextBox 8"/>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Avoiding Conflict</a:t>
            </a:r>
          </a:p>
        </p:txBody>
      </p:sp>
      <p:sp>
        <p:nvSpPr>
          <p:cNvPr id="2" name="Rectangle 1"/>
          <p:cNvSpPr/>
          <p:nvPr/>
        </p:nvSpPr>
        <p:spPr>
          <a:xfrm>
            <a:off x="380246" y="1035290"/>
            <a:ext cx="3286408" cy="1631216"/>
          </a:xfrm>
          <a:prstGeom prst="rect">
            <a:avLst/>
          </a:prstGeom>
        </p:spPr>
        <p:txBody>
          <a:bodyPr wrap="square">
            <a:spAutoFit/>
          </a:bodyPr>
          <a:lstStyle/>
          <a:p>
            <a:r>
              <a:rPr lang="en-US" sz="2000">
                <a:solidFill>
                  <a:schemeClr val="bg1"/>
                </a:solidFill>
              </a:rPr>
              <a:t>Paul taught that many personal choices concerning diet and other practices were not addressed by any specific commandment. </a:t>
            </a:r>
            <a:endParaRPr lang="en-US" sz="2000" dirty="0">
              <a:solidFill>
                <a:schemeClr val="bg1"/>
              </a:solidFill>
            </a:endParaRPr>
          </a:p>
        </p:txBody>
      </p:sp>
      <p:sp>
        <p:nvSpPr>
          <p:cNvPr id="12" name="Rectangle 11"/>
          <p:cNvSpPr/>
          <p:nvPr/>
        </p:nvSpPr>
        <p:spPr>
          <a:xfrm>
            <a:off x="8139065" y="1222713"/>
            <a:ext cx="2978591" cy="1200329"/>
          </a:xfrm>
          <a:prstGeom prst="rect">
            <a:avLst/>
          </a:prstGeom>
        </p:spPr>
        <p:txBody>
          <a:bodyPr wrap="square">
            <a:spAutoFit/>
          </a:bodyPr>
          <a:lstStyle/>
          <a:p>
            <a:r>
              <a:rPr lang="en-US" dirty="0">
                <a:solidFill>
                  <a:schemeClr val="bg1"/>
                </a:solidFill>
              </a:rPr>
              <a:t>Therefore, these were matters to be decided between the individual and the Lord </a:t>
            </a:r>
          </a:p>
        </p:txBody>
      </p:sp>
      <p:sp>
        <p:nvSpPr>
          <p:cNvPr id="4" name="Rectangle 3"/>
          <p:cNvSpPr/>
          <p:nvPr/>
        </p:nvSpPr>
        <p:spPr>
          <a:xfrm>
            <a:off x="3048000" y="3105835"/>
            <a:ext cx="6096000" cy="646331"/>
          </a:xfrm>
          <a:prstGeom prst="rect">
            <a:avLst/>
          </a:prstGeom>
        </p:spPr>
        <p:txBody>
          <a:bodyPr>
            <a:spAutoFit/>
          </a:bodyPr>
          <a:lstStyle/>
          <a:p>
            <a:pPr algn="ctr"/>
            <a:r>
              <a:rPr lang="en-US" dirty="0">
                <a:solidFill>
                  <a:schemeClr val="bg1"/>
                </a:solidFill>
                <a:latin typeface="Open Sans"/>
              </a:rPr>
              <a:t>Paul taught Church members to refrain from judging others in this matter of personal preference.</a:t>
            </a:r>
            <a:endParaRPr lang="en-US" dirty="0">
              <a:solidFill>
                <a:schemeClr val="bg1"/>
              </a:solidFill>
            </a:endParaRPr>
          </a:p>
        </p:txBody>
      </p:sp>
      <p:grpSp>
        <p:nvGrpSpPr>
          <p:cNvPr id="23" name="Group 22"/>
          <p:cNvGrpSpPr/>
          <p:nvPr/>
        </p:nvGrpSpPr>
        <p:grpSpPr>
          <a:xfrm>
            <a:off x="7174304" y="3913917"/>
            <a:ext cx="3289208" cy="2390250"/>
            <a:chOff x="384206" y="4158361"/>
            <a:chExt cx="3289208" cy="2390250"/>
          </a:xfrm>
        </p:grpSpPr>
        <p:grpSp>
          <p:nvGrpSpPr>
            <p:cNvPr id="24" name="Group 23"/>
            <p:cNvGrpSpPr/>
            <p:nvPr/>
          </p:nvGrpSpPr>
          <p:grpSpPr>
            <a:xfrm>
              <a:off x="384206" y="4158361"/>
              <a:ext cx="3289208" cy="2390250"/>
              <a:chOff x="609599" y="833642"/>
              <a:chExt cx="7941747" cy="5771225"/>
            </a:xfrm>
          </p:grpSpPr>
          <p:grpSp>
            <p:nvGrpSpPr>
              <p:cNvPr id="26" name="Group 14"/>
              <p:cNvGrpSpPr/>
              <p:nvPr/>
            </p:nvGrpSpPr>
            <p:grpSpPr>
              <a:xfrm rot="10800000">
                <a:off x="7696200" y="5257800"/>
                <a:ext cx="621450" cy="1347067"/>
                <a:chOff x="7010400" y="381000"/>
                <a:chExt cx="762000" cy="2033666"/>
              </a:xfrm>
            </p:grpSpPr>
            <p:sp>
              <p:nvSpPr>
                <p:cNvPr id="39" name="Rounded Rectangle 3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1"/>
              <p:cNvGrpSpPr/>
              <p:nvPr/>
            </p:nvGrpSpPr>
            <p:grpSpPr>
              <a:xfrm rot="10800000">
                <a:off x="939238" y="4923502"/>
                <a:ext cx="621450" cy="1347067"/>
                <a:chOff x="7010400" y="381000"/>
                <a:chExt cx="762000" cy="2033666"/>
              </a:xfrm>
            </p:grpSpPr>
            <p:sp>
              <p:nvSpPr>
                <p:cNvPr id="37" name="Rounded Rectangle 3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899460" y="833642"/>
                <a:ext cx="621450" cy="986197"/>
                <a:chOff x="7031201" y="834275"/>
                <a:chExt cx="762000" cy="1488861"/>
              </a:xfrm>
            </p:grpSpPr>
            <p:sp>
              <p:nvSpPr>
                <p:cNvPr id="35" name="Rounded Rectangle 34"/>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7646520" y="1148254"/>
                <a:ext cx="621450" cy="1017899"/>
                <a:chOff x="7087348" y="824753"/>
                <a:chExt cx="762000" cy="1536722"/>
              </a:xfrm>
            </p:grpSpPr>
            <p:sp>
              <p:nvSpPr>
                <p:cNvPr id="33" name="Rounded Rectangle 32"/>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p:cNvSpPr/>
            <p:nvPr/>
          </p:nvSpPr>
          <p:spPr>
            <a:xfrm>
              <a:off x="792493" y="4725421"/>
              <a:ext cx="2437759" cy="1323439"/>
            </a:xfrm>
            <a:prstGeom prst="rect">
              <a:avLst/>
            </a:prstGeom>
          </p:spPr>
          <p:txBody>
            <a:bodyPr wrap="square">
              <a:spAutoFit/>
            </a:bodyPr>
            <a:lstStyle/>
            <a:p>
              <a:pPr algn="ctr"/>
              <a:r>
                <a:rPr lang="en-US" sz="1600" b="1" dirty="0"/>
                <a:t>In matters not addressed by specific commandments, we are to refrain from judging others’ choices</a:t>
              </a:r>
              <a:endParaRPr lang="en-US" sz="1600" dirty="0"/>
            </a:p>
          </p:txBody>
        </p:sp>
      </p:grpSp>
      <p:pic>
        <p:nvPicPr>
          <p:cNvPr id="2052" name="Picture 4" descr="Image result for jewish people in rom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48" t="5249" r="7515" b="9370"/>
          <a:stretch/>
        </p:blipFill>
        <p:spPr bwMode="auto">
          <a:xfrm>
            <a:off x="3803151" y="887240"/>
            <a:ext cx="4037150" cy="2145671"/>
          </a:xfrm>
          <a:prstGeom prst="rect">
            <a:avLst/>
          </a:prstGeom>
          <a:noFill/>
          <a:extLst>
            <a:ext uri="{909E8E84-426E-40DD-AFC4-6F175D3DCCD1}">
              <a14:hiddenFill xmlns:a14="http://schemas.microsoft.com/office/drawing/2010/main">
                <a:solidFill>
                  <a:srgbClr val="FFFFFF"/>
                </a:solidFill>
              </a14:hiddenFill>
            </a:ext>
          </a:extLst>
        </p:spPr>
      </p:pic>
      <p:grpSp>
        <p:nvGrpSpPr>
          <p:cNvPr id="43" name="Group 42"/>
          <p:cNvGrpSpPr/>
          <p:nvPr/>
        </p:nvGrpSpPr>
        <p:grpSpPr>
          <a:xfrm>
            <a:off x="2081878" y="3630439"/>
            <a:ext cx="1077779" cy="2850784"/>
            <a:chOff x="3139467" y="990599"/>
            <a:chExt cx="1384397" cy="3661805"/>
          </a:xfrm>
        </p:grpSpPr>
        <p:sp>
          <p:nvSpPr>
            <p:cNvPr id="44" name="Rounded Rectangle 43"/>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rot="11242789">
              <a:off x="3139467" y="2054072"/>
              <a:ext cx="381277" cy="134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rot="16200000">
              <a:off x="3630370" y="1616616"/>
              <a:ext cx="279103" cy="109703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6"/>
            <p:cNvSpPr/>
            <p:nvPr/>
          </p:nvSpPr>
          <p:spPr>
            <a:xfrm rot="1069183">
              <a:off x="3840449" y="3300154"/>
              <a:ext cx="274796" cy="13225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p:cNvSpPr/>
            <p:nvPr/>
          </p:nvSpPr>
          <p:spPr>
            <a:xfrm rot="10800000">
              <a:off x="4128473" y="3367756"/>
              <a:ext cx="281739" cy="128464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3828296" y="990599"/>
              <a:ext cx="695568" cy="8140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rot="6617978">
              <a:off x="3418804" y="2493282"/>
              <a:ext cx="1349509"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606538" y="3556504"/>
            <a:ext cx="1177714" cy="2850784"/>
            <a:chOff x="6889643" y="206722"/>
            <a:chExt cx="1177714" cy="2850784"/>
          </a:xfrm>
        </p:grpSpPr>
        <p:grpSp>
          <p:nvGrpSpPr>
            <p:cNvPr id="52" name="Group 51"/>
            <p:cNvGrpSpPr/>
            <p:nvPr/>
          </p:nvGrpSpPr>
          <p:grpSpPr>
            <a:xfrm flipH="1">
              <a:off x="7038564" y="206722"/>
              <a:ext cx="1028793" cy="2850784"/>
              <a:chOff x="3323464" y="990599"/>
              <a:chExt cx="1321474" cy="3661805"/>
            </a:xfrm>
          </p:grpSpPr>
          <p:sp>
            <p:nvSpPr>
              <p:cNvPr id="55" name="Rounded Rectangle 54"/>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rot="13135743">
                <a:off x="3323464" y="2414441"/>
                <a:ext cx="381276" cy="16653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rot="13316615">
                <a:off x="3743325" y="1859351"/>
                <a:ext cx="206004" cy="845362"/>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rot="1069183">
                <a:off x="3840449" y="3300154"/>
                <a:ext cx="274796" cy="13225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rot="10800000">
                <a:off x="4128473" y="3367756"/>
                <a:ext cx="281739" cy="128464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3828296" y="990599"/>
                <a:ext cx="695568" cy="81403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rot="3212962">
                <a:off x="4159157" y="2256653"/>
                <a:ext cx="744906" cy="22665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rapezoid 52"/>
            <p:cNvSpPr/>
            <p:nvPr/>
          </p:nvSpPr>
          <p:spPr>
            <a:xfrm>
              <a:off x="7079808" y="1774481"/>
              <a:ext cx="606583" cy="633742"/>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rot="13237172" flipH="1">
              <a:off x="6889643" y="1498677"/>
              <a:ext cx="579923" cy="17645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ectangle 62"/>
          <p:cNvSpPr/>
          <p:nvPr/>
        </p:nvSpPr>
        <p:spPr>
          <a:xfrm>
            <a:off x="11668842" y="6488668"/>
            <a:ext cx="442750" cy="369332"/>
          </a:xfrm>
          <a:prstGeom prst="rect">
            <a:avLst/>
          </a:prstGeom>
        </p:spPr>
        <p:txBody>
          <a:bodyPr wrap="none">
            <a:spAutoFit/>
          </a:bodyPr>
          <a:lstStyle/>
          <a:p>
            <a:r>
              <a:rPr lang="en-US" dirty="0">
                <a:solidFill>
                  <a:schemeClr val="bg1"/>
                </a:solidFill>
              </a:rPr>
              <a:t>(1)</a:t>
            </a:r>
            <a:endParaRPr lang="en-US" altLang="en-US" dirty="0">
              <a:solidFill>
                <a:schemeClr val="bg1"/>
              </a:solidFill>
            </a:endParaRPr>
          </a:p>
        </p:txBody>
      </p:sp>
    </p:spTree>
    <p:extLst>
      <p:ext uri="{BB962C8B-B14F-4D97-AF65-F5344CB8AC3E}">
        <p14:creationId xmlns:p14="http://schemas.microsoft.com/office/powerpoint/2010/main" val="227069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out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3207" y="1321807"/>
            <a:ext cx="4934139" cy="1200329"/>
          </a:xfrm>
          <a:prstGeom prst="rect">
            <a:avLst/>
          </a:prstGeom>
          <a:noFill/>
        </p:spPr>
        <p:txBody>
          <a:bodyPr wrap="square" rtlCol="0">
            <a:spAutoFit/>
          </a:bodyPr>
          <a:lstStyle/>
          <a:p>
            <a:r>
              <a:rPr lang="en-US" dirty="0">
                <a:solidFill>
                  <a:schemeClr val="bg1"/>
                </a:solidFill>
              </a:rPr>
              <a:t>If you pour the water into this container, how will the shape of the water change? </a:t>
            </a:r>
          </a:p>
          <a:p>
            <a:endParaRPr lang="en-US" dirty="0">
              <a:solidFill>
                <a:schemeClr val="bg1"/>
              </a:solidFill>
            </a:endParaRPr>
          </a:p>
          <a:p>
            <a:r>
              <a:rPr lang="en-US" dirty="0">
                <a:solidFill>
                  <a:schemeClr val="bg1"/>
                </a:solidFill>
              </a:rPr>
              <a:t>It will conform to the shape of the container.</a:t>
            </a:r>
          </a:p>
        </p:txBody>
      </p:sp>
      <p:sp>
        <p:nvSpPr>
          <p:cNvPr id="6" name="TextBox 5"/>
          <p:cNvSpPr txBox="1"/>
          <p:nvPr/>
        </p:nvSpPr>
        <p:spPr>
          <a:xfrm>
            <a:off x="0" y="0"/>
            <a:ext cx="12192000" cy="1015663"/>
          </a:xfrm>
          <a:prstGeom prst="rect">
            <a:avLst/>
          </a:prstGeom>
          <a:noFill/>
        </p:spPr>
        <p:txBody>
          <a:bodyPr wrap="square" rtlCol="0">
            <a:spAutoFit/>
          </a:bodyPr>
          <a:lstStyle/>
          <a:p>
            <a:pPr algn="ctr"/>
            <a:r>
              <a:rPr lang="en-US" sz="6000" dirty="0">
                <a:solidFill>
                  <a:schemeClr val="bg1"/>
                </a:solidFill>
                <a:latin typeface="Castellar" panose="020A0402060406010301" pitchFamily="18" charset="0"/>
              </a:rPr>
              <a:t>The Shape of Water</a:t>
            </a:r>
            <a:endParaRPr lang="en-US" sz="4400" dirty="0">
              <a:solidFill>
                <a:schemeClr val="bg1"/>
              </a:solidFill>
              <a:latin typeface="Castellar" panose="020A0402060406010301" pitchFamily="18" charset="0"/>
            </a:endParaRPr>
          </a:p>
        </p:txBody>
      </p:sp>
      <p:pic>
        <p:nvPicPr>
          <p:cNvPr id="3074" name="Picture 2" descr="Image result for gif pouring water into glas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12304" y="2218099"/>
            <a:ext cx="3743608" cy="37436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14830" y="2732654"/>
            <a:ext cx="2371725" cy="2286001"/>
          </a:xfrm>
          <a:prstGeom prst="rect">
            <a:avLst/>
          </a:prstGeom>
          <a:noFill/>
          <a:extLst>
            <a:ext uri="{909E8E84-426E-40DD-AFC4-6F175D3DCCD1}">
              <a14:hiddenFill xmlns:a14="http://schemas.microsoft.com/office/drawing/2010/main">
                <a:solidFill>
                  <a:srgbClr val="FFFFFF"/>
                </a:solidFill>
              </a14:hiddenFill>
            </a:ext>
          </a:extLst>
        </p:spPr>
      </p:pic>
      <p:sp>
        <p:nvSpPr>
          <p:cNvPr id="161" name="TextBox 160"/>
          <p:cNvSpPr txBox="1"/>
          <p:nvPr/>
        </p:nvSpPr>
        <p:spPr>
          <a:xfrm>
            <a:off x="6616573" y="1320298"/>
            <a:ext cx="4934139" cy="1200329"/>
          </a:xfrm>
          <a:prstGeom prst="rect">
            <a:avLst/>
          </a:prstGeom>
          <a:noFill/>
        </p:spPr>
        <p:txBody>
          <a:bodyPr wrap="square" rtlCol="0">
            <a:spAutoFit/>
          </a:bodyPr>
          <a:lstStyle/>
          <a:p>
            <a:r>
              <a:rPr lang="en-US" dirty="0">
                <a:solidFill>
                  <a:schemeClr val="bg1"/>
                </a:solidFill>
              </a:rPr>
              <a:t>If you pour that water into another container how will it change the shape of the water?</a:t>
            </a:r>
          </a:p>
          <a:p>
            <a:endParaRPr lang="en-US" dirty="0">
              <a:solidFill>
                <a:schemeClr val="bg1"/>
              </a:solidFill>
            </a:endParaRPr>
          </a:p>
          <a:p>
            <a:r>
              <a:rPr lang="en-US" dirty="0">
                <a:solidFill>
                  <a:schemeClr val="bg1"/>
                </a:solidFill>
              </a:rPr>
              <a:t>It will conform to the shape of that container.</a:t>
            </a:r>
          </a:p>
        </p:txBody>
      </p:sp>
      <p:sp>
        <p:nvSpPr>
          <p:cNvPr id="2" name="Rectangle 1"/>
          <p:cNvSpPr/>
          <p:nvPr/>
        </p:nvSpPr>
        <p:spPr>
          <a:xfrm>
            <a:off x="4209860" y="2879499"/>
            <a:ext cx="3775295" cy="923330"/>
          </a:xfrm>
          <a:prstGeom prst="rect">
            <a:avLst/>
          </a:prstGeom>
        </p:spPr>
        <p:txBody>
          <a:bodyPr wrap="square">
            <a:spAutoFit/>
          </a:bodyPr>
          <a:lstStyle/>
          <a:p>
            <a:r>
              <a:rPr lang="en-US" dirty="0">
                <a:solidFill>
                  <a:schemeClr val="bg1"/>
                </a:solidFill>
                <a:latin typeface="Open Sans"/>
              </a:rPr>
              <a:t>The water represents people and the containers represent different worldly beliefs and practices.</a:t>
            </a:r>
            <a:endParaRPr lang="en-US" dirty="0">
              <a:solidFill>
                <a:schemeClr val="bg1"/>
              </a:solidFill>
            </a:endParaRPr>
          </a:p>
        </p:txBody>
      </p:sp>
      <p:sp>
        <p:nvSpPr>
          <p:cNvPr id="3" name="Rectangle 2"/>
          <p:cNvSpPr/>
          <p:nvPr/>
        </p:nvSpPr>
        <p:spPr>
          <a:xfrm>
            <a:off x="2414257" y="5930516"/>
            <a:ext cx="7327271" cy="830997"/>
          </a:xfrm>
          <a:prstGeom prst="rect">
            <a:avLst/>
          </a:prstGeom>
        </p:spPr>
        <p:txBody>
          <a:bodyPr wrap="square">
            <a:spAutoFit/>
          </a:bodyPr>
          <a:lstStyle/>
          <a:p>
            <a:pPr algn="ctr"/>
            <a:r>
              <a:rPr lang="en-US" sz="2400" dirty="0">
                <a:solidFill>
                  <a:schemeClr val="bg1"/>
                </a:solidFill>
                <a:effectLst>
                  <a:glow rad="139700">
                    <a:schemeClr val="accent2">
                      <a:satMod val="175000"/>
                      <a:alpha val="40000"/>
                    </a:schemeClr>
                  </a:glow>
                </a:effectLst>
                <a:latin typeface="Open Sans"/>
              </a:rPr>
              <a:t>What dangers can come from continually conforming to worldly beliefs and practices?</a:t>
            </a:r>
            <a:endParaRPr lang="en-US" sz="2400" dirty="0">
              <a:solidFill>
                <a:schemeClr val="bg1"/>
              </a:solidFill>
              <a:effectLst>
                <a:glow rad="139700">
                  <a:schemeClr val="accent2">
                    <a:satMod val="175000"/>
                    <a:alpha val="40000"/>
                  </a:schemeClr>
                </a:glow>
              </a:effectLst>
            </a:endParaRPr>
          </a:p>
        </p:txBody>
      </p:sp>
      <p:grpSp>
        <p:nvGrpSpPr>
          <p:cNvPr id="168" name="Group 167"/>
          <p:cNvGrpSpPr/>
          <p:nvPr/>
        </p:nvGrpSpPr>
        <p:grpSpPr>
          <a:xfrm>
            <a:off x="5191835" y="4084771"/>
            <a:ext cx="1604464" cy="1634972"/>
            <a:chOff x="6911993" y="3315227"/>
            <a:chExt cx="1604464" cy="1634972"/>
          </a:xfrm>
        </p:grpSpPr>
        <p:sp>
          <p:nvSpPr>
            <p:cNvPr id="169" name="Chord 168"/>
            <p:cNvSpPr/>
            <p:nvPr/>
          </p:nvSpPr>
          <p:spPr>
            <a:xfrm rot="6727858">
              <a:off x="6898103" y="3331846"/>
              <a:ext cx="1632243" cy="1604464"/>
            </a:xfrm>
            <a:prstGeom prst="chord">
              <a:avLst>
                <a:gd name="adj1" fmla="val 2700000"/>
                <a:gd name="adj2" fmla="val 2155092"/>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169"/>
            <p:cNvGrpSpPr/>
            <p:nvPr/>
          </p:nvGrpSpPr>
          <p:grpSpPr>
            <a:xfrm>
              <a:off x="7123631" y="3315227"/>
              <a:ext cx="1334569" cy="1485372"/>
              <a:chOff x="7123631" y="3315227"/>
              <a:chExt cx="1334569" cy="1485372"/>
            </a:xfrm>
          </p:grpSpPr>
          <p:sp>
            <p:nvSpPr>
              <p:cNvPr id="171" name="Freeform 170"/>
              <p:cNvSpPr/>
              <p:nvPr/>
            </p:nvSpPr>
            <p:spPr>
              <a:xfrm>
                <a:off x="7950279" y="3658456"/>
                <a:ext cx="507921" cy="770778"/>
              </a:xfrm>
              <a:custGeom>
                <a:avLst/>
                <a:gdLst>
                  <a:gd name="connsiteX0" fmla="*/ 971550 w 1700212"/>
                  <a:gd name="connsiteY0" fmla="*/ 3244 h 2389256"/>
                  <a:gd name="connsiteX1" fmla="*/ 814387 w 1700212"/>
                  <a:gd name="connsiteY1" fmla="*/ 17531 h 2389256"/>
                  <a:gd name="connsiteX2" fmla="*/ 671512 w 1700212"/>
                  <a:gd name="connsiteY2" fmla="*/ 46106 h 2389256"/>
                  <a:gd name="connsiteX3" fmla="*/ 542925 w 1700212"/>
                  <a:gd name="connsiteY3" fmla="*/ 88969 h 2389256"/>
                  <a:gd name="connsiteX4" fmla="*/ 500062 w 1700212"/>
                  <a:gd name="connsiteY4" fmla="*/ 103256 h 2389256"/>
                  <a:gd name="connsiteX5" fmla="*/ 485775 w 1700212"/>
                  <a:gd name="connsiteY5" fmla="*/ 274706 h 2389256"/>
                  <a:gd name="connsiteX6" fmla="*/ 528637 w 1700212"/>
                  <a:gd name="connsiteY6" fmla="*/ 303281 h 2389256"/>
                  <a:gd name="connsiteX7" fmla="*/ 614362 w 1700212"/>
                  <a:gd name="connsiteY7" fmla="*/ 288994 h 2389256"/>
                  <a:gd name="connsiteX8" fmla="*/ 728662 w 1700212"/>
                  <a:gd name="connsiteY8" fmla="*/ 260419 h 2389256"/>
                  <a:gd name="connsiteX9" fmla="*/ 814387 w 1700212"/>
                  <a:gd name="connsiteY9" fmla="*/ 274706 h 2389256"/>
                  <a:gd name="connsiteX10" fmla="*/ 828675 w 1700212"/>
                  <a:gd name="connsiteY10" fmla="*/ 360431 h 2389256"/>
                  <a:gd name="connsiteX11" fmla="*/ 771525 w 1700212"/>
                  <a:gd name="connsiteY11" fmla="*/ 374719 h 2389256"/>
                  <a:gd name="connsiteX12" fmla="*/ 685800 w 1700212"/>
                  <a:gd name="connsiteY12" fmla="*/ 403294 h 2389256"/>
                  <a:gd name="connsiteX13" fmla="*/ 642937 w 1700212"/>
                  <a:gd name="connsiteY13" fmla="*/ 417581 h 2389256"/>
                  <a:gd name="connsiteX14" fmla="*/ 585787 w 1700212"/>
                  <a:gd name="connsiteY14" fmla="*/ 431869 h 2389256"/>
                  <a:gd name="connsiteX15" fmla="*/ 428625 w 1700212"/>
                  <a:gd name="connsiteY15" fmla="*/ 446156 h 2389256"/>
                  <a:gd name="connsiteX16" fmla="*/ 342900 w 1700212"/>
                  <a:gd name="connsiteY16" fmla="*/ 474731 h 2389256"/>
                  <a:gd name="connsiteX17" fmla="*/ 300037 w 1700212"/>
                  <a:gd name="connsiteY17" fmla="*/ 489019 h 2389256"/>
                  <a:gd name="connsiteX18" fmla="*/ 285750 w 1700212"/>
                  <a:gd name="connsiteY18" fmla="*/ 531881 h 2389256"/>
                  <a:gd name="connsiteX19" fmla="*/ 357187 w 1700212"/>
                  <a:gd name="connsiteY19" fmla="*/ 589031 h 2389256"/>
                  <a:gd name="connsiteX20" fmla="*/ 400050 w 1700212"/>
                  <a:gd name="connsiteY20" fmla="*/ 617606 h 2389256"/>
                  <a:gd name="connsiteX21" fmla="*/ 614362 w 1700212"/>
                  <a:gd name="connsiteY21" fmla="*/ 589031 h 2389256"/>
                  <a:gd name="connsiteX22" fmla="*/ 700087 w 1700212"/>
                  <a:gd name="connsiteY22" fmla="*/ 560456 h 2389256"/>
                  <a:gd name="connsiteX23" fmla="*/ 742950 w 1700212"/>
                  <a:gd name="connsiteY23" fmla="*/ 546169 h 2389256"/>
                  <a:gd name="connsiteX24" fmla="*/ 914400 w 1700212"/>
                  <a:gd name="connsiteY24" fmla="*/ 560456 h 2389256"/>
                  <a:gd name="connsiteX25" fmla="*/ 957262 w 1700212"/>
                  <a:gd name="connsiteY25" fmla="*/ 589031 h 2389256"/>
                  <a:gd name="connsiteX26" fmla="*/ 1000125 w 1700212"/>
                  <a:gd name="connsiteY26" fmla="*/ 603319 h 2389256"/>
                  <a:gd name="connsiteX27" fmla="*/ 1028700 w 1700212"/>
                  <a:gd name="connsiteY27" fmla="*/ 689044 h 2389256"/>
                  <a:gd name="connsiteX28" fmla="*/ 1014412 w 1700212"/>
                  <a:gd name="connsiteY28" fmla="*/ 746194 h 2389256"/>
                  <a:gd name="connsiteX29" fmla="*/ 928687 w 1700212"/>
                  <a:gd name="connsiteY29" fmla="*/ 831919 h 2389256"/>
                  <a:gd name="connsiteX30" fmla="*/ 885825 w 1700212"/>
                  <a:gd name="connsiteY30" fmla="*/ 846206 h 2389256"/>
                  <a:gd name="connsiteX31" fmla="*/ 828675 w 1700212"/>
                  <a:gd name="connsiteY31" fmla="*/ 874781 h 2389256"/>
                  <a:gd name="connsiteX32" fmla="*/ 742950 w 1700212"/>
                  <a:gd name="connsiteY32" fmla="*/ 903356 h 2389256"/>
                  <a:gd name="connsiteX33" fmla="*/ 571500 w 1700212"/>
                  <a:gd name="connsiteY33" fmla="*/ 889069 h 2389256"/>
                  <a:gd name="connsiteX34" fmla="*/ 428625 w 1700212"/>
                  <a:gd name="connsiteY34" fmla="*/ 874781 h 2389256"/>
                  <a:gd name="connsiteX35" fmla="*/ 142875 w 1700212"/>
                  <a:gd name="connsiteY35" fmla="*/ 889069 h 2389256"/>
                  <a:gd name="connsiteX36" fmla="*/ 100012 w 1700212"/>
                  <a:gd name="connsiteY36" fmla="*/ 903356 h 2389256"/>
                  <a:gd name="connsiteX37" fmla="*/ 42862 w 1700212"/>
                  <a:gd name="connsiteY37" fmla="*/ 989081 h 2389256"/>
                  <a:gd name="connsiteX38" fmla="*/ 14287 w 1700212"/>
                  <a:gd name="connsiteY38" fmla="*/ 1074806 h 2389256"/>
                  <a:gd name="connsiteX39" fmla="*/ 0 w 1700212"/>
                  <a:gd name="connsiteY39" fmla="*/ 1117669 h 2389256"/>
                  <a:gd name="connsiteX40" fmla="*/ 28575 w 1700212"/>
                  <a:gd name="connsiteY40" fmla="*/ 1217681 h 2389256"/>
                  <a:gd name="connsiteX41" fmla="*/ 57150 w 1700212"/>
                  <a:gd name="connsiteY41" fmla="*/ 1260544 h 2389256"/>
                  <a:gd name="connsiteX42" fmla="*/ 114300 w 1700212"/>
                  <a:gd name="connsiteY42" fmla="*/ 1274831 h 2389256"/>
                  <a:gd name="connsiteX43" fmla="*/ 157162 w 1700212"/>
                  <a:gd name="connsiteY43" fmla="*/ 1289119 h 2389256"/>
                  <a:gd name="connsiteX44" fmla="*/ 242887 w 1700212"/>
                  <a:gd name="connsiteY44" fmla="*/ 1346269 h 2389256"/>
                  <a:gd name="connsiteX45" fmla="*/ 285750 w 1700212"/>
                  <a:gd name="connsiteY45" fmla="*/ 1374844 h 2389256"/>
                  <a:gd name="connsiteX46" fmla="*/ 328612 w 1700212"/>
                  <a:gd name="connsiteY46" fmla="*/ 1389131 h 2389256"/>
                  <a:gd name="connsiteX47" fmla="*/ 414337 w 1700212"/>
                  <a:gd name="connsiteY47" fmla="*/ 1446281 h 2389256"/>
                  <a:gd name="connsiteX48" fmla="*/ 514350 w 1700212"/>
                  <a:gd name="connsiteY48" fmla="*/ 1560581 h 2389256"/>
                  <a:gd name="connsiteX49" fmla="*/ 542925 w 1700212"/>
                  <a:gd name="connsiteY49" fmla="*/ 1603444 h 2389256"/>
                  <a:gd name="connsiteX50" fmla="*/ 528637 w 1700212"/>
                  <a:gd name="connsiteY50" fmla="*/ 1717744 h 2389256"/>
                  <a:gd name="connsiteX51" fmla="*/ 471487 w 1700212"/>
                  <a:gd name="connsiteY51" fmla="*/ 1846331 h 2389256"/>
                  <a:gd name="connsiteX52" fmla="*/ 457200 w 1700212"/>
                  <a:gd name="connsiteY52" fmla="*/ 1889194 h 2389256"/>
                  <a:gd name="connsiteX53" fmla="*/ 385762 w 1700212"/>
                  <a:gd name="connsiteY53" fmla="*/ 1974919 h 2389256"/>
                  <a:gd name="connsiteX54" fmla="*/ 385762 w 1700212"/>
                  <a:gd name="connsiteY54" fmla="*/ 2203519 h 2389256"/>
                  <a:gd name="connsiteX55" fmla="*/ 400050 w 1700212"/>
                  <a:gd name="connsiteY55" fmla="*/ 2246381 h 2389256"/>
                  <a:gd name="connsiteX56" fmla="*/ 485775 w 1700212"/>
                  <a:gd name="connsiteY56" fmla="*/ 2289244 h 2389256"/>
                  <a:gd name="connsiteX57" fmla="*/ 528637 w 1700212"/>
                  <a:gd name="connsiteY57" fmla="*/ 2317819 h 2389256"/>
                  <a:gd name="connsiteX58" fmla="*/ 685800 w 1700212"/>
                  <a:gd name="connsiteY58" fmla="*/ 2360681 h 2389256"/>
                  <a:gd name="connsiteX59" fmla="*/ 771525 w 1700212"/>
                  <a:gd name="connsiteY59" fmla="*/ 2389256 h 2389256"/>
                  <a:gd name="connsiteX60" fmla="*/ 971550 w 1700212"/>
                  <a:gd name="connsiteY60" fmla="*/ 2374969 h 2389256"/>
                  <a:gd name="connsiteX61" fmla="*/ 1057275 w 1700212"/>
                  <a:gd name="connsiteY61" fmla="*/ 2346394 h 2389256"/>
                  <a:gd name="connsiteX62" fmla="*/ 1071562 w 1700212"/>
                  <a:gd name="connsiteY62" fmla="*/ 2303531 h 2389256"/>
                  <a:gd name="connsiteX63" fmla="*/ 1100137 w 1700212"/>
                  <a:gd name="connsiteY63" fmla="*/ 2260669 h 2389256"/>
                  <a:gd name="connsiteX64" fmla="*/ 1114425 w 1700212"/>
                  <a:gd name="connsiteY64" fmla="*/ 1917769 h 2389256"/>
                  <a:gd name="connsiteX65" fmla="*/ 1128712 w 1700212"/>
                  <a:gd name="connsiteY65" fmla="*/ 1874906 h 2389256"/>
                  <a:gd name="connsiteX66" fmla="*/ 1157287 w 1700212"/>
                  <a:gd name="connsiteY66" fmla="*/ 1832044 h 2389256"/>
                  <a:gd name="connsiteX67" fmla="*/ 1200150 w 1700212"/>
                  <a:gd name="connsiteY67" fmla="*/ 1803469 h 2389256"/>
                  <a:gd name="connsiteX68" fmla="*/ 1257300 w 1700212"/>
                  <a:gd name="connsiteY68" fmla="*/ 1732031 h 2389256"/>
                  <a:gd name="connsiteX69" fmla="*/ 1271587 w 1700212"/>
                  <a:gd name="connsiteY69" fmla="*/ 1689169 h 2389256"/>
                  <a:gd name="connsiteX70" fmla="*/ 1300162 w 1700212"/>
                  <a:gd name="connsiteY70" fmla="*/ 1646306 h 2389256"/>
                  <a:gd name="connsiteX71" fmla="*/ 1328737 w 1700212"/>
                  <a:gd name="connsiteY71" fmla="*/ 1560581 h 2389256"/>
                  <a:gd name="connsiteX72" fmla="*/ 1343025 w 1700212"/>
                  <a:gd name="connsiteY72" fmla="*/ 1360556 h 2389256"/>
                  <a:gd name="connsiteX73" fmla="*/ 1357312 w 1700212"/>
                  <a:gd name="connsiteY73" fmla="*/ 1317694 h 2389256"/>
                  <a:gd name="connsiteX74" fmla="*/ 1400175 w 1700212"/>
                  <a:gd name="connsiteY74" fmla="*/ 1174819 h 2389256"/>
                  <a:gd name="connsiteX75" fmla="*/ 1414462 w 1700212"/>
                  <a:gd name="connsiteY75" fmla="*/ 1131956 h 2389256"/>
                  <a:gd name="connsiteX76" fmla="*/ 1557337 w 1700212"/>
                  <a:gd name="connsiteY76" fmla="*/ 1060519 h 2389256"/>
                  <a:gd name="connsiteX77" fmla="*/ 1600200 w 1700212"/>
                  <a:gd name="connsiteY77" fmla="*/ 1031944 h 2389256"/>
                  <a:gd name="connsiteX78" fmla="*/ 1671637 w 1700212"/>
                  <a:gd name="connsiteY78" fmla="*/ 960506 h 2389256"/>
                  <a:gd name="connsiteX79" fmla="*/ 1685925 w 1700212"/>
                  <a:gd name="connsiteY79" fmla="*/ 889069 h 2389256"/>
                  <a:gd name="connsiteX80" fmla="*/ 1700212 w 1700212"/>
                  <a:gd name="connsiteY80" fmla="*/ 846206 h 2389256"/>
                  <a:gd name="connsiteX81" fmla="*/ 1657350 w 1700212"/>
                  <a:gd name="connsiteY81" fmla="*/ 717619 h 2389256"/>
                  <a:gd name="connsiteX82" fmla="*/ 1600200 w 1700212"/>
                  <a:gd name="connsiteY82" fmla="*/ 689044 h 2389256"/>
                  <a:gd name="connsiteX83" fmla="*/ 1557337 w 1700212"/>
                  <a:gd name="connsiteY83" fmla="*/ 660469 h 2389256"/>
                  <a:gd name="connsiteX84" fmla="*/ 1514475 w 1700212"/>
                  <a:gd name="connsiteY84" fmla="*/ 574744 h 2389256"/>
                  <a:gd name="connsiteX85" fmla="*/ 1485900 w 1700212"/>
                  <a:gd name="connsiteY85" fmla="*/ 489019 h 2389256"/>
                  <a:gd name="connsiteX86" fmla="*/ 1457325 w 1700212"/>
                  <a:gd name="connsiteY86" fmla="*/ 446156 h 2389256"/>
                  <a:gd name="connsiteX87" fmla="*/ 1443037 w 1700212"/>
                  <a:gd name="connsiteY87" fmla="*/ 403294 h 2389256"/>
                  <a:gd name="connsiteX88" fmla="*/ 1385887 w 1700212"/>
                  <a:gd name="connsiteY88" fmla="*/ 317569 h 2389256"/>
                  <a:gd name="connsiteX89" fmla="*/ 1357312 w 1700212"/>
                  <a:gd name="connsiteY89" fmla="*/ 231844 h 2389256"/>
                  <a:gd name="connsiteX90" fmla="*/ 1343025 w 1700212"/>
                  <a:gd name="connsiteY90" fmla="*/ 188981 h 2389256"/>
                  <a:gd name="connsiteX91" fmla="*/ 1300162 w 1700212"/>
                  <a:gd name="connsiteY91" fmla="*/ 174694 h 2389256"/>
                  <a:gd name="connsiteX92" fmla="*/ 1243012 w 1700212"/>
                  <a:gd name="connsiteY92" fmla="*/ 117544 h 2389256"/>
                  <a:gd name="connsiteX93" fmla="*/ 1228725 w 1700212"/>
                  <a:gd name="connsiteY93" fmla="*/ 74681 h 2389256"/>
                  <a:gd name="connsiteX94" fmla="*/ 1185862 w 1700212"/>
                  <a:gd name="connsiteY94" fmla="*/ 46106 h 2389256"/>
                  <a:gd name="connsiteX95" fmla="*/ 1000125 w 1700212"/>
                  <a:gd name="connsiteY95" fmla="*/ 3244 h 2389256"/>
                  <a:gd name="connsiteX96" fmla="*/ 785812 w 1700212"/>
                  <a:gd name="connsiteY96" fmla="*/ 3244 h 238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700212" h="2389256">
                    <a:moveTo>
                      <a:pt x="971550" y="3244"/>
                    </a:moveTo>
                    <a:cubicBezTo>
                      <a:pt x="919162" y="8006"/>
                      <a:pt x="866630" y="11385"/>
                      <a:pt x="814387" y="17531"/>
                    </a:cubicBezTo>
                    <a:cubicBezTo>
                      <a:pt x="772039" y="22513"/>
                      <a:pt x="714235" y="33289"/>
                      <a:pt x="671512" y="46106"/>
                    </a:cubicBezTo>
                    <a:cubicBezTo>
                      <a:pt x="671445" y="46126"/>
                      <a:pt x="564389" y="81814"/>
                      <a:pt x="542925" y="88969"/>
                    </a:cubicBezTo>
                    <a:lnTo>
                      <a:pt x="500062" y="103256"/>
                    </a:lnTo>
                    <a:cubicBezTo>
                      <a:pt x="457041" y="167788"/>
                      <a:pt x="445791" y="164752"/>
                      <a:pt x="485775" y="274706"/>
                    </a:cubicBezTo>
                    <a:cubicBezTo>
                      <a:pt x="491643" y="290843"/>
                      <a:pt x="514350" y="293756"/>
                      <a:pt x="528637" y="303281"/>
                    </a:cubicBezTo>
                    <a:cubicBezTo>
                      <a:pt x="557212" y="298519"/>
                      <a:pt x="586036" y="295064"/>
                      <a:pt x="614362" y="288994"/>
                    </a:cubicBezTo>
                    <a:cubicBezTo>
                      <a:pt x="652763" y="280765"/>
                      <a:pt x="728662" y="260419"/>
                      <a:pt x="728662" y="260419"/>
                    </a:cubicBezTo>
                    <a:cubicBezTo>
                      <a:pt x="757237" y="265181"/>
                      <a:pt x="788476" y="261751"/>
                      <a:pt x="814387" y="274706"/>
                    </a:cubicBezTo>
                    <a:cubicBezTo>
                      <a:pt x="841677" y="288351"/>
                      <a:pt x="856846" y="337894"/>
                      <a:pt x="828675" y="360431"/>
                    </a:cubicBezTo>
                    <a:cubicBezTo>
                      <a:pt x="813342" y="372698"/>
                      <a:pt x="790333" y="369076"/>
                      <a:pt x="771525" y="374719"/>
                    </a:cubicBezTo>
                    <a:cubicBezTo>
                      <a:pt x="742675" y="383374"/>
                      <a:pt x="714375" y="393769"/>
                      <a:pt x="685800" y="403294"/>
                    </a:cubicBezTo>
                    <a:cubicBezTo>
                      <a:pt x="671512" y="408056"/>
                      <a:pt x="657548" y="413928"/>
                      <a:pt x="642937" y="417581"/>
                    </a:cubicBezTo>
                    <a:cubicBezTo>
                      <a:pt x="623887" y="422344"/>
                      <a:pt x="605251" y="429274"/>
                      <a:pt x="585787" y="431869"/>
                    </a:cubicBezTo>
                    <a:cubicBezTo>
                      <a:pt x="533645" y="438821"/>
                      <a:pt x="481012" y="441394"/>
                      <a:pt x="428625" y="446156"/>
                    </a:cubicBezTo>
                    <a:lnTo>
                      <a:pt x="342900" y="474731"/>
                    </a:lnTo>
                    <a:lnTo>
                      <a:pt x="300037" y="489019"/>
                    </a:lnTo>
                    <a:cubicBezTo>
                      <a:pt x="295275" y="503306"/>
                      <a:pt x="283274" y="517026"/>
                      <a:pt x="285750" y="531881"/>
                    </a:cubicBezTo>
                    <a:cubicBezTo>
                      <a:pt x="293353" y="577500"/>
                      <a:pt x="323754" y="577887"/>
                      <a:pt x="357187" y="589031"/>
                    </a:cubicBezTo>
                    <a:cubicBezTo>
                      <a:pt x="371475" y="598556"/>
                      <a:pt x="382922" y="616383"/>
                      <a:pt x="400050" y="617606"/>
                    </a:cubicBezTo>
                    <a:cubicBezTo>
                      <a:pt x="460524" y="621926"/>
                      <a:pt x="549572" y="608468"/>
                      <a:pt x="614362" y="589031"/>
                    </a:cubicBezTo>
                    <a:cubicBezTo>
                      <a:pt x="643212" y="580376"/>
                      <a:pt x="671512" y="569981"/>
                      <a:pt x="700087" y="560456"/>
                    </a:cubicBezTo>
                    <a:lnTo>
                      <a:pt x="742950" y="546169"/>
                    </a:lnTo>
                    <a:cubicBezTo>
                      <a:pt x="800100" y="550931"/>
                      <a:pt x="858166" y="549209"/>
                      <a:pt x="914400" y="560456"/>
                    </a:cubicBezTo>
                    <a:cubicBezTo>
                      <a:pt x="931238" y="563824"/>
                      <a:pt x="941904" y="581352"/>
                      <a:pt x="957262" y="589031"/>
                    </a:cubicBezTo>
                    <a:cubicBezTo>
                      <a:pt x="970733" y="595766"/>
                      <a:pt x="985837" y="598556"/>
                      <a:pt x="1000125" y="603319"/>
                    </a:cubicBezTo>
                    <a:cubicBezTo>
                      <a:pt x="1009650" y="631894"/>
                      <a:pt x="1036006" y="659823"/>
                      <a:pt x="1028700" y="689044"/>
                    </a:cubicBezTo>
                    <a:cubicBezTo>
                      <a:pt x="1023937" y="708094"/>
                      <a:pt x="1022147" y="728145"/>
                      <a:pt x="1014412" y="746194"/>
                    </a:cubicBezTo>
                    <a:cubicBezTo>
                      <a:pt x="997572" y="785487"/>
                      <a:pt x="964983" y="811178"/>
                      <a:pt x="928687" y="831919"/>
                    </a:cubicBezTo>
                    <a:cubicBezTo>
                      <a:pt x="915611" y="839391"/>
                      <a:pt x="899667" y="840274"/>
                      <a:pt x="885825" y="846206"/>
                    </a:cubicBezTo>
                    <a:cubicBezTo>
                      <a:pt x="866249" y="854596"/>
                      <a:pt x="848450" y="866871"/>
                      <a:pt x="828675" y="874781"/>
                    </a:cubicBezTo>
                    <a:cubicBezTo>
                      <a:pt x="800709" y="885968"/>
                      <a:pt x="742950" y="903356"/>
                      <a:pt x="742950" y="903356"/>
                    </a:cubicBezTo>
                    <a:lnTo>
                      <a:pt x="571500" y="889069"/>
                    </a:lnTo>
                    <a:cubicBezTo>
                      <a:pt x="523834" y="884736"/>
                      <a:pt x="476488" y="874781"/>
                      <a:pt x="428625" y="874781"/>
                    </a:cubicBezTo>
                    <a:cubicBezTo>
                      <a:pt x="333256" y="874781"/>
                      <a:pt x="238125" y="884306"/>
                      <a:pt x="142875" y="889069"/>
                    </a:cubicBezTo>
                    <a:cubicBezTo>
                      <a:pt x="128587" y="893831"/>
                      <a:pt x="110661" y="892707"/>
                      <a:pt x="100012" y="903356"/>
                    </a:cubicBezTo>
                    <a:cubicBezTo>
                      <a:pt x="75728" y="927640"/>
                      <a:pt x="42862" y="989081"/>
                      <a:pt x="42862" y="989081"/>
                    </a:cubicBezTo>
                    <a:lnTo>
                      <a:pt x="14287" y="1074806"/>
                    </a:lnTo>
                    <a:lnTo>
                      <a:pt x="0" y="1117669"/>
                    </a:lnTo>
                    <a:cubicBezTo>
                      <a:pt x="4579" y="1135986"/>
                      <a:pt x="18324" y="1197179"/>
                      <a:pt x="28575" y="1217681"/>
                    </a:cubicBezTo>
                    <a:cubicBezTo>
                      <a:pt x="36254" y="1233040"/>
                      <a:pt x="42862" y="1251019"/>
                      <a:pt x="57150" y="1260544"/>
                    </a:cubicBezTo>
                    <a:cubicBezTo>
                      <a:pt x="73488" y="1271436"/>
                      <a:pt x="95419" y="1269436"/>
                      <a:pt x="114300" y="1274831"/>
                    </a:cubicBezTo>
                    <a:cubicBezTo>
                      <a:pt x="128781" y="1278968"/>
                      <a:pt x="143997" y="1281805"/>
                      <a:pt x="157162" y="1289119"/>
                    </a:cubicBezTo>
                    <a:cubicBezTo>
                      <a:pt x="187183" y="1305798"/>
                      <a:pt x="214312" y="1327219"/>
                      <a:pt x="242887" y="1346269"/>
                    </a:cubicBezTo>
                    <a:cubicBezTo>
                      <a:pt x="257175" y="1355794"/>
                      <a:pt x="269460" y="1369414"/>
                      <a:pt x="285750" y="1374844"/>
                    </a:cubicBezTo>
                    <a:lnTo>
                      <a:pt x="328612" y="1389131"/>
                    </a:lnTo>
                    <a:cubicBezTo>
                      <a:pt x="357187" y="1408181"/>
                      <a:pt x="395287" y="1417706"/>
                      <a:pt x="414337" y="1446281"/>
                    </a:cubicBezTo>
                    <a:cubicBezTo>
                      <a:pt x="481012" y="1546294"/>
                      <a:pt x="442912" y="1512956"/>
                      <a:pt x="514350" y="1560581"/>
                    </a:cubicBezTo>
                    <a:cubicBezTo>
                      <a:pt x="523875" y="1574869"/>
                      <a:pt x="541370" y="1586343"/>
                      <a:pt x="542925" y="1603444"/>
                    </a:cubicBezTo>
                    <a:cubicBezTo>
                      <a:pt x="546401" y="1641683"/>
                      <a:pt x="536682" y="1680200"/>
                      <a:pt x="528637" y="1717744"/>
                    </a:cubicBezTo>
                    <a:cubicBezTo>
                      <a:pt x="512529" y="1792914"/>
                      <a:pt x="506567" y="1793711"/>
                      <a:pt x="471487" y="1846331"/>
                    </a:cubicBezTo>
                    <a:cubicBezTo>
                      <a:pt x="466725" y="1860619"/>
                      <a:pt x="463935" y="1875723"/>
                      <a:pt x="457200" y="1889194"/>
                    </a:cubicBezTo>
                    <a:cubicBezTo>
                      <a:pt x="437310" y="1928975"/>
                      <a:pt x="417359" y="1943322"/>
                      <a:pt x="385762" y="1974919"/>
                    </a:cubicBezTo>
                    <a:cubicBezTo>
                      <a:pt x="359699" y="2079173"/>
                      <a:pt x="363615" y="2037418"/>
                      <a:pt x="385762" y="2203519"/>
                    </a:cubicBezTo>
                    <a:cubicBezTo>
                      <a:pt x="387752" y="2218447"/>
                      <a:pt x="390642" y="2234621"/>
                      <a:pt x="400050" y="2246381"/>
                    </a:cubicBezTo>
                    <a:cubicBezTo>
                      <a:pt x="427348" y="2280503"/>
                      <a:pt x="451264" y="2271988"/>
                      <a:pt x="485775" y="2289244"/>
                    </a:cubicBezTo>
                    <a:cubicBezTo>
                      <a:pt x="501133" y="2296923"/>
                      <a:pt x="512946" y="2310845"/>
                      <a:pt x="528637" y="2317819"/>
                    </a:cubicBezTo>
                    <a:cubicBezTo>
                      <a:pt x="620070" y="2358456"/>
                      <a:pt x="598798" y="2336954"/>
                      <a:pt x="685800" y="2360681"/>
                    </a:cubicBezTo>
                    <a:cubicBezTo>
                      <a:pt x="714859" y="2368606"/>
                      <a:pt x="771525" y="2389256"/>
                      <a:pt x="771525" y="2389256"/>
                    </a:cubicBezTo>
                    <a:cubicBezTo>
                      <a:pt x="838200" y="2384494"/>
                      <a:pt x="905445" y="2384885"/>
                      <a:pt x="971550" y="2374969"/>
                    </a:cubicBezTo>
                    <a:cubicBezTo>
                      <a:pt x="1001337" y="2370501"/>
                      <a:pt x="1057275" y="2346394"/>
                      <a:pt x="1057275" y="2346394"/>
                    </a:cubicBezTo>
                    <a:cubicBezTo>
                      <a:pt x="1062037" y="2332106"/>
                      <a:pt x="1064827" y="2317002"/>
                      <a:pt x="1071562" y="2303531"/>
                    </a:cubicBezTo>
                    <a:cubicBezTo>
                      <a:pt x="1079241" y="2288172"/>
                      <a:pt x="1098241" y="2277735"/>
                      <a:pt x="1100137" y="2260669"/>
                    </a:cubicBezTo>
                    <a:cubicBezTo>
                      <a:pt x="1112770" y="2146970"/>
                      <a:pt x="1105974" y="2031856"/>
                      <a:pt x="1114425" y="1917769"/>
                    </a:cubicBezTo>
                    <a:cubicBezTo>
                      <a:pt x="1115538" y="1902750"/>
                      <a:pt x="1121977" y="1888377"/>
                      <a:pt x="1128712" y="1874906"/>
                    </a:cubicBezTo>
                    <a:cubicBezTo>
                      <a:pt x="1136391" y="1859547"/>
                      <a:pt x="1145145" y="1844186"/>
                      <a:pt x="1157287" y="1832044"/>
                    </a:cubicBezTo>
                    <a:cubicBezTo>
                      <a:pt x="1169429" y="1819902"/>
                      <a:pt x="1185862" y="1812994"/>
                      <a:pt x="1200150" y="1803469"/>
                    </a:cubicBezTo>
                    <a:cubicBezTo>
                      <a:pt x="1236060" y="1695734"/>
                      <a:pt x="1183443" y="1824352"/>
                      <a:pt x="1257300" y="1732031"/>
                    </a:cubicBezTo>
                    <a:cubicBezTo>
                      <a:pt x="1266708" y="1720271"/>
                      <a:pt x="1264852" y="1702639"/>
                      <a:pt x="1271587" y="1689169"/>
                    </a:cubicBezTo>
                    <a:cubicBezTo>
                      <a:pt x="1279266" y="1673810"/>
                      <a:pt x="1293188" y="1661998"/>
                      <a:pt x="1300162" y="1646306"/>
                    </a:cubicBezTo>
                    <a:cubicBezTo>
                      <a:pt x="1312395" y="1618781"/>
                      <a:pt x="1328737" y="1560581"/>
                      <a:pt x="1328737" y="1560581"/>
                    </a:cubicBezTo>
                    <a:cubicBezTo>
                      <a:pt x="1333500" y="1493906"/>
                      <a:pt x="1335215" y="1426943"/>
                      <a:pt x="1343025" y="1360556"/>
                    </a:cubicBezTo>
                    <a:cubicBezTo>
                      <a:pt x="1344785" y="1345599"/>
                      <a:pt x="1353175" y="1332175"/>
                      <a:pt x="1357312" y="1317694"/>
                    </a:cubicBezTo>
                    <a:cubicBezTo>
                      <a:pt x="1400499" y="1166541"/>
                      <a:pt x="1332268" y="1378543"/>
                      <a:pt x="1400175" y="1174819"/>
                    </a:cubicBezTo>
                    <a:cubicBezTo>
                      <a:pt x="1404937" y="1160531"/>
                      <a:pt x="1401931" y="1140310"/>
                      <a:pt x="1414462" y="1131956"/>
                    </a:cubicBezTo>
                    <a:cubicBezTo>
                      <a:pt x="1516525" y="1063914"/>
                      <a:pt x="1466869" y="1083135"/>
                      <a:pt x="1557337" y="1060519"/>
                    </a:cubicBezTo>
                    <a:cubicBezTo>
                      <a:pt x="1571625" y="1050994"/>
                      <a:pt x="1588058" y="1044086"/>
                      <a:pt x="1600200" y="1031944"/>
                    </a:cubicBezTo>
                    <a:cubicBezTo>
                      <a:pt x="1695453" y="936691"/>
                      <a:pt x="1557335" y="1036708"/>
                      <a:pt x="1671637" y="960506"/>
                    </a:cubicBezTo>
                    <a:cubicBezTo>
                      <a:pt x="1676400" y="936694"/>
                      <a:pt x="1680035" y="912628"/>
                      <a:pt x="1685925" y="889069"/>
                    </a:cubicBezTo>
                    <a:cubicBezTo>
                      <a:pt x="1689578" y="874458"/>
                      <a:pt x="1700212" y="861266"/>
                      <a:pt x="1700212" y="846206"/>
                    </a:cubicBezTo>
                    <a:cubicBezTo>
                      <a:pt x="1700212" y="817310"/>
                      <a:pt x="1680591" y="740860"/>
                      <a:pt x="1657350" y="717619"/>
                    </a:cubicBezTo>
                    <a:cubicBezTo>
                      <a:pt x="1642290" y="702559"/>
                      <a:pt x="1618692" y="699611"/>
                      <a:pt x="1600200" y="689044"/>
                    </a:cubicBezTo>
                    <a:cubicBezTo>
                      <a:pt x="1585291" y="680525"/>
                      <a:pt x="1571625" y="669994"/>
                      <a:pt x="1557337" y="660469"/>
                    </a:cubicBezTo>
                    <a:cubicBezTo>
                      <a:pt x="1505237" y="504161"/>
                      <a:pt x="1588326" y="740909"/>
                      <a:pt x="1514475" y="574744"/>
                    </a:cubicBezTo>
                    <a:cubicBezTo>
                      <a:pt x="1502242" y="547219"/>
                      <a:pt x="1502608" y="514081"/>
                      <a:pt x="1485900" y="489019"/>
                    </a:cubicBezTo>
                    <a:cubicBezTo>
                      <a:pt x="1476375" y="474731"/>
                      <a:pt x="1465004" y="461515"/>
                      <a:pt x="1457325" y="446156"/>
                    </a:cubicBezTo>
                    <a:cubicBezTo>
                      <a:pt x="1450590" y="432686"/>
                      <a:pt x="1450351" y="416459"/>
                      <a:pt x="1443037" y="403294"/>
                    </a:cubicBezTo>
                    <a:cubicBezTo>
                      <a:pt x="1426358" y="373273"/>
                      <a:pt x="1385887" y="317569"/>
                      <a:pt x="1385887" y="317569"/>
                    </a:cubicBezTo>
                    <a:lnTo>
                      <a:pt x="1357312" y="231844"/>
                    </a:lnTo>
                    <a:cubicBezTo>
                      <a:pt x="1352550" y="217556"/>
                      <a:pt x="1357313" y="193743"/>
                      <a:pt x="1343025" y="188981"/>
                    </a:cubicBezTo>
                    <a:lnTo>
                      <a:pt x="1300162" y="174694"/>
                    </a:lnTo>
                    <a:cubicBezTo>
                      <a:pt x="1262063" y="60393"/>
                      <a:pt x="1319212" y="193744"/>
                      <a:pt x="1243012" y="117544"/>
                    </a:cubicBezTo>
                    <a:cubicBezTo>
                      <a:pt x="1232363" y="106895"/>
                      <a:pt x="1238133" y="86441"/>
                      <a:pt x="1228725" y="74681"/>
                    </a:cubicBezTo>
                    <a:cubicBezTo>
                      <a:pt x="1217998" y="61272"/>
                      <a:pt x="1201554" y="53080"/>
                      <a:pt x="1185862" y="46106"/>
                    </a:cubicBezTo>
                    <a:cubicBezTo>
                      <a:pt x="1129306" y="20970"/>
                      <a:pt x="1061625" y="6039"/>
                      <a:pt x="1000125" y="3244"/>
                    </a:cubicBezTo>
                    <a:cubicBezTo>
                      <a:pt x="928761" y="0"/>
                      <a:pt x="857250" y="3244"/>
                      <a:pt x="785812" y="3244"/>
                    </a:cubicBezTo>
                  </a:path>
                </a:pathLst>
              </a:custGeom>
              <a:solidFill>
                <a:schemeClr val="accent3">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2" name="Freeform 171"/>
              <p:cNvSpPr/>
              <p:nvPr/>
            </p:nvSpPr>
            <p:spPr>
              <a:xfrm>
                <a:off x="7123631" y="3578072"/>
                <a:ext cx="648769" cy="1222527"/>
              </a:xfrm>
              <a:custGeom>
                <a:avLst/>
                <a:gdLst>
                  <a:gd name="connsiteX0" fmla="*/ 46229 w 1417829"/>
                  <a:gd name="connsiteY0" fmla="*/ 114300 h 2757488"/>
                  <a:gd name="connsiteX1" fmla="*/ 31942 w 1417829"/>
                  <a:gd name="connsiteY1" fmla="*/ 414338 h 2757488"/>
                  <a:gd name="connsiteX2" fmla="*/ 3367 w 1417829"/>
                  <a:gd name="connsiteY2" fmla="*/ 457200 h 2757488"/>
                  <a:gd name="connsiteX3" fmla="*/ 46229 w 1417829"/>
                  <a:gd name="connsiteY3" fmla="*/ 485775 h 2757488"/>
                  <a:gd name="connsiteX4" fmla="*/ 160529 w 1417829"/>
                  <a:gd name="connsiteY4" fmla="*/ 514350 h 2757488"/>
                  <a:gd name="connsiteX5" fmla="*/ 203392 w 1417829"/>
                  <a:gd name="connsiteY5" fmla="*/ 528638 h 2757488"/>
                  <a:gd name="connsiteX6" fmla="*/ 246254 w 1417829"/>
                  <a:gd name="connsiteY6" fmla="*/ 614363 h 2757488"/>
                  <a:gd name="connsiteX7" fmla="*/ 217679 w 1417829"/>
                  <a:gd name="connsiteY7" fmla="*/ 900113 h 2757488"/>
                  <a:gd name="connsiteX8" fmla="*/ 189104 w 1417829"/>
                  <a:gd name="connsiteY8" fmla="*/ 985838 h 2757488"/>
                  <a:gd name="connsiteX9" fmla="*/ 174817 w 1417829"/>
                  <a:gd name="connsiteY9" fmla="*/ 1028700 h 2757488"/>
                  <a:gd name="connsiteX10" fmla="*/ 189104 w 1417829"/>
                  <a:gd name="connsiteY10" fmla="*/ 1328738 h 2757488"/>
                  <a:gd name="connsiteX11" fmla="*/ 203392 w 1417829"/>
                  <a:gd name="connsiteY11" fmla="*/ 1371600 h 2757488"/>
                  <a:gd name="connsiteX12" fmla="*/ 231967 w 1417829"/>
                  <a:gd name="connsiteY12" fmla="*/ 1414463 h 2757488"/>
                  <a:gd name="connsiteX13" fmla="*/ 274829 w 1417829"/>
                  <a:gd name="connsiteY13" fmla="*/ 1457325 h 2757488"/>
                  <a:gd name="connsiteX14" fmla="*/ 317692 w 1417829"/>
                  <a:gd name="connsiteY14" fmla="*/ 1485900 h 2757488"/>
                  <a:gd name="connsiteX15" fmla="*/ 346267 w 1417829"/>
                  <a:gd name="connsiteY15" fmla="*/ 1528763 h 2757488"/>
                  <a:gd name="connsiteX16" fmla="*/ 403417 w 1417829"/>
                  <a:gd name="connsiteY16" fmla="*/ 1543050 h 2757488"/>
                  <a:gd name="connsiteX17" fmla="*/ 446279 w 1417829"/>
                  <a:gd name="connsiteY17" fmla="*/ 1557338 h 2757488"/>
                  <a:gd name="connsiteX18" fmla="*/ 574867 w 1417829"/>
                  <a:gd name="connsiteY18" fmla="*/ 1628775 h 2757488"/>
                  <a:gd name="connsiteX19" fmla="*/ 603442 w 1417829"/>
                  <a:gd name="connsiteY19" fmla="*/ 1671638 h 2757488"/>
                  <a:gd name="connsiteX20" fmla="*/ 689167 w 1417829"/>
                  <a:gd name="connsiteY20" fmla="*/ 1700213 h 2757488"/>
                  <a:gd name="connsiteX21" fmla="*/ 732029 w 1417829"/>
                  <a:gd name="connsiteY21" fmla="*/ 1728788 h 2757488"/>
                  <a:gd name="connsiteX22" fmla="*/ 789179 w 1417829"/>
                  <a:gd name="connsiteY22" fmla="*/ 1814513 h 2757488"/>
                  <a:gd name="connsiteX23" fmla="*/ 817754 w 1417829"/>
                  <a:gd name="connsiteY23" fmla="*/ 1857375 h 2757488"/>
                  <a:gd name="connsiteX24" fmla="*/ 832042 w 1417829"/>
                  <a:gd name="connsiteY24" fmla="*/ 1900238 h 2757488"/>
                  <a:gd name="connsiteX25" fmla="*/ 817754 w 1417829"/>
                  <a:gd name="connsiteY25" fmla="*/ 1957388 h 2757488"/>
                  <a:gd name="connsiteX26" fmla="*/ 803467 w 1417829"/>
                  <a:gd name="connsiteY26" fmla="*/ 2000250 h 2757488"/>
                  <a:gd name="connsiteX27" fmla="*/ 717742 w 1417829"/>
                  <a:gd name="connsiteY27" fmla="*/ 2028825 h 2757488"/>
                  <a:gd name="connsiteX28" fmla="*/ 674879 w 1417829"/>
                  <a:gd name="connsiteY28" fmla="*/ 2043113 h 2757488"/>
                  <a:gd name="connsiteX29" fmla="*/ 560579 w 1417829"/>
                  <a:gd name="connsiteY29" fmla="*/ 2071688 h 2757488"/>
                  <a:gd name="connsiteX30" fmla="*/ 474854 w 1417829"/>
                  <a:gd name="connsiteY30" fmla="*/ 2100263 h 2757488"/>
                  <a:gd name="connsiteX31" fmla="*/ 403417 w 1417829"/>
                  <a:gd name="connsiteY31" fmla="*/ 2157413 h 2757488"/>
                  <a:gd name="connsiteX32" fmla="*/ 360554 w 1417829"/>
                  <a:gd name="connsiteY32" fmla="*/ 2243138 h 2757488"/>
                  <a:gd name="connsiteX33" fmla="*/ 331979 w 1417829"/>
                  <a:gd name="connsiteY33" fmla="*/ 2286000 h 2757488"/>
                  <a:gd name="connsiteX34" fmla="*/ 346267 w 1417829"/>
                  <a:gd name="connsiteY34" fmla="*/ 2386013 h 2757488"/>
                  <a:gd name="connsiteX35" fmla="*/ 417704 w 1417829"/>
                  <a:gd name="connsiteY35" fmla="*/ 2457450 h 2757488"/>
                  <a:gd name="connsiteX36" fmla="*/ 460567 w 1417829"/>
                  <a:gd name="connsiteY36" fmla="*/ 2471738 h 2757488"/>
                  <a:gd name="connsiteX37" fmla="*/ 503429 w 1417829"/>
                  <a:gd name="connsiteY37" fmla="*/ 2500313 h 2757488"/>
                  <a:gd name="connsiteX38" fmla="*/ 560579 w 1417829"/>
                  <a:gd name="connsiteY38" fmla="*/ 2628900 h 2757488"/>
                  <a:gd name="connsiteX39" fmla="*/ 603442 w 1417829"/>
                  <a:gd name="connsiteY39" fmla="*/ 2728913 h 2757488"/>
                  <a:gd name="connsiteX40" fmla="*/ 646304 w 1417829"/>
                  <a:gd name="connsiteY40" fmla="*/ 2757488 h 2757488"/>
                  <a:gd name="connsiteX41" fmla="*/ 803467 w 1417829"/>
                  <a:gd name="connsiteY41" fmla="*/ 2714625 h 2757488"/>
                  <a:gd name="connsiteX42" fmla="*/ 846329 w 1417829"/>
                  <a:gd name="connsiteY42" fmla="*/ 2700338 h 2757488"/>
                  <a:gd name="connsiteX43" fmla="*/ 974917 w 1417829"/>
                  <a:gd name="connsiteY43" fmla="*/ 2614613 h 2757488"/>
                  <a:gd name="connsiteX44" fmla="*/ 1017779 w 1417829"/>
                  <a:gd name="connsiteY44" fmla="*/ 2586038 h 2757488"/>
                  <a:gd name="connsiteX45" fmla="*/ 1060642 w 1417829"/>
                  <a:gd name="connsiteY45" fmla="*/ 2557463 h 2757488"/>
                  <a:gd name="connsiteX46" fmla="*/ 1089217 w 1417829"/>
                  <a:gd name="connsiteY46" fmla="*/ 2514600 h 2757488"/>
                  <a:gd name="connsiteX47" fmla="*/ 1132079 w 1417829"/>
                  <a:gd name="connsiteY47" fmla="*/ 2500313 h 2757488"/>
                  <a:gd name="connsiteX48" fmla="*/ 1174942 w 1417829"/>
                  <a:gd name="connsiteY48" fmla="*/ 2471738 h 2757488"/>
                  <a:gd name="connsiteX49" fmla="*/ 1203517 w 1417829"/>
                  <a:gd name="connsiteY49" fmla="*/ 2386013 h 2757488"/>
                  <a:gd name="connsiteX50" fmla="*/ 1174942 w 1417829"/>
                  <a:gd name="connsiteY50" fmla="*/ 2214563 h 2757488"/>
                  <a:gd name="connsiteX51" fmla="*/ 1103504 w 1417829"/>
                  <a:gd name="connsiteY51" fmla="*/ 2114550 h 2757488"/>
                  <a:gd name="connsiteX52" fmla="*/ 1046354 w 1417829"/>
                  <a:gd name="connsiteY52" fmla="*/ 1914525 h 2757488"/>
                  <a:gd name="connsiteX53" fmla="*/ 1017779 w 1417829"/>
                  <a:gd name="connsiteY53" fmla="*/ 1828800 h 2757488"/>
                  <a:gd name="connsiteX54" fmla="*/ 946342 w 1417829"/>
                  <a:gd name="connsiteY54" fmla="*/ 1743075 h 2757488"/>
                  <a:gd name="connsiteX55" fmla="*/ 917767 w 1417829"/>
                  <a:gd name="connsiteY55" fmla="*/ 1700213 h 2757488"/>
                  <a:gd name="connsiteX56" fmla="*/ 903479 w 1417829"/>
                  <a:gd name="connsiteY56" fmla="*/ 1657350 h 2757488"/>
                  <a:gd name="connsiteX57" fmla="*/ 860617 w 1417829"/>
                  <a:gd name="connsiteY57" fmla="*/ 1628775 h 2757488"/>
                  <a:gd name="connsiteX58" fmla="*/ 803467 w 1417829"/>
                  <a:gd name="connsiteY58" fmla="*/ 1543050 h 2757488"/>
                  <a:gd name="connsiteX59" fmla="*/ 760604 w 1417829"/>
                  <a:gd name="connsiteY59" fmla="*/ 1528763 h 2757488"/>
                  <a:gd name="connsiteX60" fmla="*/ 746317 w 1417829"/>
                  <a:gd name="connsiteY60" fmla="*/ 1485900 h 2757488"/>
                  <a:gd name="connsiteX61" fmla="*/ 717742 w 1417829"/>
                  <a:gd name="connsiteY61" fmla="*/ 1357313 h 2757488"/>
                  <a:gd name="connsiteX62" fmla="*/ 746317 w 1417829"/>
                  <a:gd name="connsiteY62" fmla="*/ 1314450 h 2757488"/>
                  <a:gd name="connsiteX63" fmla="*/ 832042 w 1417829"/>
                  <a:gd name="connsiteY63" fmla="*/ 1285875 h 2757488"/>
                  <a:gd name="connsiteX64" fmla="*/ 874904 w 1417829"/>
                  <a:gd name="connsiteY64" fmla="*/ 1371600 h 2757488"/>
                  <a:gd name="connsiteX65" fmla="*/ 889192 w 1417829"/>
                  <a:gd name="connsiteY65" fmla="*/ 1414463 h 2757488"/>
                  <a:gd name="connsiteX66" fmla="*/ 974917 w 1417829"/>
                  <a:gd name="connsiteY66" fmla="*/ 1457325 h 2757488"/>
                  <a:gd name="connsiteX67" fmla="*/ 1003492 w 1417829"/>
                  <a:gd name="connsiteY67" fmla="*/ 1414463 h 2757488"/>
                  <a:gd name="connsiteX68" fmla="*/ 974917 w 1417829"/>
                  <a:gd name="connsiteY68" fmla="*/ 1285875 h 2757488"/>
                  <a:gd name="connsiteX69" fmla="*/ 960629 w 1417829"/>
                  <a:gd name="connsiteY69" fmla="*/ 1214438 h 2757488"/>
                  <a:gd name="connsiteX70" fmla="*/ 974917 w 1417829"/>
                  <a:gd name="connsiteY70" fmla="*/ 928688 h 2757488"/>
                  <a:gd name="connsiteX71" fmla="*/ 989204 w 1417829"/>
                  <a:gd name="connsiteY71" fmla="*/ 885825 h 2757488"/>
                  <a:gd name="connsiteX72" fmla="*/ 1017779 w 1417829"/>
                  <a:gd name="connsiteY72" fmla="*/ 842963 h 2757488"/>
                  <a:gd name="connsiteX73" fmla="*/ 1146367 w 1417829"/>
                  <a:gd name="connsiteY73" fmla="*/ 785813 h 2757488"/>
                  <a:gd name="connsiteX74" fmla="*/ 1232092 w 1417829"/>
                  <a:gd name="connsiteY74" fmla="*/ 757238 h 2757488"/>
                  <a:gd name="connsiteX75" fmla="*/ 1274954 w 1417829"/>
                  <a:gd name="connsiteY75" fmla="*/ 742950 h 2757488"/>
                  <a:gd name="connsiteX76" fmla="*/ 1360679 w 1417829"/>
                  <a:gd name="connsiteY76" fmla="*/ 700088 h 2757488"/>
                  <a:gd name="connsiteX77" fmla="*/ 1403542 w 1417829"/>
                  <a:gd name="connsiteY77" fmla="*/ 571500 h 2757488"/>
                  <a:gd name="connsiteX78" fmla="*/ 1417829 w 1417829"/>
                  <a:gd name="connsiteY78" fmla="*/ 528638 h 2757488"/>
                  <a:gd name="connsiteX79" fmla="*/ 1389254 w 1417829"/>
                  <a:gd name="connsiteY79" fmla="*/ 414338 h 2757488"/>
                  <a:gd name="connsiteX80" fmla="*/ 1374967 w 1417829"/>
                  <a:gd name="connsiteY80" fmla="*/ 371475 h 2757488"/>
                  <a:gd name="connsiteX81" fmla="*/ 1332104 w 1417829"/>
                  <a:gd name="connsiteY81" fmla="*/ 342900 h 2757488"/>
                  <a:gd name="connsiteX82" fmla="*/ 1303529 w 1417829"/>
                  <a:gd name="connsiteY82" fmla="*/ 300038 h 2757488"/>
                  <a:gd name="connsiteX83" fmla="*/ 1260667 w 1417829"/>
                  <a:gd name="connsiteY83" fmla="*/ 271463 h 2757488"/>
                  <a:gd name="connsiteX84" fmla="*/ 746317 w 1417829"/>
                  <a:gd name="connsiteY84" fmla="*/ 228600 h 2757488"/>
                  <a:gd name="connsiteX85" fmla="*/ 660592 w 1417829"/>
                  <a:gd name="connsiteY85" fmla="*/ 185738 h 2757488"/>
                  <a:gd name="connsiteX86" fmla="*/ 646304 w 1417829"/>
                  <a:gd name="connsiteY86" fmla="*/ 142875 h 2757488"/>
                  <a:gd name="connsiteX87" fmla="*/ 560579 w 1417829"/>
                  <a:gd name="connsiteY87" fmla="*/ 85725 h 2757488"/>
                  <a:gd name="connsiteX88" fmla="*/ 503429 w 1417829"/>
                  <a:gd name="connsiteY88" fmla="*/ 57150 h 2757488"/>
                  <a:gd name="connsiteX89" fmla="*/ 417704 w 1417829"/>
                  <a:gd name="connsiteY89" fmla="*/ 28575 h 2757488"/>
                  <a:gd name="connsiteX90" fmla="*/ 360554 w 1417829"/>
                  <a:gd name="connsiteY90" fmla="*/ 0 h 2757488"/>
                  <a:gd name="connsiteX91" fmla="*/ 160529 w 1417829"/>
                  <a:gd name="connsiteY91" fmla="*/ 14288 h 2757488"/>
                  <a:gd name="connsiteX92" fmla="*/ 74804 w 1417829"/>
                  <a:gd name="connsiteY92" fmla="*/ 57150 h 2757488"/>
                  <a:gd name="connsiteX93" fmla="*/ 31942 w 1417829"/>
                  <a:gd name="connsiteY93" fmla="*/ 71438 h 2757488"/>
                  <a:gd name="connsiteX94" fmla="*/ 17654 w 1417829"/>
                  <a:gd name="connsiteY94" fmla="*/ 200025 h 275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417829" h="2757488">
                    <a:moveTo>
                      <a:pt x="46229" y="114300"/>
                    </a:moveTo>
                    <a:cubicBezTo>
                      <a:pt x="41467" y="214313"/>
                      <a:pt x="44361" y="314985"/>
                      <a:pt x="31942" y="414338"/>
                    </a:cubicBezTo>
                    <a:cubicBezTo>
                      <a:pt x="29812" y="431377"/>
                      <a:pt x="0" y="440362"/>
                      <a:pt x="3367" y="457200"/>
                    </a:cubicBezTo>
                    <a:cubicBezTo>
                      <a:pt x="6734" y="474038"/>
                      <a:pt x="30092" y="479907"/>
                      <a:pt x="46229" y="485775"/>
                    </a:cubicBezTo>
                    <a:cubicBezTo>
                      <a:pt x="83137" y="499196"/>
                      <a:pt x="122640" y="504017"/>
                      <a:pt x="160529" y="514350"/>
                    </a:cubicBezTo>
                    <a:cubicBezTo>
                      <a:pt x="175059" y="518313"/>
                      <a:pt x="189104" y="523875"/>
                      <a:pt x="203392" y="528638"/>
                    </a:cubicBezTo>
                    <a:cubicBezTo>
                      <a:pt x="217841" y="550311"/>
                      <a:pt x="246254" y="584785"/>
                      <a:pt x="246254" y="614363"/>
                    </a:cubicBezTo>
                    <a:cubicBezTo>
                      <a:pt x="246254" y="661237"/>
                      <a:pt x="235870" y="827348"/>
                      <a:pt x="217679" y="900113"/>
                    </a:cubicBezTo>
                    <a:cubicBezTo>
                      <a:pt x="210374" y="929334"/>
                      <a:pt x="198629" y="957263"/>
                      <a:pt x="189104" y="985838"/>
                    </a:cubicBezTo>
                    <a:lnTo>
                      <a:pt x="174817" y="1028700"/>
                    </a:lnTo>
                    <a:cubicBezTo>
                      <a:pt x="179579" y="1128713"/>
                      <a:pt x="180789" y="1228958"/>
                      <a:pt x="189104" y="1328738"/>
                    </a:cubicBezTo>
                    <a:cubicBezTo>
                      <a:pt x="190355" y="1343746"/>
                      <a:pt x="196657" y="1358130"/>
                      <a:pt x="203392" y="1371600"/>
                    </a:cubicBezTo>
                    <a:cubicBezTo>
                      <a:pt x="211071" y="1386959"/>
                      <a:pt x="220974" y="1401271"/>
                      <a:pt x="231967" y="1414463"/>
                    </a:cubicBezTo>
                    <a:cubicBezTo>
                      <a:pt x="244902" y="1429985"/>
                      <a:pt x="259307" y="1444390"/>
                      <a:pt x="274829" y="1457325"/>
                    </a:cubicBezTo>
                    <a:cubicBezTo>
                      <a:pt x="288021" y="1468318"/>
                      <a:pt x="303404" y="1476375"/>
                      <a:pt x="317692" y="1485900"/>
                    </a:cubicBezTo>
                    <a:cubicBezTo>
                      <a:pt x="327217" y="1500188"/>
                      <a:pt x="331979" y="1519238"/>
                      <a:pt x="346267" y="1528763"/>
                    </a:cubicBezTo>
                    <a:cubicBezTo>
                      <a:pt x="362605" y="1539655"/>
                      <a:pt x="384536" y="1537655"/>
                      <a:pt x="403417" y="1543050"/>
                    </a:cubicBezTo>
                    <a:cubicBezTo>
                      <a:pt x="417898" y="1547187"/>
                      <a:pt x="433114" y="1550024"/>
                      <a:pt x="446279" y="1557338"/>
                    </a:cubicBezTo>
                    <a:cubicBezTo>
                      <a:pt x="593656" y="1639215"/>
                      <a:pt x="477882" y="1596448"/>
                      <a:pt x="574867" y="1628775"/>
                    </a:cubicBezTo>
                    <a:cubicBezTo>
                      <a:pt x="584392" y="1643063"/>
                      <a:pt x="588881" y="1662537"/>
                      <a:pt x="603442" y="1671638"/>
                    </a:cubicBezTo>
                    <a:cubicBezTo>
                      <a:pt x="628984" y="1687602"/>
                      <a:pt x="664105" y="1683505"/>
                      <a:pt x="689167" y="1700213"/>
                    </a:cubicBezTo>
                    <a:lnTo>
                      <a:pt x="732029" y="1728788"/>
                    </a:lnTo>
                    <a:lnTo>
                      <a:pt x="789179" y="1814513"/>
                    </a:lnTo>
                    <a:cubicBezTo>
                      <a:pt x="798704" y="1828800"/>
                      <a:pt x="812324" y="1841085"/>
                      <a:pt x="817754" y="1857375"/>
                    </a:cubicBezTo>
                    <a:lnTo>
                      <a:pt x="832042" y="1900238"/>
                    </a:lnTo>
                    <a:cubicBezTo>
                      <a:pt x="827279" y="1919288"/>
                      <a:pt x="823149" y="1938507"/>
                      <a:pt x="817754" y="1957388"/>
                    </a:cubicBezTo>
                    <a:cubicBezTo>
                      <a:pt x="813617" y="1971869"/>
                      <a:pt x="815722" y="1991496"/>
                      <a:pt x="803467" y="2000250"/>
                    </a:cubicBezTo>
                    <a:cubicBezTo>
                      <a:pt x="778957" y="2017757"/>
                      <a:pt x="746317" y="2019300"/>
                      <a:pt x="717742" y="2028825"/>
                    </a:cubicBezTo>
                    <a:cubicBezTo>
                      <a:pt x="703454" y="2033588"/>
                      <a:pt x="689490" y="2039460"/>
                      <a:pt x="674879" y="2043113"/>
                    </a:cubicBezTo>
                    <a:cubicBezTo>
                      <a:pt x="636779" y="2052638"/>
                      <a:pt x="597836" y="2059269"/>
                      <a:pt x="560579" y="2071688"/>
                    </a:cubicBezTo>
                    <a:lnTo>
                      <a:pt x="474854" y="2100263"/>
                    </a:lnTo>
                    <a:cubicBezTo>
                      <a:pt x="392962" y="2223099"/>
                      <a:pt x="502004" y="2078543"/>
                      <a:pt x="403417" y="2157413"/>
                    </a:cubicBezTo>
                    <a:cubicBezTo>
                      <a:pt x="369295" y="2184711"/>
                      <a:pt x="377810" y="2208627"/>
                      <a:pt x="360554" y="2243138"/>
                    </a:cubicBezTo>
                    <a:cubicBezTo>
                      <a:pt x="352875" y="2258496"/>
                      <a:pt x="341504" y="2271713"/>
                      <a:pt x="331979" y="2286000"/>
                    </a:cubicBezTo>
                    <a:cubicBezTo>
                      <a:pt x="336742" y="2319338"/>
                      <a:pt x="336590" y="2353757"/>
                      <a:pt x="346267" y="2386013"/>
                    </a:cubicBezTo>
                    <a:cubicBezTo>
                      <a:pt x="356352" y="2419630"/>
                      <a:pt x="388570" y="2442883"/>
                      <a:pt x="417704" y="2457450"/>
                    </a:cubicBezTo>
                    <a:cubicBezTo>
                      <a:pt x="431175" y="2464185"/>
                      <a:pt x="447096" y="2465003"/>
                      <a:pt x="460567" y="2471738"/>
                    </a:cubicBezTo>
                    <a:cubicBezTo>
                      <a:pt x="475925" y="2479417"/>
                      <a:pt x="489142" y="2490788"/>
                      <a:pt x="503429" y="2500313"/>
                    </a:cubicBezTo>
                    <a:cubicBezTo>
                      <a:pt x="537434" y="2602328"/>
                      <a:pt x="515296" y="2560976"/>
                      <a:pt x="560579" y="2628900"/>
                    </a:cubicBezTo>
                    <a:cubicBezTo>
                      <a:pt x="571509" y="2672620"/>
                      <a:pt x="570553" y="2696024"/>
                      <a:pt x="603442" y="2728913"/>
                    </a:cubicBezTo>
                    <a:cubicBezTo>
                      <a:pt x="615584" y="2741055"/>
                      <a:pt x="632017" y="2747963"/>
                      <a:pt x="646304" y="2757488"/>
                    </a:cubicBezTo>
                    <a:cubicBezTo>
                      <a:pt x="747279" y="2737292"/>
                      <a:pt x="694702" y="2750880"/>
                      <a:pt x="803467" y="2714625"/>
                    </a:cubicBezTo>
                    <a:lnTo>
                      <a:pt x="846329" y="2700338"/>
                    </a:lnTo>
                    <a:lnTo>
                      <a:pt x="974917" y="2614613"/>
                    </a:lnTo>
                    <a:lnTo>
                      <a:pt x="1017779" y="2586038"/>
                    </a:lnTo>
                    <a:lnTo>
                      <a:pt x="1060642" y="2557463"/>
                    </a:lnTo>
                    <a:cubicBezTo>
                      <a:pt x="1070167" y="2543175"/>
                      <a:pt x="1075808" y="2525327"/>
                      <a:pt x="1089217" y="2514600"/>
                    </a:cubicBezTo>
                    <a:cubicBezTo>
                      <a:pt x="1100977" y="2505192"/>
                      <a:pt x="1118609" y="2507048"/>
                      <a:pt x="1132079" y="2500313"/>
                    </a:cubicBezTo>
                    <a:cubicBezTo>
                      <a:pt x="1147438" y="2492634"/>
                      <a:pt x="1160654" y="2481263"/>
                      <a:pt x="1174942" y="2471738"/>
                    </a:cubicBezTo>
                    <a:cubicBezTo>
                      <a:pt x="1184467" y="2443163"/>
                      <a:pt x="1207253" y="2415901"/>
                      <a:pt x="1203517" y="2386013"/>
                    </a:cubicBezTo>
                    <a:cubicBezTo>
                      <a:pt x="1193387" y="2304976"/>
                      <a:pt x="1195169" y="2281988"/>
                      <a:pt x="1174942" y="2214563"/>
                    </a:cubicBezTo>
                    <a:cubicBezTo>
                      <a:pt x="1145309" y="2115785"/>
                      <a:pt x="1173090" y="2137746"/>
                      <a:pt x="1103504" y="2114550"/>
                    </a:cubicBezTo>
                    <a:cubicBezTo>
                      <a:pt x="1067622" y="1971024"/>
                      <a:pt x="1087349" y="2037511"/>
                      <a:pt x="1046354" y="1914525"/>
                    </a:cubicBezTo>
                    <a:cubicBezTo>
                      <a:pt x="1046353" y="1914521"/>
                      <a:pt x="1017781" y="1828803"/>
                      <a:pt x="1017779" y="1828800"/>
                    </a:cubicBezTo>
                    <a:cubicBezTo>
                      <a:pt x="946833" y="1722382"/>
                      <a:pt x="1038015" y="1853084"/>
                      <a:pt x="946342" y="1743075"/>
                    </a:cubicBezTo>
                    <a:cubicBezTo>
                      <a:pt x="935349" y="1729884"/>
                      <a:pt x="925446" y="1715571"/>
                      <a:pt x="917767" y="1700213"/>
                    </a:cubicBezTo>
                    <a:cubicBezTo>
                      <a:pt x="911032" y="1686742"/>
                      <a:pt x="912887" y="1669110"/>
                      <a:pt x="903479" y="1657350"/>
                    </a:cubicBezTo>
                    <a:cubicBezTo>
                      <a:pt x="892752" y="1643941"/>
                      <a:pt x="874904" y="1638300"/>
                      <a:pt x="860617" y="1628775"/>
                    </a:cubicBezTo>
                    <a:cubicBezTo>
                      <a:pt x="845638" y="1583839"/>
                      <a:pt x="849333" y="1573627"/>
                      <a:pt x="803467" y="1543050"/>
                    </a:cubicBezTo>
                    <a:cubicBezTo>
                      <a:pt x="790936" y="1534696"/>
                      <a:pt x="774892" y="1533525"/>
                      <a:pt x="760604" y="1528763"/>
                    </a:cubicBezTo>
                    <a:cubicBezTo>
                      <a:pt x="755842" y="1514475"/>
                      <a:pt x="756966" y="1496549"/>
                      <a:pt x="746317" y="1485900"/>
                    </a:cubicBezTo>
                    <a:cubicBezTo>
                      <a:pt x="684239" y="1423822"/>
                      <a:pt x="657706" y="1577445"/>
                      <a:pt x="717742" y="1357313"/>
                    </a:cubicBezTo>
                    <a:cubicBezTo>
                      <a:pt x="722260" y="1340746"/>
                      <a:pt x="731756" y="1323551"/>
                      <a:pt x="746317" y="1314450"/>
                    </a:cubicBezTo>
                    <a:cubicBezTo>
                      <a:pt x="771859" y="1298486"/>
                      <a:pt x="832042" y="1285875"/>
                      <a:pt x="832042" y="1285875"/>
                    </a:cubicBezTo>
                    <a:cubicBezTo>
                      <a:pt x="867951" y="1393606"/>
                      <a:pt x="819514" y="1260820"/>
                      <a:pt x="874904" y="1371600"/>
                    </a:cubicBezTo>
                    <a:cubicBezTo>
                      <a:pt x="881639" y="1385071"/>
                      <a:pt x="879784" y="1402703"/>
                      <a:pt x="889192" y="1414463"/>
                    </a:cubicBezTo>
                    <a:cubicBezTo>
                      <a:pt x="909336" y="1439643"/>
                      <a:pt x="946680" y="1447913"/>
                      <a:pt x="974917" y="1457325"/>
                    </a:cubicBezTo>
                    <a:cubicBezTo>
                      <a:pt x="984442" y="1443038"/>
                      <a:pt x="1001596" y="1431529"/>
                      <a:pt x="1003492" y="1414463"/>
                    </a:cubicBezTo>
                    <a:cubicBezTo>
                      <a:pt x="1009540" y="1360033"/>
                      <a:pt x="986505" y="1332228"/>
                      <a:pt x="974917" y="1285875"/>
                    </a:cubicBezTo>
                    <a:cubicBezTo>
                      <a:pt x="969027" y="1262316"/>
                      <a:pt x="965392" y="1238250"/>
                      <a:pt x="960629" y="1214438"/>
                    </a:cubicBezTo>
                    <a:cubicBezTo>
                      <a:pt x="965392" y="1119188"/>
                      <a:pt x="966655" y="1023698"/>
                      <a:pt x="974917" y="928688"/>
                    </a:cubicBezTo>
                    <a:cubicBezTo>
                      <a:pt x="976222" y="913684"/>
                      <a:pt x="982469" y="899296"/>
                      <a:pt x="989204" y="885825"/>
                    </a:cubicBezTo>
                    <a:cubicBezTo>
                      <a:pt x="996883" y="870466"/>
                      <a:pt x="1005637" y="855105"/>
                      <a:pt x="1017779" y="842963"/>
                    </a:cubicBezTo>
                    <a:cubicBezTo>
                      <a:pt x="1051742" y="809001"/>
                      <a:pt x="1103925" y="799961"/>
                      <a:pt x="1146367" y="785813"/>
                    </a:cubicBezTo>
                    <a:lnTo>
                      <a:pt x="1232092" y="757238"/>
                    </a:lnTo>
                    <a:cubicBezTo>
                      <a:pt x="1246379" y="752476"/>
                      <a:pt x="1262423" y="751304"/>
                      <a:pt x="1274954" y="742950"/>
                    </a:cubicBezTo>
                    <a:cubicBezTo>
                      <a:pt x="1330348" y="706021"/>
                      <a:pt x="1301527" y="719805"/>
                      <a:pt x="1360679" y="700088"/>
                    </a:cubicBezTo>
                    <a:lnTo>
                      <a:pt x="1403542" y="571500"/>
                    </a:lnTo>
                    <a:lnTo>
                      <a:pt x="1417829" y="528638"/>
                    </a:lnTo>
                    <a:cubicBezTo>
                      <a:pt x="1408304" y="490538"/>
                      <a:pt x="1401673" y="451595"/>
                      <a:pt x="1389254" y="414338"/>
                    </a:cubicBezTo>
                    <a:cubicBezTo>
                      <a:pt x="1384492" y="400050"/>
                      <a:pt x="1384375" y="383235"/>
                      <a:pt x="1374967" y="371475"/>
                    </a:cubicBezTo>
                    <a:cubicBezTo>
                      <a:pt x="1364240" y="358066"/>
                      <a:pt x="1346392" y="352425"/>
                      <a:pt x="1332104" y="342900"/>
                    </a:cubicBezTo>
                    <a:cubicBezTo>
                      <a:pt x="1322579" y="328613"/>
                      <a:pt x="1315671" y="312180"/>
                      <a:pt x="1303529" y="300038"/>
                    </a:cubicBezTo>
                    <a:cubicBezTo>
                      <a:pt x="1291387" y="287896"/>
                      <a:pt x="1276358" y="278437"/>
                      <a:pt x="1260667" y="271463"/>
                    </a:cubicBezTo>
                    <a:cubicBezTo>
                      <a:pt x="1099147" y="199676"/>
                      <a:pt x="921121" y="234427"/>
                      <a:pt x="746317" y="228600"/>
                    </a:cubicBezTo>
                    <a:cubicBezTo>
                      <a:pt x="718080" y="219188"/>
                      <a:pt x="680736" y="210918"/>
                      <a:pt x="660592" y="185738"/>
                    </a:cubicBezTo>
                    <a:cubicBezTo>
                      <a:pt x="651184" y="173978"/>
                      <a:pt x="656953" y="153524"/>
                      <a:pt x="646304" y="142875"/>
                    </a:cubicBezTo>
                    <a:cubicBezTo>
                      <a:pt x="622020" y="118591"/>
                      <a:pt x="591296" y="101084"/>
                      <a:pt x="560579" y="85725"/>
                    </a:cubicBezTo>
                    <a:cubicBezTo>
                      <a:pt x="541529" y="76200"/>
                      <a:pt x="523204" y="65060"/>
                      <a:pt x="503429" y="57150"/>
                    </a:cubicBezTo>
                    <a:cubicBezTo>
                      <a:pt x="475463" y="45963"/>
                      <a:pt x="444645" y="42045"/>
                      <a:pt x="417704" y="28575"/>
                    </a:cubicBezTo>
                    <a:lnTo>
                      <a:pt x="360554" y="0"/>
                    </a:lnTo>
                    <a:cubicBezTo>
                      <a:pt x="293879" y="4763"/>
                      <a:pt x="226916" y="6478"/>
                      <a:pt x="160529" y="14288"/>
                    </a:cubicBezTo>
                    <a:cubicBezTo>
                      <a:pt x="113568" y="19813"/>
                      <a:pt x="116297" y="36403"/>
                      <a:pt x="74804" y="57150"/>
                    </a:cubicBezTo>
                    <a:cubicBezTo>
                      <a:pt x="61334" y="63885"/>
                      <a:pt x="46229" y="66675"/>
                      <a:pt x="31942" y="71438"/>
                    </a:cubicBezTo>
                    <a:cubicBezTo>
                      <a:pt x="16307" y="180879"/>
                      <a:pt x="17654" y="137774"/>
                      <a:pt x="17654" y="200025"/>
                    </a:cubicBezTo>
                  </a:path>
                </a:pathLst>
              </a:custGeom>
              <a:solidFill>
                <a:schemeClr val="accent3">
                  <a:lumMod val="60000"/>
                  <a:lumOff val="40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3" name="Freeform 172"/>
              <p:cNvSpPr/>
              <p:nvPr/>
            </p:nvSpPr>
            <p:spPr>
              <a:xfrm>
                <a:off x="7547183" y="3315227"/>
                <a:ext cx="389882" cy="192172"/>
              </a:xfrm>
              <a:custGeom>
                <a:avLst/>
                <a:gdLst>
                  <a:gd name="connsiteX0" fmla="*/ 7308 w 1264608"/>
                  <a:gd name="connsiteY0" fmla="*/ 81346 h 595696"/>
                  <a:gd name="connsiteX1" fmla="*/ 35883 w 1264608"/>
                  <a:gd name="connsiteY1" fmla="*/ 181359 h 595696"/>
                  <a:gd name="connsiteX2" fmla="*/ 50171 w 1264608"/>
                  <a:gd name="connsiteY2" fmla="*/ 224221 h 595696"/>
                  <a:gd name="connsiteX3" fmla="*/ 107321 w 1264608"/>
                  <a:gd name="connsiteY3" fmla="*/ 309946 h 595696"/>
                  <a:gd name="connsiteX4" fmla="*/ 135896 w 1264608"/>
                  <a:gd name="connsiteY4" fmla="*/ 352809 h 595696"/>
                  <a:gd name="connsiteX5" fmla="*/ 235908 w 1264608"/>
                  <a:gd name="connsiteY5" fmla="*/ 409959 h 595696"/>
                  <a:gd name="connsiteX6" fmla="*/ 278771 w 1264608"/>
                  <a:gd name="connsiteY6" fmla="*/ 424246 h 595696"/>
                  <a:gd name="connsiteX7" fmla="*/ 364496 w 1264608"/>
                  <a:gd name="connsiteY7" fmla="*/ 481396 h 595696"/>
                  <a:gd name="connsiteX8" fmla="*/ 450221 w 1264608"/>
                  <a:gd name="connsiteY8" fmla="*/ 509971 h 595696"/>
                  <a:gd name="connsiteX9" fmla="*/ 564521 w 1264608"/>
                  <a:gd name="connsiteY9" fmla="*/ 538546 h 595696"/>
                  <a:gd name="connsiteX10" fmla="*/ 693108 w 1264608"/>
                  <a:gd name="connsiteY10" fmla="*/ 581409 h 595696"/>
                  <a:gd name="connsiteX11" fmla="*/ 735971 w 1264608"/>
                  <a:gd name="connsiteY11" fmla="*/ 595696 h 595696"/>
                  <a:gd name="connsiteX12" fmla="*/ 878846 w 1264608"/>
                  <a:gd name="connsiteY12" fmla="*/ 581409 h 595696"/>
                  <a:gd name="connsiteX13" fmla="*/ 921708 w 1264608"/>
                  <a:gd name="connsiteY13" fmla="*/ 552834 h 595696"/>
                  <a:gd name="connsiteX14" fmla="*/ 1021721 w 1264608"/>
                  <a:gd name="connsiteY14" fmla="*/ 495684 h 595696"/>
                  <a:gd name="connsiteX15" fmla="*/ 1064583 w 1264608"/>
                  <a:gd name="connsiteY15" fmla="*/ 467109 h 595696"/>
                  <a:gd name="connsiteX16" fmla="*/ 1221746 w 1264608"/>
                  <a:gd name="connsiteY16" fmla="*/ 438534 h 595696"/>
                  <a:gd name="connsiteX17" fmla="*/ 1250321 w 1264608"/>
                  <a:gd name="connsiteY17" fmla="*/ 295659 h 595696"/>
                  <a:gd name="connsiteX18" fmla="*/ 1264608 w 1264608"/>
                  <a:gd name="connsiteY18" fmla="*/ 252796 h 595696"/>
                  <a:gd name="connsiteX19" fmla="*/ 1250321 w 1264608"/>
                  <a:gd name="connsiteY19" fmla="*/ 195646 h 595696"/>
                  <a:gd name="connsiteX20" fmla="*/ 1164596 w 1264608"/>
                  <a:gd name="connsiteY20" fmla="*/ 152784 h 595696"/>
                  <a:gd name="connsiteX21" fmla="*/ 1093158 w 1264608"/>
                  <a:gd name="connsiteY21" fmla="*/ 95634 h 595696"/>
                  <a:gd name="connsiteX22" fmla="*/ 1050296 w 1264608"/>
                  <a:gd name="connsiteY22" fmla="*/ 67059 h 595696"/>
                  <a:gd name="connsiteX23" fmla="*/ 1007433 w 1264608"/>
                  <a:gd name="connsiteY23" fmla="*/ 52771 h 595696"/>
                  <a:gd name="connsiteX24" fmla="*/ 578808 w 1264608"/>
                  <a:gd name="connsiteY24" fmla="*/ 38484 h 595696"/>
                  <a:gd name="connsiteX25" fmla="*/ 193046 w 1264608"/>
                  <a:gd name="connsiteY25" fmla="*/ 38484 h 595696"/>
                  <a:gd name="connsiteX26" fmla="*/ 78746 w 1264608"/>
                  <a:gd name="connsiteY26" fmla="*/ 67059 h 595696"/>
                  <a:gd name="connsiteX27" fmla="*/ 7308 w 1264608"/>
                  <a:gd name="connsiteY27" fmla="*/ 81346 h 59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4608" h="595696">
                    <a:moveTo>
                      <a:pt x="7308" y="81346"/>
                    </a:moveTo>
                    <a:cubicBezTo>
                      <a:pt x="164" y="100396"/>
                      <a:pt x="0" y="55769"/>
                      <a:pt x="35883" y="181359"/>
                    </a:cubicBezTo>
                    <a:cubicBezTo>
                      <a:pt x="40020" y="195840"/>
                      <a:pt x="42857" y="211056"/>
                      <a:pt x="50171" y="224221"/>
                    </a:cubicBezTo>
                    <a:cubicBezTo>
                      <a:pt x="66850" y="254242"/>
                      <a:pt x="88271" y="281371"/>
                      <a:pt x="107321" y="309946"/>
                    </a:cubicBezTo>
                    <a:cubicBezTo>
                      <a:pt x="116846" y="324234"/>
                      <a:pt x="121608" y="343284"/>
                      <a:pt x="135896" y="352809"/>
                    </a:cubicBezTo>
                    <a:cubicBezTo>
                      <a:pt x="178941" y="381506"/>
                      <a:pt x="185153" y="388207"/>
                      <a:pt x="235908" y="409959"/>
                    </a:cubicBezTo>
                    <a:cubicBezTo>
                      <a:pt x="249751" y="415892"/>
                      <a:pt x="264483" y="419484"/>
                      <a:pt x="278771" y="424246"/>
                    </a:cubicBezTo>
                    <a:cubicBezTo>
                      <a:pt x="307346" y="443296"/>
                      <a:pt x="331915" y="470536"/>
                      <a:pt x="364496" y="481396"/>
                    </a:cubicBezTo>
                    <a:cubicBezTo>
                      <a:pt x="393071" y="490921"/>
                      <a:pt x="421000" y="502666"/>
                      <a:pt x="450221" y="509971"/>
                    </a:cubicBezTo>
                    <a:cubicBezTo>
                      <a:pt x="488321" y="519496"/>
                      <a:pt x="527264" y="526127"/>
                      <a:pt x="564521" y="538546"/>
                    </a:cubicBezTo>
                    <a:lnTo>
                      <a:pt x="693108" y="581409"/>
                    </a:lnTo>
                    <a:lnTo>
                      <a:pt x="735971" y="595696"/>
                    </a:lnTo>
                    <a:cubicBezTo>
                      <a:pt x="783596" y="590934"/>
                      <a:pt x="832209" y="592171"/>
                      <a:pt x="878846" y="581409"/>
                    </a:cubicBezTo>
                    <a:cubicBezTo>
                      <a:pt x="895578" y="577548"/>
                      <a:pt x="907735" y="562815"/>
                      <a:pt x="921708" y="552834"/>
                    </a:cubicBezTo>
                    <a:cubicBezTo>
                      <a:pt x="997393" y="498772"/>
                      <a:pt x="952165" y="518868"/>
                      <a:pt x="1021721" y="495684"/>
                    </a:cubicBezTo>
                    <a:cubicBezTo>
                      <a:pt x="1036008" y="486159"/>
                      <a:pt x="1049225" y="474788"/>
                      <a:pt x="1064583" y="467109"/>
                    </a:cubicBezTo>
                    <a:cubicBezTo>
                      <a:pt x="1108634" y="445083"/>
                      <a:pt x="1182341" y="443460"/>
                      <a:pt x="1221746" y="438534"/>
                    </a:cubicBezTo>
                    <a:cubicBezTo>
                      <a:pt x="1254024" y="341696"/>
                      <a:pt x="1217486" y="459833"/>
                      <a:pt x="1250321" y="295659"/>
                    </a:cubicBezTo>
                    <a:cubicBezTo>
                      <a:pt x="1253275" y="280891"/>
                      <a:pt x="1259846" y="267084"/>
                      <a:pt x="1264608" y="252796"/>
                    </a:cubicBezTo>
                    <a:cubicBezTo>
                      <a:pt x="1259846" y="233746"/>
                      <a:pt x="1261213" y="211984"/>
                      <a:pt x="1250321" y="195646"/>
                    </a:cubicBezTo>
                    <a:cubicBezTo>
                      <a:pt x="1234494" y="171906"/>
                      <a:pt x="1189047" y="160934"/>
                      <a:pt x="1164596" y="152784"/>
                    </a:cubicBezTo>
                    <a:cubicBezTo>
                      <a:pt x="1116426" y="80528"/>
                      <a:pt x="1162171" y="130140"/>
                      <a:pt x="1093158" y="95634"/>
                    </a:cubicBezTo>
                    <a:cubicBezTo>
                      <a:pt x="1077799" y="87955"/>
                      <a:pt x="1065654" y="74738"/>
                      <a:pt x="1050296" y="67059"/>
                    </a:cubicBezTo>
                    <a:cubicBezTo>
                      <a:pt x="1036825" y="60324"/>
                      <a:pt x="1022466" y="53682"/>
                      <a:pt x="1007433" y="52771"/>
                    </a:cubicBezTo>
                    <a:cubicBezTo>
                      <a:pt x="864740" y="44123"/>
                      <a:pt x="721683" y="43246"/>
                      <a:pt x="578808" y="38484"/>
                    </a:cubicBezTo>
                    <a:cubicBezTo>
                      <a:pt x="424876" y="0"/>
                      <a:pt x="487758" y="9963"/>
                      <a:pt x="193046" y="38484"/>
                    </a:cubicBezTo>
                    <a:cubicBezTo>
                      <a:pt x="153956" y="42267"/>
                      <a:pt x="78746" y="67059"/>
                      <a:pt x="78746" y="67059"/>
                    </a:cubicBezTo>
                    <a:cubicBezTo>
                      <a:pt x="27022" y="101541"/>
                      <a:pt x="14452" y="62296"/>
                      <a:pt x="7308" y="81346"/>
                    </a:cubicBezTo>
                    <a:close/>
                  </a:path>
                </a:pathLst>
              </a:cu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4" name="Group 173"/>
          <p:cNvGrpSpPr/>
          <p:nvPr/>
        </p:nvGrpSpPr>
        <p:grpSpPr>
          <a:xfrm>
            <a:off x="5005994" y="3892989"/>
            <a:ext cx="1047459" cy="1846907"/>
            <a:chOff x="2443864" y="1964601"/>
            <a:chExt cx="1390742" cy="2452192"/>
          </a:xfrm>
        </p:grpSpPr>
        <p:sp>
          <p:nvSpPr>
            <p:cNvPr id="175" name="Oval 7"/>
            <p:cNvSpPr/>
            <p:nvPr/>
          </p:nvSpPr>
          <p:spPr>
            <a:xfrm>
              <a:off x="2443864" y="2273109"/>
              <a:ext cx="534726" cy="1393544"/>
            </a:xfrm>
            <a:custGeom>
              <a:avLst/>
              <a:gdLst>
                <a:gd name="connsiteX0" fmla="*/ 0 w 588476"/>
                <a:gd name="connsiteY0" fmla="*/ 860079 h 1720158"/>
                <a:gd name="connsiteX1" fmla="*/ 294238 w 588476"/>
                <a:gd name="connsiteY1" fmla="*/ 0 h 1720158"/>
                <a:gd name="connsiteX2" fmla="*/ 588476 w 588476"/>
                <a:gd name="connsiteY2" fmla="*/ 860079 h 1720158"/>
                <a:gd name="connsiteX3" fmla="*/ 294238 w 588476"/>
                <a:gd name="connsiteY3" fmla="*/ 1720158 h 1720158"/>
                <a:gd name="connsiteX4" fmla="*/ 0 w 588476"/>
                <a:gd name="connsiteY4" fmla="*/ 860079 h 1720158"/>
                <a:gd name="connsiteX0" fmla="*/ 0 w 588476"/>
                <a:gd name="connsiteY0" fmla="*/ 860079 h 1720158"/>
                <a:gd name="connsiteX1" fmla="*/ 294238 w 588476"/>
                <a:gd name="connsiteY1" fmla="*/ 0 h 1720158"/>
                <a:gd name="connsiteX2" fmla="*/ 588476 w 588476"/>
                <a:gd name="connsiteY2" fmla="*/ 860079 h 1720158"/>
                <a:gd name="connsiteX3" fmla="*/ 294238 w 588476"/>
                <a:gd name="connsiteY3" fmla="*/ 1720158 h 1720158"/>
                <a:gd name="connsiteX4" fmla="*/ 0 w 588476"/>
                <a:gd name="connsiteY4" fmla="*/ 860079 h 1720158"/>
                <a:gd name="connsiteX0" fmla="*/ 1079 w 589555"/>
                <a:gd name="connsiteY0" fmla="*/ 860079 h 1720158"/>
                <a:gd name="connsiteX1" fmla="*/ 295317 w 589555"/>
                <a:gd name="connsiteY1" fmla="*/ 0 h 1720158"/>
                <a:gd name="connsiteX2" fmla="*/ 589555 w 589555"/>
                <a:gd name="connsiteY2" fmla="*/ 860079 h 1720158"/>
                <a:gd name="connsiteX3" fmla="*/ 295317 w 589555"/>
                <a:gd name="connsiteY3" fmla="*/ 1720158 h 1720158"/>
                <a:gd name="connsiteX4" fmla="*/ 1079 w 589555"/>
                <a:gd name="connsiteY4" fmla="*/ 860079 h 1720158"/>
                <a:gd name="connsiteX0" fmla="*/ 485 w 923939"/>
                <a:gd name="connsiteY0" fmla="*/ 860079 h 1720158"/>
                <a:gd name="connsiteX1" fmla="*/ 629701 w 923939"/>
                <a:gd name="connsiteY1" fmla="*/ 0 h 1720158"/>
                <a:gd name="connsiteX2" fmla="*/ 923939 w 923939"/>
                <a:gd name="connsiteY2" fmla="*/ 860079 h 1720158"/>
                <a:gd name="connsiteX3" fmla="*/ 629701 w 923939"/>
                <a:gd name="connsiteY3" fmla="*/ 1720158 h 1720158"/>
                <a:gd name="connsiteX4" fmla="*/ 485 w 923939"/>
                <a:gd name="connsiteY4" fmla="*/ 860079 h 1720158"/>
                <a:gd name="connsiteX0" fmla="*/ 422 w 644625"/>
                <a:gd name="connsiteY0" fmla="*/ 860120 h 1720238"/>
                <a:gd name="connsiteX1" fmla="*/ 629638 w 644625"/>
                <a:gd name="connsiteY1" fmla="*/ 41 h 1720238"/>
                <a:gd name="connsiteX2" fmla="*/ 462150 w 644625"/>
                <a:gd name="connsiteY2" fmla="*/ 832960 h 1720238"/>
                <a:gd name="connsiteX3" fmla="*/ 629638 w 644625"/>
                <a:gd name="connsiteY3" fmla="*/ 1720199 h 1720238"/>
                <a:gd name="connsiteX4" fmla="*/ 422 w 644625"/>
                <a:gd name="connsiteY4" fmla="*/ 860120 h 1720238"/>
                <a:gd name="connsiteX0" fmla="*/ 571 w 701762"/>
                <a:gd name="connsiteY0" fmla="*/ 922764 h 1782882"/>
                <a:gd name="connsiteX1" fmla="*/ 629787 w 701762"/>
                <a:gd name="connsiteY1" fmla="*/ 62685 h 1782882"/>
                <a:gd name="connsiteX2" fmla="*/ 462299 w 701762"/>
                <a:gd name="connsiteY2" fmla="*/ 895604 h 1782882"/>
                <a:gd name="connsiteX3" fmla="*/ 629787 w 701762"/>
                <a:gd name="connsiteY3" fmla="*/ 1782843 h 1782882"/>
                <a:gd name="connsiteX4" fmla="*/ 571 w 701762"/>
                <a:gd name="connsiteY4" fmla="*/ 922764 h 1782882"/>
                <a:gd name="connsiteX0" fmla="*/ 571 w 705440"/>
                <a:gd name="connsiteY0" fmla="*/ 922764 h 1842452"/>
                <a:gd name="connsiteX1" fmla="*/ 629787 w 705440"/>
                <a:gd name="connsiteY1" fmla="*/ 62685 h 1842452"/>
                <a:gd name="connsiteX2" fmla="*/ 462299 w 705440"/>
                <a:gd name="connsiteY2" fmla="*/ 895604 h 1842452"/>
                <a:gd name="connsiteX3" fmla="*/ 629787 w 705440"/>
                <a:gd name="connsiteY3" fmla="*/ 1782843 h 1842452"/>
                <a:gd name="connsiteX4" fmla="*/ 571 w 705440"/>
                <a:gd name="connsiteY4" fmla="*/ 922764 h 184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440" h="1842452">
                  <a:moveTo>
                    <a:pt x="571" y="922764"/>
                  </a:moveTo>
                  <a:cubicBezTo>
                    <a:pt x="-17536" y="438701"/>
                    <a:pt x="398923" y="-204392"/>
                    <a:pt x="629787" y="62685"/>
                  </a:cubicBezTo>
                  <a:cubicBezTo>
                    <a:pt x="860651" y="329762"/>
                    <a:pt x="462299" y="420595"/>
                    <a:pt x="462299" y="895604"/>
                  </a:cubicBezTo>
                  <a:cubicBezTo>
                    <a:pt x="462299" y="1370613"/>
                    <a:pt x="869704" y="1524819"/>
                    <a:pt x="629787" y="1782843"/>
                  </a:cubicBezTo>
                  <a:cubicBezTo>
                    <a:pt x="389870" y="2040867"/>
                    <a:pt x="18678" y="1406827"/>
                    <a:pt x="571" y="922764"/>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a:off x="2924270" y="1964601"/>
              <a:ext cx="724277" cy="44362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7"/>
            <p:cNvSpPr/>
            <p:nvPr/>
          </p:nvSpPr>
          <p:spPr>
            <a:xfrm rot="15864657">
              <a:off x="3144596" y="2114850"/>
              <a:ext cx="298424" cy="1081596"/>
            </a:xfrm>
            <a:custGeom>
              <a:avLst/>
              <a:gdLst>
                <a:gd name="connsiteX0" fmla="*/ 0 w 588476"/>
                <a:gd name="connsiteY0" fmla="*/ 860079 h 1720158"/>
                <a:gd name="connsiteX1" fmla="*/ 294238 w 588476"/>
                <a:gd name="connsiteY1" fmla="*/ 0 h 1720158"/>
                <a:gd name="connsiteX2" fmla="*/ 588476 w 588476"/>
                <a:gd name="connsiteY2" fmla="*/ 860079 h 1720158"/>
                <a:gd name="connsiteX3" fmla="*/ 294238 w 588476"/>
                <a:gd name="connsiteY3" fmla="*/ 1720158 h 1720158"/>
                <a:gd name="connsiteX4" fmla="*/ 0 w 588476"/>
                <a:gd name="connsiteY4" fmla="*/ 860079 h 1720158"/>
                <a:gd name="connsiteX0" fmla="*/ 0 w 588476"/>
                <a:gd name="connsiteY0" fmla="*/ 860079 h 1720158"/>
                <a:gd name="connsiteX1" fmla="*/ 294238 w 588476"/>
                <a:gd name="connsiteY1" fmla="*/ 0 h 1720158"/>
                <a:gd name="connsiteX2" fmla="*/ 588476 w 588476"/>
                <a:gd name="connsiteY2" fmla="*/ 860079 h 1720158"/>
                <a:gd name="connsiteX3" fmla="*/ 294238 w 588476"/>
                <a:gd name="connsiteY3" fmla="*/ 1720158 h 1720158"/>
                <a:gd name="connsiteX4" fmla="*/ 0 w 588476"/>
                <a:gd name="connsiteY4" fmla="*/ 860079 h 1720158"/>
                <a:gd name="connsiteX0" fmla="*/ 1079 w 589555"/>
                <a:gd name="connsiteY0" fmla="*/ 860079 h 1720158"/>
                <a:gd name="connsiteX1" fmla="*/ 295317 w 589555"/>
                <a:gd name="connsiteY1" fmla="*/ 0 h 1720158"/>
                <a:gd name="connsiteX2" fmla="*/ 589555 w 589555"/>
                <a:gd name="connsiteY2" fmla="*/ 860079 h 1720158"/>
                <a:gd name="connsiteX3" fmla="*/ 295317 w 589555"/>
                <a:gd name="connsiteY3" fmla="*/ 1720158 h 1720158"/>
                <a:gd name="connsiteX4" fmla="*/ 1079 w 589555"/>
                <a:gd name="connsiteY4" fmla="*/ 860079 h 1720158"/>
                <a:gd name="connsiteX0" fmla="*/ 485 w 923939"/>
                <a:gd name="connsiteY0" fmla="*/ 860079 h 1720158"/>
                <a:gd name="connsiteX1" fmla="*/ 629701 w 923939"/>
                <a:gd name="connsiteY1" fmla="*/ 0 h 1720158"/>
                <a:gd name="connsiteX2" fmla="*/ 923939 w 923939"/>
                <a:gd name="connsiteY2" fmla="*/ 860079 h 1720158"/>
                <a:gd name="connsiteX3" fmla="*/ 629701 w 923939"/>
                <a:gd name="connsiteY3" fmla="*/ 1720158 h 1720158"/>
                <a:gd name="connsiteX4" fmla="*/ 485 w 923939"/>
                <a:gd name="connsiteY4" fmla="*/ 860079 h 1720158"/>
                <a:gd name="connsiteX0" fmla="*/ 422 w 644625"/>
                <a:gd name="connsiteY0" fmla="*/ 860120 h 1720238"/>
                <a:gd name="connsiteX1" fmla="*/ 629638 w 644625"/>
                <a:gd name="connsiteY1" fmla="*/ 41 h 1720238"/>
                <a:gd name="connsiteX2" fmla="*/ 462150 w 644625"/>
                <a:gd name="connsiteY2" fmla="*/ 832960 h 1720238"/>
                <a:gd name="connsiteX3" fmla="*/ 629638 w 644625"/>
                <a:gd name="connsiteY3" fmla="*/ 1720199 h 1720238"/>
                <a:gd name="connsiteX4" fmla="*/ 422 w 644625"/>
                <a:gd name="connsiteY4" fmla="*/ 860120 h 1720238"/>
                <a:gd name="connsiteX0" fmla="*/ 571 w 701762"/>
                <a:gd name="connsiteY0" fmla="*/ 922764 h 1782882"/>
                <a:gd name="connsiteX1" fmla="*/ 629787 w 701762"/>
                <a:gd name="connsiteY1" fmla="*/ 62685 h 1782882"/>
                <a:gd name="connsiteX2" fmla="*/ 462299 w 701762"/>
                <a:gd name="connsiteY2" fmla="*/ 895604 h 1782882"/>
                <a:gd name="connsiteX3" fmla="*/ 629787 w 701762"/>
                <a:gd name="connsiteY3" fmla="*/ 1782843 h 1782882"/>
                <a:gd name="connsiteX4" fmla="*/ 571 w 701762"/>
                <a:gd name="connsiteY4" fmla="*/ 922764 h 1782882"/>
                <a:gd name="connsiteX0" fmla="*/ 571 w 705440"/>
                <a:gd name="connsiteY0" fmla="*/ 922764 h 1842452"/>
                <a:gd name="connsiteX1" fmla="*/ 629787 w 705440"/>
                <a:gd name="connsiteY1" fmla="*/ 62685 h 1842452"/>
                <a:gd name="connsiteX2" fmla="*/ 462299 w 705440"/>
                <a:gd name="connsiteY2" fmla="*/ 895604 h 1842452"/>
                <a:gd name="connsiteX3" fmla="*/ 629787 w 705440"/>
                <a:gd name="connsiteY3" fmla="*/ 1782843 h 1842452"/>
                <a:gd name="connsiteX4" fmla="*/ 571 w 705440"/>
                <a:gd name="connsiteY4" fmla="*/ 922764 h 1842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440" h="1842452">
                  <a:moveTo>
                    <a:pt x="571" y="922764"/>
                  </a:moveTo>
                  <a:cubicBezTo>
                    <a:pt x="-17536" y="438701"/>
                    <a:pt x="398923" y="-204392"/>
                    <a:pt x="629787" y="62685"/>
                  </a:cubicBezTo>
                  <a:cubicBezTo>
                    <a:pt x="860651" y="329762"/>
                    <a:pt x="462299" y="420595"/>
                    <a:pt x="462299" y="895604"/>
                  </a:cubicBezTo>
                  <a:cubicBezTo>
                    <a:pt x="462299" y="1370613"/>
                    <a:pt x="869704" y="1524819"/>
                    <a:pt x="629787" y="1782843"/>
                  </a:cubicBezTo>
                  <a:cubicBezTo>
                    <a:pt x="389870" y="2040867"/>
                    <a:pt x="18678" y="1406827"/>
                    <a:pt x="571" y="922764"/>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ed Rectangle 177"/>
            <p:cNvSpPr/>
            <p:nvPr/>
          </p:nvSpPr>
          <p:spPr>
            <a:xfrm rot="20240483">
              <a:off x="2961267" y="3393612"/>
              <a:ext cx="148927" cy="97226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ounded Rectangle 178"/>
            <p:cNvSpPr/>
            <p:nvPr/>
          </p:nvSpPr>
          <p:spPr>
            <a:xfrm>
              <a:off x="2716040" y="3434898"/>
              <a:ext cx="167816" cy="98189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2525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4"/>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168"/>
                                        </p:tgtEl>
                                        <p:attrNameLst>
                                          <p:attrName>style.visibility</p:attrName>
                                        </p:attrNameLst>
                                      </p:cBhvr>
                                      <p:to>
                                        <p:strVal val="visible"/>
                                      </p:to>
                                    </p:set>
                                    <p:animEffect transition="in" filter="fade">
                                      <p:cBhvr>
                                        <p:cTn id="25" dur="1500"/>
                                        <p:tgtEl>
                                          <p:spTgt spid="16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1000"/>
                                        <p:tgtEl>
                                          <p:spTgt spid="3"/>
                                        </p:tgtEl>
                                      </p:cBhvr>
                                    </p:animEffect>
                                    <p:anim calcmode="lin" valueType="num">
                                      <p:cBhvr>
                                        <p:cTn id="31" dur="1000" fill="hold"/>
                                        <p:tgtEl>
                                          <p:spTgt spid="3"/>
                                        </p:tgtEl>
                                        <p:attrNameLst>
                                          <p:attrName>ppt_x</p:attrName>
                                        </p:attrNameLst>
                                      </p:cBhvr>
                                      <p:tavLst>
                                        <p:tav tm="0">
                                          <p:val>
                                            <p:strVal val="#ppt_x"/>
                                          </p:val>
                                        </p:tav>
                                        <p:tav tm="100000">
                                          <p:val>
                                            <p:strVal val="#ppt_x"/>
                                          </p:val>
                                        </p:tav>
                                      </p:tavLst>
                                    </p:anim>
                                    <p:anim calcmode="lin" valueType="num">
                                      <p:cBhvr>
                                        <p:cTn id="32" dur="1000" fill="hold"/>
                                        <p:tgtEl>
                                          <p:spTgt spid="3"/>
                                        </p:tgtEl>
                                        <p:attrNameLst>
                                          <p:attrName>ppt_y</p:attrName>
                                        </p:attrNameLst>
                                      </p:cBhvr>
                                      <p:tavLst>
                                        <p:tav tm="0">
                                          <p:val>
                                            <p:strVal val="#ppt_y+.1"/>
                                          </p:val>
                                        </p:tav>
                                        <p:tav tm="100000">
                                          <p:val>
                                            <p:strVal val="#ppt_y"/>
                                          </p:val>
                                        </p:tav>
                                      </p:tavLst>
                                    </p:anim>
                                  </p:childTnLst>
                                </p:cTn>
                              </p:par>
                              <p:par>
                                <p:cTn id="33" presetID="1" presetClass="exit" presetSubtype="0" fill="hold" nodeType="withEffect">
                                  <p:stCondLst>
                                    <p:cond delay="0"/>
                                  </p:stCondLst>
                                  <p:childTnLst>
                                    <p:set>
                                      <p:cBhvr>
                                        <p:cTn id="34" dur="1" fill="hold">
                                          <p:stCondLst>
                                            <p:cond delay="0"/>
                                          </p:stCondLst>
                                        </p:cTn>
                                        <p:tgtEl>
                                          <p:spTgt spid="3074"/>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5">
                                            <p:txEl>
                                              <p:pRg st="0" end="0"/>
                                            </p:txEl>
                                          </p:spTgt>
                                        </p:tgtEl>
                                      </p:cBhvr>
                                    </p:animEffect>
                                    <p:set>
                                      <p:cBhvr>
                                        <p:cTn id="37" dur="1" fill="hold">
                                          <p:stCondLst>
                                            <p:cond delay="499"/>
                                          </p:stCondLst>
                                        </p:cTn>
                                        <p:tgtEl>
                                          <p:spTgt spid="5">
                                            <p:txEl>
                                              <p:pRg st="0" end="0"/>
                                            </p:txEl>
                                          </p:spTgt>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5">
                                            <p:txEl>
                                              <p:pRg st="2" end="2"/>
                                            </p:txEl>
                                          </p:spTgt>
                                        </p:tgtEl>
                                      </p:cBhvr>
                                    </p:animEffect>
                                    <p:set>
                                      <p:cBhvr>
                                        <p:cTn id="40" dur="1" fill="hold">
                                          <p:stCondLst>
                                            <p:cond delay="499"/>
                                          </p:stCondLst>
                                        </p:cTn>
                                        <p:tgtEl>
                                          <p:spTgt spid="5">
                                            <p:txEl>
                                              <p:pRg st="2" end="2"/>
                                            </p:txEl>
                                          </p:spTgt>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076"/>
                                        </p:tgtEl>
                                      </p:cBhvr>
                                    </p:animEffect>
                                    <p:set>
                                      <p:cBhvr>
                                        <p:cTn id="43" dur="1" fill="hold">
                                          <p:stCondLst>
                                            <p:cond delay="499"/>
                                          </p:stCondLst>
                                        </p:cTn>
                                        <p:tgtEl>
                                          <p:spTgt spid="3076"/>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61">
                                            <p:txEl>
                                              <p:pRg st="0" end="0"/>
                                            </p:txEl>
                                          </p:spTgt>
                                        </p:tgtEl>
                                      </p:cBhvr>
                                    </p:animEffect>
                                    <p:set>
                                      <p:cBhvr>
                                        <p:cTn id="46" dur="1" fill="hold">
                                          <p:stCondLst>
                                            <p:cond delay="499"/>
                                          </p:stCondLst>
                                        </p:cTn>
                                        <p:tgtEl>
                                          <p:spTgt spid="161">
                                            <p:txEl>
                                              <p:pRg st="0" end="0"/>
                                            </p:txEl>
                                          </p:spTgt>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161">
                                            <p:txEl>
                                              <p:pRg st="2" end="2"/>
                                            </p:txEl>
                                          </p:spTgt>
                                        </p:tgtEl>
                                      </p:cBhvr>
                                    </p:animEffect>
                                    <p:set>
                                      <p:cBhvr>
                                        <p:cTn id="49" dur="1" fill="hold">
                                          <p:stCondLst>
                                            <p:cond delay="499"/>
                                          </p:stCondLst>
                                        </p:cTn>
                                        <p:tgtEl>
                                          <p:spTgt spid="161">
                                            <p:txEl>
                                              <p:pRg st="2" end="2"/>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161" grpId="0" build="allAtOnce"/>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19446"/>
            <a:ext cx="5912427" cy="338554"/>
          </a:xfrm>
          <a:prstGeom prst="rect">
            <a:avLst/>
          </a:prstGeom>
          <a:noFill/>
        </p:spPr>
        <p:txBody>
          <a:bodyPr wrap="square" rtlCol="0">
            <a:spAutoFit/>
          </a:bodyPr>
          <a:lstStyle/>
          <a:p>
            <a:r>
              <a:rPr lang="en-US" sz="1600" dirty="0">
                <a:solidFill>
                  <a:schemeClr val="bg1"/>
                </a:solidFill>
                <a:latin typeface="Abadi" panose="020B0604020104020204" pitchFamily="34" charset="0"/>
                <a:ea typeface="Anjelika Rose" pitchFamily="2" charset="0"/>
              </a:rPr>
              <a:t>Romans 14:1-15</a:t>
            </a:r>
          </a:p>
        </p:txBody>
      </p:sp>
      <p:sp>
        <p:nvSpPr>
          <p:cNvPr id="9" name="TextBox 8"/>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Consider the Effects</a:t>
            </a:r>
          </a:p>
        </p:txBody>
      </p:sp>
      <p:sp>
        <p:nvSpPr>
          <p:cNvPr id="2" name="Rectangle 1"/>
          <p:cNvSpPr/>
          <p:nvPr/>
        </p:nvSpPr>
        <p:spPr>
          <a:xfrm>
            <a:off x="7677339" y="1587551"/>
            <a:ext cx="3286408" cy="1938992"/>
          </a:xfrm>
          <a:prstGeom prst="rect">
            <a:avLst/>
          </a:prstGeom>
        </p:spPr>
        <p:txBody>
          <a:bodyPr wrap="square">
            <a:spAutoFit/>
          </a:bodyPr>
          <a:lstStyle/>
          <a:p>
            <a:r>
              <a:rPr lang="en-US" sz="2000" dirty="0">
                <a:solidFill>
                  <a:schemeClr val="bg1"/>
                </a:solidFill>
              </a:rPr>
              <a:t>Paul counseled the Saints to be considerate of the effect of their personal practices on others and be willing to forgo actions that could influence others to stumble spiritually</a:t>
            </a:r>
          </a:p>
        </p:txBody>
      </p:sp>
      <p:grpSp>
        <p:nvGrpSpPr>
          <p:cNvPr id="23" name="Group 22"/>
          <p:cNvGrpSpPr/>
          <p:nvPr/>
        </p:nvGrpSpPr>
        <p:grpSpPr>
          <a:xfrm>
            <a:off x="1896134" y="3506511"/>
            <a:ext cx="3289208" cy="2390250"/>
            <a:chOff x="384206" y="4158361"/>
            <a:chExt cx="3289208" cy="2390250"/>
          </a:xfrm>
        </p:grpSpPr>
        <p:grpSp>
          <p:nvGrpSpPr>
            <p:cNvPr id="24" name="Group 23"/>
            <p:cNvGrpSpPr/>
            <p:nvPr/>
          </p:nvGrpSpPr>
          <p:grpSpPr>
            <a:xfrm>
              <a:off x="384206" y="4158361"/>
              <a:ext cx="3289208" cy="2390250"/>
              <a:chOff x="609599" y="833642"/>
              <a:chExt cx="7941747" cy="5771225"/>
            </a:xfrm>
          </p:grpSpPr>
          <p:grpSp>
            <p:nvGrpSpPr>
              <p:cNvPr id="26" name="Group 14"/>
              <p:cNvGrpSpPr/>
              <p:nvPr/>
            </p:nvGrpSpPr>
            <p:grpSpPr>
              <a:xfrm rot="10800000">
                <a:off x="7696200" y="5257800"/>
                <a:ext cx="621450" cy="1347067"/>
                <a:chOff x="7010400" y="381000"/>
                <a:chExt cx="762000" cy="2033666"/>
              </a:xfrm>
            </p:grpSpPr>
            <p:sp>
              <p:nvSpPr>
                <p:cNvPr id="39" name="Rounded Rectangle 3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1"/>
              <p:cNvGrpSpPr/>
              <p:nvPr/>
            </p:nvGrpSpPr>
            <p:grpSpPr>
              <a:xfrm rot="10800000">
                <a:off x="939238" y="4923502"/>
                <a:ext cx="621450" cy="1347067"/>
                <a:chOff x="7010400" y="381000"/>
                <a:chExt cx="762000" cy="2033666"/>
              </a:xfrm>
            </p:grpSpPr>
            <p:sp>
              <p:nvSpPr>
                <p:cNvPr id="37" name="Rounded Rectangle 3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899460" y="833642"/>
                <a:ext cx="621450" cy="986197"/>
                <a:chOff x="7031201" y="834275"/>
                <a:chExt cx="762000" cy="1488861"/>
              </a:xfrm>
            </p:grpSpPr>
            <p:sp>
              <p:nvSpPr>
                <p:cNvPr id="35" name="Rounded Rectangle 34"/>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7646520" y="1148254"/>
                <a:ext cx="621450" cy="1017899"/>
                <a:chOff x="7087348" y="824753"/>
                <a:chExt cx="762000" cy="1536722"/>
              </a:xfrm>
            </p:grpSpPr>
            <p:sp>
              <p:nvSpPr>
                <p:cNvPr id="33" name="Rounded Rectangle 32"/>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 name="Rectangle 24"/>
            <p:cNvSpPr/>
            <p:nvPr/>
          </p:nvSpPr>
          <p:spPr>
            <a:xfrm>
              <a:off x="792493" y="4725421"/>
              <a:ext cx="2437759" cy="1323439"/>
            </a:xfrm>
            <a:prstGeom prst="rect">
              <a:avLst/>
            </a:prstGeom>
          </p:spPr>
          <p:txBody>
            <a:bodyPr wrap="square">
              <a:spAutoFit/>
            </a:bodyPr>
            <a:lstStyle/>
            <a:p>
              <a:pPr algn="ctr"/>
              <a:r>
                <a:rPr lang="en-US" sz="1600" b="1" dirty="0"/>
                <a:t>In matters not addressed by specific commandments, we are to be considerate of how our choices affect others</a:t>
              </a:r>
              <a:endParaRPr lang="en-US" sz="1600" dirty="0"/>
            </a:p>
          </p:txBody>
        </p:sp>
      </p:grpSp>
      <p:sp>
        <p:nvSpPr>
          <p:cNvPr id="5" name="Rectangle 4"/>
          <p:cNvSpPr/>
          <p:nvPr/>
        </p:nvSpPr>
        <p:spPr>
          <a:xfrm>
            <a:off x="431549" y="1344067"/>
            <a:ext cx="3896007" cy="1754326"/>
          </a:xfrm>
          <a:prstGeom prst="rect">
            <a:avLst/>
          </a:prstGeom>
        </p:spPr>
        <p:txBody>
          <a:bodyPr wrap="square">
            <a:spAutoFit/>
          </a:bodyPr>
          <a:lstStyle/>
          <a:p>
            <a:r>
              <a:rPr lang="en-US" dirty="0">
                <a:solidFill>
                  <a:srgbClr val="FFFF00"/>
                </a:solidFill>
                <a:latin typeface="Open Sans"/>
              </a:rPr>
              <a:t>Why is it a problem when Church members look down on or condemn other Church members who make different choices in matters where no commandment requires or forbids a certain behavior?</a:t>
            </a:r>
            <a:endParaRPr lang="en-US" dirty="0">
              <a:solidFill>
                <a:srgbClr val="FFFF00"/>
              </a:solidFill>
            </a:endParaRPr>
          </a:p>
        </p:txBody>
      </p:sp>
      <p:grpSp>
        <p:nvGrpSpPr>
          <p:cNvPr id="62" name="Group 61"/>
          <p:cNvGrpSpPr/>
          <p:nvPr/>
        </p:nvGrpSpPr>
        <p:grpSpPr>
          <a:xfrm>
            <a:off x="5478897" y="832948"/>
            <a:ext cx="1093919" cy="3297384"/>
            <a:chOff x="10394928" y="2163808"/>
            <a:chExt cx="1093919" cy="3297384"/>
          </a:xfrm>
        </p:grpSpPr>
        <p:grpSp>
          <p:nvGrpSpPr>
            <p:cNvPr id="63" name="Group 62"/>
            <p:cNvGrpSpPr/>
            <p:nvPr/>
          </p:nvGrpSpPr>
          <p:grpSpPr>
            <a:xfrm flipH="1">
              <a:off x="10394928" y="2163808"/>
              <a:ext cx="1093919" cy="3238576"/>
              <a:chOff x="3728259" y="1071668"/>
              <a:chExt cx="1071287" cy="3238576"/>
            </a:xfrm>
          </p:grpSpPr>
          <p:sp>
            <p:nvSpPr>
              <p:cNvPr id="66" name="Rounded Rectangle 65"/>
              <p:cNvSpPr/>
              <p:nvPr/>
            </p:nvSpPr>
            <p:spPr>
              <a:xfrm>
                <a:off x="3969136" y="1851513"/>
                <a:ext cx="473009" cy="141106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7" name="Rounded Rectangle 66"/>
              <p:cNvSpPr/>
              <p:nvPr/>
            </p:nvSpPr>
            <p:spPr>
              <a:xfrm rot="3163139">
                <a:off x="3566446" y="2671443"/>
                <a:ext cx="536314" cy="21268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Rounded Rectangle 67"/>
              <p:cNvSpPr/>
              <p:nvPr/>
            </p:nvSpPr>
            <p:spPr>
              <a:xfrm rot="20356230">
                <a:off x="4318730" y="1891268"/>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9" name="Rounded Rectangle 68"/>
              <p:cNvSpPr/>
              <p:nvPr/>
            </p:nvSpPr>
            <p:spPr>
              <a:xfrm rot="1069183">
                <a:off x="3839291" y="2988721"/>
                <a:ext cx="310163" cy="132152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Rounded Rectangle 69"/>
              <p:cNvSpPr/>
              <p:nvPr/>
            </p:nvSpPr>
            <p:spPr>
              <a:xfrm rot="10017092">
                <a:off x="4199451" y="2910904"/>
                <a:ext cx="299401" cy="85307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1" name="Oval 70"/>
              <p:cNvSpPr/>
              <p:nvPr/>
            </p:nvSpPr>
            <p:spPr>
              <a:xfrm>
                <a:off x="4044856" y="1071668"/>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 name="Rounded Rectangle 71"/>
              <p:cNvSpPr/>
              <p:nvPr/>
            </p:nvSpPr>
            <p:spPr>
              <a:xfrm rot="7107398">
                <a:off x="3480892" y="2212893"/>
                <a:ext cx="903867"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64" name="Rounded Rectangle 63"/>
            <p:cNvSpPr/>
            <p:nvPr/>
          </p:nvSpPr>
          <p:spPr>
            <a:xfrm flipH="1">
              <a:off x="10474858" y="2900419"/>
              <a:ext cx="218306"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5" name="Rounded Rectangle 64"/>
            <p:cNvSpPr/>
            <p:nvPr/>
          </p:nvSpPr>
          <p:spPr>
            <a:xfrm rot="10092478" flipH="1">
              <a:off x="10682358" y="4608116"/>
              <a:ext cx="305726" cy="85307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6" name="Rectangle 5"/>
          <p:cNvSpPr/>
          <p:nvPr/>
        </p:nvSpPr>
        <p:spPr>
          <a:xfrm>
            <a:off x="6096000" y="5357449"/>
            <a:ext cx="6096000" cy="923330"/>
          </a:xfrm>
          <a:prstGeom prst="rect">
            <a:avLst/>
          </a:prstGeom>
        </p:spPr>
        <p:txBody>
          <a:bodyPr>
            <a:spAutoFit/>
          </a:bodyPr>
          <a:lstStyle/>
          <a:p>
            <a:r>
              <a:rPr lang="en-US" dirty="0">
                <a:solidFill>
                  <a:schemeClr val="bg1"/>
                </a:solidFill>
                <a:latin typeface="Open Sans"/>
              </a:rPr>
              <a:t>Paul taught that we should not impose our private interpretations on fellow Church members or pass judgment on those who live differently</a:t>
            </a:r>
            <a:endParaRPr lang="en-US" dirty="0">
              <a:solidFill>
                <a:schemeClr val="bg1"/>
              </a:solidFill>
            </a:endParaRPr>
          </a:p>
        </p:txBody>
      </p:sp>
      <p:sp>
        <p:nvSpPr>
          <p:cNvPr id="73" name="Rectangle 72"/>
          <p:cNvSpPr/>
          <p:nvPr/>
        </p:nvSpPr>
        <p:spPr>
          <a:xfrm>
            <a:off x="11668842" y="6488668"/>
            <a:ext cx="442750" cy="369332"/>
          </a:xfrm>
          <a:prstGeom prst="rect">
            <a:avLst/>
          </a:prstGeom>
        </p:spPr>
        <p:txBody>
          <a:bodyPr wrap="none">
            <a:spAutoFit/>
          </a:bodyPr>
          <a:lstStyle/>
          <a:p>
            <a:r>
              <a:rPr lang="en-US" dirty="0">
                <a:solidFill>
                  <a:schemeClr val="bg1"/>
                </a:solidFill>
              </a:rPr>
              <a:t>(1)</a:t>
            </a:r>
            <a:endParaRPr lang="en-US" altLang="en-US" dirty="0">
              <a:solidFill>
                <a:schemeClr val="bg1"/>
              </a:solidFill>
            </a:endParaRPr>
          </a:p>
        </p:txBody>
      </p:sp>
    </p:spTree>
    <p:extLst>
      <p:ext uri="{BB962C8B-B14F-4D97-AF65-F5344CB8AC3E}">
        <p14:creationId xmlns:p14="http://schemas.microsoft.com/office/powerpoint/2010/main" val="194983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19446"/>
            <a:ext cx="5912427" cy="338554"/>
          </a:xfrm>
          <a:prstGeom prst="rect">
            <a:avLst/>
          </a:prstGeom>
          <a:noFill/>
        </p:spPr>
        <p:txBody>
          <a:bodyPr wrap="square" rtlCol="0">
            <a:spAutoFit/>
          </a:bodyPr>
          <a:lstStyle/>
          <a:p>
            <a:r>
              <a:rPr lang="en-US" sz="1600" dirty="0">
                <a:solidFill>
                  <a:schemeClr val="bg1"/>
                </a:solidFill>
                <a:latin typeface="Abadi" panose="020B0604020104020204" pitchFamily="34" charset="0"/>
                <a:ea typeface="Anjelika Rose" pitchFamily="2" charset="0"/>
              </a:rPr>
              <a:t>Romans 14:1-15</a:t>
            </a:r>
          </a:p>
        </p:txBody>
      </p:sp>
      <p:sp>
        <p:nvSpPr>
          <p:cNvPr id="9" name="TextBox 8"/>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Consider This…</a:t>
            </a:r>
          </a:p>
        </p:txBody>
      </p:sp>
      <p:sp>
        <p:nvSpPr>
          <p:cNvPr id="73" name="Rectangle 72"/>
          <p:cNvSpPr/>
          <p:nvPr/>
        </p:nvSpPr>
        <p:spPr>
          <a:xfrm>
            <a:off x="11668842" y="6488668"/>
            <a:ext cx="442750" cy="369332"/>
          </a:xfrm>
          <a:prstGeom prst="rect">
            <a:avLst/>
          </a:prstGeom>
        </p:spPr>
        <p:txBody>
          <a:bodyPr wrap="none">
            <a:spAutoFit/>
          </a:bodyPr>
          <a:lstStyle/>
          <a:p>
            <a:r>
              <a:rPr lang="en-US" dirty="0">
                <a:solidFill>
                  <a:schemeClr val="bg1"/>
                </a:solidFill>
              </a:rPr>
              <a:t>(1)</a:t>
            </a:r>
            <a:endParaRPr lang="en-US" altLang="en-US" dirty="0">
              <a:solidFill>
                <a:schemeClr val="bg1"/>
              </a:solidFill>
            </a:endParaRPr>
          </a:p>
        </p:txBody>
      </p:sp>
      <p:sp>
        <p:nvSpPr>
          <p:cNvPr id="4" name="Rectangle 3"/>
          <p:cNvSpPr/>
          <p:nvPr/>
        </p:nvSpPr>
        <p:spPr>
          <a:xfrm>
            <a:off x="277640" y="861535"/>
            <a:ext cx="4837568" cy="2862322"/>
          </a:xfrm>
          <a:prstGeom prst="rect">
            <a:avLst/>
          </a:prstGeom>
        </p:spPr>
        <p:txBody>
          <a:bodyPr wrap="square">
            <a:spAutoFit/>
          </a:bodyPr>
          <a:lstStyle/>
          <a:p>
            <a:r>
              <a:rPr lang="en-US" dirty="0">
                <a:solidFill>
                  <a:schemeClr val="bg1"/>
                </a:solidFill>
              </a:rPr>
              <a:t>Is an alcoholic beverage unclean? </a:t>
            </a:r>
          </a:p>
          <a:p>
            <a:endParaRPr lang="en-US" dirty="0">
              <a:solidFill>
                <a:schemeClr val="bg1"/>
              </a:solidFill>
            </a:endParaRPr>
          </a:p>
          <a:p>
            <a:r>
              <a:rPr lang="en-US" dirty="0">
                <a:solidFill>
                  <a:schemeClr val="bg1"/>
                </a:solidFill>
              </a:rPr>
              <a:t>Is it the alcohol or tobacco which tarnishes our souls? </a:t>
            </a:r>
          </a:p>
          <a:p>
            <a:endParaRPr lang="en-US" dirty="0">
              <a:solidFill>
                <a:schemeClr val="bg1"/>
              </a:solidFill>
            </a:endParaRPr>
          </a:p>
          <a:p>
            <a:r>
              <a:rPr lang="en-US" dirty="0">
                <a:solidFill>
                  <a:schemeClr val="bg1"/>
                </a:solidFill>
              </a:rPr>
              <a:t>The answer is no, for '</a:t>
            </a:r>
            <a:r>
              <a:rPr lang="en-US" i="1" dirty="0">
                <a:solidFill>
                  <a:schemeClr val="bg1"/>
                </a:solidFill>
              </a:rPr>
              <a:t>there is</a:t>
            </a:r>
            <a:r>
              <a:rPr lang="en-US" dirty="0">
                <a:solidFill>
                  <a:schemeClr val="bg1"/>
                </a:solidFill>
              </a:rPr>
              <a:t> nothing unclean of itself' and it is </a:t>
            </a:r>
            <a:r>
              <a:rPr lang="en-US" i="1" dirty="0">
                <a:solidFill>
                  <a:srgbClr val="FFFF00"/>
                </a:solidFill>
              </a:rPr>
              <a:t>'not that which </a:t>
            </a:r>
            <a:r>
              <a:rPr lang="en-US" i="1" dirty="0" err="1">
                <a:solidFill>
                  <a:srgbClr val="FFFF00"/>
                </a:solidFill>
              </a:rPr>
              <a:t>goeth</a:t>
            </a:r>
            <a:r>
              <a:rPr lang="en-US" i="1" dirty="0">
                <a:solidFill>
                  <a:srgbClr val="FFFF00"/>
                </a:solidFill>
              </a:rPr>
              <a:t> into the mouth [that] </a:t>
            </a:r>
            <a:r>
              <a:rPr lang="en-US" i="1" dirty="0" err="1">
                <a:solidFill>
                  <a:srgbClr val="FFFF00"/>
                </a:solidFill>
              </a:rPr>
              <a:t>defileth</a:t>
            </a:r>
            <a:r>
              <a:rPr lang="en-US" i="1" dirty="0">
                <a:solidFill>
                  <a:srgbClr val="FFFF00"/>
                </a:solidFill>
              </a:rPr>
              <a:t> a man; but that which cometh out of the mouth, this </a:t>
            </a:r>
            <a:r>
              <a:rPr lang="en-US" i="1" dirty="0" err="1">
                <a:solidFill>
                  <a:srgbClr val="FFFF00"/>
                </a:solidFill>
              </a:rPr>
              <a:t>defileth</a:t>
            </a:r>
            <a:r>
              <a:rPr lang="en-US" i="1" dirty="0">
                <a:solidFill>
                  <a:srgbClr val="FFFF00"/>
                </a:solidFill>
              </a:rPr>
              <a:t> a man' (Matt. 15:11).</a:t>
            </a:r>
          </a:p>
        </p:txBody>
      </p:sp>
      <p:sp>
        <p:nvSpPr>
          <p:cNvPr id="10" name="Rectangle 9"/>
          <p:cNvSpPr/>
          <p:nvPr/>
        </p:nvSpPr>
        <p:spPr>
          <a:xfrm>
            <a:off x="5637291" y="3391112"/>
            <a:ext cx="6096000" cy="3139321"/>
          </a:xfrm>
          <a:prstGeom prst="rect">
            <a:avLst/>
          </a:prstGeom>
        </p:spPr>
        <p:txBody>
          <a:bodyPr>
            <a:spAutoFit/>
          </a:bodyPr>
          <a:lstStyle/>
          <a:p>
            <a:r>
              <a:rPr lang="en-US" dirty="0">
                <a:solidFill>
                  <a:schemeClr val="bg1"/>
                </a:solidFill>
              </a:rPr>
              <a:t>A man who has not been taught the Word of Wisdom is not made unclean by a cigarette or a glass of beer. </a:t>
            </a:r>
          </a:p>
          <a:p>
            <a:endParaRPr lang="en-US" dirty="0">
              <a:solidFill>
                <a:schemeClr val="bg1"/>
              </a:solidFill>
            </a:endParaRPr>
          </a:p>
          <a:p>
            <a:r>
              <a:rPr lang="en-US" dirty="0">
                <a:solidFill>
                  <a:schemeClr val="bg1"/>
                </a:solidFill>
              </a:rPr>
              <a:t>His choice may be unwise, but it is not sinful. Nevertheless, he may find some Mormons looking down on him.</a:t>
            </a:r>
          </a:p>
          <a:p>
            <a:endParaRPr lang="en-US" dirty="0">
              <a:solidFill>
                <a:schemeClr val="bg1"/>
              </a:solidFill>
            </a:endParaRPr>
          </a:p>
          <a:p>
            <a:r>
              <a:rPr lang="en-US" dirty="0">
                <a:solidFill>
                  <a:schemeClr val="bg1"/>
                </a:solidFill>
              </a:rPr>
              <a:t>Like the judgmental Romans, we sometimes fall prey to judgmental attitudes about those who smoke and drink. </a:t>
            </a:r>
          </a:p>
          <a:p>
            <a:endParaRPr lang="en-US" b="1" dirty="0">
              <a:solidFill>
                <a:schemeClr val="bg1"/>
              </a:solidFill>
            </a:endParaRPr>
          </a:p>
          <a:p>
            <a:r>
              <a:rPr lang="en-US" b="1" dirty="0">
                <a:solidFill>
                  <a:schemeClr val="bg1"/>
                </a:solidFill>
              </a:rPr>
              <a:t>But how can we hold him accountable for violating a law he has never covenanted to keep? </a:t>
            </a:r>
            <a:endParaRPr lang="en-US" dirty="0">
              <a:solidFill>
                <a:schemeClr val="bg1"/>
              </a:solidFill>
            </a:endParaRPr>
          </a:p>
        </p:txBody>
      </p:sp>
      <p:sp>
        <p:nvSpPr>
          <p:cNvPr id="11" name="Rectangle 10"/>
          <p:cNvSpPr/>
          <p:nvPr/>
        </p:nvSpPr>
        <p:spPr>
          <a:xfrm>
            <a:off x="994214" y="4629514"/>
            <a:ext cx="3496305" cy="1077218"/>
          </a:xfrm>
          <a:prstGeom prst="rect">
            <a:avLst/>
          </a:prstGeom>
        </p:spPr>
        <p:txBody>
          <a:bodyPr wrap="square">
            <a:spAutoFit/>
          </a:bodyPr>
          <a:lstStyle/>
          <a:p>
            <a:pPr algn="ctr"/>
            <a:r>
              <a:rPr lang="en-US" sz="3200" dirty="0">
                <a:solidFill>
                  <a:schemeClr val="bg1"/>
                </a:solidFill>
                <a:effectLst>
                  <a:glow rad="228600">
                    <a:schemeClr val="accent2">
                      <a:satMod val="175000"/>
                      <a:alpha val="40000"/>
                    </a:schemeClr>
                  </a:glow>
                </a:effectLst>
              </a:rPr>
              <a:t>'why dost thou judge thy brother? </a:t>
            </a:r>
          </a:p>
        </p:txBody>
      </p:sp>
      <p:grpSp>
        <p:nvGrpSpPr>
          <p:cNvPr id="42" name="Group 41"/>
          <p:cNvGrpSpPr/>
          <p:nvPr/>
        </p:nvGrpSpPr>
        <p:grpSpPr>
          <a:xfrm>
            <a:off x="9844859" y="986857"/>
            <a:ext cx="783909" cy="2362925"/>
            <a:chOff x="10394928" y="2163808"/>
            <a:chExt cx="1093919" cy="3297384"/>
          </a:xfrm>
        </p:grpSpPr>
        <p:grpSp>
          <p:nvGrpSpPr>
            <p:cNvPr id="43" name="Group 42"/>
            <p:cNvGrpSpPr/>
            <p:nvPr/>
          </p:nvGrpSpPr>
          <p:grpSpPr>
            <a:xfrm flipH="1">
              <a:off x="10394928" y="2163808"/>
              <a:ext cx="1093919" cy="3238576"/>
              <a:chOff x="3728259" y="1071668"/>
              <a:chExt cx="1071287" cy="3238576"/>
            </a:xfrm>
          </p:grpSpPr>
          <p:sp>
            <p:nvSpPr>
              <p:cNvPr id="46" name="Rounded Rectangle 45"/>
              <p:cNvSpPr/>
              <p:nvPr/>
            </p:nvSpPr>
            <p:spPr>
              <a:xfrm>
                <a:off x="3969136" y="1851513"/>
                <a:ext cx="473009" cy="141106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7" name="Rounded Rectangle 46"/>
              <p:cNvSpPr/>
              <p:nvPr/>
            </p:nvSpPr>
            <p:spPr>
              <a:xfrm rot="3163139">
                <a:off x="3566446" y="2671443"/>
                <a:ext cx="536314" cy="21268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Rounded Rectangle 47"/>
              <p:cNvSpPr/>
              <p:nvPr/>
            </p:nvSpPr>
            <p:spPr>
              <a:xfrm rot="20356230">
                <a:off x="4318730" y="1891268"/>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Rounded Rectangle 48"/>
              <p:cNvSpPr/>
              <p:nvPr/>
            </p:nvSpPr>
            <p:spPr>
              <a:xfrm rot="1069183">
                <a:off x="3839291" y="2988721"/>
                <a:ext cx="310163" cy="132152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Rounded Rectangle 49"/>
              <p:cNvSpPr/>
              <p:nvPr/>
            </p:nvSpPr>
            <p:spPr>
              <a:xfrm rot="10017092">
                <a:off x="4199451" y="2910904"/>
                <a:ext cx="299401" cy="85307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1" name="Oval 50"/>
              <p:cNvSpPr/>
              <p:nvPr/>
            </p:nvSpPr>
            <p:spPr>
              <a:xfrm>
                <a:off x="4044856" y="1071668"/>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Rounded Rectangle 51"/>
              <p:cNvSpPr/>
              <p:nvPr/>
            </p:nvSpPr>
            <p:spPr>
              <a:xfrm rot="7107398">
                <a:off x="3480892" y="2212893"/>
                <a:ext cx="903867"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4" name="Rounded Rectangle 43"/>
            <p:cNvSpPr/>
            <p:nvPr/>
          </p:nvSpPr>
          <p:spPr>
            <a:xfrm flipH="1">
              <a:off x="10474858" y="2900419"/>
              <a:ext cx="218306"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5" name="Rounded Rectangle 44"/>
            <p:cNvSpPr/>
            <p:nvPr/>
          </p:nvSpPr>
          <p:spPr>
            <a:xfrm rot="10092478" flipH="1">
              <a:off x="10682358" y="4608116"/>
              <a:ext cx="305726" cy="85307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4" name="Group 13"/>
          <p:cNvGrpSpPr/>
          <p:nvPr/>
        </p:nvGrpSpPr>
        <p:grpSpPr>
          <a:xfrm>
            <a:off x="6055488" y="1021562"/>
            <a:ext cx="959917" cy="2320783"/>
            <a:chOff x="6055488" y="1021562"/>
            <a:chExt cx="959917" cy="2320783"/>
          </a:xfrm>
        </p:grpSpPr>
        <p:grpSp>
          <p:nvGrpSpPr>
            <p:cNvPr id="53" name="Group 52"/>
            <p:cNvGrpSpPr/>
            <p:nvPr/>
          </p:nvGrpSpPr>
          <p:grpSpPr>
            <a:xfrm flipH="1">
              <a:off x="6104267" y="1021562"/>
              <a:ext cx="729589" cy="2320783"/>
              <a:chOff x="10470729" y="2163808"/>
              <a:chExt cx="1018117" cy="3238576"/>
            </a:xfrm>
          </p:grpSpPr>
          <p:grpSp>
            <p:nvGrpSpPr>
              <p:cNvPr id="54" name="Group 53"/>
              <p:cNvGrpSpPr/>
              <p:nvPr/>
            </p:nvGrpSpPr>
            <p:grpSpPr>
              <a:xfrm flipH="1">
                <a:off x="10470729" y="2163808"/>
                <a:ext cx="1018117" cy="3238576"/>
                <a:chOff x="3728259" y="1071668"/>
                <a:chExt cx="997053" cy="3238576"/>
              </a:xfrm>
            </p:grpSpPr>
            <p:sp>
              <p:nvSpPr>
                <p:cNvPr id="57" name="Rounded Rectangle 56"/>
                <p:cNvSpPr/>
                <p:nvPr/>
              </p:nvSpPr>
              <p:spPr>
                <a:xfrm>
                  <a:off x="3969136" y="1851513"/>
                  <a:ext cx="473009" cy="141106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Rounded Rectangle 57"/>
                <p:cNvSpPr/>
                <p:nvPr/>
              </p:nvSpPr>
              <p:spPr>
                <a:xfrm rot="3163139">
                  <a:off x="3566446" y="2671443"/>
                  <a:ext cx="536314" cy="21268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ounded Rectangle 58"/>
                <p:cNvSpPr/>
                <p:nvPr/>
              </p:nvSpPr>
              <p:spPr>
                <a:xfrm rot="20356230">
                  <a:off x="4318730" y="1891268"/>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ounded Rectangle 59"/>
                <p:cNvSpPr/>
                <p:nvPr/>
              </p:nvSpPr>
              <p:spPr>
                <a:xfrm rot="1069183">
                  <a:off x="3839291" y="2988721"/>
                  <a:ext cx="310163" cy="132152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ounded Rectangle 60"/>
                <p:cNvSpPr/>
                <p:nvPr/>
              </p:nvSpPr>
              <p:spPr>
                <a:xfrm rot="10017092">
                  <a:off x="4253781" y="2904558"/>
                  <a:ext cx="299401" cy="134454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 name="Oval 73"/>
                <p:cNvSpPr/>
                <p:nvPr/>
              </p:nvSpPr>
              <p:spPr>
                <a:xfrm>
                  <a:off x="3970622" y="1071668"/>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Rounded Rectangle 74"/>
                <p:cNvSpPr/>
                <p:nvPr/>
              </p:nvSpPr>
              <p:spPr>
                <a:xfrm rot="7107398">
                  <a:off x="3480892" y="2212893"/>
                  <a:ext cx="903867"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5" name="Rounded Rectangle 54"/>
              <p:cNvSpPr/>
              <p:nvPr/>
            </p:nvSpPr>
            <p:spPr>
              <a:xfrm flipH="1">
                <a:off x="10474858" y="2900419"/>
                <a:ext cx="218306"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2" name="Can 11"/>
            <p:cNvSpPr/>
            <p:nvPr/>
          </p:nvSpPr>
          <p:spPr>
            <a:xfrm rot="5910802">
              <a:off x="6805924" y="1359550"/>
              <a:ext cx="83399" cy="335563"/>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rot="19696941">
              <a:off x="6055488" y="1835542"/>
              <a:ext cx="200042" cy="492655"/>
            </a:xfrm>
            <a:custGeom>
              <a:avLst/>
              <a:gdLst>
                <a:gd name="connsiteX0" fmla="*/ 79973 w 262550"/>
                <a:gd name="connsiteY0" fmla="*/ 0 h 674484"/>
                <a:gd name="connsiteX1" fmla="*/ 182578 w 262550"/>
                <a:gd name="connsiteY1" fmla="*/ 0 h 674484"/>
                <a:gd name="connsiteX2" fmla="*/ 208230 w 262550"/>
                <a:gd name="connsiteY2" fmla="*/ 25652 h 674484"/>
                <a:gd name="connsiteX3" fmla="*/ 208230 w 262550"/>
                <a:gd name="connsiteY3" fmla="*/ 146852 h 674484"/>
                <a:gd name="connsiteX4" fmla="*/ 209640 w 262550"/>
                <a:gd name="connsiteY4" fmla="*/ 147137 h 674484"/>
                <a:gd name="connsiteX5" fmla="*/ 262550 w 262550"/>
                <a:gd name="connsiteY5" fmla="*/ 226960 h 674484"/>
                <a:gd name="connsiteX6" fmla="*/ 262550 w 262550"/>
                <a:gd name="connsiteY6" fmla="*/ 587853 h 674484"/>
                <a:gd name="connsiteX7" fmla="*/ 175919 w 262550"/>
                <a:gd name="connsiteY7" fmla="*/ 674484 h 674484"/>
                <a:gd name="connsiteX8" fmla="*/ 86631 w 262550"/>
                <a:gd name="connsiteY8" fmla="*/ 674484 h 674484"/>
                <a:gd name="connsiteX9" fmla="*/ 0 w 262550"/>
                <a:gd name="connsiteY9" fmla="*/ 587853 h 674484"/>
                <a:gd name="connsiteX10" fmla="*/ 0 w 262550"/>
                <a:gd name="connsiteY10" fmla="*/ 226960 h 674484"/>
                <a:gd name="connsiteX11" fmla="*/ 52910 w 262550"/>
                <a:gd name="connsiteY11" fmla="*/ 147137 h 674484"/>
                <a:gd name="connsiteX12" fmla="*/ 54321 w 262550"/>
                <a:gd name="connsiteY12" fmla="*/ 146852 h 674484"/>
                <a:gd name="connsiteX13" fmla="*/ 54321 w 262550"/>
                <a:gd name="connsiteY13" fmla="*/ 25652 h 674484"/>
                <a:gd name="connsiteX14" fmla="*/ 79973 w 262550"/>
                <a:gd name="connsiteY14" fmla="*/ 0 h 6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2550" h="674484">
                  <a:moveTo>
                    <a:pt x="79973" y="0"/>
                  </a:moveTo>
                  <a:lnTo>
                    <a:pt x="182578" y="0"/>
                  </a:lnTo>
                  <a:cubicBezTo>
                    <a:pt x="196745" y="0"/>
                    <a:pt x="208230" y="11485"/>
                    <a:pt x="208230" y="25652"/>
                  </a:cubicBezTo>
                  <a:lnTo>
                    <a:pt x="208230" y="146852"/>
                  </a:lnTo>
                  <a:lnTo>
                    <a:pt x="209640" y="147137"/>
                  </a:lnTo>
                  <a:cubicBezTo>
                    <a:pt x="240733" y="160288"/>
                    <a:pt x="262550" y="191076"/>
                    <a:pt x="262550" y="226960"/>
                  </a:cubicBezTo>
                  <a:lnTo>
                    <a:pt x="262550" y="587853"/>
                  </a:lnTo>
                  <a:cubicBezTo>
                    <a:pt x="262550" y="635698"/>
                    <a:pt x="223764" y="674484"/>
                    <a:pt x="175919" y="674484"/>
                  </a:cubicBezTo>
                  <a:lnTo>
                    <a:pt x="86631" y="674484"/>
                  </a:lnTo>
                  <a:cubicBezTo>
                    <a:pt x="38786" y="674484"/>
                    <a:pt x="0" y="635698"/>
                    <a:pt x="0" y="587853"/>
                  </a:cubicBezTo>
                  <a:lnTo>
                    <a:pt x="0" y="226960"/>
                  </a:lnTo>
                  <a:cubicBezTo>
                    <a:pt x="0" y="191076"/>
                    <a:pt x="21817" y="160288"/>
                    <a:pt x="52910" y="147137"/>
                  </a:cubicBezTo>
                  <a:lnTo>
                    <a:pt x="54321" y="146852"/>
                  </a:lnTo>
                  <a:lnTo>
                    <a:pt x="54321" y="25652"/>
                  </a:lnTo>
                  <a:cubicBezTo>
                    <a:pt x="54321" y="11485"/>
                    <a:pt x="65806" y="0"/>
                    <a:pt x="79973"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923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19446"/>
            <a:ext cx="5912427" cy="338554"/>
          </a:xfrm>
          <a:prstGeom prst="rect">
            <a:avLst/>
          </a:prstGeom>
          <a:noFill/>
        </p:spPr>
        <p:txBody>
          <a:bodyPr wrap="square" rtlCol="0">
            <a:spAutoFit/>
          </a:bodyPr>
          <a:lstStyle/>
          <a:p>
            <a:r>
              <a:rPr lang="en-US" sz="1600" dirty="0">
                <a:solidFill>
                  <a:schemeClr val="bg1"/>
                </a:solidFill>
                <a:latin typeface="Abadi" panose="020B0604020104020204" pitchFamily="34" charset="0"/>
                <a:ea typeface="Anjelika Rose" pitchFamily="2" charset="0"/>
              </a:rPr>
              <a:t>Romans 14:1-15</a:t>
            </a:r>
          </a:p>
        </p:txBody>
      </p:sp>
      <p:sp>
        <p:nvSpPr>
          <p:cNvPr id="9" name="TextBox 8"/>
          <p:cNvSpPr txBox="1"/>
          <p:nvPr/>
        </p:nvSpPr>
        <p:spPr>
          <a:xfrm>
            <a:off x="0" y="0"/>
            <a:ext cx="12192000" cy="707886"/>
          </a:xfrm>
          <a:prstGeom prst="rect">
            <a:avLst/>
          </a:prstGeom>
          <a:noFill/>
        </p:spPr>
        <p:txBody>
          <a:bodyPr wrap="square" rtlCol="0">
            <a:spAutoFit/>
          </a:bodyPr>
          <a:lstStyle/>
          <a:p>
            <a:pPr algn="ctr"/>
            <a:r>
              <a:rPr lang="en-US" sz="4000" dirty="0">
                <a:solidFill>
                  <a:schemeClr val="bg1"/>
                </a:solidFill>
                <a:latin typeface="Castellar" panose="020A0402060406010301" pitchFamily="18" charset="0"/>
              </a:rPr>
              <a:t>Breaking the Work of Wisdom</a:t>
            </a:r>
          </a:p>
        </p:txBody>
      </p:sp>
      <p:sp>
        <p:nvSpPr>
          <p:cNvPr id="73" name="Rectangle 72"/>
          <p:cNvSpPr/>
          <p:nvPr/>
        </p:nvSpPr>
        <p:spPr>
          <a:xfrm>
            <a:off x="11596415" y="6488668"/>
            <a:ext cx="670376" cy="369332"/>
          </a:xfrm>
          <a:prstGeom prst="rect">
            <a:avLst/>
          </a:prstGeom>
        </p:spPr>
        <p:txBody>
          <a:bodyPr wrap="none">
            <a:spAutoFit/>
          </a:bodyPr>
          <a:lstStyle/>
          <a:p>
            <a:r>
              <a:rPr lang="en-US" dirty="0">
                <a:solidFill>
                  <a:schemeClr val="bg1"/>
                </a:solidFill>
              </a:rPr>
              <a:t>(4, 5)</a:t>
            </a:r>
            <a:endParaRPr lang="en-US" altLang="en-US" dirty="0">
              <a:solidFill>
                <a:schemeClr val="bg1"/>
              </a:solidFill>
            </a:endParaRPr>
          </a:p>
        </p:txBody>
      </p:sp>
      <p:sp>
        <p:nvSpPr>
          <p:cNvPr id="4" name="Rectangle 3"/>
          <p:cNvSpPr/>
          <p:nvPr/>
        </p:nvSpPr>
        <p:spPr>
          <a:xfrm>
            <a:off x="277640" y="861535"/>
            <a:ext cx="4837568" cy="2308324"/>
          </a:xfrm>
          <a:prstGeom prst="rect">
            <a:avLst/>
          </a:prstGeom>
        </p:spPr>
        <p:txBody>
          <a:bodyPr wrap="square">
            <a:spAutoFit/>
          </a:bodyPr>
          <a:lstStyle/>
          <a:p>
            <a:r>
              <a:rPr lang="en-US" dirty="0">
                <a:solidFill>
                  <a:schemeClr val="bg1"/>
                </a:solidFill>
              </a:rPr>
              <a:t>When a member of the church breaks the Word of Wisdom, he is unclean-not because the substance itself is unclean but because he has broken his covenants to be obedient to God's law.</a:t>
            </a:r>
          </a:p>
          <a:p>
            <a:endParaRPr lang="en-US" dirty="0">
              <a:solidFill>
                <a:schemeClr val="bg1"/>
              </a:solidFill>
            </a:endParaRPr>
          </a:p>
          <a:p>
            <a:r>
              <a:rPr lang="en-US" dirty="0">
                <a:solidFill>
                  <a:schemeClr val="bg1"/>
                </a:solidFill>
              </a:rPr>
              <a:t>Faith, hope, charity, peace and joy are the fruits of the Spirit and are much more important than our latter-day dietary code. </a:t>
            </a:r>
          </a:p>
        </p:txBody>
      </p:sp>
      <p:grpSp>
        <p:nvGrpSpPr>
          <p:cNvPr id="14" name="Group 13"/>
          <p:cNvGrpSpPr/>
          <p:nvPr/>
        </p:nvGrpSpPr>
        <p:grpSpPr>
          <a:xfrm>
            <a:off x="8355068" y="1175471"/>
            <a:ext cx="959917" cy="2320783"/>
            <a:chOff x="6055488" y="1021562"/>
            <a:chExt cx="959917" cy="2320783"/>
          </a:xfrm>
        </p:grpSpPr>
        <p:grpSp>
          <p:nvGrpSpPr>
            <p:cNvPr id="53" name="Group 52"/>
            <p:cNvGrpSpPr/>
            <p:nvPr/>
          </p:nvGrpSpPr>
          <p:grpSpPr>
            <a:xfrm flipH="1">
              <a:off x="6104267" y="1021562"/>
              <a:ext cx="729589" cy="2320783"/>
              <a:chOff x="10470729" y="2163808"/>
              <a:chExt cx="1018117" cy="3238576"/>
            </a:xfrm>
          </p:grpSpPr>
          <p:grpSp>
            <p:nvGrpSpPr>
              <p:cNvPr id="54" name="Group 53"/>
              <p:cNvGrpSpPr/>
              <p:nvPr/>
            </p:nvGrpSpPr>
            <p:grpSpPr>
              <a:xfrm flipH="1">
                <a:off x="10470729" y="2163808"/>
                <a:ext cx="1018117" cy="3238576"/>
                <a:chOff x="3728259" y="1071668"/>
                <a:chExt cx="997053" cy="3238576"/>
              </a:xfrm>
            </p:grpSpPr>
            <p:sp>
              <p:nvSpPr>
                <p:cNvPr id="57" name="Rounded Rectangle 56"/>
                <p:cNvSpPr/>
                <p:nvPr/>
              </p:nvSpPr>
              <p:spPr>
                <a:xfrm>
                  <a:off x="3969136" y="1851513"/>
                  <a:ext cx="473009" cy="141106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Rounded Rectangle 57"/>
                <p:cNvSpPr/>
                <p:nvPr/>
              </p:nvSpPr>
              <p:spPr>
                <a:xfrm rot="3163139">
                  <a:off x="3566446" y="2671443"/>
                  <a:ext cx="536314" cy="21268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ounded Rectangle 58"/>
                <p:cNvSpPr/>
                <p:nvPr/>
              </p:nvSpPr>
              <p:spPr>
                <a:xfrm rot="20356230">
                  <a:off x="4318730" y="1891268"/>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ounded Rectangle 59"/>
                <p:cNvSpPr/>
                <p:nvPr/>
              </p:nvSpPr>
              <p:spPr>
                <a:xfrm rot="1069183">
                  <a:off x="3839291" y="2988721"/>
                  <a:ext cx="310163" cy="1321523"/>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ounded Rectangle 60"/>
                <p:cNvSpPr/>
                <p:nvPr/>
              </p:nvSpPr>
              <p:spPr>
                <a:xfrm rot="10017092">
                  <a:off x="4253781" y="2904558"/>
                  <a:ext cx="299401" cy="134454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4" name="Oval 73"/>
                <p:cNvSpPr/>
                <p:nvPr/>
              </p:nvSpPr>
              <p:spPr>
                <a:xfrm>
                  <a:off x="3970622" y="1071668"/>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5" name="Rounded Rectangle 74"/>
                <p:cNvSpPr/>
                <p:nvPr/>
              </p:nvSpPr>
              <p:spPr>
                <a:xfrm rot="7107398">
                  <a:off x="3480892" y="2212893"/>
                  <a:ext cx="903867"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55" name="Rounded Rectangle 54"/>
              <p:cNvSpPr/>
              <p:nvPr/>
            </p:nvSpPr>
            <p:spPr>
              <a:xfrm flipH="1">
                <a:off x="10474858" y="2900419"/>
                <a:ext cx="218306"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2" name="Can 11"/>
            <p:cNvSpPr/>
            <p:nvPr/>
          </p:nvSpPr>
          <p:spPr>
            <a:xfrm rot="5910802">
              <a:off x="6805924" y="1359550"/>
              <a:ext cx="83399" cy="335563"/>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rot="19696941">
              <a:off x="6055488" y="1835542"/>
              <a:ext cx="200042" cy="492655"/>
            </a:xfrm>
            <a:custGeom>
              <a:avLst/>
              <a:gdLst>
                <a:gd name="connsiteX0" fmla="*/ 79973 w 262550"/>
                <a:gd name="connsiteY0" fmla="*/ 0 h 674484"/>
                <a:gd name="connsiteX1" fmla="*/ 182578 w 262550"/>
                <a:gd name="connsiteY1" fmla="*/ 0 h 674484"/>
                <a:gd name="connsiteX2" fmla="*/ 208230 w 262550"/>
                <a:gd name="connsiteY2" fmla="*/ 25652 h 674484"/>
                <a:gd name="connsiteX3" fmla="*/ 208230 w 262550"/>
                <a:gd name="connsiteY3" fmla="*/ 146852 h 674484"/>
                <a:gd name="connsiteX4" fmla="*/ 209640 w 262550"/>
                <a:gd name="connsiteY4" fmla="*/ 147137 h 674484"/>
                <a:gd name="connsiteX5" fmla="*/ 262550 w 262550"/>
                <a:gd name="connsiteY5" fmla="*/ 226960 h 674484"/>
                <a:gd name="connsiteX6" fmla="*/ 262550 w 262550"/>
                <a:gd name="connsiteY6" fmla="*/ 587853 h 674484"/>
                <a:gd name="connsiteX7" fmla="*/ 175919 w 262550"/>
                <a:gd name="connsiteY7" fmla="*/ 674484 h 674484"/>
                <a:gd name="connsiteX8" fmla="*/ 86631 w 262550"/>
                <a:gd name="connsiteY8" fmla="*/ 674484 h 674484"/>
                <a:gd name="connsiteX9" fmla="*/ 0 w 262550"/>
                <a:gd name="connsiteY9" fmla="*/ 587853 h 674484"/>
                <a:gd name="connsiteX10" fmla="*/ 0 w 262550"/>
                <a:gd name="connsiteY10" fmla="*/ 226960 h 674484"/>
                <a:gd name="connsiteX11" fmla="*/ 52910 w 262550"/>
                <a:gd name="connsiteY11" fmla="*/ 147137 h 674484"/>
                <a:gd name="connsiteX12" fmla="*/ 54321 w 262550"/>
                <a:gd name="connsiteY12" fmla="*/ 146852 h 674484"/>
                <a:gd name="connsiteX13" fmla="*/ 54321 w 262550"/>
                <a:gd name="connsiteY13" fmla="*/ 25652 h 674484"/>
                <a:gd name="connsiteX14" fmla="*/ 79973 w 262550"/>
                <a:gd name="connsiteY14" fmla="*/ 0 h 674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2550" h="674484">
                  <a:moveTo>
                    <a:pt x="79973" y="0"/>
                  </a:moveTo>
                  <a:lnTo>
                    <a:pt x="182578" y="0"/>
                  </a:lnTo>
                  <a:cubicBezTo>
                    <a:pt x="196745" y="0"/>
                    <a:pt x="208230" y="11485"/>
                    <a:pt x="208230" y="25652"/>
                  </a:cubicBezTo>
                  <a:lnTo>
                    <a:pt x="208230" y="146852"/>
                  </a:lnTo>
                  <a:lnTo>
                    <a:pt x="209640" y="147137"/>
                  </a:lnTo>
                  <a:cubicBezTo>
                    <a:pt x="240733" y="160288"/>
                    <a:pt x="262550" y="191076"/>
                    <a:pt x="262550" y="226960"/>
                  </a:cubicBezTo>
                  <a:lnTo>
                    <a:pt x="262550" y="587853"/>
                  </a:lnTo>
                  <a:cubicBezTo>
                    <a:pt x="262550" y="635698"/>
                    <a:pt x="223764" y="674484"/>
                    <a:pt x="175919" y="674484"/>
                  </a:cubicBezTo>
                  <a:lnTo>
                    <a:pt x="86631" y="674484"/>
                  </a:lnTo>
                  <a:cubicBezTo>
                    <a:pt x="38786" y="674484"/>
                    <a:pt x="0" y="635698"/>
                    <a:pt x="0" y="587853"/>
                  </a:cubicBezTo>
                  <a:lnTo>
                    <a:pt x="0" y="226960"/>
                  </a:lnTo>
                  <a:cubicBezTo>
                    <a:pt x="0" y="191076"/>
                    <a:pt x="21817" y="160288"/>
                    <a:pt x="52910" y="147137"/>
                  </a:cubicBezTo>
                  <a:lnTo>
                    <a:pt x="54321" y="146852"/>
                  </a:lnTo>
                  <a:lnTo>
                    <a:pt x="54321" y="25652"/>
                  </a:lnTo>
                  <a:cubicBezTo>
                    <a:pt x="54321" y="11485"/>
                    <a:pt x="65806" y="0"/>
                    <a:pt x="79973"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a:xfrm>
            <a:off x="5103137" y="3448130"/>
            <a:ext cx="6096000" cy="2031325"/>
          </a:xfrm>
          <a:prstGeom prst="rect">
            <a:avLst/>
          </a:prstGeom>
        </p:spPr>
        <p:txBody>
          <a:bodyPr>
            <a:spAutoFit/>
          </a:bodyPr>
          <a:lstStyle/>
          <a:p>
            <a:r>
              <a:rPr lang="en-US" dirty="0">
                <a:solidFill>
                  <a:schemeClr val="bg1"/>
                </a:solidFill>
              </a:rPr>
              <a:t>Word of Wisdom "faddists," as Elder McConkie calls them, sometimes forget to place this law in its proper perspective. </a:t>
            </a:r>
          </a:p>
          <a:p>
            <a:endParaRPr lang="en-US" dirty="0">
              <a:solidFill>
                <a:schemeClr val="bg1"/>
              </a:solidFill>
            </a:endParaRPr>
          </a:p>
          <a:p>
            <a:r>
              <a:rPr lang="en-US" dirty="0">
                <a:solidFill>
                  <a:schemeClr val="bg1"/>
                </a:solidFill>
              </a:rPr>
              <a:t>If we liken the scriptures to ourselves, we might correctly declare, 'For the kingdom of God is not </a:t>
            </a:r>
            <a:r>
              <a:rPr lang="en-US" i="1" dirty="0">
                <a:solidFill>
                  <a:schemeClr val="bg1"/>
                </a:solidFill>
              </a:rPr>
              <a:t>abstinence from tobacco and alcohol</a:t>
            </a:r>
            <a:r>
              <a:rPr lang="en-US" dirty="0">
                <a:solidFill>
                  <a:schemeClr val="bg1"/>
                </a:solidFill>
              </a:rPr>
              <a:t>; but righteousness, and peace, and joy in the Holy Ghost' (v. 17).</a:t>
            </a:r>
          </a:p>
        </p:txBody>
      </p:sp>
      <p:sp>
        <p:nvSpPr>
          <p:cNvPr id="5" name="&quot;No&quot; Symbol 4"/>
          <p:cNvSpPr/>
          <p:nvPr/>
        </p:nvSpPr>
        <p:spPr>
          <a:xfrm>
            <a:off x="7641124" y="1023041"/>
            <a:ext cx="2326741" cy="2326741"/>
          </a:xfrm>
          <a:prstGeom prst="noSmoking">
            <a:avLst>
              <a:gd name="adj" fmla="val 785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5" name="Group 34"/>
          <p:cNvGrpSpPr/>
          <p:nvPr/>
        </p:nvGrpSpPr>
        <p:grpSpPr>
          <a:xfrm>
            <a:off x="1419782" y="3512836"/>
            <a:ext cx="3069396" cy="2904878"/>
            <a:chOff x="5192059" y="2136710"/>
            <a:chExt cx="3069396" cy="2904878"/>
          </a:xfrm>
        </p:grpSpPr>
        <p:sp>
          <p:nvSpPr>
            <p:cNvPr id="36" name="Oval 35"/>
            <p:cNvSpPr/>
            <p:nvPr/>
          </p:nvSpPr>
          <p:spPr>
            <a:xfrm>
              <a:off x="5654351" y="2136710"/>
              <a:ext cx="718457" cy="7184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7355633" y="2195641"/>
              <a:ext cx="718457" cy="71845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5724330" y="2914098"/>
              <a:ext cx="578498" cy="96166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5756987" y="3934698"/>
              <a:ext cx="158620" cy="96166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6097554" y="3934697"/>
              <a:ext cx="158620" cy="96166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7820607" y="4079918"/>
              <a:ext cx="158620" cy="96166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7480040" y="4079919"/>
              <a:ext cx="158620" cy="961669"/>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Isosceles Triangle 61"/>
            <p:cNvSpPr/>
            <p:nvPr/>
          </p:nvSpPr>
          <p:spPr>
            <a:xfrm>
              <a:off x="7203233" y="2941529"/>
              <a:ext cx="1007706" cy="106374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gonal Stripe 62"/>
            <p:cNvSpPr/>
            <p:nvPr/>
          </p:nvSpPr>
          <p:spPr>
            <a:xfrm rot="3077594" flipH="1">
              <a:off x="5378028" y="2942449"/>
              <a:ext cx="474422" cy="846360"/>
            </a:xfrm>
            <a:prstGeom prst="diagStripe">
              <a:avLst>
                <a:gd name="adj" fmla="val 77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Diagonal Stripe 63"/>
            <p:cNvSpPr/>
            <p:nvPr/>
          </p:nvSpPr>
          <p:spPr>
            <a:xfrm rot="259282" flipH="1">
              <a:off x="6102935" y="2952336"/>
              <a:ext cx="474422" cy="846360"/>
            </a:xfrm>
            <a:prstGeom prst="diagStripe">
              <a:avLst>
                <a:gd name="adj" fmla="val 77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Diagonal Stripe 64"/>
            <p:cNvSpPr/>
            <p:nvPr/>
          </p:nvSpPr>
          <p:spPr>
            <a:xfrm rot="3567950" flipH="1">
              <a:off x="7306440" y="2951370"/>
              <a:ext cx="207242" cy="662137"/>
            </a:xfrm>
            <a:prstGeom prst="diagStripe">
              <a:avLst>
                <a:gd name="adj" fmla="val 77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Diagonal Stripe 65"/>
            <p:cNvSpPr/>
            <p:nvPr/>
          </p:nvSpPr>
          <p:spPr>
            <a:xfrm rot="20897943" flipH="1">
              <a:off x="7793683" y="3018429"/>
              <a:ext cx="342664" cy="486962"/>
            </a:xfrm>
            <a:prstGeom prst="diagStripe">
              <a:avLst>
                <a:gd name="adj" fmla="val 7757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Rounded Rectangle 66"/>
            <p:cNvSpPr/>
            <p:nvPr/>
          </p:nvSpPr>
          <p:spPr>
            <a:xfrm>
              <a:off x="7951401" y="3020867"/>
              <a:ext cx="310054" cy="514212"/>
            </a:xfrm>
            <a:prstGeom prst="roundRect">
              <a:avLst>
                <a:gd name="adj" fmla="val 4296"/>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67"/>
            <p:cNvSpPr/>
            <p:nvPr/>
          </p:nvSpPr>
          <p:spPr>
            <a:xfrm>
              <a:off x="5557989" y="3216295"/>
              <a:ext cx="310054" cy="514212"/>
            </a:xfrm>
            <a:prstGeom prst="roundRect">
              <a:avLst>
                <a:gd name="adj" fmla="val 4296"/>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Rectangle 68"/>
          <p:cNvSpPr/>
          <p:nvPr/>
        </p:nvSpPr>
        <p:spPr>
          <a:xfrm>
            <a:off x="6272384" y="5462433"/>
            <a:ext cx="3496305" cy="1077218"/>
          </a:xfrm>
          <a:prstGeom prst="rect">
            <a:avLst/>
          </a:prstGeom>
        </p:spPr>
        <p:txBody>
          <a:bodyPr wrap="square">
            <a:spAutoFit/>
          </a:bodyPr>
          <a:lstStyle/>
          <a:p>
            <a:pPr algn="ctr"/>
            <a:r>
              <a:rPr lang="en-US" sz="3200" dirty="0">
                <a:solidFill>
                  <a:schemeClr val="bg1"/>
                </a:solidFill>
                <a:effectLst>
                  <a:glow rad="228600">
                    <a:schemeClr val="accent2">
                      <a:satMod val="175000"/>
                      <a:alpha val="40000"/>
                    </a:schemeClr>
                  </a:glow>
                </a:effectLst>
              </a:rPr>
              <a:t>However:</a:t>
            </a:r>
          </a:p>
          <a:p>
            <a:pPr algn="ctr"/>
            <a:r>
              <a:rPr lang="en-US" sz="3200" dirty="0">
                <a:solidFill>
                  <a:schemeClr val="bg1"/>
                </a:solidFill>
                <a:effectLst>
                  <a:glow rad="228600">
                    <a:schemeClr val="accent2">
                      <a:satMod val="175000"/>
                      <a:alpha val="40000"/>
                    </a:schemeClr>
                  </a:glow>
                </a:effectLst>
              </a:rPr>
              <a:t>We are not to Judge </a:t>
            </a:r>
          </a:p>
        </p:txBody>
      </p:sp>
    </p:spTree>
    <p:extLst>
      <p:ext uri="{BB962C8B-B14F-4D97-AF65-F5344CB8AC3E}">
        <p14:creationId xmlns:p14="http://schemas.microsoft.com/office/powerpoint/2010/main" val="320032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fade">
                                      <p:cBhvr>
                                        <p:cTn id="21" dur="1000"/>
                                        <p:tgtEl>
                                          <p:spTgt spid="69"/>
                                        </p:tgtEl>
                                      </p:cBhvr>
                                    </p:animEffect>
                                    <p:anim calcmode="lin" valueType="num">
                                      <p:cBhvr>
                                        <p:cTn id="22" dur="1000" fill="hold"/>
                                        <p:tgtEl>
                                          <p:spTgt spid="69"/>
                                        </p:tgtEl>
                                        <p:attrNameLst>
                                          <p:attrName>ppt_x</p:attrName>
                                        </p:attrNameLst>
                                      </p:cBhvr>
                                      <p:tavLst>
                                        <p:tav tm="0">
                                          <p:val>
                                            <p:strVal val="#ppt_x"/>
                                          </p:val>
                                        </p:tav>
                                        <p:tav tm="100000">
                                          <p:val>
                                            <p:strVal val="#ppt_x"/>
                                          </p:val>
                                        </p:tav>
                                      </p:tavLst>
                                    </p:anim>
                                    <p:anim calcmode="lin" valueType="num">
                                      <p:cBhvr>
                                        <p:cTn id="23"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19446"/>
            <a:ext cx="5912427" cy="338554"/>
          </a:xfrm>
          <a:prstGeom prst="rect">
            <a:avLst/>
          </a:prstGeom>
          <a:noFill/>
        </p:spPr>
        <p:txBody>
          <a:bodyPr wrap="square" rtlCol="0">
            <a:spAutoFit/>
          </a:bodyPr>
          <a:lstStyle/>
          <a:p>
            <a:r>
              <a:rPr lang="en-US" sz="1600" dirty="0">
                <a:solidFill>
                  <a:schemeClr val="bg1"/>
                </a:solidFill>
                <a:latin typeface="Abadi" panose="020B0604020104020204" pitchFamily="34" charset="0"/>
                <a:ea typeface="Anjelika Rose" pitchFamily="2" charset="0"/>
              </a:rPr>
              <a:t>Romans 15:1</a:t>
            </a:r>
          </a:p>
        </p:txBody>
      </p:sp>
      <p:sp>
        <p:nvSpPr>
          <p:cNvPr id="9" name="TextBox 8"/>
          <p:cNvSpPr txBox="1"/>
          <p:nvPr/>
        </p:nvSpPr>
        <p:spPr>
          <a:xfrm>
            <a:off x="0" y="0"/>
            <a:ext cx="12192000" cy="707886"/>
          </a:xfrm>
          <a:prstGeom prst="rect">
            <a:avLst/>
          </a:prstGeom>
          <a:noFill/>
        </p:spPr>
        <p:txBody>
          <a:bodyPr wrap="square" rtlCol="0">
            <a:spAutoFit/>
          </a:bodyPr>
          <a:lstStyle/>
          <a:p>
            <a:pPr algn="ctr"/>
            <a:r>
              <a:rPr lang="en-US" sz="4000" dirty="0">
                <a:solidFill>
                  <a:schemeClr val="bg1"/>
                </a:solidFill>
                <a:latin typeface="Castellar" panose="020A0402060406010301" pitchFamily="18" charset="0"/>
              </a:rPr>
              <a:t>Bear the Infirmities of the Weak</a:t>
            </a:r>
          </a:p>
        </p:txBody>
      </p:sp>
      <p:sp>
        <p:nvSpPr>
          <p:cNvPr id="73" name="Rectangle 72"/>
          <p:cNvSpPr/>
          <p:nvPr/>
        </p:nvSpPr>
        <p:spPr>
          <a:xfrm>
            <a:off x="11596415" y="6488668"/>
            <a:ext cx="442750" cy="369332"/>
          </a:xfrm>
          <a:prstGeom prst="rect">
            <a:avLst/>
          </a:prstGeom>
        </p:spPr>
        <p:txBody>
          <a:bodyPr wrap="none">
            <a:spAutoFit/>
          </a:bodyPr>
          <a:lstStyle/>
          <a:p>
            <a:r>
              <a:rPr lang="en-US" dirty="0">
                <a:solidFill>
                  <a:schemeClr val="bg1"/>
                </a:solidFill>
              </a:rPr>
              <a:t>(6)</a:t>
            </a:r>
            <a:endParaRPr lang="en-US" altLang="en-US" dirty="0">
              <a:solidFill>
                <a:schemeClr val="bg1"/>
              </a:solidFill>
            </a:endParaRPr>
          </a:p>
        </p:txBody>
      </p:sp>
      <p:sp>
        <p:nvSpPr>
          <p:cNvPr id="4" name="Rectangle 3"/>
          <p:cNvSpPr/>
          <p:nvPr/>
        </p:nvSpPr>
        <p:spPr>
          <a:xfrm>
            <a:off x="3512745" y="680465"/>
            <a:ext cx="5368705" cy="923330"/>
          </a:xfrm>
          <a:prstGeom prst="rect">
            <a:avLst/>
          </a:prstGeom>
          <a:solidFill>
            <a:schemeClr val="accent5">
              <a:lumMod val="75000"/>
            </a:schemeClr>
          </a:solidFill>
        </p:spPr>
        <p:txBody>
          <a:bodyPr wrap="square">
            <a:spAutoFit/>
          </a:bodyPr>
          <a:lstStyle/>
          <a:p>
            <a:r>
              <a:rPr lang="en-US" dirty="0">
                <a:solidFill>
                  <a:schemeClr val="bg1"/>
                </a:solidFill>
              </a:rPr>
              <a:t>“Remember, we are not alone. We belong to a great body of friends, thousands upon thousands who are striving to follow the teachings of the Lord. …</a:t>
            </a:r>
          </a:p>
        </p:txBody>
      </p:sp>
      <p:sp>
        <p:nvSpPr>
          <p:cNvPr id="6" name="Rectangle 5"/>
          <p:cNvSpPr/>
          <p:nvPr/>
        </p:nvSpPr>
        <p:spPr>
          <a:xfrm>
            <a:off x="1997798" y="2050238"/>
            <a:ext cx="6096000" cy="1200329"/>
          </a:xfrm>
          <a:prstGeom prst="rect">
            <a:avLst/>
          </a:prstGeom>
        </p:spPr>
        <p:txBody>
          <a:bodyPr>
            <a:spAutoFit/>
          </a:bodyPr>
          <a:lstStyle/>
          <a:p>
            <a:r>
              <a:rPr lang="en-US" dirty="0">
                <a:solidFill>
                  <a:schemeClr val="bg1"/>
                </a:solidFill>
                <a:latin typeface="Open Sans"/>
              </a:rPr>
              <a:t>“I remember interviewing a discouraged missionary. He was having trouble with a language which was not his own. He had lost the spirit of his work and wanted to go home. He was one of 180 missionaries in that mission.</a:t>
            </a:r>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22" y="1941873"/>
            <a:ext cx="1100467" cy="1372187"/>
          </a:xfrm>
          <a:prstGeom prst="rect">
            <a:avLst/>
          </a:prstGeom>
        </p:spPr>
      </p:pic>
      <p:pic>
        <p:nvPicPr>
          <p:cNvPr id="3074" name="Picture 2" descr="Image result for discouraged missionary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6823" y="1834867"/>
            <a:ext cx="3038475" cy="4572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671874" y="3943374"/>
            <a:ext cx="6096000" cy="2031325"/>
          </a:xfrm>
          <a:prstGeom prst="rect">
            <a:avLst/>
          </a:prstGeom>
        </p:spPr>
        <p:txBody>
          <a:bodyPr>
            <a:spAutoFit/>
          </a:bodyPr>
          <a:lstStyle/>
          <a:p>
            <a:r>
              <a:rPr lang="en-US" dirty="0">
                <a:solidFill>
                  <a:schemeClr val="bg1"/>
                </a:solidFill>
                <a:latin typeface="Open Sans"/>
              </a:rPr>
              <a:t>“I told him that if he were to go home he would break faith with his 179 companions. Every one of them was his friend. Every one of them would pray for him, fast for him, and do almost anything else to help him. They would work with him. They would teach him. They would get on their knees with him. They would help him to learn the language and be successful because they loved him.</a:t>
            </a:r>
            <a:endParaRPr lang="en-US" dirty="0">
              <a:solidFill>
                <a:schemeClr val="bg1"/>
              </a:solidFill>
            </a:endParaRPr>
          </a:p>
        </p:txBody>
      </p:sp>
    </p:spTree>
    <p:extLst>
      <p:ext uri="{BB962C8B-B14F-4D97-AF65-F5344CB8AC3E}">
        <p14:creationId xmlns:p14="http://schemas.microsoft.com/office/powerpoint/2010/main" val="14866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19446"/>
            <a:ext cx="5912427" cy="338554"/>
          </a:xfrm>
          <a:prstGeom prst="rect">
            <a:avLst/>
          </a:prstGeom>
          <a:noFill/>
        </p:spPr>
        <p:txBody>
          <a:bodyPr wrap="square" rtlCol="0">
            <a:spAutoFit/>
          </a:bodyPr>
          <a:lstStyle/>
          <a:p>
            <a:r>
              <a:rPr lang="en-US" sz="1600" dirty="0">
                <a:solidFill>
                  <a:schemeClr val="bg1"/>
                </a:solidFill>
                <a:latin typeface="Abadi" panose="020B0604020104020204" pitchFamily="34" charset="0"/>
                <a:ea typeface="Anjelika Rose" pitchFamily="2" charset="0"/>
              </a:rPr>
              <a:t>Romans 15:1</a:t>
            </a:r>
          </a:p>
        </p:txBody>
      </p:sp>
      <p:sp>
        <p:nvSpPr>
          <p:cNvPr id="6" name="Rectangle 5"/>
          <p:cNvSpPr/>
          <p:nvPr/>
        </p:nvSpPr>
        <p:spPr>
          <a:xfrm>
            <a:off x="1479703" y="189643"/>
            <a:ext cx="6096000" cy="3416320"/>
          </a:xfrm>
          <a:prstGeom prst="rect">
            <a:avLst/>
          </a:prstGeom>
        </p:spPr>
        <p:txBody>
          <a:bodyPr>
            <a:spAutoFit/>
          </a:bodyPr>
          <a:lstStyle/>
          <a:p>
            <a:r>
              <a:rPr lang="en-US" sz="2400" dirty="0">
                <a:solidFill>
                  <a:schemeClr val="bg1"/>
                </a:solidFill>
              </a:rPr>
              <a:t>“I am happy to report that he accepted my assurance that all of the other missionaries were his friends. They rallied around him, not to embarrass him, but to strengthen him. </a:t>
            </a:r>
          </a:p>
          <a:p>
            <a:endParaRPr lang="en-US" sz="2400" dirty="0">
              <a:solidFill>
                <a:schemeClr val="bg1"/>
              </a:solidFill>
            </a:endParaRPr>
          </a:p>
          <a:p>
            <a:r>
              <a:rPr lang="en-US" sz="2400" dirty="0">
                <a:solidFill>
                  <a:schemeClr val="bg1"/>
                </a:solidFill>
              </a:rPr>
              <a:t>The terrible feeling of loneliness left him. He came to realize that he was part of a winning team. He became successful, a leader, and he has been a leader ever since.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283" y="140234"/>
            <a:ext cx="1100467" cy="1372187"/>
          </a:xfrm>
          <a:prstGeom prst="rect">
            <a:avLst/>
          </a:prstGeom>
        </p:spPr>
      </p:pic>
      <p:sp>
        <p:nvSpPr>
          <p:cNvPr id="10" name="Rectangle 9"/>
          <p:cNvSpPr/>
          <p:nvPr/>
        </p:nvSpPr>
        <p:spPr>
          <a:xfrm>
            <a:off x="4278086" y="4857775"/>
            <a:ext cx="7539273" cy="523220"/>
          </a:xfrm>
          <a:prstGeom prst="rect">
            <a:avLst/>
          </a:prstGeom>
        </p:spPr>
        <p:txBody>
          <a:bodyPr wrap="square">
            <a:spAutoFit/>
          </a:bodyPr>
          <a:lstStyle/>
          <a:p>
            <a:r>
              <a:rPr lang="en-US" sz="2800" dirty="0">
                <a:solidFill>
                  <a:schemeClr val="bg1"/>
                </a:solidFill>
              </a:rPr>
              <a:t>“That’s what each of us must do for one another.”</a:t>
            </a:r>
          </a:p>
        </p:txBody>
      </p:sp>
      <p:sp>
        <p:nvSpPr>
          <p:cNvPr id="11" name="Rectangle 10"/>
          <p:cNvSpPr/>
          <p:nvPr/>
        </p:nvSpPr>
        <p:spPr>
          <a:xfrm>
            <a:off x="11596415" y="6488668"/>
            <a:ext cx="442750" cy="369332"/>
          </a:xfrm>
          <a:prstGeom prst="rect">
            <a:avLst/>
          </a:prstGeom>
        </p:spPr>
        <p:txBody>
          <a:bodyPr wrap="none">
            <a:spAutoFit/>
          </a:bodyPr>
          <a:lstStyle/>
          <a:p>
            <a:r>
              <a:rPr lang="en-US" dirty="0">
                <a:solidFill>
                  <a:schemeClr val="bg1"/>
                </a:solidFill>
              </a:rPr>
              <a:t>(6)</a:t>
            </a:r>
            <a:endParaRPr lang="en-US" altLang="en-US" dirty="0">
              <a:solidFill>
                <a:schemeClr val="bg1"/>
              </a:solidFill>
            </a:endParaRPr>
          </a:p>
        </p:txBody>
      </p:sp>
      <p:pic>
        <p:nvPicPr>
          <p:cNvPr id="7170" name="Picture 2" descr="Image result for missionaries help other missionaries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8714" y="629432"/>
            <a:ext cx="4226617" cy="28212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artisticTexturizer/>
                    </a14:imgEffect>
                  </a14:imgLayer>
                </a14:imgProps>
              </a:ext>
              <a:ext uri="{28A0092B-C50C-407E-A947-70E740481C1C}">
                <a14:useLocalDpi xmlns:a14="http://schemas.microsoft.com/office/drawing/2010/main" val="0"/>
              </a:ext>
            </a:extLst>
          </a:blip>
          <a:stretch>
            <a:fillRect/>
          </a:stretch>
        </p:blipFill>
        <p:spPr>
          <a:xfrm>
            <a:off x="762000" y="3657601"/>
            <a:ext cx="3250745" cy="2422916"/>
          </a:xfrm>
          <a:prstGeom prst="rect">
            <a:avLst/>
          </a:prstGeom>
        </p:spPr>
      </p:pic>
    </p:spTree>
    <p:extLst>
      <p:ext uri="{BB962C8B-B14F-4D97-AF65-F5344CB8AC3E}">
        <p14:creationId xmlns:p14="http://schemas.microsoft.com/office/powerpoint/2010/main" val="338004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6519446"/>
            <a:ext cx="5912427" cy="338554"/>
          </a:xfrm>
          <a:prstGeom prst="rect">
            <a:avLst/>
          </a:prstGeom>
          <a:noFill/>
        </p:spPr>
        <p:txBody>
          <a:bodyPr wrap="square" rtlCol="0">
            <a:spAutoFit/>
          </a:bodyPr>
          <a:lstStyle/>
          <a:p>
            <a:r>
              <a:rPr lang="en-US" sz="1600" dirty="0">
                <a:solidFill>
                  <a:schemeClr val="bg1"/>
                </a:solidFill>
                <a:latin typeface="Abadi" panose="020B0604020104020204" pitchFamily="34" charset="0"/>
                <a:ea typeface="Anjelika Rose" pitchFamily="2" charset="0"/>
              </a:rPr>
              <a:t>Romans 15:4; 9-12</a:t>
            </a:r>
          </a:p>
        </p:txBody>
      </p:sp>
      <p:sp>
        <p:nvSpPr>
          <p:cNvPr id="9" name="TextBox 8"/>
          <p:cNvSpPr txBox="1"/>
          <p:nvPr/>
        </p:nvSpPr>
        <p:spPr>
          <a:xfrm>
            <a:off x="0" y="0"/>
            <a:ext cx="12192000" cy="707886"/>
          </a:xfrm>
          <a:prstGeom prst="rect">
            <a:avLst/>
          </a:prstGeom>
          <a:noFill/>
        </p:spPr>
        <p:txBody>
          <a:bodyPr wrap="square" rtlCol="0">
            <a:spAutoFit/>
          </a:bodyPr>
          <a:lstStyle/>
          <a:p>
            <a:pPr algn="ctr"/>
            <a:r>
              <a:rPr lang="en-US" sz="4000" dirty="0">
                <a:solidFill>
                  <a:schemeClr val="bg1"/>
                </a:solidFill>
                <a:latin typeface="Castellar" panose="020A0402060406010301" pitchFamily="18" charset="0"/>
              </a:rPr>
              <a:t>The Scriptures Are For Us</a:t>
            </a:r>
          </a:p>
        </p:txBody>
      </p:sp>
      <p:sp>
        <p:nvSpPr>
          <p:cNvPr id="73" name="Rectangle 72"/>
          <p:cNvSpPr/>
          <p:nvPr/>
        </p:nvSpPr>
        <p:spPr>
          <a:xfrm>
            <a:off x="11596415" y="6488668"/>
            <a:ext cx="442750" cy="369332"/>
          </a:xfrm>
          <a:prstGeom prst="rect">
            <a:avLst/>
          </a:prstGeom>
        </p:spPr>
        <p:txBody>
          <a:bodyPr wrap="none">
            <a:spAutoFit/>
          </a:bodyPr>
          <a:lstStyle/>
          <a:p>
            <a:r>
              <a:rPr lang="en-US" dirty="0">
                <a:solidFill>
                  <a:schemeClr val="bg1"/>
                </a:solidFill>
              </a:rPr>
              <a:t>(1)</a:t>
            </a:r>
            <a:endParaRPr lang="en-US" altLang="en-US" dirty="0">
              <a:solidFill>
                <a:schemeClr val="bg1"/>
              </a:solidFill>
            </a:endParaRPr>
          </a:p>
        </p:txBody>
      </p:sp>
      <p:sp>
        <p:nvSpPr>
          <p:cNvPr id="6" name="Rectangle 5"/>
          <p:cNvSpPr/>
          <p:nvPr/>
        </p:nvSpPr>
        <p:spPr>
          <a:xfrm>
            <a:off x="2901312" y="635095"/>
            <a:ext cx="6096000" cy="1077218"/>
          </a:xfrm>
          <a:prstGeom prst="rect">
            <a:avLst/>
          </a:prstGeom>
        </p:spPr>
        <p:txBody>
          <a:bodyPr>
            <a:spAutoFit/>
          </a:bodyPr>
          <a:lstStyle/>
          <a:p>
            <a:pPr algn="ctr"/>
            <a:r>
              <a:rPr lang="en-US" sz="3200">
                <a:solidFill>
                  <a:schemeClr val="bg1"/>
                </a:solidFill>
              </a:rPr>
              <a:t>“for our learning” and to provide comfort and hope </a:t>
            </a:r>
            <a:endParaRPr lang="en-US" sz="3200" dirty="0">
              <a:solidFill>
                <a:schemeClr val="bg1"/>
              </a:solidFill>
            </a:endParaRPr>
          </a:p>
        </p:txBody>
      </p:sp>
      <p:grpSp>
        <p:nvGrpSpPr>
          <p:cNvPr id="15" name="Group 14"/>
          <p:cNvGrpSpPr/>
          <p:nvPr/>
        </p:nvGrpSpPr>
        <p:grpSpPr>
          <a:xfrm>
            <a:off x="217714" y="1298806"/>
            <a:ext cx="2264229" cy="3980766"/>
            <a:chOff x="217714" y="1298806"/>
            <a:chExt cx="2264229" cy="3980766"/>
          </a:xfrm>
        </p:grpSpPr>
        <p:sp>
          <p:nvSpPr>
            <p:cNvPr id="13" name="Rounded Rectangle 12"/>
            <p:cNvSpPr/>
            <p:nvPr/>
          </p:nvSpPr>
          <p:spPr>
            <a:xfrm>
              <a:off x="1197429" y="3037114"/>
              <a:ext cx="348343" cy="2242458"/>
            </a:xfrm>
            <a:prstGeom prst="roundRect">
              <a:avLst>
                <a:gd name="adj" fmla="val 50000"/>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17714" y="1298806"/>
              <a:ext cx="2264229" cy="2031325"/>
            </a:xfrm>
            <a:prstGeom prst="rect">
              <a:avLst/>
            </a:prstGeom>
            <a:solidFill>
              <a:schemeClr val="accent2">
                <a:lumMod val="75000"/>
              </a:schemeClr>
            </a:solidFill>
            <a:ln>
              <a:solidFill>
                <a:schemeClr val="tx1"/>
              </a:solidFill>
            </a:ln>
          </p:spPr>
          <p:txBody>
            <a:bodyPr wrap="square">
              <a:spAutoFit/>
            </a:bodyPr>
            <a:lstStyle/>
            <a:p>
              <a:r>
                <a:rPr lang="en-US" dirty="0">
                  <a:solidFill>
                    <a:schemeClr val="bg1"/>
                  </a:solidFill>
                </a:rPr>
                <a:t>Therefore will I give thanks unto thee, O </a:t>
              </a:r>
              <a:r>
                <a:rPr lang="en-US" cap="small" dirty="0">
                  <a:solidFill>
                    <a:schemeClr val="bg1"/>
                  </a:solidFill>
                </a:rPr>
                <a:t>Lord</a:t>
              </a:r>
              <a:r>
                <a:rPr lang="en-US" dirty="0">
                  <a:solidFill>
                    <a:schemeClr val="bg1"/>
                  </a:solidFill>
                </a:rPr>
                <a:t>, among the heathen, and sing praises unto thy name.</a:t>
              </a:r>
            </a:p>
            <a:p>
              <a:r>
                <a:rPr lang="en-US" dirty="0">
                  <a:solidFill>
                    <a:schemeClr val="bg1"/>
                  </a:solidFill>
                </a:rPr>
                <a:t>(Psalm 18:49)</a:t>
              </a:r>
            </a:p>
          </p:txBody>
        </p:sp>
      </p:grpSp>
      <p:grpSp>
        <p:nvGrpSpPr>
          <p:cNvPr id="16" name="Group 15"/>
          <p:cNvGrpSpPr/>
          <p:nvPr/>
        </p:nvGrpSpPr>
        <p:grpSpPr>
          <a:xfrm>
            <a:off x="2786742" y="1674951"/>
            <a:ext cx="3526971" cy="3833221"/>
            <a:chOff x="2786742" y="1674951"/>
            <a:chExt cx="3526971" cy="3833221"/>
          </a:xfrm>
        </p:grpSpPr>
        <p:sp>
          <p:nvSpPr>
            <p:cNvPr id="17" name="Rounded Rectangle 16"/>
            <p:cNvSpPr/>
            <p:nvPr/>
          </p:nvSpPr>
          <p:spPr>
            <a:xfrm>
              <a:off x="4419601" y="3265714"/>
              <a:ext cx="348343" cy="2242458"/>
            </a:xfrm>
            <a:prstGeom prst="roundRect">
              <a:avLst>
                <a:gd name="adj" fmla="val 50000"/>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786742" y="1674951"/>
              <a:ext cx="3526971" cy="2308324"/>
            </a:xfrm>
            <a:prstGeom prst="rect">
              <a:avLst/>
            </a:prstGeom>
            <a:solidFill>
              <a:schemeClr val="accent6">
                <a:lumMod val="75000"/>
              </a:schemeClr>
            </a:solidFill>
            <a:ln>
              <a:solidFill>
                <a:schemeClr val="tx1"/>
              </a:solidFill>
            </a:ln>
          </p:spPr>
          <p:txBody>
            <a:bodyPr wrap="square">
              <a:spAutoFit/>
            </a:bodyPr>
            <a:lstStyle/>
            <a:p>
              <a:r>
                <a:rPr lang="en-US" dirty="0">
                  <a:solidFill>
                    <a:schemeClr val="bg1"/>
                  </a:solidFill>
                </a:rPr>
                <a:t>Rejoice, O ye nations, </a:t>
              </a:r>
              <a:r>
                <a:rPr lang="en-US" i="1" dirty="0">
                  <a:solidFill>
                    <a:schemeClr val="bg1"/>
                  </a:solidFill>
                </a:rPr>
                <a:t>with</a:t>
              </a:r>
              <a:r>
                <a:rPr lang="en-US" dirty="0">
                  <a:solidFill>
                    <a:schemeClr val="bg1"/>
                  </a:solidFill>
                </a:rPr>
                <a:t> his people: for he will avenge the blood of his servants, and will render vengeance to his adversaries, and will be merciful unto his land, </a:t>
              </a:r>
              <a:r>
                <a:rPr lang="en-US" i="1" dirty="0">
                  <a:solidFill>
                    <a:schemeClr val="bg1"/>
                  </a:solidFill>
                </a:rPr>
                <a:t>and</a:t>
              </a:r>
              <a:r>
                <a:rPr lang="en-US" dirty="0">
                  <a:solidFill>
                    <a:schemeClr val="bg1"/>
                  </a:solidFill>
                </a:rPr>
                <a:t> to his people.</a:t>
              </a:r>
            </a:p>
            <a:p>
              <a:r>
                <a:rPr lang="en-US" dirty="0">
                  <a:solidFill>
                    <a:schemeClr val="bg1"/>
                  </a:solidFill>
                </a:rPr>
                <a:t>(Deuteronomy 32:43)</a:t>
              </a:r>
            </a:p>
          </p:txBody>
        </p:sp>
      </p:grpSp>
      <p:grpSp>
        <p:nvGrpSpPr>
          <p:cNvPr id="20" name="Group 19"/>
          <p:cNvGrpSpPr/>
          <p:nvPr/>
        </p:nvGrpSpPr>
        <p:grpSpPr>
          <a:xfrm>
            <a:off x="6553200" y="1990637"/>
            <a:ext cx="2351314" cy="3288935"/>
            <a:chOff x="6553200" y="1990637"/>
            <a:chExt cx="2351314" cy="3288935"/>
          </a:xfrm>
        </p:grpSpPr>
        <p:sp>
          <p:nvSpPr>
            <p:cNvPr id="18" name="Rounded Rectangle 17"/>
            <p:cNvSpPr/>
            <p:nvPr/>
          </p:nvSpPr>
          <p:spPr>
            <a:xfrm>
              <a:off x="7445829" y="3037114"/>
              <a:ext cx="348343" cy="2242458"/>
            </a:xfrm>
            <a:prstGeom prst="roundRect">
              <a:avLst>
                <a:gd name="adj" fmla="val 50000"/>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553200" y="1990637"/>
              <a:ext cx="2351314" cy="1323439"/>
            </a:xfrm>
            <a:prstGeom prst="rect">
              <a:avLst/>
            </a:prstGeom>
            <a:solidFill>
              <a:srgbClr val="0070C0"/>
            </a:solidFill>
            <a:ln>
              <a:solidFill>
                <a:schemeClr val="tx1"/>
              </a:solidFill>
            </a:ln>
          </p:spPr>
          <p:txBody>
            <a:bodyPr wrap="square">
              <a:spAutoFit/>
            </a:bodyPr>
            <a:lstStyle/>
            <a:p>
              <a:r>
                <a:rPr lang="en-US" sz="2000" dirty="0">
                  <a:solidFill>
                    <a:schemeClr val="bg1"/>
                  </a:solidFill>
                </a:rPr>
                <a:t> O praise the </a:t>
              </a:r>
              <a:r>
                <a:rPr lang="en-US" sz="2000" cap="small" dirty="0">
                  <a:solidFill>
                    <a:schemeClr val="bg1"/>
                  </a:solidFill>
                </a:rPr>
                <a:t>Lord</a:t>
              </a:r>
              <a:r>
                <a:rPr lang="en-US" sz="2000" dirty="0">
                  <a:solidFill>
                    <a:schemeClr val="bg1"/>
                  </a:solidFill>
                </a:rPr>
                <a:t>, all ye nations: praise him, all ye people. (Psalm 117:1)</a:t>
              </a:r>
            </a:p>
          </p:txBody>
        </p:sp>
      </p:grpSp>
      <p:grpSp>
        <p:nvGrpSpPr>
          <p:cNvPr id="21" name="Group 20"/>
          <p:cNvGrpSpPr/>
          <p:nvPr/>
        </p:nvGrpSpPr>
        <p:grpSpPr>
          <a:xfrm>
            <a:off x="9024258" y="2847592"/>
            <a:ext cx="2895600" cy="3825351"/>
            <a:chOff x="9024258" y="2847592"/>
            <a:chExt cx="2895600" cy="3825351"/>
          </a:xfrm>
        </p:grpSpPr>
        <p:sp>
          <p:nvSpPr>
            <p:cNvPr id="19" name="Rounded Rectangle 18"/>
            <p:cNvSpPr/>
            <p:nvPr/>
          </p:nvSpPr>
          <p:spPr>
            <a:xfrm>
              <a:off x="10243458" y="4430485"/>
              <a:ext cx="348343" cy="2242458"/>
            </a:xfrm>
            <a:prstGeom prst="roundRect">
              <a:avLst>
                <a:gd name="adj" fmla="val 50000"/>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024258" y="2847592"/>
              <a:ext cx="2895600" cy="2031325"/>
            </a:xfrm>
            <a:prstGeom prst="rect">
              <a:avLst/>
            </a:prstGeom>
            <a:solidFill>
              <a:srgbClr val="00B050"/>
            </a:solidFill>
            <a:ln>
              <a:solidFill>
                <a:schemeClr val="tx1"/>
              </a:solidFill>
            </a:ln>
          </p:spPr>
          <p:txBody>
            <a:bodyPr wrap="square">
              <a:spAutoFit/>
            </a:bodyPr>
            <a:lstStyle/>
            <a:p>
              <a:r>
                <a:rPr lang="en-US" dirty="0">
                  <a:solidFill>
                    <a:schemeClr val="bg1"/>
                  </a:solidFill>
                </a:rPr>
                <a:t>And in that day there shall be a root of Jesse, which shall stand for an ensign of the people; to it shall the Gentiles seek: and his rest shall be glorious. (Isaiah 11:10)</a:t>
              </a:r>
            </a:p>
          </p:txBody>
        </p:sp>
      </p:grpSp>
      <p:sp>
        <p:nvSpPr>
          <p:cNvPr id="22" name="Rectangle 21"/>
          <p:cNvSpPr/>
          <p:nvPr/>
        </p:nvSpPr>
        <p:spPr>
          <a:xfrm>
            <a:off x="2060620" y="5619718"/>
            <a:ext cx="7445675" cy="923330"/>
          </a:xfrm>
          <a:prstGeom prst="rect">
            <a:avLst/>
          </a:prstGeom>
        </p:spPr>
        <p:txBody>
          <a:bodyPr wrap="square">
            <a:spAutoFit/>
          </a:bodyPr>
          <a:lstStyle/>
          <a:p>
            <a:r>
              <a:rPr lang="en-US" dirty="0">
                <a:solidFill>
                  <a:schemeClr val="bg1"/>
                </a:solidFill>
                <a:latin typeface="Open Sans"/>
              </a:rPr>
              <a:t>Paul quoted several Old Testament scriptures to reassure the Saints that missionary work to the Gentiles was in accordance with God’s plan, and he encouraged all Church members to accept one another</a:t>
            </a:r>
            <a:endParaRPr lang="en-US" dirty="0">
              <a:solidFill>
                <a:schemeClr val="bg1"/>
              </a:solidFill>
            </a:endParaRPr>
          </a:p>
        </p:txBody>
      </p:sp>
    </p:spTree>
    <p:extLst>
      <p:ext uri="{BB962C8B-B14F-4D97-AF65-F5344CB8AC3E}">
        <p14:creationId xmlns:p14="http://schemas.microsoft.com/office/powerpoint/2010/main" val="287551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446315" y="1023256"/>
            <a:ext cx="5802086" cy="1569660"/>
          </a:xfrm>
          <a:prstGeom prst="rect">
            <a:avLst/>
          </a:prstGeom>
          <a:noFill/>
        </p:spPr>
        <p:txBody>
          <a:bodyPr wrap="square" rtlCol="0">
            <a:spAutoFit/>
          </a:bodyPr>
          <a:lstStyle/>
          <a:p>
            <a:r>
              <a:rPr lang="en-US" sz="2400" dirty="0">
                <a:solidFill>
                  <a:schemeClr val="bg1"/>
                </a:solidFill>
              </a:rPr>
              <a:t>Paul concluded his epistle by describing his efforts to preach the gospel. He also warned about those who cause divisions, teach false doctrines, and seek to deceive others.</a:t>
            </a:r>
            <a:endParaRPr lang="en-US" sz="2800" dirty="0">
              <a:solidFill>
                <a:schemeClr val="bg1"/>
              </a:solidFill>
            </a:endParaRPr>
          </a:p>
        </p:txBody>
      </p:sp>
      <p:sp>
        <p:nvSpPr>
          <p:cNvPr id="48" name="TextBox 47"/>
          <p:cNvSpPr txBox="1"/>
          <p:nvPr/>
        </p:nvSpPr>
        <p:spPr>
          <a:xfrm>
            <a:off x="1534886" y="239487"/>
            <a:ext cx="9013371" cy="707886"/>
          </a:xfrm>
          <a:prstGeom prst="rect">
            <a:avLst/>
          </a:prstGeom>
          <a:noFill/>
        </p:spPr>
        <p:txBody>
          <a:bodyPr wrap="square" rtlCol="0">
            <a:spAutoFit/>
          </a:bodyPr>
          <a:lstStyle/>
          <a:p>
            <a:pPr algn="ctr"/>
            <a:r>
              <a:rPr lang="en-US" sz="4000" dirty="0">
                <a:solidFill>
                  <a:schemeClr val="bg1"/>
                </a:solidFill>
                <a:latin typeface="Castellar" panose="020A0402060406010301" pitchFamily="18" charset="0"/>
              </a:rPr>
              <a:t>The End of the Epistle</a:t>
            </a:r>
          </a:p>
        </p:txBody>
      </p:sp>
      <p:sp>
        <p:nvSpPr>
          <p:cNvPr id="2" name="Rectangle 1"/>
          <p:cNvSpPr/>
          <p:nvPr/>
        </p:nvSpPr>
        <p:spPr>
          <a:xfrm>
            <a:off x="105754" y="6488668"/>
            <a:ext cx="1524841" cy="369332"/>
          </a:xfrm>
          <a:prstGeom prst="rect">
            <a:avLst/>
          </a:prstGeom>
        </p:spPr>
        <p:txBody>
          <a:bodyPr wrap="none">
            <a:spAutoFit/>
          </a:bodyPr>
          <a:lstStyle/>
          <a:p>
            <a:r>
              <a:rPr lang="en-US" dirty="0">
                <a:solidFill>
                  <a:schemeClr val="bg1"/>
                </a:solidFill>
              </a:rPr>
              <a:t>Romans 15-16</a:t>
            </a:r>
          </a:p>
        </p:txBody>
      </p:sp>
      <p:grpSp>
        <p:nvGrpSpPr>
          <p:cNvPr id="85" name="Group 84"/>
          <p:cNvGrpSpPr/>
          <p:nvPr/>
        </p:nvGrpSpPr>
        <p:grpSpPr>
          <a:xfrm>
            <a:off x="2245506" y="4440500"/>
            <a:ext cx="8163768" cy="2140777"/>
            <a:chOff x="2245506" y="4440500"/>
            <a:chExt cx="8163768" cy="2140777"/>
          </a:xfrm>
        </p:grpSpPr>
        <p:sp>
          <p:nvSpPr>
            <p:cNvPr id="3" name="Rectangle 2"/>
            <p:cNvSpPr/>
            <p:nvPr/>
          </p:nvSpPr>
          <p:spPr>
            <a:xfrm>
              <a:off x="3984172" y="4549952"/>
              <a:ext cx="6425102" cy="2031325"/>
            </a:xfrm>
            <a:prstGeom prst="rect">
              <a:avLst/>
            </a:prstGeom>
          </p:spPr>
          <p:txBody>
            <a:bodyPr wrap="square">
              <a:spAutoFit/>
            </a:bodyPr>
            <a:lstStyle/>
            <a:p>
              <a:r>
                <a:rPr lang="en-US" dirty="0">
                  <a:solidFill>
                    <a:schemeClr val="bg1"/>
                  </a:solidFill>
                  <a:latin typeface="Open Sans"/>
                </a:rPr>
                <a:t>“Sometimes, well-meaning amplifications of divine principles—many coming from uninspired sources—complicate matters further, diluting the purity of divine truth with man-made addenda. One person’s good idea—something that may work for him or her—takes root and becomes an expectation. And gradually, eternal principles can get lost within the labyrinth of ‘good ideas.’” </a:t>
              </a:r>
              <a:r>
                <a:rPr lang="en-US" dirty="0">
                  <a:solidFill>
                    <a:schemeClr val="bg1"/>
                  </a:solidFill>
                </a:rPr>
                <a:t>(7)</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5506" y="4440500"/>
              <a:ext cx="1517904" cy="1895856"/>
            </a:xfrm>
            <a:prstGeom prst="rect">
              <a:avLst/>
            </a:prstGeom>
          </p:spPr>
        </p:pic>
      </p:grpSp>
      <p:sp>
        <p:nvSpPr>
          <p:cNvPr id="39" name="Rectangle 38"/>
          <p:cNvSpPr/>
          <p:nvPr/>
        </p:nvSpPr>
        <p:spPr>
          <a:xfrm>
            <a:off x="4931228" y="2618992"/>
            <a:ext cx="6096000" cy="1815882"/>
          </a:xfrm>
          <a:prstGeom prst="rect">
            <a:avLst/>
          </a:prstGeom>
        </p:spPr>
        <p:txBody>
          <a:bodyPr>
            <a:spAutoFit/>
          </a:bodyPr>
          <a:lstStyle/>
          <a:p>
            <a:pPr algn="ctr"/>
            <a:r>
              <a:rPr lang="en-US" sz="2800" dirty="0">
                <a:solidFill>
                  <a:schemeClr val="bg1"/>
                </a:solidFill>
                <a:effectLst>
                  <a:glow rad="228600">
                    <a:schemeClr val="accent2">
                      <a:satMod val="175000"/>
                      <a:alpha val="40000"/>
                    </a:schemeClr>
                  </a:glow>
                </a:effectLst>
                <a:latin typeface="Open Sans"/>
              </a:rPr>
              <a:t>A warning about the dangers of allowing individual amplifications of gospel principles to become expectations for others:</a:t>
            </a:r>
            <a:endParaRPr lang="en-US" sz="2800" dirty="0">
              <a:solidFill>
                <a:schemeClr val="bg1"/>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312254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4724400" y="2198914"/>
            <a:ext cx="5802086" cy="3539430"/>
          </a:xfrm>
          <a:prstGeom prst="rect">
            <a:avLst/>
          </a:prstGeom>
          <a:noFill/>
        </p:spPr>
        <p:txBody>
          <a:bodyPr wrap="square" rtlCol="0">
            <a:spAutoFit/>
          </a:bodyPr>
          <a:lstStyle/>
          <a:p>
            <a:r>
              <a:rPr lang="en-US" sz="2400" dirty="0">
                <a:solidFill>
                  <a:schemeClr val="bg1"/>
                </a:solidFill>
              </a:rPr>
              <a:t>“</a:t>
            </a:r>
            <a:r>
              <a:rPr lang="en-US" sz="2800" dirty="0">
                <a:solidFill>
                  <a:schemeClr val="bg1"/>
                </a:solidFill>
              </a:rPr>
              <a:t>For I am not ashamed of the gospel of Christ: for it is the power of God unto salvation to every one that believeth; to the Jew first, and also to the Greek.</a:t>
            </a:r>
          </a:p>
          <a:p>
            <a:r>
              <a:rPr lang="en-US" sz="2800" dirty="0">
                <a:solidFill>
                  <a:schemeClr val="bg1"/>
                </a:solidFill>
              </a:rPr>
              <a:t> </a:t>
            </a:r>
          </a:p>
          <a:p>
            <a:r>
              <a:rPr lang="en-US" sz="2800" dirty="0">
                <a:solidFill>
                  <a:schemeClr val="bg1"/>
                </a:solidFill>
              </a:rPr>
              <a:t>For therein is the righteousness of God revealed from faith to faith: as it is written, The just shall live by faith.” </a:t>
            </a:r>
          </a:p>
        </p:txBody>
      </p:sp>
      <p:sp>
        <p:nvSpPr>
          <p:cNvPr id="48" name="TextBox 47"/>
          <p:cNvSpPr txBox="1"/>
          <p:nvPr/>
        </p:nvSpPr>
        <p:spPr>
          <a:xfrm>
            <a:off x="1534886" y="239487"/>
            <a:ext cx="9013371" cy="1323439"/>
          </a:xfrm>
          <a:prstGeom prst="rect">
            <a:avLst/>
          </a:prstGeom>
          <a:noFill/>
        </p:spPr>
        <p:txBody>
          <a:bodyPr wrap="square" rtlCol="0">
            <a:spAutoFit/>
          </a:bodyPr>
          <a:lstStyle/>
          <a:p>
            <a:pPr algn="ctr"/>
            <a:r>
              <a:rPr lang="en-US" sz="4000" dirty="0">
                <a:solidFill>
                  <a:schemeClr val="bg1"/>
                </a:solidFill>
                <a:latin typeface="Castellar" panose="020A0402060406010301" pitchFamily="18" charset="0"/>
              </a:rPr>
              <a:t>Testimony of Paul to the Romans:</a:t>
            </a:r>
          </a:p>
        </p:txBody>
      </p:sp>
      <p:grpSp>
        <p:nvGrpSpPr>
          <p:cNvPr id="42" name="Group 41"/>
          <p:cNvGrpSpPr/>
          <p:nvPr/>
        </p:nvGrpSpPr>
        <p:grpSpPr>
          <a:xfrm>
            <a:off x="819231" y="2445298"/>
            <a:ext cx="3050721" cy="2895600"/>
            <a:chOff x="609600" y="533400"/>
            <a:chExt cx="4495800" cy="4267200"/>
          </a:xfrm>
        </p:grpSpPr>
        <p:pic>
          <p:nvPicPr>
            <p:cNvPr id="43" name="Picture 2" descr="Image result for brick walls"/>
            <p:cNvPicPr>
              <a:picLocks noChangeAspect="1" noChangeArrowheads="1"/>
            </p:cNvPicPr>
            <p:nvPr/>
          </p:nvPicPr>
          <p:blipFill rotWithShape="1">
            <a:blip r:embed="rId3">
              <a:extLst>
                <a:ext uri="{28A0092B-C50C-407E-A947-70E740481C1C}">
                  <a14:useLocalDpi xmlns:a14="http://schemas.microsoft.com/office/drawing/2010/main" val="0"/>
                </a:ext>
              </a:extLst>
            </a:blip>
            <a:srcRect r="-635" b="17831"/>
            <a:stretch/>
          </p:blipFill>
          <p:spPr bwMode="auto">
            <a:xfrm>
              <a:off x="762000" y="685800"/>
              <a:ext cx="4140926" cy="3810000"/>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86"/>
            <p:cNvGrpSpPr/>
            <p:nvPr/>
          </p:nvGrpSpPr>
          <p:grpSpPr>
            <a:xfrm rot="2107423">
              <a:off x="2048364" y="1066800"/>
              <a:ext cx="554570" cy="1296744"/>
              <a:chOff x="7696200" y="914400"/>
              <a:chExt cx="685800" cy="2438400"/>
            </a:xfrm>
          </p:grpSpPr>
          <p:sp>
            <p:nvSpPr>
              <p:cNvPr id="81" name="Moon 80"/>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87"/>
            <p:cNvGrpSpPr/>
            <p:nvPr/>
          </p:nvGrpSpPr>
          <p:grpSpPr>
            <a:xfrm rot="19262140" flipH="1">
              <a:off x="3035243" y="1133011"/>
              <a:ext cx="554570" cy="1180981"/>
              <a:chOff x="7696200" y="914400"/>
              <a:chExt cx="685800" cy="2438400"/>
            </a:xfrm>
          </p:grpSpPr>
          <p:sp>
            <p:nvSpPr>
              <p:cNvPr id="77" name="Moon 76"/>
              <p:cNvSpPr/>
              <p:nvPr/>
            </p:nvSpPr>
            <p:spPr>
              <a:xfrm>
                <a:off x="76962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p:cNvSpPr/>
              <p:nvPr/>
            </p:nvSpPr>
            <p:spPr>
              <a:xfrm rot="20700267">
                <a:off x="7848600" y="914400"/>
                <a:ext cx="533400" cy="2438400"/>
              </a:xfrm>
              <a:prstGeom prst="moon">
                <a:avLst>
                  <a:gd name="adj" fmla="val 87500"/>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p:cNvSpPr/>
              <p:nvPr/>
            </p:nvSpPr>
            <p:spPr>
              <a:xfrm rot="19916241">
                <a:off x="7848600" y="1066800"/>
                <a:ext cx="457200" cy="1905000"/>
              </a:xfrm>
              <a:prstGeom prst="moon">
                <a:avLst>
                  <a:gd name="adj" fmla="val 87500"/>
                </a:avLst>
              </a:prstGeom>
              <a:solidFill>
                <a:srgbClr val="E7CF6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7772400" y="1066800"/>
                <a:ext cx="381000" cy="18288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rapezoid 45"/>
            <p:cNvSpPr/>
            <p:nvPr/>
          </p:nvSpPr>
          <p:spPr>
            <a:xfrm>
              <a:off x="2114873" y="2079703"/>
              <a:ext cx="1449098" cy="2568497"/>
            </a:xfrm>
            <a:prstGeom prst="trapezoid">
              <a:avLst>
                <a:gd name="adj" fmla="val 2090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p:cNvSpPr/>
            <p:nvPr/>
          </p:nvSpPr>
          <p:spPr>
            <a:xfrm rot="20431102">
              <a:off x="2893036" y="2407531"/>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p:cNvSpPr/>
            <p:nvPr/>
          </p:nvSpPr>
          <p:spPr>
            <a:xfrm rot="1195734">
              <a:off x="1941251" y="2373456"/>
              <a:ext cx="797621" cy="1547723"/>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rapezoid 53"/>
            <p:cNvSpPr/>
            <p:nvPr/>
          </p:nvSpPr>
          <p:spPr>
            <a:xfrm>
              <a:off x="2138156" y="2268909"/>
              <a:ext cx="1363418" cy="2074491"/>
            </a:xfrm>
            <a:prstGeom prst="trapezoid">
              <a:avLst>
                <a:gd name="adj" fmla="val 20902"/>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p:cNvSpPr/>
            <p:nvPr/>
          </p:nvSpPr>
          <p:spPr>
            <a:xfrm rot="218695">
              <a:off x="2167833" y="2351267"/>
              <a:ext cx="615406" cy="1916358"/>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rot="21332773">
              <a:off x="2862529" y="2354480"/>
              <a:ext cx="615406" cy="1918100"/>
            </a:xfrm>
            <a:prstGeom prst="trapezoid">
              <a:avLst>
                <a:gd name="adj" fmla="val 20902"/>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409163" y="1737160"/>
              <a:ext cx="775770" cy="1066189"/>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2217316" y="1240382"/>
              <a:ext cx="1192991" cy="1312785"/>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a:off x="2444553" y="2170271"/>
              <a:ext cx="681709" cy="546994"/>
            </a:xfrm>
            <a:prstGeom prst="cloud">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lay 59"/>
            <p:cNvSpPr/>
            <p:nvPr/>
          </p:nvSpPr>
          <p:spPr>
            <a:xfrm rot="16200000">
              <a:off x="2572663" y="869909"/>
              <a:ext cx="437595" cy="852137"/>
            </a:xfrm>
            <a:prstGeom prst="flowChartDelay">
              <a:avLst/>
            </a:prstGeom>
            <a:solidFill>
              <a:srgbClr val="D3BE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664386" y="2271981"/>
              <a:ext cx="219521" cy="14315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p:cNvSpPr/>
            <p:nvPr/>
          </p:nvSpPr>
          <p:spPr>
            <a:xfrm>
              <a:off x="1219200" y="3886200"/>
              <a:ext cx="3276600" cy="76200"/>
            </a:xfrm>
            <a:prstGeom prst="roundRect">
              <a:avLst/>
            </a:prstGeom>
            <a:solidFill>
              <a:srgbClr val="996633"/>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ounded Rectangle 62"/>
            <p:cNvSpPr/>
            <p:nvPr/>
          </p:nvSpPr>
          <p:spPr>
            <a:xfrm>
              <a:off x="1219200" y="3962400"/>
              <a:ext cx="3276600" cy="228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ed Rectangle 63"/>
            <p:cNvSpPr/>
            <p:nvPr/>
          </p:nvSpPr>
          <p:spPr>
            <a:xfrm>
              <a:off x="13716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16764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65"/>
            <p:cNvSpPr/>
            <p:nvPr/>
          </p:nvSpPr>
          <p:spPr>
            <a:xfrm>
              <a:off x="3962400" y="4191000"/>
              <a:ext cx="228600" cy="5334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66"/>
            <p:cNvSpPr/>
            <p:nvPr/>
          </p:nvSpPr>
          <p:spPr>
            <a:xfrm>
              <a:off x="4267200" y="4191000"/>
              <a:ext cx="152400" cy="433388"/>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752600" y="3657600"/>
              <a:ext cx="382929" cy="2641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3505200" y="3657600"/>
              <a:ext cx="382929" cy="26417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7"/>
            <p:cNvGrpSpPr/>
            <p:nvPr/>
          </p:nvGrpSpPr>
          <p:grpSpPr>
            <a:xfrm>
              <a:off x="3150326" y="3226526"/>
              <a:ext cx="366238" cy="640613"/>
              <a:chOff x="2438400" y="402137"/>
              <a:chExt cx="2514600" cy="4398463"/>
            </a:xfrm>
          </p:grpSpPr>
          <p:sp>
            <p:nvSpPr>
              <p:cNvPr id="73" name="Snip Same Side Corner Rectangle 72"/>
              <p:cNvSpPr/>
              <p:nvPr/>
            </p:nvSpPr>
            <p:spPr>
              <a:xfrm>
                <a:off x="2438400" y="2590800"/>
                <a:ext cx="2514600" cy="2209800"/>
              </a:xfrm>
              <a:prstGeom prst="snip2SameRect">
                <a:avLst>
                  <a:gd name="adj1" fmla="val 22772"/>
                  <a:gd name="adj2" fmla="val 0"/>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607040" y="2286000"/>
                <a:ext cx="2133600" cy="533400"/>
              </a:xfrm>
              <a:prstGeom prst="ellipse">
                <a:avLst/>
              </a:prstGeom>
              <a:solidFill>
                <a:srgbClr val="BA794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744450" y="2333469"/>
                <a:ext cx="1872521" cy="39474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p:cNvSpPr/>
              <p:nvPr/>
            </p:nvSpPr>
            <p:spPr>
              <a:xfrm rot="1691934">
                <a:off x="3953023" y="402137"/>
                <a:ext cx="368787" cy="2396126"/>
              </a:xfrm>
              <a:prstGeom prst="moon">
                <a:avLst>
                  <a:gd name="adj" fmla="val 87500"/>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Wave 70"/>
            <p:cNvSpPr/>
            <p:nvPr/>
          </p:nvSpPr>
          <p:spPr>
            <a:xfrm>
              <a:off x="2133600" y="3733800"/>
              <a:ext cx="990600" cy="152400"/>
            </a:xfrm>
            <a:prstGeom prst="wave">
              <a:avLst>
                <a:gd name="adj1" fmla="val 11429"/>
                <a:gd name="adj2" fmla="val 0"/>
              </a:avLst>
            </a:prstGeom>
            <a:solidFill>
              <a:srgbClr val="F6E1A4"/>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ame 71"/>
            <p:cNvSpPr/>
            <p:nvPr/>
          </p:nvSpPr>
          <p:spPr>
            <a:xfrm>
              <a:off x="609600" y="533400"/>
              <a:ext cx="4495800" cy="4267200"/>
            </a:xfrm>
            <a:prstGeom prst="frame">
              <a:avLst>
                <a:gd name="adj1" fmla="val 719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 name="Rectangle 1"/>
          <p:cNvSpPr/>
          <p:nvPr/>
        </p:nvSpPr>
        <p:spPr>
          <a:xfrm>
            <a:off x="105754" y="6488668"/>
            <a:ext cx="1704377" cy="369332"/>
          </a:xfrm>
          <a:prstGeom prst="rect">
            <a:avLst/>
          </a:prstGeom>
        </p:spPr>
        <p:txBody>
          <a:bodyPr wrap="none">
            <a:spAutoFit/>
          </a:bodyPr>
          <a:lstStyle/>
          <a:p>
            <a:r>
              <a:rPr lang="en-US" dirty="0">
                <a:solidFill>
                  <a:schemeClr val="bg1"/>
                </a:solidFill>
              </a:rPr>
              <a:t>Romans 1:16-17</a:t>
            </a:r>
          </a:p>
        </p:txBody>
      </p:sp>
    </p:spTree>
    <p:extLst>
      <p:ext uri="{BB962C8B-B14F-4D97-AF65-F5344CB8AC3E}">
        <p14:creationId xmlns:p14="http://schemas.microsoft.com/office/powerpoint/2010/main" val="394144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7696" y="81481"/>
            <a:ext cx="12192000" cy="5078313"/>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#267 </a:t>
            </a:r>
            <a:r>
              <a:rPr lang="en-US" i="1" dirty="0">
                <a:solidFill>
                  <a:schemeClr val="bg1"/>
                </a:solidFill>
              </a:rPr>
              <a:t>How Wondrous and Great</a:t>
            </a:r>
          </a:p>
          <a:p>
            <a:endParaRPr lang="en-US" dirty="0">
              <a:solidFill>
                <a:schemeClr val="bg1"/>
              </a:solidFill>
            </a:endParaRPr>
          </a:p>
          <a:p>
            <a:endParaRPr lang="en-US" i="1" dirty="0">
              <a:solidFill>
                <a:schemeClr val="bg1"/>
              </a:solidFill>
            </a:endParaRPr>
          </a:p>
          <a:p>
            <a:r>
              <a:rPr lang="en-US" i="1" dirty="0">
                <a:solidFill>
                  <a:schemeClr val="bg1"/>
                </a:solidFill>
              </a:rPr>
              <a:t>Video: </a:t>
            </a:r>
          </a:p>
          <a:p>
            <a:r>
              <a:rPr lang="en-US" b="1" dirty="0">
                <a:solidFill>
                  <a:schemeClr val="bg1"/>
                </a:solidFill>
              </a:rPr>
              <a:t>195 Dresses</a:t>
            </a:r>
            <a:r>
              <a:rPr lang="en-US" dirty="0">
                <a:solidFill>
                  <a:schemeClr val="bg1"/>
                </a:solidFill>
              </a:rPr>
              <a:t> (5:11)</a:t>
            </a:r>
            <a:endParaRPr lang="en-US" i="1" dirty="0">
              <a:solidFill>
                <a:schemeClr val="bg1"/>
              </a:solidFill>
            </a:endParaRPr>
          </a:p>
          <a:p>
            <a:endParaRPr lang="en-US" b="0" i="1" u="none" strike="noStrike" dirty="0">
              <a:solidFill>
                <a:schemeClr val="bg1"/>
              </a:solidFill>
              <a:effectLst/>
            </a:endParaRP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37</a:t>
            </a:r>
          </a:p>
          <a:p>
            <a:pPr marL="342900" indent="-342900">
              <a:buFontTx/>
              <a:buAutoNum type="arabicPeriod"/>
            </a:pPr>
            <a:r>
              <a:rPr lang="en-US" dirty="0">
                <a:solidFill>
                  <a:schemeClr val="bg1"/>
                </a:solidFill>
              </a:rPr>
              <a:t>Robert </a:t>
            </a:r>
            <a:r>
              <a:rPr lang="en-US" dirty="0" err="1">
                <a:solidFill>
                  <a:schemeClr val="bg1"/>
                </a:solidFill>
              </a:rPr>
              <a:t>Fulghum</a:t>
            </a:r>
            <a:r>
              <a:rPr lang="en-US" dirty="0">
                <a:solidFill>
                  <a:schemeClr val="bg1"/>
                </a:solidFill>
              </a:rPr>
              <a:t>, </a:t>
            </a:r>
            <a:r>
              <a:rPr lang="en-US" i="1" dirty="0">
                <a:solidFill>
                  <a:schemeClr val="bg1"/>
                </a:solidFill>
              </a:rPr>
              <a:t>What on Earth Have I Done?</a:t>
            </a:r>
            <a:r>
              <a:rPr lang="en-US" dirty="0">
                <a:solidFill>
                  <a:schemeClr val="bg1"/>
                </a:solidFill>
              </a:rPr>
              <a:t> (2007), 290–91</a:t>
            </a:r>
          </a:p>
          <a:p>
            <a:pPr marL="342900" indent="-342900">
              <a:buFontTx/>
              <a:buAutoNum type="arabicPeriod"/>
            </a:pPr>
            <a:r>
              <a:rPr lang="en-US" dirty="0">
                <a:solidFill>
                  <a:schemeClr val="bg1"/>
                </a:solidFill>
                <a:ea typeface="Anjelika Rose" pitchFamily="2" charset="0"/>
              </a:rPr>
              <a:t>Dallin H. Oaks April 1998 Conf. or May Ensign 1998</a:t>
            </a:r>
          </a:p>
          <a:p>
            <a:pPr marL="342900" indent="-342900">
              <a:buFontTx/>
              <a:buAutoNum type="arabicPeriod"/>
            </a:pPr>
            <a:r>
              <a:rPr lang="en-US" dirty="0">
                <a:solidFill>
                  <a:schemeClr val="bg1"/>
                </a:solidFill>
                <a:ea typeface="Anjelika Rose" pitchFamily="2" charset="0"/>
              </a:rPr>
              <a:t>Bruce R. McConkie  “The Mortal Messiah” vol. 4 (1979-81), 1:242</a:t>
            </a:r>
          </a:p>
          <a:p>
            <a:r>
              <a:rPr lang="en-US" dirty="0">
                <a:solidFill>
                  <a:schemeClr val="bg1"/>
                </a:solidFill>
                <a:ea typeface="Anjelika Rose" pitchFamily="2" charset="0"/>
              </a:rPr>
              <a:t>	 Word of Wisdom “Food Faddists” </a:t>
            </a:r>
            <a:r>
              <a:rPr lang="en-US" dirty="0">
                <a:solidFill>
                  <a:schemeClr val="bg1"/>
                </a:solidFill>
              </a:rPr>
              <a:t>(Doctrinal New Testament Commentary, Vol.2, p.313)</a:t>
            </a:r>
          </a:p>
          <a:p>
            <a:pPr marL="342900" indent="-342900">
              <a:buAutoNum type="arabicPeriod" startAt="5"/>
            </a:pPr>
            <a:r>
              <a:rPr lang="en-US" dirty="0">
                <a:solidFill>
                  <a:schemeClr val="bg1"/>
                </a:solidFill>
                <a:ea typeface="Anjelika Rose" pitchFamily="2" charset="0"/>
              </a:rPr>
              <a:t>gospeldoctrine.com</a:t>
            </a:r>
          </a:p>
          <a:p>
            <a:pPr marL="342900" indent="-342900">
              <a:buAutoNum type="arabicPeriod" startAt="5"/>
            </a:pPr>
            <a:r>
              <a:rPr lang="en-US" dirty="0">
                <a:solidFill>
                  <a:schemeClr val="bg1"/>
                </a:solidFill>
              </a:rPr>
              <a:t>President Gordon B. Hinckley  (“Strengthening Each Other,” </a:t>
            </a:r>
            <a:r>
              <a:rPr lang="en-US" i="1" dirty="0">
                <a:solidFill>
                  <a:schemeClr val="bg1"/>
                </a:solidFill>
              </a:rPr>
              <a:t>Ensign,</a:t>
            </a:r>
            <a:r>
              <a:rPr lang="en-US" dirty="0">
                <a:solidFill>
                  <a:schemeClr val="bg1"/>
                </a:solidFill>
              </a:rPr>
              <a:t> Feb. 1985, 3).</a:t>
            </a:r>
          </a:p>
          <a:p>
            <a:pPr marL="342900" indent="-342900">
              <a:buFontTx/>
              <a:buAutoNum type="arabicPeriod" startAt="5"/>
            </a:pPr>
            <a:r>
              <a:rPr lang="en-US" dirty="0">
                <a:solidFill>
                  <a:schemeClr val="bg1"/>
                </a:solidFill>
              </a:rPr>
              <a:t>President Dieter F. Uchtdorf </a:t>
            </a:r>
            <a:r>
              <a:rPr lang="en-US" dirty="0">
                <a:solidFill>
                  <a:schemeClr val="bg1"/>
                </a:solidFill>
                <a:latin typeface="Open Sans"/>
              </a:rPr>
              <a:t>(“The Love of God,”</a:t>
            </a:r>
            <a:r>
              <a:rPr lang="en-US" i="1" dirty="0">
                <a:solidFill>
                  <a:schemeClr val="bg1"/>
                </a:solidFill>
                <a:latin typeface="Open Sans"/>
              </a:rPr>
              <a:t> Ensign</a:t>
            </a:r>
            <a:r>
              <a:rPr lang="en-US" dirty="0">
                <a:solidFill>
                  <a:schemeClr val="bg1"/>
                </a:solidFill>
                <a:latin typeface="Open Sans"/>
              </a:rPr>
              <a:t> or </a:t>
            </a:r>
            <a:r>
              <a:rPr lang="en-US" i="1" dirty="0">
                <a:solidFill>
                  <a:schemeClr val="bg1"/>
                </a:solidFill>
                <a:latin typeface="Open Sans"/>
              </a:rPr>
              <a:t>Liahona,</a:t>
            </a:r>
            <a:r>
              <a:rPr lang="en-US" dirty="0">
                <a:solidFill>
                  <a:schemeClr val="bg1"/>
                </a:solidFill>
                <a:latin typeface="Open Sans"/>
              </a:rPr>
              <a:t> Nov. 2009, 21).</a:t>
            </a:r>
            <a:endParaRPr lang="en-US" dirty="0">
              <a:solidFill>
                <a:schemeClr val="bg1"/>
              </a:solidFill>
            </a:endParaRPr>
          </a:p>
          <a:p>
            <a:pPr marL="342900" indent="-342900">
              <a:buAutoNum type="arabicPeriod" startAt="5"/>
            </a:pPr>
            <a:endParaRPr lang="en-US" i="1" dirty="0">
              <a:solidFill>
                <a:schemeClr val="bg1"/>
              </a:solidFill>
            </a:endParaRPr>
          </a:p>
        </p:txBody>
      </p:sp>
      <p:grpSp>
        <p:nvGrpSpPr>
          <p:cNvPr id="2" name="Group 7"/>
          <p:cNvGrpSpPr/>
          <p:nvPr/>
        </p:nvGrpSpPr>
        <p:grpSpPr>
          <a:xfrm>
            <a:off x="2205279" y="1243561"/>
            <a:ext cx="1071418" cy="970800"/>
            <a:chOff x="5305110" y="533400"/>
            <a:chExt cx="1705290" cy="1545145"/>
          </a:xfrm>
        </p:grpSpPr>
        <p:sp>
          <p:nvSpPr>
            <p:cNvPr id="9" name="Right Arrow Callout 8"/>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09230" y="828172"/>
              <a:ext cx="674690" cy="67469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5992529" y="1058411"/>
              <a:ext cx="381000" cy="2286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ooter Placeholder 14">
            <a:extLst>
              <a:ext uri="{FF2B5EF4-FFF2-40B4-BE49-F238E27FC236}">
                <a16:creationId xmlns:a16="http://schemas.microsoft.com/office/drawing/2014/main" id="{DEC0111D-8DB8-4A64-95DA-92642DCE8030}"/>
              </a:ext>
            </a:extLst>
          </p:cNvPr>
          <p:cNvSpPr>
            <a:spLocks noGrp="1"/>
          </p:cNvSpPr>
          <p:nvPr/>
        </p:nvSpPr>
        <p:spPr>
          <a:xfrm>
            <a:off x="90982" y="6440473"/>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79224673"/>
              </p:ext>
            </p:extLst>
          </p:nvPr>
        </p:nvGraphicFramePr>
        <p:xfrm>
          <a:off x="0" y="0"/>
          <a:ext cx="6319318" cy="3478530"/>
        </p:xfrm>
        <a:graphic>
          <a:graphicData uri="http://schemas.openxmlformats.org/drawingml/2006/table">
            <a:tbl>
              <a:tblPr firstRow="1" bandRow="1">
                <a:tableStyleId>{5940675A-B579-460E-94D1-54222C63F5DA}</a:tableStyleId>
              </a:tblPr>
              <a:tblGrid>
                <a:gridCol w="4558864">
                  <a:extLst>
                    <a:ext uri="{9D8B030D-6E8A-4147-A177-3AD203B41FA5}">
                      <a16:colId xmlns:a16="http://schemas.microsoft.com/office/drawing/2014/main" val="20000"/>
                    </a:ext>
                  </a:extLst>
                </a:gridCol>
                <a:gridCol w="1760454">
                  <a:extLst>
                    <a:ext uri="{9D8B030D-6E8A-4147-A177-3AD203B41FA5}">
                      <a16:colId xmlns:a16="http://schemas.microsoft.com/office/drawing/2014/main" val="20001"/>
                    </a:ext>
                  </a:extLst>
                </a:gridCol>
              </a:tblGrid>
              <a:tr h="294415">
                <a:tc gridSpan="2">
                  <a:txBody>
                    <a:bodyPr/>
                    <a:lstStyle/>
                    <a:p>
                      <a:pPr algn="ctr" fontAlgn="base"/>
                      <a:r>
                        <a:rPr lang="en-US" sz="1200" b="0" i="0" kern="1200" cap="all" dirty="0">
                          <a:solidFill>
                            <a:schemeClr val="tx1"/>
                          </a:solidFill>
                          <a:effectLst/>
                          <a:latin typeface="+mn-lt"/>
                          <a:ea typeface="+mn-ea"/>
                          <a:cs typeface="+mn-cs"/>
                        </a:rPr>
                        <a:t>PAUL’S Letters to the Romans</a:t>
                      </a:r>
                      <a:endParaRPr lang="en-US" sz="1200" b="1" i="0" kern="1200" cap="all" dirty="0">
                        <a:solidFill>
                          <a:schemeClr val="tx1"/>
                        </a:solidFill>
                        <a:effectLst/>
                        <a:latin typeface="+mn-lt"/>
                        <a:ea typeface="+mn-ea"/>
                        <a:cs typeface="+mn-cs"/>
                      </a:endParaRPr>
                    </a:p>
                  </a:txBody>
                  <a:tcPr marL="95250" marR="95250" marT="66675" marB="66675" anchor="b"/>
                </a:tc>
                <a:tc hMerge="1">
                  <a:txBody>
                    <a:bodyPr/>
                    <a:lstStyle/>
                    <a:p>
                      <a:endParaRPr lang="en-US"/>
                    </a:p>
                  </a:txBody>
                  <a:tcPr/>
                </a:tc>
                <a:extLst>
                  <a:ext uri="{0D108BD9-81ED-4DB2-BD59-A6C34878D82A}">
                    <a16:rowId xmlns:a16="http://schemas.microsoft.com/office/drawing/2014/main" val="10000"/>
                  </a:ext>
                </a:extLst>
              </a:tr>
              <a:tr h="228378">
                <a:tc>
                  <a:txBody>
                    <a:bodyPr/>
                    <a:lstStyle/>
                    <a:p>
                      <a:pPr algn="l" fontAlgn="base"/>
                      <a:r>
                        <a:rPr lang="en-US" sz="1200">
                          <a:solidFill>
                            <a:srgbClr val="434444"/>
                          </a:solidFill>
                          <a:effectLst/>
                        </a:rPr>
                        <a:t>Be A Living Sacrifice Through Obedience to God</a:t>
                      </a:r>
                    </a:p>
                  </a:txBody>
                  <a:tcPr marL="95250" marR="95250" marT="66675" marB="66675" anchor="ctr"/>
                </a:tc>
                <a:tc>
                  <a:txBody>
                    <a:bodyPr/>
                    <a:lstStyle/>
                    <a:p>
                      <a:pPr algn="l" fontAlgn="base"/>
                      <a:r>
                        <a:rPr lang="en-US" sz="1200">
                          <a:solidFill>
                            <a:srgbClr val="434444"/>
                          </a:solidFill>
                          <a:effectLst/>
                        </a:rPr>
                        <a:t>12:1–3</a:t>
                      </a:r>
                    </a:p>
                  </a:txBody>
                  <a:tcPr marL="95250" marR="95250" marT="66675" marB="66675" anchor="ctr"/>
                </a:tc>
                <a:extLst>
                  <a:ext uri="{0D108BD9-81ED-4DB2-BD59-A6C34878D82A}">
                    <a16:rowId xmlns:a16="http://schemas.microsoft.com/office/drawing/2014/main" val="10001"/>
                  </a:ext>
                </a:extLst>
              </a:tr>
              <a:tr h="228378">
                <a:tc>
                  <a:txBody>
                    <a:bodyPr/>
                    <a:lstStyle/>
                    <a:p>
                      <a:pPr algn="l" fontAlgn="base"/>
                      <a:r>
                        <a:rPr lang="en-US" sz="1200">
                          <a:solidFill>
                            <a:srgbClr val="434444"/>
                          </a:solidFill>
                          <a:effectLst/>
                        </a:rPr>
                        <a:t>Talents Are Given Saints for Service</a:t>
                      </a:r>
                    </a:p>
                  </a:txBody>
                  <a:tcPr marL="95250" marR="95250" marT="66675" marB="66675" anchor="ctr"/>
                </a:tc>
                <a:tc>
                  <a:txBody>
                    <a:bodyPr/>
                    <a:lstStyle/>
                    <a:p>
                      <a:pPr algn="l" fontAlgn="base"/>
                      <a:r>
                        <a:rPr lang="en-US" sz="1200">
                          <a:solidFill>
                            <a:srgbClr val="434444"/>
                          </a:solidFill>
                          <a:effectLst/>
                        </a:rPr>
                        <a:t>12:4–8</a:t>
                      </a:r>
                    </a:p>
                  </a:txBody>
                  <a:tcPr marL="95250" marR="95250" marT="66675" marB="66675" anchor="ctr"/>
                </a:tc>
                <a:extLst>
                  <a:ext uri="{0D108BD9-81ED-4DB2-BD59-A6C34878D82A}">
                    <a16:rowId xmlns:a16="http://schemas.microsoft.com/office/drawing/2014/main" val="10002"/>
                  </a:ext>
                </a:extLst>
              </a:tr>
              <a:tr h="228378">
                <a:tc>
                  <a:txBody>
                    <a:bodyPr/>
                    <a:lstStyle/>
                    <a:p>
                      <a:pPr algn="l" fontAlgn="base"/>
                      <a:r>
                        <a:rPr lang="en-US" sz="1200">
                          <a:solidFill>
                            <a:srgbClr val="434444"/>
                          </a:solidFill>
                          <a:effectLst/>
                        </a:rPr>
                        <a:t>Resist Evil with Charity</a:t>
                      </a:r>
                    </a:p>
                  </a:txBody>
                  <a:tcPr marL="95250" marR="95250" marT="66675" marB="66675" anchor="ctr"/>
                </a:tc>
                <a:tc>
                  <a:txBody>
                    <a:bodyPr/>
                    <a:lstStyle/>
                    <a:p>
                      <a:pPr algn="l" fontAlgn="base"/>
                      <a:r>
                        <a:rPr lang="en-US" sz="1200">
                          <a:solidFill>
                            <a:srgbClr val="434444"/>
                          </a:solidFill>
                          <a:effectLst/>
                        </a:rPr>
                        <a:t>12:9–21</a:t>
                      </a:r>
                    </a:p>
                  </a:txBody>
                  <a:tcPr marL="95250" marR="95250" marT="66675" marB="66675" anchor="ctr"/>
                </a:tc>
                <a:extLst>
                  <a:ext uri="{0D108BD9-81ED-4DB2-BD59-A6C34878D82A}">
                    <a16:rowId xmlns:a16="http://schemas.microsoft.com/office/drawing/2014/main" val="10003"/>
                  </a:ext>
                </a:extLst>
              </a:tr>
              <a:tr h="228378">
                <a:tc>
                  <a:txBody>
                    <a:bodyPr/>
                    <a:lstStyle/>
                    <a:p>
                      <a:pPr algn="l" fontAlgn="base"/>
                      <a:r>
                        <a:rPr lang="en-US" sz="1200">
                          <a:solidFill>
                            <a:srgbClr val="434444"/>
                          </a:solidFill>
                          <a:effectLst/>
                        </a:rPr>
                        <a:t>Submission to Church Authorities</a:t>
                      </a:r>
                    </a:p>
                  </a:txBody>
                  <a:tcPr marL="95250" marR="95250" marT="66675" marB="66675" anchor="ctr"/>
                </a:tc>
                <a:tc>
                  <a:txBody>
                    <a:bodyPr/>
                    <a:lstStyle/>
                    <a:p>
                      <a:pPr algn="l" fontAlgn="base"/>
                      <a:r>
                        <a:rPr lang="en-US" sz="1200">
                          <a:solidFill>
                            <a:srgbClr val="434444"/>
                          </a:solidFill>
                          <a:effectLst/>
                        </a:rPr>
                        <a:t>13:1–7</a:t>
                      </a:r>
                    </a:p>
                  </a:txBody>
                  <a:tcPr marL="95250" marR="95250" marT="66675" marB="66675" anchor="ctr"/>
                </a:tc>
                <a:extLst>
                  <a:ext uri="{0D108BD9-81ED-4DB2-BD59-A6C34878D82A}">
                    <a16:rowId xmlns:a16="http://schemas.microsoft.com/office/drawing/2014/main" val="10004"/>
                  </a:ext>
                </a:extLst>
              </a:tr>
              <a:tr h="228378">
                <a:tc>
                  <a:txBody>
                    <a:bodyPr/>
                    <a:lstStyle/>
                    <a:p>
                      <a:pPr algn="l" fontAlgn="base"/>
                      <a:r>
                        <a:rPr lang="en-US" sz="1200">
                          <a:solidFill>
                            <a:srgbClr val="434444"/>
                          </a:solidFill>
                          <a:effectLst/>
                        </a:rPr>
                        <a:t>“Love Is the Fulfilling of the Law”</a:t>
                      </a:r>
                    </a:p>
                  </a:txBody>
                  <a:tcPr marL="95250" marR="95250" marT="66675" marB="66675" anchor="ctr"/>
                </a:tc>
                <a:tc>
                  <a:txBody>
                    <a:bodyPr/>
                    <a:lstStyle/>
                    <a:p>
                      <a:pPr algn="l" fontAlgn="base"/>
                      <a:r>
                        <a:rPr lang="en-US" sz="1200">
                          <a:solidFill>
                            <a:srgbClr val="434444"/>
                          </a:solidFill>
                          <a:effectLst/>
                        </a:rPr>
                        <a:t>13:8–10</a:t>
                      </a:r>
                    </a:p>
                  </a:txBody>
                  <a:tcPr marL="95250" marR="95250" marT="66675" marB="66675" anchor="ctr"/>
                </a:tc>
                <a:extLst>
                  <a:ext uri="{0D108BD9-81ED-4DB2-BD59-A6C34878D82A}">
                    <a16:rowId xmlns:a16="http://schemas.microsoft.com/office/drawing/2014/main" val="10005"/>
                  </a:ext>
                </a:extLst>
              </a:tr>
              <a:tr h="228378">
                <a:tc>
                  <a:txBody>
                    <a:bodyPr/>
                    <a:lstStyle/>
                    <a:p>
                      <a:pPr algn="l" fontAlgn="base"/>
                      <a:r>
                        <a:rPr lang="en-US" sz="1200">
                          <a:solidFill>
                            <a:srgbClr val="434444"/>
                          </a:solidFill>
                          <a:effectLst/>
                        </a:rPr>
                        <a:t>Righteousness Leads to Salvation</a:t>
                      </a:r>
                    </a:p>
                  </a:txBody>
                  <a:tcPr marL="95250" marR="95250" marT="66675" marB="66675" anchor="ctr"/>
                </a:tc>
                <a:tc>
                  <a:txBody>
                    <a:bodyPr/>
                    <a:lstStyle/>
                    <a:p>
                      <a:pPr algn="l" fontAlgn="base"/>
                      <a:r>
                        <a:rPr lang="en-US" sz="1200">
                          <a:solidFill>
                            <a:srgbClr val="434444"/>
                          </a:solidFill>
                          <a:effectLst/>
                        </a:rPr>
                        <a:t>13:11–14</a:t>
                      </a:r>
                    </a:p>
                  </a:txBody>
                  <a:tcPr marL="95250" marR="95250" marT="66675" marB="66675" anchor="ctr"/>
                </a:tc>
                <a:extLst>
                  <a:ext uri="{0D108BD9-81ED-4DB2-BD59-A6C34878D82A}">
                    <a16:rowId xmlns:a16="http://schemas.microsoft.com/office/drawing/2014/main" val="10006"/>
                  </a:ext>
                </a:extLst>
              </a:tr>
              <a:tr h="228378">
                <a:tc>
                  <a:txBody>
                    <a:bodyPr/>
                    <a:lstStyle/>
                    <a:p>
                      <a:pPr algn="l" fontAlgn="base"/>
                      <a:r>
                        <a:rPr lang="en-US" sz="1200">
                          <a:solidFill>
                            <a:srgbClr val="434444"/>
                          </a:solidFill>
                          <a:effectLst/>
                        </a:rPr>
                        <a:t>What are Matters of True Religion?</a:t>
                      </a:r>
                    </a:p>
                  </a:txBody>
                  <a:tcPr marL="95250" marR="95250" marT="66675" marB="66675" anchor="ctr"/>
                </a:tc>
                <a:tc>
                  <a:txBody>
                    <a:bodyPr/>
                    <a:lstStyle/>
                    <a:p>
                      <a:pPr algn="l" fontAlgn="base"/>
                      <a:r>
                        <a:rPr lang="en-US" sz="1200">
                          <a:solidFill>
                            <a:srgbClr val="434444"/>
                          </a:solidFill>
                          <a:effectLst/>
                        </a:rPr>
                        <a:t>14:1–23</a:t>
                      </a:r>
                    </a:p>
                  </a:txBody>
                  <a:tcPr marL="95250" marR="95250" marT="66675" marB="66675" anchor="ctr"/>
                </a:tc>
                <a:extLst>
                  <a:ext uri="{0D108BD9-81ED-4DB2-BD59-A6C34878D82A}">
                    <a16:rowId xmlns:a16="http://schemas.microsoft.com/office/drawing/2014/main" val="10007"/>
                  </a:ext>
                </a:extLst>
              </a:tr>
              <a:tr h="228378">
                <a:tc>
                  <a:txBody>
                    <a:bodyPr/>
                    <a:lstStyle/>
                    <a:p>
                      <a:pPr algn="l" fontAlgn="base"/>
                      <a:r>
                        <a:rPr lang="en-US" sz="1200">
                          <a:solidFill>
                            <a:srgbClr val="434444"/>
                          </a:solidFill>
                          <a:effectLst/>
                        </a:rPr>
                        <a:t>True Saints Fellowship Each Other</a:t>
                      </a:r>
                    </a:p>
                  </a:txBody>
                  <a:tcPr marL="95250" marR="95250" marT="66675" marB="66675" anchor="ctr"/>
                </a:tc>
                <a:tc>
                  <a:txBody>
                    <a:bodyPr/>
                    <a:lstStyle/>
                    <a:p>
                      <a:pPr algn="l" fontAlgn="base"/>
                      <a:r>
                        <a:rPr lang="en-US" sz="1200">
                          <a:solidFill>
                            <a:srgbClr val="434444"/>
                          </a:solidFill>
                          <a:effectLst/>
                        </a:rPr>
                        <a:t>15:1–7</a:t>
                      </a:r>
                    </a:p>
                  </a:txBody>
                  <a:tcPr marL="95250" marR="95250" marT="66675" marB="66675" anchor="ctr"/>
                </a:tc>
                <a:extLst>
                  <a:ext uri="{0D108BD9-81ED-4DB2-BD59-A6C34878D82A}">
                    <a16:rowId xmlns:a16="http://schemas.microsoft.com/office/drawing/2014/main" val="10008"/>
                  </a:ext>
                </a:extLst>
              </a:tr>
              <a:tr h="228378">
                <a:tc>
                  <a:txBody>
                    <a:bodyPr/>
                    <a:lstStyle/>
                    <a:p>
                      <a:pPr algn="l" fontAlgn="base"/>
                      <a:r>
                        <a:rPr lang="en-US" sz="1200">
                          <a:solidFill>
                            <a:srgbClr val="434444"/>
                          </a:solidFill>
                          <a:effectLst/>
                        </a:rPr>
                        <a:t>Gospel Gifts Poured Out upon Gentiles</a:t>
                      </a:r>
                    </a:p>
                  </a:txBody>
                  <a:tcPr marL="95250" marR="95250" marT="66675" marB="66675" anchor="ctr"/>
                </a:tc>
                <a:tc>
                  <a:txBody>
                    <a:bodyPr/>
                    <a:lstStyle/>
                    <a:p>
                      <a:pPr algn="l" fontAlgn="base"/>
                      <a:r>
                        <a:rPr lang="en-US" sz="1200">
                          <a:solidFill>
                            <a:srgbClr val="434444"/>
                          </a:solidFill>
                          <a:effectLst/>
                        </a:rPr>
                        <a:t>15:8–33</a:t>
                      </a:r>
                    </a:p>
                  </a:txBody>
                  <a:tcPr marL="95250" marR="95250" marT="66675" marB="66675" anchor="ctr"/>
                </a:tc>
                <a:extLst>
                  <a:ext uri="{0D108BD9-81ED-4DB2-BD59-A6C34878D82A}">
                    <a16:rowId xmlns:a16="http://schemas.microsoft.com/office/drawing/2014/main" val="10009"/>
                  </a:ext>
                </a:extLst>
              </a:tr>
              <a:tr h="228378">
                <a:tc>
                  <a:txBody>
                    <a:bodyPr/>
                    <a:lstStyle/>
                    <a:p>
                      <a:pPr algn="l" fontAlgn="base"/>
                      <a:r>
                        <a:rPr lang="en-US" sz="1200" dirty="0">
                          <a:solidFill>
                            <a:srgbClr val="434444"/>
                          </a:solidFill>
                          <a:effectLst/>
                        </a:rPr>
                        <a:t>Paul Salutes the Saints</a:t>
                      </a:r>
                    </a:p>
                  </a:txBody>
                  <a:tcPr marL="95250" marR="95250" marT="66675" marB="66675" anchor="ctr"/>
                </a:tc>
                <a:tc>
                  <a:txBody>
                    <a:bodyPr/>
                    <a:lstStyle/>
                    <a:p>
                      <a:pPr algn="l" fontAlgn="base"/>
                      <a:r>
                        <a:rPr lang="en-US" sz="1200" dirty="0">
                          <a:solidFill>
                            <a:srgbClr val="434444"/>
                          </a:solidFill>
                          <a:effectLst/>
                        </a:rPr>
                        <a:t>16:1–27</a:t>
                      </a:r>
                    </a:p>
                  </a:txBody>
                  <a:tcPr marL="95250" marR="95250" marT="66675" marB="66675" anchor="ctr"/>
                </a:tc>
                <a:extLst>
                  <a:ext uri="{0D108BD9-81ED-4DB2-BD59-A6C34878D82A}">
                    <a16:rowId xmlns:a16="http://schemas.microsoft.com/office/drawing/2014/main" val="10010"/>
                  </a:ext>
                </a:extLst>
              </a:tr>
            </a:tbl>
          </a:graphicData>
        </a:graphic>
      </p:graphicFrame>
      <p:sp>
        <p:nvSpPr>
          <p:cNvPr id="3" name="TextBox 2"/>
          <p:cNvSpPr txBox="1"/>
          <p:nvPr/>
        </p:nvSpPr>
        <p:spPr>
          <a:xfrm>
            <a:off x="0" y="3441834"/>
            <a:ext cx="5540721" cy="246221"/>
          </a:xfrm>
          <a:prstGeom prst="rect">
            <a:avLst/>
          </a:prstGeom>
          <a:noFill/>
        </p:spPr>
        <p:txBody>
          <a:bodyPr wrap="square" rtlCol="0">
            <a:spAutoFit/>
          </a:bodyPr>
          <a:lstStyle/>
          <a:p>
            <a:r>
              <a:rPr lang="en-US" sz="1000" dirty="0"/>
              <a:t>Life and Teachings of Jesus and His Apostles Chapter 41</a:t>
            </a:r>
          </a:p>
        </p:txBody>
      </p:sp>
      <p:sp>
        <p:nvSpPr>
          <p:cNvPr id="4" name="Rectangle 3"/>
          <p:cNvSpPr/>
          <p:nvPr/>
        </p:nvSpPr>
        <p:spPr>
          <a:xfrm>
            <a:off x="1" y="3626346"/>
            <a:ext cx="6310648" cy="3231654"/>
          </a:xfrm>
          <a:prstGeom prst="rect">
            <a:avLst/>
          </a:prstGeom>
          <a:ln>
            <a:solidFill>
              <a:schemeClr val="tx1"/>
            </a:solidFill>
          </a:ln>
        </p:spPr>
        <p:txBody>
          <a:bodyPr wrap="square">
            <a:spAutoFit/>
          </a:bodyPr>
          <a:lstStyle/>
          <a:p>
            <a:pPr fontAlgn="base"/>
            <a:r>
              <a:rPr lang="en-US" sz="1200" b="1" dirty="0">
                <a:solidFill>
                  <a:srgbClr val="333333"/>
                </a:solidFill>
              </a:rPr>
              <a:t>The Higher Power Romans 13:1-7</a:t>
            </a:r>
            <a:br>
              <a:rPr lang="en-US" sz="1200" dirty="0">
                <a:solidFill>
                  <a:srgbClr val="333333"/>
                </a:solidFill>
              </a:rPr>
            </a:br>
            <a:r>
              <a:rPr lang="en-US" sz="1200" dirty="0">
                <a:solidFill>
                  <a:srgbClr val="333333"/>
                </a:solidFill>
              </a:rPr>
              <a:t>"The Church believes that 'Governments were instituted of God for the benefit of man; and that He holds men accountable for their acts in relation to them, both in making laws and administering them, for the good and safety of society.' (D. &amp; C. 134:1.)</a:t>
            </a:r>
          </a:p>
          <a:p>
            <a:pPr fontAlgn="base"/>
            <a:br>
              <a:rPr lang="en-US" sz="1200" dirty="0"/>
            </a:br>
            <a:r>
              <a:rPr lang="en-US" sz="1200" dirty="0">
                <a:solidFill>
                  <a:srgbClr val="333333"/>
                </a:solidFill>
              </a:rPr>
              <a:t>"Governments must be righteous to receive the support of the Church. They must be in harmony with the principles of justice acknowledged by believers in God. This includes the full and unqualified right of the free exercise of individual liberty whenever it does not infringe upon the rights and liberties of others. Moreover, governments must be organized and maintained for the good and safety of society, that is for the governed, rather than for those who govern. This implies a constitutional form of Government, a form of Government in which the people participate.</a:t>
            </a:r>
          </a:p>
          <a:p>
            <a:pPr fontAlgn="base"/>
            <a:br>
              <a:rPr lang="en-US" sz="1200" dirty="0"/>
            </a:br>
            <a:r>
              <a:rPr lang="en-US" sz="1200" dirty="0">
                <a:solidFill>
                  <a:srgbClr val="333333"/>
                </a:solidFill>
              </a:rPr>
              <a:t>"The Church believes 'that all governments necessarily require civil officers and magistrates to enforce the law of the same; and that such as will administer the law in equity and justice should be sought for and upheld by the voice of the people if a republic, or the will of the sovereign.' (D. &amp; C. 134:3.)" (John A. </a:t>
            </a:r>
            <a:r>
              <a:rPr lang="en-US" sz="1200" dirty="0" err="1">
                <a:solidFill>
                  <a:srgbClr val="333333"/>
                </a:solidFill>
              </a:rPr>
              <a:t>Widtsoe</a:t>
            </a:r>
            <a:r>
              <a:rPr lang="en-US" sz="1200" dirty="0">
                <a:solidFill>
                  <a:srgbClr val="333333"/>
                </a:solidFill>
              </a:rPr>
              <a:t>, </a:t>
            </a:r>
            <a:r>
              <a:rPr lang="en-US" sz="1200" i="1" dirty="0">
                <a:solidFill>
                  <a:srgbClr val="333333"/>
                </a:solidFill>
              </a:rPr>
              <a:t>Program of The Church of Jesus Christ of Latter-day Saints</a:t>
            </a:r>
            <a:r>
              <a:rPr lang="en-US" sz="1200" dirty="0">
                <a:solidFill>
                  <a:srgbClr val="333333"/>
                </a:solidFill>
              </a:rPr>
              <a:t> [Salt Lake City: The Church of Jesus Christ of Latter-day Saints, 1937], 100.)</a:t>
            </a:r>
            <a:endParaRPr lang="en-US" sz="1200" dirty="0"/>
          </a:p>
        </p:txBody>
      </p:sp>
      <p:sp>
        <p:nvSpPr>
          <p:cNvPr id="5" name="Rectangle 4"/>
          <p:cNvSpPr/>
          <p:nvPr/>
        </p:nvSpPr>
        <p:spPr>
          <a:xfrm>
            <a:off x="6307281" y="0"/>
            <a:ext cx="5780809" cy="3231654"/>
          </a:xfrm>
          <a:prstGeom prst="rect">
            <a:avLst/>
          </a:prstGeom>
          <a:ln>
            <a:solidFill>
              <a:schemeClr val="tx1"/>
            </a:solidFill>
          </a:ln>
        </p:spPr>
        <p:txBody>
          <a:bodyPr wrap="square">
            <a:spAutoFit/>
          </a:bodyPr>
          <a:lstStyle/>
          <a:p>
            <a:pPr fontAlgn="base"/>
            <a:r>
              <a:rPr lang="en-US" sz="1200" b="1" dirty="0"/>
              <a:t>Ordained Power Romans 13:1:</a:t>
            </a:r>
          </a:p>
          <a:p>
            <a:pPr fontAlgn="base"/>
            <a:r>
              <a:rPr lang="en-US" sz="1200" dirty="0"/>
              <a:t>"Governments are instituted of God, sometimes by His direct interposition, sometimes by His permission. When the Jews had been brought into subjection by Nebuchadnezzar, king of Babylon, the Lord commanded through the prophet Jeremiah (27:4-8) that the people render obedience to their conqueror, whom He called His servant; for verily the Lord had used the pagan king to chastise the recreant and unfaithful children of the covenant. The obedience so enjoined included the payment of taxes and extended to complete submission. After the death of Christ the apostles taught obedience to the powers that be, which powers, Paul declared 'are ordained of God.' See Rom. 13:1-7; Titus 3:1; 1 Tim. 2:1-3; see also 1 Pet. 2:13, 14. Through the medium of modern revelation, the Lord has required of His people in the present dispensation, obedience to and loyal support of the duly established and existing governments in all lands. See D&amp;C 58:21-22; 98:4-6; and section 134 throughout. The restored Church proclaims as an essential part of its belief and practice: 'We believe in being subject to kings, presidents, rulers, and magistrates, in obeying, honoring, and sustaining the law.'" James E. Talmage (</a:t>
            </a:r>
            <a:r>
              <a:rPr lang="en-US" sz="1200" i="1" dirty="0"/>
              <a:t>Jesus the Christ: A Study of the Messiah and His Mission According to Holy Scriptures Both Ancient and Modern</a:t>
            </a:r>
            <a:r>
              <a:rPr lang="en-US" sz="1200" dirty="0"/>
              <a:t> [Salt Lake City: Deseret Book Co., 1983], 522, footnote 2.)</a:t>
            </a:r>
          </a:p>
        </p:txBody>
      </p:sp>
      <p:sp>
        <p:nvSpPr>
          <p:cNvPr id="6" name="Rectangle 5"/>
          <p:cNvSpPr/>
          <p:nvPr/>
        </p:nvSpPr>
        <p:spPr>
          <a:xfrm>
            <a:off x="6314208" y="3228109"/>
            <a:ext cx="5780809" cy="3231654"/>
          </a:xfrm>
          <a:prstGeom prst="rect">
            <a:avLst/>
          </a:prstGeom>
          <a:ln>
            <a:solidFill>
              <a:schemeClr val="tx1"/>
            </a:solidFill>
          </a:ln>
        </p:spPr>
        <p:txBody>
          <a:bodyPr wrap="square">
            <a:spAutoFit/>
          </a:bodyPr>
          <a:lstStyle/>
          <a:p>
            <a:pPr fontAlgn="base"/>
            <a:r>
              <a:rPr lang="en-US" sz="1200" b="1" dirty="0"/>
              <a:t>JST There is no power in the church but of God Romans 13:1:</a:t>
            </a:r>
          </a:p>
          <a:p>
            <a:pPr fontAlgn="base"/>
            <a:r>
              <a:rPr lang="en-US" sz="1200" dirty="0"/>
              <a:t>The Joseph Smith Translation is helpful for two reasons. First, it reminds the leaders in the church that they are powerless without God, for the 'powers of heaven cannot be controlled nor handled only upon the principles of righteousness' (DC 121:36).</a:t>
            </a:r>
          </a:p>
          <a:p>
            <a:pPr fontAlgn="base"/>
            <a:br>
              <a:rPr lang="en-US" sz="1200" dirty="0"/>
            </a:br>
            <a:r>
              <a:rPr lang="en-US" sz="1200" dirty="0"/>
              <a:t>Secondly, it preempts misinterpretation. Paul's phrase, 'there is no power but of God,' could be misinterpreted to justify the wicked rule of kings, tyrants, and despots. Hereby, the wicked could lay claim to their unjust rule, saying that their power is 'ordained of God.' Certainly, we are to understand that Paul was not justifying all forms of government. Furthermore, we know that Satan often uses kings and queens, "false priests who oppress" in order to "reign with blood and horror." God doesn't ordain wicked governments, but he does permit them in order to preserve the free exercise of man's agency. Hence, the Joseph Smith Translation arms us against false interpretation by allowing an alternative to those who wrest the scriptures unto their own destruction. As with many inspired alterations by the Prophet, the change is not so much intended to restore Paul's original intent as it is to defuse Satan's powers of doctrinal distortion.</a:t>
            </a:r>
          </a:p>
          <a:p>
            <a:pPr fontAlgn="base"/>
            <a:r>
              <a:rPr lang="en-US" sz="1200" dirty="0"/>
              <a:t>Gospeldoctrine.com</a:t>
            </a:r>
          </a:p>
        </p:txBody>
      </p:sp>
    </p:spTree>
    <p:extLst>
      <p:ext uri="{BB962C8B-B14F-4D97-AF65-F5344CB8AC3E}">
        <p14:creationId xmlns:p14="http://schemas.microsoft.com/office/powerpoint/2010/main" val="1507604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828800" y="0"/>
            <a:ext cx="8839200" cy="523220"/>
          </a:xfrm>
          <a:prstGeom prst="rect">
            <a:avLst/>
          </a:prstGeom>
          <a:noFill/>
        </p:spPr>
        <p:txBody>
          <a:bodyPr wrap="square" rtlCol="0">
            <a:spAutoFit/>
          </a:bodyPr>
          <a:lstStyle/>
          <a:p>
            <a:r>
              <a:rPr lang="en-US" sz="2800" dirty="0">
                <a:solidFill>
                  <a:schemeClr val="bg1"/>
                </a:solidFill>
              </a:rPr>
              <a:t>The REAL Meaning:            Romans 12: 1-3</a:t>
            </a:r>
          </a:p>
        </p:txBody>
      </p:sp>
      <p:sp>
        <p:nvSpPr>
          <p:cNvPr id="3" name="TextBox 2"/>
          <p:cNvSpPr txBox="1"/>
          <p:nvPr/>
        </p:nvSpPr>
        <p:spPr>
          <a:xfrm>
            <a:off x="1524000" y="762000"/>
            <a:ext cx="4495800" cy="5693866"/>
          </a:xfrm>
          <a:prstGeom prst="rect">
            <a:avLst/>
          </a:prstGeom>
          <a:noFill/>
        </p:spPr>
        <p:txBody>
          <a:bodyPr wrap="square" rtlCol="0">
            <a:spAutoFit/>
          </a:bodyPr>
          <a:lstStyle/>
          <a:p>
            <a:pPr marL="514350" indent="-514350">
              <a:buAutoNum type="arabicPeriod"/>
            </a:pPr>
            <a:r>
              <a:rPr lang="en-US" sz="2800" dirty="0">
                <a:solidFill>
                  <a:schemeClr val="bg1"/>
                </a:solidFill>
              </a:rPr>
              <a:t>“Present your bodies”</a:t>
            </a:r>
          </a:p>
          <a:p>
            <a:pPr marL="514350" indent="-514350">
              <a:buAutoNum type="arabicPeriod"/>
            </a:pPr>
            <a:endParaRPr lang="en-US" sz="2800" dirty="0">
              <a:solidFill>
                <a:schemeClr val="bg1"/>
              </a:solidFill>
            </a:endParaRPr>
          </a:p>
          <a:p>
            <a:pPr marL="514350" indent="-514350">
              <a:buAutoNum type="arabicPeriod"/>
            </a:pPr>
            <a:endParaRPr lang="en-US" sz="2800" dirty="0">
              <a:solidFill>
                <a:schemeClr val="bg1"/>
              </a:solidFill>
            </a:endParaRPr>
          </a:p>
          <a:p>
            <a:pPr marL="514350" indent="-514350">
              <a:buAutoNum type="arabicPeriod"/>
            </a:pPr>
            <a:r>
              <a:rPr lang="en-US" sz="2800" dirty="0">
                <a:solidFill>
                  <a:schemeClr val="bg1"/>
                </a:solidFill>
              </a:rPr>
              <a:t>“Conformed to this world”</a:t>
            </a:r>
          </a:p>
          <a:p>
            <a:pPr marL="514350" indent="-514350"/>
            <a:endParaRPr lang="en-US" sz="2800" dirty="0">
              <a:solidFill>
                <a:schemeClr val="bg1"/>
              </a:solidFill>
            </a:endParaRPr>
          </a:p>
          <a:p>
            <a:pPr marL="514350" indent="-514350"/>
            <a:endParaRPr lang="en-US" sz="2800" dirty="0">
              <a:solidFill>
                <a:schemeClr val="bg1"/>
              </a:solidFill>
            </a:endParaRPr>
          </a:p>
          <a:p>
            <a:pPr marL="514350" indent="-514350"/>
            <a:r>
              <a:rPr lang="en-US" sz="2800" dirty="0">
                <a:solidFill>
                  <a:schemeClr val="bg1"/>
                </a:solidFill>
              </a:rPr>
              <a:t>3. “Transformed”</a:t>
            </a:r>
          </a:p>
          <a:p>
            <a:pPr marL="514350" indent="-514350">
              <a:buAutoNum type="arabicPeriod"/>
            </a:pPr>
            <a:endParaRPr lang="en-US" sz="2800" dirty="0">
              <a:solidFill>
                <a:schemeClr val="bg1"/>
              </a:solidFill>
            </a:endParaRPr>
          </a:p>
          <a:p>
            <a:pPr marL="514350" indent="-514350"/>
            <a:endParaRPr lang="en-US" sz="2800" dirty="0">
              <a:solidFill>
                <a:schemeClr val="bg1"/>
              </a:solidFill>
            </a:endParaRPr>
          </a:p>
          <a:p>
            <a:pPr marL="514350" indent="-514350"/>
            <a:r>
              <a:rPr lang="en-US" sz="2800" dirty="0">
                <a:solidFill>
                  <a:schemeClr val="bg1"/>
                </a:solidFill>
              </a:rPr>
              <a:t>4. “Think soberly”</a:t>
            </a:r>
          </a:p>
          <a:p>
            <a:pPr marL="514350" indent="-514350"/>
            <a:endParaRPr lang="en-US" sz="2800" dirty="0">
              <a:solidFill>
                <a:schemeClr val="bg1"/>
              </a:solidFill>
            </a:endParaRPr>
          </a:p>
          <a:p>
            <a:pPr marL="514350" indent="-514350"/>
            <a:endParaRPr lang="en-US" sz="2800" dirty="0">
              <a:solidFill>
                <a:schemeClr val="bg1"/>
              </a:solidFill>
            </a:endParaRPr>
          </a:p>
        </p:txBody>
      </p:sp>
      <p:sp>
        <p:nvSpPr>
          <p:cNvPr id="4" name="TextBox 3"/>
          <p:cNvSpPr txBox="1"/>
          <p:nvPr/>
        </p:nvSpPr>
        <p:spPr>
          <a:xfrm>
            <a:off x="5792449" y="762001"/>
            <a:ext cx="4800600" cy="1384995"/>
          </a:xfrm>
          <a:prstGeom prst="rect">
            <a:avLst/>
          </a:prstGeom>
          <a:noFill/>
        </p:spPr>
        <p:txBody>
          <a:bodyPr wrap="square" rtlCol="0">
            <a:spAutoFit/>
          </a:bodyPr>
          <a:lstStyle/>
          <a:p>
            <a:pPr marL="514350" indent="-514350">
              <a:buAutoNum type="alphaLcPeriod"/>
            </a:pPr>
            <a:r>
              <a:rPr lang="en-US" sz="2800" dirty="0">
                <a:solidFill>
                  <a:schemeClr val="bg1"/>
                </a:solidFill>
              </a:rPr>
              <a:t>Change</a:t>
            </a:r>
          </a:p>
          <a:p>
            <a:pPr marL="514350" indent="-514350">
              <a:buAutoNum type="alphaLcPeriod"/>
            </a:pPr>
            <a:r>
              <a:rPr lang="en-US" sz="2800" dirty="0">
                <a:solidFill>
                  <a:schemeClr val="bg1"/>
                </a:solidFill>
              </a:rPr>
              <a:t>Sacrifice all you enjoy</a:t>
            </a:r>
          </a:p>
          <a:p>
            <a:pPr marL="514350" indent="-514350"/>
            <a:endParaRPr lang="en-US" sz="2800" dirty="0">
              <a:solidFill>
                <a:schemeClr val="bg1"/>
              </a:solidFill>
            </a:endParaRPr>
          </a:p>
        </p:txBody>
      </p:sp>
      <p:sp>
        <p:nvSpPr>
          <p:cNvPr id="5" name="TextBox 4"/>
          <p:cNvSpPr txBox="1"/>
          <p:nvPr/>
        </p:nvSpPr>
        <p:spPr>
          <a:xfrm>
            <a:off x="5867400" y="2057401"/>
            <a:ext cx="4800600" cy="1384995"/>
          </a:xfrm>
          <a:prstGeom prst="rect">
            <a:avLst/>
          </a:prstGeom>
          <a:noFill/>
        </p:spPr>
        <p:txBody>
          <a:bodyPr wrap="square" rtlCol="0">
            <a:spAutoFit/>
          </a:bodyPr>
          <a:lstStyle/>
          <a:p>
            <a:pPr marL="514350" indent="-514350">
              <a:buAutoNum type="alphaLcPeriod"/>
            </a:pPr>
            <a:r>
              <a:rPr lang="en-US" sz="2800" dirty="0">
                <a:solidFill>
                  <a:schemeClr val="bg1"/>
                </a:solidFill>
              </a:rPr>
              <a:t>Wicked</a:t>
            </a:r>
          </a:p>
          <a:p>
            <a:pPr marL="514350" indent="-514350">
              <a:buAutoNum type="alphaLcPeriod"/>
            </a:pPr>
            <a:r>
              <a:rPr lang="en-US" sz="2800" dirty="0">
                <a:solidFill>
                  <a:schemeClr val="bg1"/>
                </a:solidFill>
              </a:rPr>
              <a:t>Copying worldly ways</a:t>
            </a:r>
          </a:p>
          <a:p>
            <a:pPr marL="514350" indent="-514350"/>
            <a:endParaRPr lang="en-US" sz="2800" dirty="0">
              <a:solidFill>
                <a:schemeClr val="bg1"/>
              </a:solidFill>
            </a:endParaRPr>
          </a:p>
        </p:txBody>
      </p:sp>
      <p:sp>
        <p:nvSpPr>
          <p:cNvPr id="6" name="TextBox 5"/>
          <p:cNvSpPr txBox="1"/>
          <p:nvPr/>
        </p:nvSpPr>
        <p:spPr>
          <a:xfrm>
            <a:off x="5867400" y="3581401"/>
            <a:ext cx="4800600" cy="1384995"/>
          </a:xfrm>
          <a:prstGeom prst="rect">
            <a:avLst/>
          </a:prstGeom>
          <a:noFill/>
        </p:spPr>
        <p:txBody>
          <a:bodyPr wrap="square" rtlCol="0">
            <a:spAutoFit/>
          </a:bodyPr>
          <a:lstStyle/>
          <a:p>
            <a:pPr marL="514350" indent="-514350">
              <a:buAutoNum type="alphaLcPeriod"/>
            </a:pPr>
            <a:r>
              <a:rPr lang="en-US" sz="2800" dirty="0">
                <a:solidFill>
                  <a:schemeClr val="bg1"/>
                </a:solidFill>
              </a:rPr>
              <a:t>Living a life of service</a:t>
            </a:r>
          </a:p>
          <a:p>
            <a:pPr marL="514350" indent="-514350">
              <a:buAutoNum type="alphaLcPeriod"/>
            </a:pPr>
            <a:r>
              <a:rPr lang="en-US" sz="2800" dirty="0">
                <a:solidFill>
                  <a:schemeClr val="bg1"/>
                </a:solidFill>
              </a:rPr>
              <a:t>Improved</a:t>
            </a:r>
          </a:p>
          <a:p>
            <a:pPr marL="514350" indent="-514350"/>
            <a:endParaRPr lang="en-US" sz="2800" dirty="0">
              <a:solidFill>
                <a:schemeClr val="bg1"/>
              </a:solidFill>
            </a:endParaRPr>
          </a:p>
        </p:txBody>
      </p:sp>
      <p:sp>
        <p:nvSpPr>
          <p:cNvPr id="7" name="TextBox 6"/>
          <p:cNvSpPr txBox="1"/>
          <p:nvPr/>
        </p:nvSpPr>
        <p:spPr>
          <a:xfrm>
            <a:off x="5867400" y="5029201"/>
            <a:ext cx="4800600" cy="1384995"/>
          </a:xfrm>
          <a:prstGeom prst="rect">
            <a:avLst/>
          </a:prstGeom>
          <a:noFill/>
        </p:spPr>
        <p:txBody>
          <a:bodyPr wrap="square" rtlCol="0">
            <a:spAutoFit/>
          </a:bodyPr>
          <a:lstStyle/>
          <a:p>
            <a:pPr marL="514350" indent="-514350">
              <a:buAutoNum type="alphaLcPeriod"/>
            </a:pPr>
            <a:r>
              <a:rPr lang="en-US" sz="2800" dirty="0">
                <a:solidFill>
                  <a:schemeClr val="bg1"/>
                </a:solidFill>
              </a:rPr>
              <a:t>Don’t have pride</a:t>
            </a:r>
          </a:p>
          <a:p>
            <a:pPr marL="514350" indent="-514350">
              <a:buAutoNum type="alphaLcPeriod"/>
            </a:pPr>
            <a:r>
              <a:rPr lang="en-US" sz="2800" dirty="0">
                <a:solidFill>
                  <a:schemeClr val="bg1"/>
                </a:solidFill>
              </a:rPr>
              <a:t>Avoid humor</a:t>
            </a:r>
          </a:p>
          <a:p>
            <a:pPr marL="514350" indent="-514350"/>
            <a:endParaRPr lang="en-US" sz="2800" dirty="0">
              <a:solidFill>
                <a:schemeClr val="bg1"/>
              </a:solidFill>
            </a:endParaRPr>
          </a:p>
        </p:txBody>
      </p:sp>
      <p:sp>
        <p:nvSpPr>
          <p:cNvPr id="9" name="Donut 8"/>
          <p:cNvSpPr/>
          <p:nvPr/>
        </p:nvSpPr>
        <p:spPr>
          <a:xfrm>
            <a:off x="5678773" y="713282"/>
            <a:ext cx="609600" cy="609600"/>
          </a:xfrm>
          <a:prstGeom prst="donut">
            <a:avLst>
              <a:gd name="adj" fmla="val 642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a:off x="5715000" y="2438400"/>
            <a:ext cx="609600" cy="609600"/>
          </a:xfrm>
          <a:prstGeom prst="donut">
            <a:avLst>
              <a:gd name="adj" fmla="val 102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a:off x="5758721" y="3528934"/>
            <a:ext cx="609600" cy="609600"/>
          </a:xfrm>
          <a:prstGeom prst="donut">
            <a:avLst>
              <a:gd name="adj" fmla="val 102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Donut 14"/>
          <p:cNvSpPr/>
          <p:nvPr/>
        </p:nvSpPr>
        <p:spPr>
          <a:xfrm>
            <a:off x="5773711" y="4997970"/>
            <a:ext cx="609600" cy="609600"/>
          </a:xfrm>
          <a:prstGeom prst="donut">
            <a:avLst>
              <a:gd name="adj" fmla="val 1022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 name="Group 16"/>
          <p:cNvGrpSpPr/>
          <p:nvPr/>
        </p:nvGrpSpPr>
        <p:grpSpPr>
          <a:xfrm>
            <a:off x="315325" y="1948728"/>
            <a:ext cx="1090624" cy="3062264"/>
            <a:chOff x="393789" y="3641726"/>
            <a:chExt cx="1090624" cy="3062264"/>
          </a:xfrm>
        </p:grpSpPr>
        <p:sp>
          <p:nvSpPr>
            <p:cNvPr id="18" name="Rounded Rectangle 17"/>
            <p:cNvSpPr/>
            <p:nvPr/>
          </p:nvSpPr>
          <p:spPr>
            <a:xfrm>
              <a:off x="680022" y="4456181"/>
              <a:ext cx="526702" cy="13045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rot="16200000">
              <a:off x="777200" y="4072770"/>
              <a:ext cx="323802" cy="109062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12482" y="4496066"/>
              <a:ext cx="178083" cy="10893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27823" y="3641726"/>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977172" y="5600691"/>
              <a:ext cx="200206" cy="10893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1294442" y="4511306"/>
              <a:ext cx="178083" cy="10893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704962" y="5614605"/>
              <a:ext cx="200206" cy="10893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10593045" y="1943413"/>
            <a:ext cx="1116857" cy="3062264"/>
            <a:chOff x="2007342" y="3663572"/>
            <a:chExt cx="1116857" cy="3062264"/>
          </a:xfrm>
        </p:grpSpPr>
        <p:sp>
          <p:nvSpPr>
            <p:cNvPr id="26" name="Rounded Rectangle 25"/>
            <p:cNvSpPr/>
            <p:nvPr/>
          </p:nvSpPr>
          <p:spPr>
            <a:xfrm>
              <a:off x="2293575" y="4478027"/>
              <a:ext cx="526702" cy="13045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16200000">
              <a:off x="2403870" y="4081499"/>
              <a:ext cx="323802" cy="1116857"/>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2076124" y="4517912"/>
              <a:ext cx="178083" cy="10893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2141376" y="3663572"/>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2590725" y="5622537"/>
              <a:ext cx="200206" cy="10893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2853822" y="4533152"/>
              <a:ext cx="178083" cy="10893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2318515" y="5636451"/>
              <a:ext cx="200206" cy="108938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a:off x="2190638" y="5166351"/>
              <a:ext cx="717357" cy="8382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20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additive="base">
                                        <p:cTn id="4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 calcmode="lin" valueType="num">
                                      <p:cBhvr additive="base">
                                        <p:cTn id="4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6">
                                            <p:txEl>
                                              <p:pRg st="1" end="1"/>
                                            </p:txEl>
                                          </p:spTgt>
                                        </p:tgtEl>
                                        <p:attrNameLst>
                                          <p:attrName>style.visibility</p:attrName>
                                        </p:attrNameLst>
                                      </p:cBhvr>
                                      <p:to>
                                        <p:strVal val="visible"/>
                                      </p:to>
                                    </p:set>
                                    <p:anim calcmode="lin" valueType="num">
                                      <p:cBhvr additive="base">
                                        <p:cTn id="5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ircle(in)">
                                      <p:cBhvr>
                                        <p:cTn id="57" dur="2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 calcmode="lin" valueType="num">
                                      <p:cBhvr additive="base">
                                        <p:cTn id="6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7">
                                            <p:txEl>
                                              <p:pRg st="0" end="0"/>
                                            </p:txEl>
                                          </p:spTgt>
                                        </p:tgtEl>
                                        <p:attrNameLst>
                                          <p:attrName>style.visibility</p:attrName>
                                        </p:attrNameLst>
                                      </p:cBhvr>
                                      <p:to>
                                        <p:strVal val="visible"/>
                                      </p:to>
                                    </p:set>
                                    <p:anim calcmode="lin" valueType="num">
                                      <p:cBhvr additive="base">
                                        <p:cTn id="6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7">
                                            <p:txEl>
                                              <p:pRg st="0" end="0"/>
                                            </p:txEl>
                                          </p:spTgt>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7">
                                            <p:txEl>
                                              <p:pRg st="1" end="1"/>
                                            </p:txEl>
                                          </p:spTgt>
                                        </p:tgtEl>
                                        <p:attrNameLst>
                                          <p:attrName>style.visibility</p:attrName>
                                        </p:attrNameLst>
                                      </p:cBhvr>
                                      <p:to>
                                        <p:strVal val="visible"/>
                                      </p:to>
                                    </p:set>
                                    <p:anim calcmode="lin" valueType="num">
                                      <p:cBhvr additive="base">
                                        <p:cTn id="7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circle(in)">
                                      <p:cBhvr>
                                        <p:cTn id="7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0" y="0"/>
            <a:ext cx="6005945" cy="58169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333333"/>
                </a:solidFill>
                <a:effectLst/>
                <a:latin typeface="Open Sans"/>
              </a:rPr>
              <a:t>The Full Story of Light: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Open Sans"/>
              </a:rPr>
              <a:t>A story is told by Robert </a:t>
            </a:r>
            <a:r>
              <a:rPr kumimoji="0" lang="en-US" altLang="en-US" sz="1200" b="0" i="0" u="none" strike="noStrike" cap="none" normalizeH="0" baseline="0" dirty="0" err="1">
                <a:ln>
                  <a:noFill/>
                </a:ln>
                <a:solidFill>
                  <a:srgbClr val="333333"/>
                </a:solidFill>
                <a:effectLst/>
                <a:latin typeface="Open Sans"/>
              </a:rPr>
              <a:t>Fulghum</a:t>
            </a:r>
            <a:r>
              <a:rPr kumimoji="0" lang="en-US" altLang="en-US" sz="1200" b="0" i="0" u="none" strike="noStrike" cap="none" normalizeH="0" baseline="0" dirty="0">
                <a:ln>
                  <a:noFill/>
                </a:ln>
                <a:solidFill>
                  <a:srgbClr val="333333"/>
                </a:solidFill>
                <a:effectLst/>
                <a:latin typeface="Open Sans"/>
              </a:rPr>
              <a:t>, a Unitarian minister, about a seminar he once attended in Greece.</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Open Sans"/>
              </a:rPr>
              <a:t>On the last day of the conference, the discussion leader walked over to the bright light of an open window and looked out. Then he asked if there were any questions.</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err="1">
                <a:ln>
                  <a:noFill/>
                </a:ln>
                <a:solidFill>
                  <a:srgbClr val="333333"/>
                </a:solidFill>
                <a:effectLst/>
                <a:latin typeface="Open Sans"/>
              </a:rPr>
              <a:t>Fulghum</a:t>
            </a:r>
            <a:r>
              <a:rPr kumimoji="0" lang="en-US" altLang="en-US" sz="1200" b="0" i="0" u="none" strike="noStrike" cap="none" normalizeH="0" baseline="0" dirty="0">
                <a:ln>
                  <a:noFill/>
                </a:ln>
                <a:solidFill>
                  <a:srgbClr val="333333"/>
                </a:solidFill>
                <a:effectLst/>
                <a:latin typeface="Open Sans"/>
              </a:rPr>
              <a:t> laughingly asked him what was the meaning of life. Everyone in attendance laughed and stirred to leave. However, the leader held up his hand to ask for silence and then responded “I will answer your question.”</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Open Sans"/>
              </a:rPr>
              <a:t>He took his wallet out of his pocket and removed a small round mirror about the size of a quarter. Then he explained:</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rPr>
              <a:t>When I was a small child during World War II, we were very poor and we lived in a remote village. One day on the road, I found the broken pieces of a mirror. A German motorcycle had been wrecked in that place. I tried to find all the pieces and put them together, but it was not possible, so I kept the largest piece. This one. And by scratching it on a stone, I made it round.</a:t>
            </a:r>
          </a:p>
          <a:p>
            <a:r>
              <a:rPr lang="en-US" sz="1200" dirty="0"/>
              <a:t>I began to play with it as a toy and became fascinated by the fact that I could reflect light into dark places where the sun could never shine. It became a game for me to get light into the most inaccessible places that I could find. I kept the little mirror, and as I grew up, I would take it out at idle moments and continue the challenge of the game.</a:t>
            </a:r>
          </a:p>
          <a:p>
            <a:r>
              <a:rPr lang="en-US" sz="1200" dirty="0"/>
              <a:t>As I became a man, I grew to understand that this was not just a child’s game, but a metaphor of what I could do with my life. I came to understand that I am not the light or the source of the light. But light – be it truth or understanding or knowledge – is there, and it will only shine in many dark places if I reflect it.</a:t>
            </a:r>
          </a:p>
          <a:p>
            <a:r>
              <a:rPr lang="en-US" sz="1200" dirty="0"/>
              <a:t>I am a fragment of a mirror whose whole design and shape I do not know. Nevertheless, with what I have, I can reflect light into the dark places of this world – into the dark places of human hearts – and change some things in some people. Perhaps others seeing it happen will do likewise. This is what I am about. This is the meaning of my life.</a:t>
            </a:r>
          </a:p>
          <a:p>
            <a:r>
              <a:rPr lang="en-US" sz="1200" dirty="0"/>
              <a:t>Found in “Put on the </a:t>
            </a:r>
            <a:r>
              <a:rPr lang="en-US" sz="1200" dirty="0" err="1"/>
              <a:t>Armour</a:t>
            </a:r>
            <a:r>
              <a:rPr lang="en-US" sz="1200" dirty="0"/>
              <a:t> of Light” by Elder S. Gifford Nielsen of the Seventy March 2015 Ensign </a:t>
            </a:r>
          </a:p>
          <a:p>
            <a:endParaRPr kumimoji="0" lang="en-US" altLang="en-US" sz="1200" b="0" i="0" u="none" strike="noStrike" cap="none" normalizeH="0" baseline="0" dirty="0">
              <a:ln>
                <a:noFill/>
              </a:ln>
              <a:solidFill>
                <a:schemeClr val="tx1"/>
              </a:solidFill>
              <a:effectLst/>
            </a:endParaRPr>
          </a:p>
        </p:txBody>
      </p:sp>
      <p:sp>
        <p:nvSpPr>
          <p:cNvPr id="3" name="Rectangle 2"/>
          <p:cNvSpPr>
            <a:spLocks noChangeArrowheads="1"/>
          </p:cNvSpPr>
          <p:nvPr/>
        </p:nvSpPr>
        <p:spPr bwMode="auto">
          <a:xfrm>
            <a:off x="6009992" y="0"/>
            <a:ext cx="6182008" cy="17543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200" dirty="0"/>
              <a:t>Artist: Albert </a:t>
            </a:r>
            <a:r>
              <a:rPr lang="en-US" sz="1200" dirty="0" err="1"/>
              <a:t>Benaroya</a:t>
            </a:r>
            <a:r>
              <a:rPr lang="en-US" sz="1200" dirty="0"/>
              <a:t> is a unique artist who specializes in oil paintings. One of Albert’s most burning passions in life is to create original and quality works of art such as oil paintings, portraits and Jewish painting.</a:t>
            </a:r>
          </a:p>
          <a:p>
            <a:r>
              <a:rPr lang="en-US" sz="1200" dirty="0"/>
              <a:t>Albert's </a:t>
            </a:r>
            <a:r>
              <a:rPr lang="en-US" sz="1200" dirty="0" err="1"/>
              <a:t>jewish</a:t>
            </a:r>
            <a:r>
              <a:rPr lang="en-US" sz="1200" dirty="0"/>
              <a:t> paintings are created under the strictest standards of quality. In addition to that, every time he paints he uses only the best quality oil paints in order to make sure he will be able to breathe life in the most sincere manner into his creative and imaginative thoughts, out of which he creates amazing and wonderful paintings.</a:t>
            </a:r>
            <a:br>
              <a:rPr lang="en-US" sz="1200" dirty="0"/>
            </a:br>
            <a:r>
              <a:rPr lang="en-US" sz="1200" dirty="0"/>
              <a:t>Albert </a:t>
            </a:r>
            <a:r>
              <a:rPr lang="en-US" sz="1200" dirty="0" err="1"/>
              <a:t>Benaroya</a:t>
            </a:r>
            <a:r>
              <a:rPr lang="en-US" sz="1200" dirty="0"/>
              <a:t> is a popular </a:t>
            </a:r>
            <a:r>
              <a:rPr lang="en-US" sz="1200" dirty="0" err="1"/>
              <a:t>jewish</a:t>
            </a:r>
            <a:r>
              <a:rPr lang="en-US" sz="1200" dirty="0"/>
              <a:t> painter in Israel and all over the world.</a:t>
            </a:r>
          </a:p>
          <a:p>
            <a:r>
              <a:rPr lang="en-US" altLang="en-US" sz="1200" dirty="0"/>
              <a:t>http://www.albertbenaroya.com/Jewish-Paintings</a:t>
            </a:r>
            <a:endParaRPr kumimoji="0" lang="en-US" altLang="en-US" sz="1200" b="0" i="0" u="none" strike="noStrike" cap="none" normalizeH="0" baseline="0" dirty="0">
              <a:ln>
                <a:noFill/>
              </a:ln>
              <a:solidFill>
                <a:schemeClr val="tx1"/>
              </a:solidFill>
              <a:effectLst/>
            </a:endParaRPr>
          </a:p>
        </p:txBody>
      </p:sp>
      <p:sp>
        <p:nvSpPr>
          <p:cNvPr id="4" name="Rectangle 3"/>
          <p:cNvSpPr>
            <a:spLocks noChangeArrowheads="1"/>
          </p:cNvSpPr>
          <p:nvPr/>
        </p:nvSpPr>
        <p:spPr bwMode="auto">
          <a:xfrm>
            <a:off x="6009992" y="1762055"/>
            <a:ext cx="6182008" cy="1015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200" b="1" dirty="0"/>
              <a:t>Maintaining personal preferences Romans 14:13-15, 19; 15:1-3:</a:t>
            </a:r>
          </a:p>
          <a:p>
            <a:r>
              <a:rPr lang="en-US" sz="1200" dirty="0"/>
              <a:t>Church members should consider the effect of their personal practices on others and be willing to forgo some actions if they might cause another to stumble spiritually  Promoting peace and edification in the Church is a higher priority than maintaining personal preferences Some actions and priorities simply matter more than others. (1)</a:t>
            </a:r>
            <a:endParaRPr kumimoji="0" lang="en-US" altLang="en-US" sz="1200" b="0" i="0" u="none" strike="noStrike" cap="none" normalizeH="0" baseline="0" dirty="0">
              <a:ln>
                <a:noFill/>
              </a:ln>
              <a:solidFill>
                <a:schemeClr val="tx1"/>
              </a:solidFill>
              <a:effectLst/>
            </a:endParaRPr>
          </a:p>
        </p:txBody>
      </p:sp>
      <p:sp>
        <p:nvSpPr>
          <p:cNvPr id="5" name="Rectangle 4"/>
          <p:cNvSpPr>
            <a:spLocks noChangeArrowheads="1"/>
          </p:cNvSpPr>
          <p:nvPr/>
        </p:nvSpPr>
        <p:spPr bwMode="auto">
          <a:xfrm>
            <a:off x="6009992" y="2785448"/>
            <a:ext cx="6182008" cy="17543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1200" b="1" dirty="0"/>
              <a:t>Unity within the Church</a:t>
            </a:r>
          </a:p>
          <a:p>
            <a:r>
              <a:rPr lang="en-US" sz="1200" dirty="0"/>
              <a:t>Unity within the Church and among the saints is the goal of the gospel. There is no place in the Church of God for division, for disagreement on doctrine, for cults and cliques, for liberal views as contrasted with conservative concepts. Among the faithful saints there is only one mind and one judgment and these are the Lord's; those with the full enjoyment of the Spirit learn the Lord's views on all things and conform their minds and hearts to his, becoming one with him. "Be one; and if ye are not one ye are not mine," is his everlasting decree to his saints. (D. &amp; C. 38:27.) Elder Bruce R. McConkie Commentary I, pp. 426- 427; 765-767.</a:t>
            </a:r>
          </a:p>
        </p:txBody>
      </p:sp>
    </p:spTree>
    <p:extLst>
      <p:ext uri="{BB962C8B-B14F-4D97-AF65-F5344CB8AC3E}">
        <p14:creationId xmlns:p14="http://schemas.microsoft.com/office/powerpoint/2010/main" val="132866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482" y="63375"/>
            <a:ext cx="11977734" cy="1754326"/>
          </a:xfrm>
          <a:prstGeom prst="rect">
            <a:avLst/>
          </a:prstGeom>
          <a:noFill/>
        </p:spPr>
        <p:txBody>
          <a:bodyPr wrap="square" rtlCol="0">
            <a:spAutoFit/>
          </a:bodyPr>
          <a:lstStyle/>
          <a:p>
            <a:pPr algn="ctr"/>
            <a:r>
              <a:rPr lang="en-US" sz="5400" dirty="0">
                <a:solidFill>
                  <a:schemeClr val="bg1">
                    <a:lumMod val="95000"/>
                  </a:schemeClr>
                </a:solidFill>
                <a:latin typeface="Castellar" panose="020A0402060406010301" pitchFamily="18" charset="0"/>
                <a:ea typeface="Anjelika Rose" pitchFamily="2" charset="0"/>
              </a:rPr>
              <a:t>A Living Sacrifice</a:t>
            </a:r>
          </a:p>
          <a:p>
            <a:pPr algn="ctr"/>
            <a:endParaRPr lang="en-US" sz="5400" dirty="0">
              <a:solidFill>
                <a:schemeClr val="tx2"/>
              </a:solidFill>
              <a:latin typeface="Castellar" panose="020A0402060406010301" pitchFamily="18" charset="0"/>
              <a:ea typeface="Anjelika Rose" pitchFamily="2" charset="0"/>
            </a:endParaRPr>
          </a:p>
        </p:txBody>
      </p:sp>
      <p:sp>
        <p:nvSpPr>
          <p:cNvPr id="3" name="Rectangle 2"/>
          <p:cNvSpPr/>
          <p:nvPr/>
        </p:nvSpPr>
        <p:spPr>
          <a:xfrm>
            <a:off x="6699563" y="2381559"/>
            <a:ext cx="3023857" cy="1200329"/>
          </a:xfrm>
          <a:prstGeom prst="rect">
            <a:avLst/>
          </a:prstGeom>
        </p:spPr>
        <p:txBody>
          <a:bodyPr wrap="square">
            <a:spAutoFit/>
          </a:bodyPr>
          <a:lstStyle/>
          <a:p>
            <a:r>
              <a:rPr lang="en-US" dirty="0">
                <a:solidFill>
                  <a:schemeClr val="bg1"/>
                </a:solidFill>
                <a:latin typeface="Open Sans"/>
              </a:rPr>
              <a:t>Church members are to dedicate themselves completely to God by giving up sinful desires.</a:t>
            </a:r>
            <a:endParaRPr lang="en-US" dirty="0">
              <a:solidFill>
                <a:schemeClr val="bg1"/>
              </a:solidFill>
            </a:endParaRPr>
          </a:p>
        </p:txBody>
      </p:sp>
      <p:grpSp>
        <p:nvGrpSpPr>
          <p:cNvPr id="12" name="Group 11"/>
          <p:cNvGrpSpPr/>
          <p:nvPr/>
        </p:nvGrpSpPr>
        <p:grpSpPr>
          <a:xfrm>
            <a:off x="784239" y="1782656"/>
            <a:ext cx="3298619" cy="2267548"/>
            <a:chOff x="2193350" y="4113494"/>
            <a:chExt cx="3298619" cy="2267548"/>
          </a:xfrm>
        </p:grpSpPr>
        <p:sp>
          <p:nvSpPr>
            <p:cNvPr id="13" name="Rounded Rectangle 12"/>
            <p:cNvSpPr/>
            <p:nvPr/>
          </p:nvSpPr>
          <p:spPr>
            <a:xfrm>
              <a:off x="2479356" y="5421100"/>
              <a:ext cx="3012613" cy="147341"/>
            </a:xfrm>
            <a:prstGeom prst="roundRect">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rot="18389260">
              <a:off x="3131206" y="4657048"/>
              <a:ext cx="1642008" cy="1805979"/>
              <a:chOff x="3131206" y="4657048"/>
              <a:chExt cx="1642008" cy="1805979"/>
            </a:xfrm>
          </p:grpSpPr>
          <p:sp>
            <p:nvSpPr>
              <p:cNvPr id="38" name="Cube 37"/>
              <p:cNvSpPr/>
              <p:nvPr/>
            </p:nvSpPr>
            <p:spPr>
              <a:xfrm rot="3288879">
                <a:off x="3061426" y="4806057"/>
                <a:ext cx="1726750" cy="1587189"/>
              </a:xfrm>
              <a:prstGeom prst="cube">
                <a:avLst>
                  <a:gd name="adj" fmla="val 38714"/>
                </a:avLst>
              </a:prstGeom>
              <a:solidFill>
                <a:srgbClr val="CCA542"/>
              </a:solidFill>
              <a:ln>
                <a:solidFill>
                  <a:srgbClr val="9E7D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rot="1257461" flipV="1">
                <a:off x="3895778" y="4657048"/>
                <a:ext cx="877436" cy="1348641"/>
                <a:chOff x="6666368" y="3810000"/>
                <a:chExt cx="877436" cy="775066"/>
              </a:xfrm>
              <a:scene3d>
                <a:camera prst="isometricOffAxis1Top"/>
                <a:lightRig rig="threePt" dir="t"/>
              </a:scene3d>
            </p:grpSpPr>
            <p:cxnSp>
              <p:nvCxnSpPr>
                <p:cNvPr id="40" name="Straight Connector 39"/>
                <p:cNvCxnSpPr/>
                <p:nvPr/>
              </p:nvCxnSpPr>
              <p:spPr>
                <a:xfrm>
                  <a:off x="6666368"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781800" y="3810000"/>
                  <a:ext cx="0" cy="76853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6934200" y="3810000"/>
                  <a:ext cx="0" cy="7620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086600"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239000"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391400" y="3810000"/>
                  <a:ext cx="0"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7541626" y="3810000"/>
                  <a:ext cx="2174" cy="7750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a:xfrm rot="16200000">
                  <a:off x="6717556" y="3758818"/>
                  <a:ext cx="775063" cy="877433"/>
                  <a:chOff x="6921137" y="3962400"/>
                  <a:chExt cx="775063" cy="877433"/>
                </a:xfrm>
              </p:grpSpPr>
              <p:cxnSp>
                <p:nvCxnSpPr>
                  <p:cNvPr id="48" name="Straight Connector 47"/>
                  <p:cNvCxnSpPr/>
                  <p:nvPr/>
                </p:nvCxnSpPr>
                <p:spPr>
                  <a:xfrm rot="5400000">
                    <a:off x="6490042" y="4393497"/>
                    <a:ext cx="875253" cy="130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6642442" y="4393497"/>
                    <a:ext cx="875253" cy="130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flipV="1">
                    <a:off x="6800285" y="4401115"/>
                    <a:ext cx="877432" cy="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flipV="1">
                    <a:off x="6952685" y="4401115"/>
                    <a:ext cx="877432" cy="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flipV="1">
                    <a:off x="7105084" y="4401116"/>
                    <a:ext cx="877432"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7257484" y="4401116"/>
                    <a:ext cx="877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5" name="Rounded Rectangle 14"/>
            <p:cNvSpPr/>
            <p:nvPr/>
          </p:nvSpPr>
          <p:spPr>
            <a:xfrm>
              <a:off x="2193350" y="5878012"/>
              <a:ext cx="3012613" cy="147341"/>
            </a:xfrm>
            <a:prstGeom prst="roundRect">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lock Arc 15"/>
            <p:cNvSpPr/>
            <p:nvPr/>
          </p:nvSpPr>
          <p:spPr>
            <a:xfrm rot="5400000">
              <a:off x="2996293" y="5790244"/>
              <a:ext cx="277100" cy="276768"/>
            </a:xfrm>
            <a:prstGeom prst="blockArc">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Block Arc 16"/>
            <p:cNvSpPr/>
            <p:nvPr/>
          </p:nvSpPr>
          <p:spPr>
            <a:xfrm rot="5400000">
              <a:off x="3888922" y="5812016"/>
              <a:ext cx="277100" cy="276768"/>
            </a:xfrm>
            <a:prstGeom prst="blockArc">
              <a:avLst/>
            </a:prstGeom>
            <a:solidFill>
              <a:srgbClr val="9E7D2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 name="Group 17"/>
            <p:cNvGrpSpPr/>
            <p:nvPr/>
          </p:nvGrpSpPr>
          <p:grpSpPr>
            <a:xfrm>
              <a:off x="4678994" y="4188232"/>
              <a:ext cx="229845" cy="729578"/>
              <a:chOff x="4678994" y="4188232"/>
              <a:chExt cx="229845" cy="729578"/>
            </a:xfrm>
          </p:grpSpPr>
          <p:sp>
            <p:nvSpPr>
              <p:cNvPr id="36" name="Moon 35"/>
              <p:cNvSpPr/>
              <p:nvPr/>
            </p:nvSpPr>
            <p:spPr>
              <a:xfrm rot="810579">
                <a:off x="4734541" y="4188232"/>
                <a:ext cx="174298" cy="729578"/>
              </a:xfrm>
              <a:prstGeom prst="moon">
                <a:avLst>
                  <a:gd name="adj" fmla="val 87500"/>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4678994" y="4803267"/>
                <a:ext cx="155288" cy="84608"/>
              </a:xfrm>
              <a:prstGeom prst="ellipse">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3645025" y="4113494"/>
              <a:ext cx="229845" cy="729578"/>
              <a:chOff x="4678994" y="4188232"/>
              <a:chExt cx="229845" cy="729578"/>
            </a:xfrm>
          </p:grpSpPr>
          <p:sp>
            <p:nvSpPr>
              <p:cNvPr id="34" name="Moon 33"/>
              <p:cNvSpPr/>
              <p:nvPr/>
            </p:nvSpPr>
            <p:spPr>
              <a:xfrm rot="810579">
                <a:off x="4734541" y="4188232"/>
                <a:ext cx="174298" cy="729578"/>
              </a:xfrm>
              <a:prstGeom prst="moon">
                <a:avLst>
                  <a:gd name="adj" fmla="val 87500"/>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678994" y="4803267"/>
                <a:ext cx="155288" cy="84608"/>
              </a:xfrm>
              <a:prstGeom prst="ellipse">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3087665" y="4697476"/>
              <a:ext cx="229845" cy="729578"/>
              <a:chOff x="4678994" y="4188232"/>
              <a:chExt cx="229845" cy="729578"/>
            </a:xfrm>
          </p:grpSpPr>
          <p:sp>
            <p:nvSpPr>
              <p:cNvPr id="32" name="Moon 31"/>
              <p:cNvSpPr/>
              <p:nvPr/>
            </p:nvSpPr>
            <p:spPr>
              <a:xfrm rot="810579">
                <a:off x="4734541" y="4188232"/>
                <a:ext cx="174298" cy="729578"/>
              </a:xfrm>
              <a:prstGeom prst="moon">
                <a:avLst>
                  <a:gd name="adj" fmla="val 87500"/>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678994" y="4803267"/>
                <a:ext cx="155288" cy="84608"/>
              </a:xfrm>
              <a:prstGeom prst="ellipse">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rot="19232379">
              <a:off x="3543511" y="4579146"/>
              <a:ext cx="798877" cy="816101"/>
              <a:chOff x="6592120" y="2543038"/>
              <a:chExt cx="1180280" cy="1190762"/>
            </a:xfrm>
          </p:grpSpPr>
          <p:sp>
            <p:nvSpPr>
              <p:cNvPr id="25" name="Moon 24"/>
              <p:cNvSpPr/>
              <p:nvPr/>
            </p:nvSpPr>
            <p:spPr>
              <a:xfrm rot="20340023">
                <a:off x="6984109" y="2543038"/>
                <a:ext cx="446067" cy="1163735"/>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p:cNvSpPr/>
              <p:nvPr/>
            </p:nvSpPr>
            <p:spPr>
              <a:xfrm>
                <a:off x="6934200" y="2895600"/>
                <a:ext cx="8382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p:cNvSpPr/>
              <p:nvPr/>
            </p:nvSpPr>
            <p:spPr>
              <a:xfrm rot="7000273">
                <a:off x="6706420" y="2834528"/>
                <a:ext cx="609600" cy="838200"/>
              </a:xfrm>
              <a:prstGeom prst="mo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p:cNvSpPr/>
              <p:nvPr/>
            </p:nvSpPr>
            <p:spPr>
              <a:xfrm rot="1390811">
                <a:off x="7065717" y="2726224"/>
                <a:ext cx="457200" cy="762000"/>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p:cNvSpPr/>
              <p:nvPr/>
            </p:nvSpPr>
            <p:spPr>
              <a:xfrm rot="7029260">
                <a:off x="6957046" y="2967738"/>
                <a:ext cx="263093" cy="725924"/>
              </a:xfrm>
              <a:prstGeom prst="mo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oon 29"/>
              <p:cNvSpPr/>
              <p:nvPr/>
            </p:nvSpPr>
            <p:spPr>
              <a:xfrm>
                <a:off x="7162800" y="312420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Moon 30"/>
              <p:cNvSpPr/>
              <p:nvPr/>
            </p:nvSpPr>
            <p:spPr>
              <a:xfrm rot="9507607">
                <a:off x="6924523" y="3002610"/>
                <a:ext cx="304800" cy="533400"/>
              </a:xfrm>
              <a:prstGeom prst="mo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4082851" y="4748935"/>
              <a:ext cx="229845" cy="729578"/>
              <a:chOff x="4678994" y="4188232"/>
              <a:chExt cx="229845" cy="729578"/>
            </a:xfrm>
          </p:grpSpPr>
          <p:sp>
            <p:nvSpPr>
              <p:cNvPr id="23" name="Moon 22"/>
              <p:cNvSpPr/>
              <p:nvPr/>
            </p:nvSpPr>
            <p:spPr>
              <a:xfrm rot="810579">
                <a:off x="4734541" y="4188232"/>
                <a:ext cx="174298" cy="729578"/>
              </a:xfrm>
              <a:prstGeom prst="moon">
                <a:avLst>
                  <a:gd name="adj" fmla="val 87500"/>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678994" y="4803267"/>
                <a:ext cx="155288" cy="84608"/>
              </a:xfrm>
              <a:prstGeom prst="ellipse">
                <a:avLst/>
              </a:prstGeom>
              <a:solidFill>
                <a:srgbClr val="CCA542"/>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4" name="Group 53"/>
          <p:cNvGrpSpPr/>
          <p:nvPr/>
        </p:nvGrpSpPr>
        <p:grpSpPr>
          <a:xfrm flipH="1">
            <a:off x="503540" y="4084821"/>
            <a:ext cx="1048903" cy="785944"/>
            <a:chOff x="3468098" y="4356424"/>
            <a:chExt cx="2312313" cy="1732618"/>
          </a:xfrm>
        </p:grpSpPr>
        <p:sp>
          <p:nvSpPr>
            <p:cNvPr id="55" name="Trapezoid 54"/>
            <p:cNvSpPr/>
            <p:nvPr/>
          </p:nvSpPr>
          <p:spPr>
            <a:xfrm rot="20014054">
              <a:off x="5280109" y="5550429"/>
              <a:ext cx="305125" cy="422502"/>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rapezoid 55"/>
            <p:cNvSpPr/>
            <p:nvPr/>
          </p:nvSpPr>
          <p:spPr>
            <a:xfrm>
              <a:off x="5059880" y="5698378"/>
              <a:ext cx="336246" cy="39066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rapezoid 56"/>
            <p:cNvSpPr/>
            <p:nvPr/>
          </p:nvSpPr>
          <p:spPr>
            <a:xfrm rot="1434363">
              <a:off x="4257977" y="5613904"/>
              <a:ext cx="305125" cy="390664"/>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rapezoid 57"/>
            <p:cNvSpPr/>
            <p:nvPr/>
          </p:nvSpPr>
          <p:spPr>
            <a:xfrm>
              <a:off x="4394624" y="5689382"/>
              <a:ext cx="305125" cy="390664"/>
            </a:xfrm>
            <a:prstGeom prst="trapezoid">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loud 58"/>
            <p:cNvSpPr/>
            <p:nvPr/>
          </p:nvSpPr>
          <p:spPr>
            <a:xfrm rot="13454785">
              <a:off x="5459592" y="4628452"/>
              <a:ext cx="320819" cy="292995"/>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loud 59"/>
            <p:cNvSpPr/>
            <p:nvPr/>
          </p:nvSpPr>
          <p:spPr>
            <a:xfrm rot="874954">
              <a:off x="3970262" y="4574157"/>
              <a:ext cx="1796485" cy="144683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3468098" y="4356424"/>
              <a:ext cx="1159080" cy="1168437"/>
              <a:chOff x="4284932" y="881260"/>
              <a:chExt cx="1159080" cy="1168437"/>
            </a:xfrm>
          </p:grpSpPr>
          <p:grpSp>
            <p:nvGrpSpPr>
              <p:cNvPr id="62" name="Group 61"/>
              <p:cNvGrpSpPr/>
              <p:nvPr/>
            </p:nvGrpSpPr>
            <p:grpSpPr>
              <a:xfrm rot="2406796" flipH="1">
                <a:off x="5182014" y="1035478"/>
                <a:ext cx="261998" cy="327183"/>
                <a:chOff x="3672310" y="4939414"/>
                <a:chExt cx="327111" cy="340655"/>
              </a:xfrm>
            </p:grpSpPr>
            <p:sp>
              <p:nvSpPr>
                <p:cNvPr id="75" name="Flowchart: Delay 74"/>
                <p:cNvSpPr/>
                <p:nvPr/>
              </p:nvSpPr>
              <p:spPr>
                <a:xfrm rot="14290395">
                  <a:off x="3665538" y="4946186"/>
                  <a:ext cx="340655" cy="327111"/>
                </a:xfrm>
                <a:prstGeom prst="flowChartDelay">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Delay 75"/>
                <p:cNvSpPr/>
                <p:nvPr/>
              </p:nvSpPr>
              <p:spPr>
                <a:xfrm rot="14019021">
                  <a:off x="3719022" y="5074518"/>
                  <a:ext cx="229743" cy="156345"/>
                </a:xfrm>
                <a:prstGeom prst="flowChartDelay">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rot="19193204">
                <a:off x="4284932" y="1009735"/>
                <a:ext cx="261998" cy="327183"/>
                <a:chOff x="3672310" y="4939414"/>
                <a:chExt cx="327111" cy="340655"/>
              </a:xfrm>
            </p:grpSpPr>
            <p:sp>
              <p:nvSpPr>
                <p:cNvPr id="73" name="Flowchart: Delay 72"/>
                <p:cNvSpPr/>
                <p:nvPr/>
              </p:nvSpPr>
              <p:spPr>
                <a:xfrm rot="14290395">
                  <a:off x="3665538" y="4946186"/>
                  <a:ext cx="340655" cy="327111"/>
                </a:xfrm>
                <a:prstGeom prst="flowChartDelay">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Delay 73"/>
                <p:cNvSpPr/>
                <p:nvPr/>
              </p:nvSpPr>
              <p:spPr>
                <a:xfrm rot="14019021">
                  <a:off x="3719022" y="5074518"/>
                  <a:ext cx="229743" cy="156345"/>
                </a:xfrm>
                <a:prstGeom prst="flowChartDelay">
                  <a:avLst/>
                </a:prstGeom>
                <a:solidFill>
                  <a:srgbClr val="FF99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ardrop 63"/>
              <p:cNvSpPr/>
              <p:nvPr/>
            </p:nvSpPr>
            <p:spPr>
              <a:xfrm rot="19061206">
                <a:off x="4411380" y="1142353"/>
                <a:ext cx="915330" cy="907344"/>
              </a:xfrm>
              <a:prstGeom prst="teardrop">
                <a:avLst>
                  <a:gd name="adj" fmla="val 110367"/>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loud 64"/>
              <p:cNvSpPr/>
              <p:nvPr/>
            </p:nvSpPr>
            <p:spPr>
              <a:xfrm>
                <a:off x="4519687" y="881260"/>
                <a:ext cx="706548" cy="494939"/>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ie 65"/>
              <p:cNvSpPr/>
              <p:nvPr/>
            </p:nvSpPr>
            <p:spPr>
              <a:xfrm rot="13582693">
                <a:off x="4697836" y="1624859"/>
                <a:ext cx="401488" cy="368423"/>
              </a:xfrm>
              <a:prstGeom prst="pie">
                <a:avLst>
                  <a:gd name="adj1" fmla="val 0"/>
                  <a:gd name="adj2" fmla="val 446112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67" name="Group 66"/>
              <p:cNvGrpSpPr/>
              <p:nvPr/>
            </p:nvGrpSpPr>
            <p:grpSpPr>
              <a:xfrm>
                <a:off x="4508619" y="1370505"/>
                <a:ext cx="230546" cy="286299"/>
                <a:chOff x="3952826" y="5337540"/>
                <a:chExt cx="135603" cy="151910"/>
              </a:xfrm>
            </p:grpSpPr>
            <p:sp>
              <p:nvSpPr>
                <p:cNvPr id="71" name="Oval 70"/>
                <p:cNvSpPr/>
                <p:nvPr/>
              </p:nvSpPr>
              <p:spPr>
                <a:xfrm>
                  <a:off x="3952826" y="5337540"/>
                  <a:ext cx="135603" cy="1519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3975427" y="5388177"/>
                  <a:ext cx="90402" cy="1012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67"/>
              <p:cNvGrpSpPr/>
              <p:nvPr/>
            </p:nvGrpSpPr>
            <p:grpSpPr>
              <a:xfrm>
                <a:off x="5005922" y="1359834"/>
                <a:ext cx="230546" cy="286299"/>
                <a:chOff x="4133631" y="5337540"/>
                <a:chExt cx="135603" cy="151910"/>
              </a:xfrm>
            </p:grpSpPr>
            <p:sp>
              <p:nvSpPr>
                <p:cNvPr id="69" name="Oval 68"/>
                <p:cNvSpPr/>
                <p:nvPr/>
              </p:nvSpPr>
              <p:spPr>
                <a:xfrm>
                  <a:off x="4133631" y="5337540"/>
                  <a:ext cx="135603" cy="15191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4133631" y="5388177"/>
                  <a:ext cx="90402" cy="1012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 name="Rectangle 4"/>
          <p:cNvSpPr/>
          <p:nvPr/>
        </p:nvSpPr>
        <p:spPr>
          <a:xfrm>
            <a:off x="331961" y="978271"/>
            <a:ext cx="3298479" cy="1754326"/>
          </a:xfrm>
          <a:prstGeom prst="rect">
            <a:avLst/>
          </a:prstGeom>
        </p:spPr>
        <p:txBody>
          <a:bodyPr wrap="square">
            <a:spAutoFit/>
          </a:bodyPr>
          <a:lstStyle/>
          <a:p>
            <a:r>
              <a:rPr lang="en-US" dirty="0">
                <a:solidFill>
                  <a:schemeClr val="bg1"/>
                </a:solidFill>
                <a:latin typeface="Open Sans"/>
              </a:rPr>
              <a:t>Old Testament practice of sacrificing animals = These animals were dedicated offerings to God.</a:t>
            </a:r>
          </a:p>
          <a:p>
            <a:endParaRPr lang="en-US" dirty="0">
              <a:solidFill>
                <a:schemeClr val="bg1"/>
              </a:solidFill>
              <a:latin typeface="Open Sans"/>
            </a:endParaRPr>
          </a:p>
          <a:p>
            <a:r>
              <a:rPr lang="en-US" dirty="0">
                <a:solidFill>
                  <a:schemeClr val="bg1"/>
                </a:solidFill>
                <a:latin typeface="Open Sans"/>
              </a:rPr>
              <a:t>Mosaic Law</a:t>
            </a:r>
            <a:endParaRPr lang="en-US" dirty="0">
              <a:solidFill>
                <a:schemeClr val="bg1"/>
              </a:solidFill>
            </a:endParaRPr>
          </a:p>
        </p:txBody>
      </p:sp>
      <p:grpSp>
        <p:nvGrpSpPr>
          <p:cNvPr id="78" name="Group 77"/>
          <p:cNvGrpSpPr/>
          <p:nvPr/>
        </p:nvGrpSpPr>
        <p:grpSpPr>
          <a:xfrm>
            <a:off x="6453011" y="3858671"/>
            <a:ext cx="3289208" cy="2390250"/>
            <a:chOff x="384206" y="4158361"/>
            <a:chExt cx="3289208" cy="2390250"/>
          </a:xfrm>
        </p:grpSpPr>
        <p:grpSp>
          <p:nvGrpSpPr>
            <p:cNvPr id="79" name="Group 78"/>
            <p:cNvGrpSpPr/>
            <p:nvPr/>
          </p:nvGrpSpPr>
          <p:grpSpPr>
            <a:xfrm>
              <a:off x="384206" y="4158361"/>
              <a:ext cx="3289208" cy="2390250"/>
              <a:chOff x="609599" y="833642"/>
              <a:chExt cx="7941747" cy="5771225"/>
            </a:xfrm>
          </p:grpSpPr>
          <p:grpSp>
            <p:nvGrpSpPr>
              <p:cNvPr id="81" name="Group 14"/>
              <p:cNvGrpSpPr/>
              <p:nvPr/>
            </p:nvGrpSpPr>
            <p:grpSpPr>
              <a:xfrm rot="10800000">
                <a:off x="7696200" y="5257800"/>
                <a:ext cx="621450" cy="1347067"/>
                <a:chOff x="7010400" y="381000"/>
                <a:chExt cx="762000" cy="2033666"/>
              </a:xfrm>
            </p:grpSpPr>
            <p:sp>
              <p:nvSpPr>
                <p:cNvPr id="94" name="Rounded Rectangle 93"/>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11"/>
              <p:cNvGrpSpPr/>
              <p:nvPr/>
            </p:nvGrpSpPr>
            <p:grpSpPr>
              <a:xfrm rot="10800000">
                <a:off x="939238" y="4923502"/>
                <a:ext cx="621450" cy="1347067"/>
                <a:chOff x="7010400" y="381000"/>
                <a:chExt cx="762000" cy="2033666"/>
              </a:xfrm>
            </p:grpSpPr>
            <p:sp>
              <p:nvSpPr>
                <p:cNvPr id="92" name="Rounded Rectangle 91"/>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p:cNvGrpSpPr/>
              <p:nvPr/>
            </p:nvGrpSpPr>
            <p:grpSpPr>
              <a:xfrm>
                <a:off x="899460" y="833642"/>
                <a:ext cx="621450" cy="986197"/>
                <a:chOff x="7031201" y="834275"/>
                <a:chExt cx="762000" cy="1488861"/>
              </a:xfrm>
            </p:grpSpPr>
            <p:sp>
              <p:nvSpPr>
                <p:cNvPr id="90" name="Rounded Rectangle 89"/>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p:cNvGrpSpPr/>
              <p:nvPr/>
            </p:nvGrpSpPr>
            <p:grpSpPr>
              <a:xfrm>
                <a:off x="7646520" y="1148254"/>
                <a:ext cx="621450" cy="1017899"/>
                <a:chOff x="7087348" y="824753"/>
                <a:chExt cx="762000" cy="1536722"/>
              </a:xfrm>
            </p:grpSpPr>
            <p:sp>
              <p:nvSpPr>
                <p:cNvPr id="88" name="Rounded Rectangle 87"/>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0" name="Rectangle 79"/>
            <p:cNvSpPr/>
            <p:nvPr/>
          </p:nvSpPr>
          <p:spPr>
            <a:xfrm>
              <a:off x="747225" y="4834063"/>
              <a:ext cx="2437759" cy="1077218"/>
            </a:xfrm>
            <a:prstGeom prst="rect">
              <a:avLst/>
            </a:prstGeom>
          </p:spPr>
          <p:txBody>
            <a:bodyPr wrap="square">
              <a:spAutoFit/>
            </a:bodyPr>
            <a:lstStyle/>
            <a:p>
              <a:pPr algn="ctr"/>
              <a:r>
                <a:rPr lang="en-US" sz="1600" b="1" dirty="0"/>
                <a:t>God expects us to dedicate our lives to Him and refrain from conforming to the world</a:t>
              </a:r>
              <a:endParaRPr lang="en-US" sz="1600" dirty="0"/>
            </a:p>
          </p:txBody>
        </p:sp>
      </p:grpSp>
      <p:grpSp>
        <p:nvGrpSpPr>
          <p:cNvPr id="2051" name="Group 2050"/>
          <p:cNvGrpSpPr/>
          <p:nvPr/>
        </p:nvGrpSpPr>
        <p:grpSpPr>
          <a:xfrm>
            <a:off x="5033727" y="1874067"/>
            <a:ext cx="624689" cy="624689"/>
            <a:chOff x="6337426" y="1466661"/>
            <a:chExt cx="624689" cy="624689"/>
          </a:xfrm>
        </p:grpSpPr>
        <p:sp>
          <p:nvSpPr>
            <p:cNvPr id="2049" name="Oval 2048"/>
            <p:cNvSpPr/>
            <p:nvPr/>
          </p:nvSpPr>
          <p:spPr>
            <a:xfrm>
              <a:off x="6337426" y="1466661"/>
              <a:ext cx="624689" cy="624689"/>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reeform 122"/>
            <p:cNvSpPr/>
            <p:nvPr/>
          </p:nvSpPr>
          <p:spPr>
            <a:xfrm>
              <a:off x="6555301" y="1567005"/>
              <a:ext cx="162369" cy="454634"/>
            </a:xfrm>
            <a:custGeom>
              <a:avLst/>
              <a:gdLst>
                <a:gd name="connsiteX0" fmla="*/ 264547 w 762000"/>
                <a:gd name="connsiteY0" fmla="*/ 0 h 2133600"/>
                <a:gd name="connsiteX1" fmla="*/ 497453 w 762000"/>
                <a:gd name="connsiteY1" fmla="*/ 0 h 2133600"/>
                <a:gd name="connsiteX2" fmla="*/ 609600 w 762000"/>
                <a:gd name="connsiteY2" fmla="*/ 112147 h 2133600"/>
                <a:gd name="connsiteX3" fmla="*/ 609600 w 762000"/>
                <a:gd name="connsiteY3" fmla="*/ 845168 h 2133600"/>
                <a:gd name="connsiteX4" fmla="*/ 647843 w 762000"/>
                <a:gd name="connsiteY4" fmla="*/ 852889 h 2133600"/>
                <a:gd name="connsiteX5" fmla="*/ 762000 w 762000"/>
                <a:gd name="connsiteY5" fmla="*/ 1025111 h 2133600"/>
                <a:gd name="connsiteX6" fmla="*/ 762000 w 762000"/>
                <a:gd name="connsiteY6" fmla="*/ 1946689 h 2133600"/>
                <a:gd name="connsiteX7" fmla="*/ 575089 w 762000"/>
                <a:gd name="connsiteY7" fmla="*/ 2133600 h 2133600"/>
                <a:gd name="connsiteX8" fmla="*/ 186911 w 762000"/>
                <a:gd name="connsiteY8" fmla="*/ 2133600 h 2133600"/>
                <a:gd name="connsiteX9" fmla="*/ 0 w 762000"/>
                <a:gd name="connsiteY9" fmla="*/ 1946689 h 2133600"/>
                <a:gd name="connsiteX10" fmla="*/ 0 w 762000"/>
                <a:gd name="connsiteY10" fmla="*/ 1025111 h 2133600"/>
                <a:gd name="connsiteX11" fmla="*/ 114157 w 762000"/>
                <a:gd name="connsiteY11" fmla="*/ 852889 h 2133600"/>
                <a:gd name="connsiteX12" fmla="*/ 152400 w 762000"/>
                <a:gd name="connsiteY12" fmla="*/ 845168 h 2133600"/>
                <a:gd name="connsiteX13" fmla="*/ 152400 w 762000"/>
                <a:gd name="connsiteY13" fmla="*/ 112147 h 2133600"/>
                <a:gd name="connsiteX14" fmla="*/ 264547 w 762000"/>
                <a:gd name="connsiteY14" fmla="*/ 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000" h="2133600">
                  <a:moveTo>
                    <a:pt x="264547" y="0"/>
                  </a:moveTo>
                  <a:lnTo>
                    <a:pt x="497453" y="0"/>
                  </a:lnTo>
                  <a:cubicBezTo>
                    <a:pt x="559390" y="0"/>
                    <a:pt x="609600" y="50210"/>
                    <a:pt x="609600" y="112147"/>
                  </a:cubicBezTo>
                  <a:lnTo>
                    <a:pt x="609600" y="845168"/>
                  </a:lnTo>
                  <a:lnTo>
                    <a:pt x="647843" y="852889"/>
                  </a:lnTo>
                  <a:cubicBezTo>
                    <a:pt x="714929" y="881263"/>
                    <a:pt x="762000" y="947690"/>
                    <a:pt x="762000" y="1025111"/>
                  </a:cubicBezTo>
                  <a:lnTo>
                    <a:pt x="762000" y="1946689"/>
                  </a:lnTo>
                  <a:cubicBezTo>
                    <a:pt x="762000" y="2049917"/>
                    <a:pt x="678317" y="2133600"/>
                    <a:pt x="575089" y="2133600"/>
                  </a:cubicBezTo>
                  <a:lnTo>
                    <a:pt x="186911" y="2133600"/>
                  </a:lnTo>
                  <a:cubicBezTo>
                    <a:pt x="83683" y="2133600"/>
                    <a:pt x="0" y="2049917"/>
                    <a:pt x="0" y="1946689"/>
                  </a:cubicBezTo>
                  <a:lnTo>
                    <a:pt x="0" y="1025111"/>
                  </a:lnTo>
                  <a:cubicBezTo>
                    <a:pt x="0" y="947690"/>
                    <a:pt x="47072" y="881263"/>
                    <a:pt x="114157" y="852889"/>
                  </a:cubicBezTo>
                  <a:lnTo>
                    <a:pt x="152400" y="845168"/>
                  </a:lnTo>
                  <a:lnTo>
                    <a:pt x="152400" y="112147"/>
                  </a:lnTo>
                  <a:cubicBezTo>
                    <a:pt x="152400" y="50210"/>
                    <a:pt x="202610" y="0"/>
                    <a:pt x="264547"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 name="Group 133"/>
            <p:cNvGrpSpPr/>
            <p:nvPr/>
          </p:nvGrpSpPr>
          <p:grpSpPr>
            <a:xfrm rot="2745629" flipH="1">
              <a:off x="6650275" y="1636785"/>
              <a:ext cx="61846" cy="413602"/>
              <a:chOff x="5029200" y="1295400"/>
              <a:chExt cx="990600" cy="2438400"/>
            </a:xfrm>
          </p:grpSpPr>
          <p:sp>
            <p:nvSpPr>
              <p:cNvPr id="125" name="Rounded Rectangle 124"/>
              <p:cNvSpPr/>
              <p:nvPr/>
            </p:nvSpPr>
            <p:spPr>
              <a:xfrm>
                <a:off x="5029200" y="1295400"/>
                <a:ext cx="990600" cy="2438400"/>
              </a:xfrm>
              <a:prstGeom prst="roundRect">
                <a:avLst>
                  <a:gd name="adj" fmla="val 267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a:off x="5110547" y="1334193"/>
                <a:ext cx="838199" cy="189807"/>
              </a:xfrm>
              <a:prstGeom prst="ellipse">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ounded Rectangle 126"/>
              <p:cNvSpPr/>
              <p:nvPr/>
            </p:nvSpPr>
            <p:spPr>
              <a:xfrm>
                <a:off x="5029200" y="2971800"/>
                <a:ext cx="990600" cy="762000"/>
              </a:xfrm>
              <a:prstGeom prst="roundRect">
                <a:avLst>
                  <a:gd name="adj" fmla="val 9954"/>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054" name="Group 2053"/>
          <p:cNvGrpSpPr/>
          <p:nvPr/>
        </p:nvGrpSpPr>
        <p:grpSpPr>
          <a:xfrm>
            <a:off x="5041271" y="1872558"/>
            <a:ext cx="626198" cy="624689"/>
            <a:chOff x="4081604" y="1800130"/>
            <a:chExt cx="626198" cy="624689"/>
          </a:xfrm>
        </p:grpSpPr>
        <p:sp>
          <p:nvSpPr>
            <p:cNvPr id="131" name="Oval 130"/>
            <p:cNvSpPr/>
            <p:nvPr/>
          </p:nvSpPr>
          <p:spPr>
            <a:xfrm>
              <a:off x="4081604" y="1800130"/>
              <a:ext cx="624689" cy="624689"/>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2" name="Heart 2051"/>
            <p:cNvSpPr/>
            <p:nvPr/>
          </p:nvSpPr>
          <p:spPr>
            <a:xfrm>
              <a:off x="4182699" y="1901228"/>
              <a:ext cx="416460" cy="434566"/>
            </a:xfrm>
            <a:prstGeom prst="hear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 dirty="0"/>
                <a:t>Lust</a:t>
              </a:r>
            </a:p>
          </p:txBody>
        </p:sp>
        <p:sp>
          <p:nvSpPr>
            <p:cNvPr id="2053" name="TextBox 2052"/>
            <p:cNvSpPr txBox="1"/>
            <p:nvPr/>
          </p:nvSpPr>
          <p:spPr>
            <a:xfrm>
              <a:off x="4173647" y="1946495"/>
              <a:ext cx="534155" cy="307777"/>
            </a:xfrm>
            <a:prstGeom prst="rect">
              <a:avLst/>
            </a:prstGeom>
            <a:noFill/>
          </p:spPr>
          <p:txBody>
            <a:bodyPr wrap="square" rtlCol="0">
              <a:spAutoFit/>
            </a:bodyPr>
            <a:lstStyle/>
            <a:p>
              <a:r>
                <a:rPr lang="en-US" sz="1400" dirty="0">
                  <a:solidFill>
                    <a:schemeClr val="bg1"/>
                  </a:solidFill>
                </a:rPr>
                <a:t>lust</a:t>
              </a:r>
            </a:p>
          </p:txBody>
        </p:sp>
      </p:grpSp>
      <p:grpSp>
        <p:nvGrpSpPr>
          <p:cNvPr id="114" name="Group 113"/>
          <p:cNvGrpSpPr/>
          <p:nvPr/>
        </p:nvGrpSpPr>
        <p:grpSpPr>
          <a:xfrm>
            <a:off x="9985973" y="2408224"/>
            <a:ext cx="1820501" cy="1738265"/>
            <a:chOff x="9252642" y="2933324"/>
            <a:chExt cx="1820501" cy="1738265"/>
          </a:xfrm>
        </p:grpSpPr>
        <p:grpSp>
          <p:nvGrpSpPr>
            <p:cNvPr id="115" name="Group 114"/>
            <p:cNvGrpSpPr/>
            <p:nvPr/>
          </p:nvGrpSpPr>
          <p:grpSpPr>
            <a:xfrm>
              <a:off x="9252642" y="2933324"/>
              <a:ext cx="1149790" cy="1738265"/>
              <a:chOff x="2009869" y="1041149"/>
              <a:chExt cx="1149790" cy="1738265"/>
            </a:xfrm>
          </p:grpSpPr>
          <p:sp>
            <p:nvSpPr>
              <p:cNvPr id="119" name="Can 118"/>
              <p:cNvSpPr/>
              <p:nvPr/>
            </p:nvSpPr>
            <p:spPr>
              <a:xfrm>
                <a:off x="2009869" y="1041149"/>
                <a:ext cx="1149790" cy="1738265"/>
              </a:xfrm>
              <a:prstGeom prst="can">
                <a:avLst>
                  <a:gd name="adj" fmla="val 9252"/>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119"/>
              <p:cNvSpPr/>
              <p:nvPr/>
            </p:nvSpPr>
            <p:spPr>
              <a:xfrm>
                <a:off x="2222625" y="1136964"/>
                <a:ext cx="76200" cy="1630493"/>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120"/>
              <p:cNvSpPr/>
              <p:nvPr/>
            </p:nvSpPr>
            <p:spPr>
              <a:xfrm>
                <a:off x="2542896" y="1142119"/>
                <a:ext cx="76200" cy="1630493"/>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ounded Rectangle 121"/>
              <p:cNvSpPr/>
              <p:nvPr/>
            </p:nvSpPr>
            <p:spPr>
              <a:xfrm>
                <a:off x="2874026" y="1132795"/>
                <a:ext cx="76200" cy="1630493"/>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6" name="Group 115"/>
            <p:cNvGrpSpPr/>
            <p:nvPr/>
          </p:nvGrpSpPr>
          <p:grpSpPr>
            <a:xfrm rot="1578738">
              <a:off x="9777743" y="4252099"/>
              <a:ext cx="1295400" cy="391610"/>
              <a:chOff x="8990091" y="2749221"/>
              <a:chExt cx="1295400" cy="391610"/>
            </a:xfrm>
          </p:grpSpPr>
          <p:sp>
            <p:nvSpPr>
              <p:cNvPr id="117" name="Donut 116"/>
              <p:cNvSpPr/>
              <p:nvPr/>
            </p:nvSpPr>
            <p:spPr>
              <a:xfrm>
                <a:off x="9451818" y="2749221"/>
                <a:ext cx="402316" cy="372714"/>
              </a:xfrm>
              <a:prstGeom prst="donut">
                <a:avLst>
                  <a:gd name="adj" fmla="val 14278"/>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Flowchart: Magnetic Disk 117"/>
              <p:cNvSpPr/>
              <p:nvPr/>
            </p:nvSpPr>
            <p:spPr>
              <a:xfrm>
                <a:off x="8990091" y="2945394"/>
                <a:ext cx="1295400" cy="195437"/>
              </a:xfrm>
              <a:prstGeom prst="flowChartMagneticDisk">
                <a:avLst/>
              </a:prstGeom>
              <a:solidFill>
                <a:schemeClr val="accent3">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5" name="Freeform 104"/>
          <p:cNvSpPr/>
          <p:nvPr/>
        </p:nvSpPr>
        <p:spPr>
          <a:xfrm rot="13309560" flipH="1">
            <a:off x="4378530" y="2014261"/>
            <a:ext cx="2293751" cy="2400655"/>
          </a:xfrm>
          <a:custGeom>
            <a:avLst/>
            <a:gdLst>
              <a:gd name="connsiteX0" fmla="*/ 163935 w 3481933"/>
              <a:gd name="connsiteY0" fmla="*/ 3168645 h 3644214"/>
              <a:gd name="connsiteX1" fmla="*/ 125431 w 3481933"/>
              <a:gd name="connsiteY1" fmla="*/ 2473708 h 3644214"/>
              <a:gd name="connsiteX2" fmla="*/ 739788 w 3481933"/>
              <a:gd name="connsiteY2" fmla="*/ 2376450 h 3644214"/>
              <a:gd name="connsiteX3" fmla="*/ 818708 w 3481933"/>
              <a:gd name="connsiteY3" fmla="*/ 2433933 h 3644214"/>
              <a:gd name="connsiteX4" fmla="*/ 819266 w 3481933"/>
              <a:gd name="connsiteY4" fmla="*/ 2414049 h 3644214"/>
              <a:gd name="connsiteX5" fmla="*/ 833481 w 3481933"/>
              <a:gd name="connsiteY5" fmla="*/ 2352548 h 3644214"/>
              <a:gd name="connsiteX6" fmla="*/ 839954 w 3481933"/>
              <a:gd name="connsiteY6" fmla="*/ 2343505 h 3644214"/>
              <a:gd name="connsiteX7" fmla="*/ 799403 w 3481933"/>
              <a:gd name="connsiteY7" fmla="*/ 2273449 h 3644214"/>
              <a:gd name="connsiteX8" fmla="*/ 880986 w 3481933"/>
              <a:gd name="connsiteY8" fmla="*/ 1968636 h 3644214"/>
              <a:gd name="connsiteX9" fmla="*/ 1669473 w 3481933"/>
              <a:gd name="connsiteY9" fmla="*/ 1271583 h 3644214"/>
              <a:gd name="connsiteX10" fmla="*/ 1686348 w 3481933"/>
              <a:gd name="connsiteY10" fmla="*/ 1259447 h 3644214"/>
              <a:gd name="connsiteX11" fmla="*/ 1686348 w 3481933"/>
              <a:gd name="connsiteY11" fmla="*/ 185918 h 3644214"/>
              <a:gd name="connsiteX12" fmla="*/ 1872266 w 3481933"/>
              <a:gd name="connsiteY12" fmla="*/ 0 h 3644214"/>
              <a:gd name="connsiteX13" fmla="*/ 2058184 w 3481933"/>
              <a:gd name="connsiteY13" fmla="*/ 185918 h 3644214"/>
              <a:gd name="connsiteX14" fmla="*/ 2058183 w 3481933"/>
              <a:gd name="connsiteY14" fmla="*/ 1285640 h 3644214"/>
              <a:gd name="connsiteX15" fmla="*/ 2072383 w 3481933"/>
              <a:gd name="connsiteY15" fmla="*/ 1296382 h 3644214"/>
              <a:gd name="connsiteX16" fmla="*/ 2098643 w 3481933"/>
              <a:gd name="connsiteY16" fmla="*/ 1341749 h 3644214"/>
              <a:gd name="connsiteX17" fmla="*/ 3278779 w 3481933"/>
              <a:gd name="connsiteY17" fmla="*/ 1142406 h 3644214"/>
              <a:gd name="connsiteX18" fmla="*/ 3479474 w 3481933"/>
              <a:gd name="connsiteY18" fmla="*/ 1285097 h 3644214"/>
              <a:gd name="connsiteX19" fmla="*/ 3336783 w 3481933"/>
              <a:gd name="connsiteY19" fmla="*/ 1485791 h 3644214"/>
              <a:gd name="connsiteX20" fmla="*/ 2041621 w 3481933"/>
              <a:gd name="connsiteY20" fmla="*/ 1704564 h 3644214"/>
              <a:gd name="connsiteX21" fmla="*/ 1407345 w 3481933"/>
              <a:gd name="connsiteY21" fmla="*/ 2265290 h 3644214"/>
              <a:gd name="connsiteX22" fmla="*/ 1407869 w 3481933"/>
              <a:gd name="connsiteY22" fmla="*/ 2266822 h 3644214"/>
              <a:gd name="connsiteX23" fmla="*/ 1533792 w 3481933"/>
              <a:gd name="connsiteY23" fmla="*/ 3223920 h 3644214"/>
              <a:gd name="connsiteX24" fmla="*/ 1393632 w 3481933"/>
              <a:gd name="connsiteY24" fmla="*/ 3406549 h 3644214"/>
              <a:gd name="connsiteX25" fmla="*/ 1211002 w 3481933"/>
              <a:gd name="connsiteY25" fmla="*/ 3266389 h 3644214"/>
              <a:gd name="connsiteX26" fmla="*/ 1130566 w 3481933"/>
              <a:gd name="connsiteY26" fmla="*/ 2655022 h 3644214"/>
              <a:gd name="connsiteX27" fmla="*/ 1107224 w 3481933"/>
              <a:gd name="connsiteY27" fmla="*/ 3489699 h 3644214"/>
              <a:gd name="connsiteX28" fmla="*/ 943885 w 3481933"/>
              <a:gd name="connsiteY28" fmla="*/ 3644151 h 3644214"/>
              <a:gd name="connsiteX29" fmla="*/ 789432 w 3481933"/>
              <a:gd name="connsiteY29" fmla="*/ 3480812 h 3644214"/>
              <a:gd name="connsiteX30" fmla="*/ 797677 w 3481933"/>
              <a:gd name="connsiteY30" fmla="*/ 3185985 h 3644214"/>
              <a:gd name="connsiteX31" fmla="*/ 785270 w 3481933"/>
              <a:gd name="connsiteY31" fmla="*/ 3197321 h 3644214"/>
              <a:gd name="connsiteX32" fmla="*/ 163935 w 3481933"/>
              <a:gd name="connsiteY32" fmla="*/ 3168645 h 3644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81933" h="3644214">
                <a:moveTo>
                  <a:pt x="163935" y="3168645"/>
                </a:moveTo>
                <a:cubicBezTo>
                  <a:pt x="-38598" y="2987394"/>
                  <a:pt x="-55837" y="2676261"/>
                  <a:pt x="125431" y="2473708"/>
                </a:cubicBezTo>
                <a:cubicBezTo>
                  <a:pt x="284040" y="2296475"/>
                  <a:pt x="542076" y="2261100"/>
                  <a:pt x="739788" y="2376450"/>
                </a:cubicBezTo>
                <a:lnTo>
                  <a:pt x="818708" y="2433933"/>
                </a:lnTo>
                <a:lnTo>
                  <a:pt x="819266" y="2414049"/>
                </a:lnTo>
                <a:cubicBezTo>
                  <a:pt x="819878" y="2392110"/>
                  <a:pt x="824909" y="2371334"/>
                  <a:pt x="833481" y="2352548"/>
                </a:cubicBezTo>
                <a:lnTo>
                  <a:pt x="839954" y="2343505"/>
                </a:lnTo>
                <a:lnTo>
                  <a:pt x="799403" y="2273449"/>
                </a:lnTo>
                <a:cubicBezTo>
                  <a:pt x="764013" y="2167992"/>
                  <a:pt x="792403" y="2046946"/>
                  <a:pt x="880986" y="1968636"/>
                </a:cubicBezTo>
                <a:lnTo>
                  <a:pt x="1669473" y="1271583"/>
                </a:lnTo>
                <a:lnTo>
                  <a:pt x="1686348" y="1259447"/>
                </a:lnTo>
                <a:lnTo>
                  <a:pt x="1686348" y="185918"/>
                </a:lnTo>
                <a:cubicBezTo>
                  <a:pt x="1686348" y="83238"/>
                  <a:pt x="1769586" y="0"/>
                  <a:pt x="1872266" y="0"/>
                </a:cubicBezTo>
                <a:cubicBezTo>
                  <a:pt x="1974946" y="0"/>
                  <a:pt x="2058184" y="83238"/>
                  <a:pt x="2058184" y="185918"/>
                </a:cubicBezTo>
                <a:lnTo>
                  <a:pt x="2058183" y="1285640"/>
                </a:lnTo>
                <a:lnTo>
                  <a:pt x="2072383" y="1296382"/>
                </a:lnTo>
                <a:lnTo>
                  <a:pt x="2098643" y="1341749"/>
                </a:lnTo>
                <a:lnTo>
                  <a:pt x="3278779" y="1142406"/>
                </a:lnTo>
                <a:cubicBezTo>
                  <a:pt x="3373603" y="1126388"/>
                  <a:pt x="3463456" y="1190273"/>
                  <a:pt x="3479474" y="1285097"/>
                </a:cubicBezTo>
                <a:cubicBezTo>
                  <a:pt x="3495491" y="1379920"/>
                  <a:pt x="3431606" y="1469774"/>
                  <a:pt x="3336783" y="1485791"/>
                </a:cubicBezTo>
                <a:lnTo>
                  <a:pt x="2041621" y="1704564"/>
                </a:lnTo>
                <a:lnTo>
                  <a:pt x="1407345" y="2265290"/>
                </a:lnTo>
                <a:lnTo>
                  <a:pt x="1407869" y="2266822"/>
                </a:lnTo>
                <a:lnTo>
                  <a:pt x="1533792" y="3223920"/>
                </a:lnTo>
                <a:cubicBezTo>
                  <a:pt x="1545520" y="3313055"/>
                  <a:pt x="1482767" y="3394821"/>
                  <a:pt x="1393632" y="3406549"/>
                </a:cubicBezTo>
                <a:cubicBezTo>
                  <a:pt x="1304496" y="3418277"/>
                  <a:pt x="1222730" y="3355524"/>
                  <a:pt x="1211002" y="3266389"/>
                </a:cubicBezTo>
                <a:lnTo>
                  <a:pt x="1130566" y="2655022"/>
                </a:lnTo>
                <a:lnTo>
                  <a:pt x="1107224" y="3489699"/>
                </a:lnTo>
                <a:cubicBezTo>
                  <a:pt x="1104769" y="3577454"/>
                  <a:pt x="1031639" y="3646606"/>
                  <a:pt x="943885" y="3644151"/>
                </a:cubicBezTo>
                <a:cubicBezTo>
                  <a:pt x="856129" y="3641696"/>
                  <a:pt x="786978" y="3568568"/>
                  <a:pt x="789432" y="3480812"/>
                </a:cubicBezTo>
                <a:lnTo>
                  <a:pt x="797677" y="3185985"/>
                </a:lnTo>
                <a:lnTo>
                  <a:pt x="785270" y="3197321"/>
                </a:lnTo>
                <a:cubicBezTo>
                  <a:pt x="601514" y="3333843"/>
                  <a:pt x="341152" y="3327240"/>
                  <a:pt x="163935" y="3168645"/>
                </a:cubicBezTo>
                <a:close/>
              </a:path>
            </a:pathLst>
          </a:cu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4553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2.91667E-6 -1.11111E-6 L 2.91667E-6 -1.11111E-6 C 0.00195 -0.00185 0.0039 -0.0037 0.00586 -0.00532 C 0.00664 -0.00602 0.00742 -0.00602 0.00807 -0.00671 C 0.00885 -0.00741 0.0095 -0.00856 0.01029 -0.00926 C 0.01172 -0.01042 0.01328 -0.01111 0.01484 -0.01204 C 0.01549 -0.0125 0.01627 -0.01296 0.01706 -0.01319 C 0.02018 -0.01435 0.02031 -0.01412 0.02292 -0.01597 C 0.02422 -0.01667 0.02539 -0.01782 0.02669 -0.01852 C 0.02734 -0.01898 0.02812 -0.01921 0.0289 -0.01991 C 0.02995 -0.0206 0.03086 -0.02199 0.0319 -0.02245 C 0.03359 -0.02338 0.03529 -0.02338 0.03711 -0.02384 C 0.03906 -0.02616 0.03997 -0.02755 0.04232 -0.02917 C 0.04375 -0.03009 0.04518 -0.03079 0.04674 -0.03171 C 0.04752 -0.03217 0.04831 -0.03241 0.04896 -0.0331 C 0.05 -0.03403 0.05091 -0.03518 0.05195 -0.03565 C 0.0539 -0.03704 0.06015 -0.03796 0.06159 -0.03842 C 0.06836 -0.04236 0.05924 -0.03727 0.07565 -0.04097 C 0.07773 -0.04143 0.07969 -0.04305 0.08164 -0.04375 L 0.08906 -0.0463 C 0.08984 -0.04722 0.09049 -0.04838 0.09127 -0.04884 C 0.09362 -0.05069 0.09622 -0.05185 0.0987 -0.05301 C 0.09974 -0.0537 0.10078 -0.05463 0.10169 -0.05555 C 0.10247 -0.05625 0.10312 -0.05764 0.1039 -0.0581 C 0.11081 -0.06273 0.10495 -0.05694 0.10989 -0.06088 C 0.11133 -0.06204 0.11276 -0.06366 0.11432 -0.06481 C 0.11497 -0.06528 0.11588 -0.06551 0.11654 -0.0662 C 0.12226 -0.0713 0.11536 -0.06667 0.12096 -0.07014 C 0.12174 -0.07106 0.12239 -0.07199 0.12318 -0.07268 C 0.12461 -0.07384 0.12773 -0.07546 0.12773 -0.07546 C 0.12838 -0.07616 0.12904 -0.07731 0.12995 -0.07801 C 0.13437 -0.08148 0.13463 -0.08032 0.13958 -0.08194 C 0.14049 -0.08217 0.14154 -0.08287 0.14258 -0.08333 C 0.14375 -0.0838 0.14505 -0.08403 0.14622 -0.08449 C 0.147 -0.08495 0.14765 -0.08565 0.14844 -0.08588 C 0.14948 -0.08634 0.15039 -0.0868 0.15143 -0.08727 C 0.15221 -0.08773 0.15286 -0.08819 0.15364 -0.08866 C 0.15495 -0.08912 0.15612 -0.08958 0.15742 -0.08981 C 0.15885 -0.09028 0.16042 -0.09051 0.16185 -0.0912 C 0.17135 -0.09537 0.16055 -0.09282 0.17292 -0.09653 C 0.17513 -0.09722 0.17747 -0.09722 0.17969 -0.09792 C 0.18086 -0.09815 0.18216 -0.09884 0.18333 -0.09907 C 0.18607 -0.09977 0.1888 -0.1 0.19154 -0.10046 C 0.1944 -0.10208 0.19635 -0.10347 0.19974 -0.1044 C 0.20117 -0.10486 0.2026 -0.10555 0.20417 -0.10579 C 0.20742 -0.10625 0.21055 -0.10671 0.2138 -0.10694 L 0.25768 -0.10579 C 0.25846 -0.10579 0.25911 -0.10463 0.25989 -0.1044 C 0.26133 -0.10393 0.26289 -0.10347 0.26432 -0.10301 C 0.2651 -0.10255 0.26575 -0.10208 0.26654 -0.10185 C 0.26901 -0.10069 0.27161 -0.10069 0.27396 -0.09907 C 0.27513 -0.09838 0.27838 -0.09583 0.27995 -0.09514 C 0.28112 -0.09467 0.28242 -0.09444 0.28359 -0.09375 C 0.28437 -0.09352 0.28502 -0.09282 0.28581 -0.09259 C 0.28763 -0.0919 0.28932 -0.09167 0.29101 -0.0912 L 0.29779 -0.08727 L 0.3 -0.08588 C 0.30065 -0.08542 0.30143 -0.08472 0.30221 -0.08449 L 0.30742 -0.08333 L 0.31406 -0.0794 C 0.31484 -0.07893 0.31562 -0.07847 0.31627 -0.07801 C 0.31758 -0.07708 0.31875 -0.07592 0.32005 -0.07546 C 0.322 -0.07454 0.32396 -0.07454 0.32591 -0.07407 C 0.33086 -0.06967 0.32747 -0.07222 0.33411 -0.06875 C 0.33489 -0.06829 0.33555 -0.06759 0.33633 -0.06736 C 0.33802 -0.0669 0.33984 -0.06643 0.34154 -0.0662 C 0.3431 -0.06528 0.34453 -0.06458 0.34596 -0.06342 C 0.34726 -0.0625 0.34844 -0.06157 0.34974 -0.06088 C 0.35065 -0.06018 0.35169 -0.05995 0.35273 -0.05949 C 0.36029 -0.05555 0.35404 -0.05787 0.36081 -0.05555 C 0.36263 -0.05417 0.36432 -0.05255 0.36601 -0.05162 C 0.36732 -0.05092 0.36862 -0.05092 0.36979 -0.05023 C 0.372 -0.04907 0.37422 -0.04768 0.37643 -0.0463 L 0.37864 -0.04491 C 0.37943 -0.04444 0.38021 -0.04421 0.38086 -0.04375 C 0.38463 -0.04028 0.38281 -0.04167 0.38607 -0.03958 C 0.38685 -0.03796 0.38737 -0.03588 0.38828 -0.03449 C 0.38893 -0.03356 0.38997 -0.03403 0.39062 -0.0331 C 0.39219 -0.03079 0.39349 -0.02778 0.39505 -0.02523 C 0.39596 -0.02338 0.39687 -0.0213 0.39805 -0.01991 L 0.40026 -0.01713 C 0.40482 -0.00509 0.39857 -0.01991 0.4039 -0.01204 C 0.40495 -0.01065 0.40521 -0.0081 0.40612 -0.00671 C 0.40755 -0.00463 0.41068 -0.00139 0.41068 -0.00139 C 0.41458 0.00926 0.40937 -0.00347 0.41432 0.00533 C 0.41497 0.00625 0.41523 0.00787 0.41588 0.00926 C 0.41654 0.01065 0.41732 0.01181 0.4181 0.0132 C 0.41849 0.01574 0.41862 0.01875 0.41953 0.02107 C 0.42005 0.02245 0.42057 0.02361 0.42096 0.025 C 0.42409 0.03588 0.41901 0.02153 0.42331 0.03287 L 0.42474 0.04097 L 0.42552 0.04491 C 0.42578 0.04931 0.42591 0.0537 0.42617 0.0581 C 0.42643 0.06065 0.42682 0.06343 0.42695 0.06597 C 0.42734 0.07616 0.42734 0.08634 0.42773 0.0963 C 0.42851 0.1206 0.42838 0.09954 0.42838 0.11366 L 0.42838 0.11366 " pathEditMode="relative" ptsTypes="AAAAAAAAAAAAAAAAAAAAAAAAAAAAAAAAAAAAAAAAAAAAAAAAAAAAAAAAAAAAAAAAAAAAAAAAAAAAAAAAAAAAAAAAAAAAAAAAA">
                                      <p:cBhvr>
                                        <p:cTn id="26" dur="2000" fill="hold"/>
                                        <p:tgtEl>
                                          <p:spTgt spid="2051"/>
                                        </p:tgtEl>
                                        <p:attrNameLst>
                                          <p:attrName>ppt_x</p:attrName>
                                          <p:attrName>ppt_y</p:attrName>
                                        </p:attrNameLst>
                                      </p:cBhvr>
                                    </p:animMotion>
                                  </p:childTnLst>
                                </p:cTn>
                              </p:par>
                              <p:par>
                                <p:cTn id="27" presetID="0" presetClass="path" presetSubtype="0" accel="50000" decel="50000" fill="hold" nodeType="withEffect">
                                  <p:stCondLst>
                                    <p:cond delay="0"/>
                                  </p:stCondLst>
                                  <p:childTnLst>
                                    <p:animMotion origin="layout" path="M 4.16667E-6 1.85185E-6 L 4.16667E-6 1.85185E-6 C 0.00117 -0.00394 0.00221 -0.00811 0.00364 -0.01181 C 0.00417 -0.01343 0.00521 -0.01436 0.00586 -0.01574 C 0.00651 -0.01713 0.00677 -0.01852 0.00742 -0.01968 C 0.00807 -0.0213 0.00885 -0.02223 0.00963 -0.02385 C 0.01211 -0.02917 0.00963 -0.02686 0.01328 -0.02894 C 0.01601 -0.03635 0.01328 -0.0301 0.01706 -0.03565 C 0.02148 -0.04236 0.01667 -0.03727 0.02226 -0.04213 C 0.02318 -0.04398 0.02409 -0.04607 0.02513 -0.04746 C 0.02578 -0.04838 0.02669 -0.04815 0.02747 -0.04885 C 0.02825 -0.04954 0.03229 -0.05486 0.03255 -0.05533 C 0.0332 -0.05648 0.03346 -0.05834 0.03411 -0.05949 C 0.03724 -0.06436 0.03776 -0.06412 0.04075 -0.06598 C 0.04232 -0.06852 0.04349 -0.07176 0.04518 -0.07385 C 0.04622 -0.07523 0.04726 -0.07639 0.04818 -0.07778 C 0.04883 -0.07894 0.04909 -0.08079 0.04974 -0.08195 C 0.05026 -0.08287 0.05117 -0.08357 0.05195 -0.08449 C 0.05299 -0.08588 0.05612 -0.09098 0.05781 -0.09236 C 0.05859 -0.09306 0.05937 -0.09329 0.06002 -0.09375 C 0.06055 -0.09514 0.06081 -0.09676 0.06159 -0.09769 C 0.06237 -0.09861 0.06354 -0.09838 0.06458 -0.09908 C 0.06562 -0.09977 0.06667 -0.10047 0.06745 -0.10162 C 0.06862 -0.10324 0.0694 -0.10556 0.07044 -0.10695 C 0.07109 -0.10764 0.072 -0.10764 0.07265 -0.10834 C 0.0737 -0.10903 0.07474 -0.10996 0.07565 -0.11088 C 0.07643 -0.11158 0.07708 -0.11297 0.07786 -0.11343 C 0.08086 -0.11528 0.08385 -0.11574 0.08685 -0.11736 L 0.08906 -0.11875 C 0.09271 -0.12315 0.08984 -0.12037 0.09505 -0.12269 C 0.09805 -0.12408 0.09661 -0.12431 0.10013 -0.12547 C 0.10234 -0.12593 0.10469 -0.12639 0.1069 -0.12662 C 0.10833 -0.12755 0.10976 -0.12871 0.11133 -0.1294 C 0.11276 -0.1301 0.11432 -0.1301 0.11575 -0.13079 C 0.1168 -0.13102 0.11771 -0.13148 0.11875 -0.13195 C 0.11953 -0.13287 0.12018 -0.1338 0.12096 -0.13473 C 0.12292 -0.13658 0.12409 -0.1375 0.12617 -0.13866 C 0.12721 -0.13912 0.12812 -0.13959 0.12917 -0.13982 C 0.13138 -0.14051 0.13359 -0.14074 0.13581 -0.14121 C 0.14518 -0.14537 0.13359 -0.14005 0.14101 -0.14398 C 0.14206 -0.14445 0.14297 -0.14468 0.14401 -0.14514 C 0.14479 -0.14561 0.14544 -0.1463 0.14622 -0.14653 C 0.14765 -0.14699 0.14922 -0.14746 0.15065 -0.14792 C 0.16068 -0.15116 0.14974 -0.14746 0.15664 -0.15047 C 0.15781 -0.15093 0.15911 -0.15116 0.16029 -0.15186 C 0.16185 -0.15255 0.16328 -0.15348 0.16484 -0.1544 C 0.16549 -0.15486 0.16627 -0.15533 0.16706 -0.15579 C 0.16901 -0.15672 0.17096 -0.15764 0.17292 -0.15834 C 0.17539 -0.15926 0.17799 -0.15973 0.18034 -0.16111 C 0.18542 -0.16412 0.17917 -0.16042 0.18633 -0.16366 C 0.18711 -0.16412 0.18776 -0.16482 0.18854 -0.16505 C 0.19427 -0.16574 0.2 -0.16598 0.2056 -0.16621 C 0.2237 -0.16551 0.23177 -0.16852 0.24648 -0.16111 C 0.25312 -0.15764 0.25 -0.15949 0.25612 -0.15579 L 0.26055 -0.15301 C 0.26588 -0.14699 0.25911 -0.15394 0.26953 -0.14908 C 0.27213 -0.14792 0.27435 -0.14514 0.27695 -0.14398 C 0.27786 -0.14352 0.2789 -0.14329 0.27995 -0.1426 C 0.28294 -0.14051 0.28568 -0.13681 0.2888 -0.13588 L 0.29323 -0.13473 C 0.29401 -0.1338 0.29466 -0.13264 0.29544 -0.13195 C 0.29622 -0.13148 0.297 -0.13125 0.29779 -0.13079 C 0.29896 -0.12986 0.30013 -0.12871 0.30143 -0.12801 C 0.3026 -0.12732 0.3039 -0.12732 0.30521 -0.12662 C 0.30664 -0.12593 0.30807 -0.125 0.30963 -0.12408 L 0.31185 -0.12269 C 0.31497 -0.11898 0.31601 -0.11736 0.31927 -0.11482 C 0.31992 -0.11436 0.32083 -0.11412 0.32148 -0.11343 C 0.33281 -0.10348 0.31979 -0.11436 0.32747 -0.10695 C 0.33463 -0.1 0.33255 -0.10139 0.33776 -0.09908 C 0.33932 -0.09723 0.34062 -0.09468 0.34232 -0.09375 C 0.34427 -0.0926 0.34648 -0.09144 0.34818 -0.08982 C 0.34896 -0.08912 0.34961 -0.08797 0.35039 -0.08704 C 0.35143 -0.08611 0.35247 -0.08565 0.35338 -0.08449 C 0.3543 -0.08334 0.35469 -0.08148 0.3556 -0.08056 C 0.35651 -0.07963 0.35768 -0.07963 0.35859 -0.07917 L 0.36302 -0.07385 C 0.3638 -0.07292 0.36458 -0.07223 0.36536 -0.0713 C 0.36654 -0.06945 0.36771 -0.0676 0.36901 -0.06598 C 0.36979 -0.06505 0.37057 -0.06436 0.37122 -0.06343 C 0.372 -0.06204 0.37265 -0.06042 0.37344 -0.05949 C 0.37435 -0.05834 0.37552 -0.05787 0.37643 -0.05672 C 0.38789 -0.04236 0.37617 -0.05602 0.38307 -0.0463 C 0.38476 -0.04375 0.38672 -0.0419 0.38828 -0.03959 C 0.38945 -0.03797 0.39023 -0.03588 0.39127 -0.03426 C 0.39219 -0.03287 0.39336 -0.03195 0.39427 -0.03033 C 0.39492 -0.02917 0.39518 -0.02755 0.3957 -0.02639 C 0.40208 -0.01412 0.40026 -0.01991 0.4039 -0.01065 C 0.40495 -0.00787 0.4056 -0.00486 0.4069 -0.00255 C 0.40833 1.85185E-6 0.41042 0.00185 0.41133 0.00532 C 0.4125 0.00949 0.41406 0.01527 0.41575 0.01852 L 0.41797 0.02245 C 0.41823 0.02384 0.41849 0.02523 0.41875 0.02639 C 0.41992 0.03171 0.42174 0.0368 0.42252 0.04236 L 0.42396 0.05277 L 0.42474 0.0581 C 0.42565 0.07338 0.42591 0.08055 0.42695 0.09375 C 0.42721 0.09676 0.42734 0.1 0.42773 0.10301 C 0.42812 0.10648 0.42877 0.10995 0.42917 0.11365 C 0.43047 0.12777 0.42917 0.11643 0.4306 0.12546 C 0.43099 0.12731 0.43151 0.13264 0.43216 0.13472 C 0.43229 0.13518 0.43268 0.13564 0.43294 0.13611 L 0.43294 0.13611 L 0.43294 0.13611 " pathEditMode="relative" ptsTypes="AAAAAAAAAAAAAAAAAAAAAAAAAAAAAAAAAAAAAAAAAAAAAAAAAAAAAAAAAAAAAAAAAAAAAAAAAAAAAAAAAAAAAAAAAAAAAAAAAAAAAAAA">
                                      <p:cBhvr>
                                        <p:cTn id="28" dur="4250" fill="hold"/>
                                        <p:tgtEl>
                                          <p:spTgt spid="2054"/>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Effect transition="in" filter="barn(outVertical)">
                                      <p:cBhvr>
                                        <p:cTn id="33"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482" y="63375"/>
            <a:ext cx="11977734" cy="1754326"/>
          </a:xfrm>
          <a:prstGeom prst="rect">
            <a:avLst/>
          </a:prstGeom>
          <a:noFill/>
        </p:spPr>
        <p:txBody>
          <a:bodyPr wrap="square" rtlCol="0">
            <a:spAutoFit/>
          </a:bodyPr>
          <a:lstStyle/>
          <a:p>
            <a:pPr algn="ctr"/>
            <a:r>
              <a:rPr lang="en-US" sz="5400" dirty="0">
                <a:solidFill>
                  <a:schemeClr val="bg1">
                    <a:lumMod val="95000"/>
                  </a:schemeClr>
                </a:solidFill>
                <a:latin typeface="Castellar" panose="020A0402060406010301" pitchFamily="18" charset="0"/>
                <a:ea typeface="Anjelika Rose" pitchFamily="2" charset="0"/>
              </a:rPr>
              <a:t>A Living Sacrifice</a:t>
            </a:r>
          </a:p>
          <a:p>
            <a:pPr algn="ctr"/>
            <a:endParaRPr lang="en-US" sz="5400" dirty="0">
              <a:solidFill>
                <a:schemeClr val="tx2"/>
              </a:solidFill>
              <a:latin typeface="Castellar" panose="020A0402060406010301" pitchFamily="18" charset="0"/>
              <a:ea typeface="Anjelika Rose" pitchFamily="2" charset="0"/>
            </a:endParaRPr>
          </a:p>
        </p:txBody>
      </p:sp>
      <p:sp>
        <p:nvSpPr>
          <p:cNvPr id="2" name="Rounded Rectangle 1"/>
          <p:cNvSpPr/>
          <p:nvPr/>
        </p:nvSpPr>
        <p:spPr>
          <a:xfrm>
            <a:off x="342900" y="1049482"/>
            <a:ext cx="2504210" cy="78970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Romans 12:9-16</a:t>
            </a:r>
          </a:p>
        </p:txBody>
      </p:sp>
      <p:sp>
        <p:nvSpPr>
          <p:cNvPr id="111" name="Rounded Rectangle 110"/>
          <p:cNvSpPr/>
          <p:nvPr/>
        </p:nvSpPr>
        <p:spPr>
          <a:xfrm>
            <a:off x="4838700" y="1016577"/>
            <a:ext cx="2504210" cy="78970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Romans 12:17-21</a:t>
            </a:r>
          </a:p>
        </p:txBody>
      </p:sp>
      <p:sp>
        <p:nvSpPr>
          <p:cNvPr id="112" name="Rounded Rectangle 111"/>
          <p:cNvSpPr/>
          <p:nvPr/>
        </p:nvSpPr>
        <p:spPr>
          <a:xfrm>
            <a:off x="9078191" y="983673"/>
            <a:ext cx="2504210" cy="789709"/>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Romans 13:8-13</a:t>
            </a:r>
          </a:p>
        </p:txBody>
      </p:sp>
      <p:cxnSp>
        <p:nvCxnSpPr>
          <p:cNvPr id="8" name="Straight Connector 7"/>
          <p:cNvCxnSpPr/>
          <p:nvPr/>
        </p:nvCxnSpPr>
        <p:spPr>
          <a:xfrm flipH="1">
            <a:off x="737755" y="1870364"/>
            <a:ext cx="10390" cy="4987636"/>
          </a:xfrm>
          <a:prstGeom prst="line">
            <a:avLst/>
          </a:prstGeom>
          <a:ln w="381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flipH="1">
            <a:off x="2261755" y="1870364"/>
            <a:ext cx="10390" cy="4987636"/>
          </a:xfrm>
          <a:prstGeom prst="line">
            <a:avLst/>
          </a:prstGeom>
          <a:ln w="381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H="1">
            <a:off x="5306291" y="1870364"/>
            <a:ext cx="10390" cy="4987636"/>
          </a:xfrm>
          <a:prstGeom prst="line">
            <a:avLst/>
          </a:prstGeom>
          <a:ln w="381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flipH="1">
            <a:off x="6885710" y="1870364"/>
            <a:ext cx="10390" cy="4987636"/>
          </a:xfrm>
          <a:prstGeom prst="line">
            <a:avLst/>
          </a:prstGeom>
          <a:ln w="381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flipH="1">
            <a:off x="9514610" y="1870364"/>
            <a:ext cx="10390" cy="4987636"/>
          </a:xfrm>
          <a:prstGeom prst="line">
            <a:avLst/>
          </a:prstGeom>
          <a:ln w="38100">
            <a:solidFill>
              <a:srgbClr val="FFC000"/>
            </a:solidFill>
            <a:prstDash val="lgDash"/>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11094028" y="1870364"/>
            <a:ext cx="10390" cy="4987636"/>
          </a:xfrm>
          <a:prstGeom prst="line">
            <a:avLst/>
          </a:prstGeom>
          <a:ln w="38100">
            <a:solidFill>
              <a:srgbClr val="FFC000"/>
            </a:solidFill>
            <a:prstDash val="lgDash"/>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337936" y="2080553"/>
            <a:ext cx="2394874" cy="646331"/>
          </a:xfrm>
          <a:prstGeom prst="rect">
            <a:avLst/>
          </a:prstGeom>
          <a:solidFill>
            <a:schemeClr val="accent5">
              <a:lumMod val="60000"/>
              <a:lumOff val="40000"/>
            </a:schemeClr>
          </a:solidFill>
        </p:spPr>
        <p:txBody>
          <a:bodyPr wrap="square">
            <a:spAutoFit/>
          </a:bodyPr>
          <a:lstStyle/>
          <a:p>
            <a:pPr algn="ctr"/>
            <a:r>
              <a:rPr lang="en-US" dirty="0">
                <a:solidFill>
                  <a:srgbClr val="333333"/>
                </a:solidFill>
                <a:latin typeface="Abadi" panose="020B0604020104020204" pitchFamily="34" charset="0"/>
              </a:rPr>
              <a:t>Love should be shown without hypocrisy</a:t>
            </a:r>
            <a:endParaRPr lang="en-US" dirty="0"/>
          </a:p>
        </p:txBody>
      </p:sp>
      <p:sp>
        <p:nvSpPr>
          <p:cNvPr id="134" name="Rectangle 133"/>
          <p:cNvSpPr/>
          <p:nvPr/>
        </p:nvSpPr>
        <p:spPr>
          <a:xfrm>
            <a:off x="324081" y="3729243"/>
            <a:ext cx="2394874" cy="646331"/>
          </a:xfrm>
          <a:prstGeom prst="rect">
            <a:avLst/>
          </a:prstGeom>
          <a:solidFill>
            <a:schemeClr val="accent5">
              <a:lumMod val="60000"/>
              <a:lumOff val="40000"/>
            </a:schemeClr>
          </a:solidFill>
        </p:spPr>
        <p:txBody>
          <a:bodyPr wrap="square">
            <a:spAutoFit/>
          </a:bodyPr>
          <a:lstStyle/>
          <a:p>
            <a:pPr algn="ctr"/>
            <a:r>
              <a:rPr lang="en-US" dirty="0">
                <a:solidFill>
                  <a:srgbClr val="333333"/>
                </a:solidFill>
                <a:latin typeface="Abadi" panose="020B0604020104020204" pitchFamily="34" charset="0"/>
              </a:rPr>
              <a:t>Learn the value of hard work</a:t>
            </a:r>
            <a:endParaRPr lang="en-US" dirty="0"/>
          </a:p>
        </p:txBody>
      </p:sp>
      <p:sp>
        <p:nvSpPr>
          <p:cNvPr id="135" name="Rectangle 134"/>
          <p:cNvSpPr/>
          <p:nvPr/>
        </p:nvSpPr>
        <p:spPr>
          <a:xfrm>
            <a:off x="320618" y="4577835"/>
            <a:ext cx="2394874" cy="369332"/>
          </a:xfrm>
          <a:prstGeom prst="rect">
            <a:avLst/>
          </a:prstGeom>
          <a:solidFill>
            <a:schemeClr val="accent5">
              <a:lumMod val="60000"/>
              <a:lumOff val="40000"/>
            </a:schemeClr>
          </a:solidFill>
        </p:spPr>
        <p:txBody>
          <a:bodyPr wrap="square">
            <a:spAutoFit/>
          </a:bodyPr>
          <a:lstStyle/>
          <a:p>
            <a:pPr algn="ctr"/>
            <a:r>
              <a:rPr lang="en-US" dirty="0">
                <a:solidFill>
                  <a:srgbClr val="333333"/>
                </a:solidFill>
                <a:latin typeface="Abadi" panose="020B0604020104020204" pitchFamily="34" charset="0"/>
              </a:rPr>
              <a:t>Live with hope</a:t>
            </a:r>
            <a:endParaRPr lang="en-US" dirty="0"/>
          </a:p>
        </p:txBody>
      </p:sp>
      <p:sp>
        <p:nvSpPr>
          <p:cNvPr id="136" name="Rectangle 135"/>
          <p:cNvSpPr/>
          <p:nvPr/>
        </p:nvSpPr>
        <p:spPr>
          <a:xfrm>
            <a:off x="292908" y="3157743"/>
            <a:ext cx="2394874" cy="369332"/>
          </a:xfrm>
          <a:prstGeom prst="rect">
            <a:avLst/>
          </a:prstGeom>
          <a:solidFill>
            <a:schemeClr val="accent5">
              <a:lumMod val="60000"/>
              <a:lumOff val="40000"/>
            </a:schemeClr>
          </a:solidFill>
        </p:spPr>
        <p:txBody>
          <a:bodyPr wrap="square">
            <a:spAutoFit/>
          </a:bodyPr>
          <a:lstStyle/>
          <a:p>
            <a:pPr algn="ctr"/>
            <a:r>
              <a:rPr lang="en-US" dirty="0">
                <a:solidFill>
                  <a:srgbClr val="333333"/>
                </a:solidFill>
                <a:latin typeface="Abadi" panose="020B0604020104020204" pitchFamily="34" charset="0"/>
              </a:rPr>
              <a:t>Be kind to all</a:t>
            </a:r>
            <a:endParaRPr lang="en-US" dirty="0"/>
          </a:p>
        </p:txBody>
      </p:sp>
      <p:sp>
        <p:nvSpPr>
          <p:cNvPr id="137" name="Rectangle 136"/>
          <p:cNvSpPr/>
          <p:nvPr/>
        </p:nvSpPr>
        <p:spPr>
          <a:xfrm>
            <a:off x="337936" y="5208217"/>
            <a:ext cx="2394874" cy="646331"/>
          </a:xfrm>
          <a:prstGeom prst="rect">
            <a:avLst/>
          </a:prstGeom>
          <a:solidFill>
            <a:schemeClr val="accent5">
              <a:lumMod val="60000"/>
              <a:lumOff val="40000"/>
            </a:schemeClr>
          </a:solidFill>
        </p:spPr>
        <p:txBody>
          <a:bodyPr wrap="square">
            <a:spAutoFit/>
          </a:bodyPr>
          <a:lstStyle/>
          <a:p>
            <a:pPr algn="ctr"/>
            <a:r>
              <a:rPr lang="en-US" dirty="0">
                <a:solidFill>
                  <a:srgbClr val="333333"/>
                </a:solidFill>
                <a:latin typeface="Abadi" panose="020B0604020104020204" pitchFamily="34" charset="0"/>
              </a:rPr>
              <a:t>Be hospitable and generous</a:t>
            </a:r>
            <a:endParaRPr lang="en-US" dirty="0"/>
          </a:p>
        </p:txBody>
      </p:sp>
      <p:sp>
        <p:nvSpPr>
          <p:cNvPr id="138" name="Rectangle 137"/>
          <p:cNvSpPr/>
          <p:nvPr/>
        </p:nvSpPr>
        <p:spPr>
          <a:xfrm>
            <a:off x="296372" y="6081054"/>
            <a:ext cx="2394874" cy="369332"/>
          </a:xfrm>
          <a:prstGeom prst="rect">
            <a:avLst/>
          </a:prstGeom>
          <a:solidFill>
            <a:schemeClr val="accent5">
              <a:lumMod val="60000"/>
              <a:lumOff val="40000"/>
            </a:schemeClr>
          </a:solidFill>
        </p:spPr>
        <p:txBody>
          <a:bodyPr wrap="square">
            <a:spAutoFit/>
          </a:bodyPr>
          <a:lstStyle/>
          <a:p>
            <a:pPr algn="ctr"/>
            <a:r>
              <a:rPr lang="en-US" dirty="0">
                <a:solidFill>
                  <a:srgbClr val="333333"/>
                </a:solidFill>
                <a:latin typeface="Abadi" panose="020B0604020104020204" pitchFamily="34" charset="0"/>
              </a:rPr>
              <a:t>Be of one mind</a:t>
            </a:r>
            <a:endParaRPr lang="en-US" dirty="0"/>
          </a:p>
        </p:txBody>
      </p:sp>
      <p:sp>
        <p:nvSpPr>
          <p:cNvPr id="139" name="Rectangle 138"/>
          <p:cNvSpPr/>
          <p:nvPr/>
        </p:nvSpPr>
        <p:spPr>
          <a:xfrm>
            <a:off x="4920327" y="2090945"/>
            <a:ext cx="2394874" cy="369332"/>
          </a:xfrm>
          <a:prstGeom prst="rect">
            <a:avLst/>
          </a:prstGeom>
          <a:solidFill>
            <a:schemeClr val="accent6">
              <a:lumMod val="60000"/>
              <a:lumOff val="40000"/>
            </a:schemeClr>
          </a:solidFill>
        </p:spPr>
        <p:txBody>
          <a:bodyPr wrap="square">
            <a:spAutoFit/>
          </a:bodyPr>
          <a:lstStyle/>
          <a:p>
            <a:pPr algn="ctr"/>
            <a:r>
              <a:rPr lang="en-US" dirty="0">
                <a:solidFill>
                  <a:srgbClr val="333333"/>
                </a:solidFill>
                <a:latin typeface="Abadi" panose="020B0604020104020204" pitchFamily="34" charset="0"/>
              </a:rPr>
              <a:t>Be honest in all things</a:t>
            </a:r>
            <a:endParaRPr lang="en-US" dirty="0"/>
          </a:p>
        </p:txBody>
      </p:sp>
      <p:sp>
        <p:nvSpPr>
          <p:cNvPr id="140" name="Rectangle 139"/>
          <p:cNvSpPr/>
          <p:nvPr/>
        </p:nvSpPr>
        <p:spPr>
          <a:xfrm>
            <a:off x="4927254" y="2939536"/>
            <a:ext cx="2394874" cy="369332"/>
          </a:xfrm>
          <a:prstGeom prst="rect">
            <a:avLst/>
          </a:prstGeom>
          <a:solidFill>
            <a:schemeClr val="accent6">
              <a:lumMod val="60000"/>
              <a:lumOff val="40000"/>
            </a:schemeClr>
          </a:solidFill>
        </p:spPr>
        <p:txBody>
          <a:bodyPr wrap="square">
            <a:spAutoFit/>
          </a:bodyPr>
          <a:lstStyle/>
          <a:p>
            <a:pPr algn="ctr"/>
            <a:r>
              <a:rPr lang="en-US" dirty="0">
                <a:solidFill>
                  <a:srgbClr val="333333"/>
                </a:solidFill>
                <a:latin typeface="Abadi" panose="020B0604020104020204" pitchFamily="34" charset="0"/>
              </a:rPr>
              <a:t>Live peaceably</a:t>
            </a:r>
            <a:endParaRPr lang="en-US" dirty="0"/>
          </a:p>
        </p:txBody>
      </p:sp>
      <p:sp>
        <p:nvSpPr>
          <p:cNvPr id="141" name="Rectangle 140"/>
          <p:cNvSpPr/>
          <p:nvPr/>
        </p:nvSpPr>
        <p:spPr>
          <a:xfrm>
            <a:off x="4916864" y="3500645"/>
            <a:ext cx="2394874" cy="369332"/>
          </a:xfrm>
          <a:prstGeom prst="rect">
            <a:avLst/>
          </a:prstGeom>
          <a:solidFill>
            <a:schemeClr val="accent6">
              <a:lumMod val="60000"/>
              <a:lumOff val="40000"/>
            </a:schemeClr>
          </a:solidFill>
        </p:spPr>
        <p:txBody>
          <a:bodyPr wrap="square">
            <a:spAutoFit/>
          </a:bodyPr>
          <a:lstStyle/>
          <a:p>
            <a:pPr algn="ctr"/>
            <a:r>
              <a:rPr lang="en-US" dirty="0">
                <a:solidFill>
                  <a:srgbClr val="333333"/>
                </a:solidFill>
                <a:latin typeface="Abadi" panose="020B0604020104020204" pitchFamily="34" charset="0"/>
              </a:rPr>
              <a:t>Do not seek revenge</a:t>
            </a:r>
            <a:endParaRPr lang="en-US" dirty="0"/>
          </a:p>
        </p:txBody>
      </p:sp>
      <p:sp>
        <p:nvSpPr>
          <p:cNvPr id="142" name="Rectangle 141"/>
          <p:cNvSpPr/>
          <p:nvPr/>
        </p:nvSpPr>
        <p:spPr>
          <a:xfrm>
            <a:off x="4903009" y="4058290"/>
            <a:ext cx="2394874" cy="646331"/>
          </a:xfrm>
          <a:prstGeom prst="rect">
            <a:avLst/>
          </a:prstGeom>
          <a:solidFill>
            <a:schemeClr val="accent6">
              <a:lumMod val="60000"/>
              <a:lumOff val="40000"/>
            </a:schemeClr>
          </a:solidFill>
        </p:spPr>
        <p:txBody>
          <a:bodyPr wrap="square">
            <a:spAutoFit/>
          </a:bodyPr>
          <a:lstStyle/>
          <a:p>
            <a:pPr algn="ctr"/>
            <a:r>
              <a:rPr lang="en-US" dirty="0">
                <a:solidFill>
                  <a:srgbClr val="333333"/>
                </a:solidFill>
                <a:latin typeface="Abadi" panose="020B0604020104020204" pitchFamily="34" charset="0"/>
              </a:rPr>
              <a:t>Take care of the poor and the needy</a:t>
            </a:r>
            <a:endParaRPr lang="en-US" dirty="0"/>
          </a:p>
        </p:txBody>
      </p:sp>
      <p:sp>
        <p:nvSpPr>
          <p:cNvPr id="143" name="Rectangle 142"/>
          <p:cNvSpPr/>
          <p:nvPr/>
        </p:nvSpPr>
        <p:spPr>
          <a:xfrm>
            <a:off x="4941109" y="4917271"/>
            <a:ext cx="2394874" cy="923330"/>
          </a:xfrm>
          <a:prstGeom prst="rect">
            <a:avLst/>
          </a:prstGeom>
          <a:solidFill>
            <a:schemeClr val="accent6">
              <a:lumMod val="60000"/>
              <a:lumOff val="40000"/>
            </a:schemeClr>
          </a:solidFill>
        </p:spPr>
        <p:txBody>
          <a:bodyPr wrap="square">
            <a:spAutoFit/>
          </a:bodyPr>
          <a:lstStyle/>
          <a:p>
            <a:pPr algn="ctr"/>
            <a:r>
              <a:rPr lang="en-US" dirty="0">
                <a:solidFill>
                  <a:srgbClr val="333333"/>
                </a:solidFill>
                <a:latin typeface="Abadi" panose="020B0604020104020204" pitchFamily="34" charset="0"/>
              </a:rPr>
              <a:t>Overcome evil thoughts and intentions</a:t>
            </a:r>
            <a:endParaRPr lang="en-US" dirty="0"/>
          </a:p>
        </p:txBody>
      </p:sp>
      <p:sp>
        <p:nvSpPr>
          <p:cNvPr id="144" name="Rectangle 143"/>
          <p:cNvSpPr/>
          <p:nvPr/>
        </p:nvSpPr>
        <p:spPr>
          <a:xfrm>
            <a:off x="9097473" y="2101336"/>
            <a:ext cx="2394874" cy="646331"/>
          </a:xfrm>
          <a:prstGeom prst="rect">
            <a:avLst/>
          </a:prstGeom>
          <a:solidFill>
            <a:schemeClr val="accent3">
              <a:lumMod val="60000"/>
              <a:lumOff val="40000"/>
            </a:schemeClr>
          </a:solidFill>
        </p:spPr>
        <p:txBody>
          <a:bodyPr wrap="square">
            <a:spAutoFit/>
          </a:bodyPr>
          <a:lstStyle/>
          <a:p>
            <a:pPr algn="ctr"/>
            <a:r>
              <a:rPr lang="en-US" dirty="0">
                <a:solidFill>
                  <a:srgbClr val="333333"/>
                </a:solidFill>
                <a:latin typeface="Abadi" panose="020B0604020104020204" pitchFamily="34" charset="0"/>
              </a:rPr>
              <a:t>Do not barrow and not return</a:t>
            </a:r>
            <a:endParaRPr lang="en-US" dirty="0"/>
          </a:p>
        </p:txBody>
      </p:sp>
      <p:sp>
        <p:nvSpPr>
          <p:cNvPr id="145" name="Rectangle 144"/>
          <p:cNvSpPr/>
          <p:nvPr/>
        </p:nvSpPr>
        <p:spPr>
          <a:xfrm>
            <a:off x="9125182" y="2981100"/>
            <a:ext cx="2394874" cy="369332"/>
          </a:xfrm>
          <a:prstGeom prst="rect">
            <a:avLst/>
          </a:prstGeom>
          <a:solidFill>
            <a:schemeClr val="accent3">
              <a:lumMod val="60000"/>
              <a:lumOff val="40000"/>
            </a:schemeClr>
          </a:solidFill>
        </p:spPr>
        <p:txBody>
          <a:bodyPr wrap="square">
            <a:spAutoFit/>
          </a:bodyPr>
          <a:lstStyle/>
          <a:p>
            <a:pPr algn="ctr"/>
            <a:r>
              <a:rPr lang="en-US" dirty="0">
                <a:solidFill>
                  <a:srgbClr val="333333"/>
                </a:solidFill>
                <a:latin typeface="Abadi" panose="020B0604020104020204" pitchFamily="34" charset="0"/>
              </a:rPr>
              <a:t>Love one another</a:t>
            </a:r>
            <a:endParaRPr lang="en-US" dirty="0"/>
          </a:p>
        </p:txBody>
      </p:sp>
      <p:sp>
        <p:nvSpPr>
          <p:cNvPr id="146" name="Rectangle 145"/>
          <p:cNvSpPr/>
          <p:nvPr/>
        </p:nvSpPr>
        <p:spPr>
          <a:xfrm>
            <a:off x="9152891" y="3569918"/>
            <a:ext cx="2394874" cy="1200329"/>
          </a:xfrm>
          <a:prstGeom prst="rect">
            <a:avLst/>
          </a:prstGeom>
          <a:solidFill>
            <a:schemeClr val="accent3">
              <a:lumMod val="60000"/>
              <a:lumOff val="40000"/>
            </a:schemeClr>
          </a:solidFill>
        </p:spPr>
        <p:txBody>
          <a:bodyPr wrap="square">
            <a:spAutoFit/>
          </a:bodyPr>
          <a:lstStyle/>
          <a:p>
            <a:pPr algn="ctr"/>
            <a:r>
              <a:rPr lang="en-US" dirty="0">
                <a:solidFill>
                  <a:srgbClr val="333333"/>
                </a:solidFill>
                <a:latin typeface="Abadi" panose="020B0604020104020204" pitchFamily="34" charset="0"/>
              </a:rPr>
              <a:t>Do not commit adultery, steal, bear false witness, covet, or kill</a:t>
            </a:r>
            <a:endParaRPr lang="en-US" dirty="0"/>
          </a:p>
        </p:txBody>
      </p:sp>
      <p:sp>
        <p:nvSpPr>
          <p:cNvPr id="147" name="Rectangle 146"/>
          <p:cNvSpPr/>
          <p:nvPr/>
        </p:nvSpPr>
        <p:spPr>
          <a:xfrm>
            <a:off x="9132109" y="4972691"/>
            <a:ext cx="2394874" cy="923330"/>
          </a:xfrm>
          <a:prstGeom prst="rect">
            <a:avLst/>
          </a:prstGeom>
          <a:solidFill>
            <a:schemeClr val="accent3">
              <a:lumMod val="60000"/>
              <a:lumOff val="40000"/>
            </a:schemeClr>
          </a:solidFill>
        </p:spPr>
        <p:txBody>
          <a:bodyPr wrap="square">
            <a:spAutoFit/>
          </a:bodyPr>
          <a:lstStyle/>
          <a:p>
            <a:pPr algn="ctr"/>
            <a:r>
              <a:rPr lang="en-US" dirty="0">
                <a:solidFill>
                  <a:srgbClr val="333333"/>
                </a:solidFill>
                <a:latin typeface="Abadi" panose="020B0604020104020204" pitchFamily="34" charset="0"/>
              </a:rPr>
              <a:t>Cast off darkness and put on the ‘</a:t>
            </a:r>
            <a:r>
              <a:rPr lang="en-US" dirty="0" err="1">
                <a:solidFill>
                  <a:srgbClr val="333333"/>
                </a:solidFill>
                <a:latin typeface="Abadi" panose="020B0604020104020204" pitchFamily="34" charset="0"/>
              </a:rPr>
              <a:t>armour</a:t>
            </a:r>
            <a:r>
              <a:rPr lang="en-US" dirty="0">
                <a:solidFill>
                  <a:srgbClr val="333333"/>
                </a:solidFill>
                <a:latin typeface="Abadi" panose="020B0604020104020204" pitchFamily="34" charset="0"/>
              </a:rPr>
              <a:t> of light’</a:t>
            </a:r>
            <a:endParaRPr lang="en-US" dirty="0"/>
          </a:p>
        </p:txBody>
      </p:sp>
    </p:spTree>
    <p:extLst>
      <p:ext uri="{BB962C8B-B14F-4D97-AF65-F5344CB8AC3E}">
        <p14:creationId xmlns:p14="http://schemas.microsoft.com/office/powerpoint/2010/main" val="277908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0"/>
            <a:ext cx="12192000" cy="830997"/>
          </a:xfrm>
          <a:prstGeom prst="rect">
            <a:avLst/>
          </a:prstGeom>
          <a:noFill/>
        </p:spPr>
        <p:txBody>
          <a:bodyPr wrap="square" rtlCol="0">
            <a:spAutoFit/>
          </a:bodyPr>
          <a:lstStyle/>
          <a:p>
            <a:pPr algn="ctr"/>
            <a:r>
              <a:rPr lang="en-US" sz="4800" dirty="0" err="1">
                <a:solidFill>
                  <a:schemeClr val="bg1"/>
                </a:solidFill>
                <a:latin typeface="Castellar" panose="020A0402060406010301" pitchFamily="18" charset="0"/>
              </a:rPr>
              <a:t>Armour</a:t>
            </a:r>
            <a:r>
              <a:rPr lang="en-US" sz="4800" dirty="0">
                <a:solidFill>
                  <a:schemeClr val="bg1"/>
                </a:solidFill>
                <a:latin typeface="Castellar" panose="020A0402060406010301" pitchFamily="18" charset="0"/>
              </a:rPr>
              <a:t> of Light</a:t>
            </a:r>
          </a:p>
        </p:txBody>
      </p:sp>
      <p:sp>
        <p:nvSpPr>
          <p:cNvPr id="2" name="Rectangle 1"/>
          <p:cNvSpPr/>
          <p:nvPr/>
        </p:nvSpPr>
        <p:spPr>
          <a:xfrm>
            <a:off x="3720819" y="802470"/>
            <a:ext cx="4889480" cy="461665"/>
          </a:xfrm>
          <a:prstGeom prst="rect">
            <a:avLst/>
          </a:prstGeom>
        </p:spPr>
        <p:txBody>
          <a:bodyPr wrap="none">
            <a:spAutoFit/>
          </a:bodyPr>
          <a:lstStyle/>
          <a:p>
            <a:r>
              <a:rPr lang="en-US" sz="2400" dirty="0">
                <a:solidFill>
                  <a:schemeClr val="bg1"/>
                </a:solidFill>
                <a:latin typeface="Open Sans"/>
              </a:rPr>
              <a:t> “put on the whole </a:t>
            </a:r>
            <a:r>
              <a:rPr lang="en-US" sz="2400" dirty="0" err="1">
                <a:solidFill>
                  <a:schemeClr val="bg1"/>
                </a:solidFill>
                <a:latin typeface="Open Sans"/>
              </a:rPr>
              <a:t>armour</a:t>
            </a:r>
            <a:r>
              <a:rPr lang="en-US" sz="2400" dirty="0">
                <a:solidFill>
                  <a:schemeClr val="bg1"/>
                </a:solidFill>
                <a:latin typeface="Open Sans"/>
              </a:rPr>
              <a:t> of God.”</a:t>
            </a:r>
            <a:endParaRPr lang="en-US" sz="2400" dirty="0">
              <a:solidFill>
                <a:schemeClr val="bg1"/>
              </a:solidFill>
            </a:endParaRPr>
          </a:p>
        </p:txBody>
      </p:sp>
      <p:sp>
        <p:nvSpPr>
          <p:cNvPr id="4" name="Rectangle 3"/>
          <p:cNvSpPr/>
          <p:nvPr/>
        </p:nvSpPr>
        <p:spPr>
          <a:xfrm>
            <a:off x="0" y="6413562"/>
            <a:ext cx="1685077" cy="369332"/>
          </a:xfrm>
          <a:prstGeom prst="rect">
            <a:avLst/>
          </a:prstGeom>
        </p:spPr>
        <p:txBody>
          <a:bodyPr wrap="none">
            <a:spAutoFit/>
          </a:bodyPr>
          <a:lstStyle/>
          <a:p>
            <a:r>
              <a:rPr lang="en-US" dirty="0">
                <a:solidFill>
                  <a:schemeClr val="bg1"/>
                </a:solidFill>
                <a:latin typeface="Open Sans"/>
              </a:rPr>
              <a:t>Romans 13:12</a:t>
            </a:r>
            <a:endParaRPr lang="en-US" dirty="0"/>
          </a:p>
        </p:txBody>
      </p:sp>
      <p:grpSp>
        <p:nvGrpSpPr>
          <p:cNvPr id="10" name="Group 9"/>
          <p:cNvGrpSpPr/>
          <p:nvPr/>
        </p:nvGrpSpPr>
        <p:grpSpPr>
          <a:xfrm>
            <a:off x="412615" y="1215737"/>
            <a:ext cx="2735830" cy="3615245"/>
            <a:chOff x="412615" y="1215737"/>
            <a:chExt cx="2735830" cy="3615245"/>
          </a:xfrm>
        </p:grpSpPr>
        <p:pic>
          <p:nvPicPr>
            <p:cNvPr id="19460" name="Picture 4" descr="http://vic2016.ldsconventions.com/libraries/63/images/Banner%202.png"/>
            <p:cNvPicPr>
              <a:picLocks noChangeAspect="1" noChangeArrowheads="1"/>
            </p:cNvPicPr>
            <p:nvPr/>
          </p:nvPicPr>
          <p:blipFill rotWithShape="1">
            <a:blip r:embed="rId3">
              <a:extLst>
                <a:ext uri="{28A0092B-C50C-407E-A947-70E740481C1C}">
                  <a14:useLocalDpi xmlns:a14="http://schemas.microsoft.com/office/drawing/2010/main" val="0"/>
                </a:ext>
              </a:extLst>
            </a:blip>
            <a:srcRect l="2445" t="4801" r="67782" b="5342"/>
            <a:stretch/>
          </p:blipFill>
          <p:spPr bwMode="auto">
            <a:xfrm>
              <a:off x="488373" y="1215737"/>
              <a:ext cx="2660072" cy="339782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12615" y="4584761"/>
              <a:ext cx="1072730" cy="246221"/>
            </a:xfrm>
            <a:prstGeom prst="rect">
              <a:avLst/>
            </a:prstGeom>
          </p:spPr>
          <p:txBody>
            <a:bodyPr wrap="none">
              <a:spAutoFit/>
            </a:bodyPr>
            <a:lstStyle/>
            <a:p>
              <a:r>
                <a:rPr lang="en-US" sz="1000" dirty="0">
                  <a:solidFill>
                    <a:schemeClr val="bg1"/>
                  </a:solidFill>
                  <a:latin typeface="Abadi" panose="020B0604020104020204" pitchFamily="34" charset="0"/>
                </a:rPr>
                <a:t>Doc Christensen</a:t>
              </a:r>
              <a:endParaRPr lang="en-US" sz="1000" dirty="0">
                <a:solidFill>
                  <a:schemeClr val="bg1"/>
                </a:solidFill>
              </a:endParaRPr>
            </a:p>
          </p:txBody>
        </p:sp>
      </p:grpSp>
      <p:grpSp>
        <p:nvGrpSpPr>
          <p:cNvPr id="11" name="Group 10"/>
          <p:cNvGrpSpPr/>
          <p:nvPr/>
        </p:nvGrpSpPr>
        <p:grpSpPr>
          <a:xfrm>
            <a:off x="8898524" y="1242146"/>
            <a:ext cx="2788357" cy="3637327"/>
            <a:chOff x="8139987" y="1231755"/>
            <a:chExt cx="2788357" cy="3637327"/>
          </a:xfrm>
        </p:grpSpPr>
        <p:pic>
          <p:nvPicPr>
            <p:cNvPr id="19458" name="Picture 2" descr="Image result for armour of god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8920" y="1231755"/>
              <a:ext cx="2709424" cy="3392200"/>
            </a:xfrm>
            <a:prstGeom prst="rect">
              <a:avLst/>
            </a:prstGeom>
            <a:noFill/>
            <a:extLst>
              <a:ext uri="{909E8E84-426E-40DD-AFC4-6F175D3DCCD1}">
                <a14:hiddenFill xmlns:a14="http://schemas.microsoft.com/office/drawing/2010/main">
                  <a:solidFill>
                    <a:srgbClr val="FFFFFF"/>
                  </a:solidFill>
                </a14:hiddenFill>
              </a:ext>
            </a:extLst>
          </p:spPr>
        </p:pic>
        <p:sp>
          <p:nvSpPr>
            <p:cNvPr id="161" name="Rectangle 160"/>
            <p:cNvSpPr/>
            <p:nvPr/>
          </p:nvSpPr>
          <p:spPr>
            <a:xfrm>
              <a:off x="8139987" y="4622861"/>
              <a:ext cx="1072730" cy="246221"/>
            </a:xfrm>
            <a:prstGeom prst="rect">
              <a:avLst/>
            </a:prstGeom>
          </p:spPr>
          <p:txBody>
            <a:bodyPr wrap="none">
              <a:spAutoFit/>
            </a:bodyPr>
            <a:lstStyle/>
            <a:p>
              <a:r>
                <a:rPr lang="en-US" sz="1000" dirty="0">
                  <a:solidFill>
                    <a:schemeClr val="bg1"/>
                  </a:solidFill>
                  <a:latin typeface="Abadi" panose="020B0604020104020204" pitchFamily="34" charset="0"/>
                </a:rPr>
                <a:t>Doc Christensen</a:t>
              </a:r>
              <a:endParaRPr lang="en-US" sz="1000" dirty="0">
                <a:solidFill>
                  <a:schemeClr val="bg1"/>
                </a:solidFill>
              </a:endParaRPr>
            </a:p>
          </p:txBody>
        </p:sp>
      </p:grpSp>
      <p:sp>
        <p:nvSpPr>
          <p:cNvPr id="13" name="Rectangle 12"/>
          <p:cNvSpPr/>
          <p:nvPr/>
        </p:nvSpPr>
        <p:spPr>
          <a:xfrm>
            <a:off x="3355985" y="1382422"/>
            <a:ext cx="5554823" cy="5078313"/>
          </a:xfrm>
          <a:prstGeom prst="rect">
            <a:avLst/>
          </a:prstGeom>
        </p:spPr>
        <p:txBody>
          <a:bodyPr wrap="square">
            <a:spAutoFit/>
          </a:bodyPr>
          <a:lstStyle/>
          <a:p>
            <a:pPr fontAlgn="base"/>
            <a:r>
              <a:rPr lang="en-US" dirty="0">
                <a:solidFill>
                  <a:schemeClr val="bg1"/>
                </a:solidFill>
                <a:latin typeface="Open Sans"/>
              </a:rPr>
              <a:t>“I came to understand that I am not the light or the source of light. But light—the light of truth, understanding, and knowledge—is there, and that light will only shine in many dark places if I reflect it.</a:t>
            </a:r>
          </a:p>
          <a:p>
            <a:pPr fontAlgn="base"/>
            <a:endParaRPr lang="en-US" dirty="0">
              <a:solidFill>
                <a:schemeClr val="bg1"/>
              </a:solidFill>
              <a:latin typeface="Open Sans"/>
            </a:endParaRPr>
          </a:p>
          <a:p>
            <a:pPr fontAlgn="base"/>
            <a:r>
              <a:rPr lang="en-US" dirty="0">
                <a:solidFill>
                  <a:schemeClr val="bg1"/>
                </a:solidFill>
                <a:latin typeface="Open Sans"/>
              </a:rPr>
              <a:t>“… I can reflect light into the dark places of this world … and change some things in some people. Perhaps others may see and do likewise. This is what I am about. This is the meaning of my life.”</a:t>
            </a:r>
          </a:p>
          <a:p>
            <a:pPr fontAlgn="base"/>
            <a:endParaRPr lang="en-US" dirty="0">
              <a:solidFill>
                <a:schemeClr val="bg1"/>
              </a:solidFill>
              <a:latin typeface="Open Sans"/>
            </a:endParaRPr>
          </a:p>
          <a:p>
            <a:pPr fontAlgn="base"/>
            <a:r>
              <a:rPr lang="en-US" dirty="0">
                <a:solidFill>
                  <a:schemeClr val="bg1"/>
                </a:solidFill>
                <a:latin typeface="Open Sans"/>
              </a:rPr>
              <a:t>When we encounter people who are struggling, can we reflect the Savior’s light to encourage them?</a:t>
            </a:r>
          </a:p>
          <a:p>
            <a:pPr fontAlgn="base"/>
            <a:endParaRPr lang="en-US" dirty="0">
              <a:solidFill>
                <a:schemeClr val="bg1"/>
              </a:solidFill>
              <a:latin typeface="Open Sans"/>
            </a:endParaRPr>
          </a:p>
          <a:p>
            <a:pPr fontAlgn="base"/>
            <a:r>
              <a:rPr lang="en-US" dirty="0">
                <a:solidFill>
                  <a:schemeClr val="bg1"/>
                </a:solidFill>
                <a:latin typeface="Open Sans"/>
              </a:rPr>
              <a:t>The Apostle Paul taught the Romans, “Let us therefore cast off the works of darkness, and let us put on the </a:t>
            </a:r>
            <a:r>
              <a:rPr lang="en-US" dirty="0" err="1">
                <a:solidFill>
                  <a:schemeClr val="bg1"/>
                </a:solidFill>
                <a:latin typeface="Open Sans"/>
              </a:rPr>
              <a:t>armour</a:t>
            </a:r>
            <a:r>
              <a:rPr lang="en-US" dirty="0">
                <a:solidFill>
                  <a:schemeClr val="bg1"/>
                </a:solidFill>
                <a:latin typeface="Open Sans"/>
              </a:rPr>
              <a:t> of light”. How do we do this?</a:t>
            </a:r>
            <a:endParaRPr lang="en-US" b="0" i="0" dirty="0">
              <a:solidFill>
                <a:schemeClr val="bg1"/>
              </a:solidFill>
              <a:effectLst/>
              <a:latin typeface="Open Sans"/>
            </a:endParaRPr>
          </a:p>
        </p:txBody>
      </p:sp>
      <p:pic>
        <p:nvPicPr>
          <p:cNvPr id="19462" name="Picture 6" descr="Image result for Robert Fulghu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39021" y="5114780"/>
            <a:ext cx="856339" cy="131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30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9462"/>
                                        </p:tgtEl>
                                        <p:attrNameLst>
                                          <p:attrName>style.visibility</p:attrName>
                                        </p:attrNameLst>
                                      </p:cBhvr>
                                      <p:to>
                                        <p:strVal val="visible"/>
                                      </p:to>
                                    </p:set>
                                    <p:animEffect transition="in" filter="fade">
                                      <p:cBhvr>
                                        <p:cTn id="9" dur="500"/>
                                        <p:tgtEl>
                                          <p:spTgt spid="1946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95600" y="103909"/>
            <a:ext cx="6248400" cy="1754326"/>
          </a:xfrm>
          <a:prstGeom prst="rect">
            <a:avLst/>
          </a:prstGeom>
          <a:noFill/>
        </p:spPr>
        <p:txBody>
          <a:bodyPr wrap="square" rtlCol="0">
            <a:spAutoFit/>
          </a:bodyPr>
          <a:lstStyle/>
          <a:p>
            <a:pPr algn="ctr"/>
            <a:r>
              <a:rPr lang="en-US" sz="3600" dirty="0">
                <a:solidFill>
                  <a:schemeClr val="bg1">
                    <a:lumMod val="95000"/>
                  </a:schemeClr>
                </a:solidFill>
                <a:latin typeface="Abadi" panose="020B0604020104020204" pitchFamily="34" charset="0"/>
                <a:ea typeface="Anjelika Rose" pitchFamily="2" charset="0"/>
              </a:rPr>
              <a:t>Paul has written the conditions that are required in order to qualify for salvation</a:t>
            </a:r>
          </a:p>
        </p:txBody>
      </p:sp>
      <p:pic>
        <p:nvPicPr>
          <p:cNvPr id="3" name="Picture 2" descr="paul 3.jpg"/>
          <p:cNvPicPr>
            <a:picLocks noChangeAspect="1"/>
          </p:cNvPicPr>
          <p:nvPr/>
        </p:nvPicPr>
        <p:blipFill>
          <a:blip r:embed="rId3" cstate="print"/>
          <a:stretch>
            <a:fillRect/>
          </a:stretch>
        </p:blipFill>
        <p:spPr>
          <a:xfrm>
            <a:off x="4582391" y="2556165"/>
            <a:ext cx="2984500" cy="3661963"/>
          </a:xfrm>
          <a:prstGeom prst="rect">
            <a:avLst/>
          </a:prstGeom>
        </p:spPr>
      </p:pic>
      <p:sp>
        <p:nvSpPr>
          <p:cNvPr id="2" name="Rectangle 1"/>
          <p:cNvSpPr/>
          <p:nvPr/>
        </p:nvSpPr>
        <p:spPr>
          <a:xfrm>
            <a:off x="2639291" y="6306235"/>
            <a:ext cx="8063345" cy="830997"/>
          </a:xfrm>
          <a:prstGeom prst="rect">
            <a:avLst/>
          </a:prstGeom>
        </p:spPr>
        <p:txBody>
          <a:bodyPr wrap="square">
            <a:spAutoFit/>
          </a:bodyPr>
          <a:lstStyle/>
          <a:p>
            <a:r>
              <a:rPr lang="en-US" sz="2400" b="1" i="1" dirty="0">
                <a:solidFill>
                  <a:srgbClr val="FFFF00"/>
                </a:solidFill>
              </a:rPr>
              <a:t>for now is our salvation nearer than when we believed</a:t>
            </a:r>
            <a:br>
              <a:rPr lang="en-US" sz="2400" i="1" dirty="0">
                <a:solidFill>
                  <a:srgbClr val="FFFF00"/>
                </a:solidFill>
              </a:rPr>
            </a:br>
            <a:endParaRPr lang="en-US" sz="2400" i="1" dirty="0">
              <a:solidFill>
                <a:srgbClr val="FFFF00"/>
              </a:solidFill>
            </a:endParaRPr>
          </a:p>
        </p:txBody>
      </p:sp>
      <p:sp>
        <p:nvSpPr>
          <p:cNvPr id="7" name="TextBox 6"/>
          <p:cNvSpPr txBox="1"/>
          <p:nvPr/>
        </p:nvSpPr>
        <p:spPr>
          <a:xfrm>
            <a:off x="114299" y="6488668"/>
            <a:ext cx="1641764" cy="369332"/>
          </a:xfrm>
          <a:prstGeom prst="rect">
            <a:avLst/>
          </a:prstGeom>
          <a:noFill/>
        </p:spPr>
        <p:txBody>
          <a:bodyPr wrap="square" rtlCol="0">
            <a:spAutoFit/>
          </a:bodyPr>
          <a:lstStyle/>
          <a:p>
            <a:r>
              <a:rPr lang="en-US" dirty="0">
                <a:solidFill>
                  <a:schemeClr val="bg1"/>
                </a:solidFill>
              </a:rPr>
              <a:t>Romans 13:11</a:t>
            </a:r>
          </a:p>
        </p:txBody>
      </p:sp>
    </p:spTree>
    <p:extLst>
      <p:ext uri="{BB962C8B-B14F-4D97-AF65-F5344CB8AC3E}">
        <p14:creationId xmlns:p14="http://schemas.microsoft.com/office/powerpoint/2010/main" val="587855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19400" y="685801"/>
            <a:ext cx="6781800" cy="954107"/>
          </a:xfrm>
          <a:prstGeom prst="rect">
            <a:avLst/>
          </a:prstGeom>
          <a:noFill/>
        </p:spPr>
        <p:txBody>
          <a:bodyPr wrap="square" rtlCol="0">
            <a:spAutoFit/>
          </a:bodyPr>
          <a:lstStyle/>
          <a:p>
            <a:pPr algn="ctr"/>
            <a:r>
              <a:rPr lang="en-US" sz="2800" i="1" dirty="0">
                <a:solidFill>
                  <a:schemeClr val="bg1">
                    <a:lumMod val="95000"/>
                  </a:schemeClr>
                </a:solidFill>
                <a:latin typeface="Abadi" panose="020B0604020104020204" pitchFamily="34" charset="0"/>
                <a:ea typeface="Anjelika Rose" pitchFamily="2" charset="0"/>
              </a:rPr>
              <a:t>“…for we know that it is by grace that we are saved, after all we can do.”  </a:t>
            </a:r>
          </a:p>
        </p:txBody>
      </p:sp>
      <p:sp>
        <p:nvSpPr>
          <p:cNvPr id="3" name="TextBox 2"/>
          <p:cNvSpPr txBox="1"/>
          <p:nvPr/>
        </p:nvSpPr>
        <p:spPr>
          <a:xfrm>
            <a:off x="0" y="6519446"/>
            <a:ext cx="5912427" cy="338554"/>
          </a:xfrm>
          <a:prstGeom prst="rect">
            <a:avLst/>
          </a:prstGeom>
          <a:noFill/>
        </p:spPr>
        <p:txBody>
          <a:bodyPr wrap="square" rtlCol="0">
            <a:spAutoFit/>
          </a:bodyPr>
          <a:lstStyle/>
          <a:p>
            <a:r>
              <a:rPr lang="en-US" sz="1600" i="1" dirty="0">
                <a:solidFill>
                  <a:schemeClr val="bg1"/>
                </a:solidFill>
                <a:latin typeface="Abadi" panose="020B0604020104020204" pitchFamily="34" charset="0"/>
                <a:ea typeface="Anjelika Rose" pitchFamily="2" charset="0"/>
              </a:rPr>
              <a:t>2 Nephi 25:23    Romans 10:9</a:t>
            </a:r>
          </a:p>
        </p:txBody>
      </p:sp>
      <p:sp>
        <p:nvSpPr>
          <p:cNvPr id="5" name="TextBox 4"/>
          <p:cNvSpPr txBox="1"/>
          <p:nvPr/>
        </p:nvSpPr>
        <p:spPr>
          <a:xfrm>
            <a:off x="1905000" y="2362200"/>
            <a:ext cx="6781800" cy="523220"/>
          </a:xfrm>
          <a:prstGeom prst="rect">
            <a:avLst/>
          </a:prstGeom>
          <a:noFill/>
        </p:spPr>
        <p:txBody>
          <a:bodyPr wrap="square" rtlCol="0">
            <a:spAutoFit/>
          </a:bodyPr>
          <a:lstStyle/>
          <a:p>
            <a:r>
              <a:rPr lang="en-US" sz="2800" dirty="0">
                <a:solidFill>
                  <a:srgbClr val="FFFF00"/>
                </a:solidFill>
                <a:latin typeface="Abadi" panose="020B0604020104020204" pitchFamily="34" charset="0"/>
                <a:ea typeface="Anjelika Rose" pitchFamily="2" charset="0"/>
              </a:rPr>
              <a:t>What does it mean to be saved?  </a:t>
            </a:r>
          </a:p>
        </p:txBody>
      </p:sp>
      <p:sp>
        <p:nvSpPr>
          <p:cNvPr id="6" name="TextBox 5"/>
          <p:cNvSpPr txBox="1"/>
          <p:nvPr/>
        </p:nvSpPr>
        <p:spPr>
          <a:xfrm>
            <a:off x="5867400" y="3657600"/>
            <a:ext cx="4648200" cy="2677656"/>
          </a:xfrm>
          <a:prstGeom prst="rect">
            <a:avLst/>
          </a:prstGeom>
          <a:noFill/>
        </p:spPr>
        <p:txBody>
          <a:bodyPr wrap="square" rtlCol="0">
            <a:spAutoFit/>
          </a:bodyPr>
          <a:lstStyle/>
          <a:p>
            <a:pPr algn="ctr"/>
            <a:r>
              <a:rPr lang="en-US" sz="2800" i="1" dirty="0">
                <a:solidFill>
                  <a:schemeClr val="bg1"/>
                </a:solidFill>
                <a:latin typeface="Abadi" panose="020B0604020104020204" pitchFamily="34" charset="0"/>
                <a:ea typeface="Anjelika Rose" pitchFamily="2" charset="0"/>
              </a:rPr>
              <a:t>“…if thou </a:t>
            </a:r>
            <a:r>
              <a:rPr lang="en-US" sz="2800" i="1" dirty="0" err="1">
                <a:solidFill>
                  <a:schemeClr val="bg1"/>
                </a:solidFill>
                <a:latin typeface="Abadi" panose="020B0604020104020204" pitchFamily="34" charset="0"/>
                <a:ea typeface="Anjelika Rose" pitchFamily="2" charset="0"/>
              </a:rPr>
              <a:t>shalt</a:t>
            </a:r>
            <a:r>
              <a:rPr lang="en-US" sz="2800" i="1" dirty="0">
                <a:solidFill>
                  <a:schemeClr val="bg1"/>
                </a:solidFill>
                <a:latin typeface="Abadi" panose="020B0604020104020204" pitchFamily="34" charset="0"/>
                <a:ea typeface="Anjelika Rose" pitchFamily="2" charset="0"/>
              </a:rPr>
              <a:t> confess with thy mouth the lord Jesus, and </a:t>
            </a:r>
            <a:r>
              <a:rPr lang="en-US" sz="2800" i="1" dirty="0" err="1">
                <a:solidFill>
                  <a:schemeClr val="bg1"/>
                </a:solidFill>
                <a:latin typeface="Abadi" panose="020B0604020104020204" pitchFamily="34" charset="0"/>
                <a:ea typeface="Anjelika Rose" pitchFamily="2" charset="0"/>
              </a:rPr>
              <a:t>shalt</a:t>
            </a:r>
            <a:r>
              <a:rPr lang="en-US" sz="2800" i="1" dirty="0">
                <a:solidFill>
                  <a:schemeClr val="bg1"/>
                </a:solidFill>
                <a:latin typeface="Abadi" panose="020B0604020104020204" pitchFamily="34" charset="0"/>
                <a:ea typeface="Anjelika Rose" pitchFamily="2" charset="0"/>
              </a:rPr>
              <a:t> believe in thin heart that God hath raised him from the dead, thou </a:t>
            </a:r>
            <a:r>
              <a:rPr lang="en-US" sz="2800" i="1" dirty="0" err="1">
                <a:solidFill>
                  <a:schemeClr val="bg1"/>
                </a:solidFill>
                <a:latin typeface="Abadi" panose="020B0604020104020204" pitchFamily="34" charset="0"/>
                <a:ea typeface="Anjelika Rose" pitchFamily="2" charset="0"/>
              </a:rPr>
              <a:t>shalt</a:t>
            </a:r>
            <a:r>
              <a:rPr lang="en-US" sz="2800" i="1" dirty="0">
                <a:solidFill>
                  <a:schemeClr val="bg1"/>
                </a:solidFill>
                <a:latin typeface="Abadi" panose="020B0604020104020204" pitchFamily="34" charset="0"/>
                <a:ea typeface="Anjelika Rose" pitchFamily="2" charset="0"/>
              </a:rPr>
              <a:t> be saved.”</a:t>
            </a:r>
          </a:p>
        </p:txBody>
      </p:sp>
      <p:pic>
        <p:nvPicPr>
          <p:cNvPr id="3074" name="Picture 2" descr="https://encrypted-tbn2.gstatic.com/images?q=tbn:ANd9GcT4mW8rF-teE-nB-W1GcFAGTh1KibVSS50e6YEIMkVG01z29WJ7"/>
          <p:cNvPicPr>
            <a:picLocks noChangeAspect="1" noChangeArrowheads="1"/>
          </p:cNvPicPr>
          <p:nvPr/>
        </p:nvPicPr>
        <p:blipFill>
          <a:blip r:embed="rId3" cstate="print"/>
          <a:srcRect/>
          <a:stretch>
            <a:fillRect/>
          </a:stretch>
        </p:blipFill>
        <p:spPr bwMode="auto">
          <a:xfrm>
            <a:off x="2971800" y="3048001"/>
            <a:ext cx="2095500" cy="2171701"/>
          </a:xfrm>
          <a:prstGeom prst="rect">
            <a:avLst/>
          </a:prstGeom>
          <a:noFill/>
        </p:spPr>
      </p:pic>
      <p:sp>
        <p:nvSpPr>
          <p:cNvPr id="9" name="TextBox 8"/>
          <p:cNvSpPr txBox="1"/>
          <p:nvPr/>
        </p:nvSpPr>
        <p:spPr>
          <a:xfrm>
            <a:off x="0" y="0"/>
            <a:ext cx="12192000" cy="830997"/>
          </a:xfrm>
          <a:prstGeom prst="rect">
            <a:avLst/>
          </a:prstGeom>
          <a:noFill/>
        </p:spPr>
        <p:txBody>
          <a:bodyPr wrap="square" rtlCol="0">
            <a:spAutoFit/>
          </a:bodyPr>
          <a:lstStyle/>
          <a:p>
            <a:pPr algn="ctr"/>
            <a:r>
              <a:rPr lang="en-US" sz="4800" dirty="0">
                <a:solidFill>
                  <a:schemeClr val="bg1"/>
                </a:solidFill>
                <a:latin typeface="Castellar" panose="020A0402060406010301" pitchFamily="18" charset="0"/>
              </a:rPr>
              <a:t>Salvation</a:t>
            </a:r>
          </a:p>
        </p:txBody>
      </p:sp>
    </p:spTree>
    <p:extLst>
      <p:ext uri="{BB962C8B-B14F-4D97-AF65-F5344CB8AC3E}">
        <p14:creationId xmlns:p14="http://schemas.microsoft.com/office/powerpoint/2010/main" val="166278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par>
                                <p:cTn id="8" presetID="4" presetClass="entr" presetSubtype="16"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ox(i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lide(fromBottom)">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Image result for tan and brow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19400" y="176646"/>
            <a:ext cx="6781800" cy="646331"/>
          </a:xfrm>
          <a:prstGeom prst="rect">
            <a:avLst/>
          </a:prstGeom>
          <a:noFill/>
        </p:spPr>
        <p:txBody>
          <a:bodyPr wrap="square" rtlCol="0">
            <a:spAutoFit/>
          </a:bodyPr>
          <a:lstStyle/>
          <a:p>
            <a:pPr algn="ctr"/>
            <a:r>
              <a:rPr lang="en-US" sz="3600" dirty="0">
                <a:solidFill>
                  <a:srgbClr val="FFFF00"/>
                </a:solidFill>
                <a:latin typeface="Abadi" panose="020B0604020104020204" pitchFamily="34" charset="0"/>
                <a:ea typeface="Anjelika Rose" pitchFamily="2" charset="0"/>
              </a:rPr>
              <a:t>Have you been saved?</a:t>
            </a:r>
          </a:p>
        </p:txBody>
      </p:sp>
      <p:sp>
        <p:nvSpPr>
          <p:cNvPr id="3" name="TextBox 2"/>
          <p:cNvSpPr txBox="1"/>
          <p:nvPr/>
        </p:nvSpPr>
        <p:spPr>
          <a:xfrm>
            <a:off x="7335982" y="6400800"/>
            <a:ext cx="4724400" cy="338554"/>
          </a:xfrm>
          <a:prstGeom prst="rect">
            <a:avLst/>
          </a:prstGeom>
          <a:noFill/>
        </p:spPr>
        <p:txBody>
          <a:bodyPr wrap="square" rtlCol="0">
            <a:spAutoFit/>
          </a:bodyPr>
          <a:lstStyle/>
          <a:p>
            <a:pPr algn="r"/>
            <a:r>
              <a:rPr lang="en-US" sz="1600" dirty="0">
                <a:solidFill>
                  <a:schemeClr val="bg1"/>
                </a:solidFill>
                <a:latin typeface="Abadi" panose="020B0604020104020204" pitchFamily="34" charset="0"/>
                <a:ea typeface="Anjelika Rose" pitchFamily="2" charset="0"/>
              </a:rPr>
              <a:t>(3)</a:t>
            </a:r>
          </a:p>
        </p:txBody>
      </p:sp>
      <p:sp>
        <p:nvSpPr>
          <p:cNvPr id="5" name="TextBox 4"/>
          <p:cNvSpPr txBox="1"/>
          <p:nvPr/>
        </p:nvSpPr>
        <p:spPr>
          <a:xfrm>
            <a:off x="1257299" y="1264229"/>
            <a:ext cx="4177146" cy="1384995"/>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“There are 6 different meanings of the words saved and salvation…</a:t>
            </a:r>
          </a:p>
        </p:txBody>
      </p:sp>
      <p:sp>
        <p:nvSpPr>
          <p:cNvPr id="6" name="TextBox 5"/>
          <p:cNvSpPr txBox="1"/>
          <p:nvPr/>
        </p:nvSpPr>
        <p:spPr>
          <a:xfrm>
            <a:off x="1905000" y="3657601"/>
            <a:ext cx="8610600" cy="2246769"/>
          </a:xfrm>
          <a:prstGeom prst="rect">
            <a:avLst/>
          </a:prstGeom>
          <a:noFill/>
        </p:spPr>
        <p:txBody>
          <a:bodyPr wrap="square" rtlCol="0">
            <a:spAutoFit/>
          </a:bodyPr>
          <a:lstStyle/>
          <a:p>
            <a:r>
              <a:rPr lang="en-US" sz="2800" dirty="0">
                <a:solidFill>
                  <a:schemeClr val="bg1"/>
                </a:solidFill>
                <a:latin typeface="Abadi" panose="020B0604020104020204" pitchFamily="34" charset="0"/>
                <a:ea typeface="Anjelika Rose" pitchFamily="2" charset="0"/>
              </a:rPr>
              <a:t>“…Some of these, our salvation is assure---we are already saved.</a:t>
            </a:r>
          </a:p>
          <a:p>
            <a:endParaRPr lang="en-US" sz="2800" dirty="0">
              <a:solidFill>
                <a:schemeClr val="bg1"/>
              </a:solidFill>
              <a:latin typeface="Abadi" panose="020B0604020104020204" pitchFamily="34" charset="0"/>
              <a:ea typeface="Anjelika Rose" pitchFamily="2" charset="0"/>
            </a:endParaRPr>
          </a:p>
          <a:p>
            <a:r>
              <a:rPr lang="en-US" sz="2800" dirty="0">
                <a:solidFill>
                  <a:schemeClr val="bg1"/>
                </a:solidFill>
                <a:latin typeface="Abadi" panose="020B0604020104020204" pitchFamily="34" charset="0"/>
                <a:ea typeface="Anjelika Rose" pitchFamily="2" charset="0"/>
              </a:rPr>
              <a:t>Some salvation is spoken as a future event or as conditioned upon the future.”</a:t>
            </a:r>
          </a:p>
        </p:txBody>
      </p:sp>
      <p:pic>
        <p:nvPicPr>
          <p:cNvPr id="2050" name="Picture 2" descr="https://encrypted-tbn3.gstatic.com/images?q=tbn:ANd9GcRvHUm8kHnpPJVXK7nAN75KwYFKN59auNezSMtxKMfMkQ2JIHGT"/>
          <p:cNvPicPr>
            <a:picLocks noChangeAspect="1" noChangeArrowheads="1"/>
          </p:cNvPicPr>
          <p:nvPr/>
        </p:nvPicPr>
        <p:blipFill>
          <a:blip r:embed="rId3" cstate="print"/>
          <a:srcRect/>
          <a:stretch>
            <a:fillRect/>
          </a:stretch>
        </p:blipFill>
        <p:spPr bwMode="auto">
          <a:xfrm>
            <a:off x="9116292" y="917863"/>
            <a:ext cx="2324099" cy="2563026"/>
          </a:xfrm>
          <a:prstGeom prst="rect">
            <a:avLst/>
          </a:prstGeom>
          <a:noFill/>
        </p:spPr>
      </p:pic>
      <p:pic>
        <p:nvPicPr>
          <p:cNvPr id="9" name="Picture 2" descr="http://t3.gstatic.com/images?q=tbn:ANd9GcRy4-5RWGVvDoVnVGv75hC3dsqZVyYHSRCRkHLhlNALYAJzfhBo"/>
          <p:cNvPicPr>
            <a:picLocks noChangeAspect="1" noChangeArrowheads="1"/>
          </p:cNvPicPr>
          <p:nvPr/>
        </p:nvPicPr>
        <p:blipFill>
          <a:blip r:embed="rId4" cstate="print"/>
          <a:srcRect/>
          <a:stretch>
            <a:fillRect/>
          </a:stretch>
        </p:blipFill>
        <p:spPr bwMode="auto">
          <a:xfrm>
            <a:off x="481484" y="4149438"/>
            <a:ext cx="1175866" cy="1472044"/>
          </a:xfrm>
          <a:prstGeom prst="rect">
            <a:avLst/>
          </a:prstGeom>
          <a:noFill/>
        </p:spPr>
      </p:pic>
    </p:spTree>
    <p:extLst>
      <p:ext uri="{BB962C8B-B14F-4D97-AF65-F5344CB8AC3E}">
        <p14:creationId xmlns:p14="http://schemas.microsoft.com/office/powerpoint/2010/main" val="12253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879</TotalTime>
  <Words>4130</Words>
  <Application>Microsoft Office PowerPoint</Application>
  <PresentationFormat>Widescreen</PresentationFormat>
  <Paragraphs>287</Paragraphs>
  <Slides>30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Calibri</vt:lpstr>
      <vt:lpstr>Palatino</vt:lpstr>
      <vt:lpstr>Abadi</vt:lpstr>
      <vt:lpstr>Castellar</vt:lpstr>
      <vt:lpstr>Arial</vt:lpstr>
      <vt:lpstr>Open Sans</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106</cp:revision>
  <dcterms:created xsi:type="dcterms:W3CDTF">2016-05-16T13:36:31Z</dcterms:created>
  <dcterms:modified xsi:type="dcterms:W3CDTF">2020-09-08T16:34:44Z</dcterms:modified>
</cp:coreProperties>
</file>