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82" r:id="rId2"/>
    <p:sldId id="287" r:id="rId3"/>
    <p:sldId id="311" r:id="rId4"/>
    <p:sldId id="295" r:id="rId5"/>
    <p:sldId id="296" r:id="rId6"/>
    <p:sldId id="297" r:id="rId7"/>
    <p:sldId id="298" r:id="rId8"/>
    <p:sldId id="299" r:id="rId9"/>
    <p:sldId id="300" r:id="rId10"/>
    <p:sldId id="301" r:id="rId11"/>
    <p:sldId id="302" r:id="rId12"/>
    <p:sldId id="314" r:id="rId13"/>
    <p:sldId id="313" r:id="rId14"/>
    <p:sldId id="315" r:id="rId15"/>
    <p:sldId id="316" r:id="rId16"/>
    <p:sldId id="320" r:id="rId17"/>
    <p:sldId id="317" r:id="rId18"/>
    <p:sldId id="318" r:id="rId19"/>
    <p:sldId id="319" r:id="rId20"/>
    <p:sldId id="321" r:id="rId21"/>
    <p:sldId id="322" r:id="rId22"/>
    <p:sldId id="323" r:id="rId23"/>
    <p:sldId id="327" r:id="rId24"/>
    <p:sldId id="324" r:id="rId25"/>
    <p:sldId id="325" r:id="rId26"/>
    <p:sldId id="326" r:id="rId27"/>
    <p:sldId id="284" r:id="rId28"/>
    <p:sldId id="286" r:id="rId29"/>
  </p:sldIdLst>
  <p:sldSz cx="12192000" cy="6858000"/>
  <p:notesSz cx="6858000" cy="9144000"/>
  <p:embeddedFontLst>
    <p:embeddedFont>
      <p:font typeface="Abadi" panose="020B0604020104020204" pitchFamily="34" charset="0"/>
      <p:regular r:id="rId31"/>
    </p:embeddedFont>
    <p:embeddedFont>
      <p:font typeface="Bodoni MT" panose="02070603080606020203"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olonna MT" panose="04020805060202030203" pitchFamily="82" charset="0"/>
      <p:regular r:id="rId42"/>
    </p:embeddedFont>
    <p:embeddedFont>
      <p:font typeface="Open Sans" panose="020B0606030504020204" pitchFamily="34" charset="0"/>
      <p:regular r:id="rId43"/>
      <p:bold r:id="rId44"/>
      <p:italic r:id="rId45"/>
      <p:boldItalic r:id="rId46"/>
    </p:embeddedFont>
    <p:embeddedFont>
      <p:font typeface="Palatino"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103</a:t>
            </a:r>
          </a:p>
        </p:txBody>
      </p:sp>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That There Be No Division</a:t>
            </a:r>
          </a:p>
          <a:p>
            <a:pPr algn="ctr"/>
            <a:r>
              <a:rPr lang="en-US" sz="6000" dirty="0">
                <a:solidFill>
                  <a:schemeClr val="bg1"/>
                </a:solidFill>
                <a:latin typeface="Bodoni MT" panose="02070603080606020203" pitchFamily="18" charset="0"/>
              </a:rPr>
              <a:t>1 Corinthians 1-2</a:t>
            </a:r>
            <a:endParaRPr lang="en-US" sz="4400" dirty="0">
              <a:solidFill>
                <a:schemeClr val="bg1"/>
              </a:solidFill>
              <a:latin typeface="Bodoni MT" panose="02070603080606020203" pitchFamily="18" charset="0"/>
            </a:endParaRPr>
          </a:p>
        </p:txBody>
      </p:sp>
      <p:grpSp>
        <p:nvGrpSpPr>
          <p:cNvPr id="7" name="Group 6"/>
          <p:cNvGrpSpPr/>
          <p:nvPr/>
        </p:nvGrpSpPr>
        <p:grpSpPr>
          <a:xfrm>
            <a:off x="1317172" y="2971800"/>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Rectangle 1"/>
          <p:cNvSpPr/>
          <p:nvPr/>
        </p:nvSpPr>
        <p:spPr>
          <a:xfrm>
            <a:off x="5540828" y="3486835"/>
            <a:ext cx="3657600" cy="1200329"/>
          </a:xfrm>
          <a:prstGeom prst="rect">
            <a:avLst/>
          </a:prstGeom>
        </p:spPr>
        <p:txBody>
          <a:bodyPr wrap="square">
            <a:spAutoFit/>
          </a:bodyPr>
          <a:lstStyle/>
          <a:p>
            <a:r>
              <a:rPr lang="en-US" i="1" dirty="0">
                <a:solidFill>
                  <a:schemeClr val="bg1"/>
                </a:solidFill>
                <a:latin typeface="Palatino"/>
              </a:rPr>
              <a:t>Behold, how good and how pleasant it is for brethren to dwell together in unity!</a:t>
            </a:r>
          </a:p>
          <a:p>
            <a:r>
              <a:rPr lang="en-US" i="1" dirty="0">
                <a:solidFill>
                  <a:schemeClr val="bg1"/>
                </a:solidFill>
                <a:latin typeface="Palatino"/>
              </a:rPr>
              <a:t>Psalm 133:1</a:t>
            </a:r>
            <a:endParaRPr lang="en-US" i="1" dirty="0">
              <a:solidFill>
                <a:schemeClr val="bg1"/>
              </a:solidFill>
            </a:endParaRPr>
          </a:p>
        </p:txBody>
      </p:sp>
      <p:sp>
        <p:nvSpPr>
          <p:cNvPr id="46" name="Footer Placeholder 14">
            <a:extLst>
              <a:ext uri="{FF2B5EF4-FFF2-40B4-BE49-F238E27FC236}">
                <a16:creationId xmlns:a16="http://schemas.microsoft.com/office/drawing/2014/main" id="{AC17F246-EB75-4C6A-BBBB-3ABF7EBBDE85}"/>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023257"/>
            <a:ext cx="3733800" cy="1815882"/>
          </a:xfrm>
          <a:prstGeom prst="rect">
            <a:avLst/>
          </a:prstGeom>
          <a:noFill/>
        </p:spPr>
        <p:txBody>
          <a:bodyPr wrap="square" rtlCol="0">
            <a:spAutoFit/>
          </a:bodyPr>
          <a:lstStyle/>
          <a:p>
            <a:r>
              <a:rPr lang="en-US" sz="2800" dirty="0">
                <a:solidFill>
                  <a:schemeClr val="bg1"/>
                </a:solidFill>
              </a:rPr>
              <a:t>“Understand that Jesus did not say “I and the Father am one, but </a:t>
            </a:r>
            <a:r>
              <a:rPr lang="en-US" sz="2800" dirty="0">
                <a:solidFill>
                  <a:srgbClr val="FFFF00"/>
                </a:solidFill>
              </a:rPr>
              <a:t>are</a:t>
            </a:r>
            <a:r>
              <a:rPr lang="en-US" sz="2800" dirty="0">
                <a:solidFill>
                  <a:schemeClr val="bg1"/>
                </a:solidFill>
              </a:rPr>
              <a:t> one.”</a:t>
            </a:r>
          </a:p>
        </p:txBody>
      </p:sp>
      <p:sp>
        <p:nvSpPr>
          <p:cNvPr id="7" name="TextBox 6"/>
          <p:cNvSpPr txBox="1"/>
          <p:nvPr/>
        </p:nvSpPr>
        <p:spPr>
          <a:xfrm>
            <a:off x="6226628" y="4191001"/>
            <a:ext cx="3635829" cy="954107"/>
          </a:xfrm>
          <a:prstGeom prst="rect">
            <a:avLst/>
          </a:prstGeom>
          <a:noFill/>
        </p:spPr>
        <p:txBody>
          <a:bodyPr wrap="square" rtlCol="0">
            <a:spAutoFit/>
          </a:bodyPr>
          <a:lstStyle/>
          <a:p>
            <a:r>
              <a:rPr lang="en-US" sz="2800" dirty="0">
                <a:solidFill>
                  <a:schemeClr val="bg1"/>
                </a:solidFill>
              </a:rPr>
              <a:t>The word “</a:t>
            </a:r>
            <a:r>
              <a:rPr lang="en-US" sz="2800" dirty="0">
                <a:solidFill>
                  <a:srgbClr val="FFFF00"/>
                </a:solidFill>
              </a:rPr>
              <a:t>are</a:t>
            </a:r>
            <a:r>
              <a:rPr lang="en-US" sz="2800" dirty="0">
                <a:solidFill>
                  <a:schemeClr val="bg1"/>
                </a:solidFill>
              </a:rPr>
              <a:t>” refers to two persons</a:t>
            </a:r>
          </a:p>
        </p:txBody>
      </p:sp>
      <p:sp>
        <p:nvSpPr>
          <p:cNvPr id="8" name="TextBox 7"/>
          <p:cNvSpPr txBox="1"/>
          <p:nvPr/>
        </p:nvSpPr>
        <p:spPr>
          <a:xfrm>
            <a:off x="3287486" y="5780315"/>
            <a:ext cx="5867400" cy="523220"/>
          </a:xfrm>
          <a:prstGeom prst="rect">
            <a:avLst/>
          </a:prstGeom>
          <a:noFill/>
        </p:spPr>
        <p:txBody>
          <a:bodyPr wrap="square" rtlCol="0">
            <a:spAutoFit/>
          </a:bodyPr>
          <a:lstStyle/>
          <a:p>
            <a:r>
              <a:rPr lang="en-US" sz="2800" dirty="0">
                <a:solidFill>
                  <a:schemeClr val="bg1"/>
                </a:solidFill>
              </a:rPr>
              <a:t>“I and my Father </a:t>
            </a:r>
            <a:r>
              <a:rPr lang="en-US" sz="2800" dirty="0">
                <a:solidFill>
                  <a:srgbClr val="FFFF00"/>
                </a:solidFill>
              </a:rPr>
              <a:t>are</a:t>
            </a:r>
            <a:r>
              <a:rPr lang="en-US" sz="2800" dirty="0">
                <a:solidFill>
                  <a:schemeClr val="bg1"/>
                </a:solidFill>
              </a:rPr>
              <a:t> one. (John 10:30)</a:t>
            </a:r>
          </a:p>
        </p:txBody>
      </p:sp>
      <p:pic>
        <p:nvPicPr>
          <p:cNvPr id="3078" name="Picture 6" descr="https://encrypted-tbn3.gstatic.com/images?q=tbn:ANd9GcQH0UQESqIzY24EVq94K4mF-HL0i63pqxAUl3F-izoEPF2beFXP"/>
          <p:cNvPicPr>
            <a:picLocks noChangeAspect="1" noChangeArrowheads="1"/>
          </p:cNvPicPr>
          <p:nvPr/>
        </p:nvPicPr>
        <p:blipFill>
          <a:blip r:embed="rId3" cstate="print"/>
          <a:srcRect/>
          <a:stretch>
            <a:fillRect/>
          </a:stretch>
        </p:blipFill>
        <p:spPr bwMode="auto">
          <a:xfrm>
            <a:off x="6977743" y="990601"/>
            <a:ext cx="2299607" cy="2989489"/>
          </a:xfrm>
          <a:prstGeom prst="rect">
            <a:avLst/>
          </a:prstGeom>
          <a:noFill/>
        </p:spPr>
      </p:pic>
      <p:sp>
        <p:nvSpPr>
          <p:cNvPr id="10" name="TextBox 9"/>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Just As Jesus and Heavenly Father Are One</a:t>
            </a:r>
          </a:p>
        </p:txBody>
      </p:sp>
      <p:pic>
        <p:nvPicPr>
          <p:cNvPr id="3" name="Picture 2">
            <a:extLst>
              <a:ext uri="{FF2B5EF4-FFF2-40B4-BE49-F238E27FC236}">
                <a16:creationId xmlns:a16="http://schemas.microsoft.com/office/drawing/2014/main" id="{C46138A2-8408-491E-AC77-BB648AD2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957" y="2492175"/>
            <a:ext cx="2781300" cy="2733675"/>
          </a:xfrm>
          <a:prstGeom prst="rect">
            <a:avLst/>
          </a:prstGeom>
        </p:spPr>
      </p:pic>
    </p:spTree>
    <p:extLst>
      <p:ext uri="{BB962C8B-B14F-4D97-AF65-F5344CB8AC3E}">
        <p14:creationId xmlns:p14="http://schemas.microsoft.com/office/powerpoint/2010/main" val="815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0" y="1371600"/>
            <a:ext cx="3276600" cy="1815882"/>
          </a:xfrm>
          <a:prstGeom prst="rect">
            <a:avLst/>
          </a:prstGeom>
          <a:noFill/>
        </p:spPr>
        <p:txBody>
          <a:bodyPr wrap="square" rtlCol="0">
            <a:spAutoFit/>
          </a:bodyPr>
          <a:lstStyle/>
          <a:p>
            <a:r>
              <a:rPr lang="en-US" sz="2800" dirty="0">
                <a:solidFill>
                  <a:schemeClr val="bg1"/>
                </a:solidFill>
              </a:rPr>
              <a:t>“The way to unity is for us to learn the will of the Lord and then to do it…</a:t>
            </a:r>
          </a:p>
        </p:txBody>
      </p:sp>
      <p:sp>
        <p:nvSpPr>
          <p:cNvPr id="7" name="TextBox 6"/>
          <p:cNvSpPr txBox="1"/>
          <p:nvPr/>
        </p:nvSpPr>
        <p:spPr>
          <a:xfrm>
            <a:off x="5562600" y="3352800"/>
            <a:ext cx="4191000" cy="2677656"/>
          </a:xfrm>
          <a:prstGeom prst="rect">
            <a:avLst/>
          </a:prstGeom>
          <a:noFill/>
        </p:spPr>
        <p:txBody>
          <a:bodyPr wrap="square" rtlCol="0">
            <a:spAutoFit/>
          </a:bodyPr>
          <a:lstStyle/>
          <a:p>
            <a:r>
              <a:rPr lang="en-US" sz="2800" dirty="0">
                <a:solidFill>
                  <a:schemeClr val="bg1"/>
                </a:solidFill>
              </a:rPr>
              <a:t>“The power of the Church for good in the world depends upon the extent to which we, the members thereof, observe this principle.” </a:t>
            </a:r>
          </a:p>
        </p:txBody>
      </p:sp>
      <p:sp>
        <p:nvSpPr>
          <p:cNvPr id="8" name="TextBox 7"/>
          <p:cNvSpPr txBox="1"/>
          <p:nvPr/>
        </p:nvSpPr>
        <p:spPr>
          <a:xfrm>
            <a:off x="6128657" y="6346372"/>
            <a:ext cx="5867400" cy="369332"/>
          </a:xfrm>
          <a:prstGeom prst="rect">
            <a:avLst/>
          </a:prstGeom>
          <a:noFill/>
        </p:spPr>
        <p:txBody>
          <a:bodyPr wrap="square" rtlCol="0">
            <a:spAutoFit/>
          </a:bodyPr>
          <a:lstStyle/>
          <a:p>
            <a:pPr algn="r"/>
            <a:r>
              <a:rPr lang="en-US" dirty="0">
                <a:solidFill>
                  <a:schemeClr val="bg1"/>
                </a:solidFill>
              </a:rPr>
              <a:t>(5)</a:t>
            </a:r>
          </a:p>
        </p:txBody>
      </p:sp>
      <p:pic>
        <p:nvPicPr>
          <p:cNvPr id="2050" name="Picture 2" descr="https://encrypted-tbn2.gstatic.com/images?q=tbn:ANd9GcR4mS4hwa5kbKpxJdgVmFhhEmmAGBXPS3qe-2mt3nI76m9u4v3z"/>
          <p:cNvPicPr>
            <a:picLocks noChangeAspect="1" noChangeArrowheads="1"/>
          </p:cNvPicPr>
          <p:nvPr/>
        </p:nvPicPr>
        <p:blipFill>
          <a:blip r:embed="rId3" cstate="print"/>
          <a:srcRect/>
          <a:stretch>
            <a:fillRect/>
          </a:stretch>
        </p:blipFill>
        <p:spPr bwMode="auto">
          <a:xfrm>
            <a:off x="1709055" y="3374573"/>
            <a:ext cx="3509011" cy="2506438"/>
          </a:xfrm>
          <a:prstGeom prst="rect">
            <a:avLst/>
          </a:prstGeom>
          <a:noFill/>
        </p:spPr>
      </p:pic>
      <p:sp>
        <p:nvSpPr>
          <p:cNvPr id="10" name="TextBox 9"/>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Unified and Bound Together In Our Beliefs</a:t>
            </a:r>
          </a:p>
        </p:txBody>
      </p:sp>
      <p:pic>
        <p:nvPicPr>
          <p:cNvPr id="11" name="Picture 4" descr="https://encrypted-tbn3.gstatic.com/images?q=tbn:ANd9GcSzI5CTXYNcGYWES8KPe7d_6Cpd9HayUuy6k5KAR1VNW6d_7MAL"/>
          <p:cNvPicPr>
            <a:picLocks noChangeAspect="1" noChangeArrowheads="1"/>
          </p:cNvPicPr>
          <p:nvPr/>
        </p:nvPicPr>
        <p:blipFill>
          <a:blip r:embed="rId4" cstate="print"/>
          <a:srcRect/>
          <a:stretch>
            <a:fillRect/>
          </a:stretch>
        </p:blipFill>
        <p:spPr bwMode="auto">
          <a:xfrm>
            <a:off x="10731853" y="990601"/>
            <a:ext cx="978453" cy="1306285"/>
          </a:xfrm>
          <a:prstGeom prst="rect">
            <a:avLst/>
          </a:prstGeom>
          <a:noFill/>
        </p:spPr>
      </p:pic>
    </p:spTree>
    <p:extLst>
      <p:ext uri="{BB962C8B-B14F-4D97-AF65-F5344CB8AC3E}">
        <p14:creationId xmlns:p14="http://schemas.microsoft.com/office/powerpoint/2010/main" val="29670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Who Baptized You?</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1:12-16</a:t>
            </a:r>
          </a:p>
        </p:txBody>
      </p:sp>
      <p:sp>
        <p:nvSpPr>
          <p:cNvPr id="2" name="Rectangle 1"/>
          <p:cNvSpPr/>
          <p:nvPr/>
        </p:nvSpPr>
        <p:spPr>
          <a:xfrm>
            <a:off x="391885" y="825864"/>
            <a:ext cx="6324600" cy="2308324"/>
          </a:xfrm>
          <a:prstGeom prst="rect">
            <a:avLst/>
          </a:prstGeom>
        </p:spPr>
        <p:txBody>
          <a:bodyPr wrap="square">
            <a:spAutoFit/>
          </a:bodyPr>
          <a:lstStyle/>
          <a:p>
            <a:r>
              <a:rPr lang="en-US" sz="2400" dirty="0">
                <a:solidFill>
                  <a:schemeClr val="bg1"/>
                </a:solidFill>
              </a:rPr>
              <a:t>The Saints in Corinth were dividing into groups based on who baptized them. </a:t>
            </a:r>
          </a:p>
          <a:p>
            <a:endParaRPr lang="en-US" sz="2400" dirty="0">
              <a:solidFill>
                <a:schemeClr val="bg1"/>
              </a:solidFill>
            </a:endParaRPr>
          </a:p>
          <a:p>
            <a:r>
              <a:rPr lang="en-US" sz="2400" dirty="0">
                <a:solidFill>
                  <a:schemeClr val="bg1"/>
                </a:solidFill>
              </a:rPr>
              <a:t>Contention developed because they believed their status in the Church was determined by the importance of the person who baptized them.</a:t>
            </a: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(4)</a:t>
            </a:r>
          </a:p>
        </p:txBody>
      </p:sp>
      <p:sp>
        <p:nvSpPr>
          <p:cNvPr id="3" name="Rectangle 2"/>
          <p:cNvSpPr/>
          <p:nvPr/>
        </p:nvSpPr>
        <p:spPr>
          <a:xfrm>
            <a:off x="5170714" y="5125722"/>
            <a:ext cx="6096000" cy="1200329"/>
          </a:xfrm>
          <a:prstGeom prst="rect">
            <a:avLst/>
          </a:prstGeom>
        </p:spPr>
        <p:txBody>
          <a:bodyPr>
            <a:spAutoFit/>
          </a:bodyPr>
          <a:lstStyle/>
          <a:p>
            <a:r>
              <a:rPr lang="en-US" dirty="0">
                <a:solidFill>
                  <a:schemeClr val="bg1"/>
                </a:solidFill>
                <a:latin typeface="Open Sans"/>
              </a:rPr>
              <a:t>Paul taught that there was no status gained by </a:t>
            </a:r>
            <a:r>
              <a:rPr lang="en-US" dirty="0">
                <a:solidFill>
                  <a:schemeClr val="bg1"/>
                </a:solidFill>
              </a:rPr>
              <a:t>receiving</a:t>
            </a:r>
            <a:r>
              <a:rPr lang="en-US" dirty="0">
                <a:solidFill>
                  <a:schemeClr val="bg1"/>
                </a:solidFill>
                <a:latin typeface="Open Sans"/>
              </a:rPr>
              <a:t> baptism from a specific individual. Members were to be “perfectly joined together in the same mind and in the same judgment,” with Christ at their head </a:t>
            </a:r>
            <a:endParaRPr lang="en-US" dirty="0">
              <a:solidFill>
                <a:schemeClr val="bg1"/>
              </a:solidFill>
            </a:endParaRPr>
          </a:p>
        </p:txBody>
      </p:sp>
      <p:grpSp>
        <p:nvGrpSpPr>
          <p:cNvPr id="6" name="Group 5"/>
          <p:cNvGrpSpPr/>
          <p:nvPr/>
        </p:nvGrpSpPr>
        <p:grpSpPr>
          <a:xfrm>
            <a:off x="7434943" y="1425575"/>
            <a:ext cx="3557360" cy="3534592"/>
            <a:chOff x="7380514" y="1022803"/>
            <a:chExt cx="3557360" cy="3534592"/>
          </a:xfrm>
        </p:grpSpPr>
        <p:pic>
          <p:nvPicPr>
            <p:cNvPr id="14338" name="Picture 2" descr="Image result for stained glass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714" y="1022803"/>
              <a:ext cx="3481160" cy="3351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80514" y="4341951"/>
              <a:ext cx="3167743" cy="215444"/>
            </a:xfrm>
            <a:prstGeom prst="rect">
              <a:avLst/>
            </a:prstGeom>
          </p:spPr>
          <p:txBody>
            <a:bodyPr wrap="square">
              <a:spAutoFit/>
            </a:bodyPr>
            <a:lstStyle/>
            <a:p>
              <a:r>
                <a:rPr lang="en-US" sz="800" dirty="0">
                  <a:solidFill>
                    <a:schemeClr val="bg1"/>
                  </a:solidFill>
                  <a:latin typeface="Open Sans"/>
                </a:rPr>
                <a:t>Church at Grace Park, White House, TN</a:t>
              </a:r>
              <a:endParaRPr lang="en-US" sz="800" dirty="0">
                <a:solidFill>
                  <a:schemeClr val="bg1"/>
                </a:solidFill>
              </a:endParaRPr>
            </a:p>
          </p:txBody>
        </p:sp>
      </p:grpSp>
      <p:grpSp>
        <p:nvGrpSpPr>
          <p:cNvPr id="8" name="Group 7"/>
          <p:cNvGrpSpPr/>
          <p:nvPr/>
        </p:nvGrpSpPr>
        <p:grpSpPr>
          <a:xfrm>
            <a:off x="1523998" y="3113315"/>
            <a:ext cx="2547259" cy="3322864"/>
            <a:chOff x="435427" y="3135086"/>
            <a:chExt cx="2547259" cy="3322864"/>
          </a:xfrm>
        </p:grpSpPr>
        <p:pic>
          <p:nvPicPr>
            <p:cNvPr id="14340" name="Picture 4" descr="Image result for saints stained glass"/>
            <p:cNvPicPr>
              <a:picLocks noChangeAspect="1" noChangeArrowheads="1"/>
            </p:cNvPicPr>
            <p:nvPr/>
          </p:nvPicPr>
          <p:blipFill rotWithShape="1">
            <a:blip r:embed="rId4">
              <a:extLst>
                <a:ext uri="{28A0092B-C50C-407E-A947-70E740481C1C}">
                  <a14:useLocalDpi xmlns:a14="http://schemas.microsoft.com/office/drawing/2010/main" val="0"/>
                </a:ext>
              </a:extLst>
            </a:blip>
            <a:srcRect l="3068" t="327" r="82208" b="3347"/>
            <a:stretch/>
          </p:blipFill>
          <p:spPr bwMode="auto">
            <a:xfrm>
              <a:off x="435427" y="3178629"/>
              <a:ext cx="1186543" cy="321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aints stained glass"/>
            <p:cNvPicPr>
              <a:picLocks noChangeAspect="1" noChangeArrowheads="1"/>
            </p:cNvPicPr>
            <p:nvPr/>
          </p:nvPicPr>
          <p:blipFill rotWithShape="1">
            <a:blip r:embed="rId4">
              <a:extLst>
                <a:ext uri="{28A0092B-C50C-407E-A947-70E740481C1C}">
                  <a14:useLocalDpi xmlns:a14="http://schemas.microsoft.com/office/drawing/2010/main" val="0"/>
                </a:ext>
              </a:extLst>
            </a:blip>
            <a:srcRect l="83581" t="327" r="1694"/>
            <a:stretch/>
          </p:blipFill>
          <p:spPr bwMode="auto">
            <a:xfrm>
              <a:off x="1796142" y="3135086"/>
              <a:ext cx="1186544" cy="3322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136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err="1">
                <a:solidFill>
                  <a:schemeClr val="bg1"/>
                </a:solidFill>
                <a:effectLst>
                  <a:glow rad="139700">
                    <a:schemeClr val="accent2">
                      <a:satMod val="175000"/>
                      <a:alpha val="40000"/>
                    </a:schemeClr>
                  </a:glow>
                </a:effectLst>
                <a:latin typeface="Bodoni MT" panose="02070603080606020203" pitchFamily="18" charset="0"/>
              </a:rPr>
              <a:t>Crispus</a:t>
            </a:r>
            <a:endParaRPr lang="en-US" sz="5400" dirty="0">
              <a:solidFill>
                <a:schemeClr val="bg1"/>
              </a:solidFill>
              <a:effectLst>
                <a:glow rad="139700">
                  <a:schemeClr val="accent2">
                    <a:satMod val="175000"/>
                    <a:alpha val="40000"/>
                  </a:schemeClr>
                </a:glow>
              </a:effectLst>
              <a:latin typeface="Bodoni MT" panose="02070603080606020203" pitchFamily="18" charset="0"/>
            </a:endParaRP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1:14, 16</a:t>
            </a:r>
          </a:p>
        </p:txBody>
      </p:sp>
      <p:sp>
        <p:nvSpPr>
          <p:cNvPr id="2" name="Rectangle 1"/>
          <p:cNvSpPr/>
          <p:nvPr/>
        </p:nvSpPr>
        <p:spPr>
          <a:xfrm>
            <a:off x="600762" y="1120425"/>
            <a:ext cx="5157242" cy="1200329"/>
          </a:xfrm>
          <a:prstGeom prst="rect">
            <a:avLst/>
          </a:prstGeom>
        </p:spPr>
        <p:txBody>
          <a:bodyPr wrap="square">
            <a:spAutoFit/>
          </a:bodyPr>
          <a:lstStyle/>
          <a:p>
            <a:r>
              <a:rPr lang="en-US" dirty="0">
                <a:solidFill>
                  <a:schemeClr val="bg1"/>
                </a:solidFill>
                <a:latin typeface="Open Sans"/>
              </a:rPr>
              <a:t>Where the size of a congregation permitted, the Jewish synagogue was presided over by a college of elders, who in turn were under control of one who was “the chief of the synagogue” </a:t>
            </a:r>
            <a:endParaRPr lang="en-US" dirty="0">
              <a:solidFill>
                <a:schemeClr val="bg1"/>
              </a:solidFill>
            </a:endParaRPr>
          </a:p>
        </p:txBody>
      </p:sp>
      <p:sp>
        <p:nvSpPr>
          <p:cNvPr id="4" name="Rectangle 3"/>
          <p:cNvSpPr/>
          <p:nvPr/>
        </p:nvSpPr>
        <p:spPr>
          <a:xfrm>
            <a:off x="3243512" y="2966140"/>
            <a:ext cx="6096000" cy="2862322"/>
          </a:xfrm>
          <a:prstGeom prst="rect">
            <a:avLst/>
          </a:prstGeom>
        </p:spPr>
        <p:txBody>
          <a:bodyPr>
            <a:spAutoFit/>
          </a:bodyPr>
          <a:lstStyle/>
          <a:p>
            <a:r>
              <a:rPr lang="en-US" dirty="0" err="1">
                <a:solidFill>
                  <a:schemeClr val="bg1"/>
                </a:solidFill>
                <a:latin typeface="Open Sans"/>
              </a:rPr>
              <a:t>Crispus</a:t>
            </a:r>
            <a:r>
              <a:rPr lang="en-US" dirty="0">
                <a:solidFill>
                  <a:schemeClr val="bg1"/>
                </a:solidFill>
                <a:latin typeface="Open Sans"/>
              </a:rPr>
              <a:t> was in charge of the synagogue in Corinth at the time that Paul ministered the gospel in that city. </a:t>
            </a:r>
          </a:p>
          <a:p>
            <a:endParaRPr lang="en-US" dirty="0">
              <a:solidFill>
                <a:schemeClr val="bg1"/>
              </a:solidFill>
              <a:latin typeface="Open Sans"/>
            </a:endParaRPr>
          </a:p>
          <a:p>
            <a:r>
              <a:rPr lang="en-US" dirty="0">
                <a:solidFill>
                  <a:schemeClr val="bg1"/>
                </a:solidFill>
                <a:latin typeface="Open Sans"/>
              </a:rPr>
              <a:t>He was converted by Paul’s words and shortly thereafter baptized, with his household, by the great apostle to the gentiles. </a:t>
            </a:r>
          </a:p>
          <a:p>
            <a:endParaRPr lang="en-US" dirty="0">
              <a:solidFill>
                <a:schemeClr val="bg1"/>
              </a:solidFill>
              <a:latin typeface="Open Sans"/>
            </a:endParaRPr>
          </a:p>
          <a:p>
            <a:r>
              <a:rPr lang="en-US" dirty="0">
                <a:solidFill>
                  <a:schemeClr val="bg1"/>
                </a:solidFill>
                <a:latin typeface="Open Sans"/>
              </a:rPr>
              <a:t>Paul mentions him specifically as being one of the few he baptized in Corinth along with Gaius and the household of </a:t>
            </a:r>
            <a:r>
              <a:rPr lang="en-US" dirty="0" err="1">
                <a:solidFill>
                  <a:schemeClr val="bg1"/>
                </a:solidFill>
                <a:latin typeface="Open Sans"/>
              </a:rPr>
              <a:t>Stephans</a:t>
            </a:r>
            <a:r>
              <a:rPr lang="en-US" dirty="0">
                <a:solidFill>
                  <a:schemeClr val="bg1"/>
                </a:solidFill>
                <a:latin typeface="Open Sans"/>
              </a:rPr>
              <a:t>.</a:t>
            </a:r>
            <a:endParaRPr lang="en-US" dirty="0">
              <a:solidFill>
                <a:schemeClr val="bg1"/>
              </a:solidFill>
            </a:endParaRP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(4)</a:t>
            </a:r>
          </a:p>
        </p:txBody>
      </p:sp>
      <p:grpSp>
        <p:nvGrpSpPr>
          <p:cNvPr id="8" name="Group 7"/>
          <p:cNvGrpSpPr/>
          <p:nvPr/>
        </p:nvGrpSpPr>
        <p:grpSpPr>
          <a:xfrm>
            <a:off x="9851679" y="508503"/>
            <a:ext cx="1417680" cy="3569526"/>
            <a:chOff x="3916320" y="88074"/>
            <a:chExt cx="1417680" cy="3569526"/>
          </a:xfrm>
        </p:grpSpPr>
        <p:sp>
          <p:nvSpPr>
            <p:cNvPr id="9" name="Freeform 8"/>
            <p:cNvSpPr/>
            <p:nvPr/>
          </p:nvSpPr>
          <p:spPr>
            <a:xfrm rot="5400000">
              <a:off x="3848742" y="799460"/>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p:cNvSpPr/>
            <p:nvPr/>
          </p:nvSpPr>
          <p:spPr>
            <a:xfrm rot="16200000" flipH="1">
              <a:off x="4610743" y="875657"/>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p:cNvSpPr/>
            <p:nvPr/>
          </p:nvSpPr>
          <p:spPr>
            <a:xfrm rot="19671902">
              <a:off x="5065971" y="2034425"/>
              <a:ext cx="268029" cy="5554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647766">
              <a:off x="3916320" y="2029858"/>
              <a:ext cx="286360" cy="5554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352409">
              <a:off x="4705521" y="3102159"/>
              <a:ext cx="291601" cy="5554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647766">
              <a:off x="4370287" y="3091173"/>
              <a:ext cx="290205" cy="5554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169292">
              <a:off x="4671748" y="1439249"/>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790291">
              <a:off x="3992024" y="1406788"/>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4175229" y="1566746"/>
              <a:ext cx="929056" cy="1810238"/>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665628">
              <a:off x="4101590" y="1444776"/>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21105357">
              <a:off x="4741937" y="1463545"/>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204886" y="589488"/>
              <a:ext cx="848386" cy="103805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028272" y="88074"/>
              <a:ext cx="1261648" cy="1194734"/>
              <a:chOff x="7401906" y="1315063"/>
              <a:chExt cx="1295400" cy="1307152"/>
            </a:xfrm>
          </p:grpSpPr>
          <p:grpSp>
            <p:nvGrpSpPr>
              <p:cNvPr id="26" name="Group 25"/>
              <p:cNvGrpSpPr/>
              <p:nvPr/>
            </p:nvGrpSpPr>
            <p:grpSpPr>
              <a:xfrm>
                <a:off x="7401906" y="1827307"/>
                <a:ext cx="1295400" cy="228600"/>
                <a:chOff x="5943600" y="990600"/>
                <a:chExt cx="1447800" cy="381000"/>
              </a:xfrm>
            </p:grpSpPr>
            <p:sp>
              <p:nvSpPr>
                <p:cNvPr id="28" name="Rounded Rectangle 27"/>
                <p:cNvSpPr/>
                <p:nvPr/>
              </p:nvSpPr>
              <p:spPr>
                <a:xfrm>
                  <a:off x="5943600" y="990600"/>
                  <a:ext cx="1447800" cy="3810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25"/>
                <p:cNvGrpSpPr/>
                <p:nvPr/>
              </p:nvGrpSpPr>
              <p:grpSpPr>
                <a:xfrm>
                  <a:off x="6019800" y="1066800"/>
                  <a:ext cx="1295400" cy="211807"/>
                  <a:chOff x="6096000" y="367146"/>
                  <a:chExt cx="1948872" cy="318654"/>
                </a:xfrm>
              </p:grpSpPr>
              <p:grpSp>
                <p:nvGrpSpPr>
                  <p:cNvPr id="30" name="Group 114"/>
                  <p:cNvGrpSpPr/>
                  <p:nvPr/>
                </p:nvGrpSpPr>
                <p:grpSpPr>
                  <a:xfrm>
                    <a:off x="6096000" y="381000"/>
                    <a:ext cx="685800" cy="304800"/>
                    <a:chOff x="6096000" y="381000"/>
                    <a:chExt cx="685800" cy="304800"/>
                  </a:xfrm>
                </p:grpSpPr>
                <p:grpSp>
                  <p:nvGrpSpPr>
                    <p:cNvPr id="39" name="Group 112"/>
                    <p:cNvGrpSpPr/>
                    <p:nvPr/>
                  </p:nvGrpSpPr>
                  <p:grpSpPr>
                    <a:xfrm>
                      <a:off x="6096000" y="381000"/>
                      <a:ext cx="457200" cy="304800"/>
                      <a:chOff x="6096000" y="381000"/>
                      <a:chExt cx="457200" cy="304800"/>
                    </a:xfrm>
                  </p:grpSpPr>
                  <p:sp>
                    <p:nvSpPr>
                      <p:cNvPr id="41" name="L-Shape 40"/>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Shape 41"/>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Diamond 39"/>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15"/>
                  <p:cNvGrpSpPr/>
                  <p:nvPr/>
                </p:nvGrpSpPr>
                <p:grpSpPr>
                  <a:xfrm>
                    <a:off x="6821055" y="371764"/>
                    <a:ext cx="685800" cy="304800"/>
                    <a:chOff x="6096000" y="381000"/>
                    <a:chExt cx="685800" cy="304800"/>
                  </a:xfrm>
                </p:grpSpPr>
                <p:grpSp>
                  <p:nvGrpSpPr>
                    <p:cNvPr id="35" name="Group 112"/>
                    <p:cNvGrpSpPr/>
                    <p:nvPr/>
                  </p:nvGrpSpPr>
                  <p:grpSpPr>
                    <a:xfrm>
                      <a:off x="6096000" y="381000"/>
                      <a:ext cx="457200" cy="304800"/>
                      <a:chOff x="6096000" y="381000"/>
                      <a:chExt cx="457200" cy="304800"/>
                    </a:xfrm>
                  </p:grpSpPr>
                  <p:sp>
                    <p:nvSpPr>
                      <p:cNvPr id="37" name="L-Shape 36"/>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Shape 37"/>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35"/>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12"/>
                  <p:cNvGrpSpPr/>
                  <p:nvPr/>
                </p:nvGrpSpPr>
                <p:grpSpPr>
                  <a:xfrm>
                    <a:off x="7587672" y="367146"/>
                    <a:ext cx="457200" cy="304800"/>
                    <a:chOff x="6096000" y="381000"/>
                    <a:chExt cx="457200" cy="304800"/>
                  </a:xfrm>
                </p:grpSpPr>
                <p:sp>
                  <p:nvSpPr>
                    <p:cNvPr id="33" name="L-Shape 32"/>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Shape 33"/>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7" name="Chord 26"/>
              <p:cNvSpPr/>
              <p:nvPr/>
            </p:nvSpPr>
            <p:spPr>
              <a:xfrm rot="8784652">
                <a:off x="7483176" y="1315063"/>
                <a:ext cx="1146326" cy="1307152"/>
              </a:xfrm>
              <a:prstGeom prst="chord">
                <a:avLst>
                  <a:gd name="adj1" fmla="val 2700000"/>
                  <a:gd name="adj2" fmla="val 1217501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rot="5400000">
              <a:off x="4260422" y="1454578"/>
              <a:ext cx="760715" cy="442359"/>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p:cNvSpPr/>
            <p:nvPr/>
          </p:nvSpPr>
          <p:spPr>
            <a:xfrm>
              <a:off x="4539343" y="1371600"/>
              <a:ext cx="180703" cy="11756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21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The Greeks</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1:17</a:t>
            </a:r>
          </a:p>
        </p:txBody>
      </p:sp>
      <p:sp>
        <p:nvSpPr>
          <p:cNvPr id="2" name="Rectangle 1"/>
          <p:cNvSpPr/>
          <p:nvPr/>
        </p:nvSpPr>
        <p:spPr>
          <a:xfrm>
            <a:off x="600762" y="1120425"/>
            <a:ext cx="5157242" cy="923330"/>
          </a:xfrm>
          <a:prstGeom prst="rect">
            <a:avLst/>
          </a:prstGeom>
        </p:spPr>
        <p:txBody>
          <a:bodyPr wrap="square">
            <a:spAutoFit/>
          </a:bodyPr>
          <a:lstStyle/>
          <a:p>
            <a:r>
              <a:rPr lang="en-US" dirty="0">
                <a:solidFill>
                  <a:schemeClr val="bg1"/>
                </a:solidFill>
              </a:rPr>
              <a:t>During the time of Paul, many Greeks lived in Corinth. These Greeks placed a high value on philosophical ideas and worldly wisdom.</a:t>
            </a:r>
            <a:r>
              <a:rPr lang="en-US" dirty="0">
                <a:solidFill>
                  <a:schemeClr val="bg1"/>
                </a:solidFill>
                <a:latin typeface="Open Sans"/>
              </a:rPr>
              <a:t> </a:t>
            </a:r>
            <a:endParaRPr lang="en-US" dirty="0">
              <a:solidFill>
                <a:schemeClr val="bg1"/>
              </a:solidFill>
            </a:endParaRPr>
          </a:p>
        </p:txBody>
      </p:sp>
      <p:sp>
        <p:nvSpPr>
          <p:cNvPr id="4" name="Rectangle 3"/>
          <p:cNvSpPr/>
          <p:nvPr/>
        </p:nvSpPr>
        <p:spPr>
          <a:xfrm>
            <a:off x="4302768" y="4061610"/>
            <a:ext cx="6096000" cy="2031325"/>
          </a:xfrm>
          <a:prstGeom prst="rect">
            <a:avLst/>
          </a:prstGeom>
        </p:spPr>
        <p:txBody>
          <a:bodyPr>
            <a:spAutoFit/>
          </a:bodyPr>
          <a:lstStyle/>
          <a:p>
            <a:r>
              <a:rPr lang="en-US" i="1" dirty="0">
                <a:solidFill>
                  <a:srgbClr val="FFFF00"/>
                </a:solidFill>
              </a:rPr>
              <a:t> O that cunning plan of the evil one! O the vainness, and the frailties, and the foolishness of men! When they are learned they think they are wise, and they hearken not unto the counsel of God, for they set it aside, supposing they know of themselves, wherefore, their wisdom is foolishness and it </a:t>
            </a:r>
            <a:r>
              <a:rPr lang="en-US" i="1" dirty="0" err="1">
                <a:solidFill>
                  <a:srgbClr val="FFFF00"/>
                </a:solidFill>
              </a:rPr>
              <a:t>profiteth</a:t>
            </a:r>
            <a:r>
              <a:rPr lang="en-US" i="1" dirty="0">
                <a:solidFill>
                  <a:srgbClr val="FFFF00"/>
                </a:solidFill>
              </a:rPr>
              <a:t> them not. And they shall perish.</a:t>
            </a:r>
          </a:p>
          <a:p>
            <a:r>
              <a:rPr lang="en-US" i="1" dirty="0">
                <a:solidFill>
                  <a:srgbClr val="FFFF00"/>
                </a:solidFill>
              </a:rPr>
              <a:t>2 Nephi 9:28</a:t>
            </a: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(4)</a:t>
            </a:r>
          </a:p>
        </p:txBody>
      </p:sp>
      <p:sp>
        <p:nvSpPr>
          <p:cNvPr id="3" name="Rectangle 2"/>
          <p:cNvSpPr/>
          <p:nvPr/>
        </p:nvSpPr>
        <p:spPr>
          <a:xfrm>
            <a:off x="3820562" y="2417772"/>
            <a:ext cx="5549774" cy="1200329"/>
          </a:xfrm>
          <a:prstGeom prst="rect">
            <a:avLst/>
          </a:prstGeom>
        </p:spPr>
        <p:txBody>
          <a:bodyPr wrap="square">
            <a:spAutoFit/>
          </a:bodyPr>
          <a:lstStyle/>
          <a:p>
            <a:r>
              <a:rPr lang="en-US" sz="2400" dirty="0">
                <a:solidFill>
                  <a:schemeClr val="accent6">
                    <a:lumMod val="60000"/>
                    <a:lumOff val="40000"/>
                  </a:schemeClr>
                </a:solidFill>
                <a:latin typeface="Open Sans"/>
              </a:rPr>
              <a:t>Why might someone who values worldly philosophies find it difficult to accept the gospel? </a:t>
            </a:r>
            <a:endParaRPr lang="en-US" sz="2400" dirty="0">
              <a:solidFill>
                <a:schemeClr val="accent6">
                  <a:lumMod val="60000"/>
                  <a:lumOff val="40000"/>
                </a:schemeClr>
              </a:solidFill>
            </a:endParaRPr>
          </a:p>
        </p:txBody>
      </p:sp>
      <p:pic>
        <p:nvPicPr>
          <p:cNvPr id="1026" name="Picture 2" descr="Image result for greeks in 42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66" y="2290527"/>
            <a:ext cx="28670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rinth paul"/>
          <p:cNvPicPr>
            <a:picLocks noChangeAspect="1" noChangeArrowheads="1"/>
          </p:cNvPicPr>
          <p:nvPr/>
        </p:nvPicPr>
        <p:blipFill rotWithShape="1">
          <a:blip r:embed="rId4">
            <a:extLst>
              <a:ext uri="{28A0092B-C50C-407E-A947-70E740481C1C}">
                <a14:useLocalDpi xmlns:a14="http://schemas.microsoft.com/office/drawing/2010/main" val="0"/>
              </a:ext>
            </a:extLst>
          </a:blip>
          <a:srcRect l="5206" t="979" r="2530" b="3236"/>
          <a:stretch/>
        </p:blipFill>
        <p:spPr bwMode="auto">
          <a:xfrm>
            <a:off x="9212998" y="617834"/>
            <a:ext cx="2173525" cy="285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World’s Wisdom VS God’s Wisdom</a:t>
            </a:r>
          </a:p>
        </p:txBody>
      </p:sp>
      <p:grpSp>
        <p:nvGrpSpPr>
          <p:cNvPr id="2" name="Group 1"/>
          <p:cNvGrpSpPr/>
          <p:nvPr/>
        </p:nvGrpSpPr>
        <p:grpSpPr>
          <a:xfrm>
            <a:off x="190122" y="1176951"/>
            <a:ext cx="2544023" cy="4472411"/>
            <a:chOff x="190122" y="1176951"/>
            <a:chExt cx="2544023" cy="4472411"/>
          </a:xfrm>
        </p:grpSpPr>
        <p:cxnSp>
          <p:nvCxnSpPr>
            <p:cNvPr id="11" name="Straight Connector 10"/>
            <p:cNvCxnSpPr/>
            <p:nvPr/>
          </p:nvCxnSpPr>
          <p:spPr>
            <a:xfrm flipH="1">
              <a:off x="588475" y="1484768"/>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207536" y="1483259"/>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122" y="1176951"/>
              <a:ext cx="2544023" cy="369332"/>
            </a:xfrm>
            <a:prstGeom prst="rect">
              <a:avLst/>
            </a:prstGeom>
            <a:solidFill>
              <a:srgbClr val="002060"/>
            </a:solidFill>
          </p:spPr>
          <p:txBody>
            <a:bodyPr wrap="square" rtlCol="0">
              <a:spAutoFit/>
            </a:bodyPr>
            <a:lstStyle/>
            <a:p>
              <a:pPr algn="ctr"/>
              <a:r>
                <a:rPr lang="en-US" dirty="0">
                  <a:solidFill>
                    <a:schemeClr val="bg1"/>
                  </a:solidFill>
                </a:rPr>
                <a:t>1 Corinthians 1:17-18</a:t>
              </a:r>
            </a:p>
          </p:txBody>
        </p:sp>
      </p:grpSp>
      <p:grpSp>
        <p:nvGrpSpPr>
          <p:cNvPr id="3" name="Group 2"/>
          <p:cNvGrpSpPr/>
          <p:nvPr/>
        </p:nvGrpSpPr>
        <p:grpSpPr>
          <a:xfrm>
            <a:off x="3209790" y="1204112"/>
            <a:ext cx="2562131" cy="4498062"/>
            <a:chOff x="3209790" y="1204112"/>
            <a:chExt cx="2562131" cy="4498062"/>
          </a:xfrm>
        </p:grpSpPr>
        <p:cxnSp>
          <p:nvCxnSpPr>
            <p:cNvPr id="19" name="Straight Connector 18"/>
            <p:cNvCxnSpPr/>
            <p:nvPr/>
          </p:nvCxnSpPr>
          <p:spPr>
            <a:xfrm flipH="1">
              <a:off x="3624740" y="1537580"/>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243801" y="1536071"/>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9790" y="1204112"/>
              <a:ext cx="2562131" cy="369332"/>
            </a:xfrm>
            <a:prstGeom prst="rect">
              <a:avLst/>
            </a:prstGeom>
            <a:solidFill>
              <a:srgbClr val="002060"/>
            </a:solidFill>
          </p:spPr>
          <p:txBody>
            <a:bodyPr wrap="square" rtlCol="0">
              <a:spAutoFit/>
            </a:bodyPr>
            <a:lstStyle/>
            <a:p>
              <a:pPr algn="ctr"/>
              <a:r>
                <a:rPr lang="en-US" dirty="0">
                  <a:solidFill>
                    <a:schemeClr val="bg1"/>
                  </a:solidFill>
                </a:rPr>
                <a:t>1 Corinthians 1:19-20</a:t>
              </a:r>
            </a:p>
          </p:txBody>
        </p:sp>
      </p:grpSp>
      <p:grpSp>
        <p:nvGrpSpPr>
          <p:cNvPr id="4" name="Group 3"/>
          <p:cNvGrpSpPr/>
          <p:nvPr/>
        </p:nvGrpSpPr>
        <p:grpSpPr>
          <a:xfrm>
            <a:off x="6391746" y="1176951"/>
            <a:ext cx="2372008" cy="4525223"/>
            <a:chOff x="6391746" y="1176951"/>
            <a:chExt cx="2372008" cy="4525223"/>
          </a:xfrm>
        </p:grpSpPr>
        <p:cxnSp>
          <p:nvCxnSpPr>
            <p:cNvPr id="21" name="Straight Connector 20"/>
            <p:cNvCxnSpPr/>
            <p:nvPr/>
          </p:nvCxnSpPr>
          <p:spPr>
            <a:xfrm flipH="1">
              <a:off x="6761429" y="1537580"/>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380490" y="1536071"/>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91746" y="1176951"/>
              <a:ext cx="2372008" cy="369332"/>
            </a:xfrm>
            <a:prstGeom prst="rect">
              <a:avLst/>
            </a:prstGeom>
            <a:solidFill>
              <a:srgbClr val="002060"/>
            </a:solidFill>
          </p:spPr>
          <p:txBody>
            <a:bodyPr wrap="square" rtlCol="0">
              <a:spAutoFit/>
            </a:bodyPr>
            <a:lstStyle/>
            <a:p>
              <a:pPr algn="ctr"/>
              <a:r>
                <a:rPr lang="en-US" dirty="0">
                  <a:solidFill>
                    <a:schemeClr val="bg1"/>
                  </a:solidFill>
                </a:rPr>
                <a:t>1 Corinthians 1:21-22</a:t>
              </a:r>
            </a:p>
          </p:txBody>
        </p:sp>
      </p:grpSp>
      <p:grpSp>
        <p:nvGrpSpPr>
          <p:cNvPr id="10" name="Group 9"/>
          <p:cNvGrpSpPr/>
          <p:nvPr/>
        </p:nvGrpSpPr>
        <p:grpSpPr>
          <a:xfrm>
            <a:off x="9577057" y="1184494"/>
            <a:ext cx="2237715" cy="4517680"/>
            <a:chOff x="9577057" y="1184494"/>
            <a:chExt cx="2237715" cy="4517680"/>
          </a:xfrm>
        </p:grpSpPr>
        <p:cxnSp>
          <p:nvCxnSpPr>
            <p:cNvPr id="23" name="Straight Connector 22"/>
            <p:cNvCxnSpPr/>
            <p:nvPr/>
          </p:nvCxnSpPr>
          <p:spPr>
            <a:xfrm flipH="1">
              <a:off x="9993517" y="1537580"/>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612578" y="1536071"/>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77057" y="1184494"/>
              <a:ext cx="2237715" cy="369332"/>
            </a:xfrm>
            <a:prstGeom prst="rect">
              <a:avLst/>
            </a:prstGeom>
            <a:solidFill>
              <a:srgbClr val="002060"/>
            </a:solidFill>
          </p:spPr>
          <p:txBody>
            <a:bodyPr wrap="square" rtlCol="0">
              <a:spAutoFit/>
            </a:bodyPr>
            <a:lstStyle/>
            <a:p>
              <a:pPr algn="ctr"/>
              <a:r>
                <a:rPr lang="en-US" dirty="0">
                  <a:solidFill>
                    <a:schemeClr val="bg1"/>
                  </a:solidFill>
                </a:rPr>
                <a:t>1 Corinthians 1:23-24</a:t>
              </a:r>
            </a:p>
          </p:txBody>
        </p:sp>
      </p:grpSp>
      <p:sp>
        <p:nvSpPr>
          <p:cNvPr id="25" name="TextBox 24"/>
          <p:cNvSpPr txBox="1"/>
          <p:nvPr/>
        </p:nvSpPr>
        <p:spPr>
          <a:xfrm>
            <a:off x="206720" y="2107949"/>
            <a:ext cx="2544023" cy="1200329"/>
          </a:xfrm>
          <a:prstGeom prst="rect">
            <a:avLst/>
          </a:prstGeom>
          <a:solidFill>
            <a:srgbClr val="00B0F0"/>
          </a:solidFill>
        </p:spPr>
        <p:txBody>
          <a:bodyPr wrap="square" rtlCol="0">
            <a:spAutoFit/>
          </a:bodyPr>
          <a:lstStyle/>
          <a:p>
            <a:pPr algn="ctr"/>
            <a:r>
              <a:rPr lang="en-US" dirty="0">
                <a:solidFill>
                  <a:schemeClr val="bg1"/>
                </a:solidFill>
              </a:rPr>
              <a:t>Paul was not sent to build a reputation of baptisms based on numbers</a:t>
            </a:r>
          </a:p>
        </p:txBody>
      </p:sp>
      <p:sp>
        <p:nvSpPr>
          <p:cNvPr id="26" name="TextBox 25"/>
          <p:cNvSpPr txBox="1"/>
          <p:nvPr/>
        </p:nvSpPr>
        <p:spPr>
          <a:xfrm>
            <a:off x="178051" y="5374741"/>
            <a:ext cx="2544023" cy="830997"/>
          </a:xfrm>
          <a:prstGeom prst="rect">
            <a:avLst/>
          </a:prstGeom>
          <a:solidFill>
            <a:schemeClr val="accent3">
              <a:lumMod val="75000"/>
            </a:schemeClr>
          </a:solidFill>
        </p:spPr>
        <p:txBody>
          <a:bodyPr wrap="square" rtlCol="0">
            <a:spAutoFit/>
          </a:bodyPr>
          <a:lstStyle/>
          <a:p>
            <a:pPr algn="ctr"/>
            <a:r>
              <a:rPr lang="en-US" sz="1600" dirty="0">
                <a:solidFill>
                  <a:schemeClr val="bg1"/>
                </a:solidFill>
              </a:rPr>
              <a:t>Preaching from the cross = </a:t>
            </a:r>
          </a:p>
          <a:p>
            <a:pPr algn="ctr"/>
            <a:r>
              <a:rPr lang="en-US" sz="1600" dirty="0">
                <a:solidFill>
                  <a:schemeClr val="bg1"/>
                </a:solidFill>
              </a:rPr>
              <a:t>A shortened word for atonement. (4)</a:t>
            </a:r>
          </a:p>
        </p:txBody>
      </p:sp>
      <p:sp>
        <p:nvSpPr>
          <p:cNvPr id="27" name="TextBox 26"/>
          <p:cNvSpPr txBox="1"/>
          <p:nvPr/>
        </p:nvSpPr>
        <p:spPr>
          <a:xfrm>
            <a:off x="203702" y="3752662"/>
            <a:ext cx="2544023" cy="1200329"/>
          </a:xfrm>
          <a:prstGeom prst="rect">
            <a:avLst/>
          </a:prstGeom>
          <a:solidFill>
            <a:srgbClr val="00B0F0"/>
          </a:solidFill>
        </p:spPr>
        <p:txBody>
          <a:bodyPr wrap="square" rtlCol="0">
            <a:spAutoFit/>
          </a:bodyPr>
          <a:lstStyle/>
          <a:p>
            <a:pPr algn="ctr"/>
            <a:r>
              <a:rPr lang="en-US" dirty="0">
                <a:solidFill>
                  <a:schemeClr val="bg1"/>
                </a:solidFill>
              </a:rPr>
              <a:t>He was there to preach the word of God, by the saving grace of the atonement</a:t>
            </a:r>
          </a:p>
        </p:txBody>
      </p:sp>
      <p:sp>
        <p:nvSpPr>
          <p:cNvPr id="13" name="Rectangle 12"/>
          <p:cNvSpPr/>
          <p:nvPr/>
        </p:nvSpPr>
        <p:spPr>
          <a:xfrm>
            <a:off x="3066108" y="1745117"/>
            <a:ext cx="2818646" cy="2031325"/>
          </a:xfrm>
          <a:prstGeom prst="rect">
            <a:avLst/>
          </a:prstGeom>
          <a:solidFill>
            <a:schemeClr val="accent6">
              <a:lumMod val="75000"/>
            </a:schemeClr>
          </a:solidFill>
        </p:spPr>
        <p:txBody>
          <a:bodyPr wrap="square">
            <a:spAutoFit/>
          </a:bodyPr>
          <a:lstStyle/>
          <a:p>
            <a:pPr algn="ctr"/>
            <a:r>
              <a:rPr lang="en-US" dirty="0">
                <a:solidFill>
                  <a:schemeClr val="bg1"/>
                </a:solidFill>
                <a:latin typeface="Open Sans"/>
              </a:rPr>
              <a:t> Paul referred to the flawed philosophical traditions of his day and not to the worthwhile pursuit of learning and education that the Lord encourages. </a:t>
            </a:r>
            <a:endParaRPr lang="en-US" dirty="0">
              <a:solidFill>
                <a:schemeClr val="bg1"/>
              </a:solidFill>
            </a:endParaRPr>
          </a:p>
        </p:txBody>
      </p:sp>
      <p:sp>
        <p:nvSpPr>
          <p:cNvPr id="28" name="Rectangle 27"/>
          <p:cNvSpPr/>
          <p:nvPr/>
        </p:nvSpPr>
        <p:spPr>
          <a:xfrm>
            <a:off x="3127972" y="4124670"/>
            <a:ext cx="2818646" cy="1569660"/>
          </a:xfrm>
          <a:prstGeom prst="rect">
            <a:avLst/>
          </a:prstGeom>
          <a:solidFill>
            <a:schemeClr val="accent6">
              <a:lumMod val="75000"/>
            </a:schemeClr>
          </a:solidFill>
        </p:spPr>
        <p:txBody>
          <a:bodyPr wrap="square">
            <a:spAutoFit/>
          </a:bodyPr>
          <a:lstStyle/>
          <a:p>
            <a:pPr algn="ctr"/>
            <a:r>
              <a:rPr lang="en-US" sz="1600" dirty="0">
                <a:solidFill>
                  <a:schemeClr val="bg1"/>
                </a:solidFill>
                <a:latin typeface="Open Sans"/>
              </a:rPr>
              <a:t> </a:t>
            </a:r>
            <a:r>
              <a:rPr lang="en-US" sz="1600" dirty="0">
                <a:solidFill>
                  <a:schemeClr val="bg1"/>
                </a:solidFill>
              </a:rPr>
              <a:t>Philosophical ideas were regularly the subject of public debates. Paul contrasted limited human wisdom with the powerful message of God’s crucified Son. (1)</a:t>
            </a:r>
            <a:r>
              <a:rPr lang="en-US" sz="1600" dirty="0">
                <a:solidFill>
                  <a:schemeClr val="bg1"/>
                </a:solidFill>
                <a:latin typeface="Open Sans"/>
              </a:rPr>
              <a:t> </a:t>
            </a:r>
            <a:endParaRPr lang="en-US" sz="1600" dirty="0">
              <a:solidFill>
                <a:schemeClr val="bg1"/>
              </a:solidFill>
            </a:endParaRPr>
          </a:p>
        </p:txBody>
      </p:sp>
      <p:grpSp>
        <p:nvGrpSpPr>
          <p:cNvPr id="33" name="Group 32"/>
          <p:cNvGrpSpPr/>
          <p:nvPr/>
        </p:nvGrpSpPr>
        <p:grpSpPr>
          <a:xfrm>
            <a:off x="5500404" y="1832634"/>
            <a:ext cx="3559097" cy="4940693"/>
            <a:chOff x="5500404" y="1832634"/>
            <a:chExt cx="3559097" cy="4940693"/>
          </a:xfrm>
        </p:grpSpPr>
        <p:sp>
          <p:nvSpPr>
            <p:cNvPr id="31" name="Rectangle 30"/>
            <p:cNvSpPr/>
            <p:nvPr/>
          </p:nvSpPr>
          <p:spPr>
            <a:xfrm>
              <a:off x="6240855" y="1832634"/>
              <a:ext cx="2818646" cy="4770537"/>
            </a:xfrm>
            <a:prstGeom prst="rect">
              <a:avLst/>
            </a:prstGeom>
            <a:solidFill>
              <a:schemeClr val="accent5">
                <a:lumMod val="75000"/>
              </a:schemeClr>
            </a:solidFill>
          </p:spPr>
          <p:txBody>
            <a:bodyPr wrap="square">
              <a:spAutoFit/>
            </a:bodyPr>
            <a:lstStyle/>
            <a:p>
              <a:r>
                <a:rPr lang="en-US" sz="1600" dirty="0">
                  <a:solidFill>
                    <a:schemeClr val="bg1"/>
                  </a:solidFill>
                  <a:latin typeface="Open Sans"/>
                </a:rPr>
                <a:t> </a:t>
              </a:r>
              <a:r>
                <a:rPr lang="en-US" sz="1600" dirty="0">
                  <a:solidFill>
                    <a:schemeClr val="bg1"/>
                  </a:solidFill>
                </a:rPr>
                <a:t>"Those who rely exclusively on study and reason reject or remain doubtful of all absolutes that cannot be established through the five senses, including good and evil and the existence and omniscience of God. They also reject all other methods of acquiring knowledge, including revelation. They tend to be self-sufficient, self-important, and enamored of their own opinions. Reason is their god and intellectualism is their creed. They dwell in that 'large and spacious building' seen in a prophet's vision of the 'wisdom' and 'pride of the world.‘” (6)</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404" y="5763993"/>
              <a:ext cx="809861" cy="1009334"/>
            </a:xfrm>
            <a:prstGeom prst="rect">
              <a:avLst/>
            </a:prstGeom>
          </p:spPr>
        </p:pic>
      </p:grpSp>
      <p:grpSp>
        <p:nvGrpSpPr>
          <p:cNvPr id="34" name="Group 33"/>
          <p:cNvGrpSpPr/>
          <p:nvPr/>
        </p:nvGrpSpPr>
        <p:grpSpPr>
          <a:xfrm>
            <a:off x="9263203" y="2157050"/>
            <a:ext cx="2818646" cy="3926880"/>
            <a:chOff x="9263203" y="2157050"/>
            <a:chExt cx="2818646" cy="3926880"/>
          </a:xfrm>
        </p:grpSpPr>
        <p:sp>
          <p:nvSpPr>
            <p:cNvPr id="32" name="Rectangle 31"/>
            <p:cNvSpPr/>
            <p:nvPr/>
          </p:nvSpPr>
          <p:spPr>
            <a:xfrm>
              <a:off x="9263203" y="2157050"/>
              <a:ext cx="2818646" cy="3539430"/>
            </a:xfrm>
            <a:prstGeom prst="rect">
              <a:avLst/>
            </a:prstGeom>
            <a:solidFill>
              <a:srgbClr val="FF0000"/>
            </a:solidFill>
          </p:spPr>
          <p:txBody>
            <a:bodyPr wrap="square">
              <a:spAutoFit/>
            </a:bodyPr>
            <a:lstStyle/>
            <a:p>
              <a:r>
                <a:rPr lang="en-US" sz="1600" dirty="0">
                  <a:solidFill>
                    <a:schemeClr val="bg1"/>
                  </a:solidFill>
                </a:rPr>
                <a:t>"A major stumbling block of the Jews in Jesus' day,… was their expectation about what the Messiah would do when He came, such as emancipating them politically. But Jesus of Nazareth was not such an emancipator; thus to the Jews His death was a confirming stumbling block! </a:t>
              </a:r>
            </a:p>
            <a:p>
              <a:r>
                <a:rPr lang="en-US" sz="1600" dirty="0">
                  <a:solidFill>
                    <a:schemeClr val="bg1"/>
                  </a:solidFill>
                </a:rPr>
                <a:t>The Greeks, on the other hand, regarded the whole idea of a crucified Messiah as foolishness. (6)</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4973" y="5251774"/>
              <a:ext cx="664929" cy="832156"/>
            </a:xfrm>
            <a:prstGeom prst="rect">
              <a:avLst/>
            </a:prstGeom>
          </p:spPr>
        </p:pic>
      </p:grpSp>
    </p:spTree>
    <p:extLst>
      <p:ext uri="{BB962C8B-B14F-4D97-AF65-F5344CB8AC3E}">
        <p14:creationId xmlns:p14="http://schemas.microsoft.com/office/powerpoint/2010/main" val="19204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3"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The Message of the Crucifixion</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1:23</a:t>
            </a:r>
          </a:p>
        </p:txBody>
      </p:sp>
      <p:sp>
        <p:nvSpPr>
          <p:cNvPr id="2" name="Rectangle 1"/>
          <p:cNvSpPr/>
          <p:nvPr/>
        </p:nvSpPr>
        <p:spPr>
          <a:xfrm>
            <a:off x="367161" y="1149053"/>
            <a:ext cx="5867273" cy="3046988"/>
          </a:xfrm>
          <a:prstGeom prst="rect">
            <a:avLst/>
          </a:prstGeom>
        </p:spPr>
        <p:txBody>
          <a:bodyPr wrap="square">
            <a:spAutoFit/>
          </a:bodyPr>
          <a:lstStyle/>
          <a:p>
            <a:r>
              <a:rPr lang="en-US" sz="2400" dirty="0">
                <a:solidFill>
                  <a:schemeClr val="bg1"/>
                </a:solidFill>
              </a:rPr>
              <a:t> In the Roman world, crucifixion was a punishment reserved for criminals or slaves and symbolized shame and defeat. </a:t>
            </a:r>
          </a:p>
          <a:p>
            <a:endParaRPr lang="en-US" sz="2400" dirty="0">
              <a:solidFill>
                <a:schemeClr val="bg1"/>
              </a:solidFill>
            </a:endParaRPr>
          </a:p>
          <a:p>
            <a:r>
              <a:rPr lang="en-US" sz="2400" dirty="0">
                <a:solidFill>
                  <a:schemeClr val="bg1"/>
                </a:solidFill>
              </a:rPr>
              <a:t>The idea of someone vicariously suffering and dying for others, then subsequently coming back to life, was “foolishness” to the philosophically minded Greeks  </a:t>
            </a: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(1)</a:t>
            </a:r>
          </a:p>
        </p:txBody>
      </p:sp>
      <p:grpSp>
        <p:nvGrpSpPr>
          <p:cNvPr id="4" name="Group 3"/>
          <p:cNvGrpSpPr/>
          <p:nvPr/>
        </p:nvGrpSpPr>
        <p:grpSpPr>
          <a:xfrm>
            <a:off x="1671885" y="4238383"/>
            <a:ext cx="9506463" cy="2207943"/>
            <a:chOff x="1671885" y="4238383"/>
            <a:chExt cx="9506463" cy="2207943"/>
          </a:xfrm>
        </p:grpSpPr>
        <p:sp>
          <p:nvSpPr>
            <p:cNvPr id="8" name="Rectangle 7"/>
            <p:cNvSpPr/>
            <p:nvPr/>
          </p:nvSpPr>
          <p:spPr>
            <a:xfrm>
              <a:off x="4316506" y="4826123"/>
              <a:ext cx="6861842" cy="1569660"/>
            </a:xfrm>
            <a:prstGeom prst="rect">
              <a:avLst/>
            </a:prstGeom>
          </p:spPr>
          <p:txBody>
            <a:bodyPr wrap="square">
              <a:spAutoFit/>
            </a:bodyPr>
            <a:lstStyle/>
            <a:p>
              <a:r>
                <a:rPr lang="en-US" sz="2400" dirty="0">
                  <a:solidFill>
                    <a:schemeClr val="bg1"/>
                  </a:solidFill>
                </a:rPr>
                <a:t>For the Jews, whose concept of the Messiah brought the expectation of royalty, power, and victory, the message that the Messiah had died on a cross was a “</a:t>
              </a:r>
              <a:r>
                <a:rPr lang="en-US" sz="2400" dirty="0" err="1">
                  <a:solidFill>
                    <a:schemeClr val="bg1"/>
                  </a:solidFill>
                </a:rPr>
                <a:t>stumblingblock</a:t>
              </a:r>
              <a:r>
                <a:rPr lang="en-US" sz="2400" dirty="0">
                  <a:solidFill>
                    <a:schemeClr val="bg1"/>
                  </a:solidFill>
                </a:rPr>
                <a:t>” and an unacceptable idea. </a:t>
              </a:r>
            </a:p>
          </p:txBody>
        </p:sp>
        <p:pic>
          <p:nvPicPr>
            <p:cNvPr id="2054" name="Picture 6" descr="Image result for jewish mosa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885" y="4238383"/>
              <a:ext cx="2207943" cy="22079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056" name="Picture 8" descr="Image result for roman leaf mosaic"/>
          <p:cNvPicPr>
            <a:picLocks noChangeAspect="1" noChangeArrowheads="1"/>
          </p:cNvPicPr>
          <p:nvPr/>
        </p:nvPicPr>
        <p:blipFill rotWithShape="1">
          <a:blip r:embed="rId4">
            <a:extLst>
              <a:ext uri="{28A0092B-C50C-407E-A947-70E740481C1C}">
                <a14:useLocalDpi xmlns:a14="http://schemas.microsoft.com/office/drawing/2010/main" val="0"/>
              </a:ext>
            </a:extLst>
          </a:blip>
          <a:srcRect l="501" t="668" r="-501" b="11256"/>
          <a:stretch/>
        </p:blipFill>
        <p:spPr bwMode="auto">
          <a:xfrm>
            <a:off x="6852057" y="1188254"/>
            <a:ext cx="3674358" cy="36378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91612" y="2588238"/>
            <a:ext cx="6096000" cy="3416320"/>
          </a:xfrm>
          <a:prstGeom prst="rect">
            <a:avLst/>
          </a:prstGeom>
        </p:spPr>
        <p:txBody>
          <a:bodyPr>
            <a:spAutoFit/>
          </a:bodyPr>
          <a:lstStyle/>
          <a:p>
            <a:r>
              <a:rPr lang="en-US" dirty="0">
                <a:solidFill>
                  <a:schemeClr val="bg1"/>
                </a:solidFill>
                <a:latin typeface="Abadi" panose="020B0604020104020204" pitchFamily="34" charset="0"/>
              </a:rPr>
              <a:t>"Unlike some other religions, the gospel of Jesus Christ does not grant special status to theologians, philosophers, or other academics. All are welcome to enjoy the bounteous blessings of the gospel, regardless of educational background or social status.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Those called by the Savior to serve in His kingdom represent this broad cross-section of humanity.</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Jesus Christ, raised by Mary and by Joseph the carpenter, first called as His disciples fishermen and others engaged in common professions. (8)</a:t>
            </a:r>
            <a:endParaRPr lang="en-US" dirty="0">
              <a:solidFill>
                <a:schemeClr val="bg1"/>
              </a:solidFill>
            </a:endParaRPr>
          </a:p>
        </p:txBody>
      </p:sp>
      <p:grpSp>
        <p:nvGrpSpPr>
          <p:cNvPr id="35" name="Group 34"/>
          <p:cNvGrpSpPr/>
          <p:nvPr/>
        </p:nvGrpSpPr>
        <p:grpSpPr>
          <a:xfrm>
            <a:off x="1361873" y="123271"/>
            <a:ext cx="3289208" cy="2390250"/>
            <a:chOff x="384206" y="4158361"/>
            <a:chExt cx="3289208" cy="2390250"/>
          </a:xfrm>
        </p:grpSpPr>
        <p:grpSp>
          <p:nvGrpSpPr>
            <p:cNvPr id="36" name="Group 35"/>
            <p:cNvGrpSpPr/>
            <p:nvPr/>
          </p:nvGrpSpPr>
          <p:grpSpPr>
            <a:xfrm>
              <a:off x="384206" y="4158361"/>
              <a:ext cx="3289208" cy="2390250"/>
              <a:chOff x="609599" y="833642"/>
              <a:chExt cx="7941747" cy="5771225"/>
            </a:xfrm>
          </p:grpSpPr>
          <p:grpSp>
            <p:nvGrpSpPr>
              <p:cNvPr id="38" name="Group 14"/>
              <p:cNvGrpSpPr/>
              <p:nvPr/>
            </p:nvGrpSpPr>
            <p:grpSpPr>
              <a:xfrm rot="10800000">
                <a:off x="7696200" y="5257800"/>
                <a:ext cx="621450" cy="1347067"/>
                <a:chOff x="7010400" y="381000"/>
                <a:chExt cx="762000" cy="2033666"/>
              </a:xfrm>
            </p:grpSpPr>
            <p:sp>
              <p:nvSpPr>
                <p:cNvPr id="51" name="Rounded Rectangle 5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1"/>
              <p:cNvGrpSpPr/>
              <p:nvPr/>
            </p:nvGrpSpPr>
            <p:grpSpPr>
              <a:xfrm rot="10800000">
                <a:off x="939238" y="4923502"/>
                <a:ext cx="621450" cy="1347067"/>
                <a:chOff x="7010400" y="381000"/>
                <a:chExt cx="762000" cy="2033666"/>
              </a:xfrm>
            </p:grpSpPr>
            <p:sp>
              <p:nvSpPr>
                <p:cNvPr id="49" name="Rounded Rectangle 4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899460" y="833642"/>
                <a:ext cx="621450" cy="986197"/>
                <a:chOff x="7031201" y="834275"/>
                <a:chExt cx="762000" cy="1488861"/>
              </a:xfrm>
            </p:grpSpPr>
            <p:sp>
              <p:nvSpPr>
                <p:cNvPr id="47" name="Rounded Rectangle 4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7646520" y="1148254"/>
                <a:ext cx="621450" cy="1017899"/>
                <a:chOff x="7087348" y="824753"/>
                <a:chExt cx="762000" cy="1536722"/>
              </a:xfrm>
            </p:grpSpPr>
            <p:sp>
              <p:nvSpPr>
                <p:cNvPr id="45" name="Rounded Rectangle 4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ectangle 36"/>
            <p:cNvSpPr/>
            <p:nvPr/>
          </p:nvSpPr>
          <p:spPr>
            <a:xfrm>
              <a:off x="839170" y="4834063"/>
              <a:ext cx="2345814" cy="1015663"/>
            </a:xfrm>
            <a:prstGeom prst="rect">
              <a:avLst/>
            </a:prstGeom>
          </p:spPr>
          <p:txBody>
            <a:bodyPr wrap="square">
              <a:spAutoFit/>
            </a:bodyPr>
            <a:lstStyle/>
            <a:p>
              <a:pPr algn="ctr"/>
              <a:r>
                <a:rPr lang="en-US" sz="2000" b="1" dirty="0"/>
                <a:t>God’s wisdom is greater than human wisdom</a:t>
              </a:r>
              <a:endParaRPr lang="en-US" sz="2000" dirty="0"/>
            </a:p>
          </p:txBody>
        </p:sp>
      </p:grpSp>
      <p:sp>
        <p:nvSpPr>
          <p:cNvPr id="3" name="Rectangle 2"/>
          <p:cNvSpPr/>
          <p:nvPr/>
        </p:nvSpPr>
        <p:spPr>
          <a:xfrm>
            <a:off x="0" y="6422101"/>
            <a:ext cx="2454518" cy="369332"/>
          </a:xfrm>
          <a:prstGeom prst="rect">
            <a:avLst/>
          </a:prstGeom>
        </p:spPr>
        <p:txBody>
          <a:bodyPr wrap="none">
            <a:spAutoFit/>
          </a:bodyPr>
          <a:lstStyle/>
          <a:p>
            <a:r>
              <a:rPr lang="en-US" dirty="0">
                <a:solidFill>
                  <a:schemeClr val="bg1"/>
                </a:solidFill>
                <a:latin typeface="Abadi" panose="020B0604020104020204" pitchFamily="34" charset="0"/>
              </a:rPr>
              <a:t>1 Corinthians 1:26-27</a:t>
            </a:r>
            <a:endParaRPr lang="en-US" dirty="0"/>
          </a:p>
        </p:txBody>
      </p:sp>
      <p:pic>
        <p:nvPicPr>
          <p:cNvPr id="2052" name="Picture 4" descr="Image result for joseph and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415" y="2557604"/>
            <a:ext cx="2815699" cy="21683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esus calls fisherm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9953" y="4398901"/>
            <a:ext cx="2746810" cy="19656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9660" t="3555" r="12210" b="7389"/>
          <a:stretch/>
        </p:blipFill>
        <p:spPr bwMode="auto">
          <a:xfrm>
            <a:off x="5468293" y="534155"/>
            <a:ext cx="2385240" cy="18106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raduate symb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050" y="332761"/>
            <a:ext cx="2392774" cy="199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7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8"/>
                                        </p:tgtEl>
                                        <p:attrNameLst>
                                          <p:attrName>style.visibility</p:attrName>
                                        </p:attrNameLst>
                                      </p:cBhvr>
                                      <p:to>
                                        <p:strVal val="visible"/>
                                      </p:to>
                                    </p:set>
                                    <p:animEffect transition="in" filter="fade">
                                      <p:cBhvr>
                                        <p:cTn id="9" dur="500"/>
                                        <p:tgtEl>
                                          <p:spTgt spid="20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500"/>
                                        <p:tgtEl>
                                          <p:spTgt spid="205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par>
                                <p:cTn id="27" presetID="1" presetClass="exit" presetSubtype="0" fill="hold" nodeType="withEffect">
                                  <p:stCondLst>
                                    <p:cond delay="0"/>
                                  </p:stCondLst>
                                  <p:childTnLst>
                                    <p:set>
                                      <p:cBhvr>
                                        <p:cTn id="28" dur="1" fill="hold">
                                          <p:stCondLst>
                                            <p:cond delay="0"/>
                                          </p:stCondLst>
                                        </p:cTn>
                                        <p:tgtEl>
                                          <p:spTgt spid="205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5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(9)</a:t>
            </a:r>
          </a:p>
        </p:txBody>
      </p:sp>
      <p:grpSp>
        <p:nvGrpSpPr>
          <p:cNvPr id="31" name="Group 30"/>
          <p:cNvGrpSpPr/>
          <p:nvPr/>
        </p:nvGrpSpPr>
        <p:grpSpPr>
          <a:xfrm>
            <a:off x="276555" y="169810"/>
            <a:ext cx="6024657" cy="1200329"/>
            <a:chOff x="276555" y="169810"/>
            <a:chExt cx="6024657" cy="1200329"/>
          </a:xfrm>
        </p:grpSpPr>
        <p:sp>
          <p:nvSpPr>
            <p:cNvPr id="2" name="Rectangle 1"/>
            <p:cNvSpPr/>
            <p:nvPr/>
          </p:nvSpPr>
          <p:spPr>
            <a:xfrm>
              <a:off x="1279772" y="169810"/>
              <a:ext cx="5021440" cy="1200329"/>
            </a:xfrm>
            <a:prstGeom prst="rect">
              <a:avLst/>
            </a:prstGeom>
          </p:spPr>
          <p:txBody>
            <a:bodyPr wrap="square">
              <a:spAutoFit/>
            </a:bodyPr>
            <a:lstStyle/>
            <a:p>
              <a:r>
                <a:rPr lang="en-US" dirty="0">
                  <a:solidFill>
                    <a:schemeClr val="bg1"/>
                  </a:solidFill>
                </a:rPr>
                <a:t>“I sat on a plane next to a professed atheist who pressed his disbelief in God so urgently that I bore my testimony to him. ‘You are wrong,’ I said, ‘there is a God. I </a:t>
              </a:r>
              <a:r>
                <a:rPr lang="en-US" i="1" dirty="0">
                  <a:solidFill>
                    <a:schemeClr val="bg1"/>
                  </a:solidFill>
                </a:rPr>
                <a:t>know</a:t>
              </a:r>
              <a:r>
                <a:rPr lang="en-US" dirty="0">
                  <a:solidFill>
                    <a:schemeClr val="bg1"/>
                  </a:solidFill>
                </a:rPr>
                <a:t> He lives!’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55" y="232325"/>
              <a:ext cx="837021" cy="1043184"/>
            </a:xfrm>
            <a:prstGeom prst="rect">
              <a:avLst/>
            </a:prstGeom>
          </p:spPr>
        </p:pic>
      </p:grpSp>
      <p:grpSp>
        <p:nvGrpSpPr>
          <p:cNvPr id="33" name="Group 32"/>
          <p:cNvGrpSpPr/>
          <p:nvPr/>
        </p:nvGrpSpPr>
        <p:grpSpPr>
          <a:xfrm>
            <a:off x="280659" y="1545126"/>
            <a:ext cx="6373638" cy="998898"/>
            <a:chOff x="280659" y="1545126"/>
            <a:chExt cx="6373638" cy="998898"/>
          </a:xfrm>
        </p:grpSpPr>
        <p:sp>
          <p:nvSpPr>
            <p:cNvPr id="6" name="Rectangle 5"/>
            <p:cNvSpPr/>
            <p:nvPr/>
          </p:nvSpPr>
          <p:spPr>
            <a:xfrm>
              <a:off x="1345948" y="1691757"/>
              <a:ext cx="5308349" cy="646331"/>
            </a:xfrm>
            <a:prstGeom prst="rect">
              <a:avLst/>
            </a:prstGeom>
          </p:spPr>
          <p:txBody>
            <a:bodyPr wrap="square">
              <a:spAutoFit/>
            </a:bodyPr>
            <a:lstStyle/>
            <a:p>
              <a:r>
                <a:rPr lang="en-US" dirty="0">
                  <a:solidFill>
                    <a:schemeClr val="bg1"/>
                  </a:solidFill>
                  <a:latin typeface="Open Sans"/>
                </a:rPr>
                <a:t>‘You don’t </a:t>
              </a:r>
              <a:r>
                <a:rPr lang="en-US" i="1" dirty="0">
                  <a:solidFill>
                    <a:schemeClr val="bg1"/>
                  </a:solidFill>
                  <a:latin typeface="Open Sans"/>
                </a:rPr>
                <a:t>know.</a:t>
              </a:r>
              <a:r>
                <a:rPr lang="en-US" dirty="0">
                  <a:solidFill>
                    <a:schemeClr val="bg1"/>
                  </a:solidFill>
                  <a:latin typeface="Open Sans"/>
                </a:rPr>
                <a:t> Nobody </a:t>
              </a:r>
              <a:r>
                <a:rPr lang="en-US" i="1" dirty="0">
                  <a:solidFill>
                    <a:schemeClr val="bg1"/>
                  </a:solidFill>
                  <a:latin typeface="Open Sans"/>
                </a:rPr>
                <a:t>knows </a:t>
              </a:r>
              <a:r>
                <a:rPr lang="en-US" dirty="0">
                  <a:solidFill>
                    <a:schemeClr val="bg1"/>
                  </a:solidFill>
                  <a:latin typeface="Open Sans"/>
                </a:rPr>
                <a:t>that! You can’t </a:t>
              </a:r>
              <a:r>
                <a:rPr lang="en-US" i="1" dirty="0">
                  <a:solidFill>
                    <a:schemeClr val="bg1"/>
                  </a:solidFill>
                  <a:latin typeface="Open Sans"/>
                </a:rPr>
                <a:t>know</a:t>
              </a:r>
              <a:r>
                <a:rPr lang="en-US" dirty="0">
                  <a:solidFill>
                    <a:schemeClr val="bg1"/>
                  </a:solidFill>
                  <a:latin typeface="Open Sans"/>
                </a:rPr>
                <a:t> it!’</a:t>
              </a:r>
              <a:endParaRPr lang="en-US" dirty="0">
                <a:solidFill>
                  <a:schemeClr val="bg1"/>
                </a:solidFill>
              </a:endParaRPr>
            </a:p>
          </p:txBody>
        </p:sp>
        <p:grpSp>
          <p:nvGrpSpPr>
            <p:cNvPr id="15" name="Group 14"/>
            <p:cNvGrpSpPr/>
            <p:nvPr/>
          </p:nvGrpSpPr>
          <p:grpSpPr>
            <a:xfrm>
              <a:off x="280659" y="1545126"/>
              <a:ext cx="841972" cy="998898"/>
              <a:chOff x="6400800" y="304800"/>
              <a:chExt cx="1219200" cy="1371600"/>
            </a:xfrm>
          </p:grpSpPr>
          <p:pic>
            <p:nvPicPr>
              <p:cNvPr id="16"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18" name="Frame 17"/>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 name="Group 37"/>
          <p:cNvGrpSpPr/>
          <p:nvPr/>
        </p:nvGrpSpPr>
        <p:grpSpPr>
          <a:xfrm>
            <a:off x="302207" y="2620606"/>
            <a:ext cx="6533159" cy="1200329"/>
            <a:chOff x="302207" y="2620606"/>
            <a:chExt cx="6533159" cy="1200329"/>
          </a:xfrm>
        </p:grpSpPr>
        <p:sp>
          <p:nvSpPr>
            <p:cNvPr id="11" name="Rectangle 10"/>
            <p:cNvSpPr/>
            <p:nvPr/>
          </p:nvSpPr>
          <p:spPr>
            <a:xfrm>
              <a:off x="1219200" y="2620606"/>
              <a:ext cx="5616166" cy="1200329"/>
            </a:xfrm>
            <a:prstGeom prst="rect">
              <a:avLst/>
            </a:prstGeom>
          </p:spPr>
          <p:txBody>
            <a:bodyPr wrap="square">
              <a:spAutoFit/>
            </a:bodyPr>
            <a:lstStyle/>
            <a:p>
              <a:r>
                <a:rPr lang="en-US" dirty="0">
                  <a:solidFill>
                    <a:schemeClr val="bg1"/>
                  </a:solidFill>
                  <a:latin typeface="Open Sans"/>
                </a:rPr>
                <a:t>When I would not yield, the atheist, who was an attorney, asked perhaps the ultimate question on the subject of testimony. In a sneering condescending way he said…</a:t>
              </a:r>
              <a:endParaRPr lang="en-US" dirty="0">
                <a:solidFill>
                  <a:schemeClr val="bg1"/>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07" y="2684305"/>
              <a:ext cx="837021" cy="1043184"/>
            </a:xfrm>
            <a:prstGeom prst="rect">
              <a:avLst/>
            </a:prstGeom>
          </p:spPr>
        </p:pic>
      </p:grpSp>
      <p:grpSp>
        <p:nvGrpSpPr>
          <p:cNvPr id="39" name="Group 38"/>
          <p:cNvGrpSpPr/>
          <p:nvPr/>
        </p:nvGrpSpPr>
        <p:grpSpPr>
          <a:xfrm>
            <a:off x="297257" y="3888465"/>
            <a:ext cx="6411361" cy="998898"/>
            <a:chOff x="297257" y="3888465"/>
            <a:chExt cx="6411361" cy="998898"/>
          </a:xfrm>
        </p:grpSpPr>
        <p:grpSp>
          <p:nvGrpSpPr>
            <p:cNvPr id="20" name="Group 19"/>
            <p:cNvGrpSpPr/>
            <p:nvPr/>
          </p:nvGrpSpPr>
          <p:grpSpPr>
            <a:xfrm>
              <a:off x="297257" y="3888465"/>
              <a:ext cx="841972" cy="998898"/>
              <a:chOff x="6400800" y="304800"/>
              <a:chExt cx="1219200" cy="1371600"/>
            </a:xfrm>
          </p:grpSpPr>
          <p:pic>
            <p:nvPicPr>
              <p:cNvPr id="21"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22" name="Frame 21"/>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Rectangle 12"/>
            <p:cNvSpPr/>
            <p:nvPr/>
          </p:nvSpPr>
          <p:spPr>
            <a:xfrm>
              <a:off x="1101505" y="4083608"/>
              <a:ext cx="5607113" cy="369332"/>
            </a:xfrm>
            <a:prstGeom prst="rect">
              <a:avLst/>
            </a:prstGeom>
          </p:spPr>
          <p:txBody>
            <a:bodyPr wrap="square">
              <a:spAutoFit/>
            </a:bodyPr>
            <a:lstStyle/>
            <a:p>
              <a:r>
                <a:rPr lang="en-US" dirty="0">
                  <a:solidFill>
                    <a:schemeClr val="bg1"/>
                  </a:solidFill>
                  <a:latin typeface="Open Sans"/>
                </a:rPr>
                <a:t>‘All right…you say you know. Tell me </a:t>
              </a:r>
              <a:r>
                <a:rPr lang="en-US" i="1" dirty="0">
                  <a:solidFill>
                    <a:schemeClr val="bg1"/>
                  </a:solidFill>
                  <a:latin typeface="Open Sans"/>
                </a:rPr>
                <a:t>how</a:t>
              </a:r>
              <a:r>
                <a:rPr lang="en-US" dirty="0">
                  <a:solidFill>
                    <a:schemeClr val="bg1"/>
                  </a:solidFill>
                  <a:latin typeface="Open Sans"/>
                </a:rPr>
                <a:t> you know.’</a:t>
              </a:r>
              <a:endParaRPr lang="en-US" dirty="0">
                <a:solidFill>
                  <a:schemeClr val="bg1"/>
                </a:solidFill>
              </a:endParaRPr>
            </a:p>
          </p:txBody>
        </p:sp>
      </p:grpSp>
      <p:grpSp>
        <p:nvGrpSpPr>
          <p:cNvPr id="40" name="Group 39"/>
          <p:cNvGrpSpPr/>
          <p:nvPr/>
        </p:nvGrpSpPr>
        <p:grpSpPr>
          <a:xfrm>
            <a:off x="345965" y="5094899"/>
            <a:ext cx="5439199" cy="1200329"/>
            <a:chOff x="345965" y="5094899"/>
            <a:chExt cx="5439199" cy="1200329"/>
          </a:xfrm>
        </p:grpSpPr>
        <p:sp>
          <p:nvSpPr>
            <p:cNvPr id="8" name="Rectangle 7"/>
            <p:cNvSpPr/>
            <p:nvPr/>
          </p:nvSpPr>
          <p:spPr>
            <a:xfrm>
              <a:off x="1345949" y="5094899"/>
              <a:ext cx="4439215" cy="1200329"/>
            </a:xfrm>
            <a:prstGeom prst="rect">
              <a:avLst/>
            </a:prstGeom>
          </p:spPr>
          <p:txBody>
            <a:bodyPr wrap="square">
              <a:spAutoFit/>
            </a:bodyPr>
            <a:lstStyle/>
            <a:p>
              <a:r>
                <a:rPr lang="en-US" dirty="0">
                  <a:solidFill>
                    <a:schemeClr val="bg1"/>
                  </a:solidFill>
                  <a:latin typeface="Open Sans"/>
                </a:rPr>
                <a:t>“When I attempted to answer, even though I held advanced academic degrees, I was helpless to communicate. …</a:t>
              </a:r>
              <a:endParaRPr lang="en-US" dirty="0">
                <a:solidFill>
                  <a:schemeClr val="bg1"/>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65" y="5100071"/>
              <a:ext cx="837021" cy="1043184"/>
            </a:xfrm>
            <a:prstGeom prst="rect">
              <a:avLst/>
            </a:prstGeom>
          </p:spPr>
        </p:pic>
      </p:grpSp>
      <p:grpSp>
        <p:nvGrpSpPr>
          <p:cNvPr id="41" name="Group 40"/>
          <p:cNvGrpSpPr/>
          <p:nvPr/>
        </p:nvGrpSpPr>
        <p:grpSpPr>
          <a:xfrm>
            <a:off x="6909728" y="256467"/>
            <a:ext cx="4733027" cy="1043184"/>
            <a:chOff x="6909728" y="256467"/>
            <a:chExt cx="4733027" cy="1043184"/>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728" y="256467"/>
              <a:ext cx="837021" cy="1043184"/>
            </a:xfrm>
            <a:prstGeom prst="rect">
              <a:avLst/>
            </a:prstGeom>
          </p:spPr>
        </p:pic>
        <p:sp>
          <p:nvSpPr>
            <p:cNvPr id="14" name="Rectangle 13"/>
            <p:cNvSpPr/>
            <p:nvPr/>
          </p:nvSpPr>
          <p:spPr>
            <a:xfrm>
              <a:off x="7967049" y="317368"/>
              <a:ext cx="3675706" cy="923330"/>
            </a:xfrm>
            <a:prstGeom prst="rect">
              <a:avLst/>
            </a:prstGeom>
          </p:spPr>
          <p:txBody>
            <a:bodyPr wrap="square">
              <a:spAutoFit/>
            </a:bodyPr>
            <a:lstStyle/>
            <a:p>
              <a:r>
                <a:rPr lang="en-US" dirty="0">
                  <a:solidFill>
                    <a:schemeClr val="bg1"/>
                  </a:solidFill>
                  <a:latin typeface="Open Sans"/>
                </a:rPr>
                <a:t>“When I used the words </a:t>
              </a:r>
              <a:r>
                <a:rPr lang="en-US" i="1" dirty="0">
                  <a:solidFill>
                    <a:schemeClr val="bg1"/>
                  </a:solidFill>
                  <a:latin typeface="Open Sans"/>
                </a:rPr>
                <a:t>Spirit</a:t>
              </a:r>
              <a:r>
                <a:rPr lang="en-US" dirty="0">
                  <a:solidFill>
                    <a:schemeClr val="bg1"/>
                  </a:solidFill>
                  <a:latin typeface="Open Sans"/>
                </a:rPr>
                <a:t> and </a:t>
              </a:r>
              <a:r>
                <a:rPr lang="en-US" i="1" dirty="0">
                  <a:solidFill>
                    <a:schemeClr val="bg1"/>
                  </a:solidFill>
                  <a:latin typeface="Open Sans"/>
                </a:rPr>
                <a:t>witness,</a:t>
              </a:r>
              <a:r>
                <a:rPr lang="en-US" dirty="0">
                  <a:solidFill>
                    <a:schemeClr val="bg1"/>
                  </a:solidFill>
                  <a:latin typeface="Open Sans"/>
                </a:rPr>
                <a:t> the atheist responded, </a:t>
              </a:r>
              <a:endParaRPr lang="en-US" dirty="0"/>
            </a:p>
          </p:txBody>
        </p:sp>
      </p:grpSp>
      <p:grpSp>
        <p:nvGrpSpPr>
          <p:cNvPr id="42" name="Group 41"/>
          <p:cNvGrpSpPr/>
          <p:nvPr/>
        </p:nvGrpSpPr>
        <p:grpSpPr>
          <a:xfrm>
            <a:off x="6960607" y="1498350"/>
            <a:ext cx="4525222" cy="998898"/>
            <a:chOff x="6960607" y="1498350"/>
            <a:chExt cx="4525222" cy="998898"/>
          </a:xfrm>
        </p:grpSpPr>
        <p:grpSp>
          <p:nvGrpSpPr>
            <p:cNvPr id="27" name="Group 26"/>
            <p:cNvGrpSpPr/>
            <p:nvPr/>
          </p:nvGrpSpPr>
          <p:grpSpPr>
            <a:xfrm>
              <a:off x="6960607" y="1498350"/>
              <a:ext cx="841972" cy="998898"/>
              <a:chOff x="6400800" y="304800"/>
              <a:chExt cx="1219200" cy="1371600"/>
            </a:xfrm>
          </p:grpSpPr>
          <p:pic>
            <p:nvPicPr>
              <p:cNvPr id="28"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29" name="Frame 28"/>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Rectangle 22"/>
            <p:cNvSpPr/>
            <p:nvPr/>
          </p:nvSpPr>
          <p:spPr>
            <a:xfrm>
              <a:off x="7912727" y="1594866"/>
              <a:ext cx="3573102" cy="646331"/>
            </a:xfrm>
            <a:prstGeom prst="rect">
              <a:avLst/>
            </a:prstGeom>
          </p:spPr>
          <p:txBody>
            <a:bodyPr wrap="square">
              <a:spAutoFit/>
            </a:bodyPr>
            <a:lstStyle/>
            <a:p>
              <a:pPr fontAlgn="base"/>
              <a:r>
                <a:rPr lang="en-US" dirty="0">
                  <a:solidFill>
                    <a:schemeClr val="bg1"/>
                  </a:solidFill>
                  <a:latin typeface="Open Sans"/>
                </a:rPr>
                <a:t>‘I don’t know what you are talking about.’</a:t>
              </a:r>
            </a:p>
          </p:txBody>
        </p:sp>
      </p:grpSp>
      <p:grpSp>
        <p:nvGrpSpPr>
          <p:cNvPr id="43" name="Group 42"/>
          <p:cNvGrpSpPr/>
          <p:nvPr/>
        </p:nvGrpSpPr>
        <p:grpSpPr>
          <a:xfrm>
            <a:off x="6926326" y="2599805"/>
            <a:ext cx="4354292" cy="1043184"/>
            <a:chOff x="6926326" y="2599805"/>
            <a:chExt cx="4354292" cy="1043184"/>
          </a:xfrm>
        </p:grpSpPr>
        <p:sp>
          <p:nvSpPr>
            <p:cNvPr id="26" name="Rectangle 25"/>
            <p:cNvSpPr/>
            <p:nvPr/>
          </p:nvSpPr>
          <p:spPr>
            <a:xfrm>
              <a:off x="7921782" y="2644109"/>
              <a:ext cx="3358836" cy="923330"/>
            </a:xfrm>
            <a:prstGeom prst="rect">
              <a:avLst/>
            </a:prstGeom>
          </p:spPr>
          <p:txBody>
            <a:bodyPr wrap="square">
              <a:spAutoFit/>
            </a:bodyPr>
            <a:lstStyle/>
            <a:p>
              <a:r>
                <a:rPr lang="en-US" dirty="0">
                  <a:solidFill>
                    <a:schemeClr val="bg1"/>
                  </a:solidFill>
                  <a:latin typeface="Open Sans"/>
                </a:rPr>
                <a:t>The words </a:t>
              </a:r>
              <a:r>
                <a:rPr lang="en-US" i="1" dirty="0">
                  <a:solidFill>
                    <a:schemeClr val="bg1"/>
                  </a:solidFill>
                  <a:latin typeface="Open Sans"/>
                </a:rPr>
                <a:t>prayer, discernment,</a:t>
              </a:r>
              <a:r>
                <a:rPr lang="en-US" dirty="0">
                  <a:solidFill>
                    <a:schemeClr val="bg1"/>
                  </a:solidFill>
                  <a:latin typeface="Open Sans"/>
                </a:rPr>
                <a:t> and </a:t>
              </a:r>
              <a:r>
                <a:rPr lang="en-US" i="1" dirty="0">
                  <a:solidFill>
                    <a:schemeClr val="bg1"/>
                  </a:solidFill>
                  <a:latin typeface="Open Sans"/>
                </a:rPr>
                <a:t>faith,</a:t>
              </a:r>
              <a:r>
                <a:rPr lang="en-US" dirty="0">
                  <a:solidFill>
                    <a:schemeClr val="bg1"/>
                  </a:solidFill>
                  <a:latin typeface="Open Sans"/>
                </a:rPr>
                <a:t> were equally meaningless to him. </a:t>
              </a:r>
              <a:endParaRPr lang="en-US" dirty="0"/>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6326" y="2599805"/>
              <a:ext cx="837021" cy="1043184"/>
            </a:xfrm>
            <a:prstGeom prst="rect">
              <a:avLst/>
            </a:prstGeom>
          </p:spPr>
        </p:pic>
      </p:grpSp>
      <p:grpSp>
        <p:nvGrpSpPr>
          <p:cNvPr id="44" name="Group 43"/>
          <p:cNvGrpSpPr/>
          <p:nvPr/>
        </p:nvGrpSpPr>
        <p:grpSpPr>
          <a:xfrm>
            <a:off x="6969660" y="3797930"/>
            <a:ext cx="4202315" cy="998898"/>
            <a:chOff x="6969660" y="3797930"/>
            <a:chExt cx="4202315" cy="998898"/>
          </a:xfrm>
        </p:grpSpPr>
        <p:sp>
          <p:nvSpPr>
            <p:cNvPr id="30" name="Rectangle 29"/>
            <p:cNvSpPr/>
            <p:nvPr/>
          </p:nvSpPr>
          <p:spPr>
            <a:xfrm>
              <a:off x="7985155" y="3848220"/>
              <a:ext cx="3186820" cy="923330"/>
            </a:xfrm>
            <a:prstGeom prst="rect">
              <a:avLst/>
            </a:prstGeom>
          </p:spPr>
          <p:txBody>
            <a:bodyPr wrap="square">
              <a:spAutoFit/>
            </a:bodyPr>
            <a:lstStyle/>
            <a:p>
              <a:pPr fontAlgn="base"/>
              <a:r>
                <a:rPr lang="en-US" dirty="0">
                  <a:solidFill>
                    <a:schemeClr val="bg1"/>
                  </a:solidFill>
                  <a:latin typeface="Open Sans"/>
                </a:rPr>
                <a:t> ‘you don’t really know. If you did, you would be able to tell me </a:t>
              </a:r>
              <a:r>
                <a:rPr lang="en-US" i="1" dirty="0">
                  <a:solidFill>
                    <a:schemeClr val="bg1"/>
                  </a:solidFill>
                  <a:latin typeface="Open Sans"/>
                </a:rPr>
                <a:t>how you know.</a:t>
              </a:r>
              <a:r>
                <a:rPr lang="en-US" dirty="0">
                  <a:solidFill>
                    <a:schemeClr val="bg1"/>
                  </a:solidFill>
                  <a:latin typeface="Open Sans"/>
                </a:rPr>
                <a:t>’</a:t>
              </a:r>
            </a:p>
          </p:txBody>
        </p:sp>
        <p:grpSp>
          <p:nvGrpSpPr>
            <p:cNvPr id="34" name="Group 33"/>
            <p:cNvGrpSpPr/>
            <p:nvPr/>
          </p:nvGrpSpPr>
          <p:grpSpPr>
            <a:xfrm>
              <a:off x="6969660" y="3797930"/>
              <a:ext cx="841972" cy="998898"/>
              <a:chOff x="6400800" y="304800"/>
              <a:chExt cx="1219200" cy="1371600"/>
            </a:xfrm>
          </p:grpSpPr>
          <p:pic>
            <p:nvPicPr>
              <p:cNvPr id="35"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36" name="Frame 35"/>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 name="Group 44"/>
          <p:cNvGrpSpPr/>
          <p:nvPr/>
        </p:nvGrpSpPr>
        <p:grpSpPr>
          <a:xfrm>
            <a:off x="6980646" y="4962760"/>
            <a:ext cx="4894482" cy="1043184"/>
            <a:chOff x="6980646" y="4962760"/>
            <a:chExt cx="4894482" cy="1043184"/>
          </a:xfrm>
        </p:grpSpPr>
        <p:sp>
          <p:nvSpPr>
            <p:cNvPr id="9" name="Rectangle 8"/>
            <p:cNvSpPr/>
            <p:nvPr/>
          </p:nvSpPr>
          <p:spPr>
            <a:xfrm>
              <a:off x="7858407" y="5171946"/>
              <a:ext cx="4016721" cy="369332"/>
            </a:xfrm>
            <a:prstGeom prst="rect">
              <a:avLst/>
            </a:prstGeom>
          </p:spPr>
          <p:txBody>
            <a:bodyPr wrap="square">
              <a:spAutoFit/>
            </a:bodyPr>
            <a:lstStyle/>
            <a:p>
              <a:pPr fontAlgn="base"/>
              <a:r>
                <a:rPr lang="en-US" dirty="0">
                  <a:solidFill>
                    <a:schemeClr val="bg1"/>
                  </a:solidFill>
                  <a:latin typeface="Open Sans"/>
                </a:rPr>
                <a:t>“I … was at a loss as to what to do”</a:t>
              </a:r>
              <a:endParaRPr lang="en-US" b="0" i="0" dirty="0">
                <a:solidFill>
                  <a:schemeClr val="bg1"/>
                </a:solidFill>
                <a:effectLst/>
                <a:latin typeface="Open Sans"/>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0646" y="4962760"/>
              <a:ext cx="837021" cy="1043184"/>
            </a:xfrm>
            <a:prstGeom prst="rect">
              <a:avLst/>
            </a:prstGeom>
          </p:spPr>
        </p:pic>
      </p:grpSp>
      <p:sp>
        <p:nvSpPr>
          <p:cNvPr id="46" name="Rectangle 45"/>
          <p:cNvSpPr/>
          <p:nvPr/>
        </p:nvSpPr>
        <p:spPr>
          <a:xfrm>
            <a:off x="4126864" y="6096175"/>
            <a:ext cx="7654660" cy="584775"/>
          </a:xfrm>
          <a:prstGeom prst="rect">
            <a:avLst/>
          </a:prstGeom>
        </p:spPr>
        <p:txBody>
          <a:bodyPr wrap="none">
            <a:spAutoFit/>
          </a:bodyPr>
          <a:lstStyle/>
          <a:p>
            <a:r>
              <a:rPr lang="en-US" sz="3200" dirty="0">
                <a:solidFill>
                  <a:schemeClr val="bg1"/>
                </a:solidFill>
                <a:effectLst>
                  <a:glow rad="139700">
                    <a:schemeClr val="accent2">
                      <a:satMod val="175000"/>
                      <a:alpha val="40000"/>
                    </a:schemeClr>
                  </a:glow>
                </a:effectLst>
                <a:latin typeface="Open Sans"/>
              </a:rPr>
              <a:t>What would you have said to the atheist?</a:t>
            </a:r>
            <a:endParaRPr lang="en-US" sz="3200" dirty="0">
              <a:solidFill>
                <a:schemeClr val="bg1"/>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32560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1000"/>
                                        <p:tgtEl>
                                          <p:spTgt spid="46"/>
                                        </p:tgtEl>
                                      </p:cBhvr>
                                    </p:animEffect>
                                    <p:anim calcmode="lin" valueType="num">
                                      <p:cBhvr>
                                        <p:cTn id="62" dur="1000" fill="hold"/>
                                        <p:tgtEl>
                                          <p:spTgt spid="46"/>
                                        </p:tgtEl>
                                        <p:attrNameLst>
                                          <p:attrName>ppt_x</p:attrName>
                                        </p:attrNameLst>
                                      </p:cBhvr>
                                      <p:tavLst>
                                        <p:tav tm="0">
                                          <p:val>
                                            <p:strVal val="#ppt_x"/>
                                          </p:val>
                                        </p:tav>
                                        <p:tav tm="100000">
                                          <p:val>
                                            <p:strVal val="#ppt_x"/>
                                          </p:val>
                                        </p:tav>
                                      </p:tavLst>
                                    </p:anim>
                                    <p:anim calcmode="lin" valueType="num">
                                      <p:cBhvr>
                                        <p:cTn id="63" dur="1000" fill="hold"/>
                                        <p:tgtEl>
                                          <p:spTgt spid="46"/>
                                        </p:tgtEl>
                                        <p:attrNameLst>
                                          <p:attrName>ppt_y</p:attrName>
                                        </p:attrNameLst>
                                      </p:cBhvr>
                                      <p:tavLst>
                                        <p:tav tm="0">
                                          <p:val>
                                            <p:strVal val="#ppt_y+.1"/>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Teaching by the Spirit</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2:1-8</a:t>
            </a:r>
          </a:p>
        </p:txBody>
      </p:sp>
      <p:sp>
        <p:nvSpPr>
          <p:cNvPr id="2" name="Rectangle 1"/>
          <p:cNvSpPr/>
          <p:nvPr/>
        </p:nvSpPr>
        <p:spPr>
          <a:xfrm>
            <a:off x="2281643" y="1149054"/>
            <a:ext cx="5867273" cy="1200329"/>
          </a:xfrm>
          <a:prstGeom prst="rect">
            <a:avLst/>
          </a:prstGeom>
        </p:spPr>
        <p:txBody>
          <a:bodyPr wrap="square">
            <a:spAutoFit/>
          </a:bodyPr>
          <a:lstStyle/>
          <a:p>
            <a:r>
              <a:rPr lang="en-US" sz="2400" dirty="0">
                <a:solidFill>
                  <a:schemeClr val="bg1"/>
                </a:solidFill>
              </a:rPr>
              <a:t>Paul did not use the world’s wisdom to convince them of the gospel. He taught them by the Spirit so they would have faith in God. </a:t>
            </a:r>
          </a:p>
        </p:txBody>
      </p:sp>
      <p:sp>
        <p:nvSpPr>
          <p:cNvPr id="3" name="Rectangle 2"/>
          <p:cNvSpPr/>
          <p:nvPr/>
        </p:nvSpPr>
        <p:spPr>
          <a:xfrm>
            <a:off x="2475812" y="3588028"/>
            <a:ext cx="5549774" cy="830997"/>
          </a:xfrm>
          <a:prstGeom prst="rect">
            <a:avLst/>
          </a:prstGeom>
        </p:spPr>
        <p:txBody>
          <a:bodyPr wrap="square">
            <a:spAutoFit/>
          </a:bodyPr>
          <a:lstStyle/>
          <a:p>
            <a:r>
              <a:rPr lang="en-US" sz="2400" dirty="0">
                <a:solidFill>
                  <a:schemeClr val="bg1"/>
                </a:solidFill>
              </a:rPr>
              <a:t>Paul told them that unbelievers cannot understand the mysteries of God.</a:t>
            </a:r>
          </a:p>
        </p:txBody>
      </p:sp>
      <p:sp>
        <p:nvSpPr>
          <p:cNvPr id="6" name="Rectangle 5"/>
          <p:cNvSpPr/>
          <p:nvPr/>
        </p:nvSpPr>
        <p:spPr>
          <a:xfrm>
            <a:off x="6601595" y="2340503"/>
            <a:ext cx="4477871" cy="1015663"/>
          </a:xfrm>
          <a:prstGeom prst="rect">
            <a:avLst/>
          </a:prstGeom>
        </p:spPr>
        <p:txBody>
          <a:bodyPr wrap="square">
            <a:spAutoFit/>
          </a:bodyPr>
          <a:lstStyle/>
          <a:p>
            <a:r>
              <a:rPr lang="en-US" sz="2000" i="1" dirty="0">
                <a:solidFill>
                  <a:srgbClr val="FFFF00"/>
                </a:solidFill>
                <a:latin typeface="Palatino"/>
              </a:rPr>
              <a:t> But to be learned is good if they hearken unto the counsels of God. 2 Nephi 9:29</a:t>
            </a:r>
            <a:endParaRPr lang="en-US" sz="2000" i="1" dirty="0">
              <a:solidFill>
                <a:srgbClr val="FFFF00"/>
              </a:solidFill>
            </a:endParaRPr>
          </a:p>
        </p:txBody>
      </p:sp>
      <p:sp>
        <p:nvSpPr>
          <p:cNvPr id="8" name="Rectangle 7"/>
          <p:cNvSpPr/>
          <p:nvPr/>
        </p:nvSpPr>
        <p:spPr>
          <a:xfrm>
            <a:off x="1426028" y="5314284"/>
            <a:ext cx="6096000" cy="1015663"/>
          </a:xfrm>
          <a:prstGeom prst="rect">
            <a:avLst/>
          </a:prstGeom>
        </p:spPr>
        <p:txBody>
          <a:bodyPr>
            <a:spAutoFit/>
          </a:bodyPr>
          <a:lstStyle/>
          <a:p>
            <a:r>
              <a:rPr lang="en-US" sz="2000" dirty="0">
                <a:solidFill>
                  <a:schemeClr val="bg1"/>
                </a:solidFill>
                <a:latin typeface="Open Sans"/>
              </a:rPr>
              <a:t>Regardless of those who scoffed at the gospel, the Saints’ faith should not depend on “the wisdom of men, but … the power of God” (1)</a:t>
            </a:r>
            <a:endParaRPr lang="en-US" sz="2000" dirty="0">
              <a:solidFill>
                <a:schemeClr val="bg1"/>
              </a:solidFill>
            </a:endParaRPr>
          </a:p>
        </p:txBody>
      </p:sp>
      <p:pic>
        <p:nvPicPr>
          <p:cNvPr id="9" name="Picture 2" descr="Image result for holding world up in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734" y="3501009"/>
            <a:ext cx="3575323" cy="2917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20" y="791099"/>
            <a:ext cx="1539372" cy="361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1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8342" y="729344"/>
            <a:ext cx="5464630" cy="3693319"/>
          </a:xfrm>
          <a:prstGeom prst="rect">
            <a:avLst/>
          </a:prstGeom>
          <a:noFill/>
        </p:spPr>
        <p:txBody>
          <a:bodyPr wrap="square" rtlCol="0">
            <a:spAutoFit/>
          </a:bodyPr>
          <a:lstStyle/>
          <a:p>
            <a:r>
              <a:rPr lang="en-US" dirty="0">
                <a:solidFill>
                  <a:schemeClr val="bg1"/>
                </a:solidFill>
              </a:rPr>
              <a:t>Corinth is on an isthmus connecting mainland Greece with the Peloponnesian peninsula. </a:t>
            </a:r>
          </a:p>
          <a:p>
            <a:endParaRPr lang="en-US" dirty="0">
              <a:solidFill>
                <a:schemeClr val="bg1"/>
              </a:solidFill>
            </a:endParaRPr>
          </a:p>
          <a:p>
            <a:r>
              <a:rPr lang="en-US" dirty="0">
                <a:solidFill>
                  <a:schemeClr val="bg1"/>
                </a:solidFill>
              </a:rPr>
              <a:t>Corinth was the capital of the Roman province Achaia, which covered most of ancient Greece south of Macedonia.</a:t>
            </a:r>
          </a:p>
          <a:p>
            <a:endParaRPr lang="en-US" dirty="0">
              <a:solidFill>
                <a:schemeClr val="bg1"/>
              </a:solidFill>
            </a:endParaRPr>
          </a:p>
          <a:p>
            <a:r>
              <a:rPr lang="en-US" dirty="0">
                <a:solidFill>
                  <a:schemeClr val="bg1"/>
                </a:solidFill>
              </a:rPr>
              <a:t>Corinth was the most important city in Greece during Paul’s day. </a:t>
            </a:r>
          </a:p>
          <a:p>
            <a:endParaRPr lang="en-US" dirty="0">
              <a:solidFill>
                <a:schemeClr val="bg1"/>
              </a:solidFill>
            </a:endParaRPr>
          </a:p>
          <a:p>
            <a:r>
              <a:rPr lang="en-US" dirty="0">
                <a:solidFill>
                  <a:schemeClr val="bg1"/>
                </a:solidFill>
              </a:rPr>
              <a:t>It was the hub for commerce, philosophy, and religion from the East and the West.</a:t>
            </a:r>
          </a:p>
          <a:p>
            <a:endParaRPr lang="en-US" dirty="0">
              <a:solidFill>
                <a:schemeClr val="bg1"/>
              </a:solidFill>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r="2021" b="1693"/>
          <a:stretch/>
        </p:blipFill>
        <p:spPr>
          <a:xfrm>
            <a:off x="5834743" y="269531"/>
            <a:ext cx="5573486" cy="3089520"/>
          </a:xfrm>
          <a:prstGeom prst="rect">
            <a:avLst/>
          </a:prstGeom>
        </p:spPr>
      </p:pic>
      <p:sp>
        <p:nvSpPr>
          <p:cNvPr id="44" name="Rectangle 43"/>
          <p:cNvSpPr/>
          <p:nvPr/>
        </p:nvSpPr>
        <p:spPr>
          <a:xfrm>
            <a:off x="5617029" y="3986910"/>
            <a:ext cx="6096000" cy="2585323"/>
          </a:xfrm>
          <a:prstGeom prst="rect">
            <a:avLst/>
          </a:prstGeom>
        </p:spPr>
        <p:txBody>
          <a:bodyPr>
            <a:spAutoFit/>
          </a:bodyPr>
          <a:lstStyle/>
          <a:p>
            <a:r>
              <a:rPr lang="en-US" dirty="0">
                <a:solidFill>
                  <a:schemeClr val="bg1"/>
                </a:solidFill>
              </a:rPr>
              <a:t>Religious culture included idol worship. People worshiped in 12 temples throughout the city. They also engaged in immoral behavior. </a:t>
            </a:r>
          </a:p>
          <a:p>
            <a:endParaRPr lang="en-US" dirty="0">
              <a:solidFill>
                <a:schemeClr val="bg1"/>
              </a:solidFill>
            </a:endParaRPr>
          </a:p>
          <a:p>
            <a:r>
              <a:rPr lang="en-US" dirty="0">
                <a:solidFill>
                  <a:schemeClr val="bg1"/>
                </a:solidFill>
              </a:rPr>
              <a:t>Corinth was destroyed by Romans in 146 BC and rebuilt by Julius Caesar as a Roman colony in 46 BC.</a:t>
            </a:r>
          </a:p>
          <a:p>
            <a:endParaRPr lang="en-US" dirty="0">
              <a:solidFill>
                <a:schemeClr val="bg1"/>
              </a:solidFill>
            </a:endParaRPr>
          </a:p>
          <a:p>
            <a:r>
              <a:rPr lang="en-US" dirty="0">
                <a:solidFill>
                  <a:schemeClr val="bg1"/>
                </a:solidFill>
              </a:rPr>
              <a:t>The official language was Latin, but a common language remained Greek</a:t>
            </a:r>
          </a:p>
        </p:txBody>
      </p:sp>
      <p:sp>
        <p:nvSpPr>
          <p:cNvPr id="45" name="Rectangle 44"/>
          <p:cNvSpPr/>
          <p:nvPr/>
        </p:nvSpPr>
        <p:spPr>
          <a:xfrm>
            <a:off x="11574523" y="6488668"/>
            <a:ext cx="617477" cy="369332"/>
          </a:xfrm>
          <a:prstGeom prst="rect">
            <a:avLst/>
          </a:prstGeom>
        </p:spPr>
        <p:txBody>
          <a:bodyPr wrap="none">
            <a:spAutoFit/>
          </a:bodyPr>
          <a:lstStyle/>
          <a:p>
            <a:r>
              <a:rPr lang="en-US" dirty="0">
                <a:solidFill>
                  <a:schemeClr val="bg1"/>
                </a:solidFill>
              </a:rPr>
              <a:t>(2,3)</a:t>
            </a:r>
          </a:p>
        </p:txBody>
      </p:sp>
      <p:pic>
        <p:nvPicPr>
          <p:cNvPr id="307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86" y="4376975"/>
            <a:ext cx="4128860" cy="231388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132115" y="0"/>
            <a:ext cx="2460172" cy="830997"/>
          </a:xfrm>
          <a:prstGeom prst="rect">
            <a:avLst/>
          </a:prstGeom>
          <a:noFill/>
        </p:spPr>
        <p:txBody>
          <a:bodyPr wrap="square" rtlCol="0">
            <a:spAutoFit/>
          </a:bodyPr>
          <a:lstStyle/>
          <a:p>
            <a:r>
              <a:rPr lang="en-US" sz="4800" dirty="0">
                <a:solidFill>
                  <a:schemeClr val="bg1"/>
                </a:solidFill>
                <a:effectLst>
                  <a:glow rad="139700">
                    <a:schemeClr val="accent2">
                      <a:satMod val="175000"/>
                      <a:alpha val="40000"/>
                    </a:schemeClr>
                  </a:glow>
                </a:effectLst>
                <a:latin typeface="Bodoni MT" panose="02070603080606020203" pitchFamily="18" charset="0"/>
              </a:rPr>
              <a:t>Corinth</a:t>
            </a:r>
          </a:p>
        </p:txBody>
      </p:sp>
    </p:spTree>
    <p:extLst>
      <p:ext uri="{BB962C8B-B14F-4D97-AF65-F5344CB8AC3E}">
        <p14:creationId xmlns:p14="http://schemas.microsoft.com/office/powerpoint/2010/main" val="13527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4695" y="520894"/>
            <a:ext cx="5637322" cy="1200329"/>
          </a:xfrm>
          <a:prstGeom prst="rect">
            <a:avLst/>
          </a:prstGeom>
        </p:spPr>
        <p:txBody>
          <a:bodyPr wrap="square">
            <a:spAutoFit/>
          </a:bodyPr>
          <a:lstStyle/>
          <a:p>
            <a:r>
              <a:rPr lang="en-US" sz="2400" dirty="0">
                <a:solidFill>
                  <a:schemeClr val="bg1"/>
                </a:solidFill>
              </a:rPr>
              <a:t>“In the scientific world the scientific method is used to learn truth and advance knowledge. </a:t>
            </a:r>
          </a:p>
        </p:txBody>
      </p:sp>
      <p:pic>
        <p:nvPicPr>
          <p:cNvPr id="3076"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584" y="190888"/>
            <a:ext cx="4080893" cy="30606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95723" y="6295953"/>
            <a:ext cx="559769" cy="369332"/>
          </a:xfrm>
          <a:prstGeom prst="rect">
            <a:avLst/>
          </a:prstGeom>
        </p:spPr>
        <p:txBody>
          <a:bodyPr wrap="none">
            <a:spAutoFit/>
          </a:bodyPr>
          <a:lstStyle/>
          <a:p>
            <a:pPr fontAlgn="base"/>
            <a:r>
              <a:rPr lang="en-US" dirty="0">
                <a:solidFill>
                  <a:schemeClr val="bg1"/>
                </a:solidFill>
              </a:rPr>
              <a:t>(10)</a:t>
            </a:r>
          </a:p>
        </p:txBody>
      </p:sp>
      <p:pic>
        <p:nvPicPr>
          <p:cNvPr id="3078" name="Picture 6" descr="Image result for paul v joh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62" y="205160"/>
            <a:ext cx="1215582" cy="15160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64286" y="1926383"/>
            <a:ext cx="6096000" cy="1323439"/>
          </a:xfrm>
          <a:prstGeom prst="rect">
            <a:avLst/>
          </a:prstGeom>
        </p:spPr>
        <p:txBody>
          <a:bodyPr>
            <a:spAutoFit/>
          </a:bodyPr>
          <a:lstStyle/>
          <a:p>
            <a:r>
              <a:rPr lang="en-US" sz="2000" dirty="0">
                <a:solidFill>
                  <a:schemeClr val="bg1"/>
                </a:solidFill>
              </a:rPr>
              <a:t>It has been extremely helpful over the years and has yielded tremendous amounts of scientific knowledge and continues to push back the curtain of ignorance about our physical world. </a:t>
            </a:r>
          </a:p>
        </p:txBody>
      </p:sp>
      <p:pic>
        <p:nvPicPr>
          <p:cNvPr id="3080" name="Picture 8" descr="Image result for learning science"/>
          <p:cNvPicPr>
            <a:picLocks noChangeAspect="1" noChangeArrowheads="1"/>
          </p:cNvPicPr>
          <p:nvPr/>
        </p:nvPicPr>
        <p:blipFill rotWithShape="1">
          <a:blip r:embed="rId5">
            <a:extLst>
              <a:ext uri="{28A0092B-C50C-407E-A947-70E740481C1C}">
                <a14:useLocalDpi xmlns:a14="http://schemas.microsoft.com/office/drawing/2010/main" val="0"/>
              </a:ext>
            </a:extLst>
          </a:blip>
          <a:srcRect b="6381"/>
          <a:stretch/>
        </p:blipFill>
        <p:spPr bwMode="auto">
          <a:xfrm>
            <a:off x="8614943" y="3861944"/>
            <a:ext cx="2599904" cy="24340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reading scriptures lds carto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831" y="3746232"/>
            <a:ext cx="3925525" cy="266543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645403" y="4049184"/>
            <a:ext cx="4075063" cy="2246769"/>
          </a:xfrm>
          <a:prstGeom prst="rect">
            <a:avLst/>
          </a:prstGeom>
        </p:spPr>
        <p:txBody>
          <a:bodyPr wrap="square">
            <a:spAutoFit/>
          </a:bodyPr>
          <a:lstStyle/>
          <a:p>
            <a:r>
              <a:rPr lang="en-US" sz="2000" dirty="0">
                <a:solidFill>
                  <a:schemeClr val="bg1"/>
                </a:solidFill>
              </a:rPr>
              <a:t>Learning spiritual things, however, requires a different approach than learning scientific things. </a:t>
            </a:r>
          </a:p>
          <a:p>
            <a:endParaRPr lang="en-US" sz="2000" dirty="0">
              <a:solidFill>
                <a:schemeClr val="bg1"/>
              </a:solidFill>
            </a:endParaRPr>
          </a:p>
          <a:p>
            <a:r>
              <a:rPr lang="en-US" sz="2000" dirty="0">
                <a:solidFill>
                  <a:schemeClr val="bg1"/>
                </a:solidFill>
              </a:rPr>
              <a:t>The scientific method and intellect are very helpful, but they alone will never bring spiritual knowledge.</a:t>
            </a:r>
          </a:p>
        </p:txBody>
      </p:sp>
    </p:spTree>
    <p:extLst>
      <p:ext uri="{BB962C8B-B14F-4D97-AF65-F5344CB8AC3E}">
        <p14:creationId xmlns:p14="http://schemas.microsoft.com/office/powerpoint/2010/main" val="4705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523" y="1760392"/>
            <a:ext cx="5912982" cy="2677656"/>
          </a:xfrm>
          <a:prstGeom prst="rect">
            <a:avLst/>
          </a:prstGeom>
        </p:spPr>
        <p:txBody>
          <a:bodyPr wrap="square">
            <a:spAutoFit/>
          </a:bodyPr>
          <a:lstStyle/>
          <a:p>
            <a:pPr fontAlgn="base"/>
            <a:r>
              <a:rPr lang="en-US" sz="2400" dirty="0">
                <a:solidFill>
                  <a:schemeClr val="bg1"/>
                </a:solidFill>
              </a:rPr>
              <a:t>“… Answers to spiritual questions are given to individuals who don’t harden their hearts; who ask in faith, believing they will receive; and who diligently keep the commandments. </a:t>
            </a:r>
          </a:p>
          <a:p>
            <a:pPr fontAlgn="base"/>
            <a:endParaRPr lang="en-US" sz="2400" dirty="0">
              <a:solidFill>
                <a:schemeClr val="bg1"/>
              </a:solidFill>
            </a:endParaRPr>
          </a:p>
          <a:p>
            <a:pPr fontAlgn="base"/>
            <a:r>
              <a:rPr lang="en-US" sz="2400" dirty="0">
                <a:solidFill>
                  <a:schemeClr val="bg1"/>
                </a:solidFill>
              </a:rPr>
              <a:t>Even when we follow this pattern, we don’t control the timing of getting answers. </a:t>
            </a:r>
          </a:p>
        </p:txBody>
      </p:sp>
      <p:sp>
        <p:nvSpPr>
          <p:cNvPr id="3" name="Rectangle 2"/>
          <p:cNvSpPr/>
          <p:nvPr/>
        </p:nvSpPr>
        <p:spPr>
          <a:xfrm>
            <a:off x="11517668" y="6364052"/>
            <a:ext cx="559769" cy="369332"/>
          </a:xfrm>
          <a:prstGeom prst="rect">
            <a:avLst/>
          </a:prstGeom>
        </p:spPr>
        <p:txBody>
          <a:bodyPr wrap="none">
            <a:spAutoFit/>
          </a:bodyPr>
          <a:lstStyle/>
          <a:p>
            <a:pPr fontAlgn="base"/>
            <a:r>
              <a:rPr lang="en-US" dirty="0">
                <a:solidFill>
                  <a:schemeClr val="bg1"/>
                </a:solidFill>
              </a:rPr>
              <a:t>(10)</a:t>
            </a:r>
          </a:p>
        </p:txBody>
      </p:sp>
      <p:sp>
        <p:nvSpPr>
          <p:cNvPr id="4" name="Rectangle 3"/>
          <p:cNvSpPr/>
          <p:nvPr/>
        </p:nvSpPr>
        <p:spPr>
          <a:xfrm>
            <a:off x="3048000" y="88871"/>
            <a:ext cx="6096000" cy="1200329"/>
          </a:xfrm>
          <a:prstGeom prst="rect">
            <a:avLst/>
          </a:prstGeom>
        </p:spPr>
        <p:txBody>
          <a:bodyPr>
            <a:spAutoFit/>
          </a:bodyPr>
          <a:lstStyle/>
          <a:p>
            <a:pPr fontAlgn="base"/>
            <a:r>
              <a:rPr lang="en-US" sz="2400" dirty="0">
                <a:solidFill>
                  <a:schemeClr val="bg1"/>
                </a:solidFill>
              </a:rPr>
              <a:t>“Learning spiritual things involves the intellect, but that is not enough. We only learn spiritual things by the Spirit. …</a:t>
            </a:r>
          </a:p>
        </p:txBody>
      </p:sp>
      <p:sp>
        <p:nvSpPr>
          <p:cNvPr id="5" name="Rectangle 4"/>
          <p:cNvSpPr/>
          <p:nvPr/>
        </p:nvSpPr>
        <p:spPr>
          <a:xfrm>
            <a:off x="5701553" y="5039107"/>
            <a:ext cx="6009847" cy="1569660"/>
          </a:xfrm>
          <a:prstGeom prst="rect">
            <a:avLst/>
          </a:prstGeom>
        </p:spPr>
        <p:txBody>
          <a:bodyPr wrap="square">
            <a:spAutoFit/>
          </a:bodyPr>
          <a:lstStyle/>
          <a:p>
            <a:pPr fontAlgn="base"/>
            <a:r>
              <a:rPr lang="en-US" sz="2400" dirty="0">
                <a:solidFill>
                  <a:schemeClr val="bg1"/>
                </a:solidFill>
              </a:rPr>
              <a:t>Sometimes our answers come quickly, and sometimes we must place questions on the shelf for a time and rely on our faith that has developed from the answers we do know.” </a:t>
            </a:r>
          </a:p>
        </p:txBody>
      </p:sp>
      <p:pic>
        <p:nvPicPr>
          <p:cNvPr id="4100" name="Picture 4" descr="Image result for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691" y="1662994"/>
            <a:ext cx="4320988" cy="288065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266490" y="4514247"/>
            <a:ext cx="755335"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grpSp>
        <p:nvGrpSpPr>
          <p:cNvPr id="6" name="Group 5"/>
          <p:cNvGrpSpPr/>
          <p:nvPr/>
        </p:nvGrpSpPr>
        <p:grpSpPr>
          <a:xfrm>
            <a:off x="1317118" y="4755656"/>
            <a:ext cx="3699453" cy="1957142"/>
            <a:chOff x="1317118" y="4755656"/>
            <a:chExt cx="3699453" cy="1957142"/>
          </a:xfrm>
        </p:grpSpPr>
        <p:grpSp>
          <p:nvGrpSpPr>
            <p:cNvPr id="12" name="Group 11"/>
            <p:cNvGrpSpPr/>
            <p:nvPr/>
          </p:nvGrpSpPr>
          <p:grpSpPr>
            <a:xfrm>
              <a:off x="1317118" y="5722412"/>
              <a:ext cx="3599329" cy="990386"/>
              <a:chOff x="918882" y="4549803"/>
              <a:chExt cx="3599329" cy="990386"/>
            </a:xfrm>
          </p:grpSpPr>
          <p:sp>
            <p:nvSpPr>
              <p:cNvPr id="24" name="Rectangle 23"/>
              <p:cNvSpPr/>
              <p:nvPr/>
            </p:nvSpPr>
            <p:spPr>
              <a:xfrm>
                <a:off x="918882" y="4549803"/>
                <a:ext cx="3599329" cy="361495"/>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93427" y="4911299"/>
                <a:ext cx="285750" cy="62889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00768" y="4911298"/>
                <a:ext cx="285750" cy="62889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708205" y="4908055"/>
              <a:ext cx="245408" cy="79485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53612" y="4755656"/>
              <a:ext cx="300317" cy="95352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60662" y="4927558"/>
              <a:ext cx="122704" cy="79485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16202" y="4927558"/>
              <a:ext cx="122704" cy="79485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571742" y="4927558"/>
              <a:ext cx="122704" cy="79485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050624" y="4979474"/>
              <a:ext cx="965947" cy="821055"/>
              <a:chOff x="3294481" y="3803252"/>
              <a:chExt cx="965947" cy="821055"/>
            </a:xfrm>
          </p:grpSpPr>
          <p:pic>
            <p:nvPicPr>
              <p:cNvPr id="22" name="Picture 4" descr="Image result for baseball mit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36150">
                <a:off x="3366927" y="3730806"/>
                <a:ext cx="821055" cy="9659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0840" y="3982377"/>
                <a:ext cx="462803" cy="46280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reeform 19"/>
            <p:cNvSpPr/>
            <p:nvPr/>
          </p:nvSpPr>
          <p:spPr>
            <a:xfrm flipH="1">
              <a:off x="3694445" y="5177805"/>
              <a:ext cx="407656" cy="544606"/>
            </a:xfrm>
            <a:custGeom>
              <a:avLst/>
              <a:gdLst>
                <a:gd name="connsiteX0" fmla="*/ 627523 w 860609"/>
                <a:gd name="connsiteY0" fmla="*/ 0 h 1149725"/>
                <a:gd name="connsiteX1" fmla="*/ 421340 w 860609"/>
                <a:gd name="connsiteY1" fmla="*/ 0 h 1149725"/>
                <a:gd name="connsiteX2" fmla="*/ 188255 w 860609"/>
                <a:gd name="connsiteY2" fmla="*/ 215819 h 1149725"/>
                <a:gd name="connsiteX3" fmla="*/ 188255 w 860609"/>
                <a:gd name="connsiteY3" fmla="*/ 792710 h 1149725"/>
                <a:gd name="connsiteX4" fmla="*/ 206572 w 860609"/>
                <a:gd name="connsiteY4" fmla="*/ 876717 h 1149725"/>
                <a:gd name="connsiteX5" fmla="*/ 216838 w 860609"/>
                <a:gd name="connsiteY5" fmla="*/ 894230 h 1149725"/>
                <a:gd name="connsiteX6" fmla="*/ 0 w 860609"/>
                <a:gd name="connsiteY6" fmla="*/ 894230 h 1149725"/>
                <a:gd name="connsiteX7" fmla="*/ 0 w 860609"/>
                <a:gd name="connsiteY7" fmla="*/ 1149725 h 1149725"/>
                <a:gd name="connsiteX8" fmla="*/ 860609 w 860609"/>
                <a:gd name="connsiteY8" fmla="*/ 1149725 h 1149725"/>
                <a:gd name="connsiteX9" fmla="*/ 860609 w 860609"/>
                <a:gd name="connsiteY9" fmla="*/ 894230 h 1149725"/>
                <a:gd name="connsiteX10" fmla="*/ 832025 w 860609"/>
                <a:gd name="connsiteY10" fmla="*/ 894230 h 1149725"/>
                <a:gd name="connsiteX11" fmla="*/ 842291 w 860609"/>
                <a:gd name="connsiteY11" fmla="*/ 876717 h 1149725"/>
                <a:gd name="connsiteX12" fmla="*/ 860608 w 860609"/>
                <a:gd name="connsiteY12" fmla="*/ 792710 h 1149725"/>
                <a:gd name="connsiteX13" fmla="*/ 860608 w 860609"/>
                <a:gd name="connsiteY13" fmla="*/ 215819 h 1149725"/>
                <a:gd name="connsiteX14" fmla="*/ 627523 w 860609"/>
                <a:gd name="connsiteY14" fmla="*/ 0 h 114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09" h="1149725">
                  <a:moveTo>
                    <a:pt x="627523" y="0"/>
                  </a:moveTo>
                  <a:lnTo>
                    <a:pt x="421340" y="0"/>
                  </a:lnTo>
                  <a:cubicBezTo>
                    <a:pt x="669129" y="498039"/>
                    <a:pt x="188255" y="96626"/>
                    <a:pt x="188255" y="215819"/>
                  </a:cubicBezTo>
                  <a:cubicBezTo>
                    <a:pt x="188255" y="408117"/>
                    <a:pt x="658902" y="637766"/>
                    <a:pt x="188255" y="792710"/>
                  </a:cubicBezTo>
                  <a:cubicBezTo>
                    <a:pt x="188255" y="822509"/>
                    <a:pt x="194778" y="850897"/>
                    <a:pt x="206572" y="876717"/>
                  </a:cubicBezTo>
                  <a:lnTo>
                    <a:pt x="216838" y="894230"/>
                  </a:lnTo>
                  <a:lnTo>
                    <a:pt x="0" y="894230"/>
                  </a:lnTo>
                  <a:lnTo>
                    <a:pt x="0" y="1149725"/>
                  </a:lnTo>
                  <a:lnTo>
                    <a:pt x="860609" y="1149725"/>
                  </a:lnTo>
                  <a:lnTo>
                    <a:pt x="860609" y="894230"/>
                  </a:lnTo>
                  <a:lnTo>
                    <a:pt x="832025" y="894230"/>
                  </a:lnTo>
                  <a:lnTo>
                    <a:pt x="842291" y="876717"/>
                  </a:lnTo>
                  <a:cubicBezTo>
                    <a:pt x="854086" y="850897"/>
                    <a:pt x="860608" y="822509"/>
                    <a:pt x="860608" y="792710"/>
                  </a:cubicBezTo>
                  <a:lnTo>
                    <a:pt x="860608" y="215819"/>
                  </a:lnTo>
                  <a:cubicBezTo>
                    <a:pt x="860608" y="96626"/>
                    <a:pt x="756252" y="0"/>
                    <a:pt x="627523" y="0"/>
                  </a:cubicBezTo>
                  <a:close/>
                </a:path>
              </a:pathLst>
            </a:custGeom>
            <a:solidFill>
              <a:schemeClr val="bg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2878123" y="5191037"/>
              <a:ext cx="407656" cy="544606"/>
            </a:xfrm>
            <a:custGeom>
              <a:avLst/>
              <a:gdLst>
                <a:gd name="connsiteX0" fmla="*/ 627523 w 860609"/>
                <a:gd name="connsiteY0" fmla="*/ 0 h 1149725"/>
                <a:gd name="connsiteX1" fmla="*/ 421340 w 860609"/>
                <a:gd name="connsiteY1" fmla="*/ 0 h 1149725"/>
                <a:gd name="connsiteX2" fmla="*/ 188255 w 860609"/>
                <a:gd name="connsiteY2" fmla="*/ 215819 h 1149725"/>
                <a:gd name="connsiteX3" fmla="*/ 188255 w 860609"/>
                <a:gd name="connsiteY3" fmla="*/ 792710 h 1149725"/>
                <a:gd name="connsiteX4" fmla="*/ 206572 w 860609"/>
                <a:gd name="connsiteY4" fmla="*/ 876717 h 1149725"/>
                <a:gd name="connsiteX5" fmla="*/ 216838 w 860609"/>
                <a:gd name="connsiteY5" fmla="*/ 894230 h 1149725"/>
                <a:gd name="connsiteX6" fmla="*/ 0 w 860609"/>
                <a:gd name="connsiteY6" fmla="*/ 894230 h 1149725"/>
                <a:gd name="connsiteX7" fmla="*/ 0 w 860609"/>
                <a:gd name="connsiteY7" fmla="*/ 1149725 h 1149725"/>
                <a:gd name="connsiteX8" fmla="*/ 860609 w 860609"/>
                <a:gd name="connsiteY8" fmla="*/ 1149725 h 1149725"/>
                <a:gd name="connsiteX9" fmla="*/ 860609 w 860609"/>
                <a:gd name="connsiteY9" fmla="*/ 894230 h 1149725"/>
                <a:gd name="connsiteX10" fmla="*/ 832025 w 860609"/>
                <a:gd name="connsiteY10" fmla="*/ 894230 h 1149725"/>
                <a:gd name="connsiteX11" fmla="*/ 842291 w 860609"/>
                <a:gd name="connsiteY11" fmla="*/ 876717 h 1149725"/>
                <a:gd name="connsiteX12" fmla="*/ 860608 w 860609"/>
                <a:gd name="connsiteY12" fmla="*/ 792710 h 1149725"/>
                <a:gd name="connsiteX13" fmla="*/ 860608 w 860609"/>
                <a:gd name="connsiteY13" fmla="*/ 215819 h 1149725"/>
                <a:gd name="connsiteX14" fmla="*/ 627523 w 860609"/>
                <a:gd name="connsiteY14" fmla="*/ 0 h 114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09" h="1149725">
                  <a:moveTo>
                    <a:pt x="627523" y="0"/>
                  </a:moveTo>
                  <a:lnTo>
                    <a:pt x="421340" y="0"/>
                  </a:lnTo>
                  <a:cubicBezTo>
                    <a:pt x="669129" y="498039"/>
                    <a:pt x="188255" y="96626"/>
                    <a:pt x="188255" y="215819"/>
                  </a:cubicBezTo>
                  <a:cubicBezTo>
                    <a:pt x="188255" y="408117"/>
                    <a:pt x="658902" y="637766"/>
                    <a:pt x="188255" y="792710"/>
                  </a:cubicBezTo>
                  <a:cubicBezTo>
                    <a:pt x="188255" y="822509"/>
                    <a:pt x="194778" y="850897"/>
                    <a:pt x="206572" y="876717"/>
                  </a:cubicBezTo>
                  <a:lnTo>
                    <a:pt x="216838" y="894230"/>
                  </a:lnTo>
                  <a:lnTo>
                    <a:pt x="0" y="894230"/>
                  </a:lnTo>
                  <a:lnTo>
                    <a:pt x="0" y="1149725"/>
                  </a:lnTo>
                  <a:lnTo>
                    <a:pt x="860609" y="1149725"/>
                  </a:lnTo>
                  <a:lnTo>
                    <a:pt x="860609" y="894230"/>
                  </a:lnTo>
                  <a:lnTo>
                    <a:pt x="832025" y="894230"/>
                  </a:lnTo>
                  <a:lnTo>
                    <a:pt x="842291" y="876717"/>
                  </a:lnTo>
                  <a:cubicBezTo>
                    <a:pt x="854086" y="850897"/>
                    <a:pt x="860608" y="822509"/>
                    <a:pt x="860608" y="792710"/>
                  </a:cubicBezTo>
                  <a:lnTo>
                    <a:pt x="860608" y="215819"/>
                  </a:lnTo>
                  <a:cubicBezTo>
                    <a:pt x="860608" y="96626"/>
                    <a:pt x="756252" y="0"/>
                    <a:pt x="627523" y="0"/>
                  </a:cubicBezTo>
                  <a:close/>
                </a:path>
              </a:pathLst>
            </a:custGeom>
            <a:solidFill>
              <a:schemeClr val="bg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164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3018" y="523262"/>
            <a:ext cx="5912982" cy="1569660"/>
          </a:xfrm>
          <a:prstGeom prst="rect">
            <a:avLst/>
          </a:prstGeom>
        </p:spPr>
        <p:txBody>
          <a:bodyPr wrap="square">
            <a:spAutoFit/>
          </a:bodyPr>
          <a:lstStyle/>
          <a:p>
            <a:pPr fontAlgn="base"/>
            <a:r>
              <a:rPr lang="en-US" sz="2400" dirty="0">
                <a:solidFill>
                  <a:schemeClr val="bg1"/>
                </a:solidFill>
              </a:rPr>
              <a:t>"We must remember that neither God nor his gospel can be found and understood through research alone. … (11)</a:t>
            </a:r>
          </a:p>
          <a:p>
            <a:pPr fontAlgn="base"/>
            <a:endParaRPr lang="en-US" sz="2400" dirty="0">
              <a:solidFill>
                <a:schemeClr val="bg1"/>
              </a:solidFill>
            </a:endParaRPr>
          </a:p>
        </p:txBody>
      </p:sp>
      <p:sp>
        <p:nvSpPr>
          <p:cNvPr id="8" name="Rectangle 7"/>
          <p:cNvSpPr/>
          <p:nvPr/>
        </p:nvSpPr>
        <p:spPr>
          <a:xfrm>
            <a:off x="4222376" y="3505965"/>
            <a:ext cx="7456657" cy="3046988"/>
          </a:xfrm>
          <a:prstGeom prst="rect">
            <a:avLst/>
          </a:prstGeom>
        </p:spPr>
        <p:txBody>
          <a:bodyPr wrap="square">
            <a:spAutoFit/>
          </a:bodyPr>
          <a:lstStyle/>
          <a:p>
            <a:r>
              <a:rPr lang="en-US" sz="2400" dirty="0">
                <a:solidFill>
                  <a:schemeClr val="bg1"/>
                </a:solidFill>
                <a:latin typeface="Abadi" panose="020B0604020104020204" pitchFamily="34" charset="0"/>
              </a:rPr>
              <a:t>"There are 'hidden treasures' of knowledge-truths beyond the reach of reason alone. Paul recognized this basic truth when writing to the Corinthians.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He said: </a:t>
            </a:r>
            <a:r>
              <a:rPr lang="en-US" sz="2400" i="1" dirty="0">
                <a:solidFill>
                  <a:srgbClr val="FFFF00"/>
                </a:solidFill>
                <a:latin typeface="Abadi" panose="020B0604020104020204" pitchFamily="34" charset="0"/>
              </a:rPr>
              <a:t>'For what man </a:t>
            </a:r>
            <a:r>
              <a:rPr lang="en-US" sz="2400" i="1" dirty="0" err="1">
                <a:solidFill>
                  <a:srgbClr val="FFFF00"/>
                </a:solidFill>
                <a:latin typeface="Abadi" panose="020B0604020104020204" pitchFamily="34" charset="0"/>
              </a:rPr>
              <a:t>knoweth</a:t>
            </a:r>
            <a:r>
              <a:rPr lang="en-US" sz="2400" i="1" dirty="0">
                <a:solidFill>
                  <a:srgbClr val="FFFF00"/>
                </a:solidFill>
                <a:latin typeface="Abadi" panose="020B0604020104020204" pitchFamily="34" charset="0"/>
              </a:rPr>
              <a:t> the things of man, save the spirit of man which is in him? even so the things of God </a:t>
            </a:r>
            <a:r>
              <a:rPr lang="en-US" sz="2400" i="1" dirty="0" err="1">
                <a:solidFill>
                  <a:srgbClr val="FFFF00"/>
                </a:solidFill>
                <a:latin typeface="Abadi" panose="020B0604020104020204" pitchFamily="34" charset="0"/>
              </a:rPr>
              <a:t>knoweth</a:t>
            </a:r>
            <a:r>
              <a:rPr lang="en-US" sz="2400" i="1" dirty="0">
                <a:solidFill>
                  <a:srgbClr val="FFFF00"/>
                </a:solidFill>
                <a:latin typeface="Abadi" panose="020B0604020104020204" pitchFamily="34" charset="0"/>
              </a:rPr>
              <a:t> no man, but the Spirit of God.' (1 Cor. 2:11.) </a:t>
            </a:r>
            <a:r>
              <a:rPr lang="en-US" sz="2400" dirty="0">
                <a:solidFill>
                  <a:schemeClr val="bg1"/>
                </a:solidFill>
                <a:latin typeface="Abadi" panose="020B0604020104020204" pitchFamily="34" charset="0"/>
              </a:rPr>
              <a:t>(12)</a:t>
            </a:r>
            <a:endParaRPr lang="en-US" sz="24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634" y="3833253"/>
            <a:ext cx="1895856" cy="268224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646" y="358140"/>
            <a:ext cx="1657978" cy="2200856"/>
          </a:xfrm>
          <a:prstGeom prst="rect">
            <a:avLst/>
          </a:prstGeom>
        </p:spPr>
      </p:pic>
      <p:grpSp>
        <p:nvGrpSpPr>
          <p:cNvPr id="27" name="Group 26"/>
          <p:cNvGrpSpPr/>
          <p:nvPr/>
        </p:nvGrpSpPr>
        <p:grpSpPr>
          <a:xfrm>
            <a:off x="8389825" y="810668"/>
            <a:ext cx="3289208" cy="2390250"/>
            <a:chOff x="384206" y="4158361"/>
            <a:chExt cx="3289208" cy="2390250"/>
          </a:xfrm>
        </p:grpSpPr>
        <p:grpSp>
          <p:nvGrpSpPr>
            <p:cNvPr id="28" name="Group 27"/>
            <p:cNvGrpSpPr/>
            <p:nvPr/>
          </p:nvGrpSpPr>
          <p:grpSpPr>
            <a:xfrm>
              <a:off x="384206" y="4158361"/>
              <a:ext cx="3289208" cy="2390250"/>
              <a:chOff x="609599" y="833642"/>
              <a:chExt cx="7941747" cy="5771225"/>
            </a:xfrm>
          </p:grpSpPr>
          <p:grpSp>
            <p:nvGrpSpPr>
              <p:cNvPr id="30" name="Group 14"/>
              <p:cNvGrpSpPr/>
              <p:nvPr/>
            </p:nvGrpSpPr>
            <p:grpSpPr>
              <a:xfrm rot="10800000">
                <a:off x="7696200" y="5257800"/>
                <a:ext cx="621450" cy="1347067"/>
                <a:chOff x="7010400" y="381000"/>
                <a:chExt cx="762000" cy="2033666"/>
              </a:xfrm>
            </p:grpSpPr>
            <p:sp>
              <p:nvSpPr>
                <p:cNvPr id="43" name="Rounded Rectangle 4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1"/>
              <p:cNvGrpSpPr/>
              <p:nvPr/>
            </p:nvGrpSpPr>
            <p:grpSpPr>
              <a:xfrm rot="10800000">
                <a:off x="939238" y="4923502"/>
                <a:ext cx="621450" cy="1347067"/>
                <a:chOff x="7010400" y="381000"/>
                <a:chExt cx="762000" cy="2033666"/>
              </a:xfrm>
            </p:grpSpPr>
            <p:sp>
              <p:nvSpPr>
                <p:cNvPr id="41" name="Rounded Rectangle 4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899460" y="833642"/>
                <a:ext cx="621450" cy="986197"/>
                <a:chOff x="7031201" y="834275"/>
                <a:chExt cx="762000" cy="1488861"/>
              </a:xfrm>
            </p:grpSpPr>
            <p:sp>
              <p:nvSpPr>
                <p:cNvPr id="39" name="Rounded Rectangle 3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646520" y="1148254"/>
                <a:ext cx="621450" cy="1017899"/>
                <a:chOff x="7087348" y="824753"/>
                <a:chExt cx="762000" cy="1536722"/>
              </a:xfrm>
            </p:grpSpPr>
            <p:sp>
              <p:nvSpPr>
                <p:cNvPr id="37" name="Rounded Rectangle 3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Rectangle 28"/>
            <p:cNvSpPr/>
            <p:nvPr/>
          </p:nvSpPr>
          <p:spPr>
            <a:xfrm>
              <a:off x="860317" y="4710243"/>
              <a:ext cx="2345814" cy="1323439"/>
            </a:xfrm>
            <a:prstGeom prst="rect">
              <a:avLst/>
            </a:prstGeom>
          </p:spPr>
          <p:txBody>
            <a:bodyPr wrap="square">
              <a:spAutoFit/>
            </a:bodyPr>
            <a:lstStyle/>
            <a:p>
              <a:pPr algn="ctr"/>
              <a:r>
                <a:rPr lang="en-US" sz="2000" b="1" dirty="0"/>
                <a:t>We can only know and understand the things of God through His Spirit</a:t>
              </a:r>
              <a:endParaRPr lang="en-US" sz="2000" dirty="0"/>
            </a:p>
          </p:txBody>
        </p:sp>
      </p:grpSp>
    </p:spTree>
    <p:extLst>
      <p:ext uri="{BB962C8B-B14F-4D97-AF65-F5344CB8AC3E}">
        <p14:creationId xmlns:p14="http://schemas.microsoft.com/office/powerpoint/2010/main" val="34170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7C22AAA-9B0B-49F8-82F5-D9BD81A4A446}"/>
              </a:ext>
            </a:extLst>
          </p:cNvPr>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Doctrinal Mastery</a:t>
            </a:r>
          </a:p>
        </p:txBody>
      </p:sp>
      <p:grpSp>
        <p:nvGrpSpPr>
          <p:cNvPr id="26" name="Group 25">
            <a:extLst>
              <a:ext uri="{FF2B5EF4-FFF2-40B4-BE49-F238E27FC236}">
                <a16:creationId xmlns:a16="http://schemas.microsoft.com/office/drawing/2014/main" id="{AB4B0E58-31FB-4C1E-B477-FCF5E0FE269D}"/>
              </a:ext>
            </a:extLst>
          </p:cNvPr>
          <p:cNvGrpSpPr/>
          <p:nvPr/>
        </p:nvGrpSpPr>
        <p:grpSpPr>
          <a:xfrm>
            <a:off x="608242" y="1861571"/>
            <a:ext cx="2810519" cy="3640943"/>
            <a:chOff x="2819400" y="3657598"/>
            <a:chExt cx="1365515" cy="2048764"/>
          </a:xfrm>
        </p:grpSpPr>
        <p:sp>
          <p:nvSpPr>
            <p:cNvPr id="45" name="Rectangle 44">
              <a:extLst>
                <a:ext uri="{FF2B5EF4-FFF2-40B4-BE49-F238E27FC236}">
                  <a16:creationId xmlns:a16="http://schemas.microsoft.com/office/drawing/2014/main" id="{584C5F76-7D4B-4026-B6A8-CA1DDFA3CF07}"/>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DD0272B-8A43-400A-9368-F5ED4AAC29FB}"/>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AE9902D-DB6E-4F15-8DD3-68DB0054A234}"/>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 </a:t>
              </a:r>
              <a:endParaRPr lang="en-US" sz="4000" dirty="0">
                <a:solidFill>
                  <a:srgbClr val="FFC000"/>
                </a:solidFill>
                <a:latin typeface="Colonna MT" pitchFamily="82" charset="0"/>
              </a:endParaRPr>
            </a:p>
            <a:p>
              <a:pPr algn="ctr"/>
              <a:r>
                <a:rPr lang="en-US" sz="4000" dirty="0">
                  <a:solidFill>
                    <a:srgbClr val="FFC000"/>
                  </a:solidFill>
                  <a:latin typeface="Colonna MT" pitchFamily="82" charset="0"/>
                </a:rPr>
                <a:t>1 </a:t>
              </a:r>
              <a:r>
                <a:rPr lang="en-US" sz="3200" dirty="0">
                  <a:solidFill>
                    <a:srgbClr val="FFC000"/>
                  </a:solidFill>
                  <a:latin typeface="Colonna MT" pitchFamily="82" charset="0"/>
                </a:rPr>
                <a:t>Corinthians 2:5, 9-11</a:t>
              </a:r>
            </a:p>
          </p:txBody>
        </p:sp>
        <p:sp>
          <p:nvSpPr>
            <p:cNvPr id="48" name="Rectangle 47">
              <a:extLst>
                <a:ext uri="{FF2B5EF4-FFF2-40B4-BE49-F238E27FC236}">
                  <a16:creationId xmlns:a16="http://schemas.microsoft.com/office/drawing/2014/main" id="{85D04801-CE00-4E5B-9DF5-90C0C270C009}"/>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ight Arrow 3">
            <a:extLst>
              <a:ext uri="{FF2B5EF4-FFF2-40B4-BE49-F238E27FC236}">
                <a16:creationId xmlns:a16="http://schemas.microsoft.com/office/drawing/2014/main" id="{2056EFC5-C4A0-4195-BD10-97A2C25DA75E}"/>
              </a:ext>
            </a:extLst>
          </p:cNvPr>
          <p:cNvSpPr/>
          <p:nvPr/>
        </p:nvSpPr>
        <p:spPr>
          <a:xfrm>
            <a:off x="3575596" y="3429000"/>
            <a:ext cx="1732230" cy="7604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8153C2-C7A7-431C-88EB-DAF91A33B625}"/>
              </a:ext>
            </a:extLst>
          </p:cNvPr>
          <p:cNvSpPr/>
          <p:nvPr/>
        </p:nvSpPr>
        <p:spPr>
          <a:xfrm>
            <a:off x="5370897" y="923330"/>
            <a:ext cx="6612555" cy="6001643"/>
          </a:xfrm>
          <a:prstGeom prst="rect">
            <a:avLst/>
          </a:prstGeom>
        </p:spPr>
        <p:txBody>
          <a:bodyPr wrap="square">
            <a:spAutoFit/>
          </a:bodyPr>
          <a:lstStyle/>
          <a:p>
            <a:r>
              <a:rPr lang="en-US" sz="2400" dirty="0">
                <a:solidFill>
                  <a:schemeClr val="bg1"/>
                </a:solidFill>
              </a:rPr>
              <a:t>That your faith should not stand in the wisdom of men, but in the power of God.</a:t>
            </a:r>
          </a:p>
          <a:p>
            <a:pPr fontAlgn="base"/>
            <a:endParaRPr lang="en-US" sz="2400" dirty="0">
              <a:solidFill>
                <a:schemeClr val="bg1"/>
              </a:solidFill>
            </a:endParaRPr>
          </a:p>
          <a:p>
            <a:pPr fontAlgn="base"/>
            <a:r>
              <a:rPr lang="en-US" sz="2400" dirty="0">
                <a:solidFill>
                  <a:schemeClr val="bg1"/>
                </a:solidFill>
              </a:rPr>
              <a:t>But as it is written, Eye hath not seen, nor ear heard, neither have entered into the heart of man, the things which God hath prepared for them that love him.</a:t>
            </a:r>
          </a:p>
          <a:p>
            <a:pPr fontAlgn="base"/>
            <a:endParaRPr lang="en-US" sz="2400" b="1" dirty="0">
              <a:solidFill>
                <a:schemeClr val="bg1"/>
              </a:solidFill>
            </a:endParaRPr>
          </a:p>
          <a:p>
            <a:pPr fontAlgn="base"/>
            <a:r>
              <a:rPr lang="en-US" sz="2400" dirty="0">
                <a:solidFill>
                  <a:schemeClr val="bg1"/>
                </a:solidFill>
              </a:rPr>
              <a:t>But God hath revealed them unto us by his Spirit: for the Spirit </a:t>
            </a:r>
            <a:r>
              <a:rPr lang="en-US" sz="2400" dirty="0" err="1">
                <a:solidFill>
                  <a:schemeClr val="bg1"/>
                </a:solidFill>
              </a:rPr>
              <a:t>searcheth</a:t>
            </a:r>
            <a:r>
              <a:rPr lang="en-US" sz="2400" dirty="0">
                <a:solidFill>
                  <a:schemeClr val="bg1"/>
                </a:solidFill>
              </a:rPr>
              <a:t> all things, yea, the deep things of God.</a:t>
            </a:r>
          </a:p>
          <a:p>
            <a:pPr fontAlgn="base"/>
            <a:endParaRPr lang="en-US" sz="2400" b="1" dirty="0">
              <a:solidFill>
                <a:schemeClr val="bg1"/>
              </a:solidFill>
            </a:endParaRPr>
          </a:p>
          <a:p>
            <a:pPr fontAlgn="base"/>
            <a:r>
              <a:rPr lang="en-US" sz="2400" dirty="0">
                <a:solidFill>
                  <a:schemeClr val="bg1"/>
                </a:solidFill>
              </a:rPr>
              <a:t>For what man </a:t>
            </a:r>
            <a:r>
              <a:rPr lang="en-US" sz="2400" dirty="0" err="1">
                <a:solidFill>
                  <a:schemeClr val="bg1"/>
                </a:solidFill>
              </a:rPr>
              <a:t>knoweth</a:t>
            </a:r>
            <a:r>
              <a:rPr lang="en-US" sz="2400" dirty="0">
                <a:solidFill>
                  <a:schemeClr val="bg1"/>
                </a:solidFill>
              </a:rPr>
              <a:t> the things of a man, save the spirit of man which is in him? even so the things of God </a:t>
            </a:r>
            <a:r>
              <a:rPr lang="en-US" sz="2400" dirty="0" err="1">
                <a:solidFill>
                  <a:schemeClr val="bg1"/>
                </a:solidFill>
              </a:rPr>
              <a:t>knoweth</a:t>
            </a:r>
            <a:r>
              <a:rPr lang="en-US" sz="2400" dirty="0">
                <a:solidFill>
                  <a:schemeClr val="bg1"/>
                </a:solidFill>
              </a:rPr>
              <a:t> no man, but the Spirit of God.</a:t>
            </a:r>
          </a:p>
          <a:p>
            <a:endParaRPr lang="en-US" sz="2400" dirty="0">
              <a:solidFill>
                <a:schemeClr val="bg1"/>
              </a:solidFill>
            </a:endParaRPr>
          </a:p>
        </p:txBody>
      </p:sp>
    </p:spTree>
    <p:extLst>
      <p:ext uri="{BB962C8B-B14F-4D97-AF65-F5344CB8AC3E}">
        <p14:creationId xmlns:p14="http://schemas.microsoft.com/office/powerpoint/2010/main" val="10173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250" fill="hold"/>
                                        <p:tgtEl>
                                          <p:spTgt spid="26"/>
                                        </p:tgtEl>
                                        <p:attrNameLst>
                                          <p:attrName>ppt_x</p:attrName>
                                        </p:attrNameLst>
                                      </p:cBhvr>
                                      <p:tavLst>
                                        <p:tav tm="0">
                                          <p:val>
                                            <p:strVal val="0-#ppt_w/2"/>
                                          </p:val>
                                        </p:tav>
                                        <p:tav tm="100000">
                                          <p:val>
                                            <p:strVal val="#ppt_x"/>
                                          </p:val>
                                        </p:tav>
                                      </p:tavLst>
                                    </p:anim>
                                    <p:anim calcmode="lin" valueType="num">
                                      <p:cBhvr additive="base">
                                        <p:cTn id="8" dur="1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250" fill="hold"/>
                                        <p:tgtEl>
                                          <p:spTgt spid="49"/>
                                        </p:tgtEl>
                                        <p:attrNameLst>
                                          <p:attrName>ppt_x</p:attrName>
                                        </p:attrNameLst>
                                      </p:cBhvr>
                                      <p:tavLst>
                                        <p:tav tm="0">
                                          <p:val>
                                            <p:strVal val="0-#ppt_w/2"/>
                                          </p:val>
                                        </p:tav>
                                        <p:tav tm="100000">
                                          <p:val>
                                            <p:strVal val="#ppt_x"/>
                                          </p:val>
                                        </p:tav>
                                      </p:tavLst>
                                    </p:anim>
                                    <p:anim calcmode="lin" valueType="num">
                                      <p:cBhvr additive="base">
                                        <p:cTn id="12" dur="125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The Mind of Christ</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2:16</a:t>
            </a:r>
          </a:p>
        </p:txBody>
      </p:sp>
      <p:sp>
        <p:nvSpPr>
          <p:cNvPr id="2" name="Rectangle 1"/>
          <p:cNvSpPr/>
          <p:nvPr/>
        </p:nvSpPr>
        <p:spPr>
          <a:xfrm>
            <a:off x="1426028" y="1351508"/>
            <a:ext cx="5867273" cy="4154984"/>
          </a:xfrm>
          <a:prstGeom prst="rect">
            <a:avLst/>
          </a:prstGeom>
        </p:spPr>
        <p:txBody>
          <a:bodyPr wrap="square">
            <a:spAutoFit/>
          </a:bodyPr>
          <a:lstStyle/>
          <a:p>
            <a:r>
              <a:rPr lang="en-US" sz="2400" dirty="0">
                <a:solidFill>
                  <a:schemeClr val="bg1"/>
                </a:solidFill>
              </a:rPr>
              <a:t>"The Apostle Paul said that persons who have been converted 'have the mind of Christ' </a:t>
            </a:r>
          </a:p>
          <a:p>
            <a:endParaRPr lang="en-US" sz="2400" dirty="0">
              <a:solidFill>
                <a:schemeClr val="bg1"/>
              </a:solidFill>
            </a:endParaRPr>
          </a:p>
          <a:p>
            <a:r>
              <a:rPr lang="en-US" sz="2400" dirty="0">
                <a:solidFill>
                  <a:schemeClr val="bg1"/>
                </a:solidFill>
              </a:rPr>
              <a:t> I understand this to mean that those who have been converted begin to see things as our Savior sees them and to hear and follow His voice instead of the voice of the world. </a:t>
            </a:r>
          </a:p>
          <a:p>
            <a:endParaRPr lang="en-US" sz="2400" dirty="0">
              <a:solidFill>
                <a:schemeClr val="bg1"/>
              </a:solidFill>
            </a:endParaRPr>
          </a:p>
          <a:p>
            <a:r>
              <a:rPr lang="en-US" sz="2400" dirty="0">
                <a:solidFill>
                  <a:schemeClr val="bg1"/>
                </a:solidFill>
              </a:rPr>
              <a:t>Persons with 'the mind of Christ' will do things in His way instead of by the ways of the world." (13)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96" y="1749859"/>
            <a:ext cx="2562394" cy="3194673"/>
          </a:xfrm>
          <a:prstGeom prst="rect">
            <a:avLst/>
          </a:prstGeom>
        </p:spPr>
      </p:pic>
    </p:spTree>
    <p:extLst>
      <p:ext uri="{BB962C8B-B14F-4D97-AF65-F5344CB8AC3E}">
        <p14:creationId xmlns:p14="http://schemas.microsoft.com/office/powerpoint/2010/main" val="42299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(9)</a:t>
            </a:r>
          </a:p>
        </p:txBody>
      </p:sp>
      <p:sp>
        <p:nvSpPr>
          <p:cNvPr id="2" name="Rectangle 1"/>
          <p:cNvSpPr/>
          <p:nvPr/>
        </p:nvSpPr>
        <p:spPr>
          <a:xfrm>
            <a:off x="1355959" y="1006011"/>
            <a:ext cx="5021440" cy="5355312"/>
          </a:xfrm>
          <a:prstGeom prst="rect">
            <a:avLst/>
          </a:prstGeom>
        </p:spPr>
        <p:txBody>
          <a:bodyPr wrap="square">
            <a:spAutoFit/>
          </a:bodyPr>
          <a:lstStyle/>
          <a:p>
            <a:r>
              <a:rPr lang="en-US" dirty="0">
                <a:solidFill>
                  <a:schemeClr val="bg1"/>
                </a:solidFill>
              </a:rPr>
              <a:t>“What  do you think salt tastes like?”</a:t>
            </a:r>
          </a:p>
          <a:p>
            <a:r>
              <a:rPr lang="en-US" dirty="0">
                <a:solidFill>
                  <a:schemeClr val="bg1"/>
                </a:solidFill>
              </a:rPr>
              <a:t>“After several attempts, of course, he could not do it. He could not convey, in words alone, so ordinary an experience as tasting salt. </a:t>
            </a:r>
          </a:p>
          <a:p>
            <a:endParaRPr lang="en-US" dirty="0">
              <a:solidFill>
                <a:schemeClr val="bg1"/>
              </a:solidFill>
            </a:endParaRPr>
          </a:p>
          <a:p>
            <a:r>
              <a:rPr lang="en-US" dirty="0">
                <a:solidFill>
                  <a:schemeClr val="bg1"/>
                </a:solidFill>
              </a:rPr>
              <a:t>‘I know there is a God. You ridiculed that testimony and said that if I </a:t>
            </a:r>
            <a:r>
              <a:rPr lang="en-US" i="1" dirty="0">
                <a:solidFill>
                  <a:schemeClr val="bg1"/>
                </a:solidFill>
              </a:rPr>
              <a:t>did</a:t>
            </a:r>
            <a:r>
              <a:rPr lang="en-US" dirty="0">
                <a:solidFill>
                  <a:schemeClr val="bg1"/>
                </a:solidFill>
              </a:rPr>
              <a:t> know, I would be able to tell you exactly </a:t>
            </a:r>
            <a:r>
              <a:rPr lang="en-US" i="1" dirty="0">
                <a:solidFill>
                  <a:schemeClr val="bg1"/>
                </a:solidFill>
              </a:rPr>
              <a:t>how</a:t>
            </a:r>
            <a:r>
              <a:rPr lang="en-US" dirty="0">
                <a:solidFill>
                  <a:schemeClr val="bg1"/>
                </a:solidFill>
              </a:rPr>
              <a:t> I know.</a:t>
            </a:r>
          </a:p>
          <a:p>
            <a:endParaRPr lang="en-US" dirty="0">
              <a:solidFill>
                <a:schemeClr val="bg1"/>
              </a:solidFill>
            </a:endParaRPr>
          </a:p>
          <a:p>
            <a:r>
              <a:rPr lang="en-US" dirty="0">
                <a:solidFill>
                  <a:schemeClr val="bg1"/>
                </a:solidFill>
              </a:rPr>
              <a:t>My friend, spiritually speaking, I have tasted salt. I am no more able to convey to you in words how this knowledge has come than you are to tell me what salt tastes like. But I say to you again, there is a God! He does live! </a:t>
            </a:r>
          </a:p>
          <a:p>
            <a:endParaRPr lang="en-US" dirty="0">
              <a:solidFill>
                <a:schemeClr val="bg1"/>
              </a:solidFill>
            </a:endParaRPr>
          </a:p>
          <a:p>
            <a:r>
              <a:rPr lang="en-US" dirty="0">
                <a:solidFill>
                  <a:schemeClr val="bg1"/>
                </a:solidFill>
              </a:rPr>
              <a:t>And just because you don’t know, don’t try to tell me that I don’t know, for I do!’</a:t>
            </a:r>
          </a:p>
          <a:p>
            <a:endParaRPr lang="en-US" dirty="0">
              <a:solidFill>
                <a:schemeClr val="bg1"/>
              </a:solidFill>
            </a:endParaRPr>
          </a:p>
          <a:p>
            <a:r>
              <a:rPr lang="en-US" dirty="0">
                <a:solidFill>
                  <a:schemeClr val="bg1"/>
                </a:solidFill>
              </a:rPr>
              <a:t>“As we parted, I heard him mutter,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742" y="1068526"/>
            <a:ext cx="837021" cy="1043184"/>
          </a:xfrm>
          <a:prstGeom prst="rect">
            <a:avLst/>
          </a:prstGeom>
        </p:spPr>
      </p:pic>
      <p:grpSp>
        <p:nvGrpSpPr>
          <p:cNvPr id="42" name="Group 41"/>
          <p:cNvGrpSpPr/>
          <p:nvPr/>
        </p:nvGrpSpPr>
        <p:grpSpPr>
          <a:xfrm>
            <a:off x="6846570" y="3429000"/>
            <a:ext cx="4525222" cy="998898"/>
            <a:chOff x="6960607" y="1498350"/>
            <a:chExt cx="4525222" cy="998898"/>
          </a:xfrm>
        </p:grpSpPr>
        <p:grpSp>
          <p:nvGrpSpPr>
            <p:cNvPr id="27" name="Group 26"/>
            <p:cNvGrpSpPr/>
            <p:nvPr/>
          </p:nvGrpSpPr>
          <p:grpSpPr>
            <a:xfrm>
              <a:off x="6960607" y="1498350"/>
              <a:ext cx="841972" cy="998898"/>
              <a:chOff x="6400800" y="304800"/>
              <a:chExt cx="1219200" cy="1371600"/>
            </a:xfrm>
          </p:grpSpPr>
          <p:pic>
            <p:nvPicPr>
              <p:cNvPr id="28"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29" name="Frame 28"/>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Rectangle 22"/>
            <p:cNvSpPr/>
            <p:nvPr/>
          </p:nvSpPr>
          <p:spPr>
            <a:xfrm>
              <a:off x="7912727" y="1594866"/>
              <a:ext cx="3573102" cy="646331"/>
            </a:xfrm>
            <a:prstGeom prst="rect">
              <a:avLst/>
            </a:prstGeom>
          </p:spPr>
          <p:txBody>
            <a:bodyPr wrap="square">
              <a:spAutoFit/>
            </a:bodyPr>
            <a:lstStyle/>
            <a:p>
              <a:pPr fontAlgn="base"/>
              <a:r>
                <a:rPr lang="en-US" dirty="0">
                  <a:solidFill>
                    <a:schemeClr val="bg1"/>
                  </a:solidFill>
                </a:rPr>
                <a:t>‘I don’t need your religion for a crutch! I don’t need it.’</a:t>
              </a:r>
              <a:endParaRPr lang="en-US" dirty="0">
                <a:solidFill>
                  <a:schemeClr val="bg1"/>
                </a:solidFill>
                <a:latin typeface="Open Sans"/>
              </a:endParaRPr>
            </a:p>
          </p:txBody>
        </p:sp>
      </p:grpSp>
      <p:grpSp>
        <p:nvGrpSpPr>
          <p:cNvPr id="4" name="Group 3"/>
          <p:cNvGrpSpPr/>
          <p:nvPr/>
        </p:nvGrpSpPr>
        <p:grpSpPr>
          <a:xfrm>
            <a:off x="6846570" y="4571169"/>
            <a:ext cx="5345430" cy="1200329"/>
            <a:chOff x="6743963" y="4765926"/>
            <a:chExt cx="5345430" cy="1200329"/>
          </a:xfrm>
        </p:grpSpPr>
        <p:sp>
          <p:nvSpPr>
            <p:cNvPr id="3" name="Rectangle 2"/>
            <p:cNvSpPr/>
            <p:nvPr/>
          </p:nvSpPr>
          <p:spPr>
            <a:xfrm>
              <a:off x="7758952" y="4765926"/>
              <a:ext cx="4330441" cy="1200329"/>
            </a:xfrm>
            <a:prstGeom prst="rect">
              <a:avLst/>
            </a:prstGeom>
          </p:spPr>
          <p:txBody>
            <a:bodyPr wrap="square">
              <a:spAutoFit/>
            </a:bodyPr>
            <a:lstStyle/>
            <a:p>
              <a:r>
                <a:rPr lang="en-US" dirty="0">
                  <a:solidFill>
                    <a:schemeClr val="bg1"/>
                  </a:solidFill>
                  <a:latin typeface="Open Sans"/>
                </a:rPr>
                <a:t>“From that experience forward, I have never been embarrassed or ashamed that I could not explain in words alone everything I know spiritually” </a:t>
              </a:r>
              <a:endParaRPr lang="en-US" dirty="0">
                <a:solidFill>
                  <a:schemeClr val="bg1"/>
                </a:solidFill>
              </a:endParaRPr>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963" y="4894202"/>
              <a:ext cx="837021" cy="1043184"/>
            </a:xfrm>
            <a:prstGeom prst="rect">
              <a:avLst/>
            </a:prstGeom>
          </p:spPr>
        </p:pic>
      </p:grpSp>
      <p:pic>
        <p:nvPicPr>
          <p:cNvPr id="614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628" y="486218"/>
            <a:ext cx="4825907" cy="271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2">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614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30306" y="605117"/>
            <a:ext cx="11308976" cy="5755342"/>
            <a:chOff x="965200" y="2286000"/>
            <a:chExt cx="7239220" cy="2743200"/>
          </a:xfrm>
        </p:grpSpPr>
        <p:grpSp>
          <p:nvGrpSpPr>
            <p:cNvPr id="8" name="Group 18"/>
            <p:cNvGrpSpPr/>
            <p:nvPr/>
          </p:nvGrpSpPr>
          <p:grpSpPr>
            <a:xfrm>
              <a:off x="965200" y="2286000"/>
              <a:ext cx="7239220" cy="2743200"/>
              <a:chOff x="965200" y="2286000"/>
              <a:chExt cx="7302500" cy="2743200"/>
            </a:xfrm>
          </p:grpSpPr>
          <p:sp>
            <p:nvSpPr>
              <p:cNvPr id="10" name="Rectangle 9"/>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1" idx="1"/>
                <a:endCxn id="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073555" y="2354647"/>
              <a:ext cx="7010400" cy="549153"/>
            </a:xfrm>
            <a:prstGeom prst="rect">
              <a:avLst/>
            </a:prstGeom>
            <a:noFill/>
          </p:spPr>
          <p:txBody>
            <a:bodyPr wrap="square" rtlCol="0">
              <a:spAutoFit/>
            </a:bodyPr>
            <a:lstStyle/>
            <a:p>
              <a:pPr algn="ctr"/>
              <a:r>
                <a:rPr lang="en-US" sz="5400" dirty="0">
                  <a:solidFill>
                    <a:schemeClr val="bg1"/>
                  </a:solidFill>
                </a:rPr>
                <a:t>What Are the Things of God?</a:t>
              </a:r>
            </a:p>
          </p:txBody>
        </p:sp>
      </p:grpSp>
    </p:spTree>
    <p:extLst>
      <p:ext uri="{BB962C8B-B14F-4D97-AF65-F5344CB8AC3E}">
        <p14:creationId xmlns:p14="http://schemas.microsoft.com/office/powerpoint/2010/main" val="2604023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#143 </a:t>
            </a:r>
            <a:r>
              <a:rPr lang="en-US" i="1" dirty="0">
                <a:solidFill>
                  <a:schemeClr val="bg1"/>
                </a:solidFill>
              </a:rPr>
              <a:t>Let the Holy Spirit Guide</a:t>
            </a:r>
          </a:p>
          <a:p>
            <a:endParaRPr lang="en-US" dirty="0">
              <a:solidFill>
                <a:schemeClr val="bg1"/>
              </a:solidFill>
            </a:endParaRPr>
          </a:p>
          <a:p>
            <a:endParaRPr lang="en-US" i="1" dirty="0">
              <a:solidFill>
                <a:schemeClr val="bg1"/>
              </a:solidFill>
            </a:endParaRPr>
          </a:p>
          <a:p>
            <a:pPr marL="342900" indent="-342900">
              <a:buFontTx/>
              <a:buAutoNum type="arabicPeriod"/>
            </a:pPr>
            <a:r>
              <a:rPr lang="en-US" dirty="0">
                <a:solidFill>
                  <a:schemeClr val="bg1"/>
                </a:solidFill>
              </a:rPr>
              <a:t>New Testament Institute Student Manual Chapter 38</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“Talk Thru The Bible” by Bruce Wilkinson and Kenneth Boa p. 382</a:t>
            </a:r>
          </a:p>
          <a:p>
            <a:pPr marL="342900" indent="-342900">
              <a:buFontTx/>
              <a:buAutoNum type="arabicPeriod"/>
            </a:pPr>
            <a:r>
              <a:rPr lang="en-US" dirty="0">
                <a:solidFill>
                  <a:schemeClr val="bg1"/>
                </a:solidFill>
              </a:rPr>
              <a:t>The Life and Teachings of Jesus Christ and His Apostles Chapter 34</a:t>
            </a:r>
          </a:p>
          <a:p>
            <a:pPr marL="342900" indent="-342900">
              <a:buFontTx/>
              <a:buAutoNum type="arabicPeriod"/>
            </a:pPr>
            <a:r>
              <a:rPr lang="en-US" dirty="0">
                <a:solidFill>
                  <a:schemeClr val="bg1"/>
                </a:solidFill>
              </a:rPr>
              <a:t>Pres. Marion G. Romney – Conference Report April 1983 or Ensign May 1983</a:t>
            </a:r>
          </a:p>
          <a:p>
            <a:pPr marL="342900" indent="-342900">
              <a:buFontTx/>
              <a:buAutoNum type="arabicPeriod"/>
            </a:pPr>
            <a:r>
              <a:rPr lang="en-US" dirty="0">
                <a:solidFill>
                  <a:schemeClr val="bg1"/>
                </a:solidFill>
              </a:rPr>
              <a:t>Elder Dallin H. Oaks </a:t>
            </a:r>
            <a:r>
              <a:rPr lang="en-US" i="1" dirty="0">
                <a:solidFill>
                  <a:schemeClr val="bg1"/>
                </a:solidFill>
              </a:rPr>
              <a:t>The Lord's Way</a:t>
            </a:r>
            <a:r>
              <a:rPr lang="en-US" dirty="0">
                <a:solidFill>
                  <a:schemeClr val="bg1"/>
                </a:solidFill>
              </a:rPr>
              <a:t> [Salt Lake City: Deseret Book Co., 1991], 53.</a:t>
            </a:r>
          </a:p>
          <a:p>
            <a:pPr marL="342900" indent="-342900">
              <a:buFontTx/>
              <a:buAutoNum type="arabicPeriod"/>
            </a:pPr>
            <a:r>
              <a:rPr lang="en-US" dirty="0">
                <a:solidFill>
                  <a:schemeClr val="bg1"/>
                </a:solidFill>
              </a:rPr>
              <a:t>Elder Neal A. Maxwell (</a:t>
            </a:r>
            <a:r>
              <a:rPr lang="en-US" i="1" dirty="0">
                <a:solidFill>
                  <a:schemeClr val="bg1"/>
                </a:solidFill>
              </a:rPr>
              <a:t>If Thou Endure It Well </a:t>
            </a:r>
            <a:r>
              <a:rPr lang="en-US" dirty="0">
                <a:solidFill>
                  <a:schemeClr val="bg1"/>
                </a:solidFill>
              </a:rPr>
              <a:t>[Salt Lake City: </a:t>
            </a:r>
            <a:r>
              <a:rPr lang="en-US" dirty="0" err="1">
                <a:solidFill>
                  <a:schemeClr val="bg1"/>
                </a:solidFill>
              </a:rPr>
              <a:t>Bookcraft</a:t>
            </a:r>
            <a:r>
              <a:rPr lang="en-US" dirty="0">
                <a:solidFill>
                  <a:schemeClr val="bg1"/>
                </a:solidFill>
              </a:rPr>
              <a:t>, 1996], 32.)</a:t>
            </a:r>
          </a:p>
          <a:p>
            <a:pPr marL="342900" indent="-342900">
              <a:buFontTx/>
              <a:buAutoNum type="arabicPeriod"/>
            </a:pPr>
            <a:r>
              <a:rPr lang="en-US" dirty="0">
                <a:solidFill>
                  <a:schemeClr val="bg1"/>
                </a:solidFill>
              </a:rPr>
              <a:t>Paul Alan Cox, </a:t>
            </a:r>
            <a:r>
              <a:rPr lang="en-US" i="1" dirty="0">
                <a:solidFill>
                  <a:schemeClr val="bg1"/>
                </a:solidFill>
              </a:rPr>
              <a:t>On Becoming a Disciple Scholar</a:t>
            </a:r>
            <a:r>
              <a:rPr lang="en-US" dirty="0">
                <a:solidFill>
                  <a:schemeClr val="bg1"/>
                </a:solidFill>
              </a:rPr>
              <a:t>, ed. by Henry B. Eyring, [Salt Lake City: </a:t>
            </a:r>
            <a:r>
              <a:rPr lang="en-US" dirty="0" err="1">
                <a:solidFill>
                  <a:schemeClr val="bg1"/>
                </a:solidFill>
              </a:rPr>
              <a:t>Bookcraft</a:t>
            </a:r>
            <a:r>
              <a:rPr lang="en-US" dirty="0">
                <a:solidFill>
                  <a:schemeClr val="bg1"/>
                </a:solidFill>
              </a:rPr>
              <a:t>, 1995], 25</a:t>
            </a:r>
          </a:p>
          <a:p>
            <a:pPr marL="342900" indent="-342900">
              <a:buFontTx/>
              <a:buAutoNum type="arabicPeriod"/>
            </a:pPr>
            <a:r>
              <a:rPr lang="en-US" dirty="0">
                <a:solidFill>
                  <a:schemeClr val="bg1"/>
                </a:solidFill>
                <a:latin typeface="Open Sans"/>
              </a:rPr>
              <a:t>President Boyd K. Packer (“The Candle of the Lord,”</a:t>
            </a:r>
            <a:r>
              <a:rPr lang="en-US" i="1" dirty="0">
                <a:solidFill>
                  <a:schemeClr val="bg1"/>
                </a:solidFill>
                <a:latin typeface="Open Sans"/>
              </a:rPr>
              <a:t> Ensign,</a:t>
            </a:r>
            <a:r>
              <a:rPr lang="en-US" dirty="0">
                <a:solidFill>
                  <a:schemeClr val="bg1"/>
                </a:solidFill>
                <a:latin typeface="Open Sans"/>
              </a:rPr>
              <a:t> Jan. 1983, 51).</a:t>
            </a:r>
          </a:p>
          <a:p>
            <a:pPr marL="342900" indent="-342900">
              <a:buFontTx/>
              <a:buAutoNum type="arabicPeriod"/>
            </a:pPr>
            <a:r>
              <a:rPr lang="en-US" dirty="0">
                <a:solidFill>
                  <a:schemeClr val="bg1"/>
                </a:solidFill>
              </a:rPr>
              <a:t>Elder Paul V. Johnson  (“A Pattern for Learning Spiritual Things”[Seminaries and Institutes of Religion satellite broadcast, Aug. 7, 2012]; si.lds.org).</a:t>
            </a:r>
          </a:p>
          <a:p>
            <a:pPr marL="342900" indent="-342900">
              <a:buFontTx/>
              <a:buAutoNum type="arabicPeriod"/>
            </a:pPr>
            <a:r>
              <a:rPr lang="en-US" dirty="0">
                <a:solidFill>
                  <a:schemeClr val="bg1"/>
                </a:solidFill>
              </a:rPr>
              <a:t>President Spencer W. Kimball ("Seek Learning Even by Study and Also by Faith," </a:t>
            </a:r>
            <a:r>
              <a:rPr lang="en-US" i="1" dirty="0">
                <a:solidFill>
                  <a:schemeClr val="bg1"/>
                </a:solidFill>
              </a:rPr>
              <a:t>Ensign</a:t>
            </a:r>
            <a:r>
              <a:rPr lang="en-US" dirty="0">
                <a:solidFill>
                  <a:schemeClr val="bg1"/>
                </a:solidFill>
              </a:rPr>
              <a:t>, Sept. 1983, 6)</a:t>
            </a:r>
          </a:p>
          <a:p>
            <a:pPr marL="342900" indent="-342900">
              <a:buAutoNum type="arabicPeriod" startAt="12"/>
            </a:pPr>
            <a:r>
              <a:rPr lang="en-US" dirty="0">
                <a:solidFill>
                  <a:schemeClr val="bg1"/>
                </a:solidFill>
              </a:rPr>
              <a:t>President Ezra Taft Benson  (</a:t>
            </a:r>
            <a:r>
              <a:rPr lang="en-US" i="1" dirty="0">
                <a:solidFill>
                  <a:schemeClr val="bg1"/>
                </a:solidFill>
              </a:rPr>
              <a:t>So Shall Ye Reap,</a:t>
            </a:r>
            <a:r>
              <a:rPr lang="en-US" dirty="0">
                <a:solidFill>
                  <a:schemeClr val="bg1"/>
                </a:solidFill>
              </a:rPr>
              <a:t> compiled by Reed A. Benson [Salt Lake City: Deseret Book Co., 1960], 153 - 154.)</a:t>
            </a:r>
          </a:p>
          <a:p>
            <a:pPr marL="342900" indent="-342900">
              <a:buFontTx/>
              <a:buAutoNum type="arabicPeriod" startAt="12"/>
            </a:pPr>
            <a:r>
              <a:rPr lang="en-US" dirty="0">
                <a:solidFill>
                  <a:schemeClr val="bg1"/>
                </a:solidFill>
              </a:rPr>
              <a:t>(Henry B. Eyring, ed., </a:t>
            </a:r>
            <a:r>
              <a:rPr lang="en-US" i="1" dirty="0">
                <a:solidFill>
                  <a:schemeClr val="bg1"/>
                </a:solidFill>
              </a:rPr>
              <a:t>On Becoming a Disciple Scholar </a:t>
            </a:r>
            <a:r>
              <a:rPr lang="en-US" dirty="0">
                <a:solidFill>
                  <a:schemeClr val="bg1"/>
                </a:solidFill>
              </a:rPr>
              <a:t>[Salt Lake City: Bookcraft, 1995], 94.)</a:t>
            </a:r>
          </a:p>
          <a:p>
            <a:pPr marL="342900" indent="-342900">
              <a:buFontTx/>
              <a:buAutoNum type="arabicPeriod"/>
            </a:pPr>
            <a:endParaRPr lang="en-US" dirty="0">
              <a:solidFill>
                <a:schemeClr val="bg1"/>
              </a:solidFill>
              <a:latin typeface="Open Sans"/>
            </a:endParaRPr>
          </a:p>
          <a:p>
            <a:pPr marL="342900" indent="-342900">
              <a:buFontTx/>
              <a:buAutoNum type="arabicPeriod"/>
            </a:pPr>
            <a:endParaRPr lang="en-US" i="1" dirty="0">
              <a:solidFill>
                <a:schemeClr val="bg1"/>
              </a:solidFill>
            </a:endParaRPr>
          </a:p>
        </p:txBody>
      </p:sp>
      <p:sp>
        <p:nvSpPr>
          <p:cNvPr id="4" name="Footer Placeholder 14">
            <a:extLst>
              <a:ext uri="{FF2B5EF4-FFF2-40B4-BE49-F238E27FC236}">
                <a16:creationId xmlns:a16="http://schemas.microsoft.com/office/drawing/2014/main" id="{957F8FCF-9193-493C-8271-051CE1E35A3A}"/>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0232542"/>
              </p:ext>
            </p:extLst>
          </p:nvPr>
        </p:nvGraphicFramePr>
        <p:xfrm>
          <a:off x="1" y="0"/>
          <a:ext cx="6319318" cy="144780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sz="1200">
                          <a:solidFill>
                            <a:srgbClr val="434444"/>
                          </a:solidFill>
                          <a:effectLst/>
                        </a:rPr>
                        <a:t>Dissensions Among the Saints</a:t>
                      </a:r>
                    </a:p>
                  </a:txBody>
                  <a:tcPr marL="95250" marR="95250" marT="66675" marB="66675" anchor="ctr"/>
                </a:tc>
                <a:tc>
                  <a:txBody>
                    <a:bodyPr/>
                    <a:lstStyle/>
                    <a:p>
                      <a:pPr algn="l" fontAlgn="base"/>
                      <a:r>
                        <a:rPr lang="en-US" sz="1200">
                          <a:solidFill>
                            <a:srgbClr val="434444"/>
                          </a:solidFill>
                          <a:effectLst/>
                        </a:rPr>
                        <a:t>1:1–16</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True and False Wisdom</a:t>
                      </a:r>
                    </a:p>
                  </a:txBody>
                  <a:tcPr marL="95250" marR="95250" marT="66675" marB="66675" anchor="ctr"/>
                </a:tc>
                <a:tc>
                  <a:txBody>
                    <a:bodyPr/>
                    <a:lstStyle/>
                    <a:p>
                      <a:pPr algn="l" fontAlgn="base"/>
                      <a:r>
                        <a:rPr lang="en-US" sz="1200">
                          <a:solidFill>
                            <a:srgbClr val="434444"/>
                          </a:solidFill>
                          <a:effectLst/>
                        </a:rPr>
                        <a:t>1:17–31</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Christ is Known by the Spirit</a:t>
                      </a:r>
                    </a:p>
                  </a:txBody>
                  <a:tcPr marL="95250" marR="95250" marT="66675" marB="66675" anchor="ctr"/>
                </a:tc>
                <a:tc>
                  <a:txBody>
                    <a:bodyPr/>
                    <a:lstStyle/>
                    <a:p>
                      <a:pPr algn="l" fontAlgn="base"/>
                      <a:r>
                        <a:rPr lang="en-US" sz="1200" dirty="0">
                          <a:solidFill>
                            <a:srgbClr val="434444"/>
                          </a:solidFill>
                          <a:effectLst/>
                        </a:rPr>
                        <a:t>2:1–16</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486334"/>
            <a:ext cx="5540721" cy="246221"/>
          </a:xfrm>
          <a:prstGeom prst="rect">
            <a:avLst/>
          </a:prstGeom>
          <a:noFill/>
        </p:spPr>
        <p:txBody>
          <a:bodyPr wrap="square" rtlCol="0">
            <a:spAutoFit/>
          </a:bodyPr>
          <a:lstStyle/>
          <a:p>
            <a:r>
              <a:rPr lang="en-US" sz="1000" dirty="0"/>
              <a:t>Life and Teachings of Jesus and His Apostles Chapter 34</a:t>
            </a:r>
          </a:p>
        </p:txBody>
      </p:sp>
      <p:sp>
        <p:nvSpPr>
          <p:cNvPr id="4" name="Rectangle 3"/>
          <p:cNvSpPr/>
          <p:nvPr/>
        </p:nvSpPr>
        <p:spPr>
          <a:xfrm>
            <a:off x="-1" y="1746002"/>
            <a:ext cx="6319319" cy="1938992"/>
          </a:xfrm>
          <a:prstGeom prst="rect">
            <a:avLst/>
          </a:prstGeom>
          <a:ln>
            <a:solidFill>
              <a:schemeClr val="tx1"/>
            </a:solidFill>
          </a:ln>
        </p:spPr>
        <p:txBody>
          <a:bodyPr wrap="square">
            <a:spAutoFit/>
          </a:bodyPr>
          <a:lstStyle/>
          <a:p>
            <a:r>
              <a:rPr lang="en-US" sz="1200" b="1" dirty="0">
                <a:solidFill>
                  <a:srgbClr val="333333"/>
                </a:solidFill>
                <a:latin typeface="Open Sans"/>
              </a:rPr>
              <a:t>First Corinthians </a:t>
            </a:r>
            <a:r>
              <a:rPr lang="en-US" sz="1200" dirty="0">
                <a:solidFill>
                  <a:srgbClr val="333333"/>
                </a:solidFill>
                <a:latin typeface="Open Sans"/>
              </a:rPr>
              <a:t>reveals the problems, pressures, and struggles of a church called out of a pagan society.</a:t>
            </a:r>
          </a:p>
          <a:p>
            <a:r>
              <a:rPr lang="en-US" sz="1200" dirty="0">
                <a:solidFill>
                  <a:srgbClr val="333333"/>
                </a:solidFill>
                <a:latin typeface="Open Sans"/>
              </a:rPr>
              <a:t>The oldest recorded title of this epistle is </a:t>
            </a:r>
            <a:r>
              <a:rPr lang="en-US" sz="1200" i="1" dirty="0">
                <a:solidFill>
                  <a:srgbClr val="333333"/>
                </a:solidFill>
                <a:latin typeface="Open Sans"/>
              </a:rPr>
              <a:t>Pros </a:t>
            </a:r>
            <a:r>
              <a:rPr lang="en-US" sz="1200" i="1" dirty="0" err="1">
                <a:solidFill>
                  <a:srgbClr val="333333"/>
                </a:solidFill>
                <a:latin typeface="Open Sans"/>
              </a:rPr>
              <a:t>Korinthious</a:t>
            </a:r>
            <a:r>
              <a:rPr lang="en-US" sz="1200" i="1" dirty="0">
                <a:solidFill>
                  <a:srgbClr val="333333"/>
                </a:solidFill>
                <a:latin typeface="Open Sans"/>
              </a:rPr>
              <a:t> A, </a:t>
            </a:r>
            <a:r>
              <a:rPr lang="en-US" sz="1200" dirty="0">
                <a:solidFill>
                  <a:srgbClr val="333333"/>
                </a:solidFill>
                <a:latin typeface="Open Sans"/>
              </a:rPr>
              <a:t>in effect, the “First to the Corinthians.” The </a:t>
            </a:r>
            <a:r>
              <a:rPr lang="en-US" sz="1200" i="1" dirty="0">
                <a:solidFill>
                  <a:srgbClr val="333333"/>
                </a:solidFill>
                <a:latin typeface="Open Sans"/>
              </a:rPr>
              <a:t>A </a:t>
            </a:r>
            <a:r>
              <a:rPr lang="en-US" sz="1200" dirty="0">
                <a:solidFill>
                  <a:srgbClr val="333333"/>
                </a:solidFill>
                <a:latin typeface="Open Sans"/>
              </a:rPr>
              <a:t>was no doubt a later addition to distinguish this book from Second Corinthians. </a:t>
            </a:r>
          </a:p>
          <a:p>
            <a:endParaRPr lang="en-US" sz="1200" dirty="0">
              <a:solidFill>
                <a:srgbClr val="333333"/>
              </a:solidFill>
              <a:latin typeface="Open Sans"/>
            </a:endParaRPr>
          </a:p>
          <a:p>
            <a:r>
              <a:rPr lang="en-US" sz="1200" dirty="0">
                <a:solidFill>
                  <a:srgbClr val="333333"/>
                </a:solidFill>
                <a:latin typeface="Open Sans"/>
              </a:rPr>
              <a:t>In Paul’s day the population of Corinth was approximately 700,000, about 2/3 of whom were slaves.</a:t>
            </a:r>
          </a:p>
          <a:p>
            <a:r>
              <a:rPr lang="en-US" sz="1200" dirty="0">
                <a:solidFill>
                  <a:srgbClr val="333333"/>
                </a:solidFill>
                <a:latin typeface="Open Sans"/>
              </a:rPr>
              <a:t>Greek philosophy influenced any speculative thought that was there. “Talk Thru the Bible” by Bruce Wilkinson and Kenneth Boa pp. 382-383</a:t>
            </a:r>
            <a:endParaRPr lang="en-US" sz="1200" dirty="0"/>
          </a:p>
        </p:txBody>
      </p:sp>
      <p:sp>
        <p:nvSpPr>
          <p:cNvPr id="5" name="Rectangle 4"/>
          <p:cNvSpPr/>
          <p:nvPr/>
        </p:nvSpPr>
        <p:spPr>
          <a:xfrm>
            <a:off x="-2" y="3681810"/>
            <a:ext cx="6319320" cy="1446550"/>
          </a:xfrm>
          <a:prstGeom prst="rect">
            <a:avLst/>
          </a:prstGeom>
          <a:ln>
            <a:solidFill>
              <a:schemeClr val="tx1"/>
            </a:solidFill>
          </a:ln>
        </p:spPr>
        <p:txBody>
          <a:bodyPr wrap="square">
            <a:spAutoFit/>
          </a:bodyPr>
          <a:lstStyle/>
          <a:p>
            <a:r>
              <a:rPr lang="en-US" sz="1100" b="1" dirty="0"/>
              <a:t>“Brother vs. Brother</a:t>
            </a:r>
            <a:r>
              <a:rPr lang="en-US" sz="1100" dirty="0"/>
              <a:t>, Richwood, West Virginia, 1910s” by Finley Taylor Early Appalachian Photographer “America has no north, no south, no east, no west. The sun rises over the hills and sets over the mountains, the compass just points up and down, and we can laugh now at the absurd notion of there being a north and a south. We are one and undivided.” ~Pvt. Sam Watkins, 1st Tennessee, Co. H. “Brother Against Brother” is a slogan used in histories of the American Civil War describing the predicament faced in families (primarily, but not exclusively, residents of border states) in which loyalties and military service were divided between the Union and the Confederacy. There are a number of stories of brothers fighting in the same battles on opposite sides, or even of brothers killing brothers over the issues.</a:t>
            </a:r>
          </a:p>
        </p:txBody>
      </p:sp>
      <p:sp>
        <p:nvSpPr>
          <p:cNvPr id="6" name="Rectangle 5"/>
          <p:cNvSpPr/>
          <p:nvPr/>
        </p:nvSpPr>
        <p:spPr>
          <a:xfrm>
            <a:off x="0" y="5128360"/>
            <a:ext cx="6319318" cy="1615827"/>
          </a:xfrm>
          <a:prstGeom prst="rect">
            <a:avLst/>
          </a:prstGeom>
          <a:ln>
            <a:solidFill>
              <a:schemeClr val="tx1"/>
            </a:solidFill>
          </a:ln>
        </p:spPr>
        <p:txBody>
          <a:bodyPr wrap="square">
            <a:spAutoFit/>
          </a:bodyPr>
          <a:lstStyle/>
          <a:p>
            <a:r>
              <a:rPr lang="en-US" sz="1100" b="1" dirty="0"/>
              <a:t>Contention: 1 Corinthians:</a:t>
            </a:r>
          </a:p>
          <a:p>
            <a:r>
              <a:rPr lang="en-US" sz="1100" dirty="0"/>
              <a:t>Many years ago I read the following Associated Press dispatch which appeared in the newspaper: An elderly man disclosed at the funeral of his brother, with whom he had shared, from early manhood, a small, one-room cabin near Canisteo, New York, that following a quarrel, they had divided the room in half with a chalk line, and neither had crossed the line or spoken a word to the other since that day—62 years before. Just think of the consequence of that anger. What a tragedy!</a:t>
            </a:r>
          </a:p>
          <a:p>
            <a:r>
              <a:rPr lang="en-US" sz="1100" dirty="0"/>
              <a:t>May we make a conscious decision, each time such a decision must be made, to refrain from anger and to leave unsaid the harsh and hurtful things we may be tempted to say.</a:t>
            </a:r>
          </a:p>
          <a:p>
            <a:r>
              <a:rPr lang="en-US" sz="1100" dirty="0"/>
              <a:t>President Thomas S. Monson </a:t>
            </a:r>
            <a:r>
              <a:rPr lang="en-US" sz="1100" i="1" dirty="0"/>
              <a:t>School Thy Feelings, Oh My Brother </a:t>
            </a:r>
            <a:r>
              <a:rPr lang="en-US" sz="1100" dirty="0"/>
              <a:t> Oct. 2009 Gen. Conf.</a:t>
            </a:r>
          </a:p>
        </p:txBody>
      </p:sp>
      <p:sp>
        <p:nvSpPr>
          <p:cNvPr id="7" name="Rectangle 6"/>
          <p:cNvSpPr/>
          <p:nvPr/>
        </p:nvSpPr>
        <p:spPr>
          <a:xfrm>
            <a:off x="6319318" y="13447"/>
            <a:ext cx="5872682" cy="1569660"/>
          </a:xfrm>
          <a:prstGeom prst="rect">
            <a:avLst/>
          </a:prstGeom>
          <a:ln>
            <a:solidFill>
              <a:schemeClr val="tx1"/>
            </a:solidFill>
          </a:ln>
        </p:spPr>
        <p:txBody>
          <a:bodyPr wrap="square">
            <a:spAutoFit/>
          </a:bodyPr>
          <a:lstStyle/>
          <a:p>
            <a:r>
              <a:rPr lang="en-US" sz="1200" b="1" dirty="0"/>
              <a:t>"Academic credentials </a:t>
            </a:r>
            <a:r>
              <a:rPr lang="en-US" sz="1200" dirty="0"/>
              <a:t>are not requisite for service in the Lord's kingdom. Indeed there are explicit warnings within the scriptures to both the rich and the learned to avoid pride. Yet we can see within such scriptures an intriguing pattern: the warnings to the learned are often given by prophets and Apostles who have themselves sought learning. Paul, for example, was a student of Gamaliel and an associate of the Sanhedrin. He gained fluency in several languages, and, as demonstrated by his masterful address on Mars Hill, was conversant with Greek philosophy." (Paul Alan Cox, </a:t>
            </a:r>
            <a:r>
              <a:rPr lang="en-US" sz="1200" i="1" dirty="0"/>
              <a:t>On Becoming a Disciple Scholar</a:t>
            </a:r>
            <a:r>
              <a:rPr lang="en-US" sz="1200" dirty="0"/>
              <a:t>, ed. by Henry B. Eyring, [Salt Lake City: </a:t>
            </a:r>
            <a:r>
              <a:rPr lang="en-US" sz="1200" dirty="0" err="1"/>
              <a:t>Bookcraft</a:t>
            </a:r>
            <a:r>
              <a:rPr lang="en-US" sz="1200" dirty="0"/>
              <a:t>, 1995], 25.)</a:t>
            </a:r>
          </a:p>
        </p:txBody>
      </p:sp>
      <p:sp>
        <p:nvSpPr>
          <p:cNvPr id="8" name="Rectangle 7"/>
          <p:cNvSpPr/>
          <p:nvPr/>
        </p:nvSpPr>
        <p:spPr>
          <a:xfrm>
            <a:off x="6319318" y="1609853"/>
            <a:ext cx="5872682" cy="2123658"/>
          </a:xfrm>
          <a:prstGeom prst="rect">
            <a:avLst/>
          </a:prstGeom>
          <a:ln>
            <a:solidFill>
              <a:schemeClr val="tx1"/>
            </a:solidFill>
          </a:ln>
        </p:spPr>
        <p:txBody>
          <a:bodyPr wrap="square">
            <a:spAutoFit/>
          </a:bodyPr>
          <a:lstStyle/>
          <a:p>
            <a:r>
              <a:rPr lang="en-US" sz="1200" b="1" dirty="0"/>
              <a:t>Worldly Wisdom 1 Corinthians 2:1-8:</a:t>
            </a:r>
          </a:p>
          <a:p>
            <a:r>
              <a:rPr lang="en-US" sz="1200" dirty="0"/>
              <a:t>“If all the talent, tact, wisdom, and refinement of the world had been combined in one individual, and that person had been sent to me with the Book of Mormon, and had declared in the most exalted of earthly eloquence, the truth of it, undertaking to prove it by his learning and worldly wisdom, it would have been to me like the smoke which arises only to vanish. But when I saw a man without eloquence, or talents for public speaking, who could only just say, ‘I know by the power of the Holy Ghost that the Book of Mormon is true, that Joseph Smith is a Prophet of the Lord,’ the Holy Ghost proceeding from that individual illuminates my understanding, and light, glory, and immortality is before me; I am encircled by it, filled with it, and know for myself that the testimony of the man is true” President Brigham Young (</a:t>
            </a:r>
            <a:r>
              <a:rPr lang="en-US" sz="1200" i="1" dirty="0"/>
              <a:t>Deseret News Weekly,</a:t>
            </a:r>
            <a:r>
              <a:rPr lang="en-US" sz="1200" dirty="0"/>
              <a:t> Feb. 9, 1854, 24).</a:t>
            </a:r>
          </a:p>
        </p:txBody>
      </p:sp>
      <p:sp>
        <p:nvSpPr>
          <p:cNvPr id="9" name="Rectangle 8"/>
          <p:cNvSpPr/>
          <p:nvPr/>
        </p:nvSpPr>
        <p:spPr>
          <a:xfrm>
            <a:off x="6319318" y="3746958"/>
            <a:ext cx="5872682" cy="1754326"/>
          </a:xfrm>
          <a:prstGeom prst="rect">
            <a:avLst/>
          </a:prstGeom>
          <a:ln>
            <a:solidFill>
              <a:schemeClr val="tx1"/>
            </a:solidFill>
          </a:ln>
        </p:spPr>
        <p:txBody>
          <a:bodyPr wrap="square">
            <a:spAutoFit/>
          </a:bodyPr>
          <a:lstStyle/>
          <a:p>
            <a:r>
              <a:rPr lang="en-US" sz="1200" b="1" dirty="0"/>
              <a:t>Learning Through the Sprit:</a:t>
            </a:r>
          </a:p>
          <a:p>
            <a:r>
              <a:rPr lang="en-US" sz="1200" dirty="0"/>
              <a:t>The Lord’s prescribed methods of acquiring sacred knowledge are very different from the methods used by those who acquire learning exclusively by study. For example, a frequent technique of scholarship is debate or adversarial discussion, a method with which I have had considerable personal experience. But the Lord has instructed us in ancient and modern scriptures that we should not contend over the points of his doctrine. (See 3 Ne. 11:28–30; D&amp;C 10:63.) … Gospel truths and testimony are received from the Holy Ghost through reverent personal study and quiet contemplation” Elder Dallin H. Oaks (“Alternate Voices,”</a:t>
            </a:r>
            <a:r>
              <a:rPr lang="en-US" sz="1200" i="1" dirty="0"/>
              <a:t> Ensign ,</a:t>
            </a:r>
            <a:r>
              <a:rPr lang="en-US" sz="1200" dirty="0"/>
              <a:t>May 1989, 29).</a:t>
            </a:r>
          </a:p>
        </p:txBody>
      </p:sp>
      <p:sp>
        <p:nvSpPr>
          <p:cNvPr id="10" name="Rectangle 9"/>
          <p:cNvSpPr/>
          <p:nvPr/>
        </p:nvSpPr>
        <p:spPr>
          <a:xfrm>
            <a:off x="6319318" y="5514731"/>
            <a:ext cx="5872682" cy="1384995"/>
          </a:xfrm>
          <a:prstGeom prst="rect">
            <a:avLst/>
          </a:prstGeom>
          <a:ln>
            <a:solidFill>
              <a:schemeClr val="tx1"/>
            </a:solidFill>
          </a:ln>
        </p:spPr>
        <p:txBody>
          <a:bodyPr wrap="square">
            <a:spAutoFit/>
          </a:bodyPr>
          <a:lstStyle/>
          <a:p>
            <a:r>
              <a:rPr lang="en-US" sz="1200" b="1" dirty="0"/>
              <a:t>"The gospel requires us to yield our minds </a:t>
            </a:r>
            <a:r>
              <a:rPr lang="en-US" sz="1200" dirty="0"/>
              <a:t>as well as bend our knees. Minds are often more arthritic than knees. No wonder we are to seek to obtain the 'mind of Christ' (1 Corinthians 2:16). Yielding intellectually, but only partially, is often the problem. There is the intellectual equivalent of Ananias and </a:t>
            </a:r>
            <a:r>
              <a:rPr lang="en-US" sz="1200" dirty="0" err="1"/>
              <a:t>Sapphira's</a:t>
            </a:r>
            <a:r>
              <a:rPr lang="en-US" sz="1200" dirty="0"/>
              <a:t> holding back a portion of their money (see Acts 5:1-11). Such holding back may be motivated by a mistaken notion that by so doing a person somehow preserves his individuality or demonstrates his God-given agency." Elder Neal A. Maxwell (</a:t>
            </a:r>
            <a:r>
              <a:rPr lang="en-US" sz="1200" i="1" dirty="0"/>
              <a:t>That Ye May Believe </a:t>
            </a:r>
            <a:r>
              <a:rPr lang="en-US" sz="1200" dirty="0"/>
              <a:t>[Salt Lake City: </a:t>
            </a:r>
            <a:r>
              <a:rPr lang="en-US" sz="1200" dirty="0" err="1"/>
              <a:t>Bookcraft</a:t>
            </a:r>
            <a:r>
              <a:rPr lang="en-US" sz="1200" dirty="0"/>
              <a:t>, 1992], 101.)</a:t>
            </a:r>
          </a:p>
        </p:txBody>
      </p:sp>
    </p:spTree>
    <p:extLst>
      <p:ext uri="{BB962C8B-B14F-4D97-AF65-F5344CB8AC3E}">
        <p14:creationId xmlns:p14="http://schemas.microsoft.com/office/powerpoint/2010/main" val="150760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42" y="696686"/>
            <a:ext cx="7881257" cy="3046988"/>
          </a:xfrm>
          <a:prstGeom prst="rect">
            <a:avLst/>
          </a:prstGeom>
          <a:noFill/>
        </p:spPr>
        <p:txBody>
          <a:bodyPr wrap="square" rtlCol="0">
            <a:spAutoFit/>
          </a:bodyPr>
          <a:lstStyle/>
          <a:p>
            <a:r>
              <a:rPr lang="en-US" dirty="0">
                <a:solidFill>
                  <a:schemeClr val="bg1"/>
                </a:solidFill>
              </a:rPr>
              <a:t>For a year and a half Paul established the Church in Corinth during his second missionary journey around A.D. 50</a:t>
            </a:r>
          </a:p>
          <a:p>
            <a:r>
              <a:rPr lang="en-US" sz="1200" dirty="0">
                <a:solidFill>
                  <a:schemeClr val="bg1"/>
                </a:solidFill>
              </a:rPr>
              <a:t>Acts 18:1-17. </a:t>
            </a:r>
          </a:p>
          <a:p>
            <a:endParaRPr lang="en-US" dirty="0">
              <a:solidFill>
                <a:schemeClr val="bg1"/>
              </a:solidFill>
            </a:endParaRPr>
          </a:p>
          <a:p>
            <a:r>
              <a:rPr lang="en-US" dirty="0">
                <a:solidFill>
                  <a:schemeClr val="bg1"/>
                </a:solidFill>
              </a:rPr>
              <a:t>Persecution drove Paul to Athens.</a:t>
            </a:r>
          </a:p>
          <a:p>
            <a:endParaRPr lang="en-US" dirty="0">
              <a:solidFill>
                <a:schemeClr val="bg1"/>
              </a:solidFill>
            </a:endParaRPr>
          </a:p>
          <a:p>
            <a:r>
              <a:rPr lang="en-US" dirty="0">
                <a:solidFill>
                  <a:schemeClr val="bg1"/>
                </a:solidFill>
              </a:rPr>
              <a:t>The Corinthian Saints became divided and combined pagan beliefs and rituals with some of the true gospel principles and ordinances Paul had taught them. </a:t>
            </a:r>
          </a:p>
          <a:p>
            <a:endParaRPr lang="en-US" dirty="0">
              <a:solidFill>
                <a:schemeClr val="bg1"/>
              </a:solidFill>
            </a:endParaRPr>
          </a:p>
          <a:p>
            <a:r>
              <a:rPr lang="en-US" dirty="0">
                <a:solidFill>
                  <a:schemeClr val="bg1"/>
                </a:solidFill>
              </a:rPr>
              <a:t>Paul wrote these letters near the conclusion of his three-year visit in Ephesus (during his third mission), which likely ended sometime between A.D. 55 and 56 </a:t>
            </a:r>
          </a:p>
        </p:txBody>
      </p:sp>
      <p:grpSp>
        <p:nvGrpSpPr>
          <p:cNvPr id="5" name="Group 94"/>
          <p:cNvGrpSpPr/>
          <p:nvPr/>
        </p:nvGrpSpPr>
        <p:grpSpPr>
          <a:xfrm>
            <a:off x="8131629" y="816429"/>
            <a:ext cx="2133600" cy="4648200"/>
            <a:chOff x="4405860" y="139189"/>
            <a:chExt cx="2861871" cy="6475262"/>
          </a:xfrm>
        </p:grpSpPr>
        <p:grpSp>
          <p:nvGrpSpPr>
            <p:cNvPr id="6" name="Group 86"/>
            <p:cNvGrpSpPr/>
            <p:nvPr/>
          </p:nvGrpSpPr>
          <p:grpSpPr>
            <a:xfrm rot="2107423">
              <a:off x="4802579" y="139189"/>
              <a:ext cx="743864" cy="1806453"/>
              <a:chOff x="7696200" y="914400"/>
              <a:chExt cx="685800" cy="2438400"/>
            </a:xfrm>
          </p:grpSpPr>
          <p:sp>
            <p:nvSpPr>
              <p:cNvPr id="46" name="Moon 45"/>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87"/>
            <p:cNvGrpSpPr/>
            <p:nvPr/>
          </p:nvGrpSpPr>
          <p:grpSpPr>
            <a:xfrm rot="19262140" flipH="1">
              <a:off x="6126313" y="231425"/>
              <a:ext cx="743864" cy="1645187"/>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7"/>
            <p:cNvGrpSpPr/>
            <p:nvPr/>
          </p:nvGrpSpPr>
          <p:grpSpPr>
            <a:xfrm rot="562843">
              <a:off x="5697438" y="5840305"/>
              <a:ext cx="666047" cy="774146"/>
              <a:chOff x="6106804" y="4039302"/>
              <a:chExt cx="666047" cy="774146"/>
            </a:xfrm>
          </p:grpSpPr>
          <p:sp>
            <p:nvSpPr>
              <p:cNvPr id="39" name="Oval 38"/>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7"/>
            <p:cNvGrpSpPr/>
            <p:nvPr/>
          </p:nvGrpSpPr>
          <p:grpSpPr>
            <a:xfrm rot="2613352">
              <a:off x="5128037" y="5761712"/>
              <a:ext cx="666047" cy="774146"/>
              <a:chOff x="6106804" y="4039302"/>
              <a:chExt cx="666047" cy="774146"/>
            </a:xfrm>
          </p:grpSpPr>
          <p:sp>
            <p:nvSpPr>
              <p:cNvPr id="36" name="Oval 3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05860" y="3592643"/>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86531" y="1073046"/>
              <a:ext cx="1040567" cy="148527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29200" y="381000"/>
              <a:ext cx="1600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7"/>
            <p:cNvGrpSpPr/>
            <p:nvPr/>
          </p:nvGrpSpPr>
          <p:grpSpPr>
            <a:xfrm>
              <a:off x="4953000" y="5334000"/>
              <a:ext cx="1828800" cy="609600"/>
              <a:chOff x="1371600" y="3962400"/>
              <a:chExt cx="6705600" cy="2057400"/>
            </a:xfrm>
          </p:grpSpPr>
          <p:grpSp>
            <p:nvGrpSpPr>
              <p:cNvPr id="24" name="Group 195"/>
              <p:cNvGrpSpPr/>
              <p:nvPr/>
            </p:nvGrpSpPr>
            <p:grpSpPr>
              <a:xfrm>
                <a:off x="1371600" y="3962400"/>
                <a:ext cx="1676400" cy="2057400"/>
                <a:chOff x="1371600" y="3962400"/>
                <a:chExt cx="1676400" cy="2057400"/>
              </a:xfrm>
            </p:grpSpPr>
            <p:sp>
              <p:nvSpPr>
                <p:cNvPr id="34" name="Right Arrow Callout 33"/>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34"/>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96"/>
              <p:cNvGrpSpPr/>
              <p:nvPr/>
            </p:nvGrpSpPr>
            <p:grpSpPr>
              <a:xfrm>
                <a:off x="3048000" y="3962400"/>
                <a:ext cx="1676400" cy="2057400"/>
                <a:chOff x="1371600" y="3962400"/>
                <a:chExt cx="1676400" cy="2057400"/>
              </a:xfrm>
            </p:grpSpPr>
            <p:sp>
              <p:nvSpPr>
                <p:cNvPr id="32" name="Right Arrow Callout 31"/>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99"/>
              <p:cNvGrpSpPr/>
              <p:nvPr/>
            </p:nvGrpSpPr>
            <p:grpSpPr>
              <a:xfrm>
                <a:off x="4724400" y="3962400"/>
                <a:ext cx="1676400" cy="2057400"/>
                <a:chOff x="1371600" y="3962400"/>
                <a:chExt cx="1676400" cy="2057400"/>
              </a:xfrm>
            </p:grpSpPr>
            <p:sp>
              <p:nvSpPr>
                <p:cNvPr id="30" name="Right Arrow Callout 29"/>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30"/>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02"/>
              <p:cNvGrpSpPr/>
              <p:nvPr/>
            </p:nvGrpSpPr>
            <p:grpSpPr>
              <a:xfrm>
                <a:off x="6400800" y="3962400"/>
                <a:ext cx="1676400" cy="2057400"/>
                <a:chOff x="1371600" y="3962400"/>
                <a:chExt cx="1676400" cy="2057400"/>
              </a:xfrm>
            </p:grpSpPr>
            <p:sp>
              <p:nvSpPr>
                <p:cNvPr id="28" name="Right Arrow Callout 27"/>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8"/>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28870" y="1818089"/>
              <a:ext cx="294451" cy="1994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11574523" y="6488668"/>
            <a:ext cx="617477" cy="369332"/>
          </a:xfrm>
          <a:prstGeom prst="rect">
            <a:avLst/>
          </a:prstGeom>
        </p:spPr>
        <p:txBody>
          <a:bodyPr wrap="none">
            <a:spAutoFit/>
          </a:bodyPr>
          <a:lstStyle/>
          <a:p>
            <a:r>
              <a:rPr lang="en-US" dirty="0">
                <a:solidFill>
                  <a:schemeClr val="bg1"/>
                </a:solidFill>
              </a:rPr>
              <a:t>(2,3)</a:t>
            </a:r>
          </a:p>
        </p:txBody>
      </p:sp>
      <p:pic>
        <p:nvPicPr>
          <p:cNvPr id="51" name="Picture 2" descr="Image result for 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04" y="4060371"/>
            <a:ext cx="4191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1132114" y="0"/>
            <a:ext cx="6324599" cy="830997"/>
          </a:xfrm>
          <a:prstGeom prst="rect">
            <a:avLst/>
          </a:prstGeom>
          <a:noFill/>
        </p:spPr>
        <p:txBody>
          <a:bodyPr wrap="square" rtlCol="0">
            <a:spAutoFit/>
          </a:bodyPr>
          <a:lstStyle/>
          <a:p>
            <a:r>
              <a:rPr lang="en-US" sz="4800" dirty="0">
                <a:solidFill>
                  <a:schemeClr val="bg1"/>
                </a:solidFill>
                <a:effectLst>
                  <a:glow rad="139700">
                    <a:schemeClr val="accent2">
                      <a:satMod val="175000"/>
                      <a:alpha val="40000"/>
                    </a:schemeClr>
                  </a:glow>
                </a:effectLst>
                <a:latin typeface="Bodoni MT" panose="02070603080606020203" pitchFamily="18" charset="0"/>
              </a:rPr>
              <a:t>Church Established</a:t>
            </a:r>
          </a:p>
        </p:txBody>
      </p:sp>
      <p:sp>
        <p:nvSpPr>
          <p:cNvPr id="4" name="Rectangle 3"/>
          <p:cNvSpPr/>
          <p:nvPr/>
        </p:nvSpPr>
        <p:spPr>
          <a:xfrm>
            <a:off x="4876799" y="5321665"/>
            <a:ext cx="6814457" cy="1200329"/>
          </a:xfrm>
          <a:prstGeom prst="rect">
            <a:avLst/>
          </a:prstGeom>
        </p:spPr>
        <p:txBody>
          <a:bodyPr wrap="square">
            <a:spAutoFit/>
          </a:bodyPr>
          <a:lstStyle/>
          <a:p>
            <a:r>
              <a:rPr lang="en-US" dirty="0">
                <a:solidFill>
                  <a:schemeClr val="bg1"/>
                </a:solidFill>
                <a:latin typeface="Open Sans"/>
              </a:rPr>
              <a:t>Earlier during his mission he received communication from Church members in Corinth. He wrote a response to the branch (1 Corinthians 5:9), but unfortunately this epistle was lost and is therefore not found in our scriptures.</a:t>
            </a:r>
            <a:endParaRPr lang="en-US" dirty="0">
              <a:solidFill>
                <a:schemeClr val="bg1"/>
              </a:solidFill>
            </a:endParaRPr>
          </a:p>
        </p:txBody>
      </p:sp>
    </p:spTree>
    <p:extLst>
      <p:ext uri="{BB962C8B-B14F-4D97-AF65-F5344CB8AC3E}">
        <p14:creationId xmlns:p14="http://schemas.microsoft.com/office/powerpoint/2010/main" val="26979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0"/>
            <a:ext cx="7326086" cy="584775"/>
          </a:xfrm>
          <a:prstGeom prst="rect">
            <a:avLst/>
          </a:prstGeom>
          <a:noFill/>
        </p:spPr>
        <p:txBody>
          <a:bodyPr wrap="square" rtlCol="0">
            <a:spAutoFit/>
          </a:bodyPr>
          <a:lstStyle/>
          <a:p>
            <a:pPr algn="ctr"/>
            <a:r>
              <a:rPr lang="en-US" sz="3200" dirty="0">
                <a:solidFill>
                  <a:schemeClr val="bg1"/>
                </a:solidFill>
                <a:effectLst>
                  <a:glow rad="139700">
                    <a:schemeClr val="accent2">
                      <a:satMod val="175000"/>
                      <a:alpha val="40000"/>
                    </a:schemeClr>
                  </a:glow>
                </a:effectLst>
                <a:latin typeface="Bodoni MT" panose="02070603080606020203" pitchFamily="18" charset="0"/>
              </a:rPr>
              <a:t>“That there be no division among you”</a:t>
            </a:r>
          </a:p>
        </p:txBody>
      </p:sp>
      <p:sp>
        <p:nvSpPr>
          <p:cNvPr id="3" name="Rectangle 2"/>
          <p:cNvSpPr/>
          <p:nvPr/>
        </p:nvSpPr>
        <p:spPr>
          <a:xfrm>
            <a:off x="1573619" y="603293"/>
            <a:ext cx="5327925" cy="830997"/>
          </a:xfrm>
          <a:prstGeom prst="rect">
            <a:avLst/>
          </a:prstGeom>
        </p:spPr>
        <p:txBody>
          <a:bodyPr wrap="square">
            <a:spAutoFit/>
          </a:bodyPr>
          <a:lstStyle/>
          <a:p>
            <a:pPr fontAlgn="base"/>
            <a:r>
              <a:rPr lang="en-US" sz="2400" dirty="0">
                <a:solidFill>
                  <a:srgbClr val="FFFF00"/>
                </a:solidFill>
                <a:latin typeface="Open Sans"/>
              </a:rPr>
              <a:t>What might cause divisions and contention in each of these groups?</a:t>
            </a:r>
            <a:endParaRPr lang="en-US" sz="2400" b="0" i="0" dirty="0">
              <a:solidFill>
                <a:srgbClr val="FFFF00"/>
              </a:solidFill>
              <a:effectLst/>
              <a:latin typeface="Open Sans"/>
            </a:endParaRPr>
          </a:p>
        </p:txBody>
      </p:sp>
      <p:pic>
        <p:nvPicPr>
          <p:cNvPr id="11266" name="Picture 2" descr="Image result for byu football vs university of uta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571" y="293462"/>
            <a:ext cx="3832224" cy="21570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civil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4" y="1657576"/>
            <a:ext cx="2472871" cy="239576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byu football vs university of uta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6847" y="2666999"/>
            <a:ext cx="3771900"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42042" y="4136572"/>
            <a:ext cx="1835604" cy="2761191"/>
            <a:chOff x="2732316" y="3205390"/>
            <a:chExt cx="2251073" cy="3386156"/>
          </a:xfrm>
        </p:grpSpPr>
        <p:pic>
          <p:nvPicPr>
            <p:cNvPr id="11272"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489" y="3205390"/>
              <a:ext cx="2247900" cy="3143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32316" y="6327339"/>
              <a:ext cx="1861456" cy="264207"/>
            </a:xfrm>
            <a:prstGeom prst="rect">
              <a:avLst/>
            </a:prstGeom>
          </p:spPr>
          <p:txBody>
            <a:bodyPr wrap="square">
              <a:spAutoFit/>
            </a:bodyPr>
            <a:lstStyle/>
            <a:p>
              <a:r>
                <a:rPr lang="en-US" sz="800" dirty="0">
                  <a:solidFill>
                    <a:schemeClr val="bg1"/>
                  </a:solidFill>
                  <a:latin typeface="Abadi" panose="020B0604020104020204" pitchFamily="34" charset="0"/>
                </a:rPr>
                <a:t>“Brother vs. Brother”</a:t>
              </a:r>
              <a:endParaRPr lang="en-US" sz="800" dirty="0">
                <a:solidFill>
                  <a:schemeClr val="bg1"/>
                </a:solidFill>
              </a:endParaRPr>
            </a:p>
          </p:txBody>
        </p:sp>
      </p:grpSp>
      <p:pic>
        <p:nvPicPr>
          <p:cNvPr id="11274" name="Picture 10" descr="Image result for families with tee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603" y="1589314"/>
            <a:ext cx="3600450" cy="2552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699656" y="4236108"/>
            <a:ext cx="4680857" cy="1200329"/>
          </a:xfrm>
          <a:prstGeom prst="rect">
            <a:avLst/>
          </a:prstGeom>
        </p:spPr>
        <p:txBody>
          <a:bodyPr wrap="square">
            <a:spAutoFit/>
          </a:bodyPr>
          <a:lstStyle/>
          <a:p>
            <a:pPr fontAlgn="base"/>
            <a:r>
              <a:rPr lang="en-US" sz="2400" dirty="0">
                <a:solidFill>
                  <a:srgbClr val="FFFF00"/>
                </a:solidFill>
                <a:latin typeface="Open Sans"/>
              </a:rPr>
              <a:t>How can such divisions and contention affect a family, team, or group of friends?</a:t>
            </a:r>
          </a:p>
        </p:txBody>
      </p:sp>
      <p:sp>
        <p:nvSpPr>
          <p:cNvPr id="11" name="Rectangle 10"/>
          <p:cNvSpPr/>
          <p:nvPr/>
        </p:nvSpPr>
        <p:spPr>
          <a:xfrm>
            <a:off x="5802087" y="5433537"/>
            <a:ext cx="6096000" cy="1200329"/>
          </a:xfrm>
          <a:prstGeom prst="rect">
            <a:avLst/>
          </a:prstGeom>
        </p:spPr>
        <p:txBody>
          <a:bodyPr>
            <a:spAutoFit/>
          </a:bodyPr>
          <a:lstStyle/>
          <a:p>
            <a:pPr fontAlgn="base"/>
            <a:r>
              <a:rPr lang="en-US" sz="2400" dirty="0">
                <a:solidFill>
                  <a:srgbClr val="FFFF00"/>
                </a:solidFill>
                <a:latin typeface="Open Sans"/>
              </a:rPr>
              <a:t>How can such divisions and contention among Church members affect the Church?</a:t>
            </a:r>
          </a:p>
        </p:txBody>
      </p:sp>
      <p:sp>
        <p:nvSpPr>
          <p:cNvPr id="12" name="TextBox 11"/>
          <p:cNvSpPr txBox="1"/>
          <p:nvPr/>
        </p:nvSpPr>
        <p:spPr>
          <a:xfrm>
            <a:off x="9492343" y="6488668"/>
            <a:ext cx="2699657" cy="369332"/>
          </a:xfrm>
          <a:prstGeom prst="rect">
            <a:avLst/>
          </a:prstGeom>
          <a:noFill/>
        </p:spPr>
        <p:txBody>
          <a:bodyPr wrap="square" rtlCol="0">
            <a:spAutoFit/>
          </a:bodyPr>
          <a:lstStyle/>
          <a:p>
            <a:r>
              <a:rPr lang="en-US" dirty="0">
                <a:solidFill>
                  <a:schemeClr val="bg1"/>
                </a:solidFill>
              </a:rPr>
              <a:t>1 Corinthians 1:10-11</a:t>
            </a:r>
          </a:p>
        </p:txBody>
      </p:sp>
    </p:spTree>
    <p:extLst>
      <p:ext uri="{BB962C8B-B14F-4D97-AF65-F5344CB8AC3E}">
        <p14:creationId xmlns:p14="http://schemas.microsoft.com/office/powerpoint/2010/main" val="12590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64972" y="119743"/>
            <a:ext cx="6705600"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A Voice of Warning</a:t>
            </a:r>
          </a:p>
        </p:txBody>
      </p:sp>
      <p:sp>
        <p:nvSpPr>
          <p:cNvPr id="6" name="TextBox 5"/>
          <p:cNvSpPr txBox="1"/>
          <p:nvPr/>
        </p:nvSpPr>
        <p:spPr>
          <a:xfrm>
            <a:off x="1415143" y="1643744"/>
            <a:ext cx="3810000" cy="461665"/>
          </a:xfrm>
          <a:prstGeom prst="rect">
            <a:avLst/>
          </a:prstGeom>
          <a:noFill/>
        </p:spPr>
        <p:txBody>
          <a:bodyPr wrap="square" rtlCol="0">
            <a:spAutoFit/>
          </a:bodyPr>
          <a:lstStyle/>
          <a:p>
            <a:r>
              <a:rPr lang="en-US" sz="2400" dirty="0">
                <a:solidFill>
                  <a:schemeClr val="bg1"/>
                </a:solidFill>
              </a:rPr>
              <a:t>Divisions and petty bickering</a:t>
            </a:r>
          </a:p>
        </p:txBody>
      </p:sp>
      <p:sp>
        <p:nvSpPr>
          <p:cNvPr id="7" name="TextBox 6"/>
          <p:cNvSpPr txBox="1"/>
          <p:nvPr/>
        </p:nvSpPr>
        <p:spPr>
          <a:xfrm>
            <a:off x="6705600" y="2667000"/>
            <a:ext cx="3810000" cy="1938992"/>
          </a:xfrm>
          <a:prstGeom prst="rect">
            <a:avLst/>
          </a:prstGeom>
          <a:noFill/>
        </p:spPr>
        <p:txBody>
          <a:bodyPr wrap="square" rtlCol="0">
            <a:spAutoFit/>
          </a:bodyPr>
          <a:lstStyle/>
          <a:p>
            <a:r>
              <a:rPr lang="en-US" sz="2400" dirty="0">
                <a:solidFill>
                  <a:schemeClr val="bg1"/>
                </a:solidFill>
              </a:rPr>
              <a:t>“…and that there be no divisions among you: but that ye be perfectly joined together in the same mind and in the same judgment.”</a:t>
            </a:r>
          </a:p>
        </p:txBody>
      </p:sp>
      <p:sp>
        <p:nvSpPr>
          <p:cNvPr id="8" name="TextBox 7"/>
          <p:cNvSpPr txBox="1"/>
          <p:nvPr/>
        </p:nvSpPr>
        <p:spPr>
          <a:xfrm>
            <a:off x="87086" y="6396335"/>
            <a:ext cx="3810000" cy="461665"/>
          </a:xfrm>
          <a:prstGeom prst="rect">
            <a:avLst/>
          </a:prstGeom>
          <a:noFill/>
        </p:spPr>
        <p:txBody>
          <a:bodyPr wrap="square" rtlCol="0">
            <a:spAutoFit/>
          </a:bodyPr>
          <a:lstStyle/>
          <a:p>
            <a:r>
              <a:rPr lang="en-US" sz="2400" dirty="0">
                <a:solidFill>
                  <a:schemeClr val="bg1"/>
                </a:solidFill>
              </a:rPr>
              <a:t>1 Corinthians 1:10</a:t>
            </a:r>
          </a:p>
        </p:txBody>
      </p:sp>
      <p:pic>
        <p:nvPicPr>
          <p:cNvPr id="8194" name="Picture 2" descr="https://encrypted-tbn1.gstatic.com/images?q=tbn:ANd9GcSfHB8ySqN7bWDbsNsa9NnuHno61m7MBO_sc6N5a_37DMs98zg5"/>
          <p:cNvPicPr>
            <a:picLocks noChangeAspect="1" noChangeArrowheads="1"/>
          </p:cNvPicPr>
          <p:nvPr/>
        </p:nvPicPr>
        <p:blipFill>
          <a:blip r:embed="rId3" cstate="print"/>
          <a:srcRect/>
          <a:stretch>
            <a:fillRect/>
          </a:stretch>
        </p:blipFill>
        <p:spPr bwMode="auto">
          <a:xfrm>
            <a:off x="1251857" y="2362199"/>
            <a:ext cx="3882119" cy="2583375"/>
          </a:xfrm>
          <a:prstGeom prst="rect">
            <a:avLst/>
          </a:prstGeom>
          <a:noFill/>
        </p:spPr>
      </p:pic>
      <p:pic>
        <p:nvPicPr>
          <p:cNvPr id="8196" name="Picture 4" descr="https://encrypted-tbn2.gstatic.com/images?q=tbn:ANd9GcSVxNSY7vItZYihb3Scd_GYHjsHIiz9J0t44tNtbyxz6rzKtMHcWA"/>
          <p:cNvPicPr>
            <a:picLocks noChangeAspect="1" noChangeArrowheads="1"/>
          </p:cNvPicPr>
          <p:nvPr/>
        </p:nvPicPr>
        <p:blipFill>
          <a:blip r:embed="rId4" cstate="print"/>
          <a:srcRect/>
          <a:stretch>
            <a:fillRect/>
          </a:stretch>
        </p:blipFill>
        <p:spPr bwMode="auto">
          <a:xfrm>
            <a:off x="7097487" y="4800601"/>
            <a:ext cx="2466975" cy="1847851"/>
          </a:xfrm>
          <a:prstGeom prst="rect">
            <a:avLst/>
          </a:prstGeom>
          <a:noFill/>
        </p:spPr>
      </p:pic>
    </p:spTree>
    <p:extLst>
      <p:ext uri="{BB962C8B-B14F-4D97-AF65-F5344CB8AC3E}">
        <p14:creationId xmlns:p14="http://schemas.microsoft.com/office/powerpoint/2010/main" val="40844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How To Treat One Another</a:t>
            </a:r>
          </a:p>
        </p:txBody>
      </p:sp>
      <p:sp>
        <p:nvSpPr>
          <p:cNvPr id="6" name="TextBox 5"/>
          <p:cNvSpPr txBox="1"/>
          <p:nvPr/>
        </p:nvSpPr>
        <p:spPr>
          <a:xfrm>
            <a:off x="337457" y="1153887"/>
            <a:ext cx="6629400" cy="461665"/>
          </a:xfrm>
          <a:prstGeom prst="rect">
            <a:avLst/>
          </a:prstGeom>
          <a:noFill/>
        </p:spPr>
        <p:txBody>
          <a:bodyPr wrap="square" rtlCol="0">
            <a:spAutoFit/>
          </a:bodyPr>
          <a:lstStyle/>
          <a:p>
            <a:r>
              <a:rPr lang="en-US" sz="2400" dirty="0">
                <a:solidFill>
                  <a:schemeClr val="bg1"/>
                </a:solidFill>
              </a:rPr>
              <a:t>That ye all speak the same thing	</a:t>
            </a:r>
          </a:p>
        </p:txBody>
      </p:sp>
      <p:sp>
        <p:nvSpPr>
          <p:cNvPr id="7" name="TextBox 6"/>
          <p:cNvSpPr txBox="1"/>
          <p:nvPr/>
        </p:nvSpPr>
        <p:spPr>
          <a:xfrm>
            <a:off x="8915400" y="1567544"/>
            <a:ext cx="2971800" cy="830997"/>
          </a:xfrm>
          <a:prstGeom prst="rect">
            <a:avLst/>
          </a:prstGeom>
          <a:noFill/>
        </p:spPr>
        <p:txBody>
          <a:bodyPr wrap="square" rtlCol="0">
            <a:spAutoFit/>
          </a:bodyPr>
          <a:lstStyle/>
          <a:p>
            <a:r>
              <a:rPr lang="en-US" sz="2400" dirty="0">
                <a:solidFill>
                  <a:schemeClr val="bg1"/>
                </a:solidFill>
              </a:rPr>
              <a:t>That there be no division among you</a:t>
            </a:r>
          </a:p>
        </p:txBody>
      </p:sp>
      <p:sp>
        <p:nvSpPr>
          <p:cNvPr id="8" name="TextBox 7"/>
          <p:cNvSpPr txBox="1"/>
          <p:nvPr/>
        </p:nvSpPr>
        <p:spPr>
          <a:xfrm>
            <a:off x="0" y="6396335"/>
            <a:ext cx="3810000" cy="461665"/>
          </a:xfrm>
          <a:prstGeom prst="rect">
            <a:avLst/>
          </a:prstGeom>
          <a:noFill/>
        </p:spPr>
        <p:txBody>
          <a:bodyPr wrap="square" rtlCol="0">
            <a:spAutoFit/>
          </a:bodyPr>
          <a:lstStyle/>
          <a:p>
            <a:r>
              <a:rPr lang="en-US" sz="2400" dirty="0">
                <a:solidFill>
                  <a:schemeClr val="bg1"/>
                </a:solidFill>
              </a:rPr>
              <a:t>1 Corinthians 1:10</a:t>
            </a:r>
          </a:p>
        </p:txBody>
      </p:sp>
      <p:sp>
        <p:nvSpPr>
          <p:cNvPr id="9" name="TextBox 8"/>
          <p:cNvSpPr txBox="1"/>
          <p:nvPr/>
        </p:nvSpPr>
        <p:spPr>
          <a:xfrm>
            <a:off x="4038600" y="4267200"/>
            <a:ext cx="3429000" cy="1569660"/>
          </a:xfrm>
          <a:prstGeom prst="rect">
            <a:avLst/>
          </a:prstGeom>
          <a:noFill/>
        </p:spPr>
        <p:txBody>
          <a:bodyPr wrap="square" rtlCol="0">
            <a:spAutoFit/>
          </a:bodyPr>
          <a:lstStyle/>
          <a:p>
            <a:r>
              <a:rPr lang="en-US" sz="2400" dirty="0">
                <a:solidFill>
                  <a:schemeClr val="bg1"/>
                </a:solidFill>
              </a:rPr>
              <a:t>That ye be perfectly joined together in the same mind and in the same judgment</a:t>
            </a:r>
            <a:endParaRPr lang="en-US" sz="2400" dirty="0"/>
          </a:p>
        </p:txBody>
      </p:sp>
      <p:pic>
        <p:nvPicPr>
          <p:cNvPr id="7170" name="Picture 2" descr="https://encrypted-tbn3.gstatic.com/images?q=tbn:ANd9GcREQ0VzNiCmHJ7a0e0VAp1FNz8jKgy9H_y-9JLVojffhyCd9tdjvg"/>
          <p:cNvPicPr>
            <a:picLocks noChangeAspect="1" noChangeArrowheads="1"/>
          </p:cNvPicPr>
          <p:nvPr/>
        </p:nvPicPr>
        <p:blipFill>
          <a:blip r:embed="rId3" cstate="print"/>
          <a:srcRect/>
          <a:stretch>
            <a:fillRect/>
          </a:stretch>
        </p:blipFill>
        <p:spPr bwMode="auto">
          <a:xfrm>
            <a:off x="7097486" y="4223657"/>
            <a:ext cx="4057668" cy="1892755"/>
          </a:xfrm>
          <a:prstGeom prst="rect">
            <a:avLst/>
          </a:prstGeom>
          <a:noFill/>
        </p:spPr>
      </p:pic>
      <p:pic>
        <p:nvPicPr>
          <p:cNvPr id="7174" name="Picture 6" descr="https://encrypted-tbn0.gstatic.com/images?q=tbn:ANd9GcTiDxdIMleIZexqGB7yh4W_ovWrjkiHCPFFZbmzUPDXnp3aK1Kxfw"/>
          <p:cNvPicPr>
            <a:picLocks noChangeAspect="1" noChangeArrowheads="1"/>
          </p:cNvPicPr>
          <p:nvPr/>
        </p:nvPicPr>
        <p:blipFill>
          <a:blip r:embed="rId4" cstate="print"/>
          <a:srcRect/>
          <a:stretch>
            <a:fillRect/>
          </a:stretch>
        </p:blipFill>
        <p:spPr bwMode="auto">
          <a:xfrm>
            <a:off x="5279573" y="859973"/>
            <a:ext cx="3446690" cy="2581692"/>
          </a:xfrm>
          <a:prstGeom prst="rect">
            <a:avLst/>
          </a:prstGeom>
          <a:noFill/>
        </p:spPr>
      </p:pic>
      <p:pic>
        <p:nvPicPr>
          <p:cNvPr id="3" name="Picture 2">
            <a:extLst>
              <a:ext uri="{FF2B5EF4-FFF2-40B4-BE49-F238E27FC236}">
                <a16:creationId xmlns:a16="http://schemas.microsoft.com/office/drawing/2014/main" id="{9DDABD98-F97F-416E-8501-8F81CB479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475" y="1807901"/>
            <a:ext cx="2905125" cy="2266950"/>
          </a:xfrm>
          <a:prstGeom prst="rect">
            <a:avLst/>
          </a:prstGeom>
        </p:spPr>
      </p:pic>
    </p:spTree>
    <p:extLst>
      <p:ext uri="{BB962C8B-B14F-4D97-AF65-F5344CB8AC3E}">
        <p14:creationId xmlns:p14="http://schemas.microsoft.com/office/powerpoint/2010/main" val="26803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7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5057" y="1197430"/>
            <a:ext cx="2547257" cy="830997"/>
          </a:xfrm>
          <a:prstGeom prst="rect">
            <a:avLst/>
          </a:prstGeom>
          <a:noFill/>
        </p:spPr>
        <p:txBody>
          <a:bodyPr wrap="square" rtlCol="0">
            <a:spAutoFit/>
          </a:bodyPr>
          <a:lstStyle/>
          <a:p>
            <a:pPr algn="ctr"/>
            <a:r>
              <a:rPr lang="en-US" sz="2400" dirty="0">
                <a:solidFill>
                  <a:schemeClr val="bg1"/>
                </a:solidFill>
              </a:rPr>
              <a:t>Jealousy, leads to contention 	</a:t>
            </a:r>
          </a:p>
        </p:txBody>
      </p:sp>
      <p:sp>
        <p:nvSpPr>
          <p:cNvPr id="8" name="TextBox 7"/>
          <p:cNvSpPr txBox="1"/>
          <p:nvPr/>
        </p:nvSpPr>
        <p:spPr>
          <a:xfrm>
            <a:off x="141515" y="6396335"/>
            <a:ext cx="3810000" cy="461665"/>
          </a:xfrm>
          <a:prstGeom prst="rect">
            <a:avLst/>
          </a:prstGeom>
          <a:noFill/>
        </p:spPr>
        <p:txBody>
          <a:bodyPr wrap="square" rtlCol="0">
            <a:spAutoFit/>
          </a:bodyPr>
          <a:lstStyle/>
          <a:p>
            <a:r>
              <a:rPr lang="en-US" sz="2400" dirty="0">
                <a:solidFill>
                  <a:schemeClr val="bg1"/>
                </a:solidFill>
              </a:rPr>
              <a:t>3 Nephi 11:29</a:t>
            </a:r>
          </a:p>
        </p:txBody>
      </p:sp>
      <p:sp>
        <p:nvSpPr>
          <p:cNvPr id="9" name="TextBox 8"/>
          <p:cNvSpPr txBox="1"/>
          <p:nvPr/>
        </p:nvSpPr>
        <p:spPr>
          <a:xfrm>
            <a:off x="6346374" y="1360716"/>
            <a:ext cx="5845626" cy="461665"/>
          </a:xfrm>
          <a:prstGeom prst="rect">
            <a:avLst/>
          </a:prstGeom>
          <a:noFill/>
        </p:spPr>
        <p:txBody>
          <a:bodyPr wrap="square" rtlCol="0">
            <a:spAutoFit/>
          </a:bodyPr>
          <a:lstStyle/>
          <a:p>
            <a:r>
              <a:rPr lang="en-US" sz="2400" dirty="0">
                <a:solidFill>
                  <a:schemeClr val="bg1"/>
                </a:solidFill>
              </a:rPr>
              <a:t>Some are divided in doctrine and principles</a:t>
            </a:r>
            <a:endParaRPr lang="en-US" sz="2400" dirty="0"/>
          </a:p>
        </p:txBody>
      </p:sp>
      <p:sp>
        <p:nvSpPr>
          <p:cNvPr id="10" name="TextBox 9"/>
          <p:cNvSpPr txBox="1"/>
          <p:nvPr/>
        </p:nvSpPr>
        <p:spPr>
          <a:xfrm>
            <a:off x="424991" y="3193970"/>
            <a:ext cx="4985657" cy="830997"/>
          </a:xfrm>
          <a:prstGeom prst="rect">
            <a:avLst/>
          </a:prstGeom>
          <a:noFill/>
        </p:spPr>
        <p:txBody>
          <a:bodyPr wrap="square" rtlCol="0">
            <a:spAutoFit/>
          </a:bodyPr>
          <a:lstStyle/>
          <a:p>
            <a:r>
              <a:rPr lang="en-US" sz="2400" i="1" dirty="0">
                <a:solidFill>
                  <a:srgbClr val="FFFF00"/>
                </a:solidFill>
              </a:rPr>
              <a:t>“…he that hath the spirit of Contention is not of me, but is of the devil…</a:t>
            </a:r>
          </a:p>
        </p:txBody>
      </p:sp>
      <p:sp>
        <p:nvSpPr>
          <p:cNvPr id="11" name="TextBox 10"/>
          <p:cNvSpPr txBox="1"/>
          <p:nvPr/>
        </p:nvSpPr>
        <p:spPr>
          <a:xfrm>
            <a:off x="3744687" y="4321628"/>
            <a:ext cx="3886200" cy="1938992"/>
          </a:xfrm>
          <a:prstGeom prst="rect">
            <a:avLst/>
          </a:prstGeom>
          <a:noFill/>
        </p:spPr>
        <p:txBody>
          <a:bodyPr wrap="square" rtlCol="0">
            <a:spAutoFit/>
          </a:bodyPr>
          <a:lstStyle/>
          <a:p>
            <a:r>
              <a:rPr lang="en-US" sz="2400" i="1" dirty="0">
                <a:solidFill>
                  <a:srgbClr val="FFFF00"/>
                </a:solidFill>
              </a:rPr>
              <a:t>…who is the father of contention, and he </a:t>
            </a:r>
            <a:r>
              <a:rPr lang="en-US" sz="2400" i="1" dirty="0" err="1">
                <a:solidFill>
                  <a:srgbClr val="FFFF00"/>
                </a:solidFill>
              </a:rPr>
              <a:t>stirreth</a:t>
            </a:r>
            <a:r>
              <a:rPr lang="en-US" sz="2400" i="1" dirty="0">
                <a:solidFill>
                  <a:srgbClr val="FFFF00"/>
                </a:solidFill>
              </a:rPr>
              <a:t> up the hearts of men to contend with anger, one with another.”</a:t>
            </a:r>
          </a:p>
        </p:txBody>
      </p:sp>
      <p:pic>
        <p:nvPicPr>
          <p:cNvPr id="6146" name="Picture 2" descr="https://encrypted-tbn2.gstatic.com/images?q=tbn:ANd9GcSLyZ0DMVf-JfQnVYVBKn_miHAHLz3wHR4aD-iXgFxZxobLpJjX"/>
          <p:cNvPicPr>
            <a:picLocks noChangeAspect="1" noChangeArrowheads="1"/>
          </p:cNvPicPr>
          <p:nvPr/>
        </p:nvPicPr>
        <p:blipFill>
          <a:blip r:embed="rId3" cstate="print"/>
          <a:srcRect/>
          <a:stretch>
            <a:fillRect/>
          </a:stretch>
        </p:blipFill>
        <p:spPr bwMode="auto">
          <a:xfrm>
            <a:off x="2917820" y="859972"/>
            <a:ext cx="2922366" cy="1937657"/>
          </a:xfrm>
          <a:prstGeom prst="rect">
            <a:avLst/>
          </a:prstGeom>
          <a:noFill/>
        </p:spPr>
      </p:pic>
      <p:pic>
        <p:nvPicPr>
          <p:cNvPr id="6148" name="Picture 4" descr="https://encrypted-tbn1.gstatic.com/images?q=tbn:ANd9GcTzvojPh802kssAlIMIqWlXB3rDsUJJ6RnDVEaU107JIonyCk1F"/>
          <p:cNvPicPr>
            <a:picLocks noChangeAspect="1" noChangeArrowheads="1"/>
          </p:cNvPicPr>
          <p:nvPr/>
        </p:nvPicPr>
        <p:blipFill>
          <a:blip r:embed="rId4" cstate="print"/>
          <a:srcRect/>
          <a:stretch>
            <a:fillRect/>
          </a:stretch>
        </p:blipFill>
        <p:spPr bwMode="auto">
          <a:xfrm>
            <a:off x="1110344" y="4136571"/>
            <a:ext cx="2390775" cy="1905000"/>
          </a:xfrm>
          <a:prstGeom prst="rect">
            <a:avLst/>
          </a:prstGeom>
          <a:noFill/>
        </p:spPr>
      </p:pic>
      <p:sp>
        <p:nvSpPr>
          <p:cNvPr id="13" name="TextBox 12"/>
          <p:cNvSpPr txBox="1"/>
          <p:nvPr/>
        </p:nvSpPr>
        <p:spPr>
          <a:xfrm>
            <a:off x="174170" y="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Division of Unity</a:t>
            </a:r>
          </a:p>
        </p:txBody>
      </p:sp>
      <p:grpSp>
        <p:nvGrpSpPr>
          <p:cNvPr id="14" name="Group 13"/>
          <p:cNvGrpSpPr/>
          <p:nvPr/>
        </p:nvGrpSpPr>
        <p:grpSpPr>
          <a:xfrm>
            <a:off x="8133865" y="4152064"/>
            <a:ext cx="3289208" cy="2390250"/>
            <a:chOff x="384206" y="4158361"/>
            <a:chExt cx="3289208" cy="2390250"/>
          </a:xfrm>
        </p:grpSpPr>
        <p:grpSp>
          <p:nvGrpSpPr>
            <p:cNvPr id="15" name="Group 14"/>
            <p:cNvGrpSpPr/>
            <p:nvPr/>
          </p:nvGrpSpPr>
          <p:grpSpPr>
            <a:xfrm>
              <a:off x="384206" y="4158361"/>
              <a:ext cx="3289208" cy="2390250"/>
              <a:chOff x="609599" y="833642"/>
              <a:chExt cx="7941747" cy="5771225"/>
            </a:xfrm>
          </p:grpSpPr>
          <p:grpSp>
            <p:nvGrpSpPr>
              <p:cNvPr id="17"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839170" y="4834063"/>
              <a:ext cx="2345814" cy="1077218"/>
            </a:xfrm>
            <a:prstGeom prst="rect">
              <a:avLst/>
            </a:prstGeom>
          </p:spPr>
          <p:txBody>
            <a:bodyPr wrap="square">
              <a:spAutoFit/>
            </a:bodyPr>
            <a:lstStyle/>
            <a:p>
              <a:pPr algn="ctr"/>
              <a:r>
                <a:rPr lang="en-US" sz="1600" b="1" dirty="0"/>
                <a:t>The Lord expects us as Saints to be united and to eliminate divisions and contention</a:t>
              </a:r>
              <a:endParaRPr lang="en-US" sz="1600" dirty="0"/>
            </a:p>
          </p:txBody>
        </p:sp>
      </p:grpSp>
      <p:pic>
        <p:nvPicPr>
          <p:cNvPr id="8196" name="Picture 4" descr="Image result for protests at lds chu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114" y="1850572"/>
            <a:ext cx="3981904" cy="2247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3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2771" y="1121230"/>
            <a:ext cx="3831772" cy="1200329"/>
          </a:xfrm>
          <a:prstGeom prst="rect">
            <a:avLst/>
          </a:prstGeom>
          <a:noFill/>
        </p:spPr>
        <p:txBody>
          <a:bodyPr wrap="square" rtlCol="0">
            <a:spAutoFit/>
          </a:bodyPr>
          <a:lstStyle/>
          <a:p>
            <a:r>
              <a:rPr lang="en-US" sz="2400" i="1" dirty="0">
                <a:solidFill>
                  <a:srgbClr val="FFFF00"/>
                </a:solidFill>
              </a:rPr>
              <a:t>“…chastened for all your sins, that you might be one…” (D&amp;C 61:8)	</a:t>
            </a:r>
          </a:p>
        </p:txBody>
      </p:sp>
      <p:sp>
        <p:nvSpPr>
          <p:cNvPr id="7" name="TextBox 6"/>
          <p:cNvSpPr txBox="1"/>
          <p:nvPr/>
        </p:nvSpPr>
        <p:spPr>
          <a:xfrm>
            <a:off x="7543800" y="1828800"/>
            <a:ext cx="2819400" cy="1938992"/>
          </a:xfrm>
          <a:prstGeom prst="rect">
            <a:avLst/>
          </a:prstGeom>
          <a:noFill/>
        </p:spPr>
        <p:txBody>
          <a:bodyPr wrap="square" rtlCol="0">
            <a:spAutoFit/>
          </a:bodyPr>
          <a:lstStyle/>
          <a:p>
            <a:r>
              <a:rPr lang="en-US" sz="2400" i="1" dirty="0">
                <a:solidFill>
                  <a:srgbClr val="FFFF00"/>
                </a:solidFill>
              </a:rPr>
              <a:t>“…the Lord called his people Zion, because they were of one heart and one mind.” (Moses 7:18)</a:t>
            </a:r>
          </a:p>
        </p:txBody>
      </p:sp>
      <p:sp>
        <p:nvSpPr>
          <p:cNvPr id="10" name="TextBox 9"/>
          <p:cNvSpPr txBox="1"/>
          <p:nvPr/>
        </p:nvSpPr>
        <p:spPr>
          <a:xfrm>
            <a:off x="2253343" y="4495800"/>
            <a:ext cx="3984171" cy="1569660"/>
          </a:xfrm>
          <a:prstGeom prst="rect">
            <a:avLst/>
          </a:prstGeom>
          <a:noFill/>
        </p:spPr>
        <p:txBody>
          <a:bodyPr wrap="square" rtlCol="0">
            <a:spAutoFit/>
          </a:bodyPr>
          <a:lstStyle/>
          <a:p>
            <a:r>
              <a:rPr lang="en-US" sz="2400" i="1" dirty="0">
                <a:solidFill>
                  <a:srgbClr val="FFFF00"/>
                </a:solidFill>
              </a:rPr>
              <a:t>“That they all may be one; as thou, Father, art in me, and I in thee, that they also may be one in us…” (John 17:21)</a:t>
            </a:r>
          </a:p>
        </p:txBody>
      </p:sp>
      <p:pic>
        <p:nvPicPr>
          <p:cNvPr id="5122" name="Picture 2" descr="https://encrypted-tbn2.gstatic.com/images?q=tbn:ANd9GcQG2tEeB8aYKmJr7DJhCDeA8EJn0XeXLnLOMleP_VlojmNC3Dk_"/>
          <p:cNvPicPr>
            <a:picLocks noChangeAspect="1" noChangeArrowheads="1"/>
          </p:cNvPicPr>
          <p:nvPr/>
        </p:nvPicPr>
        <p:blipFill>
          <a:blip r:embed="rId3" cstate="print"/>
          <a:srcRect/>
          <a:stretch>
            <a:fillRect/>
          </a:stretch>
        </p:blipFill>
        <p:spPr bwMode="auto">
          <a:xfrm>
            <a:off x="7554686" y="4200310"/>
            <a:ext cx="3004456" cy="2405959"/>
          </a:xfrm>
          <a:prstGeom prst="rect">
            <a:avLst/>
          </a:prstGeom>
          <a:noFill/>
        </p:spPr>
      </p:pic>
      <p:sp>
        <p:nvSpPr>
          <p:cNvPr id="11" name="TextBox 10"/>
          <p:cNvSpPr txBox="1"/>
          <p:nvPr/>
        </p:nvSpPr>
        <p:spPr>
          <a:xfrm>
            <a:off x="195941" y="1524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To Be Called A Saint</a:t>
            </a:r>
          </a:p>
        </p:txBody>
      </p:sp>
      <p:pic>
        <p:nvPicPr>
          <p:cNvPr id="7170" name="Picture 2" descr="Image result for zipper actio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13918" y="1172255"/>
            <a:ext cx="3048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4772" y="1164772"/>
            <a:ext cx="3276600" cy="1569660"/>
          </a:xfrm>
          <a:prstGeom prst="rect">
            <a:avLst/>
          </a:prstGeom>
          <a:noFill/>
        </p:spPr>
        <p:txBody>
          <a:bodyPr wrap="square" rtlCol="0">
            <a:spAutoFit/>
          </a:bodyPr>
          <a:lstStyle/>
          <a:p>
            <a:r>
              <a:rPr lang="en-US" sz="2400" dirty="0">
                <a:solidFill>
                  <a:schemeClr val="bg1"/>
                </a:solidFill>
              </a:rPr>
              <a:t>This is not to say that we should be merged into one physical mass; Being controlled like robots.</a:t>
            </a:r>
          </a:p>
        </p:txBody>
      </p:sp>
      <p:sp>
        <p:nvSpPr>
          <p:cNvPr id="7" name="TextBox 6"/>
          <p:cNvSpPr txBox="1"/>
          <p:nvPr/>
        </p:nvSpPr>
        <p:spPr>
          <a:xfrm>
            <a:off x="4974772" y="3973285"/>
            <a:ext cx="4452257" cy="830997"/>
          </a:xfrm>
          <a:prstGeom prst="rect">
            <a:avLst/>
          </a:prstGeom>
          <a:noFill/>
        </p:spPr>
        <p:txBody>
          <a:bodyPr wrap="square" rtlCol="0">
            <a:spAutoFit/>
          </a:bodyPr>
          <a:lstStyle/>
          <a:p>
            <a:r>
              <a:rPr lang="en-US" sz="2400" dirty="0">
                <a:solidFill>
                  <a:schemeClr val="bg1"/>
                </a:solidFill>
              </a:rPr>
              <a:t>But it is to say that we must be of one purpose and of one mind.</a:t>
            </a:r>
          </a:p>
        </p:txBody>
      </p:sp>
      <p:pic>
        <p:nvPicPr>
          <p:cNvPr id="4100" name="Picture 4" descr="https://encrypted-tbn3.gstatic.com/images?q=tbn:ANd9GcTLBXccA8Jp5Pz5k1fFcsJQkBEuBHT4ROoYPdJ9QicE8kixmjnNfw"/>
          <p:cNvPicPr>
            <a:picLocks noChangeAspect="1" noChangeArrowheads="1"/>
          </p:cNvPicPr>
          <p:nvPr/>
        </p:nvPicPr>
        <p:blipFill>
          <a:blip r:embed="rId3" cstate="print"/>
          <a:srcRect/>
          <a:stretch>
            <a:fillRect/>
          </a:stretch>
        </p:blipFill>
        <p:spPr bwMode="auto">
          <a:xfrm>
            <a:off x="1534886" y="4093030"/>
            <a:ext cx="3048000" cy="2345531"/>
          </a:xfrm>
          <a:prstGeom prst="rect">
            <a:avLst/>
          </a:prstGeom>
          <a:noFill/>
        </p:spPr>
      </p:pic>
      <p:pic>
        <p:nvPicPr>
          <p:cNvPr id="4102" name="Picture 6" descr="https://encrypted-tbn1.gstatic.com/images?q=tbn:ANd9GcTGYyWr1UYbrCbJ_QcXXaFocz_S5xZ7lkqoOkZcMc9S1SeQZ9OQSQ"/>
          <p:cNvPicPr>
            <a:picLocks noChangeAspect="1" noChangeArrowheads="1"/>
          </p:cNvPicPr>
          <p:nvPr/>
        </p:nvPicPr>
        <p:blipFill>
          <a:blip r:embed="rId4" cstate="print"/>
          <a:srcRect/>
          <a:stretch>
            <a:fillRect/>
          </a:stretch>
        </p:blipFill>
        <p:spPr bwMode="auto">
          <a:xfrm>
            <a:off x="6466113" y="4915891"/>
            <a:ext cx="2547257" cy="1620983"/>
          </a:xfrm>
          <a:prstGeom prst="rect">
            <a:avLst/>
          </a:prstGeom>
          <a:noFill/>
        </p:spPr>
      </p:pic>
      <p:sp>
        <p:nvSpPr>
          <p:cNvPr id="10" name="TextBox 9"/>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One Purpose of Mind</a:t>
            </a:r>
          </a:p>
        </p:txBody>
      </p:sp>
      <p:pic>
        <p:nvPicPr>
          <p:cNvPr id="6148" name="Picture 4" descr="Related ima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23518" y="1096962"/>
            <a:ext cx="3857625"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FFFFFF"/>
      </a:dk2>
      <a:lt2>
        <a:srgbClr val="000000"/>
      </a:lt2>
      <a:accent1>
        <a:srgbClr val="FFFF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TotalTime>
  <Words>3923</Words>
  <Application>Microsoft Office PowerPoint</Application>
  <PresentationFormat>Widescreen</PresentationFormat>
  <Paragraphs>231</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Palatino</vt:lpstr>
      <vt:lpstr>Abadi</vt:lpstr>
      <vt:lpstr>Arial</vt:lpstr>
      <vt:lpstr>Colonna MT</vt:lpstr>
      <vt:lpstr>Calibri Light</vt:lpstr>
      <vt:lpstr>Calibri</vt:lpstr>
      <vt:lpstr>Open Sans</vt:lpstr>
      <vt:lpstr>Bodoni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111</cp:revision>
  <dcterms:created xsi:type="dcterms:W3CDTF">2016-05-16T13:36:31Z</dcterms:created>
  <dcterms:modified xsi:type="dcterms:W3CDTF">2020-09-08T16:37:51Z</dcterms:modified>
</cp:coreProperties>
</file>