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82" r:id="rId2"/>
    <p:sldId id="288" r:id="rId3"/>
    <p:sldId id="289" r:id="rId4"/>
    <p:sldId id="290" r:id="rId5"/>
    <p:sldId id="291" r:id="rId6"/>
    <p:sldId id="292" r:id="rId7"/>
    <p:sldId id="293" r:id="rId8"/>
    <p:sldId id="296" r:id="rId9"/>
    <p:sldId id="297" r:id="rId10"/>
    <p:sldId id="300" r:id="rId11"/>
    <p:sldId id="301" r:id="rId12"/>
    <p:sldId id="295" r:id="rId13"/>
    <p:sldId id="294" r:id="rId14"/>
    <p:sldId id="304" r:id="rId15"/>
    <p:sldId id="306" r:id="rId16"/>
    <p:sldId id="307" r:id="rId17"/>
    <p:sldId id="305" r:id="rId18"/>
    <p:sldId id="308" r:id="rId19"/>
    <p:sldId id="309" r:id="rId20"/>
    <p:sldId id="310" r:id="rId21"/>
    <p:sldId id="284" r:id="rId22"/>
    <p:sldId id="302" r:id="rId23"/>
    <p:sldId id="286" r:id="rId24"/>
    <p:sldId id="299" r:id="rId25"/>
    <p:sldId id="298" r:id="rId26"/>
  </p:sldIdLst>
  <p:sldSz cx="12192000" cy="6858000"/>
  <p:notesSz cx="6858000" cy="9144000"/>
  <p:embeddedFontLst>
    <p:embeddedFont>
      <p:font typeface="Abadi" panose="020B0604020104020204" pitchFamily="34" charset="0"/>
      <p:regular r:id="rId28"/>
    </p:embeddedFont>
    <p:embeddedFont>
      <p:font typeface="Bodoni MT" panose="02070603080606020203" pitchFamily="18"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Colonna MT" panose="04020805060202030203" pitchFamily="82" charset="0"/>
      <p:regular r:id="rId39"/>
    </p:embeddedFont>
    <p:embeddedFont>
      <p:font typeface="Happy Monkey" panose="02000500000000020004" pitchFamily="2" charset="0"/>
      <p:regular r:id="rId40"/>
    </p:embeddedFont>
    <p:embeddedFont>
      <p:font typeface="Open Sans" panose="020B060603050402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6F22FDDF-AC19-4FFE-AF71-29C9557EB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105</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Bodoni MT" panose="02070603080606020203" pitchFamily="18" charset="0"/>
              </a:rPr>
              <a:t>One Bad Apple</a:t>
            </a:r>
          </a:p>
          <a:p>
            <a:pPr algn="ctr"/>
            <a:r>
              <a:rPr lang="en-US" sz="6000" dirty="0">
                <a:solidFill>
                  <a:schemeClr val="bg1"/>
                </a:solidFill>
                <a:latin typeface="Bodoni MT" panose="02070603080606020203" pitchFamily="18" charset="0"/>
              </a:rPr>
              <a:t>1 Corinthians 5-6</a:t>
            </a:r>
            <a:endParaRPr lang="en-US" sz="4400" dirty="0">
              <a:solidFill>
                <a:schemeClr val="bg1"/>
              </a:solidFill>
              <a:latin typeface="Bodoni MT" panose="02070603080606020203" pitchFamily="18" charset="0"/>
            </a:endParaRPr>
          </a:p>
        </p:txBody>
      </p:sp>
      <p:grpSp>
        <p:nvGrpSpPr>
          <p:cNvPr id="7" name="Group 6"/>
          <p:cNvGrpSpPr/>
          <p:nvPr/>
        </p:nvGrpSpPr>
        <p:grpSpPr>
          <a:xfrm>
            <a:off x="1317172" y="2971800"/>
            <a:ext cx="3050721" cy="2895600"/>
            <a:chOff x="3657600" y="3429000"/>
            <a:chExt cx="3050721" cy="2895600"/>
          </a:xfrm>
        </p:grpSpPr>
        <p:pic>
          <p:nvPicPr>
            <p:cNvPr id="8" name="Picture 2" descr="Image result for Ephes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63" t="-756" b="-1"/>
            <a:stretch/>
          </p:blipFill>
          <p:spPr bwMode="auto">
            <a:xfrm>
              <a:off x="3770810" y="3561806"/>
              <a:ext cx="2877639" cy="261039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657600" y="3429000"/>
              <a:ext cx="3050721" cy="2895600"/>
              <a:chOff x="609600" y="533400"/>
              <a:chExt cx="4495800" cy="4267200"/>
            </a:xfrm>
          </p:grpSpPr>
          <p:grpSp>
            <p:nvGrpSpPr>
              <p:cNvPr id="10" name="Group 86"/>
              <p:cNvGrpSpPr/>
              <p:nvPr/>
            </p:nvGrpSpPr>
            <p:grpSpPr>
              <a:xfrm rot="2107423">
                <a:off x="2048364" y="1066800"/>
                <a:ext cx="554570" cy="1296744"/>
                <a:chOff x="7696200" y="914400"/>
                <a:chExt cx="685800" cy="2438400"/>
              </a:xfrm>
            </p:grpSpPr>
            <p:sp>
              <p:nvSpPr>
                <p:cNvPr id="42" name="Moon 4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7"/>
              <p:cNvGrpSpPr/>
              <p:nvPr/>
            </p:nvGrpSpPr>
            <p:grpSpPr>
              <a:xfrm rot="19262140" flipH="1">
                <a:off x="3035243" y="1133011"/>
                <a:ext cx="554570" cy="1180981"/>
                <a:chOff x="7696200" y="914400"/>
                <a:chExt cx="685800" cy="2438400"/>
              </a:xfrm>
            </p:grpSpPr>
            <p:sp>
              <p:nvSpPr>
                <p:cNvPr id="38" name="Moon 3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rapezoid 11"/>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09163" y="1737160"/>
                <a:ext cx="775770" cy="10661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173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2444553" y="2170271"/>
                <a:ext cx="681709" cy="5469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20"/>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664386" y="2271981"/>
                <a:ext cx="219521" cy="1431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526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052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7"/>
              <p:cNvGrpSpPr/>
              <p:nvPr/>
            </p:nvGrpSpPr>
            <p:grpSpPr>
              <a:xfrm>
                <a:off x="3150326" y="3226526"/>
                <a:ext cx="366238" cy="640613"/>
                <a:chOff x="2438400" y="402137"/>
                <a:chExt cx="2514600" cy="4398463"/>
              </a:xfrm>
            </p:grpSpPr>
            <p:sp>
              <p:nvSpPr>
                <p:cNvPr id="34" name="Snip Same Side Corner Rectangle 33"/>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Wave 31"/>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ame 32"/>
              <p:cNvSpPr/>
              <p:nvPr/>
            </p:nvSpPr>
            <p:spPr>
              <a:xfrm>
                <a:off x="609600" y="533400"/>
                <a:ext cx="4495800" cy="4267200"/>
              </a:xfrm>
              <a:prstGeom prst="frame">
                <a:avLst>
                  <a:gd name="adj1" fmla="val 7194"/>
                </a:avLst>
              </a:prstGeom>
              <a:solidFill>
                <a:srgbClr val="C68C5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Rectangle 1"/>
          <p:cNvSpPr/>
          <p:nvPr/>
        </p:nvSpPr>
        <p:spPr>
          <a:xfrm>
            <a:off x="4691050" y="3171092"/>
            <a:ext cx="3657600" cy="1200329"/>
          </a:xfrm>
          <a:prstGeom prst="rect">
            <a:avLst/>
          </a:prstGeom>
        </p:spPr>
        <p:txBody>
          <a:bodyPr wrap="square">
            <a:spAutoFit/>
          </a:bodyPr>
          <a:lstStyle/>
          <a:p>
            <a:r>
              <a:rPr lang="en-US" dirty="0">
                <a:solidFill>
                  <a:schemeClr val="bg1"/>
                </a:solidFill>
              </a:rPr>
              <a:t>Because thou hast spoiled many nations, all the remnant of the people shall spoil thee</a:t>
            </a:r>
          </a:p>
          <a:p>
            <a:r>
              <a:rPr lang="en-US" i="1" dirty="0">
                <a:solidFill>
                  <a:schemeClr val="bg1"/>
                </a:solidFill>
              </a:rPr>
              <a:t>Habakkuk 2:8</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6" name="Group 45"/>
          <p:cNvGrpSpPr/>
          <p:nvPr/>
        </p:nvGrpSpPr>
        <p:grpSpPr>
          <a:xfrm>
            <a:off x="8371338" y="3014930"/>
            <a:ext cx="2323876" cy="2789745"/>
            <a:chOff x="4876800" y="2590801"/>
            <a:chExt cx="2323876" cy="2789745"/>
          </a:xfrm>
        </p:grpSpPr>
        <p:grpSp>
          <p:nvGrpSpPr>
            <p:cNvPr id="47" name="Group 5"/>
            <p:cNvGrpSpPr/>
            <p:nvPr/>
          </p:nvGrpSpPr>
          <p:grpSpPr>
            <a:xfrm>
              <a:off x="4876800" y="2590801"/>
              <a:ext cx="2323876" cy="2789745"/>
              <a:chOff x="5486400" y="381000"/>
              <a:chExt cx="571276" cy="685800"/>
            </a:xfrm>
          </p:grpSpPr>
          <p:sp>
            <p:nvSpPr>
              <p:cNvPr id="48" name="Rounded Rectangle 47"/>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Diagonal Corner Rectangle 49"/>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50"/>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1"/>
            <p:cNvSpPr/>
            <p:nvPr/>
          </p:nvSpPr>
          <p:spPr>
            <a:xfrm>
              <a:off x="5943600" y="4191000"/>
              <a:ext cx="1143000" cy="1187724"/>
            </a:xfrm>
            <a:custGeom>
              <a:avLst/>
              <a:gdLst>
                <a:gd name="connsiteX0" fmla="*/ 1034473 w 1100983"/>
                <a:gd name="connsiteY0" fmla="*/ 9401 h 1187724"/>
                <a:gd name="connsiteX1" fmla="*/ 1034473 w 1100983"/>
                <a:gd name="connsiteY1" fmla="*/ 9401 h 1187724"/>
                <a:gd name="connsiteX2" fmla="*/ 923636 w 1100983"/>
                <a:gd name="connsiteY2" fmla="*/ 37110 h 1187724"/>
                <a:gd name="connsiteX3" fmla="*/ 868218 w 1100983"/>
                <a:gd name="connsiteY3" fmla="*/ 46346 h 1187724"/>
                <a:gd name="connsiteX4" fmla="*/ 840509 w 1100983"/>
                <a:gd name="connsiteY4" fmla="*/ 55582 h 1187724"/>
                <a:gd name="connsiteX5" fmla="*/ 803564 w 1100983"/>
                <a:gd name="connsiteY5" fmla="*/ 64819 h 1187724"/>
                <a:gd name="connsiteX6" fmla="*/ 738909 w 1100983"/>
                <a:gd name="connsiteY6" fmla="*/ 129473 h 1187724"/>
                <a:gd name="connsiteX7" fmla="*/ 738909 w 1100983"/>
                <a:gd name="connsiteY7" fmla="*/ 304964 h 1187724"/>
                <a:gd name="connsiteX8" fmla="*/ 665018 w 1100983"/>
                <a:gd name="connsiteY8" fmla="*/ 323437 h 1187724"/>
                <a:gd name="connsiteX9" fmla="*/ 637309 w 1100983"/>
                <a:gd name="connsiteY9" fmla="*/ 332673 h 1187724"/>
                <a:gd name="connsiteX10" fmla="*/ 563418 w 1100983"/>
                <a:gd name="connsiteY10" fmla="*/ 369619 h 1187724"/>
                <a:gd name="connsiteX11" fmla="*/ 544945 w 1100983"/>
                <a:gd name="connsiteY11" fmla="*/ 397328 h 1187724"/>
                <a:gd name="connsiteX12" fmla="*/ 535709 w 1100983"/>
                <a:gd name="connsiteY12" fmla="*/ 443510 h 1187724"/>
                <a:gd name="connsiteX13" fmla="*/ 480291 w 1100983"/>
                <a:gd name="connsiteY13" fmla="*/ 480455 h 1187724"/>
                <a:gd name="connsiteX14" fmla="*/ 452582 w 1100983"/>
                <a:gd name="connsiteY14" fmla="*/ 498928 h 1187724"/>
                <a:gd name="connsiteX15" fmla="*/ 424873 w 1100983"/>
                <a:gd name="connsiteY15" fmla="*/ 517401 h 1187724"/>
                <a:gd name="connsiteX16" fmla="*/ 434109 w 1100983"/>
                <a:gd name="connsiteY16" fmla="*/ 600528 h 1187724"/>
                <a:gd name="connsiteX17" fmla="*/ 443345 w 1100983"/>
                <a:gd name="connsiteY17" fmla="*/ 628237 h 1187724"/>
                <a:gd name="connsiteX18" fmla="*/ 461818 w 1100983"/>
                <a:gd name="connsiteY18" fmla="*/ 702128 h 1187724"/>
                <a:gd name="connsiteX19" fmla="*/ 452582 w 1100983"/>
                <a:gd name="connsiteY19" fmla="*/ 729837 h 1187724"/>
                <a:gd name="connsiteX20" fmla="*/ 424873 w 1100983"/>
                <a:gd name="connsiteY20" fmla="*/ 739073 h 1187724"/>
                <a:gd name="connsiteX21" fmla="*/ 323273 w 1100983"/>
                <a:gd name="connsiteY21" fmla="*/ 776019 h 1187724"/>
                <a:gd name="connsiteX22" fmla="*/ 286327 w 1100983"/>
                <a:gd name="connsiteY22" fmla="*/ 785255 h 1187724"/>
                <a:gd name="connsiteX23" fmla="*/ 249382 w 1100983"/>
                <a:gd name="connsiteY23" fmla="*/ 803728 h 1187724"/>
                <a:gd name="connsiteX24" fmla="*/ 221673 w 1100983"/>
                <a:gd name="connsiteY24" fmla="*/ 812964 h 1187724"/>
                <a:gd name="connsiteX25" fmla="*/ 203200 w 1100983"/>
                <a:gd name="connsiteY25" fmla="*/ 840673 h 1187724"/>
                <a:gd name="connsiteX26" fmla="*/ 147782 w 1100983"/>
                <a:gd name="connsiteY26" fmla="*/ 868382 h 1187724"/>
                <a:gd name="connsiteX27" fmla="*/ 92364 w 1100983"/>
                <a:gd name="connsiteY27" fmla="*/ 914564 h 1187724"/>
                <a:gd name="connsiteX28" fmla="*/ 64654 w 1100983"/>
                <a:gd name="connsiteY28" fmla="*/ 942273 h 1187724"/>
                <a:gd name="connsiteX29" fmla="*/ 36945 w 1100983"/>
                <a:gd name="connsiteY29" fmla="*/ 960746 h 1187724"/>
                <a:gd name="connsiteX30" fmla="*/ 9236 w 1100983"/>
                <a:gd name="connsiteY30" fmla="*/ 1043873 h 1187724"/>
                <a:gd name="connsiteX31" fmla="*/ 0 w 1100983"/>
                <a:gd name="connsiteY31" fmla="*/ 1071582 h 1187724"/>
                <a:gd name="connsiteX32" fmla="*/ 9236 w 1100983"/>
                <a:gd name="connsiteY32" fmla="*/ 1154710 h 1187724"/>
                <a:gd name="connsiteX33" fmla="*/ 27709 w 1100983"/>
                <a:gd name="connsiteY33" fmla="*/ 1182419 h 1187724"/>
                <a:gd name="connsiteX34" fmla="*/ 147782 w 1100983"/>
                <a:gd name="connsiteY34" fmla="*/ 1173182 h 1187724"/>
                <a:gd name="connsiteX35" fmla="*/ 240145 w 1100983"/>
                <a:gd name="connsiteY35" fmla="*/ 1163946 h 1187724"/>
                <a:gd name="connsiteX36" fmla="*/ 323273 w 1100983"/>
                <a:gd name="connsiteY36" fmla="*/ 1154710 h 1187724"/>
                <a:gd name="connsiteX37" fmla="*/ 406400 w 1100983"/>
                <a:gd name="connsiteY37" fmla="*/ 1136237 h 1187724"/>
                <a:gd name="connsiteX38" fmla="*/ 461818 w 1100983"/>
                <a:gd name="connsiteY38" fmla="*/ 1117764 h 1187724"/>
                <a:gd name="connsiteX39" fmla="*/ 508000 w 1100983"/>
                <a:gd name="connsiteY39" fmla="*/ 1108528 h 1187724"/>
                <a:gd name="connsiteX40" fmla="*/ 563418 w 1100983"/>
                <a:gd name="connsiteY40" fmla="*/ 1090055 h 1187724"/>
                <a:gd name="connsiteX41" fmla="*/ 591127 w 1100983"/>
                <a:gd name="connsiteY41" fmla="*/ 1080819 h 1187724"/>
                <a:gd name="connsiteX42" fmla="*/ 701964 w 1100983"/>
                <a:gd name="connsiteY42" fmla="*/ 1006928 h 1187724"/>
                <a:gd name="connsiteX43" fmla="*/ 729673 w 1100983"/>
                <a:gd name="connsiteY43" fmla="*/ 988455 h 1187724"/>
                <a:gd name="connsiteX44" fmla="*/ 757382 w 1100983"/>
                <a:gd name="connsiteY44" fmla="*/ 969982 h 1187724"/>
                <a:gd name="connsiteX45" fmla="*/ 794327 w 1100983"/>
                <a:gd name="connsiteY45" fmla="*/ 914564 h 1187724"/>
                <a:gd name="connsiteX46" fmla="*/ 812800 w 1100983"/>
                <a:gd name="connsiteY46" fmla="*/ 886855 h 1187724"/>
                <a:gd name="connsiteX47" fmla="*/ 840509 w 1100983"/>
                <a:gd name="connsiteY47" fmla="*/ 859146 h 1187724"/>
                <a:gd name="connsiteX48" fmla="*/ 849745 w 1100983"/>
                <a:gd name="connsiteY48" fmla="*/ 831437 h 1187724"/>
                <a:gd name="connsiteX49" fmla="*/ 895927 w 1100983"/>
                <a:gd name="connsiteY49" fmla="*/ 776019 h 1187724"/>
                <a:gd name="connsiteX50" fmla="*/ 923636 w 1100983"/>
                <a:gd name="connsiteY50" fmla="*/ 692891 h 1187724"/>
                <a:gd name="connsiteX51" fmla="*/ 932873 w 1100983"/>
                <a:gd name="connsiteY51" fmla="*/ 665182 h 1187724"/>
                <a:gd name="connsiteX52" fmla="*/ 969818 w 1100983"/>
                <a:gd name="connsiteY52" fmla="*/ 609764 h 1187724"/>
                <a:gd name="connsiteX53" fmla="*/ 1006764 w 1100983"/>
                <a:gd name="connsiteY53" fmla="*/ 526637 h 1187724"/>
                <a:gd name="connsiteX54" fmla="*/ 1034473 w 1100983"/>
                <a:gd name="connsiteY54" fmla="*/ 443510 h 1187724"/>
                <a:gd name="connsiteX55" fmla="*/ 1043709 w 1100983"/>
                <a:gd name="connsiteY55" fmla="*/ 415801 h 1187724"/>
                <a:gd name="connsiteX56" fmla="*/ 1052945 w 1100983"/>
                <a:gd name="connsiteY56" fmla="*/ 378855 h 1187724"/>
                <a:gd name="connsiteX57" fmla="*/ 1071418 w 1100983"/>
                <a:gd name="connsiteY57" fmla="*/ 351146 h 1187724"/>
                <a:gd name="connsiteX58" fmla="*/ 1080654 w 1100983"/>
                <a:gd name="connsiteY58" fmla="*/ 157182 h 1187724"/>
                <a:gd name="connsiteX59" fmla="*/ 1062182 w 1100983"/>
                <a:gd name="connsiteY59" fmla="*/ 101764 h 1187724"/>
                <a:gd name="connsiteX60" fmla="*/ 1052945 w 1100983"/>
                <a:gd name="connsiteY60" fmla="*/ 64819 h 1187724"/>
                <a:gd name="connsiteX61" fmla="*/ 1034473 w 1100983"/>
                <a:gd name="connsiteY61" fmla="*/ 9401 h 118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00983" h="1187724">
                  <a:moveTo>
                    <a:pt x="1034473" y="9401"/>
                  </a:moveTo>
                  <a:lnTo>
                    <a:pt x="1034473" y="9401"/>
                  </a:lnTo>
                  <a:cubicBezTo>
                    <a:pt x="997527" y="18637"/>
                    <a:pt x="960812" y="28849"/>
                    <a:pt x="923636" y="37110"/>
                  </a:cubicBezTo>
                  <a:cubicBezTo>
                    <a:pt x="905354" y="41172"/>
                    <a:pt x="886500" y="42284"/>
                    <a:pt x="868218" y="46346"/>
                  </a:cubicBezTo>
                  <a:cubicBezTo>
                    <a:pt x="858714" y="48458"/>
                    <a:pt x="849870" y="52907"/>
                    <a:pt x="840509" y="55582"/>
                  </a:cubicBezTo>
                  <a:cubicBezTo>
                    <a:pt x="828303" y="59069"/>
                    <a:pt x="815879" y="61740"/>
                    <a:pt x="803564" y="64819"/>
                  </a:cubicBezTo>
                  <a:cubicBezTo>
                    <a:pt x="740044" y="107164"/>
                    <a:pt x="755166" y="80702"/>
                    <a:pt x="738909" y="129473"/>
                  </a:cubicBezTo>
                  <a:cubicBezTo>
                    <a:pt x="739908" y="140462"/>
                    <a:pt x="760015" y="281512"/>
                    <a:pt x="738909" y="304964"/>
                  </a:cubicBezTo>
                  <a:cubicBezTo>
                    <a:pt x="721925" y="323835"/>
                    <a:pt x="689104" y="315409"/>
                    <a:pt x="665018" y="323437"/>
                  </a:cubicBezTo>
                  <a:cubicBezTo>
                    <a:pt x="655782" y="326516"/>
                    <a:pt x="646172" y="328644"/>
                    <a:pt x="637309" y="332673"/>
                  </a:cubicBezTo>
                  <a:cubicBezTo>
                    <a:pt x="612240" y="344068"/>
                    <a:pt x="563418" y="369619"/>
                    <a:pt x="563418" y="369619"/>
                  </a:cubicBezTo>
                  <a:cubicBezTo>
                    <a:pt x="557260" y="378855"/>
                    <a:pt x="548843" y="386934"/>
                    <a:pt x="544945" y="397328"/>
                  </a:cubicBezTo>
                  <a:cubicBezTo>
                    <a:pt x="539433" y="412027"/>
                    <a:pt x="545347" y="431118"/>
                    <a:pt x="535709" y="443510"/>
                  </a:cubicBezTo>
                  <a:cubicBezTo>
                    <a:pt x="522079" y="461035"/>
                    <a:pt x="498764" y="468140"/>
                    <a:pt x="480291" y="480455"/>
                  </a:cubicBezTo>
                  <a:lnTo>
                    <a:pt x="452582" y="498928"/>
                  </a:lnTo>
                  <a:lnTo>
                    <a:pt x="424873" y="517401"/>
                  </a:lnTo>
                  <a:cubicBezTo>
                    <a:pt x="427952" y="545110"/>
                    <a:pt x="429526" y="573028"/>
                    <a:pt x="434109" y="600528"/>
                  </a:cubicBezTo>
                  <a:cubicBezTo>
                    <a:pt x="435710" y="610131"/>
                    <a:pt x="440984" y="618792"/>
                    <a:pt x="443345" y="628237"/>
                  </a:cubicBezTo>
                  <a:lnTo>
                    <a:pt x="461818" y="702128"/>
                  </a:lnTo>
                  <a:cubicBezTo>
                    <a:pt x="458739" y="711364"/>
                    <a:pt x="459466" y="722953"/>
                    <a:pt x="452582" y="729837"/>
                  </a:cubicBezTo>
                  <a:cubicBezTo>
                    <a:pt x="445698" y="736721"/>
                    <a:pt x="433581" y="734719"/>
                    <a:pt x="424873" y="739073"/>
                  </a:cubicBezTo>
                  <a:cubicBezTo>
                    <a:pt x="343483" y="779768"/>
                    <a:pt x="482393" y="736239"/>
                    <a:pt x="323273" y="776019"/>
                  </a:cubicBezTo>
                  <a:lnTo>
                    <a:pt x="286327" y="785255"/>
                  </a:lnTo>
                  <a:cubicBezTo>
                    <a:pt x="274012" y="791413"/>
                    <a:pt x="262037" y="798304"/>
                    <a:pt x="249382" y="803728"/>
                  </a:cubicBezTo>
                  <a:cubicBezTo>
                    <a:pt x="240433" y="807563"/>
                    <a:pt x="229276" y="806882"/>
                    <a:pt x="221673" y="812964"/>
                  </a:cubicBezTo>
                  <a:cubicBezTo>
                    <a:pt x="213005" y="819899"/>
                    <a:pt x="211049" y="832824"/>
                    <a:pt x="203200" y="840673"/>
                  </a:cubicBezTo>
                  <a:cubicBezTo>
                    <a:pt x="185294" y="858579"/>
                    <a:pt x="170320" y="860870"/>
                    <a:pt x="147782" y="868382"/>
                  </a:cubicBezTo>
                  <a:cubicBezTo>
                    <a:pt x="111365" y="923006"/>
                    <a:pt x="152021" y="871952"/>
                    <a:pt x="92364" y="914564"/>
                  </a:cubicBezTo>
                  <a:cubicBezTo>
                    <a:pt x="81735" y="922156"/>
                    <a:pt x="74689" y="933911"/>
                    <a:pt x="64654" y="942273"/>
                  </a:cubicBezTo>
                  <a:cubicBezTo>
                    <a:pt x="56126" y="949379"/>
                    <a:pt x="46181" y="954588"/>
                    <a:pt x="36945" y="960746"/>
                  </a:cubicBezTo>
                  <a:lnTo>
                    <a:pt x="9236" y="1043873"/>
                  </a:lnTo>
                  <a:lnTo>
                    <a:pt x="0" y="1071582"/>
                  </a:lnTo>
                  <a:cubicBezTo>
                    <a:pt x="3079" y="1099291"/>
                    <a:pt x="2474" y="1127663"/>
                    <a:pt x="9236" y="1154710"/>
                  </a:cubicBezTo>
                  <a:cubicBezTo>
                    <a:pt x="11928" y="1165479"/>
                    <a:pt x="16706" y="1180952"/>
                    <a:pt x="27709" y="1182419"/>
                  </a:cubicBezTo>
                  <a:cubicBezTo>
                    <a:pt x="67499" y="1187724"/>
                    <a:pt x="107790" y="1176660"/>
                    <a:pt x="147782" y="1173182"/>
                  </a:cubicBezTo>
                  <a:cubicBezTo>
                    <a:pt x="178607" y="1170502"/>
                    <a:pt x="209374" y="1167185"/>
                    <a:pt x="240145" y="1163946"/>
                  </a:cubicBezTo>
                  <a:cubicBezTo>
                    <a:pt x="267872" y="1161028"/>
                    <a:pt x="295673" y="1158653"/>
                    <a:pt x="323273" y="1154710"/>
                  </a:cubicBezTo>
                  <a:cubicBezTo>
                    <a:pt x="340040" y="1152315"/>
                    <a:pt x="388074" y="1141735"/>
                    <a:pt x="406400" y="1136237"/>
                  </a:cubicBezTo>
                  <a:cubicBezTo>
                    <a:pt x="425051" y="1130642"/>
                    <a:pt x="442724" y="1121583"/>
                    <a:pt x="461818" y="1117764"/>
                  </a:cubicBezTo>
                  <a:cubicBezTo>
                    <a:pt x="477212" y="1114685"/>
                    <a:pt x="492854" y="1112659"/>
                    <a:pt x="508000" y="1108528"/>
                  </a:cubicBezTo>
                  <a:cubicBezTo>
                    <a:pt x="526786" y="1103405"/>
                    <a:pt x="544945" y="1096213"/>
                    <a:pt x="563418" y="1090055"/>
                  </a:cubicBezTo>
                  <a:lnTo>
                    <a:pt x="591127" y="1080819"/>
                  </a:lnTo>
                  <a:lnTo>
                    <a:pt x="701964" y="1006928"/>
                  </a:lnTo>
                  <a:lnTo>
                    <a:pt x="729673" y="988455"/>
                  </a:lnTo>
                  <a:lnTo>
                    <a:pt x="757382" y="969982"/>
                  </a:lnTo>
                  <a:lnTo>
                    <a:pt x="794327" y="914564"/>
                  </a:lnTo>
                  <a:cubicBezTo>
                    <a:pt x="800485" y="905328"/>
                    <a:pt x="804951" y="894704"/>
                    <a:pt x="812800" y="886855"/>
                  </a:cubicBezTo>
                  <a:lnTo>
                    <a:pt x="840509" y="859146"/>
                  </a:lnTo>
                  <a:cubicBezTo>
                    <a:pt x="843588" y="849910"/>
                    <a:pt x="844345" y="839538"/>
                    <a:pt x="849745" y="831437"/>
                  </a:cubicBezTo>
                  <a:cubicBezTo>
                    <a:pt x="878747" y="787934"/>
                    <a:pt x="875780" y="821348"/>
                    <a:pt x="895927" y="776019"/>
                  </a:cubicBezTo>
                  <a:cubicBezTo>
                    <a:pt x="895937" y="775996"/>
                    <a:pt x="919014" y="706757"/>
                    <a:pt x="923636" y="692891"/>
                  </a:cubicBezTo>
                  <a:cubicBezTo>
                    <a:pt x="926715" y="683655"/>
                    <a:pt x="927472" y="673283"/>
                    <a:pt x="932873" y="665182"/>
                  </a:cubicBezTo>
                  <a:lnTo>
                    <a:pt x="969818" y="609764"/>
                  </a:lnTo>
                  <a:cubicBezTo>
                    <a:pt x="991801" y="543815"/>
                    <a:pt x="977490" y="570548"/>
                    <a:pt x="1006764" y="526637"/>
                  </a:cubicBezTo>
                  <a:lnTo>
                    <a:pt x="1034473" y="443510"/>
                  </a:lnTo>
                  <a:cubicBezTo>
                    <a:pt x="1037552" y="434274"/>
                    <a:pt x="1041348" y="425246"/>
                    <a:pt x="1043709" y="415801"/>
                  </a:cubicBezTo>
                  <a:cubicBezTo>
                    <a:pt x="1046788" y="403486"/>
                    <a:pt x="1047945" y="390523"/>
                    <a:pt x="1052945" y="378855"/>
                  </a:cubicBezTo>
                  <a:cubicBezTo>
                    <a:pt x="1057318" y="368652"/>
                    <a:pt x="1065260" y="360382"/>
                    <a:pt x="1071418" y="351146"/>
                  </a:cubicBezTo>
                  <a:cubicBezTo>
                    <a:pt x="1100983" y="262452"/>
                    <a:pt x="1099611" y="289883"/>
                    <a:pt x="1080654" y="157182"/>
                  </a:cubicBezTo>
                  <a:cubicBezTo>
                    <a:pt x="1077900" y="137906"/>
                    <a:pt x="1066905" y="120654"/>
                    <a:pt x="1062182" y="101764"/>
                  </a:cubicBezTo>
                  <a:cubicBezTo>
                    <a:pt x="1059103" y="89449"/>
                    <a:pt x="1056593" y="76978"/>
                    <a:pt x="1052945" y="64819"/>
                  </a:cubicBezTo>
                  <a:cubicBezTo>
                    <a:pt x="1033499" y="0"/>
                    <a:pt x="1037552" y="18637"/>
                    <a:pt x="1034473" y="9401"/>
                  </a:cubicBezTo>
                  <a:close/>
                </a:path>
              </a:pathLst>
            </a:custGeom>
            <a:solidFill>
              <a:srgbClr val="742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533"/>
            <a:ext cx="12192000" cy="69844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52800" y="152401"/>
            <a:ext cx="5638800" cy="769441"/>
          </a:xfrm>
          <a:prstGeom prst="rect">
            <a:avLst/>
          </a:prstGeom>
          <a:noFill/>
        </p:spPr>
        <p:txBody>
          <a:bodyPr wrap="square" rtlCol="0">
            <a:spAutoFit/>
          </a:bodyPr>
          <a:lstStyle/>
          <a:p>
            <a:pPr algn="ctr"/>
            <a:r>
              <a:rPr lang="en-US" sz="4400">
                <a:solidFill>
                  <a:srgbClr val="FFFF00"/>
                </a:solidFill>
              </a:rPr>
              <a:t>Disciplinary Measures</a:t>
            </a:r>
            <a:endParaRPr lang="en-US" sz="4400" dirty="0">
              <a:solidFill>
                <a:srgbClr val="FFFF00"/>
              </a:solidFill>
            </a:endParaRPr>
          </a:p>
        </p:txBody>
      </p:sp>
      <p:sp>
        <p:nvSpPr>
          <p:cNvPr id="9" name="TextBox 8"/>
          <p:cNvSpPr txBox="1"/>
          <p:nvPr/>
        </p:nvSpPr>
        <p:spPr>
          <a:xfrm>
            <a:off x="76200" y="6349079"/>
            <a:ext cx="6096000" cy="369332"/>
          </a:xfrm>
          <a:prstGeom prst="rect">
            <a:avLst/>
          </a:prstGeom>
          <a:noFill/>
        </p:spPr>
        <p:txBody>
          <a:bodyPr wrap="square" rtlCol="0">
            <a:spAutoFit/>
          </a:bodyPr>
          <a:lstStyle/>
          <a:p>
            <a:r>
              <a:rPr lang="en-US" dirty="0">
                <a:solidFill>
                  <a:srgbClr val="FFFF00"/>
                </a:solidFill>
              </a:rPr>
              <a:t>1 Corinthians 5</a:t>
            </a:r>
          </a:p>
        </p:txBody>
      </p:sp>
      <p:sp>
        <p:nvSpPr>
          <p:cNvPr id="2" name="Rectangle 1"/>
          <p:cNvSpPr/>
          <p:nvPr/>
        </p:nvSpPr>
        <p:spPr>
          <a:xfrm>
            <a:off x="3124200" y="1865745"/>
            <a:ext cx="6096000" cy="3539430"/>
          </a:xfrm>
          <a:prstGeom prst="rect">
            <a:avLst/>
          </a:prstGeom>
        </p:spPr>
        <p:txBody>
          <a:bodyPr>
            <a:spAutoFit/>
          </a:bodyPr>
          <a:lstStyle/>
          <a:p>
            <a:r>
              <a:rPr lang="en-US" sz="2800" dirty="0">
                <a:solidFill>
                  <a:schemeClr val="bg1"/>
                </a:solidFill>
                <a:latin typeface="Open Sans"/>
              </a:rPr>
              <a:t>As in Paul’s day, Church members today are sometimes excommunicated for sinful behavior. Formal Church councils carry out disciplinary actions, always with the goal of helping and saving the sinner by assisting him or her in the repentance process. (1)</a:t>
            </a:r>
            <a:endParaRPr lang="en-US" sz="2800" dirty="0">
              <a:solidFill>
                <a:schemeClr val="bg1"/>
              </a:solidFill>
            </a:endParaRPr>
          </a:p>
        </p:txBody>
      </p:sp>
    </p:spTree>
    <p:extLst>
      <p:ext uri="{BB962C8B-B14F-4D97-AF65-F5344CB8AC3E}">
        <p14:creationId xmlns:p14="http://schemas.microsoft.com/office/powerpoint/2010/main" val="219577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533"/>
            <a:ext cx="12192000" cy="69844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52800" y="152401"/>
            <a:ext cx="5638800" cy="769441"/>
          </a:xfrm>
          <a:prstGeom prst="rect">
            <a:avLst/>
          </a:prstGeom>
          <a:noFill/>
        </p:spPr>
        <p:txBody>
          <a:bodyPr wrap="square" rtlCol="0">
            <a:spAutoFit/>
          </a:bodyPr>
          <a:lstStyle/>
          <a:p>
            <a:pPr algn="ctr"/>
            <a:r>
              <a:rPr lang="en-US" sz="4400">
                <a:solidFill>
                  <a:srgbClr val="FFFF00"/>
                </a:solidFill>
              </a:rPr>
              <a:t>Disciplinary Measures</a:t>
            </a:r>
            <a:endParaRPr lang="en-US" sz="4400" dirty="0">
              <a:solidFill>
                <a:srgbClr val="FFFF00"/>
              </a:solidFill>
            </a:endParaRPr>
          </a:p>
        </p:txBody>
      </p:sp>
      <p:sp>
        <p:nvSpPr>
          <p:cNvPr id="9" name="TextBox 8"/>
          <p:cNvSpPr txBox="1"/>
          <p:nvPr/>
        </p:nvSpPr>
        <p:spPr>
          <a:xfrm>
            <a:off x="76200" y="6349079"/>
            <a:ext cx="6096000" cy="369332"/>
          </a:xfrm>
          <a:prstGeom prst="rect">
            <a:avLst/>
          </a:prstGeom>
          <a:noFill/>
        </p:spPr>
        <p:txBody>
          <a:bodyPr wrap="square" rtlCol="0">
            <a:spAutoFit/>
          </a:bodyPr>
          <a:lstStyle/>
          <a:p>
            <a:r>
              <a:rPr lang="en-US" dirty="0">
                <a:solidFill>
                  <a:srgbClr val="FFFF00"/>
                </a:solidFill>
              </a:rPr>
              <a:t>1 Corinthians 5</a:t>
            </a:r>
          </a:p>
        </p:txBody>
      </p:sp>
      <p:sp>
        <p:nvSpPr>
          <p:cNvPr id="2" name="Rectangle 1"/>
          <p:cNvSpPr/>
          <p:nvPr/>
        </p:nvSpPr>
        <p:spPr>
          <a:xfrm>
            <a:off x="76200" y="1348017"/>
            <a:ext cx="6096000" cy="1631216"/>
          </a:xfrm>
          <a:prstGeom prst="rect">
            <a:avLst/>
          </a:prstGeom>
        </p:spPr>
        <p:txBody>
          <a:bodyPr>
            <a:spAutoFit/>
          </a:bodyPr>
          <a:lstStyle/>
          <a:p>
            <a:r>
              <a:rPr lang="en-US" sz="2000" dirty="0">
                <a:solidFill>
                  <a:schemeClr val="bg1"/>
                </a:solidFill>
              </a:rPr>
              <a:t>“In the scriptures, the Lord has given direction concerning Church disciplinary councils. The word </a:t>
            </a:r>
            <a:r>
              <a:rPr lang="en-US" sz="2000" i="1" dirty="0">
                <a:solidFill>
                  <a:schemeClr val="bg1"/>
                </a:solidFill>
              </a:rPr>
              <a:t>council</a:t>
            </a:r>
            <a:r>
              <a:rPr lang="en-US" sz="2000" dirty="0">
                <a:solidFill>
                  <a:schemeClr val="bg1"/>
                </a:solidFill>
              </a:rPr>
              <a:t> brings to mind a helpful proceeding—one of love and concern, with the salvation and blessing of the transgressor being the foremost consideration.</a:t>
            </a:r>
          </a:p>
        </p:txBody>
      </p:sp>
      <p:sp>
        <p:nvSpPr>
          <p:cNvPr id="3" name="Rectangle 2"/>
          <p:cNvSpPr/>
          <p:nvPr/>
        </p:nvSpPr>
        <p:spPr>
          <a:xfrm>
            <a:off x="4863130" y="921842"/>
            <a:ext cx="2465740" cy="523220"/>
          </a:xfrm>
          <a:prstGeom prst="rect">
            <a:avLst/>
          </a:prstGeom>
        </p:spPr>
        <p:txBody>
          <a:bodyPr wrap="none">
            <a:spAutoFit/>
          </a:bodyPr>
          <a:lstStyle/>
          <a:p>
            <a:r>
              <a:rPr lang="en-US" sz="2800" dirty="0">
                <a:solidFill>
                  <a:schemeClr val="bg1"/>
                </a:solidFill>
              </a:rPr>
              <a:t>(See D&amp;C 102) </a:t>
            </a:r>
            <a:endParaRPr lang="en-US" sz="2800" dirty="0"/>
          </a:p>
        </p:txBody>
      </p:sp>
      <p:sp>
        <p:nvSpPr>
          <p:cNvPr id="4" name="Rectangle 3"/>
          <p:cNvSpPr/>
          <p:nvPr/>
        </p:nvSpPr>
        <p:spPr>
          <a:xfrm>
            <a:off x="5011270" y="3263602"/>
            <a:ext cx="6405283" cy="1200329"/>
          </a:xfrm>
          <a:prstGeom prst="rect">
            <a:avLst/>
          </a:prstGeom>
        </p:spPr>
        <p:txBody>
          <a:bodyPr wrap="square">
            <a:spAutoFit/>
          </a:bodyPr>
          <a:lstStyle/>
          <a:p>
            <a:r>
              <a:rPr lang="en-US" dirty="0">
                <a:solidFill>
                  <a:schemeClr val="bg1"/>
                </a:solidFill>
                <a:latin typeface="Open Sans"/>
              </a:rPr>
              <a:t>“Members sometimes ask why Church disciplinary councils are held. The purpose is threefold: to save the soul of the transgressor, to protect the innocent, and to safeguard the Church’s purity, integrity, and good name. …</a:t>
            </a:r>
            <a:endParaRPr lang="en-US" dirty="0">
              <a:solidFill>
                <a:schemeClr val="bg1"/>
              </a:solidFill>
            </a:endParaRPr>
          </a:p>
        </p:txBody>
      </p:sp>
      <p:sp>
        <p:nvSpPr>
          <p:cNvPr id="5" name="Rectangle 4"/>
          <p:cNvSpPr/>
          <p:nvPr/>
        </p:nvSpPr>
        <p:spPr>
          <a:xfrm>
            <a:off x="4107062" y="4887938"/>
            <a:ext cx="6096000" cy="1477328"/>
          </a:xfrm>
          <a:prstGeom prst="rect">
            <a:avLst/>
          </a:prstGeom>
        </p:spPr>
        <p:txBody>
          <a:bodyPr>
            <a:spAutoFit/>
          </a:bodyPr>
          <a:lstStyle/>
          <a:p>
            <a:r>
              <a:rPr lang="en-US" dirty="0">
                <a:solidFill>
                  <a:schemeClr val="bg1"/>
                </a:solidFill>
                <a:latin typeface="Open Sans"/>
              </a:rPr>
              <a:t>“… The miracle of the gospel is that we all can repent. Church government calls for Church disciplinary councils. But the Lord’s system also calls for restoration following repentance. </a:t>
            </a:r>
            <a:r>
              <a:rPr lang="en-US" dirty="0" err="1">
                <a:solidFill>
                  <a:schemeClr val="bg1"/>
                </a:solidFill>
                <a:latin typeface="Open Sans"/>
              </a:rPr>
              <a:t>Disfellowshipment</a:t>
            </a:r>
            <a:r>
              <a:rPr lang="en-US" dirty="0">
                <a:solidFill>
                  <a:schemeClr val="bg1"/>
                </a:solidFill>
                <a:latin typeface="Open Sans"/>
              </a:rPr>
              <a:t> or excommunication is not the end of the story, unless the member so chooses.”</a:t>
            </a:r>
            <a:endParaRPr lang="en-US" dirty="0">
              <a:solidFill>
                <a:schemeClr val="bg1"/>
              </a:solidFill>
            </a:endParaRPr>
          </a:p>
        </p:txBody>
      </p:sp>
      <p:grpSp>
        <p:nvGrpSpPr>
          <p:cNvPr id="25" name="Group 24"/>
          <p:cNvGrpSpPr/>
          <p:nvPr/>
        </p:nvGrpSpPr>
        <p:grpSpPr>
          <a:xfrm>
            <a:off x="1276982" y="3436937"/>
            <a:ext cx="2198069" cy="2145625"/>
            <a:chOff x="5459505" y="1586753"/>
            <a:chExt cx="4007223" cy="3911614"/>
          </a:xfrm>
        </p:grpSpPr>
        <p:sp>
          <p:nvSpPr>
            <p:cNvPr id="26" name="Rectangle 25"/>
            <p:cNvSpPr/>
            <p:nvPr/>
          </p:nvSpPr>
          <p:spPr>
            <a:xfrm>
              <a:off x="5459505" y="1586753"/>
              <a:ext cx="4007223" cy="391161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5620872" y="1748119"/>
              <a:ext cx="3519816" cy="3725928"/>
              <a:chOff x="5620872" y="1748119"/>
              <a:chExt cx="3519816" cy="3725928"/>
            </a:xfrm>
          </p:grpSpPr>
          <p:sp>
            <p:nvSpPr>
              <p:cNvPr id="28" name="Oval 27"/>
              <p:cNvSpPr/>
              <p:nvPr/>
            </p:nvSpPr>
            <p:spPr>
              <a:xfrm>
                <a:off x="6447864" y="1748119"/>
                <a:ext cx="1062318" cy="12236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521824" y="3092825"/>
                <a:ext cx="927847" cy="10488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0800000">
                <a:off x="6649570" y="3092825"/>
                <a:ext cx="672353" cy="927847"/>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6637804" y="3265954"/>
                <a:ext cx="695884" cy="349624"/>
              </a:xfrm>
              <a:custGeom>
                <a:avLst/>
                <a:gdLst>
                  <a:gd name="connsiteX0" fmla="*/ 0 w 695884"/>
                  <a:gd name="connsiteY0" fmla="*/ 349624 h 349624"/>
                  <a:gd name="connsiteX1" fmla="*/ 0 w 695884"/>
                  <a:gd name="connsiteY1" fmla="*/ 0 h 349624"/>
                  <a:gd name="connsiteX2" fmla="*/ 255493 w 695884"/>
                  <a:gd name="connsiteY2" fmla="*/ 63873 h 349624"/>
                  <a:gd name="connsiteX3" fmla="*/ 255493 w 695884"/>
                  <a:gd name="connsiteY3" fmla="*/ 70598 h 349624"/>
                  <a:gd name="connsiteX4" fmla="*/ 591670 w 695884"/>
                  <a:gd name="connsiteY4" fmla="*/ 70598 h 349624"/>
                  <a:gd name="connsiteX5" fmla="*/ 695884 w 695884"/>
                  <a:gd name="connsiteY5" fmla="*/ 174812 h 349624"/>
                  <a:gd name="connsiteX6" fmla="*/ 591670 w 695884"/>
                  <a:gd name="connsiteY6" fmla="*/ 279026 h 349624"/>
                  <a:gd name="connsiteX7" fmla="*/ 255493 w 695884"/>
                  <a:gd name="connsiteY7" fmla="*/ 279026 h 349624"/>
                  <a:gd name="connsiteX8" fmla="*/ 255493 w 695884"/>
                  <a:gd name="connsiteY8" fmla="*/ 285751 h 34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884" h="349624">
                    <a:moveTo>
                      <a:pt x="0" y="349624"/>
                    </a:moveTo>
                    <a:lnTo>
                      <a:pt x="0" y="0"/>
                    </a:lnTo>
                    <a:lnTo>
                      <a:pt x="255493" y="63873"/>
                    </a:lnTo>
                    <a:lnTo>
                      <a:pt x="255493" y="70598"/>
                    </a:lnTo>
                    <a:lnTo>
                      <a:pt x="591670" y="70598"/>
                    </a:lnTo>
                    <a:lnTo>
                      <a:pt x="695884" y="174812"/>
                    </a:lnTo>
                    <a:lnTo>
                      <a:pt x="591670" y="279026"/>
                    </a:lnTo>
                    <a:lnTo>
                      <a:pt x="255493" y="279026"/>
                    </a:lnTo>
                    <a:lnTo>
                      <a:pt x="255493" y="28575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21187265">
                <a:off x="7321923" y="3092825"/>
                <a:ext cx="363075" cy="104887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715514">
                <a:off x="6268694" y="3092825"/>
                <a:ext cx="363075" cy="104887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5620872" y="4020673"/>
                <a:ext cx="2837328" cy="874056"/>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675646" y="2716855"/>
                <a:ext cx="1062318" cy="12236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7778366" y="3969144"/>
                <a:ext cx="927847" cy="1504903"/>
              </a:xfrm>
              <a:prstGeom prst="roundRect">
                <a:avLst>
                  <a:gd name="adj" fmla="val 869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1507723">
                <a:off x="7416965" y="4270075"/>
                <a:ext cx="363075" cy="10861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9778707">
                <a:off x="8591875" y="3930920"/>
                <a:ext cx="363075" cy="11611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5902372">
                <a:off x="7653977" y="4615275"/>
                <a:ext cx="363075" cy="10861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14971461">
                <a:off x="8416073" y="4595248"/>
                <a:ext cx="363075" cy="10861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8355029" y="825695"/>
            <a:ext cx="2339942" cy="2261382"/>
            <a:chOff x="8355029" y="825695"/>
            <a:chExt cx="2339942" cy="2261382"/>
          </a:xfrm>
        </p:grpSpPr>
        <p:grpSp>
          <p:nvGrpSpPr>
            <p:cNvPr id="41" name="Group 40"/>
            <p:cNvGrpSpPr/>
            <p:nvPr/>
          </p:nvGrpSpPr>
          <p:grpSpPr>
            <a:xfrm>
              <a:off x="8355029" y="825695"/>
              <a:ext cx="2339942" cy="2261382"/>
              <a:chOff x="2865663" y="2211628"/>
              <a:chExt cx="4442794" cy="4293634"/>
            </a:xfrm>
          </p:grpSpPr>
          <p:sp>
            <p:nvSpPr>
              <p:cNvPr id="42" name="Rectangle 41"/>
              <p:cNvSpPr/>
              <p:nvPr/>
            </p:nvSpPr>
            <p:spPr>
              <a:xfrm>
                <a:off x="2865663" y="2211628"/>
                <a:ext cx="4442794" cy="429363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3700793" y="2381194"/>
                <a:ext cx="2675872" cy="3724510"/>
                <a:chOff x="5182461" y="1748119"/>
                <a:chExt cx="3686685" cy="5131449"/>
              </a:xfrm>
            </p:grpSpPr>
            <p:sp>
              <p:nvSpPr>
                <p:cNvPr id="70" name="Oval 69"/>
                <p:cNvSpPr/>
                <p:nvPr/>
              </p:nvSpPr>
              <p:spPr>
                <a:xfrm>
                  <a:off x="6447864" y="1748119"/>
                  <a:ext cx="1062318" cy="12236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6521824" y="3092825"/>
                  <a:ext cx="927847" cy="10488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rot="10800000">
                  <a:off x="6649570" y="3092825"/>
                  <a:ext cx="672353" cy="927847"/>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5400000">
                  <a:off x="6637804" y="3265954"/>
                  <a:ext cx="695884" cy="349624"/>
                </a:xfrm>
                <a:custGeom>
                  <a:avLst/>
                  <a:gdLst>
                    <a:gd name="connsiteX0" fmla="*/ 0 w 695884"/>
                    <a:gd name="connsiteY0" fmla="*/ 349624 h 349624"/>
                    <a:gd name="connsiteX1" fmla="*/ 0 w 695884"/>
                    <a:gd name="connsiteY1" fmla="*/ 0 h 349624"/>
                    <a:gd name="connsiteX2" fmla="*/ 255493 w 695884"/>
                    <a:gd name="connsiteY2" fmla="*/ 63873 h 349624"/>
                    <a:gd name="connsiteX3" fmla="*/ 255493 w 695884"/>
                    <a:gd name="connsiteY3" fmla="*/ 70598 h 349624"/>
                    <a:gd name="connsiteX4" fmla="*/ 591670 w 695884"/>
                    <a:gd name="connsiteY4" fmla="*/ 70598 h 349624"/>
                    <a:gd name="connsiteX5" fmla="*/ 695884 w 695884"/>
                    <a:gd name="connsiteY5" fmla="*/ 174812 h 349624"/>
                    <a:gd name="connsiteX6" fmla="*/ 591670 w 695884"/>
                    <a:gd name="connsiteY6" fmla="*/ 279026 h 349624"/>
                    <a:gd name="connsiteX7" fmla="*/ 255493 w 695884"/>
                    <a:gd name="connsiteY7" fmla="*/ 279026 h 349624"/>
                    <a:gd name="connsiteX8" fmla="*/ 255493 w 695884"/>
                    <a:gd name="connsiteY8" fmla="*/ 285751 h 34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884" h="349624">
                      <a:moveTo>
                        <a:pt x="0" y="349624"/>
                      </a:moveTo>
                      <a:lnTo>
                        <a:pt x="0" y="0"/>
                      </a:lnTo>
                      <a:lnTo>
                        <a:pt x="255493" y="63873"/>
                      </a:lnTo>
                      <a:lnTo>
                        <a:pt x="255493" y="70598"/>
                      </a:lnTo>
                      <a:lnTo>
                        <a:pt x="591670" y="70598"/>
                      </a:lnTo>
                      <a:lnTo>
                        <a:pt x="695884" y="174812"/>
                      </a:lnTo>
                      <a:lnTo>
                        <a:pt x="591670" y="279026"/>
                      </a:lnTo>
                      <a:lnTo>
                        <a:pt x="255493" y="279026"/>
                      </a:lnTo>
                      <a:lnTo>
                        <a:pt x="255493" y="28575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21187265">
                  <a:off x="7321923" y="3092825"/>
                  <a:ext cx="363075" cy="104887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715514">
                  <a:off x="6268694" y="3092825"/>
                  <a:ext cx="363075" cy="104887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5182461" y="4020673"/>
                  <a:ext cx="3686685" cy="2858895"/>
                </a:xfrm>
                <a:prstGeom prst="trapezoid">
                  <a:avLst>
                    <a:gd name="adj" fmla="val 20546"/>
                  </a:avLst>
                </a:prstGeom>
                <a:solidFill>
                  <a:schemeClr val="tx1"/>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5687419" y="2894818"/>
                <a:ext cx="808276" cy="2340954"/>
                <a:chOff x="5687419" y="2894818"/>
                <a:chExt cx="808276" cy="2340954"/>
              </a:xfrm>
            </p:grpSpPr>
            <p:sp>
              <p:nvSpPr>
                <p:cNvPr id="64" name="Rounded Rectangle 63"/>
                <p:cNvSpPr/>
                <p:nvPr/>
              </p:nvSpPr>
              <p:spPr>
                <a:xfrm>
                  <a:off x="6132620" y="3684869"/>
                  <a:ext cx="363075" cy="104887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687419" y="2894818"/>
                  <a:ext cx="673263" cy="7755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783932" y="3693934"/>
                  <a:ext cx="576750" cy="1541838"/>
                </a:xfrm>
                <a:prstGeom prst="roundRect">
                  <a:avLst>
                    <a:gd name="adj" fmla="val 3228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5796443" y="3693934"/>
                  <a:ext cx="336177" cy="463924"/>
                  <a:chOff x="8693523" y="2595283"/>
                  <a:chExt cx="672353" cy="927848"/>
                </a:xfrm>
              </p:grpSpPr>
              <p:sp>
                <p:nvSpPr>
                  <p:cNvPr id="68" name="Isosceles Triangle 67"/>
                  <p:cNvSpPr/>
                  <p:nvPr/>
                </p:nvSpPr>
                <p:spPr>
                  <a:xfrm rot="10800000">
                    <a:off x="8693523" y="2595284"/>
                    <a:ext cx="672353" cy="927847"/>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5400000">
                    <a:off x="8681757" y="2768413"/>
                    <a:ext cx="695884" cy="349624"/>
                  </a:xfrm>
                  <a:custGeom>
                    <a:avLst/>
                    <a:gdLst>
                      <a:gd name="connsiteX0" fmla="*/ 0 w 695884"/>
                      <a:gd name="connsiteY0" fmla="*/ 349624 h 349624"/>
                      <a:gd name="connsiteX1" fmla="*/ 0 w 695884"/>
                      <a:gd name="connsiteY1" fmla="*/ 0 h 349624"/>
                      <a:gd name="connsiteX2" fmla="*/ 255493 w 695884"/>
                      <a:gd name="connsiteY2" fmla="*/ 63873 h 349624"/>
                      <a:gd name="connsiteX3" fmla="*/ 255493 w 695884"/>
                      <a:gd name="connsiteY3" fmla="*/ 70598 h 349624"/>
                      <a:gd name="connsiteX4" fmla="*/ 591670 w 695884"/>
                      <a:gd name="connsiteY4" fmla="*/ 70598 h 349624"/>
                      <a:gd name="connsiteX5" fmla="*/ 695884 w 695884"/>
                      <a:gd name="connsiteY5" fmla="*/ 174812 h 349624"/>
                      <a:gd name="connsiteX6" fmla="*/ 591670 w 695884"/>
                      <a:gd name="connsiteY6" fmla="*/ 279026 h 349624"/>
                      <a:gd name="connsiteX7" fmla="*/ 255493 w 695884"/>
                      <a:gd name="connsiteY7" fmla="*/ 279026 h 349624"/>
                      <a:gd name="connsiteX8" fmla="*/ 255493 w 695884"/>
                      <a:gd name="connsiteY8" fmla="*/ 285751 h 34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884" h="349624">
                        <a:moveTo>
                          <a:pt x="0" y="349624"/>
                        </a:moveTo>
                        <a:lnTo>
                          <a:pt x="0" y="0"/>
                        </a:lnTo>
                        <a:lnTo>
                          <a:pt x="255493" y="63873"/>
                        </a:lnTo>
                        <a:lnTo>
                          <a:pt x="255493" y="70598"/>
                        </a:lnTo>
                        <a:lnTo>
                          <a:pt x="591670" y="70598"/>
                        </a:lnTo>
                        <a:lnTo>
                          <a:pt x="695884" y="174812"/>
                        </a:lnTo>
                        <a:lnTo>
                          <a:pt x="591670" y="279026"/>
                        </a:lnTo>
                        <a:lnTo>
                          <a:pt x="255493" y="279026"/>
                        </a:lnTo>
                        <a:lnTo>
                          <a:pt x="255493" y="28575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flipH="1">
                <a:off x="3663859" y="2894818"/>
                <a:ext cx="808276" cy="2340954"/>
                <a:chOff x="5687419" y="2894818"/>
                <a:chExt cx="808276" cy="2340954"/>
              </a:xfrm>
            </p:grpSpPr>
            <p:sp>
              <p:nvSpPr>
                <p:cNvPr id="58" name="Rounded Rectangle 57"/>
                <p:cNvSpPr/>
                <p:nvPr/>
              </p:nvSpPr>
              <p:spPr>
                <a:xfrm>
                  <a:off x="6132620" y="3684869"/>
                  <a:ext cx="363075" cy="104887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687419" y="2894818"/>
                  <a:ext cx="673263" cy="7755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5783932" y="3693934"/>
                  <a:ext cx="576750" cy="1541838"/>
                </a:xfrm>
                <a:prstGeom prst="roundRect">
                  <a:avLst>
                    <a:gd name="adj" fmla="val 3228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5796443" y="3693934"/>
                  <a:ext cx="336177" cy="463924"/>
                  <a:chOff x="8693523" y="2595283"/>
                  <a:chExt cx="672353" cy="927848"/>
                </a:xfrm>
              </p:grpSpPr>
              <p:sp>
                <p:nvSpPr>
                  <p:cNvPr id="62" name="Isosceles Triangle 61"/>
                  <p:cNvSpPr/>
                  <p:nvPr/>
                </p:nvSpPr>
                <p:spPr>
                  <a:xfrm rot="10800000">
                    <a:off x="8693523" y="2595284"/>
                    <a:ext cx="672353" cy="927847"/>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5400000">
                    <a:off x="8681757" y="2768413"/>
                    <a:ext cx="695884" cy="349624"/>
                  </a:xfrm>
                  <a:custGeom>
                    <a:avLst/>
                    <a:gdLst>
                      <a:gd name="connsiteX0" fmla="*/ 0 w 695884"/>
                      <a:gd name="connsiteY0" fmla="*/ 349624 h 349624"/>
                      <a:gd name="connsiteX1" fmla="*/ 0 w 695884"/>
                      <a:gd name="connsiteY1" fmla="*/ 0 h 349624"/>
                      <a:gd name="connsiteX2" fmla="*/ 255493 w 695884"/>
                      <a:gd name="connsiteY2" fmla="*/ 63873 h 349624"/>
                      <a:gd name="connsiteX3" fmla="*/ 255493 w 695884"/>
                      <a:gd name="connsiteY3" fmla="*/ 70598 h 349624"/>
                      <a:gd name="connsiteX4" fmla="*/ 591670 w 695884"/>
                      <a:gd name="connsiteY4" fmla="*/ 70598 h 349624"/>
                      <a:gd name="connsiteX5" fmla="*/ 695884 w 695884"/>
                      <a:gd name="connsiteY5" fmla="*/ 174812 h 349624"/>
                      <a:gd name="connsiteX6" fmla="*/ 591670 w 695884"/>
                      <a:gd name="connsiteY6" fmla="*/ 279026 h 349624"/>
                      <a:gd name="connsiteX7" fmla="*/ 255493 w 695884"/>
                      <a:gd name="connsiteY7" fmla="*/ 279026 h 349624"/>
                      <a:gd name="connsiteX8" fmla="*/ 255493 w 695884"/>
                      <a:gd name="connsiteY8" fmla="*/ 285751 h 34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884" h="349624">
                        <a:moveTo>
                          <a:pt x="0" y="349624"/>
                        </a:moveTo>
                        <a:lnTo>
                          <a:pt x="0" y="0"/>
                        </a:lnTo>
                        <a:lnTo>
                          <a:pt x="255493" y="63873"/>
                        </a:lnTo>
                        <a:lnTo>
                          <a:pt x="255493" y="70598"/>
                        </a:lnTo>
                        <a:lnTo>
                          <a:pt x="591670" y="70598"/>
                        </a:lnTo>
                        <a:lnTo>
                          <a:pt x="695884" y="174812"/>
                        </a:lnTo>
                        <a:lnTo>
                          <a:pt x="591670" y="279026"/>
                        </a:lnTo>
                        <a:lnTo>
                          <a:pt x="255493" y="279026"/>
                        </a:lnTo>
                        <a:lnTo>
                          <a:pt x="255493" y="28575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rot="21229946" flipH="1">
                <a:off x="3129126" y="3768809"/>
                <a:ext cx="808276" cy="2340954"/>
                <a:chOff x="5687419" y="2894818"/>
                <a:chExt cx="808276" cy="2340954"/>
              </a:xfrm>
            </p:grpSpPr>
            <p:sp>
              <p:nvSpPr>
                <p:cNvPr id="52" name="Rounded Rectangle 51"/>
                <p:cNvSpPr/>
                <p:nvPr/>
              </p:nvSpPr>
              <p:spPr>
                <a:xfrm>
                  <a:off x="6132620" y="3684869"/>
                  <a:ext cx="363075" cy="104887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687419" y="2894818"/>
                  <a:ext cx="673263" cy="7755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5783932" y="3693934"/>
                  <a:ext cx="576750" cy="1541838"/>
                </a:xfrm>
                <a:prstGeom prst="roundRect">
                  <a:avLst>
                    <a:gd name="adj" fmla="val 3228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5796443" y="3693934"/>
                  <a:ext cx="336177" cy="463924"/>
                  <a:chOff x="8693523" y="2595283"/>
                  <a:chExt cx="672353" cy="927848"/>
                </a:xfrm>
              </p:grpSpPr>
              <p:sp>
                <p:nvSpPr>
                  <p:cNvPr id="56" name="Isosceles Triangle 55"/>
                  <p:cNvSpPr/>
                  <p:nvPr/>
                </p:nvSpPr>
                <p:spPr>
                  <a:xfrm rot="10800000">
                    <a:off x="8693523" y="2595284"/>
                    <a:ext cx="672353" cy="927847"/>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rot="5400000">
                    <a:off x="8681757" y="2768413"/>
                    <a:ext cx="695884" cy="349624"/>
                  </a:xfrm>
                  <a:custGeom>
                    <a:avLst/>
                    <a:gdLst>
                      <a:gd name="connsiteX0" fmla="*/ 0 w 695884"/>
                      <a:gd name="connsiteY0" fmla="*/ 349624 h 349624"/>
                      <a:gd name="connsiteX1" fmla="*/ 0 w 695884"/>
                      <a:gd name="connsiteY1" fmla="*/ 0 h 349624"/>
                      <a:gd name="connsiteX2" fmla="*/ 255493 w 695884"/>
                      <a:gd name="connsiteY2" fmla="*/ 63873 h 349624"/>
                      <a:gd name="connsiteX3" fmla="*/ 255493 w 695884"/>
                      <a:gd name="connsiteY3" fmla="*/ 70598 h 349624"/>
                      <a:gd name="connsiteX4" fmla="*/ 591670 w 695884"/>
                      <a:gd name="connsiteY4" fmla="*/ 70598 h 349624"/>
                      <a:gd name="connsiteX5" fmla="*/ 695884 w 695884"/>
                      <a:gd name="connsiteY5" fmla="*/ 174812 h 349624"/>
                      <a:gd name="connsiteX6" fmla="*/ 591670 w 695884"/>
                      <a:gd name="connsiteY6" fmla="*/ 279026 h 349624"/>
                      <a:gd name="connsiteX7" fmla="*/ 255493 w 695884"/>
                      <a:gd name="connsiteY7" fmla="*/ 279026 h 349624"/>
                      <a:gd name="connsiteX8" fmla="*/ 255493 w 695884"/>
                      <a:gd name="connsiteY8" fmla="*/ 285751 h 34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884" h="349624">
                        <a:moveTo>
                          <a:pt x="0" y="349624"/>
                        </a:moveTo>
                        <a:lnTo>
                          <a:pt x="0" y="0"/>
                        </a:lnTo>
                        <a:lnTo>
                          <a:pt x="255493" y="63873"/>
                        </a:lnTo>
                        <a:lnTo>
                          <a:pt x="255493" y="70598"/>
                        </a:lnTo>
                        <a:lnTo>
                          <a:pt x="591670" y="70598"/>
                        </a:lnTo>
                        <a:lnTo>
                          <a:pt x="695884" y="174812"/>
                        </a:lnTo>
                        <a:lnTo>
                          <a:pt x="591670" y="279026"/>
                        </a:lnTo>
                        <a:lnTo>
                          <a:pt x="255493" y="279026"/>
                        </a:lnTo>
                        <a:lnTo>
                          <a:pt x="255493" y="28575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6267642" y="4164308"/>
                <a:ext cx="808276" cy="2340954"/>
                <a:chOff x="5687419" y="2894818"/>
                <a:chExt cx="808276" cy="2340954"/>
              </a:xfrm>
            </p:grpSpPr>
            <p:sp>
              <p:nvSpPr>
                <p:cNvPr id="49" name="Rounded Rectangle 48"/>
                <p:cNvSpPr/>
                <p:nvPr/>
              </p:nvSpPr>
              <p:spPr>
                <a:xfrm>
                  <a:off x="6132620" y="3684869"/>
                  <a:ext cx="363075" cy="104887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687419" y="2894818"/>
                  <a:ext cx="673263" cy="7755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5783932" y="3693934"/>
                  <a:ext cx="576750" cy="1541838"/>
                </a:xfrm>
                <a:prstGeom prst="roundRect">
                  <a:avLst>
                    <a:gd name="adj" fmla="val 3228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ounded Rectangle 47"/>
              <p:cNvSpPr/>
              <p:nvPr/>
            </p:nvSpPr>
            <p:spPr>
              <a:xfrm>
                <a:off x="6141916" y="4939838"/>
                <a:ext cx="363075" cy="104887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9161548" y="1903738"/>
              <a:ext cx="331617" cy="207239"/>
            </a:xfrm>
            <a:prstGeom prst="rect">
              <a:avLst/>
            </a:prstGeom>
            <a:solidFill>
              <a:schemeClr val="bg1"/>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9017279" y="2284173"/>
              <a:ext cx="331617" cy="207239"/>
            </a:xfrm>
            <a:prstGeom prst="rect">
              <a:avLst/>
            </a:prstGeom>
            <a:solidFill>
              <a:schemeClr val="bg1"/>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9729716" y="1961804"/>
              <a:ext cx="331617" cy="207239"/>
            </a:xfrm>
            <a:prstGeom prst="rect">
              <a:avLst/>
            </a:prstGeom>
            <a:solidFill>
              <a:schemeClr val="bg1"/>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11416553" y="6365266"/>
            <a:ext cx="497541" cy="369332"/>
          </a:xfrm>
          <a:prstGeom prst="rect">
            <a:avLst/>
          </a:prstGeom>
          <a:noFill/>
        </p:spPr>
        <p:txBody>
          <a:bodyPr wrap="square" rtlCol="0">
            <a:spAutoFit/>
          </a:bodyPr>
          <a:lstStyle/>
          <a:p>
            <a:r>
              <a:rPr lang="en-US" dirty="0">
                <a:solidFill>
                  <a:schemeClr val="bg1"/>
                </a:solidFill>
              </a:rPr>
              <a:t>(5)</a:t>
            </a:r>
          </a:p>
        </p:txBody>
      </p:sp>
      <p:pic>
        <p:nvPicPr>
          <p:cNvPr id="80" name="Picture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71" y="172467"/>
            <a:ext cx="767890" cy="959862"/>
          </a:xfrm>
          <a:prstGeom prst="rect">
            <a:avLst/>
          </a:prstGeom>
        </p:spPr>
      </p:pic>
    </p:spTree>
    <p:extLst>
      <p:ext uri="{BB962C8B-B14F-4D97-AF65-F5344CB8AC3E}">
        <p14:creationId xmlns:p14="http://schemas.microsoft.com/office/powerpoint/2010/main" val="292886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55581" y="439286"/>
            <a:ext cx="4087065" cy="1569660"/>
          </a:xfrm>
          <a:prstGeom prst="rect">
            <a:avLst/>
          </a:prstGeom>
          <a:noFill/>
        </p:spPr>
        <p:txBody>
          <a:bodyPr wrap="square" rtlCol="0">
            <a:spAutoFit/>
          </a:bodyPr>
          <a:lstStyle/>
          <a:p>
            <a:r>
              <a:rPr lang="en-US" sz="2400" i="1" dirty="0">
                <a:solidFill>
                  <a:srgbClr val="FFFF00"/>
                </a:solidFill>
              </a:rPr>
              <a:t>“But them that are without God </a:t>
            </a:r>
            <a:r>
              <a:rPr lang="en-US" sz="2400" i="1" dirty="0" err="1">
                <a:solidFill>
                  <a:srgbClr val="FFFF00"/>
                </a:solidFill>
              </a:rPr>
              <a:t>judgeth</a:t>
            </a:r>
            <a:r>
              <a:rPr lang="en-US" sz="2400" i="1" dirty="0">
                <a:solidFill>
                  <a:srgbClr val="FFFF00"/>
                </a:solidFill>
              </a:rPr>
              <a:t>. Therefore put away from among yourselves that wicked person.”</a:t>
            </a:r>
          </a:p>
        </p:txBody>
      </p:sp>
      <p:sp>
        <p:nvSpPr>
          <p:cNvPr id="5" name="TextBox 4"/>
          <p:cNvSpPr txBox="1"/>
          <p:nvPr/>
        </p:nvSpPr>
        <p:spPr>
          <a:xfrm>
            <a:off x="6917112" y="439286"/>
            <a:ext cx="3962400" cy="1569660"/>
          </a:xfrm>
          <a:prstGeom prst="rect">
            <a:avLst/>
          </a:prstGeom>
          <a:noFill/>
        </p:spPr>
        <p:txBody>
          <a:bodyPr wrap="square" rtlCol="0">
            <a:spAutoFit/>
          </a:bodyPr>
          <a:lstStyle/>
          <a:p>
            <a:r>
              <a:rPr lang="en-US" sz="2400" i="1" dirty="0">
                <a:solidFill>
                  <a:srgbClr val="FFFF00"/>
                </a:solidFill>
              </a:rPr>
              <a:t>“For what have I to do to judge them also that are without? Do not ye judge them that are within?”</a:t>
            </a:r>
          </a:p>
        </p:txBody>
      </p:sp>
      <p:sp>
        <p:nvSpPr>
          <p:cNvPr id="7" name="TextBox 6"/>
          <p:cNvSpPr txBox="1"/>
          <p:nvPr/>
        </p:nvSpPr>
        <p:spPr>
          <a:xfrm>
            <a:off x="180977" y="6265219"/>
            <a:ext cx="5638800" cy="461665"/>
          </a:xfrm>
          <a:prstGeom prst="rect">
            <a:avLst/>
          </a:prstGeom>
          <a:noFill/>
        </p:spPr>
        <p:txBody>
          <a:bodyPr wrap="square" rtlCol="0">
            <a:spAutoFit/>
          </a:bodyPr>
          <a:lstStyle/>
          <a:p>
            <a:r>
              <a:rPr lang="en-US" sz="2400" dirty="0">
                <a:solidFill>
                  <a:srgbClr val="FFFF00"/>
                </a:solidFill>
              </a:rPr>
              <a:t>1 Corinthians  5:12-13</a:t>
            </a:r>
          </a:p>
        </p:txBody>
      </p:sp>
      <p:pic>
        <p:nvPicPr>
          <p:cNvPr id="4100" name="Picture 4" descr="https://encrypted-tbn2.gstatic.com/images?q=tbn:ANd9GcSyqAqtsUBLmZWRA433_dhZPlCCXCfji65AQcen0IcyHZRLTO7wFg"/>
          <p:cNvPicPr>
            <a:picLocks noChangeAspect="1" noChangeArrowheads="1"/>
          </p:cNvPicPr>
          <p:nvPr/>
        </p:nvPicPr>
        <p:blipFill>
          <a:blip r:embed="rId3" cstate="print"/>
          <a:srcRect/>
          <a:stretch>
            <a:fillRect/>
          </a:stretch>
        </p:blipFill>
        <p:spPr bwMode="auto">
          <a:xfrm>
            <a:off x="6334686" y="2058369"/>
            <a:ext cx="3986494" cy="2986024"/>
          </a:xfrm>
          <a:prstGeom prst="rect">
            <a:avLst/>
          </a:prstGeom>
          <a:noFill/>
        </p:spPr>
      </p:pic>
      <p:pic>
        <p:nvPicPr>
          <p:cNvPr id="4104" name="Picture 8" descr="https://encrypted-tbn3.gstatic.com/images?q=tbn:ANd9GcRLm0tw83M9eAR_vQKOrFw83_yUflvyKR1eLmVIoRHin3TcEbhhrg"/>
          <p:cNvPicPr>
            <a:picLocks noChangeAspect="1" noChangeArrowheads="1"/>
          </p:cNvPicPr>
          <p:nvPr/>
        </p:nvPicPr>
        <p:blipFill>
          <a:blip r:embed="rId4" cstate="print"/>
          <a:srcRect/>
          <a:stretch>
            <a:fillRect/>
          </a:stretch>
        </p:blipFill>
        <p:spPr bwMode="auto">
          <a:xfrm>
            <a:off x="931773" y="2261712"/>
            <a:ext cx="3532093" cy="2350449"/>
          </a:xfrm>
          <a:prstGeom prst="rect">
            <a:avLst/>
          </a:prstGeom>
          <a:noFill/>
        </p:spPr>
      </p:pic>
      <p:sp>
        <p:nvSpPr>
          <p:cNvPr id="2" name="Rectangle 1"/>
          <p:cNvSpPr/>
          <p:nvPr/>
        </p:nvSpPr>
        <p:spPr>
          <a:xfrm>
            <a:off x="4194956" y="5270757"/>
            <a:ext cx="7246156" cy="1200329"/>
          </a:xfrm>
          <a:prstGeom prst="rect">
            <a:avLst/>
          </a:prstGeom>
        </p:spPr>
        <p:txBody>
          <a:bodyPr wrap="square">
            <a:spAutoFit/>
          </a:bodyPr>
          <a:lstStyle/>
          <a:p>
            <a:r>
              <a:rPr lang="en-US" dirty="0">
                <a:solidFill>
                  <a:schemeClr val="bg1"/>
                </a:solidFill>
                <a:latin typeface="Abadi" panose="020B0604020104020204" pitchFamily="34" charset="0"/>
              </a:rPr>
              <a:t>"Paul observed that he was not in the business of judging the actions of those 'without,' meaning those outside the Church, but that saints were obliged to evaluate adherence to gospel standards of those 'within,' meaning those inside the Church." </a:t>
            </a:r>
            <a:endParaRPr lang="en-US" dirty="0">
              <a:solidFill>
                <a:schemeClr val="bg1"/>
              </a:solidFill>
            </a:endParaRPr>
          </a:p>
        </p:txBody>
      </p:sp>
      <p:sp>
        <p:nvSpPr>
          <p:cNvPr id="3" name="Rectangle 2"/>
          <p:cNvSpPr/>
          <p:nvPr/>
        </p:nvSpPr>
        <p:spPr>
          <a:xfrm>
            <a:off x="11564156" y="6357552"/>
            <a:ext cx="466794" cy="369332"/>
          </a:xfrm>
          <a:prstGeom prst="rect">
            <a:avLst/>
          </a:prstGeom>
        </p:spPr>
        <p:txBody>
          <a:bodyPr wrap="none">
            <a:spAutoFit/>
          </a:bodyPr>
          <a:lstStyle/>
          <a:p>
            <a:r>
              <a:rPr lang="en-US" dirty="0">
                <a:solidFill>
                  <a:schemeClr val="bg1"/>
                </a:solidFill>
                <a:latin typeface="Abadi" panose="020B0604020104020204" pitchFamily="34" charset="0"/>
              </a:rPr>
              <a:t>(4)</a:t>
            </a:r>
            <a:endParaRPr lang="en-US" dirty="0">
              <a:solidFill>
                <a:schemeClr val="bg1"/>
              </a:solidFill>
            </a:endParaRPr>
          </a:p>
        </p:txBody>
      </p:sp>
    </p:spTree>
    <p:extLst>
      <p:ext uri="{BB962C8B-B14F-4D97-AF65-F5344CB8AC3E}">
        <p14:creationId xmlns:p14="http://schemas.microsoft.com/office/powerpoint/2010/main" val="34086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52800" y="152401"/>
            <a:ext cx="5638800" cy="584775"/>
          </a:xfrm>
          <a:prstGeom prst="rect">
            <a:avLst/>
          </a:prstGeom>
          <a:noFill/>
        </p:spPr>
        <p:txBody>
          <a:bodyPr wrap="square" rtlCol="0">
            <a:spAutoFit/>
          </a:bodyPr>
          <a:lstStyle/>
          <a:p>
            <a:pPr algn="ctr"/>
            <a:r>
              <a:rPr lang="en-US" sz="3200" dirty="0">
                <a:solidFill>
                  <a:srgbClr val="FFFF00"/>
                </a:solidFill>
              </a:rPr>
              <a:t>Sinful Behaviors:</a:t>
            </a:r>
          </a:p>
        </p:txBody>
      </p:sp>
      <p:sp>
        <p:nvSpPr>
          <p:cNvPr id="8" name="TextBox 7"/>
          <p:cNvSpPr txBox="1"/>
          <p:nvPr/>
        </p:nvSpPr>
        <p:spPr>
          <a:xfrm>
            <a:off x="1878106" y="948690"/>
            <a:ext cx="3810000" cy="5909310"/>
          </a:xfrm>
          <a:prstGeom prst="rect">
            <a:avLst/>
          </a:prstGeom>
          <a:noFill/>
        </p:spPr>
        <p:txBody>
          <a:bodyPr wrap="square" rtlCol="0">
            <a:spAutoFit/>
          </a:bodyPr>
          <a:lstStyle/>
          <a:p>
            <a:r>
              <a:rPr lang="en-US" dirty="0">
                <a:solidFill>
                  <a:srgbClr val="FFFF00"/>
                </a:solidFill>
              </a:rPr>
              <a:t>Fornicators</a:t>
            </a:r>
          </a:p>
          <a:p>
            <a:endParaRPr lang="en-US" dirty="0">
              <a:solidFill>
                <a:srgbClr val="FFFF00"/>
              </a:solidFill>
            </a:endParaRPr>
          </a:p>
          <a:p>
            <a:endParaRPr lang="en-US" dirty="0">
              <a:solidFill>
                <a:srgbClr val="FFFF00"/>
              </a:solidFill>
            </a:endParaRPr>
          </a:p>
          <a:p>
            <a:r>
              <a:rPr lang="en-US" dirty="0">
                <a:solidFill>
                  <a:srgbClr val="FFFF00"/>
                </a:solidFill>
              </a:rPr>
              <a:t>Idolaters</a:t>
            </a:r>
          </a:p>
          <a:p>
            <a:endParaRPr lang="en-US" dirty="0">
              <a:solidFill>
                <a:srgbClr val="FFFF00"/>
              </a:solidFill>
            </a:endParaRPr>
          </a:p>
          <a:p>
            <a:endParaRPr lang="en-US" dirty="0">
              <a:solidFill>
                <a:srgbClr val="FFFF00"/>
              </a:solidFill>
            </a:endParaRPr>
          </a:p>
          <a:p>
            <a:endParaRPr lang="en-US" dirty="0">
              <a:solidFill>
                <a:srgbClr val="FFFF00"/>
              </a:solidFill>
            </a:endParaRPr>
          </a:p>
          <a:p>
            <a:endParaRPr lang="en-US" dirty="0">
              <a:solidFill>
                <a:srgbClr val="FFFF00"/>
              </a:solidFill>
            </a:endParaRPr>
          </a:p>
          <a:p>
            <a:r>
              <a:rPr lang="en-US" dirty="0">
                <a:solidFill>
                  <a:srgbClr val="FFFF00"/>
                </a:solidFill>
              </a:rPr>
              <a:t>Covetous</a:t>
            </a:r>
          </a:p>
          <a:p>
            <a:endParaRPr lang="en-US" dirty="0">
              <a:solidFill>
                <a:srgbClr val="FFFF00"/>
              </a:solidFill>
            </a:endParaRPr>
          </a:p>
          <a:p>
            <a:r>
              <a:rPr lang="en-US" dirty="0" err="1">
                <a:solidFill>
                  <a:srgbClr val="FFFF00"/>
                </a:solidFill>
              </a:rPr>
              <a:t>Extortioners</a:t>
            </a:r>
            <a:endParaRPr lang="en-US" dirty="0">
              <a:solidFill>
                <a:srgbClr val="FFFF00"/>
              </a:solidFill>
            </a:endParaRPr>
          </a:p>
          <a:p>
            <a:endParaRPr lang="en-US" dirty="0">
              <a:solidFill>
                <a:srgbClr val="FFFF00"/>
              </a:solidFill>
            </a:endParaRPr>
          </a:p>
          <a:p>
            <a:endParaRPr lang="en-US" dirty="0">
              <a:solidFill>
                <a:srgbClr val="FFFF00"/>
              </a:solidFill>
            </a:endParaRPr>
          </a:p>
          <a:p>
            <a:endParaRPr lang="en-US" dirty="0">
              <a:solidFill>
                <a:srgbClr val="FFFF00"/>
              </a:solidFill>
            </a:endParaRPr>
          </a:p>
          <a:p>
            <a:endParaRPr lang="en-US" dirty="0">
              <a:solidFill>
                <a:srgbClr val="FFFF00"/>
              </a:solidFill>
            </a:endParaRPr>
          </a:p>
          <a:p>
            <a:r>
              <a:rPr lang="en-US" dirty="0" err="1">
                <a:solidFill>
                  <a:srgbClr val="FFFF00"/>
                </a:solidFill>
              </a:rPr>
              <a:t>Railer</a:t>
            </a:r>
            <a:endParaRPr lang="en-US" dirty="0">
              <a:solidFill>
                <a:srgbClr val="FFFF00"/>
              </a:solidFill>
            </a:endParaRPr>
          </a:p>
          <a:p>
            <a:endParaRPr lang="en-US" dirty="0">
              <a:solidFill>
                <a:srgbClr val="FFFF00"/>
              </a:solidFill>
            </a:endParaRPr>
          </a:p>
          <a:p>
            <a:endParaRPr lang="en-US" dirty="0">
              <a:solidFill>
                <a:srgbClr val="FFFF00"/>
              </a:solidFill>
            </a:endParaRPr>
          </a:p>
          <a:p>
            <a:r>
              <a:rPr lang="en-US" dirty="0">
                <a:solidFill>
                  <a:srgbClr val="FFFF00"/>
                </a:solidFill>
              </a:rPr>
              <a:t>Drunkard</a:t>
            </a:r>
          </a:p>
          <a:p>
            <a:endParaRPr lang="en-US" dirty="0">
              <a:solidFill>
                <a:srgbClr val="FFFF00"/>
              </a:solidFill>
            </a:endParaRPr>
          </a:p>
          <a:p>
            <a:endParaRPr lang="en-US" dirty="0">
              <a:solidFill>
                <a:srgbClr val="FFFF00"/>
              </a:solidFill>
            </a:endParaRPr>
          </a:p>
        </p:txBody>
      </p:sp>
      <p:sp>
        <p:nvSpPr>
          <p:cNvPr id="9" name="TextBox 8"/>
          <p:cNvSpPr txBox="1"/>
          <p:nvPr/>
        </p:nvSpPr>
        <p:spPr>
          <a:xfrm>
            <a:off x="9937376" y="6350169"/>
            <a:ext cx="2158253" cy="369332"/>
          </a:xfrm>
          <a:prstGeom prst="rect">
            <a:avLst/>
          </a:prstGeom>
          <a:noFill/>
        </p:spPr>
        <p:txBody>
          <a:bodyPr wrap="square" rtlCol="0">
            <a:spAutoFit/>
          </a:bodyPr>
          <a:lstStyle/>
          <a:p>
            <a:pPr algn="r"/>
            <a:r>
              <a:rPr lang="en-US" dirty="0">
                <a:solidFill>
                  <a:srgbClr val="FFFF00"/>
                </a:solidFill>
              </a:rPr>
              <a:t>(7)</a:t>
            </a:r>
          </a:p>
        </p:txBody>
      </p:sp>
      <p:sp>
        <p:nvSpPr>
          <p:cNvPr id="17" name="TextBox 16"/>
          <p:cNvSpPr txBox="1"/>
          <p:nvPr/>
        </p:nvSpPr>
        <p:spPr>
          <a:xfrm>
            <a:off x="4316506" y="948691"/>
            <a:ext cx="6172200" cy="5632311"/>
          </a:xfrm>
          <a:prstGeom prst="rect">
            <a:avLst/>
          </a:prstGeom>
          <a:noFill/>
        </p:spPr>
        <p:txBody>
          <a:bodyPr wrap="square" rtlCol="0">
            <a:spAutoFit/>
          </a:bodyPr>
          <a:lstStyle/>
          <a:p>
            <a:r>
              <a:rPr lang="en-US" b="1" dirty="0">
                <a:solidFill>
                  <a:schemeClr val="bg1"/>
                </a:solidFill>
              </a:rPr>
              <a:t>Fornication</a:t>
            </a:r>
            <a:r>
              <a:rPr lang="en-US" dirty="0">
                <a:solidFill>
                  <a:schemeClr val="bg1"/>
                </a:solidFill>
              </a:rPr>
              <a:t> typically refers to consensual sexual in nature between two people not married to each other</a:t>
            </a:r>
          </a:p>
          <a:p>
            <a:endParaRPr lang="en-US" dirty="0">
              <a:solidFill>
                <a:schemeClr val="bg1"/>
              </a:solidFill>
            </a:endParaRPr>
          </a:p>
          <a:p>
            <a:r>
              <a:rPr lang="en-US" dirty="0">
                <a:solidFill>
                  <a:schemeClr val="bg1"/>
                </a:solidFill>
              </a:rPr>
              <a:t>"Idolatry not only refers to false pagan worship. Man commits idolatry whenever he honors and reveres a creature in place of God, whether this be gods, or demons (for example </a:t>
            </a:r>
            <a:r>
              <a:rPr lang="en-US" dirty="0" err="1">
                <a:solidFill>
                  <a:schemeClr val="bg1"/>
                </a:solidFill>
              </a:rPr>
              <a:t>satanism</a:t>
            </a:r>
            <a:r>
              <a:rPr lang="en-US" dirty="0">
                <a:solidFill>
                  <a:schemeClr val="bg1"/>
                </a:solidFill>
              </a:rPr>
              <a:t>), power, pleasure race, ancestors, the state, money etc.</a:t>
            </a:r>
          </a:p>
          <a:p>
            <a:endParaRPr lang="en-US" dirty="0">
              <a:solidFill>
                <a:schemeClr val="bg1"/>
              </a:solidFill>
            </a:endParaRPr>
          </a:p>
          <a:p>
            <a:r>
              <a:rPr lang="en-US" dirty="0">
                <a:solidFill>
                  <a:schemeClr val="bg1"/>
                </a:solidFill>
              </a:rPr>
              <a:t>to covet; to desire; to want</a:t>
            </a:r>
          </a:p>
          <a:p>
            <a:endParaRPr lang="en-US" b="1" dirty="0">
              <a:solidFill>
                <a:schemeClr val="bg1"/>
              </a:solidFill>
            </a:endParaRPr>
          </a:p>
          <a:p>
            <a:r>
              <a:rPr lang="en-US" b="1" dirty="0">
                <a:solidFill>
                  <a:schemeClr val="bg1"/>
                </a:solidFill>
              </a:rPr>
              <a:t>Extortion</a:t>
            </a:r>
            <a:r>
              <a:rPr lang="en-US" dirty="0">
                <a:solidFill>
                  <a:schemeClr val="bg1"/>
                </a:solidFill>
              </a:rPr>
              <a:t> (also called </a:t>
            </a:r>
            <a:r>
              <a:rPr lang="en-US" b="1" dirty="0">
                <a:solidFill>
                  <a:schemeClr val="bg1"/>
                </a:solidFill>
              </a:rPr>
              <a:t>blackmail*</a:t>
            </a:r>
            <a:r>
              <a:rPr lang="en-US" dirty="0">
                <a:solidFill>
                  <a:schemeClr val="bg1"/>
                </a:solidFill>
              </a:rPr>
              <a:t>, </a:t>
            </a:r>
            <a:r>
              <a:rPr lang="en-US" b="1" dirty="0">
                <a:solidFill>
                  <a:schemeClr val="bg1"/>
                </a:solidFill>
              </a:rPr>
              <a:t>shakedown</a:t>
            </a:r>
            <a:r>
              <a:rPr lang="en-US" dirty="0">
                <a:solidFill>
                  <a:schemeClr val="bg1"/>
                </a:solidFill>
              </a:rPr>
              <a:t>, </a:t>
            </a:r>
            <a:r>
              <a:rPr lang="en-US" b="1" dirty="0" err="1">
                <a:solidFill>
                  <a:schemeClr val="bg1"/>
                </a:solidFill>
              </a:rPr>
              <a:t>outwresting</a:t>
            </a:r>
            <a:r>
              <a:rPr lang="en-US" dirty="0">
                <a:solidFill>
                  <a:schemeClr val="bg1"/>
                </a:solidFill>
              </a:rPr>
              <a:t>, and </a:t>
            </a:r>
            <a:r>
              <a:rPr lang="en-US" b="1" dirty="0">
                <a:solidFill>
                  <a:schemeClr val="bg1"/>
                </a:solidFill>
              </a:rPr>
              <a:t>exaction</a:t>
            </a:r>
            <a:r>
              <a:rPr lang="en-US" dirty="0">
                <a:solidFill>
                  <a:schemeClr val="bg1"/>
                </a:solidFill>
              </a:rPr>
              <a:t>) is a criminal offence of unlawfully obtaining money, property, or services from a person, entity, or institution, through coercion. </a:t>
            </a:r>
          </a:p>
          <a:p>
            <a:endParaRPr lang="en-US" dirty="0">
              <a:solidFill>
                <a:schemeClr val="bg1"/>
              </a:solidFill>
            </a:endParaRPr>
          </a:p>
          <a:p>
            <a:r>
              <a:rPr lang="en-US" dirty="0">
                <a:solidFill>
                  <a:schemeClr val="bg1"/>
                </a:solidFill>
              </a:rPr>
              <a:t> </a:t>
            </a:r>
            <a:r>
              <a:rPr lang="en-US" dirty="0" err="1">
                <a:solidFill>
                  <a:schemeClr val="bg1"/>
                </a:solidFill>
              </a:rPr>
              <a:t>Railer</a:t>
            </a:r>
            <a:r>
              <a:rPr lang="en-US" dirty="0">
                <a:solidFill>
                  <a:schemeClr val="bg1"/>
                </a:solidFill>
              </a:rPr>
              <a:t>: anyone is to use insolent or reproachful language toward one.</a:t>
            </a:r>
          </a:p>
          <a:p>
            <a:endParaRPr lang="en-US" dirty="0">
              <a:solidFill>
                <a:schemeClr val="bg1"/>
              </a:solidFill>
            </a:endParaRPr>
          </a:p>
          <a:p>
            <a:r>
              <a:rPr lang="en-US" dirty="0">
                <a:solidFill>
                  <a:schemeClr val="bg1"/>
                </a:solidFill>
              </a:rPr>
              <a:t>A person who is habitually drunk</a:t>
            </a:r>
          </a:p>
          <a:p>
            <a:endParaRPr lang="en-US" dirty="0">
              <a:solidFill>
                <a:schemeClr val="bg1"/>
              </a:solidFill>
            </a:endParaRPr>
          </a:p>
        </p:txBody>
      </p:sp>
      <p:sp>
        <p:nvSpPr>
          <p:cNvPr id="10" name="TextBox 9"/>
          <p:cNvSpPr txBox="1"/>
          <p:nvPr/>
        </p:nvSpPr>
        <p:spPr>
          <a:xfrm>
            <a:off x="0" y="6502778"/>
            <a:ext cx="6096000" cy="369332"/>
          </a:xfrm>
          <a:prstGeom prst="rect">
            <a:avLst/>
          </a:prstGeom>
          <a:noFill/>
        </p:spPr>
        <p:txBody>
          <a:bodyPr wrap="square" rtlCol="0">
            <a:spAutoFit/>
          </a:bodyPr>
          <a:lstStyle/>
          <a:p>
            <a:r>
              <a:rPr lang="en-US" dirty="0">
                <a:solidFill>
                  <a:srgbClr val="FFFF00"/>
                </a:solidFill>
              </a:rPr>
              <a:t>1 Corinthians 6:9-11 </a:t>
            </a:r>
          </a:p>
        </p:txBody>
      </p:sp>
    </p:spTree>
    <p:extLst>
      <p:ext uri="{BB962C8B-B14F-4D97-AF65-F5344CB8AC3E}">
        <p14:creationId xmlns:p14="http://schemas.microsoft.com/office/powerpoint/2010/main" val="125788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additive="base">
                                        <p:cTn id="31"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7">
                                            <p:txEl>
                                              <p:pRg st="4" end="4"/>
                                            </p:txEl>
                                          </p:spTgt>
                                        </p:tgtEl>
                                        <p:attrNameLst>
                                          <p:attrName>style.visibility</p:attrName>
                                        </p:attrNameLst>
                                      </p:cBhvr>
                                      <p:to>
                                        <p:strVal val="visible"/>
                                      </p:to>
                                    </p:set>
                                    <p:anim calcmode="lin" valueType="num">
                                      <p:cBhvr additive="base">
                                        <p:cTn id="37" dur="500" fill="hold"/>
                                        <p:tgtEl>
                                          <p:spTgt spid="17">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anim calcmode="lin" valueType="num">
                                      <p:cBhvr additive="base">
                                        <p:cTn id="43" dur="500" fill="hold"/>
                                        <p:tgtEl>
                                          <p:spTgt spid="8">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7">
                                            <p:txEl>
                                              <p:pRg st="6" end="6"/>
                                            </p:txEl>
                                          </p:spTgt>
                                        </p:tgtEl>
                                        <p:attrNameLst>
                                          <p:attrName>style.visibility</p:attrName>
                                        </p:attrNameLst>
                                      </p:cBhvr>
                                      <p:to>
                                        <p:strVal val="visible"/>
                                      </p:to>
                                    </p:set>
                                    <p:anim calcmode="lin" valueType="num">
                                      <p:cBhvr additive="base">
                                        <p:cTn id="49" dur="500" fill="hold"/>
                                        <p:tgtEl>
                                          <p:spTgt spid="17">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nodeType="clickEffect">
                                  <p:stCondLst>
                                    <p:cond delay="0"/>
                                  </p:stCondLst>
                                  <p:childTnLst>
                                    <p:set>
                                      <p:cBhvr>
                                        <p:cTn id="54" dur="1" fill="hold">
                                          <p:stCondLst>
                                            <p:cond delay="0"/>
                                          </p:stCondLst>
                                        </p:cTn>
                                        <p:tgtEl>
                                          <p:spTgt spid="8">
                                            <p:txEl>
                                              <p:pRg st="15" end="15"/>
                                            </p:txEl>
                                          </p:spTgt>
                                        </p:tgtEl>
                                        <p:attrNameLst>
                                          <p:attrName>style.visibility</p:attrName>
                                        </p:attrNameLst>
                                      </p:cBhvr>
                                      <p:to>
                                        <p:strVal val="visible"/>
                                      </p:to>
                                    </p:set>
                                    <p:anim calcmode="lin" valueType="num">
                                      <p:cBhvr>
                                        <p:cTn id="55" dur="1000" fill="hold"/>
                                        <p:tgtEl>
                                          <p:spTgt spid="8">
                                            <p:txEl>
                                              <p:pRg st="15" end="15"/>
                                            </p:txEl>
                                          </p:spTgt>
                                        </p:tgtEl>
                                        <p:attrNameLst>
                                          <p:attrName>ppt_x</p:attrName>
                                        </p:attrNameLst>
                                      </p:cBhvr>
                                      <p:tavLst>
                                        <p:tav tm="0">
                                          <p:val>
                                            <p:strVal val="#ppt_x-.2"/>
                                          </p:val>
                                        </p:tav>
                                        <p:tav tm="100000">
                                          <p:val>
                                            <p:strVal val="#ppt_x"/>
                                          </p:val>
                                        </p:tav>
                                      </p:tavLst>
                                    </p:anim>
                                    <p:anim calcmode="lin" valueType="num">
                                      <p:cBhvr>
                                        <p:cTn id="56" dur="1000" fill="hold"/>
                                        <p:tgtEl>
                                          <p:spTgt spid="8">
                                            <p:txEl>
                                              <p:pRg st="15" end="15"/>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8">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17">
                                            <p:txEl>
                                              <p:pRg st="8" end="8"/>
                                            </p:txEl>
                                          </p:spTgt>
                                        </p:tgtEl>
                                        <p:attrNameLst>
                                          <p:attrName>style.visibility</p:attrName>
                                        </p:attrNameLst>
                                      </p:cBhvr>
                                      <p:to>
                                        <p:strVal val="visible"/>
                                      </p:to>
                                    </p:set>
                                    <p:anim calcmode="lin" valueType="num">
                                      <p:cBhvr additive="base">
                                        <p:cTn id="62" dur="500" fill="hold"/>
                                        <p:tgtEl>
                                          <p:spTgt spid="17">
                                            <p:txEl>
                                              <p:pRg st="8" end="8"/>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nodeType="clickEffect">
                                  <p:stCondLst>
                                    <p:cond delay="0"/>
                                  </p:stCondLst>
                                  <p:childTnLst>
                                    <p:set>
                                      <p:cBhvr>
                                        <p:cTn id="67" dur="1" fill="hold">
                                          <p:stCondLst>
                                            <p:cond delay="0"/>
                                          </p:stCondLst>
                                        </p:cTn>
                                        <p:tgtEl>
                                          <p:spTgt spid="8">
                                            <p:txEl>
                                              <p:pRg st="18" end="18"/>
                                            </p:txEl>
                                          </p:spTgt>
                                        </p:tgtEl>
                                        <p:attrNameLst>
                                          <p:attrName>style.visibility</p:attrName>
                                        </p:attrNameLst>
                                      </p:cBhvr>
                                      <p:to>
                                        <p:strVal val="visible"/>
                                      </p:to>
                                    </p:set>
                                    <p:anim calcmode="lin" valueType="num">
                                      <p:cBhvr additive="base">
                                        <p:cTn id="68" dur="500" fill="hold"/>
                                        <p:tgtEl>
                                          <p:spTgt spid="8">
                                            <p:txEl>
                                              <p:pRg st="18" end="18"/>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8">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nodeType="clickEffect">
                                  <p:stCondLst>
                                    <p:cond delay="0"/>
                                  </p:stCondLst>
                                  <p:childTnLst>
                                    <p:set>
                                      <p:cBhvr>
                                        <p:cTn id="73" dur="1" fill="hold">
                                          <p:stCondLst>
                                            <p:cond delay="0"/>
                                          </p:stCondLst>
                                        </p:cTn>
                                        <p:tgtEl>
                                          <p:spTgt spid="17">
                                            <p:txEl>
                                              <p:pRg st="10" end="10"/>
                                            </p:txEl>
                                          </p:spTgt>
                                        </p:tgtEl>
                                        <p:attrNameLst>
                                          <p:attrName>style.visibility</p:attrName>
                                        </p:attrNameLst>
                                      </p:cBhvr>
                                      <p:to>
                                        <p:strVal val="visible"/>
                                      </p:to>
                                    </p:set>
                                    <p:anim calcmode="lin" valueType="num">
                                      <p:cBhvr additive="base">
                                        <p:cTn id="74" dur="500" fill="hold"/>
                                        <p:tgtEl>
                                          <p:spTgt spid="17">
                                            <p:txEl>
                                              <p:pRg st="10" end="1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1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4093" y="152401"/>
            <a:ext cx="11134165" cy="769441"/>
          </a:xfrm>
          <a:prstGeom prst="rect">
            <a:avLst/>
          </a:prstGeom>
          <a:noFill/>
        </p:spPr>
        <p:txBody>
          <a:bodyPr wrap="square" rtlCol="0">
            <a:spAutoFit/>
          </a:bodyPr>
          <a:lstStyle/>
          <a:p>
            <a:pPr algn="ctr"/>
            <a:r>
              <a:rPr lang="en-US" sz="4400" dirty="0">
                <a:solidFill>
                  <a:srgbClr val="FFFF00"/>
                </a:solidFill>
              </a:rPr>
              <a:t>Avoid Legal Disputes With Fellow Saints</a:t>
            </a:r>
          </a:p>
        </p:txBody>
      </p:sp>
      <p:sp>
        <p:nvSpPr>
          <p:cNvPr id="9" name="TextBox 8"/>
          <p:cNvSpPr txBox="1"/>
          <p:nvPr/>
        </p:nvSpPr>
        <p:spPr>
          <a:xfrm>
            <a:off x="76200" y="6349079"/>
            <a:ext cx="6096000" cy="369332"/>
          </a:xfrm>
          <a:prstGeom prst="rect">
            <a:avLst/>
          </a:prstGeom>
          <a:noFill/>
        </p:spPr>
        <p:txBody>
          <a:bodyPr wrap="square" rtlCol="0">
            <a:spAutoFit/>
          </a:bodyPr>
          <a:lstStyle/>
          <a:p>
            <a:r>
              <a:rPr lang="en-US" dirty="0">
                <a:solidFill>
                  <a:srgbClr val="FFFF00"/>
                </a:solidFill>
              </a:rPr>
              <a:t>1 Corinthians 6:1-8</a:t>
            </a:r>
          </a:p>
        </p:txBody>
      </p:sp>
      <p:sp>
        <p:nvSpPr>
          <p:cNvPr id="11" name="Rectangle 10"/>
          <p:cNvSpPr/>
          <p:nvPr/>
        </p:nvSpPr>
        <p:spPr>
          <a:xfrm>
            <a:off x="526977" y="1115442"/>
            <a:ext cx="6096000" cy="1569660"/>
          </a:xfrm>
          <a:prstGeom prst="rect">
            <a:avLst/>
          </a:prstGeom>
        </p:spPr>
        <p:txBody>
          <a:bodyPr>
            <a:spAutoFit/>
          </a:bodyPr>
          <a:lstStyle/>
          <a:p>
            <a:r>
              <a:rPr lang="en-US" sz="2400" dirty="0">
                <a:solidFill>
                  <a:schemeClr val="bg1"/>
                </a:solidFill>
                <a:latin typeface="Open Sans"/>
              </a:rPr>
              <a:t>Paul counseled the Corinthian Saints to righteously resolve disputes among themselves rather than immediately resorting to civil courts.</a:t>
            </a:r>
            <a:endParaRPr lang="en-US" sz="2400" dirty="0">
              <a:solidFill>
                <a:schemeClr val="bg1"/>
              </a:solidFill>
            </a:endParaRPr>
          </a:p>
        </p:txBody>
      </p:sp>
      <p:grpSp>
        <p:nvGrpSpPr>
          <p:cNvPr id="13" name="Group 12"/>
          <p:cNvGrpSpPr/>
          <p:nvPr/>
        </p:nvGrpSpPr>
        <p:grpSpPr>
          <a:xfrm>
            <a:off x="7192648" y="964498"/>
            <a:ext cx="2290355" cy="1936024"/>
            <a:chOff x="7052905" y="2205954"/>
            <a:chExt cx="2290355" cy="1936024"/>
          </a:xfrm>
        </p:grpSpPr>
        <p:grpSp>
          <p:nvGrpSpPr>
            <p:cNvPr id="81" name="Group 30"/>
            <p:cNvGrpSpPr/>
            <p:nvPr/>
          </p:nvGrpSpPr>
          <p:grpSpPr>
            <a:xfrm rot="15017864" flipH="1">
              <a:off x="7852948" y="1871360"/>
              <a:ext cx="1155718" cy="1824906"/>
              <a:chOff x="3429000" y="2743200"/>
              <a:chExt cx="1447800" cy="2363802"/>
            </a:xfrm>
          </p:grpSpPr>
          <p:sp>
            <p:nvSpPr>
              <p:cNvPr id="82" name="Rounded Rectangle 81"/>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an 11"/>
            <p:cNvSpPr/>
            <p:nvPr/>
          </p:nvSpPr>
          <p:spPr>
            <a:xfrm>
              <a:off x="7052905" y="3684480"/>
              <a:ext cx="1932110" cy="457498"/>
            </a:xfrm>
            <a:prstGeom prst="can">
              <a:avLst/>
            </a:prstGeom>
            <a:solidFill>
              <a:schemeClr val="accent6">
                <a:lumMod val="50000"/>
              </a:schemeClr>
            </a:solidFill>
            <a:ln>
              <a:solidFill>
                <a:schemeClr val="tx1"/>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56416" y="3266028"/>
            <a:ext cx="7422776" cy="2585323"/>
          </a:xfrm>
          <a:prstGeom prst="rect">
            <a:avLst/>
          </a:prstGeom>
        </p:spPr>
        <p:txBody>
          <a:bodyPr wrap="square">
            <a:spAutoFit/>
          </a:bodyPr>
          <a:lstStyle/>
          <a:p>
            <a:r>
              <a:rPr lang="en-US" dirty="0">
                <a:solidFill>
                  <a:schemeClr val="bg1"/>
                </a:solidFill>
                <a:latin typeface="Open Sans"/>
              </a:rPr>
              <a:t>One of the causes for division among Church members in Corinth was that Christians were bringing fellow Church members before civil magistrates over trivial civil disputes. Paul counseled Church members to seek to resolve their differences among themselves rather than entering a lawsuit against a fellow member.</a:t>
            </a:r>
          </a:p>
          <a:p>
            <a:endParaRPr lang="en-US" dirty="0">
              <a:solidFill>
                <a:schemeClr val="bg1"/>
              </a:solidFill>
              <a:latin typeface="Open Sans"/>
            </a:endParaRPr>
          </a:p>
          <a:p>
            <a:r>
              <a:rPr lang="en-US" dirty="0">
                <a:solidFill>
                  <a:schemeClr val="bg1"/>
                </a:solidFill>
                <a:latin typeface="Open Sans"/>
              </a:rPr>
              <a:t>Modern-day scripture acknowledges that there are times when it may be appropriate for Church members to pursue solutions to legal problems through the law of the land. (1)</a:t>
            </a:r>
            <a:endParaRPr lang="en-US" dirty="0">
              <a:solidFill>
                <a:schemeClr val="bg1"/>
              </a:solidFill>
            </a:endParaRPr>
          </a:p>
        </p:txBody>
      </p:sp>
      <p:sp>
        <p:nvSpPr>
          <p:cNvPr id="3" name="Rectangle 2"/>
          <p:cNvSpPr/>
          <p:nvPr/>
        </p:nvSpPr>
        <p:spPr>
          <a:xfrm>
            <a:off x="7165814" y="6039862"/>
            <a:ext cx="3283271" cy="392415"/>
          </a:xfrm>
          <a:prstGeom prst="rect">
            <a:avLst/>
          </a:prstGeom>
        </p:spPr>
        <p:txBody>
          <a:bodyPr wrap="none">
            <a:spAutoFit/>
          </a:bodyPr>
          <a:lstStyle/>
          <a:p>
            <a:r>
              <a:rPr lang="en-US" sz="2800" dirty="0">
                <a:solidFill>
                  <a:schemeClr val="bg1"/>
                </a:solidFill>
                <a:effectLst>
                  <a:glow rad="228600">
                    <a:schemeClr val="accent6">
                      <a:satMod val="175000"/>
                      <a:alpha val="40000"/>
                    </a:schemeClr>
                  </a:glow>
                </a:effectLst>
                <a:latin typeface="Open Sans"/>
              </a:rPr>
              <a:t>See D&amp;C 42:78–89</a:t>
            </a:r>
            <a:endParaRPr lang="en-US" sz="2800" dirty="0">
              <a:effectLst>
                <a:glow rad="228600">
                  <a:schemeClr val="accent6">
                    <a:satMod val="175000"/>
                    <a:alpha val="40000"/>
                  </a:schemeClr>
                </a:glow>
              </a:effectLst>
            </a:endParaRPr>
          </a:p>
        </p:txBody>
      </p:sp>
      <p:grpSp>
        <p:nvGrpSpPr>
          <p:cNvPr id="16" name="Group 15"/>
          <p:cNvGrpSpPr/>
          <p:nvPr/>
        </p:nvGrpSpPr>
        <p:grpSpPr>
          <a:xfrm>
            <a:off x="248668" y="3511679"/>
            <a:ext cx="4040469" cy="2315055"/>
            <a:chOff x="1664207" y="512063"/>
            <a:chExt cx="8999239" cy="5156267"/>
          </a:xfrm>
        </p:grpSpPr>
        <p:sp>
          <p:nvSpPr>
            <p:cNvPr id="17" name="Rectangle 16"/>
            <p:cNvSpPr/>
            <p:nvPr/>
          </p:nvSpPr>
          <p:spPr>
            <a:xfrm>
              <a:off x="1664207" y="512063"/>
              <a:ext cx="8999239" cy="515626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flipV="1">
              <a:off x="1865376" y="2528333"/>
              <a:ext cx="8394192" cy="354685"/>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2285895" y="1027201"/>
              <a:ext cx="7828740" cy="2215889"/>
              <a:chOff x="534738" y="3258336"/>
              <a:chExt cx="7828740" cy="2215889"/>
            </a:xfrm>
            <a:solidFill>
              <a:schemeClr val="tx1"/>
            </a:solidFill>
          </p:grpSpPr>
          <p:grpSp>
            <p:nvGrpSpPr>
              <p:cNvPr id="24" name="Group 23"/>
              <p:cNvGrpSpPr/>
              <p:nvPr/>
            </p:nvGrpSpPr>
            <p:grpSpPr>
              <a:xfrm>
                <a:off x="534738" y="3258336"/>
                <a:ext cx="1076099" cy="1455070"/>
                <a:chOff x="6696052" y="1382055"/>
                <a:chExt cx="1076099" cy="1455070"/>
              </a:xfrm>
              <a:grpFill/>
            </p:grpSpPr>
            <p:sp>
              <p:nvSpPr>
                <p:cNvPr id="58" name="Oval 57"/>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1754147" y="3258336"/>
                <a:ext cx="1076099" cy="1455070"/>
                <a:chOff x="6696052" y="1382055"/>
                <a:chExt cx="1076099" cy="1455070"/>
              </a:xfrm>
              <a:grpFill/>
            </p:grpSpPr>
            <p:sp>
              <p:nvSpPr>
                <p:cNvPr id="56" name="Oval 55"/>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elay 56"/>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2947096" y="3258336"/>
                <a:ext cx="1076099" cy="1455070"/>
                <a:chOff x="6696052" y="1382055"/>
                <a:chExt cx="1076099" cy="1455070"/>
              </a:xfrm>
              <a:grpFill/>
            </p:grpSpPr>
            <p:sp>
              <p:nvSpPr>
                <p:cNvPr id="54" name="Oval 53"/>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elay 54"/>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140045" y="3258336"/>
                <a:ext cx="1076099" cy="1455070"/>
                <a:chOff x="6696052" y="1382055"/>
                <a:chExt cx="1076099" cy="1455070"/>
              </a:xfrm>
              <a:grpFill/>
            </p:grpSpPr>
            <p:sp>
              <p:nvSpPr>
                <p:cNvPr id="52" name="Oval 51"/>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Delay 52"/>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5332994" y="3258336"/>
                <a:ext cx="1076099" cy="1455070"/>
                <a:chOff x="6696052" y="1382055"/>
                <a:chExt cx="1076099" cy="1455070"/>
              </a:xfrm>
              <a:grpFill/>
            </p:grpSpPr>
            <p:sp>
              <p:nvSpPr>
                <p:cNvPr id="50" name="Oval 49"/>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elay 50"/>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6525943" y="3258336"/>
                <a:ext cx="1076099" cy="1455070"/>
                <a:chOff x="6696052" y="1382055"/>
                <a:chExt cx="1076099" cy="1455070"/>
              </a:xfrm>
              <a:grpFill/>
            </p:grpSpPr>
            <p:sp>
              <p:nvSpPr>
                <p:cNvPr id="48" name="Oval 47"/>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Delay 48"/>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6041927" y="4019155"/>
                <a:ext cx="1076099" cy="1455070"/>
                <a:chOff x="6696052" y="1382055"/>
                <a:chExt cx="1076099" cy="1455070"/>
              </a:xfrm>
              <a:grpFill/>
            </p:grpSpPr>
            <p:sp>
              <p:nvSpPr>
                <p:cNvPr id="46" name="Oval 45"/>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Delay 46"/>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858456" y="4019155"/>
                <a:ext cx="1076099" cy="1455070"/>
                <a:chOff x="6696052" y="1382055"/>
                <a:chExt cx="1076099" cy="1455070"/>
              </a:xfrm>
              <a:grpFill/>
            </p:grpSpPr>
            <p:sp>
              <p:nvSpPr>
                <p:cNvPr id="44" name="Oval 43"/>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Delay 44"/>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661660" y="3985871"/>
                <a:ext cx="1076099" cy="1455070"/>
                <a:chOff x="6696052" y="1382055"/>
                <a:chExt cx="1076099" cy="1455070"/>
              </a:xfrm>
              <a:grpFill/>
            </p:grpSpPr>
            <p:sp>
              <p:nvSpPr>
                <p:cNvPr id="42" name="Oval 41"/>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Delay 42"/>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2404654" y="3985871"/>
                <a:ext cx="1076099" cy="1455070"/>
                <a:chOff x="6696052" y="1382055"/>
                <a:chExt cx="1076099" cy="1455070"/>
              </a:xfrm>
              <a:grpFill/>
            </p:grpSpPr>
            <p:sp>
              <p:nvSpPr>
                <p:cNvPr id="40" name="Oval 39"/>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lay 40"/>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7287379" y="3985871"/>
                <a:ext cx="1076099" cy="1455070"/>
                <a:chOff x="6696052" y="1382055"/>
                <a:chExt cx="1076099" cy="1455070"/>
              </a:xfrm>
              <a:grpFill/>
            </p:grpSpPr>
            <p:sp>
              <p:nvSpPr>
                <p:cNvPr id="38" name="Oval 37"/>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lay 38"/>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1168101" y="3985871"/>
                <a:ext cx="1076099" cy="1455070"/>
                <a:chOff x="6696052" y="1382055"/>
                <a:chExt cx="1076099" cy="1455070"/>
              </a:xfrm>
              <a:grpFill/>
            </p:grpSpPr>
            <p:sp>
              <p:nvSpPr>
                <p:cNvPr id="36" name="Oval 35"/>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Delay 36"/>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rapezoid 19"/>
            <p:cNvSpPr/>
            <p:nvPr/>
          </p:nvSpPr>
          <p:spPr>
            <a:xfrm flipV="1">
              <a:off x="2103120" y="3182112"/>
              <a:ext cx="8394192" cy="354685"/>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393960" y="3536797"/>
              <a:ext cx="7865608" cy="17118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772271" y="3909647"/>
              <a:ext cx="3002082" cy="95595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609613" y="3891482"/>
              <a:ext cx="3002082" cy="95595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8191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533"/>
            <a:ext cx="12192000" cy="69844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4093" y="152401"/>
            <a:ext cx="11134165" cy="769441"/>
          </a:xfrm>
          <a:prstGeom prst="rect">
            <a:avLst/>
          </a:prstGeom>
          <a:noFill/>
        </p:spPr>
        <p:txBody>
          <a:bodyPr wrap="square" rtlCol="0">
            <a:spAutoFit/>
          </a:bodyPr>
          <a:lstStyle/>
          <a:p>
            <a:pPr algn="ctr"/>
            <a:r>
              <a:rPr lang="en-US" sz="4400" dirty="0">
                <a:solidFill>
                  <a:srgbClr val="FFFF00"/>
                </a:solidFill>
              </a:rPr>
              <a:t>Immorality</a:t>
            </a:r>
          </a:p>
        </p:txBody>
      </p:sp>
      <p:sp>
        <p:nvSpPr>
          <p:cNvPr id="9" name="TextBox 8"/>
          <p:cNvSpPr txBox="1"/>
          <p:nvPr/>
        </p:nvSpPr>
        <p:spPr>
          <a:xfrm>
            <a:off x="76200" y="6349079"/>
            <a:ext cx="6096000" cy="369332"/>
          </a:xfrm>
          <a:prstGeom prst="rect">
            <a:avLst/>
          </a:prstGeom>
          <a:noFill/>
        </p:spPr>
        <p:txBody>
          <a:bodyPr wrap="square" rtlCol="0">
            <a:spAutoFit/>
          </a:bodyPr>
          <a:lstStyle/>
          <a:p>
            <a:r>
              <a:rPr lang="en-US" dirty="0">
                <a:solidFill>
                  <a:srgbClr val="FFFF00"/>
                </a:solidFill>
              </a:rPr>
              <a:t>1 Corinthians 6:12-13</a:t>
            </a:r>
          </a:p>
        </p:txBody>
      </p:sp>
      <p:sp>
        <p:nvSpPr>
          <p:cNvPr id="2" name="Rectangle 1"/>
          <p:cNvSpPr/>
          <p:nvPr/>
        </p:nvSpPr>
        <p:spPr>
          <a:xfrm>
            <a:off x="4769224" y="2135247"/>
            <a:ext cx="7422776" cy="1569660"/>
          </a:xfrm>
          <a:prstGeom prst="rect">
            <a:avLst/>
          </a:prstGeom>
        </p:spPr>
        <p:txBody>
          <a:bodyPr wrap="square">
            <a:spAutoFit/>
          </a:bodyPr>
          <a:lstStyle/>
          <a:p>
            <a:r>
              <a:rPr lang="en-US" sz="2400" dirty="0">
                <a:solidFill>
                  <a:schemeClr val="bg1"/>
                </a:solidFill>
              </a:rPr>
              <a:t>While many of the Corinthians apparently believed that the body was made simply for physical pleasures, Paul corrected that view by teaching that our bodies were created to accomplish the Lord’s purposes.</a:t>
            </a:r>
          </a:p>
        </p:txBody>
      </p:sp>
      <p:sp>
        <p:nvSpPr>
          <p:cNvPr id="4" name="Rectangle 3"/>
          <p:cNvSpPr/>
          <p:nvPr/>
        </p:nvSpPr>
        <p:spPr>
          <a:xfrm>
            <a:off x="340660" y="607416"/>
            <a:ext cx="6096000" cy="1200329"/>
          </a:xfrm>
          <a:prstGeom prst="rect">
            <a:avLst/>
          </a:prstGeom>
        </p:spPr>
        <p:txBody>
          <a:bodyPr>
            <a:spAutoFit/>
          </a:bodyPr>
          <a:lstStyle/>
          <a:p>
            <a:r>
              <a:rPr lang="en-US" i="1" dirty="0">
                <a:solidFill>
                  <a:srgbClr val="FFFF00"/>
                </a:solidFill>
                <a:latin typeface="Open Sans"/>
              </a:rPr>
              <a:t>“All these things are not lawful unto me, and all these things are not expedient. All things are not lawful for me, therefore I will not be brought under the power of any” JST 1 Corinthians 6:12</a:t>
            </a:r>
            <a:endParaRPr lang="en-US" i="1" dirty="0">
              <a:solidFill>
                <a:srgbClr val="FFFF00"/>
              </a:solidFill>
            </a:endParaRPr>
          </a:p>
        </p:txBody>
      </p:sp>
      <p:sp>
        <p:nvSpPr>
          <p:cNvPr id="5" name="Rectangle 4"/>
          <p:cNvSpPr/>
          <p:nvPr/>
        </p:nvSpPr>
        <p:spPr>
          <a:xfrm>
            <a:off x="754908" y="4588990"/>
            <a:ext cx="7643108" cy="1384995"/>
          </a:xfrm>
          <a:prstGeom prst="rect">
            <a:avLst/>
          </a:prstGeom>
        </p:spPr>
        <p:txBody>
          <a:bodyPr wrap="square">
            <a:spAutoFit/>
          </a:bodyPr>
          <a:lstStyle/>
          <a:p>
            <a:r>
              <a:rPr lang="en-US" sz="2800" dirty="0">
                <a:solidFill>
                  <a:schemeClr val="bg1"/>
                </a:solidFill>
                <a:latin typeface="Open Sans"/>
              </a:rPr>
              <a:t>Paul </a:t>
            </a:r>
            <a:r>
              <a:rPr lang="en-US" sz="2800" b="1" dirty="0">
                <a:solidFill>
                  <a:schemeClr val="bg1"/>
                </a:solidFill>
                <a:latin typeface="Open Sans"/>
              </a:rPr>
              <a:t>refuted</a:t>
            </a:r>
            <a:r>
              <a:rPr lang="en-US" sz="2800" dirty="0">
                <a:solidFill>
                  <a:schemeClr val="bg1"/>
                </a:solidFill>
                <a:latin typeface="Open Sans"/>
              </a:rPr>
              <a:t> the notion that “all things were lawful” and that </a:t>
            </a:r>
            <a:r>
              <a:rPr lang="en-US" sz="2800" dirty="0">
                <a:solidFill>
                  <a:schemeClr val="bg1"/>
                </a:solidFill>
              </a:rPr>
              <a:t> sexual immorality is incompatible with a spiritual relationship with Jesus Christ.</a:t>
            </a:r>
          </a:p>
        </p:txBody>
      </p:sp>
      <p:grpSp>
        <p:nvGrpSpPr>
          <p:cNvPr id="8" name="Group 7"/>
          <p:cNvGrpSpPr/>
          <p:nvPr/>
        </p:nvGrpSpPr>
        <p:grpSpPr>
          <a:xfrm>
            <a:off x="8538828" y="4382454"/>
            <a:ext cx="3019301" cy="1745734"/>
            <a:chOff x="384206" y="4158361"/>
            <a:chExt cx="3289208" cy="2390250"/>
          </a:xfrm>
        </p:grpSpPr>
        <p:grpSp>
          <p:nvGrpSpPr>
            <p:cNvPr id="10" name="Group 9"/>
            <p:cNvGrpSpPr/>
            <p:nvPr/>
          </p:nvGrpSpPr>
          <p:grpSpPr>
            <a:xfrm>
              <a:off x="384206" y="4158361"/>
              <a:ext cx="3289208" cy="2390250"/>
              <a:chOff x="609599" y="833642"/>
              <a:chExt cx="7941747" cy="5771225"/>
            </a:xfrm>
          </p:grpSpPr>
          <p:grpSp>
            <p:nvGrpSpPr>
              <p:cNvPr id="12" name="Group 14"/>
              <p:cNvGrpSpPr/>
              <p:nvPr/>
            </p:nvGrpSpPr>
            <p:grpSpPr>
              <a:xfrm rot="10800000">
                <a:off x="7696200" y="5257800"/>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p:cNvGrpSpPr/>
              <p:nvPr/>
            </p:nvGrpSpPr>
            <p:grpSpPr>
              <a:xfrm rot="10800000">
                <a:off x="939238" y="4923502"/>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99460" y="833642"/>
                <a:ext cx="621450" cy="986197"/>
                <a:chOff x="7031201" y="834275"/>
                <a:chExt cx="762000" cy="1488861"/>
              </a:xfrm>
            </p:grpSpPr>
            <p:sp>
              <p:nvSpPr>
                <p:cNvPr id="21" name="Rounded Rectangle 2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646520" y="1148254"/>
                <a:ext cx="621450" cy="1017899"/>
                <a:chOff x="7087348" y="824753"/>
                <a:chExt cx="762000" cy="1536722"/>
              </a:xfrm>
            </p:grpSpPr>
            <p:sp>
              <p:nvSpPr>
                <p:cNvPr id="19" name="Rounded Rectangle 1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798720" y="4752244"/>
              <a:ext cx="2437759" cy="830997"/>
            </a:xfrm>
            <a:prstGeom prst="rect">
              <a:avLst/>
            </a:prstGeom>
          </p:spPr>
          <p:txBody>
            <a:bodyPr wrap="square">
              <a:spAutoFit/>
            </a:bodyPr>
            <a:lstStyle/>
            <a:p>
              <a:pPr algn="ctr"/>
              <a:r>
                <a:rPr lang="en-US" sz="1600" b="1" dirty="0"/>
                <a:t>Those who commit fornication sin against their own bodies</a:t>
              </a:r>
              <a:endParaRPr lang="en-US" sz="1600" dirty="0"/>
            </a:p>
          </p:txBody>
        </p:sp>
      </p:grpSp>
      <p:pic>
        <p:nvPicPr>
          <p:cNvPr id="18434" name="Picture 2" descr="Image result for roman wo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368" y="1978728"/>
            <a:ext cx="3273630" cy="224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12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467"/>
            <a:ext cx="12192000" cy="70014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4093" y="152401"/>
            <a:ext cx="11134165" cy="769441"/>
          </a:xfrm>
          <a:prstGeom prst="rect">
            <a:avLst/>
          </a:prstGeom>
          <a:noFill/>
        </p:spPr>
        <p:txBody>
          <a:bodyPr wrap="square" rtlCol="0">
            <a:spAutoFit/>
          </a:bodyPr>
          <a:lstStyle/>
          <a:p>
            <a:pPr algn="ctr"/>
            <a:r>
              <a:rPr lang="en-US" sz="4400" dirty="0">
                <a:solidFill>
                  <a:srgbClr val="FFFF00"/>
                </a:solidFill>
              </a:rPr>
              <a:t>Flee Fornication</a:t>
            </a:r>
          </a:p>
        </p:txBody>
      </p:sp>
      <p:sp>
        <p:nvSpPr>
          <p:cNvPr id="3" name="Rectangle 2"/>
          <p:cNvSpPr/>
          <p:nvPr/>
        </p:nvSpPr>
        <p:spPr>
          <a:xfrm>
            <a:off x="253157" y="838845"/>
            <a:ext cx="8114665" cy="1200329"/>
          </a:xfrm>
          <a:prstGeom prst="rect">
            <a:avLst/>
          </a:prstGeom>
        </p:spPr>
        <p:txBody>
          <a:bodyPr wrap="square">
            <a:spAutoFit/>
          </a:bodyPr>
          <a:lstStyle/>
          <a:p>
            <a:r>
              <a:rPr lang="en-US" sz="2400" dirty="0">
                <a:solidFill>
                  <a:schemeClr val="bg1"/>
                </a:solidFill>
                <a:latin typeface="Open Sans"/>
              </a:rPr>
              <a:t>Sinful behavior, particularly the act of being “joined to an harlot,” was incompatible with a spiritual relationship or oneness with Jesus Christ.</a:t>
            </a:r>
            <a:endParaRPr lang="en-US" sz="2400" dirty="0">
              <a:solidFill>
                <a:schemeClr val="bg1"/>
              </a:solidFill>
            </a:endParaRPr>
          </a:p>
        </p:txBody>
      </p:sp>
      <p:sp>
        <p:nvSpPr>
          <p:cNvPr id="27" name="Rectangle 26"/>
          <p:cNvSpPr/>
          <p:nvPr/>
        </p:nvSpPr>
        <p:spPr>
          <a:xfrm>
            <a:off x="4438817" y="2849056"/>
            <a:ext cx="7527780" cy="3170099"/>
          </a:xfrm>
          <a:prstGeom prst="rect">
            <a:avLst/>
          </a:prstGeom>
        </p:spPr>
        <p:txBody>
          <a:bodyPr wrap="square">
            <a:spAutoFit/>
          </a:bodyPr>
          <a:lstStyle/>
          <a:p>
            <a:r>
              <a:rPr lang="en-US" sz="2000" dirty="0">
                <a:solidFill>
                  <a:schemeClr val="bg1"/>
                </a:solidFill>
                <a:latin typeface="Open Sans"/>
              </a:rPr>
              <a:t>Church leaders today continue to emphasize the importance of reserving sexual intimacy for marriage:</a:t>
            </a:r>
          </a:p>
          <a:p>
            <a:endParaRPr lang="en-US" sz="2000" dirty="0">
              <a:solidFill>
                <a:schemeClr val="bg1"/>
              </a:solidFill>
              <a:latin typeface="Open Sans"/>
            </a:endParaRPr>
          </a:p>
          <a:p>
            <a:r>
              <a:rPr lang="en-US" sz="2000" dirty="0">
                <a:solidFill>
                  <a:schemeClr val="bg1"/>
                </a:solidFill>
                <a:latin typeface="Open Sans"/>
              </a:rPr>
              <a:t>“Before marriage, do not participate in passionate kissing, lie on top of another person, or touch the private, sacred parts of another person’s body, with or without clothing. </a:t>
            </a:r>
          </a:p>
          <a:p>
            <a:endParaRPr lang="en-US" sz="2000" dirty="0">
              <a:solidFill>
                <a:schemeClr val="bg1"/>
              </a:solidFill>
              <a:latin typeface="Open Sans"/>
            </a:endParaRPr>
          </a:p>
          <a:p>
            <a:r>
              <a:rPr lang="en-US" sz="2000" dirty="0">
                <a:solidFill>
                  <a:schemeClr val="bg1"/>
                </a:solidFill>
                <a:latin typeface="Open Sans"/>
              </a:rPr>
              <a:t>Do not do anything else that arouses sexual feelings.</a:t>
            </a:r>
          </a:p>
          <a:p>
            <a:endParaRPr lang="en-US" sz="2000" dirty="0">
              <a:solidFill>
                <a:schemeClr val="bg1"/>
              </a:solidFill>
              <a:latin typeface="Open Sans"/>
            </a:endParaRPr>
          </a:p>
          <a:p>
            <a:r>
              <a:rPr lang="en-US" sz="2000" dirty="0">
                <a:solidFill>
                  <a:schemeClr val="bg1"/>
                </a:solidFill>
                <a:latin typeface="Open Sans"/>
              </a:rPr>
              <a:t> Do not arouse those emotions in your own body” (8)</a:t>
            </a:r>
            <a:endParaRPr lang="en-US" sz="2000" dirty="0">
              <a:solidFill>
                <a:schemeClr val="bg1"/>
              </a:solidFill>
            </a:endParaRPr>
          </a:p>
        </p:txBody>
      </p:sp>
      <p:grpSp>
        <p:nvGrpSpPr>
          <p:cNvPr id="29" name="Group 28"/>
          <p:cNvGrpSpPr/>
          <p:nvPr/>
        </p:nvGrpSpPr>
        <p:grpSpPr>
          <a:xfrm>
            <a:off x="532776" y="2905069"/>
            <a:ext cx="1541680" cy="3849510"/>
            <a:chOff x="8036233" y="2010964"/>
            <a:chExt cx="1541680" cy="3849510"/>
          </a:xfrm>
        </p:grpSpPr>
        <p:grpSp>
          <p:nvGrpSpPr>
            <p:cNvPr id="30" name="Group 29"/>
            <p:cNvGrpSpPr/>
            <p:nvPr/>
          </p:nvGrpSpPr>
          <p:grpSpPr>
            <a:xfrm>
              <a:off x="8036233" y="2010964"/>
              <a:ext cx="1541680" cy="3849510"/>
              <a:chOff x="1662848" y="914400"/>
              <a:chExt cx="2158158" cy="5388829"/>
            </a:xfrm>
          </p:grpSpPr>
          <p:sp>
            <p:nvSpPr>
              <p:cNvPr id="33" name="Rounded Rectangle 32"/>
              <p:cNvSpPr/>
              <p:nvPr/>
            </p:nvSpPr>
            <p:spPr>
              <a:xfrm>
                <a:off x="2483556" y="1862667"/>
                <a:ext cx="756355" cy="2833511"/>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286000" y="914400"/>
                <a:ext cx="1174045" cy="11740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458940">
                <a:off x="2347875" y="400495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21054099">
                <a:off x="2850231" y="404446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13702551">
                <a:off x="2083759" y="1895715"/>
                <a:ext cx="333947" cy="1175769"/>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8271028">
                <a:off x="2168397" y="2602420"/>
                <a:ext cx="356166" cy="1139738"/>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3015473">
                <a:off x="3189516" y="1811448"/>
                <a:ext cx="333171" cy="929808"/>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ounded Rectangle 30"/>
            <p:cNvSpPr/>
            <p:nvPr/>
          </p:nvSpPr>
          <p:spPr>
            <a:xfrm rot="20575826">
              <a:off x="9247646" y="2093450"/>
              <a:ext cx="238001" cy="86642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p:nvSpPr>
        <p:spPr>
          <a:xfrm>
            <a:off x="242047" y="2191073"/>
            <a:ext cx="3954723" cy="37374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576406" y="2731366"/>
            <a:ext cx="1117474" cy="2790285"/>
            <a:chOff x="8036233" y="2010964"/>
            <a:chExt cx="1541680" cy="3849510"/>
          </a:xfrm>
        </p:grpSpPr>
        <p:grpSp>
          <p:nvGrpSpPr>
            <p:cNvPr id="42" name="Group 41"/>
            <p:cNvGrpSpPr/>
            <p:nvPr/>
          </p:nvGrpSpPr>
          <p:grpSpPr>
            <a:xfrm>
              <a:off x="8036233" y="2010964"/>
              <a:ext cx="1541680" cy="3849510"/>
              <a:chOff x="1662848" y="914400"/>
              <a:chExt cx="2158158" cy="5388829"/>
            </a:xfrm>
          </p:grpSpPr>
          <p:sp>
            <p:nvSpPr>
              <p:cNvPr id="44" name="Rounded Rectangle 43"/>
              <p:cNvSpPr/>
              <p:nvPr/>
            </p:nvSpPr>
            <p:spPr>
              <a:xfrm>
                <a:off x="2483556" y="1862667"/>
                <a:ext cx="756355" cy="2833511"/>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286000" y="914400"/>
                <a:ext cx="1174045" cy="11740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458940">
                <a:off x="2347875" y="400495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21054099">
                <a:off x="2850231" y="404446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13702551">
                <a:off x="2083759" y="1895715"/>
                <a:ext cx="333947" cy="1175769"/>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8271028">
                <a:off x="2168397" y="2602420"/>
                <a:ext cx="356166" cy="1139738"/>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3015473">
                <a:off x="3189516" y="1811448"/>
                <a:ext cx="333171" cy="929808"/>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ounded Rectangle 42"/>
            <p:cNvSpPr/>
            <p:nvPr/>
          </p:nvSpPr>
          <p:spPr>
            <a:xfrm rot="20575826">
              <a:off x="9247646" y="2093450"/>
              <a:ext cx="238001" cy="86642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534453" y="2715254"/>
            <a:ext cx="1117474" cy="2790285"/>
            <a:chOff x="4113132" y="1258527"/>
            <a:chExt cx="1541680" cy="3849510"/>
          </a:xfrm>
        </p:grpSpPr>
        <p:grpSp>
          <p:nvGrpSpPr>
            <p:cNvPr id="52" name="Group 51"/>
            <p:cNvGrpSpPr/>
            <p:nvPr/>
          </p:nvGrpSpPr>
          <p:grpSpPr>
            <a:xfrm flipH="1">
              <a:off x="4113132" y="1258527"/>
              <a:ext cx="1541680" cy="3849510"/>
              <a:chOff x="8036233" y="2010964"/>
              <a:chExt cx="1541680" cy="3849510"/>
            </a:xfrm>
          </p:grpSpPr>
          <p:grpSp>
            <p:nvGrpSpPr>
              <p:cNvPr id="54" name="Group 53"/>
              <p:cNvGrpSpPr/>
              <p:nvPr/>
            </p:nvGrpSpPr>
            <p:grpSpPr>
              <a:xfrm>
                <a:off x="8036233" y="2010964"/>
                <a:ext cx="1541680" cy="3849510"/>
                <a:chOff x="1662848" y="914400"/>
                <a:chExt cx="2158158" cy="5388829"/>
              </a:xfrm>
            </p:grpSpPr>
            <p:sp>
              <p:nvSpPr>
                <p:cNvPr id="56" name="Rounded Rectangle 55"/>
                <p:cNvSpPr/>
                <p:nvPr/>
              </p:nvSpPr>
              <p:spPr>
                <a:xfrm>
                  <a:off x="2483556" y="1862667"/>
                  <a:ext cx="756355" cy="2833511"/>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286000" y="914400"/>
                  <a:ext cx="1174045" cy="11740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458940">
                  <a:off x="2347875" y="400495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21054099">
                  <a:off x="2850231" y="404446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13702551">
                  <a:off x="2083759" y="1895715"/>
                  <a:ext cx="333947" cy="1175769"/>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8271028">
                  <a:off x="2168397" y="2602420"/>
                  <a:ext cx="356166" cy="1139738"/>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3015473">
                  <a:off x="3189516" y="1811448"/>
                  <a:ext cx="333171" cy="929808"/>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ed Rectangle 54"/>
              <p:cNvSpPr/>
              <p:nvPr/>
            </p:nvSpPr>
            <p:spPr>
              <a:xfrm rot="20575826">
                <a:off x="9247646" y="2093450"/>
                <a:ext cx="238001" cy="86642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p:cNvSpPr/>
            <p:nvPr/>
          </p:nvSpPr>
          <p:spPr>
            <a:xfrm>
              <a:off x="4182704" y="2696180"/>
              <a:ext cx="1210236" cy="144043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Left-Right Arrow 62"/>
          <p:cNvSpPr/>
          <p:nvPr/>
        </p:nvSpPr>
        <p:spPr>
          <a:xfrm>
            <a:off x="1790455" y="4019900"/>
            <a:ext cx="620258" cy="280645"/>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a:off x="1496215" y="4016037"/>
            <a:ext cx="1183111" cy="281502"/>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30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barn(outVertical)">
                                      <p:cBhvr>
                                        <p:cTn id="25" dur="500"/>
                                        <p:tgtEl>
                                          <p:spTgt spid="64"/>
                                        </p:tgtEl>
                                      </p:cBhvr>
                                    </p:animEffect>
                                  </p:childTnLst>
                                </p:cTn>
                              </p:par>
                              <p:par>
                                <p:cTn id="26" presetID="1" presetClass="entr" presetSubtype="0" fill="hold" nodeType="withEffect">
                                  <p:stCondLst>
                                    <p:cond delay="0"/>
                                  </p:stCondLst>
                                  <p:childTnLst>
                                    <p:set>
                                      <p:cBhvr>
                                        <p:cTn id="27" dur="1" fill="hold">
                                          <p:stCondLst>
                                            <p:cond delay="0"/>
                                          </p:stCondLst>
                                        </p:cTn>
                                        <p:tgtEl>
                                          <p:spTgt spid="27">
                                            <p:txEl>
                                              <p:pRg st="2" end="2"/>
                                            </p:txEl>
                                          </p:spTgt>
                                        </p:tgtEl>
                                        <p:attrNameLst>
                                          <p:attrName>style.visibility</p:attrName>
                                        </p:attrNameLst>
                                      </p:cBhvr>
                                      <p:to>
                                        <p:strVal val="visible"/>
                                      </p:to>
                                    </p:set>
                                  </p:childTnLst>
                                </p:cTn>
                              </p:par>
                              <p:par>
                                <p:cTn id="28" presetID="10" presetClass="exit" presetSubtype="0" fill="hold" grpId="1" nodeType="withEffect">
                                  <p:stCondLst>
                                    <p:cond delay="0"/>
                                  </p:stCondLst>
                                  <p:childTnLst>
                                    <p:animEffect transition="out" filter="fade">
                                      <p:cBhvr>
                                        <p:cTn id="29" dur="1000"/>
                                        <p:tgtEl>
                                          <p:spTgt spid="63"/>
                                        </p:tgtEl>
                                      </p:cBhvr>
                                    </p:animEffect>
                                    <p:set>
                                      <p:cBhvr>
                                        <p:cTn id="30" dur="1" fill="hold">
                                          <p:stCondLst>
                                            <p:cond delay="999"/>
                                          </p:stCondLst>
                                        </p:cTn>
                                        <p:tgtEl>
                                          <p:spTgt spid="63"/>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1.04167E-6 -3.7037E-7 L -0.04909 0.00556 " pathEditMode="relative" rAng="0" ptsTypes="AA">
                                      <p:cBhvr>
                                        <p:cTn id="32" dur="2000" fill="hold"/>
                                        <p:tgtEl>
                                          <p:spTgt spid="41"/>
                                        </p:tgtEl>
                                        <p:attrNameLst>
                                          <p:attrName>ppt_x</p:attrName>
                                          <p:attrName>ppt_y</p:attrName>
                                        </p:attrNameLst>
                                      </p:cBhvr>
                                      <p:rCtr x="-2461" y="278"/>
                                    </p:animMotion>
                                  </p:childTnLst>
                                </p:cTn>
                              </p:par>
                              <p:par>
                                <p:cTn id="33" presetID="42" presetClass="path" presetSubtype="0" accel="50000" decel="50000" fill="hold" nodeType="withEffect">
                                  <p:stCondLst>
                                    <p:cond delay="0"/>
                                  </p:stCondLst>
                                  <p:childTnLst>
                                    <p:animMotion origin="layout" path="M 4.16667E-6 4.44444E-6 L 0.05677 0.00555 " pathEditMode="relative" rAng="0" ptsTypes="AA">
                                      <p:cBhvr>
                                        <p:cTn id="34" dur="2000" fill="hold"/>
                                        <p:tgtEl>
                                          <p:spTgt spid="51"/>
                                        </p:tgtEl>
                                        <p:attrNameLst>
                                          <p:attrName>ppt_x</p:attrName>
                                          <p:attrName>ppt_y</p:attrName>
                                        </p:attrNameLst>
                                      </p:cBhvr>
                                      <p:rCtr x="2839" y="278"/>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 grpId="0" animBg="1"/>
      <p:bldP spid="63" grpId="0" animBg="1"/>
      <p:bldP spid="63" grpId="1"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533"/>
            <a:ext cx="12192000" cy="69844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4093" y="152401"/>
            <a:ext cx="11134165" cy="769441"/>
          </a:xfrm>
          <a:prstGeom prst="rect">
            <a:avLst/>
          </a:prstGeom>
          <a:noFill/>
        </p:spPr>
        <p:txBody>
          <a:bodyPr wrap="square" rtlCol="0">
            <a:spAutoFit/>
          </a:bodyPr>
          <a:lstStyle/>
          <a:p>
            <a:pPr algn="ctr"/>
            <a:r>
              <a:rPr lang="en-US" sz="4400">
                <a:solidFill>
                  <a:srgbClr val="FFFF00"/>
                </a:solidFill>
              </a:rPr>
              <a:t>Doctrinal </a:t>
            </a:r>
            <a:r>
              <a:rPr lang="en-US" sz="4400" dirty="0">
                <a:solidFill>
                  <a:srgbClr val="FFFF00"/>
                </a:solidFill>
              </a:rPr>
              <a:t>Mastery</a:t>
            </a:r>
          </a:p>
        </p:txBody>
      </p:sp>
      <p:sp>
        <p:nvSpPr>
          <p:cNvPr id="2" name="Rectangle 1"/>
          <p:cNvSpPr/>
          <p:nvPr/>
        </p:nvSpPr>
        <p:spPr>
          <a:xfrm>
            <a:off x="5715000" y="1816699"/>
            <a:ext cx="5728446" cy="3539430"/>
          </a:xfrm>
          <a:prstGeom prst="rect">
            <a:avLst/>
          </a:prstGeom>
        </p:spPr>
        <p:txBody>
          <a:bodyPr wrap="square">
            <a:spAutoFit/>
          </a:bodyPr>
          <a:lstStyle/>
          <a:p>
            <a:pPr fontAlgn="base"/>
            <a:r>
              <a:rPr lang="en-US" sz="2800" dirty="0">
                <a:solidFill>
                  <a:schemeClr val="bg1"/>
                </a:solidFill>
              </a:rPr>
              <a:t> What? know ye not that your body is the temple of the Holy Ghost </a:t>
            </a:r>
            <a:r>
              <a:rPr lang="en-US" sz="2800" i="1" dirty="0">
                <a:solidFill>
                  <a:schemeClr val="bg1"/>
                </a:solidFill>
              </a:rPr>
              <a:t>which is</a:t>
            </a:r>
            <a:r>
              <a:rPr lang="en-US" sz="2800" dirty="0">
                <a:solidFill>
                  <a:schemeClr val="bg1"/>
                </a:solidFill>
              </a:rPr>
              <a:t> in you, which ye have of God, and ye are not your own?</a:t>
            </a:r>
          </a:p>
          <a:p>
            <a:pPr fontAlgn="base"/>
            <a:endParaRPr lang="en-US" sz="2800" dirty="0">
              <a:solidFill>
                <a:schemeClr val="bg1"/>
              </a:solidFill>
            </a:endParaRPr>
          </a:p>
          <a:p>
            <a:pPr fontAlgn="base"/>
            <a:r>
              <a:rPr lang="en-US" sz="2800" dirty="0">
                <a:solidFill>
                  <a:schemeClr val="bg1"/>
                </a:solidFill>
              </a:rPr>
              <a:t>For ye are bought with a price: therefore glorify God in your body, and in your spirit, which are God’s.</a:t>
            </a:r>
          </a:p>
        </p:txBody>
      </p:sp>
      <p:grpSp>
        <p:nvGrpSpPr>
          <p:cNvPr id="61" name="Group 60"/>
          <p:cNvGrpSpPr/>
          <p:nvPr/>
        </p:nvGrpSpPr>
        <p:grpSpPr>
          <a:xfrm>
            <a:off x="938621" y="1441654"/>
            <a:ext cx="3324097" cy="4448159"/>
            <a:chOff x="2819400" y="3657598"/>
            <a:chExt cx="1365515" cy="2048764"/>
          </a:xfrm>
        </p:grpSpPr>
        <p:sp>
          <p:nvSpPr>
            <p:cNvPr id="62" name="Rectangle 61"/>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1 Corinthians 6:19-20</a:t>
              </a:r>
            </a:p>
          </p:txBody>
        </p:sp>
        <p:sp>
          <p:nvSpPr>
            <p:cNvPr id="65" name="Rectangle 64"/>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ight Arrow 7"/>
          <p:cNvSpPr/>
          <p:nvPr/>
        </p:nvSpPr>
        <p:spPr>
          <a:xfrm>
            <a:off x="4500761" y="3318165"/>
            <a:ext cx="1048870" cy="67235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87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000" fill="hold"/>
                                        <p:tgtEl>
                                          <p:spTgt spid="61"/>
                                        </p:tgtEl>
                                        <p:attrNameLst>
                                          <p:attrName>ppt_x</p:attrName>
                                        </p:attrNameLst>
                                      </p:cBhvr>
                                      <p:tavLst>
                                        <p:tav tm="0">
                                          <p:val>
                                            <p:strVal val="0-#ppt_w/2"/>
                                          </p:val>
                                        </p:tav>
                                        <p:tav tm="100000">
                                          <p:val>
                                            <p:strVal val="#ppt_x"/>
                                          </p:val>
                                        </p:tav>
                                      </p:tavLst>
                                    </p:anim>
                                    <p:anim calcmode="lin" valueType="num">
                                      <p:cBhvr additive="base">
                                        <p:cTn id="8" dur="10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533"/>
            <a:ext cx="12192000" cy="69844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6534" y="742212"/>
            <a:ext cx="6536266" cy="5262979"/>
          </a:xfrm>
          <a:prstGeom prst="rect">
            <a:avLst/>
          </a:prstGeom>
        </p:spPr>
        <p:txBody>
          <a:bodyPr wrap="square">
            <a:spAutoFit/>
          </a:bodyPr>
          <a:lstStyle/>
          <a:p>
            <a:r>
              <a:rPr lang="en-US" sz="2800" dirty="0">
                <a:solidFill>
                  <a:schemeClr val="bg1"/>
                </a:solidFill>
                <a:latin typeface="Open Sans"/>
              </a:rPr>
              <a:t>“Those who believe that our bodies are nothing more than the result of evolutionary chance will feel no accountability to God or anyone else for what they do with or to their body.</a:t>
            </a:r>
          </a:p>
          <a:p>
            <a:endParaRPr lang="en-US" sz="2800" dirty="0">
              <a:solidFill>
                <a:schemeClr val="bg1"/>
              </a:solidFill>
              <a:latin typeface="Open Sans"/>
            </a:endParaRPr>
          </a:p>
          <a:p>
            <a:r>
              <a:rPr lang="en-US" sz="2800" dirty="0">
                <a:solidFill>
                  <a:schemeClr val="bg1"/>
                </a:solidFill>
                <a:latin typeface="Open Sans"/>
              </a:rPr>
              <a:t>We who have a witness of the broader reality of premortal, mortal, and </a:t>
            </a:r>
            <a:r>
              <a:rPr lang="en-US" sz="2800" dirty="0" err="1">
                <a:solidFill>
                  <a:schemeClr val="bg1"/>
                </a:solidFill>
                <a:latin typeface="Open Sans"/>
              </a:rPr>
              <a:t>postmortal</a:t>
            </a:r>
            <a:r>
              <a:rPr lang="en-US" sz="2800" dirty="0">
                <a:solidFill>
                  <a:schemeClr val="bg1"/>
                </a:solidFill>
                <a:latin typeface="Open Sans"/>
              </a:rPr>
              <a:t> eternity, however, must acknowledge that we have a duty to God with respect to this crowning achievement of His physical creation. </a:t>
            </a:r>
            <a:endParaRPr lang="en-US" sz="28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627" y="2711947"/>
            <a:ext cx="2569802" cy="3212253"/>
          </a:xfrm>
          <a:prstGeom prst="rect">
            <a:avLst/>
          </a:prstGeom>
        </p:spPr>
      </p:pic>
      <p:grpSp>
        <p:nvGrpSpPr>
          <p:cNvPr id="13" name="Group 12"/>
          <p:cNvGrpSpPr/>
          <p:nvPr/>
        </p:nvGrpSpPr>
        <p:grpSpPr>
          <a:xfrm>
            <a:off x="8458199" y="211050"/>
            <a:ext cx="3019301" cy="1745734"/>
            <a:chOff x="384206" y="4158361"/>
            <a:chExt cx="3289208" cy="2390250"/>
          </a:xfrm>
        </p:grpSpPr>
        <p:grpSp>
          <p:nvGrpSpPr>
            <p:cNvPr id="14" name="Group 13"/>
            <p:cNvGrpSpPr/>
            <p:nvPr/>
          </p:nvGrpSpPr>
          <p:grpSpPr>
            <a:xfrm>
              <a:off x="384206" y="4158361"/>
              <a:ext cx="3289208" cy="2390250"/>
              <a:chOff x="609599" y="833642"/>
              <a:chExt cx="7941747" cy="5771225"/>
            </a:xfrm>
          </p:grpSpPr>
          <p:grpSp>
            <p:nvGrpSpPr>
              <p:cNvPr id="16" name="Group 14"/>
              <p:cNvGrpSpPr/>
              <p:nvPr/>
            </p:nvGrpSpPr>
            <p:grpSpPr>
              <a:xfrm rot="10800000">
                <a:off x="7696200" y="5257800"/>
                <a:ext cx="621450" cy="1347067"/>
                <a:chOff x="7010400" y="381000"/>
                <a:chExt cx="762000" cy="2033666"/>
              </a:xfrm>
            </p:grpSpPr>
            <p:sp>
              <p:nvSpPr>
                <p:cNvPr id="29" name="Rounded Rectangle 2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10800000">
                <a:off x="939238" y="4923502"/>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899460" y="833642"/>
                <a:ext cx="621450" cy="986197"/>
                <a:chOff x="7031201" y="834275"/>
                <a:chExt cx="762000" cy="1488861"/>
              </a:xfrm>
            </p:grpSpPr>
            <p:sp>
              <p:nvSpPr>
                <p:cNvPr id="25" name="Rounded Rectangle 2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646520" y="1148254"/>
                <a:ext cx="621450" cy="1017899"/>
                <a:chOff x="7087348" y="824753"/>
                <a:chExt cx="762000" cy="1536722"/>
              </a:xfrm>
            </p:grpSpPr>
            <p:sp>
              <p:nvSpPr>
                <p:cNvPr id="23" name="Rounded Rectangle 22"/>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798720" y="4752244"/>
              <a:ext cx="2437760" cy="1137797"/>
            </a:xfrm>
            <a:prstGeom prst="rect">
              <a:avLst/>
            </a:prstGeom>
          </p:spPr>
          <p:txBody>
            <a:bodyPr wrap="square">
              <a:spAutoFit/>
            </a:bodyPr>
            <a:lstStyle/>
            <a:p>
              <a:pPr algn="ctr"/>
              <a:r>
                <a:rPr lang="en-US" sz="1600" dirty="0"/>
                <a:t> </a:t>
              </a:r>
              <a:r>
                <a:rPr lang="en-US" sz="1600" b="1" dirty="0"/>
                <a:t>Our bodies are temples of God in which the Spirit can dwell.</a:t>
              </a:r>
              <a:endParaRPr lang="en-US" sz="1600" dirty="0"/>
            </a:p>
          </p:txBody>
        </p:sp>
      </p:grpSp>
      <p:sp>
        <p:nvSpPr>
          <p:cNvPr id="5" name="TextBox 4"/>
          <p:cNvSpPr txBox="1"/>
          <p:nvPr/>
        </p:nvSpPr>
        <p:spPr>
          <a:xfrm>
            <a:off x="11192284" y="6315777"/>
            <a:ext cx="770345" cy="369332"/>
          </a:xfrm>
          <a:prstGeom prst="rect">
            <a:avLst/>
          </a:prstGeom>
          <a:noFill/>
        </p:spPr>
        <p:txBody>
          <a:bodyPr wrap="square" rtlCol="0">
            <a:spAutoFit/>
          </a:bodyPr>
          <a:lstStyle/>
          <a:p>
            <a:pPr algn="r"/>
            <a:r>
              <a:rPr lang="en-US" dirty="0">
                <a:solidFill>
                  <a:schemeClr val="bg1"/>
                </a:solidFill>
              </a:rPr>
              <a:t>(9)</a:t>
            </a:r>
          </a:p>
        </p:txBody>
      </p:sp>
    </p:spTree>
    <p:extLst>
      <p:ext uri="{BB962C8B-B14F-4D97-AF65-F5344CB8AC3E}">
        <p14:creationId xmlns:p14="http://schemas.microsoft.com/office/powerpoint/2010/main" val="405556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533"/>
            <a:ext cx="12192000" cy="69844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6533" y="498800"/>
            <a:ext cx="6901214" cy="6001643"/>
          </a:xfrm>
          <a:prstGeom prst="rect">
            <a:avLst/>
          </a:prstGeom>
        </p:spPr>
        <p:txBody>
          <a:bodyPr wrap="square">
            <a:spAutoFit/>
          </a:bodyPr>
          <a:lstStyle/>
          <a:p>
            <a:r>
              <a:rPr lang="en-US" sz="3200" dirty="0">
                <a:solidFill>
                  <a:schemeClr val="bg1"/>
                </a:solidFill>
              </a:rPr>
              <a:t>“Acknowledging these truths … , we would certainly not deface our body, as with tattoos; or debilitate it, as with drugs; or defile it, as with fornication, adultery, or immodesty. </a:t>
            </a:r>
          </a:p>
          <a:p>
            <a:endParaRPr lang="en-US" sz="3200" dirty="0">
              <a:solidFill>
                <a:schemeClr val="bg1"/>
              </a:solidFill>
            </a:endParaRPr>
          </a:p>
          <a:p>
            <a:r>
              <a:rPr lang="en-US" sz="3200" dirty="0">
                <a:solidFill>
                  <a:schemeClr val="bg1"/>
                </a:solidFill>
              </a:rPr>
              <a:t>… As our body is the instrument of our spirit, it is vital that we care for it as best we can. </a:t>
            </a:r>
          </a:p>
          <a:p>
            <a:endParaRPr lang="en-US" sz="3200" dirty="0">
              <a:solidFill>
                <a:schemeClr val="bg1"/>
              </a:solidFill>
            </a:endParaRPr>
          </a:p>
          <a:p>
            <a:r>
              <a:rPr lang="en-US" sz="3200" dirty="0">
                <a:solidFill>
                  <a:schemeClr val="bg1"/>
                </a:solidFill>
              </a:rPr>
              <a:t>We should consecrate its powers to serve and further the work of Christ.”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628" y="1933014"/>
            <a:ext cx="2569802" cy="3212253"/>
          </a:xfrm>
          <a:prstGeom prst="rect">
            <a:avLst/>
          </a:prstGeom>
        </p:spPr>
      </p:pic>
      <p:sp>
        <p:nvSpPr>
          <p:cNvPr id="5" name="TextBox 4"/>
          <p:cNvSpPr txBox="1"/>
          <p:nvPr/>
        </p:nvSpPr>
        <p:spPr>
          <a:xfrm>
            <a:off x="11192284" y="6315777"/>
            <a:ext cx="770345" cy="369332"/>
          </a:xfrm>
          <a:prstGeom prst="rect">
            <a:avLst/>
          </a:prstGeom>
          <a:noFill/>
        </p:spPr>
        <p:txBody>
          <a:bodyPr wrap="square" rtlCol="0">
            <a:spAutoFit/>
          </a:bodyPr>
          <a:lstStyle/>
          <a:p>
            <a:pPr algn="r"/>
            <a:r>
              <a:rPr lang="en-US" dirty="0">
                <a:solidFill>
                  <a:schemeClr val="bg1"/>
                </a:solidFill>
              </a:rPr>
              <a:t>(9)</a:t>
            </a:r>
          </a:p>
        </p:txBody>
      </p:sp>
    </p:spTree>
    <p:extLst>
      <p:ext uri="{BB962C8B-B14F-4D97-AF65-F5344CB8AC3E}">
        <p14:creationId xmlns:p14="http://schemas.microsoft.com/office/powerpoint/2010/main" val="369143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267"/>
            <a:ext cx="12192000" cy="70522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5000" y="1025688"/>
            <a:ext cx="3810000" cy="1938992"/>
          </a:xfrm>
          <a:prstGeom prst="rect">
            <a:avLst/>
          </a:prstGeom>
          <a:noFill/>
        </p:spPr>
        <p:txBody>
          <a:bodyPr wrap="square" rtlCol="0">
            <a:spAutoFit/>
          </a:bodyPr>
          <a:lstStyle/>
          <a:p>
            <a:r>
              <a:rPr lang="en-US" sz="2000" i="1" dirty="0">
                <a:solidFill>
                  <a:srgbClr val="FFFF00"/>
                </a:solidFill>
              </a:rPr>
              <a:t>“It is reported commonly that there is fornication among you, and such fornication as is not so much as named among the Gentiles, that one should have his father’s wife.”</a:t>
            </a:r>
          </a:p>
        </p:txBody>
      </p:sp>
      <p:pic>
        <p:nvPicPr>
          <p:cNvPr id="11266" name="Picture 2" descr="https://encrypted-tbn0.gstatic.com/images?q=tbn:ANd9GcQl0mgQrNMAJQoIEgiJ8eRHTL5K14mPJVgN4ZuOP02JJ72zhY1q"/>
          <p:cNvPicPr>
            <a:picLocks noChangeAspect="1" noChangeArrowheads="1"/>
          </p:cNvPicPr>
          <p:nvPr/>
        </p:nvPicPr>
        <p:blipFill>
          <a:blip r:embed="rId3" cstate="print"/>
          <a:srcRect/>
          <a:stretch>
            <a:fillRect/>
          </a:stretch>
        </p:blipFill>
        <p:spPr bwMode="auto">
          <a:xfrm>
            <a:off x="2286001" y="1066800"/>
            <a:ext cx="2619375" cy="1743076"/>
          </a:xfrm>
          <a:prstGeom prst="rect">
            <a:avLst/>
          </a:prstGeom>
          <a:noFill/>
        </p:spPr>
      </p:pic>
      <p:sp>
        <p:nvSpPr>
          <p:cNvPr id="6" name="TextBox 5"/>
          <p:cNvSpPr txBox="1"/>
          <p:nvPr/>
        </p:nvSpPr>
        <p:spPr>
          <a:xfrm>
            <a:off x="2246844" y="86324"/>
            <a:ext cx="8382000" cy="707886"/>
          </a:xfrm>
          <a:prstGeom prst="rect">
            <a:avLst/>
          </a:prstGeom>
          <a:noFill/>
        </p:spPr>
        <p:txBody>
          <a:bodyPr wrap="square" rtlCol="0">
            <a:spAutoFit/>
          </a:bodyPr>
          <a:lstStyle/>
          <a:p>
            <a:r>
              <a:rPr lang="en-US" sz="4000" dirty="0">
                <a:solidFill>
                  <a:srgbClr val="FFFF00"/>
                </a:solidFill>
              </a:rPr>
              <a:t>Corinth in a state of wickedness</a:t>
            </a:r>
          </a:p>
        </p:txBody>
      </p:sp>
      <p:sp>
        <p:nvSpPr>
          <p:cNvPr id="7" name="TextBox 6"/>
          <p:cNvSpPr txBox="1"/>
          <p:nvPr/>
        </p:nvSpPr>
        <p:spPr>
          <a:xfrm>
            <a:off x="1443318" y="3082994"/>
            <a:ext cx="3343835" cy="707886"/>
          </a:xfrm>
          <a:prstGeom prst="rect">
            <a:avLst/>
          </a:prstGeom>
          <a:noFill/>
        </p:spPr>
        <p:txBody>
          <a:bodyPr wrap="square" rtlCol="0">
            <a:spAutoFit/>
          </a:bodyPr>
          <a:lstStyle/>
          <a:p>
            <a:pPr algn="ctr"/>
            <a:r>
              <a:rPr lang="en-US" sz="2000" dirty="0">
                <a:solidFill>
                  <a:srgbClr val="FFFF00"/>
                </a:solidFill>
              </a:rPr>
              <a:t>The spoilage in rotten fruit will spread to good fruit.</a:t>
            </a:r>
          </a:p>
        </p:txBody>
      </p:sp>
      <p:sp>
        <p:nvSpPr>
          <p:cNvPr id="8" name="TextBox 7"/>
          <p:cNvSpPr txBox="1"/>
          <p:nvPr/>
        </p:nvSpPr>
        <p:spPr>
          <a:xfrm>
            <a:off x="3000376" y="4149794"/>
            <a:ext cx="3810000" cy="2246769"/>
          </a:xfrm>
          <a:prstGeom prst="rect">
            <a:avLst/>
          </a:prstGeom>
          <a:noFill/>
        </p:spPr>
        <p:txBody>
          <a:bodyPr wrap="square" rtlCol="0">
            <a:spAutoFit/>
          </a:bodyPr>
          <a:lstStyle/>
          <a:p>
            <a:r>
              <a:rPr lang="en-US" sz="2000" dirty="0">
                <a:solidFill>
                  <a:srgbClr val="FFFF00"/>
                </a:solidFill>
              </a:rPr>
              <a:t>Corinth had a worldwide reputation in the ancient world for its immorality. It was located very close to two major ports and subject to many of the evils which accompany centers of commerce and trade. </a:t>
            </a:r>
          </a:p>
        </p:txBody>
      </p:sp>
      <p:sp>
        <p:nvSpPr>
          <p:cNvPr id="10" name="TextBox 9"/>
          <p:cNvSpPr txBox="1"/>
          <p:nvPr/>
        </p:nvSpPr>
        <p:spPr>
          <a:xfrm>
            <a:off x="114300" y="6397330"/>
            <a:ext cx="3810000" cy="369332"/>
          </a:xfrm>
          <a:prstGeom prst="rect">
            <a:avLst/>
          </a:prstGeom>
          <a:noFill/>
        </p:spPr>
        <p:txBody>
          <a:bodyPr wrap="square" rtlCol="0">
            <a:spAutoFit/>
          </a:bodyPr>
          <a:lstStyle/>
          <a:p>
            <a:r>
              <a:rPr lang="en-US" dirty="0">
                <a:solidFill>
                  <a:srgbClr val="FFFF00"/>
                </a:solidFill>
              </a:rPr>
              <a:t>1 Corinthians 5:1-13</a:t>
            </a:r>
          </a:p>
        </p:txBody>
      </p:sp>
      <p:pic>
        <p:nvPicPr>
          <p:cNvPr id="3" name="Picture 2">
            <a:extLst>
              <a:ext uri="{FF2B5EF4-FFF2-40B4-BE49-F238E27FC236}">
                <a16:creationId xmlns:a16="http://schemas.microsoft.com/office/drawing/2014/main" id="{D314439C-E9AD-44B7-8F42-3380C7448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5081" y="2964680"/>
            <a:ext cx="3053601" cy="3611786"/>
          </a:xfrm>
          <a:prstGeom prst="rect">
            <a:avLst/>
          </a:prstGeom>
        </p:spPr>
      </p:pic>
    </p:spTree>
    <p:extLst>
      <p:ext uri="{BB962C8B-B14F-4D97-AF65-F5344CB8AC3E}">
        <p14:creationId xmlns:p14="http://schemas.microsoft.com/office/powerpoint/2010/main" val="279578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533"/>
            <a:ext cx="12192000" cy="69844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17002" y="311325"/>
            <a:ext cx="7174998" cy="6124754"/>
          </a:xfrm>
          <a:prstGeom prst="rect">
            <a:avLst/>
          </a:prstGeom>
        </p:spPr>
        <p:txBody>
          <a:bodyPr wrap="square">
            <a:spAutoFit/>
          </a:bodyPr>
          <a:lstStyle/>
          <a:p>
            <a:r>
              <a:rPr lang="en-US" sz="2800" dirty="0">
                <a:solidFill>
                  <a:schemeClr val="bg1"/>
                </a:solidFill>
              </a:rPr>
              <a:t>“Please, never say: ‘Who does it hurt? Why not a little freedom? I can transgress now and repent later.’ Please don’t be so foolish and so cruel. You cannot with impunity ‘crucify Christ afresh’ </a:t>
            </a:r>
          </a:p>
          <a:p>
            <a:endParaRPr lang="en-US" sz="2800" dirty="0">
              <a:solidFill>
                <a:schemeClr val="bg1"/>
              </a:solidFill>
            </a:endParaRPr>
          </a:p>
          <a:p>
            <a:r>
              <a:rPr lang="en-US" sz="2800" dirty="0">
                <a:solidFill>
                  <a:schemeClr val="bg1"/>
                </a:solidFill>
              </a:rPr>
              <a:t> ‘Flee fornication’ …  Why?</a:t>
            </a:r>
          </a:p>
          <a:p>
            <a:endParaRPr lang="en-US" sz="2800" dirty="0">
              <a:solidFill>
                <a:schemeClr val="bg1"/>
              </a:solidFill>
            </a:endParaRPr>
          </a:p>
          <a:p>
            <a:r>
              <a:rPr lang="en-US" sz="2800" dirty="0">
                <a:solidFill>
                  <a:schemeClr val="bg1"/>
                </a:solidFill>
              </a:rPr>
              <a:t> Well, for one reason because of the incalculable suffering in both body and spirit endured by the Savior of the world so that we </a:t>
            </a:r>
            <a:r>
              <a:rPr lang="en-US" sz="2800" i="1" dirty="0">
                <a:solidFill>
                  <a:schemeClr val="bg1"/>
                </a:solidFill>
              </a:rPr>
              <a:t>could</a:t>
            </a:r>
            <a:r>
              <a:rPr lang="en-US" sz="2800" dirty="0">
                <a:solidFill>
                  <a:schemeClr val="bg1"/>
                </a:solidFill>
              </a:rPr>
              <a:t> flee.</a:t>
            </a:r>
          </a:p>
          <a:p>
            <a:endParaRPr lang="en-US" sz="2800" dirty="0">
              <a:solidFill>
                <a:schemeClr val="bg1"/>
              </a:solidFill>
            </a:endParaRPr>
          </a:p>
          <a:p>
            <a:r>
              <a:rPr lang="en-US" sz="2800" dirty="0">
                <a:solidFill>
                  <a:schemeClr val="bg1"/>
                </a:solidFill>
              </a:rPr>
              <a:t> We owe Him something for that. Indeed, we owe Him everything for that.”</a:t>
            </a:r>
          </a:p>
        </p:txBody>
      </p:sp>
      <p:sp>
        <p:nvSpPr>
          <p:cNvPr id="5" name="TextBox 4"/>
          <p:cNvSpPr txBox="1"/>
          <p:nvPr/>
        </p:nvSpPr>
        <p:spPr>
          <a:xfrm>
            <a:off x="11192284" y="6315777"/>
            <a:ext cx="770345" cy="369332"/>
          </a:xfrm>
          <a:prstGeom prst="rect">
            <a:avLst/>
          </a:prstGeom>
          <a:noFill/>
        </p:spPr>
        <p:txBody>
          <a:bodyPr wrap="square" rtlCol="0">
            <a:spAutoFit/>
          </a:bodyPr>
          <a:lstStyle/>
          <a:p>
            <a:pPr algn="r"/>
            <a:r>
              <a:rPr lang="en-US" dirty="0">
                <a:solidFill>
                  <a:schemeClr val="bg1"/>
                </a:solidFill>
              </a:rPr>
              <a:t>(10)</a:t>
            </a:r>
          </a:p>
        </p:txBody>
      </p:sp>
      <p:grpSp>
        <p:nvGrpSpPr>
          <p:cNvPr id="6" name="Group 5"/>
          <p:cNvGrpSpPr/>
          <p:nvPr/>
        </p:nvGrpSpPr>
        <p:grpSpPr>
          <a:xfrm>
            <a:off x="626533" y="312650"/>
            <a:ext cx="3789767" cy="2430550"/>
            <a:chOff x="384206" y="4158361"/>
            <a:chExt cx="3289208" cy="2405929"/>
          </a:xfrm>
        </p:grpSpPr>
        <p:grpSp>
          <p:nvGrpSpPr>
            <p:cNvPr id="8" name="Group 7"/>
            <p:cNvGrpSpPr/>
            <p:nvPr/>
          </p:nvGrpSpPr>
          <p:grpSpPr>
            <a:xfrm>
              <a:off x="384206" y="4158361"/>
              <a:ext cx="3289208" cy="2390250"/>
              <a:chOff x="609599" y="833642"/>
              <a:chExt cx="7941747" cy="5771225"/>
            </a:xfrm>
          </p:grpSpPr>
          <p:grpSp>
            <p:nvGrpSpPr>
              <p:cNvPr id="10" name="Group 14"/>
              <p:cNvGrpSpPr/>
              <p:nvPr/>
            </p:nvGrpSpPr>
            <p:grpSpPr>
              <a:xfrm rot="10800000">
                <a:off x="7696200" y="5257800"/>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rot="10800000">
                <a:off x="939238" y="4923502"/>
                <a:ext cx="621450" cy="1347067"/>
                <a:chOff x="7010400" y="381000"/>
                <a:chExt cx="762000" cy="2033666"/>
              </a:xfrm>
            </p:grpSpPr>
            <p:sp>
              <p:nvSpPr>
                <p:cNvPr id="21" name="Rounded Rectangle 2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99460" y="833642"/>
                <a:ext cx="621450" cy="986197"/>
                <a:chOff x="7031201" y="834275"/>
                <a:chExt cx="762000" cy="1488861"/>
              </a:xfrm>
            </p:grpSpPr>
            <p:sp>
              <p:nvSpPr>
                <p:cNvPr id="19" name="Rounded Rectangle 1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646520" y="1148254"/>
                <a:ext cx="621450" cy="1017899"/>
                <a:chOff x="7087348" y="824753"/>
                <a:chExt cx="762000" cy="1536722"/>
              </a:xfrm>
            </p:grpSpPr>
            <p:sp>
              <p:nvSpPr>
                <p:cNvPr id="17" name="Rounded Rectangle 1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798720" y="4752244"/>
              <a:ext cx="2437760" cy="1812046"/>
            </a:xfrm>
            <a:prstGeom prst="rect">
              <a:avLst/>
            </a:prstGeom>
          </p:spPr>
          <p:txBody>
            <a:bodyPr wrap="square">
              <a:spAutoFit/>
            </a:bodyPr>
            <a:lstStyle/>
            <a:p>
              <a:pPr algn="ctr"/>
              <a:r>
                <a:rPr lang="en-US" sz="1600" dirty="0"/>
                <a:t> </a:t>
              </a:r>
              <a:r>
                <a:rPr lang="en-US" sz="1600" b="1" dirty="0"/>
                <a:t>Because we have been bought with a price through the Atonement of Jesus Christ, our bodies are not our own</a:t>
              </a:r>
              <a:endParaRPr lang="en-US" sz="1600" dirty="0"/>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881" y="3163608"/>
            <a:ext cx="2547640" cy="3182184"/>
          </a:xfrm>
          <a:prstGeom prst="rect">
            <a:avLst/>
          </a:prstGeom>
        </p:spPr>
      </p:pic>
    </p:spTree>
    <p:extLst>
      <p:ext uri="{BB962C8B-B14F-4D97-AF65-F5344CB8AC3E}">
        <p14:creationId xmlns:p14="http://schemas.microsoft.com/office/powerpoint/2010/main" val="411286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533"/>
            <a:ext cx="12192000" cy="69844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617196"/>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#273 </a:t>
            </a:r>
            <a:r>
              <a:rPr lang="en-US" i="1" dirty="0">
                <a:solidFill>
                  <a:schemeClr val="bg1"/>
                </a:solidFill>
              </a:rPr>
              <a:t>Truth Reflects Upon Our Senses </a:t>
            </a:r>
            <a:r>
              <a:rPr lang="en-US" dirty="0">
                <a:solidFill>
                  <a:schemeClr val="bg1"/>
                </a:solidFill>
              </a:rPr>
              <a:t>Verse 4</a:t>
            </a:r>
            <a:endParaRPr lang="en-US" i="1" dirty="0">
              <a:solidFill>
                <a:schemeClr val="bg1"/>
              </a:solidFill>
            </a:endParaRP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Bodies Are Temples</a:t>
            </a:r>
            <a:r>
              <a:rPr lang="en-US" dirty="0">
                <a:solidFill>
                  <a:schemeClr val="bg1"/>
                </a:solidFill>
              </a:rPr>
              <a:t> (4:41)</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38</a:t>
            </a:r>
          </a:p>
          <a:p>
            <a:pPr marL="342900" indent="-342900">
              <a:buFontTx/>
              <a:buAutoNum type="arabicPeriod"/>
            </a:pPr>
            <a:r>
              <a:rPr lang="en-US" dirty="0">
                <a:solidFill>
                  <a:schemeClr val="bg1"/>
                </a:solidFill>
              </a:rPr>
              <a:t>Bruce R. McConkie (</a:t>
            </a:r>
            <a:r>
              <a:rPr lang="en-US" i="1" dirty="0">
                <a:solidFill>
                  <a:schemeClr val="bg1"/>
                </a:solidFill>
              </a:rPr>
              <a:t>The Mortal Messiah: From Bethlehem to Calvary,</a:t>
            </a:r>
            <a:r>
              <a:rPr lang="en-US" dirty="0">
                <a:solidFill>
                  <a:schemeClr val="bg1"/>
                </a:solidFill>
              </a:rPr>
              <a:t> 4 vols. [Salt Lake City: Deseret Book Co., 1979-1981], 1: 164.)</a:t>
            </a:r>
          </a:p>
          <a:p>
            <a:pPr marL="342900" indent="-342900">
              <a:buFontTx/>
              <a:buAutoNum type="arabicPeriod"/>
            </a:pPr>
            <a:r>
              <a:rPr lang="en-US" dirty="0">
                <a:solidFill>
                  <a:schemeClr val="bg1"/>
                </a:solidFill>
              </a:rPr>
              <a:t>Elder Neal A. Maxwell </a:t>
            </a:r>
            <a:r>
              <a:rPr lang="en-US" i="1" dirty="0">
                <a:solidFill>
                  <a:schemeClr val="bg1"/>
                </a:solidFill>
              </a:rPr>
              <a:t>Reasons to Stay Pure </a:t>
            </a:r>
            <a:r>
              <a:rPr lang="en-US" dirty="0">
                <a:solidFill>
                  <a:schemeClr val="bg1"/>
                </a:solidFill>
              </a:rPr>
              <a:t>March 2003 New Era</a:t>
            </a:r>
          </a:p>
          <a:p>
            <a:pPr marL="342900" indent="-342900">
              <a:buFontTx/>
              <a:buAutoNum type="arabicPeriod"/>
            </a:pPr>
            <a:r>
              <a:rPr lang="en-US" dirty="0">
                <a:solidFill>
                  <a:schemeClr val="bg1"/>
                </a:solidFill>
              </a:rPr>
              <a:t>(</a:t>
            </a:r>
            <a:r>
              <a:rPr lang="en-US" dirty="0" err="1">
                <a:solidFill>
                  <a:schemeClr val="bg1"/>
                </a:solidFill>
              </a:rPr>
              <a:t>Eldin</a:t>
            </a:r>
            <a:r>
              <a:rPr lang="en-US" dirty="0">
                <a:solidFill>
                  <a:schemeClr val="bg1"/>
                </a:solidFill>
              </a:rPr>
              <a:t> Ricks, "A Short Glossary of Obsolete Words in the King James New Testament," </a:t>
            </a:r>
            <a:r>
              <a:rPr lang="en-US" i="1" dirty="0">
                <a:solidFill>
                  <a:schemeClr val="bg1"/>
                </a:solidFill>
              </a:rPr>
              <a:t>New Era, </a:t>
            </a:r>
            <a:r>
              <a:rPr lang="en-US" dirty="0">
                <a:solidFill>
                  <a:schemeClr val="bg1"/>
                </a:solidFill>
              </a:rPr>
              <a:t>Apr. 1977, 11)</a:t>
            </a:r>
          </a:p>
          <a:p>
            <a:pPr marL="342900" indent="-342900">
              <a:buFontTx/>
              <a:buAutoNum type="arabicPeriod"/>
            </a:pPr>
            <a:r>
              <a:rPr lang="en-US" dirty="0">
                <a:solidFill>
                  <a:schemeClr val="bg1"/>
                </a:solidFill>
              </a:rPr>
              <a:t>Elder M. Russell Ballard  (“A Chance to Start Over: Church Disciplinary Councils and the Restoration of </a:t>
            </a:r>
            <a:r>
              <a:rPr lang="en-US" dirty="0" err="1">
                <a:solidFill>
                  <a:schemeClr val="bg1"/>
                </a:solidFill>
              </a:rPr>
              <a:t>Blessings,”</a:t>
            </a:r>
            <a:r>
              <a:rPr lang="en-US" i="1" dirty="0" err="1">
                <a:solidFill>
                  <a:schemeClr val="bg1"/>
                </a:solidFill>
              </a:rPr>
              <a:t>Ensign</a:t>
            </a:r>
            <a:r>
              <a:rPr lang="en-US" i="1" dirty="0">
                <a:solidFill>
                  <a:schemeClr val="bg1"/>
                </a:solidFill>
              </a:rPr>
              <a:t>,</a:t>
            </a:r>
            <a:r>
              <a:rPr lang="en-US" dirty="0">
                <a:solidFill>
                  <a:schemeClr val="bg1"/>
                </a:solidFill>
              </a:rPr>
              <a:t> Sept. 1990, 15, 18).</a:t>
            </a:r>
          </a:p>
          <a:p>
            <a:pPr marL="342900" indent="-342900">
              <a:buFontTx/>
              <a:buAutoNum type="arabicPeriod"/>
            </a:pPr>
            <a:r>
              <a:rPr lang="en-US" dirty="0">
                <a:solidFill>
                  <a:schemeClr val="bg1"/>
                </a:solidFill>
              </a:rPr>
              <a:t>For the Strength of Youth Pamphlet page 16</a:t>
            </a:r>
          </a:p>
          <a:p>
            <a:pPr marL="342900" indent="-342900">
              <a:buFontTx/>
              <a:buAutoNum type="arabicPeriod"/>
            </a:pPr>
            <a:r>
              <a:rPr lang="en-US" dirty="0">
                <a:solidFill>
                  <a:schemeClr val="bg1"/>
                </a:solidFill>
              </a:rPr>
              <a:t>Bible Dictionary</a:t>
            </a:r>
          </a:p>
          <a:p>
            <a:pPr marL="342900" indent="-342900">
              <a:buFontTx/>
              <a:buAutoNum type="arabicPeriod"/>
            </a:pPr>
            <a:r>
              <a:rPr lang="en-US" dirty="0">
                <a:solidFill>
                  <a:schemeClr val="bg1"/>
                </a:solidFill>
              </a:rPr>
              <a:t>(</a:t>
            </a:r>
            <a:r>
              <a:rPr lang="en-US" i="1" dirty="0">
                <a:solidFill>
                  <a:schemeClr val="bg1"/>
                </a:solidFill>
              </a:rPr>
              <a:t>For the Strength of Youth</a:t>
            </a:r>
            <a:r>
              <a:rPr lang="en-US" dirty="0">
                <a:solidFill>
                  <a:schemeClr val="bg1"/>
                </a:solidFill>
              </a:rPr>
              <a:t> [booklet, 2011], 36).</a:t>
            </a:r>
          </a:p>
          <a:p>
            <a:pPr marL="342900" indent="-342900">
              <a:buFontTx/>
              <a:buAutoNum type="arabicPeriod"/>
            </a:pPr>
            <a:r>
              <a:rPr lang="en-US" dirty="0">
                <a:solidFill>
                  <a:schemeClr val="bg1"/>
                </a:solidFill>
              </a:rPr>
              <a:t>Elder D. Todd </a:t>
            </a:r>
            <a:r>
              <a:rPr lang="en-US" dirty="0" err="1">
                <a:solidFill>
                  <a:schemeClr val="bg1"/>
                </a:solidFill>
              </a:rPr>
              <a:t>Christofferson</a:t>
            </a:r>
            <a:r>
              <a:rPr lang="en-US" dirty="0">
                <a:solidFill>
                  <a:schemeClr val="bg1"/>
                </a:solidFill>
              </a:rPr>
              <a:t> (“Reflections on a Consecrated Life,”</a:t>
            </a:r>
            <a:r>
              <a:rPr lang="en-US" i="1" dirty="0">
                <a:solidFill>
                  <a:schemeClr val="bg1"/>
                </a:solidFill>
              </a:rPr>
              <a:t> Ensign</a:t>
            </a:r>
            <a:r>
              <a:rPr lang="en-US" dirty="0">
                <a:solidFill>
                  <a:schemeClr val="bg1"/>
                </a:solidFill>
              </a:rPr>
              <a:t> or</a:t>
            </a:r>
            <a:r>
              <a:rPr lang="en-US" i="1" dirty="0">
                <a:solidFill>
                  <a:schemeClr val="bg1"/>
                </a:solidFill>
              </a:rPr>
              <a:t> </a:t>
            </a:r>
            <a:r>
              <a:rPr lang="en-US" i="1" dirty="0" err="1">
                <a:solidFill>
                  <a:schemeClr val="bg1"/>
                </a:solidFill>
              </a:rPr>
              <a:t>Liahona</a:t>
            </a:r>
            <a:r>
              <a:rPr lang="en-US" i="1" dirty="0">
                <a:solidFill>
                  <a:schemeClr val="bg1"/>
                </a:solidFill>
              </a:rPr>
              <a:t> ,</a:t>
            </a:r>
            <a:r>
              <a:rPr lang="en-US" dirty="0">
                <a:solidFill>
                  <a:schemeClr val="bg1"/>
                </a:solidFill>
              </a:rPr>
              <a:t>Nov. 2010, 17).</a:t>
            </a:r>
          </a:p>
          <a:p>
            <a:pPr marL="342900" indent="-342900">
              <a:buFontTx/>
              <a:buAutoNum type="arabicPeriod"/>
            </a:pPr>
            <a:r>
              <a:rPr lang="en-US" dirty="0">
                <a:solidFill>
                  <a:schemeClr val="bg1"/>
                </a:solidFill>
              </a:rPr>
              <a:t>Elder Jeffrey R. Holland  (“Personal Purity,”</a:t>
            </a:r>
            <a:r>
              <a:rPr lang="en-US" i="1" dirty="0">
                <a:solidFill>
                  <a:schemeClr val="bg1"/>
                </a:solidFill>
              </a:rPr>
              <a:t> Ensign,</a:t>
            </a:r>
            <a:r>
              <a:rPr lang="en-US" dirty="0">
                <a:solidFill>
                  <a:schemeClr val="bg1"/>
                </a:solidFill>
              </a:rPr>
              <a:t> Nov. 1998, 76).</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p:txBody>
      </p:sp>
      <p:grpSp>
        <p:nvGrpSpPr>
          <p:cNvPr id="2" name="Group 7"/>
          <p:cNvGrpSpPr/>
          <p:nvPr/>
        </p:nvGrpSpPr>
        <p:grpSpPr>
          <a:xfrm>
            <a:off x="2656993" y="1121449"/>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607D551B-62F2-42C2-82FA-21C9C9BCC84D}"/>
              </a:ext>
            </a:extLst>
          </p:cNvPr>
          <p:cNvSpPr>
            <a:spLocks noGrp="1"/>
          </p:cNvSpPr>
          <p:nvPr/>
        </p:nvSpPr>
        <p:spPr>
          <a:xfrm>
            <a:off x="155575" y="64119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1" y="37657"/>
            <a:ext cx="6316133" cy="6771084"/>
          </a:xfrm>
          <a:prstGeom prst="rect">
            <a:avLst/>
          </a:prstGeom>
          <a:ln>
            <a:solidFill>
              <a:schemeClr val="tx1"/>
            </a:solidFill>
          </a:ln>
        </p:spPr>
        <p:txBody>
          <a:bodyPr wrap="square">
            <a:spAutoFit/>
          </a:bodyPr>
          <a:lstStyle/>
          <a:p>
            <a:r>
              <a:rPr lang="en-US" sz="1400" b="1" dirty="0"/>
              <a:t> Church Disciple: 1 Corinthians 5:13</a:t>
            </a:r>
          </a:p>
          <a:p>
            <a:r>
              <a:rPr lang="en-US" sz="1400" dirty="0"/>
              <a:t>Church leaders carefully consider many factors before excommunication or any other form of Church discipline takes place. In addition to considering how serious the transgression is, Church leaders consider the various purposes for Church discipline: to help a person repent, to protect those who would be negatively affected by a person’s actions or the spreading of that person’s beliefs, and to protect the integrity of the Church’s teachings (see “Church Discipline”  mormonnewsroom.org/articles/church-discipline).</a:t>
            </a:r>
          </a:p>
          <a:p>
            <a:endParaRPr lang="en-US" sz="1400" dirty="0"/>
          </a:p>
          <a:p>
            <a:pPr fontAlgn="base"/>
            <a:r>
              <a:rPr lang="en-US" sz="1400" dirty="0"/>
              <a:t>When the Church formally puts away a person who is embracing serious sin, it is called Church discipline. The following entry from </a:t>
            </a:r>
            <a:r>
              <a:rPr lang="en-US" sz="1400" i="1" dirty="0"/>
              <a:t>True to the Faith: A Gospel Reference</a:t>
            </a:r>
            <a:r>
              <a:rPr lang="en-US" sz="1400" dirty="0"/>
              <a:t> explains the process of Church discipline:</a:t>
            </a:r>
          </a:p>
          <a:p>
            <a:pPr fontAlgn="base"/>
            <a:r>
              <a:rPr lang="en-US" sz="1400" dirty="0"/>
              <a:t>“Bishops and branch presidents and stake, mission, and district presidents have a responsibility to help members overcome transgression through repentance. The most serious transgressions, such as serious violations of civil law, spouse abuse, child abuse, adultery, fornication, rape, and incest, often require formal Church discipline. Formal Church discipline may include restriction of Church membership privileges or loss of Church membership.</a:t>
            </a:r>
          </a:p>
          <a:p>
            <a:pPr fontAlgn="base"/>
            <a:r>
              <a:rPr lang="en-US" sz="1400" dirty="0"/>
              <a:t>“The process of formal discipline begins when a presiding priesthood leader calls for a disciplinary council. The purposes of disciplinary councils are to save the souls of transgressors, protect the innocent, and safeguard the purity, integrity, and good name of the Church.</a:t>
            </a:r>
          </a:p>
          <a:p>
            <a:r>
              <a:rPr lang="en-US" sz="1400" dirty="0"/>
              <a:t>“Church discipline is an inspired process that takes place over a period of time. Through this process and through the Atonement of Jesus Christ, a member can receive forgiveness of sins, regain peace of mind, and gain strength to avoid transgression in the future. Church disciplinary action is not intended to be the end of the process. It is designed to help Heavenly Father’s children continue in their efforts to return to full fellowship and the full blessings of the Church. The desired result is that the person make whatever changes are necessary to repent completely” (“Church Disciplinary Councils,” </a:t>
            </a:r>
            <a:r>
              <a:rPr lang="en-US" sz="1400" i="1" dirty="0"/>
              <a:t>True to the Faith</a:t>
            </a:r>
            <a:r>
              <a:rPr lang="en-US" sz="1400" dirty="0"/>
              <a:t> [2004], 37–38).</a:t>
            </a:r>
          </a:p>
        </p:txBody>
      </p:sp>
      <p:sp>
        <p:nvSpPr>
          <p:cNvPr id="137" name="Rectangle 136"/>
          <p:cNvSpPr/>
          <p:nvPr/>
        </p:nvSpPr>
        <p:spPr>
          <a:xfrm>
            <a:off x="6313714" y="37657"/>
            <a:ext cx="5878286" cy="1384995"/>
          </a:xfrm>
          <a:prstGeom prst="rect">
            <a:avLst/>
          </a:prstGeom>
          <a:ln>
            <a:solidFill>
              <a:schemeClr val="tx1"/>
            </a:solidFill>
          </a:ln>
        </p:spPr>
        <p:txBody>
          <a:bodyPr wrap="square">
            <a:spAutoFit/>
          </a:bodyPr>
          <a:lstStyle/>
          <a:p>
            <a:r>
              <a:rPr lang="en-US" sz="1200" b="1" dirty="0"/>
              <a:t> Church Disciple:</a:t>
            </a:r>
          </a:p>
          <a:p>
            <a:r>
              <a:rPr lang="en-US" sz="1200" dirty="0"/>
              <a:t>Church leaders carefully consider many factors before excommunication or any other form of Church discipline takes place. In addition to considering how serious the transgression is, Church leaders consider the various purposes for Church discipline: to help a person repent, to protect those who would be negatively affected by a person’s actions or the spreading of that person’s beliefs, and to protect the integrity of the Church’s teachings (see “Church Discipline”  mormonnewsroom.org/articles/church-discipline).</a:t>
            </a:r>
          </a:p>
        </p:txBody>
      </p:sp>
      <p:sp>
        <p:nvSpPr>
          <p:cNvPr id="138" name="Rectangle 137"/>
          <p:cNvSpPr/>
          <p:nvPr/>
        </p:nvSpPr>
        <p:spPr>
          <a:xfrm>
            <a:off x="6313714" y="1422652"/>
            <a:ext cx="5878286" cy="5447645"/>
          </a:xfrm>
          <a:prstGeom prst="rect">
            <a:avLst/>
          </a:prstGeom>
          <a:ln>
            <a:solidFill>
              <a:schemeClr val="tx1"/>
            </a:solidFill>
          </a:ln>
        </p:spPr>
        <p:txBody>
          <a:bodyPr wrap="square">
            <a:spAutoFit/>
          </a:bodyPr>
          <a:lstStyle/>
          <a:p>
            <a:pPr fontAlgn="base"/>
            <a:r>
              <a:rPr lang="en-US" sz="1200" b="1" dirty="0"/>
              <a:t>Our Bodies Are Gifts from God: 1 Corinthians 6:20</a:t>
            </a:r>
          </a:p>
          <a:p>
            <a:pPr fontAlgn="base"/>
            <a:r>
              <a:rPr lang="en-US" sz="1200" dirty="0"/>
              <a:t>"'We have been taught . . . to look upon these bodies of ours as gifts from God. We Latter-day Saints do not regard the body as something to be condemned, something to be abhorred. . . . We regard [the body] as a sign of our royal birthright. . . . We recognize the fact that those who kept not their first estate . . . were denied that inestimable blessing.. . . We believe that these bodies . . . may be made, in very truth, the temple of the Holy Ghost. . . .</a:t>
            </a:r>
          </a:p>
          <a:p>
            <a:pPr fontAlgn="base"/>
            <a:r>
              <a:rPr lang="en-US" sz="1200" dirty="0"/>
              <a:t>"'It is peculiar to the theology of the Latter-day Saints that we regard the body as an essential part of the soul. Read your dictionaries, the lexicons, and encyclopedias, and you will find that nowhere, outside of the Church of Jesus Christ, is the solemn and eternal truth taught that the soul of man is the body and the spirit combined.' Elder James E. </a:t>
            </a:r>
            <a:r>
              <a:rPr lang="en-US" sz="1200" dirty="0" err="1"/>
              <a:t>Talmage</a:t>
            </a:r>
            <a:r>
              <a:rPr lang="en-US" sz="1200" dirty="0"/>
              <a:t> </a:t>
            </a:r>
            <a:r>
              <a:rPr lang="en-US" sz="1200" i="1" dirty="0"/>
              <a:t>(Conference Report</a:t>
            </a:r>
            <a:r>
              <a:rPr lang="en-US" sz="1200" dirty="0"/>
              <a:t>, October 1913, p. 117.)</a:t>
            </a:r>
          </a:p>
          <a:p>
            <a:pPr fontAlgn="base"/>
            <a:endParaRPr lang="en-US" sz="1200" dirty="0"/>
          </a:p>
          <a:p>
            <a:pPr fontAlgn="base"/>
            <a:endParaRPr lang="en-US" sz="1200" dirty="0"/>
          </a:p>
          <a:p>
            <a:pPr fontAlgn="base"/>
            <a:r>
              <a:rPr lang="en-US" sz="1200" dirty="0"/>
              <a:t>"When we use our eyes to improve our minds and to edify our spirits, we do, indeed glorify God with our body. And when we listen to sublime music and to the spoken word of the Lord's servants, we pay Him honor. When we use our voices to share the gospel, to proclaim the truth, and to comfort and cheer others, we show our gratitude for the price by which our sins were bought. When we adorn our bodies with modest clothing, and when our behavior is also modest, we demonstrate that we are the Lord's children.</a:t>
            </a:r>
          </a:p>
          <a:p>
            <a:pPr fontAlgn="base"/>
            <a:r>
              <a:rPr lang="en-US" sz="1200" dirty="0"/>
              <a:t>"Whenever we eat a well-balanced diet (including </a:t>
            </a:r>
            <a:r>
              <a:rPr lang="en-US" sz="1200" dirty="0" err="1"/>
              <a:t>brussels</a:t>
            </a:r>
            <a:r>
              <a:rPr lang="en-US" sz="1200" dirty="0"/>
              <a:t> sprouts and broccoli because we know they'll be good for us) and when we follow a program of physical exercise we are, in essence, paying tribute to our Father who created us all. When we take care of our eyes and ears and skin and cardiovascular and muscular-skeletal systems, we not only enjoy better health and vigor of mind and body now, but we are also better prepared to 'waste and wear out our lives' in building the Kingdom of God. May each of us take good care of the Lord's property-our bodies-the temples of our spirits." (</a:t>
            </a:r>
            <a:r>
              <a:rPr lang="en-US" sz="1200" i="1" dirty="0"/>
              <a:t>In Perfect Balance </a:t>
            </a:r>
            <a:r>
              <a:rPr lang="en-US" sz="1200" dirty="0"/>
              <a:t>[Spencer J. </a:t>
            </a:r>
            <a:r>
              <a:rPr lang="en-US" sz="1200" dirty="0" err="1"/>
              <a:t>Condie</a:t>
            </a:r>
            <a:r>
              <a:rPr lang="en-US" sz="1200" dirty="0"/>
              <a:t> Salt Lake City: </a:t>
            </a:r>
            <a:r>
              <a:rPr lang="en-US" sz="1200" dirty="0" err="1"/>
              <a:t>Bookcraft</a:t>
            </a:r>
            <a:r>
              <a:rPr lang="en-US" sz="1200" dirty="0"/>
              <a:t>, 1993], 240.)</a:t>
            </a:r>
          </a:p>
          <a:p>
            <a:pPr fontAlgn="base"/>
            <a:endParaRPr lang="en-US" sz="1200" dirty="0"/>
          </a:p>
        </p:txBody>
      </p:sp>
    </p:spTree>
    <p:extLst>
      <p:ext uri="{BB962C8B-B14F-4D97-AF65-F5344CB8AC3E}">
        <p14:creationId xmlns:p14="http://schemas.microsoft.com/office/powerpoint/2010/main" val="1856274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67611"/>
              </p:ext>
            </p:extLst>
          </p:nvPr>
        </p:nvGraphicFramePr>
        <p:xfrm>
          <a:off x="0" y="0"/>
          <a:ext cx="6319318" cy="172212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First Letter of Paul to the Saints at Corinth—</a:t>
                      </a:r>
                    </a:p>
                    <a:p>
                      <a:pPr algn="ctr" fontAlgn="base"/>
                      <a:r>
                        <a:rPr lang="en-US" sz="1200" b="0" i="0" kern="1200" dirty="0">
                          <a:solidFill>
                            <a:schemeClr val="tx1"/>
                          </a:solidFill>
                          <a:effectLst/>
                          <a:latin typeface="+mn-lt"/>
                          <a:ea typeface="+mn-ea"/>
                          <a:cs typeface="+mn-cs"/>
                        </a:rPr>
                        <a:t>Written from Ephesus, ca. Spring, A.D. 57 </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a:solidFill>
                            <a:srgbClr val="434444"/>
                          </a:solidFill>
                          <a:effectLst/>
                        </a:rPr>
                        <a:t>Why the Church Cannot Fellowship Sinners</a:t>
                      </a:r>
                    </a:p>
                  </a:txBody>
                  <a:tcPr marL="95250" marR="95250" marT="66675" marB="66675" anchor="ctr"/>
                </a:tc>
                <a:tc>
                  <a:txBody>
                    <a:bodyPr/>
                    <a:lstStyle/>
                    <a:p>
                      <a:pPr algn="l" fontAlgn="base"/>
                      <a:r>
                        <a:rPr lang="en-US">
                          <a:solidFill>
                            <a:srgbClr val="434444"/>
                          </a:solidFill>
                          <a:effectLst/>
                        </a:rPr>
                        <a:t>5:1–13</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Take Civil Cases to Church Courts</a:t>
                      </a:r>
                    </a:p>
                  </a:txBody>
                  <a:tcPr marL="95250" marR="95250" marT="66675" marB="66675" anchor="ctr"/>
                </a:tc>
                <a:tc>
                  <a:txBody>
                    <a:bodyPr/>
                    <a:lstStyle/>
                    <a:p>
                      <a:pPr algn="l" fontAlgn="base"/>
                      <a:r>
                        <a:rPr lang="en-US">
                          <a:solidFill>
                            <a:srgbClr val="434444"/>
                          </a:solidFill>
                          <a:effectLst/>
                        </a:rPr>
                        <a:t>6:1–11</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a:solidFill>
                            <a:srgbClr val="434444"/>
                          </a:solidFill>
                          <a:effectLst/>
                        </a:rPr>
                        <a:t>The Body is Not for Immorality</a:t>
                      </a:r>
                    </a:p>
                  </a:txBody>
                  <a:tcPr marL="95250" marR="95250" marT="66675" marB="66675" anchor="ctr"/>
                </a:tc>
                <a:tc>
                  <a:txBody>
                    <a:bodyPr/>
                    <a:lstStyle/>
                    <a:p>
                      <a:pPr algn="l" fontAlgn="base"/>
                      <a:r>
                        <a:rPr lang="en-US" dirty="0">
                          <a:solidFill>
                            <a:srgbClr val="434444"/>
                          </a:solidFill>
                          <a:effectLst/>
                        </a:rPr>
                        <a:t>6:12–20</a:t>
                      </a:r>
                    </a:p>
                  </a:txBody>
                  <a:tcPr marL="95250" marR="95250" marT="66675" marB="66675" anchor="ctr"/>
                </a:tc>
                <a:extLst>
                  <a:ext uri="{0D108BD9-81ED-4DB2-BD59-A6C34878D82A}">
                    <a16:rowId xmlns:a16="http://schemas.microsoft.com/office/drawing/2014/main" val="10003"/>
                  </a:ext>
                </a:extLst>
              </a:tr>
            </a:tbl>
          </a:graphicData>
        </a:graphic>
      </p:graphicFrame>
      <p:sp>
        <p:nvSpPr>
          <p:cNvPr id="3" name="TextBox 2"/>
          <p:cNvSpPr txBox="1"/>
          <p:nvPr/>
        </p:nvSpPr>
        <p:spPr>
          <a:xfrm>
            <a:off x="0" y="1770757"/>
            <a:ext cx="5540721" cy="246221"/>
          </a:xfrm>
          <a:prstGeom prst="rect">
            <a:avLst/>
          </a:prstGeom>
          <a:noFill/>
        </p:spPr>
        <p:txBody>
          <a:bodyPr wrap="square" rtlCol="0">
            <a:spAutoFit/>
          </a:bodyPr>
          <a:lstStyle/>
          <a:p>
            <a:r>
              <a:rPr lang="en-US" sz="1000" dirty="0"/>
              <a:t>Life and Teachings of Jesus and His Apostles Chapter 35</a:t>
            </a:r>
          </a:p>
        </p:txBody>
      </p:sp>
      <p:sp>
        <p:nvSpPr>
          <p:cNvPr id="4" name="Rectangle 3"/>
          <p:cNvSpPr/>
          <p:nvPr/>
        </p:nvSpPr>
        <p:spPr>
          <a:xfrm>
            <a:off x="6313714" y="2492990"/>
            <a:ext cx="5878286" cy="2677656"/>
          </a:xfrm>
          <a:prstGeom prst="rect">
            <a:avLst/>
          </a:prstGeom>
          <a:ln>
            <a:solidFill>
              <a:schemeClr val="tx1"/>
            </a:solidFill>
          </a:ln>
        </p:spPr>
        <p:txBody>
          <a:bodyPr wrap="square">
            <a:spAutoFit/>
          </a:bodyPr>
          <a:lstStyle/>
          <a:p>
            <a:pPr fontAlgn="base"/>
            <a:r>
              <a:rPr lang="en-US" sz="1200" b="1" dirty="0"/>
              <a:t>Disputes:</a:t>
            </a:r>
          </a:p>
          <a:p>
            <a:pPr fontAlgn="base"/>
            <a:r>
              <a:rPr lang="en-US" sz="1200" dirty="0"/>
              <a:t>"A 1919 article by </a:t>
            </a:r>
            <a:r>
              <a:rPr lang="en-US" sz="1200" b="1" dirty="0"/>
              <a:t>Elder James E. </a:t>
            </a:r>
            <a:r>
              <a:rPr lang="en-US" sz="1200" b="1" dirty="0" err="1"/>
              <a:t>Talmage</a:t>
            </a:r>
            <a:r>
              <a:rPr lang="en-US" sz="1200" dirty="0"/>
              <a:t> explains the Church's continuing counsel that disputes among members should first be settled by brotherly mediation. If that failed, members disputing one another should go to the bishop's court, then to the high council, and only then to the Council of the Twelve Apostles. The article continues with what now seems to be the Church's last statement of counsel that members should not take their disputes to the civil courts. 'The courts of the Church in no sense assume to oppose or supersede the secular law,' the article states. However, it continues, 'We hold that in matters of difference between brethren, in which no specific infraction of the secular law is involved, and in offenses called `civil` as distinguished from `criminal,` it is as truly unworthy of members of the Church today as it was in Paul's time that `brother </a:t>
            </a:r>
            <a:r>
              <a:rPr lang="en-US" sz="1200" dirty="0" err="1"/>
              <a:t>goeth</a:t>
            </a:r>
            <a:r>
              <a:rPr lang="en-US" sz="1200" dirty="0"/>
              <a:t> to law with brother`; and that it stands to our shame if righteous judgment cannot be rendered among ourselves. (1 Cor. 6:5-7.)'" Elder Dallin H. Oaks (</a:t>
            </a:r>
            <a:r>
              <a:rPr lang="en-US" sz="1200" i="1" dirty="0"/>
              <a:t>The Lord's Way</a:t>
            </a:r>
            <a:r>
              <a:rPr lang="en-US" sz="1200" dirty="0"/>
              <a:t> [Salt Lake City: Deseret Book Co., 1991], 167.)</a:t>
            </a:r>
          </a:p>
        </p:txBody>
      </p:sp>
      <p:sp>
        <p:nvSpPr>
          <p:cNvPr id="5" name="Rectangle 4"/>
          <p:cNvSpPr/>
          <p:nvPr/>
        </p:nvSpPr>
        <p:spPr>
          <a:xfrm>
            <a:off x="0" y="2065615"/>
            <a:ext cx="6313714" cy="4524315"/>
          </a:xfrm>
          <a:prstGeom prst="rect">
            <a:avLst/>
          </a:prstGeom>
          <a:ln>
            <a:solidFill>
              <a:schemeClr val="tx1"/>
            </a:solidFill>
          </a:ln>
        </p:spPr>
        <p:txBody>
          <a:bodyPr wrap="square">
            <a:spAutoFit/>
          </a:bodyPr>
          <a:lstStyle/>
          <a:p>
            <a:r>
              <a:rPr lang="en-US" sz="1200" dirty="0"/>
              <a:t>In today’s modern world, and in the Church as well, fornication has taken on a more technical meaning than it had during the time of the King James translation. Today it is defined as sexual intercourse between unmarried people. But the word which Paul used is </a:t>
            </a:r>
            <a:r>
              <a:rPr lang="en-US" sz="1200" i="1" dirty="0" err="1"/>
              <a:t>porneia</a:t>
            </a:r>
            <a:r>
              <a:rPr lang="en-US" sz="1200" dirty="0"/>
              <a:t> (the root word for our </a:t>
            </a:r>
            <a:r>
              <a:rPr lang="en-US" sz="1200" i="1" dirty="0"/>
              <a:t>pornography</a:t>
            </a:r>
            <a:r>
              <a:rPr lang="en-US" sz="1200" dirty="0"/>
              <a:t>) and meant any extramarital intercourse. Perhaps it might be well to point out here that Corinth had a worldwide reputation in the ancient world for its immorality. It was located very close to two major ports and therefore subject to many of the vices and evils which accompany centers of commerce and trade. In addition, Corinth was the site of the famous temple of Aphrodite (Venus), the goddess of love, where there were a thousand “priestesses.” They were actually nothing more than prostitutes glorified by the cloak of religious worship. Anciently, Corinth’s reputation was such that to “</a:t>
            </a:r>
            <a:r>
              <a:rPr lang="en-US" sz="1200" dirty="0" err="1"/>
              <a:t>Corinthianize</a:t>
            </a:r>
            <a:r>
              <a:rPr lang="en-US" sz="1200" dirty="0"/>
              <a:t>” meant to engage in reckless debauchery, and Corinthians were usually portrayed on the stage as drunkards. Even in modern English a person is sometimes called a Corinthian, meaning that he is given totally over to licentious desires. It is not surprising, then, that in this and the following chapter, Paul sharply condemns immorality and the lusts of the flesh.</a:t>
            </a:r>
          </a:p>
          <a:p>
            <a:endParaRPr lang="en-US" sz="1200" dirty="0"/>
          </a:p>
          <a:p>
            <a:r>
              <a:rPr lang="en-US" sz="1200" dirty="0"/>
              <a:t>“Apparently a member of the Church in Corinth had married his stepmother, either because she was a widow or had been separated from her prior husband. Such marriages were forbidden by the Mosaic code under penalty of excommunication. (Lev. 18:6–8, 29.) Paul endorses the Mosaic prohibition, describes the intimacies resulting from such unions as fornication, condemns his Corinthian brethren for winking at the offense, and directs the excommunication of the offender. If the sinner were left in the Church, Paul reasons, his influence, as leaven, would spread throughout the whole Church. The Church must, therefore, purge out this old leaven of wickedness and replace it with a new influence or leaven of righteousness.” (McConkie, </a:t>
            </a:r>
            <a:r>
              <a:rPr lang="en-US" sz="1200" i="1" dirty="0"/>
              <a:t>DNTC,</a:t>
            </a:r>
            <a:r>
              <a:rPr lang="en-US" sz="1200" dirty="0"/>
              <a:t> 2:335.) </a:t>
            </a:r>
            <a:r>
              <a:rPr lang="en-US" sz="1200" i="1" dirty="0"/>
              <a:t>Life and Teachings of Jesus and His Apostles Chapter 35</a:t>
            </a:r>
            <a:endParaRPr lang="en-US" sz="1200" dirty="0"/>
          </a:p>
        </p:txBody>
      </p:sp>
      <p:sp>
        <p:nvSpPr>
          <p:cNvPr id="6" name="Rectangle 5"/>
          <p:cNvSpPr/>
          <p:nvPr/>
        </p:nvSpPr>
        <p:spPr>
          <a:xfrm>
            <a:off x="6313714" y="0"/>
            <a:ext cx="5878286" cy="2492990"/>
          </a:xfrm>
          <a:prstGeom prst="rect">
            <a:avLst/>
          </a:prstGeom>
          <a:ln>
            <a:solidFill>
              <a:schemeClr val="tx1"/>
            </a:solidFill>
          </a:ln>
        </p:spPr>
        <p:txBody>
          <a:bodyPr wrap="square">
            <a:spAutoFit/>
          </a:bodyPr>
          <a:lstStyle/>
          <a:p>
            <a:r>
              <a:rPr lang="en-US" sz="1200" b="1" dirty="0"/>
              <a:t>1 Corinthians 6:2,3:</a:t>
            </a:r>
          </a:p>
          <a:p>
            <a:r>
              <a:rPr lang="en-US" sz="1200" dirty="0"/>
              <a:t>“The man who passes through this probation, and is faithful, being redeemed from sin by the blood of Christ, through the ordinances of the gospel, and attains to exaltation in the kingdom of God, is not less but greater than the angels, and if you doubt it, read your Bible, for there it is written that the Saints shall ‘judge angels,’ and also they shall ‘judge the world.’ And why? Because the resurrected, righteous man has progressed beyond the pre-existent or disembodied spirits, and has risen above them, having both spirit and body as Christ has, having gained the victory over death and the grave, and having power over sin and Satan; in fact, having passed from the condition of the angels to that of a God. He possesses keys of power, dominion and glory that the angel does not possess—and cannot possess without gaining them in the same way that he gained them, which will be by passing through the same ordeals and proving equally faithful.” (Smith, </a:t>
            </a:r>
            <a:r>
              <a:rPr lang="en-US" sz="1200" i="1" dirty="0"/>
              <a:t>Gospel Doctrine,</a:t>
            </a:r>
            <a:r>
              <a:rPr lang="en-US" sz="1200" dirty="0"/>
              <a:t> pp. 18–19.)</a:t>
            </a:r>
          </a:p>
        </p:txBody>
      </p:sp>
      <p:sp>
        <p:nvSpPr>
          <p:cNvPr id="9" name="Rectangle 8"/>
          <p:cNvSpPr/>
          <p:nvPr/>
        </p:nvSpPr>
        <p:spPr>
          <a:xfrm>
            <a:off x="6313714" y="5187790"/>
            <a:ext cx="5878286" cy="1569660"/>
          </a:xfrm>
          <a:prstGeom prst="rect">
            <a:avLst/>
          </a:prstGeom>
          <a:ln>
            <a:solidFill>
              <a:schemeClr val="tx1"/>
            </a:solidFill>
          </a:ln>
        </p:spPr>
        <p:txBody>
          <a:bodyPr wrap="square">
            <a:spAutoFit/>
          </a:bodyPr>
          <a:lstStyle/>
          <a:p>
            <a:r>
              <a:rPr lang="en-US" sz="1200" b="1" dirty="0"/>
              <a:t>Fornicators:</a:t>
            </a:r>
          </a:p>
          <a:p>
            <a:r>
              <a:rPr lang="en-US" sz="1200" dirty="0"/>
              <a:t>"Alternatives to the legal and loving marriage between a man and a woman are helping to unravel the fabric of human society. That fabric, of course, is the family. These so-called alternative lifestyles cannot be accepted as right because they frustrate God's commandment for a life-giving union of male and female within a legal marriage (see Gen. 1:28). If practiced by all adults, these lifestyles would mean the end of family." (James E. Faust and James P. Bell, </a:t>
            </a:r>
            <a:r>
              <a:rPr lang="en-US" sz="1200" i="1" dirty="0"/>
              <a:t>In the Strength of the Lord: The Life and Teachings of James E. Faust </a:t>
            </a:r>
            <a:r>
              <a:rPr lang="en-US" sz="1200" dirty="0"/>
              <a:t>[Salt Lake City: Deseret Book Co., 1999], 264 - 265.)</a:t>
            </a:r>
          </a:p>
        </p:txBody>
      </p:sp>
    </p:spTree>
    <p:extLst>
      <p:ext uri="{BB962C8B-B14F-4D97-AF65-F5344CB8AC3E}">
        <p14:creationId xmlns:p14="http://schemas.microsoft.com/office/powerpoint/2010/main" val="1507604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29139917"/>
              </p:ext>
            </p:extLst>
          </p:nvPr>
        </p:nvGraphicFramePr>
        <p:xfrm>
          <a:off x="337669" y="618132"/>
          <a:ext cx="11684002" cy="5897880"/>
        </p:xfrm>
        <a:graphic>
          <a:graphicData uri="http://schemas.openxmlformats.org/drawingml/2006/table">
            <a:tbl>
              <a:tblPr firstRow="1" bandRow="1">
                <a:tableStyleId>{5940675A-B579-460E-94D1-54222C63F5DA}</a:tableStyleId>
              </a:tblPr>
              <a:tblGrid>
                <a:gridCol w="8004405">
                  <a:extLst>
                    <a:ext uri="{9D8B030D-6E8A-4147-A177-3AD203B41FA5}">
                      <a16:colId xmlns:a16="http://schemas.microsoft.com/office/drawing/2014/main" val="20000"/>
                    </a:ext>
                  </a:extLst>
                </a:gridCol>
                <a:gridCol w="3679597">
                  <a:extLst>
                    <a:ext uri="{9D8B030D-6E8A-4147-A177-3AD203B41FA5}">
                      <a16:colId xmlns:a16="http://schemas.microsoft.com/office/drawing/2014/main" val="20001"/>
                    </a:ext>
                  </a:extLst>
                </a:gridCol>
              </a:tblGrid>
              <a:tr h="370840">
                <a:tc>
                  <a:txBody>
                    <a:bodyPr/>
                    <a:lstStyle/>
                    <a:p>
                      <a:r>
                        <a:rPr lang="en-US" sz="1600" dirty="0">
                          <a:solidFill>
                            <a:srgbClr val="333333"/>
                          </a:solidFill>
                          <a:latin typeface="Abadi" panose="020B0604020104020204" pitchFamily="34" charset="0"/>
                        </a:rPr>
                        <a:t>The paschal lamb was without blemish </a:t>
                      </a:r>
                      <a:endParaRPr lang="en-US" sz="1600" dirty="0"/>
                    </a:p>
                  </a:txBody>
                  <a:tcPr/>
                </a:tc>
                <a:tc>
                  <a:txBody>
                    <a:bodyPr/>
                    <a:lstStyle/>
                    <a:p>
                      <a:r>
                        <a:rPr lang="en-US" sz="1600" dirty="0">
                          <a:solidFill>
                            <a:srgbClr val="333333"/>
                          </a:solidFill>
                          <a:latin typeface="Abadi" panose="020B0604020104020204" pitchFamily="34" charset="0"/>
                        </a:rPr>
                        <a:t>Ex. 12:5,21</a:t>
                      </a:r>
                      <a:endParaRPr lang="en-US" sz="1600" dirty="0"/>
                    </a:p>
                  </a:txBody>
                  <a:tcPr/>
                </a:tc>
                <a:extLst>
                  <a:ext uri="{0D108BD9-81ED-4DB2-BD59-A6C34878D82A}">
                    <a16:rowId xmlns:a16="http://schemas.microsoft.com/office/drawing/2014/main" val="10000"/>
                  </a:ext>
                </a:extLst>
              </a:tr>
              <a:tr h="370840">
                <a:tc>
                  <a:txBody>
                    <a:bodyPr/>
                    <a:lstStyle/>
                    <a:p>
                      <a:r>
                        <a:rPr lang="en-US" sz="1600" dirty="0">
                          <a:solidFill>
                            <a:srgbClr val="333333"/>
                          </a:solidFill>
                          <a:latin typeface="Abadi" panose="020B0604020104020204" pitchFamily="34" charset="0"/>
                        </a:rPr>
                        <a:t>The lamb was not to have any bone broken </a:t>
                      </a:r>
                      <a:endParaRPr lang="en-US" sz="1600" dirty="0"/>
                    </a:p>
                  </a:txBody>
                  <a:tcPr/>
                </a:tc>
                <a:tc>
                  <a:txBody>
                    <a:bodyPr/>
                    <a:lstStyle/>
                    <a:p>
                      <a:r>
                        <a:rPr lang="en-US" sz="1600" dirty="0">
                          <a:solidFill>
                            <a:srgbClr val="333333"/>
                          </a:solidFill>
                          <a:latin typeface="Abadi" panose="020B0604020104020204" pitchFamily="34" charset="0"/>
                        </a:rPr>
                        <a:t>Ex. 12:46, Jn. 19:31-36</a:t>
                      </a:r>
                      <a:endParaRPr lang="en-US" sz="1600" dirty="0"/>
                    </a:p>
                  </a:txBody>
                  <a:tcPr/>
                </a:tc>
                <a:extLst>
                  <a:ext uri="{0D108BD9-81ED-4DB2-BD59-A6C34878D82A}">
                    <a16:rowId xmlns:a16="http://schemas.microsoft.com/office/drawing/2014/main" val="10001"/>
                  </a:ext>
                </a:extLst>
              </a:tr>
              <a:tr h="370840">
                <a:tc>
                  <a:txBody>
                    <a:bodyPr/>
                    <a:lstStyle/>
                    <a:p>
                      <a:r>
                        <a:rPr lang="en-US" sz="1600" dirty="0">
                          <a:solidFill>
                            <a:srgbClr val="333333"/>
                          </a:solidFill>
                          <a:latin typeface="Abadi" panose="020B0604020104020204" pitchFamily="34" charset="0"/>
                        </a:rPr>
                        <a:t>The lamb was slaughtered in the evening,</a:t>
                      </a:r>
                      <a:r>
                        <a:rPr lang="en-US" sz="1600" baseline="0" dirty="0">
                          <a:solidFill>
                            <a:srgbClr val="333333"/>
                          </a:solidFill>
                          <a:latin typeface="Abadi" panose="020B0604020104020204" pitchFamily="34" charset="0"/>
                        </a:rPr>
                        <a:t> </a:t>
                      </a:r>
                      <a:r>
                        <a:rPr lang="en-US" sz="1600" dirty="0">
                          <a:solidFill>
                            <a:srgbClr val="333333"/>
                          </a:solidFill>
                          <a:latin typeface="Abadi" panose="020B0604020104020204" pitchFamily="34" charset="0"/>
                        </a:rPr>
                        <a:t>the same time as the death of Christ</a:t>
                      </a:r>
                      <a:endParaRPr lang="en-US" sz="1600" dirty="0"/>
                    </a:p>
                  </a:txBody>
                  <a:tcPr/>
                </a:tc>
                <a:tc>
                  <a:txBody>
                    <a:bodyPr/>
                    <a:lstStyle/>
                    <a:p>
                      <a:r>
                        <a:rPr lang="en-US" sz="1600" dirty="0">
                          <a:solidFill>
                            <a:srgbClr val="333333"/>
                          </a:solidFill>
                          <a:latin typeface="Abadi" panose="020B0604020104020204" pitchFamily="34" charset="0"/>
                        </a:rPr>
                        <a:t>Ex. 12:6</a:t>
                      </a:r>
                      <a:endParaRPr lang="en-US" sz="1600" dirty="0"/>
                    </a:p>
                  </a:txBody>
                  <a:tcPr/>
                </a:tc>
                <a:extLst>
                  <a:ext uri="{0D108BD9-81ED-4DB2-BD59-A6C34878D82A}">
                    <a16:rowId xmlns:a16="http://schemas.microsoft.com/office/drawing/2014/main" val="10002"/>
                  </a:ext>
                </a:extLst>
              </a:tr>
              <a:tr h="370840">
                <a:tc>
                  <a:txBody>
                    <a:bodyPr/>
                    <a:lstStyle/>
                    <a:p>
                      <a:r>
                        <a:rPr lang="en-US" sz="1600" dirty="0">
                          <a:solidFill>
                            <a:srgbClr val="333333"/>
                          </a:solidFill>
                          <a:latin typeface="Abadi" panose="020B0604020104020204" pitchFamily="34" charset="0"/>
                        </a:rPr>
                        <a:t>The lamb was to be eaten.</a:t>
                      </a:r>
                      <a:r>
                        <a:rPr lang="en-US" sz="1600" baseline="0" dirty="0">
                          <a:solidFill>
                            <a:srgbClr val="333333"/>
                          </a:solidFill>
                          <a:latin typeface="Abadi" panose="020B0604020104020204" pitchFamily="34" charset="0"/>
                        </a:rPr>
                        <a:t> T</a:t>
                      </a:r>
                      <a:r>
                        <a:rPr lang="en-US" sz="1600" dirty="0">
                          <a:solidFill>
                            <a:srgbClr val="333333"/>
                          </a:solidFill>
                          <a:latin typeface="Abadi" panose="020B0604020104020204" pitchFamily="34" charset="0"/>
                        </a:rPr>
                        <a:t>he sacrament represents the same concept </a:t>
                      </a:r>
                      <a:endParaRPr lang="en-US" sz="1600" dirty="0"/>
                    </a:p>
                  </a:txBody>
                  <a:tcPr/>
                </a:tc>
                <a:tc>
                  <a:txBody>
                    <a:bodyPr/>
                    <a:lstStyle/>
                    <a:p>
                      <a:r>
                        <a:rPr lang="en-US" sz="1600" dirty="0">
                          <a:solidFill>
                            <a:srgbClr val="333333"/>
                          </a:solidFill>
                          <a:latin typeface="Abadi" panose="020B0604020104020204" pitchFamily="34" charset="0"/>
                        </a:rPr>
                        <a:t>Ex. 12:8; Jn. 6:53-54</a:t>
                      </a:r>
                      <a:endParaRPr lang="en-US" sz="1600" dirty="0"/>
                    </a:p>
                  </a:txBody>
                  <a:tcPr/>
                </a:tc>
                <a:extLst>
                  <a:ext uri="{0D108BD9-81ED-4DB2-BD59-A6C34878D82A}">
                    <a16:rowId xmlns:a16="http://schemas.microsoft.com/office/drawing/2014/main" val="10003"/>
                  </a:ext>
                </a:extLst>
              </a:tr>
              <a:tr h="370840">
                <a:tc>
                  <a:txBody>
                    <a:bodyPr/>
                    <a:lstStyle/>
                    <a:p>
                      <a:r>
                        <a:rPr lang="en-US" sz="1600" dirty="0">
                          <a:solidFill>
                            <a:srgbClr val="333333"/>
                          </a:solidFill>
                          <a:latin typeface="Abadi" panose="020B0604020104020204" pitchFamily="34" charset="0"/>
                        </a:rPr>
                        <a:t>Neither the paschal feast nor the sacrament is appropriate for the "stranger" </a:t>
                      </a:r>
                      <a:endParaRPr lang="en-US" sz="1600" dirty="0"/>
                    </a:p>
                  </a:txBody>
                  <a:tcPr/>
                </a:tc>
                <a:tc>
                  <a:txBody>
                    <a:bodyPr/>
                    <a:lstStyle/>
                    <a:p>
                      <a:r>
                        <a:rPr lang="en-US" sz="1600" dirty="0">
                          <a:solidFill>
                            <a:srgbClr val="333333"/>
                          </a:solidFill>
                          <a:latin typeface="Abadi" panose="020B0604020104020204" pitchFamily="34" charset="0"/>
                        </a:rPr>
                        <a:t>Ex 12:43; 1 Cor. 11:29</a:t>
                      </a:r>
                      <a:endParaRPr lang="en-US" sz="1600" dirty="0"/>
                    </a:p>
                  </a:txBody>
                  <a:tcPr/>
                </a:tc>
                <a:extLst>
                  <a:ext uri="{0D108BD9-81ED-4DB2-BD59-A6C34878D82A}">
                    <a16:rowId xmlns:a16="http://schemas.microsoft.com/office/drawing/2014/main" val="10004"/>
                  </a:ext>
                </a:extLst>
              </a:tr>
              <a:tr h="370840">
                <a:tc>
                  <a:txBody>
                    <a:bodyPr/>
                    <a:lstStyle/>
                    <a:p>
                      <a:r>
                        <a:rPr lang="en-US" sz="1600" dirty="0">
                          <a:solidFill>
                            <a:srgbClr val="333333"/>
                          </a:solidFill>
                          <a:latin typeface="Abadi" panose="020B0604020104020204" pitchFamily="34" charset="0"/>
                        </a:rPr>
                        <a:t>The lamb's blood symbolized the token of the covenant </a:t>
                      </a:r>
                      <a:endParaRPr lang="en-US" sz="1600" dirty="0"/>
                    </a:p>
                  </a:txBody>
                  <a:tcPr/>
                </a:tc>
                <a:tc>
                  <a:txBody>
                    <a:bodyPr/>
                    <a:lstStyle/>
                    <a:p>
                      <a:r>
                        <a:rPr lang="en-US" sz="1600" dirty="0">
                          <a:solidFill>
                            <a:srgbClr val="333333"/>
                          </a:solidFill>
                          <a:latin typeface="Abadi" panose="020B0604020104020204" pitchFamily="34" charset="0"/>
                        </a:rPr>
                        <a:t>Ex. 12:13</a:t>
                      </a:r>
                      <a:endParaRPr lang="en-US" sz="1600" dirty="0"/>
                    </a:p>
                  </a:txBody>
                  <a:tcPr/>
                </a:tc>
                <a:extLst>
                  <a:ext uri="{0D108BD9-81ED-4DB2-BD59-A6C34878D82A}">
                    <a16:rowId xmlns:a16="http://schemas.microsoft.com/office/drawing/2014/main" val="10005"/>
                  </a:ext>
                </a:extLst>
              </a:tr>
              <a:tr h="370840">
                <a:tc>
                  <a:txBody>
                    <a:bodyPr/>
                    <a:lstStyle/>
                    <a:p>
                      <a:r>
                        <a:rPr lang="en-US" sz="1600" dirty="0">
                          <a:solidFill>
                            <a:srgbClr val="333333"/>
                          </a:solidFill>
                          <a:latin typeface="Abadi" panose="020B0604020104020204" pitchFamily="34" charset="0"/>
                        </a:rPr>
                        <a:t>The ordinance was given for a perpetual memorial </a:t>
                      </a:r>
                      <a:endParaRPr lang="en-US" sz="1600" dirty="0"/>
                    </a:p>
                  </a:txBody>
                  <a:tcPr/>
                </a:tc>
                <a:tc>
                  <a:txBody>
                    <a:bodyPr/>
                    <a:lstStyle/>
                    <a:p>
                      <a:r>
                        <a:rPr lang="en-US" sz="1600" dirty="0">
                          <a:solidFill>
                            <a:srgbClr val="333333"/>
                          </a:solidFill>
                          <a:latin typeface="Abadi" panose="020B0604020104020204" pitchFamily="34" charset="0"/>
                        </a:rPr>
                        <a:t>Ex. 13:9; Luke 22:19</a:t>
                      </a:r>
                      <a:endParaRPr lang="en-US" sz="1600" dirty="0"/>
                    </a:p>
                  </a:txBody>
                  <a:tcPr/>
                </a:tc>
                <a:extLst>
                  <a:ext uri="{0D108BD9-81ED-4DB2-BD59-A6C34878D82A}">
                    <a16:rowId xmlns:a16="http://schemas.microsoft.com/office/drawing/2014/main" val="10006"/>
                  </a:ext>
                </a:extLst>
              </a:tr>
              <a:tr h="370840">
                <a:tc>
                  <a:txBody>
                    <a:bodyPr/>
                    <a:lstStyle/>
                    <a:p>
                      <a:r>
                        <a:rPr lang="en-US" sz="1600" dirty="0">
                          <a:solidFill>
                            <a:srgbClr val="333333"/>
                          </a:solidFill>
                          <a:latin typeface="Abadi" panose="020B0604020104020204" pitchFamily="34" charset="0"/>
                        </a:rPr>
                        <a:t>The Egyptian firstborn die for sin;</a:t>
                      </a:r>
                      <a:r>
                        <a:rPr lang="en-US" sz="1600" baseline="0" dirty="0">
                          <a:solidFill>
                            <a:srgbClr val="333333"/>
                          </a:solidFill>
                          <a:latin typeface="Abadi" panose="020B0604020104020204" pitchFamily="34" charset="0"/>
                        </a:rPr>
                        <a:t> </a:t>
                      </a:r>
                      <a:r>
                        <a:rPr lang="en-US" sz="1600" dirty="0">
                          <a:solidFill>
                            <a:srgbClr val="333333"/>
                          </a:solidFill>
                          <a:latin typeface="Abadi" panose="020B0604020104020204" pitchFamily="34" charset="0"/>
                        </a:rPr>
                        <a:t>God's Firstborn dies for sin</a:t>
                      </a:r>
                      <a:endParaRPr lang="en-US" sz="1600" dirty="0"/>
                    </a:p>
                  </a:txBody>
                  <a:tcPr/>
                </a:tc>
                <a:tc>
                  <a:txBody>
                    <a:bodyPr/>
                    <a:lstStyle/>
                    <a:p>
                      <a:r>
                        <a:rPr lang="en-US" sz="1600" dirty="0">
                          <a:solidFill>
                            <a:srgbClr val="333333"/>
                          </a:solidFill>
                          <a:latin typeface="Abadi" panose="020B0604020104020204" pitchFamily="34" charset="0"/>
                        </a:rPr>
                        <a:t>Ex:12:29-30</a:t>
                      </a:r>
                      <a:endParaRPr lang="en-US" sz="1600" dirty="0"/>
                    </a:p>
                  </a:txBody>
                  <a:tcPr/>
                </a:tc>
                <a:extLst>
                  <a:ext uri="{0D108BD9-81ED-4DB2-BD59-A6C34878D82A}">
                    <a16:rowId xmlns:a16="http://schemas.microsoft.com/office/drawing/2014/main" val="10007"/>
                  </a:ext>
                </a:extLst>
              </a:tr>
              <a:tr h="370840">
                <a:tc>
                  <a:txBody>
                    <a:bodyPr/>
                    <a:lstStyle/>
                    <a:p>
                      <a:r>
                        <a:rPr lang="en-US" sz="1600" dirty="0">
                          <a:solidFill>
                            <a:srgbClr val="333333"/>
                          </a:solidFill>
                          <a:latin typeface="Abadi" panose="020B0604020104020204" pitchFamily="34" charset="0"/>
                        </a:rPr>
                        <a:t>The blood of the lamb spares Israel for the destroying angel;</a:t>
                      </a:r>
                      <a:r>
                        <a:rPr lang="en-US" sz="1600" baseline="0" dirty="0">
                          <a:solidFill>
                            <a:srgbClr val="333333"/>
                          </a:solidFill>
                          <a:latin typeface="Abadi" panose="020B0604020104020204" pitchFamily="34" charset="0"/>
                        </a:rPr>
                        <a:t> </a:t>
                      </a:r>
                      <a:r>
                        <a:rPr lang="en-US" sz="1600" dirty="0">
                          <a:solidFill>
                            <a:srgbClr val="333333"/>
                          </a:solidFill>
                          <a:latin typeface="Abadi" panose="020B0604020104020204" pitchFamily="34" charset="0"/>
                        </a:rPr>
                        <a:t>the blood of the Lamb saves us from sin and death </a:t>
                      </a:r>
                      <a:endParaRPr lang="en-US" sz="1600" dirty="0"/>
                    </a:p>
                  </a:txBody>
                  <a:tcPr/>
                </a:tc>
                <a:tc>
                  <a:txBody>
                    <a:bodyPr/>
                    <a:lstStyle/>
                    <a:p>
                      <a:r>
                        <a:rPr lang="en-US" sz="1600" dirty="0">
                          <a:solidFill>
                            <a:srgbClr val="333333"/>
                          </a:solidFill>
                          <a:latin typeface="Abadi" panose="020B0604020104020204" pitchFamily="34" charset="0"/>
                        </a:rPr>
                        <a:t>Ex. 12:13; DC 19:16-19</a:t>
                      </a:r>
                      <a:endParaRPr lang="en-US" sz="1600" dirty="0"/>
                    </a:p>
                  </a:txBody>
                  <a:tcPr/>
                </a:tc>
                <a:extLst>
                  <a:ext uri="{0D108BD9-81ED-4DB2-BD59-A6C34878D82A}">
                    <a16:rowId xmlns:a16="http://schemas.microsoft.com/office/drawing/2014/main" val="100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33333"/>
                          </a:solidFill>
                          <a:latin typeface="Abadi" panose="020B0604020104020204" pitchFamily="34" charset="0"/>
                        </a:rPr>
                        <a:t>Great plagues and signs were shown in Egypt before the Passover;</a:t>
                      </a:r>
                      <a:r>
                        <a:rPr lang="en-US" sz="1600" baseline="0" dirty="0">
                          <a:solidFill>
                            <a:srgbClr val="333333"/>
                          </a:solidFill>
                          <a:latin typeface="Abadi" panose="020B0604020104020204" pitchFamily="34" charset="0"/>
                        </a:rPr>
                        <a:t> </a:t>
                      </a:r>
                      <a:r>
                        <a:rPr lang="en-US" sz="1600" dirty="0">
                          <a:solidFill>
                            <a:srgbClr val="333333"/>
                          </a:solidFill>
                          <a:latin typeface="Abadi" panose="020B0604020104020204" pitchFamily="34" charset="0"/>
                        </a:rPr>
                        <a:t>great miracles and signs were shown before Christ's crucifixion</a:t>
                      </a:r>
                    </a:p>
                    <a:p>
                      <a:endParaRPr lang="en-US" sz="1600" dirty="0"/>
                    </a:p>
                  </a:txBody>
                  <a:tcPr/>
                </a:tc>
                <a:tc>
                  <a:txBody>
                    <a:bodyPr/>
                    <a:lstStyle/>
                    <a:p>
                      <a:r>
                        <a:rPr lang="en-US" sz="1600" dirty="0">
                          <a:solidFill>
                            <a:srgbClr val="333333"/>
                          </a:solidFill>
                          <a:latin typeface="Abadi" panose="020B0604020104020204" pitchFamily="34" charset="0"/>
                        </a:rPr>
                        <a:t>Ex. 7-12</a:t>
                      </a:r>
                      <a:endParaRPr lang="en-US" sz="1600" dirty="0"/>
                    </a:p>
                  </a:txBody>
                  <a:tcPr/>
                </a:tc>
                <a:extLst>
                  <a:ext uri="{0D108BD9-81ED-4DB2-BD59-A6C34878D82A}">
                    <a16:rowId xmlns:a16="http://schemas.microsoft.com/office/drawing/2014/main" val="10009"/>
                  </a:ext>
                </a:extLst>
              </a:tr>
              <a:tr h="370840">
                <a:tc>
                  <a:txBody>
                    <a:bodyPr/>
                    <a:lstStyle/>
                    <a:p>
                      <a:r>
                        <a:rPr lang="en-US" sz="1600" dirty="0">
                          <a:solidFill>
                            <a:srgbClr val="333333"/>
                          </a:solidFill>
                          <a:latin typeface="Abadi" panose="020B0604020104020204" pitchFamily="34" charset="0"/>
                        </a:rPr>
                        <a:t>The many signs of God's power are rejected among the Egyptians and among the Jews </a:t>
                      </a:r>
                      <a:endParaRPr lang="en-US" sz="1600" dirty="0"/>
                    </a:p>
                  </a:txBody>
                  <a:tcPr/>
                </a:tc>
                <a:tc>
                  <a:txBody>
                    <a:bodyPr/>
                    <a:lstStyle/>
                    <a:p>
                      <a:r>
                        <a:rPr lang="en-US" sz="1600" dirty="0">
                          <a:solidFill>
                            <a:srgbClr val="333333"/>
                          </a:solidFill>
                          <a:latin typeface="Abadi" panose="020B0604020104020204" pitchFamily="34" charset="0"/>
                        </a:rPr>
                        <a:t>Ex. 7:4; Matt 11:20-21</a:t>
                      </a:r>
                      <a:endParaRPr lang="en-US" sz="1600" dirty="0"/>
                    </a:p>
                  </a:txBody>
                  <a:tcPr/>
                </a:tc>
                <a:extLst>
                  <a:ext uri="{0D108BD9-81ED-4DB2-BD59-A6C34878D82A}">
                    <a16:rowId xmlns:a16="http://schemas.microsoft.com/office/drawing/2014/main" val="10010"/>
                  </a:ext>
                </a:extLst>
              </a:tr>
              <a:tr h="370840">
                <a:tc>
                  <a:txBody>
                    <a:bodyPr/>
                    <a:lstStyle/>
                    <a:p>
                      <a:r>
                        <a:rPr lang="en-US" sz="1600" dirty="0">
                          <a:solidFill>
                            <a:srgbClr val="333333"/>
                          </a:solidFill>
                          <a:latin typeface="Abadi" panose="020B0604020104020204" pitchFamily="34" charset="0"/>
                        </a:rPr>
                        <a:t>There were three days of darkness in Egypt;</a:t>
                      </a:r>
                      <a:r>
                        <a:rPr lang="en-US" sz="1600" baseline="0" dirty="0">
                          <a:solidFill>
                            <a:srgbClr val="333333"/>
                          </a:solidFill>
                          <a:latin typeface="Abadi" panose="020B0604020104020204" pitchFamily="34" charset="0"/>
                        </a:rPr>
                        <a:t> </a:t>
                      </a:r>
                      <a:r>
                        <a:rPr lang="en-US" sz="1600" dirty="0">
                          <a:solidFill>
                            <a:srgbClr val="333333"/>
                          </a:solidFill>
                          <a:latin typeface="Abadi" panose="020B0604020104020204" pitchFamily="34" charset="0"/>
                        </a:rPr>
                        <a:t>there were three days of darkness in the Americas and three hours of darkness in Jerusalem after the Crucifixion </a:t>
                      </a:r>
                      <a:endParaRPr lang="en-US" sz="1600" dirty="0"/>
                    </a:p>
                  </a:txBody>
                  <a:tcPr/>
                </a:tc>
                <a:tc>
                  <a:txBody>
                    <a:bodyPr/>
                    <a:lstStyle/>
                    <a:p>
                      <a:r>
                        <a:rPr lang="en-US" sz="1600" dirty="0">
                          <a:solidFill>
                            <a:srgbClr val="333333"/>
                          </a:solidFill>
                          <a:latin typeface="Abadi" panose="020B0604020104020204" pitchFamily="34" charset="0"/>
                        </a:rPr>
                        <a:t>Ex. 10:22; 3 Ne. 8:20-23; Luke 23:44</a:t>
                      </a:r>
                      <a:endParaRPr lang="en-US" sz="1600" dirty="0"/>
                    </a:p>
                  </a:txBody>
                  <a:tcPr/>
                </a:tc>
                <a:extLst>
                  <a:ext uri="{0D108BD9-81ED-4DB2-BD59-A6C34878D82A}">
                    <a16:rowId xmlns:a16="http://schemas.microsoft.com/office/drawing/2014/main" val="100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33333"/>
                          </a:solidFill>
                          <a:latin typeface="Abadi" panose="020B0604020104020204" pitchFamily="34" charset="0"/>
                        </a:rPr>
                        <a:t>Moses would deliver the house of Israel from physical bondage; Christ would hereby deliver the house of Israel from spiritual bondage.</a:t>
                      </a:r>
                      <a:endParaRPr lang="en-US" sz="1600" b="0" i="0" dirty="0">
                        <a:solidFill>
                          <a:srgbClr val="333333"/>
                        </a:solidFill>
                        <a:effectLst/>
                        <a:latin typeface="Abadi" panose="020B0604020104020204" pitchFamily="34" charset="0"/>
                      </a:endParaRPr>
                    </a:p>
                  </a:txBody>
                  <a:tcPr/>
                </a:tc>
                <a:tc>
                  <a:txBody>
                    <a:bodyPr/>
                    <a:lstStyle/>
                    <a:p>
                      <a:endParaRPr lang="en-US" sz="1600" dirty="0"/>
                    </a:p>
                  </a:txBody>
                  <a:tcPr/>
                </a:tc>
                <a:extLst>
                  <a:ext uri="{0D108BD9-81ED-4DB2-BD59-A6C34878D82A}">
                    <a16:rowId xmlns:a16="http://schemas.microsoft.com/office/drawing/2014/main" val="10012"/>
                  </a:ext>
                </a:extLst>
              </a:tr>
            </a:tbl>
          </a:graphicData>
        </a:graphic>
      </p:graphicFrame>
      <p:sp>
        <p:nvSpPr>
          <p:cNvPr id="4" name="Rectangle 3"/>
          <p:cNvSpPr/>
          <p:nvPr/>
        </p:nvSpPr>
        <p:spPr>
          <a:xfrm>
            <a:off x="4645451" y="0"/>
            <a:ext cx="6396303" cy="584775"/>
          </a:xfrm>
          <a:prstGeom prst="rect">
            <a:avLst/>
          </a:prstGeom>
        </p:spPr>
        <p:txBody>
          <a:bodyPr wrap="none">
            <a:spAutoFit/>
          </a:bodyPr>
          <a:lstStyle/>
          <a:p>
            <a:r>
              <a:rPr lang="en-US" sz="3200" dirty="0">
                <a:solidFill>
                  <a:srgbClr val="333333"/>
                </a:solidFill>
                <a:latin typeface="Abadi" panose="020B0604020104020204" pitchFamily="34" charset="0"/>
              </a:rPr>
              <a:t> Symbolic Elements of the Passover</a:t>
            </a:r>
            <a:endParaRPr lang="en-US" sz="3200" dirty="0"/>
          </a:p>
        </p:txBody>
      </p:sp>
      <p:sp>
        <p:nvSpPr>
          <p:cNvPr id="5" name="Rectangle 4"/>
          <p:cNvSpPr/>
          <p:nvPr/>
        </p:nvSpPr>
        <p:spPr>
          <a:xfrm>
            <a:off x="177561" y="-30779"/>
            <a:ext cx="3884397" cy="646331"/>
          </a:xfrm>
          <a:prstGeom prst="rect">
            <a:avLst/>
          </a:prstGeom>
        </p:spPr>
        <p:txBody>
          <a:bodyPr wrap="none">
            <a:spAutoFit/>
          </a:bodyPr>
          <a:lstStyle/>
          <a:p>
            <a:pPr fontAlgn="base"/>
            <a:r>
              <a:rPr lang="en-US" b="1" i="1" dirty="0">
                <a:solidFill>
                  <a:srgbClr val="B22222"/>
                </a:solidFill>
                <a:latin typeface="Abadi" panose="020B0604020104020204" pitchFamily="34" charset="0"/>
              </a:rPr>
              <a:t>Christ our Passover is sacrificed for us</a:t>
            </a:r>
          </a:p>
          <a:p>
            <a:pPr fontAlgn="base"/>
            <a:r>
              <a:rPr lang="en-US" b="1" i="1" dirty="0">
                <a:solidFill>
                  <a:srgbClr val="B22222"/>
                </a:solidFill>
                <a:effectLst/>
                <a:latin typeface="Abadi" panose="020B0604020104020204" pitchFamily="34" charset="0"/>
              </a:rPr>
              <a:t>1 Corinthians 5:7</a:t>
            </a:r>
            <a:endParaRPr lang="en-US" b="0" i="1" dirty="0">
              <a:solidFill>
                <a:srgbClr val="333333"/>
              </a:solidFill>
              <a:effectLst/>
              <a:latin typeface="Abadi" panose="020B0604020104020204" pitchFamily="34" charset="0"/>
            </a:endParaRPr>
          </a:p>
        </p:txBody>
      </p:sp>
    </p:spTree>
    <p:extLst>
      <p:ext uri="{BB962C8B-B14F-4D97-AF65-F5344CB8AC3E}">
        <p14:creationId xmlns:p14="http://schemas.microsoft.com/office/powerpoint/2010/main" val="1384339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984" y="1127940"/>
            <a:ext cx="5880847" cy="954107"/>
          </a:xfrm>
          <a:prstGeom prst="rect">
            <a:avLst/>
          </a:prstGeom>
          <a:ln>
            <a:solidFill>
              <a:schemeClr val="tx1"/>
            </a:solidFill>
          </a:ln>
        </p:spPr>
        <p:txBody>
          <a:bodyPr wrap="square">
            <a:spAutoFit/>
          </a:bodyPr>
          <a:lstStyle/>
          <a:p>
            <a:pPr fontAlgn="base"/>
            <a:r>
              <a:rPr lang="en-US" sz="1400" dirty="0">
                <a:latin typeface="Open Sans"/>
              </a:rPr>
              <a:t>1. Resist the rhetoric of the world, and you will find that, if you stand fast, so will others—some surprisingly. As Paul said, “Where the Spirit of the Lord is, there is liberty” (2 Cor. 3:17). Neither women nor men can be truly free if they behave so as to lose the Spirit.</a:t>
            </a:r>
            <a:endParaRPr lang="en-US" sz="1400" b="0" i="0" dirty="0">
              <a:effectLst/>
              <a:latin typeface="Open Sans"/>
            </a:endParaRPr>
          </a:p>
        </p:txBody>
      </p:sp>
      <p:sp>
        <p:nvSpPr>
          <p:cNvPr id="3" name="Rectangle 2"/>
          <p:cNvSpPr/>
          <p:nvPr/>
        </p:nvSpPr>
        <p:spPr>
          <a:xfrm>
            <a:off x="129984" y="2082047"/>
            <a:ext cx="5880847" cy="523220"/>
          </a:xfrm>
          <a:prstGeom prst="rect">
            <a:avLst/>
          </a:prstGeom>
          <a:ln>
            <a:solidFill>
              <a:schemeClr val="tx1"/>
            </a:solidFill>
          </a:ln>
        </p:spPr>
        <p:txBody>
          <a:bodyPr wrap="square">
            <a:spAutoFit/>
          </a:bodyPr>
          <a:lstStyle/>
          <a:p>
            <a:pPr fontAlgn="base"/>
            <a:r>
              <a:rPr lang="en-US" sz="1400" dirty="0">
                <a:latin typeface="Open Sans"/>
              </a:rPr>
              <a:t>2. </a:t>
            </a:r>
            <a:r>
              <a:rPr lang="en-US" sz="1400" dirty="0"/>
              <a:t>Since you don’t let people come in and walk around in your house with muddy feet, do not let them walk through your minds with muddy feet.</a:t>
            </a:r>
            <a:endParaRPr lang="en-US" sz="1400" b="0" i="0" dirty="0">
              <a:effectLst/>
              <a:latin typeface="Open Sans"/>
            </a:endParaRPr>
          </a:p>
        </p:txBody>
      </p:sp>
      <p:sp>
        <p:nvSpPr>
          <p:cNvPr id="4" name="Rectangle 3"/>
          <p:cNvSpPr/>
          <p:nvPr/>
        </p:nvSpPr>
        <p:spPr>
          <a:xfrm>
            <a:off x="129983" y="2605267"/>
            <a:ext cx="5880847" cy="1169551"/>
          </a:xfrm>
          <a:prstGeom prst="rect">
            <a:avLst/>
          </a:prstGeom>
          <a:ln>
            <a:solidFill>
              <a:schemeClr val="tx1"/>
            </a:solidFill>
          </a:ln>
        </p:spPr>
        <p:txBody>
          <a:bodyPr wrap="square">
            <a:spAutoFit/>
          </a:bodyPr>
          <a:lstStyle/>
          <a:p>
            <a:pPr fontAlgn="base"/>
            <a:r>
              <a:rPr lang="en-US" sz="1400" dirty="0">
                <a:latin typeface="Open Sans"/>
              </a:rPr>
              <a:t>3. </a:t>
            </a:r>
            <a:r>
              <a:rPr lang="en-US" sz="1400" dirty="0"/>
              <a:t>Build your strong personal link in a chain of chastity and family fidelity, so it can proceed forth from grandparents to parents to children and then on to their posterity. To be so welded together is, of course, to be drawn together in the strongest kind of bond and is to affirm, by your actions, that you believe in the commandments in spite of what is going on in the world around you.</a:t>
            </a:r>
            <a:r>
              <a:rPr lang="en-US" sz="1400" dirty="0">
                <a:latin typeface="Open Sans"/>
              </a:rPr>
              <a:t>.</a:t>
            </a:r>
            <a:endParaRPr lang="en-US" sz="1400" b="0" i="0" dirty="0">
              <a:effectLst/>
              <a:latin typeface="Open Sans"/>
            </a:endParaRPr>
          </a:p>
        </p:txBody>
      </p:sp>
      <p:sp>
        <p:nvSpPr>
          <p:cNvPr id="5" name="Rectangle 4"/>
          <p:cNvSpPr/>
          <p:nvPr/>
        </p:nvSpPr>
        <p:spPr>
          <a:xfrm>
            <a:off x="129983" y="3774818"/>
            <a:ext cx="5880847" cy="954107"/>
          </a:xfrm>
          <a:prstGeom prst="rect">
            <a:avLst/>
          </a:prstGeom>
          <a:ln>
            <a:solidFill>
              <a:schemeClr val="tx1"/>
            </a:solidFill>
          </a:ln>
        </p:spPr>
        <p:txBody>
          <a:bodyPr wrap="square">
            <a:spAutoFit/>
          </a:bodyPr>
          <a:lstStyle/>
          <a:p>
            <a:pPr fontAlgn="base"/>
            <a:r>
              <a:rPr lang="en-US" sz="1400" dirty="0">
                <a:latin typeface="Open Sans"/>
              </a:rPr>
              <a:t>4. </a:t>
            </a:r>
            <a:r>
              <a:rPr lang="en-US" sz="1400" dirty="0"/>
              <a:t> Do not company with fornicators—not because you are too good for them but because you are not good enough. Remember that bad situations can wear down even good people. Joseph had both good sense and good legs in fleeing from Potiphar’s wife.</a:t>
            </a:r>
          </a:p>
        </p:txBody>
      </p:sp>
      <p:sp>
        <p:nvSpPr>
          <p:cNvPr id="6" name="Rectangle 5"/>
          <p:cNvSpPr/>
          <p:nvPr/>
        </p:nvSpPr>
        <p:spPr>
          <a:xfrm>
            <a:off x="129983" y="4728925"/>
            <a:ext cx="5880847" cy="1169551"/>
          </a:xfrm>
          <a:prstGeom prst="rect">
            <a:avLst/>
          </a:prstGeom>
          <a:ln>
            <a:solidFill>
              <a:schemeClr val="tx1"/>
            </a:solidFill>
          </a:ln>
        </p:spPr>
        <p:txBody>
          <a:bodyPr wrap="square">
            <a:spAutoFit/>
          </a:bodyPr>
          <a:lstStyle/>
          <a:p>
            <a:pPr fontAlgn="base"/>
            <a:r>
              <a:rPr lang="en-US" sz="1400" dirty="0">
                <a:latin typeface="Open Sans"/>
              </a:rPr>
              <a:t>5. </a:t>
            </a:r>
            <a:r>
              <a:rPr lang="en-US" sz="1400" dirty="0"/>
              <a:t>Along with the traditional, predatory, selfish male there is now the predatory, selfish female. Both, driven by appetite, have a false sense of being free—but it is, alas, the same sort of empty freedom Cain possessed (after he had broken a commandment by slaying Abel) when, ironically, he said, “I am free” (Moses 5:33).</a:t>
            </a:r>
            <a:endParaRPr lang="en-US" sz="1400" b="0" i="0" dirty="0">
              <a:effectLst/>
              <a:latin typeface="Open Sans"/>
            </a:endParaRPr>
          </a:p>
        </p:txBody>
      </p:sp>
      <p:sp>
        <p:nvSpPr>
          <p:cNvPr id="7" name="Rectangle 6"/>
          <p:cNvSpPr/>
          <p:nvPr/>
        </p:nvSpPr>
        <p:spPr>
          <a:xfrm>
            <a:off x="6010834" y="485017"/>
            <a:ext cx="5880847" cy="1169551"/>
          </a:xfrm>
          <a:prstGeom prst="rect">
            <a:avLst/>
          </a:prstGeom>
          <a:ln>
            <a:solidFill>
              <a:schemeClr val="tx1"/>
            </a:solidFill>
          </a:ln>
        </p:spPr>
        <p:txBody>
          <a:bodyPr wrap="square">
            <a:spAutoFit/>
          </a:bodyPr>
          <a:lstStyle/>
          <a:p>
            <a:pPr fontAlgn="base"/>
            <a:r>
              <a:rPr lang="en-US" sz="1400" dirty="0">
                <a:latin typeface="Open Sans"/>
              </a:rPr>
              <a:t>6. </a:t>
            </a:r>
            <a:r>
              <a:rPr lang="en-US" sz="1400" dirty="0"/>
              <a:t>Where mistakes have been made, remember we have the glorious gospel of repentance. The miracle of forgiveness awaits all who are seriously sorry and who will follow the necessary steps. Bear in mind, however, these are situations in which the soul must first be scalded by shame, for only with real cleansing can real healing occur. But the road of repentance is really there.</a:t>
            </a:r>
            <a:endParaRPr lang="en-US" sz="1400" b="0" i="0" dirty="0">
              <a:effectLst/>
              <a:latin typeface="Open Sans"/>
            </a:endParaRPr>
          </a:p>
        </p:txBody>
      </p:sp>
      <p:sp>
        <p:nvSpPr>
          <p:cNvPr id="8" name="Rectangle 7"/>
          <p:cNvSpPr/>
          <p:nvPr/>
        </p:nvSpPr>
        <p:spPr>
          <a:xfrm>
            <a:off x="6010833" y="1654568"/>
            <a:ext cx="5880847" cy="1169551"/>
          </a:xfrm>
          <a:prstGeom prst="rect">
            <a:avLst/>
          </a:prstGeom>
          <a:ln>
            <a:solidFill>
              <a:schemeClr val="tx1"/>
            </a:solidFill>
          </a:ln>
        </p:spPr>
        <p:txBody>
          <a:bodyPr wrap="square">
            <a:spAutoFit/>
          </a:bodyPr>
          <a:lstStyle/>
          <a:p>
            <a:pPr fontAlgn="base"/>
            <a:r>
              <a:rPr lang="en-US" sz="1400" dirty="0">
                <a:latin typeface="Open Sans"/>
              </a:rPr>
              <a:t>7. </a:t>
            </a:r>
            <a:r>
              <a:rPr lang="en-US" sz="1400" dirty="0"/>
              <a:t>Where the impulse to do wrong appears, act against that impulse while the impulse is still weak and while the will is still strong. Dalliance merely means that the will weakens and the impulse grows stronger. There is a Parkinson’s law of temptation: Temptation expands so as to fill the time and space available to it. Keep “anxiously engaged” (D&amp;C 58:27) in doing good things.</a:t>
            </a:r>
            <a:endParaRPr lang="en-US" sz="1400" b="0" i="0" dirty="0">
              <a:effectLst/>
              <a:latin typeface="Open Sans"/>
            </a:endParaRPr>
          </a:p>
        </p:txBody>
      </p:sp>
      <p:sp>
        <p:nvSpPr>
          <p:cNvPr id="9" name="Rectangle 8"/>
          <p:cNvSpPr/>
          <p:nvPr/>
        </p:nvSpPr>
        <p:spPr>
          <a:xfrm>
            <a:off x="6010833" y="2824119"/>
            <a:ext cx="5880847" cy="1169551"/>
          </a:xfrm>
          <a:prstGeom prst="rect">
            <a:avLst/>
          </a:prstGeom>
          <a:ln>
            <a:solidFill>
              <a:schemeClr val="tx1"/>
            </a:solidFill>
          </a:ln>
        </p:spPr>
        <p:txBody>
          <a:bodyPr wrap="square">
            <a:spAutoFit/>
          </a:bodyPr>
          <a:lstStyle/>
          <a:p>
            <a:pPr fontAlgn="base"/>
            <a:r>
              <a:rPr lang="en-US" sz="1400" dirty="0">
                <a:latin typeface="Open Sans"/>
              </a:rPr>
              <a:t>8. </a:t>
            </a:r>
            <a:r>
              <a:rPr lang="en-US" sz="1400" dirty="0"/>
              <a:t>Because our Church’s behavioral standards are different, connect that fact with what several prophets have told us about how we must come to despise the shame of the world. We must not hold the people of the world in contempt; we must love them. But we must come to have contempt for the shame of the world, because it matters so little in the end.</a:t>
            </a:r>
            <a:endParaRPr lang="en-US" sz="1400" b="0" i="0" dirty="0">
              <a:effectLst/>
              <a:latin typeface="Open Sans"/>
            </a:endParaRPr>
          </a:p>
        </p:txBody>
      </p:sp>
      <p:sp>
        <p:nvSpPr>
          <p:cNvPr id="10" name="Rectangle 9"/>
          <p:cNvSpPr/>
          <p:nvPr/>
        </p:nvSpPr>
        <p:spPr>
          <a:xfrm>
            <a:off x="6010832" y="3990262"/>
            <a:ext cx="5880847" cy="954107"/>
          </a:xfrm>
          <a:prstGeom prst="rect">
            <a:avLst/>
          </a:prstGeom>
          <a:ln>
            <a:solidFill>
              <a:schemeClr val="tx1"/>
            </a:solidFill>
          </a:ln>
        </p:spPr>
        <p:txBody>
          <a:bodyPr wrap="square">
            <a:spAutoFit/>
          </a:bodyPr>
          <a:lstStyle/>
          <a:p>
            <a:pPr fontAlgn="base"/>
            <a:r>
              <a:rPr lang="en-US" sz="1400" dirty="0">
                <a:latin typeface="Open Sans"/>
              </a:rPr>
              <a:t>9. </a:t>
            </a:r>
            <a:r>
              <a:rPr lang="en-US" sz="1400" dirty="0"/>
              <a:t>Remember, those who are in error must not call the cadence for your life, for those who boast of their sexual conquests are only boasting of that which has conquered them. We may pity behavioral clones, but we do not envy them.</a:t>
            </a:r>
            <a:endParaRPr lang="en-US" sz="1400" b="0" i="0" dirty="0">
              <a:effectLst/>
              <a:latin typeface="Open Sans"/>
            </a:endParaRPr>
          </a:p>
        </p:txBody>
      </p:sp>
      <p:sp>
        <p:nvSpPr>
          <p:cNvPr id="11" name="Rectangle 10"/>
          <p:cNvSpPr/>
          <p:nvPr/>
        </p:nvSpPr>
        <p:spPr>
          <a:xfrm>
            <a:off x="6010832" y="4944369"/>
            <a:ext cx="5880847" cy="954107"/>
          </a:xfrm>
          <a:prstGeom prst="rect">
            <a:avLst/>
          </a:prstGeom>
          <a:ln>
            <a:solidFill>
              <a:schemeClr val="tx1"/>
            </a:solidFill>
          </a:ln>
        </p:spPr>
        <p:txBody>
          <a:bodyPr wrap="square">
            <a:spAutoFit/>
          </a:bodyPr>
          <a:lstStyle/>
          <a:p>
            <a:pPr fontAlgn="base"/>
            <a:r>
              <a:rPr lang="en-US" sz="1400" dirty="0">
                <a:latin typeface="Open Sans"/>
              </a:rPr>
              <a:t>10. </a:t>
            </a:r>
            <a:r>
              <a:rPr lang="en-US" sz="1400" dirty="0"/>
              <a:t>… in your concern for justice, deal justly with yourselves! There is a very telling verse in the Book of Mormon that describes an ancient political leader with these words: “And he did do justice unto the people, but not unto himself because of his many </a:t>
            </a:r>
            <a:r>
              <a:rPr lang="en-US" sz="1400" dirty="0" err="1"/>
              <a:t>whoredoms</a:t>
            </a:r>
            <a:r>
              <a:rPr lang="en-US" sz="1400" dirty="0"/>
              <a:t>” (Ether 10:11 ).</a:t>
            </a:r>
            <a:endParaRPr lang="en-US" sz="1400" b="0" i="0" dirty="0">
              <a:effectLst/>
              <a:latin typeface="Open Sans"/>
            </a:endParaRPr>
          </a:p>
        </p:txBody>
      </p:sp>
      <p:sp>
        <p:nvSpPr>
          <p:cNvPr id="12" name="TextBox 11"/>
          <p:cNvSpPr txBox="1"/>
          <p:nvPr/>
        </p:nvSpPr>
        <p:spPr>
          <a:xfrm>
            <a:off x="320485" y="281555"/>
            <a:ext cx="5499842" cy="584775"/>
          </a:xfrm>
          <a:prstGeom prst="rect">
            <a:avLst/>
          </a:prstGeom>
          <a:noFill/>
        </p:spPr>
        <p:txBody>
          <a:bodyPr wrap="square" rtlCol="0">
            <a:spAutoFit/>
          </a:bodyPr>
          <a:lstStyle/>
          <a:p>
            <a:r>
              <a:rPr lang="en-US" sz="3200" dirty="0"/>
              <a:t>10 Warnings—How to Stay Pure</a:t>
            </a:r>
          </a:p>
        </p:txBody>
      </p:sp>
      <p:sp>
        <p:nvSpPr>
          <p:cNvPr id="13" name="Rectangle 12"/>
          <p:cNvSpPr/>
          <p:nvPr/>
        </p:nvSpPr>
        <p:spPr>
          <a:xfrm>
            <a:off x="2337541" y="6006198"/>
            <a:ext cx="7346577" cy="646331"/>
          </a:xfrm>
          <a:prstGeom prst="rect">
            <a:avLst/>
          </a:prstGeom>
        </p:spPr>
        <p:txBody>
          <a:bodyPr wrap="square">
            <a:spAutoFit/>
          </a:bodyPr>
          <a:lstStyle/>
          <a:p>
            <a:r>
              <a:rPr lang="en-US" dirty="0"/>
              <a:t>Elder Neal A. Maxwell </a:t>
            </a:r>
            <a:r>
              <a:rPr lang="en-US" i="1" dirty="0"/>
              <a:t>Reasons to Stay Pure </a:t>
            </a:r>
            <a:r>
              <a:rPr lang="en-US" dirty="0"/>
              <a:t>March 2003 New Era Also found in (“The Stern but Sweet Seventh Commandment,” in </a:t>
            </a:r>
            <a:r>
              <a:rPr lang="en-US" i="1" dirty="0"/>
              <a:t>Morality</a:t>
            </a:r>
            <a:r>
              <a:rPr lang="en-US" dirty="0"/>
              <a:t> [1992], 29).</a:t>
            </a:r>
          </a:p>
        </p:txBody>
      </p:sp>
    </p:spTree>
    <p:extLst>
      <p:ext uri="{BB962C8B-B14F-4D97-AF65-F5344CB8AC3E}">
        <p14:creationId xmlns:p14="http://schemas.microsoft.com/office/powerpoint/2010/main" val="94027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7400" y="152401"/>
            <a:ext cx="8382000" cy="584775"/>
          </a:xfrm>
          <a:prstGeom prst="rect">
            <a:avLst/>
          </a:prstGeom>
          <a:noFill/>
        </p:spPr>
        <p:txBody>
          <a:bodyPr wrap="square" rtlCol="0">
            <a:spAutoFit/>
          </a:bodyPr>
          <a:lstStyle/>
          <a:p>
            <a:r>
              <a:rPr lang="en-US" sz="3200" dirty="0">
                <a:solidFill>
                  <a:srgbClr val="FFFF00"/>
                </a:solidFill>
              </a:rPr>
              <a:t>Corinth</a:t>
            </a:r>
          </a:p>
        </p:txBody>
      </p:sp>
      <p:sp>
        <p:nvSpPr>
          <p:cNvPr id="8" name="TextBox 7"/>
          <p:cNvSpPr txBox="1"/>
          <p:nvPr/>
        </p:nvSpPr>
        <p:spPr>
          <a:xfrm>
            <a:off x="2545976" y="3699639"/>
            <a:ext cx="5217459" cy="923330"/>
          </a:xfrm>
          <a:prstGeom prst="rect">
            <a:avLst/>
          </a:prstGeom>
          <a:noFill/>
        </p:spPr>
        <p:txBody>
          <a:bodyPr wrap="square" rtlCol="0">
            <a:spAutoFit/>
          </a:bodyPr>
          <a:lstStyle/>
          <a:p>
            <a:r>
              <a:rPr lang="en-US" dirty="0">
                <a:solidFill>
                  <a:srgbClr val="FFFF00"/>
                </a:solidFill>
              </a:rPr>
              <a:t>Corinth was the site of the famous temple of Aphrodite (Venus), the goddess of love, where there were a thousand “priestesses.”</a:t>
            </a:r>
          </a:p>
        </p:txBody>
      </p:sp>
      <p:sp>
        <p:nvSpPr>
          <p:cNvPr id="10" name="TextBox 9"/>
          <p:cNvSpPr txBox="1"/>
          <p:nvPr/>
        </p:nvSpPr>
        <p:spPr>
          <a:xfrm>
            <a:off x="4648383" y="5311436"/>
            <a:ext cx="3810000" cy="646331"/>
          </a:xfrm>
          <a:prstGeom prst="rect">
            <a:avLst/>
          </a:prstGeom>
          <a:noFill/>
        </p:spPr>
        <p:txBody>
          <a:bodyPr wrap="square" rtlCol="0">
            <a:spAutoFit/>
          </a:bodyPr>
          <a:lstStyle/>
          <a:p>
            <a:r>
              <a:rPr lang="en-US" dirty="0">
                <a:solidFill>
                  <a:srgbClr val="FFFF00"/>
                </a:solidFill>
              </a:rPr>
              <a:t>Priestesses---prostitutes glorified by the cloak of religious worship</a:t>
            </a:r>
          </a:p>
        </p:txBody>
      </p:sp>
      <p:pic>
        <p:nvPicPr>
          <p:cNvPr id="16388" name="Picture 4" descr="https://encrypted-tbn1.gstatic.com/images?q=tbn:ANd9GcRJuw0sKdgP-nT3sFsqGlxv-A2ac8GYvzHR8dVmXLGj5tzT6EvQ"/>
          <p:cNvPicPr>
            <a:picLocks noChangeAspect="1" noChangeArrowheads="1"/>
          </p:cNvPicPr>
          <p:nvPr/>
        </p:nvPicPr>
        <p:blipFill>
          <a:blip r:embed="rId3" cstate="print"/>
          <a:srcRect/>
          <a:stretch>
            <a:fillRect/>
          </a:stretch>
        </p:blipFill>
        <p:spPr bwMode="auto">
          <a:xfrm>
            <a:off x="8934541" y="4554071"/>
            <a:ext cx="2266950" cy="2019301"/>
          </a:xfrm>
          <a:prstGeom prst="rect">
            <a:avLst/>
          </a:prstGeom>
          <a:noFill/>
        </p:spPr>
      </p:pic>
      <p:pic>
        <p:nvPicPr>
          <p:cNvPr id="10242" name="Picture 2" descr="Image result for famous temple of aphrod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383" y="270639"/>
            <a:ext cx="4762317" cy="31662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9A6DD66-4F28-4598-82FC-98558BF751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832" y="814134"/>
            <a:ext cx="1914144" cy="2554224"/>
          </a:xfrm>
          <a:prstGeom prst="rect">
            <a:avLst/>
          </a:prstGeom>
        </p:spPr>
      </p:pic>
    </p:spTree>
    <p:extLst>
      <p:ext uri="{BB962C8B-B14F-4D97-AF65-F5344CB8AC3E}">
        <p14:creationId xmlns:p14="http://schemas.microsoft.com/office/powerpoint/2010/main" val="42747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fade">
                                      <p:cBhvr>
                                        <p:cTn id="10"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0" y="152401"/>
            <a:ext cx="8915400" cy="584775"/>
          </a:xfrm>
          <a:prstGeom prst="rect">
            <a:avLst/>
          </a:prstGeom>
          <a:noFill/>
        </p:spPr>
        <p:txBody>
          <a:bodyPr wrap="square" rtlCol="0">
            <a:spAutoFit/>
          </a:bodyPr>
          <a:lstStyle/>
          <a:p>
            <a:pPr algn="ctr"/>
            <a:r>
              <a:rPr lang="en-US" sz="3200" dirty="0">
                <a:solidFill>
                  <a:srgbClr val="FFFF00"/>
                </a:solidFill>
              </a:rPr>
              <a:t>“</a:t>
            </a:r>
            <a:r>
              <a:rPr lang="en-US" sz="3200" dirty="0" err="1">
                <a:solidFill>
                  <a:srgbClr val="FFFF00"/>
                </a:solidFill>
              </a:rPr>
              <a:t>Corinthianize</a:t>
            </a:r>
            <a:r>
              <a:rPr lang="en-US" sz="3200" dirty="0">
                <a:solidFill>
                  <a:srgbClr val="FFFF00"/>
                </a:solidFill>
              </a:rPr>
              <a:t>” – </a:t>
            </a:r>
            <a:r>
              <a:rPr lang="en-US" sz="2800" dirty="0">
                <a:solidFill>
                  <a:srgbClr val="FFFF00"/>
                </a:solidFill>
              </a:rPr>
              <a:t>meant to engage in reckless debauchery</a:t>
            </a:r>
          </a:p>
        </p:txBody>
      </p:sp>
      <p:sp>
        <p:nvSpPr>
          <p:cNvPr id="8" name="TextBox 7"/>
          <p:cNvSpPr txBox="1"/>
          <p:nvPr/>
        </p:nvSpPr>
        <p:spPr>
          <a:xfrm>
            <a:off x="605118" y="1745093"/>
            <a:ext cx="3751729" cy="830997"/>
          </a:xfrm>
          <a:prstGeom prst="rect">
            <a:avLst/>
          </a:prstGeom>
          <a:noFill/>
        </p:spPr>
        <p:txBody>
          <a:bodyPr wrap="square" rtlCol="0">
            <a:spAutoFit/>
          </a:bodyPr>
          <a:lstStyle/>
          <a:p>
            <a:r>
              <a:rPr lang="en-US" sz="2400" dirty="0">
                <a:solidFill>
                  <a:srgbClr val="FFFF00"/>
                </a:solidFill>
              </a:rPr>
              <a:t>Usually portrayed on the stage as drunkards.</a:t>
            </a:r>
          </a:p>
        </p:txBody>
      </p:sp>
      <p:pic>
        <p:nvPicPr>
          <p:cNvPr id="17410" name="Picture 2" descr="https://encrypted-tbn0.gstatic.com/images?q=tbn:ANd9GcSmUTUDX6IdROP1GzQjsHp6qoXe8Z8E4LtkBvNop33QaFb-BHFX"/>
          <p:cNvPicPr>
            <a:picLocks noChangeAspect="1" noChangeArrowheads="1"/>
          </p:cNvPicPr>
          <p:nvPr/>
        </p:nvPicPr>
        <p:blipFill>
          <a:blip r:embed="rId3" cstate="print"/>
          <a:srcRect/>
          <a:stretch>
            <a:fillRect/>
          </a:stretch>
        </p:blipFill>
        <p:spPr bwMode="auto">
          <a:xfrm>
            <a:off x="4876800" y="914401"/>
            <a:ext cx="2133600" cy="1963883"/>
          </a:xfrm>
          <a:prstGeom prst="rect">
            <a:avLst/>
          </a:prstGeom>
          <a:noFill/>
        </p:spPr>
      </p:pic>
      <p:sp>
        <p:nvSpPr>
          <p:cNvPr id="11" name="TextBox 10"/>
          <p:cNvSpPr txBox="1"/>
          <p:nvPr/>
        </p:nvSpPr>
        <p:spPr>
          <a:xfrm>
            <a:off x="6490447" y="3055509"/>
            <a:ext cx="3751729" cy="1569660"/>
          </a:xfrm>
          <a:prstGeom prst="rect">
            <a:avLst/>
          </a:prstGeom>
          <a:noFill/>
        </p:spPr>
        <p:txBody>
          <a:bodyPr wrap="square" rtlCol="0">
            <a:spAutoFit/>
          </a:bodyPr>
          <a:lstStyle/>
          <a:p>
            <a:r>
              <a:rPr lang="en-US" sz="2400" dirty="0">
                <a:solidFill>
                  <a:srgbClr val="FFFF00"/>
                </a:solidFill>
              </a:rPr>
              <a:t>Sometimes when one is called a “Corinthian” means he is given totally over to licentious desires. </a:t>
            </a:r>
          </a:p>
        </p:txBody>
      </p:sp>
      <p:pic>
        <p:nvPicPr>
          <p:cNvPr id="17414" name="Picture 6" descr="https://encrypted-tbn1.gstatic.com/images?q=tbn:ANd9GcT3_b1NWq46l8qoVq8QsKuuohY6CQqFb-LzrKrJXi4Ovdbn9bf2Pw"/>
          <p:cNvPicPr>
            <a:picLocks noChangeAspect="1" noChangeArrowheads="1"/>
          </p:cNvPicPr>
          <p:nvPr/>
        </p:nvPicPr>
        <p:blipFill>
          <a:blip r:embed="rId4" cstate="print"/>
          <a:srcRect/>
          <a:stretch>
            <a:fillRect/>
          </a:stretch>
        </p:blipFill>
        <p:spPr bwMode="auto">
          <a:xfrm>
            <a:off x="10009095" y="4213413"/>
            <a:ext cx="1382081" cy="2295525"/>
          </a:xfrm>
          <a:prstGeom prst="rect">
            <a:avLst/>
          </a:prstGeom>
          <a:noFill/>
        </p:spPr>
      </p:pic>
      <p:pic>
        <p:nvPicPr>
          <p:cNvPr id="3" name="Picture 2">
            <a:extLst>
              <a:ext uri="{FF2B5EF4-FFF2-40B4-BE49-F238E27FC236}">
                <a16:creationId xmlns:a16="http://schemas.microsoft.com/office/drawing/2014/main" id="{928F3F93-8E66-4EA3-8A88-C7E8E4840C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3476414"/>
            <a:ext cx="4279900" cy="2489200"/>
          </a:xfrm>
          <a:prstGeom prst="rect">
            <a:avLst/>
          </a:prstGeom>
        </p:spPr>
      </p:pic>
    </p:spTree>
    <p:extLst>
      <p:ext uri="{BB962C8B-B14F-4D97-AF65-F5344CB8AC3E}">
        <p14:creationId xmlns:p14="http://schemas.microsoft.com/office/powerpoint/2010/main" val="184106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 presetClass="entr" presetSubtype="0" fill="hold" nodeType="withEffect">
                                  <p:stCondLst>
                                    <p:cond delay="0"/>
                                  </p:stCondLst>
                                  <p:childTnLst>
                                    <p:set>
                                      <p:cBhvr>
                                        <p:cTn id="17"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333"/>
            <a:ext cx="12192000" cy="70352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4082" y="145997"/>
            <a:ext cx="11577918" cy="584775"/>
          </a:xfrm>
          <a:prstGeom prst="rect">
            <a:avLst/>
          </a:prstGeom>
          <a:noFill/>
        </p:spPr>
        <p:txBody>
          <a:bodyPr wrap="square" rtlCol="0">
            <a:spAutoFit/>
          </a:bodyPr>
          <a:lstStyle/>
          <a:p>
            <a:r>
              <a:rPr lang="en-US" sz="3200" dirty="0">
                <a:solidFill>
                  <a:srgbClr val="FFFF00"/>
                </a:solidFill>
              </a:rPr>
              <a:t>Paul’s stepmother had married a member of the Church in Corinth</a:t>
            </a:r>
          </a:p>
        </p:txBody>
      </p:sp>
      <p:sp>
        <p:nvSpPr>
          <p:cNvPr id="8" name="TextBox 7"/>
          <p:cNvSpPr txBox="1"/>
          <p:nvPr/>
        </p:nvSpPr>
        <p:spPr>
          <a:xfrm>
            <a:off x="1093694" y="980301"/>
            <a:ext cx="3810000" cy="1015663"/>
          </a:xfrm>
          <a:prstGeom prst="rect">
            <a:avLst/>
          </a:prstGeom>
          <a:noFill/>
        </p:spPr>
        <p:txBody>
          <a:bodyPr wrap="square" rtlCol="0">
            <a:spAutoFit/>
          </a:bodyPr>
          <a:lstStyle/>
          <a:p>
            <a:r>
              <a:rPr lang="en-US" sz="2000" dirty="0">
                <a:solidFill>
                  <a:srgbClr val="FFFF00"/>
                </a:solidFill>
              </a:rPr>
              <a:t>She may have been a widow or had been separated from her prior husband.</a:t>
            </a:r>
          </a:p>
        </p:txBody>
      </p:sp>
      <p:sp>
        <p:nvSpPr>
          <p:cNvPr id="11" name="TextBox 10"/>
          <p:cNvSpPr txBox="1"/>
          <p:nvPr/>
        </p:nvSpPr>
        <p:spPr>
          <a:xfrm>
            <a:off x="5943600" y="1995964"/>
            <a:ext cx="3810000" cy="1015663"/>
          </a:xfrm>
          <a:prstGeom prst="rect">
            <a:avLst/>
          </a:prstGeom>
          <a:noFill/>
        </p:spPr>
        <p:txBody>
          <a:bodyPr wrap="square" rtlCol="0">
            <a:spAutoFit/>
          </a:bodyPr>
          <a:lstStyle/>
          <a:p>
            <a:r>
              <a:rPr lang="en-US" sz="2000" dirty="0">
                <a:solidFill>
                  <a:srgbClr val="FFFF00"/>
                </a:solidFill>
              </a:rPr>
              <a:t>Such Marriages were forbidden by the Mosaic code under penalty of excommunication (Lev. 18:6-8, 29)</a:t>
            </a:r>
          </a:p>
        </p:txBody>
      </p:sp>
      <p:sp>
        <p:nvSpPr>
          <p:cNvPr id="9" name="TextBox 8"/>
          <p:cNvSpPr txBox="1"/>
          <p:nvPr/>
        </p:nvSpPr>
        <p:spPr>
          <a:xfrm>
            <a:off x="2147047" y="5081598"/>
            <a:ext cx="4347882" cy="1015663"/>
          </a:xfrm>
          <a:prstGeom prst="rect">
            <a:avLst/>
          </a:prstGeom>
          <a:noFill/>
        </p:spPr>
        <p:txBody>
          <a:bodyPr wrap="square" rtlCol="0">
            <a:spAutoFit/>
          </a:bodyPr>
          <a:lstStyle/>
          <a:p>
            <a:r>
              <a:rPr lang="en-US" sz="2000" dirty="0">
                <a:solidFill>
                  <a:srgbClr val="FFFF00"/>
                </a:solidFill>
              </a:rPr>
              <a:t>Paul describes the intimacies resulting from such unions as </a:t>
            </a:r>
            <a:r>
              <a:rPr lang="en-US" sz="2000" dirty="0">
                <a:solidFill>
                  <a:schemeClr val="bg2"/>
                </a:solidFill>
              </a:rPr>
              <a:t>fornication</a:t>
            </a:r>
            <a:r>
              <a:rPr lang="en-US" sz="2000" dirty="0">
                <a:solidFill>
                  <a:srgbClr val="FFFF00"/>
                </a:solidFill>
              </a:rPr>
              <a:t> and condemns his Corinthian brethren. </a:t>
            </a:r>
          </a:p>
        </p:txBody>
      </p:sp>
      <p:pic>
        <p:nvPicPr>
          <p:cNvPr id="3" name="Picture 2">
            <a:extLst>
              <a:ext uri="{FF2B5EF4-FFF2-40B4-BE49-F238E27FC236}">
                <a16:creationId xmlns:a16="http://schemas.microsoft.com/office/drawing/2014/main" id="{C1432F2D-531B-4BAB-9192-FF0AE62EF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110" y="2097325"/>
            <a:ext cx="2914650" cy="2333625"/>
          </a:xfrm>
          <a:prstGeom prst="rect">
            <a:avLst/>
          </a:prstGeom>
        </p:spPr>
      </p:pic>
      <p:pic>
        <p:nvPicPr>
          <p:cNvPr id="5" name="Picture 4">
            <a:extLst>
              <a:ext uri="{FF2B5EF4-FFF2-40B4-BE49-F238E27FC236}">
                <a16:creationId xmlns:a16="http://schemas.microsoft.com/office/drawing/2014/main" id="{0FF56F9F-F507-416D-935E-24084FBAE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642" y="3652086"/>
            <a:ext cx="2365248" cy="2859024"/>
          </a:xfrm>
          <a:prstGeom prst="rect">
            <a:avLst/>
          </a:prstGeom>
        </p:spPr>
      </p:pic>
    </p:spTree>
    <p:extLst>
      <p:ext uri="{BB962C8B-B14F-4D97-AF65-F5344CB8AC3E}">
        <p14:creationId xmlns:p14="http://schemas.microsoft.com/office/powerpoint/2010/main" val="419004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799"/>
            <a:ext cx="12192000" cy="7170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29000" y="304801"/>
            <a:ext cx="5638800" cy="1384995"/>
          </a:xfrm>
          <a:prstGeom prst="rect">
            <a:avLst/>
          </a:prstGeom>
          <a:noFill/>
        </p:spPr>
        <p:txBody>
          <a:bodyPr wrap="square" rtlCol="0">
            <a:spAutoFit/>
          </a:bodyPr>
          <a:lstStyle/>
          <a:p>
            <a:pPr algn="ctr"/>
            <a:r>
              <a:rPr lang="en-US" sz="2800" dirty="0">
                <a:solidFill>
                  <a:srgbClr val="FFFF00"/>
                </a:solidFill>
              </a:rPr>
              <a:t>Paul felt that if Church members who sin were left in Church, the sin would spread throughout the church.</a:t>
            </a:r>
          </a:p>
        </p:txBody>
      </p:sp>
      <p:sp>
        <p:nvSpPr>
          <p:cNvPr id="8" name="TextBox 7"/>
          <p:cNvSpPr txBox="1"/>
          <p:nvPr/>
        </p:nvSpPr>
        <p:spPr>
          <a:xfrm>
            <a:off x="2057400" y="3276601"/>
            <a:ext cx="3810000" cy="2677656"/>
          </a:xfrm>
          <a:prstGeom prst="rect">
            <a:avLst/>
          </a:prstGeom>
          <a:noFill/>
        </p:spPr>
        <p:txBody>
          <a:bodyPr wrap="square" rtlCol="0">
            <a:spAutoFit/>
          </a:bodyPr>
          <a:lstStyle/>
          <a:p>
            <a:r>
              <a:rPr lang="en-US" sz="2800" dirty="0">
                <a:solidFill>
                  <a:srgbClr val="FFFF00"/>
                </a:solidFill>
              </a:rPr>
              <a:t>“The Church must, therefore, purge out this old leaven of wickedness and replace it with a new influence or leaven of righteousness.”</a:t>
            </a:r>
          </a:p>
        </p:txBody>
      </p:sp>
      <p:sp>
        <p:nvSpPr>
          <p:cNvPr id="9" name="TextBox 8"/>
          <p:cNvSpPr txBox="1"/>
          <p:nvPr/>
        </p:nvSpPr>
        <p:spPr>
          <a:xfrm>
            <a:off x="8247530" y="6400801"/>
            <a:ext cx="3810000" cy="369332"/>
          </a:xfrm>
          <a:prstGeom prst="rect">
            <a:avLst/>
          </a:prstGeom>
          <a:noFill/>
        </p:spPr>
        <p:txBody>
          <a:bodyPr wrap="square" rtlCol="0">
            <a:spAutoFit/>
          </a:bodyPr>
          <a:lstStyle/>
          <a:p>
            <a:pPr algn="r"/>
            <a:r>
              <a:rPr lang="en-US" dirty="0">
                <a:solidFill>
                  <a:srgbClr val="FFFF00"/>
                </a:solidFill>
              </a:rPr>
              <a:t>(2)</a:t>
            </a:r>
          </a:p>
        </p:txBody>
      </p:sp>
      <p:grpSp>
        <p:nvGrpSpPr>
          <p:cNvPr id="2" name="Group 16"/>
          <p:cNvGrpSpPr/>
          <p:nvPr/>
        </p:nvGrpSpPr>
        <p:grpSpPr>
          <a:xfrm>
            <a:off x="6248400" y="2895601"/>
            <a:ext cx="3505200" cy="2514600"/>
            <a:chOff x="4724400" y="2895600"/>
            <a:chExt cx="3505200" cy="2514600"/>
          </a:xfrm>
        </p:grpSpPr>
        <p:sp>
          <p:nvSpPr>
            <p:cNvPr id="7" name="Rectangle 6"/>
            <p:cNvSpPr/>
            <p:nvPr/>
          </p:nvSpPr>
          <p:spPr>
            <a:xfrm>
              <a:off x="4724400" y="2895600"/>
              <a:ext cx="3505200" cy="2514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53000" y="3048000"/>
              <a:ext cx="3080327" cy="22098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85327" y="3276600"/>
              <a:ext cx="2634673" cy="1569660"/>
            </a:xfrm>
            <a:prstGeom prst="rect">
              <a:avLst/>
            </a:prstGeom>
            <a:noFill/>
          </p:spPr>
          <p:txBody>
            <a:bodyPr wrap="square" rtlCol="0">
              <a:spAutoFit/>
            </a:bodyPr>
            <a:lstStyle/>
            <a:p>
              <a:pPr algn="ctr"/>
              <a:r>
                <a:rPr lang="en-US" sz="3200" dirty="0">
                  <a:solidFill>
                    <a:schemeClr val="bg1"/>
                  </a:solidFill>
                  <a:latin typeface="Happy Monkey" panose="02000500000000020004" pitchFamily="2" charset="0"/>
                </a:rPr>
                <a:t>One bad apple spoils the barrel</a:t>
              </a:r>
            </a:p>
          </p:txBody>
        </p:sp>
        <p:grpSp>
          <p:nvGrpSpPr>
            <p:cNvPr id="3" name="Group 10"/>
            <p:cNvGrpSpPr/>
            <p:nvPr/>
          </p:nvGrpSpPr>
          <p:grpSpPr>
            <a:xfrm>
              <a:off x="7315200" y="4343400"/>
              <a:ext cx="571276" cy="685800"/>
              <a:chOff x="5486400" y="381000"/>
              <a:chExt cx="571276" cy="685800"/>
            </a:xfrm>
          </p:grpSpPr>
          <p:sp>
            <p:nvSpPr>
              <p:cNvPr id="13" name="Rounded Rectangle 12"/>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51" y="1689796"/>
            <a:ext cx="1402976" cy="1958321"/>
          </a:xfrm>
          <a:prstGeom prst="rect">
            <a:avLst/>
          </a:prstGeom>
        </p:spPr>
      </p:pic>
      <p:sp>
        <p:nvSpPr>
          <p:cNvPr id="18" name="TextBox 17"/>
          <p:cNvSpPr txBox="1"/>
          <p:nvPr/>
        </p:nvSpPr>
        <p:spPr>
          <a:xfrm>
            <a:off x="114300" y="6397330"/>
            <a:ext cx="3810000" cy="369332"/>
          </a:xfrm>
          <a:prstGeom prst="rect">
            <a:avLst/>
          </a:prstGeom>
          <a:noFill/>
        </p:spPr>
        <p:txBody>
          <a:bodyPr wrap="square" rtlCol="0">
            <a:spAutoFit/>
          </a:bodyPr>
          <a:lstStyle/>
          <a:p>
            <a:r>
              <a:rPr lang="en-US" dirty="0">
                <a:solidFill>
                  <a:srgbClr val="FFFF00"/>
                </a:solidFill>
              </a:rPr>
              <a:t>1 Corinthians 5:7</a:t>
            </a:r>
          </a:p>
        </p:txBody>
      </p:sp>
    </p:spTree>
    <p:extLst>
      <p:ext uri="{BB962C8B-B14F-4D97-AF65-F5344CB8AC3E}">
        <p14:creationId xmlns:p14="http://schemas.microsoft.com/office/powerpoint/2010/main" val="235599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533"/>
            <a:ext cx="12192000" cy="69844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56355" y="204156"/>
            <a:ext cx="7178488" cy="4524315"/>
          </a:xfrm>
          <a:prstGeom prst="rect">
            <a:avLst/>
          </a:prstGeom>
          <a:noFill/>
        </p:spPr>
        <p:txBody>
          <a:bodyPr wrap="square" rtlCol="0">
            <a:spAutoFit/>
          </a:bodyPr>
          <a:lstStyle/>
          <a:p>
            <a:r>
              <a:rPr lang="en-US" sz="3200" dirty="0">
                <a:solidFill>
                  <a:srgbClr val="FFFF00"/>
                </a:solidFill>
              </a:rPr>
              <a:t>“ …do not company with fornicators—not because you are too good for them, but as C. S. Lewis wrote, </a:t>
            </a:r>
            <a:r>
              <a:rPr lang="en-US" sz="3200" dirty="0">
                <a:solidFill>
                  <a:schemeClr val="bg2"/>
                </a:solidFill>
              </a:rPr>
              <a:t>because you are not good enough.</a:t>
            </a:r>
            <a:r>
              <a:rPr lang="en-US" sz="3200" dirty="0">
                <a:solidFill>
                  <a:srgbClr val="FFFF00"/>
                </a:solidFill>
              </a:rPr>
              <a:t> </a:t>
            </a:r>
          </a:p>
          <a:p>
            <a:endParaRPr lang="en-US" sz="3200" dirty="0">
              <a:solidFill>
                <a:srgbClr val="FFFF00"/>
              </a:solidFill>
            </a:endParaRPr>
          </a:p>
          <a:p>
            <a:r>
              <a:rPr lang="en-US" sz="3200" dirty="0">
                <a:solidFill>
                  <a:srgbClr val="FFFF00"/>
                </a:solidFill>
              </a:rPr>
              <a:t>Remember that bad situations can wear down even good people. Joseph had both good sense and good legs in fleeing from Potiphar’s wife.”</a:t>
            </a:r>
          </a:p>
        </p:txBody>
      </p:sp>
      <p:pic>
        <p:nvPicPr>
          <p:cNvPr id="17" name="Picture 16" descr="Neil A. Maxwell.jpg"/>
          <p:cNvPicPr>
            <a:picLocks noChangeAspect="1"/>
          </p:cNvPicPr>
          <p:nvPr/>
        </p:nvPicPr>
        <p:blipFill>
          <a:blip r:embed="rId3" cstate="print"/>
          <a:stretch>
            <a:fillRect/>
          </a:stretch>
        </p:blipFill>
        <p:spPr>
          <a:xfrm>
            <a:off x="10176762" y="970125"/>
            <a:ext cx="1671449" cy="2091813"/>
          </a:xfrm>
          <a:prstGeom prst="rect">
            <a:avLst/>
          </a:prstGeom>
        </p:spPr>
      </p:pic>
      <p:pic>
        <p:nvPicPr>
          <p:cNvPr id="6146" name="Picture 2" descr="https://encrypted-tbn2.gstatic.com/images?q=tbn:ANd9GcQBiyUqDz2FpMrBmgXrNdJUEonRpWhUV4qwv7I5bPBOYgXAttQo"/>
          <p:cNvPicPr>
            <a:picLocks noChangeAspect="1" noChangeArrowheads="1"/>
          </p:cNvPicPr>
          <p:nvPr/>
        </p:nvPicPr>
        <p:blipFill>
          <a:blip r:embed="rId4" cstate="print"/>
          <a:srcRect/>
          <a:stretch>
            <a:fillRect/>
          </a:stretch>
        </p:blipFill>
        <p:spPr bwMode="auto">
          <a:xfrm>
            <a:off x="537883" y="3613381"/>
            <a:ext cx="1876425" cy="2438400"/>
          </a:xfrm>
          <a:prstGeom prst="rect">
            <a:avLst/>
          </a:prstGeom>
          <a:noFill/>
        </p:spPr>
      </p:pic>
      <p:sp>
        <p:nvSpPr>
          <p:cNvPr id="2" name="TextBox 1"/>
          <p:cNvSpPr txBox="1"/>
          <p:nvPr/>
        </p:nvSpPr>
        <p:spPr>
          <a:xfrm>
            <a:off x="11233988" y="6410256"/>
            <a:ext cx="874059" cy="369332"/>
          </a:xfrm>
          <a:prstGeom prst="rect">
            <a:avLst/>
          </a:prstGeom>
          <a:noFill/>
        </p:spPr>
        <p:txBody>
          <a:bodyPr wrap="square" rtlCol="0">
            <a:spAutoFit/>
          </a:bodyPr>
          <a:lstStyle/>
          <a:p>
            <a:pPr algn="r"/>
            <a:r>
              <a:rPr lang="en-US" dirty="0">
                <a:solidFill>
                  <a:schemeClr val="bg1"/>
                </a:solidFill>
              </a:rPr>
              <a:t>(3)</a:t>
            </a:r>
          </a:p>
        </p:txBody>
      </p:sp>
      <p:grpSp>
        <p:nvGrpSpPr>
          <p:cNvPr id="8" name="Group 7"/>
          <p:cNvGrpSpPr/>
          <p:nvPr/>
        </p:nvGrpSpPr>
        <p:grpSpPr>
          <a:xfrm>
            <a:off x="6716595" y="4204672"/>
            <a:ext cx="3289208" cy="2390250"/>
            <a:chOff x="384206" y="4158361"/>
            <a:chExt cx="3289208" cy="2390250"/>
          </a:xfrm>
        </p:grpSpPr>
        <p:grpSp>
          <p:nvGrpSpPr>
            <p:cNvPr id="9" name="Group 8"/>
            <p:cNvGrpSpPr/>
            <p:nvPr/>
          </p:nvGrpSpPr>
          <p:grpSpPr>
            <a:xfrm>
              <a:off x="384206" y="4158361"/>
              <a:ext cx="3289208" cy="2390250"/>
              <a:chOff x="609599" y="833642"/>
              <a:chExt cx="7941747" cy="5771225"/>
            </a:xfrm>
          </p:grpSpPr>
          <p:grpSp>
            <p:nvGrpSpPr>
              <p:cNvPr id="11" name="Group 14"/>
              <p:cNvGrpSpPr/>
              <p:nvPr/>
            </p:nvGrpSpPr>
            <p:grpSpPr>
              <a:xfrm rot="10800000">
                <a:off x="7696200" y="5257800"/>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10800000">
                <a:off x="939238" y="4923502"/>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899460" y="833642"/>
                <a:ext cx="621450" cy="986197"/>
                <a:chOff x="7031201" y="834275"/>
                <a:chExt cx="762000" cy="1488861"/>
              </a:xfrm>
            </p:grpSpPr>
            <p:sp>
              <p:nvSpPr>
                <p:cNvPr id="21" name="Rounded Rectangle 2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646520" y="1148254"/>
                <a:ext cx="621450" cy="1017899"/>
                <a:chOff x="7087348" y="824753"/>
                <a:chExt cx="762000" cy="1536722"/>
              </a:xfrm>
            </p:grpSpPr>
            <p:sp>
              <p:nvSpPr>
                <p:cNvPr id="19" name="Rounded Rectangle 1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798720" y="4752244"/>
              <a:ext cx="2437759" cy="1323439"/>
            </a:xfrm>
            <a:prstGeom prst="rect">
              <a:avLst/>
            </a:prstGeom>
          </p:spPr>
          <p:txBody>
            <a:bodyPr wrap="square">
              <a:spAutoFit/>
            </a:bodyPr>
            <a:lstStyle/>
            <a:p>
              <a:pPr algn="ctr"/>
              <a:r>
                <a:rPr lang="en-US" sz="1600" b="1" dirty="0"/>
                <a:t>If we choose to closely associate with those who embrace sin, we can be influenced by their wickedness</a:t>
              </a:r>
              <a:endParaRPr lang="en-US" sz="1600" dirty="0"/>
            </a:p>
          </p:txBody>
        </p:sp>
      </p:grpSp>
    </p:spTree>
    <p:extLst>
      <p:ext uri="{BB962C8B-B14F-4D97-AF65-F5344CB8AC3E}">
        <p14:creationId xmlns:p14="http://schemas.microsoft.com/office/powerpoint/2010/main" val="328476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533"/>
            <a:ext cx="12192000" cy="69844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5118" y="381000"/>
            <a:ext cx="6329082" cy="2677656"/>
          </a:xfrm>
          <a:prstGeom prst="rect">
            <a:avLst/>
          </a:prstGeom>
          <a:noFill/>
        </p:spPr>
        <p:txBody>
          <a:bodyPr wrap="square" rtlCol="0">
            <a:spAutoFit/>
          </a:bodyPr>
          <a:lstStyle/>
          <a:p>
            <a:r>
              <a:rPr lang="en-US" sz="2400" dirty="0">
                <a:solidFill>
                  <a:srgbClr val="FFFF00"/>
                </a:solidFill>
              </a:rPr>
              <a:t>“Everyone needs good friends and true friends. They will be a great strength and blessing to you. They will influence how you think and act, and even help determine the person you will become. They will help you be a better person and will make it easier for you to live the gospel of Jesus Christ…</a:t>
            </a:r>
          </a:p>
        </p:txBody>
      </p:sp>
      <p:sp>
        <p:nvSpPr>
          <p:cNvPr id="7" name="TextBox 6"/>
          <p:cNvSpPr txBox="1"/>
          <p:nvPr/>
        </p:nvSpPr>
        <p:spPr>
          <a:xfrm>
            <a:off x="6369423" y="6329662"/>
            <a:ext cx="5638800" cy="461665"/>
          </a:xfrm>
          <a:prstGeom prst="rect">
            <a:avLst/>
          </a:prstGeom>
          <a:noFill/>
        </p:spPr>
        <p:txBody>
          <a:bodyPr wrap="square" rtlCol="0">
            <a:spAutoFit/>
          </a:bodyPr>
          <a:lstStyle/>
          <a:p>
            <a:pPr algn="r"/>
            <a:r>
              <a:rPr lang="en-US" sz="2400" dirty="0">
                <a:solidFill>
                  <a:srgbClr val="FFFF00"/>
                </a:solidFill>
              </a:rPr>
              <a:t>(6)</a:t>
            </a:r>
          </a:p>
        </p:txBody>
      </p:sp>
      <p:pic>
        <p:nvPicPr>
          <p:cNvPr id="2050" name="Picture 2" descr="https://encrypted-tbn1.gstatic.com/images?q=tbn:ANd9GcRnn_Z3oPPpZpXNNV7g19RxWBqosPTXmOoZ5FN4NHoAKVWFIk-73g"/>
          <p:cNvPicPr>
            <a:picLocks noChangeAspect="1" noChangeArrowheads="1"/>
          </p:cNvPicPr>
          <p:nvPr/>
        </p:nvPicPr>
        <p:blipFill>
          <a:blip r:embed="rId3" cstate="print"/>
          <a:srcRect/>
          <a:stretch>
            <a:fillRect/>
          </a:stretch>
        </p:blipFill>
        <p:spPr bwMode="auto">
          <a:xfrm>
            <a:off x="6235513" y="2664261"/>
            <a:ext cx="2607609" cy="2322745"/>
          </a:xfrm>
          <a:prstGeom prst="rect">
            <a:avLst/>
          </a:prstGeom>
          <a:noFill/>
        </p:spPr>
      </p:pic>
      <p:pic>
        <p:nvPicPr>
          <p:cNvPr id="2054" name="Picture 6" descr="https://encrypted-tbn1.gstatic.com/images?q=tbn:ANd9GcS0xXzsFPMxzlCKgq8_t70TeC0R_DseydwbpUsXE_GWCprljwRS9A"/>
          <p:cNvPicPr>
            <a:picLocks noChangeAspect="1" noChangeArrowheads="1"/>
          </p:cNvPicPr>
          <p:nvPr/>
        </p:nvPicPr>
        <p:blipFill>
          <a:blip r:embed="rId4" cstate="print"/>
          <a:srcRect/>
          <a:stretch>
            <a:fillRect/>
          </a:stretch>
        </p:blipFill>
        <p:spPr bwMode="auto">
          <a:xfrm>
            <a:off x="1438835" y="4112843"/>
            <a:ext cx="2864224" cy="1897548"/>
          </a:xfrm>
          <a:prstGeom prst="rect">
            <a:avLst/>
          </a:prstGeom>
          <a:noFill/>
        </p:spPr>
      </p:pic>
      <p:pic>
        <p:nvPicPr>
          <p:cNvPr id="2060" name="Picture 12" descr="https://encrypted-tbn2.gstatic.com/images?q=tbn:ANd9GcT63WvxPFQBDdP-O1yZ7JRmTNTp9BlKLjga8V6vmXPYiqZMas9C"/>
          <p:cNvPicPr>
            <a:picLocks noChangeAspect="1" noChangeArrowheads="1"/>
          </p:cNvPicPr>
          <p:nvPr/>
        </p:nvPicPr>
        <p:blipFill>
          <a:blip r:embed="rId5" cstate="print"/>
          <a:srcRect/>
          <a:stretch>
            <a:fillRect/>
          </a:stretch>
        </p:blipFill>
        <p:spPr bwMode="auto">
          <a:xfrm>
            <a:off x="8843122" y="285736"/>
            <a:ext cx="2047875" cy="2238376"/>
          </a:xfrm>
          <a:prstGeom prst="rect">
            <a:avLst/>
          </a:prstGeom>
          <a:noFill/>
        </p:spPr>
      </p:pic>
      <p:sp>
        <p:nvSpPr>
          <p:cNvPr id="12" name="TextBox 11"/>
          <p:cNvSpPr txBox="1"/>
          <p:nvPr/>
        </p:nvSpPr>
        <p:spPr>
          <a:xfrm>
            <a:off x="5082989" y="5061617"/>
            <a:ext cx="5638800" cy="1200329"/>
          </a:xfrm>
          <a:prstGeom prst="rect">
            <a:avLst/>
          </a:prstGeom>
          <a:noFill/>
        </p:spPr>
        <p:txBody>
          <a:bodyPr wrap="square" rtlCol="0">
            <a:spAutoFit/>
          </a:bodyPr>
          <a:lstStyle/>
          <a:p>
            <a:r>
              <a:rPr lang="en-US" sz="2400" dirty="0">
                <a:solidFill>
                  <a:srgbClr val="FFFF00"/>
                </a:solidFill>
              </a:rPr>
              <a:t>…Choose friends who share your values so you can strengthen and encourage each other in living high standards.”</a:t>
            </a:r>
          </a:p>
        </p:txBody>
      </p:sp>
    </p:spTree>
    <p:extLst>
      <p:ext uri="{BB962C8B-B14F-4D97-AF65-F5344CB8AC3E}">
        <p14:creationId xmlns:p14="http://schemas.microsoft.com/office/powerpoint/2010/main" val="131043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lack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2192000" cy="70183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0647" y="1011235"/>
            <a:ext cx="5624280" cy="2062103"/>
          </a:xfrm>
          <a:prstGeom prst="rect">
            <a:avLst/>
          </a:prstGeom>
          <a:noFill/>
        </p:spPr>
        <p:txBody>
          <a:bodyPr wrap="square" rtlCol="0">
            <a:spAutoFit/>
          </a:bodyPr>
          <a:lstStyle/>
          <a:p>
            <a:r>
              <a:rPr lang="en-US" sz="3200" dirty="0">
                <a:solidFill>
                  <a:srgbClr val="FFFF00"/>
                </a:solidFill>
              </a:rPr>
              <a:t>This does not mean we should avoid those who are not members of the Church. </a:t>
            </a:r>
          </a:p>
          <a:p>
            <a:endParaRPr lang="en-US" sz="3200" dirty="0">
              <a:solidFill>
                <a:srgbClr val="FFFF00"/>
              </a:solidFill>
            </a:endParaRPr>
          </a:p>
        </p:txBody>
      </p:sp>
      <p:sp>
        <p:nvSpPr>
          <p:cNvPr id="5" name="TextBox 4"/>
          <p:cNvSpPr txBox="1"/>
          <p:nvPr/>
        </p:nvSpPr>
        <p:spPr>
          <a:xfrm>
            <a:off x="6266329" y="3938587"/>
            <a:ext cx="4215404" cy="2062103"/>
          </a:xfrm>
          <a:prstGeom prst="rect">
            <a:avLst/>
          </a:prstGeom>
          <a:noFill/>
        </p:spPr>
        <p:txBody>
          <a:bodyPr wrap="square" rtlCol="0">
            <a:spAutoFit/>
          </a:bodyPr>
          <a:lstStyle/>
          <a:p>
            <a:r>
              <a:rPr lang="en-US" sz="3200" dirty="0">
                <a:solidFill>
                  <a:srgbClr val="FFFF00"/>
                </a:solidFill>
              </a:rPr>
              <a:t>We have a duty to help others through our examples and through proclaiming the gospel.</a:t>
            </a:r>
          </a:p>
        </p:txBody>
      </p:sp>
      <p:pic>
        <p:nvPicPr>
          <p:cNvPr id="11" name="Picture 8" descr="https://encrypted-tbn3.gstatic.com/images?q=tbn:ANd9GcSHlyYT9KGSGzVCKct1qxLbfVLT48KPgILg44-XRVL11qNuf-FZQg"/>
          <p:cNvPicPr>
            <a:picLocks noChangeAspect="1" noChangeArrowheads="1"/>
          </p:cNvPicPr>
          <p:nvPr/>
        </p:nvPicPr>
        <p:blipFill>
          <a:blip r:embed="rId3" cstate="print"/>
          <a:srcRect/>
          <a:stretch>
            <a:fillRect/>
          </a:stretch>
        </p:blipFill>
        <p:spPr bwMode="auto">
          <a:xfrm>
            <a:off x="1532965" y="3429000"/>
            <a:ext cx="3729697" cy="2616356"/>
          </a:xfrm>
          <a:prstGeom prst="rect">
            <a:avLst/>
          </a:prstGeom>
          <a:noFill/>
        </p:spPr>
      </p:pic>
      <p:pic>
        <p:nvPicPr>
          <p:cNvPr id="3" name="Picture 2">
            <a:extLst>
              <a:ext uri="{FF2B5EF4-FFF2-40B4-BE49-F238E27FC236}">
                <a16:creationId xmlns:a16="http://schemas.microsoft.com/office/drawing/2014/main" id="{4A811A3E-E22D-492B-9F29-D3811565C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3419" y="891757"/>
            <a:ext cx="2767824" cy="2566638"/>
          </a:xfrm>
          <a:prstGeom prst="rect">
            <a:avLst/>
          </a:prstGeom>
        </p:spPr>
      </p:pic>
    </p:spTree>
    <p:extLst>
      <p:ext uri="{BB962C8B-B14F-4D97-AF65-F5344CB8AC3E}">
        <p14:creationId xmlns:p14="http://schemas.microsoft.com/office/powerpoint/2010/main" val="273647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4705</Words>
  <Application>Microsoft Office PowerPoint</Application>
  <PresentationFormat>Widescreen</PresentationFormat>
  <Paragraphs>224</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Abadi</vt:lpstr>
      <vt:lpstr>Arial</vt:lpstr>
      <vt:lpstr>Colonna MT</vt:lpstr>
      <vt:lpstr>Calibri Light</vt:lpstr>
      <vt:lpstr>Calibri</vt:lpstr>
      <vt:lpstr>Open Sans</vt:lpstr>
      <vt:lpstr>Bodoni MT</vt:lpstr>
      <vt:lpstr>Happy Monkey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108</cp:revision>
  <dcterms:created xsi:type="dcterms:W3CDTF">2016-05-16T13:36:31Z</dcterms:created>
  <dcterms:modified xsi:type="dcterms:W3CDTF">2020-09-08T16:42:28Z</dcterms:modified>
</cp:coreProperties>
</file>