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2" r:id="rId2"/>
    <p:sldId id="292" r:id="rId3"/>
    <p:sldId id="288" r:id="rId4"/>
    <p:sldId id="296" r:id="rId5"/>
    <p:sldId id="293" r:id="rId6"/>
    <p:sldId id="294" r:id="rId7"/>
    <p:sldId id="297" r:id="rId8"/>
    <p:sldId id="298" r:id="rId9"/>
    <p:sldId id="299" r:id="rId10"/>
    <p:sldId id="300" r:id="rId11"/>
    <p:sldId id="301" r:id="rId12"/>
    <p:sldId id="302" r:id="rId13"/>
    <p:sldId id="316" r:id="rId14"/>
    <p:sldId id="306" r:id="rId15"/>
    <p:sldId id="318" r:id="rId16"/>
    <p:sldId id="319" r:id="rId17"/>
    <p:sldId id="320" r:id="rId18"/>
    <p:sldId id="310" r:id="rId19"/>
    <p:sldId id="309" r:id="rId20"/>
    <p:sldId id="313" r:id="rId21"/>
    <p:sldId id="284" r:id="rId22"/>
    <p:sldId id="286" r:id="rId23"/>
    <p:sldId id="295" r:id="rId24"/>
    <p:sldId id="321" r:id="rId25"/>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Footlight MT Light" panose="0204060206030A020304" pitchFamily="18" charset="0"/>
      <p:regular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lds.org/liahona/1999/01/personal-purity?lang=eng#footnote13-99981_000_03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24FBF85-DF8B-46E1-91EF-B0A4B3E76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106</a:t>
            </a:r>
          </a:p>
        </p:txBody>
      </p:sp>
      <p:sp>
        <p:nvSpPr>
          <p:cNvPr id="6" name="TextBox 5"/>
          <p:cNvSpPr txBox="1"/>
          <p:nvPr/>
        </p:nvSpPr>
        <p:spPr>
          <a:xfrm>
            <a:off x="-2" y="430478"/>
            <a:ext cx="12192000" cy="1938992"/>
          </a:xfrm>
          <a:prstGeom prst="rect">
            <a:avLst/>
          </a:prstGeom>
          <a:noFill/>
        </p:spPr>
        <p:txBody>
          <a:bodyPr wrap="square" rtlCol="0">
            <a:spAutoFit/>
          </a:bodyPr>
          <a:lstStyle/>
          <a:p>
            <a:pPr algn="ctr"/>
            <a:r>
              <a:rPr lang="en-US" sz="6000" i="1" dirty="0">
                <a:latin typeface="Footlight MT Light" panose="0204060206030A020304" pitchFamily="18" charset="0"/>
              </a:rPr>
              <a:t>Marriage-Ordained of God</a:t>
            </a:r>
          </a:p>
          <a:p>
            <a:pPr algn="ctr"/>
            <a:r>
              <a:rPr lang="en-US" sz="6000" i="1" dirty="0">
                <a:latin typeface="Footlight MT Light" panose="0204060206030A020304" pitchFamily="18" charset="0"/>
              </a:rPr>
              <a:t>1 Corinthians 7-8</a:t>
            </a:r>
            <a:endParaRPr lang="en-US" sz="4400" i="1" dirty="0">
              <a:latin typeface="Footlight MT Light" panose="0204060206030A020304" pitchFamily="18" charset="0"/>
            </a:endParaRP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5" name="Group 13"/>
          <p:cNvGrpSpPr/>
          <p:nvPr/>
        </p:nvGrpSpPr>
        <p:grpSpPr>
          <a:xfrm>
            <a:off x="7287350" y="2379957"/>
            <a:ext cx="2880877" cy="4478043"/>
            <a:chOff x="4521922" y="1778032"/>
            <a:chExt cx="2359012" cy="3606769"/>
          </a:xfrm>
          <a:solidFill>
            <a:schemeClr val="tx1"/>
          </a:solidFill>
        </p:grpSpPr>
        <p:sp>
          <p:nvSpPr>
            <p:cNvPr id="56" name="Rectangle 55"/>
            <p:cNvSpPr/>
            <p:nvPr/>
          </p:nvSpPr>
          <p:spPr>
            <a:xfrm rot="17518575">
              <a:off x="3369684" y="3517901"/>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5193427">
              <a:off x="4576928" y="3492532"/>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521922" y="4038599"/>
              <a:ext cx="2359012" cy="2140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4AA919-B355-4877-9112-C629B7A0A0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04" t="24961" r="9662" b="44756"/>
          <a:stretch/>
        </p:blipFill>
        <p:spPr>
          <a:xfrm>
            <a:off x="7067718" y="2976596"/>
            <a:ext cx="3146364" cy="2076795"/>
          </a:xfrm>
          <a:prstGeom prst="rect">
            <a:avLst/>
          </a:prstGeom>
        </p:spPr>
      </p:pic>
      <p:pic>
        <p:nvPicPr>
          <p:cNvPr id="53"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633" y="2799948"/>
            <a:ext cx="3497823" cy="25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7:9</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Better to Marry and Burn</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60375" y="1436704"/>
            <a:ext cx="8171561" cy="1815882"/>
          </a:xfrm>
          <a:prstGeom prst="rect">
            <a:avLst/>
          </a:prstGeom>
        </p:spPr>
        <p:txBody>
          <a:bodyPr wrap="square">
            <a:spAutoFit/>
          </a:bodyPr>
          <a:lstStyle/>
          <a:p>
            <a:pPr fontAlgn="base"/>
            <a:r>
              <a:rPr lang="en-US" sz="2800" dirty="0"/>
              <a:t>The meaning of Paul’s counsel is not entirely clear. The Greek word which the King James translators have rendered </a:t>
            </a:r>
            <a:r>
              <a:rPr lang="en-US" sz="2800" i="1" dirty="0"/>
              <a:t>burn</a:t>
            </a:r>
            <a:r>
              <a:rPr lang="en-US" sz="2800" dirty="0"/>
              <a:t> is a passive infinitive used to convey the idea of being inflamed with passion, lust, or anger. </a:t>
            </a:r>
          </a:p>
        </p:txBody>
      </p:sp>
      <p:sp>
        <p:nvSpPr>
          <p:cNvPr id="20" name="Rectangle 19"/>
          <p:cNvSpPr/>
          <p:nvPr/>
        </p:nvSpPr>
        <p:spPr>
          <a:xfrm>
            <a:off x="11458731" y="6355428"/>
            <a:ext cx="466794" cy="369332"/>
          </a:xfrm>
          <a:prstGeom prst="rect">
            <a:avLst/>
          </a:prstGeom>
        </p:spPr>
        <p:txBody>
          <a:bodyPr wrap="none">
            <a:spAutoFit/>
          </a:bodyPr>
          <a:lstStyle/>
          <a:p>
            <a:r>
              <a:rPr lang="en-US" dirty="0">
                <a:latin typeface="Open Sans"/>
              </a:rPr>
              <a:t>(1)</a:t>
            </a:r>
            <a:endParaRPr lang="en-US" dirty="0"/>
          </a:p>
        </p:txBody>
      </p:sp>
      <p:pic>
        <p:nvPicPr>
          <p:cNvPr id="21" name="Picture 2" descr="Image result for marriage pencil drawings"/>
          <p:cNvPicPr>
            <a:picLocks noChangeAspect="1" noChangeArrowheads="1"/>
          </p:cNvPicPr>
          <p:nvPr/>
        </p:nvPicPr>
        <p:blipFill rotWithShape="1">
          <a:blip r:embed="rId3">
            <a:extLst>
              <a:ext uri="{28A0092B-C50C-407E-A947-70E740481C1C}">
                <a14:useLocalDpi xmlns:a14="http://schemas.microsoft.com/office/drawing/2010/main" val="0"/>
              </a:ext>
            </a:extLst>
          </a:blip>
          <a:srcRect l="26891" t="3444" r="37063" b="14454"/>
          <a:stretch/>
        </p:blipFill>
        <p:spPr bwMode="auto">
          <a:xfrm>
            <a:off x="8904642" y="1922398"/>
            <a:ext cx="2311053" cy="39480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12226" y="4388852"/>
            <a:ext cx="8019783" cy="1844842"/>
            <a:chOff x="512226" y="4388852"/>
            <a:chExt cx="8019783" cy="1844842"/>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26" y="4388852"/>
              <a:ext cx="1466661" cy="1844842"/>
            </a:xfrm>
            <a:prstGeom prst="rect">
              <a:avLst/>
            </a:prstGeom>
          </p:spPr>
        </p:pic>
        <p:sp>
          <p:nvSpPr>
            <p:cNvPr id="10" name="Rectangle 9"/>
            <p:cNvSpPr/>
            <p:nvPr/>
          </p:nvSpPr>
          <p:spPr>
            <a:xfrm>
              <a:off x="2151668" y="4444795"/>
              <a:ext cx="6380341" cy="1569660"/>
            </a:xfrm>
            <a:prstGeom prst="rect">
              <a:avLst/>
            </a:prstGeom>
          </p:spPr>
          <p:txBody>
            <a:bodyPr wrap="square">
              <a:spAutoFit/>
            </a:bodyPr>
            <a:lstStyle/>
            <a:p>
              <a:pPr fontAlgn="base"/>
              <a:r>
                <a:rPr lang="en-US" sz="2400" dirty="0"/>
                <a:t>The Prophet Joseph Smith’s inspired account is even more explicit than the King James: “But if they cannot abide, let them marry; for it is better to marry than that any should commit sin.”</a:t>
              </a:r>
            </a:p>
          </p:txBody>
        </p:sp>
      </p:grpSp>
    </p:spTree>
    <p:extLst>
      <p:ext uri="{BB962C8B-B14F-4D97-AF65-F5344CB8AC3E}">
        <p14:creationId xmlns:p14="http://schemas.microsoft.com/office/powerpoint/2010/main" val="322604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7:12-19</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Unbelieving Spouses</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60375" y="1436704"/>
            <a:ext cx="6781673" cy="3970318"/>
          </a:xfrm>
          <a:prstGeom prst="rect">
            <a:avLst/>
          </a:prstGeom>
        </p:spPr>
        <p:txBody>
          <a:bodyPr wrap="square">
            <a:spAutoFit/>
          </a:bodyPr>
          <a:lstStyle/>
          <a:p>
            <a:pPr fontAlgn="base"/>
            <a:r>
              <a:rPr lang="en-US" sz="2800" dirty="0"/>
              <a:t>Paul counseled members who were married to unbelievers not to divorce their spouses on the grounds of their unbelief, but to remain married and live as faithful followers of Christ. </a:t>
            </a:r>
          </a:p>
          <a:p>
            <a:pPr fontAlgn="base"/>
            <a:endParaRPr lang="en-US" sz="2800" dirty="0"/>
          </a:p>
          <a:p>
            <a:pPr fontAlgn="base"/>
            <a:r>
              <a:rPr lang="en-US" sz="2800" dirty="0"/>
              <a:t>In doing so, a marriage partner can become the means of sanctifying the unbelieving spouse.</a:t>
            </a:r>
          </a:p>
        </p:txBody>
      </p:sp>
      <p:sp>
        <p:nvSpPr>
          <p:cNvPr id="20" name="Rectangle 19"/>
          <p:cNvSpPr/>
          <p:nvPr/>
        </p:nvSpPr>
        <p:spPr>
          <a:xfrm>
            <a:off x="11458731" y="6355428"/>
            <a:ext cx="466794" cy="369332"/>
          </a:xfrm>
          <a:prstGeom prst="rect">
            <a:avLst/>
          </a:prstGeom>
        </p:spPr>
        <p:txBody>
          <a:bodyPr wrap="none">
            <a:spAutoFit/>
          </a:bodyPr>
          <a:lstStyle/>
          <a:p>
            <a:r>
              <a:rPr lang="en-US" dirty="0">
                <a:latin typeface="Open Sans"/>
              </a:rPr>
              <a:t>(1)</a:t>
            </a:r>
            <a:endParaRPr lang="en-US" dirty="0"/>
          </a:p>
        </p:txBody>
      </p:sp>
      <p:sp>
        <p:nvSpPr>
          <p:cNvPr id="7" name="Rectangle 6"/>
          <p:cNvSpPr/>
          <p:nvPr/>
        </p:nvSpPr>
        <p:spPr>
          <a:xfrm>
            <a:off x="4094745" y="5551485"/>
            <a:ext cx="400250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glow rad="228600">
                    <a:schemeClr val="accent6">
                      <a:satMod val="175000"/>
                      <a:alpha val="40000"/>
                    </a:schemeClr>
                  </a:glow>
                  <a:innerShdw blurRad="63500" dist="50800" dir="13500000">
                    <a:srgbClr val="000000">
                      <a:alpha val="50000"/>
                    </a:srgbClr>
                  </a:innerShdw>
                </a:effectLst>
              </a:rPr>
              <a:t>Read D&amp;C 74</a:t>
            </a:r>
          </a:p>
        </p:txBody>
      </p:sp>
      <p:pic>
        <p:nvPicPr>
          <p:cNvPr id="13" name="Picture 10" descr="Image result for marriage pencil draw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586" y="1614819"/>
            <a:ext cx="3014332" cy="376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7:12-19</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Children Are Holy</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534522" y="1390553"/>
            <a:ext cx="5573670" cy="3539430"/>
          </a:xfrm>
          <a:prstGeom prst="rect">
            <a:avLst/>
          </a:prstGeom>
        </p:spPr>
        <p:txBody>
          <a:bodyPr wrap="square">
            <a:spAutoFit/>
          </a:bodyPr>
          <a:lstStyle/>
          <a:p>
            <a:pPr fontAlgn="base"/>
            <a:r>
              <a:rPr lang="en-US" sz="2800" dirty="0"/>
              <a:t>The Jews had a tradition that little children were unholy, but the Lord declared, “Little children are holy, being sanctified through the atonement of Jesus Christ,” and He taught that male children need not be circumcised as required by the law of Moses. </a:t>
            </a:r>
          </a:p>
        </p:txBody>
      </p:sp>
      <p:sp>
        <p:nvSpPr>
          <p:cNvPr id="20" name="Rectangle 19"/>
          <p:cNvSpPr/>
          <p:nvPr/>
        </p:nvSpPr>
        <p:spPr>
          <a:xfrm>
            <a:off x="11523468" y="6355428"/>
            <a:ext cx="466794" cy="369332"/>
          </a:xfrm>
          <a:prstGeom prst="rect">
            <a:avLst/>
          </a:prstGeom>
        </p:spPr>
        <p:txBody>
          <a:bodyPr wrap="none">
            <a:spAutoFit/>
          </a:bodyPr>
          <a:lstStyle/>
          <a:p>
            <a:r>
              <a:rPr lang="en-US" dirty="0">
                <a:latin typeface="Open Sans"/>
              </a:rPr>
              <a:t>(1)</a:t>
            </a:r>
            <a:endParaRPr lang="en-US" dirty="0"/>
          </a:p>
        </p:txBody>
      </p:sp>
      <p:sp>
        <p:nvSpPr>
          <p:cNvPr id="7" name="Rectangle 6"/>
          <p:cNvSpPr/>
          <p:nvPr/>
        </p:nvSpPr>
        <p:spPr>
          <a:xfrm>
            <a:off x="2285999" y="5709097"/>
            <a:ext cx="8806732" cy="830997"/>
          </a:xfrm>
          <a:prstGeom prst="rect">
            <a:avLst/>
          </a:prstGeom>
          <a:solidFill>
            <a:schemeClr val="accent6">
              <a:lumMod val="20000"/>
              <a:lumOff val="80000"/>
            </a:schemeClr>
          </a:solidFill>
        </p:spPr>
        <p:txBody>
          <a:bodyPr wrap="square" lIns="91440" tIns="45720" rIns="91440" bIns="45720">
            <a:spAutoFit/>
          </a:bodyPr>
          <a:lstStyle/>
          <a:p>
            <a:r>
              <a:rPr lang="en-US" sz="2400" i="1" dirty="0"/>
              <a:t>But little children are holy, being sanctified through the atonement of Jesus Christ; and this is what the scriptures mean. D&amp;C 74:7</a:t>
            </a:r>
            <a:endParaRPr lang="en-US" sz="2400" b="1" i="1" cap="none" spc="50" dirty="0">
              <a:ln w="0"/>
              <a:solidFill>
                <a:schemeClr val="bg2"/>
              </a:solidFill>
              <a:effectLst>
                <a:glow rad="228600">
                  <a:schemeClr val="accent6">
                    <a:satMod val="175000"/>
                    <a:alpha val="40000"/>
                  </a:schemeClr>
                </a:glow>
                <a:innerShdw blurRad="63500" dist="50800" dir="13500000">
                  <a:srgbClr val="000000">
                    <a:alpha val="50000"/>
                  </a:srgbClr>
                </a:innerShdw>
              </a:effectLst>
            </a:endParaRPr>
          </a:p>
        </p:txBody>
      </p:sp>
      <p:grpSp>
        <p:nvGrpSpPr>
          <p:cNvPr id="2" name="Group 1"/>
          <p:cNvGrpSpPr/>
          <p:nvPr/>
        </p:nvGrpSpPr>
        <p:grpSpPr>
          <a:xfrm>
            <a:off x="6108192" y="1087895"/>
            <a:ext cx="5741525" cy="4441422"/>
            <a:chOff x="4276286" y="1098272"/>
            <a:chExt cx="6963791" cy="5386920"/>
          </a:xfrm>
        </p:grpSpPr>
        <p:pic>
          <p:nvPicPr>
            <p:cNvPr id="12290" name="Picture 2" descr="Image result for pencil drawing children"/>
            <p:cNvPicPr>
              <a:picLocks noChangeAspect="1" noChangeArrowheads="1"/>
            </p:cNvPicPr>
            <p:nvPr/>
          </p:nvPicPr>
          <p:blipFill rotWithShape="1">
            <a:blip r:embed="rId3">
              <a:extLst>
                <a:ext uri="{28A0092B-C50C-407E-A947-70E740481C1C}">
                  <a14:useLocalDpi xmlns:a14="http://schemas.microsoft.com/office/drawing/2010/main" val="0"/>
                </a:ext>
              </a:extLst>
            </a:blip>
            <a:srcRect t="8559" r="1482"/>
            <a:stretch/>
          </p:blipFill>
          <p:spPr bwMode="auto">
            <a:xfrm>
              <a:off x="4472101" y="1688966"/>
              <a:ext cx="6404317" cy="4205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r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286" y="1098272"/>
              <a:ext cx="6963791" cy="5386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23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7:35</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Called to the Ministry</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988936" y="1641295"/>
            <a:ext cx="5573670" cy="3539430"/>
          </a:xfrm>
          <a:prstGeom prst="rect">
            <a:avLst/>
          </a:prstGeom>
        </p:spPr>
        <p:txBody>
          <a:bodyPr wrap="square">
            <a:spAutoFit/>
          </a:bodyPr>
          <a:lstStyle/>
          <a:p>
            <a:pPr fontAlgn="base"/>
            <a:r>
              <a:rPr lang="en-US" sz="2800" dirty="0"/>
              <a:t>Paul explained that their circumstances allowed them to serve the Lord “without distraction”, or without temporal concerns related to providing for a family. </a:t>
            </a:r>
          </a:p>
          <a:p>
            <a:pPr fontAlgn="base"/>
            <a:endParaRPr lang="en-US" sz="2800" dirty="0"/>
          </a:p>
          <a:p>
            <a:pPr fontAlgn="base"/>
            <a:r>
              <a:rPr lang="en-US" sz="2800" dirty="0"/>
              <a:t>However, he did not forbid them to marry.</a:t>
            </a:r>
          </a:p>
        </p:txBody>
      </p:sp>
      <p:grpSp>
        <p:nvGrpSpPr>
          <p:cNvPr id="8" name="Group 7"/>
          <p:cNvGrpSpPr/>
          <p:nvPr/>
        </p:nvGrpSpPr>
        <p:grpSpPr>
          <a:xfrm>
            <a:off x="7551543" y="1340743"/>
            <a:ext cx="3971925" cy="5014685"/>
            <a:chOff x="7120806" y="779018"/>
            <a:chExt cx="3971925" cy="5014685"/>
          </a:xfrm>
        </p:grpSpPr>
        <p:sp>
          <p:nvSpPr>
            <p:cNvPr id="7" name="Rectangle 6"/>
            <p:cNvSpPr/>
            <p:nvPr/>
          </p:nvSpPr>
          <p:spPr>
            <a:xfrm>
              <a:off x="7296911" y="5578259"/>
              <a:ext cx="1298449" cy="215444"/>
            </a:xfrm>
            <a:prstGeom prst="rect">
              <a:avLst/>
            </a:prstGeom>
            <a:noFill/>
          </p:spPr>
          <p:txBody>
            <a:bodyPr wrap="square" lIns="91440" tIns="45720" rIns="91440" bIns="45720">
              <a:spAutoFit/>
            </a:bodyPr>
            <a:lstStyle/>
            <a:p>
              <a:r>
                <a:rPr lang="en-US" sz="800" i="1" dirty="0"/>
                <a:t>Annie </a:t>
              </a:r>
              <a:r>
                <a:rPr lang="en-US" sz="800" i="1" dirty="0" err="1"/>
                <a:t>Henrie</a:t>
              </a:r>
              <a:endParaRPr lang="en-US" sz="800" b="1" i="1" cap="none" spc="50" dirty="0">
                <a:ln w="0"/>
                <a:solidFill>
                  <a:schemeClr val="bg2"/>
                </a:solidFill>
                <a:effectLst>
                  <a:glow rad="228600">
                    <a:schemeClr val="accent6">
                      <a:satMod val="175000"/>
                      <a:alpha val="40000"/>
                    </a:schemeClr>
                  </a:glow>
                  <a:innerShdw blurRad="63500" dist="50800" dir="13500000">
                    <a:srgbClr val="000000">
                      <a:alpha val="50000"/>
                    </a:srgbClr>
                  </a:innerShdw>
                </a:effectLst>
              </a:endParaRPr>
            </a:p>
          </p:txBody>
        </p:sp>
        <p:pic>
          <p:nvPicPr>
            <p:cNvPr id="18434" name="Picture 2" descr="Image result for pencil drawing lds missionary"/>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120806" y="779018"/>
              <a:ext cx="3971925" cy="476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11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817878" y="132127"/>
            <a:ext cx="6556243"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Acceptable Food to Eat</a:t>
            </a:r>
            <a:r>
              <a:rPr lang="en-US" dirty="0"/>
              <a:t> </a:t>
            </a:r>
          </a:p>
        </p:txBody>
      </p:sp>
      <p:sp>
        <p:nvSpPr>
          <p:cNvPr id="19" name="Rectangle 18"/>
          <p:cNvSpPr/>
          <p:nvPr/>
        </p:nvSpPr>
        <p:spPr>
          <a:xfrm>
            <a:off x="97470" y="6377499"/>
            <a:ext cx="2016386" cy="369332"/>
          </a:xfrm>
          <a:prstGeom prst="rect">
            <a:avLst/>
          </a:prstGeom>
        </p:spPr>
        <p:txBody>
          <a:bodyPr wrap="none">
            <a:spAutoFit/>
          </a:bodyPr>
          <a:lstStyle/>
          <a:p>
            <a:pPr algn="ctr"/>
            <a:r>
              <a:rPr lang="en-US" dirty="0"/>
              <a:t>1 Corinthians 8:1-6 </a:t>
            </a:r>
          </a:p>
        </p:txBody>
      </p:sp>
      <p:sp>
        <p:nvSpPr>
          <p:cNvPr id="23" name="Rectangle 22"/>
          <p:cNvSpPr/>
          <p:nvPr/>
        </p:nvSpPr>
        <p:spPr>
          <a:xfrm>
            <a:off x="643937" y="2031621"/>
            <a:ext cx="4347882" cy="3046988"/>
          </a:xfrm>
          <a:prstGeom prst="rect">
            <a:avLst/>
          </a:prstGeom>
        </p:spPr>
        <p:txBody>
          <a:bodyPr wrap="square">
            <a:spAutoFit/>
          </a:bodyPr>
          <a:lstStyle/>
          <a:p>
            <a:r>
              <a:rPr lang="en-US" sz="3200" dirty="0"/>
              <a:t>Church members in Corinth wondered if it was acceptable for them to eat food that had been offered to idols, or pagan gods. </a:t>
            </a:r>
          </a:p>
        </p:txBody>
      </p:sp>
      <p:pic>
        <p:nvPicPr>
          <p:cNvPr id="1026" name="Picture 2" descr="relief sculpture of men and ani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140" y="1894821"/>
            <a:ext cx="4286250" cy="360045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701988" y="5530304"/>
            <a:ext cx="6096000" cy="646331"/>
          </a:xfrm>
          <a:prstGeom prst="rect">
            <a:avLst/>
          </a:prstGeom>
        </p:spPr>
        <p:txBody>
          <a:bodyPr>
            <a:spAutoFit/>
          </a:bodyPr>
          <a:lstStyle/>
          <a:p>
            <a:r>
              <a:rPr lang="en-US" i="1" dirty="0">
                <a:solidFill>
                  <a:srgbClr val="333333"/>
                </a:solidFill>
                <a:latin typeface="Open Sans"/>
              </a:rPr>
              <a:t>A Roman marble relief depicting the preparation of an animal sacrifice; early second century</a:t>
            </a:r>
            <a:endParaRPr lang="en-US" dirty="0"/>
          </a:p>
        </p:txBody>
      </p:sp>
    </p:spTree>
    <p:extLst>
      <p:ext uri="{BB962C8B-B14F-4D97-AF65-F5344CB8AC3E}">
        <p14:creationId xmlns:p14="http://schemas.microsoft.com/office/powerpoint/2010/main" val="400984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470" y="6377499"/>
            <a:ext cx="2016386" cy="369332"/>
          </a:xfrm>
          <a:prstGeom prst="rect">
            <a:avLst/>
          </a:prstGeom>
        </p:spPr>
        <p:txBody>
          <a:bodyPr wrap="none">
            <a:spAutoFit/>
          </a:bodyPr>
          <a:lstStyle/>
          <a:p>
            <a:pPr algn="ctr"/>
            <a:r>
              <a:rPr lang="en-US" dirty="0"/>
              <a:t>1 Corinthians 8:1-6 </a:t>
            </a:r>
          </a:p>
        </p:txBody>
      </p:sp>
      <p:sp>
        <p:nvSpPr>
          <p:cNvPr id="23" name="Rectangle 22"/>
          <p:cNvSpPr/>
          <p:nvPr/>
        </p:nvSpPr>
        <p:spPr>
          <a:xfrm>
            <a:off x="1804910" y="405114"/>
            <a:ext cx="5259322" cy="3477875"/>
          </a:xfrm>
          <a:prstGeom prst="rect">
            <a:avLst/>
          </a:prstGeom>
        </p:spPr>
        <p:txBody>
          <a:bodyPr wrap="square">
            <a:spAutoFit/>
          </a:bodyPr>
          <a:lstStyle/>
          <a:p>
            <a:r>
              <a:rPr lang="en-US" sz="2000" dirty="0"/>
              <a:t>“He [Paul] replies that in theory it is completely immaterial whether the saints eat such meat or not, because idols are not true gods, and there is actually no religious significance to the pseudo-sacrifices one way or the other. </a:t>
            </a:r>
          </a:p>
          <a:p>
            <a:endParaRPr lang="en-US" sz="2000" dirty="0"/>
          </a:p>
          <a:p>
            <a:r>
              <a:rPr lang="en-US" sz="2000" dirty="0"/>
              <a:t>But, he reasons, in practice it may be wise not to eat this meat, since such a course might cause those who are weak in the faith to assume there was virtue and benefit in the sacrifices themselves and therefore to be led astray” (7)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42" y="498661"/>
            <a:ext cx="1068539" cy="1491503"/>
          </a:xfrm>
          <a:prstGeom prst="rect">
            <a:avLst/>
          </a:prstGeom>
        </p:spPr>
      </p:pic>
      <p:grpSp>
        <p:nvGrpSpPr>
          <p:cNvPr id="6" name="Group 5"/>
          <p:cNvGrpSpPr/>
          <p:nvPr/>
        </p:nvGrpSpPr>
        <p:grpSpPr>
          <a:xfrm>
            <a:off x="4912657" y="4288103"/>
            <a:ext cx="7001436" cy="2113443"/>
            <a:chOff x="4912657" y="4288103"/>
            <a:chExt cx="7001436" cy="2113443"/>
          </a:xfrm>
        </p:grpSpPr>
        <p:sp>
          <p:nvSpPr>
            <p:cNvPr id="10" name="Rounded Rectangle 9"/>
            <p:cNvSpPr/>
            <p:nvPr/>
          </p:nvSpPr>
          <p:spPr>
            <a:xfrm>
              <a:off x="4912657" y="4288103"/>
              <a:ext cx="6745942" cy="2112697"/>
            </a:xfrm>
            <a:prstGeom prst="roundRect">
              <a:avLst/>
            </a:prstGeom>
            <a:solidFill>
              <a:srgbClr val="E4C9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90564" y="4339443"/>
              <a:ext cx="6723529" cy="2062103"/>
            </a:xfrm>
            <a:prstGeom prst="rect">
              <a:avLst/>
            </a:prstGeom>
          </p:spPr>
          <p:txBody>
            <a:bodyPr wrap="square">
              <a:spAutoFit/>
            </a:bodyPr>
            <a:lstStyle/>
            <a:p>
              <a:r>
                <a:rPr lang="en-US" sz="3200" dirty="0">
                  <a:latin typeface="Open Sans"/>
                </a:rPr>
                <a:t>The greater concern was to avoid doing anything that might weaken the faith of others, unintentionally leading them into sin.</a:t>
              </a:r>
              <a:endParaRPr lang="en-US" sz="3200" dirty="0"/>
            </a:p>
          </p:txBody>
        </p:sp>
      </p:grpSp>
      <p:pic>
        <p:nvPicPr>
          <p:cNvPr id="2050" name="Picture 2" descr="Image result for apostle paul and mea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18" r="3326"/>
          <a:stretch/>
        </p:blipFill>
        <p:spPr bwMode="auto">
          <a:xfrm>
            <a:off x="7689772" y="402335"/>
            <a:ext cx="2862404" cy="35080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gan g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071" y="38814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97203" y="295632"/>
            <a:ext cx="5259322" cy="1323439"/>
          </a:xfrm>
          <a:prstGeom prst="rect">
            <a:avLst/>
          </a:prstGeom>
        </p:spPr>
        <p:txBody>
          <a:bodyPr wrap="square">
            <a:spAutoFit/>
          </a:bodyPr>
          <a:lstStyle/>
          <a:p>
            <a:r>
              <a:rPr lang="en-US" sz="2000" dirty="0"/>
              <a:t>“I spent my career in the department store business. Because I was part of a management team, it was important for me to interact socially with local business organizations.</a:t>
            </a:r>
          </a:p>
        </p:txBody>
      </p:sp>
      <p:pic>
        <p:nvPicPr>
          <p:cNvPr id="3074" name="Picture 2" descr="Elder L. Tom P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9" y="190321"/>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87788" y="2847469"/>
            <a:ext cx="6096000" cy="1754326"/>
          </a:xfrm>
          <a:prstGeom prst="rect">
            <a:avLst/>
          </a:prstGeom>
        </p:spPr>
        <p:txBody>
          <a:bodyPr>
            <a:spAutoFit/>
          </a:bodyPr>
          <a:lstStyle/>
          <a:p>
            <a:r>
              <a:rPr lang="en-US" dirty="0">
                <a:solidFill>
                  <a:srgbClr val="333333"/>
                </a:solidFill>
                <a:latin typeface="Open Sans"/>
              </a:rPr>
              <a:t>The meetings with most of these organizations always started with a cocktail hour [during which alcoholic drinks are traditionally served]. It was a time to mix and get acquainted with the men who belonged to the organization. I have always felt uncomfortable in these social hours. </a:t>
            </a:r>
            <a:endParaRPr lang="en-US" dirty="0"/>
          </a:p>
        </p:txBody>
      </p:sp>
      <p:sp>
        <p:nvSpPr>
          <p:cNvPr id="7" name="Rectangle 6"/>
          <p:cNvSpPr/>
          <p:nvPr/>
        </p:nvSpPr>
        <p:spPr>
          <a:xfrm>
            <a:off x="748601" y="4981917"/>
            <a:ext cx="6096000" cy="1200329"/>
          </a:xfrm>
          <a:prstGeom prst="rect">
            <a:avLst/>
          </a:prstGeom>
        </p:spPr>
        <p:txBody>
          <a:bodyPr>
            <a:spAutoFit/>
          </a:bodyPr>
          <a:lstStyle/>
          <a:p>
            <a:r>
              <a:rPr lang="en-US" dirty="0">
                <a:solidFill>
                  <a:srgbClr val="333333"/>
                </a:solidFill>
                <a:latin typeface="Open Sans"/>
              </a:rPr>
              <a:t>At first I started asking for a lemon-lime soda. I soon discovered that lemon-lime soda looks like many of the other drinks. I could not build the impression I was a nondrinker with a clear soda in my hands” </a:t>
            </a:r>
            <a:endParaRPr lang="en-US" dirty="0"/>
          </a:p>
        </p:txBody>
      </p:sp>
      <p:sp>
        <p:nvSpPr>
          <p:cNvPr id="8" name="AutoShape 4" descr="Image result for department stor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department store Boston, Mass. 19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231" y="90991"/>
            <a:ext cx="3110995" cy="246084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675" y="4477180"/>
            <a:ext cx="13525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20339" r="19226"/>
          <a:stretch/>
        </p:blipFill>
        <p:spPr bwMode="auto">
          <a:xfrm>
            <a:off x="1100762" y="1999193"/>
            <a:ext cx="3578814" cy="284731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gin and ton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5913" y="4400904"/>
            <a:ext cx="1063849" cy="23331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669269" y="6479634"/>
            <a:ext cx="497541"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907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lder L. Tom P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9" y="190321"/>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45389" y="904696"/>
            <a:ext cx="6096000" cy="646331"/>
          </a:xfrm>
          <a:prstGeom prst="rect">
            <a:avLst/>
          </a:prstGeom>
        </p:spPr>
        <p:txBody>
          <a:bodyPr>
            <a:spAutoFit/>
          </a:bodyPr>
          <a:lstStyle/>
          <a:p>
            <a:r>
              <a:rPr lang="en-US" dirty="0"/>
              <a:t>“I decided I had to have a drink that would clearly mark me as a nondrinker.</a:t>
            </a:r>
          </a:p>
        </p:txBody>
      </p:sp>
      <p:sp>
        <p:nvSpPr>
          <p:cNvPr id="8" name="AutoShape 4" descr="Image result for department stor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827494" y="1944540"/>
            <a:ext cx="4324933" cy="2031325"/>
          </a:xfrm>
          <a:prstGeom prst="rect">
            <a:avLst/>
          </a:prstGeom>
        </p:spPr>
        <p:txBody>
          <a:bodyPr wrap="square">
            <a:spAutoFit/>
          </a:bodyPr>
          <a:lstStyle/>
          <a:p>
            <a:r>
              <a:rPr lang="en-US" dirty="0">
                <a:solidFill>
                  <a:srgbClr val="333333"/>
                </a:solidFill>
                <a:latin typeface="Open Sans"/>
              </a:rPr>
              <a:t>The bartender had never had such a request. He went into the kitchen and found a glass of milk for me. </a:t>
            </a:r>
          </a:p>
          <a:p>
            <a:endParaRPr lang="en-US" dirty="0">
              <a:solidFill>
                <a:srgbClr val="333333"/>
              </a:solidFill>
              <a:latin typeface="Open Sans"/>
            </a:endParaRPr>
          </a:p>
          <a:p>
            <a:r>
              <a:rPr lang="en-US" dirty="0">
                <a:solidFill>
                  <a:srgbClr val="333333"/>
                </a:solidFill>
                <a:latin typeface="Open Sans"/>
              </a:rPr>
              <a:t>Now I had a drink that looked very different from the alcoholic beverages the others were drinking. …</a:t>
            </a:r>
            <a:endParaRPr lang="en-US" dirty="0"/>
          </a:p>
        </p:txBody>
      </p:sp>
      <p:sp>
        <p:nvSpPr>
          <p:cNvPr id="3" name="Rectangle 2"/>
          <p:cNvSpPr/>
          <p:nvPr/>
        </p:nvSpPr>
        <p:spPr>
          <a:xfrm>
            <a:off x="2130193" y="5003230"/>
            <a:ext cx="6096000" cy="1477328"/>
          </a:xfrm>
          <a:prstGeom prst="rect">
            <a:avLst/>
          </a:prstGeom>
        </p:spPr>
        <p:txBody>
          <a:bodyPr>
            <a:spAutoFit/>
          </a:bodyPr>
          <a:lstStyle/>
          <a:p>
            <a:r>
              <a:rPr lang="en-US" dirty="0">
                <a:solidFill>
                  <a:srgbClr val="333333"/>
                </a:solidFill>
                <a:latin typeface="Open Sans"/>
              </a:rPr>
              <a:t>“Milk became my drink of choice at the cocktail hours. It soon became common knowledge I was a Mormon. The respect I received really surprised me, as did an interesting event that started to occur. Others soon joined me in a pure milk cocktail!” </a:t>
            </a:r>
            <a:endParaRPr lang="en-US" dirty="0"/>
          </a:p>
        </p:txBody>
      </p:sp>
      <p:pic>
        <p:nvPicPr>
          <p:cNvPr id="4098" name="Picture 2" descr="Image result for glass of milk"/>
          <p:cNvPicPr>
            <a:picLocks noChangeAspect="1" noChangeArrowheads="1"/>
          </p:cNvPicPr>
          <p:nvPr/>
        </p:nvPicPr>
        <p:blipFill rotWithShape="1">
          <a:blip r:embed="rId3">
            <a:extLst>
              <a:ext uri="{28A0092B-C50C-407E-A947-70E740481C1C}">
                <a14:useLocalDpi xmlns:a14="http://schemas.microsoft.com/office/drawing/2010/main" val="0"/>
              </a:ext>
            </a:extLst>
          </a:blip>
          <a:srcRect l="25293" t="1160" r="27501"/>
          <a:stretch/>
        </p:blipFill>
        <p:spPr bwMode="auto">
          <a:xfrm>
            <a:off x="8867170" y="2608729"/>
            <a:ext cx="2877670" cy="40105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251" t="13707" r="29137" b="18109"/>
          <a:stretch/>
        </p:blipFill>
        <p:spPr bwMode="auto">
          <a:xfrm>
            <a:off x="1559859" y="1619071"/>
            <a:ext cx="3267635" cy="3182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9269" y="6479634"/>
            <a:ext cx="497541"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9363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95159" y="113826"/>
            <a:ext cx="6105226"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Rather Than offend</a:t>
            </a:r>
            <a:endParaRPr lang="en-US" sz="5400" dirty="0"/>
          </a:p>
        </p:txBody>
      </p:sp>
      <p:sp>
        <p:nvSpPr>
          <p:cNvPr id="6" name="Rounded Rectangle 5"/>
          <p:cNvSpPr/>
          <p:nvPr/>
        </p:nvSpPr>
        <p:spPr>
          <a:xfrm>
            <a:off x="1828800" y="5867401"/>
            <a:ext cx="2743200" cy="687705"/>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7"/>
          <p:cNvSpPr txBox="1"/>
          <p:nvPr/>
        </p:nvSpPr>
        <p:spPr>
          <a:xfrm>
            <a:off x="433745" y="2492089"/>
            <a:ext cx="3657600" cy="1938992"/>
          </a:xfrm>
          <a:prstGeom prst="rect">
            <a:avLst/>
          </a:prstGeom>
          <a:noFill/>
        </p:spPr>
        <p:txBody>
          <a:bodyPr wrap="square" rtlCol="0">
            <a:spAutoFit/>
          </a:bodyPr>
          <a:lstStyle/>
          <a:p>
            <a:r>
              <a:rPr lang="en-US" sz="2400" dirty="0"/>
              <a:t>“Wherefore, if meat make my brother to offend I will eat no flesh while the world </a:t>
            </a:r>
            <a:r>
              <a:rPr lang="en-US" sz="2400" dirty="0" err="1"/>
              <a:t>standeth</a:t>
            </a:r>
            <a:r>
              <a:rPr lang="en-US" sz="2400" dirty="0"/>
              <a:t>, lest I make my brother to offend.”</a:t>
            </a:r>
          </a:p>
        </p:txBody>
      </p:sp>
      <p:sp>
        <p:nvSpPr>
          <p:cNvPr id="9" name="TextBox 8"/>
          <p:cNvSpPr txBox="1"/>
          <p:nvPr/>
        </p:nvSpPr>
        <p:spPr>
          <a:xfrm>
            <a:off x="5125212" y="4210039"/>
            <a:ext cx="6894576" cy="1938992"/>
          </a:xfrm>
          <a:prstGeom prst="rect">
            <a:avLst/>
          </a:prstGeom>
          <a:noFill/>
        </p:spPr>
        <p:txBody>
          <a:bodyPr wrap="square" rtlCol="0">
            <a:spAutoFit/>
          </a:bodyPr>
          <a:lstStyle/>
          <a:p>
            <a:r>
              <a:rPr lang="en-US" sz="4000" dirty="0"/>
              <a:t>What should we do to be better examples to our friends, member or non-member?</a:t>
            </a:r>
          </a:p>
        </p:txBody>
      </p:sp>
      <p:sp>
        <p:nvSpPr>
          <p:cNvPr id="10" name="TextBox 9"/>
          <p:cNvSpPr txBox="1"/>
          <p:nvPr/>
        </p:nvSpPr>
        <p:spPr>
          <a:xfrm>
            <a:off x="1828800" y="6019801"/>
            <a:ext cx="3124200" cy="461665"/>
          </a:xfrm>
          <a:prstGeom prst="rect">
            <a:avLst/>
          </a:prstGeom>
          <a:noFill/>
        </p:spPr>
        <p:txBody>
          <a:bodyPr wrap="square" rtlCol="0">
            <a:spAutoFit/>
          </a:bodyPr>
          <a:lstStyle/>
          <a:p>
            <a:r>
              <a:rPr lang="en-US" sz="2400" dirty="0"/>
              <a:t>1 Corinthians 8:7-13</a:t>
            </a:r>
          </a:p>
        </p:txBody>
      </p:sp>
      <p:sp>
        <p:nvSpPr>
          <p:cNvPr id="28" name="TextBox 27"/>
          <p:cNvSpPr txBox="1"/>
          <p:nvPr/>
        </p:nvSpPr>
        <p:spPr>
          <a:xfrm>
            <a:off x="4137717" y="1587157"/>
            <a:ext cx="5558828" cy="461665"/>
          </a:xfrm>
          <a:prstGeom prst="rect">
            <a:avLst/>
          </a:prstGeom>
          <a:noFill/>
        </p:spPr>
        <p:txBody>
          <a:bodyPr wrap="square" rtlCol="0">
            <a:spAutoFit/>
          </a:bodyPr>
          <a:lstStyle/>
          <a:p>
            <a:r>
              <a:rPr lang="en-US" sz="2400" dirty="0"/>
              <a:t>To stumble spiritually or lose faith</a:t>
            </a:r>
          </a:p>
        </p:txBody>
      </p:sp>
      <p:grpSp>
        <p:nvGrpSpPr>
          <p:cNvPr id="29" name="Group 7"/>
          <p:cNvGrpSpPr/>
          <p:nvPr/>
        </p:nvGrpSpPr>
        <p:grpSpPr>
          <a:xfrm>
            <a:off x="6939150" y="2093567"/>
            <a:ext cx="2411922" cy="2110432"/>
            <a:chOff x="1905000" y="1219200"/>
            <a:chExt cx="3657600" cy="3200400"/>
          </a:xfrm>
        </p:grpSpPr>
        <p:sp>
          <p:nvSpPr>
            <p:cNvPr id="30" name="Rounded Rectangle 29"/>
            <p:cNvSpPr/>
            <p:nvPr/>
          </p:nvSpPr>
          <p:spPr>
            <a:xfrm>
              <a:off x="1905000" y="2514600"/>
              <a:ext cx="3657600" cy="1905000"/>
            </a:xfrm>
            <a:prstGeom prst="roundRect">
              <a:avLst/>
            </a:prstGeom>
            <a:solidFill>
              <a:srgbClr val="E4C9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303737">
              <a:off x="4065001" y="2939399"/>
              <a:ext cx="311443" cy="2110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8"/>
            <p:cNvGrpSpPr/>
            <p:nvPr/>
          </p:nvGrpSpPr>
          <p:grpSpPr>
            <a:xfrm rot="1618791">
              <a:off x="2218454" y="2165145"/>
              <a:ext cx="499290" cy="1501615"/>
              <a:chOff x="2590800" y="2189803"/>
              <a:chExt cx="533400" cy="2046625"/>
            </a:xfrm>
          </p:grpSpPr>
          <p:sp>
            <p:nvSpPr>
              <p:cNvPr id="47" name="Oval 46"/>
              <p:cNvSpPr/>
              <p:nvPr/>
            </p:nvSpPr>
            <p:spPr>
              <a:xfrm>
                <a:off x="2590800" y="2362200"/>
                <a:ext cx="533400" cy="1371600"/>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303737">
                <a:off x="2661489" y="2189803"/>
                <a:ext cx="392854" cy="458935"/>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303737">
                <a:off x="2715533" y="3526984"/>
                <a:ext cx="325486" cy="70944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67000" y="2590800"/>
                <a:ext cx="28575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rot="20303737">
              <a:off x="3055009" y="2539338"/>
              <a:ext cx="211224" cy="4028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5"/>
            <p:cNvGrpSpPr/>
            <p:nvPr/>
          </p:nvGrpSpPr>
          <p:grpSpPr>
            <a:xfrm>
              <a:off x="4107306" y="2286000"/>
              <a:ext cx="1007490" cy="622092"/>
              <a:chOff x="6772405" y="1427889"/>
              <a:chExt cx="1977188" cy="1326791"/>
            </a:xfrm>
            <a:solidFill>
              <a:schemeClr val="accent6">
                <a:lumMod val="75000"/>
              </a:schemeClr>
            </a:solidFill>
          </p:grpSpPr>
          <p:sp>
            <p:nvSpPr>
              <p:cNvPr id="43" name="Oval 42"/>
              <p:cNvSpPr/>
              <p:nvPr/>
            </p:nvSpPr>
            <p:spPr>
              <a:xfrm rot="13716995" flipH="1">
                <a:off x="7454794" y="1459881"/>
                <a:ext cx="688015" cy="190158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1748094" flipH="1">
                <a:off x="6772405" y="1427889"/>
                <a:ext cx="1901583" cy="909484"/>
                <a:chOff x="2545701" y="1984602"/>
                <a:chExt cx="1371600" cy="565749"/>
              </a:xfrm>
              <a:grpFill/>
            </p:grpSpPr>
            <p:sp>
              <p:nvSpPr>
                <p:cNvPr id="45" name="Oval 12"/>
                <p:cNvSpPr/>
                <p:nvPr/>
              </p:nvSpPr>
              <p:spPr>
                <a:xfrm rot="6662731">
                  <a:off x="3017509" y="1512794"/>
                  <a:ext cx="427983"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04224" y="2058709"/>
                  <a:ext cx="560522" cy="4916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6"/>
            <p:cNvGrpSpPr/>
            <p:nvPr/>
          </p:nvGrpSpPr>
          <p:grpSpPr>
            <a:xfrm rot="2492679" flipH="1">
              <a:off x="2620936" y="1969521"/>
              <a:ext cx="1142873" cy="716261"/>
              <a:chOff x="6753279" y="1492099"/>
              <a:chExt cx="2440689" cy="1300312"/>
            </a:xfrm>
          </p:grpSpPr>
          <p:sp>
            <p:nvSpPr>
              <p:cNvPr id="39" name="Oval 38"/>
              <p:cNvSpPr/>
              <p:nvPr/>
            </p:nvSpPr>
            <p:spPr>
              <a:xfrm rot="13716995" flipH="1">
                <a:off x="7899171" y="1497613"/>
                <a:ext cx="688014" cy="1901581"/>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0"/>
              <p:cNvGrpSpPr/>
              <p:nvPr/>
            </p:nvGrpSpPr>
            <p:grpSpPr>
              <a:xfrm rot="1748094" flipH="1">
                <a:off x="6753279" y="1492099"/>
                <a:ext cx="2385705" cy="790351"/>
                <a:chOff x="2229017" y="1956661"/>
                <a:chExt cx="1720794" cy="491642"/>
              </a:xfrm>
            </p:grpSpPr>
            <p:sp>
              <p:nvSpPr>
                <p:cNvPr id="41" name="Oval 40"/>
                <p:cNvSpPr/>
                <p:nvPr/>
              </p:nvSpPr>
              <p:spPr>
                <a:xfrm rot="6289196">
                  <a:off x="2875422" y="1339604"/>
                  <a:ext cx="427983" cy="1720794"/>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79478" y="1956661"/>
                  <a:ext cx="560521" cy="4916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4"/>
            <p:cNvSpPr/>
            <p:nvPr/>
          </p:nvSpPr>
          <p:spPr>
            <a:xfrm rot="1182306">
              <a:off x="3429000" y="1219200"/>
              <a:ext cx="1066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21318838">
              <a:off x="3518673" y="1244003"/>
              <a:ext cx="621719" cy="35526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772631">
              <a:off x="4009570" y="1349385"/>
              <a:ext cx="621719" cy="35526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2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6378" y="125462"/>
            <a:ext cx="8223145"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Weak-weakness in understanding</a:t>
            </a:r>
            <a:endParaRPr lang="en-US" sz="4400" dirty="0"/>
          </a:p>
        </p:txBody>
      </p:sp>
      <p:sp>
        <p:nvSpPr>
          <p:cNvPr id="8" name="TextBox 7"/>
          <p:cNvSpPr txBox="1"/>
          <p:nvPr/>
        </p:nvSpPr>
        <p:spPr>
          <a:xfrm>
            <a:off x="462144" y="4199248"/>
            <a:ext cx="3657600" cy="2308324"/>
          </a:xfrm>
          <a:prstGeom prst="rect">
            <a:avLst/>
          </a:prstGeom>
          <a:noFill/>
        </p:spPr>
        <p:txBody>
          <a:bodyPr wrap="square" rtlCol="0">
            <a:spAutoFit/>
          </a:bodyPr>
          <a:lstStyle/>
          <a:p>
            <a:r>
              <a:rPr lang="en-US" sz="2400" dirty="0"/>
              <a:t>How might it appear for a member of the church to see another member eating or drinking something that is breaking the commandments?</a:t>
            </a:r>
          </a:p>
        </p:txBody>
      </p:sp>
      <p:sp>
        <p:nvSpPr>
          <p:cNvPr id="9" name="TextBox 8"/>
          <p:cNvSpPr txBox="1"/>
          <p:nvPr/>
        </p:nvSpPr>
        <p:spPr>
          <a:xfrm>
            <a:off x="7465533" y="2156559"/>
            <a:ext cx="4287196" cy="1200329"/>
          </a:xfrm>
          <a:prstGeom prst="rect">
            <a:avLst/>
          </a:prstGeom>
          <a:noFill/>
        </p:spPr>
        <p:txBody>
          <a:bodyPr wrap="square" rtlCol="0">
            <a:spAutoFit/>
          </a:bodyPr>
          <a:lstStyle/>
          <a:p>
            <a:r>
              <a:rPr lang="en-US" sz="2400" dirty="0"/>
              <a:t>How do the nonmembers relate to the unrighteous actions of members of the church?</a:t>
            </a:r>
          </a:p>
        </p:txBody>
      </p:sp>
      <p:sp>
        <p:nvSpPr>
          <p:cNvPr id="11" name="TextBox 10"/>
          <p:cNvSpPr txBox="1"/>
          <p:nvPr/>
        </p:nvSpPr>
        <p:spPr>
          <a:xfrm>
            <a:off x="7506270" y="4937912"/>
            <a:ext cx="3657600" cy="1569660"/>
          </a:xfrm>
          <a:prstGeom prst="rect">
            <a:avLst/>
          </a:prstGeom>
          <a:noFill/>
        </p:spPr>
        <p:txBody>
          <a:bodyPr wrap="square" rtlCol="0">
            <a:spAutoFit/>
          </a:bodyPr>
          <a:lstStyle/>
          <a:p>
            <a:r>
              <a:rPr lang="en-US" sz="2400" dirty="0"/>
              <a:t>What things might a member do that would weaken a nonmember from learning the gospel?</a:t>
            </a:r>
          </a:p>
        </p:txBody>
      </p:sp>
      <p:sp>
        <p:nvSpPr>
          <p:cNvPr id="29" name="Rectangle 28"/>
          <p:cNvSpPr/>
          <p:nvPr/>
        </p:nvSpPr>
        <p:spPr>
          <a:xfrm>
            <a:off x="592463" y="1710158"/>
            <a:ext cx="6096000" cy="1477328"/>
          </a:xfrm>
          <a:prstGeom prst="rect">
            <a:avLst/>
          </a:prstGeom>
        </p:spPr>
        <p:txBody>
          <a:bodyPr>
            <a:spAutoFit/>
          </a:bodyPr>
          <a:lstStyle/>
          <a:p>
            <a:r>
              <a:rPr lang="en-US" dirty="0">
                <a:solidFill>
                  <a:srgbClr val="333333"/>
                </a:solidFill>
                <a:latin typeface="Open Sans"/>
              </a:rPr>
              <a:t>Paul counseled:</a:t>
            </a:r>
          </a:p>
          <a:p>
            <a:r>
              <a:rPr lang="en-US" dirty="0">
                <a:solidFill>
                  <a:srgbClr val="333333"/>
                </a:solidFill>
                <a:latin typeface="Open Sans"/>
              </a:rPr>
              <a:t>If a Church member who was weaker in faith saw another member eat at a dining hall connected to a local pagan temple, the member of weaker faith may also believe that nothing was wrong with idol worship.</a:t>
            </a:r>
            <a:endParaRPr lang="en-US" dirty="0"/>
          </a:p>
        </p:txBody>
      </p:sp>
      <p:pic>
        <p:nvPicPr>
          <p:cNvPr id="42"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913" y="3180935"/>
            <a:ext cx="13525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3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7:1-3</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False Beliefs</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155575" y="2352678"/>
            <a:ext cx="3637224" cy="1200329"/>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ctr"/>
            <a:r>
              <a:rPr lang="en-US" sz="2400" i="1" dirty="0"/>
              <a:t>It is acceptable to participate in physical intimacy with anyone.</a:t>
            </a:r>
            <a:endParaRPr lang="en-US" sz="2400" dirty="0"/>
          </a:p>
        </p:txBody>
      </p:sp>
      <p:sp>
        <p:nvSpPr>
          <p:cNvPr id="7" name="Left-Right Arrow 6"/>
          <p:cNvSpPr/>
          <p:nvPr/>
        </p:nvSpPr>
        <p:spPr>
          <a:xfrm>
            <a:off x="1085087" y="1042713"/>
            <a:ext cx="10021824" cy="985684"/>
          </a:xfrm>
          <a:prstGeom prst="leftRightArrow">
            <a:avLst/>
          </a:prstGeom>
          <a:solidFill>
            <a:schemeClr val="bg1">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6120" y="2382421"/>
            <a:ext cx="2963816" cy="1569660"/>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ctr"/>
            <a:r>
              <a:rPr lang="en-US" sz="2400" i="1" dirty="0"/>
              <a:t>It is never acceptable to participate in physical intimacy, not even in marriage.</a:t>
            </a:r>
            <a:endParaRPr lang="en-US" sz="2400" dirty="0"/>
          </a:p>
        </p:txBody>
      </p:sp>
      <p:sp>
        <p:nvSpPr>
          <p:cNvPr id="9" name="Rectangle 8"/>
          <p:cNvSpPr/>
          <p:nvPr/>
        </p:nvSpPr>
        <p:spPr>
          <a:xfrm>
            <a:off x="3792799" y="2741114"/>
            <a:ext cx="4939399" cy="1815882"/>
          </a:xfrm>
          <a:prstGeom prst="rect">
            <a:avLst/>
          </a:prstGeom>
        </p:spPr>
        <p:txBody>
          <a:bodyPr wrap="square">
            <a:spAutoFit/>
          </a:bodyPr>
          <a:lstStyle/>
          <a:p>
            <a:pPr algn="ctr"/>
            <a:r>
              <a:rPr lang="en-US" sz="2800" dirty="0">
                <a:solidFill>
                  <a:srgbClr val="333333"/>
                </a:solidFill>
                <a:latin typeface="Open Sans"/>
              </a:rPr>
              <a:t>The Corinthian Saints had questions about when and if physical intimacy was appropriate. </a:t>
            </a:r>
            <a:endParaRPr lang="en-US" sz="2800" dirty="0"/>
          </a:p>
        </p:txBody>
      </p:sp>
      <p:sp>
        <p:nvSpPr>
          <p:cNvPr id="10" name="Rectangle 9"/>
          <p:cNvSpPr/>
          <p:nvPr/>
        </p:nvSpPr>
        <p:spPr>
          <a:xfrm>
            <a:off x="2104034" y="4785768"/>
            <a:ext cx="7983930" cy="1754326"/>
          </a:xfrm>
          <a:prstGeom prst="rect">
            <a:avLst/>
          </a:prstGeom>
        </p:spPr>
        <p:txBody>
          <a:bodyPr wrap="square">
            <a:spAutoFit/>
          </a:bodyPr>
          <a:lstStyle/>
          <a:p>
            <a:pPr algn="ctr"/>
            <a:r>
              <a:rPr lang="en-US" sz="3600" dirty="0">
                <a:solidFill>
                  <a:srgbClr val="333333"/>
                </a:solidFill>
                <a:effectLst>
                  <a:glow rad="139700">
                    <a:schemeClr val="accent4">
                      <a:satMod val="175000"/>
                      <a:alpha val="40000"/>
                    </a:schemeClr>
                  </a:glow>
                </a:effectLst>
                <a:latin typeface="Open Sans"/>
              </a:rPr>
              <a:t>These are extreme views that vary from God’s standard for physical intimacy.</a:t>
            </a:r>
            <a:endParaRPr lang="en-US" sz="3600" dirty="0">
              <a:effectLst>
                <a:glow rad="139700">
                  <a:schemeClr val="accent4">
                    <a:satMod val="175000"/>
                    <a:alpha val="40000"/>
                  </a:schemeClr>
                </a:glow>
              </a:effectLst>
            </a:endParaRPr>
          </a:p>
        </p:txBody>
      </p:sp>
      <p:sp>
        <p:nvSpPr>
          <p:cNvPr id="17" name="Rectangle 16"/>
          <p:cNvSpPr/>
          <p:nvPr/>
        </p:nvSpPr>
        <p:spPr>
          <a:xfrm>
            <a:off x="5367440" y="1908743"/>
            <a:ext cx="1607081" cy="707886"/>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ctr"/>
            <a:r>
              <a:rPr lang="en-US" sz="4000" i="1" dirty="0"/>
              <a:t>OR</a:t>
            </a:r>
            <a:endParaRPr lang="en-US" sz="4000" dirty="0"/>
          </a:p>
        </p:txBody>
      </p:sp>
    </p:spTree>
    <p:extLst>
      <p:ext uri="{BB962C8B-B14F-4D97-AF65-F5344CB8AC3E}">
        <p14:creationId xmlns:p14="http://schemas.microsoft.com/office/powerpoint/2010/main" val="15670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9" grpId="0"/>
      <p:bldP spid="10"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400800" y="2286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 our Homes?</a:t>
            </a:r>
            <a:endParaRPr lang="en-US" sz="3200" dirty="0"/>
          </a:p>
        </p:txBody>
      </p:sp>
      <p:sp>
        <p:nvSpPr>
          <p:cNvPr id="11" name="Rounded Rectangle 10"/>
          <p:cNvSpPr/>
          <p:nvPr/>
        </p:nvSpPr>
        <p:spPr>
          <a:xfrm>
            <a:off x="1905000" y="228600"/>
            <a:ext cx="4038600" cy="22860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What can we do as members to be good examples?</a:t>
            </a:r>
            <a:endParaRPr lang="en-US" sz="3600" dirty="0"/>
          </a:p>
        </p:txBody>
      </p:sp>
      <p:sp>
        <p:nvSpPr>
          <p:cNvPr id="12" name="Rounded Rectangle 11"/>
          <p:cNvSpPr/>
          <p:nvPr/>
        </p:nvSpPr>
        <p:spPr>
          <a:xfrm>
            <a:off x="3124200" y="28194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Among our friends?</a:t>
            </a:r>
            <a:endParaRPr lang="en-US" sz="3200" dirty="0"/>
          </a:p>
        </p:txBody>
      </p:sp>
      <p:sp>
        <p:nvSpPr>
          <p:cNvPr id="13" name="Rounded Rectangle 12"/>
          <p:cNvSpPr/>
          <p:nvPr/>
        </p:nvSpPr>
        <p:spPr>
          <a:xfrm>
            <a:off x="1981200" y="47244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 our place of work?</a:t>
            </a:r>
            <a:endParaRPr lang="en-US" sz="3200" dirty="0"/>
          </a:p>
        </p:txBody>
      </p:sp>
      <p:sp>
        <p:nvSpPr>
          <p:cNvPr id="14" name="Rounded Rectangle 13"/>
          <p:cNvSpPr/>
          <p:nvPr/>
        </p:nvSpPr>
        <p:spPr>
          <a:xfrm>
            <a:off x="6629400" y="47244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With our technology connections?</a:t>
            </a:r>
            <a:endParaRPr lang="en-US" sz="3200" dirty="0"/>
          </a:p>
        </p:txBody>
      </p:sp>
      <p:sp>
        <p:nvSpPr>
          <p:cNvPr id="15" name="Rounded Rectangle 14"/>
          <p:cNvSpPr/>
          <p:nvPr/>
        </p:nvSpPr>
        <p:spPr>
          <a:xfrm>
            <a:off x="6858000" y="22098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 the church?</a:t>
            </a:r>
            <a:endParaRPr lang="en-US" sz="3200" dirty="0"/>
          </a:p>
        </p:txBody>
      </p:sp>
      <p:grpSp>
        <p:nvGrpSpPr>
          <p:cNvPr id="2" name="Group 8"/>
          <p:cNvGrpSpPr/>
          <p:nvPr/>
        </p:nvGrpSpPr>
        <p:grpSpPr>
          <a:xfrm>
            <a:off x="9525000" y="5257800"/>
            <a:ext cx="609600" cy="1363942"/>
            <a:chOff x="6324600" y="3200400"/>
            <a:chExt cx="1447800" cy="3239363"/>
          </a:xfrm>
        </p:grpSpPr>
        <p:grpSp>
          <p:nvGrpSpPr>
            <p:cNvPr id="3" name="Group 55"/>
            <p:cNvGrpSpPr/>
            <p:nvPr/>
          </p:nvGrpSpPr>
          <p:grpSpPr>
            <a:xfrm>
              <a:off x="6324600" y="3200400"/>
              <a:ext cx="1447800" cy="3239363"/>
              <a:chOff x="7696200" y="1828800"/>
              <a:chExt cx="1447800" cy="3239363"/>
            </a:xfrm>
          </p:grpSpPr>
          <p:sp>
            <p:nvSpPr>
              <p:cNvPr id="27" name="Rounded Rectangle 26"/>
              <p:cNvSpPr/>
              <p:nvPr/>
            </p:nvSpPr>
            <p:spPr>
              <a:xfrm>
                <a:off x="7696200" y="1828800"/>
                <a:ext cx="1295400" cy="29718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772400" y="1905000"/>
                <a:ext cx="381000" cy="38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696200" y="4190999"/>
                <a:ext cx="1447800" cy="877164"/>
              </a:xfrm>
              <a:prstGeom prst="rect">
                <a:avLst/>
              </a:prstGeom>
              <a:noFill/>
            </p:spPr>
            <p:txBody>
              <a:bodyPr wrap="square" rtlCol="0">
                <a:spAutoFit/>
              </a:bodyPr>
              <a:lstStyle/>
              <a:p>
                <a:endParaRPr lang="en-US" dirty="0">
                  <a:solidFill>
                    <a:schemeClr val="bg1"/>
                  </a:solidFill>
                  <a:latin typeface="Comic Sans MS" pitchFamily="66" charset="0"/>
                </a:endParaRPr>
              </a:p>
            </p:txBody>
          </p:sp>
        </p:grpSp>
        <p:sp>
          <p:nvSpPr>
            <p:cNvPr id="16" name="Rounded Rectangle 15"/>
            <p:cNvSpPr/>
            <p:nvPr/>
          </p:nvSpPr>
          <p:spPr>
            <a:xfrm>
              <a:off x="6477000" y="3352800"/>
              <a:ext cx="990600" cy="175259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5"/>
            <p:cNvGrpSpPr/>
            <p:nvPr/>
          </p:nvGrpSpPr>
          <p:grpSpPr>
            <a:xfrm>
              <a:off x="6365821" y="5361483"/>
              <a:ext cx="1182193" cy="567127"/>
              <a:chOff x="3603884" y="5300273"/>
              <a:chExt cx="1817558" cy="871927"/>
            </a:xfrm>
          </p:grpSpPr>
          <p:grpSp>
            <p:nvGrpSpPr>
              <p:cNvPr id="7" name="Group 69"/>
              <p:cNvGrpSpPr/>
              <p:nvPr/>
            </p:nvGrpSpPr>
            <p:grpSpPr>
              <a:xfrm>
                <a:off x="3886200" y="5773712"/>
                <a:ext cx="1325380" cy="398488"/>
                <a:chOff x="3886200" y="5773712"/>
                <a:chExt cx="1325380" cy="398488"/>
              </a:xfrm>
            </p:grpSpPr>
            <p:sp>
              <p:nvSpPr>
                <p:cNvPr id="24" name="Rounded Rectangle 23"/>
                <p:cNvSpPr/>
                <p:nvPr/>
              </p:nvSpPr>
              <p:spPr>
                <a:xfrm>
                  <a:off x="3886200" y="57912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358390" y="5782456"/>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830580" y="5773712"/>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0"/>
              <p:cNvGrpSpPr/>
              <p:nvPr/>
            </p:nvGrpSpPr>
            <p:grpSpPr>
              <a:xfrm>
                <a:off x="4096062" y="5300273"/>
                <a:ext cx="1325380" cy="398488"/>
                <a:chOff x="3886200" y="5773712"/>
                <a:chExt cx="1325380" cy="398488"/>
              </a:xfrm>
            </p:grpSpPr>
            <p:sp>
              <p:nvSpPr>
                <p:cNvPr id="21" name="Rounded Rectangle 20"/>
                <p:cNvSpPr/>
                <p:nvPr/>
              </p:nvSpPr>
              <p:spPr>
                <a:xfrm>
                  <a:off x="3886200" y="57912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358390" y="5782456"/>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830580" y="5773712"/>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3603884" y="532026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29"/>
          <p:cNvGrpSpPr/>
          <p:nvPr/>
        </p:nvGrpSpPr>
        <p:grpSpPr>
          <a:xfrm>
            <a:off x="6248400" y="2895601"/>
            <a:ext cx="1828800" cy="1680519"/>
            <a:chOff x="533400" y="533400"/>
            <a:chExt cx="7924800" cy="5943600"/>
          </a:xfrm>
        </p:grpSpPr>
        <p:sp>
          <p:nvSpPr>
            <p:cNvPr id="31" name="Double Wave 30"/>
            <p:cNvSpPr/>
            <p:nvPr/>
          </p:nvSpPr>
          <p:spPr>
            <a:xfrm rot="16200000">
              <a:off x="4305300" y="5067300"/>
              <a:ext cx="1600200" cy="1219200"/>
            </a:xfrm>
            <a:prstGeom prst="doubleWav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53"/>
            <p:cNvGrpSpPr/>
            <p:nvPr/>
          </p:nvGrpSpPr>
          <p:grpSpPr>
            <a:xfrm>
              <a:off x="533400" y="533400"/>
              <a:ext cx="7924800" cy="5403273"/>
              <a:chOff x="533400" y="540327"/>
              <a:chExt cx="7924800" cy="5403273"/>
            </a:xfrm>
          </p:grpSpPr>
          <p:sp>
            <p:nvSpPr>
              <p:cNvPr id="33" name="Rectangle 32"/>
              <p:cNvSpPr/>
              <p:nvPr/>
            </p:nvSpPr>
            <p:spPr>
              <a:xfrm rot="5400000">
                <a:off x="4000500" y="1409700"/>
                <a:ext cx="113676" cy="494677"/>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
              <p:cNvSpPr/>
              <p:nvPr/>
            </p:nvSpPr>
            <p:spPr>
              <a:xfrm rot="5400000">
                <a:off x="4000500" y="1028700"/>
                <a:ext cx="113676" cy="494677"/>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717561" y="900545"/>
                <a:ext cx="85182" cy="108065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47886" y="540327"/>
                <a:ext cx="181429" cy="1440873"/>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274457" y="900545"/>
                <a:ext cx="72691" cy="108065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1800" y="3276600"/>
                <a:ext cx="5410200" cy="1828800"/>
              </a:xfrm>
              <a:prstGeom prst="rect">
                <a:avLst/>
              </a:prstGeom>
              <a:solidFill>
                <a:srgbClr val="EAD3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3124200" y="4648200"/>
                <a:ext cx="1524000" cy="1066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2895600" y="2895600"/>
                <a:ext cx="5562600" cy="381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38200" y="2971800"/>
                <a:ext cx="2286000" cy="2514600"/>
              </a:xfrm>
              <a:prstGeom prst="rect">
                <a:avLst/>
              </a:prstGeom>
              <a:solidFill>
                <a:srgbClr val="EAD3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3"/>
              <p:cNvGrpSpPr/>
              <p:nvPr/>
            </p:nvGrpSpPr>
            <p:grpSpPr>
              <a:xfrm>
                <a:off x="4572000" y="3962400"/>
                <a:ext cx="1143000" cy="1169232"/>
                <a:chOff x="3657601" y="3962401"/>
                <a:chExt cx="1143000" cy="1169232"/>
              </a:xfrm>
            </p:grpSpPr>
            <p:sp>
              <p:nvSpPr>
                <p:cNvPr id="80" name="Rectangle 3"/>
                <p:cNvSpPr/>
                <p:nvPr/>
              </p:nvSpPr>
              <p:spPr>
                <a:xfrm>
                  <a:off x="3657601" y="3962401"/>
                  <a:ext cx="1143000" cy="1169232"/>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p:cNvSpPr/>
                <p:nvPr/>
              </p:nvSpPr>
              <p:spPr>
                <a:xfrm>
                  <a:off x="3733800" y="4038600"/>
                  <a:ext cx="437213" cy="1093033"/>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
                <p:cNvSpPr/>
                <p:nvPr/>
              </p:nvSpPr>
              <p:spPr>
                <a:xfrm>
                  <a:off x="4267200" y="4038600"/>
                  <a:ext cx="437213" cy="1093033"/>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13"/>
              <p:cNvSpPr/>
              <p:nvPr/>
            </p:nvSpPr>
            <p:spPr>
              <a:xfrm>
                <a:off x="9906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240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0574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5908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12"/>
              <p:cNvSpPr/>
              <p:nvPr/>
            </p:nvSpPr>
            <p:spPr>
              <a:xfrm>
                <a:off x="533400" y="2667000"/>
                <a:ext cx="2895600" cy="381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8"/>
              <p:cNvGrpSpPr/>
              <p:nvPr/>
            </p:nvGrpSpPr>
            <p:grpSpPr>
              <a:xfrm>
                <a:off x="3581400" y="1905000"/>
                <a:ext cx="849443" cy="3733800"/>
                <a:chOff x="5838669" y="228600"/>
                <a:chExt cx="1476531" cy="5486400"/>
              </a:xfrm>
              <a:solidFill>
                <a:srgbClr val="AF932B"/>
              </a:solidFill>
            </p:grpSpPr>
            <p:sp>
              <p:nvSpPr>
                <p:cNvPr id="61" name="Rectangle 60"/>
                <p:cNvSpPr/>
                <p:nvPr/>
              </p:nvSpPr>
              <p:spPr>
                <a:xfrm>
                  <a:off x="5867400" y="228600"/>
                  <a:ext cx="1447800" cy="5486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67400" y="5257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629400" y="5257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4800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343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29400" y="4343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248400" y="38862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867400" y="3429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629400" y="3429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48400" y="2971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867401" y="2514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629400" y="2514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248400" y="2057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38669" y="1583961"/>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629400" y="16002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279630" y="1143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839919" y="70079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600670" y="685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279630" y="228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19"/>
              <p:cNvSpPr/>
              <p:nvPr/>
            </p:nvSpPr>
            <p:spPr>
              <a:xfrm>
                <a:off x="5943600" y="3886200"/>
                <a:ext cx="685800" cy="609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010400" y="3886200"/>
                <a:ext cx="685800" cy="609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019800" y="3962400"/>
                <a:ext cx="529652" cy="50342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086600" y="3962400"/>
                <a:ext cx="529652" cy="50342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7239000" y="4648200"/>
                <a:ext cx="10668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3962400" y="5181600"/>
                <a:ext cx="6096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3124200" y="52578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6858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16002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24384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6477000" y="4724400"/>
                <a:ext cx="10668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5715000" y="4724400"/>
                <a:ext cx="9144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83"/>
          <p:cNvGrpSpPr/>
          <p:nvPr/>
        </p:nvGrpSpPr>
        <p:grpSpPr>
          <a:xfrm>
            <a:off x="9067801" y="914400"/>
            <a:ext cx="1364105" cy="1248156"/>
            <a:chOff x="5334000" y="1600200"/>
            <a:chExt cx="3497705" cy="3200400"/>
          </a:xfrm>
        </p:grpSpPr>
        <p:sp>
          <p:nvSpPr>
            <p:cNvPr id="85" name="Rectangle 84"/>
            <p:cNvSpPr/>
            <p:nvPr/>
          </p:nvSpPr>
          <p:spPr>
            <a:xfrm>
              <a:off x="5715000" y="1905000"/>
              <a:ext cx="2743200" cy="2514600"/>
            </a:xfrm>
            <a:prstGeom prst="rect">
              <a:avLst/>
            </a:prstGeom>
            <a:solidFill>
              <a:srgbClr val="D395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334000" y="1600200"/>
              <a:ext cx="3429000" cy="990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5334000" y="2362200"/>
              <a:ext cx="3429000" cy="228600"/>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6803036" y="3025515"/>
              <a:ext cx="609600" cy="1371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781800" y="4343400"/>
              <a:ext cx="698292" cy="12366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6619405" y="4407109"/>
              <a:ext cx="1025577" cy="17988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Or 90"/>
            <p:cNvSpPr/>
            <p:nvPr/>
          </p:nvSpPr>
          <p:spPr>
            <a:xfrm>
              <a:off x="5943600" y="3048000"/>
              <a:ext cx="685800" cy="762000"/>
            </a:xfrm>
            <a:prstGeom prst="flowChar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Or 91"/>
            <p:cNvSpPr/>
            <p:nvPr/>
          </p:nvSpPr>
          <p:spPr>
            <a:xfrm>
              <a:off x="7543800" y="3048000"/>
              <a:ext cx="685800" cy="762000"/>
            </a:xfrm>
            <a:prstGeom prst="flowChar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Or 92"/>
            <p:cNvSpPr/>
            <p:nvPr/>
          </p:nvSpPr>
          <p:spPr>
            <a:xfrm>
              <a:off x="6781800" y="3657600"/>
              <a:ext cx="128666" cy="119921"/>
            </a:xfrm>
            <a:prstGeom prst="flowChar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5486400" y="3810000"/>
              <a:ext cx="914400" cy="838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7917305" y="3857468"/>
              <a:ext cx="914400" cy="838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16-Point Star 95"/>
            <p:cNvSpPr/>
            <p:nvPr/>
          </p:nvSpPr>
          <p:spPr>
            <a:xfrm>
              <a:off x="6019800" y="4038600"/>
              <a:ext cx="571500" cy="457200"/>
            </a:xfrm>
            <a:prstGeom prst="star16">
              <a:avLst>
                <a:gd name="adj" fmla="val 3094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16-Point Star 96"/>
            <p:cNvSpPr/>
            <p:nvPr/>
          </p:nvSpPr>
          <p:spPr>
            <a:xfrm>
              <a:off x="5943600" y="4191000"/>
              <a:ext cx="571500" cy="457200"/>
            </a:xfrm>
            <a:prstGeom prst="star16">
              <a:avLst>
                <a:gd name="adj" fmla="val 3094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16-Point Star 97"/>
            <p:cNvSpPr/>
            <p:nvPr/>
          </p:nvSpPr>
          <p:spPr>
            <a:xfrm>
              <a:off x="7696200" y="4114800"/>
              <a:ext cx="571500" cy="457200"/>
            </a:xfrm>
            <a:prstGeom prst="star16">
              <a:avLst>
                <a:gd name="adj" fmla="val 3094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16-Point Star 98"/>
            <p:cNvSpPr/>
            <p:nvPr/>
          </p:nvSpPr>
          <p:spPr>
            <a:xfrm>
              <a:off x="7791450" y="4419600"/>
              <a:ext cx="476250" cy="381000"/>
            </a:xfrm>
            <a:prstGeom prst="star16">
              <a:avLst>
                <a:gd name="adj" fmla="val 3094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9"/>
          <p:cNvGrpSpPr/>
          <p:nvPr/>
        </p:nvGrpSpPr>
        <p:grpSpPr>
          <a:xfrm>
            <a:off x="4343400" y="5029200"/>
            <a:ext cx="1219200" cy="1524000"/>
            <a:chOff x="1295400" y="938601"/>
            <a:chExt cx="4114800" cy="4738299"/>
          </a:xfrm>
        </p:grpSpPr>
        <p:sp>
          <p:nvSpPr>
            <p:cNvPr id="101" name="Rectangle 100"/>
            <p:cNvSpPr/>
            <p:nvPr/>
          </p:nvSpPr>
          <p:spPr>
            <a:xfrm>
              <a:off x="2286000" y="4267200"/>
              <a:ext cx="2514600" cy="12192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a:off x="1447800" y="4724400"/>
              <a:ext cx="1485900" cy="4191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5400000">
              <a:off x="4269259" y="4724400"/>
              <a:ext cx="1485900" cy="4191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3146302" y="1004322"/>
              <a:ext cx="1843788" cy="2825950"/>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3429000" y="2514600"/>
              <a:ext cx="1369139" cy="1447800"/>
            </a:xfrm>
            <a:prstGeom prst="trapezoid">
              <a:avLst>
                <a:gd name="adj" fmla="val 36972"/>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Merge 105"/>
            <p:cNvSpPr/>
            <p:nvPr/>
          </p:nvSpPr>
          <p:spPr>
            <a:xfrm>
              <a:off x="3677760" y="2265261"/>
              <a:ext cx="819460" cy="525758"/>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3556031" y="1267200"/>
              <a:ext cx="1092616" cy="13143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3419455" y="938601"/>
              <a:ext cx="1229190" cy="722917"/>
            </a:xfrm>
            <a:prstGeom prst="clou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787965" flipH="1">
              <a:off x="3529427" y="2553582"/>
              <a:ext cx="450870" cy="935927"/>
            </a:xfrm>
            <a:prstGeom prst="trapezoid">
              <a:avLst>
                <a:gd name="adj" fmla="val 33148"/>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956390">
              <a:off x="4197142" y="2553077"/>
              <a:ext cx="500929" cy="931834"/>
            </a:xfrm>
            <a:prstGeom prst="trapezoid">
              <a:avLst>
                <a:gd name="adj" fmla="val 36972"/>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3810000"/>
              <a:ext cx="35814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8"/>
            <p:cNvGrpSpPr/>
            <p:nvPr/>
          </p:nvGrpSpPr>
          <p:grpSpPr>
            <a:xfrm rot="432084">
              <a:off x="3171057" y="3461148"/>
              <a:ext cx="1782727" cy="859759"/>
              <a:chOff x="5410200" y="3048000"/>
              <a:chExt cx="2666999" cy="1295400"/>
            </a:xfrm>
            <a:scene3d>
              <a:camera prst="isometricOffAxis1Top"/>
              <a:lightRig rig="threePt" dir="t"/>
            </a:scene3d>
          </p:grpSpPr>
          <p:sp>
            <p:nvSpPr>
              <p:cNvPr id="120" name="Rounded Rectangle 18"/>
              <p:cNvSpPr/>
              <p:nvPr/>
            </p:nvSpPr>
            <p:spPr>
              <a:xfrm>
                <a:off x="5410200" y="3048000"/>
                <a:ext cx="2666999" cy="12954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p:cNvGrpSpPr/>
              <p:nvPr/>
            </p:nvGrpSpPr>
            <p:grpSpPr>
              <a:xfrm>
                <a:off x="5715000" y="3179805"/>
                <a:ext cx="2049162" cy="354227"/>
                <a:chOff x="5715000" y="3179805"/>
                <a:chExt cx="2049162" cy="354227"/>
              </a:xfrm>
            </p:grpSpPr>
            <p:sp>
              <p:nvSpPr>
                <p:cNvPr id="135" name="Rounded Rectangle 19"/>
                <p:cNvSpPr/>
                <p:nvPr/>
              </p:nvSpPr>
              <p:spPr>
                <a:xfrm>
                  <a:off x="5715000" y="3200400"/>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6139249"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6571735"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22"/>
                <p:cNvSpPr/>
                <p:nvPr/>
              </p:nvSpPr>
              <p:spPr>
                <a:xfrm>
                  <a:off x="7004222"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23"/>
                <p:cNvSpPr/>
                <p:nvPr/>
              </p:nvSpPr>
              <p:spPr>
                <a:xfrm>
                  <a:off x="7424351"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5"/>
              <p:cNvGrpSpPr/>
              <p:nvPr/>
            </p:nvGrpSpPr>
            <p:grpSpPr>
              <a:xfrm>
                <a:off x="5521410" y="3566983"/>
                <a:ext cx="2049162" cy="354227"/>
                <a:chOff x="5715000" y="3179805"/>
                <a:chExt cx="2049162" cy="354227"/>
              </a:xfrm>
            </p:grpSpPr>
            <p:sp>
              <p:nvSpPr>
                <p:cNvPr id="130" name="Rounded Rectangle 129"/>
                <p:cNvSpPr/>
                <p:nvPr/>
              </p:nvSpPr>
              <p:spPr>
                <a:xfrm>
                  <a:off x="5715000" y="3200400"/>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6139249"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6571735"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7004222"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7424351"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1"/>
              <p:cNvGrpSpPr/>
              <p:nvPr/>
            </p:nvGrpSpPr>
            <p:grpSpPr>
              <a:xfrm>
                <a:off x="5867400" y="3974756"/>
                <a:ext cx="2049162" cy="354227"/>
                <a:chOff x="5715000" y="3179805"/>
                <a:chExt cx="2049162" cy="354227"/>
              </a:xfrm>
            </p:grpSpPr>
            <p:sp>
              <p:nvSpPr>
                <p:cNvPr id="125" name="Rounded Rectangle 124"/>
                <p:cNvSpPr/>
                <p:nvPr/>
              </p:nvSpPr>
              <p:spPr>
                <a:xfrm>
                  <a:off x="5715000" y="3200400"/>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6139249"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6571735"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7004222" y="3179806"/>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7424351" y="317980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ounded Rectangle 123"/>
              <p:cNvSpPr/>
              <p:nvPr/>
            </p:nvSpPr>
            <p:spPr>
              <a:xfrm>
                <a:off x="7642653" y="3558745"/>
                <a:ext cx="339811" cy="3336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4"/>
            <p:cNvGrpSpPr/>
            <p:nvPr/>
          </p:nvGrpSpPr>
          <p:grpSpPr>
            <a:xfrm>
              <a:off x="1295400" y="2057400"/>
              <a:ext cx="2007973" cy="1948248"/>
              <a:chOff x="5867400" y="1524000"/>
              <a:chExt cx="2007973" cy="1948248"/>
            </a:xfrm>
            <a:scene3d>
              <a:camera prst="isometricOffAxis2Right"/>
              <a:lightRig rig="threePt" dir="t"/>
            </a:scene3d>
          </p:grpSpPr>
          <p:sp>
            <p:nvSpPr>
              <p:cNvPr id="116" name="Rounded Rectangle 115"/>
              <p:cNvSpPr/>
              <p:nvPr/>
            </p:nvSpPr>
            <p:spPr>
              <a:xfrm>
                <a:off x="5867400" y="1524000"/>
                <a:ext cx="2007973" cy="1509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6069227" y="1686698"/>
                <a:ext cx="1600200" cy="1219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6631459" y="3035644"/>
                <a:ext cx="350108" cy="23889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141308" y="3188043"/>
                <a:ext cx="1433384" cy="2842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3466071" y="3326027"/>
              <a:ext cx="352168" cy="4922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347520" y="3317789"/>
              <a:ext cx="352168" cy="4922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39"/>
          <p:cNvGrpSpPr/>
          <p:nvPr/>
        </p:nvGrpSpPr>
        <p:grpSpPr>
          <a:xfrm>
            <a:off x="2971801" y="2438400"/>
            <a:ext cx="805069" cy="2057400"/>
            <a:chOff x="6629400" y="762000"/>
            <a:chExt cx="1154863" cy="3260978"/>
          </a:xfrm>
        </p:grpSpPr>
        <p:sp>
          <p:nvSpPr>
            <p:cNvPr id="141" name="Oval 140"/>
            <p:cNvSpPr/>
            <p:nvPr/>
          </p:nvSpPr>
          <p:spPr>
            <a:xfrm>
              <a:off x="7315200" y="2667000"/>
              <a:ext cx="3048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7238999" y="2743200"/>
              <a:ext cx="457200" cy="457200"/>
            </a:xfrm>
            <a:prstGeom prst="trapezoid">
              <a:avLst>
                <a:gd name="adj" fmla="val 65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58000" y="2667000"/>
              <a:ext cx="3048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0800000">
              <a:off x="6781800" y="2590800"/>
              <a:ext cx="493486" cy="590896"/>
            </a:xfrm>
            <a:prstGeom prst="trapezoid">
              <a:avLst>
                <a:gd name="adj" fmla="val 65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11143" y="2133600"/>
              <a:ext cx="261257" cy="7398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05600" y="2133600"/>
              <a:ext cx="275771"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6752771" y="1817716"/>
              <a:ext cx="965200" cy="112169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Manual Operation 147"/>
            <p:cNvSpPr/>
            <p:nvPr/>
          </p:nvSpPr>
          <p:spPr>
            <a:xfrm rot="12880156">
              <a:off x="6758748" y="1723085"/>
              <a:ext cx="339132" cy="560631"/>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anual Operation 148"/>
            <p:cNvSpPr/>
            <p:nvPr/>
          </p:nvSpPr>
          <p:spPr>
            <a:xfrm rot="9242925">
              <a:off x="7383147" y="1740456"/>
              <a:ext cx="339132" cy="522184"/>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010400" y="1600200"/>
              <a:ext cx="457200" cy="4572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010400" y="1524000"/>
              <a:ext cx="457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821714" y="827982"/>
              <a:ext cx="827314" cy="10557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114388" y="1954306"/>
              <a:ext cx="264995" cy="1463478"/>
            </a:xfrm>
            <a:prstGeom prst="rect">
              <a:avLst/>
            </a:prstGeom>
            <a:noFill/>
          </p:spPr>
          <p:txBody>
            <a:bodyPr wrap="none" lIns="91440" tIns="45720" rIns="91440" bIns="45720">
              <a:spAutoFit/>
            </a:bodyPr>
            <a:lstStyle/>
            <a:p>
              <a:pPr algn="ct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112" name="Group 90"/>
            <p:cNvGrpSpPr/>
            <p:nvPr/>
          </p:nvGrpSpPr>
          <p:grpSpPr>
            <a:xfrm>
              <a:off x="6629400" y="3657600"/>
              <a:ext cx="469063" cy="365378"/>
              <a:chOff x="6497494" y="3550123"/>
              <a:chExt cx="600969" cy="472855"/>
            </a:xfrm>
          </p:grpSpPr>
          <p:sp>
            <p:nvSpPr>
              <p:cNvPr id="160" name="Oval 159"/>
              <p:cNvSpPr/>
              <p:nvPr/>
            </p:nvSpPr>
            <p:spPr>
              <a:xfrm rot="21061729">
                <a:off x="6497494" y="3702560"/>
                <a:ext cx="600969" cy="3099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61729">
                <a:off x="6497494" y="3626360"/>
                <a:ext cx="600969" cy="3099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y 161"/>
              <p:cNvSpPr/>
              <p:nvPr/>
            </p:nvSpPr>
            <p:spPr>
              <a:xfrm rot="20558998">
                <a:off x="6615210" y="3550123"/>
                <a:ext cx="373427" cy="4728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1"/>
            <p:cNvGrpSpPr/>
            <p:nvPr/>
          </p:nvGrpSpPr>
          <p:grpSpPr>
            <a:xfrm flipH="1">
              <a:off x="7315200" y="3657600"/>
              <a:ext cx="469063" cy="365378"/>
              <a:chOff x="6497494" y="3550123"/>
              <a:chExt cx="600969" cy="472855"/>
            </a:xfrm>
          </p:grpSpPr>
          <p:sp>
            <p:nvSpPr>
              <p:cNvPr id="157" name="Oval 156"/>
              <p:cNvSpPr/>
              <p:nvPr/>
            </p:nvSpPr>
            <p:spPr>
              <a:xfrm rot="21061729">
                <a:off x="6497494" y="3702560"/>
                <a:ext cx="600969" cy="3099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1061729">
                <a:off x="6497494" y="3626360"/>
                <a:ext cx="600969" cy="3099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rot="20558998">
                <a:off x="6615210" y="3550123"/>
                <a:ext cx="373427" cy="4728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Cloud 155"/>
            <p:cNvSpPr/>
            <p:nvPr/>
          </p:nvSpPr>
          <p:spPr>
            <a:xfrm>
              <a:off x="6752771" y="762000"/>
              <a:ext cx="896257" cy="461876"/>
            </a:xfrm>
            <a:prstGeom prst="clou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62"/>
          <p:cNvGrpSpPr/>
          <p:nvPr/>
        </p:nvGrpSpPr>
        <p:grpSpPr>
          <a:xfrm>
            <a:off x="2133600" y="2667000"/>
            <a:ext cx="762000" cy="1882588"/>
            <a:chOff x="1143000" y="152400"/>
            <a:chExt cx="1456086" cy="3810000"/>
          </a:xfrm>
        </p:grpSpPr>
        <p:sp>
          <p:nvSpPr>
            <p:cNvPr id="164" name="Cloud 163"/>
            <p:cNvSpPr/>
            <p:nvPr/>
          </p:nvSpPr>
          <p:spPr>
            <a:xfrm rot="259957">
              <a:off x="1159710" y="1196496"/>
              <a:ext cx="1435029" cy="496711"/>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05000" y="2514600"/>
              <a:ext cx="372533"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95400" y="2133600"/>
              <a:ext cx="3048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47800" y="2514600"/>
              <a:ext cx="372533"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1371600" y="2590800"/>
              <a:ext cx="533400" cy="457200"/>
            </a:xfrm>
            <a:prstGeom prst="round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flipH="1">
              <a:off x="1371598" y="2590800"/>
              <a:ext cx="76201"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1828800" y="2514600"/>
              <a:ext cx="533400" cy="533400"/>
            </a:xfrm>
            <a:prstGeom prst="round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2286000" y="2514600"/>
              <a:ext cx="76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1" y="2133600"/>
              <a:ext cx="3048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Manual Operation 172"/>
            <p:cNvSpPr/>
            <p:nvPr/>
          </p:nvSpPr>
          <p:spPr>
            <a:xfrm rot="8436748">
              <a:off x="1916649" y="1529382"/>
              <a:ext cx="405094" cy="845423"/>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Manual Operation 173"/>
            <p:cNvSpPr/>
            <p:nvPr/>
          </p:nvSpPr>
          <p:spPr>
            <a:xfrm rot="12880156">
              <a:off x="1412285" y="1584218"/>
              <a:ext cx="445958" cy="750437"/>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17335182">
              <a:off x="895149" y="812256"/>
              <a:ext cx="1066800" cy="496711"/>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4935660">
              <a:off x="1817331" y="854630"/>
              <a:ext cx="1066800" cy="496711"/>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Manual Operation 176"/>
            <p:cNvSpPr/>
            <p:nvPr/>
          </p:nvSpPr>
          <p:spPr>
            <a:xfrm rot="12880156">
              <a:off x="1470075" y="1532293"/>
              <a:ext cx="383238" cy="723818"/>
            </a:xfrm>
            <a:prstGeom prst="flowChartManualOperation">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Extract 177"/>
            <p:cNvSpPr/>
            <p:nvPr/>
          </p:nvSpPr>
          <p:spPr>
            <a:xfrm>
              <a:off x="1308848" y="1447800"/>
              <a:ext cx="1171222" cy="1295400"/>
            </a:xfrm>
            <a:prstGeom prst="flowChartExtra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8465769">
              <a:off x="1925221" y="1367664"/>
              <a:ext cx="305417" cy="900272"/>
            </a:xfrm>
            <a:prstGeom prst="flowChartManualOperation">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Extract 179"/>
            <p:cNvSpPr/>
            <p:nvPr/>
          </p:nvSpPr>
          <p:spPr>
            <a:xfrm rot="10800000">
              <a:off x="1611489" y="1447800"/>
              <a:ext cx="496711" cy="685800"/>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487311" y="457200"/>
              <a:ext cx="745067"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loud 181"/>
            <p:cNvSpPr/>
            <p:nvPr/>
          </p:nvSpPr>
          <p:spPr>
            <a:xfrm>
              <a:off x="1425222" y="152400"/>
              <a:ext cx="869244" cy="609600"/>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Collate 182"/>
            <p:cNvSpPr/>
            <p:nvPr/>
          </p:nvSpPr>
          <p:spPr>
            <a:xfrm rot="18055335">
              <a:off x="1253794" y="443009"/>
              <a:ext cx="475963" cy="357106"/>
            </a:xfrm>
            <a:prstGeom prst="flowChartCollat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Flowchart: Collate 183"/>
            <p:cNvSpPr/>
            <p:nvPr/>
          </p:nvSpPr>
          <p:spPr>
            <a:xfrm rot="3544665" flipH="1">
              <a:off x="1991629" y="418835"/>
              <a:ext cx="548968" cy="244961"/>
            </a:xfrm>
            <a:prstGeom prst="flowChartCollat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Flowchart: Extract 184"/>
            <p:cNvSpPr/>
            <p:nvPr/>
          </p:nvSpPr>
          <p:spPr>
            <a:xfrm rot="10800000">
              <a:off x="1712259" y="1653988"/>
              <a:ext cx="286870" cy="300318"/>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8"/>
            <p:cNvGrpSpPr/>
            <p:nvPr/>
          </p:nvGrpSpPr>
          <p:grpSpPr>
            <a:xfrm>
              <a:off x="1143000" y="3657600"/>
              <a:ext cx="609600" cy="304800"/>
              <a:chOff x="554464" y="4447136"/>
              <a:chExt cx="774752" cy="432623"/>
            </a:xfrm>
          </p:grpSpPr>
          <p:sp>
            <p:nvSpPr>
              <p:cNvPr id="192" name="Oval 191"/>
              <p:cNvSpPr/>
              <p:nvPr/>
            </p:nvSpPr>
            <p:spPr>
              <a:xfrm rot="21061729">
                <a:off x="588746" y="4551526"/>
                <a:ext cx="740470" cy="328233"/>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1061729">
                <a:off x="554464" y="4475326"/>
                <a:ext cx="740470" cy="3282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y 193"/>
              <p:cNvSpPr/>
              <p:nvPr/>
            </p:nvSpPr>
            <p:spPr>
              <a:xfrm rot="20538013">
                <a:off x="685800" y="4495800"/>
                <a:ext cx="228600" cy="304800"/>
              </a:xfrm>
              <a:prstGeom prst="mathMultiply">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rot="20538013">
                <a:off x="879123" y="4447136"/>
                <a:ext cx="228600" cy="304800"/>
              </a:xfrm>
              <a:prstGeom prst="mathMultiply">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9"/>
            <p:cNvGrpSpPr/>
            <p:nvPr/>
          </p:nvGrpSpPr>
          <p:grpSpPr>
            <a:xfrm flipH="1">
              <a:off x="1981200" y="3657600"/>
              <a:ext cx="609600" cy="304800"/>
              <a:chOff x="554464" y="4447136"/>
              <a:chExt cx="774752" cy="432623"/>
            </a:xfrm>
          </p:grpSpPr>
          <p:sp>
            <p:nvSpPr>
              <p:cNvPr id="188" name="Oval 187"/>
              <p:cNvSpPr/>
              <p:nvPr/>
            </p:nvSpPr>
            <p:spPr>
              <a:xfrm rot="21061729">
                <a:off x="588746" y="4551526"/>
                <a:ext cx="740470" cy="328233"/>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1061729">
                <a:off x="554464" y="4475326"/>
                <a:ext cx="740470" cy="3282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y 189"/>
              <p:cNvSpPr/>
              <p:nvPr/>
            </p:nvSpPr>
            <p:spPr>
              <a:xfrm rot="20538013">
                <a:off x="685800" y="4495800"/>
                <a:ext cx="228600" cy="304800"/>
              </a:xfrm>
              <a:prstGeom prst="mathMultiply">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y 190"/>
              <p:cNvSpPr/>
              <p:nvPr/>
            </p:nvSpPr>
            <p:spPr>
              <a:xfrm rot="20538013">
                <a:off x="879123" y="4447136"/>
                <a:ext cx="228600" cy="304800"/>
              </a:xfrm>
              <a:prstGeom prst="mathMultiply">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236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t>Sources:</a:t>
            </a:r>
          </a:p>
          <a:p>
            <a:endParaRPr lang="en-US" dirty="0"/>
          </a:p>
          <a:p>
            <a:r>
              <a:rPr lang="en-US" dirty="0"/>
              <a:t>Suggested Hymn: #300 </a:t>
            </a:r>
            <a:r>
              <a:rPr lang="en-US" i="1" dirty="0"/>
              <a:t>Families Can Be Together Forever</a:t>
            </a:r>
            <a:endParaRPr lang="en-US" dirty="0"/>
          </a:p>
          <a:p>
            <a:endParaRPr lang="en-US" dirty="0"/>
          </a:p>
          <a:p>
            <a:endParaRPr lang="en-US" dirty="0"/>
          </a:p>
          <a:p>
            <a:r>
              <a:rPr lang="en-US" dirty="0"/>
              <a:t>Video: </a:t>
            </a:r>
          </a:p>
          <a:p>
            <a:r>
              <a:rPr lang="en-US" b="1" dirty="0"/>
              <a:t>Law of Chastity</a:t>
            </a:r>
            <a:r>
              <a:rPr lang="en-US" dirty="0"/>
              <a:t> (2:04)</a:t>
            </a:r>
          </a:p>
          <a:p>
            <a:r>
              <a:rPr lang="en-US" dirty="0"/>
              <a:t> “Be an Example Like She Was” (1:26)</a:t>
            </a:r>
          </a:p>
          <a:p>
            <a:endParaRPr lang="en-US" b="0"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38</a:t>
            </a:r>
          </a:p>
          <a:p>
            <a:pPr marL="342900" indent="-342900">
              <a:buFontTx/>
              <a:buAutoNum type="arabicPeriod"/>
            </a:pPr>
            <a:r>
              <a:rPr lang="en-US" dirty="0">
                <a:latin typeface="Open Sans"/>
              </a:rPr>
              <a:t>For the Strength of Youth, 35</a:t>
            </a:r>
          </a:p>
          <a:p>
            <a:pPr marL="342900" indent="-342900">
              <a:buFontTx/>
              <a:buAutoNum type="arabicPeriod"/>
            </a:pPr>
            <a:r>
              <a:rPr lang="en-US" dirty="0"/>
              <a:t>President Boyd K. Packer  (“The Plan of Happiness,”</a:t>
            </a:r>
            <a:r>
              <a:rPr lang="en-US" i="1" dirty="0"/>
              <a:t> Ensign</a:t>
            </a:r>
            <a:r>
              <a:rPr lang="en-US" dirty="0"/>
              <a:t> or </a:t>
            </a:r>
            <a:r>
              <a:rPr lang="en-US" i="1" dirty="0" err="1"/>
              <a:t>Liahona</a:t>
            </a:r>
            <a:r>
              <a:rPr lang="en-US" i="1" dirty="0"/>
              <a:t>,</a:t>
            </a:r>
            <a:r>
              <a:rPr lang="en-US" dirty="0"/>
              <a:t> May 2015, 26)</a:t>
            </a:r>
          </a:p>
          <a:p>
            <a:pPr marL="342900" indent="-342900">
              <a:buFontTx/>
              <a:buAutoNum type="arabicPeriod"/>
            </a:pPr>
            <a:r>
              <a:rPr lang="en-US" dirty="0"/>
              <a:t>Chastity </a:t>
            </a:r>
            <a:r>
              <a:rPr lang="en-US" dirty="0" err="1"/>
              <a:t>lds.topics</a:t>
            </a:r>
            <a:r>
              <a:rPr lang="en-US" dirty="0"/>
              <a:t>.</a:t>
            </a:r>
          </a:p>
          <a:p>
            <a:pPr marL="342900" indent="-342900">
              <a:buFontTx/>
              <a:buAutoNum type="arabicPeriod"/>
            </a:pPr>
            <a:r>
              <a:rPr lang="en-US" dirty="0"/>
              <a:t>Elder Jeffrey R. Holland  </a:t>
            </a:r>
            <a:r>
              <a:rPr lang="en-US" i="1" dirty="0"/>
              <a:t>Personal Purity </a:t>
            </a:r>
            <a:r>
              <a:rPr lang="en-US" dirty="0"/>
              <a:t>Jan. 1999 </a:t>
            </a:r>
            <a:r>
              <a:rPr lang="en-US" dirty="0" err="1"/>
              <a:t>Liahona</a:t>
            </a:r>
            <a:endParaRPr lang="en-US" dirty="0"/>
          </a:p>
          <a:p>
            <a:pPr marL="342900" indent="-342900">
              <a:buFontTx/>
              <a:buAutoNum type="arabicPeriod"/>
            </a:pPr>
            <a:r>
              <a:rPr lang="en-US" dirty="0">
                <a:latin typeface="Open Sans"/>
              </a:rPr>
              <a:t>President Howard W. Hunter (“Being a Righteous Husband and Father,” </a:t>
            </a:r>
            <a:r>
              <a:rPr lang="en-US" i="1" dirty="0">
                <a:latin typeface="Open Sans"/>
              </a:rPr>
              <a:t>Ensign,</a:t>
            </a:r>
            <a:r>
              <a:rPr lang="en-US" dirty="0">
                <a:latin typeface="Open Sans"/>
              </a:rPr>
              <a:t> Nov. 1994, 51)</a:t>
            </a:r>
          </a:p>
          <a:p>
            <a:pPr marL="342900" indent="-342900">
              <a:buFontTx/>
              <a:buAutoNum type="arabicPeriod"/>
            </a:pPr>
            <a:r>
              <a:rPr lang="en-US" dirty="0"/>
              <a:t>Elder Bruce R. McConkie  (</a:t>
            </a:r>
            <a:r>
              <a:rPr lang="en-US" i="1" dirty="0"/>
              <a:t>Doctrinal New Testament Commentary,</a:t>
            </a:r>
            <a:r>
              <a:rPr lang="en-US" dirty="0"/>
              <a:t> 3 vols. [1966–73], 2:348). </a:t>
            </a:r>
          </a:p>
          <a:p>
            <a:pPr marL="342900" indent="-342900">
              <a:buFontTx/>
              <a:buAutoNum type="arabicPeriod"/>
            </a:pPr>
            <a:r>
              <a:rPr lang="en-US" dirty="0"/>
              <a:t>Elder L. Tom Perry (“The Tradition of a Balanced, Righteous Life,”</a:t>
            </a:r>
            <a:r>
              <a:rPr lang="en-US" i="1" dirty="0"/>
              <a:t> Ensign,</a:t>
            </a:r>
            <a:r>
              <a:rPr lang="en-US" dirty="0"/>
              <a:t> Aug. 2011, 48–49).</a:t>
            </a:r>
          </a:p>
          <a:p>
            <a:pPr marL="342900" indent="-342900">
              <a:buFontTx/>
              <a:buAutoNum type="arabicPeriod"/>
            </a:pPr>
            <a:endParaRPr lang="en-US" dirty="0"/>
          </a:p>
          <a:p>
            <a:pPr marL="342900" indent="-342900">
              <a:buFontTx/>
              <a:buAutoNum type="arabicPeriod"/>
            </a:pPr>
            <a:endParaRPr lang="en-US" dirty="0"/>
          </a:p>
        </p:txBody>
      </p:sp>
      <p:grpSp>
        <p:nvGrpSpPr>
          <p:cNvPr id="2" name="Group 7"/>
          <p:cNvGrpSpPr/>
          <p:nvPr/>
        </p:nvGrpSpPr>
        <p:grpSpPr>
          <a:xfrm>
            <a:off x="3817672" y="126860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6E60058B-E35E-45CD-873C-C9312E147E29}"/>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67611"/>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Marriage Is Ordained of God</a:t>
                      </a:r>
                    </a:p>
                  </a:txBody>
                  <a:tcPr marL="95250" marR="95250" marT="66675" marB="66675" anchor="ctr"/>
                </a:tc>
                <a:tc>
                  <a:txBody>
                    <a:bodyPr/>
                    <a:lstStyle/>
                    <a:p>
                      <a:pPr algn="l" fontAlgn="base"/>
                      <a:r>
                        <a:rPr lang="en-US">
                          <a:solidFill>
                            <a:srgbClr val="434444"/>
                          </a:solidFill>
                          <a:effectLst/>
                        </a:rPr>
                        <a:t>7:1–24</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Missionaries—Married or Single?</a:t>
                      </a:r>
                    </a:p>
                  </a:txBody>
                  <a:tcPr marL="95250" marR="95250" marT="66675" marB="66675" anchor="ctr"/>
                </a:tc>
                <a:tc>
                  <a:txBody>
                    <a:bodyPr/>
                    <a:lstStyle/>
                    <a:p>
                      <a:pPr algn="l" fontAlgn="base"/>
                      <a:r>
                        <a:rPr lang="en-US">
                          <a:solidFill>
                            <a:srgbClr val="434444"/>
                          </a:solidFill>
                          <a:effectLst/>
                        </a:rPr>
                        <a:t>7:25–40</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Gods Many and Lords Many</a:t>
                      </a:r>
                    </a:p>
                  </a:txBody>
                  <a:tcPr marL="95250" marR="95250" marT="66675" marB="66675" anchor="ctr"/>
                </a:tc>
                <a:tc>
                  <a:txBody>
                    <a:bodyPr/>
                    <a:lstStyle/>
                    <a:p>
                      <a:pPr algn="l" fontAlgn="base"/>
                      <a:r>
                        <a:rPr lang="en-US" dirty="0">
                          <a:solidFill>
                            <a:srgbClr val="434444"/>
                          </a:solidFill>
                          <a:effectLst/>
                        </a:rPr>
                        <a:t>8:1–13</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770757"/>
            <a:ext cx="5540721" cy="246221"/>
          </a:xfrm>
          <a:prstGeom prst="rect">
            <a:avLst/>
          </a:prstGeom>
          <a:noFill/>
        </p:spPr>
        <p:txBody>
          <a:bodyPr wrap="square" rtlCol="0">
            <a:spAutoFit/>
          </a:bodyPr>
          <a:lstStyle/>
          <a:p>
            <a:r>
              <a:rPr lang="en-US" sz="1000" dirty="0"/>
              <a:t>Life and Teachings of Jesus and His Apostles Chapter 35</a:t>
            </a:r>
          </a:p>
        </p:txBody>
      </p:sp>
      <p:sp>
        <p:nvSpPr>
          <p:cNvPr id="7" name="Rectangle 6"/>
          <p:cNvSpPr/>
          <p:nvPr/>
        </p:nvSpPr>
        <p:spPr>
          <a:xfrm>
            <a:off x="-1" y="2103800"/>
            <a:ext cx="7010400" cy="1754326"/>
          </a:xfrm>
          <a:prstGeom prst="rect">
            <a:avLst/>
          </a:prstGeom>
          <a:ln>
            <a:solidFill>
              <a:schemeClr val="tx1"/>
            </a:solidFill>
          </a:ln>
        </p:spPr>
        <p:txBody>
          <a:bodyPr wrap="square">
            <a:spAutoFit/>
          </a:bodyPr>
          <a:lstStyle/>
          <a:p>
            <a:r>
              <a:rPr lang="en-US" sz="1200" b="1" dirty="0">
                <a:solidFill>
                  <a:srgbClr val="333333"/>
                </a:solidFill>
                <a:latin typeface="Open Sans"/>
              </a:rPr>
              <a:t>Married Couples 1 Corinthian 7:1-3:</a:t>
            </a:r>
          </a:p>
          <a:p>
            <a:r>
              <a:rPr lang="en-US" sz="1200" dirty="0">
                <a:solidFill>
                  <a:srgbClr val="333333"/>
                </a:solidFill>
                <a:latin typeface="Open Sans"/>
              </a:rPr>
              <a:t>Human intimacy is reserved for a married couple because it is the ultimate symbol of total union, a totality and a union ordained and defined by God. From the Garden of Eden onward, marriage was intended to mean the complete merger of a man and a woman—their hearts, hopes, lives, love, family, future, everything. Adam said of Eve that she was bone of his bones and flesh of his flesh, and that they were to be “one flesh” in their life together.</a:t>
            </a:r>
            <a:r>
              <a:rPr lang="en-US" sz="1200" baseline="30000" dirty="0">
                <a:solidFill>
                  <a:srgbClr val="147EA7"/>
                </a:solidFill>
                <a:latin typeface="Open Sans"/>
                <a:hlinkClick r:id="rId2"/>
              </a:rPr>
              <a:t>13</a:t>
            </a:r>
            <a:r>
              <a:rPr lang="en-US" sz="1200" dirty="0">
                <a:solidFill>
                  <a:srgbClr val="333333"/>
                </a:solidFill>
                <a:latin typeface="Open Sans"/>
              </a:rPr>
              <a:t> This is a union of such completeness that we use the word </a:t>
            </a:r>
            <a:r>
              <a:rPr lang="en-US" sz="1200" i="1" dirty="0">
                <a:solidFill>
                  <a:srgbClr val="333333"/>
                </a:solidFill>
                <a:latin typeface="Open Sans"/>
              </a:rPr>
              <a:t>seal</a:t>
            </a:r>
            <a:r>
              <a:rPr lang="en-US" sz="1200" dirty="0">
                <a:solidFill>
                  <a:srgbClr val="333333"/>
                </a:solidFill>
                <a:latin typeface="Open Sans"/>
              </a:rPr>
              <a:t> to convey its eternal promise. The Prophet Joseph Smith once said we perhaps could render such a sacred bond as being “welded”</a:t>
            </a:r>
            <a:r>
              <a:rPr lang="en-US" sz="1200" baseline="30000" dirty="0">
                <a:solidFill>
                  <a:srgbClr val="147EA7"/>
                </a:solidFill>
                <a:latin typeface="Open Sans"/>
              </a:rPr>
              <a:t>1</a:t>
            </a:r>
            <a:r>
              <a:rPr lang="en-US" sz="1200" dirty="0">
                <a:solidFill>
                  <a:srgbClr val="333333"/>
                </a:solidFill>
                <a:latin typeface="Open Sans"/>
              </a:rPr>
              <a:t> one to another.</a:t>
            </a:r>
          </a:p>
          <a:p>
            <a:r>
              <a:rPr lang="en-US" sz="1200" dirty="0">
                <a:solidFill>
                  <a:srgbClr val="333333"/>
                </a:solidFill>
                <a:latin typeface="Open Sans"/>
              </a:rPr>
              <a:t>(5)</a:t>
            </a:r>
            <a:endParaRPr lang="en-US" sz="1200" dirty="0"/>
          </a:p>
        </p:txBody>
      </p:sp>
      <p:sp>
        <p:nvSpPr>
          <p:cNvPr id="9" name="Rectangle 8"/>
          <p:cNvSpPr/>
          <p:nvPr/>
        </p:nvSpPr>
        <p:spPr>
          <a:xfrm>
            <a:off x="-2" y="3858126"/>
            <a:ext cx="7010401" cy="2492990"/>
          </a:xfrm>
          <a:prstGeom prst="rect">
            <a:avLst/>
          </a:prstGeom>
          <a:ln>
            <a:solidFill>
              <a:schemeClr val="tx1"/>
            </a:solidFill>
          </a:ln>
        </p:spPr>
        <p:txBody>
          <a:bodyPr wrap="square">
            <a:spAutoFit/>
          </a:bodyPr>
          <a:lstStyle/>
          <a:p>
            <a:r>
              <a:rPr lang="en-US" sz="1200" b="1" dirty="0"/>
              <a:t>Stumbling Block 1 Corinthians 8:9:</a:t>
            </a:r>
          </a:p>
          <a:p>
            <a:r>
              <a:rPr lang="en-US" sz="1200" dirty="0"/>
              <a:t> "Another important aspect to providing a nurturing environment for new members is to give them a sense of safety, love, and acceptance when they come to church. In particular, we must take care to avoid offending others even if this causes us discomfort. Jesus taught that it would be better to perish than to offend one of the 'little ones,' a caution that can also apply to new converts (see Matt. 18:14; Mark 9:42; Luke 17:2). The Apostle Paul indicates that new converts, who generally lack in gospel knowledge, can be offended by the otherwise harmless actions of those with greater knowledge, leading weaker new members to fall away. He taught that we should avoid such words and actions, even if our information is correct (see 1 Cor. 8:8-13). For example, it might be correct to point out that a new convert has made a mistake, but to do so publicly or in a way that causes unnecessary pain may harm a fragile, young soul. The way a new member prays or dresses or speaks may be different from our traditions or teachings, but correcting such differences should be undertaken only by a loving leader if done at all and only with the benefit and needs of the new member utmost in mind." David E. Sorenson ("Why Baptism Is Not Enough," </a:t>
            </a:r>
            <a:r>
              <a:rPr lang="en-US" sz="1200" i="1" dirty="0"/>
              <a:t>Ensign</a:t>
            </a:r>
            <a:r>
              <a:rPr lang="en-US" sz="1200" dirty="0"/>
              <a:t>, Apr. 1999, 20)</a:t>
            </a:r>
          </a:p>
        </p:txBody>
      </p:sp>
    </p:spTree>
    <p:extLst>
      <p:ext uri="{BB962C8B-B14F-4D97-AF65-F5344CB8AC3E}">
        <p14:creationId xmlns:p14="http://schemas.microsoft.com/office/powerpoint/2010/main" val="150760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8" y="724091"/>
            <a:ext cx="11740896" cy="5755422"/>
          </a:xfrm>
          <a:prstGeom prst="rect">
            <a:avLst/>
          </a:prstGeom>
        </p:spPr>
        <p:txBody>
          <a:bodyPr wrap="square">
            <a:spAutoFit/>
          </a:bodyPr>
          <a:lstStyle/>
          <a:p>
            <a:pPr fontAlgn="base"/>
            <a:r>
              <a:rPr lang="en-US" sz="1600" dirty="0">
                <a:solidFill>
                  <a:srgbClr val="333333"/>
                </a:solidFill>
              </a:rPr>
              <a:t>First Corinthians 7 has been the source of more confusion regarding the doctrine of marriage than any other chapter in the Bible. Hereby, celibacy has been touted as a state of higher spiritual attainment than marriage, and sexual relations-even between a man and wife-have been considered sinful. Neither conclusion is true, nor can either conclusion be fairly drawn if one understands the context of Paul's comments.</a:t>
            </a:r>
          </a:p>
          <a:p>
            <a:pPr fontAlgn="base"/>
            <a:r>
              <a:rPr lang="en-US" sz="1600" dirty="0">
                <a:solidFill>
                  <a:srgbClr val="333333"/>
                </a:solidFill>
              </a:rPr>
              <a:t>By way of explanation, let's first take note that Joseph Smith made more corrections to this chapter than to any other chapter written by Paul save one (Romans 7). Second, Paul specifically addresses questions put to him by the Corinthian saints in a previous letter (v. 1); so some of his advice is specific to them and cannot be universally applied to all saints of all times. Third, Paul expressly states that his advice is his own opinion and not the word of the Lord (v. 25). Paul is only speaking the word of the Lord in the following seven verses: 1-5, 10, and 11 (see v. 6, 12, and 25); the rest is given as advice from 'one that hath obtained mercy of the Lord' (v. 25).</a:t>
            </a:r>
          </a:p>
          <a:p>
            <a:pPr fontAlgn="base"/>
            <a:r>
              <a:rPr lang="en-US" sz="1600" dirty="0">
                <a:solidFill>
                  <a:srgbClr val="333333"/>
                </a:solidFill>
              </a:rPr>
              <a:t>The point is not to discount what Paul has said but to place it in its appropriate historical context. At the time, Paul was writing as a single apostle and missionary of the Lord. In effect, he is married to his work and his children are his converts (1 Tim. 1:2; 2 Tim. 1:2). Therefore, when he says 'I would that all men were even as I' (meaning unmarried), he says that in the context of performing missionary work with its rigors of travel and perpetual persecution. Hence, no latter-day saint should place more emphasis on these comments by Paul than on Joseph Smith's heavenly teachings on the new and everlasting covenant of marriage or the First Presidency's proclamation on the family (1995).</a:t>
            </a:r>
          </a:p>
          <a:p>
            <a:pPr fontAlgn="base"/>
            <a:r>
              <a:rPr lang="en-US" sz="1600" dirty="0">
                <a:solidFill>
                  <a:srgbClr val="333333"/>
                </a:solidFill>
              </a:rPr>
              <a:t>"The Joseph Smith Translation makes many clarifications and corrections to the records about Paul, but two of the most useful deal with Paul's teachings about marriage (1 Cor. 7) and about how the gospel of Jesus Christ changed his life (Rom. 7:14-25). The popular myth that Paul was opposed to marriage is corrected by the Joseph Smith Translation so that his dictum that there is an advantage to remaining unmarried is limited to those on temporary mission assignments. This practice was advocated by Paul for efficiency in the temporary ministry, and is similar to the practice of The Church of Jesus Christ of Latter-day Saints today in calling young men and women, unmarried, to serve missions, and refrain from marriage while in the mission field. Paul's teachings against marriage were not for all Church members, any more than the policy for young missionaries to remain unmarried today is a permanent rejection of marriage. The Joseph Smith Translation restores the proper context." (Robert J. Matthews, </a:t>
            </a:r>
            <a:r>
              <a:rPr lang="en-US" sz="1600" i="1" dirty="0">
                <a:solidFill>
                  <a:srgbClr val="333333"/>
                </a:solidFill>
              </a:rPr>
              <a:t>Behold the Messiah </a:t>
            </a:r>
            <a:r>
              <a:rPr lang="en-US" sz="1600" dirty="0">
                <a:solidFill>
                  <a:srgbClr val="333333"/>
                </a:solidFill>
              </a:rPr>
              <a:t>[Salt Lake City: </a:t>
            </a:r>
            <a:r>
              <a:rPr lang="en-US" sz="1600" dirty="0" err="1">
                <a:solidFill>
                  <a:srgbClr val="333333"/>
                </a:solidFill>
              </a:rPr>
              <a:t>Bookcraft</a:t>
            </a:r>
            <a:r>
              <a:rPr lang="en-US" sz="1600" dirty="0">
                <a:solidFill>
                  <a:srgbClr val="333333"/>
                </a:solidFill>
              </a:rPr>
              <a:t>, 1994], 341.)</a:t>
            </a:r>
            <a:endParaRPr lang="en-US" sz="1600" b="0" i="0" dirty="0">
              <a:solidFill>
                <a:srgbClr val="333333"/>
              </a:solidFill>
              <a:effectLst/>
            </a:endParaRPr>
          </a:p>
        </p:txBody>
      </p:sp>
      <p:sp>
        <p:nvSpPr>
          <p:cNvPr id="3" name="TextBox 2"/>
          <p:cNvSpPr txBox="1"/>
          <p:nvPr/>
        </p:nvSpPr>
        <p:spPr>
          <a:xfrm>
            <a:off x="4096512" y="36576"/>
            <a:ext cx="3950208" cy="369332"/>
          </a:xfrm>
          <a:prstGeom prst="rect">
            <a:avLst/>
          </a:prstGeom>
          <a:noFill/>
        </p:spPr>
        <p:txBody>
          <a:bodyPr wrap="square" rtlCol="0">
            <a:spAutoFit/>
          </a:bodyPr>
          <a:lstStyle/>
          <a:p>
            <a:r>
              <a:rPr lang="en-US" dirty="0"/>
              <a:t>Helpful Information about Corinthians 7</a:t>
            </a:r>
          </a:p>
        </p:txBody>
      </p:sp>
    </p:spTree>
    <p:extLst>
      <p:ext uri="{BB962C8B-B14F-4D97-AF65-F5344CB8AC3E}">
        <p14:creationId xmlns:p14="http://schemas.microsoft.com/office/powerpoint/2010/main" val="175661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34" y="733246"/>
            <a:ext cx="11784106" cy="6124754"/>
          </a:xfrm>
          <a:prstGeom prst="rect">
            <a:avLst/>
          </a:prstGeom>
        </p:spPr>
        <p:txBody>
          <a:bodyPr wrap="square">
            <a:spAutoFit/>
          </a:bodyPr>
          <a:lstStyle/>
          <a:p>
            <a:pPr fontAlgn="base"/>
            <a:r>
              <a:rPr lang="en-US" sz="1400" dirty="0">
                <a:solidFill>
                  <a:srgbClr val="333333"/>
                </a:solidFill>
              </a:rPr>
              <a:t>It is possible that Paul, who had once been married, was a widower at the time of his writing of First Corinthians. His heart was thoroughly set on </a:t>
            </a:r>
            <a:r>
              <a:rPr lang="en-US" sz="1400" dirty="0">
                <a:solidFill>
                  <a:srgbClr val="2F393A"/>
                </a:solidFill>
              </a:rPr>
              <a:t>missionary work</a:t>
            </a:r>
            <a:r>
              <a:rPr lang="en-US" sz="1400" dirty="0">
                <a:solidFill>
                  <a:srgbClr val="333333"/>
                </a:solidFill>
              </a:rPr>
              <a:t>, and thus he might have chosen not to remarry. Hence his counsel to those in similar circumstances was “I would that all men were even as I myself.”</a:t>
            </a:r>
          </a:p>
          <a:p>
            <a:pPr fontAlgn="base"/>
            <a:r>
              <a:rPr lang="en-US" sz="1400" dirty="0">
                <a:solidFill>
                  <a:srgbClr val="333333"/>
                </a:solidFill>
              </a:rPr>
              <a:t>Aside from the fact that marriage is an eternal command of God, which Paul, an apostle of </a:t>
            </a:r>
            <a:r>
              <a:rPr lang="en-US" sz="1400" dirty="0">
                <a:solidFill>
                  <a:srgbClr val="2F393A"/>
                </a:solidFill>
              </a:rPr>
              <a:t>Jesus Christ</a:t>
            </a:r>
            <a:r>
              <a:rPr lang="en-US" sz="1400" dirty="0">
                <a:solidFill>
                  <a:srgbClr val="333333"/>
                </a:solidFill>
              </a:rPr>
              <a:t>, would know as well as anyone, there are some other compelling reasons why the answer to the question Was Paul married? should be yes.</a:t>
            </a:r>
          </a:p>
          <a:p>
            <a:pPr fontAlgn="base"/>
            <a:r>
              <a:rPr lang="en-US" sz="1400" dirty="0"/>
              <a:t>In the first place, Paul’s writings indicate a positive attitude toward marriage. Some of the finest counsel given in scripture on the subject comes to us from Paul (Ephesians 5:21–6:4; Colossians 3:8–21). It would be presumptive indeed for Paul to give such counsel if he had not obeyed the law of God himself.</a:t>
            </a:r>
          </a:p>
          <a:p>
            <a:pPr fontAlgn="base"/>
            <a:r>
              <a:rPr lang="en-US" sz="1400" dirty="0"/>
              <a:t>In 1 Corinthians 9:5 Paul argues that apostles have as much right to marry as anyone else, “Have we not power to lead about a sister, a wife, as well as other apostles, and as the brethren of the Lord, and Cephas?” But marriage is more than a right; it is a solemn duty. Hence Paul writes in 1 Corinthians 11:11: “Nevertheless neither is the man without the woman, neither the woman without the man, in the Lord.” The need for all to marry if they would find approval “in the Lord” is thus undisputed.</a:t>
            </a:r>
          </a:p>
          <a:p>
            <a:pPr fontAlgn="base"/>
            <a:endParaRPr lang="en-US" sz="1400" dirty="0"/>
          </a:p>
          <a:p>
            <a:pPr fontAlgn="base"/>
            <a:r>
              <a:rPr lang="en-US" sz="1400" dirty="0"/>
              <a:t>Faithful Jews regarded marriage as a religious obligation and a condition of extraordinary importance. It was the custom for Jewish men and women to marry at an early age, generally between sixteen and eighteen but sometimes as early as fourteen. Paul, a strict Pharisee (Acts 26:5) was “taught according to the perfect manner of the law of the fathers, and was zealous toward God” (Acts 22:3), as faithful Jews were enjoined to be. Thus “there would seem to be no good reason … why Paul, a trained and ardent Pharisee, should fail to honor an obligation esteemed so sacred in the eyes of his people.” (Sperry, </a:t>
            </a:r>
            <a:r>
              <a:rPr lang="en-US" sz="1400" i="1" dirty="0"/>
              <a:t>Paul’s Life and Letters,</a:t>
            </a:r>
            <a:r>
              <a:rPr lang="en-US" sz="1400" dirty="0"/>
              <a:t> p. 9.) When a list of 613 precepts contained in the law of Moses was first drawn up, marriage was listed as number one. If Paul “lived unmarried as a Jerusalem Pharisee, his case was entirely exceptional.” (Farrar, </a:t>
            </a:r>
            <a:r>
              <a:rPr lang="en-US" sz="1400" i="1" dirty="0"/>
              <a:t>The Life and Work of St. Paul,</a:t>
            </a:r>
            <a:r>
              <a:rPr lang="en-US" sz="1400" dirty="0"/>
              <a:t> p. 46.)</a:t>
            </a:r>
          </a:p>
          <a:p>
            <a:pPr fontAlgn="base"/>
            <a:endParaRPr lang="en-US" sz="1400" b="0" i="0" dirty="0">
              <a:solidFill>
                <a:srgbClr val="333333"/>
              </a:solidFill>
              <a:effectLst/>
            </a:endParaRPr>
          </a:p>
          <a:p>
            <a:pPr fontAlgn="base"/>
            <a:r>
              <a:rPr lang="en-US" sz="1400" dirty="0"/>
              <a:t>Most scholars acknowledge that Paul was either a member of the Jewish ruling body, the Sanhedrin, or a close associate thereof (Acts 8:3; 9:1, 2; 22:5; 26:10). If he were indeed a member of the Sanhedrin, Paul would have been expected to be in compliance with the special requirements for membership in the body, one of which was marriage. If he were not a member, Paul would still, as an official representative of the ruling group, be expected to be in harmony with all accepted Jewish customs. Only such a condition would prevent his being charged with advocating obedience to laws with which he himself was not in strict compliance.</a:t>
            </a:r>
          </a:p>
          <a:p>
            <a:pPr fontAlgn="base"/>
            <a:endParaRPr lang="en-US" sz="1400" b="0" i="0" dirty="0">
              <a:solidFill>
                <a:srgbClr val="333333"/>
              </a:solidFill>
              <a:effectLst/>
            </a:endParaRPr>
          </a:p>
          <a:p>
            <a:pPr fontAlgn="base"/>
            <a:r>
              <a:rPr lang="en-US" sz="1400" dirty="0"/>
              <a:t> “For I would that all men were even as I myself. … I say therefore to the unmarried and widows, It is good for them if they abide even as I.” Elder Spencer W. Kimball has commented on this passage as follows: “Taking such statements in conjunction with others [Paul] made it is clear that he is not talking about celibacy, but is urging the normal and controlled sex living in marriage and total continence outside marriage. (There is no real evidence that Paul was never married, as some students claim, and there are in fact indications to the contrary.)” (</a:t>
            </a:r>
            <a:r>
              <a:rPr lang="en-US" sz="1400" i="1" dirty="0"/>
              <a:t>Miracle of Forgiveness,</a:t>
            </a:r>
            <a:r>
              <a:rPr lang="en-US" sz="1400" dirty="0"/>
              <a:t> p. 64.)</a:t>
            </a:r>
            <a:endParaRPr lang="en-US" sz="1400" b="0" i="0" dirty="0">
              <a:solidFill>
                <a:srgbClr val="333333"/>
              </a:solidFill>
              <a:effectLst/>
            </a:endParaRPr>
          </a:p>
        </p:txBody>
      </p:sp>
      <p:sp>
        <p:nvSpPr>
          <p:cNvPr id="3" name="TextBox 2"/>
          <p:cNvSpPr txBox="1"/>
          <p:nvPr/>
        </p:nvSpPr>
        <p:spPr>
          <a:xfrm>
            <a:off x="2554941" y="157600"/>
            <a:ext cx="8431305" cy="369332"/>
          </a:xfrm>
          <a:prstGeom prst="rect">
            <a:avLst/>
          </a:prstGeom>
          <a:noFill/>
        </p:spPr>
        <p:txBody>
          <a:bodyPr wrap="square" rtlCol="0">
            <a:spAutoFit/>
          </a:bodyPr>
          <a:lstStyle/>
          <a:p>
            <a:r>
              <a:rPr lang="en-US" dirty="0"/>
              <a:t>Was Paul Married?   </a:t>
            </a:r>
            <a:r>
              <a:rPr lang="en-US" i="1" dirty="0"/>
              <a:t>The Life and Teachings of Jesus and His Apostles Chapter 35</a:t>
            </a:r>
            <a:endParaRPr lang="en-US" dirty="0"/>
          </a:p>
        </p:txBody>
      </p:sp>
    </p:spTree>
    <p:extLst>
      <p:ext uri="{BB962C8B-B14F-4D97-AF65-F5344CB8AC3E}">
        <p14:creationId xmlns:p14="http://schemas.microsoft.com/office/powerpoint/2010/main" val="242048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7:2</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Avoid Fornication</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2452680" y="1023600"/>
            <a:ext cx="8648136" cy="523220"/>
          </a:xfrm>
          <a:prstGeom prst="rect">
            <a:avLst/>
          </a:prstGeom>
        </p:spPr>
        <p:txBody>
          <a:bodyPr wrap="square">
            <a:spAutoFit/>
          </a:bodyPr>
          <a:lstStyle/>
          <a:p>
            <a:r>
              <a:rPr lang="en-US" sz="2800" dirty="0"/>
              <a:t>Fornication = sexual relations outside of marriage </a:t>
            </a:r>
          </a:p>
        </p:txBody>
      </p:sp>
      <p:sp>
        <p:nvSpPr>
          <p:cNvPr id="47" name="Rectangle 46"/>
          <p:cNvSpPr/>
          <p:nvPr/>
        </p:nvSpPr>
        <p:spPr>
          <a:xfrm>
            <a:off x="11604497" y="6440040"/>
            <a:ext cx="466794" cy="369332"/>
          </a:xfrm>
          <a:prstGeom prst="rect">
            <a:avLst/>
          </a:prstGeom>
        </p:spPr>
        <p:txBody>
          <a:bodyPr wrap="none">
            <a:spAutoFit/>
          </a:bodyPr>
          <a:lstStyle/>
          <a:p>
            <a:r>
              <a:rPr lang="en-US" dirty="0">
                <a:solidFill>
                  <a:srgbClr val="333333"/>
                </a:solidFill>
                <a:latin typeface="Open Sans"/>
              </a:rPr>
              <a:t>(4)</a:t>
            </a:r>
            <a:endParaRPr lang="en-US" dirty="0"/>
          </a:p>
        </p:txBody>
      </p:sp>
      <p:grpSp>
        <p:nvGrpSpPr>
          <p:cNvPr id="51" name="Group 50"/>
          <p:cNvGrpSpPr/>
          <p:nvPr/>
        </p:nvGrpSpPr>
        <p:grpSpPr>
          <a:xfrm>
            <a:off x="307975" y="1871436"/>
            <a:ext cx="3496706" cy="4140029"/>
            <a:chOff x="537645" y="1622975"/>
            <a:chExt cx="3496706" cy="4140029"/>
          </a:xfrm>
        </p:grpSpPr>
        <p:pic>
          <p:nvPicPr>
            <p:cNvPr id="5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1" y="1876847"/>
              <a:ext cx="27717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Image result for fr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5983" y="1944637"/>
              <a:ext cx="4140029" cy="349670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4675632" y="2413987"/>
            <a:ext cx="6096000" cy="2677656"/>
          </a:xfrm>
          <a:prstGeom prst="rect">
            <a:avLst/>
          </a:prstGeom>
        </p:spPr>
        <p:txBody>
          <a:bodyPr>
            <a:spAutoFit/>
          </a:bodyPr>
          <a:lstStyle/>
          <a:p>
            <a:r>
              <a:rPr lang="en-US" sz="2400" dirty="0">
                <a:solidFill>
                  <a:srgbClr val="333333"/>
                </a:solidFill>
                <a:latin typeface="Open Sans"/>
              </a:rPr>
              <a:t>In the world today, Satan has led many people to believe that sexual intimacy outside of marriage is acceptable. But in God's sight, it is a serious sin.</a:t>
            </a:r>
          </a:p>
          <a:p>
            <a:endParaRPr lang="en-US" sz="2400" dirty="0">
              <a:solidFill>
                <a:srgbClr val="333333"/>
              </a:solidFill>
              <a:latin typeface="Open Sans"/>
            </a:endParaRPr>
          </a:p>
          <a:p>
            <a:r>
              <a:rPr lang="en-US" sz="2400" dirty="0">
                <a:solidFill>
                  <a:srgbClr val="333333"/>
                </a:solidFill>
                <a:latin typeface="Open Sans"/>
              </a:rPr>
              <a:t>It is an abuse of the power He has given us to create life. </a:t>
            </a:r>
            <a:endParaRPr lang="en-US" sz="2400" dirty="0"/>
          </a:p>
        </p:txBody>
      </p:sp>
    </p:spTree>
    <p:extLst>
      <p:ext uri="{BB962C8B-B14F-4D97-AF65-F5344CB8AC3E}">
        <p14:creationId xmlns:p14="http://schemas.microsoft.com/office/powerpoint/2010/main" val="30429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1169415" y="3742911"/>
            <a:ext cx="6747392" cy="2862322"/>
          </a:xfrm>
          <a:prstGeom prst="rect">
            <a:avLst/>
          </a:prstGeom>
        </p:spPr>
        <p:txBody>
          <a:bodyPr wrap="square">
            <a:spAutoFit/>
          </a:bodyPr>
          <a:lstStyle/>
          <a:p>
            <a:pPr fontAlgn="base"/>
            <a:r>
              <a:rPr lang="en-US" sz="3600" dirty="0"/>
              <a:t>“One who uses the God-given body of another without divine sanction abuses the very soul of that individual, abuses the central purpose and processes of life.”</a:t>
            </a:r>
          </a:p>
        </p:txBody>
      </p:sp>
      <p:sp>
        <p:nvSpPr>
          <p:cNvPr id="47" name="Rectangle 46"/>
          <p:cNvSpPr/>
          <p:nvPr/>
        </p:nvSpPr>
        <p:spPr>
          <a:xfrm>
            <a:off x="11604497" y="6440040"/>
            <a:ext cx="466794" cy="369332"/>
          </a:xfrm>
          <a:prstGeom prst="rect">
            <a:avLst/>
          </a:prstGeom>
        </p:spPr>
        <p:txBody>
          <a:bodyPr wrap="none">
            <a:spAutoFit/>
          </a:bodyPr>
          <a:lstStyle/>
          <a:p>
            <a:r>
              <a:rPr lang="en-US" dirty="0">
                <a:solidFill>
                  <a:srgbClr val="333333"/>
                </a:solidFill>
                <a:latin typeface="Open Sans"/>
              </a:rPr>
              <a:t>(5)</a:t>
            </a:r>
            <a:endParaRPr lang="en-US" dirty="0"/>
          </a:p>
        </p:txBody>
      </p:sp>
      <p:pic>
        <p:nvPicPr>
          <p:cNvPr id="8194" name="Picture 2"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614" y="1919055"/>
            <a:ext cx="2205561" cy="2940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arriage pencil drawings"/>
          <p:cNvPicPr>
            <a:picLocks noChangeAspect="1" noChangeArrowheads="1"/>
          </p:cNvPicPr>
          <p:nvPr/>
        </p:nvPicPr>
        <p:blipFill rotWithShape="1">
          <a:blip r:embed="rId4">
            <a:extLst>
              <a:ext uri="{28A0092B-C50C-407E-A947-70E740481C1C}">
                <a14:useLocalDpi xmlns:a14="http://schemas.microsoft.com/office/drawing/2010/main" val="0"/>
              </a:ext>
            </a:extLst>
          </a:blip>
          <a:srcRect l="12829" t="10365" r="15758" b="12888"/>
          <a:stretch/>
        </p:blipFill>
        <p:spPr bwMode="auto">
          <a:xfrm>
            <a:off x="307975" y="194875"/>
            <a:ext cx="4074459" cy="326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1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7:3</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Due Benevolence</a:t>
            </a:r>
            <a:endParaRPr lang="en-US" sz="4400" i="1" dirty="0">
              <a:latin typeface="Footlight MT Light" panose="0204060206030A020304" pitchFamily="18" charset="0"/>
            </a:endParaRPr>
          </a:p>
        </p:txBody>
      </p:sp>
      <p:sp>
        <p:nvSpPr>
          <p:cNvPr id="2" name="Rectangle 1"/>
          <p:cNvSpPr/>
          <p:nvPr/>
        </p:nvSpPr>
        <p:spPr>
          <a:xfrm>
            <a:off x="2144038" y="912593"/>
            <a:ext cx="7940585" cy="461665"/>
          </a:xfrm>
          <a:prstGeom prst="rect">
            <a:avLst/>
          </a:prstGeom>
        </p:spPr>
        <p:txBody>
          <a:bodyPr wrap="square">
            <a:spAutoFit/>
          </a:bodyPr>
          <a:lstStyle/>
          <a:p>
            <a:r>
              <a:rPr lang="en-US" sz="2400" dirty="0"/>
              <a:t>The love and intimacy expressed between husband and wife</a:t>
            </a:r>
            <a:endParaRPr lang="en-US" sz="2400" i="1" dirty="0"/>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60375" y="2052885"/>
            <a:ext cx="5637963" cy="3539430"/>
          </a:xfrm>
          <a:prstGeom prst="rect">
            <a:avLst/>
          </a:prstGeom>
        </p:spPr>
        <p:txBody>
          <a:bodyPr wrap="square">
            <a:spAutoFit/>
          </a:bodyPr>
          <a:lstStyle/>
          <a:p>
            <a:r>
              <a:rPr lang="en-US" sz="2800" dirty="0">
                <a:solidFill>
                  <a:srgbClr val="333333"/>
                </a:solidFill>
                <a:latin typeface="Open Sans"/>
              </a:rPr>
              <a:t> “Physical intimacy between husband and wife is beautiful and sacred. It is ordained of God for the creation of children and for the expression of love between husband and wife. God has commanded that sexual intimacy be reserved for marriage.” </a:t>
            </a:r>
            <a:endParaRPr lang="en-US" sz="2800" dirty="0"/>
          </a:p>
        </p:txBody>
      </p:sp>
      <p:sp>
        <p:nvSpPr>
          <p:cNvPr id="47" name="Rectangle 46"/>
          <p:cNvSpPr/>
          <p:nvPr/>
        </p:nvSpPr>
        <p:spPr>
          <a:xfrm>
            <a:off x="11604497" y="6440040"/>
            <a:ext cx="466794" cy="369332"/>
          </a:xfrm>
          <a:prstGeom prst="rect">
            <a:avLst/>
          </a:prstGeom>
        </p:spPr>
        <p:txBody>
          <a:bodyPr wrap="none">
            <a:spAutoFit/>
          </a:bodyPr>
          <a:lstStyle/>
          <a:p>
            <a:r>
              <a:rPr lang="en-US" dirty="0">
                <a:solidFill>
                  <a:srgbClr val="333333"/>
                </a:solidFill>
                <a:latin typeface="Open Sans"/>
              </a:rPr>
              <a:t>(2)</a:t>
            </a:r>
            <a:endParaRPr lang="en-US" dirty="0"/>
          </a:p>
        </p:txBody>
      </p:sp>
      <p:grpSp>
        <p:nvGrpSpPr>
          <p:cNvPr id="7" name="Group 6"/>
          <p:cNvGrpSpPr/>
          <p:nvPr/>
        </p:nvGrpSpPr>
        <p:grpSpPr>
          <a:xfrm>
            <a:off x="6206979" y="1518721"/>
            <a:ext cx="5616065" cy="4607759"/>
            <a:chOff x="6206979" y="1518721"/>
            <a:chExt cx="5616065" cy="4607759"/>
          </a:xfrm>
        </p:grpSpPr>
        <p:pic>
          <p:nvPicPr>
            <p:cNvPr id="12" name="Picture 6" descr="Image result for marriage pencil draw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996" y="2120692"/>
              <a:ext cx="4706322" cy="3500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frames"/>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6979" y="1518721"/>
              <a:ext cx="5616065" cy="46077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04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622672" y="515447"/>
            <a:ext cx="6747392" cy="5509200"/>
          </a:xfrm>
          <a:prstGeom prst="rect">
            <a:avLst/>
          </a:prstGeom>
        </p:spPr>
        <p:txBody>
          <a:bodyPr wrap="square">
            <a:spAutoFit/>
          </a:bodyPr>
          <a:lstStyle/>
          <a:p>
            <a:pPr fontAlgn="base"/>
            <a:r>
              <a:rPr lang="en-US" sz="3200" dirty="0"/>
              <a:t>“The power of procreation is not an incidental part of the plan; it is the plan of happiness; it is the key to happiness.</a:t>
            </a:r>
          </a:p>
          <a:p>
            <a:pPr fontAlgn="base"/>
            <a:endParaRPr lang="en-US" sz="3200" dirty="0"/>
          </a:p>
          <a:p>
            <a:pPr fontAlgn="base"/>
            <a:r>
              <a:rPr lang="en-US" sz="3200" dirty="0"/>
              <a:t>“The desire to mate in humankind is constant and very strong. </a:t>
            </a:r>
          </a:p>
          <a:p>
            <a:pPr fontAlgn="base"/>
            <a:endParaRPr lang="en-US" sz="3200" dirty="0"/>
          </a:p>
          <a:p>
            <a:pPr fontAlgn="base"/>
            <a:r>
              <a:rPr lang="en-US" sz="3200" dirty="0"/>
              <a:t>Our happiness in mortal life, our joy and exaltation are dependent upon how we respond to these persistent, compelling physical desires.”</a:t>
            </a:r>
          </a:p>
        </p:txBody>
      </p:sp>
      <p:sp>
        <p:nvSpPr>
          <p:cNvPr id="47" name="Rectangle 46"/>
          <p:cNvSpPr/>
          <p:nvPr/>
        </p:nvSpPr>
        <p:spPr>
          <a:xfrm>
            <a:off x="11604497" y="6440040"/>
            <a:ext cx="466794" cy="369332"/>
          </a:xfrm>
          <a:prstGeom prst="rect">
            <a:avLst/>
          </a:prstGeom>
        </p:spPr>
        <p:txBody>
          <a:bodyPr wrap="none">
            <a:spAutoFit/>
          </a:bodyPr>
          <a:lstStyle/>
          <a:p>
            <a:r>
              <a:rPr lang="en-US" dirty="0">
                <a:solidFill>
                  <a:srgbClr val="333333"/>
                </a:solidFill>
                <a:latin typeface="Open Sans"/>
              </a:rPr>
              <a:t>(3)</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4476" y="2041207"/>
            <a:ext cx="2387156" cy="2975125"/>
          </a:xfrm>
          <a:prstGeom prst="rect">
            <a:avLst/>
          </a:prstGeom>
        </p:spPr>
      </p:pic>
    </p:spTree>
    <p:extLst>
      <p:ext uri="{BB962C8B-B14F-4D97-AF65-F5344CB8AC3E}">
        <p14:creationId xmlns:p14="http://schemas.microsoft.com/office/powerpoint/2010/main" val="31436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7:3</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Being Married</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3277017" y="1407592"/>
            <a:ext cx="5637963" cy="4524315"/>
          </a:xfrm>
          <a:prstGeom prst="rect">
            <a:avLst/>
          </a:prstGeom>
        </p:spPr>
        <p:txBody>
          <a:bodyPr wrap="square">
            <a:spAutoFit/>
          </a:bodyPr>
          <a:lstStyle/>
          <a:p>
            <a:pPr fontAlgn="base"/>
            <a:r>
              <a:rPr lang="en-US" sz="3600" dirty="0"/>
              <a:t>What are the purposes of physical intimacy between husband and wife?</a:t>
            </a:r>
          </a:p>
          <a:p>
            <a:pPr fontAlgn="base"/>
            <a:endParaRPr lang="en-US" sz="3600" dirty="0"/>
          </a:p>
          <a:p>
            <a:pPr fontAlgn="base"/>
            <a:r>
              <a:rPr lang="en-US" sz="3600" dirty="0"/>
              <a:t>Why is procreation—the ability to create mortal life—so important in Heavenly Father’s plan?</a:t>
            </a:r>
          </a:p>
        </p:txBody>
      </p:sp>
      <p:pic>
        <p:nvPicPr>
          <p:cNvPr id="14" name="Picture 2" descr="http://www.uni.edu/becker/anImated%20question%20mark%20.gif"/>
          <p:cNvPicPr>
            <a:picLocks noChangeAspect="1" noChangeArrowheads="1" noCrop="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74884" y="949522"/>
            <a:ext cx="2842610" cy="482475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07975" y="2352896"/>
            <a:ext cx="2434883" cy="2480857"/>
            <a:chOff x="5328582" y="3832412"/>
            <a:chExt cx="3204639" cy="3278892"/>
          </a:xfrm>
        </p:grpSpPr>
        <p:pic>
          <p:nvPicPr>
            <p:cNvPr id="16" name="Picture 10" descr="Image result for marriage pencil draw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582" y="3832412"/>
              <a:ext cx="3204639" cy="32046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328582" y="6806219"/>
              <a:ext cx="1462494" cy="305085"/>
            </a:xfrm>
            <a:prstGeom prst="rect">
              <a:avLst/>
            </a:prstGeom>
          </p:spPr>
          <p:txBody>
            <a:bodyPr wrap="none">
              <a:spAutoFit/>
            </a:bodyPr>
            <a:lstStyle/>
            <a:p>
              <a:r>
                <a:rPr lang="en-US" sz="900" cap="all" dirty="0">
                  <a:solidFill>
                    <a:schemeClr val="bg1"/>
                  </a:solidFill>
                  <a:latin typeface="Abadi" panose="020B0604020104020204" pitchFamily="34" charset="0"/>
                </a:rPr>
                <a:t>CHITRAMSUDHEER</a:t>
              </a:r>
              <a:endParaRPr lang="en-US" sz="900" dirty="0">
                <a:solidFill>
                  <a:schemeClr val="bg1"/>
                </a:solidFill>
              </a:endParaRPr>
            </a:p>
          </p:txBody>
        </p:sp>
      </p:grpSp>
    </p:spTree>
    <p:extLst>
      <p:ext uri="{BB962C8B-B14F-4D97-AF65-F5344CB8AC3E}">
        <p14:creationId xmlns:p14="http://schemas.microsoft.com/office/powerpoint/2010/main" val="38754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7:4-24</a:t>
            </a:r>
          </a:p>
        </p:txBody>
      </p:sp>
      <p:sp>
        <p:nvSpPr>
          <p:cNvPr id="6" name="TextBox 5"/>
          <p:cNvSpPr txBox="1"/>
          <p:nvPr/>
        </p:nvSpPr>
        <p:spPr>
          <a:xfrm>
            <a:off x="-1" y="7937"/>
            <a:ext cx="12192000" cy="1015663"/>
          </a:xfrm>
          <a:prstGeom prst="rect">
            <a:avLst/>
          </a:prstGeom>
          <a:noFill/>
        </p:spPr>
        <p:txBody>
          <a:bodyPr wrap="square" rtlCol="0">
            <a:spAutoFit/>
          </a:bodyPr>
          <a:lstStyle/>
          <a:p>
            <a:pPr algn="ctr"/>
            <a:r>
              <a:rPr lang="en-US" sz="6000" i="1" dirty="0">
                <a:latin typeface="Footlight MT Light" panose="0204060206030A020304" pitchFamily="18" charset="0"/>
              </a:rPr>
              <a:t>Paul Taught:</a:t>
            </a:r>
            <a:endParaRPr lang="en-US" sz="4400" i="1" dirty="0">
              <a:latin typeface="Footlight MT Light" panose="0204060206030A02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60375" y="1436704"/>
            <a:ext cx="3892169" cy="1815882"/>
          </a:xfrm>
          <a:prstGeom prst="rect">
            <a:avLst/>
          </a:prstGeom>
        </p:spPr>
        <p:txBody>
          <a:bodyPr wrap="square">
            <a:spAutoFit/>
          </a:bodyPr>
          <a:lstStyle/>
          <a:p>
            <a:pPr fontAlgn="base"/>
            <a:r>
              <a:rPr lang="en-US" sz="2800" dirty="0"/>
              <a:t>Spouses should not generally withhold marital affection from each other.</a:t>
            </a:r>
          </a:p>
        </p:txBody>
      </p:sp>
      <p:sp>
        <p:nvSpPr>
          <p:cNvPr id="7" name="Rectangle 6"/>
          <p:cNvSpPr/>
          <p:nvPr/>
        </p:nvSpPr>
        <p:spPr>
          <a:xfrm>
            <a:off x="7372206" y="1426188"/>
            <a:ext cx="4791456" cy="1815882"/>
          </a:xfrm>
          <a:prstGeom prst="rect">
            <a:avLst/>
          </a:prstGeom>
        </p:spPr>
        <p:txBody>
          <a:bodyPr wrap="square">
            <a:spAutoFit/>
          </a:bodyPr>
          <a:lstStyle/>
          <a:p>
            <a:r>
              <a:rPr lang="en-US" sz="2800" dirty="0"/>
              <a:t>Widowed and divorced members of the Church were permitted to remarry if they chose.</a:t>
            </a:r>
          </a:p>
        </p:txBody>
      </p:sp>
      <p:sp>
        <p:nvSpPr>
          <p:cNvPr id="8" name="Rectangle 7"/>
          <p:cNvSpPr/>
          <p:nvPr/>
        </p:nvSpPr>
        <p:spPr>
          <a:xfrm>
            <a:off x="559194" y="4300306"/>
            <a:ext cx="6096000" cy="954107"/>
          </a:xfrm>
          <a:prstGeom prst="rect">
            <a:avLst/>
          </a:prstGeom>
        </p:spPr>
        <p:txBody>
          <a:bodyPr>
            <a:spAutoFit/>
          </a:bodyPr>
          <a:lstStyle/>
          <a:p>
            <a:r>
              <a:rPr lang="en-US" sz="2800" dirty="0"/>
              <a:t>Church members should “abide with God” whatever their circumstances. </a:t>
            </a:r>
          </a:p>
        </p:txBody>
      </p:sp>
      <p:sp>
        <p:nvSpPr>
          <p:cNvPr id="9" name="Rectangle 8"/>
          <p:cNvSpPr/>
          <p:nvPr/>
        </p:nvSpPr>
        <p:spPr>
          <a:xfrm>
            <a:off x="5794365" y="6294288"/>
            <a:ext cx="4555350" cy="523220"/>
          </a:xfrm>
          <a:prstGeom prst="rect">
            <a:avLst/>
          </a:prstGeom>
        </p:spPr>
        <p:txBody>
          <a:bodyPr wrap="none">
            <a:spAutoFit/>
          </a:bodyPr>
          <a:lstStyle/>
          <a:p>
            <a:r>
              <a:rPr lang="en-US" sz="2800" dirty="0"/>
              <a:t>Paul also discouraged divorce.</a:t>
            </a:r>
          </a:p>
        </p:txBody>
      </p:sp>
      <p:pic>
        <p:nvPicPr>
          <p:cNvPr id="12" name="Picture 8" descr="Image result for marriage pencil draw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072" y="1334465"/>
            <a:ext cx="2942435" cy="22293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93271" y="3928580"/>
            <a:ext cx="2357539" cy="2245670"/>
            <a:chOff x="236258" y="382028"/>
            <a:chExt cx="6473825" cy="6166631"/>
          </a:xfrm>
        </p:grpSpPr>
        <p:pic>
          <p:nvPicPr>
            <p:cNvPr id="15" name="Picture 2" descr="Image result for marriage pencil drawing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039" b="16624"/>
            <a:stretch/>
          </p:blipFill>
          <p:spPr bwMode="auto">
            <a:xfrm>
              <a:off x="236258" y="382028"/>
              <a:ext cx="6473825" cy="55750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9622" y="5957048"/>
              <a:ext cx="2250511" cy="591611"/>
            </a:xfrm>
            <a:prstGeom prst="rect">
              <a:avLst/>
            </a:prstGeom>
            <a:noFill/>
          </p:spPr>
          <p:txBody>
            <a:bodyPr wrap="square" rtlCol="0">
              <a:spAutoFit/>
            </a:bodyPr>
            <a:lstStyle/>
            <a:p>
              <a:r>
                <a:rPr lang="en-US" sz="800" dirty="0"/>
                <a:t>David Malan</a:t>
              </a:r>
            </a:p>
          </p:txBody>
        </p:sp>
      </p:grpSp>
      <p:grpSp>
        <p:nvGrpSpPr>
          <p:cNvPr id="17" name="Group 16"/>
          <p:cNvGrpSpPr/>
          <p:nvPr/>
        </p:nvGrpSpPr>
        <p:grpSpPr>
          <a:xfrm>
            <a:off x="9488887" y="3138629"/>
            <a:ext cx="1941631" cy="3129912"/>
            <a:chOff x="8015935" y="637999"/>
            <a:chExt cx="3131676" cy="5048268"/>
          </a:xfrm>
        </p:grpSpPr>
        <p:pic>
          <p:nvPicPr>
            <p:cNvPr id="18" name="Picture 6" descr="Image result for pencil drawing young 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15935" y="637999"/>
              <a:ext cx="3131676" cy="47007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015935" y="5338775"/>
              <a:ext cx="2068952" cy="347492"/>
            </a:xfrm>
            <a:prstGeom prst="rect">
              <a:avLst/>
            </a:prstGeom>
            <a:noFill/>
          </p:spPr>
          <p:txBody>
            <a:bodyPr wrap="square" rtlCol="0">
              <a:spAutoFit/>
            </a:bodyPr>
            <a:lstStyle/>
            <a:p>
              <a:r>
                <a:rPr lang="en-US" sz="800" dirty="0"/>
                <a:t>Harold Erving Pratt</a:t>
              </a:r>
            </a:p>
          </p:txBody>
        </p:sp>
      </p:grpSp>
    </p:spTree>
    <p:extLst>
      <p:ext uri="{BB962C8B-B14F-4D97-AF65-F5344CB8AC3E}">
        <p14:creationId xmlns:p14="http://schemas.microsoft.com/office/powerpoint/2010/main" val="8950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183" r="48047" b="49703"/>
          <a:stretch/>
        </p:blipFill>
        <p:spPr bwMode="auto">
          <a:xfrm flipH="1">
            <a:off x="-1" y="0"/>
            <a:ext cx="12228665" cy="685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40094"/>
            <a:ext cx="2286000" cy="369332"/>
          </a:xfrm>
          <a:prstGeom prst="rect">
            <a:avLst/>
          </a:prstGeom>
          <a:noFill/>
        </p:spPr>
        <p:txBody>
          <a:bodyPr wrap="square" rtlCol="0">
            <a:spAutoFit/>
          </a:bodyPr>
          <a:lstStyle/>
          <a:p>
            <a:r>
              <a:rPr lang="en-US" dirty="0"/>
              <a:t>1 Corinthians 7:5</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307975" y="219635"/>
            <a:ext cx="6440297" cy="2677656"/>
          </a:xfrm>
          <a:prstGeom prst="rect">
            <a:avLst/>
          </a:prstGeom>
        </p:spPr>
        <p:txBody>
          <a:bodyPr wrap="square">
            <a:spAutoFit/>
          </a:bodyPr>
          <a:lstStyle/>
          <a:p>
            <a:pPr fontAlgn="base"/>
            <a:r>
              <a:rPr lang="en-US" sz="2400" dirty="0"/>
              <a:t>“Keep yourselves above any domineering or unworthy behavior in the tender, intimate relationship between husband and wife.</a:t>
            </a:r>
          </a:p>
          <a:p>
            <a:pPr fontAlgn="base"/>
            <a:endParaRPr lang="en-US" sz="2400" dirty="0"/>
          </a:p>
          <a:p>
            <a:pPr fontAlgn="base"/>
            <a:r>
              <a:rPr lang="en-US" sz="2400" dirty="0"/>
              <a:t>Because marriage is ordained of God, the intimate relationship between husbands and wives is good and honorable in the eyes of God….</a:t>
            </a:r>
          </a:p>
        </p:txBody>
      </p:sp>
      <p:sp>
        <p:nvSpPr>
          <p:cNvPr id="2" name="Rectangle 1"/>
          <p:cNvSpPr/>
          <p:nvPr/>
        </p:nvSpPr>
        <p:spPr>
          <a:xfrm>
            <a:off x="5059592" y="3941594"/>
            <a:ext cx="6096000" cy="2677656"/>
          </a:xfrm>
          <a:prstGeom prst="rect">
            <a:avLst/>
          </a:prstGeom>
        </p:spPr>
        <p:txBody>
          <a:bodyPr>
            <a:spAutoFit/>
          </a:bodyPr>
          <a:lstStyle/>
          <a:p>
            <a:r>
              <a:rPr lang="en-US" sz="2400" dirty="0">
                <a:latin typeface="Open Sans"/>
              </a:rPr>
              <a:t>“Tenderness and respect—never selfishness—must be the guiding principles in the intimate relationship between husband and wife. </a:t>
            </a:r>
          </a:p>
          <a:p>
            <a:endParaRPr lang="en-US" sz="2400" dirty="0">
              <a:latin typeface="Open Sans"/>
            </a:endParaRPr>
          </a:p>
          <a:p>
            <a:r>
              <a:rPr lang="en-US" sz="2400" dirty="0">
                <a:latin typeface="Open Sans"/>
              </a:rPr>
              <a:t>Each partner must be considerate and sensitive to the other’s needs and desires” </a:t>
            </a:r>
            <a:endParaRPr lang="en-US" sz="2400" dirty="0"/>
          </a:p>
        </p:txBody>
      </p:sp>
      <p:sp>
        <p:nvSpPr>
          <p:cNvPr id="7" name="Rectangle 6"/>
          <p:cNvSpPr/>
          <p:nvPr/>
        </p:nvSpPr>
        <p:spPr>
          <a:xfrm>
            <a:off x="11458731" y="6355428"/>
            <a:ext cx="466794" cy="369332"/>
          </a:xfrm>
          <a:prstGeom prst="rect">
            <a:avLst/>
          </a:prstGeom>
        </p:spPr>
        <p:txBody>
          <a:bodyPr wrap="none">
            <a:spAutoFit/>
          </a:bodyPr>
          <a:lstStyle/>
          <a:p>
            <a:r>
              <a:rPr lang="en-US" dirty="0">
                <a:latin typeface="Open Sans"/>
              </a:rPr>
              <a:t>(6)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837" y="592757"/>
            <a:ext cx="2574419" cy="3348837"/>
          </a:xfrm>
          <a:prstGeom prst="rect">
            <a:avLst/>
          </a:prstGeom>
        </p:spPr>
      </p:pic>
      <p:pic>
        <p:nvPicPr>
          <p:cNvPr id="12" name="Picture 6" descr="Image result for marriage pencil draw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040" y="3197710"/>
            <a:ext cx="2520878" cy="336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3282</Words>
  <Application>Microsoft Office PowerPoint</Application>
  <PresentationFormat>Widescreen</PresentationFormat>
  <Paragraphs>161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Open Sans</vt:lpstr>
      <vt:lpstr>Arial</vt:lpstr>
      <vt:lpstr>Calibri Light</vt:lpstr>
      <vt:lpstr>Calibri</vt:lpstr>
      <vt:lpstr>Comic Sans MS</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118</cp:revision>
  <dcterms:created xsi:type="dcterms:W3CDTF">2016-05-16T13:36:31Z</dcterms:created>
  <dcterms:modified xsi:type="dcterms:W3CDTF">2020-09-15T15:12:42Z</dcterms:modified>
</cp:coreProperties>
</file>