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82" r:id="rId2"/>
    <p:sldId id="287" r:id="rId3"/>
    <p:sldId id="289" r:id="rId4"/>
    <p:sldId id="290" r:id="rId5"/>
    <p:sldId id="291" r:id="rId6"/>
    <p:sldId id="292" r:id="rId7"/>
    <p:sldId id="293" r:id="rId8"/>
    <p:sldId id="295" r:id="rId9"/>
    <p:sldId id="296" r:id="rId10"/>
    <p:sldId id="297" r:id="rId11"/>
    <p:sldId id="298" r:id="rId12"/>
    <p:sldId id="299" r:id="rId13"/>
    <p:sldId id="300" r:id="rId14"/>
    <p:sldId id="301" r:id="rId15"/>
    <p:sldId id="302" r:id="rId16"/>
    <p:sldId id="305" r:id="rId17"/>
    <p:sldId id="303" r:id="rId18"/>
    <p:sldId id="304" r:id="rId19"/>
    <p:sldId id="284" r:id="rId20"/>
    <p:sldId id="286" r:id="rId21"/>
    <p:sldId id="294" r:id="rId22"/>
  </p:sldIdLst>
  <p:sldSz cx="12192000" cy="6858000"/>
  <p:notesSz cx="6858000" cy="9144000"/>
  <p:embeddedFontLst>
    <p:embeddedFont>
      <p:font typeface="Abadi" panose="020B0604020104020204" pitchFamily="34" charset="0"/>
      <p:regular r:id="rId24"/>
    </p:embeddedFont>
    <p:embeddedFont>
      <p:font typeface="Arial Rounded MT Bold" panose="020F0704030504030204" pitchFamily="34" charset="0"/>
      <p:regular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Open Sans" panose="020B0606030504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79E79243-3CF4-42AB-91B8-4047EB974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107</a:t>
            </a:r>
          </a:p>
        </p:txBody>
      </p:sp>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Temporal Needs</a:t>
            </a:r>
          </a:p>
          <a:p>
            <a:pPr algn="ctr"/>
            <a:r>
              <a:rPr lang="en-US" sz="6000" dirty="0">
                <a:solidFill>
                  <a:schemeClr val="bg1"/>
                </a:solidFill>
                <a:latin typeface="Arial Rounded MT Bold" panose="020F0704030504030204" pitchFamily="34" charset="0"/>
              </a:rPr>
              <a:t>1 Corinthians 9-10</a:t>
            </a:r>
            <a:endParaRPr lang="en-US" sz="4400" dirty="0">
              <a:solidFill>
                <a:schemeClr val="bg1"/>
              </a:solidFill>
              <a:latin typeface="Arial Rounded MT Bold" panose="020F0704030504030204" pitchFamily="34" charset="0"/>
            </a:endParaRPr>
          </a:p>
        </p:txBody>
      </p:sp>
      <p:grpSp>
        <p:nvGrpSpPr>
          <p:cNvPr id="7" name="Group 6"/>
          <p:cNvGrpSpPr/>
          <p:nvPr/>
        </p:nvGrpSpPr>
        <p:grpSpPr>
          <a:xfrm>
            <a:off x="4552950" y="3052482"/>
            <a:ext cx="3050721" cy="2895600"/>
            <a:chOff x="3657600" y="3429000"/>
            <a:chExt cx="3050721" cy="2895600"/>
          </a:xfrm>
        </p:grpSpPr>
        <p:pic>
          <p:nvPicPr>
            <p:cNvPr id="8" name="Picture 2" descr="Image result for Ephes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863" t="-756" b="-1"/>
            <a:stretch/>
          </p:blipFill>
          <p:spPr bwMode="auto">
            <a:xfrm>
              <a:off x="3770810" y="3561806"/>
              <a:ext cx="2877639" cy="261039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3657600" y="3429000"/>
              <a:ext cx="3050721" cy="2895600"/>
              <a:chOff x="609600" y="533400"/>
              <a:chExt cx="4495800" cy="4267200"/>
            </a:xfrm>
          </p:grpSpPr>
          <p:grpSp>
            <p:nvGrpSpPr>
              <p:cNvPr id="10" name="Group 86"/>
              <p:cNvGrpSpPr/>
              <p:nvPr/>
            </p:nvGrpSpPr>
            <p:grpSpPr>
              <a:xfrm rot="2107423">
                <a:off x="2048364" y="1066800"/>
                <a:ext cx="554570" cy="1296744"/>
                <a:chOff x="7696200" y="914400"/>
                <a:chExt cx="685800" cy="2438400"/>
              </a:xfrm>
            </p:grpSpPr>
            <p:sp>
              <p:nvSpPr>
                <p:cNvPr id="42" name="Moon 41"/>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87"/>
              <p:cNvGrpSpPr/>
              <p:nvPr/>
            </p:nvGrpSpPr>
            <p:grpSpPr>
              <a:xfrm rot="19262140" flipH="1">
                <a:off x="3035243" y="1133011"/>
                <a:ext cx="554570" cy="1180981"/>
                <a:chOff x="7696200" y="914400"/>
                <a:chExt cx="685800" cy="2438400"/>
              </a:xfrm>
            </p:grpSpPr>
            <p:sp>
              <p:nvSpPr>
                <p:cNvPr id="38" name="Moon 37"/>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rapezoid 11"/>
              <p:cNvSpPr/>
              <p:nvPr/>
            </p:nvSpPr>
            <p:spPr>
              <a:xfrm>
                <a:off x="2114873" y="2079703"/>
                <a:ext cx="1449098" cy="256849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431102">
                <a:off x="2893036" y="2407531"/>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195734">
                <a:off x="1941251" y="2373456"/>
                <a:ext cx="797621" cy="1547723"/>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2138156" y="2268909"/>
                <a:ext cx="1363418" cy="207449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18695">
                <a:off x="2167833" y="2351267"/>
                <a:ext cx="615406" cy="191635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1332773">
                <a:off x="2862529" y="2354480"/>
                <a:ext cx="615406" cy="1918100"/>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409163" y="1737160"/>
                <a:ext cx="775770" cy="10661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217316" y="1240382"/>
                <a:ext cx="1192991" cy="13127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2444553" y="2170271"/>
                <a:ext cx="681709" cy="546994"/>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20"/>
              <p:cNvSpPr/>
              <p:nvPr/>
            </p:nvSpPr>
            <p:spPr>
              <a:xfrm rot="16200000">
                <a:off x="2572663" y="869909"/>
                <a:ext cx="437595" cy="852137"/>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664386" y="2271981"/>
                <a:ext cx="219521" cy="1431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219200" y="3886200"/>
                <a:ext cx="3276600" cy="76200"/>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219200" y="3962400"/>
                <a:ext cx="3276600" cy="2286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13716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16764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3962400" y="4191000"/>
                <a:ext cx="228600" cy="5334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267200" y="4191000"/>
                <a:ext cx="152400" cy="433388"/>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7526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505200" y="3657600"/>
                <a:ext cx="382929" cy="2641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7"/>
              <p:cNvGrpSpPr/>
              <p:nvPr/>
            </p:nvGrpSpPr>
            <p:grpSpPr>
              <a:xfrm>
                <a:off x="3150326" y="3226526"/>
                <a:ext cx="366238" cy="640613"/>
                <a:chOff x="2438400" y="402137"/>
                <a:chExt cx="2514600" cy="4398463"/>
              </a:xfrm>
            </p:grpSpPr>
            <p:sp>
              <p:nvSpPr>
                <p:cNvPr id="34" name="Snip Same Side Corner Rectangle 33"/>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Wave 31"/>
              <p:cNvSpPr/>
              <p:nvPr/>
            </p:nvSpPr>
            <p:spPr>
              <a:xfrm>
                <a:off x="2133600" y="3733800"/>
                <a:ext cx="990600" cy="152400"/>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ame 32"/>
              <p:cNvSpPr/>
              <p:nvPr/>
            </p:nvSpPr>
            <p:spPr>
              <a:xfrm>
                <a:off x="609600" y="533400"/>
                <a:ext cx="4495800" cy="4267200"/>
              </a:xfrm>
              <a:prstGeom prst="frame">
                <a:avLst>
                  <a:gd name="adj1" fmla="val 7194"/>
                </a:avLst>
              </a:prstGeom>
              <a:solidFill>
                <a:srgbClr val="C68C52"/>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2286000" cy="369332"/>
          </a:xfrm>
          <a:prstGeom prst="rect">
            <a:avLst/>
          </a:prstGeom>
          <a:noFill/>
        </p:spPr>
        <p:txBody>
          <a:bodyPr wrap="square" rtlCol="0">
            <a:spAutoFit/>
          </a:bodyPr>
          <a:lstStyle/>
          <a:p>
            <a:r>
              <a:rPr lang="en-US" dirty="0">
                <a:solidFill>
                  <a:schemeClr val="bg1"/>
                </a:solidFill>
              </a:rPr>
              <a:t>1 Corinthians 10:1-5</a:t>
            </a:r>
          </a:p>
        </p:txBody>
      </p:sp>
      <p:sp>
        <p:nvSpPr>
          <p:cNvPr id="6" name="TextBox 5"/>
          <p:cNvSpPr txBox="1"/>
          <p:nvPr/>
        </p:nvSpPr>
        <p:spPr>
          <a:xfrm>
            <a:off x="-35378" y="6175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Invincible</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1411712" y="6419524"/>
            <a:ext cx="744910" cy="369332"/>
          </a:xfrm>
          <a:prstGeom prst="rect">
            <a:avLst/>
          </a:prstGeom>
          <a:noFill/>
        </p:spPr>
        <p:txBody>
          <a:bodyPr wrap="square" rtlCol="0">
            <a:spAutoFit/>
          </a:bodyPr>
          <a:lstStyle/>
          <a:p>
            <a:pPr algn="r"/>
            <a:r>
              <a:rPr lang="en-US" dirty="0">
                <a:solidFill>
                  <a:schemeClr val="bg1"/>
                </a:solidFill>
              </a:rPr>
              <a:t>(8)</a:t>
            </a:r>
          </a:p>
        </p:txBody>
      </p:sp>
      <p:sp>
        <p:nvSpPr>
          <p:cNvPr id="7" name="Rectangle 6"/>
          <p:cNvSpPr/>
          <p:nvPr/>
        </p:nvSpPr>
        <p:spPr>
          <a:xfrm>
            <a:off x="2041216" y="1951770"/>
            <a:ext cx="5400339" cy="4031873"/>
          </a:xfrm>
          <a:prstGeom prst="rect">
            <a:avLst/>
          </a:prstGeom>
        </p:spPr>
        <p:txBody>
          <a:bodyPr wrap="square">
            <a:spAutoFit/>
          </a:bodyPr>
          <a:lstStyle/>
          <a:p>
            <a:r>
              <a:rPr lang="en-US" sz="3200" dirty="0">
                <a:solidFill>
                  <a:schemeClr val="bg1"/>
                </a:solidFill>
              </a:rPr>
              <a:t>“One of the great myths in life is when [individuals] think they are invincible. Too many think that they are [made] of steel, strong enough to withstand any temptation. They delude themselves into thinking, ‘It cannot happen to me.”</a:t>
            </a:r>
          </a:p>
        </p:txBody>
      </p:sp>
      <p:pic>
        <p:nvPicPr>
          <p:cNvPr id="4098" name="Picture 2" descr="Image result for invincible animated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01712" y="2044309"/>
            <a:ext cx="381000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44" y="155765"/>
            <a:ext cx="1581150" cy="1905000"/>
          </a:xfrm>
          <a:prstGeom prst="rect">
            <a:avLst/>
          </a:prstGeom>
        </p:spPr>
      </p:pic>
    </p:spTree>
    <p:extLst>
      <p:ext uri="{BB962C8B-B14F-4D97-AF65-F5344CB8AC3E}">
        <p14:creationId xmlns:p14="http://schemas.microsoft.com/office/powerpoint/2010/main" val="3848102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2286000" cy="369332"/>
          </a:xfrm>
          <a:prstGeom prst="rect">
            <a:avLst/>
          </a:prstGeom>
          <a:noFill/>
        </p:spPr>
        <p:txBody>
          <a:bodyPr wrap="square" rtlCol="0">
            <a:spAutoFit/>
          </a:bodyPr>
          <a:lstStyle/>
          <a:p>
            <a:r>
              <a:rPr lang="en-US" dirty="0">
                <a:solidFill>
                  <a:schemeClr val="bg1"/>
                </a:solidFill>
              </a:rPr>
              <a:t>1 Corinthians 10:1-5</a:t>
            </a:r>
          </a:p>
        </p:txBody>
      </p:sp>
      <p:sp>
        <p:nvSpPr>
          <p:cNvPr id="6" name="TextBox 5"/>
          <p:cNvSpPr txBox="1"/>
          <p:nvPr/>
        </p:nvSpPr>
        <p:spPr>
          <a:xfrm>
            <a:off x="-35378" y="6175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History of the Israelites</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1411712" y="6419524"/>
            <a:ext cx="744910" cy="369332"/>
          </a:xfrm>
          <a:prstGeom prst="rect">
            <a:avLst/>
          </a:prstGeom>
          <a:noFill/>
        </p:spPr>
        <p:txBody>
          <a:bodyPr wrap="square" rtlCol="0">
            <a:spAutoFit/>
          </a:bodyPr>
          <a:lstStyle/>
          <a:p>
            <a:pPr algn="r"/>
            <a:r>
              <a:rPr lang="en-US" dirty="0">
                <a:solidFill>
                  <a:schemeClr val="bg1"/>
                </a:solidFill>
              </a:rPr>
              <a:t>(8)</a:t>
            </a:r>
          </a:p>
        </p:txBody>
      </p:sp>
      <p:sp>
        <p:nvSpPr>
          <p:cNvPr id="7" name="Rectangle 6"/>
          <p:cNvSpPr/>
          <p:nvPr/>
        </p:nvSpPr>
        <p:spPr>
          <a:xfrm>
            <a:off x="929767" y="2508669"/>
            <a:ext cx="5400339" cy="2062103"/>
          </a:xfrm>
          <a:prstGeom prst="rect">
            <a:avLst/>
          </a:prstGeom>
        </p:spPr>
        <p:txBody>
          <a:bodyPr wrap="square">
            <a:spAutoFit/>
          </a:bodyPr>
          <a:lstStyle/>
          <a:p>
            <a:r>
              <a:rPr lang="en-US" sz="3200" dirty="0">
                <a:solidFill>
                  <a:schemeClr val="bg1"/>
                </a:solidFill>
              </a:rPr>
              <a:t>Paul referred to examples from Israelite history to warn the Corinthian Saints about temptation and sin.</a:t>
            </a:r>
          </a:p>
        </p:txBody>
      </p:sp>
      <p:grpSp>
        <p:nvGrpSpPr>
          <p:cNvPr id="9" name="Group 8"/>
          <p:cNvGrpSpPr/>
          <p:nvPr/>
        </p:nvGrpSpPr>
        <p:grpSpPr>
          <a:xfrm>
            <a:off x="6803326" y="1416626"/>
            <a:ext cx="3667813" cy="5002898"/>
            <a:chOff x="6803326" y="1416626"/>
            <a:chExt cx="3667813" cy="5002898"/>
          </a:xfrm>
        </p:grpSpPr>
        <p:pic>
          <p:nvPicPr>
            <p:cNvPr id="5122" name="Picture 2" descr="Optical illus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326" y="1416626"/>
              <a:ext cx="3667813" cy="500289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803326" y="6000399"/>
              <a:ext cx="1506887" cy="369332"/>
            </a:xfrm>
            <a:prstGeom prst="rect">
              <a:avLst/>
            </a:prstGeom>
          </p:spPr>
          <p:txBody>
            <a:bodyPr wrap="none">
              <a:spAutoFit/>
            </a:bodyPr>
            <a:lstStyle/>
            <a:p>
              <a:r>
                <a:rPr lang="en-US" dirty="0">
                  <a:solidFill>
                    <a:schemeClr val="bg1"/>
                  </a:solidFill>
                </a:rPr>
                <a:t>Oleg </a:t>
              </a:r>
              <a:r>
                <a:rPr lang="en-US" dirty="0" err="1">
                  <a:solidFill>
                    <a:schemeClr val="bg1"/>
                  </a:solidFill>
                </a:rPr>
                <a:t>Shuplyak</a:t>
              </a:r>
              <a:endParaRPr lang="en-US" dirty="0">
                <a:solidFill>
                  <a:schemeClr val="bg1"/>
                </a:solidFill>
              </a:endParaRPr>
            </a:p>
          </p:txBody>
        </p:sp>
      </p:grpSp>
    </p:spTree>
    <p:extLst>
      <p:ext uri="{BB962C8B-B14F-4D97-AF65-F5344CB8AC3E}">
        <p14:creationId xmlns:p14="http://schemas.microsoft.com/office/powerpoint/2010/main" val="360438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2286000" cy="369332"/>
          </a:xfrm>
          <a:prstGeom prst="rect">
            <a:avLst/>
          </a:prstGeom>
          <a:noFill/>
        </p:spPr>
        <p:txBody>
          <a:bodyPr wrap="square" rtlCol="0">
            <a:spAutoFit/>
          </a:bodyPr>
          <a:lstStyle/>
          <a:p>
            <a:r>
              <a:rPr lang="en-US" dirty="0">
                <a:solidFill>
                  <a:schemeClr val="bg1"/>
                </a:solidFill>
              </a:rPr>
              <a:t>1 Corinthians 10:1-5</a:t>
            </a:r>
          </a:p>
        </p:txBody>
      </p:sp>
      <p:sp>
        <p:nvSpPr>
          <p:cNvPr id="6" name="TextBox 5"/>
          <p:cNvSpPr txBox="1"/>
          <p:nvPr/>
        </p:nvSpPr>
        <p:spPr>
          <a:xfrm>
            <a:off x="-35378" y="6175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The ‘Spiritual Rock’</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1411712" y="6419524"/>
            <a:ext cx="744910" cy="369332"/>
          </a:xfrm>
          <a:prstGeom prst="rect">
            <a:avLst/>
          </a:prstGeom>
          <a:noFill/>
        </p:spPr>
        <p:txBody>
          <a:bodyPr wrap="square" rtlCol="0">
            <a:spAutoFit/>
          </a:bodyPr>
          <a:lstStyle/>
          <a:p>
            <a:pPr algn="r"/>
            <a:r>
              <a:rPr lang="en-US" dirty="0">
                <a:solidFill>
                  <a:schemeClr val="bg1"/>
                </a:solidFill>
              </a:rPr>
              <a:t>(6)</a:t>
            </a:r>
          </a:p>
        </p:txBody>
      </p:sp>
      <p:sp>
        <p:nvSpPr>
          <p:cNvPr id="7" name="Rectangle 6"/>
          <p:cNvSpPr/>
          <p:nvPr/>
        </p:nvSpPr>
        <p:spPr>
          <a:xfrm>
            <a:off x="5486400" y="2713091"/>
            <a:ext cx="5504688" cy="3108543"/>
          </a:xfrm>
          <a:prstGeom prst="rect">
            <a:avLst/>
          </a:prstGeom>
        </p:spPr>
        <p:txBody>
          <a:bodyPr wrap="square">
            <a:spAutoFit/>
          </a:bodyPr>
          <a:lstStyle/>
          <a:p>
            <a:r>
              <a:rPr lang="en-US" sz="2800" dirty="0">
                <a:solidFill>
                  <a:schemeClr val="bg1"/>
                </a:solidFill>
              </a:rPr>
              <a:t>“[Paul] is saying that even as Israel, when they passed through the Red Sea, fled from the worldliness of Egypt, so their Christian descendants, through baptism, are to forsake the lusts of the flesh and live godly lives.”</a:t>
            </a:r>
          </a:p>
        </p:txBody>
      </p:sp>
      <p:pic>
        <p:nvPicPr>
          <p:cNvPr id="6146" name="Picture 2" descr="Image result for moses and red sea abstract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71" y="1635846"/>
            <a:ext cx="3961257" cy="39501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4982" y="382349"/>
            <a:ext cx="1395984" cy="1948561"/>
          </a:xfrm>
          <a:prstGeom prst="rect">
            <a:avLst/>
          </a:prstGeom>
        </p:spPr>
      </p:pic>
    </p:spTree>
    <p:extLst>
      <p:ext uri="{BB962C8B-B14F-4D97-AF65-F5344CB8AC3E}">
        <p14:creationId xmlns:p14="http://schemas.microsoft.com/office/powerpoint/2010/main" val="343554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2286000" cy="369332"/>
          </a:xfrm>
          <a:prstGeom prst="rect">
            <a:avLst/>
          </a:prstGeom>
          <a:noFill/>
        </p:spPr>
        <p:txBody>
          <a:bodyPr wrap="square" rtlCol="0">
            <a:spAutoFit/>
          </a:bodyPr>
          <a:lstStyle/>
          <a:p>
            <a:r>
              <a:rPr lang="en-US" dirty="0">
                <a:solidFill>
                  <a:schemeClr val="bg1"/>
                </a:solidFill>
              </a:rPr>
              <a:t>1 Corinthians 10:6-11</a:t>
            </a:r>
          </a:p>
        </p:txBody>
      </p:sp>
      <p:sp>
        <p:nvSpPr>
          <p:cNvPr id="6" name="TextBox 5"/>
          <p:cNvSpPr txBox="1"/>
          <p:nvPr/>
        </p:nvSpPr>
        <p:spPr>
          <a:xfrm>
            <a:off x="-35378" y="6175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Ensamples</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1411712" y="6419524"/>
            <a:ext cx="744910" cy="369332"/>
          </a:xfrm>
          <a:prstGeom prst="rect">
            <a:avLst/>
          </a:prstGeom>
          <a:noFill/>
        </p:spPr>
        <p:txBody>
          <a:bodyPr wrap="square" rtlCol="0">
            <a:spAutoFit/>
          </a:bodyPr>
          <a:lstStyle/>
          <a:p>
            <a:pPr algn="r"/>
            <a:r>
              <a:rPr lang="en-US" dirty="0">
                <a:solidFill>
                  <a:schemeClr val="bg1"/>
                </a:solidFill>
              </a:rPr>
              <a:t>(1)</a:t>
            </a:r>
          </a:p>
        </p:txBody>
      </p:sp>
      <p:sp>
        <p:nvSpPr>
          <p:cNvPr id="7" name="Rectangle 6"/>
          <p:cNvSpPr/>
          <p:nvPr/>
        </p:nvSpPr>
        <p:spPr>
          <a:xfrm>
            <a:off x="685799" y="2037107"/>
            <a:ext cx="5504688" cy="1384995"/>
          </a:xfrm>
          <a:prstGeom prst="rect">
            <a:avLst/>
          </a:prstGeom>
        </p:spPr>
        <p:txBody>
          <a:bodyPr wrap="square">
            <a:spAutoFit/>
          </a:bodyPr>
          <a:lstStyle/>
          <a:p>
            <a:r>
              <a:rPr lang="en-US" sz="2800">
                <a:solidFill>
                  <a:schemeClr val="bg1"/>
                </a:solidFill>
              </a:rPr>
              <a:t>Paul wanted to warn the Corinthians Saints so they would avoid repeating the sins of the ancient Israelites</a:t>
            </a:r>
            <a:endParaRPr lang="en-US" sz="2800" dirty="0">
              <a:solidFill>
                <a:schemeClr val="bg1"/>
              </a:solidFill>
            </a:endParaRPr>
          </a:p>
        </p:txBody>
      </p:sp>
      <p:sp>
        <p:nvSpPr>
          <p:cNvPr id="2" name="Rectangle 1"/>
          <p:cNvSpPr/>
          <p:nvPr/>
        </p:nvSpPr>
        <p:spPr>
          <a:xfrm>
            <a:off x="4863353" y="4678386"/>
            <a:ext cx="6096000" cy="1815882"/>
          </a:xfrm>
          <a:prstGeom prst="rect">
            <a:avLst/>
          </a:prstGeom>
        </p:spPr>
        <p:txBody>
          <a:bodyPr>
            <a:spAutoFit/>
          </a:bodyPr>
          <a:lstStyle/>
          <a:p>
            <a:r>
              <a:rPr lang="en-US" sz="2800" dirty="0">
                <a:solidFill>
                  <a:schemeClr val="bg1"/>
                </a:solidFill>
                <a:latin typeface="Open Sans"/>
              </a:rPr>
              <a:t>Paul also reassured his readers that if they would rely on the Lord, they would not be tempted beyond their strength to endure </a:t>
            </a:r>
            <a:endParaRPr lang="en-US" sz="2800" dirty="0">
              <a:solidFill>
                <a:schemeClr val="bg1"/>
              </a:solidFill>
            </a:endParaRPr>
          </a:p>
        </p:txBody>
      </p:sp>
      <p:pic>
        <p:nvPicPr>
          <p:cNvPr id="7170" name="Picture 2" descr="Image result for burning of king solomon's te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9382" y="1253228"/>
            <a:ext cx="4719971" cy="3251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4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2286000" cy="369332"/>
          </a:xfrm>
          <a:prstGeom prst="rect">
            <a:avLst/>
          </a:prstGeom>
          <a:noFill/>
        </p:spPr>
        <p:txBody>
          <a:bodyPr wrap="square" rtlCol="0">
            <a:spAutoFit/>
          </a:bodyPr>
          <a:lstStyle/>
          <a:p>
            <a:r>
              <a:rPr lang="en-US" dirty="0">
                <a:solidFill>
                  <a:schemeClr val="bg1"/>
                </a:solidFill>
              </a:rPr>
              <a:t>1 Corinthians 10:13</a:t>
            </a:r>
          </a:p>
        </p:txBody>
      </p:sp>
      <p:sp>
        <p:nvSpPr>
          <p:cNvPr id="6" name="TextBox 5"/>
          <p:cNvSpPr txBox="1"/>
          <p:nvPr/>
        </p:nvSpPr>
        <p:spPr>
          <a:xfrm>
            <a:off x="-35378" y="6175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Able To Withstand</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1484664" y="1340648"/>
            <a:ext cx="5504688" cy="3539430"/>
          </a:xfrm>
          <a:prstGeom prst="rect">
            <a:avLst/>
          </a:prstGeom>
        </p:spPr>
        <p:txBody>
          <a:bodyPr wrap="square">
            <a:spAutoFit/>
          </a:bodyPr>
          <a:lstStyle/>
          <a:p>
            <a:r>
              <a:rPr lang="en-US" sz="2800" i="1" dirty="0">
                <a:solidFill>
                  <a:srgbClr val="FFFF00"/>
                </a:solidFill>
              </a:rPr>
              <a:t>There hath no temptation taken you but such as is common to man: but God is faithful, who will not suffer you to be tempted above that ye are able; but will with the temptation also make a way to escape, that ye may be able to bear it.</a:t>
            </a:r>
          </a:p>
        </p:txBody>
      </p:sp>
      <p:grpSp>
        <p:nvGrpSpPr>
          <p:cNvPr id="11" name="Group 10"/>
          <p:cNvGrpSpPr/>
          <p:nvPr/>
        </p:nvGrpSpPr>
        <p:grpSpPr>
          <a:xfrm>
            <a:off x="7913972" y="3492884"/>
            <a:ext cx="3570891" cy="2733318"/>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6"/>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99460" y="833642"/>
                <a:ext cx="621450" cy="986197"/>
                <a:chOff x="7031201" y="834275"/>
                <a:chExt cx="762000" cy="1488861"/>
              </a:xfrm>
            </p:grpSpPr>
            <p:sp>
              <p:nvSpPr>
                <p:cNvPr id="23" name="Rounded Rectangle 22"/>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46520" y="1148254"/>
                <a:ext cx="621450" cy="1017899"/>
                <a:chOff x="7087348" y="824753"/>
                <a:chExt cx="762000" cy="1536722"/>
              </a:xfrm>
            </p:grpSpPr>
            <p:sp>
              <p:nvSpPr>
                <p:cNvPr id="21" name="Rounded Rectangle 20"/>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993560" y="4682359"/>
              <a:ext cx="2153916" cy="1372647"/>
            </a:xfrm>
            <a:prstGeom prst="rect">
              <a:avLst/>
            </a:prstGeom>
          </p:spPr>
          <p:txBody>
            <a:bodyPr wrap="square">
              <a:spAutoFit/>
            </a:bodyPr>
            <a:lstStyle/>
            <a:p>
              <a:pPr algn="ctr"/>
              <a:r>
                <a:rPr lang="en-US" sz="1600" dirty="0"/>
                <a:t> </a:t>
              </a:r>
              <a:r>
                <a:rPr lang="en-US" sz="1600" b="1" dirty="0"/>
                <a:t>God will provide a way for us to escape temptation, but we must choose to separate ourselves from the temptation</a:t>
              </a:r>
              <a:endParaRPr lang="en-US" sz="1600" dirty="0"/>
            </a:p>
          </p:txBody>
        </p:sp>
      </p:grpSp>
    </p:spTree>
    <p:extLst>
      <p:ext uri="{BB962C8B-B14F-4D97-AF65-F5344CB8AC3E}">
        <p14:creationId xmlns:p14="http://schemas.microsoft.com/office/powerpoint/2010/main" val="356534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2286000" cy="369332"/>
          </a:xfrm>
          <a:prstGeom prst="rect">
            <a:avLst/>
          </a:prstGeom>
          <a:noFill/>
        </p:spPr>
        <p:txBody>
          <a:bodyPr wrap="square" rtlCol="0">
            <a:spAutoFit/>
          </a:bodyPr>
          <a:lstStyle/>
          <a:p>
            <a:r>
              <a:rPr lang="en-US" dirty="0">
                <a:solidFill>
                  <a:schemeClr val="bg1"/>
                </a:solidFill>
              </a:rPr>
              <a:t>1 Corinthians 10:6-11</a:t>
            </a: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1411712" y="6419524"/>
            <a:ext cx="744910" cy="369332"/>
          </a:xfrm>
          <a:prstGeom prst="rect">
            <a:avLst/>
          </a:prstGeom>
          <a:noFill/>
        </p:spPr>
        <p:txBody>
          <a:bodyPr wrap="square" rtlCol="0">
            <a:spAutoFit/>
          </a:bodyPr>
          <a:lstStyle/>
          <a:p>
            <a:pPr algn="r"/>
            <a:r>
              <a:rPr lang="en-US" dirty="0">
                <a:solidFill>
                  <a:schemeClr val="bg1"/>
                </a:solidFill>
              </a:rPr>
              <a:t>(9)</a:t>
            </a:r>
          </a:p>
        </p:txBody>
      </p:sp>
      <p:sp>
        <p:nvSpPr>
          <p:cNvPr id="2" name="Rectangle 1"/>
          <p:cNvSpPr/>
          <p:nvPr/>
        </p:nvSpPr>
        <p:spPr>
          <a:xfrm>
            <a:off x="1701731" y="648319"/>
            <a:ext cx="5906077" cy="2554545"/>
          </a:xfrm>
          <a:prstGeom prst="rect">
            <a:avLst/>
          </a:prstGeom>
        </p:spPr>
        <p:txBody>
          <a:bodyPr wrap="square">
            <a:spAutoFit/>
          </a:bodyPr>
          <a:lstStyle/>
          <a:p>
            <a:pPr fontAlgn="base"/>
            <a:r>
              <a:rPr lang="en-US" sz="2000" dirty="0">
                <a:solidFill>
                  <a:schemeClr val="bg1"/>
                </a:solidFill>
              </a:rPr>
              <a:t>"...it is not uncommon for individuals to feel that the temptations and the trials they face are simply too much for them to manage. </a:t>
            </a:r>
          </a:p>
          <a:p>
            <a:pPr fontAlgn="base"/>
            <a:endParaRPr lang="en-US" sz="2000" dirty="0">
              <a:solidFill>
                <a:schemeClr val="bg1"/>
              </a:solidFill>
            </a:endParaRPr>
          </a:p>
          <a:p>
            <a:pPr fontAlgn="base"/>
            <a:r>
              <a:rPr lang="en-US" sz="2000" dirty="0">
                <a:solidFill>
                  <a:schemeClr val="bg1"/>
                </a:solidFill>
              </a:rPr>
              <a:t>Happily, we can feel overwhelmed and yet not be overwhelmed, but self-pity adds to our vulnerability. Paul gave us, therefore, a much-needed promise when he wrote this to the saints at Corinth: </a:t>
            </a:r>
          </a:p>
        </p:txBody>
      </p:sp>
      <p:sp>
        <p:nvSpPr>
          <p:cNvPr id="8" name="Rectangle 7"/>
          <p:cNvSpPr/>
          <p:nvPr/>
        </p:nvSpPr>
        <p:spPr>
          <a:xfrm>
            <a:off x="5031177" y="3985374"/>
            <a:ext cx="7032118" cy="2554545"/>
          </a:xfrm>
          <a:prstGeom prst="rect">
            <a:avLst/>
          </a:prstGeom>
        </p:spPr>
        <p:txBody>
          <a:bodyPr wrap="square">
            <a:spAutoFit/>
          </a:bodyPr>
          <a:lstStyle/>
          <a:p>
            <a:pPr fontAlgn="base"/>
            <a:r>
              <a:rPr lang="en-US" sz="2000" dirty="0">
                <a:solidFill>
                  <a:schemeClr val="bg1"/>
                </a:solidFill>
              </a:rPr>
              <a:t>"Certain temptations are common to those who come to this earth. It is our task to deal with these common temptations in an uncommon manner. The Lord has promised to succor us in our temptations, reminding us that He '</a:t>
            </a:r>
            <a:r>
              <a:rPr lang="en-US" sz="2000" dirty="0" err="1">
                <a:solidFill>
                  <a:schemeClr val="bg1"/>
                </a:solidFill>
              </a:rPr>
              <a:t>knoweth</a:t>
            </a:r>
            <a:r>
              <a:rPr lang="en-US" sz="2000" dirty="0">
                <a:solidFill>
                  <a:schemeClr val="bg1"/>
                </a:solidFill>
              </a:rPr>
              <a:t> the weakness of man and how to succor them who are tempted’.</a:t>
            </a:r>
          </a:p>
          <a:p>
            <a:pPr fontAlgn="base"/>
            <a:endParaRPr lang="en-US" sz="2000" dirty="0">
              <a:solidFill>
                <a:schemeClr val="bg1"/>
              </a:solidFill>
            </a:endParaRPr>
          </a:p>
          <a:p>
            <a:pPr fontAlgn="base"/>
            <a:r>
              <a:rPr lang="en-US" sz="2000" dirty="0">
                <a:solidFill>
                  <a:schemeClr val="bg1"/>
                </a:solidFill>
              </a:rPr>
              <a:t> He truly knows our infirmities firsthand because He has actually borne them. “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5" y="160338"/>
            <a:ext cx="1141843" cy="1429013"/>
          </a:xfrm>
          <a:prstGeom prst="rect">
            <a:avLst/>
          </a:prstGeom>
        </p:spPr>
      </p:pic>
      <p:pic>
        <p:nvPicPr>
          <p:cNvPr id="8194" name="Picture 2"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 y="3566095"/>
            <a:ext cx="4075049" cy="2718058"/>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1936" y="362180"/>
            <a:ext cx="2523300" cy="337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84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6512" y="342983"/>
            <a:ext cx="6096000" cy="3170099"/>
          </a:xfrm>
          <a:prstGeom prst="rect">
            <a:avLst/>
          </a:prstGeom>
        </p:spPr>
        <p:txBody>
          <a:bodyPr>
            <a:spAutoFit/>
          </a:bodyPr>
          <a:lstStyle/>
          <a:p>
            <a:pPr fontAlgn="base"/>
            <a:r>
              <a:rPr lang="en-US" sz="2000" dirty="0">
                <a:solidFill>
                  <a:schemeClr val="bg1"/>
                </a:solidFill>
                <a:latin typeface="Open Sans"/>
              </a:rPr>
              <a:t>“Right decisions are easiest to make when we make them well in advance, having ultimate objectives in mind; this saves a lot of anguish [during moments of decision], when we’re tired and sorely tempted. …</a:t>
            </a:r>
          </a:p>
          <a:p>
            <a:pPr fontAlgn="base"/>
            <a:endParaRPr lang="en-US" sz="2000" dirty="0">
              <a:solidFill>
                <a:schemeClr val="bg1"/>
              </a:solidFill>
              <a:latin typeface="Open Sans"/>
            </a:endParaRPr>
          </a:p>
          <a:p>
            <a:pPr fontAlgn="base"/>
            <a:r>
              <a:rPr lang="en-US" sz="2000" dirty="0">
                <a:solidFill>
                  <a:schemeClr val="bg1"/>
                </a:solidFill>
                <a:latin typeface="Open Sans"/>
              </a:rPr>
              <a:t>“Develop discipline of self so that, more and more, you do not have to decide and </a:t>
            </a:r>
            <a:r>
              <a:rPr lang="en-US" sz="2000" dirty="0" err="1">
                <a:solidFill>
                  <a:schemeClr val="bg1"/>
                </a:solidFill>
                <a:latin typeface="Open Sans"/>
              </a:rPr>
              <a:t>redecide</a:t>
            </a:r>
            <a:r>
              <a:rPr lang="en-US" sz="2000" dirty="0">
                <a:solidFill>
                  <a:schemeClr val="bg1"/>
                </a:solidFill>
                <a:latin typeface="Open Sans"/>
              </a:rPr>
              <a:t> what you will do when you are confronted with the same temptation time and time again. You only need to decide some things </a:t>
            </a:r>
            <a:r>
              <a:rPr lang="en-US" sz="2000" i="1" dirty="0">
                <a:solidFill>
                  <a:schemeClr val="bg1"/>
                </a:solidFill>
                <a:latin typeface="Open Sans"/>
              </a:rPr>
              <a:t>once!</a:t>
            </a:r>
            <a:r>
              <a:rPr lang="en-US" sz="2000" dirty="0">
                <a:solidFill>
                  <a:schemeClr val="bg1"/>
                </a:solidFill>
                <a:latin typeface="Open Sans"/>
              </a:rPr>
              <a:t> …</a:t>
            </a:r>
            <a:endParaRPr lang="en-US" sz="2000" b="0" i="0" dirty="0">
              <a:solidFill>
                <a:schemeClr val="bg1"/>
              </a:solidFill>
              <a:effectLst/>
              <a:latin typeface="Open Sans"/>
            </a:endParaRPr>
          </a:p>
        </p:txBody>
      </p:sp>
      <p:sp>
        <p:nvSpPr>
          <p:cNvPr id="4" name="Rectangle 3"/>
          <p:cNvSpPr/>
          <p:nvPr/>
        </p:nvSpPr>
        <p:spPr>
          <a:xfrm>
            <a:off x="5360610" y="4691533"/>
            <a:ext cx="6096000" cy="1631216"/>
          </a:xfrm>
          <a:prstGeom prst="rect">
            <a:avLst/>
          </a:prstGeom>
        </p:spPr>
        <p:txBody>
          <a:bodyPr>
            <a:spAutoFit/>
          </a:bodyPr>
          <a:lstStyle/>
          <a:p>
            <a:r>
              <a:rPr lang="en-US" sz="2000" dirty="0">
                <a:solidFill>
                  <a:schemeClr val="bg1"/>
                </a:solidFill>
                <a:latin typeface="Open Sans"/>
              </a:rPr>
              <a:t>“The time to quit evil ways is before they start. The secret of the good life is in protection and prevention. Those who yield to evil are usually those who have placed themselves in a vulnerable position.” </a:t>
            </a:r>
            <a:endParaRPr lang="en-US" sz="2000" dirty="0">
              <a:solidFill>
                <a:schemeClr val="bg1"/>
              </a:solidFill>
            </a:endParaRPr>
          </a:p>
        </p:txBody>
      </p:sp>
      <p:sp>
        <p:nvSpPr>
          <p:cNvPr id="5" name="Rectangle 4"/>
          <p:cNvSpPr/>
          <p:nvPr/>
        </p:nvSpPr>
        <p:spPr>
          <a:xfrm>
            <a:off x="11456610" y="6488668"/>
            <a:ext cx="595035" cy="369332"/>
          </a:xfrm>
          <a:prstGeom prst="rect">
            <a:avLst/>
          </a:prstGeom>
        </p:spPr>
        <p:txBody>
          <a:bodyPr wrap="none">
            <a:spAutoFit/>
          </a:bodyPr>
          <a:lstStyle/>
          <a:p>
            <a:r>
              <a:rPr lang="en-US" dirty="0">
                <a:solidFill>
                  <a:schemeClr val="bg1"/>
                </a:solidFill>
                <a:latin typeface="Open Sans"/>
              </a:rPr>
              <a:t>(</a:t>
            </a:r>
            <a:r>
              <a:rPr lang="en-US" i="1" dirty="0">
                <a:solidFill>
                  <a:schemeClr val="bg1"/>
                </a:solidFill>
                <a:latin typeface="Open Sans"/>
              </a:rPr>
              <a:t>10</a:t>
            </a:r>
            <a:r>
              <a:rPr lang="en-US" dirty="0">
                <a:solidFill>
                  <a:schemeClr val="bg1"/>
                </a:solidFill>
                <a:latin typeface="Open Sans"/>
              </a:rPr>
              <a:t>)</a:t>
            </a:r>
            <a:endParaRPr lang="en-US"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6308" y="687958"/>
            <a:ext cx="2245614" cy="2980904"/>
          </a:xfrm>
          <a:prstGeom prst="rect">
            <a:avLst/>
          </a:prstGeom>
        </p:spPr>
      </p:pic>
    </p:spTree>
    <p:extLst>
      <p:ext uri="{BB962C8B-B14F-4D97-AF65-F5344CB8AC3E}">
        <p14:creationId xmlns:p14="http://schemas.microsoft.com/office/powerpoint/2010/main" val="330899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3017520" cy="369332"/>
          </a:xfrm>
          <a:prstGeom prst="rect">
            <a:avLst/>
          </a:prstGeom>
          <a:noFill/>
        </p:spPr>
        <p:txBody>
          <a:bodyPr wrap="square" rtlCol="0">
            <a:spAutoFit/>
          </a:bodyPr>
          <a:lstStyle/>
          <a:p>
            <a:r>
              <a:rPr lang="en-US" dirty="0">
                <a:solidFill>
                  <a:schemeClr val="bg1"/>
                </a:solidFill>
              </a:rPr>
              <a:t>1 Corinthians 10:16-21</a:t>
            </a:r>
          </a:p>
        </p:txBody>
      </p:sp>
      <p:sp>
        <p:nvSpPr>
          <p:cNvPr id="6" name="TextBox 5"/>
          <p:cNvSpPr txBox="1"/>
          <p:nvPr/>
        </p:nvSpPr>
        <p:spPr>
          <a:xfrm>
            <a:off x="-35378" y="6175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Cup and Bread of Communion</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1411712" y="6419524"/>
            <a:ext cx="744910" cy="369332"/>
          </a:xfrm>
          <a:prstGeom prst="rect">
            <a:avLst/>
          </a:prstGeom>
          <a:noFill/>
        </p:spPr>
        <p:txBody>
          <a:bodyPr wrap="square" rtlCol="0">
            <a:spAutoFit/>
          </a:bodyPr>
          <a:lstStyle/>
          <a:p>
            <a:pPr algn="r"/>
            <a:r>
              <a:rPr lang="en-US" dirty="0">
                <a:solidFill>
                  <a:schemeClr val="bg1"/>
                </a:solidFill>
              </a:rPr>
              <a:t>(1)</a:t>
            </a:r>
          </a:p>
        </p:txBody>
      </p:sp>
      <p:sp>
        <p:nvSpPr>
          <p:cNvPr id="2" name="Rectangle 1"/>
          <p:cNvSpPr/>
          <p:nvPr/>
        </p:nvSpPr>
        <p:spPr>
          <a:xfrm>
            <a:off x="3455177" y="1059940"/>
            <a:ext cx="6096000" cy="523220"/>
          </a:xfrm>
          <a:prstGeom prst="rect">
            <a:avLst/>
          </a:prstGeom>
        </p:spPr>
        <p:txBody>
          <a:bodyPr>
            <a:spAutoFit/>
          </a:bodyPr>
          <a:lstStyle/>
          <a:p>
            <a:r>
              <a:rPr lang="en-US" sz="2800" dirty="0">
                <a:solidFill>
                  <a:schemeClr val="bg1"/>
                </a:solidFill>
              </a:rPr>
              <a:t>“partakers of that one bread” </a:t>
            </a:r>
          </a:p>
        </p:txBody>
      </p:sp>
      <p:sp>
        <p:nvSpPr>
          <p:cNvPr id="8" name="Rectangle 7"/>
          <p:cNvSpPr/>
          <p:nvPr/>
        </p:nvSpPr>
        <p:spPr>
          <a:xfrm>
            <a:off x="407896" y="1721742"/>
            <a:ext cx="5219247" cy="2554545"/>
          </a:xfrm>
          <a:prstGeom prst="rect">
            <a:avLst/>
          </a:prstGeom>
        </p:spPr>
        <p:txBody>
          <a:bodyPr wrap="square">
            <a:spAutoFit/>
          </a:bodyPr>
          <a:lstStyle/>
          <a:p>
            <a:r>
              <a:rPr lang="en-US" sz="2000" dirty="0">
                <a:solidFill>
                  <a:schemeClr val="bg1"/>
                </a:solidFill>
                <a:latin typeface="Open Sans"/>
              </a:rPr>
              <a:t>In the culture of the ancient Near East, dining together at the same table was an expression of unity, peace, and friendship.</a:t>
            </a:r>
          </a:p>
          <a:p>
            <a:endParaRPr lang="en-US" sz="2000" dirty="0">
              <a:solidFill>
                <a:schemeClr val="bg1"/>
              </a:solidFill>
              <a:latin typeface="Open Sans"/>
            </a:endParaRPr>
          </a:p>
          <a:p>
            <a:r>
              <a:rPr lang="en-US" sz="2000" dirty="0">
                <a:solidFill>
                  <a:schemeClr val="bg1"/>
                </a:solidFill>
                <a:latin typeface="Open Sans"/>
              </a:rPr>
              <a:t>If there had been problems or disagreements among individuals before they sat down to eat, these were resolved, and all parties were reconciled.</a:t>
            </a:r>
            <a:endParaRPr lang="en-US" sz="2000" dirty="0">
              <a:solidFill>
                <a:schemeClr val="bg1"/>
              </a:solidFill>
            </a:endParaRPr>
          </a:p>
        </p:txBody>
      </p:sp>
      <p:sp>
        <p:nvSpPr>
          <p:cNvPr id="11" name="Rectangle 10"/>
          <p:cNvSpPr/>
          <p:nvPr/>
        </p:nvSpPr>
        <p:spPr>
          <a:xfrm>
            <a:off x="3884286" y="4636025"/>
            <a:ext cx="7468199" cy="523220"/>
          </a:xfrm>
          <a:prstGeom prst="rect">
            <a:avLst/>
          </a:prstGeom>
        </p:spPr>
        <p:txBody>
          <a:bodyPr wrap="square">
            <a:spAutoFit/>
          </a:bodyPr>
          <a:lstStyle/>
          <a:p>
            <a:r>
              <a:rPr lang="en-US" sz="2800" dirty="0">
                <a:solidFill>
                  <a:schemeClr val="bg1"/>
                </a:solidFill>
              </a:rPr>
              <a:t>Communion = fellowship, partnership, sharing</a:t>
            </a:r>
          </a:p>
        </p:txBody>
      </p:sp>
      <p:pic>
        <p:nvPicPr>
          <p:cNvPr id="1024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8311" y="1583160"/>
            <a:ext cx="5715000" cy="301942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068854" y="4374904"/>
            <a:ext cx="10307480" cy="2295108"/>
            <a:chOff x="1068854" y="4374904"/>
            <a:chExt cx="10307480" cy="2295108"/>
          </a:xfrm>
        </p:grpSpPr>
        <p:pic>
          <p:nvPicPr>
            <p:cNvPr id="10244" name="Picture 4" descr="Image result for communion ancient r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8854" y="4374904"/>
              <a:ext cx="2186410" cy="194600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4" name="Rectangle 13"/>
            <p:cNvSpPr/>
            <p:nvPr/>
          </p:nvSpPr>
          <p:spPr>
            <a:xfrm>
              <a:off x="3455177" y="5715905"/>
              <a:ext cx="7921157" cy="954107"/>
            </a:xfrm>
            <a:prstGeom prst="rect">
              <a:avLst/>
            </a:prstGeom>
          </p:spPr>
          <p:txBody>
            <a:bodyPr wrap="square">
              <a:spAutoFit/>
            </a:bodyPr>
            <a:lstStyle/>
            <a:p>
              <a:pPr algn="ctr"/>
              <a:r>
                <a:rPr lang="en-US" sz="2800" dirty="0">
                  <a:solidFill>
                    <a:schemeClr val="bg1"/>
                  </a:solidFill>
                </a:rPr>
                <a:t>Sacrament symbol = a partnership with the Savior, Jesus Christ</a:t>
              </a:r>
            </a:p>
          </p:txBody>
        </p:sp>
      </p:grpSp>
    </p:spTree>
    <p:extLst>
      <p:ext uri="{BB962C8B-B14F-4D97-AF65-F5344CB8AC3E}">
        <p14:creationId xmlns:p14="http://schemas.microsoft.com/office/powerpoint/2010/main" val="308104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animEffect transition="in" filter="fade">
                                      <p:cBhvr>
                                        <p:cTn id="9" dur="500"/>
                                        <p:tgtEl>
                                          <p:spTgt spid="1024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3017520" cy="369332"/>
          </a:xfrm>
          <a:prstGeom prst="rect">
            <a:avLst/>
          </a:prstGeom>
          <a:noFill/>
        </p:spPr>
        <p:txBody>
          <a:bodyPr wrap="square" rtlCol="0">
            <a:spAutoFit/>
          </a:bodyPr>
          <a:lstStyle/>
          <a:p>
            <a:r>
              <a:rPr lang="en-US" dirty="0">
                <a:solidFill>
                  <a:schemeClr val="bg1"/>
                </a:solidFill>
              </a:rPr>
              <a:t>1 Corinthians 10:16-21</a:t>
            </a:r>
          </a:p>
        </p:txBody>
      </p:sp>
      <p:sp>
        <p:nvSpPr>
          <p:cNvPr id="6" name="TextBox 5"/>
          <p:cNvSpPr txBox="1"/>
          <p:nvPr/>
        </p:nvSpPr>
        <p:spPr>
          <a:xfrm>
            <a:off x="-35378" y="6175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To Reconcile With Him</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1411712" y="6419524"/>
            <a:ext cx="744910" cy="369332"/>
          </a:xfrm>
          <a:prstGeom prst="rect">
            <a:avLst/>
          </a:prstGeom>
          <a:noFill/>
        </p:spPr>
        <p:txBody>
          <a:bodyPr wrap="square" rtlCol="0">
            <a:spAutoFit/>
          </a:bodyPr>
          <a:lstStyle/>
          <a:p>
            <a:pPr algn="r"/>
            <a:r>
              <a:rPr lang="en-US" dirty="0">
                <a:solidFill>
                  <a:schemeClr val="bg1"/>
                </a:solidFill>
              </a:rPr>
              <a:t>(1)</a:t>
            </a:r>
          </a:p>
        </p:txBody>
      </p:sp>
      <p:sp>
        <p:nvSpPr>
          <p:cNvPr id="11" name="Rectangle 10"/>
          <p:cNvSpPr/>
          <p:nvPr/>
        </p:nvSpPr>
        <p:spPr>
          <a:xfrm>
            <a:off x="3870660" y="955610"/>
            <a:ext cx="7468199" cy="523220"/>
          </a:xfrm>
          <a:prstGeom prst="rect">
            <a:avLst/>
          </a:prstGeom>
        </p:spPr>
        <p:txBody>
          <a:bodyPr wrap="square">
            <a:spAutoFit/>
          </a:bodyPr>
          <a:lstStyle/>
          <a:p>
            <a:r>
              <a:rPr lang="en-US" sz="2800" dirty="0">
                <a:solidFill>
                  <a:schemeClr val="bg1"/>
                </a:solidFill>
              </a:rPr>
              <a:t>Partakers of the Lord’s Table</a:t>
            </a:r>
          </a:p>
        </p:txBody>
      </p:sp>
      <p:sp>
        <p:nvSpPr>
          <p:cNvPr id="14" name="Rectangle 13"/>
          <p:cNvSpPr/>
          <p:nvPr/>
        </p:nvSpPr>
        <p:spPr>
          <a:xfrm>
            <a:off x="7884336" y="1609497"/>
            <a:ext cx="3806953" cy="4524315"/>
          </a:xfrm>
          <a:prstGeom prst="rect">
            <a:avLst/>
          </a:prstGeom>
        </p:spPr>
        <p:txBody>
          <a:bodyPr wrap="square">
            <a:spAutoFit/>
          </a:bodyPr>
          <a:lstStyle/>
          <a:p>
            <a:r>
              <a:rPr lang="en-US" sz="2400" dirty="0">
                <a:solidFill>
                  <a:schemeClr val="bg1"/>
                </a:solidFill>
              </a:rPr>
              <a:t>When members partake of “one bread” (loaf) during the ordinance of the sacrament, they affirm oneness or unity not only with Christ but also with one another.</a:t>
            </a:r>
          </a:p>
          <a:p>
            <a:endParaRPr lang="en-US" sz="2400" dirty="0">
              <a:solidFill>
                <a:schemeClr val="bg1"/>
              </a:solidFill>
            </a:endParaRPr>
          </a:p>
          <a:p>
            <a:r>
              <a:rPr lang="en-US" sz="2400" dirty="0">
                <a:solidFill>
                  <a:schemeClr val="bg1"/>
                </a:solidFill>
              </a:rPr>
              <a:t>They are “partakers of the Lord’s table” and have the opportunity to be reconciled with Christ and enjoy greater communion with Him.</a:t>
            </a:r>
          </a:p>
        </p:txBody>
      </p:sp>
      <p:grpSp>
        <p:nvGrpSpPr>
          <p:cNvPr id="7" name="Group 6"/>
          <p:cNvGrpSpPr/>
          <p:nvPr/>
        </p:nvGrpSpPr>
        <p:grpSpPr>
          <a:xfrm>
            <a:off x="407896" y="1609497"/>
            <a:ext cx="5219247" cy="4552212"/>
            <a:chOff x="407896" y="1609497"/>
            <a:chExt cx="5219247" cy="4552212"/>
          </a:xfrm>
        </p:grpSpPr>
        <p:sp>
          <p:nvSpPr>
            <p:cNvPr id="8" name="Rectangle 7"/>
            <p:cNvSpPr/>
            <p:nvPr/>
          </p:nvSpPr>
          <p:spPr>
            <a:xfrm>
              <a:off x="407896" y="4838270"/>
              <a:ext cx="5219247" cy="1323439"/>
            </a:xfrm>
            <a:prstGeom prst="rect">
              <a:avLst/>
            </a:prstGeom>
          </p:spPr>
          <p:txBody>
            <a:bodyPr wrap="square">
              <a:spAutoFit/>
            </a:bodyPr>
            <a:lstStyle/>
            <a:p>
              <a:r>
                <a:rPr lang="en-US" sz="2000" i="1" dirty="0">
                  <a:solidFill>
                    <a:schemeClr val="bg1"/>
                  </a:solidFill>
                </a:rPr>
                <a:t> Third century A.D. painting from the Priscilla Catacomb in Rome depicts a Christian woman praying according to custom—with her head covered  with her arms lifted up</a:t>
              </a:r>
              <a:endParaRPr lang="en-US" sz="2000" dirty="0">
                <a:solidFill>
                  <a:schemeClr val="bg1"/>
                </a:solidFill>
              </a:endParaRPr>
            </a:p>
          </p:txBody>
        </p:sp>
        <p:pic>
          <p:nvPicPr>
            <p:cNvPr id="11266" name="Picture 2" descr="woman pray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035" y="1609497"/>
              <a:ext cx="2333625" cy="3114676"/>
            </a:xfrm>
            <a:prstGeom prst="rect">
              <a:avLst/>
            </a:prstGeom>
            <a:noFill/>
            <a:extLst>
              <a:ext uri="{909E8E84-426E-40DD-AFC4-6F175D3DCCD1}">
                <a14:hiddenFill xmlns:a14="http://schemas.microsoft.com/office/drawing/2010/main">
                  <a:solidFill>
                    <a:srgbClr val="FFFFFF"/>
                  </a:solidFill>
                </a14:hiddenFill>
              </a:ext>
            </a:extLst>
          </p:spPr>
        </p:pic>
      </p:grpSp>
      <p:pic>
        <p:nvPicPr>
          <p:cNvPr id="11268"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2363" y="2553324"/>
            <a:ext cx="2018374" cy="3230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0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8"/>
                                        </p:tgtEl>
                                        <p:attrNameLst>
                                          <p:attrName>style.visibility</p:attrName>
                                        </p:attrNameLst>
                                      </p:cBhvr>
                                      <p:to>
                                        <p:strVal val="visible"/>
                                      </p:to>
                                    </p:set>
                                    <p:animEffect transition="in" filter="fade">
                                      <p:cBhvr>
                                        <p:cTn id="9" dur="500"/>
                                        <p:tgtEl>
                                          <p:spTgt spid="1126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674030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#243 </a:t>
            </a:r>
            <a:r>
              <a:rPr lang="en-US" i="1" dirty="0">
                <a:solidFill>
                  <a:schemeClr val="bg1"/>
                </a:solidFill>
              </a:rPr>
              <a:t>Let Us All Press On</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dirty="0">
                <a:solidFill>
                  <a:schemeClr val="bg1"/>
                </a:solidFill>
              </a:rPr>
              <a:t>Staying Spiritually Fit (3:31</a:t>
            </a:r>
            <a:endParaRPr lang="en-US" i="1" dirty="0">
              <a:solidFill>
                <a:schemeClr val="bg1"/>
              </a:solidFill>
            </a:endParaRPr>
          </a:p>
          <a:p>
            <a:r>
              <a:rPr lang="en-US" dirty="0">
                <a:solidFill>
                  <a:schemeClr val="bg1"/>
                </a:solidFill>
              </a:rPr>
              <a:t>Ability To Bear (1:17</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38</a:t>
            </a:r>
          </a:p>
          <a:p>
            <a:pPr marL="342900" indent="-342900">
              <a:buFontTx/>
              <a:buAutoNum type="arabicPeriod"/>
            </a:pPr>
            <a:r>
              <a:rPr lang="en-US" dirty="0">
                <a:solidFill>
                  <a:schemeClr val="bg1"/>
                </a:solidFill>
              </a:rPr>
              <a:t>President Joseph Fielding Smith, </a:t>
            </a:r>
            <a:r>
              <a:rPr lang="en-US" i="1" dirty="0">
                <a:solidFill>
                  <a:schemeClr val="bg1"/>
                </a:solidFill>
              </a:rPr>
              <a:t>Answers to Gospel Questions,</a:t>
            </a:r>
            <a:r>
              <a:rPr lang="en-US" dirty="0">
                <a:solidFill>
                  <a:schemeClr val="bg1"/>
                </a:solidFill>
              </a:rPr>
              <a:t> 4:99–100.  </a:t>
            </a:r>
            <a:r>
              <a:rPr lang="en-US" i="1" dirty="0">
                <a:solidFill>
                  <a:schemeClr val="bg1"/>
                </a:solidFill>
              </a:rPr>
              <a:t>Gospel Doctrine,</a:t>
            </a:r>
            <a:r>
              <a:rPr lang="en-US" dirty="0">
                <a:solidFill>
                  <a:schemeClr val="bg1"/>
                </a:solidFill>
              </a:rPr>
              <a:t> p. 272.)</a:t>
            </a:r>
          </a:p>
          <a:p>
            <a:pPr marL="342900" indent="-342900">
              <a:buAutoNum type="arabicPeriod" startAt="3"/>
            </a:pPr>
            <a:r>
              <a:rPr lang="en-US" dirty="0">
                <a:solidFill>
                  <a:schemeClr val="bg1"/>
                </a:solidFill>
              </a:rPr>
              <a:t>Delbert L. </a:t>
            </a:r>
            <a:r>
              <a:rPr lang="en-US" dirty="0" err="1">
                <a:solidFill>
                  <a:schemeClr val="bg1"/>
                </a:solidFill>
              </a:rPr>
              <a:t>Stapley</a:t>
            </a:r>
            <a:r>
              <a:rPr lang="en-US" dirty="0">
                <a:solidFill>
                  <a:schemeClr val="bg1"/>
                </a:solidFill>
              </a:rPr>
              <a:t> Teachings of the Apostle Paul October 1976 Gen Conf.</a:t>
            </a:r>
          </a:p>
          <a:p>
            <a:pPr marL="342900" indent="-342900">
              <a:buAutoNum type="arabicPeriod" startAt="3"/>
            </a:pPr>
            <a:r>
              <a:rPr lang="en-US" dirty="0">
                <a:solidFill>
                  <a:schemeClr val="bg1"/>
                </a:solidFill>
              </a:rPr>
              <a:t>Gospeldoctrine.com</a:t>
            </a:r>
          </a:p>
          <a:p>
            <a:pPr marL="342900" indent="-342900">
              <a:buAutoNum type="arabicPeriod" startAt="5"/>
            </a:pPr>
            <a:r>
              <a:rPr lang="en-US" dirty="0">
                <a:solidFill>
                  <a:schemeClr val="bg1"/>
                </a:solidFill>
              </a:rPr>
              <a:t>Robert J. Matthews, </a:t>
            </a:r>
            <a:r>
              <a:rPr lang="en-US" i="1" dirty="0">
                <a:solidFill>
                  <a:schemeClr val="bg1"/>
                </a:solidFill>
              </a:rPr>
              <a:t>Behold the Messiah </a:t>
            </a:r>
            <a:r>
              <a:rPr lang="en-US" dirty="0">
                <a:solidFill>
                  <a:schemeClr val="bg1"/>
                </a:solidFill>
              </a:rPr>
              <a:t>[Salt Lake City: </a:t>
            </a:r>
            <a:r>
              <a:rPr lang="en-US" dirty="0" err="1">
                <a:solidFill>
                  <a:schemeClr val="bg1"/>
                </a:solidFill>
              </a:rPr>
              <a:t>Bookcraft</a:t>
            </a:r>
            <a:r>
              <a:rPr lang="en-US" dirty="0">
                <a:solidFill>
                  <a:schemeClr val="bg1"/>
                </a:solidFill>
              </a:rPr>
              <a:t>, 1994], 336</a:t>
            </a:r>
          </a:p>
          <a:p>
            <a:pPr marL="342900" indent="-342900">
              <a:buFontTx/>
              <a:buAutoNum type="arabicPeriod" startAt="5"/>
            </a:pPr>
            <a:r>
              <a:rPr lang="en-US" dirty="0">
                <a:solidFill>
                  <a:schemeClr val="bg1"/>
                </a:solidFill>
              </a:rPr>
              <a:t>Bruce R. McConkie (</a:t>
            </a:r>
            <a:r>
              <a:rPr lang="en-US" i="1" dirty="0">
                <a:solidFill>
                  <a:schemeClr val="bg1"/>
                </a:solidFill>
              </a:rPr>
              <a:t>Mormon Doctrine, </a:t>
            </a:r>
            <a:r>
              <a:rPr lang="en-US" dirty="0">
                <a:solidFill>
                  <a:schemeClr val="bg1"/>
                </a:solidFill>
              </a:rPr>
              <a:t>2d ed. [Salt Lake City: </a:t>
            </a:r>
            <a:r>
              <a:rPr lang="en-US" dirty="0" err="1">
                <a:solidFill>
                  <a:schemeClr val="bg1"/>
                </a:solidFill>
              </a:rPr>
              <a:t>Bookcraft</a:t>
            </a:r>
            <a:r>
              <a:rPr lang="en-US" dirty="0">
                <a:solidFill>
                  <a:schemeClr val="bg1"/>
                </a:solidFill>
              </a:rPr>
              <a:t>, 1966], 201.)</a:t>
            </a:r>
          </a:p>
          <a:p>
            <a:r>
              <a:rPr lang="en-US" dirty="0">
                <a:solidFill>
                  <a:schemeClr val="bg1"/>
                </a:solidFill>
              </a:rPr>
              <a:t>	</a:t>
            </a:r>
            <a:r>
              <a:rPr lang="en-US" i="1" dirty="0">
                <a:solidFill>
                  <a:schemeClr val="bg1"/>
                </a:solidFill>
              </a:rPr>
              <a:t>Doctrinal New Testament Commentary,</a:t>
            </a:r>
            <a:r>
              <a:rPr lang="en-US" dirty="0">
                <a:solidFill>
                  <a:schemeClr val="bg1"/>
                </a:solidFill>
              </a:rPr>
              <a:t> 2:353, 2:355)).</a:t>
            </a:r>
          </a:p>
          <a:p>
            <a:pPr marL="342900" indent="-342900">
              <a:buAutoNum type="arabicPeriod" startAt="7"/>
            </a:pPr>
            <a:r>
              <a:rPr lang="en-US" dirty="0">
                <a:solidFill>
                  <a:schemeClr val="bg1"/>
                </a:solidFill>
              </a:rPr>
              <a:t>President Brigham Young (</a:t>
            </a:r>
            <a:r>
              <a:rPr lang="en-US" i="1" dirty="0">
                <a:solidFill>
                  <a:schemeClr val="bg1"/>
                </a:solidFill>
              </a:rPr>
              <a:t>Teachings of Presidents of the Church: Brigham Young</a:t>
            </a:r>
            <a:r>
              <a:rPr lang="en-US" dirty="0">
                <a:solidFill>
                  <a:schemeClr val="bg1"/>
                </a:solidFill>
              </a:rPr>
              <a:t> [1997], 204–5).</a:t>
            </a:r>
          </a:p>
          <a:p>
            <a:pPr marL="342900" indent="-342900">
              <a:buFontTx/>
              <a:buAutoNum type="arabicPeriod" startAt="7"/>
            </a:pPr>
            <a:r>
              <a:rPr lang="en-US" dirty="0">
                <a:solidFill>
                  <a:schemeClr val="bg1"/>
                </a:solidFill>
              </a:rPr>
              <a:t>Pres. James E. Faust (“It Can’t Happen to Me,”</a:t>
            </a:r>
            <a:r>
              <a:rPr lang="en-US" i="1" dirty="0">
                <a:solidFill>
                  <a:schemeClr val="bg1"/>
                </a:solidFill>
              </a:rPr>
              <a:t> Ensign,</a:t>
            </a:r>
            <a:r>
              <a:rPr lang="en-US" dirty="0">
                <a:solidFill>
                  <a:schemeClr val="bg1"/>
                </a:solidFill>
              </a:rPr>
              <a:t> May 2002, 46).</a:t>
            </a:r>
          </a:p>
          <a:p>
            <a:pPr marL="342900" indent="-342900">
              <a:buFontTx/>
              <a:buAutoNum type="arabicPeriod" startAt="7"/>
            </a:pPr>
            <a:r>
              <a:rPr lang="en-US" dirty="0">
                <a:solidFill>
                  <a:schemeClr val="bg1"/>
                </a:solidFill>
              </a:rPr>
              <a:t>Elder Neal A. Maxwell  (</a:t>
            </a:r>
            <a:r>
              <a:rPr lang="en-US" i="1" dirty="0">
                <a:solidFill>
                  <a:schemeClr val="bg1"/>
                </a:solidFill>
              </a:rPr>
              <a:t>We Will Prove Them Herewith</a:t>
            </a:r>
            <a:r>
              <a:rPr lang="en-US" dirty="0">
                <a:solidFill>
                  <a:schemeClr val="bg1"/>
                </a:solidFill>
              </a:rPr>
              <a:t> [Salt Lake City: Deseret Book Co., 1982], 41.)</a:t>
            </a:r>
          </a:p>
          <a:p>
            <a:pPr marL="342900" indent="-342900">
              <a:buFontTx/>
              <a:buAutoNum type="arabicPeriod" startAt="7"/>
            </a:pPr>
            <a:r>
              <a:rPr lang="en-US" i="1" dirty="0">
                <a:solidFill>
                  <a:schemeClr val="bg1"/>
                </a:solidFill>
              </a:rPr>
              <a:t>Teachings of Presidents of the Church: Spencer W. Kimball</a:t>
            </a:r>
            <a:r>
              <a:rPr lang="en-US" dirty="0">
                <a:solidFill>
                  <a:schemeClr val="bg1"/>
                </a:solidFill>
              </a:rPr>
              <a:t> [2006], 108–9</a:t>
            </a:r>
          </a:p>
          <a:p>
            <a:pPr marL="342900" indent="-342900">
              <a:buFontTx/>
              <a:buAutoNum type="arabicPeriod" startAt="7"/>
            </a:pPr>
            <a:endParaRPr lang="en-US" dirty="0">
              <a:solidFill>
                <a:schemeClr val="bg1"/>
              </a:solidFill>
            </a:endParaRPr>
          </a:p>
          <a:p>
            <a:pPr marL="342900" indent="-342900">
              <a:buAutoNum type="arabicPeriod" startAt="7"/>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2890222" y="1400653"/>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3DB1D94E-2120-4FF0-86AB-97DFD44954F7}"/>
              </a:ext>
            </a:extLst>
          </p:cNvPr>
          <p:cNvSpPr>
            <a:spLocks noGrp="1"/>
          </p:cNvSpPr>
          <p:nvPr/>
        </p:nvSpPr>
        <p:spPr>
          <a:xfrm>
            <a:off x="155575" y="641198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52085"/>
            <a:ext cx="2286000" cy="369332"/>
          </a:xfrm>
          <a:prstGeom prst="rect">
            <a:avLst/>
          </a:prstGeom>
          <a:noFill/>
        </p:spPr>
        <p:txBody>
          <a:bodyPr wrap="square" rtlCol="0">
            <a:spAutoFit/>
          </a:bodyPr>
          <a:lstStyle/>
          <a:p>
            <a:r>
              <a:rPr lang="en-US" dirty="0">
                <a:solidFill>
                  <a:schemeClr val="bg1"/>
                </a:solidFill>
              </a:rPr>
              <a:t>1 Corinthians 9:1</a:t>
            </a:r>
          </a:p>
        </p:txBody>
      </p:sp>
      <p:sp>
        <p:nvSpPr>
          <p:cNvPr id="6" name="TextBox 5"/>
          <p:cNvSpPr txBox="1"/>
          <p:nvPr/>
        </p:nvSpPr>
        <p:spPr>
          <a:xfrm>
            <a:off x="-35378" y="6175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Paul Was Ordained</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693435" y="1780353"/>
            <a:ext cx="4507940" cy="1938992"/>
          </a:xfrm>
          <a:prstGeom prst="rect">
            <a:avLst/>
          </a:prstGeom>
        </p:spPr>
        <p:txBody>
          <a:bodyPr wrap="square">
            <a:spAutoFit/>
          </a:bodyPr>
          <a:lstStyle/>
          <a:p>
            <a:pPr fontAlgn="base"/>
            <a:r>
              <a:rPr lang="en-US" sz="2000" dirty="0">
                <a:solidFill>
                  <a:schemeClr val="bg1"/>
                </a:solidFill>
                <a:latin typeface="Open Sans"/>
              </a:rPr>
              <a:t>“We are extremely lacking in information in relation to many important details that failed to seep through the ages to our day, and we are left in darkness to know when and where Paul was ordained. …</a:t>
            </a:r>
          </a:p>
        </p:txBody>
      </p:sp>
      <p:sp>
        <p:nvSpPr>
          <p:cNvPr id="46" name="Rectangle 45"/>
          <p:cNvSpPr/>
          <p:nvPr/>
        </p:nvSpPr>
        <p:spPr>
          <a:xfrm>
            <a:off x="5135526" y="4135511"/>
            <a:ext cx="6615896" cy="2554545"/>
          </a:xfrm>
          <a:prstGeom prst="rect">
            <a:avLst/>
          </a:prstGeom>
        </p:spPr>
        <p:txBody>
          <a:bodyPr wrap="square">
            <a:spAutoFit/>
          </a:bodyPr>
          <a:lstStyle/>
          <a:p>
            <a:pPr fontAlgn="base"/>
            <a:r>
              <a:rPr lang="en-US" sz="2000" dirty="0">
                <a:solidFill>
                  <a:schemeClr val="bg1"/>
                </a:solidFill>
                <a:latin typeface="Open Sans"/>
              </a:rPr>
              <a:t>“… The fact may be correctly surmised that Paul did find time to mingle with his brethren [of the Twelve] and that through the divine inspiration the apostleship was conferred on him by their action. … </a:t>
            </a:r>
          </a:p>
          <a:p>
            <a:pPr fontAlgn="base"/>
            <a:endParaRPr lang="en-US" sz="2000" dirty="0">
              <a:solidFill>
                <a:schemeClr val="bg1"/>
              </a:solidFill>
              <a:latin typeface="Open Sans"/>
            </a:endParaRPr>
          </a:p>
          <a:p>
            <a:pPr fontAlgn="base"/>
            <a:r>
              <a:rPr lang="en-US" sz="2000" dirty="0">
                <a:solidFill>
                  <a:schemeClr val="bg1"/>
                </a:solidFill>
                <a:latin typeface="Open Sans"/>
              </a:rPr>
              <a:t>We have no reason to believe that Paul received his ordination independent of the action of the other apostles.” (2)</a:t>
            </a:r>
            <a:endParaRPr lang="en-US" sz="2000" b="0" i="0" dirty="0">
              <a:solidFill>
                <a:schemeClr val="bg1"/>
              </a:solidFill>
              <a:effectLst/>
              <a:latin typeface="Open Sans"/>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3198" y="1205056"/>
            <a:ext cx="3790860" cy="2798016"/>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499130" y="4130716"/>
            <a:ext cx="4274930" cy="2246769"/>
            <a:chOff x="499130" y="4130716"/>
            <a:chExt cx="4274930" cy="2246769"/>
          </a:xfrm>
        </p:grpSpPr>
        <p:sp>
          <p:nvSpPr>
            <p:cNvPr id="47" name="Rectangle 46"/>
            <p:cNvSpPr/>
            <p:nvPr/>
          </p:nvSpPr>
          <p:spPr>
            <a:xfrm>
              <a:off x="499130" y="4130716"/>
              <a:ext cx="3291354" cy="2246769"/>
            </a:xfrm>
            <a:prstGeom prst="rect">
              <a:avLst/>
            </a:prstGeom>
          </p:spPr>
          <p:txBody>
            <a:bodyPr wrap="square">
              <a:spAutoFit/>
            </a:bodyPr>
            <a:lstStyle/>
            <a:p>
              <a:r>
                <a:rPr lang="en-US" sz="2000" dirty="0">
                  <a:solidFill>
                    <a:schemeClr val="bg1"/>
                  </a:solidFill>
                  <a:latin typeface="Open Sans"/>
                </a:rPr>
                <a:t>“When he was ordained, Saul became a great defender of the faith, a dynamic teacher of righteousness, and a fearless preacher to the world.” (3)</a:t>
              </a:r>
              <a:endParaRPr lang="en-US" sz="2000" dirty="0">
                <a:solidFill>
                  <a:schemeClr val="bg1"/>
                </a:solidFill>
              </a:endParaRPr>
            </a:p>
          </p:txBody>
        </p:sp>
        <p:pic>
          <p:nvPicPr>
            <p:cNvPr id="1028" name="Picture 4" descr="Image result for delbert l staple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1730" y="4637967"/>
              <a:ext cx="1022330" cy="139037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766" y="160249"/>
            <a:ext cx="1211923" cy="1529138"/>
          </a:xfrm>
          <a:prstGeom prst="rect">
            <a:avLst/>
          </a:prstGeom>
        </p:spPr>
      </p:pic>
    </p:spTree>
    <p:extLst>
      <p:ext uri="{BB962C8B-B14F-4D97-AF65-F5344CB8AC3E}">
        <p14:creationId xmlns:p14="http://schemas.microsoft.com/office/powerpoint/2010/main" val="203582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75040786"/>
              </p:ext>
            </p:extLst>
          </p:nvPr>
        </p:nvGraphicFramePr>
        <p:xfrm>
          <a:off x="0" y="0"/>
          <a:ext cx="6319318" cy="2945130"/>
        </p:xfrm>
        <a:graphic>
          <a:graphicData uri="http://schemas.openxmlformats.org/drawingml/2006/table">
            <a:tbl>
              <a:tblPr firstRow="1" bandRow="1">
                <a:tableStyleId>{5940675A-B579-460E-94D1-54222C63F5DA}</a:tableStyleId>
              </a:tblPr>
              <a:tblGrid>
                <a:gridCol w="4558864">
                  <a:extLst>
                    <a:ext uri="{9D8B030D-6E8A-4147-A177-3AD203B41FA5}">
                      <a16:colId xmlns:a16="http://schemas.microsoft.com/office/drawing/2014/main" val="20000"/>
                    </a:ext>
                  </a:extLst>
                </a:gridCol>
                <a:gridCol w="1760454">
                  <a:extLst>
                    <a:ext uri="{9D8B030D-6E8A-4147-A177-3AD203B41FA5}">
                      <a16:colId xmlns:a16="http://schemas.microsoft.com/office/drawing/2014/main" val="20001"/>
                    </a:ext>
                  </a:extLst>
                </a:gridCol>
              </a:tblGrid>
              <a:tr h="294415">
                <a:tc gridSpan="2">
                  <a:txBody>
                    <a:bodyPr/>
                    <a:lstStyle/>
                    <a:p>
                      <a:pPr algn="ctr" fontAlgn="base"/>
                      <a:r>
                        <a:rPr lang="en-US" sz="1200" b="0" i="0" kern="1200" dirty="0">
                          <a:solidFill>
                            <a:schemeClr val="tx1"/>
                          </a:solidFill>
                          <a:effectLst/>
                          <a:latin typeface="+mn-lt"/>
                          <a:ea typeface="+mn-ea"/>
                          <a:cs typeface="+mn-cs"/>
                        </a:rPr>
                        <a:t>First Letter of Paul to the Saints at Corinth—</a:t>
                      </a:r>
                    </a:p>
                    <a:p>
                      <a:pPr algn="ctr" fontAlgn="base"/>
                      <a:r>
                        <a:rPr lang="en-US" sz="1200" b="0" i="0" kern="1200" dirty="0">
                          <a:solidFill>
                            <a:schemeClr val="tx1"/>
                          </a:solidFill>
                          <a:effectLst/>
                          <a:latin typeface="+mn-lt"/>
                          <a:ea typeface="+mn-ea"/>
                          <a:cs typeface="+mn-cs"/>
                        </a:rPr>
                        <a:t>Written from Ephesus, ca. Spring, A.D. 57 </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28378">
                <a:tc>
                  <a:txBody>
                    <a:bodyPr/>
                    <a:lstStyle/>
                    <a:p>
                      <a:pPr algn="l" fontAlgn="base"/>
                      <a:r>
                        <a:rPr lang="en-US" dirty="0">
                          <a:solidFill>
                            <a:srgbClr val="434444"/>
                          </a:solidFill>
                          <a:effectLst/>
                        </a:rPr>
                        <a:t>Paul Rejoices in </a:t>
                      </a:r>
                      <a:r>
                        <a:rPr lang="en-US" u="none" strike="noStrike" dirty="0">
                          <a:solidFill>
                            <a:srgbClr val="2F393A"/>
                          </a:solidFill>
                          <a:effectLst/>
                        </a:rPr>
                        <a:t>Christian</a:t>
                      </a:r>
                      <a:r>
                        <a:rPr lang="en-US" dirty="0">
                          <a:solidFill>
                            <a:srgbClr val="434444"/>
                          </a:solidFill>
                          <a:effectLst/>
                        </a:rPr>
                        <a:t> Freedom</a:t>
                      </a:r>
                    </a:p>
                  </a:txBody>
                  <a:tcPr marL="95250" marR="95250" marT="66675" marB="66675" anchor="ctr"/>
                </a:tc>
                <a:tc>
                  <a:txBody>
                    <a:bodyPr/>
                    <a:lstStyle/>
                    <a:p>
                      <a:pPr algn="l" fontAlgn="base"/>
                      <a:r>
                        <a:rPr lang="en-US">
                          <a:solidFill>
                            <a:srgbClr val="434444"/>
                          </a:solidFill>
                          <a:effectLst/>
                        </a:rPr>
                        <a:t>9:1–12</a:t>
                      </a:r>
                    </a:p>
                  </a:txBody>
                  <a:tcPr marL="95250" marR="95250" marT="66675" marB="66675" anchor="ctr"/>
                </a:tc>
                <a:extLst>
                  <a:ext uri="{0D108BD9-81ED-4DB2-BD59-A6C34878D82A}">
                    <a16:rowId xmlns:a16="http://schemas.microsoft.com/office/drawing/2014/main" val="10001"/>
                  </a:ext>
                </a:extLst>
              </a:tr>
              <a:tr h="228378">
                <a:tc>
                  <a:txBody>
                    <a:bodyPr/>
                    <a:lstStyle/>
                    <a:p>
                      <a:pPr algn="l" fontAlgn="base"/>
                      <a:r>
                        <a:rPr lang="en-US">
                          <a:solidFill>
                            <a:srgbClr val="434444"/>
                          </a:solidFill>
                          <a:effectLst/>
                        </a:rPr>
                        <a:t>Gospel Preached Without Cost</a:t>
                      </a:r>
                    </a:p>
                  </a:txBody>
                  <a:tcPr marL="95250" marR="95250" marT="66675" marB="66675" anchor="ctr"/>
                </a:tc>
                <a:tc>
                  <a:txBody>
                    <a:bodyPr/>
                    <a:lstStyle/>
                    <a:p>
                      <a:pPr algn="l" fontAlgn="base"/>
                      <a:r>
                        <a:rPr lang="en-US">
                          <a:solidFill>
                            <a:srgbClr val="434444"/>
                          </a:solidFill>
                          <a:effectLst/>
                        </a:rPr>
                        <a:t>9:13–18</a:t>
                      </a:r>
                    </a:p>
                  </a:txBody>
                  <a:tcPr marL="95250" marR="95250" marT="66675" marB="66675" anchor="ctr"/>
                </a:tc>
                <a:extLst>
                  <a:ext uri="{0D108BD9-81ED-4DB2-BD59-A6C34878D82A}">
                    <a16:rowId xmlns:a16="http://schemas.microsoft.com/office/drawing/2014/main" val="10002"/>
                  </a:ext>
                </a:extLst>
              </a:tr>
              <a:tr h="228378">
                <a:tc>
                  <a:txBody>
                    <a:bodyPr/>
                    <a:lstStyle/>
                    <a:p>
                      <a:pPr algn="l" fontAlgn="base"/>
                      <a:r>
                        <a:rPr lang="en-US">
                          <a:solidFill>
                            <a:srgbClr val="434444"/>
                          </a:solidFill>
                          <a:effectLst/>
                        </a:rPr>
                        <a:t>Paul: All Things to All Men</a:t>
                      </a:r>
                    </a:p>
                  </a:txBody>
                  <a:tcPr marL="95250" marR="95250" marT="66675" marB="66675" anchor="ctr"/>
                </a:tc>
                <a:tc>
                  <a:txBody>
                    <a:bodyPr/>
                    <a:lstStyle/>
                    <a:p>
                      <a:pPr algn="l" fontAlgn="base"/>
                      <a:r>
                        <a:rPr lang="en-US">
                          <a:solidFill>
                            <a:srgbClr val="434444"/>
                          </a:solidFill>
                          <a:effectLst/>
                        </a:rPr>
                        <a:t>9:19–27</a:t>
                      </a:r>
                    </a:p>
                  </a:txBody>
                  <a:tcPr marL="95250" marR="95250" marT="66675" marB="66675" anchor="ctr"/>
                </a:tc>
                <a:extLst>
                  <a:ext uri="{0D108BD9-81ED-4DB2-BD59-A6C34878D82A}">
                    <a16:rowId xmlns:a16="http://schemas.microsoft.com/office/drawing/2014/main" val="10003"/>
                  </a:ext>
                </a:extLst>
              </a:tr>
              <a:tr h="228378">
                <a:tc>
                  <a:txBody>
                    <a:bodyPr/>
                    <a:lstStyle/>
                    <a:p>
                      <a:pPr algn="l" fontAlgn="base"/>
                      <a:r>
                        <a:rPr lang="en-US">
                          <a:solidFill>
                            <a:srgbClr val="434444"/>
                          </a:solidFill>
                          <a:effectLst/>
                        </a:rPr>
                        <a:t>Christ Is the God of Israel</a:t>
                      </a:r>
                    </a:p>
                  </a:txBody>
                  <a:tcPr marL="95250" marR="95250" marT="66675" marB="66675" anchor="ctr"/>
                </a:tc>
                <a:tc>
                  <a:txBody>
                    <a:bodyPr/>
                    <a:lstStyle/>
                    <a:p>
                      <a:pPr algn="l" fontAlgn="base"/>
                      <a:r>
                        <a:rPr lang="en-US">
                          <a:solidFill>
                            <a:srgbClr val="434444"/>
                          </a:solidFill>
                          <a:effectLst/>
                        </a:rPr>
                        <a:t>10:1–4</a:t>
                      </a:r>
                    </a:p>
                  </a:txBody>
                  <a:tcPr marL="95250" marR="95250" marT="66675" marB="66675" anchor="ctr"/>
                </a:tc>
                <a:extLst>
                  <a:ext uri="{0D108BD9-81ED-4DB2-BD59-A6C34878D82A}">
                    <a16:rowId xmlns:a16="http://schemas.microsoft.com/office/drawing/2014/main" val="10004"/>
                  </a:ext>
                </a:extLst>
              </a:tr>
              <a:tr h="228378">
                <a:tc>
                  <a:txBody>
                    <a:bodyPr/>
                    <a:lstStyle/>
                    <a:p>
                      <a:pPr algn="l" fontAlgn="base"/>
                      <a:r>
                        <a:rPr lang="en-US">
                          <a:solidFill>
                            <a:srgbClr val="434444"/>
                          </a:solidFill>
                          <a:effectLst/>
                        </a:rPr>
                        <a:t>Ancient Israel Rebelled Against Christ</a:t>
                      </a:r>
                    </a:p>
                  </a:txBody>
                  <a:tcPr marL="95250" marR="95250" marT="66675" marB="66675" anchor="ctr"/>
                </a:tc>
                <a:tc>
                  <a:txBody>
                    <a:bodyPr/>
                    <a:lstStyle/>
                    <a:p>
                      <a:pPr algn="l" fontAlgn="base"/>
                      <a:r>
                        <a:rPr lang="en-US">
                          <a:solidFill>
                            <a:srgbClr val="434444"/>
                          </a:solidFill>
                          <a:effectLst/>
                        </a:rPr>
                        <a:t>10:5–15</a:t>
                      </a:r>
                    </a:p>
                  </a:txBody>
                  <a:tcPr marL="95250" marR="95250" marT="66675" marB="66675" anchor="ctr"/>
                </a:tc>
                <a:extLst>
                  <a:ext uri="{0D108BD9-81ED-4DB2-BD59-A6C34878D82A}">
                    <a16:rowId xmlns:a16="http://schemas.microsoft.com/office/drawing/2014/main" val="10005"/>
                  </a:ext>
                </a:extLst>
              </a:tr>
              <a:tr h="228378">
                <a:tc>
                  <a:txBody>
                    <a:bodyPr/>
                    <a:lstStyle/>
                    <a:p>
                      <a:pPr algn="l" fontAlgn="base"/>
                      <a:r>
                        <a:rPr lang="en-US" dirty="0">
                          <a:solidFill>
                            <a:srgbClr val="434444"/>
                          </a:solidFill>
                          <a:effectLst/>
                        </a:rPr>
                        <a:t>The </a:t>
                      </a:r>
                      <a:r>
                        <a:rPr lang="en-US" u="none" strike="noStrike" dirty="0">
                          <a:solidFill>
                            <a:srgbClr val="2F393A"/>
                          </a:solidFill>
                          <a:effectLst/>
                        </a:rPr>
                        <a:t>Sacrament</a:t>
                      </a:r>
                      <a:r>
                        <a:rPr lang="en-US" dirty="0">
                          <a:solidFill>
                            <a:srgbClr val="434444"/>
                          </a:solidFill>
                          <a:effectLst/>
                        </a:rPr>
                        <a:t> vs. Idolatry</a:t>
                      </a:r>
                    </a:p>
                  </a:txBody>
                  <a:tcPr marL="95250" marR="95250" marT="66675" marB="66675" anchor="ctr"/>
                </a:tc>
                <a:tc>
                  <a:txBody>
                    <a:bodyPr/>
                    <a:lstStyle/>
                    <a:p>
                      <a:pPr algn="l" fontAlgn="base"/>
                      <a:r>
                        <a:rPr lang="en-US" dirty="0">
                          <a:solidFill>
                            <a:srgbClr val="434444"/>
                          </a:solidFill>
                          <a:effectLst/>
                        </a:rPr>
                        <a:t>10:16–33</a:t>
                      </a:r>
                    </a:p>
                  </a:txBody>
                  <a:tcPr marL="95250" marR="95250" marT="66675" marB="66675" anchor="ctr"/>
                </a:tc>
                <a:extLst>
                  <a:ext uri="{0D108BD9-81ED-4DB2-BD59-A6C34878D82A}">
                    <a16:rowId xmlns:a16="http://schemas.microsoft.com/office/drawing/2014/main" val="10006"/>
                  </a:ext>
                </a:extLst>
              </a:tr>
            </a:tbl>
          </a:graphicData>
        </a:graphic>
      </p:graphicFrame>
      <p:sp>
        <p:nvSpPr>
          <p:cNvPr id="3" name="TextBox 2"/>
          <p:cNvSpPr txBox="1"/>
          <p:nvPr/>
        </p:nvSpPr>
        <p:spPr>
          <a:xfrm>
            <a:off x="0" y="2984230"/>
            <a:ext cx="5540721" cy="246221"/>
          </a:xfrm>
          <a:prstGeom prst="rect">
            <a:avLst/>
          </a:prstGeom>
          <a:noFill/>
        </p:spPr>
        <p:txBody>
          <a:bodyPr wrap="square" rtlCol="0">
            <a:spAutoFit/>
          </a:bodyPr>
          <a:lstStyle/>
          <a:p>
            <a:r>
              <a:rPr lang="en-US" sz="1000" dirty="0"/>
              <a:t>Life and Teachings of Jesus and His Apostles Chapter 35</a:t>
            </a:r>
          </a:p>
        </p:txBody>
      </p:sp>
      <p:sp>
        <p:nvSpPr>
          <p:cNvPr id="5" name="Rectangle 4"/>
          <p:cNvSpPr/>
          <p:nvPr/>
        </p:nvSpPr>
        <p:spPr>
          <a:xfrm>
            <a:off x="6319318" y="0"/>
            <a:ext cx="5872682" cy="5078313"/>
          </a:xfrm>
          <a:prstGeom prst="rect">
            <a:avLst/>
          </a:prstGeom>
          <a:ln>
            <a:solidFill>
              <a:schemeClr val="tx1"/>
            </a:solidFill>
          </a:ln>
        </p:spPr>
        <p:txBody>
          <a:bodyPr wrap="square">
            <a:spAutoFit/>
          </a:bodyPr>
          <a:lstStyle/>
          <a:p>
            <a:pPr fontAlgn="base"/>
            <a:r>
              <a:rPr lang="en-US" sz="1200" b="1" dirty="0"/>
              <a:t>Paul Ordained 1 Corinthians 9:1:</a:t>
            </a:r>
          </a:p>
          <a:p>
            <a:pPr fontAlgn="base"/>
            <a:r>
              <a:rPr lang="en-US" sz="1200" dirty="0"/>
              <a:t>Many have not understood that Saul </a:t>
            </a:r>
            <a:r>
              <a:rPr lang="en-US" sz="1200" i="1" dirty="0"/>
              <a:t>joined the Church </a:t>
            </a:r>
            <a:r>
              <a:rPr lang="en-US" sz="1200" dirty="0"/>
              <a:t>in addition to gaining a testimony of Christ, and was consequently </a:t>
            </a:r>
            <a:r>
              <a:rPr lang="en-US" sz="1200" i="1" dirty="0"/>
              <a:t>obedient to church authorities </a:t>
            </a:r>
            <a:r>
              <a:rPr lang="en-US" sz="1200" dirty="0"/>
              <a:t>as well as to the Savior; many mistakenly assume that the two allegiances can conflict. These people think that Saul was independent from the church and had sufficient authority from his vision to perform his new duties.</a:t>
            </a:r>
          </a:p>
          <a:p>
            <a:pPr fontAlgn="base"/>
            <a:r>
              <a:rPr lang="en-US" sz="1200" dirty="0"/>
              <a:t>Instead, we see that after being healed, Saul submitted to baptism (see Acts 9:18), later went to Tarsus as commanded by “the brethren” (see Acts 9:30), went to Antioch under the direction of Barnabas (see Acts 11:26), and went on his missionary journey </a:t>
            </a:r>
            <a:r>
              <a:rPr lang="en-US" sz="1200" i="1" dirty="0"/>
              <a:t>after </a:t>
            </a:r>
            <a:r>
              <a:rPr lang="en-US" sz="1200" dirty="0"/>
              <a:t>being set apart and commissioned by the church authorities.</a:t>
            </a:r>
          </a:p>
          <a:p>
            <a:pPr fontAlgn="base"/>
            <a:r>
              <a:rPr lang="en-US" sz="1200" dirty="0"/>
              <a:t>Although Saul represented the gentile churches as their leader in the Jerusalem Council.</a:t>
            </a:r>
          </a:p>
          <a:p>
            <a:pPr fontAlgn="base"/>
            <a:endParaRPr lang="en-US" sz="1200" dirty="0"/>
          </a:p>
          <a:p>
            <a:pPr fontAlgn="base"/>
            <a:r>
              <a:rPr lang="en-US" sz="1200" dirty="0"/>
              <a:t>The New Testament gives no record of Paul’s ordination, yet there are strong indications that he received his office at the end of his second journey. Although Barnabas and Paul are called apostles in Acts 14:4 and Acts 14:14 the term there likely refers to a missionary calling, since they were set apart by men who were not members of the Twelve. In his two letters to the Thessalonian saints, written from Corinth during the second journey, Paul does not refer to himself as an apostle in the introduction. Beginning with the correspondence of the third journey, however, Paul begins his epistles with “Paul, an Apostle of Jesus Christ” or some similarly worded phrase. (The exceptions are Philippians and Philemon, written from Rome during Paul’s imprisonment.) Further evidence may be seen in the Corinthian letters, written during the third journey, in which Paul defends his apostolic calling to a church that may still remember him as not being an apostle during his 18-month Stay in the second journey. Paul: The Long Road from Damascus</a:t>
            </a:r>
          </a:p>
          <a:p>
            <a:pPr fontAlgn="base"/>
            <a:r>
              <a:rPr lang="en-US" sz="1200" dirty="0"/>
              <a:t>By C. Wilfred Griggs Sept. 1975 Ensign</a:t>
            </a:r>
          </a:p>
          <a:p>
            <a:pPr fontAlgn="base"/>
            <a:endParaRPr lang="en-US" sz="1200" dirty="0"/>
          </a:p>
          <a:p>
            <a:pPr fontAlgn="base"/>
            <a:endParaRPr lang="en-US" sz="1200" dirty="0"/>
          </a:p>
        </p:txBody>
      </p:sp>
      <p:sp>
        <p:nvSpPr>
          <p:cNvPr id="6" name="Rectangle 5"/>
          <p:cNvSpPr/>
          <p:nvPr/>
        </p:nvSpPr>
        <p:spPr>
          <a:xfrm>
            <a:off x="51734" y="3230451"/>
            <a:ext cx="6267584" cy="1938992"/>
          </a:xfrm>
          <a:prstGeom prst="rect">
            <a:avLst/>
          </a:prstGeom>
          <a:ln>
            <a:solidFill>
              <a:schemeClr val="tx1"/>
            </a:solidFill>
          </a:ln>
        </p:spPr>
        <p:txBody>
          <a:bodyPr wrap="square">
            <a:spAutoFit/>
          </a:bodyPr>
          <a:lstStyle/>
          <a:p>
            <a:r>
              <a:rPr lang="en-US" sz="1200" b="1" dirty="0"/>
              <a:t>Contention: 1 Corinthians:</a:t>
            </a:r>
          </a:p>
          <a:p>
            <a:r>
              <a:rPr lang="en-US" sz="1200" dirty="0"/>
              <a:t>Many years ago I read the following Associated Press dispatch which appeared in the newspaper: An elderly man disclosed at the funeral of his brother, with whom he had shared, from early manhood, a small, one-room cabin near Canisteo, New York, that following a quarrel, they had divided the room in half with a chalk line, and neither had crossed the line or spoken a word to the other since that day—62 years before. Just think of the consequence of that anger. What a tragedy!</a:t>
            </a:r>
          </a:p>
          <a:p>
            <a:r>
              <a:rPr lang="en-US" sz="1200" dirty="0"/>
              <a:t>May we make a conscious decision, each time such a decision must be made, to refrain from anger and to leave unsaid the harsh and hurtful things we may be tempted to say.</a:t>
            </a:r>
          </a:p>
          <a:p>
            <a:r>
              <a:rPr lang="en-US" sz="1200" dirty="0"/>
              <a:t>President Thomas S. Monson </a:t>
            </a:r>
            <a:r>
              <a:rPr lang="en-US" sz="1200" i="1" dirty="0"/>
              <a:t>School Thy Feelings, Oh My Brother </a:t>
            </a:r>
            <a:r>
              <a:rPr lang="en-US" sz="1200" dirty="0"/>
              <a:t> Oct. 2009 Gen. Conf.</a:t>
            </a:r>
          </a:p>
        </p:txBody>
      </p:sp>
      <p:sp>
        <p:nvSpPr>
          <p:cNvPr id="7" name="Rectangle 6"/>
          <p:cNvSpPr/>
          <p:nvPr/>
        </p:nvSpPr>
        <p:spPr>
          <a:xfrm>
            <a:off x="51734" y="5171859"/>
            <a:ext cx="12140266" cy="1569660"/>
          </a:xfrm>
          <a:prstGeom prst="rect">
            <a:avLst/>
          </a:prstGeom>
          <a:ln>
            <a:solidFill>
              <a:schemeClr val="tx1"/>
            </a:solidFill>
          </a:ln>
        </p:spPr>
        <p:txBody>
          <a:bodyPr wrap="square">
            <a:spAutoFit/>
          </a:bodyPr>
          <a:lstStyle/>
          <a:p>
            <a:pPr fontAlgn="base"/>
            <a:r>
              <a:rPr lang="en-US" sz="1200" b="1" dirty="0"/>
              <a:t>“Gospel Dispensation 1 Corinthians 9:17:</a:t>
            </a:r>
          </a:p>
          <a:p>
            <a:pPr fontAlgn="base"/>
            <a:r>
              <a:rPr lang="en-US" sz="1200" dirty="0"/>
              <a:t>Since the gospel, 'the power of God unto salvation' (Rom. 1:16), was first revealed to Adam, we speak of the </a:t>
            </a:r>
            <a:r>
              <a:rPr lang="en-US" sz="1200" dirty="0" err="1"/>
              <a:t>Adamic</a:t>
            </a:r>
            <a:r>
              <a:rPr lang="en-US" sz="1200" dirty="0"/>
              <a:t> dispensation as the first from the standpoint of time. (Moses 5:57-59.) Thereafter, the saving knowledge and powers of the gospel, as Paul expressed it, were 'revealed from faith to faith' (Rom. 1:17), that is from era of faith to era of faith or from dispensation to dispensation...</a:t>
            </a:r>
          </a:p>
          <a:p>
            <a:pPr fontAlgn="base"/>
            <a:r>
              <a:rPr lang="en-US" sz="1200" dirty="0"/>
              <a:t>"When we speak of the great gospel dispensations, we generally have in mind those given to Adam, Enoch (Moses 6; 7), Noah (Moses 8), Abraham (</a:t>
            </a:r>
            <a:r>
              <a:rPr lang="en-US" sz="1200" dirty="0" err="1"/>
              <a:t>Abra</a:t>
            </a:r>
            <a:r>
              <a:rPr lang="en-US" sz="1200" dirty="0"/>
              <a:t>. 2:6-11; Gal. 3:6-8, 18) Moses (D. &amp; C. 84:17-28); the apostles in the meridian of time (Matt. 16:18-19; 18:18; D. &amp; C. 27:12-13; 128:20), and to Joseph Smith and his associates, (D. &amp; C. 112:14-32.) The keys and powers exercised by the Lord's prophets in each of these ancient dispensations have been conferred upon men in this final dispensation, for in 'the </a:t>
            </a:r>
            <a:r>
              <a:rPr lang="en-US" sz="1200" dirty="0" err="1"/>
              <a:t>fulness</a:t>
            </a:r>
            <a:r>
              <a:rPr lang="en-US" sz="1200" dirty="0"/>
              <a:t> of times,' the Lord says, 'I will gather together in one all things, both which are in heaven, and which are on earth.' (D. &amp; C. 27:13; Eph. 1:10.)" Bruce R. McConkie (</a:t>
            </a:r>
            <a:r>
              <a:rPr lang="en-US" sz="1200" i="1" dirty="0"/>
              <a:t>Mormon Doctrine, </a:t>
            </a:r>
            <a:r>
              <a:rPr lang="en-US" sz="1200" dirty="0"/>
              <a:t>2d ed. [Salt Lake City: </a:t>
            </a:r>
            <a:r>
              <a:rPr lang="en-US" sz="1200" dirty="0" err="1"/>
              <a:t>Bookcraft</a:t>
            </a:r>
            <a:r>
              <a:rPr lang="en-US" sz="1200" dirty="0"/>
              <a:t>, 1966], 201.)</a:t>
            </a:r>
          </a:p>
        </p:txBody>
      </p:sp>
    </p:spTree>
    <p:extLst>
      <p:ext uri="{BB962C8B-B14F-4D97-AF65-F5344CB8AC3E}">
        <p14:creationId xmlns:p14="http://schemas.microsoft.com/office/powerpoint/2010/main" val="1507604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231654"/>
          </a:xfrm>
          <a:prstGeom prst="rect">
            <a:avLst/>
          </a:prstGeom>
          <a:ln>
            <a:solidFill>
              <a:schemeClr val="tx1"/>
            </a:solidFill>
          </a:ln>
        </p:spPr>
        <p:txBody>
          <a:bodyPr>
            <a:spAutoFit/>
          </a:bodyPr>
          <a:lstStyle/>
          <a:p>
            <a:r>
              <a:rPr lang="en-US" sz="1200" b="1" dirty="0">
                <a:solidFill>
                  <a:srgbClr val="333333"/>
                </a:solidFill>
                <a:latin typeface="Abadi" panose="020B0604020104020204" pitchFamily="34" charset="0"/>
              </a:rPr>
              <a:t>Athletic Contests 1 Corinthians 9:24-27:</a:t>
            </a:r>
          </a:p>
          <a:p>
            <a:r>
              <a:rPr lang="en-US" sz="1200" dirty="0">
                <a:solidFill>
                  <a:srgbClr val="333333"/>
                </a:solidFill>
                <a:latin typeface="Abadi" panose="020B0604020104020204" pitchFamily="34" charset="0"/>
              </a:rPr>
              <a:t>"Among the Greeks the rage for theatrical exhibitions was such that every city of any size possessed its theatre and stadium. At Ephesus an annual contest was held in honor of Diana. It is probable that St. Paul was present when these games were proceeding. A direct reference to the exhibitions that took place on such occasions is made in 1 Cor. 15:32; St. Paul's epistles abound with allusions to the Greek contests, borrowed probably from the Isthmian games, at which he may well have been present during his first visit to Corinth...The contests took place in the presence of a vast multitude of spectators, Hebrews 12:1; the competitors being the spectacle. 1 Cor. 4:9; Hebrews 10:33; The games were opened by the proclamation of a herald, 1 Cor. 9:27; whose office it was to give out the name and country of each candidate, and especially to announce the name of the victor before the assembled multitude. The judge was selected for his spotless integrity; 2 Timothy 4:8; his office was to decide any disputes, Colossians 3:15; and to give the prize, 1 Cor. 9:24; Philip. 3:14; consisting of a crown, 2 Timothy 2:6; 2 Timothy 4:8; of leaves of wild olive at the Olympic games, and of pine, or at one period ivy, at the Isthmian games. St. Paul alludes to two only out of the five contests, boxing and running, more frequently to the latter." (William Smith,</a:t>
            </a:r>
            <a:r>
              <a:rPr lang="en-US" sz="1200" i="1" dirty="0">
                <a:solidFill>
                  <a:srgbClr val="333333"/>
                </a:solidFill>
                <a:latin typeface="Abadi" panose="020B0604020104020204" pitchFamily="34" charset="0"/>
              </a:rPr>
              <a:t> Dictionary of the Bible</a:t>
            </a:r>
            <a:r>
              <a:rPr lang="en-US" sz="1200" dirty="0">
                <a:solidFill>
                  <a:srgbClr val="333333"/>
                </a:solidFill>
                <a:latin typeface="Abadi" panose="020B0604020104020204" pitchFamily="34" charset="0"/>
              </a:rPr>
              <a:t>, "Games")</a:t>
            </a:r>
            <a:endParaRPr lang="en-US" sz="1200" dirty="0"/>
          </a:p>
        </p:txBody>
      </p:sp>
      <p:sp>
        <p:nvSpPr>
          <p:cNvPr id="3" name="Rectangle 2"/>
          <p:cNvSpPr/>
          <p:nvPr/>
        </p:nvSpPr>
        <p:spPr>
          <a:xfrm>
            <a:off x="0" y="3257014"/>
            <a:ext cx="6096000" cy="2492990"/>
          </a:xfrm>
          <a:prstGeom prst="rect">
            <a:avLst/>
          </a:prstGeom>
          <a:ln>
            <a:solidFill>
              <a:schemeClr val="tx1"/>
            </a:solidFill>
          </a:ln>
        </p:spPr>
        <p:txBody>
          <a:bodyPr>
            <a:spAutoFit/>
          </a:bodyPr>
          <a:lstStyle/>
          <a:p>
            <a:r>
              <a:rPr lang="en-US" sz="1200" b="1" dirty="0"/>
              <a:t>A Spiritual Rock 1 Corinthians 10:1-5:</a:t>
            </a:r>
          </a:p>
          <a:p>
            <a:r>
              <a:rPr lang="en-US" sz="1200" dirty="0"/>
              <a:t>"In the wilderness of Zin, the Israelites ran out of water to drink and once again began to murmur to Moses. By command of the Lord, Moses and Aaron gathered the people before a rock, Moses smote it, water came forth, and Israel lived (see Exod. 17:1-7). At the well in Samaria, Jesus told the woman of the 'living water' he could give, which, if partaken of, would become 'a well of water springing up into everlasting life' (John 4:14). In the closing parable of the Sermon on the Mount, Jesus likened his teachings to a rock. Moses and other Old Testament prophets called Jehovah the Rock of salvation (see, for example, Deut. 32:4, Deut. 32:15, Deut. 32:18; Sam. 22:32, Sam. 22:47; Ps. 18:2, Ps. 18:31, Ps. 18:46). Thus we see that when Israel hungered they were fed the bread that came down from heaven and when they thirsted they received the waters of life from the Rock." Gerald N. Lund (Neal A. Lambert, ed., </a:t>
            </a:r>
            <a:r>
              <a:rPr lang="en-US" sz="1200" i="1" dirty="0"/>
              <a:t>Literature of Belief: Sacred Scripture and Religious Experience</a:t>
            </a:r>
            <a:r>
              <a:rPr lang="en-US" sz="1200" dirty="0"/>
              <a:t> [Provo: BYU Religious Studies Center, 1981], 56.)</a:t>
            </a:r>
          </a:p>
        </p:txBody>
      </p:sp>
      <p:sp>
        <p:nvSpPr>
          <p:cNvPr id="4" name="Rectangle 3"/>
          <p:cNvSpPr/>
          <p:nvPr/>
        </p:nvSpPr>
        <p:spPr>
          <a:xfrm>
            <a:off x="6096000" y="12680"/>
            <a:ext cx="6096000" cy="1938992"/>
          </a:xfrm>
          <a:prstGeom prst="rect">
            <a:avLst/>
          </a:prstGeom>
          <a:ln>
            <a:solidFill>
              <a:schemeClr val="tx1"/>
            </a:solidFill>
          </a:ln>
        </p:spPr>
        <p:txBody>
          <a:bodyPr>
            <a:spAutoFit/>
          </a:bodyPr>
          <a:lstStyle/>
          <a:p>
            <a:pPr fontAlgn="base"/>
            <a:r>
              <a:rPr lang="en-US" sz="1200" b="1" dirty="0"/>
              <a:t>Those Who May Be Tempted 1 Corinthians 10:13:</a:t>
            </a:r>
          </a:p>
          <a:p>
            <a:pPr fontAlgn="base"/>
            <a:r>
              <a:rPr lang="en-US" sz="1200" dirty="0"/>
              <a:t>“With the help of the Holy Ghost, we can watch over ourselves. We can pray to recognize and reject the first thoughts of sin. … And we can, when we must, pray for the humility and the faith to repent.</a:t>
            </a:r>
          </a:p>
          <a:p>
            <a:pPr fontAlgn="base"/>
            <a:r>
              <a:rPr lang="en-US" sz="1200" dirty="0"/>
              <a:t>“There will surely be some who hear my voice who will have this thought come into their minds: ‘But the temptations are too great for me. I have resisted as long as I can. For me, the commandments are too hard. The standard is too high.’</a:t>
            </a:r>
          </a:p>
          <a:p>
            <a:pPr fontAlgn="base"/>
            <a:r>
              <a:rPr lang="en-US" sz="1200" dirty="0"/>
              <a:t>“That is not so. The Savior is our Advocate with the Father. He knows our weaknesses. He knows how to succor those who are tempted” Pres. </a:t>
            </a:r>
            <a:r>
              <a:rPr lang="en-US" sz="1200" dirty="0" err="1"/>
              <a:t>Herny</a:t>
            </a:r>
            <a:r>
              <a:rPr lang="en-US" sz="1200" dirty="0"/>
              <a:t> B. </a:t>
            </a:r>
            <a:r>
              <a:rPr lang="en-US" sz="1200" dirty="0" err="1"/>
              <a:t>Eyring</a:t>
            </a:r>
            <a:r>
              <a:rPr lang="en-US" sz="1200" dirty="0"/>
              <a:t> (“As a Child,”</a:t>
            </a:r>
            <a:r>
              <a:rPr lang="en-US" sz="1200" i="1" dirty="0"/>
              <a:t> Ensign</a:t>
            </a:r>
            <a:r>
              <a:rPr lang="en-US" sz="1200" dirty="0"/>
              <a:t> or </a:t>
            </a:r>
            <a:r>
              <a:rPr lang="en-US" sz="1200" i="1" dirty="0" err="1"/>
              <a:t>Liahona</a:t>
            </a:r>
            <a:r>
              <a:rPr lang="en-US" sz="1200" i="1" dirty="0"/>
              <a:t>,</a:t>
            </a:r>
            <a:r>
              <a:rPr lang="en-US" sz="1200" dirty="0"/>
              <a:t> May 2006, 17).</a:t>
            </a:r>
          </a:p>
        </p:txBody>
      </p:sp>
      <p:sp>
        <p:nvSpPr>
          <p:cNvPr id="5" name="Rectangle 4"/>
          <p:cNvSpPr/>
          <p:nvPr/>
        </p:nvSpPr>
        <p:spPr>
          <a:xfrm>
            <a:off x="6096000" y="1977032"/>
            <a:ext cx="6096000" cy="1754326"/>
          </a:xfrm>
          <a:prstGeom prst="rect">
            <a:avLst/>
          </a:prstGeom>
          <a:ln>
            <a:solidFill>
              <a:schemeClr val="tx1"/>
            </a:solidFill>
          </a:ln>
        </p:spPr>
        <p:txBody>
          <a:bodyPr>
            <a:spAutoFit/>
          </a:bodyPr>
          <a:lstStyle/>
          <a:p>
            <a:pPr fontAlgn="base"/>
            <a:r>
              <a:rPr lang="en-US" sz="1200" b="1" dirty="0"/>
              <a:t>Test of Mortal Life 1 Corinthians 9:27:</a:t>
            </a:r>
          </a:p>
          <a:p>
            <a:pPr fontAlgn="base"/>
            <a:r>
              <a:rPr lang="en-US" sz="1200" dirty="0"/>
              <a:t>“In the premortal world before we left the presence of Heavenly Father, He warned and cautioned us about new experiences we would have in mortality. We knew that we would have a physical body of flesh and bone. Never having been mortal before, we had no experience dealing with the temptations of mortality. But Heavenly Father knew and understood. He charged us to control our mortal bodies and to make them subject to our spirits. Our spirits would have to master the physical temptations that our bodies would encounter in a temporal world. Spiritual power over the influence of Satan comes to us by keeping the commandments of our Lord, Jesus Christ” Elder M. Russell Ballard (“Keeping Covenants,”</a:t>
            </a:r>
            <a:r>
              <a:rPr lang="en-US" sz="1200" i="1" dirty="0"/>
              <a:t> Ensign,</a:t>
            </a:r>
            <a:r>
              <a:rPr lang="en-US" sz="1200" dirty="0"/>
              <a:t> May 1993, 6).</a:t>
            </a:r>
          </a:p>
        </p:txBody>
      </p:sp>
    </p:spTree>
    <p:extLst>
      <p:ext uri="{BB962C8B-B14F-4D97-AF65-F5344CB8AC3E}">
        <p14:creationId xmlns:p14="http://schemas.microsoft.com/office/powerpoint/2010/main" val="2496358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2286000" cy="369332"/>
          </a:xfrm>
          <a:prstGeom prst="rect">
            <a:avLst/>
          </a:prstGeom>
          <a:noFill/>
        </p:spPr>
        <p:txBody>
          <a:bodyPr wrap="square" rtlCol="0">
            <a:spAutoFit/>
          </a:bodyPr>
          <a:lstStyle/>
          <a:p>
            <a:r>
              <a:rPr lang="en-US" dirty="0">
                <a:solidFill>
                  <a:schemeClr val="bg1"/>
                </a:solidFill>
              </a:rPr>
              <a:t>1 Corinthians 9:3-5</a:t>
            </a:r>
          </a:p>
        </p:txBody>
      </p:sp>
      <p:sp>
        <p:nvSpPr>
          <p:cNvPr id="6" name="TextBox 5"/>
          <p:cNvSpPr txBox="1"/>
          <p:nvPr/>
        </p:nvSpPr>
        <p:spPr>
          <a:xfrm>
            <a:off x="-35378" y="6175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Paul Is Criticized</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822576" y="1709576"/>
            <a:ext cx="5661212" cy="3785652"/>
          </a:xfrm>
          <a:prstGeom prst="rect">
            <a:avLst/>
          </a:prstGeom>
        </p:spPr>
        <p:txBody>
          <a:bodyPr wrap="square">
            <a:spAutoFit/>
          </a:bodyPr>
          <a:lstStyle/>
          <a:p>
            <a:pPr fontAlgn="base"/>
            <a:r>
              <a:rPr lang="en-US" sz="2400" dirty="0">
                <a:solidFill>
                  <a:schemeClr val="bg1"/>
                </a:solidFill>
              </a:rPr>
              <a:t>Paul may be responding to criticisms that he had traveled at times with a sister missionary in his group. In his response, we learn that the other apostles, including the Lord's half-brothers and Peter, often performed missionary labors in company with their wives or other sister missionaries. </a:t>
            </a:r>
          </a:p>
          <a:p>
            <a:pPr fontAlgn="base"/>
            <a:endParaRPr lang="en-US" sz="2400" dirty="0">
              <a:solidFill>
                <a:schemeClr val="bg1"/>
              </a:solidFill>
            </a:endParaRPr>
          </a:p>
          <a:p>
            <a:pPr fontAlgn="base"/>
            <a:r>
              <a:rPr lang="en-US" sz="2400" dirty="0">
                <a:solidFill>
                  <a:schemeClr val="bg1"/>
                </a:solidFill>
              </a:rPr>
              <a:t>Paul saw nothing wrong with this and used it as his defense in this particular case. (4)</a:t>
            </a:r>
            <a:endParaRPr lang="en-US" sz="2400" dirty="0">
              <a:solidFill>
                <a:schemeClr val="bg1"/>
              </a:solidFill>
              <a:latin typeface="Open Sans"/>
            </a:endParaRPr>
          </a:p>
        </p:txBody>
      </p:sp>
      <p:sp>
        <p:nvSpPr>
          <p:cNvPr id="13" name="TextBox 12"/>
          <p:cNvSpPr txBox="1"/>
          <p:nvPr/>
        </p:nvSpPr>
        <p:spPr>
          <a:xfrm>
            <a:off x="460375" y="1573258"/>
            <a:ext cx="3962401" cy="1077218"/>
          </a:xfrm>
          <a:prstGeom prst="rect">
            <a:avLst/>
          </a:prstGeom>
          <a:noFill/>
        </p:spPr>
        <p:txBody>
          <a:bodyPr wrap="square" rtlCol="0">
            <a:spAutoFit/>
          </a:bodyPr>
          <a:lstStyle/>
          <a:p>
            <a:pPr algn="ctr"/>
            <a:r>
              <a:rPr lang="en-US" sz="3200" dirty="0">
                <a:solidFill>
                  <a:schemeClr val="bg1"/>
                </a:solidFill>
              </a:rPr>
              <a:t>Women Traveling with the Apostles</a:t>
            </a: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615" y="2781143"/>
            <a:ext cx="3874743" cy="2817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1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2286000" cy="369332"/>
          </a:xfrm>
          <a:prstGeom prst="rect">
            <a:avLst/>
          </a:prstGeom>
          <a:noFill/>
        </p:spPr>
        <p:txBody>
          <a:bodyPr wrap="square" rtlCol="0">
            <a:spAutoFit/>
          </a:bodyPr>
          <a:lstStyle/>
          <a:p>
            <a:r>
              <a:rPr lang="en-US" dirty="0">
                <a:solidFill>
                  <a:schemeClr val="bg1"/>
                </a:solidFill>
              </a:rPr>
              <a:t>1 Corinthians 9:9-11</a:t>
            </a:r>
          </a:p>
        </p:txBody>
      </p:sp>
      <p:sp>
        <p:nvSpPr>
          <p:cNvPr id="6" name="TextBox 5"/>
          <p:cNvSpPr txBox="1"/>
          <p:nvPr/>
        </p:nvSpPr>
        <p:spPr>
          <a:xfrm>
            <a:off x="-35378" y="6175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Muzzle</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7870934" y="1414570"/>
            <a:ext cx="4026520" cy="4893647"/>
          </a:xfrm>
          <a:prstGeom prst="rect">
            <a:avLst/>
          </a:prstGeom>
        </p:spPr>
        <p:txBody>
          <a:bodyPr wrap="square">
            <a:spAutoFit/>
          </a:bodyPr>
          <a:lstStyle/>
          <a:p>
            <a:pPr fontAlgn="base"/>
            <a:endParaRPr lang="en-US" sz="2400" dirty="0">
              <a:solidFill>
                <a:schemeClr val="bg1"/>
              </a:solidFill>
            </a:endParaRPr>
          </a:p>
          <a:p>
            <a:pPr fontAlgn="base"/>
            <a:r>
              <a:rPr lang="en-US" sz="2400" dirty="0">
                <a:solidFill>
                  <a:schemeClr val="bg1"/>
                </a:solidFill>
              </a:rPr>
              <a:t>"Paul was frequently criticized by his enemies, who accused him of living on the liberality of the Saints, taking food and money of them for his own advantage.</a:t>
            </a:r>
          </a:p>
          <a:p>
            <a:pPr fontAlgn="base"/>
            <a:endParaRPr lang="en-US" sz="2400" dirty="0">
              <a:solidFill>
                <a:schemeClr val="bg1"/>
              </a:solidFill>
            </a:endParaRPr>
          </a:p>
          <a:p>
            <a:pPr fontAlgn="base"/>
            <a:r>
              <a:rPr lang="en-US" sz="2400" dirty="0">
                <a:solidFill>
                  <a:schemeClr val="bg1"/>
                </a:solidFill>
              </a:rPr>
              <a:t> It was probably these accusations that caused him to emphasize so many times that he labored with his hands for his support." (5)</a:t>
            </a:r>
            <a:endParaRPr lang="en-US" sz="2400" dirty="0">
              <a:solidFill>
                <a:schemeClr val="bg1"/>
              </a:solidFill>
              <a:latin typeface="Open Sans"/>
            </a:endParaRPr>
          </a:p>
        </p:txBody>
      </p:sp>
      <p:pic>
        <p:nvPicPr>
          <p:cNvPr id="1028" name="Picture 4" descr="Image result for isra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8513" y="4035011"/>
            <a:ext cx="230505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1995" t="5285" r="13363" b="17543"/>
          <a:stretch/>
        </p:blipFill>
        <p:spPr bwMode="auto">
          <a:xfrm>
            <a:off x="4608576" y="1554480"/>
            <a:ext cx="2843848" cy="196259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17441" y="1554480"/>
            <a:ext cx="4239641" cy="4524315"/>
          </a:xfrm>
          <a:prstGeom prst="rect">
            <a:avLst/>
          </a:prstGeom>
        </p:spPr>
        <p:txBody>
          <a:bodyPr wrap="square">
            <a:spAutoFit/>
          </a:bodyPr>
          <a:lstStyle/>
          <a:p>
            <a:pPr fontAlgn="base"/>
            <a:r>
              <a:rPr lang="en-US" sz="2400" dirty="0">
                <a:solidFill>
                  <a:schemeClr val="bg1"/>
                </a:solidFill>
              </a:rPr>
              <a:t>Paul's reasoning in referring to this passage from Deut. 25:4 is as follows: </a:t>
            </a:r>
          </a:p>
          <a:p>
            <a:pPr fontAlgn="base"/>
            <a:endParaRPr lang="en-US" sz="2400" dirty="0">
              <a:solidFill>
                <a:schemeClr val="bg1"/>
              </a:solidFill>
            </a:endParaRPr>
          </a:p>
          <a:p>
            <a:pPr fontAlgn="base"/>
            <a:r>
              <a:rPr lang="en-US" sz="2400" dirty="0">
                <a:solidFill>
                  <a:schemeClr val="bg1"/>
                </a:solidFill>
              </a:rPr>
              <a:t>If the Lord was concerned enough to command the House of Israel not to place unnecessary restrictions upon their beasts of burden, then the Corinthians should not place an unnecessary burden, or muzzle, on Paul. </a:t>
            </a:r>
          </a:p>
        </p:txBody>
      </p:sp>
      <p:sp>
        <p:nvSpPr>
          <p:cNvPr id="7" name="Rectangle 6"/>
          <p:cNvSpPr/>
          <p:nvPr/>
        </p:nvSpPr>
        <p:spPr>
          <a:xfrm>
            <a:off x="3072464" y="920049"/>
            <a:ext cx="6612131" cy="400110"/>
          </a:xfrm>
          <a:prstGeom prst="rect">
            <a:avLst/>
          </a:prstGeom>
        </p:spPr>
        <p:txBody>
          <a:bodyPr wrap="none">
            <a:spAutoFit/>
          </a:bodyPr>
          <a:lstStyle/>
          <a:p>
            <a:r>
              <a:rPr lang="en-US" sz="2000" dirty="0">
                <a:solidFill>
                  <a:schemeClr val="bg1"/>
                </a:solidFill>
              </a:rPr>
              <a:t>A muzzle was a device to keep an animal from eating or biting</a:t>
            </a:r>
            <a:endParaRPr lang="en-US" sz="2000" dirty="0"/>
          </a:p>
        </p:txBody>
      </p:sp>
    </p:spTree>
    <p:extLst>
      <p:ext uri="{BB962C8B-B14F-4D97-AF65-F5344CB8AC3E}">
        <p14:creationId xmlns:p14="http://schemas.microsoft.com/office/powerpoint/2010/main" val="3992171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2286000" cy="369332"/>
          </a:xfrm>
          <a:prstGeom prst="rect">
            <a:avLst/>
          </a:prstGeom>
          <a:noFill/>
        </p:spPr>
        <p:txBody>
          <a:bodyPr wrap="square" rtlCol="0">
            <a:spAutoFit/>
          </a:bodyPr>
          <a:lstStyle/>
          <a:p>
            <a:r>
              <a:rPr lang="en-US" dirty="0">
                <a:solidFill>
                  <a:schemeClr val="bg1"/>
                </a:solidFill>
              </a:rPr>
              <a:t>1 Corinthians 9:17</a:t>
            </a:r>
          </a:p>
        </p:txBody>
      </p:sp>
      <p:sp>
        <p:nvSpPr>
          <p:cNvPr id="6" name="TextBox 5"/>
          <p:cNvSpPr txBox="1"/>
          <p:nvPr/>
        </p:nvSpPr>
        <p:spPr>
          <a:xfrm>
            <a:off x="-35378" y="6175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Gospel Dispensations</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6254496" y="4152361"/>
            <a:ext cx="5332062" cy="1938992"/>
          </a:xfrm>
          <a:prstGeom prst="rect">
            <a:avLst/>
          </a:prstGeom>
        </p:spPr>
        <p:txBody>
          <a:bodyPr wrap="square">
            <a:spAutoFit/>
          </a:bodyPr>
          <a:lstStyle/>
          <a:p>
            <a:pPr fontAlgn="base"/>
            <a:r>
              <a:rPr lang="en-US" sz="2400" dirty="0">
                <a:solidFill>
                  <a:schemeClr val="bg1"/>
                </a:solidFill>
              </a:rPr>
              <a:t>If the priesthood and keys have not come down by proper descent from a previous dispensation, these also must necessarily be conferred upon men again by the opening of the heavens.</a:t>
            </a:r>
          </a:p>
        </p:txBody>
      </p:sp>
      <p:sp>
        <p:nvSpPr>
          <p:cNvPr id="12" name="Rectangle 11"/>
          <p:cNvSpPr/>
          <p:nvPr/>
        </p:nvSpPr>
        <p:spPr>
          <a:xfrm>
            <a:off x="1925319" y="1483110"/>
            <a:ext cx="5634719" cy="1938992"/>
          </a:xfrm>
          <a:prstGeom prst="rect">
            <a:avLst/>
          </a:prstGeom>
        </p:spPr>
        <p:txBody>
          <a:bodyPr wrap="square">
            <a:spAutoFit/>
          </a:bodyPr>
          <a:lstStyle/>
          <a:p>
            <a:pPr fontAlgn="base"/>
            <a:r>
              <a:rPr lang="en-US" sz="2400" dirty="0">
                <a:solidFill>
                  <a:schemeClr val="bg1"/>
                </a:solidFill>
              </a:rPr>
              <a:t>"Gospel dispensations are those periods of time during which the Lord reveals or dispenses the doctrines of the gospel to men so that reliance need not be placed on past ages for this saving knowledge. </a:t>
            </a:r>
          </a:p>
        </p:txBody>
      </p:sp>
      <p:sp>
        <p:nvSpPr>
          <p:cNvPr id="8" name="TextBox 7"/>
          <p:cNvSpPr txBox="1"/>
          <p:nvPr/>
        </p:nvSpPr>
        <p:spPr>
          <a:xfrm>
            <a:off x="11101926" y="6419524"/>
            <a:ext cx="969264" cy="369332"/>
          </a:xfrm>
          <a:prstGeom prst="rect">
            <a:avLst/>
          </a:prstGeom>
          <a:noFill/>
        </p:spPr>
        <p:txBody>
          <a:bodyPr wrap="square" rtlCol="0">
            <a:spAutoFit/>
          </a:bodyPr>
          <a:lstStyle/>
          <a:p>
            <a:pPr algn="r"/>
            <a:r>
              <a:rPr lang="en-US" dirty="0">
                <a:solidFill>
                  <a:schemeClr val="bg1"/>
                </a:solidFill>
              </a:rPr>
              <a:t>(6)</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5" y="61750"/>
            <a:ext cx="1395984" cy="1948561"/>
          </a:xfrm>
          <a:prstGeom prst="rect">
            <a:avLst/>
          </a:prstGeom>
        </p:spPr>
      </p:pic>
      <p:pic>
        <p:nvPicPr>
          <p:cNvPr id="2050" name="Picture 2" descr="Image result for lds gospel dispensa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9652" y="1302955"/>
            <a:ext cx="2682165" cy="25212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ds gospel dispensations"/>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142999" y="3679582"/>
            <a:ext cx="4638751" cy="267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9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2286000" cy="369332"/>
          </a:xfrm>
          <a:prstGeom prst="rect">
            <a:avLst/>
          </a:prstGeom>
          <a:noFill/>
        </p:spPr>
        <p:txBody>
          <a:bodyPr wrap="square" rtlCol="0">
            <a:spAutoFit/>
          </a:bodyPr>
          <a:lstStyle/>
          <a:p>
            <a:r>
              <a:rPr lang="en-US" dirty="0">
                <a:solidFill>
                  <a:schemeClr val="bg1"/>
                </a:solidFill>
              </a:rPr>
              <a:t>1 Corinthians 9::20-23</a:t>
            </a:r>
          </a:p>
        </p:txBody>
      </p:sp>
      <p:sp>
        <p:nvSpPr>
          <p:cNvPr id="6" name="TextBox 5"/>
          <p:cNvSpPr txBox="1"/>
          <p:nvPr/>
        </p:nvSpPr>
        <p:spPr>
          <a:xfrm>
            <a:off x="-35378" y="6175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All Things to All Men</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307975" y="1208080"/>
            <a:ext cx="6658535" cy="1938992"/>
          </a:xfrm>
          <a:prstGeom prst="rect">
            <a:avLst/>
          </a:prstGeom>
        </p:spPr>
        <p:txBody>
          <a:bodyPr wrap="square">
            <a:spAutoFit/>
          </a:bodyPr>
          <a:lstStyle/>
          <a:p>
            <a:pPr fontAlgn="base"/>
            <a:r>
              <a:rPr lang="en-US" sz="2400" dirty="0">
                <a:solidFill>
                  <a:schemeClr val="bg1"/>
                </a:solidFill>
              </a:rPr>
              <a:t>Paul was committed to sharing the gospel of Jesus Christ with all people, regardless of whether they were Jews or Gentiles, and he willingly adapted his behavior in order to minister more effectively to people from various cultural backgrounds. (1)</a:t>
            </a:r>
          </a:p>
        </p:txBody>
      </p:sp>
      <p:sp>
        <p:nvSpPr>
          <p:cNvPr id="12" name="Rectangle 11"/>
          <p:cNvSpPr/>
          <p:nvPr/>
        </p:nvSpPr>
        <p:spPr>
          <a:xfrm>
            <a:off x="6317911" y="4604821"/>
            <a:ext cx="5634719" cy="1569660"/>
          </a:xfrm>
          <a:prstGeom prst="rect">
            <a:avLst/>
          </a:prstGeom>
        </p:spPr>
        <p:txBody>
          <a:bodyPr wrap="square">
            <a:spAutoFit/>
          </a:bodyPr>
          <a:lstStyle/>
          <a:p>
            <a:pPr fontAlgn="base"/>
            <a:r>
              <a:rPr lang="en-US" sz="2400" dirty="0">
                <a:solidFill>
                  <a:schemeClr val="bg1"/>
                </a:solidFill>
              </a:rPr>
              <a:t> ”Paul adapted himself to the conditions and circumstances of all classes of people, as a means of getting them to pay attention to his teachings and testimony.” (6)</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4638" y="4371150"/>
            <a:ext cx="1395984" cy="1948561"/>
          </a:xfrm>
          <a:prstGeom prst="rect">
            <a:avLst/>
          </a:prstGeom>
        </p:spPr>
      </p:pic>
      <p:pic>
        <p:nvPicPr>
          <p:cNvPr id="307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5015" y="1208080"/>
            <a:ext cx="4448175"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51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2286000" cy="369332"/>
          </a:xfrm>
          <a:prstGeom prst="rect">
            <a:avLst/>
          </a:prstGeom>
          <a:noFill/>
        </p:spPr>
        <p:txBody>
          <a:bodyPr wrap="square" rtlCol="0">
            <a:spAutoFit/>
          </a:bodyPr>
          <a:lstStyle/>
          <a:p>
            <a:r>
              <a:rPr lang="en-US" dirty="0">
                <a:solidFill>
                  <a:schemeClr val="bg1"/>
                </a:solidFill>
              </a:rPr>
              <a:t>1 Corinthians 9::24</a:t>
            </a:r>
          </a:p>
        </p:txBody>
      </p:sp>
      <p:sp>
        <p:nvSpPr>
          <p:cNvPr id="6" name="TextBox 5"/>
          <p:cNvSpPr txBox="1"/>
          <p:nvPr/>
        </p:nvSpPr>
        <p:spPr>
          <a:xfrm>
            <a:off x="-35378" y="6175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Athletic Contest</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129633" y="934454"/>
            <a:ext cx="6271167" cy="1569660"/>
          </a:xfrm>
          <a:prstGeom prst="rect">
            <a:avLst/>
          </a:prstGeom>
        </p:spPr>
        <p:txBody>
          <a:bodyPr wrap="square">
            <a:spAutoFit/>
          </a:bodyPr>
          <a:lstStyle/>
          <a:p>
            <a:pPr fontAlgn="base"/>
            <a:r>
              <a:rPr lang="en-US" sz="2400" dirty="0">
                <a:solidFill>
                  <a:schemeClr val="bg1"/>
                </a:solidFill>
              </a:rPr>
              <a:t>Greeks and Romans placed great importance on athletic contests. The ancient Olympic games were highly anticipated every four years throughout the Mediterranean area.</a:t>
            </a:r>
          </a:p>
        </p:txBody>
      </p:sp>
      <p:pic>
        <p:nvPicPr>
          <p:cNvPr id="4098" name="Picture 2" descr="Image result for eph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782" y="1152959"/>
            <a:ext cx="5257673" cy="34963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07098" y="4996961"/>
            <a:ext cx="4780126" cy="1200329"/>
          </a:xfrm>
          <a:prstGeom prst="rect">
            <a:avLst/>
          </a:prstGeom>
        </p:spPr>
        <p:txBody>
          <a:bodyPr wrap="square">
            <a:spAutoFit/>
          </a:bodyPr>
          <a:lstStyle/>
          <a:p>
            <a:r>
              <a:rPr lang="en-US" dirty="0">
                <a:solidFill>
                  <a:schemeClr val="bg1"/>
                </a:solidFill>
                <a:latin typeface="Open Sans"/>
              </a:rPr>
              <a:t>In Corinth, the Isthmian games were held every two years. Athletes competed for honor and for the winner’s crown made of natural olive, laurel, or pine branches. </a:t>
            </a:r>
            <a:endParaRPr lang="en-US" dirty="0">
              <a:solidFill>
                <a:schemeClr val="bg1"/>
              </a:solidFill>
            </a:endParaRPr>
          </a:p>
        </p:txBody>
      </p:sp>
      <p:sp>
        <p:nvSpPr>
          <p:cNvPr id="8" name="Rectangle 7"/>
          <p:cNvSpPr/>
          <p:nvPr/>
        </p:nvSpPr>
        <p:spPr>
          <a:xfrm>
            <a:off x="6553527" y="4893565"/>
            <a:ext cx="4858185" cy="1569660"/>
          </a:xfrm>
          <a:prstGeom prst="rect">
            <a:avLst/>
          </a:prstGeom>
        </p:spPr>
        <p:txBody>
          <a:bodyPr wrap="square">
            <a:spAutoFit/>
          </a:bodyPr>
          <a:lstStyle/>
          <a:p>
            <a:r>
              <a:rPr lang="en-US" sz="2400" dirty="0">
                <a:solidFill>
                  <a:schemeClr val="bg1"/>
                </a:solidFill>
                <a:latin typeface="Open Sans"/>
              </a:rPr>
              <a:t>Paul was probably alluding to the strict diets and training regimens that athletes adopted as they trained for competition.</a:t>
            </a:r>
            <a:endParaRPr lang="en-US" sz="2400" dirty="0">
              <a:solidFill>
                <a:schemeClr val="bg1"/>
              </a:solidFill>
            </a:endParaRPr>
          </a:p>
        </p:txBody>
      </p:sp>
      <p:sp>
        <p:nvSpPr>
          <p:cNvPr id="10" name="TextBox 9"/>
          <p:cNvSpPr txBox="1"/>
          <p:nvPr/>
        </p:nvSpPr>
        <p:spPr>
          <a:xfrm>
            <a:off x="11411712" y="6419524"/>
            <a:ext cx="744910" cy="369332"/>
          </a:xfrm>
          <a:prstGeom prst="rect">
            <a:avLst/>
          </a:prstGeom>
          <a:noFill/>
        </p:spPr>
        <p:txBody>
          <a:bodyPr wrap="square" rtlCol="0">
            <a:spAutoFit/>
          </a:bodyPr>
          <a:lstStyle/>
          <a:p>
            <a:pPr algn="r"/>
            <a:r>
              <a:rPr lang="en-US" dirty="0">
                <a:solidFill>
                  <a:schemeClr val="bg1"/>
                </a:solidFill>
              </a:rPr>
              <a:t>(1)</a:t>
            </a:r>
          </a:p>
        </p:txBody>
      </p:sp>
      <p:pic>
        <p:nvPicPr>
          <p:cNvPr id="1026" name="Picture 2" descr="wreath-crow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4922" y="2629296"/>
            <a:ext cx="2655538" cy="213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02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19524"/>
            <a:ext cx="2286000" cy="369332"/>
          </a:xfrm>
          <a:prstGeom prst="rect">
            <a:avLst/>
          </a:prstGeom>
          <a:noFill/>
        </p:spPr>
        <p:txBody>
          <a:bodyPr wrap="square" rtlCol="0">
            <a:spAutoFit/>
          </a:bodyPr>
          <a:lstStyle/>
          <a:p>
            <a:r>
              <a:rPr lang="en-US" dirty="0">
                <a:solidFill>
                  <a:schemeClr val="bg1"/>
                </a:solidFill>
              </a:rPr>
              <a:t>1 Corinthians 9::24-25</a:t>
            </a:r>
          </a:p>
        </p:txBody>
      </p:sp>
      <p:sp>
        <p:nvSpPr>
          <p:cNvPr id="6" name="TextBox 5"/>
          <p:cNvSpPr txBox="1"/>
          <p:nvPr/>
        </p:nvSpPr>
        <p:spPr>
          <a:xfrm>
            <a:off x="-35378" y="6175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Incorruptible Crown</a:t>
            </a:r>
            <a:endParaRPr lang="en-US" sz="4400" dirty="0">
              <a:solidFill>
                <a:schemeClr val="bg1"/>
              </a:solidFill>
              <a:latin typeface="Arial Rounded MT Bold" panose="020F0704030504030204" pitchFamily="34" charset="0"/>
            </a:endParaRPr>
          </a:p>
        </p:txBody>
      </p:sp>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5270643" y="906037"/>
            <a:ext cx="6271167" cy="461665"/>
          </a:xfrm>
          <a:prstGeom prst="rect">
            <a:avLst/>
          </a:prstGeom>
        </p:spPr>
        <p:txBody>
          <a:bodyPr wrap="square">
            <a:spAutoFit/>
          </a:bodyPr>
          <a:lstStyle/>
          <a:p>
            <a:pPr fontAlgn="base"/>
            <a:r>
              <a:rPr lang="en-US" sz="2400" dirty="0">
                <a:solidFill>
                  <a:schemeClr val="bg1"/>
                </a:solidFill>
              </a:rPr>
              <a:t>Eternal Life</a:t>
            </a:r>
          </a:p>
        </p:txBody>
      </p:sp>
      <p:sp>
        <p:nvSpPr>
          <p:cNvPr id="10" name="TextBox 9"/>
          <p:cNvSpPr txBox="1"/>
          <p:nvPr/>
        </p:nvSpPr>
        <p:spPr>
          <a:xfrm>
            <a:off x="11411712" y="6419524"/>
            <a:ext cx="744910" cy="369332"/>
          </a:xfrm>
          <a:prstGeom prst="rect">
            <a:avLst/>
          </a:prstGeom>
          <a:noFill/>
        </p:spPr>
        <p:txBody>
          <a:bodyPr wrap="square" rtlCol="0">
            <a:spAutoFit/>
          </a:bodyPr>
          <a:lstStyle/>
          <a:p>
            <a:pPr algn="r"/>
            <a:r>
              <a:rPr lang="en-US" dirty="0">
                <a:solidFill>
                  <a:schemeClr val="bg1"/>
                </a:solidFill>
              </a:rPr>
              <a:t>(1)</a:t>
            </a:r>
          </a:p>
        </p:txBody>
      </p:sp>
      <p:grpSp>
        <p:nvGrpSpPr>
          <p:cNvPr id="8" name="Group 7"/>
          <p:cNvGrpSpPr/>
          <p:nvPr/>
        </p:nvGrpSpPr>
        <p:grpSpPr>
          <a:xfrm>
            <a:off x="547049" y="1082976"/>
            <a:ext cx="3289208" cy="2390250"/>
            <a:chOff x="384206" y="4158361"/>
            <a:chExt cx="3289208" cy="2390250"/>
          </a:xfrm>
        </p:grpSpPr>
        <p:grpSp>
          <p:nvGrpSpPr>
            <p:cNvPr id="9" name="Group 8"/>
            <p:cNvGrpSpPr/>
            <p:nvPr/>
          </p:nvGrpSpPr>
          <p:grpSpPr>
            <a:xfrm>
              <a:off x="384206" y="4158361"/>
              <a:ext cx="3289208" cy="2390250"/>
              <a:chOff x="609599" y="833642"/>
              <a:chExt cx="7941747" cy="5771225"/>
            </a:xfrm>
          </p:grpSpPr>
          <p:grpSp>
            <p:nvGrpSpPr>
              <p:cNvPr id="12" name="Group 14"/>
              <p:cNvGrpSpPr/>
              <p:nvPr/>
            </p:nvGrpSpPr>
            <p:grpSpPr>
              <a:xfrm rot="10800000">
                <a:off x="7696200" y="5257800"/>
                <a:ext cx="621450" cy="1347067"/>
                <a:chOff x="7010400" y="381000"/>
                <a:chExt cx="762000" cy="2033666"/>
              </a:xfrm>
            </p:grpSpPr>
            <p:sp>
              <p:nvSpPr>
                <p:cNvPr id="25" name="Rounded Rectangle 2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p:cNvGrpSpPr/>
              <p:nvPr/>
            </p:nvGrpSpPr>
            <p:grpSpPr>
              <a:xfrm rot="10800000">
                <a:off x="939238" y="4923502"/>
                <a:ext cx="621450" cy="1347067"/>
                <a:chOff x="7010400" y="381000"/>
                <a:chExt cx="762000" cy="2033666"/>
              </a:xfrm>
            </p:grpSpPr>
            <p:sp>
              <p:nvSpPr>
                <p:cNvPr id="23" name="Rounded Rectangle 2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99460" y="833642"/>
                <a:ext cx="621450" cy="986197"/>
                <a:chOff x="7031201" y="834275"/>
                <a:chExt cx="762000" cy="1488861"/>
              </a:xfrm>
            </p:grpSpPr>
            <p:sp>
              <p:nvSpPr>
                <p:cNvPr id="21" name="Rounded Rectangle 2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646520" y="1148254"/>
                <a:ext cx="621450" cy="1017899"/>
                <a:chOff x="7087348" y="824753"/>
                <a:chExt cx="762000" cy="1536722"/>
              </a:xfrm>
            </p:grpSpPr>
            <p:sp>
              <p:nvSpPr>
                <p:cNvPr id="19" name="Rounded Rectangle 1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1031068" y="4834063"/>
              <a:ext cx="2153916" cy="1077218"/>
            </a:xfrm>
            <a:prstGeom prst="rect">
              <a:avLst/>
            </a:prstGeom>
          </p:spPr>
          <p:txBody>
            <a:bodyPr wrap="square">
              <a:spAutoFit/>
            </a:bodyPr>
            <a:lstStyle/>
            <a:p>
              <a:pPr algn="ctr"/>
              <a:r>
                <a:rPr lang="en-US" sz="1600" dirty="0">
                  <a:solidFill>
                    <a:srgbClr val="333333"/>
                  </a:solidFill>
                  <a:latin typeface="Open Sans"/>
                </a:rPr>
                <a:t> </a:t>
              </a:r>
              <a:r>
                <a:rPr lang="en-US" sz="1600" b="1" dirty="0"/>
                <a:t>To obtain eternal life, we must learn to exercise self-mastery in all things</a:t>
              </a:r>
              <a:endParaRPr lang="en-US" sz="1600" dirty="0"/>
            </a:p>
          </p:txBody>
        </p:sp>
      </p:grpSp>
      <p:sp>
        <p:nvSpPr>
          <p:cNvPr id="7" name="Rectangle 6"/>
          <p:cNvSpPr/>
          <p:nvPr/>
        </p:nvSpPr>
        <p:spPr>
          <a:xfrm>
            <a:off x="2554941" y="3619737"/>
            <a:ext cx="7610551" cy="2862322"/>
          </a:xfrm>
          <a:prstGeom prst="rect">
            <a:avLst/>
          </a:prstGeom>
        </p:spPr>
        <p:txBody>
          <a:bodyPr wrap="square">
            <a:spAutoFit/>
          </a:bodyPr>
          <a:lstStyle/>
          <a:p>
            <a:r>
              <a:rPr lang="en-US" sz="2000" dirty="0">
                <a:solidFill>
                  <a:schemeClr val="bg1"/>
                </a:solidFill>
                <a:latin typeface="Open Sans"/>
              </a:rPr>
              <a:t>Paul suggested that followers of Jesus Christ should strive for victory in a similar manner, working to overcome temptation and achieve spiritual self-mastery. </a:t>
            </a:r>
          </a:p>
          <a:p>
            <a:endParaRPr lang="en-US" sz="2000" dirty="0">
              <a:solidFill>
                <a:schemeClr val="bg1"/>
              </a:solidFill>
              <a:latin typeface="Open Sans"/>
            </a:endParaRPr>
          </a:p>
          <a:p>
            <a:r>
              <a:rPr lang="en-US" sz="2000" dirty="0">
                <a:solidFill>
                  <a:schemeClr val="bg1"/>
                </a:solidFill>
                <a:latin typeface="Open Sans"/>
              </a:rPr>
              <a:t>Saints run a race not against others, but against sin and the challenges of mortal life. </a:t>
            </a:r>
          </a:p>
          <a:p>
            <a:endParaRPr lang="en-US" sz="2000" dirty="0">
              <a:solidFill>
                <a:schemeClr val="bg1"/>
              </a:solidFill>
              <a:latin typeface="Open Sans"/>
            </a:endParaRPr>
          </a:p>
          <a:p>
            <a:r>
              <a:rPr lang="en-US" sz="2000" dirty="0">
                <a:solidFill>
                  <a:schemeClr val="bg1"/>
                </a:solidFill>
                <a:latin typeface="Open Sans"/>
              </a:rPr>
              <a:t>And the reward is not a “corruptible” or perishable crown, but a crown of eternal life that lasts forever </a:t>
            </a:r>
            <a:endParaRPr lang="en-US" sz="2000" dirty="0">
              <a:solidFill>
                <a:schemeClr val="bg1"/>
              </a:solidFill>
            </a:endParaRPr>
          </a:p>
        </p:txBody>
      </p:sp>
      <p:pic>
        <p:nvPicPr>
          <p:cNvPr id="2050" name="Picture 2" descr="Image result for family running animated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39415" y="1301525"/>
            <a:ext cx="3467100" cy="217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13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range and black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260" b="13040"/>
          <a:stretch/>
        </p:blipFill>
        <p:spPr bwMode="auto">
          <a:xfrm flipH="1">
            <a:off x="-35378" y="-13796"/>
            <a:ext cx="12227378" cy="687179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11411712" y="6419524"/>
            <a:ext cx="744910" cy="369332"/>
          </a:xfrm>
          <a:prstGeom prst="rect">
            <a:avLst/>
          </a:prstGeom>
          <a:noFill/>
        </p:spPr>
        <p:txBody>
          <a:bodyPr wrap="square" rtlCol="0">
            <a:spAutoFit/>
          </a:bodyPr>
          <a:lstStyle/>
          <a:p>
            <a:pPr algn="r"/>
            <a:r>
              <a:rPr lang="en-US" dirty="0">
                <a:solidFill>
                  <a:schemeClr val="bg1"/>
                </a:solidFill>
              </a:rPr>
              <a:t>(7)</a:t>
            </a:r>
          </a:p>
        </p:txBody>
      </p:sp>
      <p:sp>
        <p:nvSpPr>
          <p:cNvPr id="7" name="Rectangle 6"/>
          <p:cNvSpPr/>
          <p:nvPr/>
        </p:nvSpPr>
        <p:spPr>
          <a:xfrm>
            <a:off x="1422853" y="239070"/>
            <a:ext cx="4411019" cy="4708981"/>
          </a:xfrm>
          <a:prstGeom prst="rect">
            <a:avLst/>
          </a:prstGeom>
        </p:spPr>
        <p:txBody>
          <a:bodyPr wrap="square">
            <a:spAutoFit/>
          </a:bodyPr>
          <a:lstStyle/>
          <a:p>
            <a:r>
              <a:rPr lang="en-US" sz="2000" dirty="0">
                <a:solidFill>
                  <a:schemeClr val="bg1"/>
                </a:solidFill>
              </a:rPr>
              <a:t>“You cannot inherit eternal life, unless your appetites are brought in subjection to the spirit that lives within you, that spirit which our Father in Heaven gave. </a:t>
            </a:r>
          </a:p>
          <a:p>
            <a:endParaRPr lang="en-US" sz="2000" dirty="0">
              <a:solidFill>
                <a:schemeClr val="bg1"/>
              </a:solidFill>
            </a:endParaRPr>
          </a:p>
          <a:p>
            <a:r>
              <a:rPr lang="en-US" sz="2000" dirty="0">
                <a:solidFill>
                  <a:schemeClr val="bg1"/>
                </a:solidFill>
              </a:rPr>
              <a:t>I mean the Father of your spirits, of those spirits which he has put into these tabernacles. </a:t>
            </a:r>
          </a:p>
          <a:p>
            <a:endParaRPr lang="en-US" sz="2000" dirty="0">
              <a:solidFill>
                <a:schemeClr val="bg1"/>
              </a:solidFill>
            </a:endParaRPr>
          </a:p>
          <a:p>
            <a:r>
              <a:rPr lang="en-US" sz="2000" dirty="0">
                <a:solidFill>
                  <a:schemeClr val="bg1"/>
                </a:solidFill>
              </a:rPr>
              <a:t>The tabernacles must be brought in subjection to the spirit perfectly, or your bodies cannot be raised to inherit eternal life. … Seek diligently, until you bring all into subjection to the law of Christ. …</a:t>
            </a:r>
          </a:p>
        </p:txBody>
      </p:sp>
      <p:sp>
        <p:nvSpPr>
          <p:cNvPr id="27" name="Rectangle 26"/>
          <p:cNvSpPr/>
          <p:nvPr/>
        </p:nvSpPr>
        <p:spPr>
          <a:xfrm>
            <a:off x="5315712" y="5078718"/>
            <a:ext cx="6096000" cy="1015663"/>
          </a:xfrm>
          <a:prstGeom prst="rect">
            <a:avLst/>
          </a:prstGeom>
        </p:spPr>
        <p:txBody>
          <a:bodyPr>
            <a:spAutoFit/>
          </a:bodyPr>
          <a:lstStyle/>
          <a:p>
            <a:r>
              <a:rPr lang="en-US" sz="2000" dirty="0">
                <a:solidFill>
                  <a:schemeClr val="bg1"/>
                </a:solidFill>
              </a:rPr>
              <a:t>“… If the spirit yields to the body, [the spirit] becomes corrupt; but if the body yields to the spirit [the body] becomes pure and holy”</a:t>
            </a:r>
          </a:p>
        </p:txBody>
      </p:sp>
      <p:pic>
        <p:nvPicPr>
          <p:cNvPr id="3074" name="Picture 2" descr="President Brigham Yo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87593"/>
            <a:ext cx="107632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any faces abstract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2738" y="1299883"/>
            <a:ext cx="5731429" cy="3223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63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animEffect transition="in" filter="fade">
                                      <p:cBhvr>
                                        <p:cTn id="9" dur="500"/>
                                        <p:tgtEl>
                                          <p:spTgt spid="307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893</TotalTime>
  <Words>3478</Words>
  <Application>Microsoft Office PowerPoint</Application>
  <PresentationFormat>Widescreen</PresentationFormat>
  <Paragraphs>172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 Rounded MT Bold</vt:lpstr>
      <vt:lpstr>Arial</vt:lpstr>
      <vt:lpstr>Open Sans</vt:lpstr>
      <vt:lpstr>Calibri Light</vt:lpstr>
      <vt:lpstr>Calibri</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109</cp:revision>
  <dcterms:created xsi:type="dcterms:W3CDTF">2016-05-16T13:36:31Z</dcterms:created>
  <dcterms:modified xsi:type="dcterms:W3CDTF">2020-09-08T16:46:54Z</dcterms:modified>
</cp:coreProperties>
</file>