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82" r:id="rId2"/>
    <p:sldId id="288" r:id="rId3"/>
    <p:sldId id="289" r:id="rId4"/>
    <p:sldId id="310" r:id="rId5"/>
    <p:sldId id="290" r:id="rId6"/>
    <p:sldId id="291" r:id="rId7"/>
    <p:sldId id="292" r:id="rId8"/>
    <p:sldId id="293" r:id="rId9"/>
    <p:sldId id="294" r:id="rId10"/>
    <p:sldId id="295" r:id="rId11"/>
    <p:sldId id="296" r:id="rId12"/>
    <p:sldId id="297" r:id="rId13"/>
    <p:sldId id="298" r:id="rId14"/>
    <p:sldId id="299" r:id="rId15"/>
    <p:sldId id="300" r:id="rId16"/>
    <p:sldId id="303" r:id="rId17"/>
    <p:sldId id="304" r:id="rId18"/>
    <p:sldId id="301" r:id="rId19"/>
    <p:sldId id="302" r:id="rId20"/>
    <p:sldId id="306" r:id="rId21"/>
    <p:sldId id="308" r:id="rId22"/>
    <p:sldId id="309" r:id="rId23"/>
    <p:sldId id="305" r:id="rId24"/>
    <p:sldId id="307" r:id="rId25"/>
    <p:sldId id="284" r:id="rId26"/>
    <p:sldId id="286"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alisto MT" panose="02040603050505030304" pitchFamily="18" charset="0"/>
      <p:regular r:id="rId35"/>
      <p:bold r:id="rId36"/>
      <p:italic r:id="rId37"/>
      <p:boldItalic r:id="rId38"/>
    </p:embeddedFont>
    <p:embeddedFont>
      <p:font typeface="Colonna MT" panose="04020805060202030203" pitchFamily="82" charset="0"/>
      <p:regular r:id="rId39"/>
    </p:embeddedFont>
    <p:embeddedFont>
      <p:font typeface="Open Sans" panose="020B0606030504020204" pitchFamily="34" charset="0"/>
      <p:regular r:id="rId40"/>
      <p:bold r:id="rId41"/>
      <p:italic r:id="rId42"/>
      <p:boldItalic r:id="rId43"/>
    </p:embeddedFont>
    <p:embeddedFont>
      <p:font typeface="Palatino" pitchFamily="2"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F81A4F3-3360-4203-BBDC-1288E9282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108</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Calisto MT" panose="02040603050505030304" pitchFamily="18" charset="0"/>
              </a:rPr>
              <a:t>Equal in God’s Eye</a:t>
            </a:r>
          </a:p>
          <a:p>
            <a:pPr algn="ctr"/>
            <a:r>
              <a:rPr lang="en-US" sz="6000" dirty="0">
                <a:solidFill>
                  <a:schemeClr val="bg1"/>
                </a:solidFill>
                <a:latin typeface="Calisto MT" panose="02040603050505030304" pitchFamily="18" charset="0"/>
              </a:rPr>
              <a:t>1 Corinthians 11</a:t>
            </a:r>
            <a:endParaRPr lang="en-US" sz="4400" dirty="0">
              <a:solidFill>
                <a:schemeClr val="bg1"/>
              </a:solidFill>
              <a:latin typeface="Calisto MT" panose="02040603050505030304" pitchFamily="18" charset="0"/>
            </a:endParaRPr>
          </a:p>
        </p:txBody>
      </p:sp>
      <p:grpSp>
        <p:nvGrpSpPr>
          <p:cNvPr id="7" name="Group 6"/>
          <p:cNvGrpSpPr/>
          <p:nvPr/>
        </p:nvGrpSpPr>
        <p:grpSpPr>
          <a:xfrm>
            <a:off x="1317172" y="2971800"/>
            <a:ext cx="3050721" cy="2895600"/>
            <a:chOff x="3657600" y="3429000"/>
            <a:chExt cx="3050721" cy="2895600"/>
          </a:xfrm>
        </p:grpSpPr>
        <p:pic>
          <p:nvPicPr>
            <p:cNvPr id="8" name="Picture 2" descr="Image result for Ephes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63" t="-756" b="-1"/>
            <a:stretch/>
          </p:blipFill>
          <p:spPr bwMode="auto">
            <a:xfrm>
              <a:off x="3770810" y="3561806"/>
              <a:ext cx="2877639" cy="261039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657600" y="3429000"/>
              <a:ext cx="3050721" cy="2895600"/>
              <a:chOff x="609600" y="533400"/>
              <a:chExt cx="4495800" cy="4267200"/>
            </a:xfrm>
          </p:grpSpPr>
          <p:grpSp>
            <p:nvGrpSpPr>
              <p:cNvPr id="10" name="Group 86"/>
              <p:cNvGrpSpPr/>
              <p:nvPr/>
            </p:nvGrpSpPr>
            <p:grpSpPr>
              <a:xfrm rot="2107423">
                <a:off x="2048364" y="1066800"/>
                <a:ext cx="554570" cy="1296744"/>
                <a:chOff x="7696200" y="914400"/>
                <a:chExt cx="685800" cy="2438400"/>
              </a:xfrm>
            </p:grpSpPr>
            <p:sp>
              <p:nvSpPr>
                <p:cNvPr id="42" name="Moon 4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7"/>
              <p:cNvGrpSpPr/>
              <p:nvPr/>
            </p:nvGrpSpPr>
            <p:grpSpPr>
              <a:xfrm rot="19262140" flipH="1">
                <a:off x="3035243" y="1133011"/>
                <a:ext cx="554570" cy="1180981"/>
                <a:chOff x="7696200" y="914400"/>
                <a:chExt cx="685800" cy="2438400"/>
              </a:xfrm>
            </p:grpSpPr>
            <p:sp>
              <p:nvSpPr>
                <p:cNvPr id="38" name="Moon 3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rapezoid 11"/>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09163" y="1737160"/>
                <a:ext cx="775770" cy="10661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173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2444553" y="2170271"/>
                <a:ext cx="681709" cy="5469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20"/>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664386" y="2271981"/>
                <a:ext cx="219521" cy="1431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526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052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7"/>
              <p:cNvGrpSpPr/>
              <p:nvPr/>
            </p:nvGrpSpPr>
            <p:grpSpPr>
              <a:xfrm>
                <a:off x="3150326" y="3226526"/>
                <a:ext cx="366238" cy="640613"/>
                <a:chOff x="2438400" y="402137"/>
                <a:chExt cx="2514600" cy="4398463"/>
              </a:xfrm>
            </p:grpSpPr>
            <p:sp>
              <p:nvSpPr>
                <p:cNvPr id="34" name="Snip Same Side Corner Rectangle 33"/>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Wave 31"/>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ame 32"/>
              <p:cNvSpPr/>
              <p:nvPr/>
            </p:nvSpPr>
            <p:spPr>
              <a:xfrm>
                <a:off x="609600" y="533400"/>
                <a:ext cx="4495800" cy="4267200"/>
              </a:xfrm>
              <a:prstGeom prst="frame">
                <a:avLst>
                  <a:gd name="adj1" fmla="val 7194"/>
                </a:avLst>
              </a:prstGeom>
              <a:solidFill>
                <a:srgbClr val="C68C5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7" name="Group 46"/>
          <p:cNvGrpSpPr/>
          <p:nvPr/>
        </p:nvGrpSpPr>
        <p:grpSpPr>
          <a:xfrm>
            <a:off x="6814805" y="2647838"/>
            <a:ext cx="2061626" cy="3948034"/>
            <a:chOff x="6858001" y="838200"/>
            <a:chExt cx="1724447" cy="3948034"/>
          </a:xfrm>
        </p:grpSpPr>
        <p:sp>
          <p:nvSpPr>
            <p:cNvPr id="48" name="Cloud 47"/>
            <p:cNvSpPr/>
            <p:nvPr/>
          </p:nvSpPr>
          <p:spPr>
            <a:xfrm rot="10317653">
              <a:off x="7316115" y="899613"/>
              <a:ext cx="1033159" cy="104127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722499">
              <a:off x="7211783" y="885868"/>
              <a:ext cx="533400" cy="931858"/>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760997" flipH="1">
              <a:off x="7015619" y="2630645"/>
              <a:ext cx="399477" cy="714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839003">
              <a:off x="8025353" y="2630643"/>
              <a:ext cx="399477" cy="714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7668221" y="3400222"/>
              <a:ext cx="4572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7363421" y="3400222"/>
              <a:ext cx="3810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832865" flipH="1">
              <a:off x="7142752" y="2238336"/>
              <a:ext cx="480065" cy="82444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9767135">
              <a:off x="7828551" y="2238336"/>
              <a:ext cx="480065" cy="82444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7363421" y="2246000"/>
              <a:ext cx="762000" cy="123666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592021" y="3565111"/>
              <a:ext cx="228600" cy="24733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5400000">
              <a:off x="7333399" y="4432066"/>
              <a:ext cx="231790"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5400000">
              <a:off x="7790599" y="4432066"/>
              <a:ext cx="231790"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7696200" y="2438400"/>
              <a:ext cx="22860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55"/>
            <p:cNvGrpSpPr/>
            <p:nvPr/>
          </p:nvGrpSpPr>
          <p:grpSpPr>
            <a:xfrm>
              <a:off x="7391400" y="2286000"/>
              <a:ext cx="609600" cy="919949"/>
              <a:chOff x="1830857" y="3740519"/>
              <a:chExt cx="607543" cy="919949"/>
            </a:xfrm>
          </p:grpSpPr>
          <p:sp>
            <p:nvSpPr>
              <p:cNvPr id="64" name="Rectangle 63"/>
              <p:cNvSpPr/>
              <p:nvPr/>
            </p:nvSpPr>
            <p:spPr>
              <a:xfrm>
                <a:off x="1981200" y="3962400"/>
                <a:ext cx="381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13"/>
              <p:cNvGrpSpPr/>
              <p:nvPr/>
            </p:nvGrpSpPr>
            <p:grpSpPr>
              <a:xfrm>
                <a:off x="2058195" y="3933861"/>
                <a:ext cx="232807" cy="726607"/>
                <a:chOff x="1463040" y="844062"/>
                <a:chExt cx="685800" cy="2928565"/>
              </a:xfrm>
            </p:grpSpPr>
            <p:sp>
              <p:nvSpPr>
                <p:cNvPr id="68" name="Pentagon 67"/>
                <p:cNvSpPr/>
                <p:nvPr/>
              </p:nvSpPr>
              <p:spPr>
                <a:xfrm rot="5400000">
                  <a:off x="582076" y="2448344"/>
                  <a:ext cx="2342411" cy="306156"/>
                </a:xfrm>
                <a:prstGeom prst="homePlat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1463040" y="844062"/>
                  <a:ext cx="685800" cy="908538"/>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Parallelogram 65"/>
              <p:cNvSpPr/>
              <p:nvPr/>
            </p:nvSpPr>
            <p:spPr>
              <a:xfrm rot="18839164">
                <a:off x="2187031" y="3817865"/>
                <a:ext cx="328716" cy="174023"/>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arallelogram 66"/>
              <p:cNvSpPr/>
              <p:nvPr/>
            </p:nvSpPr>
            <p:spPr>
              <a:xfrm rot="2432673" flipH="1">
                <a:off x="1830857" y="3807943"/>
                <a:ext cx="328716" cy="18043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a:off x="7498080" y="1752600"/>
              <a:ext cx="502920" cy="762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315200" y="838200"/>
              <a:ext cx="914400" cy="15664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3"/>
          <p:cNvGrpSpPr/>
          <p:nvPr/>
        </p:nvGrpSpPr>
        <p:grpSpPr>
          <a:xfrm>
            <a:off x="1331367" y="4766962"/>
            <a:ext cx="869768" cy="497010"/>
            <a:chOff x="1143000" y="228600"/>
            <a:chExt cx="7086600" cy="3733800"/>
          </a:xfrm>
        </p:grpSpPr>
        <p:sp>
          <p:nvSpPr>
            <p:cNvPr id="107" name="Flowchart: Manual Operation 106"/>
            <p:cNvSpPr/>
            <p:nvPr/>
          </p:nvSpPr>
          <p:spPr>
            <a:xfrm>
              <a:off x="1524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Manual Operation 107"/>
            <p:cNvSpPr/>
            <p:nvPr/>
          </p:nvSpPr>
          <p:spPr>
            <a:xfrm>
              <a:off x="28956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Manual Operation 108"/>
            <p:cNvSpPr/>
            <p:nvPr/>
          </p:nvSpPr>
          <p:spPr>
            <a:xfrm>
              <a:off x="4191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Manual Operation 109"/>
            <p:cNvSpPr/>
            <p:nvPr/>
          </p:nvSpPr>
          <p:spPr>
            <a:xfrm>
              <a:off x="54864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Manual Operation 110"/>
            <p:cNvSpPr/>
            <p:nvPr/>
          </p:nvSpPr>
          <p:spPr>
            <a:xfrm>
              <a:off x="67818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Block Arc 111"/>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Flowchart: Manual Operation 112"/>
            <p:cNvSpPr/>
            <p:nvPr/>
          </p:nvSpPr>
          <p:spPr>
            <a:xfrm>
              <a:off x="1219200" y="2362200"/>
              <a:ext cx="7010400" cy="1447800"/>
            </a:xfrm>
            <a:prstGeom prst="flowChartManualOperatio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1143000" y="2057400"/>
              <a:ext cx="7086600" cy="53340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E312DD0F-9926-4596-85AA-EE92AC42AACD}"/>
              </a:ext>
            </a:extLst>
          </p:cNvPr>
          <p:cNvGrpSpPr/>
          <p:nvPr/>
        </p:nvGrpSpPr>
        <p:grpSpPr>
          <a:xfrm>
            <a:off x="8864134" y="2922660"/>
            <a:ext cx="1745066" cy="3645738"/>
            <a:chOff x="3352698" y="1473945"/>
            <a:chExt cx="2657743" cy="5277920"/>
          </a:xfrm>
        </p:grpSpPr>
        <p:sp>
          <p:nvSpPr>
            <p:cNvPr id="106" name="Oval 105">
              <a:extLst>
                <a:ext uri="{FF2B5EF4-FFF2-40B4-BE49-F238E27FC236}">
                  <a16:creationId xmlns:a16="http://schemas.microsoft.com/office/drawing/2014/main" id="{49F6794A-F0FD-42F0-9555-B9ADDD96D764}"/>
                </a:ext>
              </a:extLst>
            </p:cNvPr>
            <p:cNvSpPr/>
            <p:nvPr/>
          </p:nvSpPr>
          <p:spPr>
            <a:xfrm rot="18433344">
              <a:off x="4663503" y="6103356"/>
              <a:ext cx="467088" cy="70866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D2A5C803-923A-429C-BF2D-B8D1D4BC186E}"/>
                </a:ext>
              </a:extLst>
            </p:cNvPr>
            <p:cNvSpPr/>
            <p:nvPr/>
          </p:nvSpPr>
          <p:spPr>
            <a:xfrm>
              <a:off x="3598849" y="1782307"/>
              <a:ext cx="2075649" cy="2480339"/>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73DCAFF8-71F0-4FF9-8856-2B0553D7752D}"/>
                </a:ext>
              </a:extLst>
            </p:cNvPr>
            <p:cNvSpPr/>
            <p:nvPr/>
          </p:nvSpPr>
          <p:spPr>
            <a:xfrm rot="2402633">
              <a:off x="4003111" y="6043197"/>
              <a:ext cx="467088" cy="70866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Extract 116">
              <a:extLst>
                <a:ext uri="{FF2B5EF4-FFF2-40B4-BE49-F238E27FC236}">
                  <a16:creationId xmlns:a16="http://schemas.microsoft.com/office/drawing/2014/main" id="{00A13EC5-507B-43A8-9A65-C9E60CE6BFC4}"/>
                </a:ext>
              </a:extLst>
            </p:cNvPr>
            <p:cNvSpPr/>
            <p:nvPr/>
          </p:nvSpPr>
          <p:spPr>
            <a:xfrm>
              <a:off x="3559833" y="3323223"/>
              <a:ext cx="2341237" cy="3070895"/>
            </a:xfrm>
            <a:prstGeom prst="flowChartExtra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5FC049F0-C852-4A27-85BA-60192B9990AB}"/>
                </a:ext>
              </a:extLst>
            </p:cNvPr>
            <p:cNvSpPr/>
            <p:nvPr/>
          </p:nvSpPr>
          <p:spPr>
            <a:xfrm rot="6444676">
              <a:off x="4699129" y="4213575"/>
              <a:ext cx="1135083" cy="37761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F9DABC86-8627-469A-8C66-73B39640CE79}"/>
                </a:ext>
              </a:extLst>
            </p:cNvPr>
            <p:cNvSpPr/>
            <p:nvPr/>
          </p:nvSpPr>
          <p:spPr>
            <a:xfrm rot="4121987">
              <a:off x="3531728" y="4121694"/>
              <a:ext cx="1135083" cy="37761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a:extLst>
                <a:ext uri="{FF2B5EF4-FFF2-40B4-BE49-F238E27FC236}">
                  <a16:creationId xmlns:a16="http://schemas.microsoft.com/office/drawing/2014/main" id="{392CEF3C-AC02-43DF-9EBC-879A33F0AF66}"/>
                </a:ext>
              </a:extLst>
            </p:cNvPr>
            <p:cNvSpPr/>
            <p:nvPr/>
          </p:nvSpPr>
          <p:spPr>
            <a:xfrm rot="19666086">
              <a:off x="4636495" y="3231862"/>
              <a:ext cx="856611" cy="1076772"/>
            </a:xfrm>
            <a:prstGeom prst="trapezoid">
              <a:avLst>
                <a:gd name="adj" fmla="val 33490"/>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a:extLst>
                <a:ext uri="{FF2B5EF4-FFF2-40B4-BE49-F238E27FC236}">
                  <a16:creationId xmlns:a16="http://schemas.microsoft.com/office/drawing/2014/main" id="{B89F5425-2007-4A90-B465-CB463E874530}"/>
                </a:ext>
              </a:extLst>
            </p:cNvPr>
            <p:cNvSpPr/>
            <p:nvPr/>
          </p:nvSpPr>
          <p:spPr>
            <a:xfrm rot="2593354">
              <a:off x="3931352" y="3188053"/>
              <a:ext cx="741557" cy="1150872"/>
            </a:xfrm>
            <a:prstGeom prst="trapezoid">
              <a:avLst>
                <a:gd name="adj" fmla="val 33490"/>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Extract 121">
              <a:extLst>
                <a:ext uri="{FF2B5EF4-FFF2-40B4-BE49-F238E27FC236}">
                  <a16:creationId xmlns:a16="http://schemas.microsoft.com/office/drawing/2014/main" id="{88BA6FC5-7FAC-400E-B0F2-500B88A111C8}"/>
                </a:ext>
              </a:extLst>
            </p:cNvPr>
            <p:cNvSpPr/>
            <p:nvPr/>
          </p:nvSpPr>
          <p:spPr>
            <a:xfrm>
              <a:off x="3755304" y="2644672"/>
              <a:ext cx="1888094" cy="2942999"/>
            </a:xfrm>
            <a:prstGeom prst="flowChartExtra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D47D48AF-E118-45C4-80D5-CBB1AA84508C}"/>
                </a:ext>
              </a:extLst>
            </p:cNvPr>
            <p:cNvSpPr/>
            <p:nvPr/>
          </p:nvSpPr>
          <p:spPr>
            <a:xfrm>
              <a:off x="4563855" y="2687445"/>
              <a:ext cx="333192" cy="87489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onut 98">
              <a:extLst>
                <a:ext uri="{FF2B5EF4-FFF2-40B4-BE49-F238E27FC236}">
                  <a16:creationId xmlns:a16="http://schemas.microsoft.com/office/drawing/2014/main" id="{CF6FF80C-B74F-427B-B948-6156E3C49E9E}"/>
                </a:ext>
              </a:extLst>
            </p:cNvPr>
            <p:cNvSpPr/>
            <p:nvPr/>
          </p:nvSpPr>
          <p:spPr>
            <a:xfrm>
              <a:off x="4563855" y="2824531"/>
              <a:ext cx="333192" cy="699920"/>
            </a:xfrm>
            <a:prstGeom prst="donut">
              <a:avLst>
                <a:gd name="adj" fmla="val 12742"/>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Oval 124">
              <a:extLst>
                <a:ext uri="{FF2B5EF4-FFF2-40B4-BE49-F238E27FC236}">
                  <a16:creationId xmlns:a16="http://schemas.microsoft.com/office/drawing/2014/main" id="{F96D45EF-9705-4F0B-859D-A0789BEF4BAE}"/>
                </a:ext>
              </a:extLst>
            </p:cNvPr>
            <p:cNvSpPr/>
            <p:nvPr/>
          </p:nvSpPr>
          <p:spPr>
            <a:xfrm>
              <a:off x="4088499" y="1865142"/>
              <a:ext cx="1221707" cy="148432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592F2659-644C-46F0-A18B-106FE722138A}"/>
                </a:ext>
              </a:extLst>
            </p:cNvPr>
            <p:cNvSpPr/>
            <p:nvPr/>
          </p:nvSpPr>
          <p:spPr>
            <a:xfrm>
              <a:off x="3352698" y="1473945"/>
              <a:ext cx="2657743" cy="2590723"/>
            </a:xfrm>
            <a:custGeom>
              <a:avLst/>
              <a:gdLst>
                <a:gd name="connsiteX0" fmla="*/ 1324715 w 2657743"/>
                <a:gd name="connsiteY0" fmla="*/ 0 h 2590723"/>
                <a:gd name="connsiteX1" fmla="*/ 2183210 w 2657743"/>
                <a:gd name="connsiteY1" fmla="*/ 313086 h 2590723"/>
                <a:gd name="connsiteX2" fmla="*/ 2180607 w 2657743"/>
                <a:gd name="connsiteY2" fmla="*/ 331887 h 2590723"/>
                <a:gd name="connsiteX3" fmla="*/ 2184054 w 2657743"/>
                <a:gd name="connsiteY3" fmla="*/ 335394 h 2590723"/>
                <a:gd name="connsiteX4" fmla="*/ 2425508 w 2657743"/>
                <a:gd name="connsiteY4" fmla="*/ 1287893 h 2590723"/>
                <a:gd name="connsiteX5" fmla="*/ 2601377 w 2657743"/>
                <a:gd name="connsiteY5" fmla="*/ 2561916 h 2590723"/>
                <a:gd name="connsiteX6" fmla="*/ 1799387 w 2657743"/>
                <a:gd name="connsiteY6" fmla="*/ 1556492 h 2590723"/>
                <a:gd name="connsiteX7" fmla="*/ 1579488 w 2657743"/>
                <a:gd name="connsiteY7" fmla="*/ 896326 h 2590723"/>
                <a:gd name="connsiteX8" fmla="*/ 1550145 w 2657743"/>
                <a:gd name="connsiteY8" fmla="*/ 737222 h 2590723"/>
                <a:gd name="connsiteX9" fmla="*/ 1511224 w 2657743"/>
                <a:gd name="connsiteY9" fmla="*/ 733511 h 2590723"/>
                <a:gd name="connsiteX10" fmla="*/ 1338406 w 2657743"/>
                <a:gd name="connsiteY10" fmla="*/ 645379 h 2590723"/>
                <a:gd name="connsiteX11" fmla="*/ 1332272 w 2657743"/>
                <a:gd name="connsiteY11" fmla="*/ 638348 h 2590723"/>
                <a:gd name="connsiteX12" fmla="*/ 1296495 w 2657743"/>
                <a:gd name="connsiteY12" fmla="*/ 679364 h 2590723"/>
                <a:gd name="connsiteX13" fmla="*/ 1123676 w 2657743"/>
                <a:gd name="connsiteY13" fmla="*/ 767495 h 2590723"/>
                <a:gd name="connsiteX14" fmla="*/ 1105534 w 2657743"/>
                <a:gd name="connsiteY14" fmla="*/ 769225 h 2590723"/>
                <a:gd name="connsiteX15" fmla="*/ 1078255 w 2657743"/>
                <a:gd name="connsiteY15" fmla="*/ 917138 h 2590723"/>
                <a:gd name="connsiteX16" fmla="*/ 858356 w 2657743"/>
                <a:gd name="connsiteY16" fmla="*/ 1577304 h 2590723"/>
                <a:gd name="connsiteX17" fmla="*/ 56366 w 2657743"/>
                <a:gd name="connsiteY17" fmla="*/ 2582728 h 2590723"/>
                <a:gd name="connsiteX18" fmla="*/ 232235 w 2657743"/>
                <a:gd name="connsiteY18" fmla="*/ 1308705 h 2590723"/>
                <a:gd name="connsiteX19" fmla="*/ 473690 w 2657743"/>
                <a:gd name="connsiteY19" fmla="*/ 356206 h 2590723"/>
                <a:gd name="connsiteX20" fmla="*/ 474820 w 2657743"/>
                <a:gd name="connsiteY20" fmla="*/ 355056 h 2590723"/>
                <a:gd name="connsiteX21" fmla="*/ 470652 w 2657743"/>
                <a:gd name="connsiteY21" fmla="*/ 345098 h 2590723"/>
                <a:gd name="connsiteX22" fmla="*/ 466220 w 2657743"/>
                <a:gd name="connsiteY22" fmla="*/ 313086 h 2590723"/>
                <a:gd name="connsiteX23" fmla="*/ 1324715 w 2657743"/>
                <a:gd name="connsiteY23" fmla="*/ 0 h 259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57743" h="2590723">
                  <a:moveTo>
                    <a:pt x="1324715" y="0"/>
                  </a:moveTo>
                  <a:cubicBezTo>
                    <a:pt x="1798849" y="0"/>
                    <a:pt x="2183210" y="140173"/>
                    <a:pt x="2183210" y="313086"/>
                  </a:cubicBezTo>
                  <a:lnTo>
                    <a:pt x="2180607" y="331887"/>
                  </a:lnTo>
                  <a:lnTo>
                    <a:pt x="2184054" y="335394"/>
                  </a:lnTo>
                  <a:cubicBezTo>
                    <a:pt x="2301535" y="480267"/>
                    <a:pt x="2397102" y="763247"/>
                    <a:pt x="2425508" y="1287893"/>
                  </a:cubicBezTo>
                  <a:cubicBezTo>
                    <a:pt x="2501256" y="2686949"/>
                    <a:pt x="2774275" y="2487744"/>
                    <a:pt x="2601377" y="2561916"/>
                  </a:cubicBezTo>
                  <a:cubicBezTo>
                    <a:pt x="2428479" y="2636087"/>
                    <a:pt x="2069416" y="2185944"/>
                    <a:pt x="1799387" y="1556492"/>
                  </a:cubicBezTo>
                  <a:cubicBezTo>
                    <a:pt x="1698127" y="1320448"/>
                    <a:pt x="1623766" y="1092707"/>
                    <a:pt x="1579488" y="896326"/>
                  </a:cubicBezTo>
                  <a:lnTo>
                    <a:pt x="1550145" y="737222"/>
                  </a:lnTo>
                  <a:lnTo>
                    <a:pt x="1511224" y="733511"/>
                  </a:lnTo>
                  <a:cubicBezTo>
                    <a:pt x="1444468" y="720590"/>
                    <a:pt x="1384800" y="689262"/>
                    <a:pt x="1338406" y="645379"/>
                  </a:cubicBezTo>
                  <a:lnTo>
                    <a:pt x="1332272" y="638348"/>
                  </a:lnTo>
                  <a:lnTo>
                    <a:pt x="1296495" y="679364"/>
                  </a:lnTo>
                  <a:cubicBezTo>
                    <a:pt x="1250101" y="723247"/>
                    <a:pt x="1190433" y="754574"/>
                    <a:pt x="1123676" y="767495"/>
                  </a:cubicBezTo>
                  <a:lnTo>
                    <a:pt x="1105534" y="769225"/>
                  </a:lnTo>
                  <a:lnTo>
                    <a:pt x="1078255" y="917138"/>
                  </a:lnTo>
                  <a:cubicBezTo>
                    <a:pt x="1033977" y="1113519"/>
                    <a:pt x="959617" y="1341260"/>
                    <a:pt x="858356" y="1577304"/>
                  </a:cubicBezTo>
                  <a:cubicBezTo>
                    <a:pt x="588328" y="2206756"/>
                    <a:pt x="229264" y="2656899"/>
                    <a:pt x="56366" y="2582728"/>
                  </a:cubicBezTo>
                  <a:cubicBezTo>
                    <a:pt x="-116532" y="2508556"/>
                    <a:pt x="156487" y="2707761"/>
                    <a:pt x="232235" y="1308705"/>
                  </a:cubicBezTo>
                  <a:cubicBezTo>
                    <a:pt x="260641" y="784059"/>
                    <a:pt x="356208" y="501079"/>
                    <a:pt x="473690" y="356206"/>
                  </a:cubicBezTo>
                  <a:lnTo>
                    <a:pt x="474820" y="355056"/>
                  </a:lnTo>
                  <a:lnTo>
                    <a:pt x="470652" y="345098"/>
                  </a:lnTo>
                  <a:cubicBezTo>
                    <a:pt x="467722" y="334572"/>
                    <a:pt x="466220" y="323893"/>
                    <a:pt x="466220" y="313086"/>
                  </a:cubicBezTo>
                  <a:cubicBezTo>
                    <a:pt x="466220" y="140173"/>
                    <a:pt x="850581" y="0"/>
                    <a:pt x="1324715" y="0"/>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7" name="Oval 126">
              <a:extLst>
                <a:ext uri="{FF2B5EF4-FFF2-40B4-BE49-F238E27FC236}">
                  <a16:creationId xmlns:a16="http://schemas.microsoft.com/office/drawing/2014/main" id="{1BA418E2-4DBD-4754-8A9D-A54D0FA347ED}"/>
                </a:ext>
              </a:extLst>
            </p:cNvPr>
            <p:cNvSpPr/>
            <p:nvPr/>
          </p:nvSpPr>
          <p:spPr>
            <a:xfrm rot="18207161">
              <a:off x="3544004" y="3148588"/>
              <a:ext cx="792565" cy="4845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7F278671-BD05-4724-8AFC-95C52A7666D5}"/>
                </a:ext>
              </a:extLst>
            </p:cNvPr>
            <p:cNvSpPr/>
            <p:nvPr/>
          </p:nvSpPr>
          <p:spPr>
            <a:xfrm rot="14400209">
              <a:off x="5047606" y="3233165"/>
              <a:ext cx="655879" cy="2932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1200" y="228601"/>
            <a:ext cx="8229600" cy="830997"/>
          </a:xfrm>
          <a:prstGeom prst="rect">
            <a:avLst/>
          </a:prstGeom>
          <a:noFill/>
        </p:spPr>
        <p:txBody>
          <a:bodyPr wrap="square" rtlCol="0">
            <a:spAutoFit/>
          </a:bodyPr>
          <a:lstStyle/>
          <a:p>
            <a:pPr algn="ctr"/>
            <a:r>
              <a:rPr lang="en-US" sz="4800" dirty="0">
                <a:solidFill>
                  <a:schemeClr val="bg1"/>
                </a:solidFill>
              </a:rPr>
              <a:t>Remembrance—the body </a:t>
            </a:r>
          </a:p>
        </p:txBody>
      </p:sp>
      <p:sp>
        <p:nvSpPr>
          <p:cNvPr id="4" name="TextBox 3"/>
          <p:cNvSpPr txBox="1"/>
          <p:nvPr/>
        </p:nvSpPr>
        <p:spPr>
          <a:xfrm>
            <a:off x="941294" y="1366272"/>
            <a:ext cx="4343400" cy="2677656"/>
          </a:xfrm>
          <a:prstGeom prst="rect">
            <a:avLst/>
          </a:prstGeom>
          <a:noFill/>
        </p:spPr>
        <p:txBody>
          <a:bodyPr wrap="square" rtlCol="0">
            <a:spAutoFit/>
          </a:bodyPr>
          <a:lstStyle/>
          <a:p>
            <a:r>
              <a:rPr lang="en-US" sz="2800" dirty="0">
                <a:solidFill>
                  <a:schemeClr val="bg1"/>
                </a:solidFill>
              </a:rPr>
              <a:t>“For I have received of the Lord that which also I delivered unto you, that the Lord Jesus the same night in which he was betrayed took bread:</a:t>
            </a:r>
          </a:p>
        </p:txBody>
      </p:sp>
      <p:sp>
        <p:nvSpPr>
          <p:cNvPr id="5" name="TextBox 4"/>
          <p:cNvSpPr txBox="1"/>
          <p:nvPr/>
        </p:nvSpPr>
        <p:spPr>
          <a:xfrm>
            <a:off x="5531222" y="4616559"/>
            <a:ext cx="5979459" cy="1815882"/>
          </a:xfrm>
          <a:prstGeom prst="rect">
            <a:avLst/>
          </a:prstGeom>
          <a:noFill/>
        </p:spPr>
        <p:txBody>
          <a:bodyPr wrap="square" rtlCol="0">
            <a:spAutoFit/>
          </a:bodyPr>
          <a:lstStyle/>
          <a:p>
            <a:r>
              <a:rPr lang="en-US" sz="2800" dirty="0">
                <a:solidFill>
                  <a:schemeClr val="bg1"/>
                </a:solidFill>
              </a:rPr>
              <a:t>…and when he had given thanks, he brake it, and said, Take, eat: this is my body, which is broken for you: this do in remembrance of me.”</a:t>
            </a:r>
          </a:p>
        </p:txBody>
      </p:sp>
      <p:sp>
        <p:nvSpPr>
          <p:cNvPr id="6" name="TextBox 5"/>
          <p:cNvSpPr txBox="1"/>
          <p:nvPr/>
        </p:nvSpPr>
        <p:spPr>
          <a:xfrm>
            <a:off x="0" y="6226507"/>
            <a:ext cx="4343400" cy="523220"/>
          </a:xfrm>
          <a:prstGeom prst="rect">
            <a:avLst/>
          </a:prstGeom>
          <a:noFill/>
        </p:spPr>
        <p:txBody>
          <a:bodyPr wrap="square" rtlCol="0">
            <a:spAutoFit/>
          </a:bodyPr>
          <a:lstStyle/>
          <a:p>
            <a:r>
              <a:rPr lang="en-US" sz="2800" dirty="0">
                <a:solidFill>
                  <a:schemeClr val="bg1"/>
                </a:solidFill>
              </a:rPr>
              <a:t>1 Corinthians 11:23-24</a:t>
            </a:r>
          </a:p>
        </p:txBody>
      </p:sp>
      <p:pic>
        <p:nvPicPr>
          <p:cNvPr id="7" name="Picture 6">
            <a:extLst>
              <a:ext uri="{FF2B5EF4-FFF2-40B4-BE49-F238E27FC236}">
                <a16:creationId xmlns:a16="http://schemas.microsoft.com/office/drawing/2014/main" id="{E247B036-5FB3-4AF0-8587-CDD762318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69297"/>
            <a:ext cx="2728949" cy="3378699"/>
          </a:xfrm>
          <a:prstGeom prst="rect">
            <a:avLst/>
          </a:prstGeom>
        </p:spPr>
      </p:pic>
    </p:spTree>
    <p:extLst>
      <p:ext uri="{BB962C8B-B14F-4D97-AF65-F5344CB8AC3E}">
        <p14:creationId xmlns:p14="http://schemas.microsoft.com/office/powerpoint/2010/main" val="41508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1200" y="228601"/>
            <a:ext cx="8229600" cy="830997"/>
          </a:xfrm>
          <a:prstGeom prst="rect">
            <a:avLst/>
          </a:prstGeom>
          <a:noFill/>
        </p:spPr>
        <p:txBody>
          <a:bodyPr wrap="square" rtlCol="0">
            <a:spAutoFit/>
          </a:bodyPr>
          <a:lstStyle/>
          <a:p>
            <a:pPr algn="ctr"/>
            <a:r>
              <a:rPr lang="en-US" sz="4800" dirty="0">
                <a:solidFill>
                  <a:schemeClr val="bg1"/>
                </a:solidFill>
              </a:rPr>
              <a:t>Remembrance—the blood </a:t>
            </a:r>
          </a:p>
        </p:txBody>
      </p:sp>
      <p:sp>
        <p:nvSpPr>
          <p:cNvPr id="4" name="TextBox 3"/>
          <p:cNvSpPr txBox="1"/>
          <p:nvPr/>
        </p:nvSpPr>
        <p:spPr>
          <a:xfrm>
            <a:off x="596152" y="1455629"/>
            <a:ext cx="5271247" cy="2677656"/>
          </a:xfrm>
          <a:prstGeom prst="rect">
            <a:avLst/>
          </a:prstGeom>
          <a:noFill/>
        </p:spPr>
        <p:txBody>
          <a:bodyPr wrap="square" rtlCol="0">
            <a:spAutoFit/>
          </a:bodyPr>
          <a:lstStyle/>
          <a:p>
            <a:r>
              <a:rPr lang="en-US" sz="2800" dirty="0">
                <a:solidFill>
                  <a:schemeClr val="bg1"/>
                </a:solidFill>
              </a:rPr>
              <a:t>“After the same manner also he took the cup, when he had supped, saying, This cup is the new testament in my blood: this do ye, as oft as ye drink it in remembrance of me.</a:t>
            </a:r>
          </a:p>
        </p:txBody>
      </p:sp>
      <p:sp>
        <p:nvSpPr>
          <p:cNvPr id="5" name="TextBox 4"/>
          <p:cNvSpPr txBox="1"/>
          <p:nvPr/>
        </p:nvSpPr>
        <p:spPr>
          <a:xfrm>
            <a:off x="5867400" y="4343400"/>
            <a:ext cx="4343400" cy="1815882"/>
          </a:xfrm>
          <a:prstGeom prst="rect">
            <a:avLst/>
          </a:prstGeom>
          <a:noFill/>
        </p:spPr>
        <p:txBody>
          <a:bodyPr wrap="square" rtlCol="0">
            <a:spAutoFit/>
          </a:bodyPr>
          <a:lstStyle/>
          <a:p>
            <a:r>
              <a:rPr lang="en-US" sz="2800" dirty="0">
                <a:solidFill>
                  <a:schemeClr val="bg1"/>
                </a:solidFill>
              </a:rPr>
              <a:t>“For as often as ye eat this bread, and drink this cup, ye do </a:t>
            </a:r>
            <a:r>
              <a:rPr lang="en-US" sz="2800" dirty="0" err="1">
                <a:solidFill>
                  <a:schemeClr val="bg1"/>
                </a:solidFill>
              </a:rPr>
              <a:t>shew</a:t>
            </a:r>
            <a:r>
              <a:rPr lang="en-US" sz="2800" dirty="0">
                <a:solidFill>
                  <a:schemeClr val="bg1"/>
                </a:solidFill>
              </a:rPr>
              <a:t> the Lord’s death till he come.”</a:t>
            </a:r>
          </a:p>
        </p:txBody>
      </p:sp>
      <p:sp>
        <p:nvSpPr>
          <p:cNvPr id="6" name="TextBox 5"/>
          <p:cNvSpPr txBox="1"/>
          <p:nvPr/>
        </p:nvSpPr>
        <p:spPr>
          <a:xfrm>
            <a:off x="0" y="6178228"/>
            <a:ext cx="4343400" cy="523220"/>
          </a:xfrm>
          <a:prstGeom prst="rect">
            <a:avLst/>
          </a:prstGeom>
          <a:noFill/>
        </p:spPr>
        <p:txBody>
          <a:bodyPr wrap="square" rtlCol="0">
            <a:spAutoFit/>
          </a:bodyPr>
          <a:lstStyle/>
          <a:p>
            <a:r>
              <a:rPr lang="en-US" sz="2800" dirty="0">
                <a:solidFill>
                  <a:schemeClr val="bg1"/>
                </a:solidFill>
              </a:rPr>
              <a:t>1 Corinthians 11:25-26</a:t>
            </a:r>
          </a:p>
        </p:txBody>
      </p:sp>
      <p:pic>
        <p:nvPicPr>
          <p:cNvPr id="13318" name="Picture 6" descr="https://encrypted-tbn2.gstatic.com/images?q=tbn:ANd9GcQH2U8tAHwcLsKpY-ZWGn9PXqAO8TWEp8WvwV729dcmWC9_kc4VlA"/>
          <p:cNvPicPr>
            <a:picLocks noChangeAspect="1" noChangeArrowheads="1"/>
          </p:cNvPicPr>
          <p:nvPr/>
        </p:nvPicPr>
        <p:blipFill>
          <a:blip r:embed="rId3" cstate="print"/>
          <a:srcRect/>
          <a:stretch>
            <a:fillRect/>
          </a:stretch>
        </p:blipFill>
        <p:spPr bwMode="auto">
          <a:xfrm>
            <a:off x="6096000" y="1614726"/>
            <a:ext cx="4306724" cy="2359461"/>
          </a:xfrm>
          <a:prstGeom prst="rect">
            <a:avLst/>
          </a:prstGeom>
          <a:noFill/>
        </p:spPr>
      </p:pic>
    </p:spTree>
    <p:extLst>
      <p:ext uri="{BB962C8B-B14F-4D97-AF65-F5344CB8AC3E}">
        <p14:creationId xmlns:p14="http://schemas.microsoft.com/office/powerpoint/2010/main" val="417530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1200" y="228601"/>
            <a:ext cx="8229600" cy="830997"/>
          </a:xfrm>
          <a:prstGeom prst="rect">
            <a:avLst/>
          </a:prstGeom>
          <a:noFill/>
        </p:spPr>
        <p:txBody>
          <a:bodyPr wrap="square" rtlCol="0">
            <a:spAutoFit/>
          </a:bodyPr>
          <a:lstStyle/>
          <a:p>
            <a:pPr algn="ctr"/>
            <a:r>
              <a:rPr lang="en-US" sz="4800" dirty="0">
                <a:solidFill>
                  <a:schemeClr val="bg1"/>
                </a:solidFill>
              </a:rPr>
              <a:t>Which is more important?</a:t>
            </a:r>
          </a:p>
        </p:txBody>
      </p:sp>
      <p:sp>
        <p:nvSpPr>
          <p:cNvPr id="4" name="TextBox 3"/>
          <p:cNvSpPr txBox="1"/>
          <p:nvPr/>
        </p:nvSpPr>
        <p:spPr>
          <a:xfrm>
            <a:off x="1752600" y="1219201"/>
            <a:ext cx="4343400" cy="954107"/>
          </a:xfrm>
          <a:prstGeom prst="rect">
            <a:avLst/>
          </a:prstGeom>
          <a:noFill/>
        </p:spPr>
        <p:txBody>
          <a:bodyPr wrap="square" rtlCol="0">
            <a:spAutoFit/>
          </a:bodyPr>
          <a:lstStyle/>
          <a:p>
            <a:r>
              <a:rPr lang="en-US" sz="2800" dirty="0">
                <a:solidFill>
                  <a:schemeClr val="bg1"/>
                </a:solidFill>
              </a:rPr>
              <a:t>What we take for the sacrament…</a:t>
            </a:r>
          </a:p>
        </p:txBody>
      </p:sp>
      <p:sp>
        <p:nvSpPr>
          <p:cNvPr id="5" name="TextBox 4"/>
          <p:cNvSpPr txBox="1"/>
          <p:nvPr/>
        </p:nvSpPr>
        <p:spPr>
          <a:xfrm>
            <a:off x="5867400" y="4343401"/>
            <a:ext cx="4343400" cy="954107"/>
          </a:xfrm>
          <a:prstGeom prst="rect">
            <a:avLst/>
          </a:prstGeom>
          <a:noFill/>
        </p:spPr>
        <p:txBody>
          <a:bodyPr wrap="square" rtlCol="0">
            <a:spAutoFit/>
          </a:bodyPr>
          <a:lstStyle/>
          <a:p>
            <a:r>
              <a:rPr lang="en-US" sz="2800" dirty="0">
                <a:solidFill>
                  <a:schemeClr val="bg1"/>
                </a:solidFill>
              </a:rPr>
              <a:t>…or how prepared we are to partake of the sacrament?</a:t>
            </a:r>
          </a:p>
        </p:txBody>
      </p:sp>
      <p:pic>
        <p:nvPicPr>
          <p:cNvPr id="6" name="Picture 5">
            <a:extLst>
              <a:ext uri="{FF2B5EF4-FFF2-40B4-BE49-F238E27FC236}">
                <a16:creationId xmlns:a16="http://schemas.microsoft.com/office/drawing/2014/main" id="{A63E5711-9F18-4D42-B39F-D092DE980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277788"/>
            <a:ext cx="2971800" cy="2400300"/>
          </a:xfrm>
          <a:prstGeom prst="rect">
            <a:avLst/>
          </a:prstGeom>
        </p:spPr>
      </p:pic>
      <p:pic>
        <p:nvPicPr>
          <p:cNvPr id="11" name="Picture 10">
            <a:extLst>
              <a:ext uri="{FF2B5EF4-FFF2-40B4-BE49-F238E27FC236}">
                <a16:creationId xmlns:a16="http://schemas.microsoft.com/office/drawing/2014/main" id="{9D5F4D55-0E1F-43E4-8EB1-6918FEACC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571" y="2991654"/>
            <a:ext cx="3975100" cy="3048000"/>
          </a:xfrm>
          <a:prstGeom prst="rect">
            <a:avLst/>
          </a:prstGeom>
        </p:spPr>
      </p:pic>
    </p:spTree>
    <p:extLst>
      <p:ext uri="{BB962C8B-B14F-4D97-AF65-F5344CB8AC3E}">
        <p14:creationId xmlns:p14="http://schemas.microsoft.com/office/powerpoint/2010/main" val="331909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ou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381001"/>
            <a:ext cx="8229600" cy="830997"/>
          </a:xfrm>
          <a:prstGeom prst="rect">
            <a:avLst/>
          </a:prstGeom>
          <a:noFill/>
        </p:spPr>
        <p:txBody>
          <a:bodyPr wrap="square" rtlCol="0">
            <a:spAutoFit/>
          </a:bodyPr>
          <a:lstStyle/>
          <a:p>
            <a:pPr algn="ctr"/>
            <a:r>
              <a:rPr lang="en-US" sz="4800" dirty="0">
                <a:solidFill>
                  <a:schemeClr val="bg1"/>
                </a:solidFill>
              </a:rPr>
              <a:t>Importance of Sacrament</a:t>
            </a:r>
          </a:p>
        </p:txBody>
      </p:sp>
      <p:sp>
        <p:nvSpPr>
          <p:cNvPr id="4" name="TextBox 3"/>
          <p:cNvSpPr txBox="1"/>
          <p:nvPr/>
        </p:nvSpPr>
        <p:spPr>
          <a:xfrm>
            <a:off x="896166" y="1788229"/>
            <a:ext cx="4343400" cy="2246769"/>
          </a:xfrm>
          <a:prstGeom prst="rect">
            <a:avLst/>
          </a:prstGeom>
          <a:noFill/>
        </p:spPr>
        <p:txBody>
          <a:bodyPr wrap="square" rtlCol="0">
            <a:spAutoFit/>
          </a:bodyPr>
          <a:lstStyle/>
          <a:p>
            <a:r>
              <a:rPr lang="en-US" sz="2800" dirty="0">
                <a:solidFill>
                  <a:schemeClr val="bg1"/>
                </a:solidFill>
              </a:rPr>
              <a:t>“For behold, I say unto you, that it </a:t>
            </a:r>
            <a:r>
              <a:rPr lang="en-US" sz="2800" dirty="0" err="1">
                <a:solidFill>
                  <a:schemeClr val="bg1"/>
                </a:solidFill>
              </a:rPr>
              <a:t>mattereth</a:t>
            </a:r>
            <a:r>
              <a:rPr lang="en-US" sz="2800" dirty="0">
                <a:solidFill>
                  <a:schemeClr val="bg1"/>
                </a:solidFill>
              </a:rPr>
              <a:t> not what ye shall eat or what ye shall drink when ye partake of the sacrament…</a:t>
            </a:r>
          </a:p>
        </p:txBody>
      </p:sp>
      <p:sp>
        <p:nvSpPr>
          <p:cNvPr id="5" name="TextBox 4"/>
          <p:cNvSpPr txBox="1"/>
          <p:nvPr/>
        </p:nvSpPr>
        <p:spPr>
          <a:xfrm>
            <a:off x="6324600" y="4898409"/>
            <a:ext cx="4343400" cy="1384995"/>
          </a:xfrm>
          <a:prstGeom prst="rect">
            <a:avLst/>
          </a:prstGeom>
          <a:noFill/>
        </p:spPr>
        <p:txBody>
          <a:bodyPr wrap="square" rtlCol="0">
            <a:spAutoFit/>
          </a:bodyPr>
          <a:lstStyle/>
          <a:p>
            <a:r>
              <a:rPr lang="en-US" sz="2800" dirty="0">
                <a:solidFill>
                  <a:schemeClr val="bg1"/>
                </a:solidFill>
              </a:rPr>
              <a:t>…if it so be that ye do it with an eye single to my glory---remembering…</a:t>
            </a:r>
          </a:p>
        </p:txBody>
      </p:sp>
      <p:sp>
        <p:nvSpPr>
          <p:cNvPr id="6" name="TextBox 5"/>
          <p:cNvSpPr txBox="1"/>
          <p:nvPr/>
        </p:nvSpPr>
        <p:spPr>
          <a:xfrm>
            <a:off x="38100" y="6245186"/>
            <a:ext cx="4343400" cy="523220"/>
          </a:xfrm>
          <a:prstGeom prst="rect">
            <a:avLst/>
          </a:prstGeom>
          <a:noFill/>
        </p:spPr>
        <p:txBody>
          <a:bodyPr wrap="square" rtlCol="0">
            <a:spAutoFit/>
          </a:bodyPr>
          <a:lstStyle/>
          <a:p>
            <a:r>
              <a:rPr lang="en-US" sz="2800" dirty="0">
                <a:solidFill>
                  <a:schemeClr val="bg1"/>
                </a:solidFill>
              </a:rPr>
              <a:t>D&amp;C 27:2</a:t>
            </a:r>
          </a:p>
        </p:txBody>
      </p:sp>
      <p:pic>
        <p:nvPicPr>
          <p:cNvPr id="7" name="Picture 6">
            <a:extLst>
              <a:ext uri="{FF2B5EF4-FFF2-40B4-BE49-F238E27FC236}">
                <a16:creationId xmlns:a16="http://schemas.microsoft.com/office/drawing/2014/main" id="{628F31ED-3EA9-4706-BEE9-22B799055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27916"/>
            <a:ext cx="3519325" cy="3167393"/>
          </a:xfrm>
          <a:prstGeom prst="rect">
            <a:avLst/>
          </a:prstGeom>
        </p:spPr>
      </p:pic>
    </p:spTree>
    <p:extLst>
      <p:ext uri="{BB962C8B-B14F-4D97-AF65-F5344CB8AC3E}">
        <p14:creationId xmlns:p14="http://schemas.microsoft.com/office/powerpoint/2010/main" val="204472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1752601"/>
            <a:ext cx="4343400" cy="1754326"/>
          </a:xfrm>
          <a:prstGeom prst="rect">
            <a:avLst/>
          </a:prstGeom>
          <a:noFill/>
        </p:spPr>
        <p:txBody>
          <a:bodyPr wrap="square" rtlCol="0">
            <a:spAutoFit/>
          </a:bodyPr>
          <a:lstStyle/>
          <a:p>
            <a:r>
              <a:rPr lang="en-US" sz="3600" dirty="0">
                <a:solidFill>
                  <a:schemeClr val="bg1"/>
                </a:solidFill>
              </a:rPr>
              <a:t>…unto the Father my body which was laid down for you…</a:t>
            </a:r>
          </a:p>
        </p:txBody>
      </p:sp>
      <p:sp>
        <p:nvSpPr>
          <p:cNvPr id="5" name="TextBox 4"/>
          <p:cNvSpPr txBox="1"/>
          <p:nvPr/>
        </p:nvSpPr>
        <p:spPr>
          <a:xfrm>
            <a:off x="5867399" y="4343401"/>
            <a:ext cx="4935279" cy="1754326"/>
          </a:xfrm>
          <a:prstGeom prst="rect">
            <a:avLst/>
          </a:prstGeom>
          <a:noFill/>
        </p:spPr>
        <p:txBody>
          <a:bodyPr wrap="square" rtlCol="0">
            <a:spAutoFit/>
          </a:bodyPr>
          <a:lstStyle/>
          <a:p>
            <a:r>
              <a:rPr lang="en-US" sz="3600" dirty="0">
                <a:solidFill>
                  <a:schemeClr val="bg1"/>
                </a:solidFill>
              </a:rPr>
              <a:t>…and my blood which was shed for the remission of your sins.”</a:t>
            </a:r>
          </a:p>
        </p:txBody>
      </p:sp>
      <p:sp>
        <p:nvSpPr>
          <p:cNvPr id="6" name="TextBox 5"/>
          <p:cNvSpPr txBox="1"/>
          <p:nvPr/>
        </p:nvSpPr>
        <p:spPr>
          <a:xfrm>
            <a:off x="0" y="6334780"/>
            <a:ext cx="4343400" cy="523220"/>
          </a:xfrm>
          <a:prstGeom prst="rect">
            <a:avLst/>
          </a:prstGeom>
          <a:noFill/>
        </p:spPr>
        <p:txBody>
          <a:bodyPr wrap="square" rtlCol="0">
            <a:spAutoFit/>
          </a:bodyPr>
          <a:lstStyle/>
          <a:p>
            <a:r>
              <a:rPr lang="en-US" sz="2800" dirty="0">
                <a:solidFill>
                  <a:schemeClr val="bg1"/>
                </a:solidFill>
              </a:rPr>
              <a:t>D&amp;C 27:2</a:t>
            </a:r>
          </a:p>
        </p:txBody>
      </p:sp>
      <p:pic>
        <p:nvPicPr>
          <p:cNvPr id="7" name="Picture 6" descr="2870b.gif"/>
          <p:cNvPicPr>
            <a:picLocks noChangeAspect="1"/>
          </p:cNvPicPr>
          <p:nvPr/>
        </p:nvPicPr>
        <p:blipFill>
          <a:blip r:embed="rId3" cstate="print"/>
          <a:stretch>
            <a:fillRect/>
          </a:stretch>
        </p:blipFill>
        <p:spPr>
          <a:xfrm>
            <a:off x="6629400" y="838201"/>
            <a:ext cx="2133600" cy="3299791"/>
          </a:xfrm>
          <a:prstGeom prst="rect">
            <a:avLst/>
          </a:prstGeom>
        </p:spPr>
      </p:pic>
    </p:spTree>
    <p:extLst>
      <p:ext uri="{BB962C8B-B14F-4D97-AF65-F5344CB8AC3E}">
        <p14:creationId xmlns:p14="http://schemas.microsoft.com/office/powerpoint/2010/main" val="349136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1200" y="228601"/>
            <a:ext cx="8229600" cy="830997"/>
          </a:xfrm>
          <a:prstGeom prst="rect">
            <a:avLst/>
          </a:prstGeom>
          <a:noFill/>
        </p:spPr>
        <p:txBody>
          <a:bodyPr wrap="square" rtlCol="0">
            <a:spAutoFit/>
          </a:bodyPr>
          <a:lstStyle/>
          <a:p>
            <a:pPr algn="ctr"/>
            <a:r>
              <a:rPr lang="en-US" sz="4800" dirty="0">
                <a:solidFill>
                  <a:schemeClr val="bg1"/>
                </a:solidFill>
              </a:rPr>
              <a:t>Sacramental Covenants</a:t>
            </a:r>
          </a:p>
        </p:txBody>
      </p:sp>
      <p:sp>
        <p:nvSpPr>
          <p:cNvPr id="4" name="TextBox 3"/>
          <p:cNvSpPr txBox="1"/>
          <p:nvPr/>
        </p:nvSpPr>
        <p:spPr>
          <a:xfrm>
            <a:off x="596153" y="1408037"/>
            <a:ext cx="8382000" cy="3970318"/>
          </a:xfrm>
          <a:prstGeom prst="rect">
            <a:avLst/>
          </a:prstGeom>
          <a:noFill/>
        </p:spPr>
        <p:txBody>
          <a:bodyPr wrap="square" rtlCol="0">
            <a:spAutoFit/>
          </a:bodyPr>
          <a:lstStyle/>
          <a:p>
            <a:r>
              <a:rPr lang="en-US" sz="2800" dirty="0">
                <a:solidFill>
                  <a:schemeClr val="bg1"/>
                </a:solidFill>
              </a:rPr>
              <a:t>Eat and Do in Remembrance:</a:t>
            </a:r>
          </a:p>
          <a:p>
            <a:endParaRPr lang="en-US" sz="2800" dirty="0">
              <a:solidFill>
                <a:schemeClr val="bg1"/>
              </a:solidFill>
            </a:endParaRPr>
          </a:p>
          <a:p>
            <a:r>
              <a:rPr lang="en-US" sz="2800" dirty="0">
                <a:solidFill>
                  <a:schemeClr val="bg1"/>
                </a:solidFill>
              </a:rPr>
              <a:t>Witness unto thee</a:t>
            </a:r>
          </a:p>
          <a:p>
            <a:endParaRPr lang="en-US" sz="2800" dirty="0">
              <a:solidFill>
                <a:schemeClr val="bg1"/>
              </a:solidFill>
            </a:endParaRPr>
          </a:p>
          <a:p>
            <a:r>
              <a:rPr lang="en-US" sz="2800" dirty="0">
                <a:solidFill>
                  <a:schemeClr val="bg1"/>
                </a:solidFill>
              </a:rPr>
              <a:t>Willing to take upon them the name of thy Son</a:t>
            </a:r>
          </a:p>
          <a:p>
            <a:endParaRPr lang="en-US" sz="2800" dirty="0">
              <a:solidFill>
                <a:schemeClr val="bg1"/>
              </a:solidFill>
            </a:endParaRPr>
          </a:p>
          <a:p>
            <a:r>
              <a:rPr lang="en-US" sz="2800" dirty="0">
                <a:solidFill>
                  <a:schemeClr val="bg1"/>
                </a:solidFill>
              </a:rPr>
              <a:t>Always remember him and keep his commandments</a:t>
            </a:r>
          </a:p>
          <a:p>
            <a:endParaRPr lang="en-US" sz="2800" dirty="0">
              <a:solidFill>
                <a:schemeClr val="bg1"/>
              </a:solidFill>
            </a:endParaRPr>
          </a:p>
          <a:p>
            <a:r>
              <a:rPr lang="en-US" sz="2800" dirty="0">
                <a:solidFill>
                  <a:schemeClr val="bg1"/>
                </a:solidFill>
              </a:rPr>
              <a:t>Always have his Spirit to be with them</a:t>
            </a:r>
          </a:p>
        </p:txBody>
      </p:sp>
      <p:sp>
        <p:nvSpPr>
          <p:cNvPr id="5" name="TextBox 4"/>
          <p:cNvSpPr txBox="1"/>
          <p:nvPr/>
        </p:nvSpPr>
        <p:spPr>
          <a:xfrm>
            <a:off x="0" y="6304100"/>
            <a:ext cx="4343400" cy="523220"/>
          </a:xfrm>
          <a:prstGeom prst="rect">
            <a:avLst/>
          </a:prstGeom>
          <a:noFill/>
        </p:spPr>
        <p:txBody>
          <a:bodyPr wrap="square" rtlCol="0">
            <a:spAutoFit/>
          </a:bodyPr>
          <a:lstStyle/>
          <a:p>
            <a:r>
              <a:rPr lang="en-US" sz="2800" dirty="0">
                <a:solidFill>
                  <a:schemeClr val="bg1"/>
                </a:solidFill>
              </a:rPr>
              <a:t>D&amp;C 20:77-78</a:t>
            </a:r>
          </a:p>
        </p:txBody>
      </p:sp>
      <p:pic>
        <p:nvPicPr>
          <p:cNvPr id="8" name="Picture 7">
            <a:extLst>
              <a:ext uri="{FF2B5EF4-FFF2-40B4-BE49-F238E27FC236}">
                <a16:creationId xmlns:a16="http://schemas.microsoft.com/office/drawing/2014/main" id="{2F91D572-747B-4ABE-BEA3-906E31429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125" y="1583419"/>
            <a:ext cx="3181350" cy="4143375"/>
          </a:xfrm>
          <a:prstGeom prst="rect">
            <a:avLst/>
          </a:prstGeom>
        </p:spPr>
      </p:pic>
    </p:spTree>
    <p:extLst>
      <p:ext uri="{BB962C8B-B14F-4D97-AF65-F5344CB8AC3E}">
        <p14:creationId xmlns:p14="http://schemas.microsoft.com/office/powerpoint/2010/main" val="12128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1200" y="228601"/>
            <a:ext cx="8229600" cy="830997"/>
          </a:xfrm>
          <a:prstGeom prst="rect">
            <a:avLst/>
          </a:prstGeom>
          <a:noFill/>
        </p:spPr>
        <p:txBody>
          <a:bodyPr wrap="square" rtlCol="0">
            <a:spAutoFit/>
          </a:bodyPr>
          <a:lstStyle/>
          <a:p>
            <a:pPr algn="ctr"/>
            <a:r>
              <a:rPr lang="en-US" sz="4800" dirty="0">
                <a:solidFill>
                  <a:schemeClr val="bg1"/>
                </a:solidFill>
              </a:rPr>
              <a:t>Sacramental  Ordinance</a:t>
            </a:r>
          </a:p>
        </p:txBody>
      </p:sp>
      <p:sp>
        <p:nvSpPr>
          <p:cNvPr id="4" name="TextBox 3"/>
          <p:cNvSpPr txBox="1"/>
          <p:nvPr/>
        </p:nvSpPr>
        <p:spPr>
          <a:xfrm>
            <a:off x="2970756" y="4343400"/>
            <a:ext cx="6477000" cy="1938992"/>
          </a:xfrm>
          <a:prstGeom prst="rect">
            <a:avLst/>
          </a:prstGeom>
          <a:noFill/>
        </p:spPr>
        <p:txBody>
          <a:bodyPr wrap="square" rtlCol="0">
            <a:spAutoFit/>
          </a:bodyPr>
          <a:lstStyle/>
          <a:p>
            <a:r>
              <a:rPr lang="en-US" sz="4000" dirty="0">
                <a:solidFill>
                  <a:schemeClr val="bg1"/>
                </a:solidFill>
              </a:rPr>
              <a:t>The sacrament is the only ordinance we experience for ourselves more than once.</a:t>
            </a:r>
          </a:p>
        </p:txBody>
      </p:sp>
      <p:pic>
        <p:nvPicPr>
          <p:cNvPr id="7" name="Picture 6">
            <a:extLst>
              <a:ext uri="{FF2B5EF4-FFF2-40B4-BE49-F238E27FC236}">
                <a16:creationId xmlns:a16="http://schemas.microsoft.com/office/drawing/2014/main" id="{382E2997-21FA-4A3F-BA4D-AFD92915A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912" y="1444199"/>
            <a:ext cx="4448175" cy="2514600"/>
          </a:xfrm>
          <a:prstGeom prst="rect">
            <a:avLst/>
          </a:prstGeom>
        </p:spPr>
      </p:pic>
    </p:spTree>
    <p:extLst>
      <p:ext uri="{BB962C8B-B14F-4D97-AF65-F5344CB8AC3E}">
        <p14:creationId xmlns:p14="http://schemas.microsoft.com/office/powerpoint/2010/main" val="267293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3600" y="1676401"/>
            <a:ext cx="8077200" cy="1938992"/>
          </a:xfrm>
          <a:prstGeom prst="rect">
            <a:avLst/>
          </a:prstGeom>
          <a:noFill/>
        </p:spPr>
        <p:txBody>
          <a:bodyPr wrap="square" rtlCol="0">
            <a:spAutoFit/>
          </a:bodyPr>
          <a:lstStyle/>
          <a:p>
            <a:r>
              <a:rPr lang="en-US" sz="4000" dirty="0">
                <a:solidFill>
                  <a:schemeClr val="bg1"/>
                </a:solidFill>
              </a:rPr>
              <a:t>“The partaking of these emblems constitutes one of the most holy and sacred odinances in the Church”</a:t>
            </a:r>
          </a:p>
        </p:txBody>
      </p:sp>
      <p:pic>
        <p:nvPicPr>
          <p:cNvPr id="5122" name="Picture 2" descr="https://encrypted-tbn0.gstatic.com/images?q=tbn:ANd9GcRGRiqLyoJYcFcqG5dXPbTIFrH5Fx1cTO_MJnDr5HnuTOOkDIScLERPS60Gow"/>
          <p:cNvPicPr>
            <a:picLocks noChangeAspect="1" noChangeArrowheads="1"/>
          </p:cNvPicPr>
          <p:nvPr/>
        </p:nvPicPr>
        <p:blipFill>
          <a:blip r:embed="rId3" cstate="print"/>
          <a:srcRect/>
          <a:stretch>
            <a:fillRect/>
          </a:stretch>
        </p:blipFill>
        <p:spPr bwMode="auto">
          <a:xfrm>
            <a:off x="7315200" y="3886201"/>
            <a:ext cx="1752600" cy="2217577"/>
          </a:xfrm>
          <a:prstGeom prst="rect">
            <a:avLst/>
          </a:prstGeom>
          <a:noFill/>
        </p:spPr>
      </p:pic>
      <p:sp>
        <p:nvSpPr>
          <p:cNvPr id="3" name="Rectangle 2"/>
          <p:cNvSpPr/>
          <p:nvPr/>
        </p:nvSpPr>
        <p:spPr>
          <a:xfrm>
            <a:off x="11629966" y="6310263"/>
            <a:ext cx="442750" cy="369332"/>
          </a:xfrm>
          <a:prstGeom prst="rect">
            <a:avLst/>
          </a:prstGeom>
        </p:spPr>
        <p:txBody>
          <a:bodyPr wrap="none">
            <a:spAutoFit/>
          </a:bodyPr>
          <a:lstStyle/>
          <a:p>
            <a:r>
              <a:rPr lang="en-US" dirty="0">
                <a:solidFill>
                  <a:schemeClr val="bg1"/>
                </a:solidFill>
              </a:rPr>
              <a:t>(4)</a:t>
            </a:r>
          </a:p>
        </p:txBody>
      </p:sp>
    </p:spTree>
    <p:extLst>
      <p:ext uri="{BB962C8B-B14F-4D97-AF65-F5344CB8AC3E}">
        <p14:creationId xmlns:p14="http://schemas.microsoft.com/office/powerpoint/2010/main" val="3840917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1200" y="228601"/>
            <a:ext cx="8229600" cy="830997"/>
          </a:xfrm>
          <a:prstGeom prst="rect">
            <a:avLst/>
          </a:prstGeom>
          <a:noFill/>
        </p:spPr>
        <p:txBody>
          <a:bodyPr wrap="square" rtlCol="0">
            <a:spAutoFit/>
          </a:bodyPr>
          <a:lstStyle/>
          <a:p>
            <a:pPr algn="ctr"/>
            <a:r>
              <a:rPr lang="en-US" sz="4800" dirty="0">
                <a:solidFill>
                  <a:schemeClr val="bg1"/>
                </a:solidFill>
              </a:rPr>
              <a:t>Warnings from Paul</a:t>
            </a:r>
          </a:p>
        </p:txBody>
      </p:sp>
      <p:sp>
        <p:nvSpPr>
          <p:cNvPr id="4" name="TextBox 3"/>
          <p:cNvSpPr txBox="1"/>
          <p:nvPr/>
        </p:nvSpPr>
        <p:spPr>
          <a:xfrm>
            <a:off x="1981200" y="1828800"/>
            <a:ext cx="6477000" cy="1815882"/>
          </a:xfrm>
          <a:prstGeom prst="rect">
            <a:avLst/>
          </a:prstGeom>
          <a:noFill/>
        </p:spPr>
        <p:txBody>
          <a:bodyPr wrap="square" rtlCol="0">
            <a:spAutoFit/>
          </a:bodyPr>
          <a:lstStyle/>
          <a:p>
            <a:r>
              <a:rPr lang="en-US" sz="2800" dirty="0">
                <a:solidFill>
                  <a:schemeClr val="bg1"/>
                </a:solidFill>
              </a:rPr>
              <a:t>“Wherefore, whosoever shall eat this bread, and drink this cup of the Lord, unworthily, shall be guilty of the body and blood of the Lord.”</a:t>
            </a:r>
          </a:p>
        </p:txBody>
      </p:sp>
      <p:sp>
        <p:nvSpPr>
          <p:cNvPr id="5" name="TextBox 4"/>
          <p:cNvSpPr txBox="1"/>
          <p:nvPr/>
        </p:nvSpPr>
        <p:spPr>
          <a:xfrm>
            <a:off x="0" y="6217023"/>
            <a:ext cx="4343400" cy="523220"/>
          </a:xfrm>
          <a:prstGeom prst="rect">
            <a:avLst/>
          </a:prstGeom>
          <a:noFill/>
        </p:spPr>
        <p:txBody>
          <a:bodyPr wrap="square" rtlCol="0">
            <a:spAutoFit/>
          </a:bodyPr>
          <a:lstStyle/>
          <a:p>
            <a:r>
              <a:rPr lang="en-US" sz="2800" dirty="0">
                <a:solidFill>
                  <a:schemeClr val="bg1"/>
                </a:solidFill>
              </a:rPr>
              <a:t>1 Corinthians 11:27-31</a:t>
            </a:r>
          </a:p>
        </p:txBody>
      </p:sp>
      <p:pic>
        <p:nvPicPr>
          <p:cNvPr id="6" name="Picture 5">
            <a:extLst>
              <a:ext uri="{FF2B5EF4-FFF2-40B4-BE49-F238E27FC236}">
                <a16:creationId xmlns:a16="http://schemas.microsoft.com/office/drawing/2014/main" id="{A8673C25-2126-413A-AC21-8BFBFC13C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566" y="3429000"/>
            <a:ext cx="2667000" cy="2638425"/>
          </a:xfrm>
          <a:prstGeom prst="rect">
            <a:avLst/>
          </a:prstGeom>
        </p:spPr>
      </p:pic>
    </p:spTree>
    <p:extLst>
      <p:ext uri="{BB962C8B-B14F-4D97-AF65-F5344CB8AC3E}">
        <p14:creationId xmlns:p14="http://schemas.microsoft.com/office/powerpoint/2010/main" val="145619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1200" y="228601"/>
            <a:ext cx="8229600" cy="830997"/>
          </a:xfrm>
          <a:prstGeom prst="rect">
            <a:avLst/>
          </a:prstGeom>
          <a:noFill/>
        </p:spPr>
        <p:txBody>
          <a:bodyPr wrap="square" rtlCol="0">
            <a:spAutoFit/>
          </a:bodyPr>
          <a:lstStyle/>
          <a:p>
            <a:pPr algn="ctr"/>
            <a:r>
              <a:rPr lang="en-US" sz="4800" dirty="0">
                <a:solidFill>
                  <a:schemeClr val="bg1"/>
                </a:solidFill>
              </a:rPr>
              <a:t>Warnings to </a:t>
            </a:r>
            <a:r>
              <a:rPr lang="en-US" sz="4800" dirty="0" err="1">
                <a:solidFill>
                  <a:schemeClr val="bg1"/>
                </a:solidFill>
              </a:rPr>
              <a:t>Nephites</a:t>
            </a:r>
            <a:endParaRPr lang="en-US" sz="4800" dirty="0">
              <a:solidFill>
                <a:schemeClr val="bg1"/>
              </a:solidFill>
            </a:endParaRPr>
          </a:p>
        </p:txBody>
      </p:sp>
      <p:sp>
        <p:nvSpPr>
          <p:cNvPr id="4" name="TextBox 3"/>
          <p:cNvSpPr txBox="1"/>
          <p:nvPr/>
        </p:nvSpPr>
        <p:spPr>
          <a:xfrm>
            <a:off x="1828800" y="1295400"/>
            <a:ext cx="4953000" cy="1815882"/>
          </a:xfrm>
          <a:prstGeom prst="rect">
            <a:avLst/>
          </a:prstGeom>
          <a:noFill/>
        </p:spPr>
        <p:txBody>
          <a:bodyPr wrap="square" rtlCol="0">
            <a:spAutoFit/>
          </a:bodyPr>
          <a:lstStyle/>
          <a:p>
            <a:r>
              <a:rPr lang="en-US" sz="2800" dirty="0">
                <a:solidFill>
                  <a:schemeClr val="bg1"/>
                </a:solidFill>
              </a:rPr>
              <a:t>“For whoso </a:t>
            </a:r>
            <a:r>
              <a:rPr lang="en-US" sz="2800" dirty="0" err="1">
                <a:solidFill>
                  <a:schemeClr val="bg1"/>
                </a:solidFill>
              </a:rPr>
              <a:t>eateth</a:t>
            </a:r>
            <a:r>
              <a:rPr lang="en-US" sz="2800" dirty="0">
                <a:solidFill>
                  <a:schemeClr val="bg1"/>
                </a:solidFill>
              </a:rPr>
              <a:t> and </a:t>
            </a:r>
            <a:r>
              <a:rPr lang="en-US" sz="2800" dirty="0" err="1">
                <a:solidFill>
                  <a:schemeClr val="bg1"/>
                </a:solidFill>
              </a:rPr>
              <a:t>drinketh</a:t>
            </a:r>
            <a:r>
              <a:rPr lang="en-US" sz="2800" dirty="0">
                <a:solidFill>
                  <a:schemeClr val="bg1"/>
                </a:solidFill>
              </a:rPr>
              <a:t> my flesh and blood unworthily </a:t>
            </a:r>
            <a:r>
              <a:rPr lang="en-US" sz="2800" dirty="0" err="1">
                <a:solidFill>
                  <a:schemeClr val="bg1"/>
                </a:solidFill>
              </a:rPr>
              <a:t>eateth</a:t>
            </a:r>
            <a:r>
              <a:rPr lang="en-US" sz="2800" dirty="0">
                <a:solidFill>
                  <a:schemeClr val="bg1"/>
                </a:solidFill>
              </a:rPr>
              <a:t> and </a:t>
            </a:r>
            <a:r>
              <a:rPr lang="en-US" sz="2800" dirty="0" err="1">
                <a:solidFill>
                  <a:schemeClr val="bg1"/>
                </a:solidFill>
              </a:rPr>
              <a:t>drinketh</a:t>
            </a:r>
            <a:r>
              <a:rPr lang="en-US" sz="2800" dirty="0">
                <a:solidFill>
                  <a:schemeClr val="bg1"/>
                </a:solidFill>
              </a:rPr>
              <a:t> damnation to his soul…”</a:t>
            </a:r>
          </a:p>
        </p:txBody>
      </p:sp>
      <p:sp>
        <p:nvSpPr>
          <p:cNvPr id="5" name="TextBox 4"/>
          <p:cNvSpPr txBox="1"/>
          <p:nvPr/>
        </p:nvSpPr>
        <p:spPr>
          <a:xfrm>
            <a:off x="0" y="6191071"/>
            <a:ext cx="4343400" cy="523220"/>
          </a:xfrm>
          <a:prstGeom prst="rect">
            <a:avLst/>
          </a:prstGeom>
          <a:noFill/>
        </p:spPr>
        <p:txBody>
          <a:bodyPr wrap="square" rtlCol="0">
            <a:spAutoFit/>
          </a:bodyPr>
          <a:lstStyle/>
          <a:p>
            <a:r>
              <a:rPr lang="en-US" sz="2800" dirty="0">
                <a:solidFill>
                  <a:schemeClr val="bg1"/>
                </a:solidFill>
              </a:rPr>
              <a:t>3 Nephi 18: 29-32</a:t>
            </a:r>
          </a:p>
        </p:txBody>
      </p:sp>
      <p:sp>
        <p:nvSpPr>
          <p:cNvPr id="6" name="TextBox 5"/>
          <p:cNvSpPr txBox="1"/>
          <p:nvPr/>
        </p:nvSpPr>
        <p:spPr>
          <a:xfrm>
            <a:off x="5943600" y="4495800"/>
            <a:ext cx="4267200" cy="1815882"/>
          </a:xfrm>
          <a:prstGeom prst="rect">
            <a:avLst/>
          </a:prstGeom>
          <a:noFill/>
        </p:spPr>
        <p:txBody>
          <a:bodyPr wrap="square" rtlCol="0">
            <a:spAutoFit/>
          </a:bodyPr>
          <a:lstStyle/>
          <a:p>
            <a:r>
              <a:rPr lang="en-US" sz="2800" dirty="0">
                <a:solidFill>
                  <a:schemeClr val="bg1"/>
                </a:solidFill>
              </a:rPr>
              <a:t>…ye shall not cast him our from among you, but ye shall minister unto him and shall pray for him.”</a:t>
            </a:r>
          </a:p>
        </p:txBody>
      </p:sp>
      <p:sp>
        <p:nvSpPr>
          <p:cNvPr id="7" name="TextBox 6"/>
          <p:cNvSpPr txBox="1"/>
          <p:nvPr/>
        </p:nvSpPr>
        <p:spPr>
          <a:xfrm>
            <a:off x="2667000" y="3200401"/>
            <a:ext cx="8229600" cy="830997"/>
          </a:xfrm>
          <a:prstGeom prst="rect">
            <a:avLst/>
          </a:prstGeom>
          <a:noFill/>
        </p:spPr>
        <p:txBody>
          <a:bodyPr wrap="square" rtlCol="0">
            <a:spAutoFit/>
          </a:bodyPr>
          <a:lstStyle/>
          <a:p>
            <a:pPr algn="ctr"/>
            <a:r>
              <a:rPr lang="en-US" sz="4800" dirty="0">
                <a:solidFill>
                  <a:schemeClr val="bg1"/>
                </a:solidFill>
              </a:rPr>
              <a:t>Nevertheless…</a:t>
            </a:r>
          </a:p>
        </p:txBody>
      </p:sp>
      <p:pic>
        <p:nvPicPr>
          <p:cNvPr id="8" name="Picture 7">
            <a:extLst>
              <a:ext uri="{FF2B5EF4-FFF2-40B4-BE49-F238E27FC236}">
                <a16:creationId xmlns:a16="http://schemas.microsoft.com/office/drawing/2014/main" id="{531E3054-CB58-404C-A60B-5066B707F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718" y="3451517"/>
            <a:ext cx="2139224" cy="2795344"/>
          </a:xfrm>
          <a:prstGeom prst="rect">
            <a:avLst/>
          </a:prstGeom>
        </p:spPr>
      </p:pic>
    </p:spTree>
    <p:extLst>
      <p:ext uri="{BB962C8B-B14F-4D97-AF65-F5344CB8AC3E}">
        <p14:creationId xmlns:p14="http://schemas.microsoft.com/office/powerpoint/2010/main" val="18241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334" y="160338"/>
            <a:ext cx="12192000" cy="830997"/>
          </a:xfrm>
          <a:prstGeom prst="rect">
            <a:avLst/>
          </a:prstGeom>
          <a:noFill/>
        </p:spPr>
        <p:txBody>
          <a:bodyPr wrap="square" rtlCol="0">
            <a:spAutoFit/>
          </a:bodyPr>
          <a:lstStyle/>
          <a:p>
            <a:pPr algn="ctr"/>
            <a:r>
              <a:rPr lang="en-US" sz="4800" dirty="0">
                <a:solidFill>
                  <a:schemeClr val="bg1"/>
                </a:solidFill>
                <a:latin typeface="Calisto MT" panose="02040603050505030304" pitchFamily="18" charset="0"/>
              </a:rPr>
              <a:t>Common Feelings About Marriage</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5" name="Group 74"/>
          <p:cNvGrpSpPr/>
          <p:nvPr/>
        </p:nvGrpSpPr>
        <p:grpSpPr>
          <a:xfrm>
            <a:off x="160760" y="1864178"/>
            <a:ext cx="2872182" cy="4441727"/>
            <a:chOff x="79014" y="1559601"/>
            <a:chExt cx="2872182" cy="4441727"/>
          </a:xfrm>
        </p:grpSpPr>
        <p:sp>
          <p:nvSpPr>
            <p:cNvPr id="5" name="TextBox 4"/>
            <p:cNvSpPr txBox="1"/>
            <p:nvPr/>
          </p:nvSpPr>
          <p:spPr>
            <a:xfrm>
              <a:off x="155575" y="1559601"/>
              <a:ext cx="2795621" cy="2031325"/>
            </a:xfrm>
            <a:prstGeom prst="rect">
              <a:avLst/>
            </a:prstGeom>
            <a:noFill/>
          </p:spPr>
          <p:txBody>
            <a:bodyPr wrap="square" rtlCol="0">
              <a:spAutoFit/>
            </a:bodyPr>
            <a:lstStyle/>
            <a:p>
              <a:pPr fontAlgn="base"/>
              <a:r>
                <a:rPr lang="en-US" dirty="0">
                  <a:solidFill>
                    <a:schemeClr val="bg1"/>
                  </a:solidFill>
                </a:rPr>
                <a:t>“Being successful in my career is everything to me. </a:t>
              </a:r>
            </a:p>
            <a:p>
              <a:pPr fontAlgn="base"/>
              <a:endParaRPr lang="en-US" dirty="0">
                <a:solidFill>
                  <a:schemeClr val="bg1"/>
                </a:solidFill>
              </a:endParaRPr>
            </a:p>
            <a:p>
              <a:pPr fontAlgn="base"/>
              <a:r>
                <a:rPr lang="en-US" dirty="0">
                  <a:solidFill>
                    <a:schemeClr val="bg1"/>
                  </a:solidFill>
                </a:rPr>
                <a:t>I don’t want to divide my attention between my career goals and my marriage.”</a:t>
              </a:r>
            </a:p>
          </p:txBody>
        </p:sp>
        <p:grpSp>
          <p:nvGrpSpPr>
            <p:cNvPr id="72" name="Group 71"/>
            <p:cNvGrpSpPr/>
            <p:nvPr/>
          </p:nvGrpSpPr>
          <p:grpSpPr>
            <a:xfrm>
              <a:off x="79014" y="4012805"/>
              <a:ext cx="2601072" cy="1988523"/>
              <a:chOff x="155575" y="3578559"/>
              <a:chExt cx="4117768" cy="3092005"/>
            </a:xfrm>
          </p:grpSpPr>
          <p:sp>
            <p:nvSpPr>
              <p:cNvPr id="71" name="Rectangle 70"/>
              <p:cNvSpPr/>
              <p:nvPr/>
            </p:nvSpPr>
            <p:spPr>
              <a:xfrm>
                <a:off x="291706" y="3578559"/>
                <a:ext cx="3981637" cy="309200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6" descr="Image result for 3d wome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093" y="4277411"/>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3772718"/>
                <a:ext cx="2381250" cy="238125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6" name="Group 75"/>
          <p:cNvGrpSpPr/>
          <p:nvPr/>
        </p:nvGrpSpPr>
        <p:grpSpPr>
          <a:xfrm>
            <a:off x="3118932" y="1135798"/>
            <a:ext cx="3053943" cy="3755016"/>
            <a:chOff x="3110880" y="1546283"/>
            <a:chExt cx="3053943" cy="3755016"/>
          </a:xfrm>
        </p:grpSpPr>
        <p:sp>
          <p:nvSpPr>
            <p:cNvPr id="2" name="Rectangle 1"/>
            <p:cNvSpPr/>
            <p:nvPr/>
          </p:nvSpPr>
          <p:spPr>
            <a:xfrm>
              <a:off x="3408177" y="1546283"/>
              <a:ext cx="2756646" cy="1477328"/>
            </a:xfrm>
            <a:prstGeom prst="rect">
              <a:avLst/>
            </a:prstGeom>
          </p:spPr>
          <p:txBody>
            <a:bodyPr wrap="square">
              <a:spAutoFit/>
            </a:bodyPr>
            <a:lstStyle/>
            <a:p>
              <a:pPr fontAlgn="base"/>
              <a:r>
                <a:rPr lang="en-US" dirty="0">
                  <a:solidFill>
                    <a:schemeClr val="bg1"/>
                  </a:solidFill>
                </a:rPr>
                <a:t> “I don’t want to commit to a long-term relationship. I worry about making a decision that I will later regret.”</a:t>
              </a:r>
              <a:endParaRPr lang="en-US" b="0" i="0" dirty="0">
                <a:solidFill>
                  <a:schemeClr val="bg1"/>
                </a:solidFill>
                <a:effectLst/>
              </a:endParaRPr>
            </a:p>
          </p:txBody>
        </p:sp>
        <p:grpSp>
          <p:nvGrpSpPr>
            <p:cNvPr id="73" name="Group 72"/>
            <p:cNvGrpSpPr/>
            <p:nvPr/>
          </p:nvGrpSpPr>
          <p:grpSpPr>
            <a:xfrm>
              <a:off x="3110880" y="3294156"/>
              <a:ext cx="2936374" cy="2007143"/>
              <a:chOff x="3138090" y="3962448"/>
              <a:chExt cx="2936374" cy="2007143"/>
            </a:xfrm>
          </p:grpSpPr>
          <p:sp>
            <p:nvSpPr>
              <p:cNvPr id="106" name="Rectangle 105"/>
              <p:cNvSpPr/>
              <p:nvPr/>
            </p:nvSpPr>
            <p:spPr>
              <a:xfrm>
                <a:off x="3405026" y="3981068"/>
                <a:ext cx="2515082" cy="198852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2" descr="Image result for 3d peop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7749" y="3962448"/>
                <a:ext cx="1956715" cy="1956715"/>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6" descr="http://www.dent-artistry.com/images/Man-Thinking-0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8090" y="4007962"/>
                <a:ext cx="1840093" cy="184009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7" name="Group 76"/>
          <p:cNvGrpSpPr/>
          <p:nvPr/>
        </p:nvGrpSpPr>
        <p:grpSpPr>
          <a:xfrm>
            <a:off x="6408468" y="2393449"/>
            <a:ext cx="2663215" cy="3308475"/>
            <a:chOff x="6482027" y="2474709"/>
            <a:chExt cx="2663215" cy="3308475"/>
          </a:xfrm>
        </p:grpSpPr>
        <p:sp>
          <p:nvSpPr>
            <p:cNvPr id="46" name="Rectangle 45"/>
            <p:cNvSpPr/>
            <p:nvPr/>
          </p:nvSpPr>
          <p:spPr>
            <a:xfrm>
              <a:off x="6736282" y="2474709"/>
              <a:ext cx="2408960" cy="1200329"/>
            </a:xfrm>
            <a:prstGeom prst="rect">
              <a:avLst/>
            </a:prstGeom>
          </p:spPr>
          <p:txBody>
            <a:bodyPr wrap="square">
              <a:spAutoFit/>
            </a:bodyPr>
            <a:lstStyle/>
            <a:p>
              <a:pPr fontAlgn="base"/>
              <a:r>
                <a:rPr lang="en-US" dirty="0">
                  <a:solidFill>
                    <a:schemeClr val="bg1"/>
                  </a:solidFill>
                </a:rPr>
                <a:t> “Marriage would tie me down. I wouldn’t be able to do whatever I wanted.”</a:t>
              </a:r>
              <a:endParaRPr lang="en-US" b="0" i="0" dirty="0">
                <a:solidFill>
                  <a:schemeClr val="bg1"/>
                </a:solidFill>
                <a:effectLst/>
              </a:endParaRPr>
            </a:p>
          </p:txBody>
        </p:sp>
        <p:grpSp>
          <p:nvGrpSpPr>
            <p:cNvPr id="74" name="Group 73"/>
            <p:cNvGrpSpPr/>
            <p:nvPr/>
          </p:nvGrpSpPr>
          <p:grpSpPr>
            <a:xfrm>
              <a:off x="6482027" y="3794661"/>
              <a:ext cx="2637599" cy="1988523"/>
              <a:chOff x="6039666" y="4448400"/>
              <a:chExt cx="2637599" cy="1988523"/>
            </a:xfrm>
          </p:grpSpPr>
          <p:sp>
            <p:nvSpPr>
              <p:cNvPr id="109" name="Rectangle 108"/>
              <p:cNvSpPr/>
              <p:nvPr/>
            </p:nvSpPr>
            <p:spPr>
              <a:xfrm>
                <a:off x="6162183" y="4448400"/>
                <a:ext cx="2515082" cy="198852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elated ima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846" t="-1818"/>
              <a:stretch/>
            </p:blipFill>
            <p:spPr bwMode="auto">
              <a:xfrm>
                <a:off x="6898341" y="4531659"/>
                <a:ext cx="1648004" cy="1790025"/>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4" descr="Image result for 3d peop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9666" y="4999928"/>
                <a:ext cx="1321756" cy="132175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8" name="Group 77"/>
          <p:cNvGrpSpPr/>
          <p:nvPr/>
        </p:nvGrpSpPr>
        <p:grpSpPr>
          <a:xfrm>
            <a:off x="9561531" y="2552235"/>
            <a:ext cx="2336003" cy="3753670"/>
            <a:chOff x="9685667" y="1925334"/>
            <a:chExt cx="2336003" cy="3753670"/>
          </a:xfrm>
        </p:grpSpPr>
        <p:sp>
          <p:nvSpPr>
            <p:cNvPr id="70" name="Rectangle 69"/>
            <p:cNvSpPr/>
            <p:nvPr/>
          </p:nvSpPr>
          <p:spPr>
            <a:xfrm>
              <a:off x="9685667" y="1925334"/>
              <a:ext cx="2336003" cy="1477328"/>
            </a:xfrm>
            <a:prstGeom prst="rect">
              <a:avLst/>
            </a:prstGeom>
          </p:spPr>
          <p:txBody>
            <a:bodyPr wrap="square">
              <a:spAutoFit/>
            </a:bodyPr>
            <a:lstStyle/>
            <a:p>
              <a:r>
                <a:rPr lang="en-US" dirty="0">
                  <a:solidFill>
                    <a:schemeClr val="bg1"/>
                  </a:solidFill>
                </a:rPr>
                <a:t>“I know that marriage is the most important decision I will ever make, and I look forward to it.”</a:t>
              </a:r>
            </a:p>
          </p:txBody>
        </p:sp>
        <p:pic>
          <p:nvPicPr>
            <p:cNvPr id="111" name="Picture 2" descr="Image result for 3d peopl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99184" y="3622152"/>
              <a:ext cx="2056852" cy="2056852"/>
            </a:xfrm>
            <a:prstGeom prst="rect">
              <a:avLst/>
            </a:prstGeom>
            <a:noFill/>
            <a:extLst>
              <a:ext uri="{909E8E84-426E-40DD-AFC4-6F175D3DCCD1}">
                <a14:hiddenFill xmlns:a14="http://schemas.microsoft.com/office/drawing/2010/main">
                  <a:solidFill>
                    <a:srgbClr val="FFFFFF"/>
                  </a:solidFill>
                </a14:hiddenFill>
              </a:ext>
            </a:extLst>
          </p:spPr>
        </p:pic>
      </p:grpSp>
      <p:sp>
        <p:nvSpPr>
          <p:cNvPr id="112" name="TextBox 111"/>
          <p:cNvSpPr txBox="1"/>
          <p:nvPr/>
        </p:nvSpPr>
        <p:spPr>
          <a:xfrm>
            <a:off x="3060269" y="5590464"/>
            <a:ext cx="3348199" cy="954107"/>
          </a:xfrm>
          <a:prstGeom prst="rect">
            <a:avLst/>
          </a:prstGeom>
          <a:noFill/>
        </p:spPr>
        <p:txBody>
          <a:bodyPr wrap="square" rtlCol="0">
            <a:spAutoFit/>
          </a:bodyPr>
          <a:lstStyle/>
          <a:p>
            <a:pPr algn="ctr"/>
            <a:r>
              <a:rPr lang="en-US" sz="2800" dirty="0">
                <a:solidFill>
                  <a:schemeClr val="bg1"/>
                </a:solidFill>
                <a:effectLst>
                  <a:glow rad="228600">
                    <a:schemeClr val="accent6">
                      <a:satMod val="175000"/>
                      <a:alpha val="40000"/>
                    </a:schemeClr>
                  </a:glow>
                </a:effectLst>
                <a:latin typeface="Calisto MT" panose="02040603050505030304" pitchFamily="18" charset="0"/>
              </a:rPr>
              <a:t>How Do You Feel About Marriage?</a:t>
            </a:r>
          </a:p>
        </p:txBody>
      </p:sp>
    </p:spTree>
    <p:extLst>
      <p:ext uri="{BB962C8B-B14F-4D97-AF65-F5344CB8AC3E}">
        <p14:creationId xmlns:p14="http://schemas.microsoft.com/office/powerpoint/2010/main" val="322556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1000"/>
                                        <p:tgtEl>
                                          <p:spTgt spid="76"/>
                                        </p:tgtEl>
                                      </p:cBhvr>
                                    </p:animEffect>
                                    <p:anim calcmode="lin" valueType="num">
                                      <p:cBhvr>
                                        <p:cTn id="15" dur="1000" fill="hold"/>
                                        <p:tgtEl>
                                          <p:spTgt spid="76"/>
                                        </p:tgtEl>
                                        <p:attrNameLst>
                                          <p:attrName>ppt_x</p:attrName>
                                        </p:attrNameLst>
                                      </p:cBhvr>
                                      <p:tavLst>
                                        <p:tav tm="0">
                                          <p:val>
                                            <p:strVal val="#ppt_x"/>
                                          </p:val>
                                        </p:tav>
                                        <p:tav tm="100000">
                                          <p:val>
                                            <p:strVal val="#ppt_x"/>
                                          </p:val>
                                        </p:tav>
                                      </p:tavLst>
                                    </p:anim>
                                    <p:anim calcmode="lin" valueType="num">
                                      <p:cBhvr>
                                        <p:cTn id="1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1000"/>
                                        <p:tgtEl>
                                          <p:spTgt spid="77"/>
                                        </p:tgtEl>
                                      </p:cBhvr>
                                    </p:animEffect>
                                    <p:anim calcmode="lin" valueType="num">
                                      <p:cBhvr>
                                        <p:cTn id="22" dur="1000" fill="hold"/>
                                        <p:tgtEl>
                                          <p:spTgt spid="77"/>
                                        </p:tgtEl>
                                        <p:attrNameLst>
                                          <p:attrName>ppt_x</p:attrName>
                                        </p:attrNameLst>
                                      </p:cBhvr>
                                      <p:tavLst>
                                        <p:tav tm="0">
                                          <p:val>
                                            <p:strVal val="#ppt_x"/>
                                          </p:val>
                                        </p:tav>
                                        <p:tav tm="100000">
                                          <p:val>
                                            <p:strVal val="#ppt_x"/>
                                          </p:val>
                                        </p:tav>
                                      </p:tavLst>
                                    </p:anim>
                                    <p:anim calcmode="lin" valueType="num">
                                      <p:cBhvr>
                                        <p:cTn id="23"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1000"/>
                                        <p:tgtEl>
                                          <p:spTgt spid="78"/>
                                        </p:tgtEl>
                                      </p:cBhvr>
                                    </p:animEffect>
                                    <p:anim calcmode="lin" valueType="num">
                                      <p:cBhvr>
                                        <p:cTn id="29" dur="1000" fill="hold"/>
                                        <p:tgtEl>
                                          <p:spTgt spid="78"/>
                                        </p:tgtEl>
                                        <p:attrNameLst>
                                          <p:attrName>ppt_x</p:attrName>
                                        </p:attrNameLst>
                                      </p:cBhvr>
                                      <p:tavLst>
                                        <p:tav tm="0">
                                          <p:val>
                                            <p:strVal val="#ppt_x"/>
                                          </p:val>
                                        </p:tav>
                                        <p:tav tm="100000">
                                          <p:val>
                                            <p:strVal val="#ppt_x"/>
                                          </p:val>
                                        </p:tav>
                                      </p:tavLst>
                                    </p:anim>
                                    <p:anim calcmode="lin" valueType="num">
                                      <p:cBhvr>
                                        <p:cTn id="30"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fade">
                                      <p:cBhvr>
                                        <p:cTn id="35" dur="1000"/>
                                        <p:tgtEl>
                                          <p:spTgt spid="112"/>
                                        </p:tgtEl>
                                      </p:cBhvr>
                                    </p:animEffect>
                                    <p:anim calcmode="lin" valueType="num">
                                      <p:cBhvr>
                                        <p:cTn id="36" dur="1000" fill="hold"/>
                                        <p:tgtEl>
                                          <p:spTgt spid="112"/>
                                        </p:tgtEl>
                                        <p:attrNameLst>
                                          <p:attrName>ppt_x</p:attrName>
                                        </p:attrNameLst>
                                      </p:cBhvr>
                                      <p:tavLst>
                                        <p:tav tm="0">
                                          <p:val>
                                            <p:strVal val="#ppt_x"/>
                                          </p:val>
                                        </p:tav>
                                        <p:tav tm="100000">
                                          <p:val>
                                            <p:strVal val="#ppt_x"/>
                                          </p:val>
                                        </p:tav>
                                      </p:tavLst>
                                    </p:anim>
                                    <p:anim calcmode="lin" valueType="num">
                                      <p:cBhvr>
                                        <p:cTn id="37" dur="1000" fill="hold"/>
                                        <p:tgtEl>
                                          <p:spTgt spid="112"/>
                                        </p:tgtEl>
                                        <p:attrNameLst>
                                          <p:attrName>ppt_y</p:attrName>
                                        </p:attrNameLst>
                                      </p:cBhvr>
                                      <p:tavLst>
                                        <p:tav tm="0">
                                          <p:val>
                                            <p:strVal val="#ppt_y+.1"/>
                                          </p:val>
                                        </p:tav>
                                        <p:tav tm="100000">
                                          <p:val>
                                            <p:strVal val="#ppt_y"/>
                                          </p:val>
                                        </p:tav>
                                      </p:tavLst>
                                    </p:anim>
                                  </p:childTnLst>
                                </p:cTn>
                              </p:par>
                              <p:par>
                                <p:cTn id="38" presetID="10" presetClass="exit" presetSubtype="0" fill="hold" nodeType="withEffect">
                                  <p:stCondLst>
                                    <p:cond delay="0"/>
                                  </p:stCondLst>
                                  <p:childTnLst>
                                    <p:animEffect transition="out" filter="fade">
                                      <p:cBhvr>
                                        <p:cTn id="39" dur="500"/>
                                        <p:tgtEl>
                                          <p:spTgt spid="75"/>
                                        </p:tgtEl>
                                      </p:cBhvr>
                                    </p:animEffect>
                                    <p:set>
                                      <p:cBhvr>
                                        <p:cTn id="40" dur="1" fill="hold">
                                          <p:stCondLst>
                                            <p:cond delay="499"/>
                                          </p:stCondLst>
                                        </p:cTn>
                                        <p:tgtEl>
                                          <p:spTgt spid="75"/>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76"/>
                                        </p:tgtEl>
                                      </p:cBhvr>
                                    </p:animEffect>
                                    <p:set>
                                      <p:cBhvr>
                                        <p:cTn id="43" dur="1" fill="hold">
                                          <p:stCondLst>
                                            <p:cond delay="499"/>
                                          </p:stCondLst>
                                        </p:cTn>
                                        <p:tgtEl>
                                          <p:spTgt spid="7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77"/>
                                        </p:tgtEl>
                                      </p:cBhvr>
                                    </p:animEffect>
                                    <p:set>
                                      <p:cBhvr>
                                        <p:cTn id="46" dur="1" fill="hold">
                                          <p:stCondLst>
                                            <p:cond delay="499"/>
                                          </p:stCondLst>
                                        </p:cTn>
                                        <p:tgtEl>
                                          <p:spTgt spid="7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78"/>
                                        </p:tgtEl>
                                      </p:cBhvr>
                                    </p:animEffect>
                                    <p:set>
                                      <p:cBhvr>
                                        <p:cTn id="49"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82153" y="1340224"/>
            <a:ext cx="8077200" cy="4832092"/>
          </a:xfrm>
          <a:prstGeom prst="rect">
            <a:avLst/>
          </a:prstGeom>
          <a:noFill/>
        </p:spPr>
        <p:txBody>
          <a:bodyPr wrap="square" rtlCol="0">
            <a:spAutoFit/>
          </a:bodyPr>
          <a:lstStyle/>
          <a:p>
            <a:r>
              <a:rPr lang="en-US" sz="2800" dirty="0">
                <a:solidFill>
                  <a:schemeClr val="bg1"/>
                </a:solidFill>
              </a:rPr>
              <a:t>“If we desire to improve (which is to repent) and are not under priesthood restriction, then, in my opinion, we are worthy….</a:t>
            </a:r>
          </a:p>
          <a:p>
            <a:endParaRPr lang="en-US" sz="2800" dirty="0">
              <a:solidFill>
                <a:schemeClr val="bg1"/>
              </a:solidFill>
            </a:endParaRPr>
          </a:p>
          <a:p>
            <a:r>
              <a:rPr lang="en-US" sz="2800" dirty="0">
                <a:solidFill>
                  <a:schemeClr val="bg1"/>
                </a:solidFill>
              </a:rPr>
              <a:t>If, however, we refuse to repent and improve, if we do not remember him and keep his commandments, then we have stopped our growth…</a:t>
            </a:r>
          </a:p>
          <a:p>
            <a:endParaRPr lang="en-US" sz="2800" dirty="0">
              <a:solidFill>
                <a:schemeClr val="bg1"/>
              </a:solidFill>
            </a:endParaRPr>
          </a:p>
          <a:p>
            <a:r>
              <a:rPr lang="en-US" sz="2800" dirty="0">
                <a:solidFill>
                  <a:schemeClr val="bg1"/>
                </a:solidFill>
              </a:rPr>
              <a:t>The sacrament is an intensely personal experience, and we are the ones who knowingly are worthy or otherwise.” </a:t>
            </a:r>
          </a:p>
        </p:txBody>
      </p:sp>
      <p:sp>
        <p:nvSpPr>
          <p:cNvPr id="3" name="Rectangle 2"/>
          <p:cNvSpPr/>
          <p:nvPr/>
        </p:nvSpPr>
        <p:spPr>
          <a:xfrm>
            <a:off x="11643413" y="6323826"/>
            <a:ext cx="442750" cy="369332"/>
          </a:xfrm>
          <a:prstGeom prst="rect">
            <a:avLst/>
          </a:prstGeom>
        </p:spPr>
        <p:txBody>
          <a:bodyPr wrap="none">
            <a:spAutoFit/>
          </a:bodyPr>
          <a:lstStyle/>
          <a:p>
            <a:r>
              <a:rPr lang="en-US" dirty="0">
                <a:solidFill>
                  <a:schemeClr val="bg1"/>
                </a:solidFill>
              </a:rPr>
              <a:t>(6)</a:t>
            </a:r>
          </a:p>
        </p:txBody>
      </p:sp>
      <p:pic>
        <p:nvPicPr>
          <p:cNvPr id="4" name="Picture 3">
            <a:extLst>
              <a:ext uri="{FF2B5EF4-FFF2-40B4-BE49-F238E27FC236}">
                <a16:creationId xmlns:a16="http://schemas.microsoft.com/office/drawing/2014/main" id="{ACBFB2F2-DDAF-4D4F-95C2-577640867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97" y="475728"/>
            <a:ext cx="1739900" cy="2324100"/>
          </a:xfrm>
          <a:prstGeom prst="rect">
            <a:avLst/>
          </a:prstGeom>
        </p:spPr>
      </p:pic>
    </p:spTree>
    <p:extLst>
      <p:ext uri="{BB962C8B-B14F-4D97-AF65-F5344CB8AC3E}">
        <p14:creationId xmlns:p14="http://schemas.microsoft.com/office/powerpoint/2010/main" val="2894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3600" y="228600"/>
            <a:ext cx="8077200" cy="707886"/>
          </a:xfrm>
          <a:prstGeom prst="rect">
            <a:avLst/>
          </a:prstGeom>
          <a:noFill/>
        </p:spPr>
        <p:txBody>
          <a:bodyPr wrap="square" rtlCol="0">
            <a:spAutoFit/>
          </a:bodyPr>
          <a:lstStyle/>
          <a:p>
            <a:r>
              <a:rPr lang="en-US" sz="4000" dirty="0">
                <a:solidFill>
                  <a:schemeClr val="bg1"/>
                </a:solidFill>
              </a:rPr>
              <a:t>How Do You Know If You Are Worthy?</a:t>
            </a:r>
          </a:p>
        </p:txBody>
      </p:sp>
      <p:sp>
        <p:nvSpPr>
          <p:cNvPr id="5" name="TextBox 4"/>
          <p:cNvSpPr txBox="1"/>
          <p:nvPr/>
        </p:nvSpPr>
        <p:spPr>
          <a:xfrm>
            <a:off x="5338482" y="4053423"/>
            <a:ext cx="5957048" cy="1815882"/>
          </a:xfrm>
          <a:prstGeom prst="rect">
            <a:avLst/>
          </a:prstGeom>
          <a:noFill/>
        </p:spPr>
        <p:txBody>
          <a:bodyPr wrap="square" rtlCol="0">
            <a:spAutoFit/>
          </a:bodyPr>
          <a:lstStyle/>
          <a:p>
            <a:r>
              <a:rPr lang="en-US" sz="2800" dirty="0">
                <a:solidFill>
                  <a:schemeClr val="bg1"/>
                </a:solidFill>
              </a:rPr>
              <a:t>We “do not need to be perfect in order to partake of the sacrament, but [we] should have a spirit of humility and repentance in [our] heart.”</a:t>
            </a:r>
          </a:p>
        </p:txBody>
      </p:sp>
      <p:sp>
        <p:nvSpPr>
          <p:cNvPr id="3" name="Rectangle 2"/>
          <p:cNvSpPr/>
          <p:nvPr/>
        </p:nvSpPr>
        <p:spPr>
          <a:xfrm>
            <a:off x="11643413" y="6323826"/>
            <a:ext cx="442750" cy="369332"/>
          </a:xfrm>
          <a:prstGeom prst="rect">
            <a:avLst/>
          </a:prstGeom>
        </p:spPr>
        <p:txBody>
          <a:bodyPr wrap="none">
            <a:spAutoFit/>
          </a:bodyPr>
          <a:lstStyle/>
          <a:p>
            <a:r>
              <a:rPr lang="en-US" dirty="0">
                <a:solidFill>
                  <a:schemeClr val="bg1"/>
                </a:solidFill>
              </a:rPr>
              <a:t>(7)</a:t>
            </a:r>
          </a:p>
        </p:txBody>
      </p:sp>
      <p:sp>
        <p:nvSpPr>
          <p:cNvPr id="7" name="TextBox 6"/>
          <p:cNvSpPr txBox="1"/>
          <p:nvPr/>
        </p:nvSpPr>
        <p:spPr>
          <a:xfrm>
            <a:off x="493060" y="1248846"/>
            <a:ext cx="8077200" cy="1815882"/>
          </a:xfrm>
          <a:prstGeom prst="rect">
            <a:avLst/>
          </a:prstGeom>
          <a:noFill/>
        </p:spPr>
        <p:txBody>
          <a:bodyPr wrap="square" rtlCol="0">
            <a:spAutoFit/>
          </a:bodyPr>
          <a:lstStyle/>
          <a:p>
            <a:r>
              <a:rPr lang="en-US" sz="2800">
                <a:solidFill>
                  <a:schemeClr val="bg1"/>
                </a:solidFill>
              </a:rPr>
              <a:t>If we partake of the sacrament while living in serious sin or with an unrepentant heart, having no desire to remember and follow the Savior, we are partaking of the sacrament unworthily. </a:t>
            </a:r>
            <a:endParaRPr lang="en-US" sz="2800" dirty="0">
              <a:solidFill>
                <a:schemeClr val="bg1"/>
              </a:solidFill>
            </a:endParaRPr>
          </a:p>
        </p:txBody>
      </p:sp>
      <p:pic>
        <p:nvPicPr>
          <p:cNvPr id="7172" name="Picture 4" descr="Image result for taking the sacrament lds"/>
          <p:cNvPicPr>
            <a:picLocks noChangeAspect="1" noChangeArrowheads="1"/>
          </p:cNvPicPr>
          <p:nvPr/>
        </p:nvPicPr>
        <p:blipFill rotWithShape="1">
          <a:blip r:embed="rId3">
            <a:extLst>
              <a:ext uri="{28A0092B-C50C-407E-A947-70E740481C1C}">
                <a14:useLocalDpi xmlns:a14="http://schemas.microsoft.com/office/drawing/2010/main" val="0"/>
              </a:ext>
            </a:extLst>
          </a:blip>
          <a:srcRect l="13263" t="31738" r="25685" b="16493"/>
          <a:stretch/>
        </p:blipFill>
        <p:spPr bwMode="auto">
          <a:xfrm>
            <a:off x="8860795" y="1248846"/>
            <a:ext cx="2176894" cy="23801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118" y="3377088"/>
            <a:ext cx="2331000" cy="3033815"/>
          </a:xfrm>
          <a:prstGeom prst="rect">
            <a:avLst/>
          </a:prstGeom>
        </p:spPr>
      </p:pic>
    </p:spTree>
    <p:extLst>
      <p:ext uri="{BB962C8B-B14F-4D97-AF65-F5344CB8AC3E}">
        <p14:creationId xmlns:p14="http://schemas.microsoft.com/office/powerpoint/2010/main" val="165042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643413" y="6323826"/>
            <a:ext cx="442750" cy="369332"/>
          </a:xfrm>
          <a:prstGeom prst="rect">
            <a:avLst/>
          </a:prstGeom>
        </p:spPr>
        <p:txBody>
          <a:bodyPr wrap="none">
            <a:spAutoFit/>
          </a:bodyPr>
          <a:lstStyle/>
          <a:p>
            <a:r>
              <a:rPr lang="en-US" dirty="0">
                <a:solidFill>
                  <a:schemeClr val="bg1"/>
                </a:solidFill>
              </a:rPr>
              <a:t>(8)</a:t>
            </a:r>
          </a:p>
        </p:txBody>
      </p:sp>
      <p:sp>
        <p:nvSpPr>
          <p:cNvPr id="7" name="TextBox 6"/>
          <p:cNvSpPr txBox="1"/>
          <p:nvPr/>
        </p:nvSpPr>
        <p:spPr>
          <a:xfrm>
            <a:off x="3787588" y="465118"/>
            <a:ext cx="8077200" cy="5693866"/>
          </a:xfrm>
          <a:prstGeom prst="rect">
            <a:avLst/>
          </a:prstGeom>
          <a:noFill/>
        </p:spPr>
        <p:txBody>
          <a:bodyPr wrap="square" rtlCol="0">
            <a:spAutoFit/>
          </a:bodyPr>
          <a:lstStyle/>
          <a:p>
            <a:r>
              <a:rPr lang="en-US" sz="2800" dirty="0">
                <a:solidFill>
                  <a:schemeClr val="bg1"/>
                </a:solidFill>
              </a:rPr>
              <a:t>I asked myself this question: ‘Do I place God above all other things and keep all of His commandments?’ Then came reflection and resolution. </a:t>
            </a:r>
          </a:p>
          <a:p>
            <a:endParaRPr lang="en-US" sz="2800" dirty="0">
              <a:solidFill>
                <a:schemeClr val="bg1"/>
              </a:solidFill>
            </a:endParaRPr>
          </a:p>
          <a:p>
            <a:r>
              <a:rPr lang="en-US" sz="2800" dirty="0">
                <a:solidFill>
                  <a:schemeClr val="bg1"/>
                </a:solidFill>
              </a:rPr>
              <a:t>To make a covenant with the Lord to always keep His commandments is a serious obligation, and to renew that covenant by partaking of the sacrament is equally serious. </a:t>
            </a:r>
          </a:p>
          <a:p>
            <a:endParaRPr lang="en-US" sz="2800" dirty="0">
              <a:solidFill>
                <a:schemeClr val="bg1"/>
              </a:solidFill>
            </a:endParaRPr>
          </a:p>
          <a:p>
            <a:r>
              <a:rPr lang="en-US" sz="2800" dirty="0">
                <a:solidFill>
                  <a:schemeClr val="bg1"/>
                </a:solidFill>
              </a:rPr>
              <a:t>The solemn moments of thought while the sacrament is being served have great significance. They are moments of self-examination, introspection, self-discernment—a time to reflect and to resolve.”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51" y="1637632"/>
            <a:ext cx="2574419" cy="3348837"/>
          </a:xfrm>
          <a:prstGeom prst="rect">
            <a:avLst/>
          </a:prstGeom>
        </p:spPr>
      </p:pic>
    </p:spTree>
    <p:extLst>
      <p:ext uri="{BB962C8B-B14F-4D97-AF65-F5344CB8AC3E}">
        <p14:creationId xmlns:p14="http://schemas.microsoft.com/office/powerpoint/2010/main" val="268126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13126" y="2954370"/>
            <a:ext cx="6495449" cy="3170099"/>
          </a:xfrm>
          <a:prstGeom prst="rect">
            <a:avLst/>
          </a:prstGeom>
          <a:noFill/>
        </p:spPr>
        <p:txBody>
          <a:bodyPr wrap="square" rtlCol="0">
            <a:spAutoFit/>
          </a:bodyPr>
          <a:lstStyle/>
          <a:p>
            <a:r>
              <a:rPr lang="en-US" sz="4000" dirty="0">
                <a:solidFill>
                  <a:schemeClr val="bg1"/>
                </a:solidFill>
              </a:rPr>
              <a:t>“If we have sincerely repented and put ourselves in proper condition, we shall be forgiven, and spiritual healing will come to our souls.”</a:t>
            </a:r>
          </a:p>
        </p:txBody>
      </p:sp>
      <p:sp>
        <p:nvSpPr>
          <p:cNvPr id="3" name="Rectangle 2"/>
          <p:cNvSpPr/>
          <p:nvPr/>
        </p:nvSpPr>
        <p:spPr>
          <a:xfrm>
            <a:off x="11749250" y="6315076"/>
            <a:ext cx="442750" cy="369332"/>
          </a:xfrm>
          <a:prstGeom prst="rect">
            <a:avLst/>
          </a:prstGeom>
        </p:spPr>
        <p:txBody>
          <a:bodyPr wrap="none">
            <a:spAutoFit/>
          </a:bodyPr>
          <a:lstStyle/>
          <a:p>
            <a:r>
              <a:rPr lang="en-US" dirty="0">
                <a:solidFill>
                  <a:schemeClr val="bg1"/>
                </a:solidFill>
              </a:rPr>
              <a:t>(5)</a:t>
            </a:r>
          </a:p>
        </p:txBody>
      </p:sp>
      <p:grpSp>
        <p:nvGrpSpPr>
          <p:cNvPr id="7" name="Group 6"/>
          <p:cNvGrpSpPr/>
          <p:nvPr/>
        </p:nvGrpSpPr>
        <p:grpSpPr>
          <a:xfrm>
            <a:off x="282389" y="251391"/>
            <a:ext cx="3289208" cy="2390250"/>
            <a:chOff x="384206" y="4158361"/>
            <a:chExt cx="3289208" cy="2390250"/>
          </a:xfrm>
        </p:grpSpPr>
        <p:grpSp>
          <p:nvGrpSpPr>
            <p:cNvPr id="8" name="Group 7"/>
            <p:cNvGrpSpPr/>
            <p:nvPr/>
          </p:nvGrpSpPr>
          <p:grpSpPr>
            <a:xfrm>
              <a:off x="384206" y="4158361"/>
              <a:ext cx="3289208" cy="2390250"/>
              <a:chOff x="609599" y="833642"/>
              <a:chExt cx="7941747" cy="5771225"/>
            </a:xfrm>
          </p:grpSpPr>
          <p:grpSp>
            <p:nvGrpSpPr>
              <p:cNvPr id="10" name="Group 14"/>
              <p:cNvGrpSpPr/>
              <p:nvPr/>
            </p:nvGrpSpPr>
            <p:grpSpPr>
              <a:xfrm rot="10800000">
                <a:off x="7696200" y="5257800"/>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rot="10800000">
                <a:off x="939238" y="4923502"/>
                <a:ext cx="621450" cy="1347067"/>
                <a:chOff x="7010400" y="381000"/>
                <a:chExt cx="762000" cy="2033666"/>
              </a:xfrm>
            </p:grpSpPr>
            <p:sp>
              <p:nvSpPr>
                <p:cNvPr id="21" name="Rounded Rectangle 2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99460" y="833642"/>
                <a:ext cx="621450" cy="986197"/>
                <a:chOff x="7031201" y="834275"/>
                <a:chExt cx="762000" cy="1488861"/>
              </a:xfrm>
            </p:grpSpPr>
            <p:sp>
              <p:nvSpPr>
                <p:cNvPr id="19" name="Rounded Rectangle 1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646520" y="1148254"/>
                <a:ext cx="621450" cy="1017899"/>
                <a:chOff x="7087348" y="824753"/>
                <a:chExt cx="762000" cy="1536722"/>
              </a:xfrm>
            </p:grpSpPr>
            <p:sp>
              <p:nvSpPr>
                <p:cNvPr id="17" name="Rounded Rectangle 1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1041180" y="4817384"/>
              <a:ext cx="1992989" cy="1077218"/>
            </a:xfrm>
            <a:prstGeom prst="rect">
              <a:avLst/>
            </a:prstGeom>
          </p:spPr>
          <p:txBody>
            <a:bodyPr wrap="square">
              <a:spAutoFit/>
            </a:bodyPr>
            <a:lstStyle/>
            <a:p>
              <a:pPr algn="ctr"/>
              <a:r>
                <a:rPr lang="en-US" sz="1600" b="1" dirty="0"/>
                <a:t>We should examine our lives as we partake of the sacrament</a:t>
              </a:r>
              <a:endParaRPr lang="en-US" sz="1600" dirty="0"/>
            </a:p>
          </p:txBody>
        </p:sp>
      </p:grpSp>
      <p:pic>
        <p:nvPicPr>
          <p:cNvPr id="6" name="Picture 5">
            <a:extLst>
              <a:ext uri="{FF2B5EF4-FFF2-40B4-BE49-F238E27FC236}">
                <a16:creationId xmlns:a16="http://schemas.microsoft.com/office/drawing/2014/main" id="{4DE0A5BE-35A5-4133-B56B-EF3F554C6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337" y="1381933"/>
            <a:ext cx="2654300" cy="3683000"/>
          </a:xfrm>
          <a:prstGeom prst="rect">
            <a:avLst/>
          </a:prstGeom>
        </p:spPr>
      </p:pic>
    </p:spTree>
    <p:extLst>
      <p:ext uri="{BB962C8B-B14F-4D97-AF65-F5344CB8AC3E}">
        <p14:creationId xmlns:p14="http://schemas.microsoft.com/office/powerpoint/2010/main" val="226921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400" y="3352801"/>
            <a:ext cx="8077200" cy="3170099"/>
          </a:xfrm>
          <a:prstGeom prst="rect">
            <a:avLst/>
          </a:prstGeom>
          <a:noFill/>
        </p:spPr>
        <p:txBody>
          <a:bodyPr wrap="square" rtlCol="0">
            <a:spAutoFit/>
          </a:bodyPr>
          <a:lstStyle/>
          <a:p>
            <a:r>
              <a:rPr lang="en-US" sz="4000" dirty="0">
                <a:solidFill>
                  <a:schemeClr val="bg1"/>
                </a:solidFill>
              </a:rPr>
              <a:t>The Sacred Nature and Power of the Sacrament in our lives is determined by your worthiness to partake…renew covenants with the Lord…and receive all the blessings the Lord has to offer.</a:t>
            </a:r>
          </a:p>
        </p:txBody>
      </p:sp>
      <p:pic>
        <p:nvPicPr>
          <p:cNvPr id="3" name="Picture 2">
            <a:extLst>
              <a:ext uri="{FF2B5EF4-FFF2-40B4-BE49-F238E27FC236}">
                <a16:creationId xmlns:a16="http://schemas.microsoft.com/office/drawing/2014/main" id="{0BB0DE97-035D-4F78-9A61-8C8E60843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866" y="304800"/>
            <a:ext cx="3911600" cy="3124200"/>
          </a:xfrm>
          <a:prstGeom prst="rect">
            <a:avLst/>
          </a:prstGeom>
        </p:spPr>
      </p:pic>
    </p:spTree>
    <p:extLst>
      <p:ext uri="{BB962C8B-B14F-4D97-AF65-F5344CB8AC3E}">
        <p14:creationId xmlns:p14="http://schemas.microsoft.com/office/powerpoint/2010/main" val="1028793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#177 </a:t>
            </a:r>
            <a:r>
              <a:rPr lang="en-US" i="1" dirty="0">
                <a:solidFill>
                  <a:schemeClr val="bg1"/>
                </a:solidFill>
              </a:rPr>
              <a:t> Tis Sweet to Sing the Matchless Love </a:t>
            </a:r>
          </a:p>
          <a:p>
            <a:endParaRPr lang="en-US" i="1" dirty="0">
              <a:solidFill>
                <a:schemeClr val="bg1"/>
              </a:solidFill>
            </a:endParaRPr>
          </a:p>
          <a:p>
            <a:r>
              <a:rPr lang="en-US" i="1" dirty="0">
                <a:solidFill>
                  <a:schemeClr val="bg1"/>
                </a:solidFill>
              </a:rPr>
              <a:t>Video: </a:t>
            </a:r>
          </a:p>
          <a:p>
            <a:r>
              <a:rPr lang="en-US" dirty="0">
                <a:solidFill>
                  <a:schemeClr val="bg1"/>
                </a:solidFill>
              </a:rPr>
              <a:t>The Women in Our Lives (2:43)</a:t>
            </a:r>
          </a:p>
          <a:p>
            <a:r>
              <a:rPr lang="en-US" b="1" dirty="0">
                <a:solidFill>
                  <a:schemeClr val="bg1"/>
                </a:solidFill>
              </a:rPr>
              <a:t>Always Remember Him</a:t>
            </a:r>
            <a:r>
              <a:rPr lang="en-US" dirty="0">
                <a:solidFill>
                  <a:schemeClr val="bg1"/>
                </a:solidFill>
              </a:rPr>
              <a:t> (5:28)</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38</a:t>
            </a:r>
          </a:p>
          <a:p>
            <a:pPr marL="342900" indent="-342900">
              <a:buFontTx/>
              <a:buAutoNum type="arabicPeriod"/>
            </a:pPr>
            <a:r>
              <a:rPr lang="en-US" dirty="0">
                <a:solidFill>
                  <a:schemeClr val="bg1"/>
                </a:solidFill>
              </a:rPr>
              <a:t>Elder M. Russell Ballard </a:t>
            </a:r>
            <a:r>
              <a:rPr lang="en-US" i="1" dirty="0">
                <a:solidFill>
                  <a:schemeClr val="bg1"/>
                </a:solidFill>
              </a:rPr>
              <a:t>“Men and Women in the Work of the Lord,” New Era,</a:t>
            </a:r>
            <a:r>
              <a:rPr lang="en-US" dirty="0">
                <a:solidFill>
                  <a:schemeClr val="bg1"/>
                </a:solidFill>
              </a:rPr>
              <a:t> Apr. 2014, 4).</a:t>
            </a:r>
          </a:p>
          <a:p>
            <a:pPr marL="342900" indent="-342900">
              <a:buFontTx/>
              <a:buAutoNum type="arabicPeriod"/>
            </a:pPr>
            <a:r>
              <a:rPr lang="en-US" dirty="0">
                <a:solidFill>
                  <a:schemeClr val="bg1"/>
                </a:solidFill>
              </a:rPr>
              <a:t>Elder David A. Bednar “</a:t>
            </a:r>
            <a:r>
              <a:rPr lang="en-US" i="1" dirty="0">
                <a:solidFill>
                  <a:schemeClr val="bg1"/>
                </a:solidFill>
              </a:rPr>
              <a:t>Marriage Is Essential to His Eternal Plan</a:t>
            </a:r>
            <a:r>
              <a:rPr lang="en-US" dirty="0">
                <a:solidFill>
                  <a:schemeClr val="bg1"/>
                </a:solidFill>
              </a:rPr>
              <a:t>,”</a:t>
            </a:r>
            <a:r>
              <a:rPr lang="en-US" i="1" dirty="0">
                <a:solidFill>
                  <a:schemeClr val="bg1"/>
                </a:solidFill>
              </a:rPr>
              <a:t> Ensign,</a:t>
            </a:r>
            <a:r>
              <a:rPr lang="en-US" dirty="0">
                <a:solidFill>
                  <a:schemeClr val="bg1"/>
                </a:solidFill>
              </a:rPr>
              <a:t> June 2006, 83–84).</a:t>
            </a:r>
          </a:p>
          <a:p>
            <a:pPr marL="342900" indent="-342900">
              <a:buFontTx/>
              <a:buAutoNum type="arabicPeriod"/>
            </a:pPr>
            <a:r>
              <a:rPr lang="en-US" dirty="0">
                <a:solidFill>
                  <a:schemeClr val="bg1"/>
                </a:solidFill>
              </a:rPr>
              <a:t>Joseph Fielding Smith—”Doctrines of Salvation, 2:339</a:t>
            </a:r>
          </a:p>
          <a:p>
            <a:pPr marL="342900" indent="-342900">
              <a:buFontTx/>
              <a:buAutoNum type="arabicPeriod"/>
            </a:pPr>
            <a:r>
              <a:rPr lang="en-US" dirty="0">
                <a:solidFill>
                  <a:schemeClr val="bg1"/>
                </a:solidFill>
              </a:rPr>
              <a:t>Elder Melvin J. Ballard “The Sacramental Covenant” New Era, Jan. 1976, 8</a:t>
            </a:r>
          </a:p>
          <a:p>
            <a:pPr marL="342900" indent="-342900">
              <a:buFontTx/>
              <a:buAutoNum type="arabicPeriod"/>
            </a:pPr>
            <a:r>
              <a:rPr lang="en-US" dirty="0">
                <a:solidFill>
                  <a:schemeClr val="bg1"/>
                </a:solidFill>
              </a:rPr>
              <a:t>Elder John H. </a:t>
            </a:r>
            <a:r>
              <a:rPr lang="en-US" dirty="0" err="1">
                <a:solidFill>
                  <a:schemeClr val="bg1"/>
                </a:solidFill>
              </a:rPr>
              <a:t>Groberg</a:t>
            </a:r>
            <a:r>
              <a:rPr lang="en-US" dirty="0">
                <a:solidFill>
                  <a:schemeClr val="bg1"/>
                </a:solidFill>
              </a:rPr>
              <a:t>  “The Beauty and the Importance of the Sacrament” Conference Report Apr. 1989, 49-50; or Ensign, May 1989</a:t>
            </a:r>
          </a:p>
          <a:p>
            <a:pPr marL="342900" indent="-342900">
              <a:buFontTx/>
              <a:buAutoNum type="arabicPeriod"/>
            </a:pPr>
            <a:r>
              <a:rPr lang="en-US" dirty="0">
                <a:solidFill>
                  <a:schemeClr val="bg1"/>
                </a:solidFill>
              </a:rPr>
              <a:t>(</a:t>
            </a:r>
            <a:r>
              <a:rPr lang="en-US" i="1" dirty="0">
                <a:solidFill>
                  <a:schemeClr val="bg1"/>
                </a:solidFill>
              </a:rPr>
              <a:t>True to the Faith: A Gospel Reference</a:t>
            </a:r>
            <a:r>
              <a:rPr lang="en-US" dirty="0">
                <a:solidFill>
                  <a:schemeClr val="bg1"/>
                </a:solidFill>
              </a:rPr>
              <a:t> [2004], 148).</a:t>
            </a:r>
          </a:p>
          <a:p>
            <a:pPr marL="342900" indent="-342900">
              <a:buFontTx/>
              <a:buAutoNum type="arabicPeriod"/>
            </a:pPr>
            <a:r>
              <a:rPr lang="en-US" dirty="0">
                <a:solidFill>
                  <a:schemeClr val="bg1"/>
                </a:solidFill>
              </a:rPr>
              <a:t>President Howard W. Hunter (“Thoughts on the Sacrament,”</a:t>
            </a:r>
            <a:r>
              <a:rPr lang="en-US" i="1" dirty="0">
                <a:solidFill>
                  <a:schemeClr val="bg1"/>
                </a:solidFill>
              </a:rPr>
              <a:t> Ensign,</a:t>
            </a:r>
            <a:r>
              <a:rPr lang="en-US" dirty="0">
                <a:solidFill>
                  <a:schemeClr val="bg1"/>
                </a:solidFill>
              </a:rPr>
              <a:t> May 1977, 25).</a:t>
            </a:r>
            <a:r>
              <a:rPr lang="en-US" dirty="0" err="1">
                <a:solidFill>
                  <a:schemeClr val="bg1"/>
                </a:solidFill>
              </a:rPr>
              <a:t>er</a:t>
            </a:r>
            <a:r>
              <a:rPr lang="en-US" dirty="0">
                <a:solidFill>
                  <a:schemeClr val="bg1"/>
                </a:solidFill>
              </a:rPr>
              <a:t> and follow the Savior, we are partaking of the sacrament unworthily. </a:t>
            </a:r>
          </a:p>
          <a:p>
            <a:endParaRPr lang="en-US" i="1" dirty="0">
              <a:solidFill>
                <a:schemeClr val="bg1"/>
              </a:solidFill>
            </a:endParaRPr>
          </a:p>
        </p:txBody>
      </p:sp>
      <p:grpSp>
        <p:nvGrpSpPr>
          <p:cNvPr id="2" name="Group 7"/>
          <p:cNvGrpSpPr/>
          <p:nvPr/>
        </p:nvGrpSpPr>
        <p:grpSpPr>
          <a:xfrm>
            <a:off x="3343357" y="1166100"/>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921AA2D1-97B1-497A-A869-F7B0E39C2D59}"/>
              </a:ext>
            </a:extLst>
          </p:cNvPr>
          <p:cNvSpPr>
            <a:spLocks noGrp="1"/>
          </p:cNvSpPr>
          <p:nvPr/>
        </p:nvSpPr>
        <p:spPr>
          <a:xfrm>
            <a:off x="155575" y="64119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3676586"/>
              </p:ext>
            </p:extLst>
          </p:nvPr>
        </p:nvGraphicFramePr>
        <p:xfrm>
          <a:off x="0" y="0"/>
          <a:ext cx="6319318" cy="131445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First Letter of Paul to the Saints at Corinth—</a:t>
                      </a:r>
                    </a:p>
                    <a:p>
                      <a:pPr algn="ctr" fontAlgn="base"/>
                      <a:r>
                        <a:rPr lang="en-US" sz="1200" b="0" i="0" kern="1200" dirty="0">
                          <a:solidFill>
                            <a:schemeClr val="tx1"/>
                          </a:solidFill>
                          <a:effectLst/>
                          <a:latin typeface="+mn-lt"/>
                          <a:ea typeface="+mn-ea"/>
                          <a:cs typeface="+mn-cs"/>
                        </a:rPr>
                        <a:t>Written from Ephesus, ca. Spring, A.D. 57 </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a:solidFill>
                            <a:srgbClr val="434444"/>
                          </a:solidFill>
                          <a:effectLst/>
                        </a:rPr>
                        <a:t>The Status of Man and Woman</a:t>
                      </a:r>
                    </a:p>
                  </a:txBody>
                  <a:tcPr marL="95250" marR="95250" marT="66675" marB="66675" anchor="ctr"/>
                </a:tc>
                <a:tc>
                  <a:txBody>
                    <a:bodyPr/>
                    <a:lstStyle/>
                    <a:p>
                      <a:pPr algn="l" fontAlgn="base"/>
                      <a:r>
                        <a:rPr lang="en-US">
                          <a:solidFill>
                            <a:srgbClr val="434444"/>
                          </a:solidFill>
                          <a:effectLst/>
                        </a:rPr>
                        <a:t>11:1–16</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Why We Partake of the Sacrament</a:t>
                      </a:r>
                    </a:p>
                  </a:txBody>
                  <a:tcPr marL="95250" marR="95250" marT="66675" marB="66675" anchor="ctr"/>
                </a:tc>
                <a:tc>
                  <a:txBody>
                    <a:bodyPr/>
                    <a:lstStyle/>
                    <a:p>
                      <a:pPr algn="l" fontAlgn="base"/>
                      <a:r>
                        <a:rPr lang="en-US" dirty="0">
                          <a:solidFill>
                            <a:srgbClr val="434444"/>
                          </a:solidFill>
                          <a:effectLst/>
                        </a:rPr>
                        <a:t>11:17–34</a:t>
                      </a:r>
                    </a:p>
                  </a:txBody>
                  <a:tcPr marL="95250" marR="95250" marT="66675" marB="66675" anchor="ctr"/>
                </a:tc>
                <a:extLst>
                  <a:ext uri="{0D108BD9-81ED-4DB2-BD59-A6C34878D82A}">
                    <a16:rowId xmlns:a16="http://schemas.microsoft.com/office/drawing/2014/main" val="10002"/>
                  </a:ext>
                </a:extLst>
              </a:tr>
            </a:tbl>
          </a:graphicData>
        </a:graphic>
      </p:graphicFrame>
      <p:sp>
        <p:nvSpPr>
          <p:cNvPr id="3" name="TextBox 2"/>
          <p:cNvSpPr txBox="1"/>
          <p:nvPr/>
        </p:nvSpPr>
        <p:spPr>
          <a:xfrm>
            <a:off x="0" y="1376005"/>
            <a:ext cx="5540721" cy="246221"/>
          </a:xfrm>
          <a:prstGeom prst="rect">
            <a:avLst/>
          </a:prstGeom>
          <a:noFill/>
        </p:spPr>
        <p:txBody>
          <a:bodyPr wrap="square" rtlCol="0">
            <a:spAutoFit/>
          </a:bodyPr>
          <a:lstStyle/>
          <a:p>
            <a:r>
              <a:rPr lang="en-US" sz="1000" dirty="0"/>
              <a:t>Life and Teachings of Jesus and His Apostles Chapter 35</a:t>
            </a:r>
          </a:p>
        </p:txBody>
      </p:sp>
      <p:sp>
        <p:nvSpPr>
          <p:cNvPr id="4" name="Rectangle 3"/>
          <p:cNvSpPr/>
          <p:nvPr/>
        </p:nvSpPr>
        <p:spPr>
          <a:xfrm>
            <a:off x="0" y="3992105"/>
            <a:ext cx="6313714" cy="1384995"/>
          </a:xfrm>
          <a:prstGeom prst="rect">
            <a:avLst/>
          </a:prstGeom>
          <a:ln>
            <a:solidFill>
              <a:schemeClr val="tx1"/>
            </a:solidFill>
          </a:ln>
        </p:spPr>
        <p:txBody>
          <a:bodyPr wrap="square">
            <a:spAutoFit/>
          </a:bodyPr>
          <a:lstStyle/>
          <a:p>
            <a:r>
              <a:rPr lang="en-US" sz="1200" b="1" dirty="0"/>
              <a:t>Roles of Men and Women:</a:t>
            </a:r>
          </a:p>
          <a:p>
            <a:r>
              <a:rPr lang="en-US" sz="1200" dirty="0"/>
              <a:t>“In our Heavenly Father’s great priesthood-endowed plan, men have the unique responsibility to administer the priesthood, but they are not the priesthood. Men and women have different but equally valued roles. Just as a woman cannot conceive a child without a man, so a man cannot fully exercise the power of the priesthood to establish an eternal family without a woman. … In the eternal perspective, both the procreative power and the priesthood power are shared by husband and wife” (“This Is My Work and Glory,”</a:t>
            </a:r>
            <a:r>
              <a:rPr lang="en-US" sz="1200" i="1" dirty="0"/>
              <a:t> Ensign</a:t>
            </a:r>
            <a:r>
              <a:rPr lang="en-US" sz="1200" dirty="0"/>
              <a:t> or </a:t>
            </a:r>
            <a:r>
              <a:rPr lang="en-US" sz="1200" i="1" dirty="0" err="1"/>
              <a:t>Liahona</a:t>
            </a:r>
            <a:r>
              <a:rPr lang="en-US" sz="1200" i="1" dirty="0"/>
              <a:t>,</a:t>
            </a:r>
            <a:r>
              <a:rPr lang="en-US" sz="1200" dirty="0"/>
              <a:t> May 2013, 19).</a:t>
            </a:r>
          </a:p>
        </p:txBody>
      </p:sp>
      <p:sp>
        <p:nvSpPr>
          <p:cNvPr id="5" name="Rectangle 4"/>
          <p:cNvSpPr/>
          <p:nvPr/>
        </p:nvSpPr>
        <p:spPr>
          <a:xfrm>
            <a:off x="0" y="1683781"/>
            <a:ext cx="6313714" cy="2308324"/>
          </a:xfrm>
          <a:prstGeom prst="rect">
            <a:avLst/>
          </a:prstGeom>
          <a:ln>
            <a:solidFill>
              <a:schemeClr val="tx1"/>
            </a:solidFill>
          </a:ln>
        </p:spPr>
        <p:txBody>
          <a:bodyPr wrap="square">
            <a:spAutoFit/>
          </a:bodyPr>
          <a:lstStyle/>
          <a:p>
            <a:r>
              <a:rPr lang="en-US" sz="1200" b="1" dirty="0"/>
              <a:t>Woman and Man 1 Corinthians 11:11:</a:t>
            </a:r>
          </a:p>
          <a:p>
            <a:r>
              <a:rPr lang="en-US" sz="1200" dirty="0"/>
              <a:t>“The house of the Lord is a house of order and not a house of confusion; and that means that the man is not without the woman in the Lord, neither is the woman without the man in the Lord; and that no man can be saved and exalted in the kingdom of God without the woman, and no woman can reach the perfection and exaltation in the kingdom of God alone. That is what it means. God instituted marriage in the beginning. He made man in his own image and likeness, male and female, and in their creation it was designed that they should be united together in sacred bonds of marriage, and one is not perfect without the other. Furthermore, it means that there is no union for time and eternity that can be perfected outside of the law of God, and the order of his house. Men may desire it, they may go through the form of it, in this life, but it will be of no effect except it be done and sanctioned by divine authority, in the name of the Father and of the Son and of the Holy Ghost.” (Joseph Fielding Smith, </a:t>
            </a:r>
            <a:r>
              <a:rPr lang="en-US" sz="1200" i="1" dirty="0"/>
              <a:t>Gospel Doctrine,</a:t>
            </a:r>
            <a:r>
              <a:rPr lang="en-US" sz="1200" dirty="0"/>
              <a:t> p. 272.)</a:t>
            </a:r>
          </a:p>
        </p:txBody>
      </p:sp>
      <p:sp>
        <p:nvSpPr>
          <p:cNvPr id="6" name="Rectangle 5"/>
          <p:cNvSpPr/>
          <p:nvPr/>
        </p:nvSpPr>
        <p:spPr>
          <a:xfrm>
            <a:off x="6313714" y="0"/>
            <a:ext cx="5878286" cy="3600986"/>
          </a:xfrm>
          <a:prstGeom prst="rect">
            <a:avLst/>
          </a:prstGeom>
          <a:ln>
            <a:solidFill>
              <a:schemeClr val="tx1"/>
            </a:solidFill>
          </a:ln>
        </p:spPr>
        <p:txBody>
          <a:bodyPr wrap="square">
            <a:spAutoFit/>
          </a:bodyPr>
          <a:lstStyle/>
          <a:p>
            <a:pPr fontAlgn="base"/>
            <a:r>
              <a:rPr lang="en-US" sz="1200" b="1" dirty="0"/>
              <a:t>“The Family: A Proclamation to the World” outlines the God-given responsibilities of husbands and wives:</a:t>
            </a:r>
          </a:p>
          <a:p>
            <a:pPr fontAlgn="base"/>
            <a:r>
              <a:rPr lang="en-US" sz="1200" dirty="0"/>
              <a:t>“By divine design, fathers are to preside over their families in love and righteousness and are responsible to provide the necessities of life and protection for their families. Mothers are primarily responsible for the nurture of their children. In these sacred responsibilities, fathers and mothers are obligated to help one another as equal partners” (“The Family: A Proclamation to the World,”</a:t>
            </a:r>
            <a:r>
              <a:rPr lang="en-US" sz="1200" i="1" dirty="0"/>
              <a:t> Ensign,</a:t>
            </a:r>
            <a:r>
              <a:rPr lang="en-US" sz="1200" dirty="0"/>
              <a:t> Nov. 2010, 129).</a:t>
            </a:r>
          </a:p>
          <a:p>
            <a:pPr fontAlgn="base"/>
            <a:endParaRPr lang="en-US" sz="1200" dirty="0"/>
          </a:p>
          <a:p>
            <a:pPr fontAlgn="base"/>
            <a:r>
              <a:rPr lang="en-US" sz="1200" dirty="0"/>
              <a:t>“A man who holds the priesthood accepts his wife as a partner in the leadership of the home and family with full knowledge of and full participation in all decisions relating thereto. Of necessity there must be in the Church and in the home a presiding officer (see D&amp;C 107:21). By divine appointment, the responsibility to preside in the home rests upon the priesthood holder (see Moses 4:22). The Lord intended that the wife be a helpmeet for man (</a:t>
            </a:r>
            <a:r>
              <a:rPr lang="en-US" sz="1200" i="1" dirty="0"/>
              <a:t>meet</a:t>
            </a:r>
            <a:r>
              <a:rPr lang="en-US" sz="1200" dirty="0"/>
              <a:t> means equal)—that is, a companion equal and necessary in full partnership. Presiding in righteousness necessitates a shared responsibility between husband and wife; together you act with knowledge and participation in all family matters. For a man to operate independent of or without regard to the feelings and counsel of his wife in governing the family is to exercise unrighteous dominion” President Howard W. Hunter (“Being a Righteous Husband and Father,”</a:t>
            </a:r>
            <a:r>
              <a:rPr lang="en-US" sz="1200" i="1" dirty="0"/>
              <a:t> Ensign ,</a:t>
            </a:r>
            <a:r>
              <a:rPr lang="en-US" sz="1200" dirty="0"/>
              <a:t>Nov. 1994, 50–51.)</a:t>
            </a:r>
          </a:p>
        </p:txBody>
      </p:sp>
      <p:sp>
        <p:nvSpPr>
          <p:cNvPr id="7" name="Rectangle 6"/>
          <p:cNvSpPr/>
          <p:nvPr/>
        </p:nvSpPr>
        <p:spPr>
          <a:xfrm>
            <a:off x="6313714" y="3622774"/>
            <a:ext cx="5878286" cy="2123658"/>
          </a:xfrm>
          <a:prstGeom prst="rect">
            <a:avLst/>
          </a:prstGeom>
          <a:ln>
            <a:solidFill>
              <a:schemeClr val="tx1"/>
            </a:solidFill>
          </a:ln>
        </p:spPr>
        <p:txBody>
          <a:bodyPr wrap="square">
            <a:spAutoFit/>
          </a:bodyPr>
          <a:lstStyle/>
          <a:p>
            <a:pPr fontAlgn="base"/>
            <a:r>
              <a:rPr lang="en-US" sz="1200" b="1" dirty="0"/>
              <a:t>The Sacrament:</a:t>
            </a:r>
          </a:p>
          <a:p>
            <a:pPr fontAlgn="base"/>
            <a:r>
              <a:rPr lang="en-US" sz="1200" dirty="0"/>
              <a:t>“We want every Latter-day Saint to come to the sacrament table because it is the place for self-investigation, for self-introspection, where we may learn to rectify our course and make right our own lives, bringing ourselves into harmony with the teachings of the Church and with our brethren and sisters. It is the place where we become our own judges. …</a:t>
            </a:r>
          </a:p>
          <a:p>
            <a:pPr fontAlgn="base"/>
            <a:r>
              <a:rPr lang="en-US" sz="1200" dirty="0"/>
              <a:t>“… The one thing that would make for the safety of every man and woman would be to appear at the sacrament table every Sabbath day. We would not get very far away in one week—not so far away that, by the process of self-investigation, we could not rectify the wrongs we may have done. … The road to the sacrament table is the path of safety for Latter-day Saints” (Bryant S. Hinckley, </a:t>
            </a:r>
            <a:r>
              <a:rPr lang="en-US" sz="1200" i="1" dirty="0"/>
              <a:t>Sermons and Missionary Services of Melvin Joseph Ballard</a:t>
            </a:r>
            <a:r>
              <a:rPr lang="en-US" sz="1200" dirty="0"/>
              <a:t> [1949], 150–51).</a:t>
            </a:r>
          </a:p>
        </p:txBody>
      </p:sp>
    </p:spTree>
    <p:extLst>
      <p:ext uri="{BB962C8B-B14F-4D97-AF65-F5344CB8AC3E}">
        <p14:creationId xmlns:p14="http://schemas.microsoft.com/office/powerpoint/2010/main" val="150760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3017520" cy="369332"/>
          </a:xfrm>
          <a:prstGeom prst="rect">
            <a:avLst/>
          </a:prstGeom>
          <a:noFill/>
        </p:spPr>
        <p:txBody>
          <a:bodyPr wrap="square" rtlCol="0">
            <a:spAutoFit/>
          </a:bodyPr>
          <a:lstStyle/>
          <a:p>
            <a:r>
              <a:rPr lang="en-US" dirty="0">
                <a:solidFill>
                  <a:schemeClr val="bg1"/>
                </a:solidFill>
              </a:rPr>
              <a:t>1 Corinthians 11:11</a:t>
            </a:r>
          </a:p>
        </p:txBody>
      </p:sp>
      <p:sp>
        <p:nvSpPr>
          <p:cNvPr id="6" name="TextBox 5"/>
          <p:cNvSpPr txBox="1"/>
          <p:nvPr/>
        </p:nvSpPr>
        <p:spPr>
          <a:xfrm>
            <a:off x="-35378" y="61750"/>
            <a:ext cx="12192000" cy="923330"/>
          </a:xfrm>
          <a:prstGeom prst="rect">
            <a:avLst/>
          </a:prstGeom>
          <a:noFill/>
        </p:spPr>
        <p:txBody>
          <a:bodyPr wrap="square" rtlCol="0">
            <a:spAutoFit/>
          </a:bodyPr>
          <a:lstStyle/>
          <a:p>
            <a:pPr algn="ctr"/>
            <a:r>
              <a:rPr lang="en-US" sz="5400" dirty="0">
                <a:solidFill>
                  <a:schemeClr val="bg1"/>
                </a:solidFill>
                <a:latin typeface="Calisto MT" panose="02040603050505030304" pitchFamily="18" charset="0"/>
              </a:rPr>
              <a:t>The Institution of Marriage</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1411712" y="6419524"/>
            <a:ext cx="744910" cy="369332"/>
          </a:xfrm>
          <a:prstGeom prst="rect">
            <a:avLst/>
          </a:prstGeom>
          <a:noFill/>
        </p:spPr>
        <p:txBody>
          <a:bodyPr wrap="square" rtlCol="0">
            <a:spAutoFit/>
          </a:bodyPr>
          <a:lstStyle/>
          <a:p>
            <a:pPr algn="r"/>
            <a:r>
              <a:rPr lang="en-US" dirty="0">
                <a:solidFill>
                  <a:schemeClr val="bg1"/>
                </a:solidFill>
              </a:rPr>
              <a:t>(2)</a:t>
            </a:r>
          </a:p>
        </p:txBody>
      </p:sp>
      <p:sp>
        <p:nvSpPr>
          <p:cNvPr id="2" name="Rectangle 1"/>
          <p:cNvSpPr/>
          <p:nvPr/>
        </p:nvSpPr>
        <p:spPr>
          <a:xfrm>
            <a:off x="5025378" y="2767108"/>
            <a:ext cx="6871447" cy="3847207"/>
          </a:xfrm>
          <a:prstGeom prst="rect">
            <a:avLst/>
          </a:prstGeom>
        </p:spPr>
        <p:txBody>
          <a:bodyPr wrap="square">
            <a:spAutoFit/>
          </a:bodyPr>
          <a:lstStyle/>
          <a:p>
            <a:pPr fontAlgn="base"/>
            <a:r>
              <a:rPr lang="en-US" sz="2800" dirty="0">
                <a:solidFill>
                  <a:schemeClr val="bg1"/>
                </a:solidFill>
              </a:rPr>
              <a:t>God instituted marriage in the beginning. </a:t>
            </a:r>
          </a:p>
          <a:p>
            <a:pPr fontAlgn="base"/>
            <a:endParaRPr lang="en-US" dirty="0">
              <a:solidFill>
                <a:schemeClr val="bg1"/>
              </a:solidFill>
            </a:endParaRPr>
          </a:p>
          <a:p>
            <a:pPr fontAlgn="base"/>
            <a:r>
              <a:rPr lang="en-US" dirty="0">
                <a:solidFill>
                  <a:schemeClr val="bg1"/>
                </a:solidFill>
              </a:rPr>
              <a:t>He made man in his own image and likeness, male and female, and in their creation it was designed that they should be united together in sacred bonds of marriage, and one is not perfect without the other. </a:t>
            </a:r>
          </a:p>
          <a:p>
            <a:pPr fontAlgn="base"/>
            <a:endParaRPr lang="en-US" dirty="0">
              <a:solidFill>
                <a:schemeClr val="bg1"/>
              </a:solidFill>
            </a:endParaRPr>
          </a:p>
          <a:p>
            <a:pPr fontAlgn="base"/>
            <a:r>
              <a:rPr lang="en-US" dirty="0">
                <a:solidFill>
                  <a:schemeClr val="bg1"/>
                </a:solidFill>
              </a:rPr>
              <a:t>Furthermore, it means that there is no union for time and eternity that can be perfected outside of the law of God, and the order of his house. </a:t>
            </a:r>
          </a:p>
          <a:p>
            <a:pPr fontAlgn="base"/>
            <a:endParaRPr lang="en-US" dirty="0">
              <a:solidFill>
                <a:schemeClr val="bg1"/>
              </a:solidFill>
            </a:endParaRPr>
          </a:p>
          <a:p>
            <a:pPr fontAlgn="base"/>
            <a:r>
              <a:rPr lang="en-US" dirty="0">
                <a:solidFill>
                  <a:schemeClr val="bg1"/>
                </a:solidFill>
              </a:rPr>
              <a:t>Men may desire it, they may go through the form of it, in this life, but it will be of no effect except it be done and sanctioned by divine authority, in the name of the Father and of the Son and of the Holy Ghost.” </a:t>
            </a:r>
            <a:endParaRPr lang="en-US" b="1" dirty="0">
              <a:solidFill>
                <a:schemeClr val="bg1"/>
              </a:solidFill>
              <a:latin typeface="Open Sans"/>
            </a:endParaRPr>
          </a:p>
        </p:txBody>
      </p:sp>
      <p:grpSp>
        <p:nvGrpSpPr>
          <p:cNvPr id="12" name="Group 11"/>
          <p:cNvGrpSpPr/>
          <p:nvPr/>
        </p:nvGrpSpPr>
        <p:grpSpPr>
          <a:xfrm>
            <a:off x="561927" y="3300036"/>
            <a:ext cx="4168276" cy="2603627"/>
            <a:chOff x="561927" y="3300036"/>
            <a:chExt cx="4168276" cy="2603627"/>
          </a:xfrm>
        </p:grpSpPr>
        <p:pic>
          <p:nvPicPr>
            <p:cNvPr id="1229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27" y="3300036"/>
              <a:ext cx="4168276" cy="26036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697941" y="3300036"/>
              <a:ext cx="1032262" cy="5054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07975" y="1012418"/>
            <a:ext cx="9960860" cy="1631216"/>
            <a:chOff x="307975" y="1012418"/>
            <a:chExt cx="9960860" cy="1631216"/>
          </a:xfrm>
        </p:grpSpPr>
        <p:sp>
          <p:nvSpPr>
            <p:cNvPr id="14" name="Rectangle 13"/>
            <p:cNvSpPr/>
            <p:nvPr/>
          </p:nvSpPr>
          <p:spPr>
            <a:xfrm>
              <a:off x="307975" y="1012418"/>
              <a:ext cx="8983943" cy="1631216"/>
            </a:xfrm>
            <a:prstGeom prst="rect">
              <a:avLst/>
            </a:prstGeom>
          </p:spPr>
          <p:txBody>
            <a:bodyPr wrap="square">
              <a:spAutoFit/>
            </a:bodyPr>
            <a:lstStyle/>
            <a:p>
              <a:pPr fontAlgn="base"/>
              <a:r>
                <a:rPr lang="en-US" sz="2000" dirty="0">
                  <a:solidFill>
                    <a:schemeClr val="bg1"/>
                  </a:solidFill>
                </a:rPr>
                <a:t>“The house of the Lord is a house of order and not a house of confusion; and that means that the man is not without the woman in the Lord, neither is the woman without the man in the Lord; and that no man can be saved and exalted in the kingdom of God without the woman, and no woman can reach the perfection and exaltation in the kingdom of God alone. </a:t>
              </a:r>
              <a:endParaRPr lang="en-US" sz="2000" b="1" dirty="0">
                <a:solidFill>
                  <a:schemeClr val="bg1"/>
                </a:solidFill>
                <a:latin typeface="Open Sans"/>
              </a:endParaRPr>
            </a:p>
          </p:txBody>
        </p:sp>
        <p:pic>
          <p:nvPicPr>
            <p:cNvPr id="12292" name="Picture 4" descr="Image result for man woman silhouet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2588" y="1121120"/>
              <a:ext cx="946247" cy="13767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975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378" y="61750"/>
            <a:ext cx="12192000" cy="923330"/>
          </a:xfrm>
          <a:prstGeom prst="rect">
            <a:avLst/>
          </a:prstGeom>
          <a:noFill/>
        </p:spPr>
        <p:txBody>
          <a:bodyPr wrap="square" rtlCol="0">
            <a:spAutoFit/>
          </a:bodyPr>
          <a:lstStyle/>
          <a:p>
            <a:pPr algn="ctr"/>
            <a:r>
              <a:rPr lang="en-US" sz="5400" dirty="0">
                <a:solidFill>
                  <a:schemeClr val="bg1"/>
                </a:solidFill>
                <a:latin typeface="Calisto MT" panose="02040603050505030304" pitchFamily="18" charset="0"/>
              </a:rPr>
              <a:t>Doctrinal Mastery</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id="{7B098AEC-5277-4DB5-B0CF-4F969CD68C4A}"/>
              </a:ext>
            </a:extLst>
          </p:cNvPr>
          <p:cNvGrpSpPr/>
          <p:nvPr/>
        </p:nvGrpSpPr>
        <p:grpSpPr>
          <a:xfrm>
            <a:off x="1072104" y="2033468"/>
            <a:ext cx="2810519" cy="3640943"/>
            <a:chOff x="2819400" y="3657598"/>
            <a:chExt cx="1365515" cy="2048764"/>
          </a:xfrm>
        </p:grpSpPr>
        <p:sp>
          <p:nvSpPr>
            <p:cNvPr id="17" name="Rectangle 16">
              <a:extLst>
                <a:ext uri="{FF2B5EF4-FFF2-40B4-BE49-F238E27FC236}">
                  <a16:creationId xmlns:a16="http://schemas.microsoft.com/office/drawing/2014/main" id="{2D64CECB-5FCC-40CF-9B72-F53D74FE0BCC}"/>
                </a:ext>
              </a:extLst>
            </p:cNvPr>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65FFEB7-5216-44A4-A7FC-C4FC06DE1DED}"/>
                </a:ext>
              </a:extLst>
            </p:cNvPr>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90377EC-630A-446E-B0EA-D61A4263BF55}"/>
                </a:ext>
              </a:extLst>
            </p:cNvPr>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C000"/>
                  </a:solidFill>
                  <a:latin typeface="Colonna MT" pitchFamily="82" charset="0"/>
                </a:rPr>
                <a:t> </a:t>
              </a:r>
              <a:endParaRPr lang="en-US" sz="4000" dirty="0">
                <a:solidFill>
                  <a:srgbClr val="FFC000"/>
                </a:solidFill>
                <a:latin typeface="Colonna MT" pitchFamily="82" charset="0"/>
              </a:endParaRPr>
            </a:p>
            <a:p>
              <a:pPr algn="ctr"/>
              <a:r>
                <a:rPr lang="en-US" sz="4000" dirty="0">
                  <a:solidFill>
                    <a:srgbClr val="FFC000"/>
                  </a:solidFill>
                  <a:latin typeface="Colonna MT" pitchFamily="82" charset="0"/>
                </a:rPr>
                <a:t>1 </a:t>
              </a:r>
              <a:r>
                <a:rPr lang="en-US" sz="3200" dirty="0">
                  <a:solidFill>
                    <a:srgbClr val="FFC000"/>
                  </a:solidFill>
                  <a:latin typeface="Colonna MT" pitchFamily="82" charset="0"/>
                </a:rPr>
                <a:t>Corinthians 11:11</a:t>
              </a:r>
            </a:p>
          </p:txBody>
        </p:sp>
        <p:sp>
          <p:nvSpPr>
            <p:cNvPr id="20" name="Rectangle 19">
              <a:extLst>
                <a:ext uri="{FF2B5EF4-FFF2-40B4-BE49-F238E27FC236}">
                  <a16:creationId xmlns:a16="http://schemas.microsoft.com/office/drawing/2014/main" id="{D1A5E456-606C-420A-815A-E4562F2E8978}"/>
                </a:ext>
              </a:extLst>
            </p:cNvPr>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ight Arrow 3">
            <a:extLst>
              <a:ext uri="{FF2B5EF4-FFF2-40B4-BE49-F238E27FC236}">
                <a16:creationId xmlns:a16="http://schemas.microsoft.com/office/drawing/2014/main" id="{AE1FF21E-27D7-40D3-B0A7-74C97B7E23A4}"/>
              </a:ext>
            </a:extLst>
          </p:cNvPr>
          <p:cNvSpPr/>
          <p:nvPr/>
        </p:nvSpPr>
        <p:spPr>
          <a:xfrm>
            <a:off x="4219391" y="3600897"/>
            <a:ext cx="1732230" cy="7604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D0B64A-4521-4ADF-A0DD-56E180A3552D}"/>
              </a:ext>
            </a:extLst>
          </p:cNvPr>
          <p:cNvSpPr/>
          <p:nvPr/>
        </p:nvSpPr>
        <p:spPr>
          <a:xfrm>
            <a:off x="6416352" y="2703869"/>
            <a:ext cx="4703544" cy="2554545"/>
          </a:xfrm>
          <a:prstGeom prst="rect">
            <a:avLst/>
          </a:prstGeom>
        </p:spPr>
        <p:txBody>
          <a:bodyPr wrap="square">
            <a:spAutoFit/>
          </a:bodyPr>
          <a:lstStyle/>
          <a:p>
            <a:r>
              <a:rPr lang="en-US" sz="3200" dirty="0">
                <a:solidFill>
                  <a:schemeClr val="bg1"/>
                </a:solidFill>
                <a:latin typeface="Palatino"/>
              </a:rPr>
              <a:t>Nevertheless neither is the man without the woman, neither the woman without the man, in the Lord.</a:t>
            </a:r>
            <a:endParaRPr lang="en-US" sz="3200" dirty="0">
              <a:solidFill>
                <a:schemeClr val="bg1"/>
              </a:solidFill>
            </a:endParaRPr>
          </a:p>
        </p:txBody>
      </p:sp>
    </p:spTree>
    <p:extLst>
      <p:ext uri="{BB962C8B-B14F-4D97-AF65-F5344CB8AC3E}">
        <p14:creationId xmlns:p14="http://schemas.microsoft.com/office/powerpoint/2010/main" val="16208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3017520" cy="369332"/>
          </a:xfrm>
          <a:prstGeom prst="rect">
            <a:avLst/>
          </a:prstGeom>
          <a:noFill/>
        </p:spPr>
        <p:txBody>
          <a:bodyPr wrap="square" rtlCol="0">
            <a:spAutoFit/>
          </a:bodyPr>
          <a:lstStyle/>
          <a:p>
            <a:r>
              <a:rPr lang="en-US" dirty="0">
                <a:solidFill>
                  <a:schemeClr val="bg1"/>
                </a:solidFill>
              </a:rPr>
              <a:t>1 Corinthians 11:11</a:t>
            </a:r>
          </a:p>
        </p:txBody>
      </p:sp>
      <p:sp>
        <p:nvSpPr>
          <p:cNvPr id="6" name="TextBox 5"/>
          <p:cNvSpPr txBox="1"/>
          <p:nvPr/>
        </p:nvSpPr>
        <p:spPr>
          <a:xfrm>
            <a:off x="-35378" y="61750"/>
            <a:ext cx="12192000" cy="923330"/>
          </a:xfrm>
          <a:prstGeom prst="rect">
            <a:avLst/>
          </a:prstGeom>
          <a:noFill/>
        </p:spPr>
        <p:txBody>
          <a:bodyPr wrap="square" rtlCol="0">
            <a:spAutoFit/>
          </a:bodyPr>
          <a:lstStyle/>
          <a:p>
            <a:pPr algn="ctr"/>
            <a:r>
              <a:rPr lang="en-US" sz="5400" dirty="0">
                <a:solidFill>
                  <a:schemeClr val="bg1"/>
                </a:solidFill>
                <a:latin typeface="Calisto MT" panose="02040603050505030304" pitchFamily="18" charset="0"/>
              </a:rPr>
              <a:t>The Roles</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307975" y="1182231"/>
            <a:ext cx="8983943" cy="2246769"/>
          </a:xfrm>
          <a:prstGeom prst="rect">
            <a:avLst/>
          </a:prstGeom>
        </p:spPr>
        <p:txBody>
          <a:bodyPr wrap="square">
            <a:spAutoFit/>
          </a:bodyPr>
          <a:lstStyle/>
          <a:p>
            <a:pPr fontAlgn="base"/>
            <a:r>
              <a:rPr lang="en-US" sz="2800" dirty="0">
                <a:solidFill>
                  <a:schemeClr val="accent1">
                    <a:lumMod val="20000"/>
                    <a:lumOff val="80000"/>
                  </a:schemeClr>
                </a:solidFill>
              </a:rPr>
              <a:t> “the head of the woman is the man” =  the husband has the sacred responsibility of presiding in the home. </a:t>
            </a:r>
          </a:p>
          <a:p>
            <a:pPr fontAlgn="base"/>
            <a:endParaRPr lang="en-US" sz="2800" dirty="0">
              <a:solidFill>
                <a:schemeClr val="accent1">
                  <a:lumMod val="20000"/>
                  <a:lumOff val="80000"/>
                </a:schemeClr>
              </a:solidFill>
            </a:endParaRPr>
          </a:p>
          <a:p>
            <a:pPr fontAlgn="base"/>
            <a:r>
              <a:rPr lang="en-US" sz="2800" dirty="0">
                <a:solidFill>
                  <a:schemeClr val="accent1">
                    <a:lumMod val="20000"/>
                    <a:lumOff val="80000"/>
                  </a:schemeClr>
                </a:solidFill>
              </a:rPr>
              <a:t>To </a:t>
            </a:r>
            <a:r>
              <a:rPr lang="en-US" sz="2800" i="1" dirty="0">
                <a:solidFill>
                  <a:schemeClr val="accent1">
                    <a:lumMod val="20000"/>
                    <a:lumOff val="80000"/>
                  </a:schemeClr>
                </a:solidFill>
              </a:rPr>
              <a:t>preside </a:t>
            </a:r>
            <a:r>
              <a:rPr lang="en-US" sz="2800" dirty="0">
                <a:solidFill>
                  <a:schemeClr val="accent1">
                    <a:lumMod val="20000"/>
                    <a:lumOff val="80000"/>
                  </a:schemeClr>
                </a:solidFill>
              </a:rPr>
              <a:t>means to righteously lead and guide others in spiritual and temporal matters.</a:t>
            </a:r>
            <a:endParaRPr lang="en-US" sz="2800" b="1" dirty="0">
              <a:solidFill>
                <a:schemeClr val="accent1">
                  <a:lumMod val="20000"/>
                  <a:lumOff val="80000"/>
                </a:schemeClr>
              </a:solidFill>
              <a:latin typeface="Open Sans"/>
            </a:endParaRPr>
          </a:p>
        </p:txBody>
      </p:sp>
      <p:sp>
        <p:nvSpPr>
          <p:cNvPr id="4" name="Rectangle 3"/>
          <p:cNvSpPr/>
          <p:nvPr/>
        </p:nvSpPr>
        <p:spPr>
          <a:xfrm>
            <a:off x="5315712" y="3389174"/>
            <a:ext cx="6096000" cy="1754326"/>
          </a:xfrm>
          <a:prstGeom prst="rect">
            <a:avLst/>
          </a:prstGeom>
        </p:spPr>
        <p:txBody>
          <a:bodyPr>
            <a:spAutoFit/>
          </a:bodyPr>
          <a:lstStyle/>
          <a:p>
            <a:r>
              <a:rPr lang="en-US" sz="3600" dirty="0">
                <a:solidFill>
                  <a:schemeClr val="bg1"/>
                </a:solidFill>
                <a:effectLst>
                  <a:glow rad="228600">
                    <a:schemeClr val="accent1">
                      <a:satMod val="175000"/>
                      <a:alpha val="40000"/>
                    </a:schemeClr>
                  </a:glow>
                </a:effectLst>
                <a:latin typeface="Open Sans"/>
              </a:rPr>
              <a:t>Who is to preside over and guide the husband as he presides in his family?</a:t>
            </a:r>
            <a:endParaRPr lang="en-US" sz="3600" dirty="0">
              <a:solidFill>
                <a:schemeClr val="bg1"/>
              </a:solidFill>
              <a:effectLst>
                <a:glow rad="228600">
                  <a:schemeClr val="accent1">
                    <a:satMod val="175000"/>
                    <a:alpha val="40000"/>
                  </a:schemeClr>
                </a:glow>
              </a:effectLst>
            </a:endParaRPr>
          </a:p>
        </p:txBody>
      </p:sp>
      <p:grpSp>
        <p:nvGrpSpPr>
          <p:cNvPr id="16" name="Group 15"/>
          <p:cNvGrpSpPr/>
          <p:nvPr/>
        </p:nvGrpSpPr>
        <p:grpSpPr>
          <a:xfrm>
            <a:off x="1863694" y="3786598"/>
            <a:ext cx="2268473" cy="2466284"/>
            <a:chOff x="6422248" y="1898091"/>
            <a:chExt cx="1248070" cy="1356902"/>
          </a:xfrm>
        </p:grpSpPr>
        <p:pic>
          <p:nvPicPr>
            <p:cNvPr id="17" name="Picture 2" descr="Image result for person symbol blue"/>
            <p:cNvPicPr>
              <a:picLocks noChangeAspect="1" noChangeArrowheads="1"/>
            </p:cNvPicPr>
            <p:nvPr/>
          </p:nvPicPr>
          <p:blipFill rotWithShape="1">
            <a:blip r:embed="rId3">
              <a:extLst>
                <a:ext uri="{28A0092B-C50C-407E-A947-70E740481C1C}">
                  <a14:useLocalDpi xmlns:a14="http://schemas.microsoft.com/office/drawing/2010/main" val="0"/>
                </a:ext>
              </a:extLst>
            </a:blip>
            <a:srcRect l="56049" t="7569" r="31247"/>
            <a:stretch/>
          </p:blipFill>
          <p:spPr bwMode="auto">
            <a:xfrm>
              <a:off x="6547130" y="1970188"/>
              <a:ext cx="1010979" cy="1265018"/>
            </a:xfrm>
            <a:prstGeom prst="rect">
              <a:avLst/>
            </a:prstGeom>
            <a:noFill/>
            <a:extLst>
              <a:ext uri="{909E8E84-426E-40DD-AFC4-6F175D3DCCD1}">
                <a14:hiddenFill xmlns:a14="http://schemas.microsoft.com/office/drawing/2010/main">
                  <a:solidFill>
                    <a:srgbClr val="FFFFFF"/>
                  </a:solidFill>
                </a14:hiddenFill>
              </a:ext>
            </a:extLst>
          </p:spPr>
        </p:pic>
        <p:sp>
          <p:nvSpPr>
            <p:cNvPr id="18" name="Frame 17"/>
            <p:cNvSpPr/>
            <p:nvPr/>
          </p:nvSpPr>
          <p:spPr>
            <a:xfrm>
              <a:off x="6422248" y="1898091"/>
              <a:ext cx="1248070" cy="1356902"/>
            </a:xfrm>
            <a:prstGeom prst="fram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4377143" y="5507577"/>
            <a:ext cx="7407024" cy="923330"/>
          </a:xfrm>
          <a:prstGeom prst="rect">
            <a:avLst/>
          </a:prstGeom>
        </p:spPr>
        <p:txBody>
          <a:bodyPr wrap="square">
            <a:spAutoFit/>
          </a:bodyPr>
          <a:lstStyle/>
          <a:p>
            <a:r>
              <a:rPr lang="en-US" dirty="0">
                <a:solidFill>
                  <a:schemeClr val="bg1"/>
                </a:solidFill>
                <a:latin typeface="Open Sans"/>
              </a:rPr>
              <a:t>Some readers of the New Testament misunderstand Paul’s teachings to mean that the man’s role is more important than the woman’s role or that the man is superior to or of more worth than the woman</a:t>
            </a:r>
            <a:endParaRPr lang="en-US" dirty="0">
              <a:solidFill>
                <a:schemeClr val="bg1"/>
              </a:solidFill>
            </a:endParaRPr>
          </a:p>
        </p:txBody>
      </p:sp>
    </p:spTree>
    <p:extLst>
      <p:ext uri="{BB962C8B-B14F-4D97-AF65-F5344CB8AC3E}">
        <p14:creationId xmlns:p14="http://schemas.microsoft.com/office/powerpoint/2010/main" val="12340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3017520" cy="369332"/>
          </a:xfrm>
          <a:prstGeom prst="rect">
            <a:avLst/>
          </a:prstGeom>
          <a:noFill/>
        </p:spPr>
        <p:txBody>
          <a:bodyPr wrap="square" rtlCol="0">
            <a:spAutoFit/>
          </a:bodyPr>
          <a:lstStyle/>
          <a:p>
            <a:r>
              <a:rPr lang="en-US" dirty="0">
                <a:solidFill>
                  <a:schemeClr val="bg1"/>
                </a:solidFill>
              </a:rPr>
              <a:t>1 Corinthians 11:11</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060575" y="1304355"/>
            <a:ext cx="8449235" cy="4832092"/>
          </a:xfrm>
          <a:prstGeom prst="rect">
            <a:avLst/>
          </a:prstGeom>
        </p:spPr>
        <p:txBody>
          <a:bodyPr wrap="square">
            <a:spAutoFit/>
          </a:bodyPr>
          <a:lstStyle/>
          <a:p>
            <a:r>
              <a:rPr lang="en-US" sz="2800" dirty="0">
                <a:solidFill>
                  <a:schemeClr val="bg1"/>
                </a:solidFill>
                <a:latin typeface="Open Sans"/>
              </a:rPr>
              <a:t>“Men and women are equal in God’s eyes and in the eyes of the Church, but equal does not mean they are the same. </a:t>
            </a:r>
          </a:p>
          <a:p>
            <a:endParaRPr lang="en-US" sz="2800" dirty="0">
              <a:solidFill>
                <a:schemeClr val="bg1"/>
              </a:solidFill>
              <a:latin typeface="Open Sans"/>
            </a:endParaRPr>
          </a:p>
          <a:p>
            <a:r>
              <a:rPr lang="en-US" sz="2800" dirty="0">
                <a:solidFill>
                  <a:schemeClr val="bg1"/>
                </a:solidFill>
                <a:latin typeface="Open Sans"/>
              </a:rPr>
              <a:t>The responsibilities and divine gifts of men and women differ in their nature but not in their importance or influence. </a:t>
            </a:r>
          </a:p>
          <a:p>
            <a:endParaRPr lang="en-US" sz="2800" dirty="0">
              <a:solidFill>
                <a:schemeClr val="bg1"/>
              </a:solidFill>
              <a:latin typeface="Open Sans"/>
            </a:endParaRPr>
          </a:p>
          <a:p>
            <a:r>
              <a:rPr lang="en-US" sz="2800" dirty="0">
                <a:solidFill>
                  <a:schemeClr val="bg1"/>
                </a:solidFill>
                <a:latin typeface="Open Sans"/>
              </a:rPr>
              <a:t>Our Church doctrine places women equal to and yet different from men. God does not regard either gender as better or more important than the other.”</a:t>
            </a:r>
            <a:endParaRPr lang="en-US" sz="2800" dirty="0">
              <a:solidFill>
                <a:schemeClr val="bg1"/>
              </a:solidFill>
            </a:endParaRPr>
          </a:p>
        </p:txBody>
      </p:sp>
      <p:sp>
        <p:nvSpPr>
          <p:cNvPr id="8" name="TextBox 7"/>
          <p:cNvSpPr txBox="1"/>
          <p:nvPr/>
        </p:nvSpPr>
        <p:spPr>
          <a:xfrm>
            <a:off x="11187952" y="6340481"/>
            <a:ext cx="847165" cy="369332"/>
          </a:xfrm>
          <a:prstGeom prst="rect">
            <a:avLst/>
          </a:prstGeom>
          <a:noFill/>
        </p:spPr>
        <p:txBody>
          <a:bodyPr wrap="square" rtlCol="0">
            <a:spAutoFit/>
          </a:bodyPr>
          <a:lstStyle/>
          <a:p>
            <a:pPr algn="r"/>
            <a:r>
              <a:rPr lang="en-US" dirty="0">
                <a:solidFill>
                  <a:schemeClr val="bg1"/>
                </a:solidFill>
              </a:rPr>
              <a:t>(2)</a:t>
            </a:r>
          </a:p>
        </p:txBody>
      </p:sp>
      <p:sp>
        <p:nvSpPr>
          <p:cNvPr id="9" name="Equal 8"/>
          <p:cNvSpPr/>
          <p:nvPr/>
        </p:nvSpPr>
        <p:spPr>
          <a:xfrm>
            <a:off x="5298141" y="7937"/>
            <a:ext cx="1682819" cy="1296418"/>
          </a:xfrm>
          <a:prstGeom prst="mathEqual">
            <a:avLst/>
          </a:prstGeom>
          <a:solidFill>
            <a:srgbClr val="FFFF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59" y="160338"/>
            <a:ext cx="1127186" cy="1411101"/>
          </a:xfrm>
          <a:prstGeom prst="rect">
            <a:avLst/>
          </a:prstGeom>
        </p:spPr>
      </p:pic>
      <p:grpSp>
        <p:nvGrpSpPr>
          <p:cNvPr id="19" name="Group 18"/>
          <p:cNvGrpSpPr/>
          <p:nvPr/>
        </p:nvGrpSpPr>
        <p:grpSpPr>
          <a:xfrm>
            <a:off x="460375" y="2156183"/>
            <a:ext cx="1090624" cy="3062264"/>
            <a:chOff x="393789" y="3641726"/>
            <a:chExt cx="1090624" cy="3062264"/>
          </a:xfrm>
          <a:solidFill>
            <a:srgbClr val="FFFF00"/>
          </a:solidFill>
        </p:grpSpPr>
        <p:sp>
          <p:nvSpPr>
            <p:cNvPr id="20" name="Rounded Rectangle 19"/>
            <p:cNvSpPr/>
            <p:nvPr/>
          </p:nvSpPr>
          <p:spPr>
            <a:xfrm>
              <a:off x="680022" y="4456181"/>
              <a:ext cx="526702" cy="13045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6200000">
              <a:off x="777200" y="4072770"/>
              <a:ext cx="323802" cy="1090624"/>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12482" y="4496066"/>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27823" y="3641726"/>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77172" y="5600691"/>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294442" y="4511306"/>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04962" y="5614605"/>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10552717" y="2204958"/>
            <a:ext cx="1116857" cy="3062264"/>
            <a:chOff x="2007342" y="3663572"/>
            <a:chExt cx="1116857" cy="3062264"/>
          </a:xfrm>
          <a:solidFill>
            <a:srgbClr val="FFFF00"/>
          </a:solidFill>
        </p:grpSpPr>
        <p:sp>
          <p:nvSpPr>
            <p:cNvPr id="28" name="Rounded Rectangle 27"/>
            <p:cNvSpPr/>
            <p:nvPr/>
          </p:nvSpPr>
          <p:spPr>
            <a:xfrm>
              <a:off x="2293575" y="4478027"/>
              <a:ext cx="483562" cy="13045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6200000">
              <a:off x="2403870" y="4081499"/>
              <a:ext cx="323802" cy="1116857"/>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2076124" y="4517912"/>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141376" y="3663572"/>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590725" y="5622537"/>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853822" y="4533152"/>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318515" y="5636451"/>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2190638" y="5166351"/>
              <a:ext cx="717357" cy="838200"/>
            </a:xfrm>
            <a:prstGeom prst="trapezoid">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310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3017520" cy="369332"/>
          </a:xfrm>
          <a:prstGeom prst="rect">
            <a:avLst/>
          </a:prstGeom>
          <a:noFill/>
        </p:spPr>
        <p:txBody>
          <a:bodyPr wrap="square" rtlCol="0">
            <a:spAutoFit/>
          </a:bodyPr>
          <a:lstStyle/>
          <a:p>
            <a:r>
              <a:rPr lang="en-US" dirty="0">
                <a:solidFill>
                  <a:schemeClr val="bg1"/>
                </a:solidFill>
              </a:rPr>
              <a:t>1 Corinthians 11:11</a:t>
            </a:r>
          </a:p>
        </p:txBody>
      </p:sp>
      <p:sp>
        <p:nvSpPr>
          <p:cNvPr id="6" name="TextBox 5"/>
          <p:cNvSpPr txBox="1"/>
          <p:nvPr/>
        </p:nvSpPr>
        <p:spPr>
          <a:xfrm>
            <a:off x="-35378" y="61750"/>
            <a:ext cx="12192000" cy="923330"/>
          </a:xfrm>
          <a:prstGeom prst="rect">
            <a:avLst/>
          </a:prstGeom>
          <a:noFill/>
        </p:spPr>
        <p:txBody>
          <a:bodyPr wrap="square" rtlCol="0">
            <a:spAutoFit/>
          </a:bodyPr>
          <a:lstStyle/>
          <a:p>
            <a:pPr algn="ctr"/>
            <a:r>
              <a:rPr lang="en-US" sz="5400" dirty="0">
                <a:solidFill>
                  <a:schemeClr val="bg1"/>
                </a:solidFill>
                <a:latin typeface="Calisto MT" panose="02040603050505030304" pitchFamily="18" charset="0"/>
              </a:rPr>
              <a:t>The Lord’s Plan</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1678236" y="1247346"/>
            <a:ext cx="8983943" cy="1077218"/>
          </a:xfrm>
          <a:prstGeom prst="rect">
            <a:avLst/>
          </a:prstGeom>
        </p:spPr>
        <p:txBody>
          <a:bodyPr wrap="square">
            <a:spAutoFit/>
          </a:bodyPr>
          <a:lstStyle/>
          <a:p>
            <a:pPr fontAlgn="base"/>
            <a:r>
              <a:rPr lang="en-US" sz="3200" i="1" dirty="0">
                <a:solidFill>
                  <a:srgbClr val="FFFF00"/>
                </a:solidFill>
              </a:rPr>
              <a:t>Nevertheless neither is the man without the woman, neither the woman without the man, in the Lord.</a:t>
            </a:r>
            <a:endParaRPr lang="en-US" sz="3200" b="1" i="1" dirty="0">
              <a:solidFill>
                <a:srgbClr val="FFFF00"/>
              </a:solidFill>
              <a:latin typeface="Open Sans"/>
            </a:endParaRPr>
          </a:p>
        </p:txBody>
      </p:sp>
      <p:sp>
        <p:nvSpPr>
          <p:cNvPr id="4" name="Rectangle 3"/>
          <p:cNvSpPr/>
          <p:nvPr/>
        </p:nvSpPr>
        <p:spPr>
          <a:xfrm>
            <a:off x="3711817" y="2976378"/>
            <a:ext cx="4916783" cy="2308324"/>
          </a:xfrm>
          <a:prstGeom prst="rect">
            <a:avLst/>
          </a:prstGeom>
        </p:spPr>
        <p:txBody>
          <a:bodyPr wrap="square">
            <a:spAutoFit/>
          </a:bodyPr>
          <a:lstStyle/>
          <a:p>
            <a:pPr algn="ctr"/>
            <a:r>
              <a:rPr lang="en-US" sz="3600" dirty="0">
                <a:solidFill>
                  <a:schemeClr val="bg1"/>
                </a:solidFill>
              </a:rPr>
              <a:t> </a:t>
            </a:r>
            <a:r>
              <a:rPr lang="en-US" sz="3600" b="1" dirty="0">
                <a:solidFill>
                  <a:schemeClr val="bg1"/>
                </a:solidFill>
              </a:rPr>
              <a:t>In the Lord’s plan, men and women cannot obtain eternal life without each other.</a:t>
            </a:r>
            <a:r>
              <a:rPr lang="en-US" sz="3600" dirty="0">
                <a:solidFill>
                  <a:schemeClr val="bg1"/>
                </a:solidFill>
              </a:rPr>
              <a:t> </a:t>
            </a:r>
            <a:endParaRPr lang="en-US" sz="3600" dirty="0">
              <a:solidFill>
                <a:schemeClr val="bg1"/>
              </a:solidFill>
              <a:effectLst>
                <a:glow rad="228600">
                  <a:schemeClr val="accent1">
                    <a:satMod val="175000"/>
                    <a:alpha val="40000"/>
                  </a:schemeClr>
                </a:glow>
              </a:effectLst>
            </a:endParaRPr>
          </a:p>
        </p:txBody>
      </p:sp>
      <p:grpSp>
        <p:nvGrpSpPr>
          <p:cNvPr id="16" name="Group 15"/>
          <p:cNvGrpSpPr/>
          <p:nvPr/>
        </p:nvGrpSpPr>
        <p:grpSpPr>
          <a:xfrm>
            <a:off x="1165595" y="2820644"/>
            <a:ext cx="2268473" cy="2466284"/>
            <a:chOff x="6422248" y="1898091"/>
            <a:chExt cx="1248070" cy="1356902"/>
          </a:xfrm>
        </p:grpSpPr>
        <p:pic>
          <p:nvPicPr>
            <p:cNvPr id="17" name="Picture 2" descr="Image result for person symbol blue"/>
            <p:cNvPicPr>
              <a:picLocks noChangeAspect="1" noChangeArrowheads="1"/>
            </p:cNvPicPr>
            <p:nvPr/>
          </p:nvPicPr>
          <p:blipFill rotWithShape="1">
            <a:blip r:embed="rId3">
              <a:extLst>
                <a:ext uri="{28A0092B-C50C-407E-A947-70E740481C1C}">
                  <a14:useLocalDpi xmlns:a14="http://schemas.microsoft.com/office/drawing/2010/main" val="0"/>
                </a:ext>
              </a:extLst>
            </a:blip>
            <a:srcRect l="56049" t="7569" r="31247"/>
            <a:stretch/>
          </p:blipFill>
          <p:spPr bwMode="auto">
            <a:xfrm>
              <a:off x="6547130" y="1970188"/>
              <a:ext cx="1010979" cy="1265018"/>
            </a:xfrm>
            <a:prstGeom prst="rect">
              <a:avLst/>
            </a:prstGeom>
            <a:noFill/>
            <a:extLst>
              <a:ext uri="{909E8E84-426E-40DD-AFC4-6F175D3DCCD1}">
                <a14:hiddenFill xmlns:a14="http://schemas.microsoft.com/office/drawing/2010/main">
                  <a:solidFill>
                    <a:srgbClr val="FFFFFF"/>
                  </a:solidFill>
                </a14:hiddenFill>
              </a:ext>
            </a:extLst>
          </p:spPr>
        </p:pic>
        <p:sp>
          <p:nvSpPr>
            <p:cNvPr id="18" name="Frame 17"/>
            <p:cNvSpPr/>
            <p:nvPr/>
          </p:nvSpPr>
          <p:spPr>
            <a:xfrm>
              <a:off x="6422248" y="1898091"/>
              <a:ext cx="1248070" cy="1356902"/>
            </a:xfrm>
            <a:prstGeom prst="fram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 name="Group 1"/>
          <p:cNvGrpSpPr/>
          <p:nvPr/>
        </p:nvGrpSpPr>
        <p:grpSpPr>
          <a:xfrm>
            <a:off x="8780571" y="2820644"/>
            <a:ext cx="2173769" cy="2464058"/>
            <a:chOff x="4828314" y="269105"/>
            <a:chExt cx="1323712" cy="1442990"/>
          </a:xfrm>
        </p:grpSpPr>
        <p:pic>
          <p:nvPicPr>
            <p:cNvPr id="12" name="Picture 2" descr="Image result for person symbol blue"/>
            <p:cNvPicPr>
              <a:picLocks noChangeAspect="1" noChangeArrowheads="1"/>
            </p:cNvPicPr>
            <p:nvPr/>
          </p:nvPicPr>
          <p:blipFill rotWithShape="1">
            <a:blip r:embed="rId3">
              <a:extLst>
                <a:ext uri="{28A0092B-C50C-407E-A947-70E740481C1C}">
                  <a14:useLocalDpi xmlns:a14="http://schemas.microsoft.com/office/drawing/2010/main" val="0"/>
                </a:ext>
              </a:extLst>
            </a:blip>
            <a:srcRect l="30407" t="11052" r="57722" b="-1"/>
            <a:stretch/>
          </p:blipFill>
          <p:spPr bwMode="auto">
            <a:xfrm>
              <a:off x="4990113" y="388698"/>
              <a:ext cx="992778" cy="1279344"/>
            </a:xfrm>
            <a:prstGeom prst="rect">
              <a:avLst/>
            </a:prstGeom>
            <a:noFill/>
            <a:extLst>
              <a:ext uri="{909E8E84-426E-40DD-AFC4-6F175D3DCCD1}">
                <a14:hiddenFill xmlns:a14="http://schemas.microsoft.com/office/drawing/2010/main">
                  <a:solidFill>
                    <a:srgbClr val="FFFFFF"/>
                  </a:solidFill>
                </a14:hiddenFill>
              </a:ext>
            </a:extLst>
          </p:spPr>
        </p:pic>
        <p:sp>
          <p:nvSpPr>
            <p:cNvPr id="13" name="Frame 12"/>
            <p:cNvSpPr/>
            <p:nvPr/>
          </p:nvSpPr>
          <p:spPr>
            <a:xfrm>
              <a:off x="4828314" y="269105"/>
              <a:ext cx="1323712" cy="1442990"/>
            </a:xfrm>
            <a:prstGeom prst="frame">
              <a:avLst>
                <a:gd name="adj1" fmla="val 1193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32752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3017520" cy="369332"/>
          </a:xfrm>
          <a:prstGeom prst="rect">
            <a:avLst/>
          </a:prstGeom>
          <a:noFill/>
        </p:spPr>
        <p:txBody>
          <a:bodyPr wrap="square" rtlCol="0">
            <a:spAutoFit/>
          </a:bodyPr>
          <a:lstStyle/>
          <a:p>
            <a:r>
              <a:rPr lang="en-US" dirty="0">
                <a:solidFill>
                  <a:schemeClr val="bg1"/>
                </a:solidFill>
              </a:rPr>
              <a:t>1 Corinthians 11:11</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55575" y="304801"/>
            <a:ext cx="9907307" cy="2246769"/>
          </a:xfrm>
          <a:prstGeom prst="rect">
            <a:avLst/>
          </a:prstGeom>
        </p:spPr>
        <p:txBody>
          <a:bodyPr wrap="square">
            <a:spAutoFit/>
          </a:bodyPr>
          <a:lstStyle/>
          <a:p>
            <a:r>
              <a:rPr lang="en-US" sz="2800" dirty="0">
                <a:solidFill>
                  <a:schemeClr val="bg1"/>
                </a:solidFill>
              </a:rPr>
              <a:t>“By divine design, men and women are intended to progress together toward perfection and a </a:t>
            </a:r>
            <a:r>
              <a:rPr lang="en-US" sz="2800" dirty="0" err="1">
                <a:solidFill>
                  <a:schemeClr val="bg1"/>
                </a:solidFill>
              </a:rPr>
              <a:t>fulness</a:t>
            </a:r>
            <a:r>
              <a:rPr lang="en-US" sz="2800" dirty="0">
                <a:solidFill>
                  <a:schemeClr val="bg1"/>
                </a:solidFill>
              </a:rPr>
              <a:t> of glory. Because of their distinctive temperaments and capacities, males and females each bring to a marriage relationship unique perspectives and experiences. </a:t>
            </a:r>
            <a:endParaRPr lang="en-US" sz="2800" dirty="0">
              <a:solidFill>
                <a:schemeClr val="bg1"/>
              </a:solidFill>
              <a:effectLst>
                <a:glow rad="228600">
                  <a:schemeClr val="accent1">
                    <a:satMod val="175000"/>
                    <a:alpha val="40000"/>
                  </a:schemeClr>
                </a:glow>
              </a:effectLst>
            </a:endParaRPr>
          </a:p>
        </p:txBody>
      </p:sp>
      <p:sp>
        <p:nvSpPr>
          <p:cNvPr id="7" name="Rectangle 6"/>
          <p:cNvSpPr/>
          <p:nvPr/>
        </p:nvSpPr>
        <p:spPr>
          <a:xfrm>
            <a:off x="4988859" y="2935070"/>
            <a:ext cx="6427694" cy="3539430"/>
          </a:xfrm>
          <a:prstGeom prst="rect">
            <a:avLst/>
          </a:prstGeom>
        </p:spPr>
        <p:txBody>
          <a:bodyPr wrap="square">
            <a:spAutoFit/>
          </a:bodyPr>
          <a:lstStyle/>
          <a:p>
            <a:r>
              <a:rPr lang="en-US" sz="2800" dirty="0">
                <a:solidFill>
                  <a:schemeClr val="bg1"/>
                </a:solidFill>
              </a:rPr>
              <a:t>The man and the woman contribute differently but equally to a oneness and a unity that can be achieved in no other way.</a:t>
            </a:r>
          </a:p>
          <a:p>
            <a:endParaRPr lang="en-US" sz="2800" dirty="0">
              <a:solidFill>
                <a:schemeClr val="bg1"/>
              </a:solidFill>
            </a:endParaRPr>
          </a:p>
          <a:p>
            <a:r>
              <a:rPr lang="en-US" sz="2800" dirty="0">
                <a:solidFill>
                  <a:schemeClr val="bg1"/>
                </a:solidFill>
              </a:rPr>
              <a:t>The man completes and perfects the woman and the woman completes and perfects the man as they learn from and mutually strengthen and bless each other.” </a:t>
            </a:r>
            <a:endParaRPr lang="en-US" sz="2800" dirty="0"/>
          </a:p>
        </p:txBody>
      </p:sp>
      <p:sp>
        <p:nvSpPr>
          <p:cNvPr id="8" name="TextBox 7"/>
          <p:cNvSpPr txBox="1"/>
          <p:nvPr/>
        </p:nvSpPr>
        <p:spPr>
          <a:xfrm>
            <a:off x="11107271" y="6427113"/>
            <a:ext cx="954741" cy="369332"/>
          </a:xfrm>
          <a:prstGeom prst="rect">
            <a:avLst/>
          </a:prstGeom>
          <a:noFill/>
        </p:spPr>
        <p:txBody>
          <a:bodyPr wrap="square" rtlCol="0">
            <a:spAutoFit/>
          </a:bodyPr>
          <a:lstStyle/>
          <a:p>
            <a:pPr algn="r"/>
            <a:r>
              <a:rPr lang="en-US" dirty="0">
                <a:solidFill>
                  <a:schemeClr val="bg1"/>
                </a:solidFill>
              </a:rPr>
              <a:t>(3)</a:t>
            </a:r>
          </a:p>
        </p:txBody>
      </p:sp>
      <p:grpSp>
        <p:nvGrpSpPr>
          <p:cNvPr id="9" name="Group 8"/>
          <p:cNvGrpSpPr/>
          <p:nvPr/>
        </p:nvGrpSpPr>
        <p:grpSpPr>
          <a:xfrm>
            <a:off x="1127051" y="2586707"/>
            <a:ext cx="3216349" cy="3832817"/>
            <a:chOff x="988453" y="2194104"/>
            <a:chExt cx="3216349" cy="3832817"/>
          </a:xfrm>
        </p:grpSpPr>
        <p:pic>
          <p:nvPicPr>
            <p:cNvPr id="22532" name="Picture 4" descr="Image result for oval 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453" y="2194104"/>
              <a:ext cx="3216349" cy="38328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530" name="Picture 2" descr="Image result for wedding 1800s"/>
            <p:cNvPicPr>
              <a:picLocks noChangeAspect="1" noChangeArrowheads="1"/>
            </p:cNvPicPr>
            <p:nvPr/>
          </p:nvPicPr>
          <p:blipFill rotWithShape="1">
            <a:blip r:embed="rId4">
              <a:extLst>
                <a:ext uri="{28A0092B-C50C-407E-A947-70E740481C1C}">
                  <a14:useLocalDpi xmlns:a14="http://schemas.microsoft.com/office/drawing/2010/main" val="0"/>
                </a:ext>
              </a:extLst>
            </a:blip>
            <a:srcRect r="8672" b="19619"/>
            <a:stretch/>
          </p:blipFill>
          <p:spPr bwMode="auto">
            <a:xfrm>
              <a:off x="1475050" y="2673808"/>
              <a:ext cx="2218764" cy="29336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7723" y="261674"/>
            <a:ext cx="1379095" cy="1734110"/>
          </a:xfrm>
          <a:prstGeom prst="rect">
            <a:avLst/>
          </a:prstGeom>
        </p:spPr>
      </p:pic>
    </p:spTree>
    <p:extLst>
      <p:ext uri="{BB962C8B-B14F-4D97-AF65-F5344CB8AC3E}">
        <p14:creationId xmlns:p14="http://schemas.microsoft.com/office/powerpoint/2010/main" val="293881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8" y="0"/>
            <a:ext cx="1230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3600" y="1219201"/>
            <a:ext cx="8229600" cy="830997"/>
          </a:xfrm>
          <a:prstGeom prst="rect">
            <a:avLst/>
          </a:prstGeom>
          <a:noFill/>
        </p:spPr>
        <p:txBody>
          <a:bodyPr wrap="square" rtlCol="0">
            <a:spAutoFit/>
          </a:bodyPr>
          <a:lstStyle/>
          <a:p>
            <a:pPr algn="ctr"/>
            <a:r>
              <a:rPr lang="en-US" sz="4800" dirty="0">
                <a:solidFill>
                  <a:schemeClr val="bg1"/>
                </a:solidFill>
              </a:rPr>
              <a:t>Power of the Sacrament</a:t>
            </a:r>
          </a:p>
        </p:txBody>
      </p:sp>
      <p:grpSp>
        <p:nvGrpSpPr>
          <p:cNvPr id="4" name="Group 14"/>
          <p:cNvGrpSpPr/>
          <p:nvPr/>
        </p:nvGrpSpPr>
        <p:grpSpPr>
          <a:xfrm>
            <a:off x="3429000" y="2667000"/>
            <a:ext cx="5334000" cy="3048000"/>
            <a:chOff x="1905000" y="2667000"/>
            <a:chExt cx="5334000" cy="3048000"/>
          </a:xfrm>
        </p:grpSpPr>
        <p:grpSp>
          <p:nvGrpSpPr>
            <p:cNvPr id="13" name="Group 3"/>
            <p:cNvGrpSpPr/>
            <p:nvPr/>
          </p:nvGrpSpPr>
          <p:grpSpPr>
            <a:xfrm>
              <a:off x="1905000" y="2667000"/>
              <a:ext cx="5334000" cy="3048000"/>
              <a:chOff x="1143000" y="228600"/>
              <a:chExt cx="7086600" cy="3733800"/>
            </a:xfrm>
          </p:grpSpPr>
          <p:sp>
            <p:nvSpPr>
              <p:cNvPr id="5" name="Flowchart: Manual Operation 4"/>
              <p:cNvSpPr/>
              <p:nvPr/>
            </p:nvSpPr>
            <p:spPr>
              <a:xfrm>
                <a:off x="1524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p:cNvSpPr/>
              <p:nvPr/>
            </p:nvSpPr>
            <p:spPr>
              <a:xfrm>
                <a:off x="28956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p:cNvSpPr/>
              <p:nvPr/>
            </p:nvSpPr>
            <p:spPr>
              <a:xfrm>
                <a:off x="4191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Operation 7"/>
              <p:cNvSpPr/>
              <p:nvPr/>
            </p:nvSpPr>
            <p:spPr>
              <a:xfrm>
                <a:off x="54864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p:cNvSpPr/>
              <p:nvPr/>
            </p:nvSpPr>
            <p:spPr>
              <a:xfrm>
                <a:off x="67818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lock Arc 9"/>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lowchart: Manual Operation 10"/>
              <p:cNvSpPr/>
              <p:nvPr/>
            </p:nvSpPr>
            <p:spPr>
              <a:xfrm>
                <a:off x="1219200" y="2362200"/>
                <a:ext cx="7010400" cy="1447800"/>
              </a:xfrm>
              <a:prstGeom prst="flowChartManualOperatio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143000" y="2057400"/>
                <a:ext cx="7086600" cy="53340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3048000" y="4800600"/>
              <a:ext cx="3048000" cy="369332"/>
            </a:xfrm>
            <a:prstGeom prst="rect">
              <a:avLst/>
            </a:prstGeom>
            <a:noFill/>
          </p:spPr>
          <p:txBody>
            <a:bodyPr wrap="square" rtlCol="0">
              <a:spAutoFit/>
            </a:bodyPr>
            <a:lstStyle/>
            <a:p>
              <a:pPr algn="ctr"/>
              <a:r>
                <a:rPr lang="en-US" dirty="0"/>
                <a:t>1 Corinthians 11: 23-31</a:t>
              </a:r>
            </a:p>
          </p:txBody>
        </p:sp>
      </p:grpSp>
    </p:spTree>
    <p:extLst>
      <p:ext uri="{BB962C8B-B14F-4D97-AF65-F5344CB8AC3E}">
        <p14:creationId xmlns:p14="http://schemas.microsoft.com/office/powerpoint/2010/main" val="3540606393"/>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TotalTime>
  <Words>2475</Words>
  <Application>Microsoft Office PowerPoint</Application>
  <PresentationFormat>Widescreen</PresentationFormat>
  <Paragraphs>149</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Palatino</vt:lpstr>
      <vt:lpstr>Colonna MT</vt:lpstr>
      <vt:lpstr>Arial</vt:lpstr>
      <vt:lpstr>Open Sans</vt:lpstr>
      <vt:lpstr>Calibri Light</vt:lpstr>
      <vt:lpstr>Calibri</vt:lpstr>
      <vt:lpstr>Calisto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104</cp:revision>
  <dcterms:created xsi:type="dcterms:W3CDTF">2016-05-16T13:36:31Z</dcterms:created>
  <dcterms:modified xsi:type="dcterms:W3CDTF">2020-09-08T16:57:54Z</dcterms:modified>
</cp:coreProperties>
</file>