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82" r:id="rId2"/>
    <p:sldId id="303" r:id="rId3"/>
    <p:sldId id="304" r:id="rId4"/>
    <p:sldId id="288" r:id="rId5"/>
    <p:sldId id="305" r:id="rId6"/>
    <p:sldId id="289" r:id="rId7"/>
    <p:sldId id="290" r:id="rId8"/>
    <p:sldId id="293" r:id="rId9"/>
    <p:sldId id="294" r:id="rId10"/>
    <p:sldId id="295" r:id="rId11"/>
    <p:sldId id="296" r:id="rId12"/>
    <p:sldId id="297" r:id="rId13"/>
    <p:sldId id="298" r:id="rId14"/>
    <p:sldId id="307" r:id="rId15"/>
    <p:sldId id="299" r:id="rId16"/>
    <p:sldId id="300" r:id="rId17"/>
    <p:sldId id="301" r:id="rId18"/>
    <p:sldId id="284" r:id="rId19"/>
    <p:sldId id="286" r:id="rId20"/>
    <p:sldId id="306" r:id="rId21"/>
    <p:sldId id="308" r:id="rId22"/>
    <p:sldId id="309"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orte" panose="03060902040502070203" pitchFamily="66" charset="0"/>
      <p:regular r:id="rId31"/>
    </p:embeddedFont>
    <p:embeddedFont>
      <p:font typeface="HFF Clip Hanger" panose="02000000000000000000" pitchFamily="2" charset="0"/>
      <p:regular r:id="rId32"/>
    </p:embeddedFont>
    <p:embeddedFont>
      <p:font typeface="Open Sans" panose="020B0606030504020204" pitchFamily="34"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a blau" initials="lb" lastIdx="1" clrIdx="0">
    <p:extLst>
      <p:ext uri="{19B8F6BF-5375-455C-9EA6-DF929625EA0E}">
        <p15:presenceInfo xmlns:p15="http://schemas.microsoft.com/office/powerpoint/2012/main" userId="c7defd4c2523e0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3F09"/>
    <a:srgbClr val="477717"/>
    <a:srgbClr val="1E7D11"/>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38" d="100"/>
          <a:sy n="38" d="100"/>
        </p:scale>
        <p:origin x="60"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8023908-0F65-40D0-8527-8001EE326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a:solidFill>
                  <a:schemeClr val="bg1"/>
                </a:solidFill>
              </a:rPr>
              <a:t>Lesson 109</a:t>
            </a:r>
            <a:endParaRPr lang="en-US" dirty="0">
              <a:solidFill>
                <a:schemeClr val="bg1"/>
              </a:solidFill>
            </a:endParaRP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rPr>
              <a:t>Gifts of the Spirit</a:t>
            </a: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671351" y="1633743"/>
            <a:ext cx="6890861" cy="646331"/>
          </a:xfrm>
          <a:prstGeom prst="rect">
            <a:avLst/>
          </a:prstGeom>
        </p:spPr>
        <p:txBody>
          <a:bodyPr wrap="none">
            <a:spAutoFit/>
          </a:bodyPr>
          <a:lstStyle/>
          <a:p>
            <a:pPr algn="ctr"/>
            <a:r>
              <a:rPr lang="en-US" i="1" dirty="0">
                <a:solidFill>
                  <a:schemeClr val="bg1"/>
                </a:solidFill>
              </a:rPr>
              <a:t>But the manifestation of the Spirit is given to every man to profit withal.</a:t>
            </a:r>
          </a:p>
          <a:p>
            <a:pPr algn="ctr"/>
            <a:r>
              <a:rPr lang="en-US" i="1" dirty="0">
                <a:solidFill>
                  <a:schemeClr val="bg1"/>
                </a:solidFill>
                <a:latin typeface="Palatino"/>
              </a:rPr>
              <a:t>1 Corinthians 12:7</a:t>
            </a:r>
            <a:endParaRPr lang="en-US" i="1" dirty="0">
              <a:solidFill>
                <a:schemeClr val="bg1"/>
              </a:solidFill>
            </a:endParaRPr>
          </a:p>
        </p:txBody>
      </p:sp>
      <p:grpSp>
        <p:nvGrpSpPr>
          <p:cNvPr id="47" name="Group 46">
            <a:extLst>
              <a:ext uri="{FF2B5EF4-FFF2-40B4-BE49-F238E27FC236}">
                <a16:creationId xmlns:a16="http://schemas.microsoft.com/office/drawing/2014/main" id="{E10068DD-CF61-4930-81B0-BBEDE80D0403}"/>
              </a:ext>
            </a:extLst>
          </p:cNvPr>
          <p:cNvGrpSpPr/>
          <p:nvPr/>
        </p:nvGrpSpPr>
        <p:grpSpPr>
          <a:xfrm>
            <a:off x="5807853" y="2791654"/>
            <a:ext cx="4849683" cy="3524481"/>
            <a:chOff x="4527277" y="1723228"/>
            <a:chExt cx="2472093" cy="1796580"/>
          </a:xfrm>
        </p:grpSpPr>
        <p:grpSp>
          <p:nvGrpSpPr>
            <p:cNvPr id="48" name="Group 47">
              <a:extLst>
                <a:ext uri="{FF2B5EF4-FFF2-40B4-BE49-F238E27FC236}">
                  <a16:creationId xmlns:a16="http://schemas.microsoft.com/office/drawing/2014/main" id="{DF28E7A3-81BD-4C57-A09D-516029E9BEB6}"/>
                </a:ext>
              </a:extLst>
            </p:cNvPr>
            <p:cNvGrpSpPr/>
            <p:nvPr/>
          </p:nvGrpSpPr>
          <p:grpSpPr>
            <a:xfrm>
              <a:off x="4527277" y="1723228"/>
              <a:ext cx="2472093" cy="1796580"/>
              <a:chOff x="5207267" y="2146434"/>
              <a:chExt cx="4966636" cy="3609474"/>
            </a:xfrm>
          </p:grpSpPr>
          <p:sp>
            <p:nvSpPr>
              <p:cNvPr id="51" name="Rectangle: Rounded Corners 50">
                <a:extLst>
                  <a:ext uri="{FF2B5EF4-FFF2-40B4-BE49-F238E27FC236}">
                    <a16:creationId xmlns:a16="http://schemas.microsoft.com/office/drawing/2014/main" id="{C5C775DF-4971-4B63-86EF-5EF880B834D2}"/>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6B0BA738-812A-41C4-AD7D-D7851714C91A}"/>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3947528-55A5-4E35-A532-216EE6BE5103}"/>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D83A96D-D068-40B9-B936-30AA24CAC428}"/>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ED88F88-E2E3-4F2F-91C1-ED19C9BBD585}"/>
                  </a:ext>
                </a:extLst>
              </p:cNvPr>
              <p:cNvSpPr txBox="1"/>
              <p:nvPr/>
            </p:nvSpPr>
            <p:spPr>
              <a:xfrm>
                <a:off x="5997815" y="2209129"/>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50" name="TextBox 49">
              <a:extLst>
                <a:ext uri="{FF2B5EF4-FFF2-40B4-BE49-F238E27FC236}">
                  <a16:creationId xmlns:a16="http://schemas.microsoft.com/office/drawing/2014/main" id="{78B55925-3046-4C8D-9263-50C529B467C9}"/>
                </a:ext>
              </a:extLst>
            </p:cNvPr>
            <p:cNvSpPr txBox="1"/>
            <p:nvPr/>
          </p:nvSpPr>
          <p:spPr>
            <a:xfrm>
              <a:off x="4809408" y="2341789"/>
              <a:ext cx="1973043" cy="298085"/>
            </a:xfrm>
            <a:prstGeom prst="rect">
              <a:avLst/>
            </a:prstGeom>
            <a:noFill/>
          </p:spPr>
          <p:txBody>
            <a:bodyPr wrap="square" rtlCol="0">
              <a:spAutoFit/>
            </a:bodyPr>
            <a:lstStyle/>
            <a:p>
              <a:pPr algn="ctr"/>
              <a:r>
                <a:rPr lang="en-US" sz="3200" dirty="0">
                  <a:latin typeface="HFF Clip Hanger" panose="02000000000000000000" pitchFamily="2" charset="0"/>
                </a:rPr>
                <a:t>1 Corinthians 12</a:t>
              </a:r>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914400"/>
            <a:ext cx="6172200" cy="523220"/>
          </a:xfrm>
          <a:prstGeom prst="rect">
            <a:avLst/>
          </a:prstGeom>
          <a:noFill/>
        </p:spPr>
        <p:txBody>
          <a:bodyPr wrap="square" rtlCol="0">
            <a:spAutoFit/>
          </a:bodyPr>
          <a:lstStyle/>
          <a:p>
            <a:r>
              <a:rPr lang="en-US" sz="2800" dirty="0">
                <a:solidFill>
                  <a:schemeClr val="bg1"/>
                </a:solidFill>
              </a:rPr>
              <a:t> The gift of not passing judgment  </a:t>
            </a:r>
          </a:p>
        </p:txBody>
      </p:sp>
      <p:sp>
        <p:nvSpPr>
          <p:cNvPr id="8" name="TextBox 7"/>
          <p:cNvSpPr txBox="1"/>
          <p:nvPr/>
        </p:nvSpPr>
        <p:spPr>
          <a:xfrm>
            <a:off x="7120928" y="2178617"/>
            <a:ext cx="3581400" cy="954107"/>
          </a:xfrm>
          <a:prstGeom prst="rect">
            <a:avLst/>
          </a:prstGeom>
          <a:noFill/>
        </p:spPr>
        <p:txBody>
          <a:bodyPr wrap="square" rtlCol="0">
            <a:spAutoFit/>
          </a:bodyPr>
          <a:lstStyle/>
          <a:p>
            <a:r>
              <a:rPr lang="en-US" sz="2800" dirty="0">
                <a:solidFill>
                  <a:schemeClr val="bg1"/>
                </a:solidFill>
              </a:rPr>
              <a:t>The gift of looking to God for guidance</a:t>
            </a:r>
          </a:p>
        </p:txBody>
      </p:sp>
      <p:sp>
        <p:nvSpPr>
          <p:cNvPr id="10" name="TextBox 9"/>
          <p:cNvSpPr txBox="1"/>
          <p:nvPr/>
        </p:nvSpPr>
        <p:spPr>
          <a:xfrm>
            <a:off x="848591" y="3902775"/>
            <a:ext cx="4596245" cy="523220"/>
          </a:xfrm>
          <a:prstGeom prst="rect">
            <a:avLst/>
          </a:prstGeom>
          <a:noFill/>
        </p:spPr>
        <p:txBody>
          <a:bodyPr wrap="square" rtlCol="0">
            <a:spAutoFit/>
          </a:bodyPr>
          <a:lstStyle/>
          <a:p>
            <a:r>
              <a:rPr lang="en-US" sz="2800" dirty="0">
                <a:solidFill>
                  <a:schemeClr val="bg1"/>
                </a:solidFill>
              </a:rPr>
              <a:t>The gift of being a disciple</a:t>
            </a:r>
          </a:p>
        </p:txBody>
      </p:sp>
      <p:sp>
        <p:nvSpPr>
          <p:cNvPr id="11" name="TextBox 10"/>
          <p:cNvSpPr txBox="1"/>
          <p:nvPr/>
        </p:nvSpPr>
        <p:spPr>
          <a:xfrm>
            <a:off x="6099573" y="3932275"/>
            <a:ext cx="4191000" cy="523220"/>
          </a:xfrm>
          <a:prstGeom prst="rect">
            <a:avLst/>
          </a:prstGeom>
          <a:noFill/>
        </p:spPr>
        <p:txBody>
          <a:bodyPr wrap="square" rtlCol="0">
            <a:spAutoFit/>
          </a:bodyPr>
          <a:lstStyle/>
          <a:p>
            <a:r>
              <a:rPr lang="en-US" sz="2800" dirty="0">
                <a:solidFill>
                  <a:schemeClr val="bg1"/>
                </a:solidFill>
              </a:rPr>
              <a:t>The gift of caring for others</a:t>
            </a:r>
          </a:p>
        </p:txBody>
      </p:sp>
      <p:sp>
        <p:nvSpPr>
          <p:cNvPr id="12" name="TextBox 11"/>
          <p:cNvSpPr txBox="1"/>
          <p:nvPr/>
        </p:nvSpPr>
        <p:spPr>
          <a:xfrm>
            <a:off x="11547764" y="6488668"/>
            <a:ext cx="644236" cy="369332"/>
          </a:xfrm>
          <a:prstGeom prst="rect">
            <a:avLst/>
          </a:prstGeom>
          <a:noFill/>
        </p:spPr>
        <p:txBody>
          <a:bodyPr wrap="square" rtlCol="0">
            <a:spAutoFit/>
          </a:bodyPr>
          <a:lstStyle/>
          <a:p>
            <a:pPr algn="r"/>
            <a:r>
              <a:rPr lang="en-US" dirty="0">
                <a:solidFill>
                  <a:schemeClr val="bg1"/>
                </a:solidFill>
              </a:rPr>
              <a:t>(5)</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1" y="209342"/>
            <a:ext cx="1219200" cy="1597152"/>
          </a:xfrm>
          <a:prstGeom prst="rect">
            <a:avLst/>
          </a:prstGeom>
        </p:spPr>
      </p:pic>
      <p:grpSp>
        <p:nvGrpSpPr>
          <p:cNvPr id="3" name="Group 2">
            <a:extLst>
              <a:ext uri="{FF2B5EF4-FFF2-40B4-BE49-F238E27FC236}">
                <a16:creationId xmlns:a16="http://schemas.microsoft.com/office/drawing/2014/main" id="{E7C19FE1-D87F-41FF-9DBF-98C5FBF2D96B}"/>
              </a:ext>
            </a:extLst>
          </p:cNvPr>
          <p:cNvGrpSpPr/>
          <p:nvPr/>
        </p:nvGrpSpPr>
        <p:grpSpPr>
          <a:xfrm>
            <a:off x="2598980" y="1555601"/>
            <a:ext cx="2472093" cy="1850876"/>
            <a:chOff x="4527277" y="1668931"/>
            <a:chExt cx="2472093" cy="1850876"/>
          </a:xfrm>
        </p:grpSpPr>
        <p:grpSp>
          <p:nvGrpSpPr>
            <p:cNvPr id="14" name="Group 13">
              <a:extLst>
                <a:ext uri="{FF2B5EF4-FFF2-40B4-BE49-F238E27FC236}">
                  <a16:creationId xmlns:a16="http://schemas.microsoft.com/office/drawing/2014/main" id="{080478C4-FE7C-44A7-BFFA-A2F159A3DEB0}"/>
                </a:ext>
              </a:extLst>
            </p:cNvPr>
            <p:cNvGrpSpPr/>
            <p:nvPr/>
          </p:nvGrpSpPr>
          <p:grpSpPr>
            <a:xfrm>
              <a:off x="4527277" y="1668931"/>
              <a:ext cx="2472093" cy="1850876"/>
              <a:chOff x="5207267" y="2037348"/>
              <a:chExt cx="4966636" cy="3718560"/>
            </a:xfrm>
          </p:grpSpPr>
          <p:sp>
            <p:nvSpPr>
              <p:cNvPr id="15" name="Rectangle: Rounded Corners 14">
                <a:extLst>
                  <a:ext uri="{FF2B5EF4-FFF2-40B4-BE49-F238E27FC236}">
                    <a16:creationId xmlns:a16="http://schemas.microsoft.com/office/drawing/2014/main" id="{D737A82D-4EE0-4EDD-82F7-474B133B17FA}"/>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755A538-A846-4C0F-B7E3-9C332A5A1D3D}"/>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648207-9858-427D-8D8D-EA27B8384494}"/>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01C476B-E585-4EA3-8911-6E7A8834402A}"/>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9340DC6-57A8-4679-BF7A-CB8AC2A6299C}"/>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2" name="TextBox 1">
              <a:extLst>
                <a:ext uri="{FF2B5EF4-FFF2-40B4-BE49-F238E27FC236}">
                  <a16:creationId xmlns:a16="http://schemas.microsoft.com/office/drawing/2014/main" id="{6AF50BEC-28A3-4215-B793-4360A2EB6B37}"/>
                </a:ext>
              </a:extLst>
            </p:cNvPr>
            <p:cNvSpPr txBox="1"/>
            <p:nvPr/>
          </p:nvSpPr>
          <p:spPr>
            <a:xfrm>
              <a:off x="4819795" y="2003388"/>
              <a:ext cx="1740949" cy="1200329"/>
            </a:xfrm>
            <a:prstGeom prst="rect">
              <a:avLst/>
            </a:prstGeom>
            <a:noFill/>
          </p:spPr>
          <p:txBody>
            <a:bodyPr wrap="square" rtlCol="0">
              <a:spAutoFit/>
            </a:bodyPr>
            <a:lstStyle/>
            <a:p>
              <a:pPr algn="ctr"/>
              <a:r>
                <a:rPr lang="en-US" sz="2400" dirty="0">
                  <a:latin typeface="HFF Clip Hanger" panose="02000000000000000000" pitchFamily="2" charset="0"/>
                </a:rPr>
                <a:t>He is such a nice person</a:t>
              </a:r>
            </a:p>
          </p:txBody>
        </p:sp>
      </p:grpSp>
      <p:grpSp>
        <p:nvGrpSpPr>
          <p:cNvPr id="25" name="Group 24">
            <a:extLst>
              <a:ext uri="{FF2B5EF4-FFF2-40B4-BE49-F238E27FC236}">
                <a16:creationId xmlns:a16="http://schemas.microsoft.com/office/drawing/2014/main" id="{83C66C16-D72A-4C04-BFFC-E82A26616D32}"/>
              </a:ext>
            </a:extLst>
          </p:cNvPr>
          <p:cNvGrpSpPr/>
          <p:nvPr/>
        </p:nvGrpSpPr>
        <p:grpSpPr>
          <a:xfrm>
            <a:off x="7600942" y="249187"/>
            <a:ext cx="2472093" cy="1850876"/>
            <a:chOff x="4527277" y="1668931"/>
            <a:chExt cx="2472093" cy="1850876"/>
          </a:xfrm>
        </p:grpSpPr>
        <p:grpSp>
          <p:nvGrpSpPr>
            <p:cNvPr id="26" name="Group 25">
              <a:extLst>
                <a:ext uri="{FF2B5EF4-FFF2-40B4-BE49-F238E27FC236}">
                  <a16:creationId xmlns:a16="http://schemas.microsoft.com/office/drawing/2014/main" id="{D8D9D136-04B5-445D-9C8D-EA1D3F1812D5}"/>
                </a:ext>
              </a:extLst>
            </p:cNvPr>
            <p:cNvGrpSpPr/>
            <p:nvPr/>
          </p:nvGrpSpPr>
          <p:grpSpPr>
            <a:xfrm>
              <a:off x="4527277" y="1668931"/>
              <a:ext cx="2472093" cy="1850876"/>
              <a:chOff x="5207267" y="2037348"/>
              <a:chExt cx="4966636" cy="3718560"/>
            </a:xfrm>
          </p:grpSpPr>
          <p:sp>
            <p:nvSpPr>
              <p:cNvPr id="28" name="Rectangle: Rounded Corners 27">
                <a:extLst>
                  <a:ext uri="{FF2B5EF4-FFF2-40B4-BE49-F238E27FC236}">
                    <a16:creationId xmlns:a16="http://schemas.microsoft.com/office/drawing/2014/main" id="{2D6C96F9-59A1-4704-9B6A-79F746CA30B1}"/>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27077DE8-E0E8-495A-82D6-53BEA958EACB}"/>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6B733A9-2D60-4703-8E22-AD26C2BF1A03}"/>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C1E21F8-0D85-4B1F-ADC2-8B138FA14DF0}"/>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71D449C-19EF-4CCC-8A16-970FC3A937B9}"/>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27" name="TextBox 26">
              <a:extLst>
                <a:ext uri="{FF2B5EF4-FFF2-40B4-BE49-F238E27FC236}">
                  <a16:creationId xmlns:a16="http://schemas.microsoft.com/office/drawing/2014/main" id="{827E4A3B-B5B3-4006-B5FC-39F9D286684E}"/>
                </a:ext>
              </a:extLst>
            </p:cNvPr>
            <p:cNvSpPr txBox="1"/>
            <p:nvPr/>
          </p:nvSpPr>
          <p:spPr>
            <a:xfrm>
              <a:off x="4819795" y="2003388"/>
              <a:ext cx="1740949" cy="830997"/>
            </a:xfrm>
            <a:prstGeom prst="rect">
              <a:avLst/>
            </a:prstGeom>
            <a:noFill/>
          </p:spPr>
          <p:txBody>
            <a:bodyPr wrap="square" rtlCol="0">
              <a:spAutoFit/>
            </a:bodyPr>
            <a:lstStyle/>
            <a:p>
              <a:pPr algn="ctr"/>
              <a:r>
                <a:rPr lang="en-US" sz="2400" dirty="0">
                  <a:latin typeface="HFF Clip Hanger" panose="02000000000000000000" pitchFamily="2" charset="0"/>
                </a:rPr>
                <a:t>Can you help me?</a:t>
              </a:r>
            </a:p>
          </p:txBody>
        </p:sp>
      </p:grpSp>
      <p:grpSp>
        <p:nvGrpSpPr>
          <p:cNvPr id="33" name="Group 32">
            <a:extLst>
              <a:ext uri="{FF2B5EF4-FFF2-40B4-BE49-F238E27FC236}">
                <a16:creationId xmlns:a16="http://schemas.microsoft.com/office/drawing/2014/main" id="{CFADF772-F733-4B13-B749-C0F88E18209E}"/>
              </a:ext>
            </a:extLst>
          </p:cNvPr>
          <p:cNvGrpSpPr/>
          <p:nvPr/>
        </p:nvGrpSpPr>
        <p:grpSpPr>
          <a:xfrm>
            <a:off x="1612458" y="4604305"/>
            <a:ext cx="2472093" cy="1850876"/>
            <a:chOff x="4527277" y="1668931"/>
            <a:chExt cx="2472093" cy="1850876"/>
          </a:xfrm>
        </p:grpSpPr>
        <p:grpSp>
          <p:nvGrpSpPr>
            <p:cNvPr id="34" name="Group 33">
              <a:extLst>
                <a:ext uri="{FF2B5EF4-FFF2-40B4-BE49-F238E27FC236}">
                  <a16:creationId xmlns:a16="http://schemas.microsoft.com/office/drawing/2014/main" id="{57FEB395-425B-49A5-9CBC-1C4B0689EA48}"/>
                </a:ext>
              </a:extLst>
            </p:cNvPr>
            <p:cNvGrpSpPr/>
            <p:nvPr/>
          </p:nvGrpSpPr>
          <p:grpSpPr>
            <a:xfrm>
              <a:off x="4527277" y="1668931"/>
              <a:ext cx="2472093" cy="1850876"/>
              <a:chOff x="5207267" y="2037348"/>
              <a:chExt cx="4966636" cy="3718560"/>
            </a:xfrm>
          </p:grpSpPr>
          <p:sp>
            <p:nvSpPr>
              <p:cNvPr id="36" name="Rectangle: Rounded Corners 35">
                <a:extLst>
                  <a:ext uri="{FF2B5EF4-FFF2-40B4-BE49-F238E27FC236}">
                    <a16:creationId xmlns:a16="http://schemas.microsoft.com/office/drawing/2014/main" id="{AEF13208-CA72-438D-9C0B-24CE530BFE22}"/>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FD727E7E-FD61-465B-8FF0-33A453DA9396}"/>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893A6B2-9B15-4BB6-BD38-5F832AFE1329}"/>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058FDF3-4DCC-4DB9-A5FC-BAA5D4BE24C5}"/>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0216A3-77BB-4B6A-830E-54B9B8791668}"/>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5" name="TextBox 34">
              <a:extLst>
                <a:ext uri="{FF2B5EF4-FFF2-40B4-BE49-F238E27FC236}">
                  <a16:creationId xmlns:a16="http://schemas.microsoft.com/office/drawing/2014/main" id="{82D63B52-F206-4F4B-A189-AC2852491045}"/>
                </a:ext>
              </a:extLst>
            </p:cNvPr>
            <p:cNvSpPr txBox="1"/>
            <p:nvPr/>
          </p:nvSpPr>
          <p:spPr>
            <a:xfrm>
              <a:off x="4649581" y="2007485"/>
              <a:ext cx="2227483" cy="1200329"/>
            </a:xfrm>
            <a:prstGeom prst="rect">
              <a:avLst/>
            </a:prstGeom>
            <a:noFill/>
          </p:spPr>
          <p:txBody>
            <a:bodyPr wrap="square" rtlCol="0">
              <a:spAutoFit/>
            </a:bodyPr>
            <a:lstStyle/>
            <a:p>
              <a:pPr algn="ctr"/>
              <a:r>
                <a:rPr lang="en-US" sz="2400" dirty="0">
                  <a:latin typeface="HFF Clip Hanger" panose="02000000000000000000" pitchFamily="2" charset="0"/>
                </a:rPr>
                <a:t>I am trying to be like Jesus</a:t>
              </a:r>
            </a:p>
          </p:txBody>
        </p:sp>
      </p:grpSp>
      <p:grpSp>
        <p:nvGrpSpPr>
          <p:cNvPr id="41" name="Group 40">
            <a:extLst>
              <a:ext uri="{FF2B5EF4-FFF2-40B4-BE49-F238E27FC236}">
                <a16:creationId xmlns:a16="http://schemas.microsoft.com/office/drawing/2014/main" id="{80479B42-563E-45CD-85F6-184C91855DB2}"/>
              </a:ext>
            </a:extLst>
          </p:cNvPr>
          <p:cNvGrpSpPr/>
          <p:nvPr/>
        </p:nvGrpSpPr>
        <p:grpSpPr>
          <a:xfrm>
            <a:off x="6931207" y="4617585"/>
            <a:ext cx="2472093" cy="1850876"/>
            <a:chOff x="4527277" y="1668931"/>
            <a:chExt cx="2472093" cy="1850876"/>
          </a:xfrm>
        </p:grpSpPr>
        <p:grpSp>
          <p:nvGrpSpPr>
            <p:cNvPr id="42" name="Group 41">
              <a:extLst>
                <a:ext uri="{FF2B5EF4-FFF2-40B4-BE49-F238E27FC236}">
                  <a16:creationId xmlns:a16="http://schemas.microsoft.com/office/drawing/2014/main" id="{5CB4AEEB-9932-44EC-8F04-E6546C92A7F5}"/>
                </a:ext>
              </a:extLst>
            </p:cNvPr>
            <p:cNvGrpSpPr/>
            <p:nvPr/>
          </p:nvGrpSpPr>
          <p:grpSpPr>
            <a:xfrm>
              <a:off x="4527277" y="1668931"/>
              <a:ext cx="2472093" cy="1850876"/>
              <a:chOff x="5207267" y="2037348"/>
              <a:chExt cx="4966636" cy="3718560"/>
            </a:xfrm>
          </p:grpSpPr>
          <p:sp>
            <p:nvSpPr>
              <p:cNvPr id="44" name="Rectangle: Rounded Corners 43">
                <a:extLst>
                  <a:ext uri="{FF2B5EF4-FFF2-40B4-BE49-F238E27FC236}">
                    <a16:creationId xmlns:a16="http://schemas.microsoft.com/office/drawing/2014/main" id="{23B72F38-5500-4153-B475-4ED91402D007}"/>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A0924B6E-6DC4-47F5-8BA1-92FA8CFE7E46}"/>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C7316FA-355D-4DD5-9B42-45FA4AEADEAC}"/>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FF625DE-D871-45E8-BD29-E463EA1C650E}"/>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4275CF7-AEEB-4DB9-997B-7A4B3709BA73}"/>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43" name="TextBox 42">
              <a:extLst>
                <a:ext uri="{FF2B5EF4-FFF2-40B4-BE49-F238E27FC236}">
                  <a16:creationId xmlns:a16="http://schemas.microsoft.com/office/drawing/2014/main" id="{2ADF9A9F-0250-4DAC-83EB-E17788E6A245}"/>
                </a:ext>
              </a:extLst>
            </p:cNvPr>
            <p:cNvSpPr txBox="1"/>
            <p:nvPr/>
          </p:nvSpPr>
          <p:spPr>
            <a:xfrm>
              <a:off x="4819795" y="2003388"/>
              <a:ext cx="1740949" cy="1200329"/>
            </a:xfrm>
            <a:prstGeom prst="rect">
              <a:avLst/>
            </a:prstGeom>
            <a:noFill/>
          </p:spPr>
          <p:txBody>
            <a:bodyPr wrap="square" rtlCol="0">
              <a:spAutoFit/>
            </a:bodyPr>
            <a:lstStyle/>
            <a:p>
              <a:pPr algn="ctr"/>
              <a:r>
                <a:rPr lang="en-US" sz="2400" dirty="0">
                  <a:latin typeface="HFF Clip Hanger" panose="02000000000000000000" pitchFamily="2" charset="0"/>
                </a:rPr>
                <a:t>Do you need any help?</a:t>
              </a:r>
            </a:p>
          </p:txBody>
        </p:sp>
      </p:grpSp>
    </p:spTree>
    <p:extLst>
      <p:ext uri="{BB962C8B-B14F-4D97-AF65-F5344CB8AC3E}">
        <p14:creationId xmlns:p14="http://schemas.microsoft.com/office/powerpoint/2010/main" val="5618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randombar(horizont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762000"/>
            <a:ext cx="6172200" cy="523220"/>
          </a:xfrm>
          <a:prstGeom prst="rect">
            <a:avLst/>
          </a:prstGeom>
          <a:noFill/>
        </p:spPr>
        <p:txBody>
          <a:bodyPr wrap="square" rtlCol="0">
            <a:spAutoFit/>
          </a:bodyPr>
          <a:lstStyle/>
          <a:p>
            <a:r>
              <a:rPr lang="en-US" sz="2800" dirty="0">
                <a:solidFill>
                  <a:schemeClr val="bg1"/>
                </a:solidFill>
              </a:rPr>
              <a:t> The gift of being able to ponder</a:t>
            </a:r>
          </a:p>
        </p:txBody>
      </p:sp>
      <p:sp>
        <p:nvSpPr>
          <p:cNvPr id="8" name="TextBox 7"/>
          <p:cNvSpPr txBox="1"/>
          <p:nvPr/>
        </p:nvSpPr>
        <p:spPr>
          <a:xfrm>
            <a:off x="6705599" y="2057401"/>
            <a:ext cx="4786745" cy="523220"/>
          </a:xfrm>
          <a:prstGeom prst="rect">
            <a:avLst/>
          </a:prstGeom>
          <a:noFill/>
        </p:spPr>
        <p:txBody>
          <a:bodyPr wrap="square" rtlCol="0">
            <a:spAutoFit/>
          </a:bodyPr>
          <a:lstStyle/>
          <a:p>
            <a:r>
              <a:rPr lang="en-US" sz="2800" dirty="0">
                <a:solidFill>
                  <a:schemeClr val="bg1"/>
                </a:solidFill>
              </a:rPr>
              <a:t>The gift of offering prayer</a:t>
            </a:r>
          </a:p>
        </p:txBody>
      </p:sp>
      <p:sp>
        <p:nvSpPr>
          <p:cNvPr id="10" name="TextBox 9"/>
          <p:cNvSpPr txBox="1"/>
          <p:nvPr/>
        </p:nvSpPr>
        <p:spPr>
          <a:xfrm>
            <a:off x="1524000" y="3429001"/>
            <a:ext cx="3429000" cy="954107"/>
          </a:xfrm>
          <a:prstGeom prst="rect">
            <a:avLst/>
          </a:prstGeom>
          <a:noFill/>
        </p:spPr>
        <p:txBody>
          <a:bodyPr wrap="square" rtlCol="0">
            <a:spAutoFit/>
          </a:bodyPr>
          <a:lstStyle/>
          <a:p>
            <a:r>
              <a:rPr lang="en-US" sz="2800" dirty="0">
                <a:solidFill>
                  <a:schemeClr val="bg1"/>
                </a:solidFill>
              </a:rPr>
              <a:t>The gift of bearing a mighty testimony</a:t>
            </a:r>
          </a:p>
        </p:txBody>
      </p:sp>
      <p:sp>
        <p:nvSpPr>
          <p:cNvPr id="11" name="TextBox 10"/>
          <p:cNvSpPr txBox="1"/>
          <p:nvPr/>
        </p:nvSpPr>
        <p:spPr>
          <a:xfrm>
            <a:off x="5973926" y="5704498"/>
            <a:ext cx="5444067" cy="523220"/>
          </a:xfrm>
          <a:prstGeom prst="rect">
            <a:avLst/>
          </a:prstGeom>
          <a:noFill/>
        </p:spPr>
        <p:txBody>
          <a:bodyPr wrap="square" rtlCol="0">
            <a:spAutoFit/>
          </a:bodyPr>
          <a:lstStyle/>
          <a:p>
            <a:r>
              <a:rPr lang="en-US" sz="2800" dirty="0">
                <a:solidFill>
                  <a:schemeClr val="bg1"/>
                </a:solidFill>
              </a:rPr>
              <a:t>The gift of receiving the Holy Ghost</a:t>
            </a:r>
          </a:p>
        </p:txBody>
      </p:sp>
      <p:sp>
        <p:nvSpPr>
          <p:cNvPr id="12" name="TextBox 11"/>
          <p:cNvSpPr txBox="1"/>
          <p:nvPr/>
        </p:nvSpPr>
        <p:spPr>
          <a:xfrm>
            <a:off x="11547764" y="6488668"/>
            <a:ext cx="644236" cy="369332"/>
          </a:xfrm>
          <a:prstGeom prst="rect">
            <a:avLst/>
          </a:prstGeom>
          <a:noFill/>
        </p:spPr>
        <p:txBody>
          <a:bodyPr wrap="square" rtlCol="0">
            <a:spAutoFit/>
          </a:bodyPr>
          <a:lstStyle/>
          <a:p>
            <a:pPr algn="r"/>
            <a:r>
              <a:rPr lang="en-US" dirty="0">
                <a:solidFill>
                  <a:schemeClr val="bg1"/>
                </a:solidFill>
              </a:rPr>
              <a:t>(5)</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1" y="209342"/>
            <a:ext cx="1219200" cy="1597152"/>
          </a:xfrm>
          <a:prstGeom prst="rect">
            <a:avLst/>
          </a:prstGeom>
        </p:spPr>
      </p:pic>
      <p:grpSp>
        <p:nvGrpSpPr>
          <p:cNvPr id="4" name="Group 3">
            <a:extLst>
              <a:ext uri="{FF2B5EF4-FFF2-40B4-BE49-F238E27FC236}">
                <a16:creationId xmlns:a16="http://schemas.microsoft.com/office/drawing/2014/main" id="{771B7530-4472-4226-81E2-ECFA93C0FADE}"/>
              </a:ext>
            </a:extLst>
          </p:cNvPr>
          <p:cNvGrpSpPr/>
          <p:nvPr/>
        </p:nvGrpSpPr>
        <p:grpSpPr>
          <a:xfrm>
            <a:off x="2480907" y="1401119"/>
            <a:ext cx="2472093" cy="1850876"/>
            <a:chOff x="2480907" y="1401119"/>
            <a:chExt cx="2472093" cy="1850876"/>
          </a:xfrm>
        </p:grpSpPr>
        <p:grpSp>
          <p:nvGrpSpPr>
            <p:cNvPr id="16" name="Group 15">
              <a:extLst>
                <a:ext uri="{FF2B5EF4-FFF2-40B4-BE49-F238E27FC236}">
                  <a16:creationId xmlns:a16="http://schemas.microsoft.com/office/drawing/2014/main" id="{62E231AB-EE6A-4371-8DBF-EA340D15C79B}"/>
                </a:ext>
              </a:extLst>
            </p:cNvPr>
            <p:cNvGrpSpPr/>
            <p:nvPr/>
          </p:nvGrpSpPr>
          <p:grpSpPr>
            <a:xfrm>
              <a:off x="2480907" y="1401119"/>
              <a:ext cx="2472093" cy="1850876"/>
              <a:chOff x="5207267" y="2037348"/>
              <a:chExt cx="4966636" cy="3718560"/>
            </a:xfrm>
          </p:grpSpPr>
          <p:sp>
            <p:nvSpPr>
              <p:cNvPr id="18" name="Rectangle: Rounded Corners 17">
                <a:extLst>
                  <a:ext uri="{FF2B5EF4-FFF2-40B4-BE49-F238E27FC236}">
                    <a16:creationId xmlns:a16="http://schemas.microsoft.com/office/drawing/2014/main" id="{3C8B4EA4-683F-46F2-A15A-02C093ADBFC6}"/>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E5241E0-8446-47B5-AFDA-0827DCF8E1ED}"/>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96C7D6-4076-43D3-8904-90059FC30832}"/>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175BE47-C9CF-4A23-AB75-12E8F9A64D8E}"/>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6335EA2-9BC5-421E-B948-52C8CFFE3D12}"/>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 name="Thought Bubble: Cloud 2">
              <a:extLst>
                <a:ext uri="{FF2B5EF4-FFF2-40B4-BE49-F238E27FC236}">
                  <a16:creationId xmlns:a16="http://schemas.microsoft.com/office/drawing/2014/main" id="{02C84530-0EB0-4F28-BB4D-3B52DB3BB7DC}"/>
                </a:ext>
              </a:extLst>
            </p:cNvPr>
            <p:cNvSpPr/>
            <p:nvPr/>
          </p:nvSpPr>
          <p:spPr>
            <a:xfrm>
              <a:off x="3108119" y="1838683"/>
              <a:ext cx="1078319" cy="838320"/>
            </a:xfrm>
            <a:prstGeom prst="cloud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2CB0993-7D9A-4BFA-BF77-5430C664A2BF}"/>
              </a:ext>
            </a:extLst>
          </p:cNvPr>
          <p:cNvGrpSpPr/>
          <p:nvPr/>
        </p:nvGrpSpPr>
        <p:grpSpPr>
          <a:xfrm>
            <a:off x="7482869" y="214929"/>
            <a:ext cx="2472093" cy="1850876"/>
            <a:chOff x="7482869" y="214929"/>
            <a:chExt cx="2472093" cy="1850876"/>
          </a:xfrm>
        </p:grpSpPr>
        <p:grpSp>
          <p:nvGrpSpPr>
            <p:cNvPr id="25" name="Group 24">
              <a:extLst>
                <a:ext uri="{FF2B5EF4-FFF2-40B4-BE49-F238E27FC236}">
                  <a16:creationId xmlns:a16="http://schemas.microsoft.com/office/drawing/2014/main" id="{E256FA48-010B-4418-82A7-275C46D39D89}"/>
                </a:ext>
              </a:extLst>
            </p:cNvPr>
            <p:cNvGrpSpPr/>
            <p:nvPr/>
          </p:nvGrpSpPr>
          <p:grpSpPr>
            <a:xfrm>
              <a:off x="7482869" y="214929"/>
              <a:ext cx="2472093" cy="1850876"/>
              <a:chOff x="5207267" y="2037348"/>
              <a:chExt cx="4966636" cy="3718560"/>
            </a:xfrm>
          </p:grpSpPr>
          <p:sp>
            <p:nvSpPr>
              <p:cNvPr id="26" name="Rectangle: Rounded Corners 25">
                <a:extLst>
                  <a:ext uri="{FF2B5EF4-FFF2-40B4-BE49-F238E27FC236}">
                    <a16:creationId xmlns:a16="http://schemas.microsoft.com/office/drawing/2014/main" id="{63ADB29C-5F52-48F4-9F7A-6EB425E6DD55}"/>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88A8F3E1-A80E-4C89-97BB-DF3B2634EADF}"/>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9F7AF79-C4BC-4EAC-9733-F6AE64E1D4C4}"/>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2C2D6-5C25-4BD5-BE46-E5F5F296C9BA}"/>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FDD8881-0B54-44DB-9F54-F1341D96C19A}"/>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5" name="TextBox 4">
              <a:extLst>
                <a:ext uri="{FF2B5EF4-FFF2-40B4-BE49-F238E27FC236}">
                  <a16:creationId xmlns:a16="http://schemas.microsoft.com/office/drawing/2014/main" id="{17620703-301A-4F2C-9BE0-E4433D295BD6}"/>
                </a:ext>
              </a:extLst>
            </p:cNvPr>
            <p:cNvSpPr txBox="1"/>
            <p:nvPr/>
          </p:nvSpPr>
          <p:spPr>
            <a:xfrm>
              <a:off x="7897817" y="630282"/>
              <a:ext cx="1740949" cy="1015663"/>
            </a:xfrm>
            <a:prstGeom prst="rect">
              <a:avLst/>
            </a:prstGeom>
            <a:noFill/>
          </p:spPr>
          <p:txBody>
            <a:bodyPr wrap="square" rtlCol="0">
              <a:spAutoFit/>
            </a:bodyPr>
            <a:lstStyle/>
            <a:p>
              <a:pPr algn="ctr"/>
              <a:r>
                <a:rPr lang="en-US" sz="2000" dirty="0">
                  <a:latin typeface="HFF Clip Hanger" panose="02000000000000000000" pitchFamily="2" charset="0"/>
                </a:rPr>
                <a:t>I’d be glad to say the prayer</a:t>
              </a:r>
            </a:p>
          </p:txBody>
        </p:sp>
      </p:grpSp>
      <p:grpSp>
        <p:nvGrpSpPr>
          <p:cNvPr id="7" name="Group 6">
            <a:extLst>
              <a:ext uri="{FF2B5EF4-FFF2-40B4-BE49-F238E27FC236}">
                <a16:creationId xmlns:a16="http://schemas.microsoft.com/office/drawing/2014/main" id="{ACDEF797-CF2E-4776-B08F-3C172371DBD0}"/>
              </a:ext>
            </a:extLst>
          </p:cNvPr>
          <p:cNvGrpSpPr/>
          <p:nvPr/>
        </p:nvGrpSpPr>
        <p:grpSpPr>
          <a:xfrm>
            <a:off x="1872072" y="4464259"/>
            <a:ext cx="2472093" cy="1850876"/>
            <a:chOff x="1872072" y="4464259"/>
            <a:chExt cx="2472093" cy="1850876"/>
          </a:xfrm>
        </p:grpSpPr>
        <p:grpSp>
          <p:nvGrpSpPr>
            <p:cNvPr id="32" name="Group 31">
              <a:extLst>
                <a:ext uri="{FF2B5EF4-FFF2-40B4-BE49-F238E27FC236}">
                  <a16:creationId xmlns:a16="http://schemas.microsoft.com/office/drawing/2014/main" id="{68517538-3D0D-4343-9584-0EAAD6341621}"/>
                </a:ext>
              </a:extLst>
            </p:cNvPr>
            <p:cNvGrpSpPr/>
            <p:nvPr/>
          </p:nvGrpSpPr>
          <p:grpSpPr>
            <a:xfrm>
              <a:off x="1872072" y="4464259"/>
              <a:ext cx="2472093" cy="1850876"/>
              <a:chOff x="5207267" y="2037348"/>
              <a:chExt cx="4966636" cy="3718560"/>
            </a:xfrm>
          </p:grpSpPr>
          <p:sp>
            <p:nvSpPr>
              <p:cNvPr id="33" name="Rectangle: Rounded Corners 32">
                <a:extLst>
                  <a:ext uri="{FF2B5EF4-FFF2-40B4-BE49-F238E27FC236}">
                    <a16:creationId xmlns:a16="http://schemas.microsoft.com/office/drawing/2014/main" id="{F42DFC6A-114C-46F1-952B-6B2D89F46B0A}"/>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9B7AF63-E4E0-4EEF-A762-53F1C2D95309}"/>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4D4C771-D47F-435C-92C8-55CC9060F63E}"/>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3830467-E3E0-4DFA-B116-739073C5FAE2}"/>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1186D7B-D8F8-4AC2-8F61-947BF1CC0DA6}"/>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8" name="TextBox 37">
              <a:extLst>
                <a:ext uri="{FF2B5EF4-FFF2-40B4-BE49-F238E27FC236}">
                  <a16:creationId xmlns:a16="http://schemas.microsoft.com/office/drawing/2014/main" id="{D3914D53-4F26-4CA0-81E6-FADEDA2CDA8E}"/>
                </a:ext>
              </a:extLst>
            </p:cNvPr>
            <p:cNvSpPr txBox="1"/>
            <p:nvPr/>
          </p:nvSpPr>
          <p:spPr>
            <a:xfrm>
              <a:off x="2167447" y="4671774"/>
              <a:ext cx="1740949" cy="1323439"/>
            </a:xfrm>
            <a:prstGeom prst="rect">
              <a:avLst/>
            </a:prstGeom>
            <a:noFill/>
          </p:spPr>
          <p:txBody>
            <a:bodyPr wrap="square" rtlCol="0">
              <a:spAutoFit/>
            </a:bodyPr>
            <a:lstStyle/>
            <a:p>
              <a:pPr algn="ctr"/>
              <a:r>
                <a:rPr lang="en-US" sz="4000" dirty="0">
                  <a:latin typeface="HFF Clip Hanger" panose="02000000000000000000" pitchFamily="2" charset="0"/>
                </a:rPr>
                <a:t>I know</a:t>
              </a:r>
            </a:p>
          </p:txBody>
        </p:sp>
      </p:grpSp>
      <p:grpSp>
        <p:nvGrpSpPr>
          <p:cNvPr id="47" name="Group 46">
            <a:extLst>
              <a:ext uri="{FF2B5EF4-FFF2-40B4-BE49-F238E27FC236}">
                <a16:creationId xmlns:a16="http://schemas.microsoft.com/office/drawing/2014/main" id="{31CE656A-08B9-4F28-8113-BAFC61B93509}"/>
              </a:ext>
            </a:extLst>
          </p:cNvPr>
          <p:cNvGrpSpPr/>
          <p:nvPr/>
        </p:nvGrpSpPr>
        <p:grpSpPr>
          <a:xfrm>
            <a:off x="7409957" y="3538773"/>
            <a:ext cx="2472093" cy="1850876"/>
            <a:chOff x="5024850" y="2461767"/>
            <a:chExt cx="2472093" cy="1850876"/>
          </a:xfrm>
        </p:grpSpPr>
        <p:grpSp>
          <p:nvGrpSpPr>
            <p:cNvPr id="39" name="Group 38">
              <a:extLst>
                <a:ext uri="{FF2B5EF4-FFF2-40B4-BE49-F238E27FC236}">
                  <a16:creationId xmlns:a16="http://schemas.microsoft.com/office/drawing/2014/main" id="{80863DFF-83CF-4616-B0B7-BB732C0B006B}"/>
                </a:ext>
              </a:extLst>
            </p:cNvPr>
            <p:cNvGrpSpPr/>
            <p:nvPr/>
          </p:nvGrpSpPr>
          <p:grpSpPr>
            <a:xfrm>
              <a:off x="5024850" y="2461767"/>
              <a:ext cx="2472093" cy="1850876"/>
              <a:chOff x="5207267" y="2037348"/>
              <a:chExt cx="4966636" cy="3718560"/>
            </a:xfrm>
          </p:grpSpPr>
          <p:sp>
            <p:nvSpPr>
              <p:cNvPr id="40" name="Rectangle: Rounded Corners 39">
                <a:extLst>
                  <a:ext uri="{FF2B5EF4-FFF2-40B4-BE49-F238E27FC236}">
                    <a16:creationId xmlns:a16="http://schemas.microsoft.com/office/drawing/2014/main" id="{AD9DDF83-DDD9-461B-9FA1-9DDFE025E220}"/>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5EAD411C-2813-4BA6-874C-7D19F90148FB}"/>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0CE57F-44F4-4955-85DD-46CBC5AF0E7B}"/>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E531088-C251-4752-A478-750F8DE0B4B1}"/>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B6CC1B-354C-4A20-8030-AB3D60897974}"/>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46" name="TextBox 45">
              <a:extLst>
                <a:ext uri="{FF2B5EF4-FFF2-40B4-BE49-F238E27FC236}">
                  <a16:creationId xmlns:a16="http://schemas.microsoft.com/office/drawing/2014/main" id="{BE422EE2-6FF1-4378-9FC9-1465A6BCFF14}"/>
                </a:ext>
              </a:extLst>
            </p:cNvPr>
            <p:cNvSpPr txBox="1"/>
            <p:nvPr/>
          </p:nvSpPr>
          <p:spPr>
            <a:xfrm>
              <a:off x="5415856" y="2880175"/>
              <a:ext cx="1740949" cy="1015663"/>
            </a:xfrm>
            <a:prstGeom prst="rect">
              <a:avLst/>
            </a:prstGeom>
            <a:noFill/>
          </p:spPr>
          <p:txBody>
            <a:bodyPr wrap="square" rtlCol="0">
              <a:spAutoFit/>
            </a:bodyPr>
            <a:lstStyle/>
            <a:p>
              <a:pPr algn="ctr"/>
              <a:r>
                <a:rPr lang="en-US" sz="2000" dirty="0">
                  <a:latin typeface="HFF Clip Hanger" panose="02000000000000000000" pitchFamily="2" charset="0"/>
                </a:rPr>
                <a:t>I feel what I am doing is right</a:t>
              </a:r>
            </a:p>
          </p:txBody>
        </p:sp>
      </p:grpSp>
    </p:spTree>
    <p:extLst>
      <p:ext uri="{BB962C8B-B14F-4D97-AF65-F5344CB8AC3E}">
        <p14:creationId xmlns:p14="http://schemas.microsoft.com/office/powerpoint/2010/main" val="38171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66769" y="645484"/>
            <a:ext cx="6172200" cy="1815882"/>
          </a:xfrm>
          <a:prstGeom prst="rect">
            <a:avLst/>
          </a:prstGeom>
          <a:noFill/>
        </p:spPr>
        <p:txBody>
          <a:bodyPr wrap="square" rtlCol="0">
            <a:spAutoFit/>
          </a:bodyPr>
          <a:lstStyle/>
          <a:p>
            <a:r>
              <a:rPr lang="en-US" sz="2800" dirty="0">
                <a:solidFill>
                  <a:schemeClr val="bg1"/>
                </a:solidFill>
              </a:rPr>
              <a:t> “Neglect not the gift that is in thee, which was given thee by prophecy, with the laying on of the hands of the presbytery {priesthood}.” 1 Timothy 4:14</a:t>
            </a:r>
          </a:p>
        </p:txBody>
      </p:sp>
      <p:grpSp>
        <p:nvGrpSpPr>
          <p:cNvPr id="5" name="Group 4">
            <a:extLst>
              <a:ext uri="{FF2B5EF4-FFF2-40B4-BE49-F238E27FC236}">
                <a16:creationId xmlns:a16="http://schemas.microsoft.com/office/drawing/2014/main" id="{6776A247-ACEA-422B-A7DC-FFB91CF85F43}"/>
              </a:ext>
            </a:extLst>
          </p:cNvPr>
          <p:cNvGrpSpPr/>
          <p:nvPr/>
        </p:nvGrpSpPr>
        <p:grpSpPr>
          <a:xfrm>
            <a:off x="3150733" y="2895757"/>
            <a:ext cx="5078867" cy="3720567"/>
            <a:chOff x="3708966" y="494935"/>
            <a:chExt cx="5078867" cy="3720567"/>
          </a:xfrm>
        </p:grpSpPr>
        <p:grpSp>
          <p:nvGrpSpPr>
            <p:cNvPr id="8" name="Group 7">
              <a:extLst>
                <a:ext uri="{FF2B5EF4-FFF2-40B4-BE49-F238E27FC236}">
                  <a16:creationId xmlns:a16="http://schemas.microsoft.com/office/drawing/2014/main" id="{C6C6FA29-B305-4A8B-833B-5DB0ACAA76AC}"/>
                </a:ext>
              </a:extLst>
            </p:cNvPr>
            <p:cNvGrpSpPr/>
            <p:nvPr/>
          </p:nvGrpSpPr>
          <p:grpSpPr>
            <a:xfrm>
              <a:off x="3708966" y="494935"/>
              <a:ext cx="5078867" cy="3720567"/>
              <a:chOff x="5207267" y="2117557"/>
              <a:chExt cx="4966636" cy="3638351"/>
            </a:xfrm>
          </p:grpSpPr>
          <p:sp>
            <p:nvSpPr>
              <p:cNvPr id="10" name="Rectangle: Rounded Corners 9">
                <a:extLst>
                  <a:ext uri="{FF2B5EF4-FFF2-40B4-BE49-F238E27FC236}">
                    <a16:creationId xmlns:a16="http://schemas.microsoft.com/office/drawing/2014/main" id="{F696A303-CC66-4656-87F5-F68E9B6EE960}"/>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27FC754-1798-42AC-9948-434BAC72D95B}"/>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FE905B-5D09-4A05-A1A4-35E1B2C49ECD}"/>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7A6034-9706-4712-8600-D5C4C635CD3B}"/>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1473509-918D-4035-BE68-8FEE323F3610}"/>
                  </a:ext>
                </a:extLst>
              </p:cNvPr>
              <p:cNvSpPr txBox="1"/>
              <p:nvPr/>
            </p:nvSpPr>
            <p:spPr>
              <a:xfrm>
                <a:off x="5897281" y="2117557"/>
                <a:ext cx="3307882" cy="391268"/>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2000" b="1" dirty="0">
                    <a:solidFill>
                      <a:srgbClr val="DEA900"/>
                    </a:solidFill>
                    <a:latin typeface="Forte" panose="03060902040502070203" pitchFamily="66" charset="0"/>
                  </a:rPr>
                  <a:t>1 Corinthians 12</a:t>
                </a:r>
              </a:p>
            </p:txBody>
          </p:sp>
        </p:grpSp>
        <p:sp>
          <p:nvSpPr>
            <p:cNvPr id="9" name="TextBox 8">
              <a:extLst>
                <a:ext uri="{FF2B5EF4-FFF2-40B4-BE49-F238E27FC236}">
                  <a16:creationId xmlns:a16="http://schemas.microsoft.com/office/drawing/2014/main" id="{73BE04A8-25F3-4DE1-95FF-4B81A91C57F9}"/>
                </a:ext>
              </a:extLst>
            </p:cNvPr>
            <p:cNvSpPr txBox="1"/>
            <p:nvPr/>
          </p:nvSpPr>
          <p:spPr>
            <a:xfrm>
              <a:off x="4414572" y="1217027"/>
              <a:ext cx="3536607" cy="2062103"/>
            </a:xfrm>
            <a:prstGeom prst="rect">
              <a:avLst/>
            </a:prstGeom>
            <a:noFill/>
          </p:spPr>
          <p:txBody>
            <a:bodyPr wrap="square" rtlCol="0">
              <a:spAutoFit/>
            </a:bodyPr>
            <a:lstStyle/>
            <a:p>
              <a:pPr algn="ctr"/>
              <a:r>
                <a:rPr lang="en-US" sz="3200" b="1" dirty="0">
                  <a:latin typeface="HFF Clip Hanger" panose="02000000000000000000" pitchFamily="2" charset="0"/>
                </a:rPr>
                <a:t>“Every Good Gift and every perfect gift is from above…”</a:t>
              </a:r>
            </a:p>
          </p:txBody>
        </p:sp>
      </p:grpSp>
    </p:spTree>
    <p:extLst>
      <p:ext uri="{BB962C8B-B14F-4D97-AF65-F5344CB8AC3E}">
        <p14:creationId xmlns:p14="http://schemas.microsoft.com/office/powerpoint/2010/main" val="364482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19400" y="3429001"/>
            <a:ext cx="6934200" cy="2554545"/>
          </a:xfrm>
          <a:prstGeom prst="rect">
            <a:avLst/>
          </a:prstGeom>
          <a:noFill/>
        </p:spPr>
        <p:txBody>
          <a:bodyPr wrap="square" rtlCol="0">
            <a:spAutoFit/>
          </a:bodyPr>
          <a:lstStyle/>
          <a:p>
            <a:r>
              <a:rPr lang="en-US" sz="4400" dirty="0">
                <a:solidFill>
                  <a:schemeClr val="bg1"/>
                </a:solidFill>
              </a:rPr>
              <a:t>“But covet earnestly the best gifts: and yet </a:t>
            </a:r>
            <a:r>
              <a:rPr lang="en-US" sz="4400" dirty="0" err="1">
                <a:solidFill>
                  <a:schemeClr val="bg1"/>
                </a:solidFill>
              </a:rPr>
              <a:t>shew</a:t>
            </a:r>
            <a:r>
              <a:rPr lang="en-US" sz="4400" dirty="0">
                <a:solidFill>
                  <a:schemeClr val="bg1"/>
                </a:solidFill>
              </a:rPr>
              <a:t> I unto you a more excellent way.”  </a:t>
            </a:r>
          </a:p>
          <a:p>
            <a:r>
              <a:rPr lang="en-US" sz="2800" dirty="0">
                <a:solidFill>
                  <a:schemeClr val="bg1"/>
                </a:solidFill>
              </a:rPr>
              <a:t>1 Corinthians 12:31</a:t>
            </a:r>
          </a:p>
        </p:txBody>
      </p:sp>
      <p:pic>
        <p:nvPicPr>
          <p:cNvPr id="5" name="Picture 4" descr="come unto me.jpg"/>
          <p:cNvPicPr>
            <a:picLocks noChangeAspect="1"/>
          </p:cNvPicPr>
          <p:nvPr/>
        </p:nvPicPr>
        <p:blipFill>
          <a:blip r:embed="rId2" cstate="print"/>
          <a:stretch>
            <a:fillRect/>
          </a:stretch>
        </p:blipFill>
        <p:spPr>
          <a:xfrm>
            <a:off x="5105401" y="533401"/>
            <a:ext cx="1933575" cy="2409825"/>
          </a:xfrm>
          <a:prstGeom prst="rect">
            <a:avLst/>
          </a:prstGeom>
        </p:spPr>
      </p:pic>
    </p:spTree>
    <p:extLst>
      <p:ext uri="{BB962C8B-B14F-4D97-AF65-F5344CB8AC3E}">
        <p14:creationId xmlns:p14="http://schemas.microsoft.com/office/powerpoint/2010/main" val="79594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31674" y="1264227"/>
            <a:ext cx="6172200" cy="4893647"/>
          </a:xfrm>
          <a:prstGeom prst="rect">
            <a:avLst/>
          </a:prstGeom>
          <a:noFill/>
        </p:spPr>
        <p:txBody>
          <a:bodyPr wrap="square" rtlCol="0">
            <a:spAutoFit/>
          </a:bodyPr>
          <a:lstStyle/>
          <a:p>
            <a:r>
              <a:rPr lang="en-US" sz="2400" dirty="0">
                <a:solidFill>
                  <a:schemeClr val="bg1"/>
                </a:solidFill>
              </a:rPr>
              <a:t>“We are all in this great endeavor together.</a:t>
            </a:r>
          </a:p>
          <a:p>
            <a:endParaRPr lang="en-US" sz="2400" dirty="0">
              <a:solidFill>
                <a:schemeClr val="bg1"/>
              </a:solidFill>
            </a:endParaRPr>
          </a:p>
          <a:p>
            <a:r>
              <a:rPr lang="en-US" sz="2400" dirty="0">
                <a:solidFill>
                  <a:schemeClr val="bg1"/>
                </a:solidFill>
              </a:rPr>
              <a:t>We are here to assist our Father in His work and His glory, ‘to bring to pass the immortality and eternal life of man’ (Moses 1:39). </a:t>
            </a:r>
          </a:p>
          <a:p>
            <a:endParaRPr lang="en-US" sz="2400" dirty="0">
              <a:solidFill>
                <a:schemeClr val="bg1"/>
              </a:solidFill>
            </a:endParaRPr>
          </a:p>
          <a:p>
            <a:r>
              <a:rPr lang="en-US" sz="2400" dirty="0">
                <a:solidFill>
                  <a:schemeClr val="bg1"/>
                </a:solidFill>
              </a:rPr>
              <a:t>Your obligation is as serious in your sphere of responsibility as is my obligation in my sphere. No calling in this church is small or of little consequence. </a:t>
            </a:r>
          </a:p>
          <a:p>
            <a:endParaRPr lang="en-US" sz="2400" dirty="0">
              <a:solidFill>
                <a:schemeClr val="bg1"/>
              </a:solidFill>
            </a:endParaRPr>
          </a:p>
          <a:p>
            <a:r>
              <a:rPr lang="en-US" sz="2400" dirty="0">
                <a:solidFill>
                  <a:schemeClr val="bg1"/>
                </a:solidFill>
              </a:rPr>
              <a:t>All of us in the pursuit of our duty touch the lives of others.”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111" y="264103"/>
            <a:ext cx="1543050" cy="1924050"/>
          </a:xfrm>
          <a:prstGeom prst="rect">
            <a:avLst/>
          </a:prstGeom>
        </p:spPr>
      </p:pic>
      <p:sp>
        <p:nvSpPr>
          <p:cNvPr id="9" name="Rectangle 8"/>
          <p:cNvSpPr/>
          <p:nvPr/>
        </p:nvSpPr>
        <p:spPr>
          <a:xfrm>
            <a:off x="11662362" y="6403170"/>
            <a:ext cx="442750" cy="369332"/>
          </a:xfrm>
          <a:prstGeom prst="rect">
            <a:avLst/>
          </a:prstGeom>
        </p:spPr>
        <p:txBody>
          <a:bodyPr wrap="none">
            <a:spAutoFit/>
          </a:bodyPr>
          <a:lstStyle/>
          <a:p>
            <a:r>
              <a:rPr lang="en-US" dirty="0">
                <a:solidFill>
                  <a:schemeClr val="bg1"/>
                </a:solidFill>
              </a:rPr>
              <a:t>(6)</a:t>
            </a:r>
          </a:p>
        </p:txBody>
      </p:sp>
      <p:grpSp>
        <p:nvGrpSpPr>
          <p:cNvPr id="11" name="Group 10">
            <a:extLst>
              <a:ext uri="{FF2B5EF4-FFF2-40B4-BE49-F238E27FC236}">
                <a16:creationId xmlns:a16="http://schemas.microsoft.com/office/drawing/2014/main" id="{C056CC35-4F59-4209-A62A-DB51DF704A29}"/>
              </a:ext>
            </a:extLst>
          </p:cNvPr>
          <p:cNvGrpSpPr/>
          <p:nvPr/>
        </p:nvGrpSpPr>
        <p:grpSpPr>
          <a:xfrm>
            <a:off x="455404" y="327869"/>
            <a:ext cx="3239060" cy="2372801"/>
            <a:chOff x="3708966" y="494935"/>
            <a:chExt cx="5078867" cy="3720567"/>
          </a:xfrm>
        </p:grpSpPr>
        <p:grpSp>
          <p:nvGrpSpPr>
            <p:cNvPr id="12" name="Group 11">
              <a:extLst>
                <a:ext uri="{FF2B5EF4-FFF2-40B4-BE49-F238E27FC236}">
                  <a16:creationId xmlns:a16="http://schemas.microsoft.com/office/drawing/2014/main" id="{5EB16FEC-3065-4DD7-8C1C-6B73C49E2F84}"/>
                </a:ext>
              </a:extLst>
            </p:cNvPr>
            <p:cNvGrpSpPr/>
            <p:nvPr/>
          </p:nvGrpSpPr>
          <p:grpSpPr>
            <a:xfrm>
              <a:off x="3708966" y="494935"/>
              <a:ext cx="5078867" cy="3720567"/>
              <a:chOff x="5207267" y="2117557"/>
              <a:chExt cx="4966636" cy="3638351"/>
            </a:xfrm>
          </p:grpSpPr>
          <p:sp>
            <p:nvSpPr>
              <p:cNvPr id="14" name="Rectangle: Rounded Corners 13">
                <a:extLst>
                  <a:ext uri="{FF2B5EF4-FFF2-40B4-BE49-F238E27FC236}">
                    <a16:creationId xmlns:a16="http://schemas.microsoft.com/office/drawing/2014/main" id="{8A477AF1-2093-4D21-9D6E-1456DA66B2EC}"/>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98E93E0-7803-4A2C-9CB0-52063BBC6498}"/>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2BB44D7-AEF3-4BFB-BA4C-44BEDEFAB9DD}"/>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DB0008-A224-4480-8D7B-09D8A7326412}"/>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49BFB1-0438-4012-A4D3-1C542C27FE72}"/>
                  </a:ext>
                </a:extLst>
              </p:cNvPr>
              <p:cNvSpPr txBox="1"/>
              <p:nvPr/>
            </p:nvSpPr>
            <p:spPr>
              <a:xfrm>
                <a:off x="5897281" y="2117557"/>
                <a:ext cx="3307882" cy="546156"/>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b="1" dirty="0">
                    <a:solidFill>
                      <a:srgbClr val="DEA900"/>
                    </a:solidFill>
                    <a:latin typeface="Forte" panose="03060902040502070203" pitchFamily="66" charset="0"/>
                  </a:rPr>
                  <a:t>1 Corinthians 12</a:t>
                </a:r>
              </a:p>
            </p:txBody>
          </p:sp>
        </p:grpSp>
        <p:sp>
          <p:nvSpPr>
            <p:cNvPr id="13" name="TextBox 12">
              <a:extLst>
                <a:ext uri="{FF2B5EF4-FFF2-40B4-BE49-F238E27FC236}">
                  <a16:creationId xmlns:a16="http://schemas.microsoft.com/office/drawing/2014/main" id="{B1DB6886-E89F-4FE7-9289-EC5E848110EC}"/>
                </a:ext>
              </a:extLst>
            </p:cNvPr>
            <p:cNvSpPr txBox="1"/>
            <p:nvPr/>
          </p:nvSpPr>
          <p:spPr>
            <a:xfrm>
              <a:off x="4414572" y="1217027"/>
              <a:ext cx="3536607" cy="2316460"/>
            </a:xfrm>
            <a:prstGeom prst="rect">
              <a:avLst/>
            </a:prstGeom>
            <a:noFill/>
          </p:spPr>
          <p:txBody>
            <a:bodyPr wrap="square" rtlCol="0">
              <a:spAutoFit/>
            </a:bodyPr>
            <a:lstStyle/>
            <a:p>
              <a:pPr algn="ctr"/>
              <a:r>
                <a:rPr lang="en-US" b="1" dirty="0"/>
                <a:t>As we use our unique spiritual gifts to serve others, we can strengthen the Church.</a:t>
              </a:r>
            </a:p>
          </p:txBody>
        </p:sp>
      </p:grpSp>
    </p:spTree>
    <p:extLst>
      <p:ext uri="{BB962C8B-B14F-4D97-AF65-F5344CB8AC3E}">
        <p14:creationId xmlns:p14="http://schemas.microsoft.com/office/powerpoint/2010/main" val="55467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95600" y="4343400"/>
            <a:ext cx="6705600" cy="1938992"/>
          </a:xfrm>
          <a:prstGeom prst="rect">
            <a:avLst/>
          </a:prstGeom>
          <a:noFill/>
        </p:spPr>
        <p:txBody>
          <a:bodyPr wrap="square" rtlCol="0">
            <a:spAutoFit/>
          </a:bodyPr>
          <a:lstStyle/>
          <a:p>
            <a:pPr algn="ctr"/>
            <a:r>
              <a:rPr lang="en-US" sz="4000" dirty="0">
                <a:solidFill>
                  <a:schemeClr val="bg1"/>
                </a:solidFill>
              </a:rPr>
              <a:t>Paul taught that of the spiritual gifts of faith, hope, and charity, the greatest is charity.</a:t>
            </a:r>
          </a:p>
        </p:txBody>
      </p:sp>
      <p:grpSp>
        <p:nvGrpSpPr>
          <p:cNvPr id="4" name="Group 3">
            <a:extLst>
              <a:ext uri="{FF2B5EF4-FFF2-40B4-BE49-F238E27FC236}">
                <a16:creationId xmlns:a16="http://schemas.microsoft.com/office/drawing/2014/main" id="{C954D787-A24D-4BC1-AC3F-786A98B8BE4F}"/>
              </a:ext>
            </a:extLst>
          </p:cNvPr>
          <p:cNvGrpSpPr/>
          <p:nvPr/>
        </p:nvGrpSpPr>
        <p:grpSpPr>
          <a:xfrm>
            <a:off x="3708966" y="494935"/>
            <a:ext cx="5078867" cy="3720567"/>
            <a:chOff x="3708966" y="494935"/>
            <a:chExt cx="5078867" cy="3720567"/>
          </a:xfrm>
        </p:grpSpPr>
        <p:grpSp>
          <p:nvGrpSpPr>
            <p:cNvPr id="5" name="Group 4">
              <a:extLst>
                <a:ext uri="{FF2B5EF4-FFF2-40B4-BE49-F238E27FC236}">
                  <a16:creationId xmlns:a16="http://schemas.microsoft.com/office/drawing/2014/main" id="{B04AA250-DE38-493E-8D89-6A64ECD99E91}"/>
                </a:ext>
              </a:extLst>
            </p:cNvPr>
            <p:cNvGrpSpPr/>
            <p:nvPr/>
          </p:nvGrpSpPr>
          <p:grpSpPr>
            <a:xfrm>
              <a:off x="3708966" y="494935"/>
              <a:ext cx="5078867" cy="3720567"/>
              <a:chOff x="5207267" y="2117557"/>
              <a:chExt cx="4966636" cy="3638351"/>
            </a:xfrm>
          </p:grpSpPr>
          <p:sp>
            <p:nvSpPr>
              <p:cNvPr id="7" name="Rectangle: Rounded Corners 6">
                <a:extLst>
                  <a:ext uri="{FF2B5EF4-FFF2-40B4-BE49-F238E27FC236}">
                    <a16:creationId xmlns:a16="http://schemas.microsoft.com/office/drawing/2014/main" id="{81B04FCF-03D9-498E-932B-414E15793B67}"/>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D4C2108-8537-43A2-93F3-EDD3F2797C05}"/>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DABF1C-6E1C-4B1A-A6DB-EA0AA6EE0392}"/>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5DC262-2B8D-49C2-9461-30F0418E139B}"/>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3A30B1-572B-432D-AC22-3FA98B3BCD1B}"/>
                  </a:ext>
                </a:extLst>
              </p:cNvPr>
              <p:cNvSpPr txBox="1"/>
              <p:nvPr/>
            </p:nvSpPr>
            <p:spPr>
              <a:xfrm>
                <a:off x="5897281" y="2117557"/>
                <a:ext cx="3307882" cy="546156"/>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b="1" dirty="0">
                    <a:solidFill>
                      <a:srgbClr val="DEA900"/>
                    </a:solidFill>
                    <a:latin typeface="Forte" panose="03060902040502070203" pitchFamily="66" charset="0"/>
                  </a:rPr>
                  <a:t>1 Corinthians 12</a:t>
                </a:r>
              </a:p>
            </p:txBody>
          </p:sp>
        </p:grpSp>
        <p:sp>
          <p:nvSpPr>
            <p:cNvPr id="2" name="TextBox 1">
              <a:extLst>
                <a:ext uri="{FF2B5EF4-FFF2-40B4-BE49-F238E27FC236}">
                  <a16:creationId xmlns:a16="http://schemas.microsoft.com/office/drawing/2014/main" id="{CF6E786A-F19D-4C8B-A51E-82403822BF08}"/>
                </a:ext>
              </a:extLst>
            </p:cNvPr>
            <p:cNvSpPr txBox="1"/>
            <p:nvPr/>
          </p:nvSpPr>
          <p:spPr>
            <a:xfrm>
              <a:off x="4414572" y="1217027"/>
              <a:ext cx="3536607" cy="2123658"/>
            </a:xfrm>
            <a:prstGeom prst="rect">
              <a:avLst/>
            </a:prstGeom>
            <a:noFill/>
          </p:spPr>
          <p:txBody>
            <a:bodyPr wrap="square" rtlCol="0">
              <a:spAutoFit/>
            </a:bodyPr>
            <a:lstStyle/>
            <a:p>
              <a:pPr algn="ctr"/>
              <a:r>
                <a:rPr lang="en-US" sz="4400" b="1" dirty="0">
                  <a:latin typeface="HFF Clip Hanger" panose="02000000000000000000" pitchFamily="2" charset="0"/>
                </a:rPr>
                <a:t>Faith</a:t>
              </a:r>
            </a:p>
            <a:p>
              <a:pPr algn="ctr"/>
              <a:r>
                <a:rPr lang="en-US" sz="4400" b="1" dirty="0">
                  <a:latin typeface="HFF Clip Hanger" panose="02000000000000000000" pitchFamily="2" charset="0"/>
                </a:rPr>
                <a:t>Hope &amp; Charity</a:t>
              </a:r>
            </a:p>
          </p:txBody>
        </p:sp>
      </p:grpSp>
    </p:spTree>
    <p:extLst>
      <p:ext uri="{BB962C8B-B14F-4D97-AF65-F5344CB8AC3E}">
        <p14:creationId xmlns:p14="http://schemas.microsoft.com/office/powerpoint/2010/main" val="142189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91591" y="1025236"/>
            <a:ext cx="8326582" cy="4401205"/>
          </a:xfrm>
          <a:prstGeom prst="rect">
            <a:avLst/>
          </a:prstGeom>
          <a:noFill/>
        </p:spPr>
        <p:txBody>
          <a:bodyPr wrap="square" rtlCol="0">
            <a:spAutoFit/>
          </a:bodyPr>
          <a:lstStyle/>
          <a:p>
            <a:pPr algn="ctr"/>
            <a:r>
              <a:rPr lang="en-US" sz="4000" i="1" dirty="0">
                <a:solidFill>
                  <a:schemeClr val="bg1"/>
                </a:solidFill>
              </a:rPr>
              <a:t>“And though I have the gift of prophecy, and understand all mysteries, and all knowledge; and though I have all faith, so that I could remove mountains, and have not charity, I am nothing.”</a:t>
            </a:r>
          </a:p>
          <a:p>
            <a:pPr algn="ctr"/>
            <a:r>
              <a:rPr lang="en-US" sz="4000" i="1" dirty="0">
                <a:solidFill>
                  <a:schemeClr val="bg1"/>
                </a:solidFill>
              </a:rPr>
              <a:t>—1 Corinthians 13:2</a:t>
            </a:r>
          </a:p>
        </p:txBody>
      </p:sp>
    </p:spTree>
    <p:extLst>
      <p:ext uri="{BB962C8B-B14F-4D97-AF65-F5344CB8AC3E}">
        <p14:creationId xmlns:p14="http://schemas.microsoft.com/office/powerpoint/2010/main" val="388583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971799" y="0"/>
            <a:ext cx="6317673" cy="923330"/>
          </a:xfrm>
          <a:prstGeom prst="rect">
            <a:avLst/>
          </a:prstGeom>
          <a:noFill/>
        </p:spPr>
        <p:txBody>
          <a:bodyPr wrap="square" rtlCol="0">
            <a:spAutoFit/>
          </a:bodyPr>
          <a:lstStyle/>
          <a:p>
            <a:pPr algn="ctr"/>
            <a:r>
              <a:rPr lang="en-US" sz="5400" dirty="0">
                <a:solidFill>
                  <a:schemeClr val="bg1"/>
                </a:solidFill>
              </a:rPr>
              <a:t>Coming up next:</a:t>
            </a:r>
          </a:p>
        </p:txBody>
      </p:sp>
      <p:grpSp>
        <p:nvGrpSpPr>
          <p:cNvPr id="12" name="Group 11">
            <a:extLst>
              <a:ext uri="{FF2B5EF4-FFF2-40B4-BE49-F238E27FC236}">
                <a16:creationId xmlns:a16="http://schemas.microsoft.com/office/drawing/2014/main" id="{548A1B0C-C967-4145-B068-0C1BE3136516}"/>
              </a:ext>
            </a:extLst>
          </p:cNvPr>
          <p:cNvGrpSpPr/>
          <p:nvPr/>
        </p:nvGrpSpPr>
        <p:grpSpPr>
          <a:xfrm>
            <a:off x="2342463" y="1034655"/>
            <a:ext cx="7507073" cy="5499369"/>
            <a:chOff x="765056" y="1140980"/>
            <a:chExt cx="7507073" cy="5499369"/>
          </a:xfrm>
        </p:grpSpPr>
        <p:grpSp>
          <p:nvGrpSpPr>
            <p:cNvPr id="5" name="Group 4">
              <a:extLst>
                <a:ext uri="{FF2B5EF4-FFF2-40B4-BE49-F238E27FC236}">
                  <a16:creationId xmlns:a16="http://schemas.microsoft.com/office/drawing/2014/main" id="{EFF535AA-4754-44D1-A6A4-0077BA523704}"/>
                </a:ext>
              </a:extLst>
            </p:cNvPr>
            <p:cNvGrpSpPr/>
            <p:nvPr/>
          </p:nvGrpSpPr>
          <p:grpSpPr>
            <a:xfrm>
              <a:off x="765056" y="1140980"/>
              <a:ext cx="7507073" cy="5499369"/>
              <a:chOff x="5207267" y="2117557"/>
              <a:chExt cx="4966636" cy="3638351"/>
            </a:xfrm>
          </p:grpSpPr>
          <p:sp>
            <p:nvSpPr>
              <p:cNvPr id="7" name="Rectangle: Rounded Corners 6">
                <a:extLst>
                  <a:ext uri="{FF2B5EF4-FFF2-40B4-BE49-F238E27FC236}">
                    <a16:creationId xmlns:a16="http://schemas.microsoft.com/office/drawing/2014/main" id="{AAACDA91-D5A0-41D7-8B98-6A2866BA4DFA}"/>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8733743-92E2-4A53-8C74-C5165226CD93}"/>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BD4AE-A688-41FA-BD4F-897A2C98E14F}"/>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C6F132F-33BF-428A-A456-D6522CCD2B3C}"/>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659481-4B3F-417C-8C0A-229CE61073FA}"/>
                  </a:ext>
                </a:extLst>
              </p:cNvPr>
              <p:cNvSpPr txBox="1"/>
              <p:nvPr/>
            </p:nvSpPr>
            <p:spPr>
              <a:xfrm>
                <a:off x="5897281" y="2117557"/>
                <a:ext cx="3307882" cy="427609"/>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3600" b="1" dirty="0">
                    <a:solidFill>
                      <a:srgbClr val="DEA900"/>
                    </a:solidFill>
                    <a:latin typeface="Forte" panose="03060902040502070203" pitchFamily="66" charset="0"/>
                  </a:rPr>
                  <a:t>Moroni 7:47</a:t>
                </a:r>
              </a:p>
            </p:txBody>
          </p:sp>
        </p:grpSp>
        <p:sp>
          <p:nvSpPr>
            <p:cNvPr id="4" name="TextBox 3">
              <a:extLst>
                <a:ext uri="{FF2B5EF4-FFF2-40B4-BE49-F238E27FC236}">
                  <a16:creationId xmlns:a16="http://schemas.microsoft.com/office/drawing/2014/main" id="{5397FB4A-283D-41BA-9215-569565541E3E}"/>
                </a:ext>
              </a:extLst>
            </p:cNvPr>
            <p:cNvSpPr txBox="1"/>
            <p:nvPr/>
          </p:nvSpPr>
          <p:spPr>
            <a:xfrm>
              <a:off x="1658434" y="2246510"/>
              <a:ext cx="5798977" cy="2800767"/>
            </a:xfrm>
            <a:prstGeom prst="rect">
              <a:avLst/>
            </a:prstGeom>
            <a:noFill/>
          </p:spPr>
          <p:txBody>
            <a:bodyPr wrap="square" rtlCol="0">
              <a:spAutoFit/>
            </a:bodyPr>
            <a:lstStyle/>
            <a:p>
              <a:r>
                <a:rPr lang="en-US" sz="4400" dirty="0">
                  <a:latin typeface="HFF Clip Hanger" panose="02000000000000000000" pitchFamily="2" charset="0"/>
                </a:rPr>
                <a:t>“But Charity is the pure love of Christ and it </a:t>
              </a:r>
              <a:r>
                <a:rPr lang="en-US" sz="4400" dirty="0" err="1">
                  <a:latin typeface="HFF Clip Hanger" panose="02000000000000000000" pitchFamily="2" charset="0"/>
                </a:rPr>
                <a:t>endureth</a:t>
              </a:r>
              <a:r>
                <a:rPr lang="en-US" sz="4400" dirty="0">
                  <a:latin typeface="HFF Clip Hanger" panose="02000000000000000000" pitchFamily="2" charset="0"/>
                </a:rPr>
                <a:t> forever…”</a:t>
              </a:r>
            </a:p>
          </p:txBody>
        </p:sp>
      </p:grpSp>
    </p:spTree>
    <p:extLst>
      <p:ext uri="{BB962C8B-B14F-4D97-AF65-F5344CB8AC3E}">
        <p14:creationId xmlns:p14="http://schemas.microsoft.com/office/powerpoint/2010/main" val="212776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0"/>
            <a:ext cx="12192000" cy="710963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#301 </a:t>
            </a:r>
            <a:r>
              <a:rPr lang="en-US" i="1" dirty="0">
                <a:solidFill>
                  <a:schemeClr val="bg1"/>
                </a:solidFill>
              </a:rPr>
              <a:t>I Am A Child of God</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With All Your Heart</a:t>
            </a:r>
            <a:r>
              <a:rPr lang="en-US" dirty="0">
                <a:solidFill>
                  <a:schemeClr val="bg1"/>
                </a:solidFill>
              </a:rPr>
              <a:t> (3:27)</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39</a:t>
            </a:r>
          </a:p>
          <a:p>
            <a:pPr marL="342900" indent="-342900">
              <a:buFontTx/>
              <a:buAutoNum type="arabicPeriod"/>
            </a:pPr>
            <a:r>
              <a:rPr lang="en-US" dirty="0">
                <a:solidFill>
                  <a:schemeClr val="bg1"/>
                </a:solidFill>
              </a:rPr>
              <a:t>David O. McKay (see Francis M. Gibbons, </a:t>
            </a:r>
            <a:r>
              <a:rPr lang="en-US" i="1" dirty="0">
                <a:solidFill>
                  <a:schemeClr val="bg1"/>
                </a:solidFill>
              </a:rPr>
              <a:t>David O. McKay: Apostle to the World, Prophet of God</a:t>
            </a:r>
            <a:r>
              <a:rPr lang="en-US" dirty="0">
                <a:solidFill>
                  <a:schemeClr val="bg1"/>
                </a:solidFill>
              </a:rPr>
              <a:t> [1986], 45).</a:t>
            </a:r>
          </a:p>
          <a:p>
            <a:pPr marL="342900" indent="-342900">
              <a:buFontTx/>
              <a:buAutoNum type="arabicPeriod"/>
            </a:pPr>
            <a:r>
              <a:rPr lang="en-US" i="1" dirty="0">
                <a:solidFill>
                  <a:schemeClr val="bg1"/>
                </a:solidFill>
              </a:rPr>
              <a:t>Joseph Smith History of the Church,</a:t>
            </a:r>
            <a:r>
              <a:rPr lang="en-US" dirty="0">
                <a:solidFill>
                  <a:schemeClr val="bg1"/>
                </a:solidFill>
              </a:rPr>
              <a:t> 4:602–3</a:t>
            </a:r>
          </a:p>
          <a:p>
            <a:pPr marL="342900" indent="-342900">
              <a:buFontTx/>
              <a:buAutoNum type="arabicPeriod"/>
            </a:pPr>
            <a:r>
              <a:rPr lang="en-US" dirty="0">
                <a:solidFill>
                  <a:schemeClr val="bg1"/>
                </a:solidFill>
              </a:rPr>
              <a:t>President Dieter F. Uchtdorf (‘Fear Not to Do Good,’ </a:t>
            </a:r>
            <a:r>
              <a:rPr lang="en-US" i="1" dirty="0">
                <a:solidFill>
                  <a:schemeClr val="bg1"/>
                </a:solidFill>
              </a:rPr>
              <a:t>Ensign,</a:t>
            </a:r>
            <a:r>
              <a:rPr lang="en-US" dirty="0">
                <a:solidFill>
                  <a:schemeClr val="bg1"/>
                </a:solidFill>
              </a:rPr>
              <a:t> May 1983, 80). (“The Power of a Personal Testimony,”</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Nov. 2006, 38</a:t>
            </a:r>
          </a:p>
          <a:p>
            <a:pPr marL="342900" indent="-342900">
              <a:buFontTx/>
              <a:buAutoNum type="arabicPeriod"/>
            </a:pPr>
            <a:r>
              <a:rPr lang="en-US" dirty="0">
                <a:solidFill>
                  <a:schemeClr val="bg1"/>
                </a:solidFill>
              </a:rPr>
              <a:t>Marvin J. Ashton Conference Report, Oct. 1987, or Ensign, Nov. 1987</a:t>
            </a:r>
          </a:p>
          <a:p>
            <a:pPr marL="342900" indent="-342900">
              <a:buFontTx/>
              <a:buAutoNum type="arabicPeriod"/>
            </a:pPr>
            <a:r>
              <a:rPr lang="en-US" dirty="0">
                <a:solidFill>
                  <a:schemeClr val="bg1"/>
                </a:solidFill>
              </a:rPr>
              <a:t>President Gordon B. Hinckley (“This Is the Work of the Master,”</a:t>
            </a:r>
            <a:r>
              <a:rPr lang="en-US" i="1" dirty="0">
                <a:solidFill>
                  <a:schemeClr val="bg1"/>
                </a:solidFill>
              </a:rPr>
              <a:t> Ensign,</a:t>
            </a:r>
            <a:r>
              <a:rPr lang="en-US" dirty="0">
                <a:solidFill>
                  <a:schemeClr val="bg1"/>
                </a:solidFill>
              </a:rPr>
              <a:t> May 1995, 71).</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748972" y="129771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5D380F61-8312-4CD4-88AC-271D6A752342}"/>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1856015"/>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dirty="0">
                          <a:solidFill>
                            <a:srgbClr val="434444"/>
                          </a:solidFill>
                          <a:effectLst/>
                        </a:rPr>
                        <a:t>The </a:t>
                      </a:r>
                      <a:r>
                        <a:rPr lang="en-US" u="none" strike="noStrike" dirty="0">
                          <a:solidFill>
                            <a:srgbClr val="2F393A"/>
                          </a:solidFill>
                          <a:effectLst/>
                        </a:rPr>
                        <a:t>Holy Ghost</a:t>
                      </a:r>
                      <a:r>
                        <a:rPr lang="en-US" dirty="0">
                          <a:solidFill>
                            <a:srgbClr val="434444"/>
                          </a:solidFill>
                          <a:effectLst/>
                        </a:rPr>
                        <a:t> Bears Witness of Christ</a:t>
                      </a:r>
                    </a:p>
                  </a:txBody>
                  <a:tcPr marL="95250" marR="95250" marT="66675" marB="66675" anchor="ctr"/>
                </a:tc>
                <a:tc>
                  <a:txBody>
                    <a:bodyPr/>
                    <a:lstStyle/>
                    <a:p>
                      <a:pPr algn="l" fontAlgn="base"/>
                      <a:r>
                        <a:rPr lang="en-US">
                          <a:solidFill>
                            <a:srgbClr val="434444"/>
                          </a:solidFill>
                          <a:effectLst/>
                        </a:rPr>
                        <a:t>12:1–3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Spiritual Gifts of the Church</a:t>
                      </a:r>
                    </a:p>
                  </a:txBody>
                  <a:tcPr marL="95250" marR="95250" marT="66675" marB="66675" anchor="ctr"/>
                </a:tc>
                <a:tc>
                  <a:txBody>
                    <a:bodyPr/>
                    <a:lstStyle/>
                    <a:p>
                      <a:pPr algn="l" fontAlgn="base"/>
                      <a:r>
                        <a:rPr lang="en-US">
                          <a:solidFill>
                            <a:srgbClr val="434444"/>
                          </a:solidFill>
                          <a:effectLst/>
                        </a:rPr>
                        <a:t>12:4–11</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The Importance of Each Member</a:t>
                      </a:r>
                    </a:p>
                  </a:txBody>
                  <a:tcPr marL="95250" marR="95250" marT="66675" marB="66675" anchor="ctr"/>
                </a:tc>
                <a:tc>
                  <a:txBody>
                    <a:bodyPr/>
                    <a:lstStyle/>
                    <a:p>
                      <a:pPr algn="l" fontAlgn="base"/>
                      <a:r>
                        <a:rPr lang="en-US" dirty="0">
                          <a:solidFill>
                            <a:srgbClr val="434444"/>
                          </a:solidFill>
                          <a:effectLst/>
                        </a:rPr>
                        <a:t>12:12–31</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743906"/>
            <a:ext cx="5540721" cy="246221"/>
          </a:xfrm>
          <a:prstGeom prst="rect">
            <a:avLst/>
          </a:prstGeom>
          <a:noFill/>
        </p:spPr>
        <p:txBody>
          <a:bodyPr wrap="square" rtlCol="0">
            <a:spAutoFit/>
          </a:bodyPr>
          <a:lstStyle/>
          <a:p>
            <a:r>
              <a:rPr lang="en-US" sz="1000" dirty="0"/>
              <a:t>Life and Teachings of Jesus and His Apostles Chapter 36</a:t>
            </a:r>
          </a:p>
        </p:txBody>
      </p:sp>
      <p:sp>
        <p:nvSpPr>
          <p:cNvPr id="5" name="Rectangle 4"/>
          <p:cNvSpPr/>
          <p:nvPr/>
        </p:nvSpPr>
        <p:spPr>
          <a:xfrm>
            <a:off x="0" y="2231957"/>
            <a:ext cx="6307282" cy="3231654"/>
          </a:xfrm>
          <a:prstGeom prst="rect">
            <a:avLst/>
          </a:prstGeom>
          <a:ln>
            <a:solidFill>
              <a:schemeClr val="tx1"/>
            </a:solidFill>
          </a:ln>
        </p:spPr>
        <p:txBody>
          <a:bodyPr wrap="square">
            <a:spAutoFit/>
          </a:bodyPr>
          <a:lstStyle/>
          <a:p>
            <a:r>
              <a:rPr lang="en-US" sz="1200" b="1" dirty="0"/>
              <a:t>David O. McKay</a:t>
            </a:r>
            <a:r>
              <a:rPr lang="en-US" sz="1200" dirty="0"/>
              <a:t>:  In 1897 a young David O. McKay stood at a door with a religious tract in his hand. As a missionary in </a:t>
            </a:r>
            <a:r>
              <a:rPr lang="en-US" sz="1200" dirty="0" err="1"/>
              <a:t>Stirling</a:t>
            </a:r>
            <a:r>
              <a:rPr lang="en-US" sz="1200" dirty="0"/>
              <a:t>, Scotland, he had done this many times before. But on that day a very haggard woman opened the door and stood before him. She was poorly dressed and had sunken cheeks and unkempt hair.</a:t>
            </a:r>
          </a:p>
          <a:p>
            <a:r>
              <a:rPr lang="en-US" sz="1200" dirty="0"/>
              <a:t>She took the tract Elder McKay offered to her and spoke six words that he subsequently would never forget: “Will this buy me any bread?”</a:t>
            </a:r>
          </a:p>
          <a:p>
            <a:r>
              <a:rPr lang="en-US" sz="1200" dirty="0"/>
              <a:t>This encounter left a lasting impression on the young missionary. He later wrote: “From that moment I had a deeper realization that the Church of Christ should be and is interested in the temporal salvation of man. I walked away from the door feeling that that [woman], with … bitterness in [her heart] toward man and God, [was] in no position to receive the message of the gospel. [She was] in need of temporal help, and there was no organization, so far as I could learn, in </a:t>
            </a:r>
            <a:r>
              <a:rPr lang="en-US" sz="1200" dirty="0" err="1"/>
              <a:t>Stirling</a:t>
            </a:r>
            <a:r>
              <a:rPr lang="en-US" sz="1200" dirty="0"/>
              <a:t> that could give it to [her].”...</a:t>
            </a:r>
          </a:p>
          <a:p>
            <a:r>
              <a:rPr lang="en-US" sz="1200" dirty="0"/>
              <a:t>A few decades later the world groaned under the burden of the Great Depression. It was during that time, on April 6, 1936, that President Heber J. Grant and his counselors, J. Reuben Clark and </a:t>
            </a:r>
            <a:r>
              <a:rPr lang="en-US" sz="1200" b="1" dirty="0"/>
              <a:t>David O. McKay</a:t>
            </a:r>
            <a:r>
              <a:rPr lang="en-US" sz="1200" dirty="0"/>
              <a:t>, announced what would later become known as the welfare program of the Church of Jesus Christ of Latter-Day Saints. </a:t>
            </a:r>
          </a:p>
          <a:p>
            <a:r>
              <a:rPr lang="en-US" sz="1200" dirty="0"/>
              <a:t>Posted by: http://riseaboveyourlimits.blogspot.com/2011/11/have-or-have-not.html</a:t>
            </a:r>
          </a:p>
        </p:txBody>
      </p:sp>
      <p:sp>
        <p:nvSpPr>
          <p:cNvPr id="6" name="Rectangle 5"/>
          <p:cNvSpPr/>
          <p:nvPr/>
        </p:nvSpPr>
        <p:spPr>
          <a:xfrm>
            <a:off x="0" y="1964602"/>
            <a:ext cx="1635229" cy="276999"/>
          </a:xfrm>
          <a:prstGeom prst="rect">
            <a:avLst/>
          </a:prstGeom>
          <a:ln>
            <a:solidFill>
              <a:schemeClr val="tx1"/>
            </a:solidFill>
          </a:ln>
        </p:spPr>
        <p:txBody>
          <a:bodyPr wrap="square">
            <a:spAutoFit/>
          </a:bodyPr>
          <a:lstStyle/>
          <a:p>
            <a:r>
              <a:rPr lang="en-US" sz="1200" b="1" dirty="0"/>
              <a:t>Something of Interest</a:t>
            </a:r>
            <a:endParaRPr lang="en-US" sz="1200" dirty="0"/>
          </a:p>
        </p:txBody>
      </p:sp>
      <p:sp>
        <p:nvSpPr>
          <p:cNvPr id="7" name="Rectangle 6"/>
          <p:cNvSpPr/>
          <p:nvPr/>
        </p:nvSpPr>
        <p:spPr>
          <a:xfrm>
            <a:off x="-1" y="5460065"/>
            <a:ext cx="6317673" cy="1200329"/>
          </a:xfrm>
          <a:prstGeom prst="rect">
            <a:avLst/>
          </a:prstGeom>
          <a:ln>
            <a:solidFill>
              <a:schemeClr val="tx1"/>
            </a:solidFill>
          </a:ln>
        </p:spPr>
        <p:txBody>
          <a:bodyPr wrap="square">
            <a:spAutoFit/>
          </a:bodyPr>
          <a:lstStyle/>
          <a:p>
            <a:r>
              <a:rPr lang="en-US" sz="1200" b="1" dirty="0"/>
              <a:t>Testimony 1 Corinthians 12:3:</a:t>
            </a:r>
          </a:p>
          <a:p>
            <a:r>
              <a:rPr lang="en-US" sz="1200" dirty="0"/>
              <a:t>“Real testimony of … precious truths comes as a witness by the Holy Ghost after sincere and dedicated effort, including teaching in the home, prayer, scripture study, service to others, and diligent obedience to Heavenly Father’s commandments. To gain and forever hold on to a testimony of gospel truths is worth whatever price in spiritual preparation we may be required to pay.” Elder M. Russell Ballard (“Pure Testimony,”</a:t>
            </a:r>
            <a:r>
              <a:rPr lang="en-US" sz="1200" i="1" dirty="0"/>
              <a:t> Ensign</a:t>
            </a:r>
            <a:r>
              <a:rPr lang="en-US" sz="1200" dirty="0"/>
              <a:t> or </a:t>
            </a:r>
            <a:r>
              <a:rPr lang="en-US" sz="1200" i="1" dirty="0"/>
              <a:t>Liahona,</a:t>
            </a:r>
            <a:r>
              <a:rPr lang="en-US" sz="1200" dirty="0"/>
              <a:t> Nov. 2004, 40).</a:t>
            </a:r>
          </a:p>
        </p:txBody>
      </p:sp>
      <p:sp>
        <p:nvSpPr>
          <p:cNvPr id="8" name="Rectangle 7"/>
          <p:cNvSpPr/>
          <p:nvPr/>
        </p:nvSpPr>
        <p:spPr>
          <a:xfrm>
            <a:off x="6303818" y="0"/>
            <a:ext cx="5801591" cy="1200329"/>
          </a:xfrm>
          <a:prstGeom prst="rect">
            <a:avLst/>
          </a:prstGeom>
          <a:ln>
            <a:solidFill>
              <a:schemeClr val="tx1"/>
            </a:solidFill>
          </a:ln>
        </p:spPr>
        <p:txBody>
          <a:bodyPr wrap="square">
            <a:spAutoFit/>
          </a:bodyPr>
          <a:lstStyle/>
          <a:p>
            <a:r>
              <a:rPr lang="en-US" sz="1200" b="1" dirty="0"/>
              <a:t>To Find Spiritual Gifts 1 Corinthians 12:7:</a:t>
            </a:r>
          </a:p>
          <a:p>
            <a:r>
              <a:rPr lang="en-US" sz="1200" dirty="0"/>
              <a:t>“To find the gifts we have been given, we must pray and fast. Often patriarchal blessings tell us the gifts we have received and declare the promise of gifts we can receive if we seek after them. I urge you each to discover your gifts and to seek after those that will bring direction to your life’s work and that will further the work of heaven.” Elder Robert D. Hales (“Gifts of the Spirit,”</a:t>
            </a:r>
            <a:r>
              <a:rPr lang="en-US" sz="1200" i="1" dirty="0"/>
              <a:t> Ensign,</a:t>
            </a:r>
            <a:r>
              <a:rPr lang="en-US" sz="1200" dirty="0"/>
              <a:t> Feb. 2002, 16).</a:t>
            </a:r>
          </a:p>
        </p:txBody>
      </p:sp>
      <p:sp>
        <p:nvSpPr>
          <p:cNvPr id="9" name="Rectangle 8"/>
          <p:cNvSpPr/>
          <p:nvPr/>
        </p:nvSpPr>
        <p:spPr>
          <a:xfrm>
            <a:off x="6310746" y="1201882"/>
            <a:ext cx="5801591" cy="1200329"/>
          </a:xfrm>
          <a:prstGeom prst="rect">
            <a:avLst/>
          </a:prstGeom>
          <a:ln>
            <a:solidFill>
              <a:schemeClr val="tx1"/>
            </a:solidFill>
          </a:ln>
        </p:spPr>
        <p:txBody>
          <a:bodyPr wrap="square">
            <a:spAutoFit/>
          </a:bodyPr>
          <a:lstStyle/>
          <a:p>
            <a:r>
              <a:rPr lang="en-US" sz="1200" b="1" dirty="0"/>
              <a:t>Feeling Inadequate? 1 Corinthians 12:22:</a:t>
            </a:r>
          </a:p>
          <a:p>
            <a:r>
              <a:rPr lang="en-US" sz="1200" dirty="0"/>
              <a:t>“You may feel that there are others who are more capable or more experienced who could fulfill your callings and assignments better than you can, but the Lord gave you your responsibilities for a reason. There may be people and hearts only you can reach and touch. Perhaps no one else could do it in quite the same way.” President Dieter F. Uchtdorf (“Lift Where You Stand,”</a:t>
            </a:r>
            <a:r>
              <a:rPr lang="en-US" sz="1200" i="1" dirty="0"/>
              <a:t> Ensign</a:t>
            </a:r>
            <a:r>
              <a:rPr lang="en-US" sz="1200" dirty="0"/>
              <a:t> or </a:t>
            </a:r>
            <a:r>
              <a:rPr lang="en-US" sz="1200" i="1" dirty="0"/>
              <a:t>Liahona, </a:t>
            </a:r>
            <a:r>
              <a:rPr lang="en-US" sz="1200" dirty="0"/>
              <a:t>Nov. 2008, 56).</a:t>
            </a:r>
          </a:p>
        </p:txBody>
      </p:sp>
      <p:sp>
        <p:nvSpPr>
          <p:cNvPr id="10" name="Rectangle 9"/>
          <p:cNvSpPr/>
          <p:nvPr/>
        </p:nvSpPr>
        <p:spPr>
          <a:xfrm>
            <a:off x="6307281" y="5396346"/>
            <a:ext cx="5801591" cy="1200329"/>
          </a:xfrm>
          <a:prstGeom prst="rect">
            <a:avLst/>
          </a:prstGeom>
          <a:ln>
            <a:solidFill>
              <a:schemeClr val="tx1"/>
            </a:solidFill>
          </a:ln>
        </p:spPr>
        <p:txBody>
          <a:bodyPr wrap="square">
            <a:spAutoFit/>
          </a:bodyPr>
          <a:lstStyle/>
          <a:p>
            <a:r>
              <a:rPr lang="en-US" sz="1200" b="1" dirty="0"/>
              <a:t>Charity 1 Corinthians 13:2:</a:t>
            </a:r>
          </a:p>
          <a:p>
            <a:r>
              <a:rPr lang="en-US" sz="1200" dirty="0"/>
              <a:t>Paul emphasized the gift of charity, which he characterized as being pure, unselfish love and concern for the well-being of others. He taught that charity should govern the exercise of all other spiritual gifts in the Church. He cautioned that the gift of speaking in tongues, if used improperly, will fail to edify the Church and will distract members from seeking superior spiritual gifts. </a:t>
            </a:r>
            <a:r>
              <a:rPr lang="en-US" sz="1200"/>
              <a:t>(1)</a:t>
            </a:r>
            <a:endParaRPr lang="en-US" sz="1200" dirty="0"/>
          </a:p>
        </p:txBody>
      </p:sp>
      <p:sp>
        <p:nvSpPr>
          <p:cNvPr id="11" name="Rectangle 10"/>
          <p:cNvSpPr/>
          <p:nvPr/>
        </p:nvSpPr>
        <p:spPr>
          <a:xfrm>
            <a:off x="6307283" y="2414154"/>
            <a:ext cx="5801591" cy="2970044"/>
          </a:xfrm>
          <a:prstGeom prst="rect">
            <a:avLst/>
          </a:prstGeom>
          <a:ln>
            <a:solidFill>
              <a:schemeClr val="tx1"/>
            </a:solidFill>
          </a:ln>
        </p:spPr>
        <p:txBody>
          <a:bodyPr wrap="square">
            <a:spAutoFit/>
          </a:bodyPr>
          <a:lstStyle/>
          <a:p>
            <a:r>
              <a:rPr lang="en-US" sz="1100" b="1" dirty="0"/>
              <a:t>Unity 1 Corinthians 12:25:</a:t>
            </a:r>
          </a:p>
          <a:p>
            <a:r>
              <a:rPr lang="en-US" sz="1100" dirty="0"/>
              <a:t>"Within this Church there is a constant need for unity, for if we are not one, we are not his. (See D&amp;C 38:27.) We are truly dependent on each other, 'and the eye cannot say unto the hand, I have no need of thee: nor again the head to the feet, I have no need of you.' (1 Cor. 12:21.) Nor can the North Americans say to the Asians, nor the Europeans to the islanders of the sea, 'I have no need of thee.' No, in this church we have need of every member, and we pray, as did Paul when he wrote to the church in Corinth, 'that there should be no schism in the body; but that the members should have the same care one for another.</a:t>
            </a:r>
          </a:p>
          <a:p>
            <a:r>
              <a:rPr lang="en-US" sz="1100" dirty="0"/>
              <a:t>"It is unity and oneness that has thus far enabled us to bear our testimony around the globe, bringing forward tens of thousands of missionaries to do their part. More must be done. It is unity that has thus far enabled the Church, its wards and stakes, branches and districts, and members, to construct temples and chapels, undertake welfare projects, seek after the dead, watch over the Church, and build faith. More must be done. These great purposes of the Lord could not have been achieved with dissension or jealousy or selfishness. Our ideas may not always be quite like those who preside in authority over us, but this is the Lord's church and he will bless each of us as we cast off pride, pray for strength, and contribute to the good of the whole.“ President Howard W. Hunter ("That We May Be One," </a:t>
            </a:r>
            <a:r>
              <a:rPr lang="en-US" sz="1100" i="1" dirty="0"/>
              <a:t>Ensign</a:t>
            </a:r>
            <a:r>
              <a:rPr lang="en-US" sz="1100" dirty="0"/>
              <a:t>, May 1976, 106)</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888056" y="262550"/>
            <a:ext cx="4472411" cy="1200329"/>
          </a:xfrm>
          <a:prstGeom prst="rect">
            <a:avLst/>
          </a:prstGeom>
          <a:noFill/>
        </p:spPr>
        <p:txBody>
          <a:bodyPr wrap="square" rtlCol="0">
            <a:spAutoFit/>
          </a:bodyPr>
          <a:lstStyle/>
          <a:p>
            <a:r>
              <a:rPr lang="en-US" dirty="0">
                <a:solidFill>
                  <a:schemeClr val="bg1"/>
                </a:solidFill>
              </a:rPr>
              <a:t>President David O. McKay was serving a mission in Scotland, he saw this stone above the door of a building near </a:t>
            </a:r>
            <a:r>
              <a:rPr lang="en-US" dirty="0" err="1">
                <a:solidFill>
                  <a:schemeClr val="bg1"/>
                </a:solidFill>
              </a:rPr>
              <a:t>Stirling</a:t>
            </a:r>
            <a:r>
              <a:rPr lang="en-US" dirty="0">
                <a:solidFill>
                  <a:schemeClr val="bg1"/>
                </a:solidFill>
              </a:rPr>
              <a:t> Castle and was inspired by its message.</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tone, whate’er thou art act well thy 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201" y="1548126"/>
            <a:ext cx="2333625" cy="3114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SdN3NVOfK2U/TrgFhQmIVGI/AAAAAAAABoc/KHuV5x3SKbc/s320/DOM_mm3_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49" y="294284"/>
            <a:ext cx="2390775"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631647" y="6488668"/>
            <a:ext cx="495649" cy="369332"/>
          </a:xfrm>
          <a:prstGeom prst="rect">
            <a:avLst/>
          </a:prstGeom>
        </p:spPr>
        <p:txBody>
          <a:bodyPr wrap="none">
            <a:spAutoFit/>
          </a:bodyPr>
          <a:lstStyle/>
          <a:p>
            <a:r>
              <a:rPr lang="en-US" dirty="0">
                <a:solidFill>
                  <a:schemeClr val="bg1"/>
                </a:solidFill>
              </a:rPr>
              <a:t> (2)</a:t>
            </a:r>
            <a:endParaRPr lang="en-US" dirty="0"/>
          </a:p>
        </p:txBody>
      </p:sp>
      <p:pic>
        <p:nvPicPr>
          <p:cNvPr id="1030" name="Picture 6" descr="Image result for stirling castle scot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539" y="190925"/>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68175" y="3893487"/>
            <a:ext cx="4472410" cy="646331"/>
          </a:xfrm>
          <a:prstGeom prst="rect">
            <a:avLst/>
          </a:prstGeom>
        </p:spPr>
        <p:txBody>
          <a:bodyPr wrap="square">
            <a:spAutoFit/>
          </a:bodyPr>
          <a:lstStyle/>
          <a:p>
            <a:r>
              <a:rPr lang="en-US" dirty="0">
                <a:solidFill>
                  <a:schemeClr val="bg1"/>
                </a:solidFill>
                <a:latin typeface="Open Sans"/>
              </a:rPr>
              <a:t>Each symbol in the nine squares of this stone represents a numerical value.</a:t>
            </a:r>
            <a:endParaRPr lang="en-US" dirty="0">
              <a:solidFill>
                <a:schemeClr val="bg1"/>
              </a:solidFill>
            </a:endParaRPr>
          </a:p>
        </p:txBody>
      </p:sp>
      <p:sp>
        <p:nvSpPr>
          <p:cNvPr id="48" name="Rectangle 47"/>
          <p:cNvSpPr/>
          <p:nvPr/>
        </p:nvSpPr>
        <p:spPr>
          <a:xfrm>
            <a:off x="322907" y="4995311"/>
            <a:ext cx="4384895" cy="1200329"/>
          </a:xfrm>
          <a:prstGeom prst="rect">
            <a:avLst/>
          </a:prstGeom>
        </p:spPr>
        <p:txBody>
          <a:bodyPr wrap="square">
            <a:spAutoFit/>
          </a:bodyPr>
          <a:lstStyle/>
          <a:p>
            <a:r>
              <a:rPr lang="en-US" dirty="0">
                <a:solidFill>
                  <a:schemeClr val="bg1"/>
                </a:solidFill>
                <a:latin typeface="Open Sans"/>
              </a:rPr>
              <a:t>From left to right, the symbols represent 5, 10, and 3 in the top row; 4, 6, and 8 in the middle row; and 9, 2, and 7 in the bottom row.</a:t>
            </a:r>
            <a:endParaRPr lang="en-US" dirty="0">
              <a:solidFill>
                <a:schemeClr val="bg1"/>
              </a:solidFill>
            </a:endParaRPr>
          </a:p>
        </p:txBody>
      </p:sp>
      <p:sp>
        <p:nvSpPr>
          <p:cNvPr id="49" name="Rectangle 48"/>
          <p:cNvSpPr/>
          <p:nvPr/>
        </p:nvSpPr>
        <p:spPr>
          <a:xfrm>
            <a:off x="7912730" y="3573917"/>
            <a:ext cx="3938256" cy="1477328"/>
          </a:xfrm>
          <a:prstGeom prst="rect">
            <a:avLst/>
          </a:prstGeom>
        </p:spPr>
        <p:txBody>
          <a:bodyPr wrap="square">
            <a:spAutoFit/>
          </a:bodyPr>
          <a:lstStyle/>
          <a:p>
            <a:r>
              <a:rPr lang="en-US" dirty="0">
                <a:solidFill>
                  <a:schemeClr val="bg1"/>
                </a:solidFill>
                <a:latin typeface="Open Sans"/>
              </a:rPr>
              <a:t>If any of these shapes were rearranged or if their values changed, the rows and columns on the stone would no longer add up to 18 in every direction.</a:t>
            </a:r>
            <a:endParaRPr lang="en-US" dirty="0">
              <a:solidFill>
                <a:schemeClr val="bg1"/>
              </a:solidFill>
            </a:endParaRPr>
          </a:p>
        </p:txBody>
      </p:sp>
      <p:sp>
        <p:nvSpPr>
          <p:cNvPr id="50" name="Rectangle 49"/>
          <p:cNvSpPr/>
          <p:nvPr/>
        </p:nvSpPr>
        <p:spPr>
          <a:xfrm>
            <a:off x="4680641" y="4961795"/>
            <a:ext cx="2806575" cy="1477328"/>
          </a:xfrm>
          <a:prstGeom prst="rect">
            <a:avLst/>
          </a:prstGeom>
        </p:spPr>
        <p:txBody>
          <a:bodyPr wrap="square">
            <a:spAutoFit/>
          </a:bodyPr>
          <a:lstStyle/>
          <a:p>
            <a:r>
              <a:rPr lang="en-US" dirty="0">
                <a:solidFill>
                  <a:srgbClr val="FFFF00"/>
                </a:solidFill>
                <a:latin typeface="Open Sans"/>
              </a:rPr>
              <a:t>What is the sum of the three numbers represented in the top row? the middle row? the bottom row?</a:t>
            </a:r>
            <a:endParaRPr lang="en-US" dirty="0">
              <a:solidFill>
                <a:srgbClr val="FFFF00"/>
              </a:solidFill>
            </a:endParaRPr>
          </a:p>
        </p:txBody>
      </p:sp>
      <p:sp>
        <p:nvSpPr>
          <p:cNvPr id="58" name="Rectangle 57"/>
          <p:cNvSpPr/>
          <p:nvPr/>
        </p:nvSpPr>
        <p:spPr>
          <a:xfrm>
            <a:off x="8981036" y="5268104"/>
            <a:ext cx="2227153" cy="1477328"/>
          </a:xfrm>
          <a:prstGeom prst="rect">
            <a:avLst/>
          </a:prstGeom>
          <a:solidFill>
            <a:schemeClr val="bg1">
              <a:lumMod val="50000"/>
            </a:schemeClr>
          </a:solidFill>
          <a:ln w="28575">
            <a:solidFill>
              <a:srgbClr val="FF0000"/>
            </a:solidFill>
          </a:ln>
        </p:spPr>
        <p:txBody>
          <a:bodyPr wrap="square">
            <a:spAutoFit/>
          </a:bodyPr>
          <a:lstStyle/>
          <a:p>
            <a:pPr algn="ctr"/>
            <a:r>
              <a:rPr lang="en-US" dirty="0"/>
              <a:t>Consider:</a:t>
            </a:r>
          </a:p>
          <a:p>
            <a:pPr algn="ctr"/>
            <a:r>
              <a:rPr lang="en-US" dirty="0"/>
              <a:t>we as members of the Church are like the shapes on the stone.</a:t>
            </a:r>
            <a:endParaRPr lang="en-US" dirty="0">
              <a:solidFill>
                <a:schemeClr val="bg1"/>
              </a:solidFill>
            </a:endParaRPr>
          </a:p>
        </p:txBody>
      </p:sp>
      <p:grpSp>
        <p:nvGrpSpPr>
          <p:cNvPr id="6" name="Group 5">
            <a:extLst>
              <a:ext uri="{FF2B5EF4-FFF2-40B4-BE49-F238E27FC236}">
                <a16:creationId xmlns:a16="http://schemas.microsoft.com/office/drawing/2014/main" id="{24268330-2862-4F83-8DAF-CA34AB1A1C0E}"/>
              </a:ext>
            </a:extLst>
          </p:cNvPr>
          <p:cNvGrpSpPr/>
          <p:nvPr/>
        </p:nvGrpSpPr>
        <p:grpSpPr>
          <a:xfrm>
            <a:off x="7360467" y="5507814"/>
            <a:ext cx="1349655" cy="980854"/>
            <a:chOff x="7360467" y="5507814"/>
            <a:chExt cx="1349655" cy="980854"/>
          </a:xfrm>
        </p:grpSpPr>
        <p:grpSp>
          <p:nvGrpSpPr>
            <p:cNvPr id="15" name="Group 14">
              <a:extLst>
                <a:ext uri="{FF2B5EF4-FFF2-40B4-BE49-F238E27FC236}">
                  <a16:creationId xmlns:a16="http://schemas.microsoft.com/office/drawing/2014/main" id="{66D7DD0F-3018-4CBB-A8D3-4B7B95BF4F9F}"/>
                </a:ext>
              </a:extLst>
            </p:cNvPr>
            <p:cNvGrpSpPr/>
            <p:nvPr/>
          </p:nvGrpSpPr>
          <p:grpSpPr>
            <a:xfrm>
              <a:off x="7360467" y="5507814"/>
              <a:ext cx="1349655" cy="980854"/>
              <a:chOff x="5207267" y="2146434"/>
              <a:chExt cx="4966636" cy="3609474"/>
            </a:xfrm>
          </p:grpSpPr>
          <p:sp>
            <p:nvSpPr>
              <p:cNvPr id="16" name="Rectangle: Rounded Corners 15">
                <a:extLst>
                  <a:ext uri="{FF2B5EF4-FFF2-40B4-BE49-F238E27FC236}">
                    <a16:creationId xmlns:a16="http://schemas.microsoft.com/office/drawing/2014/main" id="{D0664E6D-FDFE-4277-A6D3-FAE986B14E86}"/>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053D15B-F1FA-4FFA-B85E-FEE3FECA8AB3}"/>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4AFF003-AA55-4B0B-91B1-6184BEEF4643}"/>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D76A792-937E-43B2-9EF2-9A9060E9A4C2}"/>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E7C198E-29EE-44E6-B42B-C414252F7AD8}"/>
                </a:ext>
              </a:extLst>
            </p:cNvPr>
            <p:cNvSpPr txBox="1"/>
            <p:nvPr/>
          </p:nvSpPr>
          <p:spPr>
            <a:xfrm>
              <a:off x="7471495" y="5617821"/>
              <a:ext cx="1152312" cy="646331"/>
            </a:xfrm>
            <a:prstGeom prst="rect">
              <a:avLst/>
            </a:prstGeom>
            <a:noFill/>
          </p:spPr>
          <p:txBody>
            <a:bodyPr wrap="square" rtlCol="0">
              <a:spAutoFit/>
            </a:bodyPr>
            <a:lstStyle/>
            <a:p>
              <a:pPr algn="ctr"/>
              <a:r>
                <a:rPr lang="en-US" sz="3600" dirty="0"/>
                <a:t>18</a:t>
              </a:r>
            </a:p>
          </p:txBody>
        </p:sp>
      </p:grpSp>
    </p:spTree>
    <p:extLst>
      <p:ext uri="{BB962C8B-B14F-4D97-AF65-F5344CB8AC3E}">
        <p14:creationId xmlns:p14="http://schemas.microsoft.com/office/powerpoint/2010/main" val="6880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2313848"/>
              </p:ext>
            </p:extLst>
          </p:nvPr>
        </p:nvGraphicFramePr>
        <p:xfrm>
          <a:off x="514927" y="709275"/>
          <a:ext cx="11060544" cy="6004560"/>
        </p:xfrm>
        <a:graphic>
          <a:graphicData uri="http://schemas.openxmlformats.org/drawingml/2006/table">
            <a:tbl>
              <a:tblPr firstRow="1" bandRow="1">
                <a:tableStyleId>{5940675A-B579-460E-94D1-54222C63F5DA}</a:tableStyleId>
              </a:tblPr>
              <a:tblGrid>
                <a:gridCol w="2789382">
                  <a:extLst>
                    <a:ext uri="{9D8B030D-6E8A-4147-A177-3AD203B41FA5}">
                      <a16:colId xmlns:a16="http://schemas.microsoft.com/office/drawing/2014/main" val="20000"/>
                    </a:ext>
                  </a:extLst>
                </a:gridCol>
                <a:gridCol w="4584314">
                  <a:extLst>
                    <a:ext uri="{9D8B030D-6E8A-4147-A177-3AD203B41FA5}">
                      <a16:colId xmlns:a16="http://schemas.microsoft.com/office/drawing/2014/main" val="20001"/>
                    </a:ext>
                  </a:extLst>
                </a:gridCol>
                <a:gridCol w="3686848">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Paul 1 Corinthians</a:t>
                      </a:r>
                      <a:r>
                        <a:rPr lang="en-US" baseline="0" dirty="0">
                          <a:solidFill>
                            <a:schemeClr val="tx1"/>
                          </a:solidFill>
                        </a:rPr>
                        <a:t> 12:8-11</a:t>
                      </a:r>
                    </a:p>
                    <a:p>
                      <a:pPr algn="ctr"/>
                      <a:r>
                        <a:rPr lang="en-US" baseline="0" dirty="0">
                          <a:solidFill>
                            <a:schemeClr val="tx1"/>
                          </a:solidFill>
                        </a:rPr>
                        <a:t>Given By the Spirit</a:t>
                      </a:r>
                      <a:endParaRPr lang="en-US" dirty="0">
                        <a:solidFill>
                          <a:schemeClr val="tx1"/>
                        </a:solidFill>
                      </a:endParaRPr>
                    </a:p>
                  </a:txBody>
                  <a:tcPr/>
                </a:tc>
                <a:tc>
                  <a:txBody>
                    <a:bodyPr/>
                    <a:lstStyle/>
                    <a:p>
                      <a:pPr algn="ctr"/>
                      <a:r>
                        <a:rPr lang="en-US" dirty="0">
                          <a:solidFill>
                            <a:schemeClr val="tx1"/>
                          </a:solidFill>
                        </a:rPr>
                        <a:t>Joseph Smith D&amp;C 46:11-26</a:t>
                      </a:r>
                    </a:p>
                    <a:p>
                      <a:pPr algn="ctr"/>
                      <a:r>
                        <a:rPr lang="en-US" sz="1800" dirty="0">
                          <a:solidFill>
                            <a:schemeClr val="tx1"/>
                          </a:solidFill>
                        </a:rPr>
                        <a:t>Some is given one, and to some is given another</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Moroni 10:8-19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Different Ways, but Same God who </a:t>
                      </a:r>
                      <a:r>
                        <a:rPr lang="en-US" sz="1800" dirty="0" err="1">
                          <a:solidFill>
                            <a:schemeClr val="tx1"/>
                          </a:solidFill>
                        </a:rPr>
                        <a:t>worketh</a:t>
                      </a:r>
                      <a:r>
                        <a:rPr lang="en-US" sz="1800" dirty="0">
                          <a:solidFill>
                            <a:schemeClr val="tx1"/>
                          </a:solidFill>
                        </a:rPr>
                        <a:t> in all:</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Word of Wisdom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 know that Jesus Christ is the Son of God</a:t>
                      </a:r>
                    </a:p>
                  </a:txBody>
                  <a:tcPr/>
                </a:tc>
                <a:tc>
                  <a:txBody>
                    <a:bodyPr/>
                    <a:lstStyle/>
                    <a:p>
                      <a:r>
                        <a:rPr lang="en-US" dirty="0">
                          <a:solidFill>
                            <a:schemeClr val="tx1"/>
                          </a:solidFill>
                        </a:rPr>
                        <a:t>Teach the</a:t>
                      </a:r>
                      <a:r>
                        <a:rPr lang="en-US" baseline="0" dirty="0">
                          <a:solidFill>
                            <a:schemeClr val="tx1"/>
                          </a:solidFill>
                        </a:rPr>
                        <a:t> Word of Wisdom</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Knowledge</a:t>
                      </a:r>
                    </a:p>
                  </a:txBody>
                  <a:tcPr/>
                </a:tc>
                <a:tc>
                  <a:txBody>
                    <a:bodyPr/>
                    <a:lstStyle/>
                    <a:p>
                      <a:r>
                        <a:rPr lang="en-US" dirty="0">
                          <a:solidFill>
                            <a:schemeClr val="tx1"/>
                          </a:solidFill>
                        </a:rPr>
                        <a:t>Eternal life through faithfulness</a:t>
                      </a:r>
                    </a:p>
                  </a:txBody>
                  <a:tcPr/>
                </a:tc>
                <a:tc>
                  <a:txBody>
                    <a:bodyPr/>
                    <a:lstStyle/>
                    <a:p>
                      <a:r>
                        <a:rPr lang="en-US" dirty="0">
                          <a:solidFill>
                            <a:schemeClr val="tx1"/>
                          </a:solidFill>
                        </a:rPr>
                        <a:t>Teach the work of knowledge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Faith</a:t>
                      </a:r>
                    </a:p>
                  </a:txBody>
                  <a:tcPr/>
                </a:tc>
                <a:tc>
                  <a:txBody>
                    <a:bodyPr/>
                    <a:lstStyle/>
                    <a:p>
                      <a:r>
                        <a:rPr lang="en-US" dirty="0">
                          <a:solidFill>
                            <a:schemeClr val="tx1"/>
                          </a:solidFill>
                        </a:rPr>
                        <a:t>To know the differences of administration</a:t>
                      </a:r>
                    </a:p>
                  </a:txBody>
                  <a:tcPr/>
                </a:tc>
                <a:tc>
                  <a:txBody>
                    <a:bodyPr/>
                    <a:lstStyle/>
                    <a:p>
                      <a:r>
                        <a:rPr lang="en-US" dirty="0">
                          <a:solidFill>
                            <a:schemeClr val="tx1"/>
                          </a:solidFill>
                        </a:rPr>
                        <a:t>Faith—exceedingly great</a:t>
                      </a:r>
                    </a:p>
                  </a:txBody>
                  <a:tcPr/>
                </a:tc>
                <a:extLst>
                  <a:ext uri="{0D108BD9-81ED-4DB2-BD59-A6C34878D82A}">
                    <a16:rowId xmlns:a16="http://schemas.microsoft.com/office/drawing/2014/main" val="10003"/>
                  </a:ext>
                </a:extLst>
              </a:tr>
              <a:tr h="370840">
                <a:tc>
                  <a:txBody>
                    <a:bodyPr/>
                    <a:lstStyle/>
                    <a:p>
                      <a:r>
                        <a:rPr lang="en-US" dirty="0">
                          <a:solidFill>
                            <a:schemeClr val="tx1"/>
                          </a:solidFill>
                        </a:rPr>
                        <a:t> Healing</a:t>
                      </a:r>
                    </a:p>
                  </a:txBody>
                  <a:tcPr/>
                </a:tc>
                <a:tc>
                  <a:txBody>
                    <a:bodyPr/>
                    <a:lstStyle/>
                    <a:p>
                      <a:r>
                        <a:rPr lang="en-US" dirty="0">
                          <a:solidFill>
                            <a:schemeClr val="tx1"/>
                          </a:solidFill>
                        </a:rPr>
                        <a:t>To know diversities of</a:t>
                      </a:r>
                      <a:r>
                        <a:rPr lang="en-US" baseline="0" dirty="0">
                          <a:solidFill>
                            <a:schemeClr val="tx1"/>
                          </a:solidFill>
                        </a:rPr>
                        <a:t> operation</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Healing</a:t>
                      </a:r>
                    </a:p>
                  </a:txBody>
                  <a:tcPr/>
                </a:tc>
                <a:extLst>
                  <a:ext uri="{0D108BD9-81ED-4DB2-BD59-A6C34878D82A}">
                    <a16:rowId xmlns:a16="http://schemas.microsoft.com/office/drawing/2014/main" val="10004"/>
                  </a:ext>
                </a:extLst>
              </a:tr>
              <a:tr h="370840">
                <a:tc>
                  <a:txBody>
                    <a:bodyPr/>
                    <a:lstStyle/>
                    <a:p>
                      <a:r>
                        <a:rPr lang="en-US" dirty="0">
                          <a:solidFill>
                            <a:schemeClr val="tx1"/>
                          </a:solidFill>
                        </a:rPr>
                        <a:t>Working miracles</a:t>
                      </a:r>
                    </a:p>
                  </a:txBody>
                  <a:tcPr/>
                </a:tc>
                <a:tc>
                  <a:txBody>
                    <a:bodyPr/>
                    <a:lstStyle/>
                    <a:p>
                      <a:r>
                        <a:rPr lang="en-US" dirty="0">
                          <a:solidFill>
                            <a:schemeClr val="tx1"/>
                          </a:solidFill>
                        </a:rPr>
                        <a:t>Word of Wisdom</a:t>
                      </a:r>
                    </a:p>
                  </a:txBody>
                  <a:tcPr/>
                </a:tc>
                <a:tc>
                  <a:txBody>
                    <a:bodyPr/>
                    <a:lstStyle/>
                    <a:p>
                      <a:r>
                        <a:rPr lang="en-US" dirty="0">
                          <a:solidFill>
                            <a:schemeClr val="tx1"/>
                          </a:solidFill>
                        </a:rPr>
                        <a:t> Working mighty miracles</a:t>
                      </a:r>
                    </a:p>
                  </a:txBody>
                  <a:tcPr/>
                </a:tc>
                <a:extLst>
                  <a:ext uri="{0D108BD9-81ED-4DB2-BD59-A6C34878D82A}">
                    <a16:rowId xmlns:a16="http://schemas.microsoft.com/office/drawing/2014/main" val="10005"/>
                  </a:ext>
                </a:extLst>
              </a:tr>
              <a:tr h="370840">
                <a:tc>
                  <a:txBody>
                    <a:bodyPr/>
                    <a:lstStyle/>
                    <a:p>
                      <a:r>
                        <a:rPr lang="en-US" dirty="0">
                          <a:solidFill>
                            <a:schemeClr val="tx1"/>
                          </a:solidFill>
                        </a:rPr>
                        <a:t> Prophecy</a:t>
                      </a:r>
                    </a:p>
                  </a:txBody>
                  <a:tcPr/>
                </a:tc>
                <a:tc>
                  <a:txBody>
                    <a:bodyPr/>
                    <a:lstStyle/>
                    <a:p>
                      <a:r>
                        <a:rPr lang="en-US" dirty="0">
                          <a:solidFill>
                            <a:schemeClr val="tx1"/>
                          </a:solidFill>
                        </a:rPr>
                        <a:t>Knowledge</a:t>
                      </a:r>
                      <a:r>
                        <a:rPr lang="en-US" baseline="0" dirty="0">
                          <a:solidFill>
                            <a:schemeClr val="tx1"/>
                          </a:solidFill>
                        </a:rPr>
                        <a:t> – to be wise</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Prophecy</a:t>
                      </a:r>
                    </a:p>
                  </a:txBody>
                  <a:tcPr/>
                </a:tc>
                <a:extLst>
                  <a:ext uri="{0D108BD9-81ED-4DB2-BD59-A6C34878D82A}">
                    <a16:rowId xmlns:a16="http://schemas.microsoft.com/office/drawing/2014/main" val="10006"/>
                  </a:ext>
                </a:extLst>
              </a:tr>
              <a:tr h="370840">
                <a:tc>
                  <a:txBody>
                    <a:bodyPr/>
                    <a:lstStyle/>
                    <a:p>
                      <a:r>
                        <a:rPr lang="en-US" dirty="0">
                          <a:solidFill>
                            <a:schemeClr val="tx1"/>
                          </a:solidFill>
                        </a:rPr>
                        <a:t> Discerning of spirits</a:t>
                      </a:r>
                    </a:p>
                  </a:txBody>
                  <a:tcPr/>
                </a:tc>
                <a:tc>
                  <a:txBody>
                    <a:bodyPr/>
                    <a:lstStyle/>
                    <a:p>
                      <a:r>
                        <a:rPr lang="en-US" dirty="0">
                          <a:solidFill>
                            <a:schemeClr val="tx1"/>
                          </a:solidFill>
                        </a:rPr>
                        <a:t>Faith</a:t>
                      </a:r>
                      <a:r>
                        <a:rPr lang="en-US" baseline="0" dirty="0">
                          <a:solidFill>
                            <a:schemeClr val="tx1"/>
                          </a:solidFill>
                        </a:rPr>
                        <a:t> to be healed</a:t>
                      </a:r>
                      <a:endParaRPr lang="en-US" dirty="0">
                        <a:solidFill>
                          <a:schemeClr val="tx1"/>
                        </a:solidFill>
                      </a:endParaRPr>
                    </a:p>
                  </a:txBody>
                  <a:tcPr/>
                </a:tc>
                <a:tc>
                  <a:txBody>
                    <a:bodyPr/>
                    <a:lstStyle/>
                    <a:p>
                      <a:r>
                        <a:rPr lang="en-US" dirty="0">
                          <a:solidFill>
                            <a:schemeClr val="tx1"/>
                          </a:solidFill>
                        </a:rPr>
                        <a:t> Beholding of angels and ministering spirits</a:t>
                      </a:r>
                    </a:p>
                  </a:txBody>
                  <a:tcPr/>
                </a:tc>
                <a:extLst>
                  <a:ext uri="{0D108BD9-81ED-4DB2-BD59-A6C34878D82A}">
                    <a16:rowId xmlns:a16="http://schemas.microsoft.com/office/drawing/2014/main" val="10007"/>
                  </a:ext>
                </a:extLst>
              </a:tr>
              <a:tr h="370840">
                <a:tc>
                  <a:txBody>
                    <a:bodyPr/>
                    <a:lstStyle/>
                    <a:p>
                      <a:r>
                        <a:rPr lang="en-US" dirty="0">
                          <a:solidFill>
                            <a:schemeClr val="tx1"/>
                          </a:solidFill>
                        </a:rPr>
                        <a:t>Divers kinds of tongues</a:t>
                      </a:r>
                    </a:p>
                  </a:txBody>
                  <a:tcPr/>
                </a:tc>
                <a:tc>
                  <a:txBody>
                    <a:bodyPr/>
                    <a:lstStyle/>
                    <a:p>
                      <a:r>
                        <a:rPr lang="en-US" dirty="0">
                          <a:solidFill>
                            <a:schemeClr val="tx1"/>
                          </a:solidFill>
                        </a:rPr>
                        <a:t>Faith</a:t>
                      </a:r>
                      <a:r>
                        <a:rPr lang="en-US" baseline="0" dirty="0">
                          <a:solidFill>
                            <a:schemeClr val="tx1"/>
                          </a:solidFill>
                        </a:rPr>
                        <a:t> to heal</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 kinds of tongues</a:t>
                      </a:r>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Interpretation of tongues</a:t>
                      </a:r>
                    </a:p>
                  </a:txBody>
                  <a:tcPr/>
                </a:tc>
                <a:tc>
                  <a:txBody>
                    <a:bodyPr/>
                    <a:lstStyle/>
                    <a:p>
                      <a:r>
                        <a:rPr lang="en-US" dirty="0">
                          <a:solidFill>
                            <a:schemeClr val="tx1"/>
                          </a:solidFill>
                        </a:rPr>
                        <a:t>Working of miracles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Interpretation of tongues</a:t>
                      </a:r>
                    </a:p>
                  </a:txBody>
                  <a:tcPr/>
                </a:tc>
                <a:extLst>
                  <a:ext uri="{0D108BD9-81ED-4DB2-BD59-A6C34878D82A}">
                    <a16:rowId xmlns:a16="http://schemas.microsoft.com/office/drawing/2014/main" val="10009"/>
                  </a:ext>
                </a:extLst>
              </a:tr>
              <a:tr h="370840">
                <a:tc>
                  <a:txBody>
                    <a:bodyPr/>
                    <a:lstStyle/>
                    <a:p>
                      <a:endParaRPr lang="en-US" dirty="0">
                        <a:solidFill>
                          <a:schemeClr val="tx1"/>
                        </a:solidFill>
                      </a:endParaRPr>
                    </a:p>
                  </a:txBody>
                  <a:tcPr/>
                </a:tc>
                <a:tc>
                  <a:txBody>
                    <a:bodyPr/>
                    <a:lstStyle/>
                    <a:p>
                      <a:r>
                        <a:rPr lang="en-US" dirty="0">
                          <a:solidFill>
                            <a:schemeClr val="tx1"/>
                          </a:solidFill>
                        </a:rPr>
                        <a:t>Prophesy</a:t>
                      </a:r>
                    </a:p>
                  </a:txBody>
                  <a:tcPr/>
                </a:tc>
                <a:tc>
                  <a:txBody>
                    <a:bodyPr/>
                    <a:lstStyle/>
                    <a:p>
                      <a:endParaRPr lang="en-US" dirty="0">
                        <a:solidFill>
                          <a:schemeClr val="tx1"/>
                        </a:solidFill>
                      </a:endParaRPr>
                    </a:p>
                  </a:txBody>
                  <a:tcPr/>
                </a:tc>
                <a:extLst>
                  <a:ext uri="{0D108BD9-81ED-4DB2-BD59-A6C34878D82A}">
                    <a16:rowId xmlns:a16="http://schemas.microsoft.com/office/drawing/2014/main" val="10010"/>
                  </a:ext>
                </a:extLst>
              </a:tr>
              <a:tr h="370840">
                <a:tc>
                  <a:txBody>
                    <a:bodyPr/>
                    <a:lstStyle/>
                    <a:p>
                      <a:endParaRPr lang="en-US">
                        <a:solidFill>
                          <a:schemeClr val="tx1"/>
                        </a:solidFill>
                      </a:endParaRPr>
                    </a:p>
                  </a:txBody>
                  <a:tcPr/>
                </a:tc>
                <a:tc>
                  <a:txBody>
                    <a:bodyPr/>
                    <a:lstStyle/>
                    <a:p>
                      <a:r>
                        <a:rPr lang="en-US" dirty="0">
                          <a:solidFill>
                            <a:schemeClr val="tx1"/>
                          </a:solidFill>
                        </a:rPr>
                        <a:t>Discerning</a:t>
                      </a:r>
                      <a:r>
                        <a:rPr lang="en-US" baseline="0" dirty="0">
                          <a:solidFill>
                            <a:schemeClr val="tx1"/>
                          </a:solidFill>
                        </a:rPr>
                        <a:t> of spirits</a:t>
                      </a:r>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11"/>
                  </a:ext>
                </a:extLst>
              </a:tr>
              <a:tr h="370840">
                <a:tc>
                  <a:txBody>
                    <a:bodyPr/>
                    <a:lstStyle/>
                    <a:p>
                      <a:endParaRPr lang="en-US">
                        <a:solidFill>
                          <a:schemeClr val="tx1"/>
                        </a:solidFill>
                      </a:endParaRPr>
                    </a:p>
                  </a:txBody>
                  <a:tcPr/>
                </a:tc>
                <a:tc>
                  <a:txBody>
                    <a:bodyPr/>
                    <a:lstStyle/>
                    <a:p>
                      <a:r>
                        <a:rPr lang="en-US" dirty="0">
                          <a:solidFill>
                            <a:schemeClr val="tx1"/>
                          </a:solidFill>
                        </a:rPr>
                        <a:t>Speak</a:t>
                      </a:r>
                      <a:r>
                        <a:rPr lang="en-US" baseline="0" dirty="0">
                          <a:solidFill>
                            <a:schemeClr val="tx1"/>
                          </a:solidFill>
                        </a:rPr>
                        <a:t> with tongues</a:t>
                      </a:r>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12"/>
                  </a:ext>
                </a:extLst>
              </a:tr>
              <a:tr h="370840">
                <a:tc>
                  <a:txBody>
                    <a:bodyPr/>
                    <a:lstStyle/>
                    <a:p>
                      <a:endParaRPr lang="en-US">
                        <a:solidFill>
                          <a:schemeClr val="tx1"/>
                        </a:solidFill>
                      </a:endParaRPr>
                    </a:p>
                  </a:txBody>
                  <a:tcPr/>
                </a:tc>
                <a:tc>
                  <a:txBody>
                    <a:bodyPr/>
                    <a:lstStyle/>
                    <a:p>
                      <a:r>
                        <a:rPr lang="en-US" dirty="0">
                          <a:solidFill>
                            <a:schemeClr val="tx1"/>
                          </a:solidFill>
                        </a:rPr>
                        <a:t>Interpretation</a:t>
                      </a:r>
                      <a:r>
                        <a:rPr lang="en-US" baseline="0" dirty="0">
                          <a:solidFill>
                            <a:schemeClr val="tx1"/>
                          </a:solidFill>
                        </a:rPr>
                        <a:t> of tongues</a:t>
                      </a:r>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13"/>
                  </a:ext>
                </a:extLst>
              </a:tr>
            </a:tbl>
          </a:graphicData>
        </a:graphic>
      </p:graphicFrame>
      <p:sp>
        <p:nvSpPr>
          <p:cNvPr id="7" name="TextBox 6"/>
          <p:cNvSpPr txBox="1"/>
          <p:nvPr/>
        </p:nvSpPr>
        <p:spPr>
          <a:xfrm>
            <a:off x="3127665" y="0"/>
            <a:ext cx="5912427" cy="646331"/>
          </a:xfrm>
          <a:prstGeom prst="rect">
            <a:avLst/>
          </a:prstGeom>
          <a:noFill/>
        </p:spPr>
        <p:txBody>
          <a:bodyPr wrap="square" rtlCol="0">
            <a:spAutoFit/>
          </a:bodyPr>
          <a:lstStyle/>
          <a:p>
            <a:pPr algn="ctr"/>
            <a:r>
              <a:rPr lang="en-US" sz="3600" dirty="0"/>
              <a:t>Comparison of Gifts Scriptures</a:t>
            </a:r>
          </a:p>
        </p:txBody>
      </p:sp>
    </p:spTree>
    <p:extLst>
      <p:ext uri="{BB962C8B-B14F-4D97-AF65-F5344CB8AC3E}">
        <p14:creationId xmlns:p14="http://schemas.microsoft.com/office/powerpoint/2010/main" val="186226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4628"/>
            <a:ext cx="6286500" cy="938719"/>
          </a:xfrm>
          <a:prstGeom prst="rect">
            <a:avLst/>
          </a:prstGeom>
          <a:ln>
            <a:solidFill>
              <a:schemeClr val="tx1"/>
            </a:solidFill>
          </a:ln>
        </p:spPr>
        <p:txBody>
          <a:bodyPr wrap="square">
            <a:spAutoFit/>
          </a:bodyPr>
          <a:lstStyle/>
          <a:p>
            <a:r>
              <a:rPr lang="en-US" sz="1100" b="1" dirty="0"/>
              <a:t>"Paul enumerates many gifts of the Spirit. </a:t>
            </a:r>
            <a:r>
              <a:rPr lang="en-US" sz="1100" dirty="0"/>
              <a:t>The greatest gift, however, is not the performing of miracles or talking in tongues, or prophesying, etc.; but the inception of an individual testimony is the greatest of all gifts of the Spirit. And that is a gift which comes from God through the Holy Ghost and can be received by any man, woman, or child in the world who desires to know the truth." Henry D. Moyle (</a:t>
            </a:r>
            <a:r>
              <a:rPr lang="en-US" sz="1100" i="1" dirty="0"/>
              <a:t>Conference Report, April 1957</a:t>
            </a:r>
            <a:r>
              <a:rPr lang="en-US" sz="1100" dirty="0"/>
              <a:t>, Afternoon Meeting 32.)</a:t>
            </a:r>
          </a:p>
        </p:txBody>
      </p:sp>
      <p:sp>
        <p:nvSpPr>
          <p:cNvPr id="3" name="Rectangle 2"/>
          <p:cNvSpPr/>
          <p:nvPr/>
        </p:nvSpPr>
        <p:spPr>
          <a:xfrm>
            <a:off x="2909455" y="0"/>
            <a:ext cx="5801591" cy="646331"/>
          </a:xfrm>
          <a:prstGeom prst="rect">
            <a:avLst/>
          </a:prstGeom>
          <a:ln>
            <a:solidFill>
              <a:schemeClr val="tx1"/>
            </a:solidFill>
          </a:ln>
        </p:spPr>
        <p:txBody>
          <a:bodyPr wrap="square">
            <a:spAutoFit/>
          </a:bodyPr>
          <a:lstStyle/>
          <a:p>
            <a:pPr algn="ctr"/>
            <a:r>
              <a:rPr lang="en-US" sz="1200" b="1" dirty="0"/>
              <a:t>"No matter who believeth, these signs, such as healing the sick, casting out devils, etc., should follow all that believe, whether male or female" (</a:t>
            </a:r>
            <a:r>
              <a:rPr lang="en-US" sz="1200" b="1" i="1" dirty="0"/>
              <a:t>Teachings of the Prophet Joseph Smith</a:t>
            </a:r>
            <a:r>
              <a:rPr lang="en-US" sz="1200" b="1" dirty="0"/>
              <a:t>, 224)</a:t>
            </a:r>
          </a:p>
        </p:txBody>
      </p:sp>
      <p:sp>
        <p:nvSpPr>
          <p:cNvPr id="4" name="Rectangle 3"/>
          <p:cNvSpPr/>
          <p:nvPr/>
        </p:nvSpPr>
        <p:spPr>
          <a:xfrm>
            <a:off x="-1" y="1579419"/>
            <a:ext cx="6296891" cy="1631216"/>
          </a:xfrm>
          <a:prstGeom prst="rect">
            <a:avLst/>
          </a:prstGeom>
          <a:ln>
            <a:solidFill>
              <a:schemeClr val="tx1"/>
            </a:solidFill>
          </a:ln>
        </p:spPr>
        <p:txBody>
          <a:bodyPr wrap="square">
            <a:spAutoFit/>
          </a:bodyPr>
          <a:lstStyle/>
          <a:p>
            <a:r>
              <a:rPr lang="en-US" sz="1600" b="1" dirty="0"/>
              <a:t>The Gift of Wisdom:</a:t>
            </a:r>
          </a:p>
          <a:p>
            <a:r>
              <a:rPr lang="en-US" sz="1200" dirty="0"/>
              <a:t>"The fundamental knowledge which the Church brings to you will bring you understanding. Your testimony, your spirit, and your service will direct the application of your knowledge; that is wisdom. Every man needs it a hundred times a day. Every woman needs it. Every youth needs it. The foolish and the wise are the antipodes of mankind as are the two poles of the earth. The foolish build on the sand; the wise on the rock. The one perishes; the other endures. Thank God for the gift of wisdom." Elder Stephen L. Richards (</a:t>
            </a:r>
            <a:r>
              <a:rPr lang="en-US" sz="1200" i="1" dirty="0"/>
              <a:t>Where Is Wisdom?</a:t>
            </a:r>
            <a:r>
              <a:rPr lang="en-US" sz="1200" dirty="0"/>
              <a:t> [Salt Lake City: Deseret Book Co., 1955], 201.)</a:t>
            </a:r>
          </a:p>
        </p:txBody>
      </p:sp>
      <p:sp>
        <p:nvSpPr>
          <p:cNvPr id="5" name="Rectangle 4"/>
          <p:cNvSpPr/>
          <p:nvPr/>
        </p:nvSpPr>
        <p:spPr>
          <a:xfrm>
            <a:off x="-1" y="3207328"/>
            <a:ext cx="6296891" cy="1815882"/>
          </a:xfrm>
          <a:prstGeom prst="rect">
            <a:avLst/>
          </a:prstGeom>
          <a:ln>
            <a:solidFill>
              <a:schemeClr val="tx1"/>
            </a:solidFill>
          </a:ln>
        </p:spPr>
        <p:txBody>
          <a:bodyPr wrap="square">
            <a:spAutoFit/>
          </a:bodyPr>
          <a:lstStyle/>
          <a:p>
            <a:r>
              <a:rPr lang="en-US" sz="1600" b="1" dirty="0"/>
              <a:t>The Gift of Knowledge:</a:t>
            </a:r>
          </a:p>
          <a:p>
            <a:pPr fontAlgn="base"/>
            <a:r>
              <a:rPr lang="en-US" sz="1200" dirty="0"/>
              <a:t>"The greatest knowledge is that which opens the way to exaltation. As with wisdom, there are varying degrees of knowledge, temporal and spiritual, greater and smaller. The ultimate and sublime purpose of knowledge is 'for the salvation of our souls.' (Jacob 4:13.)</a:t>
            </a:r>
          </a:p>
          <a:p>
            <a:pPr fontAlgn="base"/>
            <a:r>
              <a:rPr lang="en-US" sz="1200" dirty="0"/>
              <a:t>"Firsthand knowledge comes with the aid of the Spirit. To read the scriptures gives one knowledge of what others have said. That is secondhand knowledge. When the Spirit bears witness to the truth of what the prophets have written, it becomes the personal and firsthand knowledge of the reader. The knowledge thus obtained is a gift of God." (S. Brent Farley, </a:t>
            </a:r>
            <a:r>
              <a:rPr lang="en-US" sz="1200" i="1" dirty="0"/>
              <a:t>Studies in Scripture, Vol. 8: Alma 30 to Moroni, </a:t>
            </a:r>
            <a:r>
              <a:rPr lang="en-US" sz="1200" dirty="0"/>
              <a:t>ed. by Kent P. Jackson, [Salt Lake City: Deseret Book Co., 1988], 307.)</a:t>
            </a:r>
          </a:p>
        </p:txBody>
      </p:sp>
      <p:sp>
        <p:nvSpPr>
          <p:cNvPr id="6" name="Rectangle 5"/>
          <p:cNvSpPr/>
          <p:nvPr/>
        </p:nvSpPr>
        <p:spPr>
          <a:xfrm>
            <a:off x="0" y="5015347"/>
            <a:ext cx="6296891" cy="1631216"/>
          </a:xfrm>
          <a:prstGeom prst="rect">
            <a:avLst/>
          </a:prstGeom>
          <a:ln>
            <a:solidFill>
              <a:schemeClr val="tx1"/>
            </a:solidFill>
          </a:ln>
        </p:spPr>
        <p:txBody>
          <a:bodyPr wrap="square">
            <a:spAutoFit/>
          </a:bodyPr>
          <a:lstStyle/>
          <a:p>
            <a:r>
              <a:rPr lang="en-US" sz="1600" b="1" dirty="0"/>
              <a:t>The Gift of Faith:</a:t>
            </a:r>
          </a:p>
          <a:p>
            <a:r>
              <a:rPr lang="en-US" sz="1200" dirty="0"/>
              <a:t>"Faith is a gift, of course, and reason, by itself, cannot lead man out of the apparent maze. Man does not understand the mind of God and his timetable; nor do we have his perspective. The gift of faith, then, often gives form to what has been called 'tacit knowledge,' that form of knowledge that lies just below the level of the individual's powers of articulation, which whispers things to him that are true but which are difficult to share and can seldom be put in persuasive form for the ears of others. Nevertheless, without the gift of faith or the perspective-giving insights of the gospel, man's reason will sweep him into sadness and cynicism." (</a:t>
            </a:r>
            <a:r>
              <a:rPr lang="en-US" sz="1200" i="1" dirty="0"/>
              <a:t>For the Power is in Them..., </a:t>
            </a:r>
            <a:r>
              <a:rPr lang="en-US" sz="1200" dirty="0"/>
              <a:t>18)</a:t>
            </a:r>
          </a:p>
        </p:txBody>
      </p:sp>
      <p:sp>
        <p:nvSpPr>
          <p:cNvPr id="7" name="Rectangle 6"/>
          <p:cNvSpPr/>
          <p:nvPr/>
        </p:nvSpPr>
        <p:spPr>
          <a:xfrm>
            <a:off x="6296891" y="644237"/>
            <a:ext cx="5801591" cy="4031873"/>
          </a:xfrm>
          <a:prstGeom prst="rect">
            <a:avLst/>
          </a:prstGeom>
          <a:ln>
            <a:solidFill>
              <a:schemeClr val="tx1"/>
            </a:solidFill>
          </a:ln>
        </p:spPr>
        <p:txBody>
          <a:bodyPr wrap="square">
            <a:spAutoFit/>
          </a:bodyPr>
          <a:lstStyle/>
          <a:p>
            <a:r>
              <a:rPr lang="en-US" sz="1600" b="1" dirty="0"/>
              <a:t>The Gift of Healing:</a:t>
            </a:r>
          </a:p>
          <a:p>
            <a:r>
              <a:rPr lang="en-US" sz="1200" dirty="0"/>
              <a:t>The gift of healing can be one of the most dramatic examples of a spiritual manifestation. However, the gift can apply to spiritual as well as physical blessings. The gift of healing can be applied to any ailment, whether physical spiritual, or emotional. Unlike many other gifts, the application of this gift depends upon the faith of the administrator and the recipient (see DC 46:19).</a:t>
            </a:r>
          </a:p>
          <a:p>
            <a:endParaRPr lang="en-US" sz="1200" dirty="0"/>
          </a:p>
          <a:p>
            <a:pPr fontAlgn="base"/>
            <a:r>
              <a:rPr lang="en-US" sz="1200" dirty="0"/>
              <a:t>"He said the reason of these remarks being made was, that some little foolish things were circulating in the society, against some sisters not doing right in laying hands on the sick. Said that if the people had common sympathies they would rejoice that the sick could be healed...No matter who believeth, these signs, such as healing the sick, casting out devils, etc., should follow all that believe, whether male or female. He asked the Society if they could not see by this sweeping promise, that wherein they are ordained, if it is the privilege of those set apart to administer in that authority, which is conferred on them; and if the sisters should have faith to heal the sick, let all hold their tongues, and let everything roll on.</a:t>
            </a:r>
          </a:p>
          <a:p>
            <a:pPr fontAlgn="base"/>
            <a:r>
              <a:rPr lang="en-US" sz="1200" dirty="0"/>
              <a:t>"...Respecting females administering for the healing of the sick he further remarked, there could be no evil in it, if God gave His sanction by healing; that there could be no more sin in any female laying hands on and praying for the sick, than in wetting the face with water; it is no sin for anybody to administer that has faith, or if the sick have faith to be healed by their administration." (</a:t>
            </a:r>
            <a:r>
              <a:rPr lang="en-US" sz="1200" i="1" dirty="0"/>
              <a:t>Teachings of the Prophet Joseph Smith,</a:t>
            </a:r>
            <a:r>
              <a:rPr lang="en-US" sz="1200" dirty="0"/>
              <a:t> 223-224)</a:t>
            </a:r>
          </a:p>
        </p:txBody>
      </p:sp>
      <p:sp>
        <p:nvSpPr>
          <p:cNvPr id="8" name="Rectangle 7"/>
          <p:cNvSpPr/>
          <p:nvPr/>
        </p:nvSpPr>
        <p:spPr>
          <a:xfrm>
            <a:off x="6307282" y="4686301"/>
            <a:ext cx="5801591" cy="2185214"/>
          </a:xfrm>
          <a:prstGeom prst="rect">
            <a:avLst/>
          </a:prstGeom>
          <a:ln>
            <a:solidFill>
              <a:schemeClr val="tx1"/>
            </a:solidFill>
          </a:ln>
        </p:spPr>
        <p:txBody>
          <a:bodyPr wrap="square">
            <a:spAutoFit/>
          </a:bodyPr>
          <a:lstStyle/>
          <a:p>
            <a:r>
              <a:rPr lang="en-US" sz="1600" b="1" dirty="0"/>
              <a:t>The Gift of Working Miracles:</a:t>
            </a:r>
          </a:p>
          <a:p>
            <a:r>
              <a:rPr lang="en-US" sz="1200" dirty="0"/>
              <a:t>"I bear my witness to you that if a record had been made of all those who have been afflicted, those who have been given up to die, and who have been healed by the power of God since the establishment of the Church of Christ in our day, it would make a book much larger than the New Testament. More miracles have been performed in the Church of Jesus Christ of Latter-day Saints than we have any account of in the days of the Savior and His Apostles. Today, sickness is cured by spiritual power ... The dead have been raised. My own brother was announced to be dead, but by the prayer of faith he lives and presides over one of the stakes of Zion. I know, as I know I live, that the healing power of Almighty God ... is in the Church of Christ of which you and I are members." (</a:t>
            </a:r>
            <a:r>
              <a:rPr lang="en-US" sz="1200" i="1" dirty="0"/>
              <a:t>Conference Reports</a:t>
            </a:r>
            <a:r>
              <a:rPr lang="en-US" sz="1200" dirty="0"/>
              <a:t>, October 6, 1910, p. 119)</a:t>
            </a:r>
          </a:p>
        </p:txBody>
      </p:sp>
      <p:sp>
        <p:nvSpPr>
          <p:cNvPr id="9" name="TextBox 8"/>
          <p:cNvSpPr txBox="1"/>
          <p:nvPr/>
        </p:nvSpPr>
        <p:spPr>
          <a:xfrm>
            <a:off x="0" y="0"/>
            <a:ext cx="2857500" cy="707886"/>
          </a:xfrm>
          <a:prstGeom prst="rect">
            <a:avLst/>
          </a:prstGeom>
          <a:noFill/>
        </p:spPr>
        <p:txBody>
          <a:bodyPr wrap="square" rtlCol="0">
            <a:spAutoFit/>
          </a:bodyPr>
          <a:lstStyle/>
          <a:p>
            <a:pPr algn="ctr"/>
            <a:r>
              <a:rPr lang="en-US" sz="4000" dirty="0"/>
              <a:t>The Gifts</a:t>
            </a:r>
          </a:p>
        </p:txBody>
      </p:sp>
    </p:spTree>
    <p:extLst>
      <p:ext uri="{BB962C8B-B14F-4D97-AF65-F5344CB8AC3E}">
        <p14:creationId xmlns:p14="http://schemas.microsoft.com/office/powerpoint/2010/main" val="215702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96891" cy="1261884"/>
          </a:xfrm>
          <a:prstGeom prst="rect">
            <a:avLst/>
          </a:prstGeom>
          <a:ln>
            <a:solidFill>
              <a:schemeClr val="tx1"/>
            </a:solidFill>
          </a:ln>
        </p:spPr>
        <p:txBody>
          <a:bodyPr wrap="square">
            <a:spAutoFit/>
          </a:bodyPr>
          <a:lstStyle/>
          <a:p>
            <a:r>
              <a:rPr lang="en-US" sz="1600" b="1" dirty="0"/>
              <a:t>The Gift of Prophecy:</a:t>
            </a:r>
          </a:p>
          <a:p>
            <a:r>
              <a:rPr lang="en-US" sz="1200" dirty="0"/>
              <a:t>"We believe that we have a right to revelations, visions, and dreams from God, our Heavenly Father, and light and intelligence through the gift of the Holy Ghost, in the name of Jesus Christ, on all subjects pertaining to our spiritual welfare, if it so be that we keep his commandments so as to render ourselves worthy in his sight." Joseph Smith (Kent P. Jackson, comp. and ed., </a:t>
            </a:r>
            <a:r>
              <a:rPr lang="en-US" sz="1200" i="1" dirty="0"/>
              <a:t>Joseph Smith's Commentary on the Bible</a:t>
            </a:r>
            <a:r>
              <a:rPr lang="en-US" sz="1200" dirty="0"/>
              <a:t> [Salt Lake City: Deseret Book Co., 1994], 160.)</a:t>
            </a:r>
          </a:p>
        </p:txBody>
      </p:sp>
      <p:sp>
        <p:nvSpPr>
          <p:cNvPr id="5" name="Rectangle 4"/>
          <p:cNvSpPr/>
          <p:nvPr/>
        </p:nvSpPr>
        <p:spPr>
          <a:xfrm>
            <a:off x="0" y="1243445"/>
            <a:ext cx="6296891" cy="5139869"/>
          </a:xfrm>
          <a:prstGeom prst="rect">
            <a:avLst/>
          </a:prstGeom>
          <a:ln>
            <a:solidFill>
              <a:schemeClr val="tx1"/>
            </a:solidFill>
          </a:ln>
        </p:spPr>
        <p:txBody>
          <a:bodyPr wrap="square">
            <a:spAutoFit/>
          </a:bodyPr>
          <a:lstStyle/>
          <a:p>
            <a:r>
              <a:rPr lang="en-US" sz="1600" b="1" dirty="0"/>
              <a:t>The Gift of Discerning Spirits:</a:t>
            </a:r>
          </a:p>
          <a:p>
            <a:pPr fontAlgn="base"/>
            <a:r>
              <a:rPr lang="en-US" sz="1200" dirty="0"/>
              <a:t>"This power of discernment is essential if we are to distinguish between genuine spiritual gifts and the counterfeits Satan seeks to use to deceive men and women and thwart the work of God. The Prophet Joseph Smith said, 'Nothing is a greater injury to the children of men than to be under the influence of a false spirit when they think they have the spirit of God.' (Teachings, p. 205.) He also taught that 'no man nor sect of men without the regular constituted authorities, the Priesthood and discerning of spirits, can tell true from false spirits.' (Teachings, p. 213.)</a:t>
            </a:r>
          </a:p>
          <a:p>
            <a:pPr fontAlgn="base"/>
            <a:r>
              <a:rPr lang="en-US" sz="1200" dirty="0"/>
              <a:t>"Satan-inspired and man-made counterfeits of spiritual gifts have been present throughout our religious history. This is evident from the enchantments wrought by </a:t>
            </a:r>
            <a:r>
              <a:rPr lang="en-US" sz="1200" dirty="0" err="1"/>
              <a:t>Pharoah's</a:t>
            </a:r>
            <a:r>
              <a:rPr lang="en-US" sz="1200" dirty="0"/>
              <a:t> sorcerers and magicians (see Ex. 7:11, 22; Ex. 8:7), and from Isaiah's warnings against 'wizards that peep, and that mutter' and 'them that have familiar spirits' (Isa. 8:19). The Savior warned against false Christs and false prophets who 'shall show great signs and wonders, insomuch, that, if possible, they shall deceive the very elect ... according to the covenant.' (JS-H 1:22.) The Apostle John said, 'Try the spirits whether they are of God: because many false prophets are gone out into the world.' (1 Jn. 4:1.)</a:t>
            </a:r>
          </a:p>
          <a:p>
            <a:pPr fontAlgn="base"/>
            <a:r>
              <a:rPr lang="en-US" sz="1200" dirty="0"/>
              <a:t>"Just a few months after the Church was organized, Hiram Page, one of the earliest members, was receiving revelations through a seer stone. The Lord told the Prophet Joseph Smith to tell Hiram Page privately that 'those things which he has written from that stone are not of me and that Satan </a:t>
            </a:r>
            <a:r>
              <a:rPr lang="en-US" sz="1200" dirty="0" err="1"/>
              <a:t>deceiveth</a:t>
            </a:r>
            <a:r>
              <a:rPr lang="en-US" sz="1200" dirty="0"/>
              <a:t> him.' (D&amp;C 28:11.) The receipt of revelation had not been 'appointed unto' Hiram Page, the Lord explained, 'neither shall anything by appointed unto any of this church contrary to the church covenants. For all things must be done in order, and by common consent in the church, by the prayer of faith.' (D&amp;C 28:12-13.)</a:t>
            </a:r>
          </a:p>
          <a:p>
            <a:pPr fontAlgn="base"/>
            <a:r>
              <a:rPr lang="en-US" sz="1200" dirty="0"/>
              <a:t>"Here we learn that Satan gives revelations to deceive the children of men and that our protection is in following the order of the Church on who should receive revelation for what subject. In this, both men and women have equal responsibility to follow the duly ordained leaders of the church who have the obligation to lead and, on occasion, to correct." Elder Dallin H. Oaks ("Spiritual Gifts," </a:t>
            </a:r>
            <a:r>
              <a:rPr lang="en-US" sz="1200" i="1" dirty="0"/>
              <a:t>Ensign</a:t>
            </a:r>
            <a:r>
              <a:rPr lang="en-US" sz="1200" dirty="0"/>
              <a:t>, Sept. 1986, 72)</a:t>
            </a:r>
          </a:p>
        </p:txBody>
      </p:sp>
      <p:sp>
        <p:nvSpPr>
          <p:cNvPr id="7" name="Rectangle 6"/>
          <p:cNvSpPr/>
          <p:nvPr/>
        </p:nvSpPr>
        <p:spPr>
          <a:xfrm>
            <a:off x="6286500" y="0"/>
            <a:ext cx="5801591" cy="2000548"/>
          </a:xfrm>
          <a:prstGeom prst="rect">
            <a:avLst/>
          </a:prstGeom>
          <a:ln>
            <a:solidFill>
              <a:schemeClr val="tx1"/>
            </a:solidFill>
          </a:ln>
        </p:spPr>
        <p:txBody>
          <a:bodyPr wrap="square">
            <a:spAutoFit/>
          </a:bodyPr>
          <a:lstStyle/>
          <a:p>
            <a:r>
              <a:rPr lang="en-US" sz="1600" b="1" dirty="0"/>
              <a:t>The Gift of Tongues:</a:t>
            </a:r>
          </a:p>
          <a:p>
            <a:r>
              <a:rPr lang="en-US" sz="1200" dirty="0"/>
              <a:t>"The gift of tongues is the smallest gift perhaps of the whole, and yet it is one that is the most sought after." (</a:t>
            </a:r>
            <a:r>
              <a:rPr lang="en-US" sz="1200" i="1" dirty="0"/>
              <a:t>History of the Church, </a:t>
            </a:r>
            <a:r>
              <a:rPr lang="en-US" sz="1200" dirty="0"/>
              <a:t>5:28-30.)</a:t>
            </a:r>
          </a:p>
          <a:p>
            <a:endParaRPr lang="en-US" sz="1200" dirty="0"/>
          </a:p>
          <a:p>
            <a:r>
              <a:rPr lang="en-US" sz="1200" dirty="0"/>
              <a:t>"Be not so curious about tongues, do not speak in tongues except there be an interpreter present; the ultimate design of tongues is to speak to foreigners, and if persons are very anxious to display their intelligence, let them speak to such in their own tongues. The gifts of God are all useful in their place, but when they are applied to that which God does not intend, they prove an injury, a snare and a curse instead of a blessing." (</a:t>
            </a:r>
            <a:r>
              <a:rPr lang="en-US" sz="1200" i="1" dirty="0"/>
              <a:t>History of the Church</a:t>
            </a:r>
            <a:r>
              <a:rPr lang="en-US" sz="1200" dirty="0"/>
              <a:t> 5:31-32)</a:t>
            </a:r>
          </a:p>
        </p:txBody>
      </p:sp>
      <p:sp>
        <p:nvSpPr>
          <p:cNvPr id="8" name="Rectangle 7"/>
          <p:cNvSpPr/>
          <p:nvPr/>
        </p:nvSpPr>
        <p:spPr>
          <a:xfrm>
            <a:off x="6296891" y="2015837"/>
            <a:ext cx="5801591" cy="4031873"/>
          </a:xfrm>
          <a:prstGeom prst="rect">
            <a:avLst/>
          </a:prstGeom>
          <a:ln>
            <a:solidFill>
              <a:schemeClr val="tx1"/>
            </a:solidFill>
          </a:ln>
        </p:spPr>
        <p:txBody>
          <a:bodyPr wrap="square">
            <a:spAutoFit/>
          </a:bodyPr>
          <a:lstStyle/>
          <a:p>
            <a:r>
              <a:rPr lang="en-US" sz="1600" b="1" dirty="0"/>
              <a:t>The Gift of Interpretation of Tongues:</a:t>
            </a:r>
          </a:p>
          <a:p>
            <a:pPr fontAlgn="base"/>
            <a:r>
              <a:rPr lang="en-US" sz="1200" dirty="0"/>
              <a:t>"</a:t>
            </a:r>
            <a:r>
              <a:rPr lang="en-US" sz="1200" u="sng" dirty="0"/>
              <a:t>The Gift of Interpretation</a:t>
            </a:r>
            <a:r>
              <a:rPr lang="en-US" sz="1200" dirty="0"/>
              <a:t>-The occasion was a conference held at Huntly, New Zealand, a thousand people assembled. Before that time I had spoken through interpreters in China, Hawaii, Holland, and other places, but I felt impressed on that occasion to speak in the English language. In substance I said, 'I have never been much of an advocate of the necessity of tongues in our Church, but today I wish I had that gift. But I haven't. However, I am going to speak to you, my brothers and sisters, in my native tongue and pray that you may have the gift of interpretation of tongues. We will ask Brother Stuart </a:t>
            </a:r>
            <a:r>
              <a:rPr lang="en-US" sz="1200" dirty="0" err="1"/>
              <a:t>Meha</a:t>
            </a:r>
            <a:r>
              <a:rPr lang="en-US" sz="1200" dirty="0"/>
              <a:t> who is going to interpret for me, to make notes, and if necessary he may give us a summary of my talk afterwards.'</a:t>
            </a:r>
          </a:p>
          <a:p>
            <a:pPr fontAlgn="base"/>
            <a:r>
              <a:rPr lang="en-US" sz="1200" dirty="0"/>
              <a:t>"Well, the outpouring of the gift of tongues on that occasion was most remarkable. Following the end of my sermon Brother Sid Christy, who was a student of Brigham Young University, a Maori, who had returned to New Zealand, rushed up and said, 'Brother McKay, they got your message!'</a:t>
            </a:r>
          </a:p>
          <a:p>
            <a:pPr fontAlgn="base"/>
            <a:r>
              <a:rPr lang="en-US" sz="1200" dirty="0"/>
              <a:t>"Well, I knew they had by the attention and the nodding of their heads during the talk. I said, 'I think they have but for the benefit of those who may not have understood or had that gift, we shall have the sermon interpreted.'</a:t>
            </a:r>
          </a:p>
          <a:p>
            <a:pPr fontAlgn="base"/>
            <a:r>
              <a:rPr lang="en-US" sz="1200" dirty="0"/>
              <a:t>"While Brother </a:t>
            </a:r>
            <a:r>
              <a:rPr lang="en-US" sz="1200" dirty="0" err="1"/>
              <a:t>Meha</a:t>
            </a:r>
            <a:r>
              <a:rPr lang="en-US" sz="1200" dirty="0"/>
              <a:t> was interpreting that or giving a summary of it in the Maori language some of the natives, who had understood it, but who did not understand English, arose and corrected him in his interpretations. </a:t>
            </a:r>
            <a:r>
              <a:rPr lang="en-US" sz="1200" i="1" dirty="0"/>
              <a:t>Gospel Ideals: Selections from the Discourses of David O. McKay</a:t>
            </a:r>
            <a:r>
              <a:rPr lang="en-US" sz="1200" dirty="0"/>
              <a:t> [Salt Lake City: Improvement Era, 1953], 552.)</a:t>
            </a:r>
          </a:p>
        </p:txBody>
      </p:sp>
    </p:spTree>
    <p:extLst>
      <p:ext uri="{BB962C8B-B14F-4D97-AF65-F5344CB8AC3E}">
        <p14:creationId xmlns:p14="http://schemas.microsoft.com/office/powerpoint/2010/main" val="283690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1481" y="6488668"/>
            <a:ext cx="2286000" cy="369332"/>
          </a:xfrm>
          <a:prstGeom prst="rect">
            <a:avLst/>
          </a:prstGeom>
          <a:noFill/>
        </p:spPr>
        <p:txBody>
          <a:bodyPr wrap="square" rtlCol="0">
            <a:spAutoFit/>
          </a:bodyPr>
          <a:lstStyle/>
          <a:p>
            <a:r>
              <a:rPr lang="en-US" dirty="0">
                <a:solidFill>
                  <a:schemeClr val="bg1"/>
                </a:solidFill>
              </a:rPr>
              <a:t>1 Corinthians 12:3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Gifts of the Spirit</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685860" y="954769"/>
            <a:ext cx="7798052" cy="1138773"/>
          </a:xfrm>
          <a:prstGeom prst="rect">
            <a:avLst/>
          </a:prstGeom>
        </p:spPr>
        <p:txBody>
          <a:bodyPr wrap="square">
            <a:spAutoFit/>
          </a:bodyPr>
          <a:lstStyle/>
          <a:p>
            <a:r>
              <a:rPr lang="en-US" i="1" dirty="0">
                <a:solidFill>
                  <a:srgbClr val="FFFF00"/>
                </a:solidFill>
                <a:latin typeface="Palatino"/>
              </a:rPr>
              <a:t>Wherefore I give you to understand, that no man speaking by the Spirit of God </a:t>
            </a:r>
            <a:r>
              <a:rPr lang="en-US" i="1" dirty="0" err="1">
                <a:solidFill>
                  <a:srgbClr val="FFFF00"/>
                </a:solidFill>
                <a:latin typeface="Palatino"/>
              </a:rPr>
              <a:t>calleth</a:t>
            </a:r>
            <a:r>
              <a:rPr lang="en-US" i="1" dirty="0">
                <a:solidFill>
                  <a:srgbClr val="FFFF00"/>
                </a:solidFill>
                <a:latin typeface="Palatino"/>
              </a:rPr>
              <a:t> Jesus accursed: and that no man can </a:t>
            </a:r>
            <a:r>
              <a:rPr lang="en-US" sz="3200" b="1" i="1" dirty="0">
                <a:solidFill>
                  <a:srgbClr val="FFFF00"/>
                </a:solidFill>
                <a:latin typeface="Palatino"/>
              </a:rPr>
              <a:t>say</a:t>
            </a:r>
            <a:r>
              <a:rPr lang="en-US" i="1" dirty="0">
                <a:solidFill>
                  <a:srgbClr val="FFFF00"/>
                </a:solidFill>
                <a:latin typeface="Palatino"/>
              </a:rPr>
              <a:t> that Jesus is the Lord, but by the Holy Ghost.</a:t>
            </a:r>
            <a:endParaRPr lang="en-US" i="1" dirty="0">
              <a:solidFill>
                <a:srgbClr val="FFFF00"/>
              </a:solidFill>
            </a:endParaRPr>
          </a:p>
        </p:txBody>
      </p:sp>
      <p:grpSp>
        <p:nvGrpSpPr>
          <p:cNvPr id="52" name="Group 51"/>
          <p:cNvGrpSpPr/>
          <p:nvPr/>
        </p:nvGrpSpPr>
        <p:grpSpPr>
          <a:xfrm>
            <a:off x="681858" y="2216869"/>
            <a:ext cx="6452273" cy="922824"/>
            <a:chOff x="1849755" y="2660488"/>
            <a:chExt cx="6452273" cy="922824"/>
          </a:xfrm>
        </p:grpSpPr>
        <p:grpSp>
          <p:nvGrpSpPr>
            <p:cNvPr id="50" name="Group 49"/>
            <p:cNvGrpSpPr/>
            <p:nvPr/>
          </p:nvGrpSpPr>
          <p:grpSpPr>
            <a:xfrm>
              <a:off x="1849755" y="2660488"/>
              <a:ext cx="6452273" cy="888471"/>
              <a:chOff x="1849755" y="2660488"/>
              <a:chExt cx="6452273" cy="888471"/>
            </a:xfrm>
          </p:grpSpPr>
          <p:sp>
            <p:nvSpPr>
              <p:cNvPr id="48" name="TextBox 47"/>
              <p:cNvSpPr txBox="1"/>
              <p:nvPr/>
            </p:nvSpPr>
            <p:spPr>
              <a:xfrm>
                <a:off x="2534970" y="2725094"/>
                <a:ext cx="5767058" cy="707886"/>
              </a:xfrm>
              <a:prstGeom prst="rect">
                <a:avLst/>
              </a:prstGeom>
              <a:noFill/>
            </p:spPr>
            <p:txBody>
              <a:bodyPr wrap="square" rtlCol="0">
                <a:spAutoFit/>
              </a:bodyPr>
              <a:lstStyle/>
              <a:p>
                <a:r>
                  <a:rPr lang="en-US" sz="4000" dirty="0">
                    <a:solidFill>
                      <a:schemeClr val="bg1"/>
                    </a:solidFill>
                  </a:rPr>
                  <a:t>“Say” Should Be “Know”</a:t>
                </a: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755" y="2660488"/>
                <a:ext cx="706340" cy="888471"/>
              </a:xfrm>
              <a:prstGeom prst="rect">
                <a:avLst/>
              </a:prstGeom>
            </p:spPr>
          </p:pic>
        </p:grpSp>
        <p:sp>
          <p:nvSpPr>
            <p:cNvPr id="51" name="TextBox 50"/>
            <p:cNvSpPr txBox="1"/>
            <p:nvPr/>
          </p:nvSpPr>
          <p:spPr>
            <a:xfrm>
              <a:off x="2507810" y="3213980"/>
              <a:ext cx="597529" cy="369332"/>
            </a:xfrm>
            <a:prstGeom prst="rect">
              <a:avLst/>
            </a:prstGeom>
            <a:noFill/>
          </p:spPr>
          <p:txBody>
            <a:bodyPr wrap="square" rtlCol="0">
              <a:spAutoFit/>
            </a:bodyPr>
            <a:lstStyle/>
            <a:p>
              <a:r>
                <a:rPr lang="en-US" dirty="0">
                  <a:solidFill>
                    <a:schemeClr val="bg1"/>
                  </a:solidFill>
                </a:rPr>
                <a:t>(3)</a:t>
              </a:r>
            </a:p>
          </p:txBody>
        </p:sp>
      </p:grpSp>
      <p:sp>
        <p:nvSpPr>
          <p:cNvPr id="53" name="Rectangle 52"/>
          <p:cNvSpPr/>
          <p:nvPr/>
        </p:nvSpPr>
        <p:spPr>
          <a:xfrm>
            <a:off x="2839117" y="3362029"/>
            <a:ext cx="7956024" cy="461665"/>
          </a:xfrm>
          <a:prstGeom prst="rect">
            <a:avLst/>
          </a:prstGeom>
        </p:spPr>
        <p:txBody>
          <a:bodyPr wrap="none">
            <a:spAutoFit/>
          </a:bodyPr>
          <a:lstStyle/>
          <a:p>
            <a:r>
              <a:rPr lang="en-US" sz="2400" dirty="0">
                <a:solidFill>
                  <a:schemeClr val="bg1"/>
                </a:solidFill>
                <a:effectLst>
                  <a:glow rad="101600">
                    <a:schemeClr val="accent2">
                      <a:satMod val="175000"/>
                      <a:alpha val="40000"/>
                    </a:schemeClr>
                  </a:glow>
                </a:effectLst>
                <a:latin typeface="Open Sans"/>
              </a:rPr>
              <a:t>How can we obtain a personal testimony of Jesus Christ?</a:t>
            </a:r>
            <a:endParaRPr lang="en-US" sz="2400" dirty="0">
              <a:solidFill>
                <a:schemeClr val="bg1"/>
              </a:solidFill>
              <a:effectLst>
                <a:glow rad="101600">
                  <a:schemeClr val="accent2">
                    <a:satMod val="175000"/>
                    <a:alpha val="40000"/>
                  </a:schemeClr>
                </a:glow>
              </a:effectLst>
            </a:endParaRPr>
          </a:p>
        </p:txBody>
      </p:sp>
      <p:grpSp>
        <p:nvGrpSpPr>
          <p:cNvPr id="14" name="Group 13">
            <a:extLst>
              <a:ext uri="{FF2B5EF4-FFF2-40B4-BE49-F238E27FC236}">
                <a16:creationId xmlns:a16="http://schemas.microsoft.com/office/drawing/2014/main" id="{2E9D49EF-EFCB-4E73-952B-50035B98215A}"/>
              </a:ext>
            </a:extLst>
          </p:cNvPr>
          <p:cNvGrpSpPr/>
          <p:nvPr/>
        </p:nvGrpSpPr>
        <p:grpSpPr>
          <a:xfrm>
            <a:off x="5667581" y="4196362"/>
            <a:ext cx="2933100" cy="2196035"/>
            <a:chOff x="4527277" y="1668931"/>
            <a:chExt cx="2472093" cy="1850876"/>
          </a:xfrm>
        </p:grpSpPr>
        <p:grpSp>
          <p:nvGrpSpPr>
            <p:cNvPr id="15" name="Group 14">
              <a:extLst>
                <a:ext uri="{FF2B5EF4-FFF2-40B4-BE49-F238E27FC236}">
                  <a16:creationId xmlns:a16="http://schemas.microsoft.com/office/drawing/2014/main" id="{899532CC-19AC-43D5-B891-0A30460BD0EB}"/>
                </a:ext>
              </a:extLst>
            </p:cNvPr>
            <p:cNvGrpSpPr/>
            <p:nvPr/>
          </p:nvGrpSpPr>
          <p:grpSpPr>
            <a:xfrm>
              <a:off x="4527277" y="1668931"/>
              <a:ext cx="2472093" cy="1850876"/>
              <a:chOff x="5207267" y="2037348"/>
              <a:chExt cx="4966636" cy="3718560"/>
            </a:xfrm>
          </p:grpSpPr>
          <p:sp>
            <p:nvSpPr>
              <p:cNvPr id="17" name="Rectangle: Rounded Corners 16">
                <a:extLst>
                  <a:ext uri="{FF2B5EF4-FFF2-40B4-BE49-F238E27FC236}">
                    <a16:creationId xmlns:a16="http://schemas.microsoft.com/office/drawing/2014/main" id="{2575ED23-0E43-4B49-A3D1-C4BE8827AE02}"/>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B69E87B-5B85-4ACC-B323-C111C81E68EC}"/>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50ECE0-5ACB-4BFA-9BFB-E27C725A278A}"/>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FF856F-779A-419B-8C6D-E69A3A9526BB}"/>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BBD37C7-44C6-458B-8900-BFFF840E1BEB}"/>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16" name="TextBox 15">
              <a:extLst>
                <a:ext uri="{FF2B5EF4-FFF2-40B4-BE49-F238E27FC236}">
                  <a16:creationId xmlns:a16="http://schemas.microsoft.com/office/drawing/2014/main" id="{ACE3FDFF-9EAC-48AA-B5A3-372CB00E08A8}"/>
                </a:ext>
              </a:extLst>
            </p:cNvPr>
            <p:cNvSpPr txBox="1"/>
            <p:nvPr/>
          </p:nvSpPr>
          <p:spPr>
            <a:xfrm>
              <a:off x="4819795" y="2003388"/>
              <a:ext cx="1740949" cy="1115429"/>
            </a:xfrm>
            <a:prstGeom prst="rect">
              <a:avLst/>
            </a:prstGeom>
            <a:noFill/>
          </p:spPr>
          <p:txBody>
            <a:bodyPr wrap="square" rtlCol="0">
              <a:spAutoFit/>
            </a:bodyPr>
            <a:lstStyle/>
            <a:p>
              <a:pPr algn="ctr"/>
              <a:r>
                <a:rPr lang="en-US" sz="1600" b="1" dirty="0"/>
                <a:t>Only through the Holy Ghost can we obtain a personal testimony that Jesus Christ is our Savior</a:t>
              </a:r>
            </a:p>
          </p:txBody>
        </p:sp>
      </p:grpSp>
    </p:spTree>
    <p:extLst>
      <p:ext uri="{BB962C8B-B14F-4D97-AF65-F5344CB8AC3E}">
        <p14:creationId xmlns:p14="http://schemas.microsoft.com/office/powerpoint/2010/main" val="25774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2549" y="486301"/>
            <a:ext cx="5299117" cy="3170099"/>
          </a:xfrm>
          <a:prstGeom prst="rect">
            <a:avLst/>
          </a:prstGeom>
          <a:noFill/>
        </p:spPr>
        <p:txBody>
          <a:bodyPr wrap="square" rtlCol="0">
            <a:spAutoFit/>
          </a:bodyPr>
          <a:lstStyle/>
          <a:p>
            <a:r>
              <a:rPr lang="en-US" sz="2000" dirty="0">
                <a:solidFill>
                  <a:schemeClr val="bg1"/>
                </a:solidFill>
              </a:rPr>
              <a:t>“A testimony is a most precious possession because it is not acquired by logic or reason alone, it cannot be purchased with earthly possessions, and it cannot be given as a present or inherited from our ancestors. </a:t>
            </a:r>
          </a:p>
          <a:p>
            <a:endParaRPr lang="en-US" sz="2000" dirty="0">
              <a:solidFill>
                <a:schemeClr val="bg1"/>
              </a:solidFill>
            </a:endParaRPr>
          </a:p>
          <a:p>
            <a:r>
              <a:rPr lang="en-US" sz="2000" dirty="0">
                <a:solidFill>
                  <a:schemeClr val="bg1"/>
                </a:solidFill>
              </a:rPr>
              <a:t>We cannot depend on the testimonies of other people. </a:t>
            </a:r>
          </a:p>
          <a:p>
            <a:endParaRPr lang="en-US" sz="2000" dirty="0">
              <a:solidFill>
                <a:schemeClr val="bg1"/>
              </a:solidFill>
            </a:endParaRPr>
          </a:p>
          <a:p>
            <a:r>
              <a:rPr lang="en-US" sz="2000" dirty="0">
                <a:solidFill>
                  <a:schemeClr val="bg1"/>
                </a:solidFill>
              </a:rPr>
              <a:t>We need to know for ourselves. </a:t>
            </a:r>
          </a:p>
        </p:txBody>
      </p:sp>
      <p:sp>
        <p:nvSpPr>
          <p:cNvPr id="3" name="Rectangle 2"/>
          <p:cNvSpPr/>
          <p:nvPr/>
        </p:nvSpPr>
        <p:spPr>
          <a:xfrm>
            <a:off x="3693813" y="4319959"/>
            <a:ext cx="4581052" cy="1938992"/>
          </a:xfrm>
          <a:prstGeom prst="rect">
            <a:avLst/>
          </a:prstGeom>
        </p:spPr>
        <p:txBody>
          <a:bodyPr wrap="square">
            <a:spAutoFit/>
          </a:bodyPr>
          <a:lstStyle/>
          <a:p>
            <a:r>
              <a:rPr lang="en-US" sz="2000" dirty="0">
                <a:solidFill>
                  <a:schemeClr val="bg1"/>
                </a:solidFill>
                <a:latin typeface="Open Sans"/>
              </a:rPr>
              <a:t>“We receive this testimony when the Holy Spirit speaks to the spirit within us. We will receive a calm and unwavering certainty that will be the source of our testimony and conviction.” </a:t>
            </a:r>
            <a:endParaRPr lang="en-US" sz="2000" dirty="0">
              <a:solidFill>
                <a:schemeClr val="bg1"/>
              </a:solidFill>
            </a:endParaRPr>
          </a:p>
        </p:txBody>
      </p:sp>
      <p:sp>
        <p:nvSpPr>
          <p:cNvPr id="4" name="Rectangle 3"/>
          <p:cNvSpPr/>
          <p:nvPr/>
        </p:nvSpPr>
        <p:spPr>
          <a:xfrm>
            <a:off x="11725206" y="6488668"/>
            <a:ext cx="466794" cy="369332"/>
          </a:xfrm>
          <a:prstGeom prst="rect">
            <a:avLst/>
          </a:prstGeom>
        </p:spPr>
        <p:txBody>
          <a:bodyPr wrap="none">
            <a:spAutoFit/>
          </a:bodyPr>
          <a:lstStyle/>
          <a:p>
            <a:r>
              <a:rPr lang="en-US" dirty="0">
                <a:solidFill>
                  <a:schemeClr val="bg1"/>
                </a:solidFill>
                <a:latin typeface="Open Sans"/>
              </a:rPr>
              <a:t>(4)</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46" y="5251433"/>
            <a:ext cx="1115945" cy="1393811"/>
          </a:xfrm>
          <a:prstGeom prst="rect">
            <a:avLst/>
          </a:prstGeom>
        </p:spPr>
      </p:pic>
      <p:grpSp>
        <p:nvGrpSpPr>
          <p:cNvPr id="15" name="Group 14"/>
          <p:cNvGrpSpPr/>
          <p:nvPr/>
        </p:nvGrpSpPr>
        <p:grpSpPr>
          <a:xfrm>
            <a:off x="8700379" y="2970336"/>
            <a:ext cx="2312940" cy="3401464"/>
            <a:chOff x="9116839" y="2490503"/>
            <a:chExt cx="2312940" cy="3401464"/>
          </a:xfrm>
        </p:grpSpPr>
        <p:pic>
          <p:nvPicPr>
            <p:cNvPr id="2052" name="Picture 4" descr="Image result for lds woman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879" y="2490503"/>
              <a:ext cx="2247900" cy="3219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16839" y="5676523"/>
              <a:ext cx="2163779" cy="215444"/>
            </a:xfrm>
            <a:prstGeom prst="rect">
              <a:avLst/>
            </a:prstGeom>
            <a:noFill/>
          </p:spPr>
          <p:txBody>
            <a:bodyPr wrap="square" rtlCol="0">
              <a:spAutoFit/>
            </a:bodyPr>
            <a:lstStyle/>
            <a:p>
              <a:r>
                <a:rPr lang="en-US" sz="800" dirty="0">
                  <a:solidFill>
                    <a:schemeClr val="bg1"/>
                  </a:solidFill>
                </a:rPr>
                <a:t>Elspeth C. Young</a:t>
              </a:r>
            </a:p>
          </p:txBody>
        </p:sp>
      </p:grpSp>
      <p:grpSp>
        <p:nvGrpSpPr>
          <p:cNvPr id="17" name="Group 16"/>
          <p:cNvGrpSpPr/>
          <p:nvPr/>
        </p:nvGrpSpPr>
        <p:grpSpPr>
          <a:xfrm>
            <a:off x="5430570" y="285183"/>
            <a:ext cx="2420826" cy="3532031"/>
            <a:chOff x="5430570" y="285183"/>
            <a:chExt cx="2420826" cy="3532031"/>
          </a:xfrm>
        </p:grpSpPr>
        <p:pic>
          <p:nvPicPr>
            <p:cNvPr id="2050" name="Picture 2" descr="Image result for knowing jesu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994" y="285183"/>
              <a:ext cx="2402402" cy="3363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430570" y="3601770"/>
              <a:ext cx="2163779" cy="215444"/>
            </a:xfrm>
            <a:prstGeom prst="rect">
              <a:avLst/>
            </a:prstGeom>
            <a:noFill/>
          </p:spPr>
          <p:txBody>
            <a:bodyPr wrap="square" rtlCol="0">
              <a:spAutoFit/>
            </a:bodyPr>
            <a:lstStyle/>
            <a:p>
              <a:r>
                <a:rPr lang="en-US" sz="800" dirty="0">
                  <a:solidFill>
                    <a:schemeClr val="bg1"/>
                  </a:solidFill>
                </a:rPr>
                <a:t>Greg Olsen</a:t>
              </a:r>
            </a:p>
          </p:txBody>
        </p:sp>
      </p:grpSp>
      <p:sp>
        <p:nvSpPr>
          <p:cNvPr id="16" name="Rectangle 15"/>
          <p:cNvSpPr/>
          <p:nvPr/>
        </p:nvSpPr>
        <p:spPr>
          <a:xfrm>
            <a:off x="8048530" y="556415"/>
            <a:ext cx="3847723" cy="1938992"/>
          </a:xfrm>
          <a:prstGeom prst="rect">
            <a:avLst/>
          </a:prstGeom>
        </p:spPr>
        <p:txBody>
          <a:bodyPr wrap="square">
            <a:spAutoFit/>
          </a:bodyPr>
          <a:lstStyle/>
          <a:p>
            <a:r>
              <a:rPr lang="en-US" sz="2000" dirty="0">
                <a:solidFill>
                  <a:schemeClr val="bg1"/>
                </a:solidFill>
              </a:rPr>
              <a:t>President Gordon B. Hinckley said, ‘Every Latter-day Saint has the responsibility to know for himself or herself with a certainty beyond doubt that Jesus is the resurrected, living Son of the living God’</a:t>
            </a:r>
          </a:p>
        </p:txBody>
      </p:sp>
    </p:spTree>
    <p:extLst>
      <p:ext uri="{BB962C8B-B14F-4D97-AF65-F5344CB8AC3E}">
        <p14:creationId xmlns:p14="http://schemas.microsoft.com/office/powerpoint/2010/main" val="21984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08529" y="730745"/>
            <a:ext cx="7848600" cy="3231654"/>
          </a:xfrm>
          <a:prstGeom prst="rect">
            <a:avLst/>
          </a:prstGeom>
          <a:noFill/>
        </p:spPr>
        <p:txBody>
          <a:bodyPr wrap="square" rtlCol="0">
            <a:spAutoFit/>
          </a:bodyPr>
          <a:lstStyle/>
          <a:p>
            <a:r>
              <a:rPr lang="en-US" sz="4400" i="1" dirty="0">
                <a:solidFill>
                  <a:schemeClr val="bg1"/>
                </a:solidFill>
              </a:rPr>
              <a:t>“Every good gift and every perfect gift is from above, and cometh down from the Father of lights…”</a:t>
            </a:r>
          </a:p>
          <a:p>
            <a:r>
              <a:rPr lang="en-US" sz="2800" i="1" dirty="0">
                <a:solidFill>
                  <a:schemeClr val="bg1"/>
                </a:solidFill>
              </a:rPr>
              <a:t>—James 1:17</a:t>
            </a:r>
          </a:p>
        </p:txBody>
      </p:sp>
      <p:sp>
        <p:nvSpPr>
          <p:cNvPr id="15" name="TextBox 14"/>
          <p:cNvSpPr txBox="1"/>
          <p:nvPr/>
        </p:nvSpPr>
        <p:spPr>
          <a:xfrm>
            <a:off x="81481" y="6488668"/>
            <a:ext cx="2286000" cy="369332"/>
          </a:xfrm>
          <a:prstGeom prst="rect">
            <a:avLst/>
          </a:prstGeom>
          <a:noFill/>
        </p:spPr>
        <p:txBody>
          <a:bodyPr wrap="square" rtlCol="0">
            <a:spAutoFit/>
          </a:bodyPr>
          <a:lstStyle/>
          <a:p>
            <a:r>
              <a:rPr lang="en-US" dirty="0">
                <a:solidFill>
                  <a:schemeClr val="bg1"/>
                </a:solidFill>
              </a:rPr>
              <a:t>1 Corinthians 12:4-6</a:t>
            </a:r>
          </a:p>
        </p:txBody>
      </p:sp>
      <p:grpSp>
        <p:nvGrpSpPr>
          <p:cNvPr id="7" name="Group 6">
            <a:extLst>
              <a:ext uri="{FF2B5EF4-FFF2-40B4-BE49-F238E27FC236}">
                <a16:creationId xmlns:a16="http://schemas.microsoft.com/office/drawing/2014/main" id="{6CCC4E4C-A4BD-4BF4-9751-E1521EBD5583}"/>
              </a:ext>
            </a:extLst>
          </p:cNvPr>
          <p:cNvGrpSpPr/>
          <p:nvPr/>
        </p:nvGrpSpPr>
        <p:grpSpPr>
          <a:xfrm>
            <a:off x="5217025" y="3003960"/>
            <a:ext cx="4648633" cy="3378368"/>
            <a:chOff x="5207267" y="2146434"/>
            <a:chExt cx="4966636" cy="3609474"/>
          </a:xfrm>
        </p:grpSpPr>
        <p:sp>
          <p:nvSpPr>
            <p:cNvPr id="8" name="Rectangle: Rounded Corners 7">
              <a:extLst>
                <a:ext uri="{FF2B5EF4-FFF2-40B4-BE49-F238E27FC236}">
                  <a16:creationId xmlns:a16="http://schemas.microsoft.com/office/drawing/2014/main" id="{E8301947-63DF-4D39-BEED-474A9D278FE0}"/>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B654CF-AA71-4D4B-BB8D-97F5A61F42A5}"/>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DB0234-23EC-42A1-A4A1-B57F061C0C8F}"/>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C426E76-862D-4FB7-AFF1-36875DA5FDBD}"/>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6C9D3B-23E2-499A-B6B2-63E651A74856}"/>
                </a:ext>
              </a:extLst>
            </p:cNvPr>
            <p:cNvSpPr txBox="1"/>
            <p:nvPr/>
          </p:nvSpPr>
          <p:spPr>
            <a:xfrm>
              <a:off x="6036643" y="2155737"/>
              <a:ext cx="3307882" cy="680181"/>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grpSp>
        <p:nvGrpSpPr>
          <p:cNvPr id="13" name="Group 69">
            <a:extLst>
              <a:ext uri="{FF2B5EF4-FFF2-40B4-BE49-F238E27FC236}">
                <a16:creationId xmlns:a16="http://schemas.microsoft.com/office/drawing/2014/main" id="{2E78CE7A-2366-4E58-8C44-D175FA76BE24}"/>
              </a:ext>
            </a:extLst>
          </p:cNvPr>
          <p:cNvGrpSpPr/>
          <p:nvPr/>
        </p:nvGrpSpPr>
        <p:grpSpPr>
          <a:xfrm>
            <a:off x="6646333" y="3724563"/>
            <a:ext cx="1701800" cy="1796344"/>
            <a:chOff x="1752600" y="2971800"/>
            <a:chExt cx="1371600" cy="1447800"/>
          </a:xfrm>
          <a:noFill/>
        </p:grpSpPr>
        <p:sp>
          <p:nvSpPr>
            <p:cNvPr id="16" name="Cube 15">
              <a:extLst>
                <a:ext uri="{FF2B5EF4-FFF2-40B4-BE49-F238E27FC236}">
                  <a16:creationId xmlns:a16="http://schemas.microsoft.com/office/drawing/2014/main" id="{911C33C5-2612-4802-9721-1BC18FFE3F5B}"/>
                </a:ext>
              </a:extLst>
            </p:cNvPr>
            <p:cNvSpPr/>
            <p:nvPr/>
          </p:nvSpPr>
          <p:spPr>
            <a:xfrm>
              <a:off x="1752600" y="3276600"/>
              <a:ext cx="1371600" cy="1143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71">
              <a:extLst>
                <a:ext uri="{FF2B5EF4-FFF2-40B4-BE49-F238E27FC236}">
                  <a16:creationId xmlns:a16="http://schemas.microsoft.com/office/drawing/2014/main" id="{D9EE74C7-2C0E-4124-8633-C488D1FF71E4}"/>
                </a:ext>
              </a:extLst>
            </p:cNvPr>
            <p:cNvSpPr/>
            <p:nvPr/>
          </p:nvSpPr>
          <p:spPr>
            <a:xfrm>
              <a:off x="1828800" y="2971800"/>
              <a:ext cx="533400" cy="457200"/>
            </a:xfrm>
            <a:prstGeom prst="round2DiagRect">
              <a:avLst>
                <a:gd name="adj1" fmla="val 0"/>
                <a:gd name="adj2"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72">
              <a:extLst>
                <a:ext uri="{FF2B5EF4-FFF2-40B4-BE49-F238E27FC236}">
                  <a16:creationId xmlns:a16="http://schemas.microsoft.com/office/drawing/2014/main" id="{D2F2053F-8D9B-4E25-B4C1-394FBDD158D6}"/>
                </a:ext>
              </a:extLst>
            </p:cNvPr>
            <p:cNvSpPr/>
            <p:nvPr/>
          </p:nvSpPr>
          <p:spPr>
            <a:xfrm rot="6887454">
              <a:off x="2491062" y="3081175"/>
              <a:ext cx="533400" cy="457200"/>
            </a:xfrm>
            <a:prstGeom prst="round2DiagRect">
              <a:avLst>
                <a:gd name="adj1" fmla="val 0"/>
                <a:gd name="adj2"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A2B47C-1FE6-4F70-BFD0-22AF589CE08A}"/>
                </a:ext>
              </a:extLst>
            </p:cNvPr>
            <p:cNvSpPr/>
            <p:nvPr/>
          </p:nvSpPr>
          <p:spPr>
            <a:xfrm>
              <a:off x="2209800" y="3581400"/>
              <a:ext cx="152400" cy="838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E7480BF5-8B5C-4B41-B4D4-148D70D438D7}"/>
                </a:ext>
              </a:extLst>
            </p:cNvPr>
            <p:cNvSpPr/>
            <p:nvPr/>
          </p:nvSpPr>
          <p:spPr>
            <a:xfrm>
              <a:off x="2057400" y="3124200"/>
              <a:ext cx="609600" cy="457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2DEAE9B5-76E2-4E01-85DF-B090C9EB3FCF}"/>
                </a:ext>
              </a:extLst>
            </p:cNvPr>
            <p:cNvSpPr/>
            <p:nvPr/>
          </p:nvSpPr>
          <p:spPr>
            <a:xfrm>
              <a:off x="2209800" y="3200400"/>
              <a:ext cx="304800" cy="3810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121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00266" y="-18107"/>
            <a:ext cx="7162800" cy="923330"/>
          </a:xfrm>
          <a:prstGeom prst="rect">
            <a:avLst/>
          </a:prstGeom>
          <a:noFill/>
        </p:spPr>
        <p:txBody>
          <a:bodyPr wrap="square" rtlCol="0">
            <a:spAutoFit/>
          </a:bodyPr>
          <a:lstStyle/>
          <a:p>
            <a:pPr algn="ctr"/>
            <a:r>
              <a:rPr lang="en-US" sz="5400" dirty="0">
                <a:solidFill>
                  <a:schemeClr val="bg1"/>
                </a:solidFill>
              </a:rPr>
              <a:t>Spiritual Gifts</a:t>
            </a:r>
          </a:p>
        </p:txBody>
      </p:sp>
      <p:sp>
        <p:nvSpPr>
          <p:cNvPr id="6" name="TextBox 5"/>
          <p:cNvSpPr txBox="1"/>
          <p:nvPr/>
        </p:nvSpPr>
        <p:spPr>
          <a:xfrm>
            <a:off x="1095047" y="1362081"/>
            <a:ext cx="4191000" cy="2677656"/>
          </a:xfrm>
          <a:prstGeom prst="rect">
            <a:avLst/>
          </a:prstGeom>
          <a:noFill/>
        </p:spPr>
        <p:txBody>
          <a:bodyPr wrap="square" rtlCol="0">
            <a:spAutoFit/>
          </a:bodyPr>
          <a:lstStyle/>
          <a:p>
            <a:r>
              <a:rPr lang="en-US" sz="2800" dirty="0">
                <a:solidFill>
                  <a:schemeClr val="bg1"/>
                </a:solidFill>
              </a:rPr>
              <a:t>“For all have not every gift given unto them; for there are many gifts, and to every man is given a gift by the Spirit of God.”</a:t>
            </a:r>
          </a:p>
          <a:p>
            <a:r>
              <a:rPr lang="en-US" sz="2800" dirty="0">
                <a:solidFill>
                  <a:schemeClr val="bg1"/>
                </a:solidFill>
              </a:rPr>
              <a:t> D&amp;C 46:11</a:t>
            </a:r>
          </a:p>
        </p:txBody>
      </p:sp>
      <p:sp>
        <p:nvSpPr>
          <p:cNvPr id="7" name="TextBox 6"/>
          <p:cNvSpPr txBox="1"/>
          <p:nvPr/>
        </p:nvSpPr>
        <p:spPr>
          <a:xfrm>
            <a:off x="2317686" y="5002089"/>
            <a:ext cx="8294870" cy="954107"/>
          </a:xfrm>
          <a:prstGeom prst="rect">
            <a:avLst/>
          </a:prstGeom>
          <a:noFill/>
        </p:spPr>
        <p:txBody>
          <a:bodyPr wrap="square" rtlCol="0">
            <a:spAutoFit/>
          </a:bodyPr>
          <a:lstStyle/>
          <a:p>
            <a:r>
              <a:rPr lang="en-US" sz="2800" i="1" dirty="0">
                <a:solidFill>
                  <a:srgbClr val="FFFF00"/>
                </a:solidFill>
              </a:rPr>
              <a:t>“Now there are diversities of gifts, but the same Spirit.” </a:t>
            </a:r>
          </a:p>
          <a:p>
            <a:r>
              <a:rPr lang="en-US" sz="2800" i="1" dirty="0">
                <a:solidFill>
                  <a:srgbClr val="FFFF00"/>
                </a:solidFill>
              </a:rPr>
              <a:t>1 Corinthians 12:4</a:t>
            </a:r>
          </a:p>
        </p:txBody>
      </p:sp>
      <p:grpSp>
        <p:nvGrpSpPr>
          <p:cNvPr id="9" name="Group 8">
            <a:extLst>
              <a:ext uri="{FF2B5EF4-FFF2-40B4-BE49-F238E27FC236}">
                <a16:creationId xmlns:a16="http://schemas.microsoft.com/office/drawing/2014/main" id="{C7279C02-CB41-4C1E-A6B3-EC22F7A35EA6}"/>
              </a:ext>
            </a:extLst>
          </p:cNvPr>
          <p:cNvGrpSpPr/>
          <p:nvPr/>
        </p:nvGrpSpPr>
        <p:grpSpPr>
          <a:xfrm>
            <a:off x="5963923" y="1288497"/>
            <a:ext cx="4648633" cy="3378368"/>
            <a:chOff x="5207267" y="2146434"/>
            <a:chExt cx="4966636" cy="3609474"/>
          </a:xfrm>
        </p:grpSpPr>
        <p:sp>
          <p:nvSpPr>
            <p:cNvPr id="12" name="Rectangle: Rounded Corners 11">
              <a:extLst>
                <a:ext uri="{FF2B5EF4-FFF2-40B4-BE49-F238E27FC236}">
                  <a16:creationId xmlns:a16="http://schemas.microsoft.com/office/drawing/2014/main" id="{29DB225F-0C8E-4F3D-BDA0-47E2BE71E491}"/>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E4632AE-C503-4073-B34B-8B4F33CC2C18}"/>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95762B-6B7C-42B4-8546-623FEB0D12BF}"/>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63BDB5-899F-44B0-99A1-A5BB8EB83A85}"/>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B580F4C-640A-4E82-BFC8-8E0361EAE1DF}"/>
                </a:ext>
              </a:extLst>
            </p:cNvPr>
            <p:cNvSpPr txBox="1"/>
            <p:nvPr/>
          </p:nvSpPr>
          <p:spPr>
            <a:xfrm>
              <a:off x="6036643" y="2155737"/>
              <a:ext cx="3307882" cy="680181"/>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grpSp>
        <p:nvGrpSpPr>
          <p:cNvPr id="17" name="Group 35">
            <a:extLst>
              <a:ext uri="{FF2B5EF4-FFF2-40B4-BE49-F238E27FC236}">
                <a16:creationId xmlns:a16="http://schemas.microsoft.com/office/drawing/2014/main" id="{EE1C0315-4AA8-4594-AEE5-C5E5EE673EC3}"/>
              </a:ext>
            </a:extLst>
          </p:cNvPr>
          <p:cNvGrpSpPr/>
          <p:nvPr/>
        </p:nvGrpSpPr>
        <p:grpSpPr>
          <a:xfrm>
            <a:off x="7206201" y="1882517"/>
            <a:ext cx="2216850" cy="2190328"/>
            <a:chOff x="3642609" y="950626"/>
            <a:chExt cx="3028014" cy="2991787"/>
          </a:xfrm>
          <a:noFill/>
        </p:grpSpPr>
        <p:grpSp>
          <p:nvGrpSpPr>
            <p:cNvPr id="18" name="Group 28">
              <a:extLst>
                <a:ext uri="{FF2B5EF4-FFF2-40B4-BE49-F238E27FC236}">
                  <a16:creationId xmlns:a16="http://schemas.microsoft.com/office/drawing/2014/main" id="{01F7B3AF-BF15-44BA-A945-E7204F2F8661}"/>
                </a:ext>
              </a:extLst>
            </p:cNvPr>
            <p:cNvGrpSpPr/>
            <p:nvPr/>
          </p:nvGrpSpPr>
          <p:grpSpPr>
            <a:xfrm>
              <a:off x="3642609" y="950626"/>
              <a:ext cx="1184223" cy="2966779"/>
              <a:chOff x="3642609" y="950626"/>
              <a:chExt cx="1184223" cy="2966779"/>
            </a:xfrm>
            <a:grpFill/>
          </p:grpSpPr>
          <p:sp>
            <p:nvSpPr>
              <p:cNvPr id="26" name="Oval 25">
                <a:extLst>
                  <a:ext uri="{FF2B5EF4-FFF2-40B4-BE49-F238E27FC236}">
                    <a16:creationId xmlns:a16="http://schemas.microsoft.com/office/drawing/2014/main" id="{EB722578-DEDE-4E7C-9174-88AAF2F06DB6}"/>
                  </a:ext>
                </a:extLst>
              </p:cNvPr>
              <p:cNvSpPr/>
              <p:nvPr/>
            </p:nvSpPr>
            <p:spPr>
              <a:xfrm>
                <a:off x="3768777" y="950626"/>
                <a:ext cx="990600" cy="990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96454DD-640C-46E8-A4A5-0196398D59E0}"/>
                  </a:ext>
                </a:extLst>
              </p:cNvPr>
              <p:cNvSpPr/>
              <p:nvPr/>
            </p:nvSpPr>
            <p:spPr>
              <a:xfrm>
                <a:off x="4114800" y="1828800"/>
                <a:ext cx="304800" cy="1524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8602C9-82E8-4ECE-ABDD-264C2C8DEAF5}"/>
                  </a:ext>
                </a:extLst>
              </p:cNvPr>
              <p:cNvSpPr/>
              <p:nvPr/>
            </p:nvSpPr>
            <p:spPr>
              <a:xfrm rot="5400000">
                <a:off x="4124793" y="1651416"/>
                <a:ext cx="219856" cy="11842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3943A2-D172-4CEE-ACD7-C5A8271C1613}"/>
                  </a:ext>
                </a:extLst>
              </p:cNvPr>
              <p:cNvSpPr/>
              <p:nvPr/>
            </p:nvSpPr>
            <p:spPr>
              <a:xfrm rot="2536077">
                <a:off x="3890728" y="3016794"/>
                <a:ext cx="255340" cy="9006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0F7DAF-7784-40F2-94C2-1F168A505E12}"/>
                  </a:ext>
                </a:extLst>
              </p:cNvPr>
              <p:cNvSpPr/>
              <p:nvPr/>
            </p:nvSpPr>
            <p:spPr>
              <a:xfrm rot="19063923" flipH="1">
                <a:off x="4384481" y="3016794"/>
                <a:ext cx="255340" cy="9006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4">
              <a:extLst>
                <a:ext uri="{FF2B5EF4-FFF2-40B4-BE49-F238E27FC236}">
                  <a16:creationId xmlns:a16="http://schemas.microsoft.com/office/drawing/2014/main" id="{4590FAFD-FE43-4068-A7E2-2EA53ABE5BCD}"/>
                </a:ext>
              </a:extLst>
            </p:cNvPr>
            <p:cNvGrpSpPr/>
            <p:nvPr/>
          </p:nvGrpSpPr>
          <p:grpSpPr>
            <a:xfrm>
              <a:off x="5334001" y="990600"/>
              <a:ext cx="1336622" cy="2951813"/>
              <a:chOff x="5486399" y="990600"/>
              <a:chExt cx="1184223" cy="2774405"/>
            </a:xfrm>
            <a:grpFill/>
          </p:grpSpPr>
          <p:sp>
            <p:nvSpPr>
              <p:cNvPr id="20" name="Oval 19">
                <a:extLst>
                  <a:ext uri="{FF2B5EF4-FFF2-40B4-BE49-F238E27FC236}">
                    <a16:creationId xmlns:a16="http://schemas.microsoft.com/office/drawing/2014/main" id="{E673430F-3D8D-4F9F-AF7B-8ED66B363217}"/>
                  </a:ext>
                </a:extLst>
              </p:cNvPr>
              <p:cNvSpPr/>
              <p:nvPr/>
            </p:nvSpPr>
            <p:spPr>
              <a:xfrm>
                <a:off x="5562600" y="990600"/>
                <a:ext cx="990600" cy="990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47DCCB0-6C70-4FE1-B5D6-0581A02AA9B8}"/>
                  </a:ext>
                </a:extLst>
              </p:cNvPr>
              <p:cNvSpPr/>
              <p:nvPr/>
            </p:nvSpPr>
            <p:spPr>
              <a:xfrm>
                <a:off x="5638800" y="1524000"/>
                <a:ext cx="914400" cy="18288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D832C0-3BF2-48F4-8C25-87A422D115D0}"/>
                  </a:ext>
                </a:extLst>
              </p:cNvPr>
              <p:cNvSpPr/>
              <p:nvPr/>
            </p:nvSpPr>
            <p:spPr>
              <a:xfrm rot="5400000">
                <a:off x="5968583" y="1727617"/>
                <a:ext cx="219856" cy="11842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B5618F-7393-49A1-A3C2-2D0A56D3DF1D}"/>
                  </a:ext>
                </a:extLst>
              </p:cNvPr>
              <p:cNvSpPr/>
              <p:nvPr/>
            </p:nvSpPr>
            <p:spPr>
              <a:xfrm rot="19063923" flipH="1">
                <a:off x="6137082" y="2864394"/>
                <a:ext cx="255340" cy="9006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91AFA0-F9DA-41C5-91EB-48FD73C8AFE2}"/>
                  </a:ext>
                </a:extLst>
              </p:cNvPr>
              <p:cNvSpPr/>
              <p:nvPr/>
            </p:nvSpPr>
            <p:spPr>
              <a:xfrm rot="2536077">
                <a:off x="5756082" y="2864394"/>
                <a:ext cx="255340" cy="9006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293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E9FCA99-97F7-46DA-B15C-4429C00E8CB3}"/>
              </a:ext>
            </a:extLst>
          </p:cNvPr>
          <p:cNvGrpSpPr/>
          <p:nvPr/>
        </p:nvGrpSpPr>
        <p:grpSpPr>
          <a:xfrm>
            <a:off x="5232786" y="1387187"/>
            <a:ext cx="6380946" cy="4637316"/>
            <a:chOff x="5207267" y="2146434"/>
            <a:chExt cx="4966636" cy="3609474"/>
          </a:xfrm>
        </p:grpSpPr>
        <p:sp>
          <p:nvSpPr>
            <p:cNvPr id="14" name="Rectangle: Rounded Corners 13">
              <a:extLst>
                <a:ext uri="{FF2B5EF4-FFF2-40B4-BE49-F238E27FC236}">
                  <a16:creationId xmlns:a16="http://schemas.microsoft.com/office/drawing/2014/main" id="{A9764A92-96A8-4583-AFA7-19C7268CD85C}"/>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1EFECA8-0BEA-4507-8E36-2A291BABAB05}"/>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3F9B822-E1DC-4FDC-9B14-FC9586D11285}"/>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89C353D-FB82-45C3-9AF8-7F906D9C2E40}"/>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EA6EC0-7CE9-4C4E-9597-5182916A9ACA}"/>
                </a:ext>
              </a:extLst>
            </p:cNvPr>
            <p:cNvSpPr txBox="1"/>
            <p:nvPr/>
          </p:nvSpPr>
          <p:spPr>
            <a:xfrm>
              <a:off x="5989606" y="2206881"/>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5" name="TextBox 4"/>
          <p:cNvSpPr txBox="1"/>
          <p:nvPr/>
        </p:nvSpPr>
        <p:spPr>
          <a:xfrm>
            <a:off x="0" y="-18107"/>
            <a:ext cx="12192000" cy="923330"/>
          </a:xfrm>
          <a:prstGeom prst="rect">
            <a:avLst/>
          </a:prstGeom>
          <a:noFill/>
        </p:spPr>
        <p:txBody>
          <a:bodyPr wrap="square" rtlCol="0">
            <a:spAutoFit/>
          </a:bodyPr>
          <a:lstStyle/>
          <a:p>
            <a:pPr algn="ctr"/>
            <a:r>
              <a:rPr lang="en-US" sz="5400" dirty="0">
                <a:solidFill>
                  <a:schemeClr val="bg1"/>
                </a:solidFill>
              </a:rPr>
              <a:t>Manifestations of the Spirit-Paul</a:t>
            </a:r>
          </a:p>
        </p:txBody>
      </p:sp>
      <p:sp>
        <p:nvSpPr>
          <p:cNvPr id="6" name="TextBox 5"/>
          <p:cNvSpPr txBox="1"/>
          <p:nvPr/>
        </p:nvSpPr>
        <p:spPr>
          <a:xfrm>
            <a:off x="706857" y="1669884"/>
            <a:ext cx="4644462" cy="3539430"/>
          </a:xfrm>
          <a:prstGeom prst="rect">
            <a:avLst/>
          </a:prstGeom>
          <a:noFill/>
        </p:spPr>
        <p:txBody>
          <a:bodyPr wrap="square" rtlCol="0">
            <a:spAutoFit/>
          </a:bodyPr>
          <a:lstStyle/>
          <a:p>
            <a:r>
              <a:rPr lang="en-US" sz="2800" dirty="0">
                <a:solidFill>
                  <a:schemeClr val="bg1"/>
                </a:solidFill>
              </a:rPr>
              <a:t>The word of wisdom</a:t>
            </a:r>
          </a:p>
          <a:p>
            <a:r>
              <a:rPr lang="en-US" sz="2800" dirty="0">
                <a:solidFill>
                  <a:schemeClr val="bg1"/>
                </a:solidFill>
              </a:rPr>
              <a:t> </a:t>
            </a:r>
          </a:p>
          <a:p>
            <a:r>
              <a:rPr lang="en-US" sz="2800" dirty="0">
                <a:solidFill>
                  <a:schemeClr val="bg1"/>
                </a:solidFill>
              </a:rPr>
              <a:t>Knowledge</a:t>
            </a:r>
          </a:p>
          <a:p>
            <a:endParaRPr lang="en-US" sz="2800" dirty="0">
              <a:solidFill>
                <a:schemeClr val="bg1"/>
              </a:solidFill>
            </a:endParaRPr>
          </a:p>
          <a:p>
            <a:r>
              <a:rPr lang="en-US" sz="2800" dirty="0">
                <a:solidFill>
                  <a:schemeClr val="bg1"/>
                </a:solidFill>
              </a:rPr>
              <a:t>Faith—healing, working miracles and prophecy</a:t>
            </a:r>
          </a:p>
          <a:p>
            <a:endParaRPr lang="en-US" sz="2800" dirty="0">
              <a:solidFill>
                <a:schemeClr val="bg1"/>
              </a:solidFill>
            </a:endParaRPr>
          </a:p>
          <a:p>
            <a:r>
              <a:rPr lang="en-US" sz="2800" dirty="0">
                <a:solidFill>
                  <a:schemeClr val="bg1"/>
                </a:solidFill>
              </a:rPr>
              <a:t>Discerning of tongues</a:t>
            </a:r>
          </a:p>
        </p:txBody>
      </p:sp>
      <p:sp>
        <p:nvSpPr>
          <p:cNvPr id="8" name="TextBox 7"/>
          <p:cNvSpPr txBox="1"/>
          <p:nvPr/>
        </p:nvSpPr>
        <p:spPr>
          <a:xfrm>
            <a:off x="0" y="6488668"/>
            <a:ext cx="2895600" cy="369332"/>
          </a:xfrm>
          <a:prstGeom prst="rect">
            <a:avLst/>
          </a:prstGeom>
          <a:noFill/>
        </p:spPr>
        <p:txBody>
          <a:bodyPr wrap="square" rtlCol="0">
            <a:spAutoFit/>
          </a:bodyPr>
          <a:lstStyle/>
          <a:p>
            <a:r>
              <a:rPr lang="en-US" dirty="0">
                <a:solidFill>
                  <a:schemeClr val="bg1"/>
                </a:solidFill>
              </a:rPr>
              <a:t>1 Corinthians 12:4-11</a:t>
            </a:r>
          </a:p>
        </p:txBody>
      </p:sp>
      <p:sp>
        <p:nvSpPr>
          <p:cNvPr id="10" name="TextBox 9"/>
          <p:cNvSpPr txBox="1"/>
          <p:nvPr/>
        </p:nvSpPr>
        <p:spPr>
          <a:xfrm>
            <a:off x="5964381" y="2153532"/>
            <a:ext cx="4613563" cy="646331"/>
          </a:xfrm>
          <a:prstGeom prst="rect">
            <a:avLst/>
          </a:prstGeom>
          <a:noFill/>
        </p:spPr>
        <p:txBody>
          <a:bodyPr wrap="square" rtlCol="0">
            <a:spAutoFit/>
          </a:bodyPr>
          <a:lstStyle/>
          <a:p>
            <a:pPr algn="ctr"/>
            <a:r>
              <a:rPr lang="en-US" b="1" dirty="0"/>
              <a:t>Good judgment and the appropriate application of knowledge</a:t>
            </a:r>
          </a:p>
        </p:txBody>
      </p:sp>
      <p:sp>
        <p:nvSpPr>
          <p:cNvPr id="11" name="TextBox 10"/>
          <p:cNvSpPr txBox="1"/>
          <p:nvPr/>
        </p:nvSpPr>
        <p:spPr>
          <a:xfrm>
            <a:off x="6261467" y="2991732"/>
            <a:ext cx="3848888" cy="369332"/>
          </a:xfrm>
          <a:prstGeom prst="rect">
            <a:avLst/>
          </a:prstGeom>
          <a:noFill/>
        </p:spPr>
        <p:txBody>
          <a:bodyPr wrap="square" rtlCol="0">
            <a:spAutoFit/>
          </a:bodyPr>
          <a:lstStyle/>
          <a:p>
            <a:pPr algn="ctr"/>
            <a:r>
              <a:rPr lang="en-US" b="1" dirty="0"/>
              <a:t>A knowledge of God and his laws;</a:t>
            </a:r>
          </a:p>
        </p:txBody>
      </p:sp>
      <p:sp>
        <p:nvSpPr>
          <p:cNvPr id="3" name="Rectangle 2"/>
          <p:cNvSpPr/>
          <p:nvPr/>
        </p:nvSpPr>
        <p:spPr>
          <a:xfrm>
            <a:off x="6224153" y="3635771"/>
            <a:ext cx="4312227" cy="646331"/>
          </a:xfrm>
          <a:prstGeom prst="rect">
            <a:avLst/>
          </a:prstGeom>
        </p:spPr>
        <p:txBody>
          <a:bodyPr wrap="square">
            <a:spAutoFit/>
          </a:bodyPr>
          <a:lstStyle/>
          <a:p>
            <a:pPr algn="ctr"/>
            <a:r>
              <a:rPr lang="en-US" b="1" dirty="0"/>
              <a:t>Recognizing truth and untruth and perceiving the good and evil in others;</a:t>
            </a:r>
          </a:p>
        </p:txBody>
      </p:sp>
      <p:sp>
        <p:nvSpPr>
          <p:cNvPr id="4" name="Rectangle 3"/>
          <p:cNvSpPr/>
          <p:nvPr/>
        </p:nvSpPr>
        <p:spPr>
          <a:xfrm>
            <a:off x="6203372" y="4615934"/>
            <a:ext cx="4318911" cy="646331"/>
          </a:xfrm>
          <a:prstGeom prst="rect">
            <a:avLst/>
          </a:prstGeom>
        </p:spPr>
        <p:txBody>
          <a:bodyPr wrap="square">
            <a:spAutoFit/>
          </a:bodyPr>
          <a:lstStyle/>
          <a:p>
            <a:pPr algn="ctr"/>
            <a:r>
              <a:rPr lang="en-US" b="1" dirty="0"/>
              <a:t>The ability to speak in foreign or unknown languages.</a:t>
            </a:r>
          </a:p>
        </p:txBody>
      </p:sp>
    </p:spTree>
    <p:extLst>
      <p:ext uri="{BB962C8B-B14F-4D97-AF65-F5344CB8AC3E}">
        <p14:creationId xmlns:p14="http://schemas.microsoft.com/office/powerpoint/2010/main" val="7156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rPr>
              <a:t>Manifestation of the Spirit—Marvin J. Ashton</a:t>
            </a:r>
          </a:p>
        </p:txBody>
      </p:sp>
      <p:sp>
        <p:nvSpPr>
          <p:cNvPr id="6" name="TextBox 5"/>
          <p:cNvSpPr txBox="1"/>
          <p:nvPr/>
        </p:nvSpPr>
        <p:spPr>
          <a:xfrm>
            <a:off x="1524000" y="1168887"/>
            <a:ext cx="3505200" cy="523220"/>
          </a:xfrm>
          <a:prstGeom prst="rect">
            <a:avLst/>
          </a:prstGeom>
          <a:noFill/>
        </p:spPr>
        <p:txBody>
          <a:bodyPr wrap="square" rtlCol="0">
            <a:spAutoFit/>
          </a:bodyPr>
          <a:lstStyle/>
          <a:p>
            <a:r>
              <a:rPr lang="en-US" sz="2800" dirty="0">
                <a:solidFill>
                  <a:schemeClr val="bg1"/>
                </a:solidFill>
              </a:rPr>
              <a:t> The gift of asking	  </a:t>
            </a:r>
          </a:p>
        </p:txBody>
      </p:sp>
      <p:sp>
        <p:nvSpPr>
          <p:cNvPr id="8" name="TextBox 7"/>
          <p:cNvSpPr txBox="1"/>
          <p:nvPr/>
        </p:nvSpPr>
        <p:spPr>
          <a:xfrm>
            <a:off x="6518564" y="1286570"/>
            <a:ext cx="5029200" cy="523220"/>
          </a:xfrm>
          <a:prstGeom prst="rect">
            <a:avLst/>
          </a:prstGeom>
          <a:noFill/>
        </p:spPr>
        <p:txBody>
          <a:bodyPr wrap="square" rtlCol="0">
            <a:spAutoFit/>
          </a:bodyPr>
          <a:lstStyle/>
          <a:p>
            <a:r>
              <a:rPr lang="en-US" sz="2800" dirty="0">
                <a:solidFill>
                  <a:schemeClr val="bg1"/>
                </a:solidFill>
              </a:rPr>
              <a:t>The gift of listening</a:t>
            </a:r>
          </a:p>
        </p:txBody>
      </p:sp>
      <p:sp>
        <p:nvSpPr>
          <p:cNvPr id="10" name="TextBox 9"/>
          <p:cNvSpPr txBox="1"/>
          <p:nvPr/>
        </p:nvSpPr>
        <p:spPr>
          <a:xfrm>
            <a:off x="447186" y="3684449"/>
            <a:ext cx="5867400" cy="523220"/>
          </a:xfrm>
          <a:prstGeom prst="rect">
            <a:avLst/>
          </a:prstGeom>
          <a:noFill/>
        </p:spPr>
        <p:txBody>
          <a:bodyPr wrap="square" rtlCol="0">
            <a:spAutoFit/>
          </a:bodyPr>
          <a:lstStyle/>
          <a:p>
            <a:r>
              <a:rPr lang="en-US" sz="2800" dirty="0">
                <a:solidFill>
                  <a:schemeClr val="bg1"/>
                </a:solidFill>
              </a:rPr>
              <a:t>The gift of hearing—a still, small voice</a:t>
            </a:r>
          </a:p>
        </p:txBody>
      </p:sp>
      <p:sp>
        <p:nvSpPr>
          <p:cNvPr id="11" name="TextBox 10"/>
          <p:cNvSpPr txBox="1"/>
          <p:nvPr/>
        </p:nvSpPr>
        <p:spPr>
          <a:xfrm>
            <a:off x="5885578" y="5038737"/>
            <a:ext cx="2843635" cy="954107"/>
          </a:xfrm>
          <a:prstGeom prst="rect">
            <a:avLst/>
          </a:prstGeom>
          <a:noFill/>
        </p:spPr>
        <p:txBody>
          <a:bodyPr wrap="square" rtlCol="0">
            <a:spAutoFit/>
          </a:bodyPr>
          <a:lstStyle/>
          <a:p>
            <a:r>
              <a:rPr lang="en-US" sz="2800" dirty="0">
                <a:solidFill>
                  <a:schemeClr val="bg1"/>
                </a:solidFill>
              </a:rPr>
              <a:t>The gift of being able to weep</a:t>
            </a:r>
          </a:p>
        </p:txBody>
      </p:sp>
      <p:sp>
        <p:nvSpPr>
          <p:cNvPr id="12" name="TextBox 11"/>
          <p:cNvSpPr txBox="1"/>
          <p:nvPr/>
        </p:nvSpPr>
        <p:spPr>
          <a:xfrm>
            <a:off x="1565564" y="474519"/>
            <a:ext cx="9144000" cy="646331"/>
          </a:xfrm>
          <a:prstGeom prst="rect">
            <a:avLst/>
          </a:prstGeom>
          <a:noFill/>
        </p:spPr>
        <p:txBody>
          <a:bodyPr wrap="square" rtlCol="0">
            <a:spAutoFit/>
          </a:bodyPr>
          <a:lstStyle/>
          <a:p>
            <a:pPr algn="ctr"/>
            <a:r>
              <a:rPr lang="en-US" sz="3600" dirty="0">
                <a:solidFill>
                  <a:schemeClr val="bg1"/>
                </a:solidFill>
              </a:rPr>
              <a:t>Less conspicuous gifts</a:t>
            </a:r>
          </a:p>
        </p:txBody>
      </p:sp>
      <p:sp>
        <p:nvSpPr>
          <p:cNvPr id="3" name="TextBox 2"/>
          <p:cNvSpPr txBox="1"/>
          <p:nvPr/>
        </p:nvSpPr>
        <p:spPr>
          <a:xfrm>
            <a:off x="11547764" y="6488668"/>
            <a:ext cx="644236" cy="369332"/>
          </a:xfrm>
          <a:prstGeom prst="rect">
            <a:avLst/>
          </a:prstGeom>
          <a:noFill/>
        </p:spPr>
        <p:txBody>
          <a:bodyPr wrap="square" rtlCol="0">
            <a:spAutoFit/>
          </a:bodyPr>
          <a:lstStyle/>
          <a:p>
            <a:pPr algn="r"/>
            <a:r>
              <a:rPr lang="en-US" dirty="0">
                <a:solidFill>
                  <a:schemeClr val="bg1"/>
                </a:solidFill>
              </a:rPr>
              <a:t>(5)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1" y="209342"/>
            <a:ext cx="1219200" cy="1597152"/>
          </a:xfrm>
          <a:prstGeom prst="rect">
            <a:avLst/>
          </a:prstGeom>
        </p:spPr>
      </p:pic>
      <p:grpSp>
        <p:nvGrpSpPr>
          <p:cNvPr id="16" name="Group 15">
            <a:extLst>
              <a:ext uri="{FF2B5EF4-FFF2-40B4-BE49-F238E27FC236}">
                <a16:creationId xmlns:a16="http://schemas.microsoft.com/office/drawing/2014/main" id="{0A9AB3E3-8F8B-40BF-93A9-7B09522E2691}"/>
              </a:ext>
            </a:extLst>
          </p:cNvPr>
          <p:cNvGrpSpPr/>
          <p:nvPr/>
        </p:nvGrpSpPr>
        <p:grpSpPr>
          <a:xfrm>
            <a:off x="2304073" y="1740144"/>
            <a:ext cx="2153627" cy="1612438"/>
            <a:chOff x="4527277" y="1668931"/>
            <a:chExt cx="2472093" cy="1850876"/>
          </a:xfrm>
        </p:grpSpPr>
        <p:grpSp>
          <p:nvGrpSpPr>
            <p:cNvPr id="17" name="Group 16">
              <a:extLst>
                <a:ext uri="{FF2B5EF4-FFF2-40B4-BE49-F238E27FC236}">
                  <a16:creationId xmlns:a16="http://schemas.microsoft.com/office/drawing/2014/main" id="{5B418CC5-FFE5-4EE6-B8C6-199ADC55769F}"/>
                </a:ext>
              </a:extLst>
            </p:cNvPr>
            <p:cNvGrpSpPr/>
            <p:nvPr/>
          </p:nvGrpSpPr>
          <p:grpSpPr>
            <a:xfrm>
              <a:off x="4527277" y="1668931"/>
              <a:ext cx="2472093" cy="1850876"/>
              <a:chOff x="5207267" y="2037348"/>
              <a:chExt cx="4966636" cy="3718560"/>
            </a:xfrm>
          </p:grpSpPr>
          <p:sp>
            <p:nvSpPr>
              <p:cNvPr id="20" name="Rectangle: Rounded Corners 19">
                <a:extLst>
                  <a:ext uri="{FF2B5EF4-FFF2-40B4-BE49-F238E27FC236}">
                    <a16:creationId xmlns:a16="http://schemas.microsoft.com/office/drawing/2014/main" id="{AA06F00D-4DA8-427C-AF20-3FBFEB9374A9}"/>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DDB61E6-538F-4638-B8F7-811DA5A11A9B}"/>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9F5CBA9-9B50-41A9-A92E-4430CA1338F4}"/>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5D703F2-47A8-4265-9261-59980314D89B}"/>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D038B37-9ED8-4E9C-9EB7-2B4CB239790B}"/>
                  </a:ext>
                </a:extLst>
              </p:cNvPr>
              <p:cNvSpPr txBox="1"/>
              <p:nvPr/>
            </p:nvSpPr>
            <p:spPr>
              <a:xfrm>
                <a:off x="5990524" y="2037348"/>
                <a:ext cx="3682063" cy="780764"/>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18" name="TextBox 17">
              <a:extLst>
                <a:ext uri="{FF2B5EF4-FFF2-40B4-BE49-F238E27FC236}">
                  <a16:creationId xmlns:a16="http://schemas.microsoft.com/office/drawing/2014/main" id="{DA84BDE1-1EFF-42DF-9401-8536521A8040}"/>
                </a:ext>
              </a:extLst>
            </p:cNvPr>
            <p:cNvSpPr txBox="1"/>
            <p:nvPr/>
          </p:nvSpPr>
          <p:spPr>
            <a:xfrm>
              <a:off x="4819795" y="2003388"/>
              <a:ext cx="1740949" cy="1015663"/>
            </a:xfrm>
            <a:prstGeom prst="rect">
              <a:avLst/>
            </a:prstGeom>
            <a:noFill/>
          </p:spPr>
          <p:txBody>
            <a:bodyPr wrap="square" rtlCol="0">
              <a:spAutoFit/>
            </a:bodyPr>
            <a:lstStyle/>
            <a:p>
              <a:pPr algn="ctr"/>
              <a:r>
                <a:rPr lang="en-US" sz="6000" dirty="0"/>
                <a:t>?</a:t>
              </a:r>
            </a:p>
          </p:txBody>
        </p:sp>
      </p:grpSp>
      <p:grpSp>
        <p:nvGrpSpPr>
          <p:cNvPr id="28" name="Group 27">
            <a:extLst>
              <a:ext uri="{FF2B5EF4-FFF2-40B4-BE49-F238E27FC236}">
                <a16:creationId xmlns:a16="http://schemas.microsoft.com/office/drawing/2014/main" id="{6A8DC87C-C13B-4288-81E4-AF157B6A0D30}"/>
              </a:ext>
            </a:extLst>
          </p:cNvPr>
          <p:cNvGrpSpPr/>
          <p:nvPr/>
        </p:nvGrpSpPr>
        <p:grpSpPr>
          <a:xfrm>
            <a:off x="7594974" y="1990898"/>
            <a:ext cx="2472093" cy="1850876"/>
            <a:chOff x="4527277" y="1668931"/>
            <a:chExt cx="2472093" cy="1850876"/>
          </a:xfrm>
        </p:grpSpPr>
        <p:grpSp>
          <p:nvGrpSpPr>
            <p:cNvPr id="29" name="Group 28">
              <a:extLst>
                <a:ext uri="{FF2B5EF4-FFF2-40B4-BE49-F238E27FC236}">
                  <a16:creationId xmlns:a16="http://schemas.microsoft.com/office/drawing/2014/main" id="{ECCBD9CB-A297-4817-B8AB-A6A86D8A79D4}"/>
                </a:ext>
              </a:extLst>
            </p:cNvPr>
            <p:cNvGrpSpPr/>
            <p:nvPr/>
          </p:nvGrpSpPr>
          <p:grpSpPr>
            <a:xfrm>
              <a:off x="4527277" y="1668931"/>
              <a:ext cx="2472093" cy="1850876"/>
              <a:chOff x="5207267" y="2037348"/>
              <a:chExt cx="4966636" cy="3718560"/>
            </a:xfrm>
          </p:grpSpPr>
          <p:sp>
            <p:nvSpPr>
              <p:cNvPr id="31" name="Rectangle: Rounded Corners 30">
                <a:extLst>
                  <a:ext uri="{FF2B5EF4-FFF2-40B4-BE49-F238E27FC236}">
                    <a16:creationId xmlns:a16="http://schemas.microsoft.com/office/drawing/2014/main" id="{09857C13-BD87-42FE-952C-5C94D0D1B935}"/>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31695D05-30B0-4B27-8AAB-DB99B4E426A1}"/>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103E7F7-9539-475B-9B55-DCD9D9347453}"/>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D1F03A2-551F-41CE-92E7-14A9DC032DB0}"/>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2D5F722-5F44-403E-A0C6-FFBFCE5AE412}"/>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0" name="TextBox 29">
              <a:extLst>
                <a:ext uri="{FF2B5EF4-FFF2-40B4-BE49-F238E27FC236}">
                  <a16:creationId xmlns:a16="http://schemas.microsoft.com/office/drawing/2014/main" id="{F111BF7A-13BD-42CE-ADB2-EB439818233D}"/>
                </a:ext>
              </a:extLst>
            </p:cNvPr>
            <p:cNvSpPr txBox="1"/>
            <p:nvPr/>
          </p:nvSpPr>
          <p:spPr>
            <a:xfrm>
              <a:off x="4819795" y="2003388"/>
              <a:ext cx="1740949" cy="1015663"/>
            </a:xfrm>
            <a:prstGeom prst="rect">
              <a:avLst/>
            </a:prstGeom>
            <a:noFill/>
          </p:spPr>
          <p:txBody>
            <a:bodyPr wrap="square" rtlCol="0">
              <a:spAutoFit/>
            </a:bodyPr>
            <a:lstStyle/>
            <a:p>
              <a:pPr algn="ctr"/>
              <a:r>
                <a:rPr lang="en-US" sz="2000" dirty="0">
                  <a:latin typeface="HFF Clip Hanger" panose="02000000000000000000" pitchFamily="2" charset="0"/>
                </a:rPr>
                <a:t>I hear what you are saying</a:t>
              </a:r>
            </a:p>
          </p:txBody>
        </p:sp>
      </p:grpSp>
      <p:grpSp>
        <p:nvGrpSpPr>
          <p:cNvPr id="36" name="Group 35">
            <a:extLst>
              <a:ext uri="{FF2B5EF4-FFF2-40B4-BE49-F238E27FC236}">
                <a16:creationId xmlns:a16="http://schemas.microsoft.com/office/drawing/2014/main" id="{427253F1-4B93-490F-AA82-060971F436CD}"/>
              </a:ext>
            </a:extLst>
          </p:cNvPr>
          <p:cNvGrpSpPr/>
          <p:nvPr/>
        </p:nvGrpSpPr>
        <p:grpSpPr>
          <a:xfrm>
            <a:off x="1068026" y="4416875"/>
            <a:ext cx="2472093" cy="1850876"/>
            <a:chOff x="4527277" y="1668931"/>
            <a:chExt cx="2472093" cy="1850876"/>
          </a:xfrm>
        </p:grpSpPr>
        <p:grpSp>
          <p:nvGrpSpPr>
            <p:cNvPr id="37" name="Group 36">
              <a:extLst>
                <a:ext uri="{FF2B5EF4-FFF2-40B4-BE49-F238E27FC236}">
                  <a16:creationId xmlns:a16="http://schemas.microsoft.com/office/drawing/2014/main" id="{432482BA-44A7-4316-B352-3AAD5A166D4D}"/>
                </a:ext>
              </a:extLst>
            </p:cNvPr>
            <p:cNvGrpSpPr/>
            <p:nvPr/>
          </p:nvGrpSpPr>
          <p:grpSpPr>
            <a:xfrm>
              <a:off x="4527277" y="1668931"/>
              <a:ext cx="2472093" cy="1850876"/>
              <a:chOff x="5207267" y="2037348"/>
              <a:chExt cx="4966636" cy="3718560"/>
            </a:xfrm>
          </p:grpSpPr>
          <p:sp>
            <p:nvSpPr>
              <p:cNvPr id="39" name="Rectangle: Rounded Corners 38">
                <a:extLst>
                  <a:ext uri="{FF2B5EF4-FFF2-40B4-BE49-F238E27FC236}">
                    <a16:creationId xmlns:a16="http://schemas.microsoft.com/office/drawing/2014/main" id="{3A76E7C5-AA30-4C48-953B-69CAED1514AE}"/>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98A45C7F-9F4F-42C1-A7EC-155C4900F6FC}"/>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52017DB-FCE6-4A3B-A068-992396B30F8F}"/>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F237C9B-B6EB-4CCD-9E6A-D234DD3490A0}"/>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588BCBB-9508-453F-A87C-092A34B1951C}"/>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8" name="TextBox 37">
              <a:extLst>
                <a:ext uri="{FF2B5EF4-FFF2-40B4-BE49-F238E27FC236}">
                  <a16:creationId xmlns:a16="http://schemas.microsoft.com/office/drawing/2014/main" id="{3C6A883D-AE00-4DE2-B6A7-115F91124C53}"/>
                </a:ext>
              </a:extLst>
            </p:cNvPr>
            <p:cNvSpPr txBox="1"/>
            <p:nvPr/>
          </p:nvSpPr>
          <p:spPr>
            <a:xfrm>
              <a:off x="4822652" y="2088658"/>
              <a:ext cx="1740949" cy="1077218"/>
            </a:xfrm>
            <a:prstGeom prst="rect">
              <a:avLst/>
            </a:prstGeom>
            <a:noFill/>
          </p:spPr>
          <p:txBody>
            <a:bodyPr wrap="square" rtlCol="0">
              <a:spAutoFit/>
            </a:bodyPr>
            <a:lstStyle/>
            <a:p>
              <a:pPr algn="ctr"/>
              <a:r>
                <a:rPr lang="en-US" sz="3200" dirty="0">
                  <a:latin typeface="HFF Clip Hanger" panose="02000000000000000000" pitchFamily="2" charset="0"/>
                </a:rPr>
                <a:t>I hear you</a:t>
              </a:r>
            </a:p>
          </p:txBody>
        </p:sp>
      </p:grpSp>
      <p:grpSp>
        <p:nvGrpSpPr>
          <p:cNvPr id="44" name="Group 43">
            <a:extLst>
              <a:ext uri="{FF2B5EF4-FFF2-40B4-BE49-F238E27FC236}">
                <a16:creationId xmlns:a16="http://schemas.microsoft.com/office/drawing/2014/main" id="{4FC78C14-7149-40D8-AA52-8A6A50286B2C}"/>
              </a:ext>
            </a:extLst>
          </p:cNvPr>
          <p:cNvGrpSpPr/>
          <p:nvPr/>
        </p:nvGrpSpPr>
        <p:grpSpPr>
          <a:xfrm>
            <a:off x="8853976" y="4684964"/>
            <a:ext cx="2472093" cy="1850876"/>
            <a:chOff x="4527277" y="1668931"/>
            <a:chExt cx="2472093" cy="1850876"/>
          </a:xfrm>
        </p:grpSpPr>
        <p:grpSp>
          <p:nvGrpSpPr>
            <p:cNvPr id="45" name="Group 44">
              <a:extLst>
                <a:ext uri="{FF2B5EF4-FFF2-40B4-BE49-F238E27FC236}">
                  <a16:creationId xmlns:a16="http://schemas.microsoft.com/office/drawing/2014/main" id="{2EB98055-9697-4CAD-B0BF-95B06114BEF2}"/>
                </a:ext>
              </a:extLst>
            </p:cNvPr>
            <p:cNvGrpSpPr/>
            <p:nvPr/>
          </p:nvGrpSpPr>
          <p:grpSpPr>
            <a:xfrm>
              <a:off x="4527277" y="1668931"/>
              <a:ext cx="2472093" cy="1850876"/>
              <a:chOff x="5207267" y="2037348"/>
              <a:chExt cx="4966636" cy="3718560"/>
            </a:xfrm>
          </p:grpSpPr>
          <p:sp>
            <p:nvSpPr>
              <p:cNvPr id="47" name="Rectangle: Rounded Corners 46">
                <a:extLst>
                  <a:ext uri="{FF2B5EF4-FFF2-40B4-BE49-F238E27FC236}">
                    <a16:creationId xmlns:a16="http://schemas.microsoft.com/office/drawing/2014/main" id="{09F41490-B372-4934-81C1-488528538485}"/>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EA4AECA9-5CE9-489F-929A-09C23BAF6650}"/>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F996305-DFB1-4C29-8994-A767F3B71204}"/>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3FD46FC-9091-42E7-AE53-23A02EE3F699}"/>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EA2D933-B65F-450D-84CA-E2A5611604EB}"/>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46" name="TextBox 45">
              <a:extLst>
                <a:ext uri="{FF2B5EF4-FFF2-40B4-BE49-F238E27FC236}">
                  <a16:creationId xmlns:a16="http://schemas.microsoft.com/office/drawing/2014/main" id="{133441BF-3376-40A6-965A-D44EECE0AB09}"/>
                </a:ext>
              </a:extLst>
            </p:cNvPr>
            <p:cNvSpPr txBox="1"/>
            <p:nvPr/>
          </p:nvSpPr>
          <p:spPr>
            <a:xfrm>
              <a:off x="4819795" y="2003388"/>
              <a:ext cx="1740949" cy="1200329"/>
            </a:xfrm>
            <a:prstGeom prst="rect">
              <a:avLst/>
            </a:prstGeom>
            <a:noFill/>
          </p:spPr>
          <p:txBody>
            <a:bodyPr wrap="square" rtlCol="0">
              <a:spAutoFit/>
            </a:bodyPr>
            <a:lstStyle/>
            <a:p>
              <a:pPr algn="ctr"/>
              <a:r>
                <a:rPr lang="en-US" sz="3600" dirty="0">
                  <a:latin typeface="HFF Clip Hanger" panose="02000000000000000000" pitchFamily="2" charset="0"/>
                </a:rPr>
                <a:t>I’m sorry</a:t>
              </a:r>
            </a:p>
          </p:txBody>
        </p:sp>
      </p:grpSp>
    </p:spTree>
    <p:extLst>
      <p:ext uri="{BB962C8B-B14F-4D97-AF65-F5344CB8AC3E}">
        <p14:creationId xmlns:p14="http://schemas.microsoft.com/office/powerpoint/2010/main" val="37788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gradFill>
            <a:gsLst>
              <a:gs pos="0">
                <a:schemeClr val="accent3">
                  <a:lumMod val="50000"/>
                </a:schemeClr>
              </a:gs>
              <a:gs pos="37000">
                <a:schemeClr val="accent3">
                  <a:lumMod val="75000"/>
                </a:schemeClr>
              </a:gs>
              <a:gs pos="74000">
                <a:srgbClr val="477717"/>
              </a:gs>
              <a:gs pos="100000">
                <a:srgbClr val="0F3F09"/>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914400"/>
            <a:ext cx="6172200" cy="523220"/>
          </a:xfrm>
          <a:prstGeom prst="rect">
            <a:avLst/>
          </a:prstGeom>
          <a:noFill/>
        </p:spPr>
        <p:txBody>
          <a:bodyPr wrap="square" rtlCol="0">
            <a:spAutoFit/>
          </a:bodyPr>
          <a:lstStyle/>
          <a:p>
            <a:r>
              <a:rPr lang="en-US" sz="2800" dirty="0">
                <a:solidFill>
                  <a:schemeClr val="bg1"/>
                </a:solidFill>
              </a:rPr>
              <a:t> The gift of avoiding contention  </a:t>
            </a:r>
          </a:p>
        </p:txBody>
      </p:sp>
      <p:sp>
        <p:nvSpPr>
          <p:cNvPr id="8" name="TextBox 7"/>
          <p:cNvSpPr txBox="1"/>
          <p:nvPr/>
        </p:nvSpPr>
        <p:spPr>
          <a:xfrm>
            <a:off x="6477000" y="2133600"/>
            <a:ext cx="5029200" cy="523220"/>
          </a:xfrm>
          <a:prstGeom prst="rect">
            <a:avLst/>
          </a:prstGeom>
          <a:noFill/>
        </p:spPr>
        <p:txBody>
          <a:bodyPr wrap="square" rtlCol="0">
            <a:spAutoFit/>
          </a:bodyPr>
          <a:lstStyle/>
          <a:p>
            <a:r>
              <a:rPr lang="en-US" sz="2800" dirty="0">
                <a:solidFill>
                  <a:schemeClr val="bg1"/>
                </a:solidFill>
              </a:rPr>
              <a:t>The gift of being agreeable</a:t>
            </a:r>
          </a:p>
        </p:txBody>
      </p:sp>
      <p:sp>
        <p:nvSpPr>
          <p:cNvPr id="10" name="TextBox 9"/>
          <p:cNvSpPr txBox="1"/>
          <p:nvPr/>
        </p:nvSpPr>
        <p:spPr>
          <a:xfrm>
            <a:off x="1162427" y="3632739"/>
            <a:ext cx="3320504" cy="954107"/>
          </a:xfrm>
          <a:prstGeom prst="rect">
            <a:avLst/>
          </a:prstGeom>
          <a:noFill/>
        </p:spPr>
        <p:txBody>
          <a:bodyPr wrap="square" rtlCol="0">
            <a:spAutoFit/>
          </a:bodyPr>
          <a:lstStyle/>
          <a:p>
            <a:r>
              <a:rPr lang="en-US" sz="2800" dirty="0">
                <a:solidFill>
                  <a:schemeClr val="bg1"/>
                </a:solidFill>
              </a:rPr>
              <a:t>The gift of avoiding vain repetition</a:t>
            </a:r>
          </a:p>
        </p:txBody>
      </p:sp>
      <p:sp>
        <p:nvSpPr>
          <p:cNvPr id="11" name="TextBox 10"/>
          <p:cNvSpPr txBox="1"/>
          <p:nvPr/>
        </p:nvSpPr>
        <p:spPr>
          <a:xfrm>
            <a:off x="6720200" y="3743149"/>
            <a:ext cx="4191000" cy="954107"/>
          </a:xfrm>
          <a:prstGeom prst="rect">
            <a:avLst/>
          </a:prstGeom>
          <a:noFill/>
        </p:spPr>
        <p:txBody>
          <a:bodyPr wrap="square" rtlCol="0">
            <a:spAutoFit/>
          </a:bodyPr>
          <a:lstStyle/>
          <a:p>
            <a:r>
              <a:rPr lang="en-US" sz="2800" dirty="0">
                <a:solidFill>
                  <a:schemeClr val="bg1"/>
                </a:solidFill>
              </a:rPr>
              <a:t>The gift of seeking that which is righteous</a:t>
            </a:r>
          </a:p>
        </p:txBody>
      </p:sp>
      <p:sp>
        <p:nvSpPr>
          <p:cNvPr id="12" name="TextBox 11"/>
          <p:cNvSpPr txBox="1"/>
          <p:nvPr/>
        </p:nvSpPr>
        <p:spPr>
          <a:xfrm>
            <a:off x="11547764" y="6488668"/>
            <a:ext cx="644236" cy="369332"/>
          </a:xfrm>
          <a:prstGeom prst="rect">
            <a:avLst/>
          </a:prstGeom>
          <a:noFill/>
        </p:spPr>
        <p:txBody>
          <a:bodyPr wrap="square" rtlCol="0">
            <a:spAutoFit/>
          </a:bodyPr>
          <a:lstStyle/>
          <a:p>
            <a:pPr algn="r"/>
            <a:r>
              <a:rPr lang="en-US" dirty="0">
                <a:solidFill>
                  <a:schemeClr val="bg1"/>
                </a:solidFill>
              </a:rPr>
              <a:t>(5)</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1" y="209342"/>
            <a:ext cx="1219200" cy="1597152"/>
          </a:xfrm>
          <a:prstGeom prst="rect">
            <a:avLst/>
          </a:prstGeom>
        </p:spPr>
      </p:pic>
      <p:grpSp>
        <p:nvGrpSpPr>
          <p:cNvPr id="14" name="Group 13">
            <a:extLst>
              <a:ext uri="{FF2B5EF4-FFF2-40B4-BE49-F238E27FC236}">
                <a16:creationId xmlns:a16="http://schemas.microsoft.com/office/drawing/2014/main" id="{17343962-0E4B-45B5-A90D-435E6127E3B0}"/>
              </a:ext>
            </a:extLst>
          </p:cNvPr>
          <p:cNvGrpSpPr/>
          <p:nvPr/>
        </p:nvGrpSpPr>
        <p:grpSpPr>
          <a:xfrm>
            <a:off x="2598980" y="1555601"/>
            <a:ext cx="2472093" cy="1850876"/>
            <a:chOff x="4527277" y="1668931"/>
            <a:chExt cx="2472093" cy="1850876"/>
          </a:xfrm>
        </p:grpSpPr>
        <p:grpSp>
          <p:nvGrpSpPr>
            <p:cNvPr id="15" name="Group 14">
              <a:extLst>
                <a:ext uri="{FF2B5EF4-FFF2-40B4-BE49-F238E27FC236}">
                  <a16:creationId xmlns:a16="http://schemas.microsoft.com/office/drawing/2014/main" id="{4974EECB-C347-4196-91FE-994A30D1B3BC}"/>
                </a:ext>
              </a:extLst>
            </p:cNvPr>
            <p:cNvGrpSpPr/>
            <p:nvPr/>
          </p:nvGrpSpPr>
          <p:grpSpPr>
            <a:xfrm>
              <a:off x="4527277" y="1668931"/>
              <a:ext cx="2472093" cy="1850876"/>
              <a:chOff x="5207267" y="2037348"/>
              <a:chExt cx="4966636" cy="3718560"/>
            </a:xfrm>
          </p:grpSpPr>
          <p:sp>
            <p:nvSpPr>
              <p:cNvPr id="17" name="Rectangle: Rounded Corners 16">
                <a:extLst>
                  <a:ext uri="{FF2B5EF4-FFF2-40B4-BE49-F238E27FC236}">
                    <a16:creationId xmlns:a16="http://schemas.microsoft.com/office/drawing/2014/main" id="{9C1C3C39-E0E0-4D9A-ADF1-3F15D46B8B3F}"/>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F0CF711-49B5-4DB0-B060-E07A08CC5E46}"/>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9AAA4D-C795-4044-A1A6-CC2E04C9F45E}"/>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5485B6-4622-4CF9-ACA3-FA564C971282}"/>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7D45596-61C1-4AE0-A856-E83680BE3D0F}"/>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16" name="TextBox 15">
              <a:extLst>
                <a:ext uri="{FF2B5EF4-FFF2-40B4-BE49-F238E27FC236}">
                  <a16:creationId xmlns:a16="http://schemas.microsoft.com/office/drawing/2014/main" id="{1DD85C14-0795-4051-B9D1-BD9167547B5A}"/>
                </a:ext>
              </a:extLst>
            </p:cNvPr>
            <p:cNvSpPr txBox="1"/>
            <p:nvPr/>
          </p:nvSpPr>
          <p:spPr>
            <a:xfrm>
              <a:off x="4819795" y="2003388"/>
              <a:ext cx="1740949" cy="1200329"/>
            </a:xfrm>
            <a:prstGeom prst="rect">
              <a:avLst/>
            </a:prstGeom>
            <a:noFill/>
          </p:spPr>
          <p:txBody>
            <a:bodyPr wrap="square" rtlCol="0">
              <a:spAutoFit/>
            </a:bodyPr>
            <a:lstStyle/>
            <a:p>
              <a:pPr algn="ctr"/>
              <a:r>
                <a:rPr lang="en-US" sz="2400" dirty="0">
                  <a:latin typeface="HFF Clip Hanger" panose="02000000000000000000" pitchFamily="2" charset="0"/>
                </a:rPr>
                <a:t>That could work</a:t>
              </a:r>
            </a:p>
          </p:txBody>
        </p:sp>
      </p:grpSp>
      <p:grpSp>
        <p:nvGrpSpPr>
          <p:cNvPr id="26" name="Group 25">
            <a:extLst>
              <a:ext uri="{FF2B5EF4-FFF2-40B4-BE49-F238E27FC236}">
                <a16:creationId xmlns:a16="http://schemas.microsoft.com/office/drawing/2014/main" id="{58B67F7D-4376-40DA-B5D8-459E4BD93697}"/>
              </a:ext>
            </a:extLst>
          </p:cNvPr>
          <p:cNvGrpSpPr/>
          <p:nvPr/>
        </p:nvGrpSpPr>
        <p:grpSpPr>
          <a:xfrm>
            <a:off x="7836534" y="220903"/>
            <a:ext cx="2472093" cy="1850876"/>
            <a:chOff x="4527277" y="1668931"/>
            <a:chExt cx="2472093" cy="1850876"/>
          </a:xfrm>
        </p:grpSpPr>
        <p:grpSp>
          <p:nvGrpSpPr>
            <p:cNvPr id="27" name="Group 26">
              <a:extLst>
                <a:ext uri="{FF2B5EF4-FFF2-40B4-BE49-F238E27FC236}">
                  <a16:creationId xmlns:a16="http://schemas.microsoft.com/office/drawing/2014/main" id="{5E7FC4C8-BDCC-4EE3-905E-FCA653B0DB77}"/>
                </a:ext>
              </a:extLst>
            </p:cNvPr>
            <p:cNvGrpSpPr/>
            <p:nvPr/>
          </p:nvGrpSpPr>
          <p:grpSpPr>
            <a:xfrm>
              <a:off x="4527277" y="1668931"/>
              <a:ext cx="2472093" cy="1850876"/>
              <a:chOff x="5207267" y="2037348"/>
              <a:chExt cx="4966636" cy="3718560"/>
            </a:xfrm>
          </p:grpSpPr>
          <p:sp>
            <p:nvSpPr>
              <p:cNvPr id="29" name="Rectangle: Rounded Corners 28">
                <a:extLst>
                  <a:ext uri="{FF2B5EF4-FFF2-40B4-BE49-F238E27FC236}">
                    <a16:creationId xmlns:a16="http://schemas.microsoft.com/office/drawing/2014/main" id="{39656C4F-FA5E-4C2C-AAEC-736AAF324D90}"/>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3270D3F-5D50-4FCE-A929-5645AA40F169}"/>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6E98FCA-2707-466B-9D4D-0D1931273D9B}"/>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92D7629-CA9E-4DD8-A64E-8CE700613ACD}"/>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BB52262-F4B3-47D3-8B44-4FF3E7D9CE51}"/>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28" name="TextBox 27">
              <a:extLst>
                <a:ext uri="{FF2B5EF4-FFF2-40B4-BE49-F238E27FC236}">
                  <a16:creationId xmlns:a16="http://schemas.microsoft.com/office/drawing/2014/main" id="{28E79EBF-5F21-460A-8DB9-1D12C8F1D8A4}"/>
                </a:ext>
              </a:extLst>
            </p:cNvPr>
            <p:cNvSpPr txBox="1"/>
            <p:nvPr/>
          </p:nvSpPr>
          <p:spPr>
            <a:xfrm>
              <a:off x="4892848" y="2205378"/>
              <a:ext cx="1740949" cy="584775"/>
            </a:xfrm>
            <a:prstGeom prst="rect">
              <a:avLst/>
            </a:prstGeom>
            <a:noFill/>
          </p:spPr>
          <p:txBody>
            <a:bodyPr wrap="square" rtlCol="0">
              <a:spAutoFit/>
            </a:bodyPr>
            <a:lstStyle/>
            <a:p>
              <a:pPr algn="ctr"/>
              <a:r>
                <a:rPr lang="en-US" sz="3200" dirty="0">
                  <a:latin typeface="HFF Clip Hanger" panose="02000000000000000000" pitchFamily="2" charset="0"/>
                </a:rPr>
                <a:t>I agree</a:t>
              </a:r>
            </a:p>
          </p:txBody>
        </p:sp>
      </p:grpSp>
      <p:grpSp>
        <p:nvGrpSpPr>
          <p:cNvPr id="34" name="Group 33">
            <a:extLst>
              <a:ext uri="{FF2B5EF4-FFF2-40B4-BE49-F238E27FC236}">
                <a16:creationId xmlns:a16="http://schemas.microsoft.com/office/drawing/2014/main" id="{05A04CFA-F264-4000-90BD-ACC4FF413A3D}"/>
              </a:ext>
            </a:extLst>
          </p:cNvPr>
          <p:cNvGrpSpPr/>
          <p:nvPr/>
        </p:nvGrpSpPr>
        <p:grpSpPr>
          <a:xfrm>
            <a:off x="1339978" y="4604305"/>
            <a:ext cx="2472093" cy="1850876"/>
            <a:chOff x="4527277" y="1668931"/>
            <a:chExt cx="2472093" cy="1850876"/>
          </a:xfrm>
        </p:grpSpPr>
        <p:grpSp>
          <p:nvGrpSpPr>
            <p:cNvPr id="35" name="Group 34">
              <a:extLst>
                <a:ext uri="{FF2B5EF4-FFF2-40B4-BE49-F238E27FC236}">
                  <a16:creationId xmlns:a16="http://schemas.microsoft.com/office/drawing/2014/main" id="{43C49D81-D0D7-4014-9CD5-D8F82209A90F}"/>
                </a:ext>
              </a:extLst>
            </p:cNvPr>
            <p:cNvGrpSpPr/>
            <p:nvPr/>
          </p:nvGrpSpPr>
          <p:grpSpPr>
            <a:xfrm>
              <a:off x="4527277" y="1668931"/>
              <a:ext cx="2472093" cy="1850876"/>
              <a:chOff x="5207266" y="2037348"/>
              <a:chExt cx="4966636" cy="3718560"/>
            </a:xfrm>
          </p:grpSpPr>
          <p:sp>
            <p:nvSpPr>
              <p:cNvPr id="37" name="Rectangle: Rounded Corners 36">
                <a:extLst>
                  <a:ext uri="{FF2B5EF4-FFF2-40B4-BE49-F238E27FC236}">
                    <a16:creationId xmlns:a16="http://schemas.microsoft.com/office/drawing/2014/main" id="{EDA2FAA0-DCDA-41A6-BA7C-E73E27F9CE57}"/>
                  </a:ext>
                </a:extLst>
              </p:cNvPr>
              <p:cNvSpPr/>
              <p:nvPr/>
            </p:nvSpPr>
            <p:spPr>
              <a:xfrm>
                <a:off x="5207266" y="2146433"/>
                <a:ext cx="4966636" cy="3609475"/>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73F2D1E7-609B-4AB4-981F-85B0D728B481}"/>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31AD155-84FF-4494-8815-28B3CE8628A8}"/>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B5F056-F44B-4FD0-BF7F-BBAB08D950CF}"/>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7DC881-50F0-4BC5-BBEB-BC8D9DDF4D49}"/>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36" name="TextBox 35">
              <a:extLst>
                <a:ext uri="{FF2B5EF4-FFF2-40B4-BE49-F238E27FC236}">
                  <a16:creationId xmlns:a16="http://schemas.microsoft.com/office/drawing/2014/main" id="{8744BC4C-CEFD-41C4-A5C4-F8ECC9AF8EDB}"/>
                </a:ext>
              </a:extLst>
            </p:cNvPr>
            <p:cNvSpPr txBox="1"/>
            <p:nvPr/>
          </p:nvSpPr>
          <p:spPr>
            <a:xfrm>
              <a:off x="4819795" y="2003388"/>
              <a:ext cx="1740949" cy="1200329"/>
            </a:xfrm>
            <a:prstGeom prst="rect">
              <a:avLst/>
            </a:prstGeom>
            <a:noFill/>
          </p:spPr>
          <p:txBody>
            <a:bodyPr wrap="square" rtlCol="0">
              <a:spAutoFit/>
            </a:bodyPr>
            <a:lstStyle/>
            <a:p>
              <a:pPr algn="ctr"/>
              <a:r>
                <a:rPr lang="en-US" sz="2400" dirty="0" err="1">
                  <a:latin typeface="HFF Clip Hanger" panose="02000000000000000000" pitchFamily="2" charset="0"/>
                </a:rPr>
                <a:t>Bla</a:t>
              </a:r>
              <a:r>
                <a:rPr lang="en-US" sz="2400" dirty="0">
                  <a:latin typeface="HFF Clip Hanger" panose="02000000000000000000" pitchFamily="2" charset="0"/>
                </a:rPr>
                <a:t>  </a:t>
              </a:r>
              <a:r>
                <a:rPr lang="en-US" sz="2400" dirty="0" err="1">
                  <a:latin typeface="HFF Clip Hanger" panose="02000000000000000000" pitchFamily="2" charset="0"/>
                </a:rPr>
                <a:t>Bla</a:t>
              </a:r>
              <a:endParaRPr lang="en-US" sz="2400" dirty="0">
                <a:latin typeface="HFF Clip Hanger" panose="02000000000000000000" pitchFamily="2" charset="0"/>
              </a:endParaRPr>
            </a:p>
            <a:p>
              <a:pPr algn="ctr"/>
              <a:r>
                <a:rPr lang="en-US" sz="2400" dirty="0" err="1">
                  <a:latin typeface="HFF Clip Hanger" panose="02000000000000000000" pitchFamily="2" charset="0"/>
                </a:rPr>
                <a:t>Bla</a:t>
              </a:r>
              <a:r>
                <a:rPr lang="en-US" sz="2400" dirty="0">
                  <a:latin typeface="HFF Clip Hanger" panose="02000000000000000000" pitchFamily="2" charset="0"/>
                </a:rPr>
                <a:t>  </a:t>
              </a:r>
              <a:r>
                <a:rPr lang="en-US" sz="2400" dirty="0" err="1">
                  <a:latin typeface="HFF Clip Hanger" panose="02000000000000000000" pitchFamily="2" charset="0"/>
                </a:rPr>
                <a:t>Bla</a:t>
              </a:r>
              <a:endParaRPr lang="en-US" sz="2400" dirty="0">
                <a:latin typeface="HFF Clip Hanger" panose="02000000000000000000" pitchFamily="2" charset="0"/>
              </a:endParaRPr>
            </a:p>
            <a:p>
              <a:pPr algn="ctr"/>
              <a:r>
                <a:rPr lang="en-US" sz="2400" dirty="0" err="1">
                  <a:latin typeface="HFF Clip Hanger" panose="02000000000000000000" pitchFamily="2" charset="0"/>
                </a:rPr>
                <a:t>Bla</a:t>
              </a:r>
              <a:endParaRPr lang="en-US" sz="2400" dirty="0">
                <a:latin typeface="HFF Clip Hanger" panose="02000000000000000000" pitchFamily="2" charset="0"/>
              </a:endParaRPr>
            </a:p>
          </p:txBody>
        </p:sp>
      </p:grpSp>
      <p:grpSp>
        <p:nvGrpSpPr>
          <p:cNvPr id="42" name="Group 41">
            <a:extLst>
              <a:ext uri="{FF2B5EF4-FFF2-40B4-BE49-F238E27FC236}">
                <a16:creationId xmlns:a16="http://schemas.microsoft.com/office/drawing/2014/main" id="{9F6D17BA-612D-4075-BBE0-CB1E81EC088B}"/>
              </a:ext>
            </a:extLst>
          </p:cNvPr>
          <p:cNvGrpSpPr/>
          <p:nvPr/>
        </p:nvGrpSpPr>
        <p:grpSpPr>
          <a:xfrm>
            <a:off x="7108061" y="4684751"/>
            <a:ext cx="2472093" cy="1850876"/>
            <a:chOff x="4527277" y="1668931"/>
            <a:chExt cx="2472093" cy="1850876"/>
          </a:xfrm>
        </p:grpSpPr>
        <p:grpSp>
          <p:nvGrpSpPr>
            <p:cNvPr id="43" name="Group 42">
              <a:extLst>
                <a:ext uri="{FF2B5EF4-FFF2-40B4-BE49-F238E27FC236}">
                  <a16:creationId xmlns:a16="http://schemas.microsoft.com/office/drawing/2014/main" id="{0CAB4F66-EBD6-4516-A442-576C615B3E83}"/>
                </a:ext>
              </a:extLst>
            </p:cNvPr>
            <p:cNvGrpSpPr/>
            <p:nvPr/>
          </p:nvGrpSpPr>
          <p:grpSpPr>
            <a:xfrm>
              <a:off x="4527277" y="1668931"/>
              <a:ext cx="2472093" cy="1850876"/>
              <a:chOff x="5207267" y="2037348"/>
              <a:chExt cx="4966636" cy="3718560"/>
            </a:xfrm>
          </p:grpSpPr>
          <p:sp>
            <p:nvSpPr>
              <p:cNvPr id="45" name="Rectangle: Rounded Corners 44">
                <a:extLst>
                  <a:ext uri="{FF2B5EF4-FFF2-40B4-BE49-F238E27FC236}">
                    <a16:creationId xmlns:a16="http://schemas.microsoft.com/office/drawing/2014/main" id="{A0139631-FE5D-40E1-BEC6-30B1D21536C4}"/>
                  </a:ext>
                </a:extLst>
              </p:cNvPr>
              <p:cNvSpPr/>
              <p:nvPr/>
            </p:nvSpPr>
            <p:spPr>
              <a:xfrm>
                <a:off x="5207267" y="2146434"/>
                <a:ext cx="4966636" cy="3609474"/>
              </a:xfrm>
              <a:prstGeom prst="roundRect">
                <a:avLst>
                  <a:gd name="adj" fmla="val 4400"/>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CA1747EF-188B-4AEE-946A-45E8F7CAE28E}"/>
                  </a:ext>
                </a:extLst>
              </p:cNvPr>
              <p:cNvSpPr/>
              <p:nvPr/>
            </p:nvSpPr>
            <p:spPr>
              <a:xfrm>
                <a:off x="5708583" y="2608446"/>
                <a:ext cx="3964004" cy="2656573"/>
              </a:xfrm>
              <a:prstGeom prst="roundRect">
                <a:avLst>
                  <a:gd name="adj" fmla="val 4400"/>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417DB9-E104-4EA5-AF3E-A9964A65A7C1}"/>
                  </a:ext>
                </a:extLst>
              </p:cNvPr>
              <p:cNvSpPr/>
              <p:nvPr/>
            </p:nvSpPr>
            <p:spPr>
              <a:xfrm>
                <a:off x="5303519" y="5188017"/>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4B840B1-F8A6-4179-BD00-12A66D3351E0}"/>
                  </a:ext>
                </a:extLst>
              </p:cNvPr>
              <p:cNvSpPr/>
              <p:nvPr/>
            </p:nvSpPr>
            <p:spPr>
              <a:xfrm>
                <a:off x="9634890" y="5192830"/>
                <a:ext cx="442761" cy="442761"/>
              </a:xfrm>
              <a:prstGeom prst="ellipse">
                <a:avLst/>
              </a:prstGeom>
              <a:solidFill>
                <a:schemeClr val="bg1"/>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986AB19-3A33-46E8-8BC7-4E6221ACC224}"/>
                  </a:ext>
                </a:extLst>
              </p:cNvPr>
              <p:cNvSpPr txBox="1"/>
              <p:nvPr/>
            </p:nvSpPr>
            <p:spPr>
              <a:xfrm>
                <a:off x="5990525" y="2037348"/>
                <a:ext cx="3307882" cy="680182"/>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1600" b="1" dirty="0">
                    <a:solidFill>
                      <a:srgbClr val="DEA900"/>
                    </a:solidFill>
                    <a:latin typeface="Forte" panose="03060902040502070203" pitchFamily="66" charset="0"/>
                  </a:rPr>
                  <a:t>1 Corinthians 12</a:t>
                </a:r>
              </a:p>
            </p:txBody>
          </p:sp>
        </p:grpSp>
        <p:sp>
          <p:nvSpPr>
            <p:cNvPr id="44" name="TextBox 43">
              <a:extLst>
                <a:ext uri="{FF2B5EF4-FFF2-40B4-BE49-F238E27FC236}">
                  <a16:creationId xmlns:a16="http://schemas.microsoft.com/office/drawing/2014/main" id="{E60A7839-4061-4CC9-9544-8E4BDFD172E3}"/>
                </a:ext>
              </a:extLst>
            </p:cNvPr>
            <p:cNvSpPr txBox="1"/>
            <p:nvPr/>
          </p:nvSpPr>
          <p:spPr>
            <a:xfrm>
              <a:off x="4819795" y="2003388"/>
              <a:ext cx="1740949" cy="830997"/>
            </a:xfrm>
            <a:prstGeom prst="rect">
              <a:avLst/>
            </a:prstGeom>
            <a:noFill/>
          </p:spPr>
          <p:txBody>
            <a:bodyPr wrap="square" rtlCol="0">
              <a:spAutoFit/>
            </a:bodyPr>
            <a:lstStyle/>
            <a:p>
              <a:pPr algn="ctr"/>
              <a:r>
                <a:rPr lang="en-US" sz="4800" dirty="0">
                  <a:latin typeface="HFF Clip Hanger" panose="02000000000000000000" pitchFamily="2" charset="0"/>
                </a:rPr>
                <a:t>CTR</a:t>
              </a:r>
            </a:p>
          </p:txBody>
        </p:sp>
      </p:grpSp>
    </p:spTree>
    <p:extLst>
      <p:ext uri="{BB962C8B-B14F-4D97-AF65-F5344CB8AC3E}">
        <p14:creationId xmlns:p14="http://schemas.microsoft.com/office/powerpoint/2010/main" val="3218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4573</Words>
  <Application>Microsoft Office PowerPoint</Application>
  <PresentationFormat>Widescreen</PresentationFormat>
  <Paragraphs>256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Palatino</vt:lpstr>
      <vt:lpstr>Arial</vt:lpstr>
      <vt:lpstr>Calibri Light</vt:lpstr>
      <vt:lpstr>Calibri</vt:lpstr>
      <vt:lpstr>Forte</vt:lpstr>
      <vt:lpstr>Open Sans</vt:lpstr>
      <vt:lpstr>HFF Clip Hanger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117</cp:revision>
  <dcterms:created xsi:type="dcterms:W3CDTF">2016-05-16T13:36:31Z</dcterms:created>
  <dcterms:modified xsi:type="dcterms:W3CDTF">2020-09-08T17:39:30Z</dcterms:modified>
</cp:coreProperties>
</file>