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1" r:id="rId5"/>
    <p:sldId id="263" r:id="rId6"/>
    <p:sldId id="264" r:id="rId7"/>
    <p:sldId id="265" r:id="rId8"/>
    <p:sldId id="266" r:id="rId9"/>
    <p:sldId id="267" r:id="rId10"/>
    <p:sldId id="271" r:id="rId11"/>
    <p:sldId id="272" r:id="rId12"/>
    <p:sldId id="277" r:id="rId13"/>
    <p:sldId id="278" r:id="rId14"/>
    <p:sldId id="280" r:id="rId15"/>
    <p:sldId id="281" r:id="rId16"/>
    <p:sldId id="282" r:id="rId17"/>
    <p:sldId id="279" r:id="rId18"/>
    <p:sldId id="283" r:id="rId19"/>
    <p:sldId id="284" r:id="rId20"/>
    <p:sldId id="285" r:id="rId21"/>
    <p:sldId id="286" r:id="rId22"/>
    <p:sldId id="288" r:id="rId23"/>
    <p:sldId id="287" r:id="rId24"/>
    <p:sldId id="289" r:id="rId25"/>
    <p:sldId id="290" r:id="rId26"/>
    <p:sldId id="258" r:id="rId27"/>
    <p:sldId id="260" r:id="rId28"/>
    <p:sldId id="276" r:id="rId29"/>
    <p:sldId id="270" r:id="rId30"/>
    <p:sldId id="268" r:id="rId31"/>
    <p:sldId id="262" r:id="rId32"/>
  </p:sldIdLst>
  <p:sldSz cx="12192000" cy="6858000"/>
  <p:notesSz cx="6858000" cy="9144000"/>
  <p:embeddedFontLst>
    <p:embeddedFont>
      <p:font typeface="Abadi" panose="020B0604020104020204" pitchFamily="34" charset="0"/>
      <p:regular r:id="rId33"/>
    </p:embeddedFont>
    <p:embeddedFont>
      <p:font typeface="Algerian" panose="04020705040A02060702" pitchFamily="82" charset="0"/>
      <p:regular r:id="rId34"/>
    </p:embeddedFont>
    <p:embeddedFont>
      <p:font typeface="Calibri" panose="020F0502020204030204" pitchFamily="34" charset="0"/>
      <p:regular r:id="rId35"/>
      <p:bold r:id="rId36"/>
      <p:italic r:id="rId37"/>
      <p:boldItalic r:id="rId38"/>
    </p:embeddedFont>
    <p:embeddedFont>
      <p:font typeface="Calibri Light" panose="020F0302020204030204" pitchFamily="34" charset="0"/>
      <p:regular r:id="rId39"/>
      <p:italic r:id="rId40"/>
    </p:embeddedFont>
    <p:embeddedFont>
      <p:font typeface="Open Sans" panose="020B0606030504020204" pitchFamily="34" charset="0"/>
      <p:regular r:id="rId41"/>
      <p:bold r:id="rId42"/>
      <p:italic r:id="rId43"/>
      <p:boldItalic r:id="rId44"/>
    </p:embeddedFont>
    <p:embeddedFont>
      <p:font typeface="Palatino" pitchFamily="2" charset="0"/>
      <p:regular r:id="rId45"/>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12F4B54-F77E-44F9-9B1C-D8E6C3C56875}" type="datetimeFigureOut">
              <a:rPr lang="en-US"/>
              <a:pPr>
                <a:defRPr/>
              </a:pPr>
              <a:t>8/19/2020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5B83A3-5E8F-414A-A945-037260B78040}" type="slidenum">
              <a:rPr lang="en-US"/>
              <a:pPr>
                <a:defRPr/>
              </a:pPr>
              <a:t>‹#›</a:t>
            </a:fld>
            <a:endParaRPr lang="en-US"/>
          </a:p>
        </p:txBody>
      </p:sp>
    </p:spTree>
    <p:extLst>
      <p:ext uri="{BB962C8B-B14F-4D97-AF65-F5344CB8AC3E}">
        <p14:creationId xmlns:p14="http://schemas.microsoft.com/office/powerpoint/2010/main" val="3647746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8C6B46C-B9B4-4E49-A485-D33F779A17BC}" type="datetimeFigureOut">
              <a:rPr lang="en-US"/>
              <a:pPr>
                <a:defRPr/>
              </a:pPr>
              <a:t>8/19/2020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34896E-E246-414B-BC80-9CE54F83BBBD}" type="slidenum">
              <a:rPr lang="en-US"/>
              <a:pPr>
                <a:defRPr/>
              </a:pPr>
              <a:t>‹#›</a:t>
            </a:fld>
            <a:endParaRPr lang="en-US"/>
          </a:p>
        </p:txBody>
      </p:sp>
    </p:spTree>
    <p:extLst>
      <p:ext uri="{BB962C8B-B14F-4D97-AF65-F5344CB8AC3E}">
        <p14:creationId xmlns:p14="http://schemas.microsoft.com/office/powerpoint/2010/main" val="2737939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697F346-DDCE-4E68-AE94-61B960EBD641}" type="datetimeFigureOut">
              <a:rPr lang="en-US"/>
              <a:pPr>
                <a:defRPr/>
              </a:pPr>
              <a:t>8/19/2020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A1FDDE-F497-4FD9-88A7-AD04EDF7F7BA}" type="slidenum">
              <a:rPr lang="en-US"/>
              <a:pPr>
                <a:defRPr/>
              </a:pPr>
              <a:t>‹#›</a:t>
            </a:fld>
            <a:endParaRPr lang="en-US"/>
          </a:p>
        </p:txBody>
      </p:sp>
    </p:spTree>
    <p:extLst>
      <p:ext uri="{BB962C8B-B14F-4D97-AF65-F5344CB8AC3E}">
        <p14:creationId xmlns:p14="http://schemas.microsoft.com/office/powerpoint/2010/main" val="193765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FD7CDF1-FB92-4DE5-BA0A-CB94907B815E}" type="datetimeFigureOut">
              <a:rPr lang="en-US"/>
              <a:pPr>
                <a:defRPr/>
              </a:pPr>
              <a:t>8/19/2020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45D157-0DD4-41E4-A5DC-A87102ACE9D5}" type="slidenum">
              <a:rPr lang="en-US"/>
              <a:pPr>
                <a:defRPr/>
              </a:pPr>
              <a:t>‹#›</a:t>
            </a:fld>
            <a:endParaRPr lang="en-US"/>
          </a:p>
        </p:txBody>
      </p:sp>
    </p:spTree>
    <p:extLst>
      <p:ext uri="{BB962C8B-B14F-4D97-AF65-F5344CB8AC3E}">
        <p14:creationId xmlns:p14="http://schemas.microsoft.com/office/powerpoint/2010/main" val="3907416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DA960EC-571B-4F29-8207-3286CF19CABC}" type="datetimeFigureOut">
              <a:rPr lang="en-US"/>
              <a:pPr>
                <a:defRPr/>
              </a:pPr>
              <a:t>8/19/2020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A169E1-A2AB-4038-AE31-A7824EB1C37D}" type="slidenum">
              <a:rPr lang="en-US"/>
              <a:pPr>
                <a:defRPr/>
              </a:pPr>
              <a:t>‹#›</a:t>
            </a:fld>
            <a:endParaRPr lang="en-US"/>
          </a:p>
        </p:txBody>
      </p:sp>
    </p:spTree>
    <p:extLst>
      <p:ext uri="{BB962C8B-B14F-4D97-AF65-F5344CB8AC3E}">
        <p14:creationId xmlns:p14="http://schemas.microsoft.com/office/powerpoint/2010/main" val="2844696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3EB9090-E441-415D-81E8-DD5020B4C08C}" type="datetimeFigureOut">
              <a:rPr lang="en-US"/>
              <a:pPr>
                <a:defRPr/>
              </a:pPr>
              <a:t>8/19/2020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E80B77E-4AFC-4FF5-8427-EF0F29EBA5DC}" type="slidenum">
              <a:rPr lang="en-US"/>
              <a:pPr>
                <a:defRPr/>
              </a:pPr>
              <a:t>‹#›</a:t>
            </a:fld>
            <a:endParaRPr lang="en-US"/>
          </a:p>
        </p:txBody>
      </p:sp>
    </p:spTree>
    <p:extLst>
      <p:ext uri="{BB962C8B-B14F-4D97-AF65-F5344CB8AC3E}">
        <p14:creationId xmlns:p14="http://schemas.microsoft.com/office/powerpoint/2010/main" val="303612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3000656-A858-4786-894D-6D58144711BA}" type="datetimeFigureOut">
              <a:rPr lang="en-US"/>
              <a:pPr>
                <a:defRPr/>
              </a:pPr>
              <a:t>8/19/2020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A24AF10-342E-416E-BD2F-9045E1F7E612}" type="slidenum">
              <a:rPr lang="en-US"/>
              <a:pPr>
                <a:defRPr/>
              </a:pPr>
              <a:t>‹#›</a:t>
            </a:fld>
            <a:endParaRPr lang="en-US"/>
          </a:p>
        </p:txBody>
      </p:sp>
    </p:spTree>
    <p:extLst>
      <p:ext uri="{BB962C8B-B14F-4D97-AF65-F5344CB8AC3E}">
        <p14:creationId xmlns:p14="http://schemas.microsoft.com/office/powerpoint/2010/main" val="1375041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BF152A5-7618-4D66-81AB-09752CB2EB1B}" type="datetimeFigureOut">
              <a:rPr lang="en-US"/>
              <a:pPr>
                <a:defRPr/>
              </a:pPr>
              <a:t>8/19/2020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8A98935-FD37-4AA1-8CB3-04F0E483F7CD}" type="slidenum">
              <a:rPr lang="en-US"/>
              <a:pPr>
                <a:defRPr/>
              </a:pPr>
              <a:t>‹#›</a:t>
            </a:fld>
            <a:endParaRPr lang="en-US"/>
          </a:p>
        </p:txBody>
      </p:sp>
    </p:spTree>
    <p:extLst>
      <p:ext uri="{BB962C8B-B14F-4D97-AF65-F5344CB8AC3E}">
        <p14:creationId xmlns:p14="http://schemas.microsoft.com/office/powerpoint/2010/main" val="1590333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4D3BDED-2A91-41E0-84B2-76E40927D2F8}" type="datetimeFigureOut">
              <a:rPr lang="en-US"/>
              <a:pPr>
                <a:defRPr/>
              </a:pPr>
              <a:t>8/19/2020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5EEF173-2AAF-4885-9075-63B987819CEC}" type="slidenum">
              <a:rPr lang="en-US"/>
              <a:pPr>
                <a:defRPr/>
              </a:pPr>
              <a:t>‹#›</a:t>
            </a:fld>
            <a:endParaRPr lang="en-US"/>
          </a:p>
        </p:txBody>
      </p:sp>
    </p:spTree>
    <p:extLst>
      <p:ext uri="{BB962C8B-B14F-4D97-AF65-F5344CB8AC3E}">
        <p14:creationId xmlns:p14="http://schemas.microsoft.com/office/powerpoint/2010/main" val="3888824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7F17A64-5303-438A-A4F8-259724FA4BED}" type="datetimeFigureOut">
              <a:rPr lang="en-US"/>
              <a:pPr>
                <a:defRPr/>
              </a:pPr>
              <a:t>8/19/2020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35DCFC4-DFCB-4A80-B577-3FA906366F38}" type="slidenum">
              <a:rPr lang="en-US"/>
              <a:pPr>
                <a:defRPr/>
              </a:pPr>
              <a:t>‹#›</a:t>
            </a:fld>
            <a:endParaRPr lang="en-US"/>
          </a:p>
        </p:txBody>
      </p:sp>
    </p:spTree>
    <p:extLst>
      <p:ext uri="{BB962C8B-B14F-4D97-AF65-F5344CB8AC3E}">
        <p14:creationId xmlns:p14="http://schemas.microsoft.com/office/powerpoint/2010/main" val="4044176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5B56724-91D6-4FFB-BC05-A553F755BCC3}" type="datetimeFigureOut">
              <a:rPr lang="en-US"/>
              <a:pPr>
                <a:defRPr/>
              </a:pPr>
              <a:t>8/19/2020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2F3331-0711-4F19-A822-9D8013FDEFF1}" type="slidenum">
              <a:rPr lang="en-US"/>
              <a:pPr>
                <a:defRPr/>
              </a:pPr>
              <a:t>‹#›</a:t>
            </a:fld>
            <a:endParaRPr lang="en-US"/>
          </a:p>
        </p:txBody>
      </p:sp>
    </p:spTree>
    <p:extLst>
      <p:ext uri="{BB962C8B-B14F-4D97-AF65-F5344CB8AC3E}">
        <p14:creationId xmlns:p14="http://schemas.microsoft.com/office/powerpoint/2010/main" val="1717606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AE21286B-4B91-4CF7-8CDB-B13B77379D42}" type="datetimeFigureOut">
              <a:rPr lang="en-US"/>
              <a:pPr>
                <a:defRPr/>
              </a:pPr>
              <a:t>8/19/2020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B2C6B144-4230-429C-A4B7-E104298419E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2.jpg"/><Relationship Id="rId4" Type="http://schemas.openxmlformats.org/officeDocument/2006/relationships/image" Target="../media/image31.jp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8.jpg"/></Relationships>
</file>

<file path=ppt/slides/_rels/slide2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292EB5-5505-451A-B9A5-75954734DE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51" name="TextBox 4"/>
          <p:cNvSpPr txBox="1">
            <a:spLocks noChangeArrowheads="1"/>
          </p:cNvSpPr>
          <p:nvPr/>
        </p:nvSpPr>
        <p:spPr bwMode="auto">
          <a:xfrm>
            <a:off x="63500" y="0"/>
            <a:ext cx="1231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Lesson 11</a:t>
            </a:r>
          </a:p>
        </p:txBody>
      </p:sp>
      <p:sp>
        <p:nvSpPr>
          <p:cNvPr id="2052" name="TextBox 5"/>
          <p:cNvSpPr txBox="1">
            <a:spLocks noChangeArrowheads="1"/>
          </p:cNvSpPr>
          <p:nvPr/>
        </p:nvSpPr>
        <p:spPr bwMode="auto">
          <a:xfrm>
            <a:off x="0" y="568325"/>
            <a:ext cx="121920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800">
                <a:latin typeface="Algerian" panose="04020705040A02060702" pitchFamily="82" charset="0"/>
              </a:rPr>
              <a:t>The Sermon on the Mount</a:t>
            </a:r>
          </a:p>
          <a:p>
            <a:pPr algn="ctr" eaLnBrk="1" hangingPunct="1"/>
            <a:r>
              <a:rPr lang="en-US" altLang="en-US" sz="4800">
                <a:latin typeface="Algerian" panose="04020705040A02060702" pitchFamily="82" charset="0"/>
              </a:rPr>
              <a:t>Treasures in Heaven</a:t>
            </a:r>
          </a:p>
          <a:p>
            <a:pPr algn="ctr" eaLnBrk="1" hangingPunct="1"/>
            <a:r>
              <a:rPr lang="en-US" altLang="en-US" sz="4000">
                <a:latin typeface="Algerian" panose="04020705040A02060702" pitchFamily="82" charset="0"/>
              </a:rPr>
              <a:t>Matthew 6</a:t>
            </a:r>
          </a:p>
        </p:txBody>
      </p:sp>
      <p:sp>
        <p:nvSpPr>
          <p:cNvPr id="2053" name="Rectangle 6"/>
          <p:cNvSpPr>
            <a:spLocks noChangeArrowheads="1"/>
          </p:cNvSpPr>
          <p:nvPr/>
        </p:nvSpPr>
        <p:spPr bwMode="auto">
          <a:xfrm>
            <a:off x="2508250" y="2954338"/>
            <a:ext cx="8129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i="1"/>
              <a:t> … but that ye may do these things to lay up for yourselves a treasure in heaven, yea, which is eternal, and which fadeth not away; yea, that ye may have that precious gift of eternal life, which we have reason to suppose hath been given to our fathers.</a:t>
            </a:r>
          </a:p>
          <a:p>
            <a:pPr eaLnBrk="1" hangingPunct="1"/>
            <a:r>
              <a:rPr lang="en-US" altLang="en-US" i="1"/>
              <a:t>Helaman 8:5</a:t>
            </a:r>
          </a:p>
        </p:txBody>
      </p:sp>
      <p:grpSp>
        <p:nvGrpSpPr>
          <p:cNvPr id="2054" name="Group 8"/>
          <p:cNvGrpSpPr>
            <a:grpSpLocks/>
          </p:cNvGrpSpPr>
          <p:nvPr/>
        </p:nvGrpSpPr>
        <p:grpSpPr bwMode="auto">
          <a:xfrm>
            <a:off x="5065713" y="4835525"/>
            <a:ext cx="2060575" cy="1809750"/>
            <a:chOff x="2743200" y="2590800"/>
            <a:chExt cx="2133600" cy="2285999"/>
          </a:xfrm>
        </p:grpSpPr>
        <p:sp>
          <p:nvSpPr>
            <p:cNvPr id="11" name="Oval 10"/>
            <p:cNvSpPr/>
            <p:nvPr/>
          </p:nvSpPr>
          <p:spPr>
            <a:xfrm>
              <a:off x="2751418" y="2590800"/>
              <a:ext cx="2107300" cy="6858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Trapezoid 11"/>
            <p:cNvSpPr/>
            <p:nvPr/>
          </p:nvSpPr>
          <p:spPr>
            <a:xfrm rot="10800000">
              <a:off x="2751418" y="2895600"/>
              <a:ext cx="2107300" cy="685800"/>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Trapezoid 12"/>
            <p:cNvSpPr/>
            <p:nvPr/>
          </p:nvSpPr>
          <p:spPr>
            <a:xfrm rot="10800000">
              <a:off x="2833606" y="2971800"/>
              <a:ext cx="1944568" cy="609600"/>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Trapezoid 13"/>
            <p:cNvSpPr/>
            <p:nvPr/>
          </p:nvSpPr>
          <p:spPr>
            <a:xfrm>
              <a:off x="2743200" y="3581400"/>
              <a:ext cx="2133600" cy="780048"/>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Trapezoid 14"/>
            <p:cNvSpPr/>
            <p:nvPr/>
          </p:nvSpPr>
          <p:spPr>
            <a:xfrm>
              <a:off x="2831963" y="3693694"/>
              <a:ext cx="1956074" cy="555458"/>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Trapezoid 15"/>
            <p:cNvSpPr/>
            <p:nvPr/>
          </p:nvSpPr>
          <p:spPr>
            <a:xfrm rot="10800000">
              <a:off x="2743200" y="4361447"/>
              <a:ext cx="2133600" cy="515352"/>
            </a:xfrm>
            <a:prstGeom prst="trapezoid">
              <a:avLst>
                <a:gd name="adj" fmla="val 4460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061" name="Group 27"/>
            <p:cNvGrpSpPr>
              <a:grpSpLocks/>
            </p:cNvGrpSpPr>
            <p:nvPr/>
          </p:nvGrpSpPr>
          <p:grpSpPr bwMode="auto">
            <a:xfrm>
              <a:off x="3124200" y="3505200"/>
              <a:ext cx="381000" cy="304800"/>
              <a:chOff x="1295400" y="5181600"/>
              <a:chExt cx="1066800" cy="762000"/>
            </a:xfrm>
          </p:grpSpPr>
          <p:sp>
            <p:nvSpPr>
              <p:cNvPr id="43" name="Trapezoid 19"/>
              <p:cNvSpPr/>
              <p:nvPr/>
            </p:nvSpPr>
            <p:spPr>
              <a:xfrm>
                <a:off x="1296386" y="5181600"/>
                <a:ext cx="1067786"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4" name="Trapezoid 43"/>
              <p:cNvSpPr/>
              <p:nvPr/>
            </p:nvSpPr>
            <p:spPr>
              <a:xfrm rot="10800000">
                <a:off x="1296386" y="5562600"/>
                <a:ext cx="1067786"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5" name="Oval 44"/>
              <p:cNvSpPr/>
              <p:nvPr/>
            </p:nvSpPr>
            <p:spPr>
              <a:xfrm>
                <a:off x="1567933" y="5311942"/>
                <a:ext cx="156486" cy="150395"/>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6" name="Oval 22"/>
              <p:cNvSpPr/>
              <p:nvPr/>
            </p:nvSpPr>
            <p:spPr>
              <a:xfrm>
                <a:off x="1917725" y="5311942"/>
                <a:ext cx="156486" cy="150395"/>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7" name="Oval 46"/>
              <p:cNvSpPr/>
              <p:nvPr/>
            </p:nvSpPr>
            <p:spPr>
              <a:xfrm>
                <a:off x="1526512" y="5637799"/>
                <a:ext cx="151882" cy="155406"/>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8" name="Oval 47"/>
              <p:cNvSpPr/>
              <p:nvPr/>
            </p:nvSpPr>
            <p:spPr>
              <a:xfrm>
                <a:off x="1756638" y="5723021"/>
                <a:ext cx="156486" cy="155409"/>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9" name="Oval 48"/>
              <p:cNvSpPr/>
              <p:nvPr/>
            </p:nvSpPr>
            <p:spPr>
              <a:xfrm>
                <a:off x="1972955" y="5627773"/>
                <a:ext cx="151885" cy="150395"/>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2062" name="Group 28"/>
            <p:cNvGrpSpPr>
              <a:grpSpLocks/>
            </p:cNvGrpSpPr>
            <p:nvPr/>
          </p:nvGrpSpPr>
          <p:grpSpPr bwMode="auto">
            <a:xfrm>
              <a:off x="3962400" y="3505200"/>
              <a:ext cx="381000" cy="304800"/>
              <a:chOff x="1295400" y="5181600"/>
              <a:chExt cx="1066800" cy="762000"/>
            </a:xfrm>
          </p:grpSpPr>
          <p:sp>
            <p:nvSpPr>
              <p:cNvPr id="36" name="Trapezoid 35"/>
              <p:cNvSpPr/>
              <p:nvPr/>
            </p:nvSpPr>
            <p:spPr>
              <a:xfrm>
                <a:off x="1296716" y="5181600"/>
                <a:ext cx="1067786"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7" name="Trapezoid 36"/>
              <p:cNvSpPr/>
              <p:nvPr/>
            </p:nvSpPr>
            <p:spPr>
              <a:xfrm rot="10800000">
                <a:off x="1296716" y="5562600"/>
                <a:ext cx="1067786"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8" name="Oval 37"/>
              <p:cNvSpPr/>
              <p:nvPr/>
            </p:nvSpPr>
            <p:spPr>
              <a:xfrm>
                <a:off x="1568264" y="5311942"/>
                <a:ext cx="156486" cy="150395"/>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9" name="Oval 38"/>
              <p:cNvSpPr/>
              <p:nvPr/>
            </p:nvSpPr>
            <p:spPr>
              <a:xfrm>
                <a:off x="1918056" y="5311942"/>
                <a:ext cx="156486" cy="150395"/>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0" name="Oval 39"/>
              <p:cNvSpPr/>
              <p:nvPr/>
            </p:nvSpPr>
            <p:spPr>
              <a:xfrm>
                <a:off x="1526842" y="5637799"/>
                <a:ext cx="151882" cy="155406"/>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 name="Oval 40"/>
              <p:cNvSpPr/>
              <p:nvPr/>
            </p:nvSpPr>
            <p:spPr>
              <a:xfrm>
                <a:off x="1756969" y="5723021"/>
                <a:ext cx="156486" cy="155409"/>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2" name="Oval 41"/>
              <p:cNvSpPr/>
              <p:nvPr/>
            </p:nvSpPr>
            <p:spPr>
              <a:xfrm>
                <a:off x="1973286" y="5627773"/>
                <a:ext cx="151885" cy="150395"/>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19" name="Trapezoid 18"/>
            <p:cNvSpPr/>
            <p:nvPr/>
          </p:nvSpPr>
          <p:spPr>
            <a:xfrm rot="10800000">
              <a:off x="3277421" y="4343399"/>
              <a:ext cx="228483" cy="511343"/>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Trapezoid 19"/>
            <p:cNvSpPr/>
            <p:nvPr/>
          </p:nvSpPr>
          <p:spPr>
            <a:xfrm rot="10800000">
              <a:off x="4038483" y="4343399"/>
              <a:ext cx="228482" cy="511343"/>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Trapezoid 20"/>
            <p:cNvSpPr/>
            <p:nvPr/>
          </p:nvSpPr>
          <p:spPr>
            <a:xfrm rot="10800000">
              <a:off x="3353034" y="2590800"/>
              <a:ext cx="152870" cy="304800"/>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Trapezoid 21"/>
            <p:cNvSpPr/>
            <p:nvPr/>
          </p:nvSpPr>
          <p:spPr>
            <a:xfrm rot="10800000">
              <a:off x="4038483" y="2590800"/>
              <a:ext cx="152869" cy="304800"/>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067" name="Group 43"/>
            <p:cNvGrpSpPr>
              <a:grpSpLocks/>
            </p:cNvGrpSpPr>
            <p:nvPr/>
          </p:nvGrpSpPr>
          <p:grpSpPr bwMode="auto">
            <a:xfrm>
              <a:off x="3581400" y="2743200"/>
              <a:ext cx="381000" cy="304800"/>
              <a:chOff x="1066800" y="4495800"/>
              <a:chExt cx="1143000" cy="1044388"/>
            </a:xfrm>
          </p:grpSpPr>
          <p:sp>
            <p:nvSpPr>
              <p:cNvPr id="33" name="Trapezoid 32"/>
              <p:cNvSpPr/>
              <p:nvPr/>
            </p:nvSpPr>
            <p:spPr>
              <a:xfrm rot="10800000">
                <a:off x="1067151" y="5031736"/>
                <a:ext cx="1144056" cy="508452"/>
              </a:xfrm>
              <a:prstGeom prst="trapezoid">
                <a:avLst>
                  <a:gd name="adj" fmla="val 46517"/>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4" name="Rounded Rectangle 33"/>
              <p:cNvSpPr/>
              <p:nvPr/>
            </p:nvSpPr>
            <p:spPr>
              <a:xfrm>
                <a:off x="1565208" y="5079835"/>
                <a:ext cx="152871" cy="377901"/>
              </a:xfrm>
              <a:prstGeom prst="roundRect">
                <a:avLst>
                  <a:gd name="adj"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5" name="Trapezoid 34"/>
              <p:cNvSpPr/>
              <p:nvPr/>
            </p:nvSpPr>
            <p:spPr>
              <a:xfrm flipH="1">
                <a:off x="1067151" y="4495800"/>
                <a:ext cx="1144056" cy="508452"/>
              </a:xfrm>
              <a:prstGeom prst="trapezoid">
                <a:avLst>
                  <a:gd name="adj" fmla="val 46517"/>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2068" name="Group 56"/>
            <p:cNvGrpSpPr>
              <a:grpSpLocks/>
            </p:cNvGrpSpPr>
            <p:nvPr/>
          </p:nvGrpSpPr>
          <p:grpSpPr bwMode="auto">
            <a:xfrm>
              <a:off x="3581400" y="4343400"/>
              <a:ext cx="304800" cy="457200"/>
              <a:chOff x="6705600" y="4419600"/>
              <a:chExt cx="838200" cy="1295400"/>
            </a:xfrm>
          </p:grpSpPr>
          <p:sp>
            <p:nvSpPr>
              <p:cNvPr id="25" name="Trapezoid 24"/>
              <p:cNvSpPr/>
              <p:nvPr/>
            </p:nvSpPr>
            <p:spPr>
              <a:xfrm rot="10800000">
                <a:off x="6705922" y="4419596"/>
                <a:ext cx="759417" cy="306805"/>
              </a:xfrm>
              <a:prstGeom prst="trapezoid">
                <a:avLst>
                  <a:gd name="adj" fmla="val 46517"/>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070" name="Group 53"/>
              <p:cNvGrpSpPr>
                <a:grpSpLocks/>
              </p:cNvGrpSpPr>
              <p:nvPr/>
            </p:nvGrpSpPr>
            <p:grpSpPr bwMode="auto">
              <a:xfrm>
                <a:off x="6705600" y="4495800"/>
                <a:ext cx="838200" cy="1219200"/>
                <a:chOff x="5715000" y="3294529"/>
                <a:chExt cx="1066800" cy="1506071"/>
              </a:xfrm>
            </p:grpSpPr>
            <p:sp>
              <p:nvSpPr>
                <p:cNvPr id="28" name="Block Arc 27"/>
                <p:cNvSpPr/>
                <p:nvPr/>
              </p:nvSpPr>
              <p:spPr>
                <a:xfrm>
                  <a:off x="5824718" y="3291638"/>
                  <a:ext cx="839961" cy="1066800"/>
                </a:xfrm>
                <a:prstGeom prst="blockArc">
                  <a:avLst>
                    <a:gd name="adj1" fmla="val 10709571"/>
                    <a:gd name="adj2" fmla="val 21494253"/>
                    <a:gd name="adj3" fmla="val 18122"/>
                  </a:avLst>
                </a:prstGeom>
                <a:solidFill>
                  <a:srgbClr val="E2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29" name="Rounded Rectangle 28"/>
                <p:cNvSpPr/>
                <p:nvPr/>
              </p:nvSpPr>
              <p:spPr>
                <a:xfrm>
                  <a:off x="5715410" y="3733796"/>
                  <a:ext cx="1064332" cy="1066800"/>
                </a:xfrm>
                <a:prstGeom prst="roundRect">
                  <a:avLst/>
                </a:prstGeom>
                <a:solidFill>
                  <a:srgbClr val="E2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074" name="Group 52"/>
                <p:cNvGrpSpPr>
                  <a:grpSpLocks/>
                </p:cNvGrpSpPr>
                <p:nvPr/>
              </p:nvGrpSpPr>
              <p:grpSpPr bwMode="auto">
                <a:xfrm>
                  <a:off x="6140824" y="4007224"/>
                  <a:ext cx="228600" cy="493059"/>
                  <a:chOff x="6096000" y="4038600"/>
                  <a:chExt cx="304800" cy="569259"/>
                </a:xfrm>
              </p:grpSpPr>
              <p:sp>
                <p:nvSpPr>
                  <p:cNvPr id="31" name="Trapezoid 30"/>
                  <p:cNvSpPr/>
                  <p:nvPr/>
                </p:nvSpPr>
                <p:spPr>
                  <a:xfrm>
                    <a:off x="6142450" y="4225306"/>
                    <a:ext cx="222452" cy="380848"/>
                  </a:xfrm>
                  <a:prstGeom prst="trapezoid">
                    <a:avLst>
                      <a:gd name="adj" fmla="val 26471"/>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2" name="Oval 31"/>
                  <p:cNvSpPr/>
                  <p:nvPr/>
                </p:nvSpPr>
                <p:spPr>
                  <a:xfrm>
                    <a:off x="6096425" y="4038937"/>
                    <a:ext cx="299161" cy="22688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sp>
            <p:nvSpPr>
              <p:cNvPr id="27" name="Rounded Rectangle 26"/>
              <p:cNvSpPr/>
              <p:nvPr/>
            </p:nvSpPr>
            <p:spPr>
              <a:xfrm>
                <a:off x="7008783" y="4459369"/>
                <a:ext cx="153691" cy="227263"/>
              </a:xfrm>
              <a:prstGeom prst="roundRect">
                <a:avLst>
                  <a:gd name="adj" fmla="val 50000"/>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orig06.deviantart.net/736a/f/2009/057/3/7/egyptian_desert_mountain_by_pepeglax.jpg"/>
          <p:cNvPicPr>
            <a:picLocks noChangeAspect="1" noChangeArrowheads="1"/>
          </p:cNvPicPr>
          <p:nvPr/>
        </p:nvPicPr>
        <p:blipFill>
          <a:blip r:embed="rId2">
            <a:extLst>
              <a:ext uri="{28A0092B-C50C-407E-A947-70E740481C1C}">
                <a14:useLocalDpi xmlns:a14="http://schemas.microsoft.com/office/drawing/2010/main" val="0"/>
              </a:ext>
            </a:extLst>
          </a:blip>
          <a:srcRect l="-1634" r="2" b="42574"/>
          <a:stretch>
            <a:fillRect/>
          </a:stretch>
        </p:blipFill>
        <p:spPr bwMode="auto">
          <a:xfrm>
            <a:off x="-198438" y="0"/>
            <a:ext cx="12390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1746044" y="6488668"/>
            <a:ext cx="442750" cy="369332"/>
          </a:xfrm>
          <a:prstGeom prst="rect">
            <a:avLst/>
          </a:prstGeom>
        </p:spPr>
        <p:txBody>
          <a:bodyPr wrap="none">
            <a:spAutoFit/>
          </a:bodyPr>
          <a:lstStyle/>
          <a:p>
            <a:r>
              <a:rPr lang="en-US" altLang="en-US" dirty="0"/>
              <a:t>(7)</a:t>
            </a:r>
            <a:endParaRPr lang="en-US" dirty="0"/>
          </a:p>
        </p:txBody>
      </p:sp>
      <p:sp>
        <p:nvSpPr>
          <p:cNvPr id="11" name="TextBox 4"/>
          <p:cNvSpPr txBox="1">
            <a:spLocks noChangeArrowheads="1"/>
          </p:cNvSpPr>
          <p:nvPr/>
        </p:nvSpPr>
        <p:spPr bwMode="auto">
          <a:xfrm>
            <a:off x="0" y="0"/>
            <a:ext cx="1219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800" dirty="0">
                <a:latin typeface="Algerian" panose="04020705040A02060702" pitchFamily="82" charset="0"/>
              </a:rPr>
              <a:t>Prayer</a:t>
            </a:r>
            <a:endParaRPr lang="en-US" altLang="en-US" sz="4000" dirty="0">
              <a:latin typeface="Algerian" panose="04020705040A02060702" pitchFamily="82" charset="0"/>
            </a:endParaRPr>
          </a:p>
        </p:txBody>
      </p:sp>
      <p:sp>
        <p:nvSpPr>
          <p:cNvPr id="4" name="Rectangle 3"/>
          <p:cNvSpPr/>
          <p:nvPr/>
        </p:nvSpPr>
        <p:spPr>
          <a:xfrm>
            <a:off x="398351" y="1382286"/>
            <a:ext cx="6219731" cy="4093428"/>
          </a:xfrm>
          <a:prstGeom prst="rect">
            <a:avLst/>
          </a:prstGeom>
        </p:spPr>
        <p:txBody>
          <a:bodyPr wrap="square">
            <a:spAutoFit/>
          </a:bodyPr>
          <a:lstStyle/>
          <a:p>
            <a:r>
              <a:rPr lang="en-US" sz="2000" dirty="0"/>
              <a:t>“Prayer is the act by which the will of the Father and the will of the child are brought into correspondence with each other. </a:t>
            </a:r>
          </a:p>
          <a:p>
            <a:endParaRPr lang="en-US" sz="2000" dirty="0"/>
          </a:p>
          <a:p>
            <a:r>
              <a:rPr lang="en-US" sz="2000" dirty="0"/>
              <a:t>The object of prayer is not to change the will of God but to secure for ourselves and for others blessings that God is already willing to grant but that are made conditional on our asking for them. </a:t>
            </a:r>
          </a:p>
          <a:p>
            <a:endParaRPr lang="en-US" sz="2000" dirty="0"/>
          </a:p>
          <a:p>
            <a:r>
              <a:rPr lang="en-US" sz="2000" dirty="0"/>
              <a:t>Blessings require some work or effort on our part before we can obtain them. Prayer is a form of work and is an appointed means for obtaining the highest of all blessings” </a:t>
            </a:r>
          </a:p>
        </p:txBody>
      </p:sp>
      <p:grpSp>
        <p:nvGrpSpPr>
          <p:cNvPr id="3" name="Group 2"/>
          <p:cNvGrpSpPr/>
          <p:nvPr/>
        </p:nvGrpSpPr>
        <p:grpSpPr>
          <a:xfrm>
            <a:off x="7088863" y="1070240"/>
            <a:ext cx="2525916" cy="2589225"/>
            <a:chOff x="7088863" y="1070240"/>
            <a:chExt cx="2525916" cy="2589225"/>
          </a:xfrm>
        </p:grpSpPr>
        <p:pic>
          <p:nvPicPr>
            <p:cNvPr id="24578" name="Picture 2" descr="http://images.fineartamerica.com/images/artworkimages/mediumlarge/1/whisper-a-little-prayer-for-me-rick-moore.jpg"/>
            <p:cNvPicPr>
              <a:picLocks noChangeAspect="1" noChangeArrowheads="1"/>
            </p:cNvPicPr>
            <p:nvPr/>
          </p:nvPicPr>
          <p:blipFill rotWithShape="1">
            <a:blip r:embed="rId3">
              <a:extLst>
                <a:ext uri="{28A0092B-C50C-407E-A947-70E740481C1C}">
                  <a14:useLocalDpi xmlns:a14="http://schemas.microsoft.com/office/drawing/2010/main" val="0"/>
                </a:ext>
              </a:extLst>
            </a:blip>
            <a:srcRect l="5754" t="19178" r="9758" b="27172"/>
            <a:stretch/>
          </p:blipFill>
          <p:spPr bwMode="auto">
            <a:xfrm>
              <a:off x="7088863" y="1070240"/>
              <a:ext cx="2525916" cy="235876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7106229" y="3413244"/>
              <a:ext cx="776175" cy="246221"/>
            </a:xfrm>
            <a:prstGeom prst="rect">
              <a:avLst/>
            </a:prstGeom>
          </p:spPr>
          <p:txBody>
            <a:bodyPr wrap="none">
              <a:spAutoFit/>
            </a:bodyPr>
            <a:lstStyle/>
            <a:p>
              <a:r>
                <a:rPr lang="en-US" altLang="en-US" sz="1000" dirty="0"/>
                <a:t>Rick Moore</a:t>
              </a:r>
              <a:endParaRPr lang="en-US" sz="1000" dirty="0"/>
            </a:p>
          </p:txBody>
        </p:sp>
      </p:grpSp>
      <p:pic>
        <p:nvPicPr>
          <p:cNvPr id="24580" name="Picture 4" descr="http://johndrubel.com/wp-content/uploads/2010/05/Eric-Praying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1762" y="4051410"/>
            <a:ext cx="3252728" cy="2553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54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4580"/>
                                        </p:tgtEl>
                                        <p:attrNameLst>
                                          <p:attrName>style.visibility</p:attrName>
                                        </p:attrNameLst>
                                      </p:cBhvr>
                                      <p:to>
                                        <p:strVal val="visible"/>
                                      </p:to>
                                    </p:set>
                                    <p:animEffect transition="in" filter="fade">
                                      <p:cBhvr>
                                        <p:cTn id="9" dur="500"/>
                                        <p:tgtEl>
                                          <p:spTgt spid="2458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orig06.deviantart.net/736a/f/2009/057/3/7/egyptian_desert_mountain_by_pepeglax.jpg"/>
          <p:cNvPicPr>
            <a:picLocks noChangeAspect="1" noChangeArrowheads="1"/>
          </p:cNvPicPr>
          <p:nvPr/>
        </p:nvPicPr>
        <p:blipFill>
          <a:blip r:embed="rId2">
            <a:extLst>
              <a:ext uri="{28A0092B-C50C-407E-A947-70E740481C1C}">
                <a14:useLocalDpi xmlns:a14="http://schemas.microsoft.com/office/drawing/2010/main" val="0"/>
              </a:ext>
            </a:extLst>
          </a:blip>
          <a:srcRect l="-1634" r="2" b="42574"/>
          <a:stretch>
            <a:fillRect/>
          </a:stretch>
        </p:blipFill>
        <p:spPr bwMode="auto">
          <a:xfrm>
            <a:off x="-198438" y="0"/>
            <a:ext cx="12390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4"/>
          <p:cNvSpPr txBox="1">
            <a:spLocks noChangeArrowheads="1"/>
          </p:cNvSpPr>
          <p:nvPr/>
        </p:nvSpPr>
        <p:spPr bwMode="auto">
          <a:xfrm>
            <a:off x="0" y="0"/>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3200" dirty="0">
                <a:latin typeface="Algerian" panose="04020705040A02060702" pitchFamily="82" charset="0"/>
              </a:rPr>
              <a:t>After This Manner Therefore Pray Ye</a:t>
            </a:r>
          </a:p>
        </p:txBody>
      </p:sp>
      <p:sp>
        <p:nvSpPr>
          <p:cNvPr id="4" name="Rectangle 3"/>
          <p:cNvSpPr/>
          <p:nvPr/>
        </p:nvSpPr>
        <p:spPr>
          <a:xfrm>
            <a:off x="3874883" y="648956"/>
            <a:ext cx="4653481" cy="1015663"/>
          </a:xfrm>
          <a:prstGeom prst="rect">
            <a:avLst/>
          </a:prstGeom>
        </p:spPr>
        <p:txBody>
          <a:bodyPr wrap="square">
            <a:spAutoFit/>
          </a:bodyPr>
          <a:lstStyle/>
          <a:p>
            <a:pPr algn="ctr"/>
            <a:r>
              <a:rPr lang="en-US" sz="2000" dirty="0"/>
              <a:t>“The Lord’s Prayer serves as a pattern to follow and not as a piece to memorize and recite repetitively.” (8)</a:t>
            </a:r>
          </a:p>
        </p:txBody>
      </p:sp>
      <p:sp>
        <p:nvSpPr>
          <p:cNvPr id="5" name="Rectangle 4"/>
          <p:cNvSpPr/>
          <p:nvPr/>
        </p:nvSpPr>
        <p:spPr>
          <a:xfrm>
            <a:off x="1029077" y="2936557"/>
            <a:ext cx="3542923" cy="1569660"/>
          </a:xfrm>
          <a:prstGeom prst="rect">
            <a:avLst/>
          </a:prstGeom>
        </p:spPr>
        <p:txBody>
          <a:bodyPr wrap="square">
            <a:spAutoFit/>
          </a:bodyPr>
          <a:lstStyle/>
          <a:p>
            <a:pPr algn="ctr"/>
            <a:r>
              <a:rPr lang="en-US" sz="2400" dirty="0"/>
              <a:t>How can we enrich our own prayers and our own witness of the truth of Jesus’ message?</a:t>
            </a:r>
          </a:p>
        </p:txBody>
      </p:sp>
      <p:pic>
        <p:nvPicPr>
          <p:cNvPr id="13" name="Picture 12" descr="Jesus pray I_have_prayed_for_thee.jpg"/>
          <p:cNvPicPr>
            <a:picLocks noChangeAspect="1"/>
          </p:cNvPicPr>
          <p:nvPr/>
        </p:nvPicPr>
        <p:blipFill>
          <a:blip r:embed="rId3" cstate="print"/>
          <a:stretch>
            <a:fillRect/>
          </a:stretch>
        </p:blipFill>
        <p:spPr>
          <a:xfrm>
            <a:off x="5434885" y="1892669"/>
            <a:ext cx="3433827" cy="4488663"/>
          </a:xfrm>
          <a:prstGeom prst="rect">
            <a:avLst/>
          </a:prstGeom>
        </p:spPr>
      </p:pic>
    </p:spTree>
    <p:extLst>
      <p:ext uri="{BB962C8B-B14F-4D97-AF65-F5344CB8AC3E}">
        <p14:creationId xmlns:p14="http://schemas.microsoft.com/office/powerpoint/2010/main" val="91837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orig06.deviantart.net/736a/f/2009/057/3/7/egyptian_desert_mountain_by_pepeglax.jpg"/>
          <p:cNvPicPr>
            <a:picLocks noChangeAspect="1" noChangeArrowheads="1"/>
          </p:cNvPicPr>
          <p:nvPr/>
        </p:nvPicPr>
        <p:blipFill>
          <a:blip r:embed="rId2">
            <a:extLst>
              <a:ext uri="{28A0092B-C50C-407E-A947-70E740481C1C}">
                <a14:useLocalDpi xmlns:a14="http://schemas.microsoft.com/office/drawing/2010/main" val="0"/>
              </a:ext>
            </a:extLst>
          </a:blip>
          <a:srcRect l="-1634" r="2" b="42574"/>
          <a:stretch>
            <a:fillRect/>
          </a:stretch>
        </p:blipFill>
        <p:spPr bwMode="auto">
          <a:xfrm>
            <a:off x="-198438" y="0"/>
            <a:ext cx="12390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4"/>
          <p:cNvSpPr txBox="1">
            <a:spLocks noChangeArrowheads="1"/>
          </p:cNvSpPr>
          <p:nvPr/>
        </p:nvSpPr>
        <p:spPr bwMode="auto">
          <a:xfrm>
            <a:off x="0" y="0"/>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3200" dirty="0">
                <a:latin typeface="Algerian" panose="04020705040A02060702" pitchFamily="82" charset="0"/>
              </a:rPr>
              <a:t>Hallowed Be Thy Name</a:t>
            </a:r>
          </a:p>
        </p:txBody>
      </p:sp>
      <p:sp>
        <p:nvSpPr>
          <p:cNvPr id="2" name="Rectangle 1"/>
          <p:cNvSpPr/>
          <p:nvPr/>
        </p:nvSpPr>
        <p:spPr>
          <a:xfrm>
            <a:off x="331959" y="905232"/>
            <a:ext cx="6096000" cy="5078313"/>
          </a:xfrm>
          <a:prstGeom prst="rect">
            <a:avLst/>
          </a:prstGeom>
        </p:spPr>
        <p:txBody>
          <a:bodyPr>
            <a:spAutoFit/>
          </a:bodyPr>
          <a:lstStyle/>
          <a:p>
            <a:r>
              <a:rPr lang="en-US" b="0" i="0" dirty="0">
                <a:solidFill>
                  <a:srgbClr val="333333"/>
                </a:solidFill>
                <a:effectLst/>
                <a:latin typeface="+mn-lt"/>
              </a:rPr>
              <a:t>“When we go to worship in a temple or a church, we put aside our working clothes and dress ourselves in something better. </a:t>
            </a:r>
          </a:p>
          <a:p>
            <a:endParaRPr lang="en-US" dirty="0">
              <a:solidFill>
                <a:srgbClr val="333333"/>
              </a:solidFill>
              <a:latin typeface="+mn-lt"/>
            </a:endParaRPr>
          </a:p>
          <a:p>
            <a:r>
              <a:rPr lang="en-US" b="0" i="0" dirty="0">
                <a:solidFill>
                  <a:srgbClr val="333333"/>
                </a:solidFill>
                <a:effectLst/>
                <a:latin typeface="+mn-lt"/>
              </a:rPr>
              <a:t>This change of clothing is a mark of respect. </a:t>
            </a:r>
          </a:p>
          <a:p>
            <a:endParaRPr lang="en-US" dirty="0">
              <a:solidFill>
                <a:srgbClr val="333333"/>
              </a:solidFill>
              <a:latin typeface="+mn-lt"/>
            </a:endParaRPr>
          </a:p>
          <a:p>
            <a:r>
              <a:rPr lang="en-US" b="0" i="0" dirty="0">
                <a:solidFill>
                  <a:srgbClr val="333333"/>
                </a:solidFill>
                <a:effectLst/>
                <a:latin typeface="+mn-lt"/>
              </a:rPr>
              <a:t>Similarly, when we address our Heavenly Father, we should put aside our working words and clothe our prayers in special language of reverence and respect. </a:t>
            </a:r>
          </a:p>
          <a:p>
            <a:endParaRPr lang="en-US" dirty="0">
              <a:solidFill>
                <a:srgbClr val="333333"/>
              </a:solidFill>
              <a:latin typeface="+mn-lt"/>
            </a:endParaRPr>
          </a:p>
          <a:p>
            <a:r>
              <a:rPr lang="en-US" b="0" i="0" dirty="0">
                <a:solidFill>
                  <a:srgbClr val="333333"/>
                </a:solidFill>
                <a:effectLst/>
                <a:latin typeface="+mn-lt"/>
              </a:rPr>
              <a:t>In offering prayers in the English language, members of our church do not address our Heavenly Father with the same words we use in speaking to a fellow worker, to an employee or employer, or to a merchant in the marketplace. </a:t>
            </a:r>
          </a:p>
          <a:p>
            <a:endParaRPr lang="en-US" dirty="0">
              <a:solidFill>
                <a:srgbClr val="333333"/>
              </a:solidFill>
              <a:latin typeface="+mn-lt"/>
            </a:endParaRPr>
          </a:p>
          <a:p>
            <a:r>
              <a:rPr lang="en-US" b="0" i="0" dirty="0">
                <a:solidFill>
                  <a:srgbClr val="333333"/>
                </a:solidFill>
                <a:effectLst/>
                <a:latin typeface="+mn-lt"/>
              </a:rPr>
              <a:t>We use special words that have been sanctified by use in inspired communications, words that have been recommended to us and modeled for us by those we sustain as prophets and inspired teachers.</a:t>
            </a:r>
            <a:endParaRPr lang="en-US" dirty="0">
              <a:latin typeface="+mn-lt"/>
            </a:endParaRPr>
          </a:p>
        </p:txBody>
      </p:sp>
      <p:sp>
        <p:nvSpPr>
          <p:cNvPr id="3" name="Rectangle 2"/>
          <p:cNvSpPr/>
          <p:nvPr/>
        </p:nvSpPr>
        <p:spPr>
          <a:xfrm>
            <a:off x="6856490" y="4431182"/>
            <a:ext cx="4906979" cy="2308324"/>
          </a:xfrm>
          <a:prstGeom prst="rect">
            <a:avLst/>
          </a:prstGeom>
        </p:spPr>
        <p:txBody>
          <a:bodyPr wrap="square">
            <a:spAutoFit/>
          </a:bodyPr>
          <a:lstStyle/>
          <a:p>
            <a:r>
              <a:rPr lang="en-US" b="0" i="0" dirty="0">
                <a:effectLst/>
                <a:latin typeface="+mn-lt"/>
              </a:rPr>
              <a:t>“The special language of prayer follows different forms in different languages, but the principle is always the same. </a:t>
            </a:r>
          </a:p>
          <a:p>
            <a:endParaRPr lang="en-US" dirty="0">
              <a:latin typeface="+mn-lt"/>
            </a:endParaRPr>
          </a:p>
          <a:p>
            <a:r>
              <a:rPr lang="en-US" b="0" i="0" dirty="0">
                <a:effectLst/>
                <a:latin typeface="+mn-lt"/>
              </a:rPr>
              <a:t>We should address prayers to our Heavenly Father in words which speakers of that language associate with love and respect and reverence and closeness.” </a:t>
            </a:r>
            <a:endParaRPr lang="en-US" dirty="0">
              <a:latin typeface="+mn-lt"/>
            </a:endParaRPr>
          </a:p>
        </p:txBody>
      </p:sp>
      <p:sp>
        <p:nvSpPr>
          <p:cNvPr id="6" name="Rectangle 5"/>
          <p:cNvSpPr/>
          <p:nvPr/>
        </p:nvSpPr>
        <p:spPr>
          <a:xfrm>
            <a:off x="11720145" y="6464231"/>
            <a:ext cx="442750" cy="369332"/>
          </a:xfrm>
          <a:prstGeom prst="rect">
            <a:avLst/>
          </a:prstGeom>
        </p:spPr>
        <p:txBody>
          <a:bodyPr wrap="none">
            <a:spAutoFit/>
          </a:bodyPr>
          <a:lstStyle/>
          <a:p>
            <a:r>
              <a:rPr lang="en-US" dirty="0"/>
              <a:t>(2)</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3102" y="57309"/>
            <a:ext cx="1128418" cy="1406353"/>
          </a:xfrm>
          <a:prstGeom prst="rect">
            <a:avLst/>
          </a:prstGeom>
        </p:spPr>
      </p:pic>
      <p:grpSp>
        <p:nvGrpSpPr>
          <p:cNvPr id="10" name="Group 9"/>
          <p:cNvGrpSpPr/>
          <p:nvPr/>
        </p:nvGrpSpPr>
        <p:grpSpPr>
          <a:xfrm rot="768628">
            <a:off x="6909425" y="864660"/>
            <a:ext cx="1711105" cy="1711105"/>
            <a:chOff x="6909425" y="864660"/>
            <a:chExt cx="1711105" cy="1711105"/>
          </a:xfrm>
        </p:grpSpPr>
        <p:sp>
          <p:nvSpPr>
            <p:cNvPr id="8" name="Folded Corner 7"/>
            <p:cNvSpPr/>
            <p:nvPr/>
          </p:nvSpPr>
          <p:spPr>
            <a:xfrm>
              <a:off x="6909425" y="864660"/>
              <a:ext cx="1711105" cy="1711105"/>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9" name="Rectangle 8"/>
            <p:cNvSpPr/>
            <p:nvPr/>
          </p:nvSpPr>
          <p:spPr>
            <a:xfrm>
              <a:off x="6967322" y="1122983"/>
              <a:ext cx="1595310"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Thee</a:t>
              </a:r>
            </a:p>
          </p:txBody>
        </p:sp>
      </p:grpSp>
      <p:grpSp>
        <p:nvGrpSpPr>
          <p:cNvPr id="22" name="Group 21"/>
          <p:cNvGrpSpPr/>
          <p:nvPr/>
        </p:nvGrpSpPr>
        <p:grpSpPr>
          <a:xfrm rot="21013436">
            <a:off x="9004660" y="954150"/>
            <a:ext cx="1711105" cy="1711105"/>
            <a:chOff x="6909425" y="864660"/>
            <a:chExt cx="1711105" cy="1711105"/>
          </a:xfrm>
        </p:grpSpPr>
        <p:sp>
          <p:nvSpPr>
            <p:cNvPr id="23" name="Folded Corner 22"/>
            <p:cNvSpPr/>
            <p:nvPr/>
          </p:nvSpPr>
          <p:spPr>
            <a:xfrm>
              <a:off x="6909425" y="864660"/>
              <a:ext cx="1711105" cy="1711105"/>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4" name="Rectangle 23"/>
            <p:cNvSpPr/>
            <p:nvPr/>
          </p:nvSpPr>
          <p:spPr>
            <a:xfrm>
              <a:off x="6943277" y="1122983"/>
              <a:ext cx="1643399"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Thou</a:t>
              </a:r>
            </a:p>
          </p:txBody>
        </p:sp>
      </p:grpSp>
      <p:grpSp>
        <p:nvGrpSpPr>
          <p:cNvPr id="25" name="Group 24"/>
          <p:cNvGrpSpPr/>
          <p:nvPr/>
        </p:nvGrpSpPr>
        <p:grpSpPr>
          <a:xfrm rot="20715130">
            <a:off x="6430135" y="2476535"/>
            <a:ext cx="1711105" cy="1711105"/>
            <a:chOff x="6909425" y="864660"/>
            <a:chExt cx="1711105" cy="1711105"/>
          </a:xfrm>
        </p:grpSpPr>
        <p:sp>
          <p:nvSpPr>
            <p:cNvPr id="26" name="Folded Corner 25"/>
            <p:cNvSpPr/>
            <p:nvPr/>
          </p:nvSpPr>
          <p:spPr>
            <a:xfrm>
              <a:off x="6909425" y="864660"/>
              <a:ext cx="1711105" cy="1711105"/>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7" name="Rectangle 26"/>
            <p:cNvSpPr/>
            <p:nvPr/>
          </p:nvSpPr>
          <p:spPr>
            <a:xfrm>
              <a:off x="7157118" y="1122983"/>
              <a:ext cx="1215717"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Thy</a:t>
              </a:r>
            </a:p>
          </p:txBody>
        </p:sp>
      </p:grpSp>
      <p:grpSp>
        <p:nvGrpSpPr>
          <p:cNvPr id="28" name="Group 27"/>
          <p:cNvGrpSpPr/>
          <p:nvPr/>
        </p:nvGrpSpPr>
        <p:grpSpPr>
          <a:xfrm rot="991760">
            <a:off x="9309481" y="2550901"/>
            <a:ext cx="1789272" cy="1711105"/>
            <a:chOff x="6870342" y="864660"/>
            <a:chExt cx="1789272" cy="1711105"/>
          </a:xfrm>
        </p:grpSpPr>
        <p:sp>
          <p:nvSpPr>
            <p:cNvPr id="29" name="Folded Corner 28"/>
            <p:cNvSpPr/>
            <p:nvPr/>
          </p:nvSpPr>
          <p:spPr>
            <a:xfrm>
              <a:off x="6909425" y="864660"/>
              <a:ext cx="1711105" cy="1711105"/>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30" name="Rectangle 29"/>
            <p:cNvSpPr/>
            <p:nvPr/>
          </p:nvSpPr>
          <p:spPr>
            <a:xfrm>
              <a:off x="6870342" y="1122983"/>
              <a:ext cx="1789272"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Thine</a:t>
              </a:r>
            </a:p>
          </p:txBody>
        </p:sp>
      </p:grpSp>
      <p:sp>
        <p:nvSpPr>
          <p:cNvPr id="31" name="Rectangle 30"/>
          <p:cNvSpPr/>
          <p:nvPr/>
        </p:nvSpPr>
        <p:spPr>
          <a:xfrm>
            <a:off x="0" y="6488668"/>
            <a:ext cx="1391599" cy="369332"/>
          </a:xfrm>
          <a:prstGeom prst="rect">
            <a:avLst/>
          </a:prstGeom>
        </p:spPr>
        <p:txBody>
          <a:bodyPr wrap="none">
            <a:spAutoFit/>
          </a:bodyPr>
          <a:lstStyle/>
          <a:p>
            <a:r>
              <a:rPr lang="en-US" dirty="0"/>
              <a:t>Matthew 6:9</a:t>
            </a:r>
          </a:p>
        </p:txBody>
      </p:sp>
    </p:spTree>
    <p:extLst>
      <p:ext uri="{BB962C8B-B14F-4D97-AF65-F5344CB8AC3E}">
        <p14:creationId xmlns:p14="http://schemas.microsoft.com/office/powerpoint/2010/main" val="210064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45"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500"/>
                                        <p:tgtEl>
                                          <p:spTgt spid="10"/>
                                        </p:tgtEl>
                                      </p:cBhvr>
                                    </p:animEffect>
                                    <p:anim calcmode="lin" valueType="num">
                                      <p:cBhvr>
                                        <p:cTn id="14" dur="1500" fill="hold"/>
                                        <p:tgtEl>
                                          <p:spTgt spid="10"/>
                                        </p:tgtEl>
                                        <p:attrNameLst>
                                          <p:attrName>ppt_w</p:attrName>
                                        </p:attrNameLst>
                                      </p:cBhvr>
                                      <p:tavLst>
                                        <p:tav tm="0" fmla="#ppt_w*sin(2.5*pi*$)">
                                          <p:val>
                                            <p:fltVal val="0"/>
                                          </p:val>
                                        </p:tav>
                                        <p:tav tm="100000">
                                          <p:val>
                                            <p:fltVal val="1"/>
                                          </p:val>
                                        </p:tav>
                                      </p:tavLst>
                                    </p:anim>
                                    <p:anim calcmode="lin" valueType="num">
                                      <p:cBhvr>
                                        <p:cTn id="15" dur="1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childTnLst>
                                </p:cTn>
                              </p:par>
                              <p:par>
                                <p:cTn id="20" presetID="45"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500"/>
                                        <p:tgtEl>
                                          <p:spTgt spid="22"/>
                                        </p:tgtEl>
                                      </p:cBhvr>
                                    </p:animEffect>
                                    <p:anim calcmode="lin" valueType="num">
                                      <p:cBhvr>
                                        <p:cTn id="23" dur="1500" fill="hold"/>
                                        <p:tgtEl>
                                          <p:spTgt spid="22"/>
                                        </p:tgtEl>
                                        <p:attrNameLst>
                                          <p:attrName>ppt_w</p:attrName>
                                        </p:attrNameLst>
                                      </p:cBhvr>
                                      <p:tavLst>
                                        <p:tav tm="0" fmla="#ppt_w*sin(2.5*pi*$)">
                                          <p:val>
                                            <p:fltVal val="0"/>
                                          </p:val>
                                        </p:tav>
                                        <p:tav tm="100000">
                                          <p:val>
                                            <p:fltVal val="1"/>
                                          </p:val>
                                        </p:tav>
                                      </p:tavLst>
                                    </p:anim>
                                    <p:anim calcmode="lin" valueType="num">
                                      <p:cBhvr>
                                        <p:cTn id="24" dur="1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par>
                                <p:cTn id="29" presetID="45"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500"/>
                                        <p:tgtEl>
                                          <p:spTgt spid="25"/>
                                        </p:tgtEl>
                                      </p:cBhvr>
                                    </p:animEffect>
                                    <p:anim calcmode="lin" valueType="num">
                                      <p:cBhvr>
                                        <p:cTn id="32" dur="1500" fill="hold"/>
                                        <p:tgtEl>
                                          <p:spTgt spid="25"/>
                                        </p:tgtEl>
                                        <p:attrNameLst>
                                          <p:attrName>ppt_w</p:attrName>
                                        </p:attrNameLst>
                                      </p:cBhvr>
                                      <p:tavLst>
                                        <p:tav tm="0" fmla="#ppt_w*sin(2.5*pi*$)">
                                          <p:val>
                                            <p:fltVal val="0"/>
                                          </p:val>
                                        </p:tav>
                                        <p:tav tm="100000">
                                          <p:val>
                                            <p:fltVal val="1"/>
                                          </p:val>
                                        </p:tav>
                                      </p:tavLst>
                                    </p:anim>
                                    <p:anim calcmode="lin" valueType="num">
                                      <p:cBhvr>
                                        <p:cTn id="33" dur="1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0" end="0"/>
                                            </p:txEl>
                                          </p:spTgt>
                                        </p:tgtEl>
                                        <p:attrNameLst>
                                          <p:attrName>style.visibility</p:attrName>
                                        </p:attrNameLst>
                                      </p:cBhvr>
                                      <p:to>
                                        <p:strVal val="visible"/>
                                      </p:to>
                                    </p:set>
                                  </p:childTnLst>
                                </p:cTn>
                              </p:par>
                              <p:par>
                                <p:cTn id="38" presetID="45" presetClass="entr" presetSubtype="0"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1500"/>
                                        <p:tgtEl>
                                          <p:spTgt spid="28"/>
                                        </p:tgtEl>
                                      </p:cBhvr>
                                    </p:animEffect>
                                    <p:anim calcmode="lin" valueType="num">
                                      <p:cBhvr>
                                        <p:cTn id="41" dur="1500" fill="hold"/>
                                        <p:tgtEl>
                                          <p:spTgt spid="28"/>
                                        </p:tgtEl>
                                        <p:attrNameLst>
                                          <p:attrName>ppt_w</p:attrName>
                                        </p:attrNameLst>
                                      </p:cBhvr>
                                      <p:tavLst>
                                        <p:tav tm="0" fmla="#ppt_w*sin(2.5*pi*$)">
                                          <p:val>
                                            <p:fltVal val="0"/>
                                          </p:val>
                                        </p:tav>
                                        <p:tav tm="100000">
                                          <p:val>
                                            <p:fltVal val="1"/>
                                          </p:val>
                                        </p:tav>
                                      </p:tavLst>
                                    </p:anim>
                                    <p:anim calcmode="lin" valueType="num">
                                      <p:cBhvr>
                                        <p:cTn id="42" dur="15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orig06.deviantart.net/736a/f/2009/057/3/7/egyptian_desert_mountain_by_pepeglax.jpg"/>
          <p:cNvPicPr>
            <a:picLocks noChangeAspect="1" noChangeArrowheads="1"/>
          </p:cNvPicPr>
          <p:nvPr/>
        </p:nvPicPr>
        <p:blipFill>
          <a:blip r:embed="rId2">
            <a:extLst>
              <a:ext uri="{28A0092B-C50C-407E-A947-70E740481C1C}">
                <a14:useLocalDpi xmlns:a14="http://schemas.microsoft.com/office/drawing/2010/main" val="0"/>
              </a:ext>
            </a:extLst>
          </a:blip>
          <a:srcRect l="-1634" r="2" b="42574"/>
          <a:stretch>
            <a:fillRect/>
          </a:stretch>
        </p:blipFill>
        <p:spPr bwMode="auto">
          <a:xfrm>
            <a:off x="-198438" y="0"/>
            <a:ext cx="12390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4"/>
          <p:cNvSpPr txBox="1">
            <a:spLocks noChangeArrowheads="1"/>
          </p:cNvSpPr>
          <p:nvPr/>
        </p:nvSpPr>
        <p:spPr bwMode="auto">
          <a:xfrm>
            <a:off x="0" y="0"/>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3200" dirty="0">
                <a:latin typeface="Algerian" panose="04020705040A02060702" pitchFamily="82" charset="0"/>
              </a:rPr>
              <a:t>Thy Kingdom Come</a:t>
            </a:r>
          </a:p>
        </p:txBody>
      </p:sp>
      <p:sp>
        <p:nvSpPr>
          <p:cNvPr id="2" name="Rectangle 1"/>
          <p:cNvSpPr/>
          <p:nvPr/>
        </p:nvSpPr>
        <p:spPr>
          <a:xfrm>
            <a:off x="331959" y="905232"/>
            <a:ext cx="6096000" cy="1754326"/>
          </a:xfrm>
          <a:prstGeom prst="rect">
            <a:avLst/>
          </a:prstGeom>
        </p:spPr>
        <p:txBody>
          <a:bodyPr>
            <a:spAutoFit/>
          </a:bodyPr>
          <a:lstStyle/>
          <a:p>
            <a:r>
              <a:rPr lang="en-US" dirty="0"/>
              <a:t>“The Church is steadily growing; it has since its organization over 178 years ago. … </a:t>
            </a:r>
          </a:p>
          <a:p>
            <a:endParaRPr lang="en-US" dirty="0"/>
          </a:p>
          <a:p>
            <a:r>
              <a:rPr lang="en-US" dirty="0"/>
              <a:t>There remain, however, areas of the world where our influence is limited and where we are not allowed to share the gospel freely. </a:t>
            </a:r>
            <a:endParaRPr lang="en-US" dirty="0">
              <a:latin typeface="+mn-lt"/>
            </a:endParaRPr>
          </a:p>
        </p:txBody>
      </p:sp>
      <p:sp>
        <p:nvSpPr>
          <p:cNvPr id="3" name="Rectangle 2"/>
          <p:cNvSpPr/>
          <p:nvPr/>
        </p:nvSpPr>
        <p:spPr>
          <a:xfrm>
            <a:off x="4696692" y="4709905"/>
            <a:ext cx="6534888" cy="1754326"/>
          </a:xfrm>
          <a:prstGeom prst="rect">
            <a:avLst/>
          </a:prstGeom>
        </p:spPr>
        <p:txBody>
          <a:bodyPr wrap="square">
            <a:spAutoFit/>
          </a:bodyPr>
          <a:lstStyle/>
          <a:p>
            <a:r>
              <a:rPr lang="en-US" dirty="0"/>
              <a:t>As did President Spencer W. Kimball over 32 years ago, I urge you to pray for the opening of those areas, that we might share with them the joy of the gospel. As we prayed then in response to President Kimball’s pleadings, we saw miracles unfold as country after country, formerly closed to the Church, was opened. Such will transpire again as we pray with faith.”</a:t>
            </a:r>
            <a:endParaRPr lang="en-US" dirty="0">
              <a:latin typeface="+mn-lt"/>
            </a:endParaRPr>
          </a:p>
        </p:txBody>
      </p:sp>
      <p:sp>
        <p:nvSpPr>
          <p:cNvPr id="6" name="Rectangle 5"/>
          <p:cNvSpPr/>
          <p:nvPr/>
        </p:nvSpPr>
        <p:spPr>
          <a:xfrm>
            <a:off x="11720145" y="6464231"/>
            <a:ext cx="442750" cy="369332"/>
          </a:xfrm>
          <a:prstGeom prst="rect">
            <a:avLst/>
          </a:prstGeom>
        </p:spPr>
        <p:txBody>
          <a:bodyPr wrap="none">
            <a:spAutoFit/>
          </a:bodyPr>
          <a:lstStyle/>
          <a:p>
            <a:r>
              <a:rPr lang="en-US" dirty="0"/>
              <a:t>(9)</a:t>
            </a:r>
          </a:p>
        </p:txBody>
      </p:sp>
      <p:pic>
        <p:nvPicPr>
          <p:cNvPr id="25602" name="Picture 2" descr="https://s-media-cache-ak0.pinimg.com/736x/b9/f8/1a/b9f81aef2c0f7b2969e83a8153dc8429.jpg"/>
          <p:cNvPicPr>
            <a:picLocks noChangeAspect="1" noChangeArrowheads="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6511086" y="1019840"/>
            <a:ext cx="4289543" cy="32305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935" y="4452551"/>
            <a:ext cx="1398494" cy="201168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023" y="2944385"/>
            <a:ext cx="2027081" cy="2612035"/>
          </a:xfrm>
          <a:prstGeom prst="rect">
            <a:avLst/>
          </a:prstGeom>
        </p:spPr>
      </p:pic>
      <p:sp>
        <p:nvSpPr>
          <p:cNvPr id="31" name="Rectangle 30"/>
          <p:cNvSpPr/>
          <p:nvPr/>
        </p:nvSpPr>
        <p:spPr>
          <a:xfrm>
            <a:off x="0" y="6488668"/>
            <a:ext cx="1508618" cy="369332"/>
          </a:xfrm>
          <a:prstGeom prst="rect">
            <a:avLst/>
          </a:prstGeom>
        </p:spPr>
        <p:txBody>
          <a:bodyPr wrap="none">
            <a:spAutoFit/>
          </a:bodyPr>
          <a:lstStyle/>
          <a:p>
            <a:r>
              <a:rPr lang="en-US" dirty="0"/>
              <a:t>Matthew 6:10</a:t>
            </a:r>
          </a:p>
        </p:txBody>
      </p:sp>
    </p:spTree>
    <p:extLst>
      <p:ext uri="{BB962C8B-B14F-4D97-AF65-F5344CB8AC3E}">
        <p14:creationId xmlns:p14="http://schemas.microsoft.com/office/powerpoint/2010/main" val="233171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orig06.deviantart.net/736a/f/2009/057/3/7/egyptian_desert_mountain_by_pepeglax.jpg"/>
          <p:cNvPicPr>
            <a:picLocks noChangeAspect="1" noChangeArrowheads="1"/>
          </p:cNvPicPr>
          <p:nvPr/>
        </p:nvPicPr>
        <p:blipFill>
          <a:blip r:embed="rId2">
            <a:extLst>
              <a:ext uri="{28A0092B-C50C-407E-A947-70E740481C1C}">
                <a14:useLocalDpi xmlns:a14="http://schemas.microsoft.com/office/drawing/2010/main" val="0"/>
              </a:ext>
            </a:extLst>
          </a:blip>
          <a:srcRect l="-1634" r="2" b="42574"/>
          <a:stretch>
            <a:fillRect/>
          </a:stretch>
        </p:blipFill>
        <p:spPr bwMode="auto">
          <a:xfrm>
            <a:off x="-198438" y="0"/>
            <a:ext cx="12390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4"/>
          <p:cNvSpPr txBox="1">
            <a:spLocks noChangeArrowheads="1"/>
          </p:cNvSpPr>
          <p:nvPr/>
        </p:nvSpPr>
        <p:spPr bwMode="auto">
          <a:xfrm>
            <a:off x="0" y="0"/>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3200" dirty="0">
                <a:latin typeface="Algerian" panose="04020705040A02060702" pitchFamily="82" charset="0"/>
              </a:rPr>
              <a:t>Thy Will Be Done—on Earth—In Heaven</a:t>
            </a:r>
          </a:p>
        </p:txBody>
      </p:sp>
      <p:sp>
        <p:nvSpPr>
          <p:cNvPr id="2" name="Rectangle 1"/>
          <p:cNvSpPr/>
          <p:nvPr/>
        </p:nvSpPr>
        <p:spPr>
          <a:xfrm>
            <a:off x="463170" y="1508032"/>
            <a:ext cx="4176667" cy="3170099"/>
          </a:xfrm>
          <a:prstGeom prst="rect">
            <a:avLst/>
          </a:prstGeom>
        </p:spPr>
        <p:txBody>
          <a:bodyPr wrap="square">
            <a:spAutoFit/>
          </a:bodyPr>
          <a:lstStyle/>
          <a:p>
            <a:r>
              <a:rPr lang="en-US" sz="2000" dirty="0"/>
              <a:t>Praying for His will to be done and then not trying to live it, gives you a negative answer at once.</a:t>
            </a:r>
          </a:p>
          <a:p>
            <a:endParaRPr lang="en-US" sz="2000" dirty="0"/>
          </a:p>
          <a:p>
            <a:r>
              <a:rPr lang="en-US" sz="2000" dirty="0"/>
              <a:t>If we pray for the success of some cause or enterprise, manifestly we are in sympathy with it. It is the height of disloyalty to pray for God's will to be done, and then fail to conform our lives to that will.” (10)</a:t>
            </a:r>
          </a:p>
        </p:txBody>
      </p:sp>
      <p:sp>
        <p:nvSpPr>
          <p:cNvPr id="31" name="Rectangle 30"/>
          <p:cNvSpPr/>
          <p:nvPr/>
        </p:nvSpPr>
        <p:spPr>
          <a:xfrm>
            <a:off x="0" y="6488668"/>
            <a:ext cx="1508618" cy="369332"/>
          </a:xfrm>
          <a:prstGeom prst="rect">
            <a:avLst/>
          </a:prstGeom>
        </p:spPr>
        <p:txBody>
          <a:bodyPr wrap="none">
            <a:spAutoFit/>
          </a:bodyPr>
          <a:lstStyle/>
          <a:p>
            <a:r>
              <a:rPr lang="en-US" dirty="0"/>
              <a:t>Matthew 6:10</a:t>
            </a:r>
          </a:p>
        </p:txBody>
      </p:sp>
      <p:sp>
        <p:nvSpPr>
          <p:cNvPr id="8" name="Rectangle 7"/>
          <p:cNvSpPr/>
          <p:nvPr/>
        </p:nvSpPr>
        <p:spPr>
          <a:xfrm>
            <a:off x="4018209" y="4919008"/>
            <a:ext cx="6411831" cy="1569660"/>
          </a:xfrm>
          <a:prstGeom prst="rect">
            <a:avLst/>
          </a:prstGeom>
        </p:spPr>
        <p:txBody>
          <a:bodyPr wrap="square">
            <a:spAutoFit/>
          </a:bodyPr>
          <a:lstStyle/>
          <a:p>
            <a:r>
              <a:rPr lang="en-US" sz="2400" dirty="0">
                <a:solidFill>
                  <a:srgbClr val="333333"/>
                </a:solidFill>
                <a:latin typeface="Abadi" panose="020B0604020104020204" pitchFamily="34" charset="0"/>
              </a:rPr>
              <a:t>Our thoughts should be brought to that point upon every occasion when we approach the Lord, that his will in us may be done as it is done in heaven.” (11)</a:t>
            </a:r>
            <a:endParaRPr lang="en-US" sz="2400" dirty="0"/>
          </a:p>
        </p:txBody>
      </p:sp>
      <p:pic>
        <p:nvPicPr>
          <p:cNvPr id="1026" name="Picture 2" descr="https://www.idisciple.org/cloud/idm/Heaven-and-Earth-Collid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6594" y="867058"/>
            <a:ext cx="5673393" cy="3781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85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orig06.deviantart.net/736a/f/2009/057/3/7/egyptian_desert_mountain_by_pepeglax.jpg"/>
          <p:cNvPicPr>
            <a:picLocks noChangeAspect="1" noChangeArrowheads="1"/>
          </p:cNvPicPr>
          <p:nvPr/>
        </p:nvPicPr>
        <p:blipFill>
          <a:blip r:embed="rId2">
            <a:extLst>
              <a:ext uri="{28A0092B-C50C-407E-A947-70E740481C1C}">
                <a14:useLocalDpi xmlns:a14="http://schemas.microsoft.com/office/drawing/2010/main" val="0"/>
              </a:ext>
            </a:extLst>
          </a:blip>
          <a:srcRect l="-1634" r="2" b="42574"/>
          <a:stretch>
            <a:fillRect/>
          </a:stretch>
        </p:blipFill>
        <p:spPr bwMode="auto">
          <a:xfrm>
            <a:off x="-198438" y="0"/>
            <a:ext cx="12390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4"/>
          <p:cNvSpPr txBox="1">
            <a:spLocks noChangeArrowheads="1"/>
          </p:cNvSpPr>
          <p:nvPr/>
        </p:nvSpPr>
        <p:spPr bwMode="auto">
          <a:xfrm>
            <a:off x="0" y="0"/>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3200" dirty="0">
                <a:latin typeface="Algerian" panose="04020705040A02060702" pitchFamily="82" charset="0"/>
              </a:rPr>
              <a:t>Daily Bread—The Lord Will Feed</a:t>
            </a:r>
          </a:p>
        </p:txBody>
      </p:sp>
      <p:sp>
        <p:nvSpPr>
          <p:cNvPr id="2" name="Rectangle 1"/>
          <p:cNvSpPr/>
          <p:nvPr/>
        </p:nvSpPr>
        <p:spPr>
          <a:xfrm>
            <a:off x="295745" y="867059"/>
            <a:ext cx="6467193" cy="2308324"/>
          </a:xfrm>
          <a:prstGeom prst="rect">
            <a:avLst/>
          </a:prstGeom>
        </p:spPr>
        <p:txBody>
          <a:bodyPr wrap="square">
            <a:spAutoFit/>
          </a:bodyPr>
          <a:lstStyle/>
          <a:p>
            <a:r>
              <a:rPr lang="en-US" dirty="0"/>
              <a:t>Are we to sit in perpetual idleness and ask the Lord to give us our daily bread? </a:t>
            </a:r>
          </a:p>
          <a:p>
            <a:endParaRPr lang="en-US" dirty="0"/>
          </a:p>
          <a:p>
            <a:r>
              <a:rPr lang="en-US" dirty="0"/>
              <a:t>Are we to think that </a:t>
            </a:r>
            <a:r>
              <a:rPr lang="en-US" i="1" dirty="0"/>
              <a:t>our</a:t>
            </a:r>
            <a:r>
              <a:rPr lang="en-US" dirty="0"/>
              <a:t> food is His responsibility, that if we are hungry, it is </a:t>
            </a:r>
            <a:r>
              <a:rPr lang="en-US" i="1" dirty="0"/>
              <a:t>His</a:t>
            </a:r>
            <a:r>
              <a:rPr lang="en-US" dirty="0"/>
              <a:t> fault? </a:t>
            </a:r>
          </a:p>
          <a:p>
            <a:endParaRPr lang="en-US" dirty="0"/>
          </a:p>
          <a:p>
            <a:r>
              <a:rPr lang="en-US" dirty="0"/>
              <a:t>As with all blessings, those of temporal prosperity come only after diligence and obedience.</a:t>
            </a:r>
          </a:p>
        </p:txBody>
      </p:sp>
      <p:sp>
        <p:nvSpPr>
          <p:cNvPr id="31" name="Rectangle 30"/>
          <p:cNvSpPr/>
          <p:nvPr/>
        </p:nvSpPr>
        <p:spPr>
          <a:xfrm>
            <a:off x="0" y="6488668"/>
            <a:ext cx="1508618" cy="369332"/>
          </a:xfrm>
          <a:prstGeom prst="rect">
            <a:avLst/>
          </a:prstGeom>
        </p:spPr>
        <p:txBody>
          <a:bodyPr wrap="none">
            <a:spAutoFit/>
          </a:bodyPr>
          <a:lstStyle/>
          <a:p>
            <a:r>
              <a:rPr lang="en-US" dirty="0"/>
              <a:t>Matthew 6:11</a:t>
            </a:r>
          </a:p>
        </p:txBody>
      </p:sp>
      <p:sp>
        <p:nvSpPr>
          <p:cNvPr id="8" name="Rectangle 7"/>
          <p:cNvSpPr/>
          <p:nvPr/>
        </p:nvSpPr>
        <p:spPr>
          <a:xfrm>
            <a:off x="5976394" y="3229713"/>
            <a:ext cx="5915736" cy="3416320"/>
          </a:xfrm>
          <a:prstGeom prst="rect">
            <a:avLst/>
          </a:prstGeom>
        </p:spPr>
        <p:txBody>
          <a:bodyPr wrap="square">
            <a:spAutoFit/>
          </a:bodyPr>
          <a:lstStyle/>
          <a:p>
            <a:r>
              <a:rPr lang="en-US" dirty="0"/>
              <a:t>“We thank Him for the blessings that we enjoy, and we acknowledge His goodness and mercy in bestowing upon us the blessings that we possess.</a:t>
            </a:r>
          </a:p>
          <a:p>
            <a:endParaRPr lang="en-US" dirty="0"/>
          </a:p>
          <a:p>
            <a:r>
              <a:rPr lang="en-US" dirty="0"/>
              <a:t>But we do not have to repeat the Lord's prayer, every day, which was given to His ministry, the apostles in ancient times when they were sent out like lambs in the midst of wolves, and He taught them that they were not to take thought of what they should eat or what they should drink, or wherewithal they should be clothed; that the Lord would feed them; that the Lord would open the hearts of those they ministered unto, to provide for their necessities.” (12)</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9344" y="292387"/>
            <a:ext cx="1591056" cy="2127504"/>
          </a:xfrm>
          <a:prstGeom prst="rect">
            <a:avLst/>
          </a:prstGeom>
        </p:spPr>
      </p:pic>
      <p:pic>
        <p:nvPicPr>
          <p:cNvPr id="1026" name="Picture 2" descr="http://images.fineartamerica.com/images-medium-large/153-bread-and-wine-featured-james-robins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3502" y="3229713"/>
            <a:ext cx="3333022" cy="3258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9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orig06.deviantart.net/736a/f/2009/057/3/7/egyptian_desert_mountain_by_pepeglax.jpg"/>
          <p:cNvPicPr>
            <a:picLocks noChangeAspect="1" noChangeArrowheads="1"/>
          </p:cNvPicPr>
          <p:nvPr/>
        </p:nvPicPr>
        <p:blipFill>
          <a:blip r:embed="rId2">
            <a:extLst>
              <a:ext uri="{28A0092B-C50C-407E-A947-70E740481C1C}">
                <a14:useLocalDpi xmlns:a14="http://schemas.microsoft.com/office/drawing/2010/main" val="0"/>
              </a:ext>
            </a:extLst>
          </a:blip>
          <a:srcRect l="-1634" r="2" b="42574"/>
          <a:stretch>
            <a:fillRect/>
          </a:stretch>
        </p:blipFill>
        <p:spPr bwMode="auto">
          <a:xfrm>
            <a:off x="-198438" y="0"/>
            <a:ext cx="12390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4"/>
          <p:cNvSpPr txBox="1">
            <a:spLocks noChangeArrowheads="1"/>
          </p:cNvSpPr>
          <p:nvPr/>
        </p:nvSpPr>
        <p:spPr bwMode="auto">
          <a:xfrm>
            <a:off x="0" y="0"/>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3200" dirty="0">
                <a:latin typeface="Algerian" panose="04020705040A02060702" pitchFamily="82" charset="0"/>
              </a:rPr>
              <a:t>forgiveness</a:t>
            </a:r>
          </a:p>
        </p:txBody>
      </p:sp>
      <p:sp>
        <p:nvSpPr>
          <p:cNvPr id="2" name="Rectangle 1"/>
          <p:cNvSpPr/>
          <p:nvPr/>
        </p:nvSpPr>
        <p:spPr>
          <a:xfrm>
            <a:off x="920434" y="1518266"/>
            <a:ext cx="6467193" cy="2585323"/>
          </a:xfrm>
          <a:prstGeom prst="rect">
            <a:avLst/>
          </a:prstGeom>
        </p:spPr>
        <p:txBody>
          <a:bodyPr wrap="square">
            <a:spAutoFit/>
          </a:bodyPr>
          <a:lstStyle/>
          <a:p>
            <a:r>
              <a:rPr lang="en-US" dirty="0"/>
              <a:t>"Forgiveness is too precious a pearl to be cast at the feet of the unforgiving; and, without the sincerity that springs from a contrite heart, no man may justly claim mercy.</a:t>
            </a:r>
          </a:p>
          <a:p>
            <a:endParaRPr lang="en-US" dirty="0"/>
          </a:p>
          <a:p>
            <a:r>
              <a:rPr lang="en-US" dirty="0"/>
              <a:t> If others owe us, either in actual money or goods as suggested by debts and debtors, or through some infringement upon our rights included under the broader designation as a trespass, our mode of dealing with them will be taken into righteous account in the judgment of our own offenses." (1)</a:t>
            </a:r>
          </a:p>
        </p:txBody>
      </p:sp>
      <p:sp>
        <p:nvSpPr>
          <p:cNvPr id="31" name="Rectangle 30"/>
          <p:cNvSpPr/>
          <p:nvPr/>
        </p:nvSpPr>
        <p:spPr>
          <a:xfrm>
            <a:off x="0" y="6488668"/>
            <a:ext cx="1853264" cy="369332"/>
          </a:xfrm>
          <a:prstGeom prst="rect">
            <a:avLst/>
          </a:prstGeom>
        </p:spPr>
        <p:txBody>
          <a:bodyPr wrap="none">
            <a:spAutoFit/>
          </a:bodyPr>
          <a:lstStyle/>
          <a:p>
            <a:r>
              <a:rPr lang="en-US" dirty="0"/>
              <a:t>Matthew 6:12, 14</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876" y="105203"/>
            <a:ext cx="983075" cy="1307860"/>
          </a:xfrm>
          <a:prstGeom prst="rect">
            <a:avLst/>
          </a:prstGeom>
        </p:spPr>
      </p:pic>
      <p:sp>
        <p:nvSpPr>
          <p:cNvPr id="4" name="Rectangle 3"/>
          <p:cNvSpPr/>
          <p:nvPr/>
        </p:nvSpPr>
        <p:spPr>
          <a:xfrm>
            <a:off x="5420007" y="4972963"/>
            <a:ext cx="6096000" cy="646331"/>
          </a:xfrm>
          <a:prstGeom prst="rect">
            <a:avLst/>
          </a:prstGeom>
        </p:spPr>
        <p:txBody>
          <a:bodyPr>
            <a:spAutoFit/>
          </a:bodyPr>
          <a:lstStyle/>
          <a:p>
            <a:r>
              <a:rPr lang="en-US" i="1" dirty="0">
                <a:solidFill>
                  <a:srgbClr val="FF0000"/>
                </a:solidFill>
                <a:latin typeface="Open Sans"/>
              </a:rPr>
              <a:t>I, the Lord, will forgive whom I will forgive, but of you it is required to forgive all men. D&amp;C 64:10</a:t>
            </a:r>
            <a:endParaRPr lang="en-US" i="1" dirty="0">
              <a:solidFill>
                <a:srgbClr val="FF0000"/>
              </a:solidFill>
            </a:endParaRPr>
          </a:p>
        </p:txBody>
      </p:sp>
      <p:pic>
        <p:nvPicPr>
          <p:cNvPr id="2050" name="Picture 2" descr="https://s-media-cache-ak0.pinimg.com/736x/18/0d/80/180d8000dfa46182521cc87ed5fdf569.jpg"/>
          <p:cNvPicPr>
            <a:picLocks noChangeAspect="1" noChangeArrowheads="1"/>
          </p:cNvPicPr>
          <p:nvPr/>
        </p:nvPicPr>
        <p:blipFill rotWithShape="1">
          <a:blip r:embed="rId4">
            <a:extLst>
              <a:ext uri="{28A0092B-C50C-407E-A947-70E740481C1C}">
                <a14:useLocalDpi xmlns:a14="http://schemas.microsoft.com/office/drawing/2010/main" val="0"/>
              </a:ext>
            </a:extLst>
          </a:blip>
          <a:srcRect l="2133" t="2201" r="7083" b="6139"/>
          <a:stretch/>
        </p:blipFill>
        <p:spPr bwMode="auto">
          <a:xfrm>
            <a:off x="8030423" y="759133"/>
            <a:ext cx="2697933" cy="34922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healthychildren.org/SiteCollectionImages/coming_out_dad_son_hu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9686" y="4396141"/>
            <a:ext cx="3571875" cy="201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05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orig06.deviantart.net/736a/f/2009/057/3/7/egyptian_desert_mountain_by_pepeglax.jpg"/>
          <p:cNvPicPr>
            <a:picLocks noChangeAspect="1" noChangeArrowheads="1"/>
          </p:cNvPicPr>
          <p:nvPr/>
        </p:nvPicPr>
        <p:blipFill rotWithShape="1">
          <a:blip r:embed="rId2">
            <a:extLst>
              <a:ext uri="{28A0092B-C50C-407E-A947-70E740481C1C}">
                <a14:useLocalDpi xmlns:a14="http://schemas.microsoft.com/office/drawing/2010/main" val="0"/>
              </a:ext>
            </a:extLst>
          </a:blip>
          <a:srcRect l="445" t="53" r="1" b="42574"/>
          <a:stretch/>
        </p:blipFill>
        <p:spPr bwMode="auto">
          <a:xfrm>
            <a:off x="0" y="-18107"/>
            <a:ext cx="12191999" cy="687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4"/>
          <p:cNvSpPr txBox="1">
            <a:spLocks noChangeArrowheads="1"/>
          </p:cNvSpPr>
          <p:nvPr/>
        </p:nvSpPr>
        <p:spPr bwMode="auto">
          <a:xfrm>
            <a:off x="0" y="0"/>
            <a:ext cx="1219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3600" dirty="0">
                <a:latin typeface="Algerian" panose="04020705040A02060702" pitchFamily="82" charset="0"/>
              </a:rPr>
              <a:t>Lead Us Not Into Temptation</a:t>
            </a:r>
          </a:p>
        </p:txBody>
      </p:sp>
      <p:sp>
        <p:nvSpPr>
          <p:cNvPr id="3" name="Rectangle 2"/>
          <p:cNvSpPr/>
          <p:nvPr/>
        </p:nvSpPr>
        <p:spPr>
          <a:xfrm>
            <a:off x="197429" y="646331"/>
            <a:ext cx="6534888" cy="1477328"/>
          </a:xfrm>
          <a:prstGeom prst="rect">
            <a:avLst/>
          </a:prstGeom>
        </p:spPr>
        <p:txBody>
          <a:bodyPr wrap="square">
            <a:spAutoFit/>
          </a:bodyPr>
          <a:lstStyle/>
          <a:p>
            <a:r>
              <a:rPr lang="en-US" dirty="0"/>
              <a:t>The Joseph Smith Translation clarifies that the Lord does not lead us into temptation:</a:t>
            </a:r>
          </a:p>
          <a:p>
            <a:endParaRPr lang="en-US" dirty="0"/>
          </a:p>
          <a:p>
            <a:r>
              <a:rPr lang="en-US" dirty="0"/>
              <a:t>“And </a:t>
            </a:r>
            <a:r>
              <a:rPr lang="en-US" i="1" dirty="0"/>
              <a:t>suffer</a:t>
            </a:r>
            <a:r>
              <a:rPr lang="en-US" dirty="0"/>
              <a:t> us not </a:t>
            </a:r>
            <a:r>
              <a:rPr lang="en-US" i="1" dirty="0"/>
              <a:t>to be led</a:t>
            </a:r>
            <a:r>
              <a:rPr lang="en-US" dirty="0"/>
              <a:t> into temptation, but deliver us from evil” (JST Matthew 6:14)</a:t>
            </a:r>
            <a:endParaRPr lang="en-US" dirty="0">
              <a:latin typeface="+mn-lt"/>
            </a:endParaRPr>
          </a:p>
        </p:txBody>
      </p:sp>
      <p:sp>
        <p:nvSpPr>
          <p:cNvPr id="6" name="Rectangle 5"/>
          <p:cNvSpPr/>
          <p:nvPr/>
        </p:nvSpPr>
        <p:spPr>
          <a:xfrm>
            <a:off x="11720145" y="6464231"/>
            <a:ext cx="442750" cy="369332"/>
          </a:xfrm>
          <a:prstGeom prst="rect">
            <a:avLst/>
          </a:prstGeom>
        </p:spPr>
        <p:txBody>
          <a:bodyPr wrap="none">
            <a:spAutoFit/>
          </a:bodyPr>
          <a:lstStyle/>
          <a:p>
            <a:r>
              <a:rPr lang="en-US" dirty="0"/>
              <a:t>(1)</a:t>
            </a:r>
          </a:p>
        </p:txBody>
      </p:sp>
      <p:sp>
        <p:nvSpPr>
          <p:cNvPr id="10" name="Rectangle 9"/>
          <p:cNvSpPr/>
          <p:nvPr/>
        </p:nvSpPr>
        <p:spPr>
          <a:xfrm>
            <a:off x="0" y="6488668"/>
            <a:ext cx="1508618" cy="369332"/>
          </a:xfrm>
          <a:prstGeom prst="rect">
            <a:avLst/>
          </a:prstGeom>
        </p:spPr>
        <p:txBody>
          <a:bodyPr wrap="none">
            <a:spAutoFit/>
          </a:bodyPr>
          <a:lstStyle/>
          <a:p>
            <a:r>
              <a:rPr lang="en-US" dirty="0"/>
              <a:t>Matthew 6:13</a:t>
            </a:r>
          </a:p>
        </p:txBody>
      </p:sp>
      <p:sp>
        <p:nvSpPr>
          <p:cNvPr id="8" name="Rectangle 7"/>
          <p:cNvSpPr/>
          <p:nvPr/>
        </p:nvSpPr>
        <p:spPr>
          <a:xfrm>
            <a:off x="5392082" y="2321004"/>
            <a:ext cx="6328063" cy="3970318"/>
          </a:xfrm>
          <a:prstGeom prst="rect">
            <a:avLst/>
          </a:prstGeom>
        </p:spPr>
        <p:txBody>
          <a:bodyPr wrap="square">
            <a:spAutoFit/>
          </a:bodyPr>
          <a:lstStyle/>
          <a:p>
            <a:r>
              <a:rPr lang="en-US" dirty="0">
                <a:solidFill>
                  <a:srgbClr val="333333"/>
                </a:solidFill>
                <a:latin typeface="Abadi" panose="020B0604020104020204" pitchFamily="34" charset="0"/>
              </a:rPr>
              <a:t>“</a:t>
            </a:r>
            <a:r>
              <a:rPr lang="en-US" b="0" i="0" dirty="0">
                <a:solidFill>
                  <a:srgbClr val="333333"/>
                </a:solidFill>
                <a:effectLst/>
                <a:latin typeface="Abadi" panose="020B0604020104020204" pitchFamily="34" charset="0"/>
              </a:rPr>
              <a:t>We are not to understand that God would ever lead a man into temptation except, perhaps, by way of wise permission, to test and prove him, thereby affording him opportunity of overcoming and so of gaining spiritual strength ...</a:t>
            </a:r>
          </a:p>
          <a:p>
            <a:endParaRPr lang="en-US" dirty="0">
              <a:solidFill>
                <a:srgbClr val="333333"/>
              </a:solidFill>
              <a:latin typeface="Abadi" panose="020B0604020104020204" pitchFamily="34" charset="0"/>
            </a:endParaRPr>
          </a:p>
          <a:p>
            <a:r>
              <a:rPr lang="en-US" b="0" i="0" dirty="0">
                <a:solidFill>
                  <a:srgbClr val="333333"/>
                </a:solidFill>
                <a:effectLst/>
                <a:latin typeface="Abadi" panose="020B0604020104020204" pitchFamily="34" charset="0"/>
              </a:rPr>
              <a:t>The intent of the supplication appears to be that we be preserved from temptation beyond our weak powers to withstand; </a:t>
            </a:r>
          </a:p>
          <a:p>
            <a:endParaRPr lang="en-US" dirty="0">
              <a:solidFill>
                <a:srgbClr val="333333"/>
              </a:solidFill>
              <a:latin typeface="Abadi" panose="020B0604020104020204" pitchFamily="34" charset="0"/>
            </a:endParaRPr>
          </a:p>
          <a:p>
            <a:r>
              <a:rPr lang="en-US" b="0" i="0" dirty="0">
                <a:solidFill>
                  <a:srgbClr val="333333"/>
                </a:solidFill>
                <a:effectLst/>
                <a:latin typeface="Abadi" panose="020B0604020104020204" pitchFamily="34" charset="0"/>
              </a:rPr>
              <a:t>Can such souls as these be other than hypocrites in asking God to deliver them from the evils they have sought? </a:t>
            </a:r>
          </a:p>
          <a:p>
            <a:endParaRPr lang="en-US" dirty="0">
              <a:solidFill>
                <a:srgbClr val="333333"/>
              </a:solidFill>
              <a:latin typeface="Abadi" panose="020B0604020104020204" pitchFamily="34" charset="0"/>
            </a:endParaRPr>
          </a:p>
          <a:p>
            <a:r>
              <a:rPr lang="en-US" b="0" i="0" dirty="0">
                <a:solidFill>
                  <a:srgbClr val="333333"/>
                </a:solidFill>
                <a:effectLst/>
                <a:latin typeface="Abadi" panose="020B0604020104020204" pitchFamily="34" charset="0"/>
              </a:rPr>
              <a:t>Temptation will fall in our way without our seeking, and evil will present itself even when we desire most to do right; …”</a:t>
            </a:r>
          </a:p>
        </p:txBody>
      </p:sp>
      <p:grpSp>
        <p:nvGrpSpPr>
          <p:cNvPr id="12" name="Group 11"/>
          <p:cNvGrpSpPr/>
          <p:nvPr/>
        </p:nvGrpSpPr>
        <p:grpSpPr>
          <a:xfrm>
            <a:off x="112073" y="2769990"/>
            <a:ext cx="5187291" cy="2113737"/>
            <a:chOff x="112073" y="2769990"/>
            <a:chExt cx="5187291" cy="2113737"/>
          </a:xfrm>
        </p:grpSpPr>
        <p:sp>
          <p:nvSpPr>
            <p:cNvPr id="14" name="Rounded Rectangle 13"/>
            <p:cNvSpPr/>
            <p:nvPr/>
          </p:nvSpPr>
          <p:spPr>
            <a:xfrm>
              <a:off x="112073" y="2769990"/>
              <a:ext cx="5187291" cy="2113737"/>
            </a:xfrm>
            <a:prstGeom prst="roundRect">
              <a:avLst>
                <a:gd name="adj" fmla="val 1077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227980" y="2884246"/>
              <a:ext cx="4752180" cy="342768"/>
              <a:chOff x="1295400" y="2590800"/>
              <a:chExt cx="6248400" cy="457200"/>
            </a:xfrm>
          </p:grpSpPr>
          <p:sp>
            <p:nvSpPr>
              <p:cNvPr id="50" name="Rounded Rectangle 49"/>
              <p:cNvSpPr/>
              <p:nvPr/>
            </p:nvSpPr>
            <p:spPr>
              <a:xfrm>
                <a:off x="12954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18288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23622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28956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34290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39624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44958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50292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55626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60960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66294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71628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01840" y="3341270"/>
              <a:ext cx="4346506" cy="342768"/>
              <a:chOff x="1295400" y="2590800"/>
              <a:chExt cx="5715000" cy="457200"/>
            </a:xfrm>
          </p:grpSpPr>
          <p:sp>
            <p:nvSpPr>
              <p:cNvPr id="39" name="Rounded Rectangle 38"/>
              <p:cNvSpPr/>
              <p:nvPr/>
            </p:nvSpPr>
            <p:spPr>
              <a:xfrm>
                <a:off x="12954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18288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23622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28956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34290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39624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44958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50292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55626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60960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66294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ounded Rectangle 27"/>
            <p:cNvSpPr/>
            <p:nvPr/>
          </p:nvSpPr>
          <p:spPr>
            <a:xfrm>
              <a:off x="227980" y="3798294"/>
              <a:ext cx="289767" cy="342768"/>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633654" y="3798294"/>
              <a:ext cx="289767" cy="342768"/>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1039328" y="3798294"/>
              <a:ext cx="289767" cy="342768"/>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1445002" y="3798294"/>
              <a:ext cx="289767" cy="342768"/>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1850675" y="3798294"/>
              <a:ext cx="289767" cy="342768"/>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2256349" y="3798294"/>
              <a:ext cx="289767" cy="342768"/>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2662023" y="3798294"/>
              <a:ext cx="289767" cy="342768"/>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3067697" y="3798294"/>
              <a:ext cx="289767" cy="342768"/>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3473371" y="3798294"/>
              <a:ext cx="289767" cy="342768"/>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3879045" y="3798294"/>
              <a:ext cx="289767" cy="342768"/>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85933" y="4255319"/>
              <a:ext cx="4752180" cy="342768"/>
              <a:chOff x="1295400" y="2590800"/>
              <a:chExt cx="6248400" cy="457200"/>
            </a:xfrm>
          </p:grpSpPr>
          <p:sp>
            <p:nvSpPr>
              <p:cNvPr id="19" name="Rounded Rectangle 18"/>
              <p:cNvSpPr/>
              <p:nvPr/>
            </p:nvSpPr>
            <p:spPr>
              <a:xfrm>
                <a:off x="12954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8288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23622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2895600" y="2590800"/>
                <a:ext cx="1905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50292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55626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60960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66294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71628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9789" y="87096"/>
            <a:ext cx="1137392" cy="1513160"/>
          </a:xfrm>
          <a:prstGeom prst="rect">
            <a:avLst/>
          </a:prstGeom>
        </p:spPr>
      </p:pic>
      <p:sp>
        <p:nvSpPr>
          <p:cNvPr id="38" name="Rounded Rectangle 37"/>
          <p:cNvSpPr/>
          <p:nvPr/>
        </p:nvSpPr>
        <p:spPr>
          <a:xfrm>
            <a:off x="4253247" y="3798294"/>
            <a:ext cx="985208" cy="342768"/>
          </a:xfrm>
          <a:prstGeom prst="roundRect">
            <a:avLst>
              <a:gd name="adj" fmla="val 10770"/>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Click Here!</a:t>
            </a:r>
          </a:p>
        </p:txBody>
      </p:sp>
    </p:spTree>
    <p:extLst>
      <p:ext uri="{BB962C8B-B14F-4D97-AF65-F5344CB8AC3E}">
        <p14:creationId xmlns:p14="http://schemas.microsoft.com/office/powerpoint/2010/main" val="66926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
                                            <p:txEl>
                                              <p:pRg st="6" end="6"/>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par>
                                <p:cTn id="28" presetID="53" presetClass="entr" presetSubtype="16" fill="hold" grpId="0" nodeType="with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p:cTn id="30" dur="1250" fill="hold"/>
                                        <p:tgtEl>
                                          <p:spTgt spid="38"/>
                                        </p:tgtEl>
                                        <p:attrNameLst>
                                          <p:attrName>ppt_w</p:attrName>
                                        </p:attrNameLst>
                                      </p:cBhvr>
                                      <p:tavLst>
                                        <p:tav tm="0">
                                          <p:val>
                                            <p:fltVal val="0"/>
                                          </p:val>
                                        </p:tav>
                                        <p:tav tm="100000">
                                          <p:val>
                                            <p:strVal val="#ppt_w"/>
                                          </p:val>
                                        </p:tav>
                                      </p:tavLst>
                                    </p:anim>
                                    <p:anim calcmode="lin" valueType="num">
                                      <p:cBhvr>
                                        <p:cTn id="31" dur="1250" fill="hold"/>
                                        <p:tgtEl>
                                          <p:spTgt spid="38"/>
                                        </p:tgtEl>
                                        <p:attrNameLst>
                                          <p:attrName>ppt_h</p:attrName>
                                        </p:attrNameLst>
                                      </p:cBhvr>
                                      <p:tavLst>
                                        <p:tav tm="0">
                                          <p:val>
                                            <p:fltVal val="0"/>
                                          </p:val>
                                        </p:tav>
                                        <p:tav tm="100000">
                                          <p:val>
                                            <p:strVal val="#ppt_h"/>
                                          </p:val>
                                        </p:tav>
                                      </p:tavLst>
                                    </p:anim>
                                    <p:animEffect transition="in" filter="fade">
                                      <p:cBhvr>
                                        <p:cTn id="32" dur="12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orig06.deviantart.net/736a/f/2009/057/3/7/egyptian_desert_mountain_by_pepeglax.jpg"/>
          <p:cNvPicPr>
            <a:picLocks noChangeAspect="1" noChangeArrowheads="1"/>
          </p:cNvPicPr>
          <p:nvPr/>
        </p:nvPicPr>
        <p:blipFill rotWithShape="1">
          <a:blip r:embed="rId2">
            <a:extLst>
              <a:ext uri="{28A0092B-C50C-407E-A947-70E740481C1C}">
                <a14:useLocalDpi xmlns:a14="http://schemas.microsoft.com/office/drawing/2010/main" val="0"/>
              </a:ext>
            </a:extLst>
          </a:blip>
          <a:srcRect l="445" t="53" r="1" b="42574"/>
          <a:stretch/>
        </p:blipFill>
        <p:spPr bwMode="auto">
          <a:xfrm>
            <a:off x="0" y="-18107"/>
            <a:ext cx="12191999" cy="687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4"/>
          <p:cNvSpPr txBox="1">
            <a:spLocks noChangeArrowheads="1"/>
          </p:cNvSpPr>
          <p:nvPr/>
        </p:nvSpPr>
        <p:spPr bwMode="auto">
          <a:xfrm>
            <a:off x="0" y="0"/>
            <a:ext cx="1219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3600">
                <a:latin typeface="Algerian" panose="04020705040A02060702" pitchFamily="82" charset="0"/>
              </a:rPr>
              <a:t>Treasures in </a:t>
            </a:r>
            <a:r>
              <a:rPr lang="en-US" sz="3600" dirty="0">
                <a:latin typeface="Algerian" panose="04020705040A02060702" pitchFamily="82" charset="0"/>
              </a:rPr>
              <a:t>Heaven</a:t>
            </a:r>
          </a:p>
        </p:txBody>
      </p:sp>
      <p:sp>
        <p:nvSpPr>
          <p:cNvPr id="6" name="Rectangle 5"/>
          <p:cNvSpPr/>
          <p:nvPr/>
        </p:nvSpPr>
        <p:spPr>
          <a:xfrm>
            <a:off x="11720145" y="6464231"/>
            <a:ext cx="442750" cy="369332"/>
          </a:xfrm>
          <a:prstGeom prst="rect">
            <a:avLst/>
          </a:prstGeom>
        </p:spPr>
        <p:txBody>
          <a:bodyPr wrap="none">
            <a:spAutoFit/>
          </a:bodyPr>
          <a:lstStyle/>
          <a:p>
            <a:r>
              <a:rPr lang="en-US" dirty="0"/>
              <a:t>(9)</a:t>
            </a:r>
          </a:p>
        </p:txBody>
      </p:sp>
      <p:sp>
        <p:nvSpPr>
          <p:cNvPr id="10" name="Rectangle 9"/>
          <p:cNvSpPr/>
          <p:nvPr/>
        </p:nvSpPr>
        <p:spPr>
          <a:xfrm>
            <a:off x="0" y="6488668"/>
            <a:ext cx="1813189" cy="369332"/>
          </a:xfrm>
          <a:prstGeom prst="rect">
            <a:avLst/>
          </a:prstGeom>
        </p:spPr>
        <p:txBody>
          <a:bodyPr wrap="none">
            <a:spAutoFit/>
          </a:bodyPr>
          <a:lstStyle/>
          <a:p>
            <a:r>
              <a:rPr lang="en-US" dirty="0"/>
              <a:t>Matthew 6:19-21</a:t>
            </a:r>
          </a:p>
        </p:txBody>
      </p:sp>
      <p:sp>
        <p:nvSpPr>
          <p:cNvPr id="62" name="Rectangle 61"/>
          <p:cNvSpPr/>
          <p:nvPr/>
        </p:nvSpPr>
        <p:spPr>
          <a:xfrm>
            <a:off x="849279" y="684969"/>
            <a:ext cx="6534888" cy="584775"/>
          </a:xfrm>
          <a:prstGeom prst="rect">
            <a:avLst/>
          </a:prstGeom>
        </p:spPr>
        <p:txBody>
          <a:bodyPr wrap="square">
            <a:spAutoFit/>
          </a:bodyPr>
          <a:lstStyle/>
          <a:p>
            <a:r>
              <a:rPr lang="en-US" sz="3200" dirty="0"/>
              <a:t>Where is your treasure?</a:t>
            </a:r>
            <a:endParaRPr lang="en-US" sz="3200" dirty="0">
              <a:latin typeface="+mn-lt"/>
            </a:endParaRPr>
          </a:p>
        </p:txBody>
      </p:sp>
      <p:sp>
        <p:nvSpPr>
          <p:cNvPr id="63" name="Rectangle 62"/>
          <p:cNvSpPr/>
          <p:nvPr/>
        </p:nvSpPr>
        <p:spPr>
          <a:xfrm>
            <a:off x="1314973" y="1993832"/>
            <a:ext cx="6534888" cy="2031325"/>
          </a:xfrm>
          <a:prstGeom prst="rect">
            <a:avLst/>
          </a:prstGeom>
        </p:spPr>
        <p:txBody>
          <a:bodyPr wrap="square">
            <a:spAutoFit/>
          </a:bodyPr>
          <a:lstStyle/>
          <a:p>
            <a:r>
              <a:rPr lang="en-US" dirty="0"/>
              <a:t>How much time is spent?</a:t>
            </a:r>
          </a:p>
          <a:p>
            <a:endParaRPr lang="en-US" dirty="0"/>
          </a:p>
          <a:p>
            <a:endParaRPr lang="en-US" dirty="0"/>
          </a:p>
          <a:p>
            <a:r>
              <a:rPr lang="en-US" dirty="0"/>
              <a:t>How much money is spent?</a:t>
            </a:r>
          </a:p>
          <a:p>
            <a:endParaRPr lang="en-US" dirty="0"/>
          </a:p>
          <a:p>
            <a:endParaRPr lang="en-US" dirty="0"/>
          </a:p>
          <a:p>
            <a:r>
              <a:rPr lang="en-US" dirty="0"/>
              <a:t>How much devotion is put into it?</a:t>
            </a:r>
            <a:endParaRPr lang="en-US" dirty="0">
              <a:latin typeface="+mn-lt"/>
            </a:endParaRPr>
          </a:p>
        </p:txBody>
      </p:sp>
      <p:grpSp>
        <p:nvGrpSpPr>
          <p:cNvPr id="64" name="Group 8"/>
          <p:cNvGrpSpPr>
            <a:grpSpLocks/>
          </p:cNvGrpSpPr>
          <p:nvPr/>
        </p:nvGrpSpPr>
        <p:grpSpPr bwMode="auto">
          <a:xfrm>
            <a:off x="560701" y="1919100"/>
            <a:ext cx="577156" cy="506902"/>
            <a:chOff x="2743200" y="2590800"/>
            <a:chExt cx="2133600" cy="2285999"/>
          </a:xfrm>
        </p:grpSpPr>
        <p:sp>
          <p:nvSpPr>
            <p:cNvPr id="65" name="Oval 64"/>
            <p:cNvSpPr/>
            <p:nvPr/>
          </p:nvSpPr>
          <p:spPr>
            <a:xfrm>
              <a:off x="2751418" y="2590800"/>
              <a:ext cx="2107300" cy="6858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6" name="Trapezoid 65"/>
            <p:cNvSpPr/>
            <p:nvPr/>
          </p:nvSpPr>
          <p:spPr>
            <a:xfrm rot="10800000">
              <a:off x="2751418" y="2895600"/>
              <a:ext cx="2107300" cy="685800"/>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7" name="Trapezoid 66"/>
            <p:cNvSpPr/>
            <p:nvPr/>
          </p:nvSpPr>
          <p:spPr>
            <a:xfrm rot="10800000">
              <a:off x="2833606" y="2971800"/>
              <a:ext cx="1944568" cy="609600"/>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8" name="Trapezoid 67"/>
            <p:cNvSpPr/>
            <p:nvPr/>
          </p:nvSpPr>
          <p:spPr>
            <a:xfrm>
              <a:off x="2743200" y="3581400"/>
              <a:ext cx="2133600" cy="780048"/>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9" name="Trapezoid 68"/>
            <p:cNvSpPr/>
            <p:nvPr/>
          </p:nvSpPr>
          <p:spPr>
            <a:xfrm>
              <a:off x="2831963" y="3693694"/>
              <a:ext cx="1956074" cy="555458"/>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0" name="Trapezoid 69"/>
            <p:cNvSpPr/>
            <p:nvPr/>
          </p:nvSpPr>
          <p:spPr>
            <a:xfrm rot="10800000">
              <a:off x="2743200" y="4361447"/>
              <a:ext cx="2133600" cy="515352"/>
            </a:xfrm>
            <a:prstGeom prst="trapezoid">
              <a:avLst>
                <a:gd name="adj" fmla="val 4460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71" name="Group 27"/>
            <p:cNvGrpSpPr>
              <a:grpSpLocks/>
            </p:cNvGrpSpPr>
            <p:nvPr/>
          </p:nvGrpSpPr>
          <p:grpSpPr bwMode="auto">
            <a:xfrm>
              <a:off x="3124200" y="3505200"/>
              <a:ext cx="381000" cy="304800"/>
              <a:chOff x="1295400" y="5181600"/>
              <a:chExt cx="1066800" cy="762000"/>
            </a:xfrm>
          </p:grpSpPr>
          <p:sp>
            <p:nvSpPr>
              <p:cNvPr id="97" name="Trapezoid 19"/>
              <p:cNvSpPr/>
              <p:nvPr/>
            </p:nvSpPr>
            <p:spPr>
              <a:xfrm>
                <a:off x="1296386" y="5181600"/>
                <a:ext cx="1067786"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8" name="Trapezoid 97"/>
              <p:cNvSpPr/>
              <p:nvPr/>
            </p:nvSpPr>
            <p:spPr>
              <a:xfrm rot="10800000">
                <a:off x="1296386" y="5562600"/>
                <a:ext cx="1067786"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9" name="Oval 98"/>
              <p:cNvSpPr/>
              <p:nvPr/>
            </p:nvSpPr>
            <p:spPr>
              <a:xfrm>
                <a:off x="1567933" y="5311942"/>
                <a:ext cx="156486" cy="150395"/>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0" name="Oval 22"/>
              <p:cNvSpPr/>
              <p:nvPr/>
            </p:nvSpPr>
            <p:spPr>
              <a:xfrm>
                <a:off x="1917725" y="5311942"/>
                <a:ext cx="156486" cy="150395"/>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1" name="Oval 100"/>
              <p:cNvSpPr/>
              <p:nvPr/>
            </p:nvSpPr>
            <p:spPr>
              <a:xfrm>
                <a:off x="1526512" y="5637799"/>
                <a:ext cx="151882" cy="155406"/>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2" name="Oval 101"/>
              <p:cNvSpPr/>
              <p:nvPr/>
            </p:nvSpPr>
            <p:spPr>
              <a:xfrm>
                <a:off x="1756638" y="5723021"/>
                <a:ext cx="156486" cy="155409"/>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 name="Oval 102"/>
              <p:cNvSpPr/>
              <p:nvPr/>
            </p:nvSpPr>
            <p:spPr>
              <a:xfrm>
                <a:off x="1972955" y="5627773"/>
                <a:ext cx="151885" cy="150395"/>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72" name="Group 28"/>
            <p:cNvGrpSpPr>
              <a:grpSpLocks/>
            </p:cNvGrpSpPr>
            <p:nvPr/>
          </p:nvGrpSpPr>
          <p:grpSpPr bwMode="auto">
            <a:xfrm>
              <a:off x="3962400" y="3505200"/>
              <a:ext cx="381000" cy="304800"/>
              <a:chOff x="1295400" y="5181600"/>
              <a:chExt cx="1066800" cy="762000"/>
            </a:xfrm>
          </p:grpSpPr>
          <p:sp>
            <p:nvSpPr>
              <p:cNvPr id="90" name="Trapezoid 89"/>
              <p:cNvSpPr/>
              <p:nvPr/>
            </p:nvSpPr>
            <p:spPr>
              <a:xfrm>
                <a:off x="1296716" y="5181600"/>
                <a:ext cx="1067786"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1" name="Trapezoid 90"/>
              <p:cNvSpPr/>
              <p:nvPr/>
            </p:nvSpPr>
            <p:spPr>
              <a:xfrm rot="10800000">
                <a:off x="1296716" y="5562600"/>
                <a:ext cx="1067786"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2" name="Oval 91"/>
              <p:cNvSpPr/>
              <p:nvPr/>
            </p:nvSpPr>
            <p:spPr>
              <a:xfrm>
                <a:off x="1568264" y="5311942"/>
                <a:ext cx="156486" cy="150395"/>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3" name="Oval 92"/>
              <p:cNvSpPr/>
              <p:nvPr/>
            </p:nvSpPr>
            <p:spPr>
              <a:xfrm>
                <a:off x="1918056" y="5311942"/>
                <a:ext cx="156486" cy="150395"/>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4" name="Oval 93"/>
              <p:cNvSpPr/>
              <p:nvPr/>
            </p:nvSpPr>
            <p:spPr>
              <a:xfrm>
                <a:off x="1526842" y="5637799"/>
                <a:ext cx="151882" cy="155406"/>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5" name="Oval 94"/>
              <p:cNvSpPr/>
              <p:nvPr/>
            </p:nvSpPr>
            <p:spPr>
              <a:xfrm>
                <a:off x="1756969" y="5723021"/>
                <a:ext cx="156486" cy="155409"/>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6" name="Oval 95"/>
              <p:cNvSpPr/>
              <p:nvPr/>
            </p:nvSpPr>
            <p:spPr>
              <a:xfrm>
                <a:off x="1973286" y="5627773"/>
                <a:ext cx="151885" cy="150395"/>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73" name="Trapezoid 72"/>
            <p:cNvSpPr/>
            <p:nvPr/>
          </p:nvSpPr>
          <p:spPr>
            <a:xfrm rot="10800000">
              <a:off x="3277421" y="4343399"/>
              <a:ext cx="228483" cy="511343"/>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4" name="Trapezoid 73"/>
            <p:cNvSpPr/>
            <p:nvPr/>
          </p:nvSpPr>
          <p:spPr>
            <a:xfrm rot="10800000">
              <a:off x="4038483" y="4343399"/>
              <a:ext cx="228482" cy="511343"/>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5" name="Trapezoid 74"/>
            <p:cNvSpPr/>
            <p:nvPr/>
          </p:nvSpPr>
          <p:spPr>
            <a:xfrm rot="10800000">
              <a:off x="3353034" y="2590800"/>
              <a:ext cx="152870" cy="304800"/>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6" name="Trapezoid 75"/>
            <p:cNvSpPr/>
            <p:nvPr/>
          </p:nvSpPr>
          <p:spPr>
            <a:xfrm rot="10800000">
              <a:off x="4038483" y="2590800"/>
              <a:ext cx="152869" cy="304800"/>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77" name="Group 43"/>
            <p:cNvGrpSpPr>
              <a:grpSpLocks/>
            </p:cNvGrpSpPr>
            <p:nvPr/>
          </p:nvGrpSpPr>
          <p:grpSpPr bwMode="auto">
            <a:xfrm>
              <a:off x="3581400" y="2743200"/>
              <a:ext cx="381000" cy="304800"/>
              <a:chOff x="1066800" y="4495800"/>
              <a:chExt cx="1143000" cy="1044388"/>
            </a:xfrm>
          </p:grpSpPr>
          <p:sp>
            <p:nvSpPr>
              <p:cNvPr id="87" name="Trapezoid 86"/>
              <p:cNvSpPr/>
              <p:nvPr/>
            </p:nvSpPr>
            <p:spPr>
              <a:xfrm rot="10800000">
                <a:off x="1067151" y="5031736"/>
                <a:ext cx="1144056" cy="508452"/>
              </a:xfrm>
              <a:prstGeom prst="trapezoid">
                <a:avLst>
                  <a:gd name="adj" fmla="val 46517"/>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8" name="Rounded Rectangle 87"/>
              <p:cNvSpPr/>
              <p:nvPr/>
            </p:nvSpPr>
            <p:spPr>
              <a:xfrm>
                <a:off x="1565208" y="5079835"/>
                <a:ext cx="152871" cy="377901"/>
              </a:xfrm>
              <a:prstGeom prst="roundRect">
                <a:avLst>
                  <a:gd name="adj"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9" name="Trapezoid 88"/>
              <p:cNvSpPr/>
              <p:nvPr/>
            </p:nvSpPr>
            <p:spPr>
              <a:xfrm flipH="1">
                <a:off x="1067151" y="4495800"/>
                <a:ext cx="1144056" cy="508452"/>
              </a:xfrm>
              <a:prstGeom prst="trapezoid">
                <a:avLst>
                  <a:gd name="adj" fmla="val 46517"/>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78" name="Group 56"/>
            <p:cNvGrpSpPr>
              <a:grpSpLocks/>
            </p:cNvGrpSpPr>
            <p:nvPr/>
          </p:nvGrpSpPr>
          <p:grpSpPr bwMode="auto">
            <a:xfrm>
              <a:off x="3581400" y="4343400"/>
              <a:ext cx="304800" cy="457200"/>
              <a:chOff x="6705600" y="4419600"/>
              <a:chExt cx="838200" cy="1295400"/>
            </a:xfrm>
          </p:grpSpPr>
          <p:sp>
            <p:nvSpPr>
              <p:cNvPr id="79" name="Trapezoid 78"/>
              <p:cNvSpPr/>
              <p:nvPr/>
            </p:nvSpPr>
            <p:spPr>
              <a:xfrm rot="10800000">
                <a:off x="6705922" y="4419596"/>
                <a:ext cx="759417" cy="306805"/>
              </a:xfrm>
              <a:prstGeom prst="trapezoid">
                <a:avLst>
                  <a:gd name="adj" fmla="val 46517"/>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80" name="Group 53"/>
              <p:cNvGrpSpPr>
                <a:grpSpLocks/>
              </p:cNvGrpSpPr>
              <p:nvPr/>
            </p:nvGrpSpPr>
            <p:grpSpPr bwMode="auto">
              <a:xfrm>
                <a:off x="6705600" y="4495800"/>
                <a:ext cx="838200" cy="1219200"/>
                <a:chOff x="5715000" y="3294529"/>
                <a:chExt cx="1066800" cy="1506071"/>
              </a:xfrm>
            </p:grpSpPr>
            <p:sp>
              <p:nvSpPr>
                <p:cNvPr id="82" name="Block Arc 81"/>
                <p:cNvSpPr/>
                <p:nvPr/>
              </p:nvSpPr>
              <p:spPr>
                <a:xfrm>
                  <a:off x="5824718" y="3291638"/>
                  <a:ext cx="839961" cy="1066800"/>
                </a:xfrm>
                <a:prstGeom prst="blockArc">
                  <a:avLst>
                    <a:gd name="adj1" fmla="val 10709571"/>
                    <a:gd name="adj2" fmla="val 21494253"/>
                    <a:gd name="adj3" fmla="val 18122"/>
                  </a:avLst>
                </a:prstGeom>
                <a:solidFill>
                  <a:srgbClr val="E2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83" name="Rounded Rectangle 82"/>
                <p:cNvSpPr/>
                <p:nvPr/>
              </p:nvSpPr>
              <p:spPr>
                <a:xfrm>
                  <a:off x="5715410" y="3733796"/>
                  <a:ext cx="1064332" cy="1066800"/>
                </a:xfrm>
                <a:prstGeom prst="roundRect">
                  <a:avLst/>
                </a:prstGeom>
                <a:solidFill>
                  <a:srgbClr val="E2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84" name="Group 52"/>
                <p:cNvGrpSpPr>
                  <a:grpSpLocks/>
                </p:cNvGrpSpPr>
                <p:nvPr/>
              </p:nvGrpSpPr>
              <p:grpSpPr bwMode="auto">
                <a:xfrm>
                  <a:off x="6140824" y="4007224"/>
                  <a:ext cx="228600" cy="493059"/>
                  <a:chOff x="6096000" y="4038600"/>
                  <a:chExt cx="304800" cy="569259"/>
                </a:xfrm>
              </p:grpSpPr>
              <p:sp>
                <p:nvSpPr>
                  <p:cNvPr id="85" name="Trapezoid 84"/>
                  <p:cNvSpPr/>
                  <p:nvPr/>
                </p:nvSpPr>
                <p:spPr>
                  <a:xfrm>
                    <a:off x="6142450" y="4225306"/>
                    <a:ext cx="222452" cy="380848"/>
                  </a:xfrm>
                  <a:prstGeom prst="trapezoid">
                    <a:avLst>
                      <a:gd name="adj" fmla="val 26471"/>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6" name="Oval 85"/>
                  <p:cNvSpPr/>
                  <p:nvPr/>
                </p:nvSpPr>
                <p:spPr>
                  <a:xfrm>
                    <a:off x="6096425" y="4038937"/>
                    <a:ext cx="299161" cy="22688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sp>
            <p:nvSpPr>
              <p:cNvPr id="81" name="Rounded Rectangle 80"/>
              <p:cNvSpPr/>
              <p:nvPr/>
            </p:nvSpPr>
            <p:spPr>
              <a:xfrm>
                <a:off x="7008783" y="4459369"/>
                <a:ext cx="153691" cy="227263"/>
              </a:xfrm>
              <a:prstGeom prst="roundRect">
                <a:avLst>
                  <a:gd name="adj" fmla="val 50000"/>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sp>
        <p:nvSpPr>
          <p:cNvPr id="2" name="Rectangle 1"/>
          <p:cNvSpPr/>
          <p:nvPr/>
        </p:nvSpPr>
        <p:spPr>
          <a:xfrm>
            <a:off x="2905848" y="4868356"/>
            <a:ext cx="7809745" cy="1477328"/>
          </a:xfrm>
          <a:prstGeom prst="rect">
            <a:avLst/>
          </a:prstGeom>
        </p:spPr>
        <p:txBody>
          <a:bodyPr wrap="square">
            <a:spAutoFit/>
          </a:bodyPr>
          <a:lstStyle/>
          <a:p>
            <a:r>
              <a:rPr lang="en-US" dirty="0">
                <a:solidFill>
                  <a:srgbClr val="333333"/>
                </a:solidFill>
                <a:latin typeface="Open Sans"/>
              </a:rPr>
              <a:t>“The promised reward was not a treasure of ivory, gold, or silver. Neither did it consist of acres of land or a portfolio of stocks and bonds. </a:t>
            </a:r>
          </a:p>
          <a:p>
            <a:endParaRPr lang="en-US" dirty="0">
              <a:solidFill>
                <a:srgbClr val="333333"/>
              </a:solidFill>
              <a:latin typeface="Open Sans"/>
            </a:endParaRPr>
          </a:p>
          <a:p>
            <a:r>
              <a:rPr lang="en-US" dirty="0">
                <a:solidFill>
                  <a:srgbClr val="333333"/>
                </a:solidFill>
                <a:latin typeface="Open Sans"/>
              </a:rPr>
              <a:t>The Master spoke of riches within the grasp of all—even joy unspeakable here and eternal happiness hereafter.”</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4797" y="133124"/>
            <a:ext cx="962918" cy="1275744"/>
          </a:xfrm>
          <a:prstGeom prst="rect">
            <a:avLst/>
          </a:prstGeom>
        </p:spPr>
      </p:pic>
      <p:pic>
        <p:nvPicPr>
          <p:cNvPr id="3074" name="Picture 2" descr="treasure che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0482" y="1191517"/>
            <a:ext cx="4286250" cy="2952751"/>
          </a:xfrm>
          <a:prstGeom prst="rect">
            <a:avLst/>
          </a:prstGeom>
          <a:noFill/>
          <a:extLst>
            <a:ext uri="{909E8E84-426E-40DD-AFC4-6F175D3DCCD1}">
              <a14:hiddenFill xmlns:a14="http://schemas.microsoft.com/office/drawing/2010/main">
                <a:solidFill>
                  <a:srgbClr val="FFFFFF"/>
                </a:solidFill>
              </a14:hiddenFill>
            </a:ext>
          </a:extLst>
        </p:spPr>
      </p:pic>
      <p:grpSp>
        <p:nvGrpSpPr>
          <p:cNvPr id="104" name="Group 8"/>
          <p:cNvGrpSpPr>
            <a:grpSpLocks/>
          </p:cNvGrpSpPr>
          <p:nvPr/>
        </p:nvGrpSpPr>
        <p:grpSpPr bwMode="auto">
          <a:xfrm>
            <a:off x="536245" y="2736129"/>
            <a:ext cx="577156" cy="506902"/>
            <a:chOff x="2743200" y="2590800"/>
            <a:chExt cx="2133600" cy="2285999"/>
          </a:xfrm>
        </p:grpSpPr>
        <p:sp>
          <p:nvSpPr>
            <p:cNvPr id="105" name="Oval 104"/>
            <p:cNvSpPr/>
            <p:nvPr/>
          </p:nvSpPr>
          <p:spPr>
            <a:xfrm>
              <a:off x="2751418" y="2590800"/>
              <a:ext cx="2107300" cy="6858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6" name="Trapezoid 105"/>
            <p:cNvSpPr/>
            <p:nvPr/>
          </p:nvSpPr>
          <p:spPr>
            <a:xfrm rot="10800000">
              <a:off x="2751418" y="2895600"/>
              <a:ext cx="2107300" cy="685800"/>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7" name="Trapezoid 106"/>
            <p:cNvSpPr/>
            <p:nvPr/>
          </p:nvSpPr>
          <p:spPr>
            <a:xfrm rot="10800000">
              <a:off x="2833606" y="2971800"/>
              <a:ext cx="1944568" cy="609600"/>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8" name="Trapezoid 107"/>
            <p:cNvSpPr/>
            <p:nvPr/>
          </p:nvSpPr>
          <p:spPr>
            <a:xfrm>
              <a:off x="2743200" y="3581400"/>
              <a:ext cx="2133600" cy="780048"/>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9" name="Trapezoid 108"/>
            <p:cNvSpPr/>
            <p:nvPr/>
          </p:nvSpPr>
          <p:spPr>
            <a:xfrm>
              <a:off x="2831963" y="3693694"/>
              <a:ext cx="1956074" cy="555458"/>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0" name="Trapezoid 109"/>
            <p:cNvSpPr/>
            <p:nvPr/>
          </p:nvSpPr>
          <p:spPr>
            <a:xfrm rot="10800000">
              <a:off x="2743200" y="4361447"/>
              <a:ext cx="2133600" cy="515352"/>
            </a:xfrm>
            <a:prstGeom prst="trapezoid">
              <a:avLst>
                <a:gd name="adj" fmla="val 4460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11" name="Group 27"/>
            <p:cNvGrpSpPr>
              <a:grpSpLocks/>
            </p:cNvGrpSpPr>
            <p:nvPr/>
          </p:nvGrpSpPr>
          <p:grpSpPr bwMode="auto">
            <a:xfrm>
              <a:off x="3124200" y="3505200"/>
              <a:ext cx="381000" cy="304800"/>
              <a:chOff x="1295400" y="5181600"/>
              <a:chExt cx="1066800" cy="762000"/>
            </a:xfrm>
          </p:grpSpPr>
          <p:sp>
            <p:nvSpPr>
              <p:cNvPr id="137" name="Trapezoid 19"/>
              <p:cNvSpPr/>
              <p:nvPr/>
            </p:nvSpPr>
            <p:spPr>
              <a:xfrm>
                <a:off x="1296386" y="5181600"/>
                <a:ext cx="1067786"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8" name="Trapezoid 137"/>
              <p:cNvSpPr/>
              <p:nvPr/>
            </p:nvSpPr>
            <p:spPr>
              <a:xfrm rot="10800000">
                <a:off x="1296386" y="5562600"/>
                <a:ext cx="1067786"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9" name="Oval 138"/>
              <p:cNvSpPr/>
              <p:nvPr/>
            </p:nvSpPr>
            <p:spPr>
              <a:xfrm>
                <a:off x="1567933" y="5311942"/>
                <a:ext cx="156486" cy="150395"/>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0" name="Oval 22"/>
              <p:cNvSpPr/>
              <p:nvPr/>
            </p:nvSpPr>
            <p:spPr>
              <a:xfrm>
                <a:off x="1917725" y="5311942"/>
                <a:ext cx="156486" cy="150395"/>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1" name="Oval 140"/>
              <p:cNvSpPr/>
              <p:nvPr/>
            </p:nvSpPr>
            <p:spPr>
              <a:xfrm>
                <a:off x="1526512" y="5637799"/>
                <a:ext cx="151882" cy="155406"/>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2" name="Oval 141"/>
              <p:cNvSpPr/>
              <p:nvPr/>
            </p:nvSpPr>
            <p:spPr>
              <a:xfrm>
                <a:off x="1756638" y="5723021"/>
                <a:ext cx="156486" cy="155409"/>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3" name="Oval 142"/>
              <p:cNvSpPr/>
              <p:nvPr/>
            </p:nvSpPr>
            <p:spPr>
              <a:xfrm>
                <a:off x="1972955" y="5627773"/>
                <a:ext cx="151885" cy="150395"/>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112" name="Group 28"/>
            <p:cNvGrpSpPr>
              <a:grpSpLocks/>
            </p:cNvGrpSpPr>
            <p:nvPr/>
          </p:nvGrpSpPr>
          <p:grpSpPr bwMode="auto">
            <a:xfrm>
              <a:off x="3962400" y="3505200"/>
              <a:ext cx="381000" cy="304800"/>
              <a:chOff x="1295400" y="5181600"/>
              <a:chExt cx="1066800" cy="762000"/>
            </a:xfrm>
          </p:grpSpPr>
          <p:sp>
            <p:nvSpPr>
              <p:cNvPr id="130" name="Trapezoid 129"/>
              <p:cNvSpPr/>
              <p:nvPr/>
            </p:nvSpPr>
            <p:spPr>
              <a:xfrm>
                <a:off x="1296716" y="5181600"/>
                <a:ext cx="1067786"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1" name="Trapezoid 130"/>
              <p:cNvSpPr/>
              <p:nvPr/>
            </p:nvSpPr>
            <p:spPr>
              <a:xfrm rot="10800000">
                <a:off x="1296716" y="5562600"/>
                <a:ext cx="1067786"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2" name="Oval 131"/>
              <p:cNvSpPr/>
              <p:nvPr/>
            </p:nvSpPr>
            <p:spPr>
              <a:xfrm>
                <a:off x="1568264" y="5311942"/>
                <a:ext cx="156486" cy="150395"/>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3" name="Oval 132"/>
              <p:cNvSpPr/>
              <p:nvPr/>
            </p:nvSpPr>
            <p:spPr>
              <a:xfrm>
                <a:off x="1918056" y="5311942"/>
                <a:ext cx="156486" cy="150395"/>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4" name="Oval 133"/>
              <p:cNvSpPr/>
              <p:nvPr/>
            </p:nvSpPr>
            <p:spPr>
              <a:xfrm>
                <a:off x="1526842" y="5637799"/>
                <a:ext cx="151882" cy="155406"/>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5" name="Oval 134"/>
              <p:cNvSpPr/>
              <p:nvPr/>
            </p:nvSpPr>
            <p:spPr>
              <a:xfrm>
                <a:off x="1756969" y="5723021"/>
                <a:ext cx="156486" cy="155409"/>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6" name="Oval 135"/>
              <p:cNvSpPr/>
              <p:nvPr/>
            </p:nvSpPr>
            <p:spPr>
              <a:xfrm>
                <a:off x="1973286" y="5627773"/>
                <a:ext cx="151885" cy="150395"/>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113" name="Trapezoid 112"/>
            <p:cNvSpPr/>
            <p:nvPr/>
          </p:nvSpPr>
          <p:spPr>
            <a:xfrm rot="10800000">
              <a:off x="3277421" y="4343399"/>
              <a:ext cx="228483" cy="511343"/>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4" name="Trapezoid 113"/>
            <p:cNvSpPr/>
            <p:nvPr/>
          </p:nvSpPr>
          <p:spPr>
            <a:xfrm rot="10800000">
              <a:off x="4038483" y="4343399"/>
              <a:ext cx="228482" cy="511343"/>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5" name="Trapezoid 114"/>
            <p:cNvSpPr/>
            <p:nvPr/>
          </p:nvSpPr>
          <p:spPr>
            <a:xfrm rot="10800000">
              <a:off x="3353034" y="2590800"/>
              <a:ext cx="152870" cy="304800"/>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6" name="Trapezoid 115"/>
            <p:cNvSpPr/>
            <p:nvPr/>
          </p:nvSpPr>
          <p:spPr>
            <a:xfrm rot="10800000">
              <a:off x="4038483" y="2590800"/>
              <a:ext cx="152869" cy="304800"/>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17" name="Group 43"/>
            <p:cNvGrpSpPr>
              <a:grpSpLocks/>
            </p:cNvGrpSpPr>
            <p:nvPr/>
          </p:nvGrpSpPr>
          <p:grpSpPr bwMode="auto">
            <a:xfrm>
              <a:off x="3581400" y="2743200"/>
              <a:ext cx="381000" cy="304800"/>
              <a:chOff x="1066800" y="4495800"/>
              <a:chExt cx="1143000" cy="1044388"/>
            </a:xfrm>
          </p:grpSpPr>
          <p:sp>
            <p:nvSpPr>
              <p:cNvPr id="127" name="Trapezoid 126"/>
              <p:cNvSpPr/>
              <p:nvPr/>
            </p:nvSpPr>
            <p:spPr>
              <a:xfrm rot="10800000">
                <a:off x="1067151" y="5031736"/>
                <a:ext cx="1144056" cy="508452"/>
              </a:xfrm>
              <a:prstGeom prst="trapezoid">
                <a:avLst>
                  <a:gd name="adj" fmla="val 46517"/>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8" name="Rounded Rectangle 127"/>
              <p:cNvSpPr/>
              <p:nvPr/>
            </p:nvSpPr>
            <p:spPr>
              <a:xfrm>
                <a:off x="1565208" y="5079835"/>
                <a:ext cx="152871" cy="377901"/>
              </a:xfrm>
              <a:prstGeom prst="roundRect">
                <a:avLst>
                  <a:gd name="adj"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9" name="Trapezoid 128"/>
              <p:cNvSpPr/>
              <p:nvPr/>
            </p:nvSpPr>
            <p:spPr>
              <a:xfrm flipH="1">
                <a:off x="1067151" y="4495800"/>
                <a:ext cx="1144056" cy="508452"/>
              </a:xfrm>
              <a:prstGeom prst="trapezoid">
                <a:avLst>
                  <a:gd name="adj" fmla="val 46517"/>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118" name="Group 56"/>
            <p:cNvGrpSpPr>
              <a:grpSpLocks/>
            </p:cNvGrpSpPr>
            <p:nvPr/>
          </p:nvGrpSpPr>
          <p:grpSpPr bwMode="auto">
            <a:xfrm>
              <a:off x="3581400" y="4343400"/>
              <a:ext cx="304800" cy="457200"/>
              <a:chOff x="6705600" y="4419600"/>
              <a:chExt cx="838200" cy="1295400"/>
            </a:xfrm>
          </p:grpSpPr>
          <p:sp>
            <p:nvSpPr>
              <p:cNvPr id="119" name="Trapezoid 118"/>
              <p:cNvSpPr/>
              <p:nvPr/>
            </p:nvSpPr>
            <p:spPr>
              <a:xfrm rot="10800000">
                <a:off x="6705922" y="4419596"/>
                <a:ext cx="759417" cy="306805"/>
              </a:xfrm>
              <a:prstGeom prst="trapezoid">
                <a:avLst>
                  <a:gd name="adj" fmla="val 46517"/>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20" name="Group 53"/>
              <p:cNvGrpSpPr>
                <a:grpSpLocks/>
              </p:cNvGrpSpPr>
              <p:nvPr/>
            </p:nvGrpSpPr>
            <p:grpSpPr bwMode="auto">
              <a:xfrm>
                <a:off x="6705600" y="4495800"/>
                <a:ext cx="838200" cy="1219200"/>
                <a:chOff x="5715000" y="3294529"/>
                <a:chExt cx="1066800" cy="1506071"/>
              </a:xfrm>
            </p:grpSpPr>
            <p:sp>
              <p:nvSpPr>
                <p:cNvPr id="122" name="Block Arc 121"/>
                <p:cNvSpPr/>
                <p:nvPr/>
              </p:nvSpPr>
              <p:spPr>
                <a:xfrm>
                  <a:off x="5824718" y="3291638"/>
                  <a:ext cx="839961" cy="1066800"/>
                </a:xfrm>
                <a:prstGeom prst="blockArc">
                  <a:avLst>
                    <a:gd name="adj1" fmla="val 10709571"/>
                    <a:gd name="adj2" fmla="val 21494253"/>
                    <a:gd name="adj3" fmla="val 18122"/>
                  </a:avLst>
                </a:prstGeom>
                <a:solidFill>
                  <a:srgbClr val="E2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123" name="Rounded Rectangle 122"/>
                <p:cNvSpPr/>
                <p:nvPr/>
              </p:nvSpPr>
              <p:spPr>
                <a:xfrm>
                  <a:off x="5715410" y="3733796"/>
                  <a:ext cx="1064332" cy="1066800"/>
                </a:xfrm>
                <a:prstGeom prst="roundRect">
                  <a:avLst/>
                </a:prstGeom>
                <a:solidFill>
                  <a:srgbClr val="E2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24" name="Group 52"/>
                <p:cNvGrpSpPr>
                  <a:grpSpLocks/>
                </p:cNvGrpSpPr>
                <p:nvPr/>
              </p:nvGrpSpPr>
              <p:grpSpPr bwMode="auto">
                <a:xfrm>
                  <a:off x="6140824" y="4007224"/>
                  <a:ext cx="228600" cy="493059"/>
                  <a:chOff x="6096000" y="4038600"/>
                  <a:chExt cx="304800" cy="569259"/>
                </a:xfrm>
              </p:grpSpPr>
              <p:sp>
                <p:nvSpPr>
                  <p:cNvPr id="125" name="Trapezoid 124"/>
                  <p:cNvSpPr/>
                  <p:nvPr/>
                </p:nvSpPr>
                <p:spPr>
                  <a:xfrm>
                    <a:off x="6142450" y="4225306"/>
                    <a:ext cx="222452" cy="380848"/>
                  </a:xfrm>
                  <a:prstGeom prst="trapezoid">
                    <a:avLst>
                      <a:gd name="adj" fmla="val 26471"/>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6" name="Oval 125"/>
                  <p:cNvSpPr/>
                  <p:nvPr/>
                </p:nvSpPr>
                <p:spPr>
                  <a:xfrm>
                    <a:off x="6096425" y="4038937"/>
                    <a:ext cx="299161" cy="22688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sp>
            <p:nvSpPr>
              <p:cNvPr id="121" name="Rounded Rectangle 120"/>
              <p:cNvSpPr/>
              <p:nvPr/>
            </p:nvSpPr>
            <p:spPr>
              <a:xfrm>
                <a:off x="7008783" y="4459369"/>
                <a:ext cx="153691" cy="227263"/>
              </a:xfrm>
              <a:prstGeom prst="roundRect">
                <a:avLst>
                  <a:gd name="adj" fmla="val 50000"/>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grpSp>
        <p:nvGrpSpPr>
          <p:cNvPr id="144" name="Group 8"/>
          <p:cNvGrpSpPr>
            <a:grpSpLocks/>
          </p:cNvGrpSpPr>
          <p:nvPr/>
        </p:nvGrpSpPr>
        <p:grpSpPr bwMode="auto">
          <a:xfrm>
            <a:off x="531799" y="3563418"/>
            <a:ext cx="577156" cy="506902"/>
            <a:chOff x="2743200" y="2590800"/>
            <a:chExt cx="2133600" cy="2285999"/>
          </a:xfrm>
        </p:grpSpPr>
        <p:sp>
          <p:nvSpPr>
            <p:cNvPr id="145" name="Oval 144"/>
            <p:cNvSpPr/>
            <p:nvPr/>
          </p:nvSpPr>
          <p:spPr>
            <a:xfrm>
              <a:off x="2751418" y="2590800"/>
              <a:ext cx="2107300" cy="6858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6" name="Trapezoid 145"/>
            <p:cNvSpPr/>
            <p:nvPr/>
          </p:nvSpPr>
          <p:spPr>
            <a:xfrm rot="10800000">
              <a:off x="2751418" y="2895600"/>
              <a:ext cx="2107300" cy="685800"/>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7" name="Trapezoid 146"/>
            <p:cNvSpPr/>
            <p:nvPr/>
          </p:nvSpPr>
          <p:spPr>
            <a:xfrm rot="10800000">
              <a:off x="2833606" y="2971800"/>
              <a:ext cx="1944568" cy="609600"/>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8" name="Trapezoid 147"/>
            <p:cNvSpPr/>
            <p:nvPr/>
          </p:nvSpPr>
          <p:spPr>
            <a:xfrm>
              <a:off x="2743200" y="3581400"/>
              <a:ext cx="2133600" cy="780048"/>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9" name="Trapezoid 148"/>
            <p:cNvSpPr/>
            <p:nvPr/>
          </p:nvSpPr>
          <p:spPr>
            <a:xfrm>
              <a:off x="2831963" y="3693694"/>
              <a:ext cx="1956074" cy="555458"/>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0" name="Trapezoid 149"/>
            <p:cNvSpPr/>
            <p:nvPr/>
          </p:nvSpPr>
          <p:spPr>
            <a:xfrm rot="10800000">
              <a:off x="2743200" y="4361447"/>
              <a:ext cx="2133600" cy="515352"/>
            </a:xfrm>
            <a:prstGeom prst="trapezoid">
              <a:avLst>
                <a:gd name="adj" fmla="val 4460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51" name="Group 27"/>
            <p:cNvGrpSpPr>
              <a:grpSpLocks/>
            </p:cNvGrpSpPr>
            <p:nvPr/>
          </p:nvGrpSpPr>
          <p:grpSpPr bwMode="auto">
            <a:xfrm>
              <a:off x="3124200" y="3505200"/>
              <a:ext cx="381000" cy="304800"/>
              <a:chOff x="1295400" y="5181600"/>
              <a:chExt cx="1066800" cy="762000"/>
            </a:xfrm>
          </p:grpSpPr>
          <p:sp>
            <p:nvSpPr>
              <p:cNvPr id="177" name="Trapezoid 19"/>
              <p:cNvSpPr/>
              <p:nvPr/>
            </p:nvSpPr>
            <p:spPr>
              <a:xfrm>
                <a:off x="1296386" y="5181600"/>
                <a:ext cx="1067786"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8" name="Trapezoid 177"/>
              <p:cNvSpPr/>
              <p:nvPr/>
            </p:nvSpPr>
            <p:spPr>
              <a:xfrm rot="10800000">
                <a:off x="1296386" y="5562600"/>
                <a:ext cx="1067786"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9" name="Oval 178"/>
              <p:cNvSpPr/>
              <p:nvPr/>
            </p:nvSpPr>
            <p:spPr>
              <a:xfrm>
                <a:off x="1567933" y="5311942"/>
                <a:ext cx="156486" cy="150395"/>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0" name="Oval 22"/>
              <p:cNvSpPr/>
              <p:nvPr/>
            </p:nvSpPr>
            <p:spPr>
              <a:xfrm>
                <a:off x="1917725" y="5311942"/>
                <a:ext cx="156486" cy="150395"/>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1" name="Oval 180"/>
              <p:cNvSpPr/>
              <p:nvPr/>
            </p:nvSpPr>
            <p:spPr>
              <a:xfrm>
                <a:off x="1526512" y="5637799"/>
                <a:ext cx="151882" cy="155406"/>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2" name="Oval 181"/>
              <p:cNvSpPr/>
              <p:nvPr/>
            </p:nvSpPr>
            <p:spPr>
              <a:xfrm>
                <a:off x="1756638" y="5723021"/>
                <a:ext cx="156486" cy="155409"/>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3" name="Oval 182"/>
              <p:cNvSpPr/>
              <p:nvPr/>
            </p:nvSpPr>
            <p:spPr>
              <a:xfrm>
                <a:off x="1972955" y="5627773"/>
                <a:ext cx="151885" cy="150395"/>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152" name="Group 28"/>
            <p:cNvGrpSpPr>
              <a:grpSpLocks/>
            </p:cNvGrpSpPr>
            <p:nvPr/>
          </p:nvGrpSpPr>
          <p:grpSpPr bwMode="auto">
            <a:xfrm>
              <a:off x="3962400" y="3505200"/>
              <a:ext cx="381000" cy="304800"/>
              <a:chOff x="1295400" y="5181600"/>
              <a:chExt cx="1066800" cy="762000"/>
            </a:xfrm>
          </p:grpSpPr>
          <p:sp>
            <p:nvSpPr>
              <p:cNvPr id="170" name="Trapezoid 169"/>
              <p:cNvSpPr/>
              <p:nvPr/>
            </p:nvSpPr>
            <p:spPr>
              <a:xfrm>
                <a:off x="1296716" y="5181600"/>
                <a:ext cx="1067786"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1" name="Trapezoid 170"/>
              <p:cNvSpPr/>
              <p:nvPr/>
            </p:nvSpPr>
            <p:spPr>
              <a:xfrm rot="10800000">
                <a:off x="1296716" y="5562600"/>
                <a:ext cx="1067786"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2" name="Oval 171"/>
              <p:cNvSpPr/>
              <p:nvPr/>
            </p:nvSpPr>
            <p:spPr>
              <a:xfrm>
                <a:off x="1568264" y="5311942"/>
                <a:ext cx="156486" cy="150395"/>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3" name="Oval 172"/>
              <p:cNvSpPr/>
              <p:nvPr/>
            </p:nvSpPr>
            <p:spPr>
              <a:xfrm>
                <a:off x="1918056" y="5311942"/>
                <a:ext cx="156486" cy="150395"/>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4" name="Oval 173"/>
              <p:cNvSpPr/>
              <p:nvPr/>
            </p:nvSpPr>
            <p:spPr>
              <a:xfrm>
                <a:off x="1526842" y="5637799"/>
                <a:ext cx="151882" cy="155406"/>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5" name="Oval 174"/>
              <p:cNvSpPr/>
              <p:nvPr/>
            </p:nvSpPr>
            <p:spPr>
              <a:xfrm>
                <a:off x="1756969" y="5723021"/>
                <a:ext cx="156486" cy="155409"/>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6" name="Oval 175"/>
              <p:cNvSpPr/>
              <p:nvPr/>
            </p:nvSpPr>
            <p:spPr>
              <a:xfrm>
                <a:off x="1973286" y="5627773"/>
                <a:ext cx="151885" cy="150395"/>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153" name="Trapezoid 152"/>
            <p:cNvSpPr/>
            <p:nvPr/>
          </p:nvSpPr>
          <p:spPr>
            <a:xfrm rot="10800000">
              <a:off x="3277421" y="4343399"/>
              <a:ext cx="228483" cy="511343"/>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4" name="Trapezoid 153"/>
            <p:cNvSpPr/>
            <p:nvPr/>
          </p:nvSpPr>
          <p:spPr>
            <a:xfrm rot="10800000">
              <a:off x="4038483" y="4343399"/>
              <a:ext cx="228482" cy="511343"/>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5" name="Trapezoid 154"/>
            <p:cNvSpPr/>
            <p:nvPr/>
          </p:nvSpPr>
          <p:spPr>
            <a:xfrm rot="10800000">
              <a:off x="3353034" y="2590800"/>
              <a:ext cx="152870" cy="304800"/>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6" name="Trapezoid 155"/>
            <p:cNvSpPr/>
            <p:nvPr/>
          </p:nvSpPr>
          <p:spPr>
            <a:xfrm rot="10800000">
              <a:off x="4038483" y="2590800"/>
              <a:ext cx="152869" cy="304800"/>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57" name="Group 43"/>
            <p:cNvGrpSpPr>
              <a:grpSpLocks/>
            </p:cNvGrpSpPr>
            <p:nvPr/>
          </p:nvGrpSpPr>
          <p:grpSpPr bwMode="auto">
            <a:xfrm>
              <a:off x="3581400" y="2743200"/>
              <a:ext cx="381000" cy="304800"/>
              <a:chOff x="1066800" y="4495800"/>
              <a:chExt cx="1143000" cy="1044388"/>
            </a:xfrm>
          </p:grpSpPr>
          <p:sp>
            <p:nvSpPr>
              <p:cNvPr id="167" name="Trapezoid 166"/>
              <p:cNvSpPr/>
              <p:nvPr/>
            </p:nvSpPr>
            <p:spPr>
              <a:xfrm rot="10800000">
                <a:off x="1067151" y="5031736"/>
                <a:ext cx="1144056" cy="508452"/>
              </a:xfrm>
              <a:prstGeom prst="trapezoid">
                <a:avLst>
                  <a:gd name="adj" fmla="val 46517"/>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8" name="Rounded Rectangle 167"/>
              <p:cNvSpPr/>
              <p:nvPr/>
            </p:nvSpPr>
            <p:spPr>
              <a:xfrm>
                <a:off x="1565208" y="5079835"/>
                <a:ext cx="152871" cy="377901"/>
              </a:xfrm>
              <a:prstGeom prst="roundRect">
                <a:avLst>
                  <a:gd name="adj"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9" name="Trapezoid 168"/>
              <p:cNvSpPr/>
              <p:nvPr/>
            </p:nvSpPr>
            <p:spPr>
              <a:xfrm flipH="1">
                <a:off x="1067151" y="4495800"/>
                <a:ext cx="1144056" cy="508452"/>
              </a:xfrm>
              <a:prstGeom prst="trapezoid">
                <a:avLst>
                  <a:gd name="adj" fmla="val 46517"/>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158" name="Group 56"/>
            <p:cNvGrpSpPr>
              <a:grpSpLocks/>
            </p:cNvGrpSpPr>
            <p:nvPr/>
          </p:nvGrpSpPr>
          <p:grpSpPr bwMode="auto">
            <a:xfrm>
              <a:off x="3581400" y="4343400"/>
              <a:ext cx="304800" cy="457200"/>
              <a:chOff x="6705600" y="4419600"/>
              <a:chExt cx="838200" cy="1295400"/>
            </a:xfrm>
          </p:grpSpPr>
          <p:sp>
            <p:nvSpPr>
              <p:cNvPr id="159" name="Trapezoid 158"/>
              <p:cNvSpPr/>
              <p:nvPr/>
            </p:nvSpPr>
            <p:spPr>
              <a:xfrm rot="10800000">
                <a:off x="6705922" y="4419596"/>
                <a:ext cx="759417" cy="306805"/>
              </a:xfrm>
              <a:prstGeom prst="trapezoid">
                <a:avLst>
                  <a:gd name="adj" fmla="val 46517"/>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60" name="Group 53"/>
              <p:cNvGrpSpPr>
                <a:grpSpLocks/>
              </p:cNvGrpSpPr>
              <p:nvPr/>
            </p:nvGrpSpPr>
            <p:grpSpPr bwMode="auto">
              <a:xfrm>
                <a:off x="6705600" y="4495800"/>
                <a:ext cx="838200" cy="1219200"/>
                <a:chOff x="5715000" y="3294529"/>
                <a:chExt cx="1066800" cy="1506071"/>
              </a:xfrm>
            </p:grpSpPr>
            <p:sp>
              <p:nvSpPr>
                <p:cNvPr id="162" name="Block Arc 161"/>
                <p:cNvSpPr/>
                <p:nvPr/>
              </p:nvSpPr>
              <p:spPr>
                <a:xfrm>
                  <a:off x="5824718" y="3291638"/>
                  <a:ext cx="839961" cy="1066800"/>
                </a:xfrm>
                <a:prstGeom prst="blockArc">
                  <a:avLst>
                    <a:gd name="adj1" fmla="val 10709571"/>
                    <a:gd name="adj2" fmla="val 21494253"/>
                    <a:gd name="adj3" fmla="val 18122"/>
                  </a:avLst>
                </a:prstGeom>
                <a:solidFill>
                  <a:srgbClr val="E2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163" name="Rounded Rectangle 162"/>
                <p:cNvSpPr/>
                <p:nvPr/>
              </p:nvSpPr>
              <p:spPr>
                <a:xfrm>
                  <a:off x="5715410" y="3733796"/>
                  <a:ext cx="1064332" cy="1066800"/>
                </a:xfrm>
                <a:prstGeom prst="roundRect">
                  <a:avLst/>
                </a:prstGeom>
                <a:solidFill>
                  <a:srgbClr val="E2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64" name="Group 52"/>
                <p:cNvGrpSpPr>
                  <a:grpSpLocks/>
                </p:cNvGrpSpPr>
                <p:nvPr/>
              </p:nvGrpSpPr>
              <p:grpSpPr bwMode="auto">
                <a:xfrm>
                  <a:off x="6140824" y="4007224"/>
                  <a:ext cx="228600" cy="493059"/>
                  <a:chOff x="6096000" y="4038600"/>
                  <a:chExt cx="304800" cy="569259"/>
                </a:xfrm>
              </p:grpSpPr>
              <p:sp>
                <p:nvSpPr>
                  <p:cNvPr id="165" name="Trapezoid 164"/>
                  <p:cNvSpPr/>
                  <p:nvPr/>
                </p:nvSpPr>
                <p:spPr>
                  <a:xfrm>
                    <a:off x="6142450" y="4225306"/>
                    <a:ext cx="222452" cy="380848"/>
                  </a:xfrm>
                  <a:prstGeom prst="trapezoid">
                    <a:avLst>
                      <a:gd name="adj" fmla="val 26471"/>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6" name="Oval 165"/>
                  <p:cNvSpPr/>
                  <p:nvPr/>
                </p:nvSpPr>
                <p:spPr>
                  <a:xfrm>
                    <a:off x="6096425" y="4038937"/>
                    <a:ext cx="299161" cy="22688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sp>
            <p:nvSpPr>
              <p:cNvPr id="161" name="Rounded Rectangle 160"/>
              <p:cNvSpPr/>
              <p:nvPr/>
            </p:nvSpPr>
            <p:spPr>
              <a:xfrm>
                <a:off x="7008783" y="4459369"/>
                <a:ext cx="153691" cy="227263"/>
              </a:xfrm>
              <a:prstGeom prst="roundRect">
                <a:avLst>
                  <a:gd name="adj" fmla="val 50000"/>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spTree>
    <p:extLst>
      <p:ext uri="{BB962C8B-B14F-4D97-AF65-F5344CB8AC3E}">
        <p14:creationId xmlns:p14="http://schemas.microsoft.com/office/powerpoint/2010/main" val="2990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orig06.deviantart.net/736a/f/2009/057/3/7/egyptian_desert_mountain_by_pepeglax.jpg"/>
          <p:cNvPicPr>
            <a:picLocks noChangeAspect="1" noChangeArrowheads="1"/>
          </p:cNvPicPr>
          <p:nvPr/>
        </p:nvPicPr>
        <p:blipFill rotWithShape="1">
          <a:blip r:embed="rId2">
            <a:extLst>
              <a:ext uri="{28A0092B-C50C-407E-A947-70E740481C1C}">
                <a14:useLocalDpi xmlns:a14="http://schemas.microsoft.com/office/drawing/2010/main" val="0"/>
              </a:ext>
            </a:extLst>
          </a:blip>
          <a:srcRect l="445" t="53" r="1" b="42574"/>
          <a:stretch/>
        </p:blipFill>
        <p:spPr bwMode="auto">
          <a:xfrm>
            <a:off x="0" y="-18107"/>
            <a:ext cx="12191999" cy="687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4"/>
          <p:cNvSpPr txBox="1">
            <a:spLocks noChangeArrowheads="1"/>
          </p:cNvSpPr>
          <p:nvPr/>
        </p:nvSpPr>
        <p:spPr bwMode="auto">
          <a:xfrm>
            <a:off x="0" y="0"/>
            <a:ext cx="1219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3600" dirty="0">
                <a:latin typeface="Algerian" panose="04020705040A02060702" pitchFamily="82" charset="0"/>
              </a:rPr>
              <a:t>If Therefore Thine Eye Be Single</a:t>
            </a:r>
          </a:p>
        </p:txBody>
      </p:sp>
      <p:sp>
        <p:nvSpPr>
          <p:cNvPr id="6" name="Rectangle 5"/>
          <p:cNvSpPr/>
          <p:nvPr/>
        </p:nvSpPr>
        <p:spPr>
          <a:xfrm>
            <a:off x="11720145" y="6464231"/>
            <a:ext cx="442750" cy="369332"/>
          </a:xfrm>
          <a:prstGeom prst="rect">
            <a:avLst/>
          </a:prstGeom>
        </p:spPr>
        <p:txBody>
          <a:bodyPr wrap="none">
            <a:spAutoFit/>
          </a:bodyPr>
          <a:lstStyle/>
          <a:p>
            <a:r>
              <a:rPr lang="en-US" dirty="0"/>
              <a:t>(6)</a:t>
            </a:r>
          </a:p>
        </p:txBody>
      </p:sp>
      <p:sp>
        <p:nvSpPr>
          <p:cNvPr id="10" name="Rectangle 9"/>
          <p:cNvSpPr/>
          <p:nvPr/>
        </p:nvSpPr>
        <p:spPr>
          <a:xfrm>
            <a:off x="0" y="6488668"/>
            <a:ext cx="1813189" cy="369332"/>
          </a:xfrm>
          <a:prstGeom prst="rect">
            <a:avLst/>
          </a:prstGeom>
        </p:spPr>
        <p:txBody>
          <a:bodyPr wrap="none">
            <a:spAutoFit/>
          </a:bodyPr>
          <a:lstStyle/>
          <a:p>
            <a:r>
              <a:rPr lang="en-US" dirty="0"/>
              <a:t>Matthew 6:22-23</a:t>
            </a:r>
          </a:p>
        </p:txBody>
      </p:sp>
      <p:sp>
        <p:nvSpPr>
          <p:cNvPr id="3" name="Rectangle 2"/>
          <p:cNvSpPr/>
          <p:nvPr/>
        </p:nvSpPr>
        <p:spPr>
          <a:xfrm>
            <a:off x="4101888" y="664438"/>
            <a:ext cx="4239174" cy="369332"/>
          </a:xfrm>
          <a:prstGeom prst="rect">
            <a:avLst/>
          </a:prstGeom>
        </p:spPr>
        <p:txBody>
          <a:bodyPr wrap="none">
            <a:spAutoFit/>
          </a:bodyPr>
          <a:lstStyle/>
          <a:p>
            <a:r>
              <a:rPr lang="en-US" dirty="0">
                <a:solidFill>
                  <a:srgbClr val="333333"/>
                </a:solidFill>
                <a:latin typeface="Open Sans"/>
              </a:rPr>
              <a:t>Single = sound, healthy, simple, sincere</a:t>
            </a:r>
            <a:endParaRPr lang="en-US" dirty="0"/>
          </a:p>
        </p:txBody>
      </p:sp>
      <p:sp>
        <p:nvSpPr>
          <p:cNvPr id="5" name="Rectangle 4"/>
          <p:cNvSpPr/>
          <p:nvPr/>
        </p:nvSpPr>
        <p:spPr>
          <a:xfrm>
            <a:off x="591023" y="1213972"/>
            <a:ext cx="5091320" cy="923330"/>
          </a:xfrm>
          <a:prstGeom prst="rect">
            <a:avLst/>
          </a:prstGeom>
        </p:spPr>
        <p:txBody>
          <a:bodyPr wrap="square">
            <a:spAutoFit/>
          </a:bodyPr>
          <a:lstStyle/>
          <a:p>
            <a:r>
              <a:rPr lang="en-US" dirty="0">
                <a:solidFill>
                  <a:srgbClr val="333333"/>
                </a:solidFill>
                <a:latin typeface="Open Sans"/>
              </a:rPr>
              <a:t>Giving alms, praying, and fasting should all be done with a simple and sincere focus on our Father in Heaven or on the recipient. </a:t>
            </a:r>
            <a:endParaRPr lang="en-US" dirty="0"/>
          </a:p>
        </p:txBody>
      </p:sp>
      <p:sp>
        <p:nvSpPr>
          <p:cNvPr id="7" name="Rectangle 6"/>
          <p:cNvSpPr/>
          <p:nvPr/>
        </p:nvSpPr>
        <p:spPr>
          <a:xfrm>
            <a:off x="2799761" y="3383024"/>
            <a:ext cx="7037434" cy="3046988"/>
          </a:xfrm>
          <a:prstGeom prst="rect">
            <a:avLst/>
          </a:prstGeom>
        </p:spPr>
        <p:txBody>
          <a:bodyPr wrap="square">
            <a:spAutoFit/>
          </a:bodyPr>
          <a:lstStyle/>
          <a:p>
            <a:r>
              <a:rPr lang="en-US" sz="2400" dirty="0">
                <a:solidFill>
                  <a:srgbClr val="333333"/>
                </a:solidFill>
                <a:latin typeface="Open Sans"/>
              </a:rPr>
              <a:t>When I give to the poor, do I hope to bring glory to God or to myself? </a:t>
            </a:r>
          </a:p>
          <a:p>
            <a:endParaRPr lang="en-US" sz="2400" dirty="0">
              <a:solidFill>
                <a:srgbClr val="333333"/>
              </a:solidFill>
              <a:latin typeface="Open Sans"/>
            </a:endParaRPr>
          </a:p>
          <a:p>
            <a:r>
              <a:rPr lang="en-US" sz="2400" dirty="0">
                <a:solidFill>
                  <a:srgbClr val="333333"/>
                </a:solidFill>
                <a:latin typeface="Open Sans"/>
              </a:rPr>
              <a:t>When I serve the Lord, am I doing so to receive approval from the Lord or from men? </a:t>
            </a:r>
          </a:p>
          <a:p>
            <a:endParaRPr lang="en-US" sz="2400" dirty="0">
              <a:solidFill>
                <a:srgbClr val="333333"/>
              </a:solidFill>
              <a:latin typeface="Open Sans"/>
            </a:endParaRPr>
          </a:p>
          <a:p>
            <a:r>
              <a:rPr lang="en-US" sz="2400" dirty="0">
                <a:solidFill>
                  <a:srgbClr val="333333"/>
                </a:solidFill>
                <a:latin typeface="Open Sans"/>
              </a:rPr>
              <a:t>When I pray in public, am I addressing God or those in the congregation?</a:t>
            </a:r>
            <a:endParaRPr lang="en-US" sz="2400" dirty="0"/>
          </a:p>
        </p:txBody>
      </p:sp>
      <p:pic>
        <p:nvPicPr>
          <p:cNvPr id="2052" name="Picture 4" descr="http://www.yourwebgraphics.com/gallery/data/thumbnails/392/Man-Thinking-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838" y="3499095"/>
            <a:ext cx="2814845" cy="281484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yourwebgraphics.com/gallery/data/thumbnails/392/3D-Women-Puzz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9067801" y="3509518"/>
            <a:ext cx="2263548" cy="284365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845520" y="1414513"/>
            <a:ext cx="6096000" cy="1200329"/>
          </a:xfrm>
          <a:prstGeom prst="rect">
            <a:avLst/>
          </a:prstGeom>
        </p:spPr>
        <p:txBody>
          <a:bodyPr>
            <a:spAutoFit/>
          </a:bodyPr>
          <a:lstStyle/>
          <a:p>
            <a:r>
              <a:rPr lang="en-US" i="1" dirty="0">
                <a:solidFill>
                  <a:srgbClr val="FF0000"/>
                </a:solidFill>
                <a:latin typeface="Palatino"/>
              </a:rPr>
              <a:t>And if your eye be single to my glory, your whole bodies shall be filled with light, and there shall be no darkness in you; and that body which is filled with light</a:t>
            </a:r>
            <a:r>
              <a:rPr lang="en-US" i="1" baseline="30000" dirty="0">
                <a:solidFill>
                  <a:srgbClr val="FF0000"/>
                </a:solidFill>
                <a:latin typeface="Palatino"/>
              </a:rPr>
              <a:t> </a:t>
            </a:r>
            <a:r>
              <a:rPr lang="en-US" i="1" dirty="0" err="1">
                <a:solidFill>
                  <a:srgbClr val="FF0000"/>
                </a:solidFill>
                <a:latin typeface="Palatino"/>
              </a:rPr>
              <a:t>comprehendeth</a:t>
            </a:r>
            <a:r>
              <a:rPr lang="en-US" i="1" dirty="0">
                <a:solidFill>
                  <a:srgbClr val="FF0000"/>
                </a:solidFill>
                <a:latin typeface="Palatino"/>
              </a:rPr>
              <a:t> all things. D&amp;C 88:67</a:t>
            </a:r>
            <a:endParaRPr lang="en-US" i="1" dirty="0">
              <a:solidFill>
                <a:srgbClr val="FF0000"/>
              </a:solidFill>
            </a:endParaRPr>
          </a:p>
        </p:txBody>
      </p:sp>
    </p:spTree>
    <p:extLst>
      <p:ext uri="{BB962C8B-B14F-4D97-AF65-F5344CB8AC3E}">
        <p14:creationId xmlns:p14="http://schemas.microsoft.com/office/powerpoint/2010/main" val="10572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par>
                                <p:cTn id="18" presetID="10" presetClass="entr" presetSubtype="0" fill="hold" nodeType="withEffect">
                                  <p:stCondLst>
                                    <p:cond delay="0"/>
                                  </p:stCondLst>
                                  <p:childTnLst>
                                    <p:set>
                                      <p:cBhvr>
                                        <p:cTn id="19" dur="1" fill="hold">
                                          <p:stCondLst>
                                            <p:cond delay="0"/>
                                          </p:stCondLst>
                                        </p:cTn>
                                        <p:tgtEl>
                                          <p:spTgt spid="2054"/>
                                        </p:tgtEl>
                                        <p:attrNameLst>
                                          <p:attrName>style.visibility</p:attrName>
                                        </p:attrNameLst>
                                      </p:cBhvr>
                                      <p:to>
                                        <p:strVal val="visible"/>
                                      </p:to>
                                    </p:set>
                                    <p:animEffect transition="in" filter="fade">
                                      <p:cBhvr>
                                        <p:cTn id="20" dur="500"/>
                                        <p:tgtEl>
                                          <p:spTgt spid="205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orig06.deviantart.net/736a/f/2009/057/3/7/egyptian_desert_mountain_by_pepeglax.jpg"/>
          <p:cNvPicPr>
            <a:picLocks noChangeAspect="1" noChangeArrowheads="1"/>
          </p:cNvPicPr>
          <p:nvPr/>
        </p:nvPicPr>
        <p:blipFill>
          <a:blip r:embed="rId2">
            <a:extLst>
              <a:ext uri="{28A0092B-C50C-407E-A947-70E740481C1C}">
                <a14:useLocalDpi xmlns:a14="http://schemas.microsoft.com/office/drawing/2010/main" val="0"/>
              </a:ext>
            </a:extLst>
          </a:blip>
          <a:srcRect l="-1634" r="2" b="42574"/>
          <a:stretch>
            <a:fillRect/>
          </a:stretch>
        </p:blipFill>
        <p:spPr bwMode="auto">
          <a:xfrm>
            <a:off x="-198438" y="0"/>
            <a:ext cx="12390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5"/>
          <p:cNvSpPr txBox="1">
            <a:spLocks noChangeArrowheads="1"/>
          </p:cNvSpPr>
          <p:nvPr/>
        </p:nvSpPr>
        <p:spPr bwMode="auto">
          <a:xfrm>
            <a:off x="0" y="0"/>
            <a:ext cx="1219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800">
                <a:latin typeface="Algerian" panose="04020705040A02060702" pitchFamily="82" charset="0"/>
              </a:rPr>
              <a:t>What do We do to Get Rewards?</a:t>
            </a:r>
            <a:endParaRPr lang="en-US" altLang="en-US" sz="4000">
              <a:latin typeface="Algerian" panose="04020705040A02060702" pitchFamily="82" charset="0"/>
            </a:endParaRPr>
          </a:p>
        </p:txBody>
      </p:sp>
      <p:grpSp>
        <p:nvGrpSpPr>
          <p:cNvPr id="3076" name="Group 2"/>
          <p:cNvGrpSpPr>
            <a:grpSpLocks/>
          </p:cNvGrpSpPr>
          <p:nvPr/>
        </p:nvGrpSpPr>
        <p:grpSpPr bwMode="auto">
          <a:xfrm>
            <a:off x="615950" y="987425"/>
            <a:ext cx="2344738" cy="2074863"/>
            <a:chOff x="615635" y="986828"/>
            <a:chExt cx="2344848" cy="2074714"/>
          </a:xfrm>
        </p:grpSpPr>
        <p:sp>
          <p:nvSpPr>
            <p:cNvPr id="3089" name="TextBox 4"/>
            <p:cNvSpPr txBox="1">
              <a:spLocks noChangeArrowheads="1"/>
            </p:cNvSpPr>
            <p:nvPr/>
          </p:nvSpPr>
          <p:spPr bwMode="auto">
            <a:xfrm>
              <a:off x="615635" y="2692210"/>
              <a:ext cx="23448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t>Getting good grades?</a:t>
              </a:r>
            </a:p>
          </p:txBody>
        </p:sp>
        <p:pic>
          <p:nvPicPr>
            <p:cNvPr id="3090" name="Picture 2" descr="https://www.prlog.org/12196282-goal-setting-for-good-grades.jpg"/>
            <p:cNvPicPr>
              <a:picLocks noChangeAspect="1" noChangeArrowheads="1"/>
            </p:cNvPicPr>
            <p:nvPr/>
          </p:nvPicPr>
          <p:blipFill>
            <a:blip r:embed="rId3">
              <a:extLst>
                <a:ext uri="{28A0092B-C50C-407E-A947-70E740481C1C}">
                  <a14:useLocalDpi xmlns:a14="http://schemas.microsoft.com/office/drawing/2010/main" val="0"/>
                </a:ext>
              </a:extLst>
            </a:blip>
            <a:srcRect l="20911" t="6815" r="22249" b="8382"/>
            <a:stretch>
              <a:fillRect/>
            </a:stretch>
          </p:blipFill>
          <p:spPr bwMode="auto">
            <a:xfrm>
              <a:off x="841972" y="986828"/>
              <a:ext cx="1711105" cy="1705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77" name="Group 1"/>
          <p:cNvGrpSpPr>
            <a:grpSpLocks/>
          </p:cNvGrpSpPr>
          <p:nvPr/>
        </p:nvGrpSpPr>
        <p:grpSpPr bwMode="auto">
          <a:xfrm>
            <a:off x="3125788" y="1379538"/>
            <a:ext cx="2216150" cy="2994025"/>
            <a:chOff x="3126515" y="1380192"/>
            <a:chExt cx="2215029" cy="2993367"/>
          </a:xfrm>
        </p:grpSpPr>
        <p:pic>
          <p:nvPicPr>
            <p:cNvPr id="3087" name="Picture 4" descr="http://www.riversidedentalgroup.com/wp-content/uploads/2013/05/Kissing-Mom-on-Chee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6515" y="1380192"/>
              <a:ext cx="1750231" cy="262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8" name="TextBox 49"/>
            <p:cNvSpPr txBox="1">
              <a:spLocks noChangeArrowheads="1"/>
            </p:cNvSpPr>
            <p:nvPr/>
          </p:nvSpPr>
          <p:spPr bwMode="auto">
            <a:xfrm>
              <a:off x="3277354" y="4004227"/>
              <a:ext cx="20641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Hugging mom?</a:t>
              </a:r>
            </a:p>
          </p:txBody>
        </p:sp>
      </p:grpSp>
      <p:grpSp>
        <p:nvGrpSpPr>
          <p:cNvPr id="3078" name="Group 7"/>
          <p:cNvGrpSpPr>
            <a:grpSpLocks/>
          </p:cNvGrpSpPr>
          <p:nvPr/>
        </p:nvGrpSpPr>
        <p:grpSpPr bwMode="auto">
          <a:xfrm>
            <a:off x="5724525" y="1498600"/>
            <a:ext cx="2773363" cy="4238625"/>
            <a:chOff x="5725240" y="1498725"/>
            <a:chExt cx="2772757" cy="4238557"/>
          </a:xfrm>
        </p:grpSpPr>
        <p:pic>
          <p:nvPicPr>
            <p:cNvPr id="3085" name="Picture 6" descr="https://haltonparents.files.wordpress.com/2014/06/teen-messy-roo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5240" y="1498725"/>
              <a:ext cx="2576734" cy="386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6" name="TextBox 51"/>
            <p:cNvSpPr txBox="1">
              <a:spLocks noChangeArrowheads="1"/>
            </p:cNvSpPr>
            <p:nvPr/>
          </p:nvSpPr>
          <p:spPr bwMode="auto">
            <a:xfrm>
              <a:off x="5996412" y="5367950"/>
              <a:ext cx="25015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Cleaning your room?</a:t>
              </a:r>
            </a:p>
          </p:txBody>
        </p:sp>
      </p:grpSp>
      <p:grpSp>
        <p:nvGrpSpPr>
          <p:cNvPr id="3079" name="Group 9"/>
          <p:cNvGrpSpPr>
            <a:grpSpLocks/>
          </p:cNvGrpSpPr>
          <p:nvPr/>
        </p:nvGrpSpPr>
        <p:grpSpPr bwMode="auto">
          <a:xfrm>
            <a:off x="8936038" y="987425"/>
            <a:ext cx="2562225" cy="3492500"/>
            <a:chOff x="8935419" y="986828"/>
            <a:chExt cx="2562360" cy="3493272"/>
          </a:xfrm>
        </p:grpSpPr>
        <p:pic>
          <p:nvPicPr>
            <p:cNvPr id="3083" name="Picture 10" descr="https://usercontent1.hubstatic.com/7438058_f24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35419" y="986828"/>
              <a:ext cx="23622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TextBox 55"/>
            <p:cNvSpPr txBox="1">
              <a:spLocks noChangeArrowheads="1"/>
            </p:cNvSpPr>
            <p:nvPr/>
          </p:nvSpPr>
          <p:spPr bwMode="auto">
            <a:xfrm>
              <a:off x="8996194" y="4110768"/>
              <a:ext cx="25015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Helping at home?</a:t>
              </a:r>
            </a:p>
          </p:txBody>
        </p:sp>
      </p:grpSp>
      <p:grpSp>
        <p:nvGrpSpPr>
          <p:cNvPr id="3080" name="Group 52"/>
          <p:cNvGrpSpPr>
            <a:grpSpLocks/>
          </p:cNvGrpSpPr>
          <p:nvPr/>
        </p:nvGrpSpPr>
        <p:grpSpPr bwMode="auto">
          <a:xfrm>
            <a:off x="841375" y="4552950"/>
            <a:ext cx="2065338" cy="2214563"/>
            <a:chOff x="841972" y="4553423"/>
            <a:chExt cx="2064190" cy="2214288"/>
          </a:xfrm>
        </p:grpSpPr>
        <p:pic>
          <p:nvPicPr>
            <p:cNvPr id="3081" name="Picture 5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27250" y="4553423"/>
              <a:ext cx="1483280" cy="1844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TextBox 58"/>
            <p:cNvSpPr txBox="1">
              <a:spLocks noChangeArrowheads="1"/>
            </p:cNvSpPr>
            <p:nvPr/>
          </p:nvSpPr>
          <p:spPr bwMode="auto">
            <a:xfrm>
              <a:off x="841972" y="6398379"/>
              <a:ext cx="20641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Practicing an art?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orig06.deviantart.net/736a/f/2009/057/3/7/egyptian_desert_mountain_by_pepeglax.jpg"/>
          <p:cNvPicPr>
            <a:picLocks noChangeAspect="1" noChangeArrowheads="1"/>
          </p:cNvPicPr>
          <p:nvPr/>
        </p:nvPicPr>
        <p:blipFill rotWithShape="1">
          <a:blip r:embed="rId2">
            <a:extLst>
              <a:ext uri="{28A0092B-C50C-407E-A947-70E740481C1C}">
                <a14:useLocalDpi xmlns:a14="http://schemas.microsoft.com/office/drawing/2010/main" val="0"/>
              </a:ext>
            </a:extLst>
          </a:blip>
          <a:srcRect l="445" t="53" r="1" b="42574"/>
          <a:stretch/>
        </p:blipFill>
        <p:spPr bwMode="auto">
          <a:xfrm>
            <a:off x="0" y="-18107"/>
            <a:ext cx="12191999" cy="687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4"/>
          <p:cNvSpPr txBox="1">
            <a:spLocks noChangeArrowheads="1"/>
          </p:cNvSpPr>
          <p:nvPr/>
        </p:nvSpPr>
        <p:spPr bwMode="auto">
          <a:xfrm>
            <a:off x="0" y="0"/>
            <a:ext cx="1219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3600" dirty="0">
                <a:latin typeface="Algerian" panose="04020705040A02060702" pitchFamily="82" charset="0"/>
              </a:rPr>
              <a:t>No man can serve two masters</a:t>
            </a:r>
          </a:p>
        </p:txBody>
      </p:sp>
      <p:sp>
        <p:nvSpPr>
          <p:cNvPr id="6" name="Rectangle 5"/>
          <p:cNvSpPr/>
          <p:nvPr/>
        </p:nvSpPr>
        <p:spPr>
          <a:xfrm>
            <a:off x="11720145" y="6464231"/>
            <a:ext cx="559769" cy="369332"/>
          </a:xfrm>
          <a:prstGeom prst="rect">
            <a:avLst/>
          </a:prstGeom>
        </p:spPr>
        <p:txBody>
          <a:bodyPr wrap="none">
            <a:spAutoFit/>
          </a:bodyPr>
          <a:lstStyle/>
          <a:p>
            <a:r>
              <a:rPr lang="en-US" dirty="0"/>
              <a:t>(13)</a:t>
            </a:r>
          </a:p>
        </p:txBody>
      </p:sp>
      <p:sp>
        <p:nvSpPr>
          <p:cNvPr id="10" name="Rectangle 9"/>
          <p:cNvSpPr/>
          <p:nvPr/>
        </p:nvSpPr>
        <p:spPr>
          <a:xfrm>
            <a:off x="0" y="6488668"/>
            <a:ext cx="1508618" cy="369332"/>
          </a:xfrm>
          <a:prstGeom prst="rect">
            <a:avLst/>
          </a:prstGeom>
        </p:spPr>
        <p:txBody>
          <a:bodyPr wrap="none">
            <a:spAutoFit/>
          </a:bodyPr>
          <a:lstStyle/>
          <a:p>
            <a:r>
              <a:rPr lang="en-US" dirty="0"/>
              <a:t>Matthew 6:24</a:t>
            </a:r>
          </a:p>
        </p:txBody>
      </p:sp>
      <p:sp>
        <p:nvSpPr>
          <p:cNvPr id="5" name="Rectangle 4"/>
          <p:cNvSpPr/>
          <p:nvPr/>
        </p:nvSpPr>
        <p:spPr>
          <a:xfrm>
            <a:off x="264451" y="767658"/>
            <a:ext cx="7235806" cy="5632311"/>
          </a:xfrm>
          <a:prstGeom prst="rect">
            <a:avLst/>
          </a:prstGeom>
        </p:spPr>
        <p:txBody>
          <a:bodyPr wrap="square">
            <a:spAutoFit/>
          </a:bodyPr>
          <a:lstStyle/>
          <a:p>
            <a:r>
              <a:rPr lang="en-US" sz="2000" dirty="0"/>
              <a:t>'Some would never </a:t>
            </a:r>
            <a:r>
              <a:rPr lang="en-US" sz="2000" i="1" dirty="0"/>
              <a:t>sell</a:t>
            </a:r>
            <a:r>
              <a:rPr lang="en-US" sz="2000" dirty="0"/>
              <a:t> Jesus for thirty pieces, but they would not </a:t>
            </a:r>
            <a:r>
              <a:rPr lang="en-US" sz="2000" i="1" dirty="0"/>
              <a:t>give</a:t>
            </a:r>
            <a:r>
              <a:rPr lang="en-US" sz="2000" dirty="0"/>
              <a:t> Him their all either! Unfortunately, we tend to think of consecration only in terms of property and money. But there are so many ways of keeping back part. </a:t>
            </a:r>
          </a:p>
          <a:p>
            <a:endParaRPr lang="en-US" sz="2000" dirty="0"/>
          </a:p>
          <a:p>
            <a:r>
              <a:rPr lang="en-US" sz="2000" dirty="0"/>
              <a:t>One might be giving of money and time and yet hold back a significant portion of himself...</a:t>
            </a:r>
          </a:p>
          <a:p>
            <a:endParaRPr lang="en-US" sz="2000" dirty="0"/>
          </a:p>
          <a:p>
            <a:r>
              <a:rPr lang="en-US" sz="2000" dirty="0"/>
              <a:t>One might accept a Church calling but have his heart more set on maintaining a certain role in the world...</a:t>
            </a:r>
          </a:p>
          <a:p>
            <a:endParaRPr lang="en-US" sz="2000" dirty="0"/>
          </a:p>
          <a:p>
            <a:r>
              <a:rPr lang="en-US" sz="2000" dirty="0"/>
              <a:t>Each of us is an innkeeper who decides if there is room for Jesus! Consecration is the only surrender which is also a victory. It brings release from...selfishness and emancipation from the dark prison of pride...</a:t>
            </a:r>
          </a:p>
          <a:p>
            <a:endParaRPr lang="en-US" sz="2000" dirty="0"/>
          </a:p>
          <a:p>
            <a:r>
              <a:rPr lang="en-US" sz="2000" dirty="0"/>
              <a:t>Consecration may not require giving up worldly possessions so much as being less possessed by them...”</a:t>
            </a:r>
          </a:p>
        </p:txBody>
      </p:sp>
      <p:grpSp>
        <p:nvGrpSpPr>
          <p:cNvPr id="2" name="Group 1"/>
          <p:cNvGrpSpPr/>
          <p:nvPr/>
        </p:nvGrpSpPr>
        <p:grpSpPr>
          <a:xfrm>
            <a:off x="9295352" y="664438"/>
            <a:ext cx="2424793" cy="3362904"/>
            <a:chOff x="8365671" y="870857"/>
            <a:chExt cx="2424793" cy="3362904"/>
          </a:xfrm>
        </p:grpSpPr>
        <p:pic>
          <p:nvPicPr>
            <p:cNvPr id="3074" name="Picture 2" descr="http://www.newagegod.com/Pentecost20/ananiasdeat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65671" y="870857"/>
              <a:ext cx="2424793" cy="299357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8823758" y="3864429"/>
              <a:ext cx="1625766" cy="369332"/>
            </a:xfrm>
            <a:prstGeom prst="rect">
              <a:avLst/>
            </a:prstGeom>
          </p:spPr>
          <p:txBody>
            <a:bodyPr wrap="none">
              <a:spAutoFit/>
            </a:bodyPr>
            <a:lstStyle/>
            <a:p>
              <a:r>
                <a:rPr lang="en-US" dirty="0"/>
                <a:t>See Acts 5:1-11</a:t>
              </a:r>
            </a:p>
          </p:txBody>
        </p:sp>
      </p:grpSp>
      <p:pic>
        <p:nvPicPr>
          <p:cNvPr id="4" name="Picture 3"/>
          <p:cNvPicPr>
            <a:picLocks noChangeAspect="1"/>
          </p:cNvPicPr>
          <p:nvPr/>
        </p:nvPicPr>
        <p:blipFill rotWithShape="1">
          <a:blip r:embed="rId4"/>
          <a:srcRect l="51786" t="44874" r="22143" b="11105"/>
          <a:stretch/>
        </p:blipFill>
        <p:spPr>
          <a:xfrm>
            <a:off x="8022771" y="4310556"/>
            <a:ext cx="2383971" cy="2264228"/>
          </a:xfrm>
          <a:prstGeom prst="rect">
            <a:avLst/>
          </a:prstGeom>
        </p:spPr>
      </p:pic>
    </p:spTree>
    <p:extLst>
      <p:ext uri="{BB962C8B-B14F-4D97-AF65-F5344CB8AC3E}">
        <p14:creationId xmlns:p14="http://schemas.microsoft.com/office/powerpoint/2010/main" val="388097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orig06.deviantart.net/736a/f/2009/057/3/7/egyptian_desert_mountain_by_pepeglax.jpg"/>
          <p:cNvPicPr>
            <a:picLocks noChangeAspect="1" noChangeArrowheads="1"/>
          </p:cNvPicPr>
          <p:nvPr/>
        </p:nvPicPr>
        <p:blipFill rotWithShape="1">
          <a:blip r:embed="rId2">
            <a:extLst>
              <a:ext uri="{28A0092B-C50C-407E-A947-70E740481C1C}">
                <a14:useLocalDpi xmlns:a14="http://schemas.microsoft.com/office/drawing/2010/main" val="0"/>
              </a:ext>
            </a:extLst>
          </a:blip>
          <a:srcRect l="445" t="53" r="1" b="42574"/>
          <a:stretch/>
        </p:blipFill>
        <p:spPr bwMode="auto">
          <a:xfrm>
            <a:off x="0" y="-18107"/>
            <a:ext cx="12191999" cy="687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1720145" y="6464231"/>
            <a:ext cx="559769" cy="369332"/>
          </a:xfrm>
          <a:prstGeom prst="rect">
            <a:avLst/>
          </a:prstGeom>
        </p:spPr>
        <p:txBody>
          <a:bodyPr wrap="none">
            <a:spAutoFit/>
          </a:bodyPr>
          <a:lstStyle/>
          <a:p>
            <a:r>
              <a:rPr lang="en-US" dirty="0"/>
              <a:t>(14)</a:t>
            </a:r>
          </a:p>
        </p:txBody>
      </p:sp>
      <p:sp>
        <p:nvSpPr>
          <p:cNvPr id="10" name="Rectangle 9"/>
          <p:cNvSpPr/>
          <p:nvPr/>
        </p:nvSpPr>
        <p:spPr>
          <a:xfrm>
            <a:off x="195944" y="6464231"/>
            <a:ext cx="1508618" cy="369332"/>
          </a:xfrm>
          <a:prstGeom prst="rect">
            <a:avLst/>
          </a:prstGeom>
        </p:spPr>
        <p:txBody>
          <a:bodyPr wrap="none">
            <a:spAutoFit/>
          </a:bodyPr>
          <a:lstStyle/>
          <a:p>
            <a:r>
              <a:rPr lang="en-US"/>
              <a:t>Matthew 6:24</a:t>
            </a:r>
            <a:endParaRPr lang="en-US" dirty="0"/>
          </a:p>
        </p:txBody>
      </p:sp>
      <p:grpSp>
        <p:nvGrpSpPr>
          <p:cNvPr id="18" name="Group 17"/>
          <p:cNvGrpSpPr/>
          <p:nvPr/>
        </p:nvGrpSpPr>
        <p:grpSpPr>
          <a:xfrm>
            <a:off x="4390545" y="204948"/>
            <a:ext cx="3410907" cy="2527365"/>
            <a:chOff x="384206" y="4158361"/>
            <a:chExt cx="3289208" cy="2390250"/>
          </a:xfrm>
        </p:grpSpPr>
        <p:grpSp>
          <p:nvGrpSpPr>
            <p:cNvPr id="19" name="Group 18"/>
            <p:cNvGrpSpPr/>
            <p:nvPr/>
          </p:nvGrpSpPr>
          <p:grpSpPr>
            <a:xfrm>
              <a:off x="384206" y="4158361"/>
              <a:ext cx="3289208" cy="2390250"/>
              <a:chOff x="609599" y="833642"/>
              <a:chExt cx="7941747" cy="5771225"/>
            </a:xfrm>
          </p:grpSpPr>
          <p:grpSp>
            <p:nvGrpSpPr>
              <p:cNvPr id="21" name="Group 20"/>
              <p:cNvGrpSpPr/>
              <p:nvPr/>
            </p:nvGrpSpPr>
            <p:grpSpPr>
              <a:xfrm rot="10800000">
                <a:off x="7696200" y="5257800"/>
                <a:ext cx="621450" cy="1347067"/>
                <a:chOff x="7010400" y="381000"/>
                <a:chExt cx="762000" cy="2033666"/>
              </a:xfrm>
            </p:grpSpPr>
            <p:sp>
              <p:nvSpPr>
                <p:cNvPr id="34" name="Rounded Rectangle 33"/>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11"/>
              <p:cNvGrpSpPr/>
              <p:nvPr/>
            </p:nvGrpSpPr>
            <p:grpSpPr>
              <a:xfrm rot="10800000">
                <a:off x="939238" y="4923502"/>
                <a:ext cx="621450" cy="1347067"/>
                <a:chOff x="7010400" y="381000"/>
                <a:chExt cx="762000" cy="2033666"/>
              </a:xfrm>
            </p:grpSpPr>
            <p:sp>
              <p:nvSpPr>
                <p:cNvPr id="32" name="Rounded Rectangle 31"/>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899460" y="833642"/>
                <a:ext cx="621450" cy="986197"/>
                <a:chOff x="7031201" y="834275"/>
                <a:chExt cx="762000" cy="1488861"/>
              </a:xfrm>
            </p:grpSpPr>
            <p:sp>
              <p:nvSpPr>
                <p:cNvPr id="30" name="Rounded Rectangle 29"/>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7646520" y="1148254"/>
                <a:ext cx="621450" cy="1017899"/>
                <a:chOff x="7087348" y="824753"/>
                <a:chExt cx="762000" cy="1536722"/>
              </a:xfrm>
            </p:grpSpPr>
            <p:sp>
              <p:nvSpPr>
                <p:cNvPr id="28" name="Rounded Rectangle 27"/>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Rectangle 19"/>
            <p:cNvSpPr/>
            <p:nvPr/>
          </p:nvSpPr>
          <p:spPr>
            <a:xfrm>
              <a:off x="904591" y="4770593"/>
              <a:ext cx="2248437" cy="1170799"/>
            </a:xfrm>
            <a:prstGeom prst="rect">
              <a:avLst/>
            </a:prstGeom>
          </p:spPr>
          <p:txBody>
            <a:bodyPr wrap="square">
              <a:spAutoFit/>
            </a:bodyPr>
            <a:lstStyle/>
            <a:p>
              <a:pPr algn="ctr"/>
              <a:r>
                <a:rPr lang="en-US" sz="2400" b="1" dirty="0"/>
                <a:t>We cannot serve both God and mammon</a:t>
              </a:r>
              <a:endParaRPr lang="en-US" sz="2400" dirty="0"/>
            </a:p>
          </p:txBody>
        </p:sp>
      </p:grpSp>
      <p:sp>
        <p:nvSpPr>
          <p:cNvPr id="3" name="Rectangle 2"/>
          <p:cNvSpPr/>
          <p:nvPr/>
        </p:nvSpPr>
        <p:spPr>
          <a:xfrm>
            <a:off x="381000" y="2833379"/>
            <a:ext cx="3886200" cy="923330"/>
          </a:xfrm>
          <a:prstGeom prst="rect">
            <a:avLst/>
          </a:prstGeom>
        </p:spPr>
        <p:txBody>
          <a:bodyPr wrap="square">
            <a:spAutoFit/>
          </a:bodyPr>
          <a:lstStyle/>
          <a:p>
            <a:r>
              <a:rPr lang="en-US" dirty="0">
                <a:solidFill>
                  <a:srgbClr val="333333"/>
                </a:solidFill>
                <a:latin typeface="Open Sans"/>
              </a:rPr>
              <a:t>Mammon = To set our hearts on worldly things in a way leads us away from God.</a:t>
            </a:r>
            <a:endParaRPr lang="en-US" dirty="0"/>
          </a:p>
        </p:txBody>
      </p:sp>
      <p:sp>
        <p:nvSpPr>
          <p:cNvPr id="7" name="Rectangle 6"/>
          <p:cNvSpPr/>
          <p:nvPr/>
        </p:nvSpPr>
        <p:spPr>
          <a:xfrm>
            <a:off x="8148594" y="2684143"/>
            <a:ext cx="3595892" cy="1754326"/>
          </a:xfrm>
          <a:prstGeom prst="rect">
            <a:avLst/>
          </a:prstGeom>
        </p:spPr>
        <p:txBody>
          <a:bodyPr wrap="square">
            <a:spAutoFit/>
          </a:bodyPr>
          <a:lstStyle/>
          <a:p>
            <a:r>
              <a:rPr lang="en-US" dirty="0">
                <a:solidFill>
                  <a:srgbClr val="333333"/>
                </a:solidFill>
                <a:latin typeface="Open Sans"/>
              </a:rPr>
              <a:t>“Must we not recognize now that we cannot serve two masters? If we should try, the Lord will reject us. He will never be found in tandem with Lucifer, so let us not try to put Him there.”</a:t>
            </a:r>
            <a:endParaRPr lang="en-US" dirty="0"/>
          </a:p>
        </p:txBody>
      </p:sp>
      <p:pic>
        <p:nvPicPr>
          <p:cNvPr id="8" name="Picture 2" descr="http://blog.utahscouts.org/wp-content/uploads/2014/05/Mark-E-Peterson-225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4298" y="224632"/>
            <a:ext cx="1345731" cy="1794308"/>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Group 35"/>
          <p:cNvGrpSpPr/>
          <p:nvPr/>
        </p:nvGrpSpPr>
        <p:grpSpPr>
          <a:xfrm>
            <a:off x="3421708" y="3178476"/>
            <a:ext cx="4328495" cy="3339968"/>
            <a:chOff x="762000" y="685800"/>
            <a:chExt cx="6587913" cy="5083387"/>
          </a:xfrm>
        </p:grpSpPr>
        <p:sp>
          <p:nvSpPr>
            <p:cNvPr id="37" name="Oval 36"/>
            <p:cNvSpPr/>
            <p:nvPr/>
          </p:nvSpPr>
          <p:spPr>
            <a:xfrm flipH="1">
              <a:off x="2912071" y="4899660"/>
              <a:ext cx="2292389" cy="86952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rot="16200000" flipH="1">
              <a:off x="4033709" y="-909509"/>
              <a:ext cx="228601" cy="509562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flipH="1">
              <a:off x="3130973" y="4899660"/>
              <a:ext cx="1939713" cy="73575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13"/>
            <p:cNvGrpSpPr/>
            <p:nvPr/>
          </p:nvGrpSpPr>
          <p:grpSpPr>
            <a:xfrm flipH="1">
              <a:off x="3799840" y="685800"/>
              <a:ext cx="601980" cy="4615180"/>
              <a:chOff x="4038600" y="0"/>
              <a:chExt cx="685800" cy="5867400"/>
            </a:xfrm>
          </p:grpSpPr>
          <p:sp>
            <p:nvSpPr>
              <p:cNvPr id="68" name="Isosceles Triangle 67"/>
              <p:cNvSpPr/>
              <p:nvPr/>
            </p:nvSpPr>
            <p:spPr>
              <a:xfrm>
                <a:off x="4267200" y="228600"/>
                <a:ext cx="228600" cy="7620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
              <p:cNvSpPr/>
              <p:nvPr/>
            </p:nvSpPr>
            <p:spPr>
              <a:xfrm>
                <a:off x="4267200" y="990600"/>
                <a:ext cx="228600" cy="2286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4"/>
              <p:cNvSpPr/>
              <p:nvPr/>
            </p:nvSpPr>
            <p:spPr>
              <a:xfrm>
                <a:off x="4267200" y="3352800"/>
                <a:ext cx="228600" cy="2514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5"/>
              <p:cNvSpPr/>
              <p:nvPr/>
            </p:nvSpPr>
            <p:spPr>
              <a:xfrm>
                <a:off x="4191000" y="3124200"/>
                <a:ext cx="381000" cy="457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
              <p:cNvSpPr/>
              <p:nvPr/>
            </p:nvSpPr>
            <p:spPr>
              <a:xfrm>
                <a:off x="4191000" y="914400"/>
                <a:ext cx="381000" cy="457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11"/>
              <p:cNvSpPr/>
              <p:nvPr/>
            </p:nvSpPr>
            <p:spPr>
              <a:xfrm>
                <a:off x="4038600" y="0"/>
                <a:ext cx="685800" cy="685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25"/>
            <p:cNvGrpSpPr/>
            <p:nvPr/>
          </p:nvGrpSpPr>
          <p:grpSpPr>
            <a:xfrm flipH="1">
              <a:off x="5410200" y="1524000"/>
              <a:ext cx="1939713" cy="2431625"/>
              <a:chOff x="1066800" y="2258995"/>
              <a:chExt cx="2209800" cy="2770205"/>
            </a:xfrm>
          </p:grpSpPr>
          <p:sp>
            <p:nvSpPr>
              <p:cNvPr id="56" name="Oval 55"/>
              <p:cNvSpPr/>
              <p:nvPr/>
            </p:nvSpPr>
            <p:spPr>
              <a:xfrm>
                <a:off x="1066800" y="4191000"/>
                <a:ext cx="2209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14"/>
              <p:cNvGrpSpPr/>
              <p:nvPr/>
            </p:nvGrpSpPr>
            <p:grpSpPr>
              <a:xfrm rot="1206892">
                <a:off x="1673878" y="2258995"/>
                <a:ext cx="240914" cy="2243809"/>
                <a:chOff x="1524000" y="685800"/>
                <a:chExt cx="990600" cy="6400800"/>
              </a:xfrm>
            </p:grpSpPr>
            <p:sp>
              <p:nvSpPr>
                <p:cNvPr id="64" name="Donut 63"/>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Donut 64"/>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Donut 65"/>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Donut 66"/>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8" name="Group 19"/>
              <p:cNvGrpSpPr/>
              <p:nvPr/>
            </p:nvGrpSpPr>
            <p:grpSpPr>
              <a:xfrm rot="20393108" flipH="1">
                <a:off x="2283479" y="2258995"/>
                <a:ext cx="240914" cy="2243809"/>
                <a:chOff x="1524000" y="685800"/>
                <a:chExt cx="990600" cy="6400800"/>
              </a:xfrm>
            </p:grpSpPr>
            <p:sp>
              <p:nvSpPr>
                <p:cNvPr id="60" name="Donut 59"/>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Donut 21"/>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Donut 22"/>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onut 62"/>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9" name="Oval 58"/>
              <p:cNvSpPr/>
              <p:nvPr/>
            </p:nvSpPr>
            <p:spPr>
              <a:xfrm>
                <a:off x="1295400" y="4267200"/>
                <a:ext cx="1752600" cy="66477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26"/>
            <p:cNvGrpSpPr/>
            <p:nvPr/>
          </p:nvGrpSpPr>
          <p:grpSpPr>
            <a:xfrm flipH="1">
              <a:off x="762000" y="1524000"/>
              <a:ext cx="1939713" cy="2431625"/>
              <a:chOff x="1066800" y="2258995"/>
              <a:chExt cx="2209800" cy="2770205"/>
            </a:xfrm>
          </p:grpSpPr>
          <p:sp>
            <p:nvSpPr>
              <p:cNvPr id="44" name="Oval 43"/>
              <p:cNvSpPr/>
              <p:nvPr/>
            </p:nvSpPr>
            <p:spPr>
              <a:xfrm>
                <a:off x="1066800" y="4191000"/>
                <a:ext cx="2209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14"/>
              <p:cNvGrpSpPr/>
              <p:nvPr/>
            </p:nvGrpSpPr>
            <p:grpSpPr>
              <a:xfrm rot="1206892">
                <a:off x="1673878" y="2258995"/>
                <a:ext cx="240914" cy="2243809"/>
                <a:chOff x="1524000" y="685800"/>
                <a:chExt cx="990600" cy="6400800"/>
              </a:xfrm>
            </p:grpSpPr>
            <p:sp>
              <p:nvSpPr>
                <p:cNvPr id="52" name="Donut 51"/>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Donut 52"/>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Donut 53"/>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Donut 54"/>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6" name="Group 19"/>
              <p:cNvGrpSpPr/>
              <p:nvPr/>
            </p:nvGrpSpPr>
            <p:grpSpPr>
              <a:xfrm rot="20393108" flipH="1">
                <a:off x="2283479" y="2258995"/>
                <a:ext cx="240914" cy="2243809"/>
                <a:chOff x="1524000" y="685800"/>
                <a:chExt cx="990600" cy="6400800"/>
              </a:xfrm>
            </p:grpSpPr>
            <p:sp>
              <p:nvSpPr>
                <p:cNvPr id="48" name="Donut 47"/>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Donut 48"/>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49"/>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Donut 50"/>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7" name="Oval 46"/>
              <p:cNvSpPr/>
              <p:nvPr/>
            </p:nvSpPr>
            <p:spPr>
              <a:xfrm>
                <a:off x="1295400" y="4267200"/>
                <a:ext cx="1752600" cy="66477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p:cNvSpPr txBox="1"/>
            <p:nvPr/>
          </p:nvSpPr>
          <p:spPr>
            <a:xfrm>
              <a:off x="1219200" y="3276600"/>
              <a:ext cx="1371599" cy="983707"/>
            </a:xfrm>
            <a:prstGeom prst="rect">
              <a:avLst/>
            </a:prstGeom>
            <a:noFill/>
          </p:spPr>
          <p:txBody>
            <a:bodyPr wrap="square" rtlCol="0">
              <a:spAutoFit/>
            </a:bodyPr>
            <a:lstStyle/>
            <a:p>
              <a:endParaRPr lang="en-US" sz="3600" dirty="0"/>
            </a:p>
          </p:txBody>
        </p:sp>
      </p:grpSp>
      <p:sp>
        <p:nvSpPr>
          <p:cNvPr id="9" name="Cube 8"/>
          <p:cNvSpPr/>
          <p:nvPr/>
        </p:nvSpPr>
        <p:spPr>
          <a:xfrm>
            <a:off x="3449837" y="4692448"/>
            <a:ext cx="1239927" cy="487025"/>
          </a:xfrm>
          <a:prstGeom prst="cub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God</a:t>
            </a:r>
          </a:p>
        </p:txBody>
      </p:sp>
      <p:sp>
        <p:nvSpPr>
          <p:cNvPr id="74" name="Cube 73"/>
          <p:cNvSpPr/>
          <p:nvPr/>
        </p:nvSpPr>
        <p:spPr>
          <a:xfrm>
            <a:off x="6471572" y="4699388"/>
            <a:ext cx="1278205" cy="487025"/>
          </a:xfrm>
          <a:prstGeom prst="cub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Mammon</a:t>
            </a:r>
          </a:p>
        </p:txBody>
      </p:sp>
      <p:sp>
        <p:nvSpPr>
          <p:cNvPr id="12" name="Rectangle 11"/>
          <p:cNvSpPr/>
          <p:nvPr/>
        </p:nvSpPr>
        <p:spPr>
          <a:xfrm>
            <a:off x="417367" y="770606"/>
            <a:ext cx="2938519" cy="1092607"/>
          </a:xfrm>
          <a:prstGeom prst="rect">
            <a:avLst/>
          </a:prstGeom>
        </p:spPr>
        <p:txBody>
          <a:bodyPr wrap="square">
            <a:spAutoFit/>
          </a:bodyPr>
          <a:lstStyle/>
          <a:p>
            <a:r>
              <a:rPr lang="en-US" i="1" dirty="0">
                <a:solidFill>
                  <a:srgbClr val="333333"/>
                </a:solidFill>
                <a:latin typeface="Open Sans"/>
              </a:rPr>
              <a:t>Mammon</a:t>
            </a:r>
            <a:r>
              <a:rPr lang="en-US" dirty="0">
                <a:solidFill>
                  <a:srgbClr val="333333"/>
                </a:solidFill>
                <a:latin typeface="Open Sans"/>
              </a:rPr>
              <a:t> comes from an Aramaic term meaning “worldly riches” or “wealth.” </a:t>
            </a:r>
            <a:r>
              <a:rPr lang="en-US" sz="1100" dirty="0">
                <a:solidFill>
                  <a:srgbClr val="333333"/>
                </a:solidFill>
                <a:latin typeface="Open Sans"/>
              </a:rPr>
              <a:t>(6)</a:t>
            </a:r>
            <a:endParaRPr lang="en-US" sz="1100" dirty="0"/>
          </a:p>
        </p:txBody>
      </p:sp>
    </p:spTree>
    <p:extLst>
      <p:ext uri="{BB962C8B-B14F-4D97-AF65-F5344CB8AC3E}">
        <p14:creationId xmlns:p14="http://schemas.microsoft.com/office/powerpoint/2010/main" val="59192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orig06.deviantart.net/736a/f/2009/057/3/7/egyptian_desert_mountain_by_pepeglax.jpg"/>
          <p:cNvPicPr>
            <a:picLocks noChangeAspect="1" noChangeArrowheads="1"/>
          </p:cNvPicPr>
          <p:nvPr/>
        </p:nvPicPr>
        <p:blipFill rotWithShape="1">
          <a:blip r:embed="rId2">
            <a:extLst>
              <a:ext uri="{28A0092B-C50C-407E-A947-70E740481C1C}">
                <a14:useLocalDpi xmlns:a14="http://schemas.microsoft.com/office/drawing/2010/main" val="0"/>
              </a:ext>
            </a:extLst>
          </a:blip>
          <a:srcRect l="445" t="53" r="1" b="42574"/>
          <a:stretch/>
        </p:blipFill>
        <p:spPr bwMode="auto">
          <a:xfrm>
            <a:off x="0" y="-18107"/>
            <a:ext cx="12191999" cy="687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1720145" y="6464231"/>
            <a:ext cx="559769" cy="369332"/>
          </a:xfrm>
          <a:prstGeom prst="rect">
            <a:avLst/>
          </a:prstGeom>
        </p:spPr>
        <p:txBody>
          <a:bodyPr wrap="none">
            <a:spAutoFit/>
          </a:bodyPr>
          <a:lstStyle/>
          <a:p>
            <a:r>
              <a:rPr lang="en-US" dirty="0"/>
              <a:t>(16)</a:t>
            </a:r>
          </a:p>
        </p:txBody>
      </p:sp>
      <p:sp>
        <p:nvSpPr>
          <p:cNvPr id="10" name="Rectangle 9"/>
          <p:cNvSpPr/>
          <p:nvPr/>
        </p:nvSpPr>
        <p:spPr>
          <a:xfrm>
            <a:off x="195944" y="6464231"/>
            <a:ext cx="1813189" cy="369332"/>
          </a:xfrm>
          <a:prstGeom prst="rect">
            <a:avLst/>
          </a:prstGeom>
        </p:spPr>
        <p:txBody>
          <a:bodyPr wrap="none">
            <a:spAutoFit/>
          </a:bodyPr>
          <a:lstStyle/>
          <a:p>
            <a:r>
              <a:rPr lang="en-US" dirty="0"/>
              <a:t>Matthew 6:28-29</a:t>
            </a:r>
          </a:p>
        </p:txBody>
      </p:sp>
      <p:sp>
        <p:nvSpPr>
          <p:cNvPr id="75" name="TextBox 4"/>
          <p:cNvSpPr txBox="1">
            <a:spLocks noChangeArrowheads="1"/>
          </p:cNvSpPr>
          <p:nvPr/>
        </p:nvSpPr>
        <p:spPr bwMode="auto">
          <a:xfrm>
            <a:off x="0" y="0"/>
            <a:ext cx="1219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3600" dirty="0">
                <a:latin typeface="Algerian" panose="04020705040A02060702" pitchFamily="82" charset="0"/>
              </a:rPr>
              <a:t>Consider the Lilies of the Field</a:t>
            </a:r>
          </a:p>
        </p:txBody>
      </p:sp>
      <p:sp>
        <p:nvSpPr>
          <p:cNvPr id="7" name="Rectangle 6"/>
          <p:cNvSpPr/>
          <p:nvPr/>
        </p:nvSpPr>
        <p:spPr>
          <a:xfrm>
            <a:off x="424542" y="2209047"/>
            <a:ext cx="6096000" cy="3416320"/>
          </a:xfrm>
          <a:prstGeom prst="rect">
            <a:avLst/>
          </a:prstGeom>
        </p:spPr>
        <p:txBody>
          <a:bodyPr>
            <a:spAutoFit/>
          </a:bodyPr>
          <a:lstStyle/>
          <a:p>
            <a:r>
              <a:rPr lang="en-US" sz="2400" dirty="0">
                <a:solidFill>
                  <a:srgbClr val="333333"/>
                </a:solidFill>
                <a:latin typeface="Abadi" panose="020B0604020104020204" pitchFamily="34" charset="0"/>
              </a:rPr>
              <a:t>“Let us consider the lily in the field. </a:t>
            </a:r>
          </a:p>
          <a:p>
            <a:endParaRPr lang="en-US" sz="2400" dirty="0">
              <a:solidFill>
                <a:srgbClr val="333333"/>
              </a:solidFill>
              <a:latin typeface="Abadi" panose="020B0604020104020204" pitchFamily="34" charset="0"/>
            </a:endParaRPr>
          </a:p>
          <a:p>
            <a:r>
              <a:rPr lang="en-US" sz="2400" dirty="0">
                <a:solidFill>
                  <a:srgbClr val="333333"/>
                </a:solidFill>
                <a:latin typeface="Abadi" panose="020B0604020104020204" pitchFamily="34" charset="0"/>
              </a:rPr>
              <a:t>It is buried in the ground with a root, which strikes out in the darkness to receive strength and moisture from the soil; and soon a stalk pushes its way through the earth, and pushes it up and up until finally the lily blooms in the sunshine and produces its kind.”</a:t>
            </a:r>
            <a:endParaRPr lang="en-US" sz="24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944" y="225838"/>
            <a:ext cx="1087415" cy="1550681"/>
          </a:xfrm>
          <a:prstGeom prst="rect">
            <a:avLst/>
          </a:prstGeom>
        </p:spPr>
      </p:pic>
      <p:grpSp>
        <p:nvGrpSpPr>
          <p:cNvPr id="5" name="Group 4">
            <a:extLst>
              <a:ext uri="{FF2B5EF4-FFF2-40B4-BE49-F238E27FC236}">
                <a16:creationId xmlns:a16="http://schemas.microsoft.com/office/drawing/2014/main" id="{B30C4A70-CAB4-4591-BA4A-06188DC06C13}"/>
              </a:ext>
            </a:extLst>
          </p:cNvPr>
          <p:cNvGrpSpPr/>
          <p:nvPr/>
        </p:nvGrpSpPr>
        <p:grpSpPr>
          <a:xfrm>
            <a:off x="6866102" y="1676067"/>
            <a:ext cx="4752500" cy="4482279"/>
            <a:chOff x="7014958" y="1688279"/>
            <a:chExt cx="4752500" cy="4482279"/>
          </a:xfrm>
        </p:grpSpPr>
        <p:sp>
          <p:nvSpPr>
            <p:cNvPr id="2" name="Rectangle 1">
              <a:extLst>
                <a:ext uri="{FF2B5EF4-FFF2-40B4-BE49-F238E27FC236}">
                  <a16:creationId xmlns:a16="http://schemas.microsoft.com/office/drawing/2014/main" id="{8A2BD596-DEFA-4C6C-A603-6EA68F2F692E}"/>
                </a:ext>
              </a:extLst>
            </p:cNvPr>
            <p:cNvSpPr/>
            <p:nvPr/>
          </p:nvSpPr>
          <p:spPr>
            <a:xfrm>
              <a:off x="7014958" y="5801226"/>
              <a:ext cx="2667077" cy="369332"/>
            </a:xfrm>
            <a:prstGeom prst="rect">
              <a:avLst/>
            </a:prstGeom>
          </p:spPr>
          <p:txBody>
            <a:bodyPr wrap="none">
              <a:spAutoFit/>
            </a:bodyPr>
            <a:lstStyle/>
            <a:p>
              <a:r>
                <a:rPr lang="en-US" dirty="0"/>
                <a:t>Mount of Olives May 2016</a:t>
              </a:r>
            </a:p>
          </p:txBody>
        </p:sp>
        <p:pic>
          <p:nvPicPr>
            <p:cNvPr id="4" name="Picture 3">
              <a:extLst>
                <a:ext uri="{FF2B5EF4-FFF2-40B4-BE49-F238E27FC236}">
                  <a16:creationId xmlns:a16="http://schemas.microsoft.com/office/drawing/2014/main" id="{304742C4-2B20-4D95-A44A-543CA6237350}"/>
                </a:ext>
              </a:extLst>
            </p:cNvPr>
            <p:cNvPicPr>
              <a:picLocks noChangeAspect="1"/>
            </p:cNvPicPr>
            <p:nvPr/>
          </p:nvPicPr>
          <p:blipFill rotWithShape="1">
            <a:blip r:embed="rId4">
              <a:extLst>
                <a:ext uri="{28A0092B-C50C-407E-A947-70E740481C1C}">
                  <a14:useLocalDpi xmlns:a14="http://schemas.microsoft.com/office/drawing/2010/main" val="0"/>
                </a:ext>
              </a:extLst>
            </a:blip>
            <a:srcRect b="10433"/>
            <a:stretch/>
          </p:blipFill>
          <p:spPr>
            <a:xfrm>
              <a:off x="7146690" y="1688279"/>
              <a:ext cx="4620768" cy="4127772"/>
            </a:xfrm>
            <a:prstGeom prst="rect">
              <a:avLst/>
            </a:prstGeom>
          </p:spPr>
        </p:pic>
      </p:grpSp>
    </p:spTree>
    <p:extLst>
      <p:ext uri="{BB962C8B-B14F-4D97-AF65-F5344CB8AC3E}">
        <p14:creationId xmlns:p14="http://schemas.microsoft.com/office/powerpoint/2010/main" val="1564015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orig06.deviantart.net/736a/f/2009/057/3/7/egyptian_desert_mountain_by_pepeglax.jpg"/>
          <p:cNvPicPr>
            <a:picLocks noChangeAspect="1" noChangeArrowheads="1"/>
          </p:cNvPicPr>
          <p:nvPr/>
        </p:nvPicPr>
        <p:blipFill rotWithShape="1">
          <a:blip r:embed="rId2">
            <a:extLst>
              <a:ext uri="{28A0092B-C50C-407E-A947-70E740481C1C}">
                <a14:useLocalDpi xmlns:a14="http://schemas.microsoft.com/office/drawing/2010/main" val="0"/>
              </a:ext>
            </a:extLst>
          </a:blip>
          <a:srcRect l="445" t="53" r="1" b="42574"/>
          <a:stretch/>
        </p:blipFill>
        <p:spPr bwMode="auto">
          <a:xfrm>
            <a:off x="0" y="-18107"/>
            <a:ext cx="12191999" cy="687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1720145" y="6464231"/>
            <a:ext cx="559769" cy="369332"/>
          </a:xfrm>
          <a:prstGeom prst="rect">
            <a:avLst/>
          </a:prstGeom>
        </p:spPr>
        <p:txBody>
          <a:bodyPr wrap="none">
            <a:spAutoFit/>
          </a:bodyPr>
          <a:lstStyle/>
          <a:p>
            <a:r>
              <a:rPr lang="en-US" dirty="0"/>
              <a:t>(15)</a:t>
            </a:r>
          </a:p>
        </p:txBody>
      </p:sp>
      <p:sp>
        <p:nvSpPr>
          <p:cNvPr id="10" name="Rectangle 9"/>
          <p:cNvSpPr/>
          <p:nvPr/>
        </p:nvSpPr>
        <p:spPr>
          <a:xfrm>
            <a:off x="195944" y="6464231"/>
            <a:ext cx="1813189" cy="369332"/>
          </a:xfrm>
          <a:prstGeom prst="rect">
            <a:avLst/>
          </a:prstGeom>
        </p:spPr>
        <p:txBody>
          <a:bodyPr wrap="none">
            <a:spAutoFit/>
          </a:bodyPr>
          <a:lstStyle/>
          <a:p>
            <a:r>
              <a:rPr lang="en-US" dirty="0"/>
              <a:t>Matthew 6:25-34</a:t>
            </a:r>
          </a:p>
        </p:txBody>
      </p:sp>
      <p:sp>
        <p:nvSpPr>
          <p:cNvPr id="3" name="Rectangle 2"/>
          <p:cNvSpPr/>
          <p:nvPr/>
        </p:nvSpPr>
        <p:spPr>
          <a:xfrm>
            <a:off x="696685" y="1220253"/>
            <a:ext cx="3886200" cy="1015663"/>
          </a:xfrm>
          <a:prstGeom prst="rect">
            <a:avLst/>
          </a:prstGeom>
        </p:spPr>
        <p:txBody>
          <a:bodyPr wrap="square">
            <a:spAutoFit/>
          </a:bodyPr>
          <a:lstStyle/>
          <a:p>
            <a:r>
              <a:rPr lang="en-US" sz="2000" dirty="0"/>
              <a:t>The Savior instructed His disciples to not be excessively anxious about providing for their basic needs. </a:t>
            </a:r>
          </a:p>
        </p:txBody>
      </p:sp>
      <p:sp>
        <p:nvSpPr>
          <p:cNvPr id="12" name="Rectangle 11"/>
          <p:cNvSpPr/>
          <p:nvPr/>
        </p:nvSpPr>
        <p:spPr>
          <a:xfrm>
            <a:off x="4387371" y="554460"/>
            <a:ext cx="4081714" cy="369332"/>
          </a:xfrm>
          <a:prstGeom prst="rect">
            <a:avLst/>
          </a:prstGeom>
        </p:spPr>
        <p:txBody>
          <a:bodyPr wrap="square">
            <a:spAutoFit/>
          </a:bodyPr>
          <a:lstStyle/>
          <a:p>
            <a:r>
              <a:rPr lang="en-US" i="1" dirty="0">
                <a:solidFill>
                  <a:srgbClr val="333333"/>
                </a:solidFill>
                <a:latin typeface="Open Sans"/>
              </a:rPr>
              <a:t>No Thought = anxious concern</a:t>
            </a:r>
            <a:endParaRPr lang="en-US" sz="1100" dirty="0"/>
          </a:p>
        </p:txBody>
      </p:sp>
      <p:sp>
        <p:nvSpPr>
          <p:cNvPr id="75" name="TextBox 4"/>
          <p:cNvSpPr txBox="1">
            <a:spLocks noChangeArrowheads="1"/>
          </p:cNvSpPr>
          <p:nvPr/>
        </p:nvSpPr>
        <p:spPr bwMode="auto">
          <a:xfrm>
            <a:off x="0" y="0"/>
            <a:ext cx="1219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3600" dirty="0">
                <a:latin typeface="Algerian" panose="04020705040A02060702" pitchFamily="82" charset="0"/>
              </a:rPr>
              <a:t>Seek the Kingdom First</a:t>
            </a:r>
          </a:p>
        </p:txBody>
      </p:sp>
      <p:sp>
        <p:nvSpPr>
          <p:cNvPr id="2" name="Rectangle 1"/>
          <p:cNvSpPr/>
          <p:nvPr/>
        </p:nvSpPr>
        <p:spPr>
          <a:xfrm>
            <a:off x="6428228" y="1269150"/>
            <a:ext cx="4748012" cy="1200329"/>
          </a:xfrm>
          <a:prstGeom prst="rect">
            <a:avLst/>
          </a:prstGeom>
        </p:spPr>
        <p:txBody>
          <a:bodyPr wrap="square">
            <a:spAutoFit/>
          </a:bodyPr>
          <a:lstStyle/>
          <a:p>
            <a:r>
              <a:rPr lang="en-US" dirty="0">
                <a:solidFill>
                  <a:srgbClr val="333333"/>
                </a:solidFill>
                <a:latin typeface="Open Sans"/>
              </a:rPr>
              <a:t>The Lord is teaching all of us that we are not to let worldly concerns cause us to lose trust in our Father in Heaven or become diverted from seeking His kingdom. (6)</a:t>
            </a:r>
            <a:endParaRPr lang="en-US" dirty="0"/>
          </a:p>
        </p:txBody>
      </p:sp>
      <p:sp>
        <p:nvSpPr>
          <p:cNvPr id="4" name="Rectangle 3"/>
          <p:cNvSpPr/>
          <p:nvPr/>
        </p:nvSpPr>
        <p:spPr>
          <a:xfrm>
            <a:off x="6034807" y="2955579"/>
            <a:ext cx="4868556" cy="3416320"/>
          </a:xfrm>
          <a:prstGeom prst="rect">
            <a:avLst/>
          </a:prstGeom>
        </p:spPr>
        <p:txBody>
          <a:bodyPr wrap="square">
            <a:spAutoFit/>
          </a:bodyPr>
          <a:lstStyle/>
          <a:p>
            <a:r>
              <a:rPr lang="en-US" dirty="0">
                <a:solidFill>
                  <a:srgbClr val="333333"/>
                </a:solidFill>
                <a:latin typeface="Open Sans"/>
              </a:rPr>
              <a:t>“We must put God in the forefront of everything else in our lives. …</a:t>
            </a:r>
          </a:p>
          <a:p>
            <a:endParaRPr lang="en-US" dirty="0">
              <a:solidFill>
                <a:srgbClr val="333333"/>
              </a:solidFill>
              <a:latin typeface="Open Sans"/>
            </a:endParaRPr>
          </a:p>
          <a:p>
            <a:r>
              <a:rPr lang="en-US" dirty="0">
                <a:solidFill>
                  <a:srgbClr val="333333"/>
                </a:solidFill>
                <a:latin typeface="Open Sans"/>
              </a:rPr>
              <a:t>“When we put God first, all other things fall into their proper place or drop out of our lives. Our love of the Lord will govern the claims for our affection, the demands on our time, the interests we pursue, and the order of our priorities.</a:t>
            </a:r>
          </a:p>
          <a:p>
            <a:endParaRPr lang="en-US" dirty="0">
              <a:solidFill>
                <a:srgbClr val="333333"/>
              </a:solidFill>
              <a:latin typeface="Open Sans"/>
            </a:endParaRPr>
          </a:p>
          <a:p>
            <a:r>
              <a:rPr lang="en-US" dirty="0">
                <a:solidFill>
                  <a:srgbClr val="333333"/>
                </a:solidFill>
                <a:latin typeface="Open Sans"/>
              </a:rPr>
              <a:t>“We should put God ahead of </a:t>
            </a:r>
            <a:r>
              <a:rPr lang="en-US" i="1" dirty="0">
                <a:solidFill>
                  <a:srgbClr val="333333"/>
                </a:solidFill>
                <a:latin typeface="Open Sans"/>
              </a:rPr>
              <a:t>everyone else</a:t>
            </a:r>
            <a:r>
              <a:rPr lang="en-US" dirty="0">
                <a:solidFill>
                  <a:srgbClr val="333333"/>
                </a:solidFill>
                <a:latin typeface="Open Sans"/>
              </a:rPr>
              <a:t> in our lives” </a:t>
            </a:r>
            <a:endParaRPr lang="en-US" b="0" i="0" dirty="0">
              <a:solidFill>
                <a:srgbClr val="333333"/>
              </a:solidFill>
              <a:effectLst/>
              <a:latin typeface="Open San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9861" y="4826532"/>
            <a:ext cx="1140284" cy="1613263"/>
          </a:xfrm>
          <a:prstGeom prst="rect">
            <a:avLst/>
          </a:prstGeom>
        </p:spPr>
      </p:pic>
      <p:pic>
        <p:nvPicPr>
          <p:cNvPr id="7170" name="Picture 2" descr="https://www.lds.org/bc/content/shared/content/images/gospel-library/manual/10734/jesus-teaches-the-twelve_1128355_in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685" y="2809838"/>
            <a:ext cx="4781567" cy="3187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52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orig06.deviantart.net/736a/f/2009/057/3/7/egyptian_desert_mountain_by_pepeglax.jpg"/>
          <p:cNvPicPr>
            <a:picLocks noChangeAspect="1" noChangeArrowheads="1"/>
          </p:cNvPicPr>
          <p:nvPr/>
        </p:nvPicPr>
        <p:blipFill rotWithShape="1">
          <a:blip r:embed="rId2">
            <a:extLst>
              <a:ext uri="{28A0092B-C50C-407E-A947-70E740481C1C}">
                <a14:useLocalDpi xmlns:a14="http://schemas.microsoft.com/office/drawing/2010/main" val="0"/>
              </a:ext>
            </a:extLst>
          </a:blip>
          <a:srcRect l="445" t="53" r="1" b="42574"/>
          <a:stretch/>
        </p:blipFill>
        <p:spPr bwMode="auto">
          <a:xfrm>
            <a:off x="0" y="-18107"/>
            <a:ext cx="12191999" cy="687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1720145" y="6464231"/>
            <a:ext cx="559769" cy="369332"/>
          </a:xfrm>
          <a:prstGeom prst="rect">
            <a:avLst/>
          </a:prstGeom>
        </p:spPr>
        <p:txBody>
          <a:bodyPr wrap="none">
            <a:spAutoFit/>
          </a:bodyPr>
          <a:lstStyle/>
          <a:p>
            <a:r>
              <a:rPr lang="en-US" dirty="0"/>
              <a:t>(17)</a:t>
            </a:r>
          </a:p>
        </p:txBody>
      </p:sp>
      <p:sp>
        <p:nvSpPr>
          <p:cNvPr id="10" name="Rectangle 9"/>
          <p:cNvSpPr/>
          <p:nvPr/>
        </p:nvSpPr>
        <p:spPr>
          <a:xfrm>
            <a:off x="195944" y="6464231"/>
            <a:ext cx="1813189" cy="369332"/>
          </a:xfrm>
          <a:prstGeom prst="rect">
            <a:avLst/>
          </a:prstGeom>
        </p:spPr>
        <p:txBody>
          <a:bodyPr wrap="none">
            <a:spAutoFit/>
          </a:bodyPr>
          <a:lstStyle/>
          <a:p>
            <a:r>
              <a:rPr lang="en-US" dirty="0"/>
              <a:t>Matthew 6:25-34</a:t>
            </a:r>
          </a:p>
        </p:txBody>
      </p:sp>
      <p:sp>
        <p:nvSpPr>
          <p:cNvPr id="3" name="Rectangle 2"/>
          <p:cNvSpPr/>
          <p:nvPr/>
        </p:nvSpPr>
        <p:spPr>
          <a:xfrm>
            <a:off x="696685" y="1220253"/>
            <a:ext cx="3886200" cy="4093428"/>
          </a:xfrm>
          <a:prstGeom prst="rect">
            <a:avLst/>
          </a:prstGeom>
        </p:spPr>
        <p:txBody>
          <a:bodyPr wrap="square">
            <a:spAutoFit/>
          </a:bodyPr>
          <a:lstStyle/>
          <a:p>
            <a:r>
              <a:rPr lang="en-US" sz="2000" dirty="0"/>
              <a:t>Evil = is used in this phrase to mean the troublesome, annoying, problems of everyday life. </a:t>
            </a:r>
          </a:p>
          <a:p>
            <a:endParaRPr lang="en-US" sz="2000" dirty="0"/>
          </a:p>
          <a:p>
            <a:r>
              <a:rPr lang="en-US" sz="2000" dirty="0"/>
              <a:t>In the Matthew version, it reads, sufficient </a:t>
            </a:r>
            <a:r>
              <a:rPr lang="en-US" sz="2000" i="1" dirty="0"/>
              <a:t>unto</a:t>
            </a:r>
            <a:r>
              <a:rPr lang="en-US" sz="2000" dirty="0"/>
              <a:t> the day </a:t>
            </a:r>
            <a:r>
              <a:rPr lang="en-US" sz="2000" i="1" dirty="0"/>
              <a:t>is</a:t>
            </a:r>
            <a:r>
              <a:rPr lang="en-US" sz="2000" dirty="0"/>
              <a:t> the evil thereof. </a:t>
            </a:r>
          </a:p>
          <a:p>
            <a:endParaRPr lang="en-US" sz="2000" dirty="0"/>
          </a:p>
          <a:p>
            <a:r>
              <a:rPr lang="en-US" sz="2000" dirty="0"/>
              <a:t>In other words, every day brings enough problems that we don't need to waste our time worrying about the problems of tomorrow or the next day. </a:t>
            </a:r>
          </a:p>
        </p:txBody>
      </p:sp>
      <p:sp>
        <p:nvSpPr>
          <p:cNvPr id="75" name="TextBox 4"/>
          <p:cNvSpPr txBox="1">
            <a:spLocks noChangeArrowheads="1"/>
          </p:cNvSpPr>
          <p:nvPr/>
        </p:nvSpPr>
        <p:spPr bwMode="auto">
          <a:xfrm>
            <a:off x="0" y="0"/>
            <a:ext cx="1219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3600" dirty="0">
                <a:latin typeface="Algerian" panose="04020705040A02060702" pitchFamily="82" charset="0"/>
              </a:rPr>
              <a:t>Sufficient unto the day </a:t>
            </a:r>
            <a:r>
              <a:rPr lang="en-US" sz="3600" i="1" dirty="0">
                <a:latin typeface="Algerian" panose="04020705040A02060702" pitchFamily="82" charset="0"/>
              </a:rPr>
              <a:t>is</a:t>
            </a:r>
            <a:r>
              <a:rPr lang="en-US" sz="3600" dirty="0">
                <a:latin typeface="Algerian" panose="04020705040A02060702" pitchFamily="82" charset="0"/>
              </a:rPr>
              <a:t> the evil thereof</a:t>
            </a:r>
          </a:p>
        </p:txBody>
      </p:sp>
      <p:sp>
        <p:nvSpPr>
          <p:cNvPr id="4" name="Rectangle 3"/>
          <p:cNvSpPr/>
          <p:nvPr/>
        </p:nvSpPr>
        <p:spPr>
          <a:xfrm>
            <a:off x="5649897" y="5550168"/>
            <a:ext cx="4868556" cy="923330"/>
          </a:xfrm>
          <a:prstGeom prst="rect">
            <a:avLst/>
          </a:prstGeom>
        </p:spPr>
        <p:txBody>
          <a:bodyPr wrap="square">
            <a:spAutoFit/>
          </a:bodyPr>
          <a:lstStyle/>
          <a:p>
            <a:r>
              <a:rPr lang="en-US" dirty="0"/>
              <a:t>We should live in the present and concern ourselves with today's issues. Within reason, we are to live life one day at a time. </a:t>
            </a:r>
          </a:p>
        </p:txBody>
      </p:sp>
      <p:pic>
        <p:nvPicPr>
          <p:cNvPr id="9218" name="Picture 2" descr="http://www.barbdahlgren.com/wp-content/uploads/How-to-Live-in-the-Present-Family-Circus-Cartoo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9054" y="960682"/>
            <a:ext cx="3617935" cy="4143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72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orig06.deviantart.net/736a/f/2009/057/3/7/egyptian_desert_mountain_by_pepeglax.jpg"/>
          <p:cNvPicPr>
            <a:picLocks noChangeAspect="1" noChangeArrowheads="1"/>
          </p:cNvPicPr>
          <p:nvPr/>
        </p:nvPicPr>
        <p:blipFill rotWithShape="1">
          <a:blip r:embed="rId2">
            <a:extLst>
              <a:ext uri="{28A0092B-C50C-407E-A947-70E740481C1C}">
                <a14:useLocalDpi xmlns:a14="http://schemas.microsoft.com/office/drawing/2010/main" val="0"/>
              </a:ext>
            </a:extLst>
          </a:blip>
          <a:srcRect l="445" t="53" r="1" b="42574"/>
          <a:stretch/>
        </p:blipFill>
        <p:spPr bwMode="auto">
          <a:xfrm>
            <a:off x="0" y="-18107"/>
            <a:ext cx="12191999" cy="687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1720145" y="6464231"/>
            <a:ext cx="559769" cy="369332"/>
          </a:xfrm>
          <a:prstGeom prst="rect">
            <a:avLst/>
          </a:prstGeom>
        </p:spPr>
        <p:txBody>
          <a:bodyPr wrap="none">
            <a:spAutoFit/>
          </a:bodyPr>
          <a:lstStyle/>
          <a:p>
            <a:r>
              <a:rPr lang="en-US" dirty="0"/>
              <a:t>(18)</a:t>
            </a:r>
          </a:p>
        </p:txBody>
      </p:sp>
      <p:sp>
        <p:nvSpPr>
          <p:cNvPr id="10" name="Rectangle 9"/>
          <p:cNvSpPr/>
          <p:nvPr/>
        </p:nvSpPr>
        <p:spPr>
          <a:xfrm>
            <a:off x="195944" y="6464231"/>
            <a:ext cx="1508618" cy="369332"/>
          </a:xfrm>
          <a:prstGeom prst="rect">
            <a:avLst/>
          </a:prstGeom>
        </p:spPr>
        <p:txBody>
          <a:bodyPr wrap="none">
            <a:spAutoFit/>
          </a:bodyPr>
          <a:lstStyle/>
          <a:p>
            <a:r>
              <a:rPr lang="en-US" dirty="0"/>
              <a:t>Matthew 6:34</a:t>
            </a:r>
          </a:p>
        </p:txBody>
      </p:sp>
      <p:sp>
        <p:nvSpPr>
          <p:cNvPr id="7" name="Rectangle 6"/>
          <p:cNvSpPr/>
          <p:nvPr/>
        </p:nvSpPr>
        <p:spPr>
          <a:xfrm>
            <a:off x="292506" y="530485"/>
            <a:ext cx="6096000" cy="4247317"/>
          </a:xfrm>
          <a:prstGeom prst="rect">
            <a:avLst/>
          </a:prstGeom>
        </p:spPr>
        <p:txBody>
          <a:bodyPr>
            <a:spAutoFit/>
          </a:bodyPr>
          <a:lstStyle/>
          <a:p>
            <a:r>
              <a:rPr lang="en-US" dirty="0">
                <a:solidFill>
                  <a:srgbClr val="333333"/>
                </a:solidFill>
                <a:latin typeface="Abadi" panose="020B0604020104020204" pitchFamily="34" charset="0"/>
              </a:rPr>
              <a:t>"...the only day you have to worry about is today. </a:t>
            </a:r>
          </a:p>
          <a:p>
            <a:endParaRPr lang="en-US" dirty="0">
              <a:solidFill>
                <a:srgbClr val="333333"/>
              </a:solidFill>
              <a:latin typeface="Abadi" panose="020B0604020104020204" pitchFamily="34" charset="0"/>
            </a:endParaRPr>
          </a:p>
          <a:p>
            <a:r>
              <a:rPr lang="en-US" dirty="0">
                <a:solidFill>
                  <a:srgbClr val="333333"/>
                </a:solidFill>
                <a:latin typeface="Abadi" panose="020B0604020104020204" pitchFamily="34" charset="0"/>
              </a:rPr>
              <a:t>There is nothing you can do about yesterday except repent. That means if you made mistakes yesterday, don't be making them today. </a:t>
            </a:r>
          </a:p>
          <a:p>
            <a:endParaRPr lang="en-US" dirty="0">
              <a:solidFill>
                <a:srgbClr val="333333"/>
              </a:solidFill>
              <a:latin typeface="Abadi" panose="020B0604020104020204" pitchFamily="34" charset="0"/>
            </a:endParaRPr>
          </a:p>
          <a:p>
            <a:r>
              <a:rPr lang="en-US" dirty="0">
                <a:solidFill>
                  <a:srgbClr val="333333"/>
                </a:solidFill>
                <a:latin typeface="Abadi" panose="020B0604020104020204" pitchFamily="34" charset="0"/>
              </a:rPr>
              <a:t>Don't worry about tomorrow, because you may have no tomorrows. This is the masterpiece you ought to be thinking about today. </a:t>
            </a:r>
          </a:p>
          <a:p>
            <a:endParaRPr lang="en-US" dirty="0">
              <a:solidFill>
                <a:srgbClr val="333333"/>
              </a:solidFill>
              <a:latin typeface="Abadi" panose="020B0604020104020204" pitchFamily="34" charset="0"/>
            </a:endParaRPr>
          </a:p>
          <a:p>
            <a:r>
              <a:rPr lang="en-US" dirty="0">
                <a:solidFill>
                  <a:srgbClr val="333333"/>
                </a:solidFill>
                <a:latin typeface="Abadi" panose="020B0604020104020204" pitchFamily="34" charset="0"/>
              </a:rPr>
              <a:t>And if you can always witness honestly that whatever you did, you did to the best of your ability, and next day try improvement on that, when your life's end comes, of you it can be said in truth, his was a successful life because he lived to the best that was in him.  </a:t>
            </a:r>
            <a:endParaRPr lang="en-US" b="0" i="0" dirty="0">
              <a:solidFill>
                <a:srgbClr val="333333"/>
              </a:solidFill>
              <a:effectLst/>
              <a:latin typeface="Abadi" panose="020B0604020104020204" pitchFamily="34" charset="0"/>
            </a:endParaRPr>
          </a:p>
        </p:txBody>
      </p:sp>
      <p:sp>
        <p:nvSpPr>
          <p:cNvPr id="2" name="Rectangle 1"/>
          <p:cNvSpPr/>
          <p:nvPr/>
        </p:nvSpPr>
        <p:spPr>
          <a:xfrm>
            <a:off x="4316493" y="5503223"/>
            <a:ext cx="6646841" cy="1200329"/>
          </a:xfrm>
          <a:prstGeom prst="rect">
            <a:avLst/>
          </a:prstGeom>
        </p:spPr>
        <p:txBody>
          <a:bodyPr wrap="square">
            <a:spAutoFit/>
          </a:bodyPr>
          <a:lstStyle/>
          <a:p>
            <a:r>
              <a:rPr lang="en-US" dirty="0">
                <a:solidFill>
                  <a:srgbClr val="333333"/>
                </a:solidFill>
                <a:latin typeface="Abadi" panose="020B0604020104020204" pitchFamily="34" charset="0"/>
              </a:rPr>
              <a:t>That's all the Lord expects of any one of His children. We are all born with different capacities, some to do one thing, some to do the other, and all He asks is that we do our best; and that's the measure by which we'll be judged when that time comes."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2749" y="135419"/>
            <a:ext cx="1097280" cy="1383792"/>
          </a:xfrm>
          <a:prstGeom prst="rect">
            <a:avLst/>
          </a:prstGeom>
        </p:spPr>
      </p:pic>
      <p:cxnSp>
        <p:nvCxnSpPr>
          <p:cNvPr id="19" name="Straight Connector 18"/>
          <p:cNvCxnSpPr/>
          <p:nvPr/>
        </p:nvCxnSpPr>
        <p:spPr>
          <a:xfrm>
            <a:off x="8778455" y="370114"/>
            <a:ext cx="1647826" cy="47244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7102055" y="370114"/>
            <a:ext cx="1219200" cy="47244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10621870" y="4151965"/>
            <a:ext cx="1378159" cy="2235897"/>
            <a:chOff x="10621870" y="4151965"/>
            <a:chExt cx="1378159" cy="2235897"/>
          </a:xfrm>
        </p:grpSpPr>
        <p:sp>
          <p:nvSpPr>
            <p:cNvPr id="52" name="Pentagon 51"/>
            <p:cNvSpPr/>
            <p:nvPr/>
          </p:nvSpPr>
          <p:spPr>
            <a:xfrm rot="16200000">
              <a:off x="10302075" y="5242264"/>
              <a:ext cx="2057400" cy="233795"/>
            </a:xfrm>
            <a:prstGeom prst="homePlat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0621870" y="4151965"/>
              <a:ext cx="1378159" cy="480327"/>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a:p>
              <a:pPr algn="ctr"/>
              <a:r>
                <a:rPr lang="en-US" sz="2000" dirty="0"/>
                <a:t>Tomorrow</a:t>
              </a:r>
            </a:p>
            <a:p>
              <a:pPr algn="ctr"/>
              <a:endParaRPr lang="en-US" sz="2800" dirty="0"/>
            </a:p>
          </p:txBody>
        </p:sp>
      </p:grpSp>
      <p:cxnSp>
        <p:nvCxnSpPr>
          <p:cNvPr id="55" name="Straight Connector 54"/>
          <p:cNvCxnSpPr/>
          <p:nvPr/>
        </p:nvCxnSpPr>
        <p:spPr>
          <a:xfrm>
            <a:off x="8558694" y="426480"/>
            <a:ext cx="67832" cy="4740243"/>
          </a:xfrm>
          <a:prstGeom prst="line">
            <a:avLst/>
          </a:prstGeom>
          <a:ln w="19050">
            <a:solidFill>
              <a:srgbClr val="FFC000"/>
            </a:solidFill>
            <a:prstDash val="lgDash"/>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8636720" y="326737"/>
            <a:ext cx="1378159" cy="1428392"/>
            <a:chOff x="8636720" y="326737"/>
            <a:chExt cx="1378159" cy="1428392"/>
          </a:xfrm>
        </p:grpSpPr>
        <p:sp>
          <p:nvSpPr>
            <p:cNvPr id="29" name="Pentagon 5"/>
            <p:cNvSpPr/>
            <p:nvPr/>
          </p:nvSpPr>
          <p:spPr>
            <a:xfrm rot="16200000">
              <a:off x="8680615" y="1071650"/>
              <a:ext cx="1224644" cy="142314"/>
            </a:xfrm>
            <a:prstGeom prst="homePlat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8636720" y="326737"/>
              <a:ext cx="1378159" cy="38283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Yesterday</a:t>
              </a:r>
            </a:p>
          </p:txBody>
        </p:sp>
      </p:grpSp>
      <p:grpSp>
        <p:nvGrpSpPr>
          <p:cNvPr id="32" name="Group 31"/>
          <p:cNvGrpSpPr/>
          <p:nvPr/>
        </p:nvGrpSpPr>
        <p:grpSpPr>
          <a:xfrm>
            <a:off x="7411314" y="2796602"/>
            <a:ext cx="2667000" cy="1981200"/>
            <a:chOff x="5029200" y="3124200"/>
            <a:chExt cx="2667000" cy="1981200"/>
          </a:xfrm>
        </p:grpSpPr>
        <p:sp>
          <p:nvSpPr>
            <p:cNvPr id="33" name="Trapezoid 32"/>
            <p:cNvSpPr/>
            <p:nvPr/>
          </p:nvSpPr>
          <p:spPr>
            <a:xfrm>
              <a:off x="5181600" y="3124200"/>
              <a:ext cx="2362200" cy="1143000"/>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5029200" y="3886200"/>
              <a:ext cx="2667000" cy="685800"/>
            </a:xfrm>
            <a:prstGeom prst="roundRect">
              <a:avLst>
                <a:gd name="adj" fmla="val 3355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a:off x="5334000" y="3352800"/>
              <a:ext cx="2057400" cy="914400"/>
            </a:xfrm>
            <a:prstGeom prst="trapezoi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5181600" y="3962401"/>
              <a:ext cx="2362200" cy="457200"/>
            </a:xfrm>
            <a:prstGeom prst="roundRect">
              <a:avLst>
                <a:gd name="adj" fmla="val 3355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5334000" y="4419600"/>
              <a:ext cx="457200" cy="685800"/>
            </a:xfrm>
            <a:prstGeom prst="roundRect">
              <a:avLst>
                <a:gd name="adj" fmla="val 3080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6781800" y="4419600"/>
              <a:ext cx="457200" cy="685800"/>
            </a:xfrm>
            <a:prstGeom prst="roundRect">
              <a:avLst>
                <a:gd name="adj" fmla="val 3080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5257800" y="4419600"/>
              <a:ext cx="609600" cy="228600"/>
            </a:xfrm>
            <a:prstGeom prst="roundRect">
              <a:avLst>
                <a:gd name="adj" fmla="val 30809"/>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6705600" y="4419600"/>
              <a:ext cx="609600" cy="228600"/>
            </a:xfrm>
            <a:prstGeom prst="roundRect">
              <a:avLst>
                <a:gd name="adj" fmla="val 30809"/>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410200" y="4038600"/>
              <a:ext cx="457200" cy="4572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781800" y="4038600"/>
              <a:ext cx="457200" cy="4572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39"/>
            <p:cNvGrpSpPr/>
            <p:nvPr/>
          </p:nvGrpSpPr>
          <p:grpSpPr>
            <a:xfrm>
              <a:off x="5895109" y="4121727"/>
              <a:ext cx="838200" cy="228600"/>
              <a:chOff x="1600200" y="4343400"/>
              <a:chExt cx="2057400" cy="685800"/>
            </a:xfrm>
          </p:grpSpPr>
          <p:sp>
            <p:nvSpPr>
              <p:cNvPr id="45" name="Rectangle 44"/>
              <p:cNvSpPr/>
              <p:nvPr/>
            </p:nvSpPr>
            <p:spPr>
              <a:xfrm>
                <a:off x="1600200" y="4343400"/>
                <a:ext cx="2057400" cy="685800"/>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600200" y="4419600"/>
                <a:ext cx="2057400" cy="762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600200" y="4572000"/>
                <a:ext cx="2057400" cy="762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600200" y="4724400"/>
                <a:ext cx="2057400" cy="762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600200" y="4876800"/>
                <a:ext cx="2057400" cy="762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Block Arc 43"/>
            <p:cNvSpPr/>
            <p:nvPr/>
          </p:nvSpPr>
          <p:spPr>
            <a:xfrm>
              <a:off x="6601691" y="3761509"/>
              <a:ext cx="457200" cy="381000"/>
            </a:xfrm>
            <a:prstGeom prst="blockArc">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 name="Group 8"/>
          <p:cNvGrpSpPr/>
          <p:nvPr/>
        </p:nvGrpSpPr>
        <p:grpSpPr>
          <a:xfrm>
            <a:off x="6359881" y="3018033"/>
            <a:ext cx="1378159" cy="2076481"/>
            <a:chOff x="6359881" y="3018033"/>
            <a:chExt cx="1378159" cy="2076481"/>
          </a:xfrm>
        </p:grpSpPr>
        <p:sp>
          <p:nvSpPr>
            <p:cNvPr id="27" name="Pentagon 26"/>
            <p:cNvSpPr/>
            <p:nvPr/>
          </p:nvSpPr>
          <p:spPr>
            <a:xfrm rot="16200000">
              <a:off x="6037853" y="3948916"/>
              <a:ext cx="2057400" cy="233795"/>
            </a:xfrm>
            <a:prstGeom prst="homePlat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359881" y="3018033"/>
              <a:ext cx="1378159" cy="38283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Today</a:t>
              </a:r>
            </a:p>
          </p:txBody>
        </p:sp>
      </p:grpSp>
    </p:spTree>
    <p:extLst>
      <p:ext uri="{BB962C8B-B14F-4D97-AF65-F5344CB8AC3E}">
        <p14:creationId xmlns:p14="http://schemas.microsoft.com/office/powerpoint/2010/main" val="164804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2" presetClass="entr" presetSubtype="1" fill="hold" nodeType="withEffect">
                                  <p:stCondLst>
                                    <p:cond delay="0"/>
                                  </p:stCondLst>
                                  <p:childTnLst>
                                    <p:set>
                                      <p:cBhvr>
                                        <p:cTn id="8" dur="1" fill="hold">
                                          <p:stCondLst>
                                            <p:cond delay="0"/>
                                          </p:stCondLst>
                                        </p:cTn>
                                        <p:tgtEl>
                                          <p:spTgt spid="32"/>
                                        </p:tgtEl>
                                        <p:attrNameLst>
                                          <p:attrName>style.visibility</p:attrName>
                                        </p:attrNameLst>
                                      </p:cBhvr>
                                      <p:to>
                                        <p:strVal val="visible"/>
                                      </p:to>
                                    </p:set>
                                    <p:anim calcmode="lin" valueType="num">
                                      <p:cBhvr additive="base">
                                        <p:cTn id="9" dur="3500" fill="hold"/>
                                        <p:tgtEl>
                                          <p:spTgt spid="32"/>
                                        </p:tgtEl>
                                        <p:attrNameLst>
                                          <p:attrName>ppt_x</p:attrName>
                                        </p:attrNameLst>
                                      </p:cBhvr>
                                      <p:tavLst>
                                        <p:tav tm="0">
                                          <p:val>
                                            <p:strVal val="#ppt_x"/>
                                          </p:val>
                                        </p:tav>
                                        <p:tav tm="100000">
                                          <p:val>
                                            <p:strVal val="#ppt_x"/>
                                          </p:val>
                                        </p:tav>
                                      </p:tavLst>
                                    </p:anim>
                                    <p:anim calcmode="lin" valueType="num">
                                      <p:cBhvr additive="base">
                                        <p:cTn id="10" dur="3500" fill="hold"/>
                                        <p:tgtEl>
                                          <p:spTgt spid="32"/>
                                        </p:tgtEl>
                                        <p:attrNameLst>
                                          <p:attrName>ppt_y</p:attrName>
                                        </p:attrNameLst>
                                      </p:cBhvr>
                                      <p:tavLst>
                                        <p:tav tm="0">
                                          <p:val>
                                            <p:strVal val="0-#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orig06.deviantart.net/736a/f/2009/057/3/7/egyptian_desert_mountain_by_pepeglax.jpg"/>
          <p:cNvPicPr>
            <a:picLocks noChangeAspect="1" noChangeArrowheads="1"/>
          </p:cNvPicPr>
          <p:nvPr/>
        </p:nvPicPr>
        <p:blipFill>
          <a:blip r:embed="rId2">
            <a:extLst>
              <a:ext uri="{28A0092B-C50C-407E-A947-70E740481C1C}">
                <a14:useLocalDpi xmlns:a14="http://schemas.microsoft.com/office/drawing/2010/main" val="0"/>
              </a:ext>
            </a:extLst>
          </a:blip>
          <a:srcRect l="-1634" r="2" b="42574"/>
          <a:stretch>
            <a:fillRect/>
          </a:stretch>
        </p:blipFill>
        <p:spPr bwMode="auto">
          <a:xfrm>
            <a:off x="-198438" y="0"/>
            <a:ext cx="12390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6"/>
          <p:cNvSpPr txBox="1">
            <a:spLocks noChangeArrowheads="1"/>
          </p:cNvSpPr>
          <p:nvPr/>
        </p:nvSpPr>
        <p:spPr bwMode="auto">
          <a:xfrm>
            <a:off x="0" y="0"/>
            <a:ext cx="12192000" cy="677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dirty="0">
                <a:latin typeface="+mn-lt"/>
              </a:rPr>
              <a:t>Sources:</a:t>
            </a:r>
          </a:p>
          <a:p>
            <a:pPr eaLnBrk="1" hangingPunct="1"/>
            <a:endParaRPr lang="en-US" altLang="en-US" sz="1400" dirty="0">
              <a:latin typeface="+mn-lt"/>
            </a:endParaRPr>
          </a:p>
          <a:p>
            <a:pPr eaLnBrk="1" hangingPunct="1"/>
            <a:r>
              <a:rPr lang="en-US" altLang="en-US" sz="1400" dirty="0">
                <a:latin typeface="+mn-lt"/>
              </a:rPr>
              <a:t>Suggested Hymn: #229 </a:t>
            </a:r>
            <a:r>
              <a:rPr lang="en-US" altLang="en-US" sz="1400" i="1" dirty="0">
                <a:latin typeface="+mn-lt"/>
              </a:rPr>
              <a:t>Today, While the Sun Shines   verse 2</a:t>
            </a:r>
            <a:endParaRPr lang="en-US" altLang="en-US" sz="1400" dirty="0">
              <a:latin typeface="+mn-lt"/>
            </a:endParaRPr>
          </a:p>
          <a:p>
            <a:pPr eaLnBrk="1" hangingPunct="1"/>
            <a:endParaRPr lang="en-US" altLang="en-US" sz="1400" dirty="0">
              <a:latin typeface="+mn-lt"/>
            </a:endParaRPr>
          </a:p>
          <a:p>
            <a:pPr eaLnBrk="1" hangingPunct="1"/>
            <a:r>
              <a:rPr lang="en-US" altLang="en-US" sz="1400" dirty="0">
                <a:latin typeface="+mn-lt"/>
              </a:rPr>
              <a:t>Videos:</a:t>
            </a:r>
          </a:p>
          <a:p>
            <a:pPr eaLnBrk="1" hangingPunct="1"/>
            <a:r>
              <a:rPr lang="en-US" altLang="en-US" sz="1400" dirty="0">
                <a:latin typeface="+mn-lt"/>
              </a:rPr>
              <a:t>The Sermon on the Mount: Treasures in Heaven</a:t>
            </a:r>
          </a:p>
          <a:p>
            <a:pPr eaLnBrk="1" hangingPunct="1"/>
            <a:r>
              <a:rPr lang="en-US" altLang="en-US" sz="1400" dirty="0">
                <a:latin typeface="+mn-lt"/>
              </a:rPr>
              <a:t>The Sermon on the Mount: The Lord’s Prayer</a:t>
            </a:r>
          </a:p>
          <a:p>
            <a:pPr eaLnBrk="1" hangingPunct="1"/>
            <a:r>
              <a:rPr lang="en-US" altLang="en-US" sz="1400" dirty="0">
                <a:latin typeface="+mn-lt"/>
              </a:rPr>
              <a:t>In Search of Treasure (3:35)</a:t>
            </a:r>
          </a:p>
          <a:p>
            <a:pPr eaLnBrk="1" hangingPunct="1"/>
            <a:r>
              <a:rPr lang="en-US" altLang="en-US" sz="1400" dirty="0">
                <a:latin typeface="+mn-lt"/>
              </a:rPr>
              <a:t>A Work in Progress (7:30) </a:t>
            </a:r>
          </a:p>
          <a:p>
            <a:pPr eaLnBrk="1" hangingPunct="1"/>
            <a:endParaRPr lang="en-US" altLang="en-US" sz="1400" dirty="0">
              <a:latin typeface="+mn-lt"/>
            </a:endParaRPr>
          </a:p>
          <a:p>
            <a:pPr marL="342900" indent="-342900" eaLnBrk="1" hangingPunct="1">
              <a:buAutoNum type="arabicPeriod"/>
            </a:pPr>
            <a:r>
              <a:rPr lang="en-US" altLang="en-US" sz="1400" dirty="0">
                <a:latin typeface="+mn-lt"/>
              </a:rPr>
              <a:t>James E. </a:t>
            </a:r>
            <a:r>
              <a:rPr lang="en-US" altLang="en-US" sz="1400" dirty="0" err="1">
                <a:latin typeface="+mn-lt"/>
              </a:rPr>
              <a:t>Talmage</a:t>
            </a:r>
            <a:r>
              <a:rPr lang="en-US" altLang="en-US" sz="1400" dirty="0">
                <a:latin typeface="+mn-lt"/>
              </a:rPr>
              <a:t> (</a:t>
            </a:r>
            <a:r>
              <a:rPr lang="en-US" altLang="en-US" sz="1400" i="1" dirty="0">
                <a:latin typeface="+mn-lt"/>
              </a:rPr>
              <a:t>Jesus the Christ, </a:t>
            </a:r>
            <a:r>
              <a:rPr lang="en-US" altLang="en-US" sz="1400" dirty="0">
                <a:latin typeface="+mn-lt"/>
              </a:rPr>
              <a:t>p. 224-225, 237)</a:t>
            </a:r>
          </a:p>
          <a:p>
            <a:pPr marL="342900" indent="-342900" eaLnBrk="1" hangingPunct="1">
              <a:buFontTx/>
              <a:buAutoNum type="arabicPeriod"/>
            </a:pPr>
            <a:r>
              <a:rPr lang="en-US" altLang="en-US" sz="1400" dirty="0">
                <a:latin typeface="+mn-lt"/>
              </a:rPr>
              <a:t>Elder Dallin H. Oaks(“Why Do We Serve?”</a:t>
            </a:r>
            <a:r>
              <a:rPr lang="en-US" altLang="en-US" sz="1400" i="1" dirty="0">
                <a:latin typeface="+mn-lt"/>
              </a:rPr>
              <a:t> Ensign,</a:t>
            </a:r>
            <a:r>
              <a:rPr lang="en-US" altLang="en-US" sz="1400" dirty="0">
                <a:latin typeface="+mn-lt"/>
              </a:rPr>
              <a:t> Nov. 1984, 13–15).</a:t>
            </a:r>
          </a:p>
          <a:p>
            <a:pPr eaLnBrk="1" hangingPunct="1"/>
            <a:r>
              <a:rPr lang="en-US" altLang="en-US" sz="1400" dirty="0">
                <a:latin typeface="+mn-lt"/>
              </a:rPr>
              <a:t>	</a:t>
            </a:r>
            <a:r>
              <a:rPr lang="en-US" sz="1400" dirty="0">
                <a:latin typeface="+mn-lt"/>
              </a:rPr>
              <a:t>(“The Language of Prayer,”</a:t>
            </a:r>
            <a:r>
              <a:rPr lang="en-US" sz="1400" i="1" dirty="0">
                <a:latin typeface="+mn-lt"/>
              </a:rPr>
              <a:t> Ensign,</a:t>
            </a:r>
            <a:r>
              <a:rPr lang="en-US" sz="1400" dirty="0">
                <a:latin typeface="+mn-lt"/>
              </a:rPr>
              <a:t> May 1993, 15–16)</a:t>
            </a:r>
            <a:endParaRPr lang="en-US" altLang="en-US" sz="1400" dirty="0">
              <a:latin typeface="+mn-lt"/>
            </a:endParaRPr>
          </a:p>
          <a:p>
            <a:pPr marL="342900" indent="-342900" eaLnBrk="1" hangingPunct="1">
              <a:buFont typeface="+mj-lt"/>
              <a:buAutoNum type="arabicPeriod" startAt="3"/>
            </a:pPr>
            <a:r>
              <a:rPr lang="en-US" sz="1400" dirty="0">
                <a:latin typeface="+mn-lt"/>
              </a:rPr>
              <a:t>Elder Bruce R. McConkie (</a:t>
            </a:r>
            <a:r>
              <a:rPr lang="en-US" sz="1400" i="1" dirty="0">
                <a:latin typeface="+mn-lt"/>
              </a:rPr>
              <a:t>The Mortal Messiah: From Bethlehem to Calvary,</a:t>
            </a:r>
            <a:r>
              <a:rPr lang="en-US" sz="1400" dirty="0">
                <a:latin typeface="+mn-lt"/>
              </a:rPr>
              <a:t> 4 vols. [1979–81], 2:147).</a:t>
            </a:r>
          </a:p>
          <a:p>
            <a:pPr marL="342900" indent="-342900" eaLnBrk="1" hangingPunct="1">
              <a:buFontTx/>
              <a:buAutoNum type="arabicPeriod" startAt="3"/>
            </a:pPr>
            <a:r>
              <a:rPr lang="en-US" altLang="en-US" sz="1400" dirty="0">
                <a:latin typeface="+mn-lt"/>
              </a:rPr>
              <a:t>Excerpts from </a:t>
            </a:r>
            <a:r>
              <a:rPr lang="en-US" sz="1400" dirty="0">
                <a:latin typeface="+mn-lt"/>
              </a:rPr>
              <a:t>Vaugh J. Featherstone (</a:t>
            </a:r>
            <a:r>
              <a:rPr lang="en-US" sz="1400" i="1" dirty="0">
                <a:latin typeface="+mn-lt"/>
              </a:rPr>
              <a:t>The Incomparable Christ: Our Master and Model</a:t>
            </a:r>
            <a:r>
              <a:rPr lang="en-US" sz="1400" dirty="0">
                <a:latin typeface="+mn-lt"/>
              </a:rPr>
              <a:t>, 60 - 61.)</a:t>
            </a:r>
          </a:p>
          <a:p>
            <a:pPr marL="342900" indent="-342900" eaLnBrk="1" hangingPunct="1">
              <a:buFontTx/>
              <a:buAutoNum type="arabicPeriod" startAt="3"/>
            </a:pPr>
            <a:r>
              <a:rPr lang="en-US" sz="1400" dirty="0">
                <a:latin typeface="+mn-lt"/>
              </a:rPr>
              <a:t>Elder Joseph B. </a:t>
            </a:r>
            <a:r>
              <a:rPr lang="en-US" sz="1400" dirty="0" err="1">
                <a:latin typeface="+mn-lt"/>
              </a:rPr>
              <a:t>Wirthlin</a:t>
            </a:r>
            <a:r>
              <a:rPr lang="en-US" sz="1400" dirty="0">
                <a:latin typeface="+mn-lt"/>
              </a:rPr>
              <a:t> (“Improving Our Prayers,”</a:t>
            </a:r>
            <a:r>
              <a:rPr lang="en-US" sz="1400" i="1" dirty="0">
                <a:latin typeface="+mn-lt"/>
              </a:rPr>
              <a:t> Ensign,</a:t>
            </a:r>
            <a:r>
              <a:rPr lang="en-US" sz="1400" dirty="0">
                <a:latin typeface="+mn-lt"/>
              </a:rPr>
              <a:t> Mar. 2004, 24, 26).</a:t>
            </a:r>
          </a:p>
          <a:p>
            <a:pPr marL="342900" indent="-342900" eaLnBrk="1" hangingPunct="1">
              <a:buFontTx/>
              <a:buAutoNum type="arabicPeriod" startAt="3"/>
            </a:pPr>
            <a:r>
              <a:rPr lang="en-US" sz="1400" dirty="0">
                <a:latin typeface="+mn-lt"/>
              </a:rPr>
              <a:t>New Testament Institute Student Manual</a:t>
            </a:r>
          </a:p>
          <a:p>
            <a:pPr marL="342900" indent="-342900" eaLnBrk="1" hangingPunct="1">
              <a:buFontTx/>
              <a:buAutoNum type="arabicPeriod" startAt="3"/>
            </a:pPr>
            <a:r>
              <a:rPr lang="en-US" sz="1400" dirty="0">
                <a:latin typeface="+mn-lt"/>
              </a:rPr>
              <a:t>Bible Dictionary</a:t>
            </a:r>
          </a:p>
          <a:p>
            <a:pPr marL="342900" indent="-342900" eaLnBrk="1" hangingPunct="1">
              <a:buFontTx/>
              <a:buAutoNum type="arabicPeriod" startAt="3"/>
            </a:pPr>
            <a:r>
              <a:rPr lang="en-US" sz="1400" dirty="0">
                <a:latin typeface="+mn-lt"/>
              </a:rPr>
              <a:t>Elder Russell M. Nelson “Lessons from the Lord’s Prayers,”</a:t>
            </a:r>
            <a:r>
              <a:rPr lang="en-US" sz="1400" i="1" dirty="0">
                <a:latin typeface="+mn-lt"/>
              </a:rPr>
              <a:t> Ensign</a:t>
            </a:r>
            <a:r>
              <a:rPr lang="en-US" sz="1400" dirty="0">
                <a:latin typeface="+mn-lt"/>
              </a:rPr>
              <a:t> or </a:t>
            </a:r>
            <a:r>
              <a:rPr lang="en-US" sz="1400" i="1" dirty="0">
                <a:latin typeface="+mn-lt"/>
              </a:rPr>
              <a:t>Liahona,</a:t>
            </a:r>
            <a:r>
              <a:rPr lang="en-US" sz="1400" dirty="0">
                <a:latin typeface="+mn-lt"/>
              </a:rPr>
              <a:t> May 2009, 46.</a:t>
            </a:r>
          </a:p>
          <a:p>
            <a:pPr marL="342900" indent="-342900" eaLnBrk="1" hangingPunct="1">
              <a:buFontTx/>
              <a:buAutoNum type="arabicPeriod" startAt="3"/>
            </a:pPr>
            <a:r>
              <a:rPr lang="en-US" sz="1400" dirty="0">
                <a:latin typeface="+mn-lt"/>
              </a:rPr>
              <a:t>President Thomas S. Monson (“Welcome to Conference,” </a:t>
            </a:r>
            <a:r>
              <a:rPr lang="en-US" sz="1400" i="1" dirty="0">
                <a:latin typeface="+mn-lt"/>
              </a:rPr>
              <a:t>Ensign</a:t>
            </a:r>
            <a:r>
              <a:rPr lang="en-US" sz="1400" dirty="0">
                <a:latin typeface="+mn-lt"/>
              </a:rPr>
              <a:t> or </a:t>
            </a:r>
            <a:r>
              <a:rPr lang="en-US" sz="1400" i="1" dirty="0">
                <a:latin typeface="+mn-lt"/>
              </a:rPr>
              <a:t>Liahona,</a:t>
            </a:r>
            <a:r>
              <a:rPr lang="en-US" sz="1400" dirty="0">
                <a:latin typeface="+mn-lt"/>
              </a:rPr>
              <a:t> Nov. 2008, 6).</a:t>
            </a:r>
          </a:p>
          <a:p>
            <a:pPr eaLnBrk="1" hangingPunct="1"/>
            <a:r>
              <a:rPr lang="en-US" sz="1400" dirty="0">
                <a:latin typeface="+mn-lt"/>
              </a:rPr>
              <a:t>	</a:t>
            </a:r>
            <a:r>
              <a:rPr lang="en-US" sz="1400" dirty="0">
                <a:solidFill>
                  <a:srgbClr val="333333"/>
                </a:solidFill>
                <a:latin typeface="+mn-lt"/>
              </a:rPr>
              <a:t> </a:t>
            </a:r>
            <a:r>
              <a:rPr lang="en-US" sz="1400" i="1" dirty="0">
                <a:solidFill>
                  <a:srgbClr val="333333"/>
                </a:solidFill>
                <a:latin typeface="+mn-lt"/>
              </a:rPr>
              <a:t>In Search of Treasure  Ensign</a:t>
            </a:r>
            <a:r>
              <a:rPr lang="en-US" sz="1400" dirty="0">
                <a:solidFill>
                  <a:srgbClr val="333333"/>
                </a:solidFill>
                <a:latin typeface="+mn-lt"/>
              </a:rPr>
              <a:t> or </a:t>
            </a:r>
            <a:r>
              <a:rPr lang="en-US" sz="1400" i="1" dirty="0">
                <a:solidFill>
                  <a:srgbClr val="333333"/>
                </a:solidFill>
                <a:latin typeface="+mn-lt"/>
              </a:rPr>
              <a:t>Liahona,</a:t>
            </a:r>
            <a:r>
              <a:rPr lang="en-US" sz="1400" dirty="0">
                <a:solidFill>
                  <a:srgbClr val="333333"/>
                </a:solidFill>
                <a:latin typeface="+mn-lt"/>
              </a:rPr>
              <a:t> May 2003, 19</a:t>
            </a:r>
            <a:endParaRPr lang="en-US" sz="1400" dirty="0">
              <a:latin typeface="+mn-lt"/>
            </a:endParaRPr>
          </a:p>
          <a:p>
            <a:pPr marL="342900" indent="-342900" eaLnBrk="1" hangingPunct="1">
              <a:buFont typeface="+mj-lt"/>
              <a:buAutoNum type="arabicPeriod" startAt="10"/>
            </a:pPr>
            <a:r>
              <a:rPr lang="en-US" sz="1400" dirty="0">
                <a:latin typeface="+mn-lt"/>
              </a:rPr>
              <a:t>President David O. McKay (</a:t>
            </a:r>
            <a:r>
              <a:rPr lang="en-US" sz="1400" i="1" dirty="0">
                <a:latin typeface="+mn-lt"/>
              </a:rPr>
              <a:t>Pathways to Happiness </a:t>
            </a:r>
            <a:r>
              <a:rPr lang="en-US" sz="1400" dirty="0">
                <a:latin typeface="+mn-lt"/>
              </a:rPr>
              <a:t>[Salt Lake City: </a:t>
            </a:r>
            <a:r>
              <a:rPr lang="en-US" sz="1400" dirty="0" err="1">
                <a:latin typeface="+mn-lt"/>
              </a:rPr>
              <a:t>Bookcraft</a:t>
            </a:r>
            <a:r>
              <a:rPr lang="en-US" sz="1400" dirty="0">
                <a:latin typeface="+mn-lt"/>
              </a:rPr>
              <a:t>, 1957], 226.)</a:t>
            </a:r>
          </a:p>
          <a:p>
            <a:pPr marL="342900" indent="-342900" eaLnBrk="1" hangingPunct="1">
              <a:buFontTx/>
              <a:buAutoNum type="arabicPeriod" startAt="10"/>
            </a:pPr>
            <a:r>
              <a:rPr lang="en-US" sz="1400" dirty="0">
                <a:solidFill>
                  <a:srgbClr val="333333"/>
                </a:solidFill>
                <a:latin typeface="+mn-lt"/>
              </a:rPr>
              <a:t>Frances M. Lyman (</a:t>
            </a:r>
            <a:r>
              <a:rPr lang="en-US" sz="1400" i="1" dirty="0">
                <a:solidFill>
                  <a:srgbClr val="333333"/>
                </a:solidFill>
                <a:latin typeface="+mn-lt"/>
              </a:rPr>
              <a:t>Collected Discourses 1886-1898,</a:t>
            </a:r>
            <a:r>
              <a:rPr lang="en-US" sz="1400" dirty="0">
                <a:solidFill>
                  <a:srgbClr val="333333"/>
                </a:solidFill>
                <a:latin typeface="+mn-lt"/>
              </a:rPr>
              <a:t> ed. by Brian </a:t>
            </a:r>
            <a:r>
              <a:rPr lang="en-US" sz="1400" dirty="0" err="1">
                <a:solidFill>
                  <a:srgbClr val="333333"/>
                </a:solidFill>
                <a:latin typeface="+mn-lt"/>
              </a:rPr>
              <a:t>Stuy</a:t>
            </a:r>
            <a:r>
              <a:rPr lang="en-US" sz="1400" dirty="0">
                <a:solidFill>
                  <a:srgbClr val="333333"/>
                </a:solidFill>
                <a:latin typeface="+mn-lt"/>
              </a:rPr>
              <a:t>, vol. 2, Francis M. Lyman, Oct. 6, 1895)</a:t>
            </a:r>
          </a:p>
          <a:p>
            <a:pPr marL="342900" indent="-342900" eaLnBrk="1" hangingPunct="1">
              <a:buFontTx/>
              <a:buAutoNum type="arabicPeriod" startAt="10"/>
            </a:pPr>
            <a:r>
              <a:rPr lang="en-US" sz="1400" dirty="0">
                <a:solidFill>
                  <a:srgbClr val="333333"/>
                </a:solidFill>
                <a:latin typeface="+mn-lt"/>
              </a:rPr>
              <a:t>Joseph F. Smith </a:t>
            </a:r>
            <a:r>
              <a:rPr lang="en-US" sz="1400" i="1" dirty="0">
                <a:latin typeface="+mn-lt"/>
              </a:rPr>
              <a:t>Conference Report, April 1912</a:t>
            </a:r>
            <a:r>
              <a:rPr lang="en-US" sz="1400" dirty="0">
                <a:latin typeface="+mn-lt"/>
              </a:rPr>
              <a:t>, 7 – 8</a:t>
            </a:r>
          </a:p>
          <a:p>
            <a:pPr marL="342900" indent="-342900" eaLnBrk="1" hangingPunct="1">
              <a:buFontTx/>
              <a:buAutoNum type="arabicPeriod" startAt="10"/>
            </a:pPr>
            <a:r>
              <a:rPr lang="en-US" sz="1400" dirty="0">
                <a:latin typeface="+mn-lt"/>
              </a:rPr>
              <a:t>Neal A. Maxwell (</a:t>
            </a:r>
            <a:r>
              <a:rPr lang="en-US" sz="1400" i="1" dirty="0">
                <a:latin typeface="+mn-lt"/>
              </a:rPr>
              <a:t>Ensign</a:t>
            </a:r>
            <a:r>
              <a:rPr lang="en-US" sz="1400" dirty="0">
                <a:latin typeface="+mn-lt"/>
              </a:rPr>
              <a:t>, Nov. 1992, pp. 66-67 as taken from </a:t>
            </a:r>
            <a:r>
              <a:rPr lang="en-US" sz="1400" i="1" dirty="0">
                <a:latin typeface="+mn-lt"/>
              </a:rPr>
              <a:t>Latter-day Commentary on the Book of Mormon</a:t>
            </a:r>
            <a:r>
              <a:rPr lang="en-US" sz="1400" dirty="0">
                <a:latin typeface="+mn-lt"/>
              </a:rPr>
              <a:t> compiled by K. Douglas Bassett, p. 424</a:t>
            </a:r>
          </a:p>
          <a:p>
            <a:pPr marL="342900" indent="-342900" eaLnBrk="1" hangingPunct="1">
              <a:buFontTx/>
              <a:buAutoNum type="arabicPeriod" startAt="10"/>
            </a:pPr>
            <a:r>
              <a:rPr lang="en-US" sz="1400" dirty="0">
                <a:latin typeface="+mn-lt"/>
              </a:rPr>
              <a:t>Mark E. Peterson “We Believe in Being Honest” April 1982 Gen. Conf.</a:t>
            </a:r>
          </a:p>
          <a:p>
            <a:pPr marL="342900" indent="-342900" eaLnBrk="1" hangingPunct="1">
              <a:buFontTx/>
              <a:buAutoNum type="arabicPeriod" startAt="10"/>
            </a:pPr>
            <a:r>
              <a:rPr lang="en-US" sz="1400" dirty="0">
                <a:latin typeface="+mn-lt"/>
              </a:rPr>
              <a:t>President Ezra Taft Benson “The Great Commandment—Love the Lord,” </a:t>
            </a:r>
            <a:r>
              <a:rPr lang="en-US" sz="1400" i="1" dirty="0">
                <a:latin typeface="+mn-lt"/>
              </a:rPr>
              <a:t>Ensign,</a:t>
            </a:r>
            <a:r>
              <a:rPr lang="en-US" sz="1400" dirty="0">
                <a:latin typeface="+mn-lt"/>
              </a:rPr>
              <a:t> May 1988, 4).</a:t>
            </a:r>
          </a:p>
          <a:p>
            <a:pPr marL="342900" indent="-342900" eaLnBrk="1" hangingPunct="1">
              <a:buFontTx/>
              <a:buAutoNum type="arabicPeriod" startAt="10"/>
            </a:pPr>
            <a:r>
              <a:rPr lang="en-US" sz="1400" i="1" dirty="0">
                <a:latin typeface="+mn-lt"/>
              </a:rPr>
              <a:t>President David O. McKay Man May Know for Himself: Teachings of President David O. McKay,</a:t>
            </a:r>
            <a:r>
              <a:rPr lang="en-US" sz="1400" dirty="0">
                <a:latin typeface="+mn-lt"/>
              </a:rPr>
              <a:t> compiled by Clare </a:t>
            </a:r>
            <a:r>
              <a:rPr lang="en-US" sz="1400" dirty="0" err="1">
                <a:latin typeface="+mn-lt"/>
              </a:rPr>
              <a:t>Middlemiss</a:t>
            </a:r>
            <a:r>
              <a:rPr lang="en-US" sz="1400" dirty="0">
                <a:latin typeface="+mn-lt"/>
              </a:rPr>
              <a:t>, 104.)</a:t>
            </a:r>
          </a:p>
          <a:p>
            <a:pPr marL="342900" indent="-342900" eaLnBrk="1" hangingPunct="1">
              <a:buFontTx/>
              <a:buAutoNum type="arabicPeriod" startAt="10"/>
            </a:pPr>
            <a:r>
              <a:rPr lang="en-US" altLang="en-US" sz="1400" dirty="0">
                <a:latin typeface="+mn-lt"/>
              </a:rPr>
              <a:t>Gospeldoctrine.com</a:t>
            </a:r>
          </a:p>
          <a:p>
            <a:pPr marL="342900" indent="-342900" eaLnBrk="1" hangingPunct="1">
              <a:buFontTx/>
              <a:buAutoNum type="arabicPeriod" startAt="10"/>
            </a:pPr>
            <a:r>
              <a:rPr lang="en-US" sz="1400" dirty="0">
                <a:solidFill>
                  <a:srgbClr val="333333"/>
                </a:solidFill>
                <a:latin typeface="+mn-lt"/>
              </a:rPr>
              <a:t>President Harold B. Lee (</a:t>
            </a:r>
            <a:r>
              <a:rPr lang="en-US" sz="1400" i="1" dirty="0">
                <a:solidFill>
                  <a:srgbClr val="333333"/>
                </a:solidFill>
                <a:latin typeface="+mn-lt"/>
              </a:rPr>
              <a:t>The Teachings of Harold B. Lee</a:t>
            </a:r>
            <a:r>
              <a:rPr lang="en-US" sz="1400" dirty="0">
                <a:solidFill>
                  <a:srgbClr val="333333"/>
                </a:solidFill>
                <a:latin typeface="+mn-lt"/>
              </a:rPr>
              <a:t>, p. 64-5)</a:t>
            </a:r>
          </a:p>
          <a:p>
            <a:pPr marL="342900" indent="-342900" eaLnBrk="1" hangingPunct="1">
              <a:buFontTx/>
              <a:buAutoNum type="arabicPeriod" startAt="10"/>
            </a:pPr>
            <a:endParaRPr lang="en-US" altLang="en-US" sz="1400" dirty="0">
              <a:latin typeface="+mn-lt"/>
            </a:endParaRPr>
          </a:p>
        </p:txBody>
      </p:sp>
      <p:grpSp>
        <p:nvGrpSpPr>
          <p:cNvPr id="4" name="Group 3"/>
          <p:cNvGrpSpPr/>
          <p:nvPr/>
        </p:nvGrpSpPr>
        <p:grpSpPr>
          <a:xfrm>
            <a:off x="3655085" y="1122761"/>
            <a:ext cx="816949" cy="740229"/>
            <a:chOff x="5305110" y="533400"/>
            <a:chExt cx="1705290" cy="1545145"/>
          </a:xfrm>
        </p:grpSpPr>
        <p:sp>
          <p:nvSpPr>
            <p:cNvPr id="5" name="Right Arrow Callout 4"/>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ooter Placeholder 14">
            <a:extLst>
              <a:ext uri="{FF2B5EF4-FFF2-40B4-BE49-F238E27FC236}">
                <a16:creationId xmlns:a16="http://schemas.microsoft.com/office/drawing/2014/main" id="{52715A05-5F67-493A-A8DA-45FF92726F8B}"/>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0" y="0"/>
            <a:ext cx="6096000" cy="19389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200" b="1" dirty="0">
                <a:solidFill>
                  <a:srgbClr val="333333"/>
                </a:solidFill>
                <a:latin typeface="Abadi" panose="020B0604020104020204" pitchFamily="34" charset="0"/>
              </a:rPr>
              <a:t>Alms </a:t>
            </a:r>
            <a:r>
              <a:rPr lang="en-US" altLang="en-US" sz="1200" dirty="0">
                <a:solidFill>
                  <a:srgbClr val="333333"/>
                </a:solidFill>
                <a:latin typeface="Abadi" panose="020B0604020104020204" pitchFamily="34" charset="0"/>
              </a:rPr>
              <a:t>"The tossing of alms to a beggar, the pouring of offerings into the temple treasure chests, to be seen of men, and similar displays of affected liberality, were fashionable among certain classes in the time of Christ; and the same Spirit is manifest today. Some there be now who cause a trumpet to be sounded, through the columns of the press perchance, or by other means of publicity, to call attention to their giving, that they may have glory of men -- to win political favor, to increase their trade or influence, to get what in their estimation is worth more than that from which they part. With logical incisiveness the Master demonstrated that such givers have their reward. They have received what they bid for; what more can such men demand or consistently expect?" (</a:t>
            </a:r>
            <a:r>
              <a:rPr lang="en-US" altLang="en-US" sz="1200" i="1" dirty="0">
                <a:solidFill>
                  <a:srgbClr val="333333"/>
                </a:solidFill>
                <a:latin typeface="Abadi" panose="020B0604020104020204" pitchFamily="34" charset="0"/>
              </a:rPr>
              <a:t>Jesus the Christ, </a:t>
            </a:r>
            <a:r>
              <a:rPr lang="en-US" altLang="en-US" sz="1200" dirty="0">
                <a:solidFill>
                  <a:srgbClr val="333333"/>
                </a:solidFill>
                <a:latin typeface="Abadi" panose="020B0604020104020204" pitchFamily="34" charset="0"/>
              </a:rPr>
              <a:t>p. 237)</a:t>
            </a:r>
            <a:endParaRPr lang="en-US" altLang="en-US" sz="1200" dirty="0"/>
          </a:p>
        </p:txBody>
      </p:sp>
      <p:sp>
        <p:nvSpPr>
          <p:cNvPr id="3" name="Rectangle 1"/>
          <p:cNvSpPr>
            <a:spLocks noChangeArrowheads="1"/>
          </p:cNvSpPr>
          <p:nvPr/>
        </p:nvSpPr>
        <p:spPr bwMode="auto">
          <a:xfrm>
            <a:off x="0" y="1938992"/>
            <a:ext cx="6096000" cy="212365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1200" b="1" dirty="0"/>
              <a:t>"The Lord's Prayer </a:t>
            </a:r>
            <a:r>
              <a:rPr lang="en-US" sz="1200" dirty="0"/>
              <a:t>is more than just a way of getting through life, a code of morals or a pattern of behavior. It is an appeal to a Father we have known before and hope to dwell with hereafter. It asks for help in carrying out the first and greatest commandment. In this very short prayer, God, man as the child of God, and fellowman are all put in their proper relationship, which is the closest possible family association, approaching identity. The Tempter and his methods are introduced without which the statement of the Gospel plan would be incomplete; for the prayer by its very nature is an appeal from those in distress who are supplicating for something much better than what they have.</a:t>
            </a:r>
          </a:p>
          <a:p>
            <a:r>
              <a:rPr lang="en-US" sz="1200" dirty="0"/>
              <a:t>"What we want is to dwell in the Father's Kingdom under the sole dominion of his divine will by his power and in his glory forever and ever." Hugh Nibley (</a:t>
            </a:r>
            <a:r>
              <a:rPr lang="en-US" sz="1200" i="1" dirty="0"/>
              <a:t>Of All Things: Classic Quotations from Hugh Nibley,</a:t>
            </a:r>
            <a:r>
              <a:rPr lang="en-US" sz="1200" dirty="0"/>
              <a:t> 2nd ed., edited by Gary P. Gillum [FARMS], 180.)</a:t>
            </a:r>
          </a:p>
        </p:txBody>
      </p:sp>
      <p:sp>
        <p:nvSpPr>
          <p:cNvPr id="5" name="Rectangle 1"/>
          <p:cNvSpPr>
            <a:spLocks noChangeArrowheads="1"/>
          </p:cNvSpPr>
          <p:nvPr/>
        </p:nvSpPr>
        <p:spPr bwMode="auto">
          <a:xfrm>
            <a:off x="0" y="4062650"/>
            <a:ext cx="6096000"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1200" b="1" dirty="0"/>
              <a:t>Matthew 6:34 Sufficient:</a:t>
            </a:r>
          </a:p>
          <a:p>
            <a:r>
              <a:rPr lang="en-US" sz="1200" dirty="0"/>
              <a:t>"It's basic to realize that we don't run things. We are not in control. We can't make people do anything, and so we have nothing to lose. So don't get flustered and don't worry. Your Heavenly Father is in control."  Brigham Young (</a:t>
            </a:r>
            <a:r>
              <a:rPr lang="en-US" sz="1200" i="1" dirty="0"/>
              <a:t>Brother Brigham challenges the Saints</a:t>
            </a:r>
            <a:r>
              <a:rPr lang="en-US" sz="1200" dirty="0"/>
              <a:t>, p. 462)</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43009443"/>
              </p:ext>
            </p:extLst>
          </p:nvPr>
        </p:nvGraphicFramePr>
        <p:xfrm>
          <a:off x="2258336" y="919345"/>
          <a:ext cx="8128000" cy="507492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0">
                <a:tc>
                  <a:txBody>
                    <a:bodyPr/>
                    <a:lstStyle/>
                    <a:p>
                      <a:pPr algn="ctr"/>
                      <a:r>
                        <a:rPr lang="en-US" sz="2400" dirty="0">
                          <a:solidFill>
                            <a:schemeClr val="tx1"/>
                          </a:solidFill>
                        </a:rPr>
                        <a:t>Matthew 6:9-17</a:t>
                      </a:r>
                    </a:p>
                  </a:txBody>
                  <a:tcPr/>
                </a:tc>
                <a:tc>
                  <a:txBody>
                    <a:bodyPr/>
                    <a:lstStyle/>
                    <a:p>
                      <a:pPr algn="ctr"/>
                      <a:r>
                        <a:rPr lang="en-US" sz="2400" dirty="0">
                          <a:solidFill>
                            <a:schemeClr val="tx1"/>
                          </a:solidFill>
                        </a:rPr>
                        <a:t>Luke 11:2-4</a:t>
                      </a: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Our father which art in heaven</a:t>
                      </a:r>
                      <a:endParaRPr lang="en-US" dirty="0">
                        <a:solidFill>
                          <a:schemeClr val="tx1"/>
                        </a:solidFill>
                      </a:endParaRPr>
                    </a:p>
                  </a:txBody>
                  <a:tcPr/>
                </a:tc>
                <a:tc>
                  <a:txBody>
                    <a:bodyPr/>
                    <a:lstStyle/>
                    <a:p>
                      <a:r>
                        <a:rPr lang="en-US" sz="1800" dirty="0"/>
                        <a:t>Our Father which art in heaven</a:t>
                      </a:r>
                      <a:endParaRPr lang="en-US" dirty="0">
                        <a:solidFill>
                          <a:schemeClr val="tx1"/>
                        </a:solidFill>
                      </a:endParaRP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Hallowed be thy name</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Hallowed be thy name</a:t>
                      </a:r>
                      <a:endParaRPr lang="en-US" dirty="0">
                        <a:solidFill>
                          <a:schemeClr val="tx1"/>
                        </a:solidFill>
                      </a:endParaRP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Thy kingdom come</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Thy kingdom come</a:t>
                      </a:r>
                      <a:endParaRPr lang="en-US" dirty="0">
                        <a:solidFill>
                          <a:schemeClr val="tx1"/>
                        </a:solidFill>
                      </a:endParaRP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Thy will be done</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Thy will be done</a:t>
                      </a:r>
                      <a:endParaRPr lang="en-US" dirty="0">
                        <a:solidFill>
                          <a:schemeClr val="tx1"/>
                        </a:solidFill>
                      </a:endParaRPr>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In earth, as it is in heaven.</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as in heaven, so in earth.</a:t>
                      </a:r>
                      <a:endParaRPr lang="en-US" dirty="0">
                        <a:solidFill>
                          <a:schemeClr val="tx1"/>
                        </a:solidFill>
                      </a:endParaRPr>
                    </a:p>
                  </a:txBody>
                  <a:tcPr/>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Give us this day our daily bread,</a:t>
                      </a:r>
                      <a:endParaRPr lang="en-US" dirty="0">
                        <a:solidFill>
                          <a:schemeClr val="tx1"/>
                        </a:solidFill>
                      </a:endParaRPr>
                    </a:p>
                  </a:txBody>
                  <a:tcPr/>
                </a:tc>
                <a:tc>
                  <a:txBody>
                    <a:bodyPr/>
                    <a:lstStyle/>
                    <a:p>
                      <a:r>
                        <a:rPr lang="en-US" sz="1800" dirty="0"/>
                        <a:t>Give us day by day our daily bread.</a:t>
                      </a:r>
                    </a:p>
                  </a:txBody>
                  <a:tcPr/>
                </a:tc>
                <a:extLst>
                  <a:ext uri="{0D108BD9-81ED-4DB2-BD59-A6C34878D82A}">
                    <a16:rowId xmlns:a16="http://schemas.microsoft.com/office/drawing/2014/main" val="100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And forgive us our debts,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And forgive us our sins;</a:t>
                      </a:r>
                      <a:endParaRPr lang="en-US" dirty="0">
                        <a:solidFill>
                          <a:schemeClr val="tx1"/>
                        </a:solidFill>
                      </a:endParaRPr>
                    </a:p>
                  </a:txBody>
                  <a:tcPr/>
                </a:tc>
                <a:extLst>
                  <a:ext uri="{0D108BD9-81ED-4DB2-BD59-A6C34878D82A}">
                    <a16:rowId xmlns:a16="http://schemas.microsoft.com/office/drawing/2014/main" val="1000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as we forgive our debtors.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for we also forgive every one that is indebted to us</a:t>
                      </a:r>
                    </a:p>
                  </a:txBody>
                  <a:tcPr/>
                </a:tc>
                <a:extLst>
                  <a:ext uri="{0D108BD9-81ED-4DB2-BD59-A6C34878D82A}">
                    <a16:rowId xmlns:a16="http://schemas.microsoft.com/office/drawing/2014/main" val="1000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And lead us not into temptation,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And lead us not into temptation;</a:t>
                      </a:r>
                    </a:p>
                  </a:txBody>
                  <a:tcPr/>
                </a:tc>
                <a:extLst>
                  <a:ext uri="{0D108BD9-81ED-4DB2-BD59-A6C34878D82A}">
                    <a16:rowId xmlns:a16="http://schemas.microsoft.com/office/drawing/2014/main" val="1000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But deliver us from evil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But deliver us from evil</a:t>
                      </a:r>
                    </a:p>
                  </a:txBody>
                  <a:tcPr/>
                </a:tc>
                <a:extLst>
                  <a:ext uri="{0D108BD9-81ED-4DB2-BD59-A6C34878D82A}">
                    <a16:rowId xmlns:a16="http://schemas.microsoft.com/office/drawing/2014/main" val="10010"/>
                  </a:ext>
                </a:extLst>
              </a:tr>
              <a:tr h="370840">
                <a:tc>
                  <a:txBody>
                    <a:bodyPr/>
                    <a:lstStyle/>
                    <a:p>
                      <a:r>
                        <a:rPr lang="en-US" sz="1800" dirty="0"/>
                        <a:t>For thine is the kingdom, And the power,</a:t>
                      </a:r>
                    </a:p>
                    <a:p>
                      <a:r>
                        <a:rPr lang="en-US" sz="1800" dirty="0"/>
                        <a:t>and the glory, for ever.  Amen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tc>
                <a:extLst>
                  <a:ext uri="{0D108BD9-81ED-4DB2-BD59-A6C34878D82A}">
                    <a16:rowId xmlns:a16="http://schemas.microsoft.com/office/drawing/2014/main" val="10011"/>
                  </a:ext>
                </a:extLst>
              </a:tr>
            </a:tbl>
          </a:graphicData>
        </a:graphic>
      </p:graphicFrame>
      <p:sp>
        <p:nvSpPr>
          <p:cNvPr id="4" name="TextBox 3"/>
          <p:cNvSpPr txBox="1"/>
          <p:nvPr/>
        </p:nvSpPr>
        <p:spPr>
          <a:xfrm>
            <a:off x="4037844" y="235389"/>
            <a:ext cx="5640310" cy="523220"/>
          </a:xfrm>
          <a:prstGeom prst="rect">
            <a:avLst/>
          </a:prstGeom>
          <a:noFill/>
        </p:spPr>
        <p:txBody>
          <a:bodyPr wrap="square" rtlCol="0">
            <a:spAutoFit/>
          </a:bodyPr>
          <a:lstStyle/>
          <a:p>
            <a:r>
              <a:rPr lang="en-US" sz="2800" dirty="0"/>
              <a:t>The Lord’s Prayer Comparison</a:t>
            </a:r>
          </a:p>
        </p:txBody>
      </p:sp>
      <p:grpSp>
        <p:nvGrpSpPr>
          <p:cNvPr id="5" name="Group 159"/>
          <p:cNvGrpSpPr/>
          <p:nvPr/>
        </p:nvGrpSpPr>
        <p:grpSpPr>
          <a:xfrm>
            <a:off x="10638673" y="1737975"/>
            <a:ext cx="1194568" cy="2433812"/>
            <a:chOff x="6172200" y="838200"/>
            <a:chExt cx="2362200" cy="4812748"/>
          </a:xfrm>
        </p:grpSpPr>
        <p:sp>
          <p:nvSpPr>
            <p:cNvPr id="6" name="Cloud 5"/>
            <p:cNvSpPr/>
            <p:nvPr/>
          </p:nvSpPr>
          <p:spPr>
            <a:xfrm rot="18382183">
              <a:off x="6366850" y="1239255"/>
              <a:ext cx="811804" cy="527215"/>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loud 6"/>
            <p:cNvSpPr/>
            <p:nvPr/>
          </p:nvSpPr>
          <p:spPr>
            <a:xfrm rot="5749123">
              <a:off x="7608274" y="1294247"/>
              <a:ext cx="748244" cy="527215"/>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6128217">
              <a:off x="7471454" y="5064338"/>
              <a:ext cx="476330" cy="664949"/>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4472555">
              <a:off x="6854616" y="5080308"/>
              <a:ext cx="476330" cy="664949"/>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901859">
              <a:off x="6303943" y="3357581"/>
              <a:ext cx="384472" cy="64795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0226769">
              <a:off x="8076666" y="3320225"/>
              <a:ext cx="457734" cy="57219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a:off x="7405412" y="4162184"/>
              <a:ext cx="625262" cy="121592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a:off x="6780150" y="4162184"/>
              <a:ext cx="625262" cy="121592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6502253" y="2374067"/>
              <a:ext cx="1806313" cy="2676665"/>
            </a:xfrm>
            <a:prstGeom prst="trapezoi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0800000">
              <a:off x="7127517" y="2374067"/>
              <a:ext cx="555789" cy="292977"/>
            </a:xfrm>
            <a:prstGeom prst="trapezoid">
              <a:avLst>
                <a:gd name="adj" fmla="val 37308"/>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442139">
              <a:off x="6432499" y="2221432"/>
              <a:ext cx="627799" cy="1541002"/>
            </a:xfrm>
            <a:prstGeom prst="trapezoi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20249249">
              <a:off x="7745414" y="2212148"/>
              <a:ext cx="572700" cy="1541002"/>
            </a:xfrm>
            <a:prstGeom prst="trapezoi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710675" y="943572"/>
              <a:ext cx="1320000" cy="164506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rot="600599">
              <a:off x="6753239" y="838200"/>
              <a:ext cx="1278512" cy="682573"/>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62"/>
            <p:cNvGrpSpPr/>
            <p:nvPr/>
          </p:nvGrpSpPr>
          <p:grpSpPr>
            <a:xfrm>
              <a:off x="6629400" y="1143000"/>
              <a:ext cx="1524000" cy="228600"/>
              <a:chOff x="6571728" y="1086622"/>
              <a:chExt cx="1528420" cy="286099"/>
            </a:xfrm>
          </p:grpSpPr>
          <p:sp>
            <p:nvSpPr>
              <p:cNvPr id="45" name="Rounded Rectangle 44"/>
              <p:cNvSpPr/>
              <p:nvPr/>
            </p:nvSpPr>
            <p:spPr>
              <a:xfrm>
                <a:off x="6571728" y="1086622"/>
                <a:ext cx="1528420" cy="286099"/>
              </a:xfrm>
              <a:prstGeom prst="roundRect">
                <a:avLst>
                  <a:gd name="adj"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10800000">
                <a:off x="6710675" y="1086622"/>
                <a:ext cx="138947" cy="286099"/>
              </a:xfrm>
              <a:prstGeom prst="trapezoid">
                <a:avLst>
                  <a:gd name="adj" fmla="val 37308"/>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10800000">
                <a:off x="6988569" y="1086622"/>
                <a:ext cx="138947" cy="286099"/>
              </a:xfrm>
              <a:prstGeom prst="trapezoid">
                <a:avLst>
                  <a:gd name="adj" fmla="val 37308"/>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rot="10800000">
                <a:off x="7266464" y="1086622"/>
                <a:ext cx="138947" cy="286099"/>
              </a:xfrm>
              <a:prstGeom prst="trapezoid">
                <a:avLst>
                  <a:gd name="adj" fmla="val 37308"/>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10800000">
                <a:off x="7544358" y="1086622"/>
                <a:ext cx="138947" cy="286099"/>
              </a:xfrm>
              <a:prstGeom prst="trapezoid">
                <a:avLst>
                  <a:gd name="adj" fmla="val 37308"/>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rot="10800000">
                <a:off x="7822253" y="1086622"/>
                <a:ext cx="138947" cy="286099"/>
              </a:xfrm>
              <a:prstGeom prst="trapezoid">
                <a:avLst>
                  <a:gd name="adj" fmla="val 37308"/>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Cloud 20"/>
            <p:cNvSpPr/>
            <p:nvPr/>
          </p:nvSpPr>
          <p:spPr>
            <a:xfrm rot="985445">
              <a:off x="6909699" y="2058571"/>
              <a:ext cx="803565" cy="700722"/>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4566761">
              <a:off x="7199907" y="2105383"/>
              <a:ext cx="254322" cy="39268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63"/>
            <p:cNvGrpSpPr/>
            <p:nvPr/>
          </p:nvGrpSpPr>
          <p:grpSpPr>
            <a:xfrm>
              <a:off x="6629400" y="3352800"/>
              <a:ext cx="1295400" cy="1371600"/>
              <a:chOff x="7543801" y="3581401"/>
              <a:chExt cx="1066799" cy="1066800"/>
            </a:xfrm>
          </p:grpSpPr>
          <p:sp>
            <p:nvSpPr>
              <p:cNvPr id="40" name="Rounded Rectangle 39"/>
              <p:cNvSpPr/>
              <p:nvPr/>
            </p:nvSpPr>
            <p:spPr>
              <a:xfrm>
                <a:off x="7696200" y="3657600"/>
                <a:ext cx="914400" cy="152400"/>
              </a:xfrm>
              <a:prstGeom prst="roundRect">
                <a:avLst/>
              </a:prstGeom>
              <a:solidFill>
                <a:srgbClr val="D98A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162"/>
              <p:cNvGrpSpPr/>
              <p:nvPr/>
            </p:nvGrpSpPr>
            <p:grpSpPr>
              <a:xfrm>
                <a:off x="7543801" y="3581401"/>
                <a:ext cx="457200" cy="1066800"/>
                <a:chOff x="6827799" y="4800600"/>
                <a:chExt cx="868401" cy="2043177"/>
              </a:xfrm>
              <a:solidFill>
                <a:srgbClr val="D98A33"/>
              </a:solidFill>
            </p:grpSpPr>
            <p:sp>
              <p:nvSpPr>
                <p:cNvPr id="42" name="Double Wave 41"/>
                <p:cNvSpPr/>
                <p:nvPr/>
              </p:nvSpPr>
              <p:spPr>
                <a:xfrm rot="16516316">
                  <a:off x="6407650" y="5697864"/>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ouble Wave 42"/>
                <p:cNvSpPr/>
                <p:nvPr/>
              </p:nvSpPr>
              <p:spPr>
                <a:xfrm rot="17633710">
                  <a:off x="6141999" y="5700777"/>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7010400" y="4800600"/>
                  <a:ext cx="685800" cy="609600"/>
                </a:xfrm>
                <a:prstGeom prst="roundRect">
                  <a:avLst>
                    <a:gd name="adj" fmla="val 3165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169"/>
            <p:cNvGrpSpPr/>
            <p:nvPr/>
          </p:nvGrpSpPr>
          <p:grpSpPr>
            <a:xfrm>
              <a:off x="6477000" y="4495800"/>
              <a:ext cx="1800069" cy="609600"/>
              <a:chOff x="0" y="4648200"/>
              <a:chExt cx="3986134" cy="1541489"/>
            </a:xfrm>
          </p:grpSpPr>
          <p:grpSp>
            <p:nvGrpSpPr>
              <p:cNvPr id="25" name="Group 138"/>
              <p:cNvGrpSpPr/>
              <p:nvPr/>
            </p:nvGrpSpPr>
            <p:grpSpPr>
              <a:xfrm>
                <a:off x="0" y="4648200"/>
                <a:ext cx="1600200" cy="1524000"/>
                <a:chOff x="533400" y="4648200"/>
                <a:chExt cx="1905000" cy="1828800"/>
              </a:xfrm>
            </p:grpSpPr>
            <p:sp>
              <p:nvSpPr>
                <p:cNvPr id="36" name="Plus 35"/>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39"/>
              <p:cNvGrpSpPr/>
              <p:nvPr/>
            </p:nvGrpSpPr>
            <p:grpSpPr>
              <a:xfrm>
                <a:off x="1182973" y="4665689"/>
                <a:ext cx="1600200" cy="1524000"/>
                <a:chOff x="533400" y="4648200"/>
                <a:chExt cx="1905000" cy="1828800"/>
              </a:xfrm>
            </p:grpSpPr>
            <p:sp>
              <p:nvSpPr>
                <p:cNvPr id="32" name="Plus 31"/>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iamond 32"/>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144"/>
              <p:cNvGrpSpPr/>
              <p:nvPr/>
            </p:nvGrpSpPr>
            <p:grpSpPr>
              <a:xfrm>
                <a:off x="2385934" y="4665689"/>
                <a:ext cx="1600200" cy="1524000"/>
                <a:chOff x="533400" y="4648200"/>
                <a:chExt cx="1905000" cy="1828800"/>
              </a:xfrm>
            </p:grpSpPr>
            <p:sp>
              <p:nvSpPr>
                <p:cNvPr id="28" name="Plus 27"/>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iamond 29"/>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iamond 30"/>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1" name="Group 117"/>
          <p:cNvGrpSpPr/>
          <p:nvPr/>
        </p:nvGrpSpPr>
        <p:grpSpPr>
          <a:xfrm>
            <a:off x="521691" y="1660237"/>
            <a:ext cx="1153507" cy="2552006"/>
            <a:chOff x="533400" y="381000"/>
            <a:chExt cx="2281003" cy="4903390"/>
          </a:xfrm>
        </p:grpSpPr>
        <p:sp>
          <p:nvSpPr>
            <p:cNvPr id="52" name="Cloud 51"/>
            <p:cNvSpPr/>
            <p:nvPr/>
          </p:nvSpPr>
          <p:spPr>
            <a:xfrm rot="4581231">
              <a:off x="1610138" y="791062"/>
              <a:ext cx="1143000" cy="579798"/>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47"/>
            <p:cNvGrpSpPr/>
            <p:nvPr/>
          </p:nvGrpSpPr>
          <p:grpSpPr>
            <a:xfrm rot="2613352">
              <a:off x="991411" y="4510244"/>
              <a:ext cx="666047" cy="774146"/>
              <a:chOff x="6106804" y="4039302"/>
              <a:chExt cx="666047" cy="774146"/>
            </a:xfrm>
          </p:grpSpPr>
          <p:sp>
            <p:nvSpPr>
              <p:cNvPr id="100" name="Oval 99"/>
              <p:cNvSpPr/>
              <p:nvPr/>
            </p:nvSpPr>
            <p:spPr>
              <a:xfrm rot="20163506">
                <a:off x="6229710" y="4039302"/>
                <a:ext cx="543141" cy="774146"/>
              </a:xfrm>
              <a:prstGeom prst="ellipse">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46"/>
            <p:cNvGrpSpPr/>
            <p:nvPr/>
          </p:nvGrpSpPr>
          <p:grpSpPr>
            <a:xfrm>
              <a:off x="1708441" y="4507745"/>
              <a:ext cx="666047" cy="774146"/>
              <a:chOff x="6106804" y="4039302"/>
              <a:chExt cx="666047" cy="774146"/>
            </a:xfrm>
          </p:grpSpPr>
          <p:sp>
            <p:nvSpPr>
              <p:cNvPr id="97" name="Oval 43"/>
              <p:cNvSpPr/>
              <p:nvPr/>
            </p:nvSpPr>
            <p:spPr>
              <a:xfrm rot="20163506">
                <a:off x="6229710" y="4039302"/>
                <a:ext cx="543141" cy="774146"/>
              </a:xfrm>
              <a:prstGeom prst="ellipse">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44"/>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45"/>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p:cNvSpPr/>
            <p:nvPr/>
          </p:nvSpPr>
          <p:spPr>
            <a:xfrm>
              <a:off x="2364699" y="3319072"/>
              <a:ext cx="449704" cy="6595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33400" y="3301584"/>
              <a:ext cx="449704" cy="6595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p:cNvSpPr/>
            <p:nvPr/>
          </p:nvSpPr>
          <p:spPr>
            <a:xfrm rot="20773405">
              <a:off x="1829033" y="1801220"/>
              <a:ext cx="797234" cy="1938579"/>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rot="1005497">
              <a:off x="732242" y="1826368"/>
              <a:ext cx="797234" cy="1938579"/>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a:off x="926892" y="1676400"/>
              <a:ext cx="1676400" cy="3048000"/>
            </a:xfrm>
            <a:prstGeom prst="trapezoid">
              <a:avLst>
                <a:gd name="adj" fmla="val 31259"/>
              </a:avLst>
            </a:prstGeom>
            <a:solidFill>
              <a:srgbClr val="DBAE3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a:off x="805780" y="1798592"/>
              <a:ext cx="1676398" cy="2590799"/>
            </a:xfrm>
            <a:prstGeom prst="trapezoid">
              <a:avLst>
                <a:gd name="adj" fmla="val 32153"/>
              </a:avLst>
            </a:prstGeom>
            <a:solidFill>
              <a:srgbClr val="AE881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rot="21233260">
              <a:off x="1887528" y="1854467"/>
              <a:ext cx="606620" cy="2332130"/>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rot="508364">
              <a:off x="915370" y="1810187"/>
              <a:ext cx="654825" cy="2332130"/>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3"/>
            <p:cNvSpPr/>
            <p:nvPr/>
          </p:nvSpPr>
          <p:spPr>
            <a:xfrm>
              <a:off x="1372849" y="1340370"/>
              <a:ext cx="734519" cy="8669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4"/>
            <p:cNvSpPr/>
            <p:nvPr/>
          </p:nvSpPr>
          <p:spPr>
            <a:xfrm>
              <a:off x="1160488" y="483433"/>
              <a:ext cx="1141751" cy="14902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26"/>
            <p:cNvGrpSpPr/>
            <p:nvPr/>
          </p:nvGrpSpPr>
          <p:grpSpPr>
            <a:xfrm rot="4901522">
              <a:off x="1079356" y="2773919"/>
              <a:ext cx="2209671" cy="524419"/>
              <a:chOff x="5029200" y="1371600"/>
              <a:chExt cx="6791793" cy="1933731"/>
            </a:xfrm>
          </p:grpSpPr>
          <p:grpSp>
            <p:nvGrpSpPr>
              <p:cNvPr id="85" name="Group 16"/>
              <p:cNvGrpSpPr/>
              <p:nvPr/>
            </p:nvGrpSpPr>
            <p:grpSpPr>
              <a:xfrm>
                <a:off x="5029200" y="1371600"/>
                <a:ext cx="1752600" cy="1905000"/>
                <a:chOff x="5029200" y="1371600"/>
                <a:chExt cx="1752600" cy="1905000"/>
              </a:xfrm>
            </p:grpSpPr>
            <p:sp>
              <p:nvSpPr>
                <p:cNvPr id="95" name="4-Point Star 1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4-Point Star 1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17"/>
              <p:cNvGrpSpPr/>
              <p:nvPr/>
            </p:nvGrpSpPr>
            <p:grpSpPr>
              <a:xfrm>
                <a:off x="6713095" y="1400331"/>
                <a:ext cx="1752600" cy="1905000"/>
                <a:chOff x="5029200" y="1371600"/>
                <a:chExt cx="1752600" cy="1905000"/>
              </a:xfrm>
            </p:grpSpPr>
            <p:sp>
              <p:nvSpPr>
                <p:cNvPr id="93" name="4-Point Star 92"/>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4-Point Star 93"/>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20"/>
              <p:cNvGrpSpPr/>
              <p:nvPr/>
            </p:nvGrpSpPr>
            <p:grpSpPr>
              <a:xfrm>
                <a:off x="8404486" y="1389088"/>
                <a:ext cx="1752600" cy="1905000"/>
                <a:chOff x="5029200" y="1371600"/>
                <a:chExt cx="1752600" cy="1905000"/>
              </a:xfrm>
            </p:grpSpPr>
            <p:sp>
              <p:nvSpPr>
                <p:cNvPr id="91" name="4-Point Star 90"/>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4-Point Star 91"/>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23"/>
              <p:cNvGrpSpPr/>
              <p:nvPr/>
            </p:nvGrpSpPr>
            <p:grpSpPr>
              <a:xfrm>
                <a:off x="10068393" y="1389089"/>
                <a:ext cx="1752600" cy="1905000"/>
                <a:chOff x="5029200" y="1371600"/>
                <a:chExt cx="1752600" cy="1905000"/>
              </a:xfrm>
            </p:grpSpPr>
            <p:sp>
              <p:nvSpPr>
                <p:cNvPr id="89" name="4-Point Star 2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4-Point Star 2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6" name="Group 27"/>
            <p:cNvGrpSpPr/>
            <p:nvPr/>
          </p:nvGrpSpPr>
          <p:grpSpPr>
            <a:xfrm rot="5740360">
              <a:off x="115989" y="2768133"/>
              <a:ext cx="2209671" cy="524419"/>
              <a:chOff x="5029200" y="1371600"/>
              <a:chExt cx="6791793" cy="1933731"/>
            </a:xfrm>
          </p:grpSpPr>
          <p:grpSp>
            <p:nvGrpSpPr>
              <p:cNvPr id="73" name="Group 16"/>
              <p:cNvGrpSpPr/>
              <p:nvPr/>
            </p:nvGrpSpPr>
            <p:grpSpPr>
              <a:xfrm>
                <a:off x="5029200" y="1371600"/>
                <a:ext cx="1752600" cy="1905000"/>
                <a:chOff x="5029200" y="1371600"/>
                <a:chExt cx="1752600" cy="1905000"/>
              </a:xfrm>
            </p:grpSpPr>
            <p:sp>
              <p:nvSpPr>
                <p:cNvPr id="83" name="4-Point Star 82"/>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4-Point Star 83"/>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17"/>
              <p:cNvGrpSpPr/>
              <p:nvPr/>
            </p:nvGrpSpPr>
            <p:grpSpPr>
              <a:xfrm>
                <a:off x="6713095" y="1400331"/>
                <a:ext cx="1752600" cy="1905000"/>
                <a:chOff x="5029200" y="1371600"/>
                <a:chExt cx="1752600" cy="1905000"/>
              </a:xfrm>
            </p:grpSpPr>
            <p:sp>
              <p:nvSpPr>
                <p:cNvPr id="81" name="4-Point Star 80"/>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4-Point Star 81"/>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20"/>
              <p:cNvGrpSpPr/>
              <p:nvPr/>
            </p:nvGrpSpPr>
            <p:grpSpPr>
              <a:xfrm>
                <a:off x="8404486" y="1389088"/>
                <a:ext cx="1752600" cy="1905000"/>
                <a:chOff x="5029200" y="1371600"/>
                <a:chExt cx="1752600" cy="1905000"/>
              </a:xfrm>
            </p:grpSpPr>
            <p:sp>
              <p:nvSpPr>
                <p:cNvPr id="79" name="4-Point Star 78"/>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4-Point Star 79"/>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23"/>
              <p:cNvGrpSpPr/>
              <p:nvPr/>
            </p:nvGrpSpPr>
            <p:grpSpPr>
              <a:xfrm>
                <a:off x="10068393" y="1389089"/>
                <a:ext cx="1752600" cy="1905000"/>
                <a:chOff x="5029200" y="1371600"/>
                <a:chExt cx="1752600" cy="1905000"/>
              </a:xfrm>
            </p:grpSpPr>
            <p:sp>
              <p:nvSpPr>
                <p:cNvPr id="77" name="4-Point Star 27"/>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4-Point Star 77"/>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7" name="Rounded Rectangle 66"/>
            <p:cNvSpPr/>
            <p:nvPr/>
          </p:nvSpPr>
          <p:spPr>
            <a:xfrm>
              <a:off x="1460292" y="2438400"/>
              <a:ext cx="533400" cy="228600"/>
            </a:xfrm>
            <a:prstGeom prst="roundRect">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1447800" y="2881859"/>
              <a:ext cx="545892" cy="242341"/>
            </a:xfrm>
            <a:prstGeom prst="roundRect">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Cloud 68"/>
            <p:cNvSpPr/>
            <p:nvPr/>
          </p:nvSpPr>
          <p:spPr>
            <a:xfrm>
              <a:off x="1155492" y="381000"/>
              <a:ext cx="1143000" cy="457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loud 69"/>
            <p:cNvSpPr/>
            <p:nvPr/>
          </p:nvSpPr>
          <p:spPr>
            <a:xfrm rot="5799345">
              <a:off x="619539" y="867262"/>
              <a:ext cx="1143000" cy="579798"/>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Cloud 70"/>
            <p:cNvSpPr/>
            <p:nvPr/>
          </p:nvSpPr>
          <p:spPr>
            <a:xfrm rot="5799345">
              <a:off x="1332146" y="1533361"/>
              <a:ext cx="844105" cy="734169"/>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507760" y="1541492"/>
              <a:ext cx="430870" cy="2309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34467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641" y="478914"/>
            <a:ext cx="11280618" cy="6124754"/>
          </a:xfrm>
          <a:prstGeom prst="rect">
            <a:avLst/>
          </a:prstGeom>
        </p:spPr>
        <p:txBody>
          <a:bodyPr wrap="square">
            <a:spAutoFit/>
          </a:bodyPr>
          <a:lstStyle/>
          <a:p>
            <a:r>
              <a:rPr lang="en-US" sz="1200" b="1" i="0" dirty="0">
                <a:solidFill>
                  <a:srgbClr val="000000"/>
                </a:solidFill>
                <a:effectLst/>
                <a:latin typeface="+mn-lt"/>
              </a:rPr>
              <a:t>Jewish Law makes it our duty to pray three times daily: in the morning, in the afternoon and at nightfall. These prayers are called morning prayer (</a:t>
            </a:r>
            <a:r>
              <a:rPr lang="en-US" sz="1200" b="1" i="1" dirty="0" err="1">
                <a:solidFill>
                  <a:srgbClr val="000000"/>
                </a:solidFill>
                <a:effectLst/>
                <a:latin typeface="+mn-lt"/>
              </a:rPr>
              <a:t>shacharit</a:t>
            </a:r>
            <a:r>
              <a:rPr lang="en-US" sz="1200" b="1" i="0" dirty="0">
                <a:solidFill>
                  <a:srgbClr val="000000"/>
                </a:solidFill>
                <a:effectLst/>
                <a:latin typeface="+mn-lt"/>
              </a:rPr>
              <a:t>), afternoon prayer (</a:t>
            </a:r>
            <a:r>
              <a:rPr lang="en-US" sz="1200" b="1" i="1" dirty="0" err="1">
                <a:solidFill>
                  <a:srgbClr val="000000"/>
                </a:solidFill>
                <a:effectLst/>
                <a:latin typeface="+mn-lt"/>
              </a:rPr>
              <a:t>minchah</a:t>
            </a:r>
            <a:r>
              <a:rPr lang="en-US" sz="1200" b="1" i="0" dirty="0">
                <a:solidFill>
                  <a:srgbClr val="000000"/>
                </a:solidFill>
                <a:effectLst/>
                <a:latin typeface="+mn-lt"/>
              </a:rPr>
              <a:t>) and evening prayer (</a:t>
            </a:r>
            <a:r>
              <a:rPr lang="en-US" sz="1200" b="1" i="1" dirty="0" err="1">
                <a:solidFill>
                  <a:srgbClr val="000000"/>
                </a:solidFill>
                <a:effectLst/>
                <a:latin typeface="+mn-lt"/>
              </a:rPr>
              <a:t>arvith</a:t>
            </a:r>
            <a:r>
              <a:rPr lang="en-US" sz="1200" b="1" i="0" dirty="0">
                <a:solidFill>
                  <a:srgbClr val="000000"/>
                </a:solidFill>
                <a:effectLst/>
                <a:latin typeface="+mn-lt"/>
              </a:rPr>
              <a:t> or </a:t>
            </a:r>
            <a:r>
              <a:rPr lang="en-US" sz="1200" b="1" i="1" dirty="0" err="1">
                <a:solidFill>
                  <a:srgbClr val="000000"/>
                </a:solidFill>
                <a:effectLst/>
                <a:latin typeface="+mn-lt"/>
              </a:rPr>
              <a:t>maariv</a:t>
            </a:r>
            <a:r>
              <a:rPr lang="en-US" sz="1200" b="1" i="0" dirty="0">
                <a:solidFill>
                  <a:srgbClr val="000000"/>
                </a:solidFill>
                <a:effectLst/>
                <a:latin typeface="+mn-lt"/>
              </a:rPr>
              <a:t> ).</a:t>
            </a:r>
          </a:p>
          <a:p>
            <a:r>
              <a:rPr lang="en-US" sz="1200" b="1" i="0" dirty="0">
                <a:solidFill>
                  <a:srgbClr val="000000"/>
                </a:solidFill>
                <a:effectLst/>
                <a:latin typeface="+mn-lt"/>
              </a:rPr>
              <a:t>Our Sages tell us that the custom of praying three times a day was originally introduced by our Patriarchs, Abraham, Isaac and Jacob. Abraham introduced prayer in the morning, Isaac—in the afternoon, and Jacob added one at night.</a:t>
            </a:r>
          </a:p>
          <a:p>
            <a:endParaRPr lang="en-US" sz="1200" b="1" i="0" dirty="0">
              <a:solidFill>
                <a:srgbClr val="000000"/>
              </a:solidFill>
              <a:effectLst/>
              <a:latin typeface="+mn-lt"/>
            </a:endParaRPr>
          </a:p>
          <a:p>
            <a:r>
              <a:rPr lang="en-US" sz="1200" dirty="0"/>
              <a:t>When the Torah was given to us at Mount Sinai, our way of life was set out for us by G‑d. </a:t>
            </a:r>
            <a:r>
              <a:rPr lang="en-US" sz="1200" i="1" dirty="0"/>
              <a:t>Torah</a:t>
            </a:r>
            <a:r>
              <a:rPr lang="en-US" sz="1200" dirty="0"/>
              <a:t> means "teaching," "instruction," "guidance"; for the Torah teaches us our way of life in every detail of our daily life. The Torah contains 613 commandments. Among them is the command to "serve G‑d with all our heart and all our soul."</a:t>
            </a:r>
            <a:r>
              <a:rPr lang="en-US" sz="1200" u="sng" baseline="30000" dirty="0"/>
              <a:t>4</a:t>
            </a:r>
            <a:r>
              <a:rPr lang="en-US" sz="1200" dirty="0"/>
              <a:t> How do we serve G‑d with our heart? By praying to Him. In doing so, we fulfill not only the commandment of praying to G‑d, but also other commandments, such as to love G‑d and to fear Him, which are separate commandments.</a:t>
            </a:r>
          </a:p>
          <a:p>
            <a:endParaRPr lang="en-US" sz="1200" dirty="0"/>
          </a:p>
          <a:p>
            <a:r>
              <a:rPr lang="en-US" sz="1200" b="1" dirty="0"/>
              <a:t>During the first one thousand years, or so, since the time of Moses, there was no set order of prayer. Each individual was duty-bound to pray to G‑d every day, but the form of prayer and how many times a day to pray was left to the individual.</a:t>
            </a:r>
          </a:p>
          <a:p>
            <a:endParaRPr lang="en-US" sz="1200" b="1" u="sng" baseline="30000" dirty="0"/>
          </a:p>
          <a:p>
            <a:r>
              <a:rPr lang="en-US" sz="1200" dirty="0"/>
              <a:t>There was, however, a set order of service in the </a:t>
            </a:r>
            <a:r>
              <a:rPr lang="en-US" sz="1200" dirty="0" err="1"/>
              <a:t>The</a:t>
            </a:r>
            <a:r>
              <a:rPr lang="en-US" sz="1200" dirty="0"/>
              <a:t> Holy Temple in Jerusalem, known as the </a:t>
            </a:r>
            <a:r>
              <a:rPr lang="en-US" sz="1200" i="1" dirty="0"/>
              <a:t>Beit </a:t>
            </a:r>
            <a:r>
              <a:rPr lang="en-US" sz="1200" i="1" dirty="0" err="1"/>
              <a:t>Hamikdosh</a:t>
            </a:r>
            <a:r>
              <a:rPr lang="en-US" sz="1200" dirty="0"/>
              <a:t>, in connection with the daily sacrifices, </a:t>
            </a:r>
            <a:r>
              <a:rPr lang="en-US" sz="1200" i="1" dirty="0"/>
              <a:t>morning</a:t>
            </a:r>
            <a:r>
              <a:rPr lang="en-US" sz="1200" dirty="0"/>
              <a:t> and </a:t>
            </a:r>
            <a:r>
              <a:rPr lang="en-US" sz="1200" i="1" dirty="0"/>
              <a:t>evening, </a:t>
            </a:r>
            <a:r>
              <a:rPr lang="en-US" sz="1200" dirty="0"/>
              <a:t>while the evening sacrifice extended into </a:t>
            </a:r>
            <a:r>
              <a:rPr lang="en-US" sz="1200" i="1" dirty="0"/>
              <a:t>the night.</a:t>
            </a:r>
            <a:r>
              <a:rPr lang="en-US" sz="1200" dirty="0"/>
              <a:t> On special days, such as </a:t>
            </a:r>
            <a:r>
              <a:rPr lang="en-US" sz="1200" i="1" dirty="0"/>
              <a:t>Shabbos</a:t>
            </a:r>
            <a:r>
              <a:rPr lang="en-US" sz="1200" dirty="0"/>
              <a:t>, </a:t>
            </a:r>
            <a:r>
              <a:rPr lang="en-US" sz="1200" i="1" dirty="0"/>
              <a:t>Rosh-</a:t>
            </a:r>
            <a:r>
              <a:rPr lang="en-US" sz="1200" i="1" dirty="0" err="1"/>
              <a:t>Chodesh</a:t>
            </a:r>
            <a:r>
              <a:rPr lang="en-US" sz="1200" dirty="0"/>
              <a:t> and Festivals, there were also "additional" </a:t>
            </a:r>
            <a:r>
              <a:rPr lang="en-US" sz="1200" i="1" dirty="0"/>
              <a:t>(</a:t>
            </a:r>
            <a:r>
              <a:rPr lang="en-US" sz="1200" i="1" dirty="0" err="1"/>
              <a:t>musaf</a:t>
            </a:r>
            <a:r>
              <a:rPr lang="en-US" sz="1200" i="1" dirty="0"/>
              <a:t>)</a:t>
            </a:r>
            <a:r>
              <a:rPr lang="en-US" sz="1200" dirty="0"/>
              <a:t> sacrifices. </a:t>
            </a:r>
          </a:p>
          <a:p>
            <a:endParaRPr lang="en-US" sz="1200" dirty="0"/>
          </a:p>
          <a:p>
            <a:r>
              <a:rPr lang="en-US" sz="1200" dirty="0"/>
              <a:t>Accordingly, it was perhaps not unusual for some Jews to pray three times a day, morning, evening and night, in their own way. King David, for example, declared that he prayed three times daily, and Daniel (in Babylon) prayed three times daily facing in the direction of Jerusalem.</a:t>
            </a:r>
            <a:r>
              <a:rPr lang="en-US" sz="1200" u="sng" baseline="30000" dirty="0"/>
              <a:t> </a:t>
            </a:r>
            <a:r>
              <a:rPr lang="en-US" sz="1200" dirty="0"/>
              <a:t>There is evidence that there were, even during the time of the first Temple in Jerusalem, public places of prayer, called </a:t>
            </a:r>
            <a:r>
              <a:rPr lang="en-US" sz="1200" i="1" dirty="0" err="1"/>
              <a:t>BeitHa'am</a:t>
            </a:r>
            <a:r>
              <a:rPr lang="en-US" sz="1200" i="1" dirty="0"/>
              <a:t>,</a:t>
            </a:r>
            <a:r>
              <a:rPr lang="en-US" sz="1200" i="1" u="sng" baseline="30000" dirty="0"/>
              <a:t> </a:t>
            </a:r>
            <a:r>
              <a:rPr lang="en-US" sz="1200" dirty="0"/>
              <a:t>which the Chaldeans (Babylonians) destroyed when they destroyed Jerusalem and the Holy Temple.</a:t>
            </a:r>
          </a:p>
          <a:p>
            <a:endParaRPr lang="en-US" sz="1200" dirty="0"/>
          </a:p>
          <a:p>
            <a:r>
              <a:rPr lang="en-US" sz="1200" dirty="0"/>
              <a:t>After the Holy Temple was destroyed and the Jews were led into captivity in Babylon, Jews continued to gather and pray in congregation. The places of prayer became like "small sanctuaries</a:t>
            </a:r>
            <a:r>
              <a:rPr lang="en-US" sz="1200" i="1" dirty="0"/>
              <a:t>"—Beit </a:t>
            </a:r>
            <a:r>
              <a:rPr lang="en-US" sz="1200" i="1" dirty="0" err="1"/>
              <a:t>Mikdash</a:t>
            </a:r>
            <a:r>
              <a:rPr lang="en-US" sz="1200" i="1" dirty="0"/>
              <a:t> </a:t>
            </a:r>
            <a:r>
              <a:rPr lang="en-US" sz="1200" i="1" dirty="0" err="1"/>
              <a:t>Me'at</a:t>
            </a:r>
            <a:r>
              <a:rPr lang="en-US" sz="1200" i="1" dirty="0"/>
              <a:t>,</a:t>
            </a:r>
            <a:r>
              <a:rPr lang="en-US" sz="1200" i="1" u="sng" baseline="30000" dirty="0"/>
              <a:t> </a:t>
            </a:r>
            <a:r>
              <a:rPr lang="en-US" sz="1200" dirty="0"/>
              <a:t>during the years of exile, the children who were born and brought </a:t>
            </a:r>
            <a:r>
              <a:rPr lang="en-US" sz="1200" i="1" dirty="0"/>
              <a:t>up</a:t>
            </a:r>
            <a:r>
              <a:rPr lang="en-US" sz="1200" dirty="0"/>
              <a:t> in Babylon lacked adequate knowledge of the Holy Tongue (Hebrew) and spoke a mixed language. Therefore, when the Jews returned to their homeland after the seventy years' exile was over, </a:t>
            </a:r>
            <a:r>
              <a:rPr lang="en-US" sz="1200" b="1" dirty="0"/>
              <a:t>Ezra the Scribe together with the Men of the Great Assembly (consisting of prophets and sages, 120 members in all) fixed the text of the daily prayer </a:t>
            </a:r>
            <a:r>
              <a:rPr lang="en-US" sz="1200" i="1" dirty="0"/>
              <a:t>(</a:t>
            </a:r>
            <a:r>
              <a:rPr lang="en-US" sz="1200" i="1" dirty="0" err="1"/>
              <a:t>Shemone</a:t>
            </a:r>
            <a:r>
              <a:rPr lang="en-US" sz="1200" i="1" dirty="0"/>
              <a:t> </a:t>
            </a:r>
            <a:r>
              <a:rPr lang="en-US" sz="1200" i="1" dirty="0" err="1"/>
              <a:t>Esrei</a:t>
            </a:r>
            <a:r>
              <a:rPr lang="en-US" sz="1200" i="1" dirty="0"/>
              <a:t>—</a:t>
            </a:r>
            <a:r>
              <a:rPr lang="en-US" sz="1200" dirty="0"/>
              <a:t>the "Eighteen Benedictions"), and made it a permanent institution and duty in Jewish life to recite this prayer three times daily. Ever since then it became part of Jewish Law </a:t>
            </a:r>
            <a:r>
              <a:rPr lang="en-US" sz="1200" i="1" dirty="0"/>
              <a:t>(</a:t>
            </a:r>
            <a:r>
              <a:rPr lang="en-US" sz="1200" i="1" dirty="0" err="1"/>
              <a:t>Halachah</a:t>
            </a:r>
            <a:r>
              <a:rPr lang="en-US" sz="1200" i="1" dirty="0"/>
              <a:t>)</a:t>
            </a:r>
            <a:r>
              <a:rPr lang="en-US" sz="1200" dirty="0"/>
              <a:t> for each and every Jew to pray this ordained and fixed order of prayer three times daily, corresponding to the daily sacrifices in the Holy Temple, with additional </a:t>
            </a:r>
            <a:r>
              <a:rPr lang="en-US" sz="1200" i="1" dirty="0"/>
              <a:t>(</a:t>
            </a:r>
            <a:r>
              <a:rPr lang="en-US" sz="1200" i="1" dirty="0" err="1"/>
              <a:t>musaf</a:t>
            </a:r>
            <a:r>
              <a:rPr lang="en-US" sz="1200" i="1" dirty="0"/>
              <a:t>)</a:t>
            </a:r>
            <a:r>
              <a:rPr lang="en-US" sz="1200" dirty="0"/>
              <a:t> prayers on Shabbat, </a:t>
            </a:r>
            <a:r>
              <a:rPr lang="en-US" sz="1200" i="1" dirty="0"/>
              <a:t>Rosh-</a:t>
            </a:r>
            <a:r>
              <a:rPr lang="en-US" sz="1200" i="1" dirty="0" err="1"/>
              <a:t>Chodesh</a:t>
            </a:r>
            <a:r>
              <a:rPr lang="en-US" sz="1200" dirty="0"/>
              <a:t> and Festivals, and a special "closing" prayer </a:t>
            </a:r>
            <a:r>
              <a:rPr lang="en-US" sz="1200" i="1" dirty="0"/>
              <a:t>(</a:t>
            </a:r>
            <a:r>
              <a:rPr lang="en-US" sz="1200" i="1" dirty="0" err="1"/>
              <a:t>Neilah</a:t>
            </a:r>
            <a:r>
              <a:rPr lang="en-US" sz="1200" i="1" dirty="0"/>
              <a:t>)</a:t>
            </a:r>
            <a:r>
              <a:rPr lang="en-US" sz="1200" dirty="0"/>
              <a:t> on </a:t>
            </a:r>
            <a:r>
              <a:rPr lang="en-US" sz="1200" i="1" dirty="0"/>
              <a:t>Yom Kippur</a:t>
            </a:r>
            <a:r>
              <a:rPr lang="en-US" sz="1200" dirty="0"/>
              <a:t>.</a:t>
            </a:r>
          </a:p>
          <a:p>
            <a:endParaRPr lang="en-US" sz="1200" b="0" i="0" dirty="0">
              <a:solidFill>
                <a:srgbClr val="000000"/>
              </a:solidFill>
              <a:effectLst/>
              <a:latin typeface="+mn-lt"/>
            </a:endParaRPr>
          </a:p>
          <a:p>
            <a:r>
              <a:rPr lang="en-US" sz="1200" b="1" dirty="0"/>
              <a:t>Thus, the main parts of the daily prayers were formulated by our Sages. </a:t>
            </a:r>
            <a:r>
              <a:rPr lang="en-US" sz="1200" dirty="0"/>
              <a:t>These included the </a:t>
            </a:r>
            <a:r>
              <a:rPr lang="en-US" sz="1200" i="1" dirty="0"/>
              <a:t>Shema</a:t>
            </a:r>
            <a:r>
              <a:rPr lang="en-US" sz="1200" dirty="0"/>
              <a:t> prayer and </a:t>
            </a:r>
            <a:r>
              <a:rPr lang="en-US" sz="1200" i="1" dirty="0" err="1"/>
              <a:t>Shemone</a:t>
            </a:r>
            <a:r>
              <a:rPr lang="en-US" sz="1200" i="1" dirty="0"/>
              <a:t> </a:t>
            </a:r>
            <a:r>
              <a:rPr lang="en-US" sz="1200" i="1" dirty="0" err="1"/>
              <a:t>Esrei</a:t>
            </a:r>
            <a:r>
              <a:rPr lang="en-US" sz="1200" i="1" dirty="0"/>
              <a:t>,</a:t>
            </a:r>
            <a:r>
              <a:rPr lang="en-US" sz="1200" dirty="0"/>
              <a:t> which still are the main parts of our morning and evening prayers, while the </a:t>
            </a:r>
            <a:r>
              <a:rPr lang="en-US" sz="1200" i="1" dirty="0" err="1"/>
              <a:t>Shemone</a:t>
            </a:r>
            <a:r>
              <a:rPr lang="en-US" sz="1200" i="1" dirty="0"/>
              <a:t> </a:t>
            </a:r>
            <a:r>
              <a:rPr lang="en-US" sz="1200" i="1" dirty="0" err="1"/>
              <a:t>Esrei</a:t>
            </a:r>
            <a:r>
              <a:rPr lang="en-US" sz="1200" i="1" dirty="0"/>
              <a:t> </a:t>
            </a:r>
            <a:r>
              <a:rPr lang="en-US" sz="1200" i="1" dirty="0" err="1"/>
              <a:t>is</a:t>
            </a:r>
            <a:r>
              <a:rPr lang="en-US" sz="1200" dirty="0" err="1"/>
              <a:t>the</a:t>
            </a:r>
            <a:r>
              <a:rPr lang="en-US" sz="1200" dirty="0"/>
              <a:t> main part of the </a:t>
            </a:r>
            <a:r>
              <a:rPr lang="en-US" sz="1200" i="1" dirty="0" err="1"/>
              <a:t>Minchah</a:t>
            </a:r>
            <a:r>
              <a:rPr lang="en-US" sz="1200" dirty="0"/>
              <a:t> service also. The daily Psalm (from </a:t>
            </a:r>
            <a:r>
              <a:rPr lang="en-US" sz="1200" i="1" dirty="0" err="1"/>
              <a:t>Tehillim</a:t>
            </a:r>
            <a:r>
              <a:rPr lang="en-US" sz="1200" i="1" dirty="0"/>
              <a:t>)</a:t>
            </a:r>
            <a:r>
              <a:rPr lang="en-US" sz="1200" dirty="0"/>
              <a:t>which used to be sung by the Levites in the Holy Temple, the Holy Temple in Jerusalem, became part of the morning prayer. Other Psalms of David were included in the morning prayer, and special benedictions before and after </a:t>
            </a:r>
            <a:r>
              <a:rPr lang="en-US" sz="1200" dirty="0" err="1"/>
              <a:t>the</a:t>
            </a:r>
            <a:r>
              <a:rPr lang="en-US" sz="1200" i="1" dirty="0" err="1"/>
              <a:t>Shema</a:t>
            </a:r>
            <a:r>
              <a:rPr lang="en-US" sz="1200" dirty="0"/>
              <a:t> were added. By the time the </a:t>
            </a:r>
            <a:r>
              <a:rPr lang="en-US" sz="1200" i="1" dirty="0"/>
              <a:t>Mishnah</a:t>
            </a:r>
            <a:r>
              <a:rPr lang="en-US" sz="1200" dirty="0"/>
              <a:t> was recorded by Rabbi Judah the Prince (about the year 3910—some 500 years after Ezra), and especially by the time the Talmud was completed (some 300 years later, or about 1500 years ago), the basic order of our prayers, as we know them now, had been formulated.</a:t>
            </a:r>
            <a:endParaRPr lang="en-US" sz="1200" b="0" i="0" dirty="0">
              <a:solidFill>
                <a:srgbClr val="000000"/>
              </a:solidFill>
              <a:effectLst/>
              <a:latin typeface="+mn-lt"/>
            </a:endParaRPr>
          </a:p>
        </p:txBody>
      </p:sp>
      <p:sp>
        <p:nvSpPr>
          <p:cNvPr id="3" name="Rectangle 2"/>
          <p:cNvSpPr/>
          <p:nvPr/>
        </p:nvSpPr>
        <p:spPr>
          <a:xfrm>
            <a:off x="2544024" y="0"/>
            <a:ext cx="8274867" cy="369332"/>
          </a:xfrm>
          <a:prstGeom prst="rect">
            <a:avLst/>
          </a:prstGeom>
        </p:spPr>
        <p:txBody>
          <a:bodyPr wrap="square">
            <a:spAutoFit/>
          </a:bodyPr>
          <a:lstStyle/>
          <a:p>
            <a:r>
              <a:rPr lang="en-US" b="1" i="0" dirty="0">
                <a:effectLst/>
                <a:latin typeface="+mn-lt"/>
              </a:rPr>
              <a:t>Something of Interest --The Three Daily Prayers by Nissan </a:t>
            </a:r>
            <a:r>
              <a:rPr lang="en-US" b="1" i="0" dirty="0" err="1">
                <a:effectLst/>
                <a:latin typeface="+mn-lt"/>
              </a:rPr>
              <a:t>Mindel</a:t>
            </a:r>
            <a:endParaRPr lang="en-US" b="0" i="0" dirty="0">
              <a:effectLst/>
              <a:latin typeface="+mn-lt"/>
            </a:endParaRPr>
          </a:p>
        </p:txBody>
      </p:sp>
      <p:sp>
        <p:nvSpPr>
          <p:cNvPr id="5" name="Rectangle 4"/>
          <p:cNvSpPr/>
          <p:nvPr/>
        </p:nvSpPr>
        <p:spPr>
          <a:xfrm>
            <a:off x="108641" y="6534834"/>
            <a:ext cx="10203256" cy="261610"/>
          </a:xfrm>
          <a:prstGeom prst="rect">
            <a:avLst/>
          </a:prstGeom>
        </p:spPr>
        <p:txBody>
          <a:bodyPr wrap="square">
            <a:spAutoFit/>
          </a:bodyPr>
          <a:lstStyle/>
          <a:p>
            <a:r>
              <a:rPr lang="en-US" sz="1100" dirty="0"/>
              <a:t>http://www.chabad.org/library/article_cdo/aid/682091/jewish/The-Three-Daily-Prayers.htm</a:t>
            </a:r>
          </a:p>
        </p:txBody>
      </p:sp>
    </p:spTree>
    <p:extLst>
      <p:ext uri="{BB962C8B-B14F-4D97-AF65-F5344CB8AC3E}">
        <p14:creationId xmlns:p14="http://schemas.microsoft.com/office/powerpoint/2010/main" val="3311057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orig06.deviantart.net/736a/f/2009/057/3/7/egyptian_desert_mountain_by_pepeglax.jpg"/>
          <p:cNvPicPr>
            <a:picLocks noChangeAspect="1" noChangeArrowheads="1"/>
          </p:cNvPicPr>
          <p:nvPr/>
        </p:nvPicPr>
        <p:blipFill>
          <a:blip r:embed="rId2">
            <a:extLst>
              <a:ext uri="{28A0092B-C50C-407E-A947-70E740481C1C}">
                <a14:useLocalDpi xmlns:a14="http://schemas.microsoft.com/office/drawing/2010/main" val="0"/>
              </a:ext>
            </a:extLst>
          </a:blip>
          <a:srcRect l="-1634" r="2" b="42574"/>
          <a:stretch>
            <a:fillRect/>
          </a:stretch>
        </p:blipFill>
        <p:spPr bwMode="auto">
          <a:xfrm>
            <a:off x="-198438" y="0"/>
            <a:ext cx="12390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4"/>
          <p:cNvSpPr txBox="1">
            <a:spLocks noChangeArrowheads="1"/>
          </p:cNvSpPr>
          <p:nvPr/>
        </p:nvSpPr>
        <p:spPr bwMode="auto">
          <a:xfrm>
            <a:off x="0" y="0"/>
            <a:ext cx="1219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800" dirty="0">
                <a:latin typeface="Algerian" panose="04020705040A02060702" pitchFamily="82" charset="0"/>
              </a:rPr>
              <a:t>Improper Motives For a Reward</a:t>
            </a:r>
            <a:endParaRPr lang="en-US" altLang="en-US" sz="4000" dirty="0">
              <a:latin typeface="Algerian" panose="04020705040A02060702" pitchFamily="82" charset="0"/>
            </a:endParaRPr>
          </a:p>
        </p:txBody>
      </p:sp>
      <p:sp>
        <p:nvSpPr>
          <p:cNvPr id="4100" name="Rectangle 2"/>
          <p:cNvSpPr>
            <a:spLocks noChangeArrowheads="1"/>
          </p:cNvSpPr>
          <p:nvPr/>
        </p:nvSpPr>
        <p:spPr bwMode="auto">
          <a:xfrm>
            <a:off x="350838" y="1020763"/>
            <a:ext cx="6096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i="1" dirty="0">
                <a:solidFill>
                  <a:srgbClr val="FF0000"/>
                </a:solidFill>
                <a:latin typeface="Palatino"/>
              </a:rPr>
              <a:t>And it came to pass that, as Jesus taught his disciples, he said unto them, Take heed </a:t>
            </a:r>
            <a:r>
              <a:rPr lang="en-US" altLang="en-US" dirty="0">
                <a:solidFill>
                  <a:srgbClr val="111111"/>
                </a:solidFill>
                <a:latin typeface="Palatino"/>
              </a:rPr>
              <a:t>that ye do not your alms before men, to be seen of them: otherwise ye have no reward of your Father which is in heaven.</a:t>
            </a:r>
            <a:endParaRPr lang="en-US" altLang="en-US" dirty="0"/>
          </a:p>
        </p:txBody>
      </p:sp>
      <p:sp>
        <p:nvSpPr>
          <p:cNvPr id="4101" name="Rectangle 5"/>
          <p:cNvSpPr>
            <a:spLocks noChangeArrowheads="1"/>
          </p:cNvSpPr>
          <p:nvPr/>
        </p:nvSpPr>
        <p:spPr bwMode="auto">
          <a:xfrm>
            <a:off x="6675438" y="1973263"/>
            <a:ext cx="5127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solidFill>
                  <a:srgbClr val="111111"/>
                </a:solidFill>
                <a:latin typeface="Palatino"/>
              </a:rPr>
              <a:t>Alms = righteousness, acts of religious devotion.</a:t>
            </a:r>
            <a:endParaRPr lang="en-US" altLang="en-US" dirty="0"/>
          </a:p>
        </p:txBody>
      </p:sp>
      <p:sp>
        <p:nvSpPr>
          <p:cNvPr id="4102" name="Rectangle 7"/>
          <p:cNvSpPr>
            <a:spLocks noChangeArrowheads="1"/>
          </p:cNvSpPr>
          <p:nvPr/>
        </p:nvSpPr>
        <p:spPr bwMode="auto">
          <a:xfrm>
            <a:off x="5970588" y="2505075"/>
            <a:ext cx="6096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solidFill>
                  <a:srgbClr val="111111"/>
                </a:solidFill>
                <a:latin typeface="Palatino"/>
              </a:rPr>
              <a:t>Hypocrite = pretenders; the Greek word means “a play actor,” or “one who feigns, represents dramatically, or exaggerates a part.</a:t>
            </a:r>
            <a:endParaRPr lang="en-US" altLang="en-US" dirty="0"/>
          </a:p>
        </p:txBody>
      </p:sp>
      <p:sp>
        <p:nvSpPr>
          <p:cNvPr id="4103" name="Rectangle 8"/>
          <p:cNvSpPr>
            <a:spLocks noChangeArrowheads="1"/>
          </p:cNvSpPr>
          <p:nvPr/>
        </p:nvSpPr>
        <p:spPr bwMode="auto">
          <a:xfrm>
            <a:off x="1548740" y="5734050"/>
            <a:ext cx="4000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solidFill>
                  <a:srgbClr val="333333"/>
                </a:solidFill>
                <a:latin typeface="Abadi" panose="020B0604020104020204" pitchFamily="34" charset="0"/>
              </a:rPr>
              <a:t>Calling attention to oneself while they are performing a service or an act</a:t>
            </a:r>
            <a:endParaRPr lang="en-US" altLang="en-US" dirty="0"/>
          </a:p>
        </p:txBody>
      </p:sp>
      <p:pic>
        <p:nvPicPr>
          <p:cNvPr id="4104" name="Picture 4" descr="http://home.arcor.de/muslimeindeutschland/images/43.jpg"/>
          <p:cNvPicPr>
            <a:picLocks noChangeAspect="1" noChangeArrowheads="1"/>
          </p:cNvPicPr>
          <p:nvPr/>
        </p:nvPicPr>
        <p:blipFill>
          <a:blip r:embed="rId3">
            <a:extLst>
              <a:ext uri="{28A0092B-C50C-407E-A947-70E740481C1C}">
                <a14:useLocalDpi xmlns:a14="http://schemas.microsoft.com/office/drawing/2010/main" val="0"/>
              </a:ext>
            </a:extLst>
          </a:blip>
          <a:srcRect l="-2" t="6554" r="781"/>
          <a:stretch>
            <a:fillRect/>
          </a:stretch>
        </p:blipFill>
        <p:spPr bwMode="auto">
          <a:xfrm>
            <a:off x="2190750" y="2366963"/>
            <a:ext cx="2414588"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6" descr="http://www.islam21c.com/wp-content/uploads/hypocrites-620x3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4413" y="4041775"/>
            <a:ext cx="4392612"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0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0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0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p:bldP spid="4102" grpId="0"/>
      <p:bldP spid="410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71691"/>
            <a:ext cx="6421925" cy="6186309"/>
          </a:xfrm>
          <a:prstGeom prst="rect">
            <a:avLst/>
          </a:prstGeom>
        </p:spPr>
        <p:txBody>
          <a:bodyPr wrap="square">
            <a:spAutoFit/>
          </a:bodyPr>
          <a:lstStyle/>
          <a:p>
            <a:r>
              <a:rPr lang="en-US" sz="1100" b="1" i="0" dirty="0">
                <a:solidFill>
                  <a:srgbClr val="111111"/>
                </a:solidFill>
                <a:effectLst/>
                <a:latin typeface="+mn-lt"/>
              </a:rPr>
              <a:t>1. The Prayer of Gratitude</a:t>
            </a:r>
          </a:p>
          <a:p>
            <a:r>
              <a:rPr lang="en-US" sz="1100" b="0" i="0" dirty="0">
                <a:solidFill>
                  <a:srgbClr val="222222"/>
                </a:solidFill>
                <a:effectLst/>
                <a:latin typeface="+mn-lt"/>
              </a:rPr>
              <a:t>The perfect time to acknowledge God’s greatness and loving kindness. It’s always a wonderful experience to just give thanks and not ask for anything.</a:t>
            </a:r>
          </a:p>
          <a:p>
            <a:r>
              <a:rPr lang="en-US" sz="1100" b="1" dirty="0">
                <a:latin typeface="+mn-lt"/>
              </a:rPr>
              <a:t>2. The Prayer for Forgiveness</a:t>
            </a:r>
          </a:p>
          <a:p>
            <a:r>
              <a:rPr lang="en-US" sz="1100" dirty="0">
                <a:latin typeface="+mn-lt"/>
              </a:rPr>
              <a:t>For this, preparation is needed.  We must first acknowledge our distance from God and wish to be reconciled with Him.  This is a first step in the repentance process and begins with the realization that our thoughts and actions have offended God.</a:t>
            </a:r>
          </a:p>
          <a:p>
            <a:r>
              <a:rPr lang="en-US" sz="1100" b="1" dirty="0">
                <a:latin typeface="+mn-lt"/>
              </a:rPr>
              <a:t>3. The Prayer Over Sacrifice</a:t>
            </a:r>
          </a:p>
          <a:p>
            <a:r>
              <a:rPr lang="en-US" sz="1100" dirty="0">
                <a:latin typeface="+mn-lt"/>
              </a:rPr>
              <a:t>One of the great ways to pray is over your tithing and fast offerings, or that quilt you made for humanitarian aid. Notify God that you are making an offering, and you wish it to go to building up the kingdom, helping the poor, or rescuing the afflicted.  Send it on its way with a prayer in your heart and try to imagine the people who might benefit from your offering.</a:t>
            </a:r>
          </a:p>
          <a:p>
            <a:r>
              <a:rPr lang="en-US" sz="1100" b="1" dirty="0">
                <a:latin typeface="+mn-lt"/>
              </a:rPr>
              <a:t>4.  The Prayer Upon Rising</a:t>
            </a:r>
          </a:p>
          <a:p>
            <a:r>
              <a:rPr lang="en-US" sz="1100" dirty="0">
                <a:latin typeface="+mn-lt"/>
              </a:rPr>
              <a:t>Does the prayer with which you greet the day differ from the prayer that ends it?  Perhaps it should.  Productivity, safety, guidance, and the company of the Holy Spirit are all needed as you begin your day.  Also thanks for a night’s sleep (whenever you happen to get one) and the realization that you’ve awakened in good shape.</a:t>
            </a:r>
          </a:p>
          <a:p>
            <a:r>
              <a:rPr lang="en-US" sz="1100" b="1" dirty="0">
                <a:latin typeface="+mn-lt"/>
              </a:rPr>
              <a:t>5. The Prayer Upon Retiring</a:t>
            </a:r>
          </a:p>
          <a:p>
            <a:r>
              <a:rPr lang="en-US" sz="1100" dirty="0">
                <a:latin typeface="+mn-lt"/>
              </a:rPr>
              <a:t>What a great time to review the day and repent of the harsh word, the hasty judgment, the unkind thought. This is when I go child by child and pray for my children.</a:t>
            </a:r>
          </a:p>
          <a:p>
            <a:r>
              <a:rPr lang="en-US" sz="1100" b="1" dirty="0">
                <a:latin typeface="+mn-lt"/>
              </a:rPr>
              <a:t>6. The Acknowledgement of God’s Children Around You</a:t>
            </a:r>
          </a:p>
          <a:p>
            <a:r>
              <a:rPr lang="en-US" sz="1100" b="1" dirty="0">
                <a:latin typeface="+mn-lt"/>
              </a:rPr>
              <a:t>7. The Prayer Before a Meal</a:t>
            </a:r>
          </a:p>
          <a:p>
            <a:r>
              <a:rPr lang="en-US" sz="1100" dirty="0">
                <a:latin typeface="+mn-lt"/>
              </a:rPr>
              <a:t>If any Mormon prayer has become formulaic, it’s this one.  A great family home evening exercise would be to dissect this prayer and see what you’re really after. I am always grateful to have food available when I want it, a blessing unknown to many of God’s children on the earth.</a:t>
            </a:r>
          </a:p>
          <a:p>
            <a:r>
              <a:rPr lang="en-US" sz="1100" b="1" dirty="0">
                <a:latin typeface="+mn-lt"/>
              </a:rPr>
              <a:t>8. The Prayer after a Meal</a:t>
            </a:r>
          </a:p>
          <a:p>
            <a:r>
              <a:rPr lang="en-US" sz="1100" dirty="0">
                <a:latin typeface="+mn-lt"/>
              </a:rPr>
              <a:t> Mormons don’t do this, but Jews do, and think of the value of thanking God for a meal well-enjoyed after it’s done.</a:t>
            </a:r>
          </a:p>
          <a:p>
            <a:r>
              <a:rPr lang="en-US" sz="1100" b="1" dirty="0">
                <a:latin typeface="+mn-lt"/>
              </a:rPr>
              <a:t>9. The Prayer of Invocation</a:t>
            </a:r>
          </a:p>
          <a:p>
            <a:r>
              <a:rPr lang="en-US" sz="1100" dirty="0">
                <a:latin typeface="+mn-lt"/>
              </a:rPr>
              <a:t>An invocation is the act or process of petitioning for help or support; a prayer of entreaty (as at the beginning of a service of worship).  So, an invocation would be the opening prayer in any church meeting, but could it also be the prayer just as you are leaving for a trip or starting school?</a:t>
            </a:r>
          </a:p>
          <a:p>
            <a:r>
              <a:rPr lang="en-US" sz="1100" b="1" dirty="0">
                <a:latin typeface="+mn-lt"/>
              </a:rPr>
              <a:t>10. The Prayer of Benediction</a:t>
            </a:r>
          </a:p>
          <a:p>
            <a:r>
              <a:rPr lang="en-US" sz="1100" dirty="0">
                <a:latin typeface="+mn-lt"/>
              </a:rPr>
              <a:t>Surprisingly, a benediction is also an invocation.  We invoke blessings from God at the closing of a church meeting or other event.   Usually the benediction is the closing prayer, the short blessing with which public worship is concluded, but could it also be the prayer of thanks after a successful trip or semester at school?</a:t>
            </a:r>
            <a:endParaRPr lang="en-US" sz="1100" b="0" i="0" dirty="0">
              <a:solidFill>
                <a:srgbClr val="222222"/>
              </a:solidFill>
              <a:effectLst/>
              <a:latin typeface="+mn-lt"/>
            </a:endParaRPr>
          </a:p>
        </p:txBody>
      </p:sp>
      <p:sp>
        <p:nvSpPr>
          <p:cNvPr id="3" name="Rectangle 2"/>
          <p:cNvSpPr/>
          <p:nvPr/>
        </p:nvSpPr>
        <p:spPr>
          <a:xfrm>
            <a:off x="6421925" y="0"/>
            <a:ext cx="5800253" cy="6863417"/>
          </a:xfrm>
          <a:prstGeom prst="rect">
            <a:avLst/>
          </a:prstGeom>
        </p:spPr>
        <p:txBody>
          <a:bodyPr wrap="square">
            <a:spAutoFit/>
          </a:bodyPr>
          <a:lstStyle/>
          <a:p>
            <a:r>
              <a:rPr lang="en-US" sz="1100" b="1" dirty="0"/>
              <a:t>11. The Psalm</a:t>
            </a:r>
          </a:p>
          <a:p>
            <a:r>
              <a:rPr lang="en-US" sz="1100" dirty="0"/>
              <a:t>Most of us are not songwriters, but most of us are singers.  God has said, “For my soul </a:t>
            </a:r>
            <a:r>
              <a:rPr lang="en-US" sz="1100" dirty="0" err="1"/>
              <a:t>delighteth</a:t>
            </a:r>
            <a:r>
              <a:rPr lang="en-US" sz="1100" dirty="0"/>
              <a:t> in the song of the heart; yea, the song of the righteous is a prayer unto me, and it shall be answered with a blessing upon their heads” (D&amp;C 25:12).  Notice the Lord said nothing about how well we sing.  Sing the hymns as if you had written the words yourself, and they become one of the strongest ways to pray.</a:t>
            </a:r>
          </a:p>
          <a:p>
            <a:r>
              <a:rPr lang="en-US" sz="1100" b="1" dirty="0"/>
              <a:t>12. The Communal Prayer</a:t>
            </a:r>
          </a:p>
          <a:p>
            <a:r>
              <a:rPr lang="en-US" sz="1100" dirty="0"/>
              <a:t>Many prayers performed by Mormons are for the congregation, too, as with opening prayers in sacrament meeting or Relief Society, but this specifically refers to the Church and to God’s kingdom rolling forth in preparation for the Second Coming of Christ.  Most prayers in ancient Israel were communal in that they were prayers for all Israel, and not just for the individual.  These prayers can be lifted for missionary work, for humanitarian relief, for our church leaders, for the sincere-hearted of the world to be prepared to receive the gospel.</a:t>
            </a:r>
          </a:p>
          <a:p>
            <a:r>
              <a:rPr lang="en-US" sz="1100" b="1" dirty="0"/>
              <a:t>13. The Prayer in the Temple</a:t>
            </a:r>
          </a:p>
          <a:p>
            <a:r>
              <a:rPr lang="en-US" sz="1100" dirty="0"/>
              <a:t>For all those whose names have been submitted due to trials or illness, these have a special, profound power not just because of where the prayer takes place, but because of the worthiness of the supplicants.</a:t>
            </a:r>
          </a:p>
          <a:p>
            <a:r>
              <a:rPr lang="en-US" sz="1100" b="1" dirty="0"/>
              <a:t>14. The Prayer for Healing</a:t>
            </a:r>
          </a:p>
          <a:p>
            <a:r>
              <a:rPr lang="en-US" sz="1100" dirty="0"/>
              <a:t>Often accompanied by fasting and with family and friends participating, these prayers are lifted in emergencies where a loved one is sick or injured.  Where the priesthood power is not present, the prayer of faith can bring forth its own miracles.</a:t>
            </a:r>
          </a:p>
          <a:p>
            <a:r>
              <a:rPr lang="en-US" sz="1100" b="1" dirty="0"/>
              <a:t>15. The Prayer of Remembrance</a:t>
            </a:r>
          </a:p>
          <a:p>
            <a:r>
              <a:rPr lang="en-US" sz="1100" dirty="0"/>
              <a:t>In Old Testament times, the </a:t>
            </a:r>
            <a:r>
              <a:rPr lang="en-US" sz="1100" i="1" dirty="0" err="1"/>
              <a:t>yizkor</a:t>
            </a:r>
            <a:r>
              <a:rPr lang="en-US" sz="1100" dirty="0"/>
              <a:t>, or prayer for dead, was thought to aid in their salvation. We utter prayers of remembrance on holidays set apart to remember all our dead, or those who died in battle.  We can pray for ancestors to accept the gospel in the spirit world.  We can pray for those whose names we take to the temple.  Another form of a prayer of remembrance is to recount our spiritual experiences that are the anchors of our faith.</a:t>
            </a:r>
          </a:p>
          <a:p>
            <a:r>
              <a:rPr lang="en-US" sz="1100" b="1" dirty="0"/>
              <a:t>16. The Sacramental Prayer</a:t>
            </a:r>
          </a:p>
          <a:p>
            <a:r>
              <a:rPr lang="en-US" sz="1100" dirty="0"/>
              <a:t>This is perhaps the only prayer in Mormonism that is pre-written and read verbatim.  In fact, it must be perfectly recited, because it is an ordinance with saving power.</a:t>
            </a:r>
          </a:p>
          <a:p>
            <a:r>
              <a:rPr lang="en-US" sz="1100" b="1" dirty="0"/>
              <a:t>17. The Covenantal Prayer</a:t>
            </a:r>
          </a:p>
          <a:p>
            <a:r>
              <a:rPr lang="en-US" sz="1100" dirty="0"/>
              <a:t>We make covenants at baptism and in the temple, but we also make covenants personally and privately in prayers lifted to our Father in Heaven. We might be reminded of the experience of Lucy Mack Smith, who, ill and near death, covenanted with God that if He would save her life, she would seek Him with all her strength. She recovered, and kept that covenant.</a:t>
            </a:r>
          </a:p>
          <a:p>
            <a:r>
              <a:rPr lang="en-US" sz="1100" b="1" dirty="0"/>
              <a:t>18. The Prayer for Help in Service</a:t>
            </a:r>
          </a:p>
          <a:p>
            <a:r>
              <a:rPr lang="en-US" sz="1100" dirty="0"/>
              <a:t>This is the prayer of Visiting and Home Teachers as they seek to be perceptive to the needs of the families they teach; also of the Relief Society, Primary, and other auxiliary presidencies as they seek guidance in the service they render.  Some members of the Church claim that these prayers are the ones that elicit the most inspiring answers, the most spiritual experiences.</a:t>
            </a:r>
          </a:p>
        </p:txBody>
      </p:sp>
      <p:sp>
        <p:nvSpPr>
          <p:cNvPr id="4" name="TextBox 3"/>
          <p:cNvSpPr txBox="1"/>
          <p:nvPr/>
        </p:nvSpPr>
        <p:spPr>
          <a:xfrm>
            <a:off x="597529" y="90535"/>
            <a:ext cx="4101220" cy="369332"/>
          </a:xfrm>
          <a:prstGeom prst="rect">
            <a:avLst/>
          </a:prstGeom>
          <a:noFill/>
        </p:spPr>
        <p:txBody>
          <a:bodyPr wrap="square" rtlCol="0">
            <a:spAutoFit/>
          </a:bodyPr>
          <a:lstStyle/>
          <a:p>
            <a:r>
              <a:rPr lang="en-US" dirty="0"/>
              <a:t>25 ways to Improve Your Prayers</a:t>
            </a:r>
          </a:p>
        </p:txBody>
      </p:sp>
    </p:spTree>
    <p:extLst>
      <p:ext uri="{BB962C8B-B14F-4D97-AF65-F5344CB8AC3E}">
        <p14:creationId xmlns:p14="http://schemas.microsoft.com/office/powerpoint/2010/main" val="3496808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478970"/>
          </a:xfrm>
          <a:prstGeom prst="rect">
            <a:avLst/>
          </a:prstGeom>
          <a:noFill/>
        </p:spPr>
        <p:txBody>
          <a:bodyPr wrap="square" rtlCol="0">
            <a:spAutoFit/>
          </a:bodyPr>
          <a:lstStyle/>
          <a:p>
            <a:r>
              <a:rPr lang="en-US" sz="1400" b="1" dirty="0"/>
              <a:t>Glossary Matthew 6</a:t>
            </a:r>
          </a:p>
          <a:p>
            <a:pPr>
              <a:buFont typeface="Wingdings" pitchFamily="2" charset="2"/>
              <a:buChar char="v"/>
            </a:pPr>
            <a:endParaRPr lang="en-US" sz="1200" dirty="0"/>
          </a:p>
          <a:p>
            <a:pPr>
              <a:buFont typeface="Wingdings" pitchFamily="2" charset="2"/>
              <a:buChar char="v"/>
            </a:pPr>
            <a:r>
              <a:rPr lang="en-US" sz="1200" dirty="0"/>
              <a:t>Take heed			Make sure</a:t>
            </a:r>
          </a:p>
          <a:p>
            <a:pPr>
              <a:buFont typeface="Wingdings" pitchFamily="2" charset="2"/>
              <a:buChar char="v"/>
            </a:pPr>
            <a:endParaRPr lang="en-US" sz="1200" dirty="0"/>
          </a:p>
          <a:p>
            <a:pPr>
              <a:buFont typeface="Wingdings" pitchFamily="2" charset="2"/>
              <a:buChar char="v"/>
            </a:pPr>
            <a:r>
              <a:rPr lang="en-US" sz="1200" dirty="0"/>
              <a:t>Alms			Help for the poor</a:t>
            </a:r>
          </a:p>
          <a:p>
            <a:pPr>
              <a:buFont typeface="Wingdings" pitchFamily="2" charset="2"/>
              <a:buChar char="v"/>
            </a:pPr>
            <a:endParaRPr lang="en-US" sz="1200" dirty="0"/>
          </a:p>
          <a:p>
            <a:pPr>
              <a:buFont typeface="Wingdings" pitchFamily="2" charset="2"/>
              <a:buChar char="v"/>
            </a:pPr>
            <a:r>
              <a:rPr lang="en-US" sz="1200" dirty="0"/>
              <a:t>Vain repetitions		Repeating the same things over and over in a way </a:t>
            </a:r>
          </a:p>
          <a:p>
            <a:r>
              <a:rPr lang="en-US" sz="1200" dirty="0"/>
              <a:t>			that does not mean anything</a:t>
            </a:r>
          </a:p>
          <a:p>
            <a:pPr>
              <a:buFont typeface="Wingdings" pitchFamily="2" charset="2"/>
              <a:buChar char="v"/>
            </a:pPr>
            <a:endParaRPr lang="en-US" sz="1200" dirty="0"/>
          </a:p>
          <a:p>
            <a:pPr>
              <a:buFont typeface="Wingdings" pitchFamily="2" charset="2"/>
              <a:buChar char="v"/>
            </a:pPr>
            <a:r>
              <a:rPr lang="en-US" sz="1200" dirty="0"/>
              <a:t>Heathen			People who do not believe in the true and living God</a:t>
            </a:r>
          </a:p>
          <a:p>
            <a:pPr>
              <a:buFont typeface="Wingdings" pitchFamily="2" charset="2"/>
              <a:buChar char="v"/>
            </a:pPr>
            <a:endParaRPr lang="en-US" sz="1200" dirty="0"/>
          </a:p>
          <a:p>
            <a:pPr>
              <a:buFont typeface="Wingdings" pitchFamily="2" charset="2"/>
              <a:buChar char="v"/>
            </a:pPr>
            <a:r>
              <a:rPr lang="en-US" sz="1200" dirty="0"/>
              <a:t>Hallowed			Holy, sacred</a:t>
            </a:r>
          </a:p>
          <a:p>
            <a:pPr>
              <a:buFont typeface="Wingdings" pitchFamily="2" charset="2"/>
              <a:buChar char="v"/>
            </a:pPr>
            <a:endParaRPr lang="en-US" sz="1200" dirty="0"/>
          </a:p>
          <a:p>
            <a:pPr>
              <a:buFont typeface="Wingdings" pitchFamily="2" charset="2"/>
              <a:buChar char="v"/>
            </a:pPr>
            <a:r>
              <a:rPr lang="en-US" sz="1200" dirty="0"/>
              <a:t>Debts			sins, faults, offenses</a:t>
            </a:r>
          </a:p>
          <a:p>
            <a:pPr>
              <a:buFont typeface="Wingdings" pitchFamily="2" charset="2"/>
              <a:buChar char="v"/>
            </a:pPr>
            <a:endParaRPr lang="en-US" sz="1200" dirty="0"/>
          </a:p>
          <a:p>
            <a:pPr>
              <a:buFont typeface="Wingdings" pitchFamily="2" charset="2"/>
              <a:buChar char="v"/>
            </a:pPr>
            <a:r>
              <a:rPr lang="en-US" sz="1200" dirty="0"/>
              <a:t>Trespasses			Sins</a:t>
            </a:r>
          </a:p>
          <a:p>
            <a:pPr>
              <a:buFont typeface="Wingdings" pitchFamily="2" charset="2"/>
              <a:buChar char="v"/>
            </a:pPr>
            <a:endParaRPr lang="en-US" sz="1200" dirty="0"/>
          </a:p>
          <a:p>
            <a:pPr>
              <a:buFont typeface="Wingdings" pitchFamily="2" charset="2"/>
              <a:buChar char="v"/>
            </a:pPr>
            <a:r>
              <a:rPr lang="en-US" sz="1200" dirty="0"/>
              <a:t>Countenance		Appearance especially facial </a:t>
            </a:r>
          </a:p>
          <a:p>
            <a:pPr>
              <a:buFont typeface="Wingdings" pitchFamily="2" charset="2"/>
              <a:buChar char="v"/>
            </a:pPr>
            <a:endParaRPr lang="en-US" sz="1200" dirty="0"/>
          </a:p>
          <a:p>
            <a:pPr>
              <a:buFont typeface="Wingdings" pitchFamily="2" charset="2"/>
              <a:buChar char="v"/>
            </a:pPr>
            <a:r>
              <a:rPr lang="en-US" sz="1200" dirty="0"/>
              <a:t> Disfigure			Make it look bad</a:t>
            </a:r>
          </a:p>
          <a:p>
            <a:endParaRPr lang="en-US" sz="1200" dirty="0"/>
          </a:p>
          <a:p>
            <a:pPr>
              <a:buFont typeface="Wingdings" pitchFamily="2" charset="2"/>
              <a:buChar char="v"/>
            </a:pPr>
            <a:r>
              <a:rPr lang="en-US" sz="1200" dirty="0"/>
              <a:t>Mammon			Worldly riches</a:t>
            </a:r>
          </a:p>
          <a:p>
            <a:pPr>
              <a:buFont typeface="Wingdings" pitchFamily="2" charset="2"/>
              <a:buChar char="v"/>
            </a:pPr>
            <a:endParaRPr lang="en-US" sz="1200" dirty="0"/>
          </a:p>
          <a:p>
            <a:pPr>
              <a:buFont typeface="Wingdings" pitchFamily="2" charset="2"/>
              <a:buChar char="v"/>
            </a:pPr>
            <a:r>
              <a:rPr lang="en-US" sz="1200" dirty="0"/>
              <a:t>Sow			Plant</a:t>
            </a:r>
          </a:p>
          <a:p>
            <a:pPr>
              <a:buFont typeface="Wingdings" pitchFamily="2" charset="2"/>
              <a:buChar char="v"/>
            </a:pPr>
            <a:endParaRPr lang="en-US" sz="1200" dirty="0"/>
          </a:p>
          <a:p>
            <a:pPr>
              <a:buFont typeface="Wingdings" pitchFamily="2" charset="2"/>
              <a:buChar char="v"/>
            </a:pPr>
            <a:r>
              <a:rPr lang="en-US" sz="1200" dirty="0"/>
              <a:t>Reap			To pick or harvest ripe fruits </a:t>
            </a:r>
            <a:r>
              <a:rPr lang="en-US" sz="1200" dirty="0" err="1"/>
              <a:t>orvegetables</a:t>
            </a:r>
            <a:endParaRPr lang="en-US" sz="1200" dirty="0"/>
          </a:p>
          <a:p>
            <a:pPr>
              <a:buFont typeface="Wingdings" pitchFamily="2" charset="2"/>
              <a:buChar char="v"/>
            </a:pPr>
            <a:endParaRPr lang="en-US" sz="1200" dirty="0"/>
          </a:p>
          <a:p>
            <a:pPr>
              <a:buFont typeface="Wingdings" pitchFamily="2" charset="2"/>
              <a:buChar char="v"/>
            </a:pPr>
            <a:r>
              <a:rPr lang="en-US" sz="1200" dirty="0"/>
              <a:t>Add one cubit to his stature	Increase his height</a:t>
            </a:r>
          </a:p>
          <a:p>
            <a:pPr>
              <a:buFont typeface="Wingdings" pitchFamily="2" charset="2"/>
              <a:buChar char="v"/>
            </a:pPr>
            <a:endParaRPr lang="en-US" sz="1200" dirty="0"/>
          </a:p>
          <a:p>
            <a:pPr>
              <a:buFont typeface="Wingdings" pitchFamily="2" charset="2"/>
              <a:buChar char="v"/>
            </a:pPr>
            <a:r>
              <a:rPr lang="en-US" sz="1200" dirty="0"/>
              <a:t>Toil			Work</a:t>
            </a:r>
          </a:p>
          <a:p>
            <a:pPr>
              <a:buFont typeface="Wingdings" pitchFamily="2" charset="2"/>
              <a:buChar char="v"/>
            </a:pPr>
            <a:endParaRPr lang="en-US" sz="1200" dirty="0"/>
          </a:p>
          <a:p>
            <a:pPr>
              <a:buFont typeface="Wingdings" pitchFamily="2" charset="2"/>
              <a:buChar char="v"/>
            </a:pPr>
            <a:r>
              <a:rPr lang="en-US" sz="1200" dirty="0"/>
              <a:t>Spin			Make yarn or thread for cloth</a:t>
            </a:r>
          </a:p>
          <a:p>
            <a:pPr>
              <a:buFont typeface="Wingdings" pitchFamily="2" charset="2"/>
              <a:buChar char="v"/>
            </a:pPr>
            <a:endParaRPr lang="en-US" sz="1200" dirty="0"/>
          </a:p>
          <a:p>
            <a:pPr>
              <a:buFont typeface="Wingdings" pitchFamily="2" charset="2"/>
              <a:buChar char="v"/>
            </a:pPr>
            <a:r>
              <a:rPr lang="en-US" sz="1200" dirty="0"/>
              <a:t>Arrayed			Clothed (taken care of)</a:t>
            </a:r>
          </a:p>
          <a:p>
            <a:pPr>
              <a:buFont typeface="Wingdings" pitchFamily="2" charset="2"/>
              <a:buChar char="v"/>
            </a:pPr>
            <a:endParaRPr lang="en-US" sz="1200" dirty="0"/>
          </a:p>
          <a:p>
            <a:pPr>
              <a:buFont typeface="Wingdings" pitchFamily="2" charset="2"/>
              <a:buChar char="v"/>
            </a:pPr>
            <a:r>
              <a:rPr lang="en-US" sz="1200" dirty="0"/>
              <a:t>Sufficient unto the day is the evil thereof means:  Take Care of today’s work and don’t let the problems </a:t>
            </a:r>
          </a:p>
          <a:p>
            <a:r>
              <a:rPr lang="en-US" sz="1200" dirty="0"/>
              <a:t>			foreseeable in the future rob you of what you can accomplish today</a:t>
            </a:r>
          </a:p>
          <a:p>
            <a:pPr>
              <a:buFont typeface="Wingdings" pitchFamily="2" charset="2"/>
              <a:buChar char="v"/>
            </a:pPr>
            <a:endParaRPr lang="en-US" sz="1200" dirty="0"/>
          </a:p>
          <a:p>
            <a:pPr>
              <a:buFont typeface="Wingdings" pitchFamily="2" charset="2"/>
              <a:buChar char="v"/>
            </a:pPr>
            <a:endParaRPr lang="en-US" sz="1200" dirty="0"/>
          </a:p>
          <a:p>
            <a:pPr>
              <a:buFont typeface="Wingdings" pitchFamily="2" charset="2"/>
              <a:buChar char="v"/>
            </a:pPr>
            <a:endParaRPr lang="en-US" sz="1200" dirty="0"/>
          </a:p>
        </p:txBody>
      </p:sp>
      <p:sp>
        <p:nvSpPr>
          <p:cNvPr id="4" name="Rectangle 3"/>
          <p:cNvSpPr/>
          <p:nvPr/>
        </p:nvSpPr>
        <p:spPr>
          <a:xfrm>
            <a:off x="0" y="0"/>
            <a:ext cx="7224665"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9797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orig06.deviantart.net/736a/f/2009/057/3/7/egyptian_desert_mountain_by_pepeglax.jpg"/>
          <p:cNvPicPr>
            <a:picLocks noChangeAspect="1" noChangeArrowheads="1"/>
          </p:cNvPicPr>
          <p:nvPr/>
        </p:nvPicPr>
        <p:blipFill>
          <a:blip r:embed="rId2">
            <a:extLst>
              <a:ext uri="{28A0092B-C50C-407E-A947-70E740481C1C}">
                <a14:useLocalDpi xmlns:a14="http://schemas.microsoft.com/office/drawing/2010/main" val="0"/>
              </a:ext>
            </a:extLst>
          </a:blip>
          <a:srcRect l="-1634" r="2" b="42574"/>
          <a:stretch>
            <a:fillRect/>
          </a:stretch>
        </p:blipFill>
        <p:spPr bwMode="auto">
          <a:xfrm>
            <a:off x="-198438" y="0"/>
            <a:ext cx="12390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8"/>
          <p:cNvSpPr>
            <a:spLocks noChangeArrowheads="1"/>
          </p:cNvSpPr>
          <p:nvPr/>
        </p:nvSpPr>
        <p:spPr bwMode="auto">
          <a:xfrm>
            <a:off x="233017" y="528902"/>
            <a:ext cx="4002087"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t>“Some may serve for hope of earthly reward. Such a man or woman might serve in Church positions or in private acts of mercy in an effort to achieve prominence or cultivate contacts that would increase income or aid in acquiring wealth. Others might serve in order to obtain worldly honors, prominence, or power. …</a:t>
            </a:r>
          </a:p>
        </p:txBody>
      </p:sp>
      <p:sp>
        <p:nvSpPr>
          <p:cNvPr id="5124" name="Rectangle 1"/>
          <p:cNvSpPr>
            <a:spLocks noChangeArrowheads="1"/>
          </p:cNvSpPr>
          <p:nvPr/>
        </p:nvSpPr>
        <p:spPr bwMode="auto">
          <a:xfrm>
            <a:off x="8900782" y="2236189"/>
            <a:ext cx="303508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Open Sans"/>
              </a:rPr>
              <a:t>“In contrast, those who serve quietly, even ‘in secret,’ qualify for the Savior’s promise that ‘thy Father, who </a:t>
            </a:r>
            <a:r>
              <a:rPr lang="en-US" altLang="en-US" dirty="0" err="1">
                <a:latin typeface="Open Sans"/>
              </a:rPr>
              <a:t>seeth</a:t>
            </a:r>
            <a:r>
              <a:rPr lang="en-US" altLang="en-US" dirty="0">
                <a:latin typeface="Open Sans"/>
              </a:rPr>
              <a:t> in secret, shall reward thee openly.’ </a:t>
            </a:r>
            <a:endParaRPr lang="en-US" altLang="en-US" dirty="0"/>
          </a:p>
        </p:txBody>
      </p:sp>
      <p:sp>
        <p:nvSpPr>
          <p:cNvPr id="5125" name="Rectangle 6"/>
          <p:cNvSpPr>
            <a:spLocks noChangeArrowheads="1"/>
          </p:cNvSpPr>
          <p:nvPr/>
        </p:nvSpPr>
        <p:spPr bwMode="auto">
          <a:xfrm>
            <a:off x="233017" y="3754728"/>
            <a:ext cx="62634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Open Sans"/>
              </a:rPr>
              <a:t>“‘Charity is the pure love of Christ.’ The Book of Mormon teaches us that this virtue is ‘the greatest of all.’</a:t>
            </a:r>
            <a:endParaRPr lang="en-US" altLang="en-US" dirty="0"/>
          </a:p>
        </p:txBody>
      </p:sp>
      <p:sp>
        <p:nvSpPr>
          <p:cNvPr id="5126" name="Rectangle 9"/>
          <p:cNvSpPr>
            <a:spLocks noChangeArrowheads="1"/>
          </p:cNvSpPr>
          <p:nvPr/>
        </p:nvSpPr>
        <p:spPr bwMode="auto">
          <a:xfrm>
            <a:off x="6096000" y="4681400"/>
            <a:ext cx="6096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solidFill>
                  <a:srgbClr val="333333"/>
                </a:solidFill>
                <a:latin typeface="Open Sans"/>
              </a:rPr>
              <a:t>“If our service is to be most efficacious, it must be accomplished for the love of God and the love of his children. …</a:t>
            </a:r>
          </a:p>
          <a:p>
            <a:pPr eaLnBrk="1" hangingPunct="1"/>
            <a:r>
              <a:rPr lang="en-US" altLang="en-US" dirty="0"/>
              <a:t>“I know that God expects us to work to purify our hearts and our thoughts so that we may serve one another for the highest and best reason, the pure love of Christ.”</a:t>
            </a:r>
          </a:p>
        </p:txBody>
      </p:sp>
      <p:pic>
        <p:nvPicPr>
          <p:cNvPr id="5127" name="Picture 2" descr="woman and older woman in wheelcha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8395" y="394971"/>
            <a:ext cx="428625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1746044" y="6488668"/>
            <a:ext cx="445956" cy="369332"/>
          </a:xfrm>
          <a:prstGeom prst="rect">
            <a:avLst/>
          </a:prstGeom>
        </p:spPr>
        <p:txBody>
          <a:bodyPr wrap="none">
            <a:spAutoFit/>
          </a:bodyPr>
          <a:lstStyle/>
          <a:p>
            <a:r>
              <a:rPr lang="en-US" altLang="en-US" dirty="0"/>
              <a:t>(2)</a:t>
            </a:r>
            <a:endParaRPr lang="en-US" dirty="0"/>
          </a:p>
        </p:txBody>
      </p:sp>
      <p:sp>
        <p:nvSpPr>
          <p:cNvPr id="9" name="Rectangle 8"/>
          <p:cNvSpPr/>
          <p:nvPr/>
        </p:nvSpPr>
        <p:spPr>
          <a:xfrm>
            <a:off x="0" y="6549962"/>
            <a:ext cx="4019739" cy="307777"/>
          </a:xfrm>
          <a:prstGeom prst="rect">
            <a:avLst/>
          </a:prstGeom>
        </p:spPr>
        <p:txBody>
          <a:bodyPr wrap="square">
            <a:spAutoFit/>
          </a:bodyPr>
          <a:lstStyle/>
          <a:p>
            <a:r>
              <a:rPr lang="en-US" sz="1400" dirty="0"/>
              <a:t>Matthew 6:4; Moroni 7:46-47; 3 Nephi 13:18</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5683" y="97949"/>
            <a:ext cx="1126510" cy="14039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4" grpId="0"/>
      <p:bldP spid="5125" grpId="0"/>
      <p:bldP spid="51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orig06.deviantart.net/736a/f/2009/057/3/7/egyptian_desert_mountain_by_pepeglax.jpg"/>
          <p:cNvPicPr>
            <a:picLocks noChangeAspect="1" noChangeArrowheads="1"/>
          </p:cNvPicPr>
          <p:nvPr/>
        </p:nvPicPr>
        <p:blipFill>
          <a:blip r:embed="rId2">
            <a:extLst>
              <a:ext uri="{28A0092B-C50C-407E-A947-70E740481C1C}">
                <a14:useLocalDpi xmlns:a14="http://schemas.microsoft.com/office/drawing/2010/main" val="0"/>
              </a:ext>
            </a:extLst>
          </a:blip>
          <a:srcRect l="-1634" r="2" b="42574"/>
          <a:stretch>
            <a:fillRect/>
          </a:stretch>
        </p:blipFill>
        <p:spPr bwMode="auto">
          <a:xfrm>
            <a:off x="-198438" y="0"/>
            <a:ext cx="12390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8"/>
          <p:cNvSpPr>
            <a:spLocks noChangeArrowheads="1"/>
          </p:cNvSpPr>
          <p:nvPr/>
        </p:nvSpPr>
        <p:spPr bwMode="auto">
          <a:xfrm>
            <a:off x="1125743" y="929994"/>
            <a:ext cx="4002087"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2000" dirty="0"/>
              <a:t>“Devout Jews, at set times, faced Jerusalem, covered their heads, cast their eyes downward, and ostentatiously went through the ritual of prayer. </a:t>
            </a:r>
          </a:p>
          <a:p>
            <a:pPr eaLnBrk="1" hangingPunct="1"/>
            <a:endParaRPr lang="en-US" sz="2000" dirty="0"/>
          </a:p>
          <a:p>
            <a:pPr eaLnBrk="1" hangingPunct="1"/>
            <a:r>
              <a:rPr lang="en-US" sz="2000" dirty="0"/>
              <a:t>If the hour of prayer found them in the streets, so much the better, for all men would see their devoutness!</a:t>
            </a:r>
            <a:endParaRPr lang="en-US" altLang="en-US" sz="2000" dirty="0"/>
          </a:p>
        </p:txBody>
      </p:sp>
      <p:sp>
        <p:nvSpPr>
          <p:cNvPr id="2" name="Rectangle 1"/>
          <p:cNvSpPr/>
          <p:nvPr/>
        </p:nvSpPr>
        <p:spPr>
          <a:xfrm>
            <a:off x="11746044" y="6488668"/>
            <a:ext cx="442750" cy="369332"/>
          </a:xfrm>
          <a:prstGeom prst="rect">
            <a:avLst/>
          </a:prstGeom>
        </p:spPr>
        <p:txBody>
          <a:bodyPr wrap="none">
            <a:spAutoFit/>
          </a:bodyPr>
          <a:lstStyle/>
          <a:p>
            <a:r>
              <a:rPr lang="en-US" altLang="en-US" dirty="0"/>
              <a:t>(3)</a:t>
            </a:r>
            <a:endParaRPr lang="en-US" dirty="0"/>
          </a:p>
        </p:txBody>
      </p:sp>
      <p:sp>
        <p:nvSpPr>
          <p:cNvPr id="9" name="Rectangle 8"/>
          <p:cNvSpPr/>
          <p:nvPr/>
        </p:nvSpPr>
        <p:spPr>
          <a:xfrm>
            <a:off x="0" y="6549962"/>
            <a:ext cx="4019739" cy="307777"/>
          </a:xfrm>
          <a:prstGeom prst="rect">
            <a:avLst/>
          </a:prstGeom>
        </p:spPr>
        <p:txBody>
          <a:bodyPr wrap="square">
            <a:spAutoFit/>
          </a:bodyPr>
          <a:lstStyle/>
          <a:p>
            <a:r>
              <a:rPr lang="en-US" sz="1400" dirty="0"/>
              <a:t>Matthew 6:4-6</a:t>
            </a:r>
          </a:p>
        </p:txBody>
      </p:sp>
      <p:sp>
        <p:nvSpPr>
          <p:cNvPr id="11" name="TextBox 4"/>
          <p:cNvSpPr txBox="1">
            <a:spLocks noChangeArrowheads="1"/>
          </p:cNvSpPr>
          <p:nvPr/>
        </p:nvSpPr>
        <p:spPr bwMode="auto">
          <a:xfrm>
            <a:off x="0" y="0"/>
            <a:ext cx="1219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800" dirty="0">
                <a:latin typeface="Algerian" panose="04020705040A02060702" pitchFamily="82" charset="0"/>
              </a:rPr>
              <a:t>Prayer Practices</a:t>
            </a:r>
            <a:endParaRPr lang="en-US" altLang="en-US" sz="4000" dirty="0">
              <a:latin typeface="Algerian" panose="04020705040A02060702" pitchFamily="82" charset="0"/>
            </a:endParaRPr>
          </a:p>
        </p:txBody>
      </p:sp>
      <p:sp>
        <p:nvSpPr>
          <p:cNvPr id="4" name="Rectangle 3"/>
          <p:cNvSpPr/>
          <p:nvPr/>
        </p:nvSpPr>
        <p:spPr>
          <a:xfrm>
            <a:off x="6259286" y="5107372"/>
            <a:ext cx="4603460" cy="1323439"/>
          </a:xfrm>
          <a:prstGeom prst="rect">
            <a:avLst/>
          </a:prstGeom>
        </p:spPr>
        <p:txBody>
          <a:bodyPr wrap="square">
            <a:spAutoFit/>
          </a:bodyPr>
          <a:lstStyle/>
          <a:p>
            <a:pPr eaLnBrk="1" hangingPunct="1"/>
            <a:r>
              <a:rPr lang="en-US" sz="2000" dirty="0"/>
              <a:t>“To attract attention by saying one’s own prayers aloud in the synagogue was not uncommon. Such were among the practices of the day.”</a:t>
            </a:r>
            <a:endParaRPr lang="en-US" altLang="en-US" sz="2000" dirty="0"/>
          </a:p>
        </p:txBody>
      </p:sp>
      <p:pic>
        <p:nvPicPr>
          <p:cNvPr id="8194" name="Picture 2" descr="https://5ptsalt.files.wordpress.com/2011/12/pharisees_thum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3026" y="929994"/>
            <a:ext cx="4265142" cy="369565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newsnbible.com/news/photo/201601/3525_7378_402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5584" y="4237503"/>
            <a:ext cx="3555084" cy="23440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443" y="170050"/>
            <a:ext cx="745402" cy="1040457"/>
          </a:xfrm>
          <a:prstGeom prst="rect">
            <a:avLst/>
          </a:prstGeom>
        </p:spPr>
      </p:pic>
    </p:spTree>
    <p:extLst>
      <p:ext uri="{BB962C8B-B14F-4D97-AF65-F5344CB8AC3E}">
        <p14:creationId xmlns:p14="http://schemas.microsoft.com/office/powerpoint/2010/main" val="156966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orig06.deviantart.net/736a/f/2009/057/3/7/egyptian_desert_mountain_by_pepeglax.jpg"/>
          <p:cNvPicPr>
            <a:picLocks noChangeAspect="1" noChangeArrowheads="1"/>
          </p:cNvPicPr>
          <p:nvPr/>
        </p:nvPicPr>
        <p:blipFill>
          <a:blip r:embed="rId2">
            <a:extLst>
              <a:ext uri="{28A0092B-C50C-407E-A947-70E740481C1C}">
                <a14:useLocalDpi xmlns:a14="http://schemas.microsoft.com/office/drawing/2010/main" val="0"/>
              </a:ext>
            </a:extLst>
          </a:blip>
          <a:srcRect l="-1634" r="2" b="42574"/>
          <a:stretch>
            <a:fillRect/>
          </a:stretch>
        </p:blipFill>
        <p:spPr bwMode="auto">
          <a:xfrm>
            <a:off x="-198438" y="0"/>
            <a:ext cx="12390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8"/>
          <p:cNvSpPr>
            <a:spLocks noChangeArrowheads="1"/>
          </p:cNvSpPr>
          <p:nvPr/>
        </p:nvSpPr>
        <p:spPr bwMode="auto">
          <a:xfrm>
            <a:off x="774899" y="1027845"/>
            <a:ext cx="7143388"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2000" b="1" dirty="0"/>
              <a:t>“…What happens to us when we pray in secret?</a:t>
            </a:r>
          </a:p>
          <a:p>
            <a:pPr eaLnBrk="1" hangingPunct="1"/>
            <a:endParaRPr lang="en-US" sz="1600" dirty="0"/>
          </a:p>
          <a:p>
            <a:pPr eaLnBrk="1" hangingPunct="1"/>
            <a:r>
              <a:rPr lang="en-US" sz="1600" dirty="0"/>
              <a:t>First, our faith is put to the test. </a:t>
            </a:r>
          </a:p>
          <a:p>
            <a:pPr eaLnBrk="1" hangingPunct="1"/>
            <a:endParaRPr lang="en-US" sz="1600" dirty="0"/>
          </a:p>
          <a:p>
            <a:pPr eaLnBrk="1" hangingPunct="1"/>
            <a:r>
              <a:rPr lang="en-US" sz="1600" dirty="0"/>
              <a:t>When we pray alone, there is no one to impress…. </a:t>
            </a:r>
          </a:p>
          <a:p>
            <a:pPr eaLnBrk="1" hangingPunct="1"/>
            <a:endParaRPr lang="en-US" sz="1600" dirty="0"/>
          </a:p>
          <a:p>
            <a:pPr eaLnBrk="1" hangingPunct="1"/>
            <a:r>
              <a:rPr lang="en-US" sz="1600" dirty="0"/>
              <a:t>We take problems that no one else, not another living soul, can help us with. </a:t>
            </a:r>
          </a:p>
          <a:p>
            <a:pPr eaLnBrk="1" hangingPunct="1"/>
            <a:endParaRPr lang="en-US" sz="1600" dirty="0"/>
          </a:p>
          <a:p>
            <a:pPr eaLnBrk="1" hangingPunct="1"/>
            <a:r>
              <a:rPr lang="en-US" sz="1600" dirty="0"/>
              <a:t>We become like little children…</a:t>
            </a:r>
          </a:p>
          <a:p>
            <a:pPr eaLnBrk="1" hangingPunct="1"/>
            <a:endParaRPr lang="en-US" sz="1600" dirty="0"/>
          </a:p>
          <a:p>
            <a:pPr eaLnBrk="1" hangingPunct="1"/>
            <a:r>
              <a:rPr lang="en-US" sz="1600" dirty="0"/>
              <a:t>We do not have to worry about embarrassment if our prayers are not answered the way we think they should be, because only we and God know for what we pray. </a:t>
            </a:r>
          </a:p>
          <a:p>
            <a:pPr eaLnBrk="1" hangingPunct="1"/>
            <a:endParaRPr lang="en-US" sz="1600" dirty="0"/>
          </a:p>
          <a:p>
            <a:pPr eaLnBrk="1" hangingPunct="1"/>
            <a:r>
              <a:rPr lang="en-US" sz="1600" dirty="0"/>
              <a:t>We can be totally honest, knowing that we cannot lie to or deceive the Spirit or God. </a:t>
            </a:r>
          </a:p>
          <a:p>
            <a:pPr eaLnBrk="1" hangingPunct="1"/>
            <a:endParaRPr lang="en-US" sz="1600" dirty="0"/>
          </a:p>
          <a:p>
            <a:pPr eaLnBrk="1" hangingPunct="1"/>
            <a:r>
              <a:rPr lang="en-US" sz="1600" dirty="0"/>
              <a:t>When we have personal problems or struggles, we can pray and know that these things are kept totally confidential. </a:t>
            </a:r>
          </a:p>
          <a:p>
            <a:pPr eaLnBrk="1" hangingPunct="1"/>
            <a:endParaRPr lang="en-US" sz="1600" dirty="0"/>
          </a:p>
          <a:p>
            <a:pPr eaLnBrk="1" hangingPunct="1"/>
            <a:r>
              <a:rPr lang="en-US" sz="1600" dirty="0"/>
              <a:t>We can discuss our weaknesses, our sins, our frustrations, our needs, and know that He will listen and respond."</a:t>
            </a:r>
            <a:endParaRPr lang="en-US" altLang="en-US" sz="1600" dirty="0"/>
          </a:p>
        </p:txBody>
      </p:sp>
      <p:sp>
        <p:nvSpPr>
          <p:cNvPr id="2" name="Rectangle 1"/>
          <p:cNvSpPr/>
          <p:nvPr/>
        </p:nvSpPr>
        <p:spPr>
          <a:xfrm>
            <a:off x="11746044" y="6488668"/>
            <a:ext cx="442750" cy="369332"/>
          </a:xfrm>
          <a:prstGeom prst="rect">
            <a:avLst/>
          </a:prstGeom>
        </p:spPr>
        <p:txBody>
          <a:bodyPr wrap="none">
            <a:spAutoFit/>
          </a:bodyPr>
          <a:lstStyle/>
          <a:p>
            <a:r>
              <a:rPr lang="en-US" altLang="en-US" dirty="0"/>
              <a:t>(4)</a:t>
            </a:r>
            <a:endParaRPr lang="en-US" dirty="0"/>
          </a:p>
        </p:txBody>
      </p:sp>
      <p:sp>
        <p:nvSpPr>
          <p:cNvPr id="9" name="Rectangle 8"/>
          <p:cNvSpPr/>
          <p:nvPr/>
        </p:nvSpPr>
        <p:spPr>
          <a:xfrm>
            <a:off x="0" y="6549962"/>
            <a:ext cx="4019739" cy="307777"/>
          </a:xfrm>
          <a:prstGeom prst="rect">
            <a:avLst/>
          </a:prstGeom>
        </p:spPr>
        <p:txBody>
          <a:bodyPr wrap="square">
            <a:spAutoFit/>
          </a:bodyPr>
          <a:lstStyle/>
          <a:p>
            <a:r>
              <a:rPr lang="en-US" sz="1400" dirty="0"/>
              <a:t>Matthew 6:6</a:t>
            </a:r>
          </a:p>
        </p:txBody>
      </p:sp>
      <p:sp>
        <p:nvSpPr>
          <p:cNvPr id="11" name="TextBox 4"/>
          <p:cNvSpPr txBox="1">
            <a:spLocks noChangeArrowheads="1"/>
          </p:cNvSpPr>
          <p:nvPr/>
        </p:nvSpPr>
        <p:spPr bwMode="auto">
          <a:xfrm>
            <a:off x="0" y="0"/>
            <a:ext cx="1219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800" dirty="0">
                <a:latin typeface="Algerian" panose="04020705040A02060702" pitchFamily="82" charset="0"/>
              </a:rPr>
              <a:t>Pray in Your Closets</a:t>
            </a:r>
            <a:endParaRPr lang="en-US" altLang="en-US" sz="4000" dirty="0">
              <a:latin typeface="Algerian" panose="04020705040A02060702" pitchFamily="82" charset="0"/>
            </a:endParaRPr>
          </a:p>
        </p:txBody>
      </p:sp>
      <p:grpSp>
        <p:nvGrpSpPr>
          <p:cNvPr id="12" name="Group 11"/>
          <p:cNvGrpSpPr/>
          <p:nvPr/>
        </p:nvGrpSpPr>
        <p:grpSpPr>
          <a:xfrm>
            <a:off x="8172693" y="3971815"/>
            <a:ext cx="3490677" cy="2586471"/>
            <a:chOff x="384206" y="4158361"/>
            <a:chExt cx="3289208" cy="2390250"/>
          </a:xfrm>
        </p:grpSpPr>
        <p:grpSp>
          <p:nvGrpSpPr>
            <p:cNvPr id="13" name="Group 12"/>
            <p:cNvGrpSpPr/>
            <p:nvPr/>
          </p:nvGrpSpPr>
          <p:grpSpPr>
            <a:xfrm>
              <a:off x="384206" y="4158361"/>
              <a:ext cx="3289208" cy="2390250"/>
              <a:chOff x="609599" y="833642"/>
              <a:chExt cx="7941747" cy="5771225"/>
            </a:xfrm>
          </p:grpSpPr>
          <p:grpSp>
            <p:nvGrpSpPr>
              <p:cNvPr id="15" name="Group 14"/>
              <p:cNvGrpSpPr/>
              <p:nvPr/>
            </p:nvGrpSpPr>
            <p:grpSpPr>
              <a:xfrm rot="10800000">
                <a:off x="7696200" y="5257800"/>
                <a:ext cx="621450" cy="1347067"/>
                <a:chOff x="7010400" y="381000"/>
                <a:chExt cx="762000" cy="2033666"/>
              </a:xfrm>
            </p:grpSpPr>
            <p:sp>
              <p:nvSpPr>
                <p:cNvPr id="28"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1"/>
              <p:cNvGrpSpPr/>
              <p:nvPr/>
            </p:nvGrpSpPr>
            <p:grpSpPr>
              <a:xfrm rot="10800000">
                <a:off x="939238" y="4923502"/>
                <a:ext cx="621450" cy="1347067"/>
                <a:chOff x="7010400" y="381000"/>
                <a:chExt cx="762000" cy="2033666"/>
              </a:xfrm>
            </p:grpSpPr>
            <p:sp>
              <p:nvSpPr>
                <p:cNvPr id="26" name="Rounded Rectangle 25"/>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899460" y="833642"/>
                <a:ext cx="621450" cy="986197"/>
                <a:chOff x="7031201" y="834275"/>
                <a:chExt cx="762000" cy="1488861"/>
              </a:xfrm>
            </p:grpSpPr>
            <p:sp>
              <p:nvSpPr>
                <p:cNvPr id="24" name="Rounded Rectangle 23"/>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7646520" y="1148254"/>
                <a:ext cx="621450" cy="1017899"/>
                <a:chOff x="7087348" y="824753"/>
                <a:chExt cx="762000" cy="1536722"/>
              </a:xfrm>
            </p:grpSpPr>
            <p:sp>
              <p:nvSpPr>
                <p:cNvPr id="22" name="Rounded Rectangle 21"/>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935913" y="4652294"/>
              <a:ext cx="2248437" cy="1450579"/>
            </a:xfrm>
            <a:prstGeom prst="rect">
              <a:avLst/>
            </a:prstGeom>
          </p:spPr>
          <p:txBody>
            <a:bodyPr wrap="square">
              <a:spAutoFit/>
            </a:bodyPr>
            <a:lstStyle/>
            <a:p>
              <a:pPr algn="ctr"/>
              <a:r>
                <a:rPr lang="en-US" sz="1600" b="1" dirty="0"/>
                <a:t>If we perform acts of devotion to please Heavenly Father rather than to seek the attention of others, then He will reward us openly</a:t>
              </a:r>
              <a:endParaRPr lang="en-US" sz="1600" dirty="0"/>
            </a:p>
          </p:txBody>
        </p:sp>
      </p:grpSp>
      <p:grpSp>
        <p:nvGrpSpPr>
          <p:cNvPr id="30" name="Group 29"/>
          <p:cNvGrpSpPr/>
          <p:nvPr/>
        </p:nvGrpSpPr>
        <p:grpSpPr>
          <a:xfrm>
            <a:off x="156660" y="762837"/>
            <a:ext cx="519020" cy="785305"/>
            <a:chOff x="1371598" y="923694"/>
            <a:chExt cx="3089534" cy="4562706"/>
          </a:xfrm>
          <a:solidFill>
            <a:srgbClr val="FF0000"/>
          </a:solidFill>
        </p:grpSpPr>
        <p:sp>
          <p:nvSpPr>
            <p:cNvPr id="31" name="Rounded Rectangle 30"/>
            <p:cNvSpPr/>
            <p:nvPr/>
          </p:nvSpPr>
          <p:spPr>
            <a:xfrm rot="1802092">
              <a:off x="1971052" y="1845413"/>
              <a:ext cx="1173002" cy="2709972"/>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rot="2315181">
              <a:off x="3648370" y="2264076"/>
              <a:ext cx="566679" cy="1374130"/>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rot="19186555">
              <a:off x="2949762" y="1829423"/>
              <a:ext cx="760287" cy="1774049"/>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rot="5400000">
              <a:off x="2400299" y="3543299"/>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rot="7465154">
              <a:off x="2518032" y="2948707"/>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110357" y="923694"/>
              <a:ext cx="1133293" cy="1133293"/>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482" name="Picture 2" descr="http://mormonchurch.com/files/2015/02/young-man-kneeling-in-pray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7718" y="2105669"/>
            <a:ext cx="1492917" cy="1866146"/>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lds.net/wp-content/uploads/2014/10/Prayer-ld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315" t="9578" r="17684" b="4963"/>
          <a:stretch/>
        </p:blipFill>
        <p:spPr bwMode="auto">
          <a:xfrm>
            <a:off x="7514733" y="911395"/>
            <a:ext cx="2403299" cy="1920709"/>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http://www.gapages.com/feathvj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39649" y="152658"/>
            <a:ext cx="841973" cy="1122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08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23">
                                            <p:txEl>
                                              <p:pRg st="6" end="6"/>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20484"/>
                                        </p:tgtEl>
                                        <p:attrNameLst>
                                          <p:attrName>style.visibility</p:attrName>
                                        </p:attrNameLst>
                                      </p:cBhvr>
                                      <p:to>
                                        <p:strVal val="visible"/>
                                      </p:to>
                                    </p:set>
                                    <p:animEffect transition="in" filter="fade">
                                      <p:cBhvr>
                                        <p:cTn id="23" dur="500"/>
                                        <p:tgtEl>
                                          <p:spTgt spid="2048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123">
                                            <p:txEl>
                                              <p:pRg st="8" end="8"/>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123">
                                            <p:txEl>
                                              <p:pRg st="10" end="1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123">
                                            <p:txEl>
                                              <p:pRg st="12" end="12"/>
                                            </p:txEl>
                                          </p:spTgt>
                                        </p:tgtEl>
                                        <p:attrNameLst>
                                          <p:attrName>style.visibility</p:attrName>
                                        </p:attrNameLst>
                                      </p:cBhvr>
                                      <p:to>
                                        <p:strVal val="visible"/>
                                      </p:to>
                                    </p:set>
                                  </p:childTnLst>
                                </p:cTn>
                              </p:par>
                              <p:par>
                                <p:cTn id="36" presetID="10" presetClass="entr" presetSubtype="0" fill="hold" nodeType="withEffect">
                                  <p:stCondLst>
                                    <p:cond delay="0"/>
                                  </p:stCondLst>
                                  <p:childTnLst>
                                    <p:set>
                                      <p:cBhvr>
                                        <p:cTn id="37" dur="1" fill="hold">
                                          <p:stCondLst>
                                            <p:cond delay="0"/>
                                          </p:stCondLst>
                                        </p:cTn>
                                        <p:tgtEl>
                                          <p:spTgt spid="20482"/>
                                        </p:tgtEl>
                                        <p:attrNameLst>
                                          <p:attrName>style.visibility</p:attrName>
                                        </p:attrNameLst>
                                      </p:cBhvr>
                                      <p:to>
                                        <p:strVal val="visible"/>
                                      </p:to>
                                    </p:set>
                                    <p:animEffect transition="in" filter="fade">
                                      <p:cBhvr>
                                        <p:cTn id="38" dur="500"/>
                                        <p:tgtEl>
                                          <p:spTgt spid="20482"/>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123">
                                            <p:txEl>
                                              <p:pRg st="14" end="1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123">
                                            <p:txEl>
                                              <p:pRg st="16" end="1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6" presetClass="entr" presetSubtype="37"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arn(outVertical)">
                                      <p:cBhvr>
                                        <p:cTn id="5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orig06.deviantart.net/736a/f/2009/057/3/7/egyptian_desert_mountain_by_pepeglax.jpg"/>
          <p:cNvPicPr>
            <a:picLocks noChangeAspect="1" noChangeArrowheads="1"/>
          </p:cNvPicPr>
          <p:nvPr/>
        </p:nvPicPr>
        <p:blipFill>
          <a:blip r:embed="rId2">
            <a:extLst>
              <a:ext uri="{28A0092B-C50C-407E-A947-70E740481C1C}">
                <a14:useLocalDpi xmlns:a14="http://schemas.microsoft.com/office/drawing/2010/main" val="0"/>
              </a:ext>
            </a:extLst>
          </a:blip>
          <a:srcRect l="-1634" r="2" b="42574"/>
          <a:stretch>
            <a:fillRect/>
          </a:stretch>
        </p:blipFill>
        <p:spPr bwMode="auto">
          <a:xfrm>
            <a:off x="-198438" y="0"/>
            <a:ext cx="12390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8"/>
          <p:cNvSpPr>
            <a:spLocks noChangeArrowheads="1"/>
          </p:cNvSpPr>
          <p:nvPr/>
        </p:nvSpPr>
        <p:spPr bwMode="auto">
          <a:xfrm>
            <a:off x="394653" y="1212641"/>
            <a:ext cx="612384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2000" dirty="0"/>
              <a:t>“Our prayers become hollow when we say similar words in similar ways over and over so often that the words become more of a recitation than a communication. </a:t>
            </a:r>
          </a:p>
          <a:p>
            <a:pPr eaLnBrk="1" hangingPunct="1"/>
            <a:endParaRPr lang="en-US" sz="2000" dirty="0"/>
          </a:p>
          <a:p>
            <a:pPr eaLnBrk="1" hangingPunct="1"/>
            <a:r>
              <a:rPr lang="en-US" sz="2000" dirty="0"/>
              <a:t>This is what the Savior described as ‘vain repetitions’. …</a:t>
            </a:r>
            <a:endParaRPr lang="en-US" altLang="en-US" sz="1600" dirty="0"/>
          </a:p>
        </p:txBody>
      </p:sp>
      <p:sp>
        <p:nvSpPr>
          <p:cNvPr id="2" name="Rectangle 1"/>
          <p:cNvSpPr/>
          <p:nvPr/>
        </p:nvSpPr>
        <p:spPr>
          <a:xfrm>
            <a:off x="11746044" y="6488668"/>
            <a:ext cx="442750" cy="369332"/>
          </a:xfrm>
          <a:prstGeom prst="rect">
            <a:avLst/>
          </a:prstGeom>
        </p:spPr>
        <p:txBody>
          <a:bodyPr wrap="none">
            <a:spAutoFit/>
          </a:bodyPr>
          <a:lstStyle/>
          <a:p>
            <a:r>
              <a:rPr lang="en-US" altLang="en-US" dirty="0"/>
              <a:t>(5)</a:t>
            </a:r>
            <a:endParaRPr lang="en-US" dirty="0"/>
          </a:p>
        </p:txBody>
      </p:sp>
      <p:sp>
        <p:nvSpPr>
          <p:cNvPr id="9" name="Rectangle 8"/>
          <p:cNvSpPr/>
          <p:nvPr/>
        </p:nvSpPr>
        <p:spPr>
          <a:xfrm>
            <a:off x="0" y="6549962"/>
            <a:ext cx="4019739" cy="307777"/>
          </a:xfrm>
          <a:prstGeom prst="rect">
            <a:avLst/>
          </a:prstGeom>
        </p:spPr>
        <p:txBody>
          <a:bodyPr wrap="square">
            <a:spAutoFit/>
          </a:bodyPr>
          <a:lstStyle/>
          <a:p>
            <a:r>
              <a:rPr lang="en-US" sz="1400" dirty="0"/>
              <a:t>Matthew 6:7</a:t>
            </a:r>
          </a:p>
        </p:txBody>
      </p:sp>
      <p:sp>
        <p:nvSpPr>
          <p:cNvPr id="11" name="TextBox 4"/>
          <p:cNvSpPr txBox="1">
            <a:spLocks noChangeArrowheads="1"/>
          </p:cNvSpPr>
          <p:nvPr/>
        </p:nvSpPr>
        <p:spPr bwMode="auto">
          <a:xfrm>
            <a:off x="0" y="0"/>
            <a:ext cx="1219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800" dirty="0">
                <a:latin typeface="Algerian" panose="04020705040A02060702" pitchFamily="82" charset="0"/>
              </a:rPr>
              <a:t>Vain Repetitions</a:t>
            </a:r>
            <a:endParaRPr lang="en-US" altLang="en-US" sz="4000" dirty="0">
              <a:latin typeface="Algerian" panose="04020705040A02060702" pitchFamily="82" charset="0"/>
            </a:endParaRPr>
          </a:p>
        </p:txBody>
      </p:sp>
      <p:sp>
        <p:nvSpPr>
          <p:cNvPr id="3" name="Rectangle 2"/>
          <p:cNvSpPr/>
          <p:nvPr/>
        </p:nvSpPr>
        <p:spPr>
          <a:xfrm>
            <a:off x="5567855" y="4418643"/>
            <a:ext cx="5941614" cy="1754326"/>
          </a:xfrm>
          <a:prstGeom prst="rect">
            <a:avLst/>
          </a:prstGeom>
        </p:spPr>
        <p:txBody>
          <a:bodyPr wrap="square">
            <a:spAutoFit/>
          </a:bodyPr>
          <a:lstStyle/>
          <a:p>
            <a:r>
              <a:rPr lang="en-US" b="0" i="0" dirty="0">
                <a:solidFill>
                  <a:srgbClr val="333333"/>
                </a:solidFill>
                <a:effectLst/>
                <a:latin typeface="Open Sans"/>
              </a:rPr>
              <a:t>“Do your prayers at times sound and feel the same? </a:t>
            </a:r>
          </a:p>
          <a:p>
            <a:endParaRPr lang="en-US" dirty="0">
              <a:solidFill>
                <a:srgbClr val="333333"/>
              </a:solidFill>
              <a:latin typeface="Open Sans"/>
            </a:endParaRPr>
          </a:p>
          <a:p>
            <a:r>
              <a:rPr lang="en-US" b="0" i="0" dirty="0">
                <a:solidFill>
                  <a:srgbClr val="333333"/>
                </a:solidFill>
                <a:effectLst/>
                <a:latin typeface="Open Sans"/>
              </a:rPr>
              <a:t>Have you ever said a prayer mechanically, the words pouring forth as though cut from a machine? </a:t>
            </a:r>
          </a:p>
          <a:p>
            <a:endParaRPr lang="en-US" dirty="0">
              <a:solidFill>
                <a:srgbClr val="333333"/>
              </a:solidFill>
              <a:latin typeface="Open Sans"/>
            </a:endParaRPr>
          </a:p>
          <a:p>
            <a:r>
              <a:rPr lang="en-US" b="0" i="0" dirty="0">
                <a:solidFill>
                  <a:srgbClr val="333333"/>
                </a:solidFill>
                <a:effectLst/>
                <a:latin typeface="Open Sans"/>
              </a:rPr>
              <a:t>Do you sometimes bore yourself as you pray?</a:t>
            </a:r>
            <a:endParaRPr lang="en-US" dirty="0"/>
          </a:p>
        </p:txBody>
      </p:sp>
      <p:pic>
        <p:nvPicPr>
          <p:cNvPr id="22530" name="Picture 2" descr="https://supermormon.files.wordpress.com/2012/12/child-praying.jpg?w=315&amp;h=360&amp;cro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6136" y="724139"/>
            <a:ext cx="2069908" cy="2365610"/>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http://f.tqn.com/y/lds/1/L/8/u/2/GettyImages-6018407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8495" y="2111334"/>
            <a:ext cx="2857500" cy="1933576"/>
          </a:xfrm>
          <a:prstGeom prst="rect">
            <a:avLst/>
          </a:prstGeom>
          <a:noFill/>
          <a:ln w="19050">
            <a:solidFill>
              <a:srgbClr val="FF0000"/>
            </a:solidFill>
          </a:ln>
          <a:extLst>
            <a:ext uri="{909E8E84-426E-40DD-AFC4-6F175D3DCCD1}">
              <a14:hiddenFill xmlns:a14="http://schemas.microsoft.com/office/drawing/2010/main">
                <a:solidFill>
                  <a:srgbClr val="FFFFFF"/>
                </a:solidFill>
              </a14:hiddenFill>
            </a:ext>
          </a:extLst>
        </p:spPr>
      </p:pic>
      <p:pic>
        <p:nvPicPr>
          <p:cNvPr id="22536" name="Picture 8" descr="https://s-media-cache-ak0.pinimg.com/736x/10/4e/bf/104ebfbd9fdffd51f22caf0c899205b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6442" y="2934082"/>
            <a:ext cx="2824403" cy="3685877"/>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2538" name="Picture 10" descr="https://upload.wikimedia.org/wikipedia/en/thumb/e/eb/JosephB.Wirthlin.jpg/175px-JosephB.Wirthli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976" y="90014"/>
            <a:ext cx="795283" cy="105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2532"/>
                                        </p:tgtEl>
                                        <p:attrNameLst>
                                          <p:attrName>style.visibility</p:attrName>
                                        </p:attrNameLst>
                                      </p:cBhvr>
                                      <p:to>
                                        <p:strVal val="visible"/>
                                      </p:to>
                                    </p:set>
                                    <p:animEffect transition="in" filter="fade">
                                      <p:cBhvr>
                                        <p:cTn id="13" dur="500"/>
                                        <p:tgtEl>
                                          <p:spTgt spid="2253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22530"/>
                                        </p:tgtEl>
                                        <p:attrNameLst>
                                          <p:attrName>style.visibility</p:attrName>
                                        </p:attrNameLst>
                                      </p:cBhvr>
                                      <p:to>
                                        <p:strVal val="visible"/>
                                      </p:to>
                                    </p:set>
                                    <p:animEffect transition="in" filter="fade">
                                      <p:cBhvr>
                                        <p:cTn id="20" dur="500"/>
                                        <p:tgtEl>
                                          <p:spTgt spid="2253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22536"/>
                                        </p:tgtEl>
                                        <p:attrNameLst>
                                          <p:attrName>style.visibility</p:attrName>
                                        </p:attrNameLst>
                                      </p:cBhvr>
                                      <p:to>
                                        <p:strVal val="visible"/>
                                      </p:to>
                                    </p:set>
                                    <p:animEffect transition="in" filter="fade">
                                      <p:cBhvr>
                                        <p:cTn id="27" dur="500"/>
                                        <p:tgtEl>
                                          <p:spTgt spid="2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orig06.deviantart.net/736a/f/2009/057/3/7/egyptian_desert_mountain_by_pepeglax.jpg"/>
          <p:cNvPicPr>
            <a:picLocks noChangeAspect="1" noChangeArrowheads="1"/>
          </p:cNvPicPr>
          <p:nvPr/>
        </p:nvPicPr>
        <p:blipFill>
          <a:blip r:embed="rId2">
            <a:extLst>
              <a:ext uri="{28A0092B-C50C-407E-A947-70E740481C1C}">
                <a14:useLocalDpi xmlns:a14="http://schemas.microsoft.com/office/drawing/2010/main" val="0"/>
              </a:ext>
            </a:extLst>
          </a:blip>
          <a:srcRect l="-1634" r="2" b="42574"/>
          <a:stretch>
            <a:fillRect/>
          </a:stretch>
        </p:blipFill>
        <p:spPr bwMode="auto">
          <a:xfrm>
            <a:off x="-198438" y="0"/>
            <a:ext cx="12390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1746044" y="6488668"/>
            <a:ext cx="442750" cy="369332"/>
          </a:xfrm>
          <a:prstGeom prst="rect">
            <a:avLst/>
          </a:prstGeom>
        </p:spPr>
        <p:txBody>
          <a:bodyPr wrap="none">
            <a:spAutoFit/>
          </a:bodyPr>
          <a:lstStyle/>
          <a:p>
            <a:r>
              <a:rPr lang="en-US" altLang="en-US" dirty="0"/>
              <a:t>(5)</a:t>
            </a:r>
            <a:endParaRPr lang="en-US" dirty="0"/>
          </a:p>
        </p:txBody>
      </p:sp>
      <p:sp>
        <p:nvSpPr>
          <p:cNvPr id="9" name="Rectangle 8"/>
          <p:cNvSpPr/>
          <p:nvPr/>
        </p:nvSpPr>
        <p:spPr>
          <a:xfrm>
            <a:off x="0" y="6549962"/>
            <a:ext cx="4019739" cy="307777"/>
          </a:xfrm>
          <a:prstGeom prst="rect">
            <a:avLst/>
          </a:prstGeom>
        </p:spPr>
        <p:txBody>
          <a:bodyPr wrap="square">
            <a:spAutoFit/>
          </a:bodyPr>
          <a:lstStyle/>
          <a:p>
            <a:r>
              <a:rPr lang="en-US" sz="1400" dirty="0"/>
              <a:t>Matthew 6:7</a:t>
            </a:r>
          </a:p>
        </p:txBody>
      </p:sp>
      <p:sp>
        <p:nvSpPr>
          <p:cNvPr id="11" name="TextBox 4"/>
          <p:cNvSpPr txBox="1">
            <a:spLocks noChangeArrowheads="1"/>
          </p:cNvSpPr>
          <p:nvPr/>
        </p:nvSpPr>
        <p:spPr bwMode="auto">
          <a:xfrm>
            <a:off x="0" y="0"/>
            <a:ext cx="1219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800" dirty="0">
                <a:latin typeface="Algerian" panose="04020705040A02060702" pitchFamily="82" charset="0"/>
              </a:rPr>
              <a:t>Improving Our Prayers</a:t>
            </a:r>
            <a:endParaRPr lang="en-US" altLang="en-US" sz="4000" dirty="0">
              <a:latin typeface="Algerian" panose="04020705040A02060702" pitchFamily="82" charset="0"/>
            </a:endParaRPr>
          </a:p>
        </p:txBody>
      </p:sp>
      <p:sp>
        <p:nvSpPr>
          <p:cNvPr id="3" name="Rectangle 2"/>
          <p:cNvSpPr/>
          <p:nvPr/>
        </p:nvSpPr>
        <p:spPr>
          <a:xfrm>
            <a:off x="5650044" y="4460932"/>
            <a:ext cx="6096000" cy="1477328"/>
          </a:xfrm>
          <a:prstGeom prst="rect">
            <a:avLst/>
          </a:prstGeom>
        </p:spPr>
        <p:txBody>
          <a:bodyPr>
            <a:spAutoFit/>
          </a:bodyPr>
          <a:lstStyle/>
          <a:p>
            <a:r>
              <a:rPr lang="en-US" dirty="0"/>
              <a:t>“Think of those things you truly need. </a:t>
            </a:r>
          </a:p>
          <a:p>
            <a:endParaRPr lang="en-US" dirty="0"/>
          </a:p>
          <a:p>
            <a:r>
              <a:rPr lang="en-US" dirty="0"/>
              <a:t>Bring your goals and your hopes and your dreams to the Lord and set them before Him. Heavenly Father wants us to approach Him and ask for His divine aid.”</a:t>
            </a:r>
          </a:p>
        </p:txBody>
      </p:sp>
      <p:sp>
        <p:nvSpPr>
          <p:cNvPr id="4" name="Rectangle 3"/>
          <p:cNvSpPr/>
          <p:nvPr/>
        </p:nvSpPr>
        <p:spPr>
          <a:xfrm>
            <a:off x="395335" y="1499480"/>
            <a:ext cx="6096000" cy="2031325"/>
          </a:xfrm>
          <a:prstGeom prst="rect">
            <a:avLst/>
          </a:prstGeom>
        </p:spPr>
        <p:txBody>
          <a:bodyPr>
            <a:spAutoFit/>
          </a:bodyPr>
          <a:lstStyle/>
          <a:p>
            <a:r>
              <a:rPr lang="en-US" b="0" i="0" dirty="0">
                <a:solidFill>
                  <a:srgbClr val="333333"/>
                </a:solidFill>
                <a:effectLst/>
                <a:latin typeface="Open Sans"/>
              </a:rPr>
              <a:t>“Will prayers that do not demand much of your thought merit much attention from our Heavenly Father? </a:t>
            </a:r>
          </a:p>
          <a:p>
            <a:endParaRPr lang="en-US" dirty="0">
              <a:solidFill>
                <a:srgbClr val="333333"/>
              </a:solidFill>
              <a:latin typeface="Open Sans"/>
            </a:endParaRPr>
          </a:p>
          <a:p>
            <a:r>
              <a:rPr lang="en-US" b="0" i="0" dirty="0">
                <a:solidFill>
                  <a:srgbClr val="333333"/>
                </a:solidFill>
                <a:effectLst/>
                <a:latin typeface="Open Sans"/>
              </a:rPr>
              <a:t>When you find yourself getting into a routine with your prayers, step back and think. Meditate for a while on the things for which you really are grateful. Look for them. They don’t have to be grand or glorious. …</a:t>
            </a:r>
            <a:endParaRPr lang="en-US" dirty="0"/>
          </a:p>
        </p:txBody>
      </p:sp>
      <p:pic>
        <p:nvPicPr>
          <p:cNvPr id="10" name="Picture 10" descr="https://upload.wikimedia.org/wikipedia/en/thumb/e/eb/JosephB.Wirthlin.jpg/175px-JosephB.Wirthl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976" y="90014"/>
            <a:ext cx="795283" cy="1058863"/>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http://dc95wa4w5yhv.cloudfront.net/image-cache/christian-meditation_472_314_80.jpg"/>
          <p:cNvPicPr>
            <a:picLocks noChangeAspect="1" noChangeArrowheads="1"/>
          </p:cNvPicPr>
          <p:nvPr/>
        </p:nvPicPr>
        <p:blipFill rotWithShape="1">
          <a:blip r:embed="rId4">
            <a:extLst>
              <a:ext uri="{28A0092B-C50C-407E-A947-70E740481C1C}">
                <a14:useLocalDpi xmlns:a14="http://schemas.microsoft.com/office/drawing/2010/main" val="0"/>
              </a:ext>
            </a:extLst>
          </a:blip>
          <a:srcRect l="41694" b="3210"/>
          <a:stretch/>
        </p:blipFill>
        <p:spPr bwMode="auto">
          <a:xfrm>
            <a:off x="7637172" y="1015670"/>
            <a:ext cx="2621340" cy="2894854"/>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http://lds.net/wp-content/uploads/2014/04/Girl-Pray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9453" y="4112331"/>
            <a:ext cx="1691954" cy="2119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3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orig06.deviantart.net/736a/f/2009/057/3/7/egyptian_desert_mountain_by_pepeglax.jpg"/>
          <p:cNvPicPr>
            <a:picLocks noChangeAspect="1" noChangeArrowheads="1"/>
          </p:cNvPicPr>
          <p:nvPr/>
        </p:nvPicPr>
        <p:blipFill>
          <a:blip r:embed="rId2">
            <a:extLst>
              <a:ext uri="{28A0092B-C50C-407E-A947-70E740481C1C}">
                <a14:useLocalDpi xmlns:a14="http://schemas.microsoft.com/office/drawing/2010/main" val="0"/>
              </a:ext>
            </a:extLst>
          </a:blip>
          <a:srcRect l="-1634" r="2" b="42574"/>
          <a:stretch>
            <a:fillRect/>
          </a:stretch>
        </p:blipFill>
        <p:spPr bwMode="auto">
          <a:xfrm>
            <a:off x="-198438" y="0"/>
            <a:ext cx="12390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1746044" y="6488668"/>
            <a:ext cx="442750" cy="369332"/>
          </a:xfrm>
          <a:prstGeom prst="rect">
            <a:avLst/>
          </a:prstGeom>
        </p:spPr>
        <p:txBody>
          <a:bodyPr wrap="none">
            <a:spAutoFit/>
          </a:bodyPr>
          <a:lstStyle/>
          <a:p>
            <a:r>
              <a:rPr lang="en-US" altLang="en-US" dirty="0"/>
              <a:t>(6)</a:t>
            </a:r>
            <a:endParaRPr lang="en-US" dirty="0"/>
          </a:p>
        </p:txBody>
      </p:sp>
      <p:sp>
        <p:nvSpPr>
          <p:cNvPr id="9" name="Rectangle 8"/>
          <p:cNvSpPr/>
          <p:nvPr/>
        </p:nvSpPr>
        <p:spPr>
          <a:xfrm>
            <a:off x="0" y="6549962"/>
            <a:ext cx="4019739" cy="307777"/>
          </a:xfrm>
          <a:prstGeom prst="rect">
            <a:avLst/>
          </a:prstGeom>
        </p:spPr>
        <p:txBody>
          <a:bodyPr wrap="square">
            <a:spAutoFit/>
          </a:bodyPr>
          <a:lstStyle/>
          <a:p>
            <a:r>
              <a:rPr lang="en-US" sz="1400" dirty="0"/>
              <a:t>Matthew 6:8</a:t>
            </a:r>
          </a:p>
        </p:txBody>
      </p:sp>
      <p:sp>
        <p:nvSpPr>
          <p:cNvPr id="11" name="TextBox 4"/>
          <p:cNvSpPr txBox="1">
            <a:spLocks noChangeArrowheads="1"/>
          </p:cNvSpPr>
          <p:nvPr/>
        </p:nvSpPr>
        <p:spPr bwMode="auto">
          <a:xfrm>
            <a:off x="0" y="0"/>
            <a:ext cx="1219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800" dirty="0">
                <a:latin typeface="Algerian" panose="04020705040A02060702" pitchFamily="82" charset="0"/>
              </a:rPr>
              <a:t>Your Father </a:t>
            </a:r>
            <a:r>
              <a:rPr lang="en-US" altLang="en-US" sz="4800" dirty="0" err="1">
                <a:latin typeface="Algerian" panose="04020705040A02060702" pitchFamily="82" charset="0"/>
              </a:rPr>
              <a:t>Knoweth</a:t>
            </a:r>
            <a:endParaRPr lang="en-US" altLang="en-US" sz="4000" dirty="0">
              <a:latin typeface="Algerian" panose="04020705040A02060702" pitchFamily="82" charset="0"/>
            </a:endParaRPr>
          </a:p>
        </p:txBody>
      </p:sp>
      <p:sp>
        <p:nvSpPr>
          <p:cNvPr id="4" name="Rectangle 3"/>
          <p:cNvSpPr/>
          <p:nvPr/>
        </p:nvSpPr>
        <p:spPr>
          <a:xfrm>
            <a:off x="2362954" y="863533"/>
            <a:ext cx="6219731" cy="4524315"/>
          </a:xfrm>
          <a:prstGeom prst="rect">
            <a:avLst/>
          </a:prstGeom>
        </p:spPr>
        <p:txBody>
          <a:bodyPr wrap="square">
            <a:spAutoFit/>
          </a:bodyPr>
          <a:lstStyle/>
          <a:p>
            <a:r>
              <a:rPr lang="en-US" sz="2400" dirty="0"/>
              <a:t>Some people might ask what purpose is served in asking for blessings if Heavenly Father already knows what we need. </a:t>
            </a:r>
          </a:p>
          <a:p>
            <a:endParaRPr lang="en-US" sz="2400" dirty="0"/>
          </a:p>
          <a:p>
            <a:r>
              <a:rPr lang="en-US" sz="2400" dirty="0"/>
              <a:t>Through prayer we acknowledge our dependence on the Lord, exercise our faith in His ability to bestow desired blessings, and acknowledge that ultimately all blessings come from Him.</a:t>
            </a:r>
          </a:p>
          <a:p>
            <a:endParaRPr lang="en-US" sz="2400" dirty="0"/>
          </a:p>
          <a:p>
            <a:r>
              <a:rPr lang="en-US" sz="2400" dirty="0"/>
              <a:t>Approached properly, prayer helps us evaluate our lives and align with the will of God.</a:t>
            </a:r>
          </a:p>
        </p:txBody>
      </p:sp>
      <p:pic>
        <p:nvPicPr>
          <p:cNvPr id="21510" name="Picture 6" descr="https://encrypted-tbn2.gstatic.com/images?q=tbn:ANd9GcSHarGzBxZ9YMAMLyqtRU6CbMDhryAr1uAV3AMqEZd1ygjcKYZE"/>
          <p:cNvPicPr>
            <a:picLocks noChangeAspect="1" noChangeArrowheads="1"/>
          </p:cNvPicPr>
          <p:nvPr/>
        </p:nvPicPr>
        <p:blipFill rotWithShape="1">
          <a:blip r:embed="rId3">
            <a:extLst>
              <a:ext uri="{28A0092B-C50C-407E-A947-70E740481C1C}">
                <a14:useLocalDpi xmlns:a14="http://schemas.microsoft.com/office/drawing/2010/main" val="0"/>
              </a:ext>
            </a:extLst>
          </a:blip>
          <a:srcRect t="-1413" r="29821" b="1"/>
          <a:stretch/>
        </p:blipFill>
        <p:spPr bwMode="auto">
          <a:xfrm flipH="1">
            <a:off x="8582685" y="1130221"/>
            <a:ext cx="2390507" cy="2298779"/>
          </a:xfrm>
          <a:prstGeom prst="rect">
            <a:avLst/>
          </a:prstGeom>
          <a:noFill/>
          <a:extLst>
            <a:ext uri="{909E8E84-426E-40DD-AFC4-6F175D3DCCD1}">
              <a14:hiddenFill xmlns:a14="http://schemas.microsoft.com/office/drawing/2010/main">
                <a:solidFill>
                  <a:srgbClr val="FFFFFF"/>
                </a:solidFill>
              </a14:hiddenFill>
            </a:ext>
          </a:extLst>
        </p:spPr>
      </p:pic>
      <p:pic>
        <p:nvPicPr>
          <p:cNvPr id="23554" name="Picture 2" descr="woman pray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052" y="1375852"/>
            <a:ext cx="1950964" cy="2598620"/>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http://lds.net/wp-content/uploads/2013/10/man-pray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6349" y="4422375"/>
            <a:ext cx="3107207" cy="2066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31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1510"/>
                                        </p:tgtEl>
                                        <p:attrNameLst>
                                          <p:attrName>style.visibility</p:attrName>
                                        </p:attrNameLst>
                                      </p:cBhvr>
                                      <p:to>
                                        <p:strVal val="visible"/>
                                      </p:to>
                                    </p:set>
                                    <p:animEffect transition="in" filter="fade">
                                      <p:cBhvr>
                                        <p:cTn id="9" dur="500"/>
                                        <p:tgtEl>
                                          <p:spTgt spid="215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23556"/>
                                        </p:tgtEl>
                                        <p:attrNameLst>
                                          <p:attrName>style.visibility</p:attrName>
                                        </p:attrNameLst>
                                      </p:cBhvr>
                                      <p:to>
                                        <p:strVal val="visible"/>
                                      </p:to>
                                    </p:set>
                                    <p:animEffect transition="in" filter="fade">
                                      <p:cBhvr>
                                        <p:cTn id="16"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TotalTime>
  <Words>6183</Words>
  <Application>Microsoft Office PowerPoint</Application>
  <PresentationFormat>Widescreen</PresentationFormat>
  <Paragraphs>391</Paragraphs>
  <Slides>31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Calibri</vt:lpstr>
      <vt:lpstr>Wingdings</vt:lpstr>
      <vt:lpstr>Abadi</vt:lpstr>
      <vt:lpstr>Palatino</vt:lpstr>
      <vt:lpstr>Open Sans</vt:lpstr>
      <vt:lpstr>Arial</vt:lpstr>
      <vt:lpstr>Algerian</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48</cp:revision>
  <dcterms:created xsi:type="dcterms:W3CDTF">2016-06-03T14:14:52Z</dcterms:created>
  <dcterms:modified xsi:type="dcterms:W3CDTF">2020-08-20T02:29:54Z</dcterms:modified>
</cp:coreProperties>
</file>