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82" r:id="rId2"/>
    <p:sldId id="287" r:id="rId3"/>
    <p:sldId id="292" r:id="rId4"/>
    <p:sldId id="293" r:id="rId5"/>
    <p:sldId id="294" r:id="rId6"/>
    <p:sldId id="295" r:id="rId7"/>
    <p:sldId id="297" r:id="rId8"/>
    <p:sldId id="298" r:id="rId9"/>
    <p:sldId id="299" r:id="rId10"/>
    <p:sldId id="301" r:id="rId11"/>
    <p:sldId id="300" r:id="rId12"/>
    <p:sldId id="302" r:id="rId13"/>
    <p:sldId id="305" r:id="rId14"/>
    <p:sldId id="306" r:id="rId15"/>
    <p:sldId id="308" r:id="rId16"/>
    <p:sldId id="309" r:id="rId17"/>
    <p:sldId id="310" r:id="rId18"/>
    <p:sldId id="311" r:id="rId19"/>
    <p:sldId id="312" r:id="rId20"/>
    <p:sldId id="313" r:id="rId21"/>
    <p:sldId id="284" r:id="rId22"/>
    <p:sldId id="286" r:id="rId23"/>
    <p:sldId id="304" r:id="rId24"/>
    <p:sldId id="314" r:id="rId25"/>
    <p:sldId id="296" r:id="rId26"/>
  </p:sldIdLst>
  <p:sldSz cx="12192000" cy="6858000"/>
  <p:notesSz cx="6858000" cy="9144000"/>
  <p:embeddedFontLst>
    <p:embeddedFont>
      <p:font typeface="Abadi" panose="020B0604020104020204" pitchFamily="34" charset="0"/>
      <p:regular r:id="rId28"/>
    </p:embeddedFont>
    <p:embeddedFont>
      <p:font typeface="Agency FB" panose="020B0503020202020204" pitchFamily="34" charset="0"/>
      <p:regular r:id="rId29"/>
      <p:bold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Open Sans" panose="020B0606030504020204" pitchFamily="34" charset="0"/>
      <p:regular r:id="rId37"/>
      <p:bold r:id="rId38"/>
      <p:italic r:id="rId39"/>
      <p:boldItalic r:id="rId40"/>
    </p:embeddedFont>
    <p:embeddedFont>
      <p:font typeface="Palatino" pitchFamily="2" charset="0"/>
      <p:regular r:id="rId41"/>
    </p:embeddedFont>
    <p:embeddedFont>
      <p:font typeface="Segoe Script" panose="030B0504020000000003" pitchFamily="66" charset="0"/>
      <p:regular r:id="rId42"/>
      <p:bold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8.jpeg"/><Relationship Id="rId7" Type="http://schemas.openxmlformats.org/officeDocument/2006/relationships/image" Target="../media/image14.gi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gif"/><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13.jpe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6E2A65B5-58C3-4785-9FEE-082AE8881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t>Lesson 110</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latin typeface="Agency FB" panose="020B0503020202020204" pitchFamily="34" charset="0"/>
              </a:rPr>
              <a:t>Charity</a:t>
            </a:r>
          </a:p>
          <a:p>
            <a:pPr algn="ctr"/>
            <a:r>
              <a:rPr lang="en-US" sz="6000" dirty="0">
                <a:latin typeface="Agency FB" panose="020B0503020202020204" pitchFamily="34" charset="0"/>
              </a:rPr>
              <a:t>1 Corinthians 13-14</a:t>
            </a:r>
            <a:endParaRPr lang="en-US" sz="4400" dirty="0">
              <a:latin typeface="Agency FB" panose="020B0503020202020204" pitchFamily="34" charset="0"/>
            </a:endParaRPr>
          </a:p>
        </p:txBody>
      </p:sp>
      <p:grpSp>
        <p:nvGrpSpPr>
          <p:cNvPr id="7" name="Group 6"/>
          <p:cNvGrpSpPr/>
          <p:nvPr/>
        </p:nvGrpSpPr>
        <p:grpSpPr>
          <a:xfrm>
            <a:off x="1317172" y="2971800"/>
            <a:ext cx="3050721" cy="2895600"/>
            <a:chOff x="3657600" y="3429000"/>
            <a:chExt cx="3050721" cy="2895600"/>
          </a:xfrm>
        </p:grpSpPr>
        <p:pic>
          <p:nvPicPr>
            <p:cNvPr id="8" name="Picture 2" descr="Image result for Ephes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63" t="-756" b="-1"/>
            <a:stretch/>
          </p:blipFill>
          <p:spPr bwMode="auto">
            <a:xfrm>
              <a:off x="3770810" y="3561806"/>
              <a:ext cx="2877639" cy="261039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657600" y="3429000"/>
              <a:ext cx="3050721" cy="2895600"/>
              <a:chOff x="609600" y="533400"/>
              <a:chExt cx="4495800" cy="4267200"/>
            </a:xfrm>
          </p:grpSpPr>
          <p:grpSp>
            <p:nvGrpSpPr>
              <p:cNvPr id="10" name="Group 86"/>
              <p:cNvGrpSpPr/>
              <p:nvPr/>
            </p:nvGrpSpPr>
            <p:grpSpPr>
              <a:xfrm rot="2107423">
                <a:off x="2048364" y="1066800"/>
                <a:ext cx="554570" cy="1296744"/>
                <a:chOff x="7696200" y="914400"/>
                <a:chExt cx="685800" cy="2438400"/>
              </a:xfrm>
            </p:grpSpPr>
            <p:sp>
              <p:nvSpPr>
                <p:cNvPr id="42" name="Moon 4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7"/>
              <p:cNvGrpSpPr/>
              <p:nvPr/>
            </p:nvGrpSpPr>
            <p:grpSpPr>
              <a:xfrm rot="19262140" flipH="1">
                <a:off x="3035243" y="1133011"/>
                <a:ext cx="554570" cy="1180981"/>
                <a:chOff x="7696200" y="914400"/>
                <a:chExt cx="685800" cy="2438400"/>
              </a:xfrm>
            </p:grpSpPr>
            <p:sp>
              <p:nvSpPr>
                <p:cNvPr id="38" name="Moon 3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rapezoid 11"/>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09163" y="1737160"/>
                <a:ext cx="775770" cy="10661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173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2444553" y="2170271"/>
                <a:ext cx="681709" cy="5469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20"/>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664386" y="2271981"/>
                <a:ext cx="219521" cy="1431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526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052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7"/>
              <p:cNvGrpSpPr/>
              <p:nvPr/>
            </p:nvGrpSpPr>
            <p:grpSpPr>
              <a:xfrm>
                <a:off x="3150326" y="3226526"/>
                <a:ext cx="366238" cy="640613"/>
                <a:chOff x="2438400" y="402137"/>
                <a:chExt cx="2514600" cy="4398463"/>
              </a:xfrm>
            </p:grpSpPr>
            <p:sp>
              <p:nvSpPr>
                <p:cNvPr id="34" name="Snip Same Side Corner Rectangle 33"/>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Wave 31"/>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ame 32"/>
              <p:cNvSpPr/>
              <p:nvPr/>
            </p:nvSpPr>
            <p:spPr>
              <a:xfrm>
                <a:off x="609600" y="533400"/>
                <a:ext cx="4495800" cy="4267200"/>
              </a:xfrm>
              <a:prstGeom prst="frame">
                <a:avLst>
                  <a:gd name="adj1" fmla="val 7194"/>
                </a:avLst>
              </a:prstGeom>
              <a:solidFill>
                <a:srgbClr val="C68C5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10" name="Group 109"/>
          <p:cNvGrpSpPr/>
          <p:nvPr/>
        </p:nvGrpSpPr>
        <p:grpSpPr>
          <a:xfrm>
            <a:off x="8416705" y="1802393"/>
            <a:ext cx="2770953" cy="2438400"/>
            <a:chOff x="7076792" y="1648485"/>
            <a:chExt cx="2770953" cy="2438400"/>
          </a:xfrm>
        </p:grpSpPr>
        <p:grpSp>
          <p:nvGrpSpPr>
            <p:cNvPr id="46" name="Group 45"/>
            <p:cNvGrpSpPr/>
            <p:nvPr/>
          </p:nvGrpSpPr>
          <p:grpSpPr>
            <a:xfrm>
              <a:off x="7076792" y="1648485"/>
              <a:ext cx="2770953" cy="2438400"/>
              <a:chOff x="1066799" y="381000"/>
              <a:chExt cx="6667606" cy="5867400"/>
            </a:xfrm>
          </p:grpSpPr>
          <p:sp>
            <p:nvSpPr>
              <p:cNvPr id="47" name="Frame 46"/>
              <p:cNvSpPr/>
              <p:nvPr/>
            </p:nvSpPr>
            <p:spPr>
              <a:xfrm>
                <a:off x="1219200" y="457200"/>
                <a:ext cx="6477000" cy="5791200"/>
              </a:xfrm>
              <a:prstGeom prst="fram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8" name="Group 33"/>
              <p:cNvGrpSpPr/>
              <p:nvPr/>
            </p:nvGrpSpPr>
            <p:grpSpPr>
              <a:xfrm>
                <a:off x="1371600" y="381000"/>
                <a:ext cx="6172200" cy="1143000"/>
                <a:chOff x="457200" y="2076138"/>
                <a:chExt cx="7792387" cy="1352862"/>
              </a:xfrm>
            </p:grpSpPr>
            <p:grpSp>
              <p:nvGrpSpPr>
                <p:cNvPr id="92" name="Group 31"/>
                <p:cNvGrpSpPr/>
                <p:nvPr/>
              </p:nvGrpSpPr>
              <p:grpSpPr>
                <a:xfrm>
                  <a:off x="990600" y="2076138"/>
                  <a:ext cx="7258987" cy="1352862"/>
                  <a:chOff x="990600" y="2076138"/>
                  <a:chExt cx="7258987" cy="1352862"/>
                </a:xfrm>
              </p:grpSpPr>
              <p:grpSp>
                <p:nvGrpSpPr>
                  <p:cNvPr id="94" name="Group 17"/>
                  <p:cNvGrpSpPr/>
                  <p:nvPr/>
                </p:nvGrpSpPr>
                <p:grpSpPr>
                  <a:xfrm>
                    <a:off x="990600" y="2133600"/>
                    <a:ext cx="1725118" cy="1295400"/>
                    <a:chOff x="990600" y="2057400"/>
                    <a:chExt cx="1725118" cy="1295400"/>
                  </a:xfrm>
                </p:grpSpPr>
                <p:sp>
                  <p:nvSpPr>
                    <p:cNvPr id="107" name="Quad Arrow 106"/>
                    <p:cNvSpPr/>
                    <p:nvPr/>
                  </p:nvSpPr>
                  <p:spPr>
                    <a:xfrm>
                      <a:off x="990600" y="2057400"/>
                      <a:ext cx="1219200" cy="1295400"/>
                    </a:xfrm>
                    <a:prstGeom prst="quadArrow">
                      <a:avLst>
                        <a:gd name="adj1" fmla="val 42172"/>
                        <a:gd name="adj2" fmla="val 22500"/>
                        <a:gd name="adj3" fmla="val 2250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386590" y="2469630"/>
                      <a:ext cx="457200" cy="4572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258518" y="2457139"/>
                      <a:ext cx="457200" cy="457200"/>
                    </a:xfrm>
                    <a:prstGeom prst="ellipse">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18"/>
                  <p:cNvGrpSpPr/>
                  <p:nvPr/>
                </p:nvGrpSpPr>
                <p:grpSpPr>
                  <a:xfrm>
                    <a:off x="2819400" y="2133600"/>
                    <a:ext cx="1725118" cy="1295400"/>
                    <a:chOff x="990600" y="2057400"/>
                    <a:chExt cx="1725118" cy="1295400"/>
                  </a:xfrm>
                </p:grpSpPr>
                <p:sp>
                  <p:nvSpPr>
                    <p:cNvPr id="104" name="Quad Arrow 19"/>
                    <p:cNvSpPr/>
                    <p:nvPr/>
                  </p:nvSpPr>
                  <p:spPr>
                    <a:xfrm>
                      <a:off x="990600" y="2057400"/>
                      <a:ext cx="1219200" cy="1295400"/>
                    </a:xfrm>
                    <a:prstGeom prst="quadArrow">
                      <a:avLst>
                        <a:gd name="adj1" fmla="val 42172"/>
                        <a:gd name="adj2" fmla="val 22500"/>
                        <a:gd name="adj3" fmla="val 2250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20"/>
                    <p:cNvSpPr/>
                    <p:nvPr/>
                  </p:nvSpPr>
                  <p:spPr>
                    <a:xfrm>
                      <a:off x="1386590" y="2469630"/>
                      <a:ext cx="457200" cy="4572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258518" y="2457139"/>
                      <a:ext cx="457200" cy="457200"/>
                    </a:xfrm>
                    <a:prstGeom prst="ellipse">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22"/>
                  <p:cNvGrpSpPr/>
                  <p:nvPr/>
                </p:nvGrpSpPr>
                <p:grpSpPr>
                  <a:xfrm>
                    <a:off x="4710659" y="2121109"/>
                    <a:ext cx="1725118" cy="1295400"/>
                    <a:chOff x="990600" y="2057400"/>
                    <a:chExt cx="1725118" cy="1295400"/>
                  </a:xfrm>
                </p:grpSpPr>
                <p:sp>
                  <p:nvSpPr>
                    <p:cNvPr id="101" name="Quad Arrow 100"/>
                    <p:cNvSpPr/>
                    <p:nvPr/>
                  </p:nvSpPr>
                  <p:spPr>
                    <a:xfrm>
                      <a:off x="990600" y="2057400"/>
                      <a:ext cx="1219200" cy="1295400"/>
                    </a:xfrm>
                    <a:prstGeom prst="quadArrow">
                      <a:avLst>
                        <a:gd name="adj1" fmla="val 42172"/>
                        <a:gd name="adj2" fmla="val 22500"/>
                        <a:gd name="adj3" fmla="val 2250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386590" y="2469630"/>
                      <a:ext cx="457200" cy="4572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2258518" y="2457139"/>
                      <a:ext cx="457200" cy="457200"/>
                    </a:xfrm>
                    <a:prstGeom prst="ellipse">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26"/>
                  <p:cNvGrpSpPr/>
                  <p:nvPr/>
                </p:nvGrpSpPr>
                <p:grpSpPr>
                  <a:xfrm>
                    <a:off x="6524469" y="2076138"/>
                    <a:ext cx="1725118" cy="1295400"/>
                    <a:chOff x="990600" y="2057400"/>
                    <a:chExt cx="1725118" cy="1295400"/>
                  </a:xfrm>
                </p:grpSpPr>
                <p:sp>
                  <p:nvSpPr>
                    <p:cNvPr id="98" name="Quad Arrow 97"/>
                    <p:cNvSpPr/>
                    <p:nvPr/>
                  </p:nvSpPr>
                  <p:spPr>
                    <a:xfrm>
                      <a:off x="990600" y="2057400"/>
                      <a:ext cx="1219200" cy="1295400"/>
                    </a:xfrm>
                    <a:prstGeom prst="quadArrow">
                      <a:avLst>
                        <a:gd name="adj1" fmla="val 42172"/>
                        <a:gd name="adj2" fmla="val 22500"/>
                        <a:gd name="adj3" fmla="val 2250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386590" y="2469630"/>
                      <a:ext cx="457200" cy="4572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29"/>
                    <p:cNvSpPr/>
                    <p:nvPr/>
                  </p:nvSpPr>
                  <p:spPr>
                    <a:xfrm>
                      <a:off x="2258518" y="2457139"/>
                      <a:ext cx="457200" cy="457200"/>
                    </a:xfrm>
                    <a:prstGeom prst="ellipse">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3" name="Oval 32"/>
                <p:cNvSpPr/>
                <p:nvPr/>
              </p:nvSpPr>
              <p:spPr>
                <a:xfrm>
                  <a:off x="457200" y="2590800"/>
                  <a:ext cx="457200" cy="457200"/>
                </a:xfrm>
                <a:prstGeom prst="ellipse">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34"/>
              <p:cNvGrpSpPr/>
              <p:nvPr/>
            </p:nvGrpSpPr>
            <p:grpSpPr>
              <a:xfrm>
                <a:off x="1371600" y="5105400"/>
                <a:ext cx="6172200" cy="1143000"/>
                <a:chOff x="457200" y="2076138"/>
                <a:chExt cx="7792387" cy="1352862"/>
              </a:xfrm>
            </p:grpSpPr>
            <p:grpSp>
              <p:nvGrpSpPr>
                <p:cNvPr id="74" name="Group 73"/>
                <p:cNvGrpSpPr/>
                <p:nvPr/>
              </p:nvGrpSpPr>
              <p:grpSpPr>
                <a:xfrm>
                  <a:off x="990600" y="2076138"/>
                  <a:ext cx="7258987" cy="1352862"/>
                  <a:chOff x="990600" y="2076138"/>
                  <a:chExt cx="7258987" cy="1352862"/>
                </a:xfrm>
              </p:grpSpPr>
              <p:grpSp>
                <p:nvGrpSpPr>
                  <p:cNvPr id="76" name="Group 17"/>
                  <p:cNvGrpSpPr/>
                  <p:nvPr/>
                </p:nvGrpSpPr>
                <p:grpSpPr>
                  <a:xfrm>
                    <a:off x="990600" y="2133600"/>
                    <a:ext cx="1725118" cy="1295400"/>
                    <a:chOff x="990600" y="2057400"/>
                    <a:chExt cx="1725118" cy="1295400"/>
                  </a:xfrm>
                </p:grpSpPr>
                <p:sp>
                  <p:nvSpPr>
                    <p:cNvPr id="89" name="Quad Arrow 88"/>
                    <p:cNvSpPr/>
                    <p:nvPr/>
                  </p:nvSpPr>
                  <p:spPr>
                    <a:xfrm>
                      <a:off x="990600" y="2057400"/>
                      <a:ext cx="1219200" cy="1295400"/>
                    </a:xfrm>
                    <a:prstGeom prst="quadArrow">
                      <a:avLst>
                        <a:gd name="adj1" fmla="val 42172"/>
                        <a:gd name="adj2" fmla="val 22500"/>
                        <a:gd name="adj3" fmla="val 2250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1386590" y="2469630"/>
                      <a:ext cx="457200" cy="4572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258518" y="2457139"/>
                      <a:ext cx="457200" cy="457200"/>
                    </a:xfrm>
                    <a:prstGeom prst="ellipse">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8"/>
                  <p:cNvGrpSpPr/>
                  <p:nvPr/>
                </p:nvGrpSpPr>
                <p:grpSpPr>
                  <a:xfrm>
                    <a:off x="2819400" y="2133600"/>
                    <a:ext cx="1725118" cy="1295400"/>
                    <a:chOff x="990600" y="2057400"/>
                    <a:chExt cx="1725118" cy="1295400"/>
                  </a:xfrm>
                </p:grpSpPr>
                <p:sp>
                  <p:nvSpPr>
                    <p:cNvPr id="86" name="Quad Arrow 85"/>
                    <p:cNvSpPr/>
                    <p:nvPr/>
                  </p:nvSpPr>
                  <p:spPr>
                    <a:xfrm>
                      <a:off x="990600" y="2057400"/>
                      <a:ext cx="1219200" cy="1295400"/>
                    </a:xfrm>
                    <a:prstGeom prst="quadArrow">
                      <a:avLst>
                        <a:gd name="adj1" fmla="val 42172"/>
                        <a:gd name="adj2" fmla="val 22500"/>
                        <a:gd name="adj3" fmla="val 2250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386590" y="2469630"/>
                      <a:ext cx="457200" cy="4572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258518" y="2457139"/>
                      <a:ext cx="457200" cy="457200"/>
                    </a:xfrm>
                    <a:prstGeom prst="ellipse">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22"/>
                  <p:cNvGrpSpPr/>
                  <p:nvPr/>
                </p:nvGrpSpPr>
                <p:grpSpPr>
                  <a:xfrm>
                    <a:off x="4710659" y="2121109"/>
                    <a:ext cx="1725118" cy="1295400"/>
                    <a:chOff x="990600" y="2057400"/>
                    <a:chExt cx="1725118" cy="1295400"/>
                  </a:xfrm>
                </p:grpSpPr>
                <p:sp>
                  <p:nvSpPr>
                    <p:cNvPr id="83" name="Quad Arrow 82"/>
                    <p:cNvSpPr/>
                    <p:nvPr/>
                  </p:nvSpPr>
                  <p:spPr>
                    <a:xfrm>
                      <a:off x="990600" y="2057400"/>
                      <a:ext cx="1219200" cy="1295400"/>
                    </a:xfrm>
                    <a:prstGeom prst="quadArrow">
                      <a:avLst>
                        <a:gd name="adj1" fmla="val 42172"/>
                        <a:gd name="adj2" fmla="val 22500"/>
                        <a:gd name="adj3" fmla="val 2250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1386590" y="2469630"/>
                      <a:ext cx="457200" cy="4572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258518" y="2457139"/>
                      <a:ext cx="457200" cy="457200"/>
                    </a:xfrm>
                    <a:prstGeom prst="ellipse">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26"/>
                  <p:cNvGrpSpPr/>
                  <p:nvPr/>
                </p:nvGrpSpPr>
                <p:grpSpPr>
                  <a:xfrm>
                    <a:off x="6524469" y="2076138"/>
                    <a:ext cx="1725118" cy="1295400"/>
                    <a:chOff x="990600" y="2057400"/>
                    <a:chExt cx="1725118" cy="1295400"/>
                  </a:xfrm>
                </p:grpSpPr>
                <p:sp>
                  <p:nvSpPr>
                    <p:cNvPr id="80" name="Quad Arrow 79"/>
                    <p:cNvSpPr/>
                    <p:nvPr/>
                  </p:nvSpPr>
                  <p:spPr>
                    <a:xfrm>
                      <a:off x="990600" y="2057400"/>
                      <a:ext cx="1219200" cy="1295400"/>
                    </a:xfrm>
                    <a:prstGeom prst="quadArrow">
                      <a:avLst>
                        <a:gd name="adj1" fmla="val 42172"/>
                        <a:gd name="adj2" fmla="val 22500"/>
                        <a:gd name="adj3" fmla="val 2250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386590" y="2469630"/>
                      <a:ext cx="457200" cy="4572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2258518" y="2457139"/>
                      <a:ext cx="457200" cy="457200"/>
                    </a:xfrm>
                    <a:prstGeom prst="ellipse">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5" name="Oval 74"/>
                <p:cNvSpPr/>
                <p:nvPr/>
              </p:nvSpPr>
              <p:spPr>
                <a:xfrm>
                  <a:off x="457200" y="2590800"/>
                  <a:ext cx="457200" cy="457200"/>
                </a:xfrm>
                <a:prstGeom prst="ellipse">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31"/>
              <p:cNvGrpSpPr/>
              <p:nvPr/>
            </p:nvGrpSpPr>
            <p:grpSpPr>
              <a:xfrm rot="5400000">
                <a:off x="-336844" y="2699043"/>
                <a:ext cx="3912292" cy="1105005"/>
                <a:chOff x="990600" y="2121109"/>
                <a:chExt cx="4939259" cy="1307891"/>
              </a:xfrm>
            </p:grpSpPr>
            <p:grpSp>
              <p:nvGrpSpPr>
                <p:cNvPr id="63" name="Group 17"/>
                <p:cNvGrpSpPr/>
                <p:nvPr/>
              </p:nvGrpSpPr>
              <p:grpSpPr>
                <a:xfrm>
                  <a:off x="990600" y="2133600"/>
                  <a:ext cx="1725118" cy="1295400"/>
                  <a:chOff x="990600" y="2057400"/>
                  <a:chExt cx="1725118" cy="1295400"/>
                </a:xfrm>
              </p:grpSpPr>
              <p:sp>
                <p:nvSpPr>
                  <p:cNvPr id="71" name="Quad Arrow 70"/>
                  <p:cNvSpPr/>
                  <p:nvPr/>
                </p:nvSpPr>
                <p:spPr>
                  <a:xfrm>
                    <a:off x="990600" y="2057400"/>
                    <a:ext cx="1219200" cy="1295400"/>
                  </a:xfrm>
                  <a:prstGeom prst="quadArrow">
                    <a:avLst>
                      <a:gd name="adj1" fmla="val 42172"/>
                      <a:gd name="adj2" fmla="val 22500"/>
                      <a:gd name="adj3" fmla="val 2250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386590" y="2469630"/>
                    <a:ext cx="457200" cy="4572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258518" y="2457139"/>
                    <a:ext cx="457200" cy="457200"/>
                  </a:xfrm>
                  <a:prstGeom prst="ellipse">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18"/>
                <p:cNvGrpSpPr/>
                <p:nvPr/>
              </p:nvGrpSpPr>
              <p:grpSpPr>
                <a:xfrm>
                  <a:off x="2819400" y="2133600"/>
                  <a:ext cx="1725118" cy="1295400"/>
                  <a:chOff x="990600" y="2057400"/>
                  <a:chExt cx="1725118" cy="1295400"/>
                </a:xfrm>
              </p:grpSpPr>
              <p:sp>
                <p:nvSpPr>
                  <p:cNvPr id="68" name="Quad Arrow 67"/>
                  <p:cNvSpPr/>
                  <p:nvPr/>
                </p:nvSpPr>
                <p:spPr>
                  <a:xfrm>
                    <a:off x="990600" y="2057400"/>
                    <a:ext cx="1219200" cy="1295400"/>
                  </a:xfrm>
                  <a:prstGeom prst="quadArrow">
                    <a:avLst>
                      <a:gd name="adj1" fmla="val 42172"/>
                      <a:gd name="adj2" fmla="val 22500"/>
                      <a:gd name="adj3" fmla="val 2250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386590" y="2469630"/>
                    <a:ext cx="457200" cy="4572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258518" y="2457139"/>
                    <a:ext cx="457200" cy="457200"/>
                  </a:xfrm>
                  <a:prstGeom prst="ellipse">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4710659" y="2121109"/>
                  <a:ext cx="1219200" cy="1295400"/>
                  <a:chOff x="990600" y="2057400"/>
                  <a:chExt cx="1219200" cy="1295400"/>
                </a:xfrm>
              </p:grpSpPr>
              <p:sp>
                <p:nvSpPr>
                  <p:cNvPr id="66" name="Quad Arrow 65"/>
                  <p:cNvSpPr/>
                  <p:nvPr/>
                </p:nvSpPr>
                <p:spPr>
                  <a:xfrm>
                    <a:off x="990600" y="2057400"/>
                    <a:ext cx="1219200" cy="1295400"/>
                  </a:xfrm>
                  <a:prstGeom prst="quadArrow">
                    <a:avLst>
                      <a:gd name="adj1" fmla="val 42172"/>
                      <a:gd name="adj2" fmla="val 22500"/>
                      <a:gd name="adj3" fmla="val 2250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386590" y="2469630"/>
                    <a:ext cx="457200" cy="4572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31"/>
              <p:cNvGrpSpPr/>
              <p:nvPr/>
            </p:nvGrpSpPr>
            <p:grpSpPr>
              <a:xfrm rot="5400000">
                <a:off x="5225757" y="2699044"/>
                <a:ext cx="3912292" cy="1105005"/>
                <a:chOff x="990600" y="2121109"/>
                <a:chExt cx="4939259" cy="1307891"/>
              </a:xfrm>
            </p:grpSpPr>
            <p:grpSp>
              <p:nvGrpSpPr>
                <p:cNvPr id="52" name="Group 17"/>
                <p:cNvGrpSpPr/>
                <p:nvPr/>
              </p:nvGrpSpPr>
              <p:grpSpPr>
                <a:xfrm>
                  <a:off x="990600" y="2133600"/>
                  <a:ext cx="1725118" cy="1295400"/>
                  <a:chOff x="990600" y="2057400"/>
                  <a:chExt cx="1725118" cy="1295400"/>
                </a:xfrm>
              </p:grpSpPr>
              <p:sp>
                <p:nvSpPr>
                  <p:cNvPr id="60" name="Quad Arrow 59"/>
                  <p:cNvSpPr/>
                  <p:nvPr/>
                </p:nvSpPr>
                <p:spPr>
                  <a:xfrm>
                    <a:off x="990600" y="2057400"/>
                    <a:ext cx="1219200" cy="1295400"/>
                  </a:xfrm>
                  <a:prstGeom prst="quadArrow">
                    <a:avLst>
                      <a:gd name="adj1" fmla="val 42172"/>
                      <a:gd name="adj2" fmla="val 22500"/>
                      <a:gd name="adj3" fmla="val 2250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386590" y="2469630"/>
                    <a:ext cx="457200" cy="4572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258518" y="2457139"/>
                    <a:ext cx="457200" cy="457200"/>
                  </a:xfrm>
                  <a:prstGeom prst="ellipse">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8"/>
                <p:cNvGrpSpPr/>
                <p:nvPr/>
              </p:nvGrpSpPr>
              <p:grpSpPr>
                <a:xfrm>
                  <a:off x="2819400" y="2133600"/>
                  <a:ext cx="1725118" cy="1295400"/>
                  <a:chOff x="990600" y="2057400"/>
                  <a:chExt cx="1725118" cy="1295400"/>
                </a:xfrm>
              </p:grpSpPr>
              <p:sp>
                <p:nvSpPr>
                  <p:cNvPr id="57" name="Quad Arrow 56"/>
                  <p:cNvSpPr/>
                  <p:nvPr/>
                </p:nvSpPr>
                <p:spPr>
                  <a:xfrm>
                    <a:off x="990600" y="2057400"/>
                    <a:ext cx="1219200" cy="1295400"/>
                  </a:xfrm>
                  <a:prstGeom prst="quadArrow">
                    <a:avLst>
                      <a:gd name="adj1" fmla="val 42172"/>
                      <a:gd name="adj2" fmla="val 22500"/>
                      <a:gd name="adj3" fmla="val 2250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386590" y="2469630"/>
                    <a:ext cx="457200" cy="4572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258518" y="2457139"/>
                    <a:ext cx="457200" cy="457200"/>
                  </a:xfrm>
                  <a:prstGeom prst="ellipse">
                    <a:avLst/>
                  </a:prstGeom>
                  <a:solidFill>
                    <a:srgbClr val="7030A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22"/>
                <p:cNvGrpSpPr/>
                <p:nvPr/>
              </p:nvGrpSpPr>
              <p:grpSpPr>
                <a:xfrm>
                  <a:off x="4710659" y="2121109"/>
                  <a:ext cx="1219200" cy="1295400"/>
                  <a:chOff x="990600" y="2057400"/>
                  <a:chExt cx="1219200" cy="1295400"/>
                </a:xfrm>
              </p:grpSpPr>
              <p:sp>
                <p:nvSpPr>
                  <p:cNvPr id="55" name="Quad Arrow 54"/>
                  <p:cNvSpPr/>
                  <p:nvPr/>
                </p:nvSpPr>
                <p:spPr>
                  <a:xfrm>
                    <a:off x="990600" y="2057400"/>
                    <a:ext cx="1219200" cy="1295400"/>
                  </a:xfrm>
                  <a:prstGeom prst="quadArrow">
                    <a:avLst>
                      <a:gd name="adj1" fmla="val 42172"/>
                      <a:gd name="adj2" fmla="val 22500"/>
                      <a:gd name="adj3" fmla="val 22500"/>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1386590" y="2469630"/>
                    <a:ext cx="457200" cy="457200"/>
                  </a:xfrm>
                  <a:prstGeom prst="ellipse">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 name="Heart 3"/>
            <p:cNvSpPr/>
            <p:nvPr/>
          </p:nvSpPr>
          <p:spPr>
            <a:xfrm>
              <a:off x="7822194" y="2209045"/>
              <a:ext cx="1303699" cy="1303699"/>
            </a:xfrm>
            <a:prstGeom prst="hear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Rectangle 110"/>
          <p:cNvSpPr/>
          <p:nvPr/>
        </p:nvSpPr>
        <p:spPr>
          <a:xfrm>
            <a:off x="4849639" y="4470210"/>
            <a:ext cx="6096000" cy="1200329"/>
          </a:xfrm>
          <a:prstGeom prst="rect">
            <a:avLst/>
          </a:prstGeom>
        </p:spPr>
        <p:txBody>
          <a:bodyPr>
            <a:spAutoFit/>
          </a:bodyPr>
          <a:lstStyle/>
          <a:p>
            <a:r>
              <a:rPr lang="en-US" i="1" dirty="0">
                <a:solidFill>
                  <a:srgbClr val="333333"/>
                </a:solidFill>
                <a:latin typeface="Palatino"/>
              </a:rPr>
              <a:t>But charity is the pure love of Christ, and it </a:t>
            </a:r>
            <a:r>
              <a:rPr lang="en-US" i="1" dirty="0" err="1">
                <a:solidFill>
                  <a:srgbClr val="333333"/>
                </a:solidFill>
                <a:latin typeface="Palatino"/>
              </a:rPr>
              <a:t>endureth</a:t>
            </a:r>
            <a:r>
              <a:rPr lang="en-US" i="1" dirty="0">
                <a:solidFill>
                  <a:srgbClr val="333333"/>
                </a:solidFill>
                <a:latin typeface="Palatino"/>
              </a:rPr>
              <a:t> forever; and whoso is found possessed of it at the last day, it shall be well with him.</a:t>
            </a:r>
          </a:p>
          <a:p>
            <a:r>
              <a:rPr lang="en-US" i="1" dirty="0">
                <a:solidFill>
                  <a:srgbClr val="333333"/>
                </a:solidFill>
                <a:latin typeface="Palatino"/>
              </a:rPr>
              <a:t>Moroni 7:47</a:t>
            </a:r>
            <a:endParaRPr lang="en-US" i="1" dirty="0"/>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3258870" y="1022637"/>
            <a:ext cx="4900942" cy="4893647"/>
          </a:xfrm>
          <a:prstGeom prst="rect">
            <a:avLst/>
          </a:prstGeom>
        </p:spPr>
        <p:txBody>
          <a:bodyPr wrap="square">
            <a:spAutoFit/>
          </a:bodyPr>
          <a:lstStyle/>
          <a:p>
            <a:pPr fontAlgn="base"/>
            <a:r>
              <a:rPr lang="en-US" sz="2400" dirty="0"/>
              <a:t>Paul observed that the knowledge available in this life is incomplete as compared with the perfect knowledge we will enjoy in eternity.</a:t>
            </a:r>
          </a:p>
          <a:p>
            <a:pPr fontAlgn="base"/>
            <a:endParaRPr lang="en-US" sz="2400" dirty="0"/>
          </a:p>
          <a:p>
            <a:pPr fontAlgn="base"/>
            <a:r>
              <a:rPr lang="en-US" sz="2400" dirty="0"/>
              <a:t>Paul compared our current, imperfect knowledge to viewing a person’s image in the imperfect reflection of a metal mirror. </a:t>
            </a:r>
          </a:p>
          <a:p>
            <a:pPr fontAlgn="base"/>
            <a:endParaRPr lang="en-US" sz="2400" dirty="0"/>
          </a:p>
          <a:p>
            <a:pPr fontAlgn="base"/>
            <a:r>
              <a:rPr lang="en-US" sz="2400" dirty="0"/>
              <a:t>He then compared perfect eternal knowledge to the clarity of seeing that same person “face to face.” (1)</a:t>
            </a:r>
            <a:endParaRPr lang="en-US" sz="2400" b="0" i="0" dirty="0">
              <a:solidFill>
                <a:srgbClr val="333333"/>
              </a:solidFill>
              <a:effectLst/>
              <a:latin typeface="Open Sans"/>
            </a:endParaRPr>
          </a:p>
        </p:txBody>
      </p:sp>
      <p:sp>
        <p:nvSpPr>
          <p:cNvPr id="3" name="TextBox 2"/>
          <p:cNvSpPr txBox="1"/>
          <p:nvPr/>
        </p:nvSpPr>
        <p:spPr>
          <a:xfrm>
            <a:off x="0" y="6488668"/>
            <a:ext cx="2860895" cy="369332"/>
          </a:xfrm>
          <a:prstGeom prst="rect">
            <a:avLst/>
          </a:prstGeom>
          <a:noFill/>
        </p:spPr>
        <p:txBody>
          <a:bodyPr wrap="square" rtlCol="0">
            <a:spAutoFit/>
          </a:bodyPr>
          <a:lstStyle/>
          <a:p>
            <a:r>
              <a:rPr lang="en-US" dirty="0"/>
              <a:t>1 Corinthians 13:9-12</a:t>
            </a:r>
          </a:p>
        </p:txBody>
      </p:sp>
      <p:sp>
        <p:nvSpPr>
          <p:cNvPr id="23" name="TextBox 22"/>
          <p:cNvSpPr txBox="1"/>
          <p:nvPr/>
        </p:nvSpPr>
        <p:spPr>
          <a:xfrm>
            <a:off x="0" y="0"/>
            <a:ext cx="12191999" cy="646331"/>
          </a:xfrm>
          <a:prstGeom prst="rect">
            <a:avLst/>
          </a:prstGeom>
          <a:noFill/>
        </p:spPr>
        <p:txBody>
          <a:bodyPr wrap="square" rtlCol="0">
            <a:spAutoFit/>
          </a:bodyPr>
          <a:lstStyle/>
          <a:p>
            <a:pPr algn="ctr"/>
            <a:r>
              <a:rPr lang="en-US" sz="3600" dirty="0">
                <a:latin typeface="Agency FB" panose="020B0503020202020204" pitchFamily="34" charset="0"/>
              </a:rPr>
              <a:t>Perfect Eternal Knowledge</a:t>
            </a:r>
          </a:p>
        </p:txBody>
      </p:sp>
      <p:pic>
        <p:nvPicPr>
          <p:cNvPr id="4100" name="Picture 4" descr="Image result for looking in mirror 3 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75" y="1684337"/>
            <a:ext cx="22669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metal mirror distortion"/>
          <p:cNvPicPr>
            <a:picLocks noChangeAspect="1" noChangeArrowheads="1"/>
          </p:cNvPicPr>
          <p:nvPr/>
        </p:nvPicPr>
        <p:blipFill rotWithShape="1">
          <a:blip r:embed="rId4">
            <a:extLst>
              <a:ext uri="{28A0092B-C50C-407E-A947-70E740481C1C}">
                <a14:useLocalDpi xmlns:a14="http://schemas.microsoft.com/office/drawing/2010/main" val="0"/>
              </a:ext>
            </a:extLst>
          </a:blip>
          <a:srcRect l="5933" t="7541" r="73052" b="6226"/>
          <a:stretch/>
        </p:blipFill>
        <p:spPr bwMode="auto">
          <a:xfrm>
            <a:off x="482600" y="190499"/>
            <a:ext cx="1473200" cy="604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4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1999" cy="646331"/>
          </a:xfrm>
          <a:prstGeom prst="rect">
            <a:avLst/>
          </a:prstGeom>
          <a:noFill/>
        </p:spPr>
        <p:txBody>
          <a:bodyPr wrap="square" rtlCol="0">
            <a:spAutoFit/>
          </a:bodyPr>
          <a:lstStyle/>
          <a:p>
            <a:pPr algn="ctr"/>
            <a:r>
              <a:rPr lang="en-US" sz="3600" dirty="0">
                <a:latin typeface="Agency FB" panose="020B0503020202020204" pitchFamily="34" charset="0"/>
              </a:rPr>
              <a:t>Through a Glass Darkly</a:t>
            </a:r>
          </a:p>
        </p:txBody>
      </p:sp>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0" y="6488668"/>
            <a:ext cx="2860895" cy="369332"/>
          </a:xfrm>
          <a:prstGeom prst="rect">
            <a:avLst/>
          </a:prstGeom>
          <a:noFill/>
        </p:spPr>
        <p:txBody>
          <a:bodyPr wrap="square" rtlCol="0">
            <a:spAutoFit/>
          </a:bodyPr>
          <a:lstStyle/>
          <a:p>
            <a:r>
              <a:rPr lang="en-US" dirty="0"/>
              <a:t>1 Corinthians 13:9-12</a:t>
            </a:r>
          </a:p>
        </p:txBody>
      </p:sp>
      <p:sp>
        <p:nvSpPr>
          <p:cNvPr id="4" name="Rectangle 3"/>
          <p:cNvSpPr/>
          <p:nvPr/>
        </p:nvSpPr>
        <p:spPr>
          <a:xfrm>
            <a:off x="220302" y="702233"/>
            <a:ext cx="4750050" cy="5355312"/>
          </a:xfrm>
          <a:prstGeom prst="rect">
            <a:avLst/>
          </a:prstGeom>
        </p:spPr>
        <p:txBody>
          <a:bodyPr wrap="square">
            <a:spAutoFit/>
          </a:bodyPr>
          <a:lstStyle/>
          <a:p>
            <a:pPr fontAlgn="base"/>
            <a:r>
              <a:rPr lang="en-US" dirty="0"/>
              <a:t>A latter-day analogy might be that the Lord has sent each of us into mortality wearing a pair of sunglasses. </a:t>
            </a:r>
          </a:p>
          <a:p>
            <a:pPr fontAlgn="base"/>
            <a:endParaRPr lang="en-US" dirty="0"/>
          </a:p>
          <a:p>
            <a:pPr fontAlgn="base"/>
            <a:r>
              <a:rPr lang="en-US" dirty="0"/>
              <a:t>He gives them to us for our own protection. We may not take them off. </a:t>
            </a:r>
          </a:p>
          <a:p>
            <a:pPr fontAlgn="base"/>
            <a:endParaRPr lang="en-US" dirty="0"/>
          </a:p>
          <a:p>
            <a:pPr fontAlgn="base"/>
            <a:r>
              <a:rPr lang="en-US" dirty="0"/>
              <a:t>Still, we have the option of dwelling in light or darkness. </a:t>
            </a:r>
          </a:p>
          <a:p>
            <a:pPr fontAlgn="base"/>
            <a:endParaRPr lang="en-US" dirty="0"/>
          </a:p>
          <a:p>
            <a:pPr fontAlgn="base"/>
            <a:r>
              <a:rPr lang="en-US" dirty="0"/>
              <a:t>If we choose darkness, we are bound to stumble, living life with skinned knees and stubbed toes. </a:t>
            </a:r>
          </a:p>
          <a:p>
            <a:pPr fontAlgn="base"/>
            <a:endParaRPr lang="en-US" dirty="0"/>
          </a:p>
          <a:p>
            <a:pPr fontAlgn="base"/>
            <a:r>
              <a:rPr lang="en-US" dirty="0"/>
              <a:t>If we choose light, we will navigate the obstacle course of life successfully, without suffering the harmful effects of too much sunlight. </a:t>
            </a:r>
          </a:p>
          <a:p>
            <a:pPr fontAlgn="base"/>
            <a:endParaRPr lang="en-US" dirty="0"/>
          </a:p>
          <a:p>
            <a:pPr fontAlgn="base"/>
            <a:r>
              <a:rPr lang="en-US" dirty="0"/>
              <a:t>Indeed, it takes a long time of living in the light before our eyes can fully accommodate. (11)</a:t>
            </a:r>
          </a:p>
        </p:txBody>
      </p:sp>
      <p:pic>
        <p:nvPicPr>
          <p:cNvPr id="5124" name="Picture 4" descr="Image result for looking through sunglas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596" y="1795462"/>
            <a:ext cx="5446829" cy="306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7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1999" cy="646331"/>
          </a:xfrm>
          <a:prstGeom prst="rect">
            <a:avLst/>
          </a:prstGeom>
          <a:noFill/>
        </p:spPr>
        <p:txBody>
          <a:bodyPr wrap="square" rtlCol="0">
            <a:spAutoFit/>
          </a:bodyPr>
          <a:lstStyle/>
          <a:p>
            <a:pPr algn="ctr"/>
            <a:r>
              <a:rPr lang="en-US" sz="3600" dirty="0">
                <a:latin typeface="Agency FB" panose="020B0503020202020204" pitchFamily="34" charset="0"/>
              </a:rPr>
              <a:t>Those Who Reject the Darkness</a:t>
            </a:r>
          </a:p>
        </p:txBody>
      </p:sp>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0" y="6488668"/>
            <a:ext cx="2860895" cy="369332"/>
          </a:xfrm>
          <a:prstGeom prst="rect">
            <a:avLst/>
          </a:prstGeom>
          <a:noFill/>
        </p:spPr>
        <p:txBody>
          <a:bodyPr wrap="square" rtlCol="0">
            <a:spAutoFit/>
          </a:bodyPr>
          <a:lstStyle/>
          <a:p>
            <a:r>
              <a:rPr lang="en-US" dirty="0"/>
              <a:t>1 Corinthians 13:9-12</a:t>
            </a:r>
          </a:p>
        </p:txBody>
      </p:sp>
      <p:sp>
        <p:nvSpPr>
          <p:cNvPr id="24" name="Rectangle 23"/>
          <p:cNvSpPr/>
          <p:nvPr/>
        </p:nvSpPr>
        <p:spPr>
          <a:xfrm>
            <a:off x="313854" y="724959"/>
            <a:ext cx="6096000" cy="2031325"/>
          </a:xfrm>
          <a:prstGeom prst="rect">
            <a:avLst/>
          </a:prstGeom>
        </p:spPr>
        <p:txBody>
          <a:bodyPr>
            <a:spAutoFit/>
          </a:bodyPr>
          <a:lstStyle/>
          <a:p>
            <a:pPr fontAlgn="base"/>
            <a:r>
              <a:rPr lang="en-US" dirty="0"/>
              <a:t>Those who have totally rejected the darkness-though they may not remove their sunglasses by themselves-may find that the Lord will briefly remove their sunglasses for them. </a:t>
            </a:r>
          </a:p>
          <a:p>
            <a:pPr fontAlgn="base"/>
            <a:endParaRPr lang="en-US" dirty="0"/>
          </a:p>
          <a:p>
            <a:pPr fontAlgn="base"/>
            <a:r>
              <a:rPr lang="en-US" dirty="0"/>
              <a:t>Such an illuminating experience can only happen to those who have developed far beyond the near-sightedness and darkness of mortality. (11)</a:t>
            </a:r>
          </a:p>
        </p:txBody>
      </p:sp>
      <p:sp>
        <p:nvSpPr>
          <p:cNvPr id="6" name="Rectangle 5"/>
          <p:cNvSpPr/>
          <p:nvPr/>
        </p:nvSpPr>
        <p:spPr>
          <a:xfrm>
            <a:off x="5718770" y="3656359"/>
            <a:ext cx="6096000" cy="2031325"/>
          </a:xfrm>
          <a:prstGeom prst="rect">
            <a:avLst/>
          </a:prstGeom>
        </p:spPr>
        <p:txBody>
          <a:bodyPr>
            <a:spAutoFit/>
          </a:bodyPr>
          <a:lstStyle/>
          <a:p>
            <a:pPr fontAlgn="base"/>
            <a:r>
              <a:rPr lang="en-US" dirty="0"/>
              <a:t>"Could you gaze into heaven five minutes, you would know more than you would by reading all that ever was written on the subject." (10)</a:t>
            </a:r>
          </a:p>
          <a:p>
            <a:pPr fontAlgn="base"/>
            <a:endParaRPr lang="en-US" dirty="0"/>
          </a:p>
          <a:p>
            <a:pPr fontAlgn="base"/>
            <a:r>
              <a:rPr lang="en-US" dirty="0"/>
              <a:t>Apparently, Paul had gazed into heaven for at least five minutes, so he knew that his mortal eyes saw only 'through a glass, darkly.'</a:t>
            </a:r>
          </a:p>
        </p:txBody>
      </p:sp>
      <p:sp>
        <p:nvSpPr>
          <p:cNvPr id="22" name="Rectangle 21"/>
          <p:cNvSpPr/>
          <p:nvPr/>
        </p:nvSpPr>
        <p:spPr>
          <a:xfrm>
            <a:off x="3677762" y="5969427"/>
            <a:ext cx="3865930" cy="646331"/>
          </a:xfrm>
          <a:prstGeom prst="rect">
            <a:avLst/>
          </a:prstGeom>
        </p:spPr>
        <p:txBody>
          <a:bodyPr wrap="none">
            <a:spAutoFit/>
          </a:bodyPr>
          <a:lstStyle/>
          <a:p>
            <a:r>
              <a:rPr lang="en-US" sz="3600" b="1" dirty="0">
                <a:ln w="22225">
                  <a:solidFill>
                    <a:schemeClr val="accent2"/>
                  </a:solidFill>
                  <a:prstDash val="solid"/>
                </a:ln>
                <a:solidFill>
                  <a:schemeClr val="accent2">
                    <a:lumMod val="40000"/>
                    <a:lumOff val="60000"/>
                  </a:schemeClr>
                </a:solidFill>
              </a:rPr>
              <a:t>Read: 2 Cor. 12:1-4 </a:t>
            </a:r>
          </a:p>
        </p:txBody>
      </p:sp>
      <p:grpSp>
        <p:nvGrpSpPr>
          <p:cNvPr id="25" name="Group 24"/>
          <p:cNvGrpSpPr/>
          <p:nvPr/>
        </p:nvGrpSpPr>
        <p:grpSpPr>
          <a:xfrm>
            <a:off x="7912809" y="846137"/>
            <a:ext cx="1936041" cy="2499341"/>
            <a:chOff x="7392109" y="871537"/>
            <a:chExt cx="1936041" cy="2499341"/>
          </a:xfrm>
        </p:grpSpPr>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775" y="871537"/>
              <a:ext cx="1857375" cy="228600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7392109" y="3155434"/>
              <a:ext cx="843501" cy="215444"/>
            </a:xfrm>
            <a:prstGeom prst="rect">
              <a:avLst/>
            </a:prstGeom>
          </p:spPr>
          <p:txBody>
            <a:bodyPr wrap="none">
              <a:spAutoFit/>
            </a:bodyPr>
            <a:lstStyle/>
            <a:p>
              <a:r>
                <a:rPr lang="en-US" sz="800" dirty="0">
                  <a:latin typeface="Abadi" panose="020B0604020104020204" pitchFamily="34" charset="0"/>
                </a:rPr>
                <a:t>Horace Spatula</a:t>
              </a:r>
              <a:endParaRPr lang="en-US" sz="800" dirty="0"/>
            </a:p>
          </p:txBody>
        </p:sp>
      </p:grpSp>
      <p:pic>
        <p:nvPicPr>
          <p:cNvPr id="3078" name="Picture 6" descr="Image result for bright heav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 y="2836862"/>
            <a:ext cx="3952875"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20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1999" cy="646331"/>
          </a:xfrm>
          <a:prstGeom prst="rect">
            <a:avLst/>
          </a:prstGeom>
          <a:noFill/>
        </p:spPr>
        <p:txBody>
          <a:bodyPr wrap="square" rtlCol="0">
            <a:spAutoFit/>
          </a:bodyPr>
          <a:lstStyle/>
          <a:p>
            <a:pPr algn="ctr"/>
            <a:r>
              <a:rPr lang="en-US" sz="3600" dirty="0">
                <a:latin typeface="Agency FB" panose="020B0503020202020204" pitchFamily="34" charset="0"/>
              </a:rPr>
              <a:t>The Gift of Prophecy</a:t>
            </a:r>
          </a:p>
        </p:txBody>
      </p:sp>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0" y="6488668"/>
            <a:ext cx="2860895" cy="369332"/>
          </a:xfrm>
          <a:prstGeom prst="rect">
            <a:avLst/>
          </a:prstGeom>
          <a:noFill/>
        </p:spPr>
        <p:txBody>
          <a:bodyPr wrap="square" rtlCol="0">
            <a:spAutoFit/>
          </a:bodyPr>
          <a:lstStyle/>
          <a:p>
            <a:r>
              <a:rPr lang="en-US" dirty="0"/>
              <a:t>1 Corinthians 14:1-3</a:t>
            </a:r>
          </a:p>
        </p:txBody>
      </p:sp>
      <p:sp>
        <p:nvSpPr>
          <p:cNvPr id="24" name="Rectangle 23"/>
          <p:cNvSpPr/>
          <p:nvPr/>
        </p:nvSpPr>
        <p:spPr>
          <a:xfrm>
            <a:off x="364654" y="864659"/>
            <a:ext cx="5629746" cy="1323439"/>
          </a:xfrm>
          <a:prstGeom prst="rect">
            <a:avLst/>
          </a:prstGeom>
        </p:spPr>
        <p:txBody>
          <a:bodyPr wrap="square">
            <a:spAutoFit/>
          </a:bodyPr>
          <a:lstStyle/>
          <a:p>
            <a:pPr fontAlgn="base"/>
            <a:r>
              <a:rPr lang="en-US" sz="2000" dirty="0"/>
              <a:t>A prophecy consists of divinely inspired words or writings, which a person receives through revelation from the Holy Ghost. The testimony of Jesus is the spirit of prophecy.</a:t>
            </a:r>
          </a:p>
        </p:txBody>
      </p:sp>
      <p:sp>
        <p:nvSpPr>
          <p:cNvPr id="23" name="Rectangle 22"/>
          <p:cNvSpPr/>
          <p:nvPr/>
        </p:nvSpPr>
        <p:spPr>
          <a:xfrm>
            <a:off x="4632357" y="2343608"/>
            <a:ext cx="6096000" cy="1200329"/>
          </a:xfrm>
          <a:prstGeom prst="rect">
            <a:avLst/>
          </a:prstGeom>
        </p:spPr>
        <p:txBody>
          <a:bodyPr>
            <a:spAutoFit/>
          </a:bodyPr>
          <a:lstStyle/>
          <a:p>
            <a:r>
              <a:rPr lang="en-US" i="1" dirty="0">
                <a:solidFill>
                  <a:srgbClr val="0070C0"/>
                </a:solidFill>
              </a:rPr>
              <a:t>And I fell at his feet to worship him. And he said unto me, See thou do it not: I am thy fellow servant, and of thy brethren that have the testimony of Jesus: worship God: for the testimony of Jesus is the spirit of prophecy. Revelation 19:10</a:t>
            </a:r>
          </a:p>
        </p:txBody>
      </p:sp>
      <p:sp>
        <p:nvSpPr>
          <p:cNvPr id="25" name="Rectangle 24"/>
          <p:cNvSpPr/>
          <p:nvPr/>
        </p:nvSpPr>
        <p:spPr>
          <a:xfrm>
            <a:off x="5019392" y="4157181"/>
            <a:ext cx="6096000" cy="923330"/>
          </a:xfrm>
          <a:prstGeom prst="rect">
            <a:avLst/>
          </a:prstGeom>
        </p:spPr>
        <p:txBody>
          <a:bodyPr>
            <a:spAutoFit/>
          </a:bodyPr>
          <a:lstStyle/>
          <a:p>
            <a:r>
              <a:rPr lang="en-US" dirty="0">
                <a:solidFill>
                  <a:srgbClr val="333333"/>
                </a:solidFill>
                <a:latin typeface="Open Sans"/>
              </a:rPr>
              <a:t>When a person prophesies, he speaks or writes that which God wants him to know, for his own good or the good of others” (12)</a:t>
            </a:r>
            <a:endParaRPr lang="en-US" dirty="0"/>
          </a:p>
        </p:txBody>
      </p:sp>
      <p:pic>
        <p:nvPicPr>
          <p:cNvPr id="11266" name="Picture 2" descr="Image result for apostle paul wri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474" y="2616199"/>
            <a:ext cx="3349625" cy="334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62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Image result for paul the apos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341" y="1240648"/>
            <a:ext cx="2368930" cy="2937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8857" y="0"/>
            <a:ext cx="12191999" cy="646331"/>
          </a:xfrm>
          <a:prstGeom prst="rect">
            <a:avLst/>
          </a:prstGeom>
          <a:noFill/>
        </p:spPr>
        <p:txBody>
          <a:bodyPr wrap="square" rtlCol="0">
            <a:spAutoFit/>
          </a:bodyPr>
          <a:lstStyle/>
          <a:p>
            <a:pPr algn="ctr"/>
            <a:r>
              <a:rPr lang="en-US" sz="3600" dirty="0">
                <a:latin typeface="Agency FB" panose="020B0503020202020204" pitchFamily="34" charset="0"/>
              </a:rPr>
              <a:t>A True Prophet</a:t>
            </a:r>
          </a:p>
        </p:txBody>
      </p:sp>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0" y="6488668"/>
            <a:ext cx="2860895" cy="369332"/>
          </a:xfrm>
          <a:prstGeom prst="rect">
            <a:avLst/>
          </a:prstGeom>
          <a:noFill/>
        </p:spPr>
        <p:txBody>
          <a:bodyPr wrap="square" rtlCol="0">
            <a:spAutoFit/>
          </a:bodyPr>
          <a:lstStyle/>
          <a:p>
            <a:r>
              <a:rPr lang="en-US" dirty="0"/>
              <a:t>1 Corinthians 14:3</a:t>
            </a:r>
          </a:p>
        </p:txBody>
      </p:sp>
      <p:grpSp>
        <p:nvGrpSpPr>
          <p:cNvPr id="26" name="Group 25"/>
          <p:cNvGrpSpPr/>
          <p:nvPr/>
        </p:nvGrpSpPr>
        <p:grpSpPr>
          <a:xfrm>
            <a:off x="4637314" y="4506686"/>
            <a:ext cx="3062628" cy="2133600"/>
            <a:chOff x="384206" y="4158361"/>
            <a:chExt cx="3289208" cy="2390250"/>
          </a:xfrm>
        </p:grpSpPr>
        <p:grpSp>
          <p:nvGrpSpPr>
            <p:cNvPr id="27" name="Group 26"/>
            <p:cNvGrpSpPr/>
            <p:nvPr/>
          </p:nvGrpSpPr>
          <p:grpSpPr>
            <a:xfrm>
              <a:off x="384206" y="4158361"/>
              <a:ext cx="3289208" cy="2390250"/>
              <a:chOff x="609599" y="833642"/>
              <a:chExt cx="7941747" cy="5771225"/>
            </a:xfrm>
          </p:grpSpPr>
          <p:grpSp>
            <p:nvGrpSpPr>
              <p:cNvPr id="29" name="Group 14"/>
              <p:cNvGrpSpPr/>
              <p:nvPr/>
            </p:nvGrpSpPr>
            <p:grpSpPr>
              <a:xfrm rot="10800000">
                <a:off x="7696200" y="5257800"/>
                <a:ext cx="621450" cy="1347067"/>
                <a:chOff x="7010400" y="381000"/>
                <a:chExt cx="762000" cy="2033666"/>
              </a:xfrm>
            </p:grpSpPr>
            <p:sp>
              <p:nvSpPr>
                <p:cNvPr id="42" name="Rounded Rectangle 41"/>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1"/>
              <p:cNvGrpSpPr/>
              <p:nvPr/>
            </p:nvGrpSpPr>
            <p:grpSpPr>
              <a:xfrm rot="10800000">
                <a:off x="939238" y="4923502"/>
                <a:ext cx="621450" cy="1347067"/>
                <a:chOff x="7010400" y="381000"/>
                <a:chExt cx="762000" cy="2033666"/>
              </a:xfrm>
            </p:grpSpPr>
            <p:sp>
              <p:nvSpPr>
                <p:cNvPr id="40" name="Rounded Rectangle 3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899460" y="833642"/>
                <a:ext cx="621450" cy="986197"/>
                <a:chOff x="7031201" y="834275"/>
                <a:chExt cx="762000" cy="1488861"/>
              </a:xfrm>
            </p:grpSpPr>
            <p:sp>
              <p:nvSpPr>
                <p:cNvPr id="38" name="Rounded Rectangle 37"/>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7646520" y="1148254"/>
                <a:ext cx="621450" cy="1017899"/>
                <a:chOff x="7087348" y="824753"/>
                <a:chExt cx="762000" cy="1536722"/>
              </a:xfrm>
            </p:grpSpPr>
            <p:sp>
              <p:nvSpPr>
                <p:cNvPr id="36" name="Rounded Rectangle 35"/>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Rectangle 27"/>
            <p:cNvSpPr/>
            <p:nvPr/>
          </p:nvSpPr>
          <p:spPr>
            <a:xfrm>
              <a:off x="823865" y="4834063"/>
              <a:ext cx="2361119" cy="1077218"/>
            </a:xfrm>
            <a:prstGeom prst="rect">
              <a:avLst/>
            </a:prstGeom>
          </p:spPr>
          <p:txBody>
            <a:bodyPr wrap="square">
              <a:spAutoFit/>
            </a:bodyPr>
            <a:lstStyle/>
            <a:p>
              <a:pPr algn="ctr"/>
              <a:r>
                <a:rPr lang="en-US" sz="1600" dirty="0"/>
                <a:t> </a:t>
              </a:r>
              <a:r>
                <a:rPr lang="en-US" sz="1600" b="1" dirty="0"/>
                <a:t>As we teach and testify by inspiration, we can help edify and comfort others</a:t>
              </a:r>
              <a:endParaRPr lang="en-US" sz="1600" dirty="0"/>
            </a:p>
          </p:txBody>
        </p:sp>
      </p:grpSp>
      <p:sp>
        <p:nvSpPr>
          <p:cNvPr id="4" name="Rectangle 3"/>
          <p:cNvSpPr/>
          <p:nvPr/>
        </p:nvSpPr>
        <p:spPr>
          <a:xfrm>
            <a:off x="812452" y="1098662"/>
            <a:ext cx="4031151" cy="2308324"/>
          </a:xfrm>
          <a:prstGeom prst="rect">
            <a:avLst/>
          </a:prstGeom>
        </p:spPr>
        <p:txBody>
          <a:bodyPr wrap="square">
            <a:spAutoFit/>
          </a:bodyPr>
          <a:lstStyle/>
          <a:p>
            <a:r>
              <a:rPr lang="en-US" dirty="0">
                <a:solidFill>
                  <a:srgbClr val="333333"/>
                </a:solidFill>
                <a:latin typeface="Abadi" panose="020B0604020104020204" pitchFamily="34" charset="0"/>
              </a:rPr>
              <a:t>"A true prophet is one who has the testimony of Jesus; </a:t>
            </a:r>
            <a:r>
              <a:rPr lang="en-US" dirty="0"/>
              <a:t>one who knows by personal revelation that Jesus Christ is the Son of the living God, and that he was to be-or has been-crucified for the sins of the world; one to whom God speaks and who recognizes the still small voice of the Spirit.</a:t>
            </a:r>
          </a:p>
        </p:txBody>
      </p:sp>
      <p:sp>
        <p:nvSpPr>
          <p:cNvPr id="44" name="Rectangle 43"/>
          <p:cNvSpPr/>
          <p:nvPr/>
        </p:nvSpPr>
        <p:spPr>
          <a:xfrm>
            <a:off x="7890756" y="1088101"/>
            <a:ext cx="3308382" cy="1477328"/>
          </a:xfrm>
          <a:prstGeom prst="rect">
            <a:avLst/>
          </a:prstGeom>
        </p:spPr>
        <p:txBody>
          <a:bodyPr wrap="square">
            <a:spAutoFit/>
          </a:bodyPr>
          <a:lstStyle/>
          <a:p>
            <a:r>
              <a:rPr lang="en-US" dirty="0"/>
              <a:t>“A true prophet is one who holds the holy priesthood; who is a legal administrator; who has power and authority from God to represent him on earth.</a:t>
            </a:r>
          </a:p>
        </p:txBody>
      </p:sp>
      <p:sp>
        <p:nvSpPr>
          <p:cNvPr id="6" name="Rectangle 5"/>
          <p:cNvSpPr/>
          <p:nvPr/>
        </p:nvSpPr>
        <p:spPr>
          <a:xfrm>
            <a:off x="588476" y="3978625"/>
            <a:ext cx="3929204" cy="1754326"/>
          </a:xfrm>
          <a:prstGeom prst="rect">
            <a:avLst/>
          </a:prstGeom>
        </p:spPr>
        <p:txBody>
          <a:bodyPr wrap="square">
            <a:spAutoFit/>
          </a:bodyPr>
          <a:lstStyle/>
          <a:p>
            <a:r>
              <a:rPr lang="en-US" dirty="0">
                <a:solidFill>
                  <a:srgbClr val="333333"/>
                </a:solidFill>
                <a:latin typeface="Abadi" panose="020B0604020104020204" pitchFamily="34" charset="0"/>
              </a:rPr>
              <a:t>“A true prophet is a teacher of righteousness to whom the truths of the gospel have been revealed and who presents them to his fellowmen so they can become heirs of salvation in the highest heaven.</a:t>
            </a:r>
            <a:endParaRPr lang="en-US" dirty="0"/>
          </a:p>
        </p:txBody>
      </p:sp>
      <p:sp>
        <p:nvSpPr>
          <p:cNvPr id="22" name="Rectangle 21"/>
          <p:cNvSpPr/>
          <p:nvPr/>
        </p:nvSpPr>
        <p:spPr>
          <a:xfrm>
            <a:off x="8102850" y="3728787"/>
            <a:ext cx="3521799" cy="1754326"/>
          </a:xfrm>
          <a:prstGeom prst="rect">
            <a:avLst/>
          </a:prstGeom>
        </p:spPr>
        <p:txBody>
          <a:bodyPr wrap="square">
            <a:spAutoFit/>
          </a:bodyPr>
          <a:lstStyle/>
          <a:p>
            <a:r>
              <a:rPr lang="en-US" dirty="0">
                <a:solidFill>
                  <a:srgbClr val="333333"/>
                </a:solidFill>
                <a:latin typeface="Abadi" panose="020B0604020104020204" pitchFamily="34" charset="0"/>
              </a:rPr>
              <a:t>“A true prophet is a witness, a living witness, one who knows, and one who testifies. Such a one, if need be, foretells the future and reveals to men what the Lord reveals to him." (</a:t>
            </a:r>
            <a:r>
              <a:rPr lang="en-US" i="1" dirty="0">
                <a:solidFill>
                  <a:srgbClr val="333333"/>
                </a:solidFill>
                <a:latin typeface="Abadi" panose="020B0604020104020204" pitchFamily="34" charset="0"/>
              </a:rPr>
              <a:t>8)</a:t>
            </a:r>
            <a:endParaRPr lang="en-US" dirty="0"/>
          </a:p>
        </p:txBody>
      </p:sp>
      <p:grpSp>
        <p:nvGrpSpPr>
          <p:cNvPr id="46" name="Group 3"/>
          <p:cNvGrpSpPr/>
          <p:nvPr/>
        </p:nvGrpSpPr>
        <p:grpSpPr>
          <a:xfrm rot="16200000" flipH="1">
            <a:off x="1467568" y="-1167520"/>
            <a:ext cx="1292534" cy="3936683"/>
            <a:chOff x="97208" y="425658"/>
            <a:chExt cx="2661701" cy="8055733"/>
          </a:xfrm>
        </p:grpSpPr>
        <p:sp>
          <p:nvSpPr>
            <p:cNvPr id="47" name="Freeform 4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Round Diagonal Corner Rectangle 4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 Diagonal Corner Rectangle 4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Diagonal Corner Rectangle 4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5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 Diagonal Corner Rectangle 5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46" name="Picture 6" descr="Image result for Neph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152" y="1227068"/>
            <a:ext cx="2371475" cy="297859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Joseph Smi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4675" y="1239471"/>
            <a:ext cx="2359810" cy="297695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5620" y="1249156"/>
            <a:ext cx="2394098" cy="2971984"/>
          </a:xfrm>
          <a:prstGeom prst="rect">
            <a:avLst/>
          </a:prstGeom>
        </p:spPr>
      </p:pic>
      <p:grpSp>
        <p:nvGrpSpPr>
          <p:cNvPr id="25" name="Group 24">
            <a:extLst>
              <a:ext uri="{FF2B5EF4-FFF2-40B4-BE49-F238E27FC236}">
                <a16:creationId xmlns:a16="http://schemas.microsoft.com/office/drawing/2014/main" id="{2D774553-0FA8-4BF3-9DAB-E0540A8AFDDE}"/>
              </a:ext>
            </a:extLst>
          </p:cNvPr>
          <p:cNvGrpSpPr/>
          <p:nvPr/>
        </p:nvGrpSpPr>
        <p:grpSpPr>
          <a:xfrm>
            <a:off x="4764062" y="844577"/>
            <a:ext cx="2910366" cy="3618567"/>
            <a:chOff x="4764062" y="844577"/>
            <a:chExt cx="2910366" cy="3618567"/>
          </a:xfrm>
        </p:grpSpPr>
        <p:pic>
          <p:nvPicPr>
            <p:cNvPr id="10248" name="Picture 8" descr="Image result for fram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4409961" y="1198678"/>
              <a:ext cx="3618567" cy="291036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95B3C43B-B9BA-49CA-9391-D984C2B470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1475" y="1350335"/>
              <a:ext cx="2116874" cy="2729465"/>
            </a:xfrm>
            <a:prstGeom prst="rect">
              <a:avLst/>
            </a:prstGeom>
          </p:spPr>
        </p:pic>
      </p:grpSp>
    </p:spTree>
    <p:extLst>
      <p:ext uri="{BB962C8B-B14F-4D97-AF65-F5344CB8AC3E}">
        <p14:creationId xmlns:p14="http://schemas.microsoft.com/office/powerpoint/2010/main" val="160483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outVertical)">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4" grpId="0"/>
      <p:bldP spid="6"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1999" cy="646331"/>
          </a:xfrm>
          <a:prstGeom prst="rect">
            <a:avLst/>
          </a:prstGeom>
          <a:noFill/>
        </p:spPr>
        <p:txBody>
          <a:bodyPr wrap="square" rtlCol="0">
            <a:spAutoFit/>
          </a:bodyPr>
          <a:lstStyle/>
          <a:p>
            <a:pPr algn="ctr"/>
            <a:r>
              <a:rPr lang="en-US" sz="3600" dirty="0">
                <a:latin typeface="Agency FB" panose="020B0503020202020204" pitchFamily="34" charset="0"/>
              </a:rPr>
              <a:t>Improper Use of Gift of Tongues</a:t>
            </a:r>
          </a:p>
        </p:txBody>
      </p:sp>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0" y="6488668"/>
            <a:ext cx="4178300" cy="369332"/>
          </a:xfrm>
          <a:prstGeom prst="rect">
            <a:avLst/>
          </a:prstGeom>
          <a:noFill/>
        </p:spPr>
        <p:txBody>
          <a:bodyPr wrap="square" rtlCol="0">
            <a:spAutoFit/>
          </a:bodyPr>
          <a:lstStyle/>
          <a:p>
            <a:r>
              <a:rPr lang="en-US" dirty="0"/>
              <a:t>1 Corinthians 14:5-7, 19, 22, 26</a:t>
            </a:r>
          </a:p>
        </p:txBody>
      </p:sp>
      <p:sp>
        <p:nvSpPr>
          <p:cNvPr id="24" name="Rectangle 23"/>
          <p:cNvSpPr/>
          <p:nvPr/>
        </p:nvSpPr>
        <p:spPr>
          <a:xfrm>
            <a:off x="313854" y="724959"/>
            <a:ext cx="3940645" cy="1200329"/>
          </a:xfrm>
          <a:prstGeom prst="rect">
            <a:avLst/>
          </a:prstGeom>
        </p:spPr>
        <p:txBody>
          <a:bodyPr wrap="square">
            <a:spAutoFit/>
          </a:bodyPr>
          <a:lstStyle/>
          <a:p>
            <a:pPr fontAlgn="base"/>
            <a:r>
              <a:rPr lang="en-US" dirty="0"/>
              <a:t>Paul warned that if used improperly, the gift of tongues would fail to edify the Church and would distract members from seeking more useful spiritual gifts.</a:t>
            </a:r>
          </a:p>
        </p:txBody>
      </p:sp>
      <p:sp>
        <p:nvSpPr>
          <p:cNvPr id="23" name="Rectangle 22"/>
          <p:cNvSpPr/>
          <p:nvPr/>
        </p:nvSpPr>
        <p:spPr>
          <a:xfrm>
            <a:off x="5851557" y="1353008"/>
            <a:ext cx="6096000" cy="1200329"/>
          </a:xfrm>
          <a:prstGeom prst="rect">
            <a:avLst/>
          </a:prstGeom>
        </p:spPr>
        <p:txBody>
          <a:bodyPr>
            <a:spAutoFit/>
          </a:bodyPr>
          <a:lstStyle/>
          <a:p>
            <a:r>
              <a:rPr lang="en-US" dirty="0"/>
              <a:t>Acts 2:4-8 The Day of Pentecost:</a:t>
            </a:r>
          </a:p>
          <a:p>
            <a:r>
              <a:rPr lang="en-US" dirty="0"/>
              <a:t>The gift of tongues was manifest through God’s servants teaching the gospel in languages that were known to their listeners but unknown to the speakers.</a:t>
            </a:r>
            <a:endParaRPr lang="en-US" i="1" dirty="0">
              <a:solidFill>
                <a:srgbClr val="0070C0"/>
              </a:solidFill>
            </a:endParaRPr>
          </a:p>
        </p:txBody>
      </p:sp>
      <p:sp>
        <p:nvSpPr>
          <p:cNvPr id="25" name="Rectangle 24"/>
          <p:cNvSpPr/>
          <p:nvPr/>
        </p:nvSpPr>
        <p:spPr>
          <a:xfrm>
            <a:off x="5832192" y="3103081"/>
            <a:ext cx="6096000" cy="923330"/>
          </a:xfrm>
          <a:prstGeom prst="rect">
            <a:avLst/>
          </a:prstGeom>
        </p:spPr>
        <p:txBody>
          <a:bodyPr>
            <a:spAutoFit/>
          </a:bodyPr>
          <a:lstStyle/>
          <a:p>
            <a:r>
              <a:rPr lang="en-US" dirty="0"/>
              <a:t>Another manifestation of the gift of tongues occurs when a person is moved by the Spirit to speak in a language that is unknown to either the speaker or the hearers (8). </a:t>
            </a:r>
          </a:p>
        </p:txBody>
      </p:sp>
      <p:sp>
        <p:nvSpPr>
          <p:cNvPr id="4" name="Rectangle 3"/>
          <p:cNvSpPr/>
          <p:nvPr/>
        </p:nvSpPr>
        <p:spPr>
          <a:xfrm>
            <a:off x="635000" y="4788238"/>
            <a:ext cx="7848600" cy="1477328"/>
          </a:xfrm>
          <a:prstGeom prst="rect">
            <a:avLst/>
          </a:prstGeom>
        </p:spPr>
        <p:txBody>
          <a:bodyPr wrap="square">
            <a:spAutoFit/>
          </a:bodyPr>
          <a:lstStyle/>
          <a:p>
            <a:r>
              <a:rPr lang="en-US" dirty="0">
                <a:solidFill>
                  <a:srgbClr val="333333"/>
                </a:solidFill>
                <a:latin typeface="Open Sans"/>
              </a:rPr>
              <a:t>The second manifestation of the gift of tongues seems to have been highly sought after by some members of the Church in Corinth as supposed evidence of a person’s spirituality. Paul corrected this misunderstanding as he explained that this form of the gift of tongues provided unbelievers with evidence of God’s power but did not teach or edify the Saints.</a:t>
            </a:r>
            <a:endParaRPr lang="en-US" dirty="0"/>
          </a:p>
        </p:txBody>
      </p:sp>
      <p:pic>
        <p:nvPicPr>
          <p:cNvPr id="14338" name="Picture 2" descr="Image result for apostle paul wri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105" y="1966913"/>
            <a:ext cx="3715019" cy="2782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05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P spid="25"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1999" cy="646331"/>
          </a:xfrm>
          <a:prstGeom prst="rect">
            <a:avLst/>
          </a:prstGeom>
          <a:noFill/>
        </p:spPr>
        <p:txBody>
          <a:bodyPr wrap="square" rtlCol="0">
            <a:spAutoFit/>
          </a:bodyPr>
          <a:lstStyle/>
          <a:p>
            <a:pPr algn="ctr"/>
            <a:r>
              <a:rPr lang="en-US" sz="3600" dirty="0">
                <a:latin typeface="Agency FB" panose="020B0503020202020204" pitchFamily="34" charset="0"/>
              </a:rPr>
              <a:t>The Trumpet Gives An Uncertain Sound</a:t>
            </a:r>
          </a:p>
        </p:txBody>
      </p:sp>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0" y="6488668"/>
            <a:ext cx="4178300" cy="369332"/>
          </a:xfrm>
          <a:prstGeom prst="rect">
            <a:avLst/>
          </a:prstGeom>
          <a:noFill/>
        </p:spPr>
        <p:txBody>
          <a:bodyPr wrap="square" rtlCol="0">
            <a:spAutoFit/>
          </a:bodyPr>
          <a:lstStyle/>
          <a:p>
            <a:r>
              <a:rPr lang="en-US" dirty="0"/>
              <a:t>1 Corinthians 14:8-9</a:t>
            </a:r>
          </a:p>
        </p:txBody>
      </p:sp>
      <p:sp>
        <p:nvSpPr>
          <p:cNvPr id="24" name="Rectangle 23"/>
          <p:cNvSpPr/>
          <p:nvPr/>
        </p:nvSpPr>
        <p:spPr>
          <a:xfrm>
            <a:off x="453554" y="1855259"/>
            <a:ext cx="5363046" cy="1569660"/>
          </a:xfrm>
          <a:prstGeom prst="rect">
            <a:avLst/>
          </a:prstGeom>
        </p:spPr>
        <p:txBody>
          <a:bodyPr wrap="square">
            <a:spAutoFit/>
          </a:bodyPr>
          <a:lstStyle/>
          <a:p>
            <a:pPr fontAlgn="base"/>
            <a:r>
              <a:rPr lang="en-US" sz="3200" dirty="0"/>
              <a:t>If you are unfamiliar with the gift of the Holy Ghost…how will you know what is right?</a:t>
            </a:r>
          </a:p>
        </p:txBody>
      </p:sp>
      <p:pic>
        <p:nvPicPr>
          <p:cNvPr id="13314" name="Picture 2" descr="ram’s horn trump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6275" y="1065212"/>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86200" y="4343738"/>
            <a:ext cx="7429500" cy="2031325"/>
          </a:xfrm>
          <a:prstGeom prst="rect">
            <a:avLst/>
          </a:prstGeom>
        </p:spPr>
        <p:txBody>
          <a:bodyPr wrap="square">
            <a:spAutoFit/>
          </a:bodyPr>
          <a:lstStyle/>
          <a:p>
            <a:pPr algn="ctr"/>
            <a:r>
              <a:rPr lang="en-US" dirty="0">
                <a:solidFill>
                  <a:srgbClr val="333333"/>
                </a:solidFill>
                <a:latin typeface="Open Sans"/>
              </a:rPr>
              <a:t>A shofar, or ram’s horn trumpet. </a:t>
            </a:r>
          </a:p>
          <a:p>
            <a:endParaRPr lang="en-US" dirty="0">
              <a:solidFill>
                <a:srgbClr val="333333"/>
              </a:solidFill>
              <a:latin typeface="Open Sans"/>
            </a:endParaRPr>
          </a:p>
          <a:p>
            <a:r>
              <a:rPr lang="en-US" dirty="0">
                <a:solidFill>
                  <a:srgbClr val="333333"/>
                </a:solidFill>
                <a:latin typeface="Open Sans"/>
              </a:rPr>
              <a:t>The loud, clear signal of such trumpets was used in ancient Israel to call people to gather for battle or for important religious occasions. Paul drew upon this image as he counseled the Corinthian Saints about the ineffectiveness of speaking in unknown tongues and the importance of clear teaching in the Church. (1)</a:t>
            </a:r>
            <a:endParaRPr lang="en-US" dirty="0"/>
          </a:p>
        </p:txBody>
      </p:sp>
    </p:spTree>
    <p:extLst>
      <p:ext uri="{BB962C8B-B14F-4D97-AF65-F5344CB8AC3E}">
        <p14:creationId xmlns:p14="http://schemas.microsoft.com/office/powerpoint/2010/main" val="64167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animEffect transition="in" filter="fade">
                                      <p:cBhvr>
                                        <p:cTn id="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1999" cy="646331"/>
          </a:xfrm>
          <a:prstGeom prst="rect">
            <a:avLst/>
          </a:prstGeom>
          <a:noFill/>
        </p:spPr>
        <p:txBody>
          <a:bodyPr wrap="square" rtlCol="0">
            <a:spAutoFit/>
          </a:bodyPr>
          <a:lstStyle/>
          <a:p>
            <a:pPr algn="ctr"/>
            <a:r>
              <a:rPr lang="en-US" sz="3600" dirty="0">
                <a:latin typeface="Agency FB" panose="020B0503020202020204" pitchFamily="34" charset="0"/>
              </a:rPr>
              <a:t>Edify—Build Upon</a:t>
            </a:r>
          </a:p>
        </p:txBody>
      </p:sp>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0" y="6488668"/>
            <a:ext cx="4178300" cy="369332"/>
          </a:xfrm>
          <a:prstGeom prst="rect">
            <a:avLst/>
          </a:prstGeom>
          <a:noFill/>
        </p:spPr>
        <p:txBody>
          <a:bodyPr wrap="square" rtlCol="0">
            <a:spAutoFit/>
          </a:bodyPr>
          <a:lstStyle/>
          <a:p>
            <a:r>
              <a:rPr lang="en-US" dirty="0"/>
              <a:t>1 Corinthians 14:12</a:t>
            </a:r>
          </a:p>
        </p:txBody>
      </p:sp>
      <p:sp>
        <p:nvSpPr>
          <p:cNvPr id="24" name="Rectangle 23"/>
          <p:cNvSpPr/>
          <p:nvPr/>
        </p:nvSpPr>
        <p:spPr>
          <a:xfrm>
            <a:off x="390054" y="1448859"/>
            <a:ext cx="5363046" cy="707886"/>
          </a:xfrm>
          <a:prstGeom prst="rect">
            <a:avLst/>
          </a:prstGeom>
        </p:spPr>
        <p:txBody>
          <a:bodyPr wrap="square">
            <a:spAutoFit/>
          </a:bodyPr>
          <a:lstStyle/>
          <a:p>
            <a:pPr fontAlgn="base"/>
            <a:r>
              <a:rPr lang="en-US" sz="2000" dirty="0"/>
              <a:t>One reason we should seek for spiritual gifts is to build up or strengthen the Church of God.</a:t>
            </a:r>
          </a:p>
        </p:txBody>
      </p:sp>
      <p:sp>
        <p:nvSpPr>
          <p:cNvPr id="4" name="Rectangle 3"/>
          <p:cNvSpPr/>
          <p:nvPr/>
        </p:nvSpPr>
        <p:spPr>
          <a:xfrm>
            <a:off x="3975100" y="2804636"/>
            <a:ext cx="6985000" cy="1477328"/>
          </a:xfrm>
          <a:prstGeom prst="rect">
            <a:avLst/>
          </a:prstGeom>
        </p:spPr>
        <p:txBody>
          <a:bodyPr wrap="square">
            <a:spAutoFit/>
          </a:bodyPr>
          <a:lstStyle/>
          <a:p>
            <a:pPr fontAlgn="base"/>
            <a:r>
              <a:rPr lang="en-US" i="1" dirty="0">
                <a:solidFill>
                  <a:srgbClr val="0070C0"/>
                </a:solidFill>
                <a:latin typeface="Palatino"/>
              </a:rPr>
              <a:t>For all have not every gift given unto them; for there are many gifts, and to every man is given a gift by the Spirit of God.</a:t>
            </a:r>
          </a:p>
          <a:p>
            <a:pPr fontAlgn="base"/>
            <a:endParaRPr lang="en-US" i="1" dirty="0">
              <a:solidFill>
                <a:srgbClr val="0070C0"/>
              </a:solidFill>
              <a:latin typeface="Palatino"/>
            </a:endParaRPr>
          </a:p>
          <a:p>
            <a:pPr fontAlgn="base"/>
            <a:r>
              <a:rPr lang="en-US" i="1" dirty="0">
                <a:solidFill>
                  <a:srgbClr val="0070C0"/>
                </a:solidFill>
                <a:latin typeface="Palatino"/>
              </a:rPr>
              <a:t>To some is given one, and to some is given another, that all may be profited thereby. D&amp;C 46:11-12</a:t>
            </a:r>
            <a:endParaRPr lang="en-US" b="0" i="1" dirty="0">
              <a:solidFill>
                <a:srgbClr val="0070C0"/>
              </a:solidFill>
              <a:effectLst/>
              <a:latin typeface="Palatino"/>
            </a:endParaRPr>
          </a:p>
        </p:txBody>
      </p:sp>
      <p:grpSp>
        <p:nvGrpSpPr>
          <p:cNvPr id="23" name="Group 22"/>
          <p:cNvGrpSpPr/>
          <p:nvPr/>
        </p:nvGrpSpPr>
        <p:grpSpPr>
          <a:xfrm>
            <a:off x="1336675" y="4557712"/>
            <a:ext cx="7756525" cy="1792288"/>
            <a:chOff x="1336675" y="4557712"/>
            <a:chExt cx="7756525" cy="1792288"/>
          </a:xfrm>
        </p:grpSpPr>
        <p:sp>
          <p:nvSpPr>
            <p:cNvPr id="22" name="Rectangle 21"/>
            <p:cNvSpPr/>
            <p:nvPr/>
          </p:nvSpPr>
          <p:spPr>
            <a:xfrm>
              <a:off x="2997200" y="4925536"/>
              <a:ext cx="6096000" cy="1200329"/>
            </a:xfrm>
            <a:prstGeom prst="rect">
              <a:avLst/>
            </a:prstGeom>
          </p:spPr>
          <p:txBody>
            <a:bodyPr>
              <a:spAutoFit/>
            </a:bodyPr>
            <a:lstStyle/>
            <a:p>
              <a:r>
                <a:rPr lang="en-US" dirty="0">
                  <a:solidFill>
                    <a:srgbClr val="333333"/>
                  </a:solidFill>
                  <a:latin typeface="Abadi" panose="020B0604020104020204" pitchFamily="34" charset="0"/>
                </a:rPr>
                <a:t>"All members of the Church should seek for the gift of prophecy, for their own guidance, which is the spirit by which the word of the Lord is understood and his purposes made known." (14)</a:t>
              </a:r>
              <a:endParaRPr lang="en-US" dirty="0"/>
            </a:p>
          </p:txBody>
        </p:sp>
        <p:pic>
          <p:nvPicPr>
            <p:cNvPr id="16386" name="Picture 2" descr="Image result for joseph fielding 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675" y="4557712"/>
              <a:ext cx="1420303" cy="1792288"/>
            </a:xfrm>
            <a:prstGeom prst="rect">
              <a:avLst/>
            </a:prstGeom>
            <a:noFill/>
            <a:extLst>
              <a:ext uri="{909E8E84-426E-40DD-AFC4-6F175D3DCCD1}">
                <a14:hiddenFill xmlns:a14="http://schemas.microsoft.com/office/drawing/2010/main">
                  <a:solidFill>
                    <a:srgbClr val="FFFFFF"/>
                  </a:solidFill>
                </a14:hiddenFill>
              </a:ext>
            </a:extLst>
          </p:spPr>
        </p:pic>
      </p:grpSp>
      <p:pic>
        <p:nvPicPr>
          <p:cNvPr id="16388" name="Picture 4" descr="Image result for build up bloc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728662"/>
            <a:ext cx="3079750" cy="2017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90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1999" cy="646331"/>
          </a:xfrm>
          <a:prstGeom prst="rect">
            <a:avLst/>
          </a:prstGeom>
          <a:noFill/>
        </p:spPr>
        <p:txBody>
          <a:bodyPr wrap="square" rtlCol="0">
            <a:spAutoFit/>
          </a:bodyPr>
          <a:lstStyle/>
          <a:p>
            <a:pPr algn="ctr"/>
            <a:r>
              <a:rPr lang="en-US" sz="3600" dirty="0">
                <a:latin typeface="Agency FB" panose="020B0503020202020204" pitchFamily="34" charset="0"/>
              </a:rPr>
              <a:t>One By One</a:t>
            </a:r>
          </a:p>
        </p:txBody>
      </p:sp>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0" y="6488668"/>
            <a:ext cx="4178300" cy="369332"/>
          </a:xfrm>
          <a:prstGeom prst="rect">
            <a:avLst/>
          </a:prstGeom>
          <a:noFill/>
        </p:spPr>
        <p:txBody>
          <a:bodyPr wrap="square" rtlCol="0">
            <a:spAutoFit/>
          </a:bodyPr>
          <a:lstStyle/>
          <a:p>
            <a:r>
              <a:rPr lang="en-US" dirty="0"/>
              <a:t>1 Corinthians 14:31, 33. 40</a:t>
            </a:r>
          </a:p>
        </p:txBody>
      </p:sp>
      <p:sp>
        <p:nvSpPr>
          <p:cNvPr id="24" name="Rectangle 23"/>
          <p:cNvSpPr/>
          <p:nvPr/>
        </p:nvSpPr>
        <p:spPr>
          <a:xfrm>
            <a:off x="275754" y="813859"/>
            <a:ext cx="6569546" cy="707886"/>
          </a:xfrm>
          <a:prstGeom prst="rect">
            <a:avLst/>
          </a:prstGeom>
        </p:spPr>
        <p:txBody>
          <a:bodyPr wrap="square">
            <a:spAutoFit/>
          </a:bodyPr>
          <a:lstStyle/>
          <a:p>
            <a:pPr fontAlgn="base"/>
            <a:r>
              <a:rPr lang="en-US" sz="2000" dirty="0"/>
              <a:t>All, both male and female, may prophesy, or teach and testify. This should be done in order, one person at a time.</a:t>
            </a:r>
          </a:p>
        </p:txBody>
      </p:sp>
      <p:grpSp>
        <p:nvGrpSpPr>
          <p:cNvPr id="22" name="Group 21"/>
          <p:cNvGrpSpPr/>
          <p:nvPr/>
        </p:nvGrpSpPr>
        <p:grpSpPr>
          <a:xfrm>
            <a:off x="8188293" y="211050"/>
            <a:ext cx="3289208" cy="2390250"/>
            <a:chOff x="384206" y="4158361"/>
            <a:chExt cx="3289208" cy="2390250"/>
          </a:xfrm>
        </p:grpSpPr>
        <p:grpSp>
          <p:nvGrpSpPr>
            <p:cNvPr id="23" name="Group 22"/>
            <p:cNvGrpSpPr/>
            <p:nvPr/>
          </p:nvGrpSpPr>
          <p:grpSpPr>
            <a:xfrm>
              <a:off x="384206" y="4158361"/>
              <a:ext cx="3289208" cy="2390250"/>
              <a:chOff x="609599" y="833642"/>
              <a:chExt cx="7941747" cy="5771225"/>
            </a:xfrm>
          </p:grpSpPr>
          <p:grpSp>
            <p:nvGrpSpPr>
              <p:cNvPr id="26" name="Group 14"/>
              <p:cNvGrpSpPr/>
              <p:nvPr/>
            </p:nvGrpSpPr>
            <p:grpSpPr>
              <a:xfrm rot="10800000">
                <a:off x="7696200" y="5257800"/>
                <a:ext cx="621450" cy="1347067"/>
                <a:chOff x="7010400" y="381000"/>
                <a:chExt cx="762000" cy="2033666"/>
              </a:xfrm>
            </p:grpSpPr>
            <p:sp>
              <p:nvSpPr>
                <p:cNvPr id="39" name="Rounded Rectangle 3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1"/>
              <p:cNvGrpSpPr/>
              <p:nvPr/>
            </p:nvGrpSpPr>
            <p:grpSpPr>
              <a:xfrm rot="10800000">
                <a:off x="939238" y="4923502"/>
                <a:ext cx="621450" cy="1347067"/>
                <a:chOff x="7010400" y="381000"/>
                <a:chExt cx="762000" cy="2033666"/>
              </a:xfrm>
            </p:grpSpPr>
            <p:sp>
              <p:nvSpPr>
                <p:cNvPr id="37" name="Rounded Rectangle 3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899460" y="833642"/>
                <a:ext cx="621450" cy="986197"/>
                <a:chOff x="7031201" y="834275"/>
                <a:chExt cx="762000" cy="1488861"/>
              </a:xfrm>
            </p:grpSpPr>
            <p:sp>
              <p:nvSpPr>
                <p:cNvPr id="35" name="Rounded Rectangle 34"/>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646520" y="1148254"/>
                <a:ext cx="621450" cy="1017899"/>
                <a:chOff x="7087348" y="824753"/>
                <a:chExt cx="762000" cy="1536722"/>
              </a:xfrm>
            </p:grpSpPr>
            <p:sp>
              <p:nvSpPr>
                <p:cNvPr id="33" name="Rounded Rectangle 32"/>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p:cNvSpPr/>
            <p:nvPr/>
          </p:nvSpPr>
          <p:spPr>
            <a:xfrm>
              <a:off x="823865" y="4834063"/>
              <a:ext cx="2361119" cy="830997"/>
            </a:xfrm>
            <a:prstGeom prst="rect">
              <a:avLst/>
            </a:prstGeom>
          </p:spPr>
          <p:txBody>
            <a:bodyPr wrap="square">
              <a:spAutoFit/>
            </a:bodyPr>
            <a:lstStyle/>
            <a:p>
              <a:pPr algn="ctr"/>
              <a:r>
                <a:rPr lang="en-US" sz="1600" b="1" dirty="0"/>
                <a:t>In the Church of Jesus Christ, all things are to be done in order</a:t>
              </a:r>
              <a:endParaRPr lang="en-US" sz="1600" dirty="0"/>
            </a:p>
          </p:txBody>
        </p:sp>
      </p:grpSp>
      <p:grpSp>
        <p:nvGrpSpPr>
          <p:cNvPr id="43" name="Group 42"/>
          <p:cNvGrpSpPr/>
          <p:nvPr/>
        </p:nvGrpSpPr>
        <p:grpSpPr>
          <a:xfrm>
            <a:off x="596900" y="2494340"/>
            <a:ext cx="8191500" cy="2585323"/>
            <a:chOff x="2222500" y="3040440"/>
            <a:chExt cx="8191500" cy="2585323"/>
          </a:xfrm>
        </p:grpSpPr>
        <p:sp>
          <p:nvSpPr>
            <p:cNvPr id="6" name="Rectangle 5"/>
            <p:cNvSpPr/>
            <p:nvPr/>
          </p:nvSpPr>
          <p:spPr>
            <a:xfrm>
              <a:off x="4318000" y="3040440"/>
              <a:ext cx="6096000" cy="2585323"/>
            </a:xfrm>
            <a:prstGeom prst="rect">
              <a:avLst/>
            </a:prstGeom>
          </p:spPr>
          <p:txBody>
            <a:bodyPr>
              <a:spAutoFit/>
            </a:bodyPr>
            <a:lstStyle/>
            <a:p>
              <a:r>
                <a:rPr lang="en-US" dirty="0">
                  <a:solidFill>
                    <a:srgbClr val="333333"/>
                  </a:solidFill>
                  <a:latin typeface="Abadi" panose="020B0604020104020204" pitchFamily="34" charset="0"/>
                </a:rPr>
                <a:t>"Without revelation direct from heaven, it is impossible for any person to understand fully the plan of salvation. We often hear it said that the living oracles must be in the Church, in order that the Kingdom of God may be established and prosper on the earth. I will give another version of this sentiment. I say that the living oracles of God, or the Spirit of revelation must be in each and every individual, to know the plan of salvation and keep in the path that leads them to the presence of God." (13)</a:t>
              </a:r>
              <a:endParaRPr lang="en-US" dirty="0"/>
            </a:p>
          </p:txBody>
        </p:sp>
        <p:pic>
          <p:nvPicPr>
            <p:cNvPr id="41" name="Picture 40"/>
            <p:cNvPicPr>
              <a:picLocks noChangeAspect="1"/>
            </p:cNvPicPr>
            <p:nvPr/>
          </p:nvPicPr>
          <p:blipFill rotWithShape="1">
            <a:blip r:embed="rId3">
              <a:extLst>
                <a:ext uri="{28A0092B-C50C-407E-A947-70E740481C1C}">
                  <a14:useLocalDpi xmlns:a14="http://schemas.microsoft.com/office/drawing/2010/main" val="0"/>
                </a:ext>
              </a:extLst>
            </a:blip>
            <a:srcRect r="3125" b="12842"/>
            <a:stretch/>
          </p:blipFill>
          <p:spPr>
            <a:xfrm>
              <a:off x="2222500" y="3128962"/>
              <a:ext cx="1862360" cy="2395537"/>
            </a:xfrm>
            <a:prstGeom prst="rect">
              <a:avLst/>
            </a:prstGeom>
          </p:spPr>
        </p:pic>
      </p:grpSp>
      <p:sp>
        <p:nvSpPr>
          <p:cNvPr id="42" name="Rectangle 41"/>
          <p:cNvSpPr/>
          <p:nvPr/>
        </p:nvSpPr>
        <p:spPr>
          <a:xfrm>
            <a:off x="1549400" y="5291435"/>
            <a:ext cx="9156700" cy="830997"/>
          </a:xfrm>
          <a:prstGeom prst="rect">
            <a:avLst/>
          </a:prstGeom>
        </p:spPr>
        <p:txBody>
          <a:bodyPr wrap="square">
            <a:spAutoFit/>
          </a:bodyPr>
          <a:lstStyle/>
          <a:p>
            <a:r>
              <a:rPr lang="en-US" sz="2400" dirty="0">
                <a:solidFill>
                  <a:srgbClr val="333333"/>
                </a:solidFill>
                <a:effectLst>
                  <a:glow rad="101600">
                    <a:schemeClr val="accent2">
                      <a:satMod val="175000"/>
                      <a:alpha val="40000"/>
                    </a:schemeClr>
                  </a:glow>
                </a:effectLst>
                <a:latin typeface="Abadi" panose="020B0604020104020204" pitchFamily="34" charset="0"/>
              </a:rPr>
              <a:t>"Revelations are given for a two-fold purpose: to furnish guidance for the Church, and to give comfort to the individual.” (15)</a:t>
            </a:r>
            <a:endParaRPr lang="en-US" sz="2400" dirty="0">
              <a:effectLst>
                <a:glow rad="101600">
                  <a:schemeClr val="accent2">
                    <a:satMod val="175000"/>
                    <a:alpha val="40000"/>
                  </a:schemeClr>
                </a:glow>
              </a:effectLst>
            </a:endParaRPr>
          </a:p>
        </p:txBody>
      </p:sp>
    </p:spTree>
    <p:extLst>
      <p:ext uri="{BB962C8B-B14F-4D97-AF65-F5344CB8AC3E}">
        <p14:creationId xmlns:p14="http://schemas.microsoft.com/office/powerpoint/2010/main" val="275507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1999" cy="646331"/>
          </a:xfrm>
          <a:prstGeom prst="rect">
            <a:avLst/>
          </a:prstGeom>
          <a:noFill/>
        </p:spPr>
        <p:txBody>
          <a:bodyPr wrap="square" rtlCol="0">
            <a:spAutoFit/>
          </a:bodyPr>
          <a:lstStyle/>
          <a:p>
            <a:pPr algn="ctr"/>
            <a:r>
              <a:rPr lang="en-US" sz="3600" dirty="0">
                <a:latin typeface="Agency FB" panose="020B0503020202020204" pitchFamily="34" charset="0"/>
              </a:rPr>
              <a:t>Women Speaking In Church</a:t>
            </a:r>
          </a:p>
        </p:txBody>
      </p:sp>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0" y="6488668"/>
            <a:ext cx="4178300" cy="369332"/>
          </a:xfrm>
          <a:prstGeom prst="rect">
            <a:avLst/>
          </a:prstGeom>
          <a:noFill/>
        </p:spPr>
        <p:txBody>
          <a:bodyPr wrap="square" rtlCol="0">
            <a:spAutoFit/>
          </a:bodyPr>
          <a:lstStyle/>
          <a:p>
            <a:r>
              <a:rPr lang="en-US" dirty="0"/>
              <a:t>1 Corinthians 14:34-35</a:t>
            </a:r>
          </a:p>
        </p:txBody>
      </p:sp>
      <p:sp>
        <p:nvSpPr>
          <p:cNvPr id="24" name="Rectangle 23"/>
          <p:cNvSpPr/>
          <p:nvPr/>
        </p:nvSpPr>
        <p:spPr>
          <a:xfrm>
            <a:off x="580554" y="2325159"/>
            <a:ext cx="5769446" cy="523220"/>
          </a:xfrm>
          <a:prstGeom prst="rect">
            <a:avLst/>
          </a:prstGeom>
        </p:spPr>
        <p:txBody>
          <a:bodyPr wrap="square">
            <a:spAutoFit/>
          </a:bodyPr>
          <a:lstStyle/>
          <a:p>
            <a:pPr fontAlgn="base"/>
            <a:r>
              <a:rPr lang="en-US" sz="2800" dirty="0"/>
              <a:t>The Joseph Smith Translation:</a:t>
            </a:r>
            <a:endParaRPr lang="en-US" sz="2800" i="1" dirty="0"/>
          </a:p>
        </p:txBody>
      </p:sp>
      <p:sp>
        <p:nvSpPr>
          <p:cNvPr id="4" name="Rectangle 3"/>
          <p:cNvSpPr/>
          <p:nvPr/>
        </p:nvSpPr>
        <p:spPr>
          <a:xfrm>
            <a:off x="6132424" y="1259387"/>
            <a:ext cx="5580651" cy="2308324"/>
          </a:xfrm>
          <a:prstGeom prst="rect">
            <a:avLst/>
          </a:prstGeom>
        </p:spPr>
        <p:txBody>
          <a:bodyPr wrap="square">
            <a:spAutoFit/>
          </a:bodyPr>
          <a:lstStyle/>
          <a:p>
            <a:r>
              <a:rPr lang="en-US" sz="3600" b="1" dirty="0">
                <a:ln w="22225">
                  <a:solidFill>
                    <a:schemeClr val="accent2"/>
                  </a:solidFill>
                  <a:prstDash val="solid"/>
                </a:ln>
                <a:solidFill>
                  <a:schemeClr val="accent2">
                    <a:lumMod val="40000"/>
                    <a:lumOff val="60000"/>
                  </a:schemeClr>
                </a:solidFill>
                <a:latin typeface="Palatino"/>
              </a:rPr>
              <a:t>Let your women keep silence in the churches: for it is not permitted unto them to speak;</a:t>
            </a:r>
            <a:endParaRPr lang="en-US" sz="3600" b="1" dirty="0">
              <a:ln w="22225">
                <a:solidFill>
                  <a:schemeClr val="accent2"/>
                </a:solidFill>
                <a:prstDash val="solid"/>
              </a:ln>
              <a:solidFill>
                <a:schemeClr val="accent2">
                  <a:lumMod val="40000"/>
                  <a:lumOff val="60000"/>
                </a:schemeClr>
              </a:solidFill>
            </a:endParaRPr>
          </a:p>
        </p:txBody>
      </p:sp>
      <p:sp>
        <p:nvSpPr>
          <p:cNvPr id="44" name="Rectangle 43"/>
          <p:cNvSpPr/>
          <p:nvPr/>
        </p:nvSpPr>
        <p:spPr>
          <a:xfrm>
            <a:off x="7322548" y="3464059"/>
            <a:ext cx="2700925" cy="646331"/>
          </a:xfrm>
          <a:prstGeom prst="rect">
            <a:avLst/>
          </a:prstGeom>
        </p:spPr>
        <p:txBody>
          <a:bodyPr wrap="square">
            <a:spAutoFit/>
          </a:bodyPr>
          <a:lstStyle/>
          <a:p>
            <a:r>
              <a:rPr lang="en-US" sz="3600" b="1" dirty="0">
                <a:ln w="22225">
                  <a:solidFill>
                    <a:schemeClr val="accent2"/>
                  </a:solidFill>
                  <a:prstDash val="solid"/>
                </a:ln>
                <a:solidFill>
                  <a:schemeClr val="accent2">
                    <a:lumMod val="40000"/>
                    <a:lumOff val="60000"/>
                  </a:schemeClr>
                </a:solidFill>
                <a:latin typeface="Palatino"/>
              </a:rPr>
              <a:t>(to rule)</a:t>
            </a:r>
            <a:endParaRPr lang="en-US" sz="3600" b="1" dirty="0">
              <a:ln w="22225">
                <a:solidFill>
                  <a:schemeClr val="accent2"/>
                </a:solidFill>
                <a:prstDash val="solid"/>
              </a:ln>
              <a:solidFill>
                <a:schemeClr val="accent2">
                  <a:lumMod val="40000"/>
                  <a:lumOff val="60000"/>
                </a:schemeClr>
              </a:solidFill>
            </a:endParaRPr>
          </a:p>
        </p:txBody>
      </p:sp>
      <p:sp>
        <p:nvSpPr>
          <p:cNvPr id="45" name="Rectangle 44"/>
          <p:cNvSpPr/>
          <p:nvPr/>
        </p:nvSpPr>
        <p:spPr>
          <a:xfrm>
            <a:off x="1409700" y="4317137"/>
            <a:ext cx="8788400" cy="1938992"/>
          </a:xfrm>
          <a:prstGeom prst="rect">
            <a:avLst/>
          </a:prstGeom>
        </p:spPr>
        <p:txBody>
          <a:bodyPr wrap="square">
            <a:spAutoFit/>
          </a:bodyPr>
          <a:lstStyle/>
          <a:p>
            <a:pPr fontAlgn="base"/>
            <a:r>
              <a:rPr lang="en-US" sz="2400" dirty="0"/>
              <a:t>This word change suggests the possibility that Paul was trying to correct a situation in which some Corinthian women were either being disorderly during worship services or were improperly seeking to take responsibility to lead rather than sustaining and following priesthood leaders. (16)</a:t>
            </a:r>
          </a:p>
        </p:txBody>
      </p:sp>
      <p:sp>
        <p:nvSpPr>
          <p:cNvPr id="46" name="Rectangle 45"/>
          <p:cNvSpPr/>
          <p:nvPr/>
        </p:nvSpPr>
        <p:spPr>
          <a:xfrm>
            <a:off x="228600" y="706735"/>
            <a:ext cx="6096000" cy="923330"/>
          </a:xfrm>
          <a:prstGeom prst="rect">
            <a:avLst/>
          </a:prstGeom>
        </p:spPr>
        <p:txBody>
          <a:bodyPr>
            <a:spAutoFit/>
          </a:bodyPr>
          <a:lstStyle/>
          <a:p>
            <a:r>
              <a:rPr lang="en-US" dirty="0">
                <a:solidFill>
                  <a:srgbClr val="333333"/>
                </a:solidFill>
                <a:latin typeface="Open Sans"/>
              </a:rPr>
              <a:t>It is difficult to understand the intent of Paul’s counsel since he clearly did not forbid women from praying or speaking in Church meetings</a:t>
            </a:r>
            <a:endParaRPr lang="en-US" dirty="0"/>
          </a:p>
        </p:txBody>
      </p:sp>
    </p:spTree>
    <p:extLst>
      <p:ext uri="{BB962C8B-B14F-4D97-AF65-F5344CB8AC3E}">
        <p14:creationId xmlns:p14="http://schemas.microsoft.com/office/powerpoint/2010/main" val="253746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1750"/>
                                        <p:tgtEl>
                                          <p:spTgt spid="44"/>
                                        </p:tgtEl>
                                      </p:cBhvr>
                                    </p:animEffect>
                                    <p:anim calcmode="lin" valueType="num">
                                      <p:cBhvr>
                                        <p:cTn id="17" dur="1750" fill="hold"/>
                                        <p:tgtEl>
                                          <p:spTgt spid="44"/>
                                        </p:tgtEl>
                                        <p:attrNameLst>
                                          <p:attrName>ppt_x</p:attrName>
                                        </p:attrNameLst>
                                      </p:cBhvr>
                                      <p:tavLst>
                                        <p:tav tm="0">
                                          <p:val>
                                            <p:strVal val="#ppt_x"/>
                                          </p:val>
                                        </p:tav>
                                        <p:tav tm="100000">
                                          <p:val>
                                            <p:strVal val="#ppt_x"/>
                                          </p:val>
                                        </p:tav>
                                      </p:tavLst>
                                    </p:anim>
                                    <p:anim calcmode="lin" valueType="num">
                                      <p:cBhvr>
                                        <p:cTn id="18" dur="175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anim calcmode="lin" valueType="num">
                                      <p:cBhvr>
                                        <p:cTn id="24" dur="1000" fill="hold"/>
                                        <p:tgtEl>
                                          <p:spTgt spid="45"/>
                                        </p:tgtEl>
                                        <p:attrNameLst>
                                          <p:attrName>ppt_x</p:attrName>
                                        </p:attrNameLst>
                                      </p:cBhvr>
                                      <p:tavLst>
                                        <p:tav tm="0">
                                          <p:val>
                                            <p:strVal val="#ppt_x"/>
                                          </p:val>
                                        </p:tav>
                                        <p:tav tm="100000">
                                          <p:val>
                                            <p:strVal val="#ppt_x"/>
                                          </p:val>
                                        </p:tav>
                                      </p:tavLst>
                                    </p:anim>
                                    <p:anim calcmode="lin" valueType="num">
                                      <p:cBhvr>
                                        <p:cTn id="2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53"/>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86626" y="-45889"/>
            <a:ext cx="9225516" cy="6494085"/>
          </a:xfrm>
          <a:prstGeom prst="rect">
            <a:avLst/>
          </a:prstGeom>
          <a:noFill/>
        </p:spPr>
        <p:txBody>
          <a:bodyPr wrap="square" rtlCol="0">
            <a:spAutoFit/>
          </a:bodyPr>
          <a:lstStyle/>
          <a:p>
            <a:pPr algn="ctr"/>
            <a:r>
              <a:rPr lang="en-US" sz="9600" dirty="0">
                <a:latin typeface="Agency FB" panose="020B0503020202020204" pitchFamily="34" charset="0"/>
              </a:rPr>
              <a:t>Charity</a:t>
            </a:r>
          </a:p>
          <a:p>
            <a:pPr algn="ctr"/>
            <a:endParaRPr lang="en-US" sz="9600" dirty="0">
              <a:latin typeface="Segoe Script" pitchFamily="34" charset="0"/>
            </a:endParaRPr>
          </a:p>
          <a:p>
            <a:pPr algn="ctr"/>
            <a:r>
              <a:rPr lang="en-US" sz="3200" dirty="0">
                <a:latin typeface="+mj-lt"/>
              </a:rPr>
              <a:t>Moroni 7:45</a:t>
            </a:r>
          </a:p>
          <a:p>
            <a:pPr algn="ctr"/>
            <a:r>
              <a:rPr lang="en-US" sz="3200" dirty="0">
                <a:latin typeface="+mj-lt"/>
              </a:rPr>
              <a:t>“ And charity </a:t>
            </a:r>
            <a:r>
              <a:rPr lang="en-US" sz="3200" dirty="0" err="1">
                <a:latin typeface="+mj-lt"/>
              </a:rPr>
              <a:t>suffereth</a:t>
            </a:r>
            <a:r>
              <a:rPr lang="en-US" sz="3200" dirty="0">
                <a:latin typeface="+mj-lt"/>
              </a:rPr>
              <a:t> long, and is kind, and </a:t>
            </a:r>
            <a:r>
              <a:rPr lang="en-US" sz="3200" dirty="0" err="1">
                <a:latin typeface="+mj-lt"/>
              </a:rPr>
              <a:t>enveith</a:t>
            </a:r>
            <a:r>
              <a:rPr lang="en-US" sz="3200" dirty="0">
                <a:latin typeface="+mj-lt"/>
              </a:rPr>
              <a:t> not, and is not puffed up, </a:t>
            </a:r>
            <a:r>
              <a:rPr lang="en-US" sz="3200" dirty="0" err="1">
                <a:latin typeface="+mj-lt"/>
              </a:rPr>
              <a:t>seeketh</a:t>
            </a:r>
            <a:r>
              <a:rPr lang="en-US" sz="3200" dirty="0">
                <a:latin typeface="+mj-lt"/>
              </a:rPr>
              <a:t> not her own, is not easily provoked, </a:t>
            </a:r>
            <a:r>
              <a:rPr lang="en-US" sz="3200" dirty="0" err="1">
                <a:latin typeface="+mj-lt"/>
              </a:rPr>
              <a:t>thinketh</a:t>
            </a:r>
            <a:r>
              <a:rPr lang="en-US" sz="3200" dirty="0">
                <a:latin typeface="+mj-lt"/>
              </a:rPr>
              <a:t> no evil, and </a:t>
            </a:r>
            <a:r>
              <a:rPr lang="en-US" sz="3200" dirty="0" err="1">
                <a:latin typeface="+mj-lt"/>
              </a:rPr>
              <a:t>rejoiceth</a:t>
            </a:r>
            <a:r>
              <a:rPr lang="en-US" sz="3200" dirty="0">
                <a:latin typeface="+mj-lt"/>
              </a:rPr>
              <a:t> not in iniquity but </a:t>
            </a:r>
            <a:r>
              <a:rPr lang="en-US" sz="3200" dirty="0" err="1">
                <a:latin typeface="+mj-lt"/>
              </a:rPr>
              <a:t>rejoiceth</a:t>
            </a:r>
            <a:r>
              <a:rPr lang="en-US" sz="3200" dirty="0">
                <a:latin typeface="+mj-lt"/>
              </a:rPr>
              <a:t> in the truth, </a:t>
            </a:r>
            <a:r>
              <a:rPr lang="en-US" sz="3200" dirty="0" err="1">
                <a:latin typeface="+mj-lt"/>
              </a:rPr>
              <a:t>beareth</a:t>
            </a:r>
            <a:r>
              <a:rPr lang="en-US" sz="3200" dirty="0">
                <a:latin typeface="+mj-lt"/>
              </a:rPr>
              <a:t> all things, believeth all thing, </a:t>
            </a:r>
            <a:r>
              <a:rPr lang="en-US" sz="3200" dirty="0" err="1">
                <a:latin typeface="+mj-lt"/>
              </a:rPr>
              <a:t>hopeth</a:t>
            </a:r>
            <a:r>
              <a:rPr lang="en-US" sz="3200" dirty="0">
                <a:latin typeface="+mj-lt"/>
              </a:rPr>
              <a:t> all thing, </a:t>
            </a:r>
            <a:r>
              <a:rPr lang="en-US" sz="3200" dirty="0" err="1">
                <a:latin typeface="+mj-lt"/>
              </a:rPr>
              <a:t>endureth</a:t>
            </a:r>
            <a:r>
              <a:rPr lang="en-US" sz="3200" dirty="0">
                <a:latin typeface="+mj-lt"/>
              </a:rPr>
              <a:t> all things.”</a:t>
            </a:r>
          </a:p>
        </p:txBody>
      </p:sp>
      <p:grpSp>
        <p:nvGrpSpPr>
          <p:cNvPr id="2" name="Group 3"/>
          <p:cNvGrpSpPr/>
          <p:nvPr/>
        </p:nvGrpSpPr>
        <p:grpSpPr>
          <a:xfrm rot="4940764">
            <a:off x="5353014" y="382131"/>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6518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0" y="6488668"/>
            <a:ext cx="4178300" cy="369332"/>
          </a:xfrm>
          <a:prstGeom prst="rect">
            <a:avLst/>
          </a:prstGeom>
          <a:noFill/>
        </p:spPr>
        <p:txBody>
          <a:bodyPr wrap="square" rtlCol="0">
            <a:spAutoFit/>
          </a:bodyPr>
          <a:lstStyle/>
          <a:p>
            <a:r>
              <a:rPr lang="en-US" dirty="0"/>
              <a:t>1 Corinthians 14:31, 33. 40</a:t>
            </a:r>
          </a:p>
        </p:txBody>
      </p:sp>
      <p:sp>
        <p:nvSpPr>
          <p:cNvPr id="24" name="Rectangle 23"/>
          <p:cNvSpPr/>
          <p:nvPr/>
        </p:nvSpPr>
        <p:spPr>
          <a:xfrm>
            <a:off x="1660054" y="369359"/>
            <a:ext cx="5909146" cy="1569660"/>
          </a:xfrm>
          <a:prstGeom prst="rect">
            <a:avLst/>
          </a:prstGeom>
        </p:spPr>
        <p:txBody>
          <a:bodyPr wrap="square">
            <a:spAutoFit/>
          </a:bodyPr>
          <a:lstStyle/>
          <a:p>
            <a:pPr fontAlgn="base"/>
            <a:r>
              <a:rPr lang="en-US" sz="2400" dirty="0"/>
              <a:t>“‘In our Heavenly Father’s great priesthood-endowed plan, men have the unique responsibility to administer the priesthood, but they are not the priesthood. </a:t>
            </a:r>
          </a:p>
        </p:txBody>
      </p:sp>
      <p:sp>
        <p:nvSpPr>
          <p:cNvPr id="4" name="Rectangle 3"/>
          <p:cNvSpPr/>
          <p:nvPr/>
        </p:nvSpPr>
        <p:spPr>
          <a:xfrm>
            <a:off x="3568700" y="2981236"/>
            <a:ext cx="6096000" cy="1938992"/>
          </a:xfrm>
          <a:prstGeom prst="rect">
            <a:avLst/>
          </a:prstGeom>
        </p:spPr>
        <p:txBody>
          <a:bodyPr>
            <a:spAutoFit/>
          </a:bodyPr>
          <a:lstStyle/>
          <a:p>
            <a:r>
              <a:rPr lang="en-US" sz="2400" dirty="0"/>
              <a:t>Men and women have different but equally valued roles. Just as a woman cannot conceive a child without a man, so a man cannot fully exercise the power of the priesthood to establish an eternal family without a woman. … </a:t>
            </a:r>
          </a:p>
        </p:txBody>
      </p:sp>
      <p:sp>
        <p:nvSpPr>
          <p:cNvPr id="44" name="Rectangle 43"/>
          <p:cNvSpPr/>
          <p:nvPr/>
        </p:nvSpPr>
        <p:spPr>
          <a:xfrm>
            <a:off x="2159000" y="5329535"/>
            <a:ext cx="6096000" cy="1200329"/>
          </a:xfrm>
          <a:prstGeom prst="rect">
            <a:avLst/>
          </a:prstGeom>
        </p:spPr>
        <p:txBody>
          <a:bodyPr>
            <a:spAutoFit/>
          </a:bodyPr>
          <a:lstStyle/>
          <a:p>
            <a:pPr fontAlgn="base"/>
            <a:r>
              <a:rPr lang="en-US" sz="2400" dirty="0"/>
              <a:t>… In the eternal perspective, both the procreative power and the priesthood power are shared by husband and wife.’ (17)</a:t>
            </a: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97" y="115887"/>
            <a:ext cx="1358128" cy="1700213"/>
          </a:xfrm>
          <a:prstGeom prst="rect">
            <a:avLst/>
          </a:prstGeom>
        </p:spPr>
      </p:pic>
      <p:pic>
        <p:nvPicPr>
          <p:cNvPr id="17410" name="Picture 2" descr="Image result for men and women in lds conferen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281238"/>
            <a:ext cx="2581274" cy="2221282"/>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priesthood confer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1577" y="150812"/>
            <a:ext cx="3739197" cy="249078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Image result for lds husband and wif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89465" y="4227513"/>
            <a:ext cx="1921510" cy="240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98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53"/>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740307"/>
          </a:xfrm>
          <a:prstGeom prst="rect">
            <a:avLst/>
          </a:prstGeom>
          <a:noFill/>
        </p:spPr>
        <p:txBody>
          <a:bodyPr wrap="square" rtlCol="0">
            <a:spAutoFit/>
          </a:bodyPr>
          <a:lstStyle/>
          <a:p>
            <a:r>
              <a:rPr lang="en-US" sz="1600" dirty="0"/>
              <a:t>Sources:</a:t>
            </a:r>
          </a:p>
          <a:p>
            <a:endParaRPr lang="en-US" sz="1600" dirty="0"/>
          </a:p>
          <a:p>
            <a:r>
              <a:rPr lang="en-US" sz="1600" dirty="0"/>
              <a:t>Suggested Hymn: #223 </a:t>
            </a:r>
            <a:r>
              <a:rPr lang="en-US" sz="1600" i="1" dirty="0"/>
              <a:t>Have I Done Any Good?</a:t>
            </a:r>
          </a:p>
          <a:p>
            <a:endParaRPr lang="en-US" sz="1600" i="1" dirty="0"/>
          </a:p>
          <a:p>
            <a:r>
              <a:rPr lang="en-US" sz="1600" i="1" dirty="0"/>
              <a:t>Video: </a:t>
            </a:r>
            <a:r>
              <a:rPr lang="en-US" sz="1600" b="1" dirty="0"/>
              <a:t>My Brother Hyrum</a:t>
            </a:r>
            <a:r>
              <a:rPr lang="en-US" sz="1600" dirty="0"/>
              <a:t> (2:41)</a:t>
            </a:r>
            <a:endParaRPr lang="en-US" sz="1600" i="1" dirty="0"/>
          </a:p>
          <a:p>
            <a:pPr marL="342900" indent="-342900">
              <a:buFontTx/>
              <a:buAutoNum type="arabicPeriod"/>
            </a:pPr>
            <a:endParaRPr lang="en-US" sz="1600" dirty="0"/>
          </a:p>
          <a:p>
            <a:pPr marL="342900" indent="-342900">
              <a:buFontTx/>
              <a:buAutoNum type="arabicPeriod"/>
            </a:pPr>
            <a:endParaRPr lang="en-US" sz="1600" dirty="0"/>
          </a:p>
          <a:p>
            <a:pPr marL="342900" indent="-342900">
              <a:buFontTx/>
              <a:buAutoNum type="arabicPeriod"/>
            </a:pPr>
            <a:r>
              <a:rPr lang="en-US" sz="1600" dirty="0"/>
              <a:t>New Testament Institute Student Manual Chapter 39</a:t>
            </a:r>
          </a:p>
          <a:p>
            <a:pPr marL="342900" indent="-342900">
              <a:buFontTx/>
              <a:buAutoNum type="arabicPeriod"/>
            </a:pPr>
            <a:r>
              <a:rPr lang="en-US" sz="1600" dirty="0"/>
              <a:t>James E. Faust (</a:t>
            </a:r>
            <a:r>
              <a:rPr lang="en-US" sz="1600" i="1" dirty="0"/>
              <a:t>Articles of Faith</a:t>
            </a:r>
            <a:r>
              <a:rPr lang="en-US" sz="1600" dirty="0"/>
              <a:t> [Salt Lake City: Deseret Book Co., 1981], 389.)</a:t>
            </a:r>
          </a:p>
          <a:p>
            <a:pPr marL="342900" indent="-342900">
              <a:buFontTx/>
              <a:buAutoNum type="arabicPeriod"/>
            </a:pPr>
            <a:r>
              <a:rPr lang="en-US" sz="1600" dirty="0"/>
              <a:t>Elder Reed Smoot (</a:t>
            </a:r>
            <a:r>
              <a:rPr lang="en-US" sz="1600" i="1" dirty="0"/>
              <a:t>Conference Report, October 1931</a:t>
            </a:r>
            <a:r>
              <a:rPr lang="en-US" sz="1600" dirty="0"/>
              <a:t>, Third Day-Morning Meeting 113.)</a:t>
            </a:r>
          </a:p>
          <a:p>
            <a:pPr marL="342900" indent="-342900">
              <a:buFontTx/>
              <a:buAutoNum type="arabicPeriod"/>
            </a:pPr>
            <a:r>
              <a:rPr lang="en-US" sz="1600" dirty="0"/>
              <a:t>Harold Burke Peterson ("Our Responsibility to Care for Our Own," </a:t>
            </a:r>
            <a:r>
              <a:rPr lang="en-US" sz="1600" i="1" dirty="0"/>
              <a:t>Ensign</a:t>
            </a:r>
            <a:r>
              <a:rPr lang="en-US" sz="1600" dirty="0"/>
              <a:t>, May 1981, 81)</a:t>
            </a:r>
          </a:p>
          <a:p>
            <a:pPr marL="342900" indent="-342900">
              <a:buFontTx/>
              <a:buAutoNum type="arabicPeriod"/>
            </a:pPr>
            <a:r>
              <a:rPr lang="en-US" sz="1600" dirty="0">
                <a:latin typeface="Abadi" panose="020B0604020104020204" pitchFamily="34" charset="0"/>
              </a:rPr>
              <a:t>Elder Dallin H. Oaks (</a:t>
            </a:r>
            <a:r>
              <a:rPr lang="en-US" sz="1600" i="1" dirty="0">
                <a:latin typeface="Abadi" panose="020B0604020104020204" pitchFamily="34" charset="0"/>
              </a:rPr>
              <a:t>Pure in Heart </a:t>
            </a:r>
            <a:r>
              <a:rPr lang="en-US" sz="1600" dirty="0">
                <a:latin typeface="Abadi" panose="020B0604020104020204" pitchFamily="34" charset="0"/>
              </a:rPr>
              <a:t>[Salt Lake City: </a:t>
            </a:r>
            <a:r>
              <a:rPr lang="en-US" sz="1600" dirty="0" err="1">
                <a:latin typeface="Abadi" panose="020B0604020104020204" pitchFamily="34" charset="0"/>
              </a:rPr>
              <a:t>Bookcraft</a:t>
            </a:r>
            <a:r>
              <a:rPr lang="en-US" sz="1600" dirty="0">
                <a:latin typeface="Abadi" panose="020B0604020104020204" pitchFamily="34" charset="0"/>
              </a:rPr>
              <a:t>, 1988], 47.)</a:t>
            </a:r>
          </a:p>
          <a:p>
            <a:pPr marL="342900" indent="-342900">
              <a:buFontTx/>
              <a:buAutoNum type="arabicPeriod"/>
            </a:pPr>
            <a:r>
              <a:rPr lang="en-US" sz="1600" dirty="0"/>
              <a:t>President Henry B. Eyring (“That We May Be One,”</a:t>
            </a:r>
            <a:r>
              <a:rPr lang="en-US" sz="1600" i="1" dirty="0"/>
              <a:t> Ensign,</a:t>
            </a:r>
            <a:r>
              <a:rPr lang="en-US" sz="1600" dirty="0"/>
              <a:t> May 1998, 68).</a:t>
            </a:r>
          </a:p>
          <a:p>
            <a:pPr marL="342900" indent="-342900">
              <a:buFontTx/>
              <a:buAutoNum type="arabicPeriod"/>
            </a:pPr>
            <a:r>
              <a:rPr lang="en-US" sz="1600" dirty="0"/>
              <a:t>Elder Jeffrey R. Holland (</a:t>
            </a:r>
            <a:r>
              <a:rPr lang="en-US" sz="1600" i="1" dirty="0"/>
              <a:t>Christ and the New Covenant</a:t>
            </a:r>
            <a:r>
              <a:rPr lang="en-US" sz="1600" dirty="0"/>
              <a:t> [1997], 337).</a:t>
            </a:r>
          </a:p>
          <a:p>
            <a:pPr marL="342900" indent="-342900">
              <a:buFontTx/>
              <a:buAutoNum type="arabicPeriod"/>
            </a:pPr>
            <a:r>
              <a:rPr lang="en-US" sz="1600" dirty="0"/>
              <a:t>Elder Bruce R. McConkie (</a:t>
            </a:r>
            <a:r>
              <a:rPr lang="en-US" sz="1600" i="1" dirty="0"/>
              <a:t>Doctrinal New Testament Commentary,</a:t>
            </a:r>
            <a:r>
              <a:rPr lang="en-US" sz="1600" dirty="0"/>
              <a:t> 2:380 and 383). </a:t>
            </a:r>
            <a:r>
              <a:rPr lang="en-US" sz="1600" i="1" dirty="0">
                <a:solidFill>
                  <a:srgbClr val="333333"/>
                </a:solidFill>
                <a:latin typeface="Abadi" panose="020B0604020104020204" pitchFamily="34" charset="0"/>
              </a:rPr>
              <a:t>The Mortal Messiah: From Bethlehem to Calvary,</a:t>
            </a:r>
            <a:r>
              <a:rPr lang="en-US" sz="1600" dirty="0">
                <a:solidFill>
                  <a:srgbClr val="333333"/>
                </a:solidFill>
                <a:latin typeface="Abadi" panose="020B0604020104020204" pitchFamily="34" charset="0"/>
              </a:rPr>
              <a:t> 4 vols. [Salt Lake City: Deseret Book Co., 1979-1981], 2: 169.)</a:t>
            </a:r>
            <a:endParaRPr lang="en-US" sz="1600" dirty="0"/>
          </a:p>
          <a:p>
            <a:pPr marL="342900" indent="-342900">
              <a:buFontTx/>
              <a:buAutoNum type="arabicPeriod"/>
            </a:pPr>
            <a:r>
              <a:rPr lang="en-US" sz="1600" dirty="0"/>
              <a:t>President Howard W. Hunter (“A More Excellent Way,”</a:t>
            </a:r>
            <a:r>
              <a:rPr lang="en-US" sz="1600" i="1" dirty="0"/>
              <a:t> Ensign,</a:t>
            </a:r>
            <a:r>
              <a:rPr lang="en-US" sz="1600" dirty="0"/>
              <a:t> May 1992, 61).</a:t>
            </a:r>
          </a:p>
          <a:p>
            <a:pPr marL="342900" indent="-342900">
              <a:buFontTx/>
              <a:buAutoNum type="arabicPeriod"/>
            </a:pPr>
            <a:r>
              <a:rPr lang="en-US" sz="1600" dirty="0"/>
              <a:t>Joseph Smith (</a:t>
            </a:r>
            <a:r>
              <a:rPr lang="en-US" sz="1600" i="1" dirty="0"/>
              <a:t>History of The Church, </a:t>
            </a:r>
            <a:r>
              <a:rPr lang="en-US" sz="1600" dirty="0"/>
              <a:t>6: 50.) </a:t>
            </a:r>
          </a:p>
          <a:p>
            <a:pPr marL="342900" indent="-342900">
              <a:buFontTx/>
              <a:buAutoNum type="arabicPeriod"/>
            </a:pPr>
            <a:r>
              <a:rPr lang="en-US" sz="1600" dirty="0"/>
              <a:t>Gospeldoctrine.com</a:t>
            </a:r>
          </a:p>
          <a:p>
            <a:pPr marL="342900" indent="-342900">
              <a:buFontTx/>
              <a:buAutoNum type="arabicPeriod"/>
            </a:pPr>
            <a:r>
              <a:rPr lang="en-US" sz="1600" dirty="0">
                <a:latin typeface="Open Sans"/>
              </a:rPr>
              <a:t>Guide to the Scriptures, “Prophecy, Prophesy,  scriptures.lds.org.</a:t>
            </a:r>
          </a:p>
          <a:p>
            <a:pPr marL="342900" indent="-342900">
              <a:buFontTx/>
              <a:buAutoNum type="arabicPeriod"/>
            </a:pPr>
            <a:r>
              <a:rPr lang="en-US" sz="1600" dirty="0">
                <a:solidFill>
                  <a:srgbClr val="333333"/>
                </a:solidFill>
                <a:latin typeface="Abadi" panose="020B0604020104020204" pitchFamily="34" charset="0"/>
              </a:rPr>
              <a:t>Brigham Young…John A. </a:t>
            </a:r>
            <a:r>
              <a:rPr lang="en-US" sz="1600" dirty="0" err="1">
                <a:solidFill>
                  <a:srgbClr val="333333"/>
                </a:solidFill>
                <a:latin typeface="Abadi" panose="020B0604020104020204" pitchFamily="34" charset="0"/>
              </a:rPr>
              <a:t>Widtsoe</a:t>
            </a:r>
            <a:r>
              <a:rPr lang="en-US" sz="1600" dirty="0">
                <a:solidFill>
                  <a:srgbClr val="333333"/>
                </a:solidFill>
                <a:latin typeface="Abadi" panose="020B0604020104020204" pitchFamily="34" charset="0"/>
              </a:rPr>
              <a:t>, comp., Discourses of Brigham Young, Salt Lake City: Deseret Book Co., 1954, p. 38.)</a:t>
            </a:r>
          </a:p>
          <a:p>
            <a:pPr marL="342900" indent="-342900">
              <a:buFontTx/>
              <a:buAutoNum type="arabicPeriod"/>
            </a:pPr>
            <a:r>
              <a:rPr lang="en-US" sz="1600" dirty="0">
                <a:solidFill>
                  <a:srgbClr val="333333"/>
                </a:solidFill>
                <a:latin typeface="Abadi" panose="020B0604020104020204" pitchFamily="34" charset="0"/>
              </a:rPr>
              <a:t>President Joseph Fielding Smith (</a:t>
            </a:r>
            <a:r>
              <a:rPr lang="en-US" sz="1600" i="1" dirty="0">
                <a:solidFill>
                  <a:srgbClr val="333333"/>
                </a:solidFill>
                <a:latin typeface="Abadi" panose="020B0604020104020204" pitchFamily="34" charset="0"/>
              </a:rPr>
              <a:t>Church History and Modern Revelation</a:t>
            </a:r>
            <a:r>
              <a:rPr lang="en-US" sz="1600" dirty="0">
                <a:solidFill>
                  <a:srgbClr val="333333"/>
                </a:solidFill>
                <a:latin typeface="Abadi" panose="020B0604020104020204" pitchFamily="34" charset="0"/>
              </a:rPr>
              <a:t>, 1:184.)</a:t>
            </a:r>
          </a:p>
          <a:p>
            <a:pPr marL="342900" indent="-342900">
              <a:buFontTx/>
              <a:buAutoNum type="arabicPeriod"/>
            </a:pPr>
            <a:r>
              <a:rPr lang="en-US" sz="1600" dirty="0"/>
              <a:t>John A. </a:t>
            </a:r>
            <a:r>
              <a:rPr lang="en-US" sz="1600" dirty="0" err="1"/>
              <a:t>Widtsoe</a:t>
            </a:r>
            <a:r>
              <a:rPr lang="en-US" sz="1600" dirty="0"/>
              <a:t>, Evidences and Reconciliations, Salt Lake City: </a:t>
            </a:r>
            <a:r>
              <a:rPr lang="en-US" sz="1600" dirty="0" err="1"/>
              <a:t>Bookcraft</a:t>
            </a:r>
            <a:r>
              <a:rPr lang="en-US" sz="1600" dirty="0"/>
              <a:t>, 1960, pp. 98-99, 101; italics added.)" (Dean Sorensen, "I Have a Question," </a:t>
            </a:r>
            <a:r>
              <a:rPr lang="en-US" sz="1600" i="1" dirty="0"/>
              <a:t>Ensign</a:t>
            </a:r>
            <a:r>
              <a:rPr lang="en-US" sz="1600" dirty="0"/>
              <a:t>, Apr. 1990, 54</a:t>
            </a:r>
          </a:p>
          <a:p>
            <a:pPr marL="342900" indent="-342900">
              <a:buFontTx/>
              <a:buAutoNum type="arabicPeriod"/>
            </a:pPr>
            <a:r>
              <a:rPr lang="en-US" sz="1600" i="1" dirty="0"/>
              <a:t>New Testament Student Manual</a:t>
            </a:r>
            <a:r>
              <a:rPr lang="en-US" sz="1600" dirty="0"/>
              <a:t> [Church Educational System manual, 2014], 380).</a:t>
            </a:r>
          </a:p>
          <a:p>
            <a:pPr marL="342900" indent="-342900">
              <a:buFontTx/>
              <a:buAutoNum type="arabicPeriod"/>
            </a:pPr>
            <a:r>
              <a:rPr lang="en-US" sz="1600" dirty="0"/>
              <a:t>Elder M. Russell Ballard (“This Is My Work and Glory,”</a:t>
            </a:r>
            <a:r>
              <a:rPr lang="en-US" sz="1600" i="1" dirty="0"/>
              <a:t> Ensign</a:t>
            </a:r>
            <a:r>
              <a:rPr lang="en-US" sz="1600" dirty="0"/>
              <a:t> or </a:t>
            </a:r>
            <a:r>
              <a:rPr lang="en-US" sz="1600" i="1" dirty="0"/>
              <a:t>Liahona,</a:t>
            </a:r>
            <a:r>
              <a:rPr lang="en-US" sz="1600" dirty="0"/>
              <a:t> May 2013, 19.)</a:t>
            </a:r>
          </a:p>
          <a:p>
            <a:pPr marL="342900" indent="-342900">
              <a:buFontTx/>
              <a:buAutoNum type="arabicPeriod"/>
            </a:pPr>
            <a:endParaRPr lang="en-US" sz="1600" i="1" dirty="0"/>
          </a:p>
        </p:txBody>
      </p:sp>
      <p:grpSp>
        <p:nvGrpSpPr>
          <p:cNvPr id="2" name="Group 7"/>
          <p:cNvGrpSpPr/>
          <p:nvPr/>
        </p:nvGrpSpPr>
        <p:grpSpPr>
          <a:xfrm>
            <a:off x="2895599" y="933297"/>
            <a:ext cx="716457" cy="641503"/>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05239999-1D35-4650-8336-E856CC54BA64}"/>
              </a:ext>
            </a:extLst>
          </p:cNvPr>
          <p:cNvSpPr>
            <a:spLocks noGrp="1"/>
          </p:cNvSpPr>
          <p:nvPr/>
        </p:nvSpPr>
        <p:spPr>
          <a:xfrm>
            <a:off x="63924" y="6507647"/>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91856015"/>
              </p:ext>
            </p:extLst>
          </p:nvPr>
        </p:nvGraphicFramePr>
        <p:xfrm>
          <a:off x="0" y="0"/>
          <a:ext cx="6319318" cy="172212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First Letter of Paul to the Saints at Corinth—</a:t>
                      </a:r>
                    </a:p>
                    <a:p>
                      <a:pPr algn="ctr" fontAlgn="base"/>
                      <a:r>
                        <a:rPr lang="en-US" sz="1200" b="0" i="0" kern="1200" dirty="0">
                          <a:solidFill>
                            <a:schemeClr val="tx1"/>
                          </a:solidFill>
                          <a:effectLst/>
                          <a:latin typeface="+mn-lt"/>
                          <a:ea typeface="+mn-ea"/>
                          <a:cs typeface="+mn-cs"/>
                        </a:rPr>
                        <a:t>Written from Ephesus, ca. Spring, A.D. 57 </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a:solidFill>
                            <a:srgbClr val="434444"/>
                          </a:solidFill>
                          <a:effectLst/>
                        </a:rPr>
                        <a:t>Charity: The Pure Love of Christ</a:t>
                      </a:r>
                    </a:p>
                  </a:txBody>
                  <a:tcPr marL="95250" marR="95250" marT="66675" marB="66675" anchor="ctr"/>
                </a:tc>
                <a:tc>
                  <a:txBody>
                    <a:bodyPr/>
                    <a:lstStyle/>
                    <a:p>
                      <a:pPr algn="l" fontAlgn="base"/>
                      <a:r>
                        <a:rPr lang="en-US">
                          <a:solidFill>
                            <a:srgbClr val="434444"/>
                          </a:solidFill>
                          <a:effectLst/>
                        </a:rPr>
                        <a:t>13:1–13</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Tongues and Prophecy Compared</a:t>
                      </a:r>
                    </a:p>
                  </a:txBody>
                  <a:tcPr marL="95250" marR="95250" marT="66675" marB="66675" anchor="ctr"/>
                </a:tc>
                <a:tc>
                  <a:txBody>
                    <a:bodyPr/>
                    <a:lstStyle/>
                    <a:p>
                      <a:pPr algn="l" fontAlgn="base"/>
                      <a:r>
                        <a:rPr lang="en-US">
                          <a:solidFill>
                            <a:srgbClr val="434444"/>
                          </a:solidFill>
                          <a:effectLst/>
                        </a:rPr>
                        <a:t>14:1–28</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a:solidFill>
                            <a:srgbClr val="434444"/>
                          </a:solidFill>
                          <a:effectLst/>
                        </a:rPr>
                        <a:t>Prophecy—the Greatest Gift</a:t>
                      </a:r>
                    </a:p>
                  </a:txBody>
                  <a:tcPr marL="95250" marR="95250" marT="66675" marB="66675" anchor="ctr"/>
                </a:tc>
                <a:tc>
                  <a:txBody>
                    <a:bodyPr/>
                    <a:lstStyle/>
                    <a:p>
                      <a:pPr algn="l" fontAlgn="base"/>
                      <a:r>
                        <a:rPr lang="en-US" dirty="0">
                          <a:solidFill>
                            <a:srgbClr val="434444"/>
                          </a:solidFill>
                          <a:effectLst/>
                        </a:rPr>
                        <a:t>14:29–40</a:t>
                      </a:r>
                    </a:p>
                  </a:txBody>
                  <a:tcPr marL="95250" marR="95250" marT="66675" marB="66675" anchor="ctr"/>
                </a:tc>
                <a:extLst>
                  <a:ext uri="{0D108BD9-81ED-4DB2-BD59-A6C34878D82A}">
                    <a16:rowId xmlns:a16="http://schemas.microsoft.com/office/drawing/2014/main" val="10003"/>
                  </a:ext>
                </a:extLst>
              </a:tr>
            </a:tbl>
          </a:graphicData>
        </a:graphic>
      </p:graphicFrame>
      <p:sp>
        <p:nvSpPr>
          <p:cNvPr id="3" name="TextBox 2"/>
          <p:cNvSpPr txBox="1"/>
          <p:nvPr/>
        </p:nvSpPr>
        <p:spPr>
          <a:xfrm>
            <a:off x="0" y="1815881"/>
            <a:ext cx="5540721" cy="246221"/>
          </a:xfrm>
          <a:prstGeom prst="rect">
            <a:avLst/>
          </a:prstGeom>
          <a:noFill/>
        </p:spPr>
        <p:txBody>
          <a:bodyPr wrap="square" rtlCol="0">
            <a:spAutoFit/>
          </a:bodyPr>
          <a:lstStyle/>
          <a:p>
            <a:r>
              <a:rPr lang="en-US" sz="1000" dirty="0"/>
              <a:t>Life and Teachings of Jesus and His Apostles Chapter 36</a:t>
            </a:r>
          </a:p>
        </p:txBody>
      </p:sp>
      <p:sp>
        <p:nvSpPr>
          <p:cNvPr id="5" name="Rectangle 4"/>
          <p:cNvSpPr/>
          <p:nvPr/>
        </p:nvSpPr>
        <p:spPr>
          <a:xfrm>
            <a:off x="0" y="2050888"/>
            <a:ext cx="6301212" cy="4708981"/>
          </a:xfrm>
          <a:prstGeom prst="rect">
            <a:avLst/>
          </a:prstGeom>
          <a:ln>
            <a:solidFill>
              <a:schemeClr val="tx1"/>
            </a:solidFill>
          </a:ln>
        </p:spPr>
        <p:txBody>
          <a:bodyPr wrap="square">
            <a:spAutoFit/>
          </a:bodyPr>
          <a:lstStyle/>
          <a:p>
            <a:pPr fontAlgn="base"/>
            <a:r>
              <a:rPr lang="en-US" sz="1200" b="1" dirty="0"/>
              <a:t>Developing True Charity:</a:t>
            </a:r>
          </a:p>
          <a:p>
            <a:pPr fontAlgn="base"/>
            <a:r>
              <a:rPr lang="en-US" sz="1200" dirty="0"/>
              <a:t>"We don't develop character by chance. Good character is the result of continual effort in righteous thinking and the righteous acts that such thinking brings about.</a:t>
            </a:r>
          </a:p>
          <a:p>
            <a:pPr fontAlgn="base"/>
            <a:r>
              <a:rPr lang="en-US" sz="1200" dirty="0"/>
              <a:t>"The scriptures tell us, 'As he </a:t>
            </a:r>
            <a:r>
              <a:rPr lang="en-US" sz="1200" dirty="0" err="1"/>
              <a:t>thinketh</a:t>
            </a:r>
            <a:r>
              <a:rPr lang="en-US" sz="1200" dirty="0"/>
              <a:t> in his heart, so is he' (Prov. 23:7), and 'Let virtue garnish thy thoughts unceasingly; then shall thy confidence wax strong in the presence of God' (D&amp;C 121:45). Both the Apostle Paul and the prophet Mormon taught that charity, the pure love of Christ, '</a:t>
            </a:r>
            <a:r>
              <a:rPr lang="en-US" sz="1200" dirty="0" err="1"/>
              <a:t>thinketh</a:t>
            </a:r>
            <a:r>
              <a:rPr lang="en-US" sz="1200" dirty="0"/>
              <a:t> no evil.' (See 1 Cor. 13:4-5; Moro. 7:45.) Clearly, we are what we think. And if we think righteous thoughts, we will very likely live righteously...</a:t>
            </a:r>
          </a:p>
          <a:p>
            <a:pPr fontAlgn="base"/>
            <a:r>
              <a:rPr lang="en-US" sz="1200" dirty="0"/>
              <a:t>"We are the masters of our thoughts. Just as we would tend, prune, and cultivate a garden, so should we tend and cultivate our minds, pruning and weeding impure, negative, or sinful thoughts while cultivating righteous ones...</a:t>
            </a:r>
          </a:p>
          <a:p>
            <a:pPr fontAlgn="base"/>
            <a:r>
              <a:rPr lang="en-US" sz="1200" dirty="0"/>
              <a:t>"To develop purity of mind, we need to do more than dismiss or avoid evil, negative, or impure thoughts. We also need to learn to think virtuous thoughts. Just as it takes effort to discover material treasures of the earth, it takes effort to develop good thoughts. The scriptures guide us in choosing what to think about:</a:t>
            </a:r>
          </a:p>
          <a:p>
            <a:pPr fontAlgn="base"/>
            <a:r>
              <a:rPr lang="en-US" sz="1200" dirty="0"/>
              <a:t>"'Whatsoever things are true, whatsoever things are honest, whatsoever things are just, whatsoever things are pure, whatsoever things are lovely, whatsoever things are of good report ... think on these things.' (Philip. 4:8.)</a:t>
            </a:r>
          </a:p>
          <a:p>
            <a:pPr fontAlgn="base"/>
            <a:r>
              <a:rPr lang="en-US" sz="1200" dirty="0"/>
              <a:t>"We can learn to 'think on' such things by seeking good surroundings, reading the scriptures and other good books, praying, singing hymns, fasting, observing the Sabbath, selecting uplifting entertainment, wearing modest clothing, developing talents, participating in church and community service, and striving to keep the commandments.</a:t>
            </a:r>
          </a:p>
          <a:p>
            <a:pPr fontAlgn="base"/>
            <a:r>
              <a:rPr lang="en-US" sz="1200" dirty="0"/>
              <a:t>"As we learn to think virtuous thoughts, our lives become more virtuous. We will want to live righteously, in thought and in deed. We will be more </a:t>
            </a:r>
            <a:r>
              <a:rPr lang="en-US" sz="1200" dirty="0" err="1"/>
              <a:t>Christlike</a:t>
            </a:r>
            <a:r>
              <a:rPr lang="en-US" sz="1200" dirty="0"/>
              <a:t>." ("Charity </a:t>
            </a:r>
            <a:r>
              <a:rPr lang="en-US" sz="1200" dirty="0" err="1"/>
              <a:t>Thinketh</a:t>
            </a:r>
            <a:r>
              <a:rPr lang="en-US" sz="1200" dirty="0"/>
              <a:t> No Evil," </a:t>
            </a:r>
            <a:r>
              <a:rPr lang="en-US" sz="1200" i="1" dirty="0"/>
              <a:t>Ensign</a:t>
            </a:r>
            <a:r>
              <a:rPr lang="en-US" sz="1200" dirty="0"/>
              <a:t>, Aug. 1988, 61) Visiting Teaching Message</a:t>
            </a:r>
          </a:p>
        </p:txBody>
      </p:sp>
      <p:sp>
        <p:nvSpPr>
          <p:cNvPr id="6" name="Rectangle 5"/>
          <p:cNvSpPr/>
          <p:nvPr/>
        </p:nvSpPr>
        <p:spPr>
          <a:xfrm>
            <a:off x="6313714" y="0"/>
            <a:ext cx="5878286" cy="1569660"/>
          </a:xfrm>
          <a:prstGeom prst="rect">
            <a:avLst/>
          </a:prstGeom>
          <a:ln>
            <a:solidFill>
              <a:schemeClr val="tx1"/>
            </a:solidFill>
          </a:ln>
        </p:spPr>
        <p:txBody>
          <a:bodyPr wrap="square">
            <a:spAutoFit/>
          </a:bodyPr>
          <a:lstStyle/>
          <a:p>
            <a:r>
              <a:rPr lang="en-US" sz="1200" b="1" dirty="0"/>
              <a:t>Pure Love of Christ 1 Corinthians 13:8:</a:t>
            </a:r>
          </a:p>
          <a:p>
            <a:r>
              <a:rPr lang="en-US" sz="1200" dirty="0"/>
              <a:t>"The pure love of Christ will eventually triumph over all the evils, including power, pride, boasting, worldly acclaim, cruelty, wars, perversion, sadness, and heartache. The Lord through His servants has promised that charity will never fail. One day charity, the pure love of Christ, will triumph over all the world. Those who are possessors of charity will triumph over all evil and will dwell with the author of this 'new commandment' forever and forever." Vaughn J. Featherstone (</a:t>
            </a:r>
            <a:r>
              <a:rPr lang="en-US" sz="1200" i="1" dirty="0"/>
              <a:t>The Incomparable Christ: Our Master and Model</a:t>
            </a:r>
            <a:r>
              <a:rPr lang="en-US" sz="1200" dirty="0"/>
              <a:t> [Salt Lake City: Deseret Book Co., 1995], 78 - 79.)</a:t>
            </a:r>
          </a:p>
        </p:txBody>
      </p:sp>
      <p:sp>
        <p:nvSpPr>
          <p:cNvPr id="7" name="Rectangle 6"/>
          <p:cNvSpPr/>
          <p:nvPr/>
        </p:nvSpPr>
        <p:spPr>
          <a:xfrm>
            <a:off x="6313714" y="1573794"/>
            <a:ext cx="5878286" cy="4524315"/>
          </a:xfrm>
          <a:prstGeom prst="rect">
            <a:avLst/>
          </a:prstGeom>
          <a:ln>
            <a:solidFill>
              <a:schemeClr val="tx1"/>
            </a:solidFill>
          </a:ln>
        </p:spPr>
        <p:txBody>
          <a:bodyPr wrap="square">
            <a:spAutoFit/>
          </a:bodyPr>
          <a:lstStyle/>
          <a:p>
            <a:r>
              <a:rPr lang="en-US" sz="1200" b="1" dirty="0"/>
              <a:t>Fail, Cease, and Vanish Away 1 Corinthians 13:8:</a:t>
            </a:r>
          </a:p>
          <a:p>
            <a:r>
              <a:rPr lang="en-US" sz="1200" dirty="0"/>
              <a:t>"That is perfectly natural; for when that which is perfect is come, we shall see as we are seen, and know as we are known. There will be no need for men to prophesy what shall take place, for we shall all see and understand it. In that day it will not be necessary for one to say to another, Know ye the Lord; for all shall know Him. Perfect knowledge will be enjoyed by all. We shall see eye to eye, and be of one heart and mind in the kingdom of God. It will not be necessary for any to speak in an unknown tongue; for the original </a:t>
            </a:r>
            <a:r>
              <a:rPr lang="en-US" sz="1200" dirty="0" err="1"/>
              <a:t>Adamic</a:t>
            </a:r>
            <a:r>
              <a:rPr lang="en-US" sz="1200" dirty="0"/>
              <a:t> language will be restored, and all shall speak in the one tongue. Hence how consistent it is to say, 'When that which is perfect is come, then that which is in part shall be done away.' These gifts are now given to us as a lamp to lighten our pathway, to encourage us when our spirits are drooping, to heal our bodies when we are afflicted, and to give us knowledge of things to come, that we may be buoyed up and go on to perfection.“ Elder John W. Taylor (</a:t>
            </a:r>
            <a:r>
              <a:rPr lang="en-US" sz="1200" i="1" dirty="0"/>
              <a:t>Conference Report, October 1903</a:t>
            </a:r>
            <a:r>
              <a:rPr lang="en-US" sz="1200" dirty="0"/>
              <a:t>, Overflow Meeting 97.)</a:t>
            </a:r>
          </a:p>
          <a:p>
            <a:endParaRPr lang="en-US" sz="1200" dirty="0"/>
          </a:p>
          <a:p>
            <a:r>
              <a:rPr lang="en-US" sz="1200" b="1" dirty="0"/>
              <a:t>"Thus it will be seen that the gifts were not to cease until 'that which is perfect is come'-</a:t>
            </a:r>
            <a:r>
              <a:rPr lang="en-US" sz="1200" dirty="0"/>
              <a:t>until we see the Lord face to face-until we know as we are known. Then tongues will cease, and the heavenly glorified throng will all speak the same language. Then prophesying in part will be done away; for the knowledge of the future will be fully understood. Then knowledge in part shall vanish away and the Saints will know in full. Then the day of perfection will come, and all the Saints shall enjoy the fullness of Christ, and see Him no longer through a glass darkly, but face to face. Until that day of glory and perfection shall arrive, all the spiritual gifts will be indispensably necessary, without which the Saints can never attain to that great salvation promised." (</a:t>
            </a:r>
            <a:r>
              <a:rPr lang="en-US" sz="1200" i="1" dirty="0"/>
              <a:t>Orson Pratt's Works</a:t>
            </a:r>
            <a:r>
              <a:rPr lang="en-US" sz="1200" dirty="0"/>
              <a:t> [Salt Lake City: Deseret News Press, 1945], 100.)</a:t>
            </a:r>
          </a:p>
        </p:txBody>
      </p:sp>
    </p:spTree>
    <p:extLst>
      <p:ext uri="{BB962C8B-B14F-4D97-AF65-F5344CB8AC3E}">
        <p14:creationId xmlns:p14="http://schemas.microsoft.com/office/powerpoint/2010/main" val="150760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6545655" cy="2677656"/>
          </a:xfrm>
          <a:prstGeom prst="rect">
            <a:avLst/>
          </a:prstGeom>
          <a:ln>
            <a:solidFill>
              <a:schemeClr val="tx1"/>
            </a:solidFill>
          </a:ln>
        </p:spPr>
        <p:txBody>
          <a:bodyPr wrap="square">
            <a:spAutoFit/>
          </a:bodyPr>
          <a:lstStyle/>
          <a:p>
            <a:pPr fontAlgn="base"/>
            <a:r>
              <a:rPr lang="en-US" sz="1200" b="1" dirty="0"/>
              <a:t>Faith Hope And Charity 1 Corinthians 13:13:</a:t>
            </a:r>
          </a:p>
          <a:p>
            <a:pPr fontAlgn="base"/>
            <a:r>
              <a:rPr lang="en-US" sz="1200" dirty="0"/>
              <a:t>“The Apostle Paul taught that three divine principles form a foundation upon which we can build the structure of our lives. They are faith, hope, and charity. (See 1 Cor. 13:13.) Together they give us a base of support like the legs of a three-legged stool. Each principle is significant within itself, but each also plays an important supporting role. Each is incomplete without the others. Hope helps faith develop. Likewise, true faith gives birth to hope. When we begin to lose hope, we are faltering also in our measure of faith. The principles of faith and hope working together must be accompanied by charity, which is the greatest of all. According to Mormon, ‘charity is the pure love of Christ, and it </a:t>
            </a:r>
            <a:r>
              <a:rPr lang="en-US" sz="1200" dirty="0" err="1"/>
              <a:t>endureth</a:t>
            </a:r>
            <a:r>
              <a:rPr lang="en-US" sz="1200" dirty="0"/>
              <a:t> forever.’ (Moro. 7:47.) It is the perfect manifestation of our faith and hope.</a:t>
            </a:r>
          </a:p>
          <a:p>
            <a:pPr fontAlgn="base"/>
            <a:r>
              <a:rPr lang="en-US" sz="1200" dirty="0"/>
              <a:t>“Working together, these three eternal principles will help give us the broad eternal perspective we need to face life’s toughest challenges, including the prophesied ordeals of the last days. Real faith fosters hope for the future; it allows us to look beyond ourselves and our present cares. Fortified by hope, we are moved to demonstrate the pure love of Christ through daily acts of obedience and Christian service.” Elder M. Russell Ballard  (“The Joy of Hope Fulfilled,”</a:t>
            </a:r>
            <a:r>
              <a:rPr lang="en-US" sz="1200" i="1" dirty="0"/>
              <a:t> Ensign,</a:t>
            </a:r>
            <a:r>
              <a:rPr lang="en-US" sz="1200" dirty="0"/>
              <a:t> Nov. 1992, 33).</a:t>
            </a:r>
          </a:p>
        </p:txBody>
      </p:sp>
      <p:sp>
        <p:nvSpPr>
          <p:cNvPr id="6" name="Rectangle 5"/>
          <p:cNvSpPr/>
          <p:nvPr/>
        </p:nvSpPr>
        <p:spPr>
          <a:xfrm>
            <a:off x="6564516" y="0"/>
            <a:ext cx="5627484" cy="4524315"/>
          </a:xfrm>
          <a:prstGeom prst="rect">
            <a:avLst/>
          </a:prstGeom>
          <a:ln>
            <a:solidFill>
              <a:schemeClr val="tx1"/>
            </a:solidFill>
          </a:ln>
        </p:spPr>
        <p:txBody>
          <a:bodyPr wrap="square">
            <a:spAutoFit/>
          </a:bodyPr>
          <a:lstStyle/>
          <a:p>
            <a:pPr fontAlgn="base"/>
            <a:r>
              <a:rPr lang="en-US" sz="1200" b="1" dirty="0"/>
              <a:t>The Gift of Tongues 1 Corinthians 14:5-7, 19, 22, 26:</a:t>
            </a:r>
          </a:p>
          <a:p>
            <a:pPr fontAlgn="base"/>
            <a:r>
              <a:rPr lang="en-US" sz="1200" dirty="0"/>
              <a:t>“We are told by prophets in this dispensation that revelation for the direction of the Church will not be given through the gift of tongues. The reason for this is that it is very easy for Lucifer to falsely duplicate the gift of tongues and confuse the members of the Church.</a:t>
            </a:r>
          </a:p>
          <a:p>
            <a:pPr fontAlgn="base"/>
            <a:endParaRPr lang="en-US" sz="1200" dirty="0"/>
          </a:p>
          <a:p>
            <a:pPr fontAlgn="base"/>
            <a:r>
              <a:rPr lang="en-US" sz="1200" dirty="0"/>
              <a:t>“Satan has the power to trick us as it pertains to some of the gifts of the Spirit. One in which he is the most deceptive is the gift of tongues. Joseph Smith and Brigham Young (1801–77) explained the need to be cautious when considering the gift of tongues.</a:t>
            </a:r>
          </a:p>
          <a:p>
            <a:pPr fontAlgn="base"/>
            <a:endParaRPr lang="en-US" sz="1200" dirty="0"/>
          </a:p>
          <a:p>
            <a:pPr fontAlgn="base"/>
            <a:r>
              <a:rPr lang="en-US" sz="1200" dirty="0"/>
              <a:t>“‘You may speak in tongues for your own comfort, but I lay this down for a rule, that if anything is taught by the gift of tongues, it is not to be received for doctrine’ (</a:t>
            </a:r>
            <a:r>
              <a:rPr lang="en-US" sz="1200" i="1" dirty="0"/>
              <a:t>Teachings: Joseph Smith,</a:t>
            </a:r>
            <a:r>
              <a:rPr lang="en-US" sz="1200" dirty="0"/>
              <a:t> 384).</a:t>
            </a:r>
          </a:p>
          <a:p>
            <a:pPr fontAlgn="base"/>
            <a:endParaRPr lang="en-US" sz="1200" dirty="0"/>
          </a:p>
          <a:p>
            <a:pPr fontAlgn="base"/>
            <a:r>
              <a:rPr lang="en-US" sz="1200" dirty="0"/>
              <a:t>“‘Speak not in the gift of tongues without understanding it, or without interpretation. The devil can speak in tongues’ (</a:t>
            </a:r>
            <a:r>
              <a:rPr lang="en-US" sz="1200" i="1" dirty="0"/>
              <a:t>Teachings: Joseph Smith,</a:t>
            </a:r>
            <a:r>
              <a:rPr lang="en-US" sz="1200" dirty="0"/>
              <a:t> 384).</a:t>
            </a:r>
          </a:p>
          <a:p>
            <a:pPr fontAlgn="base"/>
            <a:endParaRPr lang="en-US" sz="1200" dirty="0"/>
          </a:p>
          <a:p>
            <a:pPr fontAlgn="base"/>
            <a:r>
              <a:rPr lang="en-US" sz="1200" dirty="0"/>
              <a:t>“‘The gift of tongues is not … empowered to dictate … the Church. All gifts and endowments given of the Lord to members of his Church are not given to control the Church; but they are under the control and guidance of the Priesthood, and are judged of by it’ (</a:t>
            </a:r>
            <a:r>
              <a:rPr lang="en-US" sz="1200" i="1" dirty="0"/>
              <a:t>Discourses of Brigham Young,</a:t>
            </a:r>
            <a:r>
              <a:rPr lang="en-US" sz="1200" dirty="0"/>
              <a:t> comp. John A. </a:t>
            </a:r>
            <a:r>
              <a:rPr lang="en-US" sz="1200" dirty="0" err="1"/>
              <a:t>Widtsoe</a:t>
            </a:r>
            <a:r>
              <a:rPr lang="en-US" sz="1200" dirty="0"/>
              <a:t> [1941], 343)</a:t>
            </a:r>
          </a:p>
          <a:p>
            <a:pPr fontAlgn="base"/>
            <a:endParaRPr lang="en-US" sz="1200" dirty="0"/>
          </a:p>
          <a:p>
            <a:pPr fontAlgn="base"/>
            <a:r>
              <a:rPr lang="en-US" sz="1200" dirty="0"/>
              <a:t>“The gift of tongues is used by missionaries to teach the gospel to the nations of the world” Elder Robert D. Hales (“Gifts of the Spirit,”</a:t>
            </a:r>
            <a:r>
              <a:rPr lang="en-US" sz="1200" i="1" dirty="0"/>
              <a:t> Ensign,</a:t>
            </a:r>
            <a:r>
              <a:rPr lang="en-US" sz="1200" dirty="0"/>
              <a:t> Feb. 2002, 14–15)..</a:t>
            </a:r>
          </a:p>
        </p:txBody>
      </p:sp>
      <p:sp>
        <p:nvSpPr>
          <p:cNvPr id="7" name="Rectangle 6"/>
          <p:cNvSpPr/>
          <p:nvPr/>
        </p:nvSpPr>
        <p:spPr>
          <a:xfrm>
            <a:off x="0" y="2703016"/>
            <a:ext cx="6536602" cy="3970318"/>
          </a:xfrm>
          <a:prstGeom prst="rect">
            <a:avLst/>
          </a:prstGeom>
          <a:ln>
            <a:solidFill>
              <a:schemeClr val="tx1"/>
            </a:solidFill>
          </a:ln>
        </p:spPr>
        <p:txBody>
          <a:bodyPr wrap="square">
            <a:spAutoFit/>
          </a:bodyPr>
          <a:lstStyle/>
          <a:p>
            <a:pPr fontAlgn="base"/>
            <a:r>
              <a:rPr lang="en-US" sz="1200" b="1" dirty="0"/>
              <a:t>The Gift of Prophecy 1 Corinthians 14:1-3:</a:t>
            </a:r>
          </a:p>
          <a:p>
            <a:pPr fontAlgn="base"/>
            <a:r>
              <a:rPr lang="en-US" sz="1200" dirty="0"/>
              <a:t>“The nouns </a:t>
            </a:r>
            <a:r>
              <a:rPr lang="en-US" sz="1200" i="1" dirty="0"/>
              <a:t>prophecy</a:t>
            </a:r>
            <a:r>
              <a:rPr lang="en-US" sz="1200" dirty="0"/>
              <a:t> and </a:t>
            </a:r>
            <a:r>
              <a:rPr lang="en-US" sz="1200" i="1" dirty="0"/>
              <a:t>prophet</a:t>
            </a:r>
            <a:r>
              <a:rPr lang="en-US" sz="1200" dirty="0"/>
              <a:t> and their variations, such as the adjective </a:t>
            </a:r>
            <a:r>
              <a:rPr lang="en-US" sz="1200" i="1" dirty="0"/>
              <a:t>prophetic</a:t>
            </a:r>
            <a:r>
              <a:rPr lang="en-US" sz="1200" dirty="0"/>
              <a:t> and the verb </a:t>
            </a:r>
            <a:r>
              <a:rPr lang="en-US" sz="1200" i="1" dirty="0"/>
              <a:t>prophesy,</a:t>
            </a:r>
            <a:r>
              <a:rPr lang="en-US" sz="1200" dirty="0"/>
              <a:t> are used in several different senses.</a:t>
            </a:r>
          </a:p>
          <a:p>
            <a:pPr fontAlgn="base"/>
            <a:r>
              <a:rPr lang="en-US" sz="1200" dirty="0"/>
              <a:t>“When we hear the word </a:t>
            </a:r>
            <a:r>
              <a:rPr lang="en-US" sz="1200" i="1" dirty="0"/>
              <a:t>prophet</a:t>
            </a:r>
            <a:r>
              <a:rPr lang="en-US" sz="1200" dirty="0"/>
              <a:t> in our day, we are accustomed to thinking of </a:t>
            </a:r>
            <a:r>
              <a:rPr lang="en-US" sz="1200" i="1" dirty="0"/>
              <a:t>the</a:t>
            </a:r>
            <a:r>
              <a:rPr lang="en-US" sz="1200" dirty="0"/>
              <a:t> prophet. These words signify him who holds the prophetic </a:t>
            </a:r>
            <a:r>
              <a:rPr lang="en-US" sz="1200" i="1" dirty="0"/>
              <a:t>office</a:t>
            </a:r>
            <a:r>
              <a:rPr lang="en-US" sz="1200" dirty="0"/>
              <a:t> and is sustained as </a:t>
            </a:r>
            <a:r>
              <a:rPr lang="en-US" sz="1200" i="1" dirty="0"/>
              <a:t>the</a:t>
            </a:r>
            <a:r>
              <a:rPr lang="en-US" sz="1200" dirty="0"/>
              <a:t> prophet, seer, and revelator. The priesthood offices and powers exercised by the President of the Church are unique. …</a:t>
            </a:r>
          </a:p>
          <a:p>
            <a:pPr fontAlgn="base"/>
            <a:r>
              <a:rPr lang="en-US" sz="1200" dirty="0"/>
              <a:t>“The spiritual gift of prophecy is quite different. As we read in the Book of Revelation, ‘The testimony of Jesus is the spirit of prophecy.’ (Rev. 19:10.) The Prophet Joseph Smith relied on this scripture in teaching that ‘every other man who has the testimony of Jesus’ is a prophet [in </a:t>
            </a:r>
            <a:r>
              <a:rPr lang="en-US" sz="1200" i="1" dirty="0"/>
              <a:t>History of the Church,</a:t>
            </a:r>
            <a:r>
              <a:rPr lang="en-US" sz="1200" dirty="0"/>
              <a:t> 3:28]. Similarly, the Apostle Paul states that ‘he that </a:t>
            </a:r>
            <a:r>
              <a:rPr lang="en-US" sz="1200" dirty="0" err="1"/>
              <a:t>prophesieth</a:t>
            </a:r>
            <a:r>
              <a:rPr lang="en-US" sz="1200" dirty="0"/>
              <a:t> </a:t>
            </a:r>
            <a:r>
              <a:rPr lang="en-US" sz="1200" dirty="0" err="1"/>
              <a:t>speaketh</a:t>
            </a:r>
            <a:r>
              <a:rPr lang="en-US" sz="1200" dirty="0"/>
              <a:t> unto men to edification, and exhortation, and comfort.’ (1 Cor. 14:3.) Thus, in the sense used in speaking of spiritual gifts, a prophet is one who testifies of Jesus Christ, teaches God’s word, and exhorts God’s people. In its scriptural sense, to prophesy means much more than to predict the future.</a:t>
            </a:r>
          </a:p>
          <a:p>
            <a:pPr fontAlgn="base"/>
            <a:r>
              <a:rPr lang="en-US" sz="1200" dirty="0"/>
              <a:t>“… In our day, Elder Joseph Fielding Smith declared that ‘all members of the Church should seek for the gift of prophecy, for their own guidance, which is the spirit by which the word of the Lord is understood and his purpose made known.’ (</a:t>
            </a:r>
            <a:r>
              <a:rPr lang="en-US" sz="1200" i="1" dirty="0"/>
              <a:t>Church History and Modern Revelation,</a:t>
            </a:r>
            <a:r>
              <a:rPr lang="en-US" sz="1200" dirty="0"/>
              <a:t> 3 vols., Salt Lake City, Deseret Book Co., 1953, 1:201.)</a:t>
            </a:r>
          </a:p>
          <a:p>
            <a:pPr fontAlgn="base"/>
            <a:r>
              <a:rPr lang="en-US" sz="1200" dirty="0"/>
              <a:t>“It is important for us to understand the distinction between </a:t>
            </a:r>
            <a:r>
              <a:rPr lang="en-US" sz="1200" i="1" dirty="0"/>
              <a:t>a</a:t>
            </a:r>
            <a:r>
              <a:rPr lang="en-US" sz="1200" dirty="0"/>
              <a:t> prophet, who has the </a:t>
            </a:r>
            <a:r>
              <a:rPr lang="en-US" sz="1200" i="1" dirty="0"/>
              <a:t>spiritual gift of prophecy,</a:t>
            </a:r>
            <a:r>
              <a:rPr lang="en-US" sz="1200" dirty="0"/>
              <a:t> and </a:t>
            </a:r>
            <a:r>
              <a:rPr lang="en-US" sz="1200" i="1" dirty="0"/>
              <a:t>the</a:t>
            </a:r>
            <a:r>
              <a:rPr lang="en-US" sz="1200" dirty="0"/>
              <a:t> prophet, who has the </a:t>
            </a:r>
            <a:r>
              <a:rPr lang="en-US" sz="1200" i="1" dirty="0"/>
              <a:t>prophetic office</a:t>
            </a:r>
            <a:r>
              <a:rPr lang="en-US" sz="1200" dirty="0"/>
              <a:t>” Elder Dallin H. Oaks (“Spiritual Gifts,”</a:t>
            </a:r>
            <a:r>
              <a:rPr lang="en-US" sz="1200" i="1" dirty="0"/>
              <a:t> Ensign,</a:t>
            </a:r>
            <a:r>
              <a:rPr lang="en-US" sz="1200" dirty="0"/>
              <a:t> Sept. 1986, 71).</a:t>
            </a:r>
          </a:p>
          <a:p>
            <a:pPr fontAlgn="base"/>
            <a:endParaRPr lang="en-US" sz="1200" dirty="0"/>
          </a:p>
        </p:txBody>
      </p:sp>
      <p:sp>
        <p:nvSpPr>
          <p:cNvPr id="8" name="Rectangle 7"/>
          <p:cNvSpPr/>
          <p:nvPr/>
        </p:nvSpPr>
        <p:spPr>
          <a:xfrm>
            <a:off x="6564516" y="4508500"/>
            <a:ext cx="5627484" cy="2123658"/>
          </a:xfrm>
          <a:prstGeom prst="rect">
            <a:avLst/>
          </a:prstGeom>
          <a:ln>
            <a:solidFill>
              <a:schemeClr val="tx1"/>
            </a:solidFill>
          </a:ln>
        </p:spPr>
        <p:txBody>
          <a:bodyPr wrap="square">
            <a:spAutoFit/>
          </a:bodyPr>
          <a:lstStyle/>
          <a:p>
            <a:pPr fontAlgn="base"/>
            <a:r>
              <a:rPr lang="en-US" sz="1200" b="1" dirty="0"/>
              <a:t>The Gift of Tongues and the Gift of Prophecy:</a:t>
            </a:r>
          </a:p>
          <a:p>
            <a:pPr fontAlgn="base"/>
            <a:r>
              <a:rPr lang="en-US" sz="1200" dirty="0"/>
              <a:t>"There are only two gifts that could be made visible-the gift of tongues and the gift of prophecy. These are things that are the most talked about, and yet if a person spoke in an unknown tongue, according to Paul's testimony, he would be a 'barbarian' to those present. They would say that it was gibberish. And if he prophesied, they would call it nonsense. The gift of tongues is the smallest gift perhaps of the whole, and yet it is one that is the most sought after. . . . Be not so curious about tongues. Do not speak in tongues except there be an interpreter present. The ultimate design of tongues is to speak to foreigners, and if persons are very anxious to display their intelligence, let them speak to such in their own tongues." (Kent P. Jackson, comp. and ed., </a:t>
            </a:r>
            <a:r>
              <a:rPr lang="en-US" sz="1200" i="1" dirty="0"/>
              <a:t>Joseph Smith's Commentary on the Bible</a:t>
            </a:r>
            <a:r>
              <a:rPr lang="en-US" sz="1200" dirty="0"/>
              <a:t> [Salt Lake City: Deseret Book Co., 1994], 167.)</a:t>
            </a:r>
          </a:p>
        </p:txBody>
      </p:sp>
    </p:spTree>
    <p:extLst>
      <p:ext uri="{BB962C8B-B14F-4D97-AF65-F5344CB8AC3E}">
        <p14:creationId xmlns:p14="http://schemas.microsoft.com/office/powerpoint/2010/main" val="2816791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82799" y="330200"/>
            <a:ext cx="7912101" cy="6247864"/>
          </a:xfrm>
          <a:prstGeom prst="rect">
            <a:avLst/>
          </a:prstGeom>
          <a:ln>
            <a:solidFill>
              <a:schemeClr val="tx1"/>
            </a:solidFill>
          </a:ln>
        </p:spPr>
        <p:txBody>
          <a:bodyPr wrap="square">
            <a:spAutoFit/>
          </a:bodyPr>
          <a:lstStyle/>
          <a:p>
            <a:pPr fontAlgn="base"/>
            <a:r>
              <a:rPr lang="en-US" b="1" dirty="0"/>
              <a:t>Men’s and Women’s Roles in the Church 1 Corinthians 14:34-35</a:t>
            </a:r>
          </a:p>
          <a:p>
            <a:pPr fontAlgn="base"/>
            <a:endParaRPr lang="en-US" sz="1600" dirty="0"/>
          </a:p>
          <a:p>
            <a:pPr fontAlgn="base"/>
            <a:r>
              <a:rPr lang="en-US" sz="1600" dirty="0"/>
              <a:t>“Why are men ordained to priesthood offices and not women? President Gordon B. Hinckley explained that it was the Lord, not man, ‘who designated that men in His Church should hold the priesthood’ and that it was also the Lord who endowed women with ‘capabilities to round out this great and marvelous organization, which is the Church and kingdom of God’ (“Women of the Church,”</a:t>
            </a:r>
            <a:r>
              <a:rPr lang="en-US" sz="1600" i="1" dirty="0"/>
              <a:t> Ensign,</a:t>
            </a:r>
            <a:r>
              <a:rPr lang="en-US" sz="1600" dirty="0"/>
              <a:t> November 1996, 70). When all is said and done, the Lord has not revealed why He has organized His Church as He has.</a:t>
            </a:r>
          </a:p>
          <a:p>
            <a:pPr fontAlgn="base"/>
            <a:r>
              <a:rPr lang="en-US" sz="1600" dirty="0"/>
              <a:t>“When thinking about those things we do not fully understand, I am reminded of these words by my deceased friend and Apostle, Elder Neal A. Maxwell, who said, ‘What we already know about God teaches us to trust him for what we do not know fully’ (</a:t>
            </a:r>
            <a:r>
              <a:rPr lang="en-US" sz="1600" i="1" dirty="0"/>
              <a:t>Deposition of a Disciple</a:t>
            </a:r>
            <a:r>
              <a:rPr lang="en-US" sz="1600" dirty="0"/>
              <a:t> [Salt Lake City: Deseret Book, 1976], 56).</a:t>
            </a:r>
          </a:p>
          <a:p>
            <a:pPr fontAlgn="base"/>
            <a:r>
              <a:rPr lang="en-US" sz="1600" dirty="0"/>
              <a:t>“And Elder Jeffrey R. Holland stated in this last April general conference, ‘In this Church, what we know will always trump what we do not know’ (“Lord, I Believe,”</a:t>
            </a:r>
            <a:r>
              <a:rPr lang="en-US" sz="1600" i="1" dirty="0"/>
              <a:t> Ensign,</a:t>
            </a:r>
            <a:r>
              <a:rPr lang="en-US" sz="1600" dirty="0"/>
              <a:t> May 2013, 94).</a:t>
            </a:r>
          </a:p>
          <a:p>
            <a:pPr fontAlgn="base"/>
            <a:r>
              <a:rPr lang="en-US" sz="1600" dirty="0"/>
              <a:t>“Brothers and sisters, this matter, like many others, comes down to our faith. Do we believe that this is the Lord’s Church? Do we believe that He has organized it according to His purposes and wisdom? Do we believe that His wisdom far exceeds ours? Do we believe that He has organized His Church in a manner that would be the greatest possible blessing to </a:t>
            </a:r>
            <a:r>
              <a:rPr lang="en-US" sz="1600" i="1" dirty="0"/>
              <a:t>all</a:t>
            </a:r>
            <a:r>
              <a:rPr lang="en-US" sz="1600" dirty="0"/>
              <a:t> of His children, both His sons and His daughters?</a:t>
            </a:r>
          </a:p>
          <a:p>
            <a:pPr fontAlgn="base"/>
            <a:r>
              <a:rPr lang="en-US" sz="1600" dirty="0"/>
              <a:t>“… Women are integral to the governance and work of the Church through service as leaders in Relief Society, Young Women, and Primary; through their service as teachers, full-time missionaries, and temple ordinance workers; and in the home, where the most important teaching in the Church occurs” Elder M. Russell Ballard  (“Let Us Think Straight” [Brigham Young University campus education week devotional, Aug. 20, 2013], 4–5; speeches.byu.edu).</a:t>
            </a:r>
          </a:p>
          <a:p>
            <a:pPr fontAlgn="base"/>
            <a:endParaRPr lang="en-US" sz="1600" dirty="0"/>
          </a:p>
        </p:txBody>
      </p:sp>
    </p:spTree>
    <p:extLst>
      <p:ext uri="{BB962C8B-B14F-4D97-AF65-F5344CB8AC3E}">
        <p14:creationId xmlns:p14="http://schemas.microsoft.com/office/powerpoint/2010/main" val="4103020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642" y="103141"/>
            <a:ext cx="12083358" cy="6001643"/>
          </a:xfrm>
          <a:prstGeom prst="rect">
            <a:avLst/>
          </a:prstGeom>
        </p:spPr>
        <p:txBody>
          <a:bodyPr wrap="square">
            <a:spAutoFit/>
          </a:bodyPr>
          <a:lstStyle/>
          <a:p>
            <a:pPr algn="ctr"/>
            <a:r>
              <a:rPr lang="en-US" sz="2400" b="1" dirty="0">
                <a:latin typeface="Times New Roman" panose="02020603050405020304" pitchFamily="18" charset="0"/>
                <a:ea typeface="Times New Roman" panose="02020603050405020304" pitchFamily="18" charset="0"/>
              </a:rPr>
              <a:t>Charity</a:t>
            </a:r>
            <a:endParaRPr lang="en-US" sz="2400" dirty="0">
              <a:latin typeface="Times New Roman" panose="02020603050405020304" pitchFamily="18" charset="0"/>
              <a:ea typeface="Times New Roman" panose="02020603050405020304" pitchFamily="18" charset="0"/>
            </a:endParaRPr>
          </a:p>
          <a:p>
            <a:pPr algn="ctr"/>
            <a:r>
              <a:rPr lang="en-US" sz="1200" b="1"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r>
              <a:rPr lang="en-US" sz="1200" b="1" dirty="0">
                <a:latin typeface="Calibri" panose="020F0502020204030204" pitchFamily="34" charset="0"/>
                <a:ea typeface="Times New Roman" panose="02020603050405020304" pitchFamily="18" charset="0"/>
              </a:rPr>
              <a:t>Quality				Example</a:t>
            </a:r>
            <a:endParaRPr lang="en-US" sz="1200" dirty="0">
              <a:latin typeface="Times New Roman" panose="02020603050405020304" pitchFamily="18" charset="0"/>
              <a:ea typeface="Times New Roman" panose="02020603050405020304" pitchFamily="18" charset="0"/>
            </a:endParaRPr>
          </a:p>
          <a:p>
            <a:r>
              <a:rPr lang="en-US" sz="1200" dirty="0">
                <a:latin typeface="Calibri" panose="020F050202020403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2286000" marR="0" indent="-2286000">
              <a:spcBef>
                <a:spcPts val="0"/>
              </a:spcBef>
              <a:spcAft>
                <a:spcPts val="0"/>
              </a:spcAft>
            </a:pPr>
            <a:r>
              <a:rPr lang="en-US" sz="1200" dirty="0" err="1">
                <a:latin typeface="Calibri" panose="020F0502020204030204" pitchFamily="34" charset="0"/>
                <a:ea typeface="Times New Roman" panose="02020603050405020304" pitchFamily="18" charset="0"/>
              </a:rPr>
              <a:t>Suffereth</a:t>
            </a:r>
            <a:r>
              <a:rPr lang="en-US" sz="1200" dirty="0">
                <a:latin typeface="Calibri" panose="020F0502020204030204" pitchFamily="34" charset="0"/>
                <a:ea typeface="Times New Roman" panose="02020603050405020304" pitchFamily="18" charset="0"/>
              </a:rPr>
              <a:t> long and is kind	Forgives, forgets, tries again; does not judge or hold grudges; is kind, thoughtful, and concerned for others; is patient, even under adversity</a:t>
            </a:r>
            <a:endParaRPr lang="en-US" sz="1200" dirty="0">
              <a:latin typeface="Times New Roman" panose="02020603050405020304" pitchFamily="18" charset="0"/>
              <a:ea typeface="Times New Roman" panose="02020603050405020304" pitchFamily="18" charset="0"/>
            </a:endParaRPr>
          </a:p>
          <a:p>
            <a:r>
              <a:rPr lang="en-US" sz="1200" dirty="0">
                <a:latin typeface="Calibri" panose="020F050202020403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2286000" marR="0" indent="-2286000">
              <a:spcBef>
                <a:spcPts val="0"/>
              </a:spcBef>
              <a:spcAft>
                <a:spcPts val="0"/>
              </a:spcAft>
            </a:pPr>
            <a:r>
              <a:rPr lang="en-US" sz="1200" dirty="0" err="1">
                <a:latin typeface="Calibri" panose="020F0502020204030204" pitchFamily="34" charset="0"/>
                <a:ea typeface="Times New Roman" panose="02020603050405020304" pitchFamily="18" charset="0"/>
              </a:rPr>
              <a:t>Envieth</a:t>
            </a:r>
            <a:r>
              <a:rPr lang="en-US" sz="1200" dirty="0">
                <a:latin typeface="Calibri" panose="020F0502020204030204" pitchFamily="34" charset="0"/>
                <a:ea typeface="Times New Roman" panose="02020603050405020304" pitchFamily="18" charset="0"/>
              </a:rPr>
              <a:t> not	Is not jealous, discontented, or envious.  Can appreciate others gifts, abilities and material blessings</a:t>
            </a:r>
            <a:endParaRPr lang="en-US" sz="1200" dirty="0">
              <a:latin typeface="Times New Roman" panose="02020603050405020304" pitchFamily="18" charset="0"/>
              <a:ea typeface="Times New Roman" panose="02020603050405020304" pitchFamily="18" charset="0"/>
            </a:endParaRPr>
          </a:p>
          <a:p>
            <a:r>
              <a:rPr lang="en-US" sz="1200" dirty="0">
                <a:latin typeface="Calibri" panose="020F050202020403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2286000" marR="0" indent="-2286000">
              <a:spcBef>
                <a:spcPts val="0"/>
              </a:spcBef>
              <a:spcAft>
                <a:spcPts val="0"/>
              </a:spcAft>
            </a:pPr>
            <a:r>
              <a:rPr lang="en-US" sz="1200" dirty="0">
                <a:latin typeface="Calibri" panose="020F0502020204030204" pitchFamily="34" charset="0"/>
                <a:ea typeface="Times New Roman" panose="02020603050405020304" pitchFamily="18" charset="0"/>
              </a:rPr>
              <a:t>Is not puffed up	Is not self-righteous, conceited or proud.  Is humble, and can correction and learn from it</a:t>
            </a:r>
            <a:endParaRPr lang="en-US" sz="1200" dirty="0">
              <a:latin typeface="Times New Roman" panose="02020603050405020304" pitchFamily="18" charset="0"/>
              <a:ea typeface="Times New Roman" panose="02020603050405020304" pitchFamily="18" charset="0"/>
            </a:endParaRPr>
          </a:p>
          <a:p>
            <a:r>
              <a:rPr lang="en-US" sz="1200" dirty="0">
                <a:latin typeface="Calibri" panose="020F050202020403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2286000" marR="0" indent="-2286000">
              <a:spcBef>
                <a:spcPts val="0"/>
              </a:spcBef>
              <a:spcAft>
                <a:spcPts val="0"/>
              </a:spcAft>
            </a:pPr>
            <a:r>
              <a:rPr lang="en-US" sz="1200" dirty="0" err="1">
                <a:latin typeface="Calibri" panose="020F0502020204030204" pitchFamily="34" charset="0"/>
                <a:ea typeface="Times New Roman" panose="02020603050405020304" pitchFamily="18" charset="0"/>
              </a:rPr>
              <a:t>Seeketh</a:t>
            </a:r>
            <a:r>
              <a:rPr lang="en-US" sz="1200" dirty="0">
                <a:latin typeface="Calibri" panose="020F0502020204030204" pitchFamily="34" charset="0"/>
                <a:ea typeface="Times New Roman" panose="02020603050405020304" pitchFamily="18" charset="0"/>
              </a:rPr>
              <a:t> not her own	Is not self-centered and selfish, is thoughtful of the feelings, desires and needs of others.  Expresses appreciation easily and often.</a:t>
            </a:r>
            <a:endParaRPr lang="en-US" sz="1200" dirty="0">
              <a:latin typeface="Times New Roman" panose="02020603050405020304" pitchFamily="18" charset="0"/>
              <a:ea typeface="Times New Roman" panose="02020603050405020304" pitchFamily="18" charset="0"/>
            </a:endParaRPr>
          </a:p>
          <a:p>
            <a:r>
              <a:rPr lang="en-US" sz="1200" dirty="0">
                <a:latin typeface="Calibri" panose="020F050202020403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2286000" marR="0" indent="-2286000">
              <a:spcBef>
                <a:spcPts val="0"/>
              </a:spcBef>
              <a:spcAft>
                <a:spcPts val="0"/>
              </a:spcAft>
            </a:pPr>
            <a:r>
              <a:rPr lang="en-US" sz="1200" dirty="0">
                <a:latin typeface="Calibri" panose="020F0502020204030204" pitchFamily="34" charset="0"/>
                <a:ea typeface="Times New Roman" panose="02020603050405020304" pitchFamily="18" charset="0"/>
              </a:rPr>
              <a:t>Not easily provoked	Does not lose temper; is not overly sensitive.  Is patient even in irritation circumstances.  Tolerant, thoughtful and returns good for evil.  Absorbs the poison given out by some and does not let it pass to others</a:t>
            </a:r>
            <a:endParaRPr lang="en-US" sz="1200" dirty="0">
              <a:latin typeface="Times New Roman" panose="02020603050405020304" pitchFamily="18" charset="0"/>
              <a:ea typeface="Times New Roman" panose="02020603050405020304" pitchFamily="18" charset="0"/>
            </a:endParaRPr>
          </a:p>
          <a:p>
            <a:r>
              <a:rPr lang="en-US" sz="1200" dirty="0">
                <a:latin typeface="Calibri" panose="020F050202020403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2286000" marR="0" indent="-2286000">
              <a:spcBef>
                <a:spcPts val="0"/>
              </a:spcBef>
              <a:spcAft>
                <a:spcPts val="0"/>
              </a:spcAft>
            </a:pPr>
            <a:r>
              <a:rPr lang="en-US" sz="1200" dirty="0" err="1">
                <a:latin typeface="Calibri" panose="020F0502020204030204" pitchFamily="34" charset="0"/>
                <a:ea typeface="Times New Roman" panose="02020603050405020304" pitchFamily="18" charset="0"/>
              </a:rPr>
              <a:t>Thinketh</a:t>
            </a:r>
            <a:r>
              <a:rPr lang="en-US" sz="1200" dirty="0">
                <a:latin typeface="Calibri" panose="020F0502020204030204" pitchFamily="34" charset="0"/>
                <a:ea typeface="Times New Roman" panose="02020603050405020304" pitchFamily="18" charset="0"/>
              </a:rPr>
              <a:t> no evil	Is clean in thought and action; always looks for good in others; is not suspicious or hateful; is forgiving, does not hold grudges.</a:t>
            </a:r>
            <a:endParaRPr lang="en-US" sz="1200" dirty="0">
              <a:latin typeface="Times New Roman" panose="02020603050405020304" pitchFamily="18" charset="0"/>
              <a:ea typeface="Times New Roman" panose="02020603050405020304" pitchFamily="18" charset="0"/>
            </a:endParaRPr>
          </a:p>
          <a:p>
            <a:r>
              <a:rPr lang="en-US" sz="1200" dirty="0">
                <a:latin typeface="Calibri" panose="020F050202020403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2286000" marR="0" indent="-2286000">
              <a:spcBef>
                <a:spcPts val="0"/>
              </a:spcBef>
              <a:spcAft>
                <a:spcPts val="0"/>
              </a:spcAft>
            </a:pPr>
            <a:r>
              <a:rPr lang="en-US" sz="1200" dirty="0" err="1">
                <a:latin typeface="Calibri" panose="020F0502020204030204" pitchFamily="34" charset="0"/>
                <a:ea typeface="Times New Roman" panose="02020603050405020304" pitchFamily="18" charset="0"/>
              </a:rPr>
              <a:t>Rejoiceth</a:t>
            </a:r>
            <a:r>
              <a:rPr lang="en-US" sz="1200" dirty="0">
                <a:latin typeface="Calibri" panose="020F0502020204030204" pitchFamily="34" charset="0"/>
                <a:ea typeface="Times New Roman" panose="02020603050405020304" pitchFamily="18" charset="0"/>
              </a:rPr>
              <a:t> not in iniquity	Does not enjoy thinking, speaking or doing evil; seeks only uplifting entertainment.  Does not (even secretly) rejoice over others’ trials or wrong-doing does not gossip, criticize, slander, or backbite.</a:t>
            </a:r>
            <a:endParaRPr lang="en-US" sz="1200" dirty="0">
              <a:latin typeface="Times New Roman" panose="02020603050405020304" pitchFamily="18" charset="0"/>
              <a:ea typeface="Times New Roman" panose="02020603050405020304" pitchFamily="18" charset="0"/>
            </a:endParaRPr>
          </a:p>
          <a:p>
            <a:r>
              <a:rPr lang="en-US" sz="1200" dirty="0">
                <a:latin typeface="Calibri" panose="020F050202020403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2286000" marR="0" indent="-2286000">
              <a:spcBef>
                <a:spcPts val="0"/>
              </a:spcBef>
              <a:spcAft>
                <a:spcPts val="0"/>
              </a:spcAft>
            </a:pPr>
            <a:r>
              <a:rPr lang="en-US" sz="1200" dirty="0" err="1">
                <a:latin typeface="Calibri" panose="020F0502020204030204" pitchFamily="34" charset="0"/>
                <a:ea typeface="Times New Roman" panose="02020603050405020304" pitchFamily="18" charset="0"/>
              </a:rPr>
              <a:t>Rejoiceth</a:t>
            </a:r>
            <a:r>
              <a:rPr lang="en-US" sz="1200" dirty="0">
                <a:latin typeface="Calibri" panose="020F0502020204030204" pitchFamily="34" charset="0"/>
                <a:ea typeface="Times New Roman" panose="02020603050405020304" pitchFamily="18" charset="0"/>
              </a:rPr>
              <a:t> in the truth	Studies and lives the gospel.  Speaks the truth and searches for the truth.  Improves talents, disposition, and relationships with others.</a:t>
            </a:r>
            <a:endParaRPr lang="en-US" sz="1200" dirty="0">
              <a:latin typeface="Times New Roman" panose="02020603050405020304" pitchFamily="18" charset="0"/>
              <a:ea typeface="Times New Roman" panose="02020603050405020304" pitchFamily="18" charset="0"/>
            </a:endParaRPr>
          </a:p>
          <a:p>
            <a:r>
              <a:rPr lang="en-US" sz="1200" dirty="0">
                <a:latin typeface="Calibri" panose="020F050202020403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2286000" marR="0" indent="-2286000">
              <a:spcBef>
                <a:spcPts val="0"/>
              </a:spcBef>
              <a:spcAft>
                <a:spcPts val="0"/>
              </a:spcAft>
            </a:pPr>
            <a:r>
              <a:rPr lang="en-US" sz="1200" dirty="0" err="1">
                <a:latin typeface="Calibri" panose="020F0502020204030204" pitchFamily="34" charset="0"/>
                <a:ea typeface="Times New Roman" panose="02020603050405020304" pitchFamily="18" charset="0"/>
              </a:rPr>
              <a:t>Beareth</a:t>
            </a:r>
            <a:r>
              <a:rPr lang="en-US" sz="1200" dirty="0">
                <a:latin typeface="Calibri" panose="020F0502020204030204" pitchFamily="34" charset="0"/>
                <a:ea typeface="Times New Roman" panose="02020603050405020304" pitchFamily="18" charset="0"/>
              </a:rPr>
              <a:t> all things	Bears injustice with dignity; endures sickness of self or family members with fortitude; accepts misfortune with patience.</a:t>
            </a:r>
            <a:endParaRPr lang="en-US" sz="1200" dirty="0">
              <a:latin typeface="Times New Roman" panose="02020603050405020304" pitchFamily="18" charset="0"/>
              <a:ea typeface="Times New Roman" panose="02020603050405020304" pitchFamily="18" charset="0"/>
            </a:endParaRPr>
          </a:p>
          <a:p>
            <a:r>
              <a:rPr lang="en-US" sz="1200" dirty="0">
                <a:latin typeface="Calibri" panose="020F050202020403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r>
              <a:rPr lang="en-US" sz="1200" dirty="0">
                <a:latin typeface="Calibri" panose="020F0502020204030204" pitchFamily="34" charset="0"/>
                <a:ea typeface="Times New Roman" panose="02020603050405020304" pitchFamily="18" charset="0"/>
              </a:rPr>
              <a:t>Believeth all things	             Is trusting and believing, exhibits confidence in others.</a:t>
            </a:r>
            <a:endParaRPr lang="en-US" sz="1200" dirty="0">
              <a:latin typeface="Times New Roman" panose="02020603050405020304" pitchFamily="18" charset="0"/>
              <a:ea typeface="Times New Roman" panose="02020603050405020304" pitchFamily="18" charset="0"/>
            </a:endParaRPr>
          </a:p>
          <a:p>
            <a:r>
              <a:rPr lang="en-US" sz="1200" dirty="0">
                <a:latin typeface="Calibri" panose="020F050202020403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1371600" marR="0" indent="-1371600">
              <a:spcBef>
                <a:spcPts val="0"/>
              </a:spcBef>
              <a:spcAft>
                <a:spcPts val="0"/>
              </a:spcAft>
            </a:pPr>
            <a:r>
              <a:rPr lang="en-US" sz="1200" dirty="0" err="1">
                <a:latin typeface="Calibri" panose="020F0502020204030204" pitchFamily="34" charset="0"/>
                <a:ea typeface="Times New Roman" panose="02020603050405020304" pitchFamily="18" charset="0"/>
              </a:rPr>
              <a:t>Hopeth</a:t>
            </a:r>
            <a:r>
              <a:rPr lang="en-US" sz="1200" dirty="0">
                <a:latin typeface="Calibri" panose="020F0502020204030204" pitchFamily="34" charset="0"/>
                <a:ea typeface="Times New Roman" panose="02020603050405020304" pitchFamily="18" charset="0"/>
              </a:rPr>
              <a:t> all things		            Sets high goals and has faith in the ability to reach them.  Develops faith in the Lord, in self, and in others.  Is optimistic </a:t>
            </a:r>
            <a:endParaRPr lang="en-US" sz="1200" dirty="0">
              <a:latin typeface="Times New Roman" panose="02020603050405020304" pitchFamily="18" charset="0"/>
              <a:ea typeface="Times New Roman" panose="02020603050405020304" pitchFamily="18" charset="0"/>
            </a:endParaRPr>
          </a:p>
          <a:p>
            <a:pPr marL="1371600" marR="0" indent="-1371600">
              <a:spcBef>
                <a:spcPts val="0"/>
              </a:spcBef>
              <a:spcAft>
                <a:spcPts val="0"/>
              </a:spcAft>
            </a:pPr>
            <a:r>
              <a:rPr lang="en-US" sz="1200" dirty="0">
                <a:latin typeface="Calibri" panose="020F0502020204030204" pitchFamily="34" charset="0"/>
                <a:ea typeface="Times New Roman" panose="02020603050405020304" pitchFamily="18" charset="0"/>
              </a:rPr>
              <a:t>		            and develops and attitude of happiness.</a:t>
            </a:r>
            <a:endParaRPr lang="en-US" sz="1200" dirty="0">
              <a:latin typeface="Times New Roman" panose="02020603050405020304" pitchFamily="18" charset="0"/>
              <a:ea typeface="Times New Roman" panose="02020603050405020304" pitchFamily="18" charset="0"/>
            </a:endParaRPr>
          </a:p>
          <a:p>
            <a:r>
              <a:rPr lang="en-US" sz="1200" dirty="0">
                <a:latin typeface="Calibri" panose="020F0502020204030204" pitchFamily="34"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marL="2286000" marR="0" indent="-2286000">
              <a:spcBef>
                <a:spcPts val="0"/>
              </a:spcBef>
              <a:spcAft>
                <a:spcPts val="0"/>
              </a:spcAft>
            </a:pPr>
            <a:r>
              <a:rPr lang="en-US" sz="1200" dirty="0" err="1">
                <a:latin typeface="Calibri" panose="020F0502020204030204" pitchFamily="34" charset="0"/>
                <a:ea typeface="Times New Roman" panose="02020603050405020304" pitchFamily="18" charset="0"/>
              </a:rPr>
              <a:t>Endureth</a:t>
            </a:r>
            <a:r>
              <a:rPr lang="en-US" sz="1200" dirty="0">
                <a:latin typeface="Calibri" panose="020F0502020204030204" pitchFamily="34" charset="0"/>
                <a:ea typeface="Times New Roman" panose="02020603050405020304" pitchFamily="18" charset="0"/>
              </a:rPr>
              <a:t> all things	Reacts to disappointments, sorrows, and trials with dignity.  Keeps the channel of communication open with Heavenly Father for strength.  Continues and functions and serves in time of adversity and trial.  Sets the celestial kingdom as a goal.</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173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53"/>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1999" cy="646331"/>
          </a:xfrm>
          <a:prstGeom prst="rect">
            <a:avLst/>
          </a:prstGeom>
          <a:noFill/>
        </p:spPr>
        <p:txBody>
          <a:bodyPr wrap="square" rtlCol="0">
            <a:spAutoFit/>
          </a:bodyPr>
          <a:lstStyle/>
          <a:p>
            <a:pPr algn="ctr"/>
            <a:r>
              <a:rPr lang="en-US" sz="3600" dirty="0">
                <a:latin typeface="Agency FB" panose="020B0503020202020204" pitchFamily="34" charset="0"/>
              </a:rPr>
              <a:t>Harmful effects resulting from having certain attitudes and behaviors</a:t>
            </a:r>
          </a:p>
        </p:txBody>
      </p:sp>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225606" y="661765"/>
            <a:ext cx="3304516" cy="3338297"/>
            <a:chOff x="8225606" y="661765"/>
            <a:chExt cx="3304516" cy="3338297"/>
          </a:xfrm>
        </p:grpSpPr>
        <p:sp>
          <p:nvSpPr>
            <p:cNvPr id="4" name="Rectangle 3"/>
            <p:cNvSpPr/>
            <p:nvPr/>
          </p:nvSpPr>
          <p:spPr>
            <a:xfrm>
              <a:off x="8225606" y="661765"/>
              <a:ext cx="3304516" cy="923330"/>
            </a:xfrm>
            <a:prstGeom prst="rect">
              <a:avLst/>
            </a:prstGeom>
          </p:spPr>
          <p:txBody>
            <a:bodyPr wrap="square">
              <a:spAutoFit/>
            </a:bodyPr>
            <a:lstStyle/>
            <a:p>
              <a:pPr fontAlgn="base"/>
              <a:r>
                <a:rPr lang="en-US" dirty="0">
                  <a:solidFill>
                    <a:srgbClr val="333333"/>
                  </a:solidFill>
                  <a:latin typeface="Open Sans"/>
                </a:rPr>
                <a:t>Classmates are rude to you, so you feel justified in being rude in response.</a:t>
              </a:r>
            </a:p>
          </p:txBody>
        </p:sp>
        <p:pic>
          <p:nvPicPr>
            <p:cNvPr id="2054" name="Picture 6" descr="Image result for rude classm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7295" y="1684103"/>
              <a:ext cx="3075883" cy="23159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Group 21"/>
          <p:cNvGrpSpPr/>
          <p:nvPr/>
        </p:nvGrpSpPr>
        <p:grpSpPr>
          <a:xfrm>
            <a:off x="838954" y="1047938"/>
            <a:ext cx="5687808" cy="2188345"/>
            <a:chOff x="838954" y="1047938"/>
            <a:chExt cx="5687808" cy="2188345"/>
          </a:xfrm>
        </p:grpSpPr>
        <p:sp>
          <p:nvSpPr>
            <p:cNvPr id="3" name="Rectangle 2"/>
            <p:cNvSpPr/>
            <p:nvPr/>
          </p:nvSpPr>
          <p:spPr>
            <a:xfrm>
              <a:off x="838954" y="1529757"/>
              <a:ext cx="2809593" cy="923330"/>
            </a:xfrm>
            <a:prstGeom prst="rect">
              <a:avLst/>
            </a:prstGeom>
          </p:spPr>
          <p:txBody>
            <a:bodyPr wrap="square">
              <a:spAutoFit/>
            </a:bodyPr>
            <a:lstStyle/>
            <a:p>
              <a:pPr fontAlgn="base"/>
              <a:r>
                <a:rPr lang="en-US" dirty="0">
                  <a:solidFill>
                    <a:srgbClr val="333333"/>
                  </a:solidFill>
                  <a:latin typeface="Open Sans"/>
                </a:rPr>
                <a:t>You frequently get annoyed and upset by the behavior of a sibling.</a:t>
              </a:r>
              <a:endParaRPr lang="en-US" b="0" i="0" dirty="0">
                <a:solidFill>
                  <a:srgbClr val="333333"/>
                </a:solidFill>
                <a:effectLst/>
                <a:latin typeface="Open Sans"/>
              </a:endParaRPr>
            </a:p>
          </p:txBody>
        </p:sp>
        <p:pic>
          <p:nvPicPr>
            <p:cNvPr id="2056" name="Picture 8" descr="Image result for cinderellas step sis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599" y="1047938"/>
              <a:ext cx="2869163" cy="21883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841972" y="3376664"/>
            <a:ext cx="2589292" cy="2926695"/>
            <a:chOff x="841972" y="3376664"/>
            <a:chExt cx="2589292" cy="2926695"/>
          </a:xfrm>
        </p:grpSpPr>
        <p:sp>
          <p:nvSpPr>
            <p:cNvPr id="6" name="Rectangle 5"/>
            <p:cNvSpPr/>
            <p:nvPr/>
          </p:nvSpPr>
          <p:spPr>
            <a:xfrm>
              <a:off x="1029078" y="3376664"/>
              <a:ext cx="2402186" cy="923330"/>
            </a:xfrm>
            <a:prstGeom prst="rect">
              <a:avLst/>
            </a:prstGeom>
          </p:spPr>
          <p:txBody>
            <a:bodyPr wrap="square">
              <a:spAutoFit/>
            </a:bodyPr>
            <a:lstStyle/>
            <a:p>
              <a:pPr fontAlgn="base"/>
              <a:r>
                <a:rPr lang="en-US" dirty="0">
                  <a:solidFill>
                    <a:srgbClr val="333333"/>
                  </a:solidFill>
                  <a:latin typeface="Open Sans"/>
                </a:rPr>
                <a:t>You feel envious of a friend’s talents and accomplishments.</a:t>
              </a:r>
              <a:endParaRPr lang="en-US" b="0" i="0" dirty="0">
                <a:solidFill>
                  <a:srgbClr val="333333"/>
                </a:solidFill>
                <a:effectLst/>
                <a:latin typeface="Open Sans"/>
              </a:endParaRPr>
            </a:p>
          </p:txBody>
        </p:sp>
        <p:pic>
          <p:nvPicPr>
            <p:cNvPr id="2058" name="Picture 10" descr="Image result for spongebob troph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972" y="4429800"/>
              <a:ext cx="2548425" cy="18735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4363507" y="4232542"/>
            <a:ext cx="6980484" cy="2122991"/>
            <a:chOff x="4363507" y="4232542"/>
            <a:chExt cx="6980484" cy="2122991"/>
          </a:xfrm>
        </p:grpSpPr>
        <p:sp>
          <p:nvSpPr>
            <p:cNvPr id="37" name="Rectangle 36"/>
            <p:cNvSpPr/>
            <p:nvPr/>
          </p:nvSpPr>
          <p:spPr>
            <a:xfrm>
              <a:off x="8311080" y="4544561"/>
              <a:ext cx="3032911" cy="923330"/>
            </a:xfrm>
            <a:prstGeom prst="rect">
              <a:avLst/>
            </a:prstGeom>
          </p:spPr>
          <p:txBody>
            <a:bodyPr wrap="square">
              <a:spAutoFit/>
            </a:bodyPr>
            <a:lstStyle/>
            <a:p>
              <a:pPr fontAlgn="base"/>
              <a:r>
                <a:rPr lang="en-US" dirty="0">
                  <a:solidFill>
                    <a:srgbClr val="333333"/>
                  </a:solidFill>
                  <a:latin typeface="Open Sans"/>
                </a:rPr>
                <a:t>Sometimes you find it easy to gossip and speak badly about others.</a:t>
              </a:r>
              <a:endParaRPr lang="en-US" b="0" i="0" dirty="0">
                <a:solidFill>
                  <a:srgbClr val="333333"/>
                </a:solidFill>
                <a:effectLst/>
                <a:latin typeface="Open Sans"/>
              </a:endParaRPr>
            </a:p>
          </p:txBody>
        </p:sp>
        <p:pic>
          <p:nvPicPr>
            <p:cNvPr id="2060" name="Picture 12" descr="Image result for dumb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3507" y="4232542"/>
              <a:ext cx="3774206" cy="21229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3501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1999" cy="646331"/>
          </a:xfrm>
          <a:prstGeom prst="rect">
            <a:avLst/>
          </a:prstGeom>
          <a:noFill/>
        </p:spPr>
        <p:txBody>
          <a:bodyPr wrap="square" rtlCol="0">
            <a:spAutoFit/>
          </a:bodyPr>
          <a:lstStyle/>
          <a:p>
            <a:pPr algn="ctr"/>
            <a:r>
              <a:rPr lang="en-US" sz="3600" dirty="0">
                <a:latin typeface="Agency FB" panose="020B0503020202020204" pitchFamily="34" charset="0"/>
              </a:rPr>
              <a:t>A Sounding Brass and Tinkling Cymbal</a:t>
            </a:r>
          </a:p>
        </p:txBody>
      </p:sp>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3556000" y="1221939"/>
            <a:ext cx="5633267" cy="1938992"/>
          </a:xfrm>
          <a:prstGeom prst="rect">
            <a:avLst/>
          </a:prstGeom>
        </p:spPr>
        <p:txBody>
          <a:bodyPr wrap="square">
            <a:spAutoFit/>
          </a:bodyPr>
          <a:lstStyle/>
          <a:p>
            <a:pPr fontAlgn="base"/>
            <a:r>
              <a:rPr lang="en-US" sz="2000" dirty="0"/>
              <a:t>"Religion without morality, professions of godliness without charity, church-membership without adequate responsibility as to individual conduct in daily life, are but as sounding brass and tinkling cymbals-noise without music, the words without the spirit of prayer.“ (2)</a:t>
            </a:r>
            <a:endParaRPr lang="en-US" sz="2000" b="0" i="0" dirty="0">
              <a:solidFill>
                <a:srgbClr val="333333"/>
              </a:solidFill>
              <a:effectLst/>
              <a:latin typeface="Open Sans"/>
            </a:endParaRPr>
          </a:p>
        </p:txBody>
      </p:sp>
      <p:grpSp>
        <p:nvGrpSpPr>
          <p:cNvPr id="4" name="Group 3"/>
          <p:cNvGrpSpPr/>
          <p:nvPr/>
        </p:nvGrpSpPr>
        <p:grpSpPr>
          <a:xfrm>
            <a:off x="372858" y="3983246"/>
            <a:ext cx="8092132" cy="2246769"/>
            <a:chOff x="372858" y="3983246"/>
            <a:chExt cx="8092132" cy="2246769"/>
          </a:xfrm>
        </p:grpSpPr>
        <p:sp>
          <p:nvSpPr>
            <p:cNvPr id="37" name="Rectangle 36"/>
            <p:cNvSpPr/>
            <p:nvPr/>
          </p:nvSpPr>
          <p:spPr>
            <a:xfrm>
              <a:off x="1466660" y="3983246"/>
              <a:ext cx="6998330" cy="2246769"/>
            </a:xfrm>
            <a:prstGeom prst="rect">
              <a:avLst/>
            </a:prstGeom>
          </p:spPr>
          <p:txBody>
            <a:bodyPr wrap="square">
              <a:spAutoFit/>
            </a:bodyPr>
            <a:lstStyle/>
            <a:p>
              <a:pPr fontAlgn="base"/>
              <a:r>
                <a:rPr lang="en-US" sz="2000" dirty="0"/>
                <a:t>"Wherever I go, outside of the families of the Church and the conferences that I attend in different places in which the Church gathers, there are few places where prayer is offered. And sometimes when I hear prayer in other places it is like a tinkling cymbal and sounding brass. It goes in one ear and out of the other. No power whatever is back of it. It is mere words and nothing else." (3)</a:t>
              </a:r>
              <a:endParaRPr lang="en-US" sz="2000" b="0" i="0" dirty="0">
                <a:solidFill>
                  <a:srgbClr val="333333"/>
                </a:solidFill>
                <a:effectLst/>
                <a:latin typeface="Open Sans"/>
              </a:endParaRPr>
            </a:p>
          </p:txBody>
        </p:sp>
        <p:pic>
          <p:nvPicPr>
            <p:cNvPr id="9222" name="Picture 6" descr="Image result for elder reed sm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858" y="4363818"/>
              <a:ext cx="858413" cy="1259006"/>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5191" y="688063"/>
            <a:ext cx="1285837" cy="1710648"/>
          </a:xfrm>
          <a:prstGeom prst="rect">
            <a:avLst/>
          </a:prstGeom>
        </p:spPr>
      </p:pic>
      <p:pic>
        <p:nvPicPr>
          <p:cNvPr id="9224" name="Picture 8" descr="Image result for disney prayer carto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367" y="597151"/>
            <a:ext cx="2692997" cy="2692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88668"/>
            <a:ext cx="2145671" cy="369332"/>
          </a:xfrm>
          <a:prstGeom prst="rect">
            <a:avLst/>
          </a:prstGeom>
          <a:noFill/>
        </p:spPr>
        <p:txBody>
          <a:bodyPr wrap="square" rtlCol="0">
            <a:spAutoFit/>
          </a:bodyPr>
          <a:lstStyle/>
          <a:p>
            <a:r>
              <a:rPr lang="en-US" dirty="0"/>
              <a:t>1 Corinthians 13:1</a:t>
            </a:r>
          </a:p>
        </p:txBody>
      </p:sp>
    </p:spTree>
    <p:extLst>
      <p:ext uri="{BB962C8B-B14F-4D97-AF65-F5344CB8AC3E}">
        <p14:creationId xmlns:p14="http://schemas.microsoft.com/office/powerpoint/2010/main" val="262952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1999" cy="646331"/>
          </a:xfrm>
          <a:prstGeom prst="rect">
            <a:avLst/>
          </a:prstGeom>
          <a:noFill/>
        </p:spPr>
        <p:txBody>
          <a:bodyPr wrap="square" rtlCol="0">
            <a:spAutoFit/>
          </a:bodyPr>
          <a:lstStyle/>
          <a:p>
            <a:pPr algn="ctr"/>
            <a:r>
              <a:rPr lang="en-US" sz="3600" dirty="0">
                <a:latin typeface="Agency FB" panose="020B0503020202020204" pitchFamily="34" charset="0"/>
              </a:rPr>
              <a:t>Prophecy, Mysteries, Knowledge and Faith</a:t>
            </a:r>
          </a:p>
        </p:txBody>
      </p:sp>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2278455" y="1104245"/>
            <a:ext cx="4900942" cy="2585323"/>
          </a:xfrm>
          <a:prstGeom prst="rect">
            <a:avLst/>
          </a:prstGeom>
        </p:spPr>
        <p:txBody>
          <a:bodyPr wrap="square">
            <a:spAutoFit/>
          </a:bodyPr>
          <a:lstStyle/>
          <a:p>
            <a:pPr fontAlgn="base"/>
            <a:r>
              <a:rPr lang="en-US" dirty="0"/>
              <a:t>"We have been taught in other scripture that no matter how great and significant our mortal accomplishments, no matter how much was accomplished under our hand-as a bishop, a clerk, a president, a teacher, or a parent-unless we learn to exhibit charity, we are nothing. </a:t>
            </a:r>
          </a:p>
          <a:p>
            <a:pPr fontAlgn="base"/>
            <a:endParaRPr lang="en-US" dirty="0"/>
          </a:p>
          <a:p>
            <a:pPr fontAlgn="base"/>
            <a:r>
              <a:rPr lang="en-US" dirty="0"/>
              <a:t>All our good deeds will not weigh in our favor if charity is lacking.“ (4)</a:t>
            </a:r>
            <a:endParaRPr lang="en-US" b="0" i="0" dirty="0">
              <a:solidFill>
                <a:srgbClr val="333333"/>
              </a:solidFill>
              <a:effectLst/>
              <a:latin typeface="Open Sans"/>
            </a:endParaRPr>
          </a:p>
        </p:txBody>
      </p:sp>
      <p:sp>
        <p:nvSpPr>
          <p:cNvPr id="3" name="TextBox 2"/>
          <p:cNvSpPr txBox="1"/>
          <p:nvPr/>
        </p:nvSpPr>
        <p:spPr>
          <a:xfrm>
            <a:off x="0" y="6488668"/>
            <a:ext cx="2145671" cy="369332"/>
          </a:xfrm>
          <a:prstGeom prst="rect">
            <a:avLst/>
          </a:prstGeom>
          <a:noFill/>
        </p:spPr>
        <p:txBody>
          <a:bodyPr wrap="square" rtlCol="0">
            <a:spAutoFit/>
          </a:bodyPr>
          <a:lstStyle/>
          <a:p>
            <a:r>
              <a:rPr lang="en-US" dirty="0"/>
              <a:t>1 Corinthians 13:2-3</a:t>
            </a:r>
          </a:p>
        </p:txBody>
      </p:sp>
      <p:pic>
        <p:nvPicPr>
          <p:cNvPr id="1026" name="Picture 2" descr="Image result for H. Burke Peterson 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68" y="307818"/>
            <a:ext cx="144018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69806" y="4531849"/>
            <a:ext cx="6096000" cy="1754326"/>
          </a:xfrm>
          <a:prstGeom prst="rect">
            <a:avLst/>
          </a:prstGeom>
        </p:spPr>
        <p:txBody>
          <a:bodyPr>
            <a:spAutoFit/>
          </a:bodyPr>
          <a:lstStyle/>
          <a:p>
            <a:r>
              <a:rPr lang="en-US" dirty="0">
                <a:solidFill>
                  <a:srgbClr val="333333"/>
                </a:solidFill>
                <a:latin typeface="Abadi" panose="020B0604020104020204" pitchFamily="34" charset="0"/>
              </a:rPr>
              <a:t>Even the most extreme acts of service fall short of the ultimate 'profit' unless they are motivated by the pure love of Christ. If our service is to be most efficacious, it must be unconcerned with self and heedless of personal advantage. It must be accomplished for the love of God and the love of his children." (5)</a:t>
            </a:r>
            <a:endParaRPr lang="en-US" dirty="0"/>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83914" y="4487455"/>
            <a:ext cx="1060339" cy="1321506"/>
          </a:xfrm>
          <a:prstGeom prst="rect">
            <a:avLst/>
          </a:prstGeom>
        </p:spPr>
      </p:pic>
      <p:pic>
        <p:nvPicPr>
          <p:cNvPr id="1034" name="Picture 10" descr="Image result for char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374" y="3962400"/>
            <a:ext cx="3657600" cy="2286000"/>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12" descr="Image result for achiev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6" name="Group 25"/>
          <p:cNvGrpSpPr/>
          <p:nvPr/>
        </p:nvGrpSpPr>
        <p:grpSpPr>
          <a:xfrm>
            <a:off x="7746999" y="844578"/>
            <a:ext cx="2289629" cy="2846781"/>
            <a:chOff x="7746999" y="844578"/>
            <a:chExt cx="2289629" cy="2846781"/>
          </a:xfrm>
        </p:grpSpPr>
        <p:sp>
          <p:nvSpPr>
            <p:cNvPr id="25" name="Rectangle 24"/>
            <p:cNvSpPr/>
            <p:nvPr/>
          </p:nvSpPr>
          <p:spPr>
            <a:xfrm>
              <a:off x="7988300" y="1117600"/>
              <a:ext cx="1778000" cy="23749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8" descr="Image result for fram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468423" y="1123154"/>
              <a:ext cx="2846781" cy="22896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3905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1999" cy="646331"/>
          </a:xfrm>
          <a:prstGeom prst="rect">
            <a:avLst/>
          </a:prstGeom>
          <a:noFill/>
        </p:spPr>
        <p:txBody>
          <a:bodyPr wrap="square" rtlCol="0">
            <a:spAutoFit/>
          </a:bodyPr>
          <a:lstStyle/>
          <a:p>
            <a:pPr algn="ctr"/>
            <a:r>
              <a:rPr lang="en-US" sz="3600" dirty="0">
                <a:latin typeface="Agency FB" panose="020B0503020202020204" pitchFamily="34" charset="0"/>
              </a:rPr>
              <a:t>Charity </a:t>
            </a:r>
            <a:r>
              <a:rPr lang="en-US" sz="3600" dirty="0" err="1">
                <a:latin typeface="Agency FB" panose="020B0503020202020204" pitchFamily="34" charset="0"/>
              </a:rPr>
              <a:t>Suffereth</a:t>
            </a:r>
            <a:r>
              <a:rPr lang="en-US" sz="3600" dirty="0">
                <a:latin typeface="Agency FB" panose="020B0503020202020204" pitchFamily="34" charset="0"/>
              </a:rPr>
              <a:t> Long</a:t>
            </a:r>
          </a:p>
        </p:txBody>
      </p:sp>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742634" y="1890262"/>
            <a:ext cx="5226365" cy="2677656"/>
          </a:xfrm>
          <a:prstGeom prst="rect">
            <a:avLst/>
          </a:prstGeom>
        </p:spPr>
        <p:txBody>
          <a:bodyPr wrap="square">
            <a:spAutoFit/>
          </a:bodyPr>
          <a:lstStyle/>
          <a:p>
            <a:pPr fontAlgn="base"/>
            <a:r>
              <a:rPr lang="en-US" sz="2400" dirty="0"/>
              <a:t> “We do not know the hearts of those who offend us. Nor do we know all the sources of our own anger and hurt. </a:t>
            </a:r>
          </a:p>
          <a:p>
            <a:pPr fontAlgn="base"/>
            <a:endParaRPr lang="en-US" sz="2400" dirty="0"/>
          </a:p>
          <a:p>
            <a:pPr fontAlgn="base"/>
            <a:r>
              <a:rPr lang="en-US" sz="2400" dirty="0"/>
              <a:t>The Apostle Paul was telling us how to love in a world of imperfect people, including ourselves.” </a:t>
            </a:r>
            <a:endParaRPr lang="en-US" sz="2400" b="0" i="0" dirty="0">
              <a:solidFill>
                <a:srgbClr val="333333"/>
              </a:solidFill>
              <a:effectLst/>
              <a:latin typeface="Open Sans"/>
            </a:endParaRPr>
          </a:p>
        </p:txBody>
      </p:sp>
      <p:sp>
        <p:nvSpPr>
          <p:cNvPr id="3" name="TextBox 2"/>
          <p:cNvSpPr txBox="1"/>
          <p:nvPr/>
        </p:nvSpPr>
        <p:spPr>
          <a:xfrm>
            <a:off x="0" y="6488668"/>
            <a:ext cx="2145671" cy="369332"/>
          </a:xfrm>
          <a:prstGeom prst="rect">
            <a:avLst/>
          </a:prstGeom>
          <a:noFill/>
        </p:spPr>
        <p:txBody>
          <a:bodyPr wrap="square" rtlCol="0">
            <a:spAutoFit/>
          </a:bodyPr>
          <a:lstStyle/>
          <a:p>
            <a:r>
              <a:rPr lang="en-US" dirty="0"/>
              <a:t>1 Corinthians 13:4-5</a:t>
            </a:r>
          </a:p>
        </p:txBody>
      </p:sp>
      <p:sp>
        <p:nvSpPr>
          <p:cNvPr id="4" name="Rectangle 3"/>
          <p:cNvSpPr/>
          <p:nvPr/>
        </p:nvSpPr>
        <p:spPr>
          <a:xfrm>
            <a:off x="5131806" y="4963649"/>
            <a:ext cx="6096000" cy="1200329"/>
          </a:xfrm>
          <a:prstGeom prst="rect">
            <a:avLst/>
          </a:prstGeom>
        </p:spPr>
        <p:txBody>
          <a:bodyPr>
            <a:spAutoFit/>
          </a:bodyPr>
          <a:lstStyle/>
          <a:p>
            <a:r>
              <a:rPr lang="en-US" sz="2400" dirty="0"/>
              <a:t>“…And then he gave solemn warning against reacting to the fault of others and forgetting our own.” (6)</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70" y="130506"/>
            <a:ext cx="1206430" cy="1504120"/>
          </a:xfrm>
          <a:prstGeom prst="rect">
            <a:avLst/>
          </a:prstGeom>
        </p:spPr>
      </p:pic>
      <p:sp>
        <p:nvSpPr>
          <p:cNvPr id="24" name="TextBox 23"/>
          <p:cNvSpPr txBox="1"/>
          <p:nvPr/>
        </p:nvSpPr>
        <p:spPr>
          <a:xfrm>
            <a:off x="3757189" y="606582"/>
            <a:ext cx="4816443" cy="923330"/>
          </a:xfrm>
          <a:prstGeom prst="rect">
            <a:avLst/>
          </a:prstGeom>
          <a:noFill/>
        </p:spPr>
        <p:txBody>
          <a:bodyPr wrap="square" rtlCol="0">
            <a:spAutoFit/>
          </a:bodyPr>
          <a:lstStyle/>
          <a:p>
            <a:pPr algn="ctr"/>
            <a:r>
              <a:rPr lang="en-US" dirty="0"/>
              <a:t>Forgives, forgets, tries again: does not judge or hold grudges; is kind, thoughtful, and concerned for others; is patient, even under adversity</a:t>
            </a:r>
          </a:p>
        </p:txBody>
      </p:sp>
      <p:grpSp>
        <p:nvGrpSpPr>
          <p:cNvPr id="26" name="Group 25"/>
          <p:cNvGrpSpPr/>
          <p:nvPr/>
        </p:nvGrpSpPr>
        <p:grpSpPr>
          <a:xfrm>
            <a:off x="7137400" y="1850808"/>
            <a:ext cx="1635588" cy="1148546"/>
            <a:chOff x="7137400" y="1850808"/>
            <a:chExt cx="1635588" cy="1148546"/>
          </a:xfrm>
        </p:grpSpPr>
        <p:sp>
          <p:nvSpPr>
            <p:cNvPr id="48" name="Freeform 47"/>
            <p:cNvSpPr/>
            <p:nvPr/>
          </p:nvSpPr>
          <p:spPr>
            <a:xfrm>
              <a:off x="7137400" y="1850808"/>
              <a:ext cx="1635588" cy="1148546"/>
            </a:xfrm>
            <a:custGeom>
              <a:avLst/>
              <a:gdLst>
                <a:gd name="connsiteX0" fmla="*/ 0 w 3994952"/>
                <a:gd name="connsiteY0" fmla="*/ 2805344 h 2805344"/>
                <a:gd name="connsiteX1" fmla="*/ 0 w 3994952"/>
                <a:gd name="connsiteY1" fmla="*/ 0 h 2805344"/>
                <a:gd name="connsiteX2" fmla="*/ 2805344 w 3994952"/>
                <a:gd name="connsiteY2" fmla="*/ 0 h 2805344"/>
                <a:gd name="connsiteX3" fmla="*/ 2805344 w 3994952"/>
                <a:gd name="connsiteY3" fmla="*/ 1194047 h 2805344"/>
                <a:gd name="connsiteX4" fmla="*/ 3577702 w 3994952"/>
                <a:gd name="connsiteY4" fmla="*/ 1194047 h 2805344"/>
                <a:gd name="connsiteX5" fmla="*/ 3577702 w 3994952"/>
                <a:gd name="connsiteY5" fmla="*/ 985422 h 2805344"/>
                <a:gd name="connsiteX6" fmla="*/ 3994952 w 3994952"/>
                <a:gd name="connsiteY6" fmla="*/ 1402672 h 2805344"/>
                <a:gd name="connsiteX7" fmla="*/ 3577702 w 3994952"/>
                <a:gd name="connsiteY7" fmla="*/ 1819922 h 2805344"/>
                <a:gd name="connsiteX8" fmla="*/ 3577702 w 3994952"/>
                <a:gd name="connsiteY8" fmla="*/ 1611297 h 2805344"/>
                <a:gd name="connsiteX9" fmla="*/ 2805344 w 3994952"/>
                <a:gd name="connsiteY9" fmla="*/ 1611297 h 2805344"/>
                <a:gd name="connsiteX10" fmla="*/ 2805344 w 3994952"/>
                <a:gd name="connsiteY10" fmla="*/ 2805344 h 2805344"/>
                <a:gd name="connsiteX11" fmla="*/ 1611297 w 3994952"/>
                <a:gd name="connsiteY11" fmla="*/ 2805344 h 2805344"/>
                <a:gd name="connsiteX12" fmla="*/ 1611297 w 3994952"/>
                <a:gd name="connsiteY12" fmla="*/ 2032986 h 2805344"/>
                <a:gd name="connsiteX13" fmla="*/ 1819922 w 3994952"/>
                <a:gd name="connsiteY13" fmla="*/ 2032986 h 2805344"/>
                <a:gd name="connsiteX14" fmla="*/ 1402672 w 3994952"/>
                <a:gd name="connsiteY14" fmla="*/ 1615736 h 2805344"/>
                <a:gd name="connsiteX15" fmla="*/ 985422 w 3994952"/>
                <a:gd name="connsiteY15" fmla="*/ 2032986 h 2805344"/>
                <a:gd name="connsiteX16" fmla="*/ 1194047 w 3994952"/>
                <a:gd name="connsiteY16" fmla="*/ 2032986 h 2805344"/>
                <a:gd name="connsiteX17" fmla="*/ 1194047 w 3994952"/>
                <a:gd name="connsiteY17" fmla="*/ 2805344 h 280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4952" h="2805344">
                  <a:moveTo>
                    <a:pt x="0" y="2805344"/>
                  </a:moveTo>
                  <a:lnTo>
                    <a:pt x="0" y="0"/>
                  </a:lnTo>
                  <a:lnTo>
                    <a:pt x="2805344" y="0"/>
                  </a:lnTo>
                  <a:lnTo>
                    <a:pt x="2805344" y="1194047"/>
                  </a:lnTo>
                  <a:lnTo>
                    <a:pt x="3577702" y="1194047"/>
                  </a:lnTo>
                  <a:lnTo>
                    <a:pt x="3577702" y="985422"/>
                  </a:lnTo>
                  <a:lnTo>
                    <a:pt x="3994952" y="1402672"/>
                  </a:lnTo>
                  <a:lnTo>
                    <a:pt x="3577702" y="1819922"/>
                  </a:lnTo>
                  <a:lnTo>
                    <a:pt x="3577702" y="1611297"/>
                  </a:lnTo>
                  <a:lnTo>
                    <a:pt x="2805344" y="1611297"/>
                  </a:lnTo>
                  <a:lnTo>
                    <a:pt x="2805344" y="2805344"/>
                  </a:lnTo>
                  <a:lnTo>
                    <a:pt x="1611297" y="2805344"/>
                  </a:lnTo>
                  <a:lnTo>
                    <a:pt x="1611297" y="2032986"/>
                  </a:lnTo>
                  <a:lnTo>
                    <a:pt x="1819922" y="2032986"/>
                  </a:lnTo>
                  <a:lnTo>
                    <a:pt x="1402672" y="1615736"/>
                  </a:lnTo>
                  <a:lnTo>
                    <a:pt x="985422" y="2032986"/>
                  </a:lnTo>
                  <a:lnTo>
                    <a:pt x="1194047" y="2032986"/>
                  </a:lnTo>
                  <a:lnTo>
                    <a:pt x="1194047" y="280534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5" name="TextBox 24"/>
            <p:cNvSpPr txBox="1"/>
            <p:nvPr/>
          </p:nvSpPr>
          <p:spPr>
            <a:xfrm>
              <a:off x="7200900" y="1993900"/>
              <a:ext cx="1041400" cy="400110"/>
            </a:xfrm>
            <a:prstGeom prst="rect">
              <a:avLst/>
            </a:prstGeom>
            <a:noFill/>
          </p:spPr>
          <p:txBody>
            <a:bodyPr wrap="square" rtlCol="0">
              <a:spAutoFit/>
            </a:bodyPr>
            <a:lstStyle/>
            <a:p>
              <a:pPr algn="ctr"/>
              <a:r>
                <a:rPr lang="en-US" sz="2000" dirty="0">
                  <a:solidFill>
                    <a:schemeClr val="bg1"/>
                  </a:solidFill>
                </a:rPr>
                <a:t>Forget</a:t>
              </a:r>
            </a:p>
          </p:txBody>
        </p:sp>
      </p:grpSp>
      <p:grpSp>
        <p:nvGrpSpPr>
          <p:cNvPr id="27" name="Group 26"/>
          <p:cNvGrpSpPr/>
          <p:nvPr/>
        </p:nvGrpSpPr>
        <p:grpSpPr>
          <a:xfrm>
            <a:off x="8311352" y="1859809"/>
            <a:ext cx="1148546" cy="1635588"/>
            <a:chOff x="8311352" y="1859809"/>
            <a:chExt cx="1148546" cy="1635588"/>
          </a:xfrm>
        </p:grpSpPr>
        <p:sp>
          <p:nvSpPr>
            <p:cNvPr id="47" name="Freeform 46"/>
            <p:cNvSpPr/>
            <p:nvPr/>
          </p:nvSpPr>
          <p:spPr>
            <a:xfrm rot="5400000">
              <a:off x="8067831" y="2103330"/>
              <a:ext cx="1635588" cy="1148546"/>
            </a:xfrm>
            <a:custGeom>
              <a:avLst/>
              <a:gdLst>
                <a:gd name="connsiteX0" fmla="*/ 0 w 3994952"/>
                <a:gd name="connsiteY0" fmla="*/ 2805344 h 2805344"/>
                <a:gd name="connsiteX1" fmla="*/ 0 w 3994952"/>
                <a:gd name="connsiteY1" fmla="*/ 0 h 2805344"/>
                <a:gd name="connsiteX2" fmla="*/ 2805344 w 3994952"/>
                <a:gd name="connsiteY2" fmla="*/ 0 h 2805344"/>
                <a:gd name="connsiteX3" fmla="*/ 2805344 w 3994952"/>
                <a:gd name="connsiteY3" fmla="*/ 1194047 h 2805344"/>
                <a:gd name="connsiteX4" fmla="*/ 3577702 w 3994952"/>
                <a:gd name="connsiteY4" fmla="*/ 1194047 h 2805344"/>
                <a:gd name="connsiteX5" fmla="*/ 3577702 w 3994952"/>
                <a:gd name="connsiteY5" fmla="*/ 985422 h 2805344"/>
                <a:gd name="connsiteX6" fmla="*/ 3994952 w 3994952"/>
                <a:gd name="connsiteY6" fmla="*/ 1402672 h 2805344"/>
                <a:gd name="connsiteX7" fmla="*/ 3577702 w 3994952"/>
                <a:gd name="connsiteY7" fmla="*/ 1819922 h 2805344"/>
                <a:gd name="connsiteX8" fmla="*/ 3577702 w 3994952"/>
                <a:gd name="connsiteY8" fmla="*/ 1611297 h 2805344"/>
                <a:gd name="connsiteX9" fmla="*/ 2805344 w 3994952"/>
                <a:gd name="connsiteY9" fmla="*/ 1611297 h 2805344"/>
                <a:gd name="connsiteX10" fmla="*/ 2805344 w 3994952"/>
                <a:gd name="connsiteY10" fmla="*/ 2805344 h 2805344"/>
                <a:gd name="connsiteX11" fmla="*/ 1611297 w 3994952"/>
                <a:gd name="connsiteY11" fmla="*/ 2805344 h 2805344"/>
                <a:gd name="connsiteX12" fmla="*/ 1611297 w 3994952"/>
                <a:gd name="connsiteY12" fmla="*/ 2032986 h 2805344"/>
                <a:gd name="connsiteX13" fmla="*/ 1819922 w 3994952"/>
                <a:gd name="connsiteY13" fmla="*/ 2032986 h 2805344"/>
                <a:gd name="connsiteX14" fmla="*/ 1402672 w 3994952"/>
                <a:gd name="connsiteY14" fmla="*/ 1615736 h 2805344"/>
                <a:gd name="connsiteX15" fmla="*/ 985422 w 3994952"/>
                <a:gd name="connsiteY15" fmla="*/ 2032986 h 2805344"/>
                <a:gd name="connsiteX16" fmla="*/ 1194047 w 3994952"/>
                <a:gd name="connsiteY16" fmla="*/ 2032986 h 2805344"/>
                <a:gd name="connsiteX17" fmla="*/ 1194047 w 3994952"/>
                <a:gd name="connsiteY17" fmla="*/ 2805344 h 280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4952" h="2805344">
                  <a:moveTo>
                    <a:pt x="0" y="2805344"/>
                  </a:moveTo>
                  <a:lnTo>
                    <a:pt x="0" y="0"/>
                  </a:lnTo>
                  <a:lnTo>
                    <a:pt x="2805344" y="0"/>
                  </a:lnTo>
                  <a:lnTo>
                    <a:pt x="2805344" y="1194047"/>
                  </a:lnTo>
                  <a:lnTo>
                    <a:pt x="3577702" y="1194047"/>
                  </a:lnTo>
                  <a:lnTo>
                    <a:pt x="3577702" y="985422"/>
                  </a:lnTo>
                  <a:lnTo>
                    <a:pt x="3994952" y="1402672"/>
                  </a:lnTo>
                  <a:lnTo>
                    <a:pt x="3577702" y="1819922"/>
                  </a:lnTo>
                  <a:lnTo>
                    <a:pt x="3577702" y="1611297"/>
                  </a:lnTo>
                  <a:lnTo>
                    <a:pt x="2805344" y="1611297"/>
                  </a:lnTo>
                  <a:lnTo>
                    <a:pt x="2805344" y="2805344"/>
                  </a:lnTo>
                  <a:lnTo>
                    <a:pt x="1611297" y="2805344"/>
                  </a:lnTo>
                  <a:lnTo>
                    <a:pt x="1611297" y="2032986"/>
                  </a:lnTo>
                  <a:lnTo>
                    <a:pt x="1819922" y="2032986"/>
                  </a:lnTo>
                  <a:lnTo>
                    <a:pt x="1402672" y="1615736"/>
                  </a:lnTo>
                  <a:lnTo>
                    <a:pt x="985422" y="2032986"/>
                  </a:lnTo>
                  <a:lnTo>
                    <a:pt x="1194047" y="2032986"/>
                  </a:lnTo>
                  <a:lnTo>
                    <a:pt x="1194047" y="2805344"/>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0" name="TextBox 49"/>
            <p:cNvSpPr txBox="1"/>
            <p:nvPr/>
          </p:nvSpPr>
          <p:spPr>
            <a:xfrm>
              <a:off x="8318500" y="1866900"/>
              <a:ext cx="1041400" cy="400110"/>
            </a:xfrm>
            <a:prstGeom prst="rect">
              <a:avLst/>
            </a:prstGeom>
            <a:noFill/>
          </p:spPr>
          <p:txBody>
            <a:bodyPr wrap="square" rtlCol="0">
              <a:spAutoFit/>
            </a:bodyPr>
            <a:lstStyle/>
            <a:p>
              <a:pPr algn="ctr"/>
              <a:r>
                <a:rPr lang="en-US" sz="2000" dirty="0"/>
                <a:t>Forgive</a:t>
              </a:r>
            </a:p>
          </p:txBody>
        </p:sp>
      </p:grpSp>
      <p:grpSp>
        <p:nvGrpSpPr>
          <p:cNvPr id="28" name="Group 27"/>
          <p:cNvGrpSpPr/>
          <p:nvPr/>
        </p:nvGrpSpPr>
        <p:grpSpPr>
          <a:xfrm>
            <a:off x="7839231" y="3005030"/>
            <a:ext cx="1774669" cy="1148546"/>
            <a:chOff x="7839231" y="2992330"/>
            <a:chExt cx="1774669" cy="1148546"/>
          </a:xfrm>
        </p:grpSpPr>
        <p:sp>
          <p:nvSpPr>
            <p:cNvPr id="51" name="Freeform 50"/>
            <p:cNvSpPr/>
            <p:nvPr/>
          </p:nvSpPr>
          <p:spPr>
            <a:xfrm rot="10800000">
              <a:off x="7839231" y="2992330"/>
              <a:ext cx="1635588" cy="1148546"/>
            </a:xfrm>
            <a:custGeom>
              <a:avLst/>
              <a:gdLst>
                <a:gd name="connsiteX0" fmla="*/ 0 w 3994952"/>
                <a:gd name="connsiteY0" fmla="*/ 2805344 h 2805344"/>
                <a:gd name="connsiteX1" fmla="*/ 0 w 3994952"/>
                <a:gd name="connsiteY1" fmla="*/ 0 h 2805344"/>
                <a:gd name="connsiteX2" fmla="*/ 2805344 w 3994952"/>
                <a:gd name="connsiteY2" fmla="*/ 0 h 2805344"/>
                <a:gd name="connsiteX3" fmla="*/ 2805344 w 3994952"/>
                <a:gd name="connsiteY3" fmla="*/ 1194047 h 2805344"/>
                <a:gd name="connsiteX4" fmla="*/ 3577702 w 3994952"/>
                <a:gd name="connsiteY4" fmla="*/ 1194047 h 2805344"/>
                <a:gd name="connsiteX5" fmla="*/ 3577702 w 3994952"/>
                <a:gd name="connsiteY5" fmla="*/ 985422 h 2805344"/>
                <a:gd name="connsiteX6" fmla="*/ 3994952 w 3994952"/>
                <a:gd name="connsiteY6" fmla="*/ 1402672 h 2805344"/>
                <a:gd name="connsiteX7" fmla="*/ 3577702 w 3994952"/>
                <a:gd name="connsiteY7" fmla="*/ 1819922 h 2805344"/>
                <a:gd name="connsiteX8" fmla="*/ 3577702 w 3994952"/>
                <a:gd name="connsiteY8" fmla="*/ 1611297 h 2805344"/>
                <a:gd name="connsiteX9" fmla="*/ 2805344 w 3994952"/>
                <a:gd name="connsiteY9" fmla="*/ 1611297 h 2805344"/>
                <a:gd name="connsiteX10" fmla="*/ 2805344 w 3994952"/>
                <a:gd name="connsiteY10" fmla="*/ 2805344 h 2805344"/>
                <a:gd name="connsiteX11" fmla="*/ 1611297 w 3994952"/>
                <a:gd name="connsiteY11" fmla="*/ 2805344 h 2805344"/>
                <a:gd name="connsiteX12" fmla="*/ 1611297 w 3994952"/>
                <a:gd name="connsiteY12" fmla="*/ 2032986 h 2805344"/>
                <a:gd name="connsiteX13" fmla="*/ 1819922 w 3994952"/>
                <a:gd name="connsiteY13" fmla="*/ 2032986 h 2805344"/>
                <a:gd name="connsiteX14" fmla="*/ 1402672 w 3994952"/>
                <a:gd name="connsiteY14" fmla="*/ 1615736 h 2805344"/>
                <a:gd name="connsiteX15" fmla="*/ 985422 w 3994952"/>
                <a:gd name="connsiteY15" fmla="*/ 2032986 h 2805344"/>
                <a:gd name="connsiteX16" fmla="*/ 1194047 w 3994952"/>
                <a:gd name="connsiteY16" fmla="*/ 2032986 h 2805344"/>
                <a:gd name="connsiteX17" fmla="*/ 1194047 w 3994952"/>
                <a:gd name="connsiteY17" fmla="*/ 2805344 h 280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4952" h="2805344">
                  <a:moveTo>
                    <a:pt x="0" y="2805344"/>
                  </a:moveTo>
                  <a:lnTo>
                    <a:pt x="0" y="0"/>
                  </a:lnTo>
                  <a:lnTo>
                    <a:pt x="2805344" y="0"/>
                  </a:lnTo>
                  <a:lnTo>
                    <a:pt x="2805344" y="1194047"/>
                  </a:lnTo>
                  <a:lnTo>
                    <a:pt x="3577702" y="1194047"/>
                  </a:lnTo>
                  <a:lnTo>
                    <a:pt x="3577702" y="985422"/>
                  </a:lnTo>
                  <a:lnTo>
                    <a:pt x="3994952" y="1402672"/>
                  </a:lnTo>
                  <a:lnTo>
                    <a:pt x="3577702" y="1819922"/>
                  </a:lnTo>
                  <a:lnTo>
                    <a:pt x="3577702" y="1611297"/>
                  </a:lnTo>
                  <a:lnTo>
                    <a:pt x="2805344" y="1611297"/>
                  </a:lnTo>
                  <a:lnTo>
                    <a:pt x="2805344" y="2805344"/>
                  </a:lnTo>
                  <a:lnTo>
                    <a:pt x="1611297" y="2805344"/>
                  </a:lnTo>
                  <a:lnTo>
                    <a:pt x="1611297" y="2032986"/>
                  </a:lnTo>
                  <a:lnTo>
                    <a:pt x="1819922" y="2032986"/>
                  </a:lnTo>
                  <a:lnTo>
                    <a:pt x="1402672" y="1615736"/>
                  </a:lnTo>
                  <a:lnTo>
                    <a:pt x="985422" y="2032986"/>
                  </a:lnTo>
                  <a:lnTo>
                    <a:pt x="1194047" y="2032986"/>
                  </a:lnTo>
                  <a:lnTo>
                    <a:pt x="1194047" y="2805344"/>
                  </a:lnTo>
                  <a:close/>
                </a:path>
              </a:pathLst>
            </a:cu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2" name="TextBox 51"/>
            <p:cNvSpPr txBox="1"/>
            <p:nvPr/>
          </p:nvSpPr>
          <p:spPr>
            <a:xfrm>
              <a:off x="8178800" y="3403600"/>
              <a:ext cx="1435100" cy="400110"/>
            </a:xfrm>
            <a:prstGeom prst="rect">
              <a:avLst/>
            </a:prstGeom>
            <a:noFill/>
          </p:spPr>
          <p:txBody>
            <a:bodyPr wrap="square" rtlCol="0">
              <a:spAutoFit/>
            </a:bodyPr>
            <a:lstStyle/>
            <a:p>
              <a:pPr algn="ctr"/>
              <a:r>
                <a:rPr lang="en-US" sz="2000" dirty="0">
                  <a:solidFill>
                    <a:schemeClr val="bg1"/>
                  </a:solidFill>
                </a:rPr>
                <a:t>Try Again</a:t>
              </a:r>
            </a:p>
          </p:txBody>
        </p:sp>
      </p:grpSp>
      <p:grpSp>
        <p:nvGrpSpPr>
          <p:cNvPr id="2048" name="Group 2047"/>
          <p:cNvGrpSpPr/>
          <p:nvPr/>
        </p:nvGrpSpPr>
        <p:grpSpPr>
          <a:xfrm>
            <a:off x="7073900" y="2520209"/>
            <a:ext cx="1230298" cy="1635588"/>
            <a:chOff x="7073900" y="2520209"/>
            <a:chExt cx="1230298" cy="1635588"/>
          </a:xfrm>
        </p:grpSpPr>
        <p:sp>
          <p:nvSpPr>
            <p:cNvPr id="53" name="Freeform 52"/>
            <p:cNvSpPr/>
            <p:nvPr/>
          </p:nvSpPr>
          <p:spPr>
            <a:xfrm rot="16200000">
              <a:off x="6912131" y="2763730"/>
              <a:ext cx="1635588" cy="1148546"/>
            </a:xfrm>
            <a:custGeom>
              <a:avLst/>
              <a:gdLst>
                <a:gd name="connsiteX0" fmla="*/ 0 w 3994952"/>
                <a:gd name="connsiteY0" fmla="*/ 2805344 h 2805344"/>
                <a:gd name="connsiteX1" fmla="*/ 0 w 3994952"/>
                <a:gd name="connsiteY1" fmla="*/ 0 h 2805344"/>
                <a:gd name="connsiteX2" fmla="*/ 2805344 w 3994952"/>
                <a:gd name="connsiteY2" fmla="*/ 0 h 2805344"/>
                <a:gd name="connsiteX3" fmla="*/ 2805344 w 3994952"/>
                <a:gd name="connsiteY3" fmla="*/ 1194047 h 2805344"/>
                <a:gd name="connsiteX4" fmla="*/ 3577702 w 3994952"/>
                <a:gd name="connsiteY4" fmla="*/ 1194047 h 2805344"/>
                <a:gd name="connsiteX5" fmla="*/ 3577702 w 3994952"/>
                <a:gd name="connsiteY5" fmla="*/ 985422 h 2805344"/>
                <a:gd name="connsiteX6" fmla="*/ 3994952 w 3994952"/>
                <a:gd name="connsiteY6" fmla="*/ 1402672 h 2805344"/>
                <a:gd name="connsiteX7" fmla="*/ 3577702 w 3994952"/>
                <a:gd name="connsiteY7" fmla="*/ 1819922 h 2805344"/>
                <a:gd name="connsiteX8" fmla="*/ 3577702 w 3994952"/>
                <a:gd name="connsiteY8" fmla="*/ 1611297 h 2805344"/>
                <a:gd name="connsiteX9" fmla="*/ 2805344 w 3994952"/>
                <a:gd name="connsiteY9" fmla="*/ 1611297 h 2805344"/>
                <a:gd name="connsiteX10" fmla="*/ 2805344 w 3994952"/>
                <a:gd name="connsiteY10" fmla="*/ 2805344 h 2805344"/>
                <a:gd name="connsiteX11" fmla="*/ 1611297 w 3994952"/>
                <a:gd name="connsiteY11" fmla="*/ 2805344 h 2805344"/>
                <a:gd name="connsiteX12" fmla="*/ 1611297 w 3994952"/>
                <a:gd name="connsiteY12" fmla="*/ 2032986 h 2805344"/>
                <a:gd name="connsiteX13" fmla="*/ 1819922 w 3994952"/>
                <a:gd name="connsiteY13" fmla="*/ 2032986 h 2805344"/>
                <a:gd name="connsiteX14" fmla="*/ 1402672 w 3994952"/>
                <a:gd name="connsiteY14" fmla="*/ 1615736 h 2805344"/>
                <a:gd name="connsiteX15" fmla="*/ 985422 w 3994952"/>
                <a:gd name="connsiteY15" fmla="*/ 2032986 h 2805344"/>
                <a:gd name="connsiteX16" fmla="*/ 1194047 w 3994952"/>
                <a:gd name="connsiteY16" fmla="*/ 2032986 h 2805344"/>
                <a:gd name="connsiteX17" fmla="*/ 1194047 w 3994952"/>
                <a:gd name="connsiteY17" fmla="*/ 2805344 h 280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94952" h="2805344">
                  <a:moveTo>
                    <a:pt x="0" y="2805344"/>
                  </a:moveTo>
                  <a:lnTo>
                    <a:pt x="0" y="0"/>
                  </a:lnTo>
                  <a:lnTo>
                    <a:pt x="2805344" y="0"/>
                  </a:lnTo>
                  <a:lnTo>
                    <a:pt x="2805344" y="1194047"/>
                  </a:lnTo>
                  <a:lnTo>
                    <a:pt x="3577702" y="1194047"/>
                  </a:lnTo>
                  <a:lnTo>
                    <a:pt x="3577702" y="985422"/>
                  </a:lnTo>
                  <a:lnTo>
                    <a:pt x="3994952" y="1402672"/>
                  </a:lnTo>
                  <a:lnTo>
                    <a:pt x="3577702" y="1819922"/>
                  </a:lnTo>
                  <a:lnTo>
                    <a:pt x="3577702" y="1611297"/>
                  </a:lnTo>
                  <a:lnTo>
                    <a:pt x="2805344" y="1611297"/>
                  </a:lnTo>
                  <a:lnTo>
                    <a:pt x="2805344" y="2805344"/>
                  </a:lnTo>
                  <a:lnTo>
                    <a:pt x="1611297" y="2805344"/>
                  </a:lnTo>
                  <a:lnTo>
                    <a:pt x="1611297" y="2032986"/>
                  </a:lnTo>
                  <a:lnTo>
                    <a:pt x="1819922" y="2032986"/>
                  </a:lnTo>
                  <a:lnTo>
                    <a:pt x="1402672" y="1615736"/>
                  </a:lnTo>
                  <a:lnTo>
                    <a:pt x="985422" y="2032986"/>
                  </a:lnTo>
                  <a:lnTo>
                    <a:pt x="1194047" y="2032986"/>
                  </a:lnTo>
                  <a:lnTo>
                    <a:pt x="1194047" y="2805344"/>
                  </a:lnTo>
                  <a:close/>
                </a:path>
              </a:pathLst>
            </a:cu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4" name="TextBox 53"/>
            <p:cNvSpPr txBox="1"/>
            <p:nvPr/>
          </p:nvSpPr>
          <p:spPr>
            <a:xfrm>
              <a:off x="7073900" y="3251200"/>
              <a:ext cx="1041400" cy="707886"/>
            </a:xfrm>
            <a:prstGeom prst="rect">
              <a:avLst/>
            </a:prstGeom>
            <a:noFill/>
          </p:spPr>
          <p:txBody>
            <a:bodyPr wrap="square" rtlCol="0">
              <a:spAutoFit/>
            </a:bodyPr>
            <a:lstStyle/>
            <a:p>
              <a:pPr algn="ctr"/>
              <a:r>
                <a:rPr lang="en-US" sz="2000" dirty="0">
                  <a:solidFill>
                    <a:schemeClr val="bg1"/>
                  </a:solidFill>
                </a:rPr>
                <a:t>Be Patient</a:t>
              </a:r>
            </a:p>
          </p:txBody>
        </p:sp>
      </p:grpSp>
    </p:spTree>
    <p:extLst>
      <p:ext uri="{BB962C8B-B14F-4D97-AF65-F5344CB8AC3E}">
        <p14:creationId xmlns:p14="http://schemas.microsoft.com/office/powerpoint/2010/main" val="168952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fade">
                                      <p:cBhvr>
                                        <p:cTn id="9" dur="1000"/>
                                        <p:tgtEl>
                                          <p:spTgt spid="26"/>
                                        </p:tgtEl>
                                      </p:cBhvr>
                                    </p:animEffect>
                                  </p:childTnLst>
                                </p:cTn>
                              </p:par>
                              <p:par>
                                <p:cTn id="10" presetID="10"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2048"/>
                                        </p:tgtEl>
                                        <p:attrNameLst>
                                          <p:attrName>style.visibility</p:attrName>
                                        </p:attrNameLst>
                                      </p:cBhvr>
                                      <p:to>
                                        <p:strVal val="visible"/>
                                      </p:to>
                                    </p:set>
                                    <p:animEffect transition="in" filter="fade">
                                      <p:cBhvr>
                                        <p:cTn id="18" dur="500"/>
                                        <p:tgtEl>
                                          <p:spTgt spid="204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1999" cy="646331"/>
          </a:xfrm>
          <a:prstGeom prst="rect">
            <a:avLst/>
          </a:prstGeom>
          <a:noFill/>
        </p:spPr>
        <p:txBody>
          <a:bodyPr wrap="square" rtlCol="0">
            <a:spAutoFit/>
          </a:bodyPr>
          <a:lstStyle/>
          <a:p>
            <a:pPr algn="ctr"/>
            <a:r>
              <a:rPr lang="en-US" sz="3600" dirty="0">
                <a:latin typeface="Agency FB" panose="020B0503020202020204" pitchFamily="34" charset="0"/>
              </a:rPr>
              <a:t>Rejoice in the Truth</a:t>
            </a:r>
          </a:p>
        </p:txBody>
      </p:sp>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11554" y="2068439"/>
            <a:ext cx="5443145" cy="1631216"/>
          </a:xfrm>
          <a:prstGeom prst="rect">
            <a:avLst/>
          </a:prstGeom>
        </p:spPr>
        <p:txBody>
          <a:bodyPr wrap="square">
            <a:spAutoFit/>
          </a:bodyPr>
          <a:lstStyle/>
          <a:p>
            <a:pPr fontAlgn="base"/>
            <a:r>
              <a:rPr lang="en-US" sz="2000" dirty="0"/>
              <a:t>“</a:t>
            </a:r>
            <a:r>
              <a:rPr lang="en-US" sz="2000" i="1" dirty="0"/>
              <a:t>True</a:t>
            </a:r>
            <a:r>
              <a:rPr lang="en-US" sz="2000" dirty="0"/>
              <a:t> charity … is shown perfectly and purely in Christ’s unfailing, ultimate, and atoning love for us. … It is that charity—his pure love for us—without which we would be nothing, hopeless, of all men and women most miserable. …</a:t>
            </a:r>
            <a:endParaRPr lang="en-US" sz="2000" b="0" i="0" dirty="0">
              <a:solidFill>
                <a:srgbClr val="333333"/>
              </a:solidFill>
              <a:effectLst/>
              <a:latin typeface="Open Sans"/>
            </a:endParaRPr>
          </a:p>
        </p:txBody>
      </p:sp>
      <p:sp>
        <p:nvSpPr>
          <p:cNvPr id="3" name="TextBox 2"/>
          <p:cNvSpPr txBox="1"/>
          <p:nvPr/>
        </p:nvSpPr>
        <p:spPr>
          <a:xfrm>
            <a:off x="0" y="6488668"/>
            <a:ext cx="2145671" cy="369332"/>
          </a:xfrm>
          <a:prstGeom prst="rect">
            <a:avLst/>
          </a:prstGeom>
          <a:noFill/>
        </p:spPr>
        <p:txBody>
          <a:bodyPr wrap="square" rtlCol="0">
            <a:spAutoFit/>
          </a:bodyPr>
          <a:lstStyle/>
          <a:p>
            <a:r>
              <a:rPr lang="en-US" dirty="0"/>
              <a:t>1 Corinthians 13:6-8</a:t>
            </a:r>
          </a:p>
        </p:txBody>
      </p:sp>
      <p:sp>
        <p:nvSpPr>
          <p:cNvPr id="4" name="Rectangle 3"/>
          <p:cNvSpPr/>
          <p:nvPr/>
        </p:nvSpPr>
        <p:spPr>
          <a:xfrm>
            <a:off x="4611106" y="4722349"/>
            <a:ext cx="6096000" cy="1200329"/>
          </a:xfrm>
          <a:prstGeom prst="rect">
            <a:avLst/>
          </a:prstGeom>
        </p:spPr>
        <p:txBody>
          <a:bodyPr>
            <a:spAutoFit/>
          </a:bodyPr>
          <a:lstStyle/>
          <a:p>
            <a:r>
              <a:rPr lang="en-US" dirty="0"/>
              <a:t>“Life has its share of fears and failures. Sometimes things fall short. Sometimes people fail us, or economies or businesses or governments fail us. But one thing in time or eternity does </a:t>
            </a:r>
            <a:r>
              <a:rPr lang="en-US" i="1" dirty="0"/>
              <a:t>not</a:t>
            </a:r>
            <a:r>
              <a:rPr lang="en-US" dirty="0"/>
              <a:t> fail us—the pure love of Christ.” (7)</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860" y="309668"/>
            <a:ext cx="1247840" cy="1558641"/>
          </a:xfrm>
          <a:prstGeom prst="rect">
            <a:avLst/>
          </a:prstGeom>
        </p:spPr>
      </p:pic>
      <p:grpSp>
        <p:nvGrpSpPr>
          <p:cNvPr id="27" name="Group 26"/>
          <p:cNvGrpSpPr/>
          <p:nvPr/>
        </p:nvGrpSpPr>
        <p:grpSpPr>
          <a:xfrm>
            <a:off x="7038504" y="2184705"/>
            <a:ext cx="3289208" cy="2390250"/>
            <a:chOff x="384206" y="4158361"/>
            <a:chExt cx="3289208" cy="2390250"/>
          </a:xfrm>
        </p:grpSpPr>
        <p:grpSp>
          <p:nvGrpSpPr>
            <p:cNvPr id="28" name="Group 27"/>
            <p:cNvGrpSpPr/>
            <p:nvPr/>
          </p:nvGrpSpPr>
          <p:grpSpPr>
            <a:xfrm>
              <a:off x="384206" y="4158361"/>
              <a:ext cx="3289208" cy="2390250"/>
              <a:chOff x="609599" y="833642"/>
              <a:chExt cx="7941747" cy="5771225"/>
            </a:xfrm>
          </p:grpSpPr>
          <p:grpSp>
            <p:nvGrpSpPr>
              <p:cNvPr id="30" name="Group 14"/>
              <p:cNvGrpSpPr/>
              <p:nvPr/>
            </p:nvGrpSpPr>
            <p:grpSpPr>
              <a:xfrm rot="10800000">
                <a:off x="7696200" y="5257800"/>
                <a:ext cx="621450" cy="1347067"/>
                <a:chOff x="7010400" y="381000"/>
                <a:chExt cx="762000" cy="2033666"/>
              </a:xfrm>
            </p:grpSpPr>
            <p:sp>
              <p:nvSpPr>
                <p:cNvPr id="43" name="Rounded Rectangle 4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11"/>
              <p:cNvGrpSpPr/>
              <p:nvPr/>
            </p:nvGrpSpPr>
            <p:grpSpPr>
              <a:xfrm rot="10800000">
                <a:off x="939238" y="4923502"/>
                <a:ext cx="621450" cy="1347067"/>
                <a:chOff x="7010400" y="381000"/>
                <a:chExt cx="762000" cy="2033666"/>
              </a:xfrm>
            </p:grpSpPr>
            <p:sp>
              <p:nvSpPr>
                <p:cNvPr id="41" name="Rounded Rectangle 4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899460" y="833642"/>
                <a:ext cx="621450" cy="986197"/>
                <a:chOff x="7031201" y="834275"/>
                <a:chExt cx="762000" cy="1488861"/>
              </a:xfrm>
            </p:grpSpPr>
            <p:sp>
              <p:nvSpPr>
                <p:cNvPr id="39" name="Rounded Rectangle 38"/>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646520" y="1148254"/>
                <a:ext cx="621450" cy="1017899"/>
                <a:chOff x="7087348" y="824753"/>
                <a:chExt cx="762000" cy="1536722"/>
              </a:xfrm>
            </p:grpSpPr>
            <p:sp>
              <p:nvSpPr>
                <p:cNvPr id="37" name="Rounded Rectangle 36"/>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Rectangle 28"/>
            <p:cNvSpPr/>
            <p:nvPr/>
          </p:nvSpPr>
          <p:spPr>
            <a:xfrm>
              <a:off x="823865" y="4834063"/>
              <a:ext cx="2361119" cy="1077218"/>
            </a:xfrm>
            <a:prstGeom prst="rect">
              <a:avLst/>
            </a:prstGeom>
          </p:spPr>
          <p:txBody>
            <a:bodyPr wrap="square">
              <a:spAutoFit/>
            </a:bodyPr>
            <a:lstStyle/>
            <a:p>
              <a:pPr algn="ctr"/>
              <a:r>
                <a:rPr lang="en-US" sz="1600" b="1" dirty="0"/>
                <a:t>As we seek to obtain the spiritual gift of charity, we become more like our Savior, Jesus Christ</a:t>
              </a:r>
              <a:endParaRPr lang="en-US" sz="1600" dirty="0"/>
            </a:p>
          </p:txBody>
        </p:sp>
      </p:grpSp>
      <p:pic>
        <p:nvPicPr>
          <p:cNvPr id="8196" name="Picture 4" descr="Image result for teen fail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900" y="4089400"/>
            <a:ext cx="3625850" cy="241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30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arn(outVertical)">
                                      <p:cBhvr>
                                        <p:cTn id="1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1999" cy="646331"/>
          </a:xfrm>
          <a:prstGeom prst="rect">
            <a:avLst/>
          </a:prstGeom>
          <a:noFill/>
        </p:spPr>
        <p:txBody>
          <a:bodyPr wrap="square" rtlCol="0">
            <a:spAutoFit/>
          </a:bodyPr>
          <a:lstStyle/>
          <a:p>
            <a:pPr algn="ctr"/>
            <a:r>
              <a:rPr lang="en-US" sz="3600" dirty="0" err="1">
                <a:latin typeface="Agency FB" panose="020B0503020202020204" pitchFamily="34" charset="0"/>
              </a:rPr>
              <a:t>Bareth</a:t>
            </a:r>
            <a:r>
              <a:rPr lang="en-US" sz="3600" dirty="0">
                <a:latin typeface="Agency FB" panose="020B0503020202020204" pitchFamily="34" charset="0"/>
              </a:rPr>
              <a:t> All Things—Admonition of Paul</a:t>
            </a:r>
          </a:p>
        </p:txBody>
      </p:sp>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443996" y="2898843"/>
            <a:ext cx="5067803" cy="2677656"/>
          </a:xfrm>
          <a:prstGeom prst="rect">
            <a:avLst/>
          </a:prstGeom>
        </p:spPr>
        <p:txBody>
          <a:bodyPr wrap="square">
            <a:spAutoFit/>
          </a:bodyPr>
          <a:lstStyle/>
          <a:p>
            <a:pPr fontAlgn="base"/>
            <a:r>
              <a:rPr lang="en-US" sz="2400" dirty="0"/>
              <a:t>"Our trials need not overcome us. In fact, they can teach us humility, faith, courage, and compassion, and can ultimately help us develop charity, the pure love of Christ, which '</a:t>
            </a:r>
            <a:r>
              <a:rPr lang="en-US" sz="2400" dirty="0" err="1"/>
              <a:t>beareth</a:t>
            </a:r>
            <a:r>
              <a:rPr lang="en-US" sz="2400" dirty="0"/>
              <a:t> all things, believeth all things, </a:t>
            </a:r>
            <a:r>
              <a:rPr lang="en-US" sz="2400" dirty="0" err="1"/>
              <a:t>hopeth</a:t>
            </a:r>
            <a:r>
              <a:rPr lang="en-US" sz="2400" dirty="0"/>
              <a:t> all things, [and] </a:t>
            </a:r>
            <a:r>
              <a:rPr lang="en-US" sz="2400" dirty="0" err="1"/>
              <a:t>endureth</a:t>
            </a:r>
            <a:r>
              <a:rPr lang="en-US" sz="2400" dirty="0"/>
              <a:t> all things.‘ (7)</a:t>
            </a:r>
            <a:endParaRPr lang="en-US" sz="2400" b="0" i="0" dirty="0">
              <a:solidFill>
                <a:srgbClr val="333333"/>
              </a:solidFill>
              <a:effectLst/>
              <a:latin typeface="Open Sans"/>
            </a:endParaRPr>
          </a:p>
        </p:txBody>
      </p:sp>
      <p:sp>
        <p:nvSpPr>
          <p:cNvPr id="3" name="TextBox 2"/>
          <p:cNvSpPr txBox="1"/>
          <p:nvPr/>
        </p:nvSpPr>
        <p:spPr>
          <a:xfrm>
            <a:off x="0" y="6488668"/>
            <a:ext cx="2145671" cy="369332"/>
          </a:xfrm>
          <a:prstGeom prst="rect">
            <a:avLst/>
          </a:prstGeom>
          <a:noFill/>
        </p:spPr>
        <p:txBody>
          <a:bodyPr wrap="square" rtlCol="0">
            <a:spAutoFit/>
          </a:bodyPr>
          <a:lstStyle/>
          <a:p>
            <a:r>
              <a:rPr lang="en-US" dirty="0"/>
              <a:t>1 Corinthians 13:8</a:t>
            </a:r>
          </a:p>
        </p:txBody>
      </p:sp>
      <p:sp>
        <p:nvSpPr>
          <p:cNvPr id="42" name="Rectangle 41"/>
          <p:cNvSpPr/>
          <p:nvPr/>
        </p:nvSpPr>
        <p:spPr>
          <a:xfrm>
            <a:off x="3135516" y="689519"/>
            <a:ext cx="6096000" cy="1754326"/>
          </a:xfrm>
          <a:prstGeom prst="rect">
            <a:avLst/>
          </a:prstGeom>
        </p:spPr>
        <p:txBody>
          <a:bodyPr>
            <a:spAutoFit/>
          </a:bodyPr>
          <a:lstStyle/>
          <a:p>
            <a:r>
              <a:rPr lang="en-US" i="1" dirty="0">
                <a:solidFill>
                  <a:srgbClr val="0070C0"/>
                </a:solidFill>
                <a:latin typeface="Palatino"/>
              </a:rPr>
              <a:t>And charity </a:t>
            </a:r>
            <a:r>
              <a:rPr lang="en-US" i="1" dirty="0" err="1">
                <a:solidFill>
                  <a:srgbClr val="0070C0"/>
                </a:solidFill>
                <a:latin typeface="Palatino"/>
              </a:rPr>
              <a:t>suffereth</a:t>
            </a:r>
            <a:r>
              <a:rPr lang="en-US" i="1" dirty="0">
                <a:solidFill>
                  <a:srgbClr val="0070C0"/>
                </a:solidFill>
                <a:latin typeface="Palatino"/>
              </a:rPr>
              <a:t> long, and is kind, and </a:t>
            </a:r>
            <a:r>
              <a:rPr lang="en-US" i="1" dirty="0" err="1">
                <a:solidFill>
                  <a:srgbClr val="0070C0"/>
                </a:solidFill>
                <a:latin typeface="Palatino"/>
              </a:rPr>
              <a:t>envieth</a:t>
            </a:r>
            <a:r>
              <a:rPr lang="en-US" i="1" dirty="0">
                <a:solidFill>
                  <a:srgbClr val="0070C0"/>
                </a:solidFill>
                <a:latin typeface="Palatino"/>
              </a:rPr>
              <a:t> not, and is not puffed up, </a:t>
            </a:r>
            <a:r>
              <a:rPr lang="en-US" i="1" dirty="0" err="1">
                <a:solidFill>
                  <a:srgbClr val="0070C0"/>
                </a:solidFill>
                <a:latin typeface="Palatino"/>
              </a:rPr>
              <a:t>seeketh</a:t>
            </a:r>
            <a:r>
              <a:rPr lang="en-US" i="1" dirty="0">
                <a:solidFill>
                  <a:srgbClr val="0070C0"/>
                </a:solidFill>
                <a:latin typeface="Palatino"/>
              </a:rPr>
              <a:t> not her own, is not easily provoked, </a:t>
            </a:r>
            <a:r>
              <a:rPr lang="en-US" i="1" dirty="0" err="1">
                <a:solidFill>
                  <a:srgbClr val="0070C0"/>
                </a:solidFill>
                <a:latin typeface="Palatino"/>
              </a:rPr>
              <a:t>thinketh</a:t>
            </a:r>
            <a:r>
              <a:rPr lang="en-US" i="1" dirty="0">
                <a:solidFill>
                  <a:srgbClr val="0070C0"/>
                </a:solidFill>
                <a:latin typeface="Palatino"/>
              </a:rPr>
              <a:t> no evil, and </a:t>
            </a:r>
            <a:r>
              <a:rPr lang="en-US" i="1" dirty="0" err="1">
                <a:solidFill>
                  <a:srgbClr val="0070C0"/>
                </a:solidFill>
                <a:latin typeface="Palatino"/>
              </a:rPr>
              <a:t>rejoiceth</a:t>
            </a:r>
            <a:r>
              <a:rPr lang="en-US" i="1" dirty="0">
                <a:solidFill>
                  <a:srgbClr val="0070C0"/>
                </a:solidFill>
                <a:latin typeface="Palatino"/>
              </a:rPr>
              <a:t> not in iniquity but </a:t>
            </a:r>
            <a:r>
              <a:rPr lang="en-US" i="1" dirty="0" err="1">
                <a:solidFill>
                  <a:srgbClr val="0070C0"/>
                </a:solidFill>
                <a:latin typeface="Palatino"/>
              </a:rPr>
              <a:t>rejoiceth</a:t>
            </a:r>
            <a:r>
              <a:rPr lang="en-US" i="1" dirty="0">
                <a:solidFill>
                  <a:srgbClr val="0070C0"/>
                </a:solidFill>
                <a:latin typeface="Palatino"/>
              </a:rPr>
              <a:t> in the truth, </a:t>
            </a:r>
            <a:r>
              <a:rPr lang="en-US" i="1" dirty="0" err="1">
                <a:solidFill>
                  <a:srgbClr val="0070C0"/>
                </a:solidFill>
                <a:latin typeface="Palatino"/>
              </a:rPr>
              <a:t>beareth</a:t>
            </a:r>
            <a:r>
              <a:rPr lang="en-US" i="1" dirty="0">
                <a:solidFill>
                  <a:srgbClr val="0070C0"/>
                </a:solidFill>
                <a:latin typeface="Palatino"/>
              </a:rPr>
              <a:t> all things, believeth all things, </a:t>
            </a:r>
            <a:r>
              <a:rPr lang="en-US" i="1" dirty="0" err="1">
                <a:solidFill>
                  <a:srgbClr val="0070C0"/>
                </a:solidFill>
                <a:latin typeface="Palatino"/>
              </a:rPr>
              <a:t>hopeth</a:t>
            </a:r>
            <a:r>
              <a:rPr lang="en-US" i="1" dirty="0">
                <a:solidFill>
                  <a:srgbClr val="0070C0"/>
                </a:solidFill>
                <a:latin typeface="Palatino"/>
              </a:rPr>
              <a:t> all things, </a:t>
            </a:r>
            <a:r>
              <a:rPr lang="en-US" i="1" dirty="0" err="1">
                <a:solidFill>
                  <a:srgbClr val="0070C0"/>
                </a:solidFill>
                <a:latin typeface="Palatino"/>
              </a:rPr>
              <a:t>endureth</a:t>
            </a:r>
            <a:r>
              <a:rPr lang="en-US" i="1" dirty="0">
                <a:solidFill>
                  <a:srgbClr val="0070C0"/>
                </a:solidFill>
                <a:latin typeface="Palatino"/>
              </a:rPr>
              <a:t> all things.</a:t>
            </a:r>
          </a:p>
          <a:p>
            <a:r>
              <a:rPr lang="en-US" i="1" dirty="0">
                <a:solidFill>
                  <a:srgbClr val="0070C0"/>
                </a:solidFill>
                <a:latin typeface="Palatino"/>
              </a:rPr>
              <a:t>Moroni 7:45</a:t>
            </a:r>
            <a:endParaRPr lang="en-US" i="1" dirty="0">
              <a:solidFill>
                <a:srgbClr val="0070C0"/>
              </a:solidFill>
            </a:endParaRPr>
          </a:p>
        </p:txBody>
      </p:sp>
      <p:pic>
        <p:nvPicPr>
          <p:cNvPr id="7172" name="Picture 4" descr="Image result for lifting weights teenager sa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75" y="3389312"/>
            <a:ext cx="5429250" cy="226695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860" y="309669"/>
            <a:ext cx="926282" cy="1156992"/>
          </a:xfrm>
          <a:prstGeom prst="rect">
            <a:avLst/>
          </a:prstGeom>
        </p:spPr>
      </p:pic>
    </p:spTree>
    <p:extLst>
      <p:ext uri="{BB962C8B-B14F-4D97-AF65-F5344CB8AC3E}">
        <p14:creationId xmlns:p14="http://schemas.microsoft.com/office/powerpoint/2010/main" val="120901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Image result for light blue fab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252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1999" cy="646331"/>
          </a:xfrm>
          <a:prstGeom prst="rect">
            <a:avLst/>
          </a:prstGeom>
          <a:noFill/>
        </p:spPr>
        <p:txBody>
          <a:bodyPr wrap="square" rtlCol="0">
            <a:spAutoFit/>
          </a:bodyPr>
          <a:lstStyle/>
          <a:p>
            <a:pPr algn="ctr"/>
            <a:r>
              <a:rPr lang="en-US" sz="3600" dirty="0">
                <a:latin typeface="Agency FB" panose="020B0503020202020204" pitchFamily="34" charset="0"/>
              </a:rPr>
              <a:t>Charity Never </a:t>
            </a:r>
            <a:r>
              <a:rPr lang="en-US" sz="3600" dirty="0" err="1">
                <a:latin typeface="Agency FB" panose="020B0503020202020204" pitchFamily="34" charset="0"/>
              </a:rPr>
              <a:t>Faileth</a:t>
            </a:r>
            <a:endParaRPr lang="en-US" sz="3600" dirty="0">
              <a:latin typeface="Agency FB" panose="020B0503020202020204" pitchFamily="34" charset="0"/>
            </a:endParaRPr>
          </a:p>
        </p:txBody>
      </p:sp>
      <p:grpSp>
        <p:nvGrpSpPr>
          <p:cNvPr id="2" name="Group 3"/>
          <p:cNvGrpSpPr/>
          <p:nvPr/>
        </p:nvGrpSpPr>
        <p:grpSpPr>
          <a:xfrm rot="5400000" flipH="1">
            <a:off x="9472341" y="4148372"/>
            <a:ext cx="1292534" cy="3936683"/>
            <a:chOff x="97208" y="425658"/>
            <a:chExt cx="2661701" cy="8055733"/>
          </a:xfrm>
        </p:grpSpPr>
        <p:sp>
          <p:nvSpPr>
            <p:cNvPr id="7" name="Freeform 6"/>
            <p:cNvSpPr/>
            <p:nvPr/>
          </p:nvSpPr>
          <p:spPr>
            <a:xfrm>
              <a:off x="225287" y="848139"/>
              <a:ext cx="2146852" cy="7633252"/>
            </a:xfrm>
            <a:custGeom>
              <a:avLst/>
              <a:gdLst>
                <a:gd name="connsiteX0" fmla="*/ 702365 w 2146852"/>
                <a:gd name="connsiteY0" fmla="*/ 7633252 h 7633252"/>
                <a:gd name="connsiteX1" fmla="*/ 795130 w 2146852"/>
                <a:gd name="connsiteY1" fmla="*/ 7593496 h 7633252"/>
                <a:gd name="connsiteX2" fmla="*/ 808383 w 2146852"/>
                <a:gd name="connsiteY2" fmla="*/ 7553739 h 7633252"/>
                <a:gd name="connsiteX3" fmla="*/ 848139 w 2146852"/>
                <a:gd name="connsiteY3" fmla="*/ 7500731 h 7633252"/>
                <a:gd name="connsiteX4" fmla="*/ 848139 w 2146852"/>
                <a:gd name="connsiteY4" fmla="*/ 7235687 h 7633252"/>
                <a:gd name="connsiteX5" fmla="*/ 834887 w 2146852"/>
                <a:gd name="connsiteY5" fmla="*/ 7182678 h 7633252"/>
                <a:gd name="connsiteX6" fmla="*/ 808383 w 2146852"/>
                <a:gd name="connsiteY6" fmla="*/ 7142922 h 7633252"/>
                <a:gd name="connsiteX7" fmla="*/ 795130 w 2146852"/>
                <a:gd name="connsiteY7" fmla="*/ 7103165 h 7633252"/>
                <a:gd name="connsiteX8" fmla="*/ 689113 w 2146852"/>
                <a:gd name="connsiteY8" fmla="*/ 6983896 h 7633252"/>
                <a:gd name="connsiteX9" fmla="*/ 662609 w 2146852"/>
                <a:gd name="connsiteY9" fmla="*/ 6957391 h 7633252"/>
                <a:gd name="connsiteX10" fmla="*/ 569843 w 2146852"/>
                <a:gd name="connsiteY10" fmla="*/ 6864626 h 7633252"/>
                <a:gd name="connsiteX11" fmla="*/ 477078 w 2146852"/>
                <a:gd name="connsiteY11" fmla="*/ 6758609 h 7633252"/>
                <a:gd name="connsiteX12" fmla="*/ 437322 w 2146852"/>
                <a:gd name="connsiteY12" fmla="*/ 6718852 h 7633252"/>
                <a:gd name="connsiteX13" fmla="*/ 410817 w 2146852"/>
                <a:gd name="connsiteY13" fmla="*/ 6692348 h 7633252"/>
                <a:gd name="connsiteX14" fmla="*/ 384313 w 2146852"/>
                <a:gd name="connsiteY14" fmla="*/ 6639339 h 7633252"/>
                <a:gd name="connsiteX15" fmla="*/ 344556 w 2146852"/>
                <a:gd name="connsiteY15" fmla="*/ 6599583 h 7633252"/>
                <a:gd name="connsiteX16" fmla="*/ 331304 w 2146852"/>
                <a:gd name="connsiteY16" fmla="*/ 6559826 h 7633252"/>
                <a:gd name="connsiteX17" fmla="*/ 278296 w 2146852"/>
                <a:gd name="connsiteY17" fmla="*/ 6480313 h 7633252"/>
                <a:gd name="connsiteX18" fmla="*/ 225287 w 2146852"/>
                <a:gd name="connsiteY18" fmla="*/ 6387548 h 7633252"/>
                <a:gd name="connsiteX19" fmla="*/ 212035 w 2146852"/>
                <a:gd name="connsiteY19" fmla="*/ 6347791 h 7633252"/>
                <a:gd name="connsiteX20" fmla="*/ 198783 w 2146852"/>
                <a:gd name="connsiteY20" fmla="*/ 6294783 h 7633252"/>
                <a:gd name="connsiteX21" fmla="*/ 172278 w 2146852"/>
                <a:gd name="connsiteY21" fmla="*/ 6255026 h 7633252"/>
                <a:gd name="connsiteX22" fmla="*/ 159026 w 2146852"/>
                <a:gd name="connsiteY22" fmla="*/ 6215270 h 7633252"/>
                <a:gd name="connsiteX23" fmla="*/ 132522 w 2146852"/>
                <a:gd name="connsiteY23" fmla="*/ 6188765 h 7633252"/>
                <a:gd name="connsiteX24" fmla="*/ 119270 w 2146852"/>
                <a:gd name="connsiteY24" fmla="*/ 6135757 h 7633252"/>
                <a:gd name="connsiteX25" fmla="*/ 92765 w 2146852"/>
                <a:gd name="connsiteY25" fmla="*/ 6096000 h 7633252"/>
                <a:gd name="connsiteX26" fmla="*/ 66261 w 2146852"/>
                <a:gd name="connsiteY26" fmla="*/ 6003235 h 7633252"/>
                <a:gd name="connsiteX27" fmla="*/ 53009 w 2146852"/>
                <a:gd name="connsiteY27" fmla="*/ 5950226 h 7633252"/>
                <a:gd name="connsiteX28" fmla="*/ 66261 w 2146852"/>
                <a:gd name="connsiteY28" fmla="*/ 5764696 h 7633252"/>
                <a:gd name="connsiteX29" fmla="*/ 92765 w 2146852"/>
                <a:gd name="connsiteY29" fmla="*/ 5685183 h 7633252"/>
                <a:gd name="connsiteX30" fmla="*/ 119270 w 2146852"/>
                <a:gd name="connsiteY30" fmla="*/ 5658678 h 7633252"/>
                <a:gd name="connsiteX31" fmla="*/ 132522 w 2146852"/>
                <a:gd name="connsiteY31" fmla="*/ 5618922 h 7633252"/>
                <a:gd name="connsiteX32" fmla="*/ 185530 w 2146852"/>
                <a:gd name="connsiteY32" fmla="*/ 5526157 h 7633252"/>
                <a:gd name="connsiteX33" fmla="*/ 212035 w 2146852"/>
                <a:gd name="connsiteY33" fmla="*/ 5499652 h 7633252"/>
                <a:gd name="connsiteX34" fmla="*/ 238539 w 2146852"/>
                <a:gd name="connsiteY34" fmla="*/ 5446644 h 7633252"/>
                <a:gd name="connsiteX35" fmla="*/ 291548 w 2146852"/>
                <a:gd name="connsiteY35" fmla="*/ 5393635 h 7633252"/>
                <a:gd name="connsiteX36" fmla="*/ 384313 w 2146852"/>
                <a:gd name="connsiteY36" fmla="*/ 5287618 h 7633252"/>
                <a:gd name="connsiteX37" fmla="*/ 463826 w 2146852"/>
                <a:gd name="connsiteY37" fmla="*/ 5221357 h 7633252"/>
                <a:gd name="connsiteX38" fmla="*/ 490330 w 2146852"/>
                <a:gd name="connsiteY38" fmla="*/ 5181600 h 7633252"/>
                <a:gd name="connsiteX39" fmla="*/ 516835 w 2146852"/>
                <a:gd name="connsiteY39" fmla="*/ 5155096 h 7633252"/>
                <a:gd name="connsiteX40" fmla="*/ 569843 w 2146852"/>
                <a:gd name="connsiteY40" fmla="*/ 5062331 h 7633252"/>
                <a:gd name="connsiteX41" fmla="*/ 622852 w 2146852"/>
                <a:gd name="connsiteY41" fmla="*/ 4982818 h 7633252"/>
                <a:gd name="connsiteX42" fmla="*/ 675861 w 2146852"/>
                <a:gd name="connsiteY42" fmla="*/ 4876800 h 7633252"/>
                <a:gd name="connsiteX43" fmla="*/ 689113 w 2146852"/>
                <a:gd name="connsiteY43" fmla="*/ 4333461 h 7633252"/>
                <a:gd name="connsiteX44" fmla="*/ 662609 w 2146852"/>
                <a:gd name="connsiteY44" fmla="*/ 4240696 h 7633252"/>
                <a:gd name="connsiteX45" fmla="*/ 622852 w 2146852"/>
                <a:gd name="connsiteY45" fmla="*/ 4147931 h 7633252"/>
                <a:gd name="connsiteX46" fmla="*/ 583096 w 2146852"/>
                <a:gd name="connsiteY46" fmla="*/ 4055165 h 7633252"/>
                <a:gd name="connsiteX47" fmla="*/ 543339 w 2146852"/>
                <a:gd name="connsiteY47" fmla="*/ 4015409 h 7633252"/>
                <a:gd name="connsiteX48" fmla="*/ 516835 w 2146852"/>
                <a:gd name="connsiteY48" fmla="*/ 3975652 h 7633252"/>
                <a:gd name="connsiteX49" fmla="*/ 463826 w 2146852"/>
                <a:gd name="connsiteY49" fmla="*/ 3909391 h 7633252"/>
                <a:gd name="connsiteX50" fmla="*/ 437322 w 2146852"/>
                <a:gd name="connsiteY50" fmla="*/ 3856383 h 7633252"/>
                <a:gd name="connsiteX51" fmla="*/ 424070 w 2146852"/>
                <a:gd name="connsiteY51" fmla="*/ 3816626 h 7633252"/>
                <a:gd name="connsiteX52" fmla="*/ 384313 w 2146852"/>
                <a:gd name="connsiteY52" fmla="*/ 3776870 h 7633252"/>
                <a:gd name="connsiteX53" fmla="*/ 357809 w 2146852"/>
                <a:gd name="connsiteY53" fmla="*/ 3737113 h 7633252"/>
                <a:gd name="connsiteX54" fmla="*/ 331304 w 2146852"/>
                <a:gd name="connsiteY54" fmla="*/ 3710609 h 7633252"/>
                <a:gd name="connsiteX55" fmla="*/ 278296 w 2146852"/>
                <a:gd name="connsiteY55" fmla="*/ 3631096 h 7633252"/>
                <a:gd name="connsiteX56" fmla="*/ 198783 w 2146852"/>
                <a:gd name="connsiteY56" fmla="*/ 3525078 h 7633252"/>
                <a:gd name="connsiteX57" fmla="*/ 145774 w 2146852"/>
                <a:gd name="connsiteY57" fmla="*/ 3445565 h 7633252"/>
                <a:gd name="connsiteX58" fmla="*/ 119270 w 2146852"/>
                <a:gd name="connsiteY58" fmla="*/ 3392557 h 7633252"/>
                <a:gd name="connsiteX59" fmla="*/ 106017 w 2146852"/>
                <a:gd name="connsiteY59" fmla="*/ 3352800 h 7633252"/>
                <a:gd name="connsiteX60" fmla="*/ 79513 w 2146852"/>
                <a:gd name="connsiteY60" fmla="*/ 3313044 h 7633252"/>
                <a:gd name="connsiteX61" fmla="*/ 39756 w 2146852"/>
                <a:gd name="connsiteY61" fmla="*/ 3220278 h 7633252"/>
                <a:gd name="connsiteX62" fmla="*/ 13252 w 2146852"/>
                <a:gd name="connsiteY62" fmla="*/ 3140765 h 7633252"/>
                <a:gd name="connsiteX63" fmla="*/ 0 w 2146852"/>
                <a:gd name="connsiteY63" fmla="*/ 3101009 h 7633252"/>
                <a:gd name="connsiteX64" fmla="*/ 26504 w 2146852"/>
                <a:gd name="connsiteY64" fmla="*/ 2928731 h 7633252"/>
                <a:gd name="connsiteX65" fmla="*/ 79513 w 2146852"/>
                <a:gd name="connsiteY65" fmla="*/ 2849218 h 7633252"/>
                <a:gd name="connsiteX66" fmla="*/ 119270 w 2146852"/>
                <a:gd name="connsiteY66" fmla="*/ 2769704 h 7633252"/>
                <a:gd name="connsiteX67" fmla="*/ 198783 w 2146852"/>
                <a:gd name="connsiteY67" fmla="*/ 2663687 h 7633252"/>
                <a:gd name="connsiteX68" fmla="*/ 278296 w 2146852"/>
                <a:gd name="connsiteY68" fmla="*/ 2610678 h 7633252"/>
                <a:gd name="connsiteX69" fmla="*/ 318052 w 2146852"/>
                <a:gd name="connsiteY69" fmla="*/ 2584174 h 7633252"/>
                <a:gd name="connsiteX70" fmla="*/ 397565 w 2146852"/>
                <a:gd name="connsiteY70" fmla="*/ 2517913 h 7633252"/>
                <a:gd name="connsiteX71" fmla="*/ 463826 w 2146852"/>
                <a:gd name="connsiteY71" fmla="*/ 2438400 h 7633252"/>
                <a:gd name="connsiteX72" fmla="*/ 503583 w 2146852"/>
                <a:gd name="connsiteY72" fmla="*/ 2411896 h 7633252"/>
                <a:gd name="connsiteX73" fmla="*/ 569843 w 2146852"/>
                <a:gd name="connsiteY73" fmla="*/ 2345635 h 7633252"/>
                <a:gd name="connsiteX74" fmla="*/ 583096 w 2146852"/>
                <a:gd name="connsiteY74" fmla="*/ 2305878 h 7633252"/>
                <a:gd name="connsiteX75" fmla="*/ 622852 w 2146852"/>
                <a:gd name="connsiteY75" fmla="*/ 2266122 h 7633252"/>
                <a:gd name="connsiteX76" fmla="*/ 649356 w 2146852"/>
                <a:gd name="connsiteY76" fmla="*/ 2226365 h 7633252"/>
                <a:gd name="connsiteX77" fmla="*/ 662609 w 2146852"/>
                <a:gd name="connsiteY77" fmla="*/ 2173357 h 7633252"/>
                <a:gd name="connsiteX78" fmla="*/ 689113 w 2146852"/>
                <a:gd name="connsiteY78" fmla="*/ 2146852 h 7633252"/>
                <a:gd name="connsiteX79" fmla="*/ 702365 w 2146852"/>
                <a:gd name="connsiteY79" fmla="*/ 2093844 h 7633252"/>
                <a:gd name="connsiteX80" fmla="*/ 728870 w 2146852"/>
                <a:gd name="connsiteY80" fmla="*/ 2054087 h 7633252"/>
                <a:gd name="connsiteX81" fmla="*/ 755374 w 2146852"/>
                <a:gd name="connsiteY81" fmla="*/ 1961322 h 7633252"/>
                <a:gd name="connsiteX82" fmla="*/ 781878 w 2146852"/>
                <a:gd name="connsiteY82" fmla="*/ 1921565 h 7633252"/>
                <a:gd name="connsiteX83" fmla="*/ 821635 w 2146852"/>
                <a:gd name="connsiteY83" fmla="*/ 1789044 h 7633252"/>
                <a:gd name="connsiteX84" fmla="*/ 834887 w 2146852"/>
                <a:gd name="connsiteY84" fmla="*/ 1749287 h 7633252"/>
                <a:gd name="connsiteX85" fmla="*/ 848139 w 2146852"/>
                <a:gd name="connsiteY85" fmla="*/ 1709531 h 7633252"/>
                <a:gd name="connsiteX86" fmla="*/ 821635 w 2146852"/>
                <a:gd name="connsiteY86" fmla="*/ 1457739 h 7633252"/>
                <a:gd name="connsiteX87" fmla="*/ 808383 w 2146852"/>
                <a:gd name="connsiteY87" fmla="*/ 1417983 h 7633252"/>
                <a:gd name="connsiteX88" fmla="*/ 781878 w 2146852"/>
                <a:gd name="connsiteY88" fmla="*/ 1378226 h 7633252"/>
                <a:gd name="connsiteX89" fmla="*/ 768626 w 2146852"/>
                <a:gd name="connsiteY89" fmla="*/ 1338470 h 7633252"/>
                <a:gd name="connsiteX90" fmla="*/ 689113 w 2146852"/>
                <a:gd name="connsiteY90" fmla="*/ 1232452 h 7633252"/>
                <a:gd name="connsiteX91" fmla="*/ 649356 w 2146852"/>
                <a:gd name="connsiteY91" fmla="*/ 1166191 h 7633252"/>
                <a:gd name="connsiteX92" fmla="*/ 569843 w 2146852"/>
                <a:gd name="connsiteY92" fmla="*/ 1060174 h 7633252"/>
                <a:gd name="connsiteX93" fmla="*/ 530087 w 2146852"/>
                <a:gd name="connsiteY93" fmla="*/ 1033670 h 7633252"/>
                <a:gd name="connsiteX94" fmla="*/ 477078 w 2146852"/>
                <a:gd name="connsiteY94" fmla="*/ 980661 h 7633252"/>
                <a:gd name="connsiteX95" fmla="*/ 463826 w 2146852"/>
                <a:gd name="connsiteY95" fmla="*/ 940904 h 7633252"/>
                <a:gd name="connsiteX96" fmla="*/ 437322 w 2146852"/>
                <a:gd name="connsiteY96" fmla="*/ 901148 h 7633252"/>
                <a:gd name="connsiteX97" fmla="*/ 384313 w 2146852"/>
                <a:gd name="connsiteY97" fmla="*/ 848139 h 7633252"/>
                <a:gd name="connsiteX98" fmla="*/ 357809 w 2146852"/>
                <a:gd name="connsiteY98" fmla="*/ 795131 h 7633252"/>
                <a:gd name="connsiteX99" fmla="*/ 291548 w 2146852"/>
                <a:gd name="connsiteY99" fmla="*/ 728870 h 7633252"/>
                <a:gd name="connsiteX100" fmla="*/ 265043 w 2146852"/>
                <a:gd name="connsiteY100" fmla="*/ 689113 h 7633252"/>
                <a:gd name="connsiteX101" fmla="*/ 251791 w 2146852"/>
                <a:gd name="connsiteY101" fmla="*/ 649357 h 7633252"/>
                <a:gd name="connsiteX102" fmla="*/ 225287 w 2146852"/>
                <a:gd name="connsiteY102" fmla="*/ 609600 h 7633252"/>
                <a:gd name="connsiteX103" fmla="*/ 198783 w 2146852"/>
                <a:gd name="connsiteY103" fmla="*/ 530087 h 7633252"/>
                <a:gd name="connsiteX104" fmla="*/ 185530 w 2146852"/>
                <a:gd name="connsiteY104" fmla="*/ 490331 h 7633252"/>
                <a:gd name="connsiteX105" fmla="*/ 172278 w 2146852"/>
                <a:gd name="connsiteY105" fmla="*/ 450574 h 7633252"/>
                <a:gd name="connsiteX106" fmla="*/ 185530 w 2146852"/>
                <a:gd name="connsiteY106" fmla="*/ 344557 h 7633252"/>
                <a:gd name="connsiteX107" fmla="*/ 198783 w 2146852"/>
                <a:gd name="connsiteY107" fmla="*/ 291548 h 7633252"/>
                <a:gd name="connsiteX108" fmla="*/ 238539 w 2146852"/>
                <a:gd name="connsiteY108" fmla="*/ 265044 h 7633252"/>
                <a:gd name="connsiteX109" fmla="*/ 291548 w 2146852"/>
                <a:gd name="connsiteY109" fmla="*/ 212035 h 7633252"/>
                <a:gd name="connsiteX110" fmla="*/ 384313 w 2146852"/>
                <a:gd name="connsiteY110" fmla="*/ 172278 h 7633252"/>
                <a:gd name="connsiteX111" fmla="*/ 424070 w 2146852"/>
                <a:gd name="connsiteY111" fmla="*/ 159026 h 7633252"/>
                <a:gd name="connsiteX112" fmla="*/ 463826 w 2146852"/>
                <a:gd name="connsiteY112" fmla="*/ 132522 h 7633252"/>
                <a:gd name="connsiteX113" fmla="*/ 516835 w 2146852"/>
                <a:gd name="connsiteY113" fmla="*/ 119270 h 7633252"/>
                <a:gd name="connsiteX114" fmla="*/ 596348 w 2146852"/>
                <a:gd name="connsiteY114" fmla="*/ 92765 h 7633252"/>
                <a:gd name="connsiteX115" fmla="*/ 675861 w 2146852"/>
                <a:gd name="connsiteY115" fmla="*/ 66261 h 7633252"/>
                <a:gd name="connsiteX116" fmla="*/ 715617 w 2146852"/>
                <a:gd name="connsiteY116" fmla="*/ 53009 h 7633252"/>
                <a:gd name="connsiteX117" fmla="*/ 821635 w 2146852"/>
                <a:gd name="connsiteY117" fmla="*/ 26504 h 7633252"/>
                <a:gd name="connsiteX118" fmla="*/ 901148 w 2146852"/>
                <a:gd name="connsiteY118" fmla="*/ 0 h 7633252"/>
                <a:gd name="connsiteX119" fmla="*/ 1099930 w 2146852"/>
                <a:gd name="connsiteY119" fmla="*/ 26504 h 7633252"/>
                <a:gd name="connsiteX120" fmla="*/ 1179443 w 2146852"/>
                <a:gd name="connsiteY120" fmla="*/ 79513 h 7633252"/>
                <a:gd name="connsiteX121" fmla="*/ 1219200 w 2146852"/>
                <a:gd name="connsiteY121" fmla="*/ 106018 h 7633252"/>
                <a:gd name="connsiteX122" fmla="*/ 1311965 w 2146852"/>
                <a:gd name="connsiteY122" fmla="*/ 132522 h 7633252"/>
                <a:gd name="connsiteX123" fmla="*/ 1391478 w 2146852"/>
                <a:gd name="connsiteY123" fmla="*/ 172278 h 7633252"/>
                <a:gd name="connsiteX124" fmla="*/ 1444487 w 2146852"/>
                <a:gd name="connsiteY124" fmla="*/ 212035 h 7633252"/>
                <a:gd name="connsiteX125" fmla="*/ 1510748 w 2146852"/>
                <a:gd name="connsiteY125" fmla="*/ 225287 h 7633252"/>
                <a:gd name="connsiteX126" fmla="*/ 1590261 w 2146852"/>
                <a:gd name="connsiteY126" fmla="*/ 251791 h 7633252"/>
                <a:gd name="connsiteX127" fmla="*/ 1643270 w 2146852"/>
                <a:gd name="connsiteY127" fmla="*/ 265044 h 7633252"/>
                <a:gd name="connsiteX128" fmla="*/ 1881809 w 2146852"/>
                <a:gd name="connsiteY128" fmla="*/ 251791 h 7633252"/>
                <a:gd name="connsiteX129" fmla="*/ 1961322 w 2146852"/>
                <a:gd name="connsiteY129" fmla="*/ 225287 h 7633252"/>
                <a:gd name="connsiteX130" fmla="*/ 2014330 w 2146852"/>
                <a:gd name="connsiteY130" fmla="*/ 212035 h 7633252"/>
                <a:gd name="connsiteX131" fmla="*/ 2040835 w 2146852"/>
                <a:gd name="connsiteY131" fmla="*/ 185531 h 7633252"/>
                <a:gd name="connsiteX132" fmla="*/ 2080591 w 2146852"/>
                <a:gd name="connsiteY132" fmla="*/ 172278 h 7633252"/>
                <a:gd name="connsiteX133" fmla="*/ 2107096 w 2146852"/>
                <a:gd name="connsiteY133" fmla="*/ 92765 h 7633252"/>
                <a:gd name="connsiteX134" fmla="*/ 2146852 w 2146852"/>
                <a:gd name="connsiteY134" fmla="*/ 39757 h 76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146852" h="7633252">
                  <a:moveTo>
                    <a:pt x="702365" y="7633252"/>
                  </a:moveTo>
                  <a:cubicBezTo>
                    <a:pt x="734196" y="7625294"/>
                    <a:pt x="772250" y="7622095"/>
                    <a:pt x="795130" y="7593496"/>
                  </a:cubicBezTo>
                  <a:cubicBezTo>
                    <a:pt x="803857" y="7582588"/>
                    <a:pt x="801452" y="7565868"/>
                    <a:pt x="808383" y="7553739"/>
                  </a:cubicBezTo>
                  <a:cubicBezTo>
                    <a:pt x="819341" y="7534562"/>
                    <a:pt x="834887" y="7518400"/>
                    <a:pt x="848139" y="7500731"/>
                  </a:cubicBezTo>
                  <a:cubicBezTo>
                    <a:pt x="883921" y="7393383"/>
                    <a:pt x="868987" y="7454592"/>
                    <a:pt x="848139" y="7235687"/>
                  </a:cubicBezTo>
                  <a:cubicBezTo>
                    <a:pt x="846412" y="7217556"/>
                    <a:pt x="842062" y="7199419"/>
                    <a:pt x="834887" y="7182678"/>
                  </a:cubicBezTo>
                  <a:cubicBezTo>
                    <a:pt x="828613" y="7168039"/>
                    <a:pt x="815506" y="7157167"/>
                    <a:pt x="808383" y="7142922"/>
                  </a:cubicBezTo>
                  <a:cubicBezTo>
                    <a:pt x="802136" y="7130428"/>
                    <a:pt x="801377" y="7115659"/>
                    <a:pt x="795130" y="7103165"/>
                  </a:cubicBezTo>
                  <a:cubicBezTo>
                    <a:pt x="771481" y="7055868"/>
                    <a:pt x="724236" y="7019020"/>
                    <a:pt x="689113" y="6983896"/>
                  </a:cubicBezTo>
                  <a:lnTo>
                    <a:pt x="662609" y="6957391"/>
                  </a:lnTo>
                  <a:cubicBezTo>
                    <a:pt x="623294" y="6839454"/>
                    <a:pt x="697438" y="7034753"/>
                    <a:pt x="569843" y="6864626"/>
                  </a:cubicBezTo>
                  <a:cubicBezTo>
                    <a:pt x="515092" y="6791624"/>
                    <a:pt x="545707" y="6827239"/>
                    <a:pt x="477078" y="6758609"/>
                  </a:cubicBezTo>
                  <a:lnTo>
                    <a:pt x="437322" y="6718852"/>
                  </a:lnTo>
                  <a:lnTo>
                    <a:pt x="410817" y="6692348"/>
                  </a:lnTo>
                  <a:cubicBezTo>
                    <a:pt x="401982" y="6674678"/>
                    <a:pt x="395796" y="6655414"/>
                    <a:pt x="384313" y="6639339"/>
                  </a:cubicBezTo>
                  <a:cubicBezTo>
                    <a:pt x="373420" y="6624089"/>
                    <a:pt x="354952" y="6615177"/>
                    <a:pt x="344556" y="6599583"/>
                  </a:cubicBezTo>
                  <a:cubicBezTo>
                    <a:pt x="336807" y="6587960"/>
                    <a:pt x="338088" y="6572037"/>
                    <a:pt x="331304" y="6559826"/>
                  </a:cubicBezTo>
                  <a:cubicBezTo>
                    <a:pt x="315834" y="6531980"/>
                    <a:pt x="292542" y="6508804"/>
                    <a:pt x="278296" y="6480313"/>
                  </a:cubicBezTo>
                  <a:cubicBezTo>
                    <a:pt x="244668" y="6413059"/>
                    <a:pt x="262749" y="6443741"/>
                    <a:pt x="225287" y="6387548"/>
                  </a:cubicBezTo>
                  <a:cubicBezTo>
                    <a:pt x="220870" y="6374296"/>
                    <a:pt x="215873" y="6361223"/>
                    <a:pt x="212035" y="6347791"/>
                  </a:cubicBezTo>
                  <a:cubicBezTo>
                    <a:pt x="207032" y="6330279"/>
                    <a:pt x="205958" y="6311523"/>
                    <a:pt x="198783" y="6294783"/>
                  </a:cubicBezTo>
                  <a:cubicBezTo>
                    <a:pt x="192509" y="6280143"/>
                    <a:pt x="181113" y="6268278"/>
                    <a:pt x="172278" y="6255026"/>
                  </a:cubicBezTo>
                  <a:cubicBezTo>
                    <a:pt x="167861" y="6241774"/>
                    <a:pt x="166213" y="6227248"/>
                    <a:pt x="159026" y="6215270"/>
                  </a:cubicBezTo>
                  <a:cubicBezTo>
                    <a:pt x="152598" y="6204556"/>
                    <a:pt x="138110" y="6199940"/>
                    <a:pt x="132522" y="6188765"/>
                  </a:cubicBezTo>
                  <a:cubicBezTo>
                    <a:pt x="124377" y="6172475"/>
                    <a:pt x="126445" y="6152497"/>
                    <a:pt x="119270" y="6135757"/>
                  </a:cubicBezTo>
                  <a:cubicBezTo>
                    <a:pt x="112996" y="6121117"/>
                    <a:pt x="101600" y="6109252"/>
                    <a:pt x="92765" y="6096000"/>
                  </a:cubicBezTo>
                  <a:cubicBezTo>
                    <a:pt x="51337" y="5930283"/>
                    <a:pt x="104284" y="6136318"/>
                    <a:pt x="66261" y="6003235"/>
                  </a:cubicBezTo>
                  <a:cubicBezTo>
                    <a:pt x="61257" y="5985722"/>
                    <a:pt x="57426" y="5967896"/>
                    <a:pt x="53009" y="5950226"/>
                  </a:cubicBezTo>
                  <a:cubicBezTo>
                    <a:pt x="57426" y="5888383"/>
                    <a:pt x="57064" y="5826011"/>
                    <a:pt x="66261" y="5764696"/>
                  </a:cubicBezTo>
                  <a:cubicBezTo>
                    <a:pt x="70405" y="5737067"/>
                    <a:pt x="73010" y="5704938"/>
                    <a:pt x="92765" y="5685183"/>
                  </a:cubicBezTo>
                  <a:lnTo>
                    <a:pt x="119270" y="5658678"/>
                  </a:lnTo>
                  <a:cubicBezTo>
                    <a:pt x="123687" y="5645426"/>
                    <a:pt x="127019" y="5631761"/>
                    <a:pt x="132522" y="5618922"/>
                  </a:cubicBezTo>
                  <a:cubicBezTo>
                    <a:pt x="145080" y="5589621"/>
                    <a:pt x="165054" y="5551752"/>
                    <a:pt x="185530" y="5526157"/>
                  </a:cubicBezTo>
                  <a:cubicBezTo>
                    <a:pt x="193335" y="5516400"/>
                    <a:pt x="205104" y="5510048"/>
                    <a:pt x="212035" y="5499652"/>
                  </a:cubicBezTo>
                  <a:cubicBezTo>
                    <a:pt x="222993" y="5483215"/>
                    <a:pt x="226686" y="5462448"/>
                    <a:pt x="238539" y="5446644"/>
                  </a:cubicBezTo>
                  <a:cubicBezTo>
                    <a:pt x="253532" y="5426653"/>
                    <a:pt x="277687" y="5414427"/>
                    <a:pt x="291548" y="5393635"/>
                  </a:cubicBezTo>
                  <a:cubicBezTo>
                    <a:pt x="353391" y="5300870"/>
                    <a:pt x="318052" y="5331791"/>
                    <a:pt x="384313" y="5287618"/>
                  </a:cubicBezTo>
                  <a:cubicBezTo>
                    <a:pt x="448886" y="5190756"/>
                    <a:pt x="362944" y="5305425"/>
                    <a:pt x="463826" y="5221357"/>
                  </a:cubicBezTo>
                  <a:cubicBezTo>
                    <a:pt x="476062" y="5211161"/>
                    <a:pt x="480380" y="5194037"/>
                    <a:pt x="490330" y="5181600"/>
                  </a:cubicBezTo>
                  <a:cubicBezTo>
                    <a:pt x="498135" y="5171844"/>
                    <a:pt x="508000" y="5163931"/>
                    <a:pt x="516835" y="5155096"/>
                  </a:cubicBezTo>
                  <a:cubicBezTo>
                    <a:pt x="540017" y="5062368"/>
                    <a:pt x="511668" y="5137127"/>
                    <a:pt x="569843" y="5062331"/>
                  </a:cubicBezTo>
                  <a:cubicBezTo>
                    <a:pt x="589400" y="5037187"/>
                    <a:pt x="622852" y="4982818"/>
                    <a:pt x="622852" y="4982818"/>
                  </a:cubicBezTo>
                  <a:cubicBezTo>
                    <a:pt x="653307" y="4891451"/>
                    <a:pt x="629600" y="4923059"/>
                    <a:pt x="675861" y="4876800"/>
                  </a:cubicBezTo>
                  <a:cubicBezTo>
                    <a:pt x="749528" y="4655797"/>
                    <a:pt x="712842" y="4796177"/>
                    <a:pt x="689113" y="4333461"/>
                  </a:cubicBezTo>
                  <a:cubicBezTo>
                    <a:pt x="687818" y="4308215"/>
                    <a:pt x="669852" y="4266044"/>
                    <a:pt x="662609" y="4240696"/>
                  </a:cubicBezTo>
                  <a:cubicBezTo>
                    <a:pt x="641215" y="4165819"/>
                    <a:pt x="663200" y="4208453"/>
                    <a:pt x="622852" y="4147931"/>
                  </a:cubicBezTo>
                  <a:cubicBezTo>
                    <a:pt x="612038" y="4115487"/>
                    <a:pt x="603565" y="4083822"/>
                    <a:pt x="583096" y="4055165"/>
                  </a:cubicBezTo>
                  <a:cubicBezTo>
                    <a:pt x="572203" y="4039915"/>
                    <a:pt x="555337" y="4029807"/>
                    <a:pt x="543339" y="4015409"/>
                  </a:cubicBezTo>
                  <a:cubicBezTo>
                    <a:pt x="533143" y="4003173"/>
                    <a:pt x="526785" y="3988089"/>
                    <a:pt x="516835" y="3975652"/>
                  </a:cubicBezTo>
                  <a:cubicBezTo>
                    <a:pt x="473295" y="3921227"/>
                    <a:pt x="504619" y="3980780"/>
                    <a:pt x="463826" y="3909391"/>
                  </a:cubicBezTo>
                  <a:cubicBezTo>
                    <a:pt x="454025" y="3892239"/>
                    <a:pt x="445104" y="3874541"/>
                    <a:pt x="437322" y="3856383"/>
                  </a:cubicBezTo>
                  <a:cubicBezTo>
                    <a:pt x="431819" y="3843543"/>
                    <a:pt x="431819" y="3828249"/>
                    <a:pt x="424070" y="3816626"/>
                  </a:cubicBezTo>
                  <a:cubicBezTo>
                    <a:pt x="413674" y="3801032"/>
                    <a:pt x="396311" y="3791268"/>
                    <a:pt x="384313" y="3776870"/>
                  </a:cubicBezTo>
                  <a:cubicBezTo>
                    <a:pt x="374117" y="3764634"/>
                    <a:pt x="367759" y="3749550"/>
                    <a:pt x="357809" y="3737113"/>
                  </a:cubicBezTo>
                  <a:cubicBezTo>
                    <a:pt x="350004" y="3727357"/>
                    <a:pt x="338801" y="3720604"/>
                    <a:pt x="331304" y="3710609"/>
                  </a:cubicBezTo>
                  <a:cubicBezTo>
                    <a:pt x="312191" y="3685126"/>
                    <a:pt x="300820" y="3653620"/>
                    <a:pt x="278296" y="3631096"/>
                  </a:cubicBezTo>
                  <a:cubicBezTo>
                    <a:pt x="229266" y="3582066"/>
                    <a:pt x="258725" y="3614990"/>
                    <a:pt x="198783" y="3525078"/>
                  </a:cubicBezTo>
                  <a:lnTo>
                    <a:pt x="145774" y="3445565"/>
                  </a:lnTo>
                  <a:cubicBezTo>
                    <a:pt x="136939" y="3427896"/>
                    <a:pt x="127052" y="3410715"/>
                    <a:pt x="119270" y="3392557"/>
                  </a:cubicBezTo>
                  <a:cubicBezTo>
                    <a:pt x="113767" y="3379717"/>
                    <a:pt x="112264" y="3365294"/>
                    <a:pt x="106017" y="3352800"/>
                  </a:cubicBezTo>
                  <a:cubicBezTo>
                    <a:pt x="98894" y="3338555"/>
                    <a:pt x="88348" y="3326296"/>
                    <a:pt x="79513" y="3313044"/>
                  </a:cubicBezTo>
                  <a:cubicBezTo>
                    <a:pt x="44458" y="3172819"/>
                    <a:pt x="92053" y="3337946"/>
                    <a:pt x="39756" y="3220278"/>
                  </a:cubicBezTo>
                  <a:cubicBezTo>
                    <a:pt x="28409" y="3194748"/>
                    <a:pt x="22087" y="3167269"/>
                    <a:pt x="13252" y="3140765"/>
                  </a:cubicBezTo>
                  <a:lnTo>
                    <a:pt x="0" y="3101009"/>
                  </a:lnTo>
                  <a:cubicBezTo>
                    <a:pt x="1949" y="3081514"/>
                    <a:pt x="3207" y="2970665"/>
                    <a:pt x="26504" y="2928731"/>
                  </a:cubicBezTo>
                  <a:cubicBezTo>
                    <a:pt x="41974" y="2900885"/>
                    <a:pt x="79513" y="2849218"/>
                    <a:pt x="79513" y="2849218"/>
                  </a:cubicBezTo>
                  <a:cubicBezTo>
                    <a:pt x="102972" y="2755382"/>
                    <a:pt x="74963" y="2828780"/>
                    <a:pt x="119270" y="2769704"/>
                  </a:cubicBezTo>
                  <a:cubicBezTo>
                    <a:pt x="142771" y="2738369"/>
                    <a:pt x="164045" y="2689740"/>
                    <a:pt x="198783" y="2663687"/>
                  </a:cubicBezTo>
                  <a:cubicBezTo>
                    <a:pt x="224267" y="2644574"/>
                    <a:pt x="251792" y="2628348"/>
                    <a:pt x="278296" y="2610678"/>
                  </a:cubicBezTo>
                  <a:cubicBezTo>
                    <a:pt x="291548" y="2601843"/>
                    <a:pt x="306790" y="2595436"/>
                    <a:pt x="318052" y="2584174"/>
                  </a:cubicBezTo>
                  <a:cubicBezTo>
                    <a:pt x="369071" y="2533156"/>
                    <a:pt x="342215" y="2554814"/>
                    <a:pt x="397565" y="2517913"/>
                  </a:cubicBezTo>
                  <a:cubicBezTo>
                    <a:pt x="423624" y="2478825"/>
                    <a:pt x="425565" y="2470284"/>
                    <a:pt x="463826" y="2438400"/>
                  </a:cubicBezTo>
                  <a:cubicBezTo>
                    <a:pt x="476062" y="2428204"/>
                    <a:pt x="491597" y="2422384"/>
                    <a:pt x="503583" y="2411896"/>
                  </a:cubicBezTo>
                  <a:cubicBezTo>
                    <a:pt x="527090" y="2391327"/>
                    <a:pt x="569843" y="2345635"/>
                    <a:pt x="569843" y="2345635"/>
                  </a:cubicBezTo>
                  <a:cubicBezTo>
                    <a:pt x="574261" y="2332383"/>
                    <a:pt x="575347" y="2317501"/>
                    <a:pt x="583096" y="2305878"/>
                  </a:cubicBezTo>
                  <a:cubicBezTo>
                    <a:pt x="593492" y="2290284"/>
                    <a:pt x="610854" y="2280519"/>
                    <a:pt x="622852" y="2266122"/>
                  </a:cubicBezTo>
                  <a:cubicBezTo>
                    <a:pt x="633048" y="2253886"/>
                    <a:pt x="640521" y="2239617"/>
                    <a:pt x="649356" y="2226365"/>
                  </a:cubicBezTo>
                  <a:cubicBezTo>
                    <a:pt x="653774" y="2208696"/>
                    <a:pt x="654464" y="2189647"/>
                    <a:pt x="662609" y="2173357"/>
                  </a:cubicBezTo>
                  <a:cubicBezTo>
                    <a:pt x="668197" y="2162182"/>
                    <a:pt x="683525" y="2158027"/>
                    <a:pt x="689113" y="2146852"/>
                  </a:cubicBezTo>
                  <a:cubicBezTo>
                    <a:pt x="697258" y="2130562"/>
                    <a:pt x="695190" y="2110584"/>
                    <a:pt x="702365" y="2093844"/>
                  </a:cubicBezTo>
                  <a:cubicBezTo>
                    <a:pt x="708639" y="2079204"/>
                    <a:pt x="720035" y="2067339"/>
                    <a:pt x="728870" y="2054087"/>
                  </a:cubicBezTo>
                  <a:cubicBezTo>
                    <a:pt x="733116" y="2037102"/>
                    <a:pt x="745868" y="1980335"/>
                    <a:pt x="755374" y="1961322"/>
                  </a:cubicBezTo>
                  <a:cubicBezTo>
                    <a:pt x="762497" y="1947076"/>
                    <a:pt x="773043" y="1934817"/>
                    <a:pt x="781878" y="1921565"/>
                  </a:cubicBezTo>
                  <a:cubicBezTo>
                    <a:pt x="801907" y="1841449"/>
                    <a:pt x="789369" y="1885842"/>
                    <a:pt x="821635" y="1789044"/>
                  </a:cubicBezTo>
                  <a:lnTo>
                    <a:pt x="834887" y="1749287"/>
                  </a:lnTo>
                  <a:lnTo>
                    <a:pt x="848139" y="1709531"/>
                  </a:lnTo>
                  <a:cubicBezTo>
                    <a:pt x="838330" y="1562390"/>
                    <a:pt x="849717" y="1556025"/>
                    <a:pt x="821635" y="1457739"/>
                  </a:cubicBezTo>
                  <a:cubicBezTo>
                    <a:pt x="817798" y="1444308"/>
                    <a:pt x="814630" y="1430477"/>
                    <a:pt x="808383" y="1417983"/>
                  </a:cubicBezTo>
                  <a:cubicBezTo>
                    <a:pt x="801260" y="1403737"/>
                    <a:pt x="790713" y="1391478"/>
                    <a:pt x="781878" y="1378226"/>
                  </a:cubicBezTo>
                  <a:cubicBezTo>
                    <a:pt x="777461" y="1364974"/>
                    <a:pt x="775813" y="1350448"/>
                    <a:pt x="768626" y="1338470"/>
                  </a:cubicBezTo>
                  <a:cubicBezTo>
                    <a:pt x="721534" y="1259982"/>
                    <a:pt x="744117" y="1397465"/>
                    <a:pt x="689113" y="1232452"/>
                  </a:cubicBezTo>
                  <a:cubicBezTo>
                    <a:pt x="663775" y="1156437"/>
                    <a:pt x="693015" y="1224404"/>
                    <a:pt x="649356" y="1166191"/>
                  </a:cubicBezTo>
                  <a:cubicBezTo>
                    <a:pt x="617554" y="1123787"/>
                    <a:pt x="607837" y="1090568"/>
                    <a:pt x="569843" y="1060174"/>
                  </a:cubicBezTo>
                  <a:cubicBezTo>
                    <a:pt x="557406" y="1050225"/>
                    <a:pt x="543339" y="1042505"/>
                    <a:pt x="530087" y="1033670"/>
                  </a:cubicBezTo>
                  <a:cubicBezTo>
                    <a:pt x="494748" y="927651"/>
                    <a:pt x="547757" y="1051340"/>
                    <a:pt x="477078" y="980661"/>
                  </a:cubicBezTo>
                  <a:cubicBezTo>
                    <a:pt x="467200" y="970783"/>
                    <a:pt x="470073" y="953398"/>
                    <a:pt x="463826" y="940904"/>
                  </a:cubicBezTo>
                  <a:cubicBezTo>
                    <a:pt x="456703" y="926658"/>
                    <a:pt x="447687" y="913241"/>
                    <a:pt x="437322" y="901148"/>
                  </a:cubicBezTo>
                  <a:cubicBezTo>
                    <a:pt x="421060" y="882175"/>
                    <a:pt x="395488" y="870490"/>
                    <a:pt x="384313" y="848139"/>
                  </a:cubicBezTo>
                  <a:cubicBezTo>
                    <a:pt x="375478" y="830470"/>
                    <a:pt x="369937" y="810725"/>
                    <a:pt x="357809" y="795131"/>
                  </a:cubicBezTo>
                  <a:cubicBezTo>
                    <a:pt x="338632" y="770475"/>
                    <a:pt x="308875" y="754860"/>
                    <a:pt x="291548" y="728870"/>
                  </a:cubicBezTo>
                  <a:lnTo>
                    <a:pt x="265043" y="689113"/>
                  </a:lnTo>
                  <a:cubicBezTo>
                    <a:pt x="260626" y="675861"/>
                    <a:pt x="258038" y="661851"/>
                    <a:pt x="251791" y="649357"/>
                  </a:cubicBezTo>
                  <a:cubicBezTo>
                    <a:pt x="244668" y="635111"/>
                    <a:pt x="231756" y="624154"/>
                    <a:pt x="225287" y="609600"/>
                  </a:cubicBezTo>
                  <a:cubicBezTo>
                    <a:pt x="213940" y="584070"/>
                    <a:pt x="207618" y="556591"/>
                    <a:pt x="198783" y="530087"/>
                  </a:cubicBezTo>
                  <a:lnTo>
                    <a:pt x="185530" y="490331"/>
                  </a:lnTo>
                  <a:lnTo>
                    <a:pt x="172278" y="450574"/>
                  </a:lnTo>
                  <a:cubicBezTo>
                    <a:pt x="176695" y="415235"/>
                    <a:pt x="179675" y="379686"/>
                    <a:pt x="185530" y="344557"/>
                  </a:cubicBezTo>
                  <a:cubicBezTo>
                    <a:pt x="188524" y="326591"/>
                    <a:pt x="188680" y="306703"/>
                    <a:pt x="198783" y="291548"/>
                  </a:cubicBezTo>
                  <a:cubicBezTo>
                    <a:pt x="207618" y="278296"/>
                    <a:pt x="226446" y="275409"/>
                    <a:pt x="238539" y="265044"/>
                  </a:cubicBezTo>
                  <a:cubicBezTo>
                    <a:pt x="257512" y="248782"/>
                    <a:pt x="267842" y="219937"/>
                    <a:pt x="291548" y="212035"/>
                  </a:cubicBezTo>
                  <a:cubicBezTo>
                    <a:pt x="384786" y="180956"/>
                    <a:pt x="269678" y="221407"/>
                    <a:pt x="384313" y="172278"/>
                  </a:cubicBezTo>
                  <a:cubicBezTo>
                    <a:pt x="397153" y="166775"/>
                    <a:pt x="410818" y="163443"/>
                    <a:pt x="424070" y="159026"/>
                  </a:cubicBezTo>
                  <a:cubicBezTo>
                    <a:pt x="437322" y="150191"/>
                    <a:pt x="449187" y="138796"/>
                    <a:pt x="463826" y="132522"/>
                  </a:cubicBezTo>
                  <a:cubicBezTo>
                    <a:pt x="480567" y="125347"/>
                    <a:pt x="499390" y="124504"/>
                    <a:pt x="516835" y="119270"/>
                  </a:cubicBezTo>
                  <a:cubicBezTo>
                    <a:pt x="543595" y="111242"/>
                    <a:pt x="569844" y="101600"/>
                    <a:pt x="596348" y="92765"/>
                  </a:cubicBezTo>
                  <a:lnTo>
                    <a:pt x="675861" y="66261"/>
                  </a:lnTo>
                  <a:cubicBezTo>
                    <a:pt x="689113" y="61844"/>
                    <a:pt x="702065" y="56397"/>
                    <a:pt x="715617" y="53009"/>
                  </a:cubicBezTo>
                  <a:cubicBezTo>
                    <a:pt x="750956" y="44174"/>
                    <a:pt x="787077" y="38023"/>
                    <a:pt x="821635" y="26504"/>
                  </a:cubicBezTo>
                  <a:lnTo>
                    <a:pt x="901148" y="0"/>
                  </a:lnTo>
                  <a:cubicBezTo>
                    <a:pt x="967409" y="8835"/>
                    <a:pt x="1035655" y="8140"/>
                    <a:pt x="1099930" y="26504"/>
                  </a:cubicBezTo>
                  <a:cubicBezTo>
                    <a:pt x="1130559" y="35255"/>
                    <a:pt x="1152939" y="61843"/>
                    <a:pt x="1179443" y="79513"/>
                  </a:cubicBezTo>
                  <a:cubicBezTo>
                    <a:pt x="1192695" y="88348"/>
                    <a:pt x="1203748" y="102155"/>
                    <a:pt x="1219200" y="106018"/>
                  </a:cubicBezTo>
                  <a:cubicBezTo>
                    <a:pt x="1236185" y="110264"/>
                    <a:pt x="1292952" y="123016"/>
                    <a:pt x="1311965" y="132522"/>
                  </a:cubicBezTo>
                  <a:cubicBezTo>
                    <a:pt x="1414723" y="183901"/>
                    <a:pt x="1291551" y="138969"/>
                    <a:pt x="1391478" y="172278"/>
                  </a:cubicBezTo>
                  <a:cubicBezTo>
                    <a:pt x="1409148" y="185530"/>
                    <a:pt x="1424304" y="203065"/>
                    <a:pt x="1444487" y="212035"/>
                  </a:cubicBezTo>
                  <a:cubicBezTo>
                    <a:pt x="1465070" y="221183"/>
                    <a:pt x="1489017" y="219361"/>
                    <a:pt x="1510748" y="225287"/>
                  </a:cubicBezTo>
                  <a:cubicBezTo>
                    <a:pt x="1537702" y="232638"/>
                    <a:pt x="1563157" y="245015"/>
                    <a:pt x="1590261" y="251791"/>
                  </a:cubicBezTo>
                  <a:lnTo>
                    <a:pt x="1643270" y="265044"/>
                  </a:lnTo>
                  <a:cubicBezTo>
                    <a:pt x="1722783" y="260626"/>
                    <a:pt x="1802788" y="261669"/>
                    <a:pt x="1881809" y="251791"/>
                  </a:cubicBezTo>
                  <a:cubicBezTo>
                    <a:pt x="1909531" y="248326"/>
                    <a:pt x="1934218" y="232063"/>
                    <a:pt x="1961322" y="225287"/>
                  </a:cubicBezTo>
                  <a:lnTo>
                    <a:pt x="2014330" y="212035"/>
                  </a:lnTo>
                  <a:cubicBezTo>
                    <a:pt x="2023165" y="203200"/>
                    <a:pt x="2030121" y="191959"/>
                    <a:pt x="2040835" y="185531"/>
                  </a:cubicBezTo>
                  <a:cubicBezTo>
                    <a:pt x="2052813" y="178344"/>
                    <a:pt x="2072472" y="183645"/>
                    <a:pt x="2080591" y="172278"/>
                  </a:cubicBezTo>
                  <a:cubicBezTo>
                    <a:pt x="2096830" y="149544"/>
                    <a:pt x="2091599" y="116011"/>
                    <a:pt x="2107096" y="92765"/>
                  </a:cubicBezTo>
                  <a:cubicBezTo>
                    <a:pt x="2137065" y="47811"/>
                    <a:pt x="2122338" y="64271"/>
                    <a:pt x="2146852" y="39757"/>
                  </a:cubicBezTo>
                </a:path>
              </a:pathLst>
            </a:cu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 Diagonal Corner Rectangle 7"/>
            <p:cNvSpPr/>
            <p:nvPr/>
          </p:nvSpPr>
          <p:spPr>
            <a:xfrm>
              <a:off x="609600" y="67818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914400" y="46482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rot="5229604">
              <a:off x="990600" y="2286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1371600" y="1143000"/>
              <a:ext cx="762000" cy="6858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rot="4604726">
              <a:off x="1543573" y="63097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rot="19448008">
              <a:off x="97208" y="16558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rot="1507468">
              <a:off x="593860" y="1372621"/>
              <a:ext cx="449532" cy="384972"/>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rot="21068341">
              <a:off x="418364" y="2406989"/>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rot="4146964">
              <a:off x="312372" y="3459794"/>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rot="2821278">
              <a:off x="96001" y="4562558"/>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rot="20067693">
              <a:off x="260141" y="7552611"/>
              <a:ext cx="622852" cy="533400"/>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rot="5400000">
              <a:off x="781863" y="5847537"/>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9398071">
              <a:off x="2209624" y="425658"/>
              <a:ext cx="549285" cy="436611"/>
            </a:xfrm>
            <a:prstGeom prst="round2DiagRect">
              <a:avLst>
                <a:gd name="adj1" fmla="val 50000"/>
                <a:gd name="adj2" fmla="val 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87104" y="1547864"/>
            <a:ext cx="4900942" cy="4247317"/>
          </a:xfrm>
          <a:prstGeom prst="rect">
            <a:avLst/>
          </a:prstGeom>
        </p:spPr>
        <p:txBody>
          <a:bodyPr wrap="square">
            <a:spAutoFit/>
          </a:bodyPr>
          <a:lstStyle/>
          <a:p>
            <a:pPr fontAlgn="base"/>
            <a:r>
              <a:rPr lang="en-US" dirty="0"/>
              <a:t>“Shall the gifts of the Spirit cease? Is there to be a day when the saints shall no longer possess the gifts of prophecy and tongues? Or the gift of knowledge? </a:t>
            </a:r>
          </a:p>
          <a:p>
            <a:pPr fontAlgn="base"/>
            <a:endParaRPr lang="en-US" dirty="0"/>
          </a:p>
          <a:p>
            <a:pPr fontAlgn="base"/>
            <a:r>
              <a:rPr lang="en-US" dirty="0"/>
              <a:t>Yes, in the sense that these shall be swallowed up in something greater, and shall no longer be needed in the perfect day. </a:t>
            </a:r>
          </a:p>
          <a:p>
            <a:pPr fontAlgn="base"/>
            <a:endParaRPr lang="en-US" dirty="0"/>
          </a:p>
          <a:p>
            <a:pPr fontAlgn="base"/>
            <a:r>
              <a:rPr lang="en-US" dirty="0"/>
              <a:t>When the saints know all tongues, none will be able to speak in an unknown tongue. </a:t>
            </a:r>
          </a:p>
          <a:p>
            <a:pPr fontAlgn="base"/>
            <a:endParaRPr lang="en-US" dirty="0"/>
          </a:p>
          <a:p>
            <a:pPr fontAlgn="base"/>
            <a:r>
              <a:rPr lang="en-US" dirty="0"/>
              <a:t>When the saints become as God and know all things—past, present, and future—there will be no need or occasion to prophesy of the future.” (8)</a:t>
            </a:r>
            <a:endParaRPr lang="en-US" b="0" i="0" dirty="0">
              <a:solidFill>
                <a:srgbClr val="333333"/>
              </a:solidFill>
              <a:effectLst/>
              <a:latin typeface="Open Sans"/>
            </a:endParaRPr>
          </a:p>
        </p:txBody>
      </p:sp>
      <p:sp>
        <p:nvSpPr>
          <p:cNvPr id="3" name="TextBox 2"/>
          <p:cNvSpPr txBox="1"/>
          <p:nvPr/>
        </p:nvSpPr>
        <p:spPr>
          <a:xfrm>
            <a:off x="0" y="6488668"/>
            <a:ext cx="2145671" cy="369332"/>
          </a:xfrm>
          <a:prstGeom prst="rect">
            <a:avLst/>
          </a:prstGeom>
          <a:noFill/>
        </p:spPr>
        <p:txBody>
          <a:bodyPr wrap="square" rtlCol="0">
            <a:spAutoFit/>
          </a:bodyPr>
          <a:lstStyle/>
          <a:p>
            <a:r>
              <a:rPr lang="en-US" dirty="0"/>
              <a:t>1 Corinthians 13:8</a:t>
            </a:r>
          </a:p>
        </p:txBody>
      </p:sp>
      <p:sp>
        <p:nvSpPr>
          <p:cNvPr id="4" name="Rectangle 3"/>
          <p:cNvSpPr/>
          <p:nvPr/>
        </p:nvSpPr>
        <p:spPr>
          <a:xfrm>
            <a:off x="5499100" y="3749604"/>
            <a:ext cx="6096000" cy="1200329"/>
          </a:xfrm>
          <a:prstGeom prst="rect">
            <a:avLst/>
          </a:prstGeom>
        </p:spPr>
        <p:txBody>
          <a:bodyPr>
            <a:spAutoFit/>
          </a:bodyPr>
          <a:lstStyle/>
          <a:p>
            <a:r>
              <a:rPr lang="en-US" dirty="0"/>
              <a:t> “Charity encompasses all other godly virtues. It distinguishes both the beginning and the end of the plan of salvation. When all else fails, charity—Christ’s love—will </a:t>
            </a:r>
            <a:r>
              <a:rPr lang="en-US" i="1" dirty="0"/>
              <a:t>not</a:t>
            </a:r>
            <a:r>
              <a:rPr lang="en-US" dirty="0"/>
              <a:t> fail. It is the greatest of all divine attributes.” (9)</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18" y="160888"/>
            <a:ext cx="944578" cy="1318473"/>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052" y="4651691"/>
            <a:ext cx="1045783" cy="1360368"/>
          </a:xfrm>
          <a:prstGeom prst="rect">
            <a:avLst/>
          </a:prstGeom>
        </p:spPr>
      </p:pic>
      <p:pic>
        <p:nvPicPr>
          <p:cNvPr id="6148" name="Picture 4" descr="Image result for charity l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4500" y="927101"/>
            <a:ext cx="4562474" cy="256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14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5721</Words>
  <Application>Microsoft Office PowerPoint</Application>
  <PresentationFormat>Widescreen</PresentationFormat>
  <Paragraphs>240</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Calibri Light</vt:lpstr>
      <vt:lpstr>Calibri</vt:lpstr>
      <vt:lpstr>Segoe Script</vt:lpstr>
      <vt:lpstr>Open Sans</vt:lpstr>
      <vt:lpstr>Palatino</vt:lpstr>
      <vt:lpstr>Times New Roman</vt:lpstr>
      <vt:lpstr>Abadi</vt:lpstr>
      <vt:lpstr>Agency FB</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119</cp:revision>
  <dcterms:created xsi:type="dcterms:W3CDTF">2016-05-16T13:36:31Z</dcterms:created>
  <dcterms:modified xsi:type="dcterms:W3CDTF">2020-09-09T14:31:00Z</dcterms:modified>
</cp:coreProperties>
</file>