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82" r:id="rId2"/>
    <p:sldId id="304" r:id="rId3"/>
    <p:sldId id="305" r:id="rId4"/>
    <p:sldId id="306" r:id="rId5"/>
    <p:sldId id="287" r:id="rId6"/>
    <p:sldId id="307" r:id="rId7"/>
    <p:sldId id="308" r:id="rId8"/>
    <p:sldId id="295" r:id="rId9"/>
    <p:sldId id="289" r:id="rId10"/>
    <p:sldId id="309" r:id="rId11"/>
    <p:sldId id="290" r:id="rId12"/>
    <p:sldId id="292" r:id="rId13"/>
    <p:sldId id="293" r:id="rId14"/>
    <p:sldId id="310" r:id="rId15"/>
    <p:sldId id="311" r:id="rId16"/>
    <p:sldId id="296" r:id="rId17"/>
    <p:sldId id="297" r:id="rId18"/>
    <p:sldId id="298" r:id="rId19"/>
    <p:sldId id="312" r:id="rId20"/>
    <p:sldId id="300" r:id="rId21"/>
    <p:sldId id="313" r:id="rId22"/>
    <p:sldId id="314" r:id="rId23"/>
    <p:sldId id="315" r:id="rId24"/>
    <p:sldId id="316" r:id="rId25"/>
    <p:sldId id="317" r:id="rId26"/>
    <p:sldId id="318" r:id="rId27"/>
    <p:sldId id="319" r:id="rId28"/>
    <p:sldId id="320" r:id="rId29"/>
    <p:sldId id="284" r:id="rId30"/>
    <p:sldId id="286" r:id="rId31"/>
    <p:sldId id="303" r:id="rId32"/>
  </p:sldIdLst>
  <p:sldSz cx="12192000" cy="6858000"/>
  <p:notesSz cx="6858000" cy="9144000"/>
  <p:embeddedFontLst>
    <p:embeddedFont>
      <p:font typeface="Abadi" panose="020B0604020104020204" pitchFamily="34" charset="0"/>
      <p:regular r:id="rId34"/>
    </p:embeddedFont>
    <p:embeddedFont>
      <p:font typeface="AR JULIAN" panose="02000000000000000000" pitchFamily="2" charset="0"/>
      <p:regular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Palatino" pitchFamily="2"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49A"/>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03D7A8-4C54-4642-9369-240EFFDCD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113</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In Him I Shall Find Comfort</a:t>
            </a:r>
          </a:p>
          <a:p>
            <a:pPr algn="ctr"/>
            <a:r>
              <a:rPr lang="en-US" sz="6000" dirty="0">
                <a:solidFill>
                  <a:schemeClr val="bg1"/>
                </a:solidFill>
                <a:latin typeface="AR JULIAN" panose="02000000000000000000" pitchFamily="2" charset="0"/>
              </a:rPr>
              <a:t>2 Corinthians 1-3</a:t>
            </a:r>
            <a:endParaRPr lang="en-US" sz="4400" dirty="0">
              <a:solidFill>
                <a:schemeClr val="bg1"/>
              </a:solidFill>
              <a:latin typeface="AR JULIAN" panose="02000000000000000000" pitchFamily="2" charset="0"/>
            </a:endParaRPr>
          </a:p>
        </p:txBody>
      </p:sp>
      <p:sp>
        <p:nvSpPr>
          <p:cNvPr id="2" name="Rectangle 1"/>
          <p:cNvSpPr/>
          <p:nvPr/>
        </p:nvSpPr>
        <p:spPr>
          <a:xfrm>
            <a:off x="5269225" y="3541156"/>
            <a:ext cx="3657600" cy="1200329"/>
          </a:xfrm>
          <a:prstGeom prst="rect">
            <a:avLst/>
          </a:prstGeom>
        </p:spPr>
        <p:txBody>
          <a:bodyPr wrap="square">
            <a:spAutoFit/>
          </a:bodyPr>
          <a:lstStyle/>
          <a:p>
            <a:r>
              <a:rPr lang="en-US" dirty="0">
                <a:solidFill>
                  <a:schemeClr val="bg1"/>
                </a:solidFill>
              </a:rPr>
              <a:t>"I will try to be contented with my lot knowing that God is my friend. In him I shall find comfort.“</a:t>
            </a:r>
          </a:p>
          <a:p>
            <a:r>
              <a:rPr lang="en-US" dirty="0">
                <a:solidFill>
                  <a:schemeClr val="bg1"/>
                </a:solidFill>
              </a:rPr>
              <a:t>--Joseph Smith’s Teachings</a:t>
            </a:r>
            <a:endParaRPr lang="en-US" i="1" dirty="0">
              <a:solidFill>
                <a:schemeClr val="bg1"/>
              </a:solidFill>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6" name="Group 45"/>
          <p:cNvGrpSpPr/>
          <p:nvPr/>
        </p:nvGrpSpPr>
        <p:grpSpPr>
          <a:xfrm>
            <a:off x="1408569" y="2555341"/>
            <a:ext cx="3050721" cy="2895600"/>
            <a:chOff x="3581400" y="228600"/>
            <a:chExt cx="3050721" cy="2895600"/>
          </a:xfrm>
        </p:grpSpPr>
        <p:pic>
          <p:nvPicPr>
            <p:cNvPr id="47" name="Picture 2" descr="Image result for ancient maced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
              <a:ext cx="29718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3581400" y="228600"/>
              <a:ext cx="3050721" cy="2895600"/>
              <a:chOff x="609600" y="533400"/>
              <a:chExt cx="4495800" cy="4267200"/>
            </a:xfrm>
          </p:grpSpPr>
          <p:grpSp>
            <p:nvGrpSpPr>
              <p:cNvPr id="49" name="Group 86"/>
              <p:cNvGrpSpPr/>
              <p:nvPr/>
            </p:nvGrpSpPr>
            <p:grpSpPr>
              <a:xfrm rot="2107423">
                <a:off x="2048364" y="1066800"/>
                <a:ext cx="554570" cy="1296744"/>
                <a:chOff x="7696200" y="914400"/>
                <a:chExt cx="685800" cy="2438400"/>
              </a:xfrm>
            </p:grpSpPr>
            <p:sp>
              <p:nvSpPr>
                <p:cNvPr id="81" name="Moon 8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87"/>
              <p:cNvGrpSpPr/>
              <p:nvPr/>
            </p:nvGrpSpPr>
            <p:grpSpPr>
              <a:xfrm rot="19262140" flipH="1">
                <a:off x="3035243" y="1133011"/>
                <a:ext cx="554570" cy="1180981"/>
                <a:chOff x="7696200" y="914400"/>
                <a:chExt cx="685800" cy="2438400"/>
              </a:xfrm>
            </p:grpSpPr>
            <p:sp>
              <p:nvSpPr>
                <p:cNvPr id="77" name="Moon 7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rapezoid 50"/>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7"/>
              <p:cNvGrpSpPr/>
              <p:nvPr/>
            </p:nvGrpSpPr>
            <p:grpSpPr>
              <a:xfrm>
                <a:off x="3150326" y="3226526"/>
                <a:ext cx="366238" cy="640613"/>
                <a:chOff x="2438400" y="402137"/>
                <a:chExt cx="2514600" cy="4398463"/>
              </a:xfrm>
            </p:grpSpPr>
            <p:sp>
              <p:nvSpPr>
                <p:cNvPr id="73" name="Snip Same Side Corner Rectangle 72"/>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Wave 70"/>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ame 71"/>
              <p:cNvSpPr/>
              <p:nvPr/>
            </p:nvSpPr>
            <p:spPr>
              <a:xfrm>
                <a:off x="609600" y="533400"/>
                <a:ext cx="4495800" cy="4267200"/>
              </a:xfrm>
              <a:prstGeom prst="frame">
                <a:avLst>
                  <a:gd name="adj1" fmla="val 7194"/>
                </a:avLst>
              </a:prstGeom>
              <a:solidFill>
                <a:schemeClr val="tx1">
                  <a:lumMod val="65000"/>
                  <a:lumOff val="3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 name="Group 6">
            <a:extLst>
              <a:ext uri="{FF2B5EF4-FFF2-40B4-BE49-F238E27FC236}">
                <a16:creationId xmlns:a16="http://schemas.microsoft.com/office/drawing/2014/main" id="{84486267-C15D-43A8-AB1C-E762A7EF3A39}"/>
              </a:ext>
            </a:extLst>
          </p:cNvPr>
          <p:cNvGrpSpPr/>
          <p:nvPr/>
        </p:nvGrpSpPr>
        <p:grpSpPr>
          <a:xfrm>
            <a:off x="9306964" y="2784438"/>
            <a:ext cx="1524001" cy="3201815"/>
            <a:chOff x="9306964" y="2784438"/>
            <a:chExt cx="1524001" cy="3201815"/>
          </a:xfrm>
        </p:grpSpPr>
        <p:sp>
          <p:nvSpPr>
            <p:cNvPr id="87" name="Round Diagonal Corner Rectangle 86"/>
            <p:cNvSpPr/>
            <p:nvPr/>
          </p:nvSpPr>
          <p:spPr>
            <a:xfrm rot="6850593">
              <a:off x="10221365" y="3398403"/>
              <a:ext cx="685800" cy="533400"/>
            </a:xfrm>
            <a:prstGeom prst="round2DiagRect">
              <a:avLst>
                <a:gd name="adj1" fmla="val 50000"/>
                <a:gd name="adj2" fmla="val 0"/>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6850593">
              <a:off x="9230764" y="3474603"/>
              <a:ext cx="685800" cy="533400"/>
            </a:xfrm>
            <a:prstGeom prst="round2DiagRect">
              <a:avLst>
                <a:gd name="adj1" fmla="val 50000"/>
                <a:gd name="adj2" fmla="val 0"/>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546524">
              <a:off x="9957728" y="4527577"/>
              <a:ext cx="609600" cy="1143000"/>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348332">
              <a:off x="9550969" y="4566353"/>
              <a:ext cx="609600" cy="1143000"/>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9494723" y="3776453"/>
              <a:ext cx="1143000" cy="11430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9875723" y="3471653"/>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570923" y="3090653"/>
              <a:ext cx="990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rot="3509227">
              <a:off x="9515285" y="2665291"/>
              <a:ext cx="962575" cy="1200870"/>
            </a:xfrm>
            <a:custGeom>
              <a:avLst/>
              <a:gdLst>
                <a:gd name="connsiteX0" fmla="*/ 329313 w 962575"/>
                <a:gd name="connsiteY0" fmla="*/ 110440 h 1200870"/>
                <a:gd name="connsiteX1" fmla="*/ 537024 w 962575"/>
                <a:gd name="connsiteY1" fmla="*/ 0 h 1200870"/>
                <a:gd name="connsiteX2" fmla="*/ 962575 w 962575"/>
                <a:gd name="connsiteY2" fmla="*/ 0 h 1200870"/>
                <a:gd name="connsiteX3" fmla="*/ 962575 w 962575"/>
                <a:gd name="connsiteY3" fmla="*/ 250491 h 1200870"/>
                <a:gd name="connsiteX4" fmla="*/ 712084 w 962575"/>
                <a:gd name="connsiteY4" fmla="*/ 500982 h 1200870"/>
                <a:gd name="connsiteX5" fmla="*/ 511786 w 962575"/>
                <a:gd name="connsiteY5" fmla="*/ 500982 h 1200870"/>
                <a:gd name="connsiteX6" fmla="*/ 563343 w 962575"/>
                <a:gd name="connsiteY6" fmla="*/ 548938 h 1200870"/>
                <a:gd name="connsiteX7" fmla="*/ 573763 w 962575"/>
                <a:gd name="connsiteY7" fmla="*/ 843578 h 1200870"/>
                <a:gd name="connsiteX8" fmla="*/ 354704 w 962575"/>
                <a:gd name="connsiteY8" fmla="*/ 1200870 h 1200870"/>
                <a:gd name="connsiteX9" fmla="*/ 127336 w 962575"/>
                <a:gd name="connsiteY9" fmla="*/ 1061468 h 1200870"/>
                <a:gd name="connsiteX10" fmla="*/ 39370 w 962575"/>
                <a:gd name="connsiteY10" fmla="*/ 694699 h 1200870"/>
                <a:gd name="connsiteX11" fmla="*/ 258429 w 962575"/>
                <a:gd name="connsiteY11" fmla="*/ 337407 h 1200870"/>
                <a:gd name="connsiteX12" fmla="*/ 286533 w 962575"/>
                <a:gd name="connsiteY12" fmla="*/ 354638 h 1200870"/>
                <a:gd name="connsiteX13" fmla="*/ 286533 w 962575"/>
                <a:gd name="connsiteY13" fmla="*/ 250491 h 1200870"/>
                <a:gd name="connsiteX14" fmla="*/ 329313 w 962575"/>
                <a:gd name="connsiteY14" fmla="*/ 110440 h 12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2575" h="1200870">
                  <a:moveTo>
                    <a:pt x="329313" y="110440"/>
                  </a:moveTo>
                  <a:cubicBezTo>
                    <a:pt x="374328" y="43808"/>
                    <a:pt x="450560" y="0"/>
                    <a:pt x="537024" y="0"/>
                  </a:cubicBezTo>
                  <a:lnTo>
                    <a:pt x="962575" y="0"/>
                  </a:lnTo>
                  <a:lnTo>
                    <a:pt x="962575" y="250491"/>
                  </a:lnTo>
                  <a:cubicBezTo>
                    <a:pt x="962575" y="388833"/>
                    <a:pt x="850426" y="500982"/>
                    <a:pt x="712084" y="500982"/>
                  </a:cubicBezTo>
                  <a:lnTo>
                    <a:pt x="511786" y="500982"/>
                  </a:lnTo>
                  <a:lnTo>
                    <a:pt x="563343" y="548938"/>
                  </a:lnTo>
                  <a:cubicBezTo>
                    <a:pt x="623787" y="633487"/>
                    <a:pt x="631505" y="749399"/>
                    <a:pt x="573763" y="843578"/>
                  </a:cubicBezTo>
                  <a:lnTo>
                    <a:pt x="354704" y="1200870"/>
                  </a:lnTo>
                  <a:lnTo>
                    <a:pt x="127336" y="1061468"/>
                  </a:lnTo>
                  <a:cubicBezTo>
                    <a:pt x="1764" y="984479"/>
                    <a:pt x="-37620" y="820270"/>
                    <a:pt x="39370" y="694699"/>
                  </a:cubicBezTo>
                  <a:lnTo>
                    <a:pt x="258429" y="337407"/>
                  </a:lnTo>
                  <a:lnTo>
                    <a:pt x="286533" y="354638"/>
                  </a:lnTo>
                  <a:lnTo>
                    <a:pt x="286533" y="250491"/>
                  </a:lnTo>
                  <a:cubicBezTo>
                    <a:pt x="286533" y="198613"/>
                    <a:pt x="302304" y="150418"/>
                    <a:pt x="329313" y="110440"/>
                  </a:cubicBezTo>
                  <a:close/>
                </a:path>
              </a:pathLst>
            </a:cu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Oval 95"/>
            <p:cNvSpPr/>
            <p:nvPr/>
          </p:nvSpPr>
          <p:spPr>
            <a:xfrm>
              <a:off x="9494723" y="5605253"/>
              <a:ext cx="505326" cy="18941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283969">
              <a:off x="10197610" y="5540378"/>
              <a:ext cx="505326" cy="18941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9735355" y="5568242"/>
              <a:ext cx="421105" cy="41801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0096302" y="5498573"/>
              <a:ext cx="421105" cy="41801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096302" y="4383876"/>
              <a:ext cx="481263" cy="4180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9615039" y="4453544"/>
              <a:ext cx="481263" cy="4180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9697123">
              <a:off x="10131940" y="4175605"/>
              <a:ext cx="364194" cy="541879"/>
            </a:xfrm>
            <a:prstGeom prst="trapezoid">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2253451">
              <a:off x="9678567" y="4168747"/>
              <a:ext cx="349434" cy="576965"/>
            </a:xfrm>
            <a:prstGeom prst="trapezoid">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20546524">
              <a:off x="10014683" y="4877896"/>
              <a:ext cx="436186" cy="94714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348332">
              <a:off x="9723636" y="4910028"/>
              <a:ext cx="436186" cy="94714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9683390" y="4255478"/>
              <a:ext cx="817849" cy="947147"/>
            </a:xfrm>
            <a:prstGeom prst="trapezoid">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9570923" y="4614653"/>
              <a:ext cx="396240"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0104323" y="4614653"/>
              <a:ext cx="396240"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0677638">
              <a:off x="9411806" y="4050543"/>
              <a:ext cx="444172" cy="748165"/>
            </a:xfrm>
            <a:custGeom>
              <a:avLst/>
              <a:gdLst>
                <a:gd name="connsiteX0" fmla="*/ 0 w 421626"/>
                <a:gd name="connsiteY0" fmla="*/ 748165 h 748165"/>
                <a:gd name="connsiteX1" fmla="*/ 105407 w 421626"/>
                <a:gd name="connsiteY1" fmla="*/ 0 h 748165"/>
                <a:gd name="connsiteX2" fmla="*/ 316220 w 421626"/>
                <a:gd name="connsiteY2" fmla="*/ 0 h 748165"/>
                <a:gd name="connsiteX3" fmla="*/ 421626 w 421626"/>
                <a:gd name="connsiteY3" fmla="*/ 748165 h 748165"/>
                <a:gd name="connsiteX4" fmla="*/ 0 w 421626"/>
                <a:gd name="connsiteY4" fmla="*/ 748165 h 748165"/>
                <a:gd name="connsiteX0" fmla="*/ 22546 w 444172"/>
                <a:gd name="connsiteY0" fmla="*/ 748165 h 748165"/>
                <a:gd name="connsiteX1" fmla="*/ 127953 w 444172"/>
                <a:gd name="connsiteY1" fmla="*/ 0 h 748165"/>
                <a:gd name="connsiteX2" fmla="*/ 338766 w 444172"/>
                <a:gd name="connsiteY2" fmla="*/ 0 h 748165"/>
                <a:gd name="connsiteX3" fmla="*/ 444172 w 444172"/>
                <a:gd name="connsiteY3" fmla="*/ 748165 h 748165"/>
                <a:gd name="connsiteX4" fmla="*/ 22546 w 444172"/>
                <a:gd name="connsiteY4" fmla="*/ 748165 h 748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2" h="748165">
                  <a:moveTo>
                    <a:pt x="22546" y="748165"/>
                  </a:moveTo>
                  <a:cubicBezTo>
                    <a:pt x="57682" y="498777"/>
                    <a:pt x="-104245" y="317271"/>
                    <a:pt x="127953" y="0"/>
                  </a:cubicBezTo>
                  <a:lnTo>
                    <a:pt x="338766" y="0"/>
                  </a:lnTo>
                  <a:lnTo>
                    <a:pt x="444172" y="748165"/>
                  </a:lnTo>
                  <a:lnTo>
                    <a:pt x="22546" y="748165"/>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156080">
              <a:off x="10225430" y="4060086"/>
              <a:ext cx="421626" cy="752515"/>
            </a:xfrm>
            <a:custGeom>
              <a:avLst/>
              <a:gdLst>
                <a:gd name="connsiteX0" fmla="*/ 0 w 421626"/>
                <a:gd name="connsiteY0" fmla="*/ 752515 h 752515"/>
                <a:gd name="connsiteX1" fmla="*/ 105407 w 421626"/>
                <a:gd name="connsiteY1" fmla="*/ 0 h 752515"/>
                <a:gd name="connsiteX2" fmla="*/ 316220 w 421626"/>
                <a:gd name="connsiteY2" fmla="*/ 0 h 752515"/>
                <a:gd name="connsiteX3" fmla="*/ 421626 w 421626"/>
                <a:gd name="connsiteY3" fmla="*/ 752515 h 752515"/>
                <a:gd name="connsiteX4" fmla="*/ 0 w 421626"/>
                <a:gd name="connsiteY4" fmla="*/ 752515 h 752515"/>
                <a:gd name="connsiteX0" fmla="*/ 0 w 421626"/>
                <a:gd name="connsiteY0" fmla="*/ 752515 h 752515"/>
                <a:gd name="connsiteX1" fmla="*/ 105407 w 421626"/>
                <a:gd name="connsiteY1" fmla="*/ 0 h 752515"/>
                <a:gd name="connsiteX2" fmla="*/ 316220 w 421626"/>
                <a:gd name="connsiteY2" fmla="*/ 0 h 752515"/>
                <a:gd name="connsiteX3" fmla="*/ 421626 w 421626"/>
                <a:gd name="connsiteY3" fmla="*/ 752515 h 752515"/>
                <a:gd name="connsiteX4" fmla="*/ 0 w 421626"/>
                <a:gd name="connsiteY4" fmla="*/ 752515 h 75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26" h="752515">
                  <a:moveTo>
                    <a:pt x="0" y="752515"/>
                  </a:moveTo>
                  <a:lnTo>
                    <a:pt x="105407" y="0"/>
                  </a:lnTo>
                  <a:lnTo>
                    <a:pt x="316220" y="0"/>
                  </a:lnTo>
                  <a:cubicBezTo>
                    <a:pt x="468432" y="229093"/>
                    <a:pt x="386491" y="501677"/>
                    <a:pt x="421626" y="752515"/>
                  </a:cubicBezTo>
                  <a:lnTo>
                    <a:pt x="0" y="752515"/>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a:off x="9675197" y="3547853"/>
              <a:ext cx="782053" cy="905691"/>
            </a:xfrm>
            <a:prstGeom prst="cloud">
              <a:avLst/>
            </a:prstGeom>
            <a:solidFill>
              <a:srgbClr val="B05E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a:off x="9494723" y="3756859"/>
              <a:ext cx="481263" cy="418011"/>
            </a:xfrm>
            <a:prstGeom prst="cloud">
              <a:avLst/>
            </a:prstGeom>
            <a:solidFill>
              <a:srgbClr val="B05E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a:off x="10156460" y="3687190"/>
              <a:ext cx="481263" cy="487680"/>
            </a:xfrm>
            <a:prstGeom prst="cloud">
              <a:avLst/>
            </a:prstGeom>
            <a:solidFill>
              <a:srgbClr val="B05E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1286" y="1679418"/>
            <a:ext cx="5958689" cy="2677656"/>
          </a:xfrm>
          <a:prstGeom prst="rect">
            <a:avLst/>
          </a:prstGeom>
          <a:noFill/>
        </p:spPr>
        <p:txBody>
          <a:bodyPr wrap="square" rtlCol="0">
            <a:spAutoFit/>
          </a:bodyPr>
          <a:lstStyle/>
          <a:p>
            <a:r>
              <a:rPr lang="en-US" sz="2400" dirty="0">
                <a:solidFill>
                  <a:schemeClr val="bg1"/>
                </a:solidFill>
              </a:rPr>
              <a:t>Paul responded to those who found fault with him when he changed his plans to visit them. Some of Paul’s critics seemed to say that because Paul changed his travel plans they could no longer trust him or his teachings. Paul declared that the message of the gospel was true, regardless of his change in plans.</a:t>
            </a:r>
          </a:p>
        </p:txBody>
      </p:sp>
      <p:sp>
        <p:nvSpPr>
          <p:cNvPr id="7" name="TextBox 6"/>
          <p:cNvSpPr txBox="1"/>
          <p:nvPr/>
        </p:nvSpPr>
        <p:spPr>
          <a:xfrm>
            <a:off x="73937" y="6488668"/>
            <a:ext cx="4038600" cy="369332"/>
          </a:xfrm>
          <a:prstGeom prst="rect">
            <a:avLst/>
          </a:prstGeom>
          <a:noFill/>
        </p:spPr>
        <p:txBody>
          <a:bodyPr wrap="square" rtlCol="0">
            <a:spAutoFit/>
          </a:bodyPr>
          <a:lstStyle/>
          <a:p>
            <a:r>
              <a:rPr lang="en-US" dirty="0">
                <a:solidFill>
                  <a:schemeClr val="bg1"/>
                </a:solidFill>
              </a:rPr>
              <a:t>2 Corinthians 1:15-24</a:t>
            </a:r>
          </a:p>
        </p:txBody>
      </p:sp>
      <p:sp>
        <p:nvSpPr>
          <p:cNvPr id="6" name="TextBox 5"/>
          <p:cNvSpPr txBox="1"/>
          <p:nvPr/>
        </p:nvSpPr>
        <p:spPr>
          <a:xfrm>
            <a:off x="1676400" y="0"/>
            <a:ext cx="8839200"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Change of Plans</a:t>
            </a:r>
          </a:p>
        </p:txBody>
      </p:sp>
      <p:sp>
        <p:nvSpPr>
          <p:cNvPr id="13314" name="AutoShape 2" descr="data:image/jpeg;base64,/9j/4AAQSkZJRgABAQAAAQABAAD/2wBDAAkGBwgHBgkIBwgKCgkLDRYPDQwMDRsUFRAWIB0iIiAdHx8kKDQsJCYxJx8fLT0tMTU3Ojo6Iys/RD84QzQ5Ojf/2wBDAQoKCg0MDRoPDxo3JR8lNzc3Nzc3Nzc3Nzc3Nzc3Nzc3Nzc3Nzc3Nzc3Nzc3Nzc3Nzc3Nzc3Nzc3Nzc3Nzc3Nzf/wAARCAETALcDASIAAhEBAxEB/8QAHAAAAQUBAQEAAAAAAAAAAAAABQADBAYHAQII/8QAOhAAAQMDAgQDBQgCAgEFAAAAAQACAwQFERIhBjFBURMiYRQycYGRByNCUqGxwdEV8GLhJDNDU3Ky/8QAFAEBAAAAAAAAAAAAAAAAAAAAAP/EABURAQEAAAAAAAAAAAAAAAAAAAAB/9oADAMBAAIRAxEAPwDDspJYxzISzjkg6ABz59kiSSuJIPbXFdXhpwEiSSgdBSkftsmvMAuFB1ji17XdjlOSSvmlLnHJJTS9RnzboHWDzBS2jZMsbhPtCD00EnYLy4Ydg52XtpJzheyctw8A+qBguCakIAyvcmlvunKiTPJ2QdEh1HC96+5KYD8dBnuutcUHtxz6pRluvBXkZOV5cCED+oxPyOSlRT6gENLnd0g5w6lAaaWu6pKHRPIPfKSAeupLiDq4kkg6MdUs45LiSBLo9V0NyM9Fw80HcjsnGsDhlp+KbAJU+zUjqy4QQg41yNB3wAM7k/JBpHDX2VvrrUytudXJDJI0ObFCB5ARtqJ6+gROyfZ/ZoWSRXDxKyfWQHaixrR0wAeatMd5FJSaQ4FriS34IXFchh1Q0nU4n9/+kDV++zO0vt7jbAaWoaMtcHlwPxBJ/RYxVtkhnkhkGHxuLHDsQcFbfVcSPbCQ7oMfELGb4xzLnUyuBImkc9ru+SgHEd01IwJ0nK8PPRBGIXQSF1zTlcIQd8Q9kteea8JIPTiOi4uLqCTSyaRukmYffAzhJA2kkkgSSSSBJJJIEvTTg8sryvQ2IQd1Ek4AHwV/4GsZbS+3ztw+baLI5NHX5/whPBHDT7xWePOw+ysO/wDzPb4d1rD4YoIxEGhoaPgAgrtx1RD39gPoh9BcWmB0erdjiP5/lOXyodJK2mp2mSaRwYxg/EScABPWTgi4W6tgrbtPAYJHZkpm5Jzjbflz5oI1U6WSPxC13hu2Dy04+qZfbIrnRS00jcHOWPA3Ycc1sTHUk9D4U5YYy3TpPI+mFQpmwUF1kpIRmLOQgx+spZaGofT1DdMjDg+vYj0UXOOi03i+xx11LJPG0CaJuqMgc+7T/HqsykBGQRgoPDyvGdknDHNcQcSSSQJJJJB0HBSXQO6SBAbE9l5XSVxAkkkkCSSXprc89kHAcdFYuDOF5+JLiGkllJGQZpPT8o9f2QSkppKypjpqdpc+R2At14Zoqex22OkgaQW4dI4jmgMU1tpbVSxxQRhjGN0ta3oEAvtSIoXlzsZRCuuxkjLYwdZ2DQMlDDa6ioqI5a9oawHIiO5Px9PRBF4KtbPb5LzXDS9jcU0ZB2zzce223zKsfEN1gc+lga8OcAdRHdQ7vOKakIYNJI5jqs8u1fLHO2YvPkdnn06oLtLdHRtc5rht0QWorHuqDUjkByPRQKasFQ5u40nrlFoKdsseloGBuT6IJlBWNqI/NgnqD1VB4usD6Cqkq4RqpJHahjmzPQ/NXiW0mia2qpy4R/ibnOn1HomZYIamF+X6i/mHHIwgyZ8ZcMpkjCM3ajNFVvhPu5y31CFSZBQNJJJIEvTRkryugoHtGADjZJJryBvuEkDCSSSBJJJIEugkFJFLDY6u9VjYKZp0588nRo/3ogtf2Z2cyeNdJW+UHRHt9T/HyK0Zs89WDTUrRJpHmceTR6lDbbRxQ00dso9TYYAGPcG7k/7vlWikApaRkDW4OsOcPygch/KBq3WdtK8TTkPcRue3wXa6SLXq2DRsnayuZpxqw3GyCOfPc61tHQD1fIRtG3uf4HVBXOKLzG0HRINjyVGqKk1sxcR923p3Wi8XcDQG2uqqepnNSwajrI0u9MAbLO3xCKnwAgZpqww1GjOGE7Z5BXSy1Zdp1OGnsFYOBeD7NLYo57jSQ1NRUN1OdI3VpzyA7IDxFYpLLVGptoc+3ucWuDckwuB5d8H9EFoZOyohELsEIfW2XTC+ahIaWHzxk7EHqO26F0NY7Sx4dlpHMKy21zqtriHANLMPz1CCm3ewtuVINOWTR7D07gqg3OhmoZjDUN0uHI9Ctcqnyw3KGOJuTOxx0uHPG4z2yM/RA+Kbay6290kTR4rNx3yOYQZk5oA5rz1TrmkEtcCHDYhNEIEQuL0OS6G6gg9M3bukvQAbsEkDCSSSBLu4SAJIAGSeivnCPCccrW1NczWQNRD/AHWdh6lAC4W4Yq75UtOhzKQHL5SMZHYLV6S2xW6njobfG2MBuHEdB8e57ona6UmLwqVrY4hsX4wMdgiUcEDMQwESSE4J7H1QC6KkdCNBkazfIeOqI1NzbJAaeKMvm/4DUSe6ddbYZoWyF73gnAOcB3TlzRK200FIwtaxrB6IKrDaqqpkJqWuii1csjLv6RSjcLRHK2NrWscN9kTuFTDGHOY4ct+mFn3Et+DjJHG8gDmc7YQPcS8RtFPJGzZuCAMrKK+udvG0b9Vd7fYKm+0slXK50VKPdf1f8PRXGzfZ3w5TWSndc6T2mvdpMsjpHgZPm2AOMAbIKrwjxK82qGMSZdG0Mc0HkR/aPtqmV5Ad5XOO5R7i632qpsZp6CnjjqGRnwHRtDdDgMgD0PLCyqjvE9I7EzSN8akFzrOGoJAZoZHwnGpwZjDvkmhQ3OgZqpXNnYRyb5XY+B/tO2y+Q1MTIzKNeEXZPDI0MYc6eqAXRNlkqmGsGlkIMjnPHvPIwAD1wMrk9G2Z0j4QBncjoUQnj1jllrjh7f8AfqoDZnUBYJPNA7I1nm0+qDOOMLF7PI6tpwQ0n7xvYqoFbZe6WKqhcGgFr29Oqya82x9BVua1pMTt2H+PkgGtOF75DZP09DPMRpYQO5R632Row6Vpc4fRADpKCoqz92047nkkr7R0rWRk6cDoBySQZqQQd05TwSVMzYomlznHYBWKWyCQ5Iwfyt6qwcO8ONhy4RnU/Yk9vigj8O8O08DmSStM0gOc42HwWj26j0MYZmNbGfMIxyHxTNDQsgZnILmDtgIhTxSzOJ30NHXqg9VVYMeDCCB1cP4CkUDdD4jg4BOrG3MEZUaeNkUZOk5xg7fqnaKqc1pOG4A5lBMz7OGgknS0ADsotTc2xghzg35oLfOIDSOOWB7ccgcYWd3viiqr5XQ0oEbBsXZyfkgsfF3E8EeWRVLi/wDI3fPxUrgfgSr4hay68QucykJ1R0/LUO5Tv2d/ZjJXGK739jhEfPFTu5v7Od/X1WnXe4x0bGUVMGiV2zW/z8EAx9NBPWx0FOxraaBup4GwxyA+f8IjJR299YI3OPhxjAGsgZIUGmiZS0j6h5Je/JydifVVSO/abrUU0msxucCJMHSDyxnvyQFeJoYaWqAYcwv2bh2cH/f2Ky3iO1T01Q6dzP8Ax6hxLSOh7H91q08MFwpCx4BzycOYQapoPa7fLQVY8wGxPPI5EIMqorhLaZ8OadBPPsrjar4yVjXCQb9AUxUcOtr6Vw04mjy13xHVUwRS2qudBUBzW52KDXIqptRF9zI3xOoJ5qFeXBlO2PVl+7iQeZKrtnngLRpcWu755opMDI5j3u9d0Hmiklaw07iSBu30QS/UhbM2RwOgnceqtFPTamjbl1UW/wBKCyMbHIQV+kpI3EaTkDcgIrHG1p8rW4GENopPCl8J58zTt8EVLiBy29EDcm7NLBjfkAkuMaQC5pOT23ISQP09vY2QFwAAOCT0VipYdDGuhY0tOw/v91Bt8b5MnAwTk+XOEapaMzPaQfMDlwPIoHrbRSPBEuzc9uaMaWQM0jbZchcImljuQGxTFRUDB8RwwORCCBX3GGDIeDk+iBXO/wAEEZa16k3a+NjY+Jkbc8s91RK189wrBT0rA+Z/YbNHdBEvFyqbpUGGHUAeZWlfZb9ndOyKO73aIPds6nidyH/I+vZLgTgKNr2VNw+8AOS0j3z/AEtOrHso6Qhh04HTog8Xm6QW2jc4kANCqlhZNdXy3OqaRHIcQtP5O/z5/RVytqKziTiD/GGQGlhHiVLmnm3OzfiTt8Mq8TVMNuoRnDWRtyewQAuL6upp4Gw0YZJPKRHHGTzcdgE7NZvY+GmU0rY3kN1S6ebnfiOfmn6ezw3WOnu9VJKyWN3jQAOwMEHGR123+ie8Q1tK8NkIIy075wRsUFHsFZUQ1stvrJm6mOywuG7mdD8eitctKZ4ctxrG7SgHFPDdzdRx3ahiBqKfzFmffb1HzUrhq8+2UUb8Oa8D3XBBCjljprtpeCPEbhwPRyhcdcKiutUs9PHieM+KwgbnuEVvURbKyvYPvI3ZIxzHVWy3eFW29pGCC1B87W2V2THqLJWHkVZra50hHtFToA6advqpH2icLPoLga+gZjXlxb0J6hV+13OKVoa9oDxsWu6FBeaOp8xaPM3PvDku3Rnjsw3shFJWtw1oLQPRFIZdbSM5QVatiLZdePdO55ZRWgidOBHzYQMEnderpTAQOfzyP1TVhlBEY6tOCgPQUGY8R4G+OSSL0QY3mOeeiSBUtKIiCS3fY+o6KfHOIj5SAEC9v0jDj8ColXdw0ENwfmgNXG5iNji1yrVfeZ3+6HBo7KBV3Au3c76nkgbqmrulX7FbAXPJ88mNmoJElZWXOubQ2+MvnefM88mjuVqXB3AcVvibLVvMkjsFx5Fx9TzTPBXCEFmpmzSDXUSbuc7nn1WhRSaYwcZx0CD0yGOmjGA1oA5dlRuMr68vFDRZlqZfLHG08/U9gOpRrie7wR0z9UzoyBzaVUeFLcZnS17y58tXvrdzbH0aO2eZ+SAjwlbRbKJxfh9RMdUkmPeP9dAiFzp4q4xQSN1tc7LiTtjt6p6FjZZNDTiNpxkdU9cZ46amcQ5oDBsSgE8Q3aK3UukPIDdgBzJ7IRwDcqm5tuEbo8PbM53PodwmLVbJuI7mZal4bThxaw8x6lWfh2yxcMVdfTMn8Z1RIJQ8twQMAY+RB+qDn+acw+yTbOZs4HmCh7KT2aUvoi0tkcS5nIAn9kL4ytFW+6PrqOUtnMY8udpA3v64UDhjiDxSYal+mVhw5rzuCgOV7XPD45BpcRyT/B9b4T/Y5nYc0436junaqaOojacZKFSO8GpZOGDxYtyMe83qguV4t0VbTlrwDn3eyxvivg6WkqZK23M84J8SEfiHceq2e317K2lbgg5HRDLxRibU8f8AqDkgw+gq45GghrWvHMY6o5BXFjQM4Pdd4m4bdHVuqqICN7t3MOwf/RVeMksbyx+Wubs5p5hBY5a5jo9GQe6j2l/hVJI90vyAg4qGhuScJ2nrhF5s780F4N0ZANIdlySoU9zc5xIekgLOuMkmRkD5qHU1zYmlz3brtv4cu1SQTTyRt/M7IVqtH2fh8zJqwOcGnOHnOfkgq1rs1z4ieCxroaU/i6uHp6LVuEOFKS0xBsMeX9XFFbdbGQRhrGaQBgYCMxBsTNOAB3Qc8NkTMk8kLuV1FPE7D9KV2rfDjcGvGyzbiu8ERP8AvCB1wUHi73Ke+XiG2xv8sj/vCOjBz/r5q+e0R08EdFTMALgA5w/C3ss4+zmjkqJpLg/JfOcMJ6MH9nP6LUYaERnLhlx5lB6JbHEfC2PMklVCapq+Ib4LVCHMpo/NUSA5OOgGO+6LcT3I0VI9lPGZZNP4eQ+J7KXwDbhbLE6sqsPq6k+LI71PJo+GwQGLdRRRSeHTtDIqZukBvLkqhduIDH9oNtt0bS/2iN7HAdOoP1BV/wDBbT0ji04dJ5nu9V8+113dT/a2yskeCyCsbDkcg0jSf/0UG1XmkdOGTcvCGSO/cfRZbx5YX0cjbvbXkBo1PA6jK12pl1UziRnIVHu7fHtk8HvaS5pQB+FLv7XTt1z5dgYGMIvcvFnLHRe8w81ReF42R1c1LK90T43eV7ex3GR1WjUkY8DzSB5xzDcIIthufsdR4L/KDuArhE6OqGtpzlZlxJK2mnglwDofj5H/AEK08N3USxNAOPRAUvVpbVw7M3HXusq4yslTTMdVwRl3ht+9a33sd/VbaHh7M7EdUKudsjnjPlGD+iD5pfc3fgb9SmDXznm4fRWb7QuGXWevNTTx4pZjuANmO7fAqoIJPtUjhu/dJMtAdsAkg+xhboY3atA+nJeZYW6TpA23Ut07XdVHdIHamjmEEXUWZz2Q+uuJY0hgTtaXsGkseRnYg80EqtOCZRoA6EoBl3rJHMc55Gkc91ld/qZbzd4rbTnDXvw4joOp+iufEVcalxorYw1NQejPdb6k9FF4c4W/xsr6mqeJayT33AbNHYf2gs/C8DKGOJrG6WtaA0dgOStrK4FueR7qv0kWiMEHYr1UVPgRE5G3dAO4xr5ZmR0cJ+8qZWxDHPBO/wCmVboWOjZTwDJB85HQAcv99FTeFaeS8X2WuqC10cDiyEDkD+I/x9VeqOZrq2pxvpdob8Bt++UHq81pp7e+R34Wnbuvm2xRm9cYUvjDPtFYJJPgXaj/AEvo6+lsdHM9+50O59Nli/2V2oz3etlLPvYMNaD0Of8ApBtulkcAZkkY5FVWriiZVyQN3MrS7Hw/6VnmLvZz+YDcHZUmsllhusczd9JIIPUHYhBVr3Qut9ZDcKYZ83hzN9Oh/wB7qw26tMsH3Z3xuDthROKWeJSTOj/E0kD15prhyq8eKPJ6DYoIHGTHMtE8o95gD/o4LzwfdBLEzzb9d0U4pg9qoKqnGAZYy0FZ1YKiW31hilBa5jsFpQb5bK7XGASUTEn5hkFUix3ATxNdC8E43CtNNVB4aHuwSgi36yU11ppIJ2B7ZBhwKwrizguvsFRK/QZKQHySAch6r6Sp4WSuG+w5lcuFvgqoXxTwte1zcODhnIQfJUG0g1dElo/F/wBm1bb659TZoHT0rznwW7ujz27hJBsclzZGTl3zUKe9wHLmzaXj15+hWfMmvV4cfL7JAfxOGXkfD+0YtnDcDXtfMHTSfnkJd/0EBSq4hjqA5lOZ5njbQxv88kNbZrhd5w6olkp6frG12Sfn0+SslNbWtwGsAb6BHaOjZGBnkgA0fD9PQUwjp4Q0dSBuT6pVFG1g3b0yrPO+NjNuiB1s0T3Fud0ASWXQMDZAL9WmOlkIODjqi1flhJJJCo/Etc6WRlO07vcGbepwgvHBOulskWnaVzNRPXJ3/lW+w0uG6j1KrVgh+6ZHyAACu1C4QxgY+hQRL7ROqYSz3YzzJPMLNOAS2i4zv1Oz3RID+61K5z6mHOcY6LJ+DnNl45v7s+bxBgoNWllZPD5tJdyVXu1CC8vYN+aKsJBcQQc/oolS55zjYoKjdstYWOGQRjCrllqfZZnw9GuICtd1iLjk5VMrR7JVucfKx52PqgsD5hVzBjd+6iX7hf2xvtNI0NqGDI7OHYr3ZJ4G7gkk8yVcKKWN8W+DlBQ7E+dhzEC2Zhw9p79irzaql8gBqW4d2VZ4lt7mTe129wZUt5Ho/wBCh1t4vkdJ4EsPh1DThzXOwEGwUdVGxgwQB2RGJ7XgFxwT+gVAs90D3tfM8Of0DeQVtparxGgg7oDDqaJ7MuA22SUWOqIGDlJBU6Wg5ZCL01K1g5YC5CQBkjGR1SlqhEwk7BBLL2RnomJrg2MYDtkJrK7Y5OT2QaruQ0HL8IDFdd8NPnGVTrvxJ4RcNRDgdiN0Lvl+ZE1wa/f4qg191lqZSGPwCeaC1V/G8zWOZjVlA7VWVF24johJ7vjBxA7Df+ENorRcK94FPSyyZ/ERgfUrQOC+E6i3zGprWN8U+VgG+kdUGhWTyBp6KziUacNOFXaJvht5Ke6pAGeWEDlY7OWlxOeYys3sB9l4/vAwAJAxwx0yFeJakPacHKz6orG0nHTnYH31OAfkSg0VsoGSDz7qO+qDid8oa+pLmDRz6puFxe7Ayc9EHq4NEurSqxdbUa2F0IJacglw5jCuQp5A/cAbbD+1z/Ht0kYz3PUoM9Fvq7W/IcZmDqBuPki1HefIAHI5VUeXEYyglbaGueXxt0P7jqglGpFRud1WuJrQHn2qBoD29uqIsE1MR4jSB3Ut72zxFp7IIXCN01Rtp5xhh5Pxg57FaNa/FaG8y09Tssdpqh1pvOGHEcpyB6rUrFdDUxtLnboLU1mpoyUlyCUPb+wSQCXVQa0odVVjRzcgFZfmR4Ywl73HytG5J9AvFPbLvdHAyn2OA9/NIR8OQ+aBy6XqGJh1yAEclXpP8vd3YoaSQRu2EjxoH6/wr9a+FKGkcH+F4sv/AMk3md/18keioGMHujKDJIPs5qap2u51p76Ih/J/pH7dwPa6HSYqRrpB/wC5J5j+q0IUoxs1e4qRpOcIAdtsbGb6Bn4IwbW0NDg0ItBCxgGy9SuZpICCuTQ+ET2Q+olwC3OEXuOQctP1Ver6iONp8XDPXoghVNUYQd/ms3v1U6O7+2k6nMI+forDfbzDBG9weC3lkfsO6z6trHVche/YZyADyQa1YLlSXClZKyQFvUZwR6FWailhIxCM/wD1/tfPlHWTUcolgkII5jOzviFqfCPEgrYGNdIGjljGMHscIL6wAjOApLKZrmagOf6qLRSsOMkEeqKCVgYGtxlAFq6MjJAQ99MHNyWn5qyzYdt3UY04OxQVee35/DkY7IbPahv4eWEq7SUwJ2G2FEqKUbgDB7oMq4ks9X4fixxF+jzZYMkIjwneMBgJx/BV1qKIgZ546oDW2eB8hkYwRS9XsGPr3QXO11bZGZDuaSq9tqZaV2iRw5bEdUkBOz8PUlvaHRRgyH3pXnLj81YIKYDBxt2XIGgNz1UmOVrQBhBIijbhOaWgb80yJQBzSdUNBB23Qew9odpzuu+I1pxlQJpQH6lGqKvQfe+CArJVhvXZQqi4gfi3CCVdzAaclAq68YBwUBS8XiRoIjOSVSb1c/AjdJVzEE8mA81DvXEgpwQHapSNmgqj3C4TVcxknfqd09PggeuFY6rlc9/L8IHQIe+Q5wuGXI3TROUDmvbmidmuklvnbKzdpOHs/MP7QhemuLdwg26w35tVTsdHIC0jYqy01fyy5YFZLzNbpQWkmMnzM/keq0e1XmOqibJE/IPP0QaE2rD+ucqRFO0nnue6qlPXggAE/JFaesGBkhAeY4EbJt8bXHON+aiRVQxkHZOeMHDc8+yDxUR6mOGNj+qG1NO0tBG3wRPWC3c5UeXRy79EFdqafT3KSKVEAwTy3SQExUBrU62cE5B6IC2q1sHZOR1QG2SUBp8+ORUeWswPeQyarI5P2Q+ordORqygL1FxAbz5IRV3U457fFBq24AAkuVVu3EDYyWRu1vHQHkgsVwu7WBznPAHxVPuvEL5XFlOcN/Of4QOruM1S/MjyR0HRRHv1IHZpy9xcSSTzJPNRyclcSQdXEkkCXQVxJB3cHsp9uuM9HIJInYPUdCFB1dDulnHJBo1lv0VWwEHDx7zSeStNFW6sEuWK0s74JBJG8teORVzsV+ZPpjkcGyjpnn8EGm09Vq6ghTG1OHYJVSpK4aeaJQ1bTjB+ZQHxMCf4XDICdzshXtHItOxXuOfI3KAjI7X5cbeqSi+0FxGO3PCSCuMqJG4DX4HXKdNaGuwXkeoQR9VjO+6izVwxzQGqi5be9sg9dd2Qtc50mMdSUBuV6bDlrfM/t2Vcq6qWpdqkeT2HRATuV+mqXlkTi2Pq7qf6QmSTUmkkHF1cSQJJJJAkkkkCSXQuIEkkkg6utc5hDmkgjkQuYOMroIxtlBZLLxE5jmxVZ9A/+1cqauDmjSVlTeeUVtd3konBkuXw9urfgg1GKpztnClxTDR5iqrRVrZY2uY/LXDIKKRVGw33QHY5gQGgjKSFsqcDO+e6SCoyuODuhtZI8NOHHkkkkFemJMhJOSV0tGhpxuUkkDR5rykkgSSSSBJJJIEkkkg6eQSbzSSQehu1cb7ySSBDkV5SSQOs3G6cwNB26JJIC3DMjw6Ruo6cjZW2Fx8u6SSCYxx080kkkH//2Q=="/>
          <p:cNvSpPr>
            <a:spLocks noChangeAspect="1" noChangeArrowheads="1"/>
          </p:cNvSpPr>
          <p:nvPr/>
        </p:nvSpPr>
        <p:spPr bwMode="auto">
          <a:xfrm>
            <a:off x="1587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data:image/jpeg;base64,/9j/4AAQSkZJRgABAQAAAQABAAD/2wBDAAkGBwgHBgkIBwgKCgkLDRYPDQwMDRsUFRAWIB0iIiAdHx8kKDQsJCYxJx8fLT0tMTU3Ojo6Iys/RD84QzQ5Ojf/2wBDAQoKCg0MDRoPDxo3JR8lNzc3Nzc3Nzc3Nzc3Nzc3Nzc3Nzc3Nzc3Nzc3Nzc3Nzc3Nzc3Nzc3Nzc3Nzc3Nzc3Nzf/wAARCAETALcDASIAAhEBAxEB/8QAHAAAAQUBAQEAAAAAAAAAAAAABQADBAYHAQII/8QAOhAAAQMDAgQDBQgCAgEFAAAAAQACAwQFERIhBjFBURMiYRQycYGRByNCUqGxwdEV8GLhJDNDU3Ky/8QAFAEBAAAAAAAAAAAAAAAAAAAAAP/EABURAQEAAAAAAAAAAAAAAAAAAAAB/9oADAMBAAIRAxEAPwDDspJYxzISzjkg6ABz59kiSSuJIPbXFdXhpwEiSSgdBSkftsmvMAuFB1ji17XdjlOSSvmlLnHJJTS9RnzboHWDzBS2jZMsbhPtCD00EnYLy4Ydg52XtpJzheyctw8A+qBguCakIAyvcmlvunKiTPJ2QdEh1HC96+5KYD8dBnuutcUHtxz6pRluvBXkZOV5cCED+oxPyOSlRT6gENLnd0g5w6lAaaWu6pKHRPIPfKSAeupLiDq4kkg6MdUs45LiSBLo9V0NyM9Fw80HcjsnGsDhlp+KbAJU+zUjqy4QQg41yNB3wAM7k/JBpHDX2VvrrUytudXJDJI0ObFCB5ARtqJ6+gROyfZ/ZoWSRXDxKyfWQHaixrR0wAeatMd5FJSaQ4FriS34IXFchh1Q0nU4n9/+kDV++zO0vt7jbAaWoaMtcHlwPxBJ/RYxVtkhnkhkGHxuLHDsQcFbfVcSPbCQ7oMfELGb4xzLnUyuBImkc9ru+SgHEd01IwJ0nK8PPRBGIXQSF1zTlcIQd8Q9kteea8JIPTiOi4uLqCTSyaRukmYffAzhJA2kkkgSSSSBJJJIEvTTg8sryvQ2IQd1Ek4AHwV/4GsZbS+3ztw+baLI5NHX5/whPBHDT7xWePOw+ysO/wDzPb4d1rD4YoIxEGhoaPgAgrtx1RD39gPoh9BcWmB0erdjiP5/lOXyodJK2mp2mSaRwYxg/EScABPWTgi4W6tgrbtPAYJHZkpm5Jzjbflz5oI1U6WSPxC13hu2Dy04+qZfbIrnRS00jcHOWPA3Ycc1sTHUk9D4U5YYy3TpPI+mFQpmwUF1kpIRmLOQgx+spZaGofT1DdMjDg+vYj0UXOOi03i+xx11LJPG0CaJuqMgc+7T/HqsykBGQRgoPDyvGdknDHNcQcSSSQJJJJB0HBSXQO6SBAbE9l5XSVxAkkkkCSSXprc89kHAcdFYuDOF5+JLiGkllJGQZpPT8o9f2QSkppKypjpqdpc+R2At14Zoqex22OkgaQW4dI4jmgMU1tpbVSxxQRhjGN0ta3oEAvtSIoXlzsZRCuuxkjLYwdZ2DQMlDDa6ioqI5a9oawHIiO5Px9PRBF4KtbPb5LzXDS9jcU0ZB2zzce223zKsfEN1gc+lga8OcAdRHdQ7vOKakIYNJI5jqs8u1fLHO2YvPkdnn06oLtLdHRtc5rht0QWorHuqDUjkByPRQKasFQ5u40nrlFoKdsseloGBuT6IJlBWNqI/NgnqD1VB4usD6Cqkq4RqpJHahjmzPQ/NXiW0mia2qpy4R/ibnOn1HomZYIamF+X6i/mHHIwgyZ8ZcMpkjCM3ajNFVvhPu5y31CFSZBQNJJJIEvTRkryugoHtGADjZJJryBvuEkDCSSSBJJJIEugkFJFLDY6u9VjYKZp0588nRo/3ogtf2Z2cyeNdJW+UHRHt9T/HyK0Zs89WDTUrRJpHmceTR6lDbbRxQ00dso9TYYAGPcG7k/7vlWikApaRkDW4OsOcPygch/KBq3WdtK8TTkPcRue3wXa6SLXq2DRsnayuZpxqw3GyCOfPc61tHQD1fIRtG3uf4HVBXOKLzG0HRINjyVGqKk1sxcR923p3Wi8XcDQG2uqqepnNSwajrI0u9MAbLO3xCKnwAgZpqww1GjOGE7Z5BXSy1Zdp1OGnsFYOBeD7NLYo57jSQ1NRUN1OdI3VpzyA7IDxFYpLLVGptoc+3ucWuDckwuB5d8H9EFoZOyohELsEIfW2XTC+ahIaWHzxk7EHqO26F0NY7Sx4dlpHMKy21zqtriHANLMPz1CCm3ewtuVINOWTR7D07gqg3OhmoZjDUN0uHI9Ctcqnyw3KGOJuTOxx0uHPG4z2yM/RA+Kbay6290kTR4rNx3yOYQZk5oA5rz1TrmkEtcCHDYhNEIEQuL0OS6G6gg9M3bukvQAbsEkDCSSSBLu4SAJIAGSeivnCPCccrW1NczWQNRD/AHWdh6lAC4W4Yq75UtOhzKQHL5SMZHYLV6S2xW6njobfG2MBuHEdB8e57ona6UmLwqVrY4hsX4wMdgiUcEDMQwESSE4J7H1QC6KkdCNBkazfIeOqI1NzbJAaeKMvm/4DUSe6ddbYZoWyF73gnAOcB3TlzRK200FIwtaxrB6IKrDaqqpkJqWuii1csjLv6RSjcLRHK2NrWscN9kTuFTDGHOY4ct+mFn3Et+DjJHG8gDmc7YQPcS8RtFPJGzZuCAMrKK+udvG0b9Vd7fYKm+0slXK50VKPdf1f8PRXGzfZ3w5TWSndc6T2mvdpMsjpHgZPm2AOMAbIKrwjxK82qGMSZdG0Mc0HkR/aPtqmV5Ad5XOO5R7i632qpsZp6CnjjqGRnwHRtDdDgMgD0PLCyqjvE9I7EzSN8akFzrOGoJAZoZHwnGpwZjDvkmhQ3OgZqpXNnYRyb5XY+B/tO2y+Q1MTIzKNeEXZPDI0MYc6eqAXRNlkqmGsGlkIMjnPHvPIwAD1wMrk9G2Z0j4QBncjoUQnj1jllrjh7f8AfqoDZnUBYJPNA7I1nm0+qDOOMLF7PI6tpwQ0n7xvYqoFbZe6WKqhcGgFr29Oqya82x9BVua1pMTt2H+PkgGtOF75DZP09DPMRpYQO5R632Row6Vpc4fRADpKCoqz92047nkkr7R0rWRk6cDoBySQZqQQd05TwSVMzYomlznHYBWKWyCQ5Iwfyt6qwcO8ONhy4RnU/Yk9vigj8O8O08DmSStM0gOc42HwWj26j0MYZmNbGfMIxyHxTNDQsgZnILmDtgIhTxSzOJ30NHXqg9VVYMeDCCB1cP4CkUDdD4jg4BOrG3MEZUaeNkUZOk5xg7fqnaKqc1pOG4A5lBMz7OGgknS0ADsotTc2xghzg35oLfOIDSOOWB7ccgcYWd3viiqr5XQ0oEbBsXZyfkgsfF3E8EeWRVLi/wDI3fPxUrgfgSr4hay68QucykJ1R0/LUO5Tv2d/ZjJXGK739jhEfPFTu5v7Od/X1WnXe4x0bGUVMGiV2zW/z8EAx9NBPWx0FOxraaBup4GwxyA+f8IjJR299YI3OPhxjAGsgZIUGmiZS0j6h5Je/JydifVVSO/abrUU0msxucCJMHSDyxnvyQFeJoYaWqAYcwv2bh2cH/f2Ky3iO1T01Q6dzP8Ax6hxLSOh7H91q08MFwpCx4BzycOYQapoPa7fLQVY8wGxPPI5EIMqorhLaZ8OadBPPsrjar4yVjXCQb9AUxUcOtr6Vw04mjy13xHVUwRS2qudBUBzW52KDXIqptRF9zI3xOoJ5qFeXBlO2PVl+7iQeZKrtnngLRpcWu755opMDI5j3u9d0Hmiklaw07iSBu30QS/UhbM2RwOgnceqtFPTamjbl1UW/wBKCyMbHIQV+kpI3EaTkDcgIrHG1p8rW4GENopPCl8J58zTt8EVLiBy29EDcm7NLBjfkAkuMaQC5pOT23ISQP09vY2QFwAAOCT0VipYdDGuhY0tOw/v91Bt8b5MnAwTk+XOEapaMzPaQfMDlwPIoHrbRSPBEuzc9uaMaWQM0jbZchcImljuQGxTFRUDB8RwwORCCBX3GGDIeDk+iBXO/wAEEZa16k3a+NjY+Jkbc8s91RK189wrBT0rA+Z/YbNHdBEvFyqbpUGGHUAeZWlfZb9ndOyKO73aIPds6nidyH/I+vZLgTgKNr2VNw+8AOS0j3z/AEtOrHso6Qhh04HTog8Xm6QW2jc4kANCqlhZNdXy3OqaRHIcQtP5O/z5/RVytqKziTiD/GGQGlhHiVLmnm3OzfiTt8Mq8TVMNuoRnDWRtyewQAuL6upp4Gw0YZJPKRHHGTzcdgE7NZvY+GmU0rY3kN1S6ebnfiOfmn6ezw3WOnu9VJKyWN3jQAOwMEHGR123+ie8Q1tK8NkIIy075wRsUFHsFZUQ1stvrJm6mOywuG7mdD8eitctKZ4ctxrG7SgHFPDdzdRx3ahiBqKfzFmffb1HzUrhq8+2UUb8Oa8D3XBBCjljprtpeCPEbhwPRyhcdcKiutUs9PHieM+KwgbnuEVvURbKyvYPvI3ZIxzHVWy3eFW29pGCC1B87W2V2THqLJWHkVZra50hHtFToA6advqpH2icLPoLga+gZjXlxb0J6hV+13OKVoa9oDxsWu6FBeaOp8xaPM3PvDku3Rnjsw3shFJWtw1oLQPRFIZdbSM5QVatiLZdePdO55ZRWgidOBHzYQMEnderpTAQOfzyP1TVhlBEY6tOCgPQUGY8R4G+OSSL0QY3mOeeiSBUtKIiCS3fY+o6KfHOIj5SAEC9v0jDj8ColXdw0ENwfmgNXG5iNji1yrVfeZ3+6HBo7KBV3Au3c76nkgbqmrulX7FbAXPJ88mNmoJElZWXOubQ2+MvnefM88mjuVqXB3AcVvibLVvMkjsFx5Fx9TzTPBXCEFmpmzSDXUSbuc7nn1WhRSaYwcZx0CD0yGOmjGA1oA5dlRuMr68vFDRZlqZfLHG08/U9gOpRrie7wR0z9UzoyBzaVUeFLcZnS17y58tXvrdzbH0aO2eZ+SAjwlbRbKJxfh9RMdUkmPeP9dAiFzp4q4xQSN1tc7LiTtjt6p6FjZZNDTiNpxkdU9cZ46amcQ5oDBsSgE8Q3aK3UukPIDdgBzJ7IRwDcqm5tuEbo8PbM53PodwmLVbJuI7mZal4bThxaw8x6lWfh2yxcMVdfTMn8Z1RIJQ8twQMAY+RB+qDn+acw+yTbOZs4HmCh7KT2aUvoi0tkcS5nIAn9kL4ytFW+6PrqOUtnMY8udpA3v64UDhjiDxSYal+mVhw5rzuCgOV7XPD45BpcRyT/B9b4T/Y5nYc0436junaqaOojacZKFSO8GpZOGDxYtyMe83qguV4t0VbTlrwDn3eyxvivg6WkqZK23M84J8SEfiHceq2e317K2lbgg5HRDLxRibU8f8AqDkgw+gq45GghrWvHMY6o5BXFjQM4Pdd4m4bdHVuqqICN7t3MOwf/RVeMksbyx+Wubs5p5hBY5a5jo9GQe6j2l/hVJI90vyAg4qGhuScJ2nrhF5s780F4N0ZANIdlySoU9zc5xIekgLOuMkmRkD5qHU1zYmlz3brtv4cu1SQTTyRt/M7IVqtH2fh8zJqwOcGnOHnOfkgq1rs1z4ieCxroaU/i6uHp6LVuEOFKS0xBsMeX9XFFbdbGQRhrGaQBgYCMxBsTNOAB3Qc8NkTMk8kLuV1FPE7D9KV2rfDjcGvGyzbiu8ERP8AvCB1wUHi73Ke+XiG2xv8sj/vCOjBz/r5q+e0R08EdFTMALgA5w/C3ss4+zmjkqJpLg/JfOcMJ6MH9nP6LUYaERnLhlx5lB6JbHEfC2PMklVCapq+Ib4LVCHMpo/NUSA5OOgGO+6LcT3I0VI9lPGZZNP4eQ+J7KXwDbhbLE6sqsPq6k+LI71PJo+GwQGLdRRRSeHTtDIqZukBvLkqhduIDH9oNtt0bS/2iN7HAdOoP1BV/wDBbT0ji04dJ5nu9V8+113dT/a2yskeCyCsbDkcg0jSf/0UG1XmkdOGTcvCGSO/cfRZbx5YX0cjbvbXkBo1PA6jK12pl1UziRnIVHu7fHtk8HvaS5pQB+FLv7XTt1z5dgYGMIvcvFnLHRe8w81ReF42R1c1LK90T43eV7ex3GR1WjUkY8DzSB5xzDcIIthufsdR4L/KDuArhE6OqGtpzlZlxJK2mnglwDofj5H/AEK08N3USxNAOPRAUvVpbVw7M3HXusq4yslTTMdVwRl3ht+9a33sd/VbaHh7M7EdUKudsjnjPlGD+iD5pfc3fgb9SmDXznm4fRWb7QuGXWevNTTx4pZjuANmO7fAqoIJPtUjhu/dJMtAdsAkg+xhboY3atA+nJeZYW6TpA23Ut07XdVHdIHamjmEEXUWZz2Q+uuJY0hgTtaXsGkseRnYg80EqtOCZRoA6EoBl3rJHMc55Gkc91ld/qZbzd4rbTnDXvw4joOp+iufEVcalxorYw1NQejPdb6k9FF4c4W/xsr6mqeJayT33AbNHYf2gs/C8DKGOJrG6WtaA0dgOStrK4FueR7qv0kWiMEHYr1UVPgRE5G3dAO4xr5ZmR0cJ+8qZWxDHPBO/wCmVboWOjZTwDJB85HQAcv99FTeFaeS8X2WuqC10cDiyEDkD+I/x9VeqOZrq2pxvpdob8Bt++UHq81pp7e+R34Wnbuvm2xRm9cYUvjDPtFYJJPgXaj/AEvo6+lsdHM9+50O59Nli/2V2oz3etlLPvYMNaD0Of8ApBtulkcAZkkY5FVWriiZVyQN3MrS7Hw/6VnmLvZz+YDcHZUmsllhusczd9JIIPUHYhBVr3Qut9ZDcKYZ83hzN9Oh/wB7qw26tMsH3Z3xuDthROKWeJSTOj/E0kD15prhyq8eKPJ6DYoIHGTHMtE8o95gD/o4LzwfdBLEzzb9d0U4pg9qoKqnGAZYy0FZ1YKiW31hilBa5jsFpQb5bK7XGASUTEn5hkFUix3ATxNdC8E43CtNNVB4aHuwSgi36yU11ppIJ2B7ZBhwKwrizguvsFRK/QZKQHySAch6r6Sp4WSuG+w5lcuFvgqoXxTwte1zcODhnIQfJUG0g1dElo/F/wBm1bb659TZoHT0rznwW7ujz27hJBsclzZGTl3zUKe9wHLmzaXj15+hWfMmvV4cfL7JAfxOGXkfD+0YtnDcDXtfMHTSfnkJd/0EBSq4hjqA5lOZ5njbQxv88kNbZrhd5w6olkp6frG12Sfn0+SslNbWtwGsAb6BHaOjZGBnkgA0fD9PQUwjp4Q0dSBuT6pVFG1g3b0yrPO+NjNuiB1s0T3Fud0ASWXQMDZAL9WmOlkIODjqi1flhJJJCo/Etc6WRlO07vcGbepwgvHBOulskWnaVzNRPXJ3/lW+w0uG6j1KrVgh+6ZHyAACu1C4QxgY+hQRL7ROqYSz3YzzJPMLNOAS2i4zv1Oz3RID+61K5z6mHOcY6LJ+DnNl45v7s+bxBgoNWllZPD5tJdyVXu1CC8vYN+aKsJBcQQc/oolS55zjYoKjdstYWOGQRjCrllqfZZnw9GuICtd1iLjk5VMrR7JVucfKx52PqgsD5hVzBjd+6iX7hf2xvtNI0NqGDI7OHYr3ZJ4G7gkk8yVcKKWN8W+DlBQ7E+dhzEC2Zhw9p79irzaql8gBqW4d2VZ4lt7mTe129wZUt5Ho/wBCh1t4vkdJ4EsPh1DThzXOwEGwUdVGxgwQB2RGJ7XgFxwT+gVAs90D3tfM8Of0DeQVtparxGgg7oDDqaJ7MuA22SUWOqIGDlJBU6Wg5ZCL01K1g5YC5CQBkjGR1SlqhEwk7BBLL2RnomJrg2MYDtkJrK7Y5OT2QaruQ0HL8IDFdd8NPnGVTrvxJ4RcNRDgdiN0Lvl+ZE1wa/f4qg191lqZSGPwCeaC1V/G8zWOZjVlA7VWVF24johJ7vjBxA7Df+ENorRcK94FPSyyZ/ERgfUrQOC+E6i3zGprWN8U+VgG+kdUGhWTyBp6KziUacNOFXaJvht5Ke6pAGeWEDlY7OWlxOeYys3sB9l4/vAwAJAxwx0yFeJakPacHKz6orG0nHTnYH31OAfkSg0VsoGSDz7qO+qDid8oa+pLmDRz6puFxe7Ayc9EHq4NEurSqxdbUa2F0IJacglw5jCuQp5A/cAbbD+1z/Ht0kYz3PUoM9Fvq7W/IcZmDqBuPki1HefIAHI5VUeXEYyglbaGueXxt0P7jqglGpFRud1WuJrQHn2qBoD29uqIsE1MR4jSB3Ut72zxFp7IIXCN01Rtp5xhh5Pxg57FaNa/FaG8y09Tssdpqh1pvOGHEcpyB6rUrFdDUxtLnboLU1mpoyUlyCUPb+wSQCXVQa0odVVjRzcgFZfmR4Ywl73HytG5J9AvFPbLvdHAyn2OA9/NIR8OQ+aBy6XqGJh1yAEclXpP8vd3YoaSQRu2EjxoH6/wr9a+FKGkcH+F4sv/AMk3md/18keioGMHujKDJIPs5qap2u51p76Ih/J/pH7dwPa6HSYqRrpB/wC5J5j+q0IUoxs1e4qRpOcIAdtsbGb6Bn4IwbW0NDg0ItBCxgGy9SuZpICCuTQ+ET2Q+olwC3OEXuOQctP1Ver6iONp8XDPXoghVNUYQd/ms3v1U6O7+2k6nMI+forDfbzDBG9weC3lkfsO6z6trHVche/YZyADyQa1YLlSXClZKyQFvUZwR6FWailhIxCM/wD1/tfPlHWTUcolgkII5jOzviFqfCPEgrYGNdIGjljGMHscIL6wAjOApLKZrmagOf6qLRSsOMkEeqKCVgYGtxlAFq6MjJAQ99MHNyWn5qyzYdt3UY04OxQVee35/DkY7IbPahv4eWEq7SUwJ2G2FEqKUbgDB7oMq4ks9X4fixxF+jzZYMkIjwneMBgJx/BV1qKIgZ546oDW2eB8hkYwRS9XsGPr3QXO11bZGZDuaSq9tqZaV2iRw5bEdUkBOz8PUlvaHRRgyH3pXnLj81YIKYDBxt2XIGgNz1UmOVrQBhBIijbhOaWgb80yJQBzSdUNBB23Qew9odpzuu+I1pxlQJpQH6lGqKvQfe+CArJVhvXZQqi4gfi3CCVdzAaclAq68YBwUBS8XiRoIjOSVSb1c/AjdJVzEE8mA81DvXEgpwQHapSNmgqj3C4TVcxknfqd09PggeuFY6rlc9/L8IHQIe+Q5wuGXI3TROUDmvbmidmuklvnbKzdpOHs/MP7QhemuLdwg26w35tVTsdHIC0jYqy01fyy5YFZLzNbpQWkmMnzM/keq0e1XmOqibJE/IPP0QaE2rD+ucqRFO0nnue6qlPXggAE/JFaesGBkhAeY4EbJt8bXHON+aiRVQxkHZOeMHDc8+yDxUR6mOGNj+qG1NO0tBG3wRPWC3c5UeXRy79EFdqafT3KSKVEAwTy3SQExUBrU62cE5B6IC2q1sHZOR1QG2SUBp8+ORUeWswPeQyarI5P2Q+ordORqygL1FxAbz5IRV3U457fFBq24AAkuVVu3EDYyWRu1vHQHkgsVwu7WBznPAHxVPuvEL5XFlOcN/Of4QOruM1S/MjyR0HRRHv1IHZpy9xcSSTzJPNRyclcSQdXEkkCXQVxJB3cHsp9uuM9HIJInYPUdCFB1dDulnHJBo1lv0VWwEHDx7zSeStNFW6sEuWK0s74JBJG8teORVzsV+ZPpjkcGyjpnn8EGm09Vq6ghTG1OHYJVSpK4aeaJQ1bTjB+ZQHxMCf4XDICdzshXtHItOxXuOfI3KAjI7X5cbeqSi+0FxGO3PCSCuMqJG4DX4HXKdNaGuwXkeoQR9VjO+6izVwxzQGqi5be9sg9dd2Qtc50mMdSUBuV6bDlrfM/t2Vcq6qWpdqkeT2HRATuV+mqXlkTi2Pq7qf6QmSTUmkkHF1cSQJJJJAkkkkCSXQuIEkkkg6utc5hDmkgjkQuYOMroIxtlBZLLxE5jmxVZ9A/+1cqauDmjSVlTeeUVtd3konBkuXw9urfgg1GKpztnClxTDR5iqrRVrZY2uY/LXDIKKRVGw33QHY5gQGgjKSFsqcDO+e6SCoyuODuhtZI8NOHHkkkkFemJMhJOSV0tGhpxuUkkDR5rykkgSSSSBJJJIEkkkg6eQSbzSSQehu1cb7ySSBDkV5SSQOs3G6cwNB26JJIC3DMjw6Ruo6cjZW2Fx8u6SSCYxx080kkkH//2Q=="/>
          <p:cNvSpPr>
            <a:spLocks noChangeAspect="1" noChangeArrowheads="1"/>
          </p:cNvSpPr>
          <p:nvPr/>
        </p:nvSpPr>
        <p:spPr bwMode="auto">
          <a:xfrm>
            <a:off x="1587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0" name="Picture 2" descr="Image result for paul the apo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192" y="2871441"/>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02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9501" y="1295401"/>
            <a:ext cx="4732699" cy="1815882"/>
          </a:xfrm>
          <a:prstGeom prst="rect">
            <a:avLst/>
          </a:prstGeom>
          <a:noFill/>
        </p:spPr>
        <p:txBody>
          <a:bodyPr wrap="square" rtlCol="0">
            <a:spAutoFit/>
          </a:bodyPr>
          <a:lstStyle/>
          <a:p>
            <a:r>
              <a:rPr lang="en-US" sz="2800" i="1" dirty="0">
                <a:solidFill>
                  <a:srgbClr val="FFFF00"/>
                </a:solidFill>
              </a:rPr>
              <a:t>“And I will pray the Father, and he shall give you another Comforter, that he may abide with you for ever.”</a:t>
            </a:r>
          </a:p>
        </p:txBody>
      </p:sp>
      <p:sp>
        <p:nvSpPr>
          <p:cNvPr id="7" name="TextBox 6"/>
          <p:cNvSpPr txBox="1"/>
          <p:nvPr/>
        </p:nvSpPr>
        <p:spPr>
          <a:xfrm>
            <a:off x="82990" y="6488668"/>
            <a:ext cx="4038600" cy="369332"/>
          </a:xfrm>
          <a:prstGeom prst="rect">
            <a:avLst/>
          </a:prstGeom>
          <a:noFill/>
        </p:spPr>
        <p:txBody>
          <a:bodyPr wrap="square" rtlCol="0">
            <a:spAutoFit/>
          </a:bodyPr>
          <a:lstStyle/>
          <a:p>
            <a:r>
              <a:rPr lang="en-US" dirty="0">
                <a:solidFill>
                  <a:schemeClr val="bg1"/>
                </a:solidFill>
              </a:rPr>
              <a:t>2 Corinthians 1:22; John 14:16</a:t>
            </a:r>
          </a:p>
        </p:txBody>
      </p:sp>
      <p:sp>
        <p:nvSpPr>
          <p:cNvPr id="6" name="TextBox 5"/>
          <p:cNvSpPr txBox="1"/>
          <p:nvPr/>
        </p:nvSpPr>
        <p:spPr>
          <a:xfrm>
            <a:off x="1828800" y="0"/>
            <a:ext cx="8610600"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Comforter—Holy Spirit</a:t>
            </a:r>
          </a:p>
        </p:txBody>
      </p:sp>
      <p:sp>
        <p:nvSpPr>
          <p:cNvPr id="8" name="TextBox 7"/>
          <p:cNvSpPr txBox="1"/>
          <p:nvPr/>
        </p:nvSpPr>
        <p:spPr>
          <a:xfrm>
            <a:off x="6096000" y="4876801"/>
            <a:ext cx="5356634" cy="954107"/>
          </a:xfrm>
          <a:prstGeom prst="rect">
            <a:avLst/>
          </a:prstGeom>
          <a:noFill/>
        </p:spPr>
        <p:txBody>
          <a:bodyPr wrap="square" rtlCol="0">
            <a:spAutoFit/>
          </a:bodyPr>
          <a:lstStyle/>
          <a:p>
            <a:r>
              <a:rPr lang="en-US" sz="2800" i="1" dirty="0">
                <a:solidFill>
                  <a:srgbClr val="FFFF00"/>
                </a:solidFill>
              </a:rPr>
              <a:t>“I will not leave you comfortless: I will come to you.”</a:t>
            </a:r>
          </a:p>
        </p:txBody>
      </p:sp>
      <p:pic>
        <p:nvPicPr>
          <p:cNvPr id="10" name="Picture 6" descr="http://t0.gstatic.com/images?q=tbn:ANd9GcRFcaI3qqxl0p6LRzIkiwt0hWvG4TPyXjSblZVSotvRtWWSskEI0g"/>
          <p:cNvPicPr>
            <a:picLocks noChangeAspect="1" noChangeArrowheads="1"/>
          </p:cNvPicPr>
          <p:nvPr/>
        </p:nvPicPr>
        <p:blipFill>
          <a:blip r:embed="rId3" cstate="print"/>
          <a:srcRect/>
          <a:stretch>
            <a:fillRect/>
          </a:stretch>
        </p:blipFill>
        <p:spPr bwMode="auto">
          <a:xfrm>
            <a:off x="2219609" y="3587210"/>
            <a:ext cx="3085722" cy="2311314"/>
          </a:xfrm>
          <a:prstGeom prst="rect">
            <a:avLst/>
          </a:prstGeom>
          <a:noFill/>
        </p:spPr>
      </p:pic>
      <p:sp>
        <p:nvSpPr>
          <p:cNvPr id="2" name="Rectangle 1"/>
          <p:cNvSpPr/>
          <p:nvPr/>
        </p:nvSpPr>
        <p:spPr>
          <a:xfrm>
            <a:off x="4207447" y="673150"/>
            <a:ext cx="3418436" cy="369332"/>
          </a:xfrm>
          <a:prstGeom prst="rect">
            <a:avLst/>
          </a:prstGeom>
        </p:spPr>
        <p:txBody>
          <a:bodyPr wrap="none">
            <a:spAutoFit/>
          </a:bodyPr>
          <a:lstStyle/>
          <a:p>
            <a:r>
              <a:rPr lang="en-US" i="1" dirty="0">
                <a:solidFill>
                  <a:schemeClr val="bg1"/>
                </a:solidFill>
                <a:latin typeface="Abadi" panose="020B0604020104020204" pitchFamily="34" charset="0"/>
              </a:rPr>
              <a:t>earnest</a:t>
            </a:r>
            <a:r>
              <a:rPr lang="en-US" dirty="0">
                <a:solidFill>
                  <a:schemeClr val="bg1"/>
                </a:solidFill>
                <a:latin typeface="Abadi" panose="020B0604020104020204" pitchFamily="34" charset="0"/>
              </a:rPr>
              <a:t> = “a pledge or security </a:t>
            </a:r>
            <a:endParaRPr lang="en-US" dirty="0">
              <a:solidFill>
                <a:schemeClr val="bg1"/>
              </a:solidFill>
            </a:endParaRPr>
          </a:p>
        </p:txBody>
      </p:sp>
      <p:pic>
        <p:nvPicPr>
          <p:cNvPr id="4" name="Picture 3">
            <a:extLst>
              <a:ext uri="{FF2B5EF4-FFF2-40B4-BE49-F238E27FC236}">
                <a16:creationId xmlns:a16="http://schemas.microsoft.com/office/drawing/2014/main" id="{17602C24-1F97-45C2-88E6-8F86A54B8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955" y="1295401"/>
            <a:ext cx="3418436" cy="3087620"/>
          </a:xfrm>
          <a:prstGeom prst="rect">
            <a:avLst/>
          </a:prstGeom>
        </p:spPr>
      </p:pic>
    </p:spTree>
    <p:extLst>
      <p:ext uri="{BB962C8B-B14F-4D97-AF65-F5344CB8AC3E}">
        <p14:creationId xmlns:p14="http://schemas.microsoft.com/office/powerpoint/2010/main" val="110087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59255" y="1338404"/>
            <a:ext cx="5804781" cy="1815882"/>
          </a:xfrm>
          <a:prstGeom prst="rect">
            <a:avLst/>
          </a:prstGeom>
          <a:noFill/>
        </p:spPr>
        <p:txBody>
          <a:bodyPr wrap="square" rtlCol="0">
            <a:spAutoFit/>
          </a:bodyPr>
          <a:lstStyle/>
          <a:p>
            <a:r>
              <a:rPr lang="en-US" sz="2800" i="1" dirty="0">
                <a:solidFill>
                  <a:srgbClr val="FFFF00"/>
                </a:solidFill>
              </a:rPr>
              <a:t>“Peace I leave with you, my peace I give unto you: not as the world </a:t>
            </a:r>
            <a:r>
              <a:rPr lang="en-US" sz="2800" i="1" dirty="0" err="1">
                <a:solidFill>
                  <a:srgbClr val="FFFF00"/>
                </a:solidFill>
              </a:rPr>
              <a:t>giveth</a:t>
            </a:r>
            <a:r>
              <a:rPr lang="en-US" sz="2800" i="1" dirty="0">
                <a:solidFill>
                  <a:srgbClr val="FFFF00"/>
                </a:solidFill>
              </a:rPr>
              <a:t>, give I unto you. Let not your heart be troubled, neither let it be afraid.”</a:t>
            </a:r>
          </a:p>
        </p:txBody>
      </p:sp>
      <p:sp>
        <p:nvSpPr>
          <p:cNvPr id="7" name="TextBox 6"/>
          <p:cNvSpPr txBox="1"/>
          <p:nvPr/>
        </p:nvSpPr>
        <p:spPr>
          <a:xfrm>
            <a:off x="0" y="6488668"/>
            <a:ext cx="4038600" cy="369332"/>
          </a:xfrm>
          <a:prstGeom prst="rect">
            <a:avLst/>
          </a:prstGeom>
          <a:noFill/>
        </p:spPr>
        <p:txBody>
          <a:bodyPr wrap="square" rtlCol="0">
            <a:spAutoFit/>
          </a:bodyPr>
          <a:lstStyle/>
          <a:p>
            <a:r>
              <a:rPr lang="en-US" dirty="0">
                <a:solidFill>
                  <a:schemeClr val="bg1"/>
                </a:solidFill>
              </a:rPr>
              <a:t>2 Corinthians 1:22; John 14:27</a:t>
            </a:r>
          </a:p>
        </p:txBody>
      </p:sp>
      <p:sp>
        <p:nvSpPr>
          <p:cNvPr id="6" name="TextBox 5"/>
          <p:cNvSpPr txBox="1"/>
          <p:nvPr/>
        </p:nvSpPr>
        <p:spPr>
          <a:xfrm>
            <a:off x="265814" y="152401"/>
            <a:ext cx="11695814"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cs typeface="Iskoola Pota" panose="020B0502040204020203" pitchFamily="34" charset="0"/>
              </a:rPr>
              <a:t>Where Can I Turn For Peace?</a:t>
            </a:r>
          </a:p>
        </p:txBody>
      </p:sp>
      <p:pic>
        <p:nvPicPr>
          <p:cNvPr id="10242" name="Picture 2" descr="http://t0.gstatic.com/images?q=tbn:ANd9GcQEvhf6Nr-YstE6yq76c-BUE3hTH2StEuJYTrNELFHUetRb-KB3XA"/>
          <p:cNvPicPr>
            <a:picLocks noChangeAspect="1" noChangeArrowheads="1"/>
          </p:cNvPicPr>
          <p:nvPr/>
        </p:nvPicPr>
        <p:blipFill>
          <a:blip r:embed="rId3" cstate="print"/>
          <a:srcRect/>
          <a:stretch>
            <a:fillRect/>
          </a:stretch>
        </p:blipFill>
        <p:spPr bwMode="auto">
          <a:xfrm>
            <a:off x="6550935" y="3304516"/>
            <a:ext cx="3641601" cy="2414541"/>
          </a:xfrm>
          <a:prstGeom prst="rect">
            <a:avLst/>
          </a:prstGeom>
          <a:noFill/>
        </p:spPr>
      </p:pic>
    </p:spTree>
    <p:extLst>
      <p:ext uri="{BB962C8B-B14F-4D97-AF65-F5344CB8AC3E}">
        <p14:creationId xmlns:p14="http://schemas.microsoft.com/office/powerpoint/2010/main" val="102414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3733801"/>
            <a:ext cx="4419600" cy="2246769"/>
          </a:xfrm>
          <a:prstGeom prst="rect">
            <a:avLst/>
          </a:prstGeom>
          <a:noFill/>
        </p:spPr>
        <p:txBody>
          <a:bodyPr wrap="square" rtlCol="0">
            <a:spAutoFit/>
          </a:bodyPr>
          <a:lstStyle/>
          <a:p>
            <a:r>
              <a:rPr lang="en-US" sz="2800" i="1" dirty="0">
                <a:solidFill>
                  <a:srgbClr val="FFFF00"/>
                </a:solidFill>
              </a:rPr>
              <a:t>“And our hope of you is </a:t>
            </a:r>
            <a:r>
              <a:rPr lang="en-US" sz="2800" i="1" dirty="0" err="1">
                <a:solidFill>
                  <a:srgbClr val="FFFF00"/>
                </a:solidFill>
              </a:rPr>
              <a:t>stedfast</a:t>
            </a:r>
            <a:r>
              <a:rPr lang="en-US" sz="2800" i="1" dirty="0">
                <a:solidFill>
                  <a:srgbClr val="FFFF00"/>
                </a:solidFill>
              </a:rPr>
              <a:t>, knowing, that as ye are partakers of the suffering, so shall ye be also of the consolation.”</a:t>
            </a:r>
          </a:p>
        </p:txBody>
      </p:sp>
      <p:sp>
        <p:nvSpPr>
          <p:cNvPr id="7" name="TextBox 6"/>
          <p:cNvSpPr txBox="1"/>
          <p:nvPr/>
        </p:nvSpPr>
        <p:spPr>
          <a:xfrm>
            <a:off x="92045" y="6488668"/>
            <a:ext cx="4038600" cy="369332"/>
          </a:xfrm>
          <a:prstGeom prst="rect">
            <a:avLst/>
          </a:prstGeom>
          <a:noFill/>
        </p:spPr>
        <p:txBody>
          <a:bodyPr wrap="square" rtlCol="0">
            <a:spAutoFit/>
          </a:bodyPr>
          <a:lstStyle/>
          <a:p>
            <a:r>
              <a:rPr lang="en-US" dirty="0">
                <a:solidFill>
                  <a:schemeClr val="bg1"/>
                </a:solidFill>
              </a:rPr>
              <a:t>John 14:27</a:t>
            </a:r>
          </a:p>
        </p:txBody>
      </p:sp>
      <p:sp>
        <p:nvSpPr>
          <p:cNvPr id="6" name="TextBox 5"/>
          <p:cNvSpPr txBox="1"/>
          <p:nvPr/>
        </p:nvSpPr>
        <p:spPr>
          <a:xfrm>
            <a:off x="1676400" y="152400"/>
            <a:ext cx="8839200" cy="2123658"/>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Consolation—</a:t>
            </a:r>
          </a:p>
          <a:p>
            <a:pPr algn="ctr"/>
            <a:r>
              <a:rPr lang="en-US" sz="4400" dirty="0">
                <a:solidFill>
                  <a:schemeClr val="bg1"/>
                </a:solidFill>
                <a:latin typeface="AR JULIAN" panose="02000000000000000000" pitchFamily="2" charset="0"/>
              </a:rPr>
              <a:t>Comfort, soothing, relief from grief</a:t>
            </a:r>
          </a:p>
        </p:txBody>
      </p:sp>
      <p:pic>
        <p:nvPicPr>
          <p:cNvPr id="3" name="Picture 2">
            <a:extLst>
              <a:ext uri="{FF2B5EF4-FFF2-40B4-BE49-F238E27FC236}">
                <a16:creationId xmlns:a16="http://schemas.microsoft.com/office/drawing/2014/main" id="{E7938977-7F61-4313-8032-D63AF74CB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369" y="1856332"/>
            <a:ext cx="3327774" cy="4425596"/>
          </a:xfrm>
          <a:prstGeom prst="rect">
            <a:avLst/>
          </a:prstGeom>
        </p:spPr>
      </p:pic>
    </p:spTree>
    <p:extLst>
      <p:ext uri="{BB962C8B-B14F-4D97-AF65-F5344CB8AC3E}">
        <p14:creationId xmlns:p14="http://schemas.microsoft.com/office/powerpoint/2010/main" val="167944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4524" y="1253153"/>
            <a:ext cx="3782085" cy="2308324"/>
          </a:xfrm>
          <a:prstGeom prst="rect">
            <a:avLst/>
          </a:prstGeom>
          <a:noFill/>
        </p:spPr>
        <p:txBody>
          <a:bodyPr wrap="square" rtlCol="0">
            <a:spAutoFit/>
          </a:bodyPr>
          <a:lstStyle/>
          <a:p>
            <a:r>
              <a:rPr lang="en-US" sz="2400" dirty="0">
                <a:solidFill>
                  <a:schemeClr val="bg1"/>
                </a:solidFill>
              </a:rPr>
              <a:t>Paul acknowledged that some of his writings in a previous epistle could have seemed harsh because he was chastening the members.</a:t>
            </a:r>
            <a:endParaRPr lang="en-US" sz="2400" i="1" dirty="0">
              <a:solidFill>
                <a:schemeClr val="bg1"/>
              </a:solidFill>
            </a:endParaRPr>
          </a:p>
        </p:txBody>
      </p:sp>
      <p:sp>
        <p:nvSpPr>
          <p:cNvPr id="7" name="TextBox 6"/>
          <p:cNvSpPr txBox="1"/>
          <p:nvPr/>
        </p:nvSpPr>
        <p:spPr>
          <a:xfrm>
            <a:off x="92045" y="6488668"/>
            <a:ext cx="4038600" cy="369332"/>
          </a:xfrm>
          <a:prstGeom prst="rect">
            <a:avLst/>
          </a:prstGeom>
          <a:noFill/>
        </p:spPr>
        <p:txBody>
          <a:bodyPr wrap="square" rtlCol="0">
            <a:spAutoFit/>
          </a:bodyPr>
          <a:lstStyle/>
          <a:p>
            <a:r>
              <a:rPr lang="en-US" dirty="0">
                <a:solidFill>
                  <a:schemeClr val="bg1"/>
                </a:solidFill>
              </a:rPr>
              <a:t>2 Corinthians 2:1-4</a:t>
            </a:r>
          </a:p>
        </p:txBody>
      </p:sp>
      <p:sp>
        <p:nvSpPr>
          <p:cNvPr id="6" name="TextBox 5"/>
          <p:cNvSpPr txBox="1"/>
          <p:nvPr/>
        </p:nvSpPr>
        <p:spPr>
          <a:xfrm>
            <a:off x="1676400" y="152400"/>
            <a:ext cx="8839200"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Harshness In Paul’s Writings</a:t>
            </a:r>
          </a:p>
        </p:txBody>
      </p:sp>
      <p:sp>
        <p:nvSpPr>
          <p:cNvPr id="2" name="Rectangle 1"/>
          <p:cNvSpPr/>
          <p:nvPr/>
        </p:nvSpPr>
        <p:spPr>
          <a:xfrm>
            <a:off x="6844420" y="1349463"/>
            <a:ext cx="3123446" cy="1200329"/>
          </a:xfrm>
          <a:prstGeom prst="rect">
            <a:avLst/>
          </a:prstGeom>
        </p:spPr>
        <p:txBody>
          <a:bodyPr wrap="square">
            <a:spAutoFit/>
          </a:bodyPr>
          <a:lstStyle/>
          <a:p>
            <a:r>
              <a:rPr lang="en-US" dirty="0">
                <a:solidFill>
                  <a:schemeClr val="bg1"/>
                </a:solidFill>
                <a:latin typeface="Abadi" panose="020B0604020104020204" pitchFamily="34" charset="0"/>
              </a:rPr>
              <a:t> Prophets of all ages have carried the responsibility to teach, warn, and correct God’s children. </a:t>
            </a:r>
            <a:endParaRPr lang="en-US" dirty="0">
              <a:solidFill>
                <a:schemeClr val="bg1"/>
              </a:solidFill>
            </a:endParaRPr>
          </a:p>
        </p:txBody>
      </p:sp>
      <p:pic>
        <p:nvPicPr>
          <p:cNvPr id="23554" name="Picture 2" descr="Image result for paul the apo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918" y="1003458"/>
            <a:ext cx="2247900"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38527" y="4697508"/>
            <a:ext cx="6096000" cy="1200329"/>
          </a:xfrm>
          <a:prstGeom prst="rect">
            <a:avLst/>
          </a:prstGeom>
        </p:spPr>
        <p:txBody>
          <a:bodyPr>
            <a:spAutoFit/>
          </a:bodyPr>
          <a:lstStyle/>
          <a:p>
            <a:r>
              <a:rPr lang="en-US" dirty="0">
                <a:solidFill>
                  <a:schemeClr val="bg1"/>
                </a:solidFill>
                <a:latin typeface="Abadi" panose="020B0604020104020204" pitchFamily="34" charset="0"/>
              </a:rPr>
              <a:t>“At times I may to many of the brethren appear to be severe. I sometimes chasten them; but it is because I wish them to live so that the power of God, like a flame of fire, will dwell within them and be around about them.” (6)</a:t>
            </a:r>
            <a:endParaRPr lang="en-US" dirty="0">
              <a:solidFill>
                <a:schemeClr val="bg1"/>
              </a:solidFill>
            </a:endParaRPr>
          </a:p>
        </p:txBody>
      </p:sp>
      <p:pic>
        <p:nvPicPr>
          <p:cNvPr id="23556" name="Picture 4" descr="President Brigham Yo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118" y="4481449"/>
            <a:ext cx="1502373" cy="2005209"/>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Image result for lehi l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0889" y="1003426"/>
            <a:ext cx="1902823" cy="21290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153400" y="6488668"/>
            <a:ext cx="4038600"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82324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93813" y="737105"/>
            <a:ext cx="5984341" cy="5262979"/>
          </a:xfrm>
          <a:prstGeom prst="rect">
            <a:avLst/>
          </a:prstGeom>
          <a:noFill/>
        </p:spPr>
        <p:txBody>
          <a:bodyPr wrap="square" rtlCol="0">
            <a:spAutoFit/>
          </a:bodyPr>
          <a:lstStyle/>
          <a:p>
            <a:r>
              <a:rPr lang="en-US" sz="2400" dirty="0">
                <a:solidFill>
                  <a:schemeClr val="bg1"/>
                </a:solidFill>
              </a:rPr>
              <a:t>“When we take the position of withholding forgiveness from our fellow men, we are attempting to block his progress towards salvation.</a:t>
            </a:r>
          </a:p>
          <a:p>
            <a:endParaRPr lang="en-US" sz="2400" dirty="0">
              <a:solidFill>
                <a:schemeClr val="bg1"/>
              </a:solidFill>
            </a:endParaRPr>
          </a:p>
          <a:p>
            <a:r>
              <a:rPr lang="en-US" sz="2400" dirty="0">
                <a:solidFill>
                  <a:schemeClr val="bg1"/>
                </a:solidFill>
              </a:rPr>
              <a:t>This position is … not </a:t>
            </a:r>
            <a:r>
              <a:rPr lang="en-US" sz="2400" dirty="0" err="1">
                <a:solidFill>
                  <a:schemeClr val="bg1"/>
                </a:solidFill>
              </a:rPr>
              <a:t>Christlike</a:t>
            </a:r>
            <a:r>
              <a:rPr lang="en-US" sz="2400" dirty="0">
                <a:solidFill>
                  <a:schemeClr val="bg1"/>
                </a:solidFill>
              </a:rPr>
              <a:t>. </a:t>
            </a:r>
          </a:p>
          <a:p>
            <a:endParaRPr lang="en-US" sz="2400" dirty="0">
              <a:solidFill>
                <a:schemeClr val="bg1"/>
              </a:solidFill>
            </a:endParaRPr>
          </a:p>
          <a:p>
            <a:r>
              <a:rPr lang="en-US" sz="2400" dirty="0">
                <a:solidFill>
                  <a:schemeClr val="bg1"/>
                </a:solidFill>
              </a:rPr>
              <a:t>We are endeavoring to impede the progress of a living soul and deny him the forgiving blessings of the atonement. </a:t>
            </a:r>
          </a:p>
          <a:p>
            <a:endParaRPr lang="en-US" sz="2400" dirty="0">
              <a:solidFill>
                <a:schemeClr val="bg1"/>
              </a:solidFill>
            </a:endParaRPr>
          </a:p>
          <a:p>
            <a:r>
              <a:rPr lang="en-US" sz="2400" dirty="0">
                <a:solidFill>
                  <a:schemeClr val="bg1"/>
                </a:solidFill>
              </a:rPr>
              <a:t>This philosophy is saturated with impure motives that are designed to destroy the soul.” (7)</a:t>
            </a:r>
            <a:endParaRPr lang="en-US" sz="2400" i="1" dirty="0">
              <a:solidFill>
                <a:schemeClr val="bg1"/>
              </a:solidFill>
            </a:endParaRPr>
          </a:p>
        </p:txBody>
      </p:sp>
      <p:sp>
        <p:nvSpPr>
          <p:cNvPr id="7" name="TextBox 6"/>
          <p:cNvSpPr txBox="1"/>
          <p:nvPr/>
        </p:nvSpPr>
        <p:spPr>
          <a:xfrm>
            <a:off x="92045" y="6488668"/>
            <a:ext cx="4038600" cy="369332"/>
          </a:xfrm>
          <a:prstGeom prst="rect">
            <a:avLst/>
          </a:prstGeom>
          <a:noFill/>
        </p:spPr>
        <p:txBody>
          <a:bodyPr wrap="square" rtlCol="0">
            <a:spAutoFit/>
          </a:bodyPr>
          <a:lstStyle/>
          <a:p>
            <a:r>
              <a:rPr lang="en-US" dirty="0">
                <a:solidFill>
                  <a:schemeClr val="bg1"/>
                </a:solidFill>
              </a:rPr>
              <a:t>2 Corinthians 2:1-4</a:t>
            </a:r>
          </a:p>
        </p:txBody>
      </p:sp>
      <p:pic>
        <p:nvPicPr>
          <p:cNvPr id="24578" name="Picture 2" descr="Image result for c. max cald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2082" y="4208368"/>
            <a:ext cx="162877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mage result for back to back tee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940" y="1026798"/>
            <a:ext cx="2826347" cy="1876871"/>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Image result for teen and mother fight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495" t="1582" r="15878" b="1"/>
          <a:stretch/>
        </p:blipFill>
        <p:spPr bwMode="auto">
          <a:xfrm>
            <a:off x="334977" y="3204926"/>
            <a:ext cx="3153401" cy="213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06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838201"/>
            <a:ext cx="4038600" cy="2062103"/>
          </a:xfrm>
          <a:prstGeom prst="rect">
            <a:avLst/>
          </a:prstGeom>
          <a:noFill/>
        </p:spPr>
        <p:txBody>
          <a:bodyPr wrap="square" rtlCol="0">
            <a:spAutoFit/>
          </a:bodyPr>
          <a:lstStyle/>
          <a:p>
            <a:r>
              <a:rPr lang="en-US" sz="3200" i="1" dirty="0">
                <a:solidFill>
                  <a:srgbClr val="FFFF00"/>
                </a:solidFill>
              </a:rPr>
              <a:t>“So that contrariwise ye ought rather to forgive him, and comfort him,…</a:t>
            </a:r>
          </a:p>
        </p:txBody>
      </p:sp>
      <p:sp>
        <p:nvSpPr>
          <p:cNvPr id="6" name="TextBox 5"/>
          <p:cNvSpPr txBox="1"/>
          <p:nvPr/>
        </p:nvSpPr>
        <p:spPr>
          <a:xfrm>
            <a:off x="6477000" y="3886201"/>
            <a:ext cx="4038600" cy="2062103"/>
          </a:xfrm>
          <a:prstGeom prst="rect">
            <a:avLst/>
          </a:prstGeom>
          <a:noFill/>
        </p:spPr>
        <p:txBody>
          <a:bodyPr wrap="square" rtlCol="0">
            <a:spAutoFit/>
          </a:bodyPr>
          <a:lstStyle/>
          <a:p>
            <a:r>
              <a:rPr lang="en-US" sz="3200" i="1" dirty="0">
                <a:solidFill>
                  <a:srgbClr val="FFFF00"/>
                </a:solidFill>
              </a:rPr>
              <a:t>… lest perhaps such a one should be swallowed up with overmuch sorrow.”</a:t>
            </a:r>
          </a:p>
        </p:txBody>
      </p:sp>
      <p:sp>
        <p:nvSpPr>
          <p:cNvPr id="7" name="TextBox 6"/>
          <p:cNvSpPr txBox="1"/>
          <p:nvPr/>
        </p:nvSpPr>
        <p:spPr>
          <a:xfrm>
            <a:off x="64882" y="6399973"/>
            <a:ext cx="4038600" cy="369332"/>
          </a:xfrm>
          <a:prstGeom prst="rect">
            <a:avLst/>
          </a:prstGeom>
          <a:noFill/>
        </p:spPr>
        <p:txBody>
          <a:bodyPr wrap="square" rtlCol="0">
            <a:spAutoFit/>
          </a:bodyPr>
          <a:lstStyle/>
          <a:p>
            <a:r>
              <a:rPr lang="en-US" dirty="0">
                <a:solidFill>
                  <a:schemeClr val="bg1"/>
                </a:solidFill>
              </a:rPr>
              <a:t>2 Corinthians 2:7</a:t>
            </a:r>
          </a:p>
        </p:txBody>
      </p:sp>
      <p:sp>
        <p:nvSpPr>
          <p:cNvPr id="10" name="TextBox 9"/>
          <p:cNvSpPr txBox="1"/>
          <p:nvPr/>
        </p:nvSpPr>
        <p:spPr>
          <a:xfrm>
            <a:off x="1685454" y="0"/>
            <a:ext cx="8839200"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To Forgive</a:t>
            </a:r>
          </a:p>
        </p:txBody>
      </p:sp>
      <p:pic>
        <p:nvPicPr>
          <p:cNvPr id="1638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18296" b="304"/>
          <a:stretch/>
        </p:blipFill>
        <p:spPr bwMode="auto">
          <a:xfrm>
            <a:off x="1103303" y="3358114"/>
            <a:ext cx="4636594" cy="297025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13" t="1501"/>
          <a:stretch/>
        </p:blipFill>
        <p:spPr bwMode="auto">
          <a:xfrm>
            <a:off x="5884753" y="724276"/>
            <a:ext cx="5100276" cy="296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41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17657" y="0"/>
            <a:ext cx="6934200"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Obedient in all things</a:t>
            </a:r>
          </a:p>
        </p:txBody>
      </p:sp>
      <p:sp>
        <p:nvSpPr>
          <p:cNvPr id="7" name="TextBox 6"/>
          <p:cNvSpPr txBox="1"/>
          <p:nvPr/>
        </p:nvSpPr>
        <p:spPr>
          <a:xfrm>
            <a:off x="110150" y="6372813"/>
            <a:ext cx="4038600" cy="369332"/>
          </a:xfrm>
          <a:prstGeom prst="rect">
            <a:avLst/>
          </a:prstGeom>
          <a:noFill/>
        </p:spPr>
        <p:txBody>
          <a:bodyPr wrap="square" rtlCol="0">
            <a:spAutoFit/>
          </a:bodyPr>
          <a:lstStyle/>
          <a:p>
            <a:r>
              <a:rPr lang="en-US" dirty="0">
                <a:solidFill>
                  <a:schemeClr val="bg1"/>
                </a:solidFill>
              </a:rPr>
              <a:t>2 Corinthians 2:9-11</a:t>
            </a:r>
          </a:p>
        </p:txBody>
      </p:sp>
      <p:sp>
        <p:nvSpPr>
          <p:cNvPr id="8" name="TextBox 7"/>
          <p:cNvSpPr txBox="1"/>
          <p:nvPr/>
        </p:nvSpPr>
        <p:spPr>
          <a:xfrm>
            <a:off x="3820886" y="3113314"/>
            <a:ext cx="4800600" cy="830997"/>
          </a:xfrm>
          <a:prstGeom prst="rect">
            <a:avLst/>
          </a:prstGeom>
          <a:noFill/>
        </p:spPr>
        <p:txBody>
          <a:bodyPr wrap="square" rtlCol="0">
            <a:spAutoFit/>
          </a:bodyPr>
          <a:lstStyle/>
          <a:p>
            <a:pPr algn="ctr"/>
            <a:r>
              <a:rPr lang="en-US" sz="2400" i="1" dirty="0">
                <a:solidFill>
                  <a:srgbClr val="FFFF00"/>
                </a:solidFill>
              </a:rPr>
              <a:t>…to who I forgave it, for your sakes forgave I it in the person of Christ;”</a:t>
            </a:r>
          </a:p>
        </p:txBody>
      </p:sp>
      <p:pic>
        <p:nvPicPr>
          <p:cNvPr id="9" name="Picture 2" descr="http://t1.gstatic.com/images?q=tbn:ANd9GcSiPWOdUVkzRQ2ZX2CvoKBZHu1fpfotOw6AztrJTIwJaVUkCmdb"/>
          <p:cNvPicPr>
            <a:picLocks noChangeAspect="1" noChangeArrowheads="1"/>
          </p:cNvPicPr>
          <p:nvPr/>
        </p:nvPicPr>
        <p:blipFill>
          <a:blip r:embed="rId3" cstate="print"/>
          <a:srcRect/>
          <a:stretch>
            <a:fillRect/>
          </a:stretch>
        </p:blipFill>
        <p:spPr bwMode="auto">
          <a:xfrm>
            <a:off x="5627916" y="968829"/>
            <a:ext cx="3138139" cy="1676400"/>
          </a:xfrm>
          <a:prstGeom prst="rect">
            <a:avLst/>
          </a:prstGeom>
          <a:noFill/>
        </p:spPr>
      </p:pic>
      <p:pic>
        <p:nvPicPr>
          <p:cNvPr id="10" name="Picture 4" descr="http://t0.gstatic.com/images?q=tbn:ANd9GcR5vpLcJUjpkp6cmSvCD9VgBjKvAw1sSNpeXOgHJdKKcXUCJxTI"/>
          <p:cNvPicPr>
            <a:picLocks noChangeAspect="1" noChangeArrowheads="1"/>
          </p:cNvPicPr>
          <p:nvPr/>
        </p:nvPicPr>
        <p:blipFill>
          <a:blip r:embed="rId4" cstate="print"/>
          <a:srcRect/>
          <a:stretch>
            <a:fillRect/>
          </a:stretch>
        </p:blipFill>
        <p:spPr bwMode="auto">
          <a:xfrm flipH="1">
            <a:off x="739361" y="2189295"/>
            <a:ext cx="2925219" cy="2182665"/>
          </a:xfrm>
          <a:prstGeom prst="rect">
            <a:avLst/>
          </a:prstGeom>
          <a:noFill/>
        </p:spPr>
      </p:pic>
      <p:sp>
        <p:nvSpPr>
          <p:cNvPr id="11" name="TextBox 10"/>
          <p:cNvSpPr txBox="1"/>
          <p:nvPr/>
        </p:nvSpPr>
        <p:spPr>
          <a:xfrm>
            <a:off x="587829" y="762000"/>
            <a:ext cx="4800600" cy="1200329"/>
          </a:xfrm>
          <a:prstGeom prst="rect">
            <a:avLst/>
          </a:prstGeom>
          <a:noFill/>
        </p:spPr>
        <p:txBody>
          <a:bodyPr wrap="square" rtlCol="0">
            <a:spAutoFit/>
          </a:bodyPr>
          <a:lstStyle/>
          <a:p>
            <a:pPr algn="ctr"/>
            <a:r>
              <a:rPr lang="en-US" sz="2400" i="1" dirty="0">
                <a:solidFill>
                  <a:srgbClr val="FFFF00"/>
                </a:solidFill>
              </a:rPr>
              <a:t>“To whom ye forgive any thing, I forgive also: for if I forgave any thing…</a:t>
            </a:r>
          </a:p>
        </p:txBody>
      </p:sp>
      <p:sp>
        <p:nvSpPr>
          <p:cNvPr id="2" name="Rectangle 1"/>
          <p:cNvSpPr/>
          <p:nvPr/>
        </p:nvSpPr>
        <p:spPr>
          <a:xfrm>
            <a:off x="4247243" y="4527905"/>
            <a:ext cx="7445829" cy="1754326"/>
          </a:xfrm>
          <a:prstGeom prst="rect">
            <a:avLst/>
          </a:prstGeom>
        </p:spPr>
        <p:txBody>
          <a:bodyPr wrap="square">
            <a:spAutoFit/>
          </a:bodyPr>
          <a:lstStyle/>
          <a:p>
            <a:r>
              <a:rPr lang="en-US" dirty="0">
                <a:solidFill>
                  <a:schemeClr val="bg1"/>
                </a:solidFill>
                <a:latin typeface="Abadi" panose="020B0604020104020204" pitchFamily="34" charset="0"/>
              </a:rPr>
              <a:t>Forgiving others does not mean that the sinner should not be held accountable for his or her actions. Nor does it mean putting ourselves in situations in which people can continue to mistreat us. Rather, forgiving others means treating with love those who have mistreated us and harboring no resentment or anger toward them. We are commanded to forgive all men. (10)</a:t>
            </a:r>
          </a:p>
        </p:txBody>
      </p:sp>
    </p:spTree>
    <p:extLst>
      <p:ext uri="{BB962C8B-B14F-4D97-AF65-F5344CB8AC3E}">
        <p14:creationId xmlns:p14="http://schemas.microsoft.com/office/powerpoint/2010/main" val="281217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3241" y="65638"/>
            <a:ext cx="6934200"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A Greater Sin</a:t>
            </a:r>
          </a:p>
        </p:txBody>
      </p:sp>
      <p:sp>
        <p:nvSpPr>
          <p:cNvPr id="7" name="TextBox 6"/>
          <p:cNvSpPr txBox="1"/>
          <p:nvPr/>
        </p:nvSpPr>
        <p:spPr>
          <a:xfrm>
            <a:off x="64883" y="6488668"/>
            <a:ext cx="4038600" cy="369332"/>
          </a:xfrm>
          <a:prstGeom prst="rect">
            <a:avLst/>
          </a:prstGeom>
          <a:noFill/>
        </p:spPr>
        <p:txBody>
          <a:bodyPr wrap="square" rtlCol="0">
            <a:spAutoFit/>
          </a:bodyPr>
          <a:lstStyle/>
          <a:p>
            <a:r>
              <a:rPr lang="en-US" dirty="0">
                <a:solidFill>
                  <a:schemeClr val="bg1"/>
                </a:solidFill>
              </a:rPr>
              <a:t>D&amp;C 64:9-10</a:t>
            </a:r>
          </a:p>
        </p:txBody>
      </p:sp>
      <p:sp>
        <p:nvSpPr>
          <p:cNvPr id="8" name="TextBox 7"/>
          <p:cNvSpPr txBox="1"/>
          <p:nvPr/>
        </p:nvSpPr>
        <p:spPr>
          <a:xfrm>
            <a:off x="823865" y="914401"/>
            <a:ext cx="4814935" cy="2677656"/>
          </a:xfrm>
          <a:prstGeom prst="rect">
            <a:avLst/>
          </a:prstGeom>
          <a:noFill/>
        </p:spPr>
        <p:txBody>
          <a:bodyPr wrap="square" rtlCol="0">
            <a:spAutoFit/>
          </a:bodyPr>
          <a:lstStyle/>
          <a:p>
            <a:r>
              <a:rPr lang="en-US" sz="2800" i="1" dirty="0">
                <a:solidFill>
                  <a:srgbClr val="FFFF00"/>
                </a:solidFill>
              </a:rPr>
              <a:t>“…that ye ought to forgive one another; for he that </a:t>
            </a:r>
            <a:r>
              <a:rPr lang="en-US" sz="2800" i="1" dirty="0" err="1">
                <a:solidFill>
                  <a:srgbClr val="FFFF00"/>
                </a:solidFill>
              </a:rPr>
              <a:t>forgiveth</a:t>
            </a:r>
            <a:r>
              <a:rPr lang="en-US" sz="2800" i="1" dirty="0">
                <a:solidFill>
                  <a:srgbClr val="FFFF00"/>
                </a:solidFill>
              </a:rPr>
              <a:t> not his brother his trespasses </a:t>
            </a:r>
            <a:r>
              <a:rPr lang="en-US" sz="2800" i="1" dirty="0" err="1">
                <a:solidFill>
                  <a:srgbClr val="FFFF00"/>
                </a:solidFill>
              </a:rPr>
              <a:t>standeth</a:t>
            </a:r>
            <a:r>
              <a:rPr lang="en-US" sz="2800" i="1" dirty="0">
                <a:solidFill>
                  <a:srgbClr val="FFFF00"/>
                </a:solidFill>
              </a:rPr>
              <a:t> condemned before the Lord; for there </a:t>
            </a:r>
            <a:r>
              <a:rPr lang="en-US" sz="2800" i="1" dirty="0" err="1">
                <a:solidFill>
                  <a:srgbClr val="FFFF00"/>
                </a:solidFill>
              </a:rPr>
              <a:t>remaineth</a:t>
            </a:r>
            <a:r>
              <a:rPr lang="en-US" sz="2800" i="1" dirty="0">
                <a:solidFill>
                  <a:srgbClr val="FFFF00"/>
                </a:solidFill>
              </a:rPr>
              <a:t> in him the greater sin.”</a:t>
            </a:r>
          </a:p>
        </p:txBody>
      </p:sp>
      <p:sp>
        <p:nvSpPr>
          <p:cNvPr id="6" name="TextBox 5"/>
          <p:cNvSpPr txBox="1"/>
          <p:nvPr/>
        </p:nvSpPr>
        <p:spPr>
          <a:xfrm>
            <a:off x="4321629" y="4169228"/>
            <a:ext cx="3962400" cy="1815882"/>
          </a:xfrm>
          <a:prstGeom prst="rect">
            <a:avLst/>
          </a:prstGeom>
          <a:noFill/>
        </p:spPr>
        <p:txBody>
          <a:bodyPr wrap="square" rtlCol="0">
            <a:spAutoFit/>
          </a:bodyPr>
          <a:lstStyle/>
          <a:p>
            <a:pPr algn="ctr"/>
            <a:r>
              <a:rPr lang="en-US" sz="2800" i="1" dirty="0">
                <a:solidFill>
                  <a:srgbClr val="FFFF00"/>
                </a:solidFill>
              </a:rPr>
              <a:t>“I, the Lord, will forgive whom I will forgive, but of you it is required to forgive all men.”</a:t>
            </a:r>
          </a:p>
        </p:txBody>
      </p:sp>
      <p:pic>
        <p:nvPicPr>
          <p:cNvPr id="4098" name="Picture 2" descr="http://t1.gstatic.com/images?q=tbn:ANd9GcQAlYL_S-jtTfUs0l0wViBmFtC-nWk8b389airJwzqUFQAs56piMw"/>
          <p:cNvPicPr>
            <a:picLocks noChangeAspect="1" noChangeArrowheads="1"/>
          </p:cNvPicPr>
          <p:nvPr/>
        </p:nvPicPr>
        <p:blipFill>
          <a:blip r:embed="rId3" cstate="print"/>
          <a:srcRect/>
          <a:stretch>
            <a:fillRect/>
          </a:stretch>
        </p:blipFill>
        <p:spPr bwMode="auto">
          <a:xfrm>
            <a:off x="6477001" y="1524001"/>
            <a:ext cx="2466975" cy="1847851"/>
          </a:xfrm>
          <a:prstGeom prst="rect">
            <a:avLst/>
          </a:prstGeom>
          <a:noFill/>
        </p:spPr>
      </p:pic>
      <p:pic>
        <p:nvPicPr>
          <p:cNvPr id="10" name="Picture 2" descr="http://t1.gstatic.com/images?q=tbn:ANd9GcTDxjPmi10QkhsktKYpaLQ58W4LFJR56g9pAEikZ9UdW-NqEXST"/>
          <p:cNvPicPr>
            <a:picLocks noChangeAspect="1" noChangeArrowheads="1"/>
          </p:cNvPicPr>
          <p:nvPr/>
        </p:nvPicPr>
        <p:blipFill>
          <a:blip r:embed="rId4" cstate="print"/>
          <a:srcRect/>
          <a:stretch>
            <a:fillRect/>
          </a:stretch>
        </p:blipFill>
        <p:spPr bwMode="auto">
          <a:xfrm>
            <a:off x="8632371" y="3853544"/>
            <a:ext cx="1905000" cy="2400301"/>
          </a:xfrm>
          <a:prstGeom prst="rect">
            <a:avLst/>
          </a:prstGeom>
          <a:noFill/>
        </p:spPr>
      </p:pic>
      <p:pic>
        <p:nvPicPr>
          <p:cNvPr id="3" name="Picture 2">
            <a:extLst>
              <a:ext uri="{FF2B5EF4-FFF2-40B4-BE49-F238E27FC236}">
                <a16:creationId xmlns:a16="http://schemas.microsoft.com/office/drawing/2014/main" id="{990CB2F9-A7E6-4ACC-A6C0-0CF9135B9B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6951" y="3671379"/>
            <a:ext cx="2100507" cy="2725341"/>
          </a:xfrm>
          <a:prstGeom prst="rect">
            <a:avLst/>
          </a:prstGeom>
        </p:spPr>
      </p:pic>
    </p:spTree>
    <p:extLst>
      <p:ext uri="{BB962C8B-B14F-4D97-AF65-F5344CB8AC3E}">
        <p14:creationId xmlns:p14="http://schemas.microsoft.com/office/powerpoint/2010/main" val="259879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ou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ox(out)">
                                      <p:cBhvr>
                                        <p:cTn id="15" dur="500"/>
                                        <p:tgtEl>
                                          <p:spTgt spid="4098"/>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out)">
                                      <p:cBhvr>
                                        <p:cTn id="18" dur="500"/>
                                        <p:tgtEl>
                                          <p:spTgt spid="6"/>
                                        </p:tgtEl>
                                      </p:cBhvr>
                                    </p:animEffec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882" y="6399973"/>
            <a:ext cx="4038600" cy="369332"/>
          </a:xfrm>
          <a:prstGeom prst="rect">
            <a:avLst/>
          </a:prstGeom>
          <a:noFill/>
        </p:spPr>
        <p:txBody>
          <a:bodyPr wrap="square" rtlCol="0">
            <a:spAutoFit/>
          </a:bodyPr>
          <a:lstStyle/>
          <a:p>
            <a:r>
              <a:rPr lang="en-US" dirty="0">
                <a:solidFill>
                  <a:schemeClr val="bg1"/>
                </a:solidFill>
              </a:rPr>
              <a:t>2 Corinthians 2:11</a:t>
            </a:r>
          </a:p>
        </p:txBody>
      </p:sp>
      <p:sp>
        <p:nvSpPr>
          <p:cNvPr id="10" name="TextBox 9"/>
          <p:cNvSpPr txBox="1"/>
          <p:nvPr/>
        </p:nvSpPr>
        <p:spPr>
          <a:xfrm>
            <a:off x="1685454" y="0"/>
            <a:ext cx="8839200"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Satan’s Devices</a:t>
            </a:r>
          </a:p>
        </p:txBody>
      </p:sp>
      <p:sp>
        <p:nvSpPr>
          <p:cNvPr id="2" name="Rectangle 1"/>
          <p:cNvSpPr/>
          <p:nvPr/>
        </p:nvSpPr>
        <p:spPr>
          <a:xfrm>
            <a:off x="429824" y="1164833"/>
            <a:ext cx="6096000" cy="923330"/>
          </a:xfrm>
          <a:prstGeom prst="rect">
            <a:avLst/>
          </a:prstGeom>
        </p:spPr>
        <p:txBody>
          <a:bodyPr>
            <a:spAutoFit/>
          </a:bodyPr>
          <a:lstStyle/>
          <a:p>
            <a:r>
              <a:rPr lang="en-US" dirty="0">
                <a:solidFill>
                  <a:schemeClr val="bg1"/>
                </a:solidFill>
                <a:latin typeface="Abadi" panose="020B0604020104020204" pitchFamily="34" charset="0"/>
              </a:rPr>
              <a:t>Paul knew that if the Corinthian Saints failed to forgive the man who had received Church disciplinary action, there would be increased discord among them.</a:t>
            </a:r>
            <a:r>
              <a:rPr lang="en-US" dirty="0">
                <a:solidFill>
                  <a:srgbClr val="333333"/>
                </a:solidFill>
                <a:latin typeface="Abadi" panose="020B0604020104020204" pitchFamily="34" charset="0"/>
              </a:rPr>
              <a:t>.</a:t>
            </a:r>
            <a:endParaRPr lang="en-US" dirty="0"/>
          </a:p>
        </p:txBody>
      </p:sp>
      <p:sp>
        <p:nvSpPr>
          <p:cNvPr id="11" name="Rectangle 10"/>
          <p:cNvSpPr/>
          <p:nvPr/>
        </p:nvSpPr>
        <p:spPr>
          <a:xfrm>
            <a:off x="2992171" y="639084"/>
            <a:ext cx="6096000" cy="369332"/>
          </a:xfrm>
          <a:prstGeom prst="rect">
            <a:avLst/>
          </a:prstGeom>
        </p:spPr>
        <p:txBody>
          <a:bodyPr>
            <a:spAutoFit/>
          </a:bodyPr>
          <a:lstStyle/>
          <a:p>
            <a:pPr algn="ctr"/>
            <a:r>
              <a:rPr lang="en-US" dirty="0">
                <a:solidFill>
                  <a:schemeClr val="bg1"/>
                </a:solidFill>
                <a:latin typeface="Abadi" panose="020B0604020104020204" pitchFamily="34" charset="0"/>
              </a:rPr>
              <a:t>“to get advantage over us”</a:t>
            </a:r>
            <a:r>
              <a:rPr lang="en-US" dirty="0">
                <a:solidFill>
                  <a:srgbClr val="333333"/>
                </a:solidFill>
                <a:latin typeface="Abadi" panose="020B0604020104020204" pitchFamily="34" charset="0"/>
              </a:rPr>
              <a:t> </a:t>
            </a:r>
            <a:endParaRPr lang="en-US" dirty="0"/>
          </a:p>
        </p:txBody>
      </p:sp>
      <p:sp>
        <p:nvSpPr>
          <p:cNvPr id="3" name="Rectangle 2"/>
          <p:cNvSpPr/>
          <p:nvPr/>
        </p:nvSpPr>
        <p:spPr>
          <a:xfrm>
            <a:off x="5311366" y="3693535"/>
            <a:ext cx="6096000" cy="2585323"/>
          </a:xfrm>
          <a:prstGeom prst="rect">
            <a:avLst/>
          </a:prstGeom>
        </p:spPr>
        <p:txBody>
          <a:bodyPr>
            <a:spAutoFit/>
          </a:bodyPr>
          <a:lstStyle/>
          <a:p>
            <a:r>
              <a:rPr lang="en-US" dirty="0">
                <a:solidFill>
                  <a:schemeClr val="bg1"/>
                </a:solidFill>
                <a:latin typeface="Abadi" panose="020B0604020104020204" pitchFamily="34" charset="0"/>
              </a:rPr>
              <a:t> “Satan’s most strenuous opposition is directed at whatever is most important to the Father’s plan. Satan seeks to discredit the Savior and divine authority, to nullify the effects of the Atonement, to counterfeit revelation, to lead people away from the truth, to contradict individual accountability, to confuse gender, to undermine </a:t>
            </a:r>
          </a:p>
          <a:p>
            <a:r>
              <a:rPr lang="en-US" dirty="0">
                <a:solidFill>
                  <a:schemeClr val="bg1"/>
                </a:solidFill>
                <a:latin typeface="Abadi" panose="020B0604020104020204" pitchFamily="34" charset="0"/>
              </a:rPr>
              <a:t>marriage, and to discourage childbearing </a:t>
            </a:r>
          </a:p>
          <a:p>
            <a:r>
              <a:rPr lang="en-US" dirty="0">
                <a:solidFill>
                  <a:schemeClr val="bg1"/>
                </a:solidFill>
                <a:latin typeface="Abadi" panose="020B0604020104020204" pitchFamily="34" charset="0"/>
              </a:rPr>
              <a:t>(especially by parents who will raise children in righteousness)” (8)</a:t>
            </a: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426" y="5112144"/>
            <a:ext cx="1135681" cy="1415406"/>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969" t="2538" r="1446" b="4286"/>
          <a:stretch/>
        </p:blipFill>
        <p:spPr>
          <a:xfrm>
            <a:off x="834805" y="2300021"/>
            <a:ext cx="4172624" cy="3327894"/>
          </a:xfrm>
          <a:prstGeom prst="rect">
            <a:avLst/>
          </a:prstGeom>
        </p:spPr>
      </p:pic>
    </p:spTree>
    <p:extLst>
      <p:ext uri="{BB962C8B-B14F-4D97-AF65-F5344CB8AC3E}">
        <p14:creationId xmlns:p14="http://schemas.microsoft.com/office/powerpoint/2010/main" val="183156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Acts 19:23-41</a:t>
            </a:r>
          </a:p>
        </p:txBody>
      </p:sp>
      <p:sp>
        <p:nvSpPr>
          <p:cNvPr id="6" name="TextBox 5"/>
          <p:cNvSpPr txBox="1"/>
          <p:nvPr/>
        </p:nvSpPr>
        <p:spPr>
          <a:xfrm>
            <a:off x="126749"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2 Corinthians </a:t>
            </a:r>
            <a:endParaRPr lang="en-US" sz="4400" dirty="0">
              <a:solidFill>
                <a:schemeClr val="bg1"/>
              </a:solidFill>
              <a:latin typeface="AR JULIAN" panose="02000000000000000000" pitchFamily="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531136" y="3559469"/>
            <a:ext cx="3506709" cy="2031325"/>
          </a:xfrm>
          <a:prstGeom prst="rect">
            <a:avLst/>
          </a:prstGeom>
        </p:spPr>
        <p:txBody>
          <a:bodyPr wrap="square">
            <a:spAutoFit/>
          </a:bodyPr>
          <a:lstStyle/>
          <a:p>
            <a:r>
              <a:rPr lang="en-US" dirty="0">
                <a:solidFill>
                  <a:schemeClr val="bg1"/>
                </a:solidFill>
              </a:rPr>
              <a:t>Paul is the author of 2 Corinthians</a:t>
            </a:r>
          </a:p>
          <a:p>
            <a:endParaRPr lang="en-US" dirty="0">
              <a:solidFill>
                <a:schemeClr val="bg1"/>
              </a:solidFill>
            </a:endParaRPr>
          </a:p>
          <a:p>
            <a:r>
              <a:rPr lang="en-US" dirty="0">
                <a:solidFill>
                  <a:schemeClr val="bg1"/>
                </a:solidFill>
              </a:rPr>
              <a:t>2</a:t>
            </a:r>
            <a:r>
              <a:rPr lang="en-US" baseline="30000" dirty="0">
                <a:solidFill>
                  <a:schemeClr val="bg1"/>
                </a:solidFill>
              </a:rPr>
              <a:t>nd</a:t>
            </a:r>
            <a:r>
              <a:rPr lang="en-US" dirty="0">
                <a:solidFill>
                  <a:schemeClr val="bg1"/>
                </a:solidFill>
              </a:rPr>
              <a:t> Corinthians is a follow-up letter. It is to the same Church members and also to the Saints living in Achaia a Roman province comprising all of Greece. </a:t>
            </a:r>
          </a:p>
        </p:txBody>
      </p:sp>
      <p:pic>
        <p:nvPicPr>
          <p:cNvPr id="2050" name="Picture 2" descr="Image result for maced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579" y="1003441"/>
            <a:ext cx="2222973" cy="195426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001631" y="4515417"/>
            <a:ext cx="7043595" cy="2013352"/>
            <a:chOff x="4001631" y="4515417"/>
            <a:chExt cx="7043595" cy="2013352"/>
          </a:xfrm>
        </p:grpSpPr>
        <p:pic>
          <p:nvPicPr>
            <p:cNvPr id="2052" name="Picture 4" descr="Image result for macedon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631" y="4515417"/>
              <a:ext cx="6925303" cy="1731326"/>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4208351" y="6251770"/>
              <a:ext cx="6836875" cy="276999"/>
            </a:xfrm>
            <a:prstGeom prst="rect">
              <a:avLst/>
            </a:prstGeom>
            <a:noFill/>
          </p:spPr>
          <p:txBody>
            <a:bodyPr wrap="square" rtlCol="0">
              <a:spAutoFit/>
            </a:bodyPr>
            <a:lstStyle/>
            <a:p>
              <a:r>
                <a:rPr lang="en-US" sz="1200" dirty="0">
                  <a:solidFill>
                    <a:schemeClr val="bg1"/>
                  </a:solidFill>
                </a:rPr>
                <a:t>The ruins of the ancient city of Heraclea </a:t>
              </a:r>
              <a:r>
                <a:rPr lang="en-US" sz="1200" dirty="0" err="1">
                  <a:solidFill>
                    <a:schemeClr val="bg1"/>
                  </a:solidFill>
                </a:rPr>
                <a:t>Lyncestis</a:t>
              </a:r>
              <a:r>
                <a:rPr lang="en-US" sz="1200" dirty="0">
                  <a:solidFill>
                    <a:schemeClr val="bg1"/>
                  </a:solidFill>
                </a:rPr>
                <a:t> in Bitola, Macedonia.</a:t>
              </a:r>
            </a:p>
          </p:txBody>
        </p:sp>
      </p:grpSp>
      <p:sp>
        <p:nvSpPr>
          <p:cNvPr id="10" name="Rectangle 9"/>
          <p:cNvSpPr/>
          <p:nvPr/>
        </p:nvSpPr>
        <p:spPr>
          <a:xfrm>
            <a:off x="4940174" y="1092493"/>
            <a:ext cx="6096000" cy="2862322"/>
          </a:xfrm>
          <a:prstGeom prst="rect">
            <a:avLst/>
          </a:prstGeom>
        </p:spPr>
        <p:txBody>
          <a:bodyPr>
            <a:spAutoFit/>
          </a:bodyPr>
          <a:lstStyle/>
          <a:p>
            <a:r>
              <a:rPr lang="en-US" dirty="0">
                <a:solidFill>
                  <a:schemeClr val="bg1"/>
                </a:solidFill>
              </a:rPr>
              <a:t>*A riot developed in Ephesus in opposition to Paul’s teaching while he waited for word of a close friend Titus who visited Corinth after the 1</a:t>
            </a:r>
            <a:r>
              <a:rPr lang="en-US" baseline="30000" dirty="0">
                <a:solidFill>
                  <a:schemeClr val="bg1"/>
                </a:solidFill>
              </a:rPr>
              <a:t>st</a:t>
            </a:r>
            <a:r>
              <a:rPr lang="en-US" dirty="0">
                <a:solidFill>
                  <a:schemeClr val="bg1"/>
                </a:solidFill>
              </a:rPr>
              <a:t> letters. </a:t>
            </a:r>
          </a:p>
          <a:p>
            <a:endParaRPr lang="en-US" dirty="0">
              <a:solidFill>
                <a:schemeClr val="bg1"/>
              </a:solidFill>
            </a:endParaRPr>
          </a:p>
          <a:p>
            <a:r>
              <a:rPr lang="en-US" dirty="0">
                <a:solidFill>
                  <a:schemeClr val="bg1"/>
                </a:solidFill>
              </a:rPr>
              <a:t>*Paul fled to Macedonia, and Titus joined him while he heard news from Corinth</a:t>
            </a:r>
          </a:p>
          <a:p>
            <a:endParaRPr lang="en-US" dirty="0">
              <a:solidFill>
                <a:schemeClr val="bg1"/>
              </a:solidFill>
            </a:endParaRPr>
          </a:p>
          <a:p>
            <a:r>
              <a:rPr lang="en-US" dirty="0">
                <a:solidFill>
                  <a:schemeClr val="bg1"/>
                </a:solidFill>
              </a:rPr>
              <a:t>*Teachers from Corinth had accused Paul of taking money that was collected for the poor in Jerusalem. They also challenged Paul’s authority as an Apostle. </a:t>
            </a:r>
          </a:p>
        </p:txBody>
      </p:sp>
    </p:spTree>
    <p:extLst>
      <p:ext uri="{BB962C8B-B14F-4D97-AF65-F5344CB8AC3E}">
        <p14:creationId xmlns:p14="http://schemas.microsoft.com/office/powerpoint/2010/main" val="69926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2258" y="206829"/>
            <a:ext cx="5562600" cy="830997"/>
          </a:xfrm>
          <a:prstGeom prst="rect">
            <a:avLst/>
          </a:prstGeom>
          <a:noFill/>
        </p:spPr>
        <p:txBody>
          <a:bodyPr wrap="square" rtlCol="0">
            <a:spAutoFit/>
          </a:bodyPr>
          <a:lstStyle/>
          <a:p>
            <a:r>
              <a:rPr lang="en-US" sz="2400" dirty="0">
                <a:solidFill>
                  <a:schemeClr val="bg1"/>
                </a:solidFill>
              </a:rPr>
              <a:t>Satan uses the unforgiving spirit as a device to cause division between people.</a:t>
            </a:r>
          </a:p>
        </p:txBody>
      </p:sp>
      <p:pic>
        <p:nvPicPr>
          <p:cNvPr id="7" name="Picture 10" descr="http://t2.gstatic.com/images?q=tbn:ANd9GcTr0EARIQqEdj9p9SiZqxpdZtMDEgqx_Q8fKz0-B5q0NOi5MJL13w"/>
          <p:cNvPicPr>
            <a:picLocks noChangeAspect="1" noChangeArrowheads="1"/>
          </p:cNvPicPr>
          <p:nvPr/>
        </p:nvPicPr>
        <p:blipFill>
          <a:blip r:embed="rId3" cstate="print"/>
          <a:srcRect/>
          <a:stretch>
            <a:fillRect/>
          </a:stretch>
        </p:blipFill>
        <p:spPr bwMode="auto">
          <a:xfrm>
            <a:off x="7456716" y="4071809"/>
            <a:ext cx="3069770" cy="2458262"/>
          </a:xfrm>
          <a:prstGeom prst="rect">
            <a:avLst/>
          </a:prstGeom>
          <a:noFill/>
        </p:spPr>
      </p:pic>
      <p:pic>
        <p:nvPicPr>
          <p:cNvPr id="4" name="Picture 3">
            <a:extLst>
              <a:ext uri="{FF2B5EF4-FFF2-40B4-BE49-F238E27FC236}">
                <a16:creationId xmlns:a16="http://schemas.microsoft.com/office/drawing/2014/main" id="{E2C5C6D3-BCB7-478A-879C-8989653DE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081" y="825690"/>
            <a:ext cx="4314825" cy="2876550"/>
          </a:xfrm>
          <a:prstGeom prst="rect">
            <a:avLst/>
          </a:prstGeom>
        </p:spPr>
      </p:pic>
      <p:cxnSp>
        <p:nvCxnSpPr>
          <p:cNvPr id="3" name="Straight Connector 2"/>
          <p:cNvCxnSpPr/>
          <p:nvPr/>
        </p:nvCxnSpPr>
        <p:spPr>
          <a:xfrm flipH="1">
            <a:off x="8251371" y="304800"/>
            <a:ext cx="21772" cy="36467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683828" y="1098308"/>
            <a:ext cx="636347" cy="2441211"/>
            <a:chOff x="3729193" y="976912"/>
            <a:chExt cx="1003199" cy="3848561"/>
          </a:xfrm>
          <a:solidFill>
            <a:srgbClr val="FF0000"/>
          </a:solidFill>
        </p:grpSpPr>
        <p:sp>
          <p:nvSpPr>
            <p:cNvPr id="12" name="Rounded Rectangle 11"/>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9769779">
              <a:off x="4468757" y="1811105"/>
              <a:ext cx="263635"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815699">
              <a:off x="4320769" y="3397833"/>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143999" y="1163622"/>
            <a:ext cx="636347" cy="2441211"/>
            <a:chOff x="3729193" y="976912"/>
            <a:chExt cx="1003199" cy="3848561"/>
          </a:xfrm>
          <a:solidFill>
            <a:srgbClr val="FF0000"/>
          </a:solidFill>
        </p:grpSpPr>
        <p:sp>
          <p:nvSpPr>
            <p:cNvPr id="19" name="Rounded Rectangle 18"/>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9769779">
              <a:off x="4468757" y="1811105"/>
              <a:ext cx="263635"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815699">
              <a:off x="4320769" y="3397833"/>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624207" y="1364937"/>
            <a:ext cx="3289208" cy="2390250"/>
            <a:chOff x="384206" y="4158361"/>
            <a:chExt cx="3289208" cy="2390250"/>
          </a:xfrm>
        </p:grpSpPr>
        <p:grpSp>
          <p:nvGrpSpPr>
            <p:cNvPr id="26" name="Group 25"/>
            <p:cNvGrpSpPr/>
            <p:nvPr/>
          </p:nvGrpSpPr>
          <p:grpSpPr>
            <a:xfrm>
              <a:off x="384206" y="4158361"/>
              <a:ext cx="3289208" cy="2390250"/>
              <a:chOff x="609599" y="833642"/>
              <a:chExt cx="7941747" cy="5771225"/>
            </a:xfrm>
          </p:grpSpPr>
          <p:grpSp>
            <p:nvGrpSpPr>
              <p:cNvPr id="28" name="Group 14"/>
              <p:cNvGrpSpPr/>
              <p:nvPr/>
            </p:nvGrpSpPr>
            <p:grpSpPr>
              <a:xfrm rot="10800000">
                <a:off x="7696200" y="5257800"/>
                <a:ext cx="621450" cy="1347067"/>
                <a:chOff x="7010400" y="381000"/>
                <a:chExt cx="762000" cy="2033666"/>
              </a:xfrm>
            </p:grpSpPr>
            <p:sp>
              <p:nvSpPr>
                <p:cNvPr id="41" name="Rounded Rectangle 4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1"/>
              <p:cNvGrpSpPr/>
              <p:nvPr/>
            </p:nvGrpSpPr>
            <p:grpSpPr>
              <a:xfrm rot="10800000">
                <a:off x="939238" y="4923502"/>
                <a:ext cx="621450" cy="1347067"/>
                <a:chOff x="7010400" y="381000"/>
                <a:chExt cx="762000" cy="2033666"/>
              </a:xfrm>
            </p:grpSpPr>
            <p:sp>
              <p:nvSpPr>
                <p:cNvPr id="39" name="Rounded Rectangle 3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899460" y="833642"/>
                <a:ext cx="621450" cy="986197"/>
                <a:chOff x="7031201" y="834275"/>
                <a:chExt cx="762000" cy="1488861"/>
              </a:xfrm>
            </p:grpSpPr>
            <p:sp>
              <p:nvSpPr>
                <p:cNvPr id="37" name="Rounded Rectangle 3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7646520" y="1148254"/>
                <a:ext cx="621450" cy="1017899"/>
                <a:chOff x="7087348" y="824753"/>
                <a:chExt cx="762000" cy="1536722"/>
              </a:xfrm>
            </p:grpSpPr>
            <p:sp>
              <p:nvSpPr>
                <p:cNvPr id="35" name="Rounded Rectangle 3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ectangle 26"/>
            <p:cNvSpPr/>
            <p:nvPr/>
          </p:nvSpPr>
          <p:spPr>
            <a:xfrm>
              <a:off x="816096" y="4866936"/>
              <a:ext cx="2437759" cy="830997"/>
            </a:xfrm>
            <a:prstGeom prst="rect">
              <a:avLst/>
            </a:prstGeom>
          </p:spPr>
          <p:txBody>
            <a:bodyPr wrap="square">
              <a:spAutoFit/>
            </a:bodyPr>
            <a:lstStyle/>
            <a:p>
              <a:pPr algn="ctr"/>
              <a:r>
                <a:rPr lang="en-US" sz="1600" b="1" dirty="0"/>
                <a:t>If we do not forgive others, Satan will have an advantage over us</a:t>
              </a:r>
              <a:endParaRPr lang="en-US" sz="1600" dirty="0"/>
            </a:p>
          </p:txBody>
        </p:sp>
      </p:grpSp>
      <p:grpSp>
        <p:nvGrpSpPr>
          <p:cNvPr id="10" name="Group 9"/>
          <p:cNvGrpSpPr/>
          <p:nvPr/>
        </p:nvGrpSpPr>
        <p:grpSpPr>
          <a:xfrm>
            <a:off x="296349" y="4027713"/>
            <a:ext cx="6343936" cy="1938992"/>
            <a:chOff x="296349" y="4027713"/>
            <a:chExt cx="6343936" cy="1938992"/>
          </a:xfrm>
        </p:grpSpPr>
        <p:sp>
          <p:nvSpPr>
            <p:cNvPr id="5" name="TextBox 4"/>
            <p:cNvSpPr txBox="1"/>
            <p:nvPr/>
          </p:nvSpPr>
          <p:spPr>
            <a:xfrm>
              <a:off x="925286" y="4027713"/>
              <a:ext cx="5714999" cy="1938992"/>
            </a:xfrm>
            <a:prstGeom prst="rect">
              <a:avLst/>
            </a:prstGeom>
            <a:noFill/>
          </p:spPr>
          <p:txBody>
            <a:bodyPr wrap="square" rtlCol="0">
              <a:spAutoFit/>
            </a:bodyPr>
            <a:lstStyle/>
            <a:p>
              <a:r>
                <a:rPr lang="en-US" sz="2400" dirty="0">
                  <a:solidFill>
                    <a:schemeClr val="bg1"/>
                  </a:solidFill>
                </a:rPr>
                <a:t>“True compassion for one’s fellow men is a mark of a true saint. It consists in sorrow for their sufferings, in having pity and sympathy for them, and in exhibiting mercy, tenderness and kindness towards them.” (9)</a:t>
              </a: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349" y="4340677"/>
              <a:ext cx="618049" cy="862694"/>
            </a:xfrm>
            <a:prstGeom prst="rect">
              <a:avLst/>
            </a:prstGeom>
          </p:spPr>
        </p:pic>
      </p:grpSp>
    </p:spTree>
    <p:extLst>
      <p:ext uri="{BB962C8B-B14F-4D97-AF65-F5344CB8AC3E}">
        <p14:creationId xmlns:p14="http://schemas.microsoft.com/office/powerpoint/2010/main" val="29275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882" y="6399973"/>
            <a:ext cx="4038600" cy="369332"/>
          </a:xfrm>
          <a:prstGeom prst="rect">
            <a:avLst/>
          </a:prstGeom>
          <a:noFill/>
        </p:spPr>
        <p:txBody>
          <a:bodyPr wrap="square" rtlCol="0">
            <a:spAutoFit/>
          </a:bodyPr>
          <a:lstStyle/>
          <a:p>
            <a:r>
              <a:rPr lang="en-US" dirty="0">
                <a:solidFill>
                  <a:schemeClr val="bg1"/>
                </a:solidFill>
              </a:rPr>
              <a:t>2 Corinthians 2:16</a:t>
            </a:r>
          </a:p>
        </p:txBody>
      </p:sp>
      <p:sp>
        <p:nvSpPr>
          <p:cNvPr id="10" name="TextBox 9"/>
          <p:cNvSpPr txBox="1"/>
          <p:nvPr/>
        </p:nvSpPr>
        <p:spPr>
          <a:xfrm>
            <a:off x="1685454" y="0"/>
            <a:ext cx="8839200"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Character of Christ</a:t>
            </a:r>
          </a:p>
        </p:txBody>
      </p:sp>
      <p:sp>
        <p:nvSpPr>
          <p:cNvPr id="5" name="Rectangle 4"/>
          <p:cNvSpPr/>
          <p:nvPr/>
        </p:nvSpPr>
        <p:spPr>
          <a:xfrm>
            <a:off x="620486" y="1457236"/>
            <a:ext cx="6096000" cy="1200329"/>
          </a:xfrm>
          <a:prstGeom prst="rect">
            <a:avLst/>
          </a:prstGeom>
        </p:spPr>
        <p:txBody>
          <a:bodyPr>
            <a:spAutoFit/>
          </a:bodyPr>
          <a:lstStyle/>
          <a:p>
            <a:r>
              <a:rPr lang="en-US" dirty="0">
                <a:solidFill>
                  <a:schemeClr val="bg1"/>
                </a:solidFill>
                <a:latin typeface="Abadi" panose="020B0604020104020204" pitchFamily="34" charset="0"/>
              </a:rPr>
              <a:t>To Christ’s enemies, the sweet fragrance of the Saints and their witness of Christ was like the savor of death, but to those who accepted the Apostles and their teachings, it was the savor of life.</a:t>
            </a:r>
            <a:endParaRPr lang="en-US" dirty="0">
              <a:solidFill>
                <a:schemeClr val="bg1"/>
              </a:solidFill>
            </a:endParaRPr>
          </a:p>
        </p:txBody>
      </p:sp>
      <p:grpSp>
        <p:nvGrpSpPr>
          <p:cNvPr id="12" name="Group 11"/>
          <p:cNvGrpSpPr/>
          <p:nvPr/>
        </p:nvGrpSpPr>
        <p:grpSpPr>
          <a:xfrm>
            <a:off x="5312229" y="3973009"/>
            <a:ext cx="6433456" cy="2670225"/>
            <a:chOff x="5312229" y="3973009"/>
            <a:chExt cx="6433456" cy="2670225"/>
          </a:xfrm>
        </p:grpSpPr>
        <p:sp>
          <p:nvSpPr>
            <p:cNvPr id="6" name="Rectangle 5"/>
            <p:cNvSpPr/>
            <p:nvPr/>
          </p:nvSpPr>
          <p:spPr>
            <a:xfrm>
              <a:off x="5312229" y="3973009"/>
              <a:ext cx="6096000" cy="2308324"/>
            </a:xfrm>
            <a:prstGeom prst="rect">
              <a:avLst/>
            </a:prstGeom>
          </p:spPr>
          <p:txBody>
            <a:bodyPr>
              <a:spAutoFit/>
            </a:bodyPr>
            <a:lstStyle/>
            <a:p>
              <a:r>
                <a:rPr lang="en-US" dirty="0">
                  <a:solidFill>
                    <a:schemeClr val="bg1"/>
                  </a:solidFill>
                  <a:latin typeface="Abadi" panose="020B0604020104020204" pitchFamily="34" charset="0"/>
                </a:rPr>
                <a:t>"Those who partake of the spirit breathed by the saints, the spirit of the gospel, the sweet influence that results from obedience to God's laws, gain eternal life; those who reject it inherit eternal death.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That is, the gospel is an instrument of life and of </a:t>
              </a:r>
            </a:p>
            <a:p>
              <a:r>
                <a:rPr lang="en-US" dirty="0">
                  <a:solidFill>
                    <a:schemeClr val="bg1"/>
                  </a:solidFill>
                  <a:latin typeface="Abadi" panose="020B0604020104020204" pitchFamily="34" charset="0"/>
                </a:rPr>
                <a:t>death, of life to the obedient, of death to the </a:t>
              </a:r>
            </a:p>
            <a:p>
              <a:r>
                <a:rPr lang="en-US" dirty="0">
                  <a:solidFill>
                    <a:schemeClr val="bg1"/>
                  </a:solidFill>
                  <a:latin typeface="Abadi" panose="020B0604020104020204" pitchFamily="34" charset="0"/>
                </a:rPr>
                <a:t>disobedient." (</a:t>
              </a:r>
              <a:r>
                <a:rPr lang="en-US" i="1" dirty="0">
                  <a:solidFill>
                    <a:schemeClr val="bg1"/>
                  </a:solidFill>
                  <a:latin typeface="Abadi" panose="020B0604020104020204" pitchFamily="34" charset="0"/>
                </a:rPr>
                <a:t>9)</a:t>
              </a:r>
              <a:endParaRPr lang="en-US"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3828" y="4895850"/>
              <a:ext cx="1251857" cy="1747384"/>
            </a:xfrm>
            <a:prstGeom prst="rect">
              <a:avLst/>
            </a:prstGeom>
          </p:spPr>
        </p:pic>
      </p:grpSp>
      <p:pic>
        <p:nvPicPr>
          <p:cNvPr id="26626" name="Picture 2" descr="Jesus Teaches Woman at the W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432" y="3347357"/>
            <a:ext cx="3635291" cy="294458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8066314" y="979713"/>
            <a:ext cx="2441574" cy="2862470"/>
            <a:chOff x="8066314" y="979713"/>
            <a:chExt cx="2441574" cy="2862470"/>
          </a:xfrm>
        </p:grpSpPr>
        <p:pic>
          <p:nvPicPr>
            <p:cNvPr id="26628" name="Picture 4" descr="Image result for smell air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37" t="3543" r="1" b="46735"/>
            <a:stretch/>
          </p:blipFill>
          <p:spPr bwMode="auto">
            <a:xfrm>
              <a:off x="8131552" y="979713"/>
              <a:ext cx="2376336" cy="26234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066314" y="3580573"/>
              <a:ext cx="1164771" cy="261610"/>
            </a:xfrm>
            <a:prstGeom prst="rect">
              <a:avLst/>
            </a:prstGeom>
            <a:noFill/>
          </p:spPr>
          <p:txBody>
            <a:bodyPr wrap="square" rtlCol="0">
              <a:spAutoFit/>
            </a:bodyPr>
            <a:lstStyle/>
            <a:p>
              <a:r>
                <a:rPr lang="en-US" sz="1100" dirty="0" err="1">
                  <a:solidFill>
                    <a:schemeClr val="bg1"/>
                  </a:solidFill>
                </a:rPr>
                <a:t>Albin</a:t>
              </a:r>
              <a:r>
                <a:rPr lang="en-US" sz="1100" dirty="0">
                  <a:solidFill>
                    <a:schemeClr val="bg1"/>
                  </a:solidFill>
                </a:rPr>
                <a:t> </a:t>
              </a:r>
              <a:r>
                <a:rPr lang="en-US" sz="1100" dirty="0" err="1">
                  <a:solidFill>
                    <a:schemeClr val="bg1"/>
                  </a:solidFill>
                </a:rPr>
                <a:t>Veselka</a:t>
              </a:r>
              <a:endParaRPr lang="en-US" sz="1100" dirty="0">
                <a:solidFill>
                  <a:schemeClr val="bg1"/>
                </a:solidFill>
              </a:endParaRPr>
            </a:p>
          </p:txBody>
        </p:sp>
      </p:grpSp>
    </p:spTree>
    <p:extLst>
      <p:ext uri="{BB962C8B-B14F-4D97-AF65-F5344CB8AC3E}">
        <p14:creationId xmlns:p14="http://schemas.microsoft.com/office/powerpoint/2010/main" val="73771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882" y="6399973"/>
            <a:ext cx="4038600" cy="369332"/>
          </a:xfrm>
          <a:prstGeom prst="rect">
            <a:avLst/>
          </a:prstGeom>
          <a:noFill/>
        </p:spPr>
        <p:txBody>
          <a:bodyPr wrap="square" rtlCol="0">
            <a:spAutoFit/>
          </a:bodyPr>
          <a:lstStyle/>
          <a:p>
            <a:r>
              <a:rPr lang="en-US" dirty="0">
                <a:solidFill>
                  <a:schemeClr val="bg1"/>
                </a:solidFill>
              </a:rPr>
              <a:t>2 Corinthians 3:1-2</a:t>
            </a:r>
          </a:p>
        </p:txBody>
      </p:sp>
      <p:sp>
        <p:nvSpPr>
          <p:cNvPr id="10" name="TextBox 9"/>
          <p:cNvSpPr txBox="1"/>
          <p:nvPr/>
        </p:nvSpPr>
        <p:spPr>
          <a:xfrm>
            <a:off x="1685454" y="0"/>
            <a:ext cx="8839200"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Living Epistles of the Truth</a:t>
            </a:r>
          </a:p>
        </p:txBody>
      </p:sp>
      <p:sp>
        <p:nvSpPr>
          <p:cNvPr id="5" name="Rectangle 4"/>
          <p:cNvSpPr/>
          <p:nvPr/>
        </p:nvSpPr>
        <p:spPr>
          <a:xfrm>
            <a:off x="729344" y="1326607"/>
            <a:ext cx="4093028" cy="1938992"/>
          </a:xfrm>
          <a:prstGeom prst="rect">
            <a:avLst/>
          </a:prstGeom>
        </p:spPr>
        <p:txBody>
          <a:bodyPr wrap="square">
            <a:spAutoFit/>
          </a:bodyPr>
          <a:lstStyle/>
          <a:p>
            <a:r>
              <a:rPr lang="en-US" sz="2000" dirty="0">
                <a:solidFill>
                  <a:schemeClr val="bg1"/>
                </a:solidFill>
              </a:rPr>
              <a:t>During Paul’s absence from Corinth, some false teachers began to oppose Paul’s teachings and tried to discredit Paul by telling the converts that they still needed to follow the law of Moses.</a:t>
            </a:r>
          </a:p>
        </p:txBody>
      </p:sp>
      <p:sp>
        <p:nvSpPr>
          <p:cNvPr id="2" name="Rectangle 1"/>
          <p:cNvSpPr/>
          <p:nvPr/>
        </p:nvSpPr>
        <p:spPr>
          <a:xfrm>
            <a:off x="7569200" y="1400379"/>
            <a:ext cx="4114800" cy="2031325"/>
          </a:xfrm>
          <a:prstGeom prst="rect">
            <a:avLst/>
          </a:prstGeom>
        </p:spPr>
        <p:txBody>
          <a:bodyPr wrap="square">
            <a:spAutoFit/>
          </a:bodyPr>
          <a:lstStyle/>
          <a:p>
            <a:r>
              <a:rPr lang="en-US" dirty="0">
                <a:solidFill>
                  <a:schemeClr val="bg1"/>
                </a:solidFill>
                <a:latin typeface="Abadi" panose="020B0604020104020204" pitchFamily="34" charset="0"/>
              </a:rPr>
              <a:t>In response to those who tried to discredit him, Paul asked the members of Corinth rhetorically if he needed to provide them with a “[letter] of commendation” that testified of his character and his legitimacy as a true Apostle of Jesus Christ.</a:t>
            </a:r>
            <a:endParaRPr lang="en-US" dirty="0">
              <a:solidFill>
                <a:schemeClr val="bg1"/>
              </a:solidFill>
            </a:endParaRPr>
          </a:p>
        </p:txBody>
      </p:sp>
      <p:grpSp>
        <p:nvGrpSpPr>
          <p:cNvPr id="14" name="Group 13"/>
          <p:cNvGrpSpPr/>
          <p:nvPr/>
        </p:nvGrpSpPr>
        <p:grpSpPr>
          <a:xfrm>
            <a:off x="2906486" y="4502830"/>
            <a:ext cx="7064827" cy="1627278"/>
            <a:chOff x="-130628" y="4459287"/>
            <a:chExt cx="7064827" cy="1627278"/>
          </a:xfrm>
        </p:grpSpPr>
        <p:sp>
          <p:nvSpPr>
            <p:cNvPr id="3" name="Rectangle 2"/>
            <p:cNvSpPr/>
            <p:nvPr/>
          </p:nvSpPr>
          <p:spPr>
            <a:xfrm>
              <a:off x="838199" y="4609237"/>
              <a:ext cx="6096000" cy="1477328"/>
            </a:xfrm>
            <a:prstGeom prst="rect">
              <a:avLst/>
            </a:prstGeom>
          </p:spPr>
          <p:txBody>
            <a:bodyPr>
              <a:spAutoFit/>
            </a:bodyPr>
            <a:lstStyle/>
            <a:p>
              <a:r>
                <a:rPr lang="en-US" dirty="0">
                  <a:solidFill>
                    <a:schemeClr val="bg1"/>
                  </a:solidFill>
                  <a:latin typeface="Abadi" panose="020B0604020104020204" pitchFamily="34" charset="0"/>
                </a:rPr>
                <a:t> “In the ultimate sense, the gospel is not written on tablets of stone or in books of scripture, but in the bodies of faithful and obedient persons; the saints are, thus, living epistles of the truth, the books of whose lives are open for all to read.” (9)</a:t>
              </a:r>
              <a:endParaRPr lang="en-US"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 y="4459287"/>
              <a:ext cx="892627" cy="1245958"/>
            </a:xfrm>
            <a:prstGeom prst="rect">
              <a:avLst/>
            </a:prstGeom>
          </p:spPr>
        </p:pic>
      </p:grpSp>
      <p:grpSp>
        <p:nvGrpSpPr>
          <p:cNvPr id="11" name="Group 10"/>
          <p:cNvGrpSpPr/>
          <p:nvPr/>
        </p:nvGrpSpPr>
        <p:grpSpPr>
          <a:xfrm>
            <a:off x="5010605" y="824820"/>
            <a:ext cx="2333625" cy="3298987"/>
            <a:chOff x="8015061" y="3176134"/>
            <a:chExt cx="2333625" cy="3298987"/>
          </a:xfrm>
        </p:grpSpPr>
        <p:pic>
          <p:nvPicPr>
            <p:cNvPr id="27650" name="Picture 2" descr="Moses with stone tab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5061" y="3176134"/>
              <a:ext cx="2333625" cy="31146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98372" y="6259677"/>
              <a:ext cx="825867" cy="215444"/>
            </a:xfrm>
            <a:prstGeom prst="rect">
              <a:avLst/>
            </a:prstGeom>
          </p:spPr>
          <p:txBody>
            <a:bodyPr wrap="none">
              <a:spAutoFit/>
            </a:bodyPr>
            <a:lstStyle/>
            <a:p>
              <a:r>
                <a:rPr lang="en-US" sz="800" dirty="0">
                  <a:solidFill>
                    <a:schemeClr val="bg1"/>
                  </a:solidFill>
                  <a:latin typeface="Abadi" panose="020B0604020104020204" pitchFamily="34" charset="0"/>
                </a:rPr>
                <a:t>Ted </a:t>
              </a:r>
              <a:r>
                <a:rPr lang="en-US" sz="800" dirty="0" err="1">
                  <a:solidFill>
                    <a:schemeClr val="bg1"/>
                  </a:solidFill>
                  <a:latin typeface="Abadi" panose="020B0604020104020204" pitchFamily="34" charset="0"/>
                </a:rPr>
                <a:t>Henninger</a:t>
              </a:r>
              <a:endParaRPr lang="en-US" sz="800" dirty="0">
                <a:solidFill>
                  <a:schemeClr val="bg1"/>
                </a:solidFill>
              </a:endParaRPr>
            </a:p>
          </p:txBody>
        </p:sp>
      </p:grpSp>
    </p:spTree>
    <p:extLst>
      <p:ext uri="{BB962C8B-B14F-4D97-AF65-F5344CB8AC3E}">
        <p14:creationId xmlns:p14="http://schemas.microsoft.com/office/powerpoint/2010/main" val="331859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882" y="6399973"/>
            <a:ext cx="4038600" cy="369332"/>
          </a:xfrm>
          <a:prstGeom prst="rect">
            <a:avLst/>
          </a:prstGeom>
          <a:noFill/>
        </p:spPr>
        <p:txBody>
          <a:bodyPr wrap="square" rtlCol="0">
            <a:spAutoFit/>
          </a:bodyPr>
          <a:lstStyle/>
          <a:p>
            <a:r>
              <a:rPr lang="en-US" dirty="0">
                <a:solidFill>
                  <a:schemeClr val="bg1"/>
                </a:solidFill>
              </a:rPr>
              <a:t>2 Corinthians 3:2-3</a:t>
            </a:r>
          </a:p>
        </p:txBody>
      </p:sp>
      <p:sp>
        <p:nvSpPr>
          <p:cNvPr id="10" name="TextBox 9"/>
          <p:cNvSpPr txBox="1"/>
          <p:nvPr/>
        </p:nvSpPr>
        <p:spPr>
          <a:xfrm>
            <a:off x="217713" y="0"/>
            <a:ext cx="11843657"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Judging the Church By Its Members</a:t>
            </a:r>
          </a:p>
        </p:txBody>
      </p:sp>
      <p:sp>
        <p:nvSpPr>
          <p:cNvPr id="5" name="Rectangle 4"/>
          <p:cNvSpPr/>
          <p:nvPr/>
        </p:nvSpPr>
        <p:spPr>
          <a:xfrm>
            <a:off x="3559630" y="1402807"/>
            <a:ext cx="4093028" cy="1631216"/>
          </a:xfrm>
          <a:prstGeom prst="rect">
            <a:avLst/>
          </a:prstGeom>
        </p:spPr>
        <p:txBody>
          <a:bodyPr wrap="square">
            <a:spAutoFit/>
          </a:bodyPr>
          <a:lstStyle/>
          <a:p>
            <a:r>
              <a:rPr lang="en-US" sz="2000" i="1" dirty="0">
                <a:solidFill>
                  <a:schemeClr val="bg1"/>
                </a:solidFill>
              </a:rPr>
              <a:t>Many people throughout the world have kind feelings toward the Church because of the acts of kindness and service they see manifest in the lives of Church members. (1)</a:t>
            </a:r>
            <a:endParaRPr lang="en-US" sz="2000" dirty="0">
              <a:solidFill>
                <a:schemeClr val="bg1"/>
              </a:solidFill>
            </a:endParaRPr>
          </a:p>
        </p:txBody>
      </p:sp>
      <p:sp>
        <p:nvSpPr>
          <p:cNvPr id="2" name="Rectangle 1"/>
          <p:cNvSpPr/>
          <p:nvPr/>
        </p:nvSpPr>
        <p:spPr>
          <a:xfrm>
            <a:off x="6531428" y="3659165"/>
            <a:ext cx="5050972" cy="2585323"/>
          </a:xfrm>
          <a:prstGeom prst="rect">
            <a:avLst/>
          </a:prstGeom>
        </p:spPr>
        <p:txBody>
          <a:bodyPr wrap="square">
            <a:spAutoFit/>
          </a:bodyPr>
          <a:lstStyle/>
          <a:p>
            <a:r>
              <a:rPr lang="en-US" i="1" dirty="0">
                <a:solidFill>
                  <a:srgbClr val="FFFF00"/>
                </a:solidFill>
              </a:rPr>
              <a:t>"Ye shall know them by their fruits. Do men gather grapes of thorns, or figs of thistles?  Even so every good tree </a:t>
            </a:r>
            <a:r>
              <a:rPr lang="en-US" i="1" dirty="0" err="1">
                <a:solidFill>
                  <a:srgbClr val="FFFF00"/>
                </a:solidFill>
              </a:rPr>
              <a:t>bringeth</a:t>
            </a:r>
            <a:r>
              <a:rPr lang="en-US" i="1" dirty="0">
                <a:solidFill>
                  <a:srgbClr val="FFFF00"/>
                </a:solidFill>
              </a:rPr>
              <a:t> forth good fruit; but a corrupt tree </a:t>
            </a:r>
            <a:r>
              <a:rPr lang="en-US" i="1" dirty="0" err="1">
                <a:solidFill>
                  <a:srgbClr val="FFFF00"/>
                </a:solidFill>
              </a:rPr>
              <a:t>bringeth</a:t>
            </a:r>
            <a:r>
              <a:rPr lang="en-US" i="1" dirty="0">
                <a:solidFill>
                  <a:srgbClr val="FFFF00"/>
                </a:solidFill>
              </a:rPr>
              <a:t> forth devil fruit.  A good tree cannot bring forth evil fruit, neither can a corrupt tree bring forth good fruit.  Every tree that </a:t>
            </a:r>
            <a:r>
              <a:rPr lang="en-US" i="1" dirty="0" err="1">
                <a:solidFill>
                  <a:srgbClr val="FFFF00"/>
                </a:solidFill>
              </a:rPr>
              <a:t>bringeth</a:t>
            </a:r>
            <a:r>
              <a:rPr lang="en-US" i="1" dirty="0">
                <a:solidFill>
                  <a:srgbClr val="FFFF00"/>
                </a:solidFill>
              </a:rPr>
              <a:t> not forth good fruit is hewn down, and cast into the fire.  </a:t>
            </a:r>
            <a:r>
              <a:rPr lang="en-US" b="1" i="1" dirty="0">
                <a:solidFill>
                  <a:srgbClr val="FFFF00"/>
                </a:solidFill>
              </a:rPr>
              <a:t>Wherefore by their fruits ye shall know them</a:t>
            </a:r>
            <a:r>
              <a:rPr lang="en-US" i="1" dirty="0">
                <a:solidFill>
                  <a:srgbClr val="FFFF00"/>
                </a:solidFill>
              </a:rPr>
              <a:t>.“ Matthew 7:16-21</a:t>
            </a:r>
            <a:endParaRPr lang="en-US" dirty="0">
              <a:solidFill>
                <a:srgbClr val="FFFF00"/>
              </a:solidFill>
            </a:endParaRPr>
          </a:p>
        </p:txBody>
      </p:sp>
      <p:pic>
        <p:nvPicPr>
          <p:cNvPr id="28674" name="Picture 2" descr="Image result for judging the church 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75" y="3614057"/>
            <a:ext cx="2200275"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woman sharing groce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89" y="977219"/>
            <a:ext cx="2333625"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86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882" y="6399973"/>
            <a:ext cx="4038600" cy="369332"/>
          </a:xfrm>
          <a:prstGeom prst="rect">
            <a:avLst/>
          </a:prstGeom>
          <a:noFill/>
        </p:spPr>
        <p:txBody>
          <a:bodyPr wrap="square" rtlCol="0">
            <a:spAutoFit/>
          </a:bodyPr>
          <a:lstStyle/>
          <a:p>
            <a:r>
              <a:rPr lang="en-US" dirty="0">
                <a:solidFill>
                  <a:schemeClr val="bg1"/>
                </a:solidFill>
              </a:rPr>
              <a:t>2 Corinthians 3:6</a:t>
            </a:r>
          </a:p>
        </p:txBody>
      </p:sp>
      <p:sp>
        <p:nvSpPr>
          <p:cNvPr id="10" name="TextBox 9"/>
          <p:cNvSpPr txBox="1"/>
          <p:nvPr/>
        </p:nvSpPr>
        <p:spPr>
          <a:xfrm>
            <a:off x="217713" y="0"/>
            <a:ext cx="11843657"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The Letter </a:t>
            </a:r>
            <a:r>
              <a:rPr lang="en-US" sz="4400" dirty="0" err="1">
                <a:solidFill>
                  <a:schemeClr val="bg1"/>
                </a:solidFill>
                <a:latin typeface="AR JULIAN" panose="02000000000000000000" pitchFamily="2" charset="0"/>
              </a:rPr>
              <a:t>Killeth</a:t>
            </a:r>
            <a:r>
              <a:rPr lang="en-US" sz="4400" dirty="0">
                <a:solidFill>
                  <a:schemeClr val="bg1"/>
                </a:solidFill>
                <a:latin typeface="AR JULIAN" panose="02000000000000000000" pitchFamily="2" charset="0"/>
              </a:rPr>
              <a:t> But the Spirit </a:t>
            </a:r>
            <a:r>
              <a:rPr lang="en-US" sz="4400" dirty="0" err="1">
                <a:solidFill>
                  <a:schemeClr val="bg1"/>
                </a:solidFill>
                <a:latin typeface="AR JULIAN" panose="02000000000000000000" pitchFamily="2" charset="0"/>
              </a:rPr>
              <a:t>Liveth</a:t>
            </a:r>
            <a:endParaRPr lang="en-US" sz="4400" dirty="0">
              <a:solidFill>
                <a:schemeClr val="bg1"/>
              </a:solidFill>
              <a:latin typeface="AR JULIAN" panose="02000000000000000000" pitchFamily="2" charset="0"/>
            </a:endParaRPr>
          </a:p>
        </p:txBody>
      </p:sp>
      <p:sp>
        <p:nvSpPr>
          <p:cNvPr id="5" name="Rectangle 4"/>
          <p:cNvSpPr/>
          <p:nvPr/>
        </p:nvSpPr>
        <p:spPr>
          <a:xfrm>
            <a:off x="348344" y="1108893"/>
            <a:ext cx="4093028" cy="3170099"/>
          </a:xfrm>
          <a:prstGeom prst="rect">
            <a:avLst/>
          </a:prstGeom>
        </p:spPr>
        <p:txBody>
          <a:bodyPr wrap="square">
            <a:spAutoFit/>
          </a:bodyPr>
          <a:lstStyle/>
          <a:p>
            <a:r>
              <a:rPr lang="en-US" sz="2000" dirty="0">
                <a:solidFill>
                  <a:schemeClr val="bg1"/>
                </a:solidFill>
              </a:rPr>
              <a:t>Paul declared to the Corinthian Saints that he was a minister of the “new testament,” meaning the new covenant of the gospel of Jesus Christ. </a:t>
            </a:r>
          </a:p>
          <a:p>
            <a:endParaRPr lang="en-US" sz="2000" dirty="0">
              <a:solidFill>
                <a:schemeClr val="bg1"/>
              </a:solidFill>
            </a:endParaRPr>
          </a:p>
          <a:p>
            <a:r>
              <a:rPr lang="en-US" sz="2000" dirty="0">
                <a:solidFill>
                  <a:schemeClr val="bg1"/>
                </a:solidFill>
              </a:rPr>
              <a:t>He referred to the old covenant, which was the law of Moses, as the “letter” and the new covenant as “the spirit.”</a:t>
            </a:r>
          </a:p>
        </p:txBody>
      </p:sp>
      <p:sp>
        <p:nvSpPr>
          <p:cNvPr id="2" name="Rectangle 1"/>
          <p:cNvSpPr/>
          <p:nvPr/>
        </p:nvSpPr>
        <p:spPr>
          <a:xfrm>
            <a:off x="5736770" y="4377622"/>
            <a:ext cx="5660572" cy="2246769"/>
          </a:xfrm>
          <a:prstGeom prst="rect">
            <a:avLst/>
          </a:prstGeom>
        </p:spPr>
        <p:txBody>
          <a:bodyPr wrap="square">
            <a:spAutoFit/>
          </a:bodyPr>
          <a:lstStyle/>
          <a:p>
            <a:r>
              <a:rPr lang="en-US" sz="2000" dirty="0">
                <a:solidFill>
                  <a:schemeClr val="bg1"/>
                </a:solidFill>
              </a:rPr>
              <a:t>“Doctrine usually answers the question ‘why?’</a:t>
            </a:r>
          </a:p>
          <a:p>
            <a:endParaRPr lang="en-US" sz="2000" dirty="0">
              <a:solidFill>
                <a:schemeClr val="bg1"/>
              </a:solidFill>
            </a:endParaRPr>
          </a:p>
          <a:p>
            <a:r>
              <a:rPr lang="en-US" sz="2000" dirty="0">
                <a:solidFill>
                  <a:schemeClr val="bg1"/>
                </a:solidFill>
              </a:rPr>
              <a:t>Principles usually answer the question ‘what?’</a:t>
            </a:r>
          </a:p>
          <a:p>
            <a:endParaRPr lang="en-US" sz="2000" dirty="0">
              <a:solidFill>
                <a:schemeClr val="bg1"/>
              </a:solidFill>
            </a:endParaRPr>
          </a:p>
          <a:p>
            <a:r>
              <a:rPr lang="en-US" sz="2000" dirty="0">
                <a:solidFill>
                  <a:schemeClr val="bg1"/>
                </a:solidFill>
              </a:rPr>
              <a:t>Whenever we emphasize </a:t>
            </a:r>
            <a:r>
              <a:rPr lang="en-US" sz="2000" i="1" dirty="0">
                <a:solidFill>
                  <a:schemeClr val="bg1"/>
                </a:solidFill>
              </a:rPr>
              <a:t>how</a:t>
            </a:r>
            <a:r>
              <a:rPr lang="en-US" sz="2000" dirty="0">
                <a:solidFill>
                  <a:schemeClr val="bg1"/>
                </a:solidFill>
              </a:rPr>
              <a:t> to do something without reference to </a:t>
            </a:r>
            <a:r>
              <a:rPr lang="en-US" sz="2000" i="1" dirty="0">
                <a:solidFill>
                  <a:schemeClr val="bg1"/>
                </a:solidFill>
              </a:rPr>
              <a:t>why</a:t>
            </a:r>
            <a:r>
              <a:rPr lang="en-US" sz="2000" dirty="0">
                <a:solidFill>
                  <a:schemeClr val="bg1"/>
                </a:solidFill>
              </a:rPr>
              <a:t> we do it or </a:t>
            </a:r>
            <a:r>
              <a:rPr lang="en-US" sz="2000" i="1" dirty="0">
                <a:solidFill>
                  <a:schemeClr val="bg1"/>
                </a:solidFill>
              </a:rPr>
              <a:t>what</a:t>
            </a:r>
            <a:r>
              <a:rPr lang="en-US" sz="2000" dirty="0">
                <a:solidFill>
                  <a:schemeClr val="bg1"/>
                </a:solidFill>
              </a:rPr>
              <a:t> we do, we risk looking beyond the mark.” (11)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769" y="5047569"/>
            <a:ext cx="1095375" cy="1095375"/>
          </a:xfrm>
          <a:prstGeom prst="rect">
            <a:avLst/>
          </a:prstGeom>
        </p:spPr>
      </p:pic>
      <p:grpSp>
        <p:nvGrpSpPr>
          <p:cNvPr id="28675" name="Group 28674"/>
          <p:cNvGrpSpPr/>
          <p:nvPr/>
        </p:nvGrpSpPr>
        <p:grpSpPr>
          <a:xfrm>
            <a:off x="8937173" y="1730827"/>
            <a:ext cx="1426027" cy="2441875"/>
            <a:chOff x="8937173" y="1730827"/>
            <a:chExt cx="1426027" cy="2441875"/>
          </a:xfrm>
        </p:grpSpPr>
        <p:grpSp>
          <p:nvGrpSpPr>
            <p:cNvPr id="35" name="Group 34"/>
            <p:cNvGrpSpPr/>
            <p:nvPr/>
          </p:nvGrpSpPr>
          <p:grpSpPr>
            <a:xfrm>
              <a:off x="9122229" y="2360297"/>
              <a:ext cx="844958" cy="1812405"/>
              <a:chOff x="1596415" y="914400"/>
              <a:chExt cx="2512316" cy="5388829"/>
            </a:xfrm>
          </p:grpSpPr>
          <p:sp>
            <p:nvSpPr>
              <p:cNvPr id="36" name="Rounded Rectangle 35"/>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286000" y="914400"/>
                <a:ext cx="1174045" cy="11740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21054099">
                <a:off x="2850231" y="404446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16200000">
                <a:off x="2596231" y="1137581"/>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21054099">
                <a:off x="1596415" y="935351"/>
                <a:ext cx="418765" cy="159863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656777">
                <a:off x="3677556" y="952731"/>
                <a:ext cx="431175" cy="1598629"/>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8937173" y="1730827"/>
              <a:ext cx="1426027" cy="620486"/>
              <a:chOff x="4942115" y="1741714"/>
              <a:chExt cx="1426027" cy="620486"/>
            </a:xfrm>
          </p:grpSpPr>
          <p:sp>
            <p:nvSpPr>
              <p:cNvPr id="4" name="Rectangle 3"/>
              <p:cNvSpPr/>
              <p:nvPr/>
            </p:nvSpPr>
            <p:spPr>
              <a:xfrm>
                <a:off x="4942115" y="1741714"/>
                <a:ext cx="1306286" cy="620486"/>
              </a:xfrm>
              <a:prstGeom prst="rect">
                <a:avLst/>
              </a:prstGeom>
              <a:solidFill>
                <a:srgbClr val="F8E49A"/>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07427" y="1785258"/>
                <a:ext cx="1360715" cy="523220"/>
              </a:xfrm>
              <a:prstGeom prst="rect">
                <a:avLst/>
              </a:prstGeom>
              <a:noFill/>
            </p:spPr>
            <p:txBody>
              <a:bodyPr wrap="square" rtlCol="0">
                <a:spAutoFit/>
              </a:bodyPr>
              <a:lstStyle/>
              <a:p>
                <a:r>
                  <a:rPr lang="en-US" sz="2800" dirty="0"/>
                  <a:t>How ?</a:t>
                </a:r>
              </a:p>
            </p:txBody>
          </p:sp>
        </p:grpSp>
      </p:grpSp>
      <p:grpSp>
        <p:nvGrpSpPr>
          <p:cNvPr id="28673" name="Group 28672"/>
          <p:cNvGrpSpPr/>
          <p:nvPr/>
        </p:nvGrpSpPr>
        <p:grpSpPr>
          <a:xfrm>
            <a:off x="7271658" y="1785258"/>
            <a:ext cx="1426027" cy="2430989"/>
            <a:chOff x="7271658" y="1785258"/>
            <a:chExt cx="1426027" cy="2430989"/>
          </a:xfrm>
        </p:grpSpPr>
        <p:grpSp>
          <p:nvGrpSpPr>
            <p:cNvPr id="19" name="Group 18"/>
            <p:cNvGrpSpPr/>
            <p:nvPr/>
          </p:nvGrpSpPr>
          <p:grpSpPr>
            <a:xfrm>
              <a:off x="7391400" y="2403842"/>
              <a:ext cx="844958" cy="1812405"/>
              <a:chOff x="1596415" y="914400"/>
              <a:chExt cx="2512316" cy="5388829"/>
            </a:xfrm>
          </p:grpSpPr>
          <p:sp>
            <p:nvSpPr>
              <p:cNvPr id="20" name="Rounded Rectangle 19"/>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86000" y="914400"/>
                <a:ext cx="1174045" cy="11740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21054099">
                <a:off x="2850231" y="404446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6200000">
                <a:off x="2596231" y="1137581"/>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1054099">
                <a:off x="1596415" y="935351"/>
                <a:ext cx="418765" cy="159863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656777">
                <a:off x="3677556" y="952731"/>
                <a:ext cx="431175" cy="1598629"/>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7271658" y="1785258"/>
              <a:ext cx="1426027" cy="620486"/>
              <a:chOff x="4942115" y="1741714"/>
              <a:chExt cx="1426027" cy="620486"/>
            </a:xfrm>
          </p:grpSpPr>
          <p:sp>
            <p:nvSpPr>
              <p:cNvPr id="46" name="Rectangle 45"/>
              <p:cNvSpPr/>
              <p:nvPr/>
            </p:nvSpPr>
            <p:spPr>
              <a:xfrm>
                <a:off x="4942115" y="1741714"/>
                <a:ext cx="1306286" cy="620486"/>
              </a:xfrm>
              <a:prstGeom prst="rect">
                <a:avLst/>
              </a:prstGeom>
              <a:solidFill>
                <a:srgbClr val="F8E49A"/>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007427" y="1785258"/>
                <a:ext cx="1360715" cy="523220"/>
              </a:xfrm>
              <a:prstGeom prst="rect">
                <a:avLst/>
              </a:prstGeom>
              <a:noFill/>
            </p:spPr>
            <p:txBody>
              <a:bodyPr wrap="square" rtlCol="0">
                <a:spAutoFit/>
              </a:bodyPr>
              <a:lstStyle/>
              <a:p>
                <a:r>
                  <a:rPr lang="en-US" sz="2800" dirty="0"/>
                  <a:t>What ?</a:t>
                </a:r>
              </a:p>
            </p:txBody>
          </p:sp>
        </p:grpSp>
      </p:grpSp>
      <p:grpSp>
        <p:nvGrpSpPr>
          <p:cNvPr id="28672" name="Group 28671"/>
          <p:cNvGrpSpPr/>
          <p:nvPr/>
        </p:nvGrpSpPr>
        <p:grpSpPr>
          <a:xfrm>
            <a:off x="5562601" y="1774371"/>
            <a:ext cx="1426027" cy="2441875"/>
            <a:chOff x="5562601" y="1774371"/>
            <a:chExt cx="1426027" cy="2441875"/>
          </a:xfrm>
        </p:grpSpPr>
        <p:grpSp>
          <p:nvGrpSpPr>
            <p:cNvPr id="11" name="Group 10"/>
            <p:cNvGrpSpPr/>
            <p:nvPr/>
          </p:nvGrpSpPr>
          <p:grpSpPr>
            <a:xfrm>
              <a:off x="5769429" y="2403841"/>
              <a:ext cx="844958" cy="1812405"/>
              <a:chOff x="1596415" y="914400"/>
              <a:chExt cx="2512316" cy="5388829"/>
            </a:xfrm>
          </p:grpSpPr>
          <p:sp>
            <p:nvSpPr>
              <p:cNvPr id="12" name="Rounded Rectangle 11"/>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86000" y="914400"/>
                <a:ext cx="1174045" cy="11740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1054099">
                <a:off x="2850231" y="404446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6200000">
                <a:off x="2596231" y="1137581"/>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21054099">
                <a:off x="1596415" y="935351"/>
                <a:ext cx="418765" cy="159863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656777">
                <a:off x="3677556" y="952731"/>
                <a:ext cx="431175" cy="1598629"/>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562601" y="1774371"/>
              <a:ext cx="1426027" cy="620486"/>
              <a:chOff x="4942115" y="1741714"/>
              <a:chExt cx="1426027" cy="620486"/>
            </a:xfrm>
          </p:grpSpPr>
          <p:sp>
            <p:nvSpPr>
              <p:cNvPr id="49" name="Rectangle 48"/>
              <p:cNvSpPr/>
              <p:nvPr/>
            </p:nvSpPr>
            <p:spPr>
              <a:xfrm>
                <a:off x="4942115" y="1741714"/>
                <a:ext cx="1306286" cy="620486"/>
              </a:xfrm>
              <a:prstGeom prst="rect">
                <a:avLst/>
              </a:prstGeom>
              <a:solidFill>
                <a:srgbClr val="F8E49A"/>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007427" y="1785258"/>
                <a:ext cx="1360715" cy="523220"/>
              </a:xfrm>
              <a:prstGeom prst="rect">
                <a:avLst/>
              </a:prstGeom>
              <a:noFill/>
            </p:spPr>
            <p:txBody>
              <a:bodyPr wrap="square" rtlCol="0">
                <a:spAutoFit/>
              </a:bodyPr>
              <a:lstStyle/>
              <a:p>
                <a:r>
                  <a:rPr lang="en-US" sz="2800" dirty="0"/>
                  <a:t>Why ?</a:t>
                </a:r>
              </a:p>
            </p:txBody>
          </p:sp>
        </p:grpSp>
      </p:grpSp>
    </p:spTree>
    <p:extLst>
      <p:ext uri="{BB962C8B-B14F-4D97-AF65-F5344CB8AC3E}">
        <p14:creationId xmlns:p14="http://schemas.microsoft.com/office/powerpoint/2010/main" val="292275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 presetClass="entr" presetSubtype="0" fill="hold" nodeType="withEffect">
                                  <p:stCondLst>
                                    <p:cond delay="0"/>
                                  </p:stCondLst>
                                  <p:childTnLst>
                                    <p:set>
                                      <p:cBhvr>
                                        <p:cTn id="15" dur="1" fill="hold">
                                          <p:stCondLst>
                                            <p:cond delay="0"/>
                                          </p:stCondLst>
                                        </p:cTn>
                                        <p:tgtEl>
                                          <p:spTgt spid="2867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67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882" y="6399973"/>
            <a:ext cx="4038600" cy="369332"/>
          </a:xfrm>
          <a:prstGeom prst="rect">
            <a:avLst/>
          </a:prstGeom>
          <a:noFill/>
        </p:spPr>
        <p:txBody>
          <a:bodyPr wrap="square" rtlCol="0">
            <a:spAutoFit/>
          </a:bodyPr>
          <a:lstStyle/>
          <a:p>
            <a:r>
              <a:rPr lang="en-US" dirty="0">
                <a:solidFill>
                  <a:schemeClr val="bg1"/>
                </a:solidFill>
              </a:rPr>
              <a:t>2 Corinthians 3:14-15</a:t>
            </a:r>
          </a:p>
        </p:txBody>
      </p:sp>
      <p:sp>
        <p:nvSpPr>
          <p:cNvPr id="10" name="TextBox 9"/>
          <p:cNvSpPr txBox="1"/>
          <p:nvPr/>
        </p:nvSpPr>
        <p:spPr>
          <a:xfrm>
            <a:off x="217713" y="0"/>
            <a:ext cx="11843657"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Veil Done Away With In Christ</a:t>
            </a:r>
          </a:p>
        </p:txBody>
      </p:sp>
      <p:sp>
        <p:nvSpPr>
          <p:cNvPr id="5" name="Rectangle 4"/>
          <p:cNvSpPr/>
          <p:nvPr/>
        </p:nvSpPr>
        <p:spPr>
          <a:xfrm>
            <a:off x="1230086" y="1533435"/>
            <a:ext cx="4093028" cy="3477875"/>
          </a:xfrm>
          <a:prstGeom prst="rect">
            <a:avLst/>
          </a:prstGeom>
        </p:spPr>
        <p:txBody>
          <a:bodyPr wrap="square">
            <a:spAutoFit/>
          </a:bodyPr>
          <a:lstStyle/>
          <a:p>
            <a:r>
              <a:rPr lang="en-US" sz="2000" dirty="0">
                <a:solidFill>
                  <a:schemeClr val="bg1"/>
                </a:solidFill>
              </a:rPr>
              <a:t>Paul states that they are ministers of the new covenant of Christ, which does away with the old. </a:t>
            </a:r>
          </a:p>
          <a:p>
            <a:endParaRPr lang="en-US" sz="2000" dirty="0">
              <a:solidFill>
                <a:schemeClr val="bg1"/>
              </a:solidFill>
            </a:endParaRPr>
          </a:p>
          <a:p>
            <a:r>
              <a:rPr lang="en-US" sz="2000" dirty="0">
                <a:solidFill>
                  <a:schemeClr val="bg1"/>
                </a:solidFill>
              </a:rPr>
              <a:t>Paul refers to the scriptural records when he talks of the reading of the old testament, he is not using it in the same sense we think of the Old Testament, but rather in the sense of the Mosaic law, or the old covenant. (2)</a:t>
            </a:r>
          </a:p>
        </p:txBody>
      </p:sp>
      <p:pic>
        <p:nvPicPr>
          <p:cNvPr id="29698" name="Picture 2" descr="Image result for moses and the veil"/>
          <p:cNvPicPr>
            <a:picLocks noChangeAspect="1" noChangeArrowheads="1"/>
          </p:cNvPicPr>
          <p:nvPr/>
        </p:nvPicPr>
        <p:blipFill rotWithShape="1">
          <a:blip r:embed="rId3">
            <a:extLst>
              <a:ext uri="{28A0092B-C50C-407E-A947-70E740481C1C}">
                <a14:useLocalDpi xmlns:a14="http://schemas.microsoft.com/office/drawing/2010/main" val="0"/>
              </a:ext>
            </a:extLst>
          </a:blip>
          <a:srcRect l="6687" b="3754"/>
          <a:stretch/>
        </p:blipFill>
        <p:spPr bwMode="auto">
          <a:xfrm>
            <a:off x="6770914" y="1025299"/>
            <a:ext cx="3297464" cy="500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1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882" y="6399973"/>
            <a:ext cx="4038600" cy="369332"/>
          </a:xfrm>
          <a:prstGeom prst="rect">
            <a:avLst/>
          </a:prstGeom>
          <a:noFill/>
        </p:spPr>
        <p:txBody>
          <a:bodyPr wrap="square" rtlCol="0">
            <a:spAutoFit/>
          </a:bodyPr>
          <a:lstStyle/>
          <a:p>
            <a:r>
              <a:rPr lang="en-US" dirty="0">
                <a:solidFill>
                  <a:schemeClr val="bg1"/>
                </a:solidFill>
              </a:rPr>
              <a:t>2 Corinthians 3:17</a:t>
            </a:r>
          </a:p>
        </p:txBody>
      </p:sp>
      <p:sp>
        <p:nvSpPr>
          <p:cNvPr id="10" name="TextBox 9"/>
          <p:cNvSpPr txBox="1"/>
          <p:nvPr/>
        </p:nvSpPr>
        <p:spPr>
          <a:xfrm>
            <a:off x="217713" y="0"/>
            <a:ext cx="11843657"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Spirit Brings Liberty</a:t>
            </a:r>
          </a:p>
        </p:txBody>
      </p:sp>
      <p:sp>
        <p:nvSpPr>
          <p:cNvPr id="5" name="Rectangle 4"/>
          <p:cNvSpPr/>
          <p:nvPr/>
        </p:nvSpPr>
        <p:spPr>
          <a:xfrm>
            <a:off x="2743200" y="695235"/>
            <a:ext cx="8479971" cy="400110"/>
          </a:xfrm>
          <a:prstGeom prst="rect">
            <a:avLst/>
          </a:prstGeom>
        </p:spPr>
        <p:txBody>
          <a:bodyPr wrap="square">
            <a:spAutoFit/>
          </a:bodyPr>
          <a:lstStyle/>
          <a:p>
            <a:r>
              <a:rPr lang="en-US" sz="2000" dirty="0">
                <a:solidFill>
                  <a:schemeClr val="bg1"/>
                </a:solidFill>
              </a:rPr>
              <a:t> It is Satan, not God, who seeks to destroy agency and liberty</a:t>
            </a:r>
          </a:p>
        </p:txBody>
      </p:sp>
      <p:sp>
        <p:nvSpPr>
          <p:cNvPr id="2" name="Rectangle 1"/>
          <p:cNvSpPr/>
          <p:nvPr/>
        </p:nvSpPr>
        <p:spPr>
          <a:xfrm>
            <a:off x="2275115" y="4190723"/>
            <a:ext cx="8229600" cy="2031325"/>
          </a:xfrm>
          <a:prstGeom prst="rect">
            <a:avLst/>
          </a:prstGeom>
        </p:spPr>
        <p:txBody>
          <a:bodyPr wrap="square">
            <a:spAutoFit/>
          </a:bodyPr>
          <a:lstStyle/>
          <a:p>
            <a:r>
              <a:rPr lang="en-US" dirty="0">
                <a:solidFill>
                  <a:schemeClr val="bg1"/>
                </a:solidFill>
                <a:latin typeface="Abadi" panose="020B0604020104020204" pitchFamily="34" charset="0"/>
              </a:rPr>
              <a:t>“Since Satan always seeks to destroy the agency of man, he influences churches and governments to deny freedom of worship and to force man to perform acts contrary to the divine will.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“Governments and churches which curtail or deny man the power to worship God according to the dictates of his own conscience, are not of God; they are not directed by the power of his Spirit” (9)</a:t>
            </a:r>
            <a:endParaRPr lang="en-US"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4314" y="149678"/>
            <a:ext cx="892628" cy="1245960"/>
          </a:xfrm>
          <a:prstGeom prst="rect">
            <a:avLst/>
          </a:prstGeom>
        </p:spPr>
      </p:pic>
      <p:pic>
        <p:nvPicPr>
          <p:cNvPr id="31746" name="Picture 2" descr="Image result for flag at twin tow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603" y="1153432"/>
            <a:ext cx="3763788" cy="2819854"/>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Image result for france bombing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367" y="1586819"/>
            <a:ext cx="3235079" cy="2157867"/>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Image result for earth in pri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9861" y="1447347"/>
            <a:ext cx="304800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77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882" y="6399973"/>
            <a:ext cx="4038600" cy="369332"/>
          </a:xfrm>
          <a:prstGeom prst="rect">
            <a:avLst/>
          </a:prstGeom>
          <a:noFill/>
        </p:spPr>
        <p:txBody>
          <a:bodyPr wrap="square" rtlCol="0">
            <a:spAutoFit/>
          </a:bodyPr>
          <a:lstStyle/>
          <a:p>
            <a:r>
              <a:rPr lang="en-US" dirty="0">
                <a:solidFill>
                  <a:schemeClr val="bg1"/>
                </a:solidFill>
              </a:rPr>
              <a:t>2 Corinthians 3:18</a:t>
            </a:r>
          </a:p>
        </p:txBody>
      </p:sp>
      <p:sp>
        <p:nvSpPr>
          <p:cNvPr id="10" name="TextBox 9"/>
          <p:cNvSpPr txBox="1"/>
          <p:nvPr/>
        </p:nvSpPr>
        <p:spPr>
          <a:xfrm>
            <a:off x="217713" y="0"/>
            <a:ext cx="11843657"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Change and Transformed</a:t>
            </a:r>
          </a:p>
        </p:txBody>
      </p:sp>
      <p:sp>
        <p:nvSpPr>
          <p:cNvPr id="3" name="Rectangle 2"/>
          <p:cNvSpPr/>
          <p:nvPr/>
        </p:nvSpPr>
        <p:spPr>
          <a:xfrm>
            <a:off x="881743" y="825864"/>
            <a:ext cx="6096000" cy="646331"/>
          </a:xfrm>
          <a:prstGeom prst="rect">
            <a:avLst/>
          </a:prstGeom>
        </p:spPr>
        <p:txBody>
          <a:bodyPr>
            <a:spAutoFit/>
          </a:bodyPr>
          <a:lstStyle/>
          <a:p>
            <a:r>
              <a:rPr lang="en-US" dirty="0">
                <a:solidFill>
                  <a:schemeClr val="bg1"/>
                </a:solidFill>
                <a:latin typeface="Abadi" panose="020B0604020104020204" pitchFamily="34" charset="0"/>
              </a:rPr>
              <a:t>The Spirit is the means by which God gradually transforms us into glorious beings like Him. </a:t>
            </a:r>
            <a:endParaRPr lang="en-US" dirty="0">
              <a:solidFill>
                <a:schemeClr val="bg1"/>
              </a:solidFill>
            </a:endParaRPr>
          </a:p>
        </p:txBody>
      </p:sp>
      <p:grpSp>
        <p:nvGrpSpPr>
          <p:cNvPr id="12" name="Group 11"/>
          <p:cNvGrpSpPr/>
          <p:nvPr/>
        </p:nvGrpSpPr>
        <p:grpSpPr>
          <a:xfrm>
            <a:off x="6979978" y="4042821"/>
            <a:ext cx="3289208" cy="2390250"/>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94324" y="4703650"/>
              <a:ext cx="2437759" cy="1323439"/>
            </a:xfrm>
            <a:prstGeom prst="rect">
              <a:avLst/>
            </a:prstGeom>
          </p:spPr>
          <p:txBody>
            <a:bodyPr wrap="square">
              <a:spAutoFit/>
            </a:bodyPr>
            <a:lstStyle/>
            <a:p>
              <a:pPr algn="ctr"/>
              <a:r>
                <a:rPr lang="en-US" sz="1600" b="1" dirty="0"/>
                <a:t>As we turn our hearts to the Lord, we will have the Spirit, which will gradually help us become more like God.</a:t>
              </a:r>
              <a:endParaRPr lang="en-US" sz="1600" dirty="0"/>
            </a:p>
          </p:txBody>
        </p:sp>
      </p:grpSp>
      <p:pic>
        <p:nvPicPr>
          <p:cNvPr id="32770" name="Picture 2" descr="Image result for mirror loo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343" y="4188505"/>
            <a:ext cx="3736975" cy="2102049"/>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Image result for mirror loo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8857" y="1836738"/>
            <a:ext cx="2777004" cy="18535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28057" y="2628037"/>
            <a:ext cx="6096000" cy="1477328"/>
          </a:xfrm>
          <a:prstGeom prst="rect">
            <a:avLst/>
          </a:prstGeom>
        </p:spPr>
        <p:txBody>
          <a:bodyPr>
            <a:spAutoFit/>
          </a:bodyPr>
          <a:lstStyle/>
          <a:p>
            <a:r>
              <a:rPr lang="en-US" dirty="0">
                <a:solidFill>
                  <a:schemeClr val="bg1"/>
                </a:solidFill>
                <a:latin typeface="Abadi" panose="020B0604020104020204" pitchFamily="34" charset="0"/>
              </a:rPr>
              <a:t> "As a mirror reflects the likeness of a person, so the saints should reflect the image of Christ, and as they progress in obedience and personal righteousness, they attain this image; by the power of the Spirit, they become like Christ." (9)</a:t>
            </a:r>
            <a:endParaRPr lang="en-US" dirty="0">
              <a:solidFill>
                <a:schemeClr val="bg1"/>
              </a:solidFill>
            </a:endParaRPr>
          </a:p>
        </p:txBody>
      </p:sp>
    </p:spTree>
    <p:extLst>
      <p:ext uri="{BB962C8B-B14F-4D97-AF65-F5344CB8AC3E}">
        <p14:creationId xmlns:p14="http://schemas.microsoft.com/office/powerpoint/2010/main" val="352563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882" y="6399973"/>
            <a:ext cx="4038600" cy="369332"/>
          </a:xfrm>
          <a:prstGeom prst="rect">
            <a:avLst/>
          </a:prstGeom>
          <a:noFill/>
        </p:spPr>
        <p:txBody>
          <a:bodyPr wrap="square" rtlCol="0">
            <a:spAutoFit/>
          </a:bodyPr>
          <a:lstStyle/>
          <a:p>
            <a:r>
              <a:rPr lang="en-US" dirty="0">
                <a:solidFill>
                  <a:schemeClr val="bg1"/>
                </a:solidFill>
              </a:rPr>
              <a:t>2 Corinthians 3:18</a:t>
            </a:r>
          </a:p>
        </p:txBody>
      </p:sp>
      <p:sp>
        <p:nvSpPr>
          <p:cNvPr id="3" name="Rectangle 2"/>
          <p:cNvSpPr/>
          <p:nvPr/>
        </p:nvSpPr>
        <p:spPr>
          <a:xfrm>
            <a:off x="881743" y="825864"/>
            <a:ext cx="6096000" cy="5324535"/>
          </a:xfrm>
          <a:prstGeom prst="rect">
            <a:avLst/>
          </a:prstGeom>
        </p:spPr>
        <p:txBody>
          <a:bodyPr>
            <a:spAutoFit/>
          </a:bodyPr>
          <a:lstStyle/>
          <a:p>
            <a:r>
              <a:rPr lang="en-US" sz="2000" dirty="0">
                <a:solidFill>
                  <a:schemeClr val="bg1"/>
                </a:solidFill>
              </a:rPr>
              <a:t>"For Latter-day Saints the focal point of </a:t>
            </a:r>
            <a:r>
              <a:rPr lang="en-US" sz="2000" i="1" dirty="0">
                <a:solidFill>
                  <a:schemeClr val="bg1"/>
                </a:solidFill>
              </a:rPr>
              <a:t>this</a:t>
            </a:r>
            <a:r>
              <a:rPr lang="en-US" sz="2000" dirty="0">
                <a:solidFill>
                  <a:schemeClr val="bg1"/>
                </a:solidFill>
              </a:rPr>
              <a:t> life must be coming to Christ and beginning the process, but we also look forward to that greater moment in eternity when we shall finally be like him.</a:t>
            </a:r>
          </a:p>
          <a:p>
            <a:endParaRPr lang="en-US" sz="2000" dirty="0">
              <a:solidFill>
                <a:schemeClr val="bg1"/>
              </a:solidFill>
            </a:endParaRPr>
          </a:p>
          <a:p>
            <a:r>
              <a:rPr lang="en-US" sz="2000" dirty="0">
                <a:solidFill>
                  <a:schemeClr val="bg1"/>
                </a:solidFill>
              </a:rPr>
              <a:t>And toward that glorious day as faithful sons and daughters we consecrate ourselves in the everyday unfolding of our lives, that by our labors we might close the gap between us. </a:t>
            </a:r>
          </a:p>
          <a:p>
            <a:endParaRPr lang="en-US" sz="2000" dirty="0">
              <a:solidFill>
                <a:schemeClr val="bg1"/>
              </a:solidFill>
            </a:endParaRPr>
          </a:p>
          <a:p>
            <a:r>
              <a:rPr lang="en-US" sz="2000" dirty="0">
                <a:solidFill>
                  <a:schemeClr val="bg1"/>
                </a:solidFill>
              </a:rPr>
              <a:t>When we use the term </a:t>
            </a:r>
            <a:r>
              <a:rPr lang="en-US" sz="2000" i="1" dirty="0">
                <a:solidFill>
                  <a:schemeClr val="bg1"/>
                </a:solidFill>
              </a:rPr>
              <a:t>coming to Christ</a:t>
            </a:r>
            <a:r>
              <a:rPr lang="en-US" sz="2000" dirty="0">
                <a:solidFill>
                  <a:schemeClr val="bg1"/>
                </a:solidFill>
              </a:rPr>
              <a:t> in describing conversion, it is a figure of speech that describes our intent and our desires. </a:t>
            </a:r>
          </a:p>
          <a:p>
            <a:endParaRPr lang="en-US" sz="2000" dirty="0">
              <a:solidFill>
                <a:schemeClr val="bg1"/>
              </a:solidFill>
            </a:endParaRPr>
          </a:p>
          <a:p>
            <a:r>
              <a:rPr lang="en-US" sz="2000" dirty="0">
                <a:solidFill>
                  <a:schemeClr val="bg1"/>
                </a:solidFill>
              </a:rPr>
              <a:t>But the ultimate realization of coming to Christ is in actually closing the distance between us by becoming what he is through doing what he does." (12)</a:t>
            </a:r>
          </a:p>
        </p:txBody>
      </p:sp>
      <p:pic>
        <p:nvPicPr>
          <p:cNvPr id="33794" name="Picture 2" descr="Image result for stephen e robi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5" y="1907041"/>
            <a:ext cx="2105026" cy="279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4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735586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#129 </a:t>
            </a:r>
            <a:r>
              <a:rPr lang="en-US" i="1" dirty="0">
                <a:solidFill>
                  <a:schemeClr val="bg1"/>
                </a:solidFill>
              </a:rPr>
              <a:t>Where Can I Turn For Peace?</a:t>
            </a:r>
          </a:p>
          <a:p>
            <a:endParaRPr lang="en-US" dirty="0">
              <a:solidFill>
                <a:schemeClr val="bg1"/>
              </a:solidFill>
            </a:endParaRPr>
          </a:p>
          <a:p>
            <a:endParaRPr lang="en-US" i="1" dirty="0">
              <a:solidFill>
                <a:schemeClr val="bg1"/>
              </a:solidFill>
            </a:endParaRPr>
          </a:p>
          <a:p>
            <a:r>
              <a:rPr lang="en-US" i="1" dirty="0">
                <a:solidFill>
                  <a:schemeClr val="bg1"/>
                </a:solidFill>
              </a:rPr>
              <a:t>Video: </a:t>
            </a:r>
            <a:r>
              <a:rPr lang="en-US" b="1" dirty="0">
                <a:solidFill>
                  <a:schemeClr val="bg1"/>
                </a:solidFill>
              </a:rPr>
              <a:t>Forgiveness: My Burden Was Made Light</a:t>
            </a:r>
            <a:r>
              <a:rPr lang="en-US" dirty="0">
                <a:solidFill>
                  <a:schemeClr val="bg1"/>
                </a:solidFill>
              </a:rPr>
              <a:t> (8:24)</a:t>
            </a:r>
            <a:endParaRPr lang="en-US" i="1" dirty="0">
              <a:solidFill>
                <a:schemeClr val="bg1"/>
              </a:solidFill>
            </a:endParaRPr>
          </a:p>
          <a:p>
            <a:endParaRPr lang="en-US" b="0" i="1" u="none" strike="noStrike" dirty="0">
              <a:solidFill>
                <a:schemeClr val="bg1"/>
              </a:solidFill>
              <a:effectLst/>
            </a:endParaRPr>
          </a:p>
          <a:p>
            <a:r>
              <a:rPr lang="en-US" dirty="0">
                <a:solidFill>
                  <a:schemeClr val="bg1"/>
                </a:solidFill>
              </a:rPr>
              <a:t>Title Page: (</a:t>
            </a:r>
            <a:r>
              <a:rPr lang="en-US" i="1" dirty="0">
                <a:solidFill>
                  <a:schemeClr val="bg1"/>
                </a:solidFill>
              </a:rPr>
              <a:t>Encyclopedia of Joseph Smith's Teachings, </a:t>
            </a:r>
            <a:r>
              <a:rPr lang="en-US" dirty="0">
                <a:solidFill>
                  <a:schemeClr val="bg1"/>
                </a:solidFill>
              </a:rPr>
              <a:t>edited by Larry E. Dahl and Donald Q. Cannon [Salt Lake City: Bookcraft, 1997], "Comfort".)</a:t>
            </a:r>
          </a:p>
          <a:p>
            <a:pPr marL="342900" indent="-342900">
              <a:buFontTx/>
              <a:buAutoNum type="arabicPeriod"/>
            </a:pPr>
            <a:r>
              <a:rPr lang="en-US" dirty="0">
                <a:solidFill>
                  <a:schemeClr val="bg1"/>
                </a:solidFill>
              </a:rPr>
              <a:t>New Testament Institute Student Manual Chapter 39</a:t>
            </a:r>
          </a:p>
          <a:p>
            <a:pPr marL="342900" indent="-342900">
              <a:buFontTx/>
              <a:buAutoNum type="arabicPeriod"/>
            </a:pPr>
            <a:r>
              <a:rPr lang="en-US" dirty="0">
                <a:solidFill>
                  <a:schemeClr val="bg1"/>
                </a:solidFill>
              </a:rPr>
              <a:t>Life and Teachings of Jesus and His Apostles Chapter 37</a:t>
            </a:r>
          </a:p>
          <a:p>
            <a:pPr marL="342900" indent="-342900">
              <a:buFontTx/>
              <a:buAutoNum type="arabicPeriod"/>
            </a:pPr>
            <a:r>
              <a:rPr lang="en-US" dirty="0">
                <a:solidFill>
                  <a:schemeClr val="bg1"/>
                </a:solidFill>
              </a:rPr>
              <a:t>Elder Jeffrey R. Holland </a:t>
            </a:r>
            <a:r>
              <a:rPr lang="it-IT" dirty="0">
                <a:solidFill>
                  <a:schemeClr val="bg1"/>
                </a:solidFill>
              </a:rPr>
              <a:t>("Come unto Me," </a:t>
            </a:r>
            <a:r>
              <a:rPr lang="it-IT" i="1" dirty="0">
                <a:solidFill>
                  <a:schemeClr val="bg1"/>
                </a:solidFill>
              </a:rPr>
              <a:t>Ensign</a:t>
            </a:r>
            <a:r>
              <a:rPr lang="it-IT" dirty="0">
                <a:solidFill>
                  <a:schemeClr val="bg1"/>
                </a:solidFill>
              </a:rPr>
              <a:t>, Apr. 1998, 18-19)</a:t>
            </a:r>
          </a:p>
          <a:p>
            <a:pPr marL="342900" indent="-342900">
              <a:buFontTx/>
              <a:buAutoNum type="arabicPeriod"/>
            </a:pPr>
            <a:r>
              <a:rPr lang="en-US" dirty="0">
                <a:solidFill>
                  <a:schemeClr val="bg1"/>
                </a:solidFill>
              </a:rPr>
              <a:t>Elder Orson F. Whitney (“A Lesson from the Book of Job,” </a:t>
            </a:r>
            <a:r>
              <a:rPr lang="en-US" i="1" dirty="0">
                <a:solidFill>
                  <a:schemeClr val="bg1"/>
                </a:solidFill>
              </a:rPr>
              <a:t>Improvement Era,</a:t>
            </a:r>
            <a:r>
              <a:rPr lang="en-US" dirty="0">
                <a:solidFill>
                  <a:schemeClr val="bg1"/>
                </a:solidFill>
              </a:rPr>
              <a:t> Nov. 1918, 7; see also James E. Faust, “Refined in Our Trials,”</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Feb. 2006, 5).</a:t>
            </a:r>
          </a:p>
          <a:p>
            <a:pPr marL="342900" indent="-342900">
              <a:buFontTx/>
              <a:buAutoNum type="arabicPeriod"/>
            </a:pPr>
            <a:r>
              <a:rPr lang="en-US" dirty="0">
                <a:solidFill>
                  <a:schemeClr val="bg1"/>
                </a:solidFill>
              </a:rPr>
              <a:t>Elder Kent F. Richards </a:t>
            </a:r>
            <a:r>
              <a:rPr lang="en-US" i="1" dirty="0">
                <a:solidFill>
                  <a:schemeClr val="bg1"/>
                </a:solidFill>
              </a:rPr>
              <a:t>The Atonement Covers All Pain </a:t>
            </a:r>
            <a:r>
              <a:rPr lang="en-US" dirty="0">
                <a:solidFill>
                  <a:schemeClr val="bg1"/>
                </a:solidFill>
              </a:rPr>
              <a:t>April 2011 Gen. Conf.</a:t>
            </a:r>
          </a:p>
          <a:p>
            <a:pPr marL="342900" indent="-342900">
              <a:buFontTx/>
              <a:buAutoNum type="arabicPeriod"/>
            </a:pPr>
            <a:r>
              <a:rPr lang="en-US" dirty="0">
                <a:solidFill>
                  <a:schemeClr val="bg1"/>
                </a:solidFill>
              </a:rPr>
              <a:t>(</a:t>
            </a:r>
            <a:r>
              <a:rPr lang="en-US" i="1" dirty="0">
                <a:solidFill>
                  <a:schemeClr val="bg1"/>
                </a:solidFill>
              </a:rPr>
              <a:t>Discourses of Brigham Young,</a:t>
            </a:r>
            <a:r>
              <a:rPr lang="en-US" dirty="0">
                <a:solidFill>
                  <a:schemeClr val="bg1"/>
                </a:solidFill>
              </a:rPr>
              <a:t> sel. John A. </a:t>
            </a:r>
            <a:r>
              <a:rPr lang="en-US" dirty="0" err="1">
                <a:solidFill>
                  <a:schemeClr val="bg1"/>
                </a:solidFill>
              </a:rPr>
              <a:t>Widtsoe</a:t>
            </a:r>
            <a:r>
              <a:rPr lang="en-US" dirty="0">
                <a:solidFill>
                  <a:schemeClr val="bg1"/>
                </a:solidFill>
              </a:rPr>
              <a:t> [1954], 115).</a:t>
            </a:r>
          </a:p>
          <a:p>
            <a:pPr marL="342900" indent="-342900">
              <a:buFontTx/>
              <a:buAutoNum type="arabicPeriod"/>
            </a:pPr>
            <a:r>
              <a:rPr lang="en-US" dirty="0">
                <a:solidFill>
                  <a:schemeClr val="bg1"/>
                </a:solidFill>
              </a:rPr>
              <a:t>Elder C. Max Caldwell (</a:t>
            </a:r>
            <a:r>
              <a:rPr lang="en-US" i="1" dirty="0">
                <a:solidFill>
                  <a:schemeClr val="bg1"/>
                </a:solidFill>
              </a:rPr>
              <a:t>Sacred Truths of the Doctrine and Covenants,</a:t>
            </a:r>
            <a:r>
              <a:rPr lang="en-US" dirty="0">
                <a:solidFill>
                  <a:schemeClr val="bg1"/>
                </a:solidFill>
              </a:rPr>
              <a:t> 2 vols. [1993], 1:314; see also D&amp;C 64:9–11).</a:t>
            </a:r>
          </a:p>
          <a:p>
            <a:pPr marL="342900" indent="-342900">
              <a:buFontTx/>
              <a:buAutoNum type="arabicPeriod"/>
            </a:pPr>
            <a:r>
              <a:rPr lang="en-US" dirty="0">
                <a:solidFill>
                  <a:schemeClr val="bg1"/>
                </a:solidFill>
              </a:rPr>
              <a:t>Elder Dallin H. Oaks (“The Great Plan of Happiness,”</a:t>
            </a:r>
            <a:r>
              <a:rPr lang="en-US" i="1" dirty="0">
                <a:solidFill>
                  <a:schemeClr val="bg1"/>
                </a:solidFill>
              </a:rPr>
              <a:t> Ensign,</a:t>
            </a:r>
            <a:r>
              <a:rPr lang="en-US" dirty="0">
                <a:solidFill>
                  <a:schemeClr val="bg1"/>
                </a:solidFill>
              </a:rPr>
              <a:t> Nov. 1993, 72).</a:t>
            </a:r>
          </a:p>
          <a:p>
            <a:pPr marL="342900" indent="-342900">
              <a:buFontTx/>
              <a:buAutoNum type="arabicPeriod"/>
            </a:pPr>
            <a:r>
              <a:rPr lang="en-US" dirty="0">
                <a:solidFill>
                  <a:schemeClr val="bg1"/>
                </a:solidFill>
              </a:rPr>
              <a:t>Elder Bruce R. McConkie Mormon Doctrine p. 152. (</a:t>
            </a:r>
            <a:r>
              <a:rPr lang="en-US" i="1" dirty="0">
                <a:solidFill>
                  <a:schemeClr val="bg1"/>
                </a:solidFill>
              </a:rPr>
              <a:t>Doctrinal New Testament Commentary, </a:t>
            </a:r>
            <a:r>
              <a:rPr lang="en-US" dirty="0">
                <a:solidFill>
                  <a:schemeClr val="bg1"/>
                </a:solidFill>
              </a:rPr>
              <a:t>3 vols. [Salt Lake City: </a:t>
            </a:r>
            <a:r>
              <a:rPr lang="en-US" dirty="0" err="1">
                <a:solidFill>
                  <a:schemeClr val="bg1"/>
                </a:solidFill>
              </a:rPr>
              <a:t>Bookcraft</a:t>
            </a:r>
            <a:r>
              <a:rPr lang="en-US" dirty="0">
                <a:solidFill>
                  <a:schemeClr val="bg1"/>
                </a:solidFill>
              </a:rPr>
              <a:t>, 1965-1973], 2: 413-416</a:t>
            </a:r>
          </a:p>
          <a:p>
            <a:pPr marL="342900" indent="-342900">
              <a:buFontTx/>
              <a:buAutoNum type="arabicPeriod"/>
            </a:pPr>
            <a:r>
              <a:rPr lang="en-US" dirty="0">
                <a:solidFill>
                  <a:schemeClr val="bg1"/>
                </a:solidFill>
              </a:rPr>
              <a:t>(See Guide to the Scriptures, “Forgive,”  scriptures.lds.org; D&amp;C 64:9–11.)</a:t>
            </a:r>
          </a:p>
          <a:p>
            <a:pPr marL="342900" indent="-342900">
              <a:buFontTx/>
              <a:buAutoNum type="arabicPeriod"/>
            </a:pPr>
            <a:r>
              <a:rPr lang="en-US" dirty="0">
                <a:solidFill>
                  <a:schemeClr val="bg1"/>
                </a:solidFill>
              </a:rPr>
              <a:t>Elder Quentin L. Cook (“Looking beyond the Mark,”</a:t>
            </a:r>
            <a:r>
              <a:rPr lang="en-US" i="1" dirty="0">
                <a:solidFill>
                  <a:schemeClr val="bg1"/>
                </a:solidFill>
              </a:rPr>
              <a:t> Ensign,</a:t>
            </a:r>
            <a:r>
              <a:rPr lang="en-US" dirty="0">
                <a:solidFill>
                  <a:schemeClr val="bg1"/>
                </a:solidFill>
              </a:rPr>
              <a:t> Mar. 2003, 44).</a:t>
            </a:r>
          </a:p>
          <a:p>
            <a:pPr marL="342900" indent="-342900">
              <a:buFontTx/>
              <a:buAutoNum type="arabicPeriod"/>
            </a:pPr>
            <a:r>
              <a:rPr lang="en-US" dirty="0">
                <a:solidFill>
                  <a:schemeClr val="bg1"/>
                </a:solidFill>
              </a:rPr>
              <a:t>Stephen E. Robinson, </a:t>
            </a:r>
            <a:r>
              <a:rPr lang="en-US" i="1" dirty="0">
                <a:solidFill>
                  <a:schemeClr val="bg1"/>
                </a:solidFill>
              </a:rPr>
              <a:t>Following Christ: The Parable of the Divers and More Good News</a:t>
            </a:r>
            <a:r>
              <a:rPr lang="en-US" dirty="0">
                <a:solidFill>
                  <a:schemeClr val="bg1"/>
                </a:solidFill>
              </a:rPr>
              <a:t> [Salt Lake City: Deseret Book Co., 1995], 69 - 70.)</a:t>
            </a:r>
          </a:p>
          <a:p>
            <a:pPr marL="342900" indent="-342900">
              <a:buFontTx/>
              <a:buAutoNum type="arabicPeriod"/>
            </a:pPr>
            <a:endParaRPr lang="en-US" dirty="0">
              <a:solidFill>
                <a:schemeClr val="bg1"/>
              </a:solidFill>
            </a:endParaRPr>
          </a:p>
          <a:p>
            <a:pPr marL="342900" indent="-342900">
              <a:buFontTx/>
              <a:buAutoNum type="arabicPeriod"/>
            </a:pPr>
            <a:endParaRPr lang="en-US" i="1" dirty="0">
              <a:solidFill>
                <a:schemeClr val="bg1"/>
              </a:solidFill>
            </a:endParaRPr>
          </a:p>
        </p:txBody>
      </p:sp>
      <p:grpSp>
        <p:nvGrpSpPr>
          <p:cNvPr id="2" name="Group 7"/>
          <p:cNvGrpSpPr/>
          <p:nvPr/>
        </p:nvGrpSpPr>
        <p:grpSpPr>
          <a:xfrm>
            <a:off x="5315527" y="920669"/>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FE78F29C-C3D3-4231-8F5D-7068052AD49D}"/>
              </a:ext>
            </a:extLst>
          </p:cNvPr>
          <p:cNvSpPr>
            <a:spLocks noGrp="1"/>
          </p:cNvSpPr>
          <p:nvPr/>
        </p:nvSpPr>
        <p:spPr>
          <a:xfrm>
            <a:off x="63924" y="650764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6749"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Letters to Corinth</a:t>
            </a:r>
            <a:endParaRPr lang="en-US" sz="4400" dirty="0">
              <a:solidFill>
                <a:schemeClr val="bg1"/>
              </a:solidFill>
              <a:latin typeface="AR JULIAN" panose="02000000000000000000" pitchFamily="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612618" y="1274337"/>
            <a:ext cx="3687778" cy="1477328"/>
          </a:xfrm>
          <a:prstGeom prst="rect">
            <a:avLst/>
          </a:prstGeom>
        </p:spPr>
        <p:txBody>
          <a:bodyPr wrap="square">
            <a:spAutoFit/>
          </a:bodyPr>
          <a:lstStyle/>
          <a:p>
            <a:r>
              <a:rPr lang="en-US" dirty="0">
                <a:solidFill>
                  <a:schemeClr val="bg1"/>
                </a:solidFill>
              </a:rPr>
              <a:t>A growing discontent due to accusations of false teachers. On his third mission Paul writes to answer these accusations and reassures the Saints in their faith.</a:t>
            </a:r>
          </a:p>
        </p:txBody>
      </p:sp>
      <p:grpSp>
        <p:nvGrpSpPr>
          <p:cNvPr id="14" name="Group 13"/>
          <p:cNvGrpSpPr/>
          <p:nvPr/>
        </p:nvGrpSpPr>
        <p:grpSpPr>
          <a:xfrm rot="5400000">
            <a:off x="5293821" y="459271"/>
            <a:ext cx="5482258" cy="6581869"/>
            <a:chOff x="384206" y="4158361"/>
            <a:chExt cx="3289208" cy="2390250"/>
          </a:xfrm>
        </p:grpSpPr>
        <p:grpSp>
          <p:nvGrpSpPr>
            <p:cNvPr id="15" name="Group 14"/>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747225" y="4834063"/>
              <a:ext cx="2437759" cy="338554"/>
            </a:xfrm>
            <a:prstGeom prst="rect">
              <a:avLst/>
            </a:prstGeom>
          </p:spPr>
          <p:txBody>
            <a:bodyPr wrap="square">
              <a:spAutoFit/>
            </a:bodyPr>
            <a:lstStyle/>
            <a:p>
              <a:pPr algn="ctr"/>
              <a:endParaRPr lang="en-US" sz="1600" dirty="0"/>
            </a:p>
          </p:txBody>
        </p:sp>
      </p:grpSp>
      <p:sp>
        <p:nvSpPr>
          <p:cNvPr id="11" name="Rectangle 10"/>
          <p:cNvSpPr/>
          <p:nvPr/>
        </p:nvSpPr>
        <p:spPr>
          <a:xfrm>
            <a:off x="6301211" y="2042146"/>
            <a:ext cx="3539903" cy="3539430"/>
          </a:xfrm>
          <a:prstGeom prst="rect">
            <a:avLst/>
          </a:prstGeom>
        </p:spPr>
        <p:txBody>
          <a:bodyPr wrap="square">
            <a:spAutoFit/>
          </a:bodyPr>
          <a:lstStyle/>
          <a:p>
            <a:pPr fontAlgn="base"/>
            <a:r>
              <a:rPr lang="en-US" sz="1400" b="1" dirty="0"/>
              <a:t>To express gratitude to and strengthen the Saints who had responded favorably to his previous letter</a:t>
            </a:r>
          </a:p>
          <a:p>
            <a:pPr fontAlgn="base"/>
            <a:endParaRPr lang="en-US" sz="1400" b="1" dirty="0"/>
          </a:p>
          <a:p>
            <a:pPr fontAlgn="base"/>
            <a:r>
              <a:rPr lang="en-US" sz="1400" b="1" dirty="0"/>
              <a:t>To warn of false teachers who corrupted the pure doctrines of Christ</a:t>
            </a:r>
          </a:p>
          <a:p>
            <a:pPr fontAlgn="base"/>
            <a:endParaRPr lang="en-US" sz="1400" b="1" dirty="0"/>
          </a:p>
          <a:p>
            <a:pPr fontAlgn="base"/>
            <a:r>
              <a:rPr lang="en-US" sz="1400" b="1" dirty="0"/>
              <a:t>To defend his personal character and authority as an Apostle of Jesus Christ</a:t>
            </a:r>
          </a:p>
          <a:p>
            <a:pPr fontAlgn="base"/>
            <a:endParaRPr lang="en-US" sz="1400" b="1" dirty="0"/>
          </a:p>
          <a:p>
            <a:pPr fontAlgn="base"/>
            <a:r>
              <a:rPr lang="en-US" sz="1400" b="1" dirty="0"/>
              <a:t>To encourage the Corinthian Saints to </a:t>
            </a:r>
          </a:p>
          <a:p>
            <a:pPr fontAlgn="base"/>
            <a:r>
              <a:rPr lang="en-US" sz="1400" b="1" dirty="0"/>
              <a:t>make a generous financial offering to the impoverished Saints of Jerusalem</a:t>
            </a:r>
          </a:p>
          <a:p>
            <a:pPr fontAlgn="base"/>
            <a:endParaRPr lang="en-US" sz="1400" b="1" dirty="0"/>
          </a:p>
          <a:p>
            <a:pPr fontAlgn="base"/>
            <a:r>
              <a:rPr lang="en-US" sz="1400" b="1" dirty="0"/>
              <a:t>To speak of an impending third visit to Corinth</a:t>
            </a:r>
          </a:p>
        </p:txBody>
      </p:sp>
      <p:sp>
        <p:nvSpPr>
          <p:cNvPr id="10" name="Rectangle 9"/>
          <p:cNvSpPr/>
          <p:nvPr/>
        </p:nvSpPr>
        <p:spPr>
          <a:xfrm>
            <a:off x="6654296" y="982891"/>
            <a:ext cx="3223034" cy="646331"/>
          </a:xfrm>
          <a:prstGeom prst="rect">
            <a:avLst/>
          </a:prstGeom>
        </p:spPr>
        <p:txBody>
          <a:bodyPr wrap="square">
            <a:spAutoFit/>
          </a:bodyPr>
          <a:lstStyle/>
          <a:p>
            <a:pPr algn="ctr"/>
            <a:r>
              <a:rPr lang="en-US" dirty="0">
                <a:solidFill>
                  <a:schemeClr val="bg1"/>
                </a:solidFill>
                <a:latin typeface="Abadi" panose="020B0604020104020204" pitchFamily="34" charset="0"/>
              </a:rPr>
              <a:t>The letter reveals that Paul wrote for at least five reasons: </a:t>
            </a:r>
          </a:p>
        </p:txBody>
      </p:sp>
      <p:grpSp>
        <p:nvGrpSpPr>
          <p:cNvPr id="33" name="Group 7"/>
          <p:cNvGrpSpPr/>
          <p:nvPr/>
        </p:nvGrpSpPr>
        <p:grpSpPr>
          <a:xfrm>
            <a:off x="2604698" y="2760473"/>
            <a:ext cx="1668538" cy="2918558"/>
            <a:chOff x="2438400" y="402137"/>
            <a:chExt cx="2514600" cy="4398463"/>
          </a:xfrm>
        </p:grpSpPr>
        <p:sp>
          <p:nvSpPr>
            <p:cNvPr id="34" name="Snip Same Side Corner Rectangle 33"/>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89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additive="base">
                                        <p:cTn id="2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anim calcmode="lin" valueType="num">
                                      <p:cBhvr additive="base">
                                        <p:cTn id="3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anim calcmode="lin" valueType="num">
                                      <p:cBhvr additive="base">
                                        <p:cTn id="39"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6337206"/>
              </p:ext>
            </p:extLst>
          </p:nvPr>
        </p:nvGraphicFramePr>
        <p:xfrm>
          <a:off x="0" y="0"/>
          <a:ext cx="6319318" cy="172212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Second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Letter of Paul to the Saints at Corinth—</a:t>
                      </a:r>
                    </a:p>
                    <a:p>
                      <a:pPr algn="ctr" fontAlgn="base"/>
                      <a:r>
                        <a:rPr lang="en-US" sz="1200" b="0" i="0" kern="1200" dirty="0">
                          <a:solidFill>
                            <a:schemeClr val="tx1"/>
                          </a:solidFill>
                          <a:effectLst/>
                          <a:latin typeface="+mn-lt"/>
                          <a:ea typeface="+mn-ea"/>
                          <a:cs typeface="+mn-cs"/>
                        </a:rPr>
                        <a:t>Written from Macedonia</a:t>
                      </a:r>
                      <a:r>
                        <a:rPr lang="en-US" sz="1200" b="0" i="0" kern="1200" baseline="0" dirty="0">
                          <a:solidFill>
                            <a:schemeClr val="tx1"/>
                          </a:solidFill>
                          <a:effectLst/>
                          <a:latin typeface="+mn-lt"/>
                          <a:ea typeface="+mn-ea"/>
                          <a:cs typeface="+mn-cs"/>
                        </a:rPr>
                        <a:t> about AD 57</a:t>
                      </a:r>
                      <a:r>
                        <a:rPr lang="en-US" sz="1200" b="0" i="0" kern="1200" dirty="0">
                          <a:solidFill>
                            <a:schemeClr val="tx1"/>
                          </a:solidFill>
                          <a:effectLst/>
                          <a:latin typeface="+mn-lt"/>
                          <a:ea typeface="+mn-ea"/>
                          <a:cs typeface="+mn-cs"/>
                        </a:rPr>
                        <a:t> </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a:solidFill>
                            <a:srgbClr val="434444"/>
                          </a:solidFill>
                          <a:effectLst/>
                        </a:rPr>
                        <a:t>God Cares for the Saints</a:t>
                      </a:r>
                    </a:p>
                  </a:txBody>
                  <a:tcPr marL="95250" marR="95250" marT="66675" marB="66675" anchor="ctr"/>
                </a:tc>
                <a:tc>
                  <a:txBody>
                    <a:bodyPr/>
                    <a:lstStyle/>
                    <a:p>
                      <a:pPr algn="l" fontAlgn="base"/>
                      <a:r>
                        <a:rPr lang="en-US">
                          <a:solidFill>
                            <a:srgbClr val="434444"/>
                          </a:solidFill>
                          <a:effectLst/>
                        </a:rPr>
                        <a:t>1:1–24</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Saints Love and Forgive One Another</a:t>
                      </a:r>
                    </a:p>
                  </a:txBody>
                  <a:tcPr marL="95250" marR="95250" marT="66675" marB="66675" anchor="ctr"/>
                </a:tc>
                <a:tc>
                  <a:txBody>
                    <a:bodyPr/>
                    <a:lstStyle/>
                    <a:p>
                      <a:pPr algn="l" fontAlgn="base"/>
                      <a:r>
                        <a:rPr lang="en-US">
                          <a:solidFill>
                            <a:srgbClr val="434444"/>
                          </a:solidFill>
                          <a:effectLst/>
                        </a:rPr>
                        <a:t>2:1–17</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dirty="0">
                          <a:solidFill>
                            <a:srgbClr val="434444"/>
                          </a:solidFill>
                          <a:effectLst/>
                        </a:rPr>
                        <a:t>The Gospel Is Greater Than the Law of </a:t>
                      </a:r>
                      <a:r>
                        <a:rPr lang="en-US" u="none" strike="noStrike" dirty="0">
                          <a:solidFill>
                            <a:srgbClr val="2F393A"/>
                          </a:solidFill>
                          <a:effectLst/>
                        </a:rPr>
                        <a:t>Moses</a:t>
                      </a:r>
                      <a:endParaRPr lang="en-US" dirty="0">
                        <a:solidFill>
                          <a:srgbClr val="434444"/>
                        </a:solidFill>
                        <a:effectLst/>
                      </a:endParaRPr>
                    </a:p>
                  </a:txBody>
                  <a:tcPr marL="95250" marR="95250" marT="66675" marB="66675" anchor="ctr"/>
                </a:tc>
                <a:tc>
                  <a:txBody>
                    <a:bodyPr/>
                    <a:lstStyle/>
                    <a:p>
                      <a:pPr algn="l" fontAlgn="base"/>
                      <a:r>
                        <a:rPr lang="en-US" dirty="0">
                          <a:solidFill>
                            <a:srgbClr val="434444"/>
                          </a:solidFill>
                          <a:effectLst/>
                        </a:rPr>
                        <a:t>3:1–18</a:t>
                      </a:r>
                    </a:p>
                  </a:txBody>
                  <a:tcPr marL="95250" marR="95250" marT="66675" marB="66675" anchor="ctr"/>
                </a:tc>
                <a:extLst>
                  <a:ext uri="{0D108BD9-81ED-4DB2-BD59-A6C34878D82A}">
                    <a16:rowId xmlns:a16="http://schemas.microsoft.com/office/drawing/2014/main" val="10003"/>
                  </a:ext>
                </a:extLst>
              </a:tr>
            </a:tbl>
          </a:graphicData>
        </a:graphic>
      </p:graphicFrame>
      <p:sp>
        <p:nvSpPr>
          <p:cNvPr id="3" name="TextBox 2"/>
          <p:cNvSpPr txBox="1"/>
          <p:nvPr/>
        </p:nvSpPr>
        <p:spPr>
          <a:xfrm>
            <a:off x="0" y="1725798"/>
            <a:ext cx="5540721" cy="246221"/>
          </a:xfrm>
          <a:prstGeom prst="rect">
            <a:avLst/>
          </a:prstGeom>
          <a:noFill/>
        </p:spPr>
        <p:txBody>
          <a:bodyPr wrap="square" rtlCol="0">
            <a:spAutoFit/>
          </a:bodyPr>
          <a:lstStyle/>
          <a:p>
            <a:r>
              <a:rPr lang="en-US" sz="1000" dirty="0"/>
              <a:t>Life and Teachings of Jesus and His Apostles Chapter 37</a:t>
            </a:r>
          </a:p>
        </p:txBody>
      </p:sp>
      <p:sp>
        <p:nvSpPr>
          <p:cNvPr id="5" name="Rectangle 4"/>
          <p:cNvSpPr/>
          <p:nvPr/>
        </p:nvSpPr>
        <p:spPr>
          <a:xfrm>
            <a:off x="0" y="1951300"/>
            <a:ext cx="6301212" cy="1938992"/>
          </a:xfrm>
          <a:prstGeom prst="rect">
            <a:avLst/>
          </a:prstGeom>
          <a:ln>
            <a:solidFill>
              <a:schemeClr val="tx1"/>
            </a:solidFill>
          </a:ln>
        </p:spPr>
        <p:txBody>
          <a:bodyPr wrap="square">
            <a:spAutoFit/>
          </a:bodyPr>
          <a:lstStyle/>
          <a:p>
            <a:r>
              <a:rPr lang="en-US" sz="1200" b="1" dirty="0"/>
              <a:t>Trials 2 Corinthians 1:1-5:</a:t>
            </a:r>
          </a:p>
          <a:p>
            <a:r>
              <a:rPr lang="en-US" sz="1200" dirty="0"/>
              <a:t>“In order to be tested, we must sometimes face challenges and difficulties. At times there appears to be no light at the tunnel’s end—no dawn to break the night’s darkness. We feel surrounded by the pain of broken hearts, the disappointment of shattered dreams, and the despair of vanished hopes. We join in uttering the biblical plea ‘Is there no balm in Gilead?’ [Jeremiah 8:22.] We are inclined to view our own personal misfortunes through the distorted prism of pessimism. We feel abandoned, heartbroken, alone. If you find yourself in such a situation, I plead with you to turn to our Heavenly Father in faith. He will lift you and guide you. He will not always take your afflictions from you, but He will comfort and lead you with love through whatever storm you face” (“Looking Back and Moving Forward,” President Thomas S. Monson </a:t>
            </a:r>
            <a:r>
              <a:rPr lang="en-US" sz="1200" i="1" dirty="0"/>
              <a:t> Ensign</a:t>
            </a:r>
            <a:r>
              <a:rPr lang="en-US" sz="1200" dirty="0"/>
              <a:t> or </a:t>
            </a:r>
            <a:r>
              <a:rPr lang="en-US" sz="1200" i="1" dirty="0"/>
              <a:t>Liahona,</a:t>
            </a:r>
            <a:r>
              <a:rPr lang="en-US" sz="1200" dirty="0"/>
              <a:t> May 2008, 90).</a:t>
            </a:r>
          </a:p>
        </p:txBody>
      </p:sp>
      <p:sp>
        <p:nvSpPr>
          <p:cNvPr id="6" name="Rectangle 5"/>
          <p:cNvSpPr/>
          <p:nvPr/>
        </p:nvSpPr>
        <p:spPr>
          <a:xfrm>
            <a:off x="-1" y="3897085"/>
            <a:ext cx="6302829" cy="1938992"/>
          </a:xfrm>
          <a:prstGeom prst="rect">
            <a:avLst/>
          </a:prstGeom>
          <a:ln>
            <a:solidFill>
              <a:schemeClr val="tx1"/>
            </a:solidFill>
          </a:ln>
        </p:spPr>
        <p:txBody>
          <a:bodyPr wrap="square">
            <a:spAutoFit/>
          </a:bodyPr>
          <a:lstStyle/>
          <a:p>
            <a:r>
              <a:rPr lang="en-US" sz="1200" b="1" i="1" dirty="0"/>
              <a:t>Corrupt 2 Corinthians 2:17:</a:t>
            </a:r>
          </a:p>
          <a:p>
            <a:r>
              <a:rPr lang="en-US" sz="1200" dirty="0"/>
              <a:t> Here it is taken from the Greek word for a peddler. “The term included dealers in victuals and all sorts of wares, but was especially applied to retailers of wine, with whom adulterations and short measures were a matter of course.” (Vincent, </a:t>
            </a:r>
            <a:r>
              <a:rPr lang="en-US" sz="1200" i="1" dirty="0"/>
              <a:t>Word Studies,</a:t>
            </a:r>
            <a:r>
              <a:rPr lang="en-US" sz="1200" dirty="0"/>
              <a:t> 2:813.) This class of merchants had such an unsavory reputation for unscrupulousness and dishonesty in their trading that in some cases they were barred from holding public office. False teachers in the church were of the same mentality, watering down or changing the word of God at will so they could further their own selfish ends. Thus we get a picture of Paul, who is not only capable of slowing great love but is also able to demonstrate great sharpness in condemning those who would bring havoc upon the church. (2)</a:t>
            </a:r>
          </a:p>
        </p:txBody>
      </p:sp>
      <p:sp>
        <p:nvSpPr>
          <p:cNvPr id="7" name="Rectangle 6"/>
          <p:cNvSpPr/>
          <p:nvPr/>
        </p:nvSpPr>
        <p:spPr>
          <a:xfrm>
            <a:off x="6313714" y="0"/>
            <a:ext cx="5878286" cy="1569660"/>
          </a:xfrm>
          <a:prstGeom prst="rect">
            <a:avLst/>
          </a:prstGeom>
          <a:ln>
            <a:solidFill>
              <a:schemeClr val="tx1"/>
            </a:solidFill>
          </a:ln>
        </p:spPr>
        <p:txBody>
          <a:bodyPr wrap="square">
            <a:spAutoFit/>
          </a:bodyPr>
          <a:lstStyle/>
          <a:p>
            <a:r>
              <a:rPr lang="en-US" sz="1200" b="1" dirty="0"/>
              <a:t>Judging the Church By Its Members 2 Corinthians 3:2:</a:t>
            </a:r>
          </a:p>
          <a:p>
            <a:r>
              <a:rPr lang="en-US" sz="1200" dirty="0"/>
              <a:t>“The only things that can ever embarrass this work are acts of disobedience to its doctrine and standards by those of its membership. That places upon each of us a tremendous responsibility. This work will be judged by what the world sees of our behavior. God give us the will to walk with faith, the discipline to do what is right at all times and in all circumstances, the resolution to make of our lives a declaration of this cause before all who see us” President Gordon B. Hinckley (“This Thing Was Not Done in a Corner,”</a:t>
            </a:r>
            <a:r>
              <a:rPr lang="en-US" sz="1200" i="1" dirty="0"/>
              <a:t> Ensign,</a:t>
            </a:r>
            <a:r>
              <a:rPr lang="en-US" sz="1200" dirty="0"/>
              <a:t> Nov. 1996, 51).</a:t>
            </a:r>
          </a:p>
        </p:txBody>
      </p:sp>
      <p:sp>
        <p:nvSpPr>
          <p:cNvPr id="8" name="Rectangle 7"/>
          <p:cNvSpPr/>
          <p:nvPr/>
        </p:nvSpPr>
        <p:spPr>
          <a:xfrm>
            <a:off x="6313714" y="1578428"/>
            <a:ext cx="5878286" cy="2123658"/>
          </a:xfrm>
          <a:prstGeom prst="rect">
            <a:avLst/>
          </a:prstGeom>
          <a:ln>
            <a:solidFill>
              <a:schemeClr val="tx1"/>
            </a:solidFill>
          </a:ln>
        </p:spPr>
        <p:txBody>
          <a:bodyPr wrap="square">
            <a:spAutoFit/>
          </a:bodyPr>
          <a:lstStyle/>
          <a:p>
            <a:r>
              <a:rPr lang="en-US" sz="1200" b="1" dirty="0"/>
              <a:t>Testament 2 Corinthians 3:6:</a:t>
            </a:r>
          </a:p>
          <a:p>
            <a:r>
              <a:rPr lang="en-US" sz="1200" dirty="0"/>
              <a:t>"'Testament' here is a Greek legal term (</a:t>
            </a:r>
            <a:r>
              <a:rPr lang="en-US" sz="1200" i="1" dirty="0" err="1"/>
              <a:t>diatheke</a:t>
            </a:r>
            <a:r>
              <a:rPr lang="en-US" sz="1200" dirty="0"/>
              <a:t>) for the binding promise of a will, but it was used in the Greek translation of the Old Testament for God's covenant with Israel. Thus, Paul's 'new testament' is the Lord's new covenant with the Saints wherein their sins are forgiven through the atonement of Christ. And 2 Corinthians 3 takes its joyful tone not from the disappearance of divine commands but from the rejoicing of the believer that the 'letter'-the searching by study and the multiplicity of Mosaic rules-had been replaced by Christ's atonement and gospel, in which 'my yoke is easy, and my burden is light' (Matt. 11:30). The King James Version uses 'covenant' and 'testament' interchangeably as Paul teaches that the work of Christ fulfills the laws of Moses." (Richard Lloyd Anderson, </a:t>
            </a:r>
            <a:r>
              <a:rPr lang="en-US" sz="1200" i="1" dirty="0"/>
              <a:t>Understanding Paul</a:t>
            </a:r>
            <a:r>
              <a:rPr lang="en-US" sz="1200" dirty="0"/>
              <a:t> [Salt Lake City: Deseret Book Co., 1983], 134.)</a:t>
            </a:r>
          </a:p>
        </p:txBody>
      </p:sp>
      <p:sp>
        <p:nvSpPr>
          <p:cNvPr id="9" name="Rectangle 8"/>
          <p:cNvSpPr/>
          <p:nvPr/>
        </p:nvSpPr>
        <p:spPr>
          <a:xfrm>
            <a:off x="6313714" y="3712028"/>
            <a:ext cx="5878286" cy="3231654"/>
          </a:xfrm>
          <a:prstGeom prst="rect">
            <a:avLst/>
          </a:prstGeom>
          <a:ln>
            <a:solidFill>
              <a:schemeClr val="tx1"/>
            </a:solidFill>
          </a:ln>
        </p:spPr>
        <p:txBody>
          <a:bodyPr wrap="square">
            <a:spAutoFit/>
          </a:bodyPr>
          <a:lstStyle/>
          <a:p>
            <a:r>
              <a:rPr lang="en-US" sz="1200" b="1" dirty="0"/>
              <a:t>The Veil</a:t>
            </a:r>
            <a:r>
              <a:rPr lang="en-US" sz="1200" dirty="0"/>
              <a:t>:  "Moses descended Mount Sinai twice with the law of the Lord in his hands. The first descent ended with Moses destroying the tablets of stone upon which the law was written (see Exodus 32:19). On the second descent Moses came 'with the two tables of testimony in [his] hand,' but he did not realize 'that the skin of his face shone while [the Lord] talked with him' (Exodus 34:29). The rulers of Israel were afraid to approach Moses because of his appearance. He therefore 'put a vail on his face' until he had finished speaking with them (v. 33). When Moses entered the tabernacle to speak with the Lord, 'he took the vail off' (v. 34).</a:t>
            </a:r>
          </a:p>
          <a:p>
            <a:r>
              <a:rPr lang="en-US" sz="1200" dirty="0"/>
              <a:t>"Fifteen hundred years later the Apostle Paul lamented that the Israelites of his day could not see the glory of the gospel of Christ because a 'vail [was] upon their heart' when they read the books of Moses (2 Corinthians 3:15). He said that the veil that blinded their minds in the days of Moses 'until this day </a:t>
            </a:r>
            <a:r>
              <a:rPr lang="en-US" sz="1200" dirty="0" err="1"/>
              <a:t>remaineth</a:t>
            </a:r>
            <a:r>
              <a:rPr lang="en-US" sz="1200" dirty="0"/>
              <a:t> . . . untaken away in the reading of the old testament' (v. 14). Nevertheless, he gave the children of Israel a solution to that problem: 'When [their heart] shall turn to the Lord,' he said, 'the vail shall be taken away' (v. 16). (Robert England Lee, </a:t>
            </a:r>
            <a:r>
              <a:rPr lang="en-US" sz="1200" i="1" dirty="0"/>
              <a:t>The Lord of the Gospels: The 1990 Sperry Symposium on the New Testament</a:t>
            </a:r>
            <a:r>
              <a:rPr lang="en-US" sz="1200" dirty="0"/>
              <a:t>, ed. by Bruce A. Van </a:t>
            </a:r>
            <a:r>
              <a:rPr lang="en-US" sz="1200" dirty="0" err="1"/>
              <a:t>Orden</a:t>
            </a:r>
            <a:r>
              <a:rPr lang="en-US" sz="1200" dirty="0"/>
              <a:t> and Brent L. Top, [Salt Lake City: Deseret Book Co., 1991], 102)</a:t>
            </a:r>
          </a:p>
        </p:txBody>
      </p:sp>
    </p:spTree>
    <p:extLst>
      <p:ext uri="{BB962C8B-B14F-4D97-AF65-F5344CB8AC3E}">
        <p14:creationId xmlns:p14="http://schemas.microsoft.com/office/powerpoint/2010/main" val="1507604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121" y="828670"/>
            <a:ext cx="11787614" cy="5632311"/>
          </a:xfrm>
          <a:prstGeom prst="rect">
            <a:avLst/>
          </a:prstGeom>
          <a:ln>
            <a:solidFill>
              <a:schemeClr val="tx1"/>
            </a:solidFill>
          </a:ln>
        </p:spPr>
        <p:txBody>
          <a:bodyPr wrap="square">
            <a:spAutoFit/>
          </a:bodyPr>
          <a:lstStyle/>
          <a:p>
            <a:r>
              <a:rPr lang="en-US" sz="1200" dirty="0"/>
              <a:t>Macedonia is located in the center of the Southern Balkans, north of ancient Hellas (Greece), east of Illyria, and west of Thrace. The name "Macedonia" is the oldest surviving name of a country on the continent of Europe. The ancient Macedonians were a distinct nation, ethnically, linguistically, and culturally different from their neighbors. Their origins are in the ancient </a:t>
            </a:r>
            <a:r>
              <a:rPr lang="en-US" sz="1200" dirty="0" err="1"/>
              <a:t>Brygian</a:t>
            </a:r>
            <a:r>
              <a:rPr lang="en-US" sz="1200" dirty="0"/>
              <a:t> (Phrygian) substratum that occupied the whole of Macedonian territory and in Indo-European </a:t>
            </a:r>
            <a:r>
              <a:rPr lang="en-US" sz="1200" dirty="0" err="1"/>
              <a:t>superstratum</a:t>
            </a:r>
            <a:r>
              <a:rPr lang="en-US" sz="1200" dirty="0"/>
              <a:t>, which settled here at the end of the 2</a:t>
            </a:r>
            <a:r>
              <a:rPr lang="en-US" sz="1200" baseline="30000" dirty="0"/>
              <a:t>nd</a:t>
            </a:r>
            <a:r>
              <a:rPr lang="en-US" sz="1200" dirty="0"/>
              <a:t> millennium.  Archaeological evidence shows that old European civilization flourished in Macedonia between 7000 and 3500 BC.</a:t>
            </a:r>
          </a:p>
          <a:p>
            <a:r>
              <a:rPr lang="en-US" sz="1200" b="1" dirty="0"/>
              <a:t>[808-399 BC] </a:t>
            </a:r>
            <a:r>
              <a:rPr lang="en-US" sz="1200" dirty="0" err="1"/>
              <a:t>Caranus</a:t>
            </a:r>
            <a:r>
              <a:rPr lang="en-US" sz="1200" dirty="0"/>
              <a:t> establishes the ancient Macedonian kingdom and is the first known Macedonian king (808-778 BC).  Alexander I "Philhellene" (498-454 BC) expend the kingdom and fight as Persian ally in the Greek-Persian wars.  Alexander’s son </a:t>
            </a:r>
            <a:r>
              <a:rPr lang="en-US" sz="1200" dirty="0" err="1"/>
              <a:t>Perdiccas</a:t>
            </a:r>
            <a:r>
              <a:rPr lang="en-US" sz="1200" dirty="0"/>
              <a:t> II (453 - 413 BC) instigates a conflict between Athens and Sparta which turns into a 27 year long Peloponnesian War resulting in a near exhaustion of almost every Greek city-state.  </a:t>
            </a:r>
            <a:r>
              <a:rPr lang="en-US" sz="1200" dirty="0" err="1"/>
              <a:t>Archelaus</a:t>
            </a:r>
            <a:r>
              <a:rPr lang="en-US" sz="1200" dirty="0"/>
              <a:t> (413-399 BC) turns Macedonia into an economic power and reorganizes the Macedonian army. </a:t>
            </a:r>
          </a:p>
          <a:p>
            <a:r>
              <a:rPr lang="en-US" sz="1200" b="1" dirty="0"/>
              <a:t>[359-336 BC] </a:t>
            </a:r>
            <a:r>
              <a:rPr lang="en-US" sz="1200" dirty="0"/>
              <a:t>Philip II (359-336 BC) raises Macedonia into the greatest European Power after subduing all of Macedonia's neighbors - Illyrians, Thracians, and Greeks.  The Battle of Chaeronea where the Macedonians defeat the Greeks on August 2, 338 BC, marks an end of Greek history and the beginning of the Macedonian Era. The ancient Greek writer </a:t>
            </a:r>
            <a:r>
              <a:rPr lang="en-US" sz="1200" dirty="0" err="1"/>
              <a:t>Theopompus</a:t>
            </a:r>
            <a:r>
              <a:rPr lang="en-US" sz="1200" dirty="0"/>
              <a:t> declares Philip “the greatest man that Europe had ever given.” </a:t>
            </a:r>
          </a:p>
          <a:p>
            <a:r>
              <a:rPr lang="en-US" sz="1200" b="1" dirty="0"/>
              <a:t>[336-323 BC] </a:t>
            </a:r>
            <a:r>
              <a:rPr lang="en-US" sz="1200" dirty="0"/>
              <a:t>Philip’s son Alexander III the Great (356-323 BC) carries the Macedonian armies into Asia and conquers the Persian Empire. Macedonia becomes the world’s largest Empire stretching from Europe, to North Africa and India.   </a:t>
            </a:r>
          </a:p>
          <a:p>
            <a:r>
              <a:rPr lang="en-US" sz="1200" b="1" dirty="0"/>
              <a:t>323-300 BC] </a:t>
            </a:r>
            <a:r>
              <a:rPr lang="en-US" sz="1200" dirty="0"/>
              <a:t>The death of Alexander the Great plunges the Macedonian nation into a civil war as the leading Macedonian generals fight over the rule of the Empire. By 300 BC, the Macedonian Empire is carved up between the dynasties of Alexander’s generals </a:t>
            </a:r>
            <a:r>
              <a:rPr lang="en-US" sz="1200" dirty="0" err="1"/>
              <a:t>Antigonus</a:t>
            </a:r>
            <a:r>
              <a:rPr lang="en-US" sz="1200" dirty="0"/>
              <a:t> I (Macedonia and Greece), Ptolemy I (Egypt), and </a:t>
            </a:r>
            <a:r>
              <a:rPr lang="en-US" sz="1200" dirty="0" err="1"/>
              <a:t>Seleucus</a:t>
            </a:r>
            <a:r>
              <a:rPr lang="en-US" sz="1200" dirty="0"/>
              <a:t> I (Asia).  </a:t>
            </a:r>
          </a:p>
          <a:p>
            <a:r>
              <a:rPr lang="en-US" sz="1200" b="1" dirty="0"/>
              <a:t>[300-146 BC] </a:t>
            </a:r>
            <a:r>
              <a:rPr lang="en-US" sz="1200" dirty="0"/>
              <a:t>Under </a:t>
            </a:r>
            <a:r>
              <a:rPr lang="en-US" sz="1200" dirty="0" err="1"/>
              <a:t>Antigonus</a:t>
            </a:r>
            <a:r>
              <a:rPr lang="en-US" sz="1200" dirty="0"/>
              <a:t> II </a:t>
            </a:r>
            <a:r>
              <a:rPr lang="en-US" sz="1200" dirty="0" err="1"/>
              <a:t>Gonatas</a:t>
            </a:r>
            <a:r>
              <a:rPr lang="en-US" sz="1200" dirty="0"/>
              <a:t> (276-239), the grandson of </a:t>
            </a:r>
            <a:r>
              <a:rPr lang="en-US" sz="1200" dirty="0" err="1"/>
              <a:t>Antigonus</a:t>
            </a:r>
            <a:r>
              <a:rPr lang="en-US" sz="1200" dirty="0"/>
              <a:t> I, Macedonia achieves a stable rule and strengthens its occupation of Greece. His grandson Philip V (222-179 BC) clashes with Rome that begun expanding eastward.  The two "Macedonian Wars" against the Romans end up in defeat of Philip V’s armies. Macedonia loses the whole of Greece and is reduced to its original borders. In the third "Macedonian War", Rome defeats the Macedonian army under the last Macedonian king, Philip's son Perseus (179-168 BC). Perseus dies prisoner in Italy, a rebellion against the Roman rule fails, and by 146 Macedonia is a Roman province. </a:t>
            </a:r>
          </a:p>
          <a:p>
            <a:r>
              <a:rPr lang="en-US" sz="1200" b="1" dirty="0"/>
              <a:t>[65 BC]</a:t>
            </a:r>
            <a:r>
              <a:rPr lang="en-US" sz="1200" dirty="0"/>
              <a:t> Rome conquers the Seleucid Macedonian kingdom in Asia under its last king Antiochus XII</a:t>
            </a:r>
          </a:p>
          <a:p>
            <a:r>
              <a:rPr lang="en-US" sz="1200" b="1" dirty="0"/>
              <a:t>[30 BC]</a:t>
            </a:r>
            <a:r>
              <a:rPr lang="en-US" sz="1200" dirty="0"/>
              <a:t> The Roman victory over Cleopatra VII puts an end to the last of the Macedonian descendants in Egypt, and with it to the last remains of the Macedonian Empire.</a:t>
            </a:r>
          </a:p>
          <a:p>
            <a:r>
              <a:rPr lang="en-US" sz="1200" dirty="0"/>
              <a:t> </a:t>
            </a:r>
          </a:p>
          <a:p>
            <a:r>
              <a:rPr lang="en-US" sz="1200" b="1" dirty="0">
                <a:solidFill>
                  <a:srgbClr val="000000"/>
                </a:solidFill>
                <a:latin typeface="Arial" panose="020B0604020202020204" pitchFamily="34" charset="0"/>
              </a:rPr>
              <a:t>AD 51-63</a:t>
            </a:r>
            <a:r>
              <a:rPr lang="en-US" sz="1200" dirty="0">
                <a:solidFill>
                  <a:srgbClr val="000000"/>
                </a:solidFill>
                <a:latin typeface="Arial" panose="020B0604020202020204" pitchFamily="34" charset="0"/>
              </a:rPr>
              <a:t> “And a vision appeared to Paul in the night; There stood a Macedonian man, and prayed him, saying, Come over into Macedonia, and help us" (Bible, Acts 16:9).  Apostle Paul and his epistles preach Christianity for the first time on European soil, in the Macedonian towns Philippi, Thessalonica, and </a:t>
            </a:r>
            <a:r>
              <a:rPr lang="en-US" sz="1200" dirty="0" err="1">
                <a:solidFill>
                  <a:srgbClr val="000000"/>
                </a:solidFill>
                <a:latin typeface="Arial" panose="020B0604020202020204" pitchFamily="34" charset="0"/>
              </a:rPr>
              <a:t>Beroea</a:t>
            </a:r>
            <a:r>
              <a:rPr lang="en-US" sz="1200" dirty="0">
                <a:solidFill>
                  <a:srgbClr val="000000"/>
                </a:solidFill>
                <a:latin typeface="Arial" panose="020B0604020202020204" pitchFamily="34" charset="0"/>
              </a:rPr>
              <a:t>.  The first European to convert to Christianity is a Macedonian girl by the name of Lydia. </a:t>
            </a:r>
            <a:endParaRPr lang="en-US" sz="1200" dirty="0"/>
          </a:p>
          <a:p>
            <a:endParaRPr lang="en-US" sz="1200" dirty="0"/>
          </a:p>
          <a:p>
            <a:r>
              <a:rPr lang="en-US" sz="1200" b="1" dirty="0"/>
              <a:t>[1993] </a:t>
            </a:r>
            <a:r>
              <a:rPr lang="en-US" sz="1200" dirty="0"/>
              <a:t>Macedonia is admitted to the United Nations.  </a:t>
            </a:r>
          </a:p>
          <a:p>
            <a:r>
              <a:rPr lang="en-US" sz="1200" b="1" dirty="0"/>
              <a:t>1995]</a:t>
            </a:r>
            <a:r>
              <a:rPr lang="en-US" sz="1200" dirty="0"/>
              <a:t> Macedonia becomes a member of the Council of Europe.  The Human Rights Watch condemns Greece for the oppression of its large ethnic Macedonian minority, which Greece denies it exists. Both Amnesty International and the European Parliament also urge Greece to recognize the existence of the Macedonian language and stop the oppression of the ethnic Macedonians on the Macedonian territory it appropriated in 1913.</a:t>
            </a:r>
          </a:p>
          <a:p>
            <a:r>
              <a:rPr lang="en-US" sz="1200" dirty="0"/>
              <a:t>http://www.historyofmacedonia.org/ConciseMacedonia/timeline.html</a:t>
            </a:r>
          </a:p>
        </p:txBody>
      </p:sp>
      <p:sp>
        <p:nvSpPr>
          <p:cNvPr id="4" name="TextBox 3"/>
          <p:cNvSpPr txBox="1"/>
          <p:nvPr/>
        </p:nvSpPr>
        <p:spPr>
          <a:xfrm>
            <a:off x="4707801" y="18107"/>
            <a:ext cx="2833735" cy="646331"/>
          </a:xfrm>
          <a:prstGeom prst="rect">
            <a:avLst/>
          </a:prstGeom>
          <a:noFill/>
        </p:spPr>
        <p:txBody>
          <a:bodyPr wrap="square" rtlCol="0">
            <a:spAutoFit/>
          </a:bodyPr>
          <a:lstStyle/>
          <a:p>
            <a:r>
              <a:rPr lang="en-US" dirty="0"/>
              <a:t>Something of Interest—Short History of Macedonia</a:t>
            </a:r>
          </a:p>
        </p:txBody>
      </p:sp>
    </p:spTree>
    <p:extLst>
      <p:ext uri="{BB962C8B-B14F-4D97-AF65-F5344CB8AC3E}">
        <p14:creationId xmlns:p14="http://schemas.microsoft.com/office/powerpoint/2010/main" val="374464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488668"/>
            <a:ext cx="4481465" cy="369332"/>
          </a:xfrm>
          <a:prstGeom prst="rect">
            <a:avLst/>
          </a:prstGeom>
          <a:noFill/>
        </p:spPr>
        <p:txBody>
          <a:bodyPr wrap="square" rtlCol="0">
            <a:spAutoFit/>
          </a:bodyPr>
          <a:lstStyle/>
          <a:p>
            <a:r>
              <a:rPr lang="en-US" dirty="0">
                <a:solidFill>
                  <a:schemeClr val="bg1"/>
                </a:solidFill>
              </a:rPr>
              <a:t>2 Corinthians 8:18, 22, 24; 9:5</a:t>
            </a:r>
          </a:p>
        </p:txBody>
      </p:sp>
      <p:sp>
        <p:nvSpPr>
          <p:cNvPr id="6" name="TextBox 5"/>
          <p:cNvSpPr txBox="1"/>
          <p:nvPr/>
        </p:nvSpPr>
        <p:spPr>
          <a:xfrm>
            <a:off x="126749"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The Letter Carriers</a:t>
            </a:r>
            <a:endParaRPr lang="en-US" sz="4400" dirty="0">
              <a:solidFill>
                <a:schemeClr val="bg1"/>
              </a:solidFill>
              <a:latin typeface="AR JULIAN" panose="02000000000000000000" pitchFamily="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4351699" y="1428246"/>
            <a:ext cx="4022756" cy="4247317"/>
          </a:xfrm>
          <a:prstGeom prst="rect">
            <a:avLst/>
          </a:prstGeom>
        </p:spPr>
        <p:txBody>
          <a:bodyPr wrap="square">
            <a:spAutoFit/>
          </a:bodyPr>
          <a:lstStyle/>
          <a:p>
            <a:r>
              <a:rPr lang="en-US" dirty="0">
                <a:solidFill>
                  <a:schemeClr val="bg1"/>
                </a:solidFill>
              </a:rPr>
              <a:t>When the letter was completed, and there is good evidence to suggest that it was written in haste, Paul sent it with Titus on a return journey to Corinth. </a:t>
            </a:r>
          </a:p>
          <a:p>
            <a:endParaRPr lang="en-US" dirty="0">
              <a:solidFill>
                <a:schemeClr val="bg1"/>
              </a:solidFill>
            </a:endParaRPr>
          </a:p>
          <a:p>
            <a:r>
              <a:rPr lang="en-US" dirty="0">
                <a:solidFill>
                  <a:schemeClr val="bg1"/>
                </a:solidFill>
              </a:rPr>
              <a:t>Titus was accompanied by two companions one of whom may have been Luke. </a:t>
            </a:r>
          </a:p>
          <a:p>
            <a:endParaRPr lang="en-US" dirty="0">
              <a:solidFill>
                <a:schemeClr val="bg1"/>
              </a:solidFill>
            </a:endParaRPr>
          </a:p>
          <a:p>
            <a:r>
              <a:rPr lang="en-US" dirty="0">
                <a:solidFill>
                  <a:schemeClr val="bg1"/>
                </a:solidFill>
              </a:rPr>
              <a:t>Paul commends Titus and his party strongly to the Corinthians and urges them to make “proof” of their love and of Paul’s boasting in their behalf by making a generous contribution for the poor and sending it back with Titus. (2)</a:t>
            </a:r>
          </a:p>
        </p:txBody>
      </p:sp>
      <p:grpSp>
        <p:nvGrpSpPr>
          <p:cNvPr id="79" name="Group 159"/>
          <p:cNvGrpSpPr/>
          <p:nvPr/>
        </p:nvGrpSpPr>
        <p:grpSpPr>
          <a:xfrm>
            <a:off x="10103668" y="2200747"/>
            <a:ext cx="1481453" cy="3213226"/>
            <a:chOff x="6172200" y="838200"/>
            <a:chExt cx="2362200" cy="4812748"/>
          </a:xfrm>
        </p:grpSpPr>
        <p:sp>
          <p:nvSpPr>
            <p:cNvPr id="80" name="Cloud 79"/>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162"/>
            <p:cNvGrpSpPr/>
            <p:nvPr/>
          </p:nvGrpSpPr>
          <p:grpSpPr>
            <a:xfrm>
              <a:off x="6629400" y="1143000"/>
              <a:ext cx="1524000" cy="228600"/>
              <a:chOff x="6571728" y="1086622"/>
              <a:chExt cx="1528420" cy="286099"/>
            </a:xfrm>
          </p:grpSpPr>
          <p:sp>
            <p:nvSpPr>
              <p:cNvPr id="120" name="Rounded Rectangle 119"/>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Cloud 94"/>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21421785">
              <a:off x="7156526" y="2191668"/>
              <a:ext cx="331199" cy="149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163"/>
            <p:cNvGrpSpPr/>
            <p:nvPr/>
          </p:nvGrpSpPr>
          <p:grpSpPr>
            <a:xfrm>
              <a:off x="6629395" y="3352800"/>
              <a:ext cx="1428751" cy="1371600"/>
              <a:chOff x="7543801" y="3581401"/>
              <a:chExt cx="1176618" cy="1066800"/>
            </a:xfrm>
          </p:grpSpPr>
          <p:sp>
            <p:nvSpPr>
              <p:cNvPr id="115" name="Rounded Rectangle 114"/>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62"/>
              <p:cNvGrpSpPr/>
              <p:nvPr/>
            </p:nvGrpSpPr>
            <p:grpSpPr>
              <a:xfrm>
                <a:off x="7543801" y="3581401"/>
                <a:ext cx="457200" cy="1066800"/>
                <a:chOff x="6827799" y="4800600"/>
                <a:chExt cx="868401" cy="2043177"/>
              </a:xfrm>
              <a:solidFill>
                <a:srgbClr val="D98A33"/>
              </a:solidFill>
            </p:grpSpPr>
            <p:sp>
              <p:nvSpPr>
                <p:cNvPr id="117" name="Double Wave 116"/>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ouble Wave 117"/>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169"/>
            <p:cNvGrpSpPr/>
            <p:nvPr/>
          </p:nvGrpSpPr>
          <p:grpSpPr>
            <a:xfrm>
              <a:off x="6477000" y="4495800"/>
              <a:ext cx="1800069" cy="609600"/>
              <a:chOff x="0" y="4648200"/>
              <a:chExt cx="3986134" cy="1541489"/>
            </a:xfrm>
          </p:grpSpPr>
          <p:grpSp>
            <p:nvGrpSpPr>
              <p:cNvPr id="100" name="Group 138"/>
              <p:cNvGrpSpPr/>
              <p:nvPr/>
            </p:nvGrpSpPr>
            <p:grpSpPr>
              <a:xfrm>
                <a:off x="0" y="4648200"/>
                <a:ext cx="1600200" cy="1524000"/>
                <a:chOff x="533400" y="4648200"/>
                <a:chExt cx="1905000" cy="1828800"/>
              </a:xfrm>
            </p:grpSpPr>
            <p:sp>
              <p:nvSpPr>
                <p:cNvPr id="111" name="Plus 110"/>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39"/>
              <p:cNvGrpSpPr/>
              <p:nvPr/>
            </p:nvGrpSpPr>
            <p:grpSpPr>
              <a:xfrm>
                <a:off x="1182973" y="4665689"/>
                <a:ext cx="1600200" cy="1524000"/>
                <a:chOff x="533400" y="4648200"/>
                <a:chExt cx="1905000" cy="1828800"/>
              </a:xfrm>
            </p:grpSpPr>
            <p:sp>
              <p:nvSpPr>
                <p:cNvPr id="107" name="Plus 106"/>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44"/>
              <p:cNvGrpSpPr/>
              <p:nvPr/>
            </p:nvGrpSpPr>
            <p:grpSpPr>
              <a:xfrm>
                <a:off x="2385934" y="4665689"/>
                <a:ext cx="1600200" cy="1524000"/>
                <a:chOff x="533400" y="4648200"/>
                <a:chExt cx="1905000" cy="1828800"/>
              </a:xfrm>
            </p:grpSpPr>
            <p:sp>
              <p:nvSpPr>
                <p:cNvPr id="103" name="Plus 102"/>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 name="Group 1"/>
          <p:cNvGrpSpPr/>
          <p:nvPr/>
        </p:nvGrpSpPr>
        <p:grpSpPr>
          <a:xfrm>
            <a:off x="8459861" y="2138882"/>
            <a:ext cx="1522211" cy="3352800"/>
            <a:chOff x="2593215" y="2003080"/>
            <a:chExt cx="1522211" cy="3352800"/>
          </a:xfrm>
        </p:grpSpPr>
        <p:grpSp>
          <p:nvGrpSpPr>
            <p:cNvPr id="65" name="Group 106"/>
            <p:cNvGrpSpPr/>
            <p:nvPr/>
          </p:nvGrpSpPr>
          <p:grpSpPr>
            <a:xfrm>
              <a:off x="2593215" y="2003080"/>
              <a:ext cx="1522211" cy="3352800"/>
              <a:chOff x="3609490" y="381000"/>
              <a:chExt cx="2248722" cy="4953000"/>
            </a:xfrm>
          </p:grpSpPr>
          <p:sp>
            <p:nvSpPr>
              <p:cNvPr id="66" name="Cloud 65"/>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9671902">
                <a:off x="5334528" y="2870336"/>
                <a:ext cx="523684" cy="8639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647766">
                <a:off x="3609490" y="2762637"/>
                <a:ext cx="444566" cy="8639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352409">
                <a:off x="4848621" y="4470077"/>
                <a:ext cx="415510" cy="86392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647766">
                <a:off x="4370938" y="4452989"/>
                <a:ext cx="413521" cy="86392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448491" y="1600941"/>
                <a:ext cx="532770" cy="8491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553279" y="1676400"/>
                <a:ext cx="368595" cy="2125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Rectangle 125"/>
            <p:cNvSpPr/>
            <p:nvPr/>
          </p:nvSpPr>
          <p:spPr>
            <a:xfrm>
              <a:off x="3051018" y="3989005"/>
              <a:ext cx="679010" cy="148429"/>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rot="16200000">
              <a:off x="3284901" y="4277207"/>
              <a:ext cx="679010" cy="148429"/>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rot="17686848">
              <a:off x="3149096" y="4259100"/>
              <a:ext cx="679010" cy="148429"/>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467478" y="3987496"/>
              <a:ext cx="251988" cy="213312"/>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600199" y="1781270"/>
            <a:ext cx="1678111" cy="3581400"/>
            <a:chOff x="1600199" y="1781270"/>
            <a:chExt cx="1678111" cy="3581400"/>
          </a:xfrm>
        </p:grpSpPr>
        <p:grpSp>
          <p:nvGrpSpPr>
            <p:cNvPr id="8" name="Group 181"/>
            <p:cNvGrpSpPr/>
            <p:nvPr/>
          </p:nvGrpSpPr>
          <p:grpSpPr>
            <a:xfrm>
              <a:off x="1600199" y="1781270"/>
              <a:ext cx="1676400" cy="3581400"/>
              <a:chOff x="5638800" y="762000"/>
              <a:chExt cx="2362200" cy="4495800"/>
            </a:xfrm>
          </p:grpSpPr>
          <p:grpSp>
            <p:nvGrpSpPr>
              <p:cNvPr id="11" name="Group 124"/>
              <p:cNvGrpSpPr/>
              <p:nvPr/>
            </p:nvGrpSpPr>
            <p:grpSpPr>
              <a:xfrm>
                <a:off x="5638800" y="762000"/>
                <a:ext cx="2362200" cy="4495800"/>
                <a:chOff x="7162800" y="2590801"/>
                <a:chExt cx="1600200" cy="2895598"/>
              </a:xfrm>
            </p:grpSpPr>
            <p:sp>
              <p:nvSpPr>
                <p:cNvPr id="52" name="Rounded Rectangle 51"/>
                <p:cNvSpPr/>
                <p:nvPr/>
              </p:nvSpPr>
              <p:spPr>
                <a:xfrm rot="20345433" flipH="1">
                  <a:off x="8167040" y="2776567"/>
                  <a:ext cx="460427" cy="932782"/>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254567">
                  <a:off x="7377738" y="2776566"/>
                  <a:ext cx="460427" cy="932782"/>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6128217">
                  <a:off x="8063330" y="5171484"/>
                  <a:ext cx="264049" cy="3657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4472555">
                  <a:off x="7721505" y="5161706"/>
                  <a:ext cx="241894" cy="38445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901859">
                  <a:off x="7263296" y="4084817"/>
                  <a:ext cx="221384" cy="4223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0226769">
                  <a:off x="8491278" y="4130614"/>
                  <a:ext cx="271722" cy="3406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7439378" y="3571711"/>
                  <a:ext cx="1177462" cy="1750807"/>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442139">
                  <a:off x="7392761" y="3485591"/>
                  <a:ext cx="435686" cy="91734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0249249">
                  <a:off x="8228959" y="3478920"/>
                  <a:ext cx="394925" cy="91734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5400000">
                  <a:off x="7818423" y="2264054"/>
                  <a:ext cx="333136" cy="986629"/>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557452" y="2790682"/>
                  <a:ext cx="860453" cy="9792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7491676" y="2790682"/>
                  <a:ext cx="996313" cy="170311"/>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611358" y="4267200"/>
                  <a:ext cx="838200" cy="152400"/>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41"/>
              <p:cNvGrpSpPr/>
              <p:nvPr/>
            </p:nvGrpSpPr>
            <p:grpSpPr>
              <a:xfrm>
                <a:off x="6096000" y="4267200"/>
                <a:ext cx="1600200" cy="381000"/>
                <a:chOff x="4800600" y="1267918"/>
                <a:chExt cx="5502838" cy="1399082"/>
              </a:xfrm>
            </p:grpSpPr>
            <p:grpSp>
              <p:nvGrpSpPr>
                <p:cNvPr id="33" name="Group 250"/>
                <p:cNvGrpSpPr/>
                <p:nvPr/>
              </p:nvGrpSpPr>
              <p:grpSpPr>
                <a:xfrm>
                  <a:off x="4800600" y="1295400"/>
                  <a:ext cx="2362200" cy="1371600"/>
                  <a:chOff x="4800600" y="1295400"/>
                  <a:chExt cx="2362200" cy="1371600"/>
                </a:xfrm>
              </p:grpSpPr>
              <p:sp>
                <p:nvSpPr>
                  <p:cNvPr id="46" name="Trapezoid 4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qual 4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51"/>
                <p:cNvGrpSpPr/>
                <p:nvPr/>
              </p:nvGrpSpPr>
              <p:grpSpPr>
                <a:xfrm>
                  <a:off x="6877987" y="1267918"/>
                  <a:ext cx="2362200" cy="1371600"/>
                  <a:chOff x="4800600" y="1295400"/>
                  <a:chExt cx="2362200" cy="1371600"/>
                </a:xfrm>
              </p:grpSpPr>
              <p:sp>
                <p:nvSpPr>
                  <p:cNvPr id="40" name="Trapezoid 39"/>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qual 4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Oval 44"/>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58"/>
                <p:cNvGrpSpPr/>
                <p:nvPr/>
              </p:nvGrpSpPr>
              <p:grpSpPr>
                <a:xfrm>
                  <a:off x="8979108" y="1270416"/>
                  <a:ext cx="1324330" cy="1295400"/>
                  <a:chOff x="4800600" y="1295400"/>
                  <a:chExt cx="1324330" cy="1295400"/>
                </a:xfrm>
              </p:grpSpPr>
              <p:sp>
                <p:nvSpPr>
                  <p:cNvPr id="36" name="Trapezoid 3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qual 3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61"/>
              <p:cNvGrpSpPr/>
              <p:nvPr/>
            </p:nvGrpSpPr>
            <p:grpSpPr>
              <a:xfrm>
                <a:off x="6096000" y="1143000"/>
                <a:ext cx="1371600" cy="152400"/>
                <a:chOff x="4800600" y="1267918"/>
                <a:chExt cx="5502838" cy="1399082"/>
              </a:xfrm>
            </p:grpSpPr>
            <p:grpSp>
              <p:nvGrpSpPr>
                <p:cNvPr id="14" name="Group 250"/>
                <p:cNvGrpSpPr/>
                <p:nvPr/>
              </p:nvGrpSpPr>
              <p:grpSpPr>
                <a:xfrm>
                  <a:off x="4800600" y="1295400"/>
                  <a:ext cx="2362200" cy="1371600"/>
                  <a:chOff x="4800600" y="1295400"/>
                  <a:chExt cx="2362200" cy="1371600"/>
                </a:xfrm>
              </p:grpSpPr>
              <p:sp>
                <p:nvSpPr>
                  <p:cNvPr id="27" name="Trapezoid 26"/>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qual 3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51"/>
                <p:cNvGrpSpPr/>
                <p:nvPr/>
              </p:nvGrpSpPr>
              <p:grpSpPr>
                <a:xfrm>
                  <a:off x="6877987" y="1267918"/>
                  <a:ext cx="2362200" cy="1371600"/>
                  <a:chOff x="4800600" y="1295400"/>
                  <a:chExt cx="2362200" cy="1371600"/>
                </a:xfrm>
              </p:grpSpPr>
              <p:sp>
                <p:nvSpPr>
                  <p:cNvPr id="21" name="Trapezoid 20"/>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2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qual 2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58"/>
                <p:cNvGrpSpPr/>
                <p:nvPr/>
              </p:nvGrpSpPr>
              <p:grpSpPr>
                <a:xfrm>
                  <a:off x="8979108" y="1270416"/>
                  <a:ext cx="1324330" cy="1295400"/>
                  <a:chOff x="4800600" y="1295400"/>
                  <a:chExt cx="1324330" cy="1295400"/>
                </a:xfrm>
              </p:grpSpPr>
              <p:sp>
                <p:nvSpPr>
                  <p:cNvPr id="17" name="Trapezoid 16"/>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qual 1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0" name="Group 129"/>
            <p:cNvGrpSpPr/>
            <p:nvPr/>
          </p:nvGrpSpPr>
          <p:grpSpPr>
            <a:xfrm rot="2330067">
              <a:off x="2752253" y="3377697"/>
              <a:ext cx="443621" cy="959087"/>
              <a:chOff x="1143000" y="2209800"/>
              <a:chExt cx="960933" cy="2270330"/>
            </a:xfrm>
          </p:grpSpPr>
          <p:grpSp>
            <p:nvGrpSpPr>
              <p:cNvPr id="131" name="Group 130"/>
              <p:cNvGrpSpPr/>
              <p:nvPr/>
            </p:nvGrpSpPr>
            <p:grpSpPr>
              <a:xfrm>
                <a:off x="1143000" y="2209800"/>
                <a:ext cx="511971" cy="2251795"/>
                <a:chOff x="609599" y="833642"/>
                <a:chExt cx="1236146" cy="5436927"/>
              </a:xfrm>
            </p:grpSpPr>
            <p:grpSp>
              <p:nvGrpSpPr>
                <p:cNvPr id="140" name="Group 11"/>
                <p:cNvGrpSpPr/>
                <p:nvPr/>
              </p:nvGrpSpPr>
              <p:grpSpPr>
                <a:xfrm rot="10800000">
                  <a:off x="939238" y="4923502"/>
                  <a:ext cx="621450" cy="1347067"/>
                  <a:chOff x="7010400" y="381000"/>
                  <a:chExt cx="762000" cy="2033666"/>
                </a:xfrm>
              </p:grpSpPr>
              <p:sp>
                <p:nvSpPr>
                  <p:cNvPr id="145" name="Rounded Rectangle 14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p:cNvGrpSpPr/>
                <p:nvPr/>
              </p:nvGrpSpPr>
              <p:grpSpPr>
                <a:xfrm>
                  <a:off x="899460" y="833642"/>
                  <a:ext cx="621450" cy="986197"/>
                  <a:chOff x="7031201" y="834275"/>
                  <a:chExt cx="762000" cy="1488861"/>
                </a:xfrm>
              </p:grpSpPr>
              <p:sp>
                <p:nvSpPr>
                  <p:cNvPr id="143" name="Rounded Rectangle 14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131"/>
              <p:cNvGrpSpPr/>
              <p:nvPr/>
            </p:nvGrpSpPr>
            <p:grpSpPr>
              <a:xfrm>
                <a:off x="1591962" y="2228335"/>
                <a:ext cx="511971" cy="2251795"/>
                <a:chOff x="609599" y="833642"/>
                <a:chExt cx="1236146" cy="5436927"/>
              </a:xfrm>
            </p:grpSpPr>
            <p:grpSp>
              <p:nvGrpSpPr>
                <p:cNvPr id="133" name="Group 11"/>
                <p:cNvGrpSpPr/>
                <p:nvPr/>
              </p:nvGrpSpPr>
              <p:grpSpPr>
                <a:xfrm rot="10800000">
                  <a:off x="939238" y="4923502"/>
                  <a:ext cx="621450" cy="1347067"/>
                  <a:chOff x="7010400" y="381000"/>
                  <a:chExt cx="762000" cy="2033666"/>
                </a:xfrm>
              </p:grpSpPr>
              <p:sp>
                <p:nvSpPr>
                  <p:cNvPr id="138" name="Rounded Rectangle 13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83"/>
                <p:cNvGrpSpPr/>
                <p:nvPr/>
              </p:nvGrpSpPr>
              <p:grpSpPr>
                <a:xfrm>
                  <a:off x="899460" y="833642"/>
                  <a:ext cx="621450" cy="986197"/>
                  <a:chOff x="7031201" y="834275"/>
                  <a:chExt cx="762000" cy="1488861"/>
                </a:xfrm>
              </p:grpSpPr>
              <p:sp>
                <p:nvSpPr>
                  <p:cNvPr id="136" name="Rounded Rectangle 13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7" name="Oval 146"/>
            <p:cNvSpPr/>
            <p:nvPr/>
          </p:nvSpPr>
          <p:spPr>
            <a:xfrm rot="2901859">
              <a:off x="3082831" y="3833725"/>
              <a:ext cx="145108" cy="2458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651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animEffect transition="in" filter="wipe(down)">
                                      <p:cBhvr>
                                        <p:cTn id="9" dur="580">
                                          <p:stCondLst>
                                            <p:cond delay="0"/>
                                          </p:stCondLst>
                                        </p:cTn>
                                        <p:tgtEl>
                                          <p:spTgt spid="79"/>
                                        </p:tgtEl>
                                      </p:cBhvr>
                                    </p:animEffect>
                                    <p:anim calcmode="lin" valueType="num">
                                      <p:cBhvr>
                                        <p:cTn id="10"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15" dur="26">
                                          <p:stCondLst>
                                            <p:cond delay="650"/>
                                          </p:stCondLst>
                                        </p:cTn>
                                        <p:tgtEl>
                                          <p:spTgt spid="79"/>
                                        </p:tgtEl>
                                      </p:cBhvr>
                                      <p:to x="100000" y="60000"/>
                                    </p:animScale>
                                    <p:animScale>
                                      <p:cBhvr>
                                        <p:cTn id="16" dur="166" decel="50000">
                                          <p:stCondLst>
                                            <p:cond delay="676"/>
                                          </p:stCondLst>
                                        </p:cTn>
                                        <p:tgtEl>
                                          <p:spTgt spid="79"/>
                                        </p:tgtEl>
                                      </p:cBhvr>
                                      <p:to x="100000" y="100000"/>
                                    </p:animScale>
                                    <p:animScale>
                                      <p:cBhvr>
                                        <p:cTn id="17" dur="26">
                                          <p:stCondLst>
                                            <p:cond delay="1312"/>
                                          </p:stCondLst>
                                        </p:cTn>
                                        <p:tgtEl>
                                          <p:spTgt spid="79"/>
                                        </p:tgtEl>
                                      </p:cBhvr>
                                      <p:to x="100000" y="80000"/>
                                    </p:animScale>
                                    <p:animScale>
                                      <p:cBhvr>
                                        <p:cTn id="18" dur="166" decel="50000">
                                          <p:stCondLst>
                                            <p:cond delay="1338"/>
                                          </p:stCondLst>
                                        </p:cTn>
                                        <p:tgtEl>
                                          <p:spTgt spid="79"/>
                                        </p:tgtEl>
                                      </p:cBhvr>
                                      <p:to x="100000" y="100000"/>
                                    </p:animScale>
                                    <p:animScale>
                                      <p:cBhvr>
                                        <p:cTn id="19" dur="26">
                                          <p:stCondLst>
                                            <p:cond delay="1642"/>
                                          </p:stCondLst>
                                        </p:cTn>
                                        <p:tgtEl>
                                          <p:spTgt spid="79"/>
                                        </p:tgtEl>
                                      </p:cBhvr>
                                      <p:to x="100000" y="90000"/>
                                    </p:animScale>
                                    <p:animScale>
                                      <p:cBhvr>
                                        <p:cTn id="20" dur="166" decel="50000">
                                          <p:stCondLst>
                                            <p:cond delay="1668"/>
                                          </p:stCondLst>
                                        </p:cTn>
                                        <p:tgtEl>
                                          <p:spTgt spid="79"/>
                                        </p:tgtEl>
                                      </p:cBhvr>
                                      <p:to x="100000" y="100000"/>
                                    </p:animScale>
                                    <p:animScale>
                                      <p:cBhvr>
                                        <p:cTn id="21" dur="26">
                                          <p:stCondLst>
                                            <p:cond delay="1808"/>
                                          </p:stCondLst>
                                        </p:cTn>
                                        <p:tgtEl>
                                          <p:spTgt spid="79"/>
                                        </p:tgtEl>
                                      </p:cBhvr>
                                      <p:to x="100000" y="95000"/>
                                    </p:animScale>
                                    <p:animScale>
                                      <p:cBhvr>
                                        <p:cTn id="22" dur="166" decel="50000">
                                          <p:stCondLst>
                                            <p:cond delay="1834"/>
                                          </p:stCondLst>
                                        </p:cTn>
                                        <p:tgtEl>
                                          <p:spTgt spid="79"/>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588" y="0"/>
            <a:ext cx="12092412"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Forgive and Comfort</a:t>
            </a:r>
          </a:p>
        </p:txBody>
      </p:sp>
      <p:sp>
        <p:nvSpPr>
          <p:cNvPr id="3" name="Rectangle 2"/>
          <p:cNvSpPr/>
          <p:nvPr/>
        </p:nvSpPr>
        <p:spPr>
          <a:xfrm>
            <a:off x="657885" y="1076123"/>
            <a:ext cx="6476562" cy="1754326"/>
          </a:xfrm>
          <a:prstGeom prst="rect">
            <a:avLst/>
          </a:prstGeom>
        </p:spPr>
        <p:txBody>
          <a:bodyPr wrap="square">
            <a:spAutoFit/>
          </a:bodyPr>
          <a:lstStyle/>
          <a:p>
            <a:pPr fontAlgn="base"/>
            <a:r>
              <a:rPr lang="en-US" b="1" i="1" dirty="0">
                <a:solidFill>
                  <a:srgbClr val="FFFF00"/>
                </a:solidFill>
                <a:latin typeface="Palatino"/>
              </a:rPr>
              <a:t>Blessed be God, even the Father of our Lord Jesus Christ, the Father of mercies, and the God of all comfort;</a:t>
            </a:r>
          </a:p>
          <a:p>
            <a:pPr fontAlgn="base"/>
            <a:endParaRPr lang="en-US" b="1" i="1" dirty="0">
              <a:solidFill>
                <a:srgbClr val="FFFF00"/>
              </a:solidFill>
              <a:latin typeface="Palatino"/>
            </a:endParaRPr>
          </a:p>
          <a:p>
            <a:pPr fontAlgn="base"/>
            <a:r>
              <a:rPr lang="en-US" b="1" i="1" dirty="0">
                <a:solidFill>
                  <a:srgbClr val="FFFF00"/>
                </a:solidFill>
                <a:latin typeface="Palatino"/>
              </a:rPr>
              <a:t>Who </a:t>
            </a:r>
            <a:r>
              <a:rPr lang="en-US" b="1" i="1" dirty="0" err="1">
                <a:solidFill>
                  <a:srgbClr val="FFFF00"/>
                </a:solidFill>
                <a:latin typeface="Palatino"/>
              </a:rPr>
              <a:t>comforteth</a:t>
            </a:r>
            <a:r>
              <a:rPr lang="en-US" b="1" i="1" dirty="0">
                <a:solidFill>
                  <a:srgbClr val="FFFF00"/>
                </a:solidFill>
                <a:latin typeface="Palatino"/>
              </a:rPr>
              <a:t> us in all our tribulation, that we may be able to comfort them which are in any trouble, by the comfort wherewith we ourselves are comforted of God.</a:t>
            </a:r>
            <a:endParaRPr lang="en-US" b="1" i="1" dirty="0">
              <a:solidFill>
                <a:srgbClr val="FFFF00"/>
              </a:solidFill>
              <a:effectLst/>
              <a:latin typeface="Palatino"/>
            </a:endParaRPr>
          </a:p>
        </p:txBody>
      </p:sp>
      <p:sp>
        <p:nvSpPr>
          <p:cNvPr id="35" name="TextBox 34"/>
          <p:cNvSpPr txBox="1"/>
          <p:nvPr/>
        </p:nvSpPr>
        <p:spPr>
          <a:xfrm>
            <a:off x="0" y="6488668"/>
            <a:ext cx="2286000" cy="369332"/>
          </a:xfrm>
          <a:prstGeom prst="rect">
            <a:avLst/>
          </a:prstGeom>
          <a:noFill/>
        </p:spPr>
        <p:txBody>
          <a:bodyPr wrap="square" rtlCol="0">
            <a:spAutoFit/>
          </a:bodyPr>
          <a:lstStyle/>
          <a:p>
            <a:r>
              <a:rPr lang="en-US" dirty="0">
                <a:solidFill>
                  <a:schemeClr val="bg1"/>
                </a:solidFill>
              </a:rPr>
              <a:t>2 Corinthians 1:4-5</a:t>
            </a:r>
          </a:p>
        </p:txBody>
      </p:sp>
      <p:grpSp>
        <p:nvGrpSpPr>
          <p:cNvPr id="37" name="Group 36"/>
          <p:cNvGrpSpPr/>
          <p:nvPr/>
        </p:nvGrpSpPr>
        <p:grpSpPr>
          <a:xfrm>
            <a:off x="4514661" y="4184158"/>
            <a:ext cx="7211804" cy="2426141"/>
            <a:chOff x="4514661" y="4184158"/>
            <a:chExt cx="7211804" cy="2426141"/>
          </a:xfrm>
        </p:grpSpPr>
        <p:sp>
          <p:nvSpPr>
            <p:cNvPr id="6" name="Rectangle 5"/>
            <p:cNvSpPr/>
            <p:nvPr/>
          </p:nvSpPr>
          <p:spPr>
            <a:xfrm>
              <a:off x="4514661" y="4184158"/>
              <a:ext cx="6096000" cy="1477328"/>
            </a:xfrm>
            <a:prstGeom prst="rect">
              <a:avLst/>
            </a:prstGeom>
          </p:spPr>
          <p:txBody>
            <a:bodyPr>
              <a:spAutoFit/>
            </a:bodyPr>
            <a:lstStyle/>
            <a:p>
              <a:r>
                <a:rPr lang="en-US" dirty="0">
                  <a:solidFill>
                    <a:schemeClr val="bg1"/>
                  </a:solidFill>
                  <a:latin typeface="Abadi" panose="020B0604020104020204" pitchFamily="34" charset="0"/>
                </a:rPr>
                <a:t>"For anyone seeking the courage to repent and change, I remind you that the Church is not a monastery for the isolation of perfect people. It is more like a hospital provided for those who wish to get well. Do whatever you have to do to come into the fold and be blessed.” (3)</a:t>
              </a:r>
              <a:endParaRPr lang="en-US" dirty="0">
                <a:solidFill>
                  <a:schemeClr val="bg1"/>
                </a:solidFill>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232" y="5126112"/>
              <a:ext cx="1188233" cy="1484187"/>
            </a:xfrm>
            <a:prstGeom prst="rect">
              <a:avLst/>
            </a:prstGeom>
          </p:spPr>
        </p:pic>
      </p:grpSp>
      <p:pic>
        <p:nvPicPr>
          <p:cNvPr id="3074" name="Picture 2" descr="Image result for lds service comfort the s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157" y="938165"/>
            <a:ext cx="3082423" cy="24659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ds service comfort the si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43" r="37076"/>
          <a:stretch/>
        </p:blipFill>
        <p:spPr bwMode="auto">
          <a:xfrm>
            <a:off x="796480" y="3585173"/>
            <a:ext cx="2326965" cy="246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8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04784" y="182526"/>
            <a:ext cx="6096000" cy="830997"/>
          </a:xfrm>
          <a:prstGeom prst="rect">
            <a:avLst/>
          </a:prstGeom>
        </p:spPr>
        <p:txBody>
          <a:bodyPr>
            <a:spAutoFit/>
          </a:bodyPr>
          <a:lstStyle/>
          <a:p>
            <a:r>
              <a:rPr lang="en-US" sz="2400" dirty="0">
                <a:solidFill>
                  <a:schemeClr val="bg1"/>
                </a:solidFill>
              </a:rPr>
              <a:t>One of our many consolations in Christ is that our sufferings for His cause never go unnoticed.</a:t>
            </a:r>
          </a:p>
        </p:txBody>
      </p:sp>
      <p:sp>
        <p:nvSpPr>
          <p:cNvPr id="35" name="TextBox 34"/>
          <p:cNvSpPr txBox="1"/>
          <p:nvPr/>
        </p:nvSpPr>
        <p:spPr>
          <a:xfrm>
            <a:off x="0" y="6488668"/>
            <a:ext cx="2286000" cy="369332"/>
          </a:xfrm>
          <a:prstGeom prst="rect">
            <a:avLst/>
          </a:prstGeom>
          <a:noFill/>
        </p:spPr>
        <p:txBody>
          <a:bodyPr wrap="square" rtlCol="0">
            <a:spAutoFit/>
          </a:bodyPr>
          <a:lstStyle/>
          <a:p>
            <a:r>
              <a:rPr lang="en-US" dirty="0">
                <a:solidFill>
                  <a:schemeClr val="bg1"/>
                </a:solidFill>
              </a:rPr>
              <a:t>2 Corinthians 1:4-5</a:t>
            </a:r>
          </a:p>
        </p:txBody>
      </p:sp>
      <p:grpSp>
        <p:nvGrpSpPr>
          <p:cNvPr id="10" name="Group 9"/>
          <p:cNvGrpSpPr/>
          <p:nvPr/>
        </p:nvGrpSpPr>
        <p:grpSpPr>
          <a:xfrm>
            <a:off x="800666" y="727097"/>
            <a:ext cx="3289208" cy="2390250"/>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1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783439" y="4725421"/>
              <a:ext cx="2437759" cy="1323439"/>
            </a:xfrm>
            <a:prstGeom prst="rect">
              <a:avLst/>
            </a:prstGeom>
          </p:spPr>
          <p:txBody>
            <a:bodyPr wrap="square">
              <a:spAutoFit/>
            </a:bodyPr>
            <a:lstStyle/>
            <a:p>
              <a:pPr algn="ctr"/>
              <a:r>
                <a:rPr lang="en-US" sz="1600" b="1" dirty="0"/>
                <a:t>When Heavenly Father comforts us in our tribulations, we are able to help others receive His comfort</a:t>
              </a:r>
              <a:endParaRPr lang="en-US" sz="1600" dirty="0"/>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438" y="2074942"/>
            <a:ext cx="2762250" cy="4229100"/>
          </a:xfrm>
          <a:prstGeom prst="rect">
            <a:avLst/>
          </a:prstGeom>
        </p:spPr>
      </p:pic>
      <p:sp>
        <p:nvSpPr>
          <p:cNvPr id="4" name="Rectangle 3"/>
          <p:cNvSpPr/>
          <p:nvPr/>
        </p:nvSpPr>
        <p:spPr>
          <a:xfrm>
            <a:off x="1861995" y="3288827"/>
            <a:ext cx="6096000" cy="2862322"/>
          </a:xfrm>
          <a:prstGeom prst="rect">
            <a:avLst/>
          </a:prstGeom>
        </p:spPr>
        <p:txBody>
          <a:bodyPr>
            <a:spAutoFit/>
          </a:bodyPr>
          <a:lstStyle/>
          <a:p>
            <a:r>
              <a:rPr lang="en-US" dirty="0">
                <a:solidFill>
                  <a:schemeClr val="bg1"/>
                </a:solidFill>
                <a:latin typeface="Abadi" panose="020B0604020104020204" pitchFamily="34" charset="0"/>
              </a:rPr>
              <a:t>Church response on 13 January 2010:</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“We express our sympathy and prayers on behalf of the citizens of Haiti following the recent devastating earthquake. The Church of Jesus Christ of Latter-day Saints is immediately shipping humanitarian relief, including personal hygiene kits and supplies for newborns. Efforts are underway to determine further humanitarian response in coordination with government and disaster relief organizations.”</a:t>
            </a:r>
            <a:endParaRPr lang="en-US" dirty="0">
              <a:solidFill>
                <a:schemeClr val="bg1"/>
              </a:solidFill>
            </a:endParaRPr>
          </a:p>
        </p:txBody>
      </p:sp>
    </p:spTree>
    <p:extLst>
      <p:ext uri="{BB962C8B-B14F-4D97-AF65-F5344CB8AC3E}">
        <p14:creationId xmlns:p14="http://schemas.microsoft.com/office/powerpoint/2010/main" val="387103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0" y="6488668"/>
            <a:ext cx="2286000" cy="369332"/>
          </a:xfrm>
          <a:prstGeom prst="rect">
            <a:avLst/>
          </a:prstGeom>
          <a:noFill/>
        </p:spPr>
        <p:txBody>
          <a:bodyPr wrap="square" rtlCol="0">
            <a:spAutoFit/>
          </a:bodyPr>
          <a:lstStyle/>
          <a:p>
            <a:r>
              <a:rPr lang="en-US" dirty="0">
                <a:solidFill>
                  <a:schemeClr val="bg1"/>
                </a:solidFill>
              </a:rPr>
              <a:t>2 Corinthians 1:4-5</a:t>
            </a:r>
          </a:p>
        </p:txBody>
      </p:sp>
      <p:sp>
        <p:nvSpPr>
          <p:cNvPr id="4" name="Rectangle 3"/>
          <p:cNvSpPr/>
          <p:nvPr/>
        </p:nvSpPr>
        <p:spPr>
          <a:xfrm>
            <a:off x="1774478" y="129167"/>
            <a:ext cx="5024673" cy="2031325"/>
          </a:xfrm>
          <a:prstGeom prst="rect">
            <a:avLst/>
          </a:prstGeom>
        </p:spPr>
        <p:txBody>
          <a:bodyPr wrap="square">
            <a:spAutoFit/>
          </a:bodyPr>
          <a:lstStyle/>
          <a:p>
            <a:pPr fontAlgn="base"/>
            <a:r>
              <a:rPr lang="en-US" dirty="0">
                <a:solidFill>
                  <a:schemeClr val="bg1"/>
                </a:solidFill>
              </a:rPr>
              <a:t>“… Is not this God’s purpose in causing his children to suffer? He wants them to become more like himself. </a:t>
            </a:r>
          </a:p>
          <a:p>
            <a:pPr fontAlgn="base"/>
            <a:endParaRPr lang="en-US" dirty="0">
              <a:solidFill>
                <a:schemeClr val="bg1"/>
              </a:solidFill>
            </a:endParaRPr>
          </a:p>
          <a:p>
            <a:pPr fontAlgn="base"/>
            <a:r>
              <a:rPr lang="en-US" dirty="0">
                <a:solidFill>
                  <a:schemeClr val="bg1"/>
                </a:solidFill>
              </a:rPr>
              <a:t>God has suffered far more than man ever did or ever will, and is therefore the great source of sympathy and consolation.” (4)</a:t>
            </a:r>
          </a:p>
        </p:txBody>
      </p:sp>
      <p:pic>
        <p:nvPicPr>
          <p:cNvPr id="7170" name="Picture 2" descr="Image result for orson f whit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389" y="229764"/>
            <a:ext cx="1474551" cy="17825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56635" y="2951336"/>
            <a:ext cx="6096000" cy="3139321"/>
          </a:xfrm>
          <a:prstGeom prst="rect">
            <a:avLst/>
          </a:prstGeom>
        </p:spPr>
        <p:txBody>
          <a:bodyPr>
            <a:spAutoFit/>
          </a:bodyPr>
          <a:lstStyle/>
          <a:p>
            <a:r>
              <a:rPr lang="en-US" dirty="0">
                <a:solidFill>
                  <a:schemeClr val="bg1"/>
                </a:solidFill>
                <a:latin typeface="Abadi" panose="020B0604020104020204" pitchFamily="34" charset="0"/>
              </a:rPr>
              <a:t>“Much of our suffering is not necessarily our fault. Unexpected events, contradicting or disappointing circumstances, interrupting illness, and even death surround us and penetrate our mortal experience. Additionally, we may suffer afflictions because of the actions of others.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Opposition is part of Heavenly Father’s plan of happiness. We all encounter enough to bring us to an awareness of our Father’s love and of our need for the Savior’s help.</a:t>
            </a:r>
          </a:p>
          <a:p>
            <a:r>
              <a:rPr lang="en-US" dirty="0">
                <a:solidFill>
                  <a:schemeClr val="bg1"/>
                </a:solidFill>
                <a:latin typeface="Abadi" panose="020B0604020104020204" pitchFamily="34" charset="0"/>
              </a:rPr>
              <a:t>The Savior is not a silent observer. He Himself knows personally and infinitely the pain we face.” (5)</a:t>
            </a:r>
            <a:endParaRPr lang="en-US" b="0" i="0" dirty="0">
              <a:solidFill>
                <a:schemeClr val="bg1"/>
              </a:solidFill>
              <a:effectLst/>
              <a:latin typeface="Abadi" panose="020B0604020104020204" pitchFamily="34" charset="0"/>
            </a:endParaRPr>
          </a:p>
        </p:txBody>
      </p:sp>
      <p:sp>
        <p:nvSpPr>
          <p:cNvPr id="5" name="Rectangle 4"/>
          <p:cNvSpPr/>
          <p:nvPr/>
        </p:nvSpPr>
        <p:spPr>
          <a:xfrm>
            <a:off x="295747" y="3233544"/>
            <a:ext cx="4837568" cy="2031325"/>
          </a:xfrm>
          <a:prstGeom prst="rect">
            <a:avLst/>
          </a:prstGeom>
        </p:spPr>
        <p:txBody>
          <a:bodyPr wrap="square">
            <a:spAutoFit/>
          </a:bodyPr>
          <a:lstStyle/>
          <a:p>
            <a:r>
              <a:rPr lang="en-US" b="1" i="1" dirty="0">
                <a:solidFill>
                  <a:srgbClr val="FFFF00"/>
                </a:solidFill>
                <a:latin typeface="Palatino"/>
              </a:rPr>
              <a:t>And he cometh into the world that he may save all men if they will hearken unto his voice; for behold, he </a:t>
            </a:r>
            <a:r>
              <a:rPr lang="en-US" b="1" i="1" dirty="0" err="1">
                <a:solidFill>
                  <a:srgbClr val="FFFF00"/>
                </a:solidFill>
                <a:latin typeface="Palatino"/>
              </a:rPr>
              <a:t>suffereth</a:t>
            </a:r>
            <a:r>
              <a:rPr lang="en-US" b="1" i="1" dirty="0">
                <a:solidFill>
                  <a:srgbClr val="FFFF00"/>
                </a:solidFill>
                <a:latin typeface="Palatino"/>
              </a:rPr>
              <a:t> the pains of all men, yea, the pains of every living creature, both men, women, and children, who belong to the family of Adam.</a:t>
            </a:r>
          </a:p>
          <a:p>
            <a:r>
              <a:rPr lang="en-US" b="1" i="1" dirty="0">
                <a:solidFill>
                  <a:srgbClr val="FFFF00"/>
                </a:solidFill>
                <a:latin typeface="Palatino"/>
              </a:rPr>
              <a:t>2 Nephi 9:21</a:t>
            </a:r>
            <a:endParaRPr lang="en-US" b="1" i="1" dirty="0">
              <a:solidFill>
                <a:srgbClr val="FFFF00"/>
              </a:solidFill>
            </a:endParaRPr>
          </a:p>
        </p:txBody>
      </p:sp>
      <p:pic>
        <p:nvPicPr>
          <p:cNvPr id="7172" name="Picture 4" descr="Image result for kent f. richa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9826" y="5572801"/>
            <a:ext cx="874405" cy="1090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9016" y="155778"/>
            <a:ext cx="2969009" cy="2798307"/>
          </a:xfrm>
          <a:prstGeom prst="rect">
            <a:avLst/>
          </a:prstGeom>
        </p:spPr>
      </p:pic>
    </p:spTree>
    <p:extLst>
      <p:ext uri="{BB962C8B-B14F-4D97-AF65-F5344CB8AC3E}">
        <p14:creationId xmlns:p14="http://schemas.microsoft.com/office/powerpoint/2010/main" val="237913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172"/>
                                        </p:tgtEl>
                                        <p:attrNameLst>
                                          <p:attrName>style.visibility</p:attrName>
                                        </p:attrNameLst>
                                      </p:cBhvr>
                                      <p:to>
                                        <p:strVal val="visible"/>
                                      </p:to>
                                    </p:set>
                                    <p:animEffect transition="in" filter="fade">
                                      <p:cBhvr>
                                        <p:cTn id="16" dur="500"/>
                                        <p:tgtEl>
                                          <p:spTgt spid="717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838201"/>
            <a:ext cx="4038600" cy="2062103"/>
          </a:xfrm>
          <a:prstGeom prst="rect">
            <a:avLst/>
          </a:prstGeom>
          <a:noFill/>
        </p:spPr>
        <p:txBody>
          <a:bodyPr wrap="square" rtlCol="0">
            <a:spAutoFit/>
          </a:bodyPr>
          <a:lstStyle/>
          <a:p>
            <a:r>
              <a:rPr lang="en-US" sz="3200" i="1" dirty="0">
                <a:solidFill>
                  <a:srgbClr val="FFFF00"/>
                </a:solidFill>
              </a:rPr>
              <a:t>“And whether we be afflicted, it is for our consolation and salvation…</a:t>
            </a:r>
          </a:p>
        </p:txBody>
      </p:sp>
      <p:sp>
        <p:nvSpPr>
          <p:cNvPr id="6" name="TextBox 5"/>
          <p:cNvSpPr txBox="1"/>
          <p:nvPr/>
        </p:nvSpPr>
        <p:spPr>
          <a:xfrm>
            <a:off x="5715000" y="4038601"/>
            <a:ext cx="4038600" cy="2062103"/>
          </a:xfrm>
          <a:prstGeom prst="rect">
            <a:avLst/>
          </a:prstGeom>
          <a:noFill/>
        </p:spPr>
        <p:txBody>
          <a:bodyPr wrap="square" rtlCol="0">
            <a:spAutoFit/>
          </a:bodyPr>
          <a:lstStyle/>
          <a:p>
            <a:r>
              <a:rPr lang="en-US" sz="3200" i="1" dirty="0">
                <a:solidFill>
                  <a:srgbClr val="FFFF00"/>
                </a:solidFill>
              </a:rPr>
              <a:t>…which is effectual in the enduring of the same sufferings which we also suffer…”</a:t>
            </a:r>
          </a:p>
        </p:txBody>
      </p:sp>
      <p:sp>
        <p:nvSpPr>
          <p:cNvPr id="7" name="TextBox 6"/>
          <p:cNvSpPr txBox="1"/>
          <p:nvPr/>
        </p:nvSpPr>
        <p:spPr>
          <a:xfrm>
            <a:off x="101096" y="6390920"/>
            <a:ext cx="4038600" cy="369332"/>
          </a:xfrm>
          <a:prstGeom prst="rect">
            <a:avLst/>
          </a:prstGeom>
          <a:noFill/>
        </p:spPr>
        <p:txBody>
          <a:bodyPr wrap="square" rtlCol="0">
            <a:spAutoFit/>
          </a:bodyPr>
          <a:lstStyle/>
          <a:p>
            <a:r>
              <a:rPr lang="en-US" dirty="0">
                <a:solidFill>
                  <a:schemeClr val="bg1"/>
                </a:solidFill>
              </a:rPr>
              <a:t>2 Corinthians 1:6</a:t>
            </a:r>
          </a:p>
        </p:txBody>
      </p:sp>
      <p:pic>
        <p:nvPicPr>
          <p:cNvPr id="3" name="Picture 2">
            <a:extLst>
              <a:ext uri="{FF2B5EF4-FFF2-40B4-BE49-F238E27FC236}">
                <a16:creationId xmlns:a16="http://schemas.microsoft.com/office/drawing/2014/main" id="{5D52E1B8-709A-4590-8B98-38B6DA524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457" y="757296"/>
            <a:ext cx="2456688" cy="3304032"/>
          </a:xfrm>
          <a:prstGeom prst="rect">
            <a:avLst/>
          </a:prstGeom>
        </p:spPr>
      </p:pic>
    </p:spTree>
    <p:extLst>
      <p:ext uri="{BB962C8B-B14F-4D97-AF65-F5344CB8AC3E}">
        <p14:creationId xmlns:p14="http://schemas.microsoft.com/office/powerpoint/2010/main" val="336319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purple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9928" y="927980"/>
            <a:ext cx="5958689" cy="1815882"/>
          </a:xfrm>
          <a:prstGeom prst="rect">
            <a:avLst/>
          </a:prstGeom>
          <a:noFill/>
        </p:spPr>
        <p:txBody>
          <a:bodyPr wrap="square" rtlCol="0">
            <a:spAutoFit/>
          </a:bodyPr>
          <a:lstStyle/>
          <a:p>
            <a:r>
              <a:rPr lang="en-US" sz="2800" dirty="0">
                <a:solidFill>
                  <a:schemeClr val="bg1"/>
                </a:solidFill>
              </a:rPr>
              <a:t>“Ye also helping together by prayer for us, that for the gift bestowed upon us by the means of many persons thanks may be given by many on our behalf.”</a:t>
            </a:r>
          </a:p>
        </p:txBody>
      </p:sp>
      <p:sp>
        <p:nvSpPr>
          <p:cNvPr id="7" name="TextBox 6"/>
          <p:cNvSpPr txBox="1"/>
          <p:nvPr/>
        </p:nvSpPr>
        <p:spPr>
          <a:xfrm>
            <a:off x="73937" y="6488668"/>
            <a:ext cx="4038600" cy="369332"/>
          </a:xfrm>
          <a:prstGeom prst="rect">
            <a:avLst/>
          </a:prstGeom>
          <a:noFill/>
        </p:spPr>
        <p:txBody>
          <a:bodyPr wrap="square" rtlCol="0">
            <a:spAutoFit/>
          </a:bodyPr>
          <a:lstStyle/>
          <a:p>
            <a:r>
              <a:rPr lang="en-US" dirty="0">
                <a:solidFill>
                  <a:schemeClr val="bg1"/>
                </a:solidFill>
              </a:rPr>
              <a:t>2 Corinthians 1:9-11</a:t>
            </a:r>
          </a:p>
        </p:txBody>
      </p:sp>
      <p:sp>
        <p:nvSpPr>
          <p:cNvPr id="6" name="TextBox 5"/>
          <p:cNvSpPr txBox="1"/>
          <p:nvPr/>
        </p:nvSpPr>
        <p:spPr>
          <a:xfrm>
            <a:off x="1866523" y="0"/>
            <a:ext cx="8839200"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Paul and Companion’s Trials</a:t>
            </a:r>
          </a:p>
        </p:txBody>
      </p:sp>
      <p:sp>
        <p:nvSpPr>
          <p:cNvPr id="13314" name="AutoShape 2" descr="data:image/jpeg;base64,/9j/4AAQSkZJRgABAQAAAQABAAD/2wBDAAkGBwgHBgkIBwgKCgkLDRYPDQwMDRsUFRAWIB0iIiAdHx8kKDQsJCYxJx8fLT0tMTU3Ojo6Iys/RD84QzQ5Ojf/2wBDAQoKCg0MDRoPDxo3JR8lNzc3Nzc3Nzc3Nzc3Nzc3Nzc3Nzc3Nzc3Nzc3Nzc3Nzc3Nzc3Nzc3Nzc3Nzc3Nzc3Nzf/wAARCAETALcDASIAAhEBAxEB/8QAHAAAAQUBAQEAAAAAAAAAAAAABQADBAYHAQII/8QAOhAAAQMDAgQDBQgCAgEFAAAAAQACAwQFERIhBjFBURMiYRQycYGRByNCUqGxwdEV8GLhJDNDU3Ky/8QAFAEBAAAAAAAAAAAAAAAAAAAAAP/EABURAQEAAAAAAAAAAAAAAAAAAAAB/9oADAMBAAIRAxEAPwDDspJYxzISzjkg6ABz59kiSSuJIPbXFdXhpwEiSSgdBSkftsmvMAuFB1ji17XdjlOSSvmlLnHJJTS9RnzboHWDzBS2jZMsbhPtCD00EnYLy4Ydg52XtpJzheyctw8A+qBguCakIAyvcmlvunKiTPJ2QdEh1HC96+5KYD8dBnuutcUHtxz6pRluvBXkZOV5cCED+oxPyOSlRT6gENLnd0g5w6lAaaWu6pKHRPIPfKSAeupLiDq4kkg6MdUs45LiSBLo9V0NyM9Fw80HcjsnGsDhlp+KbAJU+zUjqy4QQg41yNB3wAM7k/JBpHDX2VvrrUytudXJDJI0ObFCB5ARtqJ6+gROyfZ/ZoWSRXDxKyfWQHaixrR0wAeatMd5FJSaQ4FriS34IXFchh1Q0nU4n9/+kDV++zO0vt7jbAaWoaMtcHlwPxBJ/RYxVtkhnkhkGHxuLHDsQcFbfVcSPbCQ7oMfELGb4xzLnUyuBImkc9ru+SgHEd01IwJ0nK8PPRBGIXQSF1zTlcIQd8Q9kteea8JIPTiOi4uLqCTSyaRukmYffAzhJA2kkkgSSSSBJJJIEvTTg8sryvQ2IQd1Ek4AHwV/4GsZbS+3ztw+baLI5NHX5/whPBHDT7xWePOw+ysO/wDzPb4d1rD4YoIxEGhoaPgAgrtx1RD39gPoh9BcWmB0erdjiP5/lOXyodJK2mp2mSaRwYxg/EScABPWTgi4W6tgrbtPAYJHZkpm5Jzjbflz5oI1U6WSPxC13hu2Dy04+qZfbIrnRS00jcHOWPA3Ycc1sTHUk9D4U5YYy3TpPI+mFQpmwUF1kpIRmLOQgx+spZaGofT1DdMjDg+vYj0UXOOi03i+xx11LJPG0CaJuqMgc+7T/HqsykBGQRgoPDyvGdknDHNcQcSSSQJJJJB0HBSXQO6SBAbE9l5XSVxAkkkkCSSXprc89kHAcdFYuDOF5+JLiGkllJGQZpPT8o9f2QSkppKypjpqdpc+R2At14Zoqex22OkgaQW4dI4jmgMU1tpbVSxxQRhjGN0ta3oEAvtSIoXlzsZRCuuxkjLYwdZ2DQMlDDa6ioqI5a9oawHIiO5Px9PRBF4KtbPb5LzXDS9jcU0ZB2zzce223zKsfEN1gc+lga8OcAdRHdQ7vOKakIYNJI5jqs8u1fLHO2YvPkdnn06oLtLdHRtc5rht0QWorHuqDUjkByPRQKasFQ5u40nrlFoKdsseloGBuT6IJlBWNqI/NgnqD1VB4usD6Cqkq4RqpJHahjmzPQ/NXiW0mia2qpy4R/ibnOn1HomZYIamF+X6i/mHHIwgyZ8ZcMpkjCM3ajNFVvhPu5y31CFSZBQNJJJIEvTRkryugoHtGADjZJJryBvuEkDCSSSBJJJIEugkFJFLDY6u9VjYKZp0588nRo/3ogtf2Z2cyeNdJW+UHRHt9T/HyK0Zs89WDTUrRJpHmceTR6lDbbRxQ00dso9TYYAGPcG7k/7vlWikApaRkDW4OsOcPygch/KBq3WdtK8TTkPcRue3wXa6SLXq2DRsnayuZpxqw3GyCOfPc61tHQD1fIRtG3uf4HVBXOKLzG0HRINjyVGqKk1sxcR923p3Wi8XcDQG2uqqepnNSwajrI0u9MAbLO3xCKnwAgZpqww1GjOGE7Z5BXSy1Zdp1OGnsFYOBeD7NLYo57jSQ1NRUN1OdI3VpzyA7IDxFYpLLVGptoc+3ucWuDckwuB5d8H9EFoZOyohELsEIfW2XTC+ahIaWHzxk7EHqO26F0NY7Sx4dlpHMKy21zqtriHANLMPz1CCm3ewtuVINOWTR7D07gqg3OhmoZjDUN0uHI9Ctcqnyw3KGOJuTOxx0uHPG4z2yM/RA+Kbay6290kTR4rNx3yOYQZk5oA5rz1TrmkEtcCHDYhNEIEQuL0OS6G6gg9M3bukvQAbsEkDCSSSBLu4SAJIAGSeivnCPCccrW1NczWQNRD/AHWdh6lAC4W4Yq75UtOhzKQHL5SMZHYLV6S2xW6njobfG2MBuHEdB8e57ona6UmLwqVrY4hsX4wMdgiUcEDMQwESSE4J7H1QC6KkdCNBkazfIeOqI1NzbJAaeKMvm/4DUSe6ddbYZoWyF73gnAOcB3TlzRK200FIwtaxrB6IKrDaqqpkJqWuii1csjLv6RSjcLRHK2NrWscN9kTuFTDGHOY4ct+mFn3Et+DjJHG8gDmc7YQPcS8RtFPJGzZuCAMrKK+udvG0b9Vd7fYKm+0slXK50VKPdf1f8PRXGzfZ3w5TWSndc6T2mvdpMsjpHgZPm2AOMAbIKrwjxK82qGMSZdG0Mc0HkR/aPtqmV5Ad5XOO5R7i632qpsZp6CnjjqGRnwHRtDdDgMgD0PLCyqjvE9I7EzSN8akFzrOGoJAZoZHwnGpwZjDvkmhQ3OgZqpXNnYRyb5XY+B/tO2y+Q1MTIzKNeEXZPDI0MYc6eqAXRNlkqmGsGlkIMjnPHvPIwAD1wMrk9G2Z0j4QBncjoUQnj1jllrjh7f8AfqoDZnUBYJPNA7I1nm0+qDOOMLF7PI6tpwQ0n7xvYqoFbZe6WKqhcGgFr29Oqya82x9BVua1pMTt2H+PkgGtOF75DZP09DPMRpYQO5R632Row6Vpc4fRADpKCoqz92047nkkr7R0rWRk6cDoBySQZqQQd05TwSVMzYomlznHYBWKWyCQ5Iwfyt6qwcO8ONhy4RnU/Yk9vigj8O8O08DmSStM0gOc42HwWj26j0MYZmNbGfMIxyHxTNDQsgZnILmDtgIhTxSzOJ30NHXqg9VVYMeDCCB1cP4CkUDdD4jg4BOrG3MEZUaeNkUZOk5xg7fqnaKqc1pOG4A5lBMz7OGgknS0ADsotTc2xghzg35oLfOIDSOOWB7ccgcYWd3viiqr5XQ0oEbBsXZyfkgsfF3E8EeWRVLi/wDI3fPxUrgfgSr4hay68QucykJ1R0/LUO5Tv2d/ZjJXGK739jhEfPFTu5v7Od/X1WnXe4x0bGUVMGiV2zW/z8EAx9NBPWx0FOxraaBup4GwxyA+f8IjJR299YI3OPhxjAGsgZIUGmiZS0j6h5Je/JydifVVSO/abrUU0msxucCJMHSDyxnvyQFeJoYaWqAYcwv2bh2cH/f2Ky3iO1T01Q6dzP8Ax6hxLSOh7H91q08MFwpCx4BzycOYQapoPa7fLQVY8wGxPPI5EIMqorhLaZ8OadBPPsrjar4yVjXCQb9AUxUcOtr6Vw04mjy13xHVUwRS2qudBUBzW52KDXIqptRF9zI3xOoJ5qFeXBlO2PVl+7iQeZKrtnngLRpcWu755opMDI5j3u9d0Hmiklaw07iSBu30QS/UhbM2RwOgnceqtFPTamjbl1UW/wBKCyMbHIQV+kpI3EaTkDcgIrHG1p8rW4GENopPCl8J58zTt8EVLiBy29EDcm7NLBjfkAkuMaQC5pOT23ISQP09vY2QFwAAOCT0VipYdDGuhY0tOw/v91Bt8b5MnAwTk+XOEapaMzPaQfMDlwPIoHrbRSPBEuzc9uaMaWQM0jbZchcImljuQGxTFRUDB8RwwORCCBX3GGDIeDk+iBXO/wAEEZa16k3a+NjY+Jkbc8s91RK189wrBT0rA+Z/YbNHdBEvFyqbpUGGHUAeZWlfZb9ndOyKO73aIPds6nidyH/I+vZLgTgKNr2VNw+8AOS0j3z/AEtOrHso6Qhh04HTog8Xm6QW2jc4kANCqlhZNdXy3OqaRHIcQtP5O/z5/RVytqKziTiD/GGQGlhHiVLmnm3OzfiTt8Mq8TVMNuoRnDWRtyewQAuL6upp4Gw0YZJPKRHHGTzcdgE7NZvY+GmU0rY3kN1S6ebnfiOfmn6ezw3WOnu9VJKyWN3jQAOwMEHGR123+ie8Q1tK8NkIIy075wRsUFHsFZUQ1stvrJm6mOywuG7mdD8eitctKZ4ctxrG7SgHFPDdzdRx3ahiBqKfzFmffb1HzUrhq8+2UUb8Oa8D3XBBCjljprtpeCPEbhwPRyhcdcKiutUs9PHieM+KwgbnuEVvURbKyvYPvI3ZIxzHVWy3eFW29pGCC1B87W2V2THqLJWHkVZra50hHtFToA6advqpH2icLPoLga+gZjXlxb0J6hV+13OKVoa9oDxsWu6FBeaOp8xaPM3PvDku3Rnjsw3shFJWtw1oLQPRFIZdbSM5QVatiLZdePdO55ZRWgidOBHzYQMEnderpTAQOfzyP1TVhlBEY6tOCgPQUGY8R4G+OSSL0QY3mOeeiSBUtKIiCS3fY+o6KfHOIj5SAEC9v0jDj8ColXdw0ENwfmgNXG5iNji1yrVfeZ3+6HBo7KBV3Au3c76nkgbqmrulX7FbAXPJ88mNmoJElZWXOubQ2+MvnefM88mjuVqXB3AcVvibLVvMkjsFx5Fx9TzTPBXCEFmpmzSDXUSbuc7nn1WhRSaYwcZx0CD0yGOmjGA1oA5dlRuMr68vFDRZlqZfLHG08/U9gOpRrie7wR0z9UzoyBzaVUeFLcZnS17y58tXvrdzbH0aO2eZ+SAjwlbRbKJxfh9RMdUkmPeP9dAiFzp4q4xQSN1tc7LiTtjt6p6FjZZNDTiNpxkdU9cZ46amcQ5oDBsSgE8Q3aK3UukPIDdgBzJ7IRwDcqm5tuEbo8PbM53PodwmLVbJuI7mZal4bThxaw8x6lWfh2yxcMVdfTMn8Z1RIJQ8twQMAY+RB+qDn+acw+yTbOZs4HmCh7KT2aUvoi0tkcS5nIAn9kL4ytFW+6PrqOUtnMY8udpA3v64UDhjiDxSYal+mVhw5rzuCgOV7XPD45BpcRyT/B9b4T/Y5nYc0436junaqaOojacZKFSO8GpZOGDxYtyMe83qguV4t0VbTlrwDn3eyxvivg6WkqZK23M84J8SEfiHceq2e317K2lbgg5HRDLxRibU8f8AqDkgw+gq45GghrWvHMY6o5BXFjQM4Pdd4m4bdHVuqqICN7t3MOwf/RVeMksbyx+Wubs5p5hBY5a5jo9GQe6j2l/hVJI90vyAg4qGhuScJ2nrhF5s780F4N0ZANIdlySoU9zc5xIekgLOuMkmRkD5qHU1zYmlz3brtv4cu1SQTTyRt/M7IVqtH2fh8zJqwOcGnOHnOfkgq1rs1z4ieCxroaU/i6uHp6LVuEOFKS0xBsMeX9XFFbdbGQRhrGaQBgYCMxBsTNOAB3Qc8NkTMk8kLuV1FPE7D9KV2rfDjcGvGyzbiu8ERP8AvCB1wUHi73Ke+XiG2xv8sj/vCOjBz/r5q+e0R08EdFTMALgA5w/C3ss4+zmjkqJpLg/JfOcMJ6MH9nP6LUYaERnLhlx5lB6JbHEfC2PMklVCapq+Ib4LVCHMpo/NUSA5OOgGO+6LcT3I0VI9lPGZZNP4eQ+J7KXwDbhbLE6sqsPq6k+LI71PJo+GwQGLdRRRSeHTtDIqZukBvLkqhduIDH9oNtt0bS/2iN7HAdOoP1BV/wDBbT0ji04dJ5nu9V8+113dT/a2yskeCyCsbDkcg0jSf/0UG1XmkdOGTcvCGSO/cfRZbx5YX0cjbvbXkBo1PA6jK12pl1UziRnIVHu7fHtk8HvaS5pQB+FLv7XTt1z5dgYGMIvcvFnLHRe8w81ReF42R1c1LK90T43eV7ex3GR1WjUkY8DzSB5xzDcIIthufsdR4L/KDuArhE6OqGtpzlZlxJK2mnglwDofj5H/AEK08N3USxNAOPRAUvVpbVw7M3HXusq4yslTTMdVwRl3ht+9a33sd/VbaHh7M7EdUKudsjnjPlGD+iD5pfc3fgb9SmDXznm4fRWb7QuGXWevNTTx4pZjuANmO7fAqoIJPtUjhu/dJMtAdsAkg+xhboY3atA+nJeZYW6TpA23Ut07XdVHdIHamjmEEXUWZz2Q+uuJY0hgTtaXsGkseRnYg80EqtOCZRoA6EoBl3rJHMc55Gkc91ld/qZbzd4rbTnDXvw4joOp+iufEVcalxorYw1NQejPdb6k9FF4c4W/xsr6mqeJayT33AbNHYf2gs/C8DKGOJrG6WtaA0dgOStrK4FueR7qv0kWiMEHYr1UVPgRE5G3dAO4xr5ZmR0cJ+8qZWxDHPBO/wCmVboWOjZTwDJB85HQAcv99FTeFaeS8X2WuqC10cDiyEDkD+I/x9VeqOZrq2pxvpdob8Bt++UHq81pp7e+R34Wnbuvm2xRm9cYUvjDPtFYJJPgXaj/AEvo6+lsdHM9+50O59Nli/2V2oz3etlLPvYMNaD0Of8ApBtulkcAZkkY5FVWriiZVyQN3MrS7Hw/6VnmLvZz+YDcHZUmsllhusczd9JIIPUHYhBVr3Qut9ZDcKYZ83hzN9Oh/wB7qw26tMsH3Z3xuDthROKWeJSTOj/E0kD15prhyq8eKPJ6DYoIHGTHMtE8o95gD/o4LzwfdBLEzzb9d0U4pg9qoKqnGAZYy0FZ1YKiW31hilBa5jsFpQb5bK7XGASUTEn5hkFUix3ATxNdC8E43CtNNVB4aHuwSgi36yU11ppIJ2B7ZBhwKwrizguvsFRK/QZKQHySAch6r6Sp4WSuG+w5lcuFvgqoXxTwte1zcODhnIQfJUG0g1dElo/F/wBm1bb659TZoHT0rznwW7ujz27hJBsclzZGTl3zUKe9wHLmzaXj15+hWfMmvV4cfL7JAfxOGXkfD+0YtnDcDXtfMHTSfnkJd/0EBSq4hjqA5lOZ5njbQxv88kNbZrhd5w6olkp6frG12Sfn0+SslNbWtwGsAb6BHaOjZGBnkgA0fD9PQUwjp4Q0dSBuT6pVFG1g3b0yrPO+NjNuiB1s0T3Fud0ASWXQMDZAL9WmOlkIODjqi1flhJJJCo/Etc6WRlO07vcGbepwgvHBOulskWnaVzNRPXJ3/lW+w0uG6j1KrVgh+6ZHyAACu1C4QxgY+hQRL7ROqYSz3YzzJPMLNOAS2i4zv1Oz3RID+61K5z6mHOcY6LJ+DnNl45v7s+bxBgoNWllZPD5tJdyVXu1CC8vYN+aKsJBcQQc/oolS55zjYoKjdstYWOGQRjCrllqfZZnw9GuICtd1iLjk5VMrR7JVucfKx52PqgsD5hVzBjd+6iX7hf2xvtNI0NqGDI7OHYr3ZJ4G7gkk8yVcKKWN8W+DlBQ7E+dhzEC2Zhw9p79irzaql8gBqW4d2VZ4lt7mTe129wZUt5Ho/wBCh1t4vkdJ4EsPh1DThzXOwEGwUdVGxgwQB2RGJ7XgFxwT+gVAs90D3tfM8Of0DeQVtparxGgg7oDDqaJ7MuA22SUWOqIGDlJBU6Wg5ZCL01K1g5YC5CQBkjGR1SlqhEwk7BBLL2RnomJrg2MYDtkJrK7Y5OT2QaruQ0HL8IDFdd8NPnGVTrvxJ4RcNRDgdiN0Lvl+ZE1wa/f4qg191lqZSGPwCeaC1V/G8zWOZjVlA7VWVF24johJ7vjBxA7Df+ENorRcK94FPSyyZ/ERgfUrQOC+E6i3zGprWN8U+VgG+kdUGhWTyBp6KziUacNOFXaJvht5Ke6pAGeWEDlY7OWlxOeYys3sB9l4/vAwAJAxwx0yFeJakPacHKz6orG0nHTnYH31OAfkSg0VsoGSDz7qO+qDid8oa+pLmDRz6puFxe7Ayc9EHq4NEurSqxdbUa2F0IJacglw5jCuQp5A/cAbbD+1z/Ht0kYz3PUoM9Fvq7W/IcZmDqBuPki1HefIAHI5VUeXEYyglbaGueXxt0P7jqglGpFRud1WuJrQHn2qBoD29uqIsE1MR4jSB3Ut72zxFp7IIXCN01Rtp5xhh5Pxg57FaNa/FaG8y09Tssdpqh1pvOGHEcpyB6rUrFdDUxtLnboLU1mpoyUlyCUPb+wSQCXVQa0odVVjRzcgFZfmR4Ywl73HytG5J9AvFPbLvdHAyn2OA9/NIR8OQ+aBy6XqGJh1yAEclXpP8vd3YoaSQRu2EjxoH6/wr9a+FKGkcH+F4sv/AMk3md/18keioGMHujKDJIPs5qap2u51p76Ih/J/pH7dwPa6HSYqRrpB/wC5J5j+q0IUoxs1e4qRpOcIAdtsbGb6Bn4IwbW0NDg0ItBCxgGy9SuZpICCuTQ+ET2Q+olwC3OEXuOQctP1Ver6iONp8XDPXoghVNUYQd/ms3v1U6O7+2k6nMI+forDfbzDBG9weC3lkfsO6z6trHVche/YZyADyQa1YLlSXClZKyQFvUZwR6FWailhIxCM/wD1/tfPlHWTUcolgkII5jOzviFqfCPEgrYGNdIGjljGMHscIL6wAjOApLKZrmagOf6qLRSsOMkEeqKCVgYGtxlAFq6MjJAQ99MHNyWn5qyzYdt3UY04OxQVee35/DkY7IbPahv4eWEq7SUwJ2G2FEqKUbgDB7oMq4ks9X4fixxF+jzZYMkIjwneMBgJx/BV1qKIgZ546oDW2eB8hkYwRS9XsGPr3QXO11bZGZDuaSq9tqZaV2iRw5bEdUkBOz8PUlvaHRRgyH3pXnLj81YIKYDBxt2XIGgNz1UmOVrQBhBIijbhOaWgb80yJQBzSdUNBB23Qew9odpzuu+I1pxlQJpQH6lGqKvQfe+CArJVhvXZQqi4gfi3CCVdzAaclAq68YBwUBS8XiRoIjOSVSb1c/AjdJVzEE8mA81DvXEgpwQHapSNmgqj3C4TVcxknfqd09PggeuFY6rlc9/L8IHQIe+Q5wuGXI3TROUDmvbmidmuklvnbKzdpOHs/MP7QhemuLdwg26w35tVTsdHIC0jYqy01fyy5YFZLzNbpQWkmMnzM/keq0e1XmOqibJE/IPP0QaE2rD+ucqRFO0nnue6qlPXggAE/JFaesGBkhAeY4EbJt8bXHON+aiRVQxkHZOeMHDc8+yDxUR6mOGNj+qG1NO0tBG3wRPWC3c5UeXRy79EFdqafT3KSKVEAwTy3SQExUBrU62cE5B6IC2q1sHZOR1QG2SUBp8+ORUeWswPeQyarI5P2Q+ordORqygL1FxAbz5IRV3U457fFBq24AAkuVVu3EDYyWRu1vHQHkgsVwu7WBznPAHxVPuvEL5XFlOcN/Of4QOruM1S/MjyR0HRRHv1IHZpy9xcSSTzJPNRyclcSQdXEkkCXQVxJB3cHsp9uuM9HIJInYPUdCFB1dDulnHJBo1lv0VWwEHDx7zSeStNFW6sEuWK0s74JBJG8teORVzsV+ZPpjkcGyjpnn8EGm09Vq6ghTG1OHYJVSpK4aeaJQ1bTjB+ZQHxMCf4XDICdzshXtHItOxXuOfI3KAjI7X5cbeqSi+0FxGO3PCSCuMqJG4DX4HXKdNaGuwXkeoQR9VjO+6izVwxzQGqi5be9sg9dd2Qtc50mMdSUBuV6bDlrfM/t2Vcq6qWpdqkeT2HRATuV+mqXlkTi2Pq7qf6QmSTUmkkHF1cSQJJJJAkkkkCSXQuIEkkkg6utc5hDmkgjkQuYOMroIxtlBZLLxE5jmxVZ9A/+1cqauDmjSVlTeeUVtd3konBkuXw9urfgg1GKpztnClxTDR5iqrRVrZY2uY/LXDIKKRVGw33QHY5gQGgjKSFsqcDO+e6SCoyuODuhtZI8NOHHkkkkFemJMhJOSV0tGhpxuUkkDR5rykkgSSSSBJJJIEkkkg6eQSbzSSQehu1cb7ySSBDkV5SSQOs3G6cwNB26JJIC3DMjw6Ruo6cjZW2Fx8u6SSCYxx080kkkH//2Q=="/>
          <p:cNvSpPr>
            <a:spLocks noChangeAspect="1" noChangeArrowheads="1"/>
          </p:cNvSpPr>
          <p:nvPr/>
        </p:nvSpPr>
        <p:spPr bwMode="auto">
          <a:xfrm>
            <a:off x="1587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data:image/jpeg;base64,/9j/4AAQSkZJRgABAQAAAQABAAD/2wBDAAkGBwgHBgkIBwgKCgkLDRYPDQwMDRsUFRAWIB0iIiAdHx8kKDQsJCYxJx8fLT0tMTU3Ojo6Iys/RD84QzQ5Ojf/2wBDAQoKCg0MDRoPDxo3JR8lNzc3Nzc3Nzc3Nzc3Nzc3Nzc3Nzc3Nzc3Nzc3Nzc3Nzc3Nzc3Nzc3Nzc3Nzc3Nzc3Nzf/wAARCAETALcDASIAAhEBAxEB/8QAHAAAAQUBAQEAAAAAAAAAAAAABQADBAYHAQII/8QAOhAAAQMDAgQDBQgCAgEFAAAAAQACAwQFERIhBjFBURMiYRQycYGRByNCUqGxwdEV8GLhJDNDU3Ky/8QAFAEBAAAAAAAAAAAAAAAAAAAAAP/EABURAQEAAAAAAAAAAAAAAAAAAAAB/9oADAMBAAIRAxEAPwDDspJYxzISzjkg6ABz59kiSSuJIPbXFdXhpwEiSSgdBSkftsmvMAuFB1ji17XdjlOSSvmlLnHJJTS9RnzboHWDzBS2jZMsbhPtCD00EnYLy4Ydg52XtpJzheyctw8A+qBguCakIAyvcmlvunKiTPJ2QdEh1HC96+5KYD8dBnuutcUHtxz6pRluvBXkZOV5cCED+oxPyOSlRT6gENLnd0g5w6lAaaWu6pKHRPIPfKSAeupLiDq4kkg6MdUs45LiSBLo9V0NyM9Fw80HcjsnGsDhlp+KbAJU+zUjqy4QQg41yNB3wAM7k/JBpHDX2VvrrUytudXJDJI0ObFCB5ARtqJ6+gROyfZ/ZoWSRXDxKyfWQHaixrR0wAeatMd5FJSaQ4FriS34IXFchh1Q0nU4n9/+kDV++zO0vt7jbAaWoaMtcHlwPxBJ/RYxVtkhnkhkGHxuLHDsQcFbfVcSPbCQ7oMfELGb4xzLnUyuBImkc9ru+SgHEd01IwJ0nK8PPRBGIXQSF1zTlcIQd8Q9kteea8JIPTiOi4uLqCTSyaRukmYffAzhJA2kkkgSSSSBJJJIEvTTg8sryvQ2IQd1Ek4AHwV/4GsZbS+3ztw+baLI5NHX5/whPBHDT7xWePOw+ysO/wDzPb4d1rD4YoIxEGhoaPgAgrtx1RD39gPoh9BcWmB0erdjiP5/lOXyodJK2mp2mSaRwYxg/EScABPWTgi4W6tgrbtPAYJHZkpm5Jzjbflz5oI1U6WSPxC13hu2Dy04+qZfbIrnRS00jcHOWPA3Ycc1sTHUk9D4U5YYy3TpPI+mFQpmwUF1kpIRmLOQgx+spZaGofT1DdMjDg+vYj0UXOOi03i+xx11LJPG0CaJuqMgc+7T/HqsykBGQRgoPDyvGdknDHNcQcSSSQJJJJB0HBSXQO6SBAbE9l5XSVxAkkkkCSSXprc89kHAcdFYuDOF5+JLiGkllJGQZpPT8o9f2QSkppKypjpqdpc+R2At14Zoqex22OkgaQW4dI4jmgMU1tpbVSxxQRhjGN0ta3oEAvtSIoXlzsZRCuuxkjLYwdZ2DQMlDDa6ioqI5a9oawHIiO5Px9PRBF4KtbPb5LzXDS9jcU0ZB2zzce223zKsfEN1gc+lga8OcAdRHdQ7vOKakIYNJI5jqs8u1fLHO2YvPkdnn06oLtLdHRtc5rht0QWorHuqDUjkByPRQKasFQ5u40nrlFoKdsseloGBuT6IJlBWNqI/NgnqD1VB4usD6Cqkq4RqpJHahjmzPQ/NXiW0mia2qpy4R/ibnOn1HomZYIamF+X6i/mHHIwgyZ8ZcMpkjCM3ajNFVvhPu5y31CFSZBQNJJJIEvTRkryugoHtGADjZJJryBvuEkDCSSSBJJJIEugkFJFLDY6u9VjYKZp0588nRo/3ogtf2Z2cyeNdJW+UHRHt9T/HyK0Zs89WDTUrRJpHmceTR6lDbbRxQ00dso9TYYAGPcG7k/7vlWikApaRkDW4OsOcPygch/KBq3WdtK8TTkPcRue3wXa6SLXq2DRsnayuZpxqw3GyCOfPc61tHQD1fIRtG3uf4HVBXOKLzG0HRINjyVGqKk1sxcR923p3Wi8XcDQG2uqqepnNSwajrI0u9MAbLO3xCKnwAgZpqww1GjOGE7Z5BXSy1Zdp1OGnsFYOBeD7NLYo57jSQ1NRUN1OdI3VpzyA7IDxFYpLLVGptoc+3ucWuDckwuB5d8H9EFoZOyohELsEIfW2XTC+ahIaWHzxk7EHqO26F0NY7Sx4dlpHMKy21zqtriHANLMPz1CCm3ewtuVINOWTR7D07gqg3OhmoZjDUN0uHI9Ctcqnyw3KGOJuTOxx0uHPG4z2yM/RA+Kbay6290kTR4rNx3yOYQZk5oA5rz1TrmkEtcCHDYhNEIEQuL0OS6G6gg9M3bukvQAbsEkDCSSSBLu4SAJIAGSeivnCPCccrW1NczWQNRD/AHWdh6lAC4W4Yq75UtOhzKQHL5SMZHYLV6S2xW6njobfG2MBuHEdB8e57ona6UmLwqVrY4hsX4wMdgiUcEDMQwESSE4J7H1QC6KkdCNBkazfIeOqI1NzbJAaeKMvm/4DUSe6ddbYZoWyF73gnAOcB3TlzRK200FIwtaxrB6IKrDaqqpkJqWuii1csjLv6RSjcLRHK2NrWscN9kTuFTDGHOY4ct+mFn3Et+DjJHG8gDmc7YQPcS8RtFPJGzZuCAMrKK+udvG0b9Vd7fYKm+0slXK50VKPdf1f8PRXGzfZ3w5TWSndc6T2mvdpMsjpHgZPm2AOMAbIKrwjxK82qGMSZdG0Mc0HkR/aPtqmV5Ad5XOO5R7i632qpsZp6CnjjqGRnwHRtDdDgMgD0PLCyqjvE9I7EzSN8akFzrOGoJAZoZHwnGpwZjDvkmhQ3OgZqpXNnYRyb5XY+B/tO2y+Q1MTIzKNeEXZPDI0MYc6eqAXRNlkqmGsGlkIMjnPHvPIwAD1wMrk9G2Z0j4QBncjoUQnj1jllrjh7f8AfqoDZnUBYJPNA7I1nm0+qDOOMLF7PI6tpwQ0n7xvYqoFbZe6WKqhcGgFr29Oqya82x9BVua1pMTt2H+PkgGtOF75DZP09DPMRpYQO5R632Row6Vpc4fRADpKCoqz92047nkkr7R0rWRk6cDoBySQZqQQd05TwSVMzYomlznHYBWKWyCQ5Iwfyt6qwcO8ONhy4RnU/Yk9vigj8O8O08DmSStM0gOc42HwWj26j0MYZmNbGfMIxyHxTNDQsgZnILmDtgIhTxSzOJ30NHXqg9VVYMeDCCB1cP4CkUDdD4jg4BOrG3MEZUaeNkUZOk5xg7fqnaKqc1pOG4A5lBMz7OGgknS0ADsotTc2xghzg35oLfOIDSOOWB7ccgcYWd3viiqr5XQ0oEbBsXZyfkgsfF3E8EeWRVLi/wDI3fPxUrgfgSr4hay68QucykJ1R0/LUO5Tv2d/ZjJXGK739jhEfPFTu5v7Od/X1WnXe4x0bGUVMGiV2zW/z8EAx9NBPWx0FOxraaBup4GwxyA+f8IjJR299YI3OPhxjAGsgZIUGmiZS0j6h5Je/JydifVVSO/abrUU0msxucCJMHSDyxnvyQFeJoYaWqAYcwv2bh2cH/f2Ky3iO1T01Q6dzP8Ax6hxLSOh7H91q08MFwpCx4BzycOYQapoPa7fLQVY8wGxPPI5EIMqorhLaZ8OadBPPsrjar4yVjXCQb9AUxUcOtr6Vw04mjy13xHVUwRS2qudBUBzW52KDXIqptRF9zI3xOoJ5qFeXBlO2PVl+7iQeZKrtnngLRpcWu755opMDI5j3u9d0Hmiklaw07iSBu30QS/UhbM2RwOgnceqtFPTamjbl1UW/wBKCyMbHIQV+kpI3EaTkDcgIrHG1p8rW4GENopPCl8J58zTt8EVLiBy29EDcm7NLBjfkAkuMaQC5pOT23ISQP09vY2QFwAAOCT0VipYdDGuhY0tOw/v91Bt8b5MnAwTk+XOEapaMzPaQfMDlwPIoHrbRSPBEuzc9uaMaWQM0jbZchcImljuQGxTFRUDB8RwwORCCBX3GGDIeDk+iBXO/wAEEZa16k3a+NjY+Jkbc8s91RK189wrBT0rA+Z/YbNHdBEvFyqbpUGGHUAeZWlfZb9ndOyKO73aIPds6nidyH/I+vZLgTgKNr2VNw+8AOS0j3z/AEtOrHso6Qhh04HTog8Xm6QW2jc4kANCqlhZNdXy3OqaRHIcQtP5O/z5/RVytqKziTiD/GGQGlhHiVLmnm3OzfiTt8Mq8TVMNuoRnDWRtyewQAuL6upp4Gw0YZJPKRHHGTzcdgE7NZvY+GmU0rY3kN1S6ebnfiOfmn6ezw3WOnu9VJKyWN3jQAOwMEHGR123+ie8Q1tK8NkIIy075wRsUFHsFZUQ1stvrJm6mOywuG7mdD8eitctKZ4ctxrG7SgHFPDdzdRx3ahiBqKfzFmffb1HzUrhq8+2UUb8Oa8D3XBBCjljprtpeCPEbhwPRyhcdcKiutUs9PHieM+KwgbnuEVvURbKyvYPvI3ZIxzHVWy3eFW29pGCC1B87W2V2THqLJWHkVZra50hHtFToA6advqpH2icLPoLga+gZjXlxb0J6hV+13OKVoa9oDxsWu6FBeaOp8xaPM3PvDku3Rnjsw3shFJWtw1oLQPRFIZdbSM5QVatiLZdePdO55ZRWgidOBHzYQMEnderpTAQOfzyP1TVhlBEY6tOCgPQUGY8R4G+OSSL0QY3mOeeiSBUtKIiCS3fY+o6KfHOIj5SAEC9v0jDj8ColXdw0ENwfmgNXG5iNji1yrVfeZ3+6HBo7KBV3Au3c76nkgbqmrulX7FbAXPJ88mNmoJElZWXOubQ2+MvnefM88mjuVqXB3AcVvibLVvMkjsFx5Fx9TzTPBXCEFmpmzSDXUSbuc7nn1WhRSaYwcZx0CD0yGOmjGA1oA5dlRuMr68vFDRZlqZfLHG08/U9gOpRrie7wR0z9UzoyBzaVUeFLcZnS17y58tXvrdzbH0aO2eZ+SAjwlbRbKJxfh9RMdUkmPeP9dAiFzp4q4xQSN1tc7LiTtjt6p6FjZZNDTiNpxkdU9cZ46amcQ5oDBsSgE8Q3aK3UukPIDdgBzJ7IRwDcqm5tuEbo8PbM53PodwmLVbJuI7mZal4bThxaw8x6lWfh2yxcMVdfTMn8Z1RIJQ8twQMAY+RB+qDn+acw+yTbOZs4HmCh7KT2aUvoi0tkcS5nIAn9kL4ytFW+6PrqOUtnMY8udpA3v64UDhjiDxSYal+mVhw5rzuCgOV7XPD45BpcRyT/B9b4T/Y5nYc0436junaqaOojacZKFSO8GpZOGDxYtyMe83qguV4t0VbTlrwDn3eyxvivg6WkqZK23M84J8SEfiHceq2e317K2lbgg5HRDLxRibU8f8AqDkgw+gq45GghrWvHMY6o5BXFjQM4Pdd4m4bdHVuqqICN7t3MOwf/RVeMksbyx+Wubs5p5hBY5a5jo9GQe6j2l/hVJI90vyAg4qGhuScJ2nrhF5s780F4N0ZANIdlySoU9zc5xIekgLOuMkmRkD5qHU1zYmlz3brtv4cu1SQTTyRt/M7IVqtH2fh8zJqwOcGnOHnOfkgq1rs1z4ieCxroaU/i6uHp6LVuEOFKS0xBsMeX9XFFbdbGQRhrGaQBgYCMxBsTNOAB3Qc8NkTMk8kLuV1FPE7D9KV2rfDjcGvGyzbiu8ERP8AvCB1wUHi73Ke+XiG2xv8sj/vCOjBz/r5q+e0R08EdFTMALgA5w/C3ss4+zmjkqJpLg/JfOcMJ6MH9nP6LUYaERnLhlx5lB6JbHEfC2PMklVCapq+Ib4LVCHMpo/NUSA5OOgGO+6LcT3I0VI9lPGZZNP4eQ+J7KXwDbhbLE6sqsPq6k+LI71PJo+GwQGLdRRRSeHTtDIqZukBvLkqhduIDH9oNtt0bS/2iN7HAdOoP1BV/wDBbT0ji04dJ5nu9V8+113dT/a2yskeCyCsbDkcg0jSf/0UG1XmkdOGTcvCGSO/cfRZbx5YX0cjbvbXkBo1PA6jK12pl1UziRnIVHu7fHtk8HvaS5pQB+FLv7XTt1z5dgYGMIvcvFnLHRe8w81ReF42R1c1LK90T43eV7ex3GR1WjUkY8DzSB5xzDcIIthufsdR4L/KDuArhE6OqGtpzlZlxJK2mnglwDofj5H/AEK08N3USxNAOPRAUvVpbVw7M3HXusq4yslTTMdVwRl3ht+9a33sd/VbaHh7M7EdUKudsjnjPlGD+iD5pfc3fgb9SmDXznm4fRWb7QuGXWevNTTx4pZjuANmO7fAqoIJPtUjhu/dJMtAdsAkg+xhboY3atA+nJeZYW6TpA23Ut07XdVHdIHamjmEEXUWZz2Q+uuJY0hgTtaXsGkseRnYg80EqtOCZRoA6EoBl3rJHMc55Gkc91ld/qZbzd4rbTnDXvw4joOp+iufEVcalxorYw1NQejPdb6k9FF4c4W/xsr6mqeJayT33AbNHYf2gs/C8DKGOJrG6WtaA0dgOStrK4FueR7qv0kWiMEHYr1UVPgRE5G3dAO4xr5ZmR0cJ+8qZWxDHPBO/wCmVboWOjZTwDJB85HQAcv99FTeFaeS8X2WuqC10cDiyEDkD+I/x9VeqOZrq2pxvpdob8Bt++UHq81pp7e+R34Wnbuvm2xRm9cYUvjDPtFYJJPgXaj/AEvo6+lsdHM9+50O59Nli/2V2oz3etlLPvYMNaD0Of8ApBtulkcAZkkY5FVWriiZVyQN3MrS7Hw/6VnmLvZz+YDcHZUmsllhusczd9JIIPUHYhBVr3Qut9ZDcKYZ83hzN9Oh/wB7qw26tMsH3Z3xuDthROKWeJSTOj/E0kD15prhyq8eKPJ6DYoIHGTHMtE8o95gD/o4LzwfdBLEzzb9d0U4pg9qoKqnGAZYy0FZ1YKiW31hilBa5jsFpQb5bK7XGASUTEn5hkFUix3ATxNdC8E43CtNNVB4aHuwSgi36yU11ppIJ2B7ZBhwKwrizguvsFRK/QZKQHySAch6r6Sp4WSuG+w5lcuFvgqoXxTwte1zcODhnIQfJUG0g1dElo/F/wBm1bb659TZoHT0rznwW7ujz27hJBsclzZGTl3zUKe9wHLmzaXj15+hWfMmvV4cfL7JAfxOGXkfD+0YtnDcDXtfMHTSfnkJd/0EBSq4hjqA5lOZ5njbQxv88kNbZrhd5w6olkp6frG12Sfn0+SslNbWtwGsAb6BHaOjZGBnkgA0fD9PQUwjp4Q0dSBuT6pVFG1g3b0yrPO+NjNuiB1s0T3Fud0ASWXQMDZAL9WmOlkIODjqi1flhJJJCo/Etc6WRlO07vcGbepwgvHBOulskWnaVzNRPXJ3/lW+w0uG6j1KrVgh+6ZHyAACu1C4QxgY+hQRL7ROqYSz3YzzJPMLNOAS2i4zv1Oz3RID+61K5z6mHOcY6LJ+DnNl45v7s+bxBgoNWllZPD5tJdyVXu1CC8vYN+aKsJBcQQc/oolS55zjYoKjdstYWOGQRjCrllqfZZnw9GuICtd1iLjk5VMrR7JVucfKx52PqgsD5hVzBjd+6iX7hf2xvtNI0NqGDI7OHYr3ZJ4G7gkk8yVcKKWN8W+DlBQ7E+dhzEC2Zhw9p79irzaql8gBqW4d2VZ4lt7mTe129wZUt5Ho/wBCh1t4vkdJ4EsPh1DThzXOwEGwUdVGxgwQB2RGJ7XgFxwT+gVAs90D3tfM8Of0DeQVtparxGgg7oDDqaJ7MuA22SUWOqIGDlJBU6Wg5ZCL01K1g5YC5CQBkjGR1SlqhEwk7BBLL2RnomJrg2MYDtkJrK7Y5OT2QaruQ0HL8IDFdd8NPnGVTrvxJ4RcNRDgdiN0Lvl+ZE1wa/f4qg191lqZSGPwCeaC1V/G8zWOZjVlA7VWVF24johJ7vjBxA7Df+ENorRcK94FPSyyZ/ERgfUrQOC+E6i3zGprWN8U+VgG+kdUGhWTyBp6KziUacNOFXaJvht5Ke6pAGeWEDlY7OWlxOeYys3sB9l4/vAwAJAxwx0yFeJakPacHKz6orG0nHTnYH31OAfkSg0VsoGSDz7qO+qDid8oa+pLmDRz6puFxe7Ayc9EHq4NEurSqxdbUa2F0IJacglw5jCuQp5A/cAbbD+1z/Ht0kYz3PUoM9Fvq7W/IcZmDqBuPki1HefIAHI5VUeXEYyglbaGueXxt0P7jqglGpFRud1WuJrQHn2qBoD29uqIsE1MR4jSB3Ut72zxFp7IIXCN01Rtp5xhh5Pxg57FaNa/FaG8y09Tssdpqh1pvOGHEcpyB6rUrFdDUxtLnboLU1mpoyUlyCUPb+wSQCXVQa0odVVjRzcgFZfmR4Ywl73HytG5J9AvFPbLvdHAyn2OA9/NIR8OQ+aBy6XqGJh1yAEclXpP8vd3YoaSQRu2EjxoH6/wr9a+FKGkcH+F4sv/AMk3md/18keioGMHujKDJIPs5qap2u51p76Ih/J/pH7dwPa6HSYqRrpB/wC5J5j+q0IUoxs1e4qRpOcIAdtsbGb6Bn4IwbW0NDg0ItBCxgGy9SuZpICCuTQ+ET2Q+olwC3OEXuOQctP1Ver6iONp8XDPXoghVNUYQd/ms3v1U6O7+2k6nMI+forDfbzDBG9weC3lkfsO6z6trHVche/YZyADyQa1YLlSXClZKyQFvUZwR6FWailhIxCM/wD1/tfPlHWTUcolgkII5jOzviFqfCPEgrYGNdIGjljGMHscIL6wAjOApLKZrmagOf6qLRSsOMkEeqKCVgYGtxlAFq6MjJAQ99MHNyWn5qyzYdt3UY04OxQVee35/DkY7IbPahv4eWEq7SUwJ2G2FEqKUbgDB7oMq4ks9X4fixxF+jzZYMkIjwneMBgJx/BV1qKIgZ546oDW2eB8hkYwRS9XsGPr3QXO11bZGZDuaSq9tqZaV2iRw5bEdUkBOz8PUlvaHRRgyH3pXnLj81YIKYDBxt2XIGgNz1UmOVrQBhBIijbhOaWgb80yJQBzSdUNBB23Qew9odpzuu+I1pxlQJpQH6lGqKvQfe+CArJVhvXZQqi4gfi3CCVdzAaclAq68YBwUBS8XiRoIjOSVSb1c/AjdJVzEE8mA81DvXEgpwQHapSNmgqj3C4TVcxknfqd09PggeuFY6rlc9/L8IHQIe+Q5wuGXI3TROUDmvbmidmuklvnbKzdpOHs/MP7QhemuLdwg26w35tVTsdHIC0jYqy01fyy5YFZLzNbpQWkmMnzM/keq0e1XmOqibJE/IPP0QaE2rD+ucqRFO0nnue6qlPXggAE/JFaesGBkhAeY4EbJt8bXHON+aiRVQxkHZOeMHDc8+yDxUR6mOGNj+qG1NO0tBG3wRPWC3c5UeXRy79EFdqafT3KSKVEAwTy3SQExUBrU62cE5B6IC2q1sHZOR1QG2SUBp8+ORUeWswPeQyarI5P2Q+ordORqygL1FxAbz5IRV3U457fFBq24AAkuVVu3EDYyWRu1vHQHkgsVwu7WBznPAHxVPuvEL5XFlOcN/Of4QOruM1S/MjyR0HRRHv1IHZpy9xcSSTzJPNRyclcSQdXEkkCXQVxJB3cHsp9uuM9HIJInYPUdCFB1dDulnHJBo1lv0VWwEHDx7zSeStNFW6sEuWK0s74JBJG8teORVzsV+ZPpjkcGyjpnn8EGm09Vq6ghTG1OHYJVSpK4aeaJQ1bTjB+ZQHxMCf4XDICdzshXtHItOxXuOfI3KAjI7X5cbeqSi+0FxGO3PCSCuMqJG4DX4HXKdNaGuwXkeoQR9VjO+6izVwxzQGqi5be9sg9dd2Qtc50mMdSUBuV6bDlrfM/t2Vcq6qWpdqkeT2HRATuV+mqXlkTi2Pq7qf6QmSTUmkkHF1cSQJJJJAkkkkCSXQuIEkkkg6utc5hDmkgjkQuYOMroIxtlBZLLxE5jmxVZ9A/+1cqauDmjSVlTeeUVtd3konBkuXw9urfgg1GKpztnClxTDR5iqrRVrZY2uY/LXDIKKRVGw33QHY5gQGgjKSFsqcDO+e6SCoyuODuhtZI8NOHHkkkkFemJMhJOSV0tGhpxuUkkDR5rykkgSSSSBJJJIEkkkg6eQSbzSSQehu1cb7ySSBDkV5SSQOs3G6cwNB26JJIC3DMjw6Ruo6cjZW2Fx8u6SSCYxx080kkkH//2Q=="/>
          <p:cNvSpPr>
            <a:spLocks noChangeAspect="1" noChangeArrowheads="1"/>
          </p:cNvSpPr>
          <p:nvPr/>
        </p:nvSpPr>
        <p:spPr bwMode="auto">
          <a:xfrm>
            <a:off x="1587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8501204" y="4574820"/>
            <a:ext cx="3057778" cy="1880300"/>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83439" y="4725421"/>
              <a:ext cx="2437759" cy="1056369"/>
            </a:xfrm>
            <a:prstGeom prst="rect">
              <a:avLst/>
            </a:prstGeom>
          </p:spPr>
          <p:txBody>
            <a:bodyPr wrap="square">
              <a:spAutoFit/>
            </a:bodyPr>
            <a:lstStyle/>
            <a:p>
              <a:pPr algn="ctr"/>
              <a:r>
                <a:rPr lang="en-US" sz="1600" b="1" dirty="0"/>
                <a:t>Our prayers can help those who are experiencing trials</a:t>
              </a:r>
              <a:endParaRPr lang="en-US" sz="1600" dirty="0"/>
            </a:p>
          </p:txBody>
        </p:sp>
      </p:grpSp>
      <p:pic>
        <p:nvPicPr>
          <p:cNvPr id="3" name="Picture 2">
            <a:extLst>
              <a:ext uri="{FF2B5EF4-FFF2-40B4-BE49-F238E27FC236}">
                <a16:creationId xmlns:a16="http://schemas.microsoft.com/office/drawing/2014/main" id="{4E9FD1A0-03F2-4FD0-A745-9E4CCB12A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160" y="1283586"/>
            <a:ext cx="6785436" cy="4755292"/>
          </a:xfrm>
          <a:prstGeom prst="rect">
            <a:avLst/>
          </a:prstGeom>
        </p:spPr>
      </p:pic>
    </p:spTree>
    <p:extLst>
      <p:ext uri="{BB962C8B-B14F-4D97-AF65-F5344CB8AC3E}">
        <p14:creationId xmlns:p14="http://schemas.microsoft.com/office/powerpoint/2010/main" val="207441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4723</Words>
  <Application>Microsoft Office PowerPoint</Application>
  <PresentationFormat>Widescreen</PresentationFormat>
  <Paragraphs>228</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Palatino</vt:lpstr>
      <vt:lpstr>Arial</vt:lpstr>
      <vt:lpstr>Calibri Light</vt:lpstr>
      <vt:lpstr>Calibri</vt:lpstr>
      <vt:lpstr>AR JULIAN</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114</cp:revision>
  <dcterms:created xsi:type="dcterms:W3CDTF">2016-05-16T13:36:31Z</dcterms:created>
  <dcterms:modified xsi:type="dcterms:W3CDTF">2020-09-09T14:39:28Z</dcterms:modified>
</cp:coreProperties>
</file>