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82" r:id="rId2"/>
    <p:sldId id="287" r:id="rId3"/>
    <p:sldId id="289" r:id="rId4"/>
    <p:sldId id="290" r:id="rId5"/>
    <p:sldId id="291" r:id="rId6"/>
    <p:sldId id="292" r:id="rId7"/>
    <p:sldId id="293" r:id="rId8"/>
    <p:sldId id="294" r:id="rId9"/>
    <p:sldId id="295" r:id="rId10"/>
    <p:sldId id="296" r:id="rId11"/>
    <p:sldId id="298" r:id="rId12"/>
    <p:sldId id="297" r:id="rId13"/>
    <p:sldId id="299" r:id="rId14"/>
    <p:sldId id="301" r:id="rId15"/>
    <p:sldId id="300" r:id="rId16"/>
    <p:sldId id="303" r:id="rId17"/>
    <p:sldId id="304" r:id="rId18"/>
    <p:sldId id="284" r:id="rId19"/>
    <p:sldId id="286" r:id="rId20"/>
    <p:sldId id="302" r:id="rId21"/>
  </p:sldIdLst>
  <p:sldSz cx="12192000" cy="6858000"/>
  <p:notesSz cx="6858000" cy="9144000"/>
  <p:embeddedFontLst>
    <p:embeddedFont>
      <p:font typeface="Abadi" panose="020B0604020104020204" pitchFamily="34" charset="0"/>
      <p:regular r:id="rId23"/>
    </p:embeddedFont>
    <p:embeddedFont>
      <p:font typeface="Arial Narrow" panose="020B060602020203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Open Sans" panose="020B0606030504020204" pitchFamily="34" charset="0"/>
      <p:regular r:id="rId34"/>
      <p:bold r:id="rId35"/>
      <p:italic r:id="rId36"/>
      <p:boldItalic r:id="rId37"/>
    </p:embeddedFont>
    <p:embeddedFont>
      <p:font typeface="Palatino" pitchFamily="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C080CF-B9EE-405A-AEFC-6AED11D4E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114</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The Bigger Picture </a:t>
            </a:r>
          </a:p>
          <a:p>
            <a:pPr algn="ctr"/>
            <a:r>
              <a:rPr lang="en-US" sz="6000" dirty="0">
                <a:solidFill>
                  <a:schemeClr val="bg1"/>
                </a:solidFill>
                <a:latin typeface="Arial Narrow" panose="020B0606020202030204" pitchFamily="34" charset="0"/>
              </a:rPr>
              <a:t>2 Corinthians 4-5</a:t>
            </a:r>
            <a:endParaRPr lang="en-US" sz="4400" dirty="0">
              <a:solidFill>
                <a:schemeClr val="bg1"/>
              </a:solidFill>
              <a:latin typeface="Arial Narrow" panose="020B0606020202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5094514" y="3900492"/>
            <a:ext cx="6096000" cy="923330"/>
          </a:xfrm>
          <a:prstGeom prst="rect">
            <a:avLst/>
          </a:prstGeom>
        </p:spPr>
        <p:txBody>
          <a:bodyPr>
            <a:spAutoFit/>
          </a:bodyPr>
          <a:lstStyle/>
          <a:p>
            <a:r>
              <a:rPr lang="en-US" i="1" dirty="0">
                <a:solidFill>
                  <a:schemeClr val="bg1"/>
                </a:solidFill>
                <a:latin typeface="Palatino"/>
              </a:rPr>
              <a:t>For behold, this is my work and my glory—to bring to pass the immortality and eternal life of man.</a:t>
            </a:r>
          </a:p>
          <a:p>
            <a:r>
              <a:rPr lang="en-US" i="1" dirty="0">
                <a:solidFill>
                  <a:schemeClr val="bg1"/>
                </a:solidFill>
                <a:latin typeface="Palatino"/>
              </a:rPr>
              <a:t>Moses 1:39</a:t>
            </a:r>
            <a:endParaRPr lang="en-US" i="1" dirty="0">
              <a:solidFill>
                <a:schemeClr val="bg1"/>
              </a:solidFill>
            </a:endParaRPr>
          </a:p>
        </p:txBody>
      </p:sp>
      <p:grpSp>
        <p:nvGrpSpPr>
          <p:cNvPr id="8" name="Group 7"/>
          <p:cNvGrpSpPr/>
          <p:nvPr/>
        </p:nvGrpSpPr>
        <p:grpSpPr>
          <a:xfrm>
            <a:off x="1553424" y="2899372"/>
            <a:ext cx="3050721" cy="2895600"/>
            <a:chOff x="1553424" y="2899372"/>
            <a:chExt cx="3050721" cy="2895600"/>
          </a:xfrm>
        </p:grpSpPr>
        <p:grpSp>
          <p:nvGrpSpPr>
            <p:cNvPr id="46" name="Group 45"/>
            <p:cNvGrpSpPr/>
            <p:nvPr/>
          </p:nvGrpSpPr>
          <p:grpSpPr>
            <a:xfrm>
              <a:off x="1553424" y="2899372"/>
              <a:ext cx="3050721" cy="2895600"/>
              <a:chOff x="3581400" y="228600"/>
              <a:chExt cx="3050721" cy="2895600"/>
            </a:xfrm>
          </p:grpSpPr>
          <p:pic>
            <p:nvPicPr>
              <p:cNvPr id="47" name="Picture 2" descr="Image result for ancient maced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
                <a:ext cx="29718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3581400" y="228600"/>
                <a:ext cx="3050721" cy="2895600"/>
                <a:chOff x="609600" y="533400"/>
                <a:chExt cx="4495800" cy="4267200"/>
              </a:xfrm>
            </p:grpSpPr>
            <p:grpSp>
              <p:nvGrpSpPr>
                <p:cNvPr id="49" name="Group 86"/>
                <p:cNvGrpSpPr/>
                <p:nvPr/>
              </p:nvGrpSpPr>
              <p:grpSpPr>
                <a:xfrm rot="2107423">
                  <a:off x="2048364" y="1066800"/>
                  <a:ext cx="554570" cy="1296744"/>
                  <a:chOff x="7696200" y="914400"/>
                  <a:chExt cx="685800" cy="2438400"/>
                </a:xfrm>
              </p:grpSpPr>
              <p:sp>
                <p:nvSpPr>
                  <p:cNvPr id="81" name="Moon 8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87"/>
                <p:cNvGrpSpPr/>
                <p:nvPr/>
              </p:nvGrpSpPr>
              <p:grpSpPr>
                <a:xfrm rot="19262140" flipH="1">
                  <a:off x="3035243" y="1133011"/>
                  <a:ext cx="554570" cy="1180981"/>
                  <a:chOff x="7696200" y="914400"/>
                  <a:chExt cx="685800" cy="2438400"/>
                </a:xfrm>
              </p:grpSpPr>
              <p:sp>
                <p:nvSpPr>
                  <p:cNvPr id="77" name="Moon 7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rapezoid 50"/>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195734">
                  <a:off x="1941251" y="2373455"/>
                  <a:ext cx="797621" cy="1547724"/>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7"/>
                <p:cNvGrpSpPr/>
                <p:nvPr/>
              </p:nvGrpSpPr>
              <p:grpSpPr>
                <a:xfrm>
                  <a:off x="3150326" y="3226526"/>
                  <a:ext cx="366238" cy="640613"/>
                  <a:chOff x="2438400" y="402137"/>
                  <a:chExt cx="2514600" cy="4398463"/>
                </a:xfrm>
              </p:grpSpPr>
              <p:sp>
                <p:nvSpPr>
                  <p:cNvPr id="73" name="Snip Same Side Corner Rectangle 72"/>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Wave 70"/>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ame 71"/>
                <p:cNvSpPr/>
                <p:nvPr/>
              </p:nvSpPr>
              <p:spPr>
                <a:xfrm>
                  <a:off x="609600" y="533400"/>
                  <a:ext cx="4495800" cy="4267200"/>
                </a:xfrm>
                <a:prstGeom prst="frame">
                  <a:avLst>
                    <a:gd name="adj1" fmla="val 7194"/>
                  </a:avLst>
                </a:prstGeom>
                <a:solidFill>
                  <a:schemeClr val="tx1">
                    <a:lumMod val="65000"/>
                    <a:lumOff val="3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Oval 67"/>
                <p:cNvSpPr/>
                <p:nvPr/>
              </p:nvSpPr>
              <p:spPr>
                <a:xfrm>
                  <a:off x="1929063" y="3721769"/>
                  <a:ext cx="177218" cy="110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92"/>
            <p:cNvGrpSpPr/>
            <p:nvPr/>
          </p:nvGrpSpPr>
          <p:grpSpPr>
            <a:xfrm rot="19882465">
              <a:off x="1825806" y="5006284"/>
              <a:ext cx="930719" cy="247442"/>
              <a:chOff x="4985325" y="745837"/>
              <a:chExt cx="2292930" cy="609600"/>
            </a:xfrm>
          </p:grpSpPr>
          <p:sp>
            <p:nvSpPr>
              <p:cNvPr id="94" name="Rounded Rectangle 93"/>
              <p:cNvSpPr/>
              <p:nvPr/>
            </p:nvSpPr>
            <p:spPr>
              <a:xfrm>
                <a:off x="6767945" y="879764"/>
                <a:ext cx="510310" cy="274781"/>
              </a:xfrm>
              <a:prstGeom prst="roundRect">
                <a:avLst>
                  <a:gd name="adj" fmla="val 3484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6477000" y="838200"/>
                <a:ext cx="588818" cy="394855"/>
              </a:xfrm>
              <a:prstGeom prst="roundRect">
                <a:avLst>
                  <a:gd name="adj" fmla="val 3484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5992091" y="792018"/>
                <a:ext cx="688109" cy="531091"/>
              </a:xfrm>
              <a:prstGeom prst="roundRect">
                <a:avLst>
                  <a:gd name="adj" fmla="val 3484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4985325" y="745837"/>
                <a:ext cx="1219199" cy="609600"/>
              </a:xfrm>
              <a:prstGeom prst="roundRect">
                <a:avLst>
                  <a:gd name="adj" fmla="val 3484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5047672" y="789709"/>
                <a:ext cx="247073" cy="49183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 name="Oval 98"/>
          <p:cNvSpPr/>
          <p:nvPr/>
        </p:nvSpPr>
        <p:spPr>
          <a:xfrm>
            <a:off x="2320866" y="4866965"/>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50223"/>
            <a:ext cx="4807390" cy="307777"/>
          </a:xfrm>
          <a:prstGeom prst="rect">
            <a:avLst/>
          </a:prstGeom>
          <a:noFill/>
        </p:spPr>
        <p:txBody>
          <a:bodyPr wrap="square" rtlCol="0">
            <a:spAutoFit/>
          </a:bodyPr>
          <a:lstStyle/>
          <a:p>
            <a:r>
              <a:rPr lang="en-US" sz="1400" dirty="0">
                <a:solidFill>
                  <a:schemeClr val="bg1"/>
                </a:solidFill>
              </a:rPr>
              <a:t>2 Corinthians 4:17-18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Light of Affliction</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774045" y="1008071"/>
            <a:ext cx="3363191" cy="923330"/>
          </a:xfrm>
          <a:prstGeom prst="rect">
            <a:avLst/>
          </a:prstGeom>
        </p:spPr>
        <p:txBody>
          <a:bodyPr wrap="square">
            <a:spAutoFit/>
          </a:bodyPr>
          <a:lstStyle/>
          <a:p>
            <a:r>
              <a:rPr lang="en-US" dirty="0">
                <a:solidFill>
                  <a:schemeClr val="bg1"/>
                </a:solidFill>
                <a:latin typeface="Open Sans"/>
              </a:rPr>
              <a:t>Paul was beaten, stoned, shipwrecked, imprisoned, and experienced many other trials.</a:t>
            </a:r>
            <a:endParaRPr lang="en-US" dirty="0">
              <a:solidFill>
                <a:schemeClr val="bg1"/>
              </a:solidFill>
            </a:endParaRPr>
          </a:p>
        </p:txBody>
      </p:sp>
      <p:sp>
        <p:nvSpPr>
          <p:cNvPr id="8" name="TextBox 7"/>
          <p:cNvSpPr txBox="1"/>
          <p:nvPr/>
        </p:nvSpPr>
        <p:spPr>
          <a:xfrm>
            <a:off x="9125893" y="4789284"/>
            <a:ext cx="2634559" cy="1477328"/>
          </a:xfrm>
          <a:prstGeom prst="rect">
            <a:avLst/>
          </a:prstGeom>
          <a:noFill/>
        </p:spPr>
        <p:txBody>
          <a:bodyPr wrap="square" rtlCol="0">
            <a:spAutoFit/>
          </a:bodyPr>
          <a:lstStyle/>
          <a:p>
            <a:r>
              <a:rPr lang="en-US" dirty="0">
                <a:solidFill>
                  <a:schemeClr val="bg1"/>
                </a:solidFill>
              </a:rPr>
              <a:t>It is not the passing things of this world, but the lasting things, the things not seen with mortal eyes, that are eternal.</a:t>
            </a:r>
          </a:p>
        </p:txBody>
      </p:sp>
      <p:pic>
        <p:nvPicPr>
          <p:cNvPr id="1028" name="Picture 4" descr="Image result for jesus in your ey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60" t="-833" b="-1"/>
          <a:stretch/>
        </p:blipFill>
        <p:spPr bwMode="auto">
          <a:xfrm>
            <a:off x="5142367" y="4083113"/>
            <a:ext cx="3348431" cy="246254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999653" y="2023574"/>
            <a:ext cx="9523743" cy="2521595"/>
            <a:chOff x="923453" y="2417274"/>
            <a:chExt cx="9523743" cy="2521595"/>
          </a:xfrm>
        </p:grpSpPr>
        <p:sp>
          <p:nvSpPr>
            <p:cNvPr id="7" name="Rectangle 6"/>
            <p:cNvSpPr/>
            <p:nvPr/>
          </p:nvSpPr>
          <p:spPr>
            <a:xfrm>
              <a:off x="3060700" y="2980035"/>
              <a:ext cx="6096000" cy="646331"/>
            </a:xfrm>
            <a:prstGeom prst="rect">
              <a:avLst/>
            </a:prstGeom>
          </p:spPr>
          <p:txBody>
            <a:bodyPr>
              <a:spAutoFit/>
            </a:bodyPr>
            <a:lstStyle/>
            <a:p>
              <a:r>
                <a:rPr lang="en-US" dirty="0">
                  <a:solidFill>
                    <a:schemeClr val="bg1"/>
                  </a:solidFill>
                  <a:latin typeface="Open Sans"/>
                </a:rPr>
                <a:t>… Every trial and experience you have passed through is necessary for your salvation” (6)</a:t>
              </a:r>
              <a:endParaRPr lang="en-US" dirty="0">
                <a:solidFill>
                  <a:schemeClr val="bg1"/>
                </a:solidFill>
              </a:endParaRPr>
            </a:p>
          </p:txBody>
        </p:sp>
        <p:pic>
          <p:nvPicPr>
            <p:cNvPr id="1026" name="Picture 2" descr="President Brigham Yo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6141" y="2471580"/>
              <a:ext cx="1031055" cy="137614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23453" y="2417274"/>
              <a:ext cx="1880479" cy="2521595"/>
              <a:chOff x="1827291" y="1240324"/>
              <a:chExt cx="3375810" cy="4526733"/>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180" t="9355" b="10104"/>
              <a:stretch/>
            </p:blipFill>
            <p:spPr>
              <a:xfrm>
                <a:off x="1883120" y="1240324"/>
                <a:ext cx="3319981" cy="4372825"/>
              </a:xfrm>
              <a:prstGeom prst="rect">
                <a:avLst/>
              </a:prstGeom>
            </p:spPr>
          </p:pic>
          <p:sp>
            <p:nvSpPr>
              <p:cNvPr id="14" name="TextBox 13"/>
              <p:cNvSpPr txBox="1"/>
              <p:nvPr/>
            </p:nvSpPr>
            <p:spPr>
              <a:xfrm>
                <a:off x="1827291" y="5552833"/>
                <a:ext cx="3296970" cy="214224"/>
              </a:xfrm>
              <a:prstGeom prst="rect">
                <a:avLst/>
              </a:prstGeom>
              <a:noFill/>
            </p:spPr>
            <p:txBody>
              <a:bodyPr wrap="square" rtlCol="0">
                <a:spAutoFit/>
              </a:bodyPr>
              <a:lstStyle/>
              <a:p>
                <a:r>
                  <a:rPr lang="en-US" sz="800" dirty="0">
                    <a:solidFill>
                      <a:schemeClr val="bg1"/>
                    </a:solidFill>
                  </a:rPr>
                  <a:t>Ron </a:t>
                </a:r>
                <a:r>
                  <a:rPr lang="en-US" sz="800" dirty="0" err="1">
                    <a:solidFill>
                      <a:schemeClr val="bg1"/>
                    </a:solidFill>
                  </a:rPr>
                  <a:t>DiCianni</a:t>
                </a:r>
                <a:endParaRPr lang="en-US" sz="800" dirty="0">
                  <a:solidFill>
                    <a:schemeClr val="bg1"/>
                  </a:solidFill>
                </a:endParaRPr>
              </a:p>
            </p:txBody>
          </p:sp>
        </p:grpSp>
      </p:grpSp>
    </p:spTree>
    <p:extLst>
      <p:ext uri="{BB962C8B-B14F-4D97-AF65-F5344CB8AC3E}">
        <p14:creationId xmlns:p14="http://schemas.microsoft.com/office/powerpoint/2010/main" val="136857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50223"/>
            <a:ext cx="4807390" cy="307777"/>
          </a:xfrm>
          <a:prstGeom prst="rect">
            <a:avLst/>
          </a:prstGeom>
          <a:noFill/>
        </p:spPr>
        <p:txBody>
          <a:bodyPr wrap="square" rtlCol="0">
            <a:spAutoFit/>
          </a:bodyPr>
          <a:lstStyle/>
          <a:p>
            <a:r>
              <a:rPr lang="en-US" sz="1400" dirty="0">
                <a:solidFill>
                  <a:schemeClr val="bg1"/>
                </a:solidFill>
              </a:rPr>
              <a:t>2 Corinthians 4:17-18</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1897534" y="593128"/>
            <a:ext cx="3870923" cy="3102518"/>
            <a:chOff x="384206" y="4158361"/>
            <a:chExt cx="3289208" cy="2390250"/>
          </a:xfrm>
        </p:grpSpPr>
        <p:grpSp>
          <p:nvGrpSpPr>
            <p:cNvPr id="16" name="Group 15"/>
            <p:cNvGrpSpPr/>
            <p:nvPr/>
          </p:nvGrpSpPr>
          <p:grpSpPr>
            <a:xfrm>
              <a:off x="384206" y="4158361"/>
              <a:ext cx="3289208" cy="2390250"/>
              <a:chOff x="609599" y="833642"/>
              <a:chExt cx="7941747" cy="5771225"/>
            </a:xfrm>
          </p:grpSpPr>
          <p:grpSp>
            <p:nvGrpSpPr>
              <p:cNvPr id="18" name="Group 14"/>
              <p:cNvGrpSpPr/>
              <p:nvPr/>
            </p:nvGrpSpPr>
            <p:grpSpPr>
              <a:xfrm rot="10800000">
                <a:off x="7696200" y="5257800"/>
                <a:ext cx="621450" cy="1347067"/>
                <a:chOff x="7010400" y="381000"/>
                <a:chExt cx="762000" cy="2033666"/>
              </a:xfrm>
            </p:grpSpPr>
            <p:sp>
              <p:nvSpPr>
                <p:cNvPr id="31" name="Rounded Rectangle 3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1"/>
              <p:cNvGrpSpPr/>
              <p:nvPr/>
            </p:nvGrpSpPr>
            <p:grpSpPr>
              <a:xfrm rot="10800000">
                <a:off x="939238" y="4923502"/>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99460" y="833642"/>
                <a:ext cx="621450" cy="986197"/>
                <a:chOff x="7031201" y="834275"/>
                <a:chExt cx="762000" cy="1488861"/>
              </a:xfrm>
            </p:grpSpPr>
            <p:sp>
              <p:nvSpPr>
                <p:cNvPr id="27" name="Rounded Rectangle 2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646520" y="1148254"/>
                <a:ext cx="621450" cy="1017899"/>
                <a:chOff x="7087348" y="824753"/>
                <a:chExt cx="762000" cy="1536722"/>
              </a:xfrm>
            </p:grpSpPr>
            <p:sp>
              <p:nvSpPr>
                <p:cNvPr id="25" name="Rounded Rectangle 2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22793" y="4864742"/>
              <a:ext cx="2437759" cy="1569660"/>
            </a:xfrm>
            <a:prstGeom prst="rect">
              <a:avLst/>
            </a:prstGeom>
          </p:spPr>
          <p:txBody>
            <a:bodyPr wrap="square">
              <a:spAutoFit/>
            </a:bodyPr>
            <a:lstStyle/>
            <a:p>
              <a:pPr algn="ctr"/>
              <a:r>
                <a:rPr lang="en-US" sz="1600" b="1" dirty="0"/>
                <a:t>Our trials and afflictions in this life are small compared to the everlasting blessings and growth that come as we faithfully endure them. </a:t>
              </a:r>
              <a:endParaRPr lang="en-US" sz="1600" dirty="0"/>
            </a:p>
          </p:txBody>
        </p:sp>
      </p:grpSp>
      <p:grpSp>
        <p:nvGrpSpPr>
          <p:cNvPr id="33" name="Group 32"/>
          <p:cNvGrpSpPr/>
          <p:nvPr/>
        </p:nvGrpSpPr>
        <p:grpSpPr>
          <a:xfrm>
            <a:off x="7027940" y="834230"/>
            <a:ext cx="3501239" cy="2723782"/>
            <a:chOff x="384206" y="4158361"/>
            <a:chExt cx="3289208" cy="2390250"/>
          </a:xfrm>
        </p:grpSpPr>
        <p:grpSp>
          <p:nvGrpSpPr>
            <p:cNvPr id="34" name="Group 33"/>
            <p:cNvGrpSpPr/>
            <p:nvPr/>
          </p:nvGrpSpPr>
          <p:grpSpPr>
            <a:xfrm>
              <a:off x="384206" y="4158361"/>
              <a:ext cx="3289208" cy="2390250"/>
              <a:chOff x="609599" y="833642"/>
              <a:chExt cx="7941747" cy="5771225"/>
            </a:xfrm>
          </p:grpSpPr>
          <p:grpSp>
            <p:nvGrpSpPr>
              <p:cNvPr id="36" name="Group 14"/>
              <p:cNvGrpSpPr/>
              <p:nvPr/>
            </p:nvGrpSpPr>
            <p:grpSpPr>
              <a:xfrm rot="10800000">
                <a:off x="7696200" y="5257800"/>
                <a:ext cx="621450" cy="1347067"/>
                <a:chOff x="7010400" y="381000"/>
                <a:chExt cx="762000" cy="2033666"/>
              </a:xfrm>
            </p:grpSpPr>
            <p:sp>
              <p:nvSpPr>
                <p:cNvPr id="49" name="Rounded Rectangle 4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1"/>
              <p:cNvGrpSpPr/>
              <p:nvPr/>
            </p:nvGrpSpPr>
            <p:grpSpPr>
              <a:xfrm rot="10800000">
                <a:off x="939238" y="4923502"/>
                <a:ext cx="621450" cy="1347067"/>
                <a:chOff x="7010400" y="381000"/>
                <a:chExt cx="762000" cy="2033666"/>
              </a:xfrm>
            </p:grpSpPr>
            <p:sp>
              <p:nvSpPr>
                <p:cNvPr id="47" name="Rounded Rectangle 4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899460" y="833642"/>
                <a:ext cx="621450" cy="986197"/>
                <a:chOff x="7031201" y="834275"/>
                <a:chExt cx="762000" cy="1488861"/>
              </a:xfrm>
            </p:grpSpPr>
            <p:sp>
              <p:nvSpPr>
                <p:cNvPr id="45" name="Rounded Rectangle 4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646520" y="1148254"/>
                <a:ext cx="621450" cy="1017899"/>
                <a:chOff x="7087348" y="824753"/>
                <a:chExt cx="762000" cy="1536722"/>
              </a:xfrm>
            </p:grpSpPr>
            <p:sp>
              <p:nvSpPr>
                <p:cNvPr id="43" name="Rounded Rectangle 4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Rectangle 34"/>
            <p:cNvSpPr/>
            <p:nvPr/>
          </p:nvSpPr>
          <p:spPr>
            <a:xfrm>
              <a:off x="801546" y="4689208"/>
              <a:ext cx="2437759" cy="1323439"/>
            </a:xfrm>
            <a:prstGeom prst="rect">
              <a:avLst/>
            </a:prstGeom>
          </p:spPr>
          <p:txBody>
            <a:bodyPr wrap="square">
              <a:spAutoFit/>
            </a:bodyPr>
            <a:lstStyle/>
            <a:p>
              <a:pPr algn="ctr"/>
              <a:r>
                <a:rPr lang="en-US" sz="1600" b="1" dirty="0"/>
                <a:t>Because temporary afflictions can bring about eternal growth and glory, we need not despair in times of trouble.</a:t>
              </a:r>
              <a:endParaRPr lang="en-US" sz="1600" dirty="0"/>
            </a:p>
          </p:txBody>
        </p:sp>
      </p:grpSp>
      <p:grpSp>
        <p:nvGrpSpPr>
          <p:cNvPr id="51" name="Group 50"/>
          <p:cNvGrpSpPr/>
          <p:nvPr/>
        </p:nvGrpSpPr>
        <p:grpSpPr>
          <a:xfrm>
            <a:off x="4376781" y="4031612"/>
            <a:ext cx="3889375" cy="2826388"/>
            <a:chOff x="384206" y="4158361"/>
            <a:chExt cx="3289208" cy="2390250"/>
          </a:xfrm>
        </p:grpSpPr>
        <p:grpSp>
          <p:nvGrpSpPr>
            <p:cNvPr id="52" name="Group 51"/>
            <p:cNvGrpSpPr/>
            <p:nvPr/>
          </p:nvGrpSpPr>
          <p:grpSpPr>
            <a:xfrm>
              <a:off x="384206" y="4158361"/>
              <a:ext cx="3289208" cy="2390250"/>
              <a:chOff x="609599" y="833642"/>
              <a:chExt cx="7941747" cy="5771225"/>
            </a:xfrm>
          </p:grpSpPr>
          <p:grpSp>
            <p:nvGrpSpPr>
              <p:cNvPr id="54" name="Group 14"/>
              <p:cNvGrpSpPr/>
              <p:nvPr/>
            </p:nvGrpSpPr>
            <p:grpSpPr>
              <a:xfrm rot="10800000">
                <a:off x="7696200" y="5257800"/>
                <a:ext cx="621450" cy="1347067"/>
                <a:chOff x="7010400" y="381000"/>
                <a:chExt cx="762000" cy="2033666"/>
              </a:xfrm>
            </p:grpSpPr>
            <p:sp>
              <p:nvSpPr>
                <p:cNvPr id="67" name="Rounded Rectangle 6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11"/>
              <p:cNvGrpSpPr/>
              <p:nvPr/>
            </p:nvGrpSpPr>
            <p:grpSpPr>
              <a:xfrm rot="10800000">
                <a:off x="939238" y="4923502"/>
                <a:ext cx="621450" cy="1347067"/>
                <a:chOff x="7010400" y="381000"/>
                <a:chExt cx="762000" cy="2033666"/>
              </a:xfrm>
            </p:grpSpPr>
            <p:sp>
              <p:nvSpPr>
                <p:cNvPr id="65" name="Rounded Rectangle 6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899460" y="833642"/>
                <a:ext cx="621450" cy="986197"/>
                <a:chOff x="7031201" y="834275"/>
                <a:chExt cx="762000" cy="1488861"/>
              </a:xfrm>
            </p:grpSpPr>
            <p:sp>
              <p:nvSpPr>
                <p:cNvPr id="63" name="Rounded Rectangle 6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7646520" y="1148254"/>
                <a:ext cx="621450" cy="1017899"/>
                <a:chOff x="7087348" y="824753"/>
                <a:chExt cx="762000" cy="1536722"/>
              </a:xfrm>
            </p:grpSpPr>
            <p:sp>
              <p:nvSpPr>
                <p:cNvPr id="61" name="Rounded Rectangle 6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Rectangle 52"/>
            <p:cNvSpPr/>
            <p:nvPr/>
          </p:nvSpPr>
          <p:spPr>
            <a:xfrm>
              <a:off x="900288" y="4662218"/>
              <a:ext cx="2252475" cy="1379504"/>
            </a:xfrm>
            <a:prstGeom prst="rect">
              <a:avLst/>
            </a:prstGeom>
          </p:spPr>
          <p:txBody>
            <a:bodyPr wrap="square">
              <a:spAutoFit/>
            </a:bodyPr>
            <a:lstStyle/>
            <a:p>
              <a:pPr algn="ctr"/>
              <a:r>
                <a:rPr lang="en-US" sz="2000" b="1" dirty="0"/>
                <a:t>There is eternal purpose in our afflictions, even when we cannot see it in mortality.</a:t>
              </a:r>
              <a:endParaRPr lang="en-US" sz="2000" dirty="0"/>
            </a:p>
          </p:txBody>
        </p:sp>
      </p:grpSp>
      <p:pic>
        <p:nvPicPr>
          <p:cNvPr id="4100" name="Picture 4" descr="Image result for sad tee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497" b="57021"/>
          <a:stretch/>
        </p:blipFill>
        <p:spPr bwMode="auto">
          <a:xfrm>
            <a:off x="264599" y="1147899"/>
            <a:ext cx="1022594" cy="7800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ad teen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943" t="8405" r="49071" b="29136"/>
          <a:stretch/>
        </p:blipFill>
        <p:spPr bwMode="auto">
          <a:xfrm>
            <a:off x="298980" y="2144444"/>
            <a:ext cx="906630" cy="121533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sad teens"/>
          <p:cNvPicPr>
            <a:picLocks noChangeAspect="1" noChangeArrowheads="1"/>
          </p:cNvPicPr>
          <p:nvPr/>
        </p:nvPicPr>
        <p:blipFill rotWithShape="1">
          <a:blip r:embed="rId5">
            <a:extLst>
              <a:ext uri="{28A0092B-C50C-407E-A947-70E740481C1C}">
                <a14:useLocalDpi xmlns:a14="http://schemas.microsoft.com/office/drawing/2010/main" val="0"/>
              </a:ext>
            </a:extLst>
          </a:blip>
          <a:srcRect l="60313" t="4493" r="9271" b="41599"/>
          <a:stretch/>
        </p:blipFill>
        <p:spPr bwMode="auto">
          <a:xfrm flipH="1">
            <a:off x="277207" y="3593852"/>
            <a:ext cx="878887" cy="104367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sad teen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4173" b="2164"/>
          <a:stretch/>
        </p:blipFill>
        <p:spPr bwMode="auto">
          <a:xfrm>
            <a:off x="168293" y="4976750"/>
            <a:ext cx="1094449" cy="108230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sad teen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7412" b="27086"/>
          <a:stretch/>
        </p:blipFill>
        <p:spPr bwMode="auto">
          <a:xfrm>
            <a:off x="10999960" y="274623"/>
            <a:ext cx="946322" cy="87516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sad teen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52303" b="22065"/>
          <a:stretch/>
        </p:blipFill>
        <p:spPr bwMode="auto">
          <a:xfrm flipH="1">
            <a:off x="11101929" y="1430448"/>
            <a:ext cx="803377" cy="87818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 result for sad teen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134" t="1005" r="56020" b="57464"/>
          <a:stretch/>
        </p:blipFill>
        <p:spPr bwMode="auto">
          <a:xfrm flipH="1">
            <a:off x="10875151" y="4992986"/>
            <a:ext cx="1075478" cy="1068309"/>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Image result for sad teen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204716" y="169215"/>
            <a:ext cx="1155951" cy="8236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11"/>
          <a:srcRect l="55476" t="15979" r="22262" b="46772"/>
          <a:stretch/>
        </p:blipFill>
        <p:spPr>
          <a:xfrm>
            <a:off x="10951029" y="2481942"/>
            <a:ext cx="1029381" cy="968829"/>
          </a:xfrm>
          <a:prstGeom prst="rect">
            <a:avLst/>
          </a:prstGeom>
        </p:spPr>
      </p:pic>
      <p:pic>
        <p:nvPicPr>
          <p:cNvPr id="4116" name="Picture 20" descr="Image result for sad teen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3201" t="6877" r="46323" b="30176"/>
          <a:stretch/>
        </p:blipFill>
        <p:spPr bwMode="auto">
          <a:xfrm>
            <a:off x="10820400" y="3635830"/>
            <a:ext cx="1165466" cy="120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5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out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arn(outVertical)">
                                      <p:cBhvr>
                                        <p:cTn id="17" dur="500"/>
                                        <p:tgtEl>
                                          <p:spTgt spid="51"/>
                                        </p:tgtEl>
                                      </p:cBhvr>
                                    </p:animEffect>
                                  </p:childTnLst>
                                </p:cTn>
                              </p:par>
                              <p:par>
                                <p:cTn id="18" presetID="10" presetClass="exit" presetSubtype="0" fill="hold" nodeType="withEffect">
                                  <p:stCondLst>
                                    <p:cond delay="0"/>
                                  </p:stCondLst>
                                  <p:childTnLst>
                                    <p:animEffect transition="out" filter="fade">
                                      <p:cBhvr>
                                        <p:cTn id="19" dur="500"/>
                                        <p:tgtEl>
                                          <p:spTgt spid="4108"/>
                                        </p:tgtEl>
                                      </p:cBhvr>
                                    </p:animEffect>
                                    <p:set>
                                      <p:cBhvr>
                                        <p:cTn id="20" dur="1" fill="hold">
                                          <p:stCondLst>
                                            <p:cond delay="499"/>
                                          </p:stCondLst>
                                        </p:cTn>
                                        <p:tgtEl>
                                          <p:spTgt spid="410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110"/>
                                        </p:tgtEl>
                                      </p:cBhvr>
                                    </p:animEffect>
                                    <p:set>
                                      <p:cBhvr>
                                        <p:cTn id="23" dur="1" fill="hold">
                                          <p:stCondLst>
                                            <p:cond delay="499"/>
                                          </p:stCondLst>
                                        </p:cTn>
                                        <p:tgtEl>
                                          <p:spTgt spid="411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116"/>
                                        </p:tgtEl>
                                      </p:cBhvr>
                                    </p:animEffect>
                                    <p:set>
                                      <p:cBhvr>
                                        <p:cTn id="29" dur="1" fill="hold">
                                          <p:stCondLst>
                                            <p:cond delay="499"/>
                                          </p:stCondLst>
                                        </p:cTn>
                                        <p:tgtEl>
                                          <p:spTgt spid="411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112"/>
                                        </p:tgtEl>
                                      </p:cBhvr>
                                    </p:animEffect>
                                    <p:set>
                                      <p:cBhvr>
                                        <p:cTn id="32" dur="1" fill="hold">
                                          <p:stCondLst>
                                            <p:cond delay="499"/>
                                          </p:stCondLst>
                                        </p:cTn>
                                        <p:tgtEl>
                                          <p:spTgt spid="411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4106"/>
                                        </p:tgtEl>
                                      </p:cBhvr>
                                    </p:animEffect>
                                    <p:set>
                                      <p:cBhvr>
                                        <p:cTn id="35" dur="1" fill="hold">
                                          <p:stCondLst>
                                            <p:cond delay="499"/>
                                          </p:stCondLst>
                                        </p:cTn>
                                        <p:tgtEl>
                                          <p:spTgt spid="4106"/>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4104"/>
                                        </p:tgtEl>
                                      </p:cBhvr>
                                    </p:animEffect>
                                    <p:set>
                                      <p:cBhvr>
                                        <p:cTn id="38" dur="1" fill="hold">
                                          <p:stCondLst>
                                            <p:cond delay="499"/>
                                          </p:stCondLst>
                                        </p:cTn>
                                        <p:tgtEl>
                                          <p:spTgt spid="410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4102"/>
                                        </p:tgtEl>
                                      </p:cBhvr>
                                    </p:animEffect>
                                    <p:set>
                                      <p:cBhvr>
                                        <p:cTn id="41" dur="1" fill="hold">
                                          <p:stCondLst>
                                            <p:cond delay="499"/>
                                          </p:stCondLst>
                                        </p:cTn>
                                        <p:tgtEl>
                                          <p:spTgt spid="410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4100"/>
                                        </p:tgtEl>
                                      </p:cBhvr>
                                    </p:animEffect>
                                    <p:set>
                                      <p:cBhvr>
                                        <p:cTn id="44" dur="1" fill="hold">
                                          <p:stCondLst>
                                            <p:cond delay="499"/>
                                          </p:stCondLst>
                                        </p:cTn>
                                        <p:tgtEl>
                                          <p:spTgt spid="410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4114"/>
                                        </p:tgtEl>
                                      </p:cBhvr>
                                    </p:animEffect>
                                    <p:set>
                                      <p:cBhvr>
                                        <p:cTn id="47" dur="1" fill="hold">
                                          <p:stCondLst>
                                            <p:cond delay="499"/>
                                          </p:stCondLst>
                                        </p:cTn>
                                        <p:tgtEl>
                                          <p:spTgt spid="4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50223"/>
            <a:ext cx="4807390" cy="307777"/>
          </a:xfrm>
          <a:prstGeom prst="rect">
            <a:avLst/>
          </a:prstGeom>
          <a:noFill/>
        </p:spPr>
        <p:txBody>
          <a:bodyPr wrap="square" rtlCol="0">
            <a:spAutoFit/>
          </a:bodyPr>
          <a:lstStyle/>
          <a:p>
            <a:r>
              <a:rPr lang="en-US" sz="1400" dirty="0">
                <a:solidFill>
                  <a:schemeClr val="bg1"/>
                </a:solidFill>
              </a:rPr>
              <a:t>2 Corinthians 5:1-4</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Clothed Upon</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TextBox 95"/>
          <p:cNvSpPr txBox="1"/>
          <p:nvPr/>
        </p:nvSpPr>
        <p:spPr>
          <a:xfrm>
            <a:off x="7384610" y="6550223"/>
            <a:ext cx="4807390" cy="307777"/>
          </a:xfrm>
          <a:prstGeom prst="rect">
            <a:avLst/>
          </a:prstGeom>
          <a:noFill/>
        </p:spPr>
        <p:txBody>
          <a:bodyPr wrap="square" rtlCol="0">
            <a:spAutoFit/>
          </a:bodyPr>
          <a:lstStyle/>
          <a:p>
            <a:pPr algn="r"/>
            <a:r>
              <a:rPr lang="en-US" sz="1400" dirty="0">
                <a:solidFill>
                  <a:schemeClr val="bg1"/>
                </a:solidFill>
              </a:rPr>
              <a:t>(7)</a:t>
            </a:r>
          </a:p>
        </p:txBody>
      </p:sp>
      <p:sp>
        <p:nvSpPr>
          <p:cNvPr id="2" name="Rectangle 1"/>
          <p:cNvSpPr/>
          <p:nvPr/>
        </p:nvSpPr>
        <p:spPr>
          <a:xfrm>
            <a:off x="454284" y="1225983"/>
            <a:ext cx="4298785" cy="646331"/>
          </a:xfrm>
          <a:prstGeom prst="rect">
            <a:avLst/>
          </a:prstGeom>
        </p:spPr>
        <p:txBody>
          <a:bodyPr wrap="square">
            <a:spAutoFit/>
          </a:bodyPr>
          <a:lstStyle/>
          <a:p>
            <a:r>
              <a:rPr lang="en-US" dirty="0">
                <a:solidFill>
                  <a:schemeClr val="bg1"/>
                </a:solidFill>
                <a:latin typeface="Open Sans"/>
              </a:rPr>
              <a:t>Our earthly tabernacle will be “clothed upon” during our resurrection</a:t>
            </a:r>
            <a:endParaRPr lang="en-US" dirty="0">
              <a:solidFill>
                <a:schemeClr val="bg1"/>
              </a:solidFill>
            </a:endParaRPr>
          </a:p>
        </p:txBody>
      </p:sp>
      <p:sp>
        <p:nvSpPr>
          <p:cNvPr id="7" name="Rectangle 6"/>
          <p:cNvSpPr/>
          <p:nvPr/>
        </p:nvSpPr>
        <p:spPr>
          <a:xfrm>
            <a:off x="5046174" y="3145262"/>
            <a:ext cx="6244125" cy="3416320"/>
          </a:xfrm>
          <a:prstGeom prst="rect">
            <a:avLst/>
          </a:prstGeom>
        </p:spPr>
        <p:txBody>
          <a:bodyPr wrap="square">
            <a:spAutoFit/>
          </a:bodyPr>
          <a:lstStyle/>
          <a:p>
            <a:r>
              <a:rPr lang="en-US" dirty="0">
                <a:solidFill>
                  <a:schemeClr val="bg1"/>
                </a:solidFill>
              </a:rPr>
              <a:t>“Our bodies are our temples. </a:t>
            </a:r>
          </a:p>
          <a:p>
            <a:endParaRPr lang="en-US" dirty="0">
              <a:solidFill>
                <a:schemeClr val="bg1"/>
              </a:solidFill>
            </a:endParaRPr>
          </a:p>
          <a:p>
            <a:r>
              <a:rPr lang="en-US" dirty="0">
                <a:solidFill>
                  <a:schemeClr val="bg1"/>
                </a:solidFill>
              </a:rPr>
              <a:t>We are not less but </a:t>
            </a:r>
            <a:r>
              <a:rPr lang="en-US" i="1" dirty="0">
                <a:solidFill>
                  <a:schemeClr val="bg1"/>
                </a:solidFill>
              </a:rPr>
              <a:t>more</a:t>
            </a:r>
            <a:r>
              <a:rPr lang="en-US" dirty="0">
                <a:solidFill>
                  <a:schemeClr val="bg1"/>
                </a:solidFill>
              </a:rPr>
              <a:t> like Heavenly Father because we are embodied. I testify that we are His children, made in His image, with the potential to become like Him. </a:t>
            </a:r>
          </a:p>
          <a:p>
            <a:endParaRPr lang="en-US" dirty="0">
              <a:solidFill>
                <a:schemeClr val="bg1"/>
              </a:solidFill>
            </a:endParaRPr>
          </a:p>
          <a:p>
            <a:r>
              <a:rPr lang="en-US" dirty="0">
                <a:solidFill>
                  <a:schemeClr val="bg1"/>
                </a:solidFill>
              </a:rPr>
              <a:t>Let us treat this divine gift of the body with great care.</a:t>
            </a:r>
          </a:p>
          <a:p>
            <a:endParaRPr lang="en-US" dirty="0">
              <a:solidFill>
                <a:schemeClr val="bg1"/>
              </a:solidFill>
            </a:endParaRPr>
          </a:p>
          <a:p>
            <a:r>
              <a:rPr lang="en-US" dirty="0">
                <a:solidFill>
                  <a:schemeClr val="bg1"/>
                </a:solidFill>
              </a:rPr>
              <a:t>Someday, if we are worthy, we shall receive a perfected, glorious body—pure and clean like my new little granddaughter, only inseparably bound to the spirit. And we shall shout for joy to receive this gift again for which we have longed.</a:t>
            </a:r>
          </a:p>
        </p:txBody>
      </p:sp>
      <p:pic>
        <p:nvPicPr>
          <p:cNvPr id="3074" name="Picture 2" descr="Image result for susan w tanner l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8970" y="2641270"/>
            <a:ext cx="1087080" cy="11995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354" y="2815628"/>
            <a:ext cx="2437934" cy="3666653"/>
          </a:xfrm>
          <a:prstGeom prst="rect">
            <a:avLst/>
          </a:prstGeom>
        </p:spPr>
      </p:pic>
      <p:pic>
        <p:nvPicPr>
          <p:cNvPr id="3076" name="Picture 4" descr="Image result for man clothed by jes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8170" y="1060434"/>
            <a:ext cx="2630189" cy="173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56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50223"/>
            <a:ext cx="4807390" cy="307777"/>
          </a:xfrm>
          <a:prstGeom prst="rect">
            <a:avLst/>
          </a:prstGeom>
          <a:noFill/>
        </p:spPr>
        <p:txBody>
          <a:bodyPr wrap="square" rtlCol="0">
            <a:spAutoFit/>
          </a:bodyPr>
          <a:lstStyle/>
          <a:p>
            <a:r>
              <a:rPr lang="en-US" sz="1400" dirty="0">
                <a:solidFill>
                  <a:schemeClr val="bg1"/>
                </a:solidFill>
              </a:rPr>
              <a:t>2 Corinthians 5:5-7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Walking By Faith</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TextBox 95"/>
          <p:cNvSpPr txBox="1"/>
          <p:nvPr/>
        </p:nvSpPr>
        <p:spPr>
          <a:xfrm>
            <a:off x="7384610" y="6550223"/>
            <a:ext cx="4807390" cy="307777"/>
          </a:xfrm>
          <a:prstGeom prst="rect">
            <a:avLst/>
          </a:prstGeom>
          <a:noFill/>
        </p:spPr>
        <p:txBody>
          <a:bodyPr wrap="square" rtlCol="0">
            <a:spAutoFit/>
          </a:bodyPr>
          <a:lstStyle/>
          <a:p>
            <a:pPr algn="r"/>
            <a:r>
              <a:rPr lang="en-US" sz="1400" dirty="0">
                <a:solidFill>
                  <a:schemeClr val="bg1"/>
                </a:solidFill>
              </a:rPr>
              <a:t>(8)</a:t>
            </a:r>
          </a:p>
        </p:txBody>
      </p:sp>
      <p:grpSp>
        <p:nvGrpSpPr>
          <p:cNvPr id="12" name="Group 11"/>
          <p:cNvGrpSpPr/>
          <p:nvPr/>
        </p:nvGrpSpPr>
        <p:grpSpPr>
          <a:xfrm>
            <a:off x="6981164" y="1300698"/>
            <a:ext cx="3289208" cy="2390250"/>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70642" y="4714320"/>
              <a:ext cx="2227256" cy="1323439"/>
            </a:xfrm>
            <a:prstGeom prst="rect">
              <a:avLst/>
            </a:prstGeom>
          </p:spPr>
          <p:txBody>
            <a:bodyPr wrap="square">
              <a:spAutoFit/>
            </a:bodyPr>
            <a:lstStyle/>
            <a:p>
              <a:pPr algn="ctr"/>
              <a:r>
                <a:rPr lang="en-US" sz="1600" b="1" dirty="0"/>
                <a:t>Because we are separated from God in mortality, we are to walk by faith and not by sight</a:t>
              </a:r>
              <a:endParaRPr lang="en-US" sz="1600" dirty="0"/>
            </a:p>
          </p:txBody>
        </p:sp>
      </p:grpSp>
      <p:pic>
        <p:nvPicPr>
          <p:cNvPr id="5122" name="Picture 2" descr="Image result for the other side of the ve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60" y="1262743"/>
            <a:ext cx="4122511" cy="277610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525486" y="4268097"/>
            <a:ext cx="9345003" cy="2308324"/>
            <a:chOff x="2525486" y="4268097"/>
            <a:chExt cx="9345003" cy="2308324"/>
          </a:xfrm>
        </p:grpSpPr>
        <p:sp>
          <p:nvSpPr>
            <p:cNvPr id="8" name="Rectangle 7"/>
            <p:cNvSpPr/>
            <p:nvPr/>
          </p:nvSpPr>
          <p:spPr>
            <a:xfrm>
              <a:off x="2525486" y="4268097"/>
              <a:ext cx="8131628" cy="2308324"/>
            </a:xfrm>
            <a:prstGeom prst="rect">
              <a:avLst/>
            </a:prstGeom>
          </p:spPr>
          <p:txBody>
            <a:bodyPr wrap="square">
              <a:spAutoFit/>
            </a:bodyPr>
            <a:lstStyle/>
            <a:p>
              <a:r>
                <a:rPr lang="en-US" dirty="0">
                  <a:solidFill>
                    <a:schemeClr val="bg1"/>
                  </a:solidFill>
                  <a:latin typeface="Open Sans"/>
                </a:rPr>
                <a:t>“When we get to the other side of the veil, we shall know something. We now work by faith. We have the evidence of things not seen. The resurrection, the eternal judgment, the celestial kingdom, and the great blessings that God has given in the holy </a:t>
              </a:r>
              <a:r>
                <a:rPr lang="en-US" dirty="0" err="1">
                  <a:solidFill>
                    <a:schemeClr val="bg1"/>
                  </a:solidFill>
                  <a:latin typeface="Open Sans"/>
                </a:rPr>
                <a:t>anointings</a:t>
              </a:r>
              <a:r>
                <a:rPr lang="en-US" dirty="0">
                  <a:solidFill>
                    <a:schemeClr val="bg1"/>
                  </a:solidFill>
                  <a:latin typeface="Open Sans"/>
                </a:rPr>
                <a:t> and endowment in the temples, are all for the future, and they will be fulfilled, for they are eternal truths. We will never while in the flesh, with this veil over us, fully comprehend that which lies before us in the world to come. It will pay any man to serve God and to keep His commandments the few days he lives upon the earth.”</a:t>
              </a:r>
              <a:endParaRPr lang="en-US"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6871" y="4512347"/>
              <a:ext cx="1163618" cy="1442139"/>
            </a:xfrm>
            <a:prstGeom prst="rect">
              <a:avLst/>
            </a:prstGeom>
          </p:spPr>
        </p:pic>
      </p:grpSp>
    </p:spTree>
    <p:extLst>
      <p:ext uri="{BB962C8B-B14F-4D97-AF65-F5344CB8AC3E}">
        <p14:creationId xmlns:p14="http://schemas.microsoft.com/office/powerpoint/2010/main" val="249731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How Can We Walk By Faith?</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TextBox 95"/>
          <p:cNvSpPr txBox="1"/>
          <p:nvPr/>
        </p:nvSpPr>
        <p:spPr>
          <a:xfrm>
            <a:off x="7384610" y="6550223"/>
            <a:ext cx="4807390" cy="307777"/>
          </a:xfrm>
          <a:prstGeom prst="rect">
            <a:avLst/>
          </a:prstGeom>
          <a:noFill/>
        </p:spPr>
        <p:txBody>
          <a:bodyPr wrap="square" rtlCol="0">
            <a:spAutoFit/>
          </a:bodyPr>
          <a:lstStyle/>
          <a:p>
            <a:pPr algn="r"/>
            <a:r>
              <a:rPr lang="en-US" sz="1400" dirty="0">
                <a:solidFill>
                  <a:schemeClr val="bg1"/>
                </a:solidFill>
              </a:rPr>
              <a:t>(8)</a:t>
            </a:r>
          </a:p>
        </p:txBody>
      </p:sp>
      <p:grpSp>
        <p:nvGrpSpPr>
          <p:cNvPr id="102" name="Group 101"/>
          <p:cNvGrpSpPr/>
          <p:nvPr/>
        </p:nvGrpSpPr>
        <p:grpSpPr>
          <a:xfrm>
            <a:off x="1282862" y="1310959"/>
            <a:ext cx="2069938" cy="3116158"/>
            <a:chOff x="1282862" y="1310959"/>
            <a:chExt cx="2069938" cy="3116158"/>
          </a:xfrm>
        </p:grpSpPr>
        <p:grpSp>
          <p:nvGrpSpPr>
            <p:cNvPr id="100" name="Group 99"/>
            <p:cNvGrpSpPr/>
            <p:nvPr/>
          </p:nvGrpSpPr>
          <p:grpSpPr>
            <a:xfrm>
              <a:off x="1282862" y="1310959"/>
              <a:ext cx="2069938" cy="2143865"/>
              <a:chOff x="3655948" y="1169445"/>
              <a:chExt cx="2069938" cy="2143865"/>
            </a:xfrm>
          </p:grpSpPr>
          <p:grpSp>
            <p:nvGrpSpPr>
              <p:cNvPr id="36" name="Group 35"/>
              <p:cNvGrpSpPr/>
              <p:nvPr/>
            </p:nvGrpSpPr>
            <p:grpSpPr>
              <a:xfrm>
                <a:off x="3655948" y="1169445"/>
                <a:ext cx="2069938" cy="2143865"/>
                <a:chOff x="658062" y="3554215"/>
                <a:chExt cx="1774479" cy="1837854"/>
              </a:xfrm>
            </p:grpSpPr>
            <p:grpSp>
              <p:nvGrpSpPr>
                <p:cNvPr id="37" name="Group 36"/>
                <p:cNvGrpSpPr/>
                <p:nvPr/>
              </p:nvGrpSpPr>
              <p:grpSpPr>
                <a:xfrm>
                  <a:off x="658062" y="3554215"/>
                  <a:ext cx="1774479" cy="1837854"/>
                  <a:chOff x="4944696" y="4791853"/>
                  <a:chExt cx="1774479" cy="1837854"/>
                </a:xfrm>
              </p:grpSpPr>
              <p:sp>
                <p:nvSpPr>
                  <p:cNvPr id="40" name="Rectangle 39"/>
                  <p:cNvSpPr/>
                  <p:nvPr/>
                </p:nvSpPr>
                <p:spPr>
                  <a:xfrm>
                    <a:off x="4944696" y="4791853"/>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5604355" y="4895238"/>
                    <a:ext cx="496829" cy="1734469"/>
                    <a:chOff x="5596319" y="2218318"/>
                    <a:chExt cx="496829" cy="1734469"/>
                  </a:xfrm>
                </p:grpSpPr>
                <p:sp>
                  <p:nvSpPr>
                    <p:cNvPr id="42" name="Oval 41"/>
                    <p:cNvSpPr/>
                    <p:nvPr/>
                  </p:nvSpPr>
                  <p:spPr>
                    <a:xfrm>
                      <a:off x="5596319" y="2218318"/>
                      <a:ext cx="496829" cy="49682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 name="Straight Connector 42"/>
                    <p:cNvCxnSpPr/>
                    <p:nvPr/>
                  </p:nvCxnSpPr>
                  <p:spPr>
                    <a:xfrm flipH="1">
                      <a:off x="5754447" y="2739266"/>
                      <a:ext cx="99099" cy="8412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5772913" y="3580492"/>
                      <a:ext cx="188523" cy="3722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606982" y="3580493"/>
                      <a:ext cx="147465" cy="372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646556" y="2747521"/>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648906" y="3272276"/>
                      <a:ext cx="163581" cy="74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38" name="Straight Connector 37"/>
                <p:cNvCxnSpPr/>
                <p:nvPr/>
              </p:nvCxnSpPr>
              <p:spPr>
                <a:xfrm>
                  <a:off x="1570017" y="4196647"/>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588576" y="4713708"/>
                  <a:ext cx="163581" cy="74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963886" y="1915886"/>
                <a:ext cx="642258" cy="348343"/>
                <a:chOff x="4963886" y="1915886"/>
                <a:chExt cx="642258" cy="348343"/>
              </a:xfrm>
            </p:grpSpPr>
            <p:sp>
              <p:nvSpPr>
                <p:cNvPr id="15" name="Rectangle 14"/>
                <p:cNvSpPr/>
                <p:nvPr/>
              </p:nvSpPr>
              <p:spPr>
                <a:xfrm>
                  <a:off x="4974771" y="1915886"/>
                  <a:ext cx="631372" cy="3483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963886" y="1959428"/>
                  <a:ext cx="642258" cy="215444"/>
                </a:xfrm>
                <a:prstGeom prst="rect">
                  <a:avLst/>
                </a:prstGeom>
                <a:noFill/>
              </p:spPr>
              <p:txBody>
                <a:bodyPr wrap="square" rtlCol="0">
                  <a:spAutoFit/>
                </a:bodyPr>
                <a:lstStyle/>
                <a:p>
                  <a:r>
                    <a:rPr lang="en-US" sz="800" dirty="0">
                      <a:solidFill>
                        <a:schemeClr val="bg1"/>
                      </a:solidFill>
                    </a:rPr>
                    <a:t>Missionary</a:t>
                  </a:r>
                </a:p>
              </p:txBody>
            </p:sp>
          </p:grpSp>
        </p:grpSp>
        <p:sp>
          <p:nvSpPr>
            <p:cNvPr id="101" name="TextBox 100"/>
            <p:cNvSpPr txBox="1"/>
            <p:nvPr/>
          </p:nvSpPr>
          <p:spPr>
            <a:xfrm>
              <a:off x="1371601" y="3712028"/>
              <a:ext cx="1926771" cy="715089"/>
            </a:xfrm>
            <a:prstGeom prst="roundRect">
              <a:avLst/>
            </a:prstGeom>
            <a:solidFill>
              <a:schemeClr val="accent1">
                <a:lumMod val="75000"/>
              </a:schemeClr>
            </a:solidFill>
          </p:spPr>
          <p:txBody>
            <a:bodyPr wrap="square" rtlCol="0">
              <a:spAutoFit/>
            </a:bodyPr>
            <a:lstStyle/>
            <a:p>
              <a:pPr algn="ctr"/>
              <a:r>
                <a:rPr lang="en-US" dirty="0">
                  <a:solidFill>
                    <a:schemeClr val="bg1"/>
                  </a:solidFill>
                </a:rPr>
                <a:t>By deciding to serve a mission</a:t>
              </a:r>
            </a:p>
          </p:txBody>
        </p:sp>
      </p:grpSp>
      <p:grpSp>
        <p:nvGrpSpPr>
          <p:cNvPr id="103" name="Group 102"/>
          <p:cNvGrpSpPr/>
          <p:nvPr/>
        </p:nvGrpSpPr>
        <p:grpSpPr>
          <a:xfrm>
            <a:off x="4864767" y="1444986"/>
            <a:ext cx="2330519" cy="3792675"/>
            <a:chOff x="4864767" y="1444986"/>
            <a:chExt cx="2330519" cy="3792675"/>
          </a:xfrm>
        </p:grpSpPr>
        <p:grpSp>
          <p:nvGrpSpPr>
            <p:cNvPr id="16" name="Group 15"/>
            <p:cNvGrpSpPr/>
            <p:nvPr/>
          </p:nvGrpSpPr>
          <p:grpSpPr>
            <a:xfrm>
              <a:off x="4864767" y="1444986"/>
              <a:ext cx="2330519" cy="1837854"/>
              <a:chOff x="1182004" y="4773622"/>
              <a:chExt cx="2330519" cy="1837854"/>
            </a:xfrm>
          </p:grpSpPr>
          <p:sp>
            <p:nvSpPr>
              <p:cNvPr id="17" name="Rectangle 16"/>
              <p:cNvSpPr/>
              <p:nvPr/>
            </p:nvSpPr>
            <p:spPr>
              <a:xfrm>
                <a:off x="1182004" y="4773622"/>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036094" y="4923035"/>
                <a:ext cx="562359" cy="1625565"/>
                <a:chOff x="1638409" y="4940032"/>
                <a:chExt cx="562359" cy="1625565"/>
              </a:xfrm>
            </p:grpSpPr>
            <p:grpSp>
              <p:nvGrpSpPr>
                <p:cNvPr id="19" name="Group 18"/>
                <p:cNvGrpSpPr/>
                <p:nvPr/>
              </p:nvGrpSpPr>
              <p:grpSpPr>
                <a:xfrm>
                  <a:off x="1638409" y="4940032"/>
                  <a:ext cx="562359" cy="1625565"/>
                  <a:chOff x="1758767" y="2093884"/>
                  <a:chExt cx="867634" cy="2502264"/>
                </a:xfrm>
              </p:grpSpPr>
              <p:sp>
                <p:nvSpPr>
                  <p:cNvPr id="26" name="Oval 25"/>
                  <p:cNvSpPr/>
                  <p:nvPr/>
                </p:nvSpPr>
                <p:spPr>
                  <a:xfrm>
                    <a:off x="1982966" y="2093884"/>
                    <a:ext cx="643435" cy="64343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2163046" y="2755489"/>
                    <a:ext cx="61660" cy="9998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960504" y="3783977"/>
                    <a:ext cx="202542" cy="5337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63046" y="3751841"/>
                    <a:ext cx="274128" cy="417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758767" y="4312341"/>
                    <a:ext cx="201052" cy="2838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37174" y="4169193"/>
                    <a:ext cx="113561" cy="3889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902988" y="2748657"/>
                    <a:ext cx="327170" cy="5804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93057" y="3315767"/>
                    <a:ext cx="211875" cy="233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18277" y="2755489"/>
                    <a:ext cx="293114" cy="5526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25" idx="3"/>
                  </p:cNvCxnSpPr>
                  <p:nvPr/>
                </p:nvCxnSpPr>
                <p:spPr>
                  <a:xfrm flipH="1">
                    <a:off x="2432316" y="3297946"/>
                    <a:ext cx="67831" cy="1511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832666" y="5632069"/>
                  <a:ext cx="289804" cy="376740"/>
                  <a:chOff x="3817088" y="5358031"/>
                  <a:chExt cx="405853" cy="527602"/>
                </a:xfrm>
              </p:grpSpPr>
              <p:sp>
                <p:nvSpPr>
                  <p:cNvPr id="24" name="Rectangle 23"/>
                  <p:cNvSpPr/>
                  <p:nvPr/>
                </p:nvSpPr>
                <p:spPr>
                  <a:xfrm>
                    <a:off x="3817088" y="5358032"/>
                    <a:ext cx="405853" cy="52760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17088" y="5358031"/>
                    <a:ext cx="339333" cy="527601"/>
                  </a:xfrm>
                  <a:prstGeom prst="rect">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Connector 21"/>
                <p:cNvCxnSpPr/>
                <p:nvPr/>
              </p:nvCxnSpPr>
              <p:spPr>
                <a:xfrm flipH="1">
                  <a:off x="1996011" y="5703762"/>
                  <a:ext cx="131754" cy="2031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46049" y="5730368"/>
                  <a:ext cx="137327" cy="1518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0" name="TextBox 69"/>
            <p:cNvSpPr txBox="1"/>
            <p:nvPr/>
          </p:nvSpPr>
          <p:spPr>
            <a:xfrm>
              <a:off x="5148944" y="3603171"/>
              <a:ext cx="1926771" cy="1634490"/>
            </a:xfrm>
            <a:prstGeom prst="roundRect">
              <a:avLst/>
            </a:prstGeom>
            <a:solidFill>
              <a:schemeClr val="accent1">
                <a:lumMod val="75000"/>
              </a:schemeClr>
            </a:solidFill>
          </p:spPr>
          <p:txBody>
            <a:bodyPr wrap="square" rtlCol="0">
              <a:spAutoFit/>
            </a:bodyPr>
            <a:lstStyle/>
            <a:p>
              <a:pPr algn="ctr"/>
              <a:r>
                <a:rPr lang="en-US" dirty="0">
                  <a:solidFill>
                    <a:schemeClr val="bg1"/>
                  </a:solidFill>
                </a:rPr>
                <a:t>By keeping the standards of the Church and keeping the Commandments</a:t>
              </a:r>
            </a:p>
          </p:txBody>
        </p:sp>
      </p:grpSp>
      <p:grpSp>
        <p:nvGrpSpPr>
          <p:cNvPr id="104" name="Group 103"/>
          <p:cNvGrpSpPr/>
          <p:nvPr/>
        </p:nvGrpSpPr>
        <p:grpSpPr>
          <a:xfrm>
            <a:off x="8832105" y="1200289"/>
            <a:ext cx="2233224" cy="4668596"/>
            <a:chOff x="8946405" y="1212989"/>
            <a:chExt cx="2233224" cy="4668596"/>
          </a:xfrm>
        </p:grpSpPr>
        <p:grpSp>
          <p:nvGrpSpPr>
            <p:cNvPr id="99" name="Group 98"/>
            <p:cNvGrpSpPr/>
            <p:nvPr/>
          </p:nvGrpSpPr>
          <p:grpSpPr>
            <a:xfrm>
              <a:off x="8946405" y="1212989"/>
              <a:ext cx="2233224" cy="2312983"/>
              <a:chOff x="6997862" y="1191217"/>
              <a:chExt cx="2233224" cy="2312983"/>
            </a:xfrm>
          </p:grpSpPr>
          <p:grpSp>
            <p:nvGrpSpPr>
              <p:cNvPr id="51" name="Group 50"/>
              <p:cNvGrpSpPr/>
              <p:nvPr/>
            </p:nvGrpSpPr>
            <p:grpSpPr>
              <a:xfrm>
                <a:off x="6997862" y="1191217"/>
                <a:ext cx="2233224" cy="2312983"/>
                <a:chOff x="658062" y="3554215"/>
                <a:chExt cx="1774479" cy="1837854"/>
              </a:xfrm>
            </p:grpSpPr>
            <p:grpSp>
              <p:nvGrpSpPr>
                <p:cNvPr id="52" name="Group 51"/>
                <p:cNvGrpSpPr/>
                <p:nvPr/>
              </p:nvGrpSpPr>
              <p:grpSpPr>
                <a:xfrm>
                  <a:off x="658062" y="3554215"/>
                  <a:ext cx="1774479" cy="1837854"/>
                  <a:chOff x="4944696" y="4791853"/>
                  <a:chExt cx="1774479" cy="1837854"/>
                </a:xfrm>
              </p:grpSpPr>
              <p:sp>
                <p:nvSpPr>
                  <p:cNvPr id="55" name="Rectangle 54"/>
                  <p:cNvSpPr/>
                  <p:nvPr/>
                </p:nvSpPr>
                <p:spPr>
                  <a:xfrm>
                    <a:off x="4944696" y="4791853"/>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5604355" y="4895238"/>
                    <a:ext cx="496829" cy="1734469"/>
                    <a:chOff x="5596319" y="2218318"/>
                    <a:chExt cx="496829" cy="1734469"/>
                  </a:xfrm>
                </p:grpSpPr>
                <p:sp>
                  <p:nvSpPr>
                    <p:cNvPr id="57" name="Oval 56"/>
                    <p:cNvSpPr/>
                    <p:nvPr/>
                  </p:nvSpPr>
                  <p:spPr>
                    <a:xfrm>
                      <a:off x="5596319" y="2218318"/>
                      <a:ext cx="496829" cy="49682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p:cNvCxnSpPr/>
                    <p:nvPr/>
                  </p:nvCxnSpPr>
                  <p:spPr>
                    <a:xfrm flipH="1">
                      <a:off x="5754447" y="2739266"/>
                      <a:ext cx="99099" cy="8412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5772913" y="3580492"/>
                      <a:ext cx="188523" cy="3722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606982" y="3580493"/>
                      <a:ext cx="147465" cy="372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646556" y="2747521"/>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648906" y="3272276"/>
                      <a:ext cx="163581" cy="74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53" name="Straight Connector 52"/>
                <p:cNvCxnSpPr/>
                <p:nvPr/>
              </p:nvCxnSpPr>
              <p:spPr>
                <a:xfrm>
                  <a:off x="1570017" y="4196647"/>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88576" y="4713708"/>
                  <a:ext cx="163581" cy="74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7522029" y="2710542"/>
                <a:ext cx="1208314" cy="772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8175172" y="2405743"/>
                <a:ext cx="119743"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285643">
                <a:off x="8107464" y="2202886"/>
                <a:ext cx="190861" cy="273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ular Callout 97"/>
              <p:cNvSpPr/>
              <p:nvPr/>
            </p:nvSpPr>
            <p:spPr>
              <a:xfrm>
                <a:off x="7173686" y="1273629"/>
                <a:ext cx="566057" cy="457200"/>
              </a:xfrm>
              <a:prstGeom prst="wedgeRoundRectCallout">
                <a:avLst>
                  <a:gd name="adj1" fmla="val 46475"/>
                  <a:gd name="adj2" fmla="val 69643"/>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p:cNvSpPr txBox="1"/>
            <p:nvPr/>
          </p:nvSpPr>
          <p:spPr>
            <a:xfrm>
              <a:off x="9122230" y="3940628"/>
              <a:ext cx="1926771" cy="1940957"/>
            </a:xfrm>
            <a:prstGeom prst="roundRect">
              <a:avLst/>
            </a:prstGeom>
            <a:solidFill>
              <a:schemeClr val="accent1">
                <a:lumMod val="75000"/>
              </a:schemeClr>
            </a:solidFill>
          </p:spPr>
          <p:txBody>
            <a:bodyPr wrap="square" rtlCol="0">
              <a:spAutoFit/>
            </a:bodyPr>
            <a:lstStyle/>
            <a:p>
              <a:pPr algn="ctr"/>
              <a:r>
                <a:rPr lang="en-US" dirty="0">
                  <a:solidFill>
                    <a:schemeClr val="bg1"/>
                  </a:solidFill>
                </a:rPr>
                <a:t>By sharing your testimony, not just in church but to your friends and family</a:t>
              </a:r>
            </a:p>
          </p:txBody>
        </p:sp>
      </p:grpSp>
    </p:spTree>
    <p:extLst>
      <p:ext uri="{BB962C8B-B14F-4D97-AF65-F5344CB8AC3E}">
        <p14:creationId xmlns:p14="http://schemas.microsoft.com/office/powerpoint/2010/main" val="138443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additive="base">
                                        <p:cTn id="13" dur="500" fill="hold"/>
                                        <p:tgtEl>
                                          <p:spTgt spid="103"/>
                                        </p:tgtEl>
                                        <p:attrNameLst>
                                          <p:attrName>ppt_x</p:attrName>
                                        </p:attrNameLst>
                                      </p:cBhvr>
                                      <p:tavLst>
                                        <p:tav tm="0">
                                          <p:val>
                                            <p:strVal val="#ppt_x"/>
                                          </p:val>
                                        </p:tav>
                                        <p:tav tm="100000">
                                          <p:val>
                                            <p:strVal val="#ppt_x"/>
                                          </p:val>
                                        </p:tav>
                                      </p:tavLst>
                                    </p:anim>
                                    <p:anim calcmode="lin" valueType="num">
                                      <p:cBhvr additive="base">
                                        <p:cTn id="14"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ppt_x"/>
                                          </p:val>
                                        </p:tav>
                                        <p:tav tm="100000">
                                          <p:val>
                                            <p:strVal val="#ppt_x"/>
                                          </p:val>
                                        </p:tav>
                                      </p:tavLst>
                                    </p:anim>
                                    <p:anim calcmode="lin" valueType="num">
                                      <p:cBhvr additive="base">
                                        <p:cTn id="20"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50223"/>
            <a:ext cx="4807390" cy="307777"/>
          </a:xfrm>
          <a:prstGeom prst="rect">
            <a:avLst/>
          </a:prstGeom>
          <a:noFill/>
        </p:spPr>
        <p:txBody>
          <a:bodyPr wrap="square" rtlCol="0">
            <a:spAutoFit/>
          </a:bodyPr>
          <a:lstStyle/>
          <a:p>
            <a:r>
              <a:rPr lang="en-US" sz="1400" dirty="0">
                <a:solidFill>
                  <a:schemeClr val="bg1"/>
                </a:solidFill>
              </a:rPr>
              <a:t>2 Corinthians 5:8-11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Appear Before Christ</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TextBox 95"/>
          <p:cNvSpPr txBox="1"/>
          <p:nvPr/>
        </p:nvSpPr>
        <p:spPr>
          <a:xfrm>
            <a:off x="7384610" y="6550223"/>
            <a:ext cx="4807390" cy="307777"/>
          </a:xfrm>
          <a:prstGeom prst="rect">
            <a:avLst/>
          </a:prstGeom>
          <a:noFill/>
        </p:spPr>
        <p:txBody>
          <a:bodyPr wrap="square" rtlCol="0">
            <a:spAutoFit/>
          </a:bodyPr>
          <a:lstStyle/>
          <a:p>
            <a:pPr algn="r"/>
            <a:r>
              <a:rPr lang="en-US" sz="1400" dirty="0">
                <a:solidFill>
                  <a:schemeClr val="bg1"/>
                </a:solidFill>
              </a:rPr>
              <a:t>(8)</a:t>
            </a:r>
          </a:p>
        </p:txBody>
      </p:sp>
      <p:sp>
        <p:nvSpPr>
          <p:cNvPr id="8" name="Rectangle 7"/>
          <p:cNvSpPr/>
          <p:nvPr/>
        </p:nvSpPr>
        <p:spPr>
          <a:xfrm>
            <a:off x="5192485" y="871755"/>
            <a:ext cx="1948543" cy="369332"/>
          </a:xfrm>
          <a:prstGeom prst="rect">
            <a:avLst/>
          </a:prstGeom>
        </p:spPr>
        <p:txBody>
          <a:bodyPr wrap="square">
            <a:spAutoFit/>
          </a:bodyPr>
          <a:lstStyle/>
          <a:p>
            <a:r>
              <a:rPr lang="en-US" dirty="0">
                <a:solidFill>
                  <a:schemeClr val="bg1"/>
                </a:solidFill>
                <a:latin typeface="Open Sans"/>
              </a:rPr>
              <a:t>To Be Judged</a:t>
            </a:r>
            <a:endParaRPr lang="en-US" dirty="0">
              <a:solidFill>
                <a:schemeClr val="bg1"/>
              </a:solidFill>
            </a:endParaRPr>
          </a:p>
        </p:txBody>
      </p:sp>
      <p:sp>
        <p:nvSpPr>
          <p:cNvPr id="2" name="Rectangle 1"/>
          <p:cNvSpPr/>
          <p:nvPr/>
        </p:nvSpPr>
        <p:spPr>
          <a:xfrm>
            <a:off x="1045028" y="1987107"/>
            <a:ext cx="6096000" cy="2031325"/>
          </a:xfrm>
          <a:prstGeom prst="rect">
            <a:avLst/>
          </a:prstGeom>
        </p:spPr>
        <p:txBody>
          <a:bodyPr>
            <a:spAutoFit/>
          </a:bodyPr>
          <a:lstStyle/>
          <a:p>
            <a:pPr fontAlgn="base"/>
            <a:r>
              <a:rPr lang="en-US" dirty="0">
                <a:solidFill>
                  <a:schemeClr val="bg1"/>
                </a:solidFill>
                <a:latin typeface="Open Sans"/>
              </a:rPr>
              <a:t>“The Son, not the Father, is the Judge of the whole earth, but his judgment is made in accordance with the will of the Father and therefore is just [see John 5:22, 30]. …</a:t>
            </a:r>
          </a:p>
          <a:p>
            <a:pPr fontAlgn="base"/>
            <a:r>
              <a:rPr lang="en-US" dirty="0">
                <a:solidFill>
                  <a:schemeClr val="bg1"/>
                </a:solidFill>
                <a:latin typeface="Open Sans"/>
              </a:rPr>
              <a:t>“Because Jesus is the Son of Man of Holiness he has been given the power to execute judgment, to sit in judgment at the great and last day, to call all men forth in immortality to stand before his bar.” (</a:t>
            </a:r>
            <a:r>
              <a:rPr lang="en-US" i="1" dirty="0">
                <a:solidFill>
                  <a:schemeClr val="bg1"/>
                </a:solidFill>
                <a:latin typeface="Open Sans"/>
              </a:rPr>
              <a:t>9</a:t>
            </a:r>
            <a:r>
              <a:rPr lang="en-US" dirty="0">
                <a:solidFill>
                  <a:schemeClr val="bg1"/>
                </a:solidFill>
                <a:latin typeface="Open Sans"/>
              </a:rPr>
              <a:t>)</a:t>
            </a:r>
            <a:endParaRPr lang="en-US" b="0" i="0" dirty="0">
              <a:solidFill>
                <a:schemeClr val="bg1"/>
              </a:solidFill>
              <a:effectLst/>
              <a:latin typeface="Open Sans"/>
            </a:endParaRPr>
          </a:p>
        </p:txBody>
      </p:sp>
      <p:sp>
        <p:nvSpPr>
          <p:cNvPr id="7" name="Rectangle 6"/>
          <p:cNvSpPr/>
          <p:nvPr/>
        </p:nvSpPr>
        <p:spPr>
          <a:xfrm>
            <a:off x="3701143" y="4923749"/>
            <a:ext cx="6096000" cy="1384995"/>
          </a:xfrm>
          <a:prstGeom prst="rect">
            <a:avLst/>
          </a:prstGeom>
        </p:spPr>
        <p:txBody>
          <a:bodyPr>
            <a:spAutoFit/>
          </a:bodyPr>
          <a:lstStyle/>
          <a:p>
            <a:r>
              <a:rPr lang="en-US" sz="2800" i="1" dirty="0">
                <a:solidFill>
                  <a:srgbClr val="FFFF00"/>
                </a:solidFill>
                <a:latin typeface="Palatino"/>
              </a:rPr>
              <a:t>And hath given him authority to execute judgment also, because he is the Son of man. John 5:27</a:t>
            </a:r>
            <a:endParaRPr lang="en-US" sz="2800" i="1" dirty="0">
              <a:solidFill>
                <a:srgbClr val="FFFF0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94" y="672193"/>
            <a:ext cx="961192" cy="1341664"/>
          </a:xfrm>
          <a:prstGeom prst="rect">
            <a:avLst/>
          </a:prstGeom>
        </p:spPr>
      </p:pic>
      <p:grpSp>
        <p:nvGrpSpPr>
          <p:cNvPr id="32" name="Group 31"/>
          <p:cNvGrpSpPr/>
          <p:nvPr/>
        </p:nvGrpSpPr>
        <p:grpSpPr>
          <a:xfrm>
            <a:off x="7677850" y="2160670"/>
            <a:ext cx="3289208" cy="2390250"/>
            <a:chOff x="384206" y="4158361"/>
            <a:chExt cx="3289208" cy="2390250"/>
          </a:xfrm>
        </p:grpSpPr>
        <p:grpSp>
          <p:nvGrpSpPr>
            <p:cNvPr id="33" name="Group 32"/>
            <p:cNvGrpSpPr/>
            <p:nvPr/>
          </p:nvGrpSpPr>
          <p:grpSpPr>
            <a:xfrm>
              <a:off x="384206" y="4158361"/>
              <a:ext cx="3289208" cy="2390250"/>
              <a:chOff x="609599" y="833642"/>
              <a:chExt cx="7941747" cy="5771225"/>
            </a:xfrm>
          </p:grpSpPr>
          <p:grpSp>
            <p:nvGrpSpPr>
              <p:cNvPr id="35" name="Group 34"/>
              <p:cNvGrpSpPr/>
              <p:nvPr/>
            </p:nvGrpSpPr>
            <p:grpSpPr>
              <a:xfrm rot="10800000">
                <a:off x="7696200" y="5257800"/>
                <a:ext cx="621450" cy="1347067"/>
                <a:chOff x="7010400" y="381000"/>
                <a:chExt cx="762000" cy="2033666"/>
              </a:xfrm>
            </p:grpSpPr>
            <p:sp>
              <p:nvSpPr>
                <p:cNvPr id="48" name="Rounded Rectangle 4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1"/>
              <p:cNvGrpSpPr/>
              <p:nvPr/>
            </p:nvGrpSpPr>
            <p:grpSpPr>
              <a:xfrm rot="10800000">
                <a:off x="939238" y="4923502"/>
                <a:ext cx="621450" cy="1347067"/>
                <a:chOff x="7010400" y="381000"/>
                <a:chExt cx="762000" cy="2033666"/>
              </a:xfrm>
            </p:grpSpPr>
            <p:sp>
              <p:nvSpPr>
                <p:cNvPr id="46" name="Rounded Rectangle 4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899460" y="833642"/>
                <a:ext cx="621450" cy="986197"/>
                <a:chOff x="7031201" y="834275"/>
                <a:chExt cx="762000" cy="1488861"/>
              </a:xfrm>
            </p:grpSpPr>
            <p:sp>
              <p:nvSpPr>
                <p:cNvPr id="44" name="Rounded Rectangle 4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646520" y="1148254"/>
                <a:ext cx="621450" cy="1017899"/>
                <a:chOff x="7087348" y="824753"/>
                <a:chExt cx="762000" cy="1536722"/>
              </a:xfrm>
            </p:grpSpPr>
            <p:sp>
              <p:nvSpPr>
                <p:cNvPr id="42" name="Rounded Rectangle 4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Rectangle 33"/>
            <p:cNvSpPr/>
            <p:nvPr/>
          </p:nvSpPr>
          <p:spPr>
            <a:xfrm>
              <a:off x="870642" y="4714320"/>
              <a:ext cx="2227256" cy="1077218"/>
            </a:xfrm>
            <a:prstGeom prst="rect">
              <a:avLst/>
            </a:prstGeom>
          </p:spPr>
          <p:txBody>
            <a:bodyPr wrap="square">
              <a:spAutoFit/>
            </a:bodyPr>
            <a:lstStyle/>
            <a:p>
              <a:pPr algn="ctr"/>
              <a:r>
                <a:rPr lang="en-US" sz="1600" b="1" dirty="0"/>
                <a:t>Each of us will be judged by Jesus Christ according to what we have done in mortality</a:t>
              </a:r>
              <a:endParaRPr lang="en-US" sz="1600" dirty="0"/>
            </a:p>
          </p:txBody>
        </p:sp>
      </p:grpSp>
      <p:grpSp>
        <p:nvGrpSpPr>
          <p:cNvPr id="50" name="Group 49"/>
          <p:cNvGrpSpPr/>
          <p:nvPr/>
        </p:nvGrpSpPr>
        <p:grpSpPr>
          <a:xfrm>
            <a:off x="2522169" y="4293123"/>
            <a:ext cx="921918" cy="2332759"/>
            <a:chOff x="6934200" y="1265656"/>
            <a:chExt cx="1985484" cy="4373144"/>
          </a:xfrm>
        </p:grpSpPr>
        <p:sp>
          <p:nvSpPr>
            <p:cNvPr id="51" name="Oval 50"/>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6724914" flipH="1">
              <a:off x="6809060" y="3667864"/>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3549535" flipH="1">
              <a:off x="8409583" y="3649135"/>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24"/>
            <p:cNvGrpSpPr/>
            <p:nvPr/>
          </p:nvGrpSpPr>
          <p:grpSpPr>
            <a:xfrm>
              <a:off x="7108136" y="2388756"/>
              <a:ext cx="1544360" cy="2210894"/>
              <a:chOff x="4553133" y="901823"/>
              <a:chExt cx="2186627" cy="3449921"/>
            </a:xfrm>
          </p:grpSpPr>
          <p:sp>
            <p:nvSpPr>
              <p:cNvPr id="130"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6"/>
              <p:cNvGrpSpPr/>
              <p:nvPr/>
            </p:nvGrpSpPr>
            <p:grpSpPr>
              <a:xfrm>
                <a:off x="4694566" y="901823"/>
                <a:ext cx="2045194" cy="1982724"/>
                <a:chOff x="2594848" y="2213440"/>
                <a:chExt cx="2045194" cy="1982724"/>
              </a:xfrm>
              <a:solidFill>
                <a:srgbClr val="E0C13C"/>
              </a:solidFill>
            </p:grpSpPr>
            <p:sp>
              <p:nvSpPr>
                <p:cNvPr id="132" name="Pie 17"/>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3" name="Group 5"/>
                <p:cNvGrpSpPr/>
                <p:nvPr/>
              </p:nvGrpSpPr>
              <p:grpSpPr>
                <a:xfrm>
                  <a:off x="2840416" y="2333435"/>
                  <a:ext cx="1586009" cy="1634505"/>
                  <a:chOff x="2838154" y="2333435"/>
                  <a:chExt cx="1586009" cy="1634505"/>
                </a:xfrm>
                <a:grpFill/>
              </p:grpSpPr>
              <p:sp>
                <p:nvSpPr>
                  <p:cNvPr id="134" name="Moon 3"/>
                  <p:cNvSpPr/>
                  <p:nvPr/>
                </p:nvSpPr>
                <p:spPr>
                  <a:xfrm rot="16200000">
                    <a:off x="2921323" y="2465100"/>
                    <a:ext cx="1419672" cy="1586008"/>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20"/>
                  <p:cNvSpPr/>
                  <p:nvPr/>
                </p:nvSpPr>
                <p:spPr>
                  <a:xfrm rot="16200000">
                    <a:off x="3004894" y="2166695"/>
                    <a:ext cx="1171765" cy="1505246"/>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3" name="Oval 62"/>
            <p:cNvSpPr/>
            <p:nvPr/>
          </p:nvSpPr>
          <p:spPr>
            <a:xfrm flipH="1">
              <a:off x="7377452" y="1418345"/>
              <a:ext cx="1192870" cy="149042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58"/>
            <p:cNvGrpSpPr/>
            <p:nvPr/>
          </p:nvGrpSpPr>
          <p:grpSpPr>
            <a:xfrm rot="175281">
              <a:off x="7281771" y="4966315"/>
              <a:ext cx="1319546" cy="446802"/>
              <a:chOff x="3810000" y="1677648"/>
              <a:chExt cx="4705061" cy="1827552"/>
            </a:xfrm>
          </p:grpSpPr>
          <p:grpSp>
            <p:nvGrpSpPr>
              <p:cNvPr id="100" name="Group 37"/>
              <p:cNvGrpSpPr/>
              <p:nvPr/>
            </p:nvGrpSpPr>
            <p:grpSpPr>
              <a:xfrm>
                <a:off x="3810000" y="1828800"/>
                <a:ext cx="1776984" cy="1676400"/>
                <a:chOff x="3810000" y="1828800"/>
                <a:chExt cx="4038600" cy="3810000"/>
              </a:xfrm>
            </p:grpSpPr>
            <p:sp>
              <p:nvSpPr>
                <p:cNvPr id="121" name="Half Frame 12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Half Frame 12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Half Frame 12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Half Frame 12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iamond 12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38"/>
              <p:cNvGrpSpPr/>
              <p:nvPr/>
            </p:nvGrpSpPr>
            <p:grpSpPr>
              <a:xfrm>
                <a:off x="5314014" y="1757596"/>
                <a:ext cx="1776984" cy="1676400"/>
                <a:chOff x="3810000" y="1828800"/>
                <a:chExt cx="4038600" cy="3810000"/>
              </a:xfrm>
            </p:grpSpPr>
            <p:sp>
              <p:nvSpPr>
                <p:cNvPr id="112" name="Half Frame 11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Half Frame 11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Half Frame 11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Half Frame 11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iamond 11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48"/>
              <p:cNvGrpSpPr/>
              <p:nvPr/>
            </p:nvGrpSpPr>
            <p:grpSpPr>
              <a:xfrm>
                <a:off x="6738077" y="1677648"/>
                <a:ext cx="1776984" cy="1676400"/>
                <a:chOff x="3810000" y="1828800"/>
                <a:chExt cx="4038600" cy="3810000"/>
              </a:xfrm>
            </p:grpSpPr>
            <p:sp>
              <p:nvSpPr>
                <p:cNvPr id="103" name="Half Frame 10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onut 10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Diamond 10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Cloud 64"/>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7162023" y="1568903"/>
              <a:ext cx="1544762" cy="259293"/>
              <a:chOff x="7105896" y="1557210"/>
              <a:chExt cx="1544762" cy="488119"/>
            </a:xfrm>
          </p:grpSpPr>
          <p:sp>
            <p:nvSpPr>
              <p:cNvPr id="67" name="Rounded Rectangle 15"/>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59"/>
              <p:cNvGrpSpPr/>
              <p:nvPr/>
            </p:nvGrpSpPr>
            <p:grpSpPr>
              <a:xfrm rot="160736">
                <a:off x="7230848" y="1557210"/>
                <a:ext cx="1269517" cy="488119"/>
                <a:chOff x="3810000" y="1677648"/>
                <a:chExt cx="4705061" cy="1827552"/>
              </a:xfrm>
            </p:grpSpPr>
            <p:grpSp>
              <p:nvGrpSpPr>
                <p:cNvPr id="69" name="Group 37"/>
                <p:cNvGrpSpPr/>
                <p:nvPr/>
              </p:nvGrpSpPr>
              <p:grpSpPr>
                <a:xfrm>
                  <a:off x="3810000" y="1828800"/>
                  <a:ext cx="1776984" cy="1676400"/>
                  <a:chOff x="3810000" y="1828800"/>
                  <a:chExt cx="4038600" cy="3810000"/>
                </a:xfrm>
              </p:grpSpPr>
              <p:sp>
                <p:nvSpPr>
                  <p:cNvPr id="90" name="Half Frame 8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Half Frame 9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alf Frame 9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Half Frame 9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9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iamond 9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38"/>
                <p:cNvGrpSpPr/>
                <p:nvPr/>
              </p:nvGrpSpPr>
              <p:grpSpPr>
                <a:xfrm>
                  <a:off x="5314014" y="1757596"/>
                  <a:ext cx="1776984" cy="1676400"/>
                  <a:chOff x="3810000" y="1828800"/>
                  <a:chExt cx="4038600" cy="3810000"/>
                </a:xfrm>
              </p:grpSpPr>
              <p:sp>
                <p:nvSpPr>
                  <p:cNvPr id="81" name="Half Frame 8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Half Frame 8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8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8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8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iamond 8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48"/>
                <p:cNvGrpSpPr/>
                <p:nvPr/>
              </p:nvGrpSpPr>
              <p:grpSpPr>
                <a:xfrm>
                  <a:off x="6738077" y="1677648"/>
                  <a:ext cx="1776984" cy="1676400"/>
                  <a:chOff x="3810000" y="1828800"/>
                  <a:chExt cx="4038600" cy="3810000"/>
                </a:xfrm>
              </p:grpSpPr>
              <p:sp>
                <p:nvSpPr>
                  <p:cNvPr id="72" name="Half Frame 7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Half Frame 7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Half Frame 7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Half Frame 7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iamond 7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99378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50223"/>
            <a:ext cx="4807390" cy="307777"/>
          </a:xfrm>
          <a:prstGeom prst="rect">
            <a:avLst/>
          </a:prstGeom>
          <a:noFill/>
        </p:spPr>
        <p:txBody>
          <a:bodyPr wrap="square" rtlCol="0">
            <a:spAutoFit/>
          </a:bodyPr>
          <a:lstStyle/>
          <a:p>
            <a:r>
              <a:rPr lang="en-US" sz="1400" dirty="0">
                <a:solidFill>
                  <a:schemeClr val="bg1"/>
                </a:solidFill>
              </a:rPr>
              <a:t>2 Corinthians 5:15-17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Believers—New Creatures in Christ</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TextBox 95"/>
          <p:cNvSpPr txBox="1"/>
          <p:nvPr/>
        </p:nvSpPr>
        <p:spPr>
          <a:xfrm>
            <a:off x="7384610" y="6550223"/>
            <a:ext cx="4807390" cy="307777"/>
          </a:xfrm>
          <a:prstGeom prst="rect">
            <a:avLst/>
          </a:prstGeom>
          <a:noFill/>
        </p:spPr>
        <p:txBody>
          <a:bodyPr wrap="square" rtlCol="0">
            <a:spAutoFit/>
          </a:bodyPr>
          <a:lstStyle/>
          <a:p>
            <a:pPr algn="r"/>
            <a:r>
              <a:rPr lang="en-US" sz="1400" dirty="0">
                <a:solidFill>
                  <a:schemeClr val="bg1"/>
                </a:solidFill>
              </a:rPr>
              <a:t>(10)</a:t>
            </a:r>
          </a:p>
        </p:txBody>
      </p:sp>
      <p:sp>
        <p:nvSpPr>
          <p:cNvPr id="9" name="Rectangle 8"/>
          <p:cNvSpPr/>
          <p:nvPr/>
        </p:nvSpPr>
        <p:spPr>
          <a:xfrm>
            <a:off x="1023258" y="1664065"/>
            <a:ext cx="4680857" cy="1477328"/>
          </a:xfrm>
          <a:prstGeom prst="rect">
            <a:avLst/>
          </a:prstGeom>
        </p:spPr>
        <p:txBody>
          <a:bodyPr wrap="square">
            <a:spAutoFit/>
          </a:bodyPr>
          <a:lstStyle/>
          <a:p>
            <a:r>
              <a:rPr lang="en-US" dirty="0">
                <a:solidFill>
                  <a:schemeClr val="bg1"/>
                </a:solidFill>
                <a:latin typeface="Open Sans"/>
              </a:rPr>
              <a:t>The Atonement changes everyone who accepts it; those who choose to follow Jesus Christ no longer “live unto themselves, but unto him which died for them, and rose again.” They become a “new creature” (1)</a:t>
            </a:r>
            <a:endParaRPr lang="en-US" dirty="0">
              <a:solidFill>
                <a:schemeClr val="bg1"/>
              </a:solidFill>
            </a:endParaRPr>
          </a:p>
        </p:txBody>
      </p:sp>
      <p:sp>
        <p:nvSpPr>
          <p:cNvPr id="10" name="Rectangle 9"/>
          <p:cNvSpPr/>
          <p:nvPr/>
        </p:nvSpPr>
        <p:spPr>
          <a:xfrm>
            <a:off x="4757056" y="4156226"/>
            <a:ext cx="6096000" cy="2585323"/>
          </a:xfrm>
          <a:prstGeom prst="rect">
            <a:avLst/>
          </a:prstGeom>
        </p:spPr>
        <p:txBody>
          <a:bodyPr>
            <a:spAutoFit/>
          </a:bodyPr>
          <a:lstStyle/>
          <a:p>
            <a:pPr fontAlgn="base"/>
            <a:r>
              <a:rPr lang="en-US" dirty="0">
                <a:solidFill>
                  <a:schemeClr val="bg1"/>
                </a:solidFill>
                <a:latin typeface="Open Sans"/>
              </a:rPr>
              <a:t>“…True conversion brings a change in one’s beliefs, heart, and life to accept and conform to the will of God and includes a conscious commitment to become a disciple of Christ.</a:t>
            </a:r>
          </a:p>
          <a:p>
            <a:pPr fontAlgn="base"/>
            <a:endParaRPr lang="en-US" dirty="0">
              <a:solidFill>
                <a:schemeClr val="bg1"/>
              </a:solidFill>
              <a:latin typeface="Open Sans"/>
            </a:endParaRPr>
          </a:p>
          <a:p>
            <a:pPr fontAlgn="base"/>
            <a:r>
              <a:rPr lang="en-US" dirty="0">
                <a:solidFill>
                  <a:schemeClr val="bg1"/>
                </a:solidFill>
                <a:latin typeface="Open Sans"/>
              </a:rPr>
              <a:t>“… As we honor the ordinances and covenants of salvation and exaltation ‘press forward with a steadfastness in Christ’, and endure in faith to the end), we become new creatures in Christ.”</a:t>
            </a:r>
            <a:endParaRPr lang="en-US" b="0" i="0" dirty="0">
              <a:solidFill>
                <a:schemeClr val="bg1"/>
              </a:solidFill>
              <a:effectLst/>
              <a:latin typeface="Open San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628" y="4690382"/>
            <a:ext cx="1288597" cy="1620315"/>
          </a:xfrm>
          <a:prstGeom prst="rect">
            <a:avLst/>
          </a:prstGeom>
        </p:spPr>
      </p:pic>
      <p:pic>
        <p:nvPicPr>
          <p:cNvPr id="6148" name="Picture 4" descr="Image result for changes color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68143" y="935718"/>
            <a:ext cx="4108450" cy="276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5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6148"/>
                                        </p:tgtEl>
                                      </p:cBhvr>
                                    </p:animEffect>
                                    <p:set>
                                      <p:cBhvr>
                                        <p:cTn id="9" dur="1" fill="hold">
                                          <p:stCondLst>
                                            <p:cond delay="499"/>
                                          </p:stCondLst>
                                        </p:cTn>
                                        <p:tgtEl>
                                          <p:spTgt spid="614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50223"/>
            <a:ext cx="4807390" cy="307777"/>
          </a:xfrm>
          <a:prstGeom prst="rect">
            <a:avLst/>
          </a:prstGeom>
          <a:noFill/>
        </p:spPr>
        <p:txBody>
          <a:bodyPr wrap="square" rtlCol="0">
            <a:spAutoFit/>
          </a:bodyPr>
          <a:lstStyle/>
          <a:p>
            <a:r>
              <a:rPr lang="en-US" sz="1400" dirty="0">
                <a:solidFill>
                  <a:schemeClr val="bg1"/>
                </a:solidFill>
              </a:rPr>
              <a:t>2 Corinthians 5:18-21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Reconciled To God</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TextBox 95"/>
          <p:cNvSpPr txBox="1"/>
          <p:nvPr/>
        </p:nvSpPr>
        <p:spPr>
          <a:xfrm>
            <a:off x="7384610" y="6550223"/>
            <a:ext cx="4807390" cy="307777"/>
          </a:xfrm>
          <a:prstGeom prst="rect">
            <a:avLst/>
          </a:prstGeom>
          <a:noFill/>
        </p:spPr>
        <p:txBody>
          <a:bodyPr wrap="square" rtlCol="0">
            <a:spAutoFit/>
          </a:bodyPr>
          <a:lstStyle/>
          <a:p>
            <a:pPr algn="r"/>
            <a:r>
              <a:rPr lang="en-US" sz="1400" dirty="0">
                <a:solidFill>
                  <a:schemeClr val="bg1"/>
                </a:solidFill>
              </a:rPr>
              <a:t>(1)</a:t>
            </a:r>
          </a:p>
        </p:txBody>
      </p:sp>
      <p:sp>
        <p:nvSpPr>
          <p:cNvPr id="9" name="Rectangle 8"/>
          <p:cNvSpPr/>
          <p:nvPr/>
        </p:nvSpPr>
        <p:spPr>
          <a:xfrm>
            <a:off x="653144" y="1076236"/>
            <a:ext cx="5780313" cy="2554545"/>
          </a:xfrm>
          <a:prstGeom prst="rect">
            <a:avLst/>
          </a:prstGeom>
        </p:spPr>
        <p:txBody>
          <a:bodyPr wrap="square">
            <a:spAutoFit/>
          </a:bodyPr>
          <a:lstStyle/>
          <a:p>
            <a:r>
              <a:rPr lang="en-US" sz="2000" dirty="0">
                <a:solidFill>
                  <a:schemeClr val="bg1"/>
                </a:solidFill>
              </a:rPr>
              <a:t>After teaching that all people are accountable for their actions and will one day stand before Jesus Christ to be judged, Paul pleaded with the Corinthian Saints to be reconciled to God through the Atonement of Christ. </a:t>
            </a:r>
          </a:p>
          <a:p>
            <a:endParaRPr lang="en-US" sz="2000" dirty="0">
              <a:solidFill>
                <a:schemeClr val="bg1"/>
              </a:solidFill>
            </a:endParaRPr>
          </a:p>
          <a:p>
            <a:r>
              <a:rPr lang="en-US" sz="2000" dirty="0">
                <a:solidFill>
                  <a:schemeClr val="bg1"/>
                </a:solidFill>
              </a:rPr>
              <a:t>There are only a few biblical verses that explicitly state that Jesus Christ was completely without sin</a:t>
            </a:r>
          </a:p>
        </p:txBody>
      </p:sp>
      <p:sp>
        <p:nvSpPr>
          <p:cNvPr id="10" name="Rectangle 9"/>
          <p:cNvSpPr/>
          <p:nvPr/>
        </p:nvSpPr>
        <p:spPr>
          <a:xfrm>
            <a:off x="6814457" y="1304169"/>
            <a:ext cx="4463141" cy="1015663"/>
          </a:xfrm>
          <a:prstGeom prst="rect">
            <a:avLst/>
          </a:prstGeom>
        </p:spPr>
        <p:txBody>
          <a:bodyPr wrap="square">
            <a:spAutoFit/>
          </a:bodyPr>
          <a:lstStyle/>
          <a:p>
            <a:pPr fontAlgn="base"/>
            <a:r>
              <a:rPr lang="en-US" sz="2000" i="1" dirty="0">
                <a:solidFill>
                  <a:srgbClr val="FFFF00"/>
                </a:solidFill>
              </a:rPr>
              <a:t>For he hath made him to be sin for us, who knew no sin; that we might be made the righteousness of God in him.</a:t>
            </a:r>
            <a:endParaRPr lang="en-US" sz="2000" b="0" i="1" dirty="0">
              <a:solidFill>
                <a:srgbClr val="FFFF00"/>
              </a:solidFill>
              <a:effectLst/>
              <a:latin typeface="Open Sans"/>
            </a:endParaRPr>
          </a:p>
        </p:txBody>
      </p:sp>
      <p:sp>
        <p:nvSpPr>
          <p:cNvPr id="7" name="Rectangle 6"/>
          <p:cNvSpPr/>
          <p:nvPr/>
        </p:nvSpPr>
        <p:spPr>
          <a:xfrm>
            <a:off x="5355771" y="4187710"/>
            <a:ext cx="6096000" cy="2308324"/>
          </a:xfrm>
          <a:prstGeom prst="rect">
            <a:avLst/>
          </a:prstGeom>
        </p:spPr>
        <p:txBody>
          <a:bodyPr>
            <a:spAutoFit/>
          </a:bodyPr>
          <a:lstStyle/>
          <a:p>
            <a:r>
              <a:rPr lang="en-US" dirty="0">
                <a:solidFill>
                  <a:schemeClr val="bg1"/>
                </a:solidFill>
                <a:latin typeface="Open Sans"/>
              </a:rPr>
              <a:t>As a result of His Atonement, Jesus Christ can say to us, “I will take your sins and I will give you my righteousness.” Jesus Christ became a vicarious sacrifice for our sins, meaning that all of our sins were laid upon Him and He bore them, even though He had never sinned. </a:t>
            </a:r>
          </a:p>
          <a:p>
            <a:endParaRPr lang="en-US" dirty="0">
              <a:solidFill>
                <a:schemeClr val="bg1"/>
              </a:solidFill>
              <a:latin typeface="Open Sans"/>
            </a:endParaRPr>
          </a:p>
          <a:p>
            <a:r>
              <a:rPr lang="en-US" dirty="0">
                <a:solidFill>
                  <a:schemeClr val="bg1"/>
                </a:solidFill>
                <a:latin typeface="Open Sans"/>
              </a:rPr>
              <a:t>Because of this great sacrifice, upon condition of our repentance, we can share in the Savior’s righteousness.</a:t>
            </a:r>
            <a:endParaRPr lang="en-US" dirty="0">
              <a:solidFill>
                <a:schemeClr val="bg1"/>
              </a:solidFill>
            </a:endParaRPr>
          </a:p>
        </p:txBody>
      </p:sp>
      <p:grpSp>
        <p:nvGrpSpPr>
          <p:cNvPr id="13" name="Group 12"/>
          <p:cNvGrpSpPr/>
          <p:nvPr/>
        </p:nvGrpSpPr>
        <p:grpSpPr>
          <a:xfrm>
            <a:off x="2416628" y="3948031"/>
            <a:ext cx="2166258" cy="2715162"/>
            <a:chOff x="2231571" y="3784745"/>
            <a:chExt cx="2166258" cy="2715162"/>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948" y="3784745"/>
              <a:ext cx="2042160" cy="2554224"/>
            </a:xfrm>
            <a:prstGeom prst="rect">
              <a:avLst/>
            </a:prstGeom>
          </p:spPr>
        </p:pic>
        <p:sp>
          <p:nvSpPr>
            <p:cNvPr id="11" name="Rectangle 10"/>
            <p:cNvSpPr/>
            <p:nvPr/>
          </p:nvSpPr>
          <p:spPr>
            <a:xfrm>
              <a:off x="2231571" y="6284463"/>
              <a:ext cx="2166258" cy="215444"/>
            </a:xfrm>
            <a:prstGeom prst="rect">
              <a:avLst/>
            </a:prstGeom>
          </p:spPr>
          <p:txBody>
            <a:bodyPr wrap="square">
              <a:spAutoFit/>
            </a:bodyPr>
            <a:lstStyle/>
            <a:p>
              <a:r>
                <a:rPr lang="en-US" sz="800" dirty="0">
                  <a:solidFill>
                    <a:schemeClr val="bg1"/>
                  </a:solidFill>
                  <a:latin typeface="Open Sans"/>
                </a:rPr>
                <a:t>Howard Lyon</a:t>
              </a:r>
              <a:endParaRPr lang="en-US" sz="800" dirty="0">
                <a:solidFill>
                  <a:schemeClr val="bg1"/>
                </a:solidFill>
              </a:endParaRPr>
            </a:p>
          </p:txBody>
        </p:sp>
      </p:grpSp>
    </p:spTree>
    <p:extLst>
      <p:ext uri="{BB962C8B-B14F-4D97-AF65-F5344CB8AC3E}">
        <p14:creationId xmlns:p14="http://schemas.microsoft.com/office/powerpoint/2010/main" val="381846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#305 </a:t>
            </a:r>
            <a:r>
              <a:rPr lang="en-US" i="1" dirty="0">
                <a:solidFill>
                  <a:schemeClr val="bg1"/>
                </a:solidFill>
              </a:rPr>
              <a:t>The Light Divine</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39</a:t>
            </a:r>
          </a:p>
          <a:p>
            <a:pPr marL="342900" indent="-342900">
              <a:buFontTx/>
              <a:buAutoNum type="arabicPeriod"/>
            </a:pPr>
            <a:r>
              <a:rPr lang="en-US" dirty="0">
                <a:solidFill>
                  <a:schemeClr val="bg1"/>
                </a:solidFill>
              </a:rPr>
              <a:t>John Taylor (</a:t>
            </a:r>
            <a:r>
              <a:rPr lang="en-US" i="1" dirty="0">
                <a:solidFill>
                  <a:schemeClr val="bg1"/>
                </a:solidFill>
              </a:rPr>
              <a:t>The Government of God</a:t>
            </a:r>
            <a:r>
              <a:rPr lang="en-US" dirty="0">
                <a:solidFill>
                  <a:schemeClr val="bg1"/>
                </a:solidFill>
              </a:rPr>
              <a:t> [Liverpool: S. W. Richards, 1852], 32 - 33.)</a:t>
            </a:r>
          </a:p>
          <a:p>
            <a:pPr marL="342900" indent="-342900">
              <a:buFontTx/>
              <a:buAutoNum type="arabicPeriod"/>
            </a:pPr>
            <a:r>
              <a:rPr lang="en-US" dirty="0">
                <a:solidFill>
                  <a:schemeClr val="bg1"/>
                </a:solidFill>
              </a:rPr>
              <a:t>J. Reuben Clark Jr. (</a:t>
            </a:r>
            <a:r>
              <a:rPr lang="en-US" i="1" dirty="0">
                <a:solidFill>
                  <a:schemeClr val="bg1"/>
                </a:solidFill>
              </a:rPr>
              <a:t>Behold the Lamb of God</a:t>
            </a:r>
            <a:r>
              <a:rPr lang="en-US" dirty="0">
                <a:solidFill>
                  <a:schemeClr val="bg1"/>
                </a:solidFill>
              </a:rPr>
              <a:t> [Salt Lake City: Deseret Book Co., 1991], 194.)</a:t>
            </a:r>
          </a:p>
          <a:p>
            <a:pPr marL="342900" indent="-342900">
              <a:buFontTx/>
              <a:buAutoNum type="arabicPeriod"/>
            </a:pPr>
            <a:r>
              <a:rPr lang="en-US" dirty="0">
                <a:solidFill>
                  <a:schemeClr val="bg1"/>
                </a:solidFill>
              </a:rPr>
              <a:t>Prophet Joseph Smith (</a:t>
            </a:r>
            <a:r>
              <a:rPr lang="en-US" i="1" dirty="0">
                <a:solidFill>
                  <a:schemeClr val="bg1"/>
                </a:solidFill>
              </a:rPr>
              <a:t>History of The Church of Jesus Christ of Latter-day Saints, 7 vols.</a:t>
            </a:r>
            <a:r>
              <a:rPr lang="en-US" dirty="0">
                <a:solidFill>
                  <a:schemeClr val="bg1"/>
                </a:solidFill>
              </a:rPr>
              <a:t> 3:329)</a:t>
            </a:r>
            <a:endParaRPr lang="en-US" i="1" dirty="0">
              <a:solidFill>
                <a:schemeClr val="bg1"/>
              </a:solidFill>
            </a:endParaRPr>
          </a:p>
          <a:p>
            <a:pPr marL="342900" indent="-342900">
              <a:buFontTx/>
              <a:buAutoNum type="arabicPeriod"/>
            </a:pPr>
            <a:r>
              <a:rPr lang="en-US" dirty="0">
                <a:solidFill>
                  <a:schemeClr val="bg1"/>
                </a:solidFill>
              </a:rPr>
              <a:t> LDS Topics (Physical Death)</a:t>
            </a:r>
          </a:p>
          <a:p>
            <a:pPr marL="342900" indent="-342900">
              <a:buFontTx/>
              <a:buAutoNum type="arabicPeriod"/>
            </a:pPr>
            <a:r>
              <a:rPr lang="en-US" dirty="0">
                <a:solidFill>
                  <a:schemeClr val="bg1"/>
                </a:solidFill>
              </a:rPr>
              <a:t>President Brigham Young (</a:t>
            </a:r>
            <a:r>
              <a:rPr lang="en-US" i="1" dirty="0">
                <a:solidFill>
                  <a:schemeClr val="bg1"/>
                </a:solidFill>
              </a:rPr>
              <a:t>Teachings of Presidents of the Church: Brigham Young</a:t>
            </a:r>
            <a:r>
              <a:rPr lang="en-US" dirty="0">
                <a:solidFill>
                  <a:schemeClr val="bg1"/>
                </a:solidFill>
              </a:rPr>
              <a:t> [1997], 261–62). Photograph by Charles R. Savage</a:t>
            </a:r>
          </a:p>
          <a:p>
            <a:pPr marL="342900" indent="-342900">
              <a:buFontTx/>
              <a:buAutoNum type="arabicPeriod"/>
            </a:pPr>
            <a:r>
              <a:rPr lang="en-US" dirty="0">
                <a:solidFill>
                  <a:schemeClr val="bg1"/>
                </a:solidFill>
              </a:rPr>
              <a:t> Susan W. Tanner (“The Sanctity of the Body,”</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2005, 13, 15).</a:t>
            </a:r>
          </a:p>
          <a:p>
            <a:pPr marL="342900" indent="-342900">
              <a:buFontTx/>
              <a:buAutoNum type="arabicPeriod"/>
            </a:pPr>
            <a:r>
              <a:rPr lang="en-US" dirty="0">
                <a:solidFill>
                  <a:schemeClr val="bg1"/>
                </a:solidFill>
              </a:rPr>
              <a:t>President Wilford Woodruff (</a:t>
            </a:r>
            <a:r>
              <a:rPr lang="en-US" i="1" dirty="0">
                <a:solidFill>
                  <a:schemeClr val="bg1"/>
                </a:solidFill>
              </a:rPr>
              <a:t>Teachings of Presidents of the Church: Wilford Woodruff</a:t>
            </a:r>
            <a:r>
              <a:rPr lang="en-US" dirty="0">
                <a:solidFill>
                  <a:schemeClr val="bg1"/>
                </a:solidFill>
              </a:rPr>
              <a:t> [2004], 154).</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 </a:t>
            </a:r>
            <a:r>
              <a:rPr lang="en-US" dirty="0">
                <a:solidFill>
                  <a:schemeClr val="bg1"/>
                </a:solidFill>
              </a:rPr>
              <a:t>1:192, 195</a:t>
            </a:r>
          </a:p>
          <a:p>
            <a:pPr marL="342900" indent="-342900">
              <a:buFontTx/>
              <a:buAutoNum type="arabicPeriod"/>
            </a:pPr>
            <a:r>
              <a:rPr lang="en-US" dirty="0">
                <a:solidFill>
                  <a:schemeClr val="bg1"/>
                </a:solidFill>
              </a:rPr>
              <a:t>Elder David A. Bednar (“Converted unto the Lord,”</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2012, 107).</a:t>
            </a:r>
            <a:endParaRPr lang="en-US" i="1" dirty="0">
              <a:solidFill>
                <a:schemeClr val="bg1"/>
              </a:solidFill>
            </a:endParaRPr>
          </a:p>
        </p:txBody>
      </p:sp>
      <p:sp>
        <p:nvSpPr>
          <p:cNvPr id="4" name="Footer Placeholder 14">
            <a:extLst>
              <a:ext uri="{FF2B5EF4-FFF2-40B4-BE49-F238E27FC236}">
                <a16:creationId xmlns:a16="http://schemas.microsoft.com/office/drawing/2014/main" id="{E60FB34E-CA4E-415B-9975-61580B9AB548}"/>
              </a:ext>
            </a:extLst>
          </p:cNvPr>
          <p:cNvSpPr>
            <a:spLocks noGrp="1"/>
          </p:cNvSpPr>
          <p:nvPr/>
        </p:nvSpPr>
        <p:spPr>
          <a:xfrm>
            <a:off x="63924" y="650764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0354772"/>
              </p:ext>
            </p:extLst>
          </p:nvPr>
        </p:nvGraphicFramePr>
        <p:xfrm>
          <a:off x="0" y="0"/>
          <a:ext cx="6065822" cy="2129790"/>
        </p:xfrm>
        <a:graphic>
          <a:graphicData uri="http://schemas.openxmlformats.org/drawingml/2006/table">
            <a:tbl>
              <a:tblPr firstRow="1" bandRow="1">
                <a:tableStyleId>{5940675A-B579-460E-94D1-54222C63F5DA}</a:tableStyleId>
              </a:tblPr>
              <a:tblGrid>
                <a:gridCol w="4943192">
                  <a:extLst>
                    <a:ext uri="{9D8B030D-6E8A-4147-A177-3AD203B41FA5}">
                      <a16:colId xmlns:a16="http://schemas.microsoft.com/office/drawing/2014/main" val="20000"/>
                    </a:ext>
                  </a:extLst>
                </a:gridCol>
                <a:gridCol w="1122630">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Second Letter of Paul to the Saints at Corinth—</a:t>
                      </a:r>
                    </a:p>
                    <a:p>
                      <a:pPr algn="ctr" fontAlgn="base"/>
                      <a:r>
                        <a:rPr lang="en-US" sz="1200" b="0" i="0" kern="1200" dirty="0">
                          <a:solidFill>
                            <a:schemeClr val="tx1"/>
                          </a:solidFill>
                          <a:effectLst/>
                          <a:latin typeface="+mn-lt"/>
                          <a:ea typeface="+mn-ea"/>
                          <a:cs typeface="+mn-cs"/>
                        </a:rPr>
                        <a:t>Written from Ephesus, ca. Spring, A.D. 57 </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a:solidFill>
                            <a:srgbClr val="434444"/>
                          </a:solidFill>
                          <a:effectLst/>
                        </a:rPr>
                        <a:t>The Gospel Light Shines Through the Darkness</a:t>
                      </a:r>
                    </a:p>
                  </a:txBody>
                  <a:tcPr marL="95250" marR="95250" marT="66675" marB="66675" anchor="ctr"/>
                </a:tc>
                <a:tc>
                  <a:txBody>
                    <a:bodyPr/>
                    <a:lstStyle/>
                    <a:p>
                      <a:pPr algn="l" fontAlgn="base"/>
                      <a:r>
                        <a:rPr lang="en-US">
                          <a:solidFill>
                            <a:srgbClr val="434444"/>
                          </a:solidFill>
                          <a:effectLst/>
                        </a:rPr>
                        <a:t>4:1–6</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Mortal Trials and Eternal Hopes</a:t>
                      </a:r>
                    </a:p>
                  </a:txBody>
                  <a:tcPr marL="95250" marR="95250" marT="66675" marB="66675" anchor="ctr"/>
                </a:tc>
                <a:tc>
                  <a:txBody>
                    <a:bodyPr/>
                    <a:lstStyle/>
                    <a:p>
                      <a:pPr algn="l" fontAlgn="base"/>
                      <a:r>
                        <a:rPr lang="en-US" dirty="0">
                          <a:solidFill>
                            <a:srgbClr val="434444"/>
                          </a:solidFill>
                          <a:effectLst/>
                        </a:rPr>
                        <a:t>4:7–18</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a:solidFill>
                            <a:srgbClr val="434444"/>
                          </a:solidFill>
                          <a:effectLst/>
                        </a:rPr>
                        <a:t>Saints Seek Tabernacles of Immortal Glory</a:t>
                      </a:r>
                    </a:p>
                  </a:txBody>
                  <a:tcPr marL="95250" marR="95250" marT="66675" marB="66675" anchor="ctr"/>
                </a:tc>
                <a:tc>
                  <a:txBody>
                    <a:bodyPr/>
                    <a:lstStyle/>
                    <a:p>
                      <a:pPr algn="l" fontAlgn="base"/>
                      <a:r>
                        <a:rPr lang="en-US">
                          <a:solidFill>
                            <a:srgbClr val="434444"/>
                          </a:solidFill>
                          <a:effectLst/>
                        </a:rPr>
                        <a:t>5:1–11</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a:solidFill>
                            <a:srgbClr val="434444"/>
                          </a:solidFill>
                          <a:effectLst/>
                        </a:rPr>
                        <a:t>The Gospel Reconciles Man to God</a:t>
                      </a:r>
                    </a:p>
                  </a:txBody>
                  <a:tcPr marL="95250" marR="95250" marT="66675" marB="66675" anchor="ctr"/>
                </a:tc>
                <a:tc>
                  <a:txBody>
                    <a:bodyPr/>
                    <a:lstStyle/>
                    <a:p>
                      <a:pPr algn="l" fontAlgn="base"/>
                      <a:r>
                        <a:rPr lang="en-US" dirty="0">
                          <a:solidFill>
                            <a:srgbClr val="434444"/>
                          </a:solidFill>
                          <a:effectLst/>
                        </a:rPr>
                        <a:t>5:12–21</a:t>
                      </a:r>
                    </a:p>
                  </a:txBody>
                  <a:tcPr marL="95250" marR="95250" marT="66675" marB="66675" anchor="ctr"/>
                </a:tc>
                <a:extLst>
                  <a:ext uri="{0D108BD9-81ED-4DB2-BD59-A6C34878D82A}">
                    <a16:rowId xmlns:a16="http://schemas.microsoft.com/office/drawing/2014/main" val="10004"/>
                  </a:ext>
                </a:extLst>
              </a:tr>
            </a:tbl>
          </a:graphicData>
        </a:graphic>
      </p:graphicFrame>
      <p:sp>
        <p:nvSpPr>
          <p:cNvPr id="3" name="TextBox 2"/>
          <p:cNvSpPr txBox="1"/>
          <p:nvPr/>
        </p:nvSpPr>
        <p:spPr>
          <a:xfrm>
            <a:off x="-63374" y="2115098"/>
            <a:ext cx="5540721" cy="246221"/>
          </a:xfrm>
          <a:prstGeom prst="rect">
            <a:avLst/>
          </a:prstGeom>
          <a:noFill/>
        </p:spPr>
        <p:txBody>
          <a:bodyPr wrap="square" rtlCol="0">
            <a:spAutoFit/>
          </a:bodyPr>
          <a:lstStyle/>
          <a:p>
            <a:r>
              <a:rPr lang="en-US" sz="1000" dirty="0"/>
              <a:t>Life and Teachings of Jesus and His Apostles Chapter 37</a:t>
            </a:r>
          </a:p>
        </p:txBody>
      </p:sp>
      <p:sp>
        <p:nvSpPr>
          <p:cNvPr id="4" name="Rectangle 3"/>
          <p:cNvSpPr/>
          <p:nvPr/>
        </p:nvSpPr>
        <p:spPr>
          <a:xfrm>
            <a:off x="0" y="2318896"/>
            <a:ext cx="6052457" cy="3600986"/>
          </a:xfrm>
          <a:prstGeom prst="rect">
            <a:avLst/>
          </a:prstGeom>
          <a:ln>
            <a:solidFill>
              <a:schemeClr val="tx1"/>
            </a:solidFill>
          </a:ln>
        </p:spPr>
        <p:txBody>
          <a:bodyPr wrap="square">
            <a:spAutoFit/>
          </a:bodyPr>
          <a:lstStyle/>
          <a:p>
            <a:r>
              <a:rPr lang="en-US" sz="1200" b="1" dirty="0"/>
              <a:t>Troubled on Every Side 2 Corinthians 14:8-9:</a:t>
            </a:r>
          </a:p>
          <a:p>
            <a:r>
              <a:rPr lang="en-US" sz="1200" dirty="0"/>
              <a:t>“On some days we will have cause to remember the unkind treatment [the Savior] received, the rejection he experienced, and the injustice—oh, the injustice—he endured. When we, too, then face some of that in life, we can remember that Christ was also troubled on every side, but not distressed; perplexed, but not in despair; persecuted, but not forsaken; cast down, but not destroyed…</a:t>
            </a:r>
          </a:p>
          <a:p>
            <a:endParaRPr lang="en-US" sz="1200" dirty="0"/>
          </a:p>
          <a:p>
            <a:r>
              <a:rPr lang="en-US" sz="1200" b="1" dirty="0"/>
              <a:t>To those who stagger or stumble, he is there to steady and strengthen us. In the end he is there to save us, and for all this he gave his life. However dim our days may seem they have been darker for the Savior of the world."</a:t>
            </a:r>
            <a:r>
              <a:rPr lang="en-US" sz="1200" dirty="0"/>
              <a:t>  (see 2 Cor. 4:8–9)” Elder Jeffrey R. Holland (“This Do in Remembrance of Me,”</a:t>
            </a:r>
            <a:r>
              <a:rPr lang="en-US" sz="1200" i="1" dirty="0"/>
              <a:t> Ensign,</a:t>
            </a:r>
            <a:r>
              <a:rPr lang="en-US" sz="1200" dirty="0"/>
              <a:t> Nov. 1995, 69).</a:t>
            </a:r>
          </a:p>
          <a:p>
            <a:endParaRPr lang="en-US" sz="1200" dirty="0"/>
          </a:p>
          <a:p>
            <a:r>
              <a:rPr lang="en-US" sz="1200" b="1" dirty="0"/>
              <a:t>President George A. Smith</a:t>
            </a:r>
            <a:r>
              <a:rPr lang="en-US" sz="1200" dirty="0"/>
              <a:t> (1817–75) of the First Presidency received counsel in the spirit of Paul’s inspiring words from his cousin the Prophet Joseph Smith at a time of great difficulty: “He told me I should never get discouraged, whatever difficulties might surround me. If I was sunk in the lowest pit of Nova Scotia and all the Rocky Mountains piled on top of me, I ought not to be discouraged but hang on, exercise faith, and keep up good courage and I should come out on the top of the heap at last” (</a:t>
            </a:r>
            <a:r>
              <a:rPr lang="en-US" sz="1200" i="1" dirty="0"/>
              <a:t>Teachings of Presidents of the Church: Joseph Smith</a:t>
            </a:r>
            <a:r>
              <a:rPr lang="en-US" sz="1200" dirty="0"/>
              <a:t> [2007], 235).</a:t>
            </a:r>
          </a:p>
        </p:txBody>
      </p:sp>
      <p:sp>
        <p:nvSpPr>
          <p:cNvPr id="5" name="Rectangle 4"/>
          <p:cNvSpPr/>
          <p:nvPr/>
        </p:nvSpPr>
        <p:spPr>
          <a:xfrm>
            <a:off x="6096000" y="3302745"/>
            <a:ext cx="6096000" cy="1200329"/>
          </a:xfrm>
          <a:prstGeom prst="rect">
            <a:avLst/>
          </a:prstGeom>
          <a:ln>
            <a:solidFill>
              <a:schemeClr val="tx1"/>
            </a:solidFill>
          </a:ln>
        </p:spPr>
        <p:txBody>
          <a:bodyPr>
            <a:spAutoFit/>
          </a:bodyPr>
          <a:lstStyle/>
          <a:p>
            <a:r>
              <a:rPr lang="en-US" sz="1200" dirty="0"/>
              <a:t> “Reconciliation is the process of ransoming man from his state of sin and spiritual darkness and of restoring him to a state of harmony and unity with Deity. Through it God and man are no longer enemies. Man, who was once carnal and evil, who lived after the manner of the flesh, becomes a new creature of the Holy Ghost; he is born again; and, even as a little child, he is alive in Christ” Elder Bruce R. McConkie  (</a:t>
            </a:r>
            <a:r>
              <a:rPr lang="en-US" sz="1200" i="1" dirty="0"/>
              <a:t>Doctrinal New Testament Commentary,</a:t>
            </a:r>
            <a:r>
              <a:rPr lang="en-US" sz="1200" dirty="0"/>
              <a:t> 2:422–23; see also the commentary for Romans 5:11).</a:t>
            </a:r>
          </a:p>
        </p:txBody>
      </p:sp>
      <p:graphicFrame>
        <p:nvGraphicFramePr>
          <p:cNvPr id="7" name="Table 6"/>
          <p:cNvGraphicFramePr>
            <a:graphicFrameLocks noGrp="1"/>
          </p:cNvGraphicFramePr>
          <p:nvPr>
            <p:extLst>
              <p:ext uri="{D42A27DB-BD31-4B8C-83A1-F6EECF244321}">
                <p14:modId xmlns:p14="http://schemas.microsoft.com/office/powerpoint/2010/main" val="1267042623"/>
              </p:ext>
            </p:extLst>
          </p:nvPr>
        </p:nvGraphicFramePr>
        <p:xfrm>
          <a:off x="6063342" y="370114"/>
          <a:ext cx="6008916" cy="2926080"/>
        </p:xfrm>
        <a:graphic>
          <a:graphicData uri="http://schemas.openxmlformats.org/drawingml/2006/table">
            <a:tbl>
              <a:tblPr firstRow="1" bandRow="1">
                <a:tableStyleId>{5940675A-B579-460E-94D1-54222C63F5DA}</a:tableStyleId>
              </a:tblPr>
              <a:tblGrid>
                <a:gridCol w="3004458">
                  <a:extLst>
                    <a:ext uri="{9D8B030D-6E8A-4147-A177-3AD203B41FA5}">
                      <a16:colId xmlns:a16="http://schemas.microsoft.com/office/drawing/2014/main" val="20000"/>
                    </a:ext>
                  </a:extLst>
                </a:gridCol>
                <a:gridCol w="3004458">
                  <a:extLst>
                    <a:ext uri="{9D8B030D-6E8A-4147-A177-3AD203B41FA5}">
                      <a16:colId xmlns:a16="http://schemas.microsoft.com/office/drawing/2014/main" val="20001"/>
                    </a:ext>
                  </a:extLst>
                </a:gridCol>
              </a:tblGrid>
              <a:tr h="370840">
                <a:tc>
                  <a:txBody>
                    <a:bodyPr/>
                    <a:lstStyle/>
                    <a:p>
                      <a:r>
                        <a:rPr lang="en-US" sz="2000" dirty="0"/>
                        <a:t>Hebrews 4:14-15</a:t>
                      </a:r>
                    </a:p>
                  </a:txBody>
                  <a:tcPr/>
                </a:tc>
                <a:tc>
                  <a:txBody>
                    <a:bodyPr/>
                    <a:lstStyle/>
                    <a:p>
                      <a:pPr fontAlgn="base"/>
                      <a:r>
                        <a:rPr lang="en-US" sz="1200" b="0" i="0" kern="1200" dirty="0">
                          <a:solidFill>
                            <a:schemeClr val="tx1"/>
                          </a:solidFill>
                          <a:effectLst/>
                          <a:latin typeface="+mn-lt"/>
                          <a:ea typeface="+mn-ea"/>
                          <a:cs typeface="+mn-cs"/>
                        </a:rPr>
                        <a:t>Seeing then that we have a great high priest, that is passed into the heavens, Jesus the Son of God, let us hold fast </a:t>
                      </a:r>
                      <a:r>
                        <a:rPr lang="en-US" sz="1200" b="0" i="1" kern="1200" dirty="0">
                          <a:solidFill>
                            <a:schemeClr val="tx1"/>
                          </a:solidFill>
                          <a:effectLst/>
                          <a:latin typeface="+mn-lt"/>
                          <a:ea typeface="+mn-ea"/>
                          <a:cs typeface="+mn-cs"/>
                        </a:rPr>
                        <a:t>our</a:t>
                      </a:r>
                      <a:r>
                        <a:rPr lang="en-US" sz="1200" b="0" i="0" kern="1200" dirty="0">
                          <a:solidFill>
                            <a:schemeClr val="tx1"/>
                          </a:solidFill>
                          <a:effectLst/>
                          <a:latin typeface="+mn-lt"/>
                          <a:ea typeface="+mn-ea"/>
                          <a:cs typeface="+mn-cs"/>
                        </a:rPr>
                        <a:t> profession.</a:t>
                      </a:r>
                    </a:p>
                    <a:p>
                      <a:pPr fontAlgn="base"/>
                      <a:r>
                        <a:rPr lang="en-US" sz="1200" b="0" i="0" kern="1200" dirty="0">
                          <a:solidFill>
                            <a:schemeClr val="tx1"/>
                          </a:solidFill>
                          <a:effectLst/>
                          <a:latin typeface="+mn-lt"/>
                          <a:ea typeface="+mn-ea"/>
                          <a:cs typeface="+mn-cs"/>
                        </a:rPr>
                        <a:t>For we have not an high priest which cannot be touched with the feeling of our infirmities; but was in all points tempted like as </a:t>
                      </a:r>
                      <a:r>
                        <a:rPr lang="en-US" sz="1200" b="0" i="1" kern="1200" dirty="0">
                          <a:solidFill>
                            <a:schemeClr val="tx1"/>
                          </a:solidFill>
                          <a:effectLst/>
                          <a:latin typeface="+mn-lt"/>
                          <a:ea typeface="+mn-ea"/>
                          <a:cs typeface="+mn-cs"/>
                        </a:rPr>
                        <a:t>we are, yet</a:t>
                      </a:r>
                      <a:r>
                        <a:rPr lang="en-US" sz="1200" b="0" i="0" kern="1200" dirty="0">
                          <a:solidFill>
                            <a:schemeClr val="tx1"/>
                          </a:solidFill>
                          <a:effectLst/>
                          <a:latin typeface="+mn-lt"/>
                          <a:ea typeface="+mn-ea"/>
                          <a:cs typeface="+mn-cs"/>
                        </a:rPr>
                        <a:t> without sin.</a:t>
                      </a:r>
                      <a:endParaRPr lang="en-US" sz="1200" dirty="0"/>
                    </a:p>
                  </a:txBody>
                  <a:tcPr/>
                </a:tc>
                <a:extLst>
                  <a:ext uri="{0D108BD9-81ED-4DB2-BD59-A6C34878D82A}">
                    <a16:rowId xmlns:a16="http://schemas.microsoft.com/office/drawing/2014/main" val="10000"/>
                  </a:ext>
                </a:extLst>
              </a:tr>
              <a:tr h="370840">
                <a:tc>
                  <a:txBody>
                    <a:bodyPr/>
                    <a:lstStyle/>
                    <a:p>
                      <a:r>
                        <a:rPr lang="en-US" sz="2000" dirty="0"/>
                        <a:t>1 Peter 2:22</a:t>
                      </a:r>
                    </a:p>
                  </a:txBody>
                  <a:tcPr/>
                </a:tc>
                <a:tc>
                  <a:txBody>
                    <a:bodyPr/>
                    <a:lstStyle/>
                    <a:p>
                      <a:r>
                        <a:rPr lang="en-US" sz="1200" b="0" i="0" kern="1200" dirty="0">
                          <a:solidFill>
                            <a:schemeClr val="tx1"/>
                          </a:solidFill>
                          <a:effectLst/>
                          <a:latin typeface="+mn-lt"/>
                          <a:ea typeface="+mn-ea"/>
                          <a:cs typeface="+mn-cs"/>
                        </a:rPr>
                        <a:t>Who did no sin, neither was guile found in his mouth:</a:t>
                      </a:r>
                      <a:endParaRPr lang="en-US" sz="1200" dirty="0"/>
                    </a:p>
                  </a:txBody>
                  <a:tcPr/>
                </a:tc>
                <a:extLst>
                  <a:ext uri="{0D108BD9-81ED-4DB2-BD59-A6C34878D82A}">
                    <a16:rowId xmlns:a16="http://schemas.microsoft.com/office/drawing/2014/main" val="10001"/>
                  </a:ext>
                </a:extLst>
              </a:tr>
              <a:tr h="370840">
                <a:tc>
                  <a:txBody>
                    <a:bodyPr/>
                    <a:lstStyle/>
                    <a:p>
                      <a:r>
                        <a:rPr lang="en-US" sz="2000" dirty="0"/>
                        <a:t>1 John 3:5</a:t>
                      </a:r>
                    </a:p>
                  </a:txBody>
                  <a:tcPr/>
                </a:tc>
                <a:tc>
                  <a:txBody>
                    <a:bodyPr/>
                    <a:lstStyle/>
                    <a:p>
                      <a:r>
                        <a:rPr lang="en-US" sz="1200" b="0" i="0" kern="1200" dirty="0">
                          <a:solidFill>
                            <a:schemeClr val="tx1"/>
                          </a:solidFill>
                          <a:effectLst/>
                          <a:latin typeface="+mn-lt"/>
                          <a:ea typeface="+mn-ea"/>
                          <a:cs typeface="+mn-cs"/>
                        </a:rPr>
                        <a:t>And ye know that he was manifested to take away our sins; and in him is no sin.</a:t>
                      </a:r>
                      <a:endParaRPr lang="en-US" sz="1200" dirty="0"/>
                    </a:p>
                  </a:txBody>
                  <a:tcPr/>
                </a:tc>
                <a:extLst>
                  <a:ext uri="{0D108BD9-81ED-4DB2-BD59-A6C34878D82A}">
                    <a16:rowId xmlns:a16="http://schemas.microsoft.com/office/drawing/2014/main" val="10002"/>
                  </a:ext>
                </a:extLst>
              </a:tr>
              <a:tr h="370840">
                <a:tc>
                  <a:txBody>
                    <a:bodyPr/>
                    <a:lstStyle/>
                    <a:p>
                      <a:r>
                        <a:rPr lang="en-US" sz="2000" dirty="0"/>
                        <a:t>2 Corinthians 5:21</a:t>
                      </a:r>
                    </a:p>
                  </a:txBody>
                  <a:tcPr/>
                </a:tc>
                <a:tc>
                  <a:txBody>
                    <a:bodyPr/>
                    <a:lstStyle/>
                    <a:p>
                      <a:r>
                        <a:rPr lang="en-US" sz="1200" b="0" i="0" kern="1200" dirty="0">
                          <a:solidFill>
                            <a:schemeClr val="tx1"/>
                          </a:solidFill>
                          <a:effectLst/>
                          <a:latin typeface="+mn-lt"/>
                          <a:ea typeface="+mn-ea"/>
                          <a:cs typeface="+mn-cs"/>
                        </a:rPr>
                        <a:t>For he hath made him </a:t>
                      </a:r>
                      <a:r>
                        <a:rPr lang="en-US" sz="1200" b="0" i="1" kern="1200" dirty="0">
                          <a:solidFill>
                            <a:schemeClr val="tx1"/>
                          </a:solidFill>
                          <a:effectLst/>
                          <a:latin typeface="+mn-lt"/>
                          <a:ea typeface="+mn-ea"/>
                          <a:cs typeface="+mn-cs"/>
                        </a:rPr>
                        <a:t>to be</a:t>
                      </a:r>
                      <a:r>
                        <a:rPr lang="en-US" sz="1200" b="0" i="0" kern="1200" dirty="0">
                          <a:solidFill>
                            <a:schemeClr val="tx1"/>
                          </a:solidFill>
                          <a:effectLst/>
                          <a:latin typeface="+mn-lt"/>
                          <a:ea typeface="+mn-ea"/>
                          <a:cs typeface="+mn-cs"/>
                        </a:rPr>
                        <a:t> sin for us, who knew no sin; that we might be made the righteousness of God in him.</a:t>
                      </a:r>
                      <a:endParaRPr lang="en-US" sz="1200" dirty="0"/>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6063343" y="0"/>
            <a:ext cx="5987143" cy="369332"/>
          </a:xfrm>
          <a:prstGeom prst="rect">
            <a:avLst/>
          </a:prstGeom>
          <a:noFill/>
          <a:ln>
            <a:solidFill>
              <a:schemeClr val="tx1"/>
            </a:solidFill>
          </a:ln>
        </p:spPr>
        <p:txBody>
          <a:bodyPr wrap="square" rtlCol="0">
            <a:spAutoFit/>
          </a:bodyPr>
          <a:lstStyle/>
          <a:p>
            <a:pPr algn="ctr"/>
            <a:r>
              <a:rPr lang="en-US" b="1" dirty="0"/>
              <a:t>Scripture of Jesus Christ—He is without sin</a:t>
            </a:r>
          </a:p>
        </p:txBody>
      </p:sp>
    </p:spTree>
    <p:extLst>
      <p:ext uri="{BB962C8B-B14F-4D97-AF65-F5344CB8AC3E}">
        <p14:creationId xmlns:p14="http://schemas.microsoft.com/office/powerpoint/2010/main" val="15076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3575" y="525101"/>
            <a:ext cx="3657601" cy="1015663"/>
          </a:xfrm>
          <a:prstGeom prst="rect">
            <a:avLst/>
          </a:prstGeom>
          <a:noFill/>
        </p:spPr>
        <p:txBody>
          <a:bodyPr wrap="square" rtlCol="0">
            <a:spAutoFit/>
          </a:bodyPr>
          <a:lstStyle/>
          <a:p>
            <a:r>
              <a:rPr lang="en-US" sz="2000" dirty="0">
                <a:solidFill>
                  <a:schemeClr val="bg1"/>
                </a:solidFill>
              </a:rPr>
              <a:t>What might the person being pushed think about the person who is pushing him?</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man pushing another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80" y="1622455"/>
            <a:ext cx="42862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n pushing another man from street with automobile com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3780" y="896294"/>
            <a:ext cx="4286250"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96100" y="164723"/>
            <a:ext cx="4841466" cy="646331"/>
          </a:xfrm>
          <a:prstGeom prst="rect">
            <a:avLst/>
          </a:prstGeom>
        </p:spPr>
        <p:txBody>
          <a:bodyPr wrap="square">
            <a:spAutoFit/>
          </a:bodyPr>
          <a:lstStyle/>
          <a:p>
            <a:r>
              <a:rPr lang="en-US" dirty="0">
                <a:solidFill>
                  <a:schemeClr val="bg1"/>
                </a:solidFill>
                <a:latin typeface="Open Sans"/>
              </a:rPr>
              <a:t>Seeing the bigger picture, does this change your judgment on that person?</a:t>
            </a:r>
            <a:endParaRPr lang="en-US" dirty="0">
              <a:solidFill>
                <a:schemeClr val="bg1"/>
              </a:solidFill>
            </a:endParaRPr>
          </a:p>
        </p:txBody>
      </p:sp>
      <p:sp>
        <p:nvSpPr>
          <p:cNvPr id="8" name="Rectangle 7"/>
          <p:cNvSpPr/>
          <p:nvPr/>
        </p:nvSpPr>
        <p:spPr>
          <a:xfrm>
            <a:off x="1572034" y="5670983"/>
            <a:ext cx="4982424" cy="646331"/>
          </a:xfrm>
          <a:prstGeom prst="rect">
            <a:avLst/>
          </a:prstGeom>
        </p:spPr>
        <p:txBody>
          <a:bodyPr wrap="square">
            <a:spAutoFit/>
          </a:bodyPr>
          <a:lstStyle/>
          <a:p>
            <a:r>
              <a:rPr lang="en-US" dirty="0">
                <a:solidFill>
                  <a:schemeClr val="bg1"/>
                </a:solidFill>
                <a:latin typeface="Open Sans"/>
              </a:rPr>
              <a:t>Paul wrote to the Corinthian Saints to help them see the larger context of their tribulations.</a:t>
            </a:r>
            <a:endParaRPr lang="en-US" dirty="0">
              <a:solidFill>
                <a:schemeClr val="bg1"/>
              </a:solidFill>
            </a:endParaRPr>
          </a:p>
        </p:txBody>
      </p:sp>
    </p:spTree>
    <p:extLst>
      <p:ext uri="{BB962C8B-B14F-4D97-AF65-F5344CB8AC3E}">
        <p14:creationId xmlns:p14="http://schemas.microsoft.com/office/powerpoint/2010/main" val="224142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4686055"/>
              </p:ext>
            </p:extLst>
          </p:nvPr>
        </p:nvGraphicFramePr>
        <p:xfrm>
          <a:off x="235857" y="414866"/>
          <a:ext cx="11749315" cy="6309360"/>
        </p:xfrm>
        <a:graphic>
          <a:graphicData uri="http://schemas.openxmlformats.org/drawingml/2006/table">
            <a:tbl>
              <a:tblPr firstRow="1" bandRow="1">
                <a:tableStyleId>{5940675A-B579-460E-94D1-54222C63F5DA}</a:tableStyleId>
              </a:tblPr>
              <a:tblGrid>
                <a:gridCol w="1835102">
                  <a:extLst>
                    <a:ext uri="{9D8B030D-6E8A-4147-A177-3AD203B41FA5}">
                      <a16:colId xmlns:a16="http://schemas.microsoft.com/office/drawing/2014/main" val="20000"/>
                    </a:ext>
                  </a:extLst>
                </a:gridCol>
                <a:gridCol w="1457972">
                  <a:extLst>
                    <a:ext uri="{9D8B030D-6E8A-4147-A177-3AD203B41FA5}">
                      <a16:colId xmlns:a16="http://schemas.microsoft.com/office/drawing/2014/main" val="20001"/>
                    </a:ext>
                  </a:extLst>
                </a:gridCol>
                <a:gridCol w="8456241">
                  <a:extLst>
                    <a:ext uri="{9D8B030D-6E8A-4147-A177-3AD203B41FA5}">
                      <a16:colId xmlns:a16="http://schemas.microsoft.com/office/drawing/2014/main" val="20002"/>
                    </a:ext>
                  </a:extLst>
                </a:gridCol>
              </a:tblGrid>
              <a:tr h="370840">
                <a:tc>
                  <a:txBody>
                    <a:bodyPr/>
                    <a:lstStyle/>
                    <a:p>
                      <a:r>
                        <a:rPr lang="en-US" sz="1200" dirty="0"/>
                        <a:t>Hebrews 11:7</a:t>
                      </a:r>
                    </a:p>
                  </a:txBody>
                  <a:tcPr/>
                </a:tc>
                <a:tc>
                  <a:txBody>
                    <a:bodyPr/>
                    <a:lstStyle/>
                    <a:p>
                      <a:r>
                        <a:rPr lang="en-US" sz="1200" b="0" i="0" kern="1200" dirty="0">
                          <a:solidFill>
                            <a:schemeClr val="tx1"/>
                          </a:solidFill>
                          <a:effectLst/>
                          <a:latin typeface="+mn-lt"/>
                          <a:ea typeface="+mn-ea"/>
                          <a:cs typeface="+mn-cs"/>
                        </a:rPr>
                        <a:t>Noah</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By faith</a:t>
                      </a:r>
                      <a:r>
                        <a:rPr lang="en-US" sz="1200" b="0" i="0" kern="1200" dirty="0">
                          <a:solidFill>
                            <a:schemeClr val="tx1"/>
                          </a:solidFill>
                          <a:effectLst/>
                          <a:latin typeface="+mn-lt"/>
                          <a:ea typeface="+mn-ea"/>
                          <a:cs typeface="+mn-cs"/>
                        </a:rPr>
                        <a:t> Noah, being warned of God of things not seen as yet, moved with fear, prepared an ark to the saving of his house; by the which he condemned the world, and became heir of the righteousness which is by faith.</a:t>
                      </a:r>
                      <a:endParaRPr lang="en-US" sz="1200" dirty="0"/>
                    </a:p>
                    <a:p>
                      <a:endParaRPr lang="en-US" sz="1200" dirty="0"/>
                    </a:p>
                  </a:txBody>
                  <a:tcPr/>
                </a:tc>
                <a:extLst>
                  <a:ext uri="{0D108BD9-81ED-4DB2-BD59-A6C34878D82A}">
                    <a16:rowId xmlns:a16="http://schemas.microsoft.com/office/drawing/2014/main" val="10000"/>
                  </a:ext>
                </a:extLst>
              </a:tr>
              <a:tr h="370840">
                <a:tc>
                  <a:txBody>
                    <a:bodyPr/>
                    <a:lstStyle/>
                    <a:p>
                      <a:r>
                        <a:rPr lang="en-US" sz="1200" dirty="0"/>
                        <a:t>Alma 32:27</a:t>
                      </a:r>
                    </a:p>
                  </a:txBody>
                  <a:tcPr/>
                </a:tc>
                <a:tc>
                  <a:txBody>
                    <a:bodyPr/>
                    <a:lstStyle/>
                    <a:p>
                      <a:r>
                        <a:rPr lang="en-US" sz="1200" dirty="0"/>
                        <a:t>Alma Teaches</a:t>
                      </a:r>
                    </a:p>
                  </a:txBody>
                  <a:tcPr/>
                </a:tc>
                <a:tc>
                  <a:txBody>
                    <a:bodyPr/>
                    <a:lstStyle/>
                    <a:p>
                      <a:r>
                        <a:rPr lang="en-US" sz="1200" b="0" i="0" kern="1200" dirty="0">
                          <a:solidFill>
                            <a:schemeClr val="tx1"/>
                          </a:solidFill>
                          <a:effectLst/>
                          <a:latin typeface="+mn-lt"/>
                          <a:ea typeface="+mn-ea"/>
                          <a:cs typeface="+mn-cs"/>
                        </a:rPr>
                        <a:t>But behold, if ye will awake and arouse your faculties, even to an experiment upon my words, </a:t>
                      </a:r>
                      <a:r>
                        <a:rPr lang="en-US" sz="1200" b="1" i="0" kern="1200" dirty="0">
                          <a:solidFill>
                            <a:schemeClr val="tx1"/>
                          </a:solidFill>
                          <a:effectLst/>
                          <a:latin typeface="+mn-lt"/>
                          <a:ea typeface="+mn-ea"/>
                          <a:cs typeface="+mn-cs"/>
                        </a:rPr>
                        <a:t>and exercise a particle of faith</a:t>
                      </a:r>
                      <a:r>
                        <a:rPr lang="en-US" sz="1200" b="0" i="0" kern="1200" dirty="0">
                          <a:solidFill>
                            <a:schemeClr val="tx1"/>
                          </a:solidFill>
                          <a:effectLst/>
                          <a:latin typeface="+mn-lt"/>
                          <a:ea typeface="+mn-ea"/>
                          <a:cs typeface="+mn-cs"/>
                        </a:rPr>
                        <a:t>, yea, even if ye can no more than desire to believe, let this desire work in you, even until ye believe in a manner that ye can give place for a portion of my words</a:t>
                      </a:r>
                      <a:endParaRPr lang="en-US" sz="1200" dirty="0"/>
                    </a:p>
                  </a:txBody>
                  <a:tcPr/>
                </a:tc>
                <a:extLst>
                  <a:ext uri="{0D108BD9-81ED-4DB2-BD59-A6C34878D82A}">
                    <a16:rowId xmlns:a16="http://schemas.microsoft.com/office/drawing/2014/main" val="10001"/>
                  </a:ext>
                </a:extLst>
              </a:tr>
              <a:tr h="370840">
                <a:tc>
                  <a:txBody>
                    <a:bodyPr/>
                    <a:lstStyle/>
                    <a:p>
                      <a:r>
                        <a:rPr lang="en-US" sz="1200" dirty="0"/>
                        <a:t>Luke 8:48</a:t>
                      </a:r>
                    </a:p>
                  </a:txBody>
                  <a:tcPr/>
                </a:tc>
                <a:tc>
                  <a:txBody>
                    <a:bodyPr/>
                    <a:lstStyle/>
                    <a:p>
                      <a:r>
                        <a:rPr lang="en-US" sz="1200" dirty="0"/>
                        <a:t>The woman who touches Jesus’ hem</a:t>
                      </a:r>
                    </a:p>
                  </a:txBody>
                  <a:tcPr/>
                </a:tc>
                <a:tc>
                  <a:txBody>
                    <a:bodyPr/>
                    <a:lstStyle/>
                    <a:p>
                      <a:r>
                        <a:rPr lang="en-US" sz="1200" b="0" i="0" kern="1200" dirty="0">
                          <a:solidFill>
                            <a:schemeClr val="tx1"/>
                          </a:solidFill>
                          <a:effectLst/>
                          <a:latin typeface="+mn-lt"/>
                          <a:ea typeface="+mn-ea"/>
                          <a:cs typeface="+mn-cs"/>
                        </a:rPr>
                        <a:t>And he said unto her, Daughter, be of good comfort: </a:t>
                      </a:r>
                      <a:r>
                        <a:rPr lang="en-US" sz="1200" b="1" i="0" kern="1200" dirty="0">
                          <a:solidFill>
                            <a:schemeClr val="tx1"/>
                          </a:solidFill>
                          <a:effectLst/>
                          <a:latin typeface="+mn-lt"/>
                          <a:ea typeface="+mn-ea"/>
                          <a:cs typeface="+mn-cs"/>
                        </a:rPr>
                        <a:t>thy faith </a:t>
                      </a:r>
                      <a:r>
                        <a:rPr lang="en-US" sz="1200" b="0" i="0" kern="1200" dirty="0">
                          <a:solidFill>
                            <a:schemeClr val="tx1"/>
                          </a:solidFill>
                          <a:effectLst/>
                          <a:latin typeface="+mn-lt"/>
                          <a:ea typeface="+mn-ea"/>
                          <a:cs typeface="+mn-cs"/>
                        </a:rPr>
                        <a:t>hath made thee whole; go in peace.</a:t>
                      </a:r>
                      <a:endParaRPr lang="en-US" sz="1200" dirty="0"/>
                    </a:p>
                  </a:txBody>
                  <a:tcPr/>
                </a:tc>
                <a:extLst>
                  <a:ext uri="{0D108BD9-81ED-4DB2-BD59-A6C34878D82A}">
                    <a16:rowId xmlns:a16="http://schemas.microsoft.com/office/drawing/2014/main" val="10002"/>
                  </a:ext>
                </a:extLst>
              </a:tr>
              <a:tr h="370840">
                <a:tc>
                  <a:txBody>
                    <a:bodyPr/>
                    <a:lstStyle/>
                    <a:p>
                      <a:r>
                        <a:rPr lang="en-US" sz="1200" dirty="0"/>
                        <a:t>Mark 10:52</a:t>
                      </a:r>
                    </a:p>
                  </a:txBody>
                  <a:tcPr/>
                </a:tc>
                <a:tc>
                  <a:txBody>
                    <a:bodyPr/>
                    <a:lstStyle/>
                    <a:p>
                      <a:r>
                        <a:rPr lang="en-US" sz="1200" dirty="0"/>
                        <a:t>Jesus Heals the blind man</a:t>
                      </a:r>
                    </a:p>
                  </a:txBody>
                  <a:tcPr/>
                </a:tc>
                <a:tc>
                  <a:txBody>
                    <a:bodyPr/>
                    <a:lstStyle/>
                    <a:p>
                      <a:r>
                        <a:rPr lang="en-US" sz="1200" b="0" i="0" kern="1200" dirty="0">
                          <a:solidFill>
                            <a:schemeClr val="tx1"/>
                          </a:solidFill>
                          <a:effectLst/>
                          <a:latin typeface="+mn-lt"/>
                          <a:ea typeface="+mn-ea"/>
                          <a:cs typeface="+mn-cs"/>
                        </a:rPr>
                        <a:t>And Jesus said unto him, Go thy way; </a:t>
                      </a:r>
                      <a:r>
                        <a:rPr lang="en-US" sz="1200" b="1" i="0" kern="1200" dirty="0">
                          <a:solidFill>
                            <a:schemeClr val="tx1"/>
                          </a:solidFill>
                          <a:effectLst/>
                          <a:latin typeface="+mn-lt"/>
                          <a:ea typeface="+mn-ea"/>
                          <a:cs typeface="+mn-cs"/>
                        </a:rPr>
                        <a:t>thy faith </a:t>
                      </a:r>
                      <a:r>
                        <a:rPr lang="en-US" sz="1200" b="0" i="0" kern="1200" dirty="0">
                          <a:solidFill>
                            <a:schemeClr val="tx1"/>
                          </a:solidFill>
                          <a:effectLst/>
                          <a:latin typeface="+mn-lt"/>
                          <a:ea typeface="+mn-ea"/>
                          <a:cs typeface="+mn-cs"/>
                        </a:rPr>
                        <a:t>hath made thee whole. And immediately he received his sight, and followed Jesus in the way.</a:t>
                      </a:r>
                      <a:endParaRPr lang="en-US" sz="1200" dirty="0"/>
                    </a:p>
                  </a:txBody>
                  <a:tcPr/>
                </a:tc>
                <a:extLst>
                  <a:ext uri="{0D108BD9-81ED-4DB2-BD59-A6C34878D82A}">
                    <a16:rowId xmlns:a16="http://schemas.microsoft.com/office/drawing/2014/main" val="10003"/>
                  </a:ext>
                </a:extLst>
              </a:tr>
              <a:tr h="370840">
                <a:tc>
                  <a:txBody>
                    <a:bodyPr/>
                    <a:lstStyle/>
                    <a:p>
                      <a:r>
                        <a:rPr lang="en-US" sz="1200" dirty="0" err="1"/>
                        <a:t>Enos</a:t>
                      </a:r>
                      <a:r>
                        <a:rPr lang="en-US" sz="1200" dirty="0"/>
                        <a:t> 1:8</a:t>
                      </a:r>
                    </a:p>
                  </a:txBody>
                  <a:tcPr/>
                </a:tc>
                <a:tc>
                  <a:txBody>
                    <a:bodyPr/>
                    <a:lstStyle/>
                    <a:p>
                      <a:r>
                        <a:rPr lang="en-US" sz="1200" dirty="0" err="1"/>
                        <a:t>Enos</a:t>
                      </a:r>
                      <a:endParaRPr lang="en-US" sz="1200" dirty="0"/>
                    </a:p>
                  </a:txBody>
                  <a:tcPr/>
                </a:tc>
                <a:tc>
                  <a:txBody>
                    <a:bodyPr/>
                    <a:lstStyle/>
                    <a:p>
                      <a:r>
                        <a:rPr lang="en-US" sz="1200" b="0" i="0" kern="1200" dirty="0">
                          <a:solidFill>
                            <a:schemeClr val="tx1"/>
                          </a:solidFill>
                          <a:effectLst/>
                          <a:latin typeface="+mn-lt"/>
                          <a:ea typeface="+mn-ea"/>
                          <a:cs typeface="+mn-cs"/>
                        </a:rPr>
                        <a:t>And he said unto me: Because of </a:t>
                      </a:r>
                      <a:r>
                        <a:rPr lang="en-US" sz="1200" b="1" i="0" kern="1200" dirty="0">
                          <a:solidFill>
                            <a:schemeClr val="tx1"/>
                          </a:solidFill>
                          <a:effectLst/>
                          <a:latin typeface="+mn-lt"/>
                          <a:ea typeface="+mn-ea"/>
                          <a:cs typeface="+mn-cs"/>
                        </a:rPr>
                        <a:t>thy faith in Christ</a:t>
                      </a:r>
                      <a:r>
                        <a:rPr lang="en-US" sz="1200" b="0" i="0" kern="1200" dirty="0">
                          <a:solidFill>
                            <a:schemeClr val="tx1"/>
                          </a:solidFill>
                          <a:effectLst/>
                          <a:latin typeface="+mn-lt"/>
                          <a:ea typeface="+mn-ea"/>
                          <a:cs typeface="+mn-cs"/>
                        </a:rPr>
                        <a:t>, whom thou hast never before heard nor seen. And many years pass away before he shall manifest himself in the flesh; wherefore, go to, thy faith hath made thee whole.</a:t>
                      </a:r>
                      <a:endParaRPr lang="en-US" sz="1200" dirty="0"/>
                    </a:p>
                  </a:txBody>
                  <a:tcPr/>
                </a:tc>
                <a:extLst>
                  <a:ext uri="{0D108BD9-81ED-4DB2-BD59-A6C34878D82A}">
                    <a16:rowId xmlns:a16="http://schemas.microsoft.com/office/drawing/2014/main" val="10004"/>
                  </a:ext>
                </a:extLst>
              </a:tr>
              <a:tr h="370840">
                <a:tc>
                  <a:txBody>
                    <a:bodyPr/>
                    <a:lstStyle/>
                    <a:p>
                      <a:r>
                        <a:rPr lang="en-US" sz="1200" dirty="0"/>
                        <a:t>Moroni 10:4</a:t>
                      </a:r>
                    </a:p>
                  </a:txBody>
                  <a:tcPr/>
                </a:tc>
                <a:tc>
                  <a:txBody>
                    <a:bodyPr/>
                    <a:lstStyle/>
                    <a:p>
                      <a:r>
                        <a:rPr lang="en-US" sz="1200" dirty="0"/>
                        <a:t>Moroni</a:t>
                      </a:r>
                    </a:p>
                  </a:txBody>
                  <a:tcPr/>
                </a:tc>
                <a:tc>
                  <a:txBody>
                    <a:bodyPr/>
                    <a:lstStyle/>
                    <a:p>
                      <a:r>
                        <a:rPr lang="en-US" sz="1200" b="0" i="0" kern="1200" dirty="0">
                          <a:solidFill>
                            <a:schemeClr val="tx1"/>
                          </a:solidFill>
                          <a:effectLst/>
                          <a:latin typeface="+mn-lt"/>
                          <a:ea typeface="+mn-ea"/>
                          <a:cs typeface="+mn-cs"/>
                        </a:rPr>
                        <a:t>And when ye shall receive these things, I would exhort you that ye would ask God, the Eternal Father, in the name of Christ, if these things are not true; and if ye shall ask with a sincere heart, with real intent</a:t>
                      </a:r>
                      <a:r>
                        <a:rPr lang="en-US" sz="1200" b="1" i="0" kern="1200" dirty="0">
                          <a:solidFill>
                            <a:schemeClr val="tx1"/>
                          </a:solidFill>
                          <a:effectLst/>
                          <a:latin typeface="+mn-lt"/>
                          <a:ea typeface="+mn-ea"/>
                          <a:cs typeface="+mn-cs"/>
                        </a:rPr>
                        <a:t>, having faith in Christ</a:t>
                      </a:r>
                      <a:r>
                        <a:rPr lang="en-US" sz="1200" b="0" i="0" kern="1200" dirty="0">
                          <a:solidFill>
                            <a:schemeClr val="tx1"/>
                          </a:solidFill>
                          <a:effectLst/>
                          <a:latin typeface="+mn-lt"/>
                          <a:ea typeface="+mn-ea"/>
                          <a:cs typeface="+mn-cs"/>
                        </a:rPr>
                        <a:t>, he will manifest the truth of it unto you, by the power of the Holy Ghost.</a:t>
                      </a:r>
                      <a:endParaRPr lang="en-US" sz="1200" dirty="0"/>
                    </a:p>
                  </a:txBody>
                  <a:tcPr/>
                </a:tc>
                <a:extLst>
                  <a:ext uri="{0D108BD9-81ED-4DB2-BD59-A6C34878D82A}">
                    <a16:rowId xmlns:a16="http://schemas.microsoft.com/office/drawing/2014/main" val="10005"/>
                  </a:ext>
                </a:extLst>
              </a:tr>
              <a:tr h="370840">
                <a:tc>
                  <a:txBody>
                    <a:bodyPr/>
                    <a:lstStyle/>
                    <a:p>
                      <a:r>
                        <a:rPr lang="en-US" sz="1200" dirty="0"/>
                        <a:t>Ether 12:7</a:t>
                      </a:r>
                    </a:p>
                  </a:txBody>
                  <a:tcPr/>
                </a:tc>
                <a:tc>
                  <a:txBody>
                    <a:bodyPr/>
                    <a:lstStyle/>
                    <a:p>
                      <a:r>
                        <a:rPr lang="en-US" sz="1200" dirty="0"/>
                        <a:t>Ether Teaches</a:t>
                      </a:r>
                    </a:p>
                  </a:txBody>
                  <a:tcPr/>
                </a:tc>
                <a:tc>
                  <a:txBody>
                    <a:bodyPr/>
                    <a:lstStyle/>
                    <a:p>
                      <a:r>
                        <a:rPr lang="en-US" sz="1200" b="0" i="0" kern="1200" dirty="0">
                          <a:solidFill>
                            <a:schemeClr val="tx1"/>
                          </a:solidFill>
                          <a:effectLst/>
                          <a:latin typeface="+mn-lt"/>
                          <a:ea typeface="+mn-ea"/>
                          <a:cs typeface="+mn-cs"/>
                        </a:rPr>
                        <a:t>For it was </a:t>
                      </a:r>
                      <a:r>
                        <a:rPr lang="en-US" sz="1200" b="1" i="0" kern="1200" dirty="0">
                          <a:solidFill>
                            <a:schemeClr val="tx1"/>
                          </a:solidFill>
                          <a:effectLst/>
                          <a:latin typeface="+mn-lt"/>
                          <a:ea typeface="+mn-ea"/>
                          <a:cs typeface="+mn-cs"/>
                        </a:rPr>
                        <a:t>by faith </a:t>
                      </a:r>
                      <a:r>
                        <a:rPr lang="en-US" sz="1200" b="0" i="0" kern="1200" dirty="0">
                          <a:solidFill>
                            <a:schemeClr val="tx1"/>
                          </a:solidFill>
                          <a:effectLst/>
                          <a:latin typeface="+mn-lt"/>
                          <a:ea typeface="+mn-ea"/>
                          <a:cs typeface="+mn-cs"/>
                        </a:rPr>
                        <a:t>that Christ showed himself unto our fathers, after he had risen from the dead; and he showed not himself unto them until after </a:t>
                      </a:r>
                      <a:r>
                        <a:rPr lang="en-US" sz="1200" b="1" i="0" kern="1200" dirty="0">
                          <a:solidFill>
                            <a:schemeClr val="tx1"/>
                          </a:solidFill>
                          <a:effectLst/>
                          <a:latin typeface="+mn-lt"/>
                          <a:ea typeface="+mn-ea"/>
                          <a:cs typeface="+mn-cs"/>
                        </a:rPr>
                        <a:t>they had faith in him</a:t>
                      </a:r>
                      <a:r>
                        <a:rPr lang="en-US" sz="1200" b="0" i="0" kern="1200" dirty="0">
                          <a:solidFill>
                            <a:schemeClr val="tx1"/>
                          </a:solidFill>
                          <a:effectLst/>
                          <a:latin typeface="+mn-lt"/>
                          <a:ea typeface="+mn-ea"/>
                          <a:cs typeface="+mn-cs"/>
                        </a:rPr>
                        <a:t>; wherefore, it must needs be that some had faith in him, for he showed himself not unto the world.</a:t>
                      </a:r>
                      <a:endParaRPr lang="en-US" sz="1200" dirty="0"/>
                    </a:p>
                  </a:txBody>
                  <a:tcPr/>
                </a:tc>
                <a:extLst>
                  <a:ext uri="{0D108BD9-81ED-4DB2-BD59-A6C34878D82A}">
                    <a16:rowId xmlns:a16="http://schemas.microsoft.com/office/drawing/2014/main" val="10006"/>
                  </a:ext>
                </a:extLst>
              </a:tr>
              <a:tr h="370840">
                <a:tc>
                  <a:txBody>
                    <a:bodyPr/>
                    <a:lstStyle/>
                    <a:p>
                      <a:r>
                        <a:rPr lang="en-US" sz="1200" dirty="0"/>
                        <a:t>Ether 12:20</a:t>
                      </a:r>
                    </a:p>
                  </a:txBody>
                  <a:tcPr/>
                </a:tc>
                <a:tc>
                  <a:txBody>
                    <a:bodyPr/>
                    <a:lstStyle/>
                    <a:p>
                      <a:r>
                        <a:rPr lang="en-US" sz="1200" dirty="0"/>
                        <a:t>The Brother of Jared recorded by Ether</a:t>
                      </a:r>
                    </a:p>
                  </a:txBody>
                  <a:tcPr/>
                </a:tc>
                <a:tc>
                  <a:txBody>
                    <a:bodyPr/>
                    <a:lstStyle/>
                    <a:p>
                      <a:r>
                        <a:rPr lang="en-US" sz="1200" b="0" i="0" kern="1200" dirty="0">
                          <a:solidFill>
                            <a:schemeClr val="tx1"/>
                          </a:solidFill>
                          <a:effectLst/>
                          <a:latin typeface="+mn-lt"/>
                          <a:ea typeface="+mn-ea"/>
                          <a:cs typeface="+mn-cs"/>
                        </a:rPr>
                        <a:t>And behold, we have seen in this record that one of these was the brother of Jared; for </a:t>
                      </a:r>
                      <a:r>
                        <a:rPr lang="en-US" sz="1200" b="1" i="0" kern="1200" dirty="0">
                          <a:solidFill>
                            <a:schemeClr val="tx1"/>
                          </a:solidFill>
                          <a:effectLst/>
                          <a:latin typeface="+mn-lt"/>
                          <a:ea typeface="+mn-ea"/>
                          <a:cs typeface="+mn-cs"/>
                        </a:rPr>
                        <a:t>so great was his faith in God</a:t>
                      </a:r>
                      <a:r>
                        <a:rPr lang="en-US" sz="1200" b="0" i="0" kern="1200" dirty="0">
                          <a:solidFill>
                            <a:schemeClr val="tx1"/>
                          </a:solidFill>
                          <a:effectLst/>
                          <a:latin typeface="+mn-lt"/>
                          <a:ea typeface="+mn-ea"/>
                          <a:cs typeface="+mn-cs"/>
                        </a:rPr>
                        <a:t>, that when God put forth his finger he could not hide it from the sight of the brother of Jared, because of his word which he had spoken unto him, which word he had obtained by faith.</a:t>
                      </a:r>
                      <a:endParaRPr lang="en-US" sz="1200" dirty="0"/>
                    </a:p>
                  </a:txBody>
                  <a:tcPr/>
                </a:tc>
                <a:extLst>
                  <a:ext uri="{0D108BD9-81ED-4DB2-BD59-A6C34878D82A}">
                    <a16:rowId xmlns:a16="http://schemas.microsoft.com/office/drawing/2014/main" val="10007"/>
                  </a:ext>
                </a:extLst>
              </a:tr>
              <a:tr h="370840">
                <a:tc>
                  <a:txBody>
                    <a:bodyPr/>
                    <a:lstStyle/>
                    <a:p>
                      <a:r>
                        <a:rPr lang="en-US" sz="1200" dirty="0"/>
                        <a:t>Daniel 6:23</a:t>
                      </a:r>
                    </a:p>
                  </a:txBody>
                  <a:tcPr/>
                </a:tc>
                <a:tc>
                  <a:txBody>
                    <a:bodyPr/>
                    <a:lstStyle/>
                    <a:p>
                      <a:r>
                        <a:rPr lang="en-US" sz="1200" dirty="0"/>
                        <a:t>Daniel in the Lion’s Den</a:t>
                      </a:r>
                    </a:p>
                  </a:txBody>
                  <a:tcPr/>
                </a:tc>
                <a:tc>
                  <a:txBody>
                    <a:bodyPr/>
                    <a:lstStyle/>
                    <a:p>
                      <a:r>
                        <a:rPr lang="en-US" sz="1200" b="0" i="0" kern="1200" dirty="0">
                          <a:solidFill>
                            <a:schemeClr val="tx1"/>
                          </a:solidFill>
                          <a:effectLst/>
                          <a:latin typeface="+mn-lt"/>
                          <a:ea typeface="+mn-ea"/>
                          <a:cs typeface="+mn-cs"/>
                        </a:rPr>
                        <a:t>So Daniel was taken up out of the den, and no manner of hurt was found upon him, because </a:t>
                      </a:r>
                      <a:r>
                        <a:rPr lang="en-US" sz="1200" b="1" i="0" kern="1200" dirty="0">
                          <a:solidFill>
                            <a:schemeClr val="tx1"/>
                          </a:solidFill>
                          <a:effectLst/>
                          <a:latin typeface="+mn-lt"/>
                          <a:ea typeface="+mn-ea"/>
                          <a:cs typeface="+mn-cs"/>
                        </a:rPr>
                        <a:t>he believed in his God</a:t>
                      </a:r>
                      <a:r>
                        <a:rPr lang="en-US" sz="1200" b="0" i="0" kern="1200" dirty="0">
                          <a:solidFill>
                            <a:schemeClr val="tx1"/>
                          </a:solidFill>
                          <a:effectLst/>
                          <a:latin typeface="+mn-lt"/>
                          <a:ea typeface="+mn-ea"/>
                          <a:cs typeface="+mn-cs"/>
                        </a:rPr>
                        <a:t>.</a:t>
                      </a:r>
                      <a:endParaRPr lang="en-US" sz="1200" dirty="0"/>
                    </a:p>
                  </a:txBody>
                  <a:tcPr/>
                </a:tc>
                <a:extLst>
                  <a:ext uri="{0D108BD9-81ED-4DB2-BD59-A6C34878D82A}">
                    <a16:rowId xmlns:a16="http://schemas.microsoft.com/office/drawing/2014/main" val="10008"/>
                  </a:ext>
                </a:extLst>
              </a:tr>
              <a:tr h="370840">
                <a:tc>
                  <a:txBody>
                    <a:bodyPr/>
                    <a:lstStyle/>
                    <a:p>
                      <a:r>
                        <a:rPr lang="en-US" sz="1200" dirty="0"/>
                        <a:t>Hebrews 11:23-30</a:t>
                      </a:r>
                    </a:p>
                  </a:txBody>
                  <a:tcPr/>
                </a:tc>
                <a:tc>
                  <a:txBody>
                    <a:bodyPr/>
                    <a:lstStyle/>
                    <a:p>
                      <a:r>
                        <a:rPr lang="en-US" sz="1200" dirty="0"/>
                        <a:t>Moses</a:t>
                      </a:r>
                    </a:p>
                  </a:txBody>
                  <a:tcPr/>
                </a:tc>
                <a:tc>
                  <a:txBody>
                    <a:bodyPr/>
                    <a:lstStyle/>
                    <a:p>
                      <a:pPr fontAlgn="base"/>
                      <a:r>
                        <a:rPr lang="en-US" sz="1200" b="1" i="0" kern="1200" dirty="0">
                          <a:solidFill>
                            <a:schemeClr val="tx1"/>
                          </a:solidFill>
                          <a:effectLst/>
                          <a:latin typeface="+mn-lt"/>
                          <a:ea typeface="+mn-ea"/>
                          <a:cs typeface="+mn-cs"/>
                        </a:rPr>
                        <a:t>By faith</a:t>
                      </a:r>
                      <a:r>
                        <a:rPr lang="en-US" sz="1200" b="0" i="0" kern="1200" dirty="0">
                          <a:solidFill>
                            <a:schemeClr val="tx1"/>
                          </a:solidFill>
                          <a:effectLst/>
                          <a:latin typeface="+mn-lt"/>
                          <a:ea typeface="+mn-ea"/>
                          <a:cs typeface="+mn-cs"/>
                        </a:rPr>
                        <a:t> Moses, when he was born, was hid three months of his parents, because they saw </a:t>
                      </a:r>
                      <a:r>
                        <a:rPr lang="en-US" sz="1200" b="0" i="1" kern="1200" dirty="0">
                          <a:solidFill>
                            <a:schemeClr val="tx1"/>
                          </a:solidFill>
                          <a:effectLst/>
                          <a:latin typeface="+mn-lt"/>
                          <a:ea typeface="+mn-ea"/>
                          <a:cs typeface="+mn-cs"/>
                        </a:rPr>
                        <a:t>he was</a:t>
                      </a:r>
                      <a:r>
                        <a:rPr lang="en-US" sz="1200" b="0" i="0" kern="1200" dirty="0">
                          <a:solidFill>
                            <a:schemeClr val="tx1"/>
                          </a:solidFill>
                          <a:effectLst/>
                          <a:latin typeface="+mn-lt"/>
                          <a:ea typeface="+mn-ea"/>
                          <a:cs typeface="+mn-cs"/>
                        </a:rPr>
                        <a:t> a proper child; and they were not afraid of the king’s commandment; By faith Moses, when he was come to years, refused to be called the son of Pharaoh’s daughter; By faith he forsook Egypt, not fearing the wrath of the king: Through faith he kept the </a:t>
                      </a:r>
                      <a:r>
                        <a:rPr lang="en-US" sz="1200" b="0" i="0" kern="1200" dirty="0" err="1">
                          <a:solidFill>
                            <a:schemeClr val="tx1"/>
                          </a:solidFill>
                          <a:effectLst/>
                          <a:latin typeface="+mn-lt"/>
                          <a:ea typeface="+mn-ea"/>
                          <a:cs typeface="+mn-cs"/>
                        </a:rPr>
                        <a:t>passover</a:t>
                      </a:r>
                      <a:r>
                        <a:rPr lang="en-US" sz="1200" b="0" i="0" kern="1200" dirty="0">
                          <a:solidFill>
                            <a:schemeClr val="tx1"/>
                          </a:solidFill>
                          <a:effectLst/>
                          <a:latin typeface="+mn-lt"/>
                          <a:ea typeface="+mn-ea"/>
                          <a:cs typeface="+mn-cs"/>
                        </a:rPr>
                        <a:t>,  By faith they passed through the Red sea as by dry </a:t>
                      </a:r>
                      <a:r>
                        <a:rPr lang="en-US" sz="1200" b="0" i="1" kern="1200" dirty="0">
                          <a:solidFill>
                            <a:schemeClr val="tx1"/>
                          </a:solidFill>
                          <a:effectLst/>
                          <a:latin typeface="+mn-lt"/>
                          <a:ea typeface="+mn-ea"/>
                          <a:cs typeface="+mn-cs"/>
                        </a:rPr>
                        <a:t>land:</a:t>
                      </a:r>
                      <a:r>
                        <a:rPr lang="en-US" sz="1200" b="0" i="0" kern="1200" dirty="0">
                          <a:solidFill>
                            <a:schemeClr val="tx1"/>
                          </a:solidFill>
                          <a:effectLst/>
                          <a:latin typeface="+mn-lt"/>
                          <a:ea typeface="+mn-ea"/>
                          <a:cs typeface="+mn-cs"/>
                        </a:rPr>
                        <a:t> By faith the walls of Jericho fell down.</a:t>
                      </a:r>
                      <a:endParaRPr lang="en-US" sz="1200" dirty="0"/>
                    </a:p>
                  </a:txBody>
                  <a:tcPr/>
                </a:tc>
                <a:extLst>
                  <a:ext uri="{0D108BD9-81ED-4DB2-BD59-A6C34878D82A}">
                    <a16:rowId xmlns:a16="http://schemas.microsoft.com/office/drawing/2014/main" val="10009"/>
                  </a:ext>
                </a:extLst>
              </a:tr>
              <a:tr h="370840">
                <a:tc>
                  <a:txBody>
                    <a:bodyPr/>
                    <a:lstStyle/>
                    <a:p>
                      <a:r>
                        <a:rPr lang="en-US" sz="1200" dirty="0"/>
                        <a:t>Joseph Smith—History 1:11-17</a:t>
                      </a:r>
                    </a:p>
                  </a:txBody>
                  <a:tcPr/>
                </a:tc>
                <a:tc>
                  <a:txBody>
                    <a:bodyPr/>
                    <a:lstStyle/>
                    <a:p>
                      <a:r>
                        <a:rPr lang="en-US" sz="1200" dirty="0"/>
                        <a:t>Joseph</a:t>
                      </a:r>
                      <a:r>
                        <a:rPr lang="en-US" sz="1200" baseline="0" dirty="0"/>
                        <a:t> Smith</a:t>
                      </a:r>
                      <a:endParaRPr lang="en-US" sz="1200" dirty="0"/>
                    </a:p>
                  </a:txBody>
                  <a:tcPr/>
                </a:tc>
                <a:tc>
                  <a:txBody>
                    <a:bodyPr/>
                    <a:lstStyle/>
                    <a:p>
                      <a:r>
                        <a:rPr lang="en-US" sz="1200" b="1" dirty="0"/>
                        <a:t>By Faith </a:t>
                      </a:r>
                      <a:r>
                        <a:rPr lang="en-US" sz="1200" dirty="0"/>
                        <a:t>Joseph Smith Went to the woods to pray</a:t>
                      </a: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4691742" y="0"/>
            <a:ext cx="2895600" cy="369332"/>
          </a:xfrm>
          <a:prstGeom prst="rect">
            <a:avLst/>
          </a:prstGeom>
          <a:noFill/>
        </p:spPr>
        <p:txBody>
          <a:bodyPr wrap="square" rtlCol="0">
            <a:spAutoFit/>
          </a:bodyPr>
          <a:lstStyle/>
          <a:p>
            <a:pPr algn="ctr"/>
            <a:r>
              <a:rPr lang="en-US" b="1" dirty="0"/>
              <a:t>People of Faith</a:t>
            </a:r>
          </a:p>
        </p:txBody>
      </p:sp>
    </p:spTree>
    <p:extLst>
      <p:ext uri="{BB962C8B-B14F-4D97-AF65-F5344CB8AC3E}">
        <p14:creationId xmlns:p14="http://schemas.microsoft.com/office/powerpoint/2010/main" val="349739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2 Corinthians 4:4</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The God of This World</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784634" y="1385677"/>
            <a:ext cx="3606297" cy="1323439"/>
          </a:xfrm>
          <a:prstGeom prst="rect">
            <a:avLst/>
          </a:prstGeom>
        </p:spPr>
        <p:txBody>
          <a:bodyPr wrap="square">
            <a:spAutoFit/>
          </a:bodyPr>
          <a:lstStyle/>
          <a:p>
            <a:r>
              <a:rPr lang="en-US" sz="2000" dirty="0">
                <a:solidFill>
                  <a:schemeClr val="bg1"/>
                </a:solidFill>
              </a:rPr>
              <a:t>The “god of this world” is Satan, who blinds people’s eyes and hides the gospel from those who are spiritually lost. (1) </a:t>
            </a:r>
          </a:p>
        </p:txBody>
      </p:sp>
      <p:sp>
        <p:nvSpPr>
          <p:cNvPr id="8" name="Rectangle 7"/>
          <p:cNvSpPr/>
          <p:nvPr/>
        </p:nvSpPr>
        <p:spPr>
          <a:xfrm>
            <a:off x="5166511" y="3467199"/>
            <a:ext cx="6096000" cy="2862322"/>
          </a:xfrm>
          <a:prstGeom prst="rect">
            <a:avLst/>
          </a:prstGeom>
        </p:spPr>
        <p:txBody>
          <a:bodyPr>
            <a:spAutoFit/>
          </a:bodyPr>
          <a:lstStyle/>
          <a:p>
            <a:r>
              <a:rPr lang="en-US" sz="2000" dirty="0">
                <a:solidFill>
                  <a:schemeClr val="bg1"/>
                </a:solidFill>
              </a:rPr>
              <a:t>"[Satan] exerts an invisible agency over the spirits of men, darkens their minds, and uses his infernal power to confound, corrupt, destroy and envelope the world in confusion, misery, and distress; and, although deprived personally of operating with a body, he uses his influence over the spirits of those who have bodies, to resist goodness, virtue, purity, intelligence, and the fear of God; and consequently, the happiness of man; and poor erring humanity is made the dupe of his wiles.” (2)</a:t>
            </a:r>
          </a:p>
        </p:txBody>
      </p:sp>
      <p:grpSp>
        <p:nvGrpSpPr>
          <p:cNvPr id="9" name="Group 8"/>
          <p:cNvGrpSpPr/>
          <p:nvPr/>
        </p:nvGrpSpPr>
        <p:grpSpPr>
          <a:xfrm>
            <a:off x="2252223" y="2999715"/>
            <a:ext cx="2392738" cy="3274336"/>
            <a:chOff x="2252223" y="2999715"/>
            <a:chExt cx="2392738" cy="3274336"/>
          </a:xfrm>
        </p:grpSpPr>
        <p:pic>
          <p:nvPicPr>
            <p:cNvPr id="4098" name="Picture 2" descr="Image result for john taylor apos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859" y="3621386"/>
              <a:ext cx="1456884" cy="19555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Image result for oval fram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3" r="1" b="3611"/>
            <a:stretch/>
          </p:blipFill>
          <p:spPr bwMode="auto">
            <a:xfrm>
              <a:off x="2252223" y="2999715"/>
              <a:ext cx="2392738" cy="32743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386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4807390" cy="369332"/>
          </a:xfrm>
          <a:prstGeom prst="rect">
            <a:avLst/>
          </a:prstGeom>
          <a:noFill/>
        </p:spPr>
        <p:txBody>
          <a:bodyPr wrap="square" rtlCol="0">
            <a:spAutoFit/>
          </a:bodyPr>
          <a:lstStyle/>
          <a:p>
            <a:r>
              <a:rPr lang="en-US" dirty="0">
                <a:solidFill>
                  <a:schemeClr val="bg1"/>
                </a:solidFill>
              </a:rPr>
              <a:t>2 Corinthians 4:4; Colossians 1:15; Hebrews 1:3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The Image of God</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789569" y="1376623"/>
            <a:ext cx="3606297" cy="3970318"/>
          </a:xfrm>
          <a:prstGeom prst="rect">
            <a:avLst/>
          </a:prstGeom>
        </p:spPr>
        <p:txBody>
          <a:bodyPr wrap="square">
            <a:spAutoFit/>
          </a:bodyPr>
          <a:lstStyle/>
          <a:p>
            <a:r>
              <a:rPr lang="en-US" dirty="0">
                <a:solidFill>
                  <a:schemeClr val="bg1"/>
                </a:solidFill>
              </a:rPr>
              <a:t>"Paul time and time again declared that Christ was in the image and likeness of God.</a:t>
            </a:r>
          </a:p>
          <a:p>
            <a:endParaRPr lang="en-US" dirty="0">
              <a:solidFill>
                <a:schemeClr val="bg1"/>
              </a:solidFill>
            </a:endParaRPr>
          </a:p>
          <a:p>
            <a:r>
              <a:rPr lang="en-US" dirty="0">
                <a:solidFill>
                  <a:schemeClr val="bg1"/>
                </a:solidFill>
              </a:rPr>
              <a:t>To the Corinthians he said Christ 'is the image of God.' </a:t>
            </a:r>
          </a:p>
          <a:p>
            <a:endParaRPr lang="en-US" dirty="0">
              <a:solidFill>
                <a:schemeClr val="bg1"/>
              </a:solidFill>
            </a:endParaRPr>
          </a:p>
          <a:p>
            <a:r>
              <a:rPr lang="en-US" dirty="0">
                <a:solidFill>
                  <a:schemeClr val="bg1"/>
                </a:solidFill>
              </a:rPr>
              <a:t>To the Colossians he exclaimed in exaltation of Christ, he 'is the image of the invisible God.' </a:t>
            </a:r>
          </a:p>
          <a:p>
            <a:endParaRPr lang="en-US" dirty="0">
              <a:solidFill>
                <a:schemeClr val="bg1"/>
              </a:solidFill>
            </a:endParaRPr>
          </a:p>
          <a:p>
            <a:r>
              <a:rPr lang="en-US" dirty="0">
                <a:solidFill>
                  <a:schemeClr val="bg1"/>
                </a:solidFill>
              </a:rPr>
              <a:t>To the Hebrews he affirmed that Christ is 'the express image of his person' </a:t>
            </a:r>
          </a:p>
        </p:txBody>
      </p:sp>
      <p:pic>
        <p:nvPicPr>
          <p:cNvPr id="5122" name="Picture 2" descr="Image result for j reuben clark j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139" y="602416"/>
            <a:ext cx="1318021" cy="157946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8137557" y="2949213"/>
            <a:ext cx="3296969" cy="2571003"/>
            <a:chOff x="6535094" y="2342631"/>
            <a:chExt cx="3296969" cy="2571003"/>
          </a:xfrm>
        </p:grpSpPr>
        <p:pic>
          <p:nvPicPr>
            <p:cNvPr id="5124" name="Picture 4" descr="Image result for colossia"/>
            <p:cNvPicPr>
              <a:picLocks noChangeAspect="1" noChangeArrowheads="1"/>
            </p:cNvPicPr>
            <p:nvPr/>
          </p:nvPicPr>
          <p:blipFill rotWithShape="1">
            <a:blip r:embed="rId4">
              <a:extLst>
                <a:ext uri="{28A0092B-C50C-407E-A947-70E740481C1C}">
                  <a14:useLocalDpi xmlns:a14="http://schemas.microsoft.com/office/drawing/2010/main" val="0"/>
                </a:ext>
              </a:extLst>
            </a:blip>
            <a:srcRect r="13786" b="9073"/>
            <a:stretch/>
          </p:blipFill>
          <p:spPr bwMode="auto">
            <a:xfrm>
              <a:off x="6547322" y="2342631"/>
              <a:ext cx="3284741" cy="23470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535094" y="4667413"/>
              <a:ext cx="1531544" cy="246221"/>
            </a:xfrm>
            <a:prstGeom prst="rect">
              <a:avLst/>
            </a:prstGeom>
            <a:noFill/>
          </p:spPr>
          <p:txBody>
            <a:bodyPr wrap="square" rtlCol="0">
              <a:spAutoFit/>
            </a:bodyPr>
            <a:lstStyle/>
            <a:p>
              <a:r>
                <a:rPr lang="en-US" sz="1000" dirty="0">
                  <a:solidFill>
                    <a:schemeClr val="bg1"/>
                  </a:solidFill>
                </a:rPr>
                <a:t>Pergamum and </a:t>
              </a:r>
              <a:r>
                <a:rPr lang="en-US" sz="1000" dirty="0" err="1">
                  <a:solidFill>
                    <a:schemeClr val="bg1"/>
                  </a:solidFill>
                </a:rPr>
                <a:t>Colossia</a:t>
              </a:r>
              <a:endParaRPr lang="en-US" sz="1000" dirty="0">
                <a:solidFill>
                  <a:schemeClr val="bg1"/>
                </a:solidFill>
              </a:endParaRPr>
            </a:p>
          </p:txBody>
        </p:sp>
      </p:grpSp>
      <p:grpSp>
        <p:nvGrpSpPr>
          <p:cNvPr id="10" name="Group 9"/>
          <p:cNvGrpSpPr/>
          <p:nvPr/>
        </p:nvGrpSpPr>
        <p:grpSpPr>
          <a:xfrm>
            <a:off x="6316302" y="1102306"/>
            <a:ext cx="2719968" cy="1863324"/>
            <a:chOff x="6316302" y="1102306"/>
            <a:chExt cx="2719968" cy="1863324"/>
          </a:xfrm>
        </p:grpSpPr>
        <p:pic>
          <p:nvPicPr>
            <p:cNvPr id="5126" name="Picture 6" descr="Image result for corin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8372" y="1102306"/>
              <a:ext cx="2707898" cy="166166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316302" y="2719409"/>
              <a:ext cx="1531544" cy="246221"/>
            </a:xfrm>
            <a:prstGeom prst="rect">
              <a:avLst/>
            </a:prstGeom>
            <a:noFill/>
          </p:spPr>
          <p:txBody>
            <a:bodyPr wrap="square" rtlCol="0">
              <a:spAutoFit/>
            </a:bodyPr>
            <a:lstStyle/>
            <a:p>
              <a:r>
                <a:rPr lang="en-US" sz="1000" dirty="0">
                  <a:solidFill>
                    <a:schemeClr val="bg1"/>
                  </a:solidFill>
                </a:rPr>
                <a:t>Corinth</a:t>
              </a:r>
            </a:p>
          </p:txBody>
        </p:sp>
      </p:grpSp>
      <p:grpSp>
        <p:nvGrpSpPr>
          <p:cNvPr id="11" name="Group 10"/>
          <p:cNvGrpSpPr/>
          <p:nvPr/>
        </p:nvGrpSpPr>
        <p:grpSpPr>
          <a:xfrm>
            <a:off x="5232904" y="4590122"/>
            <a:ext cx="2707803" cy="2100389"/>
            <a:chOff x="3432930" y="3440332"/>
            <a:chExt cx="3457575" cy="2876589"/>
          </a:xfrm>
        </p:grpSpPr>
        <p:pic>
          <p:nvPicPr>
            <p:cNvPr id="5128" name="Picture 8" descr="Image result for ancient jerusal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930" y="3440332"/>
              <a:ext cx="3457575" cy="260985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465969" y="6070700"/>
              <a:ext cx="1531544" cy="246221"/>
            </a:xfrm>
            <a:prstGeom prst="rect">
              <a:avLst/>
            </a:prstGeom>
            <a:noFill/>
          </p:spPr>
          <p:txBody>
            <a:bodyPr wrap="square" rtlCol="0">
              <a:spAutoFit/>
            </a:bodyPr>
            <a:lstStyle/>
            <a:p>
              <a:r>
                <a:rPr lang="en-US" sz="1000" dirty="0">
                  <a:solidFill>
                    <a:schemeClr val="bg1"/>
                  </a:solidFill>
                </a:rPr>
                <a:t>Ancient Jerusalem</a:t>
              </a:r>
            </a:p>
          </p:txBody>
        </p:sp>
      </p:grpSp>
      <p:sp>
        <p:nvSpPr>
          <p:cNvPr id="8" name="Rectangle 7"/>
          <p:cNvSpPr/>
          <p:nvPr/>
        </p:nvSpPr>
        <p:spPr>
          <a:xfrm>
            <a:off x="11627725" y="6488668"/>
            <a:ext cx="442750" cy="369332"/>
          </a:xfrm>
          <a:prstGeom prst="rect">
            <a:avLst/>
          </a:prstGeom>
        </p:spPr>
        <p:txBody>
          <a:bodyPr wrap="none">
            <a:spAutoFit/>
          </a:bodyPr>
          <a:lstStyle/>
          <a:p>
            <a:r>
              <a:rPr lang="en-US" dirty="0">
                <a:solidFill>
                  <a:schemeClr val="bg1"/>
                </a:solidFill>
              </a:rPr>
              <a:t>(3)</a:t>
            </a:r>
          </a:p>
        </p:txBody>
      </p:sp>
    </p:spTree>
    <p:extLst>
      <p:ext uri="{BB962C8B-B14F-4D97-AF65-F5344CB8AC3E}">
        <p14:creationId xmlns:p14="http://schemas.microsoft.com/office/powerpoint/2010/main" val="128002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4807390" cy="369332"/>
          </a:xfrm>
          <a:prstGeom prst="rect">
            <a:avLst/>
          </a:prstGeom>
          <a:noFill/>
        </p:spPr>
        <p:txBody>
          <a:bodyPr wrap="square" rtlCol="0">
            <a:spAutoFit/>
          </a:bodyPr>
          <a:lstStyle/>
          <a:p>
            <a:r>
              <a:rPr lang="en-US" dirty="0">
                <a:solidFill>
                  <a:schemeClr val="bg1"/>
                </a:solidFill>
              </a:rPr>
              <a:t>2 Corinthians 4:6-7; John 17:3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Treasure of the Light</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603565" y="996378"/>
            <a:ext cx="4230985" cy="3416320"/>
          </a:xfrm>
          <a:prstGeom prst="rect">
            <a:avLst/>
          </a:prstGeom>
        </p:spPr>
        <p:txBody>
          <a:bodyPr wrap="square">
            <a:spAutoFit/>
          </a:bodyPr>
          <a:lstStyle/>
          <a:p>
            <a:r>
              <a:rPr lang="en-US" dirty="0">
                <a:solidFill>
                  <a:schemeClr val="bg1"/>
                </a:solidFill>
              </a:rPr>
              <a:t>Paul compared himself and his fellow ministers of the gospel to ordinary-looking clay jars that contain the “treasure” of “the light of the knowledge of the glory of God”.</a:t>
            </a:r>
          </a:p>
          <a:p>
            <a:endParaRPr lang="en-US" dirty="0">
              <a:solidFill>
                <a:schemeClr val="bg1"/>
              </a:solidFill>
            </a:endParaRPr>
          </a:p>
          <a:p>
            <a:r>
              <a:rPr lang="en-US" dirty="0">
                <a:solidFill>
                  <a:schemeClr val="bg1"/>
                </a:solidFill>
              </a:rPr>
              <a:t>Paul stated that the contrast between humble, unimpressive missionaries and the light they bear—the gospel of Jesus Christ—reveals a divine purpose: </a:t>
            </a:r>
            <a:r>
              <a:rPr lang="en-US" i="1" dirty="0">
                <a:solidFill>
                  <a:schemeClr val="bg1"/>
                </a:solidFill>
              </a:rPr>
              <a:t>“That the excellency of the power may be of God, and not of us”</a:t>
            </a:r>
          </a:p>
          <a:p>
            <a:r>
              <a:rPr lang="en-US" dirty="0">
                <a:solidFill>
                  <a:schemeClr val="bg1"/>
                </a:solidFill>
              </a:rPr>
              <a:t>(1)</a:t>
            </a:r>
          </a:p>
        </p:txBody>
      </p:sp>
      <p:grpSp>
        <p:nvGrpSpPr>
          <p:cNvPr id="9" name="Group 8"/>
          <p:cNvGrpSpPr/>
          <p:nvPr/>
        </p:nvGrpSpPr>
        <p:grpSpPr>
          <a:xfrm>
            <a:off x="5949791" y="1150591"/>
            <a:ext cx="4286250" cy="3459876"/>
            <a:chOff x="5967899" y="1458409"/>
            <a:chExt cx="4286250" cy="3459876"/>
          </a:xfrm>
        </p:grpSpPr>
        <p:pic>
          <p:nvPicPr>
            <p:cNvPr id="6146" name="Picture 2" descr="clay j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899" y="1458409"/>
              <a:ext cx="4286250" cy="32099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36378" y="4656675"/>
              <a:ext cx="2642070" cy="261610"/>
            </a:xfrm>
            <a:prstGeom prst="rect">
              <a:avLst/>
            </a:prstGeom>
          </p:spPr>
          <p:txBody>
            <a:bodyPr wrap="none">
              <a:spAutoFit/>
            </a:bodyPr>
            <a:lstStyle/>
            <a:p>
              <a:r>
                <a:rPr lang="en-US" sz="1100" i="1" dirty="0">
                  <a:solidFill>
                    <a:schemeClr val="bg1"/>
                  </a:solidFill>
                  <a:latin typeface="Open Sans"/>
                </a:rPr>
                <a:t>Earthen vessels” in modern-day Israel </a:t>
              </a:r>
              <a:endParaRPr lang="en-US" sz="1100" dirty="0">
                <a:solidFill>
                  <a:schemeClr val="bg1"/>
                </a:solidFill>
              </a:endParaRPr>
            </a:p>
          </p:txBody>
        </p:sp>
      </p:grpSp>
      <p:sp>
        <p:nvSpPr>
          <p:cNvPr id="12" name="Rectangle 11"/>
          <p:cNvSpPr/>
          <p:nvPr/>
        </p:nvSpPr>
        <p:spPr>
          <a:xfrm>
            <a:off x="3494637" y="4899382"/>
            <a:ext cx="6898741" cy="1754326"/>
          </a:xfrm>
          <a:prstGeom prst="rect">
            <a:avLst/>
          </a:prstGeom>
        </p:spPr>
        <p:txBody>
          <a:bodyPr wrap="square">
            <a:spAutoFit/>
          </a:bodyPr>
          <a:lstStyle/>
          <a:p>
            <a:r>
              <a:rPr lang="en-US" dirty="0">
                <a:solidFill>
                  <a:schemeClr val="bg1"/>
                </a:solidFill>
                <a:latin typeface="Abadi" panose="020B0604020104020204" pitchFamily="34" charset="0"/>
              </a:rPr>
              <a:t> It is a </a:t>
            </a:r>
            <a:r>
              <a:rPr lang="en-US" dirty="0">
                <a:solidFill>
                  <a:schemeClr val="bg1"/>
                </a:solidFill>
              </a:rPr>
              <a:t>privilege</a:t>
            </a:r>
            <a:r>
              <a:rPr lang="en-US" dirty="0">
                <a:solidFill>
                  <a:schemeClr val="bg1"/>
                </a:solidFill>
                <a:latin typeface="Abadi" panose="020B0604020104020204" pitchFamily="34" charset="0"/>
              </a:rPr>
              <a:t> that can be enjoyed in mortality-while still inhabiting an 'earthen vessel.‘</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Of all the treasures of godliness, of all the rewards of righteousness, this is the greatest-even a personal knowledge of </a:t>
            </a:r>
          </a:p>
          <a:p>
            <a:r>
              <a:rPr lang="en-US" i="1" dirty="0">
                <a:solidFill>
                  <a:srgbClr val="FFFF00"/>
                </a:solidFill>
                <a:latin typeface="Abadi" panose="020B0604020104020204" pitchFamily="34" charset="0"/>
              </a:rPr>
              <a:t>'the only true God, and Jesus Christ, whom [he] hast sent'</a:t>
            </a:r>
            <a:endParaRPr lang="en-US" i="1" dirty="0">
              <a:solidFill>
                <a:srgbClr val="FFFF00"/>
              </a:solidFill>
            </a:endParaRPr>
          </a:p>
        </p:txBody>
      </p:sp>
    </p:spTree>
    <p:extLst>
      <p:ext uri="{BB962C8B-B14F-4D97-AF65-F5344CB8AC3E}">
        <p14:creationId xmlns:p14="http://schemas.microsoft.com/office/powerpoint/2010/main" val="176559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4807390" cy="369332"/>
          </a:xfrm>
          <a:prstGeom prst="rect">
            <a:avLst/>
          </a:prstGeom>
          <a:noFill/>
        </p:spPr>
        <p:txBody>
          <a:bodyPr wrap="square" rtlCol="0">
            <a:spAutoFit/>
          </a:bodyPr>
          <a:lstStyle/>
          <a:p>
            <a:r>
              <a:rPr lang="en-US" dirty="0">
                <a:solidFill>
                  <a:schemeClr val="bg1"/>
                </a:solidFill>
              </a:rPr>
              <a:t>2 Corinthians 4:8-9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Troubled On Every Side</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4143470" y="960164"/>
            <a:ext cx="4230985" cy="523220"/>
          </a:xfrm>
          <a:prstGeom prst="rect">
            <a:avLst/>
          </a:prstGeom>
        </p:spPr>
        <p:txBody>
          <a:bodyPr wrap="square">
            <a:spAutoFit/>
          </a:bodyPr>
          <a:lstStyle/>
          <a:p>
            <a:pPr algn="ctr"/>
            <a:r>
              <a:rPr lang="en-US" sz="2800" dirty="0">
                <a:solidFill>
                  <a:schemeClr val="bg1"/>
                </a:solidFill>
              </a:rPr>
              <a:t>Yet Not Distressed</a:t>
            </a:r>
          </a:p>
        </p:txBody>
      </p:sp>
      <p:sp>
        <p:nvSpPr>
          <p:cNvPr id="12" name="Rectangle 11"/>
          <p:cNvSpPr/>
          <p:nvPr/>
        </p:nvSpPr>
        <p:spPr>
          <a:xfrm>
            <a:off x="2391940" y="5293688"/>
            <a:ext cx="7771520" cy="1200329"/>
          </a:xfrm>
          <a:prstGeom prst="rect">
            <a:avLst/>
          </a:prstGeom>
        </p:spPr>
        <p:txBody>
          <a:bodyPr wrap="square">
            <a:spAutoFit/>
          </a:bodyPr>
          <a:lstStyle/>
          <a:p>
            <a:r>
              <a:rPr lang="en-US" sz="2400" dirty="0">
                <a:solidFill>
                  <a:schemeClr val="bg1"/>
                </a:solidFill>
              </a:rPr>
              <a:t>Though many of these perils were extreme, Paul testified that because he was always supported by God, he was able to continue to be of service to God and the Saints. (1)</a:t>
            </a:r>
            <a:endParaRPr lang="en-US" sz="2400" i="1" dirty="0">
              <a:solidFill>
                <a:schemeClr val="bg1"/>
              </a:solidFill>
            </a:endParaRPr>
          </a:p>
        </p:txBody>
      </p:sp>
      <p:grpSp>
        <p:nvGrpSpPr>
          <p:cNvPr id="11" name="Group 94"/>
          <p:cNvGrpSpPr/>
          <p:nvPr/>
        </p:nvGrpSpPr>
        <p:grpSpPr>
          <a:xfrm>
            <a:off x="5484544" y="1935178"/>
            <a:ext cx="1310081" cy="2854105"/>
            <a:chOff x="4405860" y="139189"/>
            <a:chExt cx="2861871" cy="6475262"/>
          </a:xfrm>
        </p:grpSpPr>
        <p:grpSp>
          <p:nvGrpSpPr>
            <p:cNvPr id="13" name="Group 86"/>
            <p:cNvGrpSpPr/>
            <p:nvPr/>
          </p:nvGrpSpPr>
          <p:grpSpPr>
            <a:xfrm rot="2107423">
              <a:off x="4802579" y="139189"/>
              <a:ext cx="743864" cy="1806453"/>
              <a:chOff x="7696200" y="914400"/>
              <a:chExt cx="685800" cy="2438400"/>
            </a:xfrm>
          </p:grpSpPr>
          <p:sp>
            <p:nvSpPr>
              <p:cNvPr id="53" name="Moon 52"/>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87"/>
            <p:cNvGrpSpPr/>
            <p:nvPr/>
          </p:nvGrpSpPr>
          <p:grpSpPr>
            <a:xfrm rot="19262140" flipH="1">
              <a:off x="6126313" y="231425"/>
              <a:ext cx="743864" cy="1645187"/>
              <a:chOff x="7696200" y="914400"/>
              <a:chExt cx="685800" cy="2438400"/>
            </a:xfrm>
          </p:grpSpPr>
          <p:sp>
            <p:nvSpPr>
              <p:cNvPr id="49" name="Moon 4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7"/>
            <p:cNvGrpSpPr/>
            <p:nvPr/>
          </p:nvGrpSpPr>
          <p:grpSpPr>
            <a:xfrm rot="562843">
              <a:off x="5697438" y="5840305"/>
              <a:ext cx="666047" cy="774146"/>
              <a:chOff x="6106804" y="4039302"/>
              <a:chExt cx="666047" cy="774146"/>
            </a:xfrm>
          </p:grpSpPr>
          <p:sp>
            <p:nvSpPr>
              <p:cNvPr id="46" name="Oval 4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7"/>
            <p:cNvGrpSpPr/>
            <p:nvPr/>
          </p:nvGrpSpPr>
          <p:grpSpPr>
            <a:xfrm rot="2613352">
              <a:off x="5128037" y="5761712"/>
              <a:ext cx="666047" cy="774146"/>
              <a:chOff x="6106804" y="4039302"/>
              <a:chExt cx="666047" cy="774146"/>
            </a:xfrm>
          </p:grpSpPr>
          <p:sp>
            <p:nvSpPr>
              <p:cNvPr id="43" name="Oval 4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57"/>
            <p:cNvGrpSpPr/>
            <p:nvPr/>
          </p:nvGrpSpPr>
          <p:grpSpPr>
            <a:xfrm>
              <a:off x="4953000" y="5334000"/>
              <a:ext cx="1828800" cy="609600"/>
              <a:chOff x="1371600" y="3962400"/>
              <a:chExt cx="6705600" cy="2057400"/>
            </a:xfrm>
          </p:grpSpPr>
          <p:grpSp>
            <p:nvGrpSpPr>
              <p:cNvPr id="31" name="Group 195"/>
              <p:cNvGrpSpPr/>
              <p:nvPr/>
            </p:nvGrpSpPr>
            <p:grpSpPr>
              <a:xfrm>
                <a:off x="1371600" y="3962400"/>
                <a:ext cx="1676400" cy="2057400"/>
                <a:chOff x="1371600" y="3962400"/>
                <a:chExt cx="1676400" cy="2057400"/>
              </a:xfrm>
            </p:grpSpPr>
            <p:sp>
              <p:nvSpPr>
                <p:cNvPr id="41" name="Right Arrow Callout 4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96"/>
              <p:cNvGrpSpPr/>
              <p:nvPr/>
            </p:nvGrpSpPr>
            <p:grpSpPr>
              <a:xfrm>
                <a:off x="3048000" y="3962400"/>
                <a:ext cx="1676400" cy="2057400"/>
                <a:chOff x="1371600" y="3962400"/>
                <a:chExt cx="1676400" cy="2057400"/>
              </a:xfrm>
            </p:grpSpPr>
            <p:sp>
              <p:nvSpPr>
                <p:cNvPr id="39" name="Right Arrow Callout 3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99"/>
              <p:cNvGrpSpPr/>
              <p:nvPr/>
            </p:nvGrpSpPr>
            <p:grpSpPr>
              <a:xfrm>
                <a:off x="4724400" y="3962400"/>
                <a:ext cx="1676400" cy="2057400"/>
                <a:chOff x="1371600" y="3962400"/>
                <a:chExt cx="1676400" cy="2057400"/>
              </a:xfrm>
            </p:grpSpPr>
            <p:sp>
              <p:nvSpPr>
                <p:cNvPr id="37" name="Right Arrow Callout 3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02"/>
              <p:cNvGrpSpPr/>
              <p:nvPr/>
            </p:nvGrpSpPr>
            <p:grpSpPr>
              <a:xfrm>
                <a:off x="6400800" y="3962400"/>
                <a:ext cx="1676400" cy="2057400"/>
                <a:chOff x="1371600" y="3962400"/>
                <a:chExt cx="1676400" cy="2057400"/>
              </a:xfrm>
            </p:grpSpPr>
            <p:sp>
              <p:nvSpPr>
                <p:cNvPr id="35" name="Right Arrow Callout 3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Cloud 27"/>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rot="14861391">
            <a:off x="8384263" y="301028"/>
            <a:ext cx="338858" cy="2668509"/>
            <a:chOff x="990600" y="457200"/>
            <a:chExt cx="609600" cy="4800600"/>
          </a:xfrm>
        </p:grpSpPr>
        <p:sp>
          <p:nvSpPr>
            <p:cNvPr id="58" name="Isosceles Triangle 57"/>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y 59"/>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rot="17495858">
            <a:off x="8256003" y="2789222"/>
            <a:ext cx="338858" cy="2668509"/>
            <a:chOff x="990600" y="457200"/>
            <a:chExt cx="609600" cy="4800600"/>
          </a:xfrm>
        </p:grpSpPr>
        <p:sp>
          <p:nvSpPr>
            <p:cNvPr id="74" name="Isosceles Triangle 73"/>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75"/>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rot="6738609" flipH="1">
            <a:off x="3204171" y="381001"/>
            <a:ext cx="338858" cy="2668509"/>
            <a:chOff x="990600" y="457200"/>
            <a:chExt cx="609600" cy="4800600"/>
          </a:xfrm>
        </p:grpSpPr>
        <p:sp>
          <p:nvSpPr>
            <p:cNvPr id="78" name="Isosceles Triangle 77"/>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y 79"/>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rot="4104142" flipH="1">
            <a:off x="3075911" y="2869195"/>
            <a:ext cx="338858" cy="2668509"/>
            <a:chOff x="990600" y="457200"/>
            <a:chExt cx="609600" cy="4800600"/>
          </a:xfrm>
        </p:grpSpPr>
        <p:sp>
          <p:nvSpPr>
            <p:cNvPr id="82" name="Isosceles Triangle 81"/>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ultiply 83"/>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54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4807390" cy="369332"/>
          </a:xfrm>
          <a:prstGeom prst="rect">
            <a:avLst/>
          </a:prstGeom>
          <a:noFill/>
        </p:spPr>
        <p:txBody>
          <a:bodyPr wrap="square" rtlCol="0">
            <a:spAutoFit/>
          </a:bodyPr>
          <a:lstStyle/>
          <a:p>
            <a:r>
              <a:rPr lang="en-US" dirty="0">
                <a:solidFill>
                  <a:schemeClr val="bg1"/>
                </a:solidFill>
              </a:rPr>
              <a:t>2 Corinthians 4:8-9</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688064" y="499397"/>
            <a:ext cx="6898741" cy="5355312"/>
          </a:xfrm>
          <a:prstGeom prst="rect">
            <a:avLst/>
          </a:prstGeom>
        </p:spPr>
        <p:txBody>
          <a:bodyPr wrap="square">
            <a:spAutoFit/>
          </a:bodyPr>
          <a:lstStyle/>
          <a:p>
            <a:r>
              <a:rPr lang="en-US" dirty="0">
                <a:solidFill>
                  <a:schemeClr val="bg1"/>
                </a:solidFill>
              </a:rPr>
              <a:t>"[While a prisoner of the Missouri mob] Notwithstanding that every avenue of escape seemed to be entirely closed, and death stared me in the face, and that my destruction was determined upon, as far as man was concerned, yet, from my first entrance into the camp [of displaced saints], I felt an assurance that I, with my brethren and our families, should be delivered. </a:t>
            </a:r>
          </a:p>
          <a:p>
            <a:endParaRPr lang="en-US" dirty="0">
              <a:solidFill>
                <a:schemeClr val="bg1"/>
              </a:solidFill>
            </a:endParaRPr>
          </a:p>
          <a:p>
            <a:r>
              <a:rPr lang="en-US" dirty="0">
                <a:solidFill>
                  <a:schemeClr val="bg1"/>
                </a:solidFill>
              </a:rPr>
              <a:t>Yes, that still small voice, which has so often whispered consolation to my soul, in the depths of sorrow and distress, bade me be of good cheer, and promised deliverance, which gave me great comfort. </a:t>
            </a:r>
          </a:p>
          <a:p>
            <a:endParaRPr lang="en-US" dirty="0">
              <a:solidFill>
                <a:schemeClr val="bg1"/>
              </a:solidFill>
            </a:endParaRPr>
          </a:p>
          <a:p>
            <a:r>
              <a:rPr lang="en-US" dirty="0">
                <a:solidFill>
                  <a:schemeClr val="bg1"/>
                </a:solidFill>
              </a:rPr>
              <a:t>And although the heathen raged, and the people imagined vain things, yet the Lord of Hosts, the God of Jacob was my refuge; and when I cried unto Him in the day of trouble, He delivered me; for which I call upon my soul, and all that is within me, to bless and praise His holy name. </a:t>
            </a:r>
          </a:p>
          <a:p>
            <a:endParaRPr lang="en-US" dirty="0">
              <a:solidFill>
                <a:schemeClr val="bg1"/>
              </a:solidFill>
            </a:endParaRPr>
          </a:p>
          <a:p>
            <a:r>
              <a:rPr lang="en-US" dirty="0">
                <a:solidFill>
                  <a:schemeClr val="bg1"/>
                </a:solidFill>
              </a:rPr>
              <a:t>For although I was 'troubled on every side, yet not distressed; perplexed, but not in despair; persecuted, but not forsaken; cast down, but not destroyed.' (4)</a:t>
            </a:r>
            <a:endParaRPr lang="en-US" i="1" dirty="0">
              <a:solidFill>
                <a:schemeClr val="bg1"/>
              </a:solidFill>
            </a:endParaRPr>
          </a:p>
        </p:txBody>
      </p:sp>
      <p:grpSp>
        <p:nvGrpSpPr>
          <p:cNvPr id="2" name="Group 1"/>
          <p:cNvGrpSpPr/>
          <p:nvPr/>
        </p:nvGrpSpPr>
        <p:grpSpPr>
          <a:xfrm>
            <a:off x="8202439" y="1733361"/>
            <a:ext cx="2727513" cy="3810399"/>
            <a:chOff x="8202439" y="1733361"/>
            <a:chExt cx="2727513" cy="3810399"/>
          </a:xfrm>
        </p:grpSpPr>
        <p:pic>
          <p:nvPicPr>
            <p:cNvPr id="7170" name="Picture 2" descr="Image result for joseph smith in j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214305" y="1733361"/>
              <a:ext cx="2715647" cy="3644398"/>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8202439" y="5328316"/>
              <a:ext cx="1908772" cy="215444"/>
            </a:xfrm>
            <a:prstGeom prst="rect">
              <a:avLst/>
            </a:prstGeom>
            <a:noFill/>
          </p:spPr>
          <p:txBody>
            <a:bodyPr wrap="square" rtlCol="0">
              <a:spAutoFit/>
            </a:bodyPr>
            <a:lstStyle/>
            <a:p>
              <a:r>
                <a:rPr lang="en-US" sz="800" dirty="0">
                  <a:solidFill>
                    <a:schemeClr val="bg1"/>
                  </a:solidFill>
                </a:rPr>
                <a:t>Liz Lemon Swindle</a:t>
              </a:r>
            </a:p>
          </p:txBody>
        </p:sp>
      </p:grpSp>
    </p:spTree>
    <p:extLst>
      <p:ext uri="{BB962C8B-B14F-4D97-AF65-F5344CB8AC3E}">
        <p14:creationId xmlns:p14="http://schemas.microsoft.com/office/powerpoint/2010/main" val="311004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4807390" cy="369332"/>
          </a:xfrm>
          <a:prstGeom prst="rect">
            <a:avLst/>
          </a:prstGeom>
          <a:noFill/>
        </p:spPr>
        <p:txBody>
          <a:bodyPr wrap="square" rtlCol="0">
            <a:spAutoFit/>
          </a:bodyPr>
          <a:lstStyle/>
          <a:p>
            <a:r>
              <a:rPr lang="en-US" dirty="0">
                <a:solidFill>
                  <a:schemeClr val="bg1"/>
                </a:solidFill>
              </a:rPr>
              <a:t>2 Corinthians 4:11-14</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Death is Temporary</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4065007" y="1078819"/>
            <a:ext cx="4065006" cy="923330"/>
          </a:xfrm>
          <a:prstGeom prst="rect">
            <a:avLst/>
          </a:prstGeom>
        </p:spPr>
        <p:txBody>
          <a:bodyPr wrap="square">
            <a:spAutoFit/>
          </a:bodyPr>
          <a:lstStyle/>
          <a:p>
            <a:r>
              <a:rPr lang="en-US" dirty="0">
                <a:solidFill>
                  <a:schemeClr val="bg1"/>
                </a:solidFill>
              </a:rPr>
              <a:t>Paul taught that even though some people would die for the gospel of Jesus Christ, their death would be temporary.</a:t>
            </a:r>
            <a:endParaRPr lang="en-US" i="1" dirty="0">
              <a:solidFill>
                <a:schemeClr val="bg1"/>
              </a:solidFill>
            </a:endParaRPr>
          </a:p>
        </p:txBody>
      </p:sp>
      <p:sp>
        <p:nvSpPr>
          <p:cNvPr id="2" name="Rectangle 1"/>
          <p:cNvSpPr/>
          <p:nvPr/>
        </p:nvSpPr>
        <p:spPr>
          <a:xfrm>
            <a:off x="8799966" y="2453985"/>
            <a:ext cx="2390115" cy="1200329"/>
          </a:xfrm>
          <a:prstGeom prst="rect">
            <a:avLst/>
          </a:prstGeom>
        </p:spPr>
        <p:txBody>
          <a:bodyPr wrap="square">
            <a:spAutoFit/>
          </a:bodyPr>
          <a:lstStyle/>
          <a:p>
            <a:r>
              <a:rPr lang="en-US" dirty="0">
                <a:solidFill>
                  <a:schemeClr val="bg1"/>
                </a:solidFill>
                <a:latin typeface="Open Sans"/>
              </a:rPr>
              <a:t>Physical death is the separation of the spirit from the mortal body.</a:t>
            </a:r>
            <a:endParaRPr lang="en-US" dirty="0">
              <a:solidFill>
                <a:schemeClr val="bg1"/>
              </a:solidFill>
            </a:endParaRPr>
          </a:p>
        </p:txBody>
      </p:sp>
      <p:sp>
        <p:nvSpPr>
          <p:cNvPr id="8" name="Rectangle 7"/>
          <p:cNvSpPr/>
          <p:nvPr/>
        </p:nvSpPr>
        <p:spPr>
          <a:xfrm>
            <a:off x="3853758" y="5668927"/>
            <a:ext cx="4375842" cy="646331"/>
          </a:xfrm>
          <a:prstGeom prst="rect">
            <a:avLst/>
          </a:prstGeom>
        </p:spPr>
        <p:txBody>
          <a:bodyPr wrap="square">
            <a:spAutoFit/>
          </a:bodyPr>
          <a:lstStyle/>
          <a:p>
            <a:r>
              <a:rPr lang="en-US" dirty="0">
                <a:solidFill>
                  <a:schemeClr val="bg1"/>
                </a:solidFill>
                <a:latin typeface="Open Sans"/>
              </a:rPr>
              <a:t>When the physical body dies, the spirit continues to live. </a:t>
            </a:r>
            <a:endParaRPr lang="en-US" dirty="0">
              <a:solidFill>
                <a:schemeClr val="bg1"/>
              </a:solidFill>
            </a:endParaRPr>
          </a:p>
        </p:txBody>
      </p:sp>
      <p:sp>
        <p:nvSpPr>
          <p:cNvPr id="72" name="Rectangle 71"/>
          <p:cNvSpPr/>
          <p:nvPr/>
        </p:nvSpPr>
        <p:spPr>
          <a:xfrm>
            <a:off x="439093" y="2598293"/>
            <a:ext cx="3435791" cy="2031325"/>
          </a:xfrm>
          <a:prstGeom prst="rect">
            <a:avLst/>
          </a:prstGeom>
        </p:spPr>
        <p:txBody>
          <a:bodyPr wrap="square">
            <a:spAutoFit/>
          </a:bodyPr>
          <a:lstStyle/>
          <a:p>
            <a:r>
              <a:rPr lang="en-US" dirty="0">
                <a:solidFill>
                  <a:schemeClr val="bg1"/>
                </a:solidFill>
                <a:latin typeface="Open Sans"/>
              </a:rPr>
              <a:t>In the spirit world, the spirits of the righteous “are received into a state of happiness, which is called paradise, a state of rest, a state of peace, where they shall rest from all their troubles and from all care, and sorrow” </a:t>
            </a:r>
            <a:endParaRPr lang="en-US" dirty="0">
              <a:solidFill>
                <a:schemeClr val="bg1"/>
              </a:solidFill>
            </a:endParaRPr>
          </a:p>
        </p:txBody>
      </p:sp>
      <p:sp>
        <p:nvSpPr>
          <p:cNvPr id="85" name="Oval 84"/>
          <p:cNvSpPr/>
          <p:nvPr/>
        </p:nvSpPr>
        <p:spPr>
          <a:xfrm>
            <a:off x="4410375" y="2207708"/>
            <a:ext cx="3213981" cy="3123445"/>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rot="16041531">
            <a:off x="5632054" y="2846755"/>
            <a:ext cx="867634" cy="2678710"/>
            <a:chOff x="7170980" y="1887091"/>
            <a:chExt cx="867634" cy="2678710"/>
          </a:xfrm>
        </p:grpSpPr>
        <p:sp>
          <p:nvSpPr>
            <p:cNvPr id="98" name="Oval 97"/>
            <p:cNvSpPr/>
            <p:nvPr/>
          </p:nvSpPr>
          <p:spPr>
            <a:xfrm>
              <a:off x="7395179" y="1887091"/>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p:nvPr/>
          </p:nvCxnSpPr>
          <p:spPr>
            <a:xfrm flipH="1">
              <a:off x="7575259" y="2548696"/>
              <a:ext cx="61660" cy="9998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372717" y="3577184"/>
              <a:ext cx="202542" cy="5337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558469" flipV="1">
              <a:off x="7055670" y="4032984"/>
              <a:ext cx="1038344" cy="272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7170980" y="4105548"/>
              <a:ext cx="201052" cy="2838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7315201" y="2541864"/>
              <a:ext cx="327170" cy="5804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305270" y="3108974"/>
              <a:ext cx="211875" cy="233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558469" flipV="1">
              <a:off x="7217212" y="2943348"/>
              <a:ext cx="859234" cy="7234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6" name="Oval 105"/>
          <p:cNvSpPr/>
          <p:nvPr/>
        </p:nvSpPr>
        <p:spPr>
          <a:xfrm>
            <a:off x="8442028" y="3666655"/>
            <a:ext cx="2974392" cy="3041964"/>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5559543" y="2483873"/>
            <a:ext cx="993887" cy="2502264"/>
            <a:chOff x="7170980" y="1887091"/>
            <a:chExt cx="993887" cy="2502264"/>
          </a:xfrm>
        </p:grpSpPr>
        <p:sp>
          <p:nvSpPr>
            <p:cNvPr id="87" name="Oval 86"/>
            <p:cNvSpPr/>
            <p:nvPr/>
          </p:nvSpPr>
          <p:spPr>
            <a:xfrm>
              <a:off x="7395179" y="1887091"/>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flipH="1">
              <a:off x="7575259" y="2548696"/>
              <a:ext cx="61660" cy="9998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372717" y="3577184"/>
              <a:ext cx="202542" cy="5337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575259" y="3545048"/>
              <a:ext cx="274128" cy="4173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7170980" y="4105548"/>
              <a:ext cx="201052" cy="2838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849387" y="3962400"/>
              <a:ext cx="113561" cy="388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7315201" y="2541864"/>
              <a:ext cx="327170" cy="5804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305270" y="3108974"/>
              <a:ext cx="211875" cy="233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630490" y="2548696"/>
              <a:ext cx="293114" cy="5526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912360" y="3091153"/>
              <a:ext cx="252507" cy="1127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7384610" y="6550223"/>
            <a:ext cx="4807390" cy="307777"/>
          </a:xfrm>
          <a:prstGeom prst="rect">
            <a:avLst/>
          </a:prstGeom>
          <a:noFill/>
        </p:spPr>
        <p:txBody>
          <a:bodyPr wrap="square" rtlCol="0">
            <a:spAutoFit/>
          </a:bodyPr>
          <a:lstStyle/>
          <a:p>
            <a:pPr algn="r"/>
            <a:r>
              <a:rPr lang="en-US" sz="1400" dirty="0">
                <a:solidFill>
                  <a:schemeClr val="bg1"/>
                </a:solidFill>
              </a:rPr>
              <a:t>(5)</a:t>
            </a:r>
          </a:p>
        </p:txBody>
      </p:sp>
    </p:spTree>
    <p:extLst>
      <p:ext uri="{BB962C8B-B14F-4D97-AF65-F5344CB8AC3E}">
        <p14:creationId xmlns:p14="http://schemas.microsoft.com/office/powerpoint/2010/main" val="266314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86"/>
                                        </p:tgtEl>
                                      </p:cBhvr>
                                    </p:animEffect>
                                    <p:set>
                                      <p:cBhvr>
                                        <p:cTn id="11" dur="1" fill="hold">
                                          <p:stCondLst>
                                            <p:cond delay="499"/>
                                          </p:stCondLst>
                                        </p:cTn>
                                        <p:tgtEl>
                                          <p:spTgt spid="8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0" presetClass="exit" presetSubtype="0" fill="hold" nodeType="withEffect">
                                  <p:stCondLst>
                                    <p:cond delay="0"/>
                                  </p:stCondLst>
                                  <p:childTnLst>
                                    <p:animEffect transition="out" filter="fade">
                                      <p:cBhvr>
                                        <p:cTn id="17" dur="500"/>
                                        <p:tgtEl>
                                          <p:spTgt spid="97"/>
                                        </p:tgtEl>
                                      </p:cBhvr>
                                    </p:animEffect>
                                    <p:set>
                                      <p:cBhvr>
                                        <p:cTn id="18" dur="1" fill="hold">
                                          <p:stCondLst>
                                            <p:cond delay="499"/>
                                          </p:stCondLst>
                                        </p:cTn>
                                        <p:tgtEl>
                                          <p:spTgt spid="9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0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childTnLst>
                                </p:cTn>
                              </p:par>
                              <p:par>
                                <p:cTn id="32" presetID="0" presetClass="path" presetSubtype="0" accel="50000" decel="50000" fill="hold" nodeType="withEffect">
                                  <p:stCondLst>
                                    <p:cond delay="0"/>
                                  </p:stCondLst>
                                  <p:childTnLst>
                                    <p:animMotion origin="layout" path="M -0.00429 -0.01204 L -0.00429 -0.01181 C -0.00013 -0.01158 0.00417 -0.01135 0.00847 -0.01065 C 0.01472 -0.00949 0.00912 -0.0088 0.01615 -0.00301 C 0.01771 -0.00186 0.01954 -0.00232 0.02123 -0.00162 C 0.02891 0.00162 0.02553 0.00092 0.03308 0.00601 C 0.04389 0.01319 0.0375 0.00833 0.04766 0.01365 C 0.05105 0.01551 0.0586 0.02013 0.06211 0.02268 C 0.06615 0.02569 0.07006 0.0287 0.07409 0.03171 C 0.07683 0.03379 0.08555 0.04051 0.08764 0.04236 C 0.08998 0.04444 0.09219 0.04676 0.09454 0.04838 C 0.09701 0.05023 0.09961 0.05115 0.10209 0.05301 C 0.10443 0.05463 0.10665 0.0574 0.10899 0.05902 C 0.11172 0.06088 0.11472 0.0618 0.11745 0.06365 C 0.13568 0.07615 0.10795 0.06342 0.13959 0.08032 C 0.14245 0.08171 0.14545 0.08287 0.14818 0.08472 C 0.15105 0.08703 0.15378 0.09027 0.15665 0.09236 C 0.1642 0.09814 0.16472 0.09652 0.17292 0.1 C 0.17514 0.10092 0.18816 0.1074 0.19076 0.10902 C 0.20769 0.12013 0.18881 0.11064 0.20691 0.11967 C 0.21433 0.12338 0.22409 0.12801 0.23165 0.13032 C 0.24844 0.13518 0.2224 0.12731 0.24362 0.13472 C 0.24506 0.13541 0.24649 0.13564 0.24779 0.13634 C 0.24935 0.13703 0.25066 0.13865 0.25209 0.13935 C 0.25352 0.14004 0.25495 0.14027 0.25639 0.14097 C 0.25756 0.14143 0.2586 0.14189 0.25977 0.14236 C 0.26146 0.14328 0.26316 0.14444 0.26485 0.14537 C 0.2655 0.14583 0.27032 0.14953 0.27175 0.15 C 0.2737 0.15069 0.27566 0.15092 0.27761 0.15138 C 0.27878 0.15254 0.27995 0.1537 0.28112 0.15463 C 0.28282 0.15578 0.28529 0.15671 0.28698 0.15763 C 0.2879 0.15856 0.28868 0.15972 0.28959 0.16064 C 0.29271 0.16365 0.29766 0.16736 0.30066 0.16805 C 0.30665 0.1699 0.30417 0.16875 0.30834 0.17129 C 0.31029 0.17476 0.31277 0.17754 0.31433 0.18171 C 0.31654 0.18796 0.31511 0.18541 0.31862 0.18935 C 0.32071 0.20069 0.31758 0.18726 0.32201 0.19699 C 0.32253 0.19814 0.3224 0.2 0.32279 0.20138 C 0.32331 0.20324 0.32409 0.20439 0.32448 0.20601 C 0.32487 0.2074 0.325 0.20926 0.3254 0.21064 C 0.32579 0.21226 0.32657 0.21365 0.32709 0.21504 C 0.32735 0.2162 0.32761 0.21713 0.328 0.21828 L 0.328 0.21851 " pathEditMode="relative" rAng="0" ptsTypes="AAAAAAAAAAAAAAAAAAAAAAAAAAAAAAAAAAAAAAAAAAA">
                                      <p:cBhvr>
                                        <p:cTn id="33" dur="2000" fill="hold"/>
                                        <p:tgtEl>
                                          <p:spTgt spid="86"/>
                                        </p:tgtEl>
                                        <p:attrNameLst>
                                          <p:attrName>ppt_x</p:attrName>
                                          <p:attrName>ppt_y</p:attrName>
                                        </p:attrNameLst>
                                      </p:cBhvr>
                                      <p:rCtr x="16615" y="1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8" grpId="0"/>
      <p:bldP spid="72" grpId="0"/>
      <p:bldP spid="1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6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50223"/>
            <a:ext cx="4807390" cy="307777"/>
          </a:xfrm>
          <a:prstGeom prst="rect">
            <a:avLst/>
          </a:prstGeom>
          <a:noFill/>
        </p:spPr>
        <p:txBody>
          <a:bodyPr wrap="square" rtlCol="0">
            <a:spAutoFit/>
          </a:bodyPr>
          <a:lstStyle/>
          <a:p>
            <a:r>
              <a:rPr lang="en-US" sz="1400" dirty="0">
                <a:solidFill>
                  <a:schemeClr val="bg1"/>
                </a:solidFill>
              </a:rPr>
              <a:t>2 Corinthians 4:11-14</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Narrow" panose="020B0606020202030204" pitchFamily="34" charset="0"/>
              </a:rPr>
              <a:t>Spirit Prison</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3323617" y="1099363"/>
            <a:ext cx="6096000" cy="1200329"/>
          </a:xfrm>
          <a:prstGeom prst="rect">
            <a:avLst/>
          </a:prstGeom>
        </p:spPr>
        <p:txBody>
          <a:bodyPr>
            <a:spAutoFit/>
          </a:bodyPr>
          <a:lstStyle/>
          <a:p>
            <a:r>
              <a:rPr lang="en-US" dirty="0">
                <a:solidFill>
                  <a:schemeClr val="bg1"/>
                </a:solidFill>
                <a:latin typeface="Open Sans"/>
              </a:rPr>
              <a:t>A place called spirit prison is reserved for “those who [have] died in their sins, without a knowledge of the truth, or in transgression, having rejected the prophets.” </a:t>
            </a:r>
          </a:p>
          <a:p>
            <a:r>
              <a:rPr lang="en-US" dirty="0">
                <a:solidFill>
                  <a:schemeClr val="bg1"/>
                </a:solidFill>
                <a:latin typeface="Open Sans"/>
              </a:rPr>
              <a:t>(D&amp;C 138:32). </a:t>
            </a:r>
            <a:endParaRPr lang="en-US" dirty="0">
              <a:solidFill>
                <a:schemeClr val="bg1"/>
              </a:solidFill>
            </a:endParaRPr>
          </a:p>
        </p:txBody>
      </p:sp>
      <p:sp>
        <p:nvSpPr>
          <p:cNvPr id="10" name="Rectangle 9"/>
          <p:cNvSpPr/>
          <p:nvPr/>
        </p:nvSpPr>
        <p:spPr>
          <a:xfrm>
            <a:off x="8104909" y="2519454"/>
            <a:ext cx="3661064" cy="2308324"/>
          </a:xfrm>
          <a:prstGeom prst="rect">
            <a:avLst/>
          </a:prstGeom>
        </p:spPr>
        <p:txBody>
          <a:bodyPr wrap="square">
            <a:spAutoFit/>
          </a:bodyPr>
          <a:lstStyle/>
          <a:p>
            <a:r>
              <a:rPr lang="en-US" dirty="0">
                <a:solidFill>
                  <a:schemeClr val="bg1"/>
                </a:solidFill>
                <a:latin typeface="Open Sans"/>
              </a:rPr>
              <a:t>The spirits in prison are “taught faith in God, repentance from sin, vicarious baptism for the remission of sins, the gift of the Holy Ghost by the laying on of hands, and all other principles of the gospel that [are] necessary for them to know” (D&amp;C 138:33-34). </a:t>
            </a:r>
            <a:endParaRPr lang="en-US" dirty="0">
              <a:solidFill>
                <a:schemeClr val="bg1"/>
              </a:solidFill>
            </a:endParaRPr>
          </a:p>
        </p:txBody>
      </p:sp>
      <p:sp>
        <p:nvSpPr>
          <p:cNvPr id="11" name="Rectangle 10"/>
          <p:cNvSpPr/>
          <p:nvPr/>
        </p:nvSpPr>
        <p:spPr>
          <a:xfrm>
            <a:off x="448798" y="3014753"/>
            <a:ext cx="3738738" cy="1477328"/>
          </a:xfrm>
          <a:prstGeom prst="rect">
            <a:avLst/>
          </a:prstGeom>
        </p:spPr>
        <p:txBody>
          <a:bodyPr wrap="square">
            <a:spAutoFit/>
          </a:bodyPr>
          <a:lstStyle/>
          <a:p>
            <a:r>
              <a:rPr lang="en-US" dirty="0">
                <a:solidFill>
                  <a:schemeClr val="bg1"/>
                </a:solidFill>
                <a:latin typeface="Open Sans"/>
              </a:rPr>
              <a:t>If they accept the principles of the gospel, repent of their sins, and accept ordinances performed in their behalf in temples, they will be welcomed into paradise.</a:t>
            </a:r>
            <a:endParaRPr lang="en-US" dirty="0">
              <a:solidFill>
                <a:schemeClr val="bg1"/>
              </a:solidFill>
            </a:endParaRPr>
          </a:p>
        </p:txBody>
      </p:sp>
      <p:sp>
        <p:nvSpPr>
          <p:cNvPr id="13" name="Oval 12"/>
          <p:cNvSpPr/>
          <p:nvPr/>
        </p:nvSpPr>
        <p:spPr>
          <a:xfrm>
            <a:off x="4306446" y="2068632"/>
            <a:ext cx="3652990" cy="3735978"/>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5527962" y="2691246"/>
            <a:ext cx="1977623" cy="1967638"/>
            <a:chOff x="5527962" y="2691246"/>
            <a:chExt cx="1977623" cy="1967638"/>
          </a:xfrm>
        </p:grpSpPr>
        <p:grpSp>
          <p:nvGrpSpPr>
            <p:cNvPr id="26" name="Group 18"/>
            <p:cNvGrpSpPr/>
            <p:nvPr/>
          </p:nvGrpSpPr>
          <p:grpSpPr>
            <a:xfrm>
              <a:off x="5527962" y="2691246"/>
              <a:ext cx="1977623" cy="992251"/>
              <a:chOff x="965200" y="2286000"/>
              <a:chExt cx="7302500" cy="2743200"/>
            </a:xfrm>
          </p:grpSpPr>
          <p:sp>
            <p:nvSpPr>
              <p:cNvPr id="28" name="Rectangle 27"/>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9" idx="1"/>
                <a:endCxn id="2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flipH="1">
              <a:off x="6608613" y="3103864"/>
              <a:ext cx="736791" cy="1555020"/>
              <a:chOff x="7305270" y="1887091"/>
              <a:chExt cx="1167623" cy="2464305"/>
            </a:xfrm>
          </p:grpSpPr>
          <p:sp>
            <p:nvSpPr>
              <p:cNvPr id="34" name="Oval 33"/>
              <p:cNvSpPr/>
              <p:nvPr/>
            </p:nvSpPr>
            <p:spPr>
              <a:xfrm>
                <a:off x="7395179" y="1887091"/>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H="1">
                <a:off x="7575259" y="2548696"/>
                <a:ext cx="61660" cy="9998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484875" y="3577185"/>
                <a:ext cx="90384" cy="66945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75259" y="3545048"/>
                <a:ext cx="274128" cy="4173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849387" y="3962400"/>
                <a:ext cx="113561" cy="388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315201" y="2541864"/>
                <a:ext cx="327170" cy="5804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05270" y="3108974"/>
                <a:ext cx="211875" cy="233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663425" y="2073008"/>
                <a:ext cx="809468" cy="7062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827627"/>
              <a:ext cx="379268" cy="512012"/>
            </a:xfrm>
            <a:prstGeom prst="rect">
              <a:avLst/>
            </a:prstGeom>
          </p:spPr>
        </p:pic>
      </p:grpSp>
      <p:grpSp>
        <p:nvGrpSpPr>
          <p:cNvPr id="46" name="Group 45"/>
          <p:cNvGrpSpPr/>
          <p:nvPr/>
        </p:nvGrpSpPr>
        <p:grpSpPr>
          <a:xfrm>
            <a:off x="5588546" y="4153345"/>
            <a:ext cx="418048" cy="1052501"/>
            <a:chOff x="7170980" y="1887091"/>
            <a:chExt cx="993887" cy="2502264"/>
          </a:xfrm>
        </p:grpSpPr>
        <p:sp>
          <p:nvSpPr>
            <p:cNvPr id="47" name="Oval 46"/>
            <p:cNvSpPr/>
            <p:nvPr/>
          </p:nvSpPr>
          <p:spPr>
            <a:xfrm>
              <a:off x="7395179" y="1887091"/>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H="1">
              <a:off x="7575259" y="2548696"/>
              <a:ext cx="61660" cy="9998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372717" y="3577184"/>
              <a:ext cx="202542" cy="5337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75259" y="3545048"/>
              <a:ext cx="274128" cy="4173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170980" y="4105548"/>
              <a:ext cx="201052" cy="2838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849387" y="3962400"/>
              <a:ext cx="113561" cy="388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315201" y="2541864"/>
              <a:ext cx="327170" cy="5804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305270" y="3108974"/>
              <a:ext cx="211875" cy="233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30490" y="2548696"/>
              <a:ext cx="293114" cy="5526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912360" y="3091153"/>
              <a:ext cx="252507" cy="1127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6135801" y="3999032"/>
            <a:ext cx="618290" cy="1556641"/>
            <a:chOff x="7170980" y="1887091"/>
            <a:chExt cx="993887" cy="2502264"/>
          </a:xfrm>
        </p:grpSpPr>
        <p:sp>
          <p:nvSpPr>
            <p:cNvPr id="58" name="Oval 57"/>
            <p:cNvSpPr/>
            <p:nvPr/>
          </p:nvSpPr>
          <p:spPr>
            <a:xfrm>
              <a:off x="7395179" y="1887091"/>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H="1">
              <a:off x="7575259" y="2548696"/>
              <a:ext cx="61660" cy="9998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372717" y="3577184"/>
              <a:ext cx="202542" cy="5337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575259" y="3545048"/>
              <a:ext cx="274128" cy="4173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7170980" y="4105548"/>
              <a:ext cx="201052" cy="2838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849387" y="3962400"/>
              <a:ext cx="113561" cy="388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7315201" y="2541864"/>
              <a:ext cx="327170" cy="5804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305270" y="3108974"/>
              <a:ext cx="211875" cy="233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630490" y="2548696"/>
              <a:ext cx="293114" cy="5526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912360" y="3091153"/>
              <a:ext cx="252507" cy="1127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4922234" y="3592236"/>
            <a:ext cx="627160" cy="1578973"/>
            <a:chOff x="7170980" y="1887091"/>
            <a:chExt cx="993887" cy="2502264"/>
          </a:xfrm>
        </p:grpSpPr>
        <p:sp>
          <p:nvSpPr>
            <p:cNvPr id="73" name="Oval 72"/>
            <p:cNvSpPr/>
            <p:nvPr/>
          </p:nvSpPr>
          <p:spPr>
            <a:xfrm>
              <a:off x="7395179" y="1887091"/>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flipH="1">
              <a:off x="7575259" y="2548696"/>
              <a:ext cx="61660" cy="9998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7372717" y="3577184"/>
              <a:ext cx="202542" cy="5337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575259" y="3545048"/>
              <a:ext cx="274128" cy="4173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7170980" y="4105548"/>
              <a:ext cx="201052" cy="2838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849387" y="3962400"/>
              <a:ext cx="113561" cy="388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7315201" y="2541864"/>
              <a:ext cx="327170" cy="5804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305270" y="3108974"/>
              <a:ext cx="211875" cy="233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630490" y="2548696"/>
              <a:ext cx="293114" cy="5526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912360" y="3091153"/>
              <a:ext cx="252507" cy="1127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614209" y="371450"/>
            <a:ext cx="2316028" cy="2350968"/>
            <a:chOff x="614209" y="371450"/>
            <a:chExt cx="2316028" cy="2350968"/>
          </a:xfrm>
        </p:grpSpPr>
        <p:sp>
          <p:nvSpPr>
            <p:cNvPr id="69" name="Oval 68"/>
            <p:cNvSpPr/>
            <p:nvPr/>
          </p:nvSpPr>
          <p:spPr>
            <a:xfrm>
              <a:off x="614209" y="371450"/>
              <a:ext cx="2316028" cy="2350968"/>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Delay 70"/>
            <p:cNvSpPr/>
            <p:nvPr/>
          </p:nvSpPr>
          <p:spPr>
            <a:xfrm rot="5400000">
              <a:off x="1392380" y="1517075"/>
              <a:ext cx="706583" cy="1059872"/>
            </a:xfrm>
            <a:prstGeom prst="flowChartDelay">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132610" y="1548246"/>
              <a:ext cx="1215736" cy="23899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300334" y="976745"/>
              <a:ext cx="397500" cy="768298"/>
              <a:chOff x="7305270" y="1887091"/>
              <a:chExt cx="859597" cy="1661452"/>
            </a:xfrm>
          </p:grpSpPr>
          <p:sp>
            <p:nvSpPr>
              <p:cNvPr id="15" name="Oval 14"/>
              <p:cNvSpPr/>
              <p:nvPr/>
            </p:nvSpPr>
            <p:spPr>
              <a:xfrm>
                <a:off x="7395179" y="1887091"/>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7575259" y="2548696"/>
                <a:ext cx="61660" cy="9998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315201" y="2541864"/>
                <a:ext cx="327170" cy="5804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05270" y="3108974"/>
                <a:ext cx="211875" cy="233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30490" y="2548696"/>
                <a:ext cx="293114" cy="5526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912360" y="3091153"/>
                <a:ext cx="252507" cy="1127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flipH="1">
              <a:off x="1706222" y="867904"/>
              <a:ext cx="448761" cy="867377"/>
              <a:chOff x="7305270" y="1887091"/>
              <a:chExt cx="859597" cy="1661452"/>
            </a:xfrm>
          </p:grpSpPr>
          <p:sp>
            <p:nvSpPr>
              <p:cNvPr id="84" name="Oval 83"/>
              <p:cNvSpPr/>
              <p:nvPr/>
            </p:nvSpPr>
            <p:spPr>
              <a:xfrm>
                <a:off x="7395179" y="1887091"/>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flipH="1">
                <a:off x="7575259" y="2548696"/>
                <a:ext cx="61660" cy="9998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315201" y="2541864"/>
                <a:ext cx="327170" cy="5804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305270" y="3108974"/>
                <a:ext cx="211875" cy="233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630490" y="2548696"/>
                <a:ext cx="293114" cy="5526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912360" y="3091153"/>
                <a:ext cx="252507" cy="1127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5" name="Rectangle 94"/>
          <p:cNvSpPr/>
          <p:nvPr/>
        </p:nvSpPr>
        <p:spPr>
          <a:xfrm>
            <a:off x="1873828" y="5707118"/>
            <a:ext cx="9940636" cy="923330"/>
          </a:xfrm>
          <a:prstGeom prst="rect">
            <a:avLst/>
          </a:prstGeom>
        </p:spPr>
        <p:txBody>
          <a:bodyPr wrap="square">
            <a:spAutoFit/>
          </a:bodyPr>
          <a:lstStyle/>
          <a:p>
            <a:r>
              <a:rPr lang="en-US" i="1" dirty="0">
                <a:solidFill>
                  <a:srgbClr val="FFFF00"/>
                </a:solidFill>
                <a:latin typeface="Palatino"/>
              </a:rPr>
              <a:t>The soul shall be restored to the body, and the body to the soul; yea, and every limb and joint shall be restored to its body; yea, even a hair of the head shall not be lost; but all things shall be restored to their proper and perfect frame. Alma 40:23</a:t>
            </a:r>
            <a:endParaRPr lang="en-US" i="1" dirty="0">
              <a:solidFill>
                <a:srgbClr val="FFFF00"/>
              </a:solidFill>
            </a:endParaRPr>
          </a:p>
        </p:txBody>
      </p:sp>
      <p:sp>
        <p:nvSpPr>
          <p:cNvPr id="96" name="TextBox 95"/>
          <p:cNvSpPr txBox="1"/>
          <p:nvPr/>
        </p:nvSpPr>
        <p:spPr>
          <a:xfrm>
            <a:off x="7384610" y="6550223"/>
            <a:ext cx="4807390" cy="307777"/>
          </a:xfrm>
          <a:prstGeom prst="rect">
            <a:avLst/>
          </a:prstGeom>
          <a:noFill/>
        </p:spPr>
        <p:txBody>
          <a:bodyPr wrap="square" rtlCol="0">
            <a:spAutoFit/>
          </a:bodyPr>
          <a:lstStyle/>
          <a:p>
            <a:pPr algn="r"/>
            <a:r>
              <a:rPr lang="en-US" sz="1400" dirty="0">
                <a:solidFill>
                  <a:schemeClr val="bg1"/>
                </a:solidFill>
              </a:rPr>
              <a:t>(5)</a:t>
            </a:r>
          </a:p>
        </p:txBody>
      </p:sp>
    </p:spTree>
    <p:extLst>
      <p:ext uri="{BB962C8B-B14F-4D97-AF65-F5344CB8AC3E}">
        <p14:creationId xmlns:p14="http://schemas.microsoft.com/office/powerpoint/2010/main" val="5667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1000"/>
                                        <p:tgtEl>
                                          <p:spTgt spid="95"/>
                                        </p:tgtEl>
                                      </p:cBhvr>
                                    </p:animEffect>
                                    <p:anim calcmode="lin" valueType="num">
                                      <p:cBhvr>
                                        <p:cTn id="20" dur="1000" fill="hold"/>
                                        <p:tgtEl>
                                          <p:spTgt spid="95"/>
                                        </p:tgtEl>
                                        <p:attrNameLst>
                                          <p:attrName>ppt_x</p:attrName>
                                        </p:attrNameLst>
                                      </p:cBhvr>
                                      <p:tavLst>
                                        <p:tav tm="0">
                                          <p:val>
                                            <p:strVal val="#ppt_x"/>
                                          </p:val>
                                        </p:tav>
                                        <p:tav tm="100000">
                                          <p:val>
                                            <p:strVal val="#ppt_x"/>
                                          </p:val>
                                        </p:tav>
                                      </p:tavLst>
                                    </p:anim>
                                    <p:anim calcmode="lin" valueType="num">
                                      <p:cBhvr>
                                        <p:cTn id="21"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3346</Words>
  <Application>Microsoft Office PowerPoint</Application>
  <PresentationFormat>Widescreen</PresentationFormat>
  <Paragraphs>200</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Palatino</vt:lpstr>
      <vt:lpstr>Abadi</vt:lpstr>
      <vt:lpstr>Arial</vt:lpstr>
      <vt:lpstr>Calibri Light</vt:lpstr>
      <vt:lpstr>Calibri</vt:lpstr>
      <vt:lpstr>Open Sans</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116</cp:revision>
  <dcterms:created xsi:type="dcterms:W3CDTF">2016-05-16T13:36:31Z</dcterms:created>
  <dcterms:modified xsi:type="dcterms:W3CDTF">2020-09-09T14:43:00Z</dcterms:modified>
</cp:coreProperties>
</file>