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82" r:id="rId2"/>
    <p:sldId id="287" r:id="rId3"/>
    <p:sldId id="300" r:id="rId4"/>
    <p:sldId id="301" r:id="rId5"/>
    <p:sldId id="302" r:id="rId6"/>
    <p:sldId id="303" r:id="rId7"/>
    <p:sldId id="304" r:id="rId8"/>
    <p:sldId id="288" r:id="rId9"/>
    <p:sldId id="289" r:id="rId10"/>
    <p:sldId id="290" r:id="rId11"/>
    <p:sldId id="291" r:id="rId12"/>
    <p:sldId id="292" r:id="rId13"/>
    <p:sldId id="293" r:id="rId14"/>
    <p:sldId id="294" r:id="rId15"/>
    <p:sldId id="295" r:id="rId16"/>
    <p:sldId id="297" r:id="rId17"/>
    <p:sldId id="298" r:id="rId18"/>
    <p:sldId id="284" r:id="rId19"/>
    <p:sldId id="286" r:id="rId20"/>
  </p:sldIdLst>
  <p:sldSz cx="12192000" cy="6858000"/>
  <p:notesSz cx="6858000" cy="9144000"/>
  <p:embeddedFontLst>
    <p:embeddedFont>
      <p:font typeface="Abadi" panose="020B0604020104020204" pitchFamily="34" charset="0"/>
      <p:regular r:id="rId22"/>
    </p:embeddedFont>
    <p:embeddedFont>
      <p:font typeface="Baskerville Old Face" panose="02020602080505020303" pitchFamily="18"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Narkisim" panose="020E0502050101010101" pitchFamily="34" charset="-79"/>
      <p:regular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D67"/>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google.com/url?sa=i&amp;rct=j&amp;q=&amp;esrc=s&amp;frm=1&amp;source=images&amp;cd=&amp;cad=rja&amp;docid=HqExuVub67qeOM&amp;tbnid=t-E_DTVgGkSmyM:&amp;ved=0CAUQjRw&amp;url=https://plus.google.com/photos/112050515977917658745/albums/5399665834264917297/5682746432816270498&amp;ei=wcBVUeG5H5Ho8wT0hIDwCg&amp;psig=AFQjCNGWO1PbnsznfJd989cvIm8vIS4ftw&amp;ust=136466079830227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78115C-CA7D-46AF-A396-981078897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115</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Godly Sorrow VS Worldly Sorrow</a:t>
            </a:r>
          </a:p>
          <a:p>
            <a:pPr algn="ctr"/>
            <a:r>
              <a:rPr lang="en-US" sz="6000" dirty="0">
                <a:solidFill>
                  <a:schemeClr val="bg1"/>
                </a:solidFill>
                <a:latin typeface="Baskerville Old Face" panose="02020602080505020303" pitchFamily="18" charset="0"/>
              </a:rPr>
              <a:t>2 Corinthians 6-7</a:t>
            </a:r>
            <a:endParaRPr lang="en-US" sz="4400" dirty="0">
              <a:solidFill>
                <a:schemeClr val="bg1"/>
              </a:solidFill>
              <a:latin typeface="Baskerville Old Face" panose="02020602080505020303" pitchFamily="18"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1155070" y="3107603"/>
            <a:ext cx="3050721" cy="2895600"/>
            <a:chOff x="3581400" y="228600"/>
            <a:chExt cx="3050721" cy="2895600"/>
          </a:xfrm>
        </p:grpSpPr>
        <p:pic>
          <p:nvPicPr>
            <p:cNvPr id="47" name="Picture 2" descr="Image result for ancient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29718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581400" y="228600"/>
              <a:ext cx="3050721" cy="2895600"/>
              <a:chOff x="609600" y="533400"/>
              <a:chExt cx="4495800" cy="4267200"/>
            </a:xfrm>
          </p:grpSpPr>
          <p:grpSp>
            <p:nvGrpSpPr>
              <p:cNvPr id="49" name="Group 86"/>
              <p:cNvGrpSpPr/>
              <p:nvPr/>
            </p:nvGrpSpPr>
            <p:grpSpPr>
              <a:xfrm rot="2107423">
                <a:off x="2048364" y="1066800"/>
                <a:ext cx="554570" cy="1296744"/>
                <a:chOff x="7696200" y="914400"/>
                <a:chExt cx="685800" cy="2438400"/>
              </a:xfrm>
            </p:grpSpPr>
            <p:sp>
              <p:nvSpPr>
                <p:cNvPr id="81" name="Moon 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7"/>
              <p:cNvGrpSpPr/>
              <p:nvPr/>
            </p:nvGrpSpPr>
            <p:grpSpPr>
              <a:xfrm rot="19262140" flipH="1">
                <a:off x="3035243" y="1133011"/>
                <a:ext cx="554570" cy="1180981"/>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rapezoid 5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
              <p:cNvGrpSpPr/>
              <p:nvPr/>
            </p:nvGrpSpPr>
            <p:grpSpPr>
              <a:xfrm>
                <a:off x="3150326" y="3226526"/>
                <a:ext cx="366238" cy="640613"/>
                <a:chOff x="2438400" y="402137"/>
                <a:chExt cx="2514600" cy="4398463"/>
              </a:xfrm>
            </p:grpSpPr>
            <p:sp>
              <p:nvSpPr>
                <p:cNvPr id="73" name="Snip Same Side Corner Rectangle 7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 name="Rectangle 6"/>
          <p:cNvSpPr/>
          <p:nvPr/>
        </p:nvSpPr>
        <p:spPr>
          <a:xfrm>
            <a:off x="5143329" y="4054711"/>
            <a:ext cx="6580908" cy="1754326"/>
          </a:xfrm>
          <a:prstGeom prst="rect">
            <a:avLst/>
          </a:prstGeom>
        </p:spPr>
        <p:txBody>
          <a:bodyPr wrap="square">
            <a:spAutoFit/>
          </a:bodyPr>
          <a:lstStyle/>
          <a:p>
            <a:r>
              <a:rPr lang="en-US" i="1" dirty="0">
                <a:solidFill>
                  <a:schemeClr val="bg1"/>
                </a:solidFill>
                <a:latin typeface="Palatino"/>
              </a:rPr>
              <a:t>I beseech of you that ye do not procrastinate the day of your repentance until the end; for after this day of life, which is given us to prepare for eternity, behold, if we do not improve our time while in this life, then cometh the night of darkness wherein there can be no labor performed. </a:t>
            </a:r>
          </a:p>
          <a:p>
            <a:r>
              <a:rPr lang="en-US" i="1" dirty="0">
                <a:solidFill>
                  <a:schemeClr val="bg1"/>
                </a:solidFill>
                <a:latin typeface="Palatino"/>
              </a:rPr>
              <a:t>Alma 34:33</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8420" y="155077"/>
            <a:ext cx="3276600" cy="707886"/>
          </a:xfrm>
          <a:prstGeom prst="rect">
            <a:avLst/>
          </a:prstGeom>
          <a:noFill/>
        </p:spPr>
        <p:txBody>
          <a:bodyPr wrap="square" rtlCol="0">
            <a:spAutoFit/>
          </a:bodyPr>
          <a:lstStyle/>
          <a:p>
            <a:r>
              <a:rPr lang="en-US" sz="4000" dirty="0">
                <a:solidFill>
                  <a:schemeClr val="bg1"/>
                </a:solidFill>
              </a:rPr>
              <a:t>Godly Sorrow</a:t>
            </a:r>
          </a:p>
        </p:txBody>
      </p:sp>
      <p:sp>
        <p:nvSpPr>
          <p:cNvPr id="8" name="TextBox 7"/>
          <p:cNvSpPr txBox="1"/>
          <p:nvPr/>
        </p:nvSpPr>
        <p:spPr>
          <a:xfrm>
            <a:off x="1905000" y="152400"/>
            <a:ext cx="3886200" cy="707886"/>
          </a:xfrm>
          <a:prstGeom prst="rect">
            <a:avLst/>
          </a:prstGeom>
          <a:noFill/>
        </p:spPr>
        <p:txBody>
          <a:bodyPr wrap="square" rtlCol="0">
            <a:spAutoFit/>
          </a:bodyPr>
          <a:lstStyle/>
          <a:p>
            <a:r>
              <a:rPr lang="en-US" sz="4000" dirty="0">
                <a:solidFill>
                  <a:schemeClr val="bg1"/>
                </a:solidFill>
              </a:rPr>
              <a:t>Worldly Sorrow</a:t>
            </a:r>
          </a:p>
        </p:txBody>
      </p:sp>
      <p:sp>
        <p:nvSpPr>
          <p:cNvPr id="7" name="TextBox 6"/>
          <p:cNvSpPr txBox="1"/>
          <p:nvPr/>
        </p:nvSpPr>
        <p:spPr>
          <a:xfrm>
            <a:off x="1828800" y="990601"/>
            <a:ext cx="4038600" cy="4401205"/>
          </a:xfrm>
          <a:prstGeom prst="rect">
            <a:avLst/>
          </a:prstGeom>
          <a:noFill/>
        </p:spPr>
        <p:txBody>
          <a:bodyPr wrap="square" rtlCol="0">
            <a:spAutoFit/>
          </a:bodyPr>
          <a:lstStyle/>
          <a:p>
            <a:r>
              <a:rPr lang="en-US" sz="2800" dirty="0">
                <a:solidFill>
                  <a:schemeClr val="bg1"/>
                </a:solidFill>
              </a:rPr>
              <a:t>Being caught and punished for actions</a:t>
            </a:r>
          </a:p>
          <a:p>
            <a:endParaRPr lang="en-US" sz="2800" dirty="0">
              <a:solidFill>
                <a:schemeClr val="bg1"/>
              </a:solidFill>
            </a:endParaRPr>
          </a:p>
          <a:p>
            <a:r>
              <a:rPr lang="en-US" sz="2800" dirty="0">
                <a:solidFill>
                  <a:schemeClr val="bg1"/>
                </a:solidFill>
              </a:rPr>
              <a:t>Saying : “I’m sorry”?</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dirty="0">
                <a:solidFill>
                  <a:schemeClr val="bg1"/>
                </a:solidFill>
              </a:rPr>
              <a:t>Stopping the sin</a:t>
            </a:r>
          </a:p>
          <a:p>
            <a:endParaRPr lang="en-US" sz="2800" dirty="0">
              <a:solidFill>
                <a:schemeClr val="bg1"/>
              </a:solidFill>
            </a:endParaRPr>
          </a:p>
        </p:txBody>
      </p:sp>
      <p:sp>
        <p:nvSpPr>
          <p:cNvPr id="9" name="TextBox 8"/>
          <p:cNvSpPr txBox="1"/>
          <p:nvPr/>
        </p:nvSpPr>
        <p:spPr>
          <a:xfrm>
            <a:off x="6092371" y="930728"/>
            <a:ext cx="4038600" cy="5509200"/>
          </a:xfrm>
          <a:prstGeom prst="rect">
            <a:avLst/>
          </a:prstGeom>
          <a:noFill/>
        </p:spPr>
        <p:txBody>
          <a:bodyPr wrap="square" rtlCol="0">
            <a:spAutoFit/>
          </a:bodyPr>
          <a:lstStyle/>
          <a:p>
            <a:r>
              <a:rPr lang="en-US" sz="2800" dirty="0">
                <a:solidFill>
                  <a:schemeClr val="bg1"/>
                </a:solidFill>
              </a:rPr>
              <a:t>Knowing we have offended God</a:t>
            </a:r>
          </a:p>
          <a:p>
            <a:endParaRPr lang="en-US" sz="2800" dirty="0">
              <a:solidFill>
                <a:schemeClr val="bg1"/>
              </a:solidFill>
            </a:endParaRPr>
          </a:p>
          <a:p>
            <a:r>
              <a:rPr lang="en-US" sz="2800" dirty="0">
                <a:solidFill>
                  <a:schemeClr val="bg1"/>
                </a:solidFill>
              </a:rPr>
              <a:t>We are sorry because we know that we have alienated God from our lives</a:t>
            </a:r>
          </a:p>
          <a:p>
            <a:endParaRPr lang="en-US" sz="2800" dirty="0">
              <a:solidFill>
                <a:schemeClr val="bg1"/>
              </a:solidFill>
            </a:endParaRPr>
          </a:p>
          <a:p>
            <a:r>
              <a:rPr lang="en-US" sz="3200" dirty="0">
                <a:solidFill>
                  <a:schemeClr val="bg1"/>
                </a:solidFill>
              </a:rPr>
              <a:t>Besides stopping the sin it requires a broken heart and a contrite spirit.</a:t>
            </a:r>
          </a:p>
        </p:txBody>
      </p:sp>
      <p:grpSp>
        <p:nvGrpSpPr>
          <p:cNvPr id="12" name="Group 6"/>
          <p:cNvGrpSpPr/>
          <p:nvPr/>
        </p:nvGrpSpPr>
        <p:grpSpPr>
          <a:xfrm>
            <a:off x="9601200" y="223645"/>
            <a:ext cx="2021187" cy="1420099"/>
            <a:chOff x="1676400" y="1066800"/>
            <a:chExt cx="5867400" cy="4114800"/>
          </a:xfrm>
        </p:grpSpPr>
        <p:sp>
          <p:nvSpPr>
            <p:cNvPr id="13" name="Rectangle 12"/>
            <p:cNvSpPr/>
            <p:nvPr/>
          </p:nvSpPr>
          <p:spPr>
            <a:xfrm>
              <a:off x="1676400" y="2734962"/>
              <a:ext cx="5867400" cy="2446638"/>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76400" y="1066800"/>
              <a:ext cx="5867400" cy="244663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97836" y="1845276"/>
              <a:ext cx="4107180" cy="333632"/>
            </a:xfrm>
            <a:prstGeom prst="rect">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2922363" y="2341121"/>
              <a:ext cx="500449" cy="176022"/>
            </a:xfrm>
            <a:prstGeom prst="rect">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5327997" y="2341121"/>
              <a:ext cx="500449" cy="176022"/>
            </a:xfrm>
            <a:prstGeom prst="rect">
              <a:avLst/>
            </a:prstGeom>
            <a:solidFill>
              <a:srgbClr val="B05E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60598" y="1178011"/>
              <a:ext cx="176022" cy="6672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36620" y="1456038"/>
              <a:ext cx="234696" cy="389238"/>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71316" y="1233616"/>
              <a:ext cx="117348" cy="6116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6200000">
              <a:off x="4027963" y="1439161"/>
              <a:ext cx="166816" cy="645414"/>
            </a:xfrm>
            <a:prstGeom prst="rect">
              <a:avLst/>
            </a:prstGeom>
            <a:solidFill>
              <a:srgbClr val="CB43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1"/>
            <p:cNvGrpSpPr/>
            <p:nvPr/>
          </p:nvGrpSpPr>
          <p:grpSpPr>
            <a:xfrm>
              <a:off x="5724906" y="1178011"/>
              <a:ext cx="469392" cy="667265"/>
              <a:chOff x="3142924" y="2514600"/>
              <a:chExt cx="990601" cy="1905000"/>
            </a:xfrm>
          </p:grpSpPr>
          <p:sp>
            <p:nvSpPr>
              <p:cNvPr id="69" name="Can 68"/>
              <p:cNvSpPr/>
              <p:nvPr/>
            </p:nvSpPr>
            <p:spPr>
              <a:xfrm>
                <a:off x="3352800" y="3810000"/>
                <a:ext cx="609600" cy="609600"/>
              </a:xfrm>
              <a:prstGeom prst="can">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H="1">
                <a:off x="3581400" y="3124200"/>
                <a:ext cx="76200" cy="759903"/>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931621">
                <a:off x="3685881" y="3279905"/>
                <a:ext cx="285687" cy="6096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8668379" flipH="1">
                <a:off x="3304880" y="3203703"/>
                <a:ext cx="285687" cy="6096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505200" y="27432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76600" y="2590800"/>
                <a:ext cx="304800" cy="304800"/>
              </a:xfrm>
              <a:prstGeom prst="ellipse">
                <a:avLst/>
              </a:prstGeom>
              <a:solidFill>
                <a:srgbClr val="A73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81400" y="2514600"/>
                <a:ext cx="304800" cy="304800"/>
              </a:xfrm>
              <a:prstGeom prst="ellipse">
                <a:avLst/>
              </a:prstGeom>
              <a:solidFill>
                <a:srgbClr val="A73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733800" y="2743200"/>
                <a:ext cx="304800" cy="304800"/>
              </a:xfrm>
              <a:prstGeom prst="ellipse">
                <a:avLst/>
              </a:prstGeom>
              <a:solidFill>
                <a:srgbClr val="A73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276600" y="2895600"/>
                <a:ext cx="304800" cy="304800"/>
              </a:xfrm>
              <a:prstGeom prst="ellipse">
                <a:avLst/>
              </a:prstGeom>
              <a:solidFill>
                <a:srgbClr val="A73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581400" y="2971800"/>
                <a:ext cx="304800" cy="304800"/>
              </a:xfrm>
              <a:prstGeom prst="ellipse">
                <a:avLst/>
              </a:prstGeom>
              <a:solidFill>
                <a:srgbClr val="A73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82"/>
            <p:cNvGrpSpPr/>
            <p:nvPr/>
          </p:nvGrpSpPr>
          <p:grpSpPr>
            <a:xfrm>
              <a:off x="4603557" y="1066800"/>
              <a:ext cx="567308" cy="853904"/>
              <a:chOff x="3369770" y="2335035"/>
              <a:chExt cx="1453408" cy="2499156"/>
            </a:xfrm>
          </p:grpSpPr>
          <p:sp>
            <p:nvSpPr>
              <p:cNvPr id="53" name="Oval 52"/>
              <p:cNvSpPr/>
              <p:nvPr/>
            </p:nvSpPr>
            <p:spPr>
              <a:xfrm>
                <a:off x="4501445" y="4098101"/>
                <a:ext cx="321733" cy="3662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429000" y="3976027"/>
                <a:ext cx="321733" cy="36622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54"/>
              <p:cNvSpPr/>
              <p:nvPr/>
            </p:nvSpPr>
            <p:spPr>
              <a:xfrm rot="8941098">
                <a:off x="4362335" y="3451950"/>
                <a:ext cx="263769" cy="854515"/>
              </a:xfrm>
              <a:prstGeom prst="flowChartManualOperation">
                <a:avLst/>
              </a:prstGeom>
              <a:solidFill>
                <a:srgbClr val="95C7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anual Operation 55"/>
              <p:cNvSpPr/>
              <p:nvPr/>
            </p:nvSpPr>
            <p:spPr>
              <a:xfrm rot="12880156">
                <a:off x="3665541" y="3411636"/>
                <a:ext cx="385146" cy="842795"/>
              </a:xfrm>
              <a:prstGeom prst="flowChartManualOperation">
                <a:avLst/>
              </a:prstGeom>
              <a:solidFill>
                <a:srgbClr val="95C7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Extract 56"/>
              <p:cNvSpPr/>
              <p:nvPr/>
            </p:nvSpPr>
            <p:spPr>
              <a:xfrm>
                <a:off x="3581400" y="3304623"/>
                <a:ext cx="1143000" cy="1267377"/>
              </a:xfrm>
              <a:prstGeom prst="flowChartExtract">
                <a:avLst/>
              </a:prstGeom>
              <a:solidFill>
                <a:srgbClr val="95C7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rot="12880156">
                <a:off x="3758843" y="3225839"/>
                <a:ext cx="330978" cy="854515"/>
              </a:xfrm>
              <a:prstGeom prst="flowChartManualOperation">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Extract 58"/>
              <p:cNvSpPr/>
              <p:nvPr/>
            </p:nvSpPr>
            <p:spPr>
              <a:xfrm>
                <a:off x="3536245" y="3182549"/>
                <a:ext cx="1233311" cy="1313252"/>
              </a:xfrm>
              <a:prstGeom prst="flowChartExtra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9242925">
                <a:off x="4308714" y="3268839"/>
                <a:ext cx="263769" cy="854515"/>
              </a:xfrm>
              <a:prstGeom prst="flowChartManualOperation">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7062782">
                <a:off x="3946717" y="2696152"/>
                <a:ext cx="610142" cy="710904"/>
              </a:xfrm>
              <a:prstGeom prst="teardrop">
                <a:avLst>
                  <a:gd name="adj" fmla="val 1504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17690614">
                <a:off x="3302652" y="2953858"/>
                <a:ext cx="696549" cy="562313"/>
              </a:xfrm>
              <a:prstGeom prst="teardrop">
                <a:avLst>
                  <a:gd name="adj" fmla="val 1504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689513">
                <a:off x="3998701" y="3329973"/>
                <a:ext cx="2286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0689513">
                <a:off x="3682719" y="2453330"/>
                <a:ext cx="643467" cy="9765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ardrop 64"/>
              <p:cNvSpPr/>
              <p:nvPr/>
            </p:nvSpPr>
            <p:spPr>
              <a:xfrm rot="4157724">
                <a:off x="3764952" y="2359558"/>
                <a:ext cx="500381" cy="451336"/>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5621302" flipH="1">
                <a:off x="3436351" y="2448683"/>
                <a:ext cx="500381" cy="451336"/>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6353383">
                <a:off x="3682874" y="4382969"/>
                <a:ext cx="536222" cy="36622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400000">
                <a:off x="4105999" y="4352201"/>
                <a:ext cx="536222" cy="36622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
            <p:cNvGrpSpPr/>
            <p:nvPr/>
          </p:nvGrpSpPr>
          <p:grpSpPr>
            <a:xfrm>
              <a:off x="2590800" y="3505200"/>
              <a:ext cx="4811268" cy="1507524"/>
              <a:chOff x="1435608" y="3929449"/>
              <a:chExt cx="4811268" cy="1507524"/>
            </a:xfrm>
          </p:grpSpPr>
          <p:sp>
            <p:nvSpPr>
              <p:cNvPr id="50" name="Oval 49"/>
              <p:cNvSpPr/>
              <p:nvPr/>
            </p:nvSpPr>
            <p:spPr>
              <a:xfrm>
                <a:off x="1435608" y="3929449"/>
                <a:ext cx="4811268" cy="1507524"/>
              </a:xfrm>
              <a:prstGeom prst="ellipse">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48028" y="4180703"/>
                <a:ext cx="4186428" cy="942203"/>
              </a:xfrm>
              <a:prstGeom prst="ellipse">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86000" y="4267200"/>
                <a:ext cx="3311652" cy="565322"/>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962400" y="3505200"/>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6200000">
              <a:off x="5448300" y="3009900"/>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3352800" y="3276600"/>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172200" y="1676400"/>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a:off x="4191000" y="3352800"/>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791200" y="2895600"/>
              <a:ext cx="533400" cy="304800"/>
            </a:xfrm>
            <a:prstGeom prst="roundRect">
              <a:avLst>
                <a:gd name="adj" fmla="val 4313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uble Wave 30"/>
            <p:cNvSpPr/>
            <p:nvPr/>
          </p:nvSpPr>
          <p:spPr>
            <a:xfrm>
              <a:off x="4191000" y="3124200"/>
              <a:ext cx="2133600" cy="381000"/>
            </a:xfrm>
            <a:prstGeom prst="doubleWav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886200" y="2362200"/>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3"/>
            <p:cNvGrpSpPr/>
            <p:nvPr/>
          </p:nvGrpSpPr>
          <p:grpSpPr>
            <a:xfrm>
              <a:off x="4648200" y="2667000"/>
              <a:ext cx="876940" cy="1515557"/>
              <a:chOff x="2019777" y="2376244"/>
              <a:chExt cx="876940" cy="1515557"/>
            </a:xfrm>
          </p:grpSpPr>
          <p:sp>
            <p:nvSpPr>
              <p:cNvPr id="34" name="Oval 33"/>
              <p:cNvSpPr/>
              <p:nvPr/>
            </p:nvSpPr>
            <p:spPr>
              <a:xfrm rot="20615720">
                <a:off x="2095976"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615720">
                <a:off x="2019777"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0615720">
                <a:off x="2038851" y="2766500"/>
                <a:ext cx="228600" cy="44121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615720">
                <a:off x="24960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615720">
                <a:off x="22674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133600" y="2971800"/>
                <a:ext cx="685800" cy="533400"/>
              </a:xfrm>
              <a:prstGeom prst="trapezoid">
                <a:avLst>
                  <a:gd name="adj" fmla="val 24999"/>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86000" y="2819400"/>
                <a:ext cx="3810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
              <p:cNvGrpSpPr/>
              <p:nvPr/>
            </p:nvGrpSpPr>
            <p:grpSpPr>
              <a:xfrm rot="16200000">
                <a:off x="2141164" y="2313403"/>
                <a:ext cx="692711" cy="818394"/>
                <a:chOff x="8036738" y="444961"/>
                <a:chExt cx="889988" cy="1056220"/>
              </a:xfrm>
            </p:grpSpPr>
            <p:sp>
              <p:nvSpPr>
                <p:cNvPr id="45" name="Teardrop 44"/>
                <p:cNvSpPr/>
                <p:nvPr/>
              </p:nvSpPr>
              <p:spPr>
                <a:xfrm rot="1773269">
                  <a:off x="8058215" y="1040085"/>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ardrop 11"/>
                <p:cNvSpPr/>
                <p:nvPr/>
              </p:nvSpPr>
              <p:spPr>
                <a:xfrm rot="2401101">
                  <a:off x="8058215" y="444961"/>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5"/>
                <p:cNvSpPr/>
                <p:nvPr/>
              </p:nvSpPr>
              <p:spPr>
                <a:xfrm rot="5400000">
                  <a:off x="8175429" y="594071"/>
                  <a:ext cx="527643" cy="8050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ardrop 47"/>
                <p:cNvSpPr/>
                <p:nvPr/>
              </p:nvSpPr>
              <p:spPr>
                <a:xfrm rot="10468211">
                  <a:off x="8514250" y="896497"/>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ardrop 48"/>
                <p:cNvSpPr/>
                <p:nvPr/>
              </p:nvSpPr>
              <p:spPr>
                <a:xfrm rot="331789" flipH="1">
                  <a:off x="8514250" y="617309"/>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5"/>
              <p:cNvSpPr/>
              <p:nvPr/>
            </p:nvSpPr>
            <p:spPr>
              <a:xfrm>
                <a:off x="2209800" y="2514600"/>
                <a:ext cx="533400" cy="453226"/>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0615720">
                <a:off x="2324577" y="3596780"/>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615720">
                <a:off x="2553176" y="3596781"/>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3"/>
          <p:cNvGrpSpPr/>
          <p:nvPr/>
        </p:nvGrpSpPr>
        <p:grpSpPr>
          <a:xfrm>
            <a:off x="238303" y="173958"/>
            <a:ext cx="1448984" cy="1476536"/>
            <a:chOff x="6911993" y="3315227"/>
            <a:chExt cx="1604464" cy="1634972"/>
          </a:xfrm>
        </p:grpSpPr>
        <p:sp>
          <p:nvSpPr>
            <p:cNvPr id="80" name="Chord 79"/>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4"/>
            <p:cNvGrpSpPr/>
            <p:nvPr/>
          </p:nvGrpSpPr>
          <p:grpSpPr>
            <a:xfrm>
              <a:off x="7123631" y="3315227"/>
              <a:ext cx="1334569" cy="1485372"/>
              <a:chOff x="7123631" y="3315227"/>
              <a:chExt cx="1334569" cy="1485372"/>
            </a:xfrm>
          </p:grpSpPr>
          <p:sp>
            <p:nvSpPr>
              <p:cNvPr id="82" name="Freeform 81"/>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Freeform 83"/>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TextBox 84"/>
          <p:cNvSpPr txBox="1"/>
          <p:nvPr/>
        </p:nvSpPr>
        <p:spPr>
          <a:xfrm>
            <a:off x="0" y="6519446"/>
            <a:ext cx="3429000" cy="338554"/>
          </a:xfrm>
          <a:prstGeom prst="rect">
            <a:avLst/>
          </a:prstGeom>
          <a:noFill/>
        </p:spPr>
        <p:txBody>
          <a:bodyPr wrap="square" rtlCol="0">
            <a:spAutoFit/>
          </a:bodyPr>
          <a:lstStyle/>
          <a:p>
            <a:r>
              <a:rPr lang="en-US" sz="1600" dirty="0">
                <a:solidFill>
                  <a:schemeClr val="bg1"/>
                </a:solidFill>
              </a:rPr>
              <a:t>2 Corinthians 7:8-11</a:t>
            </a:r>
          </a:p>
        </p:txBody>
      </p:sp>
    </p:spTree>
    <p:extLst>
      <p:ext uri="{BB962C8B-B14F-4D97-AF65-F5344CB8AC3E}">
        <p14:creationId xmlns:p14="http://schemas.microsoft.com/office/powerpoint/2010/main" val="16475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p:cTn id="28"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p:cTn id="35" dur="1000" fill="hold"/>
                                        <p:tgtEl>
                                          <p:spTgt spid="7">
                                            <p:txEl>
                                              <p:pRg st="7" end="7"/>
                                            </p:txEl>
                                          </p:spTgt>
                                        </p:tgtEl>
                                        <p:attrNameLst>
                                          <p:attrName>ppt_x</p:attrName>
                                        </p:attrNameLst>
                                      </p:cBhvr>
                                      <p:tavLst>
                                        <p:tav tm="0">
                                          <p:val>
                                            <p:strVal val="#ppt_x-.2"/>
                                          </p:val>
                                        </p:tav>
                                        <p:tav tm="100000">
                                          <p:val>
                                            <p:strVal val="#ppt_x"/>
                                          </p:val>
                                        </p:tav>
                                      </p:tavLst>
                                    </p:anim>
                                    <p:anim calcmode="lin" valueType="num">
                                      <p:cBhvr>
                                        <p:cTn id="36" dur="1000" fill="hold"/>
                                        <p:tgtEl>
                                          <p:spTgt spid="7">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7543" y="0"/>
            <a:ext cx="9144000" cy="707886"/>
          </a:xfrm>
          <a:prstGeom prst="rect">
            <a:avLst/>
          </a:prstGeom>
          <a:noFill/>
        </p:spPr>
        <p:txBody>
          <a:bodyPr wrap="square" rtlCol="0">
            <a:spAutoFit/>
          </a:bodyPr>
          <a:lstStyle/>
          <a:p>
            <a:pPr algn="ctr"/>
            <a:r>
              <a:rPr lang="en-US" sz="4000" dirty="0">
                <a:solidFill>
                  <a:schemeClr val="bg1"/>
                </a:solidFill>
              </a:rPr>
              <a:t>Worldly Repentance</a:t>
            </a:r>
          </a:p>
        </p:txBody>
      </p:sp>
      <p:sp>
        <p:nvSpPr>
          <p:cNvPr id="6" name="TextBox 5"/>
          <p:cNvSpPr txBox="1"/>
          <p:nvPr/>
        </p:nvSpPr>
        <p:spPr>
          <a:xfrm>
            <a:off x="3396343" y="6488668"/>
            <a:ext cx="8686800" cy="369332"/>
          </a:xfrm>
          <a:prstGeom prst="rect">
            <a:avLst/>
          </a:prstGeom>
          <a:noFill/>
        </p:spPr>
        <p:txBody>
          <a:bodyPr wrap="square" rtlCol="0">
            <a:spAutoFit/>
          </a:bodyPr>
          <a:lstStyle/>
          <a:p>
            <a:pPr algn="r"/>
            <a:r>
              <a:rPr lang="en-US" dirty="0">
                <a:solidFill>
                  <a:schemeClr val="bg1"/>
                </a:solidFill>
              </a:rPr>
              <a:t>(3)</a:t>
            </a:r>
          </a:p>
        </p:txBody>
      </p:sp>
      <p:sp>
        <p:nvSpPr>
          <p:cNvPr id="9" name="TextBox 8"/>
          <p:cNvSpPr txBox="1"/>
          <p:nvPr/>
        </p:nvSpPr>
        <p:spPr>
          <a:xfrm>
            <a:off x="576943" y="1132115"/>
            <a:ext cx="9372600" cy="5447645"/>
          </a:xfrm>
          <a:prstGeom prst="rect">
            <a:avLst/>
          </a:prstGeom>
          <a:noFill/>
        </p:spPr>
        <p:txBody>
          <a:bodyPr wrap="square" rtlCol="0">
            <a:spAutoFit/>
          </a:bodyPr>
          <a:lstStyle/>
          <a:p>
            <a:r>
              <a:rPr lang="en-US" sz="2800" dirty="0">
                <a:solidFill>
                  <a:schemeClr val="bg1"/>
                </a:solidFill>
              </a:rPr>
              <a:t>Sometimes people think that they can sin and then do a few outward things, such as:</a:t>
            </a:r>
          </a:p>
          <a:p>
            <a:endParaRPr lang="en-US" sz="2800" dirty="0">
              <a:solidFill>
                <a:schemeClr val="bg1"/>
              </a:solidFill>
            </a:endParaRPr>
          </a:p>
          <a:p>
            <a:r>
              <a:rPr lang="en-US" sz="2800" dirty="0">
                <a:solidFill>
                  <a:schemeClr val="bg1"/>
                </a:solidFill>
              </a:rPr>
              <a:t>Offer apologies</a:t>
            </a:r>
          </a:p>
          <a:p>
            <a:endParaRPr lang="en-US" sz="2800" dirty="0">
              <a:solidFill>
                <a:schemeClr val="bg1"/>
              </a:solidFill>
            </a:endParaRPr>
          </a:p>
          <a:p>
            <a:r>
              <a:rPr lang="en-US" sz="2800" dirty="0">
                <a:solidFill>
                  <a:schemeClr val="bg1"/>
                </a:solidFill>
              </a:rPr>
              <a:t>Say a few prayers</a:t>
            </a:r>
          </a:p>
          <a:p>
            <a:endParaRPr lang="en-US" sz="2800" dirty="0">
              <a:solidFill>
                <a:schemeClr val="bg1"/>
              </a:solidFill>
            </a:endParaRPr>
          </a:p>
          <a:p>
            <a:r>
              <a:rPr lang="en-US" sz="2800" dirty="0">
                <a:solidFill>
                  <a:schemeClr val="bg1"/>
                </a:solidFill>
              </a:rPr>
              <a:t>Pay tithing</a:t>
            </a:r>
          </a:p>
          <a:p>
            <a:endParaRPr lang="en-US" sz="2800" dirty="0">
              <a:solidFill>
                <a:schemeClr val="bg1"/>
              </a:solidFill>
            </a:endParaRPr>
          </a:p>
          <a:p>
            <a:r>
              <a:rPr lang="en-US" sz="2800" dirty="0">
                <a:solidFill>
                  <a:schemeClr val="bg1"/>
                </a:solidFill>
              </a:rPr>
              <a:t>Attend all church meeting</a:t>
            </a:r>
          </a:p>
          <a:p>
            <a:endParaRPr lang="en-US" sz="2800" dirty="0">
              <a:solidFill>
                <a:schemeClr val="bg1"/>
              </a:solidFill>
            </a:endParaRPr>
          </a:p>
          <a:p>
            <a:r>
              <a:rPr lang="en-US" sz="2800" dirty="0">
                <a:solidFill>
                  <a:schemeClr val="bg1"/>
                </a:solidFill>
              </a:rPr>
              <a:t>			These are important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HOWEVER…</a:t>
            </a:r>
            <a:endParaRPr lang="en-US" sz="4000" dirty="0">
              <a:solidFill>
                <a:schemeClr val="bg1"/>
              </a:solidFill>
            </a:endParaRPr>
          </a:p>
        </p:txBody>
      </p:sp>
      <p:pic>
        <p:nvPicPr>
          <p:cNvPr id="9218" name="Picture 2" descr="http://i.myniceprofile.com/142/14228.jpg"/>
          <p:cNvPicPr>
            <a:picLocks noChangeAspect="1" noChangeArrowheads="1"/>
          </p:cNvPicPr>
          <p:nvPr/>
        </p:nvPicPr>
        <p:blipFill>
          <a:blip r:embed="rId3" cstate="print"/>
          <a:srcRect/>
          <a:stretch>
            <a:fillRect/>
          </a:stretch>
        </p:blipFill>
        <p:spPr bwMode="auto">
          <a:xfrm>
            <a:off x="5943600" y="2002972"/>
            <a:ext cx="2209800" cy="1712596"/>
          </a:xfrm>
          <a:prstGeom prst="rect">
            <a:avLst/>
          </a:prstGeom>
          <a:noFill/>
        </p:spPr>
      </p:pic>
      <p:pic>
        <p:nvPicPr>
          <p:cNvPr id="9220" name="Picture 4" descr="https://lh4.googleusercontent.com/-yJWV9kp6uTU/Tt0rxayhzKI/AAAAAAAABMM/bLYrovAMWKE/s0/">
            <a:hlinkClick r:id="rId4"/>
          </p:cNvPr>
          <p:cNvPicPr>
            <a:picLocks noChangeAspect="1" noChangeArrowheads="1"/>
          </p:cNvPicPr>
          <p:nvPr/>
        </p:nvPicPr>
        <p:blipFill>
          <a:blip r:embed="rId5" cstate="print"/>
          <a:srcRect l="8834" t="2619" r="14601" b="25368"/>
          <a:stretch>
            <a:fillRect/>
          </a:stretch>
        </p:blipFill>
        <p:spPr bwMode="auto">
          <a:xfrm>
            <a:off x="8001000" y="4038600"/>
            <a:ext cx="2485506" cy="1752600"/>
          </a:xfrm>
          <a:prstGeom prst="rect">
            <a:avLst/>
          </a:prstGeom>
          <a:noFill/>
        </p:spPr>
      </p:pic>
      <p:pic>
        <p:nvPicPr>
          <p:cNvPr id="9222" name="Picture 6" descr="http://www.ronnadetrick.com/wp-content/uploads/2012/03/womanprayer2.jpg"/>
          <p:cNvPicPr>
            <a:picLocks noChangeAspect="1" noChangeArrowheads="1"/>
          </p:cNvPicPr>
          <p:nvPr/>
        </p:nvPicPr>
        <p:blipFill>
          <a:blip r:embed="rId6" cstate="print"/>
          <a:srcRect/>
          <a:stretch>
            <a:fillRect/>
          </a:stretch>
        </p:blipFill>
        <p:spPr bwMode="auto">
          <a:xfrm>
            <a:off x="3690256" y="2340430"/>
            <a:ext cx="1513115" cy="2022245"/>
          </a:xfrm>
          <a:prstGeom prst="rect">
            <a:avLst/>
          </a:prstGeom>
          <a:noFill/>
        </p:spPr>
      </p:pic>
      <p:pic>
        <p:nvPicPr>
          <p:cNvPr id="9224" name="Picture 8" descr="http://ldsimages.com/files/2010/06/Mormons.jpg"/>
          <p:cNvPicPr>
            <a:picLocks noChangeAspect="1" noChangeArrowheads="1"/>
          </p:cNvPicPr>
          <p:nvPr/>
        </p:nvPicPr>
        <p:blipFill>
          <a:blip r:embed="rId7" cstate="print"/>
          <a:srcRect r="3476" b="22750"/>
          <a:stretch>
            <a:fillRect/>
          </a:stretch>
        </p:blipFill>
        <p:spPr bwMode="auto">
          <a:xfrm>
            <a:off x="5736771" y="4386943"/>
            <a:ext cx="1447800" cy="1447800"/>
          </a:xfrm>
          <a:prstGeom prst="rect">
            <a:avLst/>
          </a:prstGeom>
          <a:noFill/>
        </p:spPr>
      </p:pic>
      <p:grpSp>
        <p:nvGrpSpPr>
          <p:cNvPr id="12" name="Group 11"/>
          <p:cNvGrpSpPr/>
          <p:nvPr/>
        </p:nvGrpSpPr>
        <p:grpSpPr>
          <a:xfrm>
            <a:off x="8406008" y="1637078"/>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47225" y="4834063"/>
              <a:ext cx="2437759" cy="830997"/>
            </a:xfrm>
            <a:prstGeom prst="rect">
              <a:avLst/>
            </a:prstGeom>
          </p:spPr>
          <p:txBody>
            <a:bodyPr wrap="square">
              <a:spAutoFit/>
            </a:bodyPr>
            <a:lstStyle/>
            <a:p>
              <a:pPr algn="ctr"/>
              <a:r>
                <a:rPr lang="en-US" sz="1600" b="1" dirty="0"/>
                <a:t>Worldly sorrow can lead us to spiritual death, or separation from God</a:t>
              </a:r>
              <a:endParaRPr lang="en-US" sz="1600" dirty="0"/>
            </a:p>
          </p:txBody>
        </p:sp>
      </p:grpSp>
    </p:spTree>
    <p:extLst>
      <p:ext uri="{BB962C8B-B14F-4D97-AF65-F5344CB8AC3E}">
        <p14:creationId xmlns:p14="http://schemas.microsoft.com/office/powerpoint/2010/main" val="3572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2" end="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p:cTn id="17"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20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p:cTn id="27"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28"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fade">
                                      <p:cBhvr>
                                        <p:cTn id="32" dur="2000"/>
                                        <p:tgtEl>
                                          <p:spTgt spid="9220"/>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p:cTn id="37"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38"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fade">
                                      <p:cBhvr>
                                        <p:cTn id="42" dur="2000"/>
                                        <p:tgtEl>
                                          <p:spTgt spid="92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par>
                                <p:cTn id="48" presetID="1" presetClass="exit" presetSubtype="0"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9">
                                            <p:txEl>
                                              <p:pRg st="2" end="2"/>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9">
                                            <p:txEl>
                                              <p:pRg st="4" end="4"/>
                                            </p:txEl>
                                          </p:spTgt>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9">
                                            <p:txEl>
                                              <p:pRg st="6" end="6"/>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9">
                                            <p:txEl>
                                              <p:pRg st="8" end="8"/>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921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922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922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22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0" end="10"/>
                                            </p:txEl>
                                          </p:spTgt>
                                        </p:tgtEl>
                                        <p:attrNameLst>
                                          <p:attrName>style.visibility</p:attrName>
                                        </p:attrNameLst>
                                      </p:cBhvr>
                                      <p:to>
                                        <p:strVal val="visible"/>
                                      </p:to>
                                    </p:set>
                                    <p:animEffect transition="in" filter="fade">
                                      <p:cBhvr>
                                        <p:cTn id="70" dur="1000"/>
                                        <p:tgtEl>
                                          <p:spTgt spid="9">
                                            <p:txEl>
                                              <p:pRg st="10" end="10"/>
                                            </p:txEl>
                                          </p:spTgt>
                                        </p:tgtEl>
                                      </p:cBhvr>
                                    </p:animEffect>
                                    <p:anim calcmode="lin" valueType="num">
                                      <p:cBhvr>
                                        <p:cTn id="71"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304800"/>
            <a:ext cx="9144000" cy="707886"/>
          </a:xfrm>
          <a:prstGeom prst="rect">
            <a:avLst/>
          </a:prstGeom>
          <a:noFill/>
        </p:spPr>
        <p:txBody>
          <a:bodyPr wrap="square" rtlCol="0">
            <a:spAutoFit/>
          </a:bodyPr>
          <a:lstStyle/>
          <a:p>
            <a:pPr algn="ctr"/>
            <a:r>
              <a:rPr lang="en-US" sz="4000" dirty="0">
                <a:solidFill>
                  <a:schemeClr val="bg1"/>
                </a:solidFill>
              </a:rPr>
              <a:t>Godly Repentance</a:t>
            </a:r>
          </a:p>
        </p:txBody>
      </p:sp>
      <p:sp>
        <p:nvSpPr>
          <p:cNvPr id="9" name="TextBox 8"/>
          <p:cNvSpPr txBox="1"/>
          <p:nvPr/>
        </p:nvSpPr>
        <p:spPr>
          <a:xfrm>
            <a:off x="1665514" y="1338944"/>
            <a:ext cx="8686800" cy="4832092"/>
          </a:xfrm>
          <a:prstGeom prst="rect">
            <a:avLst/>
          </a:prstGeom>
          <a:noFill/>
        </p:spPr>
        <p:txBody>
          <a:bodyPr wrap="square" rtlCol="0">
            <a:spAutoFit/>
          </a:bodyPr>
          <a:lstStyle/>
          <a:p>
            <a:r>
              <a:rPr lang="en-US" sz="2800" dirty="0">
                <a:solidFill>
                  <a:schemeClr val="bg1"/>
                </a:solidFill>
              </a:rPr>
              <a:t>Repentance is:</a:t>
            </a:r>
          </a:p>
          <a:p>
            <a:endParaRPr lang="en-US" sz="2800" dirty="0">
              <a:solidFill>
                <a:schemeClr val="bg1"/>
              </a:solidFill>
            </a:endParaRPr>
          </a:p>
          <a:p>
            <a:r>
              <a:rPr lang="en-US" sz="2800" dirty="0">
                <a:solidFill>
                  <a:schemeClr val="bg1"/>
                </a:solidFill>
              </a:rPr>
              <a:t>		a broken heart and contrite spirit</a:t>
            </a:r>
          </a:p>
          <a:p>
            <a:r>
              <a:rPr lang="en-US" sz="2800" dirty="0">
                <a:solidFill>
                  <a:schemeClr val="bg1"/>
                </a:solidFill>
              </a:rPr>
              <a:t>			 (3 Nephi 9:20)</a:t>
            </a:r>
          </a:p>
          <a:p>
            <a:endParaRPr lang="en-US" sz="2800" dirty="0">
              <a:solidFill>
                <a:schemeClr val="bg1"/>
              </a:solidFill>
            </a:endParaRPr>
          </a:p>
          <a:p>
            <a:r>
              <a:rPr lang="en-US" sz="2800" dirty="0">
                <a:solidFill>
                  <a:schemeClr val="bg1"/>
                </a:solidFill>
              </a:rPr>
              <a:t>		bringing a deep sorrow for our sins</a:t>
            </a:r>
          </a:p>
          <a:p>
            <a:endParaRPr lang="en-US" sz="2800" dirty="0">
              <a:solidFill>
                <a:schemeClr val="bg1"/>
              </a:solidFill>
            </a:endParaRPr>
          </a:p>
          <a:p>
            <a:r>
              <a:rPr lang="en-US" sz="2800" dirty="0">
                <a:solidFill>
                  <a:schemeClr val="bg1"/>
                </a:solidFill>
              </a:rPr>
              <a:t>		a renewal of our covenants with the Lord</a:t>
            </a:r>
          </a:p>
          <a:p>
            <a:endParaRPr lang="en-US" sz="2800" dirty="0">
              <a:solidFill>
                <a:schemeClr val="bg1"/>
              </a:solidFill>
            </a:endParaRPr>
          </a:p>
          <a:p>
            <a:r>
              <a:rPr lang="en-US" sz="2800" dirty="0">
                <a:solidFill>
                  <a:schemeClr val="bg1"/>
                </a:solidFill>
              </a:rPr>
              <a:t>		determining to serve him to the end</a:t>
            </a:r>
          </a:p>
          <a:p>
            <a:r>
              <a:rPr lang="en-US" sz="2800" dirty="0">
                <a:solidFill>
                  <a:schemeClr val="bg1"/>
                </a:solidFill>
              </a:rPr>
              <a:t>		 (4)</a:t>
            </a:r>
          </a:p>
        </p:txBody>
      </p:sp>
      <p:sp>
        <p:nvSpPr>
          <p:cNvPr id="11" name="TextBox 10"/>
          <p:cNvSpPr txBox="1"/>
          <p:nvPr/>
        </p:nvSpPr>
        <p:spPr>
          <a:xfrm>
            <a:off x="3396343" y="6488668"/>
            <a:ext cx="8686800" cy="369332"/>
          </a:xfrm>
          <a:prstGeom prst="rect">
            <a:avLst/>
          </a:prstGeom>
          <a:noFill/>
        </p:spPr>
        <p:txBody>
          <a:bodyPr wrap="square" rtlCol="0">
            <a:spAutoFit/>
          </a:bodyPr>
          <a:lstStyle/>
          <a:p>
            <a:pPr algn="r"/>
            <a:r>
              <a:rPr lang="en-US" dirty="0">
                <a:solidFill>
                  <a:schemeClr val="bg1"/>
                </a:solidFill>
              </a:rPr>
              <a:t>(3)</a:t>
            </a:r>
          </a:p>
        </p:txBody>
      </p:sp>
      <p:pic>
        <p:nvPicPr>
          <p:cNvPr id="8194" name="Picture 2" descr="Image result for jesus forg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2" y="2478994"/>
            <a:ext cx="3048000" cy="25241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536636" y="243707"/>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47225" y="4834063"/>
              <a:ext cx="2437759" cy="830997"/>
            </a:xfrm>
            <a:prstGeom prst="rect">
              <a:avLst/>
            </a:prstGeom>
          </p:spPr>
          <p:txBody>
            <a:bodyPr wrap="square">
              <a:spAutoFit/>
            </a:bodyPr>
            <a:lstStyle/>
            <a:p>
              <a:pPr algn="ctr"/>
              <a:r>
                <a:rPr lang="en-US" sz="1600" b="1" dirty="0"/>
                <a:t>Godly sorrow leads us to repent of our sins and receive salvation</a:t>
              </a:r>
              <a:endParaRPr lang="en-US" sz="1600" dirty="0"/>
            </a:p>
          </p:txBody>
        </p:sp>
      </p:grpSp>
    </p:spTree>
    <p:extLst>
      <p:ext uri="{BB962C8B-B14F-4D97-AF65-F5344CB8AC3E}">
        <p14:creationId xmlns:p14="http://schemas.microsoft.com/office/powerpoint/2010/main" val="10920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2" end="2"/>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 calcmode="lin" valueType="num">
                                      <p:cBhvr>
                                        <p:cTn id="14"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p:cTn id="21" dur="1000" fill="hold"/>
                                        <p:tgtEl>
                                          <p:spTgt spid="9">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 calcmode="lin" valueType="num">
                                      <p:cBhvr>
                                        <p:cTn id="28" dur="1000" fill="hold"/>
                                        <p:tgtEl>
                                          <p:spTgt spid="9">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 calcmode="lin" valueType="num">
                                      <p:cBhvr>
                                        <p:cTn id="35" dur="1000" fill="hold"/>
                                        <p:tgtEl>
                                          <p:spTgt spid="9">
                                            <p:txEl>
                                              <p:pRg st="9" end="9"/>
                                            </p:txEl>
                                          </p:spTgt>
                                        </p:tgtEl>
                                        <p:attrNameLst>
                                          <p:attrName>ppt_w</p:attrName>
                                        </p:attrNameLst>
                                      </p:cBhvr>
                                      <p:tavLst>
                                        <p:tav tm="0">
                                          <p:val>
                                            <p:strVal val="#ppt_w*0.70"/>
                                          </p:val>
                                        </p:tav>
                                        <p:tav tm="100000">
                                          <p:val>
                                            <p:strVal val="#ppt_w"/>
                                          </p:val>
                                        </p:tav>
                                      </p:tavLst>
                                    </p:anim>
                                    <p:anim calcmode="lin" valueType="num">
                                      <p:cBhvr>
                                        <p:cTn id="36" dur="1000" fill="hold"/>
                                        <p:tgtEl>
                                          <p:spTgt spid="9">
                                            <p:txEl>
                                              <p:pRg st="9" end="9"/>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9" end="9"/>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9">
                                            <p:txEl>
                                              <p:pRg st="10" end="10"/>
                                            </p:txEl>
                                          </p:spTgt>
                                        </p:tgtEl>
                                        <p:attrNameLst>
                                          <p:attrName>style.visibility</p:attrName>
                                        </p:attrNameLst>
                                      </p:cBhvr>
                                      <p:to>
                                        <p:strVal val="visible"/>
                                      </p:to>
                                    </p:set>
                                    <p:anim calcmode="lin" valueType="num">
                                      <p:cBhvr>
                                        <p:cTn id="40" dur="1000" fill="hold"/>
                                        <p:tgtEl>
                                          <p:spTgt spid="9">
                                            <p:txEl>
                                              <p:pRg st="10" end="10"/>
                                            </p:txEl>
                                          </p:spTgt>
                                        </p:tgtEl>
                                        <p:attrNameLst>
                                          <p:attrName>ppt_w</p:attrName>
                                        </p:attrNameLst>
                                      </p:cBhvr>
                                      <p:tavLst>
                                        <p:tav tm="0">
                                          <p:val>
                                            <p:strVal val="#ppt_w*0.70"/>
                                          </p:val>
                                        </p:tav>
                                        <p:tav tm="100000">
                                          <p:val>
                                            <p:strVal val="#ppt_w"/>
                                          </p:val>
                                        </p:tav>
                                      </p:tavLst>
                                    </p:anim>
                                    <p:anim calcmode="lin" valueType="num">
                                      <p:cBhvr>
                                        <p:cTn id="41" dur="1000" fill="hold"/>
                                        <p:tgtEl>
                                          <p:spTgt spid="9">
                                            <p:txEl>
                                              <p:pRg st="10" end="10"/>
                                            </p:txEl>
                                          </p:spTgt>
                                        </p:tgtEl>
                                        <p:attrNameLst>
                                          <p:attrName>ppt_h</p:attrName>
                                        </p:attrNameLst>
                                      </p:cBhvr>
                                      <p:tavLst>
                                        <p:tav tm="0">
                                          <p:val>
                                            <p:strVal val="#ppt_h"/>
                                          </p:val>
                                        </p:tav>
                                        <p:tav tm="100000">
                                          <p:val>
                                            <p:strVal val="#ppt_h"/>
                                          </p:val>
                                        </p:tav>
                                      </p:tavLst>
                                    </p:anim>
                                    <p:animEffect transition="in" filter="fade">
                                      <p:cBhvr>
                                        <p:cTn id="42" dur="10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par>
                                <p:cTn id="48" presetID="1" presetClass="exit" presetSubtype="0" fill="hold" grpId="0"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9">
                                            <p:txEl>
                                              <p:pRg st="2" end="2"/>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9">
                                            <p:txEl>
                                              <p:pRg st="5" end="5"/>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9">
                                            <p:txEl>
                                              <p:pRg st="7" end="7"/>
                                            </p:txEl>
                                          </p:spTgt>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9">
                                            <p:txEl>
                                              <p:pRg st="9" end="9"/>
                                            </p:txEl>
                                          </p:spTgt>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9">
                                            <p:txEl>
                                              <p:pRg st="10" end="10"/>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13114" y="0"/>
            <a:ext cx="9144000" cy="707886"/>
          </a:xfrm>
          <a:prstGeom prst="rect">
            <a:avLst/>
          </a:prstGeom>
          <a:noFill/>
        </p:spPr>
        <p:txBody>
          <a:bodyPr wrap="square" rtlCol="0">
            <a:spAutoFit/>
          </a:bodyPr>
          <a:lstStyle/>
          <a:p>
            <a:pPr algn="ctr"/>
            <a:r>
              <a:rPr lang="en-US" sz="4000" dirty="0">
                <a:solidFill>
                  <a:schemeClr val="bg1"/>
                </a:solidFill>
              </a:rPr>
              <a:t>Repentance and the Holy Spirit</a:t>
            </a:r>
          </a:p>
        </p:txBody>
      </p:sp>
      <p:sp>
        <p:nvSpPr>
          <p:cNvPr id="9" name="TextBox 8"/>
          <p:cNvSpPr txBox="1"/>
          <p:nvPr/>
        </p:nvSpPr>
        <p:spPr>
          <a:xfrm>
            <a:off x="674914" y="1230087"/>
            <a:ext cx="8686800" cy="4832092"/>
          </a:xfrm>
          <a:prstGeom prst="rect">
            <a:avLst/>
          </a:prstGeom>
          <a:noFill/>
        </p:spPr>
        <p:txBody>
          <a:bodyPr wrap="square" rtlCol="0">
            <a:spAutoFit/>
          </a:bodyPr>
          <a:lstStyle/>
          <a:p>
            <a:r>
              <a:rPr lang="en-US" sz="2800" dirty="0">
                <a:solidFill>
                  <a:schemeClr val="bg1"/>
                </a:solidFill>
              </a:rPr>
              <a:t>The Spirit will cleanse us</a:t>
            </a:r>
          </a:p>
          <a:p>
            <a:endParaRPr lang="en-US" sz="2800" dirty="0">
              <a:solidFill>
                <a:schemeClr val="bg1"/>
              </a:solidFill>
            </a:endParaRPr>
          </a:p>
          <a:p>
            <a:r>
              <a:rPr lang="en-US" sz="2800" dirty="0">
                <a:solidFill>
                  <a:schemeClr val="bg1"/>
                </a:solidFill>
              </a:rPr>
              <a:t>The Spirit will bring peace of conscience</a:t>
            </a:r>
          </a:p>
          <a:p>
            <a:endParaRPr lang="en-US" sz="2800" dirty="0">
              <a:solidFill>
                <a:schemeClr val="bg1"/>
              </a:solidFill>
            </a:endParaRPr>
          </a:p>
          <a:p>
            <a:r>
              <a:rPr lang="en-US" sz="2800" dirty="0">
                <a:solidFill>
                  <a:schemeClr val="bg1"/>
                </a:solidFill>
              </a:rPr>
              <a:t>The Spirit will help us to lose the desire for sin</a:t>
            </a:r>
          </a:p>
          <a:p>
            <a:endParaRPr lang="en-US" sz="2800" dirty="0">
              <a:solidFill>
                <a:schemeClr val="bg1"/>
              </a:solidFill>
            </a:endParaRPr>
          </a:p>
          <a:p>
            <a:r>
              <a:rPr lang="en-US" sz="2800" dirty="0">
                <a:solidFill>
                  <a:schemeClr val="bg1"/>
                </a:solidFill>
              </a:rPr>
              <a:t>The Spirit will teach us how we can continue to draw near to the Lord</a:t>
            </a:r>
          </a:p>
          <a:p>
            <a:endParaRPr lang="en-US" sz="2800" dirty="0">
              <a:solidFill>
                <a:schemeClr val="bg1"/>
              </a:solidFill>
            </a:endParaRPr>
          </a:p>
          <a:p>
            <a:r>
              <a:rPr lang="en-US" sz="2800" dirty="0">
                <a:solidFill>
                  <a:schemeClr val="bg1"/>
                </a:solidFill>
              </a:rPr>
              <a:t>The Spirit gives us strength to keep the covenants we have made.	</a:t>
            </a:r>
          </a:p>
        </p:txBody>
      </p:sp>
      <p:pic>
        <p:nvPicPr>
          <p:cNvPr id="7" name="Picture 6" descr="fire.jpg"/>
          <p:cNvPicPr>
            <a:picLocks noChangeAspect="1"/>
          </p:cNvPicPr>
          <p:nvPr/>
        </p:nvPicPr>
        <p:blipFill>
          <a:blip r:embed="rId3" cstate="print"/>
          <a:stretch>
            <a:fillRect/>
          </a:stretch>
        </p:blipFill>
        <p:spPr>
          <a:xfrm>
            <a:off x="8153399" y="914401"/>
            <a:ext cx="3415803" cy="2569028"/>
          </a:xfrm>
          <a:prstGeom prst="rect">
            <a:avLst/>
          </a:prstGeom>
        </p:spPr>
      </p:pic>
      <p:sp>
        <p:nvSpPr>
          <p:cNvPr id="11" name="TextBox 10"/>
          <p:cNvSpPr txBox="1"/>
          <p:nvPr/>
        </p:nvSpPr>
        <p:spPr>
          <a:xfrm>
            <a:off x="3396343" y="6488668"/>
            <a:ext cx="8686800"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309671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59084" y="751116"/>
            <a:ext cx="6074229" cy="5262979"/>
          </a:xfrm>
          <a:prstGeom prst="rect">
            <a:avLst/>
          </a:prstGeom>
          <a:noFill/>
        </p:spPr>
        <p:txBody>
          <a:bodyPr wrap="square" rtlCol="0">
            <a:spAutoFit/>
          </a:bodyPr>
          <a:lstStyle/>
          <a:p>
            <a:r>
              <a:rPr lang="en-US" sz="2800" dirty="0">
                <a:solidFill>
                  <a:schemeClr val="bg1"/>
                </a:solidFill>
              </a:rPr>
              <a:t>“There is only one way to rid ourselves of this suffering (sin). </a:t>
            </a:r>
          </a:p>
          <a:p>
            <a:endParaRPr lang="en-US" sz="2800" dirty="0">
              <a:solidFill>
                <a:schemeClr val="bg1"/>
              </a:solidFill>
            </a:endParaRPr>
          </a:p>
          <a:p>
            <a:r>
              <a:rPr lang="en-US" sz="2800" dirty="0">
                <a:solidFill>
                  <a:schemeClr val="bg1"/>
                </a:solidFill>
              </a:rPr>
              <a:t>It is by means of sincere repentance. </a:t>
            </a:r>
          </a:p>
          <a:p>
            <a:endParaRPr lang="en-US" sz="2800" dirty="0">
              <a:solidFill>
                <a:schemeClr val="bg1"/>
              </a:solidFill>
            </a:endParaRPr>
          </a:p>
          <a:p>
            <a:r>
              <a:rPr lang="en-US" sz="2800" dirty="0">
                <a:solidFill>
                  <a:schemeClr val="bg1"/>
                </a:solidFill>
              </a:rPr>
              <a:t>I learned that if I could present unto the Lord a broken heart and a contrite spirit, feeling a godly sorrow for my sins, humbling myself, being repentant of my faults, He, through His miraculous atoning sacrifice, could erase those sins and remember them no more” (5)</a:t>
            </a:r>
          </a:p>
        </p:txBody>
      </p:sp>
      <p:pic>
        <p:nvPicPr>
          <p:cNvPr id="6146" name="Picture 2" descr="Image result for Claudio D. Ziv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61" y="606651"/>
            <a:ext cx="2184853" cy="272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0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57400" y="272143"/>
            <a:ext cx="8686800" cy="2677656"/>
          </a:xfrm>
          <a:prstGeom prst="rect">
            <a:avLst/>
          </a:prstGeom>
          <a:noFill/>
        </p:spPr>
        <p:txBody>
          <a:bodyPr wrap="square" rtlCol="0">
            <a:spAutoFit/>
          </a:bodyPr>
          <a:lstStyle/>
          <a:p>
            <a:r>
              <a:rPr lang="en-US" sz="2800" dirty="0">
                <a:solidFill>
                  <a:schemeClr val="bg1"/>
                </a:solidFill>
              </a:rPr>
              <a:t>“A man loses a lot of things</a:t>
            </a:r>
          </a:p>
          <a:p>
            <a:r>
              <a:rPr lang="en-US" sz="2800" dirty="0">
                <a:solidFill>
                  <a:schemeClr val="bg1"/>
                </a:solidFill>
              </a:rPr>
              <a:t>and sometimes finds them again,</a:t>
            </a:r>
          </a:p>
          <a:p>
            <a:r>
              <a:rPr lang="en-US" sz="2800" dirty="0">
                <a:solidFill>
                  <a:schemeClr val="bg1"/>
                </a:solidFill>
              </a:rPr>
              <a:t>but it’s my duty to inform you,</a:t>
            </a:r>
          </a:p>
          <a:p>
            <a:r>
              <a:rPr lang="en-US" sz="2800" dirty="0">
                <a:solidFill>
                  <a:schemeClr val="bg1"/>
                </a:solidFill>
              </a:rPr>
              <a:t>and you’ll do well to remember it,</a:t>
            </a:r>
          </a:p>
          <a:p>
            <a:r>
              <a:rPr lang="en-US" sz="2800" dirty="0">
                <a:solidFill>
                  <a:schemeClr val="bg1"/>
                </a:solidFill>
              </a:rPr>
              <a:t>if once your sense of shame gets lost</a:t>
            </a:r>
          </a:p>
          <a:p>
            <a:r>
              <a:rPr lang="en-US" sz="2800" dirty="0">
                <a:solidFill>
                  <a:schemeClr val="bg1"/>
                </a:solidFill>
              </a:rPr>
              <a:t>it will never again be found.” (6)</a:t>
            </a:r>
          </a:p>
        </p:txBody>
      </p:sp>
      <p:pic>
        <p:nvPicPr>
          <p:cNvPr id="5" name="Picture 4" descr="lost and found.jpg"/>
          <p:cNvPicPr>
            <a:picLocks noChangeAspect="1"/>
          </p:cNvPicPr>
          <p:nvPr/>
        </p:nvPicPr>
        <p:blipFill>
          <a:blip r:embed="rId3" cstate="print"/>
          <a:stretch>
            <a:fillRect/>
          </a:stretch>
        </p:blipFill>
        <p:spPr>
          <a:xfrm>
            <a:off x="8098971" y="315685"/>
            <a:ext cx="2688771" cy="2688771"/>
          </a:xfrm>
          <a:prstGeom prst="rect">
            <a:avLst/>
          </a:prstGeom>
        </p:spPr>
      </p:pic>
      <p:pic>
        <p:nvPicPr>
          <p:cNvPr id="5124" name="Picture 4" descr="Image result for Jose Hernandez—Po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18" y="206828"/>
            <a:ext cx="164592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257" y="3956095"/>
            <a:ext cx="6096000" cy="2246769"/>
          </a:xfrm>
          <a:prstGeom prst="rect">
            <a:avLst/>
          </a:prstGeom>
        </p:spPr>
        <p:txBody>
          <a:bodyPr>
            <a:spAutoFit/>
          </a:bodyPr>
          <a:lstStyle/>
          <a:p>
            <a:r>
              <a:rPr lang="en-US" sz="2000" dirty="0">
                <a:solidFill>
                  <a:schemeClr val="bg1"/>
                </a:solidFill>
                <a:latin typeface="Open Sans"/>
              </a:rPr>
              <a:t>“Pride prefers cheap repentance, paid for with shallow sorrow. Unsurprisingly, seekers after cheap repentance also search for superficial forgiveness instead of real reconciliation.</a:t>
            </a:r>
          </a:p>
          <a:p>
            <a:endParaRPr lang="en-US" sz="2000" dirty="0">
              <a:solidFill>
                <a:schemeClr val="bg1"/>
              </a:solidFill>
              <a:latin typeface="Open Sans"/>
            </a:endParaRPr>
          </a:p>
          <a:p>
            <a:r>
              <a:rPr lang="en-US" sz="2000" dirty="0">
                <a:solidFill>
                  <a:schemeClr val="bg1"/>
                </a:solidFill>
                <a:latin typeface="Open Sans"/>
              </a:rPr>
              <a:t>Thus, real repentance goes far beyond simply saying, ‘I’m sorry’” (7)</a:t>
            </a:r>
            <a:endParaRPr lang="en-US" sz="2000"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8871" y="4064937"/>
            <a:ext cx="1440247" cy="1802464"/>
          </a:xfrm>
          <a:prstGeom prst="rect">
            <a:avLst/>
          </a:prstGeom>
        </p:spPr>
      </p:pic>
      <p:grpSp>
        <p:nvGrpSpPr>
          <p:cNvPr id="20" name="Group 19"/>
          <p:cNvGrpSpPr/>
          <p:nvPr/>
        </p:nvGrpSpPr>
        <p:grpSpPr>
          <a:xfrm>
            <a:off x="694742" y="3188906"/>
            <a:ext cx="3202343" cy="3516693"/>
            <a:chOff x="400828" y="2720821"/>
            <a:chExt cx="3648657" cy="3810608"/>
          </a:xfrm>
        </p:grpSpPr>
        <p:pic>
          <p:nvPicPr>
            <p:cNvPr id="5126" name="Picture 6" descr="Image result for brown 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28" y="2720821"/>
              <a:ext cx="3648657" cy="38106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03514" y="4245427"/>
              <a:ext cx="1426029" cy="1719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Rounded Rectangle 12"/>
            <p:cNvSpPr/>
            <p:nvPr/>
          </p:nvSpPr>
          <p:spPr>
            <a:xfrm rot="2070932">
              <a:off x="1883229" y="4256314"/>
              <a:ext cx="598714" cy="174172"/>
            </a:xfrm>
            <a:prstGeom prst="roundRect">
              <a:avLst/>
            </a:prstGeom>
            <a:solidFill>
              <a:srgbClr val="F9DD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932">
              <a:off x="805544" y="5747658"/>
              <a:ext cx="598714" cy="174172"/>
            </a:xfrm>
            <a:prstGeom prst="roundRect">
              <a:avLst/>
            </a:prstGeom>
            <a:solidFill>
              <a:srgbClr val="F9DD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359220">
              <a:off x="772886" y="4245430"/>
              <a:ext cx="598714" cy="174172"/>
            </a:xfrm>
            <a:prstGeom prst="roundRect">
              <a:avLst/>
            </a:prstGeom>
            <a:solidFill>
              <a:srgbClr val="F9DD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7640472">
              <a:off x="2002972" y="5747658"/>
              <a:ext cx="598714" cy="174172"/>
            </a:xfrm>
            <a:prstGeom prst="roundRect">
              <a:avLst/>
            </a:prstGeom>
            <a:solidFill>
              <a:srgbClr val="F9DD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423" y="4574613"/>
              <a:ext cx="1310640" cy="1018032"/>
            </a:xfrm>
            <a:prstGeom prst="rect">
              <a:avLst/>
            </a:prstGeom>
          </p:spPr>
        </p:pic>
      </p:grpSp>
    </p:spTree>
    <p:extLst>
      <p:ext uri="{BB962C8B-B14F-4D97-AF65-F5344CB8AC3E}">
        <p14:creationId xmlns:p14="http://schemas.microsoft.com/office/powerpoint/2010/main" val="28235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13857" y="0"/>
            <a:ext cx="8686800" cy="923330"/>
          </a:xfrm>
          <a:prstGeom prst="rect">
            <a:avLst/>
          </a:prstGeom>
          <a:noFill/>
        </p:spPr>
        <p:txBody>
          <a:bodyPr wrap="square" rtlCol="0">
            <a:spAutoFit/>
          </a:bodyPr>
          <a:lstStyle/>
          <a:p>
            <a:pPr algn="ctr"/>
            <a:r>
              <a:rPr lang="en-US" sz="5400" dirty="0">
                <a:solidFill>
                  <a:schemeClr val="bg1"/>
                </a:solidFill>
              </a:rPr>
              <a:t>The Desire For Godly Sorrow </a:t>
            </a:r>
          </a:p>
        </p:txBody>
      </p:sp>
      <p:sp>
        <p:nvSpPr>
          <p:cNvPr id="5" name="TextBox 4"/>
          <p:cNvSpPr txBox="1"/>
          <p:nvPr/>
        </p:nvSpPr>
        <p:spPr>
          <a:xfrm>
            <a:off x="87086" y="6334780"/>
            <a:ext cx="8686800" cy="369332"/>
          </a:xfrm>
          <a:prstGeom prst="rect">
            <a:avLst/>
          </a:prstGeom>
          <a:noFill/>
        </p:spPr>
        <p:txBody>
          <a:bodyPr wrap="square" rtlCol="0">
            <a:spAutoFit/>
          </a:bodyPr>
          <a:lstStyle/>
          <a:p>
            <a:r>
              <a:rPr lang="en-US" dirty="0">
                <a:solidFill>
                  <a:schemeClr val="bg1"/>
                </a:solidFill>
              </a:rPr>
              <a:t>2 Corinthians 7:10</a:t>
            </a:r>
          </a:p>
        </p:txBody>
      </p:sp>
      <p:sp>
        <p:nvSpPr>
          <p:cNvPr id="6" name="TextBox 5"/>
          <p:cNvSpPr txBox="1"/>
          <p:nvPr/>
        </p:nvSpPr>
        <p:spPr>
          <a:xfrm>
            <a:off x="6030686" y="1970314"/>
            <a:ext cx="4125685" cy="1384995"/>
          </a:xfrm>
          <a:prstGeom prst="rect">
            <a:avLst/>
          </a:prstGeom>
          <a:noFill/>
        </p:spPr>
        <p:txBody>
          <a:bodyPr wrap="square" rtlCol="0">
            <a:spAutoFit/>
          </a:bodyPr>
          <a:lstStyle/>
          <a:p>
            <a:r>
              <a:rPr lang="en-US" sz="2800" dirty="0">
                <a:solidFill>
                  <a:schemeClr val="bg1"/>
                </a:solidFill>
              </a:rPr>
              <a:t>“We are willing to do anything and everything that God asks of us.”</a:t>
            </a:r>
          </a:p>
        </p:txBody>
      </p:sp>
      <p:sp>
        <p:nvSpPr>
          <p:cNvPr id="7" name="TextBox 6"/>
          <p:cNvSpPr txBox="1"/>
          <p:nvPr/>
        </p:nvSpPr>
        <p:spPr>
          <a:xfrm>
            <a:off x="446314" y="1045028"/>
            <a:ext cx="4800600" cy="1815882"/>
          </a:xfrm>
          <a:prstGeom prst="rect">
            <a:avLst/>
          </a:prstGeom>
          <a:noFill/>
        </p:spPr>
        <p:txBody>
          <a:bodyPr wrap="square" rtlCol="0">
            <a:spAutoFit/>
          </a:bodyPr>
          <a:lstStyle/>
          <a:p>
            <a:r>
              <a:rPr lang="en-US" sz="2800" dirty="0">
                <a:solidFill>
                  <a:schemeClr val="bg1"/>
                </a:solidFill>
              </a:rPr>
              <a:t>“For Godly sorrow </a:t>
            </a:r>
            <a:r>
              <a:rPr lang="en-US" sz="2800" dirty="0" err="1">
                <a:solidFill>
                  <a:schemeClr val="bg1"/>
                </a:solidFill>
              </a:rPr>
              <a:t>worketh</a:t>
            </a:r>
            <a:r>
              <a:rPr lang="en-US" sz="2800" dirty="0">
                <a:solidFill>
                  <a:schemeClr val="bg1"/>
                </a:solidFill>
              </a:rPr>
              <a:t> repentance to salvation not to be repented of: but the sorrow of world </a:t>
            </a:r>
            <a:r>
              <a:rPr lang="en-US" sz="2800" dirty="0" err="1">
                <a:solidFill>
                  <a:schemeClr val="bg1"/>
                </a:solidFill>
              </a:rPr>
              <a:t>worketh</a:t>
            </a:r>
            <a:r>
              <a:rPr lang="en-US" sz="2800" dirty="0">
                <a:solidFill>
                  <a:schemeClr val="bg1"/>
                </a:solidFill>
              </a:rPr>
              <a:t> death”</a:t>
            </a:r>
          </a:p>
        </p:txBody>
      </p:sp>
      <p:sp>
        <p:nvSpPr>
          <p:cNvPr id="8" name="TextBox 7"/>
          <p:cNvSpPr txBox="1"/>
          <p:nvPr/>
        </p:nvSpPr>
        <p:spPr>
          <a:xfrm>
            <a:off x="5867400" y="4114800"/>
            <a:ext cx="3886200" cy="1384995"/>
          </a:xfrm>
          <a:prstGeom prst="rect">
            <a:avLst/>
          </a:prstGeom>
          <a:noFill/>
        </p:spPr>
        <p:txBody>
          <a:bodyPr wrap="square" rtlCol="0">
            <a:spAutoFit/>
          </a:bodyPr>
          <a:lstStyle/>
          <a:p>
            <a:r>
              <a:rPr lang="en-US" sz="2800" dirty="0">
                <a:solidFill>
                  <a:schemeClr val="bg1"/>
                </a:solidFill>
              </a:rPr>
              <a:t>“We cease doing things our way and learn to do them God’s way instead.” </a:t>
            </a:r>
          </a:p>
        </p:txBody>
      </p:sp>
      <p:sp>
        <p:nvSpPr>
          <p:cNvPr id="2" name="Rectangle 1"/>
          <p:cNvSpPr/>
          <p:nvPr/>
        </p:nvSpPr>
        <p:spPr>
          <a:xfrm>
            <a:off x="11644053" y="6379420"/>
            <a:ext cx="442750" cy="369332"/>
          </a:xfrm>
          <a:prstGeom prst="rect">
            <a:avLst/>
          </a:prstGeom>
        </p:spPr>
        <p:txBody>
          <a:bodyPr wrap="none">
            <a:spAutoFit/>
          </a:bodyPr>
          <a:lstStyle/>
          <a:p>
            <a:r>
              <a:rPr lang="en-US" dirty="0">
                <a:solidFill>
                  <a:schemeClr val="bg1"/>
                </a:solidFill>
              </a:rPr>
              <a:t>(7)</a:t>
            </a:r>
          </a:p>
        </p:txBody>
      </p:sp>
      <p:pic>
        <p:nvPicPr>
          <p:cNvPr id="4098" name="Picture 2" descr="Image result for Bruce D.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1272" y="290966"/>
            <a:ext cx="1294135" cy="16140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5CA2EF-E2A7-4347-A2DA-0F9A1FE85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394" y="3340157"/>
            <a:ext cx="3779520" cy="2840736"/>
          </a:xfrm>
          <a:prstGeom prst="rect">
            <a:avLst/>
          </a:prstGeom>
        </p:spPr>
      </p:pic>
    </p:spTree>
    <p:extLst>
      <p:ext uri="{BB962C8B-B14F-4D97-AF65-F5344CB8AC3E}">
        <p14:creationId xmlns:p14="http://schemas.microsoft.com/office/powerpoint/2010/main" val="15943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0" y="228600"/>
            <a:ext cx="8686800" cy="707886"/>
          </a:xfrm>
          <a:prstGeom prst="rect">
            <a:avLst/>
          </a:prstGeom>
          <a:noFill/>
        </p:spPr>
        <p:txBody>
          <a:bodyPr wrap="square" rtlCol="0">
            <a:spAutoFit/>
          </a:bodyPr>
          <a:lstStyle/>
          <a:p>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Read: Alma 42:29-30</a:t>
            </a:r>
          </a:p>
        </p:txBody>
      </p:sp>
      <p:sp>
        <p:nvSpPr>
          <p:cNvPr id="7" name="TextBox 6"/>
          <p:cNvSpPr txBox="1"/>
          <p:nvPr/>
        </p:nvSpPr>
        <p:spPr>
          <a:xfrm>
            <a:off x="2895600" y="1219200"/>
            <a:ext cx="7010400" cy="3108543"/>
          </a:xfrm>
          <a:prstGeom prst="rect">
            <a:avLst/>
          </a:prstGeom>
          <a:noFill/>
        </p:spPr>
        <p:txBody>
          <a:bodyPr wrap="square" rtlCol="0">
            <a:spAutoFit/>
          </a:bodyPr>
          <a:lstStyle/>
          <a:p>
            <a:r>
              <a:rPr lang="en-US" sz="2800" dirty="0">
                <a:solidFill>
                  <a:schemeClr val="bg1"/>
                </a:solidFill>
              </a:rPr>
              <a:t>“Godly Sorrow …changes, transforms, and saves. …Repentance of the gold type means that one comes to recognize the sin and voluntarily and without pressure from outside sources begins his transformation.” </a:t>
            </a:r>
          </a:p>
          <a:p>
            <a:endParaRPr lang="en-US" sz="2800" dirty="0">
              <a:solidFill>
                <a:schemeClr val="bg1"/>
              </a:solidFill>
            </a:endParaRPr>
          </a:p>
          <a:p>
            <a:endParaRPr lang="en-US" sz="2800" dirty="0">
              <a:solidFill>
                <a:schemeClr val="bg1"/>
              </a:solidFill>
            </a:endParaRPr>
          </a:p>
        </p:txBody>
      </p:sp>
      <p:sp>
        <p:nvSpPr>
          <p:cNvPr id="2" name="Rectangle 1"/>
          <p:cNvSpPr/>
          <p:nvPr/>
        </p:nvSpPr>
        <p:spPr>
          <a:xfrm>
            <a:off x="11546082" y="6314106"/>
            <a:ext cx="442750" cy="369332"/>
          </a:xfrm>
          <a:prstGeom prst="rect">
            <a:avLst/>
          </a:prstGeom>
        </p:spPr>
        <p:txBody>
          <a:bodyPr wrap="none">
            <a:spAutoFit/>
          </a:bodyPr>
          <a:lstStyle/>
          <a:p>
            <a:r>
              <a:rPr lang="en-US" dirty="0">
                <a:solidFill>
                  <a:schemeClr val="bg1"/>
                </a:solidFill>
              </a:rPr>
              <a:t>(9)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67" y="1420585"/>
            <a:ext cx="1379547" cy="1831257"/>
          </a:xfrm>
          <a:prstGeom prst="rect">
            <a:avLst/>
          </a:prstGeom>
        </p:spPr>
      </p:pic>
      <p:pic>
        <p:nvPicPr>
          <p:cNvPr id="5" name="Picture 4">
            <a:extLst>
              <a:ext uri="{FF2B5EF4-FFF2-40B4-BE49-F238E27FC236}">
                <a16:creationId xmlns:a16="http://schemas.microsoft.com/office/drawing/2014/main" id="{79CF28CC-BFCB-40AB-94A6-169F136A5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436" y="3760856"/>
            <a:ext cx="3822700" cy="2159000"/>
          </a:xfrm>
          <a:prstGeom prst="rect">
            <a:avLst/>
          </a:prstGeom>
        </p:spPr>
      </p:pic>
    </p:spTree>
    <p:extLst>
      <p:ext uri="{BB962C8B-B14F-4D97-AF65-F5344CB8AC3E}">
        <p14:creationId xmlns:p14="http://schemas.microsoft.com/office/powerpoint/2010/main" val="170967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#130 </a:t>
            </a:r>
            <a:r>
              <a:rPr lang="en-US" i="1" dirty="0">
                <a:solidFill>
                  <a:schemeClr val="bg1"/>
                </a:solidFill>
              </a:rPr>
              <a:t>Be Thou Humble</a:t>
            </a:r>
          </a:p>
          <a:p>
            <a:endParaRPr lang="en-US" dirty="0">
              <a:solidFill>
                <a:schemeClr val="bg1"/>
              </a:solidFill>
            </a:endParaRPr>
          </a:p>
          <a:p>
            <a:endParaRPr lang="en-US" i="1" dirty="0">
              <a:solidFill>
                <a:schemeClr val="bg1"/>
              </a:solidFill>
            </a:endParaRPr>
          </a:p>
          <a:p>
            <a:r>
              <a:rPr lang="en-US" i="1" dirty="0">
                <a:solidFill>
                  <a:schemeClr val="bg1"/>
                </a:solidFill>
              </a:rPr>
              <a:t>Video:</a:t>
            </a:r>
          </a:p>
          <a:p>
            <a:r>
              <a:rPr lang="en-US" b="1" dirty="0">
                <a:solidFill>
                  <a:schemeClr val="bg1"/>
                </a:solidFill>
              </a:rPr>
              <a:t>Godly Sorrow Leads to Repentance</a:t>
            </a:r>
            <a:r>
              <a:rPr lang="en-US" dirty="0">
                <a:solidFill>
                  <a:schemeClr val="bg1"/>
                </a:solidFill>
              </a:rPr>
              <a:t> (9:15)</a:t>
            </a:r>
            <a:r>
              <a:rPr lang="en-US" i="1" dirty="0">
                <a:solidFill>
                  <a:schemeClr val="bg1"/>
                </a:solidFill>
              </a:rPr>
              <a:t> </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39</a:t>
            </a:r>
          </a:p>
          <a:p>
            <a:pPr marL="342900" indent="-342900">
              <a:buFontTx/>
              <a:buAutoNum type="arabicPeriod"/>
            </a:pPr>
            <a:r>
              <a:rPr lang="en-US" dirty="0">
                <a:solidFill>
                  <a:schemeClr val="bg1"/>
                </a:solidFill>
              </a:rPr>
              <a:t>Denise Turner, "If Any Man Offend Not," </a:t>
            </a:r>
            <a:r>
              <a:rPr lang="en-US" i="1" dirty="0">
                <a:solidFill>
                  <a:schemeClr val="bg1"/>
                </a:solidFill>
              </a:rPr>
              <a:t>Ensign</a:t>
            </a:r>
            <a:r>
              <a:rPr lang="en-US" dirty="0">
                <a:solidFill>
                  <a:schemeClr val="bg1"/>
                </a:solidFill>
              </a:rPr>
              <a:t>, Aug. 1998, 46-47</a:t>
            </a:r>
          </a:p>
          <a:p>
            <a:pPr marL="342900" indent="-342900">
              <a:buFontTx/>
              <a:buAutoNum type="arabicPeriod"/>
            </a:pPr>
            <a:r>
              <a:rPr lang="en-US" dirty="0">
                <a:solidFill>
                  <a:schemeClr val="bg1"/>
                </a:solidFill>
              </a:rPr>
              <a:t>Old Testament Manual Hosea 6 (Repentance)</a:t>
            </a:r>
          </a:p>
          <a:p>
            <a:pPr marL="342900" indent="-342900">
              <a:buAutoNum type="arabicPeriod" startAt="4"/>
            </a:pPr>
            <a:r>
              <a:rPr lang="en-US" dirty="0">
                <a:solidFill>
                  <a:schemeClr val="bg1"/>
                </a:solidFill>
              </a:rPr>
              <a:t>Elder U. </a:t>
            </a:r>
            <a:r>
              <a:rPr lang="en-US" dirty="0" err="1">
                <a:solidFill>
                  <a:schemeClr val="bg1"/>
                </a:solidFill>
              </a:rPr>
              <a:t>Soares</a:t>
            </a:r>
            <a:r>
              <a:rPr lang="en-US" dirty="0">
                <a:solidFill>
                  <a:schemeClr val="bg1"/>
                </a:solidFill>
              </a:rPr>
              <a:t> “Abide in the Lord’s Territory”  2012 April General Conference</a:t>
            </a:r>
          </a:p>
          <a:p>
            <a:pPr marL="342900" indent="-342900">
              <a:buAutoNum type="arabicPeriod" startAt="5"/>
            </a:pPr>
            <a:r>
              <a:rPr lang="en-US" dirty="0">
                <a:solidFill>
                  <a:schemeClr val="bg1"/>
                </a:solidFill>
              </a:rPr>
              <a:t>Claudio D. </a:t>
            </a:r>
            <a:r>
              <a:rPr lang="en-US" dirty="0" err="1">
                <a:solidFill>
                  <a:schemeClr val="bg1"/>
                </a:solidFill>
              </a:rPr>
              <a:t>Zivic</a:t>
            </a:r>
            <a:r>
              <a:rPr lang="en-US" dirty="0">
                <a:solidFill>
                  <a:schemeClr val="bg1"/>
                </a:solidFill>
              </a:rPr>
              <a:t> “After All We Can Do” 2007 Oct. Conference</a:t>
            </a:r>
          </a:p>
          <a:p>
            <a:pPr marL="342900" indent="-342900">
              <a:buFontTx/>
              <a:buAutoNum type="arabicPeriod" startAt="5"/>
            </a:pPr>
            <a:r>
              <a:rPr lang="en-US" dirty="0">
                <a:solidFill>
                  <a:schemeClr val="bg1"/>
                </a:solidFill>
              </a:rPr>
              <a:t>Jose Hernandez—Poet—”Martin Fierro”</a:t>
            </a:r>
          </a:p>
          <a:p>
            <a:pPr marL="342900" indent="-342900">
              <a:buFontTx/>
              <a:buAutoNum type="arabicPeriod" startAt="5"/>
            </a:pPr>
            <a:r>
              <a:rPr lang="en-US" dirty="0">
                <a:solidFill>
                  <a:schemeClr val="bg1"/>
                </a:solidFill>
              </a:rPr>
              <a:t>Bruce D. Porter “A Broken Heart and a Contrite Spirit” 2007 Oct. General Conference</a:t>
            </a:r>
          </a:p>
          <a:p>
            <a:pPr marL="342900" indent="-342900">
              <a:buFontTx/>
              <a:buAutoNum type="arabicPeriod" startAt="5"/>
            </a:pPr>
            <a:r>
              <a:rPr lang="en-US" dirty="0">
                <a:solidFill>
                  <a:schemeClr val="bg1"/>
                </a:solidFill>
                <a:latin typeface="Open Sans"/>
              </a:rPr>
              <a:t>Elder Neal A. Maxwell (“Repentance,”</a:t>
            </a:r>
            <a:r>
              <a:rPr lang="en-US" i="1" dirty="0">
                <a:solidFill>
                  <a:schemeClr val="bg1"/>
                </a:solidFill>
                <a:latin typeface="Open Sans"/>
              </a:rPr>
              <a:t> Ensign,</a:t>
            </a:r>
            <a:r>
              <a:rPr lang="en-US" dirty="0">
                <a:solidFill>
                  <a:schemeClr val="bg1"/>
                </a:solidFill>
                <a:latin typeface="Open Sans"/>
              </a:rPr>
              <a:t> Nov. 1991, 31).</a:t>
            </a:r>
          </a:p>
          <a:p>
            <a:pPr marL="342900" indent="-342900">
              <a:buFontTx/>
              <a:buAutoNum type="arabicPeriod" startAt="5"/>
            </a:pPr>
            <a:r>
              <a:rPr lang="en-US" dirty="0">
                <a:solidFill>
                  <a:schemeClr val="bg1"/>
                </a:solidFill>
              </a:rPr>
              <a:t>Spencer W. Kimball “The Miracle of Forgiveness” page 153</a:t>
            </a:r>
          </a:p>
          <a:p>
            <a:pPr marL="342900" indent="-342900">
              <a:buFontTx/>
              <a:buAutoNum type="arabicPeriod"/>
            </a:pPr>
            <a:endParaRPr lang="en-US" i="1" dirty="0">
              <a:solidFill>
                <a:schemeClr val="bg1"/>
              </a:solidFill>
            </a:endParaRPr>
          </a:p>
        </p:txBody>
      </p:sp>
      <p:grpSp>
        <p:nvGrpSpPr>
          <p:cNvPr id="2" name="Group 7"/>
          <p:cNvGrpSpPr/>
          <p:nvPr/>
        </p:nvGrpSpPr>
        <p:grpSpPr>
          <a:xfrm>
            <a:off x="4194299" y="116015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188293" y="211050"/>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747225" y="4834063"/>
              <a:ext cx="2437759" cy="830997"/>
            </a:xfrm>
            <a:prstGeom prst="rect">
              <a:avLst/>
            </a:prstGeom>
          </p:spPr>
          <p:txBody>
            <a:bodyPr wrap="square">
              <a:spAutoFit/>
            </a:bodyPr>
            <a:lstStyle/>
            <a:p>
              <a:pPr algn="ctr"/>
              <a:r>
                <a:rPr lang="en-US" sz="1600" b="1" dirty="0"/>
                <a:t>Worldly sorrow can lead us to spiritual death, or separation from God</a:t>
              </a:r>
              <a:endParaRPr lang="en-US" sz="1600" dirty="0"/>
            </a:p>
          </p:txBody>
        </p:sp>
      </p:grpSp>
      <p:sp>
        <p:nvSpPr>
          <p:cNvPr id="32" name="Footer Placeholder 14">
            <a:extLst>
              <a:ext uri="{FF2B5EF4-FFF2-40B4-BE49-F238E27FC236}">
                <a16:creationId xmlns:a16="http://schemas.microsoft.com/office/drawing/2014/main" id="{9D683D61-EC14-4963-8796-3364D219DE7D}"/>
              </a:ext>
            </a:extLst>
          </p:cNvPr>
          <p:cNvSpPr>
            <a:spLocks noGrp="1"/>
          </p:cNvSpPr>
          <p:nvPr/>
        </p:nvSpPr>
        <p:spPr>
          <a:xfrm>
            <a:off x="12519" y="641197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2306395"/>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Second Letter of Paul to the Saints at Corinth—</a:t>
                      </a:r>
                    </a:p>
                    <a:p>
                      <a:pPr algn="ctr" fontAlgn="base"/>
                      <a:r>
                        <a:rPr lang="en-US" sz="1200" b="0" i="0" kern="1200" dirty="0">
                          <a:solidFill>
                            <a:schemeClr val="tx1"/>
                          </a:solidFill>
                          <a:effectLst/>
                          <a:latin typeface="+mn-lt"/>
                          <a:ea typeface="+mn-ea"/>
                          <a:cs typeface="+mn-cs"/>
                        </a:rPr>
                        <a:t>Written from Macedonia</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How God’s Ministers Gain His Approval</a:t>
                      </a:r>
                    </a:p>
                  </a:txBody>
                  <a:tcPr marL="95250" marR="95250" marT="66675" marB="66675" anchor="ctr"/>
                </a:tc>
                <a:tc>
                  <a:txBody>
                    <a:bodyPr/>
                    <a:lstStyle/>
                    <a:p>
                      <a:pPr algn="l" fontAlgn="base"/>
                      <a:r>
                        <a:rPr lang="en-US">
                          <a:solidFill>
                            <a:srgbClr val="434444"/>
                          </a:solidFill>
                          <a:effectLst/>
                        </a:rPr>
                        <a:t>6:1–10</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Avoid Union with Nonbelievers</a:t>
                      </a:r>
                    </a:p>
                  </a:txBody>
                  <a:tcPr marL="95250" marR="95250" marT="66675" marB="66675" anchor="ctr"/>
                </a:tc>
                <a:tc>
                  <a:txBody>
                    <a:bodyPr/>
                    <a:lstStyle/>
                    <a:p>
                      <a:pPr algn="l" fontAlgn="base"/>
                      <a:r>
                        <a:rPr lang="en-US">
                          <a:solidFill>
                            <a:srgbClr val="434444"/>
                          </a:solidFill>
                          <a:effectLst/>
                        </a:rPr>
                        <a:t>6:11–18</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Godly Sorrow Leads to Repentance</a:t>
                      </a:r>
                    </a:p>
                  </a:txBody>
                  <a:tcPr marL="95250" marR="95250" marT="66675" marB="66675" anchor="ctr"/>
                </a:tc>
                <a:tc>
                  <a:txBody>
                    <a:bodyPr/>
                    <a:lstStyle/>
                    <a:p>
                      <a:pPr algn="l" fontAlgn="base"/>
                      <a:r>
                        <a:rPr lang="en-US" dirty="0">
                          <a:solidFill>
                            <a:srgbClr val="434444"/>
                          </a:solidFill>
                          <a:effectLst/>
                        </a:rPr>
                        <a:t>7:1–16</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680532"/>
            <a:ext cx="5540721" cy="246221"/>
          </a:xfrm>
          <a:prstGeom prst="rect">
            <a:avLst/>
          </a:prstGeom>
          <a:noFill/>
        </p:spPr>
        <p:txBody>
          <a:bodyPr wrap="square" rtlCol="0">
            <a:spAutoFit/>
          </a:bodyPr>
          <a:lstStyle/>
          <a:p>
            <a:r>
              <a:rPr lang="en-US" sz="1000" dirty="0"/>
              <a:t>Life and Teachings of Jesus and His Apostles Chapter 37</a:t>
            </a:r>
          </a:p>
        </p:txBody>
      </p:sp>
      <p:sp>
        <p:nvSpPr>
          <p:cNvPr id="4" name="Rectangle 3"/>
          <p:cNvSpPr/>
          <p:nvPr/>
        </p:nvSpPr>
        <p:spPr>
          <a:xfrm>
            <a:off x="6335485" y="3037114"/>
            <a:ext cx="5856515" cy="2308324"/>
          </a:xfrm>
          <a:prstGeom prst="rect">
            <a:avLst/>
          </a:prstGeom>
          <a:ln>
            <a:solidFill>
              <a:schemeClr val="tx1"/>
            </a:solidFill>
          </a:ln>
        </p:spPr>
        <p:txBody>
          <a:bodyPr wrap="square">
            <a:spAutoFit/>
          </a:bodyPr>
          <a:lstStyle/>
          <a:p>
            <a:pPr fontAlgn="base"/>
            <a:r>
              <a:rPr lang="en-US" sz="1200" b="1" dirty="0"/>
              <a:t>True Repentance 2 Corinthians 7:8-10:</a:t>
            </a:r>
          </a:p>
          <a:p>
            <a:pPr fontAlgn="base"/>
            <a:r>
              <a:rPr lang="en-US" sz="1200" dirty="0"/>
              <a:t>“Often people indicate that they have repented when all they have done is to express regret for a wrong act. But true repentance is marked by that godly sorrow that changes, transforms, and saves. To be sorry is not enough. Perhaps the felon in the penitentiary, coming to realize the high price he must pay for his folly, may wish he had not committed the crime. That is not repentance. The vicious man who is serving a stiff sentence for rape may be very sorry he did the deed, but he is not repentant if his heavy sentence is the only reason for his sorrow. That is the sorrow of the world.</a:t>
            </a:r>
          </a:p>
          <a:p>
            <a:pPr fontAlgn="base"/>
            <a:r>
              <a:rPr lang="en-US" sz="1200" dirty="0"/>
              <a:t>“The truly repentant man is sorry before he is apprehended. He is sorry even if his secret is never known. … Repentance of the godly type means that one comes to recognize the sin and voluntarily and without pressure from outside sources begins his transformation.” (Kimball, </a:t>
            </a:r>
            <a:r>
              <a:rPr lang="en-US" sz="1200" i="1" dirty="0"/>
              <a:t>Miracle of Forgiveness,</a:t>
            </a:r>
            <a:r>
              <a:rPr lang="en-US" sz="1200" dirty="0"/>
              <a:t> p. 153.)</a:t>
            </a:r>
          </a:p>
        </p:txBody>
      </p:sp>
      <p:sp>
        <p:nvSpPr>
          <p:cNvPr id="5" name="Rectangle 4"/>
          <p:cNvSpPr/>
          <p:nvPr/>
        </p:nvSpPr>
        <p:spPr>
          <a:xfrm>
            <a:off x="0" y="1951300"/>
            <a:ext cx="6335486" cy="1938992"/>
          </a:xfrm>
          <a:prstGeom prst="rect">
            <a:avLst/>
          </a:prstGeom>
          <a:ln>
            <a:solidFill>
              <a:schemeClr val="tx1"/>
            </a:solidFill>
          </a:ln>
        </p:spPr>
        <p:txBody>
          <a:bodyPr wrap="square">
            <a:spAutoFit/>
          </a:bodyPr>
          <a:lstStyle/>
          <a:p>
            <a:r>
              <a:rPr lang="en-US" sz="1200" b="1" dirty="0"/>
              <a:t>Bowels 2 Corinthians 6:12:</a:t>
            </a:r>
          </a:p>
          <a:p>
            <a:r>
              <a:rPr lang="en-US" sz="1200" dirty="0"/>
              <a:t>As used in scripture, the word </a:t>
            </a:r>
            <a:r>
              <a:rPr lang="en-US" sz="1200" i="1" dirty="0"/>
              <a:t>bowels</a:t>
            </a:r>
            <a:r>
              <a:rPr lang="en-US" sz="1200" dirty="0"/>
              <a:t> very often refers to the center of pity or kindness. When we feel love or compassion for someone or something, we usually experience pain within. “Let thy bowels be full of charity towards all men” (D&amp;C 121:45) means, “Demonstrate a </a:t>
            </a:r>
            <a:r>
              <a:rPr lang="en-US" sz="1200" dirty="0" err="1"/>
              <a:t>Christlike</a:t>
            </a:r>
            <a:r>
              <a:rPr lang="en-US" sz="1200" dirty="0"/>
              <a:t> love for others.” As used here the word </a:t>
            </a:r>
            <a:r>
              <a:rPr lang="en-US" sz="1200" i="1" dirty="0"/>
              <a:t>bowels</a:t>
            </a:r>
            <a:r>
              <a:rPr lang="en-US" sz="1200" dirty="0"/>
              <a:t> is part of a larger expression, “ye are straitened in your own bowels.”</a:t>
            </a:r>
          </a:p>
          <a:p>
            <a:r>
              <a:rPr lang="en-US" sz="1200" dirty="0"/>
              <a:t>It is simply Paul’s way of telling the Corinthians that they had not been restricted by any lack of affection on his part but rather by their own failure to show a proper love and compassion. Similar uses of the word in the New Testament are found in Philippians 1:8; 2:1; Colossians 3:12; and 1 John 3:17. Life and Teachings of Jesus and His Apostles Chapter 37</a:t>
            </a:r>
          </a:p>
        </p:txBody>
      </p:sp>
      <p:sp>
        <p:nvSpPr>
          <p:cNvPr id="6" name="Rectangle 5"/>
          <p:cNvSpPr/>
          <p:nvPr/>
        </p:nvSpPr>
        <p:spPr>
          <a:xfrm>
            <a:off x="0" y="3886200"/>
            <a:ext cx="6335486" cy="3046988"/>
          </a:xfrm>
          <a:prstGeom prst="rect">
            <a:avLst/>
          </a:prstGeom>
          <a:ln>
            <a:solidFill>
              <a:schemeClr val="tx1"/>
            </a:solidFill>
          </a:ln>
        </p:spPr>
        <p:txBody>
          <a:bodyPr wrap="square">
            <a:spAutoFit/>
          </a:bodyPr>
          <a:lstStyle/>
          <a:p>
            <a:pPr fontAlgn="base"/>
            <a:r>
              <a:rPr lang="en-US" sz="1200" b="1" dirty="0"/>
              <a:t>“not unequally yoked together with unbelievers” 2 Corinthians 6:14:</a:t>
            </a:r>
          </a:p>
          <a:p>
            <a:pPr fontAlgn="base"/>
            <a:r>
              <a:rPr lang="en-US" sz="1200" dirty="0"/>
              <a:t>“You are taking a desperate chance if you say, ‘Well, maybe he will join after we are married. We will go ahead and try it and see.’ It is a pretty serious thing to take a chance on. …</a:t>
            </a:r>
          </a:p>
          <a:p>
            <a:pPr fontAlgn="base"/>
            <a:r>
              <a:rPr lang="en-US" sz="1200" dirty="0"/>
              <a:t>“Over the years many times women have come to me in tears. How they would love to train their children in the Church, in the gospel of Jesus Christ! But they were unable to do so. How they would like to accept positions of responsibility in the Church! How they would like to pay their tithing! How they would love to go to the temple and do the work for the dead, to do work for themselves, to be sealed for eternity, and to have their own flesh and blood, their children, sealed to them for eternity! …</a:t>
            </a:r>
          </a:p>
          <a:p>
            <a:pPr fontAlgn="base"/>
            <a:r>
              <a:rPr lang="en-US" sz="1200" dirty="0"/>
              <a:t>“No implication is here made that all members of the Church are worthy and that all nonmembers are unworthy, but eternal marriage cannot be had outside of the temple, and nonmembers are not permitted to go into the temple. …</a:t>
            </a:r>
          </a:p>
          <a:p>
            <a:pPr fontAlgn="base"/>
            <a:r>
              <a:rPr lang="en-US" sz="1200" dirty="0"/>
              <a:t>“Paul said: ‘Be ye not unequally yoked together with unbelievers: for what fellowship hath righteousness with unrighteousness? and what communion hath light with darkness?’ (2 Cor. 6:14). Perhaps Paul wanted them to see that religious differences are fundamental differences” President Spencer W. Kimball (“The Importance of Celestial Marriage,”</a:t>
            </a:r>
            <a:r>
              <a:rPr lang="en-US" sz="1200" i="1" dirty="0"/>
              <a:t> Ensign,</a:t>
            </a:r>
            <a:r>
              <a:rPr lang="en-US" sz="1200" dirty="0"/>
              <a:t> Oct. 1979, 3–4).</a:t>
            </a:r>
          </a:p>
        </p:txBody>
      </p:sp>
      <p:sp>
        <p:nvSpPr>
          <p:cNvPr id="7" name="Rectangle 6"/>
          <p:cNvSpPr/>
          <p:nvPr/>
        </p:nvSpPr>
        <p:spPr>
          <a:xfrm>
            <a:off x="6324600" y="0"/>
            <a:ext cx="5867400" cy="3046988"/>
          </a:xfrm>
          <a:prstGeom prst="rect">
            <a:avLst/>
          </a:prstGeom>
          <a:ln>
            <a:solidFill>
              <a:schemeClr val="tx1"/>
            </a:solidFill>
          </a:ln>
        </p:spPr>
        <p:txBody>
          <a:bodyPr wrap="square">
            <a:spAutoFit/>
          </a:bodyPr>
          <a:lstStyle/>
          <a:p>
            <a:pPr fontAlgn="base"/>
            <a:r>
              <a:rPr lang="en-US" sz="1200" b="1" dirty="0"/>
              <a:t>Temple of the Living God 2 Corinthians 6;16:</a:t>
            </a:r>
          </a:p>
          <a:p>
            <a:pPr fontAlgn="base"/>
            <a:r>
              <a:rPr lang="en-US" sz="1200" dirty="0"/>
              <a:t>"Virtue is protected by modesty and should garnish the thoughts and adorn the lives of our people, young and old, that we may be known for our decency, propriety, culture, and integrity. Let our thoughts, words, dress, and general deportment indicate our belief in the sanctity of the body as the temple of God even as Paul declared it to be: '... for ye are the temple of the living God; as God hath said, I will dwell in them, and walk in them; and I will be their God, and they shall be my people.'" Hugh B. Brown (</a:t>
            </a:r>
            <a:r>
              <a:rPr lang="en-US" sz="1200" i="1" dirty="0"/>
              <a:t>The Abundant Life </a:t>
            </a:r>
            <a:r>
              <a:rPr lang="en-US" sz="1200" dirty="0"/>
              <a:t>[Salt Lake City: </a:t>
            </a:r>
            <a:r>
              <a:rPr lang="en-US" sz="1200" dirty="0" err="1"/>
              <a:t>Bookcraft</a:t>
            </a:r>
            <a:r>
              <a:rPr lang="en-US" sz="1200" dirty="0"/>
              <a:t>, 1965], 73.)</a:t>
            </a:r>
          </a:p>
          <a:p>
            <a:pPr fontAlgn="base"/>
            <a:endParaRPr lang="en-US" sz="1200" dirty="0"/>
          </a:p>
          <a:p>
            <a:pPr fontAlgn="base"/>
            <a:r>
              <a:rPr lang="en-US" sz="1200" b="1" dirty="0"/>
              <a:t>First Presidency Message:</a:t>
            </a:r>
          </a:p>
          <a:p>
            <a:pPr fontAlgn="base"/>
            <a:r>
              <a:rPr lang="en-US" sz="1200" dirty="0"/>
              <a:t>"You who have observed the law of chastity have kept the temples of God undefiled. You can stand unabashed before the Lord. He loves you. He will bestow honor and reward upon you. Every overcoming of temptation brings strength and glory to the soul. May the Lord continue to bless and prosper you in all your works of righteousness." (James R. Clark, comp., </a:t>
            </a:r>
            <a:r>
              <a:rPr lang="en-US" sz="1200" i="1" dirty="0"/>
              <a:t>Messages of the First Presidency of The Church of Jesus Christ of Latter-day Saints, </a:t>
            </a:r>
            <a:r>
              <a:rPr lang="en-US" sz="1200" dirty="0"/>
              <a:t>6 vols. (Salt Lake City: </a:t>
            </a:r>
            <a:r>
              <a:rPr lang="en-US" sz="1200" dirty="0" err="1"/>
              <a:t>Bookcraft</a:t>
            </a:r>
            <a:r>
              <a:rPr lang="en-US" sz="1200" dirty="0"/>
              <a:t>, 1965-75), 6: 175.)</a:t>
            </a:r>
          </a:p>
        </p:txBody>
      </p:sp>
      <p:sp>
        <p:nvSpPr>
          <p:cNvPr id="9" name="Rectangle 8"/>
          <p:cNvSpPr/>
          <p:nvPr/>
        </p:nvSpPr>
        <p:spPr>
          <a:xfrm>
            <a:off x="6324600" y="5334000"/>
            <a:ext cx="5867400" cy="1384995"/>
          </a:xfrm>
          <a:prstGeom prst="rect">
            <a:avLst/>
          </a:prstGeom>
          <a:ln>
            <a:solidFill>
              <a:schemeClr val="tx1"/>
            </a:solidFill>
          </a:ln>
        </p:spPr>
        <p:txBody>
          <a:bodyPr wrap="square">
            <a:spAutoFit/>
          </a:bodyPr>
          <a:lstStyle/>
          <a:p>
            <a:r>
              <a:rPr lang="en-US" sz="1200" b="1" dirty="0"/>
              <a:t>“Godly sorrow </a:t>
            </a:r>
            <a:r>
              <a:rPr lang="en-US" sz="1200" dirty="0"/>
              <a:t>is a gift of the Spirit. It is a deep realization that our actions have offended our Father and our God. It is the sharp and keen awareness that our behavior caused the Savior, He who knew no sin, even the greatest of all, to endure agony and suffering. Our sins caused Him to bleed at every pore. This very real mental and spiritual anguish is what the scriptures refer to as having ‘a broken heart and a contrite spirit.’ Such a spirit is the absolute prerequisite for true repentance.” President Ezra Taft Benson (“A Mighty Change of Heart,”</a:t>
            </a:r>
            <a:r>
              <a:rPr lang="en-US" sz="1200" i="1" dirty="0"/>
              <a:t> Ensign,</a:t>
            </a:r>
            <a:r>
              <a:rPr lang="en-US" sz="1200" dirty="0"/>
              <a:t> Oct. 1989, 4).</a:t>
            </a:r>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9212" y="79218"/>
            <a:ext cx="8686800"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“Workers Together with Christ”</a:t>
            </a:r>
          </a:p>
        </p:txBody>
      </p:sp>
      <p:sp>
        <p:nvSpPr>
          <p:cNvPr id="6" name="TextBox 5"/>
          <p:cNvSpPr txBox="1"/>
          <p:nvPr/>
        </p:nvSpPr>
        <p:spPr>
          <a:xfrm>
            <a:off x="1691489" y="1327088"/>
            <a:ext cx="4202317" cy="2246769"/>
          </a:xfrm>
          <a:prstGeom prst="rect">
            <a:avLst/>
          </a:prstGeom>
          <a:noFill/>
        </p:spPr>
        <p:txBody>
          <a:bodyPr wrap="square" rtlCol="0">
            <a:spAutoFit/>
          </a:bodyPr>
          <a:lstStyle/>
          <a:p>
            <a:r>
              <a:rPr lang="en-US" sz="2000" i="1" dirty="0">
                <a:solidFill>
                  <a:srgbClr val="FFFF00"/>
                </a:solidFill>
              </a:rPr>
              <a:t> In an acceptable time have I heard thee, and in a day of salvation have I helped thee: and I will preserve thee, and give thee for a covenant of the people, to establish the earth, to cause to inherit the desolate heritages;</a:t>
            </a:r>
          </a:p>
          <a:p>
            <a:r>
              <a:rPr lang="en-US" sz="2000" i="1" dirty="0">
                <a:solidFill>
                  <a:srgbClr val="FFFF00"/>
                </a:solidFill>
              </a:rPr>
              <a:t>Isaiah 49:8</a:t>
            </a:r>
          </a:p>
        </p:txBody>
      </p:sp>
      <p:grpSp>
        <p:nvGrpSpPr>
          <p:cNvPr id="82" name="Group 81"/>
          <p:cNvGrpSpPr/>
          <p:nvPr/>
        </p:nvGrpSpPr>
        <p:grpSpPr>
          <a:xfrm>
            <a:off x="344032" y="1262958"/>
            <a:ext cx="1249197" cy="2189791"/>
            <a:chOff x="1593589" y="398948"/>
            <a:chExt cx="2902209" cy="5087452"/>
          </a:xfrm>
        </p:grpSpPr>
        <p:grpSp>
          <p:nvGrpSpPr>
            <p:cNvPr id="83" name="Group 33"/>
            <p:cNvGrpSpPr/>
            <p:nvPr/>
          </p:nvGrpSpPr>
          <p:grpSpPr>
            <a:xfrm>
              <a:off x="1593589" y="398948"/>
              <a:ext cx="2902209" cy="5087452"/>
              <a:chOff x="1593589" y="398948"/>
              <a:chExt cx="1375870" cy="4260181"/>
            </a:xfrm>
          </p:grpSpPr>
          <p:sp>
            <p:nvSpPr>
              <p:cNvPr id="101"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23"/>
              <p:cNvGrpSpPr/>
              <p:nvPr/>
            </p:nvGrpSpPr>
            <p:grpSpPr>
              <a:xfrm>
                <a:off x="2383609" y="1732280"/>
                <a:ext cx="585850" cy="1566411"/>
                <a:chOff x="4699336" y="2759583"/>
                <a:chExt cx="1168064" cy="2193417"/>
              </a:xfrm>
            </p:grpSpPr>
            <p:sp>
              <p:nvSpPr>
                <p:cNvPr id="117"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43"/>
            <p:cNvGrpSpPr/>
            <p:nvPr/>
          </p:nvGrpSpPr>
          <p:grpSpPr>
            <a:xfrm rot="5003920">
              <a:off x="2288001" y="3506278"/>
              <a:ext cx="2489460" cy="381000"/>
              <a:chOff x="1600200" y="6781800"/>
              <a:chExt cx="2754086" cy="1143000"/>
            </a:xfrm>
          </p:grpSpPr>
          <p:sp>
            <p:nvSpPr>
              <p:cNvPr id="94" name="Chevron 93"/>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Chevron 95"/>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hevron 96"/>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hevron 97"/>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98"/>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44"/>
            <p:cNvGrpSpPr/>
            <p:nvPr/>
          </p:nvGrpSpPr>
          <p:grpSpPr>
            <a:xfrm rot="16596080" flipH="1">
              <a:off x="1145001" y="3506278"/>
              <a:ext cx="2489460" cy="381000"/>
              <a:chOff x="1600200" y="6781800"/>
              <a:chExt cx="2754086" cy="1143000"/>
            </a:xfrm>
          </p:grpSpPr>
          <p:sp>
            <p:nvSpPr>
              <p:cNvPr id="87" name="Chevron 86"/>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87"/>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88"/>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89"/>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91"/>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Rectangle 85"/>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5205744" y="3865829"/>
            <a:ext cx="6554708" cy="646331"/>
          </a:xfrm>
          <a:prstGeom prst="rect">
            <a:avLst/>
          </a:prstGeom>
          <a:noFill/>
        </p:spPr>
        <p:txBody>
          <a:bodyPr wrap="square" rtlCol="0">
            <a:spAutoFit/>
          </a:bodyPr>
          <a:lstStyle/>
          <a:p>
            <a:r>
              <a:rPr lang="en-US" sz="3600" dirty="0">
                <a:solidFill>
                  <a:schemeClr val="bg1"/>
                </a:solidFill>
              </a:rPr>
              <a:t>A Day to Prepare to Meet God</a:t>
            </a:r>
          </a:p>
        </p:txBody>
      </p:sp>
      <p:sp>
        <p:nvSpPr>
          <p:cNvPr id="76" name="Rectangle 75"/>
          <p:cNvSpPr/>
          <p:nvPr/>
        </p:nvSpPr>
        <p:spPr>
          <a:xfrm>
            <a:off x="3446354" y="5393663"/>
            <a:ext cx="6096000" cy="923330"/>
          </a:xfrm>
          <a:prstGeom prst="rect">
            <a:avLst/>
          </a:prstGeom>
        </p:spPr>
        <p:txBody>
          <a:bodyPr>
            <a:spAutoFit/>
          </a:bodyPr>
          <a:lstStyle/>
          <a:p>
            <a:r>
              <a:rPr lang="en-US" dirty="0">
                <a:solidFill>
                  <a:schemeClr val="bg1"/>
                </a:solidFill>
                <a:latin typeface="Open Sans"/>
              </a:rPr>
              <a:t>Individuals who do not honor their gospel covenants in this life should not assume that they will have a second chance in the life to come. (1)</a:t>
            </a:r>
            <a:endParaRPr lang="en-US" dirty="0">
              <a:solidFill>
                <a:schemeClr val="bg1"/>
              </a:solidFill>
            </a:endParaRPr>
          </a:p>
        </p:txBody>
      </p:sp>
      <p:sp>
        <p:nvSpPr>
          <p:cNvPr id="120" name="Rectangle 119"/>
          <p:cNvSpPr/>
          <p:nvPr/>
        </p:nvSpPr>
        <p:spPr>
          <a:xfrm>
            <a:off x="0" y="6488668"/>
            <a:ext cx="6096000" cy="369332"/>
          </a:xfrm>
          <a:prstGeom prst="rect">
            <a:avLst/>
          </a:prstGeom>
        </p:spPr>
        <p:txBody>
          <a:bodyPr>
            <a:spAutoFit/>
          </a:bodyPr>
          <a:lstStyle/>
          <a:p>
            <a:r>
              <a:rPr lang="en-US" dirty="0">
                <a:solidFill>
                  <a:schemeClr val="bg1"/>
                </a:solidFill>
                <a:latin typeface="Open Sans"/>
              </a:rPr>
              <a:t>2 Corinthians 6:1-2</a:t>
            </a:r>
            <a:endParaRPr lang="en-US" dirty="0">
              <a:solidFill>
                <a:schemeClr val="bg1"/>
              </a:solidFill>
            </a:endParaRPr>
          </a:p>
        </p:txBody>
      </p:sp>
      <p:pic>
        <p:nvPicPr>
          <p:cNvPr id="13314" name="Picture 2" descr="Image result for question look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281" y="4710820"/>
            <a:ext cx="2655863" cy="177146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prayer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6988" y="1050202"/>
            <a:ext cx="1380151" cy="291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18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brick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22913" y="79218"/>
            <a:ext cx="4907841" cy="769441"/>
          </a:xfrm>
          <a:prstGeom prst="rect">
            <a:avLst/>
          </a:prstGeom>
          <a:solidFill>
            <a:srgbClr val="FFC000"/>
          </a:solidFill>
        </p:spPr>
        <p:txBody>
          <a:bodyPr wrap="square" rtlCol="0">
            <a:spAutoFit/>
          </a:bodyPr>
          <a:lstStyle/>
          <a:p>
            <a:pPr algn="ctr"/>
            <a:r>
              <a:rPr lang="en-US" sz="4400" dirty="0">
                <a:latin typeface="Baskerville Old Face" panose="02020602080505020303" pitchFamily="18" charset="0"/>
              </a:rPr>
              <a:t>Giving No Offence</a:t>
            </a:r>
          </a:p>
        </p:txBody>
      </p:sp>
      <p:sp>
        <p:nvSpPr>
          <p:cNvPr id="120" name="Rectangle 119"/>
          <p:cNvSpPr/>
          <p:nvPr/>
        </p:nvSpPr>
        <p:spPr>
          <a:xfrm>
            <a:off x="0" y="6488668"/>
            <a:ext cx="6096000" cy="369332"/>
          </a:xfrm>
          <a:prstGeom prst="rect">
            <a:avLst/>
          </a:prstGeom>
        </p:spPr>
        <p:txBody>
          <a:bodyPr>
            <a:spAutoFit/>
          </a:bodyPr>
          <a:lstStyle/>
          <a:p>
            <a:r>
              <a:rPr lang="en-US" dirty="0">
                <a:latin typeface="Open Sans"/>
              </a:rPr>
              <a:t>2 Corinthians 6:3</a:t>
            </a:r>
            <a:endParaRPr lang="en-US" dirty="0"/>
          </a:p>
        </p:txBody>
      </p:sp>
      <p:pic>
        <p:nvPicPr>
          <p:cNvPr id="15364" name="Picture 4" descr="Image result for woo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808"/>
          <a:stretch/>
        </p:blipFill>
        <p:spPr bwMode="auto">
          <a:xfrm>
            <a:off x="0" y="5453741"/>
            <a:ext cx="12192000" cy="363083"/>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18"/>
          <p:cNvGrpSpPr/>
          <p:nvPr/>
        </p:nvGrpSpPr>
        <p:grpSpPr>
          <a:xfrm>
            <a:off x="152398" y="1349829"/>
            <a:ext cx="5551716" cy="3581400"/>
            <a:chOff x="965200" y="2286000"/>
            <a:chExt cx="7302500" cy="2743200"/>
          </a:xfrm>
        </p:grpSpPr>
        <p:sp>
          <p:nvSpPr>
            <p:cNvPr id="53" name="Rectangle 52"/>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4" idx="1"/>
              <a:endCxn id="5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09903" y="1545881"/>
            <a:ext cx="4769668" cy="1938992"/>
          </a:xfrm>
          <a:prstGeom prst="rect">
            <a:avLst/>
          </a:prstGeom>
          <a:noFill/>
        </p:spPr>
        <p:txBody>
          <a:bodyPr wrap="square" rtlCol="0">
            <a:spAutoFit/>
          </a:bodyPr>
          <a:lstStyle/>
          <a:p>
            <a:r>
              <a:rPr lang="en-US" sz="2400" dirty="0">
                <a:solidFill>
                  <a:schemeClr val="bg1"/>
                </a:solidFill>
              </a:rPr>
              <a:t>"When my sister was in the Young Women program, she, like many girls then and now, enjoyed talking with her friends and being silly whenever she had a chance.</a:t>
            </a:r>
          </a:p>
        </p:txBody>
      </p:sp>
      <p:grpSp>
        <p:nvGrpSpPr>
          <p:cNvPr id="58" name="Group 18"/>
          <p:cNvGrpSpPr/>
          <p:nvPr/>
        </p:nvGrpSpPr>
        <p:grpSpPr>
          <a:xfrm>
            <a:off x="6226629" y="1317171"/>
            <a:ext cx="5660569" cy="3581400"/>
            <a:chOff x="965200" y="2286000"/>
            <a:chExt cx="7302500" cy="2743200"/>
          </a:xfrm>
        </p:grpSpPr>
        <p:sp>
          <p:nvSpPr>
            <p:cNvPr id="59" name="Rectangle 58"/>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1"/>
              <a:endCxn id="6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738256" y="1421562"/>
            <a:ext cx="4811486" cy="3046988"/>
          </a:xfrm>
          <a:prstGeom prst="rect">
            <a:avLst/>
          </a:prstGeom>
        </p:spPr>
        <p:txBody>
          <a:bodyPr wrap="square">
            <a:spAutoFit/>
          </a:bodyPr>
          <a:lstStyle/>
          <a:p>
            <a:r>
              <a:rPr lang="en-US" sz="2400" dirty="0">
                <a:solidFill>
                  <a:schemeClr val="bg1"/>
                </a:solidFill>
              </a:rPr>
              <a:t>On one occasion a teacher finally got fed up and told her, </a:t>
            </a:r>
          </a:p>
          <a:p>
            <a:endParaRPr lang="en-US" sz="2400" dirty="0">
              <a:solidFill>
                <a:schemeClr val="bg1"/>
              </a:solidFill>
            </a:endParaRPr>
          </a:p>
          <a:p>
            <a:r>
              <a:rPr lang="en-US" sz="2400" dirty="0">
                <a:solidFill>
                  <a:schemeClr val="bg1"/>
                </a:solidFill>
              </a:rPr>
              <a:t>'Leave the class and don't come back until you can behave.' </a:t>
            </a:r>
          </a:p>
          <a:p>
            <a:endParaRPr lang="en-US" sz="2400" dirty="0">
              <a:solidFill>
                <a:schemeClr val="bg1"/>
              </a:solidFill>
            </a:endParaRPr>
          </a:p>
          <a:p>
            <a:r>
              <a:rPr lang="en-US" sz="2400" dirty="0">
                <a:solidFill>
                  <a:schemeClr val="bg1"/>
                </a:solidFill>
              </a:rPr>
              <a:t>My sister left and never did come back. That was 30 years ago.</a:t>
            </a:r>
          </a:p>
        </p:txBody>
      </p:sp>
      <p:sp>
        <p:nvSpPr>
          <p:cNvPr id="3" name="Rectangle 2"/>
          <p:cNvSpPr/>
          <p:nvPr/>
        </p:nvSpPr>
        <p:spPr>
          <a:xfrm>
            <a:off x="3407228" y="5764964"/>
            <a:ext cx="6096000" cy="923330"/>
          </a:xfrm>
          <a:prstGeom prst="rect">
            <a:avLst/>
          </a:prstGeom>
          <a:solidFill>
            <a:srgbClr val="FFC000"/>
          </a:solidFill>
        </p:spPr>
        <p:txBody>
          <a:bodyPr>
            <a:spAutoFit/>
          </a:bodyPr>
          <a:lstStyle/>
          <a:p>
            <a:r>
              <a:rPr lang="en-US" dirty="0"/>
              <a:t>"As Proverbs 18:19 reminds us, 'A brother offended is harder to be won than a strong city.' It is so easy to offend someone-and so dangerous</a:t>
            </a:r>
          </a:p>
        </p:txBody>
      </p:sp>
      <p:pic>
        <p:nvPicPr>
          <p:cNvPr id="15366" name="Picture 6" descr="Image result for girl acting silly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568" y="3044597"/>
            <a:ext cx="1027077" cy="1832202"/>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a:off x="11665825" y="6401191"/>
            <a:ext cx="442750" cy="369332"/>
          </a:xfrm>
          <a:prstGeom prst="rect">
            <a:avLst/>
          </a:prstGeom>
        </p:spPr>
        <p:txBody>
          <a:bodyPr wrap="none">
            <a:spAutoFit/>
          </a:bodyPr>
          <a:lstStyle/>
          <a:p>
            <a:r>
              <a:rPr lang="en-US" dirty="0"/>
              <a:t>(2)</a:t>
            </a:r>
          </a:p>
        </p:txBody>
      </p:sp>
    </p:spTree>
    <p:extLst>
      <p:ext uri="{BB962C8B-B14F-4D97-AF65-F5344CB8AC3E}">
        <p14:creationId xmlns:p14="http://schemas.microsoft.com/office/powerpoint/2010/main" val="25276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2" presetClass="exit" presetSubtype="8" fill="hold" nodeType="withEffect">
                                  <p:stCondLst>
                                    <p:cond delay="0"/>
                                  </p:stCondLst>
                                  <p:childTnLst>
                                    <p:anim calcmode="lin" valueType="num">
                                      <p:cBhvr additive="base">
                                        <p:cTn id="22" dur="1250"/>
                                        <p:tgtEl>
                                          <p:spTgt spid="15366"/>
                                        </p:tgtEl>
                                        <p:attrNameLst>
                                          <p:attrName>ppt_x</p:attrName>
                                        </p:attrNameLst>
                                      </p:cBhvr>
                                      <p:tavLst>
                                        <p:tav tm="0">
                                          <p:val>
                                            <p:strVal val="ppt_x"/>
                                          </p:val>
                                        </p:tav>
                                        <p:tav tm="100000">
                                          <p:val>
                                            <p:strVal val="0-ppt_w/2"/>
                                          </p:val>
                                        </p:tav>
                                      </p:tavLst>
                                    </p:anim>
                                    <p:anim calcmode="lin" valueType="num">
                                      <p:cBhvr additive="base">
                                        <p:cTn id="23" dur="1250"/>
                                        <p:tgtEl>
                                          <p:spTgt spid="15366"/>
                                        </p:tgtEl>
                                        <p:attrNameLst>
                                          <p:attrName>ppt_y</p:attrName>
                                        </p:attrNameLst>
                                      </p:cBhvr>
                                      <p:tavLst>
                                        <p:tav tm="0">
                                          <p:val>
                                            <p:strVal val="ppt_y"/>
                                          </p:val>
                                        </p:tav>
                                        <p:tav tm="100000">
                                          <p:val>
                                            <p:strVal val="ppt_y"/>
                                          </p:val>
                                        </p:tav>
                                      </p:tavLst>
                                    </p:anim>
                                    <p:set>
                                      <p:cBhvr>
                                        <p:cTn id="24" dur="1" fill="hold">
                                          <p:stCondLst>
                                            <p:cond delay="1249"/>
                                          </p:stCondLst>
                                        </p:cTn>
                                        <p:tgtEl>
                                          <p:spTgt spid="1536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9212" y="79218"/>
            <a:ext cx="8686800"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No Offence in Any Thing</a:t>
            </a:r>
          </a:p>
        </p:txBody>
      </p:sp>
      <p:sp>
        <p:nvSpPr>
          <p:cNvPr id="6" name="TextBox 5"/>
          <p:cNvSpPr txBox="1"/>
          <p:nvPr/>
        </p:nvSpPr>
        <p:spPr>
          <a:xfrm>
            <a:off x="716733" y="1262852"/>
            <a:ext cx="4453982" cy="1938992"/>
          </a:xfrm>
          <a:prstGeom prst="rect">
            <a:avLst/>
          </a:prstGeom>
          <a:noFill/>
        </p:spPr>
        <p:txBody>
          <a:bodyPr wrap="square" rtlCol="0">
            <a:spAutoFit/>
          </a:bodyPr>
          <a:lstStyle/>
          <a:p>
            <a:r>
              <a:rPr lang="en-US" sz="2000" dirty="0">
                <a:solidFill>
                  <a:schemeClr val="bg1"/>
                </a:solidFill>
              </a:rPr>
              <a:t>The Apostle Paul, knowing how a thoughtless action or comment could affect a member's attitude about the Church, urged us to give 'no offence in any thing, that the ministry be not blamed'</a:t>
            </a:r>
          </a:p>
        </p:txBody>
      </p:sp>
      <p:sp>
        <p:nvSpPr>
          <p:cNvPr id="120" name="Rectangle 119"/>
          <p:cNvSpPr/>
          <p:nvPr/>
        </p:nvSpPr>
        <p:spPr>
          <a:xfrm>
            <a:off x="0" y="6488668"/>
            <a:ext cx="6096000" cy="369332"/>
          </a:xfrm>
          <a:prstGeom prst="rect">
            <a:avLst/>
          </a:prstGeom>
        </p:spPr>
        <p:txBody>
          <a:bodyPr>
            <a:spAutoFit/>
          </a:bodyPr>
          <a:lstStyle/>
          <a:p>
            <a:r>
              <a:rPr lang="en-US" dirty="0">
                <a:solidFill>
                  <a:schemeClr val="bg1"/>
                </a:solidFill>
                <a:latin typeface="Open Sans"/>
              </a:rPr>
              <a:t>2 Corinthians 6:3</a:t>
            </a:r>
            <a:endParaRPr lang="en-US" dirty="0">
              <a:solidFill>
                <a:schemeClr val="bg1"/>
              </a:solidFill>
            </a:endParaRPr>
          </a:p>
        </p:txBody>
      </p:sp>
      <p:sp>
        <p:nvSpPr>
          <p:cNvPr id="2" name="Rectangle 1"/>
          <p:cNvSpPr/>
          <p:nvPr/>
        </p:nvSpPr>
        <p:spPr>
          <a:xfrm>
            <a:off x="5116286" y="3548466"/>
            <a:ext cx="6096000" cy="2862322"/>
          </a:xfrm>
          <a:prstGeom prst="rect">
            <a:avLst/>
          </a:prstGeom>
        </p:spPr>
        <p:txBody>
          <a:bodyPr>
            <a:spAutoFit/>
          </a:bodyPr>
          <a:lstStyle/>
          <a:p>
            <a:r>
              <a:rPr lang="en-US" sz="2000" dirty="0">
                <a:solidFill>
                  <a:schemeClr val="bg1"/>
                </a:solidFill>
              </a:rPr>
              <a:t>"...This leads us to the other side of the issue: we have a responsibility to avoid taking offense and to freely forgive, even when we have not been asked to do so. </a:t>
            </a:r>
          </a:p>
          <a:p>
            <a:endParaRPr lang="en-US" sz="2000" dirty="0">
              <a:solidFill>
                <a:schemeClr val="bg1"/>
              </a:solidFill>
            </a:endParaRPr>
          </a:p>
          <a:p>
            <a:r>
              <a:rPr lang="en-US" sz="2000" dirty="0">
                <a:solidFill>
                  <a:schemeClr val="bg1"/>
                </a:solidFill>
              </a:rPr>
              <a:t>One of the most frequently reported reasons for Church inactivity is 'Someone offended me.' </a:t>
            </a:r>
          </a:p>
          <a:p>
            <a:endParaRPr lang="en-US" sz="2000" dirty="0">
              <a:solidFill>
                <a:schemeClr val="bg1"/>
              </a:solidFill>
            </a:endParaRPr>
          </a:p>
          <a:p>
            <a:r>
              <a:rPr lang="en-US" sz="2000" dirty="0">
                <a:solidFill>
                  <a:schemeClr val="bg1"/>
                </a:solidFill>
              </a:rPr>
              <a:t>We need to exercise patience with others. If we allow ourselves to be offended, any excuse will do." </a:t>
            </a:r>
          </a:p>
        </p:txBody>
      </p:sp>
      <p:sp>
        <p:nvSpPr>
          <p:cNvPr id="3" name="Rectangle 2"/>
          <p:cNvSpPr/>
          <p:nvPr/>
        </p:nvSpPr>
        <p:spPr>
          <a:xfrm>
            <a:off x="11665825" y="6401191"/>
            <a:ext cx="442750" cy="369332"/>
          </a:xfrm>
          <a:prstGeom prst="rect">
            <a:avLst/>
          </a:prstGeom>
        </p:spPr>
        <p:txBody>
          <a:bodyPr wrap="none">
            <a:spAutoFit/>
          </a:bodyPr>
          <a:lstStyle/>
          <a:p>
            <a:r>
              <a:rPr lang="en-US" dirty="0">
                <a:solidFill>
                  <a:schemeClr val="bg1"/>
                </a:solidFill>
              </a:rPr>
              <a:t>(2)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542" y="966788"/>
            <a:ext cx="1630495" cy="2200956"/>
          </a:xfrm>
          <a:prstGeom prst="rect">
            <a:avLst/>
          </a:prstGeom>
        </p:spPr>
      </p:pic>
      <p:pic>
        <p:nvPicPr>
          <p:cNvPr id="14338" name="Picture 2" descr="Image result for photos teen"/>
          <p:cNvPicPr>
            <a:picLocks noChangeAspect="1" noChangeArrowheads="1"/>
          </p:cNvPicPr>
          <p:nvPr/>
        </p:nvPicPr>
        <p:blipFill rotWithShape="1">
          <a:blip r:embed="rId4">
            <a:extLst>
              <a:ext uri="{28A0092B-C50C-407E-A947-70E740481C1C}">
                <a14:useLocalDpi xmlns:a14="http://schemas.microsoft.com/office/drawing/2010/main" val="0"/>
              </a:ext>
            </a:extLst>
          </a:blip>
          <a:srcRect l="41037" t="-1513" r="13725" b="4661"/>
          <a:stretch/>
        </p:blipFill>
        <p:spPr bwMode="auto">
          <a:xfrm>
            <a:off x="1574800" y="3646715"/>
            <a:ext cx="2757714" cy="217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9743" y="79218"/>
            <a:ext cx="11908971"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Qualities of Those Who Are Called to Minister</a:t>
            </a:r>
          </a:p>
        </p:txBody>
      </p:sp>
      <p:sp>
        <p:nvSpPr>
          <p:cNvPr id="2" name="Rectangle 1"/>
          <p:cNvSpPr/>
          <p:nvPr/>
        </p:nvSpPr>
        <p:spPr>
          <a:xfrm>
            <a:off x="5932715" y="5148666"/>
            <a:ext cx="6096000" cy="830997"/>
          </a:xfrm>
          <a:prstGeom prst="rect">
            <a:avLst/>
          </a:prstGeom>
        </p:spPr>
        <p:txBody>
          <a:bodyPr>
            <a:spAutoFit/>
          </a:bodyPr>
          <a:lstStyle/>
          <a:p>
            <a:pPr fontAlgn="base"/>
            <a:r>
              <a:rPr lang="en-US" sz="2400" i="1" dirty="0">
                <a:solidFill>
                  <a:srgbClr val="FFFF00"/>
                </a:solidFill>
              </a:rPr>
              <a:t>Ask, and ye shall receive; knock, and it shall be opened unto you. Amen.</a:t>
            </a:r>
          </a:p>
        </p:txBody>
      </p:sp>
      <p:sp>
        <p:nvSpPr>
          <p:cNvPr id="6" name="TextBox 5"/>
          <p:cNvSpPr txBox="1"/>
          <p:nvPr/>
        </p:nvSpPr>
        <p:spPr>
          <a:xfrm>
            <a:off x="7520305" y="1197538"/>
            <a:ext cx="4671695" cy="1631216"/>
          </a:xfrm>
          <a:prstGeom prst="rect">
            <a:avLst/>
          </a:prstGeom>
          <a:noFill/>
        </p:spPr>
        <p:txBody>
          <a:bodyPr wrap="square" rtlCol="0">
            <a:spAutoFit/>
          </a:bodyPr>
          <a:lstStyle/>
          <a:p>
            <a:r>
              <a:rPr lang="en-US" sz="2000" i="1" dirty="0">
                <a:solidFill>
                  <a:srgbClr val="FFFF00"/>
                </a:solidFill>
              </a:rPr>
              <a:t>Therefore, O ye that embark in the service of God, see that ye serve him with all your heart, might, mind and strength, that ye may stand blameless before God at the last day. </a:t>
            </a:r>
          </a:p>
        </p:txBody>
      </p:sp>
      <p:grpSp>
        <p:nvGrpSpPr>
          <p:cNvPr id="8" name="Group 7"/>
          <p:cNvGrpSpPr/>
          <p:nvPr/>
        </p:nvGrpSpPr>
        <p:grpSpPr>
          <a:xfrm>
            <a:off x="0" y="794656"/>
            <a:ext cx="6283908" cy="6063344"/>
            <a:chOff x="0" y="794656"/>
            <a:chExt cx="6283908" cy="6063344"/>
          </a:xfrm>
        </p:grpSpPr>
        <p:sp>
          <p:nvSpPr>
            <p:cNvPr id="120" name="Rectangle 119"/>
            <p:cNvSpPr/>
            <p:nvPr/>
          </p:nvSpPr>
          <p:spPr>
            <a:xfrm>
              <a:off x="0" y="6488668"/>
              <a:ext cx="6096000" cy="369332"/>
            </a:xfrm>
            <a:prstGeom prst="rect">
              <a:avLst/>
            </a:prstGeom>
          </p:spPr>
          <p:txBody>
            <a:bodyPr>
              <a:spAutoFit/>
            </a:bodyPr>
            <a:lstStyle/>
            <a:p>
              <a:r>
                <a:rPr lang="en-US" dirty="0">
                  <a:solidFill>
                    <a:schemeClr val="bg1"/>
                  </a:solidFill>
                  <a:latin typeface="Open Sans"/>
                </a:rPr>
                <a:t>2 Corinthians 6:4-6; D&amp;C 4:2, 5-7</a:t>
              </a:r>
              <a:endParaRPr lang="en-US" dirty="0">
                <a:solidFill>
                  <a:schemeClr val="bg1"/>
                </a:solidFill>
              </a:endParaRPr>
            </a:p>
          </p:txBody>
        </p:sp>
        <p:sp>
          <p:nvSpPr>
            <p:cNvPr id="13" name="Rounded Rectangle 12"/>
            <p:cNvSpPr/>
            <p:nvPr/>
          </p:nvSpPr>
          <p:spPr>
            <a:xfrm rot="16377787">
              <a:off x="2561179" y="2568324"/>
              <a:ext cx="4111683"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Patience</a:t>
              </a:r>
            </a:p>
          </p:txBody>
        </p:sp>
        <p:sp>
          <p:nvSpPr>
            <p:cNvPr id="16" name="Rounded Rectangle 15"/>
            <p:cNvSpPr/>
            <p:nvPr/>
          </p:nvSpPr>
          <p:spPr>
            <a:xfrm rot="16585487">
              <a:off x="1624499" y="2710127"/>
              <a:ext cx="4111682"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Knowledge</a:t>
              </a:r>
            </a:p>
          </p:txBody>
        </p:sp>
        <p:sp>
          <p:nvSpPr>
            <p:cNvPr id="17" name="Rounded Rectangle 16"/>
            <p:cNvSpPr/>
            <p:nvPr/>
          </p:nvSpPr>
          <p:spPr>
            <a:xfrm rot="16930074">
              <a:off x="3042374" y="2688097"/>
              <a:ext cx="4111682"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              Kindness</a:t>
              </a:r>
            </a:p>
          </p:txBody>
        </p:sp>
        <p:sp>
          <p:nvSpPr>
            <p:cNvPr id="18" name="Rounded Rectangle 17"/>
            <p:cNvSpPr/>
            <p:nvPr/>
          </p:nvSpPr>
          <p:spPr>
            <a:xfrm rot="18694052">
              <a:off x="3945893" y="3123528"/>
              <a:ext cx="4111681" cy="564349"/>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Charity</a:t>
              </a:r>
            </a:p>
          </p:txBody>
        </p:sp>
        <p:sp>
          <p:nvSpPr>
            <p:cNvPr id="19" name="Rounded Rectangle 18"/>
            <p:cNvSpPr/>
            <p:nvPr/>
          </p:nvSpPr>
          <p:spPr>
            <a:xfrm rot="17882355">
              <a:off x="3543122" y="2829614"/>
              <a:ext cx="4111681" cy="564349"/>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Humility</a:t>
              </a:r>
            </a:p>
          </p:txBody>
        </p:sp>
        <p:sp>
          <p:nvSpPr>
            <p:cNvPr id="20" name="Rounded Rectangle 19"/>
            <p:cNvSpPr/>
            <p:nvPr/>
          </p:nvSpPr>
          <p:spPr>
            <a:xfrm rot="15687728">
              <a:off x="1112874" y="2710125"/>
              <a:ext cx="4111682" cy="564349"/>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Diligence</a:t>
              </a:r>
            </a:p>
          </p:txBody>
        </p:sp>
        <p:sp>
          <p:nvSpPr>
            <p:cNvPr id="21" name="Rounded Rectangle 20"/>
            <p:cNvSpPr/>
            <p:nvPr/>
          </p:nvSpPr>
          <p:spPr>
            <a:xfrm rot="14745253">
              <a:off x="601244" y="2699241"/>
              <a:ext cx="4111682"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             Love</a:t>
              </a:r>
            </a:p>
          </p:txBody>
        </p:sp>
        <p:sp>
          <p:nvSpPr>
            <p:cNvPr id="14" name="Rounded Rectangle 13"/>
            <p:cNvSpPr/>
            <p:nvPr/>
          </p:nvSpPr>
          <p:spPr>
            <a:xfrm rot="14179927">
              <a:off x="474151" y="3361001"/>
              <a:ext cx="4111682"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Virtue</a:t>
              </a:r>
            </a:p>
          </p:txBody>
        </p:sp>
        <p:sp>
          <p:nvSpPr>
            <p:cNvPr id="15" name="Rounded Rectangle 14"/>
            <p:cNvSpPr/>
            <p:nvPr/>
          </p:nvSpPr>
          <p:spPr>
            <a:xfrm rot="13682434">
              <a:off x="-19560" y="3570889"/>
              <a:ext cx="4111682" cy="564349"/>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Faith</a:t>
              </a:r>
            </a:p>
          </p:txBody>
        </p:sp>
        <p:sp>
          <p:nvSpPr>
            <p:cNvPr id="23" name="Rounded Rectangle 22"/>
            <p:cNvSpPr/>
            <p:nvPr/>
          </p:nvSpPr>
          <p:spPr>
            <a:xfrm rot="16377787">
              <a:off x="2038663" y="3025522"/>
              <a:ext cx="4111683" cy="564348"/>
            </a:xfrm>
            <a:prstGeom prst="roundRect">
              <a:avLst>
                <a:gd name="adj" fmla="val 50000"/>
              </a:avLst>
            </a:prstGeom>
            <a:solidFill>
              <a:srgbClr val="FFD6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Godliness</a:t>
              </a:r>
            </a:p>
          </p:txBody>
        </p:sp>
        <p:sp>
          <p:nvSpPr>
            <p:cNvPr id="12" name="Rounded Rectangle 11"/>
            <p:cNvSpPr/>
            <p:nvPr/>
          </p:nvSpPr>
          <p:spPr>
            <a:xfrm>
              <a:off x="2046515" y="4486227"/>
              <a:ext cx="3527186" cy="1816602"/>
            </a:xfrm>
            <a:prstGeom prst="roundRect">
              <a:avLst>
                <a:gd name="adj" fmla="val 4078"/>
              </a:avLst>
            </a:prstGeom>
            <a:solidFill>
              <a:srgbClr val="92D05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44508" y="4822763"/>
              <a:ext cx="3243920" cy="1077218"/>
            </a:xfrm>
            <a:prstGeom prst="rect">
              <a:avLst/>
            </a:prstGeom>
          </p:spPr>
          <p:txBody>
            <a:bodyPr wrap="square">
              <a:spAutoFit/>
            </a:bodyPr>
            <a:lstStyle/>
            <a:p>
              <a:pPr algn="ctr" fontAlgn="base"/>
              <a:r>
                <a:rPr lang="en-US" sz="3200" i="1" dirty="0"/>
                <a:t>…qualify him for the work.</a:t>
              </a:r>
            </a:p>
          </p:txBody>
        </p:sp>
      </p:grpSp>
    </p:spTree>
    <p:extLst>
      <p:ext uri="{BB962C8B-B14F-4D97-AF65-F5344CB8AC3E}">
        <p14:creationId xmlns:p14="http://schemas.microsoft.com/office/powerpoint/2010/main" val="212542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9212" y="79218"/>
            <a:ext cx="8686800"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Straightened In Your Own Bowels</a:t>
            </a:r>
          </a:p>
        </p:txBody>
      </p:sp>
      <p:sp>
        <p:nvSpPr>
          <p:cNvPr id="6" name="TextBox 5"/>
          <p:cNvSpPr txBox="1"/>
          <p:nvPr/>
        </p:nvSpPr>
        <p:spPr>
          <a:xfrm>
            <a:off x="586105" y="1665624"/>
            <a:ext cx="4453982" cy="1323439"/>
          </a:xfrm>
          <a:prstGeom prst="rect">
            <a:avLst/>
          </a:prstGeom>
          <a:noFill/>
        </p:spPr>
        <p:txBody>
          <a:bodyPr wrap="square" rtlCol="0">
            <a:spAutoFit/>
          </a:bodyPr>
          <a:lstStyle/>
          <a:p>
            <a:r>
              <a:rPr lang="en-US" sz="2000" dirty="0">
                <a:solidFill>
                  <a:schemeClr val="bg1"/>
                </a:solidFill>
              </a:rPr>
              <a:t>Bowels = often refers to the inner source of pity, love, and kindness, because when we feel love or compassion we often experience strong internal feelings. </a:t>
            </a:r>
          </a:p>
        </p:txBody>
      </p:sp>
      <p:sp>
        <p:nvSpPr>
          <p:cNvPr id="120" name="Rectangle 119"/>
          <p:cNvSpPr/>
          <p:nvPr/>
        </p:nvSpPr>
        <p:spPr>
          <a:xfrm>
            <a:off x="0" y="6488668"/>
            <a:ext cx="6096000" cy="369332"/>
          </a:xfrm>
          <a:prstGeom prst="rect">
            <a:avLst/>
          </a:prstGeom>
        </p:spPr>
        <p:txBody>
          <a:bodyPr>
            <a:spAutoFit/>
          </a:bodyPr>
          <a:lstStyle/>
          <a:p>
            <a:r>
              <a:rPr lang="en-US" dirty="0">
                <a:solidFill>
                  <a:schemeClr val="bg1"/>
                </a:solidFill>
                <a:latin typeface="Open Sans"/>
              </a:rPr>
              <a:t>2 Corinthians 6:12</a:t>
            </a:r>
            <a:endParaRPr lang="en-US" dirty="0">
              <a:solidFill>
                <a:schemeClr val="bg1"/>
              </a:solidFill>
            </a:endParaRPr>
          </a:p>
        </p:txBody>
      </p:sp>
      <p:sp>
        <p:nvSpPr>
          <p:cNvPr id="2" name="Rectangle 1"/>
          <p:cNvSpPr/>
          <p:nvPr/>
        </p:nvSpPr>
        <p:spPr>
          <a:xfrm>
            <a:off x="3015343" y="718180"/>
            <a:ext cx="6096000" cy="461665"/>
          </a:xfrm>
          <a:prstGeom prst="rect">
            <a:avLst/>
          </a:prstGeom>
        </p:spPr>
        <p:txBody>
          <a:bodyPr>
            <a:spAutoFit/>
          </a:bodyPr>
          <a:lstStyle/>
          <a:p>
            <a:pPr algn="ctr"/>
            <a:r>
              <a:rPr lang="en-US" sz="2400" dirty="0">
                <a:solidFill>
                  <a:schemeClr val="bg1"/>
                </a:solidFill>
              </a:rPr>
              <a:t>To restrict or withhold love </a:t>
            </a:r>
          </a:p>
        </p:txBody>
      </p:sp>
      <p:sp>
        <p:nvSpPr>
          <p:cNvPr id="3" name="Rectangle 2"/>
          <p:cNvSpPr/>
          <p:nvPr/>
        </p:nvSpPr>
        <p:spPr>
          <a:xfrm>
            <a:off x="11665825" y="6401191"/>
            <a:ext cx="442750" cy="369332"/>
          </a:xfrm>
          <a:prstGeom prst="rect">
            <a:avLst/>
          </a:prstGeom>
        </p:spPr>
        <p:txBody>
          <a:bodyPr wrap="none">
            <a:spAutoFit/>
          </a:bodyPr>
          <a:lstStyle/>
          <a:p>
            <a:r>
              <a:rPr lang="en-US" dirty="0">
                <a:solidFill>
                  <a:schemeClr val="bg1"/>
                </a:solidFill>
              </a:rPr>
              <a:t>(1)</a:t>
            </a:r>
            <a:endParaRPr lang="en-US" dirty="0"/>
          </a:p>
        </p:txBody>
      </p:sp>
      <p:sp>
        <p:nvSpPr>
          <p:cNvPr id="7" name="Rectangle 6"/>
          <p:cNvSpPr/>
          <p:nvPr/>
        </p:nvSpPr>
        <p:spPr>
          <a:xfrm>
            <a:off x="5442857" y="5100935"/>
            <a:ext cx="6096000" cy="923330"/>
          </a:xfrm>
          <a:prstGeom prst="rect">
            <a:avLst/>
          </a:prstGeom>
        </p:spPr>
        <p:txBody>
          <a:bodyPr>
            <a:spAutoFit/>
          </a:bodyPr>
          <a:lstStyle/>
          <a:p>
            <a:r>
              <a:rPr lang="en-US" dirty="0">
                <a:solidFill>
                  <a:schemeClr val="bg1"/>
                </a:solidFill>
                <a:latin typeface="Open Sans"/>
              </a:rPr>
              <a:t>Paul was telling the Corinthian Saints that there was no lack of love on his part, despite the fact that some of the Saints were apparently withholding their love from him. </a:t>
            </a:r>
            <a:endParaRPr lang="en-US" dirty="0">
              <a:solidFill>
                <a:schemeClr val="bg1"/>
              </a:solidFill>
            </a:endParaRPr>
          </a:p>
        </p:txBody>
      </p:sp>
      <p:pic>
        <p:nvPicPr>
          <p:cNvPr id="16386" name="Picture 2" descr="Image result for heart in ch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3241448"/>
            <a:ext cx="3856718" cy="289253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flipH="1">
            <a:off x="6952396" y="1417637"/>
            <a:ext cx="3402685" cy="3566140"/>
            <a:chOff x="6582690" y="1537380"/>
            <a:chExt cx="3402685" cy="3566140"/>
          </a:xfrm>
        </p:grpSpPr>
        <p:pic>
          <p:nvPicPr>
            <p:cNvPr id="16388" name="Picture 4" descr="Image result for paul the apos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527" y="1537380"/>
              <a:ext cx="3393848" cy="33938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82690" y="4888076"/>
              <a:ext cx="1555234" cy="215444"/>
            </a:xfrm>
            <a:prstGeom prst="rect">
              <a:avLst/>
            </a:prstGeom>
          </p:spPr>
          <p:txBody>
            <a:bodyPr wrap="none">
              <a:spAutoFit/>
            </a:bodyPr>
            <a:lstStyle/>
            <a:p>
              <a:r>
                <a:rPr lang="en-US" sz="800" dirty="0">
                  <a:solidFill>
                    <a:schemeClr val="bg1"/>
                  </a:solidFill>
                  <a:latin typeface="Abadi" panose="020B0604020104020204" pitchFamily="34" charset="0"/>
                </a:rPr>
                <a:t>Rembrandt </a:t>
              </a:r>
              <a:r>
                <a:rPr lang="en-US" sz="800" dirty="0" err="1">
                  <a:solidFill>
                    <a:schemeClr val="bg1"/>
                  </a:solidFill>
                  <a:latin typeface="Abadi" panose="020B0604020104020204" pitchFamily="34" charset="0"/>
                </a:rPr>
                <a:t>Harmensz</a:t>
              </a:r>
              <a:r>
                <a:rPr lang="en-US" sz="800" dirty="0">
                  <a:solidFill>
                    <a:schemeClr val="bg1"/>
                  </a:solidFill>
                  <a:latin typeface="Abadi" panose="020B0604020104020204" pitchFamily="34" charset="0"/>
                </a:rPr>
                <a:t> van Rijn </a:t>
              </a:r>
              <a:endParaRPr lang="en-US" sz="800" dirty="0">
                <a:solidFill>
                  <a:schemeClr val="bg1"/>
                </a:solidFill>
              </a:endParaRPr>
            </a:p>
          </p:txBody>
        </p:sp>
      </p:grpSp>
    </p:spTree>
    <p:extLst>
      <p:ext uri="{BB962C8B-B14F-4D97-AF65-F5344CB8AC3E}">
        <p14:creationId xmlns:p14="http://schemas.microsoft.com/office/powerpoint/2010/main" val="28077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fade">
                                      <p:cBhvr>
                                        <p:cTn id="15" dur="500"/>
                                        <p:tgtEl>
                                          <p:spTgt spid="163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9212" y="79218"/>
            <a:ext cx="8686800" cy="769441"/>
          </a:xfrm>
          <a:prstGeom prst="rect">
            <a:avLst/>
          </a:prstGeom>
          <a:noFill/>
        </p:spPr>
        <p:txBody>
          <a:bodyPr wrap="square" rtlCol="0">
            <a:spAutoFit/>
          </a:bodyPr>
          <a:lstStyle/>
          <a:p>
            <a:pPr algn="ctr"/>
            <a:r>
              <a:rPr lang="en-US" sz="4400" dirty="0">
                <a:solidFill>
                  <a:schemeClr val="bg1"/>
                </a:solidFill>
                <a:latin typeface="Baskerville Old Face" panose="02020602080505020303" pitchFamily="18" charset="0"/>
              </a:rPr>
              <a:t>Be Ye Separate</a:t>
            </a:r>
          </a:p>
        </p:txBody>
      </p:sp>
      <p:sp>
        <p:nvSpPr>
          <p:cNvPr id="120" name="Rectangle 119"/>
          <p:cNvSpPr/>
          <p:nvPr/>
        </p:nvSpPr>
        <p:spPr>
          <a:xfrm>
            <a:off x="0" y="6488668"/>
            <a:ext cx="6096000" cy="369332"/>
          </a:xfrm>
          <a:prstGeom prst="rect">
            <a:avLst/>
          </a:prstGeom>
        </p:spPr>
        <p:txBody>
          <a:bodyPr>
            <a:spAutoFit/>
          </a:bodyPr>
          <a:lstStyle/>
          <a:p>
            <a:r>
              <a:rPr lang="en-US" dirty="0">
                <a:solidFill>
                  <a:schemeClr val="bg1"/>
                </a:solidFill>
                <a:latin typeface="Open Sans"/>
              </a:rPr>
              <a:t>2 Corinthians 6:14-18</a:t>
            </a:r>
            <a:endParaRPr lang="en-US" dirty="0">
              <a:solidFill>
                <a:schemeClr val="bg1"/>
              </a:solidFill>
            </a:endParaRPr>
          </a:p>
        </p:txBody>
      </p:sp>
      <p:sp>
        <p:nvSpPr>
          <p:cNvPr id="2" name="Rectangle 1"/>
          <p:cNvSpPr/>
          <p:nvPr/>
        </p:nvSpPr>
        <p:spPr>
          <a:xfrm>
            <a:off x="3015343" y="718180"/>
            <a:ext cx="6096000" cy="461665"/>
          </a:xfrm>
          <a:prstGeom prst="rect">
            <a:avLst/>
          </a:prstGeom>
        </p:spPr>
        <p:txBody>
          <a:bodyPr>
            <a:spAutoFit/>
          </a:bodyPr>
          <a:lstStyle/>
          <a:p>
            <a:pPr algn="ctr"/>
            <a:r>
              <a:rPr lang="en-US" sz="2400" dirty="0">
                <a:solidFill>
                  <a:schemeClr val="bg1"/>
                </a:solidFill>
              </a:rPr>
              <a:t>Touch No Unclean Things </a:t>
            </a:r>
          </a:p>
        </p:txBody>
      </p:sp>
      <p:sp>
        <p:nvSpPr>
          <p:cNvPr id="3" name="Rectangle 2"/>
          <p:cNvSpPr/>
          <p:nvPr/>
        </p:nvSpPr>
        <p:spPr>
          <a:xfrm>
            <a:off x="11665825" y="6401191"/>
            <a:ext cx="442750" cy="369332"/>
          </a:xfrm>
          <a:prstGeom prst="rect">
            <a:avLst/>
          </a:prstGeom>
        </p:spPr>
        <p:txBody>
          <a:bodyPr wrap="none">
            <a:spAutoFit/>
          </a:bodyPr>
          <a:lstStyle/>
          <a:p>
            <a:r>
              <a:rPr lang="en-US" dirty="0">
                <a:solidFill>
                  <a:schemeClr val="bg1"/>
                </a:solidFill>
              </a:rPr>
              <a:t>(1)</a:t>
            </a:r>
            <a:endParaRPr lang="en-US" dirty="0"/>
          </a:p>
        </p:txBody>
      </p:sp>
      <p:grpSp>
        <p:nvGrpSpPr>
          <p:cNvPr id="15" name="Group 14"/>
          <p:cNvGrpSpPr/>
          <p:nvPr/>
        </p:nvGrpSpPr>
        <p:grpSpPr>
          <a:xfrm>
            <a:off x="315686" y="1567543"/>
            <a:ext cx="2416628" cy="2786743"/>
            <a:chOff x="315686" y="1567543"/>
            <a:chExt cx="2416628" cy="2786743"/>
          </a:xfrm>
        </p:grpSpPr>
        <p:grpSp>
          <p:nvGrpSpPr>
            <p:cNvPr id="11" name="Group 10"/>
            <p:cNvGrpSpPr/>
            <p:nvPr/>
          </p:nvGrpSpPr>
          <p:grpSpPr>
            <a:xfrm>
              <a:off x="609600" y="1567543"/>
              <a:ext cx="1926771" cy="1545772"/>
              <a:chOff x="1491343" y="1556657"/>
              <a:chExt cx="1926771" cy="1545772"/>
            </a:xfrm>
          </p:grpSpPr>
          <p:sp>
            <p:nvSpPr>
              <p:cNvPr id="4" name="Down Arrow Callout 3"/>
              <p:cNvSpPr/>
              <p:nvPr/>
            </p:nvSpPr>
            <p:spPr>
              <a:xfrm>
                <a:off x="1491343" y="1556657"/>
                <a:ext cx="1926771" cy="1545772"/>
              </a:xfrm>
              <a:prstGeom prst="downArrow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61457" y="1796142"/>
                <a:ext cx="1251858" cy="461665"/>
              </a:xfrm>
              <a:prstGeom prst="rect">
                <a:avLst/>
              </a:prstGeom>
              <a:noFill/>
            </p:spPr>
            <p:txBody>
              <a:bodyPr wrap="square" rtlCol="0">
                <a:spAutoFit/>
              </a:bodyPr>
              <a:lstStyle/>
              <a:p>
                <a:r>
                  <a:rPr lang="en-US" sz="2400" dirty="0"/>
                  <a:t>Concord</a:t>
                </a:r>
              </a:p>
            </p:txBody>
          </p:sp>
        </p:grpSp>
        <p:grpSp>
          <p:nvGrpSpPr>
            <p:cNvPr id="13" name="Group 12"/>
            <p:cNvGrpSpPr/>
            <p:nvPr/>
          </p:nvGrpSpPr>
          <p:grpSpPr>
            <a:xfrm>
              <a:off x="315686" y="3418115"/>
              <a:ext cx="2416628" cy="936171"/>
              <a:chOff x="1197429" y="3407229"/>
              <a:chExt cx="2416628" cy="936171"/>
            </a:xfrm>
          </p:grpSpPr>
          <p:sp>
            <p:nvSpPr>
              <p:cNvPr id="12" name="Rectangle 11"/>
              <p:cNvSpPr/>
              <p:nvPr/>
            </p:nvSpPr>
            <p:spPr>
              <a:xfrm>
                <a:off x="1197429" y="3407229"/>
                <a:ext cx="2416628" cy="93617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09058" y="3592285"/>
                <a:ext cx="1807028" cy="461665"/>
              </a:xfrm>
              <a:prstGeom prst="rect">
                <a:avLst/>
              </a:prstGeom>
              <a:noFill/>
            </p:spPr>
            <p:txBody>
              <a:bodyPr wrap="square" rtlCol="0">
                <a:spAutoFit/>
              </a:bodyPr>
              <a:lstStyle/>
              <a:p>
                <a:r>
                  <a:rPr lang="en-US" sz="2400" dirty="0"/>
                  <a:t>Harmony</a:t>
                </a:r>
              </a:p>
            </p:txBody>
          </p:sp>
        </p:grpSp>
      </p:grpSp>
      <p:grpSp>
        <p:nvGrpSpPr>
          <p:cNvPr id="16" name="Group 15"/>
          <p:cNvGrpSpPr/>
          <p:nvPr/>
        </p:nvGrpSpPr>
        <p:grpSpPr>
          <a:xfrm>
            <a:off x="3047999" y="1567543"/>
            <a:ext cx="2340429" cy="3040014"/>
            <a:chOff x="3047999" y="1567543"/>
            <a:chExt cx="2340429" cy="3040014"/>
          </a:xfrm>
        </p:grpSpPr>
        <p:grpSp>
          <p:nvGrpSpPr>
            <p:cNvPr id="19" name="Group 18"/>
            <p:cNvGrpSpPr/>
            <p:nvPr/>
          </p:nvGrpSpPr>
          <p:grpSpPr>
            <a:xfrm>
              <a:off x="3320142" y="1567543"/>
              <a:ext cx="1926771" cy="1545772"/>
              <a:chOff x="1491343" y="1556657"/>
              <a:chExt cx="1926771" cy="1545772"/>
            </a:xfrm>
            <a:solidFill>
              <a:srgbClr val="00B0F0"/>
            </a:solidFill>
          </p:grpSpPr>
          <p:sp>
            <p:nvSpPr>
              <p:cNvPr id="20" name="Down Arrow Callout 19"/>
              <p:cNvSpPr/>
              <p:nvPr/>
            </p:nvSpPr>
            <p:spPr>
              <a:xfrm>
                <a:off x="1491343" y="1556657"/>
                <a:ext cx="1926771" cy="1545772"/>
              </a:xfrm>
              <a:prstGeom prst="down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861457" y="1796142"/>
                <a:ext cx="1251858" cy="461665"/>
              </a:xfrm>
              <a:prstGeom prst="rect">
                <a:avLst/>
              </a:prstGeom>
              <a:grpFill/>
            </p:spPr>
            <p:txBody>
              <a:bodyPr wrap="square" rtlCol="0">
                <a:spAutoFit/>
              </a:bodyPr>
              <a:lstStyle/>
              <a:p>
                <a:r>
                  <a:rPr lang="en-US" sz="2400" dirty="0"/>
                  <a:t>Belial</a:t>
                </a:r>
              </a:p>
            </p:txBody>
          </p:sp>
        </p:grpSp>
        <p:sp>
          <p:nvSpPr>
            <p:cNvPr id="24" name="TextBox 23"/>
            <p:cNvSpPr txBox="1"/>
            <p:nvPr/>
          </p:nvSpPr>
          <p:spPr>
            <a:xfrm>
              <a:off x="3047999" y="3407228"/>
              <a:ext cx="2340429" cy="1200329"/>
            </a:xfrm>
            <a:prstGeom prst="rect">
              <a:avLst/>
            </a:prstGeom>
            <a:solidFill>
              <a:srgbClr val="00B0F0"/>
            </a:solidFill>
          </p:spPr>
          <p:txBody>
            <a:bodyPr wrap="square" rtlCol="0">
              <a:spAutoFit/>
            </a:bodyPr>
            <a:lstStyle/>
            <a:p>
              <a:pPr algn="ctr"/>
              <a:r>
                <a:rPr lang="en-US" sz="2400" dirty="0"/>
                <a:t>Wickedness- one of the names of Satan</a:t>
              </a:r>
            </a:p>
          </p:txBody>
        </p:sp>
      </p:grpSp>
      <p:grpSp>
        <p:nvGrpSpPr>
          <p:cNvPr id="18" name="Group 17"/>
          <p:cNvGrpSpPr/>
          <p:nvPr/>
        </p:nvGrpSpPr>
        <p:grpSpPr>
          <a:xfrm>
            <a:off x="5910944" y="1545772"/>
            <a:ext cx="2383970" cy="3061786"/>
            <a:chOff x="5910944" y="1545772"/>
            <a:chExt cx="2383970" cy="3061786"/>
          </a:xfrm>
        </p:grpSpPr>
        <p:grpSp>
          <p:nvGrpSpPr>
            <p:cNvPr id="25" name="Group 24"/>
            <p:cNvGrpSpPr/>
            <p:nvPr/>
          </p:nvGrpSpPr>
          <p:grpSpPr>
            <a:xfrm>
              <a:off x="6172200" y="1545772"/>
              <a:ext cx="1926771" cy="1545772"/>
              <a:chOff x="1491343" y="1556657"/>
              <a:chExt cx="1926771" cy="1545772"/>
            </a:xfrm>
            <a:solidFill>
              <a:schemeClr val="accent6">
                <a:lumMod val="75000"/>
              </a:schemeClr>
            </a:solidFill>
          </p:grpSpPr>
          <p:sp>
            <p:nvSpPr>
              <p:cNvPr id="26" name="Down Arrow Callout 25"/>
              <p:cNvSpPr/>
              <p:nvPr/>
            </p:nvSpPr>
            <p:spPr>
              <a:xfrm>
                <a:off x="1491343" y="1556657"/>
                <a:ext cx="1926771" cy="1545772"/>
              </a:xfrm>
              <a:prstGeom prst="down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861457" y="1796142"/>
                <a:ext cx="1251858" cy="461665"/>
              </a:xfrm>
              <a:prstGeom prst="rect">
                <a:avLst/>
              </a:prstGeom>
              <a:grpFill/>
            </p:spPr>
            <p:txBody>
              <a:bodyPr wrap="square" rtlCol="0">
                <a:spAutoFit/>
              </a:bodyPr>
              <a:lstStyle/>
              <a:p>
                <a:r>
                  <a:rPr lang="en-US" sz="2400" dirty="0"/>
                  <a:t>Infidel</a:t>
                </a:r>
              </a:p>
            </p:txBody>
          </p:sp>
        </p:grpSp>
        <p:sp>
          <p:nvSpPr>
            <p:cNvPr id="30" name="TextBox 29"/>
            <p:cNvSpPr txBox="1"/>
            <p:nvPr/>
          </p:nvSpPr>
          <p:spPr>
            <a:xfrm>
              <a:off x="5910944" y="3407229"/>
              <a:ext cx="2383970" cy="1200329"/>
            </a:xfrm>
            <a:prstGeom prst="rect">
              <a:avLst/>
            </a:prstGeom>
            <a:solidFill>
              <a:schemeClr val="accent6">
                <a:lumMod val="75000"/>
              </a:schemeClr>
            </a:solidFill>
          </p:spPr>
          <p:txBody>
            <a:bodyPr wrap="square" rtlCol="0">
              <a:spAutoFit/>
            </a:bodyPr>
            <a:lstStyle/>
            <a:p>
              <a:pPr algn="ctr"/>
              <a:r>
                <a:rPr lang="en-US" sz="2400" dirty="0"/>
                <a:t>An unbeliever or one who believes in other gods</a:t>
              </a:r>
            </a:p>
          </p:txBody>
        </p:sp>
      </p:grpSp>
      <p:grpSp>
        <p:nvGrpSpPr>
          <p:cNvPr id="16384" name="Group 16383"/>
          <p:cNvGrpSpPr/>
          <p:nvPr/>
        </p:nvGrpSpPr>
        <p:grpSpPr>
          <a:xfrm>
            <a:off x="8839200" y="1556657"/>
            <a:ext cx="2416628" cy="2786743"/>
            <a:chOff x="8839200" y="1556657"/>
            <a:chExt cx="2416628" cy="2786743"/>
          </a:xfrm>
        </p:grpSpPr>
        <p:grpSp>
          <p:nvGrpSpPr>
            <p:cNvPr id="31" name="Group 30"/>
            <p:cNvGrpSpPr/>
            <p:nvPr/>
          </p:nvGrpSpPr>
          <p:grpSpPr>
            <a:xfrm>
              <a:off x="9133114" y="1556657"/>
              <a:ext cx="1926771" cy="1545772"/>
              <a:chOff x="1491343" y="1556657"/>
              <a:chExt cx="1926771" cy="1545772"/>
            </a:xfrm>
            <a:solidFill>
              <a:srgbClr val="FFFF00"/>
            </a:solidFill>
          </p:grpSpPr>
          <p:sp>
            <p:nvSpPr>
              <p:cNvPr id="32" name="Down Arrow Callout 31"/>
              <p:cNvSpPr/>
              <p:nvPr/>
            </p:nvSpPr>
            <p:spPr>
              <a:xfrm>
                <a:off x="1491343" y="1556657"/>
                <a:ext cx="1926771" cy="1545772"/>
              </a:xfrm>
              <a:prstGeom prst="down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861457" y="1796142"/>
                <a:ext cx="1251858" cy="461665"/>
              </a:xfrm>
              <a:prstGeom prst="rect">
                <a:avLst/>
              </a:prstGeom>
              <a:grpFill/>
            </p:spPr>
            <p:txBody>
              <a:bodyPr wrap="square" rtlCol="0">
                <a:spAutoFit/>
              </a:bodyPr>
              <a:lstStyle/>
              <a:p>
                <a:r>
                  <a:rPr lang="en-US" sz="2400" dirty="0"/>
                  <a:t>Temple</a:t>
                </a:r>
              </a:p>
            </p:txBody>
          </p:sp>
        </p:grpSp>
        <p:grpSp>
          <p:nvGrpSpPr>
            <p:cNvPr id="34" name="Group 33"/>
            <p:cNvGrpSpPr/>
            <p:nvPr/>
          </p:nvGrpSpPr>
          <p:grpSpPr>
            <a:xfrm>
              <a:off x="8839200" y="3407229"/>
              <a:ext cx="2416628" cy="936171"/>
              <a:chOff x="1197429" y="3407229"/>
              <a:chExt cx="2416628" cy="936171"/>
            </a:xfrm>
            <a:solidFill>
              <a:srgbClr val="FFFF00"/>
            </a:solidFill>
          </p:grpSpPr>
          <p:sp>
            <p:nvSpPr>
              <p:cNvPr id="35" name="Rectangle 34"/>
              <p:cNvSpPr/>
              <p:nvPr/>
            </p:nvSpPr>
            <p:spPr>
              <a:xfrm>
                <a:off x="1197429" y="3407229"/>
                <a:ext cx="2416628" cy="93617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534887" y="3494314"/>
                <a:ext cx="1807028" cy="830997"/>
              </a:xfrm>
              <a:prstGeom prst="rect">
                <a:avLst/>
              </a:prstGeom>
              <a:grpFill/>
            </p:spPr>
            <p:txBody>
              <a:bodyPr wrap="square" rtlCol="0">
                <a:spAutoFit/>
              </a:bodyPr>
              <a:lstStyle/>
              <a:p>
                <a:pPr algn="ctr"/>
                <a:r>
                  <a:rPr lang="en-US" sz="2400" dirty="0"/>
                  <a:t>Them as a people</a:t>
                </a:r>
              </a:p>
            </p:txBody>
          </p:sp>
        </p:grpSp>
      </p:grpSp>
      <p:grpSp>
        <p:nvGrpSpPr>
          <p:cNvPr id="38" name="Group 37"/>
          <p:cNvGrpSpPr/>
          <p:nvPr/>
        </p:nvGrpSpPr>
        <p:grpSpPr>
          <a:xfrm>
            <a:off x="4278085" y="4684191"/>
            <a:ext cx="2856015" cy="2075451"/>
            <a:chOff x="384206" y="4158361"/>
            <a:chExt cx="3289208" cy="2390250"/>
          </a:xfrm>
        </p:grpSpPr>
        <p:grpSp>
          <p:nvGrpSpPr>
            <p:cNvPr id="39" name="Group 38"/>
            <p:cNvGrpSpPr/>
            <p:nvPr/>
          </p:nvGrpSpPr>
          <p:grpSpPr>
            <a:xfrm>
              <a:off x="384206" y="4158361"/>
              <a:ext cx="3289208" cy="2390250"/>
              <a:chOff x="609599" y="833642"/>
              <a:chExt cx="7941747" cy="5771225"/>
            </a:xfrm>
          </p:grpSpPr>
          <p:grpSp>
            <p:nvGrpSpPr>
              <p:cNvPr id="41" name="Group 14"/>
              <p:cNvGrpSpPr/>
              <p:nvPr/>
            </p:nvGrpSpPr>
            <p:grpSpPr>
              <a:xfrm rot="10800000">
                <a:off x="7696200" y="5257800"/>
                <a:ext cx="621450" cy="1347067"/>
                <a:chOff x="7010400" y="381000"/>
                <a:chExt cx="762000" cy="2033666"/>
              </a:xfrm>
            </p:grpSpPr>
            <p:sp>
              <p:nvSpPr>
                <p:cNvPr id="54" name="Rounded Rectangle 5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1"/>
              <p:cNvGrpSpPr/>
              <p:nvPr/>
            </p:nvGrpSpPr>
            <p:grpSpPr>
              <a:xfrm rot="10800000">
                <a:off x="939238" y="4923502"/>
                <a:ext cx="621450" cy="1347067"/>
                <a:chOff x="7010400" y="381000"/>
                <a:chExt cx="762000" cy="2033666"/>
              </a:xfrm>
            </p:grpSpPr>
            <p:sp>
              <p:nvSpPr>
                <p:cNvPr id="52" name="Rounded Rectangle 5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899460" y="833642"/>
                <a:ext cx="621450" cy="986197"/>
                <a:chOff x="7031201" y="834275"/>
                <a:chExt cx="762000" cy="1488861"/>
              </a:xfrm>
            </p:grpSpPr>
            <p:sp>
              <p:nvSpPr>
                <p:cNvPr id="50" name="Rounded Rectangle 4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646520" y="1148254"/>
                <a:ext cx="621450" cy="1017899"/>
                <a:chOff x="7087348" y="824753"/>
                <a:chExt cx="762000" cy="1536722"/>
              </a:xfrm>
            </p:grpSpPr>
            <p:sp>
              <p:nvSpPr>
                <p:cNvPr id="48" name="Rounded Rectangle 4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Rectangle 39"/>
            <p:cNvSpPr/>
            <p:nvPr/>
          </p:nvSpPr>
          <p:spPr>
            <a:xfrm>
              <a:off x="772299" y="4620937"/>
              <a:ext cx="2437759" cy="1077218"/>
            </a:xfrm>
            <a:prstGeom prst="rect">
              <a:avLst/>
            </a:prstGeom>
          </p:spPr>
          <p:txBody>
            <a:bodyPr wrap="square">
              <a:spAutoFit/>
            </a:bodyPr>
            <a:lstStyle/>
            <a:p>
              <a:pPr algn="ctr"/>
              <a:r>
                <a:rPr lang="en-US" sz="1600" dirty="0">
                  <a:solidFill>
                    <a:srgbClr val="333333"/>
                  </a:solidFill>
                  <a:latin typeface="Open Sans"/>
                </a:rPr>
                <a:t> </a:t>
              </a:r>
              <a:r>
                <a:rPr lang="en-US" sz="1600" b="1" dirty="0"/>
                <a:t>As we separate ourselves from false practices and unclean things, the Lord will receive us</a:t>
              </a:r>
              <a:endParaRPr lang="en-US" sz="1600" dirty="0"/>
            </a:p>
          </p:txBody>
        </p:sp>
      </p:grpSp>
    </p:spTree>
    <p:extLst>
      <p:ext uri="{BB962C8B-B14F-4D97-AF65-F5344CB8AC3E}">
        <p14:creationId xmlns:p14="http://schemas.microsoft.com/office/powerpoint/2010/main" val="410503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out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1859" y="88871"/>
            <a:ext cx="9144000" cy="769441"/>
          </a:xfrm>
          <a:prstGeom prst="rect">
            <a:avLst/>
          </a:prstGeom>
          <a:noFill/>
        </p:spPr>
        <p:txBody>
          <a:bodyPr wrap="square" rtlCol="0">
            <a:spAutoFit/>
          </a:bodyPr>
          <a:lstStyle/>
          <a:p>
            <a:pPr algn="ctr"/>
            <a:r>
              <a:rPr lang="en-US" sz="4400" dirty="0">
                <a:solidFill>
                  <a:schemeClr val="bg1"/>
                </a:solidFill>
              </a:rPr>
              <a:t>Paul Reprimands</a:t>
            </a:r>
          </a:p>
        </p:txBody>
      </p:sp>
      <p:sp>
        <p:nvSpPr>
          <p:cNvPr id="9" name="TextBox 8"/>
          <p:cNvSpPr txBox="1"/>
          <p:nvPr/>
        </p:nvSpPr>
        <p:spPr>
          <a:xfrm>
            <a:off x="642257" y="1001487"/>
            <a:ext cx="6172199" cy="4401205"/>
          </a:xfrm>
          <a:prstGeom prst="rect">
            <a:avLst/>
          </a:prstGeom>
          <a:noFill/>
        </p:spPr>
        <p:txBody>
          <a:bodyPr wrap="square" rtlCol="0">
            <a:spAutoFit/>
          </a:bodyPr>
          <a:lstStyle/>
          <a:p>
            <a:r>
              <a:rPr lang="en-US" sz="2800" dirty="0">
                <a:solidFill>
                  <a:schemeClr val="bg1"/>
                </a:solidFill>
              </a:rPr>
              <a:t> Paul continued his defense against those who sought to discredit him. </a:t>
            </a:r>
          </a:p>
          <a:p>
            <a:endParaRPr lang="en-US" sz="2800" dirty="0">
              <a:solidFill>
                <a:schemeClr val="bg1"/>
              </a:solidFill>
            </a:endParaRPr>
          </a:p>
          <a:p>
            <a:r>
              <a:rPr lang="en-US" sz="2800" dirty="0">
                <a:solidFill>
                  <a:schemeClr val="bg1"/>
                </a:solidFill>
              </a:rPr>
              <a:t>He assured the Corinthian Saints that he had not wronged or defrauded anyone. </a:t>
            </a:r>
          </a:p>
          <a:p>
            <a:endParaRPr lang="en-US" sz="2800" dirty="0">
              <a:solidFill>
                <a:schemeClr val="bg1"/>
              </a:solidFill>
            </a:endParaRPr>
          </a:p>
          <a:p>
            <a:r>
              <a:rPr lang="en-US" sz="2800" dirty="0">
                <a:solidFill>
                  <a:schemeClr val="bg1"/>
                </a:solidFill>
              </a:rPr>
              <a:t>He pointed out that news of their well-being had brought him such joy that he was able to endure serious trials in Macedonia.</a:t>
            </a:r>
          </a:p>
        </p:txBody>
      </p:sp>
      <p:sp>
        <p:nvSpPr>
          <p:cNvPr id="10" name="TextBox 9"/>
          <p:cNvSpPr txBox="1"/>
          <p:nvPr/>
        </p:nvSpPr>
        <p:spPr>
          <a:xfrm>
            <a:off x="6716486" y="4855030"/>
            <a:ext cx="4953000" cy="1877437"/>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rPr>
              <a:t>HOWEVER:</a:t>
            </a:r>
          </a:p>
          <a:p>
            <a:r>
              <a:rPr lang="en-US" sz="2800" dirty="0">
                <a:solidFill>
                  <a:schemeClr val="bg1"/>
                </a:solidFill>
              </a:rPr>
              <a:t>There are those who will say they are sorry, but continue in the offence.</a:t>
            </a:r>
          </a:p>
        </p:txBody>
      </p:sp>
      <p:pic>
        <p:nvPicPr>
          <p:cNvPr id="11" name="Picture 10" descr="Paul 4 writing.jpg"/>
          <p:cNvPicPr>
            <a:picLocks noChangeAspect="1"/>
          </p:cNvPicPr>
          <p:nvPr/>
        </p:nvPicPr>
        <p:blipFill>
          <a:blip r:embed="rId3" cstate="print"/>
          <a:stretch>
            <a:fillRect/>
          </a:stretch>
        </p:blipFill>
        <p:spPr>
          <a:xfrm>
            <a:off x="7086600" y="1295400"/>
            <a:ext cx="2844800" cy="2222500"/>
          </a:xfrm>
          <a:prstGeom prst="rect">
            <a:avLst/>
          </a:prstGeom>
        </p:spPr>
      </p:pic>
      <p:sp>
        <p:nvSpPr>
          <p:cNvPr id="12" name="Rectangle 11"/>
          <p:cNvSpPr/>
          <p:nvPr/>
        </p:nvSpPr>
        <p:spPr>
          <a:xfrm>
            <a:off x="11665825" y="6401191"/>
            <a:ext cx="442750" cy="369332"/>
          </a:xfrm>
          <a:prstGeom prst="rect">
            <a:avLst/>
          </a:prstGeom>
        </p:spPr>
        <p:txBody>
          <a:bodyPr wrap="none">
            <a:spAutoFit/>
          </a:bodyPr>
          <a:lstStyle/>
          <a:p>
            <a:r>
              <a:rPr lang="en-US" dirty="0">
                <a:solidFill>
                  <a:schemeClr val="bg1"/>
                </a:solidFill>
              </a:rPr>
              <a:t>(1)</a:t>
            </a:r>
            <a:endParaRPr lang="en-US" dirty="0"/>
          </a:p>
        </p:txBody>
      </p:sp>
      <p:sp>
        <p:nvSpPr>
          <p:cNvPr id="13" name="Rectangle 12"/>
          <p:cNvSpPr/>
          <p:nvPr/>
        </p:nvSpPr>
        <p:spPr>
          <a:xfrm>
            <a:off x="0" y="6412077"/>
            <a:ext cx="1963486" cy="369332"/>
          </a:xfrm>
          <a:prstGeom prst="rect">
            <a:avLst/>
          </a:prstGeom>
        </p:spPr>
        <p:txBody>
          <a:bodyPr wrap="none">
            <a:spAutoFit/>
          </a:bodyPr>
          <a:lstStyle/>
          <a:p>
            <a:r>
              <a:rPr lang="en-US" dirty="0">
                <a:solidFill>
                  <a:schemeClr val="bg1"/>
                </a:solidFill>
              </a:rPr>
              <a:t>2 Corinthians 7:2-7</a:t>
            </a:r>
            <a:endParaRPr lang="en-US" dirty="0"/>
          </a:p>
        </p:txBody>
      </p:sp>
    </p:spTree>
    <p:extLst>
      <p:ext uri="{BB962C8B-B14F-4D97-AF65-F5344CB8AC3E}">
        <p14:creationId xmlns:p14="http://schemas.microsoft.com/office/powerpoint/2010/main" val="38435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ed and blue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 t="1221" r="598" b="45545"/>
          <a:stretch/>
        </p:blipFill>
        <p:spPr bwMode="auto">
          <a:xfrm flipH="1">
            <a:off x="-18108" y="0"/>
            <a:ext cx="12210107"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What is Repentance?</a:t>
            </a:r>
          </a:p>
        </p:txBody>
      </p:sp>
      <p:sp>
        <p:nvSpPr>
          <p:cNvPr id="6" name="Rectangle 5"/>
          <p:cNvSpPr/>
          <p:nvPr/>
        </p:nvSpPr>
        <p:spPr>
          <a:xfrm>
            <a:off x="4798672" y="4974771"/>
            <a:ext cx="2052165" cy="1569660"/>
          </a:xfrm>
          <a:prstGeom prst="rect">
            <a:avLst/>
          </a:prstGeom>
          <a:noFill/>
        </p:spPr>
        <p:txBody>
          <a:bodyPr wrap="none" lIns="91440" tIns="45720" rIns="91440" bIns="45720">
            <a:spAutoFit/>
          </a:bodyPr>
          <a:lstStyle/>
          <a:p>
            <a:pPr algn="ctr"/>
            <a:r>
              <a:rPr lang="en-US" sz="96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Narkisim" pitchFamily="34" charset="-79"/>
                <a:cs typeface="Narkisim" pitchFamily="34" charset="-79"/>
              </a:rPr>
              <a:t>NO</a:t>
            </a:r>
          </a:p>
        </p:txBody>
      </p:sp>
      <p:grpSp>
        <p:nvGrpSpPr>
          <p:cNvPr id="15" name="Group 14"/>
          <p:cNvGrpSpPr/>
          <p:nvPr/>
        </p:nvGrpSpPr>
        <p:grpSpPr>
          <a:xfrm>
            <a:off x="3831771" y="1132115"/>
            <a:ext cx="4506687" cy="3433665"/>
            <a:chOff x="4005942" y="1132115"/>
            <a:chExt cx="4506687" cy="3433665"/>
          </a:xfrm>
        </p:grpSpPr>
        <p:pic>
          <p:nvPicPr>
            <p:cNvPr id="12" name="Picture 8" descr="https://encrypted-tbn0.gstatic.com/images?q=tbn:ANd9GcR7QxnGxpfXeRwyob5NftCY1bG-jl4Qh1-C7zuPifVG44OOdXUP"/>
            <p:cNvPicPr>
              <a:picLocks noChangeAspect="1" noChangeArrowheads="1"/>
            </p:cNvPicPr>
            <p:nvPr/>
          </p:nvPicPr>
          <p:blipFill rotWithShape="1">
            <a:blip r:embed="rId3">
              <a:extLst>
                <a:ext uri="{28A0092B-C50C-407E-A947-70E740481C1C}">
                  <a14:useLocalDpi xmlns:a14="http://schemas.microsoft.com/office/drawing/2010/main" val="0"/>
                </a:ext>
              </a:extLst>
            </a:blip>
            <a:srcRect l="24971" t="6925" r="32362" b="13837"/>
            <a:stretch/>
          </p:blipFill>
          <p:spPr bwMode="auto">
            <a:xfrm>
              <a:off x="5181601" y="1937658"/>
              <a:ext cx="1415142" cy="26281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005942" y="1132115"/>
              <a:ext cx="4506687" cy="523220"/>
            </a:xfrm>
            <a:prstGeom prst="rect">
              <a:avLst/>
            </a:prstGeom>
            <a:noFill/>
          </p:spPr>
          <p:txBody>
            <a:bodyPr wrap="square" rtlCol="0">
              <a:spAutoFit/>
            </a:bodyPr>
            <a:lstStyle/>
            <a:p>
              <a:r>
                <a:rPr lang="en-US" sz="2800" dirty="0">
                  <a:solidFill>
                    <a:schemeClr val="bg1"/>
                  </a:solidFill>
                </a:rPr>
                <a:t>Not doing the offence again?</a:t>
              </a:r>
            </a:p>
          </p:txBody>
        </p:sp>
      </p:grpSp>
      <p:grpSp>
        <p:nvGrpSpPr>
          <p:cNvPr id="16" name="Group 15"/>
          <p:cNvGrpSpPr/>
          <p:nvPr/>
        </p:nvGrpSpPr>
        <p:grpSpPr>
          <a:xfrm>
            <a:off x="8937172" y="1676402"/>
            <a:ext cx="2884714" cy="4125684"/>
            <a:chOff x="8882743" y="718459"/>
            <a:chExt cx="2884714" cy="4125684"/>
          </a:xfrm>
        </p:grpSpPr>
        <p:pic>
          <p:nvPicPr>
            <p:cNvPr id="11270" name="Picture 6" descr="Image result for walk away stick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730" y="2242004"/>
              <a:ext cx="1512573" cy="26021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882743" y="718459"/>
              <a:ext cx="2884714" cy="1384995"/>
            </a:xfrm>
            <a:prstGeom prst="rect">
              <a:avLst/>
            </a:prstGeom>
            <a:noFill/>
          </p:spPr>
          <p:txBody>
            <a:bodyPr wrap="square" rtlCol="0">
              <a:spAutoFit/>
            </a:bodyPr>
            <a:lstStyle/>
            <a:p>
              <a:pPr algn="ctr"/>
              <a:r>
                <a:rPr lang="en-US" sz="2800" dirty="0">
                  <a:solidFill>
                    <a:schemeClr val="bg1"/>
                  </a:solidFill>
                </a:rPr>
                <a:t>A constant groaning over a past sin?</a:t>
              </a:r>
            </a:p>
          </p:txBody>
        </p:sp>
      </p:grpSp>
      <p:grpSp>
        <p:nvGrpSpPr>
          <p:cNvPr id="10" name="Group 9"/>
          <p:cNvGrpSpPr/>
          <p:nvPr/>
        </p:nvGrpSpPr>
        <p:grpSpPr>
          <a:xfrm>
            <a:off x="413657" y="1905001"/>
            <a:ext cx="3472543" cy="3118058"/>
            <a:chOff x="576943" y="1915887"/>
            <a:chExt cx="3472543" cy="3118058"/>
          </a:xfrm>
        </p:grpSpPr>
        <p:sp>
          <p:nvSpPr>
            <p:cNvPr id="9" name="TextBox 8"/>
            <p:cNvSpPr txBox="1"/>
            <p:nvPr/>
          </p:nvSpPr>
          <p:spPr>
            <a:xfrm>
              <a:off x="576943" y="1915887"/>
              <a:ext cx="3472543" cy="523220"/>
            </a:xfrm>
            <a:prstGeom prst="rect">
              <a:avLst/>
            </a:prstGeom>
            <a:noFill/>
          </p:spPr>
          <p:txBody>
            <a:bodyPr wrap="square" rtlCol="0">
              <a:spAutoFit/>
            </a:bodyPr>
            <a:lstStyle/>
            <a:p>
              <a:r>
                <a:rPr lang="en-US" sz="2800" dirty="0">
                  <a:solidFill>
                    <a:schemeClr val="bg1"/>
                  </a:solidFill>
                </a:rPr>
                <a:t>Saying : “I’m sorry”?</a:t>
              </a:r>
            </a:p>
          </p:txBody>
        </p:sp>
        <p:grpSp>
          <p:nvGrpSpPr>
            <p:cNvPr id="3" name="Group 2"/>
            <p:cNvGrpSpPr/>
            <p:nvPr/>
          </p:nvGrpSpPr>
          <p:grpSpPr>
            <a:xfrm>
              <a:off x="1121229" y="2566970"/>
              <a:ext cx="1847850" cy="2466975"/>
              <a:chOff x="1023257" y="1587256"/>
              <a:chExt cx="1847850" cy="2466975"/>
            </a:xfrm>
          </p:grpSpPr>
          <p:pic>
            <p:nvPicPr>
              <p:cNvPr id="11" name="Picture 10" descr="https://encrypted-tbn0.gstatic.com/images?q=tbn:ANd9GcSnIf1M1LI3QvUsC90knxw2_yONmS8wiX6OF4dsx5zIRe217tr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257" y="1587256"/>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484713">
                <a:off x="1377807" y="2302546"/>
                <a:ext cx="1155405" cy="830997"/>
              </a:xfrm>
              <a:prstGeom prst="rect">
                <a:avLst/>
              </a:prstGeom>
              <a:noFill/>
            </p:spPr>
            <p:txBody>
              <a:bodyPr wrap="square" rtlCol="0">
                <a:spAutoFit/>
              </a:bodyPr>
              <a:lstStyle/>
              <a:p>
                <a:pPr algn="ctr"/>
                <a:r>
                  <a:rPr lang="en-US" sz="2400" b="1" dirty="0">
                    <a:ln w="22225">
                      <a:solidFill>
                        <a:schemeClr val="accent2"/>
                      </a:solidFill>
                      <a:prstDash val="solid"/>
                    </a:ln>
                    <a:solidFill>
                      <a:schemeClr val="accent2">
                        <a:lumMod val="40000"/>
                        <a:lumOff val="60000"/>
                      </a:schemeClr>
                    </a:solidFill>
                  </a:rPr>
                  <a:t>I’m Sorry</a:t>
                </a:r>
              </a:p>
            </p:txBody>
          </p:sp>
        </p:grpSp>
      </p:grpSp>
      <p:sp>
        <p:nvSpPr>
          <p:cNvPr id="20" name="TextBox 19"/>
          <p:cNvSpPr txBox="1"/>
          <p:nvPr/>
        </p:nvSpPr>
        <p:spPr>
          <a:xfrm>
            <a:off x="0" y="6519446"/>
            <a:ext cx="3429000" cy="338554"/>
          </a:xfrm>
          <a:prstGeom prst="rect">
            <a:avLst/>
          </a:prstGeom>
          <a:noFill/>
        </p:spPr>
        <p:txBody>
          <a:bodyPr wrap="square" rtlCol="0">
            <a:spAutoFit/>
          </a:bodyPr>
          <a:lstStyle/>
          <a:p>
            <a:r>
              <a:rPr lang="en-US" sz="1600" dirty="0">
                <a:solidFill>
                  <a:schemeClr val="bg1"/>
                </a:solidFill>
              </a:rPr>
              <a:t>2 Corinthians 7:8-11</a:t>
            </a:r>
          </a:p>
        </p:txBody>
      </p:sp>
    </p:spTree>
    <p:extLst>
      <p:ext uri="{BB962C8B-B14F-4D97-AF65-F5344CB8AC3E}">
        <p14:creationId xmlns:p14="http://schemas.microsoft.com/office/powerpoint/2010/main" val="1558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2476</Words>
  <Application>Microsoft Office PowerPoint</Application>
  <PresentationFormat>Widescreen</PresentationFormat>
  <Paragraphs>206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Abadi</vt:lpstr>
      <vt:lpstr>Palatino</vt:lpstr>
      <vt:lpstr>Arial</vt:lpstr>
      <vt:lpstr>Calibri Light</vt:lpstr>
      <vt:lpstr>Calibri</vt:lpstr>
      <vt:lpstr>Narkisim</vt:lpstr>
      <vt:lpstr>Baskerville Old Face</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109</cp:revision>
  <dcterms:created xsi:type="dcterms:W3CDTF">2016-05-16T13:36:31Z</dcterms:created>
  <dcterms:modified xsi:type="dcterms:W3CDTF">2020-09-09T14:45:30Z</dcterms:modified>
</cp:coreProperties>
</file>