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5"/>
  </p:notesMasterIdLst>
  <p:sldIdLst>
    <p:sldId id="282" r:id="rId2"/>
    <p:sldId id="299" r:id="rId3"/>
    <p:sldId id="300" r:id="rId4"/>
    <p:sldId id="302" r:id="rId5"/>
    <p:sldId id="303" r:id="rId6"/>
    <p:sldId id="304" r:id="rId7"/>
    <p:sldId id="305" r:id="rId8"/>
    <p:sldId id="288" r:id="rId9"/>
    <p:sldId id="306" r:id="rId10"/>
    <p:sldId id="295" r:id="rId11"/>
    <p:sldId id="289" r:id="rId12"/>
    <p:sldId id="290" r:id="rId13"/>
    <p:sldId id="291" r:id="rId14"/>
    <p:sldId id="292" r:id="rId15"/>
    <p:sldId id="307" r:id="rId16"/>
    <p:sldId id="293" r:id="rId17"/>
    <p:sldId id="294" r:id="rId18"/>
    <p:sldId id="296" r:id="rId19"/>
    <p:sldId id="297" r:id="rId20"/>
    <p:sldId id="284" r:id="rId21"/>
    <p:sldId id="286" r:id="rId22"/>
    <p:sldId id="301" r:id="rId23"/>
    <p:sldId id="308" r:id="rId24"/>
  </p:sldIdLst>
  <p:sldSz cx="12192000" cy="6858000"/>
  <p:notesSz cx="6858000" cy="9144000"/>
  <p:embeddedFontLst>
    <p:embeddedFont>
      <p:font typeface="Abadi" panose="020B0604020104020204" pitchFamily="34" charset="0"/>
      <p:regular r:id="rId26"/>
    </p:embeddedFont>
    <p:embeddedFont>
      <p:font typeface="Arial Rounded MT Bold" panose="020F0704030504030204" pitchFamily="34" charset="0"/>
      <p:regular r:id="rId27"/>
    </p:embeddedFont>
    <p:embeddedFont>
      <p:font typeface="Calibri" panose="020F0502020204030204" pitchFamily="34" charset="0"/>
      <p:regular r:id="rId28"/>
      <p:bold r:id="rId29"/>
      <p:italic r:id="rId30"/>
      <p:boldItalic r:id="rId31"/>
    </p:embeddedFont>
    <p:embeddedFont>
      <p:font typeface="Calibri Light" panose="020F0302020204030204" pitchFamily="34" charset="0"/>
      <p:regular r:id="rId32"/>
      <p:italic r:id="rId33"/>
    </p:embeddedFont>
    <p:embeddedFont>
      <p:font typeface="Open Sans" panose="020B0606030504020204" pitchFamily="34" charset="0"/>
      <p:regular r:id="rId34"/>
      <p:bold r:id="rId35"/>
      <p:italic r:id="rId36"/>
      <p:boldItalic r:id="rId37"/>
    </p:embeddedFont>
    <p:embeddedFont>
      <p:font typeface="Palatino" pitchFamily="2" charset="0"/>
      <p:regular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3214"/>
    <a:srgbClr val="FF9900"/>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4DE7A-B0A5-4C62-A5B6-076CA6188874}" type="datetimeFigureOut">
              <a:rPr lang="en-US" smtClean="0"/>
              <a:pPr/>
              <a:t>9/9/2020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BA57A5-2AFA-4289-AB8D-AFAA30F6128F}" type="slidenum">
              <a:rPr lang="en-US" smtClean="0"/>
              <a:pPr/>
              <a:t>‹#›</a:t>
            </a:fld>
            <a:endParaRPr lang="en-US"/>
          </a:p>
        </p:txBody>
      </p:sp>
    </p:spTree>
    <p:extLst>
      <p:ext uri="{BB962C8B-B14F-4D97-AF65-F5344CB8AC3E}">
        <p14:creationId xmlns:p14="http://schemas.microsoft.com/office/powerpoint/2010/main" val="3106948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0ED1E60-F7E4-49B1-83A0-CDF9BDB3AF90}" type="datetimeFigureOut">
              <a:rPr lang="en-US" smtClean="0"/>
              <a:pPr/>
              <a:t>9/9/2020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36249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01266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56759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85715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ED1E60-F7E4-49B1-83A0-CDF9BDB3AF90}" type="datetimeFigureOut">
              <a:rPr lang="en-US" smtClean="0"/>
              <a:pPr/>
              <a:t>9/9/2020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130791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ED1E60-F7E4-49B1-83A0-CDF9BDB3AF90}" type="datetimeFigureOut">
              <a:rPr lang="en-US" smtClean="0"/>
              <a:pPr/>
              <a:t>9/9/2020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022873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ED1E60-F7E4-49B1-83A0-CDF9BDB3AF90}" type="datetimeFigureOut">
              <a:rPr lang="en-US" smtClean="0"/>
              <a:pPr/>
              <a:t>9/9/2020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730924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ED1E60-F7E4-49B1-83A0-CDF9BDB3AF90}" type="datetimeFigureOut">
              <a:rPr lang="en-US" smtClean="0"/>
              <a:pPr/>
              <a:t>9/9/2020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14143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ED1E60-F7E4-49B1-83A0-CDF9BDB3AF90}" type="datetimeFigureOut">
              <a:rPr lang="en-US" smtClean="0"/>
              <a:pPr/>
              <a:t>9/9/2020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375128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9/9/2020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182743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9/9/2020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188325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ED1E60-F7E4-49B1-83A0-CDF9BDB3AF90}" type="datetimeFigureOut">
              <a:rPr lang="en-US" smtClean="0"/>
              <a:pPr/>
              <a:t>9/9/2020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7C6EC-E220-4FD2-9392-C8108E83BB9D}" type="slidenum">
              <a:rPr lang="en-US" smtClean="0"/>
              <a:pPr/>
              <a:t>‹#›</a:t>
            </a:fld>
            <a:endParaRPr lang="en-US"/>
          </a:p>
        </p:txBody>
      </p:sp>
    </p:spTree>
    <p:extLst>
      <p:ext uri="{BB962C8B-B14F-4D97-AF65-F5344CB8AC3E}">
        <p14:creationId xmlns:p14="http://schemas.microsoft.com/office/powerpoint/2010/main" val="2309149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8.jpg"/></Relationships>
</file>

<file path=ppt/slides/_rels/slide1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31.jpg"/><Relationship Id="rId4" Type="http://schemas.openxmlformats.org/officeDocument/2006/relationships/image" Target="../media/image3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9207384-B412-4435-929D-4A50287E0B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0"/>
            <a:ext cx="2286000" cy="369332"/>
          </a:xfrm>
          <a:prstGeom prst="rect">
            <a:avLst/>
          </a:prstGeom>
          <a:noFill/>
        </p:spPr>
        <p:txBody>
          <a:bodyPr wrap="square" rtlCol="0">
            <a:spAutoFit/>
          </a:bodyPr>
          <a:lstStyle/>
          <a:p>
            <a:r>
              <a:rPr lang="en-US" dirty="0">
                <a:solidFill>
                  <a:schemeClr val="bg1"/>
                </a:solidFill>
              </a:rPr>
              <a:t>Lesson 116</a:t>
            </a:r>
          </a:p>
        </p:txBody>
      </p:sp>
      <p:sp>
        <p:nvSpPr>
          <p:cNvPr id="6" name="TextBox 5"/>
          <p:cNvSpPr txBox="1"/>
          <p:nvPr/>
        </p:nvSpPr>
        <p:spPr>
          <a:xfrm>
            <a:off x="0" y="686555"/>
            <a:ext cx="12192000" cy="1938992"/>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rPr>
              <a:t>Offerings For The Poor</a:t>
            </a:r>
          </a:p>
          <a:p>
            <a:pPr algn="ctr"/>
            <a:r>
              <a:rPr lang="en-US" sz="6000" dirty="0">
                <a:solidFill>
                  <a:schemeClr val="bg1"/>
                </a:solidFill>
                <a:latin typeface="Arial Rounded MT Bold" panose="020F0704030504030204" pitchFamily="34" charset="0"/>
              </a:rPr>
              <a:t>2 Corinthians 8-9</a:t>
            </a:r>
            <a:endParaRPr lang="en-US" sz="4400" dirty="0">
              <a:solidFill>
                <a:schemeClr val="bg1"/>
              </a:solidFill>
              <a:latin typeface="Arial Rounded MT Bold" panose="020F0704030504030204" pitchFamily="34" charset="0"/>
            </a:endParaRPr>
          </a:p>
        </p:txBody>
      </p:sp>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46" name="Group 45"/>
          <p:cNvGrpSpPr/>
          <p:nvPr/>
        </p:nvGrpSpPr>
        <p:grpSpPr>
          <a:xfrm>
            <a:off x="1136964" y="2962747"/>
            <a:ext cx="3050721" cy="2895600"/>
            <a:chOff x="3581400" y="228600"/>
            <a:chExt cx="3050721" cy="2895600"/>
          </a:xfrm>
        </p:grpSpPr>
        <p:pic>
          <p:nvPicPr>
            <p:cNvPr id="47" name="Picture 2" descr="Image result for ancient macedon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381000"/>
              <a:ext cx="2971800" cy="2667000"/>
            </a:xfrm>
            <a:prstGeom prst="rect">
              <a:avLst/>
            </a:prstGeom>
            <a:noFill/>
            <a:extLst>
              <a:ext uri="{909E8E84-426E-40DD-AFC4-6F175D3DCCD1}">
                <a14:hiddenFill xmlns:a14="http://schemas.microsoft.com/office/drawing/2010/main">
                  <a:solidFill>
                    <a:srgbClr val="FFFFFF"/>
                  </a:solidFill>
                </a14:hiddenFill>
              </a:ext>
            </a:extLst>
          </p:spPr>
        </p:pic>
        <p:grpSp>
          <p:nvGrpSpPr>
            <p:cNvPr id="48" name="Group 47"/>
            <p:cNvGrpSpPr/>
            <p:nvPr/>
          </p:nvGrpSpPr>
          <p:grpSpPr>
            <a:xfrm>
              <a:off x="3581400" y="228600"/>
              <a:ext cx="3050721" cy="2895600"/>
              <a:chOff x="609600" y="533400"/>
              <a:chExt cx="4495800" cy="4267200"/>
            </a:xfrm>
          </p:grpSpPr>
          <p:grpSp>
            <p:nvGrpSpPr>
              <p:cNvPr id="49" name="Group 86"/>
              <p:cNvGrpSpPr/>
              <p:nvPr/>
            </p:nvGrpSpPr>
            <p:grpSpPr>
              <a:xfrm rot="2107423">
                <a:off x="2048364" y="1066800"/>
                <a:ext cx="554570" cy="1296744"/>
                <a:chOff x="7696200" y="914400"/>
                <a:chExt cx="685800" cy="2438400"/>
              </a:xfrm>
            </p:grpSpPr>
            <p:sp>
              <p:nvSpPr>
                <p:cNvPr id="81" name="Moon 80"/>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Moon 81"/>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Moon 82"/>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87"/>
              <p:cNvGrpSpPr/>
              <p:nvPr/>
            </p:nvGrpSpPr>
            <p:grpSpPr>
              <a:xfrm rot="19262140" flipH="1">
                <a:off x="3035243" y="1133011"/>
                <a:ext cx="554570" cy="1180981"/>
                <a:chOff x="7696200" y="914400"/>
                <a:chExt cx="685800" cy="2438400"/>
              </a:xfrm>
            </p:grpSpPr>
            <p:sp>
              <p:nvSpPr>
                <p:cNvPr id="77" name="Moon 76"/>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Moon 77"/>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Moon 78"/>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rapezoid 50"/>
              <p:cNvSpPr/>
              <p:nvPr/>
            </p:nvSpPr>
            <p:spPr>
              <a:xfrm>
                <a:off x="2114873" y="2079703"/>
                <a:ext cx="1449098" cy="2568497"/>
              </a:xfrm>
              <a:prstGeom prst="trapezoid">
                <a:avLst>
                  <a:gd name="adj" fmla="val 20902"/>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rapezoid 51"/>
              <p:cNvSpPr/>
              <p:nvPr/>
            </p:nvSpPr>
            <p:spPr>
              <a:xfrm rot="20431102">
                <a:off x="2893036" y="2407531"/>
                <a:ext cx="797621" cy="1547723"/>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apezoid 52"/>
              <p:cNvSpPr/>
              <p:nvPr/>
            </p:nvSpPr>
            <p:spPr>
              <a:xfrm rot="1195734">
                <a:off x="1941251" y="2373456"/>
                <a:ext cx="797621" cy="1547723"/>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rapezoid 53"/>
              <p:cNvSpPr/>
              <p:nvPr/>
            </p:nvSpPr>
            <p:spPr>
              <a:xfrm>
                <a:off x="2138156" y="2268909"/>
                <a:ext cx="1363418" cy="2074491"/>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rapezoid 54"/>
              <p:cNvSpPr/>
              <p:nvPr/>
            </p:nvSpPr>
            <p:spPr>
              <a:xfrm rot="218695">
                <a:off x="2167833" y="2351267"/>
                <a:ext cx="615406" cy="1916358"/>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rapezoid 55"/>
              <p:cNvSpPr/>
              <p:nvPr/>
            </p:nvSpPr>
            <p:spPr>
              <a:xfrm rot="21332773">
                <a:off x="2862529" y="2354480"/>
                <a:ext cx="615406" cy="1918100"/>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2409163" y="1737160"/>
                <a:ext cx="775770" cy="106618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2217316" y="1240382"/>
                <a:ext cx="1192991" cy="13127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Cloud 58"/>
              <p:cNvSpPr/>
              <p:nvPr/>
            </p:nvSpPr>
            <p:spPr>
              <a:xfrm>
                <a:off x="2444553" y="2170271"/>
                <a:ext cx="681709" cy="546994"/>
              </a:xfrm>
              <a:prstGeom prst="clou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lowchart: Delay 59"/>
              <p:cNvSpPr/>
              <p:nvPr/>
            </p:nvSpPr>
            <p:spPr>
              <a:xfrm rot="16200000">
                <a:off x="2572663" y="869909"/>
                <a:ext cx="437595" cy="852137"/>
              </a:xfrm>
              <a:prstGeom prst="flowChartDelay">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2664386" y="2271981"/>
                <a:ext cx="219521" cy="14315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61"/>
              <p:cNvSpPr/>
              <p:nvPr/>
            </p:nvSpPr>
            <p:spPr>
              <a:xfrm>
                <a:off x="1219200" y="3886200"/>
                <a:ext cx="3276600" cy="76200"/>
              </a:xfrm>
              <a:prstGeom prst="roundRect">
                <a:avLst/>
              </a:prstGeom>
              <a:solidFill>
                <a:srgbClr val="996633"/>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a:off x="1219200" y="3962400"/>
                <a:ext cx="3276600" cy="2286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p:nvSpPr>
            <p:spPr>
              <a:xfrm>
                <a:off x="1371600" y="4191000"/>
                <a:ext cx="228600" cy="5334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64"/>
              <p:cNvSpPr/>
              <p:nvPr/>
            </p:nvSpPr>
            <p:spPr>
              <a:xfrm>
                <a:off x="1676400" y="4191000"/>
                <a:ext cx="152400" cy="433388"/>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5"/>
              <p:cNvSpPr/>
              <p:nvPr/>
            </p:nvSpPr>
            <p:spPr>
              <a:xfrm>
                <a:off x="3962400" y="4191000"/>
                <a:ext cx="228600" cy="5334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66"/>
              <p:cNvSpPr/>
              <p:nvPr/>
            </p:nvSpPr>
            <p:spPr>
              <a:xfrm>
                <a:off x="4267200" y="4191000"/>
                <a:ext cx="152400" cy="433388"/>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1752600" y="3657600"/>
                <a:ext cx="382929" cy="26417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3505200" y="3657600"/>
                <a:ext cx="382929" cy="26417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 name="Group 7"/>
              <p:cNvGrpSpPr/>
              <p:nvPr/>
            </p:nvGrpSpPr>
            <p:grpSpPr>
              <a:xfrm>
                <a:off x="3150326" y="3226526"/>
                <a:ext cx="366238" cy="640613"/>
                <a:chOff x="2438400" y="402137"/>
                <a:chExt cx="2514600" cy="4398463"/>
              </a:xfrm>
            </p:grpSpPr>
            <p:sp>
              <p:nvSpPr>
                <p:cNvPr id="73" name="Snip Same Side Corner Rectangle 72"/>
                <p:cNvSpPr/>
                <p:nvPr/>
              </p:nvSpPr>
              <p:spPr>
                <a:xfrm>
                  <a:off x="2438400" y="2590800"/>
                  <a:ext cx="2514600" cy="2209800"/>
                </a:xfrm>
                <a:prstGeom prst="snip2SameRect">
                  <a:avLst>
                    <a:gd name="adj1" fmla="val 22772"/>
                    <a:gd name="adj2" fmla="val 0"/>
                  </a:avLst>
                </a:prstGeom>
                <a:solidFill>
                  <a:srgbClr val="BA79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2607040" y="2286000"/>
                  <a:ext cx="2133600" cy="533400"/>
                </a:xfrm>
                <a:prstGeom prst="ellipse">
                  <a:avLst/>
                </a:prstGeom>
                <a:solidFill>
                  <a:srgbClr val="BA79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2744450" y="2333469"/>
                  <a:ext cx="1872521" cy="39474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Moon 75"/>
                <p:cNvSpPr/>
                <p:nvPr/>
              </p:nvSpPr>
              <p:spPr>
                <a:xfrm rot="1691934">
                  <a:off x="3953023" y="402137"/>
                  <a:ext cx="368787" cy="2396126"/>
                </a:xfrm>
                <a:prstGeom prst="moon">
                  <a:avLst>
                    <a:gd name="adj" fmla="val 87500"/>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Wave 70"/>
              <p:cNvSpPr/>
              <p:nvPr/>
            </p:nvSpPr>
            <p:spPr>
              <a:xfrm>
                <a:off x="2133600" y="3733800"/>
                <a:ext cx="990600" cy="152400"/>
              </a:xfrm>
              <a:prstGeom prst="wave">
                <a:avLst>
                  <a:gd name="adj1" fmla="val 11429"/>
                  <a:gd name="adj2" fmla="val 0"/>
                </a:avLst>
              </a:prstGeom>
              <a:solidFill>
                <a:srgbClr val="F6E1A4"/>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ame 71"/>
              <p:cNvSpPr/>
              <p:nvPr/>
            </p:nvSpPr>
            <p:spPr>
              <a:xfrm>
                <a:off x="609600" y="533400"/>
                <a:ext cx="4495800" cy="4267200"/>
              </a:xfrm>
              <a:prstGeom prst="frame">
                <a:avLst>
                  <a:gd name="adj1" fmla="val 7194"/>
                </a:avLst>
              </a:prstGeom>
              <a:solidFill>
                <a:schemeClr val="tx1">
                  <a:lumMod val="65000"/>
                  <a:lumOff val="3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85" name="Group 5"/>
          <p:cNvGrpSpPr/>
          <p:nvPr/>
        </p:nvGrpSpPr>
        <p:grpSpPr>
          <a:xfrm>
            <a:off x="3277354" y="5017884"/>
            <a:ext cx="506993" cy="260287"/>
            <a:chOff x="2667000" y="762000"/>
            <a:chExt cx="2209800" cy="1524000"/>
          </a:xfrm>
        </p:grpSpPr>
        <p:sp>
          <p:nvSpPr>
            <p:cNvPr id="86" name="Wave 85"/>
            <p:cNvSpPr/>
            <p:nvPr/>
          </p:nvSpPr>
          <p:spPr>
            <a:xfrm>
              <a:off x="2667000" y="762000"/>
              <a:ext cx="2209800" cy="1524000"/>
            </a:xfrm>
            <a:prstGeom prst="wav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3429000" y="1087582"/>
              <a:ext cx="872836" cy="872835"/>
            </a:xfrm>
            <a:prstGeom prst="ellips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p:cNvSpPr/>
          <p:nvPr/>
        </p:nvSpPr>
        <p:spPr>
          <a:xfrm>
            <a:off x="5159828" y="4023249"/>
            <a:ext cx="6096000" cy="1200329"/>
          </a:xfrm>
          <a:prstGeom prst="rect">
            <a:avLst/>
          </a:prstGeom>
          <a:solidFill>
            <a:schemeClr val="bg2">
              <a:lumMod val="10000"/>
            </a:schemeClr>
          </a:solidFill>
          <a:ln>
            <a:solidFill>
              <a:schemeClr val="bg2">
                <a:lumMod val="75000"/>
              </a:schemeClr>
            </a:solidFill>
          </a:ln>
        </p:spPr>
        <p:txBody>
          <a:bodyPr>
            <a:spAutoFit/>
          </a:bodyPr>
          <a:lstStyle/>
          <a:p>
            <a:r>
              <a:rPr lang="en-US" i="1" dirty="0">
                <a:solidFill>
                  <a:schemeClr val="bg1"/>
                </a:solidFill>
                <a:latin typeface="Palatino"/>
              </a:rPr>
              <a:t>He hath dispersed, he hath given to the poor; his righteousness </a:t>
            </a:r>
            <a:r>
              <a:rPr lang="en-US" i="1" dirty="0" err="1">
                <a:solidFill>
                  <a:schemeClr val="bg1"/>
                </a:solidFill>
                <a:latin typeface="Palatino"/>
              </a:rPr>
              <a:t>endureth</a:t>
            </a:r>
            <a:r>
              <a:rPr lang="en-US" i="1" dirty="0">
                <a:solidFill>
                  <a:schemeClr val="bg1"/>
                </a:solidFill>
                <a:latin typeface="Palatino"/>
              </a:rPr>
              <a:t> for ever; his horn shall be exalted with </a:t>
            </a:r>
            <a:r>
              <a:rPr lang="en-US" i="1" dirty="0" err="1">
                <a:solidFill>
                  <a:schemeClr val="bg1"/>
                </a:solidFill>
                <a:latin typeface="Palatino"/>
              </a:rPr>
              <a:t>honour</a:t>
            </a:r>
            <a:r>
              <a:rPr lang="en-US" i="1" dirty="0">
                <a:solidFill>
                  <a:schemeClr val="bg1"/>
                </a:solidFill>
                <a:latin typeface="Palatino"/>
              </a:rPr>
              <a:t>.</a:t>
            </a:r>
          </a:p>
          <a:p>
            <a:r>
              <a:rPr lang="en-US" i="1" dirty="0">
                <a:solidFill>
                  <a:schemeClr val="bg1"/>
                </a:solidFill>
                <a:latin typeface="Palatino"/>
              </a:rPr>
              <a:t>Psalms 112:9</a:t>
            </a:r>
            <a:endParaRPr lang="en-US" i="1" dirty="0">
              <a:solidFill>
                <a:schemeClr val="bg1"/>
              </a:solidFill>
            </a:endParaRPr>
          </a:p>
        </p:txBody>
      </p:sp>
    </p:spTree>
    <p:extLst>
      <p:ext uri="{BB962C8B-B14F-4D97-AF65-F5344CB8AC3E}">
        <p14:creationId xmlns:p14="http://schemas.microsoft.com/office/powerpoint/2010/main" val="1710036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ancient coin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28427" b="1910"/>
          <a:stretch/>
        </p:blipFill>
        <p:spPr bwMode="auto">
          <a:xfrm>
            <a:off x="0" y="0"/>
            <a:ext cx="1223095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09057" y="957944"/>
            <a:ext cx="3657600" cy="2246769"/>
          </a:xfrm>
          <a:prstGeom prst="rect">
            <a:avLst/>
          </a:prstGeom>
          <a:solidFill>
            <a:schemeClr val="bg2">
              <a:lumMod val="10000"/>
            </a:schemeClr>
          </a:solidFill>
          <a:ln>
            <a:solidFill>
              <a:schemeClr val="bg2">
                <a:lumMod val="75000"/>
              </a:schemeClr>
            </a:solidFill>
          </a:ln>
        </p:spPr>
        <p:txBody>
          <a:bodyPr wrap="square" rtlCol="0">
            <a:spAutoFit/>
          </a:bodyPr>
          <a:lstStyle/>
          <a:p>
            <a:r>
              <a:rPr lang="en-US" sz="2800" i="1" dirty="0">
                <a:solidFill>
                  <a:schemeClr val="bg1"/>
                </a:solidFill>
              </a:rPr>
              <a:t>“As it is written, He that had gathered much had nothing over; and he that had gathered little had no lack.”</a:t>
            </a:r>
          </a:p>
        </p:txBody>
      </p:sp>
      <p:sp>
        <p:nvSpPr>
          <p:cNvPr id="6" name="TextBox 5"/>
          <p:cNvSpPr txBox="1"/>
          <p:nvPr/>
        </p:nvSpPr>
        <p:spPr>
          <a:xfrm>
            <a:off x="5981700" y="4051300"/>
            <a:ext cx="4343400" cy="1815882"/>
          </a:xfrm>
          <a:prstGeom prst="rect">
            <a:avLst/>
          </a:prstGeom>
          <a:solidFill>
            <a:schemeClr val="bg2">
              <a:lumMod val="10000"/>
            </a:schemeClr>
          </a:solidFill>
          <a:ln>
            <a:solidFill>
              <a:schemeClr val="bg2">
                <a:lumMod val="75000"/>
              </a:schemeClr>
            </a:solidFill>
          </a:ln>
        </p:spPr>
        <p:txBody>
          <a:bodyPr wrap="square" rtlCol="0">
            <a:spAutoFit/>
          </a:bodyPr>
          <a:lstStyle/>
          <a:p>
            <a:r>
              <a:rPr lang="en-US" sz="2800" i="1" dirty="0">
                <a:solidFill>
                  <a:schemeClr val="bg1"/>
                </a:solidFill>
              </a:rPr>
              <a:t>Everything on the earth belongs to the Lord. </a:t>
            </a:r>
          </a:p>
          <a:p>
            <a:endParaRPr lang="en-US" sz="2800" i="1" dirty="0">
              <a:solidFill>
                <a:schemeClr val="bg1"/>
              </a:solidFill>
            </a:endParaRPr>
          </a:p>
          <a:p>
            <a:r>
              <a:rPr lang="en-US" sz="2800" i="1" dirty="0">
                <a:solidFill>
                  <a:schemeClr val="bg1"/>
                </a:solidFill>
                <a:effectLst>
                  <a:glow rad="228600">
                    <a:schemeClr val="accent2">
                      <a:satMod val="175000"/>
                      <a:alpha val="40000"/>
                    </a:schemeClr>
                  </a:glow>
                </a:effectLst>
              </a:rPr>
              <a:t>Read D&amp;C 104:12-18</a:t>
            </a:r>
          </a:p>
        </p:txBody>
      </p:sp>
      <p:sp>
        <p:nvSpPr>
          <p:cNvPr id="7" name="TextBox 6"/>
          <p:cNvSpPr txBox="1"/>
          <p:nvPr/>
        </p:nvSpPr>
        <p:spPr>
          <a:xfrm>
            <a:off x="0" y="6334780"/>
            <a:ext cx="7848600" cy="369332"/>
          </a:xfrm>
          <a:prstGeom prst="rect">
            <a:avLst/>
          </a:prstGeom>
          <a:noFill/>
        </p:spPr>
        <p:txBody>
          <a:bodyPr wrap="square" rtlCol="0">
            <a:spAutoFit/>
          </a:bodyPr>
          <a:lstStyle/>
          <a:p>
            <a:r>
              <a:rPr lang="en-US" dirty="0">
                <a:solidFill>
                  <a:schemeClr val="bg1"/>
                </a:solidFill>
              </a:rPr>
              <a:t>2 Corinthians 8:15</a:t>
            </a:r>
          </a:p>
        </p:txBody>
      </p:sp>
      <p:sp>
        <p:nvSpPr>
          <p:cNvPr id="10" name="TextBox 9"/>
          <p:cNvSpPr txBox="1"/>
          <p:nvPr/>
        </p:nvSpPr>
        <p:spPr>
          <a:xfrm>
            <a:off x="185057" y="0"/>
            <a:ext cx="11930743" cy="646331"/>
          </a:xfrm>
          <a:prstGeom prst="rect">
            <a:avLst/>
          </a:prstGeom>
          <a:noFill/>
        </p:spPr>
        <p:txBody>
          <a:bodyPr wrap="square" rtlCol="0">
            <a:spAutoFit/>
          </a:bodyPr>
          <a:lstStyle/>
          <a:p>
            <a:pPr algn="ctr"/>
            <a:r>
              <a:rPr lang="en-US" sz="3600" dirty="0">
                <a:solidFill>
                  <a:schemeClr val="bg1"/>
                </a:solidFill>
                <a:latin typeface="Arial Rounded MT Bold" panose="020F0704030504030204" pitchFamily="34" charset="0"/>
              </a:rPr>
              <a:t>The Earth is full and there is enough and to spare…</a:t>
            </a:r>
          </a:p>
        </p:txBody>
      </p:sp>
      <p:pic>
        <p:nvPicPr>
          <p:cNvPr id="8" name="Picture 7" descr="earth1.jpg"/>
          <p:cNvPicPr>
            <a:picLocks noChangeAspect="1"/>
          </p:cNvPicPr>
          <p:nvPr/>
        </p:nvPicPr>
        <p:blipFill>
          <a:blip r:embed="rId3" cstate="print"/>
          <a:stretch>
            <a:fillRect/>
          </a:stretch>
        </p:blipFill>
        <p:spPr>
          <a:xfrm>
            <a:off x="6847115" y="1153886"/>
            <a:ext cx="3084285" cy="2400222"/>
          </a:xfrm>
          <a:prstGeom prst="rect">
            <a:avLst/>
          </a:prstGeom>
          <a:ln w="38100" cap="sq">
            <a:solidFill>
              <a:schemeClr val="bg2">
                <a:lumMod val="75000"/>
              </a:schemeClr>
            </a:solidFill>
            <a:prstDash val="solid"/>
            <a:miter lim="800000"/>
          </a:ln>
          <a:effectLst>
            <a:outerShdw blurRad="50800" dist="38100" dir="2700000" algn="tl" rotWithShape="0">
              <a:srgbClr val="000000">
                <a:alpha val="43000"/>
              </a:srgbClr>
            </a:outerShdw>
          </a:effectLst>
        </p:spPr>
      </p:pic>
      <p:pic>
        <p:nvPicPr>
          <p:cNvPr id="3" name="Picture 2">
            <a:extLst>
              <a:ext uri="{FF2B5EF4-FFF2-40B4-BE49-F238E27FC236}">
                <a16:creationId xmlns:a16="http://schemas.microsoft.com/office/drawing/2014/main" id="{FB17755E-CFBE-4E04-A1EF-C2B9ED1117A0}"/>
              </a:ext>
            </a:extLst>
          </p:cNvPr>
          <p:cNvPicPr>
            <a:picLocks noChangeAspect="1"/>
          </p:cNvPicPr>
          <p:nvPr/>
        </p:nvPicPr>
        <p:blipFill rotWithShape="1">
          <a:blip r:embed="rId4">
            <a:extLst>
              <a:ext uri="{28A0092B-C50C-407E-A947-70E740481C1C}">
                <a14:useLocalDpi xmlns:a14="http://schemas.microsoft.com/office/drawing/2010/main" val="0"/>
              </a:ext>
            </a:extLst>
          </a:blip>
          <a:srcRect l="4121" t="3486" r="5257" b="7664"/>
          <a:stretch/>
        </p:blipFill>
        <p:spPr>
          <a:xfrm>
            <a:off x="2467626" y="3653288"/>
            <a:ext cx="2877259" cy="2527604"/>
          </a:xfrm>
          <a:prstGeom prst="rect">
            <a:avLst/>
          </a:prstGeom>
        </p:spPr>
      </p:pic>
    </p:spTree>
    <p:extLst>
      <p:ext uri="{BB962C8B-B14F-4D97-AF65-F5344CB8AC3E}">
        <p14:creationId xmlns:p14="http://schemas.microsoft.com/office/powerpoint/2010/main" val="7694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 result for ancient coin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28427" b="1910"/>
          <a:stretch/>
        </p:blipFill>
        <p:spPr bwMode="auto">
          <a:xfrm>
            <a:off x="0" y="0"/>
            <a:ext cx="1223095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389914" y="3777344"/>
            <a:ext cx="5246914" cy="2246769"/>
          </a:xfrm>
          <a:prstGeom prst="rect">
            <a:avLst/>
          </a:prstGeom>
          <a:solidFill>
            <a:schemeClr val="bg2">
              <a:lumMod val="10000"/>
            </a:schemeClr>
          </a:solidFill>
          <a:ln>
            <a:solidFill>
              <a:schemeClr val="bg2">
                <a:lumMod val="75000"/>
              </a:schemeClr>
            </a:solidFill>
          </a:ln>
        </p:spPr>
        <p:txBody>
          <a:bodyPr wrap="square" rtlCol="0">
            <a:spAutoFit/>
          </a:bodyPr>
          <a:lstStyle/>
          <a:p>
            <a:r>
              <a:rPr lang="en-US" sz="2800" i="1" dirty="0">
                <a:solidFill>
                  <a:schemeClr val="bg1"/>
                </a:solidFill>
              </a:rPr>
              <a:t>“And remember in all things, the poor and the needy, the sick and the afflicted, for he that doeth no these things, the same is not my disciple.”</a:t>
            </a:r>
          </a:p>
        </p:txBody>
      </p:sp>
      <p:sp>
        <p:nvSpPr>
          <p:cNvPr id="6" name="TextBox 5"/>
          <p:cNvSpPr txBox="1"/>
          <p:nvPr/>
        </p:nvSpPr>
        <p:spPr>
          <a:xfrm>
            <a:off x="446314" y="1262743"/>
            <a:ext cx="5094514" cy="1815882"/>
          </a:xfrm>
          <a:prstGeom prst="rect">
            <a:avLst/>
          </a:prstGeom>
          <a:solidFill>
            <a:schemeClr val="bg2">
              <a:lumMod val="10000"/>
            </a:schemeClr>
          </a:solidFill>
          <a:ln>
            <a:solidFill>
              <a:schemeClr val="bg2">
                <a:lumMod val="75000"/>
              </a:schemeClr>
            </a:solidFill>
          </a:ln>
        </p:spPr>
        <p:txBody>
          <a:bodyPr wrap="square" rtlCol="0">
            <a:spAutoFit/>
          </a:bodyPr>
          <a:lstStyle/>
          <a:p>
            <a:r>
              <a:rPr lang="en-US" sz="2800" i="1" dirty="0">
                <a:solidFill>
                  <a:schemeClr val="bg1"/>
                </a:solidFill>
              </a:rPr>
              <a:t>“If thou </a:t>
            </a:r>
            <a:r>
              <a:rPr lang="en-US" sz="2800" i="1" dirty="0" err="1">
                <a:solidFill>
                  <a:schemeClr val="bg1"/>
                </a:solidFill>
              </a:rPr>
              <a:t>lovest</a:t>
            </a:r>
            <a:r>
              <a:rPr lang="en-US" sz="2800" i="1" dirty="0">
                <a:solidFill>
                  <a:schemeClr val="bg1"/>
                </a:solidFill>
              </a:rPr>
              <a:t> me…thou will remember the poor, and consecrate of thy properties for their support”</a:t>
            </a:r>
          </a:p>
        </p:txBody>
      </p:sp>
      <p:sp>
        <p:nvSpPr>
          <p:cNvPr id="7" name="TextBox 6"/>
          <p:cNvSpPr txBox="1"/>
          <p:nvPr/>
        </p:nvSpPr>
        <p:spPr>
          <a:xfrm>
            <a:off x="0" y="6488668"/>
            <a:ext cx="7848600" cy="369332"/>
          </a:xfrm>
          <a:prstGeom prst="rect">
            <a:avLst/>
          </a:prstGeom>
          <a:noFill/>
        </p:spPr>
        <p:txBody>
          <a:bodyPr wrap="square" rtlCol="0">
            <a:spAutoFit/>
          </a:bodyPr>
          <a:lstStyle/>
          <a:p>
            <a:r>
              <a:rPr lang="en-US" dirty="0">
                <a:solidFill>
                  <a:schemeClr val="bg1"/>
                </a:solidFill>
              </a:rPr>
              <a:t>D&amp;C  42:30; D&amp;C 52:40</a:t>
            </a:r>
          </a:p>
        </p:txBody>
      </p:sp>
      <p:sp>
        <p:nvSpPr>
          <p:cNvPr id="11" name="Rectangle 10"/>
          <p:cNvSpPr/>
          <p:nvPr/>
        </p:nvSpPr>
        <p:spPr>
          <a:xfrm>
            <a:off x="1045029" y="0"/>
            <a:ext cx="10101943" cy="769441"/>
          </a:xfrm>
          <a:prstGeom prst="rect">
            <a:avLst/>
          </a:prstGeom>
          <a:noFill/>
          <a:ln>
            <a:noFill/>
          </a:ln>
        </p:spPr>
        <p:txBody>
          <a:bodyPr wrap="square">
            <a:spAutoFit/>
          </a:bodyPr>
          <a:lstStyle/>
          <a:p>
            <a:pPr algn="ctr"/>
            <a:r>
              <a:rPr lang="en-US" sz="4400" dirty="0">
                <a:solidFill>
                  <a:schemeClr val="bg1"/>
                </a:solidFill>
                <a:latin typeface="Arial Rounded MT Bold" panose="020F0704030504030204" pitchFamily="34" charset="0"/>
              </a:rPr>
              <a:t>Remember the Poor</a:t>
            </a:r>
          </a:p>
        </p:txBody>
      </p:sp>
      <p:pic>
        <p:nvPicPr>
          <p:cNvPr id="3" name="Picture 2">
            <a:extLst>
              <a:ext uri="{FF2B5EF4-FFF2-40B4-BE49-F238E27FC236}">
                <a16:creationId xmlns:a16="http://schemas.microsoft.com/office/drawing/2014/main" id="{9C2D2D94-C5AE-4F94-8649-875BE97CB3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0590" y="1050281"/>
            <a:ext cx="3124200" cy="2343150"/>
          </a:xfrm>
          <a:prstGeom prst="rect">
            <a:avLst/>
          </a:prstGeom>
        </p:spPr>
      </p:pic>
      <p:pic>
        <p:nvPicPr>
          <p:cNvPr id="12" name="Picture 11">
            <a:extLst>
              <a:ext uri="{FF2B5EF4-FFF2-40B4-BE49-F238E27FC236}">
                <a16:creationId xmlns:a16="http://schemas.microsoft.com/office/drawing/2014/main" id="{608F8AC6-62F0-4130-B4A4-4EE248F799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73919" y="3592817"/>
            <a:ext cx="2700762" cy="2895851"/>
          </a:xfrm>
          <a:prstGeom prst="rect">
            <a:avLst/>
          </a:prstGeom>
        </p:spPr>
      </p:pic>
    </p:spTree>
    <p:extLst>
      <p:ext uri="{BB962C8B-B14F-4D97-AF65-F5344CB8AC3E}">
        <p14:creationId xmlns:p14="http://schemas.microsoft.com/office/powerpoint/2010/main" val="3085769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 result for ancient coin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28427" b="1910"/>
          <a:stretch/>
        </p:blipFill>
        <p:spPr bwMode="auto">
          <a:xfrm>
            <a:off x="0" y="0"/>
            <a:ext cx="12230958"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169229" y="1926772"/>
            <a:ext cx="3777342" cy="3108543"/>
          </a:xfrm>
          <a:prstGeom prst="rect">
            <a:avLst/>
          </a:prstGeom>
          <a:solidFill>
            <a:schemeClr val="bg2">
              <a:lumMod val="10000"/>
            </a:schemeClr>
          </a:solidFill>
          <a:ln>
            <a:solidFill>
              <a:schemeClr val="bg2">
                <a:lumMod val="75000"/>
              </a:schemeClr>
            </a:solidFill>
          </a:ln>
        </p:spPr>
        <p:txBody>
          <a:bodyPr wrap="square" rtlCol="0">
            <a:spAutoFit/>
          </a:bodyPr>
          <a:lstStyle/>
          <a:p>
            <a:r>
              <a:rPr lang="en-US" sz="2800" i="1" dirty="0">
                <a:solidFill>
                  <a:schemeClr val="bg1"/>
                </a:solidFill>
              </a:rPr>
              <a:t>“And the Lord called his people Zion, because they were of one heart and one mind, and dwelt in righteousness; and there was no poor among them”</a:t>
            </a:r>
          </a:p>
        </p:txBody>
      </p:sp>
      <p:sp>
        <p:nvSpPr>
          <p:cNvPr id="7" name="TextBox 6"/>
          <p:cNvSpPr txBox="1"/>
          <p:nvPr/>
        </p:nvSpPr>
        <p:spPr>
          <a:xfrm>
            <a:off x="130629" y="6410980"/>
            <a:ext cx="7848600" cy="369332"/>
          </a:xfrm>
          <a:prstGeom prst="rect">
            <a:avLst/>
          </a:prstGeom>
          <a:noFill/>
        </p:spPr>
        <p:txBody>
          <a:bodyPr wrap="square" rtlCol="0">
            <a:spAutoFit/>
          </a:bodyPr>
          <a:lstStyle/>
          <a:p>
            <a:r>
              <a:rPr lang="en-US" dirty="0">
                <a:solidFill>
                  <a:schemeClr val="bg1"/>
                </a:solidFill>
              </a:rPr>
              <a:t>Moses 7:18</a:t>
            </a:r>
          </a:p>
        </p:txBody>
      </p:sp>
      <p:sp>
        <p:nvSpPr>
          <p:cNvPr id="8" name="TextBox 7"/>
          <p:cNvSpPr txBox="1"/>
          <p:nvPr/>
        </p:nvSpPr>
        <p:spPr>
          <a:xfrm>
            <a:off x="1905000" y="108858"/>
            <a:ext cx="8305800" cy="769441"/>
          </a:xfrm>
          <a:prstGeom prst="rect">
            <a:avLst/>
          </a:prstGeom>
          <a:noFill/>
        </p:spPr>
        <p:txBody>
          <a:bodyPr wrap="square" rtlCol="0">
            <a:spAutoFit/>
          </a:bodyPr>
          <a:lstStyle/>
          <a:p>
            <a:pPr algn="ctr"/>
            <a:r>
              <a:rPr lang="en-US" sz="4400" dirty="0">
                <a:solidFill>
                  <a:schemeClr val="bg1"/>
                </a:solidFill>
                <a:latin typeface="Arial Rounded MT Bold" panose="020F0704030504030204" pitchFamily="34" charset="0"/>
              </a:rPr>
              <a:t>Enoch Built a Zion Society</a:t>
            </a:r>
          </a:p>
        </p:txBody>
      </p:sp>
      <p:pic>
        <p:nvPicPr>
          <p:cNvPr id="3" name="Picture 2">
            <a:extLst>
              <a:ext uri="{FF2B5EF4-FFF2-40B4-BE49-F238E27FC236}">
                <a16:creationId xmlns:a16="http://schemas.microsoft.com/office/drawing/2014/main" id="{ED8C1041-F904-4333-8BAE-43C5AB1F5A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192" y="1703682"/>
            <a:ext cx="10333616" cy="3450635"/>
          </a:xfrm>
          <a:prstGeom prst="rect">
            <a:avLst/>
          </a:prstGeom>
        </p:spPr>
      </p:pic>
    </p:spTree>
    <p:extLst>
      <p:ext uri="{BB962C8B-B14F-4D97-AF65-F5344CB8AC3E}">
        <p14:creationId xmlns:p14="http://schemas.microsoft.com/office/powerpoint/2010/main" val="28421778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 result for ancient coin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28427" b="1910"/>
          <a:stretch/>
        </p:blipFill>
        <p:spPr bwMode="auto">
          <a:xfrm>
            <a:off x="0" y="0"/>
            <a:ext cx="12230958"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948543" y="97973"/>
            <a:ext cx="8305800" cy="769441"/>
          </a:xfrm>
          <a:prstGeom prst="rect">
            <a:avLst/>
          </a:prstGeom>
          <a:noFill/>
        </p:spPr>
        <p:txBody>
          <a:bodyPr wrap="square" rtlCol="0">
            <a:spAutoFit/>
          </a:bodyPr>
          <a:lstStyle/>
          <a:p>
            <a:pPr algn="ctr"/>
            <a:r>
              <a:rPr lang="en-US" sz="4400" dirty="0">
                <a:solidFill>
                  <a:schemeClr val="bg1"/>
                </a:solidFill>
              </a:rPr>
              <a:t>Prosperous In Their Circumstance</a:t>
            </a:r>
          </a:p>
        </p:txBody>
      </p:sp>
      <p:sp>
        <p:nvSpPr>
          <p:cNvPr id="7" name="TextBox 6"/>
          <p:cNvSpPr txBox="1"/>
          <p:nvPr/>
        </p:nvSpPr>
        <p:spPr>
          <a:xfrm>
            <a:off x="0" y="6488668"/>
            <a:ext cx="7848600" cy="369332"/>
          </a:xfrm>
          <a:prstGeom prst="rect">
            <a:avLst/>
          </a:prstGeom>
          <a:noFill/>
        </p:spPr>
        <p:txBody>
          <a:bodyPr wrap="square" rtlCol="0">
            <a:spAutoFit/>
          </a:bodyPr>
          <a:lstStyle/>
          <a:p>
            <a:r>
              <a:rPr lang="en-US" dirty="0">
                <a:solidFill>
                  <a:schemeClr val="bg1"/>
                </a:solidFill>
              </a:rPr>
              <a:t>1 Alma 1:27</a:t>
            </a:r>
          </a:p>
        </p:txBody>
      </p:sp>
      <p:sp>
        <p:nvSpPr>
          <p:cNvPr id="8" name="TextBox 7"/>
          <p:cNvSpPr txBox="1"/>
          <p:nvPr/>
        </p:nvSpPr>
        <p:spPr>
          <a:xfrm>
            <a:off x="1186541" y="1197429"/>
            <a:ext cx="4484915" cy="954107"/>
          </a:xfrm>
          <a:prstGeom prst="rect">
            <a:avLst/>
          </a:prstGeom>
          <a:solidFill>
            <a:schemeClr val="bg2">
              <a:lumMod val="10000"/>
            </a:schemeClr>
          </a:solidFill>
          <a:ln>
            <a:solidFill>
              <a:schemeClr val="bg2">
                <a:lumMod val="75000"/>
              </a:schemeClr>
            </a:solidFill>
          </a:ln>
        </p:spPr>
        <p:txBody>
          <a:bodyPr wrap="square" rtlCol="0">
            <a:spAutoFit/>
          </a:bodyPr>
          <a:lstStyle/>
          <a:p>
            <a:r>
              <a:rPr lang="en-US" sz="2800" dirty="0">
                <a:solidFill>
                  <a:schemeClr val="bg1"/>
                </a:solidFill>
                <a:latin typeface="Arial Rounded MT Bold" panose="020F0704030504030204" pitchFamily="34" charset="0"/>
              </a:rPr>
              <a:t>An account of Alma, son of Alma and the people.</a:t>
            </a:r>
          </a:p>
        </p:txBody>
      </p:sp>
      <p:sp>
        <p:nvSpPr>
          <p:cNvPr id="9" name="TextBox 8"/>
          <p:cNvSpPr txBox="1"/>
          <p:nvPr/>
        </p:nvSpPr>
        <p:spPr>
          <a:xfrm>
            <a:off x="6324599" y="1828801"/>
            <a:ext cx="5138057" cy="3108543"/>
          </a:xfrm>
          <a:prstGeom prst="rect">
            <a:avLst/>
          </a:prstGeom>
          <a:solidFill>
            <a:schemeClr val="bg2">
              <a:lumMod val="10000"/>
            </a:schemeClr>
          </a:solidFill>
          <a:ln>
            <a:solidFill>
              <a:schemeClr val="bg2">
                <a:lumMod val="75000"/>
              </a:schemeClr>
            </a:solidFill>
          </a:ln>
        </p:spPr>
        <p:txBody>
          <a:bodyPr wrap="square" rtlCol="0">
            <a:spAutoFit/>
          </a:bodyPr>
          <a:lstStyle/>
          <a:p>
            <a:r>
              <a:rPr lang="en-US" sz="2800" i="1" dirty="0">
                <a:solidFill>
                  <a:schemeClr val="bg1"/>
                </a:solidFill>
              </a:rPr>
              <a:t>“And they did impart of their substance, every man according to that which he had, to the poor, and the needy, and the sick, and the afflicted, and they did not wear costly apparel, yet they were neat and comely.”</a:t>
            </a:r>
          </a:p>
        </p:txBody>
      </p:sp>
      <p:pic>
        <p:nvPicPr>
          <p:cNvPr id="3" name="Picture 2">
            <a:extLst>
              <a:ext uri="{FF2B5EF4-FFF2-40B4-BE49-F238E27FC236}">
                <a16:creationId xmlns:a16="http://schemas.microsoft.com/office/drawing/2014/main" id="{D4CBA8CB-1D7E-4551-8649-6B5F816758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027" y="2481551"/>
            <a:ext cx="4905375" cy="3838575"/>
          </a:xfrm>
          <a:prstGeom prst="rect">
            <a:avLst/>
          </a:prstGeom>
        </p:spPr>
      </p:pic>
    </p:spTree>
    <p:extLst>
      <p:ext uri="{BB962C8B-B14F-4D97-AF65-F5344CB8AC3E}">
        <p14:creationId xmlns:p14="http://schemas.microsoft.com/office/powerpoint/2010/main" val="3988850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Image result for ancient coin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28427" b="1910"/>
          <a:stretch/>
        </p:blipFill>
        <p:spPr bwMode="auto">
          <a:xfrm>
            <a:off x="0" y="0"/>
            <a:ext cx="12230958"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78971" y="1240972"/>
            <a:ext cx="3820886" cy="1815882"/>
          </a:xfrm>
          <a:prstGeom prst="rect">
            <a:avLst/>
          </a:prstGeom>
          <a:solidFill>
            <a:schemeClr val="bg2">
              <a:lumMod val="10000"/>
            </a:schemeClr>
          </a:solidFill>
          <a:ln>
            <a:solidFill>
              <a:schemeClr val="bg2">
                <a:lumMod val="75000"/>
              </a:schemeClr>
            </a:solidFill>
          </a:ln>
        </p:spPr>
        <p:txBody>
          <a:bodyPr wrap="square" rtlCol="0">
            <a:spAutoFit/>
          </a:bodyPr>
          <a:lstStyle/>
          <a:p>
            <a:pPr marL="514350" indent="-514350">
              <a:buAutoNum type="arabicPeriod"/>
            </a:pPr>
            <a:r>
              <a:rPr lang="en-US" sz="2800" dirty="0">
                <a:solidFill>
                  <a:schemeClr val="bg1"/>
                </a:solidFill>
              </a:rPr>
              <a:t>The Messiahship---the atonement for the fall---the fulfillment of the law</a:t>
            </a:r>
          </a:p>
        </p:txBody>
      </p:sp>
      <p:sp>
        <p:nvSpPr>
          <p:cNvPr id="7" name="TextBox 6"/>
          <p:cNvSpPr txBox="1"/>
          <p:nvPr/>
        </p:nvSpPr>
        <p:spPr>
          <a:xfrm>
            <a:off x="4267200" y="6328436"/>
            <a:ext cx="7848600" cy="369332"/>
          </a:xfrm>
          <a:prstGeom prst="rect">
            <a:avLst/>
          </a:prstGeom>
          <a:noFill/>
        </p:spPr>
        <p:txBody>
          <a:bodyPr wrap="square" rtlCol="0">
            <a:spAutoFit/>
          </a:bodyPr>
          <a:lstStyle/>
          <a:p>
            <a:pPr algn="r"/>
            <a:r>
              <a:rPr lang="en-US" dirty="0">
                <a:solidFill>
                  <a:schemeClr val="bg1"/>
                </a:solidFill>
              </a:rPr>
              <a:t>(5)</a:t>
            </a:r>
          </a:p>
        </p:txBody>
      </p:sp>
      <p:sp>
        <p:nvSpPr>
          <p:cNvPr id="8" name="TextBox 7"/>
          <p:cNvSpPr txBox="1"/>
          <p:nvPr/>
        </p:nvSpPr>
        <p:spPr>
          <a:xfrm>
            <a:off x="1905000" y="152401"/>
            <a:ext cx="8305800" cy="769441"/>
          </a:xfrm>
          <a:prstGeom prst="rect">
            <a:avLst/>
          </a:prstGeom>
          <a:noFill/>
        </p:spPr>
        <p:txBody>
          <a:bodyPr wrap="square" rtlCol="0">
            <a:spAutoFit/>
          </a:bodyPr>
          <a:lstStyle/>
          <a:p>
            <a:pPr algn="ctr"/>
            <a:r>
              <a:rPr lang="en-US" sz="4400" dirty="0">
                <a:solidFill>
                  <a:schemeClr val="bg1"/>
                </a:solidFill>
              </a:rPr>
              <a:t>The Savior’s Two Great Missions</a:t>
            </a:r>
          </a:p>
        </p:txBody>
      </p:sp>
      <p:sp>
        <p:nvSpPr>
          <p:cNvPr id="9" name="TextBox 8"/>
          <p:cNvSpPr txBox="1"/>
          <p:nvPr/>
        </p:nvSpPr>
        <p:spPr>
          <a:xfrm>
            <a:off x="7151913" y="1088573"/>
            <a:ext cx="4299857" cy="1815882"/>
          </a:xfrm>
          <a:prstGeom prst="rect">
            <a:avLst/>
          </a:prstGeom>
          <a:solidFill>
            <a:schemeClr val="bg2">
              <a:lumMod val="10000"/>
            </a:schemeClr>
          </a:solidFill>
          <a:ln>
            <a:solidFill>
              <a:schemeClr val="bg2">
                <a:lumMod val="75000"/>
              </a:schemeClr>
            </a:solidFill>
          </a:ln>
        </p:spPr>
        <p:txBody>
          <a:bodyPr wrap="square" rtlCol="0">
            <a:spAutoFit/>
          </a:bodyPr>
          <a:lstStyle/>
          <a:p>
            <a:pPr marL="514350" indent="-514350"/>
            <a:r>
              <a:rPr lang="en-US" sz="2800" dirty="0">
                <a:solidFill>
                  <a:schemeClr val="bg1"/>
                </a:solidFill>
              </a:rPr>
              <a:t>2. The work He did among His brethren and sisters in the flesh by way of relieving their sufferings.</a:t>
            </a:r>
          </a:p>
        </p:txBody>
      </p:sp>
      <p:pic>
        <p:nvPicPr>
          <p:cNvPr id="10" name="Picture 9" descr="1093.gif"/>
          <p:cNvPicPr>
            <a:picLocks noChangeAspect="1"/>
          </p:cNvPicPr>
          <p:nvPr/>
        </p:nvPicPr>
        <p:blipFill>
          <a:blip r:embed="rId3" cstate="print"/>
          <a:stretch>
            <a:fillRect/>
          </a:stretch>
        </p:blipFill>
        <p:spPr>
          <a:xfrm>
            <a:off x="957943" y="4068264"/>
            <a:ext cx="3113314" cy="2306683"/>
          </a:xfrm>
          <a:prstGeom prst="rect">
            <a:avLst/>
          </a:prstGeom>
          <a:ln w="38100" cap="sq">
            <a:solidFill>
              <a:schemeClr val="bg2">
                <a:lumMod val="75000"/>
              </a:schemeClr>
            </a:solidFill>
            <a:prstDash val="solid"/>
            <a:miter lim="800000"/>
          </a:ln>
          <a:effectLst>
            <a:outerShdw blurRad="50800" dist="38100" dir="2700000" algn="tl" rotWithShape="0">
              <a:srgbClr val="000000">
                <a:alpha val="43000"/>
              </a:srgbClr>
            </a:outerShdw>
          </a:effectLst>
        </p:spPr>
      </p:pic>
      <p:pic>
        <p:nvPicPr>
          <p:cNvPr id="11" name="Picture 10" descr="Jesus_heals.jpg"/>
          <p:cNvPicPr>
            <a:picLocks noChangeAspect="1"/>
          </p:cNvPicPr>
          <p:nvPr/>
        </p:nvPicPr>
        <p:blipFill>
          <a:blip r:embed="rId4" cstate="print"/>
          <a:stretch>
            <a:fillRect/>
          </a:stretch>
        </p:blipFill>
        <p:spPr>
          <a:xfrm>
            <a:off x="5388429" y="3733360"/>
            <a:ext cx="2725712" cy="2170658"/>
          </a:xfrm>
          <a:prstGeom prst="rect">
            <a:avLst/>
          </a:prstGeom>
          <a:ln w="38100" cap="sq">
            <a:solidFill>
              <a:schemeClr val="bg2">
                <a:lumMod val="75000"/>
              </a:schemeClr>
            </a:solidFill>
            <a:prstDash val="solid"/>
            <a:miter lim="800000"/>
          </a:ln>
          <a:effectLst>
            <a:outerShdw blurRad="50800" dist="38100" dir="2700000" algn="tl" rotWithShape="0">
              <a:srgbClr val="000000">
                <a:alpha val="43000"/>
              </a:srgbClr>
            </a:outerShdw>
          </a:effectLst>
        </p:spPr>
      </p:pic>
      <p:pic>
        <p:nvPicPr>
          <p:cNvPr id="12" name="Picture 11" descr="Ministry_Of_Healing_02.jpg"/>
          <p:cNvPicPr>
            <a:picLocks noChangeAspect="1"/>
          </p:cNvPicPr>
          <p:nvPr/>
        </p:nvPicPr>
        <p:blipFill>
          <a:blip r:embed="rId5" cstate="print"/>
          <a:stretch>
            <a:fillRect/>
          </a:stretch>
        </p:blipFill>
        <p:spPr>
          <a:xfrm>
            <a:off x="9002484" y="4049486"/>
            <a:ext cx="2386107" cy="2386107"/>
          </a:xfrm>
          <a:prstGeom prst="rect">
            <a:avLst/>
          </a:prstGeom>
          <a:ln w="38100" cap="sq">
            <a:solidFill>
              <a:schemeClr val="bg2">
                <a:lumMod val="75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95366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Image result for ancient coin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28427" b="1910"/>
          <a:stretch/>
        </p:blipFill>
        <p:spPr bwMode="auto">
          <a:xfrm>
            <a:off x="0" y="0"/>
            <a:ext cx="12230958"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113312" y="1066800"/>
            <a:ext cx="6302829" cy="5632311"/>
          </a:xfrm>
          <a:prstGeom prst="rect">
            <a:avLst/>
          </a:prstGeom>
          <a:solidFill>
            <a:schemeClr val="bg2">
              <a:lumMod val="10000"/>
            </a:schemeClr>
          </a:solidFill>
          <a:ln>
            <a:solidFill>
              <a:schemeClr val="bg2">
                <a:lumMod val="75000"/>
              </a:schemeClr>
            </a:solidFill>
          </a:ln>
        </p:spPr>
        <p:txBody>
          <a:bodyPr wrap="square" rtlCol="0">
            <a:spAutoFit/>
          </a:bodyPr>
          <a:lstStyle/>
          <a:p>
            <a:r>
              <a:rPr lang="en-US" sz="2000" dirty="0">
                <a:solidFill>
                  <a:schemeClr val="bg1"/>
                </a:solidFill>
                <a:latin typeface="Arial Rounded MT Bold" panose="020F0704030504030204" pitchFamily="34" charset="0"/>
              </a:rPr>
              <a:t>"In the early part of both this and the meridian dispensations, the saints attempted to live the full law of consecration. </a:t>
            </a:r>
          </a:p>
          <a:p>
            <a:endParaRPr lang="en-US" sz="2000" dirty="0">
              <a:solidFill>
                <a:schemeClr val="bg1"/>
              </a:solidFill>
              <a:latin typeface="Arial Rounded MT Bold" panose="020F0704030504030204" pitchFamily="34" charset="0"/>
            </a:endParaRPr>
          </a:p>
          <a:p>
            <a:r>
              <a:rPr lang="en-US" sz="2000" dirty="0">
                <a:solidFill>
                  <a:schemeClr val="bg1"/>
                </a:solidFill>
                <a:latin typeface="Arial Rounded MT Bold" panose="020F0704030504030204" pitchFamily="34" charset="0"/>
              </a:rPr>
              <a:t>That is, they consecrated their temporal means and spiritual abilities to the Lord's work. </a:t>
            </a:r>
          </a:p>
          <a:p>
            <a:endParaRPr lang="en-US" sz="2000" dirty="0">
              <a:solidFill>
                <a:schemeClr val="bg1"/>
              </a:solidFill>
              <a:latin typeface="Arial Rounded MT Bold" panose="020F0704030504030204" pitchFamily="34" charset="0"/>
            </a:endParaRPr>
          </a:p>
          <a:p>
            <a:r>
              <a:rPr lang="en-US" sz="2000" dirty="0">
                <a:solidFill>
                  <a:schemeClr val="bg1"/>
                </a:solidFill>
                <a:latin typeface="Arial Rounded MT Bold" panose="020F0704030504030204" pitchFamily="34" charset="0"/>
              </a:rPr>
              <a:t>All of their talents, strength, time, properties, and monies were made available for use in the establishment of the Lord's earthly Church and kingdom. </a:t>
            </a:r>
          </a:p>
          <a:p>
            <a:endParaRPr lang="en-US" sz="2000" dirty="0">
              <a:solidFill>
                <a:schemeClr val="bg1"/>
              </a:solidFill>
              <a:latin typeface="Arial Rounded MT Bold" panose="020F0704030504030204" pitchFamily="34" charset="0"/>
            </a:endParaRPr>
          </a:p>
          <a:p>
            <a:r>
              <a:rPr lang="en-US" sz="2000" dirty="0">
                <a:solidFill>
                  <a:schemeClr val="bg1"/>
                </a:solidFill>
                <a:latin typeface="Arial Rounded MT Bold" panose="020F0704030504030204" pitchFamily="34" charset="0"/>
              </a:rPr>
              <a:t>In this dispensation the organizational arrangement where under the principles of consecration operated was the United Order. </a:t>
            </a:r>
          </a:p>
          <a:p>
            <a:endParaRPr lang="en-US" sz="2000" dirty="0">
              <a:solidFill>
                <a:schemeClr val="bg1"/>
              </a:solidFill>
              <a:latin typeface="Arial Rounded MT Bold" panose="020F0704030504030204" pitchFamily="34" charset="0"/>
            </a:endParaRPr>
          </a:p>
          <a:p>
            <a:r>
              <a:rPr lang="en-US" sz="2000" dirty="0">
                <a:solidFill>
                  <a:schemeClr val="bg1"/>
                </a:solidFill>
                <a:latin typeface="Arial Rounded MT Bold" panose="020F0704030504030204" pitchFamily="34" charset="0"/>
              </a:rPr>
              <a:t>The New Testament contains only passing allusions of how the system operated in that day. </a:t>
            </a:r>
          </a:p>
        </p:txBody>
      </p:sp>
      <p:sp>
        <p:nvSpPr>
          <p:cNvPr id="7" name="TextBox 6"/>
          <p:cNvSpPr txBox="1"/>
          <p:nvPr/>
        </p:nvSpPr>
        <p:spPr>
          <a:xfrm>
            <a:off x="4267200" y="6328436"/>
            <a:ext cx="7848600" cy="369332"/>
          </a:xfrm>
          <a:prstGeom prst="rect">
            <a:avLst/>
          </a:prstGeom>
          <a:noFill/>
        </p:spPr>
        <p:txBody>
          <a:bodyPr wrap="square" rtlCol="0">
            <a:spAutoFit/>
          </a:bodyPr>
          <a:lstStyle/>
          <a:p>
            <a:pPr algn="r"/>
            <a:r>
              <a:rPr lang="en-US" dirty="0">
                <a:solidFill>
                  <a:schemeClr val="bg1"/>
                </a:solidFill>
              </a:rPr>
              <a:t>(3)</a:t>
            </a:r>
          </a:p>
        </p:txBody>
      </p:sp>
      <p:sp>
        <p:nvSpPr>
          <p:cNvPr id="8" name="TextBox 7"/>
          <p:cNvSpPr txBox="1"/>
          <p:nvPr/>
        </p:nvSpPr>
        <p:spPr>
          <a:xfrm>
            <a:off x="1981200" y="76201"/>
            <a:ext cx="8305800" cy="769441"/>
          </a:xfrm>
          <a:prstGeom prst="rect">
            <a:avLst/>
          </a:prstGeom>
          <a:noFill/>
        </p:spPr>
        <p:txBody>
          <a:bodyPr wrap="square" rtlCol="0">
            <a:spAutoFit/>
          </a:bodyPr>
          <a:lstStyle/>
          <a:p>
            <a:pPr algn="ctr"/>
            <a:r>
              <a:rPr lang="en-US" sz="4400" dirty="0">
                <a:solidFill>
                  <a:schemeClr val="bg1"/>
                </a:solidFill>
              </a:rPr>
              <a:t>A Law Of Consecration</a:t>
            </a:r>
          </a:p>
        </p:txBody>
      </p:sp>
      <p:pic>
        <p:nvPicPr>
          <p:cNvPr id="22532" name="Picture 4" descr="Image result for mormons in nauvoo gi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95518" y="529998"/>
            <a:ext cx="2247900" cy="3371851"/>
          </a:xfrm>
          <a:prstGeom prst="rect">
            <a:avLst/>
          </a:prstGeom>
          <a:noFill/>
          <a:extLst>
            <a:ext uri="{909E8E84-426E-40DD-AFC4-6F175D3DCCD1}">
              <a14:hiddenFill xmlns:a14="http://schemas.microsoft.com/office/drawing/2010/main">
                <a:solidFill>
                  <a:srgbClr val="FFFFFF"/>
                </a:solidFill>
              </a14:hiddenFill>
            </a:ext>
          </a:extLst>
        </p:spPr>
      </p:pic>
      <p:pic>
        <p:nvPicPr>
          <p:cNvPr id="22534" name="Picture 6" descr="Image result for lds food driv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857" y="3635829"/>
            <a:ext cx="2801983" cy="212271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0" y="6488668"/>
            <a:ext cx="7848600" cy="369332"/>
          </a:xfrm>
          <a:prstGeom prst="rect">
            <a:avLst/>
          </a:prstGeom>
          <a:noFill/>
        </p:spPr>
        <p:txBody>
          <a:bodyPr wrap="square" rtlCol="0">
            <a:spAutoFit/>
          </a:bodyPr>
          <a:lstStyle/>
          <a:p>
            <a:r>
              <a:rPr lang="en-US" dirty="0">
                <a:solidFill>
                  <a:schemeClr val="bg1"/>
                </a:solidFill>
              </a:rPr>
              <a:t>2 Corinthians  9:6-7</a:t>
            </a:r>
          </a:p>
        </p:txBody>
      </p:sp>
    </p:spTree>
    <p:extLst>
      <p:ext uri="{BB962C8B-B14F-4D97-AF65-F5344CB8AC3E}">
        <p14:creationId xmlns:p14="http://schemas.microsoft.com/office/powerpoint/2010/main" val="2171712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22534"/>
                                        </p:tgtEl>
                                        <p:attrNameLst>
                                          <p:attrName>style.visibility</p:attrName>
                                        </p:attrNameLst>
                                      </p:cBhvr>
                                      <p:to>
                                        <p:strVal val="visible"/>
                                      </p:to>
                                    </p:set>
                                    <p:animEffect transition="in" filter="fade">
                                      <p:cBhvr>
                                        <p:cTn id="17" dur="500"/>
                                        <p:tgtEl>
                                          <p:spTgt spid="2253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ancient coin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28427" b="1910"/>
          <a:stretch/>
        </p:blipFill>
        <p:spPr bwMode="auto">
          <a:xfrm>
            <a:off x="0" y="0"/>
            <a:ext cx="1223095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55172" y="838201"/>
            <a:ext cx="3657600" cy="1384995"/>
          </a:xfrm>
          <a:prstGeom prst="rect">
            <a:avLst/>
          </a:prstGeom>
          <a:solidFill>
            <a:schemeClr val="bg2">
              <a:lumMod val="10000"/>
            </a:schemeClr>
          </a:solidFill>
          <a:ln>
            <a:solidFill>
              <a:schemeClr val="bg2">
                <a:lumMod val="75000"/>
              </a:schemeClr>
            </a:solidFill>
          </a:ln>
        </p:spPr>
        <p:txBody>
          <a:bodyPr wrap="square" rtlCol="0">
            <a:spAutoFit/>
          </a:bodyPr>
          <a:lstStyle/>
          <a:p>
            <a:r>
              <a:rPr lang="en-US" sz="2800" i="1" dirty="0">
                <a:solidFill>
                  <a:schemeClr val="bg1"/>
                </a:solidFill>
              </a:rPr>
              <a:t>“Every man according as he </a:t>
            </a:r>
            <a:r>
              <a:rPr lang="en-US" sz="2800" i="1" dirty="0" err="1">
                <a:solidFill>
                  <a:schemeClr val="bg1"/>
                </a:solidFill>
              </a:rPr>
              <a:t>purposeth</a:t>
            </a:r>
            <a:r>
              <a:rPr lang="en-US" sz="2800" i="1" dirty="0">
                <a:solidFill>
                  <a:schemeClr val="bg1"/>
                </a:solidFill>
              </a:rPr>
              <a:t> in his heart, so let him give…</a:t>
            </a:r>
          </a:p>
        </p:txBody>
      </p:sp>
      <p:sp>
        <p:nvSpPr>
          <p:cNvPr id="6" name="TextBox 5"/>
          <p:cNvSpPr txBox="1"/>
          <p:nvPr/>
        </p:nvSpPr>
        <p:spPr>
          <a:xfrm>
            <a:off x="4463143" y="3516087"/>
            <a:ext cx="3581400" cy="1384995"/>
          </a:xfrm>
          <a:prstGeom prst="rect">
            <a:avLst/>
          </a:prstGeom>
          <a:solidFill>
            <a:schemeClr val="bg2">
              <a:lumMod val="10000"/>
            </a:schemeClr>
          </a:solidFill>
          <a:ln>
            <a:solidFill>
              <a:schemeClr val="bg2">
                <a:lumMod val="75000"/>
              </a:schemeClr>
            </a:solidFill>
          </a:ln>
        </p:spPr>
        <p:txBody>
          <a:bodyPr wrap="square" rtlCol="0">
            <a:spAutoFit/>
          </a:bodyPr>
          <a:lstStyle/>
          <a:p>
            <a:r>
              <a:rPr lang="en-US" sz="2800" i="1" dirty="0">
                <a:solidFill>
                  <a:schemeClr val="bg1"/>
                </a:solidFill>
              </a:rPr>
              <a:t> …not grudgingly, or of necessity; for God </a:t>
            </a:r>
            <a:r>
              <a:rPr lang="en-US" sz="2800" i="1" dirty="0" err="1">
                <a:solidFill>
                  <a:schemeClr val="bg1"/>
                </a:solidFill>
              </a:rPr>
              <a:t>loveth</a:t>
            </a:r>
            <a:r>
              <a:rPr lang="en-US" sz="2800" i="1" dirty="0">
                <a:solidFill>
                  <a:schemeClr val="bg1"/>
                </a:solidFill>
              </a:rPr>
              <a:t> a cheerful giver</a:t>
            </a:r>
          </a:p>
        </p:txBody>
      </p:sp>
      <p:sp>
        <p:nvSpPr>
          <p:cNvPr id="7" name="TextBox 6"/>
          <p:cNvSpPr txBox="1"/>
          <p:nvPr/>
        </p:nvSpPr>
        <p:spPr>
          <a:xfrm>
            <a:off x="0" y="6488668"/>
            <a:ext cx="7848600" cy="369332"/>
          </a:xfrm>
          <a:prstGeom prst="rect">
            <a:avLst/>
          </a:prstGeom>
          <a:noFill/>
        </p:spPr>
        <p:txBody>
          <a:bodyPr wrap="square" rtlCol="0">
            <a:spAutoFit/>
          </a:bodyPr>
          <a:lstStyle/>
          <a:p>
            <a:r>
              <a:rPr lang="en-US" dirty="0">
                <a:solidFill>
                  <a:schemeClr val="bg1"/>
                </a:solidFill>
              </a:rPr>
              <a:t>2 Corinthians  9:7</a:t>
            </a:r>
          </a:p>
        </p:txBody>
      </p:sp>
      <p:sp>
        <p:nvSpPr>
          <p:cNvPr id="10" name="TextBox 9"/>
          <p:cNvSpPr txBox="1"/>
          <p:nvPr/>
        </p:nvSpPr>
        <p:spPr>
          <a:xfrm>
            <a:off x="1621971" y="0"/>
            <a:ext cx="8991600" cy="707886"/>
          </a:xfrm>
          <a:prstGeom prst="rect">
            <a:avLst/>
          </a:prstGeom>
          <a:noFill/>
        </p:spPr>
        <p:txBody>
          <a:bodyPr wrap="square" rtlCol="0">
            <a:spAutoFit/>
          </a:bodyPr>
          <a:lstStyle/>
          <a:p>
            <a:pPr algn="ctr"/>
            <a:r>
              <a:rPr lang="en-US" sz="4000" dirty="0" err="1">
                <a:solidFill>
                  <a:schemeClr val="bg1"/>
                </a:solidFill>
              </a:rPr>
              <a:t>Soweth</a:t>
            </a:r>
            <a:r>
              <a:rPr lang="en-US" sz="4000" dirty="0">
                <a:solidFill>
                  <a:schemeClr val="bg1"/>
                </a:solidFill>
              </a:rPr>
              <a:t> Bountifully---Reap Bountifully</a:t>
            </a:r>
          </a:p>
        </p:txBody>
      </p:sp>
      <p:grpSp>
        <p:nvGrpSpPr>
          <p:cNvPr id="11" name="Group 10"/>
          <p:cNvGrpSpPr/>
          <p:nvPr/>
        </p:nvGrpSpPr>
        <p:grpSpPr>
          <a:xfrm>
            <a:off x="8460436" y="4064592"/>
            <a:ext cx="3437650" cy="2575693"/>
            <a:chOff x="384206" y="4158361"/>
            <a:chExt cx="3289208" cy="2390250"/>
          </a:xfrm>
        </p:grpSpPr>
        <p:grpSp>
          <p:nvGrpSpPr>
            <p:cNvPr id="12" name="Group 11"/>
            <p:cNvGrpSpPr/>
            <p:nvPr/>
          </p:nvGrpSpPr>
          <p:grpSpPr>
            <a:xfrm>
              <a:off x="384206" y="4158361"/>
              <a:ext cx="3289208" cy="2390250"/>
              <a:chOff x="609599" y="833642"/>
              <a:chExt cx="7941747" cy="5771225"/>
            </a:xfrm>
          </p:grpSpPr>
          <p:grpSp>
            <p:nvGrpSpPr>
              <p:cNvPr id="14" name="Group 14"/>
              <p:cNvGrpSpPr/>
              <p:nvPr/>
            </p:nvGrpSpPr>
            <p:grpSpPr>
              <a:xfrm rot="10800000">
                <a:off x="7696200" y="5257800"/>
                <a:ext cx="621450" cy="1347067"/>
                <a:chOff x="7010400" y="381000"/>
                <a:chExt cx="762000" cy="2033666"/>
              </a:xfrm>
            </p:grpSpPr>
            <p:sp>
              <p:nvSpPr>
                <p:cNvPr id="27" name="Rounded Rectangle 26"/>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1"/>
              <p:cNvGrpSpPr/>
              <p:nvPr/>
            </p:nvGrpSpPr>
            <p:grpSpPr>
              <a:xfrm rot="10800000">
                <a:off x="939238" y="4923502"/>
                <a:ext cx="621450" cy="1347067"/>
                <a:chOff x="7010400" y="381000"/>
                <a:chExt cx="762000" cy="2033666"/>
              </a:xfrm>
            </p:grpSpPr>
            <p:sp>
              <p:nvSpPr>
                <p:cNvPr id="25" name="Rounded Rectangle 24"/>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99460" y="833642"/>
                <a:ext cx="621450" cy="986197"/>
                <a:chOff x="7031201" y="834275"/>
                <a:chExt cx="762000" cy="1488861"/>
              </a:xfrm>
            </p:grpSpPr>
            <p:sp>
              <p:nvSpPr>
                <p:cNvPr id="23" name="Rounded Rectangle 22"/>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7646520" y="1148254"/>
                <a:ext cx="621450" cy="1017899"/>
                <a:chOff x="7087348" y="824753"/>
                <a:chExt cx="762000" cy="1536722"/>
              </a:xfrm>
            </p:grpSpPr>
            <p:sp>
              <p:nvSpPr>
                <p:cNvPr id="21" name="Rounded Rectangle 20"/>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 name="Rectangle 12"/>
            <p:cNvSpPr/>
            <p:nvPr/>
          </p:nvSpPr>
          <p:spPr>
            <a:xfrm>
              <a:off x="871827" y="4819172"/>
              <a:ext cx="2236957" cy="999661"/>
            </a:xfrm>
            <a:prstGeom prst="rect">
              <a:avLst/>
            </a:prstGeom>
          </p:spPr>
          <p:txBody>
            <a:bodyPr wrap="square">
              <a:spAutoFit/>
            </a:bodyPr>
            <a:lstStyle/>
            <a:p>
              <a:pPr algn="ctr"/>
              <a:r>
                <a:rPr lang="en-US" sz="1600" b="1" dirty="0"/>
                <a:t>If we give to those in need with a cheerful heart, God will generously bless us</a:t>
              </a:r>
              <a:endParaRPr lang="en-US" sz="1600" dirty="0"/>
            </a:p>
          </p:txBody>
        </p:sp>
      </p:grpSp>
      <p:pic>
        <p:nvPicPr>
          <p:cNvPr id="3" name="Picture 2">
            <a:extLst>
              <a:ext uri="{FF2B5EF4-FFF2-40B4-BE49-F238E27FC236}">
                <a16:creationId xmlns:a16="http://schemas.microsoft.com/office/drawing/2014/main" id="{E42F7866-2189-42E5-AB56-554D093704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660" y="3128904"/>
            <a:ext cx="3438525" cy="2628900"/>
          </a:xfrm>
          <a:prstGeom prst="rect">
            <a:avLst/>
          </a:prstGeom>
        </p:spPr>
      </p:pic>
      <p:pic>
        <p:nvPicPr>
          <p:cNvPr id="8" name="Picture 7">
            <a:extLst>
              <a:ext uri="{FF2B5EF4-FFF2-40B4-BE49-F238E27FC236}">
                <a16:creationId xmlns:a16="http://schemas.microsoft.com/office/drawing/2014/main" id="{3B7C1165-5061-4941-B26D-7C4F621273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1845" y="713905"/>
            <a:ext cx="3257550" cy="2486025"/>
          </a:xfrm>
          <a:prstGeom prst="rect">
            <a:avLst/>
          </a:prstGeom>
        </p:spPr>
      </p:pic>
    </p:spTree>
    <p:extLst>
      <p:ext uri="{BB962C8B-B14F-4D97-AF65-F5344CB8AC3E}">
        <p14:creationId xmlns:p14="http://schemas.microsoft.com/office/powerpoint/2010/main" val="2819256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37"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outVertical)">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ancient coin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28427" b="1910"/>
          <a:stretch/>
        </p:blipFill>
        <p:spPr bwMode="auto">
          <a:xfrm>
            <a:off x="0" y="0"/>
            <a:ext cx="1223095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01486" y="1055915"/>
            <a:ext cx="4572000" cy="1815882"/>
          </a:xfrm>
          <a:prstGeom prst="rect">
            <a:avLst/>
          </a:prstGeom>
          <a:solidFill>
            <a:schemeClr val="bg2">
              <a:lumMod val="10000"/>
            </a:schemeClr>
          </a:solidFill>
          <a:ln>
            <a:solidFill>
              <a:schemeClr val="bg2">
                <a:lumMod val="75000"/>
              </a:schemeClr>
            </a:solidFill>
          </a:ln>
        </p:spPr>
        <p:txBody>
          <a:bodyPr wrap="square" rtlCol="0">
            <a:spAutoFit/>
          </a:bodyPr>
          <a:lstStyle/>
          <a:p>
            <a:r>
              <a:rPr lang="en-US" sz="2800" i="1" dirty="0">
                <a:solidFill>
                  <a:schemeClr val="bg1"/>
                </a:solidFill>
              </a:rPr>
              <a:t>“The Lord’s way is not to sit at the side of the stream and wait for the water to pass before we cross…</a:t>
            </a:r>
          </a:p>
        </p:txBody>
      </p:sp>
      <p:sp>
        <p:nvSpPr>
          <p:cNvPr id="6" name="TextBox 5"/>
          <p:cNvSpPr txBox="1"/>
          <p:nvPr/>
        </p:nvSpPr>
        <p:spPr>
          <a:xfrm>
            <a:off x="5791200" y="3962401"/>
            <a:ext cx="5475514" cy="1815882"/>
          </a:xfrm>
          <a:prstGeom prst="rect">
            <a:avLst/>
          </a:prstGeom>
          <a:solidFill>
            <a:schemeClr val="bg2">
              <a:lumMod val="10000"/>
            </a:schemeClr>
          </a:solidFill>
          <a:ln>
            <a:solidFill>
              <a:schemeClr val="bg2">
                <a:lumMod val="75000"/>
              </a:schemeClr>
            </a:solidFill>
          </a:ln>
        </p:spPr>
        <p:txBody>
          <a:bodyPr wrap="square" rtlCol="0">
            <a:spAutoFit/>
          </a:bodyPr>
          <a:lstStyle/>
          <a:p>
            <a:r>
              <a:rPr lang="en-US" sz="2800" i="1" dirty="0">
                <a:solidFill>
                  <a:schemeClr val="bg1"/>
                </a:solidFill>
              </a:rPr>
              <a:t> …it is to come together, roll up our sleeves, go to work, and build a bridge or a boat to cross the waters of our challenges.”</a:t>
            </a:r>
          </a:p>
        </p:txBody>
      </p:sp>
      <p:sp>
        <p:nvSpPr>
          <p:cNvPr id="7" name="TextBox 6"/>
          <p:cNvSpPr txBox="1"/>
          <p:nvPr/>
        </p:nvSpPr>
        <p:spPr>
          <a:xfrm>
            <a:off x="4234543" y="6400095"/>
            <a:ext cx="7848600" cy="369332"/>
          </a:xfrm>
          <a:prstGeom prst="rect">
            <a:avLst/>
          </a:prstGeom>
          <a:noFill/>
        </p:spPr>
        <p:txBody>
          <a:bodyPr wrap="square" rtlCol="0">
            <a:spAutoFit/>
          </a:bodyPr>
          <a:lstStyle/>
          <a:p>
            <a:pPr algn="r"/>
            <a:r>
              <a:rPr lang="en-US" dirty="0">
                <a:solidFill>
                  <a:schemeClr val="bg1"/>
                </a:solidFill>
              </a:rPr>
              <a:t>(6)</a:t>
            </a:r>
          </a:p>
        </p:txBody>
      </p:sp>
      <p:sp>
        <p:nvSpPr>
          <p:cNvPr id="10" name="TextBox 9"/>
          <p:cNvSpPr txBox="1"/>
          <p:nvPr/>
        </p:nvSpPr>
        <p:spPr>
          <a:xfrm>
            <a:off x="1567543" y="-21771"/>
            <a:ext cx="8991600" cy="646331"/>
          </a:xfrm>
          <a:prstGeom prst="rect">
            <a:avLst/>
          </a:prstGeom>
          <a:noFill/>
        </p:spPr>
        <p:txBody>
          <a:bodyPr wrap="square" rtlCol="0">
            <a:spAutoFit/>
          </a:bodyPr>
          <a:lstStyle/>
          <a:p>
            <a:pPr algn="ctr"/>
            <a:r>
              <a:rPr lang="en-US" sz="3600" dirty="0">
                <a:solidFill>
                  <a:schemeClr val="bg1"/>
                </a:solidFill>
              </a:rPr>
              <a:t>Priesthood Organization—Welfare Program</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4829" y="173301"/>
            <a:ext cx="1041980" cy="1301429"/>
          </a:xfrm>
          <a:prstGeom prst="rect">
            <a:avLst/>
          </a:prstGeom>
        </p:spPr>
      </p:pic>
      <p:pic>
        <p:nvPicPr>
          <p:cNvPr id="4" name="Picture 3">
            <a:extLst>
              <a:ext uri="{FF2B5EF4-FFF2-40B4-BE49-F238E27FC236}">
                <a16:creationId xmlns:a16="http://schemas.microsoft.com/office/drawing/2014/main" id="{18818FC1-C1C9-4117-8A17-B8AC7DC438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27558" y="911301"/>
            <a:ext cx="3009900" cy="2800350"/>
          </a:xfrm>
          <a:prstGeom prst="rect">
            <a:avLst/>
          </a:prstGeom>
        </p:spPr>
      </p:pic>
      <p:pic>
        <p:nvPicPr>
          <p:cNvPr id="11" name="Picture 10">
            <a:extLst>
              <a:ext uri="{FF2B5EF4-FFF2-40B4-BE49-F238E27FC236}">
                <a16:creationId xmlns:a16="http://schemas.microsoft.com/office/drawing/2014/main" id="{8E00A41A-36AA-41B5-A412-BCDA5AD68D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350" y="3674954"/>
            <a:ext cx="4000500" cy="2438400"/>
          </a:xfrm>
          <a:prstGeom prst="rect">
            <a:avLst/>
          </a:prstGeom>
        </p:spPr>
      </p:pic>
    </p:spTree>
    <p:extLst>
      <p:ext uri="{BB962C8B-B14F-4D97-AF65-F5344CB8AC3E}">
        <p14:creationId xmlns:p14="http://schemas.microsoft.com/office/powerpoint/2010/main" val="3943274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Rectangle 99"/>
          <p:cNvSpPr/>
          <p:nvPr/>
        </p:nvSpPr>
        <p:spPr>
          <a:xfrm>
            <a:off x="0" y="0"/>
            <a:ext cx="12192000" cy="6858000"/>
          </a:xfrm>
          <a:prstGeom prst="rect">
            <a:avLst/>
          </a:prstGeom>
          <a:gradFill>
            <a:gsLst>
              <a:gs pos="0">
                <a:srgbClr val="283214"/>
              </a:gs>
              <a:gs pos="22000">
                <a:schemeClr val="accent3">
                  <a:lumMod val="50000"/>
                </a:schemeClr>
              </a:gs>
              <a:gs pos="79000">
                <a:schemeClr val="accent3">
                  <a:lumMod val="75000"/>
                </a:schemeClr>
              </a:gs>
              <a:gs pos="100000">
                <a:schemeClr val="accent3">
                  <a:lumMod val="60000"/>
                  <a:lumOff val="4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981200" y="1828801"/>
            <a:ext cx="3657600" cy="3108543"/>
          </a:xfrm>
          <a:prstGeom prst="rect">
            <a:avLst/>
          </a:prstGeom>
          <a:noFill/>
        </p:spPr>
        <p:txBody>
          <a:bodyPr wrap="square" rtlCol="0">
            <a:spAutoFit/>
          </a:bodyPr>
          <a:lstStyle/>
          <a:p>
            <a:r>
              <a:rPr lang="en-US" sz="2800" dirty="0">
                <a:solidFill>
                  <a:schemeClr val="bg1"/>
                </a:solidFill>
              </a:rPr>
              <a:t>Our Time</a:t>
            </a:r>
          </a:p>
          <a:p>
            <a:endParaRPr lang="en-US" sz="2800" dirty="0">
              <a:solidFill>
                <a:schemeClr val="bg1"/>
              </a:solidFill>
            </a:endParaRPr>
          </a:p>
          <a:p>
            <a:r>
              <a:rPr lang="en-US" sz="2800" dirty="0">
                <a:solidFill>
                  <a:schemeClr val="bg1"/>
                </a:solidFill>
              </a:rPr>
              <a:t>Our Talents</a:t>
            </a:r>
          </a:p>
          <a:p>
            <a:endParaRPr lang="en-US" sz="2800" dirty="0">
              <a:solidFill>
                <a:schemeClr val="bg1"/>
              </a:solidFill>
            </a:endParaRPr>
          </a:p>
          <a:p>
            <a:r>
              <a:rPr lang="en-US" sz="2800" dirty="0">
                <a:solidFill>
                  <a:schemeClr val="bg1"/>
                </a:solidFill>
              </a:rPr>
              <a:t>Our Means</a:t>
            </a:r>
          </a:p>
          <a:p>
            <a:endParaRPr lang="en-US" sz="2800" dirty="0">
              <a:solidFill>
                <a:schemeClr val="bg1"/>
              </a:solidFill>
            </a:endParaRPr>
          </a:p>
          <a:p>
            <a:r>
              <a:rPr lang="en-US" sz="2800" dirty="0">
                <a:solidFill>
                  <a:schemeClr val="bg1"/>
                </a:solidFill>
              </a:rPr>
              <a:t>Ourselves</a:t>
            </a:r>
          </a:p>
        </p:txBody>
      </p:sp>
      <p:sp>
        <p:nvSpPr>
          <p:cNvPr id="10" name="TextBox 9"/>
          <p:cNvSpPr txBox="1"/>
          <p:nvPr/>
        </p:nvSpPr>
        <p:spPr>
          <a:xfrm>
            <a:off x="1676400" y="87087"/>
            <a:ext cx="8991600" cy="1200329"/>
          </a:xfrm>
          <a:prstGeom prst="rect">
            <a:avLst/>
          </a:prstGeom>
          <a:noFill/>
        </p:spPr>
        <p:txBody>
          <a:bodyPr wrap="square" rtlCol="0">
            <a:spAutoFit/>
          </a:bodyPr>
          <a:lstStyle/>
          <a:p>
            <a:pPr algn="ctr"/>
            <a:r>
              <a:rPr lang="en-US" sz="3600" dirty="0">
                <a:solidFill>
                  <a:schemeClr val="bg1"/>
                </a:solidFill>
              </a:rPr>
              <a:t>Not Only Tithing and Fast Offerings do we contribute:</a:t>
            </a:r>
          </a:p>
        </p:txBody>
      </p:sp>
      <p:grpSp>
        <p:nvGrpSpPr>
          <p:cNvPr id="2" name="Group 5"/>
          <p:cNvGrpSpPr/>
          <p:nvPr/>
        </p:nvGrpSpPr>
        <p:grpSpPr>
          <a:xfrm>
            <a:off x="7369629" y="4419600"/>
            <a:ext cx="2044119" cy="1905000"/>
            <a:chOff x="1295400" y="4114800"/>
            <a:chExt cx="1869948" cy="1905000"/>
          </a:xfrm>
        </p:grpSpPr>
        <p:grpSp>
          <p:nvGrpSpPr>
            <p:cNvPr id="3" name="Group 92"/>
            <p:cNvGrpSpPr/>
            <p:nvPr/>
          </p:nvGrpSpPr>
          <p:grpSpPr>
            <a:xfrm>
              <a:off x="2209800" y="4191000"/>
              <a:ext cx="955548" cy="1807176"/>
              <a:chOff x="2590800" y="1395325"/>
              <a:chExt cx="1676400" cy="3710075"/>
            </a:xfrm>
          </p:grpSpPr>
          <p:sp>
            <p:nvSpPr>
              <p:cNvPr id="27" name="Teardrop 26"/>
              <p:cNvSpPr/>
              <p:nvPr/>
            </p:nvSpPr>
            <p:spPr>
              <a:xfrm rot="17973269">
                <a:off x="3466163" y="2004266"/>
                <a:ext cx="761716" cy="651098"/>
              </a:xfrm>
              <a:prstGeom prst="teardrop">
                <a:avLst>
                  <a:gd name="adj" fmla="val 150432"/>
                </a:avLst>
              </a:prstGeom>
              <a:solidFill>
                <a:schemeClr val="accent6">
                  <a:lumMod val="50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ardrop 27"/>
              <p:cNvSpPr/>
              <p:nvPr/>
            </p:nvSpPr>
            <p:spPr>
              <a:xfrm rot="19540531">
                <a:off x="2708932" y="1913377"/>
                <a:ext cx="595470" cy="832875"/>
              </a:xfrm>
              <a:prstGeom prst="teardrop">
                <a:avLst>
                  <a:gd name="adj" fmla="val 150432"/>
                </a:avLst>
              </a:prstGeom>
              <a:solidFill>
                <a:schemeClr val="accent6">
                  <a:lumMod val="50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rot="1003864">
                <a:off x="3397956" y="4648200"/>
                <a:ext cx="620889" cy="457200"/>
              </a:xfrm>
              <a:prstGeom prst="ellipse">
                <a:avLst/>
              </a:prstGeom>
              <a:solidFill>
                <a:srgbClr val="99660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rot="21061729">
                <a:off x="2777067" y="4648200"/>
                <a:ext cx="620889" cy="457200"/>
              </a:xfrm>
              <a:prstGeom prst="ellipse">
                <a:avLst/>
              </a:prstGeom>
              <a:solidFill>
                <a:srgbClr val="99660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3832578" y="3657600"/>
                <a:ext cx="372533" cy="457200"/>
              </a:xfrm>
              <a:prstGeom prst="ellipse">
                <a:avLst/>
              </a:prstGeom>
              <a:solidFill>
                <a:schemeClr val="accent6">
                  <a:lumMod val="40000"/>
                  <a:lumOff val="60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2590800" y="3505200"/>
                <a:ext cx="372533" cy="457200"/>
              </a:xfrm>
              <a:prstGeom prst="ellipse">
                <a:avLst/>
              </a:prstGeom>
              <a:solidFill>
                <a:schemeClr val="accent6">
                  <a:lumMod val="40000"/>
                  <a:lumOff val="60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Manual Operation 32"/>
              <p:cNvSpPr/>
              <p:nvPr/>
            </p:nvSpPr>
            <p:spPr>
              <a:xfrm rot="8941098">
                <a:off x="3671504" y="2850928"/>
                <a:ext cx="305417" cy="1066800"/>
              </a:xfrm>
              <a:prstGeom prst="flowChartManualOperation">
                <a:avLst/>
              </a:prstGeom>
              <a:solidFill>
                <a:schemeClr val="tx2">
                  <a:lumMod val="40000"/>
                  <a:lumOff val="60000"/>
                </a:schemeClr>
              </a:solid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Manual Operation 33"/>
              <p:cNvSpPr/>
              <p:nvPr/>
            </p:nvSpPr>
            <p:spPr>
              <a:xfrm rot="12880156">
                <a:off x="2864689" y="2800599"/>
                <a:ext cx="445958" cy="1052168"/>
              </a:xfrm>
              <a:prstGeom prst="flowChartManualOperation">
                <a:avLst/>
              </a:prstGeom>
              <a:solidFill>
                <a:schemeClr val="tx2">
                  <a:lumMod val="40000"/>
                  <a:lumOff val="60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Extract 34"/>
              <p:cNvSpPr/>
              <p:nvPr/>
            </p:nvSpPr>
            <p:spPr>
              <a:xfrm>
                <a:off x="2590800" y="2667000"/>
                <a:ext cx="1676400" cy="2133600"/>
              </a:xfrm>
              <a:prstGeom prst="flowChartExtract">
                <a:avLst/>
              </a:prstGeom>
              <a:solidFill>
                <a:schemeClr val="tx2">
                  <a:lumMod val="40000"/>
                  <a:lumOff val="60000"/>
                </a:schemeClr>
              </a:solid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Manual Operation 35"/>
              <p:cNvSpPr/>
              <p:nvPr/>
            </p:nvSpPr>
            <p:spPr>
              <a:xfrm rot="12880156">
                <a:off x="2972724" y="2568645"/>
                <a:ext cx="383238" cy="1066800"/>
              </a:xfrm>
              <a:prstGeom prst="flowChartManualOperation">
                <a:avLst/>
              </a:prstGeom>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Extract 36"/>
              <p:cNvSpPr/>
              <p:nvPr/>
            </p:nvSpPr>
            <p:spPr>
              <a:xfrm>
                <a:off x="2714978" y="2514600"/>
                <a:ext cx="1428044" cy="1981200"/>
              </a:xfrm>
              <a:prstGeom prst="flowChartExtract">
                <a:avLst/>
              </a:prstGeom>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Manual Operation 37"/>
              <p:cNvSpPr/>
              <p:nvPr/>
            </p:nvSpPr>
            <p:spPr>
              <a:xfrm rot="9242925">
                <a:off x="3609416" y="2622328"/>
                <a:ext cx="305417" cy="1066800"/>
              </a:xfrm>
              <a:prstGeom prst="flowChartManualOperation">
                <a:avLst/>
              </a:prstGeom>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lowchart: Extract 38"/>
              <p:cNvSpPr/>
              <p:nvPr/>
            </p:nvSpPr>
            <p:spPr>
              <a:xfrm rot="10800000">
                <a:off x="3211689" y="2514600"/>
                <a:ext cx="496711" cy="497938"/>
              </a:xfrm>
              <a:prstGeom prst="flowChartExtract">
                <a:avLst/>
              </a:prstGeom>
              <a:solidFill>
                <a:schemeClr val="accent6">
                  <a:lumMod val="40000"/>
                  <a:lumOff val="60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3087511" y="1524000"/>
                <a:ext cx="745067" cy="1219200"/>
              </a:xfrm>
              <a:prstGeom prst="ellipse">
                <a:avLst/>
              </a:prstGeom>
              <a:solidFill>
                <a:schemeClr val="accent6">
                  <a:lumMod val="40000"/>
                  <a:lumOff val="60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ardrop 40"/>
              <p:cNvSpPr/>
              <p:nvPr/>
            </p:nvSpPr>
            <p:spPr>
              <a:xfrm rot="5068211">
                <a:off x="3267670" y="1446370"/>
                <a:ext cx="624689" cy="522599"/>
              </a:xfrm>
              <a:prstGeom prst="teardrop">
                <a:avLst/>
              </a:prstGeom>
              <a:solidFill>
                <a:schemeClr val="accent6">
                  <a:lumMod val="50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ardrop 41"/>
              <p:cNvSpPr/>
              <p:nvPr/>
            </p:nvSpPr>
            <p:spPr>
              <a:xfrm rot="16531789" flipH="1">
                <a:off x="2873438" y="1446371"/>
                <a:ext cx="624689" cy="522599"/>
              </a:xfrm>
              <a:prstGeom prst="teardrop">
                <a:avLst/>
              </a:prstGeom>
              <a:solidFill>
                <a:schemeClr val="accent6">
                  <a:lumMod val="50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Oval 7"/>
            <p:cNvSpPr/>
            <p:nvPr/>
          </p:nvSpPr>
          <p:spPr>
            <a:xfrm>
              <a:off x="1803400" y="5296387"/>
              <a:ext cx="179467" cy="180520"/>
            </a:xfrm>
            <a:prstGeom prst="ellipse">
              <a:avLst/>
            </a:prstGeom>
            <a:solidFill>
              <a:schemeClr val="accent6">
                <a:lumMod val="60000"/>
                <a:lumOff val="40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237"/>
            <p:cNvGrpSpPr/>
            <p:nvPr/>
          </p:nvGrpSpPr>
          <p:grpSpPr>
            <a:xfrm flipH="1">
              <a:off x="1295400" y="4114800"/>
              <a:ext cx="590624" cy="1905000"/>
              <a:chOff x="5800669" y="2117123"/>
              <a:chExt cx="914582" cy="1769077"/>
            </a:xfrm>
          </p:grpSpPr>
          <p:sp>
            <p:nvSpPr>
              <p:cNvPr id="14" name="Rounded Rectangle 13"/>
              <p:cNvSpPr/>
              <p:nvPr/>
            </p:nvSpPr>
            <p:spPr>
              <a:xfrm flipH="1">
                <a:off x="6057377" y="2819400"/>
                <a:ext cx="609600" cy="1066800"/>
              </a:xfrm>
              <a:prstGeom prst="roundRect">
                <a:avLst/>
              </a:prstGeom>
              <a:solidFill>
                <a:schemeClr val="bg2">
                  <a:lumMod val="2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iagonal Stripe 14"/>
              <p:cNvSpPr/>
              <p:nvPr/>
            </p:nvSpPr>
            <p:spPr>
              <a:xfrm rot="6263161">
                <a:off x="5994285" y="2844395"/>
                <a:ext cx="297861" cy="216848"/>
              </a:xfrm>
              <a:prstGeom prst="diagStripe">
                <a:avLst>
                  <a:gd name="adj" fmla="val 39096"/>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Diagonal Stripe 15"/>
              <p:cNvSpPr/>
              <p:nvPr/>
            </p:nvSpPr>
            <p:spPr>
              <a:xfrm rot="15336839" flipH="1">
                <a:off x="6311323" y="2745003"/>
                <a:ext cx="238329" cy="364000"/>
              </a:xfrm>
              <a:prstGeom prst="diagStripe">
                <a:avLst>
                  <a:gd name="adj" fmla="val 39096"/>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Oval 16"/>
              <p:cNvSpPr/>
              <p:nvPr/>
            </p:nvSpPr>
            <p:spPr>
              <a:xfrm flipH="1">
                <a:off x="6362177" y="2819400"/>
                <a:ext cx="304800" cy="609600"/>
              </a:xfrm>
              <a:prstGeom prst="ellipse">
                <a:avLst/>
              </a:prstGeom>
              <a:solidFill>
                <a:schemeClr val="bg2">
                  <a:lumMod val="2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201"/>
              <p:cNvGrpSpPr/>
              <p:nvPr/>
            </p:nvGrpSpPr>
            <p:grpSpPr>
              <a:xfrm rot="800427" flipH="1">
                <a:off x="6091146" y="2880492"/>
                <a:ext cx="150849" cy="748553"/>
                <a:chOff x="2438400" y="3581400"/>
                <a:chExt cx="228600" cy="672353"/>
              </a:xfrm>
              <a:solidFill>
                <a:schemeClr val="tx2"/>
              </a:solidFill>
            </p:grpSpPr>
            <p:sp>
              <p:nvSpPr>
                <p:cNvPr id="25" name="Pentagon 24"/>
                <p:cNvSpPr/>
                <p:nvPr/>
              </p:nvSpPr>
              <p:spPr>
                <a:xfrm rot="5400000">
                  <a:off x="2259106" y="3872753"/>
                  <a:ext cx="609600" cy="152400"/>
                </a:xfrm>
                <a:prstGeom prst="homePlate">
                  <a:avLst>
                    <a:gd name="adj" fmla="val 79412"/>
                  </a:avLst>
                </a:prstGeom>
                <a:grp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Merge 25"/>
                <p:cNvSpPr/>
                <p:nvPr/>
              </p:nvSpPr>
              <p:spPr>
                <a:xfrm>
                  <a:off x="2438400" y="3581400"/>
                  <a:ext cx="228600" cy="228600"/>
                </a:xfrm>
                <a:prstGeom prst="flowChartMerge">
                  <a:avLst/>
                </a:prstGeom>
                <a:grp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Oval 18"/>
              <p:cNvSpPr/>
              <p:nvPr/>
            </p:nvSpPr>
            <p:spPr>
              <a:xfrm rot="6406274" flipH="1">
                <a:off x="6029442" y="2998932"/>
                <a:ext cx="304800" cy="762346"/>
              </a:xfrm>
              <a:prstGeom prst="ellipse">
                <a:avLst/>
              </a:prstGeom>
              <a:solidFill>
                <a:schemeClr val="bg2">
                  <a:lumMod val="2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4439271" flipH="1">
                <a:off x="6306995" y="3215201"/>
                <a:ext cx="295146" cy="198715"/>
              </a:xfrm>
              <a:prstGeom prst="ellipse">
                <a:avLst/>
              </a:prstGeom>
              <a:solidFill>
                <a:schemeClr val="bg2">
                  <a:lumMod val="25000"/>
                </a:schemeClr>
              </a:solidFill>
              <a:ln w="2222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flipH="1">
                <a:off x="6057377" y="2209800"/>
                <a:ext cx="609600" cy="685800"/>
              </a:xfrm>
              <a:prstGeom prst="ellipse">
                <a:avLst/>
              </a:prstGeom>
              <a:solidFill>
                <a:schemeClr val="accent6">
                  <a:lumMod val="60000"/>
                  <a:lumOff val="40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ardrop 21"/>
              <p:cNvSpPr/>
              <p:nvPr/>
            </p:nvSpPr>
            <p:spPr>
              <a:xfrm rot="4086748">
                <a:off x="6074531" y="2041762"/>
                <a:ext cx="300251" cy="450974"/>
              </a:xfrm>
              <a:prstGeom prst="teardrop">
                <a:avLst/>
              </a:prstGeom>
              <a:solidFill>
                <a:schemeClr val="accent6">
                  <a:lumMod val="50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ardrop 22"/>
              <p:cNvSpPr/>
              <p:nvPr/>
            </p:nvSpPr>
            <p:spPr>
              <a:xfrm rot="6315065">
                <a:off x="6358401" y="2181100"/>
                <a:ext cx="364900" cy="348801"/>
              </a:xfrm>
              <a:prstGeom prst="teardrop">
                <a:avLst/>
              </a:prstGeom>
              <a:solidFill>
                <a:schemeClr val="accent6">
                  <a:lumMod val="50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flipH="1">
                <a:off x="6324600" y="2393576"/>
                <a:ext cx="277906" cy="228600"/>
              </a:xfrm>
              <a:prstGeom prst="ellipse">
                <a:avLst/>
              </a:prstGeom>
              <a:solidFill>
                <a:schemeClr val="accent6">
                  <a:lumMod val="60000"/>
                  <a:lumOff val="40000"/>
                </a:schemeClr>
              </a:solidFill>
              <a:ln w="2222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rapezoid 10"/>
            <p:cNvSpPr/>
            <p:nvPr/>
          </p:nvSpPr>
          <p:spPr>
            <a:xfrm rot="10800000">
              <a:off x="1828800" y="5029200"/>
              <a:ext cx="304800" cy="381000"/>
            </a:xfrm>
            <a:prstGeom prst="trapezoid">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1873624" y="5127812"/>
              <a:ext cx="233082" cy="8964"/>
            </a:xfrm>
            <a:custGeom>
              <a:avLst/>
              <a:gdLst>
                <a:gd name="connsiteX0" fmla="*/ 0 w 233082"/>
                <a:gd name="connsiteY0" fmla="*/ 0 h 8964"/>
                <a:gd name="connsiteX1" fmla="*/ 233082 w 233082"/>
                <a:gd name="connsiteY1" fmla="*/ 8964 h 8964"/>
                <a:gd name="connsiteX2" fmla="*/ 233082 w 233082"/>
                <a:gd name="connsiteY2" fmla="*/ 8964 h 8964"/>
              </a:gdLst>
              <a:ahLst/>
              <a:cxnLst>
                <a:cxn ang="0">
                  <a:pos x="connsiteX0" y="connsiteY0"/>
                </a:cxn>
                <a:cxn ang="0">
                  <a:pos x="connsiteX1" y="connsiteY1"/>
                </a:cxn>
                <a:cxn ang="0">
                  <a:pos x="connsiteX2" y="connsiteY2"/>
                </a:cxn>
              </a:cxnLst>
              <a:rect l="l" t="t" r="r" b="b"/>
              <a:pathLst>
                <a:path w="233082" h="8964">
                  <a:moveTo>
                    <a:pt x="0" y="0"/>
                  </a:moveTo>
                  <a:lnTo>
                    <a:pt x="233082" y="8964"/>
                  </a:lnTo>
                  <a:lnTo>
                    <a:pt x="233082" y="8964"/>
                  </a:lnTo>
                </a:path>
              </a:pathLst>
            </a:cu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Oval 12"/>
            <p:cNvSpPr/>
            <p:nvPr/>
          </p:nvSpPr>
          <p:spPr>
            <a:xfrm>
              <a:off x="1854200" y="5362031"/>
              <a:ext cx="152400" cy="131287"/>
            </a:xfrm>
            <a:prstGeom prst="ellipse">
              <a:avLst/>
            </a:prstGeom>
            <a:solidFill>
              <a:schemeClr val="accent6">
                <a:lumMod val="60000"/>
                <a:lumOff val="40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42"/>
          <p:cNvGrpSpPr/>
          <p:nvPr/>
        </p:nvGrpSpPr>
        <p:grpSpPr>
          <a:xfrm>
            <a:off x="7239000" y="2057400"/>
            <a:ext cx="2057400" cy="1447800"/>
            <a:chOff x="2667000" y="762000"/>
            <a:chExt cx="2209800" cy="1524000"/>
          </a:xfrm>
        </p:grpSpPr>
        <p:sp>
          <p:nvSpPr>
            <p:cNvPr id="44" name="Wave 43"/>
            <p:cNvSpPr/>
            <p:nvPr/>
          </p:nvSpPr>
          <p:spPr>
            <a:xfrm>
              <a:off x="2667000" y="762000"/>
              <a:ext cx="2209800" cy="1524000"/>
            </a:xfrm>
            <a:prstGeom prst="wav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3429000" y="1087582"/>
              <a:ext cx="872836" cy="872835"/>
            </a:xfrm>
            <a:prstGeom prst="ellips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3581400" y="1143000"/>
              <a:ext cx="969818" cy="809938"/>
            </a:xfrm>
            <a:prstGeom prst="rect">
              <a:avLst/>
            </a:prstGeom>
            <a:noFill/>
          </p:spPr>
          <p:txBody>
            <a:bodyPr wrap="square" rtlCol="0">
              <a:spAutoFit/>
            </a:bodyPr>
            <a:lstStyle/>
            <a:p>
              <a:r>
                <a:rPr lang="en-US" sz="4400" dirty="0"/>
                <a:t>1</a:t>
              </a:r>
            </a:p>
          </p:txBody>
        </p:sp>
      </p:grpSp>
      <p:grpSp>
        <p:nvGrpSpPr>
          <p:cNvPr id="18" name="Group 32"/>
          <p:cNvGrpSpPr/>
          <p:nvPr/>
        </p:nvGrpSpPr>
        <p:grpSpPr>
          <a:xfrm>
            <a:off x="6781800" y="2286000"/>
            <a:ext cx="838200" cy="1676400"/>
            <a:chOff x="1447800" y="1600200"/>
            <a:chExt cx="1905000" cy="3124200"/>
          </a:xfrm>
        </p:grpSpPr>
        <p:sp>
          <p:nvSpPr>
            <p:cNvPr id="48" name="Can 47"/>
            <p:cNvSpPr/>
            <p:nvPr/>
          </p:nvSpPr>
          <p:spPr>
            <a:xfrm>
              <a:off x="1447800" y="1600200"/>
              <a:ext cx="1905000" cy="3124200"/>
            </a:xfrm>
            <a:prstGeom prst="can">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lowchart: Stored Data 48"/>
            <p:cNvSpPr/>
            <p:nvPr/>
          </p:nvSpPr>
          <p:spPr>
            <a:xfrm rot="16200000">
              <a:off x="1485900" y="2247900"/>
              <a:ext cx="1828800" cy="1905000"/>
            </a:xfrm>
            <a:prstGeom prst="flowChartOnlineStorag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1524000" y="2666999"/>
              <a:ext cx="1828800" cy="860376"/>
            </a:xfrm>
            <a:prstGeom prst="rect">
              <a:avLst/>
            </a:prstGeom>
            <a:noFill/>
          </p:spPr>
          <p:txBody>
            <a:bodyPr wrap="square" rtlCol="0">
              <a:spAutoFit/>
            </a:bodyPr>
            <a:lstStyle/>
            <a:p>
              <a:r>
                <a:rPr lang="en-US" sz="2400" dirty="0"/>
                <a:t>Food</a:t>
              </a:r>
            </a:p>
          </p:txBody>
        </p:sp>
      </p:grpSp>
      <p:grpSp>
        <p:nvGrpSpPr>
          <p:cNvPr id="43" name="Group 50"/>
          <p:cNvGrpSpPr/>
          <p:nvPr/>
        </p:nvGrpSpPr>
        <p:grpSpPr>
          <a:xfrm rot="2113886">
            <a:off x="4898657" y="3436054"/>
            <a:ext cx="1280632" cy="3124200"/>
            <a:chOff x="6477000" y="1709928"/>
            <a:chExt cx="1595570" cy="3892515"/>
          </a:xfrm>
        </p:grpSpPr>
        <p:grpSp>
          <p:nvGrpSpPr>
            <p:cNvPr id="47" name="Group 114"/>
            <p:cNvGrpSpPr/>
            <p:nvPr/>
          </p:nvGrpSpPr>
          <p:grpSpPr>
            <a:xfrm>
              <a:off x="7239000" y="1752600"/>
              <a:ext cx="313945" cy="460248"/>
              <a:chOff x="7239000" y="1752600"/>
              <a:chExt cx="313945" cy="460248"/>
            </a:xfrm>
          </p:grpSpPr>
          <p:grpSp>
            <p:nvGrpSpPr>
              <p:cNvPr id="51" name="Group 111"/>
              <p:cNvGrpSpPr/>
              <p:nvPr/>
            </p:nvGrpSpPr>
            <p:grpSpPr>
              <a:xfrm>
                <a:off x="7239000" y="1981200"/>
                <a:ext cx="313944" cy="231648"/>
                <a:chOff x="7696200" y="1637552"/>
                <a:chExt cx="551883" cy="304800"/>
              </a:xfrm>
            </p:grpSpPr>
            <p:sp>
              <p:nvSpPr>
                <p:cNvPr id="87" name="Rounded Rectangle 86"/>
                <p:cNvSpPr/>
                <p:nvPr/>
              </p:nvSpPr>
              <p:spPr>
                <a:xfrm rot="5400000">
                  <a:off x="7850124" y="1598676"/>
                  <a:ext cx="73152" cy="3810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88" name="Oval 87"/>
                <p:cNvSpPr/>
                <p:nvPr/>
              </p:nvSpPr>
              <p:spPr>
                <a:xfrm rot="5184133">
                  <a:off x="7981383" y="1675652"/>
                  <a:ext cx="304800" cy="2286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52" name="Group 110"/>
              <p:cNvGrpSpPr/>
              <p:nvPr/>
            </p:nvGrpSpPr>
            <p:grpSpPr>
              <a:xfrm>
                <a:off x="7239001" y="1752600"/>
                <a:ext cx="313944" cy="231648"/>
                <a:chOff x="7696200" y="1637552"/>
                <a:chExt cx="551883" cy="304800"/>
              </a:xfrm>
            </p:grpSpPr>
            <p:sp>
              <p:nvSpPr>
                <p:cNvPr id="85" name="Rounded Rectangle 84"/>
                <p:cNvSpPr/>
                <p:nvPr/>
              </p:nvSpPr>
              <p:spPr>
                <a:xfrm rot="5400000">
                  <a:off x="7850124" y="1598676"/>
                  <a:ext cx="73152" cy="3810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86" name="Oval 85"/>
                <p:cNvSpPr/>
                <p:nvPr/>
              </p:nvSpPr>
              <p:spPr>
                <a:xfrm rot="5184133">
                  <a:off x="7981383" y="1675652"/>
                  <a:ext cx="304800" cy="2286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sp>
          <p:nvSpPr>
            <p:cNvPr id="53" name="Oval 52"/>
            <p:cNvSpPr/>
            <p:nvPr/>
          </p:nvSpPr>
          <p:spPr>
            <a:xfrm>
              <a:off x="6629400" y="3352800"/>
              <a:ext cx="1219200" cy="838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54" name="Oval 53"/>
            <p:cNvSpPr/>
            <p:nvPr/>
          </p:nvSpPr>
          <p:spPr>
            <a:xfrm>
              <a:off x="6477000" y="4343400"/>
              <a:ext cx="1447800" cy="10668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55" name="Moon 54"/>
            <p:cNvSpPr/>
            <p:nvPr/>
          </p:nvSpPr>
          <p:spPr>
            <a:xfrm>
              <a:off x="7467600" y="3886200"/>
              <a:ext cx="457200" cy="762000"/>
            </a:xfrm>
            <a:prstGeom prst="moon">
              <a:avLst>
                <a:gd name="adj" fmla="val 49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56" name="Moon 55"/>
            <p:cNvSpPr/>
            <p:nvPr/>
          </p:nvSpPr>
          <p:spPr>
            <a:xfrm rot="11248105">
              <a:off x="6500998" y="3900095"/>
              <a:ext cx="457200" cy="762000"/>
            </a:xfrm>
            <a:prstGeom prst="moon">
              <a:avLst>
                <a:gd name="adj" fmla="val 49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57" name="Oval 56"/>
            <p:cNvSpPr/>
            <p:nvPr/>
          </p:nvSpPr>
          <p:spPr>
            <a:xfrm>
              <a:off x="6781800" y="3733800"/>
              <a:ext cx="838200" cy="9906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58" name="Trapezoid 57"/>
            <p:cNvSpPr/>
            <p:nvPr/>
          </p:nvSpPr>
          <p:spPr>
            <a:xfrm>
              <a:off x="7010400" y="2133600"/>
              <a:ext cx="368808" cy="2505456"/>
            </a:xfrm>
            <a:prstGeom prst="trapezoid">
              <a:avLst/>
            </a:prstGeom>
            <a:solidFill>
              <a:srgbClr val="D58A2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cxnSp>
          <p:nvCxnSpPr>
            <p:cNvPr id="59" name="Straight Connector 58"/>
            <p:cNvCxnSpPr>
              <a:stCxn id="64" idx="2"/>
            </p:cNvCxnSpPr>
            <p:nvPr/>
          </p:nvCxnSpPr>
          <p:spPr>
            <a:xfrm>
              <a:off x="7193280" y="2258568"/>
              <a:ext cx="3048" cy="2514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7272528" y="2237232"/>
              <a:ext cx="3048" cy="2514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7135368" y="2246376"/>
              <a:ext cx="3048" cy="2514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Rounded Rectangle 61"/>
            <p:cNvSpPr/>
            <p:nvPr/>
          </p:nvSpPr>
          <p:spPr>
            <a:xfrm rot="5400000">
              <a:off x="7124700" y="4610100"/>
              <a:ext cx="182880" cy="502920"/>
            </a:xfrm>
            <a:prstGeom prst="round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nvGrpSpPr>
            <p:cNvPr id="63" name="Group 115"/>
            <p:cNvGrpSpPr/>
            <p:nvPr/>
          </p:nvGrpSpPr>
          <p:grpSpPr>
            <a:xfrm rot="10800000">
              <a:off x="6827520" y="1770888"/>
              <a:ext cx="313945" cy="460248"/>
              <a:chOff x="7239000" y="1752600"/>
              <a:chExt cx="313945" cy="460248"/>
            </a:xfrm>
          </p:grpSpPr>
          <p:grpSp>
            <p:nvGrpSpPr>
              <p:cNvPr id="73" name="Group 111"/>
              <p:cNvGrpSpPr/>
              <p:nvPr/>
            </p:nvGrpSpPr>
            <p:grpSpPr>
              <a:xfrm>
                <a:off x="7239000" y="1981200"/>
                <a:ext cx="313944" cy="231648"/>
                <a:chOff x="7696200" y="1637552"/>
                <a:chExt cx="551883" cy="304800"/>
              </a:xfrm>
            </p:grpSpPr>
            <p:sp>
              <p:nvSpPr>
                <p:cNvPr id="81" name="Rounded Rectangle 80"/>
                <p:cNvSpPr/>
                <p:nvPr/>
              </p:nvSpPr>
              <p:spPr>
                <a:xfrm rot="5400000">
                  <a:off x="7850124" y="1598676"/>
                  <a:ext cx="73152" cy="3810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82" name="Oval 81"/>
                <p:cNvSpPr/>
                <p:nvPr/>
              </p:nvSpPr>
              <p:spPr>
                <a:xfrm rot="5184133">
                  <a:off x="7981383" y="1675652"/>
                  <a:ext cx="304800" cy="2286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77" name="Group 110"/>
              <p:cNvGrpSpPr/>
              <p:nvPr/>
            </p:nvGrpSpPr>
            <p:grpSpPr>
              <a:xfrm>
                <a:off x="7239001" y="1752600"/>
                <a:ext cx="313944" cy="231648"/>
                <a:chOff x="7696200" y="1637552"/>
                <a:chExt cx="551883" cy="304800"/>
              </a:xfrm>
            </p:grpSpPr>
            <p:sp>
              <p:nvSpPr>
                <p:cNvPr id="79" name="Rounded Rectangle 78"/>
                <p:cNvSpPr/>
                <p:nvPr/>
              </p:nvSpPr>
              <p:spPr>
                <a:xfrm rot="5400000">
                  <a:off x="7850124" y="1598676"/>
                  <a:ext cx="73152" cy="3810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80" name="Oval 79"/>
                <p:cNvSpPr/>
                <p:nvPr/>
              </p:nvSpPr>
              <p:spPr>
                <a:xfrm rot="5184133">
                  <a:off x="7981383" y="1675652"/>
                  <a:ext cx="304800" cy="2286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sp>
          <p:nvSpPr>
            <p:cNvPr id="64" name="Rounded Rectangle 63"/>
            <p:cNvSpPr/>
            <p:nvPr/>
          </p:nvSpPr>
          <p:spPr>
            <a:xfrm>
              <a:off x="7040880" y="1709928"/>
              <a:ext cx="304800" cy="54864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cxnSp>
          <p:nvCxnSpPr>
            <p:cNvPr id="65" name="Straight Connector 64"/>
            <p:cNvCxnSpPr/>
            <p:nvPr/>
          </p:nvCxnSpPr>
          <p:spPr>
            <a:xfrm flipH="1">
              <a:off x="7010400" y="3581400"/>
              <a:ext cx="381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a:off x="7010400" y="4191000"/>
              <a:ext cx="381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Oval 66"/>
            <p:cNvSpPr/>
            <p:nvPr/>
          </p:nvSpPr>
          <p:spPr>
            <a:xfrm>
              <a:off x="7467600" y="3733801"/>
              <a:ext cx="304800" cy="3048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68" name="Oval 67"/>
            <p:cNvSpPr/>
            <p:nvPr/>
          </p:nvSpPr>
          <p:spPr>
            <a:xfrm>
              <a:off x="7467600" y="4419600"/>
              <a:ext cx="304800" cy="3048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69" name="Oval 68"/>
            <p:cNvSpPr/>
            <p:nvPr/>
          </p:nvSpPr>
          <p:spPr>
            <a:xfrm>
              <a:off x="6705600" y="3810000"/>
              <a:ext cx="304800" cy="3048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70" name="Oval 69"/>
            <p:cNvSpPr/>
            <p:nvPr/>
          </p:nvSpPr>
          <p:spPr>
            <a:xfrm>
              <a:off x="6629400" y="4419600"/>
              <a:ext cx="304800" cy="3048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71" name="Freeform 70"/>
            <p:cNvSpPr/>
            <p:nvPr/>
          </p:nvSpPr>
          <p:spPr>
            <a:xfrm>
              <a:off x="6705600" y="4419600"/>
              <a:ext cx="202861" cy="533400"/>
            </a:xfrm>
            <a:custGeom>
              <a:avLst/>
              <a:gdLst>
                <a:gd name="connsiteX0" fmla="*/ 315173 w 315173"/>
                <a:gd name="connsiteY0" fmla="*/ 119572 h 613004"/>
                <a:gd name="connsiteX1" fmla="*/ 306029 w 315173"/>
                <a:gd name="connsiteY1" fmla="*/ 73852 h 613004"/>
                <a:gd name="connsiteX2" fmla="*/ 260309 w 315173"/>
                <a:gd name="connsiteY2" fmla="*/ 37276 h 613004"/>
                <a:gd name="connsiteX3" fmla="*/ 232877 w 315173"/>
                <a:gd name="connsiteY3" fmla="*/ 18988 h 613004"/>
                <a:gd name="connsiteX4" fmla="*/ 178013 w 315173"/>
                <a:gd name="connsiteY4" fmla="*/ 700 h 613004"/>
                <a:gd name="connsiteX5" fmla="*/ 77429 w 315173"/>
                <a:gd name="connsiteY5" fmla="*/ 28132 h 613004"/>
                <a:gd name="connsiteX6" fmla="*/ 59141 w 315173"/>
                <a:gd name="connsiteY6" fmla="*/ 82996 h 613004"/>
                <a:gd name="connsiteX7" fmla="*/ 49997 w 315173"/>
                <a:gd name="connsiteY7" fmla="*/ 110428 h 613004"/>
                <a:gd name="connsiteX8" fmla="*/ 77429 w 315173"/>
                <a:gd name="connsiteY8" fmla="*/ 220156 h 613004"/>
                <a:gd name="connsiteX9" fmla="*/ 95717 w 315173"/>
                <a:gd name="connsiteY9" fmla="*/ 247588 h 613004"/>
                <a:gd name="connsiteX10" fmla="*/ 123149 w 315173"/>
                <a:gd name="connsiteY10" fmla="*/ 256732 h 613004"/>
                <a:gd name="connsiteX11" fmla="*/ 141437 w 315173"/>
                <a:gd name="connsiteY11" fmla="*/ 284164 h 613004"/>
                <a:gd name="connsiteX12" fmla="*/ 168869 w 315173"/>
                <a:gd name="connsiteY12" fmla="*/ 293308 h 613004"/>
                <a:gd name="connsiteX13" fmla="*/ 178013 w 315173"/>
                <a:gd name="connsiteY13" fmla="*/ 320740 h 613004"/>
                <a:gd name="connsiteX14" fmla="*/ 223733 w 315173"/>
                <a:gd name="connsiteY14" fmla="*/ 375604 h 613004"/>
                <a:gd name="connsiteX15" fmla="*/ 242021 w 315173"/>
                <a:gd name="connsiteY15" fmla="*/ 403036 h 613004"/>
                <a:gd name="connsiteX16" fmla="*/ 260309 w 315173"/>
                <a:gd name="connsiteY16" fmla="*/ 457900 h 613004"/>
                <a:gd name="connsiteX17" fmla="*/ 251165 w 315173"/>
                <a:gd name="connsiteY17" fmla="*/ 531052 h 613004"/>
                <a:gd name="connsiteX18" fmla="*/ 242021 w 315173"/>
                <a:gd name="connsiteY18" fmla="*/ 558484 h 613004"/>
                <a:gd name="connsiteX19" fmla="*/ 187157 w 315173"/>
                <a:gd name="connsiteY19" fmla="*/ 585916 h 613004"/>
                <a:gd name="connsiteX20" fmla="*/ 159725 w 315173"/>
                <a:gd name="connsiteY20" fmla="*/ 604204 h 613004"/>
                <a:gd name="connsiteX21" fmla="*/ 22565 w 315173"/>
                <a:gd name="connsiteY21" fmla="*/ 576772 h 613004"/>
                <a:gd name="connsiteX22" fmla="*/ 13421 w 315173"/>
                <a:gd name="connsiteY22" fmla="*/ 549340 h 613004"/>
                <a:gd name="connsiteX23" fmla="*/ 49997 w 315173"/>
                <a:gd name="connsiteY23" fmla="*/ 448756 h 613004"/>
                <a:gd name="connsiteX24" fmla="*/ 68285 w 315173"/>
                <a:gd name="connsiteY24" fmla="*/ 439612 h 61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15173" h="613004">
                  <a:moveTo>
                    <a:pt x="315173" y="119572"/>
                  </a:moveTo>
                  <a:cubicBezTo>
                    <a:pt x="312125" y="104332"/>
                    <a:pt x="311486" y="88404"/>
                    <a:pt x="306029" y="73852"/>
                  </a:cubicBezTo>
                  <a:cubicBezTo>
                    <a:pt x="291800" y="35909"/>
                    <a:pt x="289917" y="52080"/>
                    <a:pt x="260309" y="37276"/>
                  </a:cubicBezTo>
                  <a:cubicBezTo>
                    <a:pt x="250479" y="32361"/>
                    <a:pt x="242920" y="23451"/>
                    <a:pt x="232877" y="18988"/>
                  </a:cubicBezTo>
                  <a:cubicBezTo>
                    <a:pt x="215261" y="11159"/>
                    <a:pt x="178013" y="700"/>
                    <a:pt x="178013" y="700"/>
                  </a:cubicBezTo>
                  <a:cubicBezTo>
                    <a:pt x="161700" y="2739"/>
                    <a:pt x="95012" y="0"/>
                    <a:pt x="77429" y="28132"/>
                  </a:cubicBezTo>
                  <a:cubicBezTo>
                    <a:pt x="67212" y="44479"/>
                    <a:pt x="65237" y="64708"/>
                    <a:pt x="59141" y="82996"/>
                  </a:cubicBezTo>
                  <a:lnTo>
                    <a:pt x="49997" y="110428"/>
                  </a:lnTo>
                  <a:cubicBezTo>
                    <a:pt x="54568" y="137852"/>
                    <a:pt x="61328" y="196005"/>
                    <a:pt x="77429" y="220156"/>
                  </a:cubicBezTo>
                  <a:cubicBezTo>
                    <a:pt x="83525" y="229300"/>
                    <a:pt x="87135" y="240723"/>
                    <a:pt x="95717" y="247588"/>
                  </a:cubicBezTo>
                  <a:cubicBezTo>
                    <a:pt x="103243" y="253609"/>
                    <a:pt x="114005" y="253684"/>
                    <a:pt x="123149" y="256732"/>
                  </a:cubicBezTo>
                  <a:cubicBezTo>
                    <a:pt x="129245" y="265876"/>
                    <a:pt x="132855" y="277299"/>
                    <a:pt x="141437" y="284164"/>
                  </a:cubicBezTo>
                  <a:cubicBezTo>
                    <a:pt x="148963" y="290185"/>
                    <a:pt x="162053" y="286492"/>
                    <a:pt x="168869" y="293308"/>
                  </a:cubicBezTo>
                  <a:cubicBezTo>
                    <a:pt x="175685" y="300124"/>
                    <a:pt x="173702" y="312119"/>
                    <a:pt x="178013" y="320740"/>
                  </a:cubicBezTo>
                  <a:cubicBezTo>
                    <a:pt x="195040" y="354794"/>
                    <a:pt x="198454" y="345270"/>
                    <a:pt x="223733" y="375604"/>
                  </a:cubicBezTo>
                  <a:cubicBezTo>
                    <a:pt x="230768" y="384047"/>
                    <a:pt x="237558" y="392993"/>
                    <a:pt x="242021" y="403036"/>
                  </a:cubicBezTo>
                  <a:cubicBezTo>
                    <a:pt x="249850" y="420652"/>
                    <a:pt x="260309" y="457900"/>
                    <a:pt x="260309" y="457900"/>
                  </a:cubicBezTo>
                  <a:cubicBezTo>
                    <a:pt x="257261" y="482284"/>
                    <a:pt x="255561" y="506875"/>
                    <a:pt x="251165" y="531052"/>
                  </a:cubicBezTo>
                  <a:cubicBezTo>
                    <a:pt x="249441" y="540535"/>
                    <a:pt x="248042" y="550958"/>
                    <a:pt x="242021" y="558484"/>
                  </a:cubicBezTo>
                  <a:cubicBezTo>
                    <a:pt x="224551" y="580322"/>
                    <a:pt x="209244" y="574873"/>
                    <a:pt x="187157" y="585916"/>
                  </a:cubicBezTo>
                  <a:cubicBezTo>
                    <a:pt x="177327" y="590831"/>
                    <a:pt x="168869" y="598108"/>
                    <a:pt x="159725" y="604204"/>
                  </a:cubicBezTo>
                  <a:cubicBezTo>
                    <a:pt x="135848" y="602214"/>
                    <a:pt x="51550" y="613004"/>
                    <a:pt x="22565" y="576772"/>
                  </a:cubicBezTo>
                  <a:cubicBezTo>
                    <a:pt x="16544" y="569246"/>
                    <a:pt x="16469" y="558484"/>
                    <a:pt x="13421" y="549340"/>
                  </a:cubicBezTo>
                  <a:cubicBezTo>
                    <a:pt x="22774" y="465162"/>
                    <a:pt x="0" y="478754"/>
                    <a:pt x="49997" y="448756"/>
                  </a:cubicBezTo>
                  <a:cubicBezTo>
                    <a:pt x="55841" y="445249"/>
                    <a:pt x="62189" y="442660"/>
                    <a:pt x="68285" y="439612"/>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p>
          </p:txBody>
        </p:sp>
        <p:sp>
          <p:nvSpPr>
            <p:cNvPr id="72" name="Freeform 71"/>
            <p:cNvSpPr/>
            <p:nvPr/>
          </p:nvSpPr>
          <p:spPr>
            <a:xfrm flipH="1">
              <a:off x="7476744" y="4453128"/>
              <a:ext cx="202861" cy="533400"/>
            </a:xfrm>
            <a:custGeom>
              <a:avLst/>
              <a:gdLst>
                <a:gd name="connsiteX0" fmla="*/ 315173 w 315173"/>
                <a:gd name="connsiteY0" fmla="*/ 119572 h 613004"/>
                <a:gd name="connsiteX1" fmla="*/ 306029 w 315173"/>
                <a:gd name="connsiteY1" fmla="*/ 73852 h 613004"/>
                <a:gd name="connsiteX2" fmla="*/ 260309 w 315173"/>
                <a:gd name="connsiteY2" fmla="*/ 37276 h 613004"/>
                <a:gd name="connsiteX3" fmla="*/ 232877 w 315173"/>
                <a:gd name="connsiteY3" fmla="*/ 18988 h 613004"/>
                <a:gd name="connsiteX4" fmla="*/ 178013 w 315173"/>
                <a:gd name="connsiteY4" fmla="*/ 700 h 613004"/>
                <a:gd name="connsiteX5" fmla="*/ 77429 w 315173"/>
                <a:gd name="connsiteY5" fmla="*/ 28132 h 613004"/>
                <a:gd name="connsiteX6" fmla="*/ 59141 w 315173"/>
                <a:gd name="connsiteY6" fmla="*/ 82996 h 613004"/>
                <a:gd name="connsiteX7" fmla="*/ 49997 w 315173"/>
                <a:gd name="connsiteY7" fmla="*/ 110428 h 613004"/>
                <a:gd name="connsiteX8" fmla="*/ 77429 w 315173"/>
                <a:gd name="connsiteY8" fmla="*/ 220156 h 613004"/>
                <a:gd name="connsiteX9" fmla="*/ 95717 w 315173"/>
                <a:gd name="connsiteY9" fmla="*/ 247588 h 613004"/>
                <a:gd name="connsiteX10" fmla="*/ 123149 w 315173"/>
                <a:gd name="connsiteY10" fmla="*/ 256732 h 613004"/>
                <a:gd name="connsiteX11" fmla="*/ 141437 w 315173"/>
                <a:gd name="connsiteY11" fmla="*/ 284164 h 613004"/>
                <a:gd name="connsiteX12" fmla="*/ 168869 w 315173"/>
                <a:gd name="connsiteY12" fmla="*/ 293308 h 613004"/>
                <a:gd name="connsiteX13" fmla="*/ 178013 w 315173"/>
                <a:gd name="connsiteY13" fmla="*/ 320740 h 613004"/>
                <a:gd name="connsiteX14" fmla="*/ 223733 w 315173"/>
                <a:gd name="connsiteY14" fmla="*/ 375604 h 613004"/>
                <a:gd name="connsiteX15" fmla="*/ 242021 w 315173"/>
                <a:gd name="connsiteY15" fmla="*/ 403036 h 613004"/>
                <a:gd name="connsiteX16" fmla="*/ 260309 w 315173"/>
                <a:gd name="connsiteY16" fmla="*/ 457900 h 613004"/>
                <a:gd name="connsiteX17" fmla="*/ 251165 w 315173"/>
                <a:gd name="connsiteY17" fmla="*/ 531052 h 613004"/>
                <a:gd name="connsiteX18" fmla="*/ 242021 w 315173"/>
                <a:gd name="connsiteY18" fmla="*/ 558484 h 613004"/>
                <a:gd name="connsiteX19" fmla="*/ 187157 w 315173"/>
                <a:gd name="connsiteY19" fmla="*/ 585916 h 613004"/>
                <a:gd name="connsiteX20" fmla="*/ 159725 w 315173"/>
                <a:gd name="connsiteY20" fmla="*/ 604204 h 613004"/>
                <a:gd name="connsiteX21" fmla="*/ 22565 w 315173"/>
                <a:gd name="connsiteY21" fmla="*/ 576772 h 613004"/>
                <a:gd name="connsiteX22" fmla="*/ 13421 w 315173"/>
                <a:gd name="connsiteY22" fmla="*/ 549340 h 613004"/>
                <a:gd name="connsiteX23" fmla="*/ 49997 w 315173"/>
                <a:gd name="connsiteY23" fmla="*/ 448756 h 613004"/>
                <a:gd name="connsiteX24" fmla="*/ 68285 w 315173"/>
                <a:gd name="connsiteY24" fmla="*/ 439612 h 61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15173" h="613004">
                  <a:moveTo>
                    <a:pt x="315173" y="119572"/>
                  </a:moveTo>
                  <a:cubicBezTo>
                    <a:pt x="312125" y="104332"/>
                    <a:pt x="311486" y="88404"/>
                    <a:pt x="306029" y="73852"/>
                  </a:cubicBezTo>
                  <a:cubicBezTo>
                    <a:pt x="291800" y="35909"/>
                    <a:pt x="289917" y="52080"/>
                    <a:pt x="260309" y="37276"/>
                  </a:cubicBezTo>
                  <a:cubicBezTo>
                    <a:pt x="250479" y="32361"/>
                    <a:pt x="242920" y="23451"/>
                    <a:pt x="232877" y="18988"/>
                  </a:cubicBezTo>
                  <a:cubicBezTo>
                    <a:pt x="215261" y="11159"/>
                    <a:pt x="178013" y="700"/>
                    <a:pt x="178013" y="700"/>
                  </a:cubicBezTo>
                  <a:cubicBezTo>
                    <a:pt x="161700" y="2739"/>
                    <a:pt x="95012" y="0"/>
                    <a:pt x="77429" y="28132"/>
                  </a:cubicBezTo>
                  <a:cubicBezTo>
                    <a:pt x="67212" y="44479"/>
                    <a:pt x="65237" y="64708"/>
                    <a:pt x="59141" y="82996"/>
                  </a:cubicBezTo>
                  <a:lnTo>
                    <a:pt x="49997" y="110428"/>
                  </a:lnTo>
                  <a:cubicBezTo>
                    <a:pt x="54568" y="137852"/>
                    <a:pt x="61328" y="196005"/>
                    <a:pt x="77429" y="220156"/>
                  </a:cubicBezTo>
                  <a:cubicBezTo>
                    <a:pt x="83525" y="229300"/>
                    <a:pt x="87135" y="240723"/>
                    <a:pt x="95717" y="247588"/>
                  </a:cubicBezTo>
                  <a:cubicBezTo>
                    <a:pt x="103243" y="253609"/>
                    <a:pt x="114005" y="253684"/>
                    <a:pt x="123149" y="256732"/>
                  </a:cubicBezTo>
                  <a:cubicBezTo>
                    <a:pt x="129245" y="265876"/>
                    <a:pt x="132855" y="277299"/>
                    <a:pt x="141437" y="284164"/>
                  </a:cubicBezTo>
                  <a:cubicBezTo>
                    <a:pt x="148963" y="290185"/>
                    <a:pt x="162053" y="286492"/>
                    <a:pt x="168869" y="293308"/>
                  </a:cubicBezTo>
                  <a:cubicBezTo>
                    <a:pt x="175685" y="300124"/>
                    <a:pt x="173702" y="312119"/>
                    <a:pt x="178013" y="320740"/>
                  </a:cubicBezTo>
                  <a:cubicBezTo>
                    <a:pt x="195040" y="354794"/>
                    <a:pt x="198454" y="345270"/>
                    <a:pt x="223733" y="375604"/>
                  </a:cubicBezTo>
                  <a:cubicBezTo>
                    <a:pt x="230768" y="384047"/>
                    <a:pt x="237558" y="392993"/>
                    <a:pt x="242021" y="403036"/>
                  </a:cubicBezTo>
                  <a:cubicBezTo>
                    <a:pt x="249850" y="420652"/>
                    <a:pt x="260309" y="457900"/>
                    <a:pt x="260309" y="457900"/>
                  </a:cubicBezTo>
                  <a:cubicBezTo>
                    <a:pt x="257261" y="482284"/>
                    <a:pt x="255561" y="506875"/>
                    <a:pt x="251165" y="531052"/>
                  </a:cubicBezTo>
                  <a:cubicBezTo>
                    <a:pt x="249441" y="540535"/>
                    <a:pt x="248042" y="550958"/>
                    <a:pt x="242021" y="558484"/>
                  </a:cubicBezTo>
                  <a:cubicBezTo>
                    <a:pt x="224551" y="580322"/>
                    <a:pt x="209244" y="574873"/>
                    <a:pt x="187157" y="585916"/>
                  </a:cubicBezTo>
                  <a:cubicBezTo>
                    <a:pt x="177327" y="590831"/>
                    <a:pt x="168869" y="598108"/>
                    <a:pt x="159725" y="604204"/>
                  </a:cubicBezTo>
                  <a:cubicBezTo>
                    <a:pt x="135848" y="602214"/>
                    <a:pt x="51550" y="613004"/>
                    <a:pt x="22565" y="576772"/>
                  </a:cubicBezTo>
                  <a:cubicBezTo>
                    <a:pt x="16544" y="569246"/>
                    <a:pt x="16469" y="558484"/>
                    <a:pt x="13421" y="549340"/>
                  </a:cubicBezTo>
                  <a:cubicBezTo>
                    <a:pt x="22774" y="465162"/>
                    <a:pt x="0" y="478754"/>
                    <a:pt x="49997" y="448756"/>
                  </a:cubicBezTo>
                  <a:cubicBezTo>
                    <a:pt x="55841" y="445249"/>
                    <a:pt x="62189" y="442660"/>
                    <a:pt x="68285" y="439612"/>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p>
          </p:txBody>
        </p:sp>
        <p:grpSp>
          <p:nvGrpSpPr>
            <p:cNvPr id="78" name="Group 135"/>
            <p:cNvGrpSpPr/>
            <p:nvPr/>
          </p:nvGrpSpPr>
          <p:grpSpPr>
            <a:xfrm rot="20740405">
              <a:off x="7918872" y="2123712"/>
              <a:ext cx="153698" cy="3050839"/>
              <a:chOff x="8250936" y="2057400"/>
              <a:chExt cx="131064" cy="2987040"/>
            </a:xfrm>
          </p:grpSpPr>
          <p:sp>
            <p:nvSpPr>
              <p:cNvPr id="75" name="Rounded Rectangle 74"/>
              <p:cNvSpPr/>
              <p:nvPr/>
            </p:nvSpPr>
            <p:spPr>
              <a:xfrm>
                <a:off x="8305800" y="2057400"/>
                <a:ext cx="76200" cy="29718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6" name="Rounded Rectangle 75"/>
              <p:cNvSpPr/>
              <p:nvPr/>
            </p:nvSpPr>
            <p:spPr>
              <a:xfrm>
                <a:off x="8250936" y="2072640"/>
                <a:ext cx="45720" cy="2971800"/>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sp>
          <p:nvSpPr>
            <p:cNvPr id="74" name="Chord 73"/>
            <p:cNvSpPr/>
            <p:nvPr/>
          </p:nvSpPr>
          <p:spPr>
            <a:xfrm rot="6067231">
              <a:off x="6850977" y="5149242"/>
              <a:ext cx="479810" cy="426591"/>
            </a:xfrm>
            <a:prstGeom prst="chord">
              <a:avLst>
                <a:gd name="adj1" fmla="val 4704998"/>
                <a:gd name="adj2" fmla="val 1620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83" name="Group 88"/>
          <p:cNvGrpSpPr/>
          <p:nvPr/>
        </p:nvGrpSpPr>
        <p:grpSpPr>
          <a:xfrm>
            <a:off x="3733800" y="1447800"/>
            <a:ext cx="2133600" cy="2133600"/>
            <a:chOff x="838200" y="457200"/>
            <a:chExt cx="3276600" cy="3276600"/>
          </a:xfrm>
        </p:grpSpPr>
        <p:sp>
          <p:nvSpPr>
            <p:cNvPr id="90" name="Oval 89"/>
            <p:cNvSpPr/>
            <p:nvPr/>
          </p:nvSpPr>
          <p:spPr>
            <a:xfrm>
              <a:off x="838200" y="457200"/>
              <a:ext cx="3276600" cy="32766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1066800" y="685800"/>
              <a:ext cx="2819400" cy="2819400"/>
            </a:xfrm>
            <a:prstGeom prst="ellipse">
              <a:avLst/>
            </a:prstGeom>
            <a:solidFill>
              <a:srgbClr val="F1DE8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Diamond 91"/>
            <p:cNvSpPr/>
            <p:nvPr/>
          </p:nvSpPr>
          <p:spPr>
            <a:xfrm>
              <a:off x="2286000" y="762000"/>
              <a:ext cx="337279" cy="557134"/>
            </a:xfrm>
            <a:prstGeom prst="diamon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Diamond 92"/>
            <p:cNvSpPr/>
            <p:nvPr/>
          </p:nvSpPr>
          <p:spPr>
            <a:xfrm>
              <a:off x="2303488" y="2848131"/>
              <a:ext cx="334781" cy="553385"/>
            </a:xfrm>
            <a:prstGeom prst="diamon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Diamond 93"/>
            <p:cNvSpPr/>
            <p:nvPr/>
          </p:nvSpPr>
          <p:spPr>
            <a:xfrm rot="5400000">
              <a:off x="3425877" y="1865650"/>
              <a:ext cx="333530" cy="469691"/>
            </a:xfrm>
            <a:prstGeom prst="diamon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Diamond 94"/>
            <p:cNvSpPr/>
            <p:nvPr/>
          </p:nvSpPr>
          <p:spPr>
            <a:xfrm rot="5400000">
              <a:off x="1284156" y="1703881"/>
              <a:ext cx="327286" cy="552139"/>
            </a:xfrm>
            <a:prstGeom prst="diamon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Up Arrow 95"/>
            <p:cNvSpPr/>
            <p:nvPr/>
          </p:nvSpPr>
          <p:spPr>
            <a:xfrm>
              <a:off x="2362200" y="1394085"/>
              <a:ext cx="216108" cy="891915"/>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Up Arrow 96"/>
            <p:cNvSpPr/>
            <p:nvPr/>
          </p:nvSpPr>
          <p:spPr>
            <a:xfrm rot="16200000" flipH="1" flipV="1">
              <a:off x="2607663" y="1888137"/>
              <a:ext cx="229223" cy="641453"/>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2319728" y="2019925"/>
              <a:ext cx="333531" cy="318541"/>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49308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83"/>
                                        </p:tgtEl>
                                        <p:attrNameLst>
                                          <p:attrName>style.visibility</p:attrName>
                                        </p:attrNameLst>
                                      </p:cBhvr>
                                      <p:to>
                                        <p:strVal val="visible"/>
                                      </p:to>
                                    </p:set>
                                    <p:animEffect transition="in" filter="dissolve">
                                      <p:cBhvr>
                                        <p:cTn id="10" dur="500"/>
                                        <p:tgtEl>
                                          <p:spTgt spid="8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blinds(horizontal)">
                                      <p:cBhvr>
                                        <p:cTn id="15" dur="500"/>
                                        <p:tgtEl>
                                          <p:spTgt spid="5">
                                            <p:txEl>
                                              <p:pRg st="2" end="2"/>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dissolve">
                                      <p:cBhvr>
                                        <p:cTn id="18" dur="500"/>
                                        <p:tgtEl>
                                          <p:spTgt spid="43"/>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blinds(horizontal)">
                                      <p:cBhvr>
                                        <p:cTn id="23" dur="500"/>
                                        <p:tgtEl>
                                          <p:spTgt spid="5">
                                            <p:txEl>
                                              <p:pRg st="4" end="4"/>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dissolve">
                                      <p:cBhvr>
                                        <p:cTn id="26" dur="500"/>
                                        <p:tgtEl>
                                          <p:spTgt spid="18"/>
                                        </p:tgtEl>
                                      </p:cBhvr>
                                    </p:animEffect>
                                  </p:childTnLst>
                                </p:cTn>
                              </p:par>
                              <p:par>
                                <p:cTn id="27" presetID="9"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dissolv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5">
                                            <p:txEl>
                                              <p:pRg st="6" end="6"/>
                                            </p:txEl>
                                          </p:spTgt>
                                        </p:tgtEl>
                                        <p:attrNameLst>
                                          <p:attrName>style.visibility</p:attrName>
                                        </p:attrNameLst>
                                      </p:cBhvr>
                                      <p:to>
                                        <p:strVal val="visible"/>
                                      </p:to>
                                    </p:set>
                                    <p:animEffect transition="in" filter="blinds(horizontal)">
                                      <p:cBhvr>
                                        <p:cTn id="34" dur="500"/>
                                        <p:tgtEl>
                                          <p:spTgt spid="5">
                                            <p:txEl>
                                              <p:pRg st="6" end="6"/>
                                            </p:txEl>
                                          </p:spTgt>
                                        </p:tgtEl>
                                      </p:cBhvr>
                                    </p:animEffect>
                                  </p:childTnLst>
                                </p:cTn>
                              </p:par>
                              <p:par>
                                <p:cTn id="35" presetID="9" presetClass="entr" presetSubtype="0" fill="hold" nodeType="with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dissolve">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ancient coin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28427" b="1910"/>
          <a:stretch/>
        </p:blipFill>
        <p:spPr bwMode="auto">
          <a:xfrm>
            <a:off x="0" y="0"/>
            <a:ext cx="1223095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132115" y="859972"/>
            <a:ext cx="5682343" cy="5262979"/>
          </a:xfrm>
          <a:prstGeom prst="rect">
            <a:avLst/>
          </a:prstGeom>
          <a:solidFill>
            <a:schemeClr val="bg2">
              <a:lumMod val="10000"/>
            </a:schemeClr>
          </a:solidFill>
          <a:ln>
            <a:solidFill>
              <a:schemeClr val="bg2">
                <a:lumMod val="75000"/>
              </a:schemeClr>
            </a:solidFill>
          </a:ln>
        </p:spPr>
        <p:txBody>
          <a:bodyPr wrap="square" rtlCol="0">
            <a:spAutoFit/>
          </a:bodyPr>
          <a:lstStyle/>
          <a:p>
            <a:r>
              <a:rPr lang="en-US" sz="2800" dirty="0">
                <a:solidFill>
                  <a:schemeClr val="bg1"/>
                </a:solidFill>
                <a:latin typeface="Arial Rounded MT Bold" panose="020F0704030504030204" pitchFamily="34" charset="0"/>
              </a:rPr>
              <a:t>“The Savior wants us to love others as He loves them.</a:t>
            </a:r>
          </a:p>
          <a:p>
            <a:endParaRPr lang="en-US" sz="2800" dirty="0">
              <a:solidFill>
                <a:schemeClr val="bg1"/>
              </a:solidFill>
              <a:latin typeface="Arial Rounded MT Bold" panose="020F0704030504030204" pitchFamily="34" charset="0"/>
            </a:endParaRPr>
          </a:p>
          <a:p>
            <a:r>
              <a:rPr lang="en-US" sz="2800" dirty="0">
                <a:solidFill>
                  <a:schemeClr val="bg1"/>
                </a:solidFill>
                <a:latin typeface="Arial Rounded MT Bold" panose="020F0704030504030204" pitchFamily="34" charset="0"/>
              </a:rPr>
              <a:t>It is not necessary for us to lay down our life for others as He did.</a:t>
            </a:r>
          </a:p>
          <a:p>
            <a:endParaRPr lang="en-US" sz="2800" dirty="0">
              <a:solidFill>
                <a:schemeClr val="bg1"/>
              </a:solidFill>
              <a:latin typeface="Arial Rounded MT Bold" panose="020F0704030504030204" pitchFamily="34" charset="0"/>
            </a:endParaRPr>
          </a:p>
          <a:p>
            <a:r>
              <a:rPr lang="en-US" sz="2800" dirty="0">
                <a:solidFill>
                  <a:schemeClr val="bg1"/>
                </a:solidFill>
                <a:latin typeface="Arial Rounded MT Bold" panose="020F0704030504030204" pitchFamily="34" charset="0"/>
              </a:rPr>
              <a:t>But like the Savior, we should bless the lives of others by giving of what our life is made up of—our time, our talents, our means, and ourselves.”</a:t>
            </a:r>
          </a:p>
        </p:txBody>
      </p:sp>
      <p:sp>
        <p:nvSpPr>
          <p:cNvPr id="6" name="TextBox 5"/>
          <p:cNvSpPr txBox="1"/>
          <p:nvPr/>
        </p:nvSpPr>
        <p:spPr>
          <a:xfrm>
            <a:off x="4169228" y="6226629"/>
            <a:ext cx="7924800" cy="523220"/>
          </a:xfrm>
          <a:prstGeom prst="rect">
            <a:avLst/>
          </a:prstGeom>
          <a:noFill/>
        </p:spPr>
        <p:txBody>
          <a:bodyPr wrap="square" rtlCol="0">
            <a:spAutoFit/>
          </a:bodyPr>
          <a:lstStyle/>
          <a:p>
            <a:pPr algn="r"/>
            <a:r>
              <a:rPr lang="en-US" sz="2800" dirty="0">
                <a:solidFill>
                  <a:schemeClr val="bg1"/>
                </a:solidFill>
              </a:rPr>
              <a:t>(7)</a:t>
            </a:r>
          </a:p>
        </p:txBody>
      </p:sp>
      <p:pic>
        <p:nvPicPr>
          <p:cNvPr id="3" name="Picture 2">
            <a:extLst>
              <a:ext uri="{FF2B5EF4-FFF2-40B4-BE49-F238E27FC236}">
                <a16:creationId xmlns:a16="http://schemas.microsoft.com/office/drawing/2014/main" id="{D39236A0-955A-49A1-BA0E-793D9B1DE4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6573" y="1999211"/>
            <a:ext cx="2286000" cy="2984500"/>
          </a:xfrm>
          <a:prstGeom prst="rect">
            <a:avLst/>
          </a:prstGeom>
        </p:spPr>
      </p:pic>
    </p:spTree>
    <p:extLst>
      <p:ext uri="{BB962C8B-B14F-4D97-AF65-F5344CB8AC3E}">
        <p14:creationId xmlns:p14="http://schemas.microsoft.com/office/powerpoint/2010/main" val="3679601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ancient coin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28427" b="1910"/>
          <a:stretch/>
        </p:blipFill>
        <p:spPr bwMode="auto">
          <a:xfrm>
            <a:off x="0" y="0"/>
            <a:ext cx="12230958"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447800" y="1502984"/>
            <a:ext cx="6270172" cy="4031873"/>
          </a:xfrm>
          <a:prstGeom prst="rect">
            <a:avLst/>
          </a:prstGeom>
          <a:solidFill>
            <a:schemeClr val="bg2">
              <a:lumMod val="10000"/>
            </a:schemeClr>
          </a:solidFill>
          <a:ln>
            <a:solidFill>
              <a:schemeClr val="bg2">
                <a:lumMod val="75000"/>
              </a:schemeClr>
            </a:solidFill>
          </a:ln>
        </p:spPr>
        <p:txBody>
          <a:bodyPr wrap="square" rtlCol="0">
            <a:spAutoFit/>
          </a:bodyPr>
          <a:lstStyle/>
          <a:p>
            <a:r>
              <a:rPr lang="en-US" sz="3200" dirty="0">
                <a:solidFill>
                  <a:schemeClr val="bg1"/>
                </a:solidFill>
              </a:rPr>
              <a:t>“Down through history, </a:t>
            </a:r>
            <a:r>
              <a:rPr lang="en-US" sz="3200" u="sng" dirty="0">
                <a:solidFill>
                  <a:schemeClr val="bg1"/>
                </a:solidFill>
              </a:rPr>
              <a:t>poverty</a:t>
            </a:r>
            <a:r>
              <a:rPr lang="en-US" sz="3200" dirty="0">
                <a:solidFill>
                  <a:schemeClr val="bg1"/>
                </a:solidFill>
              </a:rPr>
              <a:t> has been one of humankind’s greatest and most widespread challenges. </a:t>
            </a:r>
          </a:p>
          <a:p>
            <a:endParaRPr lang="en-US" sz="3200" dirty="0">
              <a:solidFill>
                <a:schemeClr val="bg1"/>
              </a:solidFill>
            </a:endParaRPr>
          </a:p>
          <a:p>
            <a:r>
              <a:rPr lang="en-US" sz="3200" dirty="0">
                <a:solidFill>
                  <a:schemeClr val="bg1"/>
                </a:solidFill>
              </a:rPr>
              <a:t>Its obvious toll is usually physical, but the spiritual and emotional damage it can bring may be even more debilitating.”</a:t>
            </a:r>
            <a:endParaRPr lang="en-US" sz="3200" dirty="0">
              <a:solidFill>
                <a:schemeClr val="bg1"/>
              </a:solidFill>
              <a:latin typeface="Arial Rounded MT Bold" panose="020F0704030504030204" pitchFamily="34" charset="0"/>
            </a:endParaRPr>
          </a:p>
        </p:txBody>
      </p:sp>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2253" y="2134590"/>
            <a:ext cx="1863436" cy="2327564"/>
          </a:xfrm>
          <a:prstGeom prst="rect">
            <a:avLst/>
          </a:prstGeom>
        </p:spPr>
      </p:pic>
    </p:spTree>
    <p:extLst>
      <p:ext uri="{BB962C8B-B14F-4D97-AF65-F5344CB8AC3E}">
        <p14:creationId xmlns:p14="http://schemas.microsoft.com/office/powerpoint/2010/main" val="19487637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2" descr="Image result for ancient coin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28427" b="1910"/>
          <a:stretch/>
        </p:blipFill>
        <p:spPr bwMode="auto">
          <a:xfrm>
            <a:off x="0" y="0"/>
            <a:ext cx="1223095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0"/>
            <a:ext cx="12192000" cy="5632311"/>
          </a:xfrm>
          <a:prstGeom prst="rect">
            <a:avLst/>
          </a:prstGeom>
          <a:noFill/>
        </p:spPr>
        <p:txBody>
          <a:bodyPr wrap="square" rtlCol="0">
            <a:spAutoFit/>
          </a:bodyPr>
          <a:lstStyle/>
          <a:p>
            <a:r>
              <a:rPr lang="en-US" dirty="0">
                <a:solidFill>
                  <a:schemeClr val="bg1"/>
                </a:solidFill>
                <a:latin typeface="Arial Rounded MT Bold" panose="020F0704030504030204" pitchFamily="34" charset="0"/>
              </a:rPr>
              <a:t>Sources:</a:t>
            </a:r>
          </a:p>
          <a:p>
            <a:endParaRPr lang="en-US" dirty="0">
              <a:solidFill>
                <a:schemeClr val="bg1"/>
              </a:solidFill>
              <a:latin typeface="Arial Rounded MT Bold" panose="020F0704030504030204" pitchFamily="34" charset="0"/>
            </a:endParaRPr>
          </a:p>
          <a:p>
            <a:r>
              <a:rPr lang="en-US" dirty="0">
                <a:solidFill>
                  <a:schemeClr val="bg1"/>
                </a:solidFill>
                <a:latin typeface="Arial Rounded MT Bold" panose="020F0704030504030204" pitchFamily="34" charset="0"/>
              </a:rPr>
              <a:t>Suggested Hymn: #223 </a:t>
            </a:r>
            <a:r>
              <a:rPr lang="en-US" i="1" dirty="0">
                <a:solidFill>
                  <a:schemeClr val="bg1"/>
                </a:solidFill>
                <a:latin typeface="Arial Rounded MT Bold" panose="020F0704030504030204" pitchFamily="34" charset="0"/>
              </a:rPr>
              <a:t>Have I Done Any Good?</a:t>
            </a:r>
          </a:p>
          <a:p>
            <a:endParaRPr lang="en-US" dirty="0">
              <a:solidFill>
                <a:schemeClr val="bg1"/>
              </a:solidFill>
              <a:latin typeface="Arial Rounded MT Bold" panose="020F0704030504030204" pitchFamily="34" charset="0"/>
            </a:endParaRPr>
          </a:p>
          <a:p>
            <a:endParaRPr lang="en-US" i="1" dirty="0">
              <a:solidFill>
                <a:schemeClr val="bg1"/>
              </a:solidFill>
              <a:latin typeface="Arial Rounded MT Bold" panose="020F0704030504030204" pitchFamily="34" charset="0"/>
            </a:endParaRPr>
          </a:p>
          <a:p>
            <a:r>
              <a:rPr lang="en-US" i="1" dirty="0">
                <a:solidFill>
                  <a:schemeClr val="bg1"/>
                </a:solidFill>
                <a:latin typeface="Arial Rounded MT Bold" panose="020F0704030504030204" pitchFamily="34" charset="0"/>
              </a:rPr>
              <a:t>Video: </a:t>
            </a:r>
          </a:p>
          <a:p>
            <a:r>
              <a:rPr lang="en-US" b="1" dirty="0">
                <a:solidFill>
                  <a:schemeClr val="bg1"/>
                </a:solidFill>
                <a:latin typeface="Arial Rounded MT Bold" panose="020F0704030504030204" pitchFamily="34" charset="0"/>
              </a:rPr>
              <a:t>They Gave Up Their Christmas</a:t>
            </a:r>
            <a:r>
              <a:rPr lang="en-US" dirty="0">
                <a:solidFill>
                  <a:schemeClr val="bg1"/>
                </a:solidFill>
                <a:latin typeface="Arial Rounded MT Bold" panose="020F0704030504030204" pitchFamily="34" charset="0"/>
              </a:rPr>
              <a:t> (4:45)</a:t>
            </a:r>
            <a:endParaRPr lang="en-US" i="1" dirty="0">
              <a:solidFill>
                <a:schemeClr val="bg1"/>
              </a:solidFill>
              <a:latin typeface="Arial Rounded MT Bold" panose="020F0704030504030204" pitchFamily="34" charset="0"/>
            </a:endParaRPr>
          </a:p>
          <a:p>
            <a:endParaRPr lang="en-US" b="0" i="1" u="none" strike="noStrike" dirty="0">
              <a:solidFill>
                <a:schemeClr val="bg1"/>
              </a:solidFill>
              <a:effectLst/>
              <a:latin typeface="Arial Rounded MT Bold" panose="020F0704030504030204" pitchFamily="34" charset="0"/>
            </a:endParaRPr>
          </a:p>
          <a:p>
            <a:pPr marL="342900" indent="-342900">
              <a:buFontTx/>
              <a:buAutoNum type="arabicPeriod"/>
            </a:pPr>
            <a:endParaRPr lang="en-US" dirty="0">
              <a:solidFill>
                <a:schemeClr val="bg1"/>
              </a:solidFill>
              <a:latin typeface="Arial Rounded MT Bold" panose="020F0704030504030204" pitchFamily="34" charset="0"/>
            </a:endParaRPr>
          </a:p>
          <a:p>
            <a:pPr marL="342900" indent="-342900">
              <a:buFontTx/>
              <a:buAutoNum type="arabicPeriod"/>
            </a:pPr>
            <a:r>
              <a:rPr lang="en-US" dirty="0">
                <a:solidFill>
                  <a:schemeClr val="bg1"/>
                </a:solidFill>
                <a:latin typeface="Arial Rounded MT Bold" panose="020F0704030504030204" pitchFamily="34" charset="0"/>
              </a:rPr>
              <a:t>New Testament Institute Student Manual Chapter 39</a:t>
            </a:r>
          </a:p>
          <a:p>
            <a:pPr marL="342900" indent="-342900">
              <a:buFontTx/>
              <a:buAutoNum type="arabicPeriod"/>
            </a:pPr>
            <a:r>
              <a:rPr lang="en-US" dirty="0">
                <a:solidFill>
                  <a:schemeClr val="bg1"/>
                </a:solidFill>
                <a:latin typeface="Arial Rounded MT Bold" panose="020F0704030504030204" pitchFamily="34" charset="0"/>
              </a:rPr>
              <a:t>Elder Joseph B. Wirthlin </a:t>
            </a:r>
            <a:r>
              <a:rPr lang="en-US" i="1" dirty="0">
                <a:solidFill>
                  <a:schemeClr val="bg1"/>
                </a:solidFill>
                <a:latin typeface="Arial Rounded MT Bold" panose="020F0704030504030204" pitchFamily="34" charset="0"/>
              </a:rPr>
              <a:t>The Law of the Fast </a:t>
            </a:r>
            <a:r>
              <a:rPr lang="en-US" dirty="0">
                <a:solidFill>
                  <a:schemeClr val="bg1"/>
                </a:solidFill>
                <a:latin typeface="Arial Rounded MT Bold" panose="020F0704030504030204" pitchFamily="34" charset="0"/>
              </a:rPr>
              <a:t> April Gen. Conf. 2001</a:t>
            </a:r>
          </a:p>
          <a:p>
            <a:pPr marL="342900" indent="-342900">
              <a:buFontTx/>
              <a:buAutoNum type="arabicPeriod"/>
            </a:pPr>
            <a:r>
              <a:rPr lang="en-US" dirty="0">
                <a:solidFill>
                  <a:schemeClr val="bg1"/>
                </a:solidFill>
                <a:latin typeface="Arial Rounded MT Bold" panose="020F0704030504030204" pitchFamily="34" charset="0"/>
              </a:rPr>
              <a:t>Elder Bruce R. McConkie (</a:t>
            </a:r>
            <a:r>
              <a:rPr lang="en-US" i="1" dirty="0">
                <a:solidFill>
                  <a:schemeClr val="bg1"/>
                </a:solidFill>
                <a:latin typeface="Arial Rounded MT Bold" panose="020F0704030504030204" pitchFamily="34" charset="0"/>
              </a:rPr>
              <a:t>Doctrinal New Testament Commentary, </a:t>
            </a:r>
            <a:r>
              <a:rPr lang="en-US" dirty="0">
                <a:solidFill>
                  <a:schemeClr val="bg1"/>
                </a:solidFill>
                <a:latin typeface="Arial Rounded MT Bold" panose="020F0704030504030204" pitchFamily="34" charset="0"/>
              </a:rPr>
              <a:t>3 vols. [Salt Lake City: </a:t>
            </a:r>
            <a:r>
              <a:rPr lang="en-US" dirty="0" err="1">
                <a:solidFill>
                  <a:schemeClr val="bg1"/>
                </a:solidFill>
                <a:latin typeface="Arial Rounded MT Bold" panose="020F0704030504030204" pitchFamily="34" charset="0"/>
              </a:rPr>
              <a:t>Bookcraft</a:t>
            </a:r>
            <a:r>
              <a:rPr lang="en-US" dirty="0">
                <a:solidFill>
                  <a:schemeClr val="bg1"/>
                </a:solidFill>
                <a:latin typeface="Arial Rounded MT Bold" panose="020F0704030504030204" pitchFamily="34" charset="0"/>
              </a:rPr>
              <a:t>, 1965-1973], 2:433; 2:57)</a:t>
            </a:r>
          </a:p>
          <a:p>
            <a:pPr marL="342900" indent="-342900">
              <a:buFontTx/>
              <a:buAutoNum type="arabicPeriod"/>
            </a:pPr>
            <a:r>
              <a:rPr lang="en-US" dirty="0">
                <a:solidFill>
                  <a:schemeClr val="bg1"/>
                </a:solidFill>
                <a:latin typeface="Arial Rounded MT Bold" panose="020F0704030504030204" pitchFamily="34" charset="0"/>
              </a:rPr>
              <a:t>Elder Jeffrey R. Holland (“Are We Not All Beggars?” 41).</a:t>
            </a:r>
          </a:p>
          <a:p>
            <a:pPr marL="342900" indent="-342900">
              <a:buFontTx/>
              <a:buAutoNum type="arabicPeriod"/>
            </a:pPr>
            <a:r>
              <a:rPr lang="en-US" dirty="0">
                <a:solidFill>
                  <a:schemeClr val="bg1"/>
                </a:solidFill>
                <a:latin typeface="Arial Rounded MT Bold" panose="020F0704030504030204" pitchFamily="34" charset="0"/>
              </a:rPr>
              <a:t>J. Reuben Clark Jr.  Conference Report April 1937</a:t>
            </a:r>
          </a:p>
          <a:p>
            <a:pPr marL="342900" indent="-342900">
              <a:buFontTx/>
              <a:buAutoNum type="arabicPeriod"/>
            </a:pPr>
            <a:r>
              <a:rPr lang="en-US" dirty="0">
                <a:solidFill>
                  <a:schemeClr val="bg1"/>
                </a:solidFill>
                <a:latin typeface="Arial Rounded MT Bold" panose="020F0704030504030204" pitchFamily="34" charset="0"/>
              </a:rPr>
              <a:t>Dieter F. Uchtdorf  Conference Report October 2011 “Providing in the Lord’s Way”</a:t>
            </a:r>
          </a:p>
          <a:p>
            <a:pPr marL="342900" indent="-342900">
              <a:buFontTx/>
              <a:buAutoNum type="arabicPeriod"/>
            </a:pPr>
            <a:r>
              <a:rPr lang="en-US" dirty="0">
                <a:solidFill>
                  <a:schemeClr val="bg1"/>
                </a:solidFill>
                <a:latin typeface="Arial Rounded MT Bold" panose="020F0704030504030204" pitchFamily="34" charset="0"/>
              </a:rPr>
              <a:t>Elder Robert J. </a:t>
            </a:r>
            <a:r>
              <a:rPr lang="en-US" dirty="0" err="1">
                <a:solidFill>
                  <a:schemeClr val="bg1"/>
                </a:solidFill>
                <a:latin typeface="Arial Rounded MT Bold" panose="020F0704030504030204" pitchFamily="34" charset="0"/>
              </a:rPr>
              <a:t>Whetten</a:t>
            </a:r>
            <a:r>
              <a:rPr lang="en-US" dirty="0">
                <a:solidFill>
                  <a:schemeClr val="bg1"/>
                </a:solidFill>
                <a:latin typeface="Arial Rounded MT Bold" panose="020F0704030504030204" pitchFamily="34" charset="0"/>
              </a:rPr>
              <a:t> “How Can I Help?”  April 1999 Conference  “True Followers” </a:t>
            </a:r>
          </a:p>
          <a:p>
            <a:pPr marL="342900" indent="-342900">
              <a:buFontTx/>
              <a:buAutoNum type="arabicPeriod"/>
            </a:pPr>
            <a:endParaRPr lang="en-US" dirty="0">
              <a:solidFill>
                <a:schemeClr val="bg1"/>
              </a:solidFill>
              <a:latin typeface="Arial Rounded MT Bold" panose="020F0704030504030204" pitchFamily="34" charset="0"/>
            </a:endParaRPr>
          </a:p>
          <a:p>
            <a:pPr marL="342900" indent="-342900">
              <a:buFontTx/>
              <a:buAutoNum type="arabicPeriod"/>
            </a:pPr>
            <a:endParaRPr lang="en-US" dirty="0">
              <a:solidFill>
                <a:schemeClr val="bg1"/>
              </a:solidFill>
              <a:latin typeface="Arial Rounded MT Bold" panose="020F0704030504030204" pitchFamily="34" charset="0"/>
            </a:endParaRPr>
          </a:p>
          <a:p>
            <a:pPr marL="342900" indent="-342900">
              <a:buFontTx/>
              <a:buAutoNum type="arabicPeriod"/>
            </a:pPr>
            <a:endParaRPr lang="en-US" i="1" dirty="0">
              <a:solidFill>
                <a:schemeClr val="bg1"/>
              </a:solidFill>
              <a:latin typeface="Arial Rounded MT Bold" panose="020F0704030504030204" pitchFamily="34" charset="0"/>
            </a:endParaRPr>
          </a:p>
        </p:txBody>
      </p:sp>
      <p:grpSp>
        <p:nvGrpSpPr>
          <p:cNvPr id="2" name="Group 7"/>
          <p:cNvGrpSpPr/>
          <p:nvPr/>
        </p:nvGrpSpPr>
        <p:grpSpPr>
          <a:xfrm>
            <a:off x="4270499" y="1105726"/>
            <a:ext cx="1071418" cy="970800"/>
            <a:chOff x="5305110" y="533400"/>
            <a:chExt cx="1705290" cy="1545145"/>
          </a:xfrm>
        </p:grpSpPr>
        <p:sp>
          <p:nvSpPr>
            <p:cNvPr id="9" name="Right Arrow Callout 8"/>
            <p:cNvSpPr/>
            <p:nvPr/>
          </p:nvSpPr>
          <p:spPr>
            <a:xfrm rot="16200000">
              <a:off x="5945502" y="1510357"/>
              <a:ext cx="402145" cy="734231"/>
            </a:xfrm>
            <a:prstGeom prst="rightArrowCallout">
              <a:avLst>
                <a:gd name="adj1" fmla="val 25000"/>
                <a:gd name="adj2" fmla="val 25000"/>
                <a:gd name="adj3" fmla="val 25000"/>
                <a:gd name="adj4" fmla="val 3765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5305110" y="533400"/>
              <a:ext cx="1705290" cy="1295400"/>
            </a:xfrm>
            <a:prstGeom prst="roundRect">
              <a:avLst/>
            </a:prstGeom>
            <a:solidFill>
              <a:schemeClr val="tx1">
                <a:lumMod val="50000"/>
                <a:lumOff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809230" y="828172"/>
              <a:ext cx="674690" cy="674690"/>
            </a:xfrm>
            <a:prstGeom prst="ellipse">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5400000">
              <a:off x="5992529" y="1058411"/>
              <a:ext cx="381000" cy="228600"/>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8188293" y="211049"/>
            <a:ext cx="3437650" cy="2575693"/>
            <a:chOff x="384206" y="4158361"/>
            <a:chExt cx="3289208" cy="2390250"/>
          </a:xfrm>
        </p:grpSpPr>
        <p:grpSp>
          <p:nvGrpSpPr>
            <p:cNvPr id="15" name="Group 14"/>
            <p:cNvGrpSpPr/>
            <p:nvPr/>
          </p:nvGrpSpPr>
          <p:grpSpPr>
            <a:xfrm>
              <a:off x="384206" y="4158361"/>
              <a:ext cx="3289208" cy="2390250"/>
              <a:chOff x="609599" y="833642"/>
              <a:chExt cx="7941747" cy="5771225"/>
            </a:xfrm>
          </p:grpSpPr>
          <p:grpSp>
            <p:nvGrpSpPr>
              <p:cNvPr id="17" name="Group 14"/>
              <p:cNvGrpSpPr/>
              <p:nvPr/>
            </p:nvGrpSpPr>
            <p:grpSpPr>
              <a:xfrm rot="10800000">
                <a:off x="7696200" y="5257800"/>
                <a:ext cx="621450" cy="1347067"/>
                <a:chOff x="7010400" y="381000"/>
                <a:chExt cx="762000" cy="2033666"/>
              </a:xfrm>
            </p:grpSpPr>
            <p:sp>
              <p:nvSpPr>
                <p:cNvPr id="30" name="Rounded Rectangle 29"/>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1"/>
              <p:cNvGrpSpPr/>
              <p:nvPr/>
            </p:nvGrpSpPr>
            <p:grpSpPr>
              <a:xfrm rot="10800000">
                <a:off x="939238" y="4923502"/>
                <a:ext cx="621450" cy="1347067"/>
                <a:chOff x="7010400" y="381000"/>
                <a:chExt cx="762000" cy="2033666"/>
              </a:xfrm>
            </p:grpSpPr>
            <p:sp>
              <p:nvSpPr>
                <p:cNvPr id="28" name="Rounded Rectangle 27"/>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899460" y="833642"/>
                <a:ext cx="621450" cy="986197"/>
                <a:chOff x="7031201" y="834275"/>
                <a:chExt cx="762000" cy="1488861"/>
              </a:xfrm>
            </p:grpSpPr>
            <p:sp>
              <p:nvSpPr>
                <p:cNvPr id="26" name="Rounded Rectangle 25"/>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7646520" y="1148254"/>
                <a:ext cx="621450" cy="1017899"/>
                <a:chOff x="7087348" y="824753"/>
                <a:chExt cx="762000" cy="1536722"/>
              </a:xfrm>
            </p:grpSpPr>
            <p:sp>
              <p:nvSpPr>
                <p:cNvPr id="24" name="Rounded Rectangle 23"/>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 name="Rectangle 15"/>
            <p:cNvSpPr/>
            <p:nvPr/>
          </p:nvSpPr>
          <p:spPr>
            <a:xfrm>
              <a:off x="871827" y="4819172"/>
              <a:ext cx="2236957" cy="999661"/>
            </a:xfrm>
            <a:prstGeom prst="rect">
              <a:avLst/>
            </a:prstGeom>
          </p:spPr>
          <p:txBody>
            <a:bodyPr wrap="square">
              <a:spAutoFit/>
            </a:bodyPr>
            <a:lstStyle/>
            <a:p>
              <a:pPr algn="ctr"/>
              <a:r>
                <a:rPr lang="en-US" sz="1600" b="1" dirty="0"/>
                <a:t>If we give to those in need with a cheerful heart, God will generously bless us</a:t>
              </a:r>
              <a:endParaRPr lang="en-US" sz="1600" dirty="0"/>
            </a:p>
          </p:txBody>
        </p:sp>
      </p:grpSp>
      <p:sp>
        <p:nvSpPr>
          <p:cNvPr id="32" name="Footer Placeholder 14">
            <a:extLst>
              <a:ext uri="{FF2B5EF4-FFF2-40B4-BE49-F238E27FC236}">
                <a16:creationId xmlns:a16="http://schemas.microsoft.com/office/drawing/2014/main" id="{ADE6E211-71CC-40D3-9CAC-512E4B1B86D7}"/>
              </a:ext>
            </a:extLst>
          </p:cNvPr>
          <p:cNvSpPr>
            <a:spLocks noGrp="1"/>
          </p:cNvSpPr>
          <p:nvPr/>
        </p:nvSpPr>
        <p:spPr>
          <a:xfrm>
            <a:off x="12519" y="6411978"/>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4467331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457144035"/>
              </p:ext>
            </p:extLst>
          </p:nvPr>
        </p:nvGraphicFramePr>
        <p:xfrm>
          <a:off x="0" y="0"/>
          <a:ext cx="6319318" cy="1314450"/>
        </p:xfrm>
        <a:graphic>
          <a:graphicData uri="http://schemas.openxmlformats.org/drawingml/2006/table">
            <a:tbl>
              <a:tblPr firstRow="1" bandRow="1">
                <a:tableStyleId>{5940675A-B579-460E-94D1-54222C63F5DA}</a:tableStyleId>
              </a:tblPr>
              <a:tblGrid>
                <a:gridCol w="4558864">
                  <a:extLst>
                    <a:ext uri="{9D8B030D-6E8A-4147-A177-3AD203B41FA5}">
                      <a16:colId xmlns:a16="http://schemas.microsoft.com/office/drawing/2014/main" val="20000"/>
                    </a:ext>
                  </a:extLst>
                </a:gridCol>
                <a:gridCol w="1760454">
                  <a:extLst>
                    <a:ext uri="{9D8B030D-6E8A-4147-A177-3AD203B41FA5}">
                      <a16:colId xmlns:a16="http://schemas.microsoft.com/office/drawing/2014/main" val="20001"/>
                    </a:ext>
                  </a:extLst>
                </a:gridCol>
              </a:tblGrid>
              <a:tr h="294415">
                <a:tc gridSpan="2">
                  <a:txBody>
                    <a:bodyPr/>
                    <a:lstStyle/>
                    <a:p>
                      <a:pPr algn="ctr" fontAlgn="base"/>
                      <a:r>
                        <a:rPr lang="en-US" sz="1200" b="0" i="0" kern="1200" dirty="0">
                          <a:solidFill>
                            <a:schemeClr val="tx1"/>
                          </a:solidFill>
                          <a:effectLst/>
                          <a:latin typeface="+mn-lt"/>
                          <a:ea typeface="+mn-ea"/>
                          <a:cs typeface="+mn-cs"/>
                        </a:rPr>
                        <a:t>Second Letter of Paul to the Saints at Corinth—</a:t>
                      </a:r>
                    </a:p>
                    <a:p>
                      <a:pPr algn="ctr" fontAlgn="base"/>
                      <a:r>
                        <a:rPr lang="en-US" sz="1200" b="0" i="0" kern="1200" dirty="0">
                          <a:solidFill>
                            <a:schemeClr val="tx1"/>
                          </a:solidFill>
                          <a:effectLst/>
                          <a:latin typeface="+mn-lt"/>
                          <a:ea typeface="+mn-ea"/>
                          <a:cs typeface="+mn-cs"/>
                        </a:rPr>
                        <a:t>Written from Macedonia</a:t>
                      </a:r>
                    </a:p>
                  </a:txBody>
                  <a:tcPr marL="95250" marR="95250" marT="66675" marB="66675" anchor="b"/>
                </a:tc>
                <a:tc hMerge="1">
                  <a:txBody>
                    <a:bodyPr/>
                    <a:lstStyle/>
                    <a:p>
                      <a:endParaRPr lang="en-US"/>
                    </a:p>
                  </a:txBody>
                  <a:tcPr/>
                </a:tc>
                <a:extLst>
                  <a:ext uri="{0D108BD9-81ED-4DB2-BD59-A6C34878D82A}">
                    <a16:rowId xmlns:a16="http://schemas.microsoft.com/office/drawing/2014/main" val="10000"/>
                  </a:ext>
                </a:extLst>
              </a:tr>
              <a:tr h="228378">
                <a:tc>
                  <a:txBody>
                    <a:bodyPr/>
                    <a:lstStyle/>
                    <a:p>
                      <a:pPr algn="l" fontAlgn="base"/>
                      <a:r>
                        <a:rPr lang="en-US" dirty="0">
                          <a:solidFill>
                            <a:srgbClr val="434444"/>
                          </a:solidFill>
                          <a:effectLst/>
                        </a:rPr>
                        <a:t>Saints Impart Substance to Poor</a:t>
                      </a:r>
                    </a:p>
                  </a:txBody>
                  <a:tcPr marL="95250" marR="95250" marT="66675" marB="66675" anchor="ctr"/>
                </a:tc>
                <a:tc>
                  <a:txBody>
                    <a:bodyPr/>
                    <a:lstStyle/>
                    <a:p>
                      <a:pPr algn="l" fontAlgn="base"/>
                      <a:r>
                        <a:rPr lang="en-US">
                          <a:solidFill>
                            <a:srgbClr val="434444"/>
                          </a:solidFill>
                          <a:effectLst/>
                        </a:rPr>
                        <a:t>8:1–24</a:t>
                      </a:r>
                    </a:p>
                  </a:txBody>
                  <a:tcPr marL="95250" marR="95250" marT="66675" marB="66675" anchor="ctr"/>
                </a:tc>
                <a:extLst>
                  <a:ext uri="{0D108BD9-81ED-4DB2-BD59-A6C34878D82A}">
                    <a16:rowId xmlns:a16="http://schemas.microsoft.com/office/drawing/2014/main" val="10001"/>
                  </a:ext>
                </a:extLst>
              </a:tr>
              <a:tr h="228378">
                <a:tc>
                  <a:txBody>
                    <a:bodyPr/>
                    <a:lstStyle/>
                    <a:p>
                      <a:pPr algn="l" fontAlgn="base"/>
                      <a:r>
                        <a:rPr lang="en-US">
                          <a:solidFill>
                            <a:srgbClr val="434444"/>
                          </a:solidFill>
                          <a:effectLst/>
                        </a:rPr>
                        <a:t>The Blessings of True Charity</a:t>
                      </a:r>
                    </a:p>
                  </a:txBody>
                  <a:tcPr marL="95250" marR="95250" marT="66675" marB="66675" anchor="ctr"/>
                </a:tc>
                <a:tc>
                  <a:txBody>
                    <a:bodyPr/>
                    <a:lstStyle/>
                    <a:p>
                      <a:pPr algn="l" fontAlgn="base"/>
                      <a:r>
                        <a:rPr lang="en-US" dirty="0">
                          <a:solidFill>
                            <a:srgbClr val="434444"/>
                          </a:solidFill>
                          <a:effectLst/>
                        </a:rPr>
                        <a:t>9:1–15</a:t>
                      </a:r>
                    </a:p>
                  </a:txBody>
                  <a:tcPr marL="95250" marR="95250" marT="66675" marB="66675" anchor="ctr"/>
                </a:tc>
                <a:extLst>
                  <a:ext uri="{0D108BD9-81ED-4DB2-BD59-A6C34878D82A}">
                    <a16:rowId xmlns:a16="http://schemas.microsoft.com/office/drawing/2014/main" val="10002"/>
                  </a:ext>
                </a:extLst>
              </a:tr>
            </a:tbl>
          </a:graphicData>
        </a:graphic>
      </p:graphicFrame>
      <p:sp>
        <p:nvSpPr>
          <p:cNvPr id="3" name="TextBox 2"/>
          <p:cNvSpPr txBox="1"/>
          <p:nvPr/>
        </p:nvSpPr>
        <p:spPr>
          <a:xfrm>
            <a:off x="0" y="1287784"/>
            <a:ext cx="5540721" cy="246221"/>
          </a:xfrm>
          <a:prstGeom prst="rect">
            <a:avLst/>
          </a:prstGeom>
          <a:noFill/>
        </p:spPr>
        <p:txBody>
          <a:bodyPr wrap="square" rtlCol="0">
            <a:spAutoFit/>
          </a:bodyPr>
          <a:lstStyle/>
          <a:p>
            <a:r>
              <a:rPr lang="en-US" sz="1000" dirty="0"/>
              <a:t>Life and Teachings of Jesus and His Apostles Chapter 37</a:t>
            </a:r>
          </a:p>
        </p:txBody>
      </p:sp>
      <p:sp>
        <p:nvSpPr>
          <p:cNvPr id="4" name="Rectangle 3"/>
          <p:cNvSpPr/>
          <p:nvPr/>
        </p:nvSpPr>
        <p:spPr>
          <a:xfrm>
            <a:off x="6335486" y="0"/>
            <a:ext cx="5856514" cy="1569660"/>
          </a:xfrm>
          <a:prstGeom prst="rect">
            <a:avLst/>
          </a:prstGeom>
          <a:ln>
            <a:solidFill>
              <a:schemeClr val="tx1"/>
            </a:solidFill>
          </a:ln>
        </p:spPr>
        <p:txBody>
          <a:bodyPr wrap="square">
            <a:spAutoFit/>
          </a:bodyPr>
          <a:lstStyle/>
          <a:p>
            <a:pPr fontAlgn="base"/>
            <a:r>
              <a:rPr lang="en-US" sz="1200" b="1" dirty="0"/>
              <a:t>Providing 2 Corinthians 8:14:</a:t>
            </a:r>
          </a:p>
          <a:p>
            <a:pPr fontAlgn="base"/>
            <a:r>
              <a:rPr lang="en-US" sz="1200" dirty="0"/>
              <a:t>“This very hour there are many members of the Church who are suffering. They are hungry, stretched financially, and struggling with all manner of physical, emotional, and spiritual distress. They pray with all the energy of their souls for succor, for relief.</a:t>
            </a:r>
          </a:p>
          <a:p>
            <a:pPr fontAlgn="base"/>
            <a:r>
              <a:rPr lang="en-US" sz="1200" dirty="0"/>
              <a:t>“Brethren, please do not think that this is someone else’s responsibility. It is mine, and it is yours. We are all enlisted. ‘All’ means </a:t>
            </a:r>
            <a:r>
              <a:rPr lang="en-US" sz="1200" i="1" dirty="0"/>
              <a:t>all</a:t>
            </a:r>
            <a:r>
              <a:rPr lang="en-US" sz="1200" dirty="0"/>
              <a:t>—every Aaronic and Melchizedek Priesthood holder, rich and poor, in every nation. In the Lord’s plan, there is something everyone can contribute” (“Providing in the Lord’s Way,”</a:t>
            </a:r>
            <a:r>
              <a:rPr lang="en-US" sz="1200" i="1" dirty="0"/>
              <a:t> Ensign</a:t>
            </a:r>
            <a:r>
              <a:rPr lang="en-US" sz="1200" dirty="0"/>
              <a:t> or </a:t>
            </a:r>
            <a:r>
              <a:rPr lang="en-US" sz="1200" i="1" dirty="0"/>
              <a:t>Liahona,</a:t>
            </a:r>
            <a:r>
              <a:rPr lang="en-US" sz="1200" dirty="0"/>
              <a:t> Nov. 2011, 54).</a:t>
            </a:r>
          </a:p>
        </p:txBody>
      </p:sp>
      <p:sp>
        <p:nvSpPr>
          <p:cNvPr id="5" name="Rectangle 4"/>
          <p:cNvSpPr/>
          <p:nvPr/>
        </p:nvSpPr>
        <p:spPr>
          <a:xfrm>
            <a:off x="0" y="1554887"/>
            <a:ext cx="6313714" cy="1754326"/>
          </a:xfrm>
          <a:prstGeom prst="rect">
            <a:avLst/>
          </a:prstGeom>
          <a:ln>
            <a:solidFill>
              <a:schemeClr val="tx1"/>
            </a:solidFill>
          </a:ln>
        </p:spPr>
        <p:txBody>
          <a:bodyPr wrap="square">
            <a:spAutoFit/>
          </a:bodyPr>
          <a:lstStyle/>
          <a:p>
            <a:r>
              <a:rPr lang="en-US" sz="1200" b="1" dirty="0"/>
              <a:t>Give to the Poor 2 Corinthians 8:10-11:</a:t>
            </a:r>
          </a:p>
          <a:p>
            <a:r>
              <a:rPr lang="en-US" sz="1200" dirty="0"/>
              <a:t>“‘I am a firm believer that you cannot give to the Church and to the building up of the kingdom of God and be any poorer financially. I remember … when Brother [Melvin J.] Ballard laid his hands on my head and set me apart to go on a mission. He said in that prayer of blessing that a person could not give a crust to the Lord without receiving a loaf in return. That’s been my experience. If the members of the Church would double their fast-offering contributions, the spirituality in the Church would double. We need to keep that in mind and be liberal in our contributions.’ Marion G. Romney (Welfare Agricultural Meeting, 3 Apr. 1971, p. 1.)” (in L. Tom Perry, “The Law of the Fast,”</a:t>
            </a:r>
            <a:r>
              <a:rPr lang="en-US" sz="1200" i="1" dirty="0"/>
              <a:t> Ensign,</a:t>
            </a:r>
            <a:r>
              <a:rPr lang="en-US" sz="1200" dirty="0"/>
              <a:t> May 1986, 32).</a:t>
            </a:r>
          </a:p>
        </p:txBody>
      </p:sp>
      <p:sp>
        <p:nvSpPr>
          <p:cNvPr id="6" name="Rectangle 5"/>
          <p:cNvSpPr/>
          <p:nvPr/>
        </p:nvSpPr>
        <p:spPr>
          <a:xfrm>
            <a:off x="-1" y="3309257"/>
            <a:ext cx="6302829" cy="3046988"/>
          </a:xfrm>
          <a:prstGeom prst="rect">
            <a:avLst/>
          </a:prstGeom>
          <a:ln>
            <a:solidFill>
              <a:schemeClr val="tx1"/>
            </a:solidFill>
          </a:ln>
        </p:spPr>
        <p:txBody>
          <a:bodyPr wrap="square">
            <a:spAutoFit/>
          </a:bodyPr>
          <a:lstStyle/>
          <a:p>
            <a:r>
              <a:rPr lang="en-US" sz="1200" b="1" dirty="0"/>
              <a:t>Lesson in Giving What We Can:</a:t>
            </a:r>
          </a:p>
          <a:p>
            <a:r>
              <a:rPr lang="en-US" sz="1200" dirty="0"/>
              <a:t>"The widow's mite, how large it is on the ledgers of heaven!</a:t>
            </a:r>
          </a:p>
          <a:p>
            <a:r>
              <a:rPr lang="en-US" sz="1200" dirty="0"/>
              <a:t>"Out of their surplus, without sacrifice, often with selfish motives, frequently amid the blare of trumpets, rich men are sometimes wont to give to worthy causes. Meanwhile, the poor, out of their penury, unknown to their fellowmen, but because their hearts are right, sometimes give unheralded 'mites' to like worthy causes.</a:t>
            </a:r>
          </a:p>
          <a:p>
            <a:r>
              <a:rPr lang="en-US" sz="1200" dirty="0"/>
              <a:t>"Gift giving...must be measured in terms of capacity to give. The widow who cast in less than a half cent in American coinage, proportionately gave more than all the rich whose surpluses crammed the coffers in the temple court. See Luke 14:25-33.</a:t>
            </a:r>
          </a:p>
          <a:p>
            <a:r>
              <a:rPr lang="en-US" sz="1200" dirty="0"/>
              <a:t>"This episode in Jewish life-and Jesus deliberately took occasion to call attention to it that it's lesson might be preserved-teaches that the giver is greater than the gift; that sacrifice of all, though such be small in amount, is greater than the largess of kings who neither miss nor need that which they give away; and that it is the intent of the heart, not the value of the gift, which counts on the eternal ledgers. 'For if there be first a willing mind, it is accepted according to that a man hath, and not according to that he hath not.' (2 Cor. 8:12.)" Elder Bruce R. McConkie (</a:t>
            </a:r>
            <a:r>
              <a:rPr lang="en-US" sz="1200" i="1" dirty="0"/>
              <a:t>Doctrinal New Testament Commentary, </a:t>
            </a:r>
            <a:r>
              <a:rPr lang="en-US" sz="1200" dirty="0"/>
              <a:t>3 vols. [Salt Lake City: </a:t>
            </a:r>
            <a:r>
              <a:rPr lang="en-US" sz="1200" dirty="0" err="1"/>
              <a:t>Bookcraft</a:t>
            </a:r>
            <a:r>
              <a:rPr lang="en-US" sz="1200" dirty="0"/>
              <a:t>, 1965-1973], 1: 628.)</a:t>
            </a:r>
          </a:p>
        </p:txBody>
      </p:sp>
      <p:sp>
        <p:nvSpPr>
          <p:cNvPr id="7" name="Rectangle 6"/>
          <p:cNvSpPr/>
          <p:nvPr/>
        </p:nvSpPr>
        <p:spPr>
          <a:xfrm>
            <a:off x="6335486" y="1567543"/>
            <a:ext cx="5856514" cy="2492990"/>
          </a:xfrm>
          <a:prstGeom prst="rect">
            <a:avLst/>
          </a:prstGeom>
          <a:ln>
            <a:solidFill>
              <a:schemeClr val="tx1"/>
            </a:solidFill>
          </a:ln>
        </p:spPr>
        <p:txBody>
          <a:bodyPr wrap="square">
            <a:spAutoFit/>
          </a:bodyPr>
          <a:lstStyle/>
          <a:p>
            <a:pPr fontAlgn="base"/>
            <a:r>
              <a:rPr lang="en-US" sz="1200" b="1" dirty="0"/>
              <a:t>Welfare Donations to Jerusalem 2 Corinthians 9:1-15:</a:t>
            </a:r>
          </a:p>
          <a:p>
            <a:pPr fontAlgn="base"/>
            <a:r>
              <a:rPr lang="en-US" sz="1200" dirty="0"/>
              <a:t>"Paul explains at some length that his purpose in going to Judea was to take a welfare donation from Macedonia and Achaia to the 'poor saints which are at Jerusalem.' ...in 2 Corinthians 9:1-15...Paul urges the Corinthian saints to get their donation ready beforehand so that he could obtain it when he arrived. The emphasis on these things brings us to another significant feature. Acts 11:27-30 makes scant reference to Paul as a welfare worker and mentions one occasion when with Barnabas he took a donation to the saints in Jerusalem. This was about A.D. 41 or 44 and was possibly Paul's earliest experience with welfare as a Church program. However, as indicated above, his epistles give evidence that in the years that followed he became a diligent welfare worker, collecting donations throughout Galatia (see 1 Cor. 16:1), Macedonia (see Rom. 15:25-26), and Greece (see 2 Cor. 9:1-5) for the Judean saints." (Robert J. Matthews, "St. Paul Writes about the Church," </a:t>
            </a:r>
            <a:r>
              <a:rPr lang="en-US" sz="1200" i="1" dirty="0"/>
              <a:t>New Era</a:t>
            </a:r>
            <a:r>
              <a:rPr lang="en-US" sz="1200" dirty="0"/>
              <a:t>, Apr. 1977, 33, 35)</a:t>
            </a:r>
          </a:p>
        </p:txBody>
      </p:sp>
      <p:sp>
        <p:nvSpPr>
          <p:cNvPr id="8" name="Rectangle 7"/>
          <p:cNvSpPr/>
          <p:nvPr/>
        </p:nvSpPr>
        <p:spPr>
          <a:xfrm>
            <a:off x="6335486" y="4071257"/>
            <a:ext cx="5856514" cy="2677656"/>
          </a:xfrm>
          <a:prstGeom prst="rect">
            <a:avLst/>
          </a:prstGeom>
          <a:ln>
            <a:solidFill>
              <a:schemeClr val="tx1"/>
            </a:solidFill>
          </a:ln>
        </p:spPr>
        <p:txBody>
          <a:bodyPr wrap="square">
            <a:spAutoFit/>
          </a:bodyPr>
          <a:lstStyle/>
          <a:p>
            <a:r>
              <a:rPr lang="en-US" sz="1200" b="1" dirty="0"/>
              <a:t>Cheerfulness Giving 2 Corinthians 9:7:</a:t>
            </a:r>
          </a:p>
          <a:p>
            <a:r>
              <a:rPr lang="en-US" sz="1200" dirty="0"/>
              <a:t>"We say to the Saints, do not pay Tithing, unless you want to; do not help to build up this Temple unless you want to; do not put forth your hands to one day's work, unless you want to. . . . If you grudgingly put forth your means to help to gather the Saints, it will be a curse to you.“ President Brigham Young  (Hugh Nibley, </a:t>
            </a:r>
            <a:r>
              <a:rPr lang="en-US" sz="1200" i="1" dirty="0"/>
              <a:t>Brother Brigham Challenges the Saints</a:t>
            </a:r>
            <a:r>
              <a:rPr lang="en-US" sz="1200" dirty="0"/>
              <a:t>, p. 460)</a:t>
            </a:r>
          </a:p>
          <a:p>
            <a:r>
              <a:rPr lang="en-US" sz="1200" dirty="0"/>
              <a:t>"The Lord </a:t>
            </a:r>
            <a:r>
              <a:rPr lang="en-US" sz="1200" dirty="0" err="1"/>
              <a:t>loveth</a:t>
            </a:r>
            <a:r>
              <a:rPr lang="en-US" sz="1200" dirty="0"/>
              <a:t> a cheerful giver-one who can go to the bishop and say: 'Bishop, I feel all right. I want to help the Church. I am going to do all I can. Here is my tithing, my full tithing. I want to build up this work and be the means of helping it.' If he goes in that spirit, thankful for what he has received, he will obtain the blessing. But let him not give something merely in the hope of getting more in return, for that spirit will not do at all. Let him give in this spirit: 'Lord, thou hast blessed me. Here is thy portion. Of all that thou wilt give unto me, I will surely give a tenth unto thee.'" Charles W. Nibley (</a:t>
            </a:r>
            <a:r>
              <a:rPr lang="en-US" sz="1200" i="1" dirty="0"/>
              <a:t>Conference Report, October 1927</a:t>
            </a:r>
            <a:r>
              <a:rPr lang="en-US" sz="1200" dirty="0"/>
              <a:t>, Afternoon Meeting. 90 - 91.)</a:t>
            </a:r>
          </a:p>
        </p:txBody>
      </p:sp>
    </p:spTree>
    <p:extLst>
      <p:ext uri="{BB962C8B-B14F-4D97-AF65-F5344CB8AC3E}">
        <p14:creationId xmlns:p14="http://schemas.microsoft.com/office/powerpoint/2010/main" val="15076047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descr="http://histclo.com/imagef/date/2011/03/corn64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089" y="1034143"/>
            <a:ext cx="6550026" cy="467235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021287" y="1064683"/>
            <a:ext cx="4593770" cy="4524315"/>
          </a:xfrm>
          <a:prstGeom prst="rect">
            <a:avLst/>
          </a:prstGeom>
        </p:spPr>
        <p:txBody>
          <a:bodyPr wrap="square">
            <a:spAutoFit/>
          </a:bodyPr>
          <a:lstStyle/>
          <a:p>
            <a:r>
              <a:rPr lang="en-US" i="1" dirty="0" err="1">
                <a:latin typeface="Times New Roman" panose="02020603050405020304" pitchFamily="18" charset="0"/>
              </a:rPr>
              <a:t>Apalachia</a:t>
            </a:r>
            <a:r>
              <a:rPr lang="en-US" i="1" dirty="0">
                <a:latin typeface="Times New Roman" panose="02020603050405020304" pitchFamily="18" charset="0"/>
              </a:rPr>
              <a:t> was a pocket of poverty in America. This photograph was taken in Leatherwood, Perry County, Kentucky, in 1964. It shows the Cornett family on the porch of their mountain cabinet. The parents Willie and Vivian Cornett had twelve children. Here we have a question of what is poverty. The children look well fed and they have adequate if shabby shelter. We suspect that they also had a car, refrigerator, and television set. </a:t>
            </a:r>
          </a:p>
          <a:p>
            <a:endParaRPr lang="en-US" i="1" dirty="0">
              <a:latin typeface="Times New Roman" panose="02020603050405020304" pitchFamily="18" charset="0"/>
            </a:endParaRPr>
          </a:p>
          <a:p>
            <a:r>
              <a:rPr lang="en-US" i="1" dirty="0">
                <a:latin typeface="Times New Roman" panose="02020603050405020304" pitchFamily="18" charset="0"/>
              </a:rPr>
              <a:t>Yet most Americans would classify the family as living in poverty. </a:t>
            </a:r>
          </a:p>
          <a:p>
            <a:r>
              <a:rPr lang="en-US" i="1" dirty="0">
                <a:latin typeface="Times New Roman" panose="02020603050405020304" pitchFamily="18" charset="0"/>
              </a:rPr>
              <a:t>2011</a:t>
            </a:r>
          </a:p>
          <a:p>
            <a:r>
              <a:rPr lang="en-US" dirty="0"/>
              <a:t>http://histclo.com/eco/cou/na/us/use-pov.html</a:t>
            </a:r>
          </a:p>
        </p:txBody>
      </p:sp>
      <p:sp>
        <p:nvSpPr>
          <p:cNvPr id="3" name="TextBox 2"/>
          <p:cNvSpPr txBox="1"/>
          <p:nvPr/>
        </p:nvSpPr>
        <p:spPr>
          <a:xfrm>
            <a:off x="3570514" y="0"/>
            <a:ext cx="4680857" cy="369332"/>
          </a:xfrm>
          <a:prstGeom prst="rect">
            <a:avLst/>
          </a:prstGeom>
          <a:noFill/>
        </p:spPr>
        <p:txBody>
          <a:bodyPr wrap="square" rtlCol="0">
            <a:spAutoFit/>
          </a:bodyPr>
          <a:lstStyle/>
          <a:p>
            <a:r>
              <a:rPr lang="en-US" dirty="0"/>
              <a:t>Something of Interest</a:t>
            </a:r>
          </a:p>
        </p:txBody>
      </p:sp>
    </p:spTree>
    <p:extLst>
      <p:ext uri="{BB962C8B-B14F-4D97-AF65-F5344CB8AC3E}">
        <p14:creationId xmlns:p14="http://schemas.microsoft.com/office/powerpoint/2010/main" val="42139785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6375" y="822694"/>
            <a:ext cx="8867163" cy="4319131"/>
          </a:xfrm>
          <a:prstGeom prst="rect">
            <a:avLst/>
          </a:prstGeom>
        </p:spPr>
        <p:txBody>
          <a:bodyPr wrap="square">
            <a:spAutoFit/>
          </a:bodyPr>
          <a:lstStyle/>
          <a:p>
            <a:pPr>
              <a:spcAft>
                <a:spcPts val="750"/>
              </a:spcAft>
            </a:pPr>
            <a:r>
              <a:rPr lang="en-US" sz="1200" dirty="0">
                <a:latin typeface="Arial" panose="020B0604020202020204" pitchFamily="34" charset="0"/>
                <a:ea typeface="Times New Roman" panose="02020603050405020304" pitchFamily="18" charset="0"/>
              </a:rPr>
              <a:t>James C. Christensen, a painter renowned for religious- and fantasy-based imagery, and a former art professor at Brigham Young University, died Sunday, January 8, 2017,  in Orem from the effects of cancer. He was 74.</a:t>
            </a:r>
            <a:endParaRPr lang="en-US" sz="1200" dirty="0">
              <a:latin typeface="Times New Roman" panose="02020603050405020304" pitchFamily="18" charset="0"/>
              <a:ea typeface="Times New Roman" panose="02020603050405020304" pitchFamily="18" charset="0"/>
            </a:endParaRPr>
          </a:p>
          <a:p>
            <a:pPr>
              <a:spcAft>
                <a:spcPts val="750"/>
              </a:spcAft>
            </a:pPr>
            <a:r>
              <a:rPr lang="en-US" sz="1200" dirty="0">
                <a:latin typeface="Arial" panose="020B0604020202020204" pitchFamily="34" charset="0"/>
                <a:ea typeface="Times New Roman" panose="02020603050405020304" pitchFamily="18" charset="0"/>
              </a:rPr>
              <a:t>Christensen was born Sept. 26, 1942, and was raised in Culver City, Calif. He served a two-year mission to Uruguay for The Church of Jesus Christ of Latter-day Saints, then attended the University of California at Los Angeles for a time before moving to Utah and graduating from BYU.</a:t>
            </a:r>
            <a:endParaRPr lang="en-US" sz="1200" dirty="0">
              <a:latin typeface="Times New Roman" panose="02020603050405020304" pitchFamily="18" charset="0"/>
              <a:ea typeface="Times New Roman" panose="02020603050405020304" pitchFamily="18" charset="0"/>
            </a:endParaRPr>
          </a:p>
          <a:p>
            <a:pPr>
              <a:spcAft>
                <a:spcPts val="750"/>
              </a:spcAft>
            </a:pPr>
            <a:r>
              <a:rPr lang="en-US" sz="1200" dirty="0">
                <a:latin typeface="Arial" panose="020B0604020202020204" pitchFamily="34" charset="0"/>
                <a:ea typeface="Times New Roman" panose="02020603050405020304" pitchFamily="18" charset="0"/>
              </a:rPr>
              <a:t>He taught at the LDS Church-owned Provo school for 21 years, and had his work featured in shows throughout the West, as well as in publications such as Spectrum, American Illustration Annual and Japan's Outstanding American Illustrators.</a:t>
            </a:r>
            <a:endParaRPr lang="en-US" sz="1200" dirty="0">
              <a:latin typeface="Times New Roman" panose="02020603050405020304" pitchFamily="18" charset="0"/>
              <a:ea typeface="Times New Roman" panose="02020603050405020304" pitchFamily="18" charset="0"/>
            </a:endParaRPr>
          </a:p>
          <a:p>
            <a:pPr>
              <a:spcAft>
                <a:spcPts val="750"/>
              </a:spcAft>
            </a:pPr>
            <a:r>
              <a:rPr lang="en-US" sz="1200" dirty="0">
                <a:latin typeface="Arial" panose="020B0604020202020204" pitchFamily="34" charset="0"/>
                <a:ea typeface="Times New Roman" panose="02020603050405020304" pitchFamily="18" charset="0"/>
              </a:rPr>
              <a:t>His works were often based on myths, fables and spirituality, though he </a:t>
            </a:r>
            <a:r>
              <a:rPr lang="en-US" sz="1200" u="sng" dirty="0">
                <a:latin typeface="Arial" panose="020B0604020202020204" pitchFamily="34" charset="0"/>
                <a:ea typeface="Times New Roman" panose="02020603050405020304" pitchFamily="18" charset="0"/>
              </a:rPr>
              <a:t>told The Salt Lake Tribune in 2008</a:t>
            </a:r>
            <a:r>
              <a:rPr lang="en-US" sz="1200" dirty="0">
                <a:latin typeface="Arial" panose="020B0604020202020204" pitchFamily="34" charset="0"/>
                <a:ea typeface="Times New Roman" panose="02020603050405020304" pitchFamily="18" charset="0"/>
              </a:rPr>
              <a:t> that connections between his faith and his art were not always overt.</a:t>
            </a:r>
            <a:endParaRPr lang="en-US" sz="1200" dirty="0">
              <a:latin typeface="Times New Roman" panose="02020603050405020304" pitchFamily="18" charset="0"/>
              <a:ea typeface="Times New Roman" panose="02020603050405020304" pitchFamily="18" charset="0"/>
            </a:endParaRPr>
          </a:p>
          <a:p>
            <a:pPr>
              <a:spcAft>
                <a:spcPts val="750"/>
              </a:spcAft>
            </a:pPr>
            <a:r>
              <a:rPr lang="en-US" sz="1200" dirty="0">
                <a:latin typeface="Arial" panose="020B0604020202020204" pitchFamily="34" charset="0"/>
                <a:ea typeface="Times New Roman" panose="02020603050405020304" pitchFamily="18" charset="0"/>
              </a:rPr>
              <a:t>"When you live your religion," he said, "it permeates your life and influences what you choose to do and not to do."</a:t>
            </a:r>
            <a:endParaRPr lang="en-US" sz="1200" dirty="0">
              <a:latin typeface="Times New Roman" panose="02020603050405020304" pitchFamily="18" charset="0"/>
              <a:ea typeface="Times New Roman" panose="02020603050405020304" pitchFamily="18" charset="0"/>
            </a:endParaRPr>
          </a:p>
          <a:p>
            <a:pPr>
              <a:spcAft>
                <a:spcPts val="750"/>
              </a:spcAft>
            </a:pPr>
            <a:r>
              <a:rPr lang="en-US" sz="1200" dirty="0">
                <a:latin typeface="Arial" panose="020B0604020202020204" pitchFamily="34" charset="0"/>
                <a:ea typeface="Times New Roman" panose="02020603050405020304" pitchFamily="18" charset="0"/>
              </a:rPr>
              <a:t>Christensen published three books of his work. He also received myriad honors throughout his life, including from the World Science Fiction and Fantasy Convention as well as from the Association of Science Fiction and Fantasy Arts. He received the Governor's Award for Art by the Utah Art Council and was named one of Utah's Top 100 Artists by the Springville Museum of Art.</a:t>
            </a:r>
            <a:endParaRPr lang="en-US" sz="1200" dirty="0">
              <a:latin typeface="Times New Roman" panose="02020603050405020304" pitchFamily="18" charset="0"/>
              <a:ea typeface="Times New Roman" panose="02020603050405020304" pitchFamily="18" charset="0"/>
            </a:endParaRPr>
          </a:p>
          <a:p>
            <a:pPr>
              <a:spcAft>
                <a:spcPts val="750"/>
              </a:spcAft>
            </a:pPr>
            <a:r>
              <a:rPr lang="en-US" sz="1200" dirty="0">
                <a:latin typeface="Arial" panose="020B0604020202020204" pitchFamily="34" charset="0"/>
                <a:ea typeface="Times New Roman" panose="02020603050405020304" pitchFamily="18" charset="0"/>
              </a:rPr>
              <a:t>"The passing of my friend and mentor James Christensen has rekindled fond memories of his positivity and enthusiasm in the classroom and on study abroad where, with his encouragement and because of his example, I made a commitment at age 24 to pursue a life in art," fellow Provo artist Kent Christensen (no relation) wrote on Facebook. "I drew Jim on May 15th, 1981, the way I always think of him: sketching curbside in some European city. That day it was Segovia. Those weeks spent with him changed my life."</a:t>
            </a:r>
            <a:endParaRPr lang="en-US" sz="1200" dirty="0">
              <a:latin typeface="Times New Roman" panose="02020603050405020304" pitchFamily="18" charset="0"/>
              <a:ea typeface="Times New Roman" panose="02020603050405020304" pitchFamily="18" charset="0"/>
            </a:endParaRPr>
          </a:p>
          <a:p>
            <a:pPr>
              <a:spcAft>
                <a:spcPts val="750"/>
              </a:spcAft>
            </a:pPr>
            <a:r>
              <a:rPr lang="en-US" sz="1200" dirty="0">
                <a:latin typeface="Arial" panose="020B0604020202020204" pitchFamily="34" charset="0"/>
                <a:ea typeface="Times New Roman" panose="02020603050405020304" pitchFamily="18" charset="0"/>
              </a:rPr>
              <a:t>Christensen is survived by his wife, Carole, and their five children.</a:t>
            </a:r>
            <a:endParaRPr lang="en-US" sz="1200" dirty="0">
              <a:latin typeface="Times New Roman" panose="02020603050405020304" pitchFamily="18" charset="0"/>
              <a:ea typeface="Times New Roman" panose="02020603050405020304" pitchFamily="18" charset="0"/>
            </a:endParaRPr>
          </a:p>
        </p:txBody>
      </p:sp>
      <p:pic>
        <p:nvPicPr>
          <p:cNvPr id="1026" name="Picture 2" descr="Image result for james c christensen 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47325" y="180975"/>
            <a:ext cx="1638300" cy="20478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71500" y="93251"/>
            <a:ext cx="9201150" cy="827919"/>
          </a:xfrm>
          <a:prstGeom prst="rect">
            <a:avLst/>
          </a:prstGeom>
        </p:spPr>
        <p:txBody>
          <a:bodyPr wrap="square">
            <a:spAutoFit/>
          </a:bodyPr>
          <a:lstStyle/>
          <a:p>
            <a:pPr>
              <a:lnSpc>
                <a:spcPct val="107000"/>
              </a:lnSpc>
              <a:spcAft>
                <a:spcPts val="600"/>
              </a:spcAft>
            </a:pPr>
            <a:r>
              <a:rPr lang="en-US" sz="2000" b="1" kern="1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Mormon artist James C. Christensen dead at 74</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300"/>
              </a:spcAft>
            </a:pPr>
            <a:r>
              <a:rPr lang="en-US" sz="2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The Salt Lake Tribune</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028" name="Picture 4" descr="Image result for james c christensen 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10725" y="2638425"/>
            <a:ext cx="2151902" cy="182911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20224" y="4668837"/>
            <a:ext cx="2526021" cy="200818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james c christensen art"/>
          <p:cNvPicPr>
            <a:picLocks noChangeAspect="1" noChangeArrowheads="1"/>
          </p:cNvPicPr>
          <p:nvPr/>
        </p:nvPicPr>
        <p:blipFill rotWithShape="1">
          <a:blip r:embed="rId5">
            <a:extLst>
              <a:ext uri="{28A0092B-C50C-407E-A947-70E740481C1C}">
                <a14:useLocalDpi xmlns:a14="http://schemas.microsoft.com/office/drawing/2010/main" val="0"/>
              </a:ext>
            </a:extLst>
          </a:blip>
          <a:srcRect t="12176" r="902" b="13102"/>
          <a:stretch/>
        </p:blipFill>
        <p:spPr bwMode="auto">
          <a:xfrm>
            <a:off x="5981699" y="5095876"/>
            <a:ext cx="2933701" cy="165907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james c christensen ar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1462" y="5230813"/>
            <a:ext cx="1417638" cy="141763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james c christensen ar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33675" y="5138737"/>
            <a:ext cx="2451100" cy="163322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400925" y="0"/>
            <a:ext cx="2714625" cy="707886"/>
          </a:xfrm>
          <a:prstGeom prst="rect">
            <a:avLst/>
          </a:prstGeom>
          <a:noFill/>
          <a:ln>
            <a:solidFill>
              <a:schemeClr val="tx1"/>
            </a:solidFill>
          </a:ln>
        </p:spPr>
        <p:txBody>
          <a:bodyPr wrap="square" rtlCol="0">
            <a:spAutoFit/>
          </a:bodyPr>
          <a:lstStyle/>
          <a:p>
            <a:r>
              <a:rPr lang="en-US" sz="1000" b="1" dirty="0"/>
              <a:t>Something of Interest</a:t>
            </a:r>
            <a:r>
              <a:rPr lang="en-US" sz="1000" dirty="0"/>
              <a:t>:</a:t>
            </a:r>
          </a:p>
          <a:p>
            <a:r>
              <a:rPr lang="en-US" sz="1000" dirty="0"/>
              <a:t>In searching for artwork I find inspiration in these artists. One of my favorite artists was James C. Christensen. Author of Website—L.B.</a:t>
            </a:r>
          </a:p>
        </p:txBody>
      </p:sp>
    </p:spTree>
    <p:extLst>
      <p:ext uri="{BB962C8B-B14F-4D97-AF65-F5344CB8AC3E}">
        <p14:creationId xmlns:p14="http://schemas.microsoft.com/office/powerpoint/2010/main" val="2348779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ancient coin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28427" b="1910"/>
          <a:stretch/>
        </p:blipFill>
        <p:spPr bwMode="auto">
          <a:xfrm>
            <a:off x="0" y="0"/>
            <a:ext cx="1223095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7" name="Group 6"/>
          <p:cNvGrpSpPr/>
          <p:nvPr/>
        </p:nvGrpSpPr>
        <p:grpSpPr>
          <a:xfrm>
            <a:off x="900231" y="751115"/>
            <a:ext cx="10327280" cy="5181600"/>
            <a:chOff x="965200" y="2286000"/>
            <a:chExt cx="7239220" cy="2743200"/>
          </a:xfrm>
        </p:grpSpPr>
        <p:grpSp>
          <p:nvGrpSpPr>
            <p:cNvPr id="8" name="Group 18"/>
            <p:cNvGrpSpPr/>
            <p:nvPr/>
          </p:nvGrpSpPr>
          <p:grpSpPr>
            <a:xfrm>
              <a:off x="965200" y="2286000"/>
              <a:ext cx="7239220" cy="2743200"/>
              <a:chOff x="965200" y="2286000"/>
              <a:chExt cx="7302500" cy="2743200"/>
            </a:xfrm>
          </p:grpSpPr>
          <p:sp>
            <p:nvSpPr>
              <p:cNvPr id="10" name="Rectangle 9"/>
              <p:cNvSpPr/>
              <p:nvPr/>
            </p:nvSpPr>
            <p:spPr>
              <a:xfrm>
                <a:off x="1014606" y="2286000"/>
                <a:ext cx="7191473" cy="2493818"/>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11" idx="1"/>
                <a:endCxn id="11"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1087077" y="2330183"/>
              <a:ext cx="7010400" cy="342175"/>
            </a:xfrm>
            <a:prstGeom prst="rect">
              <a:avLst/>
            </a:prstGeom>
            <a:noFill/>
          </p:spPr>
          <p:txBody>
            <a:bodyPr wrap="square" rtlCol="0">
              <a:spAutoFit/>
            </a:bodyPr>
            <a:lstStyle/>
            <a:p>
              <a:pPr algn="ctr"/>
              <a:r>
                <a:rPr lang="en-US" sz="3600" dirty="0">
                  <a:solidFill>
                    <a:schemeClr val="bg1"/>
                  </a:solidFill>
                  <a:latin typeface="Arial Rounded MT Bold" panose="020F0704030504030204" pitchFamily="34" charset="0"/>
                </a:rPr>
                <a:t>POVERTY</a:t>
              </a:r>
            </a:p>
          </p:txBody>
        </p:sp>
      </p:grpSp>
      <p:sp>
        <p:nvSpPr>
          <p:cNvPr id="4" name="Rectangle 3"/>
          <p:cNvSpPr/>
          <p:nvPr/>
        </p:nvSpPr>
        <p:spPr>
          <a:xfrm>
            <a:off x="2090057" y="1483864"/>
            <a:ext cx="8175171" cy="369332"/>
          </a:xfrm>
          <a:prstGeom prst="rect">
            <a:avLst/>
          </a:prstGeom>
        </p:spPr>
        <p:txBody>
          <a:bodyPr wrap="square">
            <a:spAutoFit/>
          </a:bodyPr>
          <a:lstStyle/>
          <a:p>
            <a:r>
              <a:rPr lang="en-US" dirty="0">
                <a:solidFill>
                  <a:schemeClr val="bg1"/>
                </a:solidFill>
                <a:latin typeface="Arial Rounded MT Bold" panose="020F0704030504030204" pitchFamily="34" charset="0"/>
              </a:rPr>
              <a:t>The condition of having little or no money, goods, or means of support.</a:t>
            </a:r>
          </a:p>
        </p:txBody>
      </p:sp>
      <p:pic>
        <p:nvPicPr>
          <p:cNvPr id="2050" name="Picture 2" descr="Image result for povert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8827" y="2204358"/>
            <a:ext cx="4080620" cy="280307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poverty in united stat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9096" y="1959429"/>
            <a:ext cx="3200400"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3088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par>
                                <p:cTn id="11" presetID="10" presetClass="entr" presetSubtype="0" fill="hold" nodeType="withEffect">
                                  <p:stCondLst>
                                    <p:cond delay="0"/>
                                  </p:stCondLst>
                                  <p:childTnLst>
                                    <p:set>
                                      <p:cBhvr>
                                        <p:cTn id="12" dur="1" fill="hold">
                                          <p:stCondLst>
                                            <p:cond delay="0"/>
                                          </p:stCondLst>
                                        </p:cTn>
                                        <p:tgtEl>
                                          <p:spTgt spid="2052"/>
                                        </p:tgtEl>
                                        <p:attrNameLst>
                                          <p:attrName>style.visibility</p:attrName>
                                        </p:attrNameLst>
                                      </p:cBhvr>
                                      <p:to>
                                        <p:strVal val="visible"/>
                                      </p:to>
                                    </p:set>
                                    <p:animEffect transition="in" filter="fade">
                                      <p:cBhvr>
                                        <p:cTn id="13"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ancient coin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28427" b="1910"/>
          <a:stretch/>
        </p:blipFill>
        <p:spPr bwMode="auto">
          <a:xfrm>
            <a:off x="0" y="0"/>
            <a:ext cx="1223095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6488668"/>
            <a:ext cx="2286000" cy="369332"/>
          </a:xfrm>
          <a:prstGeom prst="rect">
            <a:avLst/>
          </a:prstGeom>
          <a:noFill/>
        </p:spPr>
        <p:txBody>
          <a:bodyPr wrap="square" rtlCol="0">
            <a:spAutoFit/>
          </a:bodyPr>
          <a:lstStyle/>
          <a:p>
            <a:r>
              <a:rPr lang="en-US" dirty="0">
                <a:solidFill>
                  <a:schemeClr val="bg1"/>
                </a:solidFill>
              </a:rPr>
              <a:t>2 Corinthians 8:1-8</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rPr>
              <a:t>Macedonia--Generous</a:t>
            </a:r>
            <a:endParaRPr lang="en-US" sz="4400" dirty="0">
              <a:solidFill>
                <a:schemeClr val="bg1"/>
              </a:solidFill>
              <a:latin typeface="Arial Rounded MT Bold" panose="020F0704030504030204" pitchFamily="34" charset="0"/>
            </a:endParaRPr>
          </a:p>
        </p:txBody>
      </p:sp>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3722914" y="1301820"/>
            <a:ext cx="5268685" cy="923330"/>
          </a:xfrm>
          <a:prstGeom prst="rect">
            <a:avLst/>
          </a:prstGeom>
          <a:solidFill>
            <a:schemeClr val="bg2">
              <a:lumMod val="10000"/>
            </a:schemeClr>
          </a:solidFill>
          <a:ln>
            <a:solidFill>
              <a:schemeClr val="bg2">
                <a:lumMod val="75000"/>
              </a:schemeClr>
            </a:solidFill>
          </a:ln>
        </p:spPr>
        <p:txBody>
          <a:bodyPr wrap="square">
            <a:spAutoFit/>
          </a:bodyPr>
          <a:lstStyle/>
          <a:p>
            <a:r>
              <a:rPr lang="en-US" dirty="0">
                <a:solidFill>
                  <a:schemeClr val="bg1"/>
                </a:solidFill>
                <a:latin typeface="Open Sans"/>
              </a:rPr>
              <a:t>Paul told the Corinthian Saints that Church members in Macedonia had given generously to help the poor in their temporal needs.</a:t>
            </a:r>
            <a:endParaRPr lang="en-US" dirty="0">
              <a:solidFill>
                <a:schemeClr val="bg1"/>
              </a:solidFill>
            </a:endParaRPr>
          </a:p>
        </p:txBody>
      </p:sp>
      <p:grpSp>
        <p:nvGrpSpPr>
          <p:cNvPr id="88" name="Group 87"/>
          <p:cNvGrpSpPr/>
          <p:nvPr/>
        </p:nvGrpSpPr>
        <p:grpSpPr>
          <a:xfrm>
            <a:off x="814381" y="2405418"/>
            <a:ext cx="7079810" cy="4001632"/>
            <a:chOff x="117695" y="162962"/>
            <a:chExt cx="7079810" cy="4001632"/>
          </a:xfrm>
        </p:grpSpPr>
        <p:sp>
          <p:nvSpPr>
            <p:cNvPr id="89" name="Rectangle 88"/>
            <p:cNvSpPr/>
            <p:nvPr/>
          </p:nvSpPr>
          <p:spPr>
            <a:xfrm>
              <a:off x="144856" y="181069"/>
              <a:ext cx="6989275" cy="3929204"/>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89"/>
            <p:cNvSpPr/>
            <p:nvPr/>
          </p:nvSpPr>
          <p:spPr>
            <a:xfrm>
              <a:off x="162694" y="178357"/>
              <a:ext cx="1765694" cy="1912993"/>
            </a:xfrm>
            <a:custGeom>
              <a:avLst/>
              <a:gdLst>
                <a:gd name="connsiteX0" fmla="*/ 27429 w 1765694"/>
                <a:gd name="connsiteY0" fmla="*/ 201888 h 1912993"/>
                <a:gd name="connsiteX1" fmla="*/ 27429 w 1765694"/>
                <a:gd name="connsiteY1" fmla="*/ 201888 h 1912993"/>
                <a:gd name="connsiteX2" fmla="*/ 36482 w 1765694"/>
                <a:gd name="connsiteY2" fmla="*/ 283370 h 1912993"/>
                <a:gd name="connsiteX3" fmla="*/ 72696 w 1765694"/>
                <a:gd name="connsiteY3" fmla="*/ 337690 h 1912993"/>
                <a:gd name="connsiteX4" fmla="*/ 81750 w 1765694"/>
                <a:gd name="connsiteY4" fmla="*/ 364851 h 1912993"/>
                <a:gd name="connsiteX5" fmla="*/ 145124 w 1765694"/>
                <a:gd name="connsiteY5" fmla="*/ 428225 h 1912993"/>
                <a:gd name="connsiteX6" fmla="*/ 172284 w 1765694"/>
                <a:gd name="connsiteY6" fmla="*/ 455386 h 1912993"/>
                <a:gd name="connsiteX7" fmla="*/ 181338 w 1765694"/>
                <a:gd name="connsiteY7" fmla="*/ 482546 h 1912993"/>
                <a:gd name="connsiteX8" fmla="*/ 235659 w 1765694"/>
                <a:gd name="connsiteY8" fmla="*/ 536867 h 1912993"/>
                <a:gd name="connsiteX9" fmla="*/ 262819 w 1765694"/>
                <a:gd name="connsiteY9" fmla="*/ 564027 h 1912993"/>
                <a:gd name="connsiteX10" fmla="*/ 280926 w 1765694"/>
                <a:gd name="connsiteY10" fmla="*/ 591187 h 1912993"/>
                <a:gd name="connsiteX11" fmla="*/ 308086 w 1765694"/>
                <a:gd name="connsiteY11" fmla="*/ 609294 h 1912993"/>
                <a:gd name="connsiteX12" fmla="*/ 344300 w 1765694"/>
                <a:gd name="connsiteY12" fmla="*/ 663615 h 1912993"/>
                <a:gd name="connsiteX13" fmla="*/ 362407 w 1765694"/>
                <a:gd name="connsiteY13" fmla="*/ 690776 h 1912993"/>
                <a:gd name="connsiteX14" fmla="*/ 416728 w 1765694"/>
                <a:gd name="connsiteY14" fmla="*/ 726989 h 1912993"/>
                <a:gd name="connsiteX15" fmla="*/ 443888 w 1765694"/>
                <a:gd name="connsiteY15" fmla="*/ 745096 h 1912993"/>
                <a:gd name="connsiteX16" fmla="*/ 471049 w 1765694"/>
                <a:gd name="connsiteY16" fmla="*/ 754150 h 1912993"/>
                <a:gd name="connsiteX17" fmla="*/ 525370 w 1765694"/>
                <a:gd name="connsiteY17" fmla="*/ 781310 h 1912993"/>
                <a:gd name="connsiteX18" fmla="*/ 679278 w 1765694"/>
                <a:gd name="connsiteY18" fmla="*/ 799417 h 1912993"/>
                <a:gd name="connsiteX19" fmla="*/ 697385 w 1765694"/>
                <a:gd name="connsiteY19" fmla="*/ 908059 h 1912993"/>
                <a:gd name="connsiteX20" fmla="*/ 724546 w 1765694"/>
                <a:gd name="connsiteY20" fmla="*/ 926166 h 1912993"/>
                <a:gd name="connsiteX21" fmla="*/ 778867 w 1765694"/>
                <a:gd name="connsiteY21" fmla="*/ 944273 h 1912993"/>
                <a:gd name="connsiteX22" fmla="*/ 796974 w 1765694"/>
                <a:gd name="connsiteY22" fmla="*/ 971433 h 1912993"/>
                <a:gd name="connsiteX23" fmla="*/ 860348 w 1765694"/>
                <a:gd name="connsiteY23" fmla="*/ 989540 h 1912993"/>
                <a:gd name="connsiteX24" fmla="*/ 896562 w 1765694"/>
                <a:gd name="connsiteY24" fmla="*/ 1007647 h 1912993"/>
                <a:gd name="connsiteX25" fmla="*/ 923722 w 1765694"/>
                <a:gd name="connsiteY25" fmla="*/ 1061968 h 1912993"/>
                <a:gd name="connsiteX26" fmla="*/ 923722 w 1765694"/>
                <a:gd name="connsiteY26" fmla="*/ 1143449 h 1912993"/>
                <a:gd name="connsiteX27" fmla="*/ 950882 w 1765694"/>
                <a:gd name="connsiteY27" fmla="*/ 1152502 h 1912993"/>
                <a:gd name="connsiteX28" fmla="*/ 1068577 w 1765694"/>
                <a:gd name="connsiteY28" fmla="*/ 1197770 h 1912993"/>
                <a:gd name="connsiteX29" fmla="*/ 1077631 w 1765694"/>
                <a:gd name="connsiteY29" fmla="*/ 1224930 h 1912993"/>
                <a:gd name="connsiteX30" fmla="*/ 1095738 w 1765694"/>
                <a:gd name="connsiteY30" fmla="*/ 1252090 h 1912993"/>
                <a:gd name="connsiteX31" fmla="*/ 1104791 w 1765694"/>
                <a:gd name="connsiteY31" fmla="*/ 1288304 h 1912993"/>
                <a:gd name="connsiteX32" fmla="*/ 1141005 w 1765694"/>
                <a:gd name="connsiteY32" fmla="*/ 1387892 h 1912993"/>
                <a:gd name="connsiteX33" fmla="*/ 1168166 w 1765694"/>
                <a:gd name="connsiteY33" fmla="*/ 1487481 h 1912993"/>
                <a:gd name="connsiteX34" fmla="*/ 1177219 w 1765694"/>
                <a:gd name="connsiteY34" fmla="*/ 1605176 h 1912993"/>
                <a:gd name="connsiteX35" fmla="*/ 1168166 w 1765694"/>
                <a:gd name="connsiteY35" fmla="*/ 1650443 h 1912993"/>
                <a:gd name="connsiteX36" fmla="*/ 1122898 w 1765694"/>
                <a:gd name="connsiteY36" fmla="*/ 1659496 h 1912993"/>
                <a:gd name="connsiteX37" fmla="*/ 1113845 w 1765694"/>
                <a:gd name="connsiteY37" fmla="*/ 1695710 h 1912993"/>
                <a:gd name="connsiteX38" fmla="*/ 1086684 w 1765694"/>
                <a:gd name="connsiteY38" fmla="*/ 1750031 h 1912993"/>
                <a:gd name="connsiteX39" fmla="*/ 1059524 w 1765694"/>
                <a:gd name="connsiteY39" fmla="*/ 1768138 h 1912993"/>
                <a:gd name="connsiteX40" fmla="*/ 1014257 w 1765694"/>
                <a:gd name="connsiteY40" fmla="*/ 1849619 h 1912993"/>
                <a:gd name="connsiteX41" fmla="*/ 1023310 w 1765694"/>
                <a:gd name="connsiteY41" fmla="*/ 1885833 h 1912993"/>
                <a:gd name="connsiteX42" fmla="*/ 1077631 w 1765694"/>
                <a:gd name="connsiteY42" fmla="*/ 1912993 h 1912993"/>
                <a:gd name="connsiteX43" fmla="*/ 1168166 w 1765694"/>
                <a:gd name="connsiteY43" fmla="*/ 1894887 h 1912993"/>
                <a:gd name="connsiteX44" fmla="*/ 1177219 w 1765694"/>
                <a:gd name="connsiteY44" fmla="*/ 1849619 h 1912993"/>
                <a:gd name="connsiteX45" fmla="*/ 1222486 w 1765694"/>
                <a:gd name="connsiteY45" fmla="*/ 1804352 h 1912993"/>
                <a:gd name="connsiteX46" fmla="*/ 1240593 w 1765694"/>
                <a:gd name="connsiteY46" fmla="*/ 1750031 h 1912993"/>
                <a:gd name="connsiteX47" fmla="*/ 1249647 w 1765694"/>
                <a:gd name="connsiteY47" fmla="*/ 1722871 h 1912993"/>
                <a:gd name="connsiteX48" fmla="*/ 1294914 w 1765694"/>
                <a:gd name="connsiteY48" fmla="*/ 1641389 h 1912993"/>
                <a:gd name="connsiteX49" fmla="*/ 1322075 w 1765694"/>
                <a:gd name="connsiteY49" fmla="*/ 1632336 h 1912993"/>
                <a:gd name="connsiteX50" fmla="*/ 1376395 w 1765694"/>
                <a:gd name="connsiteY50" fmla="*/ 1596122 h 1912993"/>
                <a:gd name="connsiteX51" fmla="*/ 1394502 w 1765694"/>
                <a:gd name="connsiteY51" fmla="*/ 1559908 h 1912993"/>
                <a:gd name="connsiteX52" fmla="*/ 1421663 w 1765694"/>
                <a:gd name="connsiteY52" fmla="*/ 1505587 h 1912993"/>
                <a:gd name="connsiteX53" fmla="*/ 1385449 w 1765694"/>
                <a:gd name="connsiteY53" fmla="*/ 1396946 h 1912993"/>
                <a:gd name="connsiteX54" fmla="*/ 1358288 w 1765694"/>
                <a:gd name="connsiteY54" fmla="*/ 1378839 h 1912993"/>
                <a:gd name="connsiteX55" fmla="*/ 1340181 w 1765694"/>
                <a:gd name="connsiteY55" fmla="*/ 1351679 h 1912993"/>
                <a:gd name="connsiteX56" fmla="*/ 1285861 w 1765694"/>
                <a:gd name="connsiteY56" fmla="*/ 1315465 h 1912993"/>
                <a:gd name="connsiteX57" fmla="*/ 1276807 w 1765694"/>
                <a:gd name="connsiteY57" fmla="*/ 1288304 h 1912993"/>
                <a:gd name="connsiteX58" fmla="*/ 1258700 w 1765694"/>
                <a:gd name="connsiteY58" fmla="*/ 1261144 h 1912993"/>
                <a:gd name="connsiteX59" fmla="*/ 1276807 w 1765694"/>
                <a:gd name="connsiteY59" fmla="*/ 1179663 h 1912993"/>
                <a:gd name="connsiteX60" fmla="*/ 1303968 w 1765694"/>
                <a:gd name="connsiteY60" fmla="*/ 1152502 h 1912993"/>
                <a:gd name="connsiteX61" fmla="*/ 1322075 w 1765694"/>
                <a:gd name="connsiteY61" fmla="*/ 1125342 h 1912993"/>
                <a:gd name="connsiteX62" fmla="*/ 1376395 w 1765694"/>
                <a:gd name="connsiteY62" fmla="*/ 1080075 h 1912993"/>
                <a:gd name="connsiteX63" fmla="*/ 1421663 w 1765694"/>
                <a:gd name="connsiteY63" fmla="*/ 1071021 h 1912993"/>
                <a:gd name="connsiteX64" fmla="*/ 1503144 w 1765694"/>
                <a:gd name="connsiteY64" fmla="*/ 1080075 h 1912993"/>
                <a:gd name="connsiteX65" fmla="*/ 1530304 w 1765694"/>
                <a:gd name="connsiteY65" fmla="*/ 1107235 h 1912993"/>
                <a:gd name="connsiteX66" fmla="*/ 1557465 w 1765694"/>
                <a:gd name="connsiteY66" fmla="*/ 1125342 h 1912993"/>
                <a:gd name="connsiteX67" fmla="*/ 1611785 w 1765694"/>
                <a:gd name="connsiteY67" fmla="*/ 1134395 h 1912993"/>
                <a:gd name="connsiteX68" fmla="*/ 1647999 w 1765694"/>
                <a:gd name="connsiteY68" fmla="*/ 1188716 h 1912993"/>
                <a:gd name="connsiteX69" fmla="*/ 1693267 w 1765694"/>
                <a:gd name="connsiteY69" fmla="*/ 1243037 h 1912993"/>
                <a:gd name="connsiteX70" fmla="*/ 1729480 w 1765694"/>
                <a:gd name="connsiteY70" fmla="*/ 1288304 h 1912993"/>
                <a:gd name="connsiteX71" fmla="*/ 1765694 w 1765694"/>
                <a:gd name="connsiteY71" fmla="*/ 1270197 h 1912993"/>
                <a:gd name="connsiteX72" fmla="*/ 1756641 w 1765694"/>
                <a:gd name="connsiteY72" fmla="*/ 1179663 h 1912993"/>
                <a:gd name="connsiteX73" fmla="*/ 1747587 w 1765694"/>
                <a:gd name="connsiteY73" fmla="*/ 1152502 h 1912993"/>
                <a:gd name="connsiteX74" fmla="*/ 1729480 w 1765694"/>
                <a:gd name="connsiteY74" fmla="*/ 1080075 h 1912993"/>
                <a:gd name="connsiteX75" fmla="*/ 1711374 w 1765694"/>
                <a:gd name="connsiteY75" fmla="*/ 1052914 h 1912993"/>
                <a:gd name="connsiteX76" fmla="*/ 1702320 w 1765694"/>
                <a:gd name="connsiteY76" fmla="*/ 1025754 h 1912993"/>
                <a:gd name="connsiteX77" fmla="*/ 1657053 w 1765694"/>
                <a:gd name="connsiteY77" fmla="*/ 971433 h 1912993"/>
                <a:gd name="connsiteX78" fmla="*/ 1602732 w 1765694"/>
                <a:gd name="connsiteY78" fmla="*/ 953326 h 1912993"/>
                <a:gd name="connsiteX79" fmla="*/ 1575572 w 1765694"/>
                <a:gd name="connsiteY79" fmla="*/ 926166 h 1912993"/>
                <a:gd name="connsiteX80" fmla="*/ 1548411 w 1765694"/>
                <a:gd name="connsiteY80" fmla="*/ 908059 h 1912993"/>
                <a:gd name="connsiteX81" fmla="*/ 1530304 w 1765694"/>
                <a:gd name="connsiteY81" fmla="*/ 880898 h 1912993"/>
                <a:gd name="connsiteX82" fmla="*/ 1503144 w 1765694"/>
                <a:gd name="connsiteY82" fmla="*/ 853738 h 1912993"/>
                <a:gd name="connsiteX83" fmla="*/ 1457876 w 1765694"/>
                <a:gd name="connsiteY83" fmla="*/ 808471 h 1912993"/>
                <a:gd name="connsiteX84" fmla="*/ 1439770 w 1765694"/>
                <a:gd name="connsiteY84" fmla="*/ 781310 h 1912993"/>
                <a:gd name="connsiteX85" fmla="*/ 1376395 w 1765694"/>
                <a:gd name="connsiteY85" fmla="*/ 754150 h 1912993"/>
                <a:gd name="connsiteX86" fmla="*/ 1322075 w 1765694"/>
                <a:gd name="connsiteY86" fmla="*/ 726989 h 1912993"/>
                <a:gd name="connsiteX87" fmla="*/ 1294914 w 1765694"/>
                <a:gd name="connsiteY87" fmla="*/ 708883 h 1912993"/>
                <a:gd name="connsiteX88" fmla="*/ 1267754 w 1765694"/>
                <a:gd name="connsiteY88" fmla="*/ 699829 h 1912993"/>
                <a:gd name="connsiteX89" fmla="*/ 1240593 w 1765694"/>
                <a:gd name="connsiteY89" fmla="*/ 681722 h 1912993"/>
                <a:gd name="connsiteX90" fmla="*/ 1186273 w 1765694"/>
                <a:gd name="connsiteY90" fmla="*/ 663615 h 1912993"/>
                <a:gd name="connsiteX91" fmla="*/ 1159112 w 1765694"/>
                <a:gd name="connsiteY91" fmla="*/ 654562 h 1912993"/>
                <a:gd name="connsiteX92" fmla="*/ 1141005 w 1765694"/>
                <a:gd name="connsiteY92" fmla="*/ 627401 h 1912993"/>
                <a:gd name="connsiteX93" fmla="*/ 1195326 w 1765694"/>
                <a:gd name="connsiteY93" fmla="*/ 582134 h 1912993"/>
                <a:gd name="connsiteX94" fmla="*/ 1222486 w 1765694"/>
                <a:gd name="connsiteY94" fmla="*/ 554974 h 1912993"/>
                <a:gd name="connsiteX95" fmla="*/ 1213433 w 1765694"/>
                <a:gd name="connsiteY95" fmla="*/ 518760 h 1912993"/>
                <a:gd name="connsiteX96" fmla="*/ 1050471 w 1765694"/>
                <a:gd name="connsiteY96" fmla="*/ 491599 h 1912993"/>
                <a:gd name="connsiteX97" fmla="*/ 987096 w 1765694"/>
                <a:gd name="connsiteY97" fmla="*/ 482546 h 1912993"/>
                <a:gd name="connsiteX98" fmla="*/ 932776 w 1765694"/>
                <a:gd name="connsiteY98" fmla="*/ 446332 h 1912993"/>
                <a:gd name="connsiteX99" fmla="*/ 878455 w 1765694"/>
                <a:gd name="connsiteY99" fmla="*/ 410118 h 1912993"/>
                <a:gd name="connsiteX100" fmla="*/ 851294 w 1765694"/>
                <a:gd name="connsiteY100" fmla="*/ 382958 h 1912993"/>
                <a:gd name="connsiteX101" fmla="*/ 824134 w 1765694"/>
                <a:gd name="connsiteY101" fmla="*/ 364851 h 1912993"/>
                <a:gd name="connsiteX102" fmla="*/ 751706 w 1765694"/>
                <a:gd name="connsiteY102" fmla="*/ 283370 h 1912993"/>
                <a:gd name="connsiteX103" fmla="*/ 733599 w 1765694"/>
                <a:gd name="connsiteY103" fmla="*/ 229049 h 1912993"/>
                <a:gd name="connsiteX104" fmla="*/ 724546 w 1765694"/>
                <a:gd name="connsiteY104" fmla="*/ 201888 h 1912993"/>
                <a:gd name="connsiteX105" fmla="*/ 688332 w 1765694"/>
                <a:gd name="connsiteY105" fmla="*/ 147568 h 1912993"/>
                <a:gd name="connsiteX106" fmla="*/ 661172 w 1765694"/>
                <a:gd name="connsiteY106" fmla="*/ 84193 h 1912993"/>
                <a:gd name="connsiteX107" fmla="*/ 634011 w 1765694"/>
                <a:gd name="connsiteY107" fmla="*/ 29873 h 1912993"/>
                <a:gd name="connsiteX108" fmla="*/ 606851 w 1765694"/>
                <a:gd name="connsiteY108" fmla="*/ 11766 h 1912993"/>
                <a:gd name="connsiteX109" fmla="*/ 552530 w 1765694"/>
                <a:gd name="connsiteY109" fmla="*/ 20819 h 1912993"/>
                <a:gd name="connsiteX110" fmla="*/ 27429 w 1765694"/>
                <a:gd name="connsiteY110" fmla="*/ 29873 h 1912993"/>
                <a:gd name="connsiteX111" fmla="*/ 27429 w 1765694"/>
                <a:gd name="connsiteY111" fmla="*/ 201888 h 1912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765694" h="1912993">
                  <a:moveTo>
                    <a:pt x="27429" y="201888"/>
                  </a:moveTo>
                  <a:lnTo>
                    <a:pt x="27429" y="201888"/>
                  </a:lnTo>
                  <a:cubicBezTo>
                    <a:pt x="30447" y="229049"/>
                    <a:pt x="27840" y="257445"/>
                    <a:pt x="36482" y="283370"/>
                  </a:cubicBezTo>
                  <a:cubicBezTo>
                    <a:pt x="43364" y="304015"/>
                    <a:pt x="65814" y="317045"/>
                    <a:pt x="72696" y="337690"/>
                  </a:cubicBezTo>
                  <a:cubicBezTo>
                    <a:pt x="75714" y="346744"/>
                    <a:pt x="75788" y="357399"/>
                    <a:pt x="81750" y="364851"/>
                  </a:cubicBezTo>
                  <a:cubicBezTo>
                    <a:pt x="100413" y="388179"/>
                    <a:pt x="123999" y="407100"/>
                    <a:pt x="145124" y="428225"/>
                  </a:cubicBezTo>
                  <a:lnTo>
                    <a:pt x="172284" y="455386"/>
                  </a:lnTo>
                  <a:cubicBezTo>
                    <a:pt x="175302" y="464439"/>
                    <a:pt x="175479" y="475013"/>
                    <a:pt x="181338" y="482546"/>
                  </a:cubicBezTo>
                  <a:cubicBezTo>
                    <a:pt x="197059" y="502759"/>
                    <a:pt x="217552" y="518760"/>
                    <a:pt x="235659" y="536867"/>
                  </a:cubicBezTo>
                  <a:cubicBezTo>
                    <a:pt x="244712" y="545920"/>
                    <a:pt x="255717" y="553374"/>
                    <a:pt x="262819" y="564027"/>
                  </a:cubicBezTo>
                  <a:cubicBezTo>
                    <a:pt x="268855" y="573080"/>
                    <a:pt x="273232" y="583493"/>
                    <a:pt x="280926" y="591187"/>
                  </a:cubicBezTo>
                  <a:cubicBezTo>
                    <a:pt x="288620" y="598881"/>
                    <a:pt x="299033" y="603258"/>
                    <a:pt x="308086" y="609294"/>
                  </a:cubicBezTo>
                  <a:lnTo>
                    <a:pt x="344300" y="663615"/>
                  </a:lnTo>
                  <a:cubicBezTo>
                    <a:pt x="350336" y="672669"/>
                    <a:pt x="353353" y="684740"/>
                    <a:pt x="362407" y="690776"/>
                  </a:cubicBezTo>
                  <a:lnTo>
                    <a:pt x="416728" y="726989"/>
                  </a:lnTo>
                  <a:cubicBezTo>
                    <a:pt x="425781" y="733025"/>
                    <a:pt x="433566" y="741655"/>
                    <a:pt x="443888" y="745096"/>
                  </a:cubicBezTo>
                  <a:cubicBezTo>
                    <a:pt x="452942" y="748114"/>
                    <a:pt x="462513" y="749882"/>
                    <a:pt x="471049" y="754150"/>
                  </a:cubicBezTo>
                  <a:cubicBezTo>
                    <a:pt x="500481" y="768866"/>
                    <a:pt x="492858" y="776433"/>
                    <a:pt x="525370" y="781310"/>
                  </a:cubicBezTo>
                  <a:cubicBezTo>
                    <a:pt x="576455" y="788973"/>
                    <a:pt x="627975" y="793381"/>
                    <a:pt x="679278" y="799417"/>
                  </a:cubicBezTo>
                  <a:cubicBezTo>
                    <a:pt x="685314" y="835631"/>
                    <a:pt x="666837" y="887694"/>
                    <a:pt x="697385" y="908059"/>
                  </a:cubicBezTo>
                  <a:cubicBezTo>
                    <a:pt x="706439" y="914095"/>
                    <a:pt x="714603" y="921747"/>
                    <a:pt x="724546" y="926166"/>
                  </a:cubicBezTo>
                  <a:cubicBezTo>
                    <a:pt x="741987" y="933918"/>
                    <a:pt x="778867" y="944273"/>
                    <a:pt x="778867" y="944273"/>
                  </a:cubicBezTo>
                  <a:cubicBezTo>
                    <a:pt x="784903" y="953326"/>
                    <a:pt x="788478" y="964636"/>
                    <a:pt x="796974" y="971433"/>
                  </a:cubicBezTo>
                  <a:cubicBezTo>
                    <a:pt x="802880" y="976158"/>
                    <a:pt x="857979" y="988948"/>
                    <a:pt x="860348" y="989540"/>
                  </a:cubicBezTo>
                  <a:cubicBezTo>
                    <a:pt x="872419" y="995576"/>
                    <a:pt x="886194" y="999007"/>
                    <a:pt x="896562" y="1007647"/>
                  </a:cubicBezTo>
                  <a:cubicBezTo>
                    <a:pt x="912763" y="1021148"/>
                    <a:pt x="917543" y="1043429"/>
                    <a:pt x="923722" y="1061968"/>
                  </a:cubicBezTo>
                  <a:cubicBezTo>
                    <a:pt x="913805" y="1091720"/>
                    <a:pt x="903596" y="1108228"/>
                    <a:pt x="923722" y="1143449"/>
                  </a:cubicBezTo>
                  <a:cubicBezTo>
                    <a:pt x="928457" y="1151735"/>
                    <a:pt x="941829" y="1149484"/>
                    <a:pt x="950882" y="1152502"/>
                  </a:cubicBezTo>
                  <a:cubicBezTo>
                    <a:pt x="1022958" y="1200553"/>
                    <a:pt x="983660" y="1185638"/>
                    <a:pt x="1068577" y="1197770"/>
                  </a:cubicBezTo>
                  <a:cubicBezTo>
                    <a:pt x="1071595" y="1206823"/>
                    <a:pt x="1073363" y="1216394"/>
                    <a:pt x="1077631" y="1224930"/>
                  </a:cubicBezTo>
                  <a:cubicBezTo>
                    <a:pt x="1082497" y="1234662"/>
                    <a:pt x="1091452" y="1242089"/>
                    <a:pt x="1095738" y="1252090"/>
                  </a:cubicBezTo>
                  <a:cubicBezTo>
                    <a:pt x="1100639" y="1263527"/>
                    <a:pt x="1100856" y="1276500"/>
                    <a:pt x="1104791" y="1288304"/>
                  </a:cubicBezTo>
                  <a:cubicBezTo>
                    <a:pt x="1122790" y="1342301"/>
                    <a:pt x="1126211" y="1328715"/>
                    <a:pt x="1141005" y="1387892"/>
                  </a:cubicBezTo>
                  <a:cubicBezTo>
                    <a:pt x="1161427" y="1469578"/>
                    <a:pt x="1151242" y="1436711"/>
                    <a:pt x="1168166" y="1487481"/>
                  </a:cubicBezTo>
                  <a:cubicBezTo>
                    <a:pt x="1171184" y="1526713"/>
                    <a:pt x="1177219" y="1565828"/>
                    <a:pt x="1177219" y="1605176"/>
                  </a:cubicBezTo>
                  <a:cubicBezTo>
                    <a:pt x="1177219" y="1620564"/>
                    <a:pt x="1179047" y="1639562"/>
                    <a:pt x="1168166" y="1650443"/>
                  </a:cubicBezTo>
                  <a:cubicBezTo>
                    <a:pt x="1157285" y="1661324"/>
                    <a:pt x="1137987" y="1656478"/>
                    <a:pt x="1122898" y="1659496"/>
                  </a:cubicBezTo>
                  <a:cubicBezTo>
                    <a:pt x="1119880" y="1671567"/>
                    <a:pt x="1117263" y="1683746"/>
                    <a:pt x="1113845" y="1695710"/>
                  </a:cubicBezTo>
                  <a:cubicBezTo>
                    <a:pt x="1107954" y="1716327"/>
                    <a:pt x="1102555" y="1734160"/>
                    <a:pt x="1086684" y="1750031"/>
                  </a:cubicBezTo>
                  <a:cubicBezTo>
                    <a:pt x="1078990" y="1757725"/>
                    <a:pt x="1068577" y="1762102"/>
                    <a:pt x="1059524" y="1768138"/>
                  </a:cubicBezTo>
                  <a:cubicBezTo>
                    <a:pt x="1018016" y="1830399"/>
                    <a:pt x="1030191" y="1801814"/>
                    <a:pt x="1014257" y="1849619"/>
                  </a:cubicBezTo>
                  <a:cubicBezTo>
                    <a:pt x="1017275" y="1861690"/>
                    <a:pt x="1016408" y="1875480"/>
                    <a:pt x="1023310" y="1885833"/>
                  </a:cubicBezTo>
                  <a:cubicBezTo>
                    <a:pt x="1033339" y="1900876"/>
                    <a:pt x="1062137" y="1907829"/>
                    <a:pt x="1077631" y="1912993"/>
                  </a:cubicBezTo>
                  <a:cubicBezTo>
                    <a:pt x="1107809" y="1906958"/>
                    <a:pt x="1142202" y="1911410"/>
                    <a:pt x="1168166" y="1894887"/>
                  </a:cubicBezTo>
                  <a:cubicBezTo>
                    <a:pt x="1181148" y="1886626"/>
                    <a:pt x="1171816" y="1864027"/>
                    <a:pt x="1177219" y="1849619"/>
                  </a:cubicBezTo>
                  <a:cubicBezTo>
                    <a:pt x="1187278" y="1822795"/>
                    <a:pt x="1200357" y="1819105"/>
                    <a:pt x="1222486" y="1804352"/>
                  </a:cubicBezTo>
                  <a:lnTo>
                    <a:pt x="1240593" y="1750031"/>
                  </a:lnTo>
                  <a:lnTo>
                    <a:pt x="1249647" y="1722871"/>
                  </a:lnTo>
                  <a:cubicBezTo>
                    <a:pt x="1257619" y="1698955"/>
                    <a:pt x="1271563" y="1649172"/>
                    <a:pt x="1294914" y="1641389"/>
                  </a:cubicBezTo>
                  <a:lnTo>
                    <a:pt x="1322075" y="1632336"/>
                  </a:lnTo>
                  <a:cubicBezTo>
                    <a:pt x="1343616" y="1567711"/>
                    <a:pt x="1309480" y="1643919"/>
                    <a:pt x="1376395" y="1596122"/>
                  </a:cubicBezTo>
                  <a:cubicBezTo>
                    <a:pt x="1387377" y="1588277"/>
                    <a:pt x="1387806" y="1571626"/>
                    <a:pt x="1394502" y="1559908"/>
                  </a:cubicBezTo>
                  <a:cubicBezTo>
                    <a:pt x="1422584" y="1510766"/>
                    <a:pt x="1405063" y="1555386"/>
                    <a:pt x="1421663" y="1505587"/>
                  </a:cubicBezTo>
                  <a:cubicBezTo>
                    <a:pt x="1408486" y="1360645"/>
                    <a:pt x="1445165" y="1426803"/>
                    <a:pt x="1385449" y="1396946"/>
                  </a:cubicBezTo>
                  <a:cubicBezTo>
                    <a:pt x="1375717" y="1392080"/>
                    <a:pt x="1367342" y="1384875"/>
                    <a:pt x="1358288" y="1378839"/>
                  </a:cubicBezTo>
                  <a:cubicBezTo>
                    <a:pt x="1352252" y="1369786"/>
                    <a:pt x="1348370" y="1358844"/>
                    <a:pt x="1340181" y="1351679"/>
                  </a:cubicBezTo>
                  <a:cubicBezTo>
                    <a:pt x="1323804" y="1337349"/>
                    <a:pt x="1285861" y="1315465"/>
                    <a:pt x="1285861" y="1315465"/>
                  </a:cubicBezTo>
                  <a:cubicBezTo>
                    <a:pt x="1282843" y="1306411"/>
                    <a:pt x="1281075" y="1296840"/>
                    <a:pt x="1276807" y="1288304"/>
                  </a:cubicBezTo>
                  <a:cubicBezTo>
                    <a:pt x="1271941" y="1278572"/>
                    <a:pt x="1259902" y="1271958"/>
                    <a:pt x="1258700" y="1261144"/>
                  </a:cubicBezTo>
                  <a:cubicBezTo>
                    <a:pt x="1258231" y="1256921"/>
                    <a:pt x="1267716" y="1193300"/>
                    <a:pt x="1276807" y="1179663"/>
                  </a:cubicBezTo>
                  <a:cubicBezTo>
                    <a:pt x="1283909" y="1169010"/>
                    <a:pt x="1295771" y="1162338"/>
                    <a:pt x="1303968" y="1152502"/>
                  </a:cubicBezTo>
                  <a:cubicBezTo>
                    <a:pt x="1310934" y="1144143"/>
                    <a:pt x="1315109" y="1133701"/>
                    <a:pt x="1322075" y="1125342"/>
                  </a:cubicBezTo>
                  <a:cubicBezTo>
                    <a:pt x="1332749" y="1112533"/>
                    <a:pt x="1359131" y="1086549"/>
                    <a:pt x="1376395" y="1080075"/>
                  </a:cubicBezTo>
                  <a:cubicBezTo>
                    <a:pt x="1390803" y="1074672"/>
                    <a:pt x="1406574" y="1074039"/>
                    <a:pt x="1421663" y="1071021"/>
                  </a:cubicBezTo>
                  <a:cubicBezTo>
                    <a:pt x="1448823" y="1074039"/>
                    <a:pt x="1477219" y="1071433"/>
                    <a:pt x="1503144" y="1080075"/>
                  </a:cubicBezTo>
                  <a:cubicBezTo>
                    <a:pt x="1515290" y="1084124"/>
                    <a:pt x="1520468" y="1099039"/>
                    <a:pt x="1530304" y="1107235"/>
                  </a:cubicBezTo>
                  <a:cubicBezTo>
                    <a:pt x="1538663" y="1114201"/>
                    <a:pt x="1547142" y="1121901"/>
                    <a:pt x="1557465" y="1125342"/>
                  </a:cubicBezTo>
                  <a:cubicBezTo>
                    <a:pt x="1574879" y="1131147"/>
                    <a:pt x="1593678" y="1131377"/>
                    <a:pt x="1611785" y="1134395"/>
                  </a:cubicBezTo>
                  <a:cubicBezTo>
                    <a:pt x="1659524" y="1166220"/>
                    <a:pt x="1624615" y="1134151"/>
                    <a:pt x="1647999" y="1188716"/>
                  </a:cubicBezTo>
                  <a:cubicBezTo>
                    <a:pt x="1657453" y="1210776"/>
                    <a:pt x="1676951" y="1226721"/>
                    <a:pt x="1693267" y="1243037"/>
                  </a:cubicBezTo>
                  <a:cubicBezTo>
                    <a:pt x="1698920" y="1259996"/>
                    <a:pt x="1702180" y="1288304"/>
                    <a:pt x="1729480" y="1288304"/>
                  </a:cubicBezTo>
                  <a:cubicBezTo>
                    <a:pt x="1742976" y="1288304"/>
                    <a:pt x="1753623" y="1276233"/>
                    <a:pt x="1765694" y="1270197"/>
                  </a:cubicBezTo>
                  <a:cubicBezTo>
                    <a:pt x="1762676" y="1240019"/>
                    <a:pt x="1761253" y="1209639"/>
                    <a:pt x="1756641" y="1179663"/>
                  </a:cubicBezTo>
                  <a:cubicBezTo>
                    <a:pt x="1755190" y="1170231"/>
                    <a:pt x="1749902" y="1161760"/>
                    <a:pt x="1747587" y="1152502"/>
                  </a:cubicBezTo>
                  <a:cubicBezTo>
                    <a:pt x="1742419" y="1131831"/>
                    <a:pt x="1739830" y="1100776"/>
                    <a:pt x="1729480" y="1080075"/>
                  </a:cubicBezTo>
                  <a:cubicBezTo>
                    <a:pt x="1724614" y="1070343"/>
                    <a:pt x="1716240" y="1062646"/>
                    <a:pt x="1711374" y="1052914"/>
                  </a:cubicBezTo>
                  <a:cubicBezTo>
                    <a:pt x="1707106" y="1044378"/>
                    <a:pt x="1706588" y="1034290"/>
                    <a:pt x="1702320" y="1025754"/>
                  </a:cubicBezTo>
                  <a:cubicBezTo>
                    <a:pt x="1694951" y="1011016"/>
                    <a:pt x="1670916" y="979135"/>
                    <a:pt x="1657053" y="971433"/>
                  </a:cubicBezTo>
                  <a:cubicBezTo>
                    <a:pt x="1640368" y="962164"/>
                    <a:pt x="1602732" y="953326"/>
                    <a:pt x="1602732" y="953326"/>
                  </a:cubicBezTo>
                  <a:cubicBezTo>
                    <a:pt x="1593679" y="944273"/>
                    <a:pt x="1585408" y="934362"/>
                    <a:pt x="1575572" y="926166"/>
                  </a:cubicBezTo>
                  <a:cubicBezTo>
                    <a:pt x="1567213" y="919200"/>
                    <a:pt x="1556105" y="915753"/>
                    <a:pt x="1548411" y="908059"/>
                  </a:cubicBezTo>
                  <a:cubicBezTo>
                    <a:pt x="1540717" y="900365"/>
                    <a:pt x="1537270" y="889257"/>
                    <a:pt x="1530304" y="880898"/>
                  </a:cubicBezTo>
                  <a:cubicBezTo>
                    <a:pt x="1522108" y="871062"/>
                    <a:pt x="1511341" y="863574"/>
                    <a:pt x="1503144" y="853738"/>
                  </a:cubicBezTo>
                  <a:cubicBezTo>
                    <a:pt x="1465422" y="808472"/>
                    <a:pt x="1507670" y="841667"/>
                    <a:pt x="1457876" y="808471"/>
                  </a:cubicBezTo>
                  <a:cubicBezTo>
                    <a:pt x="1451841" y="799417"/>
                    <a:pt x="1448129" y="788276"/>
                    <a:pt x="1439770" y="781310"/>
                  </a:cubicBezTo>
                  <a:cubicBezTo>
                    <a:pt x="1424853" y="768879"/>
                    <a:pt x="1395265" y="760439"/>
                    <a:pt x="1376395" y="754150"/>
                  </a:cubicBezTo>
                  <a:cubicBezTo>
                    <a:pt x="1298572" y="702267"/>
                    <a:pt x="1397027" y="764464"/>
                    <a:pt x="1322075" y="726989"/>
                  </a:cubicBezTo>
                  <a:cubicBezTo>
                    <a:pt x="1312343" y="722123"/>
                    <a:pt x="1304646" y="713749"/>
                    <a:pt x="1294914" y="708883"/>
                  </a:cubicBezTo>
                  <a:cubicBezTo>
                    <a:pt x="1286378" y="704615"/>
                    <a:pt x="1276290" y="704097"/>
                    <a:pt x="1267754" y="699829"/>
                  </a:cubicBezTo>
                  <a:cubicBezTo>
                    <a:pt x="1258022" y="694963"/>
                    <a:pt x="1250536" y="686141"/>
                    <a:pt x="1240593" y="681722"/>
                  </a:cubicBezTo>
                  <a:cubicBezTo>
                    <a:pt x="1223152" y="673970"/>
                    <a:pt x="1204380" y="669651"/>
                    <a:pt x="1186273" y="663615"/>
                  </a:cubicBezTo>
                  <a:lnTo>
                    <a:pt x="1159112" y="654562"/>
                  </a:lnTo>
                  <a:cubicBezTo>
                    <a:pt x="1153076" y="645508"/>
                    <a:pt x="1141005" y="638282"/>
                    <a:pt x="1141005" y="627401"/>
                  </a:cubicBezTo>
                  <a:cubicBezTo>
                    <a:pt x="1141005" y="585975"/>
                    <a:pt x="1167843" y="589004"/>
                    <a:pt x="1195326" y="582134"/>
                  </a:cubicBezTo>
                  <a:cubicBezTo>
                    <a:pt x="1204379" y="573081"/>
                    <a:pt x="1218969" y="567285"/>
                    <a:pt x="1222486" y="554974"/>
                  </a:cubicBezTo>
                  <a:cubicBezTo>
                    <a:pt x="1225904" y="543010"/>
                    <a:pt x="1222880" y="526858"/>
                    <a:pt x="1213433" y="518760"/>
                  </a:cubicBezTo>
                  <a:cubicBezTo>
                    <a:pt x="1184543" y="493997"/>
                    <a:pt x="1064076" y="493031"/>
                    <a:pt x="1050471" y="491599"/>
                  </a:cubicBezTo>
                  <a:cubicBezTo>
                    <a:pt x="1029249" y="489365"/>
                    <a:pt x="1008221" y="485564"/>
                    <a:pt x="987096" y="482546"/>
                  </a:cubicBezTo>
                  <a:cubicBezTo>
                    <a:pt x="935152" y="465230"/>
                    <a:pt x="983639" y="485892"/>
                    <a:pt x="932776" y="446332"/>
                  </a:cubicBezTo>
                  <a:cubicBezTo>
                    <a:pt x="915598" y="432971"/>
                    <a:pt x="893843" y="425506"/>
                    <a:pt x="878455" y="410118"/>
                  </a:cubicBezTo>
                  <a:cubicBezTo>
                    <a:pt x="869401" y="401065"/>
                    <a:pt x="861130" y="391155"/>
                    <a:pt x="851294" y="382958"/>
                  </a:cubicBezTo>
                  <a:cubicBezTo>
                    <a:pt x="842935" y="375992"/>
                    <a:pt x="832266" y="372080"/>
                    <a:pt x="824134" y="364851"/>
                  </a:cubicBezTo>
                  <a:cubicBezTo>
                    <a:pt x="773395" y="319749"/>
                    <a:pt x="779226" y="324650"/>
                    <a:pt x="751706" y="283370"/>
                  </a:cubicBezTo>
                  <a:lnTo>
                    <a:pt x="733599" y="229049"/>
                  </a:lnTo>
                  <a:cubicBezTo>
                    <a:pt x="730581" y="219995"/>
                    <a:pt x="729840" y="209828"/>
                    <a:pt x="724546" y="201888"/>
                  </a:cubicBezTo>
                  <a:lnTo>
                    <a:pt x="688332" y="147568"/>
                  </a:lnTo>
                  <a:cubicBezTo>
                    <a:pt x="669490" y="72202"/>
                    <a:pt x="692432" y="146713"/>
                    <a:pt x="661172" y="84193"/>
                  </a:cubicBezTo>
                  <a:cubicBezTo>
                    <a:pt x="646447" y="54742"/>
                    <a:pt x="659955" y="55817"/>
                    <a:pt x="634011" y="29873"/>
                  </a:cubicBezTo>
                  <a:cubicBezTo>
                    <a:pt x="626317" y="22179"/>
                    <a:pt x="615904" y="17802"/>
                    <a:pt x="606851" y="11766"/>
                  </a:cubicBezTo>
                  <a:cubicBezTo>
                    <a:pt x="588744" y="14784"/>
                    <a:pt x="570878" y="20246"/>
                    <a:pt x="552530" y="20819"/>
                  </a:cubicBezTo>
                  <a:cubicBezTo>
                    <a:pt x="377556" y="26287"/>
                    <a:pt x="190161" y="-34659"/>
                    <a:pt x="27429" y="29873"/>
                  </a:cubicBezTo>
                  <a:cubicBezTo>
                    <a:pt x="-34288" y="54347"/>
                    <a:pt x="27429" y="173219"/>
                    <a:pt x="27429" y="201888"/>
                  </a:cubicBezTo>
                  <a:close/>
                </a:path>
              </a:pathLst>
            </a:cu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1602464" y="190123"/>
              <a:ext cx="3024559" cy="1991762"/>
            </a:xfrm>
            <a:custGeom>
              <a:avLst/>
              <a:gdLst>
                <a:gd name="connsiteX0" fmla="*/ 0 w 3024559"/>
                <a:gd name="connsiteY0" fmla="*/ 63374 h 1991762"/>
                <a:gd name="connsiteX1" fmla="*/ 0 w 3024559"/>
                <a:gd name="connsiteY1" fmla="*/ 63374 h 1991762"/>
                <a:gd name="connsiteX2" fmla="*/ 63374 w 3024559"/>
                <a:gd name="connsiteY2" fmla="*/ 108641 h 1991762"/>
                <a:gd name="connsiteX3" fmla="*/ 90534 w 3024559"/>
                <a:gd name="connsiteY3" fmla="*/ 117695 h 1991762"/>
                <a:gd name="connsiteX4" fmla="*/ 135802 w 3024559"/>
                <a:gd name="connsiteY4" fmla="*/ 162962 h 1991762"/>
                <a:gd name="connsiteX5" fmla="*/ 217283 w 3024559"/>
                <a:gd name="connsiteY5" fmla="*/ 208229 h 1991762"/>
                <a:gd name="connsiteX6" fmla="*/ 244443 w 3024559"/>
                <a:gd name="connsiteY6" fmla="*/ 235390 h 1991762"/>
                <a:gd name="connsiteX7" fmla="*/ 298764 w 3024559"/>
                <a:gd name="connsiteY7" fmla="*/ 271604 h 1991762"/>
                <a:gd name="connsiteX8" fmla="*/ 353085 w 3024559"/>
                <a:gd name="connsiteY8" fmla="*/ 307818 h 1991762"/>
                <a:gd name="connsiteX9" fmla="*/ 407406 w 3024559"/>
                <a:gd name="connsiteY9" fmla="*/ 362138 h 1991762"/>
                <a:gd name="connsiteX10" fmla="*/ 461726 w 3024559"/>
                <a:gd name="connsiteY10" fmla="*/ 407406 h 1991762"/>
                <a:gd name="connsiteX11" fmla="*/ 497940 w 3024559"/>
                <a:gd name="connsiteY11" fmla="*/ 461726 h 1991762"/>
                <a:gd name="connsiteX12" fmla="*/ 534154 w 3024559"/>
                <a:gd name="connsiteY12" fmla="*/ 497940 h 1991762"/>
                <a:gd name="connsiteX13" fmla="*/ 561314 w 3024559"/>
                <a:gd name="connsiteY13" fmla="*/ 561315 h 1991762"/>
                <a:gd name="connsiteX14" fmla="*/ 579421 w 3024559"/>
                <a:gd name="connsiteY14" fmla="*/ 588475 h 1991762"/>
                <a:gd name="connsiteX15" fmla="*/ 588475 w 3024559"/>
                <a:gd name="connsiteY15" fmla="*/ 615635 h 1991762"/>
                <a:gd name="connsiteX16" fmla="*/ 597528 w 3024559"/>
                <a:gd name="connsiteY16" fmla="*/ 1068309 h 1991762"/>
                <a:gd name="connsiteX17" fmla="*/ 606582 w 3024559"/>
                <a:gd name="connsiteY17" fmla="*/ 1095469 h 1991762"/>
                <a:gd name="connsiteX18" fmla="*/ 642796 w 3024559"/>
                <a:gd name="connsiteY18" fmla="*/ 1149790 h 1991762"/>
                <a:gd name="connsiteX19" fmla="*/ 688063 w 3024559"/>
                <a:gd name="connsiteY19" fmla="*/ 1204111 h 1991762"/>
                <a:gd name="connsiteX20" fmla="*/ 715223 w 3024559"/>
                <a:gd name="connsiteY20" fmla="*/ 1222218 h 1991762"/>
                <a:gd name="connsiteX21" fmla="*/ 751437 w 3024559"/>
                <a:gd name="connsiteY21" fmla="*/ 1276538 h 1991762"/>
                <a:gd name="connsiteX22" fmla="*/ 769544 w 3024559"/>
                <a:gd name="connsiteY22" fmla="*/ 1303699 h 1991762"/>
                <a:gd name="connsiteX23" fmla="*/ 778598 w 3024559"/>
                <a:gd name="connsiteY23" fmla="*/ 1330859 h 1991762"/>
                <a:gd name="connsiteX24" fmla="*/ 805758 w 3024559"/>
                <a:gd name="connsiteY24" fmla="*/ 1348966 h 1991762"/>
                <a:gd name="connsiteX25" fmla="*/ 832918 w 3024559"/>
                <a:gd name="connsiteY25" fmla="*/ 1403287 h 1991762"/>
                <a:gd name="connsiteX26" fmla="*/ 860079 w 3024559"/>
                <a:gd name="connsiteY26" fmla="*/ 1430447 h 1991762"/>
                <a:gd name="connsiteX27" fmla="*/ 878186 w 3024559"/>
                <a:gd name="connsiteY27" fmla="*/ 1457608 h 1991762"/>
                <a:gd name="connsiteX28" fmla="*/ 914400 w 3024559"/>
                <a:gd name="connsiteY28" fmla="*/ 1484768 h 1991762"/>
                <a:gd name="connsiteX29" fmla="*/ 968720 w 3024559"/>
                <a:gd name="connsiteY29" fmla="*/ 1520982 h 1991762"/>
                <a:gd name="connsiteX30" fmla="*/ 1023041 w 3024559"/>
                <a:gd name="connsiteY30" fmla="*/ 1557196 h 1991762"/>
                <a:gd name="connsiteX31" fmla="*/ 1050202 w 3024559"/>
                <a:gd name="connsiteY31" fmla="*/ 1575303 h 1991762"/>
                <a:gd name="connsiteX32" fmla="*/ 1077362 w 3024559"/>
                <a:gd name="connsiteY32" fmla="*/ 1584356 h 1991762"/>
                <a:gd name="connsiteX33" fmla="*/ 1104522 w 3024559"/>
                <a:gd name="connsiteY33" fmla="*/ 1602463 h 1991762"/>
                <a:gd name="connsiteX34" fmla="*/ 1077362 w 3024559"/>
                <a:gd name="connsiteY34" fmla="*/ 1611517 h 1991762"/>
                <a:gd name="connsiteX35" fmla="*/ 1023041 w 3024559"/>
                <a:gd name="connsiteY35" fmla="*/ 1593410 h 1991762"/>
                <a:gd name="connsiteX36" fmla="*/ 959667 w 3024559"/>
                <a:gd name="connsiteY36" fmla="*/ 1602463 h 1991762"/>
                <a:gd name="connsiteX37" fmla="*/ 941560 w 3024559"/>
                <a:gd name="connsiteY37" fmla="*/ 1683944 h 1991762"/>
                <a:gd name="connsiteX38" fmla="*/ 1004934 w 3024559"/>
                <a:gd name="connsiteY38" fmla="*/ 1692998 h 1991762"/>
                <a:gd name="connsiteX39" fmla="*/ 1041148 w 3024559"/>
                <a:gd name="connsiteY39" fmla="*/ 1738265 h 1991762"/>
                <a:gd name="connsiteX40" fmla="*/ 1077362 w 3024559"/>
                <a:gd name="connsiteY40" fmla="*/ 1756372 h 1991762"/>
                <a:gd name="connsiteX41" fmla="*/ 1385180 w 3024559"/>
                <a:gd name="connsiteY41" fmla="*/ 1774479 h 1991762"/>
                <a:gd name="connsiteX42" fmla="*/ 1457607 w 3024559"/>
                <a:gd name="connsiteY42" fmla="*/ 1801639 h 1991762"/>
                <a:gd name="connsiteX43" fmla="*/ 1484768 w 3024559"/>
                <a:gd name="connsiteY43" fmla="*/ 1819746 h 1991762"/>
                <a:gd name="connsiteX44" fmla="*/ 1539089 w 3024559"/>
                <a:gd name="connsiteY44" fmla="*/ 1837853 h 1991762"/>
                <a:gd name="connsiteX45" fmla="*/ 1611516 w 3024559"/>
                <a:gd name="connsiteY45" fmla="*/ 1855960 h 1991762"/>
                <a:gd name="connsiteX46" fmla="*/ 1520982 w 3024559"/>
                <a:gd name="connsiteY46" fmla="*/ 1865014 h 1991762"/>
                <a:gd name="connsiteX47" fmla="*/ 1539089 w 3024559"/>
                <a:gd name="connsiteY47" fmla="*/ 1910281 h 1991762"/>
                <a:gd name="connsiteX48" fmla="*/ 1575303 w 3024559"/>
                <a:gd name="connsiteY48" fmla="*/ 1928388 h 1991762"/>
                <a:gd name="connsiteX49" fmla="*/ 1602463 w 3024559"/>
                <a:gd name="connsiteY49" fmla="*/ 1946495 h 1991762"/>
                <a:gd name="connsiteX50" fmla="*/ 1638677 w 3024559"/>
                <a:gd name="connsiteY50" fmla="*/ 1937441 h 1991762"/>
                <a:gd name="connsiteX51" fmla="*/ 1692998 w 3024559"/>
                <a:gd name="connsiteY51" fmla="*/ 1919334 h 1991762"/>
                <a:gd name="connsiteX52" fmla="*/ 1747318 w 3024559"/>
                <a:gd name="connsiteY52" fmla="*/ 1928388 h 1991762"/>
                <a:gd name="connsiteX53" fmla="*/ 1810693 w 3024559"/>
                <a:gd name="connsiteY53" fmla="*/ 1991762 h 1991762"/>
                <a:gd name="connsiteX54" fmla="*/ 1837853 w 3024559"/>
                <a:gd name="connsiteY54" fmla="*/ 1901227 h 1991762"/>
                <a:gd name="connsiteX55" fmla="*/ 1810693 w 3024559"/>
                <a:gd name="connsiteY55" fmla="*/ 1874067 h 1991762"/>
                <a:gd name="connsiteX56" fmla="*/ 1792586 w 3024559"/>
                <a:gd name="connsiteY56" fmla="*/ 1846907 h 1991762"/>
                <a:gd name="connsiteX57" fmla="*/ 1765425 w 3024559"/>
                <a:gd name="connsiteY57" fmla="*/ 1828800 h 1991762"/>
                <a:gd name="connsiteX58" fmla="*/ 1738265 w 3024559"/>
                <a:gd name="connsiteY58" fmla="*/ 1801639 h 1991762"/>
                <a:gd name="connsiteX59" fmla="*/ 1683944 w 3024559"/>
                <a:gd name="connsiteY59" fmla="*/ 1774479 h 1991762"/>
                <a:gd name="connsiteX60" fmla="*/ 1629623 w 3024559"/>
                <a:gd name="connsiteY60" fmla="*/ 1729212 h 1991762"/>
                <a:gd name="connsiteX61" fmla="*/ 1602463 w 3024559"/>
                <a:gd name="connsiteY61" fmla="*/ 1720158 h 1991762"/>
                <a:gd name="connsiteX62" fmla="*/ 1520982 w 3024559"/>
                <a:gd name="connsiteY62" fmla="*/ 1674891 h 1991762"/>
                <a:gd name="connsiteX63" fmla="*/ 1511928 w 3024559"/>
                <a:gd name="connsiteY63" fmla="*/ 1593410 h 1991762"/>
                <a:gd name="connsiteX64" fmla="*/ 1539089 w 3024559"/>
                <a:gd name="connsiteY64" fmla="*/ 1584356 h 1991762"/>
                <a:gd name="connsiteX65" fmla="*/ 1530035 w 3024559"/>
                <a:gd name="connsiteY65" fmla="*/ 1539089 h 1991762"/>
                <a:gd name="connsiteX66" fmla="*/ 1484768 w 3024559"/>
                <a:gd name="connsiteY66" fmla="*/ 1484768 h 1991762"/>
                <a:gd name="connsiteX67" fmla="*/ 1466661 w 3024559"/>
                <a:gd name="connsiteY67" fmla="*/ 1457608 h 1991762"/>
                <a:gd name="connsiteX68" fmla="*/ 1493821 w 3024559"/>
                <a:gd name="connsiteY68" fmla="*/ 1448554 h 1991762"/>
                <a:gd name="connsiteX69" fmla="*/ 1602463 w 3024559"/>
                <a:gd name="connsiteY69" fmla="*/ 1457608 h 1991762"/>
                <a:gd name="connsiteX70" fmla="*/ 1593409 w 3024559"/>
                <a:gd name="connsiteY70" fmla="*/ 1376126 h 1991762"/>
                <a:gd name="connsiteX71" fmla="*/ 1502875 w 3024559"/>
                <a:gd name="connsiteY71" fmla="*/ 1285592 h 1991762"/>
                <a:gd name="connsiteX72" fmla="*/ 1448554 w 3024559"/>
                <a:gd name="connsiteY72" fmla="*/ 1249378 h 1991762"/>
                <a:gd name="connsiteX73" fmla="*/ 1421394 w 3024559"/>
                <a:gd name="connsiteY73" fmla="*/ 1231271 h 1991762"/>
                <a:gd name="connsiteX74" fmla="*/ 1394233 w 3024559"/>
                <a:gd name="connsiteY74" fmla="*/ 1176950 h 1991762"/>
                <a:gd name="connsiteX75" fmla="*/ 1421394 w 3024559"/>
                <a:gd name="connsiteY75" fmla="*/ 1013988 h 1991762"/>
                <a:gd name="connsiteX76" fmla="*/ 1448554 w 3024559"/>
                <a:gd name="connsiteY76" fmla="*/ 1004934 h 1991762"/>
                <a:gd name="connsiteX77" fmla="*/ 1539089 w 3024559"/>
                <a:gd name="connsiteY77" fmla="*/ 1023041 h 1991762"/>
                <a:gd name="connsiteX78" fmla="*/ 1575303 w 3024559"/>
                <a:gd name="connsiteY78" fmla="*/ 1077362 h 1991762"/>
                <a:gd name="connsiteX79" fmla="*/ 1620570 w 3024559"/>
                <a:gd name="connsiteY79" fmla="*/ 1195057 h 1991762"/>
                <a:gd name="connsiteX80" fmla="*/ 1647730 w 3024559"/>
                <a:gd name="connsiteY80" fmla="*/ 1213164 h 1991762"/>
                <a:gd name="connsiteX81" fmla="*/ 1656784 w 3024559"/>
                <a:gd name="connsiteY81" fmla="*/ 1113576 h 1991762"/>
                <a:gd name="connsiteX82" fmla="*/ 1711105 w 3024559"/>
                <a:gd name="connsiteY82" fmla="*/ 1131683 h 1991762"/>
                <a:gd name="connsiteX83" fmla="*/ 1747318 w 3024559"/>
                <a:gd name="connsiteY83" fmla="*/ 1186004 h 1991762"/>
                <a:gd name="connsiteX84" fmla="*/ 1729211 w 3024559"/>
                <a:gd name="connsiteY84" fmla="*/ 1122629 h 1991762"/>
                <a:gd name="connsiteX85" fmla="*/ 1702051 w 3024559"/>
                <a:gd name="connsiteY85" fmla="*/ 1113576 h 1991762"/>
                <a:gd name="connsiteX86" fmla="*/ 1729211 w 3024559"/>
                <a:gd name="connsiteY86" fmla="*/ 1104522 h 1991762"/>
                <a:gd name="connsiteX87" fmla="*/ 1846906 w 3024559"/>
                <a:gd name="connsiteY87" fmla="*/ 1095469 h 1991762"/>
                <a:gd name="connsiteX88" fmla="*/ 1783532 w 3024559"/>
                <a:gd name="connsiteY88" fmla="*/ 1004934 h 1991762"/>
                <a:gd name="connsiteX89" fmla="*/ 1756372 w 3024559"/>
                <a:gd name="connsiteY89" fmla="*/ 977774 h 1991762"/>
                <a:gd name="connsiteX90" fmla="*/ 1729211 w 3024559"/>
                <a:gd name="connsiteY90" fmla="*/ 959667 h 1991762"/>
                <a:gd name="connsiteX91" fmla="*/ 1747318 w 3024559"/>
                <a:gd name="connsiteY91" fmla="*/ 932507 h 1991762"/>
                <a:gd name="connsiteX92" fmla="*/ 1792586 w 3024559"/>
                <a:gd name="connsiteY92" fmla="*/ 923453 h 1991762"/>
                <a:gd name="connsiteX93" fmla="*/ 1855960 w 3024559"/>
                <a:gd name="connsiteY93" fmla="*/ 914400 h 1991762"/>
                <a:gd name="connsiteX94" fmla="*/ 1883120 w 3024559"/>
                <a:gd name="connsiteY94" fmla="*/ 896293 h 1991762"/>
                <a:gd name="connsiteX95" fmla="*/ 1910281 w 3024559"/>
                <a:gd name="connsiteY95" fmla="*/ 887239 h 1991762"/>
                <a:gd name="connsiteX96" fmla="*/ 1982708 w 3024559"/>
                <a:gd name="connsiteY96" fmla="*/ 851025 h 1991762"/>
                <a:gd name="connsiteX97" fmla="*/ 2009869 w 3024559"/>
                <a:gd name="connsiteY97" fmla="*/ 832919 h 1991762"/>
                <a:gd name="connsiteX98" fmla="*/ 2263366 w 3024559"/>
                <a:gd name="connsiteY98" fmla="*/ 841972 h 1991762"/>
                <a:gd name="connsiteX99" fmla="*/ 2344847 w 3024559"/>
                <a:gd name="connsiteY99" fmla="*/ 878186 h 1991762"/>
                <a:gd name="connsiteX100" fmla="*/ 2372007 w 3024559"/>
                <a:gd name="connsiteY100" fmla="*/ 905346 h 1991762"/>
                <a:gd name="connsiteX101" fmla="*/ 2426328 w 3024559"/>
                <a:gd name="connsiteY101" fmla="*/ 932507 h 1991762"/>
                <a:gd name="connsiteX102" fmla="*/ 2453489 w 3024559"/>
                <a:gd name="connsiteY102" fmla="*/ 923453 h 1991762"/>
                <a:gd name="connsiteX103" fmla="*/ 2616451 w 3024559"/>
                <a:gd name="connsiteY103" fmla="*/ 905346 h 1991762"/>
                <a:gd name="connsiteX104" fmla="*/ 2652665 w 3024559"/>
                <a:gd name="connsiteY104" fmla="*/ 860079 h 1991762"/>
                <a:gd name="connsiteX105" fmla="*/ 2670772 w 3024559"/>
                <a:gd name="connsiteY105" fmla="*/ 832919 h 1991762"/>
                <a:gd name="connsiteX106" fmla="*/ 2725093 w 3024559"/>
                <a:gd name="connsiteY106" fmla="*/ 796705 h 1991762"/>
                <a:gd name="connsiteX107" fmla="*/ 2752253 w 3024559"/>
                <a:gd name="connsiteY107" fmla="*/ 778598 h 1991762"/>
                <a:gd name="connsiteX108" fmla="*/ 2779413 w 3024559"/>
                <a:gd name="connsiteY108" fmla="*/ 769544 h 1991762"/>
                <a:gd name="connsiteX109" fmla="*/ 2806574 w 3024559"/>
                <a:gd name="connsiteY109" fmla="*/ 751437 h 1991762"/>
                <a:gd name="connsiteX110" fmla="*/ 2842788 w 3024559"/>
                <a:gd name="connsiteY110" fmla="*/ 742384 h 1991762"/>
                <a:gd name="connsiteX111" fmla="*/ 2906162 w 3024559"/>
                <a:gd name="connsiteY111" fmla="*/ 724277 h 1991762"/>
                <a:gd name="connsiteX112" fmla="*/ 3005750 w 3024559"/>
                <a:gd name="connsiteY112" fmla="*/ 715223 h 1991762"/>
                <a:gd name="connsiteX113" fmla="*/ 3023857 w 3024559"/>
                <a:gd name="connsiteY113" fmla="*/ 688063 h 1991762"/>
                <a:gd name="connsiteX114" fmla="*/ 3014804 w 3024559"/>
                <a:gd name="connsiteY114" fmla="*/ 633742 h 1991762"/>
                <a:gd name="connsiteX115" fmla="*/ 2978590 w 3024559"/>
                <a:gd name="connsiteY115" fmla="*/ 606582 h 1991762"/>
                <a:gd name="connsiteX116" fmla="*/ 2933322 w 3024559"/>
                <a:gd name="connsiteY116" fmla="*/ 588475 h 1991762"/>
                <a:gd name="connsiteX117" fmla="*/ 2869948 w 3024559"/>
                <a:gd name="connsiteY117" fmla="*/ 570368 h 1991762"/>
                <a:gd name="connsiteX118" fmla="*/ 2842788 w 3024559"/>
                <a:gd name="connsiteY118" fmla="*/ 543208 h 1991762"/>
                <a:gd name="connsiteX119" fmla="*/ 2815627 w 3024559"/>
                <a:gd name="connsiteY119" fmla="*/ 525101 h 1991762"/>
                <a:gd name="connsiteX120" fmla="*/ 2797520 w 3024559"/>
                <a:gd name="connsiteY120" fmla="*/ 497940 h 1991762"/>
                <a:gd name="connsiteX121" fmla="*/ 2761306 w 3024559"/>
                <a:gd name="connsiteY121" fmla="*/ 470780 h 1991762"/>
                <a:gd name="connsiteX122" fmla="*/ 2725093 w 3024559"/>
                <a:gd name="connsiteY122" fmla="*/ 425513 h 1991762"/>
                <a:gd name="connsiteX123" fmla="*/ 2697932 w 3024559"/>
                <a:gd name="connsiteY123" fmla="*/ 389299 h 1991762"/>
                <a:gd name="connsiteX124" fmla="*/ 2670772 w 3024559"/>
                <a:gd name="connsiteY124" fmla="*/ 371192 h 1991762"/>
                <a:gd name="connsiteX125" fmla="*/ 2643611 w 3024559"/>
                <a:gd name="connsiteY125" fmla="*/ 344031 h 1991762"/>
                <a:gd name="connsiteX126" fmla="*/ 2598344 w 3024559"/>
                <a:gd name="connsiteY126" fmla="*/ 253497 h 1991762"/>
                <a:gd name="connsiteX127" fmla="*/ 2589291 w 3024559"/>
                <a:gd name="connsiteY127" fmla="*/ 226336 h 1991762"/>
                <a:gd name="connsiteX128" fmla="*/ 2553077 w 3024559"/>
                <a:gd name="connsiteY128" fmla="*/ 172016 h 1991762"/>
                <a:gd name="connsiteX129" fmla="*/ 2534970 w 3024559"/>
                <a:gd name="connsiteY129" fmla="*/ 117695 h 1991762"/>
                <a:gd name="connsiteX130" fmla="*/ 2525916 w 3024559"/>
                <a:gd name="connsiteY130" fmla="*/ 90534 h 1991762"/>
                <a:gd name="connsiteX131" fmla="*/ 2498756 w 3024559"/>
                <a:gd name="connsiteY131" fmla="*/ 72427 h 1991762"/>
                <a:gd name="connsiteX132" fmla="*/ 2489703 w 3024559"/>
                <a:gd name="connsiteY132" fmla="*/ 45267 h 1991762"/>
                <a:gd name="connsiteX133" fmla="*/ 2435382 w 3024559"/>
                <a:gd name="connsiteY133" fmla="*/ 18107 h 1991762"/>
                <a:gd name="connsiteX134" fmla="*/ 1738265 w 3024559"/>
                <a:gd name="connsiteY134" fmla="*/ 9053 h 1991762"/>
                <a:gd name="connsiteX135" fmla="*/ 1303699 w 3024559"/>
                <a:gd name="connsiteY135" fmla="*/ 18107 h 1991762"/>
                <a:gd name="connsiteX136" fmla="*/ 1222217 w 3024559"/>
                <a:gd name="connsiteY136" fmla="*/ 27160 h 1991762"/>
                <a:gd name="connsiteX137" fmla="*/ 1122629 w 3024559"/>
                <a:gd name="connsiteY137" fmla="*/ 36214 h 1991762"/>
                <a:gd name="connsiteX138" fmla="*/ 371192 w 3024559"/>
                <a:gd name="connsiteY138" fmla="*/ 27160 h 1991762"/>
                <a:gd name="connsiteX139" fmla="*/ 208229 w 3024559"/>
                <a:gd name="connsiteY139" fmla="*/ 0 h 1991762"/>
                <a:gd name="connsiteX140" fmla="*/ 0 w 3024559"/>
                <a:gd name="connsiteY140" fmla="*/ 63374 h 1991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3024559" h="1991762">
                  <a:moveTo>
                    <a:pt x="0" y="63374"/>
                  </a:moveTo>
                  <a:lnTo>
                    <a:pt x="0" y="63374"/>
                  </a:lnTo>
                  <a:cubicBezTo>
                    <a:pt x="21125" y="78463"/>
                    <a:pt x="41113" y="95285"/>
                    <a:pt x="63374" y="108641"/>
                  </a:cubicBezTo>
                  <a:cubicBezTo>
                    <a:pt x="71557" y="113551"/>
                    <a:pt x="83082" y="111733"/>
                    <a:pt x="90534" y="117695"/>
                  </a:cubicBezTo>
                  <a:cubicBezTo>
                    <a:pt x="150891" y="165981"/>
                    <a:pt x="63372" y="126746"/>
                    <a:pt x="135802" y="162962"/>
                  </a:cubicBezTo>
                  <a:cubicBezTo>
                    <a:pt x="181335" y="185729"/>
                    <a:pt x="160202" y="151146"/>
                    <a:pt x="217283" y="208229"/>
                  </a:cubicBezTo>
                  <a:cubicBezTo>
                    <a:pt x="226336" y="217283"/>
                    <a:pt x="234337" y="227529"/>
                    <a:pt x="244443" y="235390"/>
                  </a:cubicBezTo>
                  <a:cubicBezTo>
                    <a:pt x="261621" y="248751"/>
                    <a:pt x="283376" y="256216"/>
                    <a:pt x="298764" y="271604"/>
                  </a:cubicBezTo>
                  <a:cubicBezTo>
                    <a:pt x="332672" y="305512"/>
                    <a:pt x="313778" y="294715"/>
                    <a:pt x="353085" y="307818"/>
                  </a:cubicBezTo>
                  <a:cubicBezTo>
                    <a:pt x="405135" y="377217"/>
                    <a:pt x="354449" y="318007"/>
                    <a:pt x="407406" y="362138"/>
                  </a:cubicBezTo>
                  <a:cubicBezTo>
                    <a:pt x="477120" y="420234"/>
                    <a:pt x="394288" y="362446"/>
                    <a:pt x="461726" y="407406"/>
                  </a:cubicBezTo>
                  <a:cubicBezTo>
                    <a:pt x="483255" y="471988"/>
                    <a:pt x="452728" y="393907"/>
                    <a:pt x="497940" y="461726"/>
                  </a:cubicBezTo>
                  <a:cubicBezTo>
                    <a:pt x="525532" y="503113"/>
                    <a:pt x="482421" y="480696"/>
                    <a:pt x="534154" y="497940"/>
                  </a:cubicBezTo>
                  <a:cubicBezTo>
                    <a:pt x="579614" y="566132"/>
                    <a:pt x="526235" y="479464"/>
                    <a:pt x="561314" y="561315"/>
                  </a:cubicBezTo>
                  <a:cubicBezTo>
                    <a:pt x="565600" y="571316"/>
                    <a:pt x="574555" y="578743"/>
                    <a:pt x="579421" y="588475"/>
                  </a:cubicBezTo>
                  <a:cubicBezTo>
                    <a:pt x="583689" y="597011"/>
                    <a:pt x="585457" y="606582"/>
                    <a:pt x="588475" y="615635"/>
                  </a:cubicBezTo>
                  <a:cubicBezTo>
                    <a:pt x="591493" y="766526"/>
                    <a:pt x="591837" y="917495"/>
                    <a:pt x="597528" y="1068309"/>
                  </a:cubicBezTo>
                  <a:cubicBezTo>
                    <a:pt x="597888" y="1077845"/>
                    <a:pt x="601947" y="1087127"/>
                    <a:pt x="606582" y="1095469"/>
                  </a:cubicBezTo>
                  <a:cubicBezTo>
                    <a:pt x="617151" y="1114492"/>
                    <a:pt x="630725" y="1131683"/>
                    <a:pt x="642796" y="1149790"/>
                  </a:cubicBezTo>
                  <a:cubicBezTo>
                    <a:pt x="660599" y="1176494"/>
                    <a:pt x="661925" y="1182328"/>
                    <a:pt x="688063" y="1204111"/>
                  </a:cubicBezTo>
                  <a:cubicBezTo>
                    <a:pt x="696422" y="1211077"/>
                    <a:pt x="706170" y="1216182"/>
                    <a:pt x="715223" y="1222218"/>
                  </a:cubicBezTo>
                  <a:lnTo>
                    <a:pt x="751437" y="1276538"/>
                  </a:lnTo>
                  <a:cubicBezTo>
                    <a:pt x="757473" y="1285592"/>
                    <a:pt x="766103" y="1293376"/>
                    <a:pt x="769544" y="1303699"/>
                  </a:cubicBezTo>
                  <a:cubicBezTo>
                    <a:pt x="772562" y="1312752"/>
                    <a:pt x="772636" y="1323407"/>
                    <a:pt x="778598" y="1330859"/>
                  </a:cubicBezTo>
                  <a:cubicBezTo>
                    <a:pt x="785395" y="1339355"/>
                    <a:pt x="796705" y="1342930"/>
                    <a:pt x="805758" y="1348966"/>
                  </a:cubicBezTo>
                  <a:cubicBezTo>
                    <a:pt x="814831" y="1376186"/>
                    <a:pt x="813418" y="1379887"/>
                    <a:pt x="832918" y="1403287"/>
                  </a:cubicBezTo>
                  <a:cubicBezTo>
                    <a:pt x="841115" y="1413123"/>
                    <a:pt x="851882" y="1420611"/>
                    <a:pt x="860079" y="1430447"/>
                  </a:cubicBezTo>
                  <a:cubicBezTo>
                    <a:pt x="867045" y="1438806"/>
                    <a:pt x="870492" y="1449914"/>
                    <a:pt x="878186" y="1457608"/>
                  </a:cubicBezTo>
                  <a:cubicBezTo>
                    <a:pt x="888856" y="1468278"/>
                    <a:pt x="902943" y="1474948"/>
                    <a:pt x="914400" y="1484768"/>
                  </a:cubicBezTo>
                  <a:cubicBezTo>
                    <a:pt x="957557" y="1521759"/>
                    <a:pt x="922520" y="1505581"/>
                    <a:pt x="968720" y="1520982"/>
                  </a:cubicBezTo>
                  <a:cubicBezTo>
                    <a:pt x="1000545" y="1568719"/>
                    <a:pt x="968476" y="1533811"/>
                    <a:pt x="1023041" y="1557196"/>
                  </a:cubicBezTo>
                  <a:cubicBezTo>
                    <a:pt x="1033042" y="1561482"/>
                    <a:pt x="1040470" y="1570437"/>
                    <a:pt x="1050202" y="1575303"/>
                  </a:cubicBezTo>
                  <a:cubicBezTo>
                    <a:pt x="1058738" y="1579571"/>
                    <a:pt x="1068309" y="1581338"/>
                    <a:pt x="1077362" y="1584356"/>
                  </a:cubicBezTo>
                  <a:cubicBezTo>
                    <a:pt x="1086415" y="1590392"/>
                    <a:pt x="1104522" y="1591582"/>
                    <a:pt x="1104522" y="1602463"/>
                  </a:cubicBezTo>
                  <a:cubicBezTo>
                    <a:pt x="1104522" y="1612006"/>
                    <a:pt x="1086847" y="1612571"/>
                    <a:pt x="1077362" y="1611517"/>
                  </a:cubicBezTo>
                  <a:cubicBezTo>
                    <a:pt x="1058392" y="1609409"/>
                    <a:pt x="1023041" y="1593410"/>
                    <a:pt x="1023041" y="1593410"/>
                  </a:cubicBezTo>
                  <a:cubicBezTo>
                    <a:pt x="1001916" y="1596428"/>
                    <a:pt x="979480" y="1594538"/>
                    <a:pt x="959667" y="1602463"/>
                  </a:cubicBezTo>
                  <a:cubicBezTo>
                    <a:pt x="931920" y="1613562"/>
                    <a:pt x="912631" y="1658631"/>
                    <a:pt x="941560" y="1683944"/>
                  </a:cubicBezTo>
                  <a:cubicBezTo>
                    <a:pt x="957619" y="1697996"/>
                    <a:pt x="983809" y="1689980"/>
                    <a:pt x="1004934" y="1692998"/>
                  </a:cubicBezTo>
                  <a:cubicBezTo>
                    <a:pt x="1125511" y="1773381"/>
                    <a:pt x="953690" y="1650807"/>
                    <a:pt x="1041148" y="1738265"/>
                  </a:cubicBezTo>
                  <a:cubicBezTo>
                    <a:pt x="1050691" y="1747808"/>
                    <a:pt x="1063940" y="1754959"/>
                    <a:pt x="1077362" y="1756372"/>
                  </a:cubicBezTo>
                  <a:cubicBezTo>
                    <a:pt x="1179581" y="1767132"/>
                    <a:pt x="1282574" y="1768443"/>
                    <a:pt x="1385180" y="1774479"/>
                  </a:cubicBezTo>
                  <a:cubicBezTo>
                    <a:pt x="1408689" y="1782315"/>
                    <a:pt x="1435952" y="1790812"/>
                    <a:pt x="1457607" y="1801639"/>
                  </a:cubicBezTo>
                  <a:cubicBezTo>
                    <a:pt x="1467339" y="1806505"/>
                    <a:pt x="1474825" y="1815327"/>
                    <a:pt x="1484768" y="1819746"/>
                  </a:cubicBezTo>
                  <a:cubicBezTo>
                    <a:pt x="1502209" y="1827498"/>
                    <a:pt x="1520982" y="1831817"/>
                    <a:pt x="1539089" y="1837853"/>
                  </a:cubicBezTo>
                  <a:cubicBezTo>
                    <a:pt x="1580852" y="1851774"/>
                    <a:pt x="1556883" y="1845034"/>
                    <a:pt x="1611516" y="1855960"/>
                  </a:cubicBezTo>
                  <a:cubicBezTo>
                    <a:pt x="1581338" y="1858978"/>
                    <a:pt x="1545245" y="1846817"/>
                    <a:pt x="1520982" y="1865014"/>
                  </a:cubicBezTo>
                  <a:cubicBezTo>
                    <a:pt x="1507981" y="1874765"/>
                    <a:pt x="1528513" y="1897942"/>
                    <a:pt x="1539089" y="1910281"/>
                  </a:cubicBezTo>
                  <a:cubicBezTo>
                    <a:pt x="1547872" y="1920528"/>
                    <a:pt x="1563585" y="1921692"/>
                    <a:pt x="1575303" y="1928388"/>
                  </a:cubicBezTo>
                  <a:cubicBezTo>
                    <a:pt x="1584750" y="1933786"/>
                    <a:pt x="1593410" y="1940459"/>
                    <a:pt x="1602463" y="1946495"/>
                  </a:cubicBezTo>
                  <a:cubicBezTo>
                    <a:pt x="1614534" y="1943477"/>
                    <a:pt x="1626759" y="1941016"/>
                    <a:pt x="1638677" y="1937441"/>
                  </a:cubicBezTo>
                  <a:cubicBezTo>
                    <a:pt x="1656958" y="1931956"/>
                    <a:pt x="1692998" y="1919334"/>
                    <a:pt x="1692998" y="1919334"/>
                  </a:cubicBezTo>
                  <a:cubicBezTo>
                    <a:pt x="1711105" y="1922352"/>
                    <a:pt x="1731685" y="1918767"/>
                    <a:pt x="1747318" y="1928388"/>
                  </a:cubicBezTo>
                  <a:cubicBezTo>
                    <a:pt x="1772761" y="1944045"/>
                    <a:pt x="1810693" y="1991762"/>
                    <a:pt x="1810693" y="1991762"/>
                  </a:cubicBezTo>
                  <a:cubicBezTo>
                    <a:pt x="1864653" y="1978272"/>
                    <a:pt x="1867531" y="1990263"/>
                    <a:pt x="1837853" y="1901227"/>
                  </a:cubicBezTo>
                  <a:cubicBezTo>
                    <a:pt x="1833804" y="1889081"/>
                    <a:pt x="1818890" y="1883903"/>
                    <a:pt x="1810693" y="1874067"/>
                  </a:cubicBezTo>
                  <a:cubicBezTo>
                    <a:pt x="1803727" y="1865708"/>
                    <a:pt x="1800280" y="1854601"/>
                    <a:pt x="1792586" y="1846907"/>
                  </a:cubicBezTo>
                  <a:cubicBezTo>
                    <a:pt x="1784892" y="1839213"/>
                    <a:pt x="1773784" y="1835766"/>
                    <a:pt x="1765425" y="1828800"/>
                  </a:cubicBezTo>
                  <a:cubicBezTo>
                    <a:pt x="1755589" y="1820603"/>
                    <a:pt x="1748101" y="1809836"/>
                    <a:pt x="1738265" y="1801639"/>
                  </a:cubicBezTo>
                  <a:cubicBezTo>
                    <a:pt x="1714864" y="1782138"/>
                    <a:pt x="1711166" y="1783552"/>
                    <a:pt x="1683944" y="1774479"/>
                  </a:cubicBezTo>
                  <a:cubicBezTo>
                    <a:pt x="1663920" y="1754455"/>
                    <a:pt x="1654834" y="1741818"/>
                    <a:pt x="1629623" y="1729212"/>
                  </a:cubicBezTo>
                  <a:cubicBezTo>
                    <a:pt x="1621087" y="1724944"/>
                    <a:pt x="1610805" y="1724793"/>
                    <a:pt x="1602463" y="1720158"/>
                  </a:cubicBezTo>
                  <a:cubicBezTo>
                    <a:pt x="1509077" y="1668276"/>
                    <a:pt x="1582436" y="1695375"/>
                    <a:pt x="1520982" y="1674891"/>
                  </a:cubicBezTo>
                  <a:cubicBezTo>
                    <a:pt x="1501097" y="1645063"/>
                    <a:pt x="1486908" y="1637195"/>
                    <a:pt x="1511928" y="1593410"/>
                  </a:cubicBezTo>
                  <a:cubicBezTo>
                    <a:pt x="1516663" y="1585124"/>
                    <a:pt x="1530035" y="1587374"/>
                    <a:pt x="1539089" y="1584356"/>
                  </a:cubicBezTo>
                  <a:cubicBezTo>
                    <a:pt x="1536071" y="1569267"/>
                    <a:pt x="1535438" y="1553497"/>
                    <a:pt x="1530035" y="1539089"/>
                  </a:cubicBezTo>
                  <a:cubicBezTo>
                    <a:pt x="1520839" y="1514566"/>
                    <a:pt x="1500781" y="1503983"/>
                    <a:pt x="1484768" y="1484768"/>
                  </a:cubicBezTo>
                  <a:cubicBezTo>
                    <a:pt x="1477802" y="1476409"/>
                    <a:pt x="1472697" y="1466661"/>
                    <a:pt x="1466661" y="1457608"/>
                  </a:cubicBezTo>
                  <a:cubicBezTo>
                    <a:pt x="1475714" y="1454590"/>
                    <a:pt x="1484278" y="1448554"/>
                    <a:pt x="1493821" y="1448554"/>
                  </a:cubicBezTo>
                  <a:cubicBezTo>
                    <a:pt x="1530161" y="1448554"/>
                    <a:pt x="1573074" y="1478982"/>
                    <a:pt x="1602463" y="1457608"/>
                  </a:cubicBezTo>
                  <a:cubicBezTo>
                    <a:pt x="1624564" y="1441534"/>
                    <a:pt x="1602051" y="1402051"/>
                    <a:pt x="1593409" y="1376126"/>
                  </a:cubicBezTo>
                  <a:cubicBezTo>
                    <a:pt x="1569267" y="1303699"/>
                    <a:pt x="1551160" y="1333877"/>
                    <a:pt x="1502875" y="1285592"/>
                  </a:cubicBezTo>
                  <a:cubicBezTo>
                    <a:pt x="1468966" y="1251683"/>
                    <a:pt x="1487861" y="1262480"/>
                    <a:pt x="1448554" y="1249378"/>
                  </a:cubicBezTo>
                  <a:cubicBezTo>
                    <a:pt x="1439501" y="1243342"/>
                    <a:pt x="1429088" y="1238965"/>
                    <a:pt x="1421394" y="1231271"/>
                  </a:cubicBezTo>
                  <a:cubicBezTo>
                    <a:pt x="1403843" y="1213720"/>
                    <a:pt x="1401597" y="1199041"/>
                    <a:pt x="1394233" y="1176950"/>
                  </a:cubicBezTo>
                  <a:cubicBezTo>
                    <a:pt x="1395116" y="1163699"/>
                    <a:pt x="1380254" y="1046900"/>
                    <a:pt x="1421394" y="1013988"/>
                  </a:cubicBezTo>
                  <a:cubicBezTo>
                    <a:pt x="1428846" y="1008026"/>
                    <a:pt x="1439501" y="1007952"/>
                    <a:pt x="1448554" y="1004934"/>
                  </a:cubicBezTo>
                  <a:cubicBezTo>
                    <a:pt x="1478732" y="1010970"/>
                    <a:pt x="1512368" y="1007772"/>
                    <a:pt x="1539089" y="1023041"/>
                  </a:cubicBezTo>
                  <a:cubicBezTo>
                    <a:pt x="1557984" y="1033838"/>
                    <a:pt x="1575303" y="1077362"/>
                    <a:pt x="1575303" y="1077362"/>
                  </a:cubicBezTo>
                  <a:cubicBezTo>
                    <a:pt x="1591217" y="1156937"/>
                    <a:pt x="1573603" y="1155918"/>
                    <a:pt x="1620570" y="1195057"/>
                  </a:cubicBezTo>
                  <a:cubicBezTo>
                    <a:pt x="1628929" y="1202023"/>
                    <a:pt x="1638677" y="1207128"/>
                    <a:pt x="1647730" y="1213164"/>
                  </a:cubicBezTo>
                  <a:cubicBezTo>
                    <a:pt x="1650748" y="1179968"/>
                    <a:pt x="1636319" y="1139887"/>
                    <a:pt x="1656784" y="1113576"/>
                  </a:cubicBezTo>
                  <a:cubicBezTo>
                    <a:pt x="1668502" y="1098510"/>
                    <a:pt x="1711105" y="1131683"/>
                    <a:pt x="1711105" y="1131683"/>
                  </a:cubicBezTo>
                  <a:cubicBezTo>
                    <a:pt x="1723176" y="1149790"/>
                    <a:pt x="1752596" y="1207116"/>
                    <a:pt x="1747318" y="1186004"/>
                  </a:cubicBezTo>
                  <a:cubicBezTo>
                    <a:pt x="1747239" y="1185688"/>
                    <a:pt x="1733542" y="1126960"/>
                    <a:pt x="1729211" y="1122629"/>
                  </a:cubicBezTo>
                  <a:cubicBezTo>
                    <a:pt x="1722463" y="1115881"/>
                    <a:pt x="1711104" y="1116594"/>
                    <a:pt x="1702051" y="1113576"/>
                  </a:cubicBezTo>
                  <a:cubicBezTo>
                    <a:pt x="1711104" y="1110558"/>
                    <a:pt x="1719742" y="1105706"/>
                    <a:pt x="1729211" y="1104522"/>
                  </a:cubicBezTo>
                  <a:cubicBezTo>
                    <a:pt x="1768255" y="1099642"/>
                    <a:pt x="1816453" y="1120385"/>
                    <a:pt x="1846906" y="1095469"/>
                  </a:cubicBezTo>
                  <a:cubicBezTo>
                    <a:pt x="1912066" y="1042157"/>
                    <a:pt x="1794955" y="1009503"/>
                    <a:pt x="1783532" y="1004934"/>
                  </a:cubicBezTo>
                  <a:cubicBezTo>
                    <a:pt x="1774479" y="995881"/>
                    <a:pt x="1766208" y="985970"/>
                    <a:pt x="1756372" y="977774"/>
                  </a:cubicBezTo>
                  <a:cubicBezTo>
                    <a:pt x="1748013" y="970808"/>
                    <a:pt x="1731345" y="970337"/>
                    <a:pt x="1729211" y="959667"/>
                  </a:cubicBezTo>
                  <a:cubicBezTo>
                    <a:pt x="1727077" y="948998"/>
                    <a:pt x="1737871" y="937905"/>
                    <a:pt x="1747318" y="932507"/>
                  </a:cubicBezTo>
                  <a:cubicBezTo>
                    <a:pt x="1760679" y="924872"/>
                    <a:pt x="1777407" y="925983"/>
                    <a:pt x="1792586" y="923453"/>
                  </a:cubicBezTo>
                  <a:cubicBezTo>
                    <a:pt x="1813635" y="919945"/>
                    <a:pt x="1834835" y="917418"/>
                    <a:pt x="1855960" y="914400"/>
                  </a:cubicBezTo>
                  <a:cubicBezTo>
                    <a:pt x="1865013" y="908364"/>
                    <a:pt x="1873388" y="901159"/>
                    <a:pt x="1883120" y="896293"/>
                  </a:cubicBezTo>
                  <a:cubicBezTo>
                    <a:pt x="1891656" y="892025"/>
                    <a:pt x="1902829" y="893201"/>
                    <a:pt x="1910281" y="887239"/>
                  </a:cubicBezTo>
                  <a:cubicBezTo>
                    <a:pt x="1969838" y="839594"/>
                    <a:pt x="1864905" y="870660"/>
                    <a:pt x="1982708" y="851025"/>
                  </a:cubicBezTo>
                  <a:cubicBezTo>
                    <a:pt x="1991762" y="844990"/>
                    <a:pt x="1998994" y="833270"/>
                    <a:pt x="2009869" y="832919"/>
                  </a:cubicBezTo>
                  <a:cubicBezTo>
                    <a:pt x="2094378" y="830193"/>
                    <a:pt x="2179140" y="834540"/>
                    <a:pt x="2263366" y="841972"/>
                  </a:cubicBezTo>
                  <a:cubicBezTo>
                    <a:pt x="2289858" y="844309"/>
                    <a:pt x="2323556" y="860443"/>
                    <a:pt x="2344847" y="878186"/>
                  </a:cubicBezTo>
                  <a:cubicBezTo>
                    <a:pt x="2354683" y="886383"/>
                    <a:pt x="2362171" y="897150"/>
                    <a:pt x="2372007" y="905346"/>
                  </a:cubicBezTo>
                  <a:cubicBezTo>
                    <a:pt x="2395407" y="924846"/>
                    <a:pt x="2399108" y="923433"/>
                    <a:pt x="2426328" y="932507"/>
                  </a:cubicBezTo>
                  <a:cubicBezTo>
                    <a:pt x="2435382" y="929489"/>
                    <a:pt x="2444004" y="924507"/>
                    <a:pt x="2453489" y="923453"/>
                  </a:cubicBezTo>
                  <a:cubicBezTo>
                    <a:pt x="2627877" y="904077"/>
                    <a:pt x="2540138" y="930786"/>
                    <a:pt x="2616451" y="905346"/>
                  </a:cubicBezTo>
                  <a:cubicBezTo>
                    <a:pt x="2634077" y="852471"/>
                    <a:pt x="2611714" y="901030"/>
                    <a:pt x="2652665" y="860079"/>
                  </a:cubicBezTo>
                  <a:cubicBezTo>
                    <a:pt x="2660359" y="852385"/>
                    <a:pt x="2662583" y="840084"/>
                    <a:pt x="2670772" y="832919"/>
                  </a:cubicBezTo>
                  <a:cubicBezTo>
                    <a:pt x="2687150" y="818589"/>
                    <a:pt x="2706986" y="808776"/>
                    <a:pt x="2725093" y="796705"/>
                  </a:cubicBezTo>
                  <a:cubicBezTo>
                    <a:pt x="2734146" y="790669"/>
                    <a:pt x="2741931" y="782039"/>
                    <a:pt x="2752253" y="778598"/>
                  </a:cubicBezTo>
                  <a:cubicBezTo>
                    <a:pt x="2761306" y="775580"/>
                    <a:pt x="2770877" y="773812"/>
                    <a:pt x="2779413" y="769544"/>
                  </a:cubicBezTo>
                  <a:cubicBezTo>
                    <a:pt x="2789145" y="764678"/>
                    <a:pt x="2796573" y="755723"/>
                    <a:pt x="2806574" y="751437"/>
                  </a:cubicBezTo>
                  <a:cubicBezTo>
                    <a:pt x="2818011" y="746536"/>
                    <a:pt x="2830824" y="745802"/>
                    <a:pt x="2842788" y="742384"/>
                  </a:cubicBezTo>
                  <a:cubicBezTo>
                    <a:pt x="2867236" y="735399"/>
                    <a:pt x="2879616" y="727816"/>
                    <a:pt x="2906162" y="724277"/>
                  </a:cubicBezTo>
                  <a:cubicBezTo>
                    <a:pt x="2939203" y="719872"/>
                    <a:pt x="2972554" y="718241"/>
                    <a:pt x="3005750" y="715223"/>
                  </a:cubicBezTo>
                  <a:cubicBezTo>
                    <a:pt x="3011786" y="706170"/>
                    <a:pt x="3022655" y="698877"/>
                    <a:pt x="3023857" y="688063"/>
                  </a:cubicBezTo>
                  <a:cubicBezTo>
                    <a:pt x="3025884" y="669819"/>
                    <a:pt x="3023719" y="649789"/>
                    <a:pt x="3014804" y="633742"/>
                  </a:cubicBezTo>
                  <a:cubicBezTo>
                    <a:pt x="3007476" y="620552"/>
                    <a:pt x="2991780" y="613910"/>
                    <a:pt x="2978590" y="606582"/>
                  </a:cubicBezTo>
                  <a:cubicBezTo>
                    <a:pt x="2964383" y="598690"/>
                    <a:pt x="2948539" y="594181"/>
                    <a:pt x="2933322" y="588475"/>
                  </a:cubicBezTo>
                  <a:cubicBezTo>
                    <a:pt x="2907338" y="578731"/>
                    <a:pt x="2898496" y="577505"/>
                    <a:pt x="2869948" y="570368"/>
                  </a:cubicBezTo>
                  <a:cubicBezTo>
                    <a:pt x="2860895" y="561315"/>
                    <a:pt x="2852624" y="551404"/>
                    <a:pt x="2842788" y="543208"/>
                  </a:cubicBezTo>
                  <a:cubicBezTo>
                    <a:pt x="2834429" y="536242"/>
                    <a:pt x="2823321" y="532795"/>
                    <a:pt x="2815627" y="525101"/>
                  </a:cubicBezTo>
                  <a:cubicBezTo>
                    <a:pt x="2807933" y="517407"/>
                    <a:pt x="2805214" y="505634"/>
                    <a:pt x="2797520" y="497940"/>
                  </a:cubicBezTo>
                  <a:cubicBezTo>
                    <a:pt x="2786850" y="487270"/>
                    <a:pt x="2773377" y="479833"/>
                    <a:pt x="2761306" y="470780"/>
                  </a:cubicBezTo>
                  <a:cubicBezTo>
                    <a:pt x="2743682" y="417906"/>
                    <a:pt x="2766043" y="466463"/>
                    <a:pt x="2725093" y="425513"/>
                  </a:cubicBezTo>
                  <a:cubicBezTo>
                    <a:pt x="2714423" y="414843"/>
                    <a:pt x="2708602" y="399969"/>
                    <a:pt x="2697932" y="389299"/>
                  </a:cubicBezTo>
                  <a:cubicBezTo>
                    <a:pt x="2690238" y="381605"/>
                    <a:pt x="2679131" y="378158"/>
                    <a:pt x="2670772" y="371192"/>
                  </a:cubicBezTo>
                  <a:cubicBezTo>
                    <a:pt x="2660936" y="362995"/>
                    <a:pt x="2652665" y="353085"/>
                    <a:pt x="2643611" y="344031"/>
                  </a:cubicBezTo>
                  <a:cubicBezTo>
                    <a:pt x="2620734" y="275396"/>
                    <a:pt x="2636957" y="304980"/>
                    <a:pt x="2598344" y="253497"/>
                  </a:cubicBezTo>
                  <a:cubicBezTo>
                    <a:pt x="2595326" y="244443"/>
                    <a:pt x="2593926" y="234678"/>
                    <a:pt x="2589291" y="226336"/>
                  </a:cubicBezTo>
                  <a:cubicBezTo>
                    <a:pt x="2578723" y="207313"/>
                    <a:pt x="2559959" y="192661"/>
                    <a:pt x="2553077" y="172016"/>
                  </a:cubicBezTo>
                  <a:lnTo>
                    <a:pt x="2534970" y="117695"/>
                  </a:lnTo>
                  <a:cubicBezTo>
                    <a:pt x="2531952" y="108641"/>
                    <a:pt x="2533857" y="95828"/>
                    <a:pt x="2525916" y="90534"/>
                  </a:cubicBezTo>
                  <a:lnTo>
                    <a:pt x="2498756" y="72427"/>
                  </a:lnTo>
                  <a:cubicBezTo>
                    <a:pt x="2495738" y="63374"/>
                    <a:pt x="2495665" y="52719"/>
                    <a:pt x="2489703" y="45267"/>
                  </a:cubicBezTo>
                  <a:cubicBezTo>
                    <a:pt x="2482074" y="35731"/>
                    <a:pt x="2448771" y="18442"/>
                    <a:pt x="2435382" y="18107"/>
                  </a:cubicBezTo>
                  <a:cubicBezTo>
                    <a:pt x="2203063" y="12299"/>
                    <a:pt x="1970637" y="12071"/>
                    <a:pt x="1738265" y="9053"/>
                  </a:cubicBezTo>
                  <a:lnTo>
                    <a:pt x="1303699" y="18107"/>
                  </a:lnTo>
                  <a:cubicBezTo>
                    <a:pt x="1276388" y="19065"/>
                    <a:pt x="1249409" y="24441"/>
                    <a:pt x="1222217" y="27160"/>
                  </a:cubicBezTo>
                  <a:lnTo>
                    <a:pt x="1122629" y="36214"/>
                  </a:lnTo>
                  <a:lnTo>
                    <a:pt x="371192" y="27160"/>
                  </a:lnTo>
                  <a:cubicBezTo>
                    <a:pt x="347561" y="26635"/>
                    <a:pt x="213161" y="897"/>
                    <a:pt x="208229" y="0"/>
                  </a:cubicBezTo>
                  <a:cubicBezTo>
                    <a:pt x="-33192" y="9285"/>
                    <a:pt x="34705" y="52812"/>
                    <a:pt x="0" y="63374"/>
                  </a:cubicBezTo>
                  <a:close/>
                </a:path>
              </a:pathLst>
            </a:cu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91"/>
            <p:cNvSpPr/>
            <p:nvPr/>
          </p:nvSpPr>
          <p:spPr>
            <a:xfrm>
              <a:off x="316871" y="1946495"/>
              <a:ext cx="807089" cy="525101"/>
            </a:xfrm>
            <a:custGeom>
              <a:avLst/>
              <a:gdLst>
                <a:gd name="connsiteX0" fmla="*/ 769545 w 816473"/>
                <a:gd name="connsiteY0" fmla="*/ 0 h 525101"/>
                <a:gd name="connsiteX1" fmla="*/ 769545 w 816473"/>
                <a:gd name="connsiteY1" fmla="*/ 0 h 525101"/>
                <a:gd name="connsiteX2" fmla="*/ 688064 w 816473"/>
                <a:gd name="connsiteY2" fmla="*/ 9053 h 525101"/>
                <a:gd name="connsiteX3" fmla="*/ 660903 w 816473"/>
                <a:gd name="connsiteY3" fmla="*/ 36214 h 525101"/>
                <a:gd name="connsiteX4" fmla="*/ 633743 w 816473"/>
                <a:gd name="connsiteY4" fmla="*/ 54321 h 525101"/>
                <a:gd name="connsiteX5" fmla="*/ 570369 w 816473"/>
                <a:gd name="connsiteY5" fmla="*/ 63374 h 525101"/>
                <a:gd name="connsiteX6" fmla="*/ 534155 w 816473"/>
                <a:gd name="connsiteY6" fmla="*/ 72428 h 525101"/>
                <a:gd name="connsiteX7" fmla="*/ 244444 w 816473"/>
                <a:gd name="connsiteY7" fmla="*/ 99588 h 525101"/>
                <a:gd name="connsiteX8" fmla="*/ 235390 w 816473"/>
                <a:gd name="connsiteY8" fmla="*/ 72428 h 525101"/>
                <a:gd name="connsiteX9" fmla="*/ 181070 w 816473"/>
                <a:gd name="connsiteY9" fmla="*/ 27160 h 525101"/>
                <a:gd name="connsiteX10" fmla="*/ 9054 w 816473"/>
                <a:gd name="connsiteY10" fmla="*/ 45267 h 525101"/>
                <a:gd name="connsiteX11" fmla="*/ 0 w 816473"/>
                <a:gd name="connsiteY11" fmla="*/ 72428 h 525101"/>
                <a:gd name="connsiteX12" fmla="*/ 9054 w 816473"/>
                <a:gd name="connsiteY12" fmla="*/ 172016 h 525101"/>
                <a:gd name="connsiteX13" fmla="*/ 18107 w 816473"/>
                <a:gd name="connsiteY13" fmla="*/ 199176 h 525101"/>
                <a:gd name="connsiteX14" fmla="*/ 45268 w 816473"/>
                <a:gd name="connsiteY14" fmla="*/ 208230 h 525101"/>
                <a:gd name="connsiteX15" fmla="*/ 108642 w 816473"/>
                <a:gd name="connsiteY15" fmla="*/ 244444 h 525101"/>
                <a:gd name="connsiteX16" fmla="*/ 162963 w 816473"/>
                <a:gd name="connsiteY16" fmla="*/ 262550 h 525101"/>
                <a:gd name="connsiteX17" fmla="*/ 181070 w 816473"/>
                <a:gd name="connsiteY17" fmla="*/ 289711 h 525101"/>
                <a:gd name="connsiteX18" fmla="*/ 217283 w 816473"/>
                <a:gd name="connsiteY18" fmla="*/ 307818 h 525101"/>
                <a:gd name="connsiteX19" fmla="*/ 298765 w 816473"/>
                <a:gd name="connsiteY19" fmla="*/ 344032 h 525101"/>
                <a:gd name="connsiteX20" fmla="*/ 353085 w 816473"/>
                <a:gd name="connsiteY20" fmla="*/ 362139 h 525101"/>
                <a:gd name="connsiteX21" fmla="*/ 380246 w 816473"/>
                <a:gd name="connsiteY21" fmla="*/ 371192 h 525101"/>
                <a:gd name="connsiteX22" fmla="*/ 434567 w 816473"/>
                <a:gd name="connsiteY22" fmla="*/ 398352 h 525101"/>
                <a:gd name="connsiteX23" fmla="*/ 461727 w 816473"/>
                <a:gd name="connsiteY23" fmla="*/ 416459 h 525101"/>
                <a:gd name="connsiteX24" fmla="*/ 497941 w 816473"/>
                <a:gd name="connsiteY24" fmla="*/ 461727 h 525101"/>
                <a:gd name="connsiteX25" fmla="*/ 516048 w 816473"/>
                <a:gd name="connsiteY25" fmla="*/ 488887 h 525101"/>
                <a:gd name="connsiteX26" fmla="*/ 579422 w 816473"/>
                <a:gd name="connsiteY26" fmla="*/ 516048 h 525101"/>
                <a:gd name="connsiteX27" fmla="*/ 606582 w 816473"/>
                <a:gd name="connsiteY27" fmla="*/ 525101 h 525101"/>
                <a:gd name="connsiteX28" fmla="*/ 660903 w 816473"/>
                <a:gd name="connsiteY28" fmla="*/ 488887 h 525101"/>
                <a:gd name="connsiteX29" fmla="*/ 679010 w 816473"/>
                <a:gd name="connsiteY29" fmla="*/ 434566 h 525101"/>
                <a:gd name="connsiteX30" fmla="*/ 660903 w 816473"/>
                <a:gd name="connsiteY30" fmla="*/ 380246 h 525101"/>
                <a:gd name="connsiteX31" fmla="*/ 615636 w 816473"/>
                <a:gd name="connsiteY31" fmla="*/ 316871 h 525101"/>
                <a:gd name="connsiteX32" fmla="*/ 624689 w 816473"/>
                <a:gd name="connsiteY32" fmla="*/ 280657 h 525101"/>
                <a:gd name="connsiteX33" fmla="*/ 679010 w 816473"/>
                <a:gd name="connsiteY33" fmla="*/ 262550 h 525101"/>
                <a:gd name="connsiteX34" fmla="*/ 733331 w 816473"/>
                <a:gd name="connsiteY34" fmla="*/ 226337 h 525101"/>
                <a:gd name="connsiteX35" fmla="*/ 787652 w 816473"/>
                <a:gd name="connsiteY35" fmla="*/ 181069 h 525101"/>
                <a:gd name="connsiteX36" fmla="*/ 805759 w 816473"/>
                <a:gd name="connsiteY36" fmla="*/ 153909 h 525101"/>
                <a:gd name="connsiteX37" fmla="*/ 805759 w 816473"/>
                <a:gd name="connsiteY37" fmla="*/ 45267 h 525101"/>
                <a:gd name="connsiteX38" fmla="*/ 769545 w 816473"/>
                <a:gd name="connsiteY38" fmla="*/ 0 h 525101"/>
                <a:gd name="connsiteX0" fmla="*/ 769545 w 807089"/>
                <a:gd name="connsiteY0" fmla="*/ 0 h 525101"/>
                <a:gd name="connsiteX1" fmla="*/ 769545 w 807089"/>
                <a:gd name="connsiteY1" fmla="*/ 0 h 525101"/>
                <a:gd name="connsiteX2" fmla="*/ 688064 w 807089"/>
                <a:gd name="connsiteY2" fmla="*/ 9053 h 525101"/>
                <a:gd name="connsiteX3" fmla="*/ 660903 w 807089"/>
                <a:gd name="connsiteY3" fmla="*/ 36214 h 525101"/>
                <a:gd name="connsiteX4" fmla="*/ 633743 w 807089"/>
                <a:gd name="connsiteY4" fmla="*/ 54321 h 525101"/>
                <a:gd name="connsiteX5" fmla="*/ 570369 w 807089"/>
                <a:gd name="connsiteY5" fmla="*/ 63374 h 525101"/>
                <a:gd name="connsiteX6" fmla="*/ 534155 w 807089"/>
                <a:gd name="connsiteY6" fmla="*/ 72428 h 525101"/>
                <a:gd name="connsiteX7" fmla="*/ 244444 w 807089"/>
                <a:gd name="connsiteY7" fmla="*/ 99588 h 525101"/>
                <a:gd name="connsiteX8" fmla="*/ 235390 w 807089"/>
                <a:gd name="connsiteY8" fmla="*/ 72428 h 525101"/>
                <a:gd name="connsiteX9" fmla="*/ 181070 w 807089"/>
                <a:gd name="connsiteY9" fmla="*/ 27160 h 525101"/>
                <a:gd name="connsiteX10" fmla="*/ 9054 w 807089"/>
                <a:gd name="connsiteY10" fmla="*/ 45267 h 525101"/>
                <a:gd name="connsiteX11" fmla="*/ 0 w 807089"/>
                <a:gd name="connsiteY11" fmla="*/ 72428 h 525101"/>
                <a:gd name="connsiteX12" fmla="*/ 9054 w 807089"/>
                <a:gd name="connsiteY12" fmla="*/ 172016 h 525101"/>
                <a:gd name="connsiteX13" fmla="*/ 18107 w 807089"/>
                <a:gd name="connsiteY13" fmla="*/ 199176 h 525101"/>
                <a:gd name="connsiteX14" fmla="*/ 45268 w 807089"/>
                <a:gd name="connsiteY14" fmla="*/ 208230 h 525101"/>
                <a:gd name="connsiteX15" fmla="*/ 108642 w 807089"/>
                <a:gd name="connsiteY15" fmla="*/ 244444 h 525101"/>
                <a:gd name="connsiteX16" fmla="*/ 162963 w 807089"/>
                <a:gd name="connsiteY16" fmla="*/ 262550 h 525101"/>
                <a:gd name="connsiteX17" fmla="*/ 181070 w 807089"/>
                <a:gd name="connsiteY17" fmla="*/ 289711 h 525101"/>
                <a:gd name="connsiteX18" fmla="*/ 217283 w 807089"/>
                <a:gd name="connsiteY18" fmla="*/ 307818 h 525101"/>
                <a:gd name="connsiteX19" fmla="*/ 298765 w 807089"/>
                <a:gd name="connsiteY19" fmla="*/ 344032 h 525101"/>
                <a:gd name="connsiteX20" fmla="*/ 353085 w 807089"/>
                <a:gd name="connsiteY20" fmla="*/ 362139 h 525101"/>
                <a:gd name="connsiteX21" fmla="*/ 380246 w 807089"/>
                <a:gd name="connsiteY21" fmla="*/ 371192 h 525101"/>
                <a:gd name="connsiteX22" fmla="*/ 434567 w 807089"/>
                <a:gd name="connsiteY22" fmla="*/ 398352 h 525101"/>
                <a:gd name="connsiteX23" fmla="*/ 461727 w 807089"/>
                <a:gd name="connsiteY23" fmla="*/ 416459 h 525101"/>
                <a:gd name="connsiteX24" fmla="*/ 497941 w 807089"/>
                <a:gd name="connsiteY24" fmla="*/ 461727 h 525101"/>
                <a:gd name="connsiteX25" fmla="*/ 516048 w 807089"/>
                <a:gd name="connsiteY25" fmla="*/ 488887 h 525101"/>
                <a:gd name="connsiteX26" fmla="*/ 579422 w 807089"/>
                <a:gd name="connsiteY26" fmla="*/ 516048 h 525101"/>
                <a:gd name="connsiteX27" fmla="*/ 606582 w 807089"/>
                <a:gd name="connsiteY27" fmla="*/ 525101 h 525101"/>
                <a:gd name="connsiteX28" fmla="*/ 660903 w 807089"/>
                <a:gd name="connsiteY28" fmla="*/ 488887 h 525101"/>
                <a:gd name="connsiteX29" fmla="*/ 679010 w 807089"/>
                <a:gd name="connsiteY29" fmla="*/ 434566 h 525101"/>
                <a:gd name="connsiteX30" fmla="*/ 660903 w 807089"/>
                <a:gd name="connsiteY30" fmla="*/ 380246 h 525101"/>
                <a:gd name="connsiteX31" fmla="*/ 615636 w 807089"/>
                <a:gd name="connsiteY31" fmla="*/ 316871 h 525101"/>
                <a:gd name="connsiteX32" fmla="*/ 624689 w 807089"/>
                <a:gd name="connsiteY32" fmla="*/ 280657 h 525101"/>
                <a:gd name="connsiteX33" fmla="*/ 679010 w 807089"/>
                <a:gd name="connsiteY33" fmla="*/ 262550 h 525101"/>
                <a:gd name="connsiteX34" fmla="*/ 733331 w 807089"/>
                <a:gd name="connsiteY34" fmla="*/ 226337 h 525101"/>
                <a:gd name="connsiteX35" fmla="*/ 787652 w 807089"/>
                <a:gd name="connsiteY35" fmla="*/ 181069 h 525101"/>
                <a:gd name="connsiteX36" fmla="*/ 742385 w 807089"/>
                <a:gd name="connsiteY36" fmla="*/ 126749 h 525101"/>
                <a:gd name="connsiteX37" fmla="*/ 805759 w 807089"/>
                <a:gd name="connsiteY37" fmla="*/ 45267 h 525101"/>
                <a:gd name="connsiteX38" fmla="*/ 769545 w 807089"/>
                <a:gd name="connsiteY38" fmla="*/ 0 h 52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07089" h="525101">
                  <a:moveTo>
                    <a:pt x="769545" y="0"/>
                  </a:moveTo>
                  <a:lnTo>
                    <a:pt x="769545" y="0"/>
                  </a:lnTo>
                  <a:cubicBezTo>
                    <a:pt x="742385" y="3018"/>
                    <a:pt x="713989" y="411"/>
                    <a:pt x="688064" y="9053"/>
                  </a:cubicBezTo>
                  <a:cubicBezTo>
                    <a:pt x="675917" y="13102"/>
                    <a:pt x="670739" y="28017"/>
                    <a:pt x="660903" y="36214"/>
                  </a:cubicBezTo>
                  <a:cubicBezTo>
                    <a:pt x="652544" y="43180"/>
                    <a:pt x="644165" y="51194"/>
                    <a:pt x="633743" y="54321"/>
                  </a:cubicBezTo>
                  <a:cubicBezTo>
                    <a:pt x="613304" y="60453"/>
                    <a:pt x="591364" y="59557"/>
                    <a:pt x="570369" y="63374"/>
                  </a:cubicBezTo>
                  <a:cubicBezTo>
                    <a:pt x="558127" y="65600"/>
                    <a:pt x="546226" y="69410"/>
                    <a:pt x="534155" y="72428"/>
                  </a:cubicBezTo>
                  <a:cubicBezTo>
                    <a:pt x="414500" y="152198"/>
                    <a:pt x="501580" y="109478"/>
                    <a:pt x="244444" y="99588"/>
                  </a:cubicBezTo>
                  <a:cubicBezTo>
                    <a:pt x="241426" y="90535"/>
                    <a:pt x="240684" y="80368"/>
                    <a:pt x="235390" y="72428"/>
                  </a:cubicBezTo>
                  <a:cubicBezTo>
                    <a:pt x="221447" y="51514"/>
                    <a:pt x="201112" y="40522"/>
                    <a:pt x="181070" y="27160"/>
                  </a:cubicBezTo>
                  <a:cubicBezTo>
                    <a:pt x="123731" y="33196"/>
                    <a:pt x="64988" y="31283"/>
                    <a:pt x="9054" y="45267"/>
                  </a:cubicBezTo>
                  <a:cubicBezTo>
                    <a:pt x="-204" y="47582"/>
                    <a:pt x="0" y="62885"/>
                    <a:pt x="0" y="72428"/>
                  </a:cubicBezTo>
                  <a:cubicBezTo>
                    <a:pt x="0" y="105761"/>
                    <a:pt x="4340" y="139018"/>
                    <a:pt x="9054" y="172016"/>
                  </a:cubicBezTo>
                  <a:cubicBezTo>
                    <a:pt x="10404" y="181463"/>
                    <a:pt x="11359" y="192428"/>
                    <a:pt x="18107" y="199176"/>
                  </a:cubicBezTo>
                  <a:cubicBezTo>
                    <a:pt x="24855" y="205924"/>
                    <a:pt x="36214" y="205212"/>
                    <a:pt x="45268" y="208230"/>
                  </a:cubicBezTo>
                  <a:cubicBezTo>
                    <a:pt x="84800" y="247762"/>
                    <a:pt x="56534" y="228812"/>
                    <a:pt x="108642" y="244444"/>
                  </a:cubicBezTo>
                  <a:cubicBezTo>
                    <a:pt x="126923" y="249928"/>
                    <a:pt x="162963" y="262550"/>
                    <a:pt x="162963" y="262550"/>
                  </a:cubicBezTo>
                  <a:cubicBezTo>
                    <a:pt x="168999" y="271604"/>
                    <a:pt x="172711" y="282745"/>
                    <a:pt x="181070" y="289711"/>
                  </a:cubicBezTo>
                  <a:cubicBezTo>
                    <a:pt x="191438" y="298351"/>
                    <a:pt x="205565" y="301122"/>
                    <a:pt x="217283" y="307818"/>
                  </a:cubicBezTo>
                  <a:cubicBezTo>
                    <a:pt x="277537" y="342249"/>
                    <a:pt x="203929" y="312420"/>
                    <a:pt x="298765" y="344032"/>
                  </a:cubicBezTo>
                  <a:lnTo>
                    <a:pt x="353085" y="362139"/>
                  </a:lnTo>
                  <a:lnTo>
                    <a:pt x="380246" y="371192"/>
                  </a:lnTo>
                  <a:cubicBezTo>
                    <a:pt x="458082" y="423083"/>
                    <a:pt x="359601" y="360870"/>
                    <a:pt x="434567" y="398352"/>
                  </a:cubicBezTo>
                  <a:cubicBezTo>
                    <a:pt x="444299" y="403218"/>
                    <a:pt x="452674" y="410423"/>
                    <a:pt x="461727" y="416459"/>
                  </a:cubicBezTo>
                  <a:cubicBezTo>
                    <a:pt x="479351" y="469335"/>
                    <a:pt x="456990" y="420777"/>
                    <a:pt x="497941" y="461727"/>
                  </a:cubicBezTo>
                  <a:cubicBezTo>
                    <a:pt x="505635" y="469421"/>
                    <a:pt x="508354" y="481193"/>
                    <a:pt x="516048" y="488887"/>
                  </a:cubicBezTo>
                  <a:cubicBezTo>
                    <a:pt x="538100" y="510939"/>
                    <a:pt x="550333" y="507737"/>
                    <a:pt x="579422" y="516048"/>
                  </a:cubicBezTo>
                  <a:cubicBezTo>
                    <a:pt x="588598" y="518670"/>
                    <a:pt x="597529" y="522083"/>
                    <a:pt x="606582" y="525101"/>
                  </a:cubicBezTo>
                  <a:cubicBezTo>
                    <a:pt x="642628" y="516090"/>
                    <a:pt x="645272" y="524057"/>
                    <a:pt x="660903" y="488887"/>
                  </a:cubicBezTo>
                  <a:cubicBezTo>
                    <a:pt x="668655" y="471446"/>
                    <a:pt x="679010" y="434566"/>
                    <a:pt x="679010" y="434566"/>
                  </a:cubicBezTo>
                  <a:cubicBezTo>
                    <a:pt x="672974" y="416459"/>
                    <a:pt x="672355" y="395515"/>
                    <a:pt x="660903" y="380246"/>
                  </a:cubicBezTo>
                  <a:cubicBezTo>
                    <a:pt x="627214" y="335327"/>
                    <a:pt x="642113" y="356587"/>
                    <a:pt x="615636" y="316871"/>
                  </a:cubicBezTo>
                  <a:cubicBezTo>
                    <a:pt x="618654" y="304800"/>
                    <a:pt x="615242" y="288755"/>
                    <a:pt x="624689" y="280657"/>
                  </a:cubicBezTo>
                  <a:cubicBezTo>
                    <a:pt x="639180" y="268236"/>
                    <a:pt x="663129" y="273137"/>
                    <a:pt x="679010" y="262550"/>
                  </a:cubicBezTo>
                  <a:cubicBezTo>
                    <a:pt x="697117" y="250479"/>
                    <a:pt x="717943" y="241725"/>
                    <a:pt x="733331" y="226337"/>
                  </a:cubicBezTo>
                  <a:cubicBezTo>
                    <a:pt x="768185" y="191482"/>
                    <a:pt x="749838" y="206278"/>
                    <a:pt x="787652" y="181069"/>
                  </a:cubicBezTo>
                  <a:cubicBezTo>
                    <a:pt x="793688" y="172016"/>
                    <a:pt x="737519" y="136481"/>
                    <a:pt x="742385" y="126749"/>
                  </a:cubicBezTo>
                  <a:cubicBezTo>
                    <a:pt x="759880" y="91758"/>
                    <a:pt x="816436" y="84417"/>
                    <a:pt x="805759" y="45267"/>
                  </a:cubicBezTo>
                  <a:cubicBezTo>
                    <a:pt x="803513" y="37032"/>
                    <a:pt x="775581" y="7544"/>
                    <a:pt x="769545" y="0"/>
                  </a:cubicBezTo>
                  <a:close/>
                </a:path>
              </a:pathLst>
            </a:custGeom>
            <a:solidFill>
              <a:srgbClr val="E78C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92"/>
            <p:cNvSpPr/>
            <p:nvPr/>
          </p:nvSpPr>
          <p:spPr>
            <a:xfrm>
              <a:off x="2679826" y="2009869"/>
              <a:ext cx="534154" cy="570369"/>
            </a:xfrm>
            <a:custGeom>
              <a:avLst/>
              <a:gdLst>
                <a:gd name="connsiteX0" fmla="*/ 81481 w 534154"/>
                <a:gd name="connsiteY0" fmla="*/ 27161 h 570369"/>
                <a:gd name="connsiteX1" fmla="*/ 81481 w 534154"/>
                <a:gd name="connsiteY1" fmla="*/ 27161 h 570369"/>
                <a:gd name="connsiteX2" fmla="*/ 9053 w 534154"/>
                <a:gd name="connsiteY2" fmla="*/ 54321 h 570369"/>
                <a:gd name="connsiteX3" fmla="*/ 9053 w 534154"/>
                <a:gd name="connsiteY3" fmla="*/ 135802 h 570369"/>
                <a:gd name="connsiteX4" fmla="*/ 63374 w 534154"/>
                <a:gd name="connsiteY4" fmla="*/ 181070 h 570369"/>
                <a:gd name="connsiteX5" fmla="*/ 90535 w 534154"/>
                <a:gd name="connsiteY5" fmla="*/ 208230 h 570369"/>
                <a:gd name="connsiteX6" fmla="*/ 144855 w 534154"/>
                <a:gd name="connsiteY6" fmla="*/ 235390 h 570369"/>
                <a:gd name="connsiteX7" fmla="*/ 135802 w 534154"/>
                <a:gd name="connsiteY7" fmla="*/ 479834 h 570369"/>
                <a:gd name="connsiteX8" fmla="*/ 162962 w 534154"/>
                <a:gd name="connsiteY8" fmla="*/ 497941 h 570369"/>
                <a:gd name="connsiteX9" fmla="*/ 190123 w 534154"/>
                <a:gd name="connsiteY9" fmla="*/ 470780 h 570369"/>
                <a:gd name="connsiteX10" fmla="*/ 199176 w 534154"/>
                <a:gd name="connsiteY10" fmla="*/ 443620 h 570369"/>
                <a:gd name="connsiteX11" fmla="*/ 226337 w 534154"/>
                <a:gd name="connsiteY11" fmla="*/ 434567 h 570369"/>
                <a:gd name="connsiteX12" fmla="*/ 307818 w 534154"/>
                <a:gd name="connsiteY12" fmla="*/ 470780 h 570369"/>
                <a:gd name="connsiteX13" fmla="*/ 316871 w 534154"/>
                <a:gd name="connsiteY13" fmla="*/ 506994 h 570369"/>
                <a:gd name="connsiteX14" fmla="*/ 371192 w 534154"/>
                <a:gd name="connsiteY14" fmla="*/ 525101 h 570369"/>
                <a:gd name="connsiteX15" fmla="*/ 416459 w 534154"/>
                <a:gd name="connsiteY15" fmla="*/ 543208 h 570369"/>
                <a:gd name="connsiteX16" fmla="*/ 443620 w 534154"/>
                <a:gd name="connsiteY16" fmla="*/ 552262 h 570369"/>
                <a:gd name="connsiteX17" fmla="*/ 470780 w 534154"/>
                <a:gd name="connsiteY17" fmla="*/ 570369 h 570369"/>
                <a:gd name="connsiteX18" fmla="*/ 497941 w 534154"/>
                <a:gd name="connsiteY18" fmla="*/ 561315 h 570369"/>
                <a:gd name="connsiteX19" fmla="*/ 488887 w 534154"/>
                <a:gd name="connsiteY19" fmla="*/ 534155 h 570369"/>
                <a:gd name="connsiteX20" fmla="*/ 425513 w 534154"/>
                <a:gd name="connsiteY20" fmla="*/ 470780 h 570369"/>
                <a:gd name="connsiteX21" fmla="*/ 380245 w 534154"/>
                <a:gd name="connsiteY21" fmla="*/ 389299 h 570369"/>
                <a:gd name="connsiteX22" fmla="*/ 389299 w 534154"/>
                <a:gd name="connsiteY22" fmla="*/ 298765 h 570369"/>
                <a:gd name="connsiteX23" fmla="*/ 407406 w 534154"/>
                <a:gd name="connsiteY23" fmla="*/ 244444 h 570369"/>
                <a:gd name="connsiteX24" fmla="*/ 434566 w 534154"/>
                <a:gd name="connsiteY24" fmla="*/ 226337 h 570369"/>
                <a:gd name="connsiteX25" fmla="*/ 488887 w 534154"/>
                <a:gd name="connsiteY25" fmla="*/ 235390 h 570369"/>
                <a:gd name="connsiteX26" fmla="*/ 534154 w 534154"/>
                <a:gd name="connsiteY26" fmla="*/ 235390 h 570369"/>
                <a:gd name="connsiteX27" fmla="*/ 488887 w 534154"/>
                <a:gd name="connsiteY27" fmla="*/ 190123 h 570369"/>
                <a:gd name="connsiteX28" fmla="*/ 470780 w 534154"/>
                <a:gd name="connsiteY28" fmla="*/ 162963 h 570369"/>
                <a:gd name="connsiteX29" fmla="*/ 443620 w 534154"/>
                <a:gd name="connsiteY29" fmla="*/ 144856 h 570369"/>
                <a:gd name="connsiteX30" fmla="*/ 389299 w 534154"/>
                <a:gd name="connsiteY30" fmla="*/ 108642 h 570369"/>
                <a:gd name="connsiteX31" fmla="*/ 307818 w 534154"/>
                <a:gd name="connsiteY31" fmla="*/ 45268 h 570369"/>
                <a:gd name="connsiteX32" fmla="*/ 280657 w 534154"/>
                <a:gd name="connsiteY32" fmla="*/ 27161 h 570369"/>
                <a:gd name="connsiteX33" fmla="*/ 190123 w 534154"/>
                <a:gd name="connsiteY33" fmla="*/ 0 h 570369"/>
                <a:gd name="connsiteX34" fmla="*/ 81481 w 534154"/>
                <a:gd name="connsiteY34" fmla="*/ 27161 h 570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34154" h="570369">
                  <a:moveTo>
                    <a:pt x="81481" y="27161"/>
                  </a:moveTo>
                  <a:lnTo>
                    <a:pt x="81481" y="27161"/>
                  </a:lnTo>
                  <a:cubicBezTo>
                    <a:pt x="57338" y="36214"/>
                    <a:pt x="30507" y="40019"/>
                    <a:pt x="9053" y="54321"/>
                  </a:cubicBezTo>
                  <a:cubicBezTo>
                    <a:pt x="-10591" y="67417"/>
                    <a:pt x="7639" y="132620"/>
                    <a:pt x="9053" y="135802"/>
                  </a:cubicBezTo>
                  <a:cubicBezTo>
                    <a:pt x="18388" y="156805"/>
                    <a:pt x="47248" y="167632"/>
                    <a:pt x="63374" y="181070"/>
                  </a:cubicBezTo>
                  <a:cubicBezTo>
                    <a:pt x="73210" y="189267"/>
                    <a:pt x="80699" y="200033"/>
                    <a:pt x="90535" y="208230"/>
                  </a:cubicBezTo>
                  <a:cubicBezTo>
                    <a:pt x="113937" y="227731"/>
                    <a:pt x="117633" y="226316"/>
                    <a:pt x="144855" y="235390"/>
                  </a:cubicBezTo>
                  <a:cubicBezTo>
                    <a:pt x="141801" y="264407"/>
                    <a:pt x="112169" y="420752"/>
                    <a:pt x="135802" y="479834"/>
                  </a:cubicBezTo>
                  <a:cubicBezTo>
                    <a:pt x="139843" y="489937"/>
                    <a:pt x="153909" y="491905"/>
                    <a:pt x="162962" y="497941"/>
                  </a:cubicBezTo>
                  <a:cubicBezTo>
                    <a:pt x="172016" y="488887"/>
                    <a:pt x="183021" y="481433"/>
                    <a:pt x="190123" y="470780"/>
                  </a:cubicBezTo>
                  <a:cubicBezTo>
                    <a:pt x="195417" y="462840"/>
                    <a:pt x="192428" y="450368"/>
                    <a:pt x="199176" y="443620"/>
                  </a:cubicBezTo>
                  <a:cubicBezTo>
                    <a:pt x="205924" y="436872"/>
                    <a:pt x="217283" y="437585"/>
                    <a:pt x="226337" y="434567"/>
                  </a:cubicBezTo>
                  <a:cubicBezTo>
                    <a:pt x="278140" y="441967"/>
                    <a:pt x="289266" y="427492"/>
                    <a:pt x="307818" y="470780"/>
                  </a:cubicBezTo>
                  <a:cubicBezTo>
                    <a:pt x="312719" y="482217"/>
                    <a:pt x="307424" y="498896"/>
                    <a:pt x="316871" y="506994"/>
                  </a:cubicBezTo>
                  <a:cubicBezTo>
                    <a:pt x="331362" y="519415"/>
                    <a:pt x="353471" y="518012"/>
                    <a:pt x="371192" y="525101"/>
                  </a:cubicBezTo>
                  <a:cubicBezTo>
                    <a:pt x="386281" y="531137"/>
                    <a:pt x="401242" y="537502"/>
                    <a:pt x="416459" y="543208"/>
                  </a:cubicBezTo>
                  <a:cubicBezTo>
                    <a:pt x="425395" y="546559"/>
                    <a:pt x="435084" y="547994"/>
                    <a:pt x="443620" y="552262"/>
                  </a:cubicBezTo>
                  <a:cubicBezTo>
                    <a:pt x="453352" y="557128"/>
                    <a:pt x="461727" y="564333"/>
                    <a:pt x="470780" y="570369"/>
                  </a:cubicBezTo>
                  <a:cubicBezTo>
                    <a:pt x="479834" y="567351"/>
                    <a:pt x="493673" y="569851"/>
                    <a:pt x="497941" y="561315"/>
                  </a:cubicBezTo>
                  <a:cubicBezTo>
                    <a:pt x="502209" y="552779"/>
                    <a:pt x="494849" y="541607"/>
                    <a:pt x="488887" y="534155"/>
                  </a:cubicBezTo>
                  <a:cubicBezTo>
                    <a:pt x="470224" y="510827"/>
                    <a:pt x="442085" y="495637"/>
                    <a:pt x="425513" y="470780"/>
                  </a:cubicBezTo>
                  <a:cubicBezTo>
                    <a:pt x="384005" y="408519"/>
                    <a:pt x="396181" y="437105"/>
                    <a:pt x="380245" y="389299"/>
                  </a:cubicBezTo>
                  <a:cubicBezTo>
                    <a:pt x="383263" y="359121"/>
                    <a:pt x="383710" y="328574"/>
                    <a:pt x="389299" y="298765"/>
                  </a:cubicBezTo>
                  <a:cubicBezTo>
                    <a:pt x="392817" y="280005"/>
                    <a:pt x="391525" y="255031"/>
                    <a:pt x="407406" y="244444"/>
                  </a:cubicBezTo>
                  <a:lnTo>
                    <a:pt x="434566" y="226337"/>
                  </a:lnTo>
                  <a:cubicBezTo>
                    <a:pt x="452673" y="229355"/>
                    <a:pt x="472112" y="227935"/>
                    <a:pt x="488887" y="235390"/>
                  </a:cubicBezTo>
                  <a:cubicBezTo>
                    <a:pt x="533700" y="255307"/>
                    <a:pt x="500482" y="285900"/>
                    <a:pt x="534154" y="235390"/>
                  </a:cubicBezTo>
                  <a:cubicBezTo>
                    <a:pt x="485869" y="162963"/>
                    <a:pt x="549243" y="250479"/>
                    <a:pt x="488887" y="190123"/>
                  </a:cubicBezTo>
                  <a:cubicBezTo>
                    <a:pt x="481193" y="182429"/>
                    <a:pt x="478474" y="170657"/>
                    <a:pt x="470780" y="162963"/>
                  </a:cubicBezTo>
                  <a:cubicBezTo>
                    <a:pt x="463086" y="155269"/>
                    <a:pt x="451979" y="151822"/>
                    <a:pt x="443620" y="144856"/>
                  </a:cubicBezTo>
                  <a:cubicBezTo>
                    <a:pt x="398409" y="107180"/>
                    <a:pt x="437029" y="124552"/>
                    <a:pt x="389299" y="108642"/>
                  </a:cubicBezTo>
                  <a:cubicBezTo>
                    <a:pt x="346751" y="66093"/>
                    <a:pt x="372793" y="88583"/>
                    <a:pt x="307818" y="45268"/>
                  </a:cubicBezTo>
                  <a:cubicBezTo>
                    <a:pt x="298764" y="39232"/>
                    <a:pt x="290980" y="30602"/>
                    <a:pt x="280657" y="27161"/>
                  </a:cubicBezTo>
                  <a:cubicBezTo>
                    <a:pt x="214533" y="5119"/>
                    <a:pt x="244853" y="13683"/>
                    <a:pt x="190123" y="0"/>
                  </a:cubicBezTo>
                  <a:cubicBezTo>
                    <a:pt x="104400" y="9525"/>
                    <a:pt x="99588" y="22634"/>
                    <a:pt x="81481" y="27161"/>
                  </a:cubicBezTo>
                  <a:close/>
                </a:path>
              </a:pathLst>
            </a:custGeom>
            <a:solidFill>
              <a:srgbClr val="E78C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3924525" y="325925"/>
              <a:ext cx="3236766" cy="3816575"/>
            </a:xfrm>
            <a:custGeom>
              <a:avLst/>
              <a:gdLst>
                <a:gd name="connsiteX0" fmla="*/ 3200552 w 3236766"/>
                <a:gd name="connsiteY0" fmla="*/ 144855 h 3816575"/>
                <a:gd name="connsiteX1" fmla="*/ 3200552 w 3236766"/>
                <a:gd name="connsiteY1" fmla="*/ 144855 h 3816575"/>
                <a:gd name="connsiteX2" fmla="*/ 3119071 w 3236766"/>
                <a:gd name="connsiteY2" fmla="*/ 162962 h 3816575"/>
                <a:gd name="connsiteX3" fmla="*/ 3100964 w 3236766"/>
                <a:gd name="connsiteY3" fmla="*/ 190122 h 3816575"/>
                <a:gd name="connsiteX4" fmla="*/ 3037590 w 3236766"/>
                <a:gd name="connsiteY4" fmla="*/ 217283 h 3816575"/>
                <a:gd name="connsiteX5" fmla="*/ 2775040 w 3236766"/>
                <a:gd name="connsiteY5" fmla="*/ 208229 h 3816575"/>
                <a:gd name="connsiteX6" fmla="*/ 2747879 w 3236766"/>
                <a:gd name="connsiteY6" fmla="*/ 190122 h 3816575"/>
                <a:gd name="connsiteX7" fmla="*/ 2720719 w 3236766"/>
                <a:gd name="connsiteY7" fmla="*/ 181069 h 3816575"/>
                <a:gd name="connsiteX8" fmla="*/ 2476275 w 3236766"/>
                <a:gd name="connsiteY8" fmla="*/ 172016 h 3816575"/>
                <a:gd name="connsiteX9" fmla="*/ 2449115 w 3236766"/>
                <a:gd name="connsiteY9" fmla="*/ 144855 h 3816575"/>
                <a:gd name="connsiteX10" fmla="*/ 2431008 w 3236766"/>
                <a:gd name="connsiteY10" fmla="*/ 108641 h 3816575"/>
                <a:gd name="connsiteX11" fmla="*/ 2313313 w 3236766"/>
                <a:gd name="connsiteY11" fmla="*/ 99588 h 3816575"/>
                <a:gd name="connsiteX12" fmla="*/ 2249939 w 3236766"/>
                <a:gd name="connsiteY12" fmla="*/ 90534 h 3816575"/>
                <a:gd name="connsiteX13" fmla="*/ 2222778 w 3236766"/>
                <a:gd name="connsiteY13" fmla="*/ 63374 h 3816575"/>
                <a:gd name="connsiteX14" fmla="*/ 2186564 w 3236766"/>
                <a:gd name="connsiteY14" fmla="*/ 0 h 3816575"/>
                <a:gd name="connsiteX15" fmla="*/ 2132244 w 3236766"/>
                <a:gd name="connsiteY15" fmla="*/ 18107 h 3816575"/>
                <a:gd name="connsiteX16" fmla="*/ 2105083 w 3236766"/>
                <a:gd name="connsiteY16" fmla="*/ 45267 h 3816575"/>
                <a:gd name="connsiteX17" fmla="*/ 2059816 w 3236766"/>
                <a:gd name="connsiteY17" fmla="*/ 81481 h 3816575"/>
                <a:gd name="connsiteX18" fmla="*/ 1806319 w 3236766"/>
                <a:gd name="connsiteY18" fmla="*/ 90534 h 3816575"/>
                <a:gd name="connsiteX19" fmla="*/ 1779158 w 3236766"/>
                <a:gd name="connsiteY19" fmla="*/ 108641 h 3816575"/>
                <a:gd name="connsiteX20" fmla="*/ 1742945 w 3236766"/>
                <a:gd name="connsiteY20" fmla="*/ 162962 h 3816575"/>
                <a:gd name="connsiteX21" fmla="*/ 1715784 w 3236766"/>
                <a:gd name="connsiteY21" fmla="*/ 181069 h 3816575"/>
                <a:gd name="connsiteX22" fmla="*/ 1688624 w 3236766"/>
                <a:gd name="connsiteY22" fmla="*/ 208229 h 3816575"/>
                <a:gd name="connsiteX23" fmla="*/ 1598089 w 3236766"/>
                <a:gd name="connsiteY23" fmla="*/ 217283 h 3816575"/>
                <a:gd name="connsiteX24" fmla="*/ 1543768 w 3236766"/>
                <a:gd name="connsiteY24" fmla="*/ 235390 h 3816575"/>
                <a:gd name="connsiteX25" fmla="*/ 1489447 w 3236766"/>
                <a:gd name="connsiteY25" fmla="*/ 262550 h 3816575"/>
                <a:gd name="connsiteX26" fmla="*/ 1444180 w 3236766"/>
                <a:gd name="connsiteY26" fmla="*/ 307818 h 3816575"/>
                <a:gd name="connsiteX27" fmla="*/ 1417020 w 3236766"/>
                <a:gd name="connsiteY27" fmla="*/ 325924 h 3816575"/>
                <a:gd name="connsiteX28" fmla="*/ 1407966 w 3236766"/>
                <a:gd name="connsiteY28" fmla="*/ 353085 h 3816575"/>
                <a:gd name="connsiteX29" fmla="*/ 1380806 w 3236766"/>
                <a:gd name="connsiteY29" fmla="*/ 362138 h 3816575"/>
                <a:gd name="connsiteX30" fmla="*/ 1353645 w 3236766"/>
                <a:gd name="connsiteY30" fmla="*/ 380245 h 3816575"/>
                <a:gd name="connsiteX31" fmla="*/ 1335539 w 3236766"/>
                <a:gd name="connsiteY31" fmla="*/ 407406 h 3816575"/>
                <a:gd name="connsiteX32" fmla="*/ 1254057 w 3236766"/>
                <a:gd name="connsiteY32" fmla="*/ 425513 h 3816575"/>
                <a:gd name="connsiteX33" fmla="*/ 1190683 w 3236766"/>
                <a:gd name="connsiteY33" fmla="*/ 452673 h 3816575"/>
                <a:gd name="connsiteX34" fmla="*/ 1163523 w 3236766"/>
                <a:gd name="connsiteY34" fmla="*/ 461726 h 3816575"/>
                <a:gd name="connsiteX35" fmla="*/ 910026 w 3236766"/>
                <a:gd name="connsiteY35" fmla="*/ 479833 h 3816575"/>
                <a:gd name="connsiteX36" fmla="*/ 855705 w 3236766"/>
                <a:gd name="connsiteY36" fmla="*/ 497940 h 3816575"/>
                <a:gd name="connsiteX37" fmla="*/ 828545 w 3236766"/>
                <a:gd name="connsiteY37" fmla="*/ 506994 h 3816575"/>
                <a:gd name="connsiteX38" fmla="*/ 774224 w 3236766"/>
                <a:gd name="connsiteY38" fmla="*/ 543208 h 3816575"/>
                <a:gd name="connsiteX39" fmla="*/ 765170 w 3236766"/>
                <a:gd name="connsiteY39" fmla="*/ 570368 h 3816575"/>
                <a:gd name="connsiteX40" fmla="*/ 792331 w 3236766"/>
                <a:gd name="connsiteY40" fmla="*/ 597528 h 3816575"/>
                <a:gd name="connsiteX41" fmla="*/ 864758 w 3236766"/>
                <a:gd name="connsiteY41" fmla="*/ 615635 h 3816575"/>
                <a:gd name="connsiteX42" fmla="*/ 855705 w 3236766"/>
                <a:gd name="connsiteY42" fmla="*/ 642796 h 3816575"/>
                <a:gd name="connsiteX43" fmla="*/ 801384 w 3236766"/>
                <a:gd name="connsiteY43" fmla="*/ 660903 h 3816575"/>
                <a:gd name="connsiteX44" fmla="*/ 783277 w 3236766"/>
                <a:gd name="connsiteY44" fmla="*/ 688063 h 3816575"/>
                <a:gd name="connsiteX45" fmla="*/ 738010 w 3236766"/>
                <a:gd name="connsiteY45" fmla="*/ 733330 h 3816575"/>
                <a:gd name="connsiteX46" fmla="*/ 747063 w 3236766"/>
                <a:gd name="connsiteY46" fmla="*/ 787651 h 3816575"/>
                <a:gd name="connsiteX47" fmla="*/ 719903 w 3236766"/>
                <a:gd name="connsiteY47" fmla="*/ 805758 h 3816575"/>
                <a:gd name="connsiteX48" fmla="*/ 176695 w 3236766"/>
                <a:gd name="connsiteY48" fmla="*/ 814812 h 3816575"/>
                <a:gd name="connsiteX49" fmla="*/ 149535 w 3236766"/>
                <a:gd name="connsiteY49" fmla="*/ 832919 h 3816575"/>
                <a:gd name="connsiteX50" fmla="*/ 95214 w 3236766"/>
                <a:gd name="connsiteY50" fmla="*/ 860079 h 3816575"/>
                <a:gd name="connsiteX51" fmla="*/ 77107 w 3236766"/>
                <a:gd name="connsiteY51" fmla="*/ 887239 h 3816575"/>
                <a:gd name="connsiteX52" fmla="*/ 49946 w 3236766"/>
                <a:gd name="connsiteY52" fmla="*/ 905346 h 3816575"/>
                <a:gd name="connsiteX53" fmla="*/ 31840 w 3236766"/>
                <a:gd name="connsiteY53" fmla="*/ 959667 h 3816575"/>
                <a:gd name="connsiteX54" fmla="*/ 13733 w 3236766"/>
                <a:gd name="connsiteY54" fmla="*/ 1023041 h 3816575"/>
                <a:gd name="connsiteX55" fmla="*/ 4679 w 3236766"/>
                <a:gd name="connsiteY55" fmla="*/ 1077362 h 3816575"/>
                <a:gd name="connsiteX56" fmla="*/ 13733 w 3236766"/>
                <a:gd name="connsiteY56" fmla="*/ 1176950 h 3816575"/>
                <a:gd name="connsiteX57" fmla="*/ 122374 w 3236766"/>
                <a:gd name="connsiteY57" fmla="*/ 1167897 h 3816575"/>
                <a:gd name="connsiteX58" fmla="*/ 158588 w 3236766"/>
                <a:gd name="connsiteY58" fmla="*/ 1176950 h 3816575"/>
                <a:gd name="connsiteX59" fmla="*/ 158588 w 3236766"/>
                <a:gd name="connsiteY59" fmla="*/ 1267485 h 3816575"/>
                <a:gd name="connsiteX60" fmla="*/ 185748 w 3236766"/>
                <a:gd name="connsiteY60" fmla="*/ 1285592 h 3816575"/>
                <a:gd name="connsiteX61" fmla="*/ 231016 w 3236766"/>
                <a:gd name="connsiteY61" fmla="*/ 1475715 h 3816575"/>
                <a:gd name="connsiteX62" fmla="*/ 249123 w 3236766"/>
                <a:gd name="connsiteY62" fmla="*/ 1530035 h 3816575"/>
                <a:gd name="connsiteX63" fmla="*/ 240069 w 3236766"/>
                <a:gd name="connsiteY63" fmla="*/ 1557196 h 3816575"/>
                <a:gd name="connsiteX64" fmla="*/ 185748 w 3236766"/>
                <a:gd name="connsiteY64" fmla="*/ 1530035 h 3816575"/>
                <a:gd name="connsiteX65" fmla="*/ 176695 w 3236766"/>
                <a:gd name="connsiteY65" fmla="*/ 1502875 h 3816575"/>
                <a:gd name="connsiteX66" fmla="*/ 158588 w 3236766"/>
                <a:gd name="connsiteY66" fmla="*/ 1530035 h 3816575"/>
                <a:gd name="connsiteX67" fmla="*/ 167642 w 3236766"/>
                <a:gd name="connsiteY67" fmla="*/ 1602463 h 3816575"/>
                <a:gd name="connsiteX68" fmla="*/ 276283 w 3236766"/>
                <a:gd name="connsiteY68" fmla="*/ 1629623 h 3816575"/>
                <a:gd name="connsiteX69" fmla="*/ 303444 w 3236766"/>
                <a:gd name="connsiteY69" fmla="*/ 1647730 h 3816575"/>
                <a:gd name="connsiteX70" fmla="*/ 330604 w 3236766"/>
                <a:gd name="connsiteY70" fmla="*/ 1702051 h 3816575"/>
                <a:gd name="connsiteX71" fmla="*/ 330604 w 3236766"/>
                <a:gd name="connsiteY71" fmla="*/ 1865014 h 3816575"/>
                <a:gd name="connsiteX72" fmla="*/ 348711 w 3236766"/>
                <a:gd name="connsiteY72" fmla="*/ 1901227 h 3816575"/>
                <a:gd name="connsiteX73" fmla="*/ 375871 w 3236766"/>
                <a:gd name="connsiteY73" fmla="*/ 1910281 h 3816575"/>
                <a:gd name="connsiteX74" fmla="*/ 403032 w 3236766"/>
                <a:gd name="connsiteY74" fmla="*/ 1928388 h 3816575"/>
                <a:gd name="connsiteX75" fmla="*/ 403032 w 3236766"/>
                <a:gd name="connsiteY75" fmla="*/ 1982709 h 3816575"/>
                <a:gd name="connsiteX76" fmla="*/ 375871 w 3236766"/>
                <a:gd name="connsiteY76" fmla="*/ 1991762 h 3816575"/>
                <a:gd name="connsiteX77" fmla="*/ 403032 w 3236766"/>
                <a:gd name="connsiteY77" fmla="*/ 2009869 h 3816575"/>
                <a:gd name="connsiteX78" fmla="*/ 484513 w 3236766"/>
                <a:gd name="connsiteY78" fmla="*/ 1982709 h 3816575"/>
                <a:gd name="connsiteX79" fmla="*/ 547887 w 3236766"/>
                <a:gd name="connsiteY79" fmla="*/ 1973655 h 3816575"/>
                <a:gd name="connsiteX80" fmla="*/ 584101 w 3236766"/>
                <a:gd name="connsiteY80" fmla="*/ 1964602 h 3816575"/>
                <a:gd name="connsiteX81" fmla="*/ 701796 w 3236766"/>
                <a:gd name="connsiteY81" fmla="*/ 1973655 h 3816575"/>
                <a:gd name="connsiteX82" fmla="*/ 710849 w 3236766"/>
                <a:gd name="connsiteY82" fmla="*/ 2027976 h 3816575"/>
                <a:gd name="connsiteX83" fmla="*/ 665582 w 3236766"/>
                <a:gd name="connsiteY83" fmla="*/ 2037029 h 3816575"/>
                <a:gd name="connsiteX84" fmla="*/ 602208 w 3236766"/>
                <a:gd name="connsiteY84" fmla="*/ 2055136 h 3816575"/>
                <a:gd name="connsiteX85" fmla="*/ 538834 w 3236766"/>
                <a:gd name="connsiteY85" fmla="*/ 2064190 h 3816575"/>
                <a:gd name="connsiteX86" fmla="*/ 520727 w 3236766"/>
                <a:gd name="connsiteY86" fmla="*/ 2091350 h 3816575"/>
                <a:gd name="connsiteX87" fmla="*/ 547887 w 3236766"/>
                <a:gd name="connsiteY87" fmla="*/ 2109457 h 3816575"/>
                <a:gd name="connsiteX88" fmla="*/ 674636 w 3236766"/>
                <a:gd name="connsiteY88" fmla="*/ 2100404 h 3816575"/>
                <a:gd name="connsiteX89" fmla="*/ 837598 w 3236766"/>
                <a:gd name="connsiteY89" fmla="*/ 2109457 h 3816575"/>
                <a:gd name="connsiteX90" fmla="*/ 855705 w 3236766"/>
                <a:gd name="connsiteY90" fmla="*/ 2136618 h 3816575"/>
                <a:gd name="connsiteX91" fmla="*/ 882865 w 3236766"/>
                <a:gd name="connsiteY91" fmla="*/ 2163778 h 3816575"/>
                <a:gd name="connsiteX92" fmla="*/ 900972 w 3236766"/>
                <a:gd name="connsiteY92" fmla="*/ 2190938 h 3816575"/>
                <a:gd name="connsiteX93" fmla="*/ 928133 w 3236766"/>
                <a:gd name="connsiteY93" fmla="*/ 2199992 h 3816575"/>
                <a:gd name="connsiteX94" fmla="*/ 946240 w 3236766"/>
                <a:gd name="connsiteY94" fmla="*/ 2227152 h 3816575"/>
                <a:gd name="connsiteX95" fmla="*/ 982453 w 3236766"/>
                <a:gd name="connsiteY95" fmla="*/ 2236206 h 3816575"/>
                <a:gd name="connsiteX96" fmla="*/ 1127309 w 3236766"/>
                <a:gd name="connsiteY96" fmla="*/ 2227152 h 3816575"/>
                <a:gd name="connsiteX97" fmla="*/ 1163523 w 3236766"/>
                <a:gd name="connsiteY97" fmla="*/ 2181885 h 3816575"/>
                <a:gd name="connsiteX98" fmla="*/ 1245004 w 3236766"/>
                <a:gd name="connsiteY98" fmla="*/ 2118511 h 3816575"/>
                <a:gd name="connsiteX99" fmla="*/ 1272164 w 3236766"/>
                <a:gd name="connsiteY99" fmla="*/ 2100404 h 3816575"/>
                <a:gd name="connsiteX100" fmla="*/ 1308378 w 3236766"/>
                <a:gd name="connsiteY100" fmla="*/ 2064190 h 3816575"/>
                <a:gd name="connsiteX101" fmla="*/ 1326485 w 3236766"/>
                <a:gd name="connsiteY101" fmla="*/ 2037029 h 3816575"/>
                <a:gd name="connsiteX102" fmla="*/ 1380806 w 3236766"/>
                <a:gd name="connsiteY102" fmla="*/ 2009869 h 3816575"/>
                <a:gd name="connsiteX103" fmla="*/ 1579982 w 3236766"/>
                <a:gd name="connsiteY103" fmla="*/ 2018922 h 3816575"/>
                <a:gd name="connsiteX104" fmla="*/ 1607143 w 3236766"/>
                <a:gd name="connsiteY104" fmla="*/ 2037029 h 3816575"/>
                <a:gd name="connsiteX105" fmla="*/ 1643356 w 3236766"/>
                <a:gd name="connsiteY105" fmla="*/ 2055136 h 3816575"/>
                <a:gd name="connsiteX106" fmla="*/ 1688624 w 3236766"/>
                <a:gd name="connsiteY106" fmla="*/ 2100404 h 3816575"/>
                <a:gd name="connsiteX107" fmla="*/ 1715784 w 3236766"/>
                <a:gd name="connsiteY107" fmla="*/ 2136618 h 3816575"/>
                <a:gd name="connsiteX108" fmla="*/ 1770105 w 3236766"/>
                <a:gd name="connsiteY108" fmla="*/ 2154724 h 3816575"/>
                <a:gd name="connsiteX109" fmla="*/ 1797265 w 3236766"/>
                <a:gd name="connsiteY109" fmla="*/ 2172831 h 3816575"/>
                <a:gd name="connsiteX110" fmla="*/ 1933067 w 3236766"/>
                <a:gd name="connsiteY110" fmla="*/ 2190938 h 3816575"/>
                <a:gd name="connsiteX111" fmla="*/ 1996442 w 3236766"/>
                <a:gd name="connsiteY111" fmla="*/ 2181885 h 3816575"/>
                <a:gd name="connsiteX112" fmla="*/ 2077923 w 3236766"/>
                <a:gd name="connsiteY112" fmla="*/ 2118511 h 3816575"/>
                <a:gd name="connsiteX113" fmla="*/ 2105083 w 3236766"/>
                <a:gd name="connsiteY113" fmla="*/ 2109457 h 3816575"/>
                <a:gd name="connsiteX114" fmla="*/ 2159404 w 3236766"/>
                <a:gd name="connsiteY114" fmla="*/ 2082297 h 3816575"/>
                <a:gd name="connsiteX115" fmla="*/ 2222778 w 3236766"/>
                <a:gd name="connsiteY115" fmla="*/ 2009869 h 3816575"/>
                <a:gd name="connsiteX116" fmla="*/ 2240885 w 3236766"/>
                <a:gd name="connsiteY116" fmla="*/ 1982709 h 3816575"/>
                <a:gd name="connsiteX117" fmla="*/ 2249939 w 3236766"/>
                <a:gd name="connsiteY117" fmla="*/ 1955548 h 3816575"/>
                <a:gd name="connsiteX118" fmla="*/ 2304259 w 3236766"/>
                <a:gd name="connsiteY118" fmla="*/ 1919334 h 3816575"/>
                <a:gd name="connsiteX119" fmla="*/ 2340473 w 3236766"/>
                <a:gd name="connsiteY119" fmla="*/ 1883120 h 3816575"/>
                <a:gd name="connsiteX120" fmla="*/ 2367634 w 3236766"/>
                <a:gd name="connsiteY120" fmla="*/ 1855960 h 3816575"/>
                <a:gd name="connsiteX121" fmla="*/ 2467222 w 3236766"/>
                <a:gd name="connsiteY121" fmla="*/ 1801639 h 3816575"/>
                <a:gd name="connsiteX122" fmla="*/ 2693558 w 3236766"/>
                <a:gd name="connsiteY122" fmla="*/ 1801639 h 3816575"/>
                <a:gd name="connsiteX123" fmla="*/ 2720719 w 3236766"/>
                <a:gd name="connsiteY123" fmla="*/ 1783532 h 3816575"/>
                <a:gd name="connsiteX124" fmla="*/ 2747879 w 3236766"/>
                <a:gd name="connsiteY124" fmla="*/ 1774479 h 3816575"/>
                <a:gd name="connsiteX125" fmla="*/ 2784093 w 3236766"/>
                <a:gd name="connsiteY125" fmla="*/ 1729212 h 3816575"/>
                <a:gd name="connsiteX126" fmla="*/ 2811253 w 3236766"/>
                <a:gd name="connsiteY126" fmla="*/ 1738265 h 3816575"/>
                <a:gd name="connsiteX127" fmla="*/ 2793146 w 3236766"/>
                <a:gd name="connsiteY127" fmla="*/ 1810693 h 3816575"/>
                <a:gd name="connsiteX128" fmla="*/ 2756933 w 3236766"/>
                <a:gd name="connsiteY128" fmla="*/ 1874067 h 3816575"/>
                <a:gd name="connsiteX129" fmla="*/ 2747879 w 3236766"/>
                <a:gd name="connsiteY129" fmla="*/ 1901227 h 3816575"/>
                <a:gd name="connsiteX130" fmla="*/ 2765986 w 3236766"/>
                <a:gd name="connsiteY130" fmla="*/ 2091350 h 3816575"/>
                <a:gd name="connsiteX131" fmla="*/ 2784093 w 3236766"/>
                <a:gd name="connsiteY131" fmla="*/ 2118511 h 3816575"/>
                <a:gd name="connsiteX132" fmla="*/ 2802200 w 3236766"/>
                <a:gd name="connsiteY132" fmla="*/ 2172831 h 3816575"/>
                <a:gd name="connsiteX133" fmla="*/ 2793146 w 3236766"/>
                <a:gd name="connsiteY133" fmla="*/ 2670772 h 3816575"/>
                <a:gd name="connsiteX134" fmla="*/ 2747879 w 3236766"/>
                <a:gd name="connsiteY134" fmla="*/ 2752253 h 3816575"/>
                <a:gd name="connsiteX135" fmla="*/ 2729772 w 3236766"/>
                <a:gd name="connsiteY135" fmla="*/ 2788467 h 3816575"/>
                <a:gd name="connsiteX136" fmla="*/ 2702612 w 3236766"/>
                <a:gd name="connsiteY136" fmla="*/ 2879002 h 3816575"/>
                <a:gd name="connsiteX137" fmla="*/ 2684505 w 3236766"/>
                <a:gd name="connsiteY137" fmla="*/ 3032911 h 3816575"/>
                <a:gd name="connsiteX138" fmla="*/ 2675451 w 3236766"/>
                <a:gd name="connsiteY138" fmla="*/ 3060071 h 3816575"/>
                <a:gd name="connsiteX139" fmla="*/ 2657345 w 3236766"/>
                <a:gd name="connsiteY139" fmla="*/ 3150606 h 3816575"/>
                <a:gd name="connsiteX140" fmla="*/ 2639238 w 3236766"/>
                <a:gd name="connsiteY140" fmla="*/ 3177766 h 3816575"/>
                <a:gd name="connsiteX141" fmla="*/ 2612077 w 3236766"/>
                <a:gd name="connsiteY141" fmla="*/ 3232087 h 3816575"/>
                <a:gd name="connsiteX142" fmla="*/ 2603024 w 3236766"/>
                <a:gd name="connsiteY142" fmla="*/ 3422210 h 3816575"/>
                <a:gd name="connsiteX143" fmla="*/ 2584917 w 3236766"/>
                <a:gd name="connsiteY143" fmla="*/ 3494637 h 3816575"/>
                <a:gd name="connsiteX144" fmla="*/ 2530596 w 3236766"/>
                <a:gd name="connsiteY144" fmla="*/ 3576119 h 3816575"/>
                <a:gd name="connsiteX145" fmla="*/ 2512489 w 3236766"/>
                <a:gd name="connsiteY145" fmla="*/ 3603279 h 3816575"/>
                <a:gd name="connsiteX146" fmla="*/ 2485329 w 3236766"/>
                <a:gd name="connsiteY146" fmla="*/ 3657600 h 3816575"/>
                <a:gd name="connsiteX147" fmla="*/ 2458168 w 3236766"/>
                <a:gd name="connsiteY147" fmla="*/ 3711920 h 3816575"/>
                <a:gd name="connsiteX148" fmla="*/ 2449115 w 3236766"/>
                <a:gd name="connsiteY148" fmla="*/ 3739081 h 3816575"/>
                <a:gd name="connsiteX149" fmla="*/ 2412901 w 3236766"/>
                <a:gd name="connsiteY149" fmla="*/ 3793402 h 3816575"/>
                <a:gd name="connsiteX150" fmla="*/ 3019483 w 3236766"/>
                <a:gd name="connsiteY150" fmla="*/ 3793402 h 3816575"/>
                <a:gd name="connsiteX151" fmla="*/ 3046644 w 3236766"/>
                <a:gd name="connsiteY151" fmla="*/ 3775295 h 3816575"/>
                <a:gd name="connsiteX152" fmla="*/ 3200552 w 3236766"/>
                <a:gd name="connsiteY152" fmla="*/ 3766241 h 3816575"/>
                <a:gd name="connsiteX153" fmla="*/ 3227713 w 3236766"/>
                <a:gd name="connsiteY153" fmla="*/ 3684760 h 3816575"/>
                <a:gd name="connsiteX154" fmla="*/ 3236766 w 3236766"/>
                <a:gd name="connsiteY154" fmla="*/ 3657600 h 3816575"/>
                <a:gd name="connsiteX155" fmla="*/ 3227713 w 3236766"/>
                <a:gd name="connsiteY155" fmla="*/ 3195873 h 3816575"/>
                <a:gd name="connsiteX156" fmla="*/ 3218659 w 3236766"/>
                <a:gd name="connsiteY156" fmla="*/ 3168713 h 3816575"/>
                <a:gd name="connsiteX157" fmla="*/ 3236766 w 3236766"/>
                <a:gd name="connsiteY157" fmla="*/ 2381061 h 3816575"/>
                <a:gd name="connsiteX158" fmla="*/ 3227713 w 3236766"/>
                <a:gd name="connsiteY158" fmla="*/ 2037029 h 3816575"/>
                <a:gd name="connsiteX159" fmla="*/ 3218659 w 3236766"/>
                <a:gd name="connsiteY159" fmla="*/ 1991762 h 3816575"/>
                <a:gd name="connsiteX160" fmla="*/ 3191499 w 3236766"/>
                <a:gd name="connsiteY160" fmla="*/ 1874067 h 3816575"/>
                <a:gd name="connsiteX161" fmla="*/ 3173392 w 3236766"/>
                <a:gd name="connsiteY161" fmla="*/ 1846907 h 3816575"/>
                <a:gd name="connsiteX162" fmla="*/ 3182445 w 3236766"/>
                <a:gd name="connsiteY162" fmla="*/ 543208 h 3816575"/>
                <a:gd name="connsiteX163" fmla="*/ 3200552 w 3236766"/>
                <a:gd name="connsiteY163" fmla="*/ 144855 h 381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Lst>
              <a:rect l="l" t="t" r="r" b="b"/>
              <a:pathLst>
                <a:path w="3236766" h="3816575">
                  <a:moveTo>
                    <a:pt x="3200552" y="144855"/>
                  </a:moveTo>
                  <a:lnTo>
                    <a:pt x="3200552" y="144855"/>
                  </a:lnTo>
                  <a:cubicBezTo>
                    <a:pt x="3173392" y="150891"/>
                    <a:pt x="3144400" y="151449"/>
                    <a:pt x="3119071" y="162962"/>
                  </a:cubicBezTo>
                  <a:cubicBezTo>
                    <a:pt x="3109165" y="167464"/>
                    <a:pt x="3108658" y="182428"/>
                    <a:pt x="3100964" y="190122"/>
                  </a:cubicBezTo>
                  <a:cubicBezTo>
                    <a:pt x="3080123" y="210963"/>
                    <a:pt x="3065294" y="210357"/>
                    <a:pt x="3037590" y="217283"/>
                  </a:cubicBezTo>
                  <a:cubicBezTo>
                    <a:pt x="2950073" y="214265"/>
                    <a:pt x="2862226" y="216403"/>
                    <a:pt x="2775040" y="208229"/>
                  </a:cubicBezTo>
                  <a:cubicBezTo>
                    <a:pt x="2764206" y="207213"/>
                    <a:pt x="2757611" y="194988"/>
                    <a:pt x="2747879" y="190122"/>
                  </a:cubicBezTo>
                  <a:cubicBezTo>
                    <a:pt x="2739343" y="185854"/>
                    <a:pt x="2730241" y="181704"/>
                    <a:pt x="2720719" y="181069"/>
                  </a:cubicBezTo>
                  <a:cubicBezTo>
                    <a:pt x="2639362" y="175646"/>
                    <a:pt x="2557756" y="175034"/>
                    <a:pt x="2476275" y="172016"/>
                  </a:cubicBezTo>
                  <a:cubicBezTo>
                    <a:pt x="2467222" y="162962"/>
                    <a:pt x="2456557" y="155274"/>
                    <a:pt x="2449115" y="144855"/>
                  </a:cubicBezTo>
                  <a:cubicBezTo>
                    <a:pt x="2441271" y="133873"/>
                    <a:pt x="2443812" y="112909"/>
                    <a:pt x="2431008" y="108641"/>
                  </a:cubicBezTo>
                  <a:cubicBezTo>
                    <a:pt x="2393680" y="96198"/>
                    <a:pt x="2352465" y="103503"/>
                    <a:pt x="2313313" y="99588"/>
                  </a:cubicBezTo>
                  <a:cubicBezTo>
                    <a:pt x="2292080" y="97465"/>
                    <a:pt x="2271064" y="93552"/>
                    <a:pt x="2249939" y="90534"/>
                  </a:cubicBezTo>
                  <a:cubicBezTo>
                    <a:pt x="2240885" y="81481"/>
                    <a:pt x="2228504" y="74826"/>
                    <a:pt x="2222778" y="63374"/>
                  </a:cubicBezTo>
                  <a:cubicBezTo>
                    <a:pt x="2186418" y="-9344"/>
                    <a:pt x="2244329" y="38509"/>
                    <a:pt x="2186564" y="0"/>
                  </a:cubicBezTo>
                  <a:cubicBezTo>
                    <a:pt x="2168457" y="6036"/>
                    <a:pt x="2145740" y="4611"/>
                    <a:pt x="2132244" y="18107"/>
                  </a:cubicBezTo>
                  <a:cubicBezTo>
                    <a:pt x="2123190" y="27160"/>
                    <a:pt x="2113280" y="35431"/>
                    <a:pt x="2105083" y="45267"/>
                  </a:cubicBezTo>
                  <a:cubicBezTo>
                    <a:pt x="2085618" y="68624"/>
                    <a:pt x="2093846" y="79285"/>
                    <a:pt x="2059816" y="81481"/>
                  </a:cubicBezTo>
                  <a:cubicBezTo>
                    <a:pt x="1975439" y="86925"/>
                    <a:pt x="1890818" y="87516"/>
                    <a:pt x="1806319" y="90534"/>
                  </a:cubicBezTo>
                  <a:cubicBezTo>
                    <a:pt x="1797265" y="96570"/>
                    <a:pt x="1786323" y="100452"/>
                    <a:pt x="1779158" y="108641"/>
                  </a:cubicBezTo>
                  <a:cubicBezTo>
                    <a:pt x="1764828" y="125018"/>
                    <a:pt x="1761052" y="150891"/>
                    <a:pt x="1742945" y="162962"/>
                  </a:cubicBezTo>
                  <a:cubicBezTo>
                    <a:pt x="1733891" y="168998"/>
                    <a:pt x="1724143" y="174103"/>
                    <a:pt x="1715784" y="181069"/>
                  </a:cubicBezTo>
                  <a:cubicBezTo>
                    <a:pt x="1705948" y="189265"/>
                    <a:pt x="1700861" y="204464"/>
                    <a:pt x="1688624" y="208229"/>
                  </a:cubicBezTo>
                  <a:cubicBezTo>
                    <a:pt x="1659636" y="217148"/>
                    <a:pt x="1628267" y="214265"/>
                    <a:pt x="1598089" y="217283"/>
                  </a:cubicBezTo>
                  <a:cubicBezTo>
                    <a:pt x="1579982" y="223319"/>
                    <a:pt x="1559649" y="224803"/>
                    <a:pt x="1543768" y="235390"/>
                  </a:cubicBezTo>
                  <a:cubicBezTo>
                    <a:pt x="1508668" y="258791"/>
                    <a:pt x="1526931" y="250056"/>
                    <a:pt x="1489447" y="262550"/>
                  </a:cubicBezTo>
                  <a:cubicBezTo>
                    <a:pt x="1417017" y="310837"/>
                    <a:pt x="1504540" y="247458"/>
                    <a:pt x="1444180" y="307818"/>
                  </a:cubicBezTo>
                  <a:cubicBezTo>
                    <a:pt x="1436486" y="315512"/>
                    <a:pt x="1426073" y="319889"/>
                    <a:pt x="1417020" y="325924"/>
                  </a:cubicBezTo>
                  <a:cubicBezTo>
                    <a:pt x="1414002" y="334978"/>
                    <a:pt x="1414714" y="346337"/>
                    <a:pt x="1407966" y="353085"/>
                  </a:cubicBezTo>
                  <a:cubicBezTo>
                    <a:pt x="1401218" y="359833"/>
                    <a:pt x="1389342" y="357870"/>
                    <a:pt x="1380806" y="362138"/>
                  </a:cubicBezTo>
                  <a:cubicBezTo>
                    <a:pt x="1371074" y="367004"/>
                    <a:pt x="1362699" y="374209"/>
                    <a:pt x="1353645" y="380245"/>
                  </a:cubicBezTo>
                  <a:cubicBezTo>
                    <a:pt x="1347610" y="389299"/>
                    <a:pt x="1344036" y="400609"/>
                    <a:pt x="1335539" y="407406"/>
                  </a:cubicBezTo>
                  <a:cubicBezTo>
                    <a:pt x="1323811" y="416789"/>
                    <a:pt x="1254608" y="425421"/>
                    <a:pt x="1254057" y="425513"/>
                  </a:cubicBezTo>
                  <a:cubicBezTo>
                    <a:pt x="1212711" y="453076"/>
                    <a:pt x="1241836" y="438058"/>
                    <a:pt x="1190683" y="452673"/>
                  </a:cubicBezTo>
                  <a:cubicBezTo>
                    <a:pt x="1181507" y="455295"/>
                    <a:pt x="1172781" y="459411"/>
                    <a:pt x="1163523" y="461726"/>
                  </a:cubicBezTo>
                  <a:cubicBezTo>
                    <a:pt x="1077577" y="483212"/>
                    <a:pt x="1009705" y="475499"/>
                    <a:pt x="910026" y="479833"/>
                  </a:cubicBezTo>
                  <a:lnTo>
                    <a:pt x="855705" y="497940"/>
                  </a:lnTo>
                  <a:cubicBezTo>
                    <a:pt x="846652" y="500958"/>
                    <a:pt x="836485" y="501700"/>
                    <a:pt x="828545" y="506994"/>
                  </a:cubicBezTo>
                  <a:lnTo>
                    <a:pt x="774224" y="543208"/>
                  </a:lnTo>
                  <a:cubicBezTo>
                    <a:pt x="771206" y="552261"/>
                    <a:pt x="762152" y="561315"/>
                    <a:pt x="765170" y="570368"/>
                  </a:cubicBezTo>
                  <a:cubicBezTo>
                    <a:pt x="769219" y="582515"/>
                    <a:pt x="781678" y="590426"/>
                    <a:pt x="792331" y="597528"/>
                  </a:cubicBezTo>
                  <a:cubicBezTo>
                    <a:pt x="804265" y="605484"/>
                    <a:pt x="858224" y="614328"/>
                    <a:pt x="864758" y="615635"/>
                  </a:cubicBezTo>
                  <a:cubicBezTo>
                    <a:pt x="861740" y="624689"/>
                    <a:pt x="863471" y="637249"/>
                    <a:pt x="855705" y="642796"/>
                  </a:cubicBezTo>
                  <a:cubicBezTo>
                    <a:pt x="840174" y="653890"/>
                    <a:pt x="801384" y="660903"/>
                    <a:pt x="801384" y="660903"/>
                  </a:cubicBezTo>
                  <a:cubicBezTo>
                    <a:pt x="795348" y="669956"/>
                    <a:pt x="790971" y="680369"/>
                    <a:pt x="783277" y="688063"/>
                  </a:cubicBezTo>
                  <a:cubicBezTo>
                    <a:pt x="722921" y="748419"/>
                    <a:pt x="786295" y="660903"/>
                    <a:pt x="738010" y="733330"/>
                  </a:cubicBezTo>
                  <a:cubicBezTo>
                    <a:pt x="741028" y="751437"/>
                    <a:pt x="751515" y="769842"/>
                    <a:pt x="747063" y="787651"/>
                  </a:cubicBezTo>
                  <a:cubicBezTo>
                    <a:pt x="744424" y="798207"/>
                    <a:pt x="730771" y="805240"/>
                    <a:pt x="719903" y="805758"/>
                  </a:cubicBezTo>
                  <a:cubicBezTo>
                    <a:pt x="539014" y="814372"/>
                    <a:pt x="357764" y="811794"/>
                    <a:pt x="176695" y="814812"/>
                  </a:cubicBezTo>
                  <a:cubicBezTo>
                    <a:pt x="167642" y="820848"/>
                    <a:pt x="159267" y="828053"/>
                    <a:pt x="149535" y="832919"/>
                  </a:cubicBezTo>
                  <a:cubicBezTo>
                    <a:pt x="74569" y="870401"/>
                    <a:pt x="173050" y="808188"/>
                    <a:pt x="95214" y="860079"/>
                  </a:cubicBezTo>
                  <a:cubicBezTo>
                    <a:pt x="89178" y="869132"/>
                    <a:pt x="84801" y="879545"/>
                    <a:pt x="77107" y="887239"/>
                  </a:cubicBezTo>
                  <a:cubicBezTo>
                    <a:pt x="69413" y="894933"/>
                    <a:pt x="55713" y="896119"/>
                    <a:pt x="49946" y="905346"/>
                  </a:cubicBezTo>
                  <a:cubicBezTo>
                    <a:pt x="39830" y="921531"/>
                    <a:pt x="37876" y="941560"/>
                    <a:pt x="31840" y="959667"/>
                  </a:cubicBezTo>
                  <a:cubicBezTo>
                    <a:pt x="23208" y="985565"/>
                    <a:pt x="19420" y="994606"/>
                    <a:pt x="13733" y="1023041"/>
                  </a:cubicBezTo>
                  <a:cubicBezTo>
                    <a:pt x="10133" y="1041041"/>
                    <a:pt x="7697" y="1059255"/>
                    <a:pt x="4679" y="1077362"/>
                  </a:cubicBezTo>
                  <a:cubicBezTo>
                    <a:pt x="7697" y="1110558"/>
                    <a:pt x="-12687" y="1156627"/>
                    <a:pt x="13733" y="1176950"/>
                  </a:cubicBezTo>
                  <a:cubicBezTo>
                    <a:pt x="42536" y="1199106"/>
                    <a:pt x="86035" y="1167897"/>
                    <a:pt x="122374" y="1167897"/>
                  </a:cubicBezTo>
                  <a:cubicBezTo>
                    <a:pt x="134817" y="1167897"/>
                    <a:pt x="146517" y="1173932"/>
                    <a:pt x="158588" y="1176950"/>
                  </a:cubicBezTo>
                  <a:cubicBezTo>
                    <a:pt x="150098" y="1210910"/>
                    <a:pt x="140090" y="1230489"/>
                    <a:pt x="158588" y="1267485"/>
                  </a:cubicBezTo>
                  <a:cubicBezTo>
                    <a:pt x="163454" y="1277217"/>
                    <a:pt x="176695" y="1279556"/>
                    <a:pt x="185748" y="1285592"/>
                  </a:cubicBezTo>
                  <a:cubicBezTo>
                    <a:pt x="254454" y="1388651"/>
                    <a:pt x="205240" y="1295288"/>
                    <a:pt x="231016" y="1475715"/>
                  </a:cubicBezTo>
                  <a:cubicBezTo>
                    <a:pt x="233715" y="1494609"/>
                    <a:pt x="249123" y="1530035"/>
                    <a:pt x="249123" y="1530035"/>
                  </a:cubicBezTo>
                  <a:cubicBezTo>
                    <a:pt x="246105" y="1539089"/>
                    <a:pt x="248605" y="1552928"/>
                    <a:pt x="240069" y="1557196"/>
                  </a:cubicBezTo>
                  <a:cubicBezTo>
                    <a:pt x="229361" y="1562550"/>
                    <a:pt x="190321" y="1533084"/>
                    <a:pt x="185748" y="1530035"/>
                  </a:cubicBezTo>
                  <a:cubicBezTo>
                    <a:pt x="182730" y="1520982"/>
                    <a:pt x="186238" y="1502875"/>
                    <a:pt x="176695" y="1502875"/>
                  </a:cubicBezTo>
                  <a:cubicBezTo>
                    <a:pt x="165814" y="1502875"/>
                    <a:pt x="159573" y="1519199"/>
                    <a:pt x="158588" y="1530035"/>
                  </a:cubicBezTo>
                  <a:cubicBezTo>
                    <a:pt x="156385" y="1554266"/>
                    <a:pt x="153689" y="1582531"/>
                    <a:pt x="167642" y="1602463"/>
                  </a:cubicBezTo>
                  <a:cubicBezTo>
                    <a:pt x="177117" y="1615999"/>
                    <a:pt x="263016" y="1627412"/>
                    <a:pt x="276283" y="1629623"/>
                  </a:cubicBezTo>
                  <a:cubicBezTo>
                    <a:pt x="285337" y="1635659"/>
                    <a:pt x="295750" y="1640036"/>
                    <a:pt x="303444" y="1647730"/>
                  </a:cubicBezTo>
                  <a:cubicBezTo>
                    <a:pt x="320992" y="1665278"/>
                    <a:pt x="323241" y="1679964"/>
                    <a:pt x="330604" y="1702051"/>
                  </a:cubicBezTo>
                  <a:cubicBezTo>
                    <a:pt x="320352" y="1773810"/>
                    <a:pt x="314125" y="1782621"/>
                    <a:pt x="330604" y="1865014"/>
                  </a:cubicBezTo>
                  <a:cubicBezTo>
                    <a:pt x="333251" y="1878248"/>
                    <a:pt x="339168" y="1891684"/>
                    <a:pt x="348711" y="1901227"/>
                  </a:cubicBezTo>
                  <a:cubicBezTo>
                    <a:pt x="355459" y="1907975"/>
                    <a:pt x="367335" y="1906013"/>
                    <a:pt x="375871" y="1910281"/>
                  </a:cubicBezTo>
                  <a:cubicBezTo>
                    <a:pt x="385603" y="1915147"/>
                    <a:pt x="393978" y="1922352"/>
                    <a:pt x="403032" y="1928388"/>
                  </a:cubicBezTo>
                  <a:cubicBezTo>
                    <a:pt x="409067" y="1946494"/>
                    <a:pt x="421138" y="1964603"/>
                    <a:pt x="403032" y="1982709"/>
                  </a:cubicBezTo>
                  <a:cubicBezTo>
                    <a:pt x="396284" y="1989457"/>
                    <a:pt x="384925" y="1988744"/>
                    <a:pt x="375871" y="1991762"/>
                  </a:cubicBezTo>
                  <a:cubicBezTo>
                    <a:pt x="384925" y="1997798"/>
                    <a:pt x="392235" y="2008519"/>
                    <a:pt x="403032" y="2009869"/>
                  </a:cubicBezTo>
                  <a:cubicBezTo>
                    <a:pt x="446290" y="2015277"/>
                    <a:pt x="447905" y="1992693"/>
                    <a:pt x="484513" y="1982709"/>
                  </a:cubicBezTo>
                  <a:cubicBezTo>
                    <a:pt x="505100" y="1977094"/>
                    <a:pt x="526892" y="1977472"/>
                    <a:pt x="547887" y="1973655"/>
                  </a:cubicBezTo>
                  <a:cubicBezTo>
                    <a:pt x="560129" y="1971429"/>
                    <a:pt x="572030" y="1967620"/>
                    <a:pt x="584101" y="1964602"/>
                  </a:cubicBezTo>
                  <a:cubicBezTo>
                    <a:pt x="623333" y="1967620"/>
                    <a:pt x="663777" y="1963517"/>
                    <a:pt x="701796" y="1973655"/>
                  </a:cubicBezTo>
                  <a:cubicBezTo>
                    <a:pt x="720505" y="1978644"/>
                    <a:pt x="727459" y="2016903"/>
                    <a:pt x="710849" y="2027976"/>
                  </a:cubicBezTo>
                  <a:cubicBezTo>
                    <a:pt x="698045" y="2036511"/>
                    <a:pt x="680510" y="2033297"/>
                    <a:pt x="665582" y="2037029"/>
                  </a:cubicBezTo>
                  <a:cubicBezTo>
                    <a:pt x="613851" y="2049962"/>
                    <a:pt x="664326" y="2043842"/>
                    <a:pt x="602208" y="2055136"/>
                  </a:cubicBezTo>
                  <a:cubicBezTo>
                    <a:pt x="581213" y="2058953"/>
                    <a:pt x="559959" y="2061172"/>
                    <a:pt x="538834" y="2064190"/>
                  </a:cubicBezTo>
                  <a:cubicBezTo>
                    <a:pt x="532798" y="2073243"/>
                    <a:pt x="518593" y="2080680"/>
                    <a:pt x="520727" y="2091350"/>
                  </a:cubicBezTo>
                  <a:cubicBezTo>
                    <a:pt x="522861" y="2102020"/>
                    <a:pt x="537025" y="2108818"/>
                    <a:pt x="547887" y="2109457"/>
                  </a:cubicBezTo>
                  <a:cubicBezTo>
                    <a:pt x="590171" y="2111944"/>
                    <a:pt x="632386" y="2103422"/>
                    <a:pt x="674636" y="2100404"/>
                  </a:cubicBezTo>
                  <a:cubicBezTo>
                    <a:pt x="728957" y="2103422"/>
                    <a:pt x="784250" y="2098787"/>
                    <a:pt x="837598" y="2109457"/>
                  </a:cubicBezTo>
                  <a:cubicBezTo>
                    <a:pt x="848268" y="2111591"/>
                    <a:pt x="848739" y="2128259"/>
                    <a:pt x="855705" y="2136618"/>
                  </a:cubicBezTo>
                  <a:cubicBezTo>
                    <a:pt x="863901" y="2146454"/>
                    <a:pt x="874668" y="2153942"/>
                    <a:pt x="882865" y="2163778"/>
                  </a:cubicBezTo>
                  <a:cubicBezTo>
                    <a:pt x="889831" y="2172137"/>
                    <a:pt x="892475" y="2184141"/>
                    <a:pt x="900972" y="2190938"/>
                  </a:cubicBezTo>
                  <a:cubicBezTo>
                    <a:pt x="908424" y="2196900"/>
                    <a:pt x="919079" y="2196974"/>
                    <a:pt x="928133" y="2199992"/>
                  </a:cubicBezTo>
                  <a:cubicBezTo>
                    <a:pt x="934169" y="2209045"/>
                    <a:pt x="937187" y="2221116"/>
                    <a:pt x="946240" y="2227152"/>
                  </a:cubicBezTo>
                  <a:cubicBezTo>
                    <a:pt x="956593" y="2234054"/>
                    <a:pt x="970010" y="2236206"/>
                    <a:pt x="982453" y="2236206"/>
                  </a:cubicBezTo>
                  <a:cubicBezTo>
                    <a:pt x="1030833" y="2236206"/>
                    <a:pt x="1079024" y="2230170"/>
                    <a:pt x="1127309" y="2227152"/>
                  </a:cubicBezTo>
                  <a:cubicBezTo>
                    <a:pt x="1201858" y="2177451"/>
                    <a:pt x="1116429" y="2242434"/>
                    <a:pt x="1163523" y="2181885"/>
                  </a:cubicBezTo>
                  <a:cubicBezTo>
                    <a:pt x="1206272" y="2126922"/>
                    <a:pt x="1200378" y="2133386"/>
                    <a:pt x="1245004" y="2118511"/>
                  </a:cubicBezTo>
                  <a:cubicBezTo>
                    <a:pt x="1254057" y="2112475"/>
                    <a:pt x="1265367" y="2108901"/>
                    <a:pt x="1272164" y="2100404"/>
                  </a:cubicBezTo>
                  <a:cubicBezTo>
                    <a:pt x="1307280" y="2056509"/>
                    <a:pt x="1249121" y="2083942"/>
                    <a:pt x="1308378" y="2064190"/>
                  </a:cubicBezTo>
                  <a:cubicBezTo>
                    <a:pt x="1314414" y="2055136"/>
                    <a:pt x="1318791" y="2044723"/>
                    <a:pt x="1326485" y="2037029"/>
                  </a:cubicBezTo>
                  <a:cubicBezTo>
                    <a:pt x="1344036" y="2019478"/>
                    <a:pt x="1358715" y="2017232"/>
                    <a:pt x="1380806" y="2009869"/>
                  </a:cubicBezTo>
                  <a:cubicBezTo>
                    <a:pt x="1447198" y="2012887"/>
                    <a:pt x="1513995" y="2011004"/>
                    <a:pt x="1579982" y="2018922"/>
                  </a:cubicBezTo>
                  <a:cubicBezTo>
                    <a:pt x="1590786" y="2020218"/>
                    <a:pt x="1597696" y="2031630"/>
                    <a:pt x="1607143" y="2037029"/>
                  </a:cubicBezTo>
                  <a:cubicBezTo>
                    <a:pt x="1618861" y="2043725"/>
                    <a:pt x="1631285" y="2049100"/>
                    <a:pt x="1643356" y="2055136"/>
                  </a:cubicBezTo>
                  <a:cubicBezTo>
                    <a:pt x="1691641" y="2127565"/>
                    <a:pt x="1628267" y="2040047"/>
                    <a:pt x="1688624" y="2100404"/>
                  </a:cubicBezTo>
                  <a:cubicBezTo>
                    <a:pt x="1699294" y="2111074"/>
                    <a:pt x="1703229" y="2128248"/>
                    <a:pt x="1715784" y="2136618"/>
                  </a:cubicBezTo>
                  <a:cubicBezTo>
                    <a:pt x="1731665" y="2147205"/>
                    <a:pt x="1770105" y="2154724"/>
                    <a:pt x="1770105" y="2154724"/>
                  </a:cubicBezTo>
                  <a:cubicBezTo>
                    <a:pt x="1779158" y="2160760"/>
                    <a:pt x="1787077" y="2169010"/>
                    <a:pt x="1797265" y="2172831"/>
                  </a:cubicBezTo>
                  <a:cubicBezTo>
                    <a:pt x="1824543" y="2183060"/>
                    <a:pt x="1921291" y="2189760"/>
                    <a:pt x="1933067" y="2190938"/>
                  </a:cubicBezTo>
                  <a:cubicBezTo>
                    <a:pt x="1954192" y="2187920"/>
                    <a:pt x="1976525" y="2189545"/>
                    <a:pt x="1996442" y="2181885"/>
                  </a:cubicBezTo>
                  <a:cubicBezTo>
                    <a:pt x="2081896" y="2149018"/>
                    <a:pt x="2023324" y="2154911"/>
                    <a:pt x="2077923" y="2118511"/>
                  </a:cubicBezTo>
                  <a:cubicBezTo>
                    <a:pt x="2085863" y="2113217"/>
                    <a:pt x="2096547" y="2113725"/>
                    <a:pt x="2105083" y="2109457"/>
                  </a:cubicBezTo>
                  <a:cubicBezTo>
                    <a:pt x="2175277" y="2074360"/>
                    <a:pt x="2091144" y="2105049"/>
                    <a:pt x="2159404" y="2082297"/>
                  </a:cubicBezTo>
                  <a:cubicBezTo>
                    <a:pt x="2204671" y="2052118"/>
                    <a:pt x="2180528" y="2073244"/>
                    <a:pt x="2222778" y="2009869"/>
                  </a:cubicBezTo>
                  <a:cubicBezTo>
                    <a:pt x="2228814" y="2000816"/>
                    <a:pt x="2237444" y="1993031"/>
                    <a:pt x="2240885" y="1982709"/>
                  </a:cubicBezTo>
                  <a:cubicBezTo>
                    <a:pt x="2243903" y="1973655"/>
                    <a:pt x="2243191" y="1962296"/>
                    <a:pt x="2249939" y="1955548"/>
                  </a:cubicBezTo>
                  <a:cubicBezTo>
                    <a:pt x="2265327" y="1940160"/>
                    <a:pt x="2304259" y="1919334"/>
                    <a:pt x="2304259" y="1919334"/>
                  </a:cubicBezTo>
                  <a:cubicBezTo>
                    <a:pt x="2321504" y="1867601"/>
                    <a:pt x="2299086" y="1910711"/>
                    <a:pt x="2340473" y="1883120"/>
                  </a:cubicBezTo>
                  <a:cubicBezTo>
                    <a:pt x="2351126" y="1876018"/>
                    <a:pt x="2357527" y="1863821"/>
                    <a:pt x="2367634" y="1855960"/>
                  </a:cubicBezTo>
                  <a:cubicBezTo>
                    <a:pt x="2415525" y="1818711"/>
                    <a:pt x="2416648" y="1821868"/>
                    <a:pt x="2467222" y="1801639"/>
                  </a:cubicBezTo>
                  <a:cubicBezTo>
                    <a:pt x="2549429" y="1807511"/>
                    <a:pt x="2613004" y="1818901"/>
                    <a:pt x="2693558" y="1801639"/>
                  </a:cubicBezTo>
                  <a:cubicBezTo>
                    <a:pt x="2704198" y="1799359"/>
                    <a:pt x="2710987" y="1788398"/>
                    <a:pt x="2720719" y="1783532"/>
                  </a:cubicBezTo>
                  <a:cubicBezTo>
                    <a:pt x="2729255" y="1779264"/>
                    <a:pt x="2738826" y="1777497"/>
                    <a:pt x="2747879" y="1774479"/>
                  </a:cubicBezTo>
                  <a:cubicBezTo>
                    <a:pt x="2754941" y="1753295"/>
                    <a:pt x="2755187" y="1734030"/>
                    <a:pt x="2784093" y="1729212"/>
                  </a:cubicBezTo>
                  <a:cubicBezTo>
                    <a:pt x="2793506" y="1727643"/>
                    <a:pt x="2802200" y="1735247"/>
                    <a:pt x="2811253" y="1738265"/>
                  </a:cubicBezTo>
                  <a:cubicBezTo>
                    <a:pt x="2805938" y="1764842"/>
                    <a:pt x="2803587" y="1786329"/>
                    <a:pt x="2793146" y="1810693"/>
                  </a:cubicBezTo>
                  <a:cubicBezTo>
                    <a:pt x="2745540" y="1921777"/>
                    <a:pt x="2802387" y="1783162"/>
                    <a:pt x="2756933" y="1874067"/>
                  </a:cubicBezTo>
                  <a:cubicBezTo>
                    <a:pt x="2752665" y="1882603"/>
                    <a:pt x="2750897" y="1892174"/>
                    <a:pt x="2747879" y="1901227"/>
                  </a:cubicBezTo>
                  <a:cubicBezTo>
                    <a:pt x="2753915" y="1964601"/>
                    <a:pt x="2755520" y="2028555"/>
                    <a:pt x="2765986" y="2091350"/>
                  </a:cubicBezTo>
                  <a:cubicBezTo>
                    <a:pt x="2767775" y="2102083"/>
                    <a:pt x="2779674" y="2108568"/>
                    <a:pt x="2784093" y="2118511"/>
                  </a:cubicBezTo>
                  <a:cubicBezTo>
                    <a:pt x="2791845" y="2135952"/>
                    <a:pt x="2802200" y="2172831"/>
                    <a:pt x="2802200" y="2172831"/>
                  </a:cubicBezTo>
                  <a:cubicBezTo>
                    <a:pt x="2799182" y="2338811"/>
                    <a:pt x="2798867" y="2504863"/>
                    <a:pt x="2793146" y="2670772"/>
                  </a:cubicBezTo>
                  <a:cubicBezTo>
                    <a:pt x="2792219" y="2697664"/>
                    <a:pt x="2755164" y="2737683"/>
                    <a:pt x="2747879" y="2752253"/>
                  </a:cubicBezTo>
                  <a:cubicBezTo>
                    <a:pt x="2741843" y="2764324"/>
                    <a:pt x="2734784" y="2775936"/>
                    <a:pt x="2729772" y="2788467"/>
                  </a:cubicBezTo>
                  <a:cubicBezTo>
                    <a:pt x="2715076" y="2825206"/>
                    <a:pt x="2711505" y="2843429"/>
                    <a:pt x="2702612" y="2879002"/>
                  </a:cubicBezTo>
                  <a:cubicBezTo>
                    <a:pt x="2699022" y="2914900"/>
                    <a:pt x="2692508" y="2992895"/>
                    <a:pt x="2684505" y="3032911"/>
                  </a:cubicBezTo>
                  <a:cubicBezTo>
                    <a:pt x="2682633" y="3042269"/>
                    <a:pt x="2678469" y="3051018"/>
                    <a:pt x="2675451" y="3060071"/>
                  </a:cubicBezTo>
                  <a:cubicBezTo>
                    <a:pt x="2673409" y="3072323"/>
                    <a:pt x="2664711" y="3133418"/>
                    <a:pt x="2657345" y="3150606"/>
                  </a:cubicBezTo>
                  <a:cubicBezTo>
                    <a:pt x="2653059" y="3160607"/>
                    <a:pt x="2644104" y="3168034"/>
                    <a:pt x="2639238" y="3177766"/>
                  </a:cubicBezTo>
                  <a:cubicBezTo>
                    <a:pt x="2601751" y="3252737"/>
                    <a:pt x="2663973" y="3154242"/>
                    <a:pt x="2612077" y="3232087"/>
                  </a:cubicBezTo>
                  <a:cubicBezTo>
                    <a:pt x="2609059" y="3295461"/>
                    <a:pt x="2609552" y="3359101"/>
                    <a:pt x="2603024" y="3422210"/>
                  </a:cubicBezTo>
                  <a:cubicBezTo>
                    <a:pt x="2600463" y="3446963"/>
                    <a:pt x="2598721" y="3473931"/>
                    <a:pt x="2584917" y="3494637"/>
                  </a:cubicBezTo>
                  <a:lnTo>
                    <a:pt x="2530596" y="3576119"/>
                  </a:lnTo>
                  <a:lnTo>
                    <a:pt x="2512489" y="3603279"/>
                  </a:lnTo>
                  <a:cubicBezTo>
                    <a:pt x="2489737" y="3671539"/>
                    <a:pt x="2520426" y="3587406"/>
                    <a:pt x="2485329" y="3657600"/>
                  </a:cubicBezTo>
                  <a:cubicBezTo>
                    <a:pt x="2447848" y="3732561"/>
                    <a:pt x="2510057" y="3634088"/>
                    <a:pt x="2458168" y="3711920"/>
                  </a:cubicBezTo>
                  <a:cubicBezTo>
                    <a:pt x="2455150" y="3720974"/>
                    <a:pt x="2453750" y="3730739"/>
                    <a:pt x="2449115" y="3739081"/>
                  </a:cubicBezTo>
                  <a:cubicBezTo>
                    <a:pt x="2438547" y="3758104"/>
                    <a:pt x="2412901" y="3793402"/>
                    <a:pt x="2412901" y="3793402"/>
                  </a:cubicBezTo>
                  <a:cubicBezTo>
                    <a:pt x="2640708" y="3831368"/>
                    <a:pt x="2530323" y="3816331"/>
                    <a:pt x="3019483" y="3793402"/>
                  </a:cubicBezTo>
                  <a:cubicBezTo>
                    <a:pt x="3030352" y="3792893"/>
                    <a:pt x="3035883" y="3776909"/>
                    <a:pt x="3046644" y="3775295"/>
                  </a:cubicBezTo>
                  <a:cubicBezTo>
                    <a:pt x="3097467" y="3767671"/>
                    <a:pt x="3149249" y="3769259"/>
                    <a:pt x="3200552" y="3766241"/>
                  </a:cubicBezTo>
                  <a:lnTo>
                    <a:pt x="3227713" y="3684760"/>
                  </a:lnTo>
                  <a:lnTo>
                    <a:pt x="3236766" y="3657600"/>
                  </a:lnTo>
                  <a:cubicBezTo>
                    <a:pt x="3233748" y="3503691"/>
                    <a:pt x="3233411" y="3349706"/>
                    <a:pt x="3227713" y="3195873"/>
                  </a:cubicBezTo>
                  <a:cubicBezTo>
                    <a:pt x="3227360" y="3186336"/>
                    <a:pt x="3218659" y="3178256"/>
                    <a:pt x="3218659" y="3168713"/>
                  </a:cubicBezTo>
                  <a:cubicBezTo>
                    <a:pt x="3218659" y="2488346"/>
                    <a:pt x="3194393" y="2677687"/>
                    <a:pt x="3236766" y="2381061"/>
                  </a:cubicBezTo>
                  <a:cubicBezTo>
                    <a:pt x="3233748" y="2266384"/>
                    <a:pt x="3233043" y="2151622"/>
                    <a:pt x="3227713" y="2037029"/>
                  </a:cubicBezTo>
                  <a:cubicBezTo>
                    <a:pt x="3226998" y="2021658"/>
                    <a:pt x="3221189" y="2006940"/>
                    <a:pt x="3218659" y="1991762"/>
                  </a:cubicBezTo>
                  <a:cubicBezTo>
                    <a:pt x="3213557" y="1961152"/>
                    <a:pt x="3210406" y="1902426"/>
                    <a:pt x="3191499" y="1874067"/>
                  </a:cubicBezTo>
                  <a:lnTo>
                    <a:pt x="3173392" y="1846907"/>
                  </a:lnTo>
                  <a:cubicBezTo>
                    <a:pt x="3111964" y="1416887"/>
                    <a:pt x="3076840" y="965639"/>
                    <a:pt x="3182445" y="543208"/>
                  </a:cubicBezTo>
                  <a:cubicBezTo>
                    <a:pt x="3193115" y="244473"/>
                    <a:pt x="3197534" y="211247"/>
                    <a:pt x="3200552" y="144855"/>
                  </a:cubicBezTo>
                  <a:close/>
                </a:path>
              </a:pathLst>
            </a:cu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94"/>
            <p:cNvSpPr/>
            <p:nvPr/>
          </p:nvSpPr>
          <p:spPr>
            <a:xfrm>
              <a:off x="5757834" y="2553077"/>
              <a:ext cx="480004" cy="408548"/>
            </a:xfrm>
            <a:custGeom>
              <a:avLst/>
              <a:gdLst>
                <a:gd name="connsiteX0" fmla="*/ 480004 w 480004"/>
                <a:gd name="connsiteY0" fmla="*/ 0 h 408548"/>
                <a:gd name="connsiteX1" fmla="*/ 480004 w 480004"/>
                <a:gd name="connsiteY1" fmla="*/ 0 h 408548"/>
                <a:gd name="connsiteX2" fmla="*/ 353255 w 480004"/>
                <a:gd name="connsiteY2" fmla="*/ 108642 h 408548"/>
                <a:gd name="connsiteX3" fmla="*/ 317041 w 480004"/>
                <a:gd name="connsiteY3" fmla="*/ 117695 h 408548"/>
                <a:gd name="connsiteX4" fmla="*/ 217453 w 480004"/>
                <a:gd name="connsiteY4" fmla="*/ 135802 h 408548"/>
                <a:gd name="connsiteX5" fmla="*/ 163133 w 480004"/>
                <a:gd name="connsiteY5" fmla="*/ 153909 h 408548"/>
                <a:gd name="connsiteX6" fmla="*/ 135972 w 480004"/>
                <a:gd name="connsiteY6" fmla="*/ 172016 h 408548"/>
                <a:gd name="connsiteX7" fmla="*/ 126919 w 480004"/>
                <a:gd name="connsiteY7" fmla="*/ 244444 h 408548"/>
                <a:gd name="connsiteX8" fmla="*/ 36384 w 480004"/>
                <a:gd name="connsiteY8" fmla="*/ 253497 h 408548"/>
                <a:gd name="connsiteX9" fmla="*/ 9224 w 480004"/>
                <a:gd name="connsiteY9" fmla="*/ 262551 h 408548"/>
                <a:gd name="connsiteX10" fmla="*/ 9224 w 480004"/>
                <a:gd name="connsiteY10" fmla="*/ 344032 h 408548"/>
                <a:gd name="connsiteX11" fmla="*/ 108812 w 480004"/>
                <a:gd name="connsiteY11" fmla="*/ 371192 h 408548"/>
                <a:gd name="connsiteX12" fmla="*/ 135972 w 480004"/>
                <a:gd name="connsiteY12" fmla="*/ 380246 h 408548"/>
                <a:gd name="connsiteX13" fmla="*/ 163133 w 480004"/>
                <a:gd name="connsiteY13" fmla="*/ 407406 h 408548"/>
                <a:gd name="connsiteX14" fmla="*/ 253667 w 480004"/>
                <a:gd name="connsiteY14" fmla="*/ 398353 h 408548"/>
                <a:gd name="connsiteX15" fmla="*/ 280828 w 480004"/>
                <a:gd name="connsiteY15" fmla="*/ 371192 h 408548"/>
                <a:gd name="connsiteX16" fmla="*/ 317041 w 480004"/>
                <a:gd name="connsiteY16" fmla="*/ 353085 h 408548"/>
                <a:gd name="connsiteX17" fmla="*/ 353255 w 480004"/>
                <a:gd name="connsiteY17" fmla="*/ 298765 h 408548"/>
                <a:gd name="connsiteX18" fmla="*/ 362309 w 480004"/>
                <a:gd name="connsiteY18" fmla="*/ 271604 h 408548"/>
                <a:gd name="connsiteX19" fmla="*/ 416630 w 480004"/>
                <a:gd name="connsiteY19" fmla="*/ 253497 h 408548"/>
                <a:gd name="connsiteX20" fmla="*/ 452843 w 480004"/>
                <a:gd name="connsiteY20" fmla="*/ 235390 h 408548"/>
                <a:gd name="connsiteX21" fmla="*/ 443790 w 480004"/>
                <a:gd name="connsiteY21" fmla="*/ 208230 h 408548"/>
                <a:gd name="connsiteX22" fmla="*/ 407576 w 480004"/>
                <a:gd name="connsiteY22" fmla="*/ 153909 h 408548"/>
                <a:gd name="connsiteX23" fmla="*/ 434736 w 480004"/>
                <a:gd name="connsiteY23" fmla="*/ 81481 h 408548"/>
                <a:gd name="connsiteX24" fmla="*/ 461897 w 480004"/>
                <a:gd name="connsiteY24" fmla="*/ 72428 h 408548"/>
                <a:gd name="connsiteX25" fmla="*/ 480004 w 480004"/>
                <a:gd name="connsiteY25" fmla="*/ 0 h 408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80004" h="408548">
                  <a:moveTo>
                    <a:pt x="480004" y="0"/>
                  </a:moveTo>
                  <a:lnTo>
                    <a:pt x="480004" y="0"/>
                  </a:lnTo>
                  <a:cubicBezTo>
                    <a:pt x="426974" y="53030"/>
                    <a:pt x="412764" y="86327"/>
                    <a:pt x="353255" y="108642"/>
                  </a:cubicBezTo>
                  <a:cubicBezTo>
                    <a:pt x="341604" y="113011"/>
                    <a:pt x="329283" y="115469"/>
                    <a:pt x="317041" y="117695"/>
                  </a:cubicBezTo>
                  <a:cubicBezTo>
                    <a:pt x="257708" y="128483"/>
                    <a:pt x="264831" y="121589"/>
                    <a:pt x="217453" y="135802"/>
                  </a:cubicBezTo>
                  <a:cubicBezTo>
                    <a:pt x="199172" y="141286"/>
                    <a:pt x="163133" y="153909"/>
                    <a:pt x="163133" y="153909"/>
                  </a:cubicBezTo>
                  <a:cubicBezTo>
                    <a:pt x="154079" y="159945"/>
                    <a:pt x="140013" y="161913"/>
                    <a:pt x="135972" y="172016"/>
                  </a:cubicBezTo>
                  <a:cubicBezTo>
                    <a:pt x="126936" y="194606"/>
                    <a:pt x="145750" y="229037"/>
                    <a:pt x="126919" y="244444"/>
                  </a:cubicBezTo>
                  <a:cubicBezTo>
                    <a:pt x="103446" y="263649"/>
                    <a:pt x="66562" y="250479"/>
                    <a:pt x="36384" y="253497"/>
                  </a:cubicBezTo>
                  <a:cubicBezTo>
                    <a:pt x="27331" y="256515"/>
                    <a:pt x="15972" y="255803"/>
                    <a:pt x="9224" y="262551"/>
                  </a:cubicBezTo>
                  <a:cubicBezTo>
                    <a:pt x="-7719" y="279494"/>
                    <a:pt x="2609" y="333449"/>
                    <a:pt x="9224" y="344032"/>
                  </a:cubicBezTo>
                  <a:cubicBezTo>
                    <a:pt x="22778" y="365719"/>
                    <a:pt x="98083" y="369659"/>
                    <a:pt x="108812" y="371192"/>
                  </a:cubicBezTo>
                  <a:cubicBezTo>
                    <a:pt x="117865" y="374210"/>
                    <a:pt x="128032" y="374952"/>
                    <a:pt x="135972" y="380246"/>
                  </a:cubicBezTo>
                  <a:cubicBezTo>
                    <a:pt x="146625" y="387348"/>
                    <a:pt x="150478" y="405459"/>
                    <a:pt x="163133" y="407406"/>
                  </a:cubicBezTo>
                  <a:cubicBezTo>
                    <a:pt x="193109" y="412018"/>
                    <a:pt x="223489" y="401371"/>
                    <a:pt x="253667" y="398353"/>
                  </a:cubicBezTo>
                  <a:cubicBezTo>
                    <a:pt x="262721" y="389299"/>
                    <a:pt x="270409" y="378634"/>
                    <a:pt x="280828" y="371192"/>
                  </a:cubicBezTo>
                  <a:cubicBezTo>
                    <a:pt x="291810" y="363348"/>
                    <a:pt x="307498" y="362628"/>
                    <a:pt x="317041" y="353085"/>
                  </a:cubicBezTo>
                  <a:cubicBezTo>
                    <a:pt x="332429" y="337697"/>
                    <a:pt x="346373" y="319410"/>
                    <a:pt x="353255" y="298765"/>
                  </a:cubicBezTo>
                  <a:cubicBezTo>
                    <a:pt x="356273" y="289711"/>
                    <a:pt x="354543" y="277151"/>
                    <a:pt x="362309" y="271604"/>
                  </a:cubicBezTo>
                  <a:cubicBezTo>
                    <a:pt x="377840" y="260510"/>
                    <a:pt x="399559" y="262033"/>
                    <a:pt x="416630" y="253497"/>
                  </a:cubicBezTo>
                  <a:lnTo>
                    <a:pt x="452843" y="235390"/>
                  </a:lnTo>
                  <a:cubicBezTo>
                    <a:pt x="449825" y="226337"/>
                    <a:pt x="448424" y="216572"/>
                    <a:pt x="443790" y="208230"/>
                  </a:cubicBezTo>
                  <a:cubicBezTo>
                    <a:pt x="433222" y="189207"/>
                    <a:pt x="407576" y="153909"/>
                    <a:pt x="407576" y="153909"/>
                  </a:cubicBezTo>
                  <a:cubicBezTo>
                    <a:pt x="412483" y="129374"/>
                    <a:pt x="412536" y="99241"/>
                    <a:pt x="434736" y="81481"/>
                  </a:cubicBezTo>
                  <a:cubicBezTo>
                    <a:pt x="442188" y="75519"/>
                    <a:pt x="452843" y="75446"/>
                    <a:pt x="461897" y="72428"/>
                  </a:cubicBezTo>
                  <a:cubicBezTo>
                    <a:pt x="473084" y="38865"/>
                    <a:pt x="476986" y="12071"/>
                    <a:pt x="480004" y="0"/>
                  </a:cubicBezTo>
                  <a:close/>
                </a:path>
              </a:pathLst>
            </a:custGeom>
            <a:solidFill>
              <a:srgbClr val="E78C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95"/>
            <p:cNvSpPr/>
            <p:nvPr/>
          </p:nvSpPr>
          <p:spPr>
            <a:xfrm>
              <a:off x="3292238" y="2815628"/>
              <a:ext cx="772768" cy="262550"/>
            </a:xfrm>
            <a:custGeom>
              <a:avLst/>
              <a:gdLst>
                <a:gd name="connsiteX0" fmla="*/ 157132 w 772768"/>
                <a:gd name="connsiteY0" fmla="*/ 0 h 262550"/>
                <a:gd name="connsiteX1" fmla="*/ 157132 w 772768"/>
                <a:gd name="connsiteY1" fmla="*/ 0 h 262550"/>
                <a:gd name="connsiteX2" fmla="*/ 229560 w 772768"/>
                <a:gd name="connsiteY2" fmla="*/ 36214 h 262550"/>
                <a:gd name="connsiteX3" fmla="*/ 256721 w 772768"/>
                <a:gd name="connsiteY3" fmla="*/ 63374 h 262550"/>
                <a:gd name="connsiteX4" fmla="*/ 283881 w 772768"/>
                <a:gd name="connsiteY4" fmla="*/ 81481 h 262550"/>
                <a:gd name="connsiteX5" fmla="*/ 311041 w 772768"/>
                <a:gd name="connsiteY5" fmla="*/ 72427 h 262550"/>
                <a:gd name="connsiteX6" fmla="*/ 338202 w 772768"/>
                <a:gd name="connsiteY6" fmla="*/ 54320 h 262550"/>
                <a:gd name="connsiteX7" fmla="*/ 446843 w 772768"/>
                <a:gd name="connsiteY7" fmla="*/ 63374 h 262550"/>
                <a:gd name="connsiteX8" fmla="*/ 564538 w 772768"/>
                <a:gd name="connsiteY8" fmla="*/ 90534 h 262550"/>
                <a:gd name="connsiteX9" fmla="*/ 618859 w 772768"/>
                <a:gd name="connsiteY9" fmla="*/ 126748 h 262550"/>
                <a:gd name="connsiteX10" fmla="*/ 772768 w 772768"/>
                <a:gd name="connsiteY10" fmla="*/ 135802 h 262550"/>
                <a:gd name="connsiteX11" fmla="*/ 745608 w 772768"/>
                <a:gd name="connsiteY11" fmla="*/ 153909 h 262550"/>
                <a:gd name="connsiteX12" fmla="*/ 691287 w 772768"/>
                <a:gd name="connsiteY12" fmla="*/ 172016 h 262550"/>
                <a:gd name="connsiteX13" fmla="*/ 664127 w 772768"/>
                <a:gd name="connsiteY13" fmla="*/ 181069 h 262550"/>
                <a:gd name="connsiteX14" fmla="*/ 600752 w 772768"/>
                <a:gd name="connsiteY14" fmla="*/ 190122 h 262550"/>
                <a:gd name="connsiteX15" fmla="*/ 555485 w 772768"/>
                <a:gd name="connsiteY15" fmla="*/ 226336 h 262550"/>
                <a:gd name="connsiteX16" fmla="*/ 546432 w 772768"/>
                <a:gd name="connsiteY16" fmla="*/ 253497 h 262550"/>
                <a:gd name="connsiteX17" fmla="*/ 519271 w 772768"/>
                <a:gd name="connsiteY17" fmla="*/ 262550 h 262550"/>
                <a:gd name="connsiteX18" fmla="*/ 401576 w 772768"/>
                <a:gd name="connsiteY18" fmla="*/ 253497 h 262550"/>
                <a:gd name="connsiteX19" fmla="*/ 392523 w 772768"/>
                <a:gd name="connsiteY19" fmla="*/ 226336 h 262550"/>
                <a:gd name="connsiteX20" fmla="*/ 365362 w 772768"/>
                <a:gd name="connsiteY20" fmla="*/ 208229 h 262550"/>
                <a:gd name="connsiteX21" fmla="*/ 329148 w 772768"/>
                <a:gd name="connsiteY21" fmla="*/ 199176 h 262550"/>
                <a:gd name="connsiteX22" fmla="*/ 283881 w 772768"/>
                <a:gd name="connsiteY22" fmla="*/ 181069 h 262550"/>
                <a:gd name="connsiteX23" fmla="*/ 129972 w 772768"/>
                <a:gd name="connsiteY23" fmla="*/ 162962 h 262550"/>
                <a:gd name="connsiteX24" fmla="*/ 93758 w 772768"/>
                <a:gd name="connsiteY24" fmla="*/ 153909 h 262550"/>
                <a:gd name="connsiteX25" fmla="*/ 12277 w 772768"/>
                <a:gd name="connsiteY25" fmla="*/ 144855 h 262550"/>
                <a:gd name="connsiteX26" fmla="*/ 3224 w 772768"/>
                <a:gd name="connsiteY26" fmla="*/ 117695 h 262550"/>
                <a:gd name="connsiteX27" fmla="*/ 12277 w 772768"/>
                <a:gd name="connsiteY27" fmla="*/ 9053 h 262550"/>
                <a:gd name="connsiteX28" fmla="*/ 84705 w 772768"/>
                <a:gd name="connsiteY28" fmla="*/ 18107 h 262550"/>
                <a:gd name="connsiteX29" fmla="*/ 111865 w 772768"/>
                <a:gd name="connsiteY29" fmla="*/ 36214 h 262550"/>
                <a:gd name="connsiteX30" fmla="*/ 157132 w 772768"/>
                <a:gd name="connsiteY30" fmla="*/ 0 h 262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72768" h="262550">
                  <a:moveTo>
                    <a:pt x="157132" y="0"/>
                  </a:moveTo>
                  <a:lnTo>
                    <a:pt x="157132" y="0"/>
                  </a:lnTo>
                  <a:cubicBezTo>
                    <a:pt x="181275" y="12071"/>
                    <a:pt x="206788" y="21723"/>
                    <a:pt x="229560" y="36214"/>
                  </a:cubicBezTo>
                  <a:cubicBezTo>
                    <a:pt x="240362" y="43088"/>
                    <a:pt x="246885" y="55177"/>
                    <a:pt x="256721" y="63374"/>
                  </a:cubicBezTo>
                  <a:cubicBezTo>
                    <a:pt x="265080" y="70340"/>
                    <a:pt x="274828" y="75445"/>
                    <a:pt x="283881" y="81481"/>
                  </a:cubicBezTo>
                  <a:cubicBezTo>
                    <a:pt x="292934" y="78463"/>
                    <a:pt x="302505" y="76695"/>
                    <a:pt x="311041" y="72427"/>
                  </a:cubicBezTo>
                  <a:cubicBezTo>
                    <a:pt x="320773" y="67561"/>
                    <a:pt x="327345" y="55044"/>
                    <a:pt x="338202" y="54320"/>
                  </a:cubicBezTo>
                  <a:cubicBezTo>
                    <a:pt x="374461" y="51903"/>
                    <a:pt x="410629" y="60356"/>
                    <a:pt x="446843" y="63374"/>
                  </a:cubicBezTo>
                  <a:cubicBezTo>
                    <a:pt x="521059" y="112851"/>
                    <a:pt x="402357" y="39853"/>
                    <a:pt x="564538" y="90534"/>
                  </a:cubicBezTo>
                  <a:cubicBezTo>
                    <a:pt x="585309" y="97025"/>
                    <a:pt x="600752" y="114677"/>
                    <a:pt x="618859" y="126748"/>
                  </a:cubicBezTo>
                  <a:cubicBezTo>
                    <a:pt x="661619" y="155255"/>
                    <a:pt x="721465" y="132784"/>
                    <a:pt x="772768" y="135802"/>
                  </a:cubicBezTo>
                  <a:cubicBezTo>
                    <a:pt x="763715" y="141838"/>
                    <a:pt x="755551" y="149490"/>
                    <a:pt x="745608" y="153909"/>
                  </a:cubicBezTo>
                  <a:cubicBezTo>
                    <a:pt x="728167" y="161661"/>
                    <a:pt x="709394" y="165980"/>
                    <a:pt x="691287" y="172016"/>
                  </a:cubicBezTo>
                  <a:cubicBezTo>
                    <a:pt x="682234" y="175034"/>
                    <a:pt x="673574" y="179719"/>
                    <a:pt x="664127" y="181069"/>
                  </a:cubicBezTo>
                  <a:lnTo>
                    <a:pt x="600752" y="190122"/>
                  </a:lnTo>
                  <a:cubicBezTo>
                    <a:pt x="569428" y="200564"/>
                    <a:pt x="571865" y="193576"/>
                    <a:pt x="555485" y="226336"/>
                  </a:cubicBezTo>
                  <a:cubicBezTo>
                    <a:pt x="551217" y="234872"/>
                    <a:pt x="553180" y="246749"/>
                    <a:pt x="546432" y="253497"/>
                  </a:cubicBezTo>
                  <a:cubicBezTo>
                    <a:pt x="539684" y="260245"/>
                    <a:pt x="528325" y="259532"/>
                    <a:pt x="519271" y="262550"/>
                  </a:cubicBezTo>
                  <a:cubicBezTo>
                    <a:pt x="480039" y="259532"/>
                    <a:pt x="439410" y="264307"/>
                    <a:pt x="401576" y="253497"/>
                  </a:cubicBezTo>
                  <a:cubicBezTo>
                    <a:pt x="392400" y="250875"/>
                    <a:pt x="398485" y="233788"/>
                    <a:pt x="392523" y="226336"/>
                  </a:cubicBezTo>
                  <a:cubicBezTo>
                    <a:pt x="385726" y="217839"/>
                    <a:pt x="375363" y="212515"/>
                    <a:pt x="365362" y="208229"/>
                  </a:cubicBezTo>
                  <a:cubicBezTo>
                    <a:pt x="353925" y="203328"/>
                    <a:pt x="340952" y="203111"/>
                    <a:pt x="329148" y="199176"/>
                  </a:cubicBezTo>
                  <a:cubicBezTo>
                    <a:pt x="313731" y="194037"/>
                    <a:pt x="299298" y="186208"/>
                    <a:pt x="283881" y="181069"/>
                  </a:cubicBezTo>
                  <a:cubicBezTo>
                    <a:pt x="233673" y="164333"/>
                    <a:pt x="183611" y="167088"/>
                    <a:pt x="129972" y="162962"/>
                  </a:cubicBezTo>
                  <a:cubicBezTo>
                    <a:pt x="117901" y="159944"/>
                    <a:pt x="106056" y="155801"/>
                    <a:pt x="93758" y="153909"/>
                  </a:cubicBezTo>
                  <a:cubicBezTo>
                    <a:pt x="66748" y="149754"/>
                    <a:pt x="37650" y="155004"/>
                    <a:pt x="12277" y="144855"/>
                  </a:cubicBezTo>
                  <a:cubicBezTo>
                    <a:pt x="3417" y="141311"/>
                    <a:pt x="6242" y="126748"/>
                    <a:pt x="3224" y="117695"/>
                  </a:cubicBezTo>
                  <a:cubicBezTo>
                    <a:pt x="6242" y="81481"/>
                    <a:pt x="-10735" y="37178"/>
                    <a:pt x="12277" y="9053"/>
                  </a:cubicBezTo>
                  <a:cubicBezTo>
                    <a:pt x="27684" y="-9778"/>
                    <a:pt x="61232" y="11705"/>
                    <a:pt x="84705" y="18107"/>
                  </a:cubicBezTo>
                  <a:cubicBezTo>
                    <a:pt x="95202" y="20970"/>
                    <a:pt x="102133" y="31348"/>
                    <a:pt x="111865" y="36214"/>
                  </a:cubicBezTo>
                  <a:cubicBezTo>
                    <a:pt x="133788" y="47175"/>
                    <a:pt x="149588" y="6036"/>
                    <a:pt x="157132" y="0"/>
                  </a:cubicBezTo>
                  <a:close/>
                </a:path>
              </a:pathLst>
            </a:custGeom>
            <a:solidFill>
              <a:srgbClr val="E78C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3177767" y="1738080"/>
              <a:ext cx="353085" cy="317057"/>
            </a:xfrm>
            <a:custGeom>
              <a:avLst/>
              <a:gdLst>
                <a:gd name="connsiteX0" fmla="*/ 72427 w 353085"/>
                <a:gd name="connsiteY0" fmla="*/ 45453 h 317057"/>
                <a:gd name="connsiteX1" fmla="*/ 72427 w 353085"/>
                <a:gd name="connsiteY1" fmla="*/ 45453 h 317057"/>
                <a:gd name="connsiteX2" fmla="*/ 9053 w 353085"/>
                <a:gd name="connsiteY2" fmla="*/ 185 h 317057"/>
                <a:gd name="connsiteX3" fmla="*/ 0 w 353085"/>
                <a:gd name="connsiteY3" fmla="*/ 27346 h 317057"/>
                <a:gd name="connsiteX4" fmla="*/ 9053 w 353085"/>
                <a:gd name="connsiteY4" fmla="*/ 54506 h 317057"/>
                <a:gd name="connsiteX5" fmla="*/ 63374 w 353085"/>
                <a:gd name="connsiteY5" fmla="*/ 81666 h 317057"/>
                <a:gd name="connsiteX6" fmla="*/ 117695 w 353085"/>
                <a:gd name="connsiteY6" fmla="*/ 126934 h 317057"/>
                <a:gd name="connsiteX7" fmla="*/ 135802 w 353085"/>
                <a:gd name="connsiteY7" fmla="*/ 181255 h 317057"/>
                <a:gd name="connsiteX8" fmla="*/ 253497 w 353085"/>
                <a:gd name="connsiteY8" fmla="*/ 199362 h 317057"/>
                <a:gd name="connsiteX9" fmla="*/ 271603 w 353085"/>
                <a:gd name="connsiteY9" fmla="*/ 253682 h 317057"/>
                <a:gd name="connsiteX10" fmla="*/ 353085 w 353085"/>
                <a:gd name="connsiteY10" fmla="*/ 317057 h 317057"/>
                <a:gd name="connsiteX11" fmla="*/ 344031 w 353085"/>
                <a:gd name="connsiteY11" fmla="*/ 262736 h 317057"/>
                <a:gd name="connsiteX12" fmla="*/ 316871 w 353085"/>
                <a:gd name="connsiteY12" fmla="*/ 253682 h 317057"/>
                <a:gd name="connsiteX13" fmla="*/ 298764 w 353085"/>
                <a:gd name="connsiteY13" fmla="*/ 226522 h 317057"/>
                <a:gd name="connsiteX14" fmla="*/ 289710 w 353085"/>
                <a:gd name="connsiteY14" fmla="*/ 163148 h 317057"/>
                <a:gd name="connsiteX15" fmla="*/ 280657 w 353085"/>
                <a:gd name="connsiteY15" fmla="*/ 135987 h 317057"/>
                <a:gd name="connsiteX16" fmla="*/ 199176 w 353085"/>
                <a:gd name="connsiteY16" fmla="*/ 108827 h 317057"/>
                <a:gd name="connsiteX17" fmla="*/ 135802 w 353085"/>
                <a:gd name="connsiteY17" fmla="*/ 90720 h 317057"/>
                <a:gd name="connsiteX18" fmla="*/ 117695 w 353085"/>
                <a:gd name="connsiteY18" fmla="*/ 63560 h 317057"/>
                <a:gd name="connsiteX19" fmla="*/ 72427 w 353085"/>
                <a:gd name="connsiteY19" fmla="*/ 45453 h 31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53085" h="317057">
                  <a:moveTo>
                    <a:pt x="72427" y="45453"/>
                  </a:moveTo>
                  <a:lnTo>
                    <a:pt x="72427" y="45453"/>
                  </a:lnTo>
                  <a:cubicBezTo>
                    <a:pt x="51302" y="30364"/>
                    <a:pt x="34238" y="6481"/>
                    <a:pt x="9053" y="185"/>
                  </a:cubicBezTo>
                  <a:cubicBezTo>
                    <a:pt x="-205" y="-2130"/>
                    <a:pt x="0" y="17803"/>
                    <a:pt x="0" y="27346"/>
                  </a:cubicBezTo>
                  <a:cubicBezTo>
                    <a:pt x="0" y="36889"/>
                    <a:pt x="3092" y="47054"/>
                    <a:pt x="9053" y="54506"/>
                  </a:cubicBezTo>
                  <a:cubicBezTo>
                    <a:pt x="21818" y="70462"/>
                    <a:pt x="45481" y="75702"/>
                    <a:pt x="63374" y="81666"/>
                  </a:cubicBezTo>
                  <a:cubicBezTo>
                    <a:pt x="80279" y="92936"/>
                    <a:pt x="107444" y="108482"/>
                    <a:pt x="117695" y="126934"/>
                  </a:cubicBezTo>
                  <a:cubicBezTo>
                    <a:pt x="126964" y="143619"/>
                    <a:pt x="117695" y="175220"/>
                    <a:pt x="135802" y="181255"/>
                  </a:cubicBezTo>
                  <a:cubicBezTo>
                    <a:pt x="191735" y="199899"/>
                    <a:pt x="153466" y="189358"/>
                    <a:pt x="253497" y="199362"/>
                  </a:cubicBezTo>
                  <a:cubicBezTo>
                    <a:pt x="259532" y="217469"/>
                    <a:pt x="258107" y="240186"/>
                    <a:pt x="271603" y="253682"/>
                  </a:cubicBezTo>
                  <a:cubicBezTo>
                    <a:pt x="332672" y="314751"/>
                    <a:pt x="301631" y="299905"/>
                    <a:pt x="353085" y="317057"/>
                  </a:cubicBezTo>
                  <a:cubicBezTo>
                    <a:pt x="350067" y="298950"/>
                    <a:pt x="353138" y="278674"/>
                    <a:pt x="344031" y="262736"/>
                  </a:cubicBezTo>
                  <a:cubicBezTo>
                    <a:pt x="339296" y="254450"/>
                    <a:pt x="324323" y="259644"/>
                    <a:pt x="316871" y="253682"/>
                  </a:cubicBezTo>
                  <a:cubicBezTo>
                    <a:pt x="308375" y="246885"/>
                    <a:pt x="304800" y="235575"/>
                    <a:pt x="298764" y="226522"/>
                  </a:cubicBezTo>
                  <a:cubicBezTo>
                    <a:pt x="295746" y="205397"/>
                    <a:pt x="293895" y="184073"/>
                    <a:pt x="289710" y="163148"/>
                  </a:cubicBezTo>
                  <a:cubicBezTo>
                    <a:pt x="287838" y="153790"/>
                    <a:pt x="286619" y="143439"/>
                    <a:pt x="280657" y="135987"/>
                  </a:cubicBezTo>
                  <a:cubicBezTo>
                    <a:pt x="260574" y="110882"/>
                    <a:pt x="226523" y="114296"/>
                    <a:pt x="199176" y="108827"/>
                  </a:cubicBezTo>
                  <a:cubicBezTo>
                    <a:pt x="170762" y="103144"/>
                    <a:pt x="161684" y="99347"/>
                    <a:pt x="135802" y="90720"/>
                  </a:cubicBezTo>
                  <a:cubicBezTo>
                    <a:pt x="129766" y="81667"/>
                    <a:pt x="126192" y="70357"/>
                    <a:pt x="117695" y="63560"/>
                  </a:cubicBezTo>
                  <a:cubicBezTo>
                    <a:pt x="110243" y="57598"/>
                    <a:pt x="79972" y="48471"/>
                    <a:pt x="72427" y="45453"/>
                  </a:cubicBezTo>
                  <a:close/>
                </a:path>
              </a:pathLst>
            </a:custGeom>
            <a:solidFill>
              <a:srgbClr val="E78C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97"/>
            <p:cNvSpPr/>
            <p:nvPr/>
          </p:nvSpPr>
          <p:spPr>
            <a:xfrm>
              <a:off x="171427" y="3702867"/>
              <a:ext cx="745531" cy="416892"/>
            </a:xfrm>
            <a:custGeom>
              <a:avLst/>
              <a:gdLst>
                <a:gd name="connsiteX0" fmla="*/ 18696 w 745531"/>
                <a:gd name="connsiteY0" fmla="*/ 0 h 416892"/>
                <a:gd name="connsiteX1" fmla="*/ 18696 w 745531"/>
                <a:gd name="connsiteY1" fmla="*/ 0 h 416892"/>
                <a:gd name="connsiteX2" fmla="*/ 100177 w 745531"/>
                <a:gd name="connsiteY2" fmla="*/ 9054 h 416892"/>
                <a:gd name="connsiteX3" fmla="*/ 281246 w 745531"/>
                <a:gd name="connsiteY3" fmla="*/ 36214 h 416892"/>
                <a:gd name="connsiteX4" fmla="*/ 335567 w 745531"/>
                <a:gd name="connsiteY4" fmla="*/ 63375 h 416892"/>
                <a:gd name="connsiteX5" fmla="*/ 362728 w 745531"/>
                <a:gd name="connsiteY5" fmla="*/ 90535 h 416892"/>
                <a:gd name="connsiteX6" fmla="*/ 398942 w 745531"/>
                <a:gd name="connsiteY6" fmla="*/ 99588 h 416892"/>
                <a:gd name="connsiteX7" fmla="*/ 435155 w 745531"/>
                <a:gd name="connsiteY7" fmla="*/ 126749 h 416892"/>
                <a:gd name="connsiteX8" fmla="*/ 570957 w 745531"/>
                <a:gd name="connsiteY8" fmla="*/ 153909 h 416892"/>
                <a:gd name="connsiteX9" fmla="*/ 616225 w 745531"/>
                <a:gd name="connsiteY9" fmla="*/ 162963 h 416892"/>
                <a:gd name="connsiteX10" fmla="*/ 679599 w 745531"/>
                <a:gd name="connsiteY10" fmla="*/ 208230 h 416892"/>
                <a:gd name="connsiteX11" fmla="*/ 733920 w 745531"/>
                <a:gd name="connsiteY11" fmla="*/ 253497 h 416892"/>
                <a:gd name="connsiteX12" fmla="*/ 733920 w 745531"/>
                <a:gd name="connsiteY12" fmla="*/ 416460 h 416892"/>
                <a:gd name="connsiteX13" fmla="*/ 27749 w 745531"/>
                <a:gd name="connsiteY13" fmla="*/ 398353 h 416892"/>
                <a:gd name="connsiteX14" fmla="*/ 36803 w 745531"/>
                <a:gd name="connsiteY14" fmla="*/ 280658 h 416892"/>
                <a:gd name="connsiteX15" fmla="*/ 45856 w 745531"/>
                <a:gd name="connsiteY15" fmla="*/ 253497 h 416892"/>
                <a:gd name="connsiteX16" fmla="*/ 36803 w 745531"/>
                <a:gd name="connsiteY16" fmla="*/ 126749 h 416892"/>
                <a:gd name="connsiteX17" fmla="*/ 589 w 745531"/>
                <a:gd name="connsiteY17" fmla="*/ 36214 h 416892"/>
                <a:gd name="connsiteX18" fmla="*/ 18696 w 745531"/>
                <a:gd name="connsiteY18" fmla="*/ 0 h 416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45531" h="416892">
                  <a:moveTo>
                    <a:pt x="18696" y="0"/>
                  </a:moveTo>
                  <a:lnTo>
                    <a:pt x="18696" y="0"/>
                  </a:lnTo>
                  <a:lnTo>
                    <a:pt x="100177" y="9054"/>
                  </a:lnTo>
                  <a:cubicBezTo>
                    <a:pt x="182308" y="18910"/>
                    <a:pt x="217020" y="17864"/>
                    <a:pt x="281246" y="36214"/>
                  </a:cubicBezTo>
                  <a:cubicBezTo>
                    <a:pt x="306100" y="43315"/>
                    <a:pt x="314865" y="46124"/>
                    <a:pt x="335567" y="63375"/>
                  </a:cubicBezTo>
                  <a:cubicBezTo>
                    <a:pt x="345403" y="71572"/>
                    <a:pt x="351611" y="84183"/>
                    <a:pt x="362728" y="90535"/>
                  </a:cubicBezTo>
                  <a:cubicBezTo>
                    <a:pt x="373531" y="96708"/>
                    <a:pt x="386871" y="96570"/>
                    <a:pt x="398942" y="99588"/>
                  </a:cubicBezTo>
                  <a:cubicBezTo>
                    <a:pt x="411013" y="108642"/>
                    <a:pt x="421659" y="120001"/>
                    <a:pt x="435155" y="126749"/>
                  </a:cubicBezTo>
                  <a:cubicBezTo>
                    <a:pt x="484189" y="151266"/>
                    <a:pt x="515195" y="145943"/>
                    <a:pt x="570957" y="153909"/>
                  </a:cubicBezTo>
                  <a:cubicBezTo>
                    <a:pt x="586191" y="156085"/>
                    <a:pt x="601136" y="159945"/>
                    <a:pt x="616225" y="162963"/>
                  </a:cubicBezTo>
                  <a:cubicBezTo>
                    <a:pt x="637717" y="177291"/>
                    <a:pt x="659951" y="191389"/>
                    <a:pt x="679599" y="208230"/>
                  </a:cubicBezTo>
                  <a:cubicBezTo>
                    <a:pt x="740595" y="260512"/>
                    <a:pt x="673889" y="213477"/>
                    <a:pt x="733920" y="253497"/>
                  </a:cubicBezTo>
                  <a:cubicBezTo>
                    <a:pt x="735723" y="267924"/>
                    <a:pt x="759120" y="411530"/>
                    <a:pt x="733920" y="416460"/>
                  </a:cubicBezTo>
                  <a:cubicBezTo>
                    <a:pt x="715794" y="420006"/>
                    <a:pt x="103691" y="400654"/>
                    <a:pt x="27749" y="398353"/>
                  </a:cubicBezTo>
                  <a:cubicBezTo>
                    <a:pt x="30767" y="359121"/>
                    <a:pt x="31923" y="319702"/>
                    <a:pt x="36803" y="280658"/>
                  </a:cubicBezTo>
                  <a:cubicBezTo>
                    <a:pt x="37987" y="271188"/>
                    <a:pt x="45856" y="263040"/>
                    <a:pt x="45856" y="253497"/>
                  </a:cubicBezTo>
                  <a:cubicBezTo>
                    <a:pt x="45856" y="211140"/>
                    <a:pt x="43086" y="168637"/>
                    <a:pt x="36803" y="126749"/>
                  </a:cubicBezTo>
                  <a:cubicBezTo>
                    <a:pt x="26527" y="58243"/>
                    <a:pt x="18676" y="90476"/>
                    <a:pt x="589" y="36214"/>
                  </a:cubicBezTo>
                  <a:cubicBezTo>
                    <a:pt x="-1320" y="30488"/>
                    <a:pt x="589" y="24143"/>
                    <a:pt x="18696" y="0"/>
                  </a:cubicBezTo>
                  <a:close/>
                </a:path>
              </a:pathLst>
            </a:cu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a:off x="2254313" y="3802456"/>
              <a:ext cx="1171350" cy="325924"/>
            </a:xfrm>
            <a:custGeom>
              <a:avLst/>
              <a:gdLst>
                <a:gd name="connsiteX0" fmla="*/ 0 w 1171350"/>
                <a:gd name="connsiteY0" fmla="*/ 253497 h 289711"/>
                <a:gd name="connsiteX1" fmla="*/ 0 w 1171350"/>
                <a:gd name="connsiteY1" fmla="*/ 253497 h 289711"/>
                <a:gd name="connsiteX2" fmla="*/ 54321 w 1171350"/>
                <a:gd name="connsiteY2" fmla="*/ 190122 h 289711"/>
                <a:gd name="connsiteX3" fmla="*/ 108642 w 1171350"/>
                <a:gd name="connsiteY3" fmla="*/ 144855 h 289711"/>
                <a:gd name="connsiteX4" fmla="*/ 135802 w 1171350"/>
                <a:gd name="connsiteY4" fmla="*/ 135802 h 289711"/>
                <a:gd name="connsiteX5" fmla="*/ 217283 w 1171350"/>
                <a:gd name="connsiteY5" fmla="*/ 108641 h 289711"/>
                <a:gd name="connsiteX6" fmla="*/ 244444 w 1171350"/>
                <a:gd name="connsiteY6" fmla="*/ 90534 h 289711"/>
                <a:gd name="connsiteX7" fmla="*/ 271604 w 1171350"/>
                <a:gd name="connsiteY7" fmla="*/ 81481 h 289711"/>
                <a:gd name="connsiteX8" fmla="*/ 298764 w 1171350"/>
                <a:gd name="connsiteY8" fmla="*/ 63374 h 289711"/>
                <a:gd name="connsiteX9" fmla="*/ 334978 w 1171350"/>
                <a:gd name="connsiteY9" fmla="*/ 54321 h 289711"/>
                <a:gd name="connsiteX10" fmla="*/ 479834 w 1171350"/>
                <a:gd name="connsiteY10" fmla="*/ 45267 h 289711"/>
                <a:gd name="connsiteX11" fmla="*/ 506994 w 1171350"/>
                <a:gd name="connsiteY11" fmla="*/ 27160 h 289711"/>
                <a:gd name="connsiteX12" fmla="*/ 588475 w 1171350"/>
                <a:gd name="connsiteY12" fmla="*/ 9053 h 289711"/>
                <a:gd name="connsiteX13" fmla="*/ 615636 w 1171350"/>
                <a:gd name="connsiteY13" fmla="*/ 0 h 289711"/>
                <a:gd name="connsiteX14" fmla="*/ 697117 w 1171350"/>
                <a:gd name="connsiteY14" fmla="*/ 9053 h 289711"/>
                <a:gd name="connsiteX15" fmla="*/ 724277 w 1171350"/>
                <a:gd name="connsiteY15" fmla="*/ 27160 h 289711"/>
                <a:gd name="connsiteX16" fmla="*/ 778598 w 1171350"/>
                <a:gd name="connsiteY16" fmla="*/ 45267 h 289711"/>
                <a:gd name="connsiteX17" fmla="*/ 805758 w 1171350"/>
                <a:gd name="connsiteY17" fmla="*/ 54321 h 289711"/>
                <a:gd name="connsiteX18" fmla="*/ 823865 w 1171350"/>
                <a:gd name="connsiteY18" fmla="*/ 81481 h 289711"/>
                <a:gd name="connsiteX19" fmla="*/ 851026 w 1171350"/>
                <a:gd name="connsiteY19" fmla="*/ 90534 h 289711"/>
                <a:gd name="connsiteX20" fmla="*/ 878186 w 1171350"/>
                <a:gd name="connsiteY20" fmla="*/ 117695 h 289711"/>
                <a:gd name="connsiteX21" fmla="*/ 905347 w 1171350"/>
                <a:gd name="connsiteY21" fmla="*/ 172016 h 289711"/>
                <a:gd name="connsiteX22" fmla="*/ 941560 w 1171350"/>
                <a:gd name="connsiteY22" fmla="*/ 199176 h 289711"/>
                <a:gd name="connsiteX23" fmla="*/ 959667 w 1171350"/>
                <a:gd name="connsiteY23" fmla="*/ 226336 h 289711"/>
                <a:gd name="connsiteX24" fmla="*/ 995881 w 1171350"/>
                <a:gd name="connsiteY24" fmla="*/ 235390 h 289711"/>
                <a:gd name="connsiteX25" fmla="*/ 1131683 w 1171350"/>
                <a:gd name="connsiteY25" fmla="*/ 244443 h 289711"/>
                <a:gd name="connsiteX26" fmla="*/ 1158844 w 1171350"/>
                <a:gd name="connsiteY26" fmla="*/ 262550 h 289711"/>
                <a:gd name="connsiteX27" fmla="*/ 1167897 w 1171350"/>
                <a:gd name="connsiteY27" fmla="*/ 289711 h 289711"/>
                <a:gd name="connsiteX28" fmla="*/ 1032095 w 1171350"/>
                <a:gd name="connsiteY28" fmla="*/ 262550 h 289711"/>
                <a:gd name="connsiteX29" fmla="*/ 1004935 w 1171350"/>
                <a:gd name="connsiteY29" fmla="*/ 253497 h 289711"/>
                <a:gd name="connsiteX30" fmla="*/ 0 w 1171350"/>
                <a:gd name="connsiteY30" fmla="*/ 253497 h 28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71350" h="289711">
                  <a:moveTo>
                    <a:pt x="0" y="253497"/>
                  </a:moveTo>
                  <a:lnTo>
                    <a:pt x="0" y="253497"/>
                  </a:lnTo>
                  <a:cubicBezTo>
                    <a:pt x="18107" y="232372"/>
                    <a:pt x="35708" y="210803"/>
                    <a:pt x="54321" y="190122"/>
                  </a:cubicBezTo>
                  <a:cubicBezTo>
                    <a:pt x="70703" y="171919"/>
                    <a:pt x="86526" y="155913"/>
                    <a:pt x="108642" y="144855"/>
                  </a:cubicBezTo>
                  <a:cubicBezTo>
                    <a:pt x="117178" y="140587"/>
                    <a:pt x="126749" y="138820"/>
                    <a:pt x="135802" y="135802"/>
                  </a:cubicBezTo>
                  <a:cubicBezTo>
                    <a:pt x="197515" y="94659"/>
                    <a:pt x="119704" y="141168"/>
                    <a:pt x="217283" y="108641"/>
                  </a:cubicBezTo>
                  <a:cubicBezTo>
                    <a:pt x="227606" y="105200"/>
                    <a:pt x="234712" y="95400"/>
                    <a:pt x="244444" y="90534"/>
                  </a:cubicBezTo>
                  <a:cubicBezTo>
                    <a:pt x="252980" y="86266"/>
                    <a:pt x="262551" y="84499"/>
                    <a:pt x="271604" y="81481"/>
                  </a:cubicBezTo>
                  <a:cubicBezTo>
                    <a:pt x="280657" y="75445"/>
                    <a:pt x="288763" y="67660"/>
                    <a:pt x="298764" y="63374"/>
                  </a:cubicBezTo>
                  <a:cubicBezTo>
                    <a:pt x="310201" y="58473"/>
                    <a:pt x="322597" y="55559"/>
                    <a:pt x="334978" y="54321"/>
                  </a:cubicBezTo>
                  <a:cubicBezTo>
                    <a:pt x="383117" y="49507"/>
                    <a:pt x="431549" y="48285"/>
                    <a:pt x="479834" y="45267"/>
                  </a:cubicBezTo>
                  <a:cubicBezTo>
                    <a:pt x="488887" y="39231"/>
                    <a:pt x="497262" y="32026"/>
                    <a:pt x="506994" y="27160"/>
                  </a:cubicBezTo>
                  <a:cubicBezTo>
                    <a:pt x="531447" y="14933"/>
                    <a:pt x="563446" y="14615"/>
                    <a:pt x="588475" y="9053"/>
                  </a:cubicBezTo>
                  <a:cubicBezTo>
                    <a:pt x="597791" y="6983"/>
                    <a:pt x="606582" y="3018"/>
                    <a:pt x="615636" y="0"/>
                  </a:cubicBezTo>
                  <a:cubicBezTo>
                    <a:pt x="642796" y="3018"/>
                    <a:pt x="670605" y="2425"/>
                    <a:pt x="697117" y="9053"/>
                  </a:cubicBezTo>
                  <a:cubicBezTo>
                    <a:pt x="707673" y="11692"/>
                    <a:pt x="714334" y="22741"/>
                    <a:pt x="724277" y="27160"/>
                  </a:cubicBezTo>
                  <a:cubicBezTo>
                    <a:pt x="741718" y="34912"/>
                    <a:pt x="760491" y="39231"/>
                    <a:pt x="778598" y="45267"/>
                  </a:cubicBezTo>
                  <a:lnTo>
                    <a:pt x="805758" y="54321"/>
                  </a:lnTo>
                  <a:cubicBezTo>
                    <a:pt x="811794" y="63374"/>
                    <a:pt x="815368" y="74684"/>
                    <a:pt x="823865" y="81481"/>
                  </a:cubicBezTo>
                  <a:cubicBezTo>
                    <a:pt x="831317" y="87443"/>
                    <a:pt x="843085" y="85240"/>
                    <a:pt x="851026" y="90534"/>
                  </a:cubicBezTo>
                  <a:cubicBezTo>
                    <a:pt x="861679" y="97636"/>
                    <a:pt x="869133" y="108641"/>
                    <a:pt x="878186" y="117695"/>
                  </a:cubicBezTo>
                  <a:cubicBezTo>
                    <a:pt x="885550" y="139784"/>
                    <a:pt x="887797" y="154466"/>
                    <a:pt x="905347" y="172016"/>
                  </a:cubicBezTo>
                  <a:cubicBezTo>
                    <a:pt x="916016" y="182685"/>
                    <a:pt x="930891" y="188507"/>
                    <a:pt x="941560" y="199176"/>
                  </a:cubicBezTo>
                  <a:cubicBezTo>
                    <a:pt x="949254" y="206870"/>
                    <a:pt x="950614" y="220300"/>
                    <a:pt x="959667" y="226336"/>
                  </a:cubicBezTo>
                  <a:cubicBezTo>
                    <a:pt x="970020" y="233238"/>
                    <a:pt x="983506" y="234087"/>
                    <a:pt x="995881" y="235390"/>
                  </a:cubicBezTo>
                  <a:cubicBezTo>
                    <a:pt x="1041000" y="240139"/>
                    <a:pt x="1086416" y="241425"/>
                    <a:pt x="1131683" y="244443"/>
                  </a:cubicBezTo>
                  <a:cubicBezTo>
                    <a:pt x="1140737" y="250479"/>
                    <a:pt x="1152047" y="254053"/>
                    <a:pt x="1158844" y="262550"/>
                  </a:cubicBezTo>
                  <a:cubicBezTo>
                    <a:pt x="1164806" y="270002"/>
                    <a:pt x="1177440" y="289711"/>
                    <a:pt x="1167897" y="289711"/>
                  </a:cubicBezTo>
                  <a:cubicBezTo>
                    <a:pt x="1121733" y="289711"/>
                    <a:pt x="1075890" y="277148"/>
                    <a:pt x="1032095" y="262550"/>
                  </a:cubicBezTo>
                  <a:cubicBezTo>
                    <a:pt x="1023042" y="259532"/>
                    <a:pt x="1014478" y="253583"/>
                    <a:pt x="1004935" y="253497"/>
                  </a:cubicBezTo>
                  <a:lnTo>
                    <a:pt x="0" y="253497"/>
                  </a:lnTo>
                  <a:close/>
                </a:path>
              </a:pathLst>
            </a:cu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ame 99"/>
            <p:cNvSpPr/>
            <p:nvPr/>
          </p:nvSpPr>
          <p:spPr>
            <a:xfrm>
              <a:off x="117695" y="162962"/>
              <a:ext cx="7079810" cy="4001632"/>
            </a:xfrm>
            <a:prstGeom prst="frame">
              <a:avLst>
                <a:gd name="adj1" fmla="val 3903"/>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 name="TextBox 100"/>
            <p:cNvSpPr txBox="1"/>
            <p:nvPr/>
          </p:nvSpPr>
          <p:spPr>
            <a:xfrm>
              <a:off x="4562947" y="316871"/>
              <a:ext cx="1403287" cy="307777"/>
            </a:xfrm>
            <a:prstGeom prst="rect">
              <a:avLst/>
            </a:prstGeom>
            <a:noFill/>
          </p:spPr>
          <p:txBody>
            <a:bodyPr wrap="square" rtlCol="0">
              <a:spAutoFit/>
            </a:bodyPr>
            <a:lstStyle/>
            <a:p>
              <a:r>
                <a:rPr lang="en-US" sz="1400" i="1" dirty="0">
                  <a:effectLst>
                    <a:glow rad="63500">
                      <a:schemeClr val="accent2">
                        <a:satMod val="175000"/>
                        <a:alpha val="40000"/>
                      </a:schemeClr>
                    </a:glow>
                  </a:effectLst>
                </a:rPr>
                <a:t>Black Sea</a:t>
              </a:r>
            </a:p>
          </p:txBody>
        </p:sp>
        <p:sp>
          <p:nvSpPr>
            <p:cNvPr id="102" name="TextBox 101"/>
            <p:cNvSpPr txBox="1"/>
            <p:nvPr/>
          </p:nvSpPr>
          <p:spPr>
            <a:xfrm>
              <a:off x="1990254" y="3121936"/>
              <a:ext cx="2101913" cy="369332"/>
            </a:xfrm>
            <a:prstGeom prst="rect">
              <a:avLst/>
            </a:prstGeom>
            <a:noFill/>
          </p:spPr>
          <p:txBody>
            <a:bodyPr wrap="square" rtlCol="0">
              <a:spAutoFit/>
            </a:bodyPr>
            <a:lstStyle/>
            <a:p>
              <a:r>
                <a:rPr lang="en-US" i="1" dirty="0">
                  <a:effectLst>
                    <a:glow rad="63500">
                      <a:schemeClr val="accent2">
                        <a:satMod val="175000"/>
                        <a:alpha val="40000"/>
                      </a:schemeClr>
                    </a:glow>
                  </a:effectLst>
                </a:rPr>
                <a:t>Mediterranean Sea</a:t>
              </a:r>
            </a:p>
          </p:txBody>
        </p:sp>
        <p:sp>
          <p:nvSpPr>
            <p:cNvPr id="103" name="TextBox 102"/>
            <p:cNvSpPr txBox="1"/>
            <p:nvPr/>
          </p:nvSpPr>
          <p:spPr>
            <a:xfrm rot="2941801">
              <a:off x="1193549" y="740875"/>
              <a:ext cx="1403287" cy="307777"/>
            </a:xfrm>
            <a:prstGeom prst="rect">
              <a:avLst/>
            </a:prstGeom>
            <a:noFill/>
          </p:spPr>
          <p:txBody>
            <a:bodyPr wrap="square" rtlCol="0">
              <a:spAutoFit/>
            </a:bodyPr>
            <a:lstStyle/>
            <a:p>
              <a:r>
                <a:rPr lang="en-US" sz="1400" i="1" dirty="0">
                  <a:effectLst>
                    <a:glow rad="63500">
                      <a:schemeClr val="accent2">
                        <a:satMod val="175000"/>
                        <a:alpha val="40000"/>
                      </a:schemeClr>
                    </a:glow>
                  </a:effectLst>
                </a:rPr>
                <a:t>Adriatic Sea</a:t>
              </a:r>
            </a:p>
          </p:txBody>
        </p:sp>
        <p:grpSp>
          <p:nvGrpSpPr>
            <p:cNvPr id="104" name="Group 103"/>
            <p:cNvGrpSpPr/>
            <p:nvPr/>
          </p:nvGrpSpPr>
          <p:grpSpPr>
            <a:xfrm>
              <a:off x="225366" y="476707"/>
              <a:ext cx="607553" cy="341122"/>
              <a:chOff x="2515892" y="1363947"/>
              <a:chExt cx="607553" cy="341122"/>
            </a:xfrm>
          </p:grpSpPr>
          <p:sp>
            <p:nvSpPr>
              <p:cNvPr id="113" name="TextBox 112"/>
              <p:cNvSpPr txBox="1"/>
              <p:nvPr/>
            </p:nvSpPr>
            <p:spPr>
              <a:xfrm>
                <a:off x="2515892" y="1363947"/>
                <a:ext cx="607553" cy="276999"/>
              </a:xfrm>
              <a:prstGeom prst="rect">
                <a:avLst/>
              </a:prstGeom>
              <a:noFill/>
            </p:spPr>
            <p:txBody>
              <a:bodyPr wrap="square" rtlCol="0">
                <a:spAutoFit/>
              </a:bodyPr>
              <a:lstStyle/>
              <a:p>
                <a:r>
                  <a:rPr lang="en-US" sz="1200" dirty="0"/>
                  <a:t>Rome</a:t>
                </a:r>
              </a:p>
            </p:txBody>
          </p:sp>
          <p:sp>
            <p:nvSpPr>
              <p:cNvPr id="114" name="5-Point Star 113"/>
              <p:cNvSpPr/>
              <p:nvPr/>
            </p:nvSpPr>
            <p:spPr>
              <a:xfrm>
                <a:off x="2786958" y="1574440"/>
                <a:ext cx="141514" cy="130629"/>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TextBox 104"/>
            <p:cNvSpPr txBox="1"/>
            <p:nvPr/>
          </p:nvSpPr>
          <p:spPr>
            <a:xfrm>
              <a:off x="786144" y="677501"/>
              <a:ext cx="752946" cy="307777"/>
            </a:xfrm>
            <a:prstGeom prst="rect">
              <a:avLst/>
            </a:prstGeom>
            <a:noFill/>
          </p:spPr>
          <p:txBody>
            <a:bodyPr wrap="square" rtlCol="0">
              <a:spAutoFit/>
            </a:bodyPr>
            <a:lstStyle/>
            <a:p>
              <a:r>
                <a:rPr lang="en-US" sz="1400" i="1" dirty="0">
                  <a:effectLst>
                    <a:glow rad="63500">
                      <a:schemeClr val="accent2">
                        <a:satMod val="175000"/>
                        <a:alpha val="40000"/>
                      </a:schemeClr>
                    </a:glow>
                  </a:effectLst>
                </a:rPr>
                <a:t>Italy</a:t>
              </a:r>
            </a:p>
          </p:txBody>
        </p:sp>
        <p:sp>
          <p:nvSpPr>
            <p:cNvPr id="106" name="TextBox 105"/>
            <p:cNvSpPr txBox="1"/>
            <p:nvPr/>
          </p:nvSpPr>
          <p:spPr>
            <a:xfrm>
              <a:off x="2550060" y="440602"/>
              <a:ext cx="1514945" cy="307777"/>
            </a:xfrm>
            <a:prstGeom prst="rect">
              <a:avLst/>
            </a:prstGeom>
            <a:noFill/>
          </p:spPr>
          <p:txBody>
            <a:bodyPr wrap="square" rtlCol="0">
              <a:spAutoFit/>
            </a:bodyPr>
            <a:lstStyle/>
            <a:p>
              <a:r>
                <a:rPr lang="en-US" sz="1400" i="1" dirty="0">
                  <a:effectLst>
                    <a:glow rad="63500">
                      <a:schemeClr val="accent2">
                        <a:satMod val="175000"/>
                        <a:alpha val="40000"/>
                      </a:schemeClr>
                    </a:glow>
                  </a:effectLst>
                </a:rPr>
                <a:t>Macedonia</a:t>
              </a:r>
            </a:p>
          </p:txBody>
        </p:sp>
        <p:sp>
          <p:nvSpPr>
            <p:cNvPr id="107" name="TextBox 106"/>
            <p:cNvSpPr txBox="1"/>
            <p:nvPr/>
          </p:nvSpPr>
          <p:spPr>
            <a:xfrm>
              <a:off x="4152524" y="1246361"/>
              <a:ext cx="752946" cy="307777"/>
            </a:xfrm>
            <a:prstGeom prst="rect">
              <a:avLst/>
            </a:prstGeom>
            <a:noFill/>
          </p:spPr>
          <p:txBody>
            <a:bodyPr wrap="square" rtlCol="0">
              <a:spAutoFit/>
            </a:bodyPr>
            <a:lstStyle/>
            <a:p>
              <a:r>
                <a:rPr lang="en-US" sz="1400" i="1" dirty="0" err="1">
                  <a:effectLst>
                    <a:glow rad="63500">
                      <a:schemeClr val="accent2">
                        <a:satMod val="175000"/>
                        <a:alpha val="40000"/>
                      </a:schemeClr>
                    </a:glow>
                  </a:effectLst>
                </a:rPr>
                <a:t>Mysia</a:t>
              </a:r>
              <a:endParaRPr lang="en-US" sz="1400" i="1" dirty="0">
                <a:effectLst>
                  <a:glow rad="63500">
                    <a:schemeClr val="accent2">
                      <a:satMod val="175000"/>
                      <a:alpha val="40000"/>
                    </a:schemeClr>
                  </a:glow>
                </a:effectLst>
              </a:endParaRPr>
            </a:p>
          </p:txBody>
        </p:sp>
        <p:sp>
          <p:nvSpPr>
            <p:cNvPr id="108" name="TextBox 107"/>
            <p:cNvSpPr txBox="1"/>
            <p:nvPr/>
          </p:nvSpPr>
          <p:spPr>
            <a:xfrm>
              <a:off x="377229" y="1988744"/>
              <a:ext cx="752946" cy="261610"/>
            </a:xfrm>
            <a:prstGeom prst="rect">
              <a:avLst/>
            </a:prstGeom>
            <a:noFill/>
          </p:spPr>
          <p:txBody>
            <a:bodyPr wrap="square" rtlCol="0">
              <a:spAutoFit/>
            </a:bodyPr>
            <a:lstStyle/>
            <a:p>
              <a:r>
                <a:rPr lang="en-US" sz="1100" i="1" dirty="0">
                  <a:effectLst>
                    <a:glow rad="63500">
                      <a:schemeClr val="accent2">
                        <a:satMod val="175000"/>
                        <a:alpha val="40000"/>
                      </a:schemeClr>
                    </a:glow>
                  </a:effectLst>
                </a:rPr>
                <a:t>Sicily</a:t>
              </a:r>
            </a:p>
          </p:txBody>
        </p:sp>
        <p:sp>
          <p:nvSpPr>
            <p:cNvPr id="109" name="TextBox 108"/>
            <p:cNvSpPr txBox="1"/>
            <p:nvPr/>
          </p:nvSpPr>
          <p:spPr>
            <a:xfrm>
              <a:off x="3355820" y="2595326"/>
              <a:ext cx="752946" cy="307777"/>
            </a:xfrm>
            <a:prstGeom prst="rect">
              <a:avLst/>
            </a:prstGeom>
            <a:noFill/>
          </p:spPr>
          <p:txBody>
            <a:bodyPr wrap="square" rtlCol="0">
              <a:spAutoFit/>
            </a:bodyPr>
            <a:lstStyle/>
            <a:p>
              <a:r>
                <a:rPr lang="en-US" sz="1400" i="1" dirty="0">
                  <a:effectLst>
                    <a:glow rad="63500">
                      <a:schemeClr val="accent2">
                        <a:satMod val="175000"/>
                        <a:alpha val="40000"/>
                      </a:schemeClr>
                    </a:glow>
                  </a:effectLst>
                </a:rPr>
                <a:t>Crete</a:t>
              </a:r>
            </a:p>
          </p:txBody>
        </p:sp>
        <p:sp>
          <p:nvSpPr>
            <p:cNvPr id="110" name="TextBox 109"/>
            <p:cNvSpPr txBox="1"/>
            <p:nvPr/>
          </p:nvSpPr>
          <p:spPr>
            <a:xfrm>
              <a:off x="2405742" y="2014287"/>
              <a:ext cx="717704" cy="261610"/>
            </a:xfrm>
            <a:prstGeom prst="rect">
              <a:avLst/>
            </a:prstGeom>
            <a:noFill/>
          </p:spPr>
          <p:txBody>
            <a:bodyPr wrap="square" rtlCol="0">
              <a:spAutoFit/>
            </a:bodyPr>
            <a:lstStyle/>
            <a:p>
              <a:r>
                <a:rPr lang="en-US" sz="1100" dirty="0"/>
                <a:t>Corinth</a:t>
              </a:r>
            </a:p>
          </p:txBody>
        </p:sp>
        <p:sp>
          <p:nvSpPr>
            <p:cNvPr id="111" name="Freeform 110"/>
            <p:cNvSpPr/>
            <p:nvPr/>
          </p:nvSpPr>
          <p:spPr>
            <a:xfrm>
              <a:off x="6753318" y="3684760"/>
              <a:ext cx="88768" cy="280658"/>
            </a:xfrm>
            <a:custGeom>
              <a:avLst/>
              <a:gdLst>
                <a:gd name="connsiteX0" fmla="*/ 9621 w 88768"/>
                <a:gd name="connsiteY0" fmla="*/ 280658 h 280658"/>
                <a:gd name="connsiteX1" fmla="*/ 9621 w 88768"/>
                <a:gd name="connsiteY1" fmla="*/ 280658 h 280658"/>
                <a:gd name="connsiteX2" fmla="*/ 9621 w 88768"/>
                <a:gd name="connsiteY2" fmla="*/ 81482 h 280658"/>
                <a:gd name="connsiteX3" fmla="*/ 18674 w 88768"/>
                <a:gd name="connsiteY3" fmla="*/ 54321 h 280658"/>
                <a:gd name="connsiteX4" fmla="*/ 72995 w 88768"/>
                <a:gd name="connsiteY4" fmla="*/ 0 h 280658"/>
                <a:gd name="connsiteX5" fmla="*/ 72995 w 88768"/>
                <a:gd name="connsiteY5" fmla="*/ 199177 h 280658"/>
                <a:gd name="connsiteX6" fmla="*/ 63942 w 88768"/>
                <a:gd name="connsiteY6" fmla="*/ 226337 h 280658"/>
                <a:gd name="connsiteX7" fmla="*/ 36781 w 88768"/>
                <a:gd name="connsiteY7" fmla="*/ 253497 h 280658"/>
                <a:gd name="connsiteX8" fmla="*/ 9621 w 88768"/>
                <a:gd name="connsiteY8" fmla="*/ 280658 h 280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768" h="280658">
                  <a:moveTo>
                    <a:pt x="9621" y="280658"/>
                  </a:moveTo>
                  <a:lnTo>
                    <a:pt x="9621" y="280658"/>
                  </a:lnTo>
                  <a:cubicBezTo>
                    <a:pt x="-1501" y="180565"/>
                    <a:pt x="-4808" y="196915"/>
                    <a:pt x="9621" y="81482"/>
                  </a:cubicBezTo>
                  <a:cubicBezTo>
                    <a:pt x="10805" y="72012"/>
                    <a:pt x="12815" y="61854"/>
                    <a:pt x="18674" y="54321"/>
                  </a:cubicBezTo>
                  <a:cubicBezTo>
                    <a:pt x="34395" y="34108"/>
                    <a:pt x="72995" y="0"/>
                    <a:pt x="72995" y="0"/>
                  </a:cubicBezTo>
                  <a:cubicBezTo>
                    <a:pt x="99299" y="78910"/>
                    <a:pt x="88010" y="34009"/>
                    <a:pt x="72995" y="199177"/>
                  </a:cubicBezTo>
                  <a:cubicBezTo>
                    <a:pt x="72131" y="208681"/>
                    <a:pt x="69236" y="218397"/>
                    <a:pt x="63942" y="226337"/>
                  </a:cubicBezTo>
                  <a:cubicBezTo>
                    <a:pt x="56840" y="236990"/>
                    <a:pt x="45835" y="244443"/>
                    <a:pt x="36781" y="253497"/>
                  </a:cubicBezTo>
                  <a:lnTo>
                    <a:pt x="9621" y="280658"/>
                  </a:lnTo>
                  <a:close/>
                </a:path>
              </a:pathLst>
            </a:cu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5-Point Star 111"/>
            <p:cNvSpPr/>
            <p:nvPr/>
          </p:nvSpPr>
          <p:spPr>
            <a:xfrm>
              <a:off x="2885037" y="1998444"/>
              <a:ext cx="141514" cy="130629"/>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p:cNvSpPr/>
          <p:nvPr/>
        </p:nvSpPr>
        <p:spPr>
          <a:xfrm>
            <a:off x="8240486" y="2981236"/>
            <a:ext cx="3189514" cy="2585323"/>
          </a:xfrm>
          <a:prstGeom prst="rect">
            <a:avLst/>
          </a:prstGeom>
          <a:solidFill>
            <a:schemeClr val="bg2">
              <a:lumMod val="10000"/>
            </a:schemeClr>
          </a:solidFill>
          <a:ln>
            <a:solidFill>
              <a:schemeClr val="bg2">
                <a:lumMod val="75000"/>
              </a:schemeClr>
            </a:solidFill>
          </a:ln>
        </p:spPr>
        <p:txBody>
          <a:bodyPr wrap="square">
            <a:spAutoFit/>
          </a:bodyPr>
          <a:lstStyle/>
          <a:p>
            <a:r>
              <a:rPr lang="en-US" dirty="0">
                <a:solidFill>
                  <a:schemeClr val="bg1"/>
                </a:solidFill>
                <a:latin typeface="Open Sans"/>
              </a:rPr>
              <a:t>The Macedonian members did so because they desired to do the will of God. </a:t>
            </a:r>
          </a:p>
          <a:p>
            <a:endParaRPr lang="en-US" dirty="0">
              <a:solidFill>
                <a:schemeClr val="bg1"/>
              </a:solidFill>
              <a:latin typeface="Open Sans"/>
            </a:endParaRPr>
          </a:p>
          <a:p>
            <a:r>
              <a:rPr lang="en-US" dirty="0">
                <a:solidFill>
                  <a:schemeClr val="bg1"/>
                </a:solidFill>
                <a:latin typeface="Open Sans"/>
              </a:rPr>
              <a:t>Paul encouraged the Saints of Corinth to follow this example of providing for the needs of others out of sincere love.</a:t>
            </a:r>
            <a:endParaRPr lang="en-US" dirty="0">
              <a:solidFill>
                <a:schemeClr val="bg1"/>
              </a:solidFill>
            </a:endParaRPr>
          </a:p>
        </p:txBody>
      </p:sp>
    </p:spTree>
    <p:extLst>
      <p:ext uri="{BB962C8B-B14F-4D97-AF65-F5344CB8AC3E}">
        <p14:creationId xmlns:p14="http://schemas.microsoft.com/office/powerpoint/2010/main" val="988775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ancient coin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28427" b="1910"/>
          <a:stretch/>
        </p:blipFill>
        <p:spPr bwMode="auto">
          <a:xfrm>
            <a:off x="0" y="0"/>
            <a:ext cx="1223095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6488668"/>
            <a:ext cx="2286000" cy="369332"/>
          </a:xfrm>
          <a:prstGeom prst="rect">
            <a:avLst/>
          </a:prstGeom>
          <a:noFill/>
        </p:spPr>
        <p:txBody>
          <a:bodyPr wrap="square" rtlCol="0">
            <a:spAutoFit/>
          </a:bodyPr>
          <a:lstStyle/>
          <a:p>
            <a:r>
              <a:rPr lang="en-US" dirty="0">
                <a:solidFill>
                  <a:schemeClr val="bg1"/>
                </a:solidFill>
              </a:rPr>
              <a:t>2 Corinthians 8:9</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rPr>
              <a:t>Rich VS Poor</a:t>
            </a:r>
            <a:endParaRPr lang="en-US" sz="4400" dirty="0">
              <a:solidFill>
                <a:schemeClr val="bg1"/>
              </a:solidFill>
              <a:latin typeface="Arial Rounded MT Bold" panose="020F0704030504030204" pitchFamily="34" charset="0"/>
            </a:endParaRPr>
          </a:p>
        </p:txBody>
      </p:sp>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1208314" y="1171192"/>
            <a:ext cx="2982686" cy="1015663"/>
          </a:xfrm>
          <a:prstGeom prst="rect">
            <a:avLst/>
          </a:prstGeom>
          <a:solidFill>
            <a:schemeClr val="bg2">
              <a:lumMod val="10000"/>
            </a:schemeClr>
          </a:solidFill>
          <a:ln>
            <a:solidFill>
              <a:schemeClr val="bg2">
                <a:lumMod val="75000"/>
              </a:schemeClr>
            </a:solidFill>
          </a:ln>
        </p:spPr>
        <p:txBody>
          <a:bodyPr wrap="square">
            <a:spAutoFit/>
          </a:bodyPr>
          <a:lstStyle/>
          <a:p>
            <a:r>
              <a:rPr lang="en-US" sz="2000" dirty="0">
                <a:solidFill>
                  <a:schemeClr val="bg1"/>
                </a:solidFill>
                <a:latin typeface="Arial Rounded MT Bold" panose="020F0704030504030204" pitchFamily="34" charset="0"/>
              </a:rPr>
              <a:t>In what ways was Jesus Christ rich in the premortal life?</a:t>
            </a:r>
          </a:p>
        </p:txBody>
      </p:sp>
      <p:sp>
        <p:nvSpPr>
          <p:cNvPr id="4" name="Rectangle 3"/>
          <p:cNvSpPr/>
          <p:nvPr/>
        </p:nvSpPr>
        <p:spPr>
          <a:xfrm>
            <a:off x="511629" y="3830321"/>
            <a:ext cx="4071257" cy="2308324"/>
          </a:xfrm>
          <a:prstGeom prst="rect">
            <a:avLst/>
          </a:prstGeom>
          <a:solidFill>
            <a:schemeClr val="bg2">
              <a:lumMod val="10000"/>
            </a:schemeClr>
          </a:solidFill>
          <a:ln>
            <a:solidFill>
              <a:schemeClr val="bg2">
                <a:lumMod val="75000"/>
              </a:schemeClr>
            </a:solidFill>
          </a:ln>
        </p:spPr>
        <p:txBody>
          <a:bodyPr wrap="square">
            <a:spAutoFit/>
          </a:bodyPr>
          <a:lstStyle/>
          <a:p>
            <a:r>
              <a:rPr lang="en-US" dirty="0">
                <a:solidFill>
                  <a:schemeClr val="bg1"/>
                </a:solidFill>
                <a:latin typeface="Arial Rounded MT Bold" panose="020F0704030504030204" pitchFamily="34" charset="0"/>
              </a:rPr>
              <a:t>Jesus Christ was the Firstborn of the Father in the spirit and even before He was born in mortality. Jesus Christ was a God who stood next to Heavenly Father in authority, power, and glory and created many worlds under the direction of the Father.</a:t>
            </a:r>
          </a:p>
        </p:txBody>
      </p:sp>
      <p:sp>
        <p:nvSpPr>
          <p:cNvPr id="7" name="Right Arrow 6"/>
          <p:cNvSpPr/>
          <p:nvPr/>
        </p:nvSpPr>
        <p:spPr>
          <a:xfrm rot="5400000">
            <a:off x="1895983" y="2730449"/>
            <a:ext cx="1259008" cy="500742"/>
          </a:xfrm>
          <a:prstGeom prst="rightArrow">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8349343" y="1084105"/>
            <a:ext cx="2982686" cy="1323439"/>
          </a:xfrm>
          <a:prstGeom prst="rect">
            <a:avLst/>
          </a:prstGeom>
          <a:solidFill>
            <a:schemeClr val="bg2">
              <a:lumMod val="10000"/>
            </a:schemeClr>
          </a:solidFill>
          <a:ln>
            <a:solidFill>
              <a:schemeClr val="bg2">
                <a:lumMod val="75000"/>
              </a:schemeClr>
            </a:solidFill>
          </a:ln>
        </p:spPr>
        <p:txBody>
          <a:bodyPr wrap="square">
            <a:spAutoFit/>
          </a:bodyPr>
          <a:lstStyle/>
          <a:p>
            <a:r>
              <a:rPr lang="en-US" sz="2000" dirty="0">
                <a:solidFill>
                  <a:schemeClr val="bg1"/>
                </a:solidFill>
                <a:latin typeface="Arial Rounded MT Bold" panose="020F0704030504030204" pitchFamily="34" charset="0"/>
              </a:rPr>
              <a:t>In what ways might He have been considered poor during His time in mortality?</a:t>
            </a:r>
          </a:p>
        </p:txBody>
      </p:sp>
      <p:sp>
        <p:nvSpPr>
          <p:cNvPr id="37" name="Right Arrow 36"/>
          <p:cNvSpPr/>
          <p:nvPr/>
        </p:nvSpPr>
        <p:spPr>
          <a:xfrm rot="5400000">
            <a:off x="9269184" y="3042560"/>
            <a:ext cx="1208317" cy="631371"/>
          </a:xfrm>
          <a:prstGeom prst="rightArrow">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207830" y="4603209"/>
            <a:ext cx="3189514" cy="1200329"/>
          </a:xfrm>
          <a:prstGeom prst="rect">
            <a:avLst/>
          </a:prstGeom>
          <a:solidFill>
            <a:schemeClr val="bg2">
              <a:lumMod val="10000"/>
            </a:schemeClr>
          </a:solidFill>
          <a:ln>
            <a:solidFill>
              <a:schemeClr val="bg2">
                <a:lumMod val="75000"/>
              </a:schemeClr>
            </a:solidFill>
          </a:ln>
        </p:spPr>
        <p:txBody>
          <a:bodyPr wrap="square">
            <a:spAutoFit/>
          </a:bodyPr>
          <a:lstStyle/>
          <a:p>
            <a:r>
              <a:rPr lang="en-US" dirty="0">
                <a:solidFill>
                  <a:schemeClr val="bg1"/>
                </a:solidFill>
                <a:latin typeface="Arial Rounded MT Bold" panose="020F0704030504030204" pitchFamily="34" charset="0"/>
              </a:rPr>
              <a:t>He left His position of glory to be born in and live among lowly circumstances on earth</a:t>
            </a:r>
          </a:p>
        </p:txBody>
      </p:sp>
      <p:pic>
        <p:nvPicPr>
          <p:cNvPr id="17412" name="Picture 4" descr="Image result for jesus born in a mang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1" y="2396374"/>
            <a:ext cx="3448502" cy="2590988"/>
          </a:xfrm>
          <a:prstGeom prst="rect">
            <a:avLst/>
          </a:prstGeom>
          <a:ln w="38100" cap="sq">
            <a:solidFill>
              <a:schemeClr val="bg2">
                <a:lumMod val="50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442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fade">
                                      <p:cBhvr>
                                        <p:cTn id="28" dur="1000"/>
                                        <p:tgtEl>
                                          <p:spTgt spid="38"/>
                                        </p:tgtEl>
                                      </p:cBhvr>
                                    </p:animEffect>
                                    <p:anim calcmode="lin" valueType="num">
                                      <p:cBhvr>
                                        <p:cTn id="29" dur="1000" fill="hold"/>
                                        <p:tgtEl>
                                          <p:spTgt spid="38"/>
                                        </p:tgtEl>
                                        <p:attrNameLst>
                                          <p:attrName>ppt_x</p:attrName>
                                        </p:attrNameLst>
                                      </p:cBhvr>
                                      <p:tavLst>
                                        <p:tav tm="0">
                                          <p:val>
                                            <p:strVal val="#ppt_x"/>
                                          </p:val>
                                        </p:tav>
                                        <p:tav tm="100000">
                                          <p:val>
                                            <p:strVal val="#ppt_x"/>
                                          </p:val>
                                        </p:tav>
                                      </p:tavLst>
                                    </p:anim>
                                    <p:anim calcmode="lin" valueType="num">
                                      <p:cBhvr>
                                        <p:cTn id="30"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36" grpId="0" animBg="1"/>
      <p:bldP spid="37" grpId="0" animBg="1"/>
      <p:bldP spid="3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ancient coin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28427" b="1910"/>
          <a:stretch/>
        </p:blipFill>
        <p:spPr bwMode="auto">
          <a:xfrm>
            <a:off x="0" y="0"/>
            <a:ext cx="1223095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6488668"/>
            <a:ext cx="2286000" cy="369332"/>
          </a:xfrm>
          <a:prstGeom prst="rect">
            <a:avLst/>
          </a:prstGeom>
          <a:noFill/>
        </p:spPr>
        <p:txBody>
          <a:bodyPr wrap="square" rtlCol="0">
            <a:spAutoFit/>
          </a:bodyPr>
          <a:lstStyle/>
          <a:p>
            <a:r>
              <a:rPr lang="en-US" dirty="0">
                <a:solidFill>
                  <a:schemeClr val="bg1"/>
                </a:solidFill>
              </a:rPr>
              <a:t>2 Corinthians 8:10-11</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rPr>
              <a:t>Fast Offering</a:t>
            </a:r>
            <a:endParaRPr lang="en-US" sz="4400" dirty="0">
              <a:solidFill>
                <a:schemeClr val="bg1"/>
              </a:solidFill>
              <a:latin typeface="Arial Rounded MT Bold" panose="020F0704030504030204" pitchFamily="34" charset="0"/>
            </a:endParaRPr>
          </a:p>
        </p:txBody>
      </p:sp>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1208314" y="1171192"/>
            <a:ext cx="2982686" cy="707886"/>
          </a:xfrm>
          <a:prstGeom prst="rect">
            <a:avLst/>
          </a:prstGeom>
          <a:solidFill>
            <a:schemeClr val="bg2">
              <a:lumMod val="10000"/>
            </a:schemeClr>
          </a:solidFill>
          <a:ln>
            <a:solidFill>
              <a:schemeClr val="bg2">
                <a:lumMod val="75000"/>
              </a:schemeClr>
            </a:solidFill>
          </a:ln>
        </p:spPr>
        <p:txBody>
          <a:bodyPr wrap="square">
            <a:spAutoFit/>
          </a:bodyPr>
          <a:lstStyle/>
          <a:p>
            <a:r>
              <a:rPr lang="en-US" sz="2000" dirty="0">
                <a:solidFill>
                  <a:schemeClr val="bg1"/>
                </a:solidFill>
                <a:latin typeface="Arial Rounded MT Bold" panose="020F0704030504030204" pitchFamily="34" charset="0"/>
              </a:rPr>
              <a:t>What is the 2</a:t>
            </a:r>
            <a:r>
              <a:rPr lang="en-US" sz="2000" baseline="30000" dirty="0">
                <a:solidFill>
                  <a:schemeClr val="bg1"/>
                </a:solidFill>
                <a:latin typeface="Arial Rounded MT Bold" panose="020F0704030504030204" pitchFamily="34" charset="0"/>
              </a:rPr>
              <a:t>nd</a:t>
            </a:r>
            <a:r>
              <a:rPr lang="en-US" sz="2000" dirty="0">
                <a:solidFill>
                  <a:schemeClr val="bg1"/>
                </a:solidFill>
                <a:latin typeface="Arial Rounded MT Bold" panose="020F0704030504030204" pitchFamily="34" charset="0"/>
              </a:rPr>
              <a:t> Great Commandment?</a:t>
            </a:r>
          </a:p>
        </p:txBody>
      </p:sp>
      <p:sp>
        <p:nvSpPr>
          <p:cNvPr id="4" name="Rectangle 3"/>
          <p:cNvSpPr/>
          <p:nvPr/>
        </p:nvSpPr>
        <p:spPr>
          <a:xfrm>
            <a:off x="6379029" y="1239523"/>
            <a:ext cx="2721428" cy="646331"/>
          </a:xfrm>
          <a:prstGeom prst="rect">
            <a:avLst/>
          </a:prstGeom>
          <a:solidFill>
            <a:schemeClr val="bg2">
              <a:lumMod val="10000"/>
            </a:schemeClr>
          </a:solidFill>
          <a:ln>
            <a:solidFill>
              <a:schemeClr val="bg2">
                <a:lumMod val="75000"/>
              </a:schemeClr>
            </a:solidFill>
          </a:ln>
        </p:spPr>
        <p:txBody>
          <a:bodyPr wrap="square">
            <a:spAutoFit/>
          </a:bodyPr>
          <a:lstStyle/>
          <a:p>
            <a:r>
              <a:rPr lang="en-US" dirty="0">
                <a:solidFill>
                  <a:schemeClr val="bg1"/>
                </a:solidFill>
                <a:latin typeface="Arial Rounded MT Bold" panose="020F0704030504030204" pitchFamily="34" charset="0"/>
              </a:rPr>
              <a:t>Thou shalt love thy neighbor as thyself</a:t>
            </a:r>
          </a:p>
        </p:txBody>
      </p:sp>
      <p:sp>
        <p:nvSpPr>
          <p:cNvPr id="7" name="Right Arrow 6"/>
          <p:cNvSpPr/>
          <p:nvPr/>
        </p:nvSpPr>
        <p:spPr>
          <a:xfrm>
            <a:off x="4835125" y="1304421"/>
            <a:ext cx="1259008" cy="500742"/>
          </a:xfrm>
          <a:prstGeom prst="rightArrow">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5595257" y="3606684"/>
            <a:ext cx="6389913" cy="2554545"/>
          </a:xfrm>
          <a:prstGeom prst="rect">
            <a:avLst/>
          </a:prstGeom>
          <a:solidFill>
            <a:schemeClr val="bg2">
              <a:lumMod val="10000"/>
            </a:schemeClr>
          </a:solidFill>
          <a:ln>
            <a:solidFill>
              <a:schemeClr val="bg2">
                <a:lumMod val="75000"/>
              </a:schemeClr>
            </a:solidFill>
          </a:ln>
        </p:spPr>
        <p:txBody>
          <a:bodyPr wrap="square">
            <a:spAutoFit/>
          </a:bodyPr>
          <a:lstStyle/>
          <a:p>
            <a:r>
              <a:rPr lang="en-US" sz="2000" dirty="0">
                <a:solidFill>
                  <a:schemeClr val="bg1"/>
                </a:solidFill>
              </a:rPr>
              <a:t>In The Church of Jesus Christ of Latter-day Saints, members are encouraged to fast whenever their faith needs special fortification and to fast regularly once each month on fast day. On that day, we go without eating or drinking for two consecutive meals, commune with our Heavenly Father, and contribute a fast offering to help the poor. The offering should be at least equal to the value of the food that would have been eaten. (2)</a:t>
            </a:r>
            <a:endParaRPr lang="en-US" sz="2000" dirty="0">
              <a:solidFill>
                <a:schemeClr val="bg1"/>
              </a:solidFill>
              <a:latin typeface="Arial Rounded MT Bold" panose="020F0704030504030204" pitchFamily="34" charset="0"/>
            </a:endParaRPr>
          </a:p>
        </p:txBody>
      </p:sp>
      <p:sp>
        <p:nvSpPr>
          <p:cNvPr id="13" name="Right Arrow 12"/>
          <p:cNvSpPr/>
          <p:nvPr/>
        </p:nvSpPr>
        <p:spPr>
          <a:xfrm rot="5400000">
            <a:off x="7142896" y="2490963"/>
            <a:ext cx="1259008" cy="500742"/>
          </a:xfrm>
          <a:prstGeom prst="rightArrow">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458" name="Picture 2" descr="fast offering envelope and donation fo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0975" y="2958419"/>
            <a:ext cx="2333625" cy="3114676"/>
          </a:xfrm>
          <a:prstGeom prst="rect">
            <a:avLst/>
          </a:prstGeom>
          <a:ln w="38100" cap="sq">
            <a:solidFill>
              <a:schemeClr val="bg2">
                <a:lumMod val="75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5" name="Right Arrow 14"/>
          <p:cNvSpPr/>
          <p:nvPr/>
        </p:nvSpPr>
        <p:spPr>
          <a:xfrm rot="10800000">
            <a:off x="4073125" y="4352420"/>
            <a:ext cx="1259008" cy="500742"/>
          </a:xfrm>
          <a:prstGeom prst="rightArrow">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59885" y="146957"/>
            <a:ext cx="944336" cy="1191316"/>
          </a:xfrm>
          <a:prstGeom prst="rect">
            <a:avLst/>
          </a:prstGeom>
        </p:spPr>
      </p:pic>
    </p:spTree>
    <p:extLst>
      <p:ext uri="{BB962C8B-B14F-4D97-AF65-F5344CB8AC3E}">
        <p14:creationId xmlns:p14="http://schemas.microsoft.com/office/powerpoint/2010/main" val="1837502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500" fill="hold"/>
                                        <p:tgtEl>
                                          <p:spTgt spid="7"/>
                                        </p:tgtEl>
                                        <p:attrNameLst>
                                          <p:attrName>ppt_x</p:attrName>
                                        </p:attrNameLst>
                                      </p:cBhvr>
                                      <p:tavLst>
                                        <p:tav tm="0">
                                          <p:val>
                                            <p:strVal val="0-#ppt_w/2"/>
                                          </p:val>
                                        </p:tav>
                                        <p:tav tm="100000">
                                          <p:val>
                                            <p:strVal val="#ppt_x"/>
                                          </p:val>
                                        </p:tav>
                                      </p:tavLst>
                                    </p:anim>
                                    <p:anim calcmode="lin" valueType="num">
                                      <p:cBhvr additive="base">
                                        <p:cTn id="8" dur="1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500" fill="hold"/>
                                        <p:tgtEl>
                                          <p:spTgt spid="4"/>
                                        </p:tgtEl>
                                        <p:attrNameLst>
                                          <p:attrName>ppt_x</p:attrName>
                                        </p:attrNameLst>
                                      </p:cBhvr>
                                      <p:tavLst>
                                        <p:tav tm="0">
                                          <p:val>
                                            <p:strVal val="0-#ppt_w/2"/>
                                          </p:val>
                                        </p:tav>
                                        <p:tav tm="100000">
                                          <p:val>
                                            <p:strVal val="#ppt_x"/>
                                          </p:val>
                                        </p:tav>
                                      </p:tavLst>
                                    </p:anim>
                                    <p:anim calcmode="lin" valueType="num">
                                      <p:cBhvr additive="base">
                                        <p:cTn id="12" dur="1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1000"/>
                                        <p:tgtEl>
                                          <p:spTgt spid="36"/>
                                        </p:tgtEl>
                                      </p:cBhvr>
                                    </p:animEffect>
                                    <p:anim calcmode="lin" valueType="num">
                                      <p:cBhvr>
                                        <p:cTn id="23" dur="1000" fill="hold"/>
                                        <p:tgtEl>
                                          <p:spTgt spid="36"/>
                                        </p:tgtEl>
                                        <p:attrNameLst>
                                          <p:attrName>ppt_x</p:attrName>
                                        </p:attrNameLst>
                                      </p:cBhvr>
                                      <p:tavLst>
                                        <p:tav tm="0">
                                          <p:val>
                                            <p:strVal val="#ppt_x"/>
                                          </p:val>
                                        </p:tav>
                                        <p:tav tm="100000">
                                          <p:val>
                                            <p:strVal val="#ppt_x"/>
                                          </p:val>
                                        </p:tav>
                                      </p:tavLst>
                                    </p:anim>
                                    <p:anim calcmode="lin" valueType="num">
                                      <p:cBhvr>
                                        <p:cTn id="24"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1500" fill="hold"/>
                                        <p:tgtEl>
                                          <p:spTgt spid="15"/>
                                        </p:tgtEl>
                                        <p:attrNameLst>
                                          <p:attrName>ppt_x</p:attrName>
                                        </p:attrNameLst>
                                      </p:cBhvr>
                                      <p:tavLst>
                                        <p:tav tm="0">
                                          <p:val>
                                            <p:strVal val="1+#ppt_w/2"/>
                                          </p:val>
                                        </p:tav>
                                        <p:tav tm="100000">
                                          <p:val>
                                            <p:strVal val="#ppt_x"/>
                                          </p:val>
                                        </p:tav>
                                      </p:tavLst>
                                    </p:anim>
                                    <p:anim calcmode="lin" valueType="num">
                                      <p:cBhvr additive="base">
                                        <p:cTn id="30" dur="1500" fill="hold"/>
                                        <p:tgtEl>
                                          <p:spTgt spid="15"/>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19458"/>
                                        </p:tgtEl>
                                        <p:attrNameLst>
                                          <p:attrName>style.visibility</p:attrName>
                                        </p:attrNameLst>
                                      </p:cBhvr>
                                      <p:to>
                                        <p:strVal val="visible"/>
                                      </p:to>
                                    </p:set>
                                    <p:anim calcmode="lin" valueType="num">
                                      <p:cBhvr additive="base">
                                        <p:cTn id="33" dur="1500" fill="hold"/>
                                        <p:tgtEl>
                                          <p:spTgt spid="19458"/>
                                        </p:tgtEl>
                                        <p:attrNameLst>
                                          <p:attrName>ppt_x</p:attrName>
                                        </p:attrNameLst>
                                      </p:cBhvr>
                                      <p:tavLst>
                                        <p:tav tm="0">
                                          <p:val>
                                            <p:strVal val="1+#ppt_w/2"/>
                                          </p:val>
                                        </p:tav>
                                        <p:tav tm="100000">
                                          <p:val>
                                            <p:strVal val="#ppt_x"/>
                                          </p:val>
                                        </p:tav>
                                      </p:tavLst>
                                    </p:anim>
                                    <p:anim calcmode="lin" valueType="num">
                                      <p:cBhvr additive="base">
                                        <p:cTn id="34" dur="1500" fill="hold"/>
                                        <p:tgtEl>
                                          <p:spTgt spid="194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36" grpId="0" animBg="1"/>
      <p:bldP spid="13"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ancient coin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28427" b="1910"/>
          <a:stretch/>
        </p:blipFill>
        <p:spPr bwMode="auto">
          <a:xfrm>
            <a:off x="0" y="0"/>
            <a:ext cx="1223095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6488668"/>
            <a:ext cx="2286000" cy="369332"/>
          </a:xfrm>
          <a:prstGeom prst="rect">
            <a:avLst/>
          </a:prstGeom>
          <a:noFill/>
        </p:spPr>
        <p:txBody>
          <a:bodyPr wrap="square" rtlCol="0">
            <a:spAutoFit/>
          </a:bodyPr>
          <a:lstStyle/>
          <a:p>
            <a:r>
              <a:rPr lang="en-US" dirty="0">
                <a:solidFill>
                  <a:schemeClr val="bg1"/>
                </a:solidFill>
              </a:rPr>
              <a:t>2 Corinthians 8:10-11</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rPr>
              <a:t>Do Unto Others</a:t>
            </a:r>
            <a:endParaRPr lang="en-US" sz="4400" dirty="0">
              <a:solidFill>
                <a:schemeClr val="bg1"/>
              </a:solidFill>
              <a:latin typeface="Arial Rounded MT Bold" panose="020F0704030504030204" pitchFamily="34" charset="0"/>
            </a:endParaRPr>
          </a:p>
        </p:txBody>
      </p:sp>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4343400" y="1399792"/>
            <a:ext cx="3570515" cy="2246769"/>
          </a:xfrm>
          <a:prstGeom prst="rect">
            <a:avLst/>
          </a:prstGeom>
          <a:solidFill>
            <a:schemeClr val="bg2">
              <a:lumMod val="10000"/>
            </a:schemeClr>
          </a:solidFill>
          <a:ln>
            <a:solidFill>
              <a:schemeClr val="bg2">
                <a:lumMod val="75000"/>
              </a:schemeClr>
            </a:solidFill>
          </a:ln>
        </p:spPr>
        <p:txBody>
          <a:bodyPr wrap="square">
            <a:spAutoFit/>
          </a:bodyPr>
          <a:lstStyle/>
          <a:p>
            <a:r>
              <a:rPr lang="en-US" sz="2000" dirty="0">
                <a:solidFill>
                  <a:schemeClr val="bg1"/>
                </a:solidFill>
                <a:latin typeface="Arial Rounded MT Bold" panose="020F0704030504030204" pitchFamily="34" charset="0"/>
              </a:rPr>
              <a:t>Paul admonished the Saints to fulfill their previous commitment to give what they could to the poor Saints, just as the Savior had given eternal riches to them.</a:t>
            </a:r>
          </a:p>
        </p:txBody>
      </p:sp>
      <p:grpSp>
        <p:nvGrpSpPr>
          <p:cNvPr id="14" name="Group 13"/>
          <p:cNvGrpSpPr/>
          <p:nvPr/>
        </p:nvGrpSpPr>
        <p:grpSpPr>
          <a:xfrm>
            <a:off x="7883493" y="3912193"/>
            <a:ext cx="3437650" cy="2575693"/>
            <a:chOff x="384206" y="4158361"/>
            <a:chExt cx="3289208" cy="2390250"/>
          </a:xfrm>
        </p:grpSpPr>
        <p:grpSp>
          <p:nvGrpSpPr>
            <p:cNvPr id="16" name="Group 15"/>
            <p:cNvGrpSpPr/>
            <p:nvPr/>
          </p:nvGrpSpPr>
          <p:grpSpPr>
            <a:xfrm>
              <a:off x="384206" y="4158361"/>
              <a:ext cx="3289208" cy="2390250"/>
              <a:chOff x="609599" y="833642"/>
              <a:chExt cx="7941747" cy="5771225"/>
            </a:xfrm>
          </p:grpSpPr>
          <p:grpSp>
            <p:nvGrpSpPr>
              <p:cNvPr id="18" name="Group 14"/>
              <p:cNvGrpSpPr/>
              <p:nvPr/>
            </p:nvGrpSpPr>
            <p:grpSpPr>
              <a:xfrm rot="10800000">
                <a:off x="7696200" y="5257800"/>
                <a:ext cx="621450" cy="1347067"/>
                <a:chOff x="7010400" y="381000"/>
                <a:chExt cx="762000" cy="2033666"/>
              </a:xfrm>
            </p:grpSpPr>
            <p:sp>
              <p:nvSpPr>
                <p:cNvPr id="31" name="Rounded Rectangle 30"/>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1"/>
              <p:cNvGrpSpPr/>
              <p:nvPr/>
            </p:nvGrpSpPr>
            <p:grpSpPr>
              <a:xfrm rot="10800000">
                <a:off x="939238" y="4923502"/>
                <a:ext cx="621450" cy="1347067"/>
                <a:chOff x="7010400" y="381000"/>
                <a:chExt cx="762000" cy="2033666"/>
              </a:xfrm>
            </p:grpSpPr>
            <p:sp>
              <p:nvSpPr>
                <p:cNvPr id="29" name="Rounded Rectangle 28"/>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899460" y="833642"/>
                <a:ext cx="621450" cy="986197"/>
                <a:chOff x="7031201" y="834275"/>
                <a:chExt cx="762000" cy="1488861"/>
              </a:xfrm>
            </p:grpSpPr>
            <p:sp>
              <p:nvSpPr>
                <p:cNvPr id="27" name="Rounded Rectangle 26"/>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7646520" y="1148254"/>
                <a:ext cx="621450" cy="1017899"/>
                <a:chOff x="7087348" y="824753"/>
                <a:chExt cx="762000" cy="1536722"/>
              </a:xfrm>
            </p:grpSpPr>
            <p:sp>
              <p:nvSpPr>
                <p:cNvPr id="25" name="Rounded Rectangle 24"/>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 name="Rectangle 16"/>
            <p:cNvSpPr/>
            <p:nvPr/>
          </p:nvSpPr>
          <p:spPr>
            <a:xfrm>
              <a:off x="871827" y="4687846"/>
              <a:ext cx="2236957" cy="1569660"/>
            </a:xfrm>
            <a:prstGeom prst="rect">
              <a:avLst/>
            </a:prstGeom>
          </p:spPr>
          <p:txBody>
            <a:bodyPr wrap="square">
              <a:spAutoFit/>
            </a:bodyPr>
            <a:lstStyle/>
            <a:p>
              <a:pPr algn="ctr"/>
              <a:r>
                <a:rPr lang="en-US" sz="1600" b="1" dirty="0"/>
                <a:t>As we come to understand all the Savior has given us, we will be more willing to give of our substance to others</a:t>
              </a:r>
              <a:endParaRPr lang="en-US" sz="1600" dirty="0"/>
            </a:p>
          </p:txBody>
        </p:sp>
      </p:grpSp>
      <p:grpSp>
        <p:nvGrpSpPr>
          <p:cNvPr id="11" name="Group 10"/>
          <p:cNvGrpSpPr/>
          <p:nvPr/>
        </p:nvGrpSpPr>
        <p:grpSpPr>
          <a:xfrm>
            <a:off x="1883227" y="4540908"/>
            <a:ext cx="5268688" cy="1477328"/>
            <a:chOff x="1142998" y="4116365"/>
            <a:chExt cx="5268688" cy="1477328"/>
          </a:xfrm>
        </p:grpSpPr>
        <p:sp>
          <p:nvSpPr>
            <p:cNvPr id="9" name="Rectangle 8"/>
            <p:cNvSpPr/>
            <p:nvPr/>
          </p:nvSpPr>
          <p:spPr>
            <a:xfrm>
              <a:off x="2307772" y="4116365"/>
              <a:ext cx="4103914" cy="1477328"/>
            </a:xfrm>
            <a:prstGeom prst="rect">
              <a:avLst/>
            </a:prstGeom>
            <a:solidFill>
              <a:schemeClr val="bg2">
                <a:lumMod val="10000"/>
              </a:schemeClr>
            </a:solidFill>
            <a:ln>
              <a:solidFill>
                <a:schemeClr val="bg2">
                  <a:lumMod val="75000"/>
                </a:schemeClr>
              </a:solidFill>
            </a:ln>
          </p:spPr>
          <p:txBody>
            <a:bodyPr wrap="square">
              <a:spAutoFit/>
            </a:bodyPr>
            <a:lstStyle/>
            <a:p>
              <a:r>
                <a:rPr lang="en-US" dirty="0">
                  <a:solidFill>
                    <a:schemeClr val="bg1"/>
                  </a:solidFill>
                  <a:latin typeface="Abadi" panose="020B0604020104020204" pitchFamily="34" charset="0"/>
                </a:rPr>
                <a:t>"Those who abound in faith and the attributes of godliness are the ones who impart liberally of their substance for the temporal welfare of their brethren in the kingdom." (3)</a:t>
              </a:r>
              <a:endParaRPr lang="en-US" dirty="0">
                <a:solidFill>
                  <a:schemeClr val="bg1"/>
                </a:solidFill>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998" y="4188279"/>
              <a:ext cx="968829" cy="1352324"/>
            </a:xfrm>
            <a:prstGeom prst="rect">
              <a:avLst/>
            </a:prstGeom>
          </p:spPr>
        </p:pic>
      </p:grpSp>
      <p:pic>
        <p:nvPicPr>
          <p:cNvPr id="20482" name="Picture 2" descr="Image result for lds give to the poo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6321" y="1458687"/>
            <a:ext cx="3233055" cy="2155370"/>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Image result for lds tithing onlin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87946" y="1387928"/>
            <a:ext cx="2877911" cy="2302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772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37"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barn(outVertical)">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 result for ancient coin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28427" b="1910"/>
          <a:stretch/>
        </p:blipFill>
        <p:spPr bwMode="auto">
          <a:xfrm>
            <a:off x="0" y="0"/>
            <a:ext cx="1223095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46314" y="1436915"/>
            <a:ext cx="5290457" cy="2246769"/>
          </a:xfrm>
          <a:prstGeom prst="rect">
            <a:avLst/>
          </a:prstGeom>
          <a:solidFill>
            <a:schemeClr val="bg2">
              <a:lumMod val="10000"/>
            </a:schemeClr>
          </a:solidFill>
          <a:ln>
            <a:solidFill>
              <a:schemeClr val="bg2">
                <a:lumMod val="75000"/>
              </a:schemeClr>
            </a:solidFill>
          </a:ln>
        </p:spPr>
        <p:txBody>
          <a:bodyPr wrap="square" rtlCol="0">
            <a:spAutoFit/>
          </a:bodyPr>
          <a:lstStyle/>
          <a:p>
            <a:r>
              <a:rPr lang="en-US" sz="2800" i="1" dirty="0">
                <a:solidFill>
                  <a:schemeClr val="bg1"/>
                </a:solidFill>
              </a:rPr>
              <a:t>“…that now at this time your abundance may be a supply for their want, that their abundance also may be a supply for your want: that there may be equality.”</a:t>
            </a:r>
          </a:p>
        </p:txBody>
      </p:sp>
      <p:sp>
        <p:nvSpPr>
          <p:cNvPr id="6" name="TextBox 5"/>
          <p:cNvSpPr txBox="1"/>
          <p:nvPr/>
        </p:nvSpPr>
        <p:spPr>
          <a:xfrm>
            <a:off x="6183085" y="4343401"/>
            <a:ext cx="5257800" cy="1815882"/>
          </a:xfrm>
          <a:prstGeom prst="rect">
            <a:avLst/>
          </a:prstGeom>
          <a:solidFill>
            <a:schemeClr val="bg2">
              <a:lumMod val="10000"/>
            </a:schemeClr>
          </a:solidFill>
          <a:ln>
            <a:solidFill>
              <a:schemeClr val="bg2">
                <a:lumMod val="75000"/>
              </a:schemeClr>
            </a:solidFill>
          </a:ln>
        </p:spPr>
        <p:txBody>
          <a:bodyPr wrap="square" rtlCol="0">
            <a:spAutoFit/>
          </a:bodyPr>
          <a:lstStyle/>
          <a:p>
            <a:r>
              <a:rPr lang="en-US" sz="2800" dirty="0">
                <a:solidFill>
                  <a:schemeClr val="bg1"/>
                </a:solidFill>
                <a:latin typeface="Arial Rounded MT Bold" panose="020F0704030504030204" pitchFamily="34" charset="0"/>
              </a:rPr>
              <a:t>Paul was asking the Corinthian Saints to help those in Jerusalem who were less fortunate.</a:t>
            </a:r>
          </a:p>
        </p:txBody>
      </p:sp>
      <p:sp>
        <p:nvSpPr>
          <p:cNvPr id="7" name="TextBox 6"/>
          <p:cNvSpPr txBox="1"/>
          <p:nvPr/>
        </p:nvSpPr>
        <p:spPr>
          <a:xfrm>
            <a:off x="0" y="6410980"/>
            <a:ext cx="7848600" cy="369332"/>
          </a:xfrm>
          <a:prstGeom prst="rect">
            <a:avLst/>
          </a:prstGeom>
          <a:noFill/>
        </p:spPr>
        <p:txBody>
          <a:bodyPr wrap="square" rtlCol="0">
            <a:spAutoFit/>
          </a:bodyPr>
          <a:lstStyle/>
          <a:p>
            <a:r>
              <a:rPr lang="en-US" dirty="0">
                <a:solidFill>
                  <a:schemeClr val="bg1"/>
                </a:solidFill>
              </a:rPr>
              <a:t>2 Corinthians 8:12-15</a:t>
            </a:r>
          </a:p>
        </p:txBody>
      </p:sp>
      <p:sp>
        <p:nvSpPr>
          <p:cNvPr id="11266" name="AutoShape 2" descr="data:image/jpeg;base64,/9j/4AAQSkZJRgABAQAAAQABAAD/2wCEAAkGBhQSERQUExQWFRUWGRoYGRgYGBgcHRgbGBcXGBgYGhgYHCYeGBokHBcXHy8gIycpLCwsFx4xNTAqNSYrLCkBCQoKDgwOGg8PGiokHyUsLCwsLCwsLCwsLCwsLCwsLCwsLCwsLCwsLCwsLCwsLCwsLCwsLCwsLCwsLCwsLCwsLP/AABEIALcBFAMBIgACEQEDEQH/xAAcAAACAgMBAQAAAAAAAAAAAAAEBQMGAAIHAQj/xAA6EAABAwMCBAQDCAEEAgMBAAABAgMRAAQhEjEFBkFREyJhcTKBkQcUI0KhscHw0TNSYuFy8RUWkoL/xAAZAQADAQEBAAAAAAAAAAAAAAAAAQIDBAX/xAAkEQACAgICAgIDAQEAAAAAAAAAAQIRITEDEkFRE2EEInGBQv/aAAwDAQACEQMRAD8AccI4u0wgeYx6nb+ionue0qUC0hSkSBrH5ieg/wA1XkcIaebGC24nBSSYBGPMO9MmrVtQSEEqKQfKgYSRjA743rxu1KjsUVsvVvxpKkADCiNjGMVXrllbii4tZQEn4U9Y796GsEAqCwA2oEg6iFEwIzB+L0phw/xfhu20pOVojZSe5Pz2oc5S2T0SBUc4rOnwmitBJTqODjcwOlWux4ilQlSkwralFz4LSemleFR36AUk4hwhLpIacUFCCkbR7GqXJJMOiZfEakmSoRUrt+02hS1LSD6kVTLHjTwRCmvECTpJJg4G8HBqPinL6blpKlFbcZ0/sK1XPWjP4/ZNwPmu9duShxn8LMKAMR0yd6uhuBolX7VX+EhxCIUnYBKRGT6kiiX+II+DWnX2kT9KUOSSVtjkk2HNcY0nSltRPsQKMbulKVnEb4oOyuREDKqrS7finjrIDXhE4lWQP/zWnySS9kdUy5O3OnoTWj/E9Lesg7THWtLFnyjWqT1jaiF2qdq0Tk1aFgit74ON6wSPeomLtLp8q5jei3bRKk6DGn0qGz4U20TokdxR+1oMEiyE9JqF240D4cUcAAa3W2FYIq69CF7d6Z2xSh/nVLTxbcSpIiQqMH51Y0WSRiK0d4e2fiA+dS4z8MeALhvE/vCNbase1SlB3Uc0QxbIQCEQB6VHcWOJ1H2p06yIGWV9FYrcPvDoFAddqJRw8QMmpPu/QGhRkAKLxUiRion7wT6GjBa+tQ3HDdUGaTUqDBCwtKQQlZPWCZipS+lX5tq1a4WQTMZqT7hGaF2rQOiRJ60K3xdBVpChqmI6/SiVWxUAQYpa1y80Hy9p/EIEqptyWhUMXbmBnasDprC3ghWRUS30N/EYp9gol8avCqonntKdUHO1BDiUEasAnf8AzSc62FDIKrKVXDqtXlWAO1ZR8gqObscAStPiOvEgpJW2BAG2dXUmiRcpZbHgNayZiPKEidz1PalfDmnR53QpWogFBhLenor3Bp2thpKXLgtAlsCNCiRpG5UCfi3rzmjtFi+POOLGptDbaSVKJEmR69Pem3Dy64mHXCSFkN/+HxR7ZxQNzZMXNuXUreQBs02jLupcKJkT7e1G2fL5VblLYdJEFInzTECSnbFNoLBrThLiX3VOKBbJ+HUfLOyvSnnEbNaCAg6FEghRyFCBgd6DtOCOL1JWlxJCSQVBcGBELUdzMmj755TlqlS2sAHKt0qHlBJ6ChRu7Jchb95bd1NlwEzCkgkGZ3x1npT+3bdbltwZAAEkeac/pVdseGWWhaC8lRHmS2lQ1lWnJ1AyTM+1SDh7i0gB5xrSAoLWsKnbBUZk0VQbDbjmTREtvpQDoK9JIBHQxt7mmQ4a24UupblxOQqN59TtVfFjeLchu6CUkAHYkg4KtOwPrVu4BaKZSULXqhMCR8YHX3qors0TLAA4vxHPDbaUg5Kl9Ao7560bw3hzzQIcc1pOANj9ZzSjmV1TbZUjxAtX5Ejv2qdLCnbVBUXJOmQDB/Si6f2KsD1zhSABpWUek0S0wR+YGkgsApKUhKlgHBcJ6dYp5bIIAkjHatoO3ohm4getStOdIitLhhJSRt61iGgIgTHetcpkk7jgFaKuI6V4rPb2pMjmhIuVMLbWiNlkeVXsapyrYUNk8SBExt60Hf8AGG9BUEqcIjyoyYPap7q3QttYSrQVAwqMZHaqvyzyk5bElb/iKOOoET0qJSloaotPDrxDifJjuOo9xRWnpqpYLIgzsf3qQeJjzR6R/NCk6yhB6dQ3INbBzNDtqVsYr1SY23rRMQTFYVAChhcGCd/b/uonnSrGnHrTc0FBX3hJ2NRouQo9RFZ4iEiSUjvtWqbptWykk+hpdvsKJvErUqzWaO1eDA32qrCjCaifaChBg1KPrWpSPak8iB/CV4emQQNqp7/Kl0q7LpdAaUQFNgnICY274q4qSDOYH9monHkpMBQJEYJzWUop7KTa0IOIW1ylcNNpWmBJKiM9o9orKfOkzWUvjXti7HIlEw2hoaEqIGlxwr8QHHlGSFEnpUnC7l1hTqXFNpaUIBUCUlU/DAzIzM9qF4DxgN3AQ4wlAQpIUpAy2tJBhJO4nECrbxO1ZdQpLiYC8lYSAoqUYSSTGmJn51yt0dbIrsN6S2bxtLysphQAKiTpEDYbY3pW03cIuXG0haCptOhWspTJOYUkiczA3zQlrwa1b1NlnMGHkqDi4SoArGk+UgqHyrfmG1eSwW0S60khWsq1LIOQTGU79KMAr9i8c+Xlu440t9afDChBhRB6E65JE/vTHh/PvElLGpCVNqRq87SSVDvggfKg+D2ySsLcW34iwCGlgFwwCE5V0I701vbS/cJXbslBSSdMSmNIGSYSI3wd6tSekDryTcbLKlJbuGmEOKT+G8yCjDm0xvnptVZ4Xa3LDyrd2VsoUkElQ1aDmU5zW9o29eOBi4IBQdQWkToPVIjoT0qw/wD11SnxrQZaEh1JyDukaTIJqXLwCpCTjHCLm2uHFMBcAjSvVI8wkTJnamVjxviDST+KlxQAJkSROdIHan11b3DgSokEgRoUg+cdj2Pc0C/y07dkOa/CWRpIaGAJggqOSant6C15GXMPMroIDbRWgoGpQwpClY2O/f0qDganS6ha3nEsoSQoEDYDyyRiSevpTThfL5bBC1agI7yCMDJ7jenTTjCQlMp82IwQfSqScnbIcklSNypwFBSPKrcqPwiJB9Zo1x3bzR7VBdK8hKRq/wCNV/8A+8W7TnhuNrbUBkkbemK27dcGdXotkgjM0OLyFlKSkkCYzMftSm35vYWQElRkSMHMbx3pha8SkEqRp6Qd46Gr7p6ZNNBpEiSI/eh1JBUkKQo7+aBAjv60sved2G1pbydRiQMD37UwTeaklTYkbgk4Pp6UOUX5Dq0SXvB0PadcygyIUR9QN/nRKWQmJ6bVU+O/aAm0grCVKONCDJPrOwHvXnDvtQZdUgaCNeJ/2+89KFOGyukqLggAqOf+q3CRVc4nz3btoJCgT0E+sUhv+Zrpx8IZ1eCUg+I2gGCffcUPljESg2dAWk4jb3oDifEVNgaWi77ECPeaW8G8cpm4X4iumAgRH+2d6ZrCiNh6ZP8Aijv2WAqgey42pz4mwjtKwflih+KcZSPIpp0g7lIkD5gyKWcS4JdeIVpV5B5hpzBG+BnNL+H84IeUpHhLStOCSIHvPT2rFzlVSKUb0N7m4QgDASFEJGCSSTUyeVmlLDoToVEeVRTPyBjf96ROvPNsupC9alHyGI06vUnMbzWcP4RcNMFQdhasyVFer/yB+H5bVnGSvKK642WO6Kkp0+IoEykaRJBwMTn5mlTSbppR1XqFnVBSpCSBPwjywQfekNvduW6SlbgdeOcAk+iUqJgjNBDhS3k+IS4FE6lNawcowAes77mk+TJSgW62vL1C5edYDc9BEz0knGaeW/F0nJUgg7bz9D/FctvEP3vlaQWdEYVq8ydoPQwoUHb8MvW3Tqhf/IebTOJSPymtI8rRL40ztDbmoeYAdMHpQI4c14inNH4iok+2APTArl7TfEHApLjymmQYJVPiEDMAJzt+9WDg960w2BbtrWVfmWpRKjvJOSe0AYq3yp7J+OtF8DY6iT8q8qvi+WQJWhH/ABzj9RWVfyx9GfUoHAePpfWtBKnQAFBSsEnOqY23PXoKst5bNm2UVjU2cxq6QJkqOTOfbFI7flwqt9JcZ1GVBLCgnUN4BSDJiMVYeF2JQyEqcDjickHBUNoAVGNhXHJZOqyPg/A2WwrwylIVASpswSBmCTMiYz1mmdvwlKR4iGwlZTBAjMflJGDuYNAr49bIMLbIcSCdGxI2IGYUQOlVV/nRwPq8JRCE6fLuHG3ASD3SsDBjqJqtiSY5Ryx+L97RqbdSCYcCSpG8CDiMkCmrLLrqTqfW6TlKlEaE42CG4Sexqr2L7y1sOXSlIZbVBySpRBISVxunHWr87w1olKm1DBnyKgZzsDnvRlrApYeStsWt0zKUssEDKljBXnYDefemttxIuBKlNpbOwBVkKG0naaZNpABjzkHIBHXrmqw4zcLuCGVgIUch0DQkDcggZoFstyJUAfzR0MwOue1QWKkAFPiSZyQQIP8ANI20qeQ60ys+G3KFqKdAURkqB6oMmADsn1rn/M33i1WEsqSqQNQUCZBmIPT9DVrLDrg7OVsKSda50EKV5oiMzjpXrnDWHJEY3Hr/AOq4hy7zE6y4FOIwqUrbJkKScGP76V2jgHHWtKAElGBAVO2wEnO0fpWsZq6nQpcdZjYA/bPtu/hLBbUJCep7iVbH0qrc0XSg6UqaSdaRJUJUn/xI61beeODquGNVutSVIJWUgkajGDtMgTA/5GuaMrVC/FUfE7KOR2J6/Ks5xp4HDI4HM33cJShI1IySpIgCNk9jSriXOFw8ZU54ad0gYn6UpfuXF4Okx1gyfelf3gncYFRRskh6HySFLgyZJ2kimjvNd74chQDRlMgDHpNVG2fj4jI3gmjLa+OnSVq8MydI6HvQDRooFa9SiJVkknPzFZqcnTGAPLHWd628HGoq1RsB1+dWDgdq2Ww69MfkRtrjcqP+wHGMnNDdDWSLhFspDZefhDZGlM/Esk/lHbfNMGftVtmleGlEJTiT6fKMe9VrjXFFvLJKo7f7RGAANgBHSq/acDQhUqlw+u0+3+acIxduYSXhHRX/ALQXlmWkwn23H8/pQFzzteahLhSk7hH+TkD0rSweSAEmCd8fpU17y34whCo1dZjb22MT9KSSFJ0X7kHm8voSV6gFEhOpQKsd4Aic4zHerHxTgyFSpIAWRtsD/wB1yTgN19yWhoK1tJMmdwSTK0nv+9dJPF1gQSFSAUmTkEYPzx+vaujjknFxl/hz8kWmmjn3GuUbh1a9LhGZShRIAEyRM7dasXLlsttRS6tRUBG/kI6FIjcdaN51Zc+7feGD5kwVDuOuO9Ul3n5xxpU/huQNGnqZGon0rncWmWm5I6FfeF4elSkwYBG8k4jGUkmlr7DbDiVN251LUApYIkAA5M7iJzSTllby0anDqz1nA3wlO/zFWgvEtK0JSpaB5cGJiACT6/OKTdiqiBi4SCnuVeWVEYPUf8Yo22sgoFR8oP169vWf0rSy4eEJIUApQzmJCidUAkAAJ2HoKXcUYdOGVaWwd0J1qGRII7SfWhL2K/RNxBi21DxVIK0mEiSkZiAqN9pzSXivMDq9aGEQEgiYUFJInKZjWN4gUBxTgb1w2QWnEqEELXEKE51R5tukDMU2Fu6hKUh5boSAnQkNhW2JJlUeppjoprNxcLSFLcIUd/hn55EGIrK8u+VHHFFQQW/Qr1ncmSUyAc7VlVcfY6LK39m7RANu8pC0q1AKOJ6RGZrS8Y4nbpCEtApTutPmJGJ3yJjMU/4YoqSNwTsNhAzTovqT+Y4qkk1khujjXF+OOSWVtk5lC1JhwTuCofEOmaUJVpIUUmeny7+kTXePuVtdYebSVpJgkZ9TIoXiXK9k5AUmCk4IJ6759aOmLRoplEuObVMpNu+3gp0haTuhQwo+o2kVKdKG23GnvMiNON+yVKGw3GRsatN99nFq414YUoRsqZIHYenpVM499ntxbHUyS6z1idSR6jqPasujKUkHXHFvxnE+AVvKSCR4nlCRuAU9YJzVwsXg6x+IC2hxMb5g7/t+tcm4c7quEjIUo6SkQNztBzXReO2paQhtPwJAnMqntOO9F9cg420j3iHHUNJIQkBtIhIzOMAnuetc4fu1OLUcqM4nb50z4tfTgjAxmkvjpG29Z/J5OiPFWBhb8OghS5KjmPLAAzMesdzNaXHFVpJWCrVmIJBn1ya3sL5AHnP6+tLL68cUoBtEpWYQQJ1KmAMbZpq5k8ko8SyW3kTn64cuENqCigmFyPhB3M+wJFT87rCHdbLnlJjEEAg5B+foaz7OuAvtPrN2wptBTqKtaCQEAmCkEq0mNx29asfEeSW7xKClTjTQVqMBEEfnlRypRI+LYZ3rZxldLRwfMlyZx/TmTr6lAmUkEwSmJ27EA/UClbjmkwJ3nNWTjPI7rbiizoU2Z0hT7BUnpCoWAe4I6ROZplwP7O1OoVrcbS5IMJWFgpxqB0pOhQ6GVAztSo2fPxr/AKRQkBcyQCN63t1L1HIgHAPt+1dL4Ny9w9KnErQpRB06nVmDvGEhISYjJ771X7/kYtXRJDgtsrKwQuEhMlvWmQFSNMmMEHPWVJN0jPj/AC+PkdIX8E1FRBbWWwCSpKFQM/FqAiJ61NxDOkoUVIAgRuO0nt8Rn9OtXkWN7ctg2d62hoJSENIQoJbKdm1GZQMABUGZOB1r3NpZbd1NEJ8pDoKChBWD5jBABJO+kdJ93JVX2XLnjxtdsFdtrcKkExAxQa0kGJxO4r25cWCFoRqbIhWmISZMHuJEGTgzQzl0QetZNSR3xUWh7a22lJ6qOd/6a2RxJ1EYUAcY/wCqgtbk4BIG899tvSnDSAogzsIA3/mRTjyPTJnxraB22CrzKgmZj3H6xVq4NcuaUpIwE432mR7daDsZKvhBHqBt7GrYeINIQmPiSevtWsc7OTk/gw4crWlTbiDpUIhY9B9RXI+auBfdLkpUJEyiMkpJmB7bfKutI4oHSkDBwRFKufeCJdZ8UnS4jAX6EiUn9x6+9aPX8Ii6Yl5f4o2VoZdR4ayjUEpV8ISYhX+1XXNH8S5uKHFMNtKC48qhgSR7Eme4Fchur9TjphfwpAMYwDOe/f3NWjgvOgSpGtSyW0wTq/3HynOJHrIFZU0aOKZYrVdzcqHjtuagZQEqj3Cgr8pg5+VNmfvjflXCU5PlSSpI2AkKzn0OO1V5PPNylw60I8M4SUqkmDuFbLJ32inPC+Y1uHQ5pCo8oVOYgESMd47n2pktMmZvVOJh5xtYPllKSnOZBJVIPTYZG9Dt3jaUOIaaS1pP+oDIV3UYzG/U1DxVDY8jrxQlcyhQQT7SoEIA6bbzQSOXwsoesnglvqIMEiQYEnvUhSFz/LS3VFehQn/e7JPWRAODOKyor/l681nQlah31JA+QWSY7Z2ryrVhj2NeF80pDWoytRxG0e1E3HNqEJnxJURMAyQe0VT7XhrZXhRHbMT8qia4JEvJJIGPU+wp4sdYHdjzRpacdcKi95tKNtMjc/3pVW5e5sunVLBdWRqJySTHatkv+dQVEH96sfBOEssoC1xkjGJP/VNKNOxW0e//ADt0lPldPz3pxwP7QQkHxVgEYMmZNLOM3jZnw8A7d6oPFuA+IuUnSo/Q0KEW84Kt1o7Rbi3u3kPNQHE5UkRpWAd4715zBdp0mN+prmvJzr1sUqJgpJg5yO1dF4oBcM+M0mTErSN/cVjPDopLTOe8XRJMGKqty84hRgEj+9KtV6grnVgAzA/k0vNikKkIkn+zThUTZyYpsOOJB/EkfKmtncjS4WSSVCIJ8vXMfzWy+BoWRIJrZ+0S3ASIHpRNxr9UXFXsFbc8E61OEqBnTJTPU+YEKq2WP2g2qzqW22kneUrP7rNVN5kFBCcb/r1PrTLkvhDan2EuwWwtJKTsrMwfSpcoyjk5+X8NcmWXR3mRIQlQDSUkSklhvI23UM0tvucikR4ykpOYZQ0iffSgE/M04+0rltpAD7YKSdwCAnGNiP2rl3hal6j7VMYNOuzOWP4fGso6LxJxNpbpuHFOPs3EDUghUGNSSdQTpOD8wQaTPc5WqkEfdniSMStI9tUTikC7t3wVW6XFFlRCyjBTqBkESMZ7RPWhrZnooQapcUVl5Yoficay1kbJ4q5pCkLWkHJAUQJ74NG8r3babkOvMpegz5tRM4OreCR/yBFCovNKQytIAyRiFD11dR6be3Unh4CCQDE9f1+XtUW4s9RKM4nTkcU4dcEFbTaVkQTpCFD0KhEj5mkXP3C7EtBLCEB8kZCtgPi1DrVZU0FHJ+ucftXnhjI+kf5rRybWTJQp4bFquGAKjzR3SOtMrRltIwFHvIJjptE1olBGUqg9R0IrxV6SCNjt656zUUjXI1aukgjeOuxj/r6VDxq8geRU98+3r+maULu8T1OPeO/970vcv5MHb9a1jExkXrl/jITpVtAM++P5/errw3jDdwkpMEKwQRggjO9cXY4gRIH5tumas/KfGtKtPeIOd569Npmaq3F/Rj0tCr7QOUBanxGUEtLPT8pnY9Y9ar/Agy2VlxvWskpE4CcfEO5k7V2ovpfbLSwCFggjoD3/AGNcT4i2WnVo30kjEnIJpJ2NegpxlskSFQDgAnTB9Op/Stb9nw1JUNYbEEZMg7gj1qFtK8HScfSjkWjjukrSV7Ad46ddvemhsAWXLkkkrWpRA80lRgYwP2o7hbhZBbfcUGxMNjJ1TnykjTtnImBRCLJxDpQfIUwTnKB0+HrGw3OT3r3inLcNG5U4ZOSIJVJONe8EjNO1oQc3zGpwA6hjHmWhBMbeUTAispJa80FtOlu3YKe7iNSjgCSSfTYYFeUdCcGWawE6iYI80HrBpjccaWoA4CYgbQPQDvVcKSZM77+1ethWnST5RsKzk8miiSJUUqn1o03ZUIg0vcCgRAxUqHFdqS5KKcLD1o06SD/j2oZu4Cle3St2PEWNISqOlHWfAFJOpzFJ81FR4rN1MHRJx1GaL5f5qXbr3lPUVrerSQBCiB9aUXVsEzKt9h/dqTl2WR9KdFg5kS2Xito/hrQFgdiuZH6frSxuIUeuY+gig0XMpqM3UYoU6LXHgOuX8Y7fsRSxx4k1468VUJdXgbQe/wDcUncnSLiqNnHCVBP99qbWFvlJH5Yx3qucPudZKjv2+tWLhiSVA75A/v1qeWPXBrEu/OfFSqzT+YADUM7HE/I49JBrnVtcBIMJ3pnzNxHUpOhUgADT6xBB7g/uJ7VT1JWB8VbccbWzkaV0hq9dGfLgbVratOElasEbGd42ihrN0lUR74p3bqREK37f5qnjBIM9xBbmkOK22xn1zTXhT7cLSrAgwr1xH8/SobexDgKinSB1rRfCugynt29ahq1QJ07DWboR39f1r1y4gepoALDQggkd6iTdg7EH3rFqUdaOqMoz3sZsvzUTr8D5UEq6gUM9dT/fWnGUmEkkS3Fx9N8Vowwd+4OagbZJ9qaNJkQeldUF7OOcgZLZP7zTXg8oOqSPXt6T26VFpECRgbetFWjgGVjy7QNz7CiSJTZceVHitxsEwgzJPt0P0qD7QeUUqT95ZCiQr8QAbkbKIHbE98HvSJjj6kyhIgYAAyE5Jme8ED5VfmrxQQhLgCkFJ1kHuNz1H+ajCWQd3g43ZXriApJIKQZWSZOT0HrEU+4Tx4NSXEulKv8ATiUKzOQrUIH1NC8zcOFo9AgpJ1J1AyROQo7+h29K2Z5gcC23SAEGRp0kpAwCE9tpkEGTRsZZkhp2FhTqACdJSIUuRkAkArEGJG0b0vuOFWja1afFdWRBQ3rKgFZlQT5tMHOR8PWt+JWeqFIZWjxRAUlXmRH5VJAUUgiNsmlrFg6yQHHlNgZUlIVrPSNW4Ge4mdqEQKUWLyZDaClMnHhkn0krEzEVlW13gvinUlxSR2Ulmf8A+pRIPvnE9ayrsVoorcRXi7kJ9f4mp27dLiQBv6Uju+GXIUQGlxEYzOfTas1xqTyzoulgIPHPNpI64Pz/AGqZXEFJUR6SI6x+1IbmNSQqUxMyMz7VM22SR4YAgbyDvifTat3ww2HZjdvj6yn/AFNEgfP2j1qNTzkyXVKPTzGM0LbMBI0OCI6ncZ6d+9ObTg4cWgNkL1ED6n0ImoajHRLbH6rUps2ioytwlap6DZI/c1X7h05/irZzAsF3QMhACMYHlEYHvNIVWWkyQKyWjVIUJuogVt95BNS3nDwYMYoR0BE7Sf6KXVFpntxd6RI3/wA0lu7jUon50Q8qMH6+3/dCNtya6+KCjkbzgd8u8P1g9D0qxOW67dKHFiAchXSUnM9vn3rPs5tkl5GobHb510f7ROFtCzgQiTKTAIk9PSRXLP8AabZMp1+pwa5vypalT12rc8QCoCsetSv8IBnSc0Ongq+u3eutdGjK0F2zqQEq1GSYjrFPbC0OSCEyJOojIHvtVaQ1+ImZgYqwOrnY1hyUgSsPIIMJPTacUvVxB1okoAgGTOc0Tw13JkCe9TvaFjzFIH0/91CYNCo3Cn0yRpPSOp/gV5908gMaVf3ei7pgJB8MgnuN6DtWircyPSmSEtswBOxxRSLAEY2qZ1r8JA65JNa2zhCfauemng6ruOSAsxjet/E0+UZVuY/St3SVTEA96jbAQITlR3PymuuP2ckvo20GRqj/AAKMtnZGk7AHJ6T0n3mgCoCep/u9eayojoP0+v0qmQhjaNkq1SAZwMdt/c/4q6cJcWXCFzpUJBBPQQf72qi290EKneMz30knbpT+04tp/EmcSR2nHywN6yki0Z9oFgqWVmFkAoEZ2hSfUzP6UHwjmBDLAS9pKmySfLK06iMIIw2ADJVvIIGYqxF8LbIVsJjEqSuTpUlI3kHp1AqvMcuW7aA46vXr1FJMwSnY+GgeYbzJ796iLxkUlQfwm6cID7yFAZCCpcBKPylRIlap6qztinA/0ypI0pUJw2JPcFM7gZyAP2NbU8jVq8cuKA0hJnGQQoBM6RO0bdqJsrsvGXXlO6CYShtSNBV+aTpLisRJwBuKuvZD+h2h18f6aBoOU6SgAg5HxKk1lV48ccBKBZuP6CU+I4U6jmcykzv7VlXkzop/CXCk/CoGOxq3WDTiymARnOnerKlbQbKoTlO0CqRZcXebuNSlw2VZA2ipf7GvYY8W4WbiWn2EkH4HkJhYPTVVUueRbhJIQ2I6mTnsfTrXWbXijT6SEKE961HD1JMayZoUmtC7nI+J8hXbbaVafEBwAJlPar19mvJf3Zr70/IcIUEIJEJxGqImatFktxsEEhRG3rRfiyiVQJ6Vb5LVMTm2qOa37sOGZztPbvQq1zXSnuW2rhsakgKG0Urd+zZKvhcI9DU9GaLmWmc0uoScE0ouUlW+c/tXQuK/Zw8CooWFR0qp3fLdwlRBZVjfFTG07Ney8CK4RNSsM5mmZ5euCnUGVkDrFeNcGejDaselW5YoOw85Jc0vCe/8V1nmjg33uwUnqBIj6xXKuTbYqdggyCB7Ed67Rw1wKaKN8bfKsYK5NEcstM+aygoWpPmGkx0/itbm/Kknzj9PpFXfnXkW4cdKrdowZzsZ6gxv77+9D8s/Y2645NydCB23NdEEmrYOUUUdh3B1Az/NGC/KQAR7V2tfJFjbpCSzqnGo5+dVzm37Kk+AXLUysGdJyI7ChxUnkhcqOei7JTA3PQbe9aLtVYlQjvTK25HvFpSoMkKOM054D9mdy+0ta1+CUkgJUDn1B7VPX0W5ryyju3JB8s6Rue/yptZ3ifh0JPeOn1p9cfZHeplSVJX6TvTrlf7LhhV0YI6DFU4rRLmvYkKwAkeg9MET/NDoUAFda6rd8kWqkiEx0kHOMD9qr1/yMwwApbpSiY8xifSayfG1sr54tFDU5/itW0FWEgn237V2G34DZONAJbSoDr1+tMLDgDDSRoaSI9K2ULWDB8qOHIkHSQZnaKIatXiToaWYzEGuu/d2g8pa20kjbFHW12lUqSgDPaihfJ9HGuE8s3L7gCW1CSQVERHrmrszyAGUAvOyNsD51cvvKkGQBmg7+5SG1Fw7ZoaVC+R+BfacEQ2kFLh3JB9/49PesueX2/DJASVJCiJAiVdP4xRPBeL276Yn6giil6NKo6d6XRLJLm2LOHtJ0IK2EIWPTf50yuAA2rSlKSc4ApQ5x9JlMTHpQN5xBxenw++aXagpsVu86PoJSq2JIxOM/pXlFlsncmayjsFIXCwduGipKoVGE0l4fwcpSovryNwaKtOaFJbSpIyDHvWcdfYfAUpQQvqJ3qcrBqhbfcVOEWqVJUOoqNPOd2x5XQSTiabtcwMW7cJSCqN6X217/wDI6k6Uhado/mmvtYHQ/sudkFtGudXU71Yra2TcpjWYOcEiqJZcmOTJxO9XThnCXUpA8SCO1ZurwJqkWIWRbACDlIrZu8Kcq60FbuujCjPrRptwoCatP0ZNEoSFSoYJ616J0AGFH2qFbujYTXrF+SMpirTQiZhQUkpjT8q2tuGKTkhJn0rwL1fDRzV3oEGtI09iYImzYSZDYBJkwOtSvMxlBgdhXpRJkRWhv0pJCjFVS0K2R26FIJKlkg7JPT50T94VqHlGmKwXDakgztWlxcgRmR6GnVLYrI7ppC/jzGYqO1QkIK0SodE0S0wn4id6kSlKDjb2pdfI78A7V2pQ/wBMgeteXb504x6VO/fgDH0oZPF2idCviPShtasKIkcRSRJCgBua3bcacBzQl3w9tYKVHSk+tQsW4SQlI1ITtWPZ+SqJnnlKT+ASdPf/ACaHFl46NL8EjIHanDZhMpApeplMH/caGCJwlllA8wTHSpmbyRIMiq4LYBwykq9Sab2qjPmwKFPwgoMf0rwd6ERZuDWkGREjvNSuXKEGYpLxP7R2rV4BSVFJGSBtV1F7Jz4DbZ90Al1OkA9dyK1v0h1ChGFYoS05t++qlLelsbE9flW9y6pQIECspNLCLSYLw1jR+GdIIHSihdoXqQDJG4oUp0hR/MRE0i5f4Sq3Wt3UVEmT13qUymi0NWKYOBRbloylCdBBVQTnEEqzBE9DS11+FEhWOg9afZImmyK7udKyImKyk77zuo5TWUFUcnXdvJ3kDtUDlytzBM1fL3l91Z1FET+lL7zkqAFDFdi5IAkyqsrcI0iTVq5QWtgghJ1GmXDuW9A1rynYmrdw7gCICmxPWseXkTVUVEMsgtadWyj0o1PDnF5LkR2qC04oEnwnEGdgQJH6UW1aKM6TIrl6g2SpUUJJKpoS15hSVaScimFvbICdLmD61tb8IZknvVJCtEjt5Pw5NEIYUpMnFRP3zTIAAzU6r4EAnY9qrHskiY8u9EXjsiEkVq44nT5RM1uyxpTpUN+tWk1hEtgDnEVpRpUkjsoHf2oi0eSUQQVHuR/NRXdqtPmKpA6Gi7a6BElOmmt5YjVL7baAF+UE0U22k4SaA4jZJeT59vSstilpACAcdSc0+1YChkt3Tgj51o/eAI1TtUVndLUfNEV45bJCpnHaqt1YvJElxK4NCcSZSCVBIkCi7u6AEpTt2pWriqFnSoEKNYui0KELdugUakgA7e1PLK2LDYTrJ7k1AzYBCypEAnpTVt9BGlYie9TFFSdojs15+LB9ax9QmRmK8Xw8SCn5VmlCFepqv6SCOXOjJO/ahOJWibkaQsp64ORTIspJPWlzPB9JWrIJ9YxUDweWltoRpU5JHc1pc8uNP5XUa+FpwcyPWplXCtugpXRR4u0CEaEYA7UMxdaAStXtW7jalKGkxSvjfAS4sebApeRjE8VbVuoRW7NwhIlJBBqtWnJpKsrxTGz5dQ0o6nSewmm69jGCn0zQHEVpCoznrUrvlye9RPIS8gg4PSkgFTriQY1frWUlveBOazBJFZW3VeyS8WPFiZChtipLhDakkDrWVlYeSiC14FoQoKVqSelbWDvgkJQcdAaysq2TYcbYuKnAO+KKtr8oJB3rKyjxYhVxRbrriUExJwQa84zw+5t0hSV6k9QTWVlaKKabYu1NII4I8Fj8TJNGsMrLuknyjb/FZWVkkU2G3KiASCcfxUfC+Juuk6iCBtAj61lZWkW06IpNG712dcZPpTJDBUielZWVpBW3YngGDflIBoF1TiYGCPlXlZUNAgJ5bq1gA6QOk0/at/Jj6msrKI52DNfACgRNV+7fDavOAYODWVlJpUhpjRF63pBkyfQ16LkbqrKypbHQtc50aSso0qnpiiFcVEglPrvXlZRLQ0jOKcf8JIUlGo9tqCvecAtAIQQs4jGPnWVlO8BSJbS/1IJ/NvWoukkGsrKgoW33Ey2Naa0VxVS0ydyM1lZSpbGhYOai2vRGO9RscaStZ1gxOKysrXqqFYfd8UR4ZUnfsaFtOISnWRWVlQkMxy+BMmsrKyqJP//Z"/>
          <p:cNvSpPr>
            <a:spLocks noChangeAspect="1" noChangeArrowheads="1"/>
          </p:cNvSpPr>
          <p:nvPr/>
        </p:nvSpPr>
        <p:spPr bwMode="auto">
          <a:xfrm>
            <a:off x="1587500" y="-1539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268" name="AutoShape 4" descr="data:image/jpeg;base64,/9j/4AAQSkZJRgABAQAAAQABAAD/2wCEAAkGBhQSERQUExQWFRUWGRoYGRgYGBgcHRgbGBcXGBgYGhgYHCYeGBokHBcXHy8gIycpLCwsFx4xNTAqNSYrLCkBCQoKDgwOGg8PGiokHyUsLCwsLCwsLCwsLCwsLCwsLCwsLCwsLCwsLCwsLCwsLCwsLCwsLCwsLCwsLCwsLCwsLP/AABEIALcBFAMBIgACEQEDEQH/xAAcAAACAgMBAQAAAAAAAAAAAAAEBQMGAAIHAQj/xAA6EAABAwMCBAQDCAEEAgMBAAABAgMRAAQhEjEFBkFREyJhcTKBkQcUI0KhscHw0TNSYuFy8RUWkoL/xAAZAQADAQEBAAAAAAAAAAAAAAAAAQIDBAX/xAAkEQACAgICAgIDAQEAAAAAAAAAAQIRITEDEkFRE2EEInGBQv/aAAwDAQACEQMRAD8AccI4u0wgeYx6nb+ionue0qUC0hSkSBrH5ieg/wA1XkcIaebGC24nBSSYBGPMO9MmrVtQSEEqKQfKgYSRjA743rxu1KjsUVsvVvxpKkADCiNjGMVXrllbii4tZQEn4U9Y796GsEAqCwA2oEg6iFEwIzB+L0phw/xfhu20pOVojZSe5Pz2oc5S2T0SBUc4rOnwmitBJTqODjcwOlWux4ilQlSkwralFz4LSemleFR36AUk4hwhLpIacUFCCkbR7GqXJJMOiZfEakmSoRUrt+02hS1LSD6kVTLHjTwRCmvECTpJJg4G8HBqPinL6blpKlFbcZ0/sK1XPWjP4/ZNwPmu9duShxn8LMKAMR0yd6uhuBolX7VX+EhxCIUnYBKRGT6kiiX+II+DWnX2kT9KUOSSVtjkk2HNcY0nSltRPsQKMbulKVnEb4oOyuREDKqrS7finjrIDXhE4lWQP/zWnySS9kdUy5O3OnoTWj/E9Lesg7THWtLFnyjWqT1jaiF2qdq0Tk1aFgit74ON6wSPeomLtLp8q5jei3bRKk6DGn0qGz4U20TokdxR+1oMEiyE9JqF240D4cUcAAa3W2FYIq69CF7d6Z2xSh/nVLTxbcSpIiQqMH51Y0WSRiK0d4e2fiA+dS4z8MeALhvE/vCNbase1SlB3Uc0QxbIQCEQB6VHcWOJ1H2p06yIGWV9FYrcPvDoFAddqJRw8QMmpPu/QGhRkAKLxUiRion7wT6GjBa+tQ3HDdUGaTUqDBCwtKQQlZPWCZipS+lX5tq1a4WQTMZqT7hGaF2rQOiRJ60K3xdBVpChqmI6/SiVWxUAQYpa1y80Hy9p/EIEqptyWhUMXbmBnasDprC3ghWRUS30N/EYp9gol8avCqonntKdUHO1BDiUEasAnf8AzSc62FDIKrKVXDqtXlWAO1ZR8gqObscAStPiOvEgpJW2BAG2dXUmiRcpZbHgNayZiPKEidz1PalfDmnR53QpWogFBhLenor3Bp2thpKXLgtAlsCNCiRpG5UCfi3rzmjtFi+POOLGptDbaSVKJEmR69Pem3Dy64mHXCSFkN/+HxR7ZxQNzZMXNuXUreQBs02jLupcKJkT7e1G2fL5VblLYdJEFInzTECSnbFNoLBrThLiX3VOKBbJ+HUfLOyvSnnEbNaCAg6FEghRyFCBgd6DtOCOL1JWlxJCSQVBcGBELUdzMmj755TlqlS2sAHKt0qHlBJ6ChRu7Jchb95bd1NlwEzCkgkGZ3x1npT+3bdbltwZAAEkeac/pVdseGWWhaC8lRHmS2lQ1lWnJ1AyTM+1SDh7i0gB5xrSAoLWsKnbBUZk0VQbDbjmTREtvpQDoK9JIBHQxt7mmQ4a24UupblxOQqN59TtVfFjeLchu6CUkAHYkg4KtOwPrVu4BaKZSULXqhMCR8YHX3qors0TLAA4vxHPDbaUg5Kl9Ao7560bw3hzzQIcc1pOANj9ZzSjmV1TbZUjxAtX5Ejv2qdLCnbVBUXJOmQDB/Si6f2KsD1zhSABpWUek0S0wR+YGkgsApKUhKlgHBcJ6dYp5bIIAkjHatoO3ohm4getStOdIitLhhJSRt61iGgIgTHetcpkk7jgFaKuI6V4rPb2pMjmhIuVMLbWiNlkeVXsapyrYUNk8SBExt60Hf8AGG9BUEqcIjyoyYPap7q3QttYSrQVAwqMZHaqvyzyk5bElb/iKOOoET0qJSloaotPDrxDifJjuOo9xRWnpqpYLIgzsf3qQeJjzR6R/NCk6yhB6dQ3INbBzNDtqVsYr1SY23rRMQTFYVAChhcGCd/b/uonnSrGnHrTc0FBX3hJ2NRouQo9RFZ4iEiSUjvtWqbptWykk+hpdvsKJvErUqzWaO1eDA32qrCjCaifaChBg1KPrWpSPak8iB/CV4emQQNqp7/Kl0q7LpdAaUQFNgnICY274q4qSDOYH9monHkpMBQJEYJzWUop7KTa0IOIW1ylcNNpWmBJKiM9o9orKfOkzWUvjXti7HIlEw2hoaEqIGlxwr8QHHlGSFEnpUnC7l1hTqXFNpaUIBUCUlU/DAzIzM9qF4DxgN3AQ4wlAQpIUpAy2tJBhJO4nECrbxO1ZdQpLiYC8lYSAoqUYSSTGmJn51yt0dbIrsN6S2bxtLysphQAKiTpEDYbY3pW03cIuXG0haCptOhWspTJOYUkiczA3zQlrwa1b1NlnMGHkqDi4SoArGk+UgqHyrfmG1eSwW0S60khWsq1LIOQTGU79KMAr9i8c+Xlu440t9afDChBhRB6E65JE/vTHh/PvElLGpCVNqRq87SSVDvggfKg+D2ySsLcW34iwCGlgFwwCE5V0I701vbS/cJXbslBSSdMSmNIGSYSI3wd6tSekDryTcbLKlJbuGmEOKT+G8yCjDm0xvnptVZ4Xa3LDyrd2VsoUkElQ1aDmU5zW9o29eOBi4IBQdQWkToPVIjoT0qw/wD11SnxrQZaEh1JyDukaTIJqXLwCpCTjHCLm2uHFMBcAjSvVI8wkTJnamVjxviDST+KlxQAJkSROdIHan11b3DgSokEgRoUg+cdj2Pc0C/y07dkOa/CWRpIaGAJggqOSant6C15GXMPMroIDbRWgoGpQwpClY2O/f0qDganS6ha3nEsoSQoEDYDyyRiSevpTThfL5bBC1agI7yCMDJ7jenTTjCQlMp82IwQfSqScnbIcklSNypwFBSPKrcqPwiJB9Zo1x3bzR7VBdK8hKRq/wCNV/8A+8W7TnhuNrbUBkkbemK27dcGdXotkgjM0OLyFlKSkkCYzMftSm35vYWQElRkSMHMbx3pha8SkEqRp6Qd46Gr7p6ZNNBpEiSI/eh1JBUkKQo7+aBAjv60sved2G1pbydRiQMD37UwTeaklTYkbgk4Pp6UOUX5Dq0SXvB0PadcygyIUR9QN/nRKWQmJ6bVU+O/aAm0grCVKONCDJPrOwHvXnDvtQZdUgaCNeJ/2+89KFOGyukqLggAqOf+q3CRVc4nz3btoJCgT0E+sUhv+Zrpx8IZ1eCUg+I2gGCffcUPljESg2dAWk4jb3oDifEVNgaWi77ECPeaW8G8cpm4X4iumAgRH+2d6ZrCiNh6ZP8Aijv2WAqgey42pz4mwjtKwflih+KcZSPIpp0g7lIkD5gyKWcS4JdeIVpV5B5hpzBG+BnNL+H84IeUpHhLStOCSIHvPT2rFzlVSKUb0N7m4QgDASFEJGCSSTUyeVmlLDoToVEeVRTPyBjf96ROvPNsupC9alHyGI06vUnMbzWcP4RcNMFQdhasyVFer/yB+H5bVnGSvKK642WO6Kkp0+IoEykaRJBwMTn5mlTSbppR1XqFnVBSpCSBPwjywQfekNvduW6SlbgdeOcAk+iUqJgjNBDhS3k+IS4FE6lNawcowAes77mk+TJSgW62vL1C5edYDc9BEz0knGaeW/F0nJUgg7bz9D/FctvEP3vlaQWdEYVq8ydoPQwoUHb8MvW3Tqhf/IebTOJSPymtI8rRL40ztDbmoeYAdMHpQI4c14inNH4iok+2APTArl7TfEHApLjymmQYJVPiEDMAJzt+9WDg960w2BbtrWVfmWpRKjvJOSe0AYq3yp7J+OtF8DY6iT8q8qvi+WQJWhH/ABzj9RWVfyx9GfUoHAePpfWtBKnQAFBSsEnOqY23PXoKst5bNm2UVjU2cxq6QJkqOTOfbFI7flwqt9JcZ1GVBLCgnUN4BSDJiMVYeF2JQyEqcDjickHBUNoAVGNhXHJZOqyPg/A2WwrwylIVASpswSBmCTMiYz1mmdvwlKR4iGwlZTBAjMflJGDuYNAr49bIMLbIcSCdGxI2IGYUQOlVV/nRwPq8JRCE6fLuHG3ASD3SsDBjqJqtiSY5Ryx+L97RqbdSCYcCSpG8CDiMkCmrLLrqTqfW6TlKlEaE42CG4Sexqr2L7y1sOXSlIZbVBySpRBISVxunHWr87w1olKm1DBnyKgZzsDnvRlrApYeStsWt0zKUssEDKljBXnYDefemttxIuBKlNpbOwBVkKG0naaZNpABjzkHIBHXrmqw4zcLuCGVgIUch0DQkDcggZoFstyJUAfzR0MwOue1QWKkAFPiSZyQQIP8ANI20qeQ60ys+G3KFqKdAURkqB6oMmADsn1rn/M33i1WEsqSqQNQUCZBmIPT9DVrLDrg7OVsKSda50EKV5oiMzjpXrnDWHJEY3Hr/AOq4hy7zE6y4FOIwqUrbJkKScGP76V2jgHHWtKAElGBAVO2wEnO0fpWsZq6nQpcdZjYA/bPtu/hLBbUJCep7iVbH0qrc0XSg6UqaSdaRJUJUn/xI61beeODquGNVutSVIJWUgkajGDtMgTA/5GuaMrVC/FUfE7KOR2J6/Ks5xp4HDI4HM33cJShI1IySpIgCNk9jSriXOFw8ZU54ad0gYn6UpfuXF4Okx1gyfelf3gncYFRRskh6HySFLgyZJ2kimjvNd74chQDRlMgDHpNVG2fj4jI3gmjLa+OnSVq8MydI6HvQDRooFa9SiJVkknPzFZqcnTGAPLHWd628HGoq1RsB1+dWDgdq2Ww69MfkRtrjcqP+wHGMnNDdDWSLhFspDZefhDZGlM/Esk/lHbfNMGftVtmleGlEJTiT6fKMe9VrjXFFvLJKo7f7RGAANgBHSq/acDQhUqlw+u0+3+acIxduYSXhHRX/ALQXlmWkwn23H8/pQFzzteahLhSk7hH+TkD0rSweSAEmCd8fpU17y34whCo1dZjb22MT9KSSFJ0X7kHm8voSV6gFEhOpQKsd4Aic4zHerHxTgyFSpIAWRtsD/wB1yTgN19yWhoK1tJMmdwSTK0nv+9dJPF1gQSFSAUmTkEYPzx+vaujjknFxl/hz8kWmmjn3GuUbh1a9LhGZShRIAEyRM7dasXLlsttRS6tRUBG/kI6FIjcdaN51Zc+7feGD5kwVDuOuO9Ul3n5xxpU/huQNGnqZGon0rncWmWm5I6FfeF4elSkwYBG8k4jGUkmlr7DbDiVN251LUApYIkAA5M7iJzSTllby0anDqz1nA3wlO/zFWgvEtK0JSpaB5cGJiACT6/OKTdiqiBi4SCnuVeWVEYPUf8Yo22sgoFR8oP169vWf0rSy4eEJIUApQzmJCidUAkAAJ2HoKXcUYdOGVaWwd0J1qGRII7SfWhL2K/RNxBi21DxVIK0mEiSkZiAqN9pzSXivMDq9aGEQEgiYUFJInKZjWN4gUBxTgb1w2QWnEqEELXEKE51R5tukDMU2Fu6hKUh5boSAnQkNhW2JJlUeppjoprNxcLSFLcIUd/hn55EGIrK8u+VHHFFQQW/Qr1ncmSUyAc7VlVcfY6LK39m7RANu8pC0q1AKOJ6RGZrS8Y4nbpCEtApTutPmJGJ3yJjMU/4YoqSNwTsNhAzTovqT+Y4qkk1khujjXF+OOSWVtk5lC1JhwTuCofEOmaUJVpIUUmeny7+kTXePuVtdYebSVpJgkZ9TIoXiXK9k5AUmCk4IJ6759aOmLRoplEuObVMpNu+3gp0haTuhQwo+o2kVKdKG23GnvMiNON+yVKGw3GRsatN99nFq414YUoRsqZIHYenpVM499ntxbHUyS6z1idSR6jqPasujKUkHXHFvxnE+AVvKSCR4nlCRuAU9YJzVwsXg6x+IC2hxMb5g7/t+tcm4c7quEjIUo6SkQNztBzXReO2paQhtPwJAnMqntOO9F9cg420j3iHHUNJIQkBtIhIzOMAnuetc4fu1OLUcqM4nb50z4tfTgjAxmkvjpG29Z/J5OiPFWBhb8OghS5KjmPLAAzMesdzNaXHFVpJWCrVmIJBn1ya3sL5AHnP6+tLL68cUoBtEpWYQQJ1KmAMbZpq5k8ko8SyW3kTn64cuENqCigmFyPhB3M+wJFT87rCHdbLnlJjEEAg5B+foaz7OuAvtPrN2wptBTqKtaCQEAmCkEq0mNx29asfEeSW7xKClTjTQVqMBEEfnlRypRI+LYZ3rZxldLRwfMlyZx/TmTr6lAmUkEwSmJ27EA/UClbjmkwJ3nNWTjPI7rbiizoU2Z0hT7BUnpCoWAe4I6ROZplwP7O1OoVrcbS5IMJWFgpxqB0pOhQ6GVAztSo2fPxr/AKRQkBcyQCN63t1L1HIgHAPt+1dL4Ny9w9KnErQpRB06nVmDvGEhISYjJ771X7/kYtXRJDgtsrKwQuEhMlvWmQFSNMmMEHPWVJN0jPj/AC+PkdIX8E1FRBbWWwCSpKFQM/FqAiJ61NxDOkoUVIAgRuO0nt8Rn9OtXkWN7ctg2d62hoJSENIQoJbKdm1GZQMABUGZOB1r3NpZbd1NEJ8pDoKChBWD5jBABJO+kdJ93JVX2XLnjxtdsFdtrcKkExAxQa0kGJxO4r25cWCFoRqbIhWmISZMHuJEGTgzQzl0QetZNSR3xUWh7a22lJ6qOd/6a2RxJ1EYUAcY/wCqgtbk4BIG899tvSnDSAogzsIA3/mRTjyPTJnxraB22CrzKgmZj3H6xVq4NcuaUpIwE432mR7daDsZKvhBHqBt7GrYeINIQmPiSevtWsc7OTk/gw4crWlTbiDpUIhY9B9RXI+auBfdLkpUJEyiMkpJmB7bfKutI4oHSkDBwRFKufeCJdZ8UnS4jAX6EiUn9x6+9aPX8Ii6Yl5f4o2VoZdR4ayjUEpV8ISYhX+1XXNH8S5uKHFMNtKC48qhgSR7Eme4Fchur9TjphfwpAMYwDOe/f3NWjgvOgSpGtSyW0wTq/3HynOJHrIFZU0aOKZYrVdzcqHjtuagZQEqj3Cgr8pg5+VNmfvjflXCU5PlSSpI2AkKzn0OO1V5PPNylw60I8M4SUqkmDuFbLJ32inPC+Y1uHQ5pCo8oVOYgESMd47n2pktMmZvVOJh5xtYPllKSnOZBJVIPTYZG9Dt3jaUOIaaS1pP+oDIV3UYzG/U1DxVDY8jrxQlcyhQQT7SoEIA6bbzQSOXwsoesnglvqIMEiQYEnvUhSFz/LS3VFehQn/e7JPWRAODOKyor/l681nQlah31JA+QWSY7Z2ryrVhj2NeF80pDWoytRxG0e1E3HNqEJnxJURMAyQe0VT7XhrZXhRHbMT8qia4JEvJJIGPU+wp4sdYHdjzRpacdcKi95tKNtMjc/3pVW5e5sunVLBdWRqJySTHatkv+dQVEH96sfBOEssoC1xkjGJP/VNKNOxW0e//ADt0lPldPz3pxwP7QQkHxVgEYMmZNLOM3jZnw8A7d6oPFuA+IuUnSo/Q0KEW84Kt1o7Rbi3u3kPNQHE5UkRpWAd4715zBdp0mN+prmvJzr1sUqJgpJg5yO1dF4oBcM+M0mTErSN/cVjPDopLTOe8XRJMGKqty84hRgEj+9KtV6grnVgAzA/k0vNikKkIkn+zThUTZyYpsOOJB/EkfKmtncjS4WSSVCIJ8vXMfzWy+BoWRIJrZ+0S3ASIHpRNxr9UXFXsFbc8E61OEqBnTJTPU+YEKq2WP2g2qzqW22kneUrP7rNVN5kFBCcb/r1PrTLkvhDan2EuwWwtJKTsrMwfSpcoyjk5+X8NcmWXR3mRIQlQDSUkSklhvI23UM0tvucikR4ykpOYZQ0iffSgE/M04+0rltpAD7YKSdwCAnGNiP2rl3hal6j7VMYNOuzOWP4fGso6LxJxNpbpuHFOPs3EDUghUGNSSdQTpOD8wQaTPc5WqkEfdniSMStI9tUTikC7t3wVW6XFFlRCyjBTqBkESMZ7RPWhrZnooQapcUVl5Yoficay1kbJ4q5pCkLWkHJAUQJ74NG8r3babkOvMpegz5tRM4OreCR/yBFCovNKQytIAyRiFD11dR6be3Unh4CCQDE9f1+XtUW4s9RKM4nTkcU4dcEFbTaVkQTpCFD0KhEj5mkXP3C7EtBLCEB8kZCtgPi1DrVZU0FHJ+ucftXnhjI+kf5rRybWTJQp4bFquGAKjzR3SOtMrRltIwFHvIJjptE1olBGUqg9R0IrxV6SCNjt656zUUjXI1aukgjeOuxj/r6VDxq8geRU98+3r+maULu8T1OPeO/970vcv5MHb9a1jExkXrl/jITpVtAM++P5/errw3jDdwkpMEKwQRggjO9cXY4gRIH5tumas/KfGtKtPeIOd569Npmaq3F/Rj0tCr7QOUBanxGUEtLPT8pnY9Y9ar/Agy2VlxvWskpE4CcfEO5k7V2ovpfbLSwCFggjoD3/AGNcT4i2WnVo30kjEnIJpJ2NegpxlskSFQDgAnTB9Op/Stb9nw1JUNYbEEZMg7gj1qFtK8HScfSjkWjjukrSV7Ad46ddvemhsAWXLkkkrWpRA80lRgYwP2o7hbhZBbfcUGxMNjJ1TnykjTtnImBRCLJxDpQfIUwTnKB0+HrGw3OT3r3inLcNG5U4ZOSIJVJONe8EjNO1oQc3zGpwA6hjHmWhBMbeUTAispJa80FtOlu3YKe7iNSjgCSSfTYYFeUdCcGWawE6iYI80HrBpjccaWoA4CYgbQPQDvVcKSZM77+1ethWnST5RsKzk8miiSJUUqn1o03ZUIg0vcCgRAxUqHFdqS5KKcLD1o06SD/j2oZu4Cle3St2PEWNISqOlHWfAFJOpzFJ81FR4rN1MHRJx1GaL5f5qXbr3lPUVrerSQBCiB9aUXVsEzKt9h/dqTl2WR9KdFg5kS2Xito/hrQFgdiuZH6frSxuIUeuY+gig0XMpqM3UYoU6LXHgOuX8Y7fsRSxx4k1468VUJdXgbQe/wDcUncnSLiqNnHCVBP99qbWFvlJH5Yx3qucPudZKjv2+tWLhiSVA75A/v1qeWPXBrEu/OfFSqzT+YADUM7HE/I49JBrnVtcBIMJ3pnzNxHUpOhUgADT6xBB7g/uJ7VT1JWB8VbccbWzkaV0hq9dGfLgbVratOElasEbGd42ihrN0lUR74p3bqREK37f5qnjBIM9xBbmkOK22xn1zTXhT7cLSrAgwr1xH8/SobexDgKinSB1rRfCugynt29ahq1QJ07DWboR39f1r1y4gepoALDQggkd6iTdg7EH3rFqUdaOqMoz3sZsvzUTr8D5UEq6gUM9dT/fWnGUmEkkS3Fx9N8Vowwd+4OagbZJ9qaNJkQeldUF7OOcgZLZP7zTXg8oOqSPXt6T26VFpECRgbetFWjgGVjy7QNz7CiSJTZceVHitxsEwgzJPt0P0qD7QeUUqT95ZCiQr8QAbkbKIHbE98HvSJjj6kyhIgYAAyE5Jme8ED5VfmrxQQhLgCkFJ1kHuNz1H+ajCWQd3g43ZXriApJIKQZWSZOT0HrEU+4Tx4NSXEulKv8ATiUKzOQrUIH1NC8zcOFo9AgpJ1J1AyROQo7+h29K2Z5gcC23SAEGRp0kpAwCE9tpkEGTRsZZkhp2FhTqACdJSIUuRkAkArEGJG0b0vuOFWja1afFdWRBQ3rKgFZlQT5tMHOR8PWt+JWeqFIZWjxRAUlXmRH5VJAUUgiNsmlrFg6yQHHlNgZUlIVrPSNW4Ge4mdqEQKUWLyZDaClMnHhkn0krEzEVlW13gvinUlxSR2Ulmf8A+pRIPvnE9ayrsVoorcRXi7kJ9f4mp27dLiQBv6Uju+GXIUQGlxEYzOfTas1xqTyzoulgIPHPNpI64Pz/AGqZXEFJUR6SI6x+1IbmNSQqUxMyMz7VM22SR4YAgbyDvifTat3ww2HZjdvj6yn/AFNEgfP2j1qNTzkyXVKPTzGM0LbMBI0OCI6ncZ6d+9ObTg4cWgNkL1ED6n0ImoajHRLbH6rUps2ioytwlap6DZI/c1X7h05/irZzAsF3QMhACMYHlEYHvNIVWWkyQKyWjVIUJuogVt95BNS3nDwYMYoR0BE7Sf6KXVFpntxd6RI3/wA0lu7jUon50Q8qMH6+3/dCNtya6+KCjkbzgd8u8P1g9D0qxOW67dKHFiAchXSUnM9vn3rPs5tkl5GobHb510f7ROFtCzgQiTKTAIk9PSRXLP8AabZMp1+pwa5vypalT12rc8QCoCsetSv8IBnSc0Ongq+u3eutdGjK0F2zqQEq1GSYjrFPbC0OSCEyJOojIHvtVaQ1+ImZgYqwOrnY1hyUgSsPIIMJPTacUvVxB1okoAgGTOc0Tw13JkCe9TvaFjzFIH0/91CYNCo3Cn0yRpPSOp/gV5908gMaVf3ei7pgJB8MgnuN6DtWircyPSmSEtswBOxxRSLAEY2qZ1r8JA65JNa2zhCfauemng6ruOSAsxjet/E0+UZVuY/St3SVTEA96jbAQITlR3PymuuP2ckvo20GRqj/AAKMtnZGk7AHJ6T0n3mgCoCep/u9eayojoP0+v0qmQhjaNkq1SAZwMdt/c/4q6cJcWXCFzpUJBBPQQf72qi290EKneMz30knbpT+04tp/EmcSR2nHywN6yki0Z9oFgqWVmFkAoEZ2hSfUzP6UHwjmBDLAS9pKmySfLK06iMIIw2ADJVvIIGYqxF8LbIVsJjEqSuTpUlI3kHp1AqvMcuW7aA46vXr1FJMwSnY+GgeYbzJ796iLxkUlQfwm6cID7yFAZCCpcBKPylRIlap6qztinA/0ypI0pUJw2JPcFM7gZyAP2NbU8jVq8cuKA0hJnGQQoBM6RO0bdqJsrsvGXXlO6CYShtSNBV+aTpLisRJwBuKuvZD+h2h18f6aBoOU6SgAg5HxKk1lV48ccBKBZuP6CU+I4U6jmcykzv7VlXkzop/CXCk/CoGOxq3WDTiymARnOnerKlbQbKoTlO0CqRZcXebuNSlw2VZA2ipf7GvYY8W4WbiWn2EkH4HkJhYPTVVUueRbhJIQ2I6mTnsfTrXWbXijT6SEKE961HD1JMayZoUmtC7nI+J8hXbbaVafEBwAJlPar19mvJf3Zr70/IcIUEIJEJxGqImatFktxsEEhRG3rRfiyiVQJ6Vb5LVMTm2qOa37sOGZztPbvQq1zXSnuW2rhsakgKG0Urd+zZKvhcI9DU9GaLmWmc0uoScE0ouUlW+c/tXQuK/Zw8CooWFR0qp3fLdwlRBZVjfFTG07Ney8CK4RNSsM5mmZ5euCnUGVkDrFeNcGejDaselW5YoOw85Jc0vCe/8V1nmjg33uwUnqBIj6xXKuTbYqdggyCB7Ed67Rw1wKaKN8bfKsYK5NEcstM+aygoWpPmGkx0/itbm/Kknzj9PpFXfnXkW4cdKrdowZzsZ6gxv77+9D8s/Y2645NydCB23NdEEmrYOUUUdh3B1Az/NGC/KQAR7V2tfJFjbpCSzqnGo5+dVzm37Kk+AXLUysGdJyI7ChxUnkhcqOei7JTA3PQbe9aLtVYlQjvTK25HvFpSoMkKOM054D9mdy+0ta1+CUkgJUDn1B7VPX0W5ryyju3JB8s6Rue/yptZ3ifh0JPeOn1p9cfZHeplSVJX6TvTrlf7LhhV0YI6DFU4rRLmvYkKwAkeg9MET/NDoUAFda6rd8kWqkiEx0kHOMD9qr1/yMwwApbpSiY8xifSayfG1sr54tFDU5/itW0FWEgn237V2G34DZONAJbSoDr1+tMLDgDDSRoaSI9K2ULWDB8qOHIkHSQZnaKIatXiToaWYzEGuu/d2g8pa20kjbFHW12lUqSgDPaihfJ9HGuE8s3L7gCW1CSQVERHrmrszyAGUAvOyNsD51cvvKkGQBmg7+5SG1Fw7ZoaVC+R+BfacEQ2kFLh3JB9/49PesueX2/DJASVJCiJAiVdP4xRPBeL276Yn6giil6NKo6d6XRLJLm2LOHtJ0IK2EIWPTf50yuAA2rSlKSc4ApQ5x9JlMTHpQN5xBxenw++aXagpsVu86PoJSq2JIxOM/pXlFlsncmayjsFIXCwduGipKoVGE0l4fwcpSovryNwaKtOaFJbSpIyDHvWcdfYfAUpQQvqJ3qcrBqhbfcVOEWqVJUOoqNPOd2x5XQSTiabtcwMW7cJSCqN6X217/wDI6k6Uhado/mmvtYHQ/sudkFtGudXU71Yra2TcpjWYOcEiqJZcmOTJxO9XThnCXUpA8SCO1ZurwJqkWIWRbACDlIrZu8Kcq60FbuujCjPrRptwoCatP0ZNEoSFSoYJ616J0AGFH2qFbujYTXrF+SMpirTQiZhQUkpjT8q2tuGKTkhJn0rwL1fDRzV3oEGtI09iYImzYSZDYBJkwOtSvMxlBgdhXpRJkRWhv0pJCjFVS0K2R26FIJKlkg7JPT50T94VqHlGmKwXDakgztWlxcgRmR6GnVLYrI7ppC/jzGYqO1QkIK0SodE0S0wn4id6kSlKDjb2pdfI78A7V2pQ/wBMgeteXb504x6VO/fgDH0oZPF2idCviPShtasKIkcRSRJCgBua3bcacBzQl3w9tYKVHSk+tQsW4SQlI1ITtWPZ+SqJnnlKT+ASdPf/ACaHFl46NL8EjIHanDZhMpApeplMH/caGCJwlllA8wTHSpmbyRIMiq4LYBwykq9Sab2qjPmwKFPwgoMf0rwd6ERZuDWkGREjvNSuXKEGYpLxP7R2rV4BSVFJGSBtV1F7Jz4DbZ90Al1OkA9dyK1v0h1ChGFYoS05t++qlLelsbE9flW9y6pQIECspNLCLSYLw1jR+GdIIHSihdoXqQDJG4oUp0hR/MRE0i5f4Sq3Wt3UVEmT13qUymi0NWKYOBRbloylCdBBVQTnEEqzBE9DS11+FEhWOg9afZImmyK7udKyImKyk77zuo5TWUFUcnXdvJ3kDtUDlytzBM1fL3l91Z1FET+lL7zkqAFDFdi5IAkyqsrcI0iTVq5QWtgghJ1GmXDuW9A1rynYmrdw7gCICmxPWseXkTVUVEMsgtadWyj0o1PDnF5LkR2qC04oEnwnEGdgQJH6UW1aKM6TIrl6g2SpUUJJKpoS15hSVaScimFvbICdLmD61tb8IZknvVJCtEjt5Pw5NEIYUpMnFRP3zTIAAzU6r4EAnY9qrHskiY8u9EXjsiEkVq44nT5RM1uyxpTpUN+tWk1hEtgDnEVpRpUkjsoHf2oi0eSUQQVHuR/NRXdqtPmKpA6Gi7a6BElOmmt5YjVL7baAF+UE0U22k4SaA4jZJeT59vSstilpACAcdSc0+1YChkt3Tgj51o/eAI1TtUVndLUfNEV45bJCpnHaqt1YvJElxK4NCcSZSCVBIkCi7u6AEpTt2pWriqFnSoEKNYui0KELdugUakgA7e1PLK2LDYTrJ7k1AzYBCypEAnpTVt9BGlYie9TFFSdojs15+LB9ax9QmRmK8Xw8SCn5VmlCFepqv6SCOXOjJO/ahOJWibkaQsp64ORTIspJPWlzPB9JWrIJ9YxUDweWltoRpU5JHc1pc8uNP5XUa+FpwcyPWplXCtugpXRR4u0CEaEYA7UMxdaAStXtW7jalKGkxSvjfAS4sebApeRjE8VbVuoRW7NwhIlJBBqtWnJpKsrxTGz5dQ0o6nSewmm69jGCn0zQHEVpCoznrUrvlye9RPIS8gg4PSkgFTriQY1frWUlveBOazBJFZW3VeyS8WPFiZChtipLhDakkDrWVlYeSiC14FoQoKVqSelbWDvgkJQcdAaysq2TYcbYuKnAO+KKtr8oJB3rKyjxYhVxRbrriUExJwQa84zw+5t0hSV6k9QTWVlaKKabYu1NII4I8Fj8TJNGsMrLuknyjb/FZWVkkU2G3KiASCcfxUfC+Juuk6iCBtAj61lZWkW06IpNG712dcZPpTJDBUielZWVpBW3YngGDflIBoF1TiYGCPlXlZUNAgJ5bq1gA6QOk0/at/Jj6msrKI52DNfACgRNV+7fDavOAYODWVlJpUhpjRF63pBkyfQ16LkbqrKypbHQtc50aSso0qnpiiFcVEglPrvXlZRLQ0jOKcf8JIUlGo9tqCvecAtAIQQs4jGPnWVlO8BSJbS/1IJ/NvWoukkGsrKgoW33Ey2Naa0VxVS0ydyM1lZSpbGhYOai2vRGO9RscaStZ1gxOKysrXqqFYfd8UR4ZUnfsaFtOISnWRWVlQkMxy+BMmsrKyqJP//Z"/>
          <p:cNvSpPr>
            <a:spLocks noChangeAspect="1" noChangeArrowheads="1"/>
          </p:cNvSpPr>
          <p:nvPr/>
        </p:nvSpPr>
        <p:spPr bwMode="auto">
          <a:xfrm>
            <a:off x="1587500" y="-1539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 name="Picture 8" descr="comfort1.jpg"/>
          <p:cNvPicPr>
            <a:picLocks noChangeAspect="1"/>
          </p:cNvPicPr>
          <p:nvPr/>
        </p:nvPicPr>
        <p:blipFill>
          <a:blip r:embed="rId3" cstate="print"/>
          <a:stretch>
            <a:fillRect/>
          </a:stretch>
        </p:blipFill>
        <p:spPr>
          <a:xfrm>
            <a:off x="2304288" y="4043381"/>
            <a:ext cx="3240024" cy="2435818"/>
          </a:xfrm>
          <a:prstGeom prst="rect">
            <a:avLst/>
          </a:prstGeom>
        </p:spPr>
      </p:pic>
      <p:sp>
        <p:nvSpPr>
          <p:cNvPr id="2" name="Rectangle 1"/>
          <p:cNvSpPr/>
          <p:nvPr/>
        </p:nvSpPr>
        <p:spPr>
          <a:xfrm>
            <a:off x="1045029" y="0"/>
            <a:ext cx="10101943" cy="1077218"/>
          </a:xfrm>
          <a:prstGeom prst="rect">
            <a:avLst/>
          </a:prstGeom>
          <a:noFill/>
          <a:ln>
            <a:noFill/>
          </a:ln>
        </p:spPr>
        <p:txBody>
          <a:bodyPr wrap="square">
            <a:spAutoFit/>
          </a:bodyPr>
          <a:lstStyle/>
          <a:p>
            <a:pPr algn="ctr"/>
            <a:r>
              <a:rPr lang="en-US" sz="3200" dirty="0">
                <a:solidFill>
                  <a:schemeClr val="bg1"/>
                </a:solidFill>
                <a:latin typeface="Arial Rounded MT Bold" panose="020F0704030504030204" pitchFamily="34" charset="0"/>
              </a:rPr>
              <a:t>“Rich or poor, we are to ‘do what we can’ when others are in need” (4)</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83686" y="120733"/>
            <a:ext cx="953489" cy="1190976"/>
          </a:xfrm>
          <a:prstGeom prst="rect">
            <a:avLst/>
          </a:prstGeom>
        </p:spPr>
      </p:pic>
      <p:pic>
        <p:nvPicPr>
          <p:cNvPr id="8" name="Picture 7">
            <a:extLst>
              <a:ext uri="{FF2B5EF4-FFF2-40B4-BE49-F238E27FC236}">
                <a16:creationId xmlns:a16="http://schemas.microsoft.com/office/drawing/2014/main" id="{38D88BD5-3C34-473D-8B3F-D38CFB44BE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68927" y="1373191"/>
            <a:ext cx="3864864" cy="2566416"/>
          </a:xfrm>
          <a:prstGeom prst="rect">
            <a:avLst/>
          </a:prstGeom>
        </p:spPr>
      </p:pic>
    </p:spTree>
    <p:extLst>
      <p:ext uri="{BB962C8B-B14F-4D97-AF65-F5344CB8AC3E}">
        <p14:creationId xmlns:p14="http://schemas.microsoft.com/office/powerpoint/2010/main" val="3573047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 result for ancient coin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28427" b="1910"/>
          <a:stretch/>
        </p:blipFill>
        <p:spPr bwMode="auto">
          <a:xfrm>
            <a:off x="0" y="0"/>
            <a:ext cx="1223095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791201" y="2373087"/>
            <a:ext cx="5519058" cy="3170099"/>
          </a:xfrm>
          <a:prstGeom prst="rect">
            <a:avLst/>
          </a:prstGeom>
          <a:solidFill>
            <a:schemeClr val="bg2">
              <a:lumMod val="10000"/>
            </a:schemeClr>
          </a:solidFill>
          <a:ln>
            <a:solidFill>
              <a:schemeClr val="bg2">
                <a:lumMod val="75000"/>
              </a:schemeClr>
            </a:solidFill>
          </a:ln>
        </p:spPr>
        <p:txBody>
          <a:bodyPr wrap="square" rtlCol="0">
            <a:spAutoFit/>
          </a:bodyPr>
          <a:lstStyle/>
          <a:p>
            <a:r>
              <a:rPr lang="en-US" sz="2000" dirty="0">
                <a:solidFill>
                  <a:schemeClr val="bg1"/>
                </a:solidFill>
                <a:latin typeface="Arial Rounded MT Bold" panose="020F0704030504030204" pitchFamily="34" charset="0"/>
              </a:rPr>
              <a:t>“I don’t know exactly how each of you should fulfill your obligation to those who do not or cannot always help themselves. </a:t>
            </a:r>
          </a:p>
          <a:p>
            <a:endParaRPr lang="en-US" sz="2000" dirty="0">
              <a:solidFill>
                <a:schemeClr val="bg1"/>
              </a:solidFill>
              <a:latin typeface="Arial Rounded MT Bold" panose="020F0704030504030204" pitchFamily="34" charset="0"/>
            </a:endParaRPr>
          </a:p>
          <a:p>
            <a:r>
              <a:rPr lang="en-US" sz="2000" dirty="0">
                <a:solidFill>
                  <a:schemeClr val="bg1"/>
                </a:solidFill>
                <a:latin typeface="Arial Rounded MT Bold" panose="020F0704030504030204" pitchFamily="34" charset="0"/>
              </a:rPr>
              <a:t>But I know that God knows, and He will help you and guide you in compassionate acts of discipleship if you are conscientiously wanting and praying and looking for ways to keep a commandment He has given us again and again” </a:t>
            </a:r>
            <a:endParaRPr lang="en-US" sz="2000" i="1" dirty="0">
              <a:solidFill>
                <a:schemeClr val="bg1"/>
              </a:solidFill>
              <a:latin typeface="Arial Rounded MT Bold" panose="020F0704030504030204" pitchFamily="34" charset="0"/>
            </a:endParaRPr>
          </a:p>
        </p:txBody>
      </p:sp>
      <p:sp>
        <p:nvSpPr>
          <p:cNvPr id="7" name="TextBox 6"/>
          <p:cNvSpPr txBox="1"/>
          <p:nvPr/>
        </p:nvSpPr>
        <p:spPr>
          <a:xfrm>
            <a:off x="0" y="6410980"/>
            <a:ext cx="7848600" cy="369332"/>
          </a:xfrm>
          <a:prstGeom prst="rect">
            <a:avLst/>
          </a:prstGeom>
          <a:noFill/>
        </p:spPr>
        <p:txBody>
          <a:bodyPr wrap="square" rtlCol="0">
            <a:spAutoFit/>
          </a:bodyPr>
          <a:lstStyle/>
          <a:p>
            <a:r>
              <a:rPr lang="en-US" dirty="0">
                <a:solidFill>
                  <a:schemeClr val="bg1"/>
                </a:solidFill>
              </a:rPr>
              <a:t>2 Corinthians 8:12-15</a:t>
            </a:r>
          </a:p>
        </p:txBody>
      </p:sp>
      <p:sp>
        <p:nvSpPr>
          <p:cNvPr id="11266" name="AutoShape 2" descr="data:image/jpeg;base64,/9j/4AAQSkZJRgABAQAAAQABAAD/2wCEAAkGBhQSERQUExQWFRUWGRoYGRgYGBgcHRgbGBcXGBgYGhgYHCYeGBokHBcXHy8gIycpLCwsFx4xNTAqNSYrLCkBCQoKDgwOGg8PGiokHyUsLCwsLCwsLCwsLCwsLCwsLCwsLCwsLCwsLCwsLCwsLCwsLCwsLCwsLCwsLCwsLCwsLP/AABEIALcBFAMBIgACEQEDEQH/xAAcAAACAgMBAQAAAAAAAAAAAAAEBQMGAAIHAQj/xAA6EAABAwMCBAQDCAEEAgMBAAABAgMRAAQhEjEFBkFREyJhcTKBkQcUI0KhscHw0TNSYuFy8RUWkoL/xAAZAQADAQEBAAAAAAAAAAAAAAAAAQIDBAX/xAAkEQACAgICAgIDAQEAAAAAAAAAAQIRITEDEkFRE2EEInGBQv/aAAwDAQACEQMRAD8AccI4u0wgeYx6nb+ionue0qUC0hSkSBrH5ieg/wA1XkcIaebGC24nBSSYBGPMO9MmrVtQSEEqKQfKgYSRjA743rxu1KjsUVsvVvxpKkADCiNjGMVXrllbii4tZQEn4U9Y796GsEAqCwA2oEg6iFEwIzB+L0phw/xfhu20pOVojZSe5Pz2oc5S2T0SBUc4rOnwmitBJTqODjcwOlWux4ilQlSkwralFz4LSemleFR36AUk4hwhLpIacUFCCkbR7GqXJJMOiZfEakmSoRUrt+02hS1LSD6kVTLHjTwRCmvECTpJJg4G8HBqPinL6blpKlFbcZ0/sK1XPWjP4/ZNwPmu9duShxn8LMKAMR0yd6uhuBolX7VX+EhxCIUnYBKRGT6kiiX+II+DWnX2kT9KUOSSVtjkk2HNcY0nSltRPsQKMbulKVnEb4oOyuREDKqrS7finjrIDXhE4lWQP/zWnySS9kdUy5O3OnoTWj/E9Lesg7THWtLFnyjWqT1jaiF2qdq0Tk1aFgit74ON6wSPeomLtLp8q5jei3bRKk6DGn0qGz4U20TokdxR+1oMEiyE9JqF240D4cUcAAa3W2FYIq69CF7d6Z2xSh/nVLTxbcSpIiQqMH51Y0WSRiK0d4e2fiA+dS4z8MeALhvE/vCNbase1SlB3Uc0QxbIQCEQB6VHcWOJ1H2p06yIGWV9FYrcPvDoFAddqJRw8QMmpPu/QGhRkAKLxUiRion7wT6GjBa+tQ3HDdUGaTUqDBCwtKQQlZPWCZipS+lX5tq1a4WQTMZqT7hGaF2rQOiRJ60K3xdBVpChqmI6/SiVWxUAQYpa1y80Hy9p/EIEqptyWhUMXbmBnasDprC3ghWRUS30N/EYp9gol8avCqonntKdUHO1BDiUEasAnf8AzSc62FDIKrKVXDqtXlWAO1ZR8gqObscAStPiOvEgpJW2BAG2dXUmiRcpZbHgNayZiPKEidz1PalfDmnR53QpWogFBhLenor3Bp2thpKXLgtAlsCNCiRpG5UCfi3rzmjtFi+POOLGptDbaSVKJEmR69Pem3Dy64mHXCSFkN/+HxR7ZxQNzZMXNuXUreQBs02jLupcKJkT7e1G2fL5VblLYdJEFInzTECSnbFNoLBrThLiX3VOKBbJ+HUfLOyvSnnEbNaCAg6FEghRyFCBgd6DtOCOL1JWlxJCSQVBcGBELUdzMmj755TlqlS2sAHKt0qHlBJ6ChRu7Jchb95bd1NlwEzCkgkGZ3x1npT+3bdbltwZAAEkeac/pVdseGWWhaC8lRHmS2lQ1lWnJ1AyTM+1SDh7i0gB5xrSAoLWsKnbBUZk0VQbDbjmTREtvpQDoK9JIBHQxt7mmQ4a24UupblxOQqN59TtVfFjeLchu6CUkAHYkg4KtOwPrVu4BaKZSULXqhMCR8YHX3qors0TLAA4vxHPDbaUg5Kl9Ao7560bw3hzzQIcc1pOANj9ZzSjmV1TbZUjxAtX5Ejv2qdLCnbVBUXJOmQDB/Si6f2KsD1zhSABpWUek0S0wR+YGkgsApKUhKlgHBcJ6dYp5bIIAkjHatoO3ohm4getStOdIitLhhJSRt61iGgIgTHetcpkk7jgFaKuI6V4rPb2pMjmhIuVMLbWiNlkeVXsapyrYUNk8SBExt60Hf8AGG9BUEqcIjyoyYPap7q3QttYSrQVAwqMZHaqvyzyk5bElb/iKOOoET0qJSloaotPDrxDifJjuOo9xRWnpqpYLIgzsf3qQeJjzR6R/NCk6yhB6dQ3INbBzNDtqVsYr1SY23rRMQTFYVAChhcGCd/b/uonnSrGnHrTc0FBX3hJ2NRouQo9RFZ4iEiSUjvtWqbptWykk+hpdvsKJvErUqzWaO1eDA32qrCjCaifaChBg1KPrWpSPak8iB/CV4emQQNqp7/Kl0q7LpdAaUQFNgnICY274q4qSDOYH9monHkpMBQJEYJzWUop7KTa0IOIW1ylcNNpWmBJKiM9o9orKfOkzWUvjXti7HIlEw2hoaEqIGlxwr8QHHlGSFEnpUnC7l1hTqXFNpaUIBUCUlU/DAzIzM9qF4DxgN3AQ4wlAQpIUpAy2tJBhJO4nECrbxO1ZdQpLiYC8lYSAoqUYSSTGmJn51yt0dbIrsN6S2bxtLysphQAKiTpEDYbY3pW03cIuXG0haCptOhWspTJOYUkiczA3zQlrwa1b1NlnMGHkqDi4SoArGk+UgqHyrfmG1eSwW0S60khWsq1LIOQTGU79KMAr9i8c+Xlu440t9afDChBhRB6E65JE/vTHh/PvElLGpCVNqRq87SSVDvggfKg+D2ySsLcW34iwCGlgFwwCE5V0I701vbS/cJXbslBSSdMSmNIGSYSI3wd6tSekDryTcbLKlJbuGmEOKT+G8yCjDm0xvnptVZ4Xa3LDyrd2VsoUkElQ1aDmU5zW9o29eOBi4IBQdQWkToPVIjoT0qw/wD11SnxrQZaEh1JyDukaTIJqXLwCpCTjHCLm2uHFMBcAjSvVI8wkTJnamVjxviDST+KlxQAJkSROdIHan11b3DgSokEgRoUg+cdj2Pc0C/y07dkOa/CWRpIaGAJggqOSant6C15GXMPMroIDbRWgoGpQwpClY2O/f0qDganS6ha3nEsoSQoEDYDyyRiSevpTThfL5bBC1agI7yCMDJ7jenTTjCQlMp82IwQfSqScnbIcklSNypwFBSPKrcqPwiJB9Zo1x3bzR7VBdK8hKRq/wCNV/8A+8W7TnhuNrbUBkkbemK27dcGdXotkgjM0OLyFlKSkkCYzMftSm35vYWQElRkSMHMbx3pha8SkEqRp6Qd46Gr7p6ZNNBpEiSI/eh1JBUkKQo7+aBAjv60sved2G1pbydRiQMD37UwTeaklTYkbgk4Pp6UOUX5Dq0SXvB0PadcygyIUR9QN/nRKWQmJ6bVU+O/aAm0grCVKONCDJPrOwHvXnDvtQZdUgaCNeJ/2+89KFOGyukqLggAqOf+q3CRVc4nz3btoJCgT0E+sUhv+Zrpx8IZ1eCUg+I2gGCffcUPljESg2dAWk4jb3oDifEVNgaWi77ECPeaW8G8cpm4X4iumAgRH+2d6ZrCiNh6ZP8Aijv2WAqgey42pz4mwjtKwflih+KcZSPIpp0g7lIkD5gyKWcS4JdeIVpV5B5hpzBG+BnNL+H84IeUpHhLStOCSIHvPT2rFzlVSKUb0N7m4QgDASFEJGCSSTUyeVmlLDoToVEeVRTPyBjf96ROvPNsupC9alHyGI06vUnMbzWcP4RcNMFQdhasyVFer/yB+H5bVnGSvKK642WO6Kkp0+IoEykaRJBwMTn5mlTSbppR1XqFnVBSpCSBPwjywQfekNvduW6SlbgdeOcAk+iUqJgjNBDhS3k+IS4FE6lNawcowAes77mk+TJSgW62vL1C5edYDc9BEz0knGaeW/F0nJUgg7bz9D/FctvEP3vlaQWdEYVq8ydoPQwoUHb8MvW3Tqhf/IebTOJSPymtI8rRL40ztDbmoeYAdMHpQI4c14inNH4iok+2APTArl7TfEHApLjymmQYJVPiEDMAJzt+9WDg960w2BbtrWVfmWpRKjvJOSe0AYq3yp7J+OtF8DY6iT8q8qvi+WQJWhH/ABzj9RWVfyx9GfUoHAePpfWtBKnQAFBSsEnOqY23PXoKst5bNm2UVjU2cxq6QJkqOTOfbFI7flwqt9JcZ1GVBLCgnUN4BSDJiMVYeF2JQyEqcDjickHBUNoAVGNhXHJZOqyPg/A2WwrwylIVASpswSBmCTMiYz1mmdvwlKR4iGwlZTBAjMflJGDuYNAr49bIMLbIcSCdGxI2IGYUQOlVV/nRwPq8JRCE6fLuHG3ASD3SsDBjqJqtiSY5Ryx+L97RqbdSCYcCSpG8CDiMkCmrLLrqTqfW6TlKlEaE42CG4Sexqr2L7y1sOXSlIZbVBySpRBISVxunHWr87w1olKm1DBnyKgZzsDnvRlrApYeStsWt0zKUssEDKljBXnYDefemttxIuBKlNpbOwBVkKG0naaZNpABjzkHIBHXrmqw4zcLuCGVgIUch0DQkDcggZoFstyJUAfzR0MwOue1QWKkAFPiSZyQQIP8ANI20qeQ60ys+G3KFqKdAURkqB6oMmADsn1rn/M33i1WEsqSqQNQUCZBmIPT9DVrLDrg7OVsKSda50EKV5oiMzjpXrnDWHJEY3Hr/AOq4hy7zE6y4FOIwqUrbJkKScGP76V2jgHHWtKAElGBAVO2wEnO0fpWsZq6nQpcdZjYA/bPtu/hLBbUJCep7iVbH0qrc0XSg6UqaSdaRJUJUn/xI61beeODquGNVutSVIJWUgkajGDtMgTA/5GuaMrVC/FUfE7KOR2J6/Ks5xp4HDI4HM33cJShI1IySpIgCNk9jSriXOFw8ZU54ad0gYn6UpfuXF4Okx1gyfelf3gncYFRRskh6HySFLgyZJ2kimjvNd74chQDRlMgDHpNVG2fj4jI3gmjLa+OnSVq8MydI6HvQDRooFa9SiJVkknPzFZqcnTGAPLHWd628HGoq1RsB1+dWDgdq2Ww69MfkRtrjcqP+wHGMnNDdDWSLhFspDZefhDZGlM/Esk/lHbfNMGftVtmleGlEJTiT6fKMe9VrjXFFvLJKo7f7RGAANgBHSq/acDQhUqlw+u0+3+acIxduYSXhHRX/ALQXlmWkwn23H8/pQFzzteahLhSk7hH+TkD0rSweSAEmCd8fpU17y34whCo1dZjb22MT9KSSFJ0X7kHm8voSV6gFEhOpQKsd4Aic4zHerHxTgyFSpIAWRtsD/wB1yTgN19yWhoK1tJMmdwSTK0nv+9dJPF1gQSFSAUmTkEYPzx+vaujjknFxl/hz8kWmmjn3GuUbh1a9LhGZShRIAEyRM7dasXLlsttRS6tRUBG/kI6FIjcdaN51Zc+7feGD5kwVDuOuO9Ul3n5xxpU/huQNGnqZGon0rncWmWm5I6FfeF4elSkwYBG8k4jGUkmlr7DbDiVN251LUApYIkAA5M7iJzSTllby0anDqz1nA3wlO/zFWgvEtK0JSpaB5cGJiACT6/OKTdiqiBi4SCnuVeWVEYPUf8Yo22sgoFR8oP169vWf0rSy4eEJIUApQzmJCidUAkAAJ2HoKXcUYdOGVaWwd0J1qGRII7SfWhL2K/RNxBi21DxVIK0mEiSkZiAqN9pzSXivMDq9aGEQEgiYUFJInKZjWN4gUBxTgb1w2QWnEqEELXEKE51R5tukDMU2Fu6hKUh5boSAnQkNhW2JJlUeppjoprNxcLSFLcIUd/hn55EGIrK8u+VHHFFQQW/Qr1ncmSUyAc7VlVcfY6LK39m7RANu8pC0q1AKOJ6RGZrS8Y4nbpCEtApTutPmJGJ3yJjMU/4YoqSNwTsNhAzTovqT+Y4qkk1khujjXF+OOSWVtk5lC1JhwTuCofEOmaUJVpIUUmeny7+kTXePuVtdYebSVpJgkZ9TIoXiXK9k5AUmCk4IJ6759aOmLRoplEuObVMpNu+3gp0haTuhQwo+o2kVKdKG23GnvMiNON+yVKGw3GRsatN99nFq414YUoRsqZIHYenpVM499ntxbHUyS6z1idSR6jqPasujKUkHXHFvxnE+AVvKSCR4nlCRuAU9YJzVwsXg6x+IC2hxMb5g7/t+tcm4c7quEjIUo6SkQNztBzXReO2paQhtPwJAnMqntOO9F9cg420j3iHHUNJIQkBtIhIzOMAnuetc4fu1OLUcqM4nb50z4tfTgjAxmkvjpG29Z/J5OiPFWBhb8OghS5KjmPLAAzMesdzNaXHFVpJWCrVmIJBn1ya3sL5AHnP6+tLL68cUoBtEpWYQQJ1KmAMbZpq5k8ko8SyW3kTn64cuENqCigmFyPhB3M+wJFT87rCHdbLnlJjEEAg5B+foaz7OuAvtPrN2wptBTqKtaCQEAmCkEq0mNx29asfEeSW7xKClTjTQVqMBEEfnlRypRI+LYZ3rZxldLRwfMlyZx/TmTr6lAmUkEwSmJ27EA/UClbjmkwJ3nNWTjPI7rbiizoU2Z0hT7BUnpCoWAe4I6ROZplwP7O1OoVrcbS5IMJWFgpxqB0pOhQ6GVAztSo2fPxr/AKRQkBcyQCN63t1L1HIgHAPt+1dL4Ny9w9KnErQpRB06nVmDvGEhISYjJ771X7/kYtXRJDgtsrKwQuEhMlvWmQFSNMmMEHPWVJN0jPj/AC+PkdIX8E1FRBbWWwCSpKFQM/FqAiJ61NxDOkoUVIAgRuO0nt8Rn9OtXkWN7ctg2d62hoJSENIQoJbKdm1GZQMABUGZOB1r3NpZbd1NEJ8pDoKChBWD5jBABJO+kdJ93JVX2XLnjxtdsFdtrcKkExAxQa0kGJxO4r25cWCFoRqbIhWmISZMHuJEGTgzQzl0QetZNSR3xUWh7a22lJ6qOd/6a2RxJ1EYUAcY/wCqgtbk4BIG899tvSnDSAogzsIA3/mRTjyPTJnxraB22CrzKgmZj3H6xVq4NcuaUpIwE432mR7daDsZKvhBHqBt7GrYeINIQmPiSevtWsc7OTk/gw4crWlTbiDpUIhY9B9RXI+auBfdLkpUJEyiMkpJmB7bfKutI4oHSkDBwRFKufeCJdZ8UnS4jAX6EiUn9x6+9aPX8Ii6Yl5f4o2VoZdR4ayjUEpV8ISYhX+1XXNH8S5uKHFMNtKC48qhgSR7Eme4Fchur9TjphfwpAMYwDOe/f3NWjgvOgSpGtSyW0wTq/3HynOJHrIFZU0aOKZYrVdzcqHjtuagZQEqj3Cgr8pg5+VNmfvjflXCU5PlSSpI2AkKzn0OO1V5PPNylw60I8M4SUqkmDuFbLJ32inPC+Y1uHQ5pCo8oVOYgESMd47n2pktMmZvVOJh5xtYPllKSnOZBJVIPTYZG9Dt3jaUOIaaS1pP+oDIV3UYzG/U1DxVDY8jrxQlcyhQQT7SoEIA6bbzQSOXwsoesnglvqIMEiQYEnvUhSFz/LS3VFehQn/e7JPWRAODOKyor/l681nQlah31JA+QWSY7Z2ryrVhj2NeF80pDWoytRxG0e1E3HNqEJnxJURMAyQe0VT7XhrZXhRHbMT8qia4JEvJJIGPU+wp4sdYHdjzRpacdcKi95tKNtMjc/3pVW5e5sunVLBdWRqJySTHatkv+dQVEH96sfBOEssoC1xkjGJP/VNKNOxW0e//ADt0lPldPz3pxwP7QQkHxVgEYMmZNLOM3jZnw8A7d6oPFuA+IuUnSo/Q0KEW84Kt1o7Rbi3u3kPNQHE5UkRpWAd4715zBdp0mN+prmvJzr1sUqJgpJg5yO1dF4oBcM+M0mTErSN/cVjPDopLTOe8XRJMGKqty84hRgEj+9KtV6grnVgAzA/k0vNikKkIkn+zThUTZyYpsOOJB/EkfKmtncjS4WSSVCIJ8vXMfzWy+BoWRIJrZ+0S3ASIHpRNxr9UXFXsFbc8E61OEqBnTJTPU+YEKq2WP2g2qzqW22kneUrP7rNVN5kFBCcb/r1PrTLkvhDan2EuwWwtJKTsrMwfSpcoyjk5+X8NcmWXR3mRIQlQDSUkSklhvI23UM0tvucikR4ykpOYZQ0iffSgE/M04+0rltpAD7YKSdwCAnGNiP2rl3hal6j7VMYNOuzOWP4fGso6LxJxNpbpuHFOPs3EDUghUGNSSdQTpOD8wQaTPc5WqkEfdniSMStI9tUTikC7t3wVW6XFFlRCyjBTqBkESMZ7RPWhrZnooQapcUVl5Yoficay1kbJ4q5pCkLWkHJAUQJ74NG8r3babkOvMpegz5tRM4OreCR/yBFCovNKQytIAyRiFD11dR6be3Unh4CCQDE9f1+XtUW4s9RKM4nTkcU4dcEFbTaVkQTpCFD0KhEj5mkXP3C7EtBLCEB8kZCtgPi1DrVZU0FHJ+ucftXnhjI+kf5rRybWTJQp4bFquGAKjzR3SOtMrRltIwFHvIJjptE1olBGUqg9R0IrxV6SCNjt656zUUjXI1aukgjeOuxj/r6VDxq8geRU98+3r+maULu8T1OPeO/970vcv5MHb9a1jExkXrl/jITpVtAM++P5/errw3jDdwkpMEKwQRggjO9cXY4gRIH5tumas/KfGtKtPeIOd569Npmaq3F/Rj0tCr7QOUBanxGUEtLPT8pnY9Y9ar/Agy2VlxvWskpE4CcfEO5k7V2ovpfbLSwCFggjoD3/AGNcT4i2WnVo30kjEnIJpJ2NegpxlskSFQDgAnTB9Op/Stb9nw1JUNYbEEZMg7gj1qFtK8HScfSjkWjjukrSV7Ad46ddvemhsAWXLkkkrWpRA80lRgYwP2o7hbhZBbfcUGxMNjJ1TnykjTtnImBRCLJxDpQfIUwTnKB0+HrGw3OT3r3inLcNG5U4ZOSIJVJONe8EjNO1oQc3zGpwA6hjHmWhBMbeUTAispJa80FtOlu3YKe7iNSjgCSSfTYYFeUdCcGWawE6iYI80HrBpjccaWoA4CYgbQPQDvVcKSZM77+1ethWnST5RsKzk8miiSJUUqn1o03ZUIg0vcCgRAxUqHFdqS5KKcLD1o06SD/j2oZu4Cle3St2PEWNISqOlHWfAFJOpzFJ81FR4rN1MHRJx1GaL5f5qXbr3lPUVrerSQBCiB9aUXVsEzKt9h/dqTl2WR9KdFg5kS2Xito/hrQFgdiuZH6frSxuIUeuY+gig0XMpqM3UYoU6LXHgOuX8Y7fsRSxx4k1468VUJdXgbQe/wDcUncnSLiqNnHCVBP99qbWFvlJH5Yx3qucPudZKjv2+tWLhiSVA75A/v1qeWPXBrEu/OfFSqzT+YADUM7HE/I49JBrnVtcBIMJ3pnzNxHUpOhUgADT6xBB7g/uJ7VT1JWB8VbccbWzkaV0hq9dGfLgbVratOElasEbGd42ihrN0lUR74p3bqREK37f5qnjBIM9xBbmkOK22xn1zTXhT7cLSrAgwr1xH8/SobexDgKinSB1rRfCugynt29ahq1QJ07DWboR39f1r1y4gepoALDQggkd6iTdg7EH3rFqUdaOqMoz3sZsvzUTr8D5UEq6gUM9dT/fWnGUmEkkS3Fx9N8Vowwd+4OagbZJ9qaNJkQeldUF7OOcgZLZP7zTXg8oOqSPXt6T26VFpECRgbetFWjgGVjy7QNz7CiSJTZceVHitxsEwgzJPt0P0qD7QeUUqT95ZCiQr8QAbkbKIHbE98HvSJjj6kyhIgYAAyE5Jme8ED5VfmrxQQhLgCkFJ1kHuNz1H+ajCWQd3g43ZXriApJIKQZWSZOT0HrEU+4Tx4NSXEulKv8ATiUKzOQrUIH1NC8zcOFo9AgpJ1J1AyROQo7+h29K2Z5gcC23SAEGRp0kpAwCE9tpkEGTRsZZkhp2FhTqACdJSIUuRkAkArEGJG0b0vuOFWja1afFdWRBQ3rKgFZlQT5tMHOR8PWt+JWeqFIZWjxRAUlXmRH5VJAUUgiNsmlrFg6yQHHlNgZUlIVrPSNW4Ge4mdqEQKUWLyZDaClMnHhkn0krEzEVlW13gvinUlxSR2Ulmf8A+pRIPvnE9ayrsVoorcRXi7kJ9f4mp27dLiQBv6Uju+GXIUQGlxEYzOfTas1xqTyzoulgIPHPNpI64Pz/AGqZXEFJUR6SI6x+1IbmNSQqUxMyMz7VM22SR4YAgbyDvifTat3ww2HZjdvj6yn/AFNEgfP2j1qNTzkyXVKPTzGM0LbMBI0OCI6ncZ6d+9ObTg4cWgNkL1ED6n0ImoajHRLbH6rUps2ioytwlap6DZI/c1X7h05/irZzAsF3QMhACMYHlEYHvNIVWWkyQKyWjVIUJuogVt95BNS3nDwYMYoR0BE7Sf6KXVFpntxd6RI3/wA0lu7jUon50Q8qMH6+3/dCNtya6+KCjkbzgd8u8P1g9D0qxOW67dKHFiAchXSUnM9vn3rPs5tkl5GobHb510f7ROFtCzgQiTKTAIk9PSRXLP8AabZMp1+pwa5vypalT12rc8QCoCsetSv8IBnSc0Ongq+u3eutdGjK0F2zqQEq1GSYjrFPbC0OSCEyJOojIHvtVaQ1+ImZgYqwOrnY1hyUgSsPIIMJPTacUvVxB1okoAgGTOc0Tw13JkCe9TvaFjzFIH0/91CYNCo3Cn0yRpPSOp/gV5908gMaVf3ei7pgJB8MgnuN6DtWircyPSmSEtswBOxxRSLAEY2qZ1r8JA65JNa2zhCfauemng6ruOSAsxjet/E0+UZVuY/St3SVTEA96jbAQITlR3PymuuP2ckvo20GRqj/AAKMtnZGk7AHJ6T0n3mgCoCep/u9eayojoP0+v0qmQhjaNkq1SAZwMdt/c/4q6cJcWXCFzpUJBBPQQf72qi290EKneMz30knbpT+04tp/EmcSR2nHywN6yki0Z9oFgqWVmFkAoEZ2hSfUzP6UHwjmBDLAS9pKmySfLK06iMIIw2ADJVvIIGYqxF8LbIVsJjEqSuTpUlI3kHp1AqvMcuW7aA46vXr1FJMwSnY+GgeYbzJ796iLxkUlQfwm6cID7yFAZCCpcBKPylRIlap6qztinA/0ypI0pUJw2JPcFM7gZyAP2NbU8jVq8cuKA0hJnGQQoBM6RO0bdqJsrsvGXXlO6CYShtSNBV+aTpLisRJwBuKuvZD+h2h18f6aBoOU6SgAg5HxKk1lV48ccBKBZuP6CU+I4U6jmcykzv7VlXkzop/CXCk/CoGOxq3WDTiymARnOnerKlbQbKoTlO0CqRZcXebuNSlw2VZA2ipf7GvYY8W4WbiWn2EkH4HkJhYPTVVUueRbhJIQ2I6mTnsfTrXWbXijT6SEKE961HD1JMayZoUmtC7nI+J8hXbbaVafEBwAJlPar19mvJf3Zr70/IcIUEIJEJxGqImatFktxsEEhRG3rRfiyiVQJ6Vb5LVMTm2qOa37sOGZztPbvQq1zXSnuW2rhsakgKG0Urd+zZKvhcI9DU9GaLmWmc0uoScE0ouUlW+c/tXQuK/Zw8CooWFR0qp3fLdwlRBZVjfFTG07Ney8CK4RNSsM5mmZ5euCnUGVkDrFeNcGejDaselW5YoOw85Jc0vCe/8V1nmjg33uwUnqBIj6xXKuTbYqdggyCB7Ed67Rw1wKaKN8bfKsYK5NEcstM+aygoWpPmGkx0/itbm/Kknzj9PpFXfnXkW4cdKrdowZzsZ6gxv77+9D8s/Y2645NydCB23NdEEmrYOUUUdh3B1Az/NGC/KQAR7V2tfJFjbpCSzqnGo5+dVzm37Kk+AXLUysGdJyI7ChxUnkhcqOei7JTA3PQbe9aLtVYlQjvTK25HvFpSoMkKOM054D9mdy+0ta1+CUkgJUDn1B7VPX0W5ryyju3JB8s6Rue/yptZ3ifh0JPeOn1p9cfZHeplSVJX6TvTrlf7LhhV0YI6DFU4rRLmvYkKwAkeg9MET/NDoUAFda6rd8kWqkiEx0kHOMD9qr1/yMwwApbpSiY8xifSayfG1sr54tFDU5/itW0FWEgn237V2G34DZONAJbSoDr1+tMLDgDDSRoaSI9K2ULWDB8qOHIkHSQZnaKIatXiToaWYzEGuu/d2g8pa20kjbFHW12lUqSgDPaihfJ9HGuE8s3L7gCW1CSQVERHrmrszyAGUAvOyNsD51cvvKkGQBmg7+5SG1Fw7ZoaVC+R+BfacEQ2kFLh3JB9/49PesueX2/DJASVJCiJAiVdP4xRPBeL276Yn6giil6NKo6d6XRLJLm2LOHtJ0IK2EIWPTf50yuAA2rSlKSc4ApQ5x9JlMTHpQN5xBxenw++aXagpsVu86PoJSq2JIxOM/pXlFlsncmayjsFIXCwduGipKoVGE0l4fwcpSovryNwaKtOaFJbSpIyDHvWcdfYfAUpQQvqJ3qcrBqhbfcVOEWqVJUOoqNPOd2x5XQSTiabtcwMW7cJSCqN6X217/wDI6k6Uhado/mmvtYHQ/sudkFtGudXU71Yra2TcpjWYOcEiqJZcmOTJxO9XThnCXUpA8SCO1ZurwJqkWIWRbACDlIrZu8Kcq60FbuujCjPrRptwoCatP0ZNEoSFSoYJ616J0AGFH2qFbujYTXrF+SMpirTQiZhQUkpjT8q2tuGKTkhJn0rwL1fDRzV3oEGtI09iYImzYSZDYBJkwOtSvMxlBgdhXpRJkRWhv0pJCjFVS0K2R26FIJKlkg7JPT50T94VqHlGmKwXDakgztWlxcgRmR6GnVLYrI7ppC/jzGYqO1QkIK0SodE0S0wn4id6kSlKDjb2pdfI78A7V2pQ/wBMgeteXb504x6VO/fgDH0oZPF2idCviPShtasKIkcRSRJCgBua3bcacBzQl3w9tYKVHSk+tQsW4SQlI1ITtWPZ+SqJnnlKT+ASdPf/ACaHFl46NL8EjIHanDZhMpApeplMH/caGCJwlllA8wTHSpmbyRIMiq4LYBwykq9Sab2qjPmwKFPwgoMf0rwd6ERZuDWkGREjvNSuXKEGYpLxP7R2rV4BSVFJGSBtV1F7Jz4DbZ90Al1OkA9dyK1v0h1ChGFYoS05t++qlLelsbE9flW9y6pQIECspNLCLSYLw1jR+GdIIHSihdoXqQDJG4oUp0hR/MRE0i5f4Sq3Wt3UVEmT13qUymi0NWKYOBRbloylCdBBVQTnEEqzBE9DS11+FEhWOg9afZImmyK7udKyImKyk77zuo5TWUFUcnXdvJ3kDtUDlytzBM1fL3l91Z1FET+lL7zkqAFDFdi5IAkyqsrcI0iTVq5QWtgghJ1GmXDuW9A1rynYmrdw7gCICmxPWseXkTVUVEMsgtadWyj0o1PDnF5LkR2qC04oEnwnEGdgQJH6UW1aKM6TIrl6g2SpUUJJKpoS15hSVaScimFvbICdLmD61tb8IZknvVJCtEjt5Pw5NEIYUpMnFRP3zTIAAzU6r4EAnY9qrHskiY8u9EXjsiEkVq44nT5RM1uyxpTpUN+tWk1hEtgDnEVpRpUkjsoHf2oi0eSUQQVHuR/NRXdqtPmKpA6Gi7a6BElOmmt5YjVL7baAF+UE0U22k4SaA4jZJeT59vSstilpACAcdSc0+1YChkt3Tgj51o/eAI1TtUVndLUfNEV45bJCpnHaqt1YvJElxK4NCcSZSCVBIkCi7u6AEpTt2pWriqFnSoEKNYui0KELdugUakgA7e1PLK2LDYTrJ7k1AzYBCypEAnpTVt9BGlYie9TFFSdojs15+LB9ax9QmRmK8Xw8SCn5VmlCFepqv6SCOXOjJO/ahOJWibkaQsp64ORTIspJPWlzPB9JWrIJ9YxUDweWltoRpU5JHc1pc8uNP5XUa+FpwcyPWplXCtugpXRR4u0CEaEYA7UMxdaAStXtW7jalKGkxSvjfAS4sebApeRjE8VbVuoRW7NwhIlJBBqtWnJpKsrxTGz5dQ0o6nSewmm69jGCn0zQHEVpCoznrUrvlye9RPIS8gg4PSkgFTriQY1frWUlveBOazBJFZW3VeyS8WPFiZChtipLhDakkDrWVlYeSiC14FoQoKVqSelbWDvgkJQcdAaysq2TYcbYuKnAO+KKtr8oJB3rKyjxYhVxRbrriUExJwQa84zw+5t0hSV6k9QTWVlaKKabYu1NII4I8Fj8TJNGsMrLuknyjb/FZWVkkU2G3KiASCcfxUfC+Juuk6iCBtAj61lZWkW06IpNG712dcZPpTJDBUielZWVpBW3YngGDflIBoF1TiYGCPlXlZUNAgJ5bq1gA6QOk0/at/Jj6msrKI52DNfACgRNV+7fDavOAYODWVlJpUhpjRF63pBkyfQ16LkbqrKypbHQtc50aSso0qnpiiFcVEglPrvXlZRLQ0jOKcf8JIUlGo9tqCvecAtAIQQs4jGPnWVlO8BSJbS/1IJ/NvWoukkGsrKgoW33Ey2Naa0VxVS0ydyM1lZSpbGhYOai2vRGO9RscaStZ1gxOKysrXqqFYfd8UR4ZUnfsaFtOISnWRWVlQkMxy+BMmsrKyqJP//Z"/>
          <p:cNvSpPr>
            <a:spLocks noChangeAspect="1" noChangeArrowheads="1"/>
          </p:cNvSpPr>
          <p:nvPr/>
        </p:nvSpPr>
        <p:spPr bwMode="auto">
          <a:xfrm>
            <a:off x="1587500" y="-1539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268" name="AutoShape 4" descr="data:image/jpeg;base64,/9j/4AAQSkZJRgABAQAAAQABAAD/2wCEAAkGBhQSERQUExQWFRUWGRoYGRgYGBgcHRgbGBcXGBgYGhgYHCYeGBokHBcXHy8gIycpLCwsFx4xNTAqNSYrLCkBCQoKDgwOGg8PGiokHyUsLCwsLCwsLCwsLCwsLCwsLCwsLCwsLCwsLCwsLCwsLCwsLCwsLCwsLCwsLCwsLCwsLP/AABEIALcBFAMBIgACEQEDEQH/xAAcAAACAgMBAQAAAAAAAAAAAAAEBQMGAAIHAQj/xAA6EAABAwMCBAQDCAEEAgMBAAABAgMRAAQhEjEFBkFREyJhcTKBkQcUI0KhscHw0TNSYuFy8RUWkoL/xAAZAQADAQEBAAAAAAAAAAAAAAAAAQIDBAX/xAAkEQACAgICAgIDAQEAAAAAAAAAAQIRITEDEkFRE2EEInGBQv/aAAwDAQACEQMRAD8AccI4u0wgeYx6nb+ionue0qUC0hSkSBrH5ieg/wA1XkcIaebGC24nBSSYBGPMO9MmrVtQSEEqKQfKgYSRjA743rxu1KjsUVsvVvxpKkADCiNjGMVXrllbii4tZQEn4U9Y796GsEAqCwA2oEg6iFEwIzB+L0phw/xfhu20pOVojZSe5Pz2oc5S2T0SBUc4rOnwmitBJTqODjcwOlWux4ilQlSkwralFz4LSemleFR36AUk4hwhLpIacUFCCkbR7GqXJJMOiZfEakmSoRUrt+02hS1LSD6kVTLHjTwRCmvECTpJJg4G8HBqPinL6blpKlFbcZ0/sK1XPWjP4/ZNwPmu9duShxn8LMKAMR0yd6uhuBolX7VX+EhxCIUnYBKRGT6kiiX+II+DWnX2kT9KUOSSVtjkk2HNcY0nSltRPsQKMbulKVnEb4oOyuREDKqrS7finjrIDXhE4lWQP/zWnySS9kdUy5O3OnoTWj/E9Lesg7THWtLFnyjWqT1jaiF2qdq0Tk1aFgit74ON6wSPeomLtLp8q5jei3bRKk6DGn0qGz4U20TokdxR+1oMEiyE9JqF240D4cUcAAa3W2FYIq69CF7d6Z2xSh/nVLTxbcSpIiQqMH51Y0WSRiK0d4e2fiA+dS4z8MeALhvE/vCNbase1SlB3Uc0QxbIQCEQB6VHcWOJ1H2p06yIGWV9FYrcPvDoFAddqJRw8QMmpPu/QGhRkAKLxUiRion7wT6GjBa+tQ3HDdUGaTUqDBCwtKQQlZPWCZipS+lX5tq1a4WQTMZqT7hGaF2rQOiRJ60K3xdBVpChqmI6/SiVWxUAQYpa1y80Hy9p/EIEqptyWhUMXbmBnasDprC3ghWRUS30N/EYp9gol8avCqonntKdUHO1BDiUEasAnf8AzSc62FDIKrKVXDqtXlWAO1ZR8gqObscAStPiOvEgpJW2BAG2dXUmiRcpZbHgNayZiPKEidz1PalfDmnR53QpWogFBhLenor3Bp2thpKXLgtAlsCNCiRpG5UCfi3rzmjtFi+POOLGptDbaSVKJEmR69Pem3Dy64mHXCSFkN/+HxR7ZxQNzZMXNuXUreQBs02jLupcKJkT7e1G2fL5VblLYdJEFInzTECSnbFNoLBrThLiX3VOKBbJ+HUfLOyvSnnEbNaCAg6FEghRyFCBgd6DtOCOL1JWlxJCSQVBcGBELUdzMmj755TlqlS2sAHKt0qHlBJ6ChRu7Jchb95bd1NlwEzCkgkGZ3x1npT+3bdbltwZAAEkeac/pVdseGWWhaC8lRHmS2lQ1lWnJ1AyTM+1SDh7i0gB5xrSAoLWsKnbBUZk0VQbDbjmTREtvpQDoK9JIBHQxt7mmQ4a24UupblxOQqN59TtVfFjeLchu6CUkAHYkg4KtOwPrVu4BaKZSULXqhMCR8YHX3qors0TLAA4vxHPDbaUg5Kl9Ao7560bw3hzzQIcc1pOANj9ZzSjmV1TbZUjxAtX5Ejv2qdLCnbVBUXJOmQDB/Si6f2KsD1zhSABpWUek0S0wR+YGkgsApKUhKlgHBcJ6dYp5bIIAkjHatoO3ohm4getStOdIitLhhJSRt61iGgIgTHetcpkk7jgFaKuI6V4rPb2pMjmhIuVMLbWiNlkeVXsapyrYUNk8SBExt60Hf8AGG9BUEqcIjyoyYPap7q3QttYSrQVAwqMZHaqvyzyk5bElb/iKOOoET0qJSloaotPDrxDifJjuOo9xRWnpqpYLIgzsf3qQeJjzR6R/NCk6yhB6dQ3INbBzNDtqVsYr1SY23rRMQTFYVAChhcGCd/b/uonnSrGnHrTc0FBX3hJ2NRouQo9RFZ4iEiSUjvtWqbptWykk+hpdvsKJvErUqzWaO1eDA32qrCjCaifaChBg1KPrWpSPak8iB/CV4emQQNqp7/Kl0q7LpdAaUQFNgnICY274q4qSDOYH9monHkpMBQJEYJzWUop7KTa0IOIW1ylcNNpWmBJKiM9o9orKfOkzWUvjXti7HIlEw2hoaEqIGlxwr8QHHlGSFEnpUnC7l1hTqXFNpaUIBUCUlU/DAzIzM9qF4DxgN3AQ4wlAQpIUpAy2tJBhJO4nECrbxO1ZdQpLiYC8lYSAoqUYSSTGmJn51yt0dbIrsN6S2bxtLysphQAKiTpEDYbY3pW03cIuXG0haCptOhWspTJOYUkiczA3zQlrwa1b1NlnMGHkqDi4SoArGk+UgqHyrfmG1eSwW0S60khWsq1LIOQTGU79KMAr9i8c+Xlu440t9afDChBhRB6E65JE/vTHh/PvElLGpCVNqRq87SSVDvggfKg+D2ySsLcW34iwCGlgFwwCE5V0I701vbS/cJXbslBSSdMSmNIGSYSI3wd6tSekDryTcbLKlJbuGmEOKT+G8yCjDm0xvnptVZ4Xa3LDyrd2VsoUkElQ1aDmU5zW9o29eOBi4IBQdQWkToPVIjoT0qw/wD11SnxrQZaEh1JyDukaTIJqXLwCpCTjHCLm2uHFMBcAjSvVI8wkTJnamVjxviDST+KlxQAJkSROdIHan11b3DgSokEgRoUg+cdj2Pc0C/y07dkOa/CWRpIaGAJggqOSant6C15GXMPMroIDbRWgoGpQwpClY2O/f0qDganS6ha3nEsoSQoEDYDyyRiSevpTThfL5bBC1agI7yCMDJ7jenTTjCQlMp82IwQfSqScnbIcklSNypwFBSPKrcqPwiJB9Zo1x3bzR7VBdK8hKRq/wCNV/8A+8W7TnhuNrbUBkkbemK27dcGdXotkgjM0OLyFlKSkkCYzMftSm35vYWQElRkSMHMbx3pha8SkEqRp6Qd46Gr7p6ZNNBpEiSI/eh1JBUkKQo7+aBAjv60sved2G1pbydRiQMD37UwTeaklTYkbgk4Pp6UOUX5Dq0SXvB0PadcygyIUR9QN/nRKWQmJ6bVU+O/aAm0grCVKONCDJPrOwHvXnDvtQZdUgaCNeJ/2+89KFOGyukqLggAqOf+q3CRVc4nz3btoJCgT0E+sUhv+Zrpx8IZ1eCUg+I2gGCffcUPljESg2dAWk4jb3oDifEVNgaWi77ECPeaW8G8cpm4X4iumAgRH+2d6ZrCiNh6ZP8Aijv2WAqgey42pz4mwjtKwflih+KcZSPIpp0g7lIkD5gyKWcS4JdeIVpV5B5hpzBG+BnNL+H84IeUpHhLStOCSIHvPT2rFzlVSKUb0N7m4QgDASFEJGCSSTUyeVmlLDoToVEeVRTPyBjf96ROvPNsupC9alHyGI06vUnMbzWcP4RcNMFQdhasyVFer/yB+H5bVnGSvKK642WO6Kkp0+IoEykaRJBwMTn5mlTSbppR1XqFnVBSpCSBPwjywQfekNvduW6SlbgdeOcAk+iUqJgjNBDhS3k+IS4FE6lNawcowAes77mk+TJSgW62vL1C5edYDc9BEz0knGaeW/F0nJUgg7bz9D/FctvEP3vlaQWdEYVq8ydoPQwoUHb8MvW3Tqhf/IebTOJSPymtI8rRL40ztDbmoeYAdMHpQI4c14inNH4iok+2APTArl7TfEHApLjymmQYJVPiEDMAJzt+9WDg960w2BbtrWVfmWpRKjvJOSe0AYq3yp7J+OtF8DY6iT8q8qvi+WQJWhH/ABzj9RWVfyx9GfUoHAePpfWtBKnQAFBSsEnOqY23PXoKst5bNm2UVjU2cxq6QJkqOTOfbFI7flwqt9JcZ1GVBLCgnUN4BSDJiMVYeF2JQyEqcDjickHBUNoAVGNhXHJZOqyPg/A2WwrwylIVASpswSBmCTMiYz1mmdvwlKR4iGwlZTBAjMflJGDuYNAr49bIMLbIcSCdGxI2IGYUQOlVV/nRwPq8JRCE6fLuHG3ASD3SsDBjqJqtiSY5Ryx+L97RqbdSCYcCSpG8CDiMkCmrLLrqTqfW6TlKlEaE42CG4Sexqr2L7y1sOXSlIZbVBySpRBISVxunHWr87w1olKm1DBnyKgZzsDnvRlrApYeStsWt0zKUssEDKljBXnYDefemttxIuBKlNpbOwBVkKG0naaZNpABjzkHIBHXrmqw4zcLuCGVgIUch0DQkDcggZoFstyJUAfzR0MwOue1QWKkAFPiSZyQQIP8ANI20qeQ60ys+G3KFqKdAURkqB6oMmADsn1rn/M33i1WEsqSqQNQUCZBmIPT9DVrLDrg7OVsKSda50EKV5oiMzjpXrnDWHJEY3Hr/AOq4hy7zE6y4FOIwqUrbJkKScGP76V2jgHHWtKAElGBAVO2wEnO0fpWsZq6nQpcdZjYA/bPtu/hLBbUJCep7iVbH0qrc0XSg6UqaSdaRJUJUn/xI61beeODquGNVutSVIJWUgkajGDtMgTA/5GuaMrVC/FUfE7KOR2J6/Ks5xp4HDI4HM33cJShI1IySpIgCNk9jSriXOFw8ZU54ad0gYn6UpfuXF4Okx1gyfelf3gncYFRRskh6HySFLgyZJ2kimjvNd74chQDRlMgDHpNVG2fj4jI3gmjLa+OnSVq8MydI6HvQDRooFa9SiJVkknPzFZqcnTGAPLHWd628HGoq1RsB1+dWDgdq2Ww69MfkRtrjcqP+wHGMnNDdDWSLhFspDZefhDZGlM/Esk/lHbfNMGftVtmleGlEJTiT6fKMe9VrjXFFvLJKo7f7RGAANgBHSq/acDQhUqlw+u0+3+acIxduYSXhHRX/ALQXlmWkwn23H8/pQFzzteahLhSk7hH+TkD0rSweSAEmCd8fpU17y34whCo1dZjb22MT9KSSFJ0X7kHm8voSV6gFEhOpQKsd4Aic4zHerHxTgyFSpIAWRtsD/wB1yTgN19yWhoK1tJMmdwSTK0nv+9dJPF1gQSFSAUmTkEYPzx+vaujjknFxl/hz8kWmmjn3GuUbh1a9LhGZShRIAEyRM7dasXLlsttRS6tRUBG/kI6FIjcdaN51Zc+7feGD5kwVDuOuO9Ul3n5xxpU/huQNGnqZGon0rncWmWm5I6FfeF4elSkwYBG8k4jGUkmlr7DbDiVN251LUApYIkAA5M7iJzSTllby0anDqz1nA3wlO/zFWgvEtK0JSpaB5cGJiACT6/OKTdiqiBi4SCnuVeWVEYPUf8Yo22sgoFR8oP169vWf0rSy4eEJIUApQzmJCidUAkAAJ2HoKXcUYdOGVaWwd0J1qGRII7SfWhL2K/RNxBi21DxVIK0mEiSkZiAqN9pzSXivMDq9aGEQEgiYUFJInKZjWN4gUBxTgb1w2QWnEqEELXEKE51R5tukDMU2Fu6hKUh5boSAnQkNhW2JJlUeppjoprNxcLSFLcIUd/hn55EGIrK8u+VHHFFQQW/Qr1ncmSUyAc7VlVcfY6LK39m7RANu8pC0q1AKOJ6RGZrS8Y4nbpCEtApTutPmJGJ3yJjMU/4YoqSNwTsNhAzTovqT+Y4qkk1khujjXF+OOSWVtk5lC1JhwTuCofEOmaUJVpIUUmeny7+kTXePuVtdYebSVpJgkZ9TIoXiXK9k5AUmCk4IJ6759aOmLRoplEuObVMpNu+3gp0haTuhQwo+o2kVKdKG23GnvMiNON+yVKGw3GRsatN99nFq414YUoRsqZIHYenpVM499ntxbHUyS6z1idSR6jqPasujKUkHXHFvxnE+AVvKSCR4nlCRuAU9YJzVwsXg6x+IC2hxMb5g7/t+tcm4c7quEjIUo6SkQNztBzXReO2paQhtPwJAnMqntOO9F9cg420j3iHHUNJIQkBtIhIzOMAnuetc4fu1OLUcqM4nb50z4tfTgjAxmkvjpG29Z/J5OiPFWBhb8OghS5KjmPLAAzMesdzNaXHFVpJWCrVmIJBn1ya3sL5AHnP6+tLL68cUoBtEpWYQQJ1KmAMbZpq5k8ko8SyW3kTn64cuENqCigmFyPhB3M+wJFT87rCHdbLnlJjEEAg5B+foaz7OuAvtPrN2wptBTqKtaCQEAmCkEq0mNx29asfEeSW7xKClTjTQVqMBEEfnlRypRI+LYZ3rZxldLRwfMlyZx/TmTr6lAmUkEwSmJ27EA/UClbjmkwJ3nNWTjPI7rbiizoU2Z0hT7BUnpCoWAe4I6ROZplwP7O1OoVrcbS5IMJWFgpxqB0pOhQ6GVAztSo2fPxr/AKRQkBcyQCN63t1L1HIgHAPt+1dL4Ny9w9KnErQpRB06nVmDvGEhISYjJ771X7/kYtXRJDgtsrKwQuEhMlvWmQFSNMmMEHPWVJN0jPj/AC+PkdIX8E1FRBbWWwCSpKFQM/FqAiJ61NxDOkoUVIAgRuO0nt8Rn9OtXkWN7ctg2d62hoJSENIQoJbKdm1GZQMABUGZOB1r3NpZbd1NEJ8pDoKChBWD5jBABJO+kdJ93JVX2XLnjxtdsFdtrcKkExAxQa0kGJxO4r25cWCFoRqbIhWmISZMHuJEGTgzQzl0QetZNSR3xUWh7a22lJ6qOd/6a2RxJ1EYUAcY/wCqgtbk4BIG899tvSnDSAogzsIA3/mRTjyPTJnxraB22CrzKgmZj3H6xVq4NcuaUpIwE432mR7daDsZKvhBHqBt7GrYeINIQmPiSevtWsc7OTk/gw4crWlTbiDpUIhY9B9RXI+auBfdLkpUJEyiMkpJmB7bfKutI4oHSkDBwRFKufeCJdZ8UnS4jAX6EiUn9x6+9aPX8Ii6Yl5f4o2VoZdR4ayjUEpV8ISYhX+1XXNH8S5uKHFMNtKC48qhgSR7Eme4Fchur9TjphfwpAMYwDOe/f3NWjgvOgSpGtSyW0wTq/3HynOJHrIFZU0aOKZYrVdzcqHjtuagZQEqj3Cgr8pg5+VNmfvjflXCU5PlSSpI2AkKzn0OO1V5PPNylw60I8M4SUqkmDuFbLJ32inPC+Y1uHQ5pCo8oVOYgESMd47n2pktMmZvVOJh5xtYPllKSnOZBJVIPTYZG9Dt3jaUOIaaS1pP+oDIV3UYzG/U1DxVDY8jrxQlcyhQQT7SoEIA6bbzQSOXwsoesnglvqIMEiQYEnvUhSFz/LS3VFehQn/e7JPWRAODOKyor/l681nQlah31JA+QWSY7Z2ryrVhj2NeF80pDWoytRxG0e1E3HNqEJnxJURMAyQe0VT7XhrZXhRHbMT8qia4JEvJJIGPU+wp4sdYHdjzRpacdcKi95tKNtMjc/3pVW5e5sunVLBdWRqJySTHatkv+dQVEH96sfBOEssoC1xkjGJP/VNKNOxW0e//ADt0lPldPz3pxwP7QQkHxVgEYMmZNLOM3jZnw8A7d6oPFuA+IuUnSo/Q0KEW84Kt1o7Rbi3u3kPNQHE5UkRpWAd4715zBdp0mN+prmvJzr1sUqJgpJg5yO1dF4oBcM+M0mTErSN/cVjPDopLTOe8XRJMGKqty84hRgEj+9KtV6grnVgAzA/k0vNikKkIkn+zThUTZyYpsOOJB/EkfKmtncjS4WSSVCIJ8vXMfzWy+BoWRIJrZ+0S3ASIHpRNxr9UXFXsFbc8E61OEqBnTJTPU+YEKq2WP2g2qzqW22kneUrP7rNVN5kFBCcb/r1PrTLkvhDan2EuwWwtJKTsrMwfSpcoyjk5+X8NcmWXR3mRIQlQDSUkSklhvI23UM0tvucikR4ykpOYZQ0iffSgE/M04+0rltpAD7YKSdwCAnGNiP2rl3hal6j7VMYNOuzOWP4fGso6LxJxNpbpuHFOPs3EDUghUGNSSdQTpOD8wQaTPc5WqkEfdniSMStI9tUTikC7t3wVW6XFFlRCyjBTqBkESMZ7RPWhrZnooQapcUVl5Yoficay1kbJ4q5pCkLWkHJAUQJ74NG8r3babkOvMpegz5tRM4OreCR/yBFCovNKQytIAyRiFD11dR6be3Unh4CCQDE9f1+XtUW4s9RKM4nTkcU4dcEFbTaVkQTpCFD0KhEj5mkXP3C7EtBLCEB8kZCtgPi1DrVZU0FHJ+ucftXnhjI+kf5rRybWTJQp4bFquGAKjzR3SOtMrRltIwFHvIJjptE1olBGUqg9R0IrxV6SCNjt656zUUjXI1aukgjeOuxj/r6VDxq8geRU98+3r+maULu8T1OPeO/970vcv5MHb9a1jExkXrl/jITpVtAM++P5/errw3jDdwkpMEKwQRggjO9cXY4gRIH5tumas/KfGtKtPeIOd569Npmaq3F/Rj0tCr7QOUBanxGUEtLPT8pnY9Y9ar/Agy2VlxvWskpE4CcfEO5k7V2ovpfbLSwCFggjoD3/AGNcT4i2WnVo30kjEnIJpJ2NegpxlskSFQDgAnTB9Op/Stb9nw1JUNYbEEZMg7gj1qFtK8HScfSjkWjjukrSV7Ad46ddvemhsAWXLkkkrWpRA80lRgYwP2o7hbhZBbfcUGxMNjJ1TnykjTtnImBRCLJxDpQfIUwTnKB0+HrGw3OT3r3inLcNG5U4ZOSIJVJONe8EjNO1oQc3zGpwA6hjHmWhBMbeUTAispJa80FtOlu3YKe7iNSjgCSSfTYYFeUdCcGWawE6iYI80HrBpjccaWoA4CYgbQPQDvVcKSZM77+1ethWnST5RsKzk8miiSJUUqn1o03ZUIg0vcCgRAxUqHFdqS5KKcLD1o06SD/j2oZu4Cle3St2PEWNISqOlHWfAFJOpzFJ81FR4rN1MHRJx1GaL5f5qXbr3lPUVrerSQBCiB9aUXVsEzKt9h/dqTl2WR9KdFg5kS2Xito/hrQFgdiuZH6frSxuIUeuY+gig0XMpqM3UYoU6LXHgOuX8Y7fsRSxx4k1468VUJdXgbQe/wDcUncnSLiqNnHCVBP99qbWFvlJH5Yx3qucPudZKjv2+tWLhiSVA75A/v1qeWPXBrEu/OfFSqzT+YADUM7HE/I49JBrnVtcBIMJ3pnzNxHUpOhUgADT6xBB7g/uJ7VT1JWB8VbccbWzkaV0hq9dGfLgbVratOElasEbGd42ihrN0lUR74p3bqREK37f5qnjBIM9xBbmkOK22xn1zTXhT7cLSrAgwr1xH8/SobexDgKinSB1rRfCugynt29ahq1QJ07DWboR39f1r1y4gepoALDQggkd6iTdg7EH3rFqUdaOqMoz3sZsvzUTr8D5UEq6gUM9dT/fWnGUmEkkS3Fx9N8Vowwd+4OagbZJ9qaNJkQeldUF7OOcgZLZP7zTXg8oOqSPXt6T26VFpECRgbetFWjgGVjy7QNz7CiSJTZceVHitxsEwgzJPt0P0qD7QeUUqT95ZCiQr8QAbkbKIHbE98HvSJjj6kyhIgYAAyE5Jme8ED5VfmrxQQhLgCkFJ1kHuNz1H+ajCWQd3g43ZXriApJIKQZWSZOT0HrEU+4Tx4NSXEulKv8ATiUKzOQrUIH1NC8zcOFo9AgpJ1J1AyROQo7+h29K2Z5gcC23SAEGRp0kpAwCE9tpkEGTRsZZkhp2FhTqACdJSIUuRkAkArEGJG0b0vuOFWja1afFdWRBQ3rKgFZlQT5tMHOR8PWt+JWeqFIZWjxRAUlXmRH5VJAUUgiNsmlrFg6yQHHlNgZUlIVrPSNW4Ge4mdqEQKUWLyZDaClMnHhkn0krEzEVlW13gvinUlxSR2Ulmf8A+pRIPvnE9ayrsVoorcRXi7kJ9f4mp27dLiQBv6Uju+GXIUQGlxEYzOfTas1xqTyzoulgIPHPNpI64Pz/AGqZXEFJUR6SI6x+1IbmNSQqUxMyMz7VM22SR4YAgbyDvifTat3ww2HZjdvj6yn/AFNEgfP2j1qNTzkyXVKPTzGM0LbMBI0OCI6ncZ6d+9ObTg4cWgNkL1ED6n0ImoajHRLbH6rUps2ioytwlap6DZI/c1X7h05/irZzAsF3QMhACMYHlEYHvNIVWWkyQKyWjVIUJuogVt95BNS3nDwYMYoR0BE7Sf6KXVFpntxd6RI3/wA0lu7jUon50Q8qMH6+3/dCNtya6+KCjkbzgd8u8P1g9D0qxOW67dKHFiAchXSUnM9vn3rPs5tkl5GobHb510f7ROFtCzgQiTKTAIk9PSRXLP8AabZMp1+pwa5vypalT12rc8QCoCsetSv8IBnSc0Ongq+u3eutdGjK0F2zqQEq1GSYjrFPbC0OSCEyJOojIHvtVaQ1+ImZgYqwOrnY1hyUgSsPIIMJPTacUvVxB1okoAgGTOc0Tw13JkCe9TvaFjzFIH0/91CYNCo3Cn0yRpPSOp/gV5908gMaVf3ei7pgJB8MgnuN6DtWircyPSmSEtswBOxxRSLAEY2qZ1r8JA65JNa2zhCfauemng6ruOSAsxjet/E0+UZVuY/St3SVTEA96jbAQITlR3PymuuP2ckvo20GRqj/AAKMtnZGk7AHJ6T0n3mgCoCep/u9eayojoP0+v0qmQhjaNkq1SAZwMdt/c/4q6cJcWXCFzpUJBBPQQf72qi290EKneMz30knbpT+04tp/EmcSR2nHywN6yki0Z9oFgqWVmFkAoEZ2hSfUzP6UHwjmBDLAS9pKmySfLK06iMIIw2ADJVvIIGYqxF8LbIVsJjEqSuTpUlI3kHp1AqvMcuW7aA46vXr1FJMwSnY+GgeYbzJ796iLxkUlQfwm6cID7yFAZCCpcBKPylRIlap6qztinA/0ypI0pUJw2JPcFM7gZyAP2NbU8jVq8cuKA0hJnGQQoBM6RO0bdqJsrsvGXXlO6CYShtSNBV+aTpLisRJwBuKuvZD+h2h18f6aBoOU6SgAg5HxKk1lV48ccBKBZuP6CU+I4U6jmcykzv7VlXkzop/CXCk/CoGOxq3WDTiymARnOnerKlbQbKoTlO0CqRZcXebuNSlw2VZA2ipf7GvYY8W4WbiWn2EkH4HkJhYPTVVUueRbhJIQ2I6mTnsfTrXWbXijT6SEKE961HD1JMayZoUmtC7nI+J8hXbbaVafEBwAJlPar19mvJf3Zr70/IcIUEIJEJxGqImatFktxsEEhRG3rRfiyiVQJ6Vb5LVMTm2qOa37sOGZztPbvQq1zXSnuW2rhsakgKG0Urd+zZKvhcI9DU9GaLmWmc0uoScE0ouUlW+c/tXQuK/Zw8CooWFR0qp3fLdwlRBZVjfFTG07Ney8CK4RNSsM5mmZ5euCnUGVkDrFeNcGejDaselW5YoOw85Jc0vCe/8V1nmjg33uwUnqBIj6xXKuTbYqdggyCB7Ed67Rw1wKaKN8bfKsYK5NEcstM+aygoWpPmGkx0/itbm/Kknzj9PpFXfnXkW4cdKrdowZzsZ6gxv77+9D8s/Y2645NydCB23NdEEmrYOUUUdh3B1Az/NGC/KQAR7V2tfJFjbpCSzqnGo5+dVzm37Kk+AXLUysGdJyI7ChxUnkhcqOei7JTA3PQbe9aLtVYlQjvTK25HvFpSoMkKOM054D9mdy+0ta1+CUkgJUDn1B7VPX0W5ryyju3JB8s6Rue/yptZ3ifh0JPeOn1p9cfZHeplSVJX6TvTrlf7LhhV0YI6DFU4rRLmvYkKwAkeg9MET/NDoUAFda6rd8kWqkiEx0kHOMD9qr1/yMwwApbpSiY8xifSayfG1sr54tFDU5/itW0FWEgn237V2G34DZONAJbSoDr1+tMLDgDDSRoaSI9K2ULWDB8qOHIkHSQZnaKIatXiToaWYzEGuu/d2g8pa20kjbFHW12lUqSgDPaihfJ9HGuE8s3L7gCW1CSQVERHrmrszyAGUAvOyNsD51cvvKkGQBmg7+5SG1Fw7ZoaVC+R+BfacEQ2kFLh3JB9/49PesueX2/DJASVJCiJAiVdP4xRPBeL276Yn6giil6NKo6d6XRLJLm2LOHtJ0IK2EIWPTf50yuAA2rSlKSc4ApQ5x9JlMTHpQN5xBxenw++aXagpsVu86PoJSq2JIxOM/pXlFlsncmayjsFIXCwduGipKoVGE0l4fwcpSovryNwaKtOaFJbSpIyDHvWcdfYfAUpQQvqJ3qcrBqhbfcVOEWqVJUOoqNPOd2x5XQSTiabtcwMW7cJSCqN6X217/wDI6k6Uhado/mmvtYHQ/sudkFtGudXU71Yra2TcpjWYOcEiqJZcmOTJxO9XThnCXUpA8SCO1ZurwJqkWIWRbACDlIrZu8Kcq60FbuujCjPrRptwoCatP0ZNEoSFSoYJ616J0AGFH2qFbujYTXrF+SMpirTQiZhQUkpjT8q2tuGKTkhJn0rwL1fDRzV3oEGtI09iYImzYSZDYBJkwOtSvMxlBgdhXpRJkRWhv0pJCjFVS0K2R26FIJKlkg7JPT50T94VqHlGmKwXDakgztWlxcgRmR6GnVLYrI7ppC/jzGYqO1QkIK0SodE0S0wn4id6kSlKDjb2pdfI78A7V2pQ/wBMgeteXb504x6VO/fgDH0oZPF2idCviPShtasKIkcRSRJCgBua3bcacBzQl3w9tYKVHSk+tQsW4SQlI1ITtWPZ+SqJnnlKT+ASdPf/ACaHFl46NL8EjIHanDZhMpApeplMH/caGCJwlllA8wTHSpmbyRIMiq4LYBwykq9Sab2qjPmwKFPwgoMf0rwd6ERZuDWkGREjvNSuXKEGYpLxP7R2rV4BSVFJGSBtV1F7Jz4DbZ90Al1OkA9dyK1v0h1ChGFYoS05t++qlLelsbE9flW9y6pQIECspNLCLSYLw1jR+GdIIHSihdoXqQDJG4oUp0hR/MRE0i5f4Sq3Wt3UVEmT13qUymi0NWKYOBRbloylCdBBVQTnEEqzBE9DS11+FEhWOg9afZImmyK7udKyImKyk77zuo5TWUFUcnXdvJ3kDtUDlytzBM1fL3l91Z1FET+lL7zkqAFDFdi5IAkyqsrcI0iTVq5QWtgghJ1GmXDuW9A1rynYmrdw7gCICmxPWseXkTVUVEMsgtadWyj0o1PDnF5LkR2qC04oEnwnEGdgQJH6UW1aKM6TIrl6g2SpUUJJKpoS15hSVaScimFvbICdLmD61tb8IZknvVJCtEjt5Pw5NEIYUpMnFRP3zTIAAzU6r4EAnY9qrHskiY8u9EXjsiEkVq44nT5RM1uyxpTpUN+tWk1hEtgDnEVpRpUkjsoHf2oi0eSUQQVHuR/NRXdqtPmKpA6Gi7a6BElOmmt5YjVL7baAF+UE0U22k4SaA4jZJeT59vSstilpACAcdSc0+1YChkt3Tgj51o/eAI1TtUVndLUfNEV45bJCpnHaqt1YvJElxK4NCcSZSCVBIkCi7u6AEpTt2pWriqFnSoEKNYui0KELdugUakgA7e1PLK2LDYTrJ7k1AzYBCypEAnpTVt9BGlYie9TFFSdojs15+LB9ax9QmRmK8Xw8SCn5VmlCFepqv6SCOXOjJO/ahOJWibkaQsp64ORTIspJPWlzPB9JWrIJ9YxUDweWltoRpU5JHc1pc8uNP5XUa+FpwcyPWplXCtugpXRR4u0CEaEYA7UMxdaAStXtW7jalKGkxSvjfAS4sebApeRjE8VbVuoRW7NwhIlJBBqtWnJpKsrxTGz5dQ0o6nSewmm69jGCn0zQHEVpCoznrUrvlye9RPIS8gg4PSkgFTriQY1frWUlveBOazBJFZW3VeyS8WPFiZChtipLhDakkDrWVlYeSiC14FoQoKVqSelbWDvgkJQcdAaysq2TYcbYuKnAO+KKtr8oJB3rKyjxYhVxRbrriUExJwQa84zw+5t0hSV6k9QTWVlaKKabYu1NII4I8Fj8TJNGsMrLuknyjb/FZWVkkU2G3KiASCcfxUfC+Juuk6iCBtAj61lZWkW06IpNG712dcZPpTJDBUielZWVpBW3YngGDflIBoF1TiYGCPlXlZUNAgJ5bq1gA6QOk0/at/Jj6msrKI52DNfACgRNV+7fDavOAYODWVlJpUhpjRF63pBkyfQ16LkbqrKypbHQtc50aSso0qnpiiFcVEglPrvXlZRLQ0jOKcf8JIUlGo9tqCvecAtAIQQs4jGPnWVlO8BSJbS/1IJ/NvWoukkGsrKgoW33Ey2Naa0VxVS0ydyM1lZSpbGhYOai2vRGO9RscaStZ1gxOKysrXqqFYfd8UR4ZUnfsaFtOISnWRWVlQkMxy+BMmsrKyqJP//Z"/>
          <p:cNvSpPr>
            <a:spLocks noChangeAspect="1" noChangeArrowheads="1"/>
          </p:cNvSpPr>
          <p:nvPr/>
        </p:nvSpPr>
        <p:spPr bwMode="auto">
          <a:xfrm>
            <a:off x="1587500" y="-1539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1045029" y="0"/>
            <a:ext cx="10101943" cy="769441"/>
          </a:xfrm>
          <a:prstGeom prst="rect">
            <a:avLst/>
          </a:prstGeom>
          <a:noFill/>
          <a:ln>
            <a:noFill/>
          </a:ln>
        </p:spPr>
        <p:txBody>
          <a:bodyPr wrap="square">
            <a:spAutoFit/>
          </a:bodyPr>
          <a:lstStyle/>
          <a:p>
            <a:pPr algn="ctr"/>
            <a:r>
              <a:rPr lang="en-US" sz="4400" dirty="0">
                <a:solidFill>
                  <a:schemeClr val="bg1"/>
                </a:solidFill>
                <a:latin typeface="Arial Rounded MT Bold" panose="020F0704030504030204" pitchFamily="34" charset="0"/>
              </a:rPr>
              <a:t>Willing to Give</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83686" y="120733"/>
            <a:ext cx="953489" cy="1190976"/>
          </a:xfrm>
          <a:prstGeom prst="rect">
            <a:avLst/>
          </a:prstGeom>
        </p:spPr>
      </p:pic>
      <p:grpSp>
        <p:nvGrpSpPr>
          <p:cNvPr id="12" name="Group 11"/>
          <p:cNvGrpSpPr/>
          <p:nvPr/>
        </p:nvGrpSpPr>
        <p:grpSpPr>
          <a:xfrm>
            <a:off x="1221436" y="875078"/>
            <a:ext cx="3437650" cy="2575693"/>
            <a:chOff x="384206" y="4158361"/>
            <a:chExt cx="3289208" cy="2390250"/>
          </a:xfrm>
        </p:grpSpPr>
        <p:grpSp>
          <p:nvGrpSpPr>
            <p:cNvPr id="13" name="Group 12"/>
            <p:cNvGrpSpPr/>
            <p:nvPr/>
          </p:nvGrpSpPr>
          <p:grpSpPr>
            <a:xfrm>
              <a:off x="384206" y="4158361"/>
              <a:ext cx="3289208" cy="2390250"/>
              <a:chOff x="609599" y="833642"/>
              <a:chExt cx="7941747" cy="5771225"/>
            </a:xfrm>
          </p:grpSpPr>
          <p:grpSp>
            <p:nvGrpSpPr>
              <p:cNvPr id="15" name="Group 14"/>
              <p:cNvGrpSpPr/>
              <p:nvPr/>
            </p:nvGrpSpPr>
            <p:grpSpPr>
              <a:xfrm rot="10800000">
                <a:off x="7696200" y="5257800"/>
                <a:ext cx="621450" cy="1347067"/>
                <a:chOff x="7010400" y="381000"/>
                <a:chExt cx="762000" cy="2033666"/>
              </a:xfrm>
            </p:grpSpPr>
            <p:sp>
              <p:nvSpPr>
                <p:cNvPr id="28" name="Rounded Rectangle 27"/>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1"/>
              <p:cNvGrpSpPr/>
              <p:nvPr/>
            </p:nvGrpSpPr>
            <p:grpSpPr>
              <a:xfrm rot="10800000">
                <a:off x="939238" y="4923502"/>
                <a:ext cx="621450" cy="1347067"/>
                <a:chOff x="7010400" y="381000"/>
                <a:chExt cx="762000" cy="2033666"/>
              </a:xfrm>
            </p:grpSpPr>
            <p:sp>
              <p:nvSpPr>
                <p:cNvPr id="26" name="Rounded Rectangle 25"/>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899460" y="833642"/>
                <a:ext cx="621450" cy="986197"/>
                <a:chOff x="7031201" y="834275"/>
                <a:chExt cx="762000" cy="1488861"/>
              </a:xfrm>
            </p:grpSpPr>
            <p:sp>
              <p:nvSpPr>
                <p:cNvPr id="24" name="Rounded Rectangle 23"/>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7646520" y="1148254"/>
                <a:ext cx="621450" cy="1017899"/>
                <a:chOff x="7087348" y="824753"/>
                <a:chExt cx="762000" cy="1536722"/>
              </a:xfrm>
            </p:grpSpPr>
            <p:sp>
              <p:nvSpPr>
                <p:cNvPr id="22" name="Rounded Rectangle 21"/>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 name="Rectangle 13"/>
            <p:cNvSpPr/>
            <p:nvPr/>
          </p:nvSpPr>
          <p:spPr>
            <a:xfrm>
              <a:off x="871827" y="4839375"/>
              <a:ext cx="2236957" cy="999661"/>
            </a:xfrm>
            <a:prstGeom prst="rect">
              <a:avLst/>
            </a:prstGeom>
          </p:spPr>
          <p:txBody>
            <a:bodyPr wrap="square">
              <a:spAutoFit/>
            </a:bodyPr>
            <a:lstStyle/>
            <a:p>
              <a:pPr algn="ctr"/>
              <a:r>
                <a:rPr lang="en-US" sz="1600" b="1" dirty="0"/>
                <a:t>God wants us to be willing to give even when we may not have anything to give</a:t>
              </a:r>
              <a:endParaRPr lang="en-US" sz="1600" dirty="0"/>
            </a:p>
          </p:txBody>
        </p:sp>
      </p:grpSp>
      <p:grpSp>
        <p:nvGrpSpPr>
          <p:cNvPr id="6" name="Group 5"/>
          <p:cNvGrpSpPr/>
          <p:nvPr/>
        </p:nvGrpSpPr>
        <p:grpSpPr>
          <a:xfrm>
            <a:off x="1317071" y="3684361"/>
            <a:ext cx="3421388" cy="2758600"/>
            <a:chOff x="1317071" y="3684361"/>
            <a:chExt cx="3421388" cy="2758600"/>
          </a:xfrm>
        </p:grpSpPr>
        <p:pic>
          <p:nvPicPr>
            <p:cNvPr id="21506" name="Picture 2" descr="Image result for widows migh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3370" y="3684361"/>
              <a:ext cx="3345089" cy="2402889"/>
            </a:xfrm>
            <a:prstGeom prst="rect">
              <a:avLst/>
            </a:prstGeom>
            <a:ln w="38100" cap="sq">
              <a:solidFill>
                <a:schemeClr val="bg2">
                  <a:lumMod val="75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17071" y="6073629"/>
              <a:ext cx="2885813" cy="369332"/>
            </a:xfrm>
            <a:prstGeom prst="rect">
              <a:avLst/>
            </a:prstGeom>
            <a:noFill/>
          </p:spPr>
          <p:txBody>
            <a:bodyPr wrap="square" rtlCol="0">
              <a:spAutoFit/>
            </a:bodyPr>
            <a:lstStyle/>
            <a:p>
              <a:r>
                <a:rPr lang="en-US" dirty="0">
                  <a:solidFill>
                    <a:schemeClr val="bg1"/>
                  </a:solidFill>
                </a:rPr>
                <a:t>James C. Christensen</a:t>
              </a:r>
            </a:p>
          </p:txBody>
        </p:sp>
      </p:grpSp>
    </p:spTree>
    <p:extLst>
      <p:ext uri="{BB962C8B-B14F-4D97-AF65-F5344CB8AC3E}">
        <p14:creationId xmlns:p14="http://schemas.microsoft.com/office/powerpoint/2010/main" val="1830563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857</TotalTime>
  <Words>3022</Words>
  <Application>Microsoft Office PowerPoint</Application>
  <PresentationFormat>Widescreen</PresentationFormat>
  <Paragraphs>170</Paragraphs>
  <Slides>23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Palatino</vt:lpstr>
      <vt:lpstr>Times New Roman</vt:lpstr>
      <vt:lpstr>Arial Rounded MT Bold</vt:lpstr>
      <vt:lpstr>Arial</vt:lpstr>
      <vt:lpstr>Open Sans</vt:lpstr>
      <vt:lpstr>Abadi</vt:lpstr>
      <vt:lpstr>Calibri Light</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113</cp:revision>
  <dcterms:created xsi:type="dcterms:W3CDTF">2016-05-16T13:36:31Z</dcterms:created>
  <dcterms:modified xsi:type="dcterms:W3CDTF">2020-09-09T14:48:09Z</dcterms:modified>
</cp:coreProperties>
</file>