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82" r:id="rId2"/>
    <p:sldId id="288" r:id="rId3"/>
    <p:sldId id="331" r:id="rId4"/>
    <p:sldId id="289" r:id="rId5"/>
    <p:sldId id="291" r:id="rId6"/>
    <p:sldId id="292" r:id="rId7"/>
    <p:sldId id="293" r:id="rId8"/>
    <p:sldId id="294" r:id="rId9"/>
    <p:sldId id="296" r:id="rId10"/>
    <p:sldId id="298" r:id="rId11"/>
    <p:sldId id="302" r:id="rId12"/>
    <p:sldId id="303" r:id="rId13"/>
    <p:sldId id="304" r:id="rId14"/>
    <p:sldId id="305" r:id="rId15"/>
    <p:sldId id="306" r:id="rId16"/>
    <p:sldId id="307" r:id="rId17"/>
    <p:sldId id="308" r:id="rId18"/>
    <p:sldId id="310" r:id="rId19"/>
    <p:sldId id="312" r:id="rId20"/>
    <p:sldId id="332" r:id="rId21"/>
    <p:sldId id="333" r:id="rId22"/>
    <p:sldId id="334" r:id="rId23"/>
    <p:sldId id="335" r:id="rId24"/>
    <p:sldId id="317" r:id="rId25"/>
    <p:sldId id="318" r:id="rId26"/>
    <p:sldId id="319" r:id="rId27"/>
    <p:sldId id="320" r:id="rId28"/>
    <p:sldId id="321" r:id="rId29"/>
    <p:sldId id="322" r:id="rId30"/>
    <p:sldId id="323" r:id="rId31"/>
    <p:sldId id="324" r:id="rId32"/>
    <p:sldId id="325" r:id="rId33"/>
    <p:sldId id="326" r:id="rId34"/>
    <p:sldId id="327" r:id="rId35"/>
    <p:sldId id="284" r:id="rId36"/>
    <p:sldId id="286" r:id="rId37"/>
    <p:sldId id="329" r:id="rId38"/>
  </p:sldIdLst>
  <p:sldSz cx="12192000" cy="6858000"/>
  <p:notesSz cx="6858000" cy="9144000"/>
  <p:embeddedFontLst>
    <p:embeddedFont>
      <p:font typeface="Abadi" panose="020B0604020104020204" pitchFamily="34" charset="0"/>
      <p:regular r:id="rId40"/>
    </p:embeddedFont>
    <p:embeddedFont>
      <p:font typeface="Berlin Sans FB" panose="020E0602020502020306" pitchFamily="34" charset="0"/>
      <p:regular r:id="rId41"/>
      <p:bold r:id="rId42"/>
    </p:embeddedFont>
    <p:embeddedFont>
      <p:font typeface="Berlin Sans FB Demi" panose="020E0802020502020306" pitchFamily="34" charset="0"/>
      <p:bold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Open Sans" panose="020B0606030504020204" pitchFamily="34" charset="0"/>
      <p:regular r:id="rId50"/>
      <p:bold r:id="rId51"/>
      <p:italic r:id="rId52"/>
      <p:boldItalic r:id="rId53"/>
    </p:embeddedFont>
    <p:embeddedFont>
      <p:font typeface="Palatino" pitchFamily="2"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george+albert+smith&amp;source=images&amp;cd=&amp;cad=rja&amp;docid=rqQCtcoZRQUiDM&amp;tbnid=LvDOVBsY3ogkNM:&amp;ved=0CAUQjRw&amp;url=http://lifeonalimb.blogspot.com/2011/05/church-history-photos.html&amp;ei=lso3UaqXKe--2AWLwoHABw&amp;psig=AFQjCNFeL0m0n4SvyYnvq-EhRoO-_PUxrA&amp;ust=1362697224911439"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4A0BC2-095E-4B16-AA38-5777649BF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117</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Trial of Your Faith</a:t>
            </a:r>
          </a:p>
          <a:p>
            <a:pPr algn="ctr"/>
            <a:r>
              <a:rPr lang="en-US" sz="6000" dirty="0">
                <a:solidFill>
                  <a:schemeClr val="bg1"/>
                </a:solidFill>
                <a:latin typeface="Berlin Sans FB Demi" panose="020E0802020502020306" pitchFamily="34" charset="0"/>
              </a:rPr>
              <a:t>2 Corinthians 10-13</a:t>
            </a:r>
            <a:endParaRPr lang="en-US" sz="4400" dirty="0">
              <a:solidFill>
                <a:schemeClr val="bg1"/>
              </a:solidFill>
              <a:latin typeface="Berlin Sans FB Demi" panose="020E0802020502020306" pitchFamily="34" charset="0"/>
            </a:endParaRPr>
          </a:p>
        </p:txBody>
      </p:sp>
      <p:sp>
        <p:nvSpPr>
          <p:cNvPr id="2" name="Rectangle 1"/>
          <p:cNvSpPr/>
          <p:nvPr/>
        </p:nvSpPr>
        <p:spPr>
          <a:xfrm>
            <a:off x="4834246" y="3497226"/>
            <a:ext cx="4888764" cy="1200329"/>
          </a:xfrm>
          <a:prstGeom prst="rect">
            <a:avLst/>
          </a:prstGeom>
        </p:spPr>
        <p:txBody>
          <a:bodyPr wrap="square">
            <a:spAutoFit/>
          </a:bodyPr>
          <a:lstStyle/>
          <a:p>
            <a:r>
              <a:rPr lang="en-US" i="1" dirty="0">
                <a:solidFill>
                  <a:schemeClr val="bg1"/>
                </a:solidFill>
              </a:rPr>
              <a:t>I have heard their prayers, and will accept their offering; and it is expedient in me that they should be brought thus far for a trial of their faith.</a:t>
            </a:r>
          </a:p>
          <a:p>
            <a:r>
              <a:rPr lang="en-US" i="1" dirty="0">
                <a:solidFill>
                  <a:schemeClr val="bg1"/>
                </a:solidFill>
              </a:rPr>
              <a:t>D&amp;C 105:19</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1480996" y="3170977"/>
            <a:ext cx="3050721" cy="2895600"/>
            <a:chOff x="3581400" y="228600"/>
            <a:chExt cx="3050721" cy="2895600"/>
          </a:xfrm>
        </p:grpSpPr>
        <p:pic>
          <p:nvPicPr>
            <p:cNvPr id="47" name="Picture 2" descr="Image result for ancient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29718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581400" y="228600"/>
              <a:ext cx="3050721" cy="2895600"/>
              <a:chOff x="609600" y="533400"/>
              <a:chExt cx="4495800" cy="4267200"/>
            </a:xfrm>
          </p:grpSpPr>
          <p:grpSp>
            <p:nvGrpSpPr>
              <p:cNvPr id="49" name="Group 86"/>
              <p:cNvGrpSpPr/>
              <p:nvPr/>
            </p:nvGrpSpPr>
            <p:grpSpPr>
              <a:xfrm rot="2107423">
                <a:off x="2048364" y="1066800"/>
                <a:ext cx="554570" cy="1296744"/>
                <a:chOff x="7696200" y="914400"/>
                <a:chExt cx="685800" cy="2438400"/>
              </a:xfrm>
            </p:grpSpPr>
            <p:sp>
              <p:nvSpPr>
                <p:cNvPr id="81" name="Moon 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7"/>
              <p:cNvGrpSpPr/>
              <p:nvPr/>
            </p:nvGrpSpPr>
            <p:grpSpPr>
              <a:xfrm rot="19262140" flipH="1">
                <a:off x="3035243" y="1133011"/>
                <a:ext cx="554570" cy="1180981"/>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rapezoid 5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
              <p:cNvGrpSpPr/>
              <p:nvPr/>
            </p:nvGrpSpPr>
            <p:grpSpPr>
              <a:xfrm>
                <a:off x="3150326" y="3226526"/>
                <a:ext cx="366238" cy="640613"/>
                <a:chOff x="2438400" y="402137"/>
                <a:chExt cx="2514600" cy="4398463"/>
              </a:xfrm>
            </p:grpSpPr>
            <p:sp>
              <p:nvSpPr>
                <p:cNvPr id="73" name="Snip Same Side Corner Rectangle 7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5" name="Group 84"/>
          <p:cNvGrpSpPr/>
          <p:nvPr/>
        </p:nvGrpSpPr>
        <p:grpSpPr>
          <a:xfrm rot="2439493">
            <a:off x="3665057" y="4590305"/>
            <a:ext cx="487967" cy="1031175"/>
            <a:chOff x="5236029" y="3265714"/>
            <a:chExt cx="1370239" cy="2895600"/>
          </a:xfrm>
        </p:grpSpPr>
        <p:grpSp>
          <p:nvGrpSpPr>
            <p:cNvPr id="86" name="Group 3"/>
            <p:cNvGrpSpPr/>
            <p:nvPr/>
          </p:nvGrpSpPr>
          <p:grpSpPr>
            <a:xfrm>
              <a:off x="5236029" y="3265714"/>
              <a:ext cx="1370239" cy="2895600"/>
              <a:chOff x="1905000" y="1828800"/>
              <a:chExt cx="2971800" cy="6477000"/>
            </a:xfrm>
          </p:grpSpPr>
          <p:sp>
            <p:nvSpPr>
              <p:cNvPr id="88" name="Oval 4"/>
              <p:cNvSpPr/>
              <p:nvPr/>
            </p:nvSpPr>
            <p:spPr>
              <a:xfrm>
                <a:off x="2819400" y="5124116"/>
                <a:ext cx="1143000" cy="284078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905000" y="1828800"/>
                <a:ext cx="2971800" cy="420436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194932" y="2118756"/>
                <a:ext cx="2391936" cy="36244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33700" y="5805905"/>
                <a:ext cx="914400" cy="34089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90800" y="6033168"/>
                <a:ext cx="1600200" cy="227263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933700" y="5805905"/>
                <a:ext cx="914400" cy="909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Freeform 86"/>
            <p:cNvSpPr/>
            <p:nvPr/>
          </p:nvSpPr>
          <p:spPr>
            <a:xfrm>
              <a:off x="5487389" y="3773880"/>
              <a:ext cx="862714" cy="988291"/>
            </a:xfrm>
            <a:custGeom>
              <a:avLst/>
              <a:gdLst>
                <a:gd name="connsiteX0" fmla="*/ 0 w 862714"/>
                <a:gd name="connsiteY0" fmla="*/ 0 h 988291"/>
                <a:gd name="connsiteX1" fmla="*/ 27709 w 862714"/>
                <a:gd name="connsiteY1" fmla="*/ 27709 h 988291"/>
                <a:gd name="connsiteX2" fmla="*/ 73890 w 862714"/>
                <a:gd name="connsiteY2" fmla="*/ 73891 h 988291"/>
                <a:gd name="connsiteX3" fmla="*/ 92363 w 862714"/>
                <a:gd name="connsiteY3" fmla="*/ 129309 h 988291"/>
                <a:gd name="connsiteX4" fmla="*/ 101600 w 862714"/>
                <a:gd name="connsiteY4" fmla="*/ 157018 h 988291"/>
                <a:gd name="connsiteX5" fmla="*/ 175490 w 862714"/>
                <a:gd name="connsiteY5" fmla="*/ 138546 h 988291"/>
                <a:gd name="connsiteX6" fmla="*/ 240145 w 862714"/>
                <a:gd name="connsiteY6" fmla="*/ 110837 h 988291"/>
                <a:gd name="connsiteX7" fmla="*/ 277090 w 862714"/>
                <a:gd name="connsiteY7" fmla="*/ 120073 h 988291"/>
                <a:gd name="connsiteX8" fmla="*/ 304800 w 862714"/>
                <a:gd name="connsiteY8" fmla="*/ 193964 h 988291"/>
                <a:gd name="connsiteX9" fmla="*/ 323272 w 862714"/>
                <a:gd name="connsiteY9" fmla="*/ 221673 h 988291"/>
                <a:gd name="connsiteX10" fmla="*/ 332509 w 862714"/>
                <a:gd name="connsiteY10" fmla="*/ 314037 h 988291"/>
                <a:gd name="connsiteX11" fmla="*/ 341745 w 862714"/>
                <a:gd name="connsiteY11" fmla="*/ 341746 h 988291"/>
                <a:gd name="connsiteX12" fmla="*/ 369454 w 862714"/>
                <a:gd name="connsiteY12" fmla="*/ 360218 h 988291"/>
                <a:gd name="connsiteX13" fmla="*/ 461818 w 862714"/>
                <a:gd name="connsiteY13" fmla="*/ 369455 h 988291"/>
                <a:gd name="connsiteX14" fmla="*/ 535709 w 862714"/>
                <a:gd name="connsiteY14" fmla="*/ 378691 h 988291"/>
                <a:gd name="connsiteX15" fmla="*/ 544945 w 862714"/>
                <a:gd name="connsiteY15" fmla="*/ 424873 h 988291"/>
                <a:gd name="connsiteX16" fmla="*/ 554181 w 862714"/>
                <a:gd name="connsiteY16" fmla="*/ 452582 h 988291"/>
                <a:gd name="connsiteX17" fmla="*/ 563418 w 862714"/>
                <a:gd name="connsiteY17" fmla="*/ 498764 h 988291"/>
                <a:gd name="connsiteX18" fmla="*/ 600363 w 862714"/>
                <a:gd name="connsiteY18" fmla="*/ 618837 h 988291"/>
                <a:gd name="connsiteX19" fmla="*/ 637309 w 862714"/>
                <a:gd name="connsiteY19" fmla="*/ 609600 h 988291"/>
                <a:gd name="connsiteX20" fmla="*/ 711200 w 862714"/>
                <a:gd name="connsiteY20" fmla="*/ 618837 h 988291"/>
                <a:gd name="connsiteX21" fmla="*/ 720436 w 862714"/>
                <a:gd name="connsiteY21" fmla="*/ 665018 h 988291"/>
                <a:gd name="connsiteX22" fmla="*/ 729672 w 862714"/>
                <a:gd name="connsiteY22" fmla="*/ 868218 h 988291"/>
                <a:gd name="connsiteX23" fmla="*/ 803563 w 862714"/>
                <a:gd name="connsiteY23" fmla="*/ 858982 h 988291"/>
                <a:gd name="connsiteX24" fmla="*/ 849745 w 862714"/>
                <a:gd name="connsiteY24" fmla="*/ 905164 h 988291"/>
                <a:gd name="connsiteX25" fmla="*/ 858981 w 862714"/>
                <a:gd name="connsiteY25" fmla="*/ 988291 h 98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2714" h="988291">
                  <a:moveTo>
                    <a:pt x="0" y="0"/>
                  </a:moveTo>
                  <a:cubicBezTo>
                    <a:pt x="9236" y="9236"/>
                    <a:pt x="17674" y="19347"/>
                    <a:pt x="27709" y="27709"/>
                  </a:cubicBezTo>
                  <a:cubicBezTo>
                    <a:pt x="55962" y="51253"/>
                    <a:pt x="57953" y="38032"/>
                    <a:pt x="73890" y="73891"/>
                  </a:cubicBezTo>
                  <a:cubicBezTo>
                    <a:pt x="81798" y="91685"/>
                    <a:pt x="86205" y="110836"/>
                    <a:pt x="92363" y="129309"/>
                  </a:cubicBezTo>
                  <a:lnTo>
                    <a:pt x="101600" y="157018"/>
                  </a:lnTo>
                  <a:cubicBezTo>
                    <a:pt x="128704" y="151597"/>
                    <a:pt x="150640" y="149196"/>
                    <a:pt x="175490" y="138546"/>
                  </a:cubicBezTo>
                  <a:cubicBezTo>
                    <a:pt x="255384" y="104306"/>
                    <a:pt x="175163" y="132497"/>
                    <a:pt x="240145" y="110837"/>
                  </a:cubicBezTo>
                  <a:cubicBezTo>
                    <a:pt x="252460" y="113916"/>
                    <a:pt x="266528" y="113032"/>
                    <a:pt x="277090" y="120073"/>
                  </a:cubicBezTo>
                  <a:cubicBezTo>
                    <a:pt x="302361" y="136920"/>
                    <a:pt x="296088" y="170731"/>
                    <a:pt x="304800" y="193964"/>
                  </a:cubicBezTo>
                  <a:cubicBezTo>
                    <a:pt x="308698" y="204358"/>
                    <a:pt x="317115" y="212437"/>
                    <a:pt x="323272" y="221673"/>
                  </a:cubicBezTo>
                  <a:cubicBezTo>
                    <a:pt x="326351" y="252461"/>
                    <a:pt x="327804" y="283455"/>
                    <a:pt x="332509" y="314037"/>
                  </a:cubicBezTo>
                  <a:cubicBezTo>
                    <a:pt x="333989" y="323660"/>
                    <a:pt x="335663" y="334144"/>
                    <a:pt x="341745" y="341746"/>
                  </a:cubicBezTo>
                  <a:cubicBezTo>
                    <a:pt x="348679" y="350414"/>
                    <a:pt x="358638" y="357722"/>
                    <a:pt x="369454" y="360218"/>
                  </a:cubicBezTo>
                  <a:cubicBezTo>
                    <a:pt x="399603" y="367175"/>
                    <a:pt x="431066" y="366038"/>
                    <a:pt x="461818" y="369455"/>
                  </a:cubicBezTo>
                  <a:cubicBezTo>
                    <a:pt x="486488" y="372196"/>
                    <a:pt x="511079" y="375612"/>
                    <a:pt x="535709" y="378691"/>
                  </a:cubicBezTo>
                  <a:cubicBezTo>
                    <a:pt x="538788" y="394085"/>
                    <a:pt x="541138" y="409643"/>
                    <a:pt x="544945" y="424873"/>
                  </a:cubicBezTo>
                  <a:cubicBezTo>
                    <a:pt x="547306" y="434318"/>
                    <a:pt x="551820" y="443137"/>
                    <a:pt x="554181" y="452582"/>
                  </a:cubicBezTo>
                  <a:cubicBezTo>
                    <a:pt x="557989" y="467812"/>
                    <a:pt x="560339" y="483370"/>
                    <a:pt x="563418" y="498764"/>
                  </a:cubicBezTo>
                  <a:cubicBezTo>
                    <a:pt x="566811" y="539484"/>
                    <a:pt x="539230" y="618837"/>
                    <a:pt x="600363" y="618837"/>
                  </a:cubicBezTo>
                  <a:cubicBezTo>
                    <a:pt x="613057" y="618837"/>
                    <a:pt x="624994" y="612679"/>
                    <a:pt x="637309" y="609600"/>
                  </a:cubicBezTo>
                  <a:cubicBezTo>
                    <a:pt x="661939" y="612679"/>
                    <a:pt x="690547" y="605068"/>
                    <a:pt x="711200" y="618837"/>
                  </a:cubicBezTo>
                  <a:cubicBezTo>
                    <a:pt x="724262" y="627545"/>
                    <a:pt x="719276" y="649362"/>
                    <a:pt x="720436" y="665018"/>
                  </a:cubicBezTo>
                  <a:cubicBezTo>
                    <a:pt x="725445" y="732636"/>
                    <a:pt x="726593" y="800485"/>
                    <a:pt x="729672" y="868218"/>
                  </a:cubicBezTo>
                  <a:cubicBezTo>
                    <a:pt x="754302" y="865139"/>
                    <a:pt x="778827" y="856921"/>
                    <a:pt x="803563" y="858982"/>
                  </a:cubicBezTo>
                  <a:cubicBezTo>
                    <a:pt x="840837" y="862088"/>
                    <a:pt x="842080" y="878337"/>
                    <a:pt x="849745" y="905164"/>
                  </a:cubicBezTo>
                  <a:cubicBezTo>
                    <a:pt x="862714" y="950559"/>
                    <a:pt x="858981" y="937279"/>
                    <a:pt x="858981" y="98829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74972" y="6349426"/>
            <a:ext cx="5486400" cy="369332"/>
          </a:xfrm>
          <a:prstGeom prst="rect">
            <a:avLst/>
          </a:prstGeom>
          <a:noFill/>
        </p:spPr>
        <p:txBody>
          <a:bodyPr wrap="square" rtlCol="0">
            <a:spAutoFit/>
          </a:bodyPr>
          <a:lstStyle/>
          <a:p>
            <a:pPr algn="r"/>
            <a:r>
              <a:rPr lang="en-US" dirty="0">
                <a:solidFill>
                  <a:schemeClr val="bg1"/>
                </a:solidFill>
              </a:rPr>
              <a:t>(7)</a:t>
            </a:r>
          </a:p>
        </p:txBody>
      </p:sp>
      <p:sp>
        <p:nvSpPr>
          <p:cNvPr id="8" name="Rectangle 1"/>
          <p:cNvSpPr>
            <a:spLocks noChangeArrowheads="1"/>
          </p:cNvSpPr>
          <p:nvPr/>
        </p:nvSpPr>
        <p:spPr bwMode="auto">
          <a:xfrm>
            <a:off x="544285" y="871879"/>
            <a:ext cx="586740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“All the water in the world,</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However hard it tried, </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Could never sink the smallest ship</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Unless it gets inside…</a:t>
            </a:r>
          </a:p>
        </p:txBody>
      </p:sp>
      <p:sp>
        <p:nvSpPr>
          <p:cNvPr id="2" name="Rectangle 1"/>
          <p:cNvSpPr/>
          <p:nvPr/>
        </p:nvSpPr>
        <p:spPr>
          <a:xfrm>
            <a:off x="5344886" y="4257879"/>
            <a:ext cx="4430485" cy="1569660"/>
          </a:xfrm>
          <a:prstGeom prst="rect">
            <a:avLst/>
          </a:prstGeom>
        </p:spPr>
        <p:txBody>
          <a:bodyPr wrap="square">
            <a:spAutoFit/>
          </a:bodyPr>
          <a:lstStyle/>
          <a:p>
            <a:pPr eaLnBrk="0" fontAlgn="base" hangingPunct="0">
              <a:spcBef>
                <a:spcPct val="0"/>
              </a:spcBef>
              <a:spcAft>
                <a:spcPct val="0"/>
              </a:spcAft>
            </a:pPr>
            <a:r>
              <a:rPr lang="en-US" sz="2400" dirty="0">
                <a:solidFill>
                  <a:schemeClr val="bg1"/>
                </a:solidFill>
                <a:latin typeface="Arial" pitchFamily="34" charset="0"/>
                <a:cs typeface="Arial" pitchFamily="34" charset="0"/>
              </a:rPr>
              <a:t>…</a:t>
            </a:r>
            <a:r>
              <a:rPr lang="en-US" sz="2400" dirty="0">
                <a:solidFill>
                  <a:schemeClr val="bg1"/>
                </a:solidFill>
                <a:latin typeface="Calibri" pitchFamily="34" charset="0"/>
                <a:ea typeface="Calibri" pitchFamily="34" charset="0"/>
                <a:cs typeface="Times New Roman" pitchFamily="18" charset="0"/>
              </a:rPr>
              <a:t>And all the evil in the world,</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The blackest kind of sin,</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Can never hurt you the least bit</a:t>
            </a:r>
            <a:endParaRPr lang="en-US" sz="2400" dirty="0">
              <a:solidFill>
                <a:schemeClr val="bg1"/>
              </a:solidFill>
              <a:latin typeface="Arial" pitchFamily="34" charset="0"/>
              <a:cs typeface="Arial" pitchFamily="34" charset="0"/>
            </a:endParaRPr>
          </a:p>
          <a:p>
            <a:pPr eaLnBrk="0" fontAlgn="base" hangingPunct="0">
              <a:spcBef>
                <a:spcPct val="0"/>
              </a:spcBef>
              <a:spcAft>
                <a:spcPct val="0"/>
              </a:spcAft>
            </a:pPr>
            <a:r>
              <a:rPr lang="en-US" sz="2400" dirty="0">
                <a:solidFill>
                  <a:schemeClr val="bg1"/>
                </a:solidFill>
                <a:latin typeface="Calibri" pitchFamily="34" charset="0"/>
                <a:ea typeface="Calibri" pitchFamily="34" charset="0"/>
                <a:cs typeface="Times New Roman" pitchFamily="18" charset="0"/>
              </a:rPr>
              <a:t>Unless you let it in.”</a:t>
            </a:r>
            <a:endParaRPr lang="en-US" sz="24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618" y="4640716"/>
            <a:ext cx="1384896" cy="1726003"/>
          </a:xfrm>
          <a:prstGeom prst="rect">
            <a:avLst/>
          </a:prstGeom>
        </p:spPr>
      </p:pic>
      <p:pic>
        <p:nvPicPr>
          <p:cNvPr id="10" name="Picture 9">
            <a:extLst>
              <a:ext uri="{FF2B5EF4-FFF2-40B4-BE49-F238E27FC236}">
                <a16:creationId xmlns:a16="http://schemas.microsoft.com/office/drawing/2014/main" id="{43D9B598-FC23-4551-B2E0-1B20CFAD8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719" y="616279"/>
            <a:ext cx="3998976" cy="3029712"/>
          </a:xfrm>
          <a:prstGeom prst="rect">
            <a:avLst/>
          </a:prstGeom>
        </p:spPr>
      </p:pic>
      <p:pic>
        <p:nvPicPr>
          <p:cNvPr id="12" name="Picture 11">
            <a:extLst>
              <a:ext uri="{FF2B5EF4-FFF2-40B4-BE49-F238E27FC236}">
                <a16:creationId xmlns:a16="http://schemas.microsoft.com/office/drawing/2014/main" id="{57511960-9AFD-439A-8999-67E957B03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824" y="3091389"/>
            <a:ext cx="3562350" cy="3390900"/>
          </a:xfrm>
          <a:prstGeom prst="rect">
            <a:avLst/>
          </a:prstGeom>
        </p:spPr>
      </p:pic>
      <p:pic>
        <p:nvPicPr>
          <p:cNvPr id="5" name="Picture 4">
            <a:extLst>
              <a:ext uri="{FF2B5EF4-FFF2-40B4-BE49-F238E27FC236}">
                <a16:creationId xmlns:a16="http://schemas.microsoft.com/office/drawing/2014/main" id="{C69071DA-34AD-470B-8548-53DE6299EE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4079" y="361769"/>
            <a:ext cx="4334256" cy="3304032"/>
          </a:xfrm>
          <a:prstGeom prst="rect">
            <a:avLst/>
          </a:prstGeom>
        </p:spPr>
      </p:pic>
    </p:spTree>
    <p:extLst>
      <p:ext uri="{BB962C8B-B14F-4D97-AF65-F5344CB8AC3E}">
        <p14:creationId xmlns:p14="http://schemas.microsoft.com/office/powerpoint/2010/main" val="4183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9971" y="2383971"/>
            <a:ext cx="4931229" cy="2246769"/>
          </a:xfrm>
          <a:prstGeom prst="rect">
            <a:avLst/>
          </a:prstGeom>
          <a:noFill/>
        </p:spPr>
        <p:txBody>
          <a:bodyPr wrap="square" rtlCol="0">
            <a:spAutoFit/>
          </a:bodyPr>
          <a:lstStyle/>
          <a:p>
            <a:r>
              <a:rPr lang="en-US" sz="2800" dirty="0">
                <a:solidFill>
                  <a:schemeClr val="bg1"/>
                </a:solidFill>
              </a:rPr>
              <a:t>“But I fear, lest by any means, as the serpent beguiled Eve through his </a:t>
            </a:r>
            <a:r>
              <a:rPr lang="en-US" sz="2800" dirty="0" err="1">
                <a:solidFill>
                  <a:schemeClr val="bg1"/>
                </a:solidFill>
              </a:rPr>
              <a:t>subtilty</a:t>
            </a:r>
            <a:r>
              <a:rPr lang="en-US" sz="2800" dirty="0">
                <a:solidFill>
                  <a:schemeClr val="bg1"/>
                </a:solidFill>
              </a:rPr>
              <a:t>, so your minds should be corrupted from the simplicity that is in Christ.”</a:t>
            </a:r>
          </a:p>
        </p:txBody>
      </p:sp>
      <p:sp>
        <p:nvSpPr>
          <p:cNvPr id="6" name="TextBox 5"/>
          <p:cNvSpPr txBox="1"/>
          <p:nvPr/>
        </p:nvSpPr>
        <p:spPr>
          <a:xfrm>
            <a:off x="0" y="6334780"/>
            <a:ext cx="7315200" cy="369332"/>
          </a:xfrm>
          <a:prstGeom prst="rect">
            <a:avLst/>
          </a:prstGeom>
          <a:noFill/>
        </p:spPr>
        <p:txBody>
          <a:bodyPr wrap="square" rtlCol="0">
            <a:spAutoFit/>
          </a:bodyPr>
          <a:lstStyle/>
          <a:p>
            <a:r>
              <a:rPr lang="en-US" dirty="0">
                <a:solidFill>
                  <a:schemeClr val="bg1"/>
                </a:solidFill>
              </a:rPr>
              <a:t>2 Corinthians 11:3</a:t>
            </a:r>
          </a:p>
        </p:txBody>
      </p:sp>
      <p:sp>
        <p:nvSpPr>
          <p:cNvPr id="7" name="TextBox 6"/>
          <p:cNvSpPr txBox="1"/>
          <p:nvPr/>
        </p:nvSpPr>
        <p:spPr>
          <a:xfrm>
            <a:off x="457199" y="0"/>
            <a:ext cx="11473543"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Satan’s Power to Deceive</a:t>
            </a:r>
          </a:p>
        </p:txBody>
      </p:sp>
      <p:pic>
        <p:nvPicPr>
          <p:cNvPr id="9" name="Picture 8" descr="apple and snake.jpg"/>
          <p:cNvPicPr>
            <a:picLocks noChangeAspect="1"/>
          </p:cNvPicPr>
          <p:nvPr/>
        </p:nvPicPr>
        <p:blipFill>
          <a:blip r:embed="rId3" cstate="print"/>
          <a:srcRect l="3065" t="4082" r="8046" b="2041"/>
          <a:stretch>
            <a:fillRect/>
          </a:stretch>
        </p:blipFill>
        <p:spPr>
          <a:xfrm>
            <a:off x="6284369" y="2177142"/>
            <a:ext cx="3719602" cy="2950029"/>
          </a:xfrm>
          <a:prstGeom prst="rect">
            <a:avLst/>
          </a:prstGeom>
        </p:spPr>
      </p:pic>
    </p:spTree>
    <p:extLst>
      <p:ext uri="{BB962C8B-B14F-4D97-AF65-F5344CB8AC3E}">
        <p14:creationId xmlns:p14="http://schemas.microsoft.com/office/powerpoint/2010/main" val="354078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77000"/>
            <a:ext cx="7315200" cy="369332"/>
          </a:xfrm>
          <a:prstGeom prst="rect">
            <a:avLst/>
          </a:prstGeom>
          <a:noFill/>
        </p:spPr>
        <p:txBody>
          <a:bodyPr wrap="square" rtlCol="0">
            <a:spAutoFit/>
          </a:bodyPr>
          <a:lstStyle/>
          <a:p>
            <a:r>
              <a:rPr lang="en-US" dirty="0">
                <a:solidFill>
                  <a:schemeClr val="bg1"/>
                </a:solidFill>
              </a:rPr>
              <a:t>2 Corinthians 11:4</a:t>
            </a:r>
          </a:p>
        </p:txBody>
      </p:sp>
      <p:sp>
        <p:nvSpPr>
          <p:cNvPr id="7" name="TextBox 6"/>
          <p:cNvSpPr txBox="1"/>
          <p:nvPr/>
        </p:nvSpPr>
        <p:spPr>
          <a:xfrm>
            <a:off x="2492828" y="0"/>
            <a:ext cx="73152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Another Spirit</a:t>
            </a:r>
          </a:p>
        </p:txBody>
      </p:sp>
      <p:sp>
        <p:nvSpPr>
          <p:cNvPr id="8" name="TextBox 7"/>
          <p:cNvSpPr txBox="1"/>
          <p:nvPr/>
        </p:nvSpPr>
        <p:spPr>
          <a:xfrm>
            <a:off x="555171" y="1240971"/>
            <a:ext cx="3962400" cy="1938992"/>
          </a:xfrm>
          <a:prstGeom prst="rect">
            <a:avLst/>
          </a:prstGeom>
          <a:noFill/>
        </p:spPr>
        <p:txBody>
          <a:bodyPr wrap="square" rtlCol="0">
            <a:spAutoFit/>
          </a:bodyPr>
          <a:lstStyle/>
          <a:p>
            <a:r>
              <a:rPr lang="en-US" sz="2400" dirty="0">
                <a:solidFill>
                  <a:schemeClr val="bg1"/>
                </a:solidFill>
              </a:rPr>
              <a:t>“For if he (Satan) that cometh </a:t>
            </a:r>
            <a:r>
              <a:rPr lang="en-US" sz="2400" dirty="0" err="1">
                <a:solidFill>
                  <a:schemeClr val="bg1"/>
                </a:solidFill>
              </a:rPr>
              <a:t>preacheth</a:t>
            </a:r>
            <a:r>
              <a:rPr lang="en-US" sz="2400" dirty="0">
                <a:solidFill>
                  <a:schemeClr val="bg1"/>
                </a:solidFill>
              </a:rPr>
              <a:t> another Jesus, who we have not preached, or if ye receive another spirit, which ye have not received…</a:t>
            </a:r>
          </a:p>
        </p:txBody>
      </p:sp>
      <p:sp>
        <p:nvSpPr>
          <p:cNvPr id="9" name="TextBox 8"/>
          <p:cNvSpPr txBox="1"/>
          <p:nvPr/>
        </p:nvSpPr>
        <p:spPr>
          <a:xfrm>
            <a:off x="7239000" y="4114800"/>
            <a:ext cx="2743200" cy="1569660"/>
          </a:xfrm>
          <a:prstGeom prst="rect">
            <a:avLst/>
          </a:prstGeom>
          <a:noFill/>
        </p:spPr>
        <p:txBody>
          <a:bodyPr wrap="square" rtlCol="0">
            <a:spAutoFit/>
          </a:bodyPr>
          <a:lstStyle/>
          <a:p>
            <a:r>
              <a:rPr lang="en-US" sz="2400" dirty="0">
                <a:solidFill>
                  <a:schemeClr val="bg1"/>
                </a:solidFill>
              </a:rPr>
              <a:t>…or another gospel, which ye have not accepted, ye might well bear with him.”</a:t>
            </a:r>
          </a:p>
        </p:txBody>
      </p:sp>
      <p:pic>
        <p:nvPicPr>
          <p:cNvPr id="10" name="Picture 9" descr="flowing hair.jpg"/>
          <p:cNvPicPr>
            <a:picLocks noChangeAspect="1"/>
          </p:cNvPicPr>
          <p:nvPr/>
        </p:nvPicPr>
        <p:blipFill>
          <a:blip r:embed="rId3" cstate="print"/>
          <a:stretch>
            <a:fillRect/>
          </a:stretch>
        </p:blipFill>
        <p:spPr>
          <a:xfrm>
            <a:off x="6379029" y="1230086"/>
            <a:ext cx="3043743" cy="1905000"/>
          </a:xfrm>
          <a:prstGeom prst="rect">
            <a:avLst/>
          </a:prstGeom>
        </p:spPr>
      </p:pic>
      <p:pic>
        <p:nvPicPr>
          <p:cNvPr id="3" name="Picture 2">
            <a:extLst>
              <a:ext uri="{FF2B5EF4-FFF2-40B4-BE49-F238E27FC236}">
                <a16:creationId xmlns:a16="http://schemas.microsoft.com/office/drawing/2014/main" id="{239449FB-1DE3-4423-B956-BF06AAC58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779" y="3266803"/>
            <a:ext cx="2505456" cy="3078480"/>
          </a:xfrm>
          <a:prstGeom prst="rect">
            <a:avLst/>
          </a:prstGeom>
        </p:spPr>
      </p:pic>
    </p:spTree>
    <p:extLst>
      <p:ext uri="{BB962C8B-B14F-4D97-AF65-F5344CB8AC3E}">
        <p14:creationId xmlns:p14="http://schemas.microsoft.com/office/powerpoint/2010/main" val="36734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1621973"/>
            <a:ext cx="2623458" cy="1938992"/>
          </a:xfrm>
          <a:prstGeom prst="rect">
            <a:avLst/>
          </a:prstGeom>
          <a:noFill/>
        </p:spPr>
        <p:txBody>
          <a:bodyPr wrap="square" rtlCol="0">
            <a:spAutoFit/>
          </a:bodyPr>
          <a:lstStyle/>
          <a:p>
            <a:pPr algn="ctr"/>
            <a:r>
              <a:rPr lang="en-US" sz="2400" dirty="0">
                <a:solidFill>
                  <a:schemeClr val="bg1"/>
                </a:solidFill>
              </a:rPr>
              <a:t>Satan can transform himself into an angel of light in order to deceive.</a:t>
            </a:r>
          </a:p>
        </p:txBody>
      </p:sp>
      <p:sp>
        <p:nvSpPr>
          <p:cNvPr id="6" name="TextBox 5"/>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11:14</a:t>
            </a:r>
          </a:p>
        </p:txBody>
      </p:sp>
      <p:sp>
        <p:nvSpPr>
          <p:cNvPr id="7" name="TextBox 6"/>
          <p:cNvSpPr txBox="1"/>
          <p:nvPr/>
        </p:nvSpPr>
        <p:spPr>
          <a:xfrm>
            <a:off x="2492829" y="0"/>
            <a:ext cx="73152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Satan  Transforms</a:t>
            </a:r>
          </a:p>
        </p:txBody>
      </p:sp>
      <p:pic>
        <p:nvPicPr>
          <p:cNvPr id="8" name="Picture 12" descr="http://ldsseminary.files.wordpress.com/2012/05/josephmoroni.jpg"/>
          <p:cNvPicPr>
            <a:picLocks noChangeAspect="1" noChangeArrowheads="1"/>
          </p:cNvPicPr>
          <p:nvPr/>
        </p:nvPicPr>
        <p:blipFill>
          <a:blip r:embed="rId3" cstate="print"/>
          <a:srcRect l="50108" t="7500" r="3220" b="11250"/>
          <a:stretch>
            <a:fillRect/>
          </a:stretch>
        </p:blipFill>
        <p:spPr bwMode="auto">
          <a:xfrm>
            <a:off x="3102430" y="1077685"/>
            <a:ext cx="2133683" cy="4953000"/>
          </a:xfrm>
          <a:prstGeom prst="rect">
            <a:avLst/>
          </a:prstGeom>
          <a:noFill/>
          <a:ln w="9525">
            <a:noFill/>
            <a:miter lim="800000"/>
            <a:headEnd/>
            <a:tailEnd/>
          </a:ln>
        </p:spPr>
      </p:pic>
      <p:sp>
        <p:nvSpPr>
          <p:cNvPr id="10" name="Rectangle 8"/>
          <p:cNvSpPr>
            <a:spLocks noChangeArrowheads="1"/>
          </p:cNvSpPr>
          <p:nvPr/>
        </p:nvSpPr>
        <p:spPr bwMode="auto">
          <a:xfrm>
            <a:off x="8980715" y="1643743"/>
            <a:ext cx="2286000" cy="1570038"/>
          </a:xfrm>
          <a:prstGeom prst="rect">
            <a:avLst/>
          </a:prstGeom>
          <a:noFill/>
          <a:ln w="9525">
            <a:noFill/>
            <a:miter lim="800000"/>
            <a:headEnd/>
            <a:tailEnd/>
          </a:ln>
        </p:spPr>
        <p:txBody>
          <a:bodyPr>
            <a:spAutoFit/>
          </a:bodyPr>
          <a:lstStyle/>
          <a:p>
            <a:pPr algn="ctr"/>
            <a:r>
              <a:rPr lang="en-US" sz="2400" dirty="0">
                <a:solidFill>
                  <a:srgbClr val="FFFFFF"/>
                </a:solidFill>
              </a:rPr>
              <a:t>Hebrew word for "serpent</a:t>
            </a:r>
            <a:r>
              <a:rPr lang="ja-JP" altLang="en-US" sz="2400" dirty="0">
                <a:solidFill>
                  <a:srgbClr val="FFFFFF"/>
                </a:solidFill>
              </a:rPr>
              <a:t>“</a:t>
            </a:r>
            <a:r>
              <a:rPr lang="en-US" altLang="ja-JP" sz="2400" dirty="0">
                <a:solidFill>
                  <a:srgbClr val="FFFFFF"/>
                </a:solidFill>
              </a:rPr>
              <a:t> is  </a:t>
            </a:r>
          </a:p>
          <a:p>
            <a:pPr algn="ctr"/>
            <a:r>
              <a:rPr lang="en-US" sz="2400" dirty="0">
                <a:solidFill>
                  <a:srgbClr val="FFFFFF"/>
                </a:solidFill>
              </a:rPr>
              <a:t>"luminous" </a:t>
            </a:r>
          </a:p>
          <a:p>
            <a:pPr algn="ctr"/>
            <a:r>
              <a:rPr lang="en-US" sz="2400" dirty="0">
                <a:solidFill>
                  <a:srgbClr val="FFFFFF"/>
                </a:solidFill>
              </a:rPr>
              <a:t>or "shining." </a:t>
            </a:r>
          </a:p>
        </p:txBody>
      </p:sp>
      <p:sp>
        <p:nvSpPr>
          <p:cNvPr id="11" name="Rectangle 7"/>
          <p:cNvSpPr>
            <a:spLocks noChangeArrowheads="1"/>
          </p:cNvSpPr>
          <p:nvPr/>
        </p:nvSpPr>
        <p:spPr bwMode="auto">
          <a:xfrm>
            <a:off x="5464629" y="2721429"/>
            <a:ext cx="3200400" cy="2308225"/>
          </a:xfrm>
          <a:prstGeom prst="rect">
            <a:avLst/>
          </a:prstGeom>
          <a:noFill/>
          <a:ln w="9525">
            <a:noFill/>
            <a:miter lim="800000"/>
            <a:headEnd/>
            <a:tailEnd/>
          </a:ln>
        </p:spPr>
        <p:txBody>
          <a:bodyPr>
            <a:spAutoFit/>
          </a:bodyPr>
          <a:lstStyle/>
          <a:p>
            <a:pPr algn="ctr"/>
            <a:r>
              <a:rPr lang="en-US" sz="2400" dirty="0">
                <a:solidFill>
                  <a:srgbClr val="FFFFFF"/>
                </a:solidFill>
              </a:rPr>
              <a:t>   Lucifer was seeking to usurp the role </a:t>
            </a:r>
          </a:p>
          <a:p>
            <a:pPr algn="ctr"/>
            <a:r>
              <a:rPr lang="en-US" sz="2400" dirty="0">
                <a:solidFill>
                  <a:srgbClr val="FFFFFF"/>
                </a:solidFill>
              </a:rPr>
              <a:t>of Christ </a:t>
            </a:r>
          </a:p>
          <a:p>
            <a:pPr algn="ctr"/>
            <a:r>
              <a:rPr lang="en-US" sz="2400" dirty="0">
                <a:solidFill>
                  <a:srgbClr val="FFFFFF"/>
                </a:solidFill>
              </a:rPr>
              <a:t>by appearing to </a:t>
            </a:r>
          </a:p>
          <a:p>
            <a:pPr algn="ctr"/>
            <a:r>
              <a:rPr lang="en-US" sz="2400" dirty="0">
                <a:solidFill>
                  <a:srgbClr val="FFFFFF"/>
                </a:solidFill>
              </a:rPr>
              <a:t>Adam and Eve </a:t>
            </a:r>
          </a:p>
          <a:p>
            <a:pPr algn="ctr"/>
            <a:r>
              <a:rPr lang="en-US" sz="2400" dirty="0">
                <a:solidFill>
                  <a:srgbClr val="FFFFFF"/>
                </a:solidFill>
              </a:rPr>
              <a:t>as the "Messiah.</a:t>
            </a:r>
            <a:r>
              <a:rPr lang="ja-JP" altLang="en-US" sz="2400" dirty="0">
                <a:solidFill>
                  <a:srgbClr val="FFFFFF"/>
                </a:solidFill>
              </a:rPr>
              <a:t>”</a:t>
            </a:r>
            <a:endParaRPr lang="en-US" sz="2400" dirty="0">
              <a:solidFill>
                <a:srgbClr val="FFFFFF"/>
              </a:solidFill>
            </a:endParaRPr>
          </a:p>
        </p:txBody>
      </p:sp>
      <p:pic>
        <p:nvPicPr>
          <p:cNvPr id="12" name="Picture 4" descr="http://4.bp.blogspot.com/-91gZVlcuv2c/TlYVEXPwQRI/AAAAAAAAC7M/OCP3T4I4ws0/s1600/3d_animals_-_Snake.jpg"/>
          <p:cNvPicPr>
            <a:picLocks noChangeAspect="1" noChangeArrowheads="1"/>
          </p:cNvPicPr>
          <p:nvPr/>
        </p:nvPicPr>
        <p:blipFill>
          <a:blip r:embed="rId4" cstate="print"/>
          <a:srcRect/>
          <a:stretch>
            <a:fillRect/>
          </a:stretch>
        </p:blipFill>
        <p:spPr bwMode="auto">
          <a:xfrm>
            <a:off x="8697686" y="4060371"/>
            <a:ext cx="2971800" cy="2377440"/>
          </a:xfrm>
          <a:prstGeom prst="rect">
            <a:avLst/>
          </a:prstGeom>
          <a:noFill/>
          <a:ln w="9525">
            <a:noFill/>
            <a:miter lim="800000"/>
            <a:headEnd/>
            <a:tailEnd/>
          </a:ln>
        </p:spPr>
      </p:pic>
    </p:spTree>
    <p:extLst>
      <p:ext uri="{BB962C8B-B14F-4D97-AF65-F5344CB8AC3E}">
        <p14:creationId xmlns:p14="http://schemas.microsoft.com/office/powerpoint/2010/main" val="34270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686" y="1600200"/>
            <a:ext cx="5627914" cy="1200329"/>
          </a:xfrm>
          <a:prstGeom prst="rect">
            <a:avLst/>
          </a:prstGeom>
          <a:noFill/>
        </p:spPr>
        <p:txBody>
          <a:bodyPr wrap="square" rtlCol="0">
            <a:spAutoFit/>
          </a:bodyPr>
          <a:lstStyle/>
          <a:p>
            <a:r>
              <a:rPr lang="en-US" sz="2400" dirty="0">
                <a:solidFill>
                  <a:schemeClr val="bg1"/>
                </a:solidFill>
              </a:rPr>
              <a:t>Without the proper priesthood authority, those who follow Satan may pretend to be ministers of light for the same purpose.</a:t>
            </a:r>
          </a:p>
        </p:txBody>
      </p:sp>
      <p:sp>
        <p:nvSpPr>
          <p:cNvPr id="6" name="TextBox 5"/>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11:15</a:t>
            </a:r>
          </a:p>
        </p:txBody>
      </p:sp>
      <p:sp>
        <p:nvSpPr>
          <p:cNvPr id="7" name="TextBox 6"/>
          <p:cNvSpPr txBox="1"/>
          <p:nvPr/>
        </p:nvSpPr>
        <p:spPr>
          <a:xfrm>
            <a:off x="1524000" y="0"/>
            <a:ext cx="9144000" cy="1477328"/>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Ministers of Righteousness</a:t>
            </a:r>
          </a:p>
          <a:p>
            <a:pPr algn="ctr"/>
            <a:r>
              <a:rPr lang="en-US" sz="3600" dirty="0">
                <a:solidFill>
                  <a:schemeClr val="bg1"/>
                </a:solidFill>
                <a:latin typeface="Berlin Sans FB Demi" panose="020E0802020502020306" pitchFamily="34" charset="0"/>
              </a:rPr>
              <a:t>--those who deceive--</a:t>
            </a:r>
          </a:p>
        </p:txBody>
      </p:sp>
      <p:sp>
        <p:nvSpPr>
          <p:cNvPr id="13" name="TextBox 12"/>
          <p:cNvSpPr txBox="1"/>
          <p:nvPr/>
        </p:nvSpPr>
        <p:spPr>
          <a:xfrm>
            <a:off x="6041572" y="4082143"/>
            <a:ext cx="4191000" cy="1938992"/>
          </a:xfrm>
          <a:prstGeom prst="rect">
            <a:avLst/>
          </a:prstGeom>
          <a:noFill/>
        </p:spPr>
        <p:txBody>
          <a:bodyPr wrap="square" rtlCol="0">
            <a:spAutoFit/>
          </a:bodyPr>
          <a:lstStyle/>
          <a:p>
            <a:r>
              <a:rPr lang="en-US" sz="2400" dirty="0">
                <a:solidFill>
                  <a:schemeClr val="bg1"/>
                </a:solidFill>
              </a:rPr>
              <a:t>“…it is no great thing if his ministers also be transformed as the ministers of righteousness; whose end shall be according to their works.”</a:t>
            </a:r>
          </a:p>
        </p:txBody>
      </p:sp>
      <p:pic>
        <p:nvPicPr>
          <p:cNvPr id="4" name="Picture 3">
            <a:extLst>
              <a:ext uri="{FF2B5EF4-FFF2-40B4-BE49-F238E27FC236}">
                <a16:creationId xmlns:a16="http://schemas.microsoft.com/office/drawing/2014/main" id="{340925E3-CD49-41BA-BF30-C16B1B90F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01" y="3268062"/>
            <a:ext cx="2060627" cy="3346994"/>
          </a:xfrm>
          <a:prstGeom prst="rect">
            <a:avLst/>
          </a:prstGeom>
        </p:spPr>
      </p:pic>
      <p:pic>
        <p:nvPicPr>
          <p:cNvPr id="9" name="Picture 8">
            <a:extLst>
              <a:ext uri="{FF2B5EF4-FFF2-40B4-BE49-F238E27FC236}">
                <a16:creationId xmlns:a16="http://schemas.microsoft.com/office/drawing/2014/main" id="{CD9E2626-72F6-41A7-A74A-D842CD8A0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700" y="1600200"/>
            <a:ext cx="4051300" cy="2286000"/>
          </a:xfrm>
          <a:prstGeom prst="rect">
            <a:avLst/>
          </a:prstGeom>
        </p:spPr>
      </p:pic>
    </p:spTree>
    <p:extLst>
      <p:ext uri="{BB962C8B-B14F-4D97-AF65-F5344CB8AC3E}">
        <p14:creationId xmlns:p14="http://schemas.microsoft.com/office/powerpoint/2010/main" val="34324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1600201"/>
            <a:ext cx="4191000" cy="461665"/>
          </a:xfrm>
          <a:prstGeom prst="rect">
            <a:avLst/>
          </a:prstGeom>
          <a:noFill/>
        </p:spPr>
        <p:txBody>
          <a:bodyPr wrap="square" rtlCol="0">
            <a:spAutoFit/>
          </a:bodyPr>
          <a:lstStyle/>
          <a:p>
            <a:r>
              <a:rPr lang="en-US" sz="2400" dirty="0" err="1">
                <a:solidFill>
                  <a:schemeClr val="bg1"/>
                </a:solidFill>
              </a:rPr>
              <a:t>Korihor</a:t>
            </a:r>
            <a:r>
              <a:rPr lang="en-US" sz="2400" dirty="0">
                <a:solidFill>
                  <a:schemeClr val="bg1"/>
                </a:solidFill>
              </a:rPr>
              <a:t> deceives many </a:t>
            </a:r>
            <a:r>
              <a:rPr lang="en-US" sz="2400" dirty="0" err="1">
                <a:solidFill>
                  <a:schemeClr val="bg1"/>
                </a:solidFill>
              </a:rPr>
              <a:t>Nephites</a:t>
            </a:r>
            <a:endParaRPr lang="en-US" sz="2400" dirty="0">
              <a:solidFill>
                <a:schemeClr val="bg1"/>
              </a:solidFill>
            </a:endParaRPr>
          </a:p>
        </p:txBody>
      </p:sp>
      <p:sp>
        <p:nvSpPr>
          <p:cNvPr id="6" name="TextBox 5"/>
          <p:cNvSpPr txBox="1"/>
          <p:nvPr/>
        </p:nvSpPr>
        <p:spPr>
          <a:xfrm>
            <a:off x="0" y="6488668"/>
            <a:ext cx="7315200" cy="369332"/>
          </a:xfrm>
          <a:prstGeom prst="rect">
            <a:avLst/>
          </a:prstGeom>
          <a:noFill/>
        </p:spPr>
        <p:txBody>
          <a:bodyPr wrap="square" rtlCol="0">
            <a:spAutoFit/>
          </a:bodyPr>
          <a:lstStyle/>
          <a:p>
            <a:r>
              <a:rPr lang="en-US" dirty="0">
                <a:solidFill>
                  <a:schemeClr val="bg1"/>
                </a:solidFill>
              </a:rPr>
              <a:t>Alma 30:50-53</a:t>
            </a:r>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Book of Mormon--</a:t>
            </a:r>
            <a:r>
              <a:rPr lang="en-US" sz="5400" dirty="0" err="1">
                <a:solidFill>
                  <a:schemeClr val="bg1"/>
                </a:solidFill>
                <a:latin typeface="Berlin Sans FB Demi" panose="020E0802020502020306" pitchFamily="34" charset="0"/>
              </a:rPr>
              <a:t>Korihor</a:t>
            </a:r>
            <a:endParaRPr lang="en-US" sz="3600" dirty="0">
              <a:solidFill>
                <a:schemeClr val="bg1"/>
              </a:solidFill>
              <a:latin typeface="Berlin Sans FB Demi" panose="020E0802020502020306" pitchFamily="34" charset="0"/>
            </a:endParaRPr>
          </a:p>
        </p:txBody>
      </p:sp>
      <p:sp>
        <p:nvSpPr>
          <p:cNvPr id="13" name="TextBox 12"/>
          <p:cNvSpPr txBox="1"/>
          <p:nvPr/>
        </p:nvSpPr>
        <p:spPr>
          <a:xfrm>
            <a:off x="6629400" y="3298372"/>
            <a:ext cx="4191000" cy="1200329"/>
          </a:xfrm>
          <a:prstGeom prst="rect">
            <a:avLst/>
          </a:prstGeom>
          <a:noFill/>
        </p:spPr>
        <p:txBody>
          <a:bodyPr wrap="square" rtlCol="0">
            <a:spAutoFit/>
          </a:bodyPr>
          <a:lstStyle/>
          <a:p>
            <a:r>
              <a:rPr lang="en-US" sz="2400" dirty="0">
                <a:solidFill>
                  <a:schemeClr val="bg1"/>
                </a:solidFill>
              </a:rPr>
              <a:t>“…But the devil hath deceived me; for he appeared unto me in the form of an angel…”</a:t>
            </a:r>
          </a:p>
        </p:txBody>
      </p:sp>
      <p:pic>
        <p:nvPicPr>
          <p:cNvPr id="10" name="Picture 9">
            <a:extLst>
              <a:ext uri="{FF2B5EF4-FFF2-40B4-BE49-F238E27FC236}">
                <a16:creationId xmlns:a16="http://schemas.microsoft.com/office/drawing/2014/main" id="{928B2FA2-D377-44C1-87A9-D36FEDA0F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99" y="2639260"/>
            <a:ext cx="3158002" cy="3718882"/>
          </a:xfrm>
          <a:prstGeom prst="rect">
            <a:avLst/>
          </a:prstGeom>
        </p:spPr>
      </p:pic>
    </p:spTree>
    <p:extLst>
      <p:ext uri="{BB962C8B-B14F-4D97-AF65-F5344CB8AC3E}">
        <p14:creationId xmlns:p14="http://schemas.microsoft.com/office/powerpoint/2010/main" val="142869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1600201"/>
            <a:ext cx="4191000" cy="1200329"/>
          </a:xfrm>
          <a:prstGeom prst="rect">
            <a:avLst/>
          </a:prstGeom>
          <a:noFill/>
        </p:spPr>
        <p:txBody>
          <a:bodyPr wrap="square" rtlCol="0">
            <a:spAutoFit/>
          </a:bodyPr>
          <a:lstStyle/>
          <a:p>
            <a:r>
              <a:rPr lang="en-US" sz="2400" dirty="0">
                <a:solidFill>
                  <a:schemeClr val="bg1"/>
                </a:solidFill>
              </a:rPr>
              <a:t>“For many shall come in my name, saying, I am Christ; and shall deceive many.”</a:t>
            </a:r>
          </a:p>
        </p:txBody>
      </p:sp>
      <p:sp>
        <p:nvSpPr>
          <p:cNvPr id="6" name="TextBox 5"/>
          <p:cNvSpPr txBox="1"/>
          <p:nvPr/>
        </p:nvSpPr>
        <p:spPr>
          <a:xfrm>
            <a:off x="0" y="6410980"/>
            <a:ext cx="7315200" cy="369332"/>
          </a:xfrm>
          <a:prstGeom prst="rect">
            <a:avLst/>
          </a:prstGeom>
          <a:noFill/>
        </p:spPr>
        <p:txBody>
          <a:bodyPr wrap="square" rtlCol="0">
            <a:spAutoFit/>
          </a:bodyPr>
          <a:lstStyle/>
          <a:p>
            <a:r>
              <a:rPr lang="en-US" dirty="0">
                <a:solidFill>
                  <a:schemeClr val="bg1"/>
                </a:solidFill>
              </a:rPr>
              <a:t>Mark 13:6</a:t>
            </a:r>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Looking At The Future</a:t>
            </a:r>
            <a:endParaRPr lang="en-US" sz="3600" dirty="0">
              <a:solidFill>
                <a:schemeClr val="bg1"/>
              </a:solidFill>
              <a:latin typeface="Berlin Sans FB Demi" panose="020E0802020502020306" pitchFamily="34" charset="0"/>
            </a:endParaRPr>
          </a:p>
        </p:txBody>
      </p:sp>
      <p:sp>
        <p:nvSpPr>
          <p:cNvPr id="13" name="TextBox 12"/>
          <p:cNvSpPr txBox="1"/>
          <p:nvPr/>
        </p:nvSpPr>
        <p:spPr>
          <a:xfrm>
            <a:off x="6106886" y="4386943"/>
            <a:ext cx="5159828" cy="1569660"/>
          </a:xfrm>
          <a:prstGeom prst="rect">
            <a:avLst/>
          </a:prstGeom>
          <a:noFill/>
        </p:spPr>
        <p:txBody>
          <a:bodyPr wrap="square" rtlCol="0">
            <a:spAutoFit/>
          </a:bodyPr>
          <a:lstStyle/>
          <a:p>
            <a:r>
              <a:rPr lang="en-US" sz="2400" dirty="0">
                <a:solidFill>
                  <a:schemeClr val="bg1"/>
                </a:solidFill>
              </a:rPr>
              <a:t>“No man nor sect of men without the regular constituted authorities, the Priesthood and discerning of spirits, can tell true from false spirits.”</a:t>
            </a:r>
            <a:endParaRPr lang="en-US" sz="1600" dirty="0">
              <a:solidFill>
                <a:schemeClr val="bg1"/>
              </a:solidFill>
            </a:endParaRPr>
          </a:p>
        </p:txBody>
      </p:sp>
      <p:sp>
        <p:nvSpPr>
          <p:cNvPr id="10" name="TextBox 9"/>
          <p:cNvSpPr txBox="1"/>
          <p:nvPr/>
        </p:nvSpPr>
        <p:spPr>
          <a:xfrm>
            <a:off x="4746172" y="6367436"/>
            <a:ext cx="7315200" cy="369332"/>
          </a:xfrm>
          <a:prstGeom prst="rect">
            <a:avLst/>
          </a:prstGeom>
          <a:noFill/>
        </p:spPr>
        <p:txBody>
          <a:bodyPr wrap="square" rtlCol="0">
            <a:spAutoFit/>
          </a:bodyPr>
          <a:lstStyle/>
          <a:p>
            <a:pPr algn="r"/>
            <a:r>
              <a:rPr lang="en-US" dirty="0">
                <a:solidFill>
                  <a:schemeClr val="bg1"/>
                </a:solidFill>
              </a:rPr>
              <a:t>(8)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6608" y="5573486"/>
            <a:ext cx="807721" cy="1153886"/>
          </a:xfrm>
          <a:prstGeom prst="rect">
            <a:avLst/>
          </a:prstGeom>
        </p:spPr>
      </p:pic>
      <p:pic>
        <p:nvPicPr>
          <p:cNvPr id="4" name="Picture 3">
            <a:extLst>
              <a:ext uri="{FF2B5EF4-FFF2-40B4-BE49-F238E27FC236}">
                <a16:creationId xmlns:a16="http://schemas.microsoft.com/office/drawing/2014/main" id="{D70C9942-B7EE-4066-B2B0-8D9A84E9D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627" y="966874"/>
            <a:ext cx="3333750" cy="3343275"/>
          </a:xfrm>
          <a:prstGeom prst="rect">
            <a:avLst/>
          </a:prstGeom>
        </p:spPr>
      </p:pic>
      <p:pic>
        <p:nvPicPr>
          <p:cNvPr id="11" name="Picture 10">
            <a:extLst>
              <a:ext uri="{FF2B5EF4-FFF2-40B4-BE49-F238E27FC236}">
                <a16:creationId xmlns:a16="http://schemas.microsoft.com/office/drawing/2014/main" id="{BCAE1F41-4E84-4DD0-906A-C5B7D0FE0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902" y="3397941"/>
            <a:ext cx="3543795" cy="2991267"/>
          </a:xfrm>
          <a:prstGeom prst="rect">
            <a:avLst/>
          </a:prstGeom>
        </p:spPr>
      </p:pic>
    </p:spTree>
    <p:extLst>
      <p:ext uri="{BB962C8B-B14F-4D97-AF65-F5344CB8AC3E}">
        <p14:creationId xmlns:p14="http://schemas.microsoft.com/office/powerpoint/2010/main" val="27128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7143" y="478971"/>
            <a:ext cx="7315200" cy="2677656"/>
          </a:xfrm>
          <a:prstGeom prst="rect">
            <a:avLst/>
          </a:prstGeom>
          <a:noFill/>
        </p:spPr>
        <p:txBody>
          <a:bodyPr wrap="square" rtlCol="0">
            <a:spAutoFit/>
          </a:bodyPr>
          <a:lstStyle/>
          <a:p>
            <a:r>
              <a:rPr lang="en-US" sz="2400" dirty="0">
                <a:solidFill>
                  <a:schemeClr val="bg1"/>
                </a:solidFill>
              </a:rPr>
              <a:t>“Many men are depending upon their own research to find out God…they are not seeking for the Spirit of the Lord; they are not striving to know God in the manner in which he has marked out by which he may be know; but they are walking in their own way, believing in their own man-made philosophies, teaching the doctrines of devils and not the doctrines of the Son of God.” (9)</a:t>
            </a:r>
          </a:p>
        </p:txBody>
      </p:sp>
      <p:pic>
        <p:nvPicPr>
          <p:cNvPr id="9" name="Picture 8" descr="Joseph Fielding Smith.jpg"/>
          <p:cNvPicPr>
            <a:picLocks noChangeAspect="1"/>
          </p:cNvPicPr>
          <p:nvPr/>
        </p:nvPicPr>
        <p:blipFill>
          <a:blip r:embed="rId3" cstate="print"/>
          <a:stretch>
            <a:fillRect/>
          </a:stretch>
        </p:blipFill>
        <p:spPr>
          <a:xfrm>
            <a:off x="261259" y="478973"/>
            <a:ext cx="1769423" cy="2232561"/>
          </a:xfrm>
          <a:prstGeom prst="rect">
            <a:avLst/>
          </a:prstGeom>
        </p:spPr>
      </p:pic>
      <p:sp>
        <p:nvSpPr>
          <p:cNvPr id="11" name="TextBox 10"/>
          <p:cNvSpPr txBox="1"/>
          <p:nvPr/>
        </p:nvSpPr>
        <p:spPr>
          <a:xfrm>
            <a:off x="2634342" y="4506685"/>
            <a:ext cx="6128657" cy="1200329"/>
          </a:xfrm>
          <a:prstGeom prst="rect">
            <a:avLst/>
          </a:prstGeom>
          <a:noFill/>
        </p:spPr>
        <p:txBody>
          <a:bodyPr wrap="square" rtlCol="0">
            <a:spAutoFit/>
          </a:bodyPr>
          <a:lstStyle/>
          <a:p>
            <a:r>
              <a:rPr lang="en-US" sz="2400" dirty="0">
                <a:solidFill>
                  <a:schemeClr val="bg1"/>
                </a:solidFill>
              </a:rPr>
              <a:t>“Today the world is full of alluring and attractive ideas that can lead even the best of our members into error and deception.” (10)</a:t>
            </a:r>
          </a:p>
        </p:txBody>
      </p:sp>
      <p:pic>
        <p:nvPicPr>
          <p:cNvPr id="3" name="Picture 2">
            <a:extLst>
              <a:ext uri="{FF2B5EF4-FFF2-40B4-BE49-F238E27FC236}">
                <a16:creationId xmlns:a16="http://schemas.microsoft.com/office/drawing/2014/main" id="{00872211-9748-4FEC-B05E-FF3AD40EF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562" y="3673813"/>
            <a:ext cx="1885950" cy="2667000"/>
          </a:xfrm>
          <a:prstGeom prst="rect">
            <a:avLst/>
          </a:prstGeom>
        </p:spPr>
      </p:pic>
    </p:spTree>
    <p:extLst>
      <p:ext uri="{BB962C8B-B14F-4D97-AF65-F5344CB8AC3E}">
        <p14:creationId xmlns:p14="http://schemas.microsoft.com/office/powerpoint/2010/main" val="36669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1828800"/>
            <a:ext cx="5105400" cy="1569660"/>
          </a:xfrm>
          <a:prstGeom prst="rect">
            <a:avLst/>
          </a:prstGeom>
          <a:noFill/>
        </p:spPr>
        <p:txBody>
          <a:bodyPr wrap="square" rtlCol="0">
            <a:spAutoFit/>
          </a:bodyPr>
          <a:lstStyle/>
          <a:p>
            <a:r>
              <a:rPr lang="en-US" sz="2400" dirty="0">
                <a:solidFill>
                  <a:schemeClr val="bg1"/>
                </a:solidFill>
              </a:rPr>
              <a:t>“Therefore, be ye as wise as serpents and yet without sin; and I will order all things for your good, as fast as ye are able to receive them. Amen”</a:t>
            </a:r>
          </a:p>
        </p:txBody>
      </p:sp>
      <p:sp>
        <p:nvSpPr>
          <p:cNvPr id="6" name="TextBox 5"/>
          <p:cNvSpPr txBox="1"/>
          <p:nvPr/>
        </p:nvSpPr>
        <p:spPr>
          <a:xfrm>
            <a:off x="0" y="6488668"/>
            <a:ext cx="7315200" cy="369332"/>
          </a:xfrm>
          <a:prstGeom prst="rect">
            <a:avLst/>
          </a:prstGeom>
          <a:noFill/>
        </p:spPr>
        <p:txBody>
          <a:bodyPr wrap="square" rtlCol="0">
            <a:spAutoFit/>
          </a:bodyPr>
          <a:lstStyle/>
          <a:p>
            <a:r>
              <a:rPr lang="en-US" dirty="0">
                <a:solidFill>
                  <a:schemeClr val="bg1"/>
                </a:solidFill>
              </a:rPr>
              <a:t>D&amp;C111:11</a:t>
            </a:r>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Wise as Serpents</a:t>
            </a:r>
            <a:endParaRPr lang="en-US" sz="3600" dirty="0">
              <a:solidFill>
                <a:schemeClr val="bg1"/>
              </a:solidFill>
              <a:latin typeface="Berlin Sans FB Demi" panose="020E0802020502020306" pitchFamily="34" charset="0"/>
            </a:endParaRPr>
          </a:p>
        </p:txBody>
      </p:sp>
      <p:sp>
        <p:nvSpPr>
          <p:cNvPr id="8" name="TextBox 7"/>
          <p:cNvSpPr txBox="1"/>
          <p:nvPr/>
        </p:nvSpPr>
        <p:spPr>
          <a:xfrm>
            <a:off x="5410200" y="4876801"/>
            <a:ext cx="5105400" cy="1200329"/>
          </a:xfrm>
          <a:prstGeom prst="rect">
            <a:avLst/>
          </a:prstGeom>
          <a:noFill/>
        </p:spPr>
        <p:txBody>
          <a:bodyPr wrap="square" rtlCol="0">
            <a:spAutoFit/>
          </a:bodyPr>
          <a:lstStyle/>
          <a:p>
            <a:r>
              <a:rPr lang="en-US" sz="2400" dirty="0">
                <a:solidFill>
                  <a:schemeClr val="bg1"/>
                </a:solidFill>
              </a:rPr>
              <a:t>“We wrestle against the rulers of darkness….against spiritual wickedness in high places.”—Ephesians 6:12</a:t>
            </a:r>
          </a:p>
        </p:txBody>
      </p:sp>
      <p:sp>
        <p:nvSpPr>
          <p:cNvPr id="23554" name="AutoShape 2" descr="data:image/jpeg;base64,/9j/4AAQSkZJRgABAQAAAQABAAD/2wCEAAkGBxQTEhUUExQUFhQXGRoXFxcYFxoYGhgcHBwcGhcYHBcYHCggGB0lHBgYITEiJSkrLi4uGB8zODMsNygtLisBCgoKDg0OGxAQGy8kICQsLCwtLCwsLCwsLCwsLCwsLCwsLCwsLCwsLCwsLCwsLCwsLCwsLCwsLCwsLCwsLCwsLP/AABEIAPAAyAMBIgACEQEDEQH/xAAbAAACAwEBAQAAAAAAAAAAAAAEBQIDBgEAB//EAEAQAAECBAMGAwYDBwQCAwEAAAECEQADEiEEMUEFIlFhcYETkaEGMrHB0fAjUuEUFUJicoLxkqKywgczQ3OzJP/EABkBAAMBAQEAAAAAAAAAAAAAAAECAwQABf/EACkRAAICAgIBAwMEAwAAAAAAAAABAhEDIRIxQRMiUQRhoTJCcfAUkdH/2gAMAwEAAhEDEQA/AMx4UxPPyPzi5E1Y0/2tDGXhD9iCk7OUcgT0B+UQ4jqQpTiF8vKJfvEp95IVrYlPUPf4Q6Gw5v5F90K+Yjn7gVqm/wDR+kK4JjKbXQEnHyS28pPEFLsdbjPr6QWcbLaxq7N3vBMv2amHJP8AtAgxHs3MAyFuGcTljj8lY5JX0Lxgwq6VAcRUHghGyiwUp6TZwQR8TDKV7PrZ/i8XydiLcukdXN/IxJtpfqLLi3uItw2yB+ZR8vl9IMTs1IsPMwZL2ExuSOg+pi9OxiMiSOBT8wR8IzSyX0/wXiku1+SuTs9HAu2dVvIQT+7EkMUp6gZd9YvkSFJtSOxf78oMk4JZuS3Ihzx42heN7A8leRPiNiJORIPIj5gwsxeyFuwmNws582EbE4M8T2DRz9lbj98nhlGn0D1tdmRwvs6Gcu/Ehyel/lFithpBvUfIfrGlmST9sPnC/E4QkfxC96VXPfz0i8XLyQlJCaZs5CTdgODiKlKlJHupPW/mQIYnZhHuoBfVQf4ERT+7ZmeXS3wisWibYv8A2uWc5cvslPzi1OKlnOUOoA+kHJwitaerD5R39iJ90/6UvFKT8fkRv7/gU4nFBtyWB1AHkzGFyvEJ0+PxeNMNlqiwbKbP4A/OKRko9Im4t+TMCSrW/ZokJJjTnZ39XoPrHP3d18/0g8hPTEctIIZrx6NHJwIz16A/GPQrmMsQsTJR+VJ7CDpakpG6lII5XEX4SXyPf6PB4BP8IHQNHPOvgf0WCYZBIck/GLk4UG7n/S3/AGhghS+JiwTFxB5kP6QNLwwtcntF6cL1i1+Lx0TIk8iZRRZUMNyMWJwo+/8AMdK49W0JzgvAal8kxhxxiYkRl9q4maqYUnEy5CBlvOdb0JZROl1DI9IT43CoAKjjlKWHIsb8rzCR8oX/ACIrpDxwt9v8Nn0Ep5xBQPGMv7F7QXMlrMxbpC6ZalEObXY63+caOscr2HPkOcF5b7Qjx8XRFaiNX84qKlZ2EW+OkkgMSLEBiR14RFSolKY0Yg5nHnECevlF5VEamhVkH4A5PEGPADgDFq1kxVU0U9bI9IPpx8nCBwHpHWiKlxWZkOpZvkWsfwXFRitU+KVLMQeKpTfbFbj4RYZ3IRHxuQ8orjkWUfuScvsdVOMeiJEejuEfIOTCJaTxPaDZKlRXLTFyWiTSZQvSoxJJipBi5JgcTrJx4pjzxIGE4HWZ8ezayQ+Ln0tdOpLMd4k2PBu8KPaXZJkS0qTNmLcsayGAY/lALnK75xuYG2jgETkFEwODzYjoYWSdDQlxdmFn+zEpGGJOJWqcUbjEJTVml0hzwBcxnMHsYTFUBK58wAEgGlCb2fL/AHHtpGi2nhMFLVRVMmrb3Qu7j+gOSOHKJ+zGIxCZVGElVS6ifEmEByWByI0AveJxlKtGitf9FI2MZOIlJxEqiUVUpSlfFklYUOagMuPWNqfY3C6pWesxUC4L2enTJyZ+LWHRdMtBcOHaonQEuw4C+kakwylKiM2n0LsBsmVIfwkkOz3JyyzgposjhaFcb2cnRUYiqLCmKyiAosNopmKihRi6Yn7+xFKk9IdKSDogYg0WhIjiiIrHkTbRW0RjiliK1LEVi2K0WKMVqMQK448UEZ149EHj0GgWH7OxgWOYzHzg9AGkfPZONUnL6Q12dtpQO+XHDUR08NbQkcyembECJtC/D7RQciINTOcRGn5K2WpiaTFAVFiVQrCECITUuCOIIiuqOhUBq9HGNRsnEYNM5SJcqalSSVKqIXSAXYEZs5bpePexW0JkvDp/CeRUWWFgqTcDeS2XEvx4RqtpiqVMTxQoeaSIQ/8Aj5VWDD6KI80oOXUnzhOGnQ3O3tGoCrRwxxJtHnhkhWRMcUqJqMUTY5xsKZ0zYpXMism8eC4FUMVzJx4xUqZ09ImqIQyR1kCvnFSkxaYjFEhGyFERKIuLAFSiUpGZAq7NbjAxnpN0qCh5dLQ8RWzrRwiKlYpIzMCr2sl7AkfekUSb6RNyS7YeER6FytqjRPrHoPGXwDnD5M8Zwj0teogFUTkrIMXaM6fhj3B4kkDlDLCbSMtXEajKEEtesGpmhQY2MJp6ZSmujcYLEpWKklx6iCK4wGGnLlqdBIPmD1GREPJWKMwXNxmHYdhE39OrtPQ/reGjRhbxZGbl4hSdSBBEraB6/fSFeF+BlkXkZ4+ayFn+U/CM/wD+NT//ACn+of8ABEX7Txa/Cm0tV4a6X40lvWEv/j3FNhiBk6SDxdIH/WJenK6Kco0bxRjlULU7QGoIiQxaeJg8WC0GKXHCqBzi0nWODEjjHcNncgHH4hcpTm6M0ksLn+AnS5sfjlBGGxAWkEW4h8j847OxiSCCHBsQRYjVwbEQjXJKVhcg0h95GgDG44izUniIWUKKxkpa8j9QABJsBmYVYjae8yBujjmfpAqMd4xZS6CAc3o52F0nnfLIRz9lUzpKVh2BSpLZtqXisMaZGeRoM/bgRYX9IjLrWSx0JzYNxfhASZCXadNTLsshIFSiEEBYzYEONT0iyZ7QSsMhSUil7FSiHKiKkgtYmkjI8eLQdRBUpbE+0NrKU6KpgTUEpSWIpUygsqzAINgNCO9GyMUpcxf5Qh89CoUenk0Itqe0BmKcAqCSwAbdCcgG+3AiGytohSyV7hKbUud56iSwc2qyysdIEEkxsnKaSXg2SwDmYjQnj6Qnk7RKkulSTzF+0XysUdbxo34Mft8h/hc7dI9AnjjQx6Oth0LSC0eSkRQjEafERelv8Q3NMPptdbDAk0uGiuXioilhbKJiQ5jlAEpsIRjXzi9GLbW0BnCq4eUTlSVN9f1juNM7nYyTjHGYIEESsWUh2Tfr8YTDDK7RbJkvkQSOcMAZY/aDyl0kVFKgORIYGFHsdi0ypVHIdA1Q+XpF8zCqpVbSFns5hSoLa4Ba3In6xKcUpotBvhI1S9oJ0vEBtIwvODUIkMOQMotxRG2MP3p/Lfq3yMdG0R+U+f6QlmzW5n084icUwuPK8I4oZOSHE3GnRh6+sVS8ZTU4JCklJuxvqCQb/Uwr/auDxH9pPDo8csSemB5Gth8+XVdBc5kZK8v8wDWWVdna3f6WiMxeTnmLtfj1iQmPmH46E9+PO8SeFxftLRzqSqaMvj8eQtaSSd+ckX5kE984A2xjSukWupazw0SM+WUVbWDTZguaZi7nUKJIOcC4uWVUNxIJ4PcX7GEUd7NMpXF0NsBPSkELpSGFLXUeQDNkNT55Qu8beBGhIzvoS54kG8WS9nAaqJKTc7t8hvXKh0+ULZJKHBHpyFx5QySvsz5JtRpKh/7OyVjxFA60nmkFgsdx/uHCHsrFQj2FNCUJcE7rqAtUTYhz1brDgHg3Ua8+8WgpPSMknFbYSvEJ5/fOOwLUY9FUn5Jt/BAT0tvVHow9S8TlYxH5T5v3doqSgsSEksHLAlhqTawiM5CrHRQdJDEEXuD2MRlvRpi62FKxyRkn1/SKjtA6MOkBKBiAEJxSGc2xxK2woC/xtFw2vMJsYRBTRacYOUHk0ckmtjObPUsuo3+ETRPpLix4woE8nWOTZiwAbsr3S9i2bEWcajMOOIgXfY3jRo5O01gNYva/OFvs7iihCha5Yk3uO/P1gWTiybFibNl8dIq2TjADMJSwM1ZABFnNxlfLOA/1I6P6WaFWNVoTfhaOKmqVmTCw48vZNubxccV0Bi2vJG2w8WiDiADjFcfSK5mLIzPygepBDenkYwKoomzRC5WKGrmK1Yrl6wryIZYpXsPibmADPVHTiixhfVC8L8CDbs0DFztQZq0nsotAwnFJIYlPLMcLcYs9oEDxVEazJgfoR/mBk4tat12CU5gXLWD9oFWrQ2OdXFhgxdI3cv6fiAxB6xDZO2F+KlyGqD6Wdj6EkwsWmxdyQAS5ydrRXLJFxmIZRR08kl5PpgQoBSlopQ7KWC3Ig/mdLhs7CFE3aodwPT7tGblbQmzp1c2YVqCTnkHsaUjdS9sgMhDOY3BzxIb0hPdF9gXGS2gz94HNz0sI9CwrD/Yj0DY1R+w5xK1EgAsAXVvEBgLAjJQcix5c4Ix2IKUhJpV4VVKwGqCiFDIkUi7NortC2YDMWE5BVR9VJF/6UqbrEMbIpmFLvSVSzfOguPRQHYwylybY+WChFRQUnFJOaT1Bb/Mdkzkkke6RxP3x9YT46bQlhmoHIt35s8HbKm1pE1RO6Uod3ORpcc6Vf6RxhqlV2Q5R5JNFm2J9FKErpmKUkBrEAm6iRkNIKw+DEwBaFVg5q4kMFO98/OMttGeRiSpTNmA7hg7ZdBDn2b2lQFBWVmHNg/xMB8krHSg3T6LseACUXB1OgFmHMlx055QwnS9yXReWl0izMq1R7gJv/L3KbGzguYtf8w8wavgpI7Qx2LikmVMSXsUrTnf+EseDH0MTv3KTLuHscYl2HwxJAgTZMq0wHRWZzzV58Yn+3sTQTY9WI4v2gSRNUlU4P/8AIctXc594q5K9IyKLp2xsJB+9YrVKN75aPf4wAcSTkA/mYpXNUdYLk/gCivkPUkjOKgICBOUWpWoAXN3+JEI02UTUQimOo4DWBSsxYldj5D6xyi7DKaovXMbMtAy8SljA55+sc8N+8Bo7kC7fcT1pOk2dfosj5QNs5LpncfwwP7lK+kWbXvMc5qMxR7qq/wC0e2V7qm1Uj/aFH5w37RMauYPLIrmcwodvtookmx6D5RZhveVzSfLdV8GiqSbHoD6iGiHK7X+wrAJZSyDqEjoQpR/4iC7xRh5bs2pHold4ImJaA+xIq0cJj0cSgnL4x6O2GkXTJqkUNmKR5VNDbasxBomBvxEBZ5EEpI5lgknrCzEpdSej+kWGSBTa7D7aEg6aNf1Ebi2LdqTSqhiafmbPS/DXrB2BVTLWKnCyARwpYp5El1BtOb2A2mk1pDX9617C7szwzwWHNFxSkqBBJAGTE/CL3R59NiPaC3mnsIP2bN/DSNU1DsVEj/kYq2lgGmD8RIBvUznT+F/nDXBbMKUhICDVvVVAqc2u2WT03Z84lKaovGLbAsPNNQTxWX5uxt2EMMdKKJCZgKnUtaT0CZZH/MxE4VKZgYpJABFJcAkAkA2e+ZYQ+2VLrlKQwpc5tq2hBc7oiTluzXxuDM3sxf4fIqceQf5eRiOzi6pj/mJ9SPlGpnypaDcJS5skpS40FhmOMJNkSz4uIAYkEAZNmSSxDZcodZEZ3ifnyC4Ge4Rd2Vm72Bqb/c3QDhFmMnAeIwakBr6kgW5XEPpak0gFISeCkIZuoyPYxGds9CkuEBi1RBpdj6i2UFZflCvE/DEUmWVMEsSQDnfJ8oMMpwltWT/c7MO8NMH4BpXLWhMwC1RKyBSwYAhlBLalm1ygY4C5KFhwcySAC97gam/G4h45YdCTxT7F01BCijJQckHRo5IkqKQdVFh1/wAX6RfP2ZNCgF7xZjdqr/zC2Z8zA0oTJZqpddwLilKSHsCznSDzSeheEqKHdSx+UDzLsPQ+UVSVmpme7dDmLcGi8LYlZyACi9wD1OVwS3GIqxoIlrByTlYZ3HYF/UR2mC2tAW2Tvtwlg3/mTLPzijAJdLAkXN+G7HtqrdZ/+mR/+csecT2ZLqQq7MRyzDfKFl0NjfuKBKUm7l2NyCbEcz0gdOX9v1g0oLFjk7+v0gBF0/2n4/rBiHK1qhns4g0D+o+hEN0bLUq4lrVYHdQogA5FwGhNsQVTUJZ7KAABJJOQAFyeQjcbe2atKQZs2VSKapJNagwAUonKovch4E5qPZ2LG5OkZ+ZglB3QtLZughtQ7i0cj2NxiymXUgJSn/1pCwSkAGlrZbxzHHJ2HoCn9jnCiC5Y8RIcBkgFyBwGsFYVClWCmTk6E1KUQXICjlbW7cIzstJAIUUkFjcPkLXL5dNYZSscZQpS6bOrQn8qQ2Q1P6XnKL8G31Vx9yNTsrYcs/8Atmplks1hMX1UpLJJyFjZofyvY2RNBEnEAMW/Ek13P8wWlnycvGAlY40KJO95+sOJG11SsKVp9/xSku9nQmlX+pKh1AjO1Pl2G48fg9MwyZKwmbKQbA0pYkcFHiCMgPMxDFTkB/4hawlklJBN6qyGY8sou8deJkykpQZkwOykkAhID00kOrRmu4Ni8JMbi1AGx4EksQdQRpq7iLUrEV8U2qJ46dQuogsQO3V8uPlBuBnJUilDnJyQQauI5dWhRLxE0F6ykHVJZ35gvcD05Q02cqhJIUTUSlwQb2JFKb656wGh09UGgeElJUlJJ1YqqLtcsW1zIyhNsSapMyeWBKlsX5E3fS8ESZYlzQpIuXF6nUC7gixOpgPZc0JmYhy2+oi9zvXbt0yg1pk9WjQYWvMKKQQQtKT7wOYIPyi9alN+GADpUVZBtSoE66d4US8bqF0puCFOoc2GX+YuxOOAA3kqPFlD0PDrpCW/KDx+5didsC6VIFRYF1WW+rk5xDxLVKlrSnQUgm+bPM3b8/pAEyc5d8/X7vFKUl3SezFvXz1ho0CcZfIeMQlGQ8PgSBZ3dmFvO/aPSpyWdISq/wDESrLO7Zk8YDVilD3xfqOmn0hv7O7Pkzj4sxLpQqkJu61kFVNi9kgltbCDKairYii26RQvGJHvSpYNm94N1YfGLBs4zECYJRAzqpTSXuSk2z43hntnbIllJkyglCbreXLJQyhvJCXvo5P8XGBcZt0TlKQQVBklZXdyd4C3BhEXnn4iWh9OntyMf7T4VfiTZgQfDNASoAEMlIS5CSabjVr8HaKthHdmc6Pn9YYTikEKGSrpIvSDmlw1xVTz4NAwlBJJR7qi/f6fSNEZ3GmTlhUZckVpLCb0+sJErZJ6G3yh4oWmdIs9mthlVM6YSlCTUgJ99SgxSxCgUN7z3NstYrF0Z5o0+yNjy5ArkTFCckCqfMJlkAkVy0SgHlmzOok8xlA531KWshhcuBSBd7EtmMuvCK9ou1SlgJKiQ2Q5BQO8x1A/RZjwKCJVaqwAs6MDcNq5bLJs4zcZOVs3PJjjjqCBNpYtK1bp3XFxqWuSqz66eecegZeKcEikAsAE20GuZDvaPRdaMLCpYBBUpwm6gkORxI3iwGnlwhWmYVKdRubq73MONokIlkEuFMlLGwAzt5B+cI0quepjodFMrqVB6JrKA0B+n1MP9nALSZSiKZyTLdWSVK9xZ/pXSTyBjNYMXS+pfzhzs41S21D+l/mITIh4PQ02HjvCPhzZdlsCFEWuxY6FJs+jRHaTrmFVaqjYKUkJUQnccZg3QRVq3GI7ZlKRKRiUiqUSpKwVWRNFkkhvdWACzi75OIC2TthS/ESUggEFDAlILixAF3FtCQ0TUf3IvLKtRYcpa2pK1EFnBLjdunyeBp8krJJpq/jUpYIzLMXLhgL3iSJgQgnxkK96pDqC00/mCkvp6wowu2p3ipMmYqVTVvJJFmdSi/8AKMiLNzhoxkxJSig5SJgSRJWElJDlKiFFrlCCA+RuzAvrCrA43wzMNSkI8QFRTYtUrd5PkepzygbEYspnFaFEmszHYe8S7sLOYswm1ylal0JUotc3AI1pIz58oso0jPKa5WOsFPVjJtOGl+4HEtCircHAqLgvn1izEY5IG9KKVI3SQFAuPzBe647GEm1dtLxCWmIlqyZRS6ksXYKJyztzh9sPGGT4JErxFAUkhaQAKQlLJVLU6hrYXFuInKNIpCXJtfkFn4mWEIVUQlRNg72LEkZC4I7HhEMPtJEwiXSmWA7LJLq1ZR0fjkOkX7VY/wDtRMNAO+pmIzApsql7Z8WGkIEYsJNk089b9r93jopSXQZXF7Y0n40JIAIVzBCvsw+9kcRWmahQWJNQUVsAkTAhYSkDVRBBYaJvmIxq1he8zEWIFn4FuvCNt7FqVh8HNuQucSQTklCadDZlF34iFyxSgHFcp/YB2xjJCzOfxqvDMwLKwVAKKFI3KWpMpYOerBmeMrOxi5SiAohV0kuAFAW924JGhc5xZM2hcgpJsAFAlKkgAhIDaNZuAbpyViTZJU6QlrJckZXv049Islog209EsNjyxTekjr29TfnF+y8SSqgvSp2Go1ZuFn7QpUBo4BuKs20ytFuzlgTA4KhcKALFiCCxYtnHOKoaGR2kPpYeoGwe54DVXRoeY/EtKCZZVZO84sVWCEZ2pSTm9rPaMRMmrQtQExTJUoBVRuMqs9QBbnBStsKpliiyGd1uVcRkGc9bW4v3FiWr2E4qctSmq3kpZ7AXLlu/wgfx3FAUQlemQewFXHjq1+5mxMEueZi1N4aUkEkEgrULJHPM8hEJuzwZgQ5UsslKEXUpRfXIf5yaF5K6HWN8eQvroelRdmLWB/SPQ12p7PzpIHjSVyUD+NRCg5yDpJueBa7R6GjKLRNwkhbtJbkAEsk68s/V/KApIN+cXzVClR8ojJTZMMtHN2wrC3MG7Dn0zKef6fSAsMd49PnHsGv8V+b+sJJWmVi6aNhs+YlpuEmFpc7df8ii1EziKSx6PCTHJMorROFBlEpTLYqBKS9INmSb3zu7QRi5tQChdvsD74wbj5Anyk4jeakSptLPWkbiiTlUgjjeWeMZ4uuy8kr0ZbF4xCyaZPhpOgJIA4MRfzgStJs9Kf4iznizCD9pSEO6SyG92oHhcm2p4RVjZ6SKaZaUhroYHuSPr2jVHrRknd7BJ00FwhwhsnOXPiSfu0DkDhEX5+sdDa39G+L+kOTLMMhJLKJb+UAl+5jRyTJoSJc9bi0yVMl1JJJIJTODBiCmxD53jOz5aQAUqCuWojyBxIhJRseE+LNSpFSWCAQbBvg7fd4UzsElyxTYtbebyN47JkKIJJQct0qLkZZZNnF4wygApkgHKlv8+moiS9vRpb59oFl4cBwQ2hUARbuCIv2tjFJExJSQndAzCTbK1rZxdJwtSmpqJ0z62zgyZONJSQkjUkcAWL8POFct/I8EkmroST5RMoKURUo9Fcb2vY+kKlGNZ7T4Gncdkk1Jq98JN2I/NkmMjFsbtWQ+ohxlR0Dj/mCpGHUpyHp1PUM0BmG+EJYJpUS3vC+f8pFwCBkYaWkSxpN7OLwLuo2cuTo5c/Mw19lfZ84qYqpYTJlJClrRSTeyUh8iplXILBJgVaqgEsCpSqQEg7yiWbkSWDExuzhk4SSMKkqqJ8Sf4aaiVqAHhpdSQlINIqJvTlpGfJkcY15NcMactC7HbXlYf8GRLRSPdJvvOKnKklxvJLs5YCwMQwu3kSCVhKa1WExKQlirMAqUqgE6p6NlC/2pQlMsSJSjuqqUkGrfpZQUthWewaM/L2h+GApyXKb6ABye7typMJHEpRGnNwlTo08zaq3UldJfIAkWzIu793eORkMQ6aRU404+ceh19Oq0Sl9TvaK12Skam8HIl2SW0EAzhfowhvMFIaLyM8OwKRmrt8YrQWV3izC+8rp84pPvGOGH2Fmsogh3DdjDDZU+hE6Wo7iwxuxuHSq4OTE5aa5Qkws24JHL784ZFImzJUtJG4oAnm9V+NO6W4nnGeUdmjlUbF37RIKaVSiqcFKBWJhQ7aCWAybjUnLMRQlKw5QgtoxDnmA7kxrfbjZsuf42LlGmck1YiSwIIdhOSdCG3nca2YviZeHUssFIJszqB7AHOLRaatEGnZTPSVElVVTZKFJ8lXMCUw1mYUh1NUQ4KaGbRyx0zcQNhMGtayEIrKblsgPzFQsAHzPFuUOmhHF2DJS1iG+MNsPhGKWFX8qXJbtZMTxOFlIl7qlTF1DepCEG2+kJIKyAz1VB3G6I5iMBMOGE2YUiWDSgKN1sbkC7gEs+TnjCuVjrG4voYTsKtBAWmmoOArhdjY3726xWrEJyJUVOAAmWCFH8r11O7AMkvGfkzKfdtzFvhH0b2YMvCIQqbh1JmzEJmftClEkViqhMsj8JgQCc1UqNgYnNKKtlcbc3SDsHshSAk45KxJZhKTQCLHemEOtPQX1tlBO0sLhQPwZIqzrUTMAYWdJsQ8TxOPUobq0qSzCzuD96QkmzgD4ZUAp2Sq4pJGR5EFj5xj5NvRvWOMVsz22gmeozCmmabTCC+8TYgEPTo2loQbQwZQRU17hQyPbjGqx2Fqf8zZceKef6PCUkKSy3YGlXEEZK6tn0MbMctGLPjTYkA0EafY4ALL0v1BBCh8D2jOrRRMY6EfWGeAnuoBrEkP6/OK5FcSOB8Z7NxsebJC0T11qXLQaSblyGSpm3m3mH83JoFm7WIQZwUyllQCQSVJSmwqOVySSOIBgHCz6C5ySC44gX+UZlU83Ulyk3KCouOhzaMkcXJ7N2TIoNP+/yX7QmHeU9yXPU/frCclrfdoYYiUllkKJG7QSAHcpsRxAK8vywtUY2RWjzs0rkWIXl6x6Knj0NROwoB1NxIhtiLh+8LcMAZobJ9eWnpB89QAPlCSKY1bYLh1XV0+cVz/e6iO4fNX9Pzj08ulKhHeTvB5eIpAALq05c47gsbStKgTu5dXcq6k/CF8yY9h3PH9I8iG4iOTNvM20qVipeIQfeSHvdw5jntRsQTVftWElpKVJqnSUEEypgczCmXnQU0qYOQSrSMicUaKfv7vGl9hZqipSAWJ/Ell2/ElupI/vugn+Z4Tgo7Dzb0KNnzVzWkyXMxZslDB2vfVmc59oaYpJkg4c1BDhSwRT4isqiNQWLZgAdX+h4H2jkrQr9nTKStqvDMtIClFNUxIAvUxqDEG7aGMP7X44TDUHY3Dmop/OirNQe4JuAWiVuTqqNMJKKb7BjtCQFV/s6CtgBUpSkhr+6osLh+t4U7V2iuet1mok3fIMN1IADWGmgimU7EsTZ2GffXjFKcZM1LpYhveAuXsMrmKRhTsGTM2q6v4Hfs9s51CZMlpVJQyi+cwm6Eh8gSAS4y6xrNt7TSolZUkaklRe3KkC1xaMTgtoFMhV1KAmAqFTEBmSbg2GXfSJfvKhTCUkKGpVV8U59DpEp43NlcWSEIr5Hy9sykB0TEKUS6gC4L8SNcr5xHFLlqFZcJUN3UhQapPJiIz+K24tbVhAbIpSx7l4O2RjSDRobpe4CtPPLq0B4aVlI/UKTrwHyZlSGNlJZj+YOAk9QWHcQpxxZRW1juzRwOioLnrKiXspybWZ8/jFay9zn7qxxBsD527wY92HIrVCfFS2KSf4SAemkTQpq76hSe5A+DxZMlFqf7PL3T1ZoFK7D8zC/RQPwaLraML0xzj1AySl70/RwYRo8ocYUABjlq+r/ABhTLlsSk5gtC49aLfUx6kRmTaUlOYsenAgcbkdzEEYUlNVmHP5R6UpIUVE2dksH/ubp8YsmzC7kuQxvdxyOjxQxsGAj0XYqXkRZ47DCncCv8RPX6wbijAOz/fT3gnFLzPIwkikPJVhTvtxDQTKk1IWnVlfBxAEssoQVJXvtqpk8tPk8c0NFilJidTZRyehiRmASAeN7GIiHJF+GVxygzZ+0VS1ApzBhclUTUWMCjjaYLDJSVzZoUMNMvUlqkKUd1Qv7yVMoPYwj2vMXVSu6tf6mYkPxt2aKpW1pm6lJYcGdzo7u5i6agrnseLl+p/xC0+2FPwv6wGcmlRYbyWueIAdhkQ758omiUqbcneu5Obf5j2JWSoqVd8zfOK0TwDr9/KO/gZd7H+xsLSVS1FKgsIUoZKZBqOfugpUfSF20JzTgrK5foR9DDT2XwX4eJnKOSQlPUkKLjoEeZhBj7seI+B+loWPY8n7URxeRHAv2P6xPY8xlgHIuG7fVvKK5kyoPqwftFCFFJBGYNu0O1aJxdOzUghQJOeR52cK7i8AzJ1FzdJNKu4+/KOKxlK0sdyYkG+gPunqHIPQx3EJ3ZwOQl1j+oNTEeNM28246OzZ6GKlFy1m1ULJPcMYWzFgo5gg+jH75CIzUgS03LklhoMn+kEJSkoyDukfB4olRC3JhYLltABCvakpSVFTllG0Hm5OiRnC+aslQUoWGQ4Pr8IEey2V3Gmc2ekO5H35x2cL2ycj5/MRcqwtllfT7+UDhT1dj9T6JhkZ5JKNHZZdB6eo/Qx2KUWq+8wT8o9DkD//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xQTEhUUExQUFhQXGRoXFxcYFxoYGhgcHBwcGhcYHBcYHCggGB0lHBgYITEiJSkrLi4uGB8zODMsNygtLisBCgoKDg0OGxAQGy8kICQsLCwtLCwsLCwsLCwsLCwsLCwsLCwsLCwsLCwsLCwsLCwsLCwsLCwsLCwsLCwsLCwsLP/AABEIAPAAyAMBIgACEQEDEQH/xAAbAAACAwEBAQAAAAAAAAAAAAAEBQIDBgEAB//EAEAQAAECBAMGAwYDBwQCAwEAAAECEQADEiEEMUEFIlFhcYETkaEGMrHB0fAjUuEUFUJicoLxkqKywgczQ3OzJP/EABkBAAMBAQEAAAAAAAAAAAAAAAECAwQABf/EACkRAAICAgIBAwMEAwAAAAAAAAABAhEDIRIxQRMiUQRhoTJCcfAUkdH/2gAMAwEAAhEDEQA/AMx4UxPPyPzi5E1Y0/2tDGXhD9iCk7OUcgT0B+UQ4jqQpTiF8vKJfvEp95IVrYlPUPf4Q6Gw5v5F90K+Yjn7gVqm/wDR+kK4JjKbXQEnHyS28pPEFLsdbjPr6QWcbLaxq7N3vBMv2amHJP8AtAgxHs3MAyFuGcTljj8lY5JX0Lxgwq6VAcRUHghGyiwUp6TZwQR8TDKV7PrZ/i8XydiLcukdXN/IxJtpfqLLi3uItw2yB+ZR8vl9IMTs1IsPMwZL2ExuSOg+pi9OxiMiSOBT8wR8IzSyX0/wXiku1+SuTs9HAu2dVvIQT+7EkMUp6gZd9YvkSFJtSOxf78oMk4JZuS3Ihzx42heN7A8leRPiNiJORIPIj5gwsxeyFuwmNws582EbE4M8T2DRz9lbj98nhlGn0D1tdmRwvs6Gcu/Ehyel/lFithpBvUfIfrGlmST9sPnC/E4QkfxC96VXPfz0i8XLyQlJCaZs5CTdgODiKlKlJHupPW/mQIYnZhHuoBfVQf4ERT+7ZmeXS3wisWibYv8A2uWc5cvslPzi1OKlnOUOoA+kHJwitaerD5R39iJ90/6UvFKT8fkRv7/gU4nFBtyWB1AHkzGFyvEJ0+PxeNMNlqiwbKbP4A/OKRko9Im4t+TMCSrW/ZokJJjTnZ39XoPrHP3d18/0g8hPTEctIIZrx6NHJwIz16A/GPQrmMsQsTJR+VJ7CDpakpG6lII5XEX4SXyPf6PB4BP8IHQNHPOvgf0WCYZBIck/GLk4UG7n/S3/AGhghS+JiwTFxB5kP6QNLwwtcntF6cL1i1+Lx0TIk8iZRRZUMNyMWJwo+/8AMdK49W0JzgvAal8kxhxxiYkRl9q4maqYUnEy5CBlvOdb0JZROl1DI9IT43CoAKjjlKWHIsb8rzCR8oX/ACIrpDxwt9v8Nn0Ep5xBQPGMv7F7QXMlrMxbpC6ZalEObXY63+caOscr2HPkOcF5b7Qjx8XRFaiNX84qKlZ2EW+OkkgMSLEBiR14RFSolKY0Yg5nHnECevlF5VEamhVkH4A5PEGPADgDFq1kxVU0U9bI9IPpx8nCBwHpHWiKlxWZkOpZvkWsfwXFRitU+KVLMQeKpTfbFbj4RYZ3IRHxuQ8orjkWUfuScvsdVOMeiJEejuEfIOTCJaTxPaDZKlRXLTFyWiTSZQvSoxJJipBi5JgcTrJx4pjzxIGE4HWZ8ezayQ+Ln0tdOpLMd4k2PBu8KPaXZJkS0qTNmLcsayGAY/lALnK75xuYG2jgETkFEwODzYjoYWSdDQlxdmFn+zEpGGJOJWqcUbjEJTVml0hzwBcxnMHsYTFUBK58wAEgGlCb2fL/AHHtpGi2nhMFLVRVMmrb3Qu7j+gOSOHKJ+zGIxCZVGElVS6ifEmEByWByI0AveJxlKtGitf9FI2MZOIlJxEqiUVUpSlfFklYUOagMuPWNqfY3C6pWesxUC4L2enTJyZ+LWHRdMtBcOHaonQEuw4C+kakwylKiM2n0LsBsmVIfwkkOz3JyyzgposjhaFcb2cnRUYiqLCmKyiAosNopmKihRi6Yn7+xFKk9IdKSDogYg0WhIjiiIrHkTbRW0RjiliK1LEVi2K0WKMVqMQK448UEZ149EHj0GgWH7OxgWOYzHzg9AGkfPZONUnL6Q12dtpQO+XHDUR08NbQkcyembECJtC/D7RQciINTOcRGn5K2WpiaTFAVFiVQrCECITUuCOIIiuqOhUBq9HGNRsnEYNM5SJcqalSSVKqIXSAXYEZs5bpePexW0JkvDp/CeRUWWFgqTcDeS2XEvx4RqtpiqVMTxQoeaSIQ/8Aj5VWDD6KI80oOXUnzhOGnQ3O3tGoCrRwxxJtHnhkhWRMcUqJqMUTY5xsKZ0zYpXMism8eC4FUMVzJx4xUqZ09ImqIQyR1kCvnFSkxaYjFEhGyFERKIuLAFSiUpGZAq7NbjAxnpN0qCh5dLQ8RWzrRwiKlYpIzMCr2sl7AkfekUSb6RNyS7YeER6FytqjRPrHoPGXwDnD5M8Zwj0teogFUTkrIMXaM6fhj3B4kkDlDLCbSMtXEajKEEtesGpmhQY2MJp6ZSmujcYLEpWKklx6iCK4wGGnLlqdBIPmD1GREPJWKMwXNxmHYdhE39OrtPQ/reGjRhbxZGbl4hSdSBBEraB6/fSFeF+BlkXkZ4+ayFn+U/CM/wD+NT//ACn+of8ABEX7Txa/Cm0tV4a6X40lvWEv/j3FNhiBk6SDxdIH/WJenK6Kco0bxRjlULU7QGoIiQxaeJg8WC0GKXHCqBzi0nWODEjjHcNncgHH4hcpTm6M0ksLn+AnS5sfjlBGGxAWkEW4h8j847OxiSCCHBsQRYjVwbEQjXJKVhcg0h95GgDG44izUniIWUKKxkpa8j9QABJsBmYVYjae8yBujjmfpAqMd4xZS6CAc3o52F0nnfLIRz9lUzpKVh2BSpLZtqXisMaZGeRoM/bgRYX9IjLrWSx0JzYNxfhASZCXadNTLsshIFSiEEBYzYEONT0iyZ7QSsMhSUil7FSiHKiKkgtYmkjI8eLQdRBUpbE+0NrKU6KpgTUEpSWIpUygsqzAINgNCO9GyMUpcxf5Qh89CoUenk0Itqe0BmKcAqCSwAbdCcgG+3AiGytohSyV7hKbUud56iSwc2qyysdIEEkxsnKaSXg2SwDmYjQnj6Qnk7RKkulSTzF+0XysUdbxo34Mft8h/hc7dI9AnjjQx6Oth0LSC0eSkRQjEafERelv8Q3NMPptdbDAk0uGiuXioilhbKJiQ5jlAEpsIRjXzi9GLbW0BnCq4eUTlSVN9f1juNM7nYyTjHGYIEESsWUh2Tfr8YTDDK7RbJkvkQSOcMAZY/aDyl0kVFKgORIYGFHsdi0ypVHIdA1Q+XpF8zCqpVbSFns5hSoLa4Ba3In6xKcUpotBvhI1S9oJ0vEBtIwvODUIkMOQMotxRG2MP3p/Lfq3yMdG0R+U+f6QlmzW5n084icUwuPK8I4oZOSHE3GnRh6+sVS8ZTU4JCklJuxvqCQb/Uwr/auDxH9pPDo8csSemB5Gth8+XVdBc5kZK8v8wDWWVdna3f6WiMxeTnmLtfj1iQmPmH46E9+PO8SeFxftLRzqSqaMvj8eQtaSSd+ckX5kE984A2xjSukWupazw0SM+WUVbWDTZguaZi7nUKJIOcC4uWVUNxIJ4PcX7GEUd7NMpXF0NsBPSkELpSGFLXUeQDNkNT55Qu8beBGhIzvoS54kG8WS9nAaqJKTc7t8hvXKh0+ULZJKHBHpyFx5QySvsz5JtRpKh/7OyVjxFA60nmkFgsdx/uHCHsrFQj2FNCUJcE7rqAtUTYhz1brDgHg3Ua8+8WgpPSMknFbYSvEJ5/fOOwLUY9FUn5Jt/BAT0tvVHow9S8TlYxH5T5v3doqSgsSEksHLAlhqTawiM5CrHRQdJDEEXuD2MRlvRpi62FKxyRkn1/SKjtA6MOkBKBiAEJxSGc2xxK2woC/xtFw2vMJsYRBTRacYOUHk0ckmtjObPUsuo3+ETRPpLix4woE8nWOTZiwAbsr3S9i2bEWcajMOOIgXfY3jRo5O01gNYva/OFvs7iihCha5Yk3uO/P1gWTiybFibNl8dIq2TjADMJSwM1ZABFnNxlfLOA/1I6P6WaFWNVoTfhaOKmqVmTCw48vZNubxccV0Bi2vJG2w8WiDiADjFcfSK5mLIzPygepBDenkYwKoomzRC5WKGrmK1Yrl6wryIZYpXsPibmADPVHTiixhfVC8L8CDbs0DFztQZq0nsotAwnFJIYlPLMcLcYs9oEDxVEazJgfoR/mBk4tat12CU5gXLWD9oFWrQ2OdXFhgxdI3cv6fiAxB6xDZO2F+KlyGqD6Wdj6EkwsWmxdyQAS5ydrRXLJFxmIZRR08kl5PpgQoBSlopQ7KWC3Ig/mdLhs7CFE3aodwPT7tGblbQmzp1c2YVqCTnkHsaUjdS9sgMhDOY3BzxIb0hPdF9gXGS2gz94HNz0sI9CwrD/Yj0DY1R+w5xK1EgAsAXVvEBgLAjJQcix5c4Ix2IKUhJpV4VVKwGqCiFDIkUi7NortC2YDMWE5BVR9VJF/6UqbrEMbIpmFLvSVSzfOguPRQHYwylybY+WChFRQUnFJOaT1Bb/Mdkzkkke6RxP3x9YT46bQlhmoHIt35s8HbKm1pE1RO6Uod3ORpcc6Vf6RxhqlV2Q5R5JNFm2J9FKErpmKUkBrEAm6iRkNIKw+DEwBaFVg5q4kMFO98/OMttGeRiSpTNmA7hg7ZdBDn2b2lQFBWVmHNg/xMB8krHSg3T6LseACUXB1OgFmHMlx055QwnS9yXReWl0izMq1R7gJv/L3KbGzguYtf8w8wavgpI7Qx2LikmVMSXsUrTnf+EseDH0MTv3KTLuHscYl2HwxJAgTZMq0wHRWZzzV58Yn+3sTQTY9WI4v2gSRNUlU4P/8AIctXc594q5K9IyKLp2xsJB+9YrVKN75aPf4wAcSTkA/mYpXNUdYLk/gCivkPUkjOKgICBOUWpWoAXN3+JEI02UTUQimOo4DWBSsxYldj5D6xyi7DKaovXMbMtAy8SljA55+sc8N+8Bo7kC7fcT1pOk2dfosj5QNs5LpncfwwP7lK+kWbXvMc5qMxR7qq/wC0e2V7qm1Uj/aFH5w37RMauYPLIrmcwodvtookmx6D5RZhveVzSfLdV8GiqSbHoD6iGiHK7X+wrAJZSyDqEjoQpR/4iC7xRh5bs2pHold4ImJaA+xIq0cJj0cSgnL4x6O2GkXTJqkUNmKR5VNDbasxBomBvxEBZ5EEpI5lgknrCzEpdSej+kWGSBTa7D7aEg6aNf1Ebi2LdqTSqhiafmbPS/DXrB2BVTLWKnCyARwpYp5El1BtOb2A2mk1pDX9617C7szwzwWHNFxSkqBBJAGTE/CL3R59NiPaC3mnsIP2bN/DSNU1DsVEj/kYq2lgGmD8RIBvUznT+F/nDXBbMKUhICDVvVVAqc2u2WT03Z84lKaovGLbAsPNNQTxWX5uxt2EMMdKKJCZgKnUtaT0CZZH/MxE4VKZgYpJABFJcAkAkA2e+ZYQ+2VLrlKQwpc5tq2hBc7oiTluzXxuDM3sxf4fIqceQf5eRiOzi6pj/mJ9SPlGpnypaDcJS5skpS40FhmOMJNkSz4uIAYkEAZNmSSxDZcodZEZ3ifnyC4Ge4Rd2Vm72Bqb/c3QDhFmMnAeIwakBr6kgW5XEPpak0gFISeCkIZuoyPYxGds9CkuEBi1RBpdj6i2UFZflCvE/DEUmWVMEsSQDnfJ8oMMpwltWT/c7MO8NMH4BpXLWhMwC1RKyBSwYAhlBLalm1ygY4C5KFhwcySAC97gam/G4h45YdCTxT7F01BCijJQckHRo5IkqKQdVFh1/wAX6RfP2ZNCgF7xZjdqr/zC2Z8zA0oTJZqpddwLilKSHsCznSDzSeheEqKHdSx+UDzLsPQ+UVSVmpme7dDmLcGi8LYlZyACi9wD1OVwS3GIqxoIlrByTlYZ3HYF/UR2mC2tAW2Tvtwlg3/mTLPzijAJdLAkXN+G7HtqrdZ/+mR/+csecT2ZLqQq7MRyzDfKFl0NjfuKBKUm7l2NyCbEcz0gdOX9v1g0oLFjk7+v0gBF0/2n4/rBiHK1qhns4g0D+o+hEN0bLUq4lrVYHdQogA5FwGhNsQVTUJZ7KAABJJOQAFyeQjcbe2atKQZs2VSKapJNagwAUonKovch4E5qPZ2LG5OkZ+ZglB3QtLZughtQ7i0cj2NxiymXUgJSn/1pCwSkAGlrZbxzHHJ2HoCn9jnCiC5Y8RIcBkgFyBwGsFYVClWCmTk6E1KUQXICjlbW7cIzstJAIUUkFjcPkLXL5dNYZSscZQpS6bOrQn8qQ2Q1P6XnKL8G31Vx9yNTsrYcs/8Atmplks1hMX1UpLJJyFjZofyvY2RNBEnEAMW/Ek13P8wWlnycvGAlY40KJO95+sOJG11SsKVp9/xSku9nQmlX+pKh1AjO1Pl2G48fg9MwyZKwmbKQbA0pYkcFHiCMgPMxDFTkB/4hawlklJBN6qyGY8sou8deJkykpQZkwOykkAhID00kOrRmu4Ni8JMbi1AGx4EksQdQRpq7iLUrEV8U2qJ46dQuogsQO3V8uPlBuBnJUilDnJyQQauI5dWhRLxE0F6ykHVJZ35gvcD05Q02cqhJIUTUSlwQb2JFKb656wGh09UGgeElJUlJJ1YqqLtcsW1zIyhNsSapMyeWBKlsX5E3fS8ESZYlzQpIuXF6nUC7gixOpgPZc0JmYhy2+oi9zvXbt0yg1pk9WjQYWvMKKQQQtKT7wOYIPyi9alN+GADpUVZBtSoE66d4US8bqF0puCFOoc2GX+YuxOOAA3kqPFlD0PDrpCW/KDx+5didsC6VIFRYF1WW+rk5xDxLVKlrSnQUgm+bPM3b8/pAEyc5d8/X7vFKUl3SezFvXz1ho0CcZfIeMQlGQ8PgSBZ3dmFvO/aPSpyWdISq/wDESrLO7Zk8YDVilD3xfqOmn0hv7O7Pkzj4sxLpQqkJu61kFVNi9kgltbCDKairYii26RQvGJHvSpYNm94N1YfGLBs4zECYJRAzqpTSXuSk2z43hntnbIllJkyglCbreXLJQyhvJCXvo5P8XGBcZt0TlKQQVBklZXdyd4C3BhEXnn4iWh9OntyMf7T4VfiTZgQfDNASoAEMlIS5CSabjVr8HaKthHdmc6Pn9YYTikEKGSrpIvSDmlw1xVTz4NAwlBJJR7qi/f6fSNEZ3GmTlhUZckVpLCb0+sJErZJ6G3yh4oWmdIs9mthlVM6YSlCTUgJ99SgxSxCgUN7z3NstYrF0Z5o0+yNjy5ArkTFCckCqfMJlkAkVy0SgHlmzOok8xlA531KWshhcuBSBd7EtmMuvCK9ou1SlgJKiQ2Q5BQO8x1A/RZjwKCJVaqwAs6MDcNq5bLJs4zcZOVs3PJjjjqCBNpYtK1bp3XFxqWuSqz66eecegZeKcEikAsAE20GuZDvaPRdaMLCpYBBUpwm6gkORxI3iwGnlwhWmYVKdRubq73MONokIlkEuFMlLGwAzt5B+cI0quepjodFMrqVB6JrKA0B+n1MP9nALSZSiKZyTLdWSVK9xZ/pXSTyBjNYMXS+pfzhzs41S21D+l/mITIh4PQ02HjvCPhzZdlsCFEWuxY6FJs+jRHaTrmFVaqjYKUkJUQnccZg3QRVq3GI7ZlKRKRiUiqUSpKwVWRNFkkhvdWACzi75OIC2TthS/ESUggEFDAlILixAF3FtCQ0TUf3IvLKtRYcpa2pK1EFnBLjdunyeBp8krJJpq/jUpYIzLMXLhgL3iSJgQgnxkK96pDqC00/mCkvp6wowu2p3ipMmYqVTVvJJFmdSi/8AKMiLNzhoxkxJSig5SJgSRJWElJDlKiFFrlCCA+RuzAvrCrA43wzMNSkI8QFRTYtUrd5PkepzygbEYspnFaFEmszHYe8S7sLOYswm1ylal0JUotc3AI1pIz58oso0jPKa5WOsFPVjJtOGl+4HEtCircHAqLgvn1izEY5IG9KKVI3SQFAuPzBe647GEm1dtLxCWmIlqyZRS6ksXYKJyztzh9sPGGT4JErxFAUkhaQAKQlLJVLU6hrYXFuInKNIpCXJtfkFn4mWEIVUQlRNg72LEkZC4I7HhEMPtJEwiXSmWA7LJLq1ZR0fjkOkX7VY/wDtRMNAO+pmIzApsql7Z8WGkIEYsJNk089b9r93jopSXQZXF7Y0n40JIAIVzBCvsw+9kcRWmahQWJNQUVsAkTAhYSkDVRBBYaJvmIxq1he8zEWIFn4FuvCNt7FqVh8HNuQucSQTklCadDZlF34iFyxSgHFcp/YB2xjJCzOfxqvDMwLKwVAKKFI3KWpMpYOerBmeMrOxi5SiAohV0kuAFAW924JGhc5xZM2hcgpJsAFAlKkgAhIDaNZuAbpyViTZJU6QlrJckZXv049Islog209EsNjyxTekjr29TfnF+y8SSqgvSp2Go1ZuFn7QpUBo4BuKs20ytFuzlgTA4KhcKALFiCCxYtnHOKoaGR2kPpYeoGwe54DVXRoeY/EtKCZZVZO84sVWCEZ2pSTm9rPaMRMmrQtQExTJUoBVRuMqs9QBbnBStsKpliiyGd1uVcRkGc9bW4v3FiWr2E4qctSmq3kpZ7AXLlu/wgfx3FAUQlemQewFXHjq1+5mxMEueZi1N4aUkEkEgrULJHPM8hEJuzwZgQ5UsslKEXUpRfXIf5yaF5K6HWN8eQvroelRdmLWB/SPQ12p7PzpIHjSVyUD+NRCg5yDpJueBa7R6GjKLRNwkhbtJbkAEsk68s/V/KApIN+cXzVClR8ojJTZMMtHN2wrC3MG7Dn0zKef6fSAsMd49PnHsGv8V+b+sJJWmVi6aNhs+YlpuEmFpc7df8ii1EziKSx6PCTHJMorROFBlEpTLYqBKS9INmSb3zu7QRi5tQChdvsD74wbj5Anyk4jeakSptLPWkbiiTlUgjjeWeMZ4uuy8kr0ZbF4xCyaZPhpOgJIA4MRfzgStJs9Kf4iznizCD9pSEO6SyG92oHhcm2p4RVjZ6SKaZaUhroYHuSPr2jVHrRknd7BJ00FwhwhsnOXPiSfu0DkDhEX5+sdDa39G+L+kOTLMMhJLKJb+UAl+5jRyTJoSJc9bi0yVMl1JJJIJTODBiCmxD53jOz5aQAUqCuWojyBxIhJRseE+LNSpFSWCAQbBvg7fd4UzsElyxTYtbebyN47JkKIJJQct0qLkZZZNnF4wygApkgHKlv8+moiS9vRpb59oFl4cBwQ2hUARbuCIv2tjFJExJSQndAzCTbK1rZxdJwtSmpqJ0z62zgyZONJSQkjUkcAWL8POFct/I8EkmroST5RMoKURUo9Fcb2vY+kKlGNZ7T4Gncdkk1Jq98JN2I/NkmMjFsbtWQ+ohxlR0Dj/mCpGHUpyHp1PUM0BmG+EJYJpUS3vC+f8pFwCBkYaWkSxpN7OLwLuo2cuTo5c/Mw19lfZ84qYqpYTJlJClrRSTeyUh8iplXILBJgVaqgEsCpSqQEg7yiWbkSWDExuzhk4SSMKkqqJ8Sf4aaiVqAHhpdSQlINIqJvTlpGfJkcY15NcMactC7HbXlYf8GRLRSPdJvvOKnKklxvJLs5YCwMQwu3kSCVhKa1WExKQlirMAqUqgE6p6NlC/2pQlMsSJSjuqqUkGrfpZQUthWewaM/L2h+GApyXKb6ABye7typMJHEpRGnNwlTo08zaq3UldJfIAkWzIu793eORkMQ6aRU404+ceh19Oq0Sl9TvaK12Skam8HIl2SW0EAzhfowhvMFIaLyM8OwKRmrt8YrQWV3izC+8rp84pPvGOGH2Fmsogh3DdjDDZU+hE6Wo7iwxuxuHSq4OTE5aa5Qkws24JHL784ZFImzJUtJG4oAnm9V+NO6W4nnGeUdmjlUbF37RIKaVSiqcFKBWJhQ7aCWAybjUnLMRQlKw5QgtoxDnmA7kxrfbjZsuf42LlGmck1YiSwIIdhOSdCG3nca2YviZeHUssFIJszqB7AHOLRaatEGnZTPSVElVVTZKFJ8lXMCUw1mYUh1NUQ4KaGbRyx0zcQNhMGtayEIrKblsgPzFQsAHzPFuUOmhHF2DJS1iG+MNsPhGKWFX8qXJbtZMTxOFlIl7qlTF1DepCEG2+kJIKyAz1VB3G6I5iMBMOGE2YUiWDSgKN1sbkC7gEs+TnjCuVjrG4voYTsKtBAWmmoOArhdjY3726xWrEJyJUVOAAmWCFH8r11O7AMkvGfkzKfdtzFvhH0b2YMvCIQqbh1JmzEJmftClEkViqhMsj8JgQCc1UqNgYnNKKtlcbc3SDsHshSAk45KxJZhKTQCLHemEOtPQX1tlBO0sLhQPwZIqzrUTMAYWdJsQ8TxOPUobq0qSzCzuD96QkmzgD4ZUAp2Sq4pJGR5EFj5xj5NvRvWOMVsz22gmeozCmmabTCC+8TYgEPTo2loQbQwZQRU17hQyPbjGqx2Fqf8zZceKef6PCUkKSy3YGlXEEZK6tn0MbMctGLPjTYkA0EafY4ALL0v1BBCh8D2jOrRRMY6EfWGeAnuoBrEkP6/OK5FcSOB8Z7NxsebJC0T11qXLQaSblyGSpm3m3mH83JoFm7WIQZwUyllQCQSVJSmwqOVySSOIBgHCz6C5ySC44gX+UZlU83Ulyk3KCouOhzaMkcXJ7N2TIoNP+/yX7QmHeU9yXPU/frCclrfdoYYiUllkKJG7QSAHcpsRxAK8vywtUY2RWjzs0rkWIXl6x6Knj0NROwoB1NxIhtiLh+8LcMAZobJ9eWnpB89QAPlCSKY1bYLh1XV0+cVz/e6iO4fNX9Pzj08ulKhHeTvB5eIpAALq05c47gsbStKgTu5dXcq6k/CF8yY9h3PH9I8iG4iOTNvM20qVipeIQfeSHvdw5jntRsQTVftWElpKVJqnSUEEypgczCmXnQU0qYOQSrSMicUaKfv7vGl9hZqipSAWJ/Ell2/ElupI/vugn+Z4Tgo7Dzb0KNnzVzWkyXMxZslDB2vfVmc59oaYpJkg4c1BDhSwRT4isqiNQWLZgAdX+h4H2jkrQr9nTKStqvDMtIClFNUxIAvUxqDEG7aGMP7X44TDUHY3Dmop/OirNQe4JuAWiVuTqqNMJKKb7BjtCQFV/s6CtgBUpSkhr+6osLh+t4U7V2iuet1mok3fIMN1IADWGmgimU7EsTZ2GffXjFKcZM1LpYhveAuXsMrmKRhTsGTM2q6v4Hfs9s51CZMlpVJQyi+cwm6Eh8gSAS4y6xrNt7TSolZUkaklRe3KkC1xaMTgtoFMhV1KAmAqFTEBmSbg2GXfSJfvKhTCUkKGpVV8U59DpEp43NlcWSEIr5Hy9sykB0TEKUS6gC4L8SNcr5xHFLlqFZcJUN3UhQapPJiIz+K24tbVhAbIpSx7l4O2RjSDRobpe4CtPPLq0B4aVlI/UKTrwHyZlSGNlJZj+YOAk9QWHcQpxxZRW1juzRwOioLnrKiXspybWZ8/jFay9zn7qxxBsD527wY92HIrVCfFS2KSf4SAemkTQpq76hSe5A+DxZMlFqf7PL3T1ZoFK7D8zC/RQPwaLraML0xzj1AySl70/RwYRo8ocYUABjlq+r/ABhTLlsSk5gtC49aLfUx6kRmTaUlOYsenAgcbkdzEEYUlNVmHP5R6UpIUVE2dksH/ubp8YsmzC7kuQxvdxyOjxQxsGAj0XYqXkRZ47DCncCv8RPX6wbijAOz/fT3gnFLzPIwkikPJVhTvtxDQTKk1IWnVlfBxAEssoQVJXvtqpk8tPk8c0NFilJidTZRyehiRmASAeN7GIiHJF+GVxygzZ+0VS1ApzBhclUTUWMCjjaYLDJSVzZoUMNMvUlqkKUd1Qv7yVMoPYwj2vMXVSu6tf6mYkPxt2aKpW1pm6lJYcGdzo7u5i6agrnseLl+p/xC0+2FPwv6wGcmlRYbyWueIAdhkQ758omiUqbcneu5Obf5j2JWSoqVd8zfOK0TwDr9/KO/gZd7H+xsLSVS1FKgsIUoZKZBqOfugpUfSF20JzTgrK5foR9DDT2XwX4eJnKOSQlPUkKLjoEeZhBj7seI+B+loWPY8n7URxeRHAv2P6xPY8xlgHIuG7fVvKK5kyoPqwftFCFFJBGYNu0O1aJxdOzUghQJOeR52cK7i8AzJ1FzdJNKu4+/KOKxlK0sdyYkG+gPunqHIPQx3EJ3ZwOQl1j+oNTEeNM28246OzZ6GKlFy1m1ULJPcMYWzFgo5gg+jH75CIzUgS03LklhoMn+kEJSkoyDukfB4olRC3JhYLltABCvakpSVFTllG0Hm5OiRnC+aslQUoWGQ4Pr8IEey2V3Gmc2ekO5H35x2cL2ycj5/MRcqwtllfT7+UDhT1dj9T6JhkZ5JKNHZZdB6eo/Qx2KUWq+8wT8o9DkD//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349829" y="6488668"/>
            <a:ext cx="7315200" cy="369332"/>
          </a:xfrm>
          <a:prstGeom prst="rect">
            <a:avLst/>
          </a:prstGeom>
          <a:noFill/>
        </p:spPr>
        <p:txBody>
          <a:bodyPr wrap="square" rtlCol="0">
            <a:spAutoFit/>
          </a:bodyPr>
          <a:lstStyle/>
          <a:p>
            <a:r>
              <a:rPr lang="en-US" dirty="0">
                <a:solidFill>
                  <a:schemeClr val="bg1"/>
                </a:solidFill>
              </a:rPr>
              <a:t>2 Corinthians 11:15</a:t>
            </a:r>
          </a:p>
        </p:txBody>
      </p:sp>
      <p:pic>
        <p:nvPicPr>
          <p:cNvPr id="3" name="Picture 2">
            <a:extLst>
              <a:ext uri="{FF2B5EF4-FFF2-40B4-BE49-F238E27FC236}">
                <a16:creationId xmlns:a16="http://schemas.microsoft.com/office/drawing/2014/main" id="{9CEB584C-4E3E-44EC-8B41-D886EDE0D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819" y="1184880"/>
            <a:ext cx="2616841" cy="3127698"/>
          </a:xfrm>
          <a:prstGeom prst="rect">
            <a:avLst/>
          </a:prstGeom>
        </p:spPr>
      </p:pic>
      <p:pic>
        <p:nvPicPr>
          <p:cNvPr id="9" name="Picture 8">
            <a:extLst>
              <a:ext uri="{FF2B5EF4-FFF2-40B4-BE49-F238E27FC236}">
                <a16:creationId xmlns:a16="http://schemas.microsoft.com/office/drawing/2014/main" id="{7615C13F-70BD-471C-AEBD-07C713B1A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206" y="3876764"/>
            <a:ext cx="2844800" cy="2133600"/>
          </a:xfrm>
          <a:prstGeom prst="rect">
            <a:avLst/>
          </a:prstGeom>
        </p:spPr>
      </p:pic>
    </p:spTree>
    <p:extLst>
      <p:ext uri="{BB962C8B-B14F-4D97-AF65-F5344CB8AC3E}">
        <p14:creationId xmlns:p14="http://schemas.microsoft.com/office/powerpoint/2010/main" val="46702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5515" y="1458685"/>
            <a:ext cx="5105400" cy="1569660"/>
          </a:xfrm>
          <a:prstGeom prst="rect">
            <a:avLst/>
          </a:prstGeom>
          <a:noFill/>
        </p:spPr>
        <p:txBody>
          <a:bodyPr wrap="square" rtlCol="0">
            <a:spAutoFit/>
          </a:bodyPr>
          <a:lstStyle/>
          <a:p>
            <a:r>
              <a:rPr lang="en-US" sz="2400" dirty="0">
                <a:solidFill>
                  <a:schemeClr val="bg1"/>
                </a:solidFill>
              </a:rPr>
              <a:t>Using the scriptures and the prophets and the Holy Spirit as a guide can help eliminate the many deceptions that Satan has revealed to us.</a:t>
            </a:r>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The Holy Spirit As Our Guide</a:t>
            </a:r>
            <a:endParaRPr lang="en-US" sz="3600" dirty="0">
              <a:solidFill>
                <a:schemeClr val="bg1"/>
              </a:solidFill>
              <a:latin typeface="Berlin Sans FB Demi" panose="020E0802020502020306" pitchFamily="34" charset="0"/>
            </a:endParaRPr>
          </a:p>
        </p:txBody>
      </p:sp>
      <p:sp>
        <p:nvSpPr>
          <p:cNvPr id="8" name="TextBox 7"/>
          <p:cNvSpPr txBox="1"/>
          <p:nvPr/>
        </p:nvSpPr>
        <p:spPr>
          <a:xfrm>
            <a:off x="5181600" y="4724401"/>
            <a:ext cx="5105400" cy="1200329"/>
          </a:xfrm>
          <a:prstGeom prst="rect">
            <a:avLst/>
          </a:prstGeom>
          <a:noFill/>
        </p:spPr>
        <p:txBody>
          <a:bodyPr wrap="square" rtlCol="0">
            <a:spAutoFit/>
          </a:bodyPr>
          <a:lstStyle/>
          <a:p>
            <a:r>
              <a:rPr lang="en-US" sz="2400" dirty="0">
                <a:solidFill>
                  <a:schemeClr val="bg1"/>
                </a:solidFill>
              </a:rPr>
              <a:t>Paul was teaching the saints how to discern between false prophets and the true living gospel of Christ.</a:t>
            </a:r>
          </a:p>
        </p:txBody>
      </p:sp>
      <p:pic>
        <p:nvPicPr>
          <p:cNvPr id="10" name="Picture 9" descr="scripture reading.jpg"/>
          <p:cNvPicPr>
            <a:picLocks noChangeAspect="1"/>
          </p:cNvPicPr>
          <p:nvPr/>
        </p:nvPicPr>
        <p:blipFill>
          <a:blip r:embed="rId3" cstate="print"/>
          <a:srcRect l="2888" t="4324" r="7581" b="9189"/>
          <a:stretch>
            <a:fillRect/>
          </a:stretch>
        </p:blipFill>
        <p:spPr>
          <a:xfrm>
            <a:off x="6781800" y="2209800"/>
            <a:ext cx="2834640" cy="1828800"/>
          </a:xfrm>
          <a:prstGeom prst="rect">
            <a:avLst/>
          </a:prstGeom>
        </p:spPr>
      </p:pic>
      <p:pic>
        <p:nvPicPr>
          <p:cNvPr id="11" name="Picture 10" descr="Paul.jpg"/>
          <p:cNvPicPr>
            <a:picLocks noChangeAspect="1"/>
          </p:cNvPicPr>
          <p:nvPr/>
        </p:nvPicPr>
        <p:blipFill>
          <a:blip r:embed="rId4" cstate="print"/>
          <a:stretch>
            <a:fillRect/>
          </a:stretch>
        </p:blipFill>
        <p:spPr>
          <a:xfrm>
            <a:off x="2362200" y="3434862"/>
            <a:ext cx="2032000" cy="2813538"/>
          </a:xfrm>
          <a:prstGeom prst="rect">
            <a:avLst/>
          </a:prstGeom>
        </p:spPr>
      </p:pic>
      <p:sp>
        <p:nvSpPr>
          <p:cNvPr id="12" name="TextBox 11"/>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11:15</a:t>
            </a:r>
          </a:p>
        </p:txBody>
      </p:sp>
    </p:spTree>
    <p:extLst>
      <p:ext uri="{BB962C8B-B14F-4D97-AF65-F5344CB8AC3E}">
        <p14:creationId xmlns:p14="http://schemas.microsoft.com/office/powerpoint/2010/main" val="9085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769" y="1902737"/>
            <a:ext cx="3605541" cy="1569660"/>
          </a:xfrm>
          <a:prstGeom prst="rect">
            <a:avLst/>
          </a:prstGeom>
          <a:noFill/>
        </p:spPr>
        <p:txBody>
          <a:bodyPr wrap="square" rtlCol="0">
            <a:spAutoFit/>
          </a:bodyPr>
          <a:lstStyle/>
          <a:p>
            <a:r>
              <a:rPr lang="en-US" sz="2400" dirty="0">
                <a:solidFill>
                  <a:schemeClr val="bg1"/>
                </a:solidFill>
              </a:rPr>
              <a:t>“The Greek rendition of the word meek in the New Testament, by the way, is 'gentle and humble.‘”</a:t>
            </a:r>
          </a:p>
        </p:txBody>
      </p:sp>
      <p:sp>
        <p:nvSpPr>
          <p:cNvPr id="7" name="TextBox 6"/>
          <p:cNvSpPr txBox="1"/>
          <p:nvPr/>
        </p:nvSpPr>
        <p:spPr>
          <a:xfrm>
            <a:off x="76199" y="6418080"/>
            <a:ext cx="5486400" cy="369332"/>
          </a:xfrm>
          <a:prstGeom prst="rect">
            <a:avLst/>
          </a:prstGeom>
          <a:noFill/>
        </p:spPr>
        <p:txBody>
          <a:bodyPr wrap="square" rtlCol="0">
            <a:spAutoFit/>
          </a:bodyPr>
          <a:lstStyle/>
          <a:p>
            <a:r>
              <a:rPr lang="en-US" dirty="0">
                <a:solidFill>
                  <a:schemeClr val="bg1"/>
                </a:solidFill>
              </a:rPr>
              <a:t>2 Corinthians 10:1</a:t>
            </a: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Meekness</a:t>
            </a:r>
            <a:endParaRPr lang="en-US" sz="4400" dirty="0">
              <a:solidFill>
                <a:schemeClr val="bg1"/>
              </a:solidFill>
              <a:latin typeface="Berlin Sans FB Demi" panose="020E0802020502020306" pitchFamily="34" charset="0"/>
            </a:endParaRPr>
          </a:p>
        </p:txBody>
      </p:sp>
      <p:sp>
        <p:nvSpPr>
          <p:cNvPr id="2" name="Rectangle 1"/>
          <p:cNvSpPr/>
          <p:nvPr/>
        </p:nvSpPr>
        <p:spPr>
          <a:xfrm>
            <a:off x="8510257" y="1892672"/>
            <a:ext cx="2978590" cy="1938992"/>
          </a:xfrm>
          <a:prstGeom prst="rect">
            <a:avLst/>
          </a:prstGeom>
        </p:spPr>
        <p:txBody>
          <a:bodyPr wrap="square">
            <a:spAutoFit/>
          </a:bodyPr>
          <a:lstStyle/>
          <a:p>
            <a:r>
              <a:rPr lang="en-US" sz="2400" dirty="0">
                <a:solidFill>
                  <a:schemeClr val="bg1"/>
                </a:solidFill>
              </a:rPr>
              <a:t>“One cannot develop those other crucial virtues-faith, hope, and charity-without meekness.”</a:t>
            </a:r>
          </a:p>
        </p:txBody>
      </p:sp>
      <p:sp>
        <p:nvSpPr>
          <p:cNvPr id="3" name="Rectangle 2"/>
          <p:cNvSpPr/>
          <p:nvPr/>
        </p:nvSpPr>
        <p:spPr>
          <a:xfrm>
            <a:off x="3582154" y="4721010"/>
            <a:ext cx="6096000" cy="1754326"/>
          </a:xfrm>
          <a:prstGeom prst="rect">
            <a:avLst/>
          </a:prstGeom>
        </p:spPr>
        <p:txBody>
          <a:bodyPr>
            <a:spAutoFit/>
          </a:bodyPr>
          <a:lstStyle/>
          <a:p>
            <a:pPr fontAlgn="base"/>
            <a:r>
              <a:rPr lang="en-US" i="1" dirty="0">
                <a:solidFill>
                  <a:srgbClr val="FFFF00"/>
                </a:solidFill>
                <a:latin typeface="Palatino"/>
              </a:rPr>
              <a:t>Wherefore, if a man have faith he must needs have hope; for without faith there cannot be any hope.</a:t>
            </a:r>
          </a:p>
          <a:p>
            <a:pPr fontAlgn="base"/>
            <a:endParaRPr lang="en-US" i="1" dirty="0">
              <a:solidFill>
                <a:srgbClr val="FFFF00"/>
              </a:solidFill>
              <a:latin typeface="Palatino"/>
            </a:endParaRPr>
          </a:p>
          <a:p>
            <a:pPr fontAlgn="base"/>
            <a:r>
              <a:rPr lang="en-US" i="1" dirty="0">
                <a:solidFill>
                  <a:srgbClr val="FFFF00"/>
                </a:solidFill>
                <a:latin typeface="Palatino"/>
              </a:rPr>
              <a:t>And again, behold I say unto you that he cannot have faith and hope, save he shall be meek, and lowly of heart.</a:t>
            </a:r>
          </a:p>
          <a:p>
            <a:pPr fontAlgn="base"/>
            <a:r>
              <a:rPr lang="en-US" b="0" i="1" dirty="0">
                <a:solidFill>
                  <a:srgbClr val="FFFF00"/>
                </a:solidFill>
                <a:effectLst/>
                <a:latin typeface="Palatino"/>
              </a:rPr>
              <a:t>Moroni 7:42-43</a:t>
            </a:r>
          </a:p>
        </p:txBody>
      </p:sp>
      <p:pic>
        <p:nvPicPr>
          <p:cNvPr id="13314" name="Picture 2" descr="Image result for meek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53" y="1499890"/>
            <a:ext cx="3920988" cy="261943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705600" y="6488668"/>
            <a:ext cx="5486400" cy="369332"/>
          </a:xfrm>
          <a:prstGeom prst="rect">
            <a:avLst/>
          </a:prstGeom>
          <a:noFill/>
        </p:spPr>
        <p:txBody>
          <a:bodyPr wrap="square" rtlCol="0">
            <a:spAutoFit/>
          </a:bodyPr>
          <a:lstStyle/>
          <a:p>
            <a:pPr algn="r"/>
            <a:r>
              <a:rPr lang="en-US" dirty="0">
                <a:solidFill>
                  <a:schemeClr val="bg1"/>
                </a:solidFill>
              </a:rPr>
              <a:t>(2)</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344" y="113314"/>
            <a:ext cx="994574" cy="1244706"/>
          </a:xfrm>
          <a:prstGeom prst="rect">
            <a:avLst/>
          </a:prstGeom>
        </p:spPr>
      </p:pic>
    </p:spTree>
    <p:extLst>
      <p:ext uri="{BB962C8B-B14F-4D97-AF65-F5344CB8AC3E}">
        <p14:creationId xmlns:p14="http://schemas.microsoft.com/office/powerpoint/2010/main" val="11578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The Third Heaven</a:t>
            </a:r>
            <a:endParaRPr lang="en-US" sz="3600" dirty="0">
              <a:solidFill>
                <a:schemeClr val="bg1"/>
              </a:solidFill>
              <a:latin typeface="Berlin Sans FB Demi" panose="020E0802020502020306" pitchFamily="34" charset="0"/>
            </a:endParaRPr>
          </a:p>
        </p:txBody>
      </p:sp>
      <p:sp>
        <p:nvSpPr>
          <p:cNvPr id="8" name="TextBox 7"/>
          <p:cNvSpPr txBox="1"/>
          <p:nvPr/>
        </p:nvSpPr>
        <p:spPr>
          <a:xfrm>
            <a:off x="3273377" y="910216"/>
            <a:ext cx="7746748" cy="461665"/>
          </a:xfrm>
          <a:prstGeom prst="rect">
            <a:avLst/>
          </a:prstGeom>
          <a:noFill/>
        </p:spPr>
        <p:txBody>
          <a:bodyPr wrap="square" rtlCol="0">
            <a:spAutoFit/>
          </a:bodyPr>
          <a:lstStyle/>
          <a:p>
            <a:pPr fontAlgn="base"/>
            <a:r>
              <a:rPr lang="en-US" sz="2400" b="1" dirty="0">
                <a:solidFill>
                  <a:schemeClr val="bg1"/>
                </a:solidFill>
              </a:rPr>
              <a:t>The man whom Paul knew was Paul himself. </a:t>
            </a:r>
          </a:p>
        </p:txBody>
      </p:sp>
      <p:sp>
        <p:nvSpPr>
          <p:cNvPr id="12" name="TextBox 11"/>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12</a:t>
            </a:r>
          </a:p>
        </p:txBody>
      </p:sp>
      <p:sp>
        <p:nvSpPr>
          <p:cNvPr id="6" name="TextBox 5"/>
          <p:cNvSpPr txBox="1"/>
          <p:nvPr/>
        </p:nvSpPr>
        <p:spPr>
          <a:xfrm>
            <a:off x="318381" y="1789571"/>
            <a:ext cx="5105400" cy="2677656"/>
          </a:xfrm>
          <a:prstGeom prst="rect">
            <a:avLst/>
          </a:prstGeom>
          <a:noFill/>
        </p:spPr>
        <p:txBody>
          <a:bodyPr wrap="square" rtlCol="0">
            <a:spAutoFit/>
          </a:bodyPr>
          <a:lstStyle/>
          <a:p>
            <a:pPr fontAlgn="base"/>
            <a:r>
              <a:rPr lang="en-US" sz="2400" dirty="0">
                <a:solidFill>
                  <a:schemeClr val="bg1"/>
                </a:solidFill>
              </a:rPr>
              <a:t>“Paul ascended into the third heavens, and he could understand the three principal rounds of Jacob’s ladder—the telestial, the terrestrial, and the celestial glories or kingdoms, where Paul saw and heard things which were not lawful for him to utter.” (8)</a:t>
            </a:r>
          </a:p>
        </p:txBody>
      </p:sp>
      <p:pic>
        <p:nvPicPr>
          <p:cNvPr id="1026" name="Picture 2" descr="Image result for jacob's 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746" y="1476108"/>
            <a:ext cx="2362200" cy="4124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7001" y="5610946"/>
            <a:ext cx="667791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Read Genesis 28:10-15</a:t>
            </a:r>
          </a:p>
        </p:txBody>
      </p:sp>
      <p:sp>
        <p:nvSpPr>
          <p:cNvPr id="3" name="Rectangle 2"/>
          <p:cNvSpPr/>
          <p:nvPr/>
        </p:nvSpPr>
        <p:spPr>
          <a:xfrm>
            <a:off x="8202439" y="2719234"/>
            <a:ext cx="2824682" cy="923330"/>
          </a:xfrm>
          <a:prstGeom prst="rect">
            <a:avLst/>
          </a:prstGeom>
        </p:spPr>
        <p:txBody>
          <a:bodyPr wrap="square">
            <a:spAutoFit/>
          </a:bodyPr>
          <a:lstStyle/>
          <a:p>
            <a:pPr algn="ctr"/>
            <a:r>
              <a:rPr lang="en-US" dirty="0">
                <a:solidFill>
                  <a:schemeClr val="bg1"/>
                </a:solidFill>
                <a:latin typeface="Open Sans"/>
              </a:rPr>
              <a:t>Paul reinforced his authority as an Apostle of Jesus Christ</a:t>
            </a:r>
            <a:endParaRPr lang="en-US" dirty="0">
              <a:solidFill>
                <a:schemeClr val="bg1"/>
              </a:solidFill>
            </a:endParaRPr>
          </a:p>
        </p:txBody>
      </p:sp>
    </p:spTree>
    <p:extLst>
      <p:ext uri="{BB962C8B-B14F-4D97-AF65-F5344CB8AC3E}">
        <p14:creationId xmlns:p14="http://schemas.microsoft.com/office/powerpoint/2010/main" val="12395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6337" y="0"/>
            <a:ext cx="11787612"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The Ladder is Not An Escalator</a:t>
            </a:r>
            <a:endParaRPr lang="en-US" sz="3600" dirty="0">
              <a:solidFill>
                <a:schemeClr val="bg1"/>
              </a:solidFill>
              <a:latin typeface="Berlin Sans FB Demi" panose="020E0802020502020306" pitchFamily="34" charset="0"/>
            </a:endParaRPr>
          </a:p>
        </p:txBody>
      </p:sp>
      <p:sp>
        <p:nvSpPr>
          <p:cNvPr id="8" name="TextBox 7"/>
          <p:cNvSpPr txBox="1"/>
          <p:nvPr/>
        </p:nvSpPr>
        <p:spPr>
          <a:xfrm>
            <a:off x="1017521" y="1714123"/>
            <a:ext cx="5819697" cy="3785652"/>
          </a:xfrm>
          <a:prstGeom prst="rect">
            <a:avLst/>
          </a:prstGeom>
          <a:noFill/>
        </p:spPr>
        <p:txBody>
          <a:bodyPr wrap="square" rtlCol="0">
            <a:spAutoFit/>
          </a:bodyPr>
          <a:lstStyle/>
          <a:p>
            <a:pPr fontAlgn="base"/>
            <a:r>
              <a:rPr lang="en-US" sz="2400" b="1" dirty="0">
                <a:solidFill>
                  <a:schemeClr val="bg1"/>
                </a:solidFill>
              </a:rPr>
              <a:t>A Ladder requires climbing</a:t>
            </a:r>
          </a:p>
          <a:p>
            <a:pPr fontAlgn="base"/>
            <a:endParaRPr lang="en-US" sz="2400" b="1" dirty="0">
              <a:solidFill>
                <a:schemeClr val="bg1"/>
              </a:solidFill>
            </a:endParaRPr>
          </a:p>
          <a:p>
            <a:pPr fontAlgn="base"/>
            <a:r>
              <a:rPr lang="en-US" sz="2400" b="1" dirty="0">
                <a:solidFill>
                  <a:schemeClr val="bg1"/>
                </a:solidFill>
              </a:rPr>
              <a:t>You must make the effort to climb it</a:t>
            </a:r>
          </a:p>
          <a:p>
            <a:pPr fontAlgn="base"/>
            <a:endParaRPr lang="en-US" sz="2400" b="1" dirty="0">
              <a:solidFill>
                <a:schemeClr val="bg1"/>
              </a:solidFill>
            </a:endParaRPr>
          </a:p>
          <a:p>
            <a:pPr fontAlgn="base"/>
            <a:r>
              <a:rPr lang="en-US" sz="2400" b="1" dirty="0">
                <a:solidFill>
                  <a:schemeClr val="bg1"/>
                </a:solidFill>
              </a:rPr>
              <a:t>The ladder to Heaven is on the ground right next to where you are standing, but you have to take hold of it, step up on it, and ascend. </a:t>
            </a:r>
          </a:p>
          <a:p>
            <a:pPr fontAlgn="base"/>
            <a:endParaRPr lang="en-US" sz="2400" b="1" dirty="0">
              <a:solidFill>
                <a:schemeClr val="bg1"/>
              </a:solidFill>
            </a:endParaRPr>
          </a:p>
          <a:p>
            <a:pPr fontAlgn="base"/>
            <a:r>
              <a:rPr lang="en-US" sz="2400" b="1" dirty="0">
                <a:solidFill>
                  <a:schemeClr val="bg1"/>
                </a:solidFill>
              </a:rPr>
              <a:t>You are not supposed to just stand still.</a:t>
            </a:r>
          </a:p>
        </p:txBody>
      </p:sp>
      <p:sp>
        <p:nvSpPr>
          <p:cNvPr id="12" name="TextBox 11"/>
          <p:cNvSpPr txBox="1"/>
          <p:nvPr/>
        </p:nvSpPr>
        <p:spPr>
          <a:xfrm>
            <a:off x="0" y="6627168"/>
            <a:ext cx="7315200" cy="230832"/>
          </a:xfrm>
          <a:prstGeom prst="rect">
            <a:avLst/>
          </a:prstGeom>
          <a:noFill/>
        </p:spPr>
        <p:txBody>
          <a:bodyPr wrap="square" rtlCol="0">
            <a:spAutoFit/>
          </a:bodyPr>
          <a:lstStyle/>
          <a:p>
            <a:r>
              <a:rPr lang="en-US" sz="900" dirty="0">
                <a:solidFill>
                  <a:schemeClr val="bg1"/>
                </a:solidFill>
              </a:rPr>
              <a:t>http://www.clarion-call.org/yeshua/jacob/ladder.htm</a:t>
            </a:r>
          </a:p>
        </p:txBody>
      </p:sp>
      <p:grpSp>
        <p:nvGrpSpPr>
          <p:cNvPr id="10" name="Group 9"/>
          <p:cNvGrpSpPr/>
          <p:nvPr/>
        </p:nvGrpSpPr>
        <p:grpSpPr>
          <a:xfrm>
            <a:off x="8666841" y="3550295"/>
            <a:ext cx="2677720" cy="2898240"/>
            <a:chOff x="8528364" y="2027976"/>
            <a:chExt cx="2677720" cy="2898240"/>
          </a:xfrm>
        </p:grpSpPr>
        <p:pic>
          <p:nvPicPr>
            <p:cNvPr id="2052" name="Picture 4"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39084" y="2068716"/>
              <a:ext cx="2667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28364" y="2027976"/>
              <a:ext cx="2670773" cy="479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4" name="Picture 6" descr="Image result for animated ladder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44747" y="122725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6337" y="0"/>
            <a:ext cx="11787612"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Thorn in the Flesh</a:t>
            </a:r>
            <a:endParaRPr lang="en-US" sz="3600" dirty="0">
              <a:solidFill>
                <a:schemeClr val="bg1"/>
              </a:solidFill>
              <a:latin typeface="Berlin Sans FB Demi" panose="020E0802020502020306" pitchFamily="34" charset="0"/>
            </a:endParaRPr>
          </a:p>
        </p:txBody>
      </p:sp>
      <p:sp>
        <p:nvSpPr>
          <p:cNvPr id="8" name="TextBox 7"/>
          <p:cNvSpPr txBox="1"/>
          <p:nvPr/>
        </p:nvSpPr>
        <p:spPr>
          <a:xfrm>
            <a:off x="2886445" y="684600"/>
            <a:ext cx="7746748" cy="461665"/>
          </a:xfrm>
          <a:prstGeom prst="rect">
            <a:avLst/>
          </a:prstGeom>
          <a:noFill/>
        </p:spPr>
        <p:txBody>
          <a:bodyPr wrap="square" rtlCol="0">
            <a:spAutoFit/>
          </a:bodyPr>
          <a:lstStyle/>
          <a:p>
            <a:pPr fontAlgn="base"/>
            <a:r>
              <a:rPr lang="en-US" sz="2400" dirty="0">
                <a:solidFill>
                  <a:schemeClr val="bg1"/>
                </a:solidFill>
              </a:rPr>
              <a:t>A thorn or splinter that causes significant irritation </a:t>
            </a:r>
            <a:endParaRPr lang="en-US" sz="2400" b="1" dirty="0">
              <a:solidFill>
                <a:schemeClr val="bg1"/>
              </a:solidFill>
            </a:endParaRPr>
          </a:p>
        </p:txBody>
      </p:sp>
      <p:sp>
        <p:nvSpPr>
          <p:cNvPr id="12" name="TextBox 11"/>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12:7-8</a:t>
            </a:r>
          </a:p>
        </p:txBody>
      </p:sp>
      <p:sp>
        <p:nvSpPr>
          <p:cNvPr id="2" name="Rectangle 1"/>
          <p:cNvSpPr/>
          <p:nvPr/>
        </p:nvSpPr>
        <p:spPr>
          <a:xfrm>
            <a:off x="5579197" y="1192812"/>
            <a:ext cx="6323845" cy="3570208"/>
          </a:xfrm>
          <a:prstGeom prst="rect">
            <a:avLst/>
          </a:prstGeom>
        </p:spPr>
        <p:txBody>
          <a:bodyPr wrap="square">
            <a:spAutoFit/>
          </a:bodyPr>
          <a:lstStyle/>
          <a:p>
            <a:r>
              <a:rPr lang="en-US" sz="2800" b="1" dirty="0">
                <a:ln w="22225">
                  <a:solidFill>
                    <a:schemeClr val="accent2"/>
                  </a:solidFill>
                  <a:prstDash val="solid"/>
                </a:ln>
                <a:solidFill>
                  <a:schemeClr val="accent2">
                    <a:lumMod val="40000"/>
                    <a:lumOff val="60000"/>
                  </a:schemeClr>
                </a:solidFill>
                <a:latin typeface="Open Sans"/>
              </a:rPr>
              <a:t>HOWEVER</a:t>
            </a:r>
          </a:p>
          <a:p>
            <a:r>
              <a:rPr lang="en-US" dirty="0">
                <a:solidFill>
                  <a:schemeClr val="bg1"/>
                </a:solidFill>
                <a:latin typeface="Open Sans"/>
              </a:rPr>
              <a:t>“…some challenges in life will not be resolved here on earth. </a:t>
            </a:r>
          </a:p>
          <a:p>
            <a:endParaRPr lang="en-US" dirty="0">
              <a:solidFill>
                <a:schemeClr val="bg1"/>
              </a:solidFill>
              <a:latin typeface="Open Sans"/>
            </a:endParaRPr>
          </a:p>
          <a:p>
            <a:r>
              <a:rPr lang="en-US" dirty="0">
                <a:solidFill>
                  <a:schemeClr val="bg1"/>
                </a:solidFill>
                <a:latin typeface="Open Sans"/>
              </a:rPr>
              <a:t>Paul pled thrice that ‘a thorn in the flesh’ be removed. The Lord simply answered, ‘My grace is sufficient for thee: for my strength is made perfect in weakness’ .</a:t>
            </a:r>
          </a:p>
          <a:p>
            <a:endParaRPr lang="en-US" dirty="0">
              <a:solidFill>
                <a:schemeClr val="bg1"/>
              </a:solidFill>
              <a:latin typeface="Open Sans"/>
            </a:endParaRPr>
          </a:p>
          <a:p>
            <a:r>
              <a:rPr lang="en-US" dirty="0">
                <a:solidFill>
                  <a:schemeClr val="bg1"/>
                </a:solidFill>
                <a:latin typeface="Open Sans"/>
              </a:rPr>
              <a:t>He gave Paul strength to compensate so he could live a most meaningful life. He wants you to learn how to be cured when that is His will and how to obtain strength to live with your challenge when He intends it to be an instrument for growth. In either case the Redeemer will support you.” </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230" y="201571"/>
            <a:ext cx="1001564" cy="1257375"/>
          </a:xfrm>
          <a:prstGeom prst="rect">
            <a:avLst/>
          </a:prstGeom>
        </p:spPr>
      </p:pic>
      <p:grpSp>
        <p:nvGrpSpPr>
          <p:cNvPr id="20" name="Group 19"/>
          <p:cNvGrpSpPr/>
          <p:nvPr/>
        </p:nvGrpSpPr>
        <p:grpSpPr>
          <a:xfrm>
            <a:off x="363475" y="1377329"/>
            <a:ext cx="5658417" cy="4477016"/>
            <a:chOff x="363475" y="1377329"/>
            <a:chExt cx="5658417" cy="4477016"/>
          </a:xfrm>
        </p:grpSpPr>
        <p:grpSp>
          <p:nvGrpSpPr>
            <p:cNvPr id="6" name="Group 5"/>
            <p:cNvGrpSpPr/>
            <p:nvPr/>
          </p:nvGrpSpPr>
          <p:grpSpPr>
            <a:xfrm>
              <a:off x="2942204" y="1774995"/>
              <a:ext cx="3079688" cy="1906519"/>
              <a:chOff x="8418213" y="1577567"/>
              <a:chExt cx="3079688" cy="1906519"/>
            </a:xfrm>
          </p:grpSpPr>
          <p:sp>
            <p:nvSpPr>
              <p:cNvPr id="16" name="Rectangle 15"/>
              <p:cNvSpPr/>
              <p:nvPr/>
            </p:nvSpPr>
            <p:spPr>
              <a:xfrm>
                <a:off x="8418213" y="3114754"/>
                <a:ext cx="3079688" cy="369332"/>
              </a:xfrm>
              <a:prstGeom prst="rect">
                <a:avLst/>
              </a:prstGeom>
            </p:spPr>
            <p:txBody>
              <a:bodyPr wrap="square">
                <a:spAutoFit/>
              </a:bodyPr>
              <a:lstStyle/>
              <a:p>
                <a:r>
                  <a:rPr lang="en-US" dirty="0">
                    <a:solidFill>
                      <a:schemeClr val="bg1"/>
                    </a:solidFill>
                    <a:latin typeface="Open Sans"/>
                  </a:rPr>
                  <a:t>Canker in the mouth</a:t>
                </a:r>
                <a:endParaRPr lang="en-US" dirty="0">
                  <a:solidFill>
                    <a:schemeClr val="bg1"/>
                  </a:solidFill>
                </a:endParaRPr>
              </a:p>
            </p:txBody>
          </p:sp>
          <p:pic>
            <p:nvPicPr>
              <p:cNvPr id="1030" name="Picture 6" descr="Image result for canker sores in your 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191" y="1577567"/>
                <a:ext cx="190500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363475" y="1377329"/>
              <a:ext cx="5139353" cy="4477016"/>
              <a:chOff x="363475" y="1377329"/>
              <a:chExt cx="5139353" cy="4477016"/>
            </a:xfrm>
          </p:grpSpPr>
          <p:grpSp>
            <p:nvGrpSpPr>
              <p:cNvPr id="4" name="Group 3"/>
              <p:cNvGrpSpPr/>
              <p:nvPr/>
            </p:nvGrpSpPr>
            <p:grpSpPr>
              <a:xfrm>
                <a:off x="497769" y="1866707"/>
                <a:ext cx="2261858" cy="1769539"/>
                <a:chOff x="5973778" y="1669279"/>
                <a:chExt cx="2261858" cy="1769539"/>
              </a:xfrm>
            </p:grpSpPr>
            <p:pic>
              <p:nvPicPr>
                <p:cNvPr id="1028" name="Picture 4" descr="Image result for sliver in sk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986" y="1669279"/>
                  <a:ext cx="1542342" cy="13726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73778" y="3069486"/>
                  <a:ext cx="2261858" cy="369332"/>
                </a:xfrm>
                <a:prstGeom prst="rect">
                  <a:avLst/>
                </a:prstGeom>
              </p:spPr>
              <p:txBody>
                <a:bodyPr wrap="square">
                  <a:spAutoFit/>
                </a:bodyPr>
                <a:lstStyle/>
                <a:p>
                  <a:r>
                    <a:rPr lang="en-US" dirty="0">
                      <a:solidFill>
                        <a:schemeClr val="bg1"/>
                      </a:solidFill>
                      <a:latin typeface="Open Sans"/>
                    </a:rPr>
                    <a:t>Sliver in the skin</a:t>
                  </a:r>
                  <a:endParaRPr lang="en-US" dirty="0">
                    <a:solidFill>
                      <a:schemeClr val="bg1"/>
                    </a:solidFill>
                  </a:endParaRPr>
                </a:p>
              </p:txBody>
            </p:sp>
          </p:grpSp>
          <p:grpSp>
            <p:nvGrpSpPr>
              <p:cNvPr id="11" name="Group 10"/>
              <p:cNvGrpSpPr/>
              <p:nvPr/>
            </p:nvGrpSpPr>
            <p:grpSpPr>
              <a:xfrm>
                <a:off x="363475" y="4008165"/>
                <a:ext cx="2415768" cy="1766208"/>
                <a:chOff x="5839484" y="3810737"/>
                <a:chExt cx="2415768" cy="1766208"/>
              </a:xfrm>
            </p:grpSpPr>
            <p:sp>
              <p:nvSpPr>
                <p:cNvPr id="13" name="Rectangle 12"/>
                <p:cNvSpPr/>
                <p:nvPr/>
              </p:nvSpPr>
              <p:spPr>
                <a:xfrm>
                  <a:off x="5993394" y="5207613"/>
                  <a:ext cx="2261858" cy="369332"/>
                </a:xfrm>
                <a:prstGeom prst="rect">
                  <a:avLst/>
                </a:prstGeom>
              </p:spPr>
              <p:txBody>
                <a:bodyPr wrap="square">
                  <a:spAutoFit/>
                </a:bodyPr>
                <a:lstStyle/>
                <a:p>
                  <a:r>
                    <a:rPr lang="en-US" dirty="0">
                      <a:solidFill>
                        <a:schemeClr val="bg1"/>
                      </a:solidFill>
                      <a:latin typeface="Open Sans"/>
                    </a:rPr>
                    <a:t>Pebble in a shoe</a:t>
                  </a:r>
                </a:p>
              </p:txBody>
            </p:sp>
            <p:pic>
              <p:nvPicPr>
                <p:cNvPr id="1032" name="Picture 8" descr="Image result for pebble in your sho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9484" y="3810737"/>
                  <a:ext cx="2239947" cy="1350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167878" y="3880317"/>
                <a:ext cx="2334950" cy="1974028"/>
                <a:chOff x="8643887" y="3682889"/>
                <a:chExt cx="2334950" cy="1974028"/>
              </a:xfrm>
            </p:grpSpPr>
            <p:sp>
              <p:nvSpPr>
                <p:cNvPr id="19" name="Rectangle 18"/>
                <p:cNvSpPr/>
                <p:nvPr/>
              </p:nvSpPr>
              <p:spPr>
                <a:xfrm>
                  <a:off x="8716979" y="5287585"/>
                  <a:ext cx="2261858" cy="369332"/>
                </a:xfrm>
                <a:prstGeom prst="rect">
                  <a:avLst/>
                </a:prstGeom>
              </p:spPr>
              <p:txBody>
                <a:bodyPr wrap="square">
                  <a:spAutoFit/>
                </a:bodyPr>
                <a:lstStyle/>
                <a:p>
                  <a:r>
                    <a:rPr lang="en-US" dirty="0">
                      <a:solidFill>
                        <a:schemeClr val="bg1"/>
                      </a:solidFill>
                      <a:latin typeface="Open Sans"/>
                    </a:rPr>
                    <a:t>Ringing in the Ear</a:t>
                  </a:r>
                  <a:endParaRPr lang="en-US" dirty="0">
                    <a:solidFill>
                      <a:schemeClr val="bg1"/>
                    </a:solidFill>
                  </a:endParaRPr>
                </a:p>
              </p:txBody>
            </p:sp>
            <p:pic>
              <p:nvPicPr>
                <p:cNvPr id="1034" name="Picture 10" descr="Image result for ringing in the ea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3887" y="3682889"/>
                  <a:ext cx="2322280" cy="155001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1101436" y="1377329"/>
                <a:ext cx="4187365" cy="461665"/>
              </a:xfrm>
              <a:prstGeom prst="rect">
                <a:avLst/>
              </a:prstGeom>
              <a:noFill/>
            </p:spPr>
            <p:txBody>
              <a:bodyPr wrap="square" rtlCol="0">
                <a:spAutoFit/>
              </a:bodyPr>
              <a:lstStyle/>
              <a:p>
                <a:pPr fontAlgn="base"/>
                <a:r>
                  <a:rPr lang="en-US" sz="2400" dirty="0">
                    <a:solidFill>
                      <a:schemeClr val="bg1"/>
                    </a:solidFill>
                  </a:rPr>
                  <a:t>Small, non lasting irritations</a:t>
                </a:r>
                <a:endParaRPr lang="en-US" sz="2400" b="1" dirty="0">
                  <a:solidFill>
                    <a:schemeClr val="bg1"/>
                  </a:solidFill>
                </a:endParaRPr>
              </a:p>
            </p:txBody>
          </p:sp>
        </p:grpSp>
      </p:grpSp>
      <p:grpSp>
        <p:nvGrpSpPr>
          <p:cNvPr id="27" name="Group 26"/>
          <p:cNvGrpSpPr/>
          <p:nvPr/>
        </p:nvGrpSpPr>
        <p:grpSpPr>
          <a:xfrm>
            <a:off x="7730836" y="4909199"/>
            <a:ext cx="2510146" cy="1824110"/>
            <a:chOff x="384206" y="4158361"/>
            <a:chExt cx="3289208" cy="2390250"/>
          </a:xfrm>
        </p:grpSpPr>
        <p:grpSp>
          <p:nvGrpSpPr>
            <p:cNvPr id="28" name="Group 27"/>
            <p:cNvGrpSpPr/>
            <p:nvPr/>
          </p:nvGrpSpPr>
          <p:grpSpPr>
            <a:xfrm>
              <a:off x="384206" y="4158361"/>
              <a:ext cx="3289208" cy="2390250"/>
              <a:chOff x="609599" y="833642"/>
              <a:chExt cx="7941747" cy="5771225"/>
            </a:xfrm>
          </p:grpSpPr>
          <p:grpSp>
            <p:nvGrpSpPr>
              <p:cNvPr id="30" name="Group 14"/>
              <p:cNvGrpSpPr/>
              <p:nvPr/>
            </p:nvGrpSpPr>
            <p:grpSpPr>
              <a:xfrm rot="10800000">
                <a:off x="7696200" y="5257800"/>
                <a:ext cx="621450" cy="1347067"/>
                <a:chOff x="7010400" y="381000"/>
                <a:chExt cx="762000" cy="2033666"/>
              </a:xfrm>
            </p:grpSpPr>
            <p:sp>
              <p:nvSpPr>
                <p:cNvPr id="43" name="Rounded Rectangle 4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1"/>
              <p:cNvGrpSpPr/>
              <p:nvPr/>
            </p:nvGrpSpPr>
            <p:grpSpPr>
              <a:xfrm rot="10800000">
                <a:off x="939238" y="4923502"/>
                <a:ext cx="621450" cy="1347067"/>
                <a:chOff x="7010400" y="381000"/>
                <a:chExt cx="762000" cy="2033666"/>
              </a:xfrm>
            </p:grpSpPr>
            <p:sp>
              <p:nvSpPr>
                <p:cNvPr id="41" name="Rounded Rectangle 4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99460" y="833642"/>
                <a:ext cx="621450" cy="986197"/>
                <a:chOff x="7031201" y="834275"/>
                <a:chExt cx="762000" cy="1488861"/>
              </a:xfrm>
            </p:grpSpPr>
            <p:sp>
              <p:nvSpPr>
                <p:cNvPr id="39" name="Rounded Rectangle 3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646520" y="1148254"/>
                <a:ext cx="621450" cy="1017899"/>
                <a:chOff x="7087348" y="824753"/>
                <a:chExt cx="762000" cy="1536722"/>
              </a:xfrm>
            </p:grpSpPr>
            <p:sp>
              <p:nvSpPr>
                <p:cNvPr id="37" name="Rounded Rectangle 3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06300" y="4643440"/>
              <a:ext cx="2460380" cy="1532539"/>
            </a:xfrm>
            <a:prstGeom prst="rect">
              <a:avLst/>
            </a:prstGeom>
          </p:spPr>
          <p:txBody>
            <a:bodyPr wrap="square">
              <a:spAutoFit/>
            </a:bodyPr>
            <a:lstStyle/>
            <a:p>
              <a:pPr algn="ctr"/>
              <a:r>
                <a:rPr lang="en-US" sz="1400" b="1" dirty="0"/>
                <a:t>The Lord may allow us to experience weaknesses and trials so we can learn to be humble</a:t>
              </a:r>
              <a:endParaRPr lang="en-US" sz="1400" dirty="0"/>
            </a:p>
          </p:txBody>
        </p:sp>
      </p:grpSp>
      <p:sp>
        <p:nvSpPr>
          <p:cNvPr id="21" name="Rectangle 20"/>
          <p:cNvSpPr/>
          <p:nvPr/>
        </p:nvSpPr>
        <p:spPr>
          <a:xfrm>
            <a:off x="11614085" y="6382388"/>
            <a:ext cx="577915" cy="369332"/>
          </a:xfrm>
          <a:prstGeom prst="rect">
            <a:avLst/>
          </a:prstGeom>
        </p:spPr>
        <p:txBody>
          <a:bodyPr wrap="none">
            <a:spAutoFit/>
          </a:bodyPr>
          <a:lstStyle/>
          <a:p>
            <a:r>
              <a:rPr lang="en-US" dirty="0">
                <a:solidFill>
                  <a:schemeClr val="bg1"/>
                </a:solidFill>
                <a:latin typeface="Open Sans"/>
              </a:rPr>
              <a:t>(11)</a:t>
            </a:r>
            <a:endParaRPr lang="en-US" dirty="0">
              <a:solidFill>
                <a:schemeClr val="bg1"/>
              </a:solidFill>
            </a:endParaRPr>
          </a:p>
        </p:txBody>
      </p:sp>
    </p:spTree>
    <p:extLst>
      <p:ext uri="{BB962C8B-B14F-4D97-AF65-F5344CB8AC3E}">
        <p14:creationId xmlns:p14="http://schemas.microsoft.com/office/powerpoint/2010/main" val="20603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6939" y="1360832"/>
            <a:ext cx="8157652" cy="3785652"/>
          </a:xfrm>
          <a:prstGeom prst="rect">
            <a:avLst/>
          </a:prstGeom>
          <a:noFill/>
        </p:spPr>
        <p:txBody>
          <a:bodyPr wrap="square" rtlCol="0">
            <a:spAutoFit/>
          </a:bodyPr>
          <a:lstStyle/>
          <a:p>
            <a:pPr fontAlgn="base"/>
            <a:r>
              <a:rPr lang="en-US" sz="2400" dirty="0">
                <a:solidFill>
                  <a:schemeClr val="bg1"/>
                </a:solidFill>
              </a:rPr>
              <a:t>God is willing for us to undergo that challenge. Yet He promises us that His grace is sufficient for us. </a:t>
            </a:r>
          </a:p>
          <a:p>
            <a:pPr fontAlgn="base"/>
            <a:endParaRPr lang="en-US" sz="2400" dirty="0">
              <a:solidFill>
                <a:schemeClr val="bg1"/>
              </a:solidFill>
            </a:endParaRPr>
          </a:p>
          <a:p>
            <a:pPr fontAlgn="base"/>
            <a:r>
              <a:rPr lang="en-US" sz="2400" dirty="0">
                <a:solidFill>
                  <a:schemeClr val="bg1"/>
                </a:solidFill>
              </a:rPr>
              <a:t>He even indicates that some of the weaknesses and infirmities given to us can actually become a strength to us. </a:t>
            </a:r>
          </a:p>
          <a:p>
            <a:pPr fontAlgn="base"/>
            <a:endParaRPr lang="en-US" sz="2400" dirty="0">
              <a:solidFill>
                <a:schemeClr val="bg1"/>
              </a:solidFill>
            </a:endParaRPr>
          </a:p>
          <a:p>
            <a:pPr fontAlgn="base"/>
            <a:r>
              <a:rPr lang="en-US" sz="2400" dirty="0">
                <a:solidFill>
                  <a:schemeClr val="bg1"/>
                </a:solidFill>
              </a:rPr>
              <a:t>It is in our weakness and extremity that God's power is fully felt. </a:t>
            </a:r>
          </a:p>
          <a:p>
            <a:pPr fontAlgn="base"/>
            <a:endParaRPr lang="en-US" sz="2400" dirty="0">
              <a:solidFill>
                <a:schemeClr val="bg1"/>
              </a:solidFill>
            </a:endParaRPr>
          </a:p>
          <a:p>
            <a:pPr fontAlgn="base"/>
            <a:r>
              <a:rPr lang="en-US" sz="2400" dirty="0">
                <a:solidFill>
                  <a:schemeClr val="bg1"/>
                </a:solidFill>
              </a:rPr>
              <a:t>Only when, of ourselves, we are helpless is His help truly appreciated." </a:t>
            </a:r>
            <a:endParaRPr lang="en-US" sz="2400" b="1" dirty="0">
              <a:solidFill>
                <a:schemeClr val="bg1"/>
              </a:solidFill>
            </a:endParaRPr>
          </a:p>
        </p:txBody>
      </p:sp>
      <p:sp>
        <p:nvSpPr>
          <p:cNvPr id="11" name="TextBox 10"/>
          <p:cNvSpPr txBox="1"/>
          <p:nvPr/>
        </p:nvSpPr>
        <p:spPr>
          <a:xfrm>
            <a:off x="0" y="6488668"/>
            <a:ext cx="7315200" cy="369332"/>
          </a:xfrm>
          <a:prstGeom prst="rect">
            <a:avLst/>
          </a:prstGeom>
          <a:noFill/>
        </p:spPr>
        <p:txBody>
          <a:bodyPr wrap="square" rtlCol="0">
            <a:spAutoFit/>
          </a:bodyPr>
          <a:lstStyle/>
          <a:p>
            <a:r>
              <a:rPr lang="en-US" dirty="0">
                <a:solidFill>
                  <a:schemeClr val="bg1"/>
                </a:solidFill>
              </a:rPr>
              <a:t>2 Corinthians 12:9-10; Ether 12:26-27</a:t>
            </a:r>
          </a:p>
        </p:txBody>
      </p:sp>
      <p:sp>
        <p:nvSpPr>
          <p:cNvPr id="2" name="Rectangle 1"/>
          <p:cNvSpPr/>
          <p:nvPr/>
        </p:nvSpPr>
        <p:spPr>
          <a:xfrm>
            <a:off x="11662362" y="6382388"/>
            <a:ext cx="442750" cy="369332"/>
          </a:xfrm>
          <a:prstGeom prst="rect">
            <a:avLst/>
          </a:prstGeom>
        </p:spPr>
        <p:txBody>
          <a:bodyPr wrap="none">
            <a:spAutoFit/>
          </a:bodyPr>
          <a:lstStyle/>
          <a:p>
            <a:pPr fontAlgn="base"/>
            <a:r>
              <a:rPr lang="en-US" dirty="0">
                <a:solidFill>
                  <a:schemeClr val="bg1"/>
                </a:solidFill>
              </a:rPr>
              <a:t>(2)</a:t>
            </a:r>
            <a:endParaRPr lang="en-US"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01" y="401894"/>
            <a:ext cx="2045164" cy="2559516"/>
          </a:xfrm>
          <a:prstGeom prst="rect">
            <a:avLst/>
          </a:prstGeom>
        </p:spPr>
      </p:pic>
    </p:spTree>
    <p:extLst>
      <p:ext uri="{BB962C8B-B14F-4D97-AF65-F5344CB8AC3E}">
        <p14:creationId xmlns:p14="http://schemas.microsoft.com/office/powerpoint/2010/main" val="32967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7763" y="1416628"/>
            <a:ext cx="5029200" cy="3046988"/>
          </a:xfrm>
          <a:prstGeom prst="rect">
            <a:avLst/>
          </a:prstGeom>
          <a:noFill/>
        </p:spPr>
        <p:txBody>
          <a:bodyPr wrap="square" rtlCol="0">
            <a:spAutoFit/>
          </a:bodyPr>
          <a:lstStyle/>
          <a:p>
            <a:r>
              <a:rPr lang="en-US" sz="2400" dirty="0">
                <a:solidFill>
                  <a:schemeClr val="bg1"/>
                </a:solidFill>
              </a:rPr>
              <a:t>“Examine yourselves, whether ye be in the faith; prove your own selves. Know ye not your own selves, how that Jesus Christ is in you, except ye be reprobates?” </a:t>
            </a:r>
          </a:p>
          <a:p>
            <a:endParaRPr lang="en-US" sz="2400" dirty="0"/>
          </a:p>
          <a:p>
            <a:r>
              <a:rPr lang="en-US" sz="2400" dirty="0">
                <a:solidFill>
                  <a:srgbClr val="99FFCC"/>
                </a:solidFill>
              </a:rPr>
              <a:t>Reprobates: Corrupt or Immoral;  Those who are unworthy</a:t>
            </a:r>
            <a:endParaRPr lang="en-US" sz="2400" dirty="0">
              <a:solidFill>
                <a:srgbClr val="FFD347"/>
              </a:solidFill>
            </a:endParaRPr>
          </a:p>
        </p:txBody>
      </p:sp>
      <p:sp>
        <p:nvSpPr>
          <p:cNvPr id="5" name="TextBox 4"/>
          <p:cNvSpPr txBox="1"/>
          <p:nvPr/>
        </p:nvSpPr>
        <p:spPr>
          <a:xfrm>
            <a:off x="0" y="6396335"/>
            <a:ext cx="3276600" cy="369332"/>
          </a:xfrm>
          <a:prstGeom prst="rect">
            <a:avLst/>
          </a:prstGeom>
          <a:noFill/>
        </p:spPr>
        <p:txBody>
          <a:bodyPr wrap="square" rtlCol="0">
            <a:spAutoFit/>
          </a:bodyPr>
          <a:lstStyle/>
          <a:p>
            <a:r>
              <a:rPr lang="en-US" dirty="0">
                <a:solidFill>
                  <a:schemeClr val="bg1"/>
                </a:solidFill>
              </a:rPr>
              <a:t>2 Corinthians 13:5</a:t>
            </a:r>
          </a:p>
        </p:txBody>
      </p:sp>
      <p:sp>
        <p:nvSpPr>
          <p:cNvPr id="10" name="TextBox 9"/>
          <p:cNvSpPr txBox="1"/>
          <p:nvPr/>
        </p:nvSpPr>
        <p:spPr>
          <a:xfrm>
            <a:off x="226337" y="0"/>
            <a:ext cx="11787612"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Trial of Your Faith</a:t>
            </a:r>
            <a:endParaRPr lang="en-US" sz="3600" dirty="0">
              <a:solidFill>
                <a:schemeClr val="bg1"/>
              </a:solidFill>
              <a:latin typeface="Berlin Sans FB Demi" panose="020E0802020502020306" pitchFamily="34" charset="0"/>
            </a:endParaRPr>
          </a:p>
        </p:txBody>
      </p:sp>
      <p:pic>
        <p:nvPicPr>
          <p:cNvPr id="3" name="Picture 2">
            <a:extLst>
              <a:ext uri="{FF2B5EF4-FFF2-40B4-BE49-F238E27FC236}">
                <a16:creationId xmlns:a16="http://schemas.microsoft.com/office/drawing/2014/main" id="{1CEBA459-7B63-4AB0-8774-C8B007A63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5" y="1299382"/>
            <a:ext cx="2324100" cy="2324100"/>
          </a:xfrm>
          <a:prstGeom prst="rect">
            <a:avLst/>
          </a:prstGeom>
        </p:spPr>
      </p:pic>
      <p:pic>
        <p:nvPicPr>
          <p:cNvPr id="11" name="Picture 10">
            <a:extLst>
              <a:ext uri="{FF2B5EF4-FFF2-40B4-BE49-F238E27FC236}">
                <a16:creationId xmlns:a16="http://schemas.microsoft.com/office/drawing/2014/main" id="{8FA95744-24BD-40F0-B963-122C569E5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987" y="4005798"/>
            <a:ext cx="2124075" cy="2152650"/>
          </a:xfrm>
          <a:prstGeom prst="rect">
            <a:avLst/>
          </a:prstGeom>
        </p:spPr>
      </p:pic>
    </p:spTree>
    <p:extLst>
      <p:ext uri="{BB962C8B-B14F-4D97-AF65-F5344CB8AC3E}">
        <p14:creationId xmlns:p14="http://schemas.microsoft.com/office/powerpoint/2010/main" val="7835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Fiery Trials</a:t>
            </a:r>
          </a:p>
        </p:txBody>
      </p:sp>
      <p:sp>
        <p:nvSpPr>
          <p:cNvPr id="5" name="TextBox 4"/>
          <p:cNvSpPr txBox="1"/>
          <p:nvPr/>
        </p:nvSpPr>
        <p:spPr>
          <a:xfrm>
            <a:off x="-1" y="6396335"/>
            <a:ext cx="4998027" cy="369332"/>
          </a:xfrm>
          <a:prstGeom prst="rect">
            <a:avLst/>
          </a:prstGeom>
          <a:noFill/>
        </p:spPr>
        <p:txBody>
          <a:bodyPr wrap="square" rtlCol="0">
            <a:spAutoFit/>
          </a:bodyPr>
          <a:lstStyle/>
          <a:p>
            <a:r>
              <a:rPr lang="en-US" dirty="0">
                <a:solidFill>
                  <a:schemeClr val="bg1"/>
                </a:solidFill>
              </a:rPr>
              <a:t>2 Corinthians 13:5; 1 Peter 4:12</a:t>
            </a:r>
          </a:p>
        </p:txBody>
      </p:sp>
      <p:sp>
        <p:nvSpPr>
          <p:cNvPr id="7" name="TextBox 6"/>
          <p:cNvSpPr txBox="1"/>
          <p:nvPr/>
        </p:nvSpPr>
        <p:spPr>
          <a:xfrm>
            <a:off x="540327" y="1447800"/>
            <a:ext cx="5850082" cy="1569660"/>
          </a:xfrm>
          <a:prstGeom prst="rect">
            <a:avLst/>
          </a:prstGeom>
          <a:noFill/>
        </p:spPr>
        <p:txBody>
          <a:bodyPr wrap="square" rtlCol="0">
            <a:spAutoFit/>
          </a:bodyPr>
          <a:lstStyle/>
          <a:p>
            <a:r>
              <a:rPr lang="en-US" sz="2400" i="1" dirty="0">
                <a:solidFill>
                  <a:srgbClr val="FFD347"/>
                </a:solidFill>
              </a:rPr>
              <a:t>“…think it not strange concerning the fiery trial which is to try you, as though some strange thing happened unto you:”</a:t>
            </a:r>
            <a:endParaRPr lang="en-US" sz="2400" i="1" dirty="0">
              <a:solidFill>
                <a:srgbClr val="99FFCC"/>
              </a:solidFill>
            </a:endParaRPr>
          </a:p>
          <a:p>
            <a:endParaRPr lang="en-US" sz="2400" i="1" dirty="0">
              <a:solidFill>
                <a:srgbClr val="FFD347"/>
              </a:solidFill>
            </a:endParaRPr>
          </a:p>
        </p:txBody>
      </p:sp>
      <p:grpSp>
        <p:nvGrpSpPr>
          <p:cNvPr id="3" name="Group 2"/>
          <p:cNvGrpSpPr/>
          <p:nvPr/>
        </p:nvGrpSpPr>
        <p:grpSpPr>
          <a:xfrm>
            <a:off x="3516456" y="4180610"/>
            <a:ext cx="6864062" cy="2308324"/>
            <a:chOff x="3516456" y="4180610"/>
            <a:chExt cx="6864062" cy="2308324"/>
          </a:xfrm>
        </p:grpSpPr>
        <p:sp>
          <p:nvSpPr>
            <p:cNvPr id="8" name="TextBox 7"/>
            <p:cNvSpPr txBox="1"/>
            <p:nvPr/>
          </p:nvSpPr>
          <p:spPr>
            <a:xfrm>
              <a:off x="4925291" y="4180610"/>
              <a:ext cx="5455227" cy="2308324"/>
            </a:xfrm>
            <a:prstGeom prst="rect">
              <a:avLst/>
            </a:prstGeom>
            <a:noFill/>
          </p:spPr>
          <p:txBody>
            <a:bodyPr wrap="square" rtlCol="0">
              <a:spAutoFit/>
            </a:bodyPr>
            <a:lstStyle/>
            <a:p>
              <a:r>
                <a:rPr lang="en-US" sz="2400" dirty="0">
                  <a:solidFill>
                    <a:schemeClr val="bg1"/>
                  </a:solidFill>
                </a:rPr>
                <a:t>The Fiery Trials are to make you stronger, but they have the potential to diminish or even destroy your trust in the Son of God, and to weaken your resolve to keep your promises to Him. </a:t>
              </a:r>
            </a:p>
            <a:p>
              <a:endParaRPr lang="en-US"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456" y="4440382"/>
              <a:ext cx="1085850" cy="1447800"/>
            </a:xfrm>
            <a:prstGeom prst="rect">
              <a:avLst/>
            </a:prstGeom>
          </p:spPr>
        </p:pic>
      </p:grpSp>
      <p:sp>
        <p:nvSpPr>
          <p:cNvPr id="11" name="TextBox 10"/>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(12)</a:t>
            </a:r>
          </a:p>
        </p:txBody>
      </p:sp>
      <p:pic>
        <p:nvPicPr>
          <p:cNvPr id="12" name="Picture 11">
            <a:extLst>
              <a:ext uri="{FF2B5EF4-FFF2-40B4-BE49-F238E27FC236}">
                <a16:creationId xmlns:a16="http://schemas.microsoft.com/office/drawing/2014/main" id="{AEF3DAD9-DBB1-45B3-ADFF-7A23866BE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904" y="1082233"/>
            <a:ext cx="1853184" cy="2804160"/>
          </a:xfrm>
          <a:prstGeom prst="rect">
            <a:avLst/>
          </a:prstGeom>
        </p:spPr>
      </p:pic>
    </p:spTree>
    <p:extLst>
      <p:ext uri="{BB962C8B-B14F-4D97-AF65-F5344CB8AC3E}">
        <p14:creationId xmlns:p14="http://schemas.microsoft.com/office/powerpoint/2010/main" val="221331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Gift of Faith</a:t>
            </a:r>
          </a:p>
        </p:txBody>
      </p:sp>
      <p:sp>
        <p:nvSpPr>
          <p:cNvPr id="5" name="TextBox 4"/>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(12)</a:t>
            </a:r>
          </a:p>
        </p:txBody>
      </p:sp>
      <p:sp>
        <p:nvSpPr>
          <p:cNvPr id="7" name="TextBox 6"/>
          <p:cNvSpPr txBox="1"/>
          <p:nvPr/>
        </p:nvSpPr>
        <p:spPr>
          <a:xfrm>
            <a:off x="1205346" y="1260764"/>
            <a:ext cx="3810000" cy="2062103"/>
          </a:xfrm>
          <a:prstGeom prst="rect">
            <a:avLst/>
          </a:prstGeom>
          <a:noFill/>
        </p:spPr>
        <p:txBody>
          <a:bodyPr wrap="square" rtlCol="0">
            <a:spAutoFit/>
          </a:bodyPr>
          <a:lstStyle/>
          <a:p>
            <a:r>
              <a:rPr lang="en-US" sz="3200" dirty="0">
                <a:solidFill>
                  <a:schemeClr val="bg1"/>
                </a:solidFill>
              </a:rPr>
              <a:t>“The gift of faith is a priceless spiritual endowment.”</a:t>
            </a:r>
          </a:p>
          <a:p>
            <a:endParaRPr lang="en-US" sz="3200" dirty="0">
              <a:solidFill>
                <a:schemeClr val="bg1"/>
              </a:solidFill>
            </a:endParaRPr>
          </a:p>
        </p:txBody>
      </p:sp>
      <p:sp>
        <p:nvSpPr>
          <p:cNvPr id="8" name="TextBox 7"/>
          <p:cNvSpPr txBox="1"/>
          <p:nvPr/>
        </p:nvSpPr>
        <p:spPr>
          <a:xfrm>
            <a:off x="4582391" y="3938154"/>
            <a:ext cx="5884718" cy="2062103"/>
          </a:xfrm>
          <a:prstGeom prst="rect">
            <a:avLst/>
          </a:prstGeom>
          <a:noFill/>
        </p:spPr>
        <p:txBody>
          <a:bodyPr wrap="square" rtlCol="0">
            <a:spAutoFit/>
          </a:bodyPr>
          <a:lstStyle/>
          <a:p>
            <a:r>
              <a:rPr lang="en-US" sz="3200" dirty="0">
                <a:solidFill>
                  <a:schemeClr val="bg1"/>
                </a:solidFill>
              </a:rPr>
              <a:t>“Our faith is centered in God, our Father, and in His Son, Jesus Christ, our Savior and Redeemer.”</a:t>
            </a:r>
          </a:p>
          <a:p>
            <a:endParaRPr lang="en-US" sz="3200" dirty="0">
              <a:solidFill>
                <a:schemeClr val="bg1"/>
              </a:solidFill>
            </a:endParaRPr>
          </a:p>
        </p:txBody>
      </p:sp>
      <p:sp>
        <p:nvSpPr>
          <p:cNvPr id="10" name="TextBox 9"/>
          <p:cNvSpPr txBox="1"/>
          <p:nvPr/>
        </p:nvSpPr>
        <p:spPr>
          <a:xfrm>
            <a:off x="0" y="6396335"/>
            <a:ext cx="3276600" cy="369332"/>
          </a:xfrm>
          <a:prstGeom prst="rect">
            <a:avLst/>
          </a:prstGeom>
          <a:noFill/>
        </p:spPr>
        <p:txBody>
          <a:bodyPr wrap="square" rtlCol="0">
            <a:spAutoFit/>
          </a:bodyPr>
          <a:lstStyle/>
          <a:p>
            <a:r>
              <a:rPr lang="en-US" dirty="0">
                <a:solidFill>
                  <a:schemeClr val="bg1"/>
                </a:solidFill>
              </a:rPr>
              <a:t>2 Corinthians 13:5</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1265" y="138546"/>
            <a:ext cx="1085850" cy="1447800"/>
          </a:xfrm>
          <a:prstGeom prst="rect">
            <a:avLst/>
          </a:prstGeom>
        </p:spPr>
      </p:pic>
      <p:pic>
        <p:nvPicPr>
          <p:cNvPr id="3" name="Picture 2">
            <a:extLst>
              <a:ext uri="{FF2B5EF4-FFF2-40B4-BE49-F238E27FC236}">
                <a16:creationId xmlns:a16="http://schemas.microsoft.com/office/drawing/2014/main" id="{F3485D69-2C74-4E8F-AF6A-C055B6953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304" y="1446285"/>
            <a:ext cx="4108704" cy="2115312"/>
          </a:xfrm>
          <a:prstGeom prst="rect">
            <a:avLst/>
          </a:prstGeom>
        </p:spPr>
      </p:pic>
    </p:spTree>
    <p:extLst>
      <p:ext uri="{BB962C8B-B14F-4D97-AF65-F5344CB8AC3E}">
        <p14:creationId xmlns:p14="http://schemas.microsoft.com/office/powerpoint/2010/main" val="40946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05200" y="2286000"/>
            <a:ext cx="4572000" cy="2308324"/>
          </a:xfrm>
          <a:prstGeom prst="rect">
            <a:avLst/>
          </a:prstGeom>
          <a:noFill/>
        </p:spPr>
        <p:txBody>
          <a:bodyPr wrap="square" rtlCol="0">
            <a:spAutoFit/>
          </a:bodyPr>
          <a:lstStyle/>
          <a:p>
            <a:pPr algn="ctr"/>
            <a:r>
              <a:rPr lang="en-US" sz="4800" dirty="0">
                <a:solidFill>
                  <a:srgbClr val="FFD347"/>
                </a:solidFill>
              </a:rPr>
              <a:t>Remaining Faithful during trials:</a:t>
            </a:r>
          </a:p>
        </p:txBody>
      </p:sp>
      <p:sp>
        <p:nvSpPr>
          <p:cNvPr id="5" name="TextBox 4"/>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(12)</a:t>
            </a:r>
          </a:p>
        </p:txBody>
      </p:sp>
      <p:sp>
        <p:nvSpPr>
          <p:cNvPr id="7" name="TextBox 6"/>
          <p:cNvSpPr txBox="1"/>
          <p:nvPr/>
        </p:nvSpPr>
        <p:spPr>
          <a:xfrm>
            <a:off x="4648200" y="304800"/>
            <a:ext cx="2819400" cy="923330"/>
          </a:xfrm>
          <a:prstGeom prst="rect">
            <a:avLst/>
          </a:prstGeom>
          <a:noFill/>
        </p:spPr>
        <p:txBody>
          <a:bodyPr wrap="square" rtlCol="0">
            <a:spAutoFit/>
          </a:bodyPr>
          <a:lstStyle/>
          <a:p>
            <a:r>
              <a:rPr lang="en-US" dirty="0">
                <a:solidFill>
                  <a:srgbClr val="99FFCC"/>
                </a:solidFill>
              </a:rPr>
              <a:t>1. Immerse yourself in the very things that helped build your core of faith.</a:t>
            </a:r>
          </a:p>
        </p:txBody>
      </p:sp>
      <p:sp>
        <p:nvSpPr>
          <p:cNvPr id="9" name="TextBox 8"/>
          <p:cNvSpPr txBox="1"/>
          <p:nvPr/>
        </p:nvSpPr>
        <p:spPr>
          <a:xfrm>
            <a:off x="7467600" y="1219200"/>
            <a:ext cx="2971800" cy="923330"/>
          </a:xfrm>
          <a:prstGeom prst="rect">
            <a:avLst/>
          </a:prstGeom>
          <a:noFill/>
        </p:spPr>
        <p:txBody>
          <a:bodyPr wrap="square" rtlCol="0">
            <a:spAutoFit/>
          </a:bodyPr>
          <a:lstStyle/>
          <a:p>
            <a:r>
              <a:rPr lang="en-US" dirty="0">
                <a:solidFill>
                  <a:srgbClr val="99FFCC"/>
                </a:solidFill>
              </a:rPr>
              <a:t>2. Don’t step away from the Church…this is your sanctuary to protect your faith.</a:t>
            </a:r>
          </a:p>
        </p:txBody>
      </p:sp>
      <p:sp>
        <p:nvSpPr>
          <p:cNvPr id="10" name="TextBox 9"/>
          <p:cNvSpPr txBox="1"/>
          <p:nvPr/>
        </p:nvSpPr>
        <p:spPr>
          <a:xfrm>
            <a:off x="7696200" y="3200400"/>
            <a:ext cx="2438400" cy="369332"/>
          </a:xfrm>
          <a:prstGeom prst="rect">
            <a:avLst/>
          </a:prstGeom>
          <a:noFill/>
        </p:spPr>
        <p:txBody>
          <a:bodyPr wrap="square" rtlCol="0">
            <a:spAutoFit/>
          </a:bodyPr>
          <a:lstStyle/>
          <a:p>
            <a:r>
              <a:rPr lang="en-US" dirty="0">
                <a:solidFill>
                  <a:srgbClr val="99FFCC"/>
                </a:solidFill>
              </a:rPr>
              <a:t>3. Pray to find answers.</a:t>
            </a:r>
          </a:p>
        </p:txBody>
      </p:sp>
      <p:sp>
        <p:nvSpPr>
          <p:cNvPr id="12" name="TextBox 11"/>
          <p:cNvSpPr txBox="1"/>
          <p:nvPr/>
        </p:nvSpPr>
        <p:spPr>
          <a:xfrm>
            <a:off x="7391400" y="4419600"/>
            <a:ext cx="2438400" cy="923330"/>
          </a:xfrm>
          <a:prstGeom prst="rect">
            <a:avLst/>
          </a:prstGeom>
          <a:noFill/>
        </p:spPr>
        <p:txBody>
          <a:bodyPr wrap="square" rtlCol="0">
            <a:spAutoFit/>
          </a:bodyPr>
          <a:lstStyle/>
          <a:p>
            <a:r>
              <a:rPr lang="en-US" dirty="0">
                <a:solidFill>
                  <a:srgbClr val="99FFCC"/>
                </a:solidFill>
              </a:rPr>
              <a:t>4. Read and ponder scriptures and what the Savior teaches.</a:t>
            </a:r>
          </a:p>
        </p:txBody>
      </p:sp>
      <p:sp>
        <p:nvSpPr>
          <p:cNvPr id="13" name="TextBox 12"/>
          <p:cNvSpPr txBox="1"/>
          <p:nvPr/>
        </p:nvSpPr>
        <p:spPr>
          <a:xfrm>
            <a:off x="4876800" y="5486400"/>
            <a:ext cx="2438400" cy="923330"/>
          </a:xfrm>
          <a:prstGeom prst="rect">
            <a:avLst/>
          </a:prstGeom>
          <a:noFill/>
        </p:spPr>
        <p:txBody>
          <a:bodyPr wrap="square" rtlCol="0">
            <a:spAutoFit/>
          </a:bodyPr>
          <a:lstStyle/>
          <a:p>
            <a:r>
              <a:rPr lang="en-US" dirty="0">
                <a:solidFill>
                  <a:srgbClr val="99FFCC"/>
                </a:solidFill>
              </a:rPr>
              <a:t>5. Serve one another. Service helps take your mind off of yourself. </a:t>
            </a:r>
          </a:p>
        </p:txBody>
      </p:sp>
      <p:sp>
        <p:nvSpPr>
          <p:cNvPr id="14" name="TextBox 13"/>
          <p:cNvSpPr txBox="1"/>
          <p:nvPr/>
        </p:nvSpPr>
        <p:spPr>
          <a:xfrm>
            <a:off x="2133600" y="4495800"/>
            <a:ext cx="2438400" cy="923330"/>
          </a:xfrm>
          <a:prstGeom prst="rect">
            <a:avLst/>
          </a:prstGeom>
          <a:noFill/>
        </p:spPr>
        <p:txBody>
          <a:bodyPr wrap="square" rtlCol="0">
            <a:spAutoFit/>
          </a:bodyPr>
          <a:lstStyle/>
          <a:p>
            <a:r>
              <a:rPr lang="en-US" dirty="0">
                <a:solidFill>
                  <a:srgbClr val="99FFCC"/>
                </a:solidFill>
              </a:rPr>
              <a:t>6. Share or read your testimony, the one that converted you.</a:t>
            </a:r>
          </a:p>
        </p:txBody>
      </p:sp>
      <p:sp>
        <p:nvSpPr>
          <p:cNvPr id="15" name="TextBox 14"/>
          <p:cNvSpPr txBox="1"/>
          <p:nvPr/>
        </p:nvSpPr>
        <p:spPr>
          <a:xfrm>
            <a:off x="1676400" y="2819401"/>
            <a:ext cx="2438400" cy="1200329"/>
          </a:xfrm>
          <a:prstGeom prst="rect">
            <a:avLst/>
          </a:prstGeom>
          <a:noFill/>
        </p:spPr>
        <p:txBody>
          <a:bodyPr wrap="square" rtlCol="0">
            <a:spAutoFit/>
          </a:bodyPr>
          <a:lstStyle/>
          <a:p>
            <a:r>
              <a:rPr lang="en-US" dirty="0">
                <a:solidFill>
                  <a:srgbClr val="99FFCC"/>
                </a:solidFill>
              </a:rPr>
              <a:t>7. If you are able to partake of sacrament, do so with the atonement in mind.</a:t>
            </a:r>
          </a:p>
        </p:txBody>
      </p:sp>
      <p:sp>
        <p:nvSpPr>
          <p:cNvPr id="16" name="TextBox 15"/>
          <p:cNvSpPr txBox="1"/>
          <p:nvPr/>
        </p:nvSpPr>
        <p:spPr>
          <a:xfrm>
            <a:off x="1905000" y="1219200"/>
            <a:ext cx="2438400" cy="923330"/>
          </a:xfrm>
          <a:prstGeom prst="rect">
            <a:avLst/>
          </a:prstGeom>
          <a:noFill/>
        </p:spPr>
        <p:txBody>
          <a:bodyPr wrap="square" rtlCol="0">
            <a:spAutoFit/>
          </a:bodyPr>
          <a:lstStyle/>
          <a:p>
            <a:r>
              <a:rPr lang="en-US" dirty="0">
                <a:solidFill>
                  <a:srgbClr val="99FFCC"/>
                </a:solidFill>
              </a:rPr>
              <a:t>8. Ask for a Priesthood blessing to ease your trial.</a:t>
            </a:r>
          </a:p>
        </p:txBody>
      </p:sp>
      <p:sp>
        <p:nvSpPr>
          <p:cNvPr id="18" name="TextBox 17"/>
          <p:cNvSpPr txBox="1"/>
          <p:nvPr/>
        </p:nvSpPr>
        <p:spPr>
          <a:xfrm>
            <a:off x="0" y="6396335"/>
            <a:ext cx="3276600" cy="369332"/>
          </a:xfrm>
          <a:prstGeom prst="rect">
            <a:avLst/>
          </a:prstGeom>
          <a:noFill/>
        </p:spPr>
        <p:txBody>
          <a:bodyPr wrap="square" rtlCol="0">
            <a:spAutoFit/>
          </a:bodyPr>
          <a:lstStyle/>
          <a:p>
            <a:r>
              <a:rPr lang="en-US" dirty="0">
                <a:solidFill>
                  <a:schemeClr val="bg1"/>
                </a:solidFill>
              </a:rPr>
              <a:t>2 Corinthians 13:5</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828" y="211282"/>
            <a:ext cx="1085850" cy="1447800"/>
          </a:xfrm>
          <a:prstGeom prst="rect">
            <a:avLst/>
          </a:prstGeom>
        </p:spPr>
      </p:pic>
    </p:spTree>
    <p:extLst>
      <p:ext uri="{BB962C8B-B14F-4D97-AF65-F5344CB8AC3E}">
        <p14:creationId xmlns:p14="http://schemas.microsoft.com/office/powerpoint/2010/main" val="10173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Overcome</a:t>
            </a:r>
          </a:p>
        </p:txBody>
      </p:sp>
      <p:sp>
        <p:nvSpPr>
          <p:cNvPr id="8" name="TextBox 7"/>
          <p:cNvSpPr txBox="1"/>
          <p:nvPr/>
        </p:nvSpPr>
        <p:spPr>
          <a:xfrm>
            <a:off x="831273" y="1143000"/>
            <a:ext cx="4578927" cy="3416320"/>
          </a:xfrm>
          <a:prstGeom prst="rect">
            <a:avLst/>
          </a:prstGeom>
          <a:noFill/>
        </p:spPr>
        <p:txBody>
          <a:bodyPr wrap="square" rtlCol="0">
            <a:spAutoFit/>
          </a:bodyPr>
          <a:lstStyle/>
          <a:p>
            <a:r>
              <a:rPr lang="en-US" sz="3600" dirty="0">
                <a:solidFill>
                  <a:schemeClr val="bg1"/>
                </a:solidFill>
              </a:rPr>
              <a:t>“When you are faced with a test of faith, stay within the safety and security of the household of God.”</a:t>
            </a:r>
          </a:p>
          <a:p>
            <a:endParaRPr lang="en-US" sz="3600" dirty="0">
              <a:solidFill>
                <a:schemeClr val="bg1"/>
              </a:solidFill>
            </a:endParaRPr>
          </a:p>
        </p:txBody>
      </p:sp>
      <p:sp>
        <p:nvSpPr>
          <p:cNvPr id="9" name="TextBox 8"/>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(12)</a:t>
            </a:r>
          </a:p>
        </p:txBody>
      </p:sp>
      <p:pic>
        <p:nvPicPr>
          <p:cNvPr id="10" name="Picture 9" descr="temple reflection.jpg"/>
          <p:cNvPicPr>
            <a:picLocks noChangeAspect="1"/>
          </p:cNvPicPr>
          <p:nvPr/>
        </p:nvPicPr>
        <p:blipFill>
          <a:blip r:embed="rId3" cstate="print"/>
          <a:stretch>
            <a:fillRect/>
          </a:stretch>
        </p:blipFill>
        <p:spPr>
          <a:xfrm>
            <a:off x="5091545" y="3764973"/>
            <a:ext cx="3756000" cy="2817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220" y="96982"/>
            <a:ext cx="1085850" cy="1447800"/>
          </a:xfrm>
          <a:prstGeom prst="rect">
            <a:avLst/>
          </a:prstGeom>
        </p:spPr>
      </p:pic>
      <p:pic>
        <p:nvPicPr>
          <p:cNvPr id="3" name="Picture 2">
            <a:extLst>
              <a:ext uri="{FF2B5EF4-FFF2-40B4-BE49-F238E27FC236}">
                <a16:creationId xmlns:a16="http://schemas.microsoft.com/office/drawing/2014/main" id="{3C086CF9-1CFA-4A51-8639-E9B54F778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453" y="1036859"/>
            <a:ext cx="3467100" cy="1955800"/>
          </a:xfrm>
          <a:prstGeom prst="rect">
            <a:avLst/>
          </a:prstGeom>
        </p:spPr>
      </p:pic>
    </p:spTree>
    <p:extLst>
      <p:ext uri="{BB962C8B-B14F-4D97-AF65-F5344CB8AC3E}">
        <p14:creationId xmlns:p14="http://schemas.microsoft.com/office/powerpoint/2010/main" val="3214317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Peace</a:t>
            </a:r>
          </a:p>
        </p:txBody>
      </p:sp>
      <p:sp>
        <p:nvSpPr>
          <p:cNvPr id="8" name="TextBox 7"/>
          <p:cNvSpPr txBox="1"/>
          <p:nvPr/>
        </p:nvSpPr>
        <p:spPr>
          <a:xfrm>
            <a:off x="2057399" y="1143000"/>
            <a:ext cx="5237019" cy="1938992"/>
          </a:xfrm>
          <a:prstGeom prst="rect">
            <a:avLst/>
          </a:prstGeom>
          <a:noFill/>
        </p:spPr>
        <p:txBody>
          <a:bodyPr wrap="square" rtlCol="0">
            <a:spAutoFit/>
          </a:bodyPr>
          <a:lstStyle/>
          <a:p>
            <a:r>
              <a:rPr lang="en-US" sz="2400" dirty="0">
                <a:solidFill>
                  <a:schemeClr val="bg1"/>
                </a:solidFill>
              </a:rPr>
              <a:t>“Peace I leave with you, my peace I give unto you: not as the world </a:t>
            </a:r>
            <a:r>
              <a:rPr lang="en-US" sz="2400" dirty="0" err="1">
                <a:solidFill>
                  <a:schemeClr val="bg1"/>
                </a:solidFill>
              </a:rPr>
              <a:t>giveth</a:t>
            </a:r>
            <a:r>
              <a:rPr lang="en-US" sz="2400" dirty="0">
                <a:solidFill>
                  <a:schemeClr val="bg1"/>
                </a:solidFill>
              </a:rPr>
              <a:t>, give I unto you. Let not your heart be troubled, neither let it be afraid.”</a:t>
            </a:r>
          </a:p>
          <a:p>
            <a:endParaRPr lang="en-US" sz="2400" dirty="0">
              <a:solidFill>
                <a:schemeClr val="bg1"/>
              </a:solidFill>
            </a:endParaRPr>
          </a:p>
        </p:txBody>
      </p:sp>
      <p:sp>
        <p:nvSpPr>
          <p:cNvPr id="9" name="TextBox 8"/>
          <p:cNvSpPr txBox="1"/>
          <p:nvPr/>
        </p:nvSpPr>
        <p:spPr>
          <a:xfrm>
            <a:off x="110836" y="6396335"/>
            <a:ext cx="8326582" cy="369332"/>
          </a:xfrm>
          <a:prstGeom prst="rect">
            <a:avLst/>
          </a:prstGeom>
          <a:noFill/>
        </p:spPr>
        <p:txBody>
          <a:bodyPr wrap="square" rtlCol="0">
            <a:spAutoFit/>
          </a:bodyPr>
          <a:lstStyle/>
          <a:p>
            <a:r>
              <a:rPr lang="en-US" dirty="0">
                <a:solidFill>
                  <a:schemeClr val="bg1"/>
                </a:solidFill>
              </a:rPr>
              <a:t>2 Corinthians 13:11; John 14:27</a:t>
            </a:r>
          </a:p>
        </p:txBody>
      </p:sp>
      <p:sp>
        <p:nvSpPr>
          <p:cNvPr id="10" name="TextBox 9"/>
          <p:cNvSpPr txBox="1"/>
          <p:nvPr/>
        </p:nvSpPr>
        <p:spPr>
          <a:xfrm>
            <a:off x="5714999" y="4679372"/>
            <a:ext cx="5486401" cy="1323439"/>
          </a:xfrm>
          <a:prstGeom prst="rect">
            <a:avLst/>
          </a:prstGeom>
          <a:noFill/>
        </p:spPr>
        <p:txBody>
          <a:bodyPr wrap="square" rtlCol="0">
            <a:spAutoFit/>
          </a:bodyPr>
          <a:lstStyle/>
          <a:p>
            <a:pPr algn="ctr"/>
            <a:r>
              <a:rPr lang="en-US" sz="4000" dirty="0">
                <a:solidFill>
                  <a:schemeClr val="bg1"/>
                </a:solidFill>
              </a:rPr>
              <a:t>“No trial is so large we can’t overcome it.</a:t>
            </a:r>
          </a:p>
        </p:txBody>
      </p:sp>
      <p:pic>
        <p:nvPicPr>
          <p:cNvPr id="3" name="Picture 2">
            <a:extLst>
              <a:ext uri="{FF2B5EF4-FFF2-40B4-BE49-F238E27FC236}">
                <a16:creationId xmlns:a16="http://schemas.microsoft.com/office/drawing/2014/main" id="{2ABB5CC8-B432-4A86-B0B5-AB25EA696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86" y="561478"/>
            <a:ext cx="2476500" cy="3733800"/>
          </a:xfrm>
          <a:prstGeom prst="rect">
            <a:avLst/>
          </a:prstGeom>
        </p:spPr>
      </p:pic>
      <p:pic>
        <p:nvPicPr>
          <p:cNvPr id="5" name="Picture 4">
            <a:extLst>
              <a:ext uri="{FF2B5EF4-FFF2-40B4-BE49-F238E27FC236}">
                <a16:creationId xmlns:a16="http://schemas.microsoft.com/office/drawing/2014/main" id="{E712C872-ACF2-493D-B20E-AA673F78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206" y="3237714"/>
            <a:ext cx="2066544" cy="3066288"/>
          </a:xfrm>
          <a:prstGeom prst="rect">
            <a:avLst/>
          </a:prstGeom>
        </p:spPr>
      </p:pic>
    </p:spTree>
    <p:extLst>
      <p:ext uri="{BB962C8B-B14F-4D97-AF65-F5344CB8AC3E}">
        <p14:creationId xmlns:p14="http://schemas.microsoft.com/office/powerpoint/2010/main" val="379993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9947" y="1984218"/>
            <a:ext cx="5486400" cy="1569660"/>
          </a:xfrm>
          <a:prstGeom prst="rect">
            <a:avLst/>
          </a:prstGeom>
          <a:noFill/>
        </p:spPr>
        <p:txBody>
          <a:bodyPr wrap="square" rtlCol="0">
            <a:spAutoFit/>
          </a:bodyPr>
          <a:lstStyle/>
          <a:p>
            <a:pPr algn="ctr"/>
            <a:r>
              <a:rPr lang="en-US" sz="3200" dirty="0">
                <a:solidFill>
                  <a:schemeClr val="bg1"/>
                </a:solidFill>
              </a:rPr>
              <a:t>We do not go against our principles, and the covenants (baptisms) we have taken.</a:t>
            </a:r>
          </a:p>
        </p:txBody>
      </p:sp>
      <p:sp>
        <p:nvSpPr>
          <p:cNvPr id="7" name="TextBox 6"/>
          <p:cNvSpPr txBox="1"/>
          <p:nvPr/>
        </p:nvSpPr>
        <p:spPr>
          <a:xfrm>
            <a:off x="76199" y="6418080"/>
            <a:ext cx="5486400" cy="369332"/>
          </a:xfrm>
          <a:prstGeom prst="rect">
            <a:avLst/>
          </a:prstGeom>
          <a:noFill/>
        </p:spPr>
        <p:txBody>
          <a:bodyPr wrap="square" rtlCol="0">
            <a:spAutoFit/>
          </a:bodyPr>
          <a:lstStyle/>
          <a:p>
            <a:r>
              <a:rPr lang="en-US" dirty="0">
                <a:solidFill>
                  <a:schemeClr val="bg1"/>
                </a:solidFill>
              </a:rPr>
              <a:t>2 Corinthians 10:3-6</a:t>
            </a:r>
          </a:p>
        </p:txBody>
      </p:sp>
      <p:sp>
        <p:nvSpPr>
          <p:cNvPr id="10" name="TextBox 9"/>
          <p:cNvSpPr txBox="1"/>
          <p:nvPr/>
        </p:nvSpPr>
        <p:spPr>
          <a:xfrm>
            <a:off x="63375"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Spiritual Warfare</a:t>
            </a:r>
            <a:endParaRPr lang="en-US" sz="4400" dirty="0">
              <a:solidFill>
                <a:schemeClr val="bg1"/>
              </a:solidFill>
              <a:latin typeface="Berlin Sans FB Demi" panose="020E0802020502020306" pitchFamily="34" charset="0"/>
            </a:endParaRPr>
          </a:p>
        </p:txBody>
      </p:sp>
      <p:sp>
        <p:nvSpPr>
          <p:cNvPr id="2" name="Rectangle 1"/>
          <p:cNvSpPr/>
          <p:nvPr/>
        </p:nvSpPr>
        <p:spPr>
          <a:xfrm>
            <a:off x="2616452" y="969217"/>
            <a:ext cx="7451002" cy="400110"/>
          </a:xfrm>
          <a:prstGeom prst="rect">
            <a:avLst/>
          </a:prstGeom>
        </p:spPr>
        <p:txBody>
          <a:bodyPr wrap="square">
            <a:spAutoFit/>
          </a:bodyPr>
          <a:lstStyle/>
          <a:p>
            <a:r>
              <a:rPr lang="en-US" sz="2000" dirty="0">
                <a:solidFill>
                  <a:schemeClr val="bg1"/>
                </a:solidFill>
              </a:rPr>
              <a:t>A war of words, a war of ideas, a war of testimony, and a war of faith. </a:t>
            </a:r>
          </a:p>
        </p:txBody>
      </p:sp>
      <p:sp>
        <p:nvSpPr>
          <p:cNvPr id="3" name="Rectangle 2"/>
          <p:cNvSpPr/>
          <p:nvPr/>
        </p:nvSpPr>
        <p:spPr>
          <a:xfrm>
            <a:off x="2860896" y="4685759"/>
            <a:ext cx="7668285" cy="1754326"/>
          </a:xfrm>
          <a:prstGeom prst="rect">
            <a:avLst/>
          </a:prstGeom>
        </p:spPr>
        <p:txBody>
          <a:bodyPr wrap="square">
            <a:spAutoFit/>
          </a:bodyPr>
          <a:lstStyle/>
          <a:p>
            <a:r>
              <a:rPr lang="en-US" dirty="0">
                <a:solidFill>
                  <a:schemeClr val="bg1"/>
                </a:solidFill>
                <a:latin typeface="Abadi" panose="020B0604020104020204" pitchFamily="34" charset="0"/>
              </a:rPr>
              <a:t>Our fight is fought with words, faith, testimony, and the Spirit. It is a fight to the death-to the spiritual death of Satan and his forces.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And yet, ironically, while our enemy fights to increase the spiritual casualties on both sides of the conflict, our goal is to destroy only Satan and to save the rest of enemy from becoming 'angels to a devil‘ (3) </a:t>
            </a:r>
            <a:endParaRPr lang="en-US" dirty="0">
              <a:solidFill>
                <a:schemeClr val="bg1"/>
              </a:solidFill>
            </a:endParaRPr>
          </a:p>
        </p:txBody>
      </p:sp>
      <p:grpSp>
        <p:nvGrpSpPr>
          <p:cNvPr id="4" name="Group 3"/>
          <p:cNvGrpSpPr/>
          <p:nvPr/>
        </p:nvGrpSpPr>
        <p:grpSpPr>
          <a:xfrm>
            <a:off x="1070571" y="1436106"/>
            <a:ext cx="2292648" cy="2959701"/>
            <a:chOff x="1070571" y="1436106"/>
            <a:chExt cx="2292648" cy="2959701"/>
          </a:xfrm>
        </p:grpSpPr>
        <p:pic>
          <p:nvPicPr>
            <p:cNvPr id="2052" name="Picture 4" descr="https://prophetpaintings.files.wordpress.com/2011/08/wfhn-close-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43" y="1436106"/>
              <a:ext cx="2247976" cy="280997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70571" y="4180363"/>
              <a:ext cx="1084154" cy="215444"/>
            </a:xfrm>
            <a:prstGeom prst="rect">
              <a:avLst/>
            </a:prstGeom>
            <a:noFill/>
          </p:spPr>
          <p:txBody>
            <a:bodyPr wrap="square" rtlCol="0">
              <a:spAutoFit/>
            </a:bodyPr>
            <a:lstStyle/>
            <a:p>
              <a:r>
                <a:rPr lang="en-US" sz="800" dirty="0">
                  <a:solidFill>
                    <a:schemeClr val="bg1"/>
                  </a:solidFill>
                </a:rPr>
                <a:t>Doc Christensen</a:t>
              </a:r>
            </a:p>
          </p:txBody>
        </p:sp>
      </p:grpSp>
      <p:grpSp>
        <p:nvGrpSpPr>
          <p:cNvPr id="30" name="Group 29"/>
          <p:cNvGrpSpPr/>
          <p:nvPr/>
        </p:nvGrpSpPr>
        <p:grpSpPr>
          <a:xfrm>
            <a:off x="8701134" y="1480289"/>
            <a:ext cx="2282094" cy="2959276"/>
            <a:chOff x="8701134" y="1480289"/>
            <a:chExt cx="2282094" cy="2959276"/>
          </a:xfrm>
        </p:grpSpPr>
        <p:sp>
          <p:nvSpPr>
            <p:cNvPr id="31" name="TextBox 30"/>
            <p:cNvSpPr txBox="1"/>
            <p:nvPr/>
          </p:nvSpPr>
          <p:spPr>
            <a:xfrm>
              <a:off x="8701134" y="4224121"/>
              <a:ext cx="1084154" cy="215444"/>
            </a:xfrm>
            <a:prstGeom prst="rect">
              <a:avLst/>
            </a:prstGeom>
            <a:noFill/>
          </p:spPr>
          <p:txBody>
            <a:bodyPr wrap="square" rtlCol="0">
              <a:spAutoFit/>
            </a:bodyPr>
            <a:lstStyle/>
            <a:p>
              <a:r>
                <a:rPr lang="en-US" sz="800" dirty="0">
                  <a:solidFill>
                    <a:schemeClr val="bg1"/>
                  </a:solidFill>
                </a:rPr>
                <a:t>Doc Christensen</a:t>
              </a:r>
            </a:p>
          </p:txBody>
        </p:sp>
        <p:pic>
          <p:nvPicPr>
            <p:cNvPr id="2054"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186" b="9109"/>
            <a:stretch/>
          </p:blipFill>
          <p:spPr bwMode="auto">
            <a:xfrm>
              <a:off x="8810689" y="1480289"/>
              <a:ext cx="2172539" cy="27657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87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Wall of Faith</a:t>
            </a:r>
          </a:p>
        </p:txBody>
      </p:sp>
      <p:sp>
        <p:nvSpPr>
          <p:cNvPr id="8" name="TextBox 7"/>
          <p:cNvSpPr txBox="1"/>
          <p:nvPr/>
        </p:nvSpPr>
        <p:spPr>
          <a:xfrm>
            <a:off x="3179618" y="2067791"/>
            <a:ext cx="3352800" cy="2308324"/>
          </a:xfrm>
          <a:prstGeom prst="rect">
            <a:avLst/>
          </a:prstGeom>
          <a:noFill/>
        </p:spPr>
        <p:txBody>
          <a:bodyPr wrap="square" rtlCol="0">
            <a:spAutoFit/>
          </a:bodyPr>
          <a:lstStyle/>
          <a:p>
            <a:r>
              <a:rPr lang="en-US" sz="2400" dirty="0">
                <a:solidFill>
                  <a:schemeClr val="bg1"/>
                </a:solidFill>
              </a:rPr>
              <a:t>“Every (person) eventually is backed up to the wall of faith, and there…must make his stand.”</a:t>
            </a:r>
          </a:p>
          <a:p>
            <a:endParaRPr lang="en-US" sz="2400" dirty="0">
              <a:solidFill>
                <a:schemeClr val="bg1"/>
              </a:solidFill>
            </a:endParaRPr>
          </a:p>
        </p:txBody>
      </p:sp>
      <p:sp>
        <p:nvSpPr>
          <p:cNvPr id="9" name="TextBox 8"/>
          <p:cNvSpPr txBox="1"/>
          <p:nvPr/>
        </p:nvSpPr>
        <p:spPr>
          <a:xfrm>
            <a:off x="8808027" y="6303819"/>
            <a:ext cx="3276600" cy="369332"/>
          </a:xfrm>
          <a:prstGeom prst="rect">
            <a:avLst/>
          </a:prstGeom>
          <a:noFill/>
        </p:spPr>
        <p:txBody>
          <a:bodyPr wrap="square" rtlCol="0">
            <a:spAutoFit/>
          </a:bodyPr>
          <a:lstStyle/>
          <a:p>
            <a:pPr algn="r"/>
            <a:r>
              <a:rPr lang="en-US" dirty="0">
                <a:solidFill>
                  <a:schemeClr val="bg1"/>
                </a:solidFill>
              </a:rPr>
              <a:t>(12)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17" y="1204652"/>
            <a:ext cx="1895856" cy="2682240"/>
          </a:xfrm>
          <a:prstGeom prst="rect">
            <a:avLst/>
          </a:prstGeom>
        </p:spPr>
      </p:pic>
      <p:pic>
        <p:nvPicPr>
          <p:cNvPr id="4" name="Picture 3">
            <a:extLst>
              <a:ext uri="{FF2B5EF4-FFF2-40B4-BE49-F238E27FC236}">
                <a16:creationId xmlns:a16="http://schemas.microsoft.com/office/drawing/2014/main" id="{7B2025DC-9BA5-4038-A7FD-F8FAD1461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787" y="1647168"/>
            <a:ext cx="4435742" cy="4435742"/>
          </a:xfrm>
          <a:prstGeom prst="rect">
            <a:avLst/>
          </a:prstGeom>
        </p:spPr>
      </p:pic>
    </p:spTree>
    <p:extLst>
      <p:ext uri="{BB962C8B-B14F-4D97-AF65-F5344CB8AC3E}">
        <p14:creationId xmlns:p14="http://schemas.microsoft.com/office/powerpoint/2010/main" val="119637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Covenants</a:t>
            </a:r>
          </a:p>
        </p:txBody>
      </p:sp>
      <p:sp>
        <p:nvSpPr>
          <p:cNvPr id="8" name="TextBox 7"/>
          <p:cNvSpPr txBox="1"/>
          <p:nvPr/>
        </p:nvSpPr>
        <p:spPr>
          <a:xfrm>
            <a:off x="1901536" y="1672936"/>
            <a:ext cx="5462155" cy="3416320"/>
          </a:xfrm>
          <a:prstGeom prst="rect">
            <a:avLst/>
          </a:prstGeom>
          <a:noFill/>
        </p:spPr>
        <p:txBody>
          <a:bodyPr wrap="square" rtlCol="0">
            <a:spAutoFit/>
          </a:bodyPr>
          <a:lstStyle/>
          <a:p>
            <a:r>
              <a:rPr lang="en-US" sz="2400" dirty="0">
                <a:solidFill>
                  <a:schemeClr val="bg1"/>
                </a:solidFill>
              </a:rPr>
              <a:t>“There may be anguish, confusion, sleepless nights, and pillows wet with tears. </a:t>
            </a:r>
          </a:p>
          <a:p>
            <a:endParaRPr lang="en-US" sz="2400" dirty="0">
              <a:solidFill>
                <a:schemeClr val="bg1"/>
              </a:solidFill>
            </a:endParaRPr>
          </a:p>
          <a:p>
            <a:r>
              <a:rPr lang="en-US" sz="2400" dirty="0">
                <a:solidFill>
                  <a:schemeClr val="bg1"/>
                </a:solidFill>
              </a:rPr>
              <a:t>But our trials need not be spiritually fatal. </a:t>
            </a:r>
          </a:p>
          <a:p>
            <a:endParaRPr lang="en-US" sz="2400" dirty="0">
              <a:solidFill>
                <a:schemeClr val="bg1"/>
              </a:solidFill>
            </a:endParaRPr>
          </a:p>
          <a:p>
            <a:r>
              <a:rPr lang="en-US" sz="2400" dirty="0">
                <a:solidFill>
                  <a:schemeClr val="bg1"/>
                </a:solidFill>
              </a:rPr>
              <a:t>They need not take us from our covenants or from the household of God.”</a:t>
            </a:r>
          </a:p>
          <a:p>
            <a:endParaRPr lang="en-US" sz="2400" dirty="0">
              <a:solidFill>
                <a:schemeClr val="bg1"/>
              </a:solidFill>
            </a:endParaRPr>
          </a:p>
        </p:txBody>
      </p:sp>
      <p:pic>
        <p:nvPicPr>
          <p:cNvPr id="7" name="Picture 6" descr="IMG_3184.jpg"/>
          <p:cNvPicPr>
            <a:picLocks noChangeAspect="1"/>
          </p:cNvPicPr>
          <p:nvPr/>
        </p:nvPicPr>
        <p:blipFill>
          <a:blip r:embed="rId3" cstate="print"/>
          <a:stretch>
            <a:fillRect/>
          </a:stretch>
        </p:blipFill>
        <p:spPr>
          <a:xfrm>
            <a:off x="7495309" y="1915391"/>
            <a:ext cx="3886200" cy="2590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84" y="543791"/>
            <a:ext cx="1085850" cy="1447800"/>
          </a:xfrm>
          <a:prstGeom prst="rect">
            <a:avLst/>
          </a:prstGeom>
        </p:spPr>
      </p:pic>
      <p:sp>
        <p:nvSpPr>
          <p:cNvPr id="12" name="TextBox 11"/>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(12)</a:t>
            </a:r>
          </a:p>
        </p:txBody>
      </p:sp>
    </p:spTree>
    <p:extLst>
      <p:ext uri="{BB962C8B-B14F-4D97-AF65-F5344CB8AC3E}">
        <p14:creationId xmlns:p14="http://schemas.microsoft.com/office/powerpoint/2010/main" val="12500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Submit to all things</a:t>
            </a:r>
          </a:p>
        </p:txBody>
      </p:sp>
      <p:sp>
        <p:nvSpPr>
          <p:cNvPr id="8" name="TextBox 7"/>
          <p:cNvSpPr txBox="1"/>
          <p:nvPr/>
        </p:nvSpPr>
        <p:spPr>
          <a:xfrm>
            <a:off x="3723409" y="2310246"/>
            <a:ext cx="5029200" cy="1938992"/>
          </a:xfrm>
          <a:prstGeom prst="rect">
            <a:avLst/>
          </a:prstGeom>
          <a:noFill/>
        </p:spPr>
        <p:txBody>
          <a:bodyPr wrap="square" rtlCol="0">
            <a:spAutoFit/>
          </a:bodyPr>
          <a:lstStyle/>
          <a:p>
            <a:r>
              <a:rPr lang="en-US" sz="2400" dirty="0">
                <a:solidFill>
                  <a:schemeClr val="bg1"/>
                </a:solidFill>
              </a:rPr>
              <a:t>“As it must be with anyone who seeks sainthood, Paul had to be ‘willing to submit to all things which the Lord </a:t>
            </a:r>
            <a:r>
              <a:rPr lang="en-US" sz="2400" dirty="0" err="1">
                <a:solidFill>
                  <a:schemeClr val="bg1"/>
                </a:solidFill>
              </a:rPr>
              <a:t>seeth</a:t>
            </a:r>
            <a:r>
              <a:rPr lang="en-US" sz="2400" dirty="0">
                <a:solidFill>
                  <a:schemeClr val="bg1"/>
                </a:solidFill>
              </a:rPr>
              <a:t> fit to inflict upon him.’”</a:t>
            </a:r>
          </a:p>
          <a:p>
            <a:endParaRPr lang="en-US" sz="2400" dirty="0">
              <a:solidFill>
                <a:schemeClr val="bg1"/>
              </a:solidFill>
            </a:endParaRPr>
          </a:p>
        </p:txBody>
      </p:sp>
      <p:sp>
        <p:nvSpPr>
          <p:cNvPr id="9" name="TextBox 8"/>
          <p:cNvSpPr txBox="1"/>
          <p:nvPr/>
        </p:nvSpPr>
        <p:spPr>
          <a:xfrm>
            <a:off x="8915400" y="6396335"/>
            <a:ext cx="3276600" cy="461665"/>
          </a:xfrm>
          <a:prstGeom prst="rect">
            <a:avLst/>
          </a:prstGeom>
          <a:noFill/>
        </p:spPr>
        <p:txBody>
          <a:bodyPr wrap="square" rtlCol="0">
            <a:spAutoFit/>
          </a:bodyPr>
          <a:lstStyle/>
          <a:p>
            <a:pPr algn="r"/>
            <a:r>
              <a:rPr lang="en-US" sz="2400" dirty="0">
                <a:solidFill>
                  <a:srgbClr val="FFD347"/>
                </a:solidFill>
              </a:rPr>
              <a:t>(2)</a:t>
            </a:r>
          </a:p>
        </p:txBody>
      </p:sp>
      <p:sp>
        <p:nvSpPr>
          <p:cNvPr id="7" name="TextBox 6"/>
          <p:cNvSpPr txBox="1"/>
          <p:nvPr/>
        </p:nvSpPr>
        <p:spPr>
          <a:xfrm>
            <a:off x="3519054" y="4835238"/>
            <a:ext cx="5029200" cy="1323439"/>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rPr>
              <a:t>Read Mosiah 3:19</a:t>
            </a:r>
          </a:p>
          <a:p>
            <a:pPr algn="ctr"/>
            <a:endParaRPr lang="en-US" sz="4000" b="1" dirty="0">
              <a:ln w="22225">
                <a:solidFill>
                  <a:schemeClr val="accent2"/>
                </a:solidFill>
                <a:prstDash val="solid"/>
              </a:ln>
              <a:solidFill>
                <a:schemeClr val="accent2">
                  <a:lumMod val="40000"/>
                  <a:lumOff val="60000"/>
                </a:schemeClr>
              </a:solidFill>
            </a:endParaRPr>
          </a:p>
        </p:txBody>
      </p:sp>
      <p:pic>
        <p:nvPicPr>
          <p:cNvPr id="11" name="Picture 10" descr="mirror 8.jpg"/>
          <p:cNvPicPr>
            <a:picLocks noChangeAspect="1"/>
          </p:cNvPicPr>
          <p:nvPr/>
        </p:nvPicPr>
        <p:blipFill>
          <a:blip r:embed="rId3" cstate="print"/>
          <a:stretch>
            <a:fillRect/>
          </a:stretch>
        </p:blipFill>
        <p:spPr>
          <a:xfrm>
            <a:off x="893619" y="1852066"/>
            <a:ext cx="2448190" cy="306629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1" y="5503830"/>
            <a:ext cx="945292" cy="1183030"/>
          </a:xfrm>
          <a:prstGeom prst="rect">
            <a:avLst/>
          </a:prstGeom>
        </p:spPr>
      </p:pic>
      <p:pic>
        <p:nvPicPr>
          <p:cNvPr id="3" name="Picture 2">
            <a:extLst>
              <a:ext uri="{FF2B5EF4-FFF2-40B4-BE49-F238E27FC236}">
                <a16:creationId xmlns:a16="http://schemas.microsoft.com/office/drawing/2014/main" id="{7C963F3D-6F85-4765-A5E0-C7168C52E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1550954"/>
            <a:ext cx="2590800" cy="3457575"/>
          </a:xfrm>
          <a:prstGeom prst="rect">
            <a:avLst/>
          </a:prstGeom>
        </p:spPr>
      </p:pic>
    </p:spTree>
    <p:extLst>
      <p:ext uri="{BB962C8B-B14F-4D97-AF65-F5344CB8AC3E}">
        <p14:creationId xmlns:p14="http://schemas.microsoft.com/office/powerpoint/2010/main" val="25141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Moroni</a:t>
            </a:r>
          </a:p>
        </p:txBody>
      </p:sp>
      <p:sp>
        <p:nvSpPr>
          <p:cNvPr id="8" name="TextBox 7"/>
          <p:cNvSpPr txBox="1"/>
          <p:nvPr/>
        </p:nvSpPr>
        <p:spPr>
          <a:xfrm>
            <a:off x="1745673" y="1676400"/>
            <a:ext cx="7017327" cy="1569660"/>
          </a:xfrm>
          <a:prstGeom prst="rect">
            <a:avLst/>
          </a:prstGeom>
          <a:noFill/>
        </p:spPr>
        <p:txBody>
          <a:bodyPr wrap="square" rtlCol="0">
            <a:spAutoFit/>
          </a:bodyPr>
          <a:lstStyle/>
          <a:p>
            <a:r>
              <a:rPr lang="en-US" sz="2400" i="1" dirty="0">
                <a:solidFill>
                  <a:schemeClr val="bg1"/>
                </a:solidFill>
              </a:rPr>
              <a:t>“…I would show unto the world that faith is things which are hoped for and not seen; wherefore, dispute not because ye see not for ye receive no witness until after the trial of your faith.”</a:t>
            </a:r>
          </a:p>
        </p:txBody>
      </p:sp>
      <p:sp>
        <p:nvSpPr>
          <p:cNvPr id="9" name="TextBox 8"/>
          <p:cNvSpPr txBox="1"/>
          <p:nvPr/>
        </p:nvSpPr>
        <p:spPr>
          <a:xfrm>
            <a:off x="79663" y="6396335"/>
            <a:ext cx="3276600" cy="369332"/>
          </a:xfrm>
          <a:prstGeom prst="rect">
            <a:avLst/>
          </a:prstGeom>
          <a:noFill/>
        </p:spPr>
        <p:txBody>
          <a:bodyPr wrap="square" rtlCol="0">
            <a:spAutoFit/>
          </a:bodyPr>
          <a:lstStyle/>
          <a:p>
            <a:r>
              <a:rPr lang="en-US" dirty="0">
                <a:solidFill>
                  <a:schemeClr val="bg1"/>
                </a:solidFill>
              </a:rPr>
              <a:t>Ether 12:6</a:t>
            </a:r>
          </a:p>
        </p:txBody>
      </p:sp>
      <p:pic>
        <p:nvPicPr>
          <p:cNvPr id="3" name="Picture 2">
            <a:extLst>
              <a:ext uri="{FF2B5EF4-FFF2-40B4-BE49-F238E27FC236}">
                <a16:creationId xmlns:a16="http://schemas.microsoft.com/office/drawing/2014/main" id="{AB4ED747-6961-437A-9AA1-487F3585F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262" y="3138784"/>
            <a:ext cx="3403883" cy="3393959"/>
          </a:xfrm>
          <a:prstGeom prst="rect">
            <a:avLst/>
          </a:prstGeom>
        </p:spPr>
      </p:pic>
    </p:spTree>
    <p:extLst>
      <p:ext uri="{BB962C8B-B14F-4D97-AF65-F5344CB8AC3E}">
        <p14:creationId xmlns:p14="http://schemas.microsoft.com/office/powerpoint/2010/main" val="310619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1"/>
            <a:ext cx="6400800" cy="830997"/>
          </a:xfrm>
          <a:prstGeom prst="rect">
            <a:avLst/>
          </a:prstGeom>
          <a:noFill/>
        </p:spPr>
        <p:txBody>
          <a:bodyPr wrap="square" rtlCol="0">
            <a:spAutoFit/>
          </a:bodyPr>
          <a:lstStyle/>
          <a:p>
            <a:pPr algn="ctr"/>
            <a:r>
              <a:rPr lang="en-US" sz="4800" dirty="0">
                <a:solidFill>
                  <a:schemeClr val="bg1"/>
                </a:solidFill>
                <a:latin typeface="Berlin Sans FB" panose="020E0602020502020306" pitchFamily="34" charset="0"/>
              </a:rPr>
              <a:t>Passing Through </a:t>
            </a:r>
          </a:p>
        </p:txBody>
      </p:sp>
      <p:sp>
        <p:nvSpPr>
          <p:cNvPr id="8" name="TextBox 7"/>
          <p:cNvSpPr txBox="1"/>
          <p:nvPr/>
        </p:nvSpPr>
        <p:spPr>
          <a:xfrm>
            <a:off x="1828800" y="1219201"/>
            <a:ext cx="5029200" cy="830997"/>
          </a:xfrm>
          <a:prstGeom prst="rect">
            <a:avLst/>
          </a:prstGeom>
          <a:noFill/>
        </p:spPr>
        <p:txBody>
          <a:bodyPr wrap="square" rtlCol="0">
            <a:spAutoFit/>
          </a:bodyPr>
          <a:lstStyle/>
          <a:p>
            <a:r>
              <a:rPr lang="en-US" sz="2400" i="1" dirty="0">
                <a:solidFill>
                  <a:schemeClr val="bg1"/>
                </a:solidFill>
              </a:rPr>
              <a:t>“Hold on… , fear not…, for God shall be with you forever and ever.”</a:t>
            </a:r>
          </a:p>
        </p:txBody>
      </p:sp>
      <p:sp>
        <p:nvSpPr>
          <p:cNvPr id="9" name="TextBox 8"/>
          <p:cNvSpPr txBox="1"/>
          <p:nvPr/>
        </p:nvSpPr>
        <p:spPr>
          <a:xfrm>
            <a:off x="110836" y="6396335"/>
            <a:ext cx="3276600" cy="369332"/>
          </a:xfrm>
          <a:prstGeom prst="rect">
            <a:avLst/>
          </a:prstGeom>
          <a:noFill/>
        </p:spPr>
        <p:txBody>
          <a:bodyPr wrap="square" rtlCol="0">
            <a:spAutoFit/>
          </a:bodyPr>
          <a:lstStyle/>
          <a:p>
            <a:r>
              <a:rPr lang="en-US" dirty="0">
                <a:solidFill>
                  <a:schemeClr val="bg1"/>
                </a:solidFill>
              </a:rPr>
              <a:t>D&amp;C 122:9</a:t>
            </a:r>
          </a:p>
        </p:txBody>
      </p:sp>
      <p:sp>
        <p:nvSpPr>
          <p:cNvPr id="2" name="Rectangle 1"/>
          <p:cNvSpPr/>
          <p:nvPr/>
        </p:nvSpPr>
        <p:spPr>
          <a:xfrm>
            <a:off x="11541506" y="6392779"/>
            <a:ext cx="559769" cy="369332"/>
          </a:xfrm>
          <a:prstGeom prst="rect">
            <a:avLst/>
          </a:prstGeom>
        </p:spPr>
        <p:txBody>
          <a:bodyPr wrap="none">
            <a:spAutoFit/>
          </a:bodyPr>
          <a:lstStyle/>
          <a:p>
            <a:r>
              <a:rPr lang="en-US" dirty="0">
                <a:solidFill>
                  <a:srgbClr val="FFD347"/>
                </a:solidFill>
              </a:rPr>
              <a:t>(13)</a:t>
            </a:r>
          </a:p>
        </p:txBody>
      </p:sp>
      <p:grpSp>
        <p:nvGrpSpPr>
          <p:cNvPr id="3" name="Group 2"/>
          <p:cNvGrpSpPr/>
          <p:nvPr/>
        </p:nvGrpSpPr>
        <p:grpSpPr>
          <a:xfrm>
            <a:off x="6418119" y="3505200"/>
            <a:ext cx="5029200" cy="3020828"/>
            <a:chOff x="6418119" y="3505200"/>
            <a:chExt cx="5029200" cy="3020828"/>
          </a:xfrm>
        </p:grpSpPr>
        <p:sp>
          <p:nvSpPr>
            <p:cNvPr id="7" name="TextBox 6"/>
            <p:cNvSpPr txBox="1"/>
            <p:nvPr/>
          </p:nvSpPr>
          <p:spPr>
            <a:xfrm>
              <a:off x="6418119" y="3505200"/>
              <a:ext cx="5029200" cy="2308324"/>
            </a:xfrm>
            <a:prstGeom prst="rect">
              <a:avLst/>
            </a:prstGeom>
            <a:noFill/>
          </p:spPr>
          <p:txBody>
            <a:bodyPr wrap="square" rtlCol="0">
              <a:spAutoFit/>
            </a:bodyPr>
            <a:lstStyle/>
            <a:p>
              <a:r>
                <a:rPr lang="en-US" sz="2400" dirty="0">
                  <a:solidFill>
                    <a:schemeClr val="bg1"/>
                  </a:solidFill>
                </a:rPr>
                <a:t>“We may pass through the fiery furnace…we shall emerge from all these trials and difficulties the better and purer for them, if we only trust in our God and keep His commandments.” </a:t>
              </a:r>
            </a:p>
          </p:txBody>
        </p:sp>
        <p:pic>
          <p:nvPicPr>
            <p:cNvPr id="3074" name="Picture 2" descr="Image result for george c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544" y="5093566"/>
              <a:ext cx="1048874" cy="143246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2580C07E-CDC3-44C5-B493-33C012310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125" y="2340841"/>
            <a:ext cx="3577160" cy="3324113"/>
          </a:xfrm>
          <a:prstGeom prst="rect">
            <a:avLst/>
          </a:prstGeom>
        </p:spPr>
      </p:pic>
    </p:spTree>
    <p:extLst>
      <p:ext uri="{BB962C8B-B14F-4D97-AF65-F5344CB8AC3E}">
        <p14:creationId xmlns:p14="http://schemas.microsoft.com/office/powerpoint/2010/main" val="34450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#138 </a:t>
            </a:r>
            <a:r>
              <a:rPr lang="en-US" i="1" dirty="0">
                <a:solidFill>
                  <a:schemeClr val="bg1"/>
                </a:solidFill>
              </a:rPr>
              <a:t>Cast Thy Burden Upon the Lord</a:t>
            </a:r>
          </a:p>
          <a:p>
            <a:endParaRPr lang="en-US" i="1" dirty="0">
              <a:solidFill>
                <a:schemeClr val="bg1"/>
              </a:solidFill>
            </a:endParaRPr>
          </a:p>
          <a:p>
            <a:r>
              <a:rPr lang="en-US" i="1" dirty="0">
                <a:solidFill>
                  <a:schemeClr val="bg1"/>
                </a:solidFill>
              </a:rPr>
              <a:t>Video: </a:t>
            </a:r>
          </a:p>
          <a:p>
            <a:r>
              <a:rPr lang="en-US" b="1" dirty="0">
                <a:solidFill>
                  <a:schemeClr val="bg1"/>
                </a:solidFill>
              </a:rPr>
              <a:t>Our Hands, His Hands; Our Hearts, His Heart</a:t>
            </a:r>
            <a:r>
              <a:rPr lang="en-US" dirty="0">
                <a:solidFill>
                  <a:schemeClr val="bg1"/>
                </a:solidFill>
              </a:rPr>
              <a:t> (6:50)</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39</a:t>
            </a:r>
          </a:p>
          <a:p>
            <a:pPr marL="342900" indent="-342900">
              <a:buFontTx/>
              <a:buAutoNum type="arabicPeriod"/>
            </a:pPr>
            <a:r>
              <a:rPr lang="en-US" dirty="0">
                <a:solidFill>
                  <a:schemeClr val="bg1"/>
                </a:solidFill>
              </a:rPr>
              <a:t>Elder Neal A. Maxwell  ("Meekness-A Dimension of True Discipleship," </a:t>
            </a:r>
            <a:r>
              <a:rPr lang="en-US" i="1" dirty="0">
                <a:solidFill>
                  <a:schemeClr val="bg1"/>
                </a:solidFill>
              </a:rPr>
              <a:t>Ensign</a:t>
            </a:r>
            <a:r>
              <a:rPr lang="en-US" dirty="0">
                <a:solidFill>
                  <a:schemeClr val="bg1"/>
                </a:solidFill>
              </a:rPr>
              <a:t>, Mar. 1983, 70) ;(</a:t>
            </a:r>
            <a:r>
              <a:rPr lang="en-US" i="1" dirty="0">
                <a:solidFill>
                  <a:schemeClr val="bg1"/>
                </a:solidFill>
              </a:rPr>
              <a:t>All These Things Shall Give Thee Experience</a:t>
            </a:r>
            <a:r>
              <a:rPr lang="en-US" dirty="0">
                <a:solidFill>
                  <a:schemeClr val="bg1"/>
                </a:solidFill>
              </a:rPr>
              <a:t> [Salt Lake City: Deseret Book Co., 1979], 31.</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N. Eldon Tanner “Put on the Whole Armor of God” 1979 April General Conference</a:t>
            </a:r>
          </a:p>
          <a:p>
            <a:pPr marL="342900" indent="-342900">
              <a:buFontTx/>
              <a:buAutoNum type="arabicPeriod"/>
            </a:pPr>
            <a:r>
              <a:rPr lang="en-US" dirty="0">
                <a:solidFill>
                  <a:schemeClr val="bg1"/>
                </a:solidFill>
              </a:rPr>
              <a:t>W. </a:t>
            </a:r>
            <a:r>
              <a:rPr lang="en-US" dirty="0" err="1">
                <a:solidFill>
                  <a:schemeClr val="bg1"/>
                </a:solidFill>
              </a:rPr>
              <a:t>Dahlquist</a:t>
            </a:r>
            <a:r>
              <a:rPr lang="en-US" dirty="0">
                <a:solidFill>
                  <a:schemeClr val="bg1"/>
                </a:solidFill>
              </a:rPr>
              <a:t> II “Who’s on the Lord’s Side?” 2007 April General Conference</a:t>
            </a:r>
          </a:p>
          <a:p>
            <a:pPr marL="342900" indent="-342900">
              <a:buFontTx/>
              <a:buAutoNum type="arabicPeriod"/>
            </a:pPr>
            <a:r>
              <a:rPr lang="en-US" dirty="0">
                <a:solidFill>
                  <a:schemeClr val="bg1"/>
                </a:solidFill>
              </a:rPr>
              <a:t>George Albert Smith Oct. Conference Report 1945</a:t>
            </a:r>
          </a:p>
          <a:p>
            <a:pPr marL="342900" indent="-342900">
              <a:buFontTx/>
              <a:buAutoNum type="arabicPeriod"/>
            </a:pPr>
            <a:r>
              <a:rPr lang="en-US" dirty="0">
                <a:solidFill>
                  <a:schemeClr val="bg1"/>
                </a:solidFill>
              </a:rPr>
              <a:t>Boyd K. Packer Nov. Ensign 1999 “The Spirit of Revelation”</a:t>
            </a:r>
          </a:p>
          <a:p>
            <a:pPr marL="342900" indent="-342900">
              <a:buFontTx/>
              <a:buAutoNum type="arabicPeriod"/>
            </a:pPr>
            <a:r>
              <a:rPr lang="en-US" dirty="0">
                <a:solidFill>
                  <a:schemeClr val="bg1"/>
                </a:solidFill>
              </a:rPr>
              <a:t>Joseph Smith “Teachings of the Prophet Joseph Smith” page 213; 304–5</a:t>
            </a:r>
          </a:p>
          <a:p>
            <a:pPr marL="342900" indent="-342900">
              <a:buFontTx/>
              <a:buAutoNum type="arabicPeriod"/>
            </a:pPr>
            <a:r>
              <a:rPr lang="en-US" dirty="0">
                <a:solidFill>
                  <a:schemeClr val="bg1"/>
                </a:solidFill>
              </a:rPr>
              <a:t>Joseph Fielding Smith “Doctrines of Salvation”  vol. 3 pg. 275</a:t>
            </a:r>
          </a:p>
          <a:p>
            <a:pPr marL="342900" indent="-342900">
              <a:buFontTx/>
              <a:buAutoNum type="arabicPeriod"/>
            </a:pPr>
            <a:r>
              <a:rPr lang="en-US" dirty="0">
                <a:solidFill>
                  <a:schemeClr val="bg1"/>
                </a:solidFill>
              </a:rPr>
              <a:t>Ezra T. Benson “The Teachings of Ezra Taft Benson” pg. 302, 303</a:t>
            </a:r>
          </a:p>
          <a:p>
            <a:pPr marL="342900" indent="-342900">
              <a:buFontTx/>
              <a:buAutoNum type="arabicPeriod"/>
            </a:pPr>
            <a:r>
              <a:rPr lang="en-US" dirty="0">
                <a:solidFill>
                  <a:schemeClr val="bg1"/>
                </a:solidFill>
                <a:latin typeface="Open Sans"/>
              </a:rPr>
              <a:t>Elder Richard G. Scott (“To Be Healed,”</a:t>
            </a:r>
            <a:r>
              <a:rPr lang="en-US" i="1" dirty="0">
                <a:solidFill>
                  <a:schemeClr val="bg1"/>
                </a:solidFill>
                <a:latin typeface="Open Sans"/>
              </a:rPr>
              <a:t> Ensign,</a:t>
            </a:r>
            <a:r>
              <a:rPr lang="en-US" dirty="0">
                <a:solidFill>
                  <a:schemeClr val="bg1"/>
                </a:solidFill>
                <a:latin typeface="Open Sans"/>
              </a:rPr>
              <a:t> May 1994, 7).</a:t>
            </a:r>
          </a:p>
          <a:p>
            <a:pPr marL="342900" indent="-342900">
              <a:buFontTx/>
              <a:buAutoNum type="arabicPeriod"/>
            </a:pPr>
            <a:r>
              <a:rPr lang="en-US" dirty="0">
                <a:solidFill>
                  <a:schemeClr val="bg1"/>
                </a:solidFill>
              </a:rPr>
              <a:t>Elder Neil L. Anderson “Trial of Your Faith” 2012 October General Conference</a:t>
            </a:r>
          </a:p>
          <a:p>
            <a:pPr marL="342900" indent="-342900">
              <a:buFontTx/>
              <a:buAutoNum type="arabicPeriod"/>
            </a:pPr>
            <a:r>
              <a:rPr lang="en-US" dirty="0">
                <a:solidFill>
                  <a:schemeClr val="bg1"/>
                </a:solidFill>
              </a:rPr>
              <a:t>Ezra T. Benson Teaching of Presidents of the church: Joseph Smith (2007)</a:t>
            </a:r>
          </a:p>
          <a:p>
            <a:r>
              <a:rPr lang="en-US" dirty="0">
                <a:solidFill>
                  <a:schemeClr val="bg1"/>
                </a:solidFill>
              </a:rPr>
              <a:t>14. George Q. Cannon (Remarks: Deseret Evening News, Mar. 7 1891) also found in: Jeffrey R. Holland “Come unto Me,” Ensign April 1998</a:t>
            </a:r>
            <a:endParaRPr lang="en-US" i="1" dirty="0">
              <a:solidFill>
                <a:schemeClr val="bg1"/>
              </a:solidFill>
            </a:endParaRPr>
          </a:p>
        </p:txBody>
      </p:sp>
      <p:grpSp>
        <p:nvGrpSpPr>
          <p:cNvPr id="2" name="Group 7"/>
          <p:cNvGrpSpPr/>
          <p:nvPr/>
        </p:nvGrpSpPr>
        <p:grpSpPr>
          <a:xfrm>
            <a:off x="4993409" y="116262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A15F3B72-5A2D-4E25-8840-1378F1226D40}"/>
              </a:ext>
            </a:extLst>
          </p:cNvPr>
          <p:cNvSpPr>
            <a:spLocks noGrp="1"/>
          </p:cNvSpPr>
          <p:nvPr/>
        </p:nvSpPr>
        <p:spPr>
          <a:xfrm>
            <a:off x="3890" y="648421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6330281"/>
              </p:ext>
            </p:extLst>
          </p:nvPr>
        </p:nvGraphicFramePr>
        <p:xfrm>
          <a:off x="0" y="0"/>
          <a:ext cx="6319318" cy="27127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Second Letter of Paul to the Saints at Corinth—</a:t>
                      </a:r>
                    </a:p>
                    <a:p>
                      <a:pPr algn="ctr" fontAlgn="base"/>
                      <a:r>
                        <a:rPr lang="en-US" sz="1200" b="0" i="0" kern="1200" dirty="0">
                          <a:solidFill>
                            <a:schemeClr val="tx1"/>
                          </a:solidFill>
                          <a:effectLst/>
                          <a:latin typeface="+mn-lt"/>
                          <a:ea typeface="+mn-ea"/>
                          <a:cs typeface="+mn-cs"/>
                        </a:rPr>
                        <a:t>Written from Macedonia</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Paul Glories in the Lord</a:t>
                      </a:r>
                    </a:p>
                  </a:txBody>
                  <a:tcPr marL="95250" marR="95250" marT="66675" marB="66675" anchor="ctr"/>
                </a:tc>
                <a:tc>
                  <a:txBody>
                    <a:bodyPr/>
                    <a:lstStyle/>
                    <a:p>
                      <a:pPr algn="l" fontAlgn="base"/>
                      <a:r>
                        <a:rPr lang="en-US" sz="1200">
                          <a:solidFill>
                            <a:srgbClr val="434444"/>
                          </a:solidFill>
                          <a:effectLst/>
                        </a:rPr>
                        <a:t>10:1–18; 11:1–11</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Satan’s False Apostles</a:t>
                      </a:r>
                    </a:p>
                  </a:txBody>
                  <a:tcPr marL="95250" marR="95250" marT="66675" marB="66675" anchor="ctr"/>
                </a:tc>
                <a:tc>
                  <a:txBody>
                    <a:bodyPr/>
                    <a:lstStyle/>
                    <a:p>
                      <a:pPr algn="l" fontAlgn="base"/>
                      <a:r>
                        <a:rPr lang="en-US" sz="1200">
                          <a:solidFill>
                            <a:srgbClr val="434444"/>
                          </a:solidFill>
                          <a:effectLst/>
                        </a:rPr>
                        <a:t>11:12–15</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Paul’s Sufferings for Christ</a:t>
                      </a:r>
                    </a:p>
                  </a:txBody>
                  <a:tcPr marL="95250" marR="95250" marT="66675" marB="66675" anchor="ctr"/>
                </a:tc>
                <a:tc>
                  <a:txBody>
                    <a:bodyPr/>
                    <a:lstStyle/>
                    <a:p>
                      <a:pPr algn="l" fontAlgn="base"/>
                      <a:r>
                        <a:rPr lang="en-US" sz="1200">
                          <a:solidFill>
                            <a:srgbClr val="434444"/>
                          </a:solidFill>
                          <a:effectLst/>
                        </a:rPr>
                        <a:t>11:16–33</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The Third Heaven</a:t>
                      </a:r>
                    </a:p>
                  </a:txBody>
                  <a:tcPr marL="95250" marR="95250" marT="66675" marB="66675" anchor="ctr"/>
                </a:tc>
                <a:tc>
                  <a:txBody>
                    <a:bodyPr/>
                    <a:lstStyle/>
                    <a:p>
                      <a:pPr algn="l" fontAlgn="base"/>
                      <a:r>
                        <a:rPr lang="en-US" sz="1200">
                          <a:solidFill>
                            <a:srgbClr val="434444"/>
                          </a:solidFill>
                          <a:effectLst/>
                        </a:rPr>
                        <a:t>12:1–6</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Strength in Weakness</a:t>
                      </a:r>
                    </a:p>
                  </a:txBody>
                  <a:tcPr marL="95250" marR="95250" marT="66675" marB="66675" anchor="ctr"/>
                </a:tc>
                <a:tc>
                  <a:txBody>
                    <a:bodyPr/>
                    <a:lstStyle/>
                    <a:p>
                      <a:pPr algn="l" fontAlgn="base"/>
                      <a:r>
                        <a:rPr lang="en-US" sz="1200">
                          <a:solidFill>
                            <a:srgbClr val="434444"/>
                          </a:solidFill>
                          <a:effectLst/>
                        </a:rPr>
                        <a:t>12:7–10</a:t>
                      </a:r>
                    </a:p>
                  </a:txBody>
                  <a:tcPr marL="95250" marR="95250" marT="66675" marB="66675" anchor="ctr"/>
                </a:tc>
                <a:extLst>
                  <a:ext uri="{0D108BD9-81ED-4DB2-BD59-A6C34878D82A}">
                    <a16:rowId xmlns:a16="http://schemas.microsoft.com/office/drawing/2014/main" val="10005"/>
                  </a:ext>
                </a:extLst>
              </a:tr>
              <a:tr h="228378">
                <a:tc>
                  <a:txBody>
                    <a:bodyPr/>
                    <a:lstStyle/>
                    <a:p>
                      <a:pPr algn="l" fontAlgn="base"/>
                      <a:r>
                        <a:rPr lang="en-US" sz="1200">
                          <a:solidFill>
                            <a:srgbClr val="434444"/>
                          </a:solidFill>
                          <a:effectLst/>
                        </a:rPr>
                        <a:t>Signs of an Apostle</a:t>
                      </a:r>
                    </a:p>
                  </a:txBody>
                  <a:tcPr marL="95250" marR="95250" marT="66675" marB="66675" anchor="ctr"/>
                </a:tc>
                <a:tc>
                  <a:txBody>
                    <a:bodyPr/>
                    <a:lstStyle/>
                    <a:p>
                      <a:pPr algn="l" fontAlgn="base"/>
                      <a:r>
                        <a:rPr lang="en-US" sz="1200">
                          <a:solidFill>
                            <a:srgbClr val="434444"/>
                          </a:solidFill>
                          <a:effectLst/>
                        </a:rPr>
                        <a:t>12:11–21; 13:1–4</a:t>
                      </a:r>
                    </a:p>
                  </a:txBody>
                  <a:tcPr marL="95250" marR="95250" marT="66675" marB="66675" anchor="ctr"/>
                </a:tc>
                <a:extLst>
                  <a:ext uri="{0D108BD9-81ED-4DB2-BD59-A6C34878D82A}">
                    <a16:rowId xmlns:a16="http://schemas.microsoft.com/office/drawing/2014/main" val="10006"/>
                  </a:ext>
                </a:extLst>
              </a:tr>
              <a:tr h="228378">
                <a:tc>
                  <a:txBody>
                    <a:bodyPr/>
                    <a:lstStyle/>
                    <a:p>
                      <a:pPr algn="l" fontAlgn="base"/>
                      <a:r>
                        <a:rPr lang="en-US" sz="1200">
                          <a:solidFill>
                            <a:srgbClr val="434444"/>
                          </a:solidFill>
                          <a:effectLst/>
                        </a:rPr>
                        <a:t>Saints Should Prove Themselves</a:t>
                      </a:r>
                    </a:p>
                  </a:txBody>
                  <a:tcPr marL="95250" marR="95250" marT="66675" marB="66675" anchor="ctr"/>
                </a:tc>
                <a:tc>
                  <a:txBody>
                    <a:bodyPr/>
                    <a:lstStyle/>
                    <a:p>
                      <a:pPr algn="l" fontAlgn="base"/>
                      <a:r>
                        <a:rPr lang="en-US" sz="1200" dirty="0">
                          <a:solidFill>
                            <a:srgbClr val="434444"/>
                          </a:solidFill>
                          <a:effectLst/>
                        </a:rPr>
                        <a:t>13:5–14</a:t>
                      </a:r>
                    </a:p>
                  </a:txBody>
                  <a:tcPr marL="95250" marR="95250" marT="66675" marB="66675" anchor="ctr"/>
                </a:tc>
                <a:extLst>
                  <a:ext uri="{0D108BD9-81ED-4DB2-BD59-A6C34878D82A}">
                    <a16:rowId xmlns:a16="http://schemas.microsoft.com/office/drawing/2014/main" val="10007"/>
                  </a:ext>
                </a:extLst>
              </a:tr>
            </a:tbl>
          </a:graphicData>
        </a:graphic>
      </p:graphicFrame>
      <p:sp>
        <p:nvSpPr>
          <p:cNvPr id="3" name="TextBox 2"/>
          <p:cNvSpPr txBox="1"/>
          <p:nvPr/>
        </p:nvSpPr>
        <p:spPr>
          <a:xfrm>
            <a:off x="0" y="2712627"/>
            <a:ext cx="5540721" cy="246221"/>
          </a:xfrm>
          <a:prstGeom prst="rect">
            <a:avLst/>
          </a:prstGeom>
          <a:noFill/>
        </p:spPr>
        <p:txBody>
          <a:bodyPr wrap="square" rtlCol="0">
            <a:spAutoFit/>
          </a:bodyPr>
          <a:lstStyle/>
          <a:p>
            <a:r>
              <a:rPr lang="en-US" sz="1000" dirty="0"/>
              <a:t>Life and Teachings of Jesus and His Apostles Chapter 37</a:t>
            </a:r>
          </a:p>
        </p:txBody>
      </p:sp>
      <p:sp>
        <p:nvSpPr>
          <p:cNvPr id="6" name="Rectangle 5"/>
          <p:cNvSpPr/>
          <p:nvPr/>
        </p:nvSpPr>
        <p:spPr>
          <a:xfrm>
            <a:off x="6313714" y="0"/>
            <a:ext cx="5878286" cy="2954655"/>
          </a:xfrm>
          <a:prstGeom prst="rect">
            <a:avLst/>
          </a:prstGeom>
          <a:ln>
            <a:solidFill>
              <a:schemeClr val="tx1"/>
            </a:solidFill>
          </a:ln>
        </p:spPr>
        <p:txBody>
          <a:bodyPr wrap="square">
            <a:spAutoFit/>
          </a:bodyPr>
          <a:lstStyle/>
          <a:p>
            <a:pPr fontAlgn="base"/>
            <a:r>
              <a:rPr lang="en-US" sz="1200" b="1" dirty="0"/>
              <a:t>Compare and Measure Ourselves 2 Corinthians 10:12, 18:</a:t>
            </a:r>
          </a:p>
          <a:p>
            <a:pPr fontAlgn="base"/>
            <a:r>
              <a:rPr lang="en-US" sz="1200" dirty="0"/>
              <a:t>“At its core, pride is a sin of comparison, for though it usually begins with ‘Look how wonderful I am and what great things I have done,’ it always seems to end with ‘Therefore, I am better than you.’</a:t>
            </a:r>
          </a:p>
          <a:p>
            <a:pPr fontAlgn="base"/>
            <a:r>
              <a:rPr lang="en-US" sz="1200" dirty="0"/>
              <a:t>“When our hearts are filled with pride, we commit a grave sin, for we violate the two great commandments [see Matthew 22:36–40]. Instead of worshipping God and loving our neighbor, we reveal the real object of our worship and love—the image we see in the mirror.</a:t>
            </a:r>
          </a:p>
          <a:p>
            <a:pPr fontAlgn="base"/>
            <a:r>
              <a:rPr lang="en-US" sz="1200" dirty="0"/>
              <a:t>“Pride is the great sin of self-elevation. …</a:t>
            </a:r>
          </a:p>
          <a:p>
            <a:pPr fontAlgn="base"/>
            <a:r>
              <a:rPr lang="en-US" sz="1200" dirty="0"/>
              <a:t>“This sin has many faces. It leads some to revel in their own perceived self-worth, accomplishments, talents, wealth, or position. They count these blessings as evidence of being ‘chosen,’ ‘superior,’ or ‘more righteous’ than others. This is the sin of ‘Thank God I am more special than you.’ At its core is the desire to be admired or envied. It is the sin of self-glorification.” </a:t>
            </a:r>
            <a:r>
              <a:rPr lang="en-US" sz="1200" b="1" dirty="0"/>
              <a:t>President Dieter F. Uchtdorf</a:t>
            </a:r>
            <a:r>
              <a:rPr lang="en-US" sz="1200" dirty="0"/>
              <a:t> (“Pride and the Priesthood,”</a:t>
            </a:r>
            <a:r>
              <a:rPr lang="en-US" sz="1200" i="1" dirty="0"/>
              <a:t> Ensign</a:t>
            </a:r>
            <a:r>
              <a:rPr lang="en-US" sz="1200" dirty="0"/>
              <a:t> or </a:t>
            </a:r>
            <a:r>
              <a:rPr lang="en-US" sz="1200" i="1" dirty="0"/>
              <a:t>Liahona,</a:t>
            </a:r>
            <a:r>
              <a:rPr lang="en-US" sz="1200" dirty="0"/>
              <a:t> Nov. 2010, 56).</a:t>
            </a:r>
          </a:p>
        </p:txBody>
      </p:sp>
      <p:sp>
        <p:nvSpPr>
          <p:cNvPr id="7" name="TextBox 6"/>
          <p:cNvSpPr txBox="1"/>
          <p:nvPr/>
        </p:nvSpPr>
        <p:spPr>
          <a:xfrm>
            <a:off x="1" y="3004458"/>
            <a:ext cx="6313714" cy="2492990"/>
          </a:xfrm>
          <a:prstGeom prst="rect">
            <a:avLst/>
          </a:prstGeom>
          <a:noFill/>
          <a:ln>
            <a:solidFill>
              <a:schemeClr val="tx1"/>
            </a:solidFill>
          </a:ln>
        </p:spPr>
        <p:txBody>
          <a:bodyPr wrap="square" rtlCol="0">
            <a:spAutoFit/>
          </a:bodyPr>
          <a:lstStyle/>
          <a:p>
            <a:r>
              <a:rPr lang="en-US" sz="1200" b="1" dirty="0"/>
              <a:t>Control Your Thoughts and Actions 2 Corinthians 10:3-6:</a:t>
            </a:r>
          </a:p>
          <a:p>
            <a:r>
              <a:rPr lang="en-US" sz="1200" dirty="0"/>
              <a:t>“Young Latter-day Saints, shape up! Face up! Take hold of your lives! </a:t>
            </a:r>
          </a:p>
          <a:p>
            <a:r>
              <a:rPr lang="en-US" sz="1200" dirty="0"/>
              <a:t>Take control of your mind, your thoughts!</a:t>
            </a:r>
          </a:p>
          <a:p>
            <a:r>
              <a:rPr lang="en-US" sz="1200" dirty="0"/>
              <a:t> If you have friends that are not a good influence, make changes, even if you face loneliness, even rejection.</a:t>
            </a:r>
          </a:p>
          <a:p>
            <a:endParaRPr lang="en-US" sz="1200" dirty="0"/>
          </a:p>
          <a:p>
            <a:r>
              <a:rPr lang="en-US" sz="1200" dirty="0"/>
              <a:t>If you have already made bad mistakes, there are ways to fix things up, and eventually it will be as though they never happened.</a:t>
            </a:r>
          </a:p>
          <a:p>
            <a:r>
              <a:rPr lang="en-US" sz="1200" dirty="0"/>
              <a:t>Sometimes guilt controls our minds and takes us prisoner in our thoughts. How foolish to remain in prison when the door stands open. Now, don’t tell yourself that sin really doesn’t matter. That won’t help; repentance will.</a:t>
            </a:r>
          </a:p>
          <a:p>
            <a:r>
              <a:rPr lang="en-US" sz="1200" dirty="0"/>
              <a:t>Take charge of yourself. How wonderful to be a young Latter-day Saint in this wonderful, challenging time.” Boyd K. Packer Nov. Ensign 1999 “The Spirit of Revelation.”</a:t>
            </a:r>
          </a:p>
        </p:txBody>
      </p:sp>
      <p:sp>
        <p:nvSpPr>
          <p:cNvPr id="8" name="Rectangle 7"/>
          <p:cNvSpPr/>
          <p:nvPr/>
        </p:nvSpPr>
        <p:spPr>
          <a:xfrm>
            <a:off x="6313714" y="2968027"/>
            <a:ext cx="5878286" cy="2492990"/>
          </a:xfrm>
          <a:prstGeom prst="rect">
            <a:avLst/>
          </a:prstGeom>
          <a:ln>
            <a:solidFill>
              <a:schemeClr val="tx1"/>
            </a:solidFill>
          </a:ln>
        </p:spPr>
        <p:txBody>
          <a:bodyPr wrap="square">
            <a:spAutoFit/>
          </a:bodyPr>
          <a:lstStyle/>
          <a:p>
            <a:pPr fontAlgn="base"/>
            <a:r>
              <a:rPr lang="en-US" sz="1200" b="1" dirty="0"/>
              <a:t>Satan as an Angel 2 Corinthians 11:14:</a:t>
            </a:r>
          </a:p>
          <a:p>
            <a:pPr fontAlgn="base"/>
            <a:r>
              <a:rPr lang="en-US" sz="1200" dirty="0"/>
              <a:t>"When the Prophet Joseph Smith and a company of brethren were journeying to Kirtland from Missouri, they camped at </a:t>
            </a:r>
            <a:r>
              <a:rPr lang="en-US" sz="1200" dirty="0" err="1"/>
              <a:t>McIlwaine's</a:t>
            </a:r>
            <a:r>
              <a:rPr lang="en-US" sz="1200" dirty="0"/>
              <a:t> Bend on the Missouri River. There Elder William W. Phelps 'in open vision by daylight, saw the destroyer in his most horrible power, ride upon the face of the waters; others heard the noise, but saw not the vision.' (</a:t>
            </a:r>
            <a:r>
              <a:rPr lang="en-US" sz="1200" i="1" dirty="0"/>
              <a:t>D.H.C.</a:t>
            </a:r>
            <a:r>
              <a:rPr lang="en-US" sz="1200" dirty="0"/>
              <a:t>, Vol. 1, p. 203.) The Savior declared that Satan had the power to bind bodies of men and women and sorely afflict them. (Matthew 7:22-23; Luke 13:16.) If Satan has power to bind the bodies, he surely must have power to loose them. It should be remembered that Satan has great knowledge and thereby can exercise authority and to some extent control the elements, when some greater power does not intervene. Paul, writing to the Ephesian Saints called Satan 'The prince of the power of the air, the spirit that now </a:t>
            </a:r>
            <a:r>
              <a:rPr lang="en-US" sz="1200" dirty="0" err="1"/>
              <a:t>worketh</a:t>
            </a:r>
            <a:r>
              <a:rPr lang="en-US" sz="1200" dirty="0"/>
              <a:t> in the children of disobedience.' (Ephesians 2:2.)" Joseph Fielding Smith (</a:t>
            </a:r>
            <a:r>
              <a:rPr lang="en-US" sz="1200" i="1" dirty="0"/>
              <a:t>Answers to Gospel Questions,</a:t>
            </a:r>
            <a:r>
              <a:rPr lang="en-US" sz="1200" dirty="0"/>
              <a:t> 5 vols. [Salt Lake City: Deseret Book Co., 1957-1966], 1: 178.)</a:t>
            </a:r>
          </a:p>
        </p:txBody>
      </p:sp>
      <p:sp>
        <p:nvSpPr>
          <p:cNvPr id="9" name="Rectangle 8"/>
          <p:cNvSpPr/>
          <p:nvPr/>
        </p:nvSpPr>
        <p:spPr>
          <a:xfrm>
            <a:off x="0" y="5502998"/>
            <a:ext cx="12192000" cy="1384995"/>
          </a:xfrm>
          <a:prstGeom prst="rect">
            <a:avLst/>
          </a:prstGeom>
          <a:ln>
            <a:solidFill>
              <a:schemeClr val="tx1"/>
            </a:solidFill>
          </a:ln>
        </p:spPr>
        <p:txBody>
          <a:bodyPr wrap="square">
            <a:spAutoFit/>
          </a:bodyPr>
          <a:lstStyle/>
          <a:p>
            <a:pPr fontAlgn="base"/>
            <a:r>
              <a:rPr lang="en-US" sz="1200" b="1" dirty="0"/>
              <a:t>Angel of Light (Satan) 2 Corinthians 11:14:</a:t>
            </a:r>
          </a:p>
          <a:p>
            <a:pPr fontAlgn="base"/>
            <a:r>
              <a:rPr lang="en-US" sz="1200" dirty="0"/>
              <a:t>"There have also been ministering angels in the Church which were of Satan appearing as an angel of light. A sister in the state of New York had a vision, who said it was told her that if she would go to a certain place in the woods, an angel would appear to her. She went at the appointed time, and saw a glorious personage descending, arrayed in white, with sandy colored hair; he commenced and told her to fear God, and said that her husband was called to do great things, but that he must not go more than one hundred miles from home, or he would not return; whereas God had called him to go to the ends of the earth, and he has since been more than one thousand miles from home, and is yet alive. Many true things were spoken by this personage, and many things were false. How, it may be asked, was this known to be a bad angel? By the color of his hair; that is one of the signs that he can be known by, and by his contradicting a former revelation." Joseph Smith(</a:t>
            </a:r>
            <a:r>
              <a:rPr lang="en-US" sz="1200" i="1" dirty="0"/>
              <a:t>History of The Church of Jesus Christ of Latter-day Saints,</a:t>
            </a:r>
            <a:r>
              <a:rPr lang="en-US" sz="1200" dirty="0"/>
              <a:t> 7 Vols. 4:581)</a:t>
            </a:r>
          </a:p>
        </p:txBody>
      </p:sp>
    </p:spTree>
    <p:extLst>
      <p:ext uri="{BB962C8B-B14F-4D97-AF65-F5344CB8AC3E}">
        <p14:creationId xmlns:p14="http://schemas.microsoft.com/office/powerpoint/2010/main" val="150760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r>
              <a:rPr lang="en-US" sz="1200" b="1" dirty="0">
                <a:latin typeface="Open Sans"/>
              </a:rPr>
              <a:t>Trials of Paul 2 Corinthians 11:24:</a:t>
            </a:r>
          </a:p>
          <a:p>
            <a:r>
              <a:rPr lang="en-US" sz="1200" dirty="0">
                <a:latin typeface="Open Sans"/>
              </a:rPr>
              <a:t>In Deuteronomy 25:1–3, Moses set down the principle that a guilty man could be lashed forty times. The Jewish rabbis had reduced that to thirty-nine, lest there should be a miscount and he be whipped more than forty times. (Moses warned against exceeding that number, and so the extra caution.) By Paul’s time this had developed into a brutally painful punishment meted out with great precision. To anyone familiar with the Jewish scourging, Paul’s claim that he endured such punishment five times is an impressive claim indeed, for often the victim died under the lashing. Farrar has given us a detailed description of the practice.</a:t>
            </a:r>
          </a:p>
          <a:p>
            <a:r>
              <a:rPr lang="en-US" sz="1200" dirty="0"/>
              <a:t>“Both of [the victim’s] hands were tied to … a stake a cubit and a half high. The public officer then tore down his robe until his breast was laid bare. The executioner stood on a stone behind the criminal. The scourge consisted of two thongs, one of which was composed of four strands of calf-skin, and one of two strands of ass’s-skin, which passed through a hole in a handle. … The prisoner bent to receive the blows, which were inflicted with one hand, but with all the force of the striker, thirteen on the breast, thirteen on the right, and thirteen on the left shoulder. While the punishment was going on, the chief judge read aloud [Deuteronomy 28:58, 59; 24:9; and Psalms 78:38, 39 which dealt with God’s commandments, the punishment for their nonobservance, and the Lord’s compassion on the sinner] … If the punishment was not over by the time that these three passages were read, they were again repeated, and so timed as to end exactly with the punishment itself. Meanwhile a second judge numbered the blows, and a third before each blow exclaimed </a:t>
            </a:r>
            <a:r>
              <a:rPr lang="en-US" sz="1200" i="1" dirty="0"/>
              <a:t>‘</a:t>
            </a:r>
            <a:r>
              <a:rPr lang="en-US" sz="1200" i="1" dirty="0" err="1"/>
              <a:t>Hakkehu</a:t>
            </a:r>
            <a:r>
              <a:rPr lang="en-US" sz="1200" i="1" dirty="0"/>
              <a:t>’</a:t>
            </a:r>
            <a:r>
              <a:rPr lang="en-US" sz="1200" dirty="0"/>
              <a:t> (strike him).” (Farrar, </a:t>
            </a:r>
            <a:r>
              <a:rPr lang="en-US" sz="1200" i="1" dirty="0"/>
              <a:t>The Life and Works of St. Paul,</a:t>
            </a:r>
            <a:r>
              <a:rPr lang="en-US" sz="1200" dirty="0"/>
              <a:t> pp. 715–16.)</a:t>
            </a:r>
          </a:p>
          <a:p>
            <a:endParaRPr lang="en-US" sz="1200" dirty="0"/>
          </a:p>
          <a:p>
            <a:r>
              <a:rPr lang="en-US" sz="1200" dirty="0"/>
              <a:t> “To have refused to undergo it by sheltering himself under the privilege of his Roman citizenship would have been to incur excommunication, and finally to have cut himself off from admission into the synagogue.” (Farrar, </a:t>
            </a:r>
            <a:r>
              <a:rPr lang="en-US" sz="1200" i="1" dirty="0"/>
              <a:t>St. Paul,</a:t>
            </a:r>
            <a:r>
              <a:rPr lang="en-US" sz="1200" dirty="0"/>
              <a:t> p. 717).</a:t>
            </a:r>
          </a:p>
        </p:txBody>
      </p:sp>
      <p:sp>
        <p:nvSpPr>
          <p:cNvPr id="3" name="Rectangle 2"/>
          <p:cNvSpPr/>
          <p:nvPr/>
        </p:nvSpPr>
        <p:spPr>
          <a:xfrm>
            <a:off x="0" y="4906807"/>
            <a:ext cx="6096000" cy="1015663"/>
          </a:xfrm>
          <a:prstGeom prst="rect">
            <a:avLst/>
          </a:prstGeom>
          <a:ln>
            <a:solidFill>
              <a:schemeClr val="tx1"/>
            </a:solidFill>
          </a:ln>
        </p:spPr>
        <p:txBody>
          <a:bodyPr>
            <a:spAutoFit/>
          </a:bodyPr>
          <a:lstStyle/>
          <a:p>
            <a:pPr fontAlgn="base"/>
            <a:r>
              <a:rPr lang="en-US" sz="1200" b="1" dirty="0"/>
              <a:t> 2 Corinthians 12:2–4 “I Knew a Man in Christ … Caught up to the Third Heaven”</a:t>
            </a:r>
          </a:p>
          <a:p>
            <a:pPr fontAlgn="base"/>
            <a:r>
              <a:rPr lang="en-US" sz="1200" dirty="0"/>
              <a:t>The man whom Paul knew was Paul himself. Joseph Smith reports: “Paul ascended into the third heavens, and he could understand the three principal rounds of Jacob’s ladder—the telestial, the terrestrial, and the celestial glories or kingdoms, where Paul saw and heard things which were not lawful for him to utter.” (</a:t>
            </a:r>
            <a:r>
              <a:rPr lang="en-US" sz="1200" i="1" dirty="0"/>
              <a:t>Teachings,</a:t>
            </a:r>
            <a:r>
              <a:rPr lang="en-US" sz="1200" dirty="0"/>
              <a:t> pp. 304–5.)</a:t>
            </a:r>
          </a:p>
        </p:txBody>
      </p:sp>
      <p:sp>
        <p:nvSpPr>
          <p:cNvPr id="4" name="Rectangle 3"/>
          <p:cNvSpPr/>
          <p:nvPr/>
        </p:nvSpPr>
        <p:spPr>
          <a:xfrm>
            <a:off x="6096000" y="0"/>
            <a:ext cx="6096000" cy="3785652"/>
          </a:xfrm>
          <a:prstGeom prst="rect">
            <a:avLst/>
          </a:prstGeom>
          <a:ln>
            <a:solidFill>
              <a:schemeClr val="tx1"/>
            </a:solidFill>
          </a:ln>
        </p:spPr>
        <p:txBody>
          <a:bodyPr>
            <a:spAutoFit/>
          </a:bodyPr>
          <a:lstStyle/>
          <a:p>
            <a:pPr fontAlgn="base"/>
            <a:r>
              <a:rPr lang="en-US" sz="1200" b="1" dirty="0"/>
              <a:t> 2 Corinthians 12:7–9 “There Was Given to Me a Thorn in the Flesh”</a:t>
            </a:r>
          </a:p>
          <a:p>
            <a:pPr fontAlgn="base"/>
            <a:r>
              <a:rPr lang="en-US" sz="1200" dirty="0"/>
              <a:t>The word Paul uses here literally means “a Pale” (as in </a:t>
            </a:r>
            <a:r>
              <a:rPr lang="en-US" sz="1200" i="1" dirty="0"/>
              <a:t>impaled</a:t>
            </a:r>
            <a:r>
              <a:rPr lang="en-US" sz="1200" dirty="0"/>
              <a:t>) or “a stake.” It was used to refer to sharpened stakes, to surgical instruments, or to fishhooks. The very term suggests something that was extremely painful and troublesome to Paul. There have been endless debates on what such an infirmity might be, and the suggestions have included a bitter and shrewish wife who turned against Paul at his conversion, epilepsy, a serious eye affliction, malaria, and some spiritual weakness with which he was constantly troubled. There is no way of knowing from the present records what Paul meant. What we can be sure of is that each of us has weaknesses, spiritual as well as physical, which Satan will use to challenge us.</a:t>
            </a:r>
          </a:p>
          <a:p>
            <a:pPr fontAlgn="base"/>
            <a:endParaRPr lang="en-US" sz="1200" dirty="0"/>
          </a:p>
          <a:p>
            <a:pPr fontAlgn="base"/>
            <a:r>
              <a:rPr lang="en-US" sz="1200" dirty="0"/>
              <a:t>Elder Harold B. Lee said: “The Lord has told us in the scriptures that Satan is an enemy of all righteousness; because of that fact, those who are standing in high places in our Father’s kingdom will become the objects of his attacks. You may well expect, as the Apostle Paul understood, that you who preside in the various places in our Father’s kingdom will be subject to the devil’s onslaughts.</a:t>
            </a:r>
          </a:p>
          <a:p>
            <a:pPr fontAlgn="base"/>
            <a:r>
              <a:rPr lang="en-US" sz="1200" dirty="0"/>
              <a:t>“… Sometimes there is given infirmity, difficulty, hardship upon you to try your souls; and the powers of Satan seem to be enrolled against you, watching and trying to break down your powers of resistance: but your weakness, through those infirmities, will give you the power of God that shall rest upon you even as the Apostle Paul was reconciled and comforted by the thought that through his trials the power of God might rest upon him.” (</a:t>
            </a:r>
            <a:r>
              <a:rPr lang="en-US" sz="1200" i="1" dirty="0"/>
              <a:t>CR,</a:t>
            </a:r>
            <a:r>
              <a:rPr lang="en-US" sz="1200" dirty="0"/>
              <a:t> Oct. 1949, 57.)</a:t>
            </a:r>
          </a:p>
        </p:txBody>
      </p:sp>
      <p:sp>
        <p:nvSpPr>
          <p:cNvPr id="5" name="Rectangle 4"/>
          <p:cNvSpPr/>
          <p:nvPr/>
        </p:nvSpPr>
        <p:spPr>
          <a:xfrm>
            <a:off x="6096000" y="3781124"/>
            <a:ext cx="6096000" cy="2123658"/>
          </a:xfrm>
          <a:prstGeom prst="rect">
            <a:avLst/>
          </a:prstGeom>
          <a:ln>
            <a:solidFill>
              <a:schemeClr val="tx1"/>
            </a:solidFill>
          </a:ln>
        </p:spPr>
        <p:txBody>
          <a:bodyPr>
            <a:spAutoFit/>
          </a:bodyPr>
          <a:lstStyle/>
          <a:p>
            <a:pPr fontAlgn="base"/>
            <a:r>
              <a:rPr lang="en-US" sz="1200" dirty="0"/>
              <a:t> </a:t>
            </a:r>
            <a:r>
              <a:rPr lang="en-US" sz="1200" b="1" dirty="0"/>
              <a:t>To Be Healed 2 Corinthians 12:9-10:</a:t>
            </a:r>
          </a:p>
          <a:p>
            <a:pPr fontAlgn="base"/>
            <a:r>
              <a:rPr lang="en-US" sz="1200" dirty="0"/>
              <a:t>“Although the Savior could heal all whom He would heal, this is not true of those who hold His priesthood authority. Mortal exercises of that authority are limited by the will of Him whose priesthood it is. Consequently, we are told that some whom the elders bless are not healed because they are ‘appointed unto death’ (D&amp;C 42:48). Similarly, when the Apostle Paul sought to be healed from the ‘thorn in the flesh’ that buffeted him (2 Corinthians 12:7), the Lord declined to heal him.”</a:t>
            </a:r>
          </a:p>
          <a:p>
            <a:pPr fontAlgn="base"/>
            <a:r>
              <a:rPr lang="en-US" sz="1200" dirty="0"/>
              <a:t>“The healing power of the Lord Jesus Christ—whether it removes our burdens or strengthens us to endure and live with them like the Apostle Paul—is available for every affliction in mortality.” Elder Dallin H. Oaks (“He Heals the Heavy Laden,”</a:t>
            </a:r>
            <a:r>
              <a:rPr lang="en-US" sz="1200" i="1" dirty="0"/>
              <a:t> Ensign</a:t>
            </a:r>
            <a:r>
              <a:rPr lang="en-US" sz="1200" dirty="0"/>
              <a:t> or </a:t>
            </a:r>
            <a:r>
              <a:rPr lang="en-US" sz="1200" i="1" dirty="0"/>
              <a:t>Liahona,</a:t>
            </a:r>
            <a:r>
              <a:rPr lang="en-US" sz="1200" dirty="0"/>
              <a:t> Nov. 2006, 7).</a:t>
            </a:r>
          </a:p>
          <a:p>
            <a:pPr fontAlgn="base"/>
            <a:endParaRPr lang="en-US" sz="1200" dirty="0"/>
          </a:p>
        </p:txBody>
      </p:sp>
    </p:spTree>
    <p:extLst>
      <p:ext uri="{BB962C8B-B14F-4D97-AF65-F5344CB8AC3E}">
        <p14:creationId xmlns:p14="http://schemas.microsoft.com/office/powerpoint/2010/main" val="31421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550" y="1241834"/>
            <a:ext cx="6802925" cy="1569660"/>
          </a:xfrm>
          <a:prstGeom prst="rect">
            <a:avLst/>
          </a:prstGeom>
          <a:noFill/>
        </p:spPr>
        <p:txBody>
          <a:bodyPr wrap="square" rtlCol="0">
            <a:spAutoFit/>
          </a:bodyPr>
          <a:lstStyle/>
          <a:p>
            <a:r>
              <a:rPr lang="en-US" sz="3200" dirty="0">
                <a:solidFill>
                  <a:schemeClr val="bg1"/>
                </a:solidFill>
              </a:rPr>
              <a:t>“It is important that we make up our minds early in life as to what we will do and what we will not do. </a:t>
            </a:r>
          </a:p>
        </p:txBody>
      </p:sp>
      <p:sp>
        <p:nvSpPr>
          <p:cNvPr id="6" name="TextBox 5"/>
          <p:cNvSpPr txBox="1"/>
          <p:nvPr/>
        </p:nvSpPr>
        <p:spPr>
          <a:xfrm>
            <a:off x="4363770" y="3554994"/>
            <a:ext cx="7278986" cy="2554545"/>
          </a:xfrm>
          <a:prstGeom prst="rect">
            <a:avLst/>
          </a:prstGeom>
          <a:noFill/>
        </p:spPr>
        <p:txBody>
          <a:bodyPr wrap="square" rtlCol="0">
            <a:spAutoFit/>
          </a:bodyPr>
          <a:lstStyle/>
          <a:p>
            <a:r>
              <a:rPr lang="en-US" sz="3200" dirty="0">
                <a:solidFill>
                  <a:schemeClr val="bg1"/>
                </a:solidFill>
              </a:rPr>
              <a:t>Long before the moment of temptation comes we should have determined that we will resist anything that will keep us from enjoying the companionship of the Spirit of the Lord.”</a:t>
            </a:r>
          </a:p>
        </p:txBody>
      </p:sp>
      <p:sp>
        <p:nvSpPr>
          <p:cNvPr id="7" name="TextBox 6"/>
          <p:cNvSpPr txBox="1"/>
          <p:nvPr/>
        </p:nvSpPr>
        <p:spPr>
          <a:xfrm>
            <a:off x="6630155" y="6399975"/>
            <a:ext cx="5486400" cy="369332"/>
          </a:xfrm>
          <a:prstGeom prst="rect">
            <a:avLst/>
          </a:prstGeom>
          <a:noFill/>
        </p:spPr>
        <p:txBody>
          <a:bodyPr wrap="square" rtlCol="0">
            <a:spAutoFit/>
          </a:bodyPr>
          <a:lstStyle/>
          <a:p>
            <a:pPr algn="r"/>
            <a:r>
              <a:rPr lang="en-US" dirty="0">
                <a:solidFill>
                  <a:schemeClr val="bg1"/>
                </a:solidFill>
              </a:rPr>
              <a:t>(4)</a:t>
            </a:r>
          </a:p>
        </p:txBody>
      </p:sp>
      <p:pic>
        <p:nvPicPr>
          <p:cNvPr id="8" name="Picture 7" descr="Blau SV0012.jpg"/>
          <p:cNvPicPr>
            <a:picLocks noChangeAspect="1"/>
          </p:cNvPicPr>
          <p:nvPr/>
        </p:nvPicPr>
        <p:blipFill>
          <a:blip r:embed="rId3" cstate="print"/>
          <a:srcRect l="17241" t="2728" r="10345" b="4504"/>
          <a:stretch>
            <a:fillRect/>
          </a:stretch>
        </p:blipFill>
        <p:spPr>
          <a:xfrm>
            <a:off x="1669608" y="2998278"/>
            <a:ext cx="1770707" cy="2866859"/>
          </a:xfrm>
          <a:prstGeom prst="rect">
            <a:avLst/>
          </a:prstGeom>
        </p:spPr>
      </p:pic>
      <p:pic>
        <p:nvPicPr>
          <p:cNvPr id="9" name="Picture 8" descr="longing for jordan.JPG"/>
          <p:cNvPicPr>
            <a:picLocks noChangeAspect="1"/>
          </p:cNvPicPr>
          <p:nvPr/>
        </p:nvPicPr>
        <p:blipFill>
          <a:blip r:embed="rId4" cstate="print"/>
          <a:srcRect l="13462" t="17949" r="13461"/>
          <a:stretch>
            <a:fillRect/>
          </a:stretch>
        </p:blipFill>
        <p:spPr>
          <a:xfrm>
            <a:off x="7239000" y="533400"/>
            <a:ext cx="2895600" cy="2438400"/>
          </a:xfrm>
          <a:prstGeom prst="rect">
            <a:avLst/>
          </a:prstGeom>
        </p:spPr>
      </p:pic>
      <p:pic>
        <p:nvPicPr>
          <p:cNvPr id="12290" name="Picture 2" descr="Image result for n eldon t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90" y="137688"/>
            <a:ext cx="813146" cy="104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1806" y="877431"/>
            <a:ext cx="9041394" cy="1077218"/>
          </a:xfrm>
          <a:prstGeom prst="rect">
            <a:avLst/>
          </a:prstGeom>
          <a:noFill/>
        </p:spPr>
        <p:txBody>
          <a:bodyPr wrap="square" rtlCol="0">
            <a:spAutoFit/>
          </a:bodyPr>
          <a:lstStyle/>
          <a:p>
            <a:r>
              <a:rPr lang="en-US" sz="3200" dirty="0">
                <a:solidFill>
                  <a:schemeClr val="bg1"/>
                </a:solidFill>
              </a:rPr>
              <a:t>humble yourselves</a:t>
            </a:r>
          </a:p>
          <a:p>
            <a:r>
              <a:rPr lang="en-US" sz="3200" dirty="0">
                <a:solidFill>
                  <a:schemeClr val="bg1"/>
                </a:solidFill>
              </a:rPr>
              <a:t>		 and control your thoughts and actions</a:t>
            </a:r>
          </a:p>
        </p:txBody>
      </p:sp>
      <p:sp>
        <p:nvSpPr>
          <p:cNvPr id="7" name="TextBox 6"/>
          <p:cNvSpPr txBox="1"/>
          <p:nvPr/>
        </p:nvSpPr>
        <p:spPr>
          <a:xfrm>
            <a:off x="67147" y="6488668"/>
            <a:ext cx="5486400" cy="369332"/>
          </a:xfrm>
          <a:prstGeom prst="rect">
            <a:avLst/>
          </a:prstGeom>
          <a:noFill/>
        </p:spPr>
        <p:txBody>
          <a:bodyPr wrap="square" rtlCol="0">
            <a:spAutoFit/>
          </a:bodyPr>
          <a:lstStyle/>
          <a:p>
            <a:r>
              <a:rPr lang="en-US" dirty="0">
                <a:solidFill>
                  <a:schemeClr val="bg1"/>
                </a:solidFill>
              </a:rPr>
              <a:t>2 Corinthians 10:5</a:t>
            </a:r>
          </a:p>
        </p:txBody>
      </p:sp>
      <p:sp>
        <p:nvSpPr>
          <p:cNvPr id="9" name="TextBox 8"/>
          <p:cNvSpPr txBox="1"/>
          <p:nvPr/>
        </p:nvSpPr>
        <p:spPr>
          <a:xfrm>
            <a:off x="63375"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Casting Down Imaginations</a:t>
            </a:r>
            <a:endParaRPr lang="en-US" sz="4400" dirty="0">
              <a:solidFill>
                <a:schemeClr val="bg1"/>
              </a:solidFill>
              <a:latin typeface="Berlin Sans FB Demi" panose="020E0802020502020306" pitchFamily="34" charset="0"/>
            </a:endParaRPr>
          </a:p>
        </p:txBody>
      </p:sp>
      <p:grpSp>
        <p:nvGrpSpPr>
          <p:cNvPr id="10" name="Group 9"/>
          <p:cNvGrpSpPr/>
          <p:nvPr/>
        </p:nvGrpSpPr>
        <p:grpSpPr>
          <a:xfrm>
            <a:off x="4227968" y="4585538"/>
            <a:ext cx="2740907" cy="1991803"/>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905347" y="4651180"/>
              <a:ext cx="2243424" cy="1403512"/>
            </a:xfrm>
            <a:prstGeom prst="rect">
              <a:avLst/>
            </a:prstGeom>
          </p:spPr>
          <p:txBody>
            <a:bodyPr wrap="square">
              <a:spAutoFit/>
            </a:bodyPr>
            <a:lstStyle/>
            <a:p>
              <a:pPr algn="ctr"/>
              <a:r>
                <a:rPr lang="en-US" sz="1400" b="1" dirty="0"/>
                <a:t>As we control our thoughts in obedience to Jesus Christ, we will be more successful in the war against Satan</a:t>
              </a:r>
              <a:endParaRPr lang="en-US" sz="1400" dirty="0"/>
            </a:p>
          </p:txBody>
        </p:sp>
      </p:grpSp>
      <p:pic>
        <p:nvPicPr>
          <p:cNvPr id="3" name="Picture 2">
            <a:extLst>
              <a:ext uri="{FF2B5EF4-FFF2-40B4-BE49-F238E27FC236}">
                <a16:creationId xmlns:a16="http://schemas.microsoft.com/office/drawing/2014/main" id="{AE4543BE-0938-40D4-83ED-E1A53052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03" y="2384256"/>
            <a:ext cx="2371725" cy="3105150"/>
          </a:xfrm>
          <a:prstGeom prst="rect">
            <a:avLst/>
          </a:prstGeom>
        </p:spPr>
      </p:pic>
      <p:pic>
        <p:nvPicPr>
          <p:cNvPr id="5" name="Picture 4">
            <a:extLst>
              <a:ext uri="{FF2B5EF4-FFF2-40B4-BE49-F238E27FC236}">
                <a16:creationId xmlns:a16="http://schemas.microsoft.com/office/drawing/2014/main" id="{57A24FFA-92C0-4D99-8F0B-CC7E0C29D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624" y="2670121"/>
            <a:ext cx="3810000" cy="2857500"/>
          </a:xfrm>
          <a:prstGeom prst="rect">
            <a:avLst/>
          </a:prstGeom>
        </p:spPr>
      </p:pic>
    </p:spTree>
    <p:extLst>
      <p:ext uri="{BB962C8B-B14F-4D97-AF65-F5344CB8AC3E}">
        <p14:creationId xmlns:p14="http://schemas.microsoft.com/office/powerpoint/2010/main" val="28078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533400"/>
            <a:ext cx="8458200" cy="1077218"/>
          </a:xfrm>
          <a:prstGeom prst="rect">
            <a:avLst/>
          </a:prstGeom>
          <a:noFill/>
        </p:spPr>
        <p:txBody>
          <a:bodyPr wrap="square" rtlCol="0">
            <a:spAutoFit/>
          </a:bodyPr>
          <a:lstStyle/>
          <a:p>
            <a:r>
              <a:rPr lang="en-US" sz="3200" dirty="0">
                <a:solidFill>
                  <a:schemeClr val="bg1"/>
                </a:solidFill>
              </a:rPr>
              <a:t>“And having in a readiness to revenge all disobedience, when your obedience is fulfilled.”</a:t>
            </a:r>
          </a:p>
        </p:txBody>
      </p:sp>
      <p:sp>
        <p:nvSpPr>
          <p:cNvPr id="7" name="TextBox 6"/>
          <p:cNvSpPr txBox="1"/>
          <p:nvPr/>
        </p:nvSpPr>
        <p:spPr>
          <a:xfrm>
            <a:off x="0" y="6488668"/>
            <a:ext cx="5486400" cy="369332"/>
          </a:xfrm>
          <a:prstGeom prst="rect">
            <a:avLst/>
          </a:prstGeom>
          <a:noFill/>
        </p:spPr>
        <p:txBody>
          <a:bodyPr wrap="square" rtlCol="0">
            <a:spAutoFit/>
          </a:bodyPr>
          <a:lstStyle/>
          <a:p>
            <a:r>
              <a:rPr lang="en-US" dirty="0">
                <a:solidFill>
                  <a:schemeClr val="bg1"/>
                </a:solidFill>
              </a:rPr>
              <a:t>2 Corinthians 10:6</a:t>
            </a:r>
          </a:p>
        </p:txBody>
      </p:sp>
      <p:sp>
        <p:nvSpPr>
          <p:cNvPr id="5" name="TextBox 4"/>
          <p:cNvSpPr txBox="1"/>
          <p:nvPr/>
        </p:nvSpPr>
        <p:spPr>
          <a:xfrm>
            <a:off x="2209800" y="3810000"/>
            <a:ext cx="8458200" cy="1077218"/>
          </a:xfrm>
          <a:prstGeom prst="rect">
            <a:avLst/>
          </a:prstGeom>
          <a:noFill/>
        </p:spPr>
        <p:txBody>
          <a:bodyPr wrap="square" rtlCol="0">
            <a:spAutoFit/>
          </a:bodyPr>
          <a:lstStyle/>
          <a:p>
            <a:r>
              <a:rPr lang="en-US" sz="3200" dirty="0">
                <a:solidFill>
                  <a:schemeClr val="bg1"/>
                </a:solidFill>
              </a:rPr>
              <a:t>“For as he </a:t>
            </a:r>
            <a:r>
              <a:rPr lang="en-US" sz="3200" dirty="0" err="1">
                <a:solidFill>
                  <a:schemeClr val="bg1"/>
                </a:solidFill>
              </a:rPr>
              <a:t>thinketh</a:t>
            </a:r>
            <a:r>
              <a:rPr lang="en-US" sz="3200" dirty="0">
                <a:solidFill>
                  <a:schemeClr val="bg1"/>
                </a:solidFill>
              </a:rPr>
              <a:t> in his heart, so is he…”</a:t>
            </a:r>
          </a:p>
          <a:p>
            <a:r>
              <a:rPr lang="en-US" sz="3200" dirty="0">
                <a:solidFill>
                  <a:schemeClr val="bg1"/>
                </a:solidFill>
              </a:rPr>
              <a:t>—Proverbs 23:7</a:t>
            </a:r>
          </a:p>
        </p:txBody>
      </p:sp>
      <p:pic>
        <p:nvPicPr>
          <p:cNvPr id="6148" name="Picture 4" descr="http://t1.gstatic.com/images?q=tbn:ANd9GcS-brFhAijG9Sfldc8Kr1aG7Me_pWaV8nLy2p-Rp_Lp9NdZU9Ma3A"/>
          <p:cNvPicPr>
            <a:picLocks noChangeAspect="1" noChangeArrowheads="1"/>
          </p:cNvPicPr>
          <p:nvPr/>
        </p:nvPicPr>
        <p:blipFill>
          <a:blip r:embed="rId3" cstate="print"/>
          <a:srcRect/>
          <a:stretch>
            <a:fillRect/>
          </a:stretch>
        </p:blipFill>
        <p:spPr bwMode="auto">
          <a:xfrm>
            <a:off x="3581401" y="1905000"/>
            <a:ext cx="2619375" cy="1743076"/>
          </a:xfrm>
          <a:prstGeom prst="rect">
            <a:avLst/>
          </a:prstGeom>
          <a:noFill/>
        </p:spPr>
      </p:pic>
      <p:pic>
        <p:nvPicPr>
          <p:cNvPr id="9218" name="Picture 2"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476" y="4571999"/>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6604" y="422495"/>
            <a:ext cx="8458200" cy="1569660"/>
          </a:xfrm>
          <a:prstGeom prst="rect">
            <a:avLst/>
          </a:prstGeom>
          <a:noFill/>
        </p:spPr>
        <p:txBody>
          <a:bodyPr wrap="square" rtlCol="0">
            <a:spAutoFit/>
          </a:bodyPr>
          <a:lstStyle/>
          <a:p>
            <a:pPr algn="ctr"/>
            <a:r>
              <a:rPr lang="en-US" sz="3200" dirty="0">
                <a:solidFill>
                  <a:schemeClr val="bg1"/>
                </a:solidFill>
              </a:rPr>
              <a:t>“Yea, I tell thee, that thou </a:t>
            </a:r>
            <a:r>
              <a:rPr lang="en-US" sz="3200" dirty="0" err="1">
                <a:solidFill>
                  <a:schemeClr val="bg1"/>
                </a:solidFill>
              </a:rPr>
              <a:t>mayest</a:t>
            </a:r>
            <a:r>
              <a:rPr lang="en-US" sz="3200" dirty="0">
                <a:solidFill>
                  <a:schemeClr val="bg1"/>
                </a:solidFill>
              </a:rPr>
              <a:t> know that there is none else save God that </a:t>
            </a:r>
            <a:r>
              <a:rPr lang="en-US" sz="3200" dirty="0" err="1">
                <a:solidFill>
                  <a:schemeClr val="bg1"/>
                </a:solidFill>
              </a:rPr>
              <a:t>knowest</a:t>
            </a:r>
            <a:r>
              <a:rPr lang="en-US" sz="3200" dirty="0">
                <a:solidFill>
                  <a:schemeClr val="bg1"/>
                </a:solidFill>
              </a:rPr>
              <a:t> thy thoughts and the intents of thy heart.”</a:t>
            </a:r>
          </a:p>
        </p:txBody>
      </p:sp>
      <p:sp>
        <p:nvSpPr>
          <p:cNvPr id="7" name="TextBox 6"/>
          <p:cNvSpPr txBox="1"/>
          <p:nvPr/>
        </p:nvSpPr>
        <p:spPr>
          <a:xfrm>
            <a:off x="67147" y="6488668"/>
            <a:ext cx="5486400" cy="369332"/>
          </a:xfrm>
          <a:prstGeom prst="rect">
            <a:avLst/>
          </a:prstGeom>
          <a:noFill/>
        </p:spPr>
        <p:txBody>
          <a:bodyPr wrap="square" rtlCol="0">
            <a:spAutoFit/>
          </a:bodyPr>
          <a:lstStyle/>
          <a:p>
            <a:r>
              <a:rPr lang="en-US" dirty="0">
                <a:solidFill>
                  <a:schemeClr val="bg1"/>
                </a:solidFill>
              </a:rPr>
              <a:t>D&amp;C 6:16</a:t>
            </a:r>
          </a:p>
        </p:txBody>
      </p:sp>
      <p:pic>
        <p:nvPicPr>
          <p:cNvPr id="3" name="Picture 2">
            <a:extLst>
              <a:ext uri="{FF2B5EF4-FFF2-40B4-BE49-F238E27FC236}">
                <a16:creationId xmlns:a16="http://schemas.microsoft.com/office/drawing/2014/main" id="{C23AD1B3-3644-410A-88D7-7BA8F293A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964" y="2201449"/>
            <a:ext cx="4114800" cy="3657600"/>
          </a:xfrm>
          <a:prstGeom prst="rect">
            <a:avLst/>
          </a:prstGeom>
        </p:spPr>
      </p:pic>
    </p:spTree>
    <p:extLst>
      <p:ext uri="{BB962C8B-B14F-4D97-AF65-F5344CB8AC3E}">
        <p14:creationId xmlns:p14="http://schemas.microsoft.com/office/powerpoint/2010/main" val="144907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594" y="411932"/>
            <a:ext cx="3886200" cy="1569660"/>
          </a:xfrm>
          <a:prstGeom prst="rect">
            <a:avLst/>
          </a:prstGeom>
          <a:noFill/>
        </p:spPr>
        <p:txBody>
          <a:bodyPr wrap="square" rtlCol="0">
            <a:spAutoFit/>
          </a:bodyPr>
          <a:lstStyle/>
          <a:p>
            <a:r>
              <a:rPr lang="en-US" sz="3200" dirty="0">
                <a:solidFill>
                  <a:schemeClr val="bg1"/>
                </a:solidFill>
              </a:rPr>
              <a:t>“Look unto me in every thought; doubt not, fear not.”</a:t>
            </a:r>
          </a:p>
        </p:txBody>
      </p:sp>
      <p:sp>
        <p:nvSpPr>
          <p:cNvPr id="7" name="TextBox 6"/>
          <p:cNvSpPr txBox="1"/>
          <p:nvPr/>
        </p:nvSpPr>
        <p:spPr>
          <a:xfrm>
            <a:off x="0" y="6488668"/>
            <a:ext cx="5486400" cy="369332"/>
          </a:xfrm>
          <a:prstGeom prst="rect">
            <a:avLst/>
          </a:prstGeom>
          <a:noFill/>
        </p:spPr>
        <p:txBody>
          <a:bodyPr wrap="square" rtlCol="0">
            <a:spAutoFit/>
          </a:bodyPr>
          <a:lstStyle/>
          <a:p>
            <a:r>
              <a:rPr lang="en-US" dirty="0">
                <a:solidFill>
                  <a:schemeClr val="bg1"/>
                </a:solidFill>
              </a:rPr>
              <a:t>D&amp;C 6:36</a:t>
            </a:r>
          </a:p>
        </p:txBody>
      </p:sp>
      <p:pic>
        <p:nvPicPr>
          <p:cNvPr id="5" name="Picture 2" descr="http://t0.gstatic.com/images?q=tbn:ANd9GcSG-YJloTnbb7o4cuqO_IJcY3AWkTPy3HtBbwZuKiSoJ0BRjmR3Yg"/>
          <p:cNvPicPr>
            <a:picLocks noChangeAspect="1" noChangeArrowheads="1"/>
          </p:cNvPicPr>
          <p:nvPr/>
        </p:nvPicPr>
        <p:blipFill rotWithShape="1">
          <a:blip r:embed="rId3" cstate="print"/>
          <a:srcRect r="587" b="5629"/>
          <a:stretch/>
        </p:blipFill>
        <p:spPr bwMode="auto">
          <a:xfrm>
            <a:off x="4121590" y="258411"/>
            <a:ext cx="3066861" cy="2240345"/>
          </a:xfrm>
          <a:prstGeom prst="rect">
            <a:avLst/>
          </a:prstGeom>
          <a:noFill/>
        </p:spPr>
      </p:pic>
      <p:pic>
        <p:nvPicPr>
          <p:cNvPr id="4098" name="Picture 2" descr="http://t2.gstatic.com/images?q=tbn:ANd9GcSiuedgP7_Jf44ryA_Xw8O-Uwa5Aj3EkrooyMaYKWorUYi8eW915Q"/>
          <p:cNvPicPr>
            <a:picLocks noChangeAspect="1" noChangeArrowheads="1"/>
          </p:cNvPicPr>
          <p:nvPr/>
        </p:nvPicPr>
        <p:blipFill>
          <a:blip r:embed="rId4" cstate="print"/>
          <a:srcRect/>
          <a:stretch>
            <a:fillRect/>
          </a:stretch>
        </p:blipFill>
        <p:spPr bwMode="auto">
          <a:xfrm>
            <a:off x="298766" y="2802802"/>
            <a:ext cx="3613748" cy="2404786"/>
          </a:xfrm>
          <a:prstGeom prst="rect">
            <a:avLst/>
          </a:prstGeom>
          <a:noFill/>
        </p:spPr>
      </p:pic>
      <p:sp>
        <p:nvSpPr>
          <p:cNvPr id="9" name="TextBox 8"/>
          <p:cNvSpPr txBox="1"/>
          <p:nvPr/>
        </p:nvSpPr>
        <p:spPr>
          <a:xfrm>
            <a:off x="6818768" y="4884344"/>
            <a:ext cx="5943600" cy="1569660"/>
          </a:xfrm>
          <a:prstGeom prst="rect">
            <a:avLst/>
          </a:prstGeom>
          <a:noFill/>
        </p:spPr>
        <p:txBody>
          <a:bodyPr wrap="square" rtlCol="0">
            <a:spAutoFit/>
          </a:bodyPr>
          <a:lstStyle/>
          <a:p>
            <a:r>
              <a:rPr lang="en-US" sz="3200" dirty="0">
                <a:solidFill>
                  <a:schemeClr val="bg1"/>
                </a:solidFill>
              </a:rPr>
              <a:t>“…learn to control your thoughts…there will always be temptations.”</a:t>
            </a:r>
          </a:p>
        </p:txBody>
      </p:sp>
      <p:pic>
        <p:nvPicPr>
          <p:cNvPr id="10" name="Picture 9" descr="http://t0.gstatic.com/images?q=tbn:ANd9GcTjpOehvtHaCO36dGB8Lma1datUEEDNAJ9af9vPByqpdv5N0bNQTA"/>
          <p:cNvPicPr>
            <a:picLocks noChangeAspect="1" noChangeArrowheads="1"/>
          </p:cNvPicPr>
          <p:nvPr/>
        </p:nvPicPr>
        <p:blipFill>
          <a:blip r:embed="rId5" cstate="print"/>
          <a:srcRect/>
          <a:stretch>
            <a:fillRect/>
          </a:stretch>
        </p:blipFill>
        <p:spPr bwMode="auto">
          <a:xfrm>
            <a:off x="7004364" y="2768097"/>
            <a:ext cx="3944468" cy="1828800"/>
          </a:xfrm>
          <a:prstGeom prst="rect">
            <a:avLst/>
          </a:prstGeom>
          <a:noFill/>
        </p:spPr>
      </p:pic>
      <p:pic>
        <p:nvPicPr>
          <p:cNvPr id="11" name="Picture 8" descr="http://t2.gstatic.com/images?q=tbn:ANd9GcTm7Argug8PGfo3hiTYCxBIVEuWIZZR8dqJEv74rdByOKSK8Y8t"/>
          <p:cNvPicPr>
            <a:picLocks noChangeAspect="1" noChangeArrowheads="1"/>
          </p:cNvPicPr>
          <p:nvPr/>
        </p:nvPicPr>
        <p:blipFill>
          <a:blip r:embed="rId6" cstate="print"/>
          <a:srcRect/>
          <a:stretch>
            <a:fillRect/>
          </a:stretch>
        </p:blipFill>
        <p:spPr bwMode="auto">
          <a:xfrm>
            <a:off x="4227970" y="4731945"/>
            <a:ext cx="2466975" cy="1847851"/>
          </a:xfrm>
          <a:prstGeom prst="rect">
            <a:avLst/>
          </a:prstGeom>
          <a:noFill/>
        </p:spPr>
      </p:pic>
      <p:pic>
        <p:nvPicPr>
          <p:cNvPr id="7170" name="Picture 2" descr="Image result for W. Dahlquist I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4466" y="131276"/>
            <a:ext cx="1012322" cy="13680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5600" y="6414731"/>
            <a:ext cx="5486400" cy="369332"/>
          </a:xfrm>
          <a:prstGeom prst="rect">
            <a:avLst/>
          </a:prstGeom>
          <a:noFill/>
        </p:spPr>
        <p:txBody>
          <a:bodyPr wrap="square" rtlCol="0">
            <a:spAutoFit/>
          </a:bodyPr>
          <a:lstStyle/>
          <a:p>
            <a:pPr algn="r"/>
            <a:r>
              <a:rPr lang="en-US" dirty="0">
                <a:solidFill>
                  <a:schemeClr val="bg1"/>
                </a:solidFill>
              </a:rPr>
              <a:t>(5)</a:t>
            </a:r>
          </a:p>
        </p:txBody>
      </p:sp>
    </p:spTree>
    <p:extLst>
      <p:ext uri="{BB962C8B-B14F-4D97-AF65-F5344CB8AC3E}">
        <p14:creationId xmlns:p14="http://schemas.microsoft.com/office/powerpoint/2010/main" val="32685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orange and gre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2199" y="457201"/>
            <a:ext cx="9100458" cy="4031873"/>
          </a:xfrm>
          <a:prstGeom prst="rect">
            <a:avLst/>
          </a:prstGeom>
          <a:noFill/>
        </p:spPr>
        <p:txBody>
          <a:bodyPr wrap="square" rtlCol="0">
            <a:spAutoFit/>
          </a:bodyPr>
          <a:lstStyle/>
          <a:p>
            <a:r>
              <a:rPr lang="en-US" sz="3200" dirty="0">
                <a:solidFill>
                  <a:schemeClr val="bg1"/>
                </a:solidFill>
              </a:rPr>
              <a:t>“There is a line of demarcation well defined between the Lord’s territory and the devil’s territory. If you will remain on the Lord’s side of the line, the adversary cannot come there to tempt you. </a:t>
            </a:r>
          </a:p>
          <a:p>
            <a:endParaRPr lang="en-US" sz="3200" dirty="0">
              <a:solidFill>
                <a:schemeClr val="bg1"/>
              </a:solidFill>
            </a:endParaRPr>
          </a:p>
          <a:p>
            <a:r>
              <a:rPr lang="en-US" sz="3200" dirty="0">
                <a:solidFill>
                  <a:schemeClr val="bg1"/>
                </a:solidFill>
              </a:rPr>
              <a:t>…But …if you cross onto the devil’s side of the line, you are in his territory…and he will work on you to get you just as far from that line as he possibly can…</a:t>
            </a:r>
          </a:p>
        </p:txBody>
      </p:sp>
      <p:sp>
        <p:nvSpPr>
          <p:cNvPr id="7" name="TextBox 6"/>
          <p:cNvSpPr txBox="1"/>
          <p:nvPr/>
        </p:nvSpPr>
        <p:spPr>
          <a:xfrm>
            <a:off x="6705600" y="6488668"/>
            <a:ext cx="5486400" cy="369332"/>
          </a:xfrm>
          <a:prstGeom prst="rect">
            <a:avLst/>
          </a:prstGeom>
          <a:noFill/>
        </p:spPr>
        <p:txBody>
          <a:bodyPr wrap="square" rtlCol="0">
            <a:spAutoFit/>
          </a:bodyPr>
          <a:lstStyle/>
          <a:p>
            <a:pPr algn="r"/>
            <a:r>
              <a:rPr lang="en-US" dirty="0">
                <a:solidFill>
                  <a:schemeClr val="bg1"/>
                </a:solidFill>
              </a:rPr>
              <a:t>(6)</a:t>
            </a:r>
          </a:p>
        </p:txBody>
      </p:sp>
      <p:pic>
        <p:nvPicPr>
          <p:cNvPr id="2050" name="Picture 2" descr="http://2.bp.blogspot.com/-7p8fvZjh3VM/TcGOEr_Y52I/AAAAAAAADlI/qm0F5BjIzY8/s1600/Heber%2BJ.%2BGrant.jpg">
            <a:hlinkClick r:id="rId3"/>
          </p:cNvPr>
          <p:cNvPicPr>
            <a:picLocks noChangeAspect="1" noChangeArrowheads="1"/>
          </p:cNvPicPr>
          <p:nvPr/>
        </p:nvPicPr>
        <p:blipFill>
          <a:blip r:embed="rId4" cstate="print"/>
          <a:srcRect/>
          <a:stretch>
            <a:fillRect/>
          </a:stretch>
        </p:blipFill>
        <p:spPr bwMode="auto">
          <a:xfrm>
            <a:off x="253498" y="1576231"/>
            <a:ext cx="1952625" cy="2384660"/>
          </a:xfrm>
          <a:prstGeom prst="rect">
            <a:avLst/>
          </a:prstGeom>
          <a:noFill/>
        </p:spPr>
      </p:pic>
      <p:pic>
        <p:nvPicPr>
          <p:cNvPr id="5122" name="Picture 2" descr="Image result for good side bad s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69972" y="4611766"/>
            <a:ext cx="3551917" cy="19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4323</Words>
  <Application>Microsoft Office PowerPoint</Application>
  <PresentationFormat>Widescreen</PresentationFormat>
  <Paragraphs>264</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Palatino</vt:lpstr>
      <vt:lpstr>Open Sans</vt:lpstr>
      <vt:lpstr>Berlin Sans FB Demi</vt:lpstr>
      <vt:lpstr>Arial</vt:lpstr>
      <vt:lpstr>Abadi</vt:lpstr>
      <vt:lpstr>Calibri Light</vt:lpstr>
      <vt:lpstr>Calibri</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123</cp:revision>
  <dcterms:created xsi:type="dcterms:W3CDTF">2016-05-16T13:36:31Z</dcterms:created>
  <dcterms:modified xsi:type="dcterms:W3CDTF">2020-09-09T14:50:33Z</dcterms:modified>
</cp:coreProperties>
</file>