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82" r:id="rId2"/>
    <p:sldId id="308" r:id="rId3"/>
    <p:sldId id="290" r:id="rId4"/>
    <p:sldId id="309" r:id="rId5"/>
    <p:sldId id="297" r:id="rId6"/>
    <p:sldId id="298" r:id="rId7"/>
    <p:sldId id="310" r:id="rId8"/>
    <p:sldId id="312" r:id="rId9"/>
    <p:sldId id="313" r:id="rId10"/>
    <p:sldId id="314"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315" r:id="rId29"/>
    <p:sldId id="317" r:id="rId30"/>
    <p:sldId id="306" r:id="rId31"/>
    <p:sldId id="284" r:id="rId32"/>
    <p:sldId id="286" r:id="rId33"/>
    <p:sldId id="311" r:id="rId34"/>
    <p:sldId id="316" r:id="rId35"/>
  </p:sldIdLst>
  <p:sldSz cx="12192000" cy="6858000"/>
  <p:notesSz cx="6858000" cy="9144000"/>
  <p:embeddedFontLst>
    <p:embeddedFont>
      <p:font typeface="Britannic Bold" panose="020B0903060703020204" pitchFamily="34" charset="0"/>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Lucida Sans" panose="020B0602030504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google.com/url?sa=i&amp;rct=j&amp;q=&amp;esrc=s&amp;frm=1&amp;source=images&amp;cd=&amp;cad=rja&amp;docid=GiMsllGfIfNH2M&amp;tbnid=NJdY0ZLsgox9JM:&amp;ved=0CAUQjRw&amp;url=https://www.lds.org/manual/old-testament-stories/chapter-18-the-israelites-in-the-wilderness?lang=eng&amp;ei=2IZAUbeVDeTn2QWZxoCADw&amp;psig=AFQjCNHZso5gJo3i4wzyKN-1SG5ixkPSIw&amp;ust=1363269706163265" TargetMode="External"/><Relationship Id="rId7"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www.google.com/url?sa=i&amp;rct=j&amp;q=&amp;esrc=s&amp;frm=1&amp;source=images&amp;cd=&amp;cad=rja&amp;docid=DpERBTxe2LX6fM&amp;tbnid=U3r_3HNUarq0SM:&amp;ved=0CAUQjRw&amp;url=http://galatiansfour.blogspot.com/2011/01/insane-teaching-animal-sacrifices-will.html&amp;ei=F4dAUYm5D-TV2QX_9YGYCw&amp;psig=AFQjCNF-Y3amucCxU2KCZJwwvnG0iucTgw&amp;ust=1363269772287986" TargetMode="Externa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frm=1&amp;source=images&amp;cd=&amp;cad=rja&amp;docid=pRSzu6_nlGYsLM&amp;tbnid=pc-RpulIe_-n3M:&amp;ved=0CAUQjRw&amp;url=http://c-ed.blogspot.com/2010/12/bible-survey-pauline-epistles-galatians.html&amp;ei=VPpSUc_nNZTW2wXv2YGABg&amp;psig=AFQjCNG6zu5X7F-vLUfXCZTYzHCD0lX4uA&amp;ust=136447888140743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E6C5A-F998-45D8-9250-1D0A50D12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118</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Only One Gospel</a:t>
            </a:r>
          </a:p>
          <a:p>
            <a:pPr algn="ctr"/>
            <a:r>
              <a:rPr lang="en-US" sz="6000" dirty="0">
                <a:solidFill>
                  <a:schemeClr val="bg1"/>
                </a:solidFill>
                <a:latin typeface="Britannic Bold" panose="020B0903060703020204" pitchFamily="34" charset="0"/>
              </a:rPr>
              <a:t>Galatians 1-4</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1177705" y="2790731"/>
            <a:ext cx="3050721" cy="2895600"/>
            <a:chOff x="6781800" y="228600"/>
            <a:chExt cx="3050721" cy="2895600"/>
          </a:xfrm>
        </p:grpSpPr>
        <p:pic>
          <p:nvPicPr>
            <p:cNvPr id="8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6781800" y="228600"/>
              <a:ext cx="3050721" cy="2895600"/>
              <a:chOff x="609600" y="533400"/>
              <a:chExt cx="4495800" cy="4267200"/>
            </a:xfrm>
          </p:grpSpPr>
          <p:grpSp>
            <p:nvGrpSpPr>
              <p:cNvPr id="88" name="Group 86"/>
              <p:cNvGrpSpPr/>
              <p:nvPr/>
            </p:nvGrpSpPr>
            <p:grpSpPr>
              <a:xfrm rot="2107423">
                <a:off x="2048364" y="1066800"/>
                <a:ext cx="554570" cy="1296744"/>
                <a:chOff x="7696200" y="914400"/>
                <a:chExt cx="685800" cy="2438400"/>
              </a:xfrm>
            </p:grpSpPr>
            <p:sp>
              <p:nvSpPr>
                <p:cNvPr id="120" name="Moon 11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7"/>
              <p:cNvGrpSpPr/>
              <p:nvPr/>
            </p:nvGrpSpPr>
            <p:grpSpPr>
              <a:xfrm rot="19262140" flipH="1">
                <a:off x="3035243" y="1133011"/>
                <a:ext cx="554570" cy="1180981"/>
                <a:chOff x="7696200" y="914400"/>
                <a:chExt cx="685800" cy="2438400"/>
              </a:xfrm>
            </p:grpSpPr>
            <p:sp>
              <p:nvSpPr>
                <p:cNvPr id="116" name="Moon 11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rapezoid 89"/>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7"/>
              <p:cNvGrpSpPr/>
              <p:nvPr/>
            </p:nvGrpSpPr>
            <p:grpSpPr>
              <a:xfrm>
                <a:off x="3150326" y="3226526"/>
                <a:ext cx="366238" cy="640613"/>
                <a:chOff x="2438400" y="402137"/>
                <a:chExt cx="2514600" cy="4398463"/>
              </a:xfrm>
            </p:grpSpPr>
            <p:sp>
              <p:nvSpPr>
                <p:cNvPr id="112" name="Snip Same Side Corner Rectangle 111"/>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Wave 109"/>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ame 110"/>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 name="Rectangle 6"/>
          <p:cNvSpPr/>
          <p:nvPr/>
        </p:nvSpPr>
        <p:spPr>
          <a:xfrm>
            <a:off x="5383794" y="3576615"/>
            <a:ext cx="6096000" cy="1200329"/>
          </a:xfrm>
          <a:prstGeom prst="rect">
            <a:avLst/>
          </a:prstGeom>
        </p:spPr>
        <p:txBody>
          <a:bodyPr>
            <a:spAutoFit/>
          </a:bodyPr>
          <a:lstStyle/>
          <a:p>
            <a:r>
              <a:rPr lang="en-US" sz="2400" b="1" i="1" dirty="0">
                <a:solidFill>
                  <a:schemeClr val="bg1"/>
                </a:solidFill>
              </a:rPr>
              <a:t>“ Knowing that a man is not justified by the works of the law, but by the faith of Jesus Christ…” (Galatians 2:16)</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A Curse For Us</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3:13; Acts 5:30; 10:39; 1 Peter 2:24; Deuteronomy 21:22-23</a:t>
            </a:r>
          </a:p>
        </p:txBody>
      </p:sp>
      <p:sp>
        <p:nvSpPr>
          <p:cNvPr id="2" name="Rectangle 1"/>
          <p:cNvSpPr/>
          <p:nvPr/>
        </p:nvSpPr>
        <p:spPr>
          <a:xfrm>
            <a:off x="440602" y="1359477"/>
            <a:ext cx="6096000" cy="4524315"/>
          </a:xfrm>
          <a:prstGeom prst="rect">
            <a:avLst/>
          </a:prstGeom>
        </p:spPr>
        <p:txBody>
          <a:bodyPr>
            <a:spAutoFit/>
          </a:bodyPr>
          <a:lstStyle/>
          <a:p>
            <a:r>
              <a:rPr lang="en-US" dirty="0">
                <a:solidFill>
                  <a:schemeClr val="bg1"/>
                </a:solidFill>
              </a:rPr>
              <a:t>Some Jews believed that Jesus could not be the Messiah because he had been crucified or, in other words, hung on a tree.</a:t>
            </a:r>
          </a:p>
          <a:p>
            <a:endParaRPr lang="en-US" dirty="0">
              <a:solidFill>
                <a:schemeClr val="bg1"/>
              </a:solidFill>
            </a:endParaRPr>
          </a:p>
          <a:p>
            <a:r>
              <a:rPr lang="en-US" dirty="0">
                <a:solidFill>
                  <a:schemeClr val="bg1"/>
                </a:solidFill>
              </a:rPr>
              <a:t>They referred to a passage in Deuteronomy stating that a criminal who was put to death by being hung on a tree was “accursed of God.” </a:t>
            </a:r>
          </a:p>
          <a:p>
            <a:r>
              <a:rPr lang="en-US" dirty="0">
                <a:solidFill>
                  <a:schemeClr val="bg1"/>
                </a:solidFill>
              </a:rPr>
              <a:t>According to this way of thinking, Jesus had to be regarded as cursed by God. But Paul showed another way of looking at the concept of being “cursed” as applied to the Savior. </a:t>
            </a:r>
          </a:p>
          <a:p>
            <a:endParaRPr lang="en-US" dirty="0">
              <a:solidFill>
                <a:schemeClr val="bg1"/>
              </a:solidFill>
            </a:endParaRPr>
          </a:p>
          <a:p>
            <a:r>
              <a:rPr lang="en-US" dirty="0">
                <a:solidFill>
                  <a:schemeClr val="bg1"/>
                </a:solidFill>
              </a:rPr>
              <a:t>He explained that Jesus willingly took our sins upon Himself in order to perform the work of redemption, thus becoming “cursed” in our place: “Christ hath redeemed us from the curse of the law, </a:t>
            </a:r>
            <a:r>
              <a:rPr lang="en-US" i="1" dirty="0">
                <a:solidFill>
                  <a:schemeClr val="bg1"/>
                </a:solidFill>
              </a:rPr>
              <a:t>being made a curse for us:</a:t>
            </a:r>
            <a:r>
              <a:rPr lang="en-US" dirty="0">
                <a:solidFill>
                  <a:schemeClr val="bg1"/>
                </a:solidFill>
              </a:rPr>
              <a:t> for it is written, Cursed is every one that </a:t>
            </a:r>
            <a:r>
              <a:rPr lang="en-US" dirty="0" err="1">
                <a:solidFill>
                  <a:schemeClr val="bg1"/>
                </a:solidFill>
              </a:rPr>
              <a:t>hangeth</a:t>
            </a:r>
            <a:r>
              <a:rPr lang="en-US" dirty="0">
                <a:solidFill>
                  <a:schemeClr val="bg1"/>
                </a:solidFill>
              </a:rPr>
              <a:t> on a tree” (1)</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171" y="2285230"/>
            <a:ext cx="39528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01D29267-CF17-4C17-A6B1-3A8BCF8355F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2513" y="1676401"/>
            <a:ext cx="6390861" cy="584775"/>
          </a:xfrm>
          <a:prstGeom prst="rect">
            <a:avLst/>
          </a:prstGeom>
          <a:noFill/>
        </p:spPr>
        <p:txBody>
          <a:bodyPr wrap="square" rtlCol="0">
            <a:spAutoFit/>
          </a:bodyPr>
          <a:lstStyle/>
          <a:p>
            <a:r>
              <a:rPr lang="en-US" sz="3200" dirty="0">
                <a:solidFill>
                  <a:schemeClr val="bg1"/>
                </a:solidFill>
              </a:rPr>
              <a:t>“Wherefore then </a:t>
            </a:r>
            <a:r>
              <a:rPr lang="en-US" sz="3200" i="1" dirty="0" err="1">
                <a:solidFill>
                  <a:schemeClr val="bg1"/>
                </a:solidFill>
              </a:rPr>
              <a:t>serveth</a:t>
            </a:r>
            <a:r>
              <a:rPr lang="en-US" sz="3200" dirty="0">
                <a:solidFill>
                  <a:schemeClr val="bg1"/>
                </a:solidFill>
              </a:rPr>
              <a:t> the law?”</a:t>
            </a:r>
          </a:p>
        </p:txBody>
      </p:sp>
      <p:sp>
        <p:nvSpPr>
          <p:cNvPr id="6" name="TextBox 5"/>
          <p:cNvSpPr txBox="1"/>
          <p:nvPr/>
        </p:nvSpPr>
        <p:spPr>
          <a:xfrm>
            <a:off x="5833097" y="3886201"/>
            <a:ext cx="4377703" cy="1077218"/>
          </a:xfrm>
          <a:prstGeom prst="rect">
            <a:avLst/>
          </a:prstGeom>
          <a:noFill/>
        </p:spPr>
        <p:txBody>
          <a:bodyPr wrap="square" rtlCol="0">
            <a:spAutoFit/>
          </a:bodyPr>
          <a:lstStyle/>
          <a:p>
            <a:r>
              <a:rPr lang="en-US" sz="3200" dirty="0">
                <a:solidFill>
                  <a:schemeClr val="bg1"/>
                </a:solidFill>
              </a:rPr>
              <a:t>What is the purpose of the Law of Moses?</a:t>
            </a:r>
          </a:p>
        </p:txBody>
      </p:sp>
      <p:sp>
        <p:nvSpPr>
          <p:cNvPr id="7" name="TextBox 6"/>
          <p:cNvSpPr txBox="1"/>
          <p:nvPr/>
        </p:nvSpPr>
        <p:spPr>
          <a:xfrm>
            <a:off x="2209800" y="1"/>
            <a:ext cx="8153400" cy="1200329"/>
          </a:xfrm>
          <a:prstGeom prst="rect">
            <a:avLst/>
          </a:prstGeom>
          <a:noFill/>
        </p:spPr>
        <p:txBody>
          <a:bodyPr wrap="square" rtlCol="0">
            <a:spAutoFit/>
          </a:bodyPr>
          <a:lstStyle/>
          <a:p>
            <a:pPr algn="ctr"/>
            <a:r>
              <a:rPr lang="en-US" sz="3600" dirty="0">
                <a:solidFill>
                  <a:schemeClr val="bg1"/>
                </a:solidFill>
              </a:rPr>
              <a:t>Paul explains the Purpose of the</a:t>
            </a:r>
          </a:p>
          <a:p>
            <a:pPr algn="ctr"/>
            <a:r>
              <a:rPr lang="en-US" sz="3600" dirty="0">
                <a:solidFill>
                  <a:schemeClr val="bg1"/>
                </a:solidFill>
              </a:rPr>
              <a:t> Law of Moses to the Galatians</a:t>
            </a:r>
          </a:p>
        </p:txBody>
      </p:sp>
      <p:sp>
        <p:nvSpPr>
          <p:cNvPr id="8" name="TextBox 7"/>
          <p:cNvSpPr txBox="1"/>
          <p:nvPr/>
        </p:nvSpPr>
        <p:spPr>
          <a:xfrm>
            <a:off x="0" y="6176076"/>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09345D39-1112-4E28-A494-CF7C76244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226" y="2732726"/>
            <a:ext cx="2438400" cy="2971800"/>
          </a:xfrm>
          <a:prstGeom prst="rect">
            <a:avLst/>
          </a:prstGeom>
        </p:spPr>
      </p:pic>
    </p:spTree>
    <p:extLst>
      <p:ext uri="{BB962C8B-B14F-4D97-AF65-F5344CB8AC3E}">
        <p14:creationId xmlns:p14="http://schemas.microsoft.com/office/powerpoint/2010/main" val="40807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453A4BE4-9DF5-41B5-96D4-5C0A53E5155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1754326"/>
          </a:xfrm>
          <a:prstGeom prst="rect">
            <a:avLst/>
          </a:prstGeom>
          <a:noFill/>
        </p:spPr>
        <p:txBody>
          <a:bodyPr wrap="square" rtlCol="0">
            <a:spAutoFit/>
          </a:bodyPr>
          <a:lstStyle/>
          <a:p>
            <a:r>
              <a:rPr lang="en-US" sz="3600" dirty="0">
                <a:solidFill>
                  <a:schemeClr val="bg1"/>
                </a:solidFill>
              </a:rPr>
              <a:t>“It was added because of transgressions,</a:t>
            </a:r>
          </a:p>
        </p:txBody>
      </p:sp>
      <p:sp>
        <p:nvSpPr>
          <p:cNvPr id="6" name="TextBox 5"/>
          <p:cNvSpPr txBox="1"/>
          <p:nvPr/>
        </p:nvSpPr>
        <p:spPr>
          <a:xfrm>
            <a:off x="5924309" y="4476385"/>
            <a:ext cx="3962400" cy="1754326"/>
          </a:xfrm>
          <a:prstGeom prst="rect">
            <a:avLst/>
          </a:prstGeom>
          <a:noFill/>
        </p:spPr>
        <p:txBody>
          <a:bodyPr wrap="square" rtlCol="0">
            <a:spAutoFit/>
          </a:bodyPr>
          <a:lstStyle/>
          <a:p>
            <a:r>
              <a:rPr lang="en-US" sz="3600" dirty="0">
                <a:solidFill>
                  <a:schemeClr val="bg1"/>
                </a:solidFill>
              </a:rPr>
              <a:t>Because the people were not keeping the commandments</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Adding to the Commandments</a:t>
            </a:r>
          </a:p>
        </p:txBody>
      </p:sp>
      <p:sp>
        <p:nvSpPr>
          <p:cNvPr id="8" name="TextBox 7"/>
          <p:cNvSpPr txBox="1"/>
          <p:nvPr/>
        </p:nvSpPr>
        <p:spPr>
          <a:xfrm>
            <a:off x="228600" y="6202067"/>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AD9F28B1-35DB-42AF-A3EF-8363B55F2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309" y="927797"/>
            <a:ext cx="5024618" cy="3145848"/>
          </a:xfrm>
          <a:prstGeom prst="rect">
            <a:avLst/>
          </a:prstGeom>
        </p:spPr>
      </p:pic>
    </p:spTree>
    <p:extLst>
      <p:ext uri="{BB962C8B-B14F-4D97-AF65-F5344CB8AC3E}">
        <p14:creationId xmlns:p14="http://schemas.microsoft.com/office/powerpoint/2010/main" val="1602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A3851D1D-DF00-4B74-952A-5253603A26C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1332" y="1066801"/>
            <a:ext cx="5119868" cy="1384995"/>
          </a:xfrm>
          <a:prstGeom prst="rect">
            <a:avLst/>
          </a:prstGeom>
          <a:noFill/>
        </p:spPr>
        <p:txBody>
          <a:bodyPr wrap="square" rtlCol="0">
            <a:spAutoFit/>
          </a:bodyPr>
          <a:lstStyle/>
          <a:p>
            <a:r>
              <a:rPr lang="en-US" sz="2800" dirty="0">
                <a:solidFill>
                  <a:schemeClr val="bg1"/>
                </a:solidFill>
              </a:rPr>
              <a:t>And now, did they understand the Law? I say unto you, Nay, they did not all understand the law…</a:t>
            </a:r>
          </a:p>
        </p:txBody>
      </p:sp>
      <p:sp>
        <p:nvSpPr>
          <p:cNvPr id="6" name="TextBox 5"/>
          <p:cNvSpPr txBox="1"/>
          <p:nvPr/>
        </p:nvSpPr>
        <p:spPr>
          <a:xfrm>
            <a:off x="6248400" y="3200401"/>
            <a:ext cx="3962400" cy="3108543"/>
          </a:xfrm>
          <a:prstGeom prst="rect">
            <a:avLst/>
          </a:prstGeom>
          <a:noFill/>
        </p:spPr>
        <p:txBody>
          <a:bodyPr wrap="square" rtlCol="0">
            <a:spAutoFit/>
          </a:bodyPr>
          <a:lstStyle/>
          <a:p>
            <a:r>
              <a:rPr lang="en-US" sz="2800" dirty="0">
                <a:solidFill>
                  <a:schemeClr val="bg1"/>
                </a:solidFill>
              </a:rPr>
              <a:t>…and this because of the hardness of their hearts; for they understood not that there could not any man be saved except it were through the redemption of God.”</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Not Understanding the Law</a:t>
            </a:r>
          </a:p>
        </p:txBody>
      </p:sp>
      <p:sp>
        <p:nvSpPr>
          <p:cNvPr id="8" name="TextBox 7"/>
          <p:cNvSpPr txBox="1"/>
          <p:nvPr/>
        </p:nvSpPr>
        <p:spPr>
          <a:xfrm>
            <a:off x="228600" y="6283405"/>
            <a:ext cx="3962400" cy="523220"/>
          </a:xfrm>
          <a:prstGeom prst="rect">
            <a:avLst/>
          </a:prstGeom>
          <a:noFill/>
        </p:spPr>
        <p:txBody>
          <a:bodyPr wrap="square" rtlCol="0">
            <a:spAutoFit/>
          </a:bodyPr>
          <a:lstStyle/>
          <a:p>
            <a:r>
              <a:rPr lang="en-US" sz="2800" dirty="0">
                <a:solidFill>
                  <a:schemeClr val="bg1"/>
                </a:solidFill>
              </a:rPr>
              <a:t>Mosiah 13:32</a:t>
            </a:r>
          </a:p>
        </p:txBody>
      </p:sp>
      <p:pic>
        <p:nvPicPr>
          <p:cNvPr id="3" name="Picture 2">
            <a:extLst>
              <a:ext uri="{FF2B5EF4-FFF2-40B4-BE49-F238E27FC236}">
                <a16:creationId xmlns:a16="http://schemas.microsoft.com/office/drawing/2014/main" id="{86619129-46DE-4425-AF11-F301B7F9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27" y="2957436"/>
            <a:ext cx="2851592" cy="3523919"/>
          </a:xfrm>
          <a:prstGeom prst="rect">
            <a:avLst/>
          </a:prstGeom>
        </p:spPr>
      </p:pic>
    </p:spTree>
    <p:extLst>
      <p:ext uri="{BB962C8B-B14F-4D97-AF65-F5344CB8AC3E}">
        <p14:creationId xmlns:p14="http://schemas.microsoft.com/office/powerpoint/2010/main" val="27441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787C7923-8D71-4DA1-9948-405490133C1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1384995"/>
          </a:xfrm>
          <a:prstGeom prst="rect">
            <a:avLst/>
          </a:prstGeom>
          <a:noFill/>
        </p:spPr>
        <p:txBody>
          <a:bodyPr wrap="square" rtlCol="0">
            <a:spAutoFit/>
          </a:bodyPr>
          <a:lstStyle/>
          <a:p>
            <a:r>
              <a:rPr lang="en-US" sz="2800" dirty="0">
                <a:solidFill>
                  <a:schemeClr val="bg1"/>
                </a:solidFill>
              </a:rPr>
              <a:t>“till the seed should come to whom the promise was made;”</a:t>
            </a:r>
          </a:p>
        </p:txBody>
      </p:sp>
      <p:sp>
        <p:nvSpPr>
          <p:cNvPr id="6" name="TextBox 5"/>
          <p:cNvSpPr txBox="1"/>
          <p:nvPr/>
        </p:nvSpPr>
        <p:spPr>
          <a:xfrm>
            <a:off x="5900365" y="4235782"/>
            <a:ext cx="3962400" cy="954107"/>
          </a:xfrm>
          <a:prstGeom prst="rect">
            <a:avLst/>
          </a:prstGeom>
          <a:noFill/>
        </p:spPr>
        <p:txBody>
          <a:bodyPr wrap="square" rtlCol="0">
            <a:spAutoFit/>
          </a:bodyPr>
          <a:lstStyle/>
          <a:p>
            <a:r>
              <a:rPr lang="en-US" sz="2800" dirty="0">
                <a:solidFill>
                  <a:schemeClr val="bg1"/>
                </a:solidFill>
              </a:rPr>
              <a:t>Till Christ comes and brings in the full gospel</a:t>
            </a:r>
          </a:p>
        </p:txBody>
      </p:sp>
      <p:sp>
        <p:nvSpPr>
          <p:cNvPr id="7" name="TextBox 6"/>
          <p:cNvSpPr txBox="1"/>
          <p:nvPr/>
        </p:nvSpPr>
        <p:spPr>
          <a:xfrm>
            <a:off x="1348450" y="309012"/>
            <a:ext cx="9495099" cy="646331"/>
          </a:xfrm>
          <a:prstGeom prst="rect">
            <a:avLst/>
          </a:prstGeom>
          <a:noFill/>
        </p:spPr>
        <p:txBody>
          <a:bodyPr wrap="square" rtlCol="0">
            <a:spAutoFit/>
          </a:bodyPr>
          <a:lstStyle/>
          <a:p>
            <a:pPr algn="ctr"/>
            <a:r>
              <a:rPr lang="en-US" sz="3600" dirty="0">
                <a:solidFill>
                  <a:schemeClr val="bg1"/>
                </a:solidFill>
              </a:rPr>
              <a:t>How long shall they be under the Law of Moses?</a:t>
            </a:r>
          </a:p>
        </p:txBody>
      </p:sp>
      <p:sp>
        <p:nvSpPr>
          <p:cNvPr id="8" name="TextBox 7"/>
          <p:cNvSpPr txBox="1"/>
          <p:nvPr/>
        </p:nvSpPr>
        <p:spPr>
          <a:xfrm>
            <a:off x="228600" y="6311206"/>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1B8F82C4-AEFD-447F-AA36-45D7A9E59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85" y="1264354"/>
            <a:ext cx="3162300" cy="2257425"/>
          </a:xfrm>
          <a:prstGeom prst="rect">
            <a:avLst/>
          </a:prstGeom>
        </p:spPr>
      </p:pic>
      <p:pic>
        <p:nvPicPr>
          <p:cNvPr id="11" name="Picture 10">
            <a:extLst>
              <a:ext uri="{FF2B5EF4-FFF2-40B4-BE49-F238E27FC236}">
                <a16:creationId xmlns:a16="http://schemas.microsoft.com/office/drawing/2014/main" id="{D4A820D5-E312-4EC3-874B-9D65FA251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35" y="3521779"/>
            <a:ext cx="2486025" cy="2590800"/>
          </a:xfrm>
          <a:prstGeom prst="rect">
            <a:avLst/>
          </a:prstGeom>
        </p:spPr>
      </p:pic>
    </p:spTree>
    <p:extLst>
      <p:ext uri="{BB962C8B-B14F-4D97-AF65-F5344CB8AC3E}">
        <p14:creationId xmlns:p14="http://schemas.microsoft.com/office/powerpoint/2010/main" val="21315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8BF6FBF8-E2BE-4A1F-A757-D48B3D3B4B6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676401"/>
            <a:ext cx="4876800" cy="1938992"/>
          </a:xfrm>
          <a:prstGeom prst="rect">
            <a:avLst/>
          </a:prstGeom>
          <a:noFill/>
        </p:spPr>
        <p:txBody>
          <a:bodyPr wrap="square" rtlCol="0">
            <a:spAutoFit/>
          </a:bodyPr>
          <a:lstStyle/>
          <a:p>
            <a:r>
              <a:rPr lang="en-US" sz="4000" dirty="0">
                <a:solidFill>
                  <a:schemeClr val="bg1"/>
                </a:solidFill>
              </a:rPr>
              <a:t>“Now a mediator is not a mediator of one, but God is one.”</a:t>
            </a:r>
          </a:p>
        </p:txBody>
      </p:sp>
      <p:sp>
        <p:nvSpPr>
          <p:cNvPr id="6" name="TextBox 5"/>
          <p:cNvSpPr txBox="1"/>
          <p:nvPr/>
        </p:nvSpPr>
        <p:spPr>
          <a:xfrm>
            <a:off x="4959752" y="5420742"/>
            <a:ext cx="6248400" cy="707886"/>
          </a:xfrm>
          <a:prstGeom prst="rect">
            <a:avLst/>
          </a:prstGeom>
          <a:noFill/>
        </p:spPr>
        <p:txBody>
          <a:bodyPr wrap="square" rtlCol="0">
            <a:spAutoFit/>
          </a:bodyPr>
          <a:lstStyle/>
          <a:p>
            <a:r>
              <a:rPr lang="en-US" sz="4000" dirty="0">
                <a:solidFill>
                  <a:schemeClr val="bg1"/>
                </a:solidFill>
              </a:rPr>
              <a:t>Jesus Christ is the mediator</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Who is the mediator?</a:t>
            </a:r>
          </a:p>
        </p:txBody>
      </p:sp>
      <p:sp>
        <p:nvSpPr>
          <p:cNvPr id="8" name="TextBox 7"/>
          <p:cNvSpPr txBox="1"/>
          <p:nvPr/>
        </p:nvSpPr>
        <p:spPr>
          <a:xfrm>
            <a:off x="228600" y="6240286"/>
            <a:ext cx="3962400" cy="523220"/>
          </a:xfrm>
          <a:prstGeom prst="rect">
            <a:avLst/>
          </a:prstGeom>
          <a:noFill/>
        </p:spPr>
        <p:txBody>
          <a:bodyPr wrap="square" rtlCol="0">
            <a:spAutoFit/>
          </a:bodyPr>
          <a:lstStyle/>
          <a:p>
            <a:r>
              <a:rPr lang="en-US" sz="2800" dirty="0">
                <a:solidFill>
                  <a:schemeClr val="bg1"/>
                </a:solidFill>
              </a:rPr>
              <a:t>Galatians 3:20</a:t>
            </a:r>
          </a:p>
        </p:txBody>
      </p:sp>
      <p:pic>
        <p:nvPicPr>
          <p:cNvPr id="3" name="Picture 2">
            <a:extLst>
              <a:ext uri="{FF2B5EF4-FFF2-40B4-BE49-F238E27FC236}">
                <a16:creationId xmlns:a16="http://schemas.microsoft.com/office/drawing/2014/main" id="{B4DFF060-7B6F-4123-B227-BDC6ED3B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300" y="1379279"/>
            <a:ext cx="2822448" cy="3736848"/>
          </a:xfrm>
          <a:prstGeom prst="rect">
            <a:avLst/>
          </a:prstGeom>
        </p:spPr>
      </p:pic>
    </p:spTree>
    <p:extLst>
      <p:ext uri="{BB962C8B-B14F-4D97-AF65-F5344CB8AC3E}">
        <p14:creationId xmlns:p14="http://schemas.microsoft.com/office/powerpoint/2010/main" val="22447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EAD70A42-3BA6-4902-A3C1-BFCC7DCA925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954107"/>
          </a:xfrm>
          <a:prstGeom prst="rect">
            <a:avLst/>
          </a:prstGeom>
          <a:noFill/>
        </p:spPr>
        <p:txBody>
          <a:bodyPr wrap="square" rtlCol="0">
            <a:spAutoFit/>
          </a:bodyPr>
          <a:lstStyle/>
          <a:p>
            <a:r>
              <a:rPr lang="en-US" sz="2800" dirty="0">
                <a:solidFill>
                  <a:schemeClr val="bg1"/>
                </a:solidFill>
              </a:rPr>
              <a:t>“Is the law then against the promises of God?”</a:t>
            </a:r>
          </a:p>
        </p:txBody>
      </p:sp>
      <p:sp>
        <p:nvSpPr>
          <p:cNvPr id="6" name="TextBox 5"/>
          <p:cNvSpPr txBox="1"/>
          <p:nvPr/>
        </p:nvSpPr>
        <p:spPr>
          <a:xfrm>
            <a:off x="3715473" y="4352093"/>
            <a:ext cx="6518476" cy="2000548"/>
          </a:xfrm>
          <a:prstGeom prst="rect">
            <a:avLst/>
          </a:prstGeom>
          <a:noFill/>
        </p:spPr>
        <p:txBody>
          <a:bodyPr wrap="square" rtlCol="0">
            <a:spAutoFit/>
          </a:bodyPr>
          <a:lstStyle/>
          <a:p>
            <a:r>
              <a:rPr lang="en-US" sz="2800" dirty="0">
                <a:solidFill>
                  <a:schemeClr val="bg1"/>
                </a:solidFill>
              </a:rPr>
              <a:t>The Law of Moses was a divine institution and was not opposed to God’s promises.</a:t>
            </a:r>
          </a:p>
          <a:p>
            <a:endParaRPr lang="en-US" sz="2800" dirty="0">
              <a:solidFill>
                <a:schemeClr val="bg1"/>
              </a:solidFill>
            </a:endParaRPr>
          </a:p>
          <a:p>
            <a:r>
              <a:rPr lang="en-US" sz="4000" dirty="0">
                <a:solidFill>
                  <a:schemeClr val="bg1"/>
                </a:solidFill>
              </a:rPr>
              <a:t>However…</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Promises of God</a:t>
            </a:r>
          </a:p>
        </p:txBody>
      </p:sp>
      <p:sp>
        <p:nvSpPr>
          <p:cNvPr id="8" name="TextBox 7"/>
          <p:cNvSpPr txBox="1"/>
          <p:nvPr/>
        </p:nvSpPr>
        <p:spPr>
          <a:xfrm>
            <a:off x="228600" y="6334779"/>
            <a:ext cx="3962400" cy="523220"/>
          </a:xfrm>
          <a:prstGeom prst="rect">
            <a:avLst/>
          </a:prstGeom>
          <a:noFill/>
        </p:spPr>
        <p:txBody>
          <a:bodyPr wrap="square" rtlCol="0">
            <a:spAutoFit/>
          </a:bodyPr>
          <a:lstStyle/>
          <a:p>
            <a:r>
              <a:rPr lang="en-US" sz="2800" dirty="0">
                <a:solidFill>
                  <a:schemeClr val="bg1"/>
                </a:solidFill>
              </a:rPr>
              <a:t>Galatians 3:21</a:t>
            </a:r>
          </a:p>
        </p:txBody>
      </p:sp>
      <p:pic>
        <p:nvPicPr>
          <p:cNvPr id="3" name="Picture 2">
            <a:extLst>
              <a:ext uri="{FF2B5EF4-FFF2-40B4-BE49-F238E27FC236}">
                <a16:creationId xmlns:a16="http://schemas.microsoft.com/office/drawing/2014/main" id="{991069EC-5B41-4BB0-BCBB-8E39788CC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58217"/>
            <a:ext cx="3762375" cy="2819400"/>
          </a:xfrm>
          <a:prstGeom prst="rect">
            <a:avLst/>
          </a:prstGeom>
        </p:spPr>
      </p:pic>
    </p:spTree>
    <p:extLst>
      <p:ext uri="{BB962C8B-B14F-4D97-AF65-F5344CB8AC3E}">
        <p14:creationId xmlns:p14="http://schemas.microsoft.com/office/powerpoint/2010/main" val="111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anim calcmode="lin" valueType="num">
                                      <p:cBhvr>
                                        <p:cTn id="1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ue and green background">
            <a:extLst>
              <a:ext uri="{FF2B5EF4-FFF2-40B4-BE49-F238E27FC236}">
                <a16:creationId xmlns:a16="http://schemas.microsoft.com/office/drawing/2014/main" id="{7FEC61C6-CEB4-4B22-9C03-2D647EB8AD8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2246769"/>
          </a:xfrm>
          <a:prstGeom prst="rect">
            <a:avLst/>
          </a:prstGeom>
          <a:noFill/>
        </p:spPr>
        <p:txBody>
          <a:bodyPr wrap="square" rtlCol="0">
            <a:spAutoFit/>
          </a:bodyPr>
          <a:lstStyle/>
          <a:p>
            <a:r>
              <a:rPr lang="en-US" sz="2800" dirty="0">
                <a:solidFill>
                  <a:schemeClr val="bg1"/>
                </a:solidFill>
              </a:rPr>
              <a:t>“The Law was given as a protection to the Jews as a moral guide to make them sin-and-guilt-conscious.”</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A Guidance—A Beginning</a:t>
            </a:r>
          </a:p>
        </p:txBody>
      </p:sp>
      <p:sp>
        <p:nvSpPr>
          <p:cNvPr id="8" name="TextBox 7"/>
          <p:cNvSpPr txBox="1"/>
          <p:nvPr/>
        </p:nvSpPr>
        <p:spPr>
          <a:xfrm>
            <a:off x="11433313" y="6192128"/>
            <a:ext cx="609600" cy="523220"/>
          </a:xfrm>
          <a:prstGeom prst="rect">
            <a:avLst/>
          </a:prstGeom>
          <a:noFill/>
        </p:spPr>
        <p:txBody>
          <a:bodyPr wrap="square" rtlCol="0">
            <a:spAutoFit/>
          </a:bodyPr>
          <a:lstStyle/>
          <a:p>
            <a:r>
              <a:rPr lang="en-US" sz="2800" dirty="0">
                <a:solidFill>
                  <a:schemeClr val="bg1"/>
                </a:solidFill>
              </a:rPr>
              <a:t>(5)</a:t>
            </a:r>
          </a:p>
        </p:txBody>
      </p:sp>
      <p:sp>
        <p:nvSpPr>
          <p:cNvPr id="9" name="TextBox 8"/>
          <p:cNvSpPr txBox="1"/>
          <p:nvPr/>
        </p:nvSpPr>
        <p:spPr>
          <a:xfrm>
            <a:off x="6096000" y="4724401"/>
            <a:ext cx="3962400" cy="1384995"/>
          </a:xfrm>
          <a:prstGeom prst="rect">
            <a:avLst/>
          </a:prstGeom>
          <a:noFill/>
        </p:spPr>
        <p:txBody>
          <a:bodyPr wrap="square" rtlCol="0">
            <a:spAutoFit/>
          </a:bodyPr>
          <a:lstStyle/>
          <a:p>
            <a:r>
              <a:rPr lang="en-US" sz="2800" dirty="0">
                <a:solidFill>
                  <a:schemeClr val="bg1"/>
                </a:solidFill>
              </a:rPr>
              <a:t>Each one of us has started out with guidance since we were born.</a:t>
            </a:r>
          </a:p>
        </p:txBody>
      </p:sp>
      <p:pic>
        <p:nvPicPr>
          <p:cNvPr id="3" name="Picture 2">
            <a:extLst>
              <a:ext uri="{FF2B5EF4-FFF2-40B4-BE49-F238E27FC236}">
                <a16:creationId xmlns:a16="http://schemas.microsoft.com/office/drawing/2014/main" id="{6823A9F0-C979-46CD-8B45-7F1286F8A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648" y="4399623"/>
            <a:ext cx="1199329" cy="1543817"/>
          </a:xfrm>
          <a:prstGeom prst="rect">
            <a:avLst/>
          </a:prstGeom>
        </p:spPr>
      </p:pic>
      <p:pic>
        <p:nvPicPr>
          <p:cNvPr id="11" name="Picture 10">
            <a:extLst>
              <a:ext uri="{FF2B5EF4-FFF2-40B4-BE49-F238E27FC236}">
                <a16:creationId xmlns:a16="http://schemas.microsoft.com/office/drawing/2014/main" id="{1A25A8C0-2D14-410D-9F8F-FB6AB62D0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832" y="1053296"/>
            <a:ext cx="4218660" cy="3346327"/>
          </a:xfrm>
          <a:prstGeom prst="rect">
            <a:avLst/>
          </a:prstGeom>
        </p:spPr>
      </p:pic>
      <p:pic>
        <p:nvPicPr>
          <p:cNvPr id="13" name="Picture 12">
            <a:extLst>
              <a:ext uri="{FF2B5EF4-FFF2-40B4-BE49-F238E27FC236}">
                <a16:creationId xmlns:a16="http://schemas.microsoft.com/office/drawing/2014/main" id="{088648C4-7CD2-4451-B1D5-4C0DBB187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4189869"/>
            <a:ext cx="2674716" cy="2419402"/>
          </a:xfrm>
          <a:prstGeom prst="rect">
            <a:avLst/>
          </a:prstGeom>
        </p:spPr>
      </p:pic>
    </p:spTree>
    <p:extLst>
      <p:ext uri="{BB962C8B-B14F-4D97-AF65-F5344CB8AC3E}">
        <p14:creationId xmlns:p14="http://schemas.microsoft.com/office/powerpoint/2010/main" val="6084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result for blue and green background">
            <a:extLst>
              <a:ext uri="{FF2B5EF4-FFF2-40B4-BE49-F238E27FC236}">
                <a16:creationId xmlns:a16="http://schemas.microsoft.com/office/drawing/2014/main" id="{EF92C145-1C79-4ACD-8016-4C617DE05EA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954107"/>
          </a:xfrm>
          <a:prstGeom prst="rect">
            <a:avLst/>
          </a:prstGeom>
          <a:noFill/>
        </p:spPr>
        <p:txBody>
          <a:bodyPr wrap="square" rtlCol="0">
            <a:spAutoFit/>
          </a:bodyPr>
          <a:lstStyle/>
          <a:p>
            <a:r>
              <a:rPr lang="en-US" sz="2800" dirty="0">
                <a:solidFill>
                  <a:schemeClr val="bg1"/>
                </a:solidFill>
              </a:rPr>
              <a:t>A bike with training wheels</a:t>
            </a:r>
          </a:p>
        </p:txBody>
      </p:sp>
      <p:sp>
        <p:nvSpPr>
          <p:cNvPr id="6" name="TextBox 5"/>
          <p:cNvSpPr txBox="1"/>
          <p:nvPr/>
        </p:nvSpPr>
        <p:spPr>
          <a:xfrm>
            <a:off x="4800600" y="4495800"/>
            <a:ext cx="5181600" cy="1815882"/>
          </a:xfrm>
          <a:prstGeom prst="rect">
            <a:avLst/>
          </a:prstGeom>
          <a:noFill/>
        </p:spPr>
        <p:txBody>
          <a:bodyPr wrap="square" rtlCol="0">
            <a:spAutoFit/>
          </a:bodyPr>
          <a:lstStyle/>
          <a:p>
            <a:r>
              <a:rPr lang="en-US" sz="2800" dirty="0">
                <a:solidFill>
                  <a:schemeClr val="bg1"/>
                </a:solidFill>
              </a:rPr>
              <a:t>“Yet the Lord God saw that his people were a </a:t>
            </a:r>
            <a:r>
              <a:rPr lang="en-US" sz="2800" dirty="0" err="1">
                <a:solidFill>
                  <a:schemeClr val="bg1"/>
                </a:solidFill>
              </a:rPr>
              <a:t>stiffnecked</a:t>
            </a:r>
            <a:r>
              <a:rPr lang="en-US" sz="2800" dirty="0">
                <a:solidFill>
                  <a:schemeClr val="bg1"/>
                </a:solidFill>
              </a:rPr>
              <a:t> people, and he appointed unto them a law, even the law of Moses.”</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Temporary Wheels</a:t>
            </a:r>
          </a:p>
        </p:txBody>
      </p:sp>
      <p:sp>
        <p:nvSpPr>
          <p:cNvPr id="8" name="TextBox 7"/>
          <p:cNvSpPr txBox="1"/>
          <p:nvPr/>
        </p:nvSpPr>
        <p:spPr>
          <a:xfrm>
            <a:off x="142461" y="6334779"/>
            <a:ext cx="3962400" cy="523220"/>
          </a:xfrm>
          <a:prstGeom prst="rect">
            <a:avLst/>
          </a:prstGeom>
          <a:noFill/>
        </p:spPr>
        <p:txBody>
          <a:bodyPr wrap="square" rtlCol="0">
            <a:spAutoFit/>
          </a:bodyPr>
          <a:lstStyle/>
          <a:p>
            <a:r>
              <a:rPr lang="en-US" sz="2800" dirty="0">
                <a:solidFill>
                  <a:schemeClr val="bg1"/>
                </a:solidFill>
              </a:rPr>
              <a:t>Mosiah 3:14</a:t>
            </a:r>
          </a:p>
        </p:txBody>
      </p:sp>
      <p:grpSp>
        <p:nvGrpSpPr>
          <p:cNvPr id="2" name="Group 8"/>
          <p:cNvGrpSpPr/>
          <p:nvPr/>
        </p:nvGrpSpPr>
        <p:grpSpPr>
          <a:xfrm rot="486980">
            <a:off x="5412709" y="770014"/>
            <a:ext cx="4687182" cy="3606412"/>
            <a:chOff x="2286000" y="1716191"/>
            <a:chExt cx="4687182" cy="3606412"/>
          </a:xfrm>
        </p:grpSpPr>
        <p:sp>
          <p:nvSpPr>
            <p:cNvPr id="10" name="Donut 9"/>
            <p:cNvSpPr/>
            <p:nvPr/>
          </p:nvSpPr>
          <p:spPr>
            <a:xfrm>
              <a:off x="5296782" y="3168988"/>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Sort 10"/>
            <p:cNvSpPr/>
            <p:nvPr/>
          </p:nvSpPr>
          <p:spPr>
            <a:xfrm rot="3954982">
              <a:off x="3702497" y="2076207"/>
              <a:ext cx="1316124" cy="2996674"/>
            </a:xfrm>
            <a:prstGeom prst="flowChartSor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2286000" y="3303246"/>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460789" y="4092019"/>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rot="20488730">
              <a:off x="4135441" y="2119517"/>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488730">
              <a:off x="5731664" y="1716191"/>
              <a:ext cx="147242" cy="253591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5457971">
              <a:off x="5133339" y="1523549"/>
              <a:ext cx="152167" cy="7062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5713020">
              <a:off x="3578668" y="1819384"/>
              <a:ext cx="152401" cy="70445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456692">
              <a:off x="4694597" y="4099849"/>
              <a:ext cx="125739" cy="54914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004731">
              <a:off x="4617856" y="4477861"/>
              <a:ext cx="327018" cy="28218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2648527" y="4181196"/>
              <a:ext cx="609600" cy="1141407"/>
              <a:chOff x="2648527" y="4030957"/>
              <a:chExt cx="609600" cy="1141407"/>
            </a:xfrm>
          </p:grpSpPr>
          <p:sp>
            <p:nvSpPr>
              <p:cNvPr id="21" name="Rounded Rectangle 20"/>
              <p:cNvSpPr/>
              <p:nvPr/>
            </p:nvSpPr>
            <p:spPr>
              <a:xfrm rot="550948">
                <a:off x="2908927" y="4030957"/>
                <a:ext cx="94429" cy="777263"/>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648527" y="4562764"/>
                <a:ext cx="609600" cy="609600"/>
              </a:xfrm>
              <a:prstGeom prst="donut">
                <a:avLst>
                  <a:gd name="adj" fmla="val 34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2863273" y="4800600"/>
                <a:ext cx="161636" cy="161636"/>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35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0-#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green background">
            <a:extLst>
              <a:ext uri="{FF2B5EF4-FFF2-40B4-BE49-F238E27FC236}">
                <a16:creationId xmlns:a16="http://schemas.microsoft.com/office/drawing/2014/main" id="{E194E41B-96CC-40B0-9A48-0BB9C7D3518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8182" y="1676401"/>
            <a:ext cx="5143018" cy="523220"/>
          </a:xfrm>
          <a:prstGeom prst="rect">
            <a:avLst/>
          </a:prstGeom>
          <a:noFill/>
        </p:spPr>
        <p:txBody>
          <a:bodyPr wrap="square" rtlCol="0">
            <a:spAutoFit/>
          </a:bodyPr>
          <a:lstStyle/>
          <a:p>
            <a:r>
              <a:rPr lang="en-US" sz="2800" dirty="0">
                <a:solidFill>
                  <a:schemeClr val="bg1"/>
                </a:solidFill>
              </a:rPr>
              <a:t>Lower Law= The Law of Moses</a:t>
            </a:r>
          </a:p>
        </p:txBody>
      </p:sp>
      <p:sp>
        <p:nvSpPr>
          <p:cNvPr id="6" name="TextBox 5"/>
          <p:cNvSpPr txBox="1"/>
          <p:nvPr/>
        </p:nvSpPr>
        <p:spPr>
          <a:xfrm>
            <a:off x="6400800" y="4724401"/>
            <a:ext cx="3962400" cy="1384995"/>
          </a:xfrm>
          <a:prstGeom prst="rect">
            <a:avLst/>
          </a:prstGeom>
          <a:noFill/>
        </p:spPr>
        <p:txBody>
          <a:bodyPr wrap="square" rtlCol="0">
            <a:spAutoFit/>
          </a:bodyPr>
          <a:lstStyle/>
          <a:p>
            <a:r>
              <a:rPr lang="en-US" sz="2800" dirty="0">
                <a:solidFill>
                  <a:schemeClr val="bg1"/>
                </a:solidFill>
              </a:rPr>
              <a:t>Higher Law=Yet to come in the event of Jesus Christ</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The Law of Training</a:t>
            </a:r>
          </a:p>
        </p:txBody>
      </p:sp>
      <p:sp>
        <p:nvSpPr>
          <p:cNvPr id="9" name="TextBox 8"/>
          <p:cNvSpPr txBox="1"/>
          <p:nvPr/>
        </p:nvSpPr>
        <p:spPr>
          <a:xfrm>
            <a:off x="5867400" y="1143000"/>
            <a:ext cx="3962400" cy="2677656"/>
          </a:xfrm>
          <a:prstGeom prst="rect">
            <a:avLst/>
          </a:prstGeom>
          <a:noFill/>
        </p:spPr>
        <p:txBody>
          <a:bodyPr wrap="square" rtlCol="0">
            <a:spAutoFit/>
          </a:bodyPr>
          <a:lstStyle/>
          <a:p>
            <a:r>
              <a:rPr lang="en-US" sz="2800" dirty="0">
                <a:solidFill>
                  <a:schemeClr val="bg1"/>
                </a:solidFill>
              </a:rPr>
              <a:t>Moses testified of Christ and other prophets, yet the people did not believe Moses therefore they were not prepared to receive Christ.”</a:t>
            </a:r>
          </a:p>
        </p:txBody>
      </p:sp>
      <p:sp>
        <p:nvSpPr>
          <p:cNvPr id="10" name="TextBox 9"/>
          <p:cNvSpPr txBox="1"/>
          <p:nvPr/>
        </p:nvSpPr>
        <p:spPr>
          <a:xfrm>
            <a:off x="11343861" y="6211956"/>
            <a:ext cx="685800" cy="523220"/>
          </a:xfrm>
          <a:prstGeom prst="rect">
            <a:avLst/>
          </a:prstGeom>
          <a:noFill/>
        </p:spPr>
        <p:txBody>
          <a:bodyPr wrap="square" rtlCol="0">
            <a:spAutoFit/>
          </a:bodyPr>
          <a:lstStyle/>
          <a:p>
            <a:r>
              <a:rPr lang="en-US" sz="2800" dirty="0">
                <a:solidFill>
                  <a:schemeClr val="bg1"/>
                </a:solidFill>
              </a:rPr>
              <a:t>(6)</a:t>
            </a:r>
          </a:p>
        </p:txBody>
      </p:sp>
      <p:pic>
        <p:nvPicPr>
          <p:cNvPr id="3" name="Picture 2">
            <a:extLst>
              <a:ext uri="{FF2B5EF4-FFF2-40B4-BE49-F238E27FC236}">
                <a16:creationId xmlns:a16="http://schemas.microsoft.com/office/drawing/2014/main" id="{D3180395-85F7-4231-B4E8-460525D04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7287" y="4500052"/>
            <a:ext cx="1207008" cy="1609344"/>
          </a:xfrm>
          <a:prstGeom prst="rect">
            <a:avLst/>
          </a:prstGeom>
        </p:spPr>
      </p:pic>
      <p:pic>
        <p:nvPicPr>
          <p:cNvPr id="12" name="Picture 11">
            <a:extLst>
              <a:ext uri="{FF2B5EF4-FFF2-40B4-BE49-F238E27FC236}">
                <a16:creationId xmlns:a16="http://schemas.microsoft.com/office/drawing/2014/main" id="{DD0CA7EA-3F90-4B5F-97B3-89586E9D2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190" y="2322733"/>
            <a:ext cx="2558247" cy="3654639"/>
          </a:xfrm>
          <a:prstGeom prst="rect">
            <a:avLst/>
          </a:prstGeom>
        </p:spPr>
      </p:pic>
    </p:spTree>
    <p:extLst>
      <p:ext uri="{BB962C8B-B14F-4D97-AF65-F5344CB8AC3E}">
        <p14:creationId xmlns:p14="http://schemas.microsoft.com/office/powerpoint/2010/main" val="34412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Galatians</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gala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795" y="1766590"/>
            <a:ext cx="3975962" cy="31675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452673" y="1062274"/>
            <a:ext cx="6750867" cy="3970318"/>
          </a:xfrm>
          <a:prstGeom prst="rect">
            <a:avLst/>
          </a:prstGeom>
          <a:noFill/>
        </p:spPr>
        <p:txBody>
          <a:bodyPr wrap="square" rtlCol="0">
            <a:spAutoFit/>
          </a:bodyPr>
          <a:lstStyle/>
          <a:p>
            <a:r>
              <a:rPr lang="en-US" sz="2800" dirty="0">
                <a:solidFill>
                  <a:schemeClr val="bg1"/>
                </a:solidFill>
              </a:rPr>
              <a:t>Paul is the author of Galatians</a:t>
            </a:r>
          </a:p>
          <a:p>
            <a:endParaRPr lang="en-US" sz="2800" dirty="0">
              <a:solidFill>
                <a:schemeClr val="bg1"/>
              </a:solidFill>
            </a:endParaRPr>
          </a:p>
          <a:p>
            <a:r>
              <a:rPr lang="en-US" sz="2800" dirty="0">
                <a:solidFill>
                  <a:schemeClr val="bg1"/>
                </a:solidFill>
              </a:rPr>
              <a:t>Paul had baptized the Saints in the southern region during his 1st missionary journey, and the northern Saints during his 2nd missionary journey.</a:t>
            </a:r>
          </a:p>
          <a:p>
            <a:endParaRPr lang="en-US" sz="2800" dirty="0">
              <a:solidFill>
                <a:schemeClr val="bg1"/>
              </a:solidFill>
            </a:endParaRPr>
          </a:p>
          <a:p>
            <a:r>
              <a:rPr lang="en-US" sz="2800" dirty="0">
                <a:solidFill>
                  <a:schemeClr val="bg1"/>
                </a:solidFill>
              </a:rPr>
              <a:t>It is unclear as to which region these letters were to. </a:t>
            </a:r>
          </a:p>
        </p:txBody>
      </p:sp>
      <p:sp>
        <p:nvSpPr>
          <p:cNvPr id="2" name="Rectangle 1"/>
          <p:cNvSpPr/>
          <p:nvPr/>
        </p:nvSpPr>
        <p:spPr>
          <a:xfrm>
            <a:off x="2661718" y="5199882"/>
            <a:ext cx="7574371" cy="1569660"/>
          </a:xfrm>
          <a:prstGeom prst="rect">
            <a:avLst/>
          </a:prstGeom>
        </p:spPr>
        <p:txBody>
          <a:bodyPr wrap="square">
            <a:spAutoFit/>
          </a:bodyPr>
          <a:lstStyle/>
          <a:p>
            <a:r>
              <a:rPr lang="en-US" sz="2400" dirty="0">
                <a:solidFill>
                  <a:schemeClr val="bg1"/>
                </a:solidFill>
              </a:rPr>
              <a:t>Paul likely wrote his Epistle to the Galatians while traveling through Macedonia during his third missionary journey, about AD 57; but the letter also may have been written as early as A.D. 48</a:t>
            </a:r>
          </a:p>
        </p:txBody>
      </p:sp>
    </p:spTree>
    <p:extLst>
      <p:ext uri="{BB962C8B-B14F-4D97-AF65-F5344CB8AC3E}">
        <p14:creationId xmlns:p14="http://schemas.microsoft.com/office/powerpoint/2010/main" val="34103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green background">
            <a:extLst>
              <a:ext uri="{FF2B5EF4-FFF2-40B4-BE49-F238E27FC236}">
                <a16:creationId xmlns:a16="http://schemas.microsoft.com/office/drawing/2014/main" id="{E0406368-8EBC-48B9-B865-EE1FB695DAD6}"/>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1066801"/>
            <a:ext cx="7848600" cy="3108543"/>
          </a:xfrm>
          <a:prstGeom prst="rect">
            <a:avLst/>
          </a:prstGeom>
          <a:noFill/>
        </p:spPr>
        <p:txBody>
          <a:bodyPr wrap="square" rtlCol="0">
            <a:spAutoFit/>
          </a:bodyPr>
          <a:lstStyle/>
          <a:p>
            <a:r>
              <a:rPr lang="en-US" sz="2800" dirty="0">
                <a:solidFill>
                  <a:schemeClr val="bg1"/>
                </a:solidFill>
              </a:rPr>
              <a:t>How to eat</a:t>
            </a:r>
          </a:p>
          <a:p>
            <a:endParaRPr lang="en-US" sz="2800" dirty="0">
              <a:solidFill>
                <a:schemeClr val="bg1"/>
              </a:solidFill>
            </a:endParaRPr>
          </a:p>
          <a:p>
            <a:r>
              <a:rPr lang="en-US" sz="2800" dirty="0">
                <a:solidFill>
                  <a:schemeClr val="bg1"/>
                </a:solidFill>
              </a:rPr>
              <a:t>	How to celebrate an occasion</a:t>
            </a:r>
          </a:p>
          <a:p>
            <a:endParaRPr lang="en-US" sz="2800" dirty="0">
              <a:solidFill>
                <a:schemeClr val="bg1"/>
              </a:solidFill>
            </a:endParaRPr>
          </a:p>
          <a:p>
            <a:r>
              <a:rPr lang="en-US" sz="2800" dirty="0">
                <a:solidFill>
                  <a:schemeClr val="bg1"/>
                </a:solidFill>
              </a:rPr>
              <a:t>			Rituals such as sacrifices</a:t>
            </a:r>
          </a:p>
          <a:p>
            <a:endParaRPr lang="en-US" sz="2800" dirty="0">
              <a:solidFill>
                <a:schemeClr val="bg1"/>
              </a:solidFill>
            </a:endParaRPr>
          </a:p>
          <a:p>
            <a:r>
              <a:rPr lang="en-US" sz="2800" dirty="0">
                <a:solidFill>
                  <a:schemeClr val="bg1"/>
                </a:solidFill>
              </a:rPr>
              <a:t>					How to Pray		</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Types of Laws</a:t>
            </a:r>
          </a:p>
        </p:txBody>
      </p:sp>
      <p:sp>
        <p:nvSpPr>
          <p:cNvPr id="8" name="TextBox 7"/>
          <p:cNvSpPr txBox="1"/>
          <p:nvPr/>
        </p:nvSpPr>
        <p:spPr>
          <a:xfrm>
            <a:off x="2209800" y="5562601"/>
            <a:ext cx="7848600" cy="954107"/>
          </a:xfrm>
          <a:prstGeom prst="rect">
            <a:avLst/>
          </a:prstGeom>
          <a:noFill/>
        </p:spPr>
        <p:txBody>
          <a:bodyPr wrap="square" rtlCol="0">
            <a:spAutoFit/>
          </a:bodyPr>
          <a:lstStyle/>
          <a:p>
            <a:r>
              <a:rPr lang="en-US" sz="2800" dirty="0">
                <a:solidFill>
                  <a:schemeClr val="bg1"/>
                </a:solidFill>
              </a:rPr>
              <a:t>“Behold, I am he that gave the law, and I am he who covenanted with my people Israel…	</a:t>
            </a:r>
          </a:p>
        </p:txBody>
      </p:sp>
      <p:pic>
        <p:nvPicPr>
          <p:cNvPr id="10242" name="Picture 2" descr="https://www.lds.org/bc/content/shared/content/images/gospel-library/manual/31118/31118_000_020_03.jpg">
            <a:hlinkClick r:id="rId3"/>
          </p:cNvPr>
          <p:cNvPicPr>
            <a:picLocks noChangeAspect="1" noChangeArrowheads="1"/>
          </p:cNvPicPr>
          <p:nvPr/>
        </p:nvPicPr>
        <p:blipFill>
          <a:blip r:embed="rId4" cstate="print"/>
          <a:srcRect/>
          <a:stretch>
            <a:fillRect/>
          </a:stretch>
        </p:blipFill>
        <p:spPr bwMode="auto">
          <a:xfrm>
            <a:off x="7620000" y="609601"/>
            <a:ext cx="2133600" cy="1926167"/>
          </a:xfrm>
          <a:prstGeom prst="rect">
            <a:avLst/>
          </a:prstGeom>
          <a:noFill/>
        </p:spPr>
      </p:pic>
      <p:pic>
        <p:nvPicPr>
          <p:cNvPr id="10244" name="Picture 4" descr="http://3.bp.blogspot.com/_I6kaYX3oMmY/TSikMXQbCJI/AAAAAAAAAZg/_KbrK9RuQh0/s1600/priest-offering-sacrifice.jpg">
            <a:hlinkClick r:id="rId5"/>
          </p:cNvPr>
          <p:cNvPicPr>
            <a:picLocks noChangeAspect="1" noChangeArrowheads="1"/>
          </p:cNvPicPr>
          <p:nvPr/>
        </p:nvPicPr>
        <p:blipFill>
          <a:blip r:embed="rId6" cstate="print"/>
          <a:srcRect/>
          <a:stretch>
            <a:fillRect/>
          </a:stretch>
        </p:blipFill>
        <p:spPr bwMode="auto">
          <a:xfrm>
            <a:off x="1981200" y="2667000"/>
            <a:ext cx="2389720" cy="2057400"/>
          </a:xfrm>
          <a:prstGeom prst="rect">
            <a:avLst/>
          </a:prstGeom>
          <a:noFill/>
        </p:spPr>
      </p:pic>
      <p:pic>
        <p:nvPicPr>
          <p:cNvPr id="9" name="Picture 8" descr="hebrew-family-at-prayer-1-GoodSalt-prcas1948.jpg"/>
          <p:cNvPicPr>
            <a:picLocks noChangeAspect="1"/>
          </p:cNvPicPr>
          <p:nvPr/>
        </p:nvPicPr>
        <p:blipFill>
          <a:blip r:embed="rId7" cstate="print"/>
          <a:stretch>
            <a:fillRect/>
          </a:stretch>
        </p:blipFill>
        <p:spPr>
          <a:xfrm>
            <a:off x="8534400" y="3653320"/>
            <a:ext cx="1390902" cy="1758162"/>
          </a:xfrm>
          <a:prstGeom prst="rect">
            <a:avLst/>
          </a:prstGeom>
        </p:spPr>
      </p:pic>
      <p:pic>
        <p:nvPicPr>
          <p:cNvPr id="10" name="Picture 9" descr="tying the knot2.jpg"/>
          <p:cNvPicPr>
            <a:picLocks noChangeAspect="1"/>
          </p:cNvPicPr>
          <p:nvPr/>
        </p:nvPicPr>
        <p:blipFill>
          <a:blip r:embed="rId8" cstate="print"/>
          <a:stretch>
            <a:fillRect/>
          </a:stretch>
        </p:blipFill>
        <p:spPr>
          <a:xfrm>
            <a:off x="4800601" y="3429000"/>
            <a:ext cx="1516613" cy="2057400"/>
          </a:xfrm>
          <a:prstGeom prst="rect">
            <a:avLst/>
          </a:prstGeom>
        </p:spPr>
      </p:pic>
    </p:spTree>
    <p:extLst>
      <p:ext uri="{BB962C8B-B14F-4D97-AF65-F5344CB8AC3E}">
        <p14:creationId xmlns:p14="http://schemas.microsoft.com/office/powerpoint/2010/main" val="29779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ox(i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box(in)">
                                      <p:cBhvr>
                                        <p:cTn id="26" dur="500"/>
                                        <p:tgtEl>
                                          <p:spTgt spid="1024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lide(fromBottom)">
                                      <p:cBhvr>
                                        <p:cTn id="31" dur="500"/>
                                        <p:tgtEl>
                                          <p:spTgt spid="5">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blue and green background">
            <a:extLst>
              <a:ext uri="{FF2B5EF4-FFF2-40B4-BE49-F238E27FC236}">
                <a16:creationId xmlns:a16="http://schemas.microsoft.com/office/drawing/2014/main" id="{D9732DAB-2541-47C6-94FF-7DD77546C62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Law Fulfilled</a:t>
            </a:r>
          </a:p>
        </p:txBody>
      </p:sp>
      <p:sp>
        <p:nvSpPr>
          <p:cNvPr id="8" name="TextBox 7"/>
          <p:cNvSpPr txBox="1"/>
          <p:nvPr/>
        </p:nvSpPr>
        <p:spPr>
          <a:xfrm>
            <a:off x="1828800" y="1066800"/>
            <a:ext cx="3810000" cy="1815882"/>
          </a:xfrm>
          <a:prstGeom prst="rect">
            <a:avLst/>
          </a:prstGeom>
          <a:noFill/>
        </p:spPr>
        <p:txBody>
          <a:bodyPr wrap="square" rtlCol="0">
            <a:spAutoFit/>
          </a:bodyPr>
          <a:lstStyle/>
          <a:p>
            <a:r>
              <a:rPr lang="en-US" sz="2800" dirty="0">
                <a:solidFill>
                  <a:schemeClr val="bg1"/>
                </a:solidFill>
              </a:rPr>
              <a:t>“Behold, I am he that gave the law, and I am he who covenanted with my people Israel…	</a:t>
            </a:r>
          </a:p>
        </p:txBody>
      </p:sp>
      <p:sp>
        <p:nvSpPr>
          <p:cNvPr id="6" name="TextBox 5"/>
          <p:cNvSpPr txBox="1"/>
          <p:nvPr/>
        </p:nvSpPr>
        <p:spPr>
          <a:xfrm>
            <a:off x="5257800" y="4191000"/>
            <a:ext cx="4876800" cy="1815882"/>
          </a:xfrm>
          <a:prstGeom prst="rect">
            <a:avLst/>
          </a:prstGeom>
          <a:noFill/>
        </p:spPr>
        <p:txBody>
          <a:bodyPr wrap="square" rtlCol="0">
            <a:spAutoFit/>
          </a:bodyPr>
          <a:lstStyle/>
          <a:p>
            <a:r>
              <a:rPr lang="en-US" sz="2800" dirty="0">
                <a:solidFill>
                  <a:schemeClr val="bg1"/>
                </a:solidFill>
              </a:rPr>
              <a:t>…therefore, the law in me is fulfilled, for I have come to </a:t>
            </a:r>
            <a:r>
              <a:rPr lang="en-US" sz="2800" dirty="0" err="1">
                <a:solidFill>
                  <a:schemeClr val="bg1"/>
                </a:solidFill>
              </a:rPr>
              <a:t>fulfil</a:t>
            </a:r>
            <a:r>
              <a:rPr lang="en-US" sz="2800" dirty="0">
                <a:solidFill>
                  <a:schemeClr val="bg1"/>
                </a:solidFill>
              </a:rPr>
              <a:t> the law; therefore it hath an end.”	</a:t>
            </a:r>
          </a:p>
        </p:txBody>
      </p:sp>
      <p:sp>
        <p:nvSpPr>
          <p:cNvPr id="9" name="TextBox 8"/>
          <p:cNvSpPr txBox="1"/>
          <p:nvPr/>
        </p:nvSpPr>
        <p:spPr>
          <a:xfrm>
            <a:off x="1524000" y="6172200"/>
            <a:ext cx="4114800" cy="523220"/>
          </a:xfrm>
          <a:prstGeom prst="rect">
            <a:avLst/>
          </a:prstGeom>
          <a:noFill/>
        </p:spPr>
        <p:txBody>
          <a:bodyPr wrap="square" rtlCol="0">
            <a:spAutoFit/>
          </a:bodyPr>
          <a:lstStyle/>
          <a:p>
            <a:r>
              <a:rPr lang="en-US" sz="2800" dirty="0">
                <a:solidFill>
                  <a:schemeClr val="bg1"/>
                </a:solidFill>
              </a:rPr>
              <a:t>3 Nephi 15:5	</a:t>
            </a:r>
          </a:p>
        </p:txBody>
      </p:sp>
      <p:pic>
        <p:nvPicPr>
          <p:cNvPr id="10" name="Picture 2" descr="http://4.bp.blogspot.com/-9hfPwZTDk_A/TZCLDEzv0vI/AAAAAAAADA8/Fa5xL0Gmx08/s1600/Eucharist+bread+wine.jpg"/>
          <p:cNvPicPr>
            <a:picLocks noChangeAspect="1" noChangeArrowheads="1"/>
          </p:cNvPicPr>
          <p:nvPr/>
        </p:nvPicPr>
        <p:blipFill>
          <a:blip r:embed="rId3" cstate="print"/>
          <a:srcRect/>
          <a:stretch>
            <a:fillRect/>
          </a:stretch>
        </p:blipFill>
        <p:spPr bwMode="auto">
          <a:xfrm>
            <a:off x="6629400" y="762000"/>
            <a:ext cx="2246114" cy="3352800"/>
          </a:xfrm>
          <a:prstGeom prst="rect">
            <a:avLst/>
          </a:prstGeom>
          <a:noFill/>
        </p:spPr>
      </p:pic>
      <p:pic>
        <p:nvPicPr>
          <p:cNvPr id="11" name="Picture 2" descr="http://www.letsbreakbread.biz/files/jesus_breaking_bread.jpg"/>
          <p:cNvPicPr>
            <a:picLocks noChangeAspect="1" noChangeArrowheads="1"/>
          </p:cNvPicPr>
          <p:nvPr/>
        </p:nvPicPr>
        <p:blipFill>
          <a:blip r:embed="rId4" cstate="print"/>
          <a:srcRect/>
          <a:stretch>
            <a:fillRect/>
          </a:stretch>
        </p:blipFill>
        <p:spPr bwMode="auto">
          <a:xfrm>
            <a:off x="1068670" y="3429000"/>
            <a:ext cx="3810000" cy="2313765"/>
          </a:xfrm>
          <a:prstGeom prst="rect">
            <a:avLst/>
          </a:prstGeom>
          <a:noFill/>
        </p:spPr>
      </p:pic>
    </p:spTree>
    <p:extLst>
      <p:ext uri="{BB962C8B-B14F-4D97-AF65-F5344CB8AC3E}">
        <p14:creationId xmlns:p14="http://schemas.microsoft.com/office/powerpoint/2010/main" val="19971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Bottom)">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31B80207-6339-4360-A5E0-47E289DB573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0"/>
            <a:ext cx="3962400" cy="1815882"/>
          </a:xfrm>
          <a:prstGeom prst="rect">
            <a:avLst/>
          </a:prstGeom>
          <a:noFill/>
        </p:spPr>
        <p:txBody>
          <a:bodyPr wrap="square" rtlCol="0">
            <a:spAutoFit/>
          </a:bodyPr>
          <a:lstStyle/>
          <a:p>
            <a:r>
              <a:rPr lang="en-US" sz="2800" dirty="0">
                <a:solidFill>
                  <a:schemeClr val="bg1"/>
                </a:solidFill>
              </a:rPr>
              <a:t>“When Christ came there was no need for a tutor (law) for it had filled its purpose”</a:t>
            </a:r>
          </a:p>
        </p:txBody>
      </p:sp>
      <p:sp>
        <p:nvSpPr>
          <p:cNvPr id="6" name="TextBox 5"/>
          <p:cNvSpPr txBox="1"/>
          <p:nvPr/>
        </p:nvSpPr>
        <p:spPr>
          <a:xfrm>
            <a:off x="5091473" y="4942743"/>
            <a:ext cx="5557777" cy="1384995"/>
          </a:xfrm>
          <a:prstGeom prst="rect">
            <a:avLst/>
          </a:prstGeom>
          <a:noFill/>
        </p:spPr>
        <p:txBody>
          <a:bodyPr wrap="square" rtlCol="0">
            <a:spAutoFit/>
          </a:bodyPr>
          <a:lstStyle/>
          <a:p>
            <a:r>
              <a:rPr lang="en-US" sz="2800" dirty="0">
                <a:solidFill>
                  <a:schemeClr val="bg1"/>
                </a:solidFill>
              </a:rPr>
              <a:t>“Wherefore the law was our schoolmaster to bring us unto Christ, that we might be justified by faith.”</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Schoolmaster</a:t>
            </a:r>
          </a:p>
        </p:txBody>
      </p:sp>
      <p:sp>
        <p:nvSpPr>
          <p:cNvPr id="8" name="TextBox 7"/>
          <p:cNvSpPr txBox="1"/>
          <p:nvPr/>
        </p:nvSpPr>
        <p:spPr>
          <a:xfrm>
            <a:off x="228600" y="6294009"/>
            <a:ext cx="3962400" cy="523220"/>
          </a:xfrm>
          <a:prstGeom prst="rect">
            <a:avLst/>
          </a:prstGeom>
          <a:noFill/>
        </p:spPr>
        <p:txBody>
          <a:bodyPr wrap="square" rtlCol="0">
            <a:spAutoFit/>
          </a:bodyPr>
          <a:lstStyle/>
          <a:p>
            <a:r>
              <a:rPr lang="en-US" sz="2800" dirty="0">
                <a:solidFill>
                  <a:schemeClr val="bg1"/>
                </a:solidFill>
              </a:rPr>
              <a:t>Galatians 3:24</a:t>
            </a:r>
          </a:p>
        </p:txBody>
      </p:sp>
      <p:pic>
        <p:nvPicPr>
          <p:cNvPr id="3" name="Picture 2">
            <a:extLst>
              <a:ext uri="{FF2B5EF4-FFF2-40B4-BE49-F238E27FC236}">
                <a16:creationId xmlns:a16="http://schemas.microsoft.com/office/drawing/2014/main" id="{A57D8F0D-C6E0-4587-8906-1561D810C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758156"/>
            <a:ext cx="2939121" cy="3847017"/>
          </a:xfrm>
          <a:prstGeom prst="rect">
            <a:avLst/>
          </a:prstGeom>
        </p:spPr>
      </p:pic>
    </p:spTree>
    <p:extLst>
      <p:ext uri="{BB962C8B-B14F-4D97-AF65-F5344CB8AC3E}">
        <p14:creationId xmlns:p14="http://schemas.microsoft.com/office/powerpoint/2010/main" val="3506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lue and green background">
            <a:extLst>
              <a:ext uri="{FF2B5EF4-FFF2-40B4-BE49-F238E27FC236}">
                <a16:creationId xmlns:a16="http://schemas.microsoft.com/office/drawing/2014/main" id="{DD97EC81-C637-4D63-B864-FF9572B3358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904" y="1878839"/>
            <a:ext cx="4787097" cy="3416320"/>
          </a:xfrm>
          <a:prstGeom prst="rect">
            <a:avLst/>
          </a:prstGeom>
          <a:noFill/>
        </p:spPr>
        <p:txBody>
          <a:bodyPr wrap="square" rtlCol="0">
            <a:spAutoFit/>
          </a:bodyPr>
          <a:lstStyle/>
          <a:p>
            <a:r>
              <a:rPr lang="en-US" sz="3600" dirty="0">
                <a:solidFill>
                  <a:schemeClr val="bg1"/>
                </a:solidFill>
              </a:rPr>
              <a:t>Paul wanted the Galatian Saints to understand that the blessings of the gospel are superior to what the law Moses offered.</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Superior Law</a:t>
            </a:r>
          </a:p>
        </p:txBody>
      </p:sp>
      <p:pic>
        <p:nvPicPr>
          <p:cNvPr id="3" name="Picture 2">
            <a:extLst>
              <a:ext uri="{FF2B5EF4-FFF2-40B4-BE49-F238E27FC236}">
                <a16:creationId xmlns:a16="http://schemas.microsoft.com/office/drawing/2014/main" id="{5D1D109B-5EF9-4020-A5AD-6C815AC9F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46332"/>
            <a:ext cx="4419600" cy="5881335"/>
          </a:xfrm>
          <a:prstGeom prst="rect">
            <a:avLst/>
          </a:prstGeom>
        </p:spPr>
      </p:pic>
    </p:spTree>
    <p:extLst>
      <p:ext uri="{BB962C8B-B14F-4D97-AF65-F5344CB8AC3E}">
        <p14:creationId xmlns:p14="http://schemas.microsoft.com/office/powerpoint/2010/main" val="166430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blue and green background">
            <a:extLst>
              <a:ext uri="{FF2B5EF4-FFF2-40B4-BE49-F238E27FC236}">
                <a16:creationId xmlns:a16="http://schemas.microsoft.com/office/drawing/2014/main" id="{6C113302-0327-43B0-B968-6DC0D54ADF7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0"/>
            <a:ext cx="3962400" cy="523220"/>
          </a:xfrm>
          <a:prstGeom prst="rect">
            <a:avLst/>
          </a:prstGeom>
          <a:noFill/>
        </p:spPr>
        <p:txBody>
          <a:bodyPr wrap="square" rtlCol="0">
            <a:spAutoFit/>
          </a:bodyPr>
          <a:lstStyle/>
          <a:p>
            <a:r>
              <a:rPr lang="en-US" sz="2800" dirty="0">
                <a:solidFill>
                  <a:schemeClr val="bg1"/>
                </a:solidFill>
              </a:rPr>
              <a:t>The Bike</a:t>
            </a:r>
          </a:p>
        </p:txBody>
      </p:sp>
      <p:sp>
        <p:nvSpPr>
          <p:cNvPr id="6" name="TextBox 5"/>
          <p:cNvSpPr txBox="1"/>
          <p:nvPr/>
        </p:nvSpPr>
        <p:spPr>
          <a:xfrm>
            <a:off x="5486400" y="4800601"/>
            <a:ext cx="3962400" cy="1384995"/>
          </a:xfrm>
          <a:prstGeom prst="rect">
            <a:avLst/>
          </a:prstGeom>
          <a:noFill/>
        </p:spPr>
        <p:txBody>
          <a:bodyPr wrap="square" rtlCol="0">
            <a:spAutoFit/>
          </a:bodyPr>
          <a:lstStyle/>
          <a:p>
            <a:r>
              <a:rPr lang="en-US" sz="2800" dirty="0">
                <a:solidFill>
                  <a:schemeClr val="bg1"/>
                </a:solidFill>
              </a:rPr>
              <a:t>“But after that faith is come, we are no longer under a schoolmaster.</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Higher Gospel Law</a:t>
            </a:r>
          </a:p>
        </p:txBody>
      </p:sp>
      <p:sp>
        <p:nvSpPr>
          <p:cNvPr id="8" name="TextBox 7"/>
          <p:cNvSpPr txBox="1"/>
          <p:nvPr/>
        </p:nvSpPr>
        <p:spPr>
          <a:xfrm>
            <a:off x="228600" y="6334779"/>
            <a:ext cx="3962400" cy="523220"/>
          </a:xfrm>
          <a:prstGeom prst="rect">
            <a:avLst/>
          </a:prstGeom>
          <a:noFill/>
        </p:spPr>
        <p:txBody>
          <a:bodyPr wrap="square" rtlCol="0">
            <a:spAutoFit/>
          </a:bodyPr>
          <a:lstStyle/>
          <a:p>
            <a:r>
              <a:rPr lang="en-US" sz="2800" dirty="0">
                <a:solidFill>
                  <a:schemeClr val="bg1"/>
                </a:solidFill>
              </a:rPr>
              <a:t>Galatians 3:25</a:t>
            </a:r>
          </a:p>
        </p:txBody>
      </p:sp>
      <p:grpSp>
        <p:nvGrpSpPr>
          <p:cNvPr id="2" name="Group 13"/>
          <p:cNvGrpSpPr/>
          <p:nvPr/>
        </p:nvGrpSpPr>
        <p:grpSpPr>
          <a:xfrm>
            <a:off x="4267200" y="1600200"/>
            <a:ext cx="4730578" cy="3074646"/>
            <a:chOff x="2625811" y="3146981"/>
            <a:chExt cx="4730578" cy="3074646"/>
          </a:xfrm>
        </p:grpSpPr>
        <p:sp>
          <p:nvSpPr>
            <p:cNvPr id="10" name="Donut 9"/>
            <p:cNvSpPr/>
            <p:nvPr/>
          </p:nvSpPr>
          <p:spPr>
            <a:xfrm>
              <a:off x="5679989" y="4520513"/>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Sort 10"/>
            <p:cNvSpPr/>
            <p:nvPr/>
          </p:nvSpPr>
          <p:spPr>
            <a:xfrm rot="3954982">
              <a:off x="4042308" y="3318188"/>
              <a:ext cx="1316124" cy="2996674"/>
            </a:xfrm>
            <a:prstGeom prst="flowChartSor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2625811" y="4545227"/>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800600" y="5334000"/>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rot="20488730">
              <a:off x="4475252" y="3361498"/>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488730">
              <a:off x="6102260" y="3146981"/>
              <a:ext cx="136600" cy="23438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200000">
              <a:off x="5538126" y="3006571"/>
              <a:ext cx="123568" cy="5812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200000">
              <a:off x="3975790" y="3061387"/>
              <a:ext cx="152398" cy="735227"/>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15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3000" fill="hold"/>
                                        <p:tgtEl>
                                          <p:spTgt spid="2"/>
                                        </p:tgtEl>
                                        <p:attrNameLst>
                                          <p:attrName>ppt_x</p:attrName>
                                        </p:attrNameLst>
                                      </p:cBhvr>
                                      <p:tavLst>
                                        <p:tav tm="0">
                                          <p:val>
                                            <p:strVal val="0-#ppt_w/2"/>
                                          </p:val>
                                        </p:tav>
                                        <p:tav tm="100000">
                                          <p:val>
                                            <p:strVal val="#ppt_x"/>
                                          </p:val>
                                        </p:tav>
                                      </p:tavLst>
                                    </p:anim>
                                    <p:anim calcmode="lin" valueType="num">
                                      <p:cBhvr additive="base">
                                        <p:cTn id="11"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4AAD1B12-08C0-438D-B78B-7386FEDF34B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066801"/>
            <a:ext cx="5029200" cy="2246769"/>
          </a:xfrm>
          <a:prstGeom prst="rect">
            <a:avLst/>
          </a:prstGeom>
          <a:noFill/>
        </p:spPr>
        <p:txBody>
          <a:bodyPr wrap="square" rtlCol="0">
            <a:spAutoFit/>
          </a:bodyPr>
          <a:lstStyle/>
          <a:p>
            <a:r>
              <a:rPr lang="en-US" sz="2800" dirty="0">
                <a:solidFill>
                  <a:schemeClr val="bg1"/>
                </a:solidFill>
              </a:rPr>
              <a:t>“And, notwithstanding we believe in Christ, we keep the law of Moses, and look forward with steadfastness unto Christ, until the law shall be fulfilled.”</a:t>
            </a:r>
          </a:p>
        </p:txBody>
      </p:sp>
      <p:sp>
        <p:nvSpPr>
          <p:cNvPr id="6" name="TextBox 5"/>
          <p:cNvSpPr txBox="1"/>
          <p:nvPr/>
        </p:nvSpPr>
        <p:spPr>
          <a:xfrm>
            <a:off x="5257800" y="3810000"/>
            <a:ext cx="5029200" cy="2677656"/>
          </a:xfrm>
          <a:prstGeom prst="rect">
            <a:avLst/>
          </a:prstGeom>
          <a:noFill/>
        </p:spPr>
        <p:txBody>
          <a:bodyPr wrap="square" rtlCol="0">
            <a:spAutoFit/>
          </a:bodyPr>
          <a:lstStyle/>
          <a:p>
            <a:r>
              <a:rPr lang="en-US" sz="2800" dirty="0">
                <a:solidFill>
                  <a:schemeClr val="bg1"/>
                </a:solidFill>
              </a:rPr>
              <a:t>“For, for this end was the law given; wherefore the law hath become dead unto us, and we are made alive in Christ because of our faith; yet we keep the law because of the commandments.”</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err="1">
                <a:solidFill>
                  <a:schemeClr val="bg1"/>
                </a:solidFill>
              </a:rPr>
              <a:t>Nephites</a:t>
            </a:r>
            <a:r>
              <a:rPr lang="en-US" sz="3600" dirty="0">
                <a:solidFill>
                  <a:schemeClr val="bg1"/>
                </a:solidFill>
              </a:rPr>
              <a:t> look for the law to be fulfilled</a:t>
            </a:r>
          </a:p>
        </p:txBody>
      </p:sp>
      <p:sp>
        <p:nvSpPr>
          <p:cNvPr id="8" name="TextBox 7"/>
          <p:cNvSpPr txBox="1"/>
          <p:nvPr/>
        </p:nvSpPr>
        <p:spPr>
          <a:xfrm>
            <a:off x="228600" y="6226046"/>
            <a:ext cx="3962400" cy="523220"/>
          </a:xfrm>
          <a:prstGeom prst="rect">
            <a:avLst/>
          </a:prstGeom>
          <a:noFill/>
        </p:spPr>
        <p:txBody>
          <a:bodyPr wrap="square" rtlCol="0">
            <a:spAutoFit/>
          </a:bodyPr>
          <a:lstStyle/>
          <a:p>
            <a:r>
              <a:rPr lang="en-US" sz="2800" dirty="0">
                <a:solidFill>
                  <a:schemeClr val="bg1"/>
                </a:solidFill>
              </a:rPr>
              <a:t>2 Nephi 25:24-25</a:t>
            </a:r>
          </a:p>
        </p:txBody>
      </p:sp>
      <p:pic>
        <p:nvPicPr>
          <p:cNvPr id="3" name="Picture 2">
            <a:extLst>
              <a:ext uri="{FF2B5EF4-FFF2-40B4-BE49-F238E27FC236}">
                <a16:creationId xmlns:a16="http://schemas.microsoft.com/office/drawing/2014/main" id="{C97D21EF-77D5-4D53-89E5-684171ADF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891251"/>
            <a:ext cx="4083725" cy="2860915"/>
          </a:xfrm>
          <a:prstGeom prst="rect">
            <a:avLst/>
          </a:prstGeom>
        </p:spPr>
      </p:pic>
    </p:spTree>
    <p:extLst>
      <p:ext uri="{BB962C8B-B14F-4D97-AF65-F5344CB8AC3E}">
        <p14:creationId xmlns:p14="http://schemas.microsoft.com/office/powerpoint/2010/main" val="23568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blue and green background">
            <a:extLst>
              <a:ext uri="{FF2B5EF4-FFF2-40B4-BE49-F238E27FC236}">
                <a16:creationId xmlns:a16="http://schemas.microsoft.com/office/drawing/2014/main" id="{372A57BF-966C-40A6-BCE7-11AAB9C5B23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304801"/>
            <a:ext cx="6705600" cy="6370975"/>
          </a:xfrm>
          <a:prstGeom prst="rect">
            <a:avLst/>
          </a:prstGeom>
          <a:noFill/>
        </p:spPr>
        <p:txBody>
          <a:bodyPr wrap="square" rtlCol="0">
            <a:spAutoFit/>
          </a:bodyPr>
          <a:lstStyle/>
          <a:p>
            <a:r>
              <a:rPr lang="en-US" sz="2400" dirty="0">
                <a:solidFill>
                  <a:schemeClr val="bg1"/>
                </a:solidFill>
              </a:rPr>
              <a:t>The Law of Moses was given to a righteous people (Galatians 3:19)</a:t>
            </a:r>
          </a:p>
          <a:p>
            <a:endParaRPr lang="en-US" sz="2400" dirty="0">
              <a:solidFill>
                <a:schemeClr val="bg1"/>
              </a:solidFill>
            </a:endParaRPr>
          </a:p>
          <a:p>
            <a:r>
              <a:rPr lang="en-US" sz="2400" dirty="0">
                <a:solidFill>
                  <a:schemeClr val="bg1"/>
                </a:solidFill>
              </a:rPr>
              <a:t>The law of Moses was intended to last forever (Galatians 3:19)</a:t>
            </a:r>
          </a:p>
          <a:p>
            <a:endParaRPr lang="en-US" sz="2400" dirty="0">
              <a:solidFill>
                <a:schemeClr val="bg1"/>
              </a:solidFill>
            </a:endParaRPr>
          </a:p>
          <a:p>
            <a:r>
              <a:rPr lang="en-US" sz="2400" dirty="0">
                <a:solidFill>
                  <a:schemeClr val="bg1"/>
                </a:solidFill>
              </a:rPr>
              <a:t>Abraham knew that Jesus Christ would come. (JST Galatians 3:20)</a:t>
            </a:r>
          </a:p>
          <a:p>
            <a:endParaRPr lang="en-US" sz="2400" dirty="0">
              <a:solidFill>
                <a:schemeClr val="bg1"/>
              </a:solidFill>
            </a:endParaRPr>
          </a:p>
          <a:p>
            <a:r>
              <a:rPr lang="en-US" sz="2400" dirty="0">
                <a:solidFill>
                  <a:schemeClr val="bg1"/>
                </a:solidFill>
              </a:rPr>
              <a:t>The law of Moses removed the need for the promised Savior. (Galatians 3:21)</a:t>
            </a:r>
          </a:p>
          <a:p>
            <a:endParaRPr lang="en-US" sz="2400" dirty="0">
              <a:solidFill>
                <a:schemeClr val="bg1"/>
              </a:solidFill>
            </a:endParaRPr>
          </a:p>
          <a:p>
            <a:r>
              <a:rPr lang="en-US" sz="2400" dirty="0">
                <a:solidFill>
                  <a:schemeClr val="bg1"/>
                </a:solidFill>
              </a:rPr>
              <a:t>Everyone sins; everyone needs Jesus Christ and His Atonement.</a:t>
            </a:r>
          </a:p>
          <a:p>
            <a:endParaRPr lang="en-US" sz="2400" dirty="0">
              <a:solidFill>
                <a:schemeClr val="bg1"/>
              </a:solidFill>
            </a:endParaRPr>
          </a:p>
          <a:p>
            <a:r>
              <a:rPr lang="en-US" sz="2400" dirty="0">
                <a:solidFill>
                  <a:schemeClr val="bg1"/>
                </a:solidFill>
              </a:rPr>
              <a:t>The law of Moses, by itself, limited spiritual growth (Galatians 3:23)</a:t>
            </a:r>
          </a:p>
        </p:txBody>
      </p:sp>
      <p:sp>
        <p:nvSpPr>
          <p:cNvPr id="6" name="TextBox 5"/>
          <p:cNvSpPr txBox="1"/>
          <p:nvPr/>
        </p:nvSpPr>
        <p:spPr>
          <a:xfrm>
            <a:off x="8610600" y="304801"/>
            <a:ext cx="2057400" cy="6001643"/>
          </a:xfrm>
          <a:prstGeom prst="rect">
            <a:avLst/>
          </a:prstGeom>
          <a:noFill/>
        </p:spPr>
        <p:txBody>
          <a:bodyPr wrap="square" rtlCol="0">
            <a:spAutoFit/>
          </a:bodyPr>
          <a:lstStyle/>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p:txBody>
      </p:sp>
      <p:sp>
        <p:nvSpPr>
          <p:cNvPr id="10" name="Donut 9"/>
          <p:cNvSpPr/>
          <p:nvPr/>
        </p:nvSpPr>
        <p:spPr>
          <a:xfrm>
            <a:off x="9372600" y="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9372600" y="10668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8458200" y="22098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9372600" y="32766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8458200" y="4343400"/>
            <a:ext cx="914400" cy="933138"/>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8458200" y="54864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53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 calcmode="lin" valueType="num">
                                      <p:cBhvr additive="base">
                                        <p:cTn id="7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80">
                                          <p:stCondLst>
                                            <p:cond delay="0"/>
                                          </p:stCondLst>
                                        </p:cTn>
                                        <p:tgtEl>
                                          <p:spTgt spid="13"/>
                                        </p:tgtEl>
                                      </p:cBhvr>
                                    </p:animEffect>
                                    <p:anim calcmode="lin" valueType="num">
                                      <p:cBhvr>
                                        <p:cTn id="8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1" dur="26">
                                          <p:stCondLst>
                                            <p:cond delay="650"/>
                                          </p:stCondLst>
                                        </p:cTn>
                                        <p:tgtEl>
                                          <p:spTgt spid="13"/>
                                        </p:tgtEl>
                                      </p:cBhvr>
                                      <p:to x="100000" y="60000"/>
                                    </p:animScale>
                                    <p:animScale>
                                      <p:cBhvr>
                                        <p:cTn id="92" dur="166" decel="50000">
                                          <p:stCondLst>
                                            <p:cond delay="676"/>
                                          </p:stCondLst>
                                        </p:cTn>
                                        <p:tgtEl>
                                          <p:spTgt spid="13"/>
                                        </p:tgtEl>
                                      </p:cBhvr>
                                      <p:to x="100000" y="100000"/>
                                    </p:animScale>
                                    <p:animScale>
                                      <p:cBhvr>
                                        <p:cTn id="93" dur="26">
                                          <p:stCondLst>
                                            <p:cond delay="1312"/>
                                          </p:stCondLst>
                                        </p:cTn>
                                        <p:tgtEl>
                                          <p:spTgt spid="13"/>
                                        </p:tgtEl>
                                      </p:cBhvr>
                                      <p:to x="100000" y="80000"/>
                                    </p:animScale>
                                    <p:animScale>
                                      <p:cBhvr>
                                        <p:cTn id="94" dur="166" decel="50000">
                                          <p:stCondLst>
                                            <p:cond delay="1338"/>
                                          </p:stCondLst>
                                        </p:cTn>
                                        <p:tgtEl>
                                          <p:spTgt spid="13"/>
                                        </p:tgtEl>
                                      </p:cBhvr>
                                      <p:to x="100000" y="100000"/>
                                    </p:animScale>
                                    <p:animScale>
                                      <p:cBhvr>
                                        <p:cTn id="95" dur="26">
                                          <p:stCondLst>
                                            <p:cond delay="1642"/>
                                          </p:stCondLst>
                                        </p:cTn>
                                        <p:tgtEl>
                                          <p:spTgt spid="13"/>
                                        </p:tgtEl>
                                      </p:cBhvr>
                                      <p:to x="100000" y="90000"/>
                                    </p:animScale>
                                    <p:animScale>
                                      <p:cBhvr>
                                        <p:cTn id="96" dur="166" decel="50000">
                                          <p:stCondLst>
                                            <p:cond delay="1668"/>
                                          </p:stCondLst>
                                        </p:cTn>
                                        <p:tgtEl>
                                          <p:spTgt spid="13"/>
                                        </p:tgtEl>
                                      </p:cBhvr>
                                      <p:to x="100000" y="100000"/>
                                    </p:animScale>
                                    <p:animScale>
                                      <p:cBhvr>
                                        <p:cTn id="97" dur="26">
                                          <p:stCondLst>
                                            <p:cond delay="1808"/>
                                          </p:stCondLst>
                                        </p:cTn>
                                        <p:tgtEl>
                                          <p:spTgt spid="13"/>
                                        </p:tgtEl>
                                      </p:cBhvr>
                                      <p:to x="100000" y="95000"/>
                                    </p:animScale>
                                    <p:animScale>
                                      <p:cBhvr>
                                        <p:cTn id="98" dur="166" decel="50000">
                                          <p:stCondLst>
                                            <p:cond delay="1834"/>
                                          </p:stCondLst>
                                        </p:cTn>
                                        <p:tgtEl>
                                          <p:spTgt spid="1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anim calcmode="lin" valueType="num">
                                      <p:cBhvr additive="base">
                                        <p:cTn id="10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anim calcmode="lin" valueType="num">
                                      <p:cBhvr additive="base">
                                        <p:cTn id="12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ue and green background">
            <a:extLst>
              <a:ext uri="{FF2B5EF4-FFF2-40B4-BE49-F238E27FC236}">
                <a16:creationId xmlns:a16="http://schemas.microsoft.com/office/drawing/2014/main" id="{C63382FC-F251-4586-A9F8-39621C8F09F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250" y="1405600"/>
            <a:ext cx="8534400" cy="4955203"/>
          </a:xfrm>
          <a:prstGeom prst="rect">
            <a:avLst/>
          </a:prstGeom>
          <a:noFill/>
        </p:spPr>
        <p:txBody>
          <a:bodyPr wrap="square" rtlCol="0">
            <a:spAutoFit/>
          </a:bodyPr>
          <a:lstStyle/>
          <a:p>
            <a:r>
              <a:rPr lang="en-US" sz="2800" dirty="0">
                <a:solidFill>
                  <a:schemeClr val="bg1"/>
                </a:solidFill>
              </a:rPr>
              <a:t>Parents</a:t>
            </a:r>
          </a:p>
          <a:p>
            <a:endParaRPr lang="en-US" sz="2800" dirty="0">
              <a:solidFill>
                <a:schemeClr val="bg1"/>
              </a:solidFill>
            </a:endParaRPr>
          </a:p>
          <a:p>
            <a:r>
              <a:rPr lang="en-US" sz="2800" dirty="0">
                <a:solidFill>
                  <a:schemeClr val="bg1"/>
                </a:solidFill>
              </a:rPr>
              <a:t>		Primary</a:t>
            </a:r>
          </a:p>
          <a:p>
            <a:endParaRPr lang="en-US" sz="2800" dirty="0">
              <a:solidFill>
                <a:schemeClr val="bg1"/>
              </a:solidFill>
            </a:endParaRPr>
          </a:p>
          <a:p>
            <a:r>
              <a:rPr lang="en-US" sz="2800" dirty="0">
                <a:solidFill>
                  <a:schemeClr val="bg1"/>
                </a:solidFill>
              </a:rPr>
              <a:t>				</a:t>
            </a:r>
            <a:r>
              <a:rPr lang="en-US" sz="4400" dirty="0">
                <a:solidFill>
                  <a:srgbClr val="FFFF00"/>
                </a:solidFill>
              </a:rPr>
              <a:t>Seminary</a:t>
            </a:r>
          </a:p>
          <a:p>
            <a:endParaRPr lang="en-US" sz="4400" dirty="0">
              <a:solidFill>
                <a:srgbClr val="FFFF00"/>
              </a:solidFill>
            </a:endParaRPr>
          </a:p>
          <a:p>
            <a:r>
              <a:rPr lang="en-US" sz="4400" dirty="0">
                <a:solidFill>
                  <a:srgbClr val="FFFF00"/>
                </a:solidFill>
              </a:rPr>
              <a:t>		</a:t>
            </a:r>
            <a:r>
              <a:rPr lang="en-US" sz="2800" dirty="0">
                <a:solidFill>
                  <a:schemeClr val="bg1"/>
                </a:solidFill>
              </a:rPr>
              <a:t>Institute</a:t>
            </a:r>
          </a:p>
          <a:p>
            <a:endParaRPr lang="en-US" sz="4400" dirty="0">
              <a:solidFill>
                <a:srgbClr val="FFFF00"/>
              </a:solidFill>
            </a:endParaRPr>
          </a:p>
          <a:p>
            <a:r>
              <a:rPr lang="en-US" sz="2800" dirty="0">
                <a:solidFill>
                  <a:schemeClr val="bg1"/>
                </a:solidFill>
              </a:rPr>
              <a:t>Mission</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Spiritual Training Wheels of Today</a:t>
            </a:r>
          </a:p>
        </p:txBody>
      </p:sp>
      <p:pic>
        <p:nvPicPr>
          <p:cNvPr id="3074" name="Picture 2" descr="http://www.deseretnews.com/images/article/midres/700379197/700379197.jpg"/>
          <p:cNvPicPr>
            <a:picLocks noChangeAspect="1" noChangeArrowheads="1"/>
          </p:cNvPicPr>
          <p:nvPr/>
        </p:nvPicPr>
        <p:blipFill>
          <a:blip r:embed="rId3" cstate="print"/>
          <a:srcRect/>
          <a:stretch>
            <a:fillRect/>
          </a:stretch>
        </p:blipFill>
        <p:spPr bwMode="auto">
          <a:xfrm>
            <a:off x="7029450" y="4069722"/>
            <a:ext cx="3124200" cy="2291081"/>
          </a:xfrm>
          <a:prstGeom prst="rect">
            <a:avLst/>
          </a:prstGeom>
          <a:noFill/>
        </p:spPr>
      </p:pic>
      <p:pic>
        <p:nvPicPr>
          <p:cNvPr id="3076" name="Picture 4" descr="http://3.bp.blogspot.com/-hysMLBpM5Ow/Twpd7-R2ftI/AAAAAAAAAro/1PZfdg9BFT4/s1600/Happy+Primary+Kids.JPG"/>
          <p:cNvPicPr>
            <a:picLocks noChangeAspect="1" noChangeArrowheads="1"/>
          </p:cNvPicPr>
          <p:nvPr/>
        </p:nvPicPr>
        <p:blipFill>
          <a:blip r:embed="rId4" cstate="print"/>
          <a:srcRect/>
          <a:stretch>
            <a:fillRect/>
          </a:stretch>
        </p:blipFill>
        <p:spPr bwMode="auto">
          <a:xfrm>
            <a:off x="5408532" y="1725652"/>
            <a:ext cx="1755936" cy="1371600"/>
          </a:xfrm>
          <a:prstGeom prst="rect">
            <a:avLst/>
          </a:prstGeom>
          <a:noFill/>
        </p:spPr>
      </p:pic>
      <p:pic>
        <p:nvPicPr>
          <p:cNvPr id="3078" name="Picture 6" descr="http://www.statepress.com/wp-content/uploads/2011/01/SPM_LDS_Institute.jpg"/>
          <p:cNvPicPr>
            <a:picLocks noChangeAspect="1" noChangeArrowheads="1"/>
          </p:cNvPicPr>
          <p:nvPr/>
        </p:nvPicPr>
        <p:blipFill>
          <a:blip r:embed="rId5" cstate="print"/>
          <a:srcRect/>
          <a:stretch>
            <a:fillRect/>
          </a:stretch>
        </p:blipFill>
        <p:spPr bwMode="auto">
          <a:xfrm>
            <a:off x="3580077" y="5319571"/>
            <a:ext cx="2000248" cy="1258221"/>
          </a:xfrm>
          <a:prstGeom prst="rect">
            <a:avLst/>
          </a:prstGeom>
          <a:noFill/>
        </p:spPr>
      </p:pic>
      <p:pic>
        <p:nvPicPr>
          <p:cNvPr id="3080" name="Picture 8" descr="http://themormonmissionaries.com/files/2009/12/mormon-missionary-2.jpg"/>
          <p:cNvPicPr>
            <a:picLocks noChangeAspect="1" noChangeArrowheads="1"/>
          </p:cNvPicPr>
          <p:nvPr/>
        </p:nvPicPr>
        <p:blipFill>
          <a:blip r:embed="rId6" cstate="print"/>
          <a:srcRect/>
          <a:stretch>
            <a:fillRect/>
          </a:stretch>
        </p:blipFill>
        <p:spPr bwMode="auto">
          <a:xfrm>
            <a:off x="914400" y="3071150"/>
            <a:ext cx="1790700" cy="2381250"/>
          </a:xfrm>
          <a:prstGeom prst="rect">
            <a:avLst/>
          </a:prstGeom>
          <a:noFill/>
        </p:spPr>
      </p:pic>
      <p:pic>
        <p:nvPicPr>
          <p:cNvPr id="3082" name="Picture 10" descr="http://mormon.lds.net/files/2008/11/mormon-family.jpg"/>
          <p:cNvPicPr>
            <a:picLocks noChangeAspect="1" noChangeArrowheads="1"/>
          </p:cNvPicPr>
          <p:nvPr/>
        </p:nvPicPr>
        <p:blipFill>
          <a:blip r:embed="rId7" cstate="print"/>
          <a:srcRect/>
          <a:stretch>
            <a:fillRect/>
          </a:stretch>
        </p:blipFill>
        <p:spPr bwMode="auto">
          <a:xfrm>
            <a:off x="3074044" y="646332"/>
            <a:ext cx="2000249" cy="1600200"/>
          </a:xfrm>
          <a:prstGeom prst="rect">
            <a:avLst/>
          </a:prstGeom>
          <a:noFill/>
        </p:spPr>
      </p:pic>
    </p:spTree>
    <p:extLst>
      <p:ext uri="{BB962C8B-B14F-4D97-AF65-F5344CB8AC3E}">
        <p14:creationId xmlns:p14="http://schemas.microsoft.com/office/powerpoint/2010/main" val="28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082"/>
                                        </p:tgtEl>
                                        <p:attrNameLst>
                                          <p:attrName>style.visibility</p:attrName>
                                        </p:attrNameLst>
                                      </p:cBhvr>
                                      <p:to>
                                        <p:strVal val="visible"/>
                                      </p:to>
                                    </p:set>
                                    <p:animEffect transition="in" filter="box(in)">
                                      <p:cBhvr>
                                        <p:cTn id="10" dur="500"/>
                                        <p:tgtEl>
                                          <p:spTgt spid="308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ox(in)">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5">
                                            <p:txEl>
                                              <p:pRg st="4" end="4"/>
                                            </p:txEl>
                                          </p:spTgt>
                                        </p:tgtEl>
                                      </p:cBhvr>
                                      <p:by x="150000" y="150000"/>
                                    </p:animScale>
                                  </p:childTnLst>
                                </p:cTn>
                              </p:par>
                              <p:par>
                                <p:cTn id="28" presetID="12" presetClass="entr" presetSubtype="4"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slide(fromBottom)">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slide(fromBottom)">
                                      <p:cBhvr>
                                        <p:cTn id="35" dur="500"/>
                                        <p:tgtEl>
                                          <p:spTgt spid="5">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box(in)">
                                      <p:cBhvr>
                                        <p:cTn id="38" dur="500"/>
                                        <p:tgtEl>
                                          <p:spTgt spid="307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slide(fromBottom)">
                                      <p:cBhvr>
                                        <p:cTn id="43" dur="500"/>
                                        <p:tgtEl>
                                          <p:spTgt spid="5">
                                            <p:txEl>
                                              <p:pRg st="8" end="8"/>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080"/>
                                        </p:tgtEl>
                                        <p:attrNameLst>
                                          <p:attrName>style.visibility</p:attrName>
                                        </p:attrNameLst>
                                      </p:cBhvr>
                                      <p:to>
                                        <p:strVal val="visible"/>
                                      </p:to>
                                    </p:set>
                                    <p:animEffect transition="in" filter="box(in)">
                                      <p:cBhvr>
                                        <p:cTn id="4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No Longer Under a Schoolmaster</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3:24-25; Acts 15</a:t>
            </a:r>
          </a:p>
        </p:txBody>
      </p:sp>
      <p:sp>
        <p:nvSpPr>
          <p:cNvPr id="2" name="Rectangle 1"/>
          <p:cNvSpPr/>
          <p:nvPr/>
        </p:nvSpPr>
        <p:spPr>
          <a:xfrm>
            <a:off x="1237307" y="1142194"/>
            <a:ext cx="6096000" cy="5078313"/>
          </a:xfrm>
          <a:prstGeom prst="rect">
            <a:avLst/>
          </a:prstGeom>
        </p:spPr>
        <p:txBody>
          <a:bodyPr>
            <a:spAutoFit/>
          </a:bodyPr>
          <a:lstStyle/>
          <a:p>
            <a:r>
              <a:rPr lang="en-US" dirty="0">
                <a:solidFill>
                  <a:schemeClr val="bg1"/>
                </a:solidFill>
              </a:rPr>
              <a:t>“Our willingness to accept change in the kingdom helps the Lord hasten His work.</a:t>
            </a:r>
          </a:p>
          <a:p>
            <a:endParaRPr lang="en-US" dirty="0">
              <a:solidFill>
                <a:schemeClr val="bg1"/>
              </a:solidFill>
            </a:endParaRPr>
          </a:p>
          <a:p>
            <a:r>
              <a:rPr lang="en-US" dirty="0">
                <a:solidFill>
                  <a:schemeClr val="bg1"/>
                </a:solidFill>
              </a:rPr>
              <a:t>In the last half of the New Testament a major challenge the Church faced was the issue of gentile converts being assimilated as Christians. </a:t>
            </a:r>
          </a:p>
          <a:p>
            <a:endParaRPr lang="en-US" dirty="0">
              <a:solidFill>
                <a:schemeClr val="bg1"/>
              </a:solidFill>
            </a:endParaRPr>
          </a:p>
          <a:p>
            <a:r>
              <a:rPr lang="en-US" dirty="0">
                <a:solidFill>
                  <a:schemeClr val="bg1"/>
                </a:solidFill>
              </a:rPr>
              <a:t>The problem stemmed from the fact that many Jewish Christians felt that gentile converts should be required to adhere to the ceremonial law of Moses. </a:t>
            </a:r>
          </a:p>
          <a:p>
            <a:endParaRPr lang="en-US" dirty="0">
              <a:solidFill>
                <a:schemeClr val="bg1"/>
              </a:solidFill>
            </a:endParaRPr>
          </a:p>
          <a:p>
            <a:r>
              <a:rPr lang="en-US" dirty="0">
                <a:solidFill>
                  <a:schemeClr val="bg1"/>
                </a:solidFill>
              </a:rPr>
              <a:t>Even after a special council in Jerusalem decided that the gentile converts need not be subject to the law and an epistle was written explaining this decision, the issue remained a source of contention and division.</a:t>
            </a:r>
          </a:p>
          <a:p>
            <a:endParaRPr lang="en-US" dirty="0">
              <a:solidFill>
                <a:schemeClr val="bg1"/>
              </a:solidFill>
            </a:endParaRPr>
          </a:p>
          <a:p>
            <a:r>
              <a:rPr lang="en-US" dirty="0">
                <a:solidFill>
                  <a:schemeClr val="bg1"/>
                </a:solidFill>
              </a:rPr>
              <a:t>This was a major change for the Church, and many members struggled with it. (4)</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515" y="1776845"/>
            <a:ext cx="4063204" cy="29559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aul v joh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62" y="158828"/>
            <a:ext cx="1135732" cy="14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left)">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Exercising Faith in Jesus Christ</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4:1-9</a:t>
            </a:r>
          </a:p>
        </p:txBody>
      </p:sp>
      <p:sp>
        <p:nvSpPr>
          <p:cNvPr id="2" name="Rectangle 1"/>
          <p:cNvSpPr/>
          <p:nvPr/>
        </p:nvSpPr>
        <p:spPr>
          <a:xfrm>
            <a:off x="187105" y="1160301"/>
            <a:ext cx="6096000" cy="1200329"/>
          </a:xfrm>
          <a:prstGeom prst="rect">
            <a:avLst/>
          </a:prstGeom>
        </p:spPr>
        <p:txBody>
          <a:bodyPr>
            <a:spAutoFit/>
          </a:bodyPr>
          <a:lstStyle/>
          <a:p>
            <a:pPr algn="ctr"/>
            <a:r>
              <a:rPr lang="en-US" dirty="0">
                <a:solidFill>
                  <a:schemeClr val="bg1"/>
                </a:solidFill>
              </a:rPr>
              <a:t>An Heir</a:t>
            </a:r>
          </a:p>
          <a:p>
            <a:pPr algn="ctr"/>
            <a:endParaRPr lang="en-US" dirty="0">
              <a:solidFill>
                <a:schemeClr val="bg1"/>
              </a:solidFill>
            </a:endParaRPr>
          </a:p>
          <a:p>
            <a:pPr algn="ctr"/>
            <a:r>
              <a:rPr lang="en-US" dirty="0">
                <a:solidFill>
                  <a:schemeClr val="bg1"/>
                </a:solidFill>
              </a:rPr>
              <a:t>Paul taught the Galatians that our relationship with God is better understood as that of a </a:t>
            </a:r>
            <a:r>
              <a:rPr lang="en-US" i="1" dirty="0">
                <a:solidFill>
                  <a:schemeClr val="bg1"/>
                </a:solidFill>
              </a:rPr>
              <a:t>child</a:t>
            </a:r>
            <a:r>
              <a:rPr lang="en-US" dirty="0">
                <a:solidFill>
                  <a:schemeClr val="bg1"/>
                </a:solidFill>
              </a:rPr>
              <a:t> to a </a:t>
            </a:r>
            <a:r>
              <a:rPr lang="en-US" i="1" dirty="0">
                <a:solidFill>
                  <a:schemeClr val="bg1"/>
                </a:solidFill>
              </a:rPr>
              <a:t>father</a:t>
            </a:r>
            <a:endParaRPr lang="en-US" dirty="0">
              <a:solidFill>
                <a:schemeClr val="bg1"/>
              </a:solidFill>
            </a:endParaRPr>
          </a:p>
        </p:txBody>
      </p:sp>
      <p:grpSp>
        <p:nvGrpSpPr>
          <p:cNvPr id="10" name="Group 9"/>
          <p:cNvGrpSpPr/>
          <p:nvPr/>
        </p:nvGrpSpPr>
        <p:grpSpPr>
          <a:xfrm>
            <a:off x="8124919" y="1243145"/>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05761" y="4707314"/>
              <a:ext cx="2397332" cy="1323439"/>
            </a:xfrm>
            <a:prstGeom prst="rect">
              <a:avLst/>
            </a:prstGeom>
          </p:spPr>
          <p:txBody>
            <a:bodyPr wrap="square">
              <a:spAutoFit/>
            </a:bodyPr>
            <a:lstStyle/>
            <a:p>
              <a:pPr algn="ctr"/>
              <a:r>
                <a:rPr lang="en-US" sz="1600" b="1" dirty="0"/>
                <a:t>All those who exercise faith in Jesus Christ and enter the gospel covenant will become one in Christ and heirs of God</a:t>
              </a:r>
              <a:endParaRPr lang="en-US" sz="1600" dirty="0"/>
            </a:p>
          </p:txBody>
        </p:sp>
      </p:grpSp>
      <p:sp>
        <p:nvSpPr>
          <p:cNvPr id="3" name="Rectangle 2"/>
          <p:cNvSpPr/>
          <p:nvPr/>
        </p:nvSpPr>
        <p:spPr>
          <a:xfrm>
            <a:off x="6699564" y="4232123"/>
            <a:ext cx="4200808" cy="1477328"/>
          </a:xfrm>
          <a:prstGeom prst="rect">
            <a:avLst/>
          </a:prstGeom>
        </p:spPr>
        <p:txBody>
          <a:bodyPr wrap="square">
            <a:spAutoFit/>
          </a:bodyPr>
          <a:lstStyle/>
          <a:p>
            <a:r>
              <a:rPr lang="en-US" dirty="0">
                <a:solidFill>
                  <a:schemeClr val="bg1"/>
                </a:solidFill>
                <a:latin typeface="Open Sans"/>
              </a:rPr>
              <a:t>He declared to the Galatians that being a “son” in the gospel covenant was far better than being a servant to the false gods they had worshipped before they accepted the truth. </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1" y="2861178"/>
            <a:ext cx="5048877" cy="3086949"/>
          </a:xfrm>
          <a:prstGeom prst="rect">
            <a:avLst/>
          </a:prstGeom>
        </p:spPr>
      </p:pic>
    </p:spTree>
    <p:extLst>
      <p:ext uri="{BB962C8B-B14F-4D97-AF65-F5344CB8AC3E}">
        <p14:creationId xmlns:p14="http://schemas.microsoft.com/office/powerpoint/2010/main" val="38843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635" y="157681"/>
            <a:ext cx="2857103" cy="923330"/>
          </a:xfrm>
          <a:prstGeom prst="rect">
            <a:avLst/>
          </a:prstGeom>
          <a:noFill/>
        </p:spPr>
        <p:txBody>
          <a:bodyPr wrap="square" rtlCol="0">
            <a:spAutoFit/>
          </a:bodyPr>
          <a:lstStyle/>
          <a:p>
            <a:r>
              <a:rPr lang="en-US" sz="5400" b="1" dirty="0">
                <a:solidFill>
                  <a:schemeClr val="bg1"/>
                </a:solidFill>
                <a:latin typeface="Britannic Bold" panose="020B0903060703020204" pitchFamily="34" charset="0"/>
              </a:rPr>
              <a:t>Galatia</a:t>
            </a:r>
          </a:p>
        </p:txBody>
      </p:sp>
      <p:sp>
        <p:nvSpPr>
          <p:cNvPr id="8" name="TextBox 7"/>
          <p:cNvSpPr txBox="1"/>
          <p:nvPr/>
        </p:nvSpPr>
        <p:spPr>
          <a:xfrm>
            <a:off x="7634335" y="1143755"/>
            <a:ext cx="2857103" cy="1015663"/>
          </a:xfrm>
          <a:prstGeom prst="rect">
            <a:avLst/>
          </a:prstGeom>
          <a:noFill/>
        </p:spPr>
        <p:txBody>
          <a:bodyPr wrap="square" rtlCol="0">
            <a:spAutoFit/>
          </a:bodyPr>
          <a:lstStyle/>
          <a:p>
            <a:r>
              <a:rPr lang="en-US" sz="2000" b="1" dirty="0" err="1">
                <a:solidFill>
                  <a:schemeClr val="bg1"/>
                </a:solidFill>
              </a:rPr>
              <a:t>Galatian</a:t>
            </a:r>
            <a:r>
              <a:rPr lang="en-US" sz="2000" b="1" dirty="0">
                <a:solidFill>
                  <a:schemeClr val="bg1"/>
                </a:solidFill>
              </a:rPr>
              <a:t> Hoodoo Houses</a:t>
            </a:r>
          </a:p>
          <a:p>
            <a:r>
              <a:rPr lang="en-US" sz="2000" b="1" dirty="0">
                <a:solidFill>
                  <a:schemeClr val="bg1"/>
                </a:solidFill>
              </a:rPr>
              <a:t>“build their houses on the sand”- Matthew 7:26</a:t>
            </a:r>
          </a:p>
        </p:txBody>
      </p:sp>
      <p:sp>
        <p:nvSpPr>
          <p:cNvPr id="2" name="Rectangle 1"/>
          <p:cNvSpPr/>
          <p:nvPr/>
        </p:nvSpPr>
        <p:spPr>
          <a:xfrm>
            <a:off x="1493822" y="5424482"/>
            <a:ext cx="7731660" cy="646331"/>
          </a:xfrm>
          <a:prstGeom prst="rect">
            <a:avLst/>
          </a:prstGeom>
        </p:spPr>
        <p:txBody>
          <a:bodyPr wrap="square">
            <a:spAutoFit/>
          </a:bodyPr>
          <a:lstStyle/>
          <a:p>
            <a:r>
              <a:rPr lang="en-US" dirty="0">
                <a:solidFill>
                  <a:schemeClr val="bg1"/>
                </a:solidFill>
                <a:latin typeface="Open Sans"/>
              </a:rPr>
              <a:t>Paul visited the Galatian churches on his second and third missionary journeys (see Acts 16:6; 18:23). </a:t>
            </a:r>
            <a:endParaRPr lang="en-US" dirty="0">
              <a:solidFill>
                <a:schemeClr val="bg1"/>
              </a:solidFill>
            </a:endParaRPr>
          </a:p>
        </p:txBody>
      </p:sp>
      <p:sp>
        <p:nvSpPr>
          <p:cNvPr id="3" name="Rectangle 2"/>
          <p:cNvSpPr/>
          <p:nvPr/>
        </p:nvSpPr>
        <p:spPr>
          <a:xfrm>
            <a:off x="757473" y="3030709"/>
            <a:ext cx="6096000" cy="923330"/>
          </a:xfrm>
          <a:prstGeom prst="rect">
            <a:avLst/>
          </a:prstGeom>
        </p:spPr>
        <p:txBody>
          <a:bodyPr>
            <a:spAutoFit/>
          </a:bodyPr>
          <a:lstStyle/>
          <a:p>
            <a:r>
              <a:rPr lang="en-US" dirty="0">
                <a:solidFill>
                  <a:schemeClr val="bg1"/>
                </a:solidFill>
                <a:latin typeface="Open Sans"/>
              </a:rPr>
              <a:t>Galatia was a region in north-central Asia Minor, whose population had immigrated from western Europe (modern France), where they had been known as </a:t>
            </a:r>
            <a:r>
              <a:rPr lang="en-US" dirty="0" err="1">
                <a:solidFill>
                  <a:schemeClr val="bg1"/>
                </a:solidFill>
                <a:latin typeface="Open Sans"/>
              </a:rPr>
              <a:t>Gauls</a:t>
            </a:r>
            <a:r>
              <a:rPr lang="en-US" dirty="0">
                <a:solidFill>
                  <a:schemeClr val="bg1"/>
                </a:solidFill>
                <a:latin typeface="Open Sans"/>
              </a:rPr>
              <a:t>. </a:t>
            </a:r>
            <a:endParaRPr lang="en-US" dirty="0">
              <a:solidFill>
                <a:schemeClr val="bg1"/>
              </a:solidFill>
            </a:endParaRPr>
          </a:p>
        </p:txBody>
      </p:sp>
      <p:grpSp>
        <p:nvGrpSpPr>
          <p:cNvPr id="4" name="Group 3"/>
          <p:cNvGrpSpPr/>
          <p:nvPr/>
        </p:nvGrpSpPr>
        <p:grpSpPr>
          <a:xfrm>
            <a:off x="7594350" y="2365219"/>
            <a:ext cx="3272228" cy="2609576"/>
            <a:chOff x="7594350" y="2365219"/>
            <a:chExt cx="3272228" cy="2609576"/>
          </a:xfrm>
        </p:grpSpPr>
        <p:pic>
          <p:nvPicPr>
            <p:cNvPr id="16386" name="Picture 2" descr="Image result for gala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125" y="2365219"/>
              <a:ext cx="3225453" cy="24190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594350" y="4743963"/>
              <a:ext cx="3260756" cy="230832"/>
            </a:xfrm>
            <a:prstGeom prst="rect">
              <a:avLst/>
            </a:prstGeom>
          </p:spPr>
          <p:txBody>
            <a:bodyPr wrap="square">
              <a:spAutoFit/>
            </a:bodyPr>
            <a:lstStyle/>
            <a:p>
              <a:r>
                <a:rPr lang="en-US" sz="900" dirty="0">
                  <a:solidFill>
                    <a:schemeClr val="bg1"/>
                  </a:solidFill>
                  <a:latin typeface="Open Sans"/>
                </a:rPr>
                <a:t>Ruins in Antioch in Pisidia</a:t>
              </a:r>
              <a:endParaRPr lang="en-US" sz="900" dirty="0">
                <a:solidFill>
                  <a:schemeClr val="bg1"/>
                </a:solidFill>
              </a:endParaRPr>
            </a:p>
          </p:txBody>
        </p:sp>
      </p:grpSp>
      <p:pic>
        <p:nvPicPr>
          <p:cNvPr id="7" name="Picture 6">
            <a:extLst>
              <a:ext uri="{FF2B5EF4-FFF2-40B4-BE49-F238E27FC236}">
                <a16:creationId xmlns:a16="http://schemas.microsoft.com/office/drawing/2014/main" id="{008C2818-1411-4A93-8DDE-B9EDA860E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513" y="395761"/>
            <a:ext cx="3413760" cy="2316480"/>
          </a:xfrm>
          <a:prstGeom prst="rect">
            <a:avLst/>
          </a:prstGeom>
        </p:spPr>
      </p:pic>
    </p:spTree>
    <p:extLst>
      <p:ext uri="{BB962C8B-B14F-4D97-AF65-F5344CB8AC3E}">
        <p14:creationId xmlns:p14="http://schemas.microsoft.com/office/powerpoint/2010/main" val="33426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2010" y="123732"/>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Only One True Gospel</a:t>
            </a:r>
          </a:p>
        </p:txBody>
      </p:sp>
      <p:sp>
        <p:nvSpPr>
          <p:cNvPr id="7" name="TextBox 6"/>
          <p:cNvSpPr txBox="1"/>
          <p:nvPr/>
        </p:nvSpPr>
        <p:spPr>
          <a:xfrm>
            <a:off x="102606" y="6550244"/>
            <a:ext cx="4114800" cy="230832"/>
          </a:xfrm>
          <a:prstGeom prst="rect">
            <a:avLst/>
          </a:prstGeom>
          <a:noFill/>
        </p:spPr>
        <p:txBody>
          <a:bodyPr wrap="square" rtlCol="0">
            <a:spAutoFit/>
          </a:bodyPr>
          <a:lstStyle/>
          <a:p>
            <a:r>
              <a:rPr lang="en-US" sz="900" dirty="0">
                <a:solidFill>
                  <a:schemeClr val="bg1"/>
                </a:solidFill>
              </a:rPr>
              <a:t>NT Resource manual</a:t>
            </a:r>
          </a:p>
        </p:txBody>
      </p:sp>
      <p:sp>
        <p:nvSpPr>
          <p:cNvPr id="8" name="TextBox 7"/>
          <p:cNvSpPr txBox="1"/>
          <p:nvPr/>
        </p:nvSpPr>
        <p:spPr>
          <a:xfrm>
            <a:off x="2133600" y="1143000"/>
            <a:ext cx="4114800" cy="2677656"/>
          </a:xfrm>
          <a:prstGeom prst="rect">
            <a:avLst/>
          </a:prstGeom>
          <a:noFill/>
        </p:spPr>
        <p:txBody>
          <a:bodyPr wrap="square" rtlCol="0">
            <a:spAutoFit/>
          </a:bodyPr>
          <a:lstStyle/>
          <a:p>
            <a:r>
              <a:rPr lang="en-US" sz="2400" dirty="0">
                <a:solidFill>
                  <a:schemeClr val="bg1"/>
                </a:solidFill>
              </a:rPr>
              <a:t>There is only one true gospel on the earth that has all the teachings, ordinances, and covenants we need to return to Heavenly Father and live like Him in His kingdom.</a:t>
            </a:r>
          </a:p>
          <a:p>
            <a:endParaRPr lang="en-US" sz="2400" dirty="0">
              <a:solidFill>
                <a:schemeClr val="bg1"/>
              </a:solidFill>
            </a:endParaRPr>
          </a:p>
        </p:txBody>
      </p:sp>
      <p:pic>
        <p:nvPicPr>
          <p:cNvPr id="3" name="Picture 2">
            <a:extLst>
              <a:ext uri="{FF2B5EF4-FFF2-40B4-BE49-F238E27FC236}">
                <a16:creationId xmlns:a16="http://schemas.microsoft.com/office/drawing/2014/main" id="{288AFD53-DA6B-49A2-BFA3-C0A09452A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897" y="1591123"/>
            <a:ext cx="3959650" cy="4459065"/>
          </a:xfrm>
          <a:prstGeom prst="rect">
            <a:avLst/>
          </a:prstGeom>
        </p:spPr>
      </p:pic>
    </p:spTree>
    <p:extLst>
      <p:ext uri="{BB962C8B-B14F-4D97-AF65-F5344CB8AC3E}">
        <p14:creationId xmlns:p14="http://schemas.microsoft.com/office/powerpoint/2010/main" val="37826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4722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#84 </a:t>
            </a:r>
            <a:r>
              <a:rPr lang="en-US" i="1" dirty="0">
                <a:solidFill>
                  <a:schemeClr val="bg1"/>
                </a:solidFill>
              </a:rPr>
              <a:t>Faith of Our Father’s</a:t>
            </a: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Rescue from Incarceration</a:t>
            </a:r>
            <a:r>
              <a:rPr lang="en-US" dirty="0">
                <a:solidFill>
                  <a:schemeClr val="bg1"/>
                </a:solidFill>
              </a:rPr>
              <a:t> (3:10)</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43 and 31 (Chart on Paul’s Life and Events)</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(“Justification and Sanctification,”</a:t>
            </a:r>
            <a:r>
              <a:rPr lang="en-US" i="1" dirty="0">
                <a:solidFill>
                  <a:schemeClr val="bg1"/>
                </a:solidFill>
              </a:rPr>
              <a:t> Ensign,</a:t>
            </a:r>
            <a:r>
              <a:rPr lang="en-US" dirty="0">
                <a:solidFill>
                  <a:schemeClr val="bg1"/>
                </a:solidFill>
              </a:rPr>
              <a:t> June 2001, 20, 22; see also Moses 6:59–60).</a:t>
            </a:r>
          </a:p>
          <a:p>
            <a:pPr marL="342900" indent="-342900">
              <a:buFontTx/>
              <a:buAutoNum type="arabicPeriod"/>
            </a:pPr>
            <a:r>
              <a:rPr lang="en-US" dirty="0">
                <a:solidFill>
                  <a:schemeClr val="bg1"/>
                </a:solidFill>
              </a:rPr>
              <a:t>Robert J. Matthews, "Our Covenants with the Lord," </a:t>
            </a:r>
            <a:r>
              <a:rPr lang="en-US" i="1" dirty="0">
                <a:solidFill>
                  <a:schemeClr val="bg1"/>
                </a:solidFill>
              </a:rPr>
              <a:t>Ensign</a:t>
            </a:r>
            <a:r>
              <a:rPr lang="en-US" dirty="0">
                <a:solidFill>
                  <a:schemeClr val="bg1"/>
                </a:solidFill>
              </a:rPr>
              <a:t>, Dec. 1980, 37</a:t>
            </a:r>
          </a:p>
          <a:p>
            <a:pPr marL="342900" indent="-342900">
              <a:buFontTx/>
              <a:buAutoNum type="arabicPeriod"/>
            </a:pPr>
            <a:r>
              <a:rPr lang="en-US" dirty="0">
                <a:solidFill>
                  <a:schemeClr val="bg1"/>
                </a:solidFill>
              </a:rPr>
              <a:t>Elder Paul V. Johnson (“Responding Appropriately to Change” [address to CES religious educators, Feb. 8, 2013], 1; si.lds.org).</a:t>
            </a:r>
          </a:p>
          <a:p>
            <a:r>
              <a:rPr lang="en-US" dirty="0">
                <a:solidFill>
                  <a:schemeClr val="bg1"/>
                </a:solidFill>
              </a:rPr>
              <a:t>5.  Dr. Sidney B. Sperry  “Paul’s Life and Letters” page 163, 169</a:t>
            </a:r>
          </a:p>
          <a:p>
            <a:endParaRPr lang="en-US" dirty="0">
              <a:solidFill>
                <a:schemeClr val="bg1"/>
              </a:solidFill>
            </a:endParaRPr>
          </a:p>
          <a:p>
            <a:r>
              <a:rPr lang="en-US" dirty="0">
                <a:solidFill>
                  <a:schemeClr val="bg1"/>
                </a:solidFill>
              </a:rPr>
              <a:t>6.  Mark E. Peterson  “The Way of the Master” Page 75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4182411" y="136698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306904" y="171855"/>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05761" y="4707314"/>
              <a:ext cx="2397332" cy="1323439"/>
            </a:xfrm>
            <a:prstGeom prst="rect">
              <a:avLst/>
            </a:prstGeom>
          </p:spPr>
          <p:txBody>
            <a:bodyPr wrap="square">
              <a:spAutoFit/>
            </a:bodyPr>
            <a:lstStyle/>
            <a:p>
              <a:pPr algn="ctr"/>
              <a:r>
                <a:rPr lang="en-US" sz="1600" b="1" dirty="0"/>
                <a:t>All those who exercise faith in Jesus Christ and enter the gospel covenant will become one in Christ and heirs of God</a:t>
              </a:r>
              <a:endParaRPr lang="en-US" sz="1600" dirty="0"/>
            </a:p>
          </p:txBody>
        </p:sp>
      </p:grpSp>
      <p:sp>
        <p:nvSpPr>
          <p:cNvPr id="32" name="Footer Placeholder 14">
            <a:extLst>
              <a:ext uri="{FF2B5EF4-FFF2-40B4-BE49-F238E27FC236}">
                <a16:creationId xmlns:a16="http://schemas.microsoft.com/office/drawing/2014/main" id="{89618F45-8020-4D44-BCFE-1744DDC7A883}"/>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4" name="Picture 3">
            <a:extLst>
              <a:ext uri="{FF2B5EF4-FFF2-40B4-BE49-F238E27FC236}">
                <a16:creationId xmlns:a16="http://schemas.microsoft.com/office/drawing/2014/main" id="{064F69C0-DFCF-4321-B938-F730B937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861" y="3920335"/>
            <a:ext cx="3410489" cy="2493920"/>
          </a:xfrm>
          <a:prstGeom prst="rect">
            <a:avLst/>
          </a:prstGeom>
        </p:spPr>
      </p:pic>
    </p:spTree>
    <p:extLst>
      <p:ext uri="{BB962C8B-B14F-4D97-AF65-F5344CB8AC3E}">
        <p14:creationId xmlns:p14="http://schemas.microsoft.com/office/powerpoint/2010/main" val="44673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0265628"/>
              </p:ext>
            </p:extLst>
          </p:nvPr>
        </p:nvGraphicFramePr>
        <p:xfrm>
          <a:off x="0" y="0"/>
          <a:ext cx="4942439" cy="4293870"/>
        </p:xfrm>
        <a:graphic>
          <a:graphicData uri="http://schemas.openxmlformats.org/drawingml/2006/table">
            <a:tbl>
              <a:tblPr firstRow="1" bandRow="1">
                <a:tableStyleId>{5940675A-B579-460E-94D1-54222C63F5DA}</a:tableStyleId>
              </a:tblPr>
              <a:tblGrid>
                <a:gridCol w="3902044">
                  <a:extLst>
                    <a:ext uri="{9D8B030D-6E8A-4147-A177-3AD203B41FA5}">
                      <a16:colId xmlns:a16="http://schemas.microsoft.com/office/drawing/2014/main" val="20000"/>
                    </a:ext>
                  </a:extLst>
                </a:gridCol>
                <a:gridCol w="1040395">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Letter from Paul during his second and third mission</a:t>
                      </a:r>
                    </a:p>
                    <a:p>
                      <a:pPr algn="ctr" fontAlgn="base"/>
                      <a:r>
                        <a:rPr lang="en-US" sz="1200" b="0" i="0" kern="1200" dirty="0">
                          <a:solidFill>
                            <a:schemeClr val="tx1"/>
                          </a:solidFill>
                          <a:effectLst/>
                          <a:latin typeface="+mn-lt"/>
                          <a:ea typeface="+mn-ea"/>
                          <a:cs typeface="+mn-cs"/>
                        </a:rPr>
                        <a:t>Written most</a:t>
                      </a:r>
                      <a:r>
                        <a:rPr lang="en-US" sz="1200" b="0" i="0" kern="1200" baseline="0" dirty="0">
                          <a:solidFill>
                            <a:schemeClr val="tx1"/>
                          </a:solidFill>
                          <a:effectLst/>
                          <a:latin typeface="+mn-lt"/>
                          <a:ea typeface="+mn-ea"/>
                          <a:cs typeface="+mn-cs"/>
                        </a:rPr>
                        <a:t> likely from</a:t>
                      </a:r>
                      <a:r>
                        <a:rPr lang="en-US" sz="1200" b="0" i="0" kern="1200" dirty="0">
                          <a:solidFill>
                            <a:schemeClr val="tx1"/>
                          </a:solidFill>
                          <a:effectLst/>
                          <a:latin typeface="+mn-lt"/>
                          <a:ea typeface="+mn-ea"/>
                          <a:cs typeface="+mn-cs"/>
                        </a:rPr>
                        <a:t> Macedonia about</a:t>
                      </a:r>
                      <a:r>
                        <a:rPr lang="en-US" sz="1200" b="0" i="0" kern="1200" baseline="0" dirty="0">
                          <a:solidFill>
                            <a:schemeClr val="tx1"/>
                          </a:solidFill>
                          <a:effectLst/>
                          <a:latin typeface="+mn-lt"/>
                          <a:ea typeface="+mn-ea"/>
                          <a:cs typeface="+mn-cs"/>
                        </a:rPr>
                        <a:t> AD 48-AD 57</a:t>
                      </a:r>
                      <a:endParaRPr lang="en-US" sz="1200" b="0" i="0" kern="1200"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dirty="0">
                          <a:solidFill>
                            <a:srgbClr val="434444"/>
                          </a:solidFill>
                          <a:effectLst/>
                        </a:rPr>
                        <a:t>A Warning Against False Preachers</a:t>
                      </a:r>
                    </a:p>
                  </a:txBody>
                  <a:tcPr marL="95250" marR="95250" marT="66675" marB="66675" anchor="ctr"/>
                </a:tc>
                <a:tc>
                  <a:txBody>
                    <a:bodyPr/>
                    <a:lstStyle/>
                    <a:p>
                      <a:pPr algn="l" fontAlgn="base"/>
                      <a:r>
                        <a:rPr lang="en-US" sz="1200" dirty="0">
                          <a:solidFill>
                            <a:srgbClr val="434444"/>
                          </a:solidFill>
                          <a:effectLst/>
                        </a:rPr>
                        <a:t>1:1–10</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Paul’s Call to the Ministry</a:t>
                      </a:r>
                    </a:p>
                  </a:txBody>
                  <a:tcPr marL="95250" marR="95250" marT="66675" marB="66675" anchor="ctr"/>
                </a:tc>
                <a:tc>
                  <a:txBody>
                    <a:bodyPr/>
                    <a:lstStyle/>
                    <a:p>
                      <a:pPr algn="l" fontAlgn="base"/>
                      <a:r>
                        <a:rPr lang="en-US" sz="1200">
                          <a:solidFill>
                            <a:srgbClr val="434444"/>
                          </a:solidFill>
                          <a:effectLst/>
                        </a:rPr>
                        <a:t>1:11–24</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The Meeting at Jerusalem</a:t>
                      </a:r>
                    </a:p>
                  </a:txBody>
                  <a:tcPr marL="95250" marR="95250" marT="66675" marB="66675" anchor="ctr"/>
                </a:tc>
                <a:tc>
                  <a:txBody>
                    <a:bodyPr/>
                    <a:lstStyle/>
                    <a:p>
                      <a:pPr algn="l" fontAlgn="base"/>
                      <a:r>
                        <a:rPr lang="en-US" sz="1200">
                          <a:solidFill>
                            <a:srgbClr val="434444"/>
                          </a:solidFill>
                          <a:effectLst/>
                        </a:rPr>
                        <a:t>2:1–10</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Peter and Paul of Antioch</a:t>
                      </a:r>
                    </a:p>
                  </a:txBody>
                  <a:tcPr marL="95250" marR="95250" marT="66675" marB="66675" anchor="ctr"/>
                </a:tc>
                <a:tc>
                  <a:txBody>
                    <a:bodyPr/>
                    <a:lstStyle/>
                    <a:p>
                      <a:pPr algn="l" fontAlgn="base"/>
                      <a:r>
                        <a:rPr lang="en-US" sz="1200">
                          <a:solidFill>
                            <a:srgbClr val="434444"/>
                          </a:solidFill>
                          <a:effectLst/>
                        </a:rPr>
                        <a:t>2:11–14</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Salvation Comes Through Christ</a:t>
                      </a:r>
                    </a:p>
                  </a:txBody>
                  <a:tcPr marL="95250" marR="95250" marT="66675" marB="66675" anchor="ctr"/>
                </a:tc>
                <a:tc>
                  <a:txBody>
                    <a:bodyPr/>
                    <a:lstStyle/>
                    <a:p>
                      <a:pPr algn="l" fontAlgn="base"/>
                      <a:r>
                        <a:rPr lang="en-US" sz="1200">
                          <a:solidFill>
                            <a:srgbClr val="434444"/>
                          </a:solidFill>
                          <a:effectLst/>
                        </a:rPr>
                        <a:t>2:15–21</a:t>
                      </a:r>
                    </a:p>
                  </a:txBody>
                  <a:tcPr marL="95250" marR="95250" marT="66675" marB="66675" anchor="ctr"/>
                </a:tc>
                <a:extLst>
                  <a:ext uri="{0D108BD9-81ED-4DB2-BD59-A6C34878D82A}">
                    <a16:rowId xmlns:a16="http://schemas.microsoft.com/office/drawing/2014/main" val="10005"/>
                  </a:ext>
                </a:extLst>
              </a:tr>
              <a:tr h="228378">
                <a:tc>
                  <a:txBody>
                    <a:bodyPr/>
                    <a:lstStyle/>
                    <a:p>
                      <a:pPr algn="l" fontAlgn="base"/>
                      <a:r>
                        <a:rPr lang="en-US" sz="1200">
                          <a:solidFill>
                            <a:srgbClr val="434444"/>
                          </a:solidFill>
                          <a:effectLst/>
                        </a:rPr>
                        <a:t>The Spirit Comes by Faith</a:t>
                      </a:r>
                    </a:p>
                  </a:txBody>
                  <a:tcPr marL="95250" marR="95250" marT="66675" marB="66675" anchor="ctr"/>
                </a:tc>
                <a:tc>
                  <a:txBody>
                    <a:bodyPr/>
                    <a:lstStyle/>
                    <a:p>
                      <a:pPr algn="l" fontAlgn="base"/>
                      <a:r>
                        <a:rPr lang="en-US" sz="1200">
                          <a:solidFill>
                            <a:srgbClr val="434444"/>
                          </a:solidFill>
                          <a:effectLst/>
                        </a:rPr>
                        <a:t>3:1–5</a:t>
                      </a:r>
                    </a:p>
                  </a:txBody>
                  <a:tcPr marL="95250" marR="95250" marT="66675" marB="66675" anchor="ctr"/>
                </a:tc>
                <a:extLst>
                  <a:ext uri="{0D108BD9-81ED-4DB2-BD59-A6C34878D82A}">
                    <a16:rowId xmlns:a16="http://schemas.microsoft.com/office/drawing/2014/main" val="10006"/>
                  </a:ext>
                </a:extLst>
              </a:tr>
              <a:tr h="228378">
                <a:tc>
                  <a:txBody>
                    <a:bodyPr/>
                    <a:lstStyle/>
                    <a:p>
                      <a:pPr algn="l" fontAlgn="base"/>
                      <a:r>
                        <a:rPr lang="en-US" sz="1200">
                          <a:solidFill>
                            <a:srgbClr val="434444"/>
                          </a:solidFill>
                          <a:effectLst/>
                        </a:rPr>
                        <a:t>How the Mission of Abraham Is Extended to the Gentiles</a:t>
                      </a:r>
                    </a:p>
                  </a:txBody>
                  <a:tcPr marL="95250" marR="95250" marT="66675" marB="66675" anchor="ctr"/>
                </a:tc>
                <a:tc>
                  <a:txBody>
                    <a:bodyPr/>
                    <a:lstStyle/>
                    <a:p>
                      <a:pPr algn="l" fontAlgn="base"/>
                      <a:r>
                        <a:rPr lang="en-US" sz="1200">
                          <a:solidFill>
                            <a:srgbClr val="434444"/>
                          </a:solidFill>
                          <a:effectLst/>
                        </a:rPr>
                        <a:t>3:6–18</a:t>
                      </a:r>
                    </a:p>
                  </a:txBody>
                  <a:tcPr marL="95250" marR="95250" marT="66675" marB="66675" anchor="ctr"/>
                </a:tc>
                <a:extLst>
                  <a:ext uri="{0D108BD9-81ED-4DB2-BD59-A6C34878D82A}">
                    <a16:rowId xmlns:a16="http://schemas.microsoft.com/office/drawing/2014/main" val="10007"/>
                  </a:ext>
                </a:extLst>
              </a:tr>
              <a:tr h="228378">
                <a:tc>
                  <a:txBody>
                    <a:bodyPr/>
                    <a:lstStyle/>
                    <a:p>
                      <a:pPr algn="l" fontAlgn="base"/>
                      <a:r>
                        <a:rPr lang="en-US" sz="1200">
                          <a:solidFill>
                            <a:srgbClr val="434444"/>
                          </a:solidFill>
                          <a:effectLst/>
                        </a:rPr>
                        <a:t>The Purpose of the Law</a:t>
                      </a:r>
                    </a:p>
                  </a:txBody>
                  <a:tcPr marL="95250" marR="95250" marT="66675" marB="66675" anchor="ctr"/>
                </a:tc>
                <a:tc>
                  <a:txBody>
                    <a:bodyPr/>
                    <a:lstStyle/>
                    <a:p>
                      <a:pPr algn="l" fontAlgn="base"/>
                      <a:r>
                        <a:rPr lang="en-US" sz="1200">
                          <a:solidFill>
                            <a:srgbClr val="434444"/>
                          </a:solidFill>
                          <a:effectLst/>
                        </a:rPr>
                        <a:t>3:19–22</a:t>
                      </a:r>
                    </a:p>
                  </a:txBody>
                  <a:tcPr marL="95250" marR="95250" marT="66675" marB="66675" anchor="ctr"/>
                </a:tc>
                <a:extLst>
                  <a:ext uri="{0D108BD9-81ED-4DB2-BD59-A6C34878D82A}">
                    <a16:rowId xmlns:a16="http://schemas.microsoft.com/office/drawing/2014/main" val="10008"/>
                  </a:ext>
                </a:extLst>
              </a:tr>
              <a:tr h="228378">
                <a:tc>
                  <a:txBody>
                    <a:bodyPr/>
                    <a:lstStyle/>
                    <a:p>
                      <a:pPr algn="l" fontAlgn="base"/>
                      <a:r>
                        <a:rPr lang="en-US" sz="1200">
                          <a:solidFill>
                            <a:srgbClr val="434444"/>
                          </a:solidFill>
                          <a:effectLst/>
                        </a:rPr>
                        <a:t>Saints Are God’s Children by Faith</a:t>
                      </a:r>
                    </a:p>
                  </a:txBody>
                  <a:tcPr marL="95250" marR="95250" marT="66675" marB="66675" anchor="ctr"/>
                </a:tc>
                <a:tc>
                  <a:txBody>
                    <a:bodyPr/>
                    <a:lstStyle/>
                    <a:p>
                      <a:pPr algn="l" fontAlgn="base"/>
                      <a:r>
                        <a:rPr lang="en-US" sz="1200">
                          <a:solidFill>
                            <a:srgbClr val="434444"/>
                          </a:solidFill>
                          <a:effectLst/>
                        </a:rPr>
                        <a:t>3:23–29</a:t>
                      </a:r>
                    </a:p>
                  </a:txBody>
                  <a:tcPr marL="95250" marR="95250" marT="66675" marB="66675" anchor="ctr"/>
                </a:tc>
                <a:extLst>
                  <a:ext uri="{0D108BD9-81ED-4DB2-BD59-A6C34878D82A}">
                    <a16:rowId xmlns:a16="http://schemas.microsoft.com/office/drawing/2014/main" val="10009"/>
                  </a:ext>
                </a:extLst>
              </a:tr>
              <a:tr h="228378">
                <a:tc>
                  <a:txBody>
                    <a:bodyPr/>
                    <a:lstStyle/>
                    <a:p>
                      <a:pPr algn="l" fontAlgn="base"/>
                      <a:r>
                        <a:rPr lang="en-US" sz="1200">
                          <a:solidFill>
                            <a:srgbClr val="434444"/>
                          </a:solidFill>
                          <a:effectLst/>
                        </a:rPr>
                        <a:t>How Saints Become Sons of God</a:t>
                      </a:r>
                    </a:p>
                  </a:txBody>
                  <a:tcPr marL="95250" marR="95250" marT="66675" marB="66675" anchor="ctr"/>
                </a:tc>
                <a:tc>
                  <a:txBody>
                    <a:bodyPr/>
                    <a:lstStyle/>
                    <a:p>
                      <a:pPr algn="l" fontAlgn="base"/>
                      <a:r>
                        <a:rPr lang="en-US" sz="1200">
                          <a:solidFill>
                            <a:srgbClr val="434444"/>
                          </a:solidFill>
                          <a:effectLst/>
                        </a:rPr>
                        <a:t>4:1–8</a:t>
                      </a:r>
                    </a:p>
                  </a:txBody>
                  <a:tcPr marL="95250" marR="95250" marT="66675" marB="66675" anchor="ctr"/>
                </a:tc>
                <a:extLst>
                  <a:ext uri="{0D108BD9-81ED-4DB2-BD59-A6C34878D82A}">
                    <a16:rowId xmlns:a16="http://schemas.microsoft.com/office/drawing/2014/main" val="10010"/>
                  </a:ext>
                </a:extLst>
              </a:tr>
              <a:tr h="228378">
                <a:tc>
                  <a:txBody>
                    <a:bodyPr/>
                    <a:lstStyle/>
                    <a:p>
                      <a:pPr algn="l" fontAlgn="base"/>
                      <a:r>
                        <a:rPr lang="en-US" sz="1200" dirty="0">
                          <a:solidFill>
                            <a:srgbClr val="434444"/>
                          </a:solidFill>
                          <a:effectLst/>
                        </a:rPr>
                        <a:t>Galatians Called Back to Assist</a:t>
                      </a:r>
                    </a:p>
                  </a:txBody>
                  <a:tcPr marL="95250" marR="95250" marT="66675" marB="66675" anchor="ctr"/>
                </a:tc>
                <a:tc>
                  <a:txBody>
                    <a:bodyPr/>
                    <a:lstStyle/>
                    <a:p>
                      <a:pPr algn="l" fontAlgn="base"/>
                      <a:r>
                        <a:rPr lang="en-US" sz="1200" dirty="0">
                          <a:solidFill>
                            <a:srgbClr val="434444"/>
                          </a:solidFill>
                          <a:effectLst/>
                        </a:rPr>
                        <a:t>4:9–20</a:t>
                      </a:r>
                    </a:p>
                  </a:txBody>
                  <a:tcPr marL="95250" marR="95250" marT="66675" marB="66675" anchor="ctr"/>
                </a:tc>
                <a:extLst>
                  <a:ext uri="{0D108BD9-81ED-4DB2-BD59-A6C34878D82A}">
                    <a16:rowId xmlns:a16="http://schemas.microsoft.com/office/drawing/2014/main" val="10011"/>
                  </a:ext>
                </a:extLst>
              </a:tr>
              <a:tr h="228378">
                <a:tc>
                  <a:txBody>
                    <a:bodyPr/>
                    <a:lstStyle/>
                    <a:p>
                      <a:pPr algn="l" fontAlgn="base"/>
                      <a:r>
                        <a:rPr lang="en-US" sz="1200" dirty="0">
                          <a:solidFill>
                            <a:srgbClr val="434444"/>
                          </a:solidFill>
                          <a:effectLst/>
                        </a:rPr>
                        <a:t>The Two Covenants: Hagar and Sarah</a:t>
                      </a:r>
                    </a:p>
                  </a:txBody>
                  <a:tcPr marL="95250" marR="95250" marT="66675" marB="66675" anchor="ctr"/>
                </a:tc>
                <a:tc>
                  <a:txBody>
                    <a:bodyPr/>
                    <a:lstStyle/>
                    <a:p>
                      <a:pPr algn="l" fontAlgn="base"/>
                      <a:r>
                        <a:rPr lang="en-US" sz="1200" dirty="0">
                          <a:solidFill>
                            <a:srgbClr val="434444"/>
                          </a:solidFill>
                          <a:effectLst/>
                        </a:rPr>
                        <a:t>4:21–31</a:t>
                      </a:r>
                    </a:p>
                  </a:txBody>
                  <a:tcPr marL="95250" marR="95250" marT="66675" marB="66675" anchor="ctr"/>
                </a:tc>
                <a:extLst>
                  <a:ext uri="{0D108BD9-81ED-4DB2-BD59-A6C34878D82A}">
                    <a16:rowId xmlns:a16="http://schemas.microsoft.com/office/drawing/2014/main" val="10012"/>
                  </a:ext>
                </a:extLst>
              </a:tr>
            </a:tbl>
          </a:graphicData>
        </a:graphic>
      </p:graphicFrame>
      <p:sp>
        <p:nvSpPr>
          <p:cNvPr id="3" name="TextBox 2"/>
          <p:cNvSpPr txBox="1"/>
          <p:nvPr/>
        </p:nvSpPr>
        <p:spPr>
          <a:xfrm rot="5400000">
            <a:off x="2897108" y="2022561"/>
            <a:ext cx="4291343" cy="246221"/>
          </a:xfrm>
          <a:prstGeom prst="rect">
            <a:avLst/>
          </a:prstGeom>
          <a:noFill/>
        </p:spPr>
        <p:txBody>
          <a:bodyPr wrap="square" rtlCol="0">
            <a:spAutoFit/>
          </a:bodyPr>
          <a:lstStyle/>
          <a:p>
            <a:r>
              <a:rPr lang="en-US" sz="1000" dirty="0"/>
              <a:t>Life and Teachings of Jesus and His Apostles Chapter 38</a:t>
            </a:r>
          </a:p>
        </p:txBody>
      </p:sp>
      <p:sp>
        <p:nvSpPr>
          <p:cNvPr id="6" name="Rectangle 5"/>
          <p:cNvSpPr/>
          <p:nvPr/>
        </p:nvSpPr>
        <p:spPr>
          <a:xfrm>
            <a:off x="5191084" y="0"/>
            <a:ext cx="7000916" cy="6186309"/>
          </a:xfrm>
          <a:prstGeom prst="rect">
            <a:avLst/>
          </a:prstGeom>
          <a:ln>
            <a:solidFill>
              <a:schemeClr val="tx1"/>
            </a:solidFill>
          </a:ln>
        </p:spPr>
        <p:txBody>
          <a:bodyPr wrap="square">
            <a:spAutoFit/>
          </a:bodyPr>
          <a:lstStyle/>
          <a:p>
            <a:pPr fontAlgn="base"/>
            <a:r>
              <a:rPr lang="en-US" sz="1200" b="1" dirty="0"/>
              <a:t>Paul’s Confrontation with Peter in Jerusalem Galatians 12:11-14:</a:t>
            </a:r>
          </a:p>
          <a:p>
            <a:pPr fontAlgn="base"/>
            <a:r>
              <a:rPr lang="en-US" sz="1200" dirty="0"/>
              <a:t>In order to emphasize to the Gentile converts in Galatia that they did not need to be circumcised, Paul recounted a confrontation with Peter, the chief Apostle. After a meeting in Jerusalem (see Galatians 2:1), Peter visited the Saints in Antioch (in Pisidia), where Paul was staying. While there, Peter began to dine with the Gentile Saints, but he stopped doing so when a group of Jewish Christians arrived from Jerusalem. He feared that the visitors would find his association with the Gentile Saints offensive (see Galatians 2:12). In many cultures of the ancient world, including the Jewish culture, dining with others affirmed a bond of fellowship and loyalty (see Mark 2:15–16; Acts 10:28). To some Jewish Christians, the cultural tradition of maintaining separation from Gentiles was more important than the Christian bond they shared with Gentile Saints. This was unacceptable to Paul. He taught that among the followers of Christ, there was to be “neither Jew nor Greek, … for ye are all one in Christ Jesus” (Galatians 3:28). Paul felt that Peter’s withdrawal from the Gentile Saints implied that they could not enjoy fellowship with Church members like Peter unless they lived “as do the Jews” (Galatians 2:14).</a:t>
            </a:r>
          </a:p>
          <a:p>
            <a:pPr fontAlgn="base"/>
            <a:r>
              <a:rPr lang="en-US" sz="1200" dirty="0"/>
              <a:t>It is important to remember that we have only Paul’s account of this confrontation and that Paul acknowledged that Peter’s ministry was primarily to the Jews (see Galatians 2:7–8).</a:t>
            </a:r>
          </a:p>
          <a:p>
            <a:pPr fontAlgn="base"/>
            <a:r>
              <a:rPr lang="en-US" sz="1200" dirty="0"/>
              <a:t>“In defense of the chief Apostle, however, one should recall that Peter was the leader of a relatively small church that was composed of two emotionally fragile factions; the situation was delicate. The Jewish Christians, on the one hand, did not appreciate the reluctance of some Gentiles to submit to the regulations of the Mosaic law, especially circumcision. Paul and his followers, on the other hand, were not worried about offending the feelings of the Jewish Christians who still held fast to the traditions of the law of Moses. Peter the prophet, naturally, loved and was concerned about both Jewish and Gentile members of the Church.</a:t>
            </a:r>
          </a:p>
          <a:p>
            <a:pPr fontAlgn="base"/>
            <a:r>
              <a:rPr lang="en-US" sz="1200" dirty="0"/>
              <a:t>“It was a no-win situation for Peter. If he continued eating with the Gentiles, he would offend the visiting group of Jewish Christians. If he departed, he would offend Paul and the Gentile Christians in Antioch. No compromise was possible. Either way, he was going to hurt some feelings. Maybe Peter felt that an offended Paul would still remain true, while an offended group of Jewish Christians would potentially influence many others to dissent or leave the young church” (Frank F. Judd Jr., “The Jerusalem Conference: The First Council of the Christian Church,” </a:t>
            </a:r>
            <a:r>
              <a:rPr lang="en-US" sz="1200" i="1" dirty="0"/>
              <a:t>Religious Educator,</a:t>
            </a:r>
            <a:r>
              <a:rPr lang="en-US" sz="1200" dirty="0"/>
              <a:t> vol. 12, no. 1 [2011], 67; rsc.byu.edu).</a:t>
            </a:r>
          </a:p>
          <a:p>
            <a:pPr fontAlgn="base"/>
            <a:r>
              <a:rPr lang="en-US" sz="1200" dirty="0"/>
              <a:t>Conspicuously absent from Galatians 2 is any reference to the Jerusalem conference held in A.D. 49 (see Acts 15). Paul was a participant in that conference, and he later shared the decision of that conference with those to whom he ministered (see Acts 15:30; 16:4). Since Paul made no mention of the conference or the letters describing the decision to take the gospel to the Gentiles, some experts believe that the experience described in Galatians 2:11–21 occurred prior to the Jerusalem conference. (1)</a:t>
            </a:r>
          </a:p>
          <a:p>
            <a:pPr fontAlgn="base"/>
            <a:endParaRPr lang="en-US" sz="1200" dirty="0"/>
          </a:p>
        </p:txBody>
      </p:sp>
      <p:pic>
        <p:nvPicPr>
          <p:cNvPr id="7" name="Picture 2" descr="http://1.bp.blogspot.com/_KeRW3DnaH58/TRO0FQi1UYI/AAAAAAAAAM8/jffMo_eSOzQ/s1600/Galatians+2.bmp">
            <a:hlinkClick r:id="rId2"/>
          </p:cNvPr>
          <p:cNvPicPr>
            <a:picLocks noChangeAspect="1" noChangeArrowheads="1"/>
          </p:cNvPicPr>
          <p:nvPr/>
        </p:nvPicPr>
        <p:blipFill>
          <a:blip r:embed="rId3" cstate="print"/>
          <a:srcRect/>
          <a:stretch>
            <a:fillRect/>
          </a:stretch>
        </p:blipFill>
        <p:spPr bwMode="auto">
          <a:xfrm>
            <a:off x="416459" y="4334572"/>
            <a:ext cx="4200808" cy="2523428"/>
          </a:xfrm>
          <a:prstGeom prst="rect">
            <a:avLst/>
          </a:prstGeom>
          <a:noFill/>
        </p:spPr>
      </p:pic>
    </p:spTree>
    <p:extLst>
      <p:ext uri="{BB962C8B-B14F-4D97-AF65-F5344CB8AC3E}">
        <p14:creationId xmlns:p14="http://schemas.microsoft.com/office/powerpoint/2010/main" val="150760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1037108"/>
              </p:ext>
            </p:extLst>
          </p:nvPr>
        </p:nvGraphicFramePr>
        <p:xfrm>
          <a:off x="0" y="81481"/>
          <a:ext cx="11910336" cy="6689090"/>
        </p:xfrm>
        <a:graphic>
          <a:graphicData uri="http://schemas.openxmlformats.org/drawingml/2006/table">
            <a:tbl>
              <a:tblPr firstRow="1" bandRow="1">
                <a:tableStyleId>{5940675A-B579-460E-94D1-54222C63F5DA}</a:tableStyleId>
              </a:tblPr>
              <a:tblGrid>
                <a:gridCol w="1716134">
                  <a:extLst>
                    <a:ext uri="{9D8B030D-6E8A-4147-A177-3AD203B41FA5}">
                      <a16:colId xmlns:a16="http://schemas.microsoft.com/office/drawing/2014/main" val="20000"/>
                    </a:ext>
                  </a:extLst>
                </a:gridCol>
                <a:gridCol w="6224090">
                  <a:extLst>
                    <a:ext uri="{9D8B030D-6E8A-4147-A177-3AD203B41FA5}">
                      <a16:colId xmlns:a16="http://schemas.microsoft.com/office/drawing/2014/main" val="20001"/>
                    </a:ext>
                  </a:extLst>
                </a:gridCol>
                <a:gridCol w="3970112">
                  <a:extLst>
                    <a:ext uri="{9D8B030D-6E8A-4147-A177-3AD203B41FA5}">
                      <a16:colId xmlns:a16="http://schemas.microsoft.com/office/drawing/2014/main" val="20002"/>
                    </a:ext>
                  </a:extLst>
                </a:gridCol>
              </a:tblGrid>
              <a:tr h="370840">
                <a:tc gridSpan="3">
                  <a:txBody>
                    <a:bodyPr/>
                    <a:lstStyle/>
                    <a:p>
                      <a:pPr algn="ctr" fontAlgn="base"/>
                      <a:r>
                        <a:rPr lang="en-US" sz="1200" b="1" i="0" cap="all" dirty="0">
                          <a:solidFill>
                            <a:schemeClr val="tx1"/>
                          </a:solidFill>
                          <a:effectLst/>
                          <a:latin typeface="Lucida Sans" panose="020B0602030504020204" pitchFamily="34" charset="0"/>
                        </a:rPr>
                        <a:t>CHRONOLOGY OF EVENTS IN PAUL’S LIFE AND MINISTRY</a:t>
                      </a:r>
                    </a:p>
                  </a:txBody>
                  <a:tcPr marL="95250" marR="95250" marT="66675" marB="6667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l" fontAlgn="base"/>
                      <a:r>
                        <a:rPr lang="en-US" sz="1200">
                          <a:solidFill>
                            <a:schemeClr val="tx1"/>
                          </a:solidFill>
                          <a:effectLst/>
                        </a:rPr>
                        <a:t>About A.D. 1–3</a:t>
                      </a:r>
                    </a:p>
                  </a:txBody>
                  <a:tcPr marL="95250" marR="95250" marT="66675" marB="66675" anchor="ctr"/>
                </a:tc>
                <a:tc>
                  <a:txBody>
                    <a:bodyPr/>
                    <a:lstStyle/>
                    <a:p>
                      <a:pPr algn="l" fontAlgn="base"/>
                      <a:r>
                        <a:rPr lang="en-US" sz="1200">
                          <a:solidFill>
                            <a:schemeClr val="tx1"/>
                          </a:solidFill>
                          <a:effectLst/>
                        </a:rPr>
                        <a:t>Born in Tarsus of the tribe of Benjamin—a Pharisee and a Roman citizen by birth</a:t>
                      </a:r>
                    </a:p>
                  </a:txBody>
                  <a:tcPr marL="95250" marR="95250" marT="66675" marB="66675" anchor="ctr"/>
                </a:tc>
                <a:tc>
                  <a:txBody>
                    <a:bodyPr/>
                    <a:lstStyle/>
                    <a:p>
                      <a:pPr algn="l" fontAlgn="base"/>
                      <a:r>
                        <a:rPr lang="en-US" sz="1200" u="none" strike="noStrike" dirty="0">
                          <a:solidFill>
                            <a:schemeClr val="tx1"/>
                          </a:solidFill>
                          <a:effectLst/>
                        </a:rPr>
                        <a:t>Acts 9:11</a:t>
                      </a:r>
                      <a:r>
                        <a:rPr lang="en-US" sz="1200" dirty="0">
                          <a:solidFill>
                            <a:schemeClr val="tx1"/>
                          </a:solidFill>
                          <a:effectLst/>
                        </a:rPr>
                        <a:t>; </a:t>
                      </a:r>
                      <a:r>
                        <a:rPr lang="en-US" sz="1200" u="none" strike="noStrike" dirty="0">
                          <a:solidFill>
                            <a:schemeClr val="tx1"/>
                          </a:solidFill>
                          <a:effectLst/>
                        </a:rPr>
                        <a:t>22:3, 27–28</a:t>
                      </a:r>
                      <a:r>
                        <a:rPr lang="en-US" sz="1200" dirty="0">
                          <a:solidFill>
                            <a:schemeClr val="tx1"/>
                          </a:solidFill>
                          <a:effectLst/>
                        </a:rPr>
                        <a:t>; </a:t>
                      </a:r>
                      <a:r>
                        <a:rPr lang="en-US" sz="1200" u="none" strike="noStrike" dirty="0">
                          <a:solidFill>
                            <a:schemeClr val="tx1"/>
                          </a:solidFill>
                          <a:effectLst/>
                        </a:rPr>
                        <a:t>Philippians 3:5</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1"/>
                  </a:ext>
                </a:extLst>
              </a:tr>
              <a:tr h="370840">
                <a:tc>
                  <a:txBody>
                    <a:bodyPr/>
                    <a:lstStyle/>
                    <a:p>
                      <a:pPr algn="l" fontAlgn="base"/>
                      <a:r>
                        <a:rPr lang="en-US" sz="1200">
                          <a:solidFill>
                            <a:schemeClr val="tx1"/>
                          </a:solidFill>
                          <a:effectLst/>
                        </a:rPr>
                        <a:t>About A.D. 19–29</a:t>
                      </a:r>
                    </a:p>
                  </a:txBody>
                  <a:tcPr marL="95250" marR="95250" marT="66675" marB="66675" anchor="ctr"/>
                </a:tc>
                <a:tc>
                  <a:txBody>
                    <a:bodyPr/>
                    <a:lstStyle/>
                    <a:p>
                      <a:pPr algn="l" fontAlgn="base"/>
                      <a:r>
                        <a:rPr lang="en-US" sz="1200">
                          <a:solidFill>
                            <a:schemeClr val="tx1"/>
                          </a:solidFill>
                          <a:effectLst/>
                        </a:rPr>
                        <a:t>Taught by Gamaliel in Jerusalem</a:t>
                      </a:r>
                    </a:p>
                  </a:txBody>
                  <a:tcPr marL="95250" marR="95250" marT="66675" marB="66675" anchor="ctr"/>
                </a:tc>
                <a:tc>
                  <a:txBody>
                    <a:bodyPr/>
                    <a:lstStyle/>
                    <a:p>
                      <a:pPr algn="l" fontAlgn="base"/>
                      <a:r>
                        <a:rPr lang="en-US" sz="1200" u="none" strike="noStrike" dirty="0">
                          <a:solidFill>
                            <a:schemeClr val="tx1"/>
                          </a:solidFill>
                          <a:effectLst/>
                        </a:rPr>
                        <a:t>Acts 22:3</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2"/>
                  </a:ext>
                </a:extLst>
              </a:tr>
              <a:tr h="370840">
                <a:tc>
                  <a:txBody>
                    <a:bodyPr/>
                    <a:lstStyle/>
                    <a:p>
                      <a:pPr algn="l" fontAlgn="base"/>
                      <a:r>
                        <a:rPr lang="en-US" sz="1200">
                          <a:solidFill>
                            <a:schemeClr val="tx1"/>
                          </a:solidFill>
                          <a:effectLst/>
                        </a:rPr>
                        <a:t>A.D. 33</a:t>
                      </a:r>
                    </a:p>
                  </a:txBody>
                  <a:tcPr marL="95250" marR="95250" marT="66675" marB="66675" anchor="ctr"/>
                </a:tc>
                <a:tc>
                  <a:txBody>
                    <a:bodyPr/>
                    <a:lstStyle/>
                    <a:p>
                      <a:pPr algn="l" fontAlgn="base"/>
                      <a:r>
                        <a:rPr lang="en-US" sz="1200">
                          <a:solidFill>
                            <a:schemeClr val="tx1"/>
                          </a:solidFill>
                          <a:effectLst/>
                        </a:rPr>
                        <a:t>Witnessed the martyrdom of Stephen and persecuted Christians in the Jerusalem area</a:t>
                      </a:r>
                    </a:p>
                  </a:txBody>
                  <a:tcPr marL="95250" marR="95250" marT="66675" marB="66675" anchor="ctr"/>
                </a:tc>
                <a:tc>
                  <a:txBody>
                    <a:bodyPr/>
                    <a:lstStyle/>
                    <a:p>
                      <a:pPr algn="l" fontAlgn="base"/>
                      <a:r>
                        <a:rPr lang="en-US" sz="1200" u="none" strike="noStrike" dirty="0">
                          <a:solidFill>
                            <a:schemeClr val="tx1"/>
                          </a:solidFill>
                          <a:effectLst/>
                        </a:rPr>
                        <a:t>Acts 7:54–8:4</a:t>
                      </a:r>
                      <a:r>
                        <a:rPr lang="en-US" sz="1200" dirty="0">
                          <a:solidFill>
                            <a:schemeClr val="tx1"/>
                          </a:solidFill>
                          <a:effectLst/>
                        </a:rPr>
                        <a:t>; </a:t>
                      </a:r>
                      <a:r>
                        <a:rPr lang="en-US" sz="1200" u="none" strike="noStrike" dirty="0">
                          <a:solidFill>
                            <a:schemeClr val="tx1"/>
                          </a:solidFill>
                          <a:effectLst/>
                        </a:rPr>
                        <a:t>Philippians 3:6</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3"/>
                  </a:ext>
                </a:extLst>
              </a:tr>
              <a:tr h="370840">
                <a:tc>
                  <a:txBody>
                    <a:bodyPr/>
                    <a:lstStyle/>
                    <a:p>
                      <a:pPr algn="l" fontAlgn="base"/>
                      <a:r>
                        <a:rPr lang="en-US" sz="1200">
                          <a:solidFill>
                            <a:schemeClr val="tx1"/>
                          </a:solidFill>
                          <a:effectLst/>
                        </a:rPr>
                        <a:t>A.D. 33</a:t>
                      </a:r>
                    </a:p>
                  </a:txBody>
                  <a:tcPr marL="95250" marR="95250" marT="66675" marB="66675" anchor="ctr"/>
                </a:tc>
                <a:tc>
                  <a:txBody>
                    <a:bodyPr/>
                    <a:lstStyle/>
                    <a:p>
                      <a:pPr algn="l" fontAlgn="base"/>
                      <a:r>
                        <a:rPr lang="en-US" sz="1200">
                          <a:solidFill>
                            <a:schemeClr val="tx1"/>
                          </a:solidFill>
                          <a:effectLst/>
                        </a:rPr>
                        <a:t>On the road to Damascus, saw a vision of Jesus Christ, was converted, and preached of Christ in Damascus</a:t>
                      </a:r>
                    </a:p>
                  </a:txBody>
                  <a:tcPr marL="95250" marR="95250" marT="66675" marB="66675" anchor="ctr"/>
                </a:tc>
                <a:tc>
                  <a:txBody>
                    <a:bodyPr/>
                    <a:lstStyle/>
                    <a:p>
                      <a:pPr algn="l" fontAlgn="base"/>
                      <a:r>
                        <a:rPr lang="en-US" sz="1200" u="none" strike="noStrike" dirty="0">
                          <a:solidFill>
                            <a:schemeClr val="tx1"/>
                          </a:solidFill>
                          <a:effectLst/>
                        </a:rPr>
                        <a:t>Acts 9:1–25</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4"/>
                  </a:ext>
                </a:extLst>
              </a:tr>
              <a:tr h="370840">
                <a:tc>
                  <a:txBody>
                    <a:bodyPr/>
                    <a:lstStyle/>
                    <a:p>
                      <a:pPr algn="l" fontAlgn="base"/>
                      <a:r>
                        <a:rPr lang="en-US" sz="1200">
                          <a:solidFill>
                            <a:schemeClr val="tx1"/>
                          </a:solidFill>
                          <a:effectLst/>
                        </a:rPr>
                        <a:t>A.D. 33–35</a:t>
                      </a:r>
                    </a:p>
                  </a:txBody>
                  <a:tcPr marL="95250" marR="95250" marT="66675" marB="66675" anchor="ctr"/>
                </a:tc>
                <a:tc>
                  <a:txBody>
                    <a:bodyPr/>
                    <a:lstStyle/>
                    <a:p>
                      <a:pPr algn="l" fontAlgn="base"/>
                      <a:r>
                        <a:rPr lang="en-US" sz="1200">
                          <a:solidFill>
                            <a:schemeClr val="tx1"/>
                          </a:solidFill>
                          <a:effectLst/>
                        </a:rPr>
                        <a:t>Fled Damascus to Arabia</a:t>
                      </a:r>
                    </a:p>
                  </a:txBody>
                  <a:tcPr marL="95250" marR="95250" marT="66675" marB="66675" anchor="ctr"/>
                </a:tc>
                <a:tc>
                  <a:txBody>
                    <a:bodyPr/>
                    <a:lstStyle/>
                    <a:p>
                      <a:pPr algn="l" fontAlgn="base"/>
                      <a:r>
                        <a:rPr lang="en-US" sz="1200" u="none" strike="noStrike" dirty="0">
                          <a:solidFill>
                            <a:schemeClr val="tx1"/>
                          </a:solidFill>
                          <a:effectLst/>
                        </a:rPr>
                        <a:t>Galatians 1:17</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5"/>
                  </a:ext>
                </a:extLst>
              </a:tr>
              <a:tr h="370840">
                <a:tc>
                  <a:txBody>
                    <a:bodyPr/>
                    <a:lstStyle/>
                    <a:p>
                      <a:pPr algn="l" fontAlgn="base"/>
                      <a:r>
                        <a:rPr lang="en-US" sz="1200">
                          <a:solidFill>
                            <a:schemeClr val="tx1"/>
                          </a:solidFill>
                          <a:effectLst/>
                        </a:rPr>
                        <a:t>A.D. 35</a:t>
                      </a:r>
                    </a:p>
                  </a:txBody>
                  <a:tcPr marL="95250" marR="95250" marT="66675" marB="66675" anchor="ctr"/>
                </a:tc>
                <a:tc>
                  <a:txBody>
                    <a:bodyPr/>
                    <a:lstStyle/>
                    <a:p>
                      <a:pPr algn="l" fontAlgn="base"/>
                      <a:r>
                        <a:rPr lang="en-US" sz="1200">
                          <a:solidFill>
                            <a:schemeClr val="tx1"/>
                          </a:solidFill>
                          <a:effectLst/>
                        </a:rPr>
                        <a:t>Returned to Damascus and briefly preached the gospel</a:t>
                      </a:r>
                    </a:p>
                  </a:txBody>
                  <a:tcPr marL="95250" marR="95250" marT="66675" marB="66675" anchor="ctr"/>
                </a:tc>
                <a:tc>
                  <a:txBody>
                    <a:bodyPr/>
                    <a:lstStyle/>
                    <a:p>
                      <a:pPr algn="l" fontAlgn="base"/>
                      <a:r>
                        <a:rPr lang="en-US" sz="1200" u="none" strike="noStrike" dirty="0">
                          <a:solidFill>
                            <a:schemeClr val="tx1"/>
                          </a:solidFill>
                          <a:effectLst/>
                        </a:rPr>
                        <a:t>Galatians 1:17</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6"/>
                  </a:ext>
                </a:extLst>
              </a:tr>
              <a:tr h="370840">
                <a:tc>
                  <a:txBody>
                    <a:bodyPr/>
                    <a:lstStyle/>
                    <a:p>
                      <a:pPr algn="l" fontAlgn="base"/>
                      <a:r>
                        <a:rPr lang="en-US" sz="1200">
                          <a:solidFill>
                            <a:schemeClr val="tx1"/>
                          </a:solidFill>
                          <a:effectLst/>
                        </a:rPr>
                        <a:t>A.D. 35</a:t>
                      </a:r>
                    </a:p>
                  </a:txBody>
                  <a:tcPr marL="95250" marR="95250" marT="66675" marB="66675" anchor="ctr"/>
                </a:tc>
                <a:tc>
                  <a:txBody>
                    <a:bodyPr/>
                    <a:lstStyle/>
                    <a:p>
                      <a:pPr algn="l" fontAlgn="base"/>
                      <a:r>
                        <a:rPr lang="en-US" sz="1200">
                          <a:solidFill>
                            <a:schemeClr val="tx1"/>
                          </a:solidFill>
                          <a:effectLst/>
                        </a:rPr>
                        <a:t>After three years visited Jerusalem and spoke with Peter and James, the Lord’s brother</a:t>
                      </a:r>
                    </a:p>
                  </a:txBody>
                  <a:tcPr marL="95250" marR="95250" marT="66675" marB="66675" anchor="ctr"/>
                </a:tc>
                <a:tc>
                  <a:txBody>
                    <a:bodyPr/>
                    <a:lstStyle/>
                    <a:p>
                      <a:pPr algn="l" fontAlgn="base"/>
                      <a:r>
                        <a:rPr lang="en-US" sz="1200" u="none" strike="noStrike" dirty="0">
                          <a:solidFill>
                            <a:schemeClr val="tx1"/>
                          </a:solidFill>
                          <a:effectLst/>
                        </a:rPr>
                        <a:t>Acts 9:26–29</a:t>
                      </a:r>
                      <a:r>
                        <a:rPr lang="en-US" sz="1200" dirty="0">
                          <a:solidFill>
                            <a:schemeClr val="tx1"/>
                          </a:solidFill>
                          <a:effectLst/>
                        </a:rPr>
                        <a:t>; </a:t>
                      </a:r>
                      <a:r>
                        <a:rPr lang="en-US" sz="1200" u="none" strike="noStrike" dirty="0">
                          <a:solidFill>
                            <a:schemeClr val="tx1"/>
                          </a:solidFill>
                          <a:effectLst/>
                        </a:rPr>
                        <a:t>Galatians 1:18–19</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7"/>
                  </a:ext>
                </a:extLst>
              </a:tr>
              <a:tr h="370840">
                <a:tc>
                  <a:txBody>
                    <a:bodyPr/>
                    <a:lstStyle/>
                    <a:p>
                      <a:pPr algn="l" fontAlgn="base"/>
                      <a:r>
                        <a:rPr lang="en-US" sz="1200">
                          <a:solidFill>
                            <a:schemeClr val="tx1"/>
                          </a:solidFill>
                          <a:effectLst/>
                        </a:rPr>
                        <a:t>A.D. 35–49</a:t>
                      </a:r>
                    </a:p>
                  </a:txBody>
                  <a:tcPr marL="95250" marR="95250" marT="66675" marB="66675" anchor="ctr"/>
                </a:tc>
                <a:tc>
                  <a:txBody>
                    <a:bodyPr/>
                    <a:lstStyle/>
                    <a:p>
                      <a:pPr algn="l" fontAlgn="base"/>
                      <a:r>
                        <a:rPr lang="en-US" sz="1200">
                          <a:solidFill>
                            <a:schemeClr val="tx1"/>
                          </a:solidFill>
                          <a:effectLst/>
                        </a:rPr>
                        <a:t>Spent 14 years in Syria-Cilicia (part of that time on his mission with Barnabas). Tarsus, Paul’s hometown, was located in Cilicia.</a:t>
                      </a:r>
                    </a:p>
                  </a:txBody>
                  <a:tcPr marL="95250" marR="95250" marT="66675" marB="66675" anchor="ctr"/>
                </a:tc>
                <a:tc>
                  <a:txBody>
                    <a:bodyPr/>
                    <a:lstStyle/>
                    <a:p>
                      <a:pPr algn="l" fontAlgn="base"/>
                      <a:r>
                        <a:rPr lang="en-US" sz="1200" u="none" strike="noStrike" dirty="0">
                          <a:solidFill>
                            <a:schemeClr val="tx1"/>
                          </a:solidFill>
                          <a:effectLst/>
                        </a:rPr>
                        <a:t>Acts 9:30</a:t>
                      </a:r>
                      <a:r>
                        <a:rPr lang="en-US" sz="1200" dirty="0">
                          <a:solidFill>
                            <a:schemeClr val="tx1"/>
                          </a:solidFill>
                          <a:effectLst/>
                        </a:rPr>
                        <a:t>; </a:t>
                      </a:r>
                      <a:r>
                        <a:rPr lang="en-US" sz="1200" u="none" strike="noStrike" dirty="0">
                          <a:solidFill>
                            <a:schemeClr val="tx1"/>
                          </a:solidFill>
                          <a:effectLst/>
                        </a:rPr>
                        <a:t>11:19–26</a:t>
                      </a:r>
                      <a:r>
                        <a:rPr lang="en-US" sz="1200" dirty="0">
                          <a:solidFill>
                            <a:schemeClr val="tx1"/>
                          </a:solidFill>
                          <a:effectLst/>
                        </a:rPr>
                        <a:t>; </a:t>
                      </a:r>
                      <a:r>
                        <a:rPr lang="en-US" sz="1200" u="none" strike="noStrike" dirty="0">
                          <a:solidFill>
                            <a:schemeClr val="tx1"/>
                          </a:solidFill>
                          <a:effectLst/>
                        </a:rPr>
                        <a:t>Galatians 2:1, 21</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8"/>
                  </a:ext>
                </a:extLst>
              </a:tr>
              <a:tr h="370840">
                <a:tc>
                  <a:txBody>
                    <a:bodyPr/>
                    <a:lstStyle/>
                    <a:p>
                      <a:pPr algn="l" fontAlgn="base"/>
                      <a:r>
                        <a:rPr lang="en-US" sz="1200">
                          <a:solidFill>
                            <a:schemeClr val="tx1"/>
                          </a:solidFill>
                          <a:effectLst/>
                        </a:rPr>
                        <a:t>A.D. 46–49</a:t>
                      </a:r>
                    </a:p>
                  </a:txBody>
                  <a:tcPr marL="95250" marR="95250" marT="66675" marB="66675" anchor="ctr"/>
                </a:tc>
                <a:tc>
                  <a:txBody>
                    <a:bodyPr/>
                    <a:lstStyle/>
                    <a:p>
                      <a:pPr algn="l" fontAlgn="base"/>
                      <a:r>
                        <a:rPr lang="en-US" sz="1200">
                          <a:solidFill>
                            <a:schemeClr val="tx1"/>
                          </a:solidFill>
                          <a:effectLst/>
                        </a:rPr>
                        <a:t>First missionary journey (with Barnabas)</a:t>
                      </a:r>
                    </a:p>
                  </a:txBody>
                  <a:tcPr marL="95250" marR="95250" marT="66675" marB="66675" anchor="ctr"/>
                </a:tc>
                <a:tc>
                  <a:txBody>
                    <a:bodyPr/>
                    <a:lstStyle/>
                    <a:p>
                      <a:pPr algn="l" fontAlgn="base"/>
                      <a:r>
                        <a:rPr lang="en-US" sz="1200" u="none" strike="noStrike" dirty="0">
                          <a:solidFill>
                            <a:schemeClr val="tx1"/>
                          </a:solidFill>
                          <a:effectLst/>
                        </a:rPr>
                        <a:t>Acts 13:1–14:28</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9"/>
                  </a:ext>
                </a:extLst>
              </a:tr>
              <a:tr h="370840">
                <a:tc>
                  <a:txBody>
                    <a:bodyPr/>
                    <a:lstStyle/>
                    <a:p>
                      <a:pPr algn="l" fontAlgn="base"/>
                      <a:r>
                        <a:rPr lang="en-US" sz="1200">
                          <a:solidFill>
                            <a:schemeClr val="tx1"/>
                          </a:solidFill>
                          <a:effectLst/>
                        </a:rPr>
                        <a:t>A.D. 49</a:t>
                      </a:r>
                    </a:p>
                  </a:txBody>
                  <a:tcPr marL="95250" marR="95250" marT="66675" marB="66675" anchor="ctr"/>
                </a:tc>
                <a:tc>
                  <a:txBody>
                    <a:bodyPr/>
                    <a:lstStyle/>
                    <a:p>
                      <a:pPr algn="l" fontAlgn="base"/>
                      <a:r>
                        <a:rPr lang="en-US" sz="1200">
                          <a:solidFill>
                            <a:schemeClr val="tx1"/>
                          </a:solidFill>
                          <a:effectLst/>
                        </a:rPr>
                        <a:t>Attended the Jerusalem Conference</a:t>
                      </a:r>
                    </a:p>
                  </a:txBody>
                  <a:tcPr marL="95250" marR="95250" marT="66675" marB="66675" anchor="ctr"/>
                </a:tc>
                <a:tc>
                  <a:txBody>
                    <a:bodyPr/>
                    <a:lstStyle/>
                    <a:p>
                      <a:pPr algn="l" fontAlgn="base"/>
                      <a:r>
                        <a:rPr lang="en-US" sz="1200" u="none" strike="noStrike" dirty="0">
                          <a:solidFill>
                            <a:schemeClr val="tx1"/>
                          </a:solidFill>
                          <a:effectLst/>
                        </a:rPr>
                        <a:t>Acts 15:12</a:t>
                      </a:r>
                      <a:r>
                        <a:rPr lang="en-US" sz="1200" dirty="0">
                          <a:solidFill>
                            <a:schemeClr val="tx1"/>
                          </a:solidFill>
                          <a:effectLst/>
                        </a:rPr>
                        <a:t>; </a:t>
                      </a:r>
                      <a:r>
                        <a:rPr lang="en-US" sz="1200" u="none" strike="noStrike" dirty="0">
                          <a:solidFill>
                            <a:schemeClr val="tx1"/>
                          </a:solidFill>
                          <a:effectLst/>
                        </a:rPr>
                        <a:t>Galatians 2:1–2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0"/>
                  </a:ext>
                </a:extLst>
              </a:tr>
              <a:tr h="370840">
                <a:tc>
                  <a:txBody>
                    <a:bodyPr/>
                    <a:lstStyle/>
                    <a:p>
                      <a:pPr algn="l" fontAlgn="base"/>
                      <a:r>
                        <a:rPr lang="en-US" sz="1200">
                          <a:solidFill>
                            <a:schemeClr val="tx1"/>
                          </a:solidFill>
                          <a:effectLst/>
                        </a:rPr>
                        <a:t>A.D. 49–53</a:t>
                      </a:r>
                    </a:p>
                  </a:txBody>
                  <a:tcPr marL="95250" marR="95250" marT="66675" marB="66675" anchor="ctr"/>
                </a:tc>
                <a:tc>
                  <a:txBody>
                    <a:bodyPr/>
                    <a:lstStyle/>
                    <a:p>
                      <a:pPr algn="l" fontAlgn="base"/>
                      <a:r>
                        <a:rPr lang="en-US" sz="1200">
                          <a:solidFill>
                            <a:schemeClr val="tx1"/>
                          </a:solidFill>
                          <a:effectLst/>
                        </a:rPr>
                        <a:t>Second missionary journey</a:t>
                      </a:r>
                    </a:p>
                  </a:txBody>
                  <a:tcPr marL="95250" marR="95250" marT="66675" marB="66675" anchor="ctr"/>
                </a:tc>
                <a:tc>
                  <a:txBody>
                    <a:bodyPr/>
                    <a:lstStyle/>
                    <a:p>
                      <a:pPr algn="l" fontAlgn="base"/>
                      <a:r>
                        <a:rPr lang="en-US" sz="1200" u="none" strike="noStrike" dirty="0">
                          <a:solidFill>
                            <a:schemeClr val="tx1"/>
                          </a:solidFill>
                          <a:effectLst/>
                        </a:rPr>
                        <a:t>Acts 15:36–18:20</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1"/>
                  </a:ext>
                </a:extLst>
              </a:tr>
              <a:tr h="370840">
                <a:tc>
                  <a:txBody>
                    <a:bodyPr/>
                    <a:lstStyle/>
                    <a:p>
                      <a:pPr algn="l" fontAlgn="base"/>
                      <a:r>
                        <a:rPr lang="en-US" sz="1200">
                          <a:solidFill>
                            <a:schemeClr val="tx1"/>
                          </a:solidFill>
                          <a:effectLst/>
                        </a:rPr>
                        <a:t>A.D. 53</a:t>
                      </a:r>
                    </a:p>
                  </a:txBody>
                  <a:tcPr marL="95250" marR="95250" marT="66675" marB="66675" anchor="ctr"/>
                </a:tc>
                <a:tc>
                  <a:txBody>
                    <a:bodyPr/>
                    <a:lstStyle/>
                    <a:p>
                      <a:pPr algn="l" fontAlgn="base"/>
                      <a:r>
                        <a:rPr lang="en-US" sz="1200">
                          <a:solidFill>
                            <a:schemeClr val="tx1"/>
                          </a:solidFill>
                          <a:effectLst/>
                        </a:rPr>
                        <a:t>Visited Jerusalem</a:t>
                      </a:r>
                    </a:p>
                  </a:txBody>
                  <a:tcPr marL="95250" marR="95250" marT="66675" marB="66675" anchor="ctr"/>
                </a:tc>
                <a:tc>
                  <a:txBody>
                    <a:bodyPr/>
                    <a:lstStyle/>
                    <a:p>
                      <a:pPr algn="l" fontAlgn="base"/>
                      <a:r>
                        <a:rPr lang="en-US" sz="1200" u="none" strike="noStrike" dirty="0">
                          <a:solidFill>
                            <a:schemeClr val="tx1"/>
                          </a:solidFill>
                          <a:effectLst/>
                        </a:rPr>
                        <a:t>Acts 18:21–22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2"/>
                  </a:ext>
                </a:extLst>
              </a:tr>
              <a:tr h="370840">
                <a:tc>
                  <a:txBody>
                    <a:bodyPr/>
                    <a:lstStyle/>
                    <a:p>
                      <a:pPr algn="l" fontAlgn="base"/>
                      <a:r>
                        <a:rPr lang="en-US" sz="1200">
                          <a:solidFill>
                            <a:schemeClr val="tx1"/>
                          </a:solidFill>
                          <a:effectLst/>
                        </a:rPr>
                        <a:t>About A.D. 54–58</a:t>
                      </a:r>
                    </a:p>
                  </a:txBody>
                  <a:tcPr marL="95250" marR="95250" marT="66675" marB="66675" anchor="ctr"/>
                </a:tc>
                <a:tc>
                  <a:txBody>
                    <a:bodyPr/>
                    <a:lstStyle/>
                    <a:p>
                      <a:pPr algn="l" fontAlgn="base"/>
                      <a:r>
                        <a:rPr lang="en-US" sz="1200">
                          <a:solidFill>
                            <a:schemeClr val="tx1"/>
                          </a:solidFill>
                          <a:effectLst/>
                        </a:rPr>
                        <a:t>Third and final mission</a:t>
                      </a:r>
                    </a:p>
                  </a:txBody>
                  <a:tcPr marL="95250" marR="95250" marT="66675" marB="66675" anchor="ctr"/>
                </a:tc>
                <a:tc>
                  <a:txBody>
                    <a:bodyPr/>
                    <a:lstStyle/>
                    <a:p>
                      <a:pPr algn="l" fontAlgn="base"/>
                      <a:r>
                        <a:rPr lang="en-US" sz="1200" u="none" strike="noStrike" dirty="0">
                          <a:solidFill>
                            <a:schemeClr val="tx1"/>
                          </a:solidFill>
                          <a:effectLst/>
                        </a:rPr>
                        <a:t>Acts 18:23</a:t>
                      </a:r>
                      <a:r>
                        <a:rPr lang="en-US" sz="1200" dirty="0">
                          <a:solidFill>
                            <a:schemeClr val="tx1"/>
                          </a:solidFill>
                          <a:effectLst/>
                        </a:rPr>
                        <a:t>; </a:t>
                      </a:r>
                      <a:r>
                        <a:rPr lang="en-US" sz="1200" u="none" strike="noStrike" dirty="0">
                          <a:solidFill>
                            <a:schemeClr val="tx1"/>
                          </a:solidFill>
                          <a:effectLst/>
                        </a:rPr>
                        <a:t>19:1–20:38</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3"/>
                  </a:ext>
                </a:extLst>
              </a:tr>
              <a:tr h="370840">
                <a:tc>
                  <a:txBody>
                    <a:bodyPr/>
                    <a:lstStyle/>
                    <a:p>
                      <a:pPr algn="l" fontAlgn="base"/>
                      <a:r>
                        <a:rPr lang="en-US" sz="1200">
                          <a:solidFill>
                            <a:schemeClr val="tx1"/>
                          </a:solidFill>
                          <a:effectLst/>
                        </a:rPr>
                        <a:t>About A.D. 58</a:t>
                      </a:r>
                    </a:p>
                  </a:txBody>
                  <a:tcPr marL="95250" marR="95250" marT="66675" marB="66675" anchor="ctr"/>
                </a:tc>
                <a:tc>
                  <a:txBody>
                    <a:bodyPr/>
                    <a:lstStyle/>
                    <a:p>
                      <a:pPr algn="l" fontAlgn="base"/>
                      <a:r>
                        <a:rPr lang="en-US" sz="1200">
                          <a:solidFill>
                            <a:schemeClr val="tx1"/>
                          </a:solidFill>
                          <a:effectLst/>
                        </a:rPr>
                        <a:t>Farewell visit to Greece; traveled to Jerusalem to deliver offerings for the poor</a:t>
                      </a:r>
                    </a:p>
                  </a:txBody>
                  <a:tcPr marL="95250" marR="95250" marT="66675" marB="66675" anchor="ctr"/>
                </a:tc>
                <a:tc>
                  <a:txBody>
                    <a:bodyPr/>
                    <a:lstStyle/>
                    <a:p>
                      <a:pPr algn="l" fontAlgn="base"/>
                      <a:r>
                        <a:rPr lang="en-US" sz="1200" u="none" strike="noStrike" dirty="0">
                          <a:solidFill>
                            <a:schemeClr val="tx1"/>
                          </a:solidFill>
                          <a:effectLst/>
                        </a:rPr>
                        <a:t>Acts 21:1–16</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4"/>
                  </a:ext>
                </a:extLst>
              </a:tr>
              <a:tr h="370840">
                <a:tc>
                  <a:txBody>
                    <a:bodyPr/>
                    <a:lstStyle/>
                    <a:p>
                      <a:pPr algn="l" fontAlgn="base"/>
                      <a:r>
                        <a:rPr lang="en-US" sz="1200">
                          <a:solidFill>
                            <a:schemeClr val="tx1"/>
                          </a:solidFill>
                          <a:effectLst/>
                        </a:rPr>
                        <a:t>Spring A.D. 58</a:t>
                      </a:r>
                    </a:p>
                  </a:txBody>
                  <a:tcPr marL="95250" marR="95250" marT="66675" marB="66675" anchor="ctr"/>
                </a:tc>
                <a:tc>
                  <a:txBody>
                    <a:bodyPr/>
                    <a:lstStyle/>
                    <a:p>
                      <a:pPr algn="l" fontAlgn="base"/>
                      <a:r>
                        <a:rPr lang="en-US" sz="1200">
                          <a:solidFill>
                            <a:schemeClr val="tx1"/>
                          </a:solidFill>
                          <a:effectLst/>
                        </a:rPr>
                        <a:t>Reported to presiding Brethren in Jerusalem, had misunderstandings at the temple, and was arrested</a:t>
                      </a:r>
                    </a:p>
                  </a:txBody>
                  <a:tcPr marL="95250" marR="95250" marT="66675" marB="66675" anchor="ctr"/>
                </a:tc>
                <a:tc>
                  <a:txBody>
                    <a:bodyPr/>
                    <a:lstStyle/>
                    <a:p>
                      <a:pPr algn="l" fontAlgn="base"/>
                      <a:r>
                        <a:rPr lang="en-US" sz="1200" u="none" strike="noStrike" dirty="0">
                          <a:solidFill>
                            <a:schemeClr val="tx1"/>
                          </a:solidFill>
                          <a:effectLst/>
                        </a:rPr>
                        <a:t>Acts 21:17–23:22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5"/>
                  </a:ext>
                </a:extLst>
              </a:tr>
              <a:tr h="370840">
                <a:tc>
                  <a:txBody>
                    <a:bodyPr/>
                    <a:lstStyle/>
                    <a:p>
                      <a:pPr algn="l" fontAlgn="base"/>
                      <a:r>
                        <a:rPr lang="en-US" sz="1200">
                          <a:solidFill>
                            <a:schemeClr val="tx1"/>
                          </a:solidFill>
                          <a:effectLst/>
                        </a:rPr>
                        <a:t>Spring A.D. 58–60</a:t>
                      </a:r>
                    </a:p>
                  </a:txBody>
                  <a:tcPr marL="95250" marR="95250" marT="66675" marB="66675" anchor="ctr"/>
                </a:tc>
                <a:tc>
                  <a:txBody>
                    <a:bodyPr/>
                    <a:lstStyle/>
                    <a:p>
                      <a:pPr algn="l" fontAlgn="base"/>
                      <a:r>
                        <a:rPr lang="en-US" sz="1200">
                          <a:solidFill>
                            <a:schemeClr val="tx1"/>
                          </a:solidFill>
                          <a:effectLst/>
                        </a:rPr>
                        <a:t>Imprisoned in Caesarea</a:t>
                      </a:r>
                    </a:p>
                  </a:txBody>
                  <a:tcPr marL="95250" marR="95250" marT="66675" marB="66675" anchor="ctr"/>
                </a:tc>
                <a:tc>
                  <a:txBody>
                    <a:bodyPr/>
                    <a:lstStyle/>
                    <a:p>
                      <a:pPr algn="l" fontAlgn="base"/>
                      <a:r>
                        <a:rPr lang="en-US" sz="1200" u="none" strike="noStrike" dirty="0">
                          <a:solidFill>
                            <a:schemeClr val="tx1"/>
                          </a:solidFill>
                          <a:effectLst/>
                        </a:rPr>
                        <a:t>Acts 23:23–26:32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6"/>
                  </a:ext>
                </a:extLst>
              </a:tr>
            </a:tbl>
          </a:graphicData>
        </a:graphic>
      </p:graphicFrame>
      <p:sp>
        <p:nvSpPr>
          <p:cNvPr id="3" name="Rectangle 2"/>
          <p:cNvSpPr/>
          <p:nvPr/>
        </p:nvSpPr>
        <p:spPr>
          <a:xfrm>
            <a:off x="11879094" y="6627168"/>
            <a:ext cx="312906" cy="230832"/>
          </a:xfrm>
          <a:prstGeom prst="rect">
            <a:avLst/>
          </a:prstGeom>
        </p:spPr>
        <p:txBody>
          <a:bodyPr wrap="none">
            <a:spAutoFit/>
          </a:bodyPr>
          <a:lstStyle/>
          <a:p>
            <a:r>
              <a:rPr lang="en-US" sz="900" i="1" dirty="0"/>
              <a:t>(1)</a:t>
            </a:r>
          </a:p>
        </p:txBody>
      </p:sp>
    </p:spTree>
    <p:extLst>
      <p:ext uri="{BB962C8B-B14F-4D97-AF65-F5344CB8AC3E}">
        <p14:creationId xmlns:p14="http://schemas.microsoft.com/office/powerpoint/2010/main" val="372305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pPr fontAlgn="base"/>
            <a:r>
              <a:rPr lang="en-US" sz="1200" b="1" dirty="0">
                <a:latin typeface="Open Sans"/>
              </a:rPr>
              <a:t>Unity of Faith Galatians 3:26-27:</a:t>
            </a:r>
          </a:p>
          <a:p>
            <a:pPr fontAlgn="base"/>
            <a:r>
              <a:rPr lang="en-US" sz="1200" dirty="0">
                <a:latin typeface="Open Sans"/>
              </a:rPr>
              <a:t>“As we move into more and more countries in the world, we find a rich cultural diversity in the Church. Yet everywhere there can be a ‘unity of the faith’ [Ephesians 4:13]. Each group brings special gifts and talents to the table of the Lord. We can all learn much of value from each other. But each of us should also voluntarily seek to enjoy all of the unifying and saving covenants, ordinances, and doctrines of the gospel of the Lord Jesus Christ. …</a:t>
            </a:r>
          </a:p>
          <a:p>
            <a:pPr fontAlgn="base"/>
            <a:r>
              <a:rPr lang="en-US" sz="1200" dirty="0">
                <a:latin typeface="Open Sans"/>
              </a:rPr>
              <a:t>“We do not lose our identity in becoming members of this church. We become heirs to the kingdom of God, having joined the body of Christ and spiritually set aside some of our personal differences to unite in a greater spiritual cause. We say to all who have joined the Church, keep all that is noble, good, and uplifting in your culture and personal identity. However, under the authority and power of the keys of the priesthood, all differences yield as we seek to become heirs to the kingdom of God, unite in following those who have the keys of the </a:t>
            </a:r>
            <a:r>
              <a:rPr lang="en-US" sz="1200" dirty="0"/>
              <a:t>priesthood</a:t>
            </a:r>
            <a:r>
              <a:rPr lang="en-US" sz="1200" dirty="0">
                <a:latin typeface="Open Sans"/>
              </a:rPr>
              <a:t>, and seek the divinity within us.” President James E. Faust (“Heirs to the Kingdom of God,”</a:t>
            </a:r>
            <a:r>
              <a:rPr lang="en-US" sz="1200" i="1" dirty="0">
                <a:latin typeface="Open Sans"/>
              </a:rPr>
              <a:t> Ensign,</a:t>
            </a:r>
            <a:r>
              <a:rPr lang="en-US" sz="1200" dirty="0">
                <a:latin typeface="Open Sans"/>
              </a:rPr>
              <a:t> May 1995, 62).</a:t>
            </a:r>
            <a:endParaRPr lang="en-US" sz="1200" b="0" i="0" dirty="0">
              <a:effectLst/>
              <a:latin typeface="Open Sans"/>
            </a:endParaRPr>
          </a:p>
        </p:txBody>
      </p:sp>
    </p:spTree>
    <p:extLst>
      <p:ext uri="{BB962C8B-B14F-4D97-AF65-F5344CB8AC3E}">
        <p14:creationId xmlns:p14="http://schemas.microsoft.com/office/powerpoint/2010/main" val="285442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38948" y="1807718"/>
            <a:ext cx="6096000" cy="4247317"/>
          </a:xfrm>
          <a:prstGeom prst="rect">
            <a:avLst/>
          </a:prstGeom>
        </p:spPr>
        <p:txBody>
          <a:bodyPr>
            <a:spAutoFit/>
          </a:bodyPr>
          <a:lstStyle/>
          <a:p>
            <a:r>
              <a:rPr lang="en-US" dirty="0">
                <a:solidFill>
                  <a:schemeClr val="bg1"/>
                </a:solidFill>
                <a:latin typeface="Open Sans"/>
              </a:rPr>
              <a:t> </a:t>
            </a:r>
          </a:p>
          <a:p>
            <a:r>
              <a:rPr lang="en-US" dirty="0">
                <a:solidFill>
                  <a:schemeClr val="bg1"/>
                </a:solidFill>
                <a:latin typeface="Open Sans"/>
              </a:rPr>
              <a:t>(1) defending himself against the accusations of the false teachers who opposed him; </a:t>
            </a:r>
          </a:p>
          <a:p>
            <a:endParaRPr lang="en-US" dirty="0">
              <a:solidFill>
                <a:schemeClr val="bg1"/>
              </a:solidFill>
              <a:latin typeface="Open Sans"/>
            </a:endParaRPr>
          </a:p>
          <a:p>
            <a:r>
              <a:rPr lang="en-US" dirty="0">
                <a:solidFill>
                  <a:schemeClr val="bg1"/>
                </a:solidFill>
                <a:latin typeface="Open Sans"/>
              </a:rPr>
              <a:t>(2) teaching that all people, whether Jew or Gentile, are saved by the Atonement of Jesus Christ by placing their faith in Jesus Christ, not by performing the works of the law of Moses; </a:t>
            </a:r>
          </a:p>
          <a:p>
            <a:endParaRPr lang="en-US" dirty="0">
              <a:solidFill>
                <a:schemeClr val="bg1"/>
              </a:solidFill>
              <a:latin typeface="Open Sans"/>
            </a:endParaRPr>
          </a:p>
          <a:p>
            <a:r>
              <a:rPr lang="en-US" dirty="0">
                <a:solidFill>
                  <a:schemeClr val="bg1"/>
                </a:solidFill>
                <a:latin typeface="Open Sans"/>
              </a:rPr>
              <a:t>(3) clarifying the role of the law of Moses in God’s plan;</a:t>
            </a:r>
          </a:p>
          <a:p>
            <a:r>
              <a:rPr lang="en-US" dirty="0">
                <a:solidFill>
                  <a:schemeClr val="bg1"/>
                </a:solidFill>
                <a:latin typeface="Open Sans"/>
              </a:rPr>
              <a:t> </a:t>
            </a:r>
          </a:p>
          <a:p>
            <a:r>
              <a:rPr lang="en-US" dirty="0">
                <a:solidFill>
                  <a:schemeClr val="bg1"/>
                </a:solidFill>
                <a:latin typeface="Open Sans"/>
              </a:rPr>
              <a:t>(4) distinguishing between the old covenant God made through Moses and the new covenant in Christ; and</a:t>
            </a:r>
          </a:p>
          <a:p>
            <a:endParaRPr lang="en-US" dirty="0">
              <a:solidFill>
                <a:schemeClr val="bg1"/>
              </a:solidFill>
              <a:latin typeface="Open Sans"/>
            </a:endParaRPr>
          </a:p>
          <a:p>
            <a:r>
              <a:rPr lang="en-US" dirty="0">
                <a:solidFill>
                  <a:schemeClr val="bg1"/>
                </a:solidFill>
                <a:latin typeface="Open Sans"/>
              </a:rPr>
              <a:t>(5) calling upon the Saints to live by the Spirit. </a:t>
            </a:r>
            <a:endParaRPr lang="en-US" dirty="0">
              <a:solidFill>
                <a:schemeClr val="bg1"/>
              </a:solidFill>
            </a:endParaRPr>
          </a:p>
        </p:txBody>
      </p:sp>
      <p:sp>
        <p:nvSpPr>
          <p:cNvPr id="5" name="Rectangle 4"/>
          <p:cNvSpPr/>
          <p:nvPr/>
        </p:nvSpPr>
        <p:spPr>
          <a:xfrm>
            <a:off x="3048000" y="217780"/>
            <a:ext cx="6096000" cy="1569660"/>
          </a:xfrm>
          <a:prstGeom prst="rect">
            <a:avLst/>
          </a:prstGeom>
        </p:spPr>
        <p:txBody>
          <a:bodyPr>
            <a:spAutoFit/>
          </a:bodyPr>
          <a:lstStyle/>
          <a:p>
            <a:pPr algn="ctr"/>
            <a:r>
              <a:rPr lang="en-US" sz="3200" dirty="0">
                <a:solidFill>
                  <a:schemeClr val="bg1"/>
                </a:solidFill>
                <a:latin typeface="Britannic Bold" panose="020B0903060703020204" pitchFamily="34" charset="0"/>
              </a:rPr>
              <a:t>Paul’s main purposes in writing the Epistle to the Galatians included:</a:t>
            </a:r>
          </a:p>
        </p:txBody>
      </p:sp>
      <p:pic>
        <p:nvPicPr>
          <p:cNvPr id="2050" name="Picture 2" descr="Image result for gala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3" y="826538"/>
            <a:ext cx="2569518" cy="2343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15165" b="1137"/>
          <a:stretch/>
        </p:blipFill>
        <p:spPr bwMode="auto">
          <a:xfrm>
            <a:off x="9361282" y="968721"/>
            <a:ext cx="2462543" cy="2144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31738" b="17253"/>
          <a:stretch/>
        </p:blipFill>
        <p:spPr bwMode="auto">
          <a:xfrm>
            <a:off x="137468" y="4291735"/>
            <a:ext cx="2903328" cy="2344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alatia"/>
          <p:cNvPicPr>
            <a:picLocks noChangeAspect="1" noChangeArrowheads="1"/>
          </p:cNvPicPr>
          <p:nvPr/>
        </p:nvPicPr>
        <p:blipFill rotWithShape="1">
          <a:blip r:embed="rId6">
            <a:extLst>
              <a:ext uri="{28A0092B-C50C-407E-A947-70E740481C1C}">
                <a14:useLocalDpi xmlns:a14="http://schemas.microsoft.com/office/drawing/2010/main" val="0"/>
              </a:ext>
            </a:extLst>
          </a:blip>
          <a:srcRect l="31903" t="17095" r="968" b="17360"/>
          <a:stretch/>
        </p:blipFill>
        <p:spPr bwMode="auto">
          <a:xfrm>
            <a:off x="9062518" y="4390931"/>
            <a:ext cx="2818772" cy="2064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25206"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10784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36172" y="1305791"/>
            <a:ext cx="4114800" cy="1938992"/>
          </a:xfrm>
          <a:prstGeom prst="rect">
            <a:avLst/>
          </a:prstGeom>
          <a:noFill/>
        </p:spPr>
        <p:txBody>
          <a:bodyPr wrap="square" rtlCol="0">
            <a:spAutoFit/>
          </a:bodyPr>
          <a:lstStyle/>
          <a:p>
            <a:r>
              <a:rPr lang="en-US" sz="2400" i="1" dirty="0">
                <a:solidFill>
                  <a:schemeClr val="bg1"/>
                </a:solidFill>
              </a:rPr>
              <a:t>“But though we, or an angel from heaven, preach any other gospel unto you than that which we have preached unto you, let him be accursed.”</a:t>
            </a:r>
          </a:p>
        </p:txBody>
      </p:sp>
      <p:sp>
        <p:nvSpPr>
          <p:cNvPr id="6" name="TextBox 5"/>
          <p:cNvSpPr txBox="1"/>
          <p:nvPr/>
        </p:nvSpPr>
        <p:spPr>
          <a:xfrm>
            <a:off x="6306273" y="4986195"/>
            <a:ext cx="4932630" cy="1200329"/>
          </a:xfrm>
          <a:prstGeom prst="rect">
            <a:avLst/>
          </a:prstGeom>
          <a:noFill/>
        </p:spPr>
        <p:txBody>
          <a:bodyPr wrap="square" rtlCol="0">
            <a:spAutoFit/>
          </a:bodyPr>
          <a:lstStyle/>
          <a:p>
            <a:r>
              <a:rPr lang="en-US" sz="2400" i="1" dirty="0">
                <a:solidFill>
                  <a:schemeClr val="bg1"/>
                </a:solidFill>
              </a:rPr>
              <a:t>“…if any man preach any other gospel unto you than that ye have received, let him be accursed.”</a:t>
            </a:r>
          </a:p>
        </p:txBody>
      </p:sp>
      <p:sp>
        <p:nvSpPr>
          <p:cNvPr id="7" name="TextBox 6"/>
          <p:cNvSpPr txBox="1"/>
          <p:nvPr/>
        </p:nvSpPr>
        <p:spPr>
          <a:xfrm>
            <a:off x="93552" y="6396335"/>
            <a:ext cx="4114800" cy="461665"/>
          </a:xfrm>
          <a:prstGeom prst="rect">
            <a:avLst/>
          </a:prstGeom>
          <a:noFill/>
        </p:spPr>
        <p:txBody>
          <a:bodyPr wrap="square" rtlCol="0">
            <a:spAutoFit/>
          </a:bodyPr>
          <a:lstStyle/>
          <a:p>
            <a:r>
              <a:rPr lang="en-US" sz="2400" dirty="0">
                <a:solidFill>
                  <a:schemeClr val="bg1"/>
                </a:solidFill>
              </a:rPr>
              <a:t>Galatians 1:8-9</a:t>
            </a:r>
          </a:p>
        </p:txBody>
      </p:sp>
      <p:sp>
        <p:nvSpPr>
          <p:cNvPr id="8" name="TextBox 7"/>
          <p:cNvSpPr txBox="1"/>
          <p:nvPr/>
        </p:nvSpPr>
        <p:spPr>
          <a:xfrm>
            <a:off x="1803903" y="87518"/>
            <a:ext cx="8534400" cy="707886"/>
          </a:xfrm>
          <a:prstGeom prst="rect">
            <a:avLst/>
          </a:prstGeom>
          <a:noFill/>
        </p:spPr>
        <p:txBody>
          <a:bodyPr wrap="square" rtlCol="0">
            <a:spAutoFit/>
          </a:bodyPr>
          <a:lstStyle/>
          <a:p>
            <a:pPr algn="ctr"/>
            <a:r>
              <a:rPr lang="en-US" sz="4000" dirty="0">
                <a:solidFill>
                  <a:schemeClr val="bg1"/>
                </a:solidFill>
                <a:latin typeface="Britannic Bold" panose="020B0903060703020204" pitchFamily="34" charset="0"/>
              </a:rPr>
              <a:t>Preaching Another Gospel</a:t>
            </a:r>
          </a:p>
        </p:txBody>
      </p:sp>
      <p:sp>
        <p:nvSpPr>
          <p:cNvPr id="2" name="Rectangle 1"/>
          <p:cNvSpPr/>
          <p:nvPr/>
        </p:nvSpPr>
        <p:spPr>
          <a:xfrm>
            <a:off x="1617552" y="4663030"/>
            <a:ext cx="4131398" cy="923330"/>
          </a:xfrm>
          <a:prstGeom prst="rect">
            <a:avLst/>
          </a:prstGeom>
        </p:spPr>
        <p:txBody>
          <a:bodyPr wrap="square">
            <a:spAutoFit/>
          </a:bodyPr>
          <a:lstStyle/>
          <a:p>
            <a:r>
              <a:rPr lang="en-US" dirty="0">
                <a:solidFill>
                  <a:srgbClr val="FFFF00"/>
                </a:solidFill>
                <a:latin typeface="Open Sans"/>
              </a:rPr>
              <a:t>These false teachers were Jewish Christians who claimed that the Galatian Saints had to be circumcised </a:t>
            </a:r>
            <a:endParaRPr lang="en-US" dirty="0">
              <a:solidFill>
                <a:srgbClr val="FFFF00"/>
              </a:solidFill>
            </a:endParaRPr>
          </a:p>
        </p:txBody>
      </p:sp>
      <p:pic>
        <p:nvPicPr>
          <p:cNvPr id="4" name="Picture 3">
            <a:extLst>
              <a:ext uri="{FF2B5EF4-FFF2-40B4-BE49-F238E27FC236}">
                <a16:creationId xmlns:a16="http://schemas.microsoft.com/office/drawing/2014/main" id="{6DBA6E4C-05A4-44F4-993B-62FD24B1C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009" y="1095451"/>
            <a:ext cx="3124636" cy="3267531"/>
          </a:xfrm>
          <a:prstGeom prst="rect">
            <a:avLst/>
          </a:prstGeom>
        </p:spPr>
      </p:pic>
    </p:spTree>
    <p:extLst>
      <p:ext uri="{BB962C8B-B14F-4D97-AF65-F5344CB8AC3E}">
        <p14:creationId xmlns:p14="http://schemas.microsoft.com/office/powerpoint/2010/main" val="37773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1063" y="96571"/>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Revealing the True Gospel</a:t>
            </a:r>
          </a:p>
        </p:txBody>
      </p:sp>
      <p:sp>
        <p:nvSpPr>
          <p:cNvPr id="6" name="TextBox 5"/>
          <p:cNvSpPr txBox="1"/>
          <p:nvPr/>
        </p:nvSpPr>
        <p:spPr>
          <a:xfrm>
            <a:off x="5215550" y="1437239"/>
            <a:ext cx="4114800" cy="1938992"/>
          </a:xfrm>
          <a:prstGeom prst="rect">
            <a:avLst/>
          </a:prstGeom>
          <a:noFill/>
        </p:spPr>
        <p:txBody>
          <a:bodyPr wrap="square" rtlCol="0">
            <a:spAutoFit/>
          </a:bodyPr>
          <a:lstStyle/>
          <a:p>
            <a:pPr algn="ctr"/>
            <a:r>
              <a:rPr lang="en-US" sz="2400">
                <a:solidFill>
                  <a:schemeClr val="bg1"/>
                </a:solidFill>
              </a:rPr>
              <a:t> Followers of Jesus Christ, both Jews and Gentiles, are justified not by the works and rituals of the law of Moses “but by the faith of Jesus Christ” </a:t>
            </a:r>
            <a:endParaRPr lang="en-US" sz="2400" dirty="0">
              <a:solidFill>
                <a:schemeClr val="bg1"/>
              </a:solidFill>
            </a:endParaRP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1:10-12</a:t>
            </a:r>
          </a:p>
        </p:txBody>
      </p:sp>
      <p:grpSp>
        <p:nvGrpSpPr>
          <p:cNvPr id="14" name="Group 13"/>
          <p:cNvGrpSpPr/>
          <p:nvPr/>
        </p:nvGrpSpPr>
        <p:grpSpPr>
          <a:xfrm>
            <a:off x="7808047" y="3805276"/>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1050202" y="4915544"/>
              <a:ext cx="1953713" cy="830997"/>
            </a:xfrm>
            <a:prstGeom prst="rect">
              <a:avLst/>
            </a:prstGeom>
          </p:spPr>
          <p:txBody>
            <a:bodyPr wrap="square">
              <a:spAutoFit/>
            </a:bodyPr>
            <a:lstStyle/>
            <a:p>
              <a:pPr algn="ctr"/>
              <a:r>
                <a:rPr lang="en-US" sz="1600" dirty="0">
                  <a:solidFill>
                    <a:srgbClr val="333333"/>
                  </a:solidFill>
                  <a:latin typeface="Open Sans"/>
                </a:rPr>
                <a:t> </a:t>
              </a:r>
              <a:r>
                <a:rPr lang="en-US" sz="1600" b="1" dirty="0"/>
                <a:t>Jesus Christ reveals true doctrine to His prophets</a:t>
              </a:r>
              <a:endParaRPr lang="en-US" sz="1600" dirty="0"/>
            </a:p>
          </p:txBody>
        </p:sp>
      </p:grpSp>
      <p:pic>
        <p:nvPicPr>
          <p:cNvPr id="11" name="Picture 10">
            <a:extLst>
              <a:ext uri="{FF2B5EF4-FFF2-40B4-BE49-F238E27FC236}">
                <a16:creationId xmlns:a16="http://schemas.microsoft.com/office/drawing/2014/main" id="{B5F38FC7-10B2-458B-83C5-3E298BB55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51" y="1492318"/>
            <a:ext cx="3657917" cy="3139712"/>
          </a:xfrm>
          <a:prstGeom prst="rect">
            <a:avLst/>
          </a:prstGeom>
        </p:spPr>
      </p:pic>
    </p:spTree>
    <p:extLst>
      <p:ext uri="{BB962C8B-B14F-4D97-AF65-F5344CB8AC3E}">
        <p14:creationId xmlns:p14="http://schemas.microsoft.com/office/powerpoint/2010/main" val="2873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1063" y="96571"/>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Reviewing Paul’s Conversion</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1:11-2:10</a:t>
            </a:r>
          </a:p>
        </p:txBody>
      </p:sp>
      <p:pic>
        <p:nvPicPr>
          <p:cNvPr id="18434" name="Picture 2" descr="Image result for pauls conversio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69" y="933671"/>
            <a:ext cx="4655328" cy="569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3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Justified, Pardoned, And Sanctified</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2:15-16</a:t>
            </a:r>
          </a:p>
        </p:txBody>
      </p:sp>
      <p:sp>
        <p:nvSpPr>
          <p:cNvPr id="2" name="Rectangle 1"/>
          <p:cNvSpPr/>
          <p:nvPr/>
        </p:nvSpPr>
        <p:spPr>
          <a:xfrm>
            <a:off x="440602" y="1359477"/>
            <a:ext cx="6096000" cy="1477328"/>
          </a:xfrm>
          <a:prstGeom prst="rect">
            <a:avLst/>
          </a:prstGeom>
        </p:spPr>
        <p:txBody>
          <a:bodyPr>
            <a:spAutoFit/>
          </a:bodyPr>
          <a:lstStyle/>
          <a:p>
            <a:r>
              <a:rPr lang="en-US" dirty="0">
                <a:solidFill>
                  <a:schemeClr val="bg1"/>
                </a:solidFill>
                <a:latin typeface="Open Sans"/>
              </a:rPr>
              <a:t>Paul identified the essential truth that made clear why the Gentile Saints should not be excluded from dining with Jewish Saints. Both groups were justified (pardoned from punishment for sin) by placing their faith in Jesus Christ, not by performing the works of the law of Moses. </a:t>
            </a:r>
            <a:endParaRPr lang="en-US" dirty="0">
              <a:solidFill>
                <a:schemeClr val="bg1"/>
              </a:solidFill>
            </a:endParaRPr>
          </a:p>
        </p:txBody>
      </p:sp>
      <p:sp>
        <p:nvSpPr>
          <p:cNvPr id="3" name="Rectangle 2"/>
          <p:cNvSpPr/>
          <p:nvPr/>
        </p:nvSpPr>
        <p:spPr>
          <a:xfrm>
            <a:off x="5501489" y="3569483"/>
            <a:ext cx="6096000" cy="2031325"/>
          </a:xfrm>
          <a:prstGeom prst="rect">
            <a:avLst/>
          </a:prstGeom>
        </p:spPr>
        <p:txBody>
          <a:bodyPr>
            <a:spAutoFit/>
          </a:bodyPr>
          <a:lstStyle/>
          <a:p>
            <a:r>
              <a:rPr lang="en-US" dirty="0">
                <a:solidFill>
                  <a:schemeClr val="bg1"/>
                </a:solidFill>
                <a:latin typeface="Open Sans"/>
              </a:rPr>
              <a:t>“We may appropriately speak of one who is justified as pardoned, without sin, or guiltless. </a:t>
            </a:r>
          </a:p>
          <a:p>
            <a:endParaRPr lang="en-US" dirty="0">
              <a:solidFill>
                <a:schemeClr val="bg1"/>
              </a:solidFill>
              <a:latin typeface="Open Sans"/>
            </a:endParaRPr>
          </a:p>
          <a:p>
            <a:r>
              <a:rPr lang="en-US" dirty="0">
                <a:solidFill>
                  <a:schemeClr val="bg1"/>
                </a:solidFill>
              </a:rPr>
              <a:t>“To be sanctified through the blood of Christ is to become clean, pure, and holy. If justification removes the punishment for past sin, then sanctification removes the stain or effects of sin.”  (2)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943" y="5300097"/>
            <a:ext cx="1138458" cy="14252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256" y="3233848"/>
            <a:ext cx="2764687" cy="3220995"/>
          </a:xfrm>
          <a:prstGeom prst="rect">
            <a:avLst/>
          </a:prstGeom>
        </p:spPr>
      </p:pic>
    </p:spTree>
    <p:extLst>
      <p:ext uri="{BB962C8B-B14F-4D97-AF65-F5344CB8AC3E}">
        <p14:creationId xmlns:p14="http://schemas.microsoft.com/office/powerpoint/2010/main" val="3652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Who is the Seed of Abraham?</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3:8-10</a:t>
            </a:r>
          </a:p>
        </p:txBody>
      </p:sp>
      <p:sp>
        <p:nvSpPr>
          <p:cNvPr id="2" name="Rectangle 1"/>
          <p:cNvSpPr/>
          <p:nvPr/>
        </p:nvSpPr>
        <p:spPr>
          <a:xfrm>
            <a:off x="1846907" y="743841"/>
            <a:ext cx="8908610" cy="923330"/>
          </a:xfrm>
          <a:prstGeom prst="rect">
            <a:avLst/>
          </a:prstGeom>
        </p:spPr>
        <p:txBody>
          <a:bodyPr wrap="square">
            <a:spAutoFit/>
          </a:bodyPr>
          <a:lstStyle/>
          <a:p>
            <a:pPr algn="ctr"/>
            <a:r>
              <a:rPr lang="en-US" dirty="0">
                <a:solidFill>
                  <a:schemeClr val="bg1"/>
                </a:solidFill>
              </a:rPr>
              <a:t>“blessed with faithful Abraham” refers to being a beneficiary of the covenant God made with Abraham that through him all people could enjoy the blessings of the gospel.</a:t>
            </a:r>
          </a:p>
          <a:p>
            <a:pPr algn="ctr"/>
            <a:r>
              <a:rPr lang="en-US" dirty="0">
                <a:solidFill>
                  <a:schemeClr val="bg1"/>
                </a:solidFill>
              </a:rPr>
              <a:t>-- Abraham 2:11</a:t>
            </a:r>
          </a:p>
        </p:txBody>
      </p:sp>
      <p:sp>
        <p:nvSpPr>
          <p:cNvPr id="3" name="Rectangle 2"/>
          <p:cNvSpPr/>
          <p:nvPr/>
        </p:nvSpPr>
        <p:spPr>
          <a:xfrm>
            <a:off x="304800" y="1665651"/>
            <a:ext cx="6096000" cy="4247317"/>
          </a:xfrm>
          <a:prstGeom prst="rect">
            <a:avLst/>
          </a:prstGeom>
        </p:spPr>
        <p:txBody>
          <a:bodyPr>
            <a:spAutoFit/>
          </a:bodyPr>
          <a:lstStyle/>
          <a:p>
            <a:r>
              <a:rPr lang="en-US" dirty="0">
                <a:solidFill>
                  <a:schemeClr val="bg1"/>
                </a:solidFill>
              </a:rPr>
              <a:t>"A major part of the covenant with Abraham is the promise that through Abraham and his seed all the families of the earth would be blessed.</a:t>
            </a:r>
          </a:p>
          <a:p>
            <a:endParaRPr lang="en-US" dirty="0">
              <a:solidFill>
                <a:schemeClr val="bg1"/>
              </a:solidFill>
            </a:endParaRPr>
          </a:p>
          <a:p>
            <a:r>
              <a:rPr lang="en-US" dirty="0">
                <a:solidFill>
                  <a:schemeClr val="bg1"/>
                </a:solidFill>
              </a:rPr>
              <a:t>Paul explains that the Lord Jesus Christ was born into the world through Abraham's lineage, and since Jesus is the Savior for all mankind, all are thus blessed through Abraham's seed.</a:t>
            </a:r>
          </a:p>
          <a:p>
            <a:endParaRPr lang="en-US" dirty="0">
              <a:solidFill>
                <a:schemeClr val="bg1"/>
              </a:solidFill>
            </a:endParaRPr>
          </a:p>
          <a:p>
            <a:r>
              <a:rPr lang="en-US" dirty="0">
                <a:solidFill>
                  <a:schemeClr val="bg1"/>
                </a:solidFill>
              </a:rPr>
              <a:t>This is one application of the promise. Another way in which all people are or will be blessed is that the descendants of Abraham, Isaac, and Jacob are mixed and intermingled with all nations; thus today the descendants of these patriarchs are found more or less among all nations and among all people, making them heirs to the promise that the gospel would be offered to them.</a:t>
            </a:r>
          </a:p>
        </p:txBody>
      </p:sp>
      <p:sp>
        <p:nvSpPr>
          <p:cNvPr id="4" name="Rectangle 3"/>
          <p:cNvSpPr/>
          <p:nvPr/>
        </p:nvSpPr>
        <p:spPr>
          <a:xfrm>
            <a:off x="5899842" y="5759461"/>
            <a:ext cx="6096000" cy="646331"/>
          </a:xfrm>
          <a:prstGeom prst="rect">
            <a:avLst/>
          </a:prstGeom>
        </p:spPr>
        <p:txBody>
          <a:bodyPr>
            <a:spAutoFit/>
          </a:bodyPr>
          <a:lstStyle/>
          <a:p>
            <a:r>
              <a:rPr lang="en-US" dirty="0">
                <a:solidFill>
                  <a:schemeClr val="bg1"/>
                </a:solidFill>
              </a:rPr>
              <a:t>Furthermore, the descendants of Abraham bear the holy priesthood and minister the gospel to all nations." </a:t>
            </a:r>
            <a:endParaRPr lang="en-US" dirty="0"/>
          </a:p>
        </p:txBody>
      </p:sp>
      <p:pic>
        <p:nvPicPr>
          <p:cNvPr id="2050" name="Picture 2" descr="Image result for robert matthews l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72" b="21637"/>
          <a:stretch/>
        </p:blipFill>
        <p:spPr bwMode="auto">
          <a:xfrm>
            <a:off x="11009005" y="144857"/>
            <a:ext cx="914410" cy="1213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2052" name="Picture 4" descr="Image result for lds cartoon fami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652" y="2105685"/>
            <a:ext cx="4278597" cy="316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3389</Words>
  <Application>Microsoft Office PowerPoint</Application>
  <PresentationFormat>Widescreen</PresentationFormat>
  <Paragraphs>298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Open Sans</vt:lpstr>
      <vt:lpstr>Lucida Sans</vt:lpstr>
      <vt:lpstr>Arial</vt:lpstr>
      <vt:lpstr>Calibri Light</vt:lpstr>
      <vt:lpstr>Calibri</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114</cp:revision>
  <dcterms:created xsi:type="dcterms:W3CDTF">2016-05-16T13:36:31Z</dcterms:created>
  <dcterms:modified xsi:type="dcterms:W3CDTF">2020-09-09T14:52:48Z</dcterms:modified>
</cp:coreProperties>
</file>