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282" r:id="rId2"/>
    <p:sldId id="287" r:id="rId3"/>
    <p:sldId id="288" r:id="rId4"/>
    <p:sldId id="290" r:id="rId5"/>
    <p:sldId id="307" r:id="rId6"/>
    <p:sldId id="308" r:id="rId7"/>
    <p:sldId id="294" r:id="rId8"/>
    <p:sldId id="295" r:id="rId9"/>
    <p:sldId id="296" r:id="rId10"/>
    <p:sldId id="297" r:id="rId11"/>
    <p:sldId id="313" r:id="rId12"/>
    <p:sldId id="300" r:id="rId13"/>
    <p:sldId id="301" r:id="rId14"/>
    <p:sldId id="303" r:id="rId15"/>
    <p:sldId id="304" r:id="rId16"/>
    <p:sldId id="314" r:id="rId17"/>
    <p:sldId id="291" r:id="rId18"/>
    <p:sldId id="309" r:id="rId19"/>
    <p:sldId id="310" r:id="rId20"/>
    <p:sldId id="311" r:id="rId21"/>
    <p:sldId id="312" r:id="rId22"/>
    <p:sldId id="292" r:id="rId23"/>
    <p:sldId id="315" r:id="rId24"/>
    <p:sldId id="316" r:id="rId25"/>
    <p:sldId id="284" r:id="rId26"/>
    <p:sldId id="286" r:id="rId27"/>
  </p:sldIdLst>
  <p:sldSz cx="12192000" cy="6858000"/>
  <p:notesSz cx="6858000" cy="9144000"/>
  <p:embeddedFontLst>
    <p:embeddedFont>
      <p:font typeface="Abadi" panose="020B0604020104020204" pitchFamily="34" charset="0"/>
      <p:regular r:id="rId29"/>
    </p:embeddedFon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Calisto MT" panose="02040603050505030304" pitchFamily="18" charset="0"/>
      <p:regular r:id="rId36"/>
      <p:bold r:id="rId37"/>
      <p:italic r:id="rId38"/>
      <p:boldItalic r:id="rId39"/>
    </p:embeddedFont>
    <p:embeddedFont>
      <p:font typeface="Open Sans" panose="020B0606030504020204" pitchFamily="34" charset="0"/>
      <p:regular r:id="rId40"/>
      <p:bold r:id="rId41"/>
      <p:italic r:id="rId42"/>
      <p:boldItalic r:id="rId43"/>
    </p:embeddedFont>
    <p:embeddedFont>
      <p:font typeface="Palatino" pitchFamily="2" charset="0"/>
      <p:regular r:id="rId44"/>
    </p:embeddedFont>
    <p:embeddedFont>
      <p:font typeface="Verdana" panose="020B0604030504040204" pitchFamily="34" charset="0"/>
      <p:regular r:id="rId45"/>
      <p:bold r:id="rId46"/>
      <p:italic r:id="rId47"/>
      <p:boldItalic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9/9/2020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9/9/2020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9/9/2020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9/9/2020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9/9/2020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39.gif"/><Relationship Id="rId4" Type="http://schemas.openxmlformats.org/officeDocument/2006/relationships/image" Target="../media/image38.gif"/></Relationships>
</file>

<file path=ppt/slides/_rels/slide2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1.jp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44.jpg"/><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C020FE-FA6F-41AB-83BD-F0AC34E917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2286000" cy="369332"/>
          </a:xfrm>
          <a:prstGeom prst="rect">
            <a:avLst/>
          </a:prstGeom>
          <a:noFill/>
        </p:spPr>
        <p:txBody>
          <a:bodyPr wrap="square" rtlCol="0">
            <a:spAutoFit/>
          </a:bodyPr>
          <a:lstStyle/>
          <a:p>
            <a:r>
              <a:rPr lang="en-US" dirty="0">
                <a:solidFill>
                  <a:schemeClr val="bg1"/>
                </a:solidFill>
              </a:rPr>
              <a:t>Lesson 120</a:t>
            </a:r>
          </a:p>
        </p:txBody>
      </p:sp>
      <p:sp>
        <p:nvSpPr>
          <p:cNvPr id="6" name="TextBox 5"/>
          <p:cNvSpPr txBox="1"/>
          <p:nvPr/>
        </p:nvSpPr>
        <p:spPr>
          <a:xfrm>
            <a:off x="0" y="686555"/>
            <a:ext cx="12192000" cy="1754326"/>
          </a:xfrm>
          <a:prstGeom prst="rect">
            <a:avLst/>
          </a:prstGeom>
          <a:noFill/>
        </p:spPr>
        <p:txBody>
          <a:bodyPr wrap="square" rtlCol="0">
            <a:spAutoFit/>
          </a:bodyPr>
          <a:lstStyle/>
          <a:p>
            <a:pPr algn="ctr"/>
            <a:r>
              <a:rPr lang="en-US" sz="5400" dirty="0">
                <a:solidFill>
                  <a:schemeClr val="bg1"/>
                </a:solidFill>
                <a:latin typeface="Calisto MT" panose="02040603050505030304" pitchFamily="18" charset="0"/>
              </a:rPr>
              <a:t>Spiritual Blessings in Heavenly Places</a:t>
            </a:r>
          </a:p>
          <a:p>
            <a:pPr algn="ctr"/>
            <a:r>
              <a:rPr lang="en-US" sz="5400" dirty="0">
                <a:solidFill>
                  <a:schemeClr val="bg1"/>
                </a:solidFill>
                <a:latin typeface="Calisto MT" panose="02040603050505030304" pitchFamily="18" charset="0"/>
              </a:rPr>
              <a:t>Ephesians 1</a:t>
            </a: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85" name="Group 84"/>
          <p:cNvGrpSpPr/>
          <p:nvPr/>
        </p:nvGrpSpPr>
        <p:grpSpPr>
          <a:xfrm>
            <a:off x="1127802" y="2839448"/>
            <a:ext cx="3050721" cy="2895600"/>
            <a:chOff x="304800" y="3429000"/>
            <a:chExt cx="3050721" cy="2895600"/>
          </a:xfrm>
        </p:grpSpPr>
        <p:pic>
          <p:nvPicPr>
            <p:cNvPr id="86" name="Picture 4" descr="Image result for stone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581400"/>
              <a:ext cx="2895600" cy="2667000"/>
            </a:xfrm>
            <a:prstGeom prst="rect">
              <a:avLst/>
            </a:prstGeom>
            <a:noFill/>
            <a:ln>
              <a:solidFill>
                <a:schemeClr val="bg2">
                  <a:lumMod val="10000"/>
                </a:schemeClr>
              </a:solidFill>
            </a:ln>
            <a:extLst>
              <a:ext uri="{909E8E84-426E-40DD-AFC4-6F175D3DCCD1}">
                <a14:hiddenFill xmlns:a14="http://schemas.microsoft.com/office/drawing/2010/main">
                  <a:solidFill>
                    <a:srgbClr val="FFFFFF"/>
                  </a:solidFill>
                </a14:hiddenFill>
              </a:ext>
            </a:extLst>
          </p:spPr>
        </p:pic>
        <p:grpSp>
          <p:nvGrpSpPr>
            <p:cNvPr id="87" name="Group 86"/>
            <p:cNvGrpSpPr/>
            <p:nvPr/>
          </p:nvGrpSpPr>
          <p:grpSpPr>
            <a:xfrm rot="2107423">
              <a:off x="1281104" y="3790950"/>
              <a:ext cx="376315" cy="879933"/>
              <a:chOff x="7696200" y="914400"/>
              <a:chExt cx="685800" cy="2438400"/>
            </a:xfrm>
          </p:grpSpPr>
          <p:sp>
            <p:nvSpPr>
              <p:cNvPr id="119" name="Moon 118"/>
              <p:cNvSpPr/>
              <p:nvPr/>
            </p:nvSpPr>
            <p:spPr>
              <a:xfrm>
                <a:off x="7696200" y="914400"/>
                <a:ext cx="533400" cy="2438400"/>
              </a:xfrm>
              <a:prstGeom prst="moon">
                <a:avLst>
                  <a:gd name="adj" fmla="val 87500"/>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oon 119"/>
              <p:cNvSpPr/>
              <p:nvPr/>
            </p:nvSpPr>
            <p:spPr>
              <a:xfrm rot="20700267">
                <a:off x="7848600" y="914400"/>
                <a:ext cx="533400" cy="2438400"/>
              </a:xfrm>
              <a:prstGeom prst="moon">
                <a:avLst>
                  <a:gd name="adj" fmla="val 87500"/>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Moon 120"/>
              <p:cNvSpPr/>
              <p:nvPr/>
            </p:nvSpPr>
            <p:spPr>
              <a:xfrm rot="19916241">
                <a:off x="7848600" y="1066800"/>
                <a:ext cx="457200" cy="1905000"/>
              </a:xfrm>
              <a:prstGeom prst="moon">
                <a:avLst>
                  <a:gd name="adj" fmla="val 87500"/>
                </a:avLst>
              </a:prstGeom>
              <a:solidFill>
                <a:srgbClr val="E7CF67"/>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7772400" y="1066800"/>
                <a:ext cx="381000" cy="1828800"/>
              </a:xfrm>
              <a:prstGeom prst="ellips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rot="19262140" flipH="1">
              <a:off x="1950772" y="3835879"/>
              <a:ext cx="376315" cy="801380"/>
              <a:chOff x="7696200" y="914400"/>
              <a:chExt cx="685800" cy="2438400"/>
            </a:xfrm>
          </p:grpSpPr>
          <p:sp>
            <p:nvSpPr>
              <p:cNvPr id="115" name="Moon 114"/>
              <p:cNvSpPr/>
              <p:nvPr/>
            </p:nvSpPr>
            <p:spPr>
              <a:xfrm>
                <a:off x="7696200" y="914400"/>
                <a:ext cx="533400" cy="2438400"/>
              </a:xfrm>
              <a:prstGeom prst="moon">
                <a:avLst>
                  <a:gd name="adj" fmla="val 87500"/>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oon 115"/>
              <p:cNvSpPr/>
              <p:nvPr/>
            </p:nvSpPr>
            <p:spPr>
              <a:xfrm rot="20700267">
                <a:off x="7848600" y="914400"/>
                <a:ext cx="533400" cy="2438400"/>
              </a:xfrm>
              <a:prstGeom prst="moon">
                <a:avLst>
                  <a:gd name="adj" fmla="val 87500"/>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oon 116"/>
              <p:cNvSpPr/>
              <p:nvPr/>
            </p:nvSpPr>
            <p:spPr>
              <a:xfrm rot="19916241">
                <a:off x="7848600" y="1066800"/>
                <a:ext cx="457200" cy="1905000"/>
              </a:xfrm>
              <a:prstGeom prst="moon">
                <a:avLst>
                  <a:gd name="adj" fmla="val 87500"/>
                </a:avLst>
              </a:prstGeom>
              <a:solidFill>
                <a:srgbClr val="E7CF67"/>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7772400" y="1066800"/>
                <a:ext cx="381000" cy="1828800"/>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rapezoid 88"/>
            <p:cNvSpPr/>
            <p:nvPr/>
          </p:nvSpPr>
          <p:spPr>
            <a:xfrm>
              <a:off x="1326235" y="4478277"/>
              <a:ext cx="983316" cy="1742909"/>
            </a:xfrm>
            <a:prstGeom prst="trapezoid">
              <a:avLst>
                <a:gd name="adj" fmla="val 20902"/>
              </a:avLst>
            </a:prstGeom>
            <a:solidFill>
              <a:schemeClr val="bg1">
                <a:lumMod val="6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20431102">
              <a:off x="1854274" y="4700732"/>
              <a:ext cx="541243" cy="1050241"/>
            </a:xfrm>
            <a:prstGeom prst="trapezoid">
              <a:avLst>
                <a:gd name="adj" fmla="val 20902"/>
              </a:avLst>
            </a:prstGeom>
            <a:solidFill>
              <a:srgbClr val="D3BEAD"/>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1195734">
              <a:off x="1208420" y="4677609"/>
              <a:ext cx="541243" cy="1050241"/>
            </a:xfrm>
            <a:prstGeom prst="trapezoid">
              <a:avLst>
                <a:gd name="adj" fmla="val 20902"/>
              </a:avLst>
            </a:prstGeom>
            <a:solidFill>
              <a:srgbClr val="D3BEAD"/>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a:off x="1342034" y="4606667"/>
              <a:ext cx="925176" cy="1407690"/>
            </a:xfrm>
            <a:prstGeom prst="trapezoid">
              <a:avLst>
                <a:gd name="adj" fmla="val 20902"/>
              </a:avLst>
            </a:prstGeom>
            <a:solidFill>
              <a:srgbClr val="D3BEAD"/>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rot="218695">
              <a:off x="1362172" y="4662553"/>
              <a:ext cx="417597" cy="1300386"/>
            </a:xfrm>
            <a:prstGeom prst="trapezoid">
              <a:avLst>
                <a:gd name="adj" fmla="val 20902"/>
              </a:avLst>
            </a:prstGeom>
            <a:solidFill>
              <a:schemeClr val="bg1">
                <a:lumMod val="8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21332773">
              <a:off x="1833573" y="4664733"/>
              <a:ext cx="417597" cy="1301568"/>
            </a:xfrm>
            <a:prstGeom prst="trapezoid">
              <a:avLst>
                <a:gd name="adj" fmla="val 20902"/>
              </a:avLst>
            </a:prstGeom>
            <a:solidFill>
              <a:schemeClr val="bg1">
                <a:lumMod val="8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1525932" y="4245837"/>
              <a:ext cx="526415" cy="723485"/>
            </a:xfrm>
            <a:prstGeom prst="ellipse">
              <a:avLst/>
            </a:prstGeom>
            <a:solidFill>
              <a:schemeClr val="accent6">
                <a:lumMod val="60000"/>
                <a:lumOff val="4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1395750" y="3908738"/>
              <a:ext cx="809529" cy="890818"/>
            </a:xfrm>
            <a:prstGeom prst="ellipse">
              <a:avLst/>
            </a:prstGeom>
            <a:solidFill>
              <a:schemeClr val="accent6">
                <a:lumMod val="60000"/>
                <a:lumOff val="4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loud 96"/>
            <p:cNvSpPr/>
            <p:nvPr/>
          </p:nvSpPr>
          <p:spPr>
            <a:xfrm>
              <a:off x="1549947" y="4539734"/>
              <a:ext cx="462588" cy="371175"/>
            </a:xfrm>
            <a:prstGeom prst="cloud">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Delay 97"/>
            <p:cNvSpPr/>
            <p:nvPr/>
          </p:nvSpPr>
          <p:spPr>
            <a:xfrm rot="16200000">
              <a:off x="1636878" y="3657345"/>
              <a:ext cx="296939" cy="578236"/>
            </a:xfrm>
            <a:prstGeom prst="flowChartDelay">
              <a:avLst/>
            </a:prstGeom>
            <a:solidFill>
              <a:srgbClr val="D3BEAD"/>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699119" y="4608751"/>
              <a:ext cx="148961" cy="97138"/>
            </a:xfrm>
            <a:prstGeom prst="ellipse">
              <a:avLst/>
            </a:prstGeom>
            <a:solidFill>
              <a:schemeClr val="accent6">
                <a:lumMod val="60000"/>
                <a:lumOff val="4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a:off x="718457" y="5704114"/>
              <a:ext cx="2223407" cy="51707"/>
            </a:xfrm>
            <a:prstGeom prst="roundRect">
              <a:avLst/>
            </a:prstGeom>
            <a:solidFill>
              <a:srgbClr val="996633"/>
            </a:solidFill>
            <a:ln>
              <a:solidFill>
                <a:schemeClr val="bg2">
                  <a:lumMod val="1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718457" y="5755821"/>
              <a:ext cx="2223407" cy="155121"/>
            </a:xfrm>
            <a:prstGeom prst="roundRect">
              <a:avLst/>
            </a:prstGeom>
            <a:solidFill>
              <a:srgbClr val="996633"/>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a:off x="821871" y="5910943"/>
              <a:ext cx="155121" cy="361950"/>
            </a:xfrm>
            <a:prstGeom prst="roundRect">
              <a:avLst/>
            </a:prstGeom>
            <a:solidFill>
              <a:srgbClr val="996633"/>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a:off x="1028700" y="5910943"/>
              <a:ext cx="103414" cy="294085"/>
            </a:xfrm>
            <a:prstGeom prst="roundRect">
              <a:avLst/>
            </a:prstGeom>
            <a:solidFill>
              <a:srgbClr val="996633"/>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a:off x="2579914" y="5910943"/>
              <a:ext cx="155121" cy="361950"/>
            </a:xfrm>
            <a:prstGeom prst="roundRect">
              <a:avLst/>
            </a:prstGeom>
            <a:solidFill>
              <a:srgbClr val="996633"/>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a:off x="2786743" y="5910943"/>
              <a:ext cx="103414" cy="294085"/>
            </a:xfrm>
            <a:prstGeom prst="roundRect">
              <a:avLst/>
            </a:prstGeom>
            <a:solidFill>
              <a:srgbClr val="996633"/>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1080407" y="5548993"/>
              <a:ext cx="259845" cy="179261"/>
            </a:xfrm>
            <a:prstGeom prst="ellipse">
              <a:avLst/>
            </a:prstGeom>
            <a:solidFill>
              <a:schemeClr val="accent6">
                <a:lumMod val="60000"/>
                <a:lumOff val="4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2269671" y="5548993"/>
              <a:ext cx="259845" cy="179261"/>
            </a:xfrm>
            <a:prstGeom prst="ellipse">
              <a:avLst/>
            </a:prstGeom>
            <a:solidFill>
              <a:schemeClr val="accent6">
                <a:lumMod val="60000"/>
                <a:lumOff val="4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7"/>
            <p:cNvGrpSpPr/>
            <p:nvPr/>
          </p:nvGrpSpPr>
          <p:grpSpPr>
            <a:xfrm>
              <a:off x="2028864" y="5256478"/>
              <a:ext cx="248519" cy="434702"/>
              <a:chOff x="2438400" y="402137"/>
              <a:chExt cx="2514600" cy="4398463"/>
            </a:xfrm>
          </p:grpSpPr>
          <p:sp>
            <p:nvSpPr>
              <p:cNvPr id="111" name="Snip Same Side Corner Rectangle 110"/>
              <p:cNvSpPr/>
              <p:nvPr/>
            </p:nvSpPr>
            <p:spPr>
              <a:xfrm>
                <a:off x="2438400" y="2590800"/>
                <a:ext cx="2514600" cy="2209800"/>
              </a:xfrm>
              <a:prstGeom prst="snip2SameRect">
                <a:avLst>
                  <a:gd name="adj1" fmla="val 22772"/>
                  <a:gd name="adj2" fmla="val 0"/>
                </a:avLst>
              </a:prstGeom>
              <a:solidFill>
                <a:srgbClr val="BA7944"/>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2607040" y="2286000"/>
                <a:ext cx="2133600" cy="533400"/>
              </a:xfrm>
              <a:prstGeom prst="ellipse">
                <a:avLst/>
              </a:prstGeom>
              <a:solidFill>
                <a:srgbClr val="BA7944"/>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2744450" y="2333469"/>
                <a:ext cx="1872521" cy="394741"/>
              </a:xfrm>
              <a:prstGeom prst="ellipse">
                <a:avLst/>
              </a:prstGeom>
              <a:solidFill>
                <a:schemeClr val="tx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Moon 113"/>
              <p:cNvSpPr/>
              <p:nvPr/>
            </p:nvSpPr>
            <p:spPr>
              <a:xfrm rot="1691934">
                <a:off x="3953023" y="402137"/>
                <a:ext cx="368787" cy="2396126"/>
              </a:xfrm>
              <a:prstGeom prst="moon">
                <a:avLst>
                  <a:gd name="adj" fmla="val 87500"/>
                </a:avLst>
              </a:prstGeom>
              <a:solidFill>
                <a:schemeClr val="bg2">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Wave 108"/>
            <p:cNvSpPr/>
            <p:nvPr/>
          </p:nvSpPr>
          <p:spPr>
            <a:xfrm>
              <a:off x="1338943" y="5600700"/>
              <a:ext cx="672193" cy="103414"/>
            </a:xfrm>
            <a:prstGeom prst="wave">
              <a:avLst>
                <a:gd name="adj1" fmla="val 11429"/>
                <a:gd name="adj2" fmla="val 0"/>
              </a:avLst>
            </a:prstGeom>
            <a:solidFill>
              <a:srgbClr val="F6E1A4"/>
            </a:solidFill>
            <a:ln>
              <a:solidFill>
                <a:schemeClr val="bg2">
                  <a:lumMod val="1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ame 109"/>
            <p:cNvSpPr/>
            <p:nvPr/>
          </p:nvSpPr>
          <p:spPr>
            <a:xfrm>
              <a:off x="304800" y="3429000"/>
              <a:ext cx="3050721" cy="2895600"/>
            </a:xfrm>
            <a:prstGeom prst="frame">
              <a:avLst>
                <a:gd name="adj1" fmla="val 7194"/>
              </a:avLst>
            </a:prstGeom>
            <a:solidFill>
              <a:srgbClr val="663300"/>
            </a:solidFill>
            <a:ln>
              <a:solidFill>
                <a:schemeClr val="bg2">
                  <a:lumMod val="1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3" name="Group 122"/>
          <p:cNvGrpSpPr/>
          <p:nvPr/>
        </p:nvGrpSpPr>
        <p:grpSpPr>
          <a:xfrm>
            <a:off x="8546795" y="2814226"/>
            <a:ext cx="3276600" cy="2438400"/>
            <a:chOff x="914400" y="304800"/>
            <a:chExt cx="6743075" cy="4970489"/>
          </a:xfrm>
        </p:grpSpPr>
        <p:grpSp>
          <p:nvGrpSpPr>
            <p:cNvPr id="124" name="Group 5"/>
            <p:cNvGrpSpPr/>
            <p:nvPr/>
          </p:nvGrpSpPr>
          <p:grpSpPr>
            <a:xfrm>
              <a:off x="1447800" y="4483308"/>
              <a:ext cx="5797446" cy="776991"/>
              <a:chOff x="1447800" y="4483308"/>
              <a:chExt cx="5797446" cy="776991"/>
            </a:xfrm>
            <a:solidFill>
              <a:schemeClr val="bg1">
                <a:lumMod val="85000"/>
              </a:schemeClr>
            </a:solidFill>
          </p:grpSpPr>
          <p:sp>
            <p:nvSpPr>
              <p:cNvPr id="228" name="Rounded Rectangle 1"/>
              <p:cNvSpPr/>
              <p:nvPr/>
            </p:nvSpPr>
            <p:spPr>
              <a:xfrm>
                <a:off x="1447800" y="4495800"/>
                <a:ext cx="1447800" cy="762000"/>
              </a:xfrm>
              <a:prstGeom prst="roundRect">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ounded Rectangle 2"/>
              <p:cNvSpPr/>
              <p:nvPr/>
            </p:nvSpPr>
            <p:spPr>
              <a:xfrm>
                <a:off x="2925580" y="4490803"/>
                <a:ext cx="1447800" cy="762000"/>
              </a:xfrm>
              <a:prstGeom prst="roundRect">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ounded Rectangle 3"/>
              <p:cNvSpPr/>
              <p:nvPr/>
            </p:nvSpPr>
            <p:spPr>
              <a:xfrm>
                <a:off x="4343400" y="4498299"/>
                <a:ext cx="1447800" cy="762000"/>
              </a:xfrm>
              <a:prstGeom prst="roundRect">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ounded Rectangle 4"/>
              <p:cNvSpPr/>
              <p:nvPr/>
            </p:nvSpPr>
            <p:spPr>
              <a:xfrm>
                <a:off x="5797446" y="4483308"/>
                <a:ext cx="1447800" cy="762000"/>
              </a:xfrm>
              <a:prstGeom prst="roundRect">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6"/>
            <p:cNvGrpSpPr/>
            <p:nvPr/>
          </p:nvGrpSpPr>
          <p:grpSpPr>
            <a:xfrm>
              <a:off x="1974954" y="3728803"/>
              <a:ext cx="4343400" cy="769496"/>
              <a:chOff x="1447800" y="4490803"/>
              <a:chExt cx="4343400" cy="769496"/>
            </a:xfrm>
            <a:solidFill>
              <a:schemeClr val="bg1">
                <a:lumMod val="85000"/>
              </a:schemeClr>
            </a:solidFill>
          </p:grpSpPr>
          <p:sp>
            <p:nvSpPr>
              <p:cNvPr id="225" name="Rounded Rectangle 7"/>
              <p:cNvSpPr/>
              <p:nvPr/>
            </p:nvSpPr>
            <p:spPr>
              <a:xfrm>
                <a:off x="1447800" y="4495800"/>
                <a:ext cx="1447800" cy="762000"/>
              </a:xfrm>
              <a:prstGeom prst="roundRect">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ounded Rectangle 8"/>
              <p:cNvSpPr/>
              <p:nvPr/>
            </p:nvSpPr>
            <p:spPr>
              <a:xfrm>
                <a:off x="2925580" y="4490803"/>
                <a:ext cx="1447800" cy="762000"/>
              </a:xfrm>
              <a:prstGeom prst="roundRect">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ounded Rectangle 9"/>
              <p:cNvSpPr/>
              <p:nvPr/>
            </p:nvSpPr>
            <p:spPr>
              <a:xfrm>
                <a:off x="4343400" y="4498299"/>
                <a:ext cx="1447800" cy="762000"/>
              </a:xfrm>
              <a:prstGeom prst="roundRect">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1"/>
            <p:cNvGrpSpPr/>
            <p:nvPr/>
          </p:nvGrpSpPr>
          <p:grpSpPr>
            <a:xfrm>
              <a:off x="1417819" y="2971800"/>
              <a:ext cx="5797446" cy="776991"/>
              <a:chOff x="1447800" y="4483308"/>
              <a:chExt cx="5797446" cy="776991"/>
            </a:xfrm>
            <a:solidFill>
              <a:schemeClr val="bg1">
                <a:lumMod val="85000"/>
              </a:schemeClr>
            </a:solidFill>
          </p:grpSpPr>
          <p:sp>
            <p:nvSpPr>
              <p:cNvPr id="221" name="Rounded Rectangle 12"/>
              <p:cNvSpPr/>
              <p:nvPr/>
            </p:nvSpPr>
            <p:spPr>
              <a:xfrm>
                <a:off x="1447800" y="4495800"/>
                <a:ext cx="1447800" cy="762000"/>
              </a:xfrm>
              <a:prstGeom prst="roundRect">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ounded Rectangle 13"/>
              <p:cNvSpPr/>
              <p:nvPr/>
            </p:nvSpPr>
            <p:spPr>
              <a:xfrm>
                <a:off x="2925580" y="4490803"/>
                <a:ext cx="1447800" cy="762000"/>
              </a:xfrm>
              <a:prstGeom prst="roundRect">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ounded Rectangle 14"/>
              <p:cNvSpPr/>
              <p:nvPr/>
            </p:nvSpPr>
            <p:spPr>
              <a:xfrm>
                <a:off x="4343400" y="4498299"/>
                <a:ext cx="1447800" cy="762000"/>
              </a:xfrm>
              <a:prstGeom prst="roundRect">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ounded Rectangle 15"/>
              <p:cNvSpPr/>
              <p:nvPr/>
            </p:nvSpPr>
            <p:spPr>
              <a:xfrm>
                <a:off x="5797446" y="4483308"/>
                <a:ext cx="1447800" cy="762000"/>
              </a:xfrm>
              <a:prstGeom prst="roundRect">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6"/>
            <p:cNvGrpSpPr/>
            <p:nvPr/>
          </p:nvGrpSpPr>
          <p:grpSpPr>
            <a:xfrm>
              <a:off x="1989945" y="2184817"/>
              <a:ext cx="4343400" cy="769496"/>
              <a:chOff x="1447800" y="4490803"/>
              <a:chExt cx="4343400" cy="769496"/>
            </a:xfrm>
            <a:solidFill>
              <a:schemeClr val="bg1">
                <a:lumMod val="85000"/>
              </a:schemeClr>
            </a:solidFill>
          </p:grpSpPr>
          <p:sp>
            <p:nvSpPr>
              <p:cNvPr id="218" name="Rounded Rectangle 217"/>
              <p:cNvSpPr/>
              <p:nvPr/>
            </p:nvSpPr>
            <p:spPr>
              <a:xfrm>
                <a:off x="1447800" y="4495800"/>
                <a:ext cx="1447800" cy="762000"/>
              </a:xfrm>
              <a:prstGeom prst="roundRect">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ounded Rectangle 18"/>
              <p:cNvSpPr/>
              <p:nvPr/>
            </p:nvSpPr>
            <p:spPr>
              <a:xfrm>
                <a:off x="2925580" y="4490803"/>
                <a:ext cx="1447800" cy="762000"/>
              </a:xfrm>
              <a:prstGeom prst="roundRect">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ounded Rectangle 19"/>
              <p:cNvSpPr/>
              <p:nvPr/>
            </p:nvSpPr>
            <p:spPr>
              <a:xfrm>
                <a:off x="4343400" y="4498299"/>
                <a:ext cx="1447800" cy="762000"/>
              </a:xfrm>
              <a:prstGeom prst="roundRect">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21"/>
            <p:cNvGrpSpPr/>
            <p:nvPr/>
          </p:nvGrpSpPr>
          <p:grpSpPr>
            <a:xfrm>
              <a:off x="1375348" y="1412823"/>
              <a:ext cx="5797446" cy="776991"/>
              <a:chOff x="1447800" y="4483308"/>
              <a:chExt cx="5797446" cy="776991"/>
            </a:xfrm>
            <a:solidFill>
              <a:schemeClr val="bg1">
                <a:lumMod val="85000"/>
              </a:schemeClr>
            </a:solidFill>
          </p:grpSpPr>
          <p:sp>
            <p:nvSpPr>
              <p:cNvPr id="214" name="Rounded Rectangle 213"/>
              <p:cNvSpPr/>
              <p:nvPr/>
            </p:nvSpPr>
            <p:spPr>
              <a:xfrm>
                <a:off x="1447800" y="4495800"/>
                <a:ext cx="1447800" cy="762000"/>
              </a:xfrm>
              <a:prstGeom prst="roundRect">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ounded Rectangle 214"/>
              <p:cNvSpPr/>
              <p:nvPr/>
            </p:nvSpPr>
            <p:spPr>
              <a:xfrm>
                <a:off x="2925580" y="4490803"/>
                <a:ext cx="1447800" cy="762000"/>
              </a:xfrm>
              <a:prstGeom prst="roundRect">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215"/>
              <p:cNvSpPr/>
              <p:nvPr/>
            </p:nvSpPr>
            <p:spPr>
              <a:xfrm>
                <a:off x="4343400" y="4498299"/>
                <a:ext cx="1447800" cy="762000"/>
              </a:xfrm>
              <a:prstGeom prst="roundRect">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216"/>
              <p:cNvSpPr/>
              <p:nvPr/>
            </p:nvSpPr>
            <p:spPr>
              <a:xfrm>
                <a:off x="5797446" y="4483308"/>
                <a:ext cx="1447800" cy="762000"/>
              </a:xfrm>
              <a:prstGeom prst="roundRect">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Rounded Rectangle 128"/>
            <p:cNvSpPr/>
            <p:nvPr/>
          </p:nvSpPr>
          <p:spPr>
            <a:xfrm>
              <a:off x="6324600" y="2194811"/>
              <a:ext cx="873177" cy="762000"/>
            </a:xfrm>
            <a:prstGeom prst="roundRect">
              <a:avLst/>
            </a:prstGeom>
            <a:solidFill>
              <a:schemeClr val="bg1">
                <a:lumMod val="8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a:off x="6327098" y="3696326"/>
              <a:ext cx="873177" cy="762000"/>
            </a:xfrm>
            <a:prstGeom prst="roundRect">
              <a:avLst/>
            </a:prstGeom>
            <a:solidFill>
              <a:schemeClr val="bg1">
                <a:lumMod val="8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lowchart: Delay 130"/>
            <p:cNvSpPr/>
            <p:nvPr/>
          </p:nvSpPr>
          <p:spPr>
            <a:xfrm rot="16200000">
              <a:off x="3217264" y="2083008"/>
              <a:ext cx="2133600" cy="2667000"/>
            </a:xfrm>
            <a:prstGeom prst="flowChartDelay">
              <a:avLst/>
            </a:prstGeom>
            <a:solidFill>
              <a:schemeClr val="tx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lowchart: Delay 131"/>
            <p:cNvSpPr/>
            <p:nvPr/>
          </p:nvSpPr>
          <p:spPr>
            <a:xfrm rot="16200000">
              <a:off x="3372163" y="2277880"/>
              <a:ext cx="1860030" cy="2308485"/>
            </a:xfrm>
            <a:prstGeom prst="flowChartDelay">
              <a:avLst/>
            </a:prstGeom>
            <a:solidFill>
              <a:srgbClr val="E6C158"/>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3505200" y="2667000"/>
              <a:ext cx="76200" cy="1676400"/>
            </a:xfrm>
            <a:prstGeom prst="rect">
              <a:avLst/>
            </a:prstGeom>
            <a:solidFill>
              <a:schemeClr val="tx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3867462" y="2559570"/>
              <a:ext cx="45719" cy="1817558"/>
            </a:xfrm>
            <a:prstGeom prst="rect">
              <a:avLst/>
            </a:prstGeom>
            <a:solidFill>
              <a:schemeClr val="tx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4182256" y="2484620"/>
              <a:ext cx="74951" cy="1937478"/>
            </a:xfrm>
            <a:prstGeom prst="rect">
              <a:avLst/>
            </a:prstGeom>
            <a:solidFill>
              <a:schemeClr val="tx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4572000" y="2514600"/>
              <a:ext cx="74951" cy="1937478"/>
            </a:xfrm>
            <a:prstGeom prst="rect">
              <a:avLst/>
            </a:prstGeom>
            <a:solidFill>
              <a:schemeClr val="tx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4961744" y="2544580"/>
              <a:ext cx="74951" cy="1937478"/>
            </a:xfrm>
            <a:prstGeom prst="rect">
              <a:avLst/>
            </a:prstGeom>
            <a:solidFill>
              <a:schemeClr val="tx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Isosceles Triangle 137"/>
            <p:cNvSpPr/>
            <p:nvPr/>
          </p:nvSpPr>
          <p:spPr>
            <a:xfrm>
              <a:off x="1143000" y="304800"/>
              <a:ext cx="5943600" cy="1066800"/>
            </a:xfrm>
            <a:prstGeom prst="triangle">
              <a:avLst/>
            </a:prstGeom>
            <a:solidFill>
              <a:schemeClr val="bg1">
                <a:lumMod val="6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Isosceles Triangle 138"/>
            <p:cNvSpPr/>
            <p:nvPr/>
          </p:nvSpPr>
          <p:spPr>
            <a:xfrm>
              <a:off x="1580213" y="457200"/>
              <a:ext cx="5060430" cy="936885"/>
            </a:xfrm>
            <a:prstGeom prst="triangle">
              <a:avLst/>
            </a:prstGeom>
            <a:solidFill>
              <a:schemeClr val="bg1">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0" name="Group 73"/>
            <p:cNvGrpSpPr/>
            <p:nvPr/>
          </p:nvGrpSpPr>
          <p:grpSpPr>
            <a:xfrm>
              <a:off x="914400" y="1425315"/>
              <a:ext cx="1561475" cy="3849974"/>
              <a:chOff x="914400" y="1425315"/>
              <a:chExt cx="1561475" cy="3849974"/>
            </a:xfrm>
          </p:grpSpPr>
          <p:sp>
            <p:nvSpPr>
              <p:cNvPr id="178" name="Rounded Rectangle 177"/>
              <p:cNvSpPr/>
              <p:nvPr/>
            </p:nvSpPr>
            <p:spPr>
              <a:xfrm>
                <a:off x="1407827" y="2192312"/>
                <a:ext cx="690796" cy="762000"/>
              </a:xfrm>
              <a:prstGeom prst="roundRect">
                <a:avLst/>
              </a:prstGeom>
              <a:solidFill>
                <a:srgbClr val="EAD26C"/>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ed Rectangle 178"/>
              <p:cNvSpPr/>
              <p:nvPr/>
            </p:nvSpPr>
            <p:spPr>
              <a:xfrm>
                <a:off x="1440306" y="3723807"/>
                <a:ext cx="690796" cy="762000"/>
              </a:xfrm>
              <a:prstGeom prst="roundRect">
                <a:avLst/>
              </a:prstGeom>
              <a:solidFill>
                <a:schemeClr val="bg1">
                  <a:lumMod val="6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37"/>
              <p:cNvSpPr/>
              <p:nvPr/>
            </p:nvSpPr>
            <p:spPr>
              <a:xfrm>
                <a:off x="1295400" y="1600200"/>
                <a:ext cx="762000" cy="3657600"/>
              </a:xfrm>
              <a:prstGeom prst="roundRect">
                <a:avLst/>
              </a:prstGeom>
              <a:solidFill>
                <a:schemeClr val="bg1">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38"/>
              <p:cNvSpPr/>
              <p:nvPr/>
            </p:nvSpPr>
            <p:spPr>
              <a:xfrm>
                <a:off x="946879" y="1425315"/>
                <a:ext cx="1447800" cy="762000"/>
              </a:xfrm>
              <a:prstGeom prst="roundRect">
                <a:avLst/>
              </a:prstGeom>
              <a:solidFill>
                <a:schemeClr val="bg1">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2" name="Rounded Rectangle 39"/>
              <p:cNvSpPr/>
              <p:nvPr/>
            </p:nvSpPr>
            <p:spPr>
              <a:xfrm>
                <a:off x="966866" y="4513289"/>
                <a:ext cx="1447800" cy="762000"/>
              </a:xfrm>
              <a:prstGeom prst="roundRect">
                <a:avLst/>
              </a:prstGeom>
              <a:solidFill>
                <a:schemeClr val="bg1">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3" name="Rectangle 40"/>
              <p:cNvSpPr/>
              <p:nvPr/>
            </p:nvSpPr>
            <p:spPr>
              <a:xfrm>
                <a:off x="1409076" y="2444646"/>
                <a:ext cx="76200" cy="1676400"/>
              </a:xfrm>
              <a:prstGeom prst="rect">
                <a:avLst/>
              </a:prstGeom>
              <a:solidFill>
                <a:schemeClr val="tx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41"/>
              <p:cNvSpPr/>
              <p:nvPr/>
            </p:nvSpPr>
            <p:spPr>
              <a:xfrm>
                <a:off x="1621436" y="2462134"/>
                <a:ext cx="76200" cy="1676400"/>
              </a:xfrm>
              <a:prstGeom prst="rect">
                <a:avLst/>
              </a:prstGeom>
              <a:solidFill>
                <a:schemeClr val="tx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1831298" y="2447144"/>
                <a:ext cx="76200" cy="1676400"/>
              </a:xfrm>
              <a:prstGeom prst="rect">
                <a:avLst/>
              </a:prstGeom>
              <a:solidFill>
                <a:schemeClr val="tx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6" name="Group 45"/>
              <p:cNvGrpSpPr/>
              <p:nvPr/>
            </p:nvGrpSpPr>
            <p:grpSpPr>
              <a:xfrm>
                <a:off x="914400" y="1447800"/>
                <a:ext cx="1528997" cy="695793"/>
                <a:chOff x="4953000" y="1968708"/>
                <a:chExt cx="5056682" cy="1751350"/>
              </a:xfrm>
            </p:grpSpPr>
            <p:grpSp>
              <p:nvGrpSpPr>
                <p:cNvPr id="201" name="Group 268"/>
                <p:cNvGrpSpPr/>
                <p:nvPr/>
              </p:nvGrpSpPr>
              <p:grpSpPr>
                <a:xfrm>
                  <a:off x="4953000" y="1981200"/>
                  <a:ext cx="1681397" cy="1721370"/>
                  <a:chOff x="4953000" y="1981200"/>
                  <a:chExt cx="1681397" cy="1721370"/>
                </a:xfrm>
              </p:grpSpPr>
              <p:sp>
                <p:nvSpPr>
                  <p:cNvPr id="212" name="Quad Arrow 211"/>
                  <p:cNvSpPr/>
                  <p:nvPr/>
                </p:nvSpPr>
                <p:spPr>
                  <a:xfrm>
                    <a:off x="4953000" y="1981200"/>
                    <a:ext cx="1681397" cy="1721370"/>
                  </a:xfrm>
                  <a:prstGeom prst="quadArrow">
                    <a:avLst>
                      <a:gd name="adj1" fmla="val 43217"/>
                      <a:gd name="adj2" fmla="val 22500"/>
                      <a:gd name="adj3" fmla="val 22500"/>
                    </a:avLst>
                  </a:prstGeom>
                  <a:solidFill>
                    <a:srgbClr val="F4AAF6"/>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Diamond 212"/>
                  <p:cNvSpPr/>
                  <p:nvPr/>
                </p:nvSpPr>
                <p:spPr>
                  <a:xfrm>
                    <a:off x="5486400" y="2362200"/>
                    <a:ext cx="609600" cy="914400"/>
                  </a:xfrm>
                  <a:prstGeom prst="diamond">
                    <a:avLst/>
                  </a:prstGeom>
                  <a:solidFill>
                    <a:schemeClr val="accent5">
                      <a:lumMod val="40000"/>
                      <a:lumOff val="6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 name="Group 269"/>
                <p:cNvGrpSpPr/>
                <p:nvPr/>
              </p:nvGrpSpPr>
              <p:grpSpPr>
                <a:xfrm>
                  <a:off x="6634397" y="1968708"/>
                  <a:ext cx="1681397" cy="1721370"/>
                  <a:chOff x="4953000" y="1981200"/>
                  <a:chExt cx="1681397" cy="1721370"/>
                </a:xfrm>
              </p:grpSpPr>
              <p:sp>
                <p:nvSpPr>
                  <p:cNvPr id="210" name="Quad Arrow 209"/>
                  <p:cNvSpPr/>
                  <p:nvPr/>
                </p:nvSpPr>
                <p:spPr>
                  <a:xfrm>
                    <a:off x="4953000" y="1981200"/>
                    <a:ext cx="1681397" cy="1721370"/>
                  </a:xfrm>
                  <a:prstGeom prst="quadArrow">
                    <a:avLst>
                      <a:gd name="adj1" fmla="val 43217"/>
                      <a:gd name="adj2" fmla="val 22500"/>
                      <a:gd name="adj3" fmla="val 22500"/>
                    </a:avLst>
                  </a:prstGeom>
                  <a:solidFill>
                    <a:srgbClr val="F4AAF6"/>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Diamond 210"/>
                  <p:cNvSpPr/>
                  <p:nvPr/>
                </p:nvSpPr>
                <p:spPr>
                  <a:xfrm>
                    <a:off x="5486400" y="2362200"/>
                    <a:ext cx="609600" cy="914400"/>
                  </a:xfrm>
                  <a:prstGeom prst="diamond">
                    <a:avLst/>
                  </a:prstGeom>
                  <a:solidFill>
                    <a:schemeClr val="accent5">
                      <a:lumMod val="40000"/>
                      <a:lumOff val="6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72"/>
                <p:cNvGrpSpPr/>
                <p:nvPr/>
              </p:nvGrpSpPr>
              <p:grpSpPr>
                <a:xfrm>
                  <a:off x="8328285" y="1998688"/>
                  <a:ext cx="1681397" cy="1721370"/>
                  <a:chOff x="4953000" y="1981200"/>
                  <a:chExt cx="1681397" cy="1721370"/>
                </a:xfrm>
              </p:grpSpPr>
              <p:sp>
                <p:nvSpPr>
                  <p:cNvPr id="208" name="Quad Arrow 207"/>
                  <p:cNvSpPr/>
                  <p:nvPr/>
                </p:nvSpPr>
                <p:spPr>
                  <a:xfrm>
                    <a:off x="4953000" y="1981200"/>
                    <a:ext cx="1681397" cy="1721370"/>
                  </a:xfrm>
                  <a:prstGeom prst="quadArrow">
                    <a:avLst>
                      <a:gd name="adj1" fmla="val 43217"/>
                      <a:gd name="adj2" fmla="val 22500"/>
                      <a:gd name="adj3" fmla="val 22500"/>
                    </a:avLst>
                  </a:prstGeom>
                  <a:solidFill>
                    <a:srgbClr val="F4AAF6"/>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Diamond 208"/>
                  <p:cNvSpPr/>
                  <p:nvPr/>
                </p:nvSpPr>
                <p:spPr>
                  <a:xfrm>
                    <a:off x="5486400" y="2362200"/>
                    <a:ext cx="609600" cy="914400"/>
                  </a:xfrm>
                  <a:prstGeom prst="diamond">
                    <a:avLst/>
                  </a:prstGeom>
                  <a:solidFill>
                    <a:schemeClr val="accent5">
                      <a:lumMod val="40000"/>
                      <a:lumOff val="6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4" name="Isosceles Triangle 203"/>
                <p:cNvSpPr/>
                <p:nvPr/>
              </p:nvSpPr>
              <p:spPr>
                <a:xfrm rot="10800000">
                  <a:off x="6096000" y="2133600"/>
                  <a:ext cx="1066800" cy="457200"/>
                </a:xfrm>
                <a:prstGeom prst="triangle">
                  <a:avLst/>
                </a:prstGeom>
                <a:solidFill>
                  <a:schemeClr val="accent4">
                    <a:lumMod val="60000"/>
                    <a:lumOff val="4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Isosceles Triangle 204"/>
                <p:cNvSpPr/>
                <p:nvPr/>
              </p:nvSpPr>
              <p:spPr>
                <a:xfrm rot="10800000">
                  <a:off x="7816121" y="2111115"/>
                  <a:ext cx="1066800" cy="457200"/>
                </a:xfrm>
                <a:prstGeom prst="triangle">
                  <a:avLst/>
                </a:prstGeom>
                <a:solidFill>
                  <a:schemeClr val="accent4">
                    <a:lumMod val="60000"/>
                    <a:lumOff val="4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Isosceles Triangle 205"/>
                <p:cNvSpPr/>
                <p:nvPr/>
              </p:nvSpPr>
              <p:spPr>
                <a:xfrm>
                  <a:off x="6107243" y="3069236"/>
                  <a:ext cx="1066800" cy="457200"/>
                </a:xfrm>
                <a:prstGeom prst="triangle">
                  <a:avLst/>
                </a:prstGeom>
                <a:solidFill>
                  <a:schemeClr val="accent4">
                    <a:lumMod val="60000"/>
                    <a:lumOff val="4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Isosceles Triangle 206"/>
                <p:cNvSpPr/>
                <p:nvPr/>
              </p:nvSpPr>
              <p:spPr>
                <a:xfrm>
                  <a:off x="7803630" y="3086725"/>
                  <a:ext cx="1066800" cy="457200"/>
                </a:xfrm>
                <a:prstGeom prst="triangle">
                  <a:avLst/>
                </a:prstGeom>
                <a:solidFill>
                  <a:schemeClr val="accent4">
                    <a:lumMod val="60000"/>
                    <a:lumOff val="4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59"/>
              <p:cNvGrpSpPr/>
              <p:nvPr/>
            </p:nvGrpSpPr>
            <p:grpSpPr>
              <a:xfrm>
                <a:off x="946878" y="4553262"/>
                <a:ext cx="1528997" cy="695793"/>
                <a:chOff x="4953000" y="1968708"/>
                <a:chExt cx="5056682" cy="1751350"/>
              </a:xfrm>
            </p:grpSpPr>
            <p:grpSp>
              <p:nvGrpSpPr>
                <p:cNvPr id="188" name="Group 268"/>
                <p:cNvGrpSpPr/>
                <p:nvPr/>
              </p:nvGrpSpPr>
              <p:grpSpPr>
                <a:xfrm>
                  <a:off x="4953000" y="1981200"/>
                  <a:ext cx="1681397" cy="1721370"/>
                  <a:chOff x="4953000" y="1981200"/>
                  <a:chExt cx="1681397" cy="1721370"/>
                </a:xfrm>
              </p:grpSpPr>
              <p:sp>
                <p:nvSpPr>
                  <p:cNvPr id="199" name="Quad Arrow 198"/>
                  <p:cNvSpPr/>
                  <p:nvPr/>
                </p:nvSpPr>
                <p:spPr>
                  <a:xfrm>
                    <a:off x="4953000" y="1981200"/>
                    <a:ext cx="1681397" cy="1721370"/>
                  </a:xfrm>
                  <a:prstGeom prst="quadArrow">
                    <a:avLst>
                      <a:gd name="adj1" fmla="val 43217"/>
                      <a:gd name="adj2" fmla="val 22500"/>
                      <a:gd name="adj3" fmla="val 22500"/>
                    </a:avLst>
                  </a:prstGeom>
                  <a:solidFill>
                    <a:srgbClr val="F4AAF6"/>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Diamond 199"/>
                  <p:cNvSpPr/>
                  <p:nvPr/>
                </p:nvSpPr>
                <p:spPr>
                  <a:xfrm>
                    <a:off x="5486400" y="2362200"/>
                    <a:ext cx="609600" cy="914400"/>
                  </a:xfrm>
                  <a:prstGeom prst="diamond">
                    <a:avLst/>
                  </a:prstGeom>
                  <a:solidFill>
                    <a:schemeClr val="accent5">
                      <a:lumMod val="40000"/>
                      <a:lumOff val="6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269"/>
                <p:cNvGrpSpPr/>
                <p:nvPr/>
              </p:nvGrpSpPr>
              <p:grpSpPr>
                <a:xfrm>
                  <a:off x="6634397" y="1968708"/>
                  <a:ext cx="1681397" cy="1721370"/>
                  <a:chOff x="4953000" y="1981200"/>
                  <a:chExt cx="1681397" cy="1721370"/>
                </a:xfrm>
              </p:grpSpPr>
              <p:sp>
                <p:nvSpPr>
                  <p:cNvPr id="197" name="Quad Arrow 196"/>
                  <p:cNvSpPr/>
                  <p:nvPr/>
                </p:nvSpPr>
                <p:spPr>
                  <a:xfrm>
                    <a:off x="4953000" y="1981200"/>
                    <a:ext cx="1681397" cy="1721370"/>
                  </a:xfrm>
                  <a:prstGeom prst="quadArrow">
                    <a:avLst>
                      <a:gd name="adj1" fmla="val 43217"/>
                      <a:gd name="adj2" fmla="val 22500"/>
                      <a:gd name="adj3" fmla="val 22500"/>
                    </a:avLst>
                  </a:prstGeom>
                  <a:solidFill>
                    <a:srgbClr val="F4AAF6"/>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Diamond 197"/>
                  <p:cNvSpPr/>
                  <p:nvPr/>
                </p:nvSpPr>
                <p:spPr>
                  <a:xfrm>
                    <a:off x="5486400" y="2362200"/>
                    <a:ext cx="609600" cy="914400"/>
                  </a:xfrm>
                  <a:prstGeom prst="diamond">
                    <a:avLst/>
                  </a:prstGeom>
                  <a:solidFill>
                    <a:schemeClr val="accent5">
                      <a:lumMod val="40000"/>
                      <a:lumOff val="6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 name="Group 272"/>
                <p:cNvGrpSpPr/>
                <p:nvPr/>
              </p:nvGrpSpPr>
              <p:grpSpPr>
                <a:xfrm>
                  <a:off x="8328285" y="1998688"/>
                  <a:ext cx="1681397" cy="1721370"/>
                  <a:chOff x="4953000" y="1981200"/>
                  <a:chExt cx="1681397" cy="1721370"/>
                </a:xfrm>
              </p:grpSpPr>
              <p:sp>
                <p:nvSpPr>
                  <p:cNvPr id="195" name="Quad Arrow 67"/>
                  <p:cNvSpPr/>
                  <p:nvPr/>
                </p:nvSpPr>
                <p:spPr>
                  <a:xfrm>
                    <a:off x="4953000" y="1981200"/>
                    <a:ext cx="1681397" cy="1721370"/>
                  </a:xfrm>
                  <a:prstGeom prst="quadArrow">
                    <a:avLst>
                      <a:gd name="adj1" fmla="val 43217"/>
                      <a:gd name="adj2" fmla="val 22500"/>
                      <a:gd name="adj3" fmla="val 22500"/>
                    </a:avLst>
                  </a:prstGeom>
                  <a:solidFill>
                    <a:srgbClr val="F4AAF6"/>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Diamond 68"/>
                  <p:cNvSpPr/>
                  <p:nvPr/>
                </p:nvSpPr>
                <p:spPr>
                  <a:xfrm>
                    <a:off x="5486400" y="2362200"/>
                    <a:ext cx="609600" cy="914400"/>
                  </a:xfrm>
                  <a:prstGeom prst="diamond">
                    <a:avLst/>
                  </a:prstGeom>
                  <a:solidFill>
                    <a:schemeClr val="accent5">
                      <a:lumMod val="40000"/>
                      <a:lumOff val="6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1" name="Isosceles Triangle 190"/>
                <p:cNvSpPr/>
                <p:nvPr/>
              </p:nvSpPr>
              <p:spPr>
                <a:xfrm rot="10800000">
                  <a:off x="6096000" y="2133600"/>
                  <a:ext cx="1066800" cy="457200"/>
                </a:xfrm>
                <a:prstGeom prst="triangle">
                  <a:avLst/>
                </a:prstGeom>
                <a:solidFill>
                  <a:schemeClr val="accent4">
                    <a:lumMod val="60000"/>
                    <a:lumOff val="4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Isosceles Triangle 64"/>
                <p:cNvSpPr/>
                <p:nvPr/>
              </p:nvSpPr>
              <p:spPr>
                <a:xfrm rot="10800000">
                  <a:off x="7816121" y="2111115"/>
                  <a:ext cx="1066800" cy="457200"/>
                </a:xfrm>
                <a:prstGeom prst="triangle">
                  <a:avLst/>
                </a:prstGeom>
                <a:solidFill>
                  <a:schemeClr val="accent4">
                    <a:lumMod val="60000"/>
                    <a:lumOff val="4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Isosceles Triangle 65"/>
                <p:cNvSpPr/>
                <p:nvPr/>
              </p:nvSpPr>
              <p:spPr>
                <a:xfrm>
                  <a:off x="6107243" y="3069236"/>
                  <a:ext cx="1066800" cy="457200"/>
                </a:xfrm>
                <a:prstGeom prst="triangle">
                  <a:avLst/>
                </a:prstGeom>
                <a:solidFill>
                  <a:schemeClr val="accent4">
                    <a:lumMod val="60000"/>
                    <a:lumOff val="4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Isosceles Triangle 66"/>
                <p:cNvSpPr/>
                <p:nvPr/>
              </p:nvSpPr>
              <p:spPr>
                <a:xfrm>
                  <a:off x="7803630" y="3086725"/>
                  <a:ext cx="1066800" cy="457200"/>
                </a:xfrm>
                <a:prstGeom prst="triangle">
                  <a:avLst/>
                </a:prstGeom>
                <a:solidFill>
                  <a:schemeClr val="accent4">
                    <a:lumMod val="60000"/>
                    <a:lumOff val="4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1" name="Group 74"/>
            <p:cNvGrpSpPr/>
            <p:nvPr/>
          </p:nvGrpSpPr>
          <p:grpSpPr>
            <a:xfrm>
              <a:off x="6096000" y="1371600"/>
              <a:ext cx="1561475" cy="3849974"/>
              <a:chOff x="914400" y="1425315"/>
              <a:chExt cx="1561475" cy="3849974"/>
            </a:xfrm>
          </p:grpSpPr>
          <p:sp>
            <p:nvSpPr>
              <p:cNvPr id="142" name="Rounded Rectangle 141"/>
              <p:cNvSpPr/>
              <p:nvPr/>
            </p:nvSpPr>
            <p:spPr>
              <a:xfrm>
                <a:off x="1407827" y="2192312"/>
                <a:ext cx="690796" cy="762000"/>
              </a:xfrm>
              <a:prstGeom prst="roundRect">
                <a:avLst/>
              </a:prstGeom>
              <a:solidFill>
                <a:srgbClr val="EAD26C"/>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a:off x="1440306" y="3723807"/>
                <a:ext cx="690796" cy="762000"/>
              </a:xfrm>
              <a:prstGeom prst="roundRect">
                <a:avLst/>
              </a:prstGeom>
              <a:solidFill>
                <a:schemeClr val="bg1">
                  <a:lumMod val="6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a:off x="1295400" y="1600200"/>
                <a:ext cx="762000" cy="3657600"/>
              </a:xfrm>
              <a:prstGeom prst="roundRect">
                <a:avLst/>
              </a:prstGeom>
              <a:solidFill>
                <a:schemeClr val="bg1">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a:off x="946879" y="1425315"/>
                <a:ext cx="1447800" cy="762000"/>
              </a:xfrm>
              <a:prstGeom prst="roundRect">
                <a:avLst/>
              </a:prstGeom>
              <a:solidFill>
                <a:schemeClr val="bg1">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6" name="Rounded Rectangle 145"/>
              <p:cNvSpPr/>
              <p:nvPr/>
            </p:nvSpPr>
            <p:spPr>
              <a:xfrm>
                <a:off x="966866" y="4513289"/>
                <a:ext cx="1447800" cy="762000"/>
              </a:xfrm>
              <a:prstGeom prst="roundRect">
                <a:avLst/>
              </a:prstGeom>
              <a:solidFill>
                <a:schemeClr val="bg1">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7" name="Rectangle 146"/>
              <p:cNvSpPr/>
              <p:nvPr/>
            </p:nvSpPr>
            <p:spPr>
              <a:xfrm>
                <a:off x="1409076" y="2444646"/>
                <a:ext cx="76200" cy="1676400"/>
              </a:xfrm>
              <a:prstGeom prst="rect">
                <a:avLst/>
              </a:prstGeom>
              <a:solidFill>
                <a:schemeClr val="tx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1621436" y="2462134"/>
                <a:ext cx="76200" cy="1676400"/>
              </a:xfrm>
              <a:prstGeom prst="rect">
                <a:avLst/>
              </a:prstGeom>
              <a:solidFill>
                <a:schemeClr val="tx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1831298" y="2447144"/>
                <a:ext cx="76200" cy="1676400"/>
              </a:xfrm>
              <a:prstGeom prst="rect">
                <a:avLst/>
              </a:prstGeom>
              <a:solidFill>
                <a:schemeClr val="tx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0" name="Group 45"/>
              <p:cNvGrpSpPr/>
              <p:nvPr/>
            </p:nvGrpSpPr>
            <p:grpSpPr>
              <a:xfrm>
                <a:off x="914400" y="1447800"/>
                <a:ext cx="1528997" cy="695793"/>
                <a:chOff x="4953000" y="1968708"/>
                <a:chExt cx="5056682" cy="1751350"/>
              </a:xfrm>
            </p:grpSpPr>
            <p:grpSp>
              <p:nvGrpSpPr>
                <p:cNvPr id="165" name="Group 268"/>
                <p:cNvGrpSpPr/>
                <p:nvPr/>
              </p:nvGrpSpPr>
              <p:grpSpPr>
                <a:xfrm>
                  <a:off x="4953000" y="1981200"/>
                  <a:ext cx="1681397" cy="1721370"/>
                  <a:chOff x="4953000" y="1981200"/>
                  <a:chExt cx="1681397" cy="1721370"/>
                </a:xfrm>
              </p:grpSpPr>
              <p:sp>
                <p:nvSpPr>
                  <p:cNvPr id="176" name="Quad Arrow 175"/>
                  <p:cNvSpPr/>
                  <p:nvPr/>
                </p:nvSpPr>
                <p:spPr>
                  <a:xfrm>
                    <a:off x="4953000" y="1981200"/>
                    <a:ext cx="1681397" cy="1721370"/>
                  </a:xfrm>
                  <a:prstGeom prst="quadArrow">
                    <a:avLst>
                      <a:gd name="adj1" fmla="val 43217"/>
                      <a:gd name="adj2" fmla="val 22500"/>
                      <a:gd name="adj3" fmla="val 22500"/>
                    </a:avLst>
                  </a:prstGeom>
                  <a:solidFill>
                    <a:srgbClr val="F4AAF6"/>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Diamond 176"/>
                  <p:cNvSpPr/>
                  <p:nvPr/>
                </p:nvSpPr>
                <p:spPr>
                  <a:xfrm>
                    <a:off x="5486400" y="2362200"/>
                    <a:ext cx="609600" cy="914400"/>
                  </a:xfrm>
                  <a:prstGeom prst="diamond">
                    <a:avLst/>
                  </a:prstGeom>
                  <a:solidFill>
                    <a:schemeClr val="accent5">
                      <a:lumMod val="40000"/>
                      <a:lumOff val="6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269"/>
                <p:cNvGrpSpPr/>
                <p:nvPr/>
              </p:nvGrpSpPr>
              <p:grpSpPr>
                <a:xfrm>
                  <a:off x="6634397" y="1968708"/>
                  <a:ext cx="1681397" cy="1721370"/>
                  <a:chOff x="4953000" y="1981200"/>
                  <a:chExt cx="1681397" cy="1721370"/>
                </a:xfrm>
              </p:grpSpPr>
              <p:sp>
                <p:nvSpPr>
                  <p:cNvPr id="174" name="Quad Arrow 173"/>
                  <p:cNvSpPr/>
                  <p:nvPr/>
                </p:nvSpPr>
                <p:spPr>
                  <a:xfrm>
                    <a:off x="4953000" y="1981200"/>
                    <a:ext cx="1681397" cy="1721370"/>
                  </a:xfrm>
                  <a:prstGeom prst="quadArrow">
                    <a:avLst>
                      <a:gd name="adj1" fmla="val 43217"/>
                      <a:gd name="adj2" fmla="val 22500"/>
                      <a:gd name="adj3" fmla="val 22500"/>
                    </a:avLst>
                  </a:prstGeom>
                  <a:solidFill>
                    <a:srgbClr val="F4AAF6"/>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Diamond 174"/>
                  <p:cNvSpPr/>
                  <p:nvPr/>
                </p:nvSpPr>
                <p:spPr>
                  <a:xfrm>
                    <a:off x="5486400" y="2362200"/>
                    <a:ext cx="609600" cy="914400"/>
                  </a:xfrm>
                  <a:prstGeom prst="diamond">
                    <a:avLst/>
                  </a:prstGeom>
                  <a:solidFill>
                    <a:schemeClr val="accent5">
                      <a:lumMod val="40000"/>
                      <a:lumOff val="6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272"/>
                <p:cNvGrpSpPr/>
                <p:nvPr/>
              </p:nvGrpSpPr>
              <p:grpSpPr>
                <a:xfrm>
                  <a:off x="8328285" y="1998688"/>
                  <a:ext cx="1681397" cy="1721370"/>
                  <a:chOff x="4953000" y="1981200"/>
                  <a:chExt cx="1681397" cy="1721370"/>
                </a:xfrm>
              </p:grpSpPr>
              <p:sp>
                <p:nvSpPr>
                  <p:cNvPr id="172" name="Quad Arrow 171"/>
                  <p:cNvSpPr/>
                  <p:nvPr/>
                </p:nvSpPr>
                <p:spPr>
                  <a:xfrm>
                    <a:off x="4953000" y="1981200"/>
                    <a:ext cx="1681397" cy="1721370"/>
                  </a:xfrm>
                  <a:prstGeom prst="quadArrow">
                    <a:avLst>
                      <a:gd name="adj1" fmla="val 43217"/>
                      <a:gd name="adj2" fmla="val 22500"/>
                      <a:gd name="adj3" fmla="val 22500"/>
                    </a:avLst>
                  </a:prstGeom>
                  <a:solidFill>
                    <a:srgbClr val="F4AAF6"/>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Diamond 172"/>
                  <p:cNvSpPr/>
                  <p:nvPr/>
                </p:nvSpPr>
                <p:spPr>
                  <a:xfrm>
                    <a:off x="5486400" y="2362200"/>
                    <a:ext cx="609600" cy="914400"/>
                  </a:xfrm>
                  <a:prstGeom prst="diamond">
                    <a:avLst/>
                  </a:prstGeom>
                  <a:solidFill>
                    <a:schemeClr val="accent5">
                      <a:lumMod val="40000"/>
                      <a:lumOff val="6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8" name="Isosceles Triangle 167"/>
                <p:cNvSpPr/>
                <p:nvPr/>
              </p:nvSpPr>
              <p:spPr>
                <a:xfrm rot="10800000">
                  <a:off x="6096000" y="2133600"/>
                  <a:ext cx="1066800" cy="457200"/>
                </a:xfrm>
                <a:prstGeom prst="triangle">
                  <a:avLst/>
                </a:prstGeom>
                <a:solidFill>
                  <a:schemeClr val="accent4">
                    <a:lumMod val="60000"/>
                    <a:lumOff val="4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Isosceles Triangle 168"/>
                <p:cNvSpPr/>
                <p:nvPr/>
              </p:nvSpPr>
              <p:spPr>
                <a:xfrm rot="10800000">
                  <a:off x="7816121" y="2111115"/>
                  <a:ext cx="1066800" cy="457200"/>
                </a:xfrm>
                <a:prstGeom prst="triangle">
                  <a:avLst/>
                </a:prstGeom>
                <a:solidFill>
                  <a:schemeClr val="accent4">
                    <a:lumMod val="60000"/>
                    <a:lumOff val="4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Isosceles Triangle 169"/>
                <p:cNvSpPr/>
                <p:nvPr/>
              </p:nvSpPr>
              <p:spPr>
                <a:xfrm>
                  <a:off x="6107243" y="3069236"/>
                  <a:ext cx="1066800" cy="457200"/>
                </a:xfrm>
                <a:prstGeom prst="triangle">
                  <a:avLst/>
                </a:prstGeom>
                <a:solidFill>
                  <a:schemeClr val="accent4">
                    <a:lumMod val="60000"/>
                    <a:lumOff val="4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Isosceles Triangle 170"/>
                <p:cNvSpPr/>
                <p:nvPr/>
              </p:nvSpPr>
              <p:spPr>
                <a:xfrm>
                  <a:off x="7803630" y="3086725"/>
                  <a:ext cx="1066800" cy="457200"/>
                </a:xfrm>
                <a:prstGeom prst="triangle">
                  <a:avLst/>
                </a:prstGeom>
                <a:solidFill>
                  <a:schemeClr val="accent4">
                    <a:lumMod val="60000"/>
                    <a:lumOff val="4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59"/>
              <p:cNvGrpSpPr/>
              <p:nvPr/>
            </p:nvGrpSpPr>
            <p:grpSpPr>
              <a:xfrm>
                <a:off x="946878" y="4553262"/>
                <a:ext cx="1528997" cy="695793"/>
                <a:chOff x="4953000" y="1968708"/>
                <a:chExt cx="5056682" cy="1751350"/>
              </a:xfrm>
            </p:grpSpPr>
            <p:grpSp>
              <p:nvGrpSpPr>
                <p:cNvPr id="152" name="Group 268"/>
                <p:cNvGrpSpPr/>
                <p:nvPr/>
              </p:nvGrpSpPr>
              <p:grpSpPr>
                <a:xfrm>
                  <a:off x="4953000" y="1981200"/>
                  <a:ext cx="1681397" cy="1721370"/>
                  <a:chOff x="4953000" y="1981200"/>
                  <a:chExt cx="1681397" cy="1721370"/>
                </a:xfrm>
              </p:grpSpPr>
              <p:sp>
                <p:nvSpPr>
                  <p:cNvPr id="163" name="Quad Arrow 162"/>
                  <p:cNvSpPr/>
                  <p:nvPr/>
                </p:nvSpPr>
                <p:spPr>
                  <a:xfrm>
                    <a:off x="4953000" y="1981200"/>
                    <a:ext cx="1681397" cy="1721370"/>
                  </a:xfrm>
                  <a:prstGeom prst="quadArrow">
                    <a:avLst>
                      <a:gd name="adj1" fmla="val 43217"/>
                      <a:gd name="adj2" fmla="val 22500"/>
                      <a:gd name="adj3" fmla="val 22500"/>
                    </a:avLst>
                  </a:prstGeom>
                  <a:solidFill>
                    <a:srgbClr val="F4AAF6"/>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Diamond 163"/>
                  <p:cNvSpPr/>
                  <p:nvPr/>
                </p:nvSpPr>
                <p:spPr>
                  <a:xfrm>
                    <a:off x="5486400" y="2362200"/>
                    <a:ext cx="609600" cy="914400"/>
                  </a:xfrm>
                  <a:prstGeom prst="diamond">
                    <a:avLst/>
                  </a:prstGeom>
                  <a:solidFill>
                    <a:schemeClr val="accent5">
                      <a:lumMod val="40000"/>
                      <a:lumOff val="6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269"/>
                <p:cNvGrpSpPr/>
                <p:nvPr/>
              </p:nvGrpSpPr>
              <p:grpSpPr>
                <a:xfrm>
                  <a:off x="6634397" y="1968708"/>
                  <a:ext cx="1681397" cy="1721370"/>
                  <a:chOff x="4953000" y="1981200"/>
                  <a:chExt cx="1681397" cy="1721370"/>
                </a:xfrm>
              </p:grpSpPr>
              <p:sp>
                <p:nvSpPr>
                  <p:cNvPr id="161" name="Quad Arrow 160"/>
                  <p:cNvSpPr/>
                  <p:nvPr/>
                </p:nvSpPr>
                <p:spPr>
                  <a:xfrm>
                    <a:off x="4953000" y="1981200"/>
                    <a:ext cx="1681397" cy="1721370"/>
                  </a:xfrm>
                  <a:prstGeom prst="quadArrow">
                    <a:avLst>
                      <a:gd name="adj1" fmla="val 43217"/>
                      <a:gd name="adj2" fmla="val 22500"/>
                      <a:gd name="adj3" fmla="val 22500"/>
                    </a:avLst>
                  </a:prstGeom>
                  <a:solidFill>
                    <a:srgbClr val="F4AAF6"/>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Diamond 161"/>
                  <p:cNvSpPr/>
                  <p:nvPr/>
                </p:nvSpPr>
                <p:spPr>
                  <a:xfrm>
                    <a:off x="5486400" y="2362200"/>
                    <a:ext cx="609600" cy="914400"/>
                  </a:xfrm>
                  <a:prstGeom prst="diamond">
                    <a:avLst/>
                  </a:prstGeom>
                  <a:solidFill>
                    <a:schemeClr val="accent5">
                      <a:lumMod val="40000"/>
                      <a:lumOff val="6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272"/>
                <p:cNvGrpSpPr/>
                <p:nvPr/>
              </p:nvGrpSpPr>
              <p:grpSpPr>
                <a:xfrm>
                  <a:off x="8328285" y="1998688"/>
                  <a:ext cx="1681397" cy="1721370"/>
                  <a:chOff x="4953000" y="1981200"/>
                  <a:chExt cx="1681397" cy="1721370"/>
                </a:xfrm>
              </p:grpSpPr>
              <p:sp>
                <p:nvSpPr>
                  <p:cNvPr id="159" name="Quad Arrow 158"/>
                  <p:cNvSpPr/>
                  <p:nvPr/>
                </p:nvSpPr>
                <p:spPr>
                  <a:xfrm>
                    <a:off x="4953000" y="1981200"/>
                    <a:ext cx="1681397" cy="1721370"/>
                  </a:xfrm>
                  <a:prstGeom prst="quadArrow">
                    <a:avLst>
                      <a:gd name="adj1" fmla="val 43217"/>
                      <a:gd name="adj2" fmla="val 22500"/>
                      <a:gd name="adj3" fmla="val 22500"/>
                    </a:avLst>
                  </a:prstGeom>
                  <a:solidFill>
                    <a:srgbClr val="F4AAF6"/>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Diamond 159"/>
                  <p:cNvSpPr/>
                  <p:nvPr/>
                </p:nvSpPr>
                <p:spPr>
                  <a:xfrm>
                    <a:off x="5486400" y="2362200"/>
                    <a:ext cx="609600" cy="914400"/>
                  </a:xfrm>
                  <a:prstGeom prst="diamond">
                    <a:avLst/>
                  </a:prstGeom>
                  <a:solidFill>
                    <a:schemeClr val="accent5">
                      <a:lumMod val="40000"/>
                      <a:lumOff val="6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Isosceles Triangle 154"/>
                <p:cNvSpPr/>
                <p:nvPr/>
              </p:nvSpPr>
              <p:spPr>
                <a:xfrm rot="10800000">
                  <a:off x="6096000" y="2133600"/>
                  <a:ext cx="1066800" cy="457200"/>
                </a:xfrm>
                <a:prstGeom prst="triangle">
                  <a:avLst/>
                </a:prstGeom>
                <a:solidFill>
                  <a:schemeClr val="accent4">
                    <a:lumMod val="60000"/>
                    <a:lumOff val="4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Isosceles Triangle 155"/>
                <p:cNvSpPr/>
                <p:nvPr/>
              </p:nvSpPr>
              <p:spPr>
                <a:xfrm rot="10800000">
                  <a:off x="7816121" y="2111115"/>
                  <a:ext cx="1066800" cy="457200"/>
                </a:xfrm>
                <a:prstGeom prst="triangle">
                  <a:avLst/>
                </a:prstGeom>
                <a:solidFill>
                  <a:schemeClr val="accent4">
                    <a:lumMod val="60000"/>
                    <a:lumOff val="4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Isosceles Triangle 156"/>
                <p:cNvSpPr/>
                <p:nvPr/>
              </p:nvSpPr>
              <p:spPr>
                <a:xfrm>
                  <a:off x="6107243" y="3069236"/>
                  <a:ext cx="1066800" cy="457200"/>
                </a:xfrm>
                <a:prstGeom prst="triangle">
                  <a:avLst/>
                </a:prstGeom>
                <a:solidFill>
                  <a:schemeClr val="accent4">
                    <a:lumMod val="60000"/>
                    <a:lumOff val="4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Isosceles Triangle 157"/>
                <p:cNvSpPr/>
                <p:nvPr/>
              </p:nvSpPr>
              <p:spPr>
                <a:xfrm>
                  <a:off x="7803630" y="3086725"/>
                  <a:ext cx="1066800" cy="457200"/>
                </a:xfrm>
                <a:prstGeom prst="triangle">
                  <a:avLst/>
                </a:prstGeom>
                <a:solidFill>
                  <a:schemeClr val="accent4">
                    <a:lumMod val="60000"/>
                    <a:lumOff val="4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32" name="Rectangle 231"/>
          <p:cNvSpPr/>
          <p:nvPr/>
        </p:nvSpPr>
        <p:spPr>
          <a:xfrm>
            <a:off x="4909458" y="3261249"/>
            <a:ext cx="3439885" cy="1754326"/>
          </a:xfrm>
          <a:prstGeom prst="rect">
            <a:avLst/>
          </a:prstGeom>
        </p:spPr>
        <p:txBody>
          <a:bodyPr wrap="square">
            <a:spAutoFit/>
          </a:bodyPr>
          <a:lstStyle/>
          <a:p>
            <a:r>
              <a:rPr lang="en-US" dirty="0">
                <a:solidFill>
                  <a:schemeClr val="bg1"/>
                </a:solidFill>
                <a:latin typeface="Palatino"/>
              </a:rPr>
              <a:t>Blessed </a:t>
            </a:r>
            <a:r>
              <a:rPr lang="en-US" i="1" dirty="0">
                <a:solidFill>
                  <a:schemeClr val="bg1"/>
                </a:solidFill>
                <a:latin typeface="Palatino"/>
              </a:rPr>
              <a:t>be</a:t>
            </a:r>
            <a:r>
              <a:rPr lang="en-US" dirty="0">
                <a:solidFill>
                  <a:schemeClr val="bg1"/>
                </a:solidFill>
                <a:latin typeface="Palatino"/>
              </a:rPr>
              <a:t> the God and Father of our Lord Jesus Christ, who hath blessed us with all spiritual blessings in heavenly </a:t>
            </a:r>
            <a:r>
              <a:rPr lang="en-US" i="1" dirty="0">
                <a:solidFill>
                  <a:schemeClr val="bg1"/>
                </a:solidFill>
                <a:latin typeface="Palatino"/>
              </a:rPr>
              <a:t>places</a:t>
            </a:r>
            <a:r>
              <a:rPr lang="en-US" dirty="0">
                <a:solidFill>
                  <a:schemeClr val="bg1"/>
                </a:solidFill>
                <a:latin typeface="Palatino"/>
              </a:rPr>
              <a:t> in Christ:</a:t>
            </a:r>
          </a:p>
          <a:p>
            <a:r>
              <a:rPr lang="en-US" dirty="0">
                <a:solidFill>
                  <a:schemeClr val="bg1"/>
                </a:solidFill>
                <a:latin typeface="Palatino"/>
              </a:rPr>
              <a:t>Ephesians 1:3</a:t>
            </a:r>
            <a:endParaRPr lang="en-US" dirty="0">
              <a:solidFill>
                <a:schemeClr val="bg1"/>
              </a:solidFill>
            </a:endParaRPr>
          </a:p>
        </p:txBody>
      </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mage result for brick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9251" r="5252" b="356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8343" y="805544"/>
            <a:ext cx="3733800" cy="1200329"/>
          </a:xfrm>
          <a:prstGeom prst="rect">
            <a:avLst/>
          </a:prstGeom>
          <a:noFill/>
        </p:spPr>
        <p:txBody>
          <a:bodyPr wrap="square" rtlCol="0">
            <a:spAutoFit/>
          </a:bodyPr>
          <a:lstStyle/>
          <a:p>
            <a:r>
              <a:rPr lang="en-US" sz="2400" dirty="0">
                <a:solidFill>
                  <a:schemeClr val="bg1"/>
                </a:solidFill>
              </a:rPr>
              <a:t>Have you ever wondered why you were born at this time and this place?</a:t>
            </a:r>
          </a:p>
        </p:txBody>
      </p:sp>
      <p:sp>
        <p:nvSpPr>
          <p:cNvPr id="9" name="TextBox 8"/>
          <p:cNvSpPr txBox="1"/>
          <p:nvPr/>
        </p:nvSpPr>
        <p:spPr>
          <a:xfrm>
            <a:off x="1524000" y="0"/>
            <a:ext cx="8991600" cy="707886"/>
          </a:xfrm>
          <a:prstGeom prst="rect">
            <a:avLst/>
          </a:prstGeom>
          <a:noFill/>
        </p:spPr>
        <p:txBody>
          <a:bodyPr wrap="square" rtlCol="0">
            <a:spAutoFit/>
          </a:bodyPr>
          <a:lstStyle/>
          <a:p>
            <a:pPr algn="ctr"/>
            <a:r>
              <a:rPr lang="en-US" sz="4000" dirty="0">
                <a:solidFill>
                  <a:schemeClr val="bg1"/>
                </a:solidFill>
                <a:latin typeface="Calisto MT" panose="02040603050505030304" pitchFamily="18" charset="0"/>
              </a:rPr>
              <a:t>How Does That Apply to Us?</a:t>
            </a:r>
          </a:p>
        </p:txBody>
      </p:sp>
      <p:sp>
        <p:nvSpPr>
          <p:cNvPr id="7" name="TextBox 6"/>
          <p:cNvSpPr txBox="1"/>
          <p:nvPr/>
        </p:nvSpPr>
        <p:spPr>
          <a:xfrm>
            <a:off x="3037114" y="3135085"/>
            <a:ext cx="3733800" cy="1569660"/>
          </a:xfrm>
          <a:prstGeom prst="rect">
            <a:avLst/>
          </a:prstGeom>
          <a:noFill/>
        </p:spPr>
        <p:txBody>
          <a:bodyPr wrap="square" rtlCol="0">
            <a:spAutoFit/>
          </a:bodyPr>
          <a:lstStyle/>
          <a:p>
            <a:r>
              <a:rPr lang="en-US" sz="2400" dirty="0">
                <a:solidFill>
                  <a:schemeClr val="bg1"/>
                </a:solidFill>
              </a:rPr>
              <a:t>Do you think you were foreordained to do something special for Heavenly Father?</a:t>
            </a:r>
          </a:p>
        </p:txBody>
      </p:sp>
      <p:pic>
        <p:nvPicPr>
          <p:cNvPr id="10" name="Picture 9" descr="2012-08-08_10-37-36_864.jpg"/>
          <p:cNvPicPr>
            <a:picLocks noChangeAspect="1"/>
          </p:cNvPicPr>
          <p:nvPr/>
        </p:nvPicPr>
        <p:blipFill>
          <a:blip r:embed="rId3" cstate="print"/>
          <a:stretch>
            <a:fillRect/>
          </a:stretch>
        </p:blipFill>
        <p:spPr>
          <a:xfrm>
            <a:off x="674914" y="2601686"/>
            <a:ext cx="2104838" cy="3733800"/>
          </a:xfrm>
          <a:prstGeom prst="rect">
            <a:avLst/>
          </a:prstGeom>
        </p:spPr>
      </p:pic>
      <p:sp>
        <p:nvSpPr>
          <p:cNvPr id="11" name="TextBox 10"/>
          <p:cNvSpPr txBox="1"/>
          <p:nvPr/>
        </p:nvSpPr>
        <p:spPr>
          <a:xfrm>
            <a:off x="8784771" y="4887686"/>
            <a:ext cx="2993571" cy="1200329"/>
          </a:xfrm>
          <a:prstGeom prst="rect">
            <a:avLst/>
          </a:prstGeom>
          <a:noFill/>
        </p:spPr>
        <p:txBody>
          <a:bodyPr wrap="square" rtlCol="0">
            <a:spAutoFit/>
          </a:bodyPr>
          <a:lstStyle/>
          <a:p>
            <a:r>
              <a:rPr lang="en-US" sz="2400" dirty="0">
                <a:solidFill>
                  <a:schemeClr val="bg1"/>
                </a:solidFill>
              </a:rPr>
              <a:t>A forgetfulness  separates premortal life from earth life.</a:t>
            </a:r>
          </a:p>
        </p:txBody>
      </p:sp>
      <p:sp>
        <p:nvSpPr>
          <p:cNvPr id="12" name="TextBox 11"/>
          <p:cNvSpPr txBox="1"/>
          <p:nvPr/>
        </p:nvSpPr>
        <p:spPr>
          <a:xfrm>
            <a:off x="8098971" y="3897087"/>
            <a:ext cx="3733800" cy="461665"/>
          </a:xfrm>
          <a:prstGeom prst="rect">
            <a:avLst/>
          </a:prstGeom>
          <a:noFill/>
        </p:spPr>
        <p:txBody>
          <a:bodyPr wrap="square" rtlCol="0">
            <a:spAutoFit/>
          </a:bodyPr>
          <a:lstStyle/>
          <a:p>
            <a:r>
              <a:rPr lang="en-US" sz="2400" dirty="0">
                <a:solidFill>
                  <a:schemeClr val="bg1"/>
                </a:solidFill>
              </a:rPr>
              <a:t>Why Did We Have to Forget?</a:t>
            </a:r>
          </a:p>
        </p:txBody>
      </p:sp>
      <p:pic>
        <p:nvPicPr>
          <p:cNvPr id="3" name="Picture 2">
            <a:extLst>
              <a:ext uri="{FF2B5EF4-FFF2-40B4-BE49-F238E27FC236}">
                <a16:creationId xmlns:a16="http://schemas.microsoft.com/office/drawing/2014/main" id="{8CE10503-7DFB-4E68-8808-04C0480F337B}"/>
              </a:ext>
            </a:extLst>
          </p:cNvPr>
          <p:cNvPicPr>
            <a:picLocks noChangeAspect="1"/>
          </p:cNvPicPr>
          <p:nvPr/>
        </p:nvPicPr>
        <p:blipFill rotWithShape="1">
          <a:blip r:embed="rId4">
            <a:extLst>
              <a:ext uri="{28A0092B-C50C-407E-A947-70E740481C1C}">
                <a14:useLocalDpi xmlns:a14="http://schemas.microsoft.com/office/drawing/2010/main" val="0"/>
              </a:ext>
            </a:extLst>
          </a:blip>
          <a:srcRect r="24026"/>
          <a:stretch/>
        </p:blipFill>
        <p:spPr>
          <a:xfrm>
            <a:off x="3929743" y="603414"/>
            <a:ext cx="2547257" cy="2362200"/>
          </a:xfrm>
          <a:prstGeom prst="rect">
            <a:avLst/>
          </a:prstGeom>
        </p:spPr>
      </p:pic>
      <p:pic>
        <p:nvPicPr>
          <p:cNvPr id="6" name="Picture 5">
            <a:extLst>
              <a:ext uri="{FF2B5EF4-FFF2-40B4-BE49-F238E27FC236}">
                <a16:creationId xmlns:a16="http://schemas.microsoft.com/office/drawing/2014/main" id="{6705C197-A90C-4C15-BDC1-79FF2E4AF2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3400" y="800100"/>
            <a:ext cx="2895600" cy="2895600"/>
          </a:xfrm>
          <a:prstGeom prst="rect">
            <a:avLst/>
          </a:prstGeom>
        </p:spPr>
      </p:pic>
      <p:pic>
        <p:nvPicPr>
          <p:cNvPr id="16" name="Picture 15">
            <a:extLst>
              <a:ext uri="{FF2B5EF4-FFF2-40B4-BE49-F238E27FC236}">
                <a16:creationId xmlns:a16="http://schemas.microsoft.com/office/drawing/2014/main" id="{5BD8B153-76E8-4151-8EB9-CEB29B5961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32960" y="4653717"/>
            <a:ext cx="2828925" cy="1876425"/>
          </a:xfrm>
          <a:prstGeom prst="rect">
            <a:avLst/>
          </a:prstGeom>
        </p:spPr>
      </p:pic>
    </p:spTree>
    <p:extLst>
      <p:ext uri="{BB962C8B-B14F-4D97-AF65-F5344CB8AC3E}">
        <p14:creationId xmlns:p14="http://schemas.microsoft.com/office/powerpoint/2010/main" val="38782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mage result for brick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9251" r="5252" b="356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8342" y="805544"/>
            <a:ext cx="5965371" cy="5324535"/>
          </a:xfrm>
          <a:prstGeom prst="rect">
            <a:avLst/>
          </a:prstGeom>
          <a:noFill/>
        </p:spPr>
        <p:txBody>
          <a:bodyPr wrap="square" rtlCol="0">
            <a:spAutoFit/>
          </a:bodyPr>
          <a:lstStyle/>
          <a:p>
            <a:r>
              <a:rPr lang="en-US" sz="2400" dirty="0">
                <a:solidFill>
                  <a:schemeClr val="bg1"/>
                </a:solidFill>
              </a:rPr>
              <a:t>Some people have difficulty understanding that their existence before this earth life could be forgotten. </a:t>
            </a:r>
          </a:p>
          <a:p>
            <a:endParaRPr lang="en-US" sz="2400" dirty="0">
              <a:solidFill>
                <a:schemeClr val="bg1"/>
              </a:solidFill>
            </a:endParaRPr>
          </a:p>
          <a:p>
            <a:r>
              <a:rPr lang="en-US" sz="2400" dirty="0">
                <a:solidFill>
                  <a:schemeClr val="bg1"/>
                </a:solidFill>
              </a:rPr>
              <a:t>Because we do not recall the first few years of early childhood does not mean that we didn’t exist, that we didn’t eat, play, laugh, and interact with family and friends. So it is with our premortal estate. </a:t>
            </a:r>
          </a:p>
          <a:p>
            <a:endParaRPr lang="en-US" sz="2400" dirty="0">
              <a:solidFill>
                <a:schemeClr val="bg1"/>
              </a:solidFill>
            </a:endParaRPr>
          </a:p>
          <a:p>
            <a:r>
              <a:rPr lang="en-US" sz="2400" dirty="0">
                <a:solidFill>
                  <a:schemeClr val="bg1"/>
                </a:solidFill>
              </a:rPr>
              <a:t>We lived and associated, grew and learned; yet we cannot recall those former activities for reasons that the Lord in His eternal wisdom </a:t>
            </a:r>
            <a:r>
              <a:rPr lang="en-US" sz="2800" dirty="0">
                <a:solidFill>
                  <a:schemeClr val="bg1"/>
                </a:solidFill>
                <a:effectLst>
                  <a:glow rad="139700">
                    <a:schemeClr val="accent2">
                      <a:satMod val="175000"/>
                      <a:alpha val="40000"/>
                    </a:schemeClr>
                  </a:glow>
                </a:effectLst>
              </a:rPr>
              <a:t>has not fully revealed to us. </a:t>
            </a:r>
          </a:p>
        </p:txBody>
      </p:sp>
      <p:sp>
        <p:nvSpPr>
          <p:cNvPr id="2" name="Rectangle 1"/>
          <p:cNvSpPr/>
          <p:nvPr/>
        </p:nvSpPr>
        <p:spPr>
          <a:xfrm>
            <a:off x="11665825" y="6390305"/>
            <a:ext cx="442750" cy="369332"/>
          </a:xfrm>
          <a:prstGeom prst="rect">
            <a:avLst/>
          </a:prstGeom>
        </p:spPr>
        <p:txBody>
          <a:bodyPr wrap="none">
            <a:spAutoFit/>
          </a:bodyPr>
          <a:lstStyle/>
          <a:p>
            <a:r>
              <a:rPr lang="en-US" dirty="0">
                <a:solidFill>
                  <a:schemeClr val="bg1"/>
                </a:solidFill>
              </a:rPr>
              <a:t>(7)</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6000" y="1864180"/>
            <a:ext cx="3813627" cy="2860220"/>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9313" t="33810" r="21217" b="9365"/>
          <a:stretch/>
        </p:blipFill>
        <p:spPr>
          <a:xfrm>
            <a:off x="10189027" y="4103913"/>
            <a:ext cx="1698171" cy="2163507"/>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32251" t="18218" r="31493" b="9993"/>
          <a:stretch/>
        </p:blipFill>
        <p:spPr>
          <a:xfrm>
            <a:off x="6477000" y="381000"/>
            <a:ext cx="1575967" cy="1872343"/>
          </a:xfrm>
          <a:prstGeom prst="rect">
            <a:avLst/>
          </a:prstGeom>
        </p:spPr>
      </p:pic>
    </p:spTree>
    <p:extLst>
      <p:ext uri="{BB962C8B-B14F-4D97-AF65-F5344CB8AC3E}">
        <p14:creationId xmlns:p14="http://schemas.microsoft.com/office/powerpoint/2010/main" val="269314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Image result for brick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9251" r="5252" b="356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6685" y="2819401"/>
            <a:ext cx="3733800" cy="1200329"/>
          </a:xfrm>
          <a:prstGeom prst="rect">
            <a:avLst/>
          </a:prstGeom>
          <a:noFill/>
        </p:spPr>
        <p:txBody>
          <a:bodyPr wrap="square" rtlCol="0">
            <a:spAutoFit/>
          </a:bodyPr>
          <a:lstStyle/>
          <a:p>
            <a:r>
              <a:rPr lang="en-US" sz="2400" dirty="0">
                <a:solidFill>
                  <a:schemeClr val="bg1"/>
                </a:solidFill>
              </a:rPr>
              <a:t>We may not know many details about our individual premortal existence.</a:t>
            </a:r>
          </a:p>
        </p:txBody>
      </p:sp>
      <p:sp>
        <p:nvSpPr>
          <p:cNvPr id="9" name="TextBox 8"/>
          <p:cNvSpPr txBox="1"/>
          <p:nvPr/>
        </p:nvSpPr>
        <p:spPr>
          <a:xfrm>
            <a:off x="1524000" y="0"/>
            <a:ext cx="8991600" cy="707886"/>
          </a:xfrm>
          <a:prstGeom prst="rect">
            <a:avLst/>
          </a:prstGeom>
          <a:noFill/>
        </p:spPr>
        <p:txBody>
          <a:bodyPr wrap="square" rtlCol="0">
            <a:spAutoFit/>
          </a:bodyPr>
          <a:lstStyle/>
          <a:p>
            <a:pPr algn="ctr"/>
            <a:r>
              <a:rPr lang="en-US" sz="4000" dirty="0">
                <a:solidFill>
                  <a:schemeClr val="bg1"/>
                </a:solidFill>
                <a:latin typeface="Calisto MT" panose="02040603050505030304" pitchFamily="18" charset="0"/>
              </a:rPr>
              <a:t>Remembering VS Not Knowing</a:t>
            </a:r>
          </a:p>
        </p:txBody>
      </p:sp>
      <p:sp>
        <p:nvSpPr>
          <p:cNvPr id="6" name="TextBox 5"/>
          <p:cNvSpPr txBox="1"/>
          <p:nvPr/>
        </p:nvSpPr>
        <p:spPr>
          <a:xfrm>
            <a:off x="8109857" y="3864429"/>
            <a:ext cx="3733800" cy="2677656"/>
          </a:xfrm>
          <a:prstGeom prst="rect">
            <a:avLst/>
          </a:prstGeom>
          <a:noFill/>
        </p:spPr>
        <p:txBody>
          <a:bodyPr wrap="square" rtlCol="0">
            <a:spAutoFit/>
          </a:bodyPr>
          <a:lstStyle/>
          <a:p>
            <a:r>
              <a:rPr lang="en-US" sz="2400" i="1" dirty="0">
                <a:solidFill>
                  <a:srgbClr val="FFFF00"/>
                </a:solidFill>
              </a:rPr>
              <a:t>“And hath made of one blood all nations of men for to dwell on all the face of the earth, and hath determined the times before appointed, and the bounds of their habitation;”</a:t>
            </a:r>
          </a:p>
        </p:txBody>
      </p:sp>
      <p:sp>
        <p:nvSpPr>
          <p:cNvPr id="7" name="TextBox 6"/>
          <p:cNvSpPr txBox="1"/>
          <p:nvPr/>
        </p:nvSpPr>
        <p:spPr>
          <a:xfrm>
            <a:off x="152399" y="6410981"/>
            <a:ext cx="7391400" cy="369332"/>
          </a:xfrm>
          <a:prstGeom prst="rect">
            <a:avLst/>
          </a:prstGeom>
          <a:noFill/>
        </p:spPr>
        <p:txBody>
          <a:bodyPr wrap="square" rtlCol="0">
            <a:spAutoFit/>
          </a:bodyPr>
          <a:lstStyle/>
          <a:p>
            <a:r>
              <a:rPr lang="en-US" dirty="0">
                <a:solidFill>
                  <a:schemeClr val="bg1"/>
                </a:solidFill>
              </a:rPr>
              <a:t>Acts 17:26</a:t>
            </a:r>
          </a:p>
        </p:txBody>
      </p:sp>
      <p:sp>
        <p:nvSpPr>
          <p:cNvPr id="11" name="TextBox 10"/>
          <p:cNvSpPr txBox="1"/>
          <p:nvPr/>
        </p:nvSpPr>
        <p:spPr>
          <a:xfrm>
            <a:off x="435428" y="664029"/>
            <a:ext cx="4582886" cy="1569660"/>
          </a:xfrm>
          <a:prstGeom prst="rect">
            <a:avLst/>
          </a:prstGeom>
          <a:noFill/>
        </p:spPr>
        <p:txBody>
          <a:bodyPr wrap="square" rtlCol="0">
            <a:spAutoFit/>
          </a:bodyPr>
          <a:lstStyle/>
          <a:p>
            <a:r>
              <a:rPr lang="en-US" sz="2400" dirty="0">
                <a:solidFill>
                  <a:schemeClr val="bg1"/>
                </a:solidFill>
              </a:rPr>
              <a:t>If you could remember what it was like before you came to earth do you think you would live differently or the same?</a:t>
            </a:r>
          </a:p>
        </p:txBody>
      </p:sp>
      <p:pic>
        <p:nvPicPr>
          <p:cNvPr id="3" name="Picture 2">
            <a:extLst>
              <a:ext uri="{FF2B5EF4-FFF2-40B4-BE49-F238E27FC236}">
                <a16:creationId xmlns:a16="http://schemas.microsoft.com/office/drawing/2014/main" id="{92946DC1-3923-4042-B402-5937370613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1787" y="1001841"/>
            <a:ext cx="3575199" cy="2376456"/>
          </a:xfrm>
          <a:prstGeom prst="rect">
            <a:avLst/>
          </a:prstGeom>
        </p:spPr>
      </p:pic>
      <p:pic>
        <p:nvPicPr>
          <p:cNvPr id="8" name="Picture 7">
            <a:extLst>
              <a:ext uri="{FF2B5EF4-FFF2-40B4-BE49-F238E27FC236}">
                <a16:creationId xmlns:a16="http://schemas.microsoft.com/office/drawing/2014/main" id="{BD22D93D-283C-4ACA-8C4A-AE812DA65B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9948" y="3937192"/>
            <a:ext cx="4286250" cy="2676525"/>
          </a:xfrm>
          <a:prstGeom prst="rect">
            <a:avLst/>
          </a:prstGeom>
        </p:spPr>
      </p:pic>
    </p:spTree>
    <p:extLst>
      <p:ext uri="{BB962C8B-B14F-4D97-AF65-F5344CB8AC3E}">
        <p14:creationId xmlns:p14="http://schemas.microsoft.com/office/powerpoint/2010/main" val="257177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Image result for brick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9251" r="5252" b="356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94657" y="250372"/>
            <a:ext cx="3733800" cy="461665"/>
          </a:xfrm>
          <a:prstGeom prst="rect">
            <a:avLst/>
          </a:prstGeom>
          <a:noFill/>
        </p:spPr>
        <p:txBody>
          <a:bodyPr wrap="square" rtlCol="0">
            <a:spAutoFit/>
          </a:bodyPr>
          <a:lstStyle/>
          <a:p>
            <a:r>
              <a:rPr lang="en-US" sz="2400" dirty="0">
                <a:solidFill>
                  <a:schemeClr val="bg1"/>
                </a:solidFill>
              </a:rPr>
              <a:t>Fore---before</a:t>
            </a:r>
          </a:p>
        </p:txBody>
      </p:sp>
      <p:sp>
        <p:nvSpPr>
          <p:cNvPr id="9" name="TextBox 8"/>
          <p:cNvSpPr txBox="1"/>
          <p:nvPr/>
        </p:nvSpPr>
        <p:spPr>
          <a:xfrm>
            <a:off x="1524000" y="0"/>
            <a:ext cx="8991600" cy="707886"/>
          </a:xfrm>
          <a:prstGeom prst="rect">
            <a:avLst/>
          </a:prstGeom>
          <a:noFill/>
        </p:spPr>
        <p:txBody>
          <a:bodyPr wrap="square" rtlCol="0">
            <a:spAutoFit/>
          </a:bodyPr>
          <a:lstStyle/>
          <a:p>
            <a:pPr algn="ctr"/>
            <a:r>
              <a:rPr lang="en-US" sz="4000" dirty="0">
                <a:solidFill>
                  <a:schemeClr val="bg1"/>
                </a:solidFill>
                <a:latin typeface="Calisto MT" panose="02040603050505030304" pitchFamily="18" charset="0"/>
              </a:rPr>
              <a:t>Premortal Selection</a:t>
            </a:r>
          </a:p>
        </p:txBody>
      </p:sp>
      <p:sp>
        <p:nvSpPr>
          <p:cNvPr id="6" name="TextBox 5"/>
          <p:cNvSpPr txBox="1"/>
          <p:nvPr/>
        </p:nvSpPr>
        <p:spPr>
          <a:xfrm>
            <a:off x="3124200" y="1197429"/>
            <a:ext cx="3733800" cy="1569660"/>
          </a:xfrm>
          <a:prstGeom prst="rect">
            <a:avLst/>
          </a:prstGeom>
          <a:noFill/>
        </p:spPr>
        <p:txBody>
          <a:bodyPr wrap="square" rtlCol="0">
            <a:spAutoFit/>
          </a:bodyPr>
          <a:lstStyle/>
          <a:p>
            <a:r>
              <a:rPr lang="en-US" sz="2400" dirty="0">
                <a:solidFill>
                  <a:schemeClr val="bg1"/>
                </a:solidFill>
              </a:rPr>
              <a:t>God’s premortal selection of His valiant spirit children to fulfill certain missions during their mortal lives.</a:t>
            </a:r>
          </a:p>
        </p:txBody>
      </p:sp>
      <p:sp>
        <p:nvSpPr>
          <p:cNvPr id="7" name="TextBox 6"/>
          <p:cNvSpPr txBox="1"/>
          <p:nvPr/>
        </p:nvSpPr>
        <p:spPr>
          <a:xfrm>
            <a:off x="87086" y="6519446"/>
            <a:ext cx="7391400" cy="338554"/>
          </a:xfrm>
          <a:prstGeom prst="rect">
            <a:avLst/>
          </a:prstGeom>
          <a:noFill/>
        </p:spPr>
        <p:txBody>
          <a:bodyPr wrap="square" rtlCol="0">
            <a:spAutoFit/>
          </a:bodyPr>
          <a:lstStyle/>
          <a:p>
            <a:r>
              <a:rPr lang="en-US" sz="1600" dirty="0">
                <a:solidFill>
                  <a:schemeClr val="bg1"/>
                </a:solidFill>
              </a:rPr>
              <a:t>2 Thessalonians 2:13</a:t>
            </a:r>
          </a:p>
        </p:txBody>
      </p:sp>
      <p:sp>
        <p:nvSpPr>
          <p:cNvPr id="8" name="TextBox 7"/>
          <p:cNvSpPr txBox="1"/>
          <p:nvPr/>
        </p:nvSpPr>
        <p:spPr>
          <a:xfrm>
            <a:off x="6248400" y="914401"/>
            <a:ext cx="3733800" cy="461665"/>
          </a:xfrm>
          <a:prstGeom prst="rect">
            <a:avLst/>
          </a:prstGeom>
          <a:noFill/>
        </p:spPr>
        <p:txBody>
          <a:bodyPr wrap="square" rtlCol="0">
            <a:spAutoFit/>
          </a:bodyPr>
          <a:lstStyle/>
          <a:p>
            <a:r>
              <a:rPr lang="en-US" sz="2400" dirty="0"/>
              <a:t>Ordained--selected</a:t>
            </a:r>
          </a:p>
        </p:txBody>
      </p:sp>
      <p:sp>
        <p:nvSpPr>
          <p:cNvPr id="11" name="TextBox 10"/>
          <p:cNvSpPr txBox="1"/>
          <p:nvPr/>
        </p:nvSpPr>
        <p:spPr>
          <a:xfrm>
            <a:off x="500743" y="3254828"/>
            <a:ext cx="3733800" cy="1938992"/>
          </a:xfrm>
          <a:prstGeom prst="rect">
            <a:avLst/>
          </a:prstGeom>
          <a:noFill/>
        </p:spPr>
        <p:txBody>
          <a:bodyPr wrap="square" rtlCol="0">
            <a:spAutoFit/>
          </a:bodyPr>
          <a:lstStyle/>
          <a:p>
            <a:r>
              <a:rPr lang="en-US" sz="2400" i="1" dirty="0">
                <a:solidFill>
                  <a:srgbClr val="FFFF00"/>
                </a:solidFill>
              </a:rPr>
              <a:t>“…because God hath from the beginning chosen you to salvation through sanctification of the Spirit and belief of the truth.”</a:t>
            </a:r>
          </a:p>
        </p:txBody>
      </p:sp>
      <p:sp>
        <p:nvSpPr>
          <p:cNvPr id="12" name="TextBox 11"/>
          <p:cNvSpPr txBox="1"/>
          <p:nvPr/>
        </p:nvSpPr>
        <p:spPr>
          <a:xfrm>
            <a:off x="5268686" y="3635828"/>
            <a:ext cx="4855028" cy="3046988"/>
          </a:xfrm>
          <a:prstGeom prst="rect">
            <a:avLst/>
          </a:prstGeom>
          <a:noFill/>
        </p:spPr>
        <p:txBody>
          <a:bodyPr wrap="square" rtlCol="0">
            <a:spAutoFit/>
          </a:bodyPr>
          <a:lstStyle/>
          <a:p>
            <a:r>
              <a:rPr lang="en-US" sz="2400" dirty="0">
                <a:solidFill>
                  <a:schemeClr val="bg1"/>
                </a:solidFill>
              </a:rPr>
              <a:t>“Every man who has a calling to minister to the inhabitants of the world was ordained to that very purpose in the Grand Council of heaven before this world was. </a:t>
            </a:r>
          </a:p>
          <a:p>
            <a:endParaRPr lang="en-US" sz="2400" dirty="0">
              <a:solidFill>
                <a:schemeClr val="bg1"/>
              </a:solidFill>
            </a:endParaRPr>
          </a:p>
          <a:p>
            <a:r>
              <a:rPr lang="en-US" sz="2400" dirty="0">
                <a:solidFill>
                  <a:schemeClr val="bg1"/>
                </a:solidFill>
              </a:rPr>
              <a:t>I suppose I was ordained to this very office in that Grand Council.” (8)</a:t>
            </a:r>
          </a:p>
        </p:txBody>
      </p:sp>
      <p:pic>
        <p:nvPicPr>
          <p:cNvPr id="3" name="Picture 2">
            <a:extLst>
              <a:ext uri="{FF2B5EF4-FFF2-40B4-BE49-F238E27FC236}">
                <a16:creationId xmlns:a16="http://schemas.microsoft.com/office/drawing/2014/main" id="{EE2831D6-3716-4B26-BAEE-D566C8D389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028" y="1014802"/>
            <a:ext cx="2438400" cy="1828800"/>
          </a:xfrm>
          <a:prstGeom prst="rect">
            <a:avLst/>
          </a:prstGeom>
        </p:spPr>
      </p:pic>
      <p:pic>
        <p:nvPicPr>
          <p:cNvPr id="15" name="Picture 14">
            <a:extLst>
              <a:ext uri="{FF2B5EF4-FFF2-40B4-BE49-F238E27FC236}">
                <a16:creationId xmlns:a16="http://schemas.microsoft.com/office/drawing/2014/main" id="{D6ECD081-D92A-4B63-87BF-C8ABE9882F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6199" y="987089"/>
            <a:ext cx="3299749" cy="2154631"/>
          </a:xfrm>
          <a:prstGeom prst="rect">
            <a:avLst/>
          </a:prstGeom>
        </p:spPr>
      </p:pic>
      <p:pic>
        <p:nvPicPr>
          <p:cNvPr id="17" name="Picture 16">
            <a:extLst>
              <a:ext uri="{FF2B5EF4-FFF2-40B4-BE49-F238E27FC236}">
                <a16:creationId xmlns:a16="http://schemas.microsoft.com/office/drawing/2014/main" id="{C257B29F-55DB-4DC5-97EE-6CF80D0CE7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46466" y="5215591"/>
            <a:ext cx="1127760" cy="1310640"/>
          </a:xfrm>
          <a:prstGeom prst="rect">
            <a:avLst/>
          </a:prstGeom>
        </p:spPr>
      </p:pic>
    </p:spTree>
    <p:extLst>
      <p:ext uri="{BB962C8B-B14F-4D97-AF65-F5344CB8AC3E}">
        <p14:creationId xmlns:p14="http://schemas.microsoft.com/office/powerpoint/2010/main" val="115150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Image result for brick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9251" r="5252" b="356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524000" y="1"/>
            <a:ext cx="8991600" cy="1323439"/>
          </a:xfrm>
          <a:prstGeom prst="rect">
            <a:avLst/>
          </a:prstGeom>
          <a:noFill/>
        </p:spPr>
        <p:txBody>
          <a:bodyPr wrap="square" rtlCol="0">
            <a:spAutoFit/>
          </a:bodyPr>
          <a:lstStyle/>
          <a:p>
            <a:pPr algn="ctr"/>
            <a:r>
              <a:rPr lang="en-US" sz="4000" dirty="0">
                <a:solidFill>
                  <a:schemeClr val="bg1"/>
                </a:solidFill>
                <a:latin typeface="Calisto MT" panose="02040603050505030304" pitchFamily="18" charset="0"/>
              </a:rPr>
              <a:t>What About Me?</a:t>
            </a:r>
          </a:p>
          <a:p>
            <a:pPr algn="ctr"/>
            <a:r>
              <a:rPr lang="en-US" sz="4000" dirty="0">
                <a:solidFill>
                  <a:schemeClr val="bg1"/>
                </a:solidFill>
                <a:latin typeface="Calisto MT" panose="02040603050505030304" pitchFamily="18" charset="0"/>
              </a:rPr>
              <a:t>Do I have a foreordained calling?</a:t>
            </a:r>
          </a:p>
        </p:txBody>
      </p:sp>
      <p:sp>
        <p:nvSpPr>
          <p:cNvPr id="6" name="TextBox 5"/>
          <p:cNvSpPr txBox="1"/>
          <p:nvPr/>
        </p:nvSpPr>
        <p:spPr>
          <a:xfrm>
            <a:off x="1360714" y="2569028"/>
            <a:ext cx="3962400" cy="1938992"/>
          </a:xfrm>
          <a:prstGeom prst="rect">
            <a:avLst/>
          </a:prstGeom>
          <a:noFill/>
        </p:spPr>
        <p:txBody>
          <a:bodyPr wrap="square" rtlCol="0">
            <a:spAutoFit/>
          </a:bodyPr>
          <a:lstStyle/>
          <a:p>
            <a:r>
              <a:rPr lang="en-US" sz="2400" dirty="0">
                <a:solidFill>
                  <a:schemeClr val="bg1"/>
                </a:solidFill>
              </a:rPr>
              <a:t>As you serve faithfully in the church, Heavenly Father will place us where we need to be in order to fulfill our foreordained callings.</a:t>
            </a:r>
          </a:p>
        </p:txBody>
      </p:sp>
      <p:pic>
        <p:nvPicPr>
          <p:cNvPr id="3077" name="Picture 5" descr="C:\Users\lblau\Pictures\My Scans\2013-03 (Mar)\scan0001.jpg"/>
          <p:cNvPicPr>
            <a:picLocks noChangeAspect="1" noChangeArrowheads="1"/>
          </p:cNvPicPr>
          <p:nvPr/>
        </p:nvPicPr>
        <p:blipFill>
          <a:blip r:embed="rId3" cstate="print"/>
          <a:srcRect/>
          <a:stretch>
            <a:fillRect/>
          </a:stretch>
        </p:blipFill>
        <p:spPr bwMode="auto">
          <a:xfrm>
            <a:off x="6096000" y="1828800"/>
            <a:ext cx="4108450" cy="4413600"/>
          </a:xfrm>
          <a:prstGeom prst="rect">
            <a:avLst/>
          </a:prstGeom>
          <a:noFill/>
        </p:spPr>
      </p:pic>
    </p:spTree>
    <p:extLst>
      <p:ext uri="{BB962C8B-B14F-4D97-AF65-F5344CB8AC3E}">
        <p14:creationId xmlns:p14="http://schemas.microsoft.com/office/powerpoint/2010/main" val="310555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Image result for brick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9251" r="5252" b="356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524000" y="0"/>
            <a:ext cx="8991600" cy="707886"/>
          </a:xfrm>
          <a:prstGeom prst="rect">
            <a:avLst/>
          </a:prstGeom>
          <a:noFill/>
        </p:spPr>
        <p:txBody>
          <a:bodyPr wrap="square" rtlCol="0">
            <a:spAutoFit/>
          </a:bodyPr>
          <a:lstStyle/>
          <a:p>
            <a:pPr algn="ctr"/>
            <a:r>
              <a:rPr lang="en-US" sz="4000" dirty="0">
                <a:latin typeface="Abadi" panose="020B0604020104020204" pitchFamily="34" charset="0"/>
              </a:rPr>
              <a:t>Valiant Servants</a:t>
            </a:r>
          </a:p>
        </p:txBody>
      </p:sp>
      <p:sp>
        <p:nvSpPr>
          <p:cNvPr id="6" name="TextBox 5"/>
          <p:cNvSpPr txBox="1"/>
          <p:nvPr/>
        </p:nvSpPr>
        <p:spPr>
          <a:xfrm>
            <a:off x="2024743" y="1317172"/>
            <a:ext cx="3962400" cy="2308324"/>
          </a:xfrm>
          <a:prstGeom prst="rect">
            <a:avLst/>
          </a:prstGeom>
          <a:noFill/>
        </p:spPr>
        <p:txBody>
          <a:bodyPr wrap="square" rtlCol="0">
            <a:spAutoFit/>
          </a:bodyPr>
          <a:lstStyle/>
          <a:p>
            <a:r>
              <a:rPr lang="en-US" sz="2400" dirty="0">
                <a:solidFill>
                  <a:schemeClr val="bg1"/>
                </a:solidFill>
              </a:rPr>
              <a:t>“Our Heavenly Father foreordained certain valiant spirit children and assigned them to come to earth at specific times and places to fulfill their appointments.”</a:t>
            </a:r>
          </a:p>
        </p:txBody>
      </p:sp>
      <p:sp>
        <p:nvSpPr>
          <p:cNvPr id="5" name="TextBox 4"/>
          <p:cNvSpPr txBox="1"/>
          <p:nvPr/>
        </p:nvSpPr>
        <p:spPr>
          <a:xfrm>
            <a:off x="6509657" y="3984171"/>
            <a:ext cx="3962400" cy="1938992"/>
          </a:xfrm>
          <a:prstGeom prst="rect">
            <a:avLst/>
          </a:prstGeom>
          <a:noFill/>
        </p:spPr>
        <p:txBody>
          <a:bodyPr wrap="square" rtlCol="0">
            <a:spAutoFit/>
          </a:bodyPr>
          <a:lstStyle/>
          <a:p>
            <a:r>
              <a:rPr lang="en-US" sz="2400" dirty="0">
                <a:solidFill>
                  <a:schemeClr val="bg1"/>
                </a:solidFill>
              </a:rPr>
              <a:t>“Other good and valiant spirits were </a:t>
            </a:r>
            <a:r>
              <a:rPr lang="en-US" sz="2400" dirty="0" err="1">
                <a:solidFill>
                  <a:schemeClr val="bg1"/>
                </a:solidFill>
              </a:rPr>
              <a:t>foreappointed</a:t>
            </a:r>
            <a:r>
              <a:rPr lang="en-US" sz="2400" dirty="0">
                <a:solidFill>
                  <a:schemeClr val="bg1"/>
                </a:solidFill>
              </a:rPr>
              <a:t> to lay the foundation for man’s liberty through their service in political matter. </a:t>
            </a:r>
          </a:p>
        </p:txBody>
      </p:sp>
      <p:sp>
        <p:nvSpPr>
          <p:cNvPr id="7" name="TextBox 6"/>
          <p:cNvSpPr txBox="1"/>
          <p:nvPr/>
        </p:nvSpPr>
        <p:spPr>
          <a:xfrm>
            <a:off x="4800600" y="6410980"/>
            <a:ext cx="7391400" cy="369332"/>
          </a:xfrm>
          <a:prstGeom prst="rect">
            <a:avLst/>
          </a:prstGeom>
          <a:noFill/>
        </p:spPr>
        <p:txBody>
          <a:bodyPr wrap="square" rtlCol="0">
            <a:spAutoFit/>
          </a:bodyPr>
          <a:lstStyle/>
          <a:p>
            <a:pPr algn="r"/>
            <a:r>
              <a:rPr lang="en-US" dirty="0">
                <a:solidFill>
                  <a:schemeClr val="bg1"/>
                </a:solidFill>
              </a:rPr>
              <a:t>(9)</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458" y="215537"/>
            <a:ext cx="1035014" cy="1464328"/>
          </a:xfrm>
          <a:prstGeom prst="rect">
            <a:avLst/>
          </a:prstGeom>
        </p:spPr>
      </p:pic>
      <p:pic>
        <p:nvPicPr>
          <p:cNvPr id="4" name="Picture 3">
            <a:extLst>
              <a:ext uri="{FF2B5EF4-FFF2-40B4-BE49-F238E27FC236}">
                <a16:creationId xmlns:a16="http://schemas.microsoft.com/office/drawing/2014/main" id="{18801594-E210-4E85-BC77-0B5FD38E34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547" y="4006298"/>
            <a:ext cx="4622797" cy="1994957"/>
          </a:xfrm>
          <a:prstGeom prst="rect">
            <a:avLst/>
          </a:prstGeom>
        </p:spPr>
      </p:pic>
      <p:pic>
        <p:nvPicPr>
          <p:cNvPr id="11" name="Picture 10">
            <a:extLst>
              <a:ext uri="{FF2B5EF4-FFF2-40B4-BE49-F238E27FC236}">
                <a16:creationId xmlns:a16="http://schemas.microsoft.com/office/drawing/2014/main" id="{9A421876-DDD0-4277-8823-BC9E478B51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1061" y="933050"/>
            <a:ext cx="2670048" cy="2560320"/>
          </a:xfrm>
          <a:prstGeom prst="rect">
            <a:avLst/>
          </a:prstGeom>
        </p:spPr>
      </p:pic>
    </p:spTree>
    <p:extLst>
      <p:ext uri="{BB962C8B-B14F-4D97-AF65-F5344CB8AC3E}">
        <p14:creationId xmlns:p14="http://schemas.microsoft.com/office/powerpoint/2010/main" val="17332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brick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9251" r="5252" b="356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524000" y="242103"/>
            <a:ext cx="9144000" cy="2308324"/>
          </a:xfrm>
          <a:prstGeom prst="rect">
            <a:avLst/>
          </a:prstGeom>
          <a:noFill/>
        </p:spPr>
        <p:txBody>
          <a:bodyPr wrap="square" rtlCol="0">
            <a:spAutoFit/>
          </a:bodyPr>
          <a:lstStyle/>
          <a:p>
            <a:pPr algn="ctr"/>
            <a:r>
              <a:rPr lang="en-US" sz="7200" dirty="0">
                <a:solidFill>
                  <a:schemeClr val="bg1"/>
                </a:solidFill>
                <a:latin typeface="Calisto MT" panose="02040603050505030304" pitchFamily="18" charset="0"/>
              </a:rPr>
              <a:t>What were you foreordained to do?</a:t>
            </a:r>
          </a:p>
        </p:txBody>
      </p:sp>
      <p:pic>
        <p:nvPicPr>
          <p:cNvPr id="3" name="Picture 2">
            <a:extLst>
              <a:ext uri="{FF2B5EF4-FFF2-40B4-BE49-F238E27FC236}">
                <a16:creationId xmlns:a16="http://schemas.microsoft.com/office/drawing/2014/main" id="{A1BDE496-D7C3-4153-A9AE-43736EC919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402" y="2550427"/>
            <a:ext cx="2539196" cy="4015794"/>
          </a:xfrm>
          <a:prstGeom prst="rect">
            <a:avLst/>
          </a:prstGeom>
        </p:spPr>
      </p:pic>
    </p:spTree>
    <p:extLst>
      <p:ext uri="{BB962C8B-B14F-4D97-AF65-F5344CB8AC3E}">
        <p14:creationId xmlns:p14="http://schemas.microsoft.com/office/powerpoint/2010/main" val="283719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Image result for brick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9251" r="5252" b="356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7086" y="6410980"/>
            <a:ext cx="7391400" cy="369332"/>
          </a:xfrm>
          <a:prstGeom prst="rect">
            <a:avLst/>
          </a:prstGeom>
          <a:noFill/>
        </p:spPr>
        <p:txBody>
          <a:bodyPr wrap="square" rtlCol="0">
            <a:spAutoFit/>
          </a:bodyPr>
          <a:lstStyle/>
          <a:p>
            <a:r>
              <a:rPr lang="en-US" dirty="0">
                <a:solidFill>
                  <a:schemeClr val="bg1"/>
                </a:solidFill>
              </a:rPr>
              <a:t>Ephesians 1:9-11</a:t>
            </a:r>
          </a:p>
        </p:txBody>
      </p:sp>
      <p:sp>
        <p:nvSpPr>
          <p:cNvPr id="9" name="TextBox 8"/>
          <p:cNvSpPr txBox="1"/>
          <p:nvPr/>
        </p:nvSpPr>
        <p:spPr>
          <a:xfrm>
            <a:off x="620486" y="0"/>
            <a:ext cx="10961914" cy="707886"/>
          </a:xfrm>
          <a:prstGeom prst="rect">
            <a:avLst/>
          </a:prstGeom>
          <a:noFill/>
        </p:spPr>
        <p:txBody>
          <a:bodyPr wrap="square" rtlCol="0">
            <a:spAutoFit/>
          </a:bodyPr>
          <a:lstStyle/>
          <a:p>
            <a:pPr algn="ctr"/>
            <a:r>
              <a:rPr lang="en-US" sz="4000" dirty="0">
                <a:solidFill>
                  <a:schemeClr val="bg1"/>
                </a:solidFill>
                <a:latin typeface="Calisto MT" panose="02040603050505030304" pitchFamily="18" charset="0"/>
              </a:rPr>
              <a:t>Dispensation of The </a:t>
            </a:r>
            <a:r>
              <a:rPr lang="en-US" sz="4000" dirty="0" err="1">
                <a:solidFill>
                  <a:schemeClr val="bg1"/>
                </a:solidFill>
                <a:latin typeface="Calisto MT" panose="02040603050505030304" pitchFamily="18" charset="0"/>
              </a:rPr>
              <a:t>Fulness</a:t>
            </a:r>
            <a:r>
              <a:rPr lang="en-US" sz="4000" dirty="0">
                <a:solidFill>
                  <a:schemeClr val="bg1"/>
                </a:solidFill>
                <a:latin typeface="Calisto MT" panose="02040603050505030304" pitchFamily="18" charset="0"/>
              </a:rPr>
              <a:t> of Times</a:t>
            </a:r>
          </a:p>
        </p:txBody>
      </p:sp>
      <p:pic>
        <p:nvPicPr>
          <p:cNvPr id="16386" name="Picture 2" descr="montage of scriptural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6219" y="883782"/>
            <a:ext cx="4876293" cy="17663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24542" y="1051449"/>
            <a:ext cx="4909458" cy="923330"/>
          </a:xfrm>
          <a:prstGeom prst="rect">
            <a:avLst/>
          </a:prstGeom>
        </p:spPr>
        <p:txBody>
          <a:bodyPr wrap="square">
            <a:spAutoFit/>
          </a:bodyPr>
          <a:lstStyle/>
          <a:p>
            <a:r>
              <a:rPr lang="en-US" dirty="0">
                <a:solidFill>
                  <a:schemeClr val="bg1"/>
                </a:solidFill>
                <a:latin typeface="Open Sans"/>
              </a:rPr>
              <a:t>Paul taught that God would “gather together in one all things in Christ” during the dispensation of the </a:t>
            </a:r>
            <a:r>
              <a:rPr lang="en-US" dirty="0" err="1">
                <a:solidFill>
                  <a:schemeClr val="bg1"/>
                </a:solidFill>
                <a:latin typeface="Open Sans"/>
              </a:rPr>
              <a:t>fulness</a:t>
            </a:r>
            <a:r>
              <a:rPr lang="en-US" dirty="0">
                <a:solidFill>
                  <a:schemeClr val="bg1"/>
                </a:solidFill>
                <a:latin typeface="Open Sans"/>
              </a:rPr>
              <a:t> of times.</a:t>
            </a:r>
            <a:endParaRPr lang="en-US" dirty="0">
              <a:solidFill>
                <a:schemeClr val="bg1"/>
              </a:solidFill>
            </a:endParaRPr>
          </a:p>
        </p:txBody>
      </p:sp>
      <p:sp>
        <p:nvSpPr>
          <p:cNvPr id="3" name="Rectangle 2"/>
          <p:cNvSpPr/>
          <p:nvPr/>
        </p:nvSpPr>
        <p:spPr>
          <a:xfrm>
            <a:off x="4550228" y="3322882"/>
            <a:ext cx="7293429" cy="2862322"/>
          </a:xfrm>
          <a:prstGeom prst="rect">
            <a:avLst/>
          </a:prstGeom>
        </p:spPr>
        <p:txBody>
          <a:bodyPr wrap="square">
            <a:spAutoFit/>
          </a:bodyPr>
          <a:lstStyle/>
          <a:p>
            <a:r>
              <a:rPr lang="en-US" dirty="0">
                <a:solidFill>
                  <a:schemeClr val="bg1"/>
                </a:solidFill>
                <a:latin typeface="Open Sans"/>
              </a:rPr>
              <a:t>“A dispensation of the gospel is a period of time in which the Lord has at least one authorized servant on the earth who bears the holy priesthood and the keys, and who has a divine commission to dispense the gospel to the inhabitants of the earth. </a:t>
            </a:r>
          </a:p>
          <a:p>
            <a:endParaRPr lang="en-US" dirty="0">
              <a:solidFill>
                <a:schemeClr val="bg1"/>
              </a:solidFill>
              <a:latin typeface="Open Sans"/>
            </a:endParaRPr>
          </a:p>
          <a:p>
            <a:r>
              <a:rPr lang="en-US" dirty="0">
                <a:solidFill>
                  <a:schemeClr val="bg1"/>
                </a:solidFill>
                <a:latin typeface="Open Sans"/>
              </a:rPr>
              <a:t>When this occurs, the gospel is revealed anew so that people of that dispensation do not have to depend basically on past dispensations for knowledge of the plan of salvation. </a:t>
            </a:r>
          </a:p>
          <a:p>
            <a:endParaRPr lang="en-US" dirty="0">
              <a:solidFill>
                <a:schemeClr val="bg1"/>
              </a:solidFill>
              <a:latin typeface="Open Sans"/>
            </a:endParaRPr>
          </a:p>
          <a:p>
            <a:r>
              <a:rPr lang="en-US" dirty="0">
                <a:solidFill>
                  <a:schemeClr val="bg1"/>
                </a:solidFill>
                <a:latin typeface="Open Sans"/>
              </a:rPr>
              <a:t>There have been many gospel dispensations since the beginning. (2)</a:t>
            </a:r>
            <a:endParaRPr lang="en-US" dirty="0">
              <a:solidFill>
                <a:schemeClr val="bg1"/>
              </a:solidFill>
            </a:endParaRPr>
          </a:p>
        </p:txBody>
      </p:sp>
      <p:pic>
        <p:nvPicPr>
          <p:cNvPr id="5" name="Picture 4">
            <a:extLst>
              <a:ext uri="{FF2B5EF4-FFF2-40B4-BE49-F238E27FC236}">
                <a16:creationId xmlns:a16="http://schemas.microsoft.com/office/drawing/2014/main" id="{6836DF25-8056-4FD1-BE6F-948283844A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542" y="2894788"/>
            <a:ext cx="3577903" cy="2862322"/>
          </a:xfrm>
          <a:prstGeom prst="rect">
            <a:avLst/>
          </a:prstGeom>
        </p:spPr>
      </p:pic>
    </p:spTree>
    <p:extLst>
      <p:ext uri="{BB962C8B-B14F-4D97-AF65-F5344CB8AC3E}">
        <p14:creationId xmlns:p14="http://schemas.microsoft.com/office/powerpoint/2010/main" val="117138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Picture 4" descr="Image result for brick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9251" r="5252" b="356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alisto MT" panose="02040603050505030304" pitchFamily="18" charset="0"/>
              </a:rPr>
              <a:t>Dispensation of the </a:t>
            </a:r>
            <a:r>
              <a:rPr lang="en-US" sz="4400" dirty="0" err="1">
                <a:solidFill>
                  <a:schemeClr val="bg1"/>
                </a:solidFill>
                <a:latin typeface="Calisto MT" panose="02040603050505030304" pitchFamily="18" charset="0"/>
              </a:rPr>
              <a:t>Fulness</a:t>
            </a:r>
            <a:r>
              <a:rPr lang="en-US" sz="4400" dirty="0">
                <a:solidFill>
                  <a:schemeClr val="bg1"/>
                </a:solidFill>
                <a:latin typeface="Calisto MT" panose="02040603050505030304" pitchFamily="18" charset="0"/>
              </a:rPr>
              <a:t> of Times</a:t>
            </a:r>
          </a:p>
        </p:txBody>
      </p:sp>
      <p:sp>
        <p:nvSpPr>
          <p:cNvPr id="8" name="Rectangle 7"/>
          <p:cNvSpPr/>
          <p:nvPr/>
        </p:nvSpPr>
        <p:spPr>
          <a:xfrm>
            <a:off x="6469743" y="2191658"/>
            <a:ext cx="1752600" cy="830997"/>
          </a:xfrm>
          <a:prstGeom prst="rect">
            <a:avLst/>
          </a:prstGeom>
        </p:spPr>
        <p:txBody>
          <a:bodyPr wrap="square">
            <a:spAutoFit/>
          </a:bodyPr>
          <a:lstStyle/>
          <a:p>
            <a:pPr algn="ctr" fontAlgn="base"/>
            <a:r>
              <a:rPr lang="en-US" sz="2400" dirty="0">
                <a:solidFill>
                  <a:schemeClr val="bg1"/>
                </a:solidFill>
              </a:rPr>
              <a:t>Moses</a:t>
            </a:r>
          </a:p>
          <a:p>
            <a:pPr algn="ctr" fontAlgn="base"/>
            <a:r>
              <a:rPr lang="en-US" sz="2400" dirty="0">
                <a:solidFill>
                  <a:schemeClr val="bg1"/>
                </a:solidFill>
              </a:rPr>
              <a:t>1400 BC</a:t>
            </a:r>
          </a:p>
        </p:txBody>
      </p:sp>
      <p:sp>
        <p:nvSpPr>
          <p:cNvPr id="9" name="Rectangle 8"/>
          <p:cNvSpPr/>
          <p:nvPr/>
        </p:nvSpPr>
        <p:spPr>
          <a:xfrm>
            <a:off x="1955799" y="3998686"/>
            <a:ext cx="1371600" cy="830997"/>
          </a:xfrm>
          <a:prstGeom prst="rect">
            <a:avLst/>
          </a:prstGeom>
        </p:spPr>
        <p:txBody>
          <a:bodyPr wrap="square">
            <a:spAutoFit/>
          </a:bodyPr>
          <a:lstStyle/>
          <a:p>
            <a:pPr algn="ctr" fontAlgn="base"/>
            <a:r>
              <a:rPr lang="en-US" sz="2400" dirty="0">
                <a:solidFill>
                  <a:schemeClr val="bg1"/>
                </a:solidFill>
              </a:rPr>
              <a:t>Enoch</a:t>
            </a:r>
          </a:p>
          <a:p>
            <a:pPr algn="ctr" fontAlgn="base"/>
            <a:r>
              <a:rPr lang="en-US" sz="2400" dirty="0">
                <a:solidFill>
                  <a:schemeClr val="bg1"/>
                </a:solidFill>
              </a:rPr>
              <a:t>3300 BC</a:t>
            </a:r>
          </a:p>
        </p:txBody>
      </p:sp>
      <p:sp>
        <p:nvSpPr>
          <p:cNvPr id="10" name="Rectangle 9"/>
          <p:cNvSpPr/>
          <p:nvPr/>
        </p:nvSpPr>
        <p:spPr>
          <a:xfrm>
            <a:off x="3537857" y="2122716"/>
            <a:ext cx="1371600" cy="830997"/>
          </a:xfrm>
          <a:prstGeom prst="rect">
            <a:avLst/>
          </a:prstGeom>
        </p:spPr>
        <p:txBody>
          <a:bodyPr wrap="square">
            <a:spAutoFit/>
          </a:bodyPr>
          <a:lstStyle/>
          <a:p>
            <a:pPr algn="ctr" fontAlgn="base"/>
            <a:r>
              <a:rPr lang="en-US" sz="2400" dirty="0">
                <a:solidFill>
                  <a:schemeClr val="bg1"/>
                </a:solidFill>
              </a:rPr>
              <a:t>Noah</a:t>
            </a:r>
          </a:p>
          <a:p>
            <a:pPr algn="ctr" fontAlgn="base"/>
            <a:r>
              <a:rPr lang="en-US" sz="2400" dirty="0">
                <a:solidFill>
                  <a:schemeClr val="bg1"/>
                </a:solidFill>
              </a:rPr>
              <a:t>3100 BC</a:t>
            </a:r>
          </a:p>
        </p:txBody>
      </p:sp>
      <p:sp>
        <p:nvSpPr>
          <p:cNvPr id="11" name="Rectangle 10"/>
          <p:cNvSpPr/>
          <p:nvPr/>
        </p:nvSpPr>
        <p:spPr>
          <a:xfrm>
            <a:off x="5236029" y="3976915"/>
            <a:ext cx="1447800" cy="830997"/>
          </a:xfrm>
          <a:prstGeom prst="rect">
            <a:avLst/>
          </a:prstGeom>
        </p:spPr>
        <p:txBody>
          <a:bodyPr wrap="square">
            <a:spAutoFit/>
          </a:bodyPr>
          <a:lstStyle/>
          <a:p>
            <a:pPr algn="ctr" fontAlgn="base"/>
            <a:r>
              <a:rPr lang="en-US" sz="2400" dirty="0">
                <a:solidFill>
                  <a:schemeClr val="bg1"/>
                </a:solidFill>
              </a:rPr>
              <a:t>Abraham</a:t>
            </a:r>
          </a:p>
          <a:p>
            <a:pPr algn="ctr" fontAlgn="base"/>
            <a:r>
              <a:rPr lang="en-US" sz="2400" dirty="0">
                <a:solidFill>
                  <a:schemeClr val="bg1"/>
                </a:solidFill>
              </a:rPr>
              <a:t>2000 BC</a:t>
            </a:r>
          </a:p>
        </p:txBody>
      </p:sp>
      <p:sp>
        <p:nvSpPr>
          <p:cNvPr id="12" name="Rectangle 11"/>
          <p:cNvSpPr/>
          <p:nvPr/>
        </p:nvSpPr>
        <p:spPr>
          <a:xfrm>
            <a:off x="206828" y="2340429"/>
            <a:ext cx="1752600" cy="830997"/>
          </a:xfrm>
          <a:prstGeom prst="rect">
            <a:avLst/>
          </a:prstGeom>
        </p:spPr>
        <p:txBody>
          <a:bodyPr wrap="square">
            <a:spAutoFit/>
          </a:bodyPr>
          <a:lstStyle/>
          <a:p>
            <a:pPr algn="ctr" fontAlgn="base"/>
            <a:r>
              <a:rPr lang="en-US" sz="2400" dirty="0">
                <a:solidFill>
                  <a:schemeClr val="bg1"/>
                </a:solidFill>
              </a:rPr>
              <a:t>Adam</a:t>
            </a:r>
          </a:p>
          <a:p>
            <a:pPr algn="ctr" fontAlgn="base"/>
            <a:r>
              <a:rPr lang="en-US" sz="2400" dirty="0">
                <a:solidFill>
                  <a:schemeClr val="bg1"/>
                </a:solidFill>
              </a:rPr>
              <a:t>4000 BC</a:t>
            </a:r>
          </a:p>
        </p:txBody>
      </p:sp>
      <p:sp>
        <p:nvSpPr>
          <p:cNvPr id="14" name="Rectangle 13"/>
          <p:cNvSpPr/>
          <p:nvPr/>
        </p:nvSpPr>
        <p:spPr>
          <a:xfrm>
            <a:off x="8327571" y="3962401"/>
            <a:ext cx="990600" cy="830997"/>
          </a:xfrm>
          <a:prstGeom prst="rect">
            <a:avLst/>
          </a:prstGeom>
        </p:spPr>
        <p:txBody>
          <a:bodyPr wrap="square">
            <a:spAutoFit/>
          </a:bodyPr>
          <a:lstStyle/>
          <a:p>
            <a:pPr algn="ctr" fontAlgn="base"/>
            <a:r>
              <a:rPr lang="en-US" sz="2400" dirty="0">
                <a:solidFill>
                  <a:schemeClr val="bg1"/>
                </a:solidFill>
              </a:rPr>
              <a:t>Jesus</a:t>
            </a:r>
          </a:p>
          <a:p>
            <a:pPr algn="ctr" fontAlgn="base"/>
            <a:r>
              <a:rPr lang="en-US" sz="2400" dirty="0">
                <a:solidFill>
                  <a:schemeClr val="bg1"/>
                </a:solidFill>
              </a:rPr>
              <a:t>AD 1</a:t>
            </a:r>
          </a:p>
        </p:txBody>
      </p:sp>
      <p:sp>
        <p:nvSpPr>
          <p:cNvPr id="16" name="Rectangle 15"/>
          <p:cNvSpPr/>
          <p:nvPr/>
        </p:nvSpPr>
        <p:spPr>
          <a:xfrm>
            <a:off x="9470571" y="2057401"/>
            <a:ext cx="2590800" cy="830997"/>
          </a:xfrm>
          <a:prstGeom prst="rect">
            <a:avLst/>
          </a:prstGeom>
        </p:spPr>
        <p:txBody>
          <a:bodyPr wrap="square">
            <a:spAutoFit/>
          </a:bodyPr>
          <a:lstStyle/>
          <a:p>
            <a:pPr algn="ctr" fontAlgn="base"/>
            <a:r>
              <a:rPr lang="en-US" sz="2400" dirty="0">
                <a:solidFill>
                  <a:schemeClr val="bg1"/>
                </a:solidFill>
              </a:rPr>
              <a:t>Joseph Smith</a:t>
            </a:r>
          </a:p>
          <a:p>
            <a:pPr algn="ctr" fontAlgn="base"/>
            <a:r>
              <a:rPr lang="en-US" sz="2400" dirty="0">
                <a:solidFill>
                  <a:schemeClr val="bg1"/>
                </a:solidFill>
              </a:rPr>
              <a:t>AD 1830</a:t>
            </a:r>
          </a:p>
        </p:txBody>
      </p:sp>
      <p:grpSp>
        <p:nvGrpSpPr>
          <p:cNvPr id="17" name="Group 16"/>
          <p:cNvGrpSpPr/>
          <p:nvPr/>
        </p:nvGrpSpPr>
        <p:grpSpPr>
          <a:xfrm>
            <a:off x="5203372" y="957943"/>
            <a:ext cx="1236747" cy="2045174"/>
            <a:chOff x="4495800" y="926626"/>
            <a:chExt cx="2895600" cy="4788374"/>
          </a:xfrm>
        </p:grpSpPr>
        <p:sp>
          <p:nvSpPr>
            <p:cNvPr id="18" name="Cloud 17"/>
            <p:cNvSpPr/>
            <p:nvPr/>
          </p:nvSpPr>
          <p:spPr>
            <a:xfrm rot="2502709" flipH="1">
              <a:off x="4771866" y="926626"/>
              <a:ext cx="994248" cy="13108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rot="20132220">
              <a:off x="6275831" y="1040604"/>
              <a:ext cx="881755" cy="1255756"/>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781800" y="3581400"/>
              <a:ext cx="60960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495800" y="3581400"/>
              <a:ext cx="53340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334000" y="5029200"/>
              <a:ext cx="762000"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867400" y="5029200"/>
              <a:ext cx="762000"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1996156">
              <a:off x="4623756" y="2554376"/>
              <a:ext cx="1009860"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2041752">
              <a:off x="4775398" y="2378835"/>
              <a:ext cx="1003899"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19870960">
              <a:off x="6288649" y="2558387"/>
              <a:ext cx="948562"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20036208">
              <a:off x="6103360" y="2400790"/>
              <a:ext cx="1003899"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a:off x="5257800" y="2438400"/>
              <a:ext cx="1447800" cy="289560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658787" y="2209800"/>
              <a:ext cx="599605" cy="6096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rot="21335299">
              <a:off x="6047501" y="2385047"/>
              <a:ext cx="699099" cy="272834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rot="353417">
              <a:off x="5240733" y="2361322"/>
              <a:ext cx="699099" cy="277102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105400" y="9705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2"/>
            <p:cNvSpPr/>
            <p:nvPr/>
          </p:nvSpPr>
          <p:spPr>
            <a:xfrm rot="5612844" flipH="1">
              <a:off x="5383594" y="1699875"/>
              <a:ext cx="1126461" cy="13108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664548" y="1981201"/>
              <a:ext cx="513378" cy="3217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gonal Stripe 34"/>
            <p:cNvSpPr/>
            <p:nvPr/>
          </p:nvSpPr>
          <p:spPr>
            <a:xfrm rot="7585615">
              <a:off x="4439071" y="4290467"/>
              <a:ext cx="1507228" cy="619900"/>
            </a:xfrm>
            <a:prstGeom prst="diagStripe">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62"/>
            <p:cNvGrpSpPr/>
            <p:nvPr/>
          </p:nvGrpSpPr>
          <p:grpSpPr>
            <a:xfrm rot="5201482">
              <a:off x="5790144" y="3233628"/>
              <a:ext cx="916511" cy="252324"/>
              <a:chOff x="3886200" y="6096000"/>
              <a:chExt cx="3124200" cy="533400"/>
            </a:xfrm>
          </p:grpSpPr>
          <p:sp>
            <p:nvSpPr>
              <p:cNvPr id="51" name="Left-Right Arrow 50"/>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Left-Right Arrow 51"/>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eft-Right Arrow 52"/>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63"/>
            <p:cNvGrpSpPr/>
            <p:nvPr/>
          </p:nvGrpSpPr>
          <p:grpSpPr>
            <a:xfrm rot="5201482">
              <a:off x="5866344" y="4377212"/>
              <a:ext cx="916511" cy="252324"/>
              <a:chOff x="3886200" y="6096000"/>
              <a:chExt cx="3124200" cy="533400"/>
            </a:xfrm>
          </p:grpSpPr>
          <p:sp>
            <p:nvSpPr>
              <p:cNvPr id="48" name="Left-Right Arrow 47"/>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Left-Right Arrow 48"/>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Left-Right Arrow 49"/>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67"/>
            <p:cNvGrpSpPr/>
            <p:nvPr/>
          </p:nvGrpSpPr>
          <p:grpSpPr>
            <a:xfrm rot="5828466">
              <a:off x="5332945" y="3234211"/>
              <a:ext cx="916511" cy="252324"/>
              <a:chOff x="3886200" y="6096000"/>
              <a:chExt cx="3124200" cy="533400"/>
            </a:xfrm>
          </p:grpSpPr>
          <p:sp>
            <p:nvSpPr>
              <p:cNvPr id="45" name="Left-Right Arrow 44"/>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Left-Right Arrow 45"/>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Left-Right Arrow 46"/>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71"/>
            <p:cNvGrpSpPr/>
            <p:nvPr/>
          </p:nvGrpSpPr>
          <p:grpSpPr>
            <a:xfrm rot="5400000">
              <a:off x="5221768" y="4320998"/>
              <a:ext cx="916511" cy="252324"/>
              <a:chOff x="3886200" y="6096000"/>
              <a:chExt cx="3124200" cy="533400"/>
            </a:xfrm>
          </p:grpSpPr>
          <p:sp>
            <p:nvSpPr>
              <p:cNvPr id="42" name="Left-Right Arrow 41"/>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Left-Right Arrow 42"/>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Left-Right Arrow 43"/>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Diagonal Stripe 39"/>
            <p:cNvSpPr/>
            <p:nvPr/>
          </p:nvSpPr>
          <p:spPr>
            <a:xfrm rot="11733933">
              <a:off x="5251839" y="3448490"/>
              <a:ext cx="1459720" cy="723020"/>
            </a:xfrm>
            <a:prstGeom prst="diagStripe">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Rounded Rectangle 40"/>
            <p:cNvSpPr/>
            <p:nvPr/>
          </p:nvSpPr>
          <p:spPr>
            <a:xfrm>
              <a:off x="5257800" y="3810000"/>
              <a:ext cx="381000" cy="457200"/>
            </a:xfrm>
            <a:prstGeom prst="roundRect">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45"/>
          <p:cNvGrpSpPr/>
          <p:nvPr/>
        </p:nvGrpSpPr>
        <p:grpSpPr>
          <a:xfrm>
            <a:off x="2126343" y="765628"/>
            <a:ext cx="1206823" cy="2057400"/>
            <a:chOff x="838200" y="533400"/>
            <a:chExt cx="2959423" cy="5091789"/>
          </a:xfrm>
        </p:grpSpPr>
        <p:sp>
          <p:nvSpPr>
            <p:cNvPr id="55" name="Oval 54"/>
            <p:cNvSpPr/>
            <p:nvPr/>
          </p:nvSpPr>
          <p:spPr>
            <a:xfrm>
              <a:off x="3040505" y="3517692"/>
              <a:ext cx="3810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437151" y="1334255"/>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295400" y="1271796"/>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17"/>
            <p:cNvGrpSpPr/>
            <p:nvPr/>
          </p:nvGrpSpPr>
          <p:grpSpPr>
            <a:xfrm rot="2754858">
              <a:off x="1366669" y="5020454"/>
              <a:ext cx="451567" cy="757903"/>
              <a:chOff x="1676400" y="2133600"/>
              <a:chExt cx="1447800" cy="2088845"/>
            </a:xfrm>
          </p:grpSpPr>
          <p:sp>
            <p:nvSpPr>
              <p:cNvPr id="86" name="Oval 14"/>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15"/>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Moon 16"/>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18"/>
            <p:cNvGrpSpPr/>
            <p:nvPr/>
          </p:nvGrpSpPr>
          <p:grpSpPr>
            <a:xfrm rot="18845142" flipH="1">
              <a:off x="2094336" y="4964730"/>
              <a:ext cx="451567" cy="757903"/>
              <a:chOff x="1676400" y="2133600"/>
              <a:chExt cx="1447800" cy="2088845"/>
            </a:xfrm>
          </p:grpSpPr>
          <p:sp>
            <p:nvSpPr>
              <p:cNvPr id="83" name="Oval 82"/>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oon 20"/>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84"/>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p:nvPr/>
          </p:nvSpPr>
          <p:spPr>
            <a:xfrm>
              <a:off x="838200" y="3436266"/>
              <a:ext cx="463611" cy="6494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rot="20102191">
              <a:off x="2329123" y="2114459"/>
              <a:ext cx="799225" cy="1627037"/>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rot="1327004">
              <a:off x="1022568" y="2090641"/>
              <a:ext cx="799225" cy="1627037"/>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a:off x="1207073" y="2146900"/>
              <a:ext cx="1721407" cy="3164809"/>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5"/>
            <p:cNvSpPr/>
            <p:nvPr/>
          </p:nvSpPr>
          <p:spPr>
            <a:xfrm rot="10800000">
              <a:off x="1821861" y="2146900"/>
              <a:ext cx="491831" cy="586076"/>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452988" y="3905127"/>
              <a:ext cx="1229577" cy="175823"/>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rot="366654" flipH="1">
              <a:off x="1261466" y="2108753"/>
              <a:ext cx="570223" cy="2982106"/>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rot="21233346">
              <a:off x="2294540" y="2096242"/>
              <a:ext cx="570223" cy="2989273"/>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p:cNvSpPr/>
            <p:nvPr/>
          </p:nvSpPr>
          <p:spPr>
            <a:xfrm>
              <a:off x="1451981" y="738396"/>
              <a:ext cx="1202365" cy="16169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19278804">
              <a:off x="2188248" y="535643"/>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2369756">
              <a:off x="1506259" y="533400"/>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21206386">
              <a:off x="1727091" y="1839903"/>
              <a:ext cx="660619" cy="925244"/>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21206386">
              <a:off x="1778455" y="1978137"/>
              <a:ext cx="506673" cy="30671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43"/>
            <p:cNvGrpSpPr/>
            <p:nvPr/>
          </p:nvGrpSpPr>
          <p:grpSpPr>
            <a:xfrm rot="19025436">
              <a:off x="2146207" y="3548341"/>
              <a:ext cx="1651416" cy="462197"/>
              <a:chOff x="3505200" y="1981200"/>
              <a:chExt cx="2138597" cy="749508"/>
            </a:xfrm>
          </p:grpSpPr>
          <p:grpSp>
            <p:nvGrpSpPr>
              <p:cNvPr id="75" name="Group 38"/>
              <p:cNvGrpSpPr/>
              <p:nvPr/>
            </p:nvGrpSpPr>
            <p:grpSpPr>
              <a:xfrm>
                <a:off x="3505200" y="1981200"/>
                <a:ext cx="2133600" cy="381000"/>
                <a:chOff x="3505200" y="1981200"/>
                <a:chExt cx="2133600" cy="381000"/>
              </a:xfrm>
            </p:grpSpPr>
            <p:sp>
              <p:nvSpPr>
                <p:cNvPr id="80" name="Rounded Rectangle 79"/>
                <p:cNvSpPr/>
                <p:nvPr/>
              </p:nvSpPr>
              <p:spPr>
                <a:xfrm rot="5400000">
                  <a:off x="4343400" y="1219200"/>
                  <a:ext cx="381000" cy="1905000"/>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334000" y="1981200"/>
                  <a:ext cx="304800" cy="3810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3505200" y="1981200"/>
                  <a:ext cx="304800" cy="3810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39"/>
              <p:cNvGrpSpPr/>
              <p:nvPr/>
            </p:nvGrpSpPr>
            <p:grpSpPr>
              <a:xfrm>
                <a:off x="3510197" y="2349708"/>
                <a:ext cx="2133600" cy="381000"/>
                <a:chOff x="3505200" y="1981200"/>
                <a:chExt cx="2133600" cy="381000"/>
              </a:xfrm>
            </p:grpSpPr>
            <p:sp>
              <p:nvSpPr>
                <p:cNvPr id="77" name="Rounded Rectangle 76"/>
                <p:cNvSpPr/>
                <p:nvPr/>
              </p:nvSpPr>
              <p:spPr>
                <a:xfrm rot="5400000">
                  <a:off x="4343400" y="1219200"/>
                  <a:ext cx="381000" cy="1905000"/>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5334000" y="1981200"/>
                  <a:ext cx="304800" cy="3810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3505200" y="1981200"/>
                  <a:ext cx="304800" cy="3810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4" name="Oval 73"/>
            <p:cNvSpPr/>
            <p:nvPr/>
          </p:nvSpPr>
          <p:spPr>
            <a:xfrm>
              <a:off x="2895600" y="3657600"/>
              <a:ext cx="3810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326"/>
          <p:cNvGrpSpPr/>
          <p:nvPr/>
        </p:nvGrpSpPr>
        <p:grpSpPr>
          <a:xfrm>
            <a:off x="6727371" y="3900714"/>
            <a:ext cx="1143000" cy="2286000"/>
            <a:chOff x="3937483" y="513080"/>
            <a:chExt cx="681026" cy="1754293"/>
          </a:xfrm>
        </p:grpSpPr>
        <p:sp>
          <p:nvSpPr>
            <p:cNvPr id="90" name="Oval 28"/>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29"/>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30"/>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31"/>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32"/>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33"/>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34"/>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35"/>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loud 36"/>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Cloud 37"/>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38"/>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39"/>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lowchart: Delay 15"/>
            <p:cNvSpPr/>
            <p:nvPr/>
          </p:nvSpPr>
          <p:spPr>
            <a:xfrm rot="16887595">
              <a:off x="4134715" y="1481449"/>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lowchart: Delay 48"/>
            <p:cNvSpPr/>
            <p:nvPr/>
          </p:nvSpPr>
          <p:spPr>
            <a:xfrm rot="16949583">
              <a:off x="4098816" y="1466674"/>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lowchart: Delay 49"/>
            <p:cNvSpPr/>
            <p:nvPr/>
          </p:nvSpPr>
          <p:spPr>
            <a:xfrm rot="17304790">
              <a:off x="4019753" y="1464113"/>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lowchart: Delay 14"/>
            <p:cNvSpPr/>
            <p:nvPr/>
          </p:nvSpPr>
          <p:spPr>
            <a:xfrm rot="17304790">
              <a:off x="3983856" y="1449338"/>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23"/>
            <p:cNvGrpSpPr/>
            <p:nvPr/>
          </p:nvGrpSpPr>
          <p:grpSpPr>
            <a:xfrm>
              <a:off x="4342580" y="1037026"/>
              <a:ext cx="275929" cy="637681"/>
              <a:chOff x="4755948" y="2903312"/>
              <a:chExt cx="1111452" cy="2049688"/>
            </a:xfrm>
          </p:grpSpPr>
          <p:sp>
            <p:nvSpPr>
              <p:cNvPr id="109"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45"/>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46"/>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Cloud 42"/>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43"/>
            <p:cNvSpPr/>
            <p:nvPr/>
          </p:nvSpPr>
          <p:spPr>
            <a:xfrm rot="5225831">
              <a:off x="4216443" y="895886"/>
              <a:ext cx="111052" cy="12868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p:cNvGrpSpPr/>
          <p:nvPr/>
        </p:nvGrpSpPr>
        <p:grpSpPr>
          <a:xfrm>
            <a:off x="3516086" y="4129315"/>
            <a:ext cx="1184564" cy="2057400"/>
            <a:chOff x="2743200" y="1752600"/>
            <a:chExt cx="1853312" cy="3418171"/>
          </a:xfrm>
        </p:grpSpPr>
        <p:sp>
          <p:nvSpPr>
            <p:cNvPr id="113" name="Oval 112"/>
            <p:cNvSpPr/>
            <p:nvPr/>
          </p:nvSpPr>
          <p:spPr>
            <a:xfrm rot="20039060">
              <a:off x="2743200" y="4050341"/>
              <a:ext cx="466190" cy="282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13837370">
              <a:off x="4200543" y="3895737"/>
              <a:ext cx="466190" cy="32574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20039060">
              <a:off x="3276597" y="4888540"/>
              <a:ext cx="466190" cy="282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1560940" flipH="1">
              <a:off x="3733799" y="4888541"/>
              <a:ext cx="466190" cy="282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16"/>
            <p:cNvSpPr/>
            <p:nvPr/>
          </p:nvSpPr>
          <p:spPr>
            <a:xfrm>
              <a:off x="3009722" y="3276600"/>
              <a:ext cx="1447800" cy="1676400"/>
            </a:xfrm>
            <a:prstGeom prst="trapezoid">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apezoid 117"/>
            <p:cNvSpPr/>
            <p:nvPr/>
          </p:nvSpPr>
          <p:spPr>
            <a:xfrm rot="19906957">
              <a:off x="4010242" y="2953783"/>
              <a:ext cx="533400" cy="114300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118"/>
            <p:cNvSpPr/>
            <p:nvPr/>
          </p:nvSpPr>
          <p:spPr>
            <a:xfrm rot="1389622">
              <a:off x="2908202" y="3030636"/>
              <a:ext cx="533400" cy="114300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119"/>
            <p:cNvSpPr/>
            <p:nvPr/>
          </p:nvSpPr>
          <p:spPr>
            <a:xfrm>
              <a:off x="3085922" y="2971800"/>
              <a:ext cx="1295400" cy="167640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apezoid 120"/>
            <p:cNvSpPr/>
            <p:nvPr/>
          </p:nvSpPr>
          <p:spPr>
            <a:xfrm rot="20436617">
              <a:off x="4157282" y="2129244"/>
              <a:ext cx="295679" cy="996086"/>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p:cNvSpPr/>
            <p:nvPr/>
          </p:nvSpPr>
          <p:spPr>
            <a:xfrm rot="19596435">
              <a:off x="4193614" y="2019263"/>
              <a:ext cx="336271" cy="907628"/>
            </a:xfrm>
            <a:prstGeom prst="trapezoid">
              <a:avLst>
                <a:gd name="adj" fmla="val 3747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3314522" y="2057400"/>
              <a:ext cx="838200" cy="1219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rapezoid 123"/>
            <p:cNvSpPr/>
            <p:nvPr/>
          </p:nvSpPr>
          <p:spPr>
            <a:xfrm rot="20688057">
              <a:off x="4013178" y="1999817"/>
              <a:ext cx="287694" cy="1091787"/>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rapezoid 124"/>
            <p:cNvSpPr/>
            <p:nvPr/>
          </p:nvSpPr>
          <p:spPr>
            <a:xfrm rot="1211022">
              <a:off x="3061120" y="2191904"/>
              <a:ext cx="295679" cy="996086"/>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rapezoid 125"/>
            <p:cNvSpPr/>
            <p:nvPr/>
          </p:nvSpPr>
          <p:spPr>
            <a:xfrm rot="1211022">
              <a:off x="3022014" y="2067977"/>
              <a:ext cx="204015" cy="990965"/>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rapezoid 126"/>
            <p:cNvSpPr/>
            <p:nvPr/>
          </p:nvSpPr>
          <p:spPr>
            <a:xfrm rot="1083159">
              <a:off x="3097452" y="2081923"/>
              <a:ext cx="336271" cy="907628"/>
            </a:xfrm>
            <a:prstGeom prst="trapezoid">
              <a:avLst>
                <a:gd name="adj" fmla="val 3747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3238322" y="1752600"/>
              <a:ext cx="990600" cy="609600"/>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p:cNvSpPr/>
            <p:nvPr/>
          </p:nvSpPr>
          <p:spPr>
            <a:xfrm rot="5400000">
              <a:off x="3543122" y="1600200"/>
              <a:ext cx="381000" cy="990600"/>
            </a:xfrm>
            <a:prstGeom prst="moon">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Cloud 129"/>
            <p:cNvSpPr/>
            <p:nvPr/>
          </p:nvSpPr>
          <p:spPr>
            <a:xfrm>
              <a:off x="3314522" y="2514600"/>
              <a:ext cx="762000" cy="914400"/>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32383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34669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36955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39241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41527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flipV="1">
              <a:off x="3505199" y="2687021"/>
              <a:ext cx="457200" cy="1323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36"/>
          <p:cNvGrpSpPr/>
          <p:nvPr/>
        </p:nvGrpSpPr>
        <p:grpSpPr>
          <a:xfrm>
            <a:off x="435428" y="4169228"/>
            <a:ext cx="1184766" cy="2057400"/>
            <a:chOff x="6196511" y="1887967"/>
            <a:chExt cx="1565766" cy="3294010"/>
          </a:xfrm>
        </p:grpSpPr>
        <p:sp>
          <p:nvSpPr>
            <p:cNvPr id="138" name="Oval 137"/>
            <p:cNvSpPr/>
            <p:nvPr/>
          </p:nvSpPr>
          <p:spPr>
            <a:xfrm rot="2387893">
              <a:off x="6902699" y="4825347"/>
              <a:ext cx="421151" cy="2921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rot="18159777">
              <a:off x="6521699" y="4825345"/>
              <a:ext cx="421151" cy="2921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rapezoid 139"/>
            <p:cNvSpPr/>
            <p:nvPr/>
          </p:nvSpPr>
          <p:spPr>
            <a:xfrm>
              <a:off x="6477000" y="3124200"/>
              <a:ext cx="990600" cy="1828800"/>
            </a:xfrm>
            <a:prstGeom prst="trapezoid">
              <a:avLst>
                <a:gd name="adj" fmla="val 2806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rot="2387893">
              <a:off x="7341126" y="3569341"/>
              <a:ext cx="421151" cy="2921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rot="7204752">
              <a:off x="6156138" y="3548415"/>
              <a:ext cx="415962" cy="33521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p:cNvSpPr/>
            <p:nvPr/>
          </p:nvSpPr>
          <p:spPr>
            <a:xfrm rot="1673599">
              <a:off x="6340113" y="2896387"/>
              <a:ext cx="439615" cy="830600"/>
            </a:xfrm>
            <a:prstGeom prst="trapezoid">
              <a:avLst>
                <a:gd name="adj" fmla="val 3996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43"/>
            <p:cNvSpPr/>
            <p:nvPr/>
          </p:nvSpPr>
          <p:spPr>
            <a:xfrm rot="19808278">
              <a:off x="7114631" y="2933168"/>
              <a:ext cx="439615" cy="827580"/>
            </a:xfrm>
            <a:prstGeom prst="trapezoid">
              <a:avLst>
                <a:gd name="adj" fmla="val 2886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a:off x="6626469" y="4019774"/>
              <a:ext cx="615462" cy="155986"/>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p:cNvSpPr/>
            <p:nvPr/>
          </p:nvSpPr>
          <p:spPr>
            <a:xfrm>
              <a:off x="7033590" y="2927872"/>
              <a:ext cx="357809" cy="2025127"/>
            </a:xfrm>
            <a:prstGeom prst="roundRect">
              <a:avLst>
                <a:gd name="adj" fmla="val 5000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ed Rectangle 146"/>
            <p:cNvSpPr/>
            <p:nvPr/>
          </p:nvSpPr>
          <p:spPr>
            <a:xfrm>
              <a:off x="6477001" y="2927872"/>
              <a:ext cx="381000" cy="2025128"/>
            </a:xfrm>
            <a:prstGeom prst="roundRect">
              <a:avLst>
                <a:gd name="adj" fmla="val 41877"/>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6714392" y="2771887"/>
              <a:ext cx="483577" cy="4679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6626469" y="2147944"/>
              <a:ext cx="615462" cy="9359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Cloud 149"/>
            <p:cNvSpPr/>
            <p:nvPr/>
          </p:nvSpPr>
          <p:spPr>
            <a:xfrm rot="3184928">
              <a:off x="6798074" y="2084122"/>
              <a:ext cx="623944" cy="439615"/>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Cloud 150"/>
            <p:cNvSpPr/>
            <p:nvPr/>
          </p:nvSpPr>
          <p:spPr>
            <a:xfrm>
              <a:off x="6582508" y="1887967"/>
              <a:ext cx="571500" cy="623944"/>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3" name="Straight Connector 152"/>
          <p:cNvCxnSpPr/>
          <p:nvPr/>
        </p:nvCxnSpPr>
        <p:spPr>
          <a:xfrm>
            <a:off x="272143" y="3429000"/>
            <a:ext cx="11745686"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V="1">
            <a:off x="4855029" y="3015343"/>
            <a:ext cx="0" cy="885372"/>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939800" y="3106057"/>
            <a:ext cx="0" cy="885372"/>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V="1">
            <a:off x="2547257" y="3095171"/>
            <a:ext cx="0" cy="885372"/>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V="1">
            <a:off x="4034974" y="3044372"/>
            <a:ext cx="0" cy="885372"/>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V="1">
            <a:off x="5842000" y="3084286"/>
            <a:ext cx="0" cy="885372"/>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V="1">
            <a:off x="7228114" y="2975429"/>
            <a:ext cx="0" cy="885372"/>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V="1">
            <a:off x="8690429" y="2946400"/>
            <a:ext cx="0" cy="885372"/>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V="1">
            <a:off x="9764486" y="2975427"/>
            <a:ext cx="0" cy="885372"/>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V="1">
            <a:off x="10718800" y="2946400"/>
            <a:ext cx="0" cy="885372"/>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sp>
        <p:nvSpPr>
          <p:cNvPr id="171" name="Rectangle 170"/>
          <p:cNvSpPr/>
          <p:nvPr/>
        </p:nvSpPr>
        <p:spPr>
          <a:xfrm>
            <a:off x="3973285" y="3897087"/>
            <a:ext cx="1752600" cy="307777"/>
          </a:xfrm>
          <a:prstGeom prst="rect">
            <a:avLst/>
          </a:prstGeom>
        </p:spPr>
        <p:txBody>
          <a:bodyPr wrap="square">
            <a:spAutoFit/>
          </a:bodyPr>
          <a:lstStyle/>
          <a:p>
            <a:pPr algn="ctr" fontAlgn="base"/>
            <a:r>
              <a:rPr lang="en-US" sz="1400" dirty="0">
                <a:solidFill>
                  <a:schemeClr val="bg1"/>
                </a:solidFill>
              </a:rPr>
              <a:t>Flood</a:t>
            </a:r>
          </a:p>
        </p:txBody>
      </p:sp>
      <p:sp>
        <p:nvSpPr>
          <p:cNvPr id="172" name="Rectangle 171"/>
          <p:cNvSpPr/>
          <p:nvPr/>
        </p:nvSpPr>
        <p:spPr>
          <a:xfrm>
            <a:off x="8948057" y="3777343"/>
            <a:ext cx="1752600" cy="307777"/>
          </a:xfrm>
          <a:prstGeom prst="rect">
            <a:avLst/>
          </a:prstGeom>
        </p:spPr>
        <p:txBody>
          <a:bodyPr wrap="square">
            <a:spAutoFit/>
          </a:bodyPr>
          <a:lstStyle/>
          <a:p>
            <a:pPr algn="ctr" fontAlgn="base"/>
            <a:r>
              <a:rPr lang="en-US" sz="1400" dirty="0">
                <a:solidFill>
                  <a:schemeClr val="bg1"/>
                </a:solidFill>
              </a:rPr>
              <a:t>Apostasy</a:t>
            </a:r>
          </a:p>
        </p:txBody>
      </p:sp>
      <p:grpSp>
        <p:nvGrpSpPr>
          <p:cNvPr id="173" name="Group 93"/>
          <p:cNvGrpSpPr/>
          <p:nvPr/>
        </p:nvGrpSpPr>
        <p:grpSpPr>
          <a:xfrm rot="5925249">
            <a:off x="8216200" y="1133275"/>
            <a:ext cx="1113434" cy="1500715"/>
            <a:chOff x="1219200" y="1371600"/>
            <a:chExt cx="1676400" cy="2286000"/>
          </a:xfrm>
        </p:grpSpPr>
        <p:sp>
          <p:nvSpPr>
            <p:cNvPr id="174" name="Oval 7"/>
            <p:cNvSpPr/>
            <p:nvPr/>
          </p:nvSpPr>
          <p:spPr>
            <a:xfrm rot="19638581">
              <a:off x="1295400" y="1371600"/>
              <a:ext cx="1600200" cy="2286000"/>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8"/>
            <p:cNvSpPr/>
            <p:nvPr/>
          </p:nvSpPr>
          <p:spPr>
            <a:xfrm>
              <a:off x="1371600" y="1752600"/>
              <a:ext cx="914400" cy="914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Cloud 175"/>
            <p:cNvSpPr/>
            <p:nvPr/>
          </p:nvSpPr>
          <p:spPr>
            <a:xfrm rot="19132349">
              <a:off x="1219200" y="1828800"/>
              <a:ext cx="762000" cy="3048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rot="2148584">
              <a:off x="1960450" y="2387289"/>
              <a:ext cx="258094"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rot="20368391">
              <a:off x="1448079" y="2465277"/>
              <a:ext cx="240166" cy="4797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2133600" y="2133600"/>
              <a:ext cx="228600" cy="4218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2133600" y="2438400"/>
              <a:ext cx="152400" cy="1524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1" name="TextBox 180"/>
          <p:cNvSpPr txBox="1"/>
          <p:nvPr/>
        </p:nvSpPr>
        <p:spPr>
          <a:xfrm>
            <a:off x="76200" y="6477000"/>
            <a:ext cx="1905000" cy="381000"/>
          </a:xfrm>
          <a:prstGeom prst="rect">
            <a:avLst/>
          </a:prstGeom>
          <a:noFill/>
        </p:spPr>
        <p:txBody>
          <a:bodyPr wrap="square" rtlCol="0">
            <a:spAutoFit/>
          </a:bodyPr>
          <a:lstStyle/>
          <a:p>
            <a:r>
              <a:rPr lang="en-US" dirty="0">
                <a:solidFill>
                  <a:schemeClr val="bg1"/>
                </a:solidFill>
              </a:rPr>
              <a:t>D&amp;C 27:14</a:t>
            </a:r>
          </a:p>
        </p:txBody>
      </p:sp>
      <p:grpSp>
        <p:nvGrpSpPr>
          <p:cNvPr id="183" name="Group 182"/>
          <p:cNvGrpSpPr/>
          <p:nvPr/>
        </p:nvGrpSpPr>
        <p:grpSpPr>
          <a:xfrm>
            <a:off x="10274017" y="3872182"/>
            <a:ext cx="981811" cy="2369898"/>
            <a:chOff x="3870397" y="2195781"/>
            <a:chExt cx="1711151" cy="4130380"/>
          </a:xfrm>
        </p:grpSpPr>
        <p:sp>
          <p:nvSpPr>
            <p:cNvPr id="184" name="Oval 183"/>
            <p:cNvSpPr/>
            <p:nvPr/>
          </p:nvSpPr>
          <p:spPr>
            <a:xfrm rot="2039619">
              <a:off x="3870397" y="4398839"/>
              <a:ext cx="304154" cy="3692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rot="19220872">
              <a:off x="5277394" y="4398838"/>
              <a:ext cx="304154" cy="3692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rot="2175294">
              <a:off x="4220859" y="5728740"/>
              <a:ext cx="405033" cy="596803"/>
            </a:xfrm>
            <a:prstGeom prst="ellipse">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rot="2175294">
              <a:off x="4700478" y="5729358"/>
              <a:ext cx="405033" cy="596803"/>
            </a:xfrm>
            <a:prstGeom prst="ellipse">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rapezoid 187"/>
            <p:cNvSpPr/>
            <p:nvPr/>
          </p:nvSpPr>
          <p:spPr>
            <a:xfrm>
              <a:off x="4205902" y="4510824"/>
              <a:ext cx="619718" cy="1504139"/>
            </a:xfrm>
            <a:prstGeom prst="trapezoid">
              <a:avLst>
                <a:gd name="adj" fmla="val 13205"/>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rapezoid 188"/>
            <p:cNvSpPr/>
            <p:nvPr/>
          </p:nvSpPr>
          <p:spPr>
            <a:xfrm>
              <a:off x="4675831" y="4516982"/>
              <a:ext cx="550937" cy="1504139"/>
            </a:xfrm>
            <a:prstGeom prst="trapezoid">
              <a:avLst>
                <a:gd name="adj" fmla="val 13205"/>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4601095" y="4576365"/>
              <a:ext cx="276118" cy="596803"/>
            </a:xfrm>
            <a:prstGeom prst="ellipse">
              <a:avLst/>
            </a:prstGeom>
            <a:solidFill>
              <a:srgbClr val="7457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rapezoid 190"/>
            <p:cNvSpPr/>
            <p:nvPr/>
          </p:nvSpPr>
          <p:spPr>
            <a:xfrm rot="1375821">
              <a:off x="4025915" y="3356287"/>
              <a:ext cx="455727" cy="1270035"/>
            </a:xfrm>
            <a:prstGeom prst="trapezoi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rapezoid 191"/>
            <p:cNvSpPr/>
            <p:nvPr/>
          </p:nvSpPr>
          <p:spPr>
            <a:xfrm rot="20337671">
              <a:off x="4983403" y="3381334"/>
              <a:ext cx="455727" cy="1243510"/>
            </a:xfrm>
            <a:prstGeom prst="trapezoi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rapezoid 192"/>
            <p:cNvSpPr/>
            <p:nvPr/>
          </p:nvSpPr>
          <p:spPr>
            <a:xfrm>
              <a:off x="4213052" y="3368073"/>
              <a:ext cx="1012724" cy="1587420"/>
            </a:xfrm>
            <a:prstGeom prst="trapezoi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4413902" y="2501596"/>
              <a:ext cx="710605" cy="11722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lowchart: Manual Input 194"/>
            <p:cNvSpPr/>
            <p:nvPr/>
          </p:nvSpPr>
          <p:spPr>
            <a:xfrm rot="7269359" flipV="1">
              <a:off x="4691189" y="3454806"/>
              <a:ext cx="509395" cy="203312"/>
            </a:xfrm>
            <a:prstGeom prst="flowChartManualInpu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lowchart: Manual Input 195"/>
            <p:cNvSpPr/>
            <p:nvPr/>
          </p:nvSpPr>
          <p:spPr>
            <a:xfrm rot="14330641" flipH="1" flipV="1">
              <a:off x="4314880" y="3438305"/>
              <a:ext cx="442913" cy="211100"/>
            </a:xfrm>
            <a:prstGeom prst="flowChartManualInpu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4263689" y="2348689"/>
              <a:ext cx="962089" cy="11722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8" name="Straight Connector 197"/>
            <p:cNvCxnSpPr>
              <a:endCxn id="193" idx="2"/>
            </p:cNvCxnSpPr>
            <p:nvPr/>
          </p:nvCxnSpPr>
          <p:spPr>
            <a:xfrm flipH="1">
              <a:off x="4719414" y="3711266"/>
              <a:ext cx="30388" cy="12442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9" name="Wave 198"/>
            <p:cNvSpPr/>
            <p:nvPr/>
          </p:nvSpPr>
          <p:spPr>
            <a:xfrm>
              <a:off x="4415598" y="2195781"/>
              <a:ext cx="911453" cy="560662"/>
            </a:xfrm>
            <a:prstGeom prst="wave">
              <a:avLst>
                <a:gd name="adj1" fmla="val 13676"/>
                <a:gd name="adj2" fmla="val -10000"/>
              </a:avLst>
            </a:prstGeom>
            <a:solidFill>
              <a:srgbClr val="A15F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ardrop 199"/>
            <p:cNvSpPr/>
            <p:nvPr/>
          </p:nvSpPr>
          <p:spPr>
            <a:xfrm rot="711584">
              <a:off x="4180843" y="2326766"/>
              <a:ext cx="354453" cy="713568"/>
            </a:xfrm>
            <a:prstGeom prst="teardrop">
              <a:avLst/>
            </a:prstGeom>
            <a:solidFill>
              <a:srgbClr val="A15F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4467059" y="2326356"/>
              <a:ext cx="276118" cy="275029"/>
            </a:xfrm>
            <a:prstGeom prst="ellipse">
              <a:avLst/>
            </a:prstGeom>
            <a:solidFill>
              <a:srgbClr val="A15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2" name="Group 201"/>
            <p:cNvGrpSpPr/>
            <p:nvPr/>
          </p:nvGrpSpPr>
          <p:grpSpPr>
            <a:xfrm>
              <a:off x="4616158" y="3525311"/>
              <a:ext cx="325774" cy="383844"/>
              <a:chOff x="4043055" y="609600"/>
              <a:chExt cx="986145" cy="929576"/>
            </a:xfrm>
            <a:solidFill>
              <a:schemeClr val="tx1"/>
            </a:solidFill>
          </p:grpSpPr>
          <p:sp>
            <p:nvSpPr>
              <p:cNvPr id="203" name="Trapezoid 202"/>
              <p:cNvSpPr/>
              <p:nvPr/>
            </p:nvSpPr>
            <p:spPr>
              <a:xfrm rot="19467352">
                <a:off x="4495800" y="838200"/>
                <a:ext cx="533400" cy="685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Trapezoid 203"/>
              <p:cNvSpPr/>
              <p:nvPr/>
            </p:nvSpPr>
            <p:spPr>
              <a:xfrm rot="2357494">
                <a:off x="4043055" y="853376"/>
                <a:ext cx="533400" cy="685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ounded Rectangle 204"/>
              <p:cNvSpPr/>
              <p:nvPr/>
            </p:nvSpPr>
            <p:spPr>
              <a:xfrm>
                <a:off x="4191000" y="609600"/>
                <a:ext cx="5334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Rectangle 4"/>
          <p:cNvSpPr/>
          <p:nvPr/>
        </p:nvSpPr>
        <p:spPr>
          <a:xfrm>
            <a:off x="2057398" y="6334780"/>
            <a:ext cx="8654143" cy="523220"/>
          </a:xfrm>
          <a:prstGeom prst="rect">
            <a:avLst/>
          </a:prstGeom>
        </p:spPr>
        <p:txBody>
          <a:bodyPr wrap="square">
            <a:spAutoFit/>
          </a:bodyPr>
          <a:lstStyle/>
          <a:p>
            <a:pPr algn="ctr"/>
            <a:r>
              <a:rPr lang="en-US" sz="1400" dirty="0">
                <a:solidFill>
                  <a:schemeClr val="bg1"/>
                </a:solidFill>
                <a:latin typeface="Open Sans"/>
              </a:rPr>
              <a:t>The Bible suggests at least one dispensation identified with Adam, another with Enoch, another with Noah, and so on with Abraham, Moses, and Jesus with His Apostles in the meridian of time” </a:t>
            </a:r>
            <a:endParaRPr lang="en-US" sz="1400" dirty="0">
              <a:solidFill>
                <a:schemeClr val="bg1"/>
              </a:solidFill>
            </a:endParaRPr>
          </a:p>
        </p:txBody>
      </p:sp>
    </p:spTree>
    <p:extLst>
      <p:ext uri="{BB962C8B-B14F-4D97-AF65-F5344CB8AC3E}">
        <p14:creationId xmlns:p14="http://schemas.microsoft.com/office/powerpoint/2010/main" val="800569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Image result for brick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9251" r="5252" b="356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00600" y="6519446"/>
            <a:ext cx="7391400" cy="338554"/>
          </a:xfrm>
          <a:prstGeom prst="rect">
            <a:avLst/>
          </a:prstGeom>
          <a:noFill/>
        </p:spPr>
        <p:txBody>
          <a:bodyPr wrap="square" rtlCol="0">
            <a:spAutoFit/>
          </a:bodyPr>
          <a:lstStyle/>
          <a:p>
            <a:pPr algn="r"/>
            <a:r>
              <a:rPr lang="en-US" sz="1600" dirty="0">
                <a:solidFill>
                  <a:schemeClr val="bg1"/>
                </a:solidFill>
              </a:rPr>
              <a:t>(1)</a:t>
            </a:r>
          </a:p>
        </p:txBody>
      </p:sp>
      <p:sp>
        <p:nvSpPr>
          <p:cNvPr id="9" name="TextBox 8"/>
          <p:cNvSpPr txBox="1"/>
          <p:nvPr/>
        </p:nvSpPr>
        <p:spPr>
          <a:xfrm>
            <a:off x="1524000" y="0"/>
            <a:ext cx="8991600" cy="830997"/>
          </a:xfrm>
          <a:prstGeom prst="rect">
            <a:avLst/>
          </a:prstGeom>
          <a:noFill/>
        </p:spPr>
        <p:txBody>
          <a:bodyPr wrap="square" rtlCol="0">
            <a:spAutoFit/>
          </a:bodyPr>
          <a:lstStyle/>
          <a:p>
            <a:pPr algn="ctr"/>
            <a:r>
              <a:rPr lang="en-US" sz="4800" dirty="0">
                <a:solidFill>
                  <a:schemeClr val="bg1"/>
                </a:solidFill>
                <a:latin typeface="Calisto MT" panose="02040603050505030304" pitchFamily="18" charset="0"/>
              </a:rPr>
              <a:t>The 7</a:t>
            </a:r>
            <a:r>
              <a:rPr lang="en-US" sz="4800" baseline="30000" dirty="0">
                <a:solidFill>
                  <a:schemeClr val="bg1"/>
                </a:solidFill>
                <a:latin typeface="Calisto MT" panose="02040603050505030304" pitchFamily="18" charset="0"/>
              </a:rPr>
              <a:t>th</a:t>
            </a:r>
            <a:r>
              <a:rPr lang="en-US" sz="4800" dirty="0">
                <a:solidFill>
                  <a:schemeClr val="bg1"/>
                </a:solidFill>
                <a:latin typeface="Calisto MT" panose="02040603050505030304" pitchFamily="18" charset="0"/>
              </a:rPr>
              <a:t> Dispensation</a:t>
            </a:r>
          </a:p>
        </p:txBody>
      </p:sp>
      <p:sp>
        <p:nvSpPr>
          <p:cNvPr id="5" name="Rectangle 4"/>
          <p:cNvSpPr/>
          <p:nvPr/>
        </p:nvSpPr>
        <p:spPr>
          <a:xfrm>
            <a:off x="261257" y="1558627"/>
            <a:ext cx="3722914" cy="3277820"/>
          </a:xfrm>
          <a:prstGeom prst="rect">
            <a:avLst/>
          </a:prstGeom>
        </p:spPr>
        <p:txBody>
          <a:bodyPr wrap="square">
            <a:spAutoFit/>
          </a:bodyPr>
          <a:lstStyle/>
          <a:p>
            <a:pPr>
              <a:lnSpc>
                <a:spcPct val="115000"/>
              </a:lnSpc>
            </a:pPr>
            <a:r>
              <a:rPr lang="en-US"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The seventh dispensation, in which we live, is the last dispensation which will not fall into an apostasy but will eventually be completed with the coming of Christ. </a:t>
            </a:r>
          </a:p>
          <a:p>
            <a:pPr>
              <a:lnSpc>
                <a:spcPct val="115000"/>
              </a:lnSpc>
            </a:pPr>
            <a:endParaRPr lang="en-US" dirty="0">
              <a:solidFill>
                <a:schemeClr val="bg1"/>
              </a:solidFill>
              <a:latin typeface="Verdana" panose="020B0604030504040204" pitchFamily="34" charset="0"/>
              <a:ea typeface="Times New Roman" panose="02020603050405020304" pitchFamily="18" charset="0"/>
              <a:cs typeface="Times New Roman" panose="02020603050405020304" pitchFamily="18" charset="0"/>
            </a:endParaRPr>
          </a:p>
          <a:p>
            <a:pPr>
              <a:lnSpc>
                <a:spcPct val="115000"/>
              </a:lnSpc>
            </a:pPr>
            <a:r>
              <a:rPr lang="en-US"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After restoring His priesthood authority to the Prophet Joseph Smith, the Lord said:</a:t>
            </a:r>
          </a:p>
        </p:txBody>
      </p:sp>
      <p:pic>
        <p:nvPicPr>
          <p:cNvPr id="24578" name="Picture 2" descr="Joseph in Sacred Gro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5290" y="1140504"/>
            <a:ext cx="2333625" cy="3114676"/>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up 32"/>
          <p:cNvGrpSpPr/>
          <p:nvPr/>
        </p:nvGrpSpPr>
        <p:grpSpPr>
          <a:xfrm>
            <a:off x="4432721" y="4260922"/>
            <a:ext cx="3289208" cy="2390250"/>
            <a:chOff x="384206" y="4158361"/>
            <a:chExt cx="3289208" cy="2390250"/>
          </a:xfrm>
        </p:grpSpPr>
        <p:grpSp>
          <p:nvGrpSpPr>
            <p:cNvPr id="34" name="Group 33"/>
            <p:cNvGrpSpPr/>
            <p:nvPr/>
          </p:nvGrpSpPr>
          <p:grpSpPr>
            <a:xfrm>
              <a:off x="384206" y="4158361"/>
              <a:ext cx="3289208" cy="2390250"/>
              <a:chOff x="609599" y="833642"/>
              <a:chExt cx="7941747" cy="5771225"/>
            </a:xfrm>
          </p:grpSpPr>
          <p:grpSp>
            <p:nvGrpSpPr>
              <p:cNvPr id="36" name="Group 14"/>
              <p:cNvGrpSpPr/>
              <p:nvPr/>
            </p:nvGrpSpPr>
            <p:grpSpPr>
              <a:xfrm rot="10800000">
                <a:off x="7696200" y="5257800"/>
                <a:ext cx="621450" cy="1347067"/>
                <a:chOff x="7010400" y="381000"/>
                <a:chExt cx="762000" cy="2033666"/>
              </a:xfrm>
            </p:grpSpPr>
            <p:sp>
              <p:nvSpPr>
                <p:cNvPr id="49" name="Rounded Rectangle 48"/>
                <p:cNvSpPr/>
                <p:nvPr/>
              </p:nvSpPr>
              <p:spPr>
                <a:xfrm>
                  <a:off x="7186534" y="1195466"/>
                  <a:ext cx="457200" cy="1219200"/>
                </a:xfrm>
                <a:prstGeom prst="roundRect">
                  <a:avLst/>
                </a:prstGeom>
                <a:solidFill>
                  <a:schemeClr val="accent6">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010400" y="381000"/>
                  <a:ext cx="762000" cy="1219200"/>
                </a:xfrm>
                <a:prstGeom prst="ellipse">
                  <a:avLst/>
                </a:prstGeom>
                <a:solidFill>
                  <a:schemeClr val="accent6">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11"/>
              <p:cNvGrpSpPr/>
              <p:nvPr/>
            </p:nvGrpSpPr>
            <p:grpSpPr>
              <a:xfrm rot="10800000">
                <a:off x="939238" y="4923502"/>
                <a:ext cx="621450" cy="1347067"/>
                <a:chOff x="7010400" y="381000"/>
                <a:chExt cx="762000" cy="2033666"/>
              </a:xfrm>
            </p:grpSpPr>
            <p:sp>
              <p:nvSpPr>
                <p:cNvPr id="47" name="Rounded Rectangle 46"/>
                <p:cNvSpPr/>
                <p:nvPr/>
              </p:nvSpPr>
              <p:spPr>
                <a:xfrm>
                  <a:off x="7186534" y="1195466"/>
                  <a:ext cx="457200" cy="1219200"/>
                </a:xfrm>
                <a:prstGeom prst="roundRect">
                  <a:avLst/>
                </a:prstGeom>
                <a:solidFill>
                  <a:schemeClr val="accent6">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010400" y="381000"/>
                  <a:ext cx="762000" cy="1219200"/>
                </a:xfrm>
                <a:prstGeom prst="ellipse">
                  <a:avLst/>
                </a:prstGeom>
                <a:solidFill>
                  <a:schemeClr val="accent6">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Wave 2"/>
              <p:cNvSpPr/>
              <p:nvPr/>
            </p:nvSpPr>
            <p:spPr>
              <a:xfrm>
                <a:off x="935291" y="1845205"/>
                <a:ext cx="7290362" cy="3760204"/>
              </a:xfrm>
              <a:prstGeom prst="wave">
                <a:avLst>
                  <a:gd name="adj1" fmla="val 3907"/>
                  <a:gd name="adj2" fmla="val 0"/>
                </a:avLst>
              </a:prstGeom>
              <a:solidFill>
                <a:srgbClr val="DE9F7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an 3"/>
              <p:cNvSpPr/>
              <p:nvPr/>
            </p:nvSpPr>
            <p:spPr>
              <a:xfrm>
                <a:off x="7315200" y="1981200"/>
                <a:ext cx="1236146" cy="3840519"/>
              </a:xfrm>
              <a:prstGeom prst="can">
                <a:avLst/>
              </a:prstGeom>
              <a:solidFill>
                <a:schemeClr val="accent6">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an 1"/>
              <p:cNvSpPr/>
              <p:nvPr/>
            </p:nvSpPr>
            <p:spPr>
              <a:xfrm>
                <a:off x="609599" y="1643059"/>
                <a:ext cx="1236146" cy="3840519"/>
              </a:xfrm>
              <a:prstGeom prst="can">
                <a:avLst/>
              </a:prstGeom>
              <a:solidFill>
                <a:schemeClr val="accent6">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a:xfrm>
                <a:off x="899460" y="833642"/>
                <a:ext cx="621450" cy="986197"/>
                <a:chOff x="7031201" y="834275"/>
                <a:chExt cx="762000" cy="1488861"/>
              </a:xfrm>
            </p:grpSpPr>
            <p:sp>
              <p:nvSpPr>
                <p:cNvPr id="45" name="Rounded Rectangle 44"/>
                <p:cNvSpPr/>
                <p:nvPr/>
              </p:nvSpPr>
              <p:spPr>
                <a:xfrm>
                  <a:off x="7279402" y="1563538"/>
                  <a:ext cx="291165" cy="759598"/>
                </a:xfrm>
                <a:prstGeom prst="roundRect">
                  <a:avLst/>
                </a:prstGeom>
                <a:solidFill>
                  <a:schemeClr val="accent6">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5"/>
                <p:cNvSpPr/>
                <p:nvPr/>
              </p:nvSpPr>
              <p:spPr>
                <a:xfrm>
                  <a:off x="7031201" y="834275"/>
                  <a:ext cx="762000" cy="1219200"/>
                </a:xfrm>
                <a:prstGeom prst="ellipse">
                  <a:avLst/>
                </a:prstGeom>
                <a:solidFill>
                  <a:schemeClr val="accent6">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646520" y="1148254"/>
                <a:ext cx="621450" cy="1017899"/>
                <a:chOff x="7087348" y="824753"/>
                <a:chExt cx="762000" cy="1536722"/>
              </a:xfrm>
            </p:grpSpPr>
            <p:sp>
              <p:nvSpPr>
                <p:cNvPr id="43" name="Rounded Rectangle 42"/>
                <p:cNvSpPr/>
                <p:nvPr/>
              </p:nvSpPr>
              <p:spPr>
                <a:xfrm>
                  <a:off x="7339058" y="1803020"/>
                  <a:ext cx="258584" cy="558455"/>
                </a:xfrm>
                <a:prstGeom prst="roundRect">
                  <a:avLst/>
                </a:prstGeom>
                <a:solidFill>
                  <a:schemeClr val="accent6">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087348" y="824753"/>
                  <a:ext cx="762000" cy="1219200"/>
                </a:xfrm>
                <a:prstGeom prst="ellipse">
                  <a:avLst/>
                </a:prstGeom>
                <a:solidFill>
                  <a:schemeClr val="accent6">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 name="Rectangle 34"/>
            <p:cNvSpPr/>
            <p:nvPr/>
          </p:nvSpPr>
          <p:spPr>
            <a:xfrm>
              <a:off x="795627" y="4736093"/>
              <a:ext cx="2356700" cy="1323439"/>
            </a:xfrm>
            <a:prstGeom prst="rect">
              <a:avLst/>
            </a:prstGeom>
            <a:ln>
              <a:noFill/>
            </a:ln>
          </p:spPr>
          <p:txBody>
            <a:bodyPr wrap="square">
              <a:spAutoFit/>
            </a:bodyPr>
            <a:lstStyle/>
            <a:p>
              <a:pPr algn="ctr"/>
              <a:r>
                <a:rPr lang="en-US" sz="1600" b="1" dirty="0"/>
                <a:t>During the dispensation of the </a:t>
              </a:r>
              <a:r>
                <a:rPr lang="en-US" sz="1600" b="1" dirty="0" err="1"/>
                <a:t>fulness</a:t>
              </a:r>
              <a:r>
                <a:rPr lang="en-US" sz="1600" b="1" dirty="0"/>
                <a:t> of times, all things from former dispensations will be restored</a:t>
              </a:r>
              <a:endParaRPr lang="en-US" sz="1600" dirty="0">
                <a:solidFill>
                  <a:schemeClr val="bg2">
                    <a:lumMod val="10000"/>
                  </a:schemeClr>
                </a:solidFill>
              </a:endParaRPr>
            </a:p>
          </p:txBody>
        </p:sp>
      </p:grpSp>
      <p:sp>
        <p:nvSpPr>
          <p:cNvPr id="51" name="Rectangle 50"/>
          <p:cNvSpPr/>
          <p:nvPr/>
        </p:nvSpPr>
        <p:spPr>
          <a:xfrm>
            <a:off x="7761515" y="1591284"/>
            <a:ext cx="4093028" cy="2640723"/>
          </a:xfrm>
          <a:prstGeom prst="rect">
            <a:avLst/>
          </a:prstGeom>
        </p:spPr>
        <p:txBody>
          <a:bodyPr wrap="square">
            <a:spAutoFit/>
          </a:bodyPr>
          <a:lstStyle/>
          <a:p>
            <a:pPr>
              <a:lnSpc>
                <a:spcPct val="115000"/>
              </a:lnSpc>
              <a:spcAft>
                <a:spcPts val="1000"/>
              </a:spcAft>
            </a:pPr>
            <a:r>
              <a:rPr lang="en-US"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"Unto whom I have committed the keys of my kingdom, and a dispensation of the gospel for the last times; and for the </a:t>
            </a:r>
            <a:r>
              <a:rPr lang="en-US" dirty="0" err="1">
                <a:solidFill>
                  <a:schemeClr val="bg1"/>
                </a:solidFill>
                <a:latin typeface="Verdana" panose="020B0604030504040204" pitchFamily="34" charset="0"/>
                <a:ea typeface="Times New Roman" panose="02020603050405020304" pitchFamily="18" charset="0"/>
                <a:cs typeface="Times New Roman" panose="02020603050405020304" pitchFamily="18" charset="0"/>
              </a:rPr>
              <a:t>fulness</a:t>
            </a:r>
            <a:r>
              <a:rPr lang="en-US"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 of times, in the which I will gather together in one all things, both which are in heaven, and which are on earth" (D&amp;C 27:13).</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972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outVertical)">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brick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9251" r="5252" b="356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Calisto MT" panose="02040603050505030304" pitchFamily="18" charset="0"/>
              </a:rPr>
              <a:t>Ephesus</a:t>
            </a:r>
            <a:endParaRPr lang="en-US" sz="4400" dirty="0">
              <a:solidFill>
                <a:schemeClr val="bg1"/>
              </a:solidFill>
              <a:latin typeface="Calisto MT" panose="02040603050505030304" pitchFamily="18" charset="0"/>
            </a:endParaRPr>
          </a:p>
        </p:txBody>
      </p:sp>
      <p:sp>
        <p:nvSpPr>
          <p:cNvPr id="2" name="Rectangle 1"/>
          <p:cNvSpPr/>
          <p:nvPr/>
        </p:nvSpPr>
        <p:spPr>
          <a:xfrm>
            <a:off x="9818914" y="900138"/>
            <a:ext cx="2373086" cy="4708981"/>
          </a:xfrm>
          <a:prstGeom prst="rect">
            <a:avLst/>
          </a:prstGeom>
        </p:spPr>
        <p:txBody>
          <a:bodyPr wrap="square">
            <a:spAutoFit/>
          </a:bodyPr>
          <a:lstStyle/>
          <a:p>
            <a:r>
              <a:rPr lang="en-US" sz="2000" dirty="0">
                <a:solidFill>
                  <a:schemeClr val="bg1"/>
                </a:solidFill>
              </a:rPr>
              <a:t>For about 3 years Ephesus was a central point for Paul’s ministry.</a:t>
            </a:r>
          </a:p>
          <a:p>
            <a:endParaRPr lang="en-US" sz="2000" dirty="0">
              <a:solidFill>
                <a:schemeClr val="bg1"/>
              </a:solidFill>
            </a:endParaRPr>
          </a:p>
          <a:p>
            <a:r>
              <a:rPr lang="en-US" sz="2000" dirty="0">
                <a:solidFill>
                  <a:schemeClr val="bg1"/>
                </a:solidFill>
              </a:rPr>
              <a:t>Paul was under house arrest (prisoner) in Rome while he wrote the Epistle to the Ephesians…</a:t>
            </a:r>
          </a:p>
          <a:p>
            <a:r>
              <a:rPr lang="en-US" sz="2000" dirty="0">
                <a:solidFill>
                  <a:schemeClr val="bg1"/>
                </a:solidFill>
              </a:rPr>
              <a:t>However he was able to preach and receive visitors. </a:t>
            </a:r>
          </a:p>
          <a:p>
            <a:endParaRPr lang="en-US" sz="2000" dirty="0">
              <a:solidFill>
                <a:schemeClr val="bg1"/>
              </a:solidFill>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195944" y="593306"/>
            <a:ext cx="2303889" cy="5940088"/>
          </a:xfrm>
          <a:prstGeom prst="rect">
            <a:avLst/>
          </a:prstGeom>
        </p:spPr>
        <p:txBody>
          <a:bodyPr wrap="square">
            <a:spAutoFit/>
          </a:bodyPr>
          <a:lstStyle/>
          <a:p>
            <a:r>
              <a:rPr lang="en-US" sz="2000" dirty="0">
                <a:solidFill>
                  <a:schemeClr val="bg1"/>
                </a:solidFill>
              </a:rPr>
              <a:t>The city was the site of a famous temple for the fertility goddess Diana. Paul was </a:t>
            </a:r>
            <a:r>
              <a:rPr lang="en-US" sz="2000" dirty="0" err="1">
                <a:solidFill>
                  <a:schemeClr val="bg1"/>
                </a:solidFill>
              </a:rPr>
              <a:t>succesful</a:t>
            </a:r>
            <a:r>
              <a:rPr lang="en-US" sz="2000" dirty="0">
                <a:solidFill>
                  <a:schemeClr val="bg1"/>
                </a:solidFill>
              </a:rPr>
              <a:t> in turning the people away from their idols.</a:t>
            </a:r>
          </a:p>
          <a:p>
            <a:endParaRPr lang="en-US" sz="2000" dirty="0">
              <a:solidFill>
                <a:schemeClr val="bg1"/>
              </a:solidFill>
            </a:endParaRPr>
          </a:p>
          <a:p>
            <a:r>
              <a:rPr lang="en-US" sz="2000" dirty="0">
                <a:solidFill>
                  <a:schemeClr val="bg1"/>
                </a:solidFill>
              </a:rPr>
              <a:t>Paul concentrated on turning people from idol worship to worship of Jesus Christ. </a:t>
            </a:r>
          </a:p>
          <a:p>
            <a:endParaRPr lang="en-US" sz="2000" dirty="0">
              <a:solidFill>
                <a:schemeClr val="bg1"/>
              </a:solidFill>
            </a:endParaRPr>
          </a:p>
          <a:p>
            <a:r>
              <a:rPr lang="en-US" sz="2000" dirty="0">
                <a:solidFill>
                  <a:schemeClr val="bg1"/>
                </a:solidFill>
              </a:rPr>
              <a:t>Craftsmen of the city saw a threat to the sale of their pagan statues.</a:t>
            </a:r>
          </a:p>
        </p:txBody>
      </p:sp>
      <p:grpSp>
        <p:nvGrpSpPr>
          <p:cNvPr id="46" name="Group 45"/>
          <p:cNvGrpSpPr/>
          <p:nvPr/>
        </p:nvGrpSpPr>
        <p:grpSpPr>
          <a:xfrm>
            <a:off x="2490781" y="1088247"/>
            <a:ext cx="7232210" cy="4001632"/>
            <a:chOff x="588475" y="570368"/>
            <a:chExt cx="7232210" cy="4001632"/>
          </a:xfrm>
        </p:grpSpPr>
        <p:sp>
          <p:nvSpPr>
            <p:cNvPr id="47" name="Rectangle 46"/>
            <p:cNvSpPr/>
            <p:nvPr/>
          </p:nvSpPr>
          <p:spPr>
            <a:xfrm>
              <a:off x="615636" y="588475"/>
              <a:ext cx="6989275" cy="392920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633474" y="585763"/>
              <a:ext cx="1765694" cy="1912993"/>
            </a:xfrm>
            <a:custGeom>
              <a:avLst/>
              <a:gdLst>
                <a:gd name="connsiteX0" fmla="*/ 27429 w 1765694"/>
                <a:gd name="connsiteY0" fmla="*/ 201888 h 1912993"/>
                <a:gd name="connsiteX1" fmla="*/ 27429 w 1765694"/>
                <a:gd name="connsiteY1" fmla="*/ 201888 h 1912993"/>
                <a:gd name="connsiteX2" fmla="*/ 36482 w 1765694"/>
                <a:gd name="connsiteY2" fmla="*/ 283370 h 1912993"/>
                <a:gd name="connsiteX3" fmla="*/ 72696 w 1765694"/>
                <a:gd name="connsiteY3" fmla="*/ 337690 h 1912993"/>
                <a:gd name="connsiteX4" fmla="*/ 81750 w 1765694"/>
                <a:gd name="connsiteY4" fmla="*/ 364851 h 1912993"/>
                <a:gd name="connsiteX5" fmla="*/ 145124 w 1765694"/>
                <a:gd name="connsiteY5" fmla="*/ 428225 h 1912993"/>
                <a:gd name="connsiteX6" fmla="*/ 172284 w 1765694"/>
                <a:gd name="connsiteY6" fmla="*/ 455386 h 1912993"/>
                <a:gd name="connsiteX7" fmla="*/ 181338 w 1765694"/>
                <a:gd name="connsiteY7" fmla="*/ 482546 h 1912993"/>
                <a:gd name="connsiteX8" fmla="*/ 235659 w 1765694"/>
                <a:gd name="connsiteY8" fmla="*/ 536867 h 1912993"/>
                <a:gd name="connsiteX9" fmla="*/ 262819 w 1765694"/>
                <a:gd name="connsiteY9" fmla="*/ 564027 h 1912993"/>
                <a:gd name="connsiteX10" fmla="*/ 280926 w 1765694"/>
                <a:gd name="connsiteY10" fmla="*/ 591187 h 1912993"/>
                <a:gd name="connsiteX11" fmla="*/ 308086 w 1765694"/>
                <a:gd name="connsiteY11" fmla="*/ 609294 h 1912993"/>
                <a:gd name="connsiteX12" fmla="*/ 344300 w 1765694"/>
                <a:gd name="connsiteY12" fmla="*/ 663615 h 1912993"/>
                <a:gd name="connsiteX13" fmla="*/ 362407 w 1765694"/>
                <a:gd name="connsiteY13" fmla="*/ 690776 h 1912993"/>
                <a:gd name="connsiteX14" fmla="*/ 416728 w 1765694"/>
                <a:gd name="connsiteY14" fmla="*/ 726989 h 1912993"/>
                <a:gd name="connsiteX15" fmla="*/ 443888 w 1765694"/>
                <a:gd name="connsiteY15" fmla="*/ 745096 h 1912993"/>
                <a:gd name="connsiteX16" fmla="*/ 471049 w 1765694"/>
                <a:gd name="connsiteY16" fmla="*/ 754150 h 1912993"/>
                <a:gd name="connsiteX17" fmla="*/ 525370 w 1765694"/>
                <a:gd name="connsiteY17" fmla="*/ 781310 h 1912993"/>
                <a:gd name="connsiteX18" fmla="*/ 679278 w 1765694"/>
                <a:gd name="connsiteY18" fmla="*/ 799417 h 1912993"/>
                <a:gd name="connsiteX19" fmla="*/ 697385 w 1765694"/>
                <a:gd name="connsiteY19" fmla="*/ 908059 h 1912993"/>
                <a:gd name="connsiteX20" fmla="*/ 724546 w 1765694"/>
                <a:gd name="connsiteY20" fmla="*/ 926166 h 1912993"/>
                <a:gd name="connsiteX21" fmla="*/ 778867 w 1765694"/>
                <a:gd name="connsiteY21" fmla="*/ 944273 h 1912993"/>
                <a:gd name="connsiteX22" fmla="*/ 796974 w 1765694"/>
                <a:gd name="connsiteY22" fmla="*/ 971433 h 1912993"/>
                <a:gd name="connsiteX23" fmla="*/ 860348 w 1765694"/>
                <a:gd name="connsiteY23" fmla="*/ 989540 h 1912993"/>
                <a:gd name="connsiteX24" fmla="*/ 896562 w 1765694"/>
                <a:gd name="connsiteY24" fmla="*/ 1007647 h 1912993"/>
                <a:gd name="connsiteX25" fmla="*/ 923722 w 1765694"/>
                <a:gd name="connsiteY25" fmla="*/ 1061968 h 1912993"/>
                <a:gd name="connsiteX26" fmla="*/ 923722 w 1765694"/>
                <a:gd name="connsiteY26" fmla="*/ 1143449 h 1912993"/>
                <a:gd name="connsiteX27" fmla="*/ 950882 w 1765694"/>
                <a:gd name="connsiteY27" fmla="*/ 1152502 h 1912993"/>
                <a:gd name="connsiteX28" fmla="*/ 1068577 w 1765694"/>
                <a:gd name="connsiteY28" fmla="*/ 1197770 h 1912993"/>
                <a:gd name="connsiteX29" fmla="*/ 1077631 w 1765694"/>
                <a:gd name="connsiteY29" fmla="*/ 1224930 h 1912993"/>
                <a:gd name="connsiteX30" fmla="*/ 1095738 w 1765694"/>
                <a:gd name="connsiteY30" fmla="*/ 1252090 h 1912993"/>
                <a:gd name="connsiteX31" fmla="*/ 1104791 w 1765694"/>
                <a:gd name="connsiteY31" fmla="*/ 1288304 h 1912993"/>
                <a:gd name="connsiteX32" fmla="*/ 1141005 w 1765694"/>
                <a:gd name="connsiteY32" fmla="*/ 1387892 h 1912993"/>
                <a:gd name="connsiteX33" fmla="*/ 1168166 w 1765694"/>
                <a:gd name="connsiteY33" fmla="*/ 1487481 h 1912993"/>
                <a:gd name="connsiteX34" fmla="*/ 1177219 w 1765694"/>
                <a:gd name="connsiteY34" fmla="*/ 1605176 h 1912993"/>
                <a:gd name="connsiteX35" fmla="*/ 1168166 w 1765694"/>
                <a:gd name="connsiteY35" fmla="*/ 1650443 h 1912993"/>
                <a:gd name="connsiteX36" fmla="*/ 1122898 w 1765694"/>
                <a:gd name="connsiteY36" fmla="*/ 1659496 h 1912993"/>
                <a:gd name="connsiteX37" fmla="*/ 1113845 w 1765694"/>
                <a:gd name="connsiteY37" fmla="*/ 1695710 h 1912993"/>
                <a:gd name="connsiteX38" fmla="*/ 1086684 w 1765694"/>
                <a:gd name="connsiteY38" fmla="*/ 1750031 h 1912993"/>
                <a:gd name="connsiteX39" fmla="*/ 1059524 w 1765694"/>
                <a:gd name="connsiteY39" fmla="*/ 1768138 h 1912993"/>
                <a:gd name="connsiteX40" fmla="*/ 1014257 w 1765694"/>
                <a:gd name="connsiteY40" fmla="*/ 1849619 h 1912993"/>
                <a:gd name="connsiteX41" fmla="*/ 1023310 w 1765694"/>
                <a:gd name="connsiteY41" fmla="*/ 1885833 h 1912993"/>
                <a:gd name="connsiteX42" fmla="*/ 1077631 w 1765694"/>
                <a:gd name="connsiteY42" fmla="*/ 1912993 h 1912993"/>
                <a:gd name="connsiteX43" fmla="*/ 1168166 w 1765694"/>
                <a:gd name="connsiteY43" fmla="*/ 1894887 h 1912993"/>
                <a:gd name="connsiteX44" fmla="*/ 1177219 w 1765694"/>
                <a:gd name="connsiteY44" fmla="*/ 1849619 h 1912993"/>
                <a:gd name="connsiteX45" fmla="*/ 1222486 w 1765694"/>
                <a:gd name="connsiteY45" fmla="*/ 1804352 h 1912993"/>
                <a:gd name="connsiteX46" fmla="*/ 1240593 w 1765694"/>
                <a:gd name="connsiteY46" fmla="*/ 1750031 h 1912993"/>
                <a:gd name="connsiteX47" fmla="*/ 1249647 w 1765694"/>
                <a:gd name="connsiteY47" fmla="*/ 1722871 h 1912993"/>
                <a:gd name="connsiteX48" fmla="*/ 1294914 w 1765694"/>
                <a:gd name="connsiteY48" fmla="*/ 1641389 h 1912993"/>
                <a:gd name="connsiteX49" fmla="*/ 1322075 w 1765694"/>
                <a:gd name="connsiteY49" fmla="*/ 1632336 h 1912993"/>
                <a:gd name="connsiteX50" fmla="*/ 1376395 w 1765694"/>
                <a:gd name="connsiteY50" fmla="*/ 1596122 h 1912993"/>
                <a:gd name="connsiteX51" fmla="*/ 1394502 w 1765694"/>
                <a:gd name="connsiteY51" fmla="*/ 1559908 h 1912993"/>
                <a:gd name="connsiteX52" fmla="*/ 1421663 w 1765694"/>
                <a:gd name="connsiteY52" fmla="*/ 1505587 h 1912993"/>
                <a:gd name="connsiteX53" fmla="*/ 1385449 w 1765694"/>
                <a:gd name="connsiteY53" fmla="*/ 1396946 h 1912993"/>
                <a:gd name="connsiteX54" fmla="*/ 1358288 w 1765694"/>
                <a:gd name="connsiteY54" fmla="*/ 1378839 h 1912993"/>
                <a:gd name="connsiteX55" fmla="*/ 1340181 w 1765694"/>
                <a:gd name="connsiteY55" fmla="*/ 1351679 h 1912993"/>
                <a:gd name="connsiteX56" fmla="*/ 1285861 w 1765694"/>
                <a:gd name="connsiteY56" fmla="*/ 1315465 h 1912993"/>
                <a:gd name="connsiteX57" fmla="*/ 1276807 w 1765694"/>
                <a:gd name="connsiteY57" fmla="*/ 1288304 h 1912993"/>
                <a:gd name="connsiteX58" fmla="*/ 1258700 w 1765694"/>
                <a:gd name="connsiteY58" fmla="*/ 1261144 h 1912993"/>
                <a:gd name="connsiteX59" fmla="*/ 1276807 w 1765694"/>
                <a:gd name="connsiteY59" fmla="*/ 1179663 h 1912993"/>
                <a:gd name="connsiteX60" fmla="*/ 1303968 w 1765694"/>
                <a:gd name="connsiteY60" fmla="*/ 1152502 h 1912993"/>
                <a:gd name="connsiteX61" fmla="*/ 1322075 w 1765694"/>
                <a:gd name="connsiteY61" fmla="*/ 1125342 h 1912993"/>
                <a:gd name="connsiteX62" fmla="*/ 1376395 w 1765694"/>
                <a:gd name="connsiteY62" fmla="*/ 1080075 h 1912993"/>
                <a:gd name="connsiteX63" fmla="*/ 1421663 w 1765694"/>
                <a:gd name="connsiteY63" fmla="*/ 1071021 h 1912993"/>
                <a:gd name="connsiteX64" fmla="*/ 1503144 w 1765694"/>
                <a:gd name="connsiteY64" fmla="*/ 1080075 h 1912993"/>
                <a:gd name="connsiteX65" fmla="*/ 1530304 w 1765694"/>
                <a:gd name="connsiteY65" fmla="*/ 1107235 h 1912993"/>
                <a:gd name="connsiteX66" fmla="*/ 1557465 w 1765694"/>
                <a:gd name="connsiteY66" fmla="*/ 1125342 h 1912993"/>
                <a:gd name="connsiteX67" fmla="*/ 1611785 w 1765694"/>
                <a:gd name="connsiteY67" fmla="*/ 1134395 h 1912993"/>
                <a:gd name="connsiteX68" fmla="*/ 1647999 w 1765694"/>
                <a:gd name="connsiteY68" fmla="*/ 1188716 h 1912993"/>
                <a:gd name="connsiteX69" fmla="*/ 1693267 w 1765694"/>
                <a:gd name="connsiteY69" fmla="*/ 1243037 h 1912993"/>
                <a:gd name="connsiteX70" fmla="*/ 1729480 w 1765694"/>
                <a:gd name="connsiteY70" fmla="*/ 1288304 h 1912993"/>
                <a:gd name="connsiteX71" fmla="*/ 1765694 w 1765694"/>
                <a:gd name="connsiteY71" fmla="*/ 1270197 h 1912993"/>
                <a:gd name="connsiteX72" fmla="*/ 1756641 w 1765694"/>
                <a:gd name="connsiteY72" fmla="*/ 1179663 h 1912993"/>
                <a:gd name="connsiteX73" fmla="*/ 1747587 w 1765694"/>
                <a:gd name="connsiteY73" fmla="*/ 1152502 h 1912993"/>
                <a:gd name="connsiteX74" fmla="*/ 1729480 w 1765694"/>
                <a:gd name="connsiteY74" fmla="*/ 1080075 h 1912993"/>
                <a:gd name="connsiteX75" fmla="*/ 1711374 w 1765694"/>
                <a:gd name="connsiteY75" fmla="*/ 1052914 h 1912993"/>
                <a:gd name="connsiteX76" fmla="*/ 1702320 w 1765694"/>
                <a:gd name="connsiteY76" fmla="*/ 1025754 h 1912993"/>
                <a:gd name="connsiteX77" fmla="*/ 1657053 w 1765694"/>
                <a:gd name="connsiteY77" fmla="*/ 971433 h 1912993"/>
                <a:gd name="connsiteX78" fmla="*/ 1602732 w 1765694"/>
                <a:gd name="connsiteY78" fmla="*/ 953326 h 1912993"/>
                <a:gd name="connsiteX79" fmla="*/ 1575572 w 1765694"/>
                <a:gd name="connsiteY79" fmla="*/ 926166 h 1912993"/>
                <a:gd name="connsiteX80" fmla="*/ 1548411 w 1765694"/>
                <a:gd name="connsiteY80" fmla="*/ 908059 h 1912993"/>
                <a:gd name="connsiteX81" fmla="*/ 1530304 w 1765694"/>
                <a:gd name="connsiteY81" fmla="*/ 880898 h 1912993"/>
                <a:gd name="connsiteX82" fmla="*/ 1503144 w 1765694"/>
                <a:gd name="connsiteY82" fmla="*/ 853738 h 1912993"/>
                <a:gd name="connsiteX83" fmla="*/ 1457876 w 1765694"/>
                <a:gd name="connsiteY83" fmla="*/ 808471 h 1912993"/>
                <a:gd name="connsiteX84" fmla="*/ 1439770 w 1765694"/>
                <a:gd name="connsiteY84" fmla="*/ 781310 h 1912993"/>
                <a:gd name="connsiteX85" fmla="*/ 1376395 w 1765694"/>
                <a:gd name="connsiteY85" fmla="*/ 754150 h 1912993"/>
                <a:gd name="connsiteX86" fmla="*/ 1322075 w 1765694"/>
                <a:gd name="connsiteY86" fmla="*/ 726989 h 1912993"/>
                <a:gd name="connsiteX87" fmla="*/ 1294914 w 1765694"/>
                <a:gd name="connsiteY87" fmla="*/ 708883 h 1912993"/>
                <a:gd name="connsiteX88" fmla="*/ 1267754 w 1765694"/>
                <a:gd name="connsiteY88" fmla="*/ 699829 h 1912993"/>
                <a:gd name="connsiteX89" fmla="*/ 1240593 w 1765694"/>
                <a:gd name="connsiteY89" fmla="*/ 681722 h 1912993"/>
                <a:gd name="connsiteX90" fmla="*/ 1186273 w 1765694"/>
                <a:gd name="connsiteY90" fmla="*/ 663615 h 1912993"/>
                <a:gd name="connsiteX91" fmla="*/ 1159112 w 1765694"/>
                <a:gd name="connsiteY91" fmla="*/ 654562 h 1912993"/>
                <a:gd name="connsiteX92" fmla="*/ 1141005 w 1765694"/>
                <a:gd name="connsiteY92" fmla="*/ 627401 h 1912993"/>
                <a:gd name="connsiteX93" fmla="*/ 1195326 w 1765694"/>
                <a:gd name="connsiteY93" fmla="*/ 582134 h 1912993"/>
                <a:gd name="connsiteX94" fmla="*/ 1222486 w 1765694"/>
                <a:gd name="connsiteY94" fmla="*/ 554974 h 1912993"/>
                <a:gd name="connsiteX95" fmla="*/ 1213433 w 1765694"/>
                <a:gd name="connsiteY95" fmla="*/ 518760 h 1912993"/>
                <a:gd name="connsiteX96" fmla="*/ 1050471 w 1765694"/>
                <a:gd name="connsiteY96" fmla="*/ 491599 h 1912993"/>
                <a:gd name="connsiteX97" fmla="*/ 987096 w 1765694"/>
                <a:gd name="connsiteY97" fmla="*/ 482546 h 1912993"/>
                <a:gd name="connsiteX98" fmla="*/ 932776 w 1765694"/>
                <a:gd name="connsiteY98" fmla="*/ 446332 h 1912993"/>
                <a:gd name="connsiteX99" fmla="*/ 878455 w 1765694"/>
                <a:gd name="connsiteY99" fmla="*/ 410118 h 1912993"/>
                <a:gd name="connsiteX100" fmla="*/ 851294 w 1765694"/>
                <a:gd name="connsiteY100" fmla="*/ 382958 h 1912993"/>
                <a:gd name="connsiteX101" fmla="*/ 824134 w 1765694"/>
                <a:gd name="connsiteY101" fmla="*/ 364851 h 1912993"/>
                <a:gd name="connsiteX102" fmla="*/ 751706 w 1765694"/>
                <a:gd name="connsiteY102" fmla="*/ 283370 h 1912993"/>
                <a:gd name="connsiteX103" fmla="*/ 733599 w 1765694"/>
                <a:gd name="connsiteY103" fmla="*/ 229049 h 1912993"/>
                <a:gd name="connsiteX104" fmla="*/ 724546 w 1765694"/>
                <a:gd name="connsiteY104" fmla="*/ 201888 h 1912993"/>
                <a:gd name="connsiteX105" fmla="*/ 688332 w 1765694"/>
                <a:gd name="connsiteY105" fmla="*/ 147568 h 1912993"/>
                <a:gd name="connsiteX106" fmla="*/ 661172 w 1765694"/>
                <a:gd name="connsiteY106" fmla="*/ 84193 h 1912993"/>
                <a:gd name="connsiteX107" fmla="*/ 634011 w 1765694"/>
                <a:gd name="connsiteY107" fmla="*/ 29873 h 1912993"/>
                <a:gd name="connsiteX108" fmla="*/ 606851 w 1765694"/>
                <a:gd name="connsiteY108" fmla="*/ 11766 h 1912993"/>
                <a:gd name="connsiteX109" fmla="*/ 552530 w 1765694"/>
                <a:gd name="connsiteY109" fmla="*/ 20819 h 1912993"/>
                <a:gd name="connsiteX110" fmla="*/ 27429 w 1765694"/>
                <a:gd name="connsiteY110" fmla="*/ 29873 h 1912993"/>
                <a:gd name="connsiteX111" fmla="*/ 27429 w 1765694"/>
                <a:gd name="connsiteY111" fmla="*/ 201888 h 1912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765694" h="1912993">
                  <a:moveTo>
                    <a:pt x="27429" y="201888"/>
                  </a:moveTo>
                  <a:lnTo>
                    <a:pt x="27429" y="201888"/>
                  </a:lnTo>
                  <a:cubicBezTo>
                    <a:pt x="30447" y="229049"/>
                    <a:pt x="27840" y="257445"/>
                    <a:pt x="36482" y="283370"/>
                  </a:cubicBezTo>
                  <a:cubicBezTo>
                    <a:pt x="43364" y="304015"/>
                    <a:pt x="65814" y="317045"/>
                    <a:pt x="72696" y="337690"/>
                  </a:cubicBezTo>
                  <a:cubicBezTo>
                    <a:pt x="75714" y="346744"/>
                    <a:pt x="75788" y="357399"/>
                    <a:pt x="81750" y="364851"/>
                  </a:cubicBezTo>
                  <a:cubicBezTo>
                    <a:pt x="100413" y="388179"/>
                    <a:pt x="123999" y="407100"/>
                    <a:pt x="145124" y="428225"/>
                  </a:cubicBezTo>
                  <a:lnTo>
                    <a:pt x="172284" y="455386"/>
                  </a:lnTo>
                  <a:cubicBezTo>
                    <a:pt x="175302" y="464439"/>
                    <a:pt x="175479" y="475013"/>
                    <a:pt x="181338" y="482546"/>
                  </a:cubicBezTo>
                  <a:cubicBezTo>
                    <a:pt x="197059" y="502759"/>
                    <a:pt x="217552" y="518760"/>
                    <a:pt x="235659" y="536867"/>
                  </a:cubicBezTo>
                  <a:cubicBezTo>
                    <a:pt x="244712" y="545920"/>
                    <a:pt x="255717" y="553374"/>
                    <a:pt x="262819" y="564027"/>
                  </a:cubicBezTo>
                  <a:cubicBezTo>
                    <a:pt x="268855" y="573080"/>
                    <a:pt x="273232" y="583493"/>
                    <a:pt x="280926" y="591187"/>
                  </a:cubicBezTo>
                  <a:cubicBezTo>
                    <a:pt x="288620" y="598881"/>
                    <a:pt x="299033" y="603258"/>
                    <a:pt x="308086" y="609294"/>
                  </a:cubicBezTo>
                  <a:lnTo>
                    <a:pt x="344300" y="663615"/>
                  </a:lnTo>
                  <a:cubicBezTo>
                    <a:pt x="350336" y="672669"/>
                    <a:pt x="353353" y="684740"/>
                    <a:pt x="362407" y="690776"/>
                  </a:cubicBezTo>
                  <a:lnTo>
                    <a:pt x="416728" y="726989"/>
                  </a:lnTo>
                  <a:cubicBezTo>
                    <a:pt x="425781" y="733025"/>
                    <a:pt x="433566" y="741655"/>
                    <a:pt x="443888" y="745096"/>
                  </a:cubicBezTo>
                  <a:cubicBezTo>
                    <a:pt x="452942" y="748114"/>
                    <a:pt x="462513" y="749882"/>
                    <a:pt x="471049" y="754150"/>
                  </a:cubicBezTo>
                  <a:cubicBezTo>
                    <a:pt x="500481" y="768866"/>
                    <a:pt x="492858" y="776433"/>
                    <a:pt x="525370" y="781310"/>
                  </a:cubicBezTo>
                  <a:cubicBezTo>
                    <a:pt x="576455" y="788973"/>
                    <a:pt x="627975" y="793381"/>
                    <a:pt x="679278" y="799417"/>
                  </a:cubicBezTo>
                  <a:cubicBezTo>
                    <a:pt x="685314" y="835631"/>
                    <a:pt x="666837" y="887694"/>
                    <a:pt x="697385" y="908059"/>
                  </a:cubicBezTo>
                  <a:cubicBezTo>
                    <a:pt x="706439" y="914095"/>
                    <a:pt x="714603" y="921747"/>
                    <a:pt x="724546" y="926166"/>
                  </a:cubicBezTo>
                  <a:cubicBezTo>
                    <a:pt x="741987" y="933918"/>
                    <a:pt x="778867" y="944273"/>
                    <a:pt x="778867" y="944273"/>
                  </a:cubicBezTo>
                  <a:cubicBezTo>
                    <a:pt x="784903" y="953326"/>
                    <a:pt x="788478" y="964636"/>
                    <a:pt x="796974" y="971433"/>
                  </a:cubicBezTo>
                  <a:cubicBezTo>
                    <a:pt x="802880" y="976158"/>
                    <a:pt x="857979" y="988948"/>
                    <a:pt x="860348" y="989540"/>
                  </a:cubicBezTo>
                  <a:cubicBezTo>
                    <a:pt x="872419" y="995576"/>
                    <a:pt x="886194" y="999007"/>
                    <a:pt x="896562" y="1007647"/>
                  </a:cubicBezTo>
                  <a:cubicBezTo>
                    <a:pt x="912763" y="1021148"/>
                    <a:pt x="917543" y="1043429"/>
                    <a:pt x="923722" y="1061968"/>
                  </a:cubicBezTo>
                  <a:cubicBezTo>
                    <a:pt x="913805" y="1091720"/>
                    <a:pt x="903596" y="1108228"/>
                    <a:pt x="923722" y="1143449"/>
                  </a:cubicBezTo>
                  <a:cubicBezTo>
                    <a:pt x="928457" y="1151735"/>
                    <a:pt x="941829" y="1149484"/>
                    <a:pt x="950882" y="1152502"/>
                  </a:cubicBezTo>
                  <a:cubicBezTo>
                    <a:pt x="1022958" y="1200553"/>
                    <a:pt x="983660" y="1185638"/>
                    <a:pt x="1068577" y="1197770"/>
                  </a:cubicBezTo>
                  <a:cubicBezTo>
                    <a:pt x="1071595" y="1206823"/>
                    <a:pt x="1073363" y="1216394"/>
                    <a:pt x="1077631" y="1224930"/>
                  </a:cubicBezTo>
                  <a:cubicBezTo>
                    <a:pt x="1082497" y="1234662"/>
                    <a:pt x="1091452" y="1242089"/>
                    <a:pt x="1095738" y="1252090"/>
                  </a:cubicBezTo>
                  <a:cubicBezTo>
                    <a:pt x="1100639" y="1263527"/>
                    <a:pt x="1100856" y="1276500"/>
                    <a:pt x="1104791" y="1288304"/>
                  </a:cubicBezTo>
                  <a:cubicBezTo>
                    <a:pt x="1122790" y="1342301"/>
                    <a:pt x="1126211" y="1328715"/>
                    <a:pt x="1141005" y="1387892"/>
                  </a:cubicBezTo>
                  <a:cubicBezTo>
                    <a:pt x="1161427" y="1469578"/>
                    <a:pt x="1151242" y="1436711"/>
                    <a:pt x="1168166" y="1487481"/>
                  </a:cubicBezTo>
                  <a:cubicBezTo>
                    <a:pt x="1171184" y="1526713"/>
                    <a:pt x="1177219" y="1565828"/>
                    <a:pt x="1177219" y="1605176"/>
                  </a:cubicBezTo>
                  <a:cubicBezTo>
                    <a:pt x="1177219" y="1620564"/>
                    <a:pt x="1179047" y="1639562"/>
                    <a:pt x="1168166" y="1650443"/>
                  </a:cubicBezTo>
                  <a:cubicBezTo>
                    <a:pt x="1157285" y="1661324"/>
                    <a:pt x="1137987" y="1656478"/>
                    <a:pt x="1122898" y="1659496"/>
                  </a:cubicBezTo>
                  <a:cubicBezTo>
                    <a:pt x="1119880" y="1671567"/>
                    <a:pt x="1117263" y="1683746"/>
                    <a:pt x="1113845" y="1695710"/>
                  </a:cubicBezTo>
                  <a:cubicBezTo>
                    <a:pt x="1107954" y="1716327"/>
                    <a:pt x="1102555" y="1734160"/>
                    <a:pt x="1086684" y="1750031"/>
                  </a:cubicBezTo>
                  <a:cubicBezTo>
                    <a:pt x="1078990" y="1757725"/>
                    <a:pt x="1068577" y="1762102"/>
                    <a:pt x="1059524" y="1768138"/>
                  </a:cubicBezTo>
                  <a:cubicBezTo>
                    <a:pt x="1018016" y="1830399"/>
                    <a:pt x="1030191" y="1801814"/>
                    <a:pt x="1014257" y="1849619"/>
                  </a:cubicBezTo>
                  <a:cubicBezTo>
                    <a:pt x="1017275" y="1861690"/>
                    <a:pt x="1016408" y="1875480"/>
                    <a:pt x="1023310" y="1885833"/>
                  </a:cubicBezTo>
                  <a:cubicBezTo>
                    <a:pt x="1033339" y="1900876"/>
                    <a:pt x="1062137" y="1907829"/>
                    <a:pt x="1077631" y="1912993"/>
                  </a:cubicBezTo>
                  <a:cubicBezTo>
                    <a:pt x="1107809" y="1906958"/>
                    <a:pt x="1142202" y="1911410"/>
                    <a:pt x="1168166" y="1894887"/>
                  </a:cubicBezTo>
                  <a:cubicBezTo>
                    <a:pt x="1181148" y="1886626"/>
                    <a:pt x="1171816" y="1864027"/>
                    <a:pt x="1177219" y="1849619"/>
                  </a:cubicBezTo>
                  <a:cubicBezTo>
                    <a:pt x="1187278" y="1822795"/>
                    <a:pt x="1200357" y="1819105"/>
                    <a:pt x="1222486" y="1804352"/>
                  </a:cubicBezTo>
                  <a:lnTo>
                    <a:pt x="1240593" y="1750031"/>
                  </a:lnTo>
                  <a:lnTo>
                    <a:pt x="1249647" y="1722871"/>
                  </a:lnTo>
                  <a:cubicBezTo>
                    <a:pt x="1257619" y="1698955"/>
                    <a:pt x="1271563" y="1649172"/>
                    <a:pt x="1294914" y="1641389"/>
                  </a:cubicBezTo>
                  <a:lnTo>
                    <a:pt x="1322075" y="1632336"/>
                  </a:lnTo>
                  <a:cubicBezTo>
                    <a:pt x="1343616" y="1567711"/>
                    <a:pt x="1309480" y="1643919"/>
                    <a:pt x="1376395" y="1596122"/>
                  </a:cubicBezTo>
                  <a:cubicBezTo>
                    <a:pt x="1387377" y="1588277"/>
                    <a:pt x="1387806" y="1571626"/>
                    <a:pt x="1394502" y="1559908"/>
                  </a:cubicBezTo>
                  <a:cubicBezTo>
                    <a:pt x="1422584" y="1510766"/>
                    <a:pt x="1405063" y="1555386"/>
                    <a:pt x="1421663" y="1505587"/>
                  </a:cubicBezTo>
                  <a:cubicBezTo>
                    <a:pt x="1408486" y="1360645"/>
                    <a:pt x="1445165" y="1426803"/>
                    <a:pt x="1385449" y="1396946"/>
                  </a:cubicBezTo>
                  <a:cubicBezTo>
                    <a:pt x="1375717" y="1392080"/>
                    <a:pt x="1367342" y="1384875"/>
                    <a:pt x="1358288" y="1378839"/>
                  </a:cubicBezTo>
                  <a:cubicBezTo>
                    <a:pt x="1352252" y="1369786"/>
                    <a:pt x="1348370" y="1358844"/>
                    <a:pt x="1340181" y="1351679"/>
                  </a:cubicBezTo>
                  <a:cubicBezTo>
                    <a:pt x="1323804" y="1337349"/>
                    <a:pt x="1285861" y="1315465"/>
                    <a:pt x="1285861" y="1315465"/>
                  </a:cubicBezTo>
                  <a:cubicBezTo>
                    <a:pt x="1282843" y="1306411"/>
                    <a:pt x="1281075" y="1296840"/>
                    <a:pt x="1276807" y="1288304"/>
                  </a:cubicBezTo>
                  <a:cubicBezTo>
                    <a:pt x="1271941" y="1278572"/>
                    <a:pt x="1259902" y="1271958"/>
                    <a:pt x="1258700" y="1261144"/>
                  </a:cubicBezTo>
                  <a:cubicBezTo>
                    <a:pt x="1258231" y="1256921"/>
                    <a:pt x="1267716" y="1193300"/>
                    <a:pt x="1276807" y="1179663"/>
                  </a:cubicBezTo>
                  <a:cubicBezTo>
                    <a:pt x="1283909" y="1169010"/>
                    <a:pt x="1295771" y="1162338"/>
                    <a:pt x="1303968" y="1152502"/>
                  </a:cubicBezTo>
                  <a:cubicBezTo>
                    <a:pt x="1310934" y="1144143"/>
                    <a:pt x="1315109" y="1133701"/>
                    <a:pt x="1322075" y="1125342"/>
                  </a:cubicBezTo>
                  <a:cubicBezTo>
                    <a:pt x="1332749" y="1112533"/>
                    <a:pt x="1359131" y="1086549"/>
                    <a:pt x="1376395" y="1080075"/>
                  </a:cubicBezTo>
                  <a:cubicBezTo>
                    <a:pt x="1390803" y="1074672"/>
                    <a:pt x="1406574" y="1074039"/>
                    <a:pt x="1421663" y="1071021"/>
                  </a:cubicBezTo>
                  <a:cubicBezTo>
                    <a:pt x="1448823" y="1074039"/>
                    <a:pt x="1477219" y="1071433"/>
                    <a:pt x="1503144" y="1080075"/>
                  </a:cubicBezTo>
                  <a:cubicBezTo>
                    <a:pt x="1515290" y="1084124"/>
                    <a:pt x="1520468" y="1099039"/>
                    <a:pt x="1530304" y="1107235"/>
                  </a:cubicBezTo>
                  <a:cubicBezTo>
                    <a:pt x="1538663" y="1114201"/>
                    <a:pt x="1547142" y="1121901"/>
                    <a:pt x="1557465" y="1125342"/>
                  </a:cubicBezTo>
                  <a:cubicBezTo>
                    <a:pt x="1574879" y="1131147"/>
                    <a:pt x="1593678" y="1131377"/>
                    <a:pt x="1611785" y="1134395"/>
                  </a:cubicBezTo>
                  <a:cubicBezTo>
                    <a:pt x="1659524" y="1166220"/>
                    <a:pt x="1624615" y="1134151"/>
                    <a:pt x="1647999" y="1188716"/>
                  </a:cubicBezTo>
                  <a:cubicBezTo>
                    <a:pt x="1657453" y="1210776"/>
                    <a:pt x="1676951" y="1226721"/>
                    <a:pt x="1693267" y="1243037"/>
                  </a:cubicBezTo>
                  <a:cubicBezTo>
                    <a:pt x="1698920" y="1259996"/>
                    <a:pt x="1702180" y="1288304"/>
                    <a:pt x="1729480" y="1288304"/>
                  </a:cubicBezTo>
                  <a:cubicBezTo>
                    <a:pt x="1742976" y="1288304"/>
                    <a:pt x="1753623" y="1276233"/>
                    <a:pt x="1765694" y="1270197"/>
                  </a:cubicBezTo>
                  <a:cubicBezTo>
                    <a:pt x="1762676" y="1240019"/>
                    <a:pt x="1761253" y="1209639"/>
                    <a:pt x="1756641" y="1179663"/>
                  </a:cubicBezTo>
                  <a:cubicBezTo>
                    <a:pt x="1755190" y="1170231"/>
                    <a:pt x="1749902" y="1161760"/>
                    <a:pt x="1747587" y="1152502"/>
                  </a:cubicBezTo>
                  <a:cubicBezTo>
                    <a:pt x="1742419" y="1131831"/>
                    <a:pt x="1739830" y="1100776"/>
                    <a:pt x="1729480" y="1080075"/>
                  </a:cubicBezTo>
                  <a:cubicBezTo>
                    <a:pt x="1724614" y="1070343"/>
                    <a:pt x="1716240" y="1062646"/>
                    <a:pt x="1711374" y="1052914"/>
                  </a:cubicBezTo>
                  <a:cubicBezTo>
                    <a:pt x="1707106" y="1044378"/>
                    <a:pt x="1706588" y="1034290"/>
                    <a:pt x="1702320" y="1025754"/>
                  </a:cubicBezTo>
                  <a:cubicBezTo>
                    <a:pt x="1694951" y="1011016"/>
                    <a:pt x="1670916" y="979135"/>
                    <a:pt x="1657053" y="971433"/>
                  </a:cubicBezTo>
                  <a:cubicBezTo>
                    <a:pt x="1640368" y="962164"/>
                    <a:pt x="1602732" y="953326"/>
                    <a:pt x="1602732" y="953326"/>
                  </a:cubicBezTo>
                  <a:cubicBezTo>
                    <a:pt x="1593679" y="944273"/>
                    <a:pt x="1585408" y="934362"/>
                    <a:pt x="1575572" y="926166"/>
                  </a:cubicBezTo>
                  <a:cubicBezTo>
                    <a:pt x="1567213" y="919200"/>
                    <a:pt x="1556105" y="915753"/>
                    <a:pt x="1548411" y="908059"/>
                  </a:cubicBezTo>
                  <a:cubicBezTo>
                    <a:pt x="1540717" y="900365"/>
                    <a:pt x="1537270" y="889257"/>
                    <a:pt x="1530304" y="880898"/>
                  </a:cubicBezTo>
                  <a:cubicBezTo>
                    <a:pt x="1522108" y="871062"/>
                    <a:pt x="1511341" y="863574"/>
                    <a:pt x="1503144" y="853738"/>
                  </a:cubicBezTo>
                  <a:cubicBezTo>
                    <a:pt x="1465422" y="808472"/>
                    <a:pt x="1507670" y="841667"/>
                    <a:pt x="1457876" y="808471"/>
                  </a:cubicBezTo>
                  <a:cubicBezTo>
                    <a:pt x="1451841" y="799417"/>
                    <a:pt x="1448129" y="788276"/>
                    <a:pt x="1439770" y="781310"/>
                  </a:cubicBezTo>
                  <a:cubicBezTo>
                    <a:pt x="1424853" y="768879"/>
                    <a:pt x="1395265" y="760439"/>
                    <a:pt x="1376395" y="754150"/>
                  </a:cubicBezTo>
                  <a:cubicBezTo>
                    <a:pt x="1298572" y="702267"/>
                    <a:pt x="1397027" y="764464"/>
                    <a:pt x="1322075" y="726989"/>
                  </a:cubicBezTo>
                  <a:cubicBezTo>
                    <a:pt x="1312343" y="722123"/>
                    <a:pt x="1304646" y="713749"/>
                    <a:pt x="1294914" y="708883"/>
                  </a:cubicBezTo>
                  <a:cubicBezTo>
                    <a:pt x="1286378" y="704615"/>
                    <a:pt x="1276290" y="704097"/>
                    <a:pt x="1267754" y="699829"/>
                  </a:cubicBezTo>
                  <a:cubicBezTo>
                    <a:pt x="1258022" y="694963"/>
                    <a:pt x="1250536" y="686141"/>
                    <a:pt x="1240593" y="681722"/>
                  </a:cubicBezTo>
                  <a:cubicBezTo>
                    <a:pt x="1223152" y="673970"/>
                    <a:pt x="1204380" y="669651"/>
                    <a:pt x="1186273" y="663615"/>
                  </a:cubicBezTo>
                  <a:lnTo>
                    <a:pt x="1159112" y="654562"/>
                  </a:lnTo>
                  <a:cubicBezTo>
                    <a:pt x="1153076" y="645508"/>
                    <a:pt x="1141005" y="638282"/>
                    <a:pt x="1141005" y="627401"/>
                  </a:cubicBezTo>
                  <a:cubicBezTo>
                    <a:pt x="1141005" y="585975"/>
                    <a:pt x="1167843" y="589004"/>
                    <a:pt x="1195326" y="582134"/>
                  </a:cubicBezTo>
                  <a:cubicBezTo>
                    <a:pt x="1204379" y="573081"/>
                    <a:pt x="1218969" y="567285"/>
                    <a:pt x="1222486" y="554974"/>
                  </a:cubicBezTo>
                  <a:cubicBezTo>
                    <a:pt x="1225904" y="543010"/>
                    <a:pt x="1222880" y="526858"/>
                    <a:pt x="1213433" y="518760"/>
                  </a:cubicBezTo>
                  <a:cubicBezTo>
                    <a:pt x="1184543" y="493997"/>
                    <a:pt x="1064076" y="493031"/>
                    <a:pt x="1050471" y="491599"/>
                  </a:cubicBezTo>
                  <a:cubicBezTo>
                    <a:pt x="1029249" y="489365"/>
                    <a:pt x="1008221" y="485564"/>
                    <a:pt x="987096" y="482546"/>
                  </a:cubicBezTo>
                  <a:cubicBezTo>
                    <a:pt x="935152" y="465230"/>
                    <a:pt x="983639" y="485892"/>
                    <a:pt x="932776" y="446332"/>
                  </a:cubicBezTo>
                  <a:cubicBezTo>
                    <a:pt x="915598" y="432971"/>
                    <a:pt x="893843" y="425506"/>
                    <a:pt x="878455" y="410118"/>
                  </a:cubicBezTo>
                  <a:cubicBezTo>
                    <a:pt x="869401" y="401065"/>
                    <a:pt x="861130" y="391155"/>
                    <a:pt x="851294" y="382958"/>
                  </a:cubicBezTo>
                  <a:cubicBezTo>
                    <a:pt x="842935" y="375992"/>
                    <a:pt x="832266" y="372080"/>
                    <a:pt x="824134" y="364851"/>
                  </a:cubicBezTo>
                  <a:cubicBezTo>
                    <a:pt x="773395" y="319749"/>
                    <a:pt x="779226" y="324650"/>
                    <a:pt x="751706" y="283370"/>
                  </a:cubicBezTo>
                  <a:lnTo>
                    <a:pt x="733599" y="229049"/>
                  </a:lnTo>
                  <a:cubicBezTo>
                    <a:pt x="730581" y="219995"/>
                    <a:pt x="729840" y="209828"/>
                    <a:pt x="724546" y="201888"/>
                  </a:cubicBezTo>
                  <a:lnTo>
                    <a:pt x="688332" y="147568"/>
                  </a:lnTo>
                  <a:cubicBezTo>
                    <a:pt x="669490" y="72202"/>
                    <a:pt x="692432" y="146713"/>
                    <a:pt x="661172" y="84193"/>
                  </a:cubicBezTo>
                  <a:cubicBezTo>
                    <a:pt x="646447" y="54742"/>
                    <a:pt x="659955" y="55817"/>
                    <a:pt x="634011" y="29873"/>
                  </a:cubicBezTo>
                  <a:cubicBezTo>
                    <a:pt x="626317" y="22179"/>
                    <a:pt x="615904" y="17802"/>
                    <a:pt x="606851" y="11766"/>
                  </a:cubicBezTo>
                  <a:cubicBezTo>
                    <a:pt x="588744" y="14784"/>
                    <a:pt x="570878" y="20246"/>
                    <a:pt x="552530" y="20819"/>
                  </a:cubicBezTo>
                  <a:cubicBezTo>
                    <a:pt x="377556" y="26287"/>
                    <a:pt x="190161" y="-34659"/>
                    <a:pt x="27429" y="29873"/>
                  </a:cubicBezTo>
                  <a:cubicBezTo>
                    <a:pt x="-34288" y="54347"/>
                    <a:pt x="27429" y="173219"/>
                    <a:pt x="27429" y="201888"/>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2073244" y="597529"/>
              <a:ext cx="3024559" cy="1991762"/>
            </a:xfrm>
            <a:custGeom>
              <a:avLst/>
              <a:gdLst>
                <a:gd name="connsiteX0" fmla="*/ 0 w 3024559"/>
                <a:gd name="connsiteY0" fmla="*/ 63374 h 1991762"/>
                <a:gd name="connsiteX1" fmla="*/ 0 w 3024559"/>
                <a:gd name="connsiteY1" fmla="*/ 63374 h 1991762"/>
                <a:gd name="connsiteX2" fmla="*/ 63374 w 3024559"/>
                <a:gd name="connsiteY2" fmla="*/ 108641 h 1991762"/>
                <a:gd name="connsiteX3" fmla="*/ 90534 w 3024559"/>
                <a:gd name="connsiteY3" fmla="*/ 117695 h 1991762"/>
                <a:gd name="connsiteX4" fmla="*/ 135802 w 3024559"/>
                <a:gd name="connsiteY4" fmla="*/ 162962 h 1991762"/>
                <a:gd name="connsiteX5" fmla="*/ 217283 w 3024559"/>
                <a:gd name="connsiteY5" fmla="*/ 208229 h 1991762"/>
                <a:gd name="connsiteX6" fmla="*/ 244443 w 3024559"/>
                <a:gd name="connsiteY6" fmla="*/ 235390 h 1991762"/>
                <a:gd name="connsiteX7" fmla="*/ 298764 w 3024559"/>
                <a:gd name="connsiteY7" fmla="*/ 271604 h 1991762"/>
                <a:gd name="connsiteX8" fmla="*/ 353085 w 3024559"/>
                <a:gd name="connsiteY8" fmla="*/ 307818 h 1991762"/>
                <a:gd name="connsiteX9" fmla="*/ 407406 w 3024559"/>
                <a:gd name="connsiteY9" fmla="*/ 362138 h 1991762"/>
                <a:gd name="connsiteX10" fmla="*/ 461726 w 3024559"/>
                <a:gd name="connsiteY10" fmla="*/ 407406 h 1991762"/>
                <a:gd name="connsiteX11" fmla="*/ 497940 w 3024559"/>
                <a:gd name="connsiteY11" fmla="*/ 461726 h 1991762"/>
                <a:gd name="connsiteX12" fmla="*/ 534154 w 3024559"/>
                <a:gd name="connsiteY12" fmla="*/ 497940 h 1991762"/>
                <a:gd name="connsiteX13" fmla="*/ 561314 w 3024559"/>
                <a:gd name="connsiteY13" fmla="*/ 561315 h 1991762"/>
                <a:gd name="connsiteX14" fmla="*/ 579421 w 3024559"/>
                <a:gd name="connsiteY14" fmla="*/ 588475 h 1991762"/>
                <a:gd name="connsiteX15" fmla="*/ 588475 w 3024559"/>
                <a:gd name="connsiteY15" fmla="*/ 615635 h 1991762"/>
                <a:gd name="connsiteX16" fmla="*/ 597528 w 3024559"/>
                <a:gd name="connsiteY16" fmla="*/ 1068309 h 1991762"/>
                <a:gd name="connsiteX17" fmla="*/ 606582 w 3024559"/>
                <a:gd name="connsiteY17" fmla="*/ 1095469 h 1991762"/>
                <a:gd name="connsiteX18" fmla="*/ 642796 w 3024559"/>
                <a:gd name="connsiteY18" fmla="*/ 1149790 h 1991762"/>
                <a:gd name="connsiteX19" fmla="*/ 688063 w 3024559"/>
                <a:gd name="connsiteY19" fmla="*/ 1204111 h 1991762"/>
                <a:gd name="connsiteX20" fmla="*/ 715223 w 3024559"/>
                <a:gd name="connsiteY20" fmla="*/ 1222218 h 1991762"/>
                <a:gd name="connsiteX21" fmla="*/ 751437 w 3024559"/>
                <a:gd name="connsiteY21" fmla="*/ 1276538 h 1991762"/>
                <a:gd name="connsiteX22" fmla="*/ 769544 w 3024559"/>
                <a:gd name="connsiteY22" fmla="*/ 1303699 h 1991762"/>
                <a:gd name="connsiteX23" fmla="*/ 778598 w 3024559"/>
                <a:gd name="connsiteY23" fmla="*/ 1330859 h 1991762"/>
                <a:gd name="connsiteX24" fmla="*/ 805758 w 3024559"/>
                <a:gd name="connsiteY24" fmla="*/ 1348966 h 1991762"/>
                <a:gd name="connsiteX25" fmla="*/ 832918 w 3024559"/>
                <a:gd name="connsiteY25" fmla="*/ 1403287 h 1991762"/>
                <a:gd name="connsiteX26" fmla="*/ 860079 w 3024559"/>
                <a:gd name="connsiteY26" fmla="*/ 1430447 h 1991762"/>
                <a:gd name="connsiteX27" fmla="*/ 878186 w 3024559"/>
                <a:gd name="connsiteY27" fmla="*/ 1457608 h 1991762"/>
                <a:gd name="connsiteX28" fmla="*/ 914400 w 3024559"/>
                <a:gd name="connsiteY28" fmla="*/ 1484768 h 1991762"/>
                <a:gd name="connsiteX29" fmla="*/ 968720 w 3024559"/>
                <a:gd name="connsiteY29" fmla="*/ 1520982 h 1991762"/>
                <a:gd name="connsiteX30" fmla="*/ 1023041 w 3024559"/>
                <a:gd name="connsiteY30" fmla="*/ 1557196 h 1991762"/>
                <a:gd name="connsiteX31" fmla="*/ 1050202 w 3024559"/>
                <a:gd name="connsiteY31" fmla="*/ 1575303 h 1991762"/>
                <a:gd name="connsiteX32" fmla="*/ 1077362 w 3024559"/>
                <a:gd name="connsiteY32" fmla="*/ 1584356 h 1991762"/>
                <a:gd name="connsiteX33" fmla="*/ 1104522 w 3024559"/>
                <a:gd name="connsiteY33" fmla="*/ 1602463 h 1991762"/>
                <a:gd name="connsiteX34" fmla="*/ 1077362 w 3024559"/>
                <a:gd name="connsiteY34" fmla="*/ 1611517 h 1991762"/>
                <a:gd name="connsiteX35" fmla="*/ 1023041 w 3024559"/>
                <a:gd name="connsiteY35" fmla="*/ 1593410 h 1991762"/>
                <a:gd name="connsiteX36" fmla="*/ 959667 w 3024559"/>
                <a:gd name="connsiteY36" fmla="*/ 1602463 h 1991762"/>
                <a:gd name="connsiteX37" fmla="*/ 941560 w 3024559"/>
                <a:gd name="connsiteY37" fmla="*/ 1683944 h 1991762"/>
                <a:gd name="connsiteX38" fmla="*/ 1004934 w 3024559"/>
                <a:gd name="connsiteY38" fmla="*/ 1692998 h 1991762"/>
                <a:gd name="connsiteX39" fmla="*/ 1041148 w 3024559"/>
                <a:gd name="connsiteY39" fmla="*/ 1738265 h 1991762"/>
                <a:gd name="connsiteX40" fmla="*/ 1077362 w 3024559"/>
                <a:gd name="connsiteY40" fmla="*/ 1756372 h 1991762"/>
                <a:gd name="connsiteX41" fmla="*/ 1385180 w 3024559"/>
                <a:gd name="connsiteY41" fmla="*/ 1774479 h 1991762"/>
                <a:gd name="connsiteX42" fmla="*/ 1457607 w 3024559"/>
                <a:gd name="connsiteY42" fmla="*/ 1801639 h 1991762"/>
                <a:gd name="connsiteX43" fmla="*/ 1484768 w 3024559"/>
                <a:gd name="connsiteY43" fmla="*/ 1819746 h 1991762"/>
                <a:gd name="connsiteX44" fmla="*/ 1539089 w 3024559"/>
                <a:gd name="connsiteY44" fmla="*/ 1837853 h 1991762"/>
                <a:gd name="connsiteX45" fmla="*/ 1611516 w 3024559"/>
                <a:gd name="connsiteY45" fmla="*/ 1855960 h 1991762"/>
                <a:gd name="connsiteX46" fmla="*/ 1520982 w 3024559"/>
                <a:gd name="connsiteY46" fmla="*/ 1865014 h 1991762"/>
                <a:gd name="connsiteX47" fmla="*/ 1539089 w 3024559"/>
                <a:gd name="connsiteY47" fmla="*/ 1910281 h 1991762"/>
                <a:gd name="connsiteX48" fmla="*/ 1575303 w 3024559"/>
                <a:gd name="connsiteY48" fmla="*/ 1928388 h 1991762"/>
                <a:gd name="connsiteX49" fmla="*/ 1602463 w 3024559"/>
                <a:gd name="connsiteY49" fmla="*/ 1946495 h 1991762"/>
                <a:gd name="connsiteX50" fmla="*/ 1638677 w 3024559"/>
                <a:gd name="connsiteY50" fmla="*/ 1937441 h 1991762"/>
                <a:gd name="connsiteX51" fmla="*/ 1692998 w 3024559"/>
                <a:gd name="connsiteY51" fmla="*/ 1919334 h 1991762"/>
                <a:gd name="connsiteX52" fmla="*/ 1747318 w 3024559"/>
                <a:gd name="connsiteY52" fmla="*/ 1928388 h 1991762"/>
                <a:gd name="connsiteX53" fmla="*/ 1810693 w 3024559"/>
                <a:gd name="connsiteY53" fmla="*/ 1991762 h 1991762"/>
                <a:gd name="connsiteX54" fmla="*/ 1837853 w 3024559"/>
                <a:gd name="connsiteY54" fmla="*/ 1901227 h 1991762"/>
                <a:gd name="connsiteX55" fmla="*/ 1810693 w 3024559"/>
                <a:gd name="connsiteY55" fmla="*/ 1874067 h 1991762"/>
                <a:gd name="connsiteX56" fmla="*/ 1792586 w 3024559"/>
                <a:gd name="connsiteY56" fmla="*/ 1846907 h 1991762"/>
                <a:gd name="connsiteX57" fmla="*/ 1765425 w 3024559"/>
                <a:gd name="connsiteY57" fmla="*/ 1828800 h 1991762"/>
                <a:gd name="connsiteX58" fmla="*/ 1738265 w 3024559"/>
                <a:gd name="connsiteY58" fmla="*/ 1801639 h 1991762"/>
                <a:gd name="connsiteX59" fmla="*/ 1683944 w 3024559"/>
                <a:gd name="connsiteY59" fmla="*/ 1774479 h 1991762"/>
                <a:gd name="connsiteX60" fmla="*/ 1629623 w 3024559"/>
                <a:gd name="connsiteY60" fmla="*/ 1729212 h 1991762"/>
                <a:gd name="connsiteX61" fmla="*/ 1602463 w 3024559"/>
                <a:gd name="connsiteY61" fmla="*/ 1720158 h 1991762"/>
                <a:gd name="connsiteX62" fmla="*/ 1520982 w 3024559"/>
                <a:gd name="connsiteY62" fmla="*/ 1674891 h 1991762"/>
                <a:gd name="connsiteX63" fmla="*/ 1511928 w 3024559"/>
                <a:gd name="connsiteY63" fmla="*/ 1593410 h 1991762"/>
                <a:gd name="connsiteX64" fmla="*/ 1539089 w 3024559"/>
                <a:gd name="connsiteY64" fmla="*/ 1584356 h 1991762"/>
                <a:gd name="connsiteX65" fmla="*/ 1530035 w 3024559"/>
                <a:gd name="connsiteY65" fmla="*/ 1539089 h 1991762"/>
                <a:gd name="connsiteX66" fmla="*/ 1484768 w 3024559"/>
                <a:gd name="connsiteY66" fmla="*/ 1484768 h 1991762"/>
                <a:gd name="connsiteX67" fmla="*/ 1466661 w 3024559"/>
                <a:gd name="connsiteY67" fmla="*/ 1457608 h 1991762"/>
                <a:gd name="connsiteX68" fmla="*/ 1493821 w 3024559"/>
                <a:gd name="connsiteY68" fmla="*/ 1448554 h 1991762"/>
                <a:gd name="connsiteX69" fmla="*/ 1602463 w 3024559"/>
                <a:gd name="connsiteY69" fmla="*/ 1457608 h 1991762"/>
                <a:gd name="connsiteX70" fmla="*/ 1593409 w 3024559"/>
                <a:gd name="connsiteY70" fmla="*/ 1376126 h 1991762"/>
                <a:gd name="connsiteX71" fmla="*/ 1502875 w 3024559"/>
                <a:gd name="connsiteY71" fmla="*/ 1285592 h 1991762"/>
                <a:gd name="connsiteX72" fmla="*/ 1448554 w 3024559"/>
                <a:gd name="connsiteY72" fmla="*/ 1249378 h 1991762"/>
                <a:gd name="connsiteX73" fmla="*/ 1421394 w 3024559"/>
                <a:gd name="connsiteY73" fmla="*/ 1231271 h 1991762"/>
                <a:gd name="connsiteX74" fmla="*/ 1394233 w 3024559"/>
                <a:gd name="connsiteY74" fmla="*/ 1176950 h 1991762"/>
                <a:gd name="connsiteX75" fmla="*/ 1421394 w 3024559"/>
                <a:gd name="connsiteY75" fmla="*/ 1013988 h 1991762"/>
                <a:gd name="connsiteX76" fmla="*/ 1448554 w 3024559"/>
                <a:gd name="connsiteY76" fmla="*/ 1004934 h 1991762"/>
                <a:gd name="connsiteX77" fmla="*/ 1539089 w 3024559"/>
                <a:gd name="connsiteY77" fmla="*/ 1023041 h 1991762"/>
                <a:gd name="connsiteX78" fmla="*/ 1575303 w 3024559"/>
                <a:gd name="connsiteY78" fmla="*/ 1077362 h 1991762"/>
                <a:gd name="connsiteX79" fmla="*/ 1620570 w 3024559"/>
                <a:gd name="connsiteY79" fmla="*/ 1195057 h 1991762"/>
                <a:gd name="connsiteX80" fmla="*/ 1647730 w 3024559"/>
                <a:gd name="connsiteY80" fmla="*/ 1213164 h 1991762"/>
                <a:gd name="connsiteX81" fmla="*/ 1656784 w 3024559"/>
                <a:gd name="connsiteY81" fmla="*/ 1113576 h 1991762"/>
                <a:gd name="connsiteX82" fmla="*/ 1711105 w 3024559"/>
                <a:gd name="connsiteY82" fmla="*/ 1131683 h 1991762"/>
                <a:gd name="connsiteX83" fmla="*/ 1747318 w 3024559"/>
                <a:gd name="connsiteY83" fmla="*/ 1186004 h 1991762"/>
                <a:gd name="connsiteX84" fmla="*/ 1729211 w 3024559"/>
                <a:gd name="connsiteY84" fmla="*/ 1122629 h 1991762"/>
                <a:gd name="connsiteX85" fmla="*/ 1702051 w 3024559"/>
                <a:gd name="connsiteY85" fmla="*/ 1113576 h 1991762"/>
                <a:gd name="connsiteX86" fmla="*/ 1729211 w 3024559"/>
                <a:gd name="connsiteY86" fmla="*/ 1104522 h 1991762"/>
                <a:gd name="connsiteX87" fmla="*/ 1846906 w 3024559"/>
                <a:gd name="connsiteY87" fmla="*/ 1095469 h 1991762"/>
                <a:gd name="connsiteX88" fmla="*/ 1783532 w 3024559"/>
                <a:gd name="connsiteY88" fmla="*/ 1004934 h 1991762"/>
                <a:gd name="connsiteX89" fmla="*/ 1756372 w 3024559"/>
                <a:gd name="connsiteY89" fmla="*/ 977774 h 1991762"/>
                <a:gd name="connsiteX90" fmla="*/ 1729211 w 3024559"/>
                <a:gd name="connsiteY90" fmla="*/ 959667 h 1991762"/>
                <a:gd name="connsiteX91" fmla="*/ 1747318 w 3024559"/>
                <a:gd name="connsiteY91" fmla="*/ 932507 h 1991762"/>
                <a:gd name="connsiteX92" fmla="*/ 1792586 w 3024559"/>
                <a:gd name="connsiteY92" fmla="*/ 923453 h 1991762"/>
                <a:gd name="connsiteX93" fmla="*/ 1855960 w 3024559"/>
                <a:gd name="connsiteY93" fmla="*/ 914400 h 1991762"/>
                <a:gd name="connsiteX94" fmla="*/ 1883120 w 3024559"/>
                <a:gd name="connsiteY94" fmla="*/ 896293 h 1991762"/>
                <a:gd name="connsiteX95" fmla="*/ 1910281 w 3024559"/>
                <a:gd name="connsiteY95" fmla="*/ 887239 h 1991762"/>
                <a:gd name="connsiteX96" fmla="*/ 1982708 w 3024559"/>
                <a:gd name="connsiteY96" fmla="*/ 851025 h 1991762"/>
                <a:gd name="connsiteX97" fmla="*/ 2009869 w 3024559"/>
                <a:gd name="connsiteY97" fmla="*/ 832919 h 1991762"/>
                <a:gd name="connsiteX98" fmla="*/ 2263366 w 3024559"/>
                <a:gd name="connsiteY98" fmla="*/ 841972 h 1991762"/>
                <a:gd name="connsiteX99" fmla="*/ 2344847 w 3024559"/>
                <a:gd name="connsiteY99" fmla="*/ 878186 h 1991762"/>
                <a:gd name="connsiteX100" fmla="*/ 2372007 w 3024559"/>
                <a:gd name="connsiteY100" fmla="*/ 905346 h 1991762"/>
                <a:gd name="connsiteX101" fmla="*/ 2426328 w 3024559"/>
                <a:gd name="connsiteY101" fmla="*/ 932507 h 1991762"/>
                <a:gd name="connsiteX102" fmla="*/ 2453489 w 3024559"/>
                <a:gd name="connsiteY102" fmla="*/ 923453 h 1991762"/>
                <a:gd name="connsiteX103" fmla="*/ 2616451 w 3024559"/>
                <a:gd name="connsiteY103" fmla="*/ 905346 h 1991762"/>
                <a:gd name="connsiteX104" fmla="*/ 2652665 w 3024559"/>
                <a:gd name="connsiteY104" fmla="*/ 860079 h 1991762"/>
                <a:gd name="connsiteX105" fmla="*/ 2670772 w 3024559"/>
                <a:gd name="connsiteY105" fmla="*/ 832919 h 1991762"/>
                <a:gd name="connsiteX106" fmla="*/ 2725093 w 3024559"/>
                <a:gd name="connsiteY106" fmla="*/ 796705 h 1991762"/>
                <a:gd name="connsiteX107" fmla="*/ 2752253 w 3024559"/>
                <a:gd name="connsiteY107" fmla="*/ 778598 h 1991762"/>
                <a:gd name="connsiteX108" fmla="*/ 2779413 w 3024559"/>
                <a:gd name="connsiteY108" fmla="*/ 769544 h 1991762"/>
                <a:gd name="connsiteX109" fmla="*/ 2806574 w 3024559"/>
                <a:gd name="connsiteY109" fmla="*/ 751437 h 1991762"/>
                <a:gd name="connsiteX110" fmla="*/ 2842788 w 3024559"/>
                <a:gd name="connsiteY110" fmla="*/ 742384 h 1991762"/>
                <a:gd name="connsiteX111" fmla="*/ 2906162 w 3024559"/>
                <a:gd name="connsiteY111" fmla="*/ 724277 h 1991762"/>
                <a:gd name="connsiteX112" fmla="*/ 3005750 w 3024559"/>
                <a:gd name="connsiteY112" fmla="*/ 715223 h 1991762"/>
                <a:gd name="connsiteX113" fmla="*/ 3023857 w 3024559"/>
                <a:gd name="connsiteY113" fmla="*/ 688063 h 1991762"/>
                <a:gd name="connsiteX114" fmla="*/ 3014804 w 3024559"/>
                <a:gd name="connsiteY114" fmla="*/ 633742 h 1991762"/>
                <a:gd name="connsiteX115" fmla="*/ 2978590 w 3024559"/>
                <a:gd name="connsiteY115" fmla="*/ 606582 h 1991762"/>
                <a:gd name="connsiteX116" fmla="*/ 2933322 w 3024559"/>
                <a:gd name="connsiteY116" fmla="*/ 588475 h 1991762"/>
                <a:gd name="connsiteX117" fmla="*/ 2869948 w 3024559"/>
                <a:gd name="connsiteY117" fmla="*/ 570368 h 1991762"/>
                <a:gd name="connsiteX118" fmla="*/ 2842788 w 3024559"/>
                <a:gd name="connsiteY118" fmla="*/ 543208 h 1991762"/>
                <a:gd name="connsiteX119" fmla="*/ 2815627 w 3024559"/>
                <a:gd name="connsiteY119" fmla="*/ 525101 h 1991762"/>
                <a:gd name="connsiteX120" fmla="*/ 2797520 w 3024559"/>
                <a:gd name="connsiteY120" fmla="*/ 497940 h 1991762"/>
                <a:gd name="connsiteX121" fmla="*/ 2761306 w 3024559"/>
                <a:gd name="connsiteY121" fmla="*/ 470780 h 1991762"/>
                <a:gd name="connsiteX122" fmla="*/ 2725093 w 3024559"/>
                <a:gd name="connsiteY122" fmla="*/ 425513 h 1991762"/>
                <a:gd name="connsiteX123" fmla="*/ 2697932 w 3024559"/>
                <a:gd name="connsiteY123" fmla="*/ 389299 h 1991762"/>
                <a:gd name="connsiteX124" fmla="*/ 2670772 w 3024559"/>
                <a:gd name="connsiteY124" fmla="*/ 371192 h 1991762"/>
                <a:gd name="connsiteX125" fmla="*/ 2643611 w 3024559"/>
                <a:gd name="connsiteY125" fmla="*/ 344031 h 1991762"/>
                <a:gd name="connsiteX126" fmla="*/ 2598344 w 3024559"/>
                <a:gd name="connsiteY126" fmla="*/ 253497 h 1991762"/>
                <a:gd name="connsiteX127" fmla="*/ 2589291 w 3024559"/>
                <a:gd name="connsiteY127" fmla="*/ 226336 h 1991762"/>
                <a:gd name="connsiteX128" fmla="*/ 2553077 w 3024559"/>
                <a:gd name="connsiteY128" fmla="*/ 172016 h 1991762"/>
                <a:gd name="connsiteX129" fmla="*/ 2534970 w 3024559"/>
                <a:gd name="connsiteY129" fmla="*/ 117695 h 1991762"/>
                <a:gd name="connsiteX130" fmla="*/ 2525916 w 3024559"/>
                <a:gd name="connsiteY130" fmla="*/ 90534 h 1991762"/>
                <a:gd name="connsiteX131" fmla="*/ 2498756 w 3024559"/>
                <a:gd name="connsiteY131" fmla="*/ 72427 h 1991762"/>
                <a:gd name="connsiteX132" fmla="*/ 2489703 w 3024559"/>
                <a:gd name="connsiteY132" fmla="*/ 45267 h 1991762"/>
                <a:gd name="connsiteX133" fmla="*/ 2435382 w 3024559"/>
                <a:gd name="connsiteY133" fmla="*/ 18107 h 1991762"/>
                <a:gd name="connsiteX134" fmla="*/ 1738265 w 3024559"/>
                <a:gd name="connsiteY134" fmla="*/ 9053 h 1991762"/>
                <a:gd name="connsiteX135" fmla="*/ 1303699 w 3024559"/>
                <a:gd name="connsiteY135" fmla="*/ 18107 h 1991762"/>
                <a:gd name="connsiteX136" fmla="*/ 1222217 w 3024559"/>
                <a:gd name="connsiteY136" fmla="*/ 27160 h 1991762"/>
                <a:gd name="connsiteX137" fmla="*/ 1122629 w 3024559"/>
                <a:gd name="connsiteY137" fmla="*/ 36214 h 1991762"/>
                <a:gd name="connsiteX138" fmla="*/ 371192 w 3024559"/>
                <a:gd name="connsiteY138" fmla="*/ 27160 h 1991762"/>
                <a:gd name="connsiteX139" fmla="*/ 208229 w 3024559"/>
                <a:gd name="connsiteY139" fmla="*/ 0 h 1991762"/>
                <a:gd name="connsiteX140" fmla="*/ 0 w 3024559"/>
                <a:gd name="connsiteY140" fmla="*/ 63374 h 1991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024559" h="1991762">
                  <a:moveTo>
                    <a:pt x="0" y="63374"/>
                  </a:moveTo>
                  <a:lnTo>
                    <a:pt x="0" y="63374"/>
                  </a:lnTo>
                  <a:cubicBezTo>
                    <a:pt x="21125" y="78463"/>
                    <a:pt x="41113" y="95285"/>
                    <a:pt x="63374" y="108641"/>
                  </a:cubicBezTo>
                  <a:cubicBezTo>
                    <a:pt x="71557" y="113551"/>
                    <a:pt x="83082" y="111733"/>
                    <a:pt x="90534" y="117695"/>
                  </a:cubicBezTo>
                  <a:cubicBezTo>
                    <a:pt x="150891" y="165981"/>
                    <a:pt x="63372" y="126746"/>
                    <a:pt x="135802" y="162962"/>
                  </a:cubicBezTo>
                  <a:cubicBezTo>
                    <a:pt x="181335" y="185729"/>
                    <a:pt x="160202" y="151146"/>
                    <a:pt x="217283" y="208229"/>
                  </a:cubicBezTo>
                  <a:cubicBezTo>
                    <a:pt x="226336" y="217283"/>
                    <a:pt x="234337" y="227529"/>
                    <a:pt x="244443" y="235390"/>
                  </a:cubicBezTo>
                  <a:cubicBezTo>
                    <a:pt x="261621" y="248751"/>
                    <a:pt x="283376" y="256216"/>
                    <a:pt x="298764" y="271604"/>
                  </a:cubicBezTo>
                  <a:cubicBezTo>
                    <a:pt x="332672" y="305512"/>
                    <a:pt x="313778" y="294715"/>
                    <a:pt x="353085" y="307818"/>
                  </a:cubicBezTo>
                  <a:cubicBezTo>
                    <a:pt x="405135" y="377217"/>
                    <a:pt x="354449" y="318007"/>
                    <a:pt x="407406" y="362138"/>
                  </a:cubicBezTo>
                  <a:cubicBezTo>
                    <a:pt x="477120" y="420234"/>
                    <a:pt x="394288" y="362446"/>
                    <a:pt x="461726" y="407406"/>
                  </a:cubicBezTo>
                  <a:cubicBezTo>
                    <a:pt x="483255" y="471988"/>
                    <a:pt x="452728" y="393907"/>
                    <a:pt x="497940" y="461726"/>
                  </a:cubicBezTo>
                  <a:cubicBezTo>
                    <a:pt x="525532" y="503113"/>
                    <a:pt x="482421" y="480696"/>
                    <a:pt x="534154" y="497940"/>
                  </a:cubicBezTo>
                  <a:cubicBezTo>
                    <a:pt x="579614" y="566132"/>
                    <a:pt x="526235" y="479464"/>
                    <a:pt x="561314" y="561315"/>
                  </a:cubicBezTo>
                  <a:cubicBezTo>
                    <a:pt x="565600" y="571316"/>
                    <a:pt x="574555" y="578743"/>
                    <a:pt x="579421" y="588475"/>
                  </a:cubicBezTo>
                  <a:cubicBezTo>
                    <a:pt x="583689" y="597011"/>
                    <a:pt x="585457" y="606582"/>
                    <a:pt x="588475" y="615635"/>
                  </a:cubicBezTo>
                  <a:cubicBezTo>
                    <a:pt x="591493" y="766526"/>
                    <a:pt x="591837" y="917495"/>
                    <a:pt x="597528" y="1068309"/>
                  </a:cubicBezTo>
                  <a:cubicBezTo>
                    <a:pt x="597888" y="1077845"/>
                    <a:pt x="601947" y="1087127"/>
                    <a:pt x="606582" y="1095469"/>
                  </a:cubicBezTo>
                  <a:cubicBezTo>
                    <a:pt x="617151" y="1114492"/>
                    <a:pt x="630725" y="1131683"/>
                    <a:pt x="642796" y="1149790"/>
                  </a:cubicBezTo>
                  <a:cubicBezTo>
                    <a:pt x="660599" y="1176494"/>
                    <a:pt x="661925" y="1182328"/>
                    <a:pt x="688063" y="1204111"/>
                  </a:cubicBezTo>
                  <a:cubicBezTo>
                    <a:pt x="696422" y="1211077"/>
                    <a:pt x="706170" y="1216182"/>
                    <a:pt x="715223" y="1222218"/>
                  </a:cubicBezTo>
                  <a:lnTo>
                    <a:pt x="751437" y="1276538"/>
                  </a:lnTo>
                  <a:cubicBezTo>
                    <a:pt x="757473" y="1285592"/>
                    <a:pt x="766103" y="1293376"/>
                    <a:pt x="769544" y="1303699"/>
                  </a:cubicBezTo>
                  <a:cubicBezTo>
                    <a:pt x="772562" y="1312752"/>
                    <a:pt x="772636" y="1323407"/>
                    <a:pt x="778598" y="1330859"/>
                  </a:cubicBezTo>
                  <a:cubicBezTo>
                    <a:pt x="785395" y="1339355"/>
                    <a:pt x="796705" y="1342930"/>
                    <a:pt x="805758" y="1348966"/>
                  </a:cubicBezTo>
                  <a:cubicBezTo>
                    <a:pt x="814831" y="1376186"/>
                    <a:pt x="813418" y="1379887"/>
                    <a:pt x="832918" y="1403287"/>
                  </a:cubicBezTo>
                  <a:cubicBezTo>
                    <a:pt x="841115" y="1413123"/>
                    <a:pt x="851882" y="1420611"/>
                    <a:pt x="860079" y="1430447"/>
                  </a:cubicBezTo>
                  <a:cubicBezTo>
                    <a:pt x="867045" y="1438806"/>
                    <a:pt x="870492" y="1449914"/>
                    <a:pt x="878186" y="1457608"/>
                  </a:cubicBezTo>
                  <a:cubicBezTo>
                    <a:pt x="888856" y="1468278"/>
                    <a:pt x="902943" y="1474948"/>
                    <a:pt x="914400" y="1484768"/>
                  </a:cubicBezTo>
                  <a:cubicBezTo>
                    <a:pt x="957557" y="1521759"/>
                    <a:pt x="922520" y="1505581"/>
                    <a:pt x="968720" y="1520982"/>
                  </a:cubicBezTo>
                  <a:cubicBezTo>
                    <a:pt x="1000545" y="1568719"/>
                    <a:pt x="968476" y="1533811"/>
                    <a:pt x="1023041" y="1557196"/>
                  </a:cubicBezTo>
                  <a:cubicBezTo>
                    <a:pt x="1033042" y="1561482"/>
                    <a:pt x="1040470" y="1570437"/>
                    <a:pt x="1050202" y="1575303"/>
                  </a:cubicBezTo>
                  <a:cubicBezTo>
                    <a:pt x="1058738" y="1579571"/>
                    <a:pt x="1068309" y="1581338"/>
                    <a:pt x="1077362" y="1584356"/>
                  </a:cubicBezTo>
                  <a:cubicBezTo>
                    <a:pt x="1086415" y="1590392"/>
                    <a:pt x="1104522" y="1591582"/>
                    <a:pt x="1104522" y="1602463"/>
                  </a:cubicBezTo>
                  <a:cubicBezTo>
                    <a:pt x="1104522" y="1612006"/>
                    <a:pt x="1086847" y="1612571"/>
                    <a:pt x="1077362" y="1611517"/>
                  </a:cubicBezTo>
                  <a:cubicBezTo>
                    <a:pt x="1058392" y="1609409"/>
                    <a:pt x="1023041" y="1593410"/>
                    <a:pt x="1023041" y="1593410"/>
                  </a:cubicBezTo>
                  <a:cubicBezTo>
                    <a:pt x="1001916" y="1596428"/>
                    <a:pt x="979480" y="1594538"/>
                    <a:pt x="959667" y="1602463"/>
                  </a:cubicBezTo>
                  <a:cubicBezTo>
                    <a:pt x="931920" y="1613562"/>
                    <a:pt x="912631" y="1658631"/>
                    <a:pt x="941560" y="1683944"/>
                  </a:cubicBezTo>
                  <a:cubicBezTo>
                    <a:pt x="957619" y="1697996"/>
                    <a:pt x="983809" y="1689980"/>
                    <a:pt x="1004934" y="1692998"/>
                  </a:cubicBezTo>
                  <a:cubicBezTo>
                    <a:pt x="1125511" y="1773381"/>
                    <a:pt x="953690" y="1650807"/>
                    <a:pt x="1041148" y="1738265"/>
                  </a:cubicBezTo>
                  <a:cubicBezTo>
                    <a:pt x="1050691" y="1747808"/>
                    <a:pt x="1063940" y="1754959"/>
                    <a:pt x="1077362" y="1756372"/>
                  </a:cubicBezTo>
                  <a:cubicBezTo>
                    <a:pt x="1179581" y="1767132"/>
                    <a:pt x="1282574" y="1768443"/>
                    <a:pt x="1385180" y="1774479"/>
                  </a:cubicBezTo>
                  <a:cubicBezTo>
                    <a:pt x="1408689" y="1782315"/>
                    <a:pt x="1435952" y="1790812"/>
                    <a:pt x="1457607" y="1801639"/>
                  </a:cubicBezTo>
                  <a:cubicBezTo>
                    <a:pt x="1467339" y="1806505"/>
                    <a:pt x="1474825" y="1815327"/>
                    <a:pt x="1484768" y="1819746"/>
                  </a:cubicBezTo>
                  <a:cubicBezTo>
                    <a:pt x="1502209" y="1827498"/>
                    <a:pt x="1520982" y="1831817"/>
                    <a:pt x="1539089" y="1837853"/>
                  </a:cubicBezTo>
                  <a:cubicBezTo>
                    <a:pt x="1580852" y="1851774"/>
                    <a:pt x="1556883" y="1845034"/>
                    <a:pt x="1611516" y="1855960"/>
                  </a:cubicBezTo>
                  <a:cubicBezTo>
                    <a:pt x="1581338" y="1858978"/>
                    <a:pt x="1545245" y="1846817"/>
                    <a:pt x="1520982" y="1865014"/>
                  </a:cubicBezTo>
                  <a:cubicBezTo>
                    <a:pt x="1507981" y="1874765"/>
                    <a:pt x="1528513" y="1897942"/>
                    <a:pt x="1539089" y="1910281"/>
                  </a:cubicBezTo>
                  <a:cubicBezTo>
                    <a:pt x="1547872" y="1920528"/>
                    <a:pt x="1563585" y="1921692"/>
                    <a:pt x="1575303" y="1928388"/>
                  </a:cubicBezTo>
                  <a:cubicBezTo>
                    <a:pt x="1584750" y="1933786"/>
                    <a:pt x="1593410" y="1940459"/>
                    <a:pt x="1602463" y="1946495"/>
                  </a:cubicBezTo>
                  <a:cubicBezTo>
                    <a:pt x="1614534" y="1943477"/>
                    <a:pt x="1626759" y="1941016"/>
                    <a:pt x="1638677" y="1937441"/>
                  </a:cubicBezTo>
                  <a:cubicBezTo>
                    <a:pt x="1656958" y="1931956"/>
                    <a:pt x="1692998" y="1919334"/>
                    <a:pt x="1692998" y="1919334"/>
                  </a:cubicBezTo>
                  <a:cubicBezTo>
                    <a:pt x="1711105" y="1922352"/>
                    <a:pt x="1731685" y="1918767"/>
                    <a:pt x="1747318" y="1928388"/>
                  </a:cubicBezTo>
                  <a:cubicBezTo>
                    <a:pt x="1772761" y="1944045"/>
                    <a:pt x="1810693" y="1991762"/>
                    <a:pt x="1810693" y="1991762"/>
                  </a:cubicBezTo>
                  <a:cubicBezTo>
                    <a:pt x="1864653" y="1978272"/>
                    <a:pt x="1867531" y="1990263"/>
                    <a:pt x="1837853" y="1901227"/>
                  </a:cubicBezTo>
                  <a:cubicBezTo>
                    <a:pt x="1833804" y="1889081"/>
                    <a:pt x="1818890" y="1883903"/>
                    <a:pt x="1810693" y="1874067"/>
                  </a:cubicBezTo>
                  <a:cubicBezTo>
                    <a:pt x="1803727" y="1865708"/>
                    <a:pt x="1800280" y="1854601"/>
                    <a:pt x="1792586" y="1846907"/>
                  </a:cubicBezTo>
                  <a:cubicBezTo>
                    <a:pt x="1784892" y="1839213"/>
                    <a:pt x="1773784" y="1835766"/>
                    <a:pt x="1765425" y="1828800"/>
                  </a:cubicBezTo>
                  <a:cubicBezTo>
                    <a:pt x="1755589" y="1820603"/>
                    <a:pt x="1748101" y="1809836"/>
                    <a:pt x="1738265" y="1801639"/>
                  </a:cubicBezTo>
                  <a:cubicBezTo>
                    <a:pt x="1714864" y="1782138"/>
                    <a:pt x="1711166" y="1783552"/>
                    <a:pt x="1683944" y="1774479"/>
                  </a:cubicBezTo>
                  <a:cubicBezTo>
                    <a:pt x="1663920" y="1754455"/>
                    <a:pt x="1654834" y="1741818"/>
                    <a:pt x="1629623" y="1729212"/>
                  </a:cubicBezTo>
                  <a:cubicBezTo>
                    <a:pt x="1621087" y="1724944"/>
                    <a:pt x="1610805" y="1724793"/>
                    <a:pt x="1602463" y="1720158"/>
                  </a:cubicBezTo>
                  <a:cubicBezTo>
                    <a:pt x="1509077" y="1668276"/>
                    <a:pt x="1582436" y="1695375"/>
                    <a:pt x="1520982" y="1674891"/>
                  </a:cubicBezTo>
                  <a:cubicBezTo>
                    <a:pt x="1501097" y="1645063"/>
                    <a:pt x="1486908" y="1637195"/>
                    <a:pt x="1511928" y="1593410"/>
                  </a:cubicBezTo>
                  <a:cubicBezTo>
                    <a:pt x="1516663" y="1585124"/>
                    <a:pt x="1530035" y="1587374"/>
                    <a:pt x="1539089" y="1584356"/>
                  </a:cubicBezTo>
                  <a:cubicBezTo>
                    <a:pt x="1536071" y="1569267"/>
                    <a:pt x="1535438" y="1553497"/>
                    <a:pt x="1530035" y="1539089"/>
                  </a:cubicBezTo>
                  <a:cubicBezTo>
                    <a:pt x="1520839" y="1514566"/>
                    <a:pt x="1500781" y="1503983"/>
                    <a:pt x="1484768" y="1484768"/>
                  </a:cubicBezTo>
                  <a:cubicBezTo>
                    <a:pt x="1477802" y="1476409"/>
                    <a:pt x="1472697" y="1466661"/>
                    <a:pt x="1466661" y="1457608"/>
                  </a:cubicBezTo>
                  <a:cubicBezTo>
                    <a:pt x="1475714" y="1454590"/>
                    <a:pt x="1484278" y="1448554"/>
                    <a:pt x="1493821" y="1448554"/>
                  </a:cubicBezTo>
                  <a:cubicBezTo>
                    <a:pt x="1530161" y="1448554"/>
                    <a:pt x="1573074" y="1478982"/>
                    <a:pt x="1602463" y="1457608"/>
                  </a:cubicBezTo>
                  <a:cubicBezTo>
                    <a:pt x="1624564" y="1441534"/>
                    <a:pt x="1602051" y="1402051"/>
                    <a:pt x="1593409" y="1376126"/>
                  </a:cubicBezTo>
                  <a:cubicBezTo>
                    <a:pt x="1569267" y="1303699"/>
                    <a:pt x="1551160" y="1333877"/>
                    <a:pt x="1502875" y="1285592"/>
                  </a:cubicBezTo>
                  <a:cubicBezTo>
                    <a:pt x="1468966" y="1251683"/>
                    <a:pt x="1487861" y="1262480"/>
                    <a:pt x="1448554" y="1249378"/>
                  </a:cubicBezTo>
                  <a:cubicBezTo>
                    <a:pt x="1439501" y="1243342"/>
                    <a:pt x="1429088" y="1238965"/>
                    <a:pt x="1421394" y="1231271"/>
                  </a:cubicBezTo>
                  <a:cubicBezTo>
                    <a:pt x="1403843" y="1213720"/>
                    <a:pt x="1401597" y="1199041"/>
                    <a:pt x="1394233" y="1176950"/>
                  </a:cubicBezTo>
                  <a:cubicBezTo>
                    <a:pt x="1395116" y="1163699"/>
                    <a:pt x="1380254" y="1046900"/>
                    <a:pt x="1421394" y="1013988"/>
                  </a:cubicBezTo>
                  <a:cubicBezTo>
                    <a:pt x="1428846" y="1008026"/>
                    <a:pt x="1439501" y="1007952"/>
                    <a:pt x="1448554" y="1004934"/>
                  </a:cubicBezTo>
                  <a:cubicBezTo>
                    <a:pt x="1478732" y="1010970"/>
                    <a:pt x="1512368" y="1007772"/>
                    <a:pt x="1539089" y="1023041"/>
                  </a:cubicBezTo>
                  <a:cubicBezTo>
                    <a:pt x="1557984" y="1033838"/>
                    <a:pt x="1575303" y="1077362"/>
                    <a:pt x="1575303" y="1077362"/>
                  </a:cubicBezTo>
                  <a:cubicBezTo>
                    <a:pt x="1591217" y="1156937"/>
                    <a:pt x="1573603" y="1155918"/>
                    <a:pt x="1620570" y="1195057"/>
                  </a:cubicBezTo>
                  <a:cubicBezTo>
                    <a:pt x="1628929" y="1202023"/>
                    <a:pt x="1638677" y="1207128"/>
                    <a:pt x="1647730" y="1213164"/>
                  </a:cubicBezTo>
                  <a:cubicBezTo>
                    <a:pt x="1650748" y="1179968"/>
                    <a:pt x="1636319" y="1139887"/>
                    <a:pt x="1656784" y="1113576"/>
                  </a:cubicBezTo>
                  <a:cubicBezTo>
                    <a:pt x="1668502" y="1098510"/>
                    <a:pt x="1711105" y="1131683"/>
                    <a:pt x="1711105" y="1131683"/>
                  </a:cubicBezTo>
                  <a:cubicBezTo>
                    <a:pt x="1723176" y="1149790"/>
                    <a:pt x="1752596" y="1207116"/>
                    <a:pt x="1747318" y="1186004"/>
                  </a:cubicBezTo>
                  <a:cubicBezTo>
                    <a:pt x="1747239" y="1185688"/>
                    <a:pt x="1733542" y="1126960"/>
                    <a:pt x="1729211" y="1122629"/>
                  </a:cubicBezTo>
                  <a:cubicBezTo>
                    <a:pt x="1722463" y="1115881"/>
                    <a:pt x="1711104" y="1116594"/>
                    <a:pt x="1702051" y="1113576"/>
                  </a:cubicBezTo>
                  <a:cubicBezTo>
                    <a:pt x="1711104" y="1110558"/>
                    <a:pt x="1719742" y="1105706"/>
                    <a:pt x="1729211" y="1104522"/>
                  </a:cubicBezTo>
                  <a:cubicBezTo>
                    <a:pt x="1768255" y="1099642"/>
                    <a:pt x="1816453" y="1120385"/>
                    <a:pt x="1846906" y="1095469"/>
                  </a:cubicBezTo>
                  <a:cubicBezTo>
                    <a:pt x="1912066" y="1042157"/>
                    <a:pt x="1794955" y="1009503"/>
                    <a:pt x="1783532" y="1004934"/>
                  </a:cubicBezTo>
                  <a:cubicBezTo>
                    <a:pt x="1774479" y="995881"/>
                    <a:pt x="1766208" y="985970"/>
                    <a:pt x="1756372" y="977774"/>
                  </a:cubicBezTo>
                  <a:cubicBezTo>
                    <a:pt x="1748013" y="970808"/>
                    <a:pt x="1731345" y="970337"/>
                    <a:pt x="1729211" y="959667"/>
                  </a:cubicBezTo>
                  <a:cubicBezTo>
                    <a:pt x="1727077" y="948998"/>
                    <a:pt x="1737871" y="937905"/>
                    <a:pt x="1747318" y="932507"/>
                  </a:cubicBezTo>
                  <a:cubicBezTo>
                    <a:pt x="1760679" y="924872"/>
                    <a:pt x="1777407" y="925983"/>
                    <a:pt x="1792586" y="923453"/>
                  </a:cubicBezTo>
                  <a:cubicBezTo>
                    <a:pt x="1813635" y="919945"/>
                    <a:pt x="1834835" y="917418"/>
                    <a:pt x="1855960" y="914400"/>
                  </a:cubicBezTo>
                  <a:cubicBezTo>
                    <a:pt x="1865013" y="908364"/>
                    <a:pt x="1873388" y="901159"/>
                    <a:pt x="1883120" y="896293"/>
                  </a:cubicBezTo>
                  <a:cubicBezTo>
                    <a:pt x="1891656" y="892025"/>
                    <a:pt x="1902829" y="893201"/>
                    <a:pt x="1910281" y="887239"/>
                  </a:cubicBezTo>
                  <a:cubicBezTo>
                    <a:pt x="1969838" y="839594"/>
                    <a:pt x="1864905" y="870660"/>
                    <a:pt x="1982708" y="851025"/>
                  </a:cubicBezTo>
                  <a:cubicBezTo>
                    <a:pt x="1991762" y="844990"/>
                    <a:pt x="1998994" y="833270"/>
                    <a:pt x="2009869" y="832919"/>
                  </a:cubicBezTo>
                  <a:cubicBezTo>
                    <a:pt x="2094378" y="830193"/>
                    <a:pt x="2179140" y="834540"/>
                    <a:pt x="2263366" y="841972"/>
                  </a:cubicBezTo>
                  <a:cubicBezTo>
                    <a:pt x="2289858" y="844309"/>
                    <a:pt x="2323556" y="860443"/>
                    <a:pt x="2344847" y="878186"/>
                  </a:cubicBezTo>
                  <a:cubicBezTo>
                    <a:pt x="2354683" y="886383"/>
                    <a:pt x="2362171" y="897150"/>
                    <a:pt x="2372007" y="905346"/>
                  </a:cubicBezTo>
                  <a:cubicBezTo>
                    <a:pt x="2395407" y="924846"/>
                    <a:pt x="2399108" y="923433"/>
                    <a:pt x="2426328" y="932507"/>
                  </a:cubicBezTo>
                  <a:cubicBezTo>
                    <a:pt x="2435382" y="929489"/>
                    <a:pt x="2444004" y="924507"/>
                    <a:pt x="2453489" y="923453"/>
                  </a:cubicBezTo>
                  <a:cubicBezTo>
                    <a:pt x="2627877" y="904077"/>
                    <a:pt x="2540138" y="930786"/>
                    <a:pt x="2616451" y="905346"/>
                  </a:cubicBezTo>
                  <a:cubicBezTo>
                    <a:pt x="2634077" y="852471"/>
                    <a:pt x="2611714" y="901030"/>
                    <a:pt x="2652665" y="860079"/>
                  </a:cubicBezTo>
                  <a:cubicBezTo>
                    <a:pt x="2660359" y="852385"/>
                    <a:pt x="2662583" y="840084"/>
                    <a:pt x="2670772" y="832919"/>
                  </a:cubicBezTo>
                  <a:cubicBezTo>
                    <a:pt x="2687150" y="818589"/>
                    <a:pt x="2706986" y="808776"/>
                    <a:pt x="2725093" y="796705"/>
                  </a:cubicBezTo>
                  <a:cubicBezTo>
                    <a:pt x="2734146" y="790669"/>
                    <a:pt x="2741931" y="782039"/>
                    <a:pt x="2752253" y="778598"/>
                  </a:cubicBezTo>
                  <a:cubicBezTo>
                    <a:pt x="2761306" y="775580"/>
                    <a:pt x="2770877" y="773812"/>
                    <a:pt x="2779413" y="769544"/>
                  </a:cubicBezTo>
                  <a:cubicBezTo>
                    <a:pt x="2789145" y="764678"/>
                    <a:pt x="2796573" y="755723"/>
                    <a:pt x="2806574" y="751437"/>
                  </a:cubicBezTo>
                  <a:cubicBezTo>
                    <a:pt x="2818011" y="746536"/>
                    <a:pt x="2830824" y="745802"/>
                    <a:pt x="2842788" y="742384"/>
                  </a:cubicBezTo>
                  <a:cubicBezTo>
                    <a:pt x="2867236" y="735399"/>
                    <a:pt x="2879616" y="727816"/>
                    <a:pt x="2906162" y="724277"/>
                  </a:cubicBezTo>
                  <a:cubicBezTo>
                    <a:pt x="2939203" y="719872"/>
                    <a:pt x="2972554" y="718241"/>
                    <a:pt x="3005750" y="715223"/>
                  </a:cubicBezTo>
                  <a:cubicBezTo>
                    <a:pt x="3011786" y="706170"/>
                    <a:pt x="3022655" y="698877"/>
                    <a:pt x="3023857" y="688063"/>
                  </a:cubicBezTo>
                  <a:cubicBezTo>
                    <a:pt x="3025884" y="669819"/>
                    <a:pt x="3023719" y="649789"/>
                    <a:pt x="3014804" y="633742"/>
                  </a:cubicBezTo>
                  <a:cubicBezTo>
                    <a:pt x="3007476" y="620552"/>
                    <a:pt x="2991780" y="613910"/>
                    <a:pt x="2978590" y="606582"/>
                  </a:cubicBezTo>
                  <a:cubicBezTo>
                    <a:pt x="2964383" y="598690"/>
                    <a:pt x="2948539" y="594181"/>
                    <a:pt x="2933322" y="588475"/>
                  </a:cubicBezTo>
                  <a:cubicBezTo>
                    <a:pt x="2907338" y="578731"/>
                    <a:pt x="2898496" y="577505"/>
                    <a:pt x="2869948" y="570368"/>
                  </a:cubicBezTo>
                  <a:cubicBezTo>
                    <a:pt x="2860895" y="561315"/>
                    <a:pt x="2852624" y="551404"/>
                    <a:pt x="2842788" y="543208"/>
                  </a:cubicBezTo>
                  <a:cubicBezTo>
                    <a:pt x="2834429" y="536242"/>
                    <a:pt x="2823321" y="532795"/>
                    <a:pt x="2815627" y="525101"/>
                  </a:cubicBezTo>
                  <a:cubicBezTo>
                    <a:pt x="2807933" y="517407"/>
                    <a:pt x="2805214" y="505634"/>
                    <a:pt x="2797520" y="497940"/>
                  </a:cubicBezTo>
                  <a:cubicBezTo>
                    <a:pt x="2786850" y="487270"/>
                    <a:pt x="2773377" y="479833"/>
                    <a:pt x="2761306" y="470780"/>
                  </a:cubicBezTo>
                  <a:cubicBezTo>
                    <a:pt x="2743682" y="417906"/>
                    <a:pt x="2766043" y="466463"/>
                    <a:pt x="2725093" y="425513"/>
                  </a:cubicBezTo>
                  <a:cubicBezTo>
                    <a:pt x="2714423" y="414843"/>
                    <a:pt x="2708602" y="399969"/>
                    <a:pt x="2697932" y="389299"/>
                  </a:cubicBezTo>
                  <a:cubicBezTo>
                    <a:pt x="2690238" y="381605"/>
                    <a:pt x="2679131" y="378158"/>
                    <a:pt x="2670772" y="371192"/>
                  </a:cubicBezTo>
                  <a:cubicBezTo>
                    <a:pt x="2660936" y="362995"/>
                    <a:pt x="2652665" y="353085"/>
                    <a:pt x="2643611" y="344031"/>
                  </a:cubicBezTo>
                  <a:cubicBezTo>
                    <a:pt x="2620734" y="275396"/>
                    <a:pt x="2636957" y="304980"/>
                    <a:pt x="2598344" y="253497"/>
                  </a:cubicBezTo>
                  <a:cubicBezTo>
                    <a:pt x="2595326" y="244443"/>
                    <a:pt x="2593926" y="234678"/>
                    <a:pt x="2589291" y="226336"/>
                  </a:cubicBezTo>
                  <a:cubicBezTo>
                    <a:pt x="2578723" y="207313"/>
                    <a:pt x="2559959" y="192661"/>
                    <a:pt x="2553077" y="172016"/>
                  </a:cubicBezTo>
                  <a:lnTo>
                    <a:pt x="2534970" y="117695"/>
                  </a:lnTo>
                  <a:cubicBezTo>
                    <a:pt x="2531952" y="108641"/>
                    <a:pt x="2533857" y="95828"/>
                    <a:pt x="2525916" y="90534"/>
                  </a:cubicBezTo>
                  <a:lnTo>
                    <a:pt x="2498756" y="72427"/>
                  </a:lnTo>
                  <a:cubicBezTo>
                    <a:pt x="2495738" y="63374"/>
                    <a:pt x="2495665" y="52719"/>
                    <a:pt x="2489703" y="45267"/>
                  </a:cubicBezTo>
                  <a:cubicBezTo>
                    <a:pt x="2482074" y="35731"/>
                    <a:pt x="2448771" y="18442"/>
                    <a:pt x="2435382" y="18107"/>
                  </a:cubicBezTo>
                  <a:cubicBezTo>
                    <a:pt x="2203063" y="12299"/>
                    <a:pt x="1970637" y="12071"/>
                    <a:pt x="1738265" y="9053"/>
                  </a:cubicBezTo>
                  <a:lnTo>
                    <a:pt x="1303699" y="18107"/>
                  </a:lnTo>
                  <a:cubicBezTo>
                    <a:pt x="1276388" y="19065"/>
                    <a:pt x="1249409" y="24441"/>
                    <a:pt x="1222217" y="27160"/>
                  </a:cubicBezTo>
                  <a:lnTo>
                    <a:pt x="1122629" y="36214"/>
                  </a:lnTo>
                  <a:lnTo>
                    <a:pt x="371192" y="27160"/>
                  </a:lnTo>
                  <a:cubicBezTo>
                    <a:pt x="347561" y="26635"/>
                    <a:pt x="213161" y="897"/>
                    <a:pt x="208229" y="0"/>
                  </a:cubicBezTo>
                  <a:cubicBezTo>
                    <a:pt x="-33192" y="9285"/>
                    <a:pt x="34705" y="52812"/>
                    <a:pt x="0" y="63374"/>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787651" y="2353901"/>
              <a:ext cx="807089" cy="525101"/>
            </a:xfrm>
            <a:custGeom>
              <a:avLst/>
              <a:gdLst>
                <a:gd name="connsiteX0" fmla="*/ 769545 w 816473"/>
                <a:gd name="connsiteY0" fmla="*/ 0 h 525101"/>
                <a:gd name="connsiteX1" fmla="*/ 769545 w 816473"/>
                <a:gd name="connsiteY1" fmla="*/ 0 h 525101"/>
                <a:gd name="connsiteX2" fmla="*/ 688064 w 816473"/>
                <a:gd name="connsiteY2" fmla="*/ 9053 h 525101"/>
                <a:gd name="connsiteX3" fmla="*/ 660903 w 816473"/>
                <a:gd name="connsiteY3" fmla="*/ 36214 h 525101"/>
                <a:gd name="connsiteX4" fmla="*/ 633743 w 816473"/>
                <a:gd name="connsiteY4" fmla="*/ 54321 h 525101"/>
                <a:gd name="connsiteX5" fmla="*/ 570369 w 816473"/>
                <a:gd name="connsiteY5" fmla="*/ 63374 h 525101"/>
                <a:gd name="connsiteX6" fmla="*/ 534155 w 816473"/>
                <a:gd name="connsiteY6" fmla="*/ 72428 h 525101"/>
                <a:gd name="connsiteX7" fmla="*/ 244444 w 816473"/>
                <a:gd name="connsiteY7" fmla="*/ 99588 h 525101"/>
                <a:gd name="connsiteX8" fmla="*/ 235390 w 816473"/>
                <a:gd name="connsiteY8" fmla="*/ 72428 h 525101"/>
                <a:gd name="connsiteX9" fmla="*/ 181070 w 816473"/>
                <a:gd name="connsiteY9" fmla="*/ 27160 h 525101"/>
                <a:gd name="connsiteX10" fmla="*/ 9054 w 816473"/>
                <a:gd name="connsiteY10" fmla="*/ 45267 h 525101"/>
                <a:gd name="connsiteX11" fmla="*/ 0 w 816473"/>
                <a:gd name="connsiteY11" fmla="*/ 72428 h 525101"/>
                <a:gd name="connsiteX12" fmla="*/ 9054 w 816473"/>
                <a:gd name="connsiteY12" fmla="*/ 172016 h 525101"/>
                <a:gd name="connsiteX13" fmla="*/ 18107 w 816473"/>
                <a:gd name="connsiteY13" fmla="*/ 199176 h 525101"/>
                <a:gd name="connsiteX14" fmla="*/ 45268 w 816473"/>
                <a:gd name="connsiteY14" fmla="*/ 208230 h 525101"/>
                <a:gd name="connsiteX15" fmla="*/ 108642 w 816473"/>
                <a:gd name="connsiteY15" fmla="*/ 244444 h 525101"/>
                <a:gd name="connsiteX16" fmla="*/ 162963 w 816473"/>
                <a:gd name="connsiteY16" fmla="*/ 262550 h 525101"/>
                <a:gd name="connsiteX17" fmla="*/ 181070 w 816473"/>
                <a:gd name="connsiteY17" fmla="*/ 289711 h 525101"/>
                <a:gd name="connsiteX18" fmla="*/ 217283 w 816473"/>
                <a:gd name="connsiteY18" fmla="*/ 307818 h 525101"/>
                <a:gd name="connsiteX19" fmla="*/ 298765 w 816473"/>
                <a:gd name="connsiteY19" fmla="*/ 344032 h 525101"/>
                <a:gd name="connsiteX20" fmla="*/ 353085 w 816473"/>
                <a:gd name="connsiteY20" fmla="*/ 362139 h 525101"/>
                <a:gd name="connsiteX21" fmla="*/ 380246 w 816473"/>
                <a:gd name="connsiteY21" fmla="*/ 371192 h 525101"/>
                <a:gd name="connsiteX22" fmla="*/ 434567 w 816473"/>
                <a:gd name="connsiteY22" fmla="*/ 398352 h 525101"/>
                <a:gd name="connsiteX23" fmla="*/ 461727 w 816473"/>
                <a:gd name="connsiteY23" fmla="*/ 416459 h 525101"/>
                <a:gd name="connsiteX24" fmla="*/ 497941 w 816473"/>
                <a:gd name="connsiteY24" fmla="*/ 461727 h 525101"/>
                <a:gd name="connsiteX25" fmla="*/ 516048 w 816473"/>
                <a:gd name="connsiteY25" fmla="*/ 488887 h 525101"/>
                <a:gd name="connsiteX26" fmla="*/ 579422 w 816473"/>
                <a:gd name="connsiteY26" fmla="*/ 516048 h 525101"/>
                <a:gd name="connsiteX27" fmla="*/ 606582 w 816473"/>
                <a:gd name="connsiteY27" fmla="*/ 525101 h 525101"/>
                <a:gd name="connsiteX28" fmla="*/ 660903 w 816473"/>
                <a:gd name="connsiteY28" fmla="*/ 488887 h 525101"/>
                <a:gd name="connsiteX29" fmla="*/ 679010 w 816473"/>
                <a:gd name="connsiteY29" fmla="*/ 434566 h 525101"/>
                <a:gd name="connsiteX30" fmla="*/ 660903 w 816473"/>
                <a:gd name="connsiteY30" fmla="*/ 380246 h 525101"/>
                <a:gd name="connsiteX31" fmla="*/ 615636 w 816473"/>
                <a:gd name="connsiteY31" fmla="*/ 316871 h 525101"/>
                <a:gd name="connsiteX32" fmla="*/ 624689 w 816473"/>
                <a:gd name="connsiteY32" fmla="*/ 280657 h 525101"/>
                <a:gd name="connsiteX33" fmla="*/ 679010 w 816473"/>
                <a:gd name="connsiteY33" fmla="*/ 262550 h 525101"/>
                <a:gd name="connsiteX34" fmla="*/ 733331 w 816473"/>
                <a:gd name="connsiteY34" fmla="*/ 226337 h 525101"/>
                <a:gd name="connsiteX35" fmla="*/ 787652 w 816473"/>
                <a:gd name="connsiteY35" fmla="*/ 181069 h 525101"/>
                <a:gd name="connsiteX36" fmla="*/ 805759 w 816473"/>
                <a:gd name="connsiteY36" fmla="*/ 153909 h 525101"/>
                <a:gd name="connsiteX37" fmla="*/ 805759 w 816473"/>
                <a:gd name="connsiteY37" fmla="*/ 45267 h 525101"/>
                <a:gd name="connsiteX38" fmla="*/ 769545 w 816473"/>
                <a:gd name="connsiteY38" fmla="*/ 0 h 525101"/>
                <a:gd name="connsiteX0" fmla="*/ 769545 w 807089"/>
                <a:gd name="connsiteY0" fmla="*/ 0 h 525101"/>
                <a:gd name="connsiteX1" fmla="*/ 769545 w 807089"/>
                <a:gd name="connsiteY1" fmla="*/ 0 h 525101"/>
                <a:gd name="connsiteX2" fmla="*/ 688064 w 807089"/>
                <a:gd name="connsiteY2" fmla="*/ 9053 h 525101"/>
                <a:gd name="connsiteX3" fmla="*/ 660903 w 807089"/>
                <a:gd name="connsiteY3" fmla="*/ 36214 h 525101"/>
                <a:gd name="connsiteX4" fmla="*/ 633743 w 807089"/>
                <a:gd name="connsiteY4" fmla="*/ 54321 h 525101"/>
                <a:gd name="connsiteX5" fmla="*/ 570369 w 807089"/>
                <a:gd name="connsiteY5" fmla="*/ 63374 h 525101"/>
                <a:gd name="connsiteX6" fmla="*/ 534155 w 807089"/>
                <a:gd name="connsiteY6" fmla="*/ 72428 h 525101"/>
                <a:gd name="connsiteX7" fmla="*/ 244444 w 807089"/>
                <a:gd name="connsiteY7" fmla="*/ 99588 h 525101"/>
                <a:gd name="connsiteX8" fmla="*/ 235390 w 807089"/>
                <a:gd name="connsiteY8" fmla="*/ 72428 h 525101"/>
                <a:gd name="connsiteX9" fmla="*/ 181070 w 807089"/>
                <a:gd name="connsiteY9" fmla="*/ 27160 h 525101"/>
                <a:gd name="connsiteX10" fmla="*/ 9054 w 807089"/>
                <a:gd name="connsiteY10" fmla="*/ 45267 h 525101"/>
                <a:gd name="connsiteX11" fmla="*/ 0 w 807089"/>
                <a:gd name="connsiteY11" fmla="*/ 72428 h 525101"/>
                <a:gd name="connsiteX12" fmla="*/ 9054 w 807089"/>
                <a:gd name="connsiteY12" fmla="*/ 172016 h 525101"/>
                <a:gd name="connsiteX13" fmla="*/ 18107 w 807089"/>
                <a:gd name="connsiteY13" fmla="*/ 199176 h 525101"/>
                <a:gd name="connsiteX14" fmla="*/ 45268 w 807089"/>
                <a:gd name="connsiteY14" fmla="*/ 208230 h 525101"/>
                <a:gd name="connsiteX15" fmla="*/ 108642 w 807089"/>
                <a:gd name="connsiteY15" fmla="*/ 244444 h 525101"/>
                <a:gd name="connsiteX16" fmla="*/ 162963 w 807089"/>
                <a:gd name="connsiteY16" fmla="*/ 262550 h 525101"/>
                <a:gd name="connsiteX17" fmla="*/ 181070 w 807089"/>
                <a:gd name="connsiteY17" fmla="*/ 289711 h 525101"/>
                <a:gd name="connsiteX18" fmla="*/ 217283 w 807089"/>
                <a:gd name="connsiteY18" fmla="*/ 307818 h 525101"/>
                <a:gd name="connsiteX19" fmla="*/ 298765 w 807089"/>
                <a:gd name="connsiteY19" fmla="*/ 344032 h 525101"/>
                <a:gd name="connsiteX20" fmla="*/ 353085 w 807089"/>
                <a:gd name="connsiteY20" fmla="*/ 362139 h 525101"/>
                <a:gd name="connsiteX21" fmla="*/ 380246 w 807089"/>
                <a:gd name="connsiteY21" fmla="*/ 371192 h 525101"/>
                <a:gd name="connsiteX22" fmla="*/ 434567 w 807089"/>
                <a:gd name="connsiteY22" fmla="*/ 398352 h 525101"/>
                <a:gd name="connsiteX23" fmla="*/ 461727 w 807089"/>
                <a:gd name="connsiteY23" fmla="*/ 416459 h 525101"/>
                <a:gd name="connsiteX24" fmla="*/ 497941 w 807089"/>
                <a:gd name="connsiteY24" fmla="*/ 461727 h 525101"/>
                <a:gd name="connsiteX25" fmla="*/ 516048 w 807089"/>
                <a:gd name="connsiteY25" fmla="*/ 488887 h 525101"/>
                <a:gd name="connsiteX26" fmla="*/ 579422 w 807089"/>
                <a:gd name="connsiteY26" fmla="*/ 516048 h 525101"/>
                <a:gd name="connsiteX27" fmla="*/ 606582 w 807089"/>
                <a:gd name="connsiteY27" fmla="*/ 525101 h 525101"/>
                <a:gd name="connsiteX28" fmla="*/ 660903 w 807089"/>
                <a:gd name="connsiteY28" fmla="*/ 488887 h 525101"/>
                <a:gd name="connsiteX29" fmla="*/ 679010 w 807089"/>
                <a:gd name="connsiteY29" fmla="*/ 434566 h 525101"/>
                <a:gd name="connsiteX30" fmla="*/ 660903 w 807089"/>
                <a:gd name="connsiteY30" fmla="*/ 380246 h 525101"/>
                <a:gd name="connsiteX31" fmla="*/ 615636 w 807089"/>
                <a:gd name="connsiteY31" fmla="*/ 316871 h 525101"/>
                <a:gd name="connsiteX32" fmla="*/ 624689 w 807089"/>
                <a:gd name="connsiteY32" fmla="*/ 280657 h 525101"/>
                <a:gd name="connsiteX33" fmla="*/ 679010 w 807089"/>
                <a:gd name="connsiteY33" fmla="*/ 262550 h 525101"/>
                <a:gd name="connsiteX34" fmla="*/ 733331 w 807089"/>
                <a:gd name="connsiteY34" fmla="*/ 226337 h 525101"/>
                <a:gd name="connsiteX35" fmla="*/ 787652 w 807089"/>
                <a:gd name="connsiteY35" fmla="*/ 181069 h 525101"/>
                <a:gd name="connsiteX36" fmla="*/ 742385 w 807089"/>
                <a:gd name="connsiteY36" fmla="*/ 126749 h 525101"/>
                <a:gd name="connsiteX37" fmla="*/ 805759 w 807089"/>
                <a:gd name="connsiteY37" fmla="*/ 45267 h 525101"/>
                <a:gd name="connsiteX38" fmla="*/ 769545 w 807089"/>
                <a:gd name="connsiteY38" fmla="*/ 0 h 52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07089" h="525101">
                  <a:moveTo>
                    <a:pt x="769545" y="0"/>
                  </a:moveTo>
                  <a:lnTo>
                    <a:pt x="769545" y="0"/>
                  </a:lnTo>
                  <a:cubicBezTo>
                    <a:pt x="742385" y="3018"/>
                    <a:pt x="713989" y="411"/>
                    <a:pt x="688064" y="9053"/>
                  </a:cubicBezTo>
                  <a:cubicBezTo>
                    <a:pt x="675917" y="13102"/>
                    <a:pt x="670739" y="28017"/>
                    <a:pt x="660903" y="36214"/>
                  </a:cubicBezTo>
                  <a:cubicBezTo>
                    <a:pt x="652544" y="43180"/>
                    <a:pt x="644165" y="51194"/>
                    <a:pt x="633743" y="54321"/>
                  </a:cubicBezTo>
                  <a:cubicBezTo>
                    <a:pt x="613304" y="60453"/>
                    <a:pt x="591364" y="59557"/>
                    <a:pt x="570369" y="63374"/>
                  </a:cubicBezTo>
                  <a:cubicBezTo>
                    <a:pt x="558127" y="65600"/>
                    <a:pt x="546226" y="69410"/>
                    <a:pt x="534155" y="72428"/>
                  </a:cubicBezTo>
                  <a:cubicBezTo>
                    <a:pt x="414500" y="152198"/>
                    <a:pt x="501580" y="109478"/>
                    <a:pt x="244444" y="99588"/>
                  </a:cubicBezTo>
                  <a:cubicBezTo>
                    <a:pt x="241426" y="90535"/>
                    <a:pt x="240684" y="80368"/>
                    <a:pt x="235390" y="72428"/>
                  </a:cubicBezTo>
                  <a:cubicBezTo>
                    <a:pt x="221447" y="51514"/>
                    <a:pt x="201112" y="40522"/>
                    <a:pt x="181070" y="27160"/>
                  </a:cubicBezTo>
                  <a:cubicBezTo>
                    <a:pt x="123731" y="33196"/>
                    <a:pt x="64988" y="31283"/>
                    <a:pt x="9054" y="45267"/>
                  </a:cubicBezTo>
                  <a:cubicBezTo>
                    <a:pt x="-204" y="47582"/>
                    <a:pt x="0" y="62885"/>
                    <a:pt x="0" y="72428"/>
                  </a:cubicBezTo>
                  <a:cubicBezTo>
                    <a:pt x="0" y="105761"/>
                    <a:pt x="4340" y="139018"/>
                    <a:pt x="9054" y="172016"/>
                  </a:cubicBezTo>
                  <a:cubicBezTo>
                    <a:pt x="10404" y="181463"/>
                    <a:pt x="11359" y="192428"/>
                    <a:pt x="18107" y="199176"/>
                  </a:cubicBezTo>
                  <a:cubicBezTo>
                    <a:pt x="24855" y="205924"/>
                    <a:pt x="36214" y="205212"/>
                    <a:pt x="45268" y="208230"/>
                  </a:cubicBezTo>
                  <a:cubicBezTo>
                    <a:pt x="84800" y="247762"/>
                    <a:pt x="56534" y="228812"/>
                    <a:pt x="108642" y="244444"/>
                  </a:cubicBezTo>
                  <a:cubicBezTo>
                    <a:pt x="126923" y="249928"/>
                    <a:pt x="162963" y="262550"/>
                    <a:pt x="162963" y="262550"/>
                  </a:cubicBezTo>
                  <a:cubicBezTo>
                    <a:pt x="168999" y="271604"/>
                    <a:pt x="172711" y="282745"/>
                    <a:pt x="181070" y="289711"/>
                  </a:cubicBezTo>
                  <a:cubicBezTo>
                    <a:pt x="191438" y="298351"/>
                    <a:pt x="205565" y="301122"/>
                    <a:pt x="217283" y="307818"/>
                  </a:cubicBezTo>
                  <a:cubicBezTo>
                    <a:pt x="277537" y="342249"/>
                    <a:pt x="203929" y="312420"/>
                    <a:pt x="298765" y="344032"/>
                  </a:cubicBezTo>
                  <a:lnTo>
                    <a:pt x="353085" y="362139"/>
                  </a:lnTo>
                  <a:lnTo>
                    <a:pt x="380246" y="371192"/>
                  </a:lnTo>
                  <a:cubicBezTo>
                    <a:pt x="458082" y="423083"/>
                    <a:pt x="359601" y="360870"/>
                    <a:pt x="434567" y="398352"/>
                  </a:cubicBezTo>
                  <a:cubicBezTo>
                    <a:pt x="444299" y="403218"/>
                    <a:pt x="452674" y="410423"/>
                    <a:pt x="461727" y="416459"/>
                  </a:cubicBezTo>
                  <a:cubicBezTo>
                    <a:pt x="479351" y="469335"/>
                    <a:pt x="456990" y="420777"/>
                    <a:pt x="497941" y="461727"/>
                  </a:cubicBezTo>
                  <a:cubicBezTo>
                    <a:pt x="505635" y="469421"/>
                    <a:pt x="508354" y="481193"/>
                    <a:pt x="516048" y="488887"/>
                  </a:cubicBezTo>
                  <a:cubicBezTo>
                    <a:pt x="538100" y="510939"/>
                    <a:pt x="550333" y="507737"/>
                    <a:pt x="579422" y="516048"/>
                  </a:cubicBezTo>
                  <a:cubicBezTo>
                    <a:pt x="588598" y="518670"/>
                    <a:pt x="597529" y="522083"/>
                    <a:pt x="606582" y="525101"/>
                  </a:cubicBezTo>
                  <a:cubicBezTo>
                    <a:pt x="642628" y="516090"/>
                    <a:pt x="645272" y="524057"/>
                    <a:pt x="660903" y="488887"/>
                  </a:cubicBezTo>
                  <a:cubicBezTo>
                    <a:pt x="668655" y="471446"/>
                    <a:pt x="679010" y="434566"/>
                    <a:pt x="679010" y="434566"/>
                  </a:cubicBezTo>
                  <a:cubicBezTo>
                    <a:pt x="672974" y="416459"/>
                    <a:pt x="672355" y="395515"/>
                    <a:pt x="660903" y="380246"/>
                  </a:cubicBezTo>
                  <a:cubicBezTo>
                    <a:pt x="627214" y="335327"/>
                    <a:pt x="642113" y="356587"/>
                    <a:pt x="615636" y="316871"/>
                  </a:cubicBezTo>
                  <a:cubicBezTo>
                    <a:pt x="618654" y="304800"/>
                    <a:pt x="615242" y="288755"/>
                    <a:pt x="624689" y="280657"/>
                  </a:cubicBezTo>
                  <a:cubicBezTo>
                    <a:pt x="639180" y="268236"/>
                    <a:pt x="663129" y="273137"/>
                    <a:pt x="679010" y="262550"/>
                  </a:cubicBezTo>
                  <a:cubicBezTo>
                    <a:pt x="697117" y="250479"/>
                    <a:pt x="717943" y="241725"/>
                    <a:pt x="733331" y="226337"/>
                  </a:cubicBezTo>
                  <a:cubicBezTo>
                    <a:pt x="768185" y="191482"/>
                    <a:pt x="749838" y="206278"/>
                    <a:pt x="787652" y="181069"/>
                  </a:cubicBezTo>
                  <a:cubicBezTo>
                    <a:pt x="793688" y="172016"/>
                    <a:pt x="737519" y="136481"/>
                    <a:pt x="742385" y="126749"/>
                  </a:cubicBezTo>
                  <a:cubicBezTo>
                    <a:pt x="759880" y="91758"/>
                    <a:pt x="816436" y="84417"/>
                    <a:pt x="805759" y="45267"/>
                  </a:cubicBezTo>
                  <a:cubicBezTo>
                    <a:pt x="803513" y="37032"/>
                    <a:pt x="775581" y="7544"/>
                    <a:pt x="769545" y="0"/>
                  </a:cubicBezTo>
                  <a:close/>
                </a:path>
              </a:pathLst>
            </a:custGeom>
            <a:solidFill>
              <a:srgbClr val="E78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3150606" y="2417275"/>
              <a:ext cx="534154" cy="570369"/>
            </a:xfrm>
            <a:custGeom>
              <a:avLst/>
              <a:gdLst>
                <a:gd name="connsiteX0" fmla="*/ 81481 w 534154"/>
                <a:gd name="connsiteY0" fmla="*/ 27161 h 570369"/>
                <a:gd name="connsiteX1" fmla="*/ 81481 w 534154"/>
                <a:gd name="connsiteY1" fmla="*/ 27161 h 570369"/>
                <a:gd name="connsiteX2" fmla="*/ 9053 w 534154"/>
                <a:gd name="connsiteY2" fmla="*/ 54321 h 570369"/>
                <a:gd name="connsiteX3" fmla="*/ 9053 w 534154"/>
                <a:gd name="connsiteY3" fmla="*/ 135802 h 570369"/>
                <a:gd name="connsiteX4" fmla="*/ 63374 w 534154"/>
                <a:gd name="connsiteY4" fmla="*/ 181070 h 570369"/>
                <a:gd name="connsiteX5" fmla="*/ 90535 w 534154"/>
                <a:gd name="connsiteY5" fmla="*/ 208230 h 570369"/>
                <a:gd name="connsiteX6" fmla="*/ 144855 w 534154"/>
                <a:gd name="connsiteY6" fmla="*/ 235390 h 570369"/>
                <a:gd name="connsiteX7" fmla="*/ 135802 w 534154"/>
                <a:gd name="connsiteY7" fmla="*/ 479834 h 570369"/>
                <a:gd name="connsiteX8" fmla="*/ 162962 w 534154"/>
                <a:gd name="connsiteY8" fmla="*/ 497941 h 570369"/>
                <a:gd name="connsiteX9" fmla="*/ 190123 w 534154"/>
                <a:gd name="connsiteY9" fmla="*/ 470780 h 570369"/>
                <a:gd name="connsiteX10" fmla="*/ 199176 w 534154"/>
                <a:gd name="connsiteY10" fmla="*/ 443620 h 570369"/>
                <a:gd name="connsiteX11" fmla="*/ 226337 w 534154"/>
                <a:gd name="connsiteY11" fmla="*/ 434567 h 570369"/>
                <a:gd name="connsiteX12" fmla="*/ 307818 w 534154"/>
                <a:gd name="connsiteY12" fmla="*/ 470780 h 570369"/>
                <a:gd name="connsiteX13" fmla="*/ 316871 w 534154"/>
                <a:gd name="connsiteY13" fmla="*/ 506994 h 570369"/>
                <a:gd name="connsiteX14" fmla="*/ 371192 w 534154"/>
                <a:gd name="connsiteY14" fmla="*/ 525101 h 570369"/>
                <a:gd name="connsiteX15" fmla="*/ 416459 w 534154"/>
                <a:gd name="connsiteY15" fmla="*/ 543208 h 570369"/>
                <a:gd name="connsiteX16" fmla="*/ 443620 w 534154"/>
                <a:gd name="connsiteY16" fmla="*/ 552262 h 570369"/>
                <a:gd name="connsiteX17" fmla="*/ 470780 w 534154"/>
                <a:gd name="connsiteY17" fmla="*/ 570369 h 570369"/>
                <a:gd name="connsiteX18" fmla="*/ 497941 w 534154"/>
                <a:gd name="connsiteY18" fmla="*/ 561315 h 570369"/>
                <a:gd name="connsiteX19" fmla="*/ 488887 w 534154"/>
                <a:gd name="connsiteY19" fmla="*/ 534155 h 570369"/>
                <a:gd name="connsiteX20" fmla="*/ 425513 w 534154"/>
                <a:gd name="connsiteY20" fmla="*/ 470780 h 570369"/>
                <a:gd name="connsiteX21" fmla="*/ 380245 w 534154"/>
                <a:gd name="connsiteY21" fmla="*/ 389299 h 570369"/>
                <a:gd name="connsiteX22" fmla="*/ 389299 w 534154"/>
                <a:gd name="connsiteY22" fmla="*/ 298765 h 570369"/>
                <a:gd name="connsiteX23" fmla="*/ 407406 w 534154"/>
                <a:gd name="connsiteY23" fmla="*/ 244444 h 570369"/>
                <a:gd name="connsiteX24" fmla="*/ 434566 w 534154"/>
                <a:gd name="connsiteY24" fmla="*/ 226337 h 570369"/>
                <a:gd name="connsiteX25" fmla="*/ 488887 w 534154"/>
                <a:gd name="connsiteY25" fmla="*/ 235390 h 570369"/>
                <a:gd name="connsiteX26" fmla="*/ 534154 w 534154"/>
                <a:gd name="connsiteY26" fmla="*/ 235390 h 570369"/>
                <a:gd name="connsiteX27" fmla="*/ 488887 w 534154"/>
                <a:gd name="connsiteY27" fmla="*/ 190123 h 570369"/>
                <a:gd name="connsiteX28" fmla="*/ 470780 w 534154"/>
                <a:gd name="connsiteY28" fmla="*/ 162963 h 570369"/>
                <a:gd name="connsiteX29" fmla="*/ 443620 w 534154"/>
                <a:gd name="connsiteY29" fmla="*/ 144856 h 570369"/>
                <a:gd name="connsiteX30" fmla="*/ 389299 w 534154"/>
                <a:gd name="connsiteY30" fmla="*/ 108642 h 570369"/>
                <a:gd name="connsiteX31" fmla="*/ 307818 w 534154"/>
                <a:gd name="connsiteY31" fmla="*/ 45268 h 570369"/>
                <a:gd name="connsiteX32" fmla="*/ 280657 w 534154"/>
                <a:gd name="connsiteY32" fmla="*/ 27161 h 570369"/>
                <a:gd name="connsiteX33" fmla="*/ 190123 w 534154"/>
                <a:gd name="connsiteY33" fmla="*/ 0 h 570369"/>
                <a:gd name="connsiteX34" fmla="*/ 81481 w 534154"/>
                <a:gd name="connsiteY34" fmla="*/ 27161 h 570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4154" h="570369">
                  <a:moveTo>
                    <a:pt x="81481" y="27161"/>
                  </a:moveTo>
                  <a:lnTo>
                    <a:pt x="81481" y="27161"/>
                  </a:lnTo>
                  <a:cubicBezTo>
                    <a:pt x="57338" y="36214"/>
                    <a:pt x="30507" y="40019"/>
                    <a:pt x="9053" y="54321"/>
                  </a:cubicBezTo>
                  <a:cubicBezTo>
                    <a:pt x="-10591" y="67417"/>
                    <a:pt x="7639" y="132620"/>
                    <a:pt x="9053" y="135802"/>
                  </a:cubicBezTo>
                  <a:cubicBezTo>
                    <a:pt x="18388" y="156805"/>
                    <a:pt x="47248" y="167632"/>
                    <a:pt x="63374" y="181070"/>
                  </a:cubicBezTo>
                  <a:cubicBezTo>
                    <a:pt x="73210" y="189267"/>
                    <a:pt x="80699" y="200033"/>
                    <a:pt x="90535" y="208230"/>
                  </a:cubicBezTo>
                  <a:cubicBezTo>
                    <a:pt x="113937" y="227731"/>
                    <a:pt x="117633" y="226316"/>
                    <a:pt x="144855" y="235390"/>
                  </a:cubicBezTo>
                  <a:cubicBezTo>
                    <a:pt x="141801" y="264407"/>
                    <a:pt x="112169" y="420752"/>
                    <a:pt x="135802" y="479834"/>
                  </a:cubicBezTo>
                  <a:cubicBezTo>
                    <a:pt x="139843" y="489937"/>
                    <a:pt x="153909" y="491905"/>
                    <a:pt x="162962" y="497941"/>
                  </a:cubicBezTo>
                  <a:cubicBezTo>
                    <a:pt x="172016" y="488887"/>
                    <a:pt x="183021" y="481433"/>
                    <a:pt x="190123" y="470780"/>
                  </a:cubicBezTo>
                  <a:cubicBezTo>
                    <a:pt x="195417" y="462840"/>
                    <a:pt x="192428" y="450368"/>
                    <a:pt x="199176" y="443620"/>
                  </a:cubicBezTo>
                  <a:cubicBezTo>
                    <a:pt x="205924" y="436872"/>
                    <a:pt x="217283" y="437585"/>
                    <a:pt x="226337" y="434567"/>
                  </a:cubicBezTo>
                  <a:cubicBezTo>
                    <a:pt x="278140" y="441967"/>
                    <a:pt x="289266" y="427492"/>
                    <a:pt x="307818" y="470780"/>
                  </a:cubicBezTo>
                  <a:cubicBezTo>
                    <a:pt x="312719" y="482217"/>
                    <a:pt x="307424" y="498896"/>
                    <a:pt x="316871" y="506994"/>
                  </a:cubicBezTo>
                  <a:cubicBezTo>
                    <a:pt x="331362" y="519415"/>
                    <a:pt x="353471" y="518012"/>
                    <a:pt x="371192" y="525101"/>
                  </a:cubicBezTo>
                  <a:cubicBezTo>
                    <a:pt x="386281" y="531137"/>
                    <a:pt x="401242" y="537502"/>
                    <a:pt x="416459" y="543208"/>
                  </a:cubicBezTo>
                  <a:cubicBezTo>
                    <a:pt x="425395" y="546559"/>
                    <a:pt x="435084" y="547994"/>
                    <a:pt x="443620" y="552262"/>
                  </a:cubicBezTo>
                  <a:cubicBezTo>
                    <a:pt x="453352" y="557128"/>
                    <a:pt x="461727" y="564333"/>
                    <a:pt x="470780" y="570369"/>
                  </a:cubicBezTo>
                  <a:cubicBezTo>
                    <a:pt x="479834" y="567351"/>
                    <a:pt x="493673" y="569851"/>
                    <a:pt x="497941" y="561315"/>
                  </a:cubicBezTo>
                  <a:cubicBezTo>
                    <a:pt x="502209" y="552779"/>
                    <a:pt x="494849" y="541607"/>
                    <a:pt x="488887" y="534155"/>
                  </a:cubicBezTo>
                  <a:cubicBezTo>
                    <a:pt x="470224" y="510827"/>
                    <a:pt x="442085" y="495637"/>
                    <a:pt x="425513" y="470780"/>
                  </a:cubicBezTo>
                  <a:cubicBezTo>
                    <a:pt x="384005" y="408519"/>
                    <a:pt x="396181" y="437105"/>
                    <a:pt x="380245" y="389299"/>
                  </a:cubicBezTo>
                  <a:cubicBezTo>
                    <a:pt x="383263" y="359121"/>
                    <a:pt x="383710" y="328574"/>
                    <a:pt x="389299" y="298765"/>
                  </a:cubicBezTo>
                  <a:cubicBezTo>
                    <a:pt x="392817" y="280005"/>
                    <a:pt x="391525" y="255031"/>
                    <a:pt x="407406" y="244444"/>
                  </a:cubicBezTo>
                  <a:lnTo>
                    <a:pt x="434566" y="226337"/>
                  </a:lnTo>
                  <a:cubicBezTo>
                    <a:pt x="452673" y="229355"/>
                    <a:pt x="472112" y="227935"/>
                    <a:pt x="488887" y="235390"/>
                  </a:cubicBezTo>
                  <a:cubicBezTo>
                    <a:pt x="533700" y="255307"/>
                    <a:pt x="500482" y="285900"/>
                    <a:pt x="534154" y="235390"/>
                  </a:cubicBezTo>
                  <a:cubicBezTo>
                    <a:pt x="485869" y="162963"/>
                    <a:pt x="549243" y="250479"/>
                    <a:pt x="488887" y="190123"/>
                  </a:cubicBezTo>
                  <a:cubicBezTo>
                    <a:pt x="481193" y="182429"/>
                    <a:pt x="478474" y="170657"/>
                    <a:pt x="470780" y="162963"/>
                  </a:cubicBezTo>
                  <a:cubicBezTo>
                    <a:pt x="463086" y="155269"/>
                    <a:pt x="451979" y="151822"/>
                    <a:pt x="443620" y="144856"/>
                  </a:cubicBezTo>
                  <a:cubicBezTo>
                    <a:pt x="398409" y="107180"/>
                    <a:pt x="437029" y="124552"/>
                    <a:pt x="389299" y="108642"/>
                  </a:cubicBezTo>
                  <a:cubicBezTo>
                    <a:pt x="346751" y="66093"/>
                    <a:pt x="372793" y="88583"/>
                    <a:pt x="307818" y="45268"/>
                  </a:cubicBezTo>
                  <a:cubicBezTo>
                    <a:pt x="298764" y="39232"/>
                    <a:pt x="290980" y="30602"/>
                    <a:pt x="280657" y="27161"/>
                  </a:cubicBezTo>
                  <a:cubicBezTo>
                    <a:pt x="214533" y="5119"/>
                    <a:pt x="244853" y="13683"/>
                    <a:pt x="190123" y="0"/>
                  </a:cubicBezTo>
                  <a:cubicBezTo>
                    <a:pt x="104400" y="9525"/>
                    <a:pt x="99588" y="22634"/>
                    <a:pt x="81481" y="27161"/>
                  </a:cubicBezTo>
                  <a:close/>
                </a:path>
              </a:pathLst>
            </a:custGeom>
            <a:solidFill>
              <a:srgbClr val="E78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395305" y="733331"/>
              <a:ext cx="3236766" cy="3816575"/>
            </a:xfrm>
            <a:custGeom>
              <a:avLst/>
              <a:gdLst>
                <a:gd name="connsiteX0" fmla="*/ 3200552 w 3236766"/>
                <a:gd name="connsiteY0" fmla="*/ 144855 h 3816575"/>
                <a:gd name="connsiteX1" fmla="*/ 3200552 w 3236766"/>
                <a:gd name="connsiteY1" fmla="*/ 144855 h 3816575"/>
                <a:gd name="connsiteX2" fmla="*/ 3119071 w 3236766"/>
                <a:gd name="connsiteY2" fmla="*/ 162962 h 3816575"/>
                <a:gd name="connsiteX3" fmla="*/ 3100964 w 3236766"/>
                <a:gd name="connsiteY3" fmla="*/ 190122 h 3816575"/>
                <a:gd name="connsiteX4" fmla="*/ 3037590 w 3236766"/>
                <a:gd name="connsiteY4" fmla="*/ 217283 h 3816575"/>
                <a:gd name="connsiteX5" fmla="*/ 2775040 w 3236766"/>
                <a:gd name="connsiteY5" fmla="*/ 208229 h 3816575"/>
                <a:gd name="connsiteX6" fmla="*/ 2747879 w 3236766"/>
                <a:gd name="connsiteY6" fmla="*/ 190122 h 3816575"/>
                <a:gd name="connsiteX7" fmla="*/ 2720719 w 3236766"/>
                <a:gd name="connsiteY7" fmla="*/ 181069 h 3816575"/>
                <a:gd name="connsiteX8" fmla="*/ 2476275 w 3236766"/>
                <a:gd name="connsiteY8" fmla="*/ 172016 h 3816575"/>
                <a:gd name="connsiteX9" fmla="*/ 2449115 w 3236766"/>
                <a:gd name="connsiteY9" fmla="*/ 144855 h 3816575"/>
                <a:gd name="connsiteX10" fmla="*/ 2431008 w 3236766"/>
                <a:gd name="connsiteY10" fmla="*/ 108641 h 3816575"/>
                <a:gd name="connsiteX11" fmla="*/ 2313313 w 3236766"/>
                <a:gd name="connsiteY11" fmla="*/ 99588 h 3816575"/>
                <a:gd name="connsiteX12" fmla="*/ 2249939 w 3236766"/>
                <a:gd name="connsiteY12" fmla="*/ 90534 h 3816575"/>
                <a:gd name="connsiteX13" fmla="*/ 2222778 w 3236766"/>
                <a:gd name="connsiteY13" fmla="*/ 63374 h 3816575"/>
                <a:gd name="connsiteX14" fmla="*/ 2186564 w 3236766"/>
                <a:gd name="connsiteY14" fmla="*/ 0 h 3816575"/>
                <a:gd name="connsiteX15" fmla="*/ 2132244 w 3236766"/>
                <a:gd name="connsiteY15" fmla="*/ 18107 h 3816575"/>
                <a:gd name="connsiteX16" fmla="*/ 2105083 w 3236766"/>
                <a:gd name="connsiteY16" fmla="*/ 45267 h 3816575"/>
                <a:gd name="connsiteX17" fmla="*/ 2059816 w 3236766"/>
                <a:gd name="connsiteY17" fmla="*/ 81481 h 3816575"/>
                <a:gd name="connsiteX18" fmla="*/ 1806319 w 3236766"/>
                <a:gd name="connsiteY18" fmla="*/ 90534 h 3816575"/>
                <a:gd name="connsiteX19" fmla="*/ 1779158 w 3236766"/>
                <a:gd name="connsiteY19" fmla="*/ 108641 h 3816575"/>
                <a:gd name="connsiteX20" fmla="*/ 1742945 w 3236766"/>
                <a:gd name="connsiteY20" fmla="*/ 162962 h 3816575"/>
                <a:gd name="connsiteX21" fmla="*/ 1715784 w 3236766"/>
                <a:gd name="connsiteY21" fmla="*/ 181069 h 3816575"/>
                <a:gd name="connsiteX22" fmla="*/ 1688624 w 3236766"/>
                <a:gd name="connsiteY22" fmla="*/ 208229 h 3816575"/>
                <a:gd name="connsiteX23" fmla="*/ 1598089 w 3236766"/>
                <a:gd name="connsiteY23" fmla="*/ 217283 h 3816575"/>
                <a:gd name="connsiteX24" fmla="*/ 1543768 w 3236766"/>
                <a:gd name="connsiteY24" fmla="*/ 235390 h 3816575"/>
                <a:gd name="connsiteX25" fmla="*/ 1489447 w 3236766"/>
                <a:gd name="connsiteY25" fmla="*/ 262550 h 3816575"/>
                <a:gd name="connsiteX26" fmla="*/ 1444180 w 3236766"/>
                <a:gd name="connsiteY26" fmla="*/ 307818 h 3816575"/>
                <a:gd name="connsiteX27" fmla="*/ 1417020 w 3236766"/>
                <a:gd name="connsiteY27" fmla="*/ 325924 h 3816575"/>
                <a:gd name="connsiteX28" fmla="*/ 1407966 w 3236766"/>
                <a:gd name="connsiteY28" fmla="*/ 353085 h 3816575"/>
                <a:gd name="connsiteX29" fmla="*/ 1380806 w 3236766"/>
                <a:gd name="connsiteY29" fmla="*/ 362138 h 3816575"/>
                <a:gd name="connsiteX30" fmla="*/ 1353645 w 3236766"/>
                <a:gd name="connsiteY30" fmla="*/ 380245 h 3816575"/>
                <a:gd name="connsiteX31" fmla="*/ 1335539 w 3236766"/>
                <a:gd name="connsiteY31" fmla="*/ 407406 h 3816575"/>
                <a:gd name="connsiteX32" fmla="*/ 1254057 w 3236766"/>
                <a:gd name="connsiteY32" fmla="*/ 425513 h 3816575"/>
                <a:gd name="connsiteX33" fmla="*/ 1190683 w 3236766"/>
                <a:gd name="connsiteY33" fmla="*/ 452673 h 3816575"/>
                <a:gd name="connsiteX34" fmla="*/ 1163523 w 3236766"/>
                <a:gd name="connsiteY34" fmla="*/ 461726 h 3816575"/>
                <a:gd name="connsiteX35" fmla="*/ 910026 w 3236766"/>
                <a:gd name="connsiteY35" fmla="*/ 479833 h 3816575"/>
                <a:gd name="connsiteX36" fmla="*/ 855705 w 3236766"/>
                <a:gd name="connsiteY36" fmla="*/ 497940 h 3816575"/>
                <a:gd name="connsiteX37" fmla="*/ 828545 w 3236766"/>
                <a:gd name="connsiteY37" fmla="*/ 506994 h 3816575"/>
                <a:gd name="connsiteX38" fmla="*/ 774224 w 3236766"/>
                <a:gd name="connsiteY38" fmla="*/ 543208 h 3816575"/>
                <a:gd name="connsiteX39" fmla="*/ 765170 w 3236766"/>
                <a:gd name="connsiteY39" fmla="*/ 570368 h 3816575"/>
                <a:gd name="connsiteX40" fmla="*/ 792331 w 3236766"/>
                <a:gd name="connsiteY40" fmla="*/ 597528 h 3816575"/>
                <a:gd name="connsiteX41" fmla="*/ 864758 w 3236766"/>
                <a:gd name="connsiteY41" fmla="*/ 615635 h 3816575"/>
                <a:gd name="connsiteX42" fmla="*/ 855705 w 3236766"/>
                <a:gd name="connsiteY42" fmla="*/ 642796 h 3816575"/>
                <a:gd name="connsiteX43" fmla="*/ 801384 w 3236766"/>
                <a:gd name="connsiteY43" fmla="*/ 660903 h 3816575"/>
                <a:gd name="connsiteX44" fmla="*/ 783277 w 3236766"/>
                <a:gd name="connsiteY44" fmla="*/ 688063 h 3816575"/>
                <a:gd name="connsiteX45" fmla="*/ 738010 w 3236766"/>
                <a:gd name="connsiteY45" fmla="*/ 733330 h 3816575"/>
                <a:gd name="connsiteX46" fmla="*/ 747063 w 3236766"/>
                <a:gd name="connsiteY46" fmla="*/ 787651 h 3816575"/>
                <a:gd name="connsiteX47" fmla="*/ 719903 w 3236766"/>
                <a:gd name="connsiteY47" fmla="*/ 805758 h 3816575"/>
                <a:gd name="connsiteX48" fmla="*/ 176695 w 3236766"/>
                <a:gd name="connsiteY48" fmla="*/ 814812 h 3816575"/>
                <a:gd name="connsiteX49" fmla="*/ 149535 w 3236766"/>
                <a:gd name="connsiteY49" fmla="*/ 832919 h 3816575"/>
                <a:gd name="connsiteX50" fmla="*/ 95214 w 3236766"/>
                <a:gd name="connsiteY50" fmla="*/ 860079 h 3816575"/>
                <a:gd name="connsiteX51" fmla="*/ 77107 w 3236766"/>
                <a:gd name="connsiteY51" fmla="*/ 887239 h 3816575"/>
                <a:gd name="connsiteX52" fmla="*/ 49946 w 3236766"/>
                <a:gd name="connsiteY52" fmla="*/ 905346 h 3816575"/>
                <a:gd name="connsiteX53" fmla="*/ 31840 w 3236766"/>
                <a:gd name="connsiteY53" fmla="*/ 959667 h 3816575"/>
                <a:gd name="connsiteX54" fmla="*/ 13733 w 3236766"/>
                <a:gd name="connsiteY54" fmla="*/ 1023041 h 3816575"/>
                <a:gd name="connsiteX55" fmla="*/ 4679 w 3236766"/>
                <a:gd name="connsiteY55" fmla="*/ 1077362 h 3816575"/>
                <a:gd name="connsiteX56" fmla="*/ 13733 w 3236766"/>
                <a:gd name="connsiteY56" fmla="*/ 1176950 h 3816575"/>
                <a:gd name="connsiteX57" fmla="*/ 122374 w 3236766"/>
                <a:gd name="connsiteY57" fmla="*/ 1167897 h 3816575"/>
                <a:gd name="connsiteX58" fmla="*/ 158588 w 3236766"/>
                <a:gd name="connsiteY58" fmla="*/ 1176950 h 3816575"/>
                <a:gd name="connsiteX59" fmla="*/ 158588 w 3236766"/>
                <a:gd name="connsiteY59" fmla="*/ 1267485 h 3816575"/>
                <a:gd name="connsiteX60" fmla="*/ 185748 w 3236766"/>
                <a:gd name="connsiteY60" fmla="*/ 1285592 h 3816575"/>
                <a:gd name="connsiteX61" fmla="*/ 231016 w 3236766"/>
                <a:gd name="connsiteY61" fmla="*/ 1475715 h 3816575"/>
                <a:gd name="connsiteX62" fmla="*/ 249123 w 3236766"/>
                <a:gd name="connsiteY62" fmla="*/ 1530035 h 3816575"/>
                <a:gd name="connsiteX63" fmla="*/ 240069 w 3236766"/>
                <a:gd name="connsiteY63" fmla="*/ 1557196 h 3816575"/>
                <a:gd name="connsiteX64" fmla="*/ 185748 w 3236766"/>
                <a:gd name="connsiteY64" fmla="*/ 1530035 h 3816575"/>
                <a:gd name="connsiteX65" fmla="*/ 176695 w 3236766"/>
                <a:gd name="connsiteY65" fmla="*/ 1502875 h 3816575"/>
                <a:gd name="connsiteX66" fmla="*/ 158588 w 3236766"/>
                <a:gd name="connsiteY66" fmla="*/ 1530035 h 3816575"/>
                <a:gd name="connsiteX67" fmla="*/ 167642 w 3236766"/>
                <a:gd name="connsiteY67" fmla="*/ 1602463 h 3816575"/>
                <a:gd name="connsiteX68" fmla="*/ 276283 w 3236766"/>
                <a:gd name="connsiteY68" fmla="*/ 1629623 h 3816575"/>
                <a:gd name="connsiteX69" fmla="*/ 303444 w 3236766"/>
                <a:gd name="connsiteY69" fmla="*/ 1647730 h 3816575"/>
                <a:gd name="connsiteX70" fmla="*/ 330604 w 3236766"/>
                <a:gd name="connsiteY70" fmla="*/ 1702051 h 3816575"/>
                <a:gd name="connsiteX71" fmla="*/ 330604 w 3236766"/>
                <a:gd name="connsiteY71" fmla="*/ 1865014 h 3816575"/>
                <a:gd name="connsiteX72" fmla="*/ 348711 w 3236766"/>
                <a:gd name="connsiteY72" fmla="*/ 1901227 h 3816575"/>
                <a:gd name="connsiteX73" fmla="*/ 375871 w 3236766"/>
                <a:gd name="connsiteY73" fmla="*/ 1910281 h 3816575"/>
                <a:gd name="connsiteX74" fmla="*/ 403032 w 3236766"/>
                <a:gd name="connsiteY74" fmla="*/ 1928388 h 3816575"/>
                <a:gd name="connsiteX75" fmla="*/ 403032 w 3236766"/>
                <a:gd name="connsiteY75" fmla="*/ 1982709 h 3816575"/>
                <a:gd name="connsiteX76" fmla="*/ 375871 w 3236766"/>
                <a:gd name="connsiteY76" fmla="*/ 1991762 h 3816575"/>
                <a:gd name="connsiteX77" fmla="*/ 403032 w 3236766"/>
                <a:gd name="connsiteY77" fmla="*/ 2009869 h 3816575"/>
                <a:gd name="connsiteX78" fmla="*/ 484513 w 3236766"/>
                <a:gd name="connsiteY78" fmla="*/ 1982709 h 3816575"/>
                <a:gd name="connsiteX79" fmla="*/ 547887 w 3236766"/>
                <a:gd name="connsiteY79" fmla="*/ 1973655 h 3816575"/>
                <a:gd name="connsiteX80" fmla="*/ 584101 w 3236766"/>
                <a:gd name="connsiteY80" fmla="*/ 1964602 h 3816575"/>
                <a:gd name="connsiteX81" fmla="*/ 701796 w 3236766"/>
                <a:gd name="connsiteY81" fmla="*/ 1973655 h 3816575"/>
                <a:gd name="connsiteX82" fmla="*/ 710849 w 3236766"/>
                <a:gd name="connsiteY82" fmla="*/ 2027976 h 3816575"/>
                <a:gd name="connsiteX83" fmla="*/ 665582 w 3236766"/>
                <a:gd name="connsiteY83" fmla="*/ 2037029 h 3816575"/>
                <a:gd name="connsiteX84" fmla="*/ 602208 w 3236766"/>
                <a:gd name="connsiteY84" fmla="*/ 2055136 h 3816575"/>
                <a:gd name="connsiteX85" fmla="*/ 538834 w 3236766"/>
                <a:gd name="connsiteY85" fmla="*/ 2064190 h 3816575"/>
                <a:gd name="connsiteX86" fmla="*/ 520727 w 3236766"/>
                <a:gd name="connsiteY86" fmla="*/ 2091350 h 3816575"/>
                <a:gd name="connsiteX87" fmla="*/ 547887 w 3236766"/>
                <a:gd name="connsiteY87" fmla="*/ 2109457 h 3816575"/>
                <a:gd name="connsiteX88" fmla="*/ 674636 w 3236766"/>
                <a:gd name="connsiteY88" fmla="*/ 2100404 h 3816575"/>
                <a:gd name="connsiteX89" fmla="*/ 837598 w 3236766"/>
                <a:gd name="connsiteY89" fmla="*/ 2109457 h 3816575"/>
                <a:gd name="connsiteX90" fmla="*/ 855705 w 3236766"/>
                <a:gd name="connsiteY90" fmla="*/ 2136618 h 3816575"/>
                <a:gd name="connsiteX91" fmla="*/ 882865 w 3236766"/>
                <a:gd name="connsiteY91" fmla="*/ 2163778 h 3816575"/>
                <a:gd name="connsiteX92" fmla="*/ 900972 w 3236766"/>
                <a:gd name="connsiteY92" fmla="*/ 2190938 h 3816575"/>
                <a:gd name="connsiteX93" fmla="*/ 928133 w 3236766"/>
                <a:gd name="connsiteY93" fmla="*/ 2199992 h 3816575"/>
                <a:gd name="connsiteX94" fmla="*/ 946240 w 3236766"/>
                <a:gd name="connsiteY94" fmla="*/ 2227152 h 3816575"/>
                <a:gd name="connsiteX95" fmla="*/ 982453 w 3236766"/>
                <a:gd name="connsiteY95" fmla="*/ 2236206 h 3816575"/>
                <a:gd name="connsiteX96" fmla="*/ 1127309 w 3236766"/>
                <a:gd name="connsiteY96" fmla="*/ 2227152 h 3816575"/>
                <a:gd name="connsiteX97" fmla="*/ 1163523 w 3236766"/>
                <a:gd name="connsiteY97" fmla="*/ 2181885 h 3816575"/>
                <a:gd name="connsiteX98" fmla="*/ 1245004 w 3236766"/>
                <a:gd name="connsiteY98" fmla="*/ 2118511 h 3816575"/>
                <a:gd name="connsiteX99" fmla="*/ 1272164 w 3236766"/>
                <a:gd name="connsiteY99" fmla="*/ 2100404 h 3816575"/>
                <a:gd name="connsiteX100" fmla="*/ 1308378 w 3236766"/>
                <a:gd name="connsiteY100" fmla="*/ 2064190 h 3816575"/>
                <a:gd name="connsiteX101" fmla="*/ 1326485 w 3236766"/>
                <a:gd name="connsiteY101" fmla="*/ 2037029 h 3816575"/>
                <a:gd name="connsiteX102" fmla="*/ 1380806 w 3236766"/>
                <a:gd name="connsiteY102" fmla="*/ 2009869 h 3816575"/>
                <a:gd name="connsiteX103" fmla="*/ 1579982 w 3236766"/>
                <a:gd name="connsiteY103" fmla="*/ 2018922 h 3816575"/>
                <a:gd name="connsiteX104" fmla="*/ 1607143 w 3236766"/>
                <a:gd name="connsiteY104" fmla="*/ 2037029 h 3816575"/>
                <a:gd name="connsiteX105" fmla="*/ 1643356 w 3236766"/>
                <a:gd name="connsiteY105" fmla="*/ 2055136 h 3816575"/>
                <a:gd name="connsiteX106" fmla="*/ 1688624 w 3236766"/>
                <a:gd name="connsiteY106" fmla="*/ 2100404 h 3816575"/>
                <a:gd name="connsiteX107" fmla="*/ 1715784 w 3236766"/>
                <a:gd name="connsiteY107" fmla="*/ 2136618 h 3816575"/>
                <a:gd name="connsiteX108" fmla="*/ 1770105 w 3236766"/>
                <a:gd name="connsiteY108" fmla="*/ 2154724 h 3816575"/>
                <a:gd name="connsiteX109" fmla="*/ 1797265 w 3236766"/>
                <a:gd name="connsiteY109" fmla="*/ 2172831 h 3816575"/>
                <a:gd name="connsiteX110" fmla="*/ 1933067 w 3236766"/>
                <a:gd name="connsiteY110" fmla="*/ 2190938 h 3816575"/>
                <a:gd name="connsiteX111" fmla="*/ 1996442 w 3236766"/>
                <a:gd name="connsiteY111" fmla="*/ 2181885 h 3816575"/>
                <a:gd name="connsiteX112" fmla="*/ 2077923 w 3236766"/>
                <a:gd name="connsiteY112" fmla="*/ 2118511 h 3816575"/>
                <a:gd name="connsiteX113" fmla="*/ 2105083 w 3236766"/>
                <a:gd name="connsiteY113" fmla="*/ 2109457 h 3816575"/>
                <a:gd name="connsiteX114" fmla="*/ 2159404 w 3236766"/>
                <a:gd name="connsiteY114" fmla="*/ 2082297 h 3816575"/>
                <a:gd name="connsiteX115" fmla="*/ 2222778 w 3236766"/>
                <a:gd name="connsiteY115" fmla="*/ 2009869 h 3816575"/>
                <a:gd name="connsiteX116" fmla="*/ 2240885 w 3236766"/>
                <a:gd name="connsiteY116" fmla="*/ 1982709 h 3816575"/>
                <a:gd name="connsiteX117" fmla="*/ 2249939 w 3236766"/>
                <a:gd name="connsiteY117" fmla="*/ 1955548 h 3816575"/>
                <a:gd name="connsiteX118" fmla="*/ 2304259 w 3236766"/>
                <a:gd name="connsiteY118" fmla="*/ 1919334 h 3816575"/>
                <a:gd name="connsiteX119" fmla="*/ 2340473 w 3236766"/>
                <a:gd name="connsiteY119" fmla="*/ 1883120 h 3816575"/>
                <a:gd name="connsiteX120" fmla="*/ 2367634 w 3236766"/>
                <a:gd name="connsiteY120" fmla="*/ 1855960 h 3816575"/>
                <a:gd name="connsiteX121" fmla="*/ 2467222 w 3236766"/>
                <a:gd name="connsiteY121" fmla="*/ 1801639 h 3816575"/>
                <a:gd name="connsiteX122" fmla="*/ 2693558 w 3236766"/>
                <a:gd name="connsiteY122" fmla="*/ 1801639 h 3816575"/>
                <a:gd name="connsiteX123" fmla="*/ 2720719 w 3236766"/>
                <a:gd name="connsiteY123" fmla="*/ 1783532 h 3816575"/>
                <a:gd name="connsiteX124" fmla="*/ 2747879 w 3236766"/>
                <a:gd name="connsiteY124" fmla="*/ 1774479 h 3816575"/>
                <a:gd name="connsiteX125" fmla="*/ 2784093 w 3236766"/>
                <a:gd name="connsiteY125" fmla="*/ 1729212 h 3816575"/>
                <a:gd name="connsiteX126" fmla="*/ 2811253 w 3236766"/>
                <a:gd name="connsiteY126" fmla="*/ 1738265 h 3816575"/>
                <a:gd name="connsiteX127" fmla="*/ 2793146 w 3236766"/>
                <a:gd name="connsiteY127" fmla="*/ 1810693 h 3816575"/>
                <a:gd name="connsiteX128" fmla="*/ 2756933 w 3236766"/>
                <a:gd name="connsiteY128" fmla="*/ 1874067 h 3816575"/>
                <a:gd name="connsiteX129" fmla="*/ 2747879 w 3236766"/>
                <a:gd name="connsiteY129" fmla="*/ 1901227 h 3816575"/>
                <a:gd name="connsiteX130" fmla="*/ 2765986 w 3236766"/>
                <a:gd name="connsiteY130" fmla="*/ 2091350 h 3816575"/>
                <a:gd name="connsiteX131" fmla="*/ 2784093 w 3236766"/>
                <a:gd name="connsiteY131" fmla="*/ 2118511 h 3816575"/>
                <a:gd name="connsiteX132" fmla="*/ 2802200 w 3236766"/>
                <a:gd name="connsiteY132" fmla="*/ 2172831 h 3816575"/>
                <a:gd name="connsiteX133" fmla="*/ 2793146 w 3236766"/>
                <a:gd name="connsiteY133" fmla="*/ 2670772 h 3816575"/>
                <a:gd name="connsiteX134" fmla="*/ 2747879 w 3236766"/>
                <a:gd name="connsiteY134" fmla="*/ 2752253 h 3816575"/>
                <a:gd name="connsiteX135" fmla="*/ 2729772 w 3236766"/>
                <a:gd name="connsiteY135" fmla="*/ 2788467 h 3816575"/>
                <a:gd name="connsiteX136" fmla="*/ 2702612 w 3236766"/>
                <a:gd name="connsiteY136" fmla="*/ 2879002 h 3816575"/>
                <a:gd name="connsiteX137" fmla="*/ 2684505 w 3236766"/>
                <a:gd name="connsiteY137" fmla="*/ 3032911 h 3816575"/>
                <a:gd name="connsiteX138" fmla="*/ 2675451 w 3236766"/>
                <a:gd name="connsiteY138" fmla="*/ 3060071 h 3816575"/>
                <a:gd name="connsiteX139" fmla="*/ 2657345 w 3236766"/>
                <a:gd name="connsiteY139" fmla="*/ 3150606 h 3816575"/>
                <a:gd name="connsiteX140" fmla="*/ 2639238 w 3236766"/>
                <a:gd name="connsiteY140" fmla="*/ 3177766 h 3816575"/>
                <a:gd name="connsiteX141" fmla="*/ 2612077 w 3236766"/>
                <a:gd name="connsiteY141" fmla="*/ 3232087 h 3816575"/>
                <a:gd name="connsiteX142" fmla="*/ 2603024 w 3236766"/>
                <a:gd name="connsiteY142" fmla="*/ 3422210 h 3816575"/>
                <a:gd name="connsiteX143" fmla="*/ 2584917 w 3236766"/>
                <a:gd name="connsiteY143" fmla="*/ 3494637 h 3816575"/>
                <a:gd name="connsiteX144" fmla="*/ 2530596 w 3236766"/>
                <a:gd name="connsiteY144" fmla="*/ 3576119 h 3816575"/>
                <a:gd name="connsiteX145" fmla="*/ 2512489 w 3236766"/>
                <a:gd name="connsiteY145" fmla="*/ 3603279 h 3816575"/>
                <a:gd name="connsiteX146" fmla="*/ 2485329 w 3236766"/>
                <a:gd name="connsiteY146" fmla="*/ 3657600 h 3816575"/>
                <a:gd name="connsiteX147" fmla="*/ 2458168 w 3236766"/>
                <a:gd name="connsiteY147" fmla="*/ 3711920 h 3816575"/>
                <a:gd name="connsiteX148" fmla="*/ 2449115 w 3236766"/>
                <a:gd name="connsiteY148" fmla="*/ 3739081 h 3816575"/>
                <a:gd name="connsiteX149" fmla="*/ 2412901 w 3236766"/>
                <a:gd name="connsiteY149" fmla="*/ 3793402 h 3816575"/>
                <a:gd name="connsiteX150" fmla="*/ 3019483 w 3236766"/>
                <a:gd name="connsiteY150" fmla="*/ 3793402 h 3816575"/>
                <a:gd name="connsiteX151" fmla="*/ 3046644 w 3236766"/>
                <a:gd name="connsiteY151" fmla="*/ 3775295 h 3816575"/>
                <a:gd name="connsiteX152" fmla="*/ 3200552 w 3236766"/>
                <a:gd name="connsiteY152" fmla="*/ 3766241 h 3816575"/>
                <a:gd name="connsiteX153" fmla="*/ 3227713 w 3236766"/>
                <a:gd name="connsiteY153" fmla="*/ 3684760 h 3816575"/>
                <a:gd name="connsiteX154" fmla="*/ 3236766 w 3236766"/>
                <a:gd name="connsiteY154" fmla="*/ 3657600 h 3816575"/>
                <a:gd name="connsiteX155" fmla="*/ 3227713 w 3236766"/>
                <a:gd name="connsiteY155" fmla="*/ 3195873 h 3816575"/>
                <a:gd name="connsiteX156" fmla="*/ 3218659 w 3236766"/>
                <a:gd name="connsiteY156" fmla="*/ 3168713 h 3816575"/>
                <a:gd name="connsiteX157" fmla="*/ 3236766 w 3236766"/>
                <a:gd name="connsiteY157" fmla="*/ 2381061 h 3816575"/>
                <a:gd name="connsiteX158" fmla="*/ 3227713 w 3236766"/>
                <a:gd name="connsiteY158" fmla="*/ 2037029 h 3816575"/>
                <a:gd name="connsiteX159" fmla="*/ 3218659 w 3236766"/>
                <a:gd name="connsiteY159" fmla="*/ 1991762 h 3816575"/>
                <a:gd name="connsiteX160" fmla="*/ 3191499 w 3236766"/>
                <a:gd name="connsiteY160" fmla="*/ 1874067 h 3816575"/>
                <a:gd name="connsiteX161" fmla="*/ 3173392 w 3236766"/>
                <a:gd name="connsiteY161" fmla="*/ 1846907 h 3816575"/>
                <a:gd name="connsiteX162" fmla="*/ 3182445 w 3236766"/>
                <a:gd name="connsiteY162" fmla="*/ 543208 h 3816575"/>
                <a:gd name="connsiteX163" fmla="*/ 3200552 w 3236766"/>
                <a:gd name="connsiteY163" fmla="*/ 144855 h 381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3236766" h="3816575">
                  <a:moveTo>
                    <a:pt x="3200552" y="144855"/>
                  </a:moveTo>
                  <a:lnTo>
                    <a:pt x="3200552" y="144855"/>
                  </a:lnTo>
                  <a:cubicBezTo>
                    <a:pt x="3173392" y="150891"/>
                    <a:pt x="3144400" y="151449"/>
                    <a:pt x="3119071" y="162962"/>
                  </a:cubicBezTo>
                  <a:cubicBezTo>
                    <a:pt x="3109165" y="167464"/>
                    <a:pt x="3108658" y="182428"/>
                    <a:pt x="3100964" y="190122"/>
                  </a:cubicBezTo>
                  <a:cubicBezTo>
                    <a:pt x="3080123" y="210963"/>
                    <a:pt x="3065294" y="210357"/>
                    <a:pt x="3037590" y="217283"/>
                  </a:cubicBezTo>
                  <a:cubicBezTo>
                    <a:pt x="2950073" y="214265"/>
                    <a:pt x="2862226" y="216403"/>
                    <a:pt x="2775040" y="208229"/>
                  </a:cubicBezTo>
                  <a:cubicBezTo>
                    <a:pt x="2764206" y="207213"/>
                    <a:pt x="2757611" y="194988"/>
                    <a:pt x="2747879" y="190122"/>
                  </a:cubicBezTo>
                  <a:cubicBezTo>
                    <a:pt x="2739343" y="185854"/>
                    <a:pt x="2730241" y="181704"/>
                    <a:pt x="2720719" y="181069"/>
                  </a:cubicBezTo>
                  <a:cubicBezTo>
                    <a:pt x="2639362" y="175646"/>
                    <a:pt x="2557756" y="175034"/>
                    <a:pt x="2476275" y="172016"/>
                  </a:cubicBezTo>
                  <a:cubicBezTo>
                    <a:pt x="2467222" y="162962"/>
                    <a:pt x="2456557" y="155274"/>
                    <a:pt x="2449115" y="144855"/>
                  </a:cubicBezTo>
                  <a:cubicBezTo>
                    <a:pt x="2441271" y="133873"/>
                    <a:pt x="2443812" y="112909"/>
                    <a:pt x="2431008" y="108641"/>
                  </a:cubicBezTo>
                  <a:cubicBezTo>
                    <a:pt x="2393680" y="96198"/>
                    <a:pt x="2352465" y="103503"/>
                    <a:pt x="2313313" y="99588"/>
                  </a:cubicBezTo>
                  <a:cubicBezTo>
                    <a:pt x="2292080" y="97465"/>
                    <a:pt x="2271064" y="93552"/>
                    <a:pt x="2249939" y="90534"/>
                  </a:cubicBezTo>
                  <a:cubicBezTo>
                    <a:pt x="2240885" y="81481"/>
                    <a:pt x="2228504" y="74826"/>
                    <a:pt x="2222778" y="63374"/>
                  </a:cubicBezTo>
                  <a:cubicBezTo>
                    <a:pt x="2186418" y="-9344"/>
                    <a:pt x="2244329" y="38509"/>
                    <a:pt x="2186564" y="0"/>
                  </a:cubicBezTo>
                  <a:cubicBezTo>
                    <a:pt x="2168457" y="6036"/>
                    <a:pt x="2145740" y="4611"/>
                    <a:pt x="2132244" y="18107"/>
                  </a:cubicBezTo>
                  <a:cubicBezTo>
                    <a:pt x="2123190" y="27160"/>
                    <a:pt x="2113280" y="35431"/>
                    <a:pt x="2105083" y="45267"/>
                  </a:cubicBezTo>
                  <a:cubicBezTo>
                    <a:pt x="2085618" y="68624"/>
                    <a:pt x="2093846" y="79285"/>
                    <a:pt x="2059816" y="81481"/>
                  </a:cubicBezTo>
                  <a:cubicBezTo>
                    <a:pt x="1975439" y="86925"/>
                    <a:pt x="1890818" y="87516"/>
                    <a:pt x="1806319" y="90534"/>
                  </a:cubicBezTo>
                  <a:cubicBezTo>
                    <a:pt x="1797265" y="96570"/>
                    <a:pt x="1786323" y="100452"/>
                    <a:pt x="1779158" y="108641"/>
                  </a:cubicBezTo>
                  <a:cubicBezTo>
                    <a:pt x="1764828" y="125018"/>
                    <a:pt x="1761052" y="150891"/>
                    <a:pt x="1742945" y="162962"/>
                  </a:cubicBezTo>
                  <a:cubicBezTo>
                    <a:pt x="1733891" y="168998"/>
                    <a:pt x="1724143" y="174103"/>
                    <a:pt x="1715784" y="181069"/>
                  </a:cubicBezTo>
                  <a:cubicBezTo>
                    <a:pt x="1705948" y="189265"/>
                    <a:pt x="1700861" y="204464"/>
                    <a:pt x="1688624" y="208229"/>
                  </a:cubicBezTo>
                  <a:cubicBezTo>
                    <a:pt x="1659636" y="217148"/>
                    <a:pt x="1628267" y="214265"/>
                    <a:pt x="1598089" y="217283"/>
                  </a:cubicBezTo>
                  <a:cubicBezTo>
                    <a:pt x="1579982" y="223319"/>
                    <a:pt x="1559649" y="224803"/>
                    <a:pt x="1543768" y="235390"/>
                  </a:cubicBezTo>
                  <a:cubicBezTo>
                    <a:pt x="1508668" y="258791"/>
                    <a:pt x="1526931" y="250056"/>
                    <a:pt x="1489447" y="262550"/>
                  </a:cubicBezTo>
                  <a:cubicBezTo>
                    <a:pt x="1417017" y="310837"/>
                    <a:pt x="1504540" y="247458"/>
                    <a:pt x="1444180" y="307818"/>
                  </a:cubicBezTo>
                  <a:cubicBezTo>
                    <a:pt x="1436486" y="315512"/>
                    <a:pt x="1426073" y="319889"/>
                    <a:pt x="1417020" y="325924"/>
                  </a:cubicBezTo>
                  <a:cubicBezTo>
                    <a:pt x="1414002" y="334978"/>
                    <a:pt x="1414714" y="346337"/>
                    <a:pt x="1407966" y="353085"/>
                  </a:cubicBezTo>
                  <a:cubicBezTo>
                    <a:pt x="1401218" y="359833"/>
                    <a:pt x="1389342" y="357870"/>
                    <a:pt x="1380806" y="362138"/>
                  </a:cubicBezTo>
                  <a:cubicBezTo>
                    <a:pt x="1371074" y="367004"/>
                    <a:pt x="1362699" y="374209"/>
                    <a:pt x="1353645" y="380245"/>
                  </a:cubicBezTo>
                  <a:cubicBezTo>
                    <a:pt x="1347610" y="389299"/>
                    <a:pt x="1344036" y="400609"/>
                    <a:pt x="1335539" y="407406"/>
                  </a:cubicBezTo>
                  <a:cubicBezTo>
                    <a:pt x="1323811" y="416789"/>
                    <a:pt x="1254608" y="425421"/>
                    <a:pt x="1254057" y="425513"/>
                  </a:cubicBezTo>
                  <a:cubicBezTo>
                    <a:pt x="1212711" y="453076"/>
                    <a:pt x="1241836" y="438058"/>
                    <a:pt x="1190683" y="452673"/>
                  </a:cubicBezTo>
                  <a:cubicBezTo>
                    <a:pt x="1181507" y="455295"/>
                    <a:pt x="1172781" y="459411"/>
                    <a:pt x="1163523" y="461726"/>
                  </a:cubicBezTo>
                  <a:cubicBezTo>
                    <a:pt x="1077577" y="483212"/>
                    <a:pt x="1009705" y="475499"/>
                    <a:pt x="910026" y="479833"/>
                  </a:cubicBezTo>
                  <a:lnTo>
                    <a:pt x="855705" y="497940"/>
                  </a:lnTo>
                  <a:cubicBezTo>
                    <a:pt x="846652" y="500958"/>
                    <a:pt x="836485" y="501700"/>
                    <a:pt x="828545" y="506994"/>
                  </a:cubicBezTo>
                  <a:lnTo>
                    <a:pt x="774224" y="543208"/>
                  </a:lnTo>
                  <a:cubicBezTo>
                    <a:pt x="771206" y="552261"/>
                    <a:pt x="762152" y="561315"/>
                    <a:pt x="765170" y="570368"/>
                  </a:cubicBezTo>
                  <a:cubicBezTo>
                    <a:pt x="769219" y="582515"/>
                    <a:pt x="781678" y="590426"/>
                    <a:pt x="792331" y="597528"/>
                  </a:cubicBezTo>
                  <a:cubicBezTo>
                    <a:pt x="804265" y="605484"/>
                    <a:pt x="858224" y="614328"/>
                    <a:pt x="864758" y="615635"/>
                  </a:cubicBezTo>
                  <a:cubicBezTo>
                    <a:pt x="861740" y="624689"/>
                    <a:pt x="863471" y="637249"/>
                    <a:pt x="855705" y="642796"/>
                  </a:cubicBezTo>
                  <a:cubicBezTo>
                    <a:pt x="840174" y="653890"/>
                    <a:pt x="801384" y="660903"/>
                    <a:pt x="801384" y="660903"/>
                  </a:cubicBezTo>
                  <a:cubicBezTo>
                    <a:pt x="795348" y="669956"/>
                    <a:pt x="790971" y="680369"/>
                    <a:pt x="783277" y="688063"/>
                  </a:cubicBezTo>
                  <a:cubicBezTo>
                    <a:pt x="722921" y="748419"/>
                    <a:pt x="786295" y="660903"/>
                    <a:pt x="738010" y="733330"/>
                  </a:cubicBezTo>
                  <a:cubicBezTo>
                    <a:pt x="741028" y="751437"/>
                    <a:pt x="751515" y="769842"/>
                    <a:pt x="747063" y="787651"/>
                  </a:cubicBezTo>
                  <a:cubicBezTo>
                    <a:pt x="744424" y="798207"/>
                    <a:pt x="730771" y="805240"/>
                    <a:pt x="719903" y="805758"/>
                  </a:cubicBezTo>
                  <a:cubicBezTo>
                    <a:pt x="539014" y="814372"/>
                    <a:pt x="357764" y="811794"/>
                    <a:pt x="176695" y="814812"/>
                  </a:cubicBezTo>
                  <a:cubicBezTo>
                    <a:pt x="167642" y="820848"/>
                    <a:pt x="159267" y="828053"/>
                    <a:pt x="149535" y="832919"/>
                  </a:cubicBezTo>
                  <a:cubicBezTo>
                    <a:pt x="74569" y="870401"/>
                    <a:pt x="173050" y="808188"/>
                    <a:pt x="95214" y="860079"/>
                  </a:cubicBezTo>
                  <a:cubicBezTo>
                    <a:pt x="89178" y="869132"/>
                    <a:pt x="84801" y="879545"/>
                    <a:pt x="77107" y="887239"/>
                  </a:cubicBezTo>
                  <a:cubicBezTo>
                    <a:pt x="69413" y="894933"/>
                    <a:pt x="55713" y="896119"/>
                    <a:pt x="49946" y="905346"/>
                  </a:cubicBezTo>
                  <a:cubicBezTo>
                    <a:pt x="39830" y="921531"/>
                    <a:pt x="37876" y="941560"/>
                    <a:pt x="31840" y="959667"/>
                  </a:cubicBezTo>
                  <a:cubicBezTo>
                    <a:pt x="23208" y="985565"/>
                    <a:pt x="19420" y="994606"/>
                    <a:pt x="13733" y="1023041"/>
                  </a:cubicBezTo>
                  <a:cubicBezTo>
                    <a:pt x="10133" y="1041041"/>
                    <a:pt x="7697" y="1059255"/>
                    <a:pt x="4679" y="1077362"/>
                  </a:cubicBezTo>
                  <a:cubicBezTo>
                    <a:pt x="7697" y="1110558"/>
                    <a:pt x="-12687" y="1156627"/>
                    <a:pt x="13733" y="1176950"/>
                  </a:cubicBezTo>
                  <a:cubicBezTo>
                    <a:pt x="42536" y="1199106"/>
                    <a:pt x="86035" y="1167897"/>
                    <a:pt x="122374" y="1167897"/>
                  </a:cubicBezTo>
                  <a:cubicBezTo>
                    <a:pt x="134817" y="1167897"/>
                    <a:pt x="146517" y="1173932"/>
                    <a:pt x="158588" y="1176950"/>
                  </a:cubicBezTo>
                  <a:cubicBezTo>
                    <a:pt x="150098" y="1210910"/>
                    <a:pt x="140090" y="1230489"/>
                    <a:pt x="158588" y="1267485"/>
                  </a:cubicBezTo>
                  <a:cubicBezTo>
                    <a:pt x="163454" y="1277217"/>
                    <a:pt x="176695" y="1279556"/>
                    <a:pt x="185748" y="1285592"/>
                  </a:cubicBezTo>
                  <a:cubicBezTo>
                    <a:pt x="254454" y="1388651"/>
                    <a:pt x="205240" y="1295288"/>
                    <a:pt x="231016" y="1475715"/>
                  </a:cubicBezTo>
                  <a:cubicBezTo>
                    <a:pt x="233715" y="1494609"/>
                    <a:pt x="249123" y="1530035"/>
                    <a:pt x="249123" y="1530035"/>
                  </a:cubicBezTo>
                  <a:cubicBezTo>
                    <a:pt x="246105" y="1539089"/>
                    <a:pt x="248605" y="1552928"/>
                    <a:pt x="240069" y="1557196"/>
                  </a:cubicBezTo>
                  <a:cubicBezTo>
                    <a:pt x="229361" y="1562550"/>
                    <a:pt x="190321" y="1533084"/>
                    <a:pt x="185748" y="1530035"/>
                  </a:cubicBezTo>
                  <a:cubicBezTo>
                    <a:pt x="182730" y="1520982"/>
                    <a:pt x="186238" y="1502875"/>
                    <a:pt x="176695" y="1502875"/>
                  </a:cubicBezTo>
                  <a:cubicBezTo>
                    <a:pt x="165814" y="1502875"/>
                    <a:pt x="159573" y="1519199"/>
                    <a:pt x="158588" y="1530035"/>
                  </a:cubicBezTo>
                  <a:cubicBezTo>
                    <a:pt x="156385" y="1554266"/>
                    <a:pt x="153689" y="1582531"/>
                    <a:pt x="167642" y="1602463"/>
                  </a:cubicBezTo>
                  <a:cubicBezTo>
                    <a:pt x="177117" y="1615999"/>
                    <a:pt x="263016" y="1627412"/>
                    <a:pt x="276283" y="1629623"/>
                  </a:cubicBezTo>
                  <a:cubicBezTo>
                    <a:pt x="285337" y="1635659"/>
                    <a:pt x="295750" y="1640036"/>
                    <a:pt x="303444" y="1647730"/>
                  </a:cubicBezTo>
                  <a:cubicBezTo>
                    <a:pt x="320992" y="1665278"/>
                    <a:pt x="323241" y="1679964"/>
                    <a:pt x="330604" y="1702051"/>
                  </a:cubicBezTo>
                  <a:cubicBezTo>
                    <a:pt x="320352" y="1773810"/>
                    <a:pt x="314125" y="1782621"/>
                    <a:pt x="330604" y="1865014"/>
                  </a:cubicBezTo>
                  <a:cubicBezTo>
                    <a:pt x="333251" y="1878248"/>
                    <a:pt x="339168" y="1891684"/>
                    <a:pt x="348711" y="1901227"/>
                  </a:cubicBezTo>
                  <a:cubicBezTo>
                    <a:pt x="355459" y="1907975"/>
                    <a:pt x="367335" y="1906013"/>
                    <a:pt x="375871" y="1910281"/>
                  </a:cubicBezTo>
                  <a:cubicBezTo>
                    <a:pt x="385603" y="1915147"/>
                    <a:pt x="393978" y="1922352"/>
                    <a:pt x="403032" y="1928388"/>
                  </a:cubicBezTo>
                  <a:cubicBezTo>
                    <a:pt x="409067" y="1946494"/>
                    <a:pt x="421138" y="1964603"/>
                    <a:pt x="403032" y="1982709"/>
                  </a:cubicBezTo>
                  <a:cubicBezTo>
                    <a:pt x="396284" y="1989457"/>
                    <a:pt x="384925" y="1988744"/>
                    <a:pt x="375871" y="1991762"/>
                  </a:cubicBezTo>
                  <a:cubicBezTo>
                    <a:pt x="384925" y="1997798"/>
                    <a:pt x="392235" y="2008519"/>
                    <a:pt x="403032" y="2009869"/>
                  </a:cubicBezTo>
                  <a:cubicBezTo>
                    <a:pt x="446290" y="2015277"/>
                    <a:pt x="447905" y="1992693"/>
                    <a:pt x="484513" y="1982709"/>
                  </a:cubicBezTo>
                  <a:cubicBezTo>
                    <a:pt x="505100" y="1977094"/>
                    <a:pt x="526892" y="1977472"/>
                    <a:pt x="547887" y="1973655"/>
                  </a:cubicBezTo>
                  <a:cubicBezTo>
                    <a:pt x="560129" y="1971429"/>
                    <a:pt x="572030" y="1967620"/>
                    <a:pt x="584101" y="1964602"/>
                  </a:cubicBezTo>
                  <a:cubicBezTo>
                    <a:pt x="623333" y="1967620"/>
                    <a:pt x="663777" y="1963517"/>
                    <a:pt x="701796" y="1973655"/>
                  </a:cubicBezTo>
                  <a:cubicBezTo>
                    <a:pt x="720505" y="1978644"/>
                    <a:pt x="727459" y="2016903"/>
                    <a:pt x="710849" y="2027976"/>
                  </a:cubicBezTo>
                  <a:cubicBezTo>
                    <a:pt x="698045" y="2036511"/>
                    <a:pt x="680510" y="2033297"/>
                    <a:pt x="665582" y="2037029"/>
                  </a:cubicBezTo>
                  <a:cubicBezTo>
                    <a:pt x="613851" y="2049962"/>
                    <a:pt x="664326" y="2043842"/>
                    <a:pt x="602208" y="2055136"/>
                  </a:cubicBezTo>
                  <a:cubicBezTo>
                    <a:pt x="581213" y="2058953"/>
                    <a:pt x="559959" y="2061172"/>
                    <a:pt x="538834" y="2064190"/>
                  </a:cubicBezTo>
                  <a:cubicBezTo>
                    <a:pt x="532798" y="2073243"/>
                    <a:pt x="518593" y="2080680"/>
                    <a:pt x="520727" y="2091350"/>
                  </a:cubicBezTo>
                  <a:cubicBezTo>
                    <a:pt x="522861" y="2102020"/>
                    <a:pt x="537025" y="2108818"/>
                    <a:pt x="547887" y="2109457"/>
                  </a:cubicBezTo>
                  <a:cubicBezTo>
                    <a:pt x="590171" y="2111944"/>
                    <a:pt x="632386" y="2103422"/>
                    <a:pt x="674636" y="2100404"/>
                  </a:cubicBezTo>
                  <a:cubicBezTo>
                    <a:pt x="728957" y="2103422"/>
                    <a:pt x="784250" y="2098787"/>
                    <a:pt x="837598" y="2109457"/>
                  </a:cubicBezTo>
                  <a:cubicBezTo>
                    <a:pt x="848268" y="2111591"/>
                    <a:pt x="848739" y="2128259"/>
                    <a:pt x="855705" y="2136618"/>
                  </a:cubicBezTo>
                  <a:cubicBezTo>
                    <a:pt x="863901" y="2146454"/>
                    <a:pt x="874668" y="2153942"/>
                    <a:pt x="882865" y="2163778"/>
                  </a:cubicBezTo>
                  <a:cubicBezTo>
                    <a:pt x="889831" y="2172137"/>
                    <a:pt x="892475" y="2184141"/>
                    <a:pt x="900972" y="2190938"/>
                  </a:cubicBezTo>
                  <a:cubicBezTo>
                    <a:pt x="908424" y="2196900"/>
                    <a:pt x="919079" y="2196974"/>
                    <a:pt x="928133" y="2199992"/>
                  </a:cubicBezTo>
                  <a:cubicBezTo>
                    <a:pt x="934169" y="2209045"/>
                    <a:pt x="937187" y="2221116"/>
                    <a:pt x="946240" y="2227152"/>
                  </a:cubicBezTo>
                  <a:cubicBezTo>
                    <a:pt x="956593" y="2234054"/>
                    <a:pt x="970010" y="2236206"/>
                    <a:pt x="982453" y="2236206"/>
                  </a:cubicBezTo>
                  <a:cubicBezTo>
                    <a:pt x="1030833" y="2236206"/>
                    <a:pt x="1079024" y="2230170"/>
                    <a:pt x="1127309" y="2227152"/>
                  </a:cubicBezTo>
                  <a:cubicBezTo>
                    <a:pt x="1201858" y="2177451"/>
                    <a:pt x="1116429" y="2242434"/>
                    <a:pt x="1163523" y="2181885"/>
                  </a:cubicBezTo>
                  <a:cubicBezTo>
                    <a:pt x="1206272" y="2126922"/>
                    <a:pt x="1200378" y="2133386"/>
                    <a:pt x="1245004" y="2118511"/>
                  </a:cubicBezTo>
                  <a:cubicBezTo>
                    <a:pt x="1254057" y="2112475"/>
                    <a:pt x="1265367" y="2108901"/>
                    <a:pt x="1272164" y="2100404"/>
                  </a:cubicBezTo>
                  <a:cubicBezTo>
                    <a:pt x="1307280" y="2056509"/>
                    <a:pt x="1249121" y="2083942"/>
                    <a:pt x="1308378" y="2064190"/>
                  </a:cubicBezTo>
                  <a:cubicBezTo>
                    <a:pt x="1314414" y="2055136"/>
                    <a:pt x="1318791" y="2044723"/>
                    <a:pt x="1326485" y="2037029"/>
                  </a:cubicBezTo>
                  <a:cubicBezTo>
                    <a:pt x="1344036" y="2019478"/>
                    <a:pt x="1358715" y="2017232"/>
                    <a:pt x="1380806" y="2009869"/>
                  </a:cubicBezTo>
                  <a:cubicBezTo>
                    <a:pt x="1447198" y="2012887"/>
                    <a:pt x="1513995" y="2011004"/>
                    <a:pt x="1579982" y="2018922"/>
                  </a:cubicBezTo>
                  <a:cubicBezTo>
                    <a:pt x="1590786" y="2020218"/>
                    <a:pt x="1597696" y="2031630"/>
                    <a:pt x="1607143" y="2037029"/>
                  </a:cubicBezTo>
                  <a:cubicBezTo>
                    <a:pt x="1618861" y="2043725"/>
                    <a:pt x="1631285" y="2049100"/>
                    <a:pt x="1643356" y="2055136"/>
                  </a:cubicBezTo>
                  <a:cubicBezTo>
                    <a:pt x="1691641" y="2127565"/>
                    <a:pt x="1628267" y="2040047"/>
                    <a:pt x="1688624" y="2100404"/>
                  </a:cubicBezTo>
                  <a:cubicBezTo>
                    <a:pt x="1699294" y="2111074"/>
                    <a:pt x="1703229" y="2128248"/>
                    <a:pt x="1715784" y="2136618"/>
                  </a:cubicBezTo>
                  <a:cubicBezTo>
                    <a:pt x="1731665" y="2147205"/>
                    <a:pt x="1770105" y="2154724"/>
                    <a:pt x="1770105" y="2154724"/>
                  </a:cubicBezTo>
                  <a:cubicBezTo>
                    <a:pt x="1779158" y="2160760"/>
                    <a:pt x="1787077" y="2169010"/>
                    <a:pt x="1797265" y="2172831"/>
                  </a:cubicBezTo>
                  <a:cubicBezTo>
                    <a:pt x="1824543" y="2183060"/>
                    <a:pt x="1921291" y="2189760"/>
                    <a:pt x="1933067" y="2190938"/>
                  </a:cubicBezTo>
                  <a:cubicBezTo>
                    <a:pt x="1954192" y="2187920"/>
                    <a:pt x="1976525" y="2189545"/>
                    <a:pt x="1996442" y="2181885"/>
                  </a:cubicBezTo>
                  <a:cubicBezTo>
                    <a:pt x="2081896" y="2149018"/>
                    <a:pt x="2023324" y="2154911"/>
                    <a:pt x="2077923" y="2118511"/>
                  </a:cubicBezTo>
                  <a:cubicBezTo>
                    <a:pt x="2085863" y="2113217"/>
                    <a:pt x="2096547" y="2113725"/>
                    <a:pt x="2105083" y="2109457"/>
                  </a:cubicBezTo>
                  <a:cubicBezTo>
                    <a:pt x="2175277" y="2074360"/>
                    <a:pt x="2091144" y="2105049"/>
                    <a:pt x="2159404" y="2082297"/>
                  </a:cubicBezTo>
                  <a:cubicBezTo>
                    <a:pt x="2204671" y="2052118"/>
                    <a:pt x="2180528" y="2073244"/>
                    <a:pt x="2222778" y="2009869"/>
                  </a:cubicBezTo>
                  <a:cubicBezTo>
                    <a:pt x="2228814" y="2000816"/>
                    <a:pt x="2237444" y="1993031"/>
                    <a:pt x="2240885" y="1982709"/>
                  </a:cubicBezTo>
                  <a:cubicBezTo>
                    <a:pt x="2243903" y="1973655"/>
                    <a:pt x="2243191" y="1962296"/>
                    <a:pt x="2249939" y="1955548"/>
                  </a:cubicBezTo>
                  <a:cubicBezTo>
                    <a:pt x="2265327" y="1940160"/>
                    <a:pt x="2304259" y="1919334"/>
                    <a:pt x="2304259" y="1919334"/>
                  </a:cubicBezTo>
                  <a:cubicBezTo>
                    <a:pt x="2321504" y="1867601"/>
                    <a:pt x="2299086" y="1910711"/>
                    <a:pt x="2340473" y="1883120"/>
                  </a:cubicBezTo>
                  <a:cubicBezTo>
                    <a:pt x="2351126" y="1876018"/>
                    <a:pt x="2357527" y="1863821"/>
                    <a:pt x="2367634" y="1855960"/>
                  </a:cubicBezTo>
                  <a:cubicBezTo>
                    <a:pt x="2415525" y="1818711"/>
                    <a:pt x="2416648" y="1821868"/>
                    <a:pt x="2467222" y="1801639"/>
                  </a:cubicBezTo>
                  <a:cubicBezTo>
                    <a:pt x="2549429" y="1807511"/>
                    <a:pt x="2613004" y="1818901"/>
                    <a:pt x="2693558" y="1801639"/>
                  </a:cubicBezTo>
                  <a:cubicBezTo>
                    <a:pt x="2704198" y="1799359"/>
                    <a:pt x="2710987" y="1788398"/>
                    <a:pt x="2720719" y="1783532"/>
                  </a:cubicBezTo>
                  <a:cubicBezTo>
                    <a:pt x="2729255" y="1779264"/>
                    <a:pt x="2738826" y="1777497"/>
                    <a:pt x="2747879" y="1774479"/>
                  </a:cubicBezTo>
                  <a:cubicBezTo>
                    <a:pt x="2754941" y="1753295"/>
                    <a:pt x="2755187" y="1734030"/>
                    <a:pt x="2784093" y="1729212"/>
                  </a:cubicBezTo>
                  <a:cubicBezTo>
                    <a:pt x="2793506" y="1727643"/>
                    <a:pt x="2802200" y="1735247"/>
                    <a:pt x="2811253" y="1738265"/>
                  </a:cubicBezTo>
                  <a:cubicBezTo>
                    <a:pt x="2805938" y="1764842"/>
                    <a:pt x="2803587" y="1786329"/>
                    <a:pt x="2793146" y="1810693"/>
                  </a:cubicBezTo>
                  <a:cubicBezTo>
                    <a:pt x="2745540" y="1921777"/>
                    <a:pt x="2802387" y="1783162"/>
                    <a:pt x="2756933" y="1874067"/>
                  </a:cubicBezTo>
                  <a:cubicBezTo>
                    <a:pt x="2752665" y="1882603"/>
                    <a:pt x="2750897" y="1892174"/>
                    <a:pt x="2747879" y="1901227"/>
                  </a:cubicBezTo>
                  <a:cubicBezTo>
                    <a:pt x="2753915" y="1964601"/>
                    <a:pt x="2755520" y="2028555"/>
                    <a:pt x="2765986" y="2091350"/>
                  </a:cubicBezTo>
                  <a:cubicBezTo>
                    <a:pt x="2767775" y="2102083"/>
                    <a:pt x="2779674" y="2108568"/>
                    <a:pt x="2784093" y="2118511"/>
                  </a:cubicBezTo>
                  <a:cubicBezTo>
                    <a:pt x="2791845" y="2135952"/>
                    <a:pt x="2802200" y="2172831"/>
                    <a:pt x="2802200" y="2172831"/>
                  </a:cubicBezTo>
                  <a:cubicBezTo>
                    <a:pt x="2799182" y="2338811"/>
                    <a:pt x="2798867" y="2504863"/>
                    <a:pt x="2793146" y="2670772"/>
                  </a:cubicBezTo>
                  <a:cubicBezTo>
                    <a:pt x="2792219" y="2697664"/>
                    <a:pt x="2755164" y="2737683"/>
                    <a:pt x="2747879" y="2752253"/>
                  </a:cubicBezTo>
                  <a:cubicBezTo>
                    <a:pt x="2741843" y="2764324"/>
                    <a:pt x="2734784" y="2775936"/>
                    <a:pt x="2729772" y="2788467"/>
                  </a:cubicBezTo>
                  <a:cubicBezTo>
                    <a:pt x="2715076" y="2825206"/>
                    <a:pt x="2711505" y="2843429"/>
                    <a:pt x="2702612" y="2879002"/>
                  </a:cubicBezTo>
                  <a:cubicBezTo>
                    <a:pt x="2699022" y="2914900"/>
                    <a:pt x="2692508" y="2992895"/>
                    <a:pt x="2684505" y="3032911"/>
                  </a:cubicBezTo>
                  <a:cubicBezTo>
                    <a:pt x="2682633" y="3042269"/>
                    <a:pt x="2678469" y="3051018"/>
                    <a:pt x="2675451" y="3060071"/>
                  </a:cubicBezTo>
                  <a:cubicBezTo>
                    <a:pt x="2673409" y="3072323"/>
                    <a:pt x="2664711" y="3133418"/>
                    <a:pt x="2657345" y="3150606"/>
                  </a:cubicBezTo>
                  <a:cubicBezTo>
                    <a:pt x="2653059" y="3160607"/>
                    <a:pt x="2644104" y="3168034"/>
                    <a:pt x="2639238" y="3177766"/>
                  </a:cubicBezTo>
                  <a:cubicBezTo>
                    <a:pt x="2601751" y="3252737"/>
                    <a:pt x="2663973" y="3154242"/>
                    <a:pt x="2612077" y="3232087"/>
                  </a:cubicBezTo>
                  <a:cubicBezTo>
                    <a:pt x="2609059" y="3295461"/>
                    <a:pt x="2609552" y="3359101"/>
                    <a:pt x="2603024" y="3422210"/>
                  </a:cubicBezTo>
                  <a:cubicBezTo>
                    <a:pt x="2600463" y="3446963"/>
                    <a:pt x="2598721" y="3473931"/>
                    <a:pt x="2584917" y="3494637"/>
                  </a:cubicBezTo>
                  <a:lnTo>
                    <a:pt x="2530596" y="3576119"/>
                  </a:lnTo>
                  <a:lnTo>
                    <a:pt x="2512489" y="3603279"/>
                  </a:lnTo>
                  <a:cubicBezTo>
                    <a:pt x="2489737" y="3671539"/>
                    <a:pt x="2520426" y="3587406"/>
                    <a:pt x="2485329" y="3657600"/>
                  </a:cubicBezTo>
                  <a:cubicBezTo>
                    <a:pt x="2447848" y="3732561"/>
                    <a:pt x="2510057" y="3634088"/>
                    <a:pt x="2458168" y="3711920"/>
                  </a:cubicBezTo>
                  <a:cubicBezTo>
                    <a:pt x="2455150" y="3720974"/>
                    <a:pt x="2453750" y="3730739"/>
                    <a:pt x="2449115" y="3739081"/>
                  </a:cubicBezTo>
                  <a:cubicBezTo>
                    <a:pt x="2438547" y="3758104"/>
                    <a:pt x="2412901" y="3793402"/>
                    <a:pt x="2412901" y="3793402"/>
                  </a:cubicBezTo>
                  <a:cubicBezTo>
                    <a:pt x="2640708" y="3831368"/>
                    <a:pt x="2530323" y="3816331"/>
                    <a:pt x="3019483" y="3793402"/>
                  </a:cubicBezTo>
                  <a:cubicBezTo>
                    <a:pt x="3030352" y="3792893"/>
                    <a:pt x="3035883" y="3776909"/>
                    <a:pt x="3046644" y="3775295"/>
                  </a:cubicBezTo>
                  <a:cubicBezTo>
                    <a:pt x="3097467" y="3767671"/>
                    <a:pt x="3149249" y="3769259"/>
                    <a:pt x="3200552" y="3766241"/>
                  </a:cubicBezTo>
                  <a:lnTo>
                    <a:pt x="3227713" y="3684760"/>
                  </a:lnTo>
                  <a:lnTo>
                    <a:pt x="3236766" y="3657600"/>
                  </a:lnTo>
                  <a:cubicBezTo>
                    <a:pt x="3233748" y="3503691"/>
                    <a:pt x="3233411" y="3349706"/>
                    <a:pt x="3227713" y="3195873"/>
                  </a:cubicBezTo>
                  <a:cubicBezTo>
                    <a:pt x="3227360" y="3186336"/>
                    <a:pt x="3218659" y="3178256"/>
                    <a:pt x="3218659" y="3168713"/>
                  </a:cubicBezTo>
                  <a:cubicBezTo>
                    <a:pt x="3218659" y="2488346"/>
                    <a:pt x="3194393" y="2677687"/>
                    <a:pt x="3236766" y="2381061"/>
                  </a:cubicBezTo>
                  <a:cubicBezTo>
                    <a:pt x="3233748" y="2266384"/>
                    <a:pt x="3233043" y="2151622"/>
                    <a:pt x="3227713" y="2037029"/>
                  </a:cubicBezTo>
                  <a:cubicBezTo>
                    <a:pt x="3226998" y="2021658"/>
                    <a:pt x="3221189" y="2006940"/>
                    <a:pt x="3218659" y="1991762"/>
                  </a:cubicBezTo>
                  <a:cubicBezTo>
                    <a:pt x="3213557" y="1961152"/>
                    <a:pt x="3210406" y="1902426"/>
                    <a:pt x="3191499" y="1874067"/>
                  </a:cubicBezTo>
                  <a:lnTo>
                    <a:pt x="3173392" y="1846907"/>
                  </a:lnTo>
                  <a:cubicBezTo>
                    <a:pt x="3111964" y="1416887"/>
                    <a:pt x="3076840" y="965639"/>
                    <a:pt x="3182445" y="543208"/>
                  </a:cubicBezTo>
                  <a:cubicBezTo>
                    <a:pt x="3193115" y="244473"/>
                    <a:pt x="3197534" y="211247"/>
                    <a:pt x="3200552" y="144855"/>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6228614" y="2960483"/>
              <a:ext cx="480004" cy="408548"/>
            </a:xfrm>
            <a:custGeom>
              <a:avLst/>
              <a:gdLst>
                <a:gd name="connsiteX0" fmla="*/ 480004 w 480004"/>
                <a:gd name="connsiteY0" fmla="*/ 0 h 408548"/>
                <a:gd name="connsiteX1" fmla="*/ 480004 w 480004"/>
                <a:gd name="connsiteY1" fmla="*/ 0 h 408548"/>
                <a:gd name="connsiteX2" fmla="*/ 353255 w 480004"/>
                <a:gd name="connsiteY2" fmla="*/ 108642 h 408548"/>
                <a:gd name="connsiteX3" fmla="*/ 317041 w 480004"/>
                <a:gd name="connsiteY3" fmla="*/ 117695 h 408548"/>
                <a:gd name="connsiteX4" fmla="*/ 217453 w 480004"/>
                <a:gd name="connsiteY4" fmla="*/ 135802 h 408548"/>
                <a:gd name="connsiteX5" fmla="*/ 163133 w 480004"/>
                <a:gd name="connsiteY5" fmla="*/ 153909 h 408548"/>
                <a:gd name="connsiteX6" fmla="*/ 135972 w 480004"/>
                <a:gd name="connsiteY6" fmla="*/ 172016 h 408548"/>
                <a:gd name="connsiteX7" fmla="*/ 126919 w 480004"/>
                <a:gd name="connsiteY7" fmla="*/ 244444 h 408548"/>
                <a:gd name="connsiteX8" fmla="*/ 36384 w 480004"/>
                <a:gd name="connsiteY8" fmla="*/ 253497 h 408548"/>
                <a:gd name="connsiteX9" fmla="*/ 9224 w 480004"/>
                <a:gd name="connsiteY9" fmla="*/ 262551 h 408548"/>
                <a:gd name="connsiteX10" fmla="*/ 9224 w 480004"/>
                <a:gd name="connsiteY10" fmla="*/ 344032 h 408548"/>
                <a:gd name="connsiteX11" fmla="*/ 108812 w 480004"/>
                <a:gd name="connsiteY11" fmla="*/ 371192 h 408548"/>
                <a:gd name="connsiteX12" fmla="*/ 135972 w 480004"/>
                <a:gd name="connsiteY12" fmla="*/ 380246 h 408548"/>
                <a:gd name="connsiteX13" fmla="*/ 163133 w 480004"/>
                <a:gd name="connsiteY13" fmla="*/ 407406 h 408548"/>
                <a:gd name="connsiteX14" fmla="*/ 253667 w 480004"/>
                <a:gd name="connsiteY14" fmla="*/ 398353 h 408548"/>
                <a:gd name="connsiteX15" fmla="*/ 280828 w 480004"/>
                <a:gd name="connsiteY15" fmla="*/ 371192 h 408548"/>
                <a:gd name="connsiteX16" fmla="*/ 317041 w 480004"/>
                <a:gd name="connsiteY16" fmla="*/ 353085 h 408548"/>
                <a:gd name="connsiteX17" fmla="*/ 353255 w 480004"/>
                <a:gd name="connsiteY17" fmla="*/ 298765 h 408548"/>
                <a:gd name="connsiteX18" fmla="*/ 362309 w 480004"/>
                <a:gd name="connsiteY18" fmla="*/ 271604 h 408548"/>
                <a:gd name="connsiteX19" fmla="*/ 416630 w 480004"/>
                <a:gd name="connsiteY19" fmla="*/ 253497 h 408548"/>
                <a:gd name="connsiteX20" fmla="*/ 452843 w 480004"/>
                <a:gd name="connsiteY20" fmla="*/ 235390 h 408548"/>
                <a:gd name="connsiteX21" fmla="*/ 443790 w 480004"/>
                <a:gd name="connsiteY21" fmla="*/ 208230 h 408548"/>
                <a:gd name="connsiteX22" fmla="*/ 407576 w 480004"/>
                <a:gd name="connsiteY22" fmla="*/ 153909 h 408548"/>
                <a:gd name="connsiteX23" fmla="*/ 434736 w 480004"/>
                <a:gd name="connsiteY23" fmla="*/ 81481 h 408548"/>
                <a:gd name="connsiteX24" fmla="*/ 461897 w 480004"/>
                <a:gd name="connsiteY24" fmla="*/ 72428 h 408548"/>
                <a:gd name="connsiteX25" fmla="*/ 480004 w 480004"/>
                <a:gd name="connsiteY25" fmla="*/ 0 h 40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0004" h="408548">
                  <a:moveTo>
                    <a:pt x="480004" y="0"/>
                  </a:moveTo>
                  <a:lnTo>
                    <a:pt x="480004" y="0"/>
                  </a:lnTo>
                  <a:cubicBezTo>
                    <a:pt x="426974" y="53030"/>
                    <a:pt x="412764" y="86327"/>
                    <a:pt x="353255" y="108642"/>
                  </a:cubicBezTo>
                  <a:cubicBezTo>
                    <a:pt x="341604" y="113011"/>
                    <a:pt x="329283" y="115469"/>
                    <a:pt x="317041" y="117695"/>
                  </a:cubicBezTo>
                  <a:cubicBezTo>
                    <a:pt x="257708" y="128483"/>
                    <a:pt x="264831" y="121589"/>
                    <a:pt x="217453" y="135802"/>
                  </a:cubicBezTo>
                  <a:cubicBezTo>
                    <a:pt x="199172" y="141286"/>
                    <a:pt x="163133" y="153909"/>
                    <a:pt x="163133" y="153909"/>
                  </a:cubicBezTo>
                  <a:cubicBezTo>
                    <a:pt x="154079" y="159945"/>
                    <a:pt x="140013" y="161913"/>
                    <a:pt x="135972" y="172016"/>
                  </a:cubicBezTo>
                  <a:cubicBezTo>
                    <a:pt x="126936" y="194606"/>
                    <a:pt x="145750" y="229037"/>
                    <a:pt x="126919" y="244444"/>
                  </a:cubicBezTo>
                  <a:cubicBezTo>
                    <a:pt x="103446" y="263649"/>
                    <a:pt x="66562" y="250479"/>
                    <a:pt x="36384" y="253497"/>
                  </a:cubicBezTo>
                  <a:cubicBezTo>
                    <a:pt x="27331" y="256515"/>
                    <a:pt x="15972" y="255803"/>
                    <a:pt x="9224" y="262551"/>
                  </a:cubicBezTo>
                  <a:cubicBezTo>
                    <a:pt x="-7719" y="279494"/>
                    <a:pt x="2609" y="333449"/>
                    <a:pt x="9224" y="344032"/>
                  </a:cubicBezTo>
                  <a:cubicBezTo>
                    <a:pt x="22778" y="365719"/>
                    <a:pt x="98083" y="369659"/>
                    <a:pt x="108812" y="371192"/>
                  </a:cubicBezTo>
                  <a:cubicBezTo>
                    <a:pt x="117865" y="374210"/>
                    <a:pt x="128032" y="374952"/>
                    <a:pt x="135972" y="380246"/>
                  </a:cubicBezTo>
                  <a:cubicBezTo>
                    <a:pt x="146625" y="387348"/>
                    <a:pt x="150478" y="405459"/>
                    <a:pt x="163133" y="407406"/>
                  </a:cubicBezTo>
                  <a:cubicBezTo>
                    <a:pt x="193109" y="412018"/>
                    <a:pt x="223489" y="401371"/>
                    <a:pt x="253667" y="398353"/>
                  </a:cubicBezTo>
                  <a:cubicBezTo>
                    <a:pt x="262721" y="389299"/>
                    <a:pt x="270409" y="378634"/>
                    <a:pt x="280828" y="371192"/>
                  </a:cubicBezTo>
                  <a:cubicBezTo>
                    <a:pt x="291810" y="363348"/>
                    <a:pt x="307498" y="362628"/>
                    <a:pt x="317041" y="353085"/>
                  </a:cubicBezTo>
                  <a:cubicBezTo>
                    <a:pt x="332429" y="337697"/>
                    <a:pt x="346373" y="319410"/>
                    <a:pt x="353255" y="298765"/>
                  </a:cubicBezTo>
                  <a:cubicBezTo>
                    <a:pt x="356273" y="289711"/>
                    <a:pt x="354543" y="277151"/>
                    <a:pt x="362309" y="271604"/>
                  </a:cubicBezTo>
                  <a:cubicBezTo>
                    <a:pt x="377840" y="260510"/>
                    <a:pt x="399559" y="262033"/>
                    <a:pt x="416630" y="253497"/>
                  </a:cubicBezTo>
                  <a:lnTo>
                    <a:pt x="452843" y="235390"/>
                  </a:lnTo>
                  <a:cubicBezTo>
                    <a:pt x="449825" y="226337"/>
                    <a:pt x="448424" y="216572"/>
                    <a:pt x="443790" y="208230"/>
                  </a:cubicBezTo>
                  <a:cubicBezTo>
                    <a:pt x="433222" y="189207"/>
                    <a:pt x="407576" y="153909"/>
                    <a:pt x="407576" y="153909"/>
                  </a:cubicBezTo>
                  <a:cubicBezTo>
                    <a:pt x="412483" y="129374"/>
                    <a:pt x="412536" y="99241"/>
                    <a:pt x="434736" y="81481"/>
                  </a:cubicBezTo>
                  <a:cubicBezTo>
                    <a:pt x="442188" y="75519"/>
                    <a:pt x="452843" y="75446"/>
                    <a:pt x="461897" y="72428"/>
                  </a:cubicBezTo>
                  <a:cubicBezTo>
                    <a:pt x="473084" y="38865"/>
                    <a:pt x="476986" y="12071"/>
                    <a:pt x="480004" y="0"/>
                  </a:cubicBezTo>
                  <a:close/>
                </a:path>
              </a:pathLst>
            </a:custGeom>
            <a:solidFill>
              <a:srgbClr val="E78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3763018" y="3223034"/>
              <a:ext cx="772768" cy="262550"/>
            </a:xfrm>
            <a:custGeom>
              <a:avLst/>
              <a:gdLst>
                <a:gd name="connsiteX0" fmla="*/ 157132 w 772768"/>
                <a:gd name="connsiteY0" fmla="*/ 0 h 262550"/>
                <a:gd name="connsiteX1" fmla="*/ 157132 w 772768"/>
                <a:gd name="connsiteY1" fmla="*/ 0 h 262550"/>
                <a:gd name="connsiteX2" fmla="*/ 229560 w 772768"/>
                <a:gd name="connsiteY2" fmla="*/ 36214 h 262550"/>
                <a:gd name="connsiteX3" fmla="*/ 256721 w 772768"/>
                <a:gd name="connsiteY3" fmla="*/ 63374 h 262550"/>
                <a:gd name="connsiteX4" fmla="*/ 283881 w 772768"/>
                <a:gd name="connsiteY4" fmla="*/ 81481 h 262550"/>
                <a:gd name="connsiteX5" fmla="*/ 311041 w 772768"/>
                <a:gd name="connsiteY5" fmla="*/ 72427 h 262550"/>
                <a:gd name="connsiteX6" fmla="*/ 338202 w 772768"/>
                <a:gd name="connsiteY6" fmla="*/ 54320 h 262550"/>
                <a:gd name="connsiteX7" fmla="*/ 446843 w 772768"/>
                <a:gd name="connsiteY7" fmla="*/ 63374 h 262550"/>
                <a:gd name="connsiteX8" fmla="*/ 564538 w 772768"/>
                <a:gd name="connsiteY8" fmla="*/ 90534 h 262550"/>
                <a:gd name="connsiteX9" fmla="*/ 618859 w 772768"/>
                <a:gd name="connsiteY9" fmla="*/ 126748 h 262550"/>
                <a:gd name="connsiteX10" fmla="*/ 772768 w 772768"/>
                <a:gd name="connsiteY10" fmla="*/ 135802 h 262550"/>
                <a:gd name="connsiteX11" fmla="*/ 745608 w 772768"/>
                <a:gd name="connsiteY11" fmla="*/ 153909 h 262550"/>
                <a:gd name="connsiteX12" fmla="*/ 691287 w 772768"/>
                <a:gd name="connsiteY12" fmla="*/ 172016 h 262550"/>
                <a:gd name="connsiteX13" fmla="*/ 664127 w 772768"/>
                <a:gd name="connsiteY13" fmla="*/ 181069 h 262550"/>
                <a:gd name="connsiteX14" fmla="*/ 600752 w 772768"/>
                <a:gd name="connsiteY14" fmla="*/ 190122 h 262550"/>
                <a:gd name="connsiteX15" fmla="*/ 555485 w 772768"/>
                <a:gd name="connsiteY15" fmla="*/ 226336 h 262550"/>
                <a:gd name="connsiteX16" fmla="*/ 546432 w 772768"/>
                <a:gd name="connsiteY16" fmla="*/ 253497 h 262550"/>
                <a:gd name="connsiteX17" fmla="*/ 519271 w 772768"/>
                <a:gd name="connsiteY17" fmla="*/ 262550 h 262550"/>
                <a:gd name="connsiteX18" fmla="*/ 401576 w 772768"/>
                <a:gd name="connsiteY18" fmla="*/ 253497 h 262550"/>
                <a:gd name="connsiteX19" fmla="*/ 392523 w 772768"/>
                <a:gd name="connsiteY19" fmla="*/ 226336 h 262550"/>
                <a:gd name="connsiteX20" fmla="*/ 365362 w 772768"/>
                <a:gd name="connsiteY20" fmla="*/ 208229 h 262550"/>
                <a:gd name="connsiteX21" fmla="*/ 329148 w 772768"/>
                <a:gd name="connsiteY21" fmla="*/ 199176 h 262550"/>
                <a:gd name="connsiteX22" fmla="*/ 283881 w 772768"/>
                <a:gd name="connsiteY22" fmla="*/ 181069 h 262550"/>
                <a:gd name="connsiteX23" fmla="*/ 129972 w 772768"/>
                <a:gd name="connsiteY23" fmla="*/ 162962 h 262550"/>
                <a:gd name="connsiteX24" fmla="*/ 93758 w 772768"/>
                <a:gd name="connsiteY24" fmla="*/ 153909 h 262550"/>
                <a:gd name="connsiteX25" fmla="*/ 12277 w 772768"/>
                <a:gd name="connsiteY25" fmla="*/ 144855 h 262550"/>
                <a:gd name="connsiteX26" fmla="*/ 3224 w 772768"/>
                <a:gd name="connsiteY26" fmla="*/ 117695 h 262550"/>
                <a:gd name="connsiteX27" fmla="*/ 12277 w 772768"/>
                <a:gd name="connsiteY27" fmla="*/ 9053 h 262550"/>
                <a:gd name="connsiteX28" fmla="*/ 84705 w 772768"/>
                <a:gd name="connsiteY28" fmla="*/ 18107 h 262550"/>
                <a:gd name="connsiteX29" fmla="*/ 111865 w 772768"/>
                <a:gd name="connsiteY29" fmla="*/ 36214 h 262550"/>
                <a:gd name="connsiteX30" fmla="*/ 157132 w 772768"/>
                <a:gd name="connsiteY30" fmla="*/ 0 h 26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72768" h="262550">
                  <a:moveTo>
                    <a:pt x="157132" y="0"/>
                  </a:moveTo>
                  <a:lnTo>
                    <a:pt x="157132" y="0"/>
                  </a:lnTo>
                  <a:cubicBezTo>
                    <a:pt x="181275" y="12071"/>
                    <a:pt x="206788" y="21723"/>
                    <a:pt x="229560" y="36214"/>
                  </a:cubicBezTo>
                  <a:cubicBezTo>
                    <a:pt x="240362" y="43088"/>
                    <a:pt x="246885" y="55177"/>
                    <a:pt x="256721" y="63374"/>
                  </a:cubicBezTo>
                  <a:cubicBezTo>
                    <a:pt x="265080" y="70340"/>
                    <a:pt x="274828" y="75445"/>
                    <a:pt x="283881" y="81481"/>
                  </a:cubicBezTo>
                  <a:cubicBezTo>
                    <a:pt x="292934" y="78463"/>
                    <a:pt x="302505" y="76695"/>
                    <a:pt x="311041" y="72427"/>
                  </a:cubicBezTo>
                  <a:cubicBezTo>
                    <a:pt x="320773" y="67561"/>
                    <a:pt x="327345" y="55044"/>
                    <a:pt x="338202" y="54320"/>
                  </a:cubicBezTo>
                  <a:cubicBezTo>
                    <a:pt x="374461" y="51903"/>
                    <a:pt x="410629" y="60356"/>
                    <a:pt x="446843" y="63374"/>
                  </a:cubicBezTo>
                  <a:cubicBezTo>
                    <a:pt x="521059" y="112851"/>
                    <a:pt x="402357" y="39853"/>
                    <a:pt x="564538" y="90534"/>
                  </a:cubicBezTo>
                  <a:cubicBezTo>
                    <a:pt x="585309" y="97025"/>
                    <a:pt x="600752" y="114677"/>
                    <a:pt x="618859" y="126748"/>
                  </a:cubicBezTo>
                  <a:cubicBezTo>
                    <a:pt x="661619" y="155255"/>
                    <a:pt x="721465" y="132784"/>
                    <a:pt x="772768" y="135802"/>
                  </a:cubicBezTo>
                  <a:cubicBezTo>
                    <a:pt x="763715" y="141838"/>
                    <a:pt x="755551" y="149490"/>
                    <a:pt x="745608" y="153909"/>
                  </a:cubicBezTo>
                  <a:cubicBezTo>
                    <a:pt x="728167" y="161661"/>
                    <a:pt x="709394" y="165980"/>
                    <a:pt x="691287" y="172016"/>
                  </a:cubicBezTo>
                  <a:cubicBezTo>
                    <a:pt x="682234" y="175034"/>
                    <a:pt x="673574" y="179719"/>
                    <a:pt x="664127" y="181069"/>
                  </a:cubicBezTo>
                  <a:lnTo>
                    <a:pt x="600752" y="190122"/>
                  </a:lnTo>
                  <a:cubicBezTo>
                    <a:pt x="569428" y="200564"/>
                    <a:pt x="571865" y="193576"/>
                    <a:pt x="555485" y="226336"/>
                  </a:cubicBezTo>
                  <a:cubicBezTo>
                    <a:pt x="551217" y="234872"/>
                    <a:pt x="553180" y="246749"/>
                    <a:pt x="546432" y="253497"/>
                  </a:cubicBezTo>
                  <a:cubicBezTo>
                    <a:pt x="539684" y="260245"/>
                    <a:pt x="528325" y="259532"/>
                    <a:pt x="519271" y="262550"/>
                  </a:cubicBezTo>
                  <a:cubicBezTo>
                    <a:pt x="480039" y="259532"/>
                    <a:pt x="439410" y="264307"/>
                    <a:pt x="401576" y="253497"/>
                  </a:cubicBezTo>
                  <a:cubicBezTo>
                    <a:pt x="392400" y="250875"/>
                    <a:pt x="398485" y="233788"/>
                    <a:pt x="392523" y="226336"/>
                  </a:cubicBezTo>
                  <a:cubicBezTo>
                    <a:pt x="385726" y="217839"/>
                    <a:pt x="375363" y="212515"/>
                    <a:pt x="365362" y="208229"/>
                  </a:cubicBezTo>
                  <a:cubicBezTo>
                    <a:pt x="353925" y="203328"/>
                    <a:pt x="340952" y="203111"/>
                    <a:pt x="329148" y="199176"/>
                  </a:cubicBezTo>
                  <a:cubicBezTo>
                    <a:pt x="313731" y="194037"/>
                    <a:pt x="299298" y="186208"/>
                    <a:pt x="283881" y="181069"/>
                  </a:cubicBezTo>
                  <a:cubicBezTo>
                    <a:pt x="233673" y="164333"/>
                    <a:pt x="183611" y="167088"/>
                    <a:pt x="129972" y="162962"/>
                  </a:cubicBezTo>
                  <a:cubicBezTo>
                    <a:pt x="117901" y="159944"/>
                    <a:pt x="106056" y="155801"/>
                    <a:pt x="93758" y="153909"/>
                  </a:cubicBezTo>
                  <a:cubicBezTo>
                    <a:pt x="66748" y="149754"/>
                    <a:pt x="37650" y="155004"/>
                    <a:pt x="12277" y="144855"/>
                  </a:cubicBezTo>
                  <a:cubicBezTo>
                    <a:pt x="3417" y="141311"/>
                    <a:pt x="6242" y="126748"/>
                    <a:pt x="3224" y="117695"/>
                  </a:cubicBezTo>
                  <a:cubicBezTo>
                    <a:pt x="6242" y="81481"/>
                    <a:pt x="-10735" y="37178"/>
                    <a:pt x="12277" y="9053"/>
                  </a:cubicBezTo>
                  <a:cubicBezTo>
                    <a:pt x="27684" y="-9778"/>
                    <a:pt x="61232" y="11705"/>
                    <a:pt x="84705" y="18107"/>
                  </a:cubicBezTo>
                  <a:cubicBezTo>
                    <a:pt x="95202" y="20970"/>
                    <a:pt x="102133" y="31348"/>
                    <a:pt x="111865" y="36214"/>
                  </a:cubicBezTo>
                  <a:cubicBezTo>
                    <a:pt x="133788" y="47175"/>
                    <a:pt x="149588" y="6036"/>
                    <a:pt x="157132" y="0"/>
                  </a:cubicBezTo>
                  <a:close/>
                </a:path>
              </a:pathLst>
            </a:custGeom>
            <a:solidFill>
              <a:srgbClr val="E78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648547" y="2145486"/>
              <a:ext cx="353085" cy="317057"/>
            </a:xfrm>
            <a:custGeom>
              <a:avLst/>
              <a:gdLst>
                <a:gd name="connsiteX0" fmla="*/ 72427 w 353085"/>
                <a:gd name="connsiteY0" fmla="*/ 45453 h 317057"/>
                <a:gd name="connsiteX1" fmla="*/ 72427 w 353085"/>
                <a:gd name="connsiteY1" fmla="*/ 45453 h 317057"/>
                <a:gd name="connsiteX2" fmla="*/ 9053 w 353085"/>
                <a:gd name="connsiteY2" fmla="*/ 185 h 317057"/>
                <a:gd name="connsiteX3" fmla="*/ 0 w 353085"/>
                <a:gd name="connsiteY3" fmla="*/ 27346 h 317057"/>
                <a:gd name="connsiteX4" fmla="*/ 9053 w 353085"/>
                <a:gd name="connsiteY4" fmla="*/ 54506 h 317057"/>
                <a:gd name="connsiteX5" fmla="*/ 63374 w 353085"/>
                <a:gd name="connsiteY5" fmla="*/ 81666 h 317057"/>
                <a:gd name="connsiteX6" fmla="*/ 117695 w 353085"/>
                <a:gd name="connsiteY6" fmla="*/ 126934 h 317057"/>
                <a:gd name="connsiteX7" fmla="*/ 135802 w 353085"/>
                <a:gd name="connsiteY7" fmla="*/ 181255 h 317057"/>
                <a:gd name="connsiteX8" fmla="*/ 253497 w 353085"/>
                <a:gd name="connsiteY8" fmla="*/ 199362 h 317057"/>
                <a:gd name="connsiteX9" fmla="*/ 271603 w 353085"/>
                <a:gd name="connsiteY9" fmla="*/ 253682 h 317057"/>
                <a:gd name="connsiteX10" fmla="*/ 353085 w 353085"/>
                <a:gd name="connsiteY10" fmla="*/ 317057 h 317057"/>
                <a:gd name="connsiteX11" fmla="*/ 344031 w 353085"/>
                <a:gd name="connsiteY11" fmla="*/ 262736 h 317057"/>
                <a:gd name="connsiteX12" fmla="*/ 316871 w 353085"/>
                <a:gd name="connsiteY12" fmla="*/ 253682 h 317057"/>
                <a:gd name="connsiteX13" fmla="*/ 298764 w 353085"/>
                <a:gd name="connsiteY13" fmla="*/ 226522 h 317057"/>
                <a:gd name="connsiteX14" fmla="*/ 289710 w 353085"/>
                <a:gd name="connsiteY14" fmla="*/ 163148 h 317057"/>
                <a:gd name="connsiteX15" fmla="*/ 280657 w 353085"/>
                <a:gd name="connsiteY15" fmla="*/ 135987 h 317057"/>
                <a:gd name="connsiteX16" fmla="*/ 199176 w 353085"/>
                <a:gd name="connsiteY16" fmla="*/ 108827 h 317057"/>
                <a:gd name="connsiteX17" fmla="*/ 135802 w 353085"/>
                <a:gd name="connsiteY17" fmla="*/ 90720 h 317057"/>
                <a:gd name="connsiteX18" fmla="*/ 117695 w 353085"/>
                <a:gd name="connsiteY18" fmla="*/ 63560 h 317057"/>
                <a:gd name="connsiteX19" fmla="*/ 72427 w 353085"/>
                <a:gd name="connsiteY19" fmla="*/ 45453 h 31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3085" h="317057">
                  <a:moveTo>
                    <a:pt x="72427" y="45453"/>
                  </a:moveTo>
                  <a:lnTo>
                    <a:pt x="72427" y="45453"/>
                  </a:lnTo>
                  <a:cubicBezTo>
                    <a:pt x="51302" y="30364"/>
                    <a:pt x="34238" y="6481"/>
                    <a:pt x="9053" y="185"/>
                  </a:cubicBezTo>
                  <a:cubicBezTo>
                    <a:pt x="-205" y="-2130"/>
                    <a:pt x="0" y="17803"/>
                    <a:pt x="0" y="27346"/>
                  </a:cubicBezTo>
                  <a:cubicBezTo>
                    <a:pt x="0" y="36889"/>
                    <a:pt x="3092" y="47054"/>
                    <a:pt x="9053" y="54506"/>
                  </a:cubicBezTo>
                  <a:cubicBezTo>
                    <a:pt x="21818" y="70462"/>
                    <a:pt x="45481" y="75702"/>
                    <a:pt x="63374" y="81666"/>
                  </a:cubicBezTo>
                  <a:cubicBezTo>
                    <a:pt x="80279" y="92936"/>
                    <a:pt x="107444" y="108482"/>
                    <a:pt x="117695" y="126934"/>
                  </a:cubicBezTo>
                  <a:cubicBezTo>
                    <a:pt x="126964" y="143619"/>
                    <a:pt x="117695" y="175220"/>
                    <a:pt x="135802" y="181255"/>
                  </a:cubicBezTo>
                  <a:cubicBezTo>
                    <a:pt x="191735" y="199899"/>
                    <a:pt x="153466" y="189358"/>
                    <a:pt x="253497" y="199362"/>
                  </a:cubicBezTo>
                  <a:cubicBezTo>
                    <a:pt x="259532" y="217469"/>
                    <a:pt x="258107" y="240186"/>
                    <a:pt x="271603" y="253682"/>
                  </a:cubicBezTo>
                  <a:cubicBezTo>
                    <a:pt x="332672" y="314751"/>
                    <a:pt x="301631" y="299905"/>
                    <a:pt x="353085" y="317057"/>
                  </a:cubicBezTo>
                  <a:cubicBezTo>
                    <a:pt x="350067" y="298950"/>
                    <a:pt x="353138" y="278674"/>
                    <a:pt x="344031" y="262736"/>
                  </a:cubicBezTo>
                  <a:cubicBezTo>
                    <a:pt x="339296" y="254450"/>
                    <a:pt x="324323" y="259644"/>
                    <a:pt x="316871" y="253682"/>
                  </a:cubicBezTo>
                  <a:cubicBezTo>
                    <a:pt x="308375" y="246885"/>
                    <a:pt x="304800" y="235575"/>
                    <a:pt x="298764" y="226522"/>
                  </a:cubicBezTo>
                  <a:cubicBezTo>
                    <a:pt x="295746" y="205397"/>
                    <a:pt x="293895" y="184073"/>
                    <a:pt x="289710" y="163148"/>
                  </a:cubicBezTo>
                  <a:cubicBezTo>
                    <a:pt x="287838" y="153790"/>
                    <a:pt x="286619" y="143439"/>
                    <a:pt x="280657" y="135987"/>
                  </a:cubicBezTo>
                  <a:cubicBezTo>
                    <a:pt x="260574" y="110882"/>
                    <a:pt x="226523" y="114296"/>
                    <a:pt x="199176" y="108827"/>
                  </a:cubicBezTo>
                  <a:cubicBezTo>
                    <a:pt x="170762" y="103144"/>
                    <a:pt x="161684" y="99347"/>
                    <a:pt x="135802" y="90720"/>
                  </a:cubicBezTo>
                  <a:cubicBezTo>
                    <a:pt x="129766" y="81667"/>
                    <a:pt x="126192" y="70357"/>
                    <a:pt x="117695" y="63560"/>
                  </a:cubicBezTo>
                  <a:cubicBezTo>
                    <a:pt x="110243" y="57598"/>
                    <a:pt x="79972" y="48471"/>
                    <a:pt x="72427" y="45453"/>
                  </a:cubicBezTo>
                  <a:close/>
                </a:path>
              </a:pathLst>
            </a:custGeom>
            <a:solidFill>
              <a:srgbClr val="E78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642207" y="4110273"/>
              <a:ext cx="745531" cy="416892"/>
            </a:xfrm>
            <a:custGeom>
              <a:avLst/>
              <a:gdLst>
                <a:gd name="connsiteX0" fmla="*/ 18696 w 745531"/>
                <a:gd name="connsiteY0" fmla="*/ 0 h 416892"/>
                <a:gd name="connsiteX1" fmla="*/ 18696 w 745531"/>
                <a:gd name="connsiteY1" fmla="*/ 0 h 416892"/>
                <a:gd name="connsiteX2" fmla="*/ 100177 w 745531"/>
                <a:gd name="connsiteY2" fmla="*/ 9054 h 416892"/>
                <a:gd name="connsiteX3" fmla="*/ 281246 w 745531"/>
                <a:gd name="connsiteY3" fmla="*/ 36214 h 416892"/>
                <a:gd name="connsiteX4" fmla="*/ 335567 w 745531"/>
                <a:gd name="connsiteY4" fmla="*/ 63375 h 416892"/>
                <a:gd name="connsiteX5" fmla="*/ 362728 w 745531"/>
                <a:gd name="connsiteY5" fmla="*/ 90535 h 416892"/>
                <a:gd name="connsiteX6" fmla="*/ 398942 w 745531"/>
                <a:gd name="connsiteY6" fmla="*/ 99588 h 416892"/>
                <a:gd name="connsiteX7" fmla="*/ 435155 w 745531"/>
                <a:gd name="connsiteY7" fmla="*/ 126749 h 416892"/>
                <a:gd name="connsiteX8" fmla="*/ 570957 w 745531"/>
                <a:gd name="connsiteY8" fmla="*/ 153909 h 416892"/>
                <a:gd name="connsiteX9" fmla="*/ 616225 w 745531"/>
                <a:gd name="connsiteY9" fmla="*/ 162963 h 416892"/>
                <a:gd name="connsiteX10" fmla="*/ 679599 w 745531"/>
                <a:gd name="connsiteY10" fmla="*/ 208230 h 416892"/>
                <a:gd name="connsiteX11" fmla="*/ 733920 w 745531"/>
                <a:gd name="connsiteY11" fmla="*/ 253497 h 416892"/>
                <a:gd name="connsiteX12" fmla="*/ 733920 w 745531"/>
                <a:gd name="connsiteY12" fmla="*/ 416460 h 416892"/>
                <a:gd name="connsiteX13" fmla="*/ 27749 w 745531"/>
                <a:gd name="connsiteY13" fmla="*/ 398353 h 416892"/>
                <a:gd name="connsiteX14" fmla="*/ 36803 w 745531"/>
                <a:gd name="connsiteY14" fmla="*/ 280658 h 416892"/>
                <a:gd name="connsiteX15" fmla="*/ 45856 w 745531"/>
                <a:gd name="connsiteY15" fmla="*/ 253497 h 416892"/>
                <a:gd name="connsiteX16" fmla="*/ 36803 w 745531"/>
                <a:gd name="connsiteY16" fmla="*/ 126749 h 416892"/>
                <a:gd name="connsiteX17" fmla="*/ 589 w 745531"/>
                <a:gd name="connsiteY17" fmla="*/ 36214 h 416892"/>
                <a:gd name="connsiteX18" fmla="*/ 18696 w 745531"/>
                <a:gd name="connsiteY18" fmla="*/ 0 h 41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45531" h="416892">
                  <a:moveTo>
                    <a:pt x="18696" y="0"/>
                  </a:moveTo>
                  <a:lnTo>
                    <a:pt x="18696" y="0"/>
                  </a:lnTo>
                  <a:lnTo>
                    <a:pt x="100177" y="9054"/>
                  </a:lnTo>
                  <a:cubicBezTo>
                    <a:pt x="182308" y="18910"/>
                    <a:pt x="217020" y="17864"/>
                    <a:pt x="281246" y="36214"/>
                  </a:cubicBezTo>
                  <a:cubicBezTo>
                    <a:pt x="306100" y="43315"/>
                    <a:pt x="314865" y="46124"/>
                    <a:pt x="335567" y="63375"/>
                  </a:cubicBezTo>
                  <a:cubicBezTo>
                    <a:pt x="345403" y="71572"/>
                    <a:pt x="351611" y="84183"/>
                    <a:pt x="362728" y="90535"/>
                  </a:cubicBezTo>
                  <a:cubicBezTo>
                    <a:pt x="373531" y="96708"/>
                    <a:pt x="386871" y="96570"/>
                    <a:pt x="398942" y="99588"/>
                  </a:cubicBezTo>
                  <a:cubicBezTo>
                    <a:pt x="411013" y="108642"/>
                    <a:pt x="421659" y="120001"/>
                    <a:pt x="435155" y="126749"/>
                  </a:cubicBezTo>
                  <a:cubicBezTo>
                    <a:pt x="484189" y="151266"/>
                    <a:pt x="515195" y="145943"/>
                    <a:pt x="570957" y="153909"/>
                  </a:cubicBezTo>
                  <a:cubicBezTo>
                    <a:pt x="586191" y="156085"/>
                    <a:pt x="601136" y="159945"/>
                    <a:pt x="616225" y="162963"/>
                  </a:cubicBezTo>
                  <a:cubicBezTo>
                    <a:pt x="637717" y="177291"/>
                    <a:pt x="659951" y="191389"/>
                    <a:pt x="679599" y="208230"/>
                  </a:cubicBezTo>
                  <a:cubicBezTo>
                    <a:pt x="740595" y="260512"/>
                    <a:pt x="673889" y="213477"/>
                    <a:pt x="733920" y="253497"/>
                  </a:cubicBezTo>
                  <a:cubicBezTo>
                    <a:pt x="735723" y="267924"/>
                    <a:pt x="759120" y="411530"/>
                    <a:pt x="733920" y="416460"/>
                  </a:cubicBezTo>
                  <a:cubicBezTo>
                    <a:pt x="715794" y="420006"/>
                    <a:pt x="103691" y="400654"/>
                    <a:pt x="27749" y="398353"/>
                  </a:cubicBezTo>
                  <a:cubicBezTo>
                    <a:pt x="30767" y="359121"/>
                    <a:pt x="31923" y="319702"/>
                    <a:pt x="36803" y="280658"/>
                  </a:cubicBezTo>
                  <a:cubicBezTo>
                    <a:pt x="37987" y="271188"/>
                    <a:pt x="45856" y="263040"/>
                    <a:pt x="45856" y="253497"/>
                  </a:cubicBezTo>
                  <a:cubicBezTo>
                    <a:pt x="45856" y="211140"/>
                    <a:pt x="43086" y="168637"/>
                    <a:pt x="36803" y="126749"/>
                  </a:cubicBezTo>
                  <a:cubicBezTo>
                    <a:pt x="26527" y="58243"/>
                    <a:pt x="18676" y="90476"/>
                    <a:pt x="589" y="36214"/>
                  </a:cubicBezTo>
                  <a:cubicBezTo>
                    <a:pt x="-1320" y="30488"/>
                    <a:pt x="589" y="24143"/>
                    <a:pt x="18696" y="0"/>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2725093" y="4209862"/>
              <a:ext cx="1171350" cy="325924"/>
            </a:xfrm>
            <a:custGeom>
              <a:avLst/>
              <a:gdLst>
                <a:gd name="connsiteX0" fmla="*/ 0 w 1171350"/>
                <a:gd name="connsiteY0" fmla="*/ 253497 h 289711"/>
                <a:gd name="connsiteX1" fmla="*/ 0 w 1171350"/>
                <a:gd name="connsiteY1" fmla="*/ 253497 h 289711"/>
                <a:gd name="connsiteX2" fmla="*/ 54321 w 1171350"/>
                <a:gd name="connsiteY2" fmla="*/ 190122 h 289711"/>
                <a:gd name="connsiteX3" fmla="*/ 108642 w 1171350"/>
                <a:gd name="connsiteY3" fmla="*/ 144855 h 289711"/>
                <a:gd name="connsiteX4" fmla="*/ 135802 w 1171350"/>
                <a:gd name="connsiteY4" fmla="*/ 135802 h 289711"/>
                <a:gd name="connsiteX5" fmla="*/ 217283 w 1171350"/>
                <a:gd name="connsiteY5" fmla="*/ 108641 h 289711"/>
                <a:gd name="connsiteX6" fmla="*/ 244444 w 1171350"/>
                <a:gd name="connsiteY6" fmla="*/ 90534 h 289711"/>
                <a:gd name="connsiteX7" fmla="*/ 271604 w 1171350"/>
                <a:gd name="connsiteY7" fmla="*/ 81481 h 289711"/>
                <a:gd name="connsiteX8" fmla="*/ 298764 w 1171350"/>
                <a:gd name="connsiteY8" fmla="*/ 63374 h 289711"/>
                <a:gd name="connsiteX9" fmla="*/ 334978 w 1171350"/>
                <a:gd name="connsiteY9" fmla="*/ 54321 h 289711"/>
                <a:gd name="connsiteX10" fmla="*/ 479834 w 1171350"/>
                <a:gd name="connsiteY10" fmla="*/ 45267 h 289711"/>
                <a:gd name="connsiteX11" fmla="*/ 506994 w 1171350"/>
                <a:gd name="connsiteY11" fmla="*/ 27160 h 289711"/>
                <a:gd name="connsiteX12" fmla="*/ 588475 w 1171350"/>
                <a:gd name="connsiteY12" fmla="*/ 9053 h 289711"/>
                <a:gd name="connsiteX13" fmla="*/ 615636 w 1171350"/>
                <a:gd name="connsiteY13" fmla="*/ 0 h 289711"/>
                <a:gd name="connsiteX14" fmla="*/ 697117 w 1171350"/>
                <a:gd name="connsiteY14" fmla="*/ 9053 h 289711"/>
                <a:gd name="connsiteX15" fmla="*/ 724277 w 1171350"/>
                <a:gd name="connsiteY15" fmla="*/ 27160 h 289711"/>
                <a:gd name="connsiteX16" fmla="*/ 778598 w 1171350"/>
                <a:gd name="connsiteY16" fmla="*/ 45267 h 289711"/>
                <a:gd name="connsiteX17" fmla="*/ 805758 w 1171350"/>
                <a:gd name="connsiteY17" fmla="*/ 54321 h 289711"/>
                <a:gd name="connsiteX18" fmla="*/ 823865 w 1171350"/>
                <a:gd name="connsiteY18" fmla="*/ 81481 h 289711"/>
                <a:gd name="connsiteX19" fmla="*/ 851026 w 1171350"/>
                <a:gd name="connsiteY19" fmla="*/ 90534 h 289711"/>
                <a:gd name="connsiteX20" fmla="*/ 878186 w 1171350"/>
                <a:gd name="connsiteY20" fmla="*/ 117695 h 289711"/>
                <a:gd name="connsiteX21" fmla="*/ 905347 w 1171350"/>
                <a:gd name="connsiteY21" fmla="*/ 172016 h 289711"/>
                <a:gd name="connsiteX22" fmla="*/ 941560 w 1171350"/>
                <a:gd name="connsiteY22" fmla="*/ 199176 h 289711"/>
                <a:gd name="connsiteX23" fmla="*/ 959667 w 1171350"/>
                <a:gd name="connsiteY23" fmla="*/ 226336 h 289711"/>
                <a:gd name="connsiteX24" fmla="*/ 995881 w 1171350"/>
                <a:gd name="connsiteY24" fmla="*/ 235390 h 289711"/>
                <a:gd name="connsiteX25" fmla="*/ 1131683 w 1171350"/>
                <a:gd name="connsiteY25" fmla="*/ 244443 h 289711"/>
                <a:gd name="connsiteX26" fmla="*/ 1158844 w 1171350"/>
                <a:gd name="connsiteY26" fmla="*/ 262550 h 289711"/>
                <a:gd name="connsiteX27" fmla="*/ 1167897 w 1171350"/>
                <a:gd name="connsiteY27" fmla="*/ 289711 h 289711"/>
                <a:gd name="connsiteX28" fmla="*/ 1032095 w 1171350"/>
                <a:gd name="connsiteY28" fmla="*/ 262550 h 289711"/>
                <a:gd name="connsiteX29" fmla="*/ 1004935 w 1171350"/>
                <a:gd name="connsiteY29" fmla="*/ 253497 h 289711"/>
                <a:gd name="connsiteX30" fmla="*/ 0 w 1171350"/>
                <a:gd name="connsiteY30" fmla="*/ 253497 h 28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71350" h="289711">
                  <a:moveTo>
                    <a:pt x="0" y="253497"/>
                  </a:moveTo>
                  <a:lnTo>
                    <a:pt x="0" y="253497"/>
                  </a:lnTo>
                  <a:cubicBezTo>
                    <a:pt x="18107" y="232372"/>
                    <a:pt x="35708" y="210803"/>
                    <a:pt x="54321" y="190122"/>
                  </a:cubicBezTo>
                  <a:cubicBezTo>
                    <a:pt x="70703" y="171919"/>
                    <a:pt x="86526" y="155913"/>
                    <a:pt x="108642" y="144855"/>
                  </a:cubicBezTo>
                  <a:cubicBezTo>
                    <a:pt x="117178" y="140587"/>
                    <a:pt x="126749" y="138820"/>
                    <a:pt x="135802" y="135802"/>
                  </a:cubicBezTo>
                  <a:cubicBezTo>
                    <a:pt x="197515" y="94659"/>
                    <a:pt x="119704" y="141168"/>
                    <a:pt x="217283" y="108641"/>
                  </a:cubicBezTo>
                  <a:cubicBezTo>
                    <a:pt x="227606" y="105200"/>
                    <a:pt x="234712" y="95400"/>
                    <a:pt x="244444" y="90534"/>
                  </a:cubicBezTo>
                  <a:cubicBezTo>
                    <a:pt x="252980" y="86266"/>
                    <a:pt x="262551" y="84499"/>
                    <a:pt x="271604" y="81481"/>
                  </a:cubicBezTo>
                  <a:cubicBezTo>
                    <a:pt x="280657" y="75445"/>
                    <a:pt x="288763" y="67660"/>
                    <a:pt x="298764" y="63374"/>
                  </a:cubicBezTo>
                  <a:cubicBezTo>
                    <a:pt x="310201" y="58473"/>
                    <a:pt x="322597" y="55559"/>
                    <a:pt x="334978" y="54321"/>
                  </a:cubicBezTo>
                  <a:cubicBezTo>
                    <a:pt x="383117" y="49507"/>
                    <a:pt x="431549" y="48285"/>
                    <a:pt x="479834" y="45267"/>
                  </a:cubicBezTo>
                  <a:cubicBezTo>
                    <a:pt x="488887" y="39231"/>
                    <a:pt x="497262" y="32026"/>
                    <a:pt x="506994" y="27160"/>
                  </a:cubicBezTo>
                  <a:cubicBezTo>
                    <a:pt x="531447" y="14933"/>
                    <a:pt x="563446" y="14615"/>
                    <a:pt x="588475" y="9053"/>
                  </a:cubicBezTo>
                  <a:cubicBezTo>
                    <a:pt x="597791" y="6983"/>
                    <a:pt x="606582" y="3018"/>
                    <a:pt x="615636" y="0"/>
                  </a:cubicBezTo>
                  <a:cubicBezTo>
                    <a:pt x="642796" y="3018"/>
                    <a:pt x="670605" y="2425"/>
                    <a:pt x="697117" y="9053"/>
                  </a:cubicBezTo>
                  <a:cubicBezTo>
                    <a:pt x="707673" y="11692"/>
                    <a:pt x="714334" y="22741"/>
                    <a:pt x="724277" y="27160"/>
                  </a:cubicBezTo>
                  <a:cubicBezTo>
                    <a:pt x="741718" y="34912"/>
                    <a:pt x="760491" y="39231"/>
                    <a:pt x="778598" y="45267"/>
                  </a:cubicBezTo>
                  <a:lnTo>
                    <a:pt x="805758" y="54321"/>
                  </a:lnTo>
                  <a:cubicBezTo>
                    <a:pt x="811794" y="63374"/>
                    <a:pt x="815368" y="74684"/>
                    <a:pt x="823865" y="81481"/>
                  </a:cubicBezTo>
                  <a:cubicBezTo>
                    <a:pt x="831317" y="87443"/>
                    <a:pt x="843085" y="85240"/>
                    <a:pt x="851026" y="90534"/>
                  </a:cubicBezTo>
                  <a:cubicBezTo>
                    <a:pt x="861679" y="97636"/>
                    <a:pt x="869133" y="108641"/>
                    <a:pt x="878186" y="117695"/>
                  </a:cubicBezTo>
                  <a:cubicBezTo>
                    <a:pt x="885550" y="139784"/>
                    <a:pt x="887797" y="154466"/>
                    <a:pt x="905347" y="172016"/>
                  </a:cubicBezTo>
                  <a:cubicBezTo>
                    <a:pt x="916016" y="182685"/>
                    <a:pt x="930891" y="188507"/>
                    <a:pt x="941560" y="199176"/>
                  </a:cubicBezTo>
                  <a:cubicBezTo>
                    <a:pt x="949254" y="206870"/>
                    <a:pt x="950614" y="220300"/>
                    <a:pt x="959667" y="226336"/>
                  </a:cubicBezTo>
                  <a:cubicBezTo>
                    <a:pt x="970020" y="233238"/>
                    <a:pt x="983506" y="234087"/>
                    <a:pt x="995881" y="235390"/>
                  </a:cubicBezTo>
                  <a:cubicBezTo>
                    <a:pt x="1041000" y="240139"/>
                    <a:pt x="1086416" y="241425"/>
                    <a:pt x="1131683" y="244443"/>
                  </a:cubicBezTo>
                  <a:cubicBezTo>
                    <a:pt x="1140737" y="250479"/>
                    <a:pt x="1152047" y="254053"/>
                    <a:pt x="1158844" y="262550"/>
                  </a:cubicBezTo>
                  <a:cubicBezTo>
                    <a:pt x="1164806" y="270002"/>
                    <a:pt x="1177440" y="289711"/>
                    <a:pt x="1167897" y="289711"/>
                  </a:cubicBezTo>
                  <a:cubicBezTo>
                    <a:pt x="1121733" y="289711"/>
                    <a:pt x="1075890" y="277148"/>
                    <a:pt x="1032095" y="262550"/>
                  </a:cubicBezTo>
                  <a:cubicBezTo>
                    <a:pt x="1023042" y="259532"/>
                    <a:pt x="1014478" y="253583"/>
                    <a:pt x="1004935" y="253497"/>
                  </a:cubicBezTo>
                  <a:lnTo>
                    <a:pt x="0" y="253497"/>
                  </a:ln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ame 57"/>
            <p:cNvSpPr/>
            <p:nvPr/>
          </p:nvSpPr>
          <p:spPr>
            <a:xfrm>
              <a:off x="588475" y="570368"/>
              <a:ext cx="7079810" cy="4001632"/>
            </a:xfrm>
            <a:prstGeom prst="frame">
              <a:avLst>
                <a:gd name="adj1" fmla="val 3903"/>
              </a:avLst>
            </a:prstGeom>
            <a:solidFill>
              <a:schemeClr val="accent3">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TextBox 58"/>
            <p:cNvSpPr txBox="1"/>
            <p:nvPr/>
          </p:nvSpPr>
          <p:spPr>
            <a:xfrm>
              <a:off x="5033727" y="724277"/>
              <a:ext cx="1403287"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Black Sea</a:t>
              </a:r>
            </a:p>
          </p:txBody>
        </p:sp>
        <p:sp>
          <p:nvSpPr>
            <p:cNvPr id="60" name="TextBox 59"/>
            <p:cNvSpPr txBox="1"/>
            <p:nvPr/>
          </p:nvSpPr>
          <p:spPr>
            <a:xfrm>
              <a:off x="2461034" y="3529342"/>
              <a:ext cx="2101913" cy="369332"/>
            </a:xfrm>
            <a:prstGeom prst="rect">
              <a:avLst/>
            </a:prstGeom>
            <a:noFill/>
          </p:spPr>
          <p:txBody>
            <a:bodyPr wrap="square" rtlCol="0">
              <a:spAutoFit/>
            </a:bodyPr>
            <a:lstStyle/>
            <a:p>
              <a:r>
                <a:rPr lang="en-US" i="1" dirty="0">
                  <a:effectLst>
                    <a:glow rad="63500">
                      <a:schemeClr val="accent2">
                        <a:satMod val="175000"/>
                        <a:alpha val="40000"/>
                      </a:schemeClr>
                    </a:glow>
                  </a:effectLst>
                </a:rPr>
                <a:t>Mediterranean Sea</a:t>
              </a:r>
            </a:p>
          </p:txBody>
        </p:sp>
        <p:sp>
          <p:nvSpPr>
            <p:cNvPr id="61" name="TextBox 60"/>
            <p:cNvSpPr txBox="1"/>
            <p:nvPr/>
          </p:nvSpPr>
          <p:spPr>
            <a:xfrm rot="2941801">
              <a:off x="1664329" y="1148281"/>
              <a:ext cx="1403287"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Adriatic Sea</a:t>
              </a:r>
            </a:p>
          </p:txBody>
        </p:sp>
        <p:grpSp>
          <p:nvGrpSpPr>
            <p:cNvPr id="62" name="Group 61"/>
            <p:cNvGrpSpPr/>
            <p:nvPr/>
          </p:nvGrpSpPr>
          <p:grpSpPr>
            <a:xfrm>
              <a:off x="696146" y="884113"/>
              <a:ext cx="607553" cy="341122"/>
              <a:chOff x="2515892" y="1363947"/>
              <a:chExt cx="607553" cy="341122"/>
            </a:xfrm>
          </p:grpSpPr>
          <p:sp>
            <p:nvSpPr>
              <p:cNvPr id="80" name="TextBox 79"/>
              <p:cNvSpPr txBox="1"/>
              <p:nvPr/>
            </p:nvSpPr>
            <p:spPr>
              <a:xfrm>
                <a:off x="2515892" y="1363947"/>
                <a:ext cx="607553" cy="276999"/>
              </a:xfrm>
              <a:prstGeom prst="rect">
                <a:avLst/>
              </a:prstGeom>
              <a:noFill/>
            </p:spPr>
            <p:txBody>
              <a:bodyPr wrap="square" rtlCol="0">
                <a:spAutoFit/>
              </a:bodyPr>
              <a:lstStyle/>
              <a:p>
                <a:r>
                  <a:rPr lang="en-US" sz="1200" dirty="0">
                    <a:solidFill>
                      <a:schemeClr val="bg2">
                        <a:lumMod val="10000"/>
                      </a:schemeClr>
                    </a:solidFill>
                  </a:rPr>
                  <a:t>Rome</a:t>
                </a:r>
              </a:p>
            </p:txBody>
          </p:sp>
          <p:sp>
            <p:nvSpPr>
              <p:cNvPr id="81" name="5-Point Star 80"/>
              <p:cNvSpPr/>
              <p:nvPr/>
            </p:nvSpPr>
            <p:spPr>
              <a:xfrm>
                <a:off x="2786958" y="1574440"/>
                <a:ext cx="141514" cy="13062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p:cNvSpPr txBox="1"/>
            <p:nvPr/>
          </p:nvSpPr>
          <p:spPr>
            <a:xfrm>
              <a:off x="1256924" y="1084907"/>
              <a:ext cx="752946"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Italy</a:t>
              </a:r>
            </a:p>
          </p:txBody>
        </p:sp>
        <p:sp>
          <p:nvSpPr>
            <p:cNvPr id="64" name="TextBox 63"/>
            <p:cNvSpPr txBox="1"/>
            <p:nvPr/>
          </p:nvSpPr>
          <p:spPr>
            <a:xfrm>
              <a:off x="3020840" y="848008"/>
              <a:ext cx="1514945"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Macedonia</a:t>
              </a:r>
            </a:p>
          </p:txBody>
        </p:sp>
        <p:sp>
          <p:nvSpPr>
            <p:cNvPr id="65" name="TextBox 64"/>
            <p:cNvSpPr txBox="1"/>
            <p:nvPr/>
          </p:nvSpPr>
          <p:spPr>
            <a:xfrm rot="2883288">
              <a:off x="7094902" y="2776395"/>
              <a:ext cx="752946"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Syria</a:t>
              </a:r>
            </a:p>
          </p:txBody>
        </p:sp>
        <p:sp>
          <p:nvSpPr>
            <p:cNvPr id="66" name="TextBox 65"/>
            <p:cNvSpPr txBox="1"/>
            <p:nvPr/>
          </p:nvSpPr>
          <p:spPr>
            <a:xfrm rot="20623368">
              <a:off x="6470211" y="2079280"/>
              <a:ext cx="752946"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Cilicia</a:t>
              </a:r>
            </a:p>
          </p:txBody>
        </p:sp>
        <p:sp>
          <p:nvSpPr>
            <p:cNvPr id="67" name="TextBox 66"/>
            <p:cNvSpPr txBox="1"/>
            <p:nvPr/>
          </p:nvSpPr>
          <p:spPr>
            <a:xfrm>
              <a:off x="4623304" y="1653767"/>
              <a:ext cx="752946" cy="307777"/>
            </a:xfrm>
            <a:prstGeom prst="rect">
              <a:avLst/>
            </a:prstGeom>
            <a:noFill/>
          </p:spPr>
          <p:txBody>
            <a:bodyPr wrap="square" rtlCol="0">
              <a:spAutoFit/>
            </a:bodyPr>
            <a:lstStyle/>
            <a:p>
              <a:r>
                <a:rPr lang="en-US" sz="1400" i="1" dirty="0" err="1">
                  <a:effectLst>
                    <a:glow rad="63500">
                      <a:schemeClr val="accent2">
                        <a:satMod val="175000"/>
                        <a:alpha val="40000"/>
                      </a:schemeClr>
                    </a:glow>
                  </a:effectLst>
                </a:rPr>
                <a:t>Mysia</a:t>
              </a:r>
              <a:endParaRPr lang="en-US" sz="1400" i="1" dirty="0">
                <a:effectLst>
                  <a:glow rad="63500">
                    <a:schemeClr val="accent2">
                      <a:satMod val="175000"/>
                      <a:alpha val="40000"/>
                    </a:schemeClr>
                  </a:glow>
                </a:effectLst>
              </a:endParaRPr>
            </a:p>
          </p:txBody>
        </p:sp>
        <p:sp>
          <p:nvSpPr>
            <p:cNvPr id="68" name="TextBox 67"/>
            <p:cNvSpPr txBox="1"/>
            <p:nvPr/>
          </p:nvSpPr>
          <p:spPr>
            <a:xfrm>
              <a:off x="848009" y="2396150"/>
              <a:ext cx="752946" cy="261610"/>
            </a:xfrm>
            <a:prstGeom prst="rect">
              <a:avLst/>
            </a:prstGeom>
            <a:noFill/>
          </p:spPr>
          <p:txBody>
            <a:bodyPr wrap="square" rtlCol="0">
              <a:spAutoFit/>
            </a:bodyPr>
            <a:lstStyle/>
            <a:p>
              <a:r>
                <a:rPr lang="en-US" sz="1100" i="1" dirty="0">
                  <a:effectLst>
                    <a:glow rad="63500">
                      <a:schemeClr val="accent2">
                        <a:satMod val="175000"/>
                        <a:alpha val="40000"/>
                      </a:schemeClr>
                    </a:glow>
                  </a:effectLst>
                </a:rPr>
                <a:t>Sicily</a:t>
              </a:r>
            </a:p>
          </p:txBody>
        </p:sp>
        <p:sp>
          <p:nvSpPr>
            <p:cNvPr id="69" name="TextBox 68"/>
            <p:cNvSpPr txBox="1"/>
            <p:nvPr/>
          </p:nvSpPr>
          <p:spPr>
            <a:xfrm>
              <a:off x="3826600" y="3002732"/>
              <a:ext cx="752946"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Crete</a:t>
              </a:r>
            </a:p>
          </p:txBody>
        </p:sp>
        <p:sp>
          <p:nvSpPr>
            <p:cNvPr id="70" name="TextBox 69"/>
            <p:cNvSpPr txBox="1"/>
            <p:nvPr/>
          </p:nvSpPr>
          <p:spPr>
            <a:xfrm>
              <a:off x="6080912" y="3038947"/>
              <a:ext cx="752946" cy="261610"/>
            </a:xfrm>
            <a:prstGeom prst="rect">
              <a:avLst/>
            </a:prstGeom>
            <a:noFill/>
          </p:spPr>
          <p:txBody>
            <a:bodyPr wrap="square" rtlCol="0">
              <a:spAutoFit/>
            </a:bodyPr>
            <a:lstStyle/>
            <a:p>
              <a:r>
                <a:rPr lang="en-US" sz="1100" i="1" dirty="0">
                  <a:effectLst>
                    <a:glow rad="63500">
                      <a:schemeClr val="accent2">
                        <a:satMod val="175000"/>
                        <a:alpha val="40000"/>
                      </a:schemeClr>
                    </a:glow>
                  </a:effectLst>
                </a:rPr>
                <a:t>Cyprus</a:t>
              </a:r>
            </a:p>
          </p:txBody>
        </p:sp>
        <p:grpSp>
          <p:nvGrpSpPr>
            <p:cNvPr id="71" name="Group 70"/>
            <p:cNvGrpSpPr/>
            <p:nvPr/>
          </p:nvGrpSpPr>
          <p:grpSpPr>
            <a:xfrm>
              <a:off x="6715191" y="3852140"/>
              <a:ext cx="717704" cy="286802"/>
              <a:chOff x="2523556" y="1418267"/>
              <a:chExt cx="607553" cy="286802"/>
            </a:xfrm>
          </p:grpSpPr>
          <p:sp>
            <p:nvSpPr>
              <p:cNvPr id="78" name="TextBox 77"/>
              <p:cNvSpPr txBox="1"/>
              <p:nvPr/>
            </p:nvSpPr>
            <p:spPr>
              <a:xfrm>
                <a:off x="2523556" y="1418267"/>
                <a:ext cx="607553" cy="215444"/>
              </a:xfrm>
              <a:prstGeom prst="rect">
                <a:avLst/>
              </a:prstGeom>
              <a:noFill/>
            </p:spPr>
            <p:txBody>
              <a:bodyPr wrap="square" rtlCol="0">
                <a:spAutoFit/>
              </a:bodyPr>
              <a:lstStyle/>
              <a:p>
                <a:r>
                  <a:rPr lang="en-US" sz="800" dirty="0"/>
                  <a:t>Jerusalem</a:t>
                </a:r>
              </a:p>
            </p:txBody>
          </p:sp>
          <p:sp>
            <p:nvSpPr>
              <p:cNvPr id="79" name="5-Point Star 78"/>
              <p:cNvSpPr/>
              <p:nvPr/>
            </p:nvSpPr>
            <p:spPr>
              <a:xfrm>
                <a:off x="2832214" y="1567758"/>
                <a:ext cx="96257" cy="13731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sp>
          <p:nvSpPr>
            <p:cNvPr id="72" name="Freeform 71"/>
            <p:cNvSpPr/>
            <p:nvPr/>
          </p:nvSpPr>
          <p:spPr>
            <a:xfrm>
              <a:off x="7224098" y="4092166"/>
              <a:ext cx="88768" cy="280658"/>
            </a:xfrm>
            <a:custGeom>
              <a:avLst/>
              <a:gdLst>
                <a:gd name="connsiteX0" fmla="*/ 9621 w 88768"/>
                <a:gd name="connsiteY0" fmla="*/ 280658 h 280658"/>
                <a:gd name="connsiteX1" fmla="*/ 9621 w 88768"/>
                <a:gd name="connsiteY1" fmla="*/ 280658 h 280658"/>
                <a:gd name="connsiteX2" fmla="*/ 9621 w 88768"/>
                <a:gd name="connsiteY2" fmla="*/ 81482 h 280658"/>
                <a:gd name="connsiteX3" fmla="*/ 18674 w 88768"/>
                <a:gd name="connsiteY3" fmla="*/ 54321 h 280658"/>
                <a:gd name="connsiteX4" fmla="*/ 72995 w 88768"/>
                <a:gd name="connsiteY4" fmla="*/ 0 h 280658"/>
                <a:gd name="connsiteX5" fmla="*/ 72995 w 88768"/>
                <a:gd name="connsiteY5" fmla="*/ 199177 h 280658"/>
                <a:gd name="connsiteX6" fmla="*/ 63942 w 88768"/>
                <a:gd name="connsiteY6" fmla="*/ 226337 h 280658"/>
                <a:gd name="connsiteX7" fmla="*/ 36781 w 88768"/>
                <a:gd name="connsiteY7" fmla="*/ 253497 h 280658"/>
                <a:gd name="connsiteX8" fmla="*/ 9621 w 88768"/>
                <a:gd name="connsiteY8" fmla="*/ 280658 h 28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768" h="280658">
                  <a:moveTo>
                    <a:pt x="9621" y="280658"/>
                  </a:moveTo>
                  <a:lnTo>
                    <a:pt x="9621" y="280658"/>
                  </a:lnTo>
                  <a:cubicBezTo>
                    <a:pt x="-1501" y="180565"/>
                    <a:pt x="-4808" y="196915"/>
                    <a:pt x="9621" y="81482"/>
                  </a:cubicBezTo>
                  <a:cubicBezTo>
                    <a:pt x="10805" y="72012"/>
                    <a:pt x="12815" y="61854"/>
                    <a:pt x="18674" y="54321"/>
                  </a:cubicBezTo>
                  <a:cubicBezTo>
                    <a:pt x="34395" y="34108"/>
                    <a:pt x="72995" y="0"/>
                    <a:pt x="72995" y="0"/>
                  </a:cubicBezTo>
                  <a:cubicBezTo>
                    <a:pt x="99299" y="78910"/>
                    <a:pt x="88010" y="34009"/>
                    <a:pt x="72995" y="199177"/>
                  </a:cubicBezTo>
                  <a:cubicBezTo>
                    <a:pt x="72131" y="208681"/>
                    <a:pt x="69236" y="218397"/>
                    <a:pt x="63942" y="226337"/>
                  </a:cubicBezTo>
                  <a:cubicBezTo>
                    <a:pt x="56840" y="236990"/>
                    <a:pt x="45835" y="244443"/>
                    <a:pt x="36781" y="253497"/>
                  </a:cubicBezTo>
                  <a:lnTo>
                    <a:pt x="9621" y="280658"/>
                  </a:lnTo>
                  <a:close/>
                </a:path>
              </a:pathLst>
            </a:cu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7102981" y="2420183"/>
              <a:ext cx="717704" cy="215444"/>
            </a:xfrm>
            <a:prstGeom prst="rect">
              <a:avLst/>
            </a:prstGeom>
            <a:noFill/>
          </p:spPr>
          <p:txBody>
            <a:bodyPr wrap="square" rtlCol="0">
              <a:spAutoFit/>
            </a:bodyPr>
            <a:lstStyle/>
            <a:p>
              <a:r>
                <a:rPr lang="en-US" sz="800" dirty="0"/>
                <a:t>Antioch</a:t>
              </a:r>
            </a:p>
          </p:txBody>
        </p:sp>
        <p:sp>
          <p:nvSpPr>
            <p:cNvPr id="74" name="5-Point Star 73"/>
            <p:cNvSpPr/>
            <p:nvPr/>
          </p:nvSpPr>
          <p:spPr>
            <a:xfrm>
              <a:off x="7205049" y="2569674"/>
              <a:ext cx="113709" cy="13731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75" name="Group 74"/>
            <p:cNvGrpSpPr/>
            <p:nvPr/>
          </p:nvGrpSpPr>
          <p:grpSpPr>
            <a:xfrm>
              <a:off x="4433718" y="2077662"/>
              <a:ext cx="916880" cy="341122"/>
              <a:chOff x="2515892" y="1363947"/>
              <a:chExt cx="916880" cy="341122"/>
            </a:xfrm>
          </p:grpSpPr>
          <p:sp>
            <p:nvSpPr>
              <p:cNvPr id="76" name="TextBox 75"/>
              <p:cNvSpPr txBox="1"/>
              <p:nvPr/>
            </p:nvSpPr>
            <p:spPr>
              <a:xfrm>
                <a:off x="2515892" y="1363947"/>
                <a:ext cx="916880" cy="276999"/>
              </a:xfrm>
              <a:prstGeom prst="rect">
                <a:avLst/>
              </a:prstGeom>
              <a:noFill/>
            </p:spPr>
            <p:txBody>
              <a:bodyPr wrap="square" rtlCol="0">
                <a:spAutoFit/>
              </a:bodyPr>
              <a:lstStyle/>
              <a:p>
                <a:r>
                  <a:rPr lang="en-US" sz="1200" dirty="0">
                    <a:solidFill>
                      <a:schemeClr val="bg2">
                        <a:lumMod val="10000"/>
                      </a:schemeClr>
                    </a:solidFill>
                  </a:rPr>
                  <a:t>Ephesus</a:t>
                </a:r>
              </a:p>
            </p:txBody>
          </p:sp>
          <p:sp>
            <p:nvSpPr>
              <p:cNvPr id="77" name="5-Point Star 76"/>
              <p:cNvSpPr/>
              <p:nvPr/>
            </p:nvSpPr>
            <p:spPr>
              <a:xfrm>
                <a:off x="2786958" y="1574440"/>
                <a:ext cx="141514" cy="13062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 name="Rectangle 6"/>
          <p:cNvSpPr/>
          <p:nvPr/>
        </p:nvSpPr>
        <p:spPr>
          <a:xfrm>
            <a:off x="2547258" y="5566007"/>
            <a:ext cx="7380514" cy="830997"/>
          </a:xfrm>
          <a:prstGeom prst="rect">
            <a:avLst/>
          </a:prstGeom>
        </p:spPr>
        <p:txBody>
          <a:bodyPr wrap="square">
            <a:spAutoFit/>
          </a:bodyPr>
          <a:lstStyle/>
          <a:p>
            <a:pPr algn="ctr"/>
            <a:r>
              <a:rPr lang="en-US" sz="2400" dirty="0">
                <a:solidFill>
                  <a:schemeClr val="bg1"/>
                </a:solidFill>
                <a:latin typeface="Open Sans"/>
              </a:rPr>
              <a:t>This may have been his first imprisonment in Rome. </a:t>
            </a:r>
          </a:p>
          <a:p>
            <a:pPr algn="ctr"/>
            <a:r>
              <a:rPr lang="en-US" sz="2400" dirty="0">
                <a:solidFill>
                  <a:schemeClr val="bg1"/>
                </a:solidFill>
                <a:latin typeface="Open Sans"/>
              </a:rPr>
              <a:t>Ephesians 3:1; 4:1; 6:20</a:t>
            </a:r>
            <a:endParaRPr lang="en-US" sz="2400" dirty="0">
              <a:solidFill>
                <a:schemeClr val="bg1"/>
              </a:solidFill>
            </a:endParaRPr>
          </a:p>
        </p:txBody>
      </p:sp>
      <p:pic>
        <p:nvPicPr>
          <p:cNvPr id="20482" name="Picture 2" descr="Image result for fertility goddess dian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3341" y="2960914"/>
            <a:ext cx="657715" cy="1153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66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482"/>
                                        </p:tgtEl>
                                        <p:attrNameLst>
                                          <p:attrName>style.visibility</p:attrName>
                                        </p:attrNameLst>
                                      </p:cBhvr>
                                      <p:to>
                                        <p:strVal val="visible"/>
                                      </p:to>
                                    </p:set>
                                    <p:animEffect transition="in" filter="fade">
                                      <p:cBhvr>
                                        <p:cTn id="9" dur="500"/>
                                        <p:tgtEl>
                                          <p:spTgt spid="2048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Image result for brick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9251" r="5252" b="356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00600" y="6519446"/>
            <a:ext cx="7391400" cy="338554"/>
          </a:xfrm>
          <a:prstGeom prst="rect">
            <a:avLst/>
          </a:prstGeom>
          <a:noFill/>
        </p:spPr>
        <p:txBody>
          <a:bodyPr wrap="square" rtlCol="0">
            <a:spAutoFit/>
          </a:bodyPr>
          <a:lstStyle/>
          <a:p>
            <a:pPr algn="r"/>
            <a:r>
              <a:rPr lang="en-US" sz="1600" dirty="0">
                <a:solidFill>
                  <a:schemeClr val="bg1"/>
                </a:solidFill>
              </a:rPr>
              <a:t>(5)</a:t>
            </a:r>
          </a:p>
        </p:txBody>
      </p:sp>
      <p:sp>
        <p:nvSpPr>
          <p:cNvPr id="51" name="Rectangle 50"/>
          <p:cNvSpPr/>
          <p:nvPr/>
        </p:nvSpPr>
        <p:spPr>
          <a:xfrm>
            <a:off x="4539344" y="1057885"/>
            <a:ext cx="6368142" cy="5020862"/>
          </a:xfrm>
          <a:prstGeom prst="rect">
            <a:avLst/>
          </a:prstGeom>
        </p:spPr>
        <p:txBody>
          <a:bodyPr wrap="square">
            <a:spAutoFit/>
          </a:bodyPr>
          <a:lstStyle/>
          <a:p>
            <a:pPr>
              <a:lnSpc>
                <a:spcPct val="115000"/>
              </a:lnSpc>
              <a:spcAft>
                <a:spcPts val="1000"/>
              </a:spcAft>
            </a:pPr>
            <a:r>
              <a:rPr lang="en-US" sz="2400" dirty="0">
                <a:solidFill>
                  <a:schemeClr val="bg1"/>
                </a:solidFill>
              </a:rPr>
              <a:t>“This is the dispensation of the fullness of times, and we see running into it, as mighty streams rush into the ocean, all the former dispensations, putting us in touch with them, putting them in touch with us; and we see that God has had but one great purpose in view from the beginning, and that has been the salvation of His children. </a:t>
            </a:r>
          </a:p>
          <a:p>
            <a:pPr>
              <a:lnSpc>
                <a:spcPct val="115000"/>
              </a:lnSpc>
              <a:spcAft>
                <a:spcPts val="1000"/>
              </a:spcAft>
            </a:pPr>
            <a:endParaRPr lang="en-US" sz="2400" dirty="0">
              <a:solidFill>
                <a:schemeClr val="bg1"/>
              </a:solidFill>
            </a:endParaRPr>
          </a:p>
          <a:p>
            <a:pPr>
              <a:lnSpc>
                <a:spcPct val="115000"/>
              </a:lnSpc>
              <a:spcAft>
                <a:spcPts val="1000"/>
              </a:spcAft>
            </a:pPr>
            <a:r>
              <a:rPr lang="en-US" sz="2400" dirty="0">
                <a:solidFill>
                  <a:schemeClr val="bg1"/>
                </a:solidFill>
              </a:rPr>
              <a:t>And now has come the final day, the final dispensation, when truth and light and righteousness must flood the earth.”</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6626" name="Picture 2" descr="Elder B. H. Robe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404" y="1828799"/>
            <a:ext cx="2108653" cy="2799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08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Image result for brick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9251" r="5252" b="356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80857" y="1197428"/>
            <a:ext cx="6477000" cy="2246769"/>
          </a:xfrm>
          <a:prstGeom prst="rect">
            <a:avLst/>
          </a:prstGeom>
          <a:noFill/>
        </p:spPr>
        <p:txBody>
          <a:bodyPr wrap="square" rtlCol="0">
            <a:spAutoFit/>
          </a:bodyPr>
          <a:lstStyle/>
          <a:p>
            <a:r>
              <a:rPr lang="en-US" sz="2000" dirty="0">
                <a:solidFill>
                  <a:schemeClr val="bg1"/>
                </a:solidFill>
              </a:rPr>
              <a:t>“My beloved brothers and sisters, what has been accomplished thus far in this dispensation communicating gospel messages through social media channels is a good beginning—but only a small trickle. </a:t>
            </a:r>
          </a:p>
          <a:p>
            <a:endParaRPr lang="en-US" sz="2000" dirty="0">
              <a:solidFill>
                <a:schemeClr val="bg1"/>
              </a:solidFill>
            </a:endParaRPr>
          </a:p>
          <a:p>
            <a:r>
              <a:rPr lang="en-US" sz="2000" dirty="0">
                <a:solidFill>
                  <a:schemeClr val="bg1"/>
                </a:solidFill>
              </a:rPr>
              <a:t>I now extend to you the invitation to help transform the trickle into a flood… </a:t>
            </a:r>
          </a:p>
        </p:txBody>
      </p:sp>
      <p:sp>
        <p:nvSpPr>
          <p:cNvPr id="6" name="TextBox 5"/>
          <p:cNvSpPr txBox="1"/>
          <p:nvPr/>
        </p:nvSpPr>
        <p:spPr>
          <a:xfrm>
            <a:off x="1524000" y="6334780"/>
            <a:ext cx="7391400" cy="523220"/>
          </a:xfrm>
          <a:prstGeom prst="rect">
            <a:avLst/>
          </a:prstGeom>
          <a:noFill/>
        </p:spPr>
        <p:txBody>
          <a:bodyPr wrap="square" rtlCol="0">
            <a:spAutoFit/>
          </a:bodyPr>
          <a:lstStyle/>
          <a:p>
            <a:r>
              <a:rPr lang="en-US" sz="2800" dirty="0"/>
              <a:t>Ephesians 1:11</a:t>
            </a:r>
          </a:p>
        </p:txBody>
      </p:sp>
      <p:sp>
        <p:nvSpPr>
          <p:cNvPr id="9" name="TextBox 8"/>
          <p:cNvSpPr txBox="1"/>
          <p:nvPr/>
        </p:nvSpPr>
        <p:spPr>
          <a:xfrm>
            <a:off x="598713" y="0"/>
            <a:ext cx="10961915" cy="707886"/>
          </a:xfrm>
          <a:prstGeom prst="rect">
            <a:avLst/>
          </a:prstGeom>
          <a:noFill/>
        </p:spPr>
        <p:txBody>
          <a:bodyPr wrap="square" rtlCol="0">
            <a:spAutoFit/>
          </a:bodyPr>
          <a:lstStyle/>
          <a:p>
            <a:pPr algn="ctr"/>
            <a:r>
              <a:rPr lang="en-US" sz="4000" dirty="0">
                <a:solidFill>
                  <a:schemeClr val="bg1"/>
                </a:solidFill>
                <a:latin typeface="Calisto MT" panose="02040603050505030304" pitchFamily="18" charset="0"/>
              </a:rPr>
              <a:t>Trickle Into A Flood</a:t>
            </a:r>
          </a:p>
        </p:txBody>
      </p:sp>
      <p:sp>
        <p:nvSpPr>
          <p:cNvPr id="2" name="Rectangle 1"/>
          <p:cNvSpPr/>
          <p:nvPr/>
        </p:nvSpPr>
        <p:spPr>
          <a:xfrm>
            <a:off x="11749250" y="6401191"/>
            <a:ext cx="442750" cy="369332"/>
          </a:xfrm>
          <a:prstGeom prst="rect">
            <a:avLst/>
          </a:prstGeom>
        </p:spPr>
        <p:txBody>
          <a:bodyPr wrap="none">
            <a:spAutoFit/>
          </a:bodyPr>
          <a:lstStyle/>
          <a:p>
            <a:r>
              <a:rPr lang="en-US" dirty="0">
                <a:solidFill>
                  <a:schemeClr val="bg1"/>
                </a:solidFill>
              </a:rPr>
              <a:t>(6)</a:t>
            </a:r>
          </a:p>
        </p:txBody>
      </p:sp>
      <p:sp>
        <p:nvSpPr>
          <p:cNvPr id="3" name="Rectangle 2"/>
          <p:cNvSpPr/>
          <p:nvPr/>
        </p:nvSpPr>
        <p:spPr>
          <a:xfrm>
            <a:off x="620485" y="4617107"/>
            <a:ext cx="6096000" cy="1323439"/>
          </a:xfrm>
          <a:prstGeom prst="rect">
            <a:avLst/>
          </a:prstGeom>
        </p:spPr>
        <p:txBody>
          <a:bodyPr>
            <a:spAutoFit/>
          </a:bodyPr>
          <a:lstStyle/>
          <a:p>
            <a:r>
              <a:rPr lang="en-US" sz="2000" dirty="0">
                <a:solidFill>
                  <a:schemeClr val="bg1"/>
                </a:solidFill>
              </a:rPr>
              <a:t>…I exhort you to sweep the earth with messages filled with righteousness and truth—messages that are authentic, edifying, and praiseworthy—and literally to sweep the earth as with a flood.”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0970" y="107496"/>
            <a:ext cx="1083225" cy="1362075"/>
          </a:xfrm>
          <a:prstGeom prst="rect">
            <a:avLst/>
          </a:prstGeom>
        </p:spPr>
      </p:pic>
      <p:pic>
        <p:nvPicPr>
          <p:cNvPr id="27654" name="Picture 6" descr="Image result for rushing water animated 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619009" y="3593449"/>
            <a:ext cx="3985491" cy="2959047"/>
          </a:xfrm>
          <a:prstGeom prst="rect">
            <a:avLst/>
          </a:prstGeom>
          <a:noFill/>
          <a:extLst>
            <a:ext uri="{909E8E84-426E-40DD-AFC4-6F175D3DCCD1}">
              <a14:hiddenFill xmlns:a14="http://schemas.microsoft.com/office/drawing/2010/main">
                <a:solidFill>
                  <a:srgbClr val="FFFFFF"/>
                </a:solidFill>
              </a14:hiddenFill>
            </a:ext>
          </a:extLst>
        </p:spPr>
      </p:pic>
      <p:pic>
        <p:nvPicPr>
          <p:cNvPr id="27656" name="Picture 8" descr="Image result for trickle water animation 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194666" y="608157"/>
            <a:ext cx="2455743" cy="3454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49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Image result for brick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9251" r="5252" b="356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9600" y="914400"/>
            <a:ext cx="4876800" cy="1815882"/>
          </a:xfrm>
          <a:prstGeom prst="rect">
            <a:avLst/>
          </a:prstGeom>
          <a:noFill/>
        </p:spPr>
        <p:txBody>
          <a:bodyPr wrap="square" rtlCol="0">
            <a:spAutoFit/>
          </a:bodyPr>
          <a:lstStyle/>
          <a:p>
            <a:r>
              <a:rPr lang="en-US" sz="2800" dirty="0">
                <a:solidFill>
                  <a:schemeClr val="bg1"/>
                </a:solidFill>
              </a:rPr>
              <a:t>Heavenly Father foreordained some of His children to receive certain responsibilities and blessings on this earth.</a:t>
            </a:r>
          </a:p>
        </p:txBody>
      </p:sp>
      <p:sp>
        <p:nvSpPr>
          <p:cNvPr id="6" name="TextBox 5"/>
          <p:cNvSpPr txBox="1"/>
          <p:nvPr/>
        </p:nvSpPr>
        <p:spPr>
          <a:xfrm>
            <a:off x="1524000" y="6334780"/>
            <a:ext cx="7391400" cy="523220"/>
          </a:xfrm>
          <a:prstGeom prst="rect">
            <a:avLst/>
          </a:prstGeom>
          <a:noFill/>
        </p:spPr>
        <p:txBody>
          <a:bodyPr wrap="square" rtlCol="0">
            <a:spAutoFit/>
          </a:bodyPr>
          <a:lstStyle/>
          <a:p>
            <a:r>
              <a:rPr lang="en-US" sz="2800" dirty="0"/>
              <a:t>Ephesians 1:11</a:t>
            </a:r>
          </a:p>
        </p:txBody>
      </p:sp>
      <p:sp>
        <p:nvSpPr>
          <p:cNvPr id="9" name="TextBox 8"/>
          <p:cNvSpPr txBox="1"/>
          <p:nvPr/>
        </p:nvSpPr>
        <p:spPr>
          <a:xfrm>
            <a:off x="555171" y="0"/>
            <a:ext cx="11005458" cy="707886"/>
          </a:xfrm>
          <a:prstGeom prst="rect">
            <a:avLst/>
          </a:prstGeom>
          <a:noFill/>
        </p:spPr>
        <p:txBody>
          <a:bodyPr wrap="square" rtlCol="0">
            <a:spAutoFit/>
          </a:bodyPr>
          <a:lstStyle/>
          <a:p>
            <a:pPr algn="ctr"/>
            <a:r>
              <a:rPr lang="en-US" sz="4000" dirty="0">
                <a:solidFill>
                  <a:schemeClr val="bg1"/>
                </a:solidFill>
                <a:latin typeface="Calisto MT" panose="02040603050505030304" pitchFamily="18" charset="0"/>
              </a:rPr>
              <a:t>To Be Trusted --Responsibilities</a:t>
            </a:r>
          </a:p>
        </p:txBody>
      </p:sp>
      <p:sp>
        <p:nvSpPr>
          <p:cNvPr id="7" name="TextBox 6"/>
          <p:cNvSpPr txBox="1"/>
          <p:nvPr/>
        </p:nvSpPr>
        <p:spPr>
          <a:xfrm>
            <a:off x="6553200" y="4267201"/>
            <a:ext cx="3048000" cy="1384995"/>
          </a:xfrm>
          <a:prstGeom prst="rect">
            <a:avLst/>
          </a:prstGeom>
          <a:noFill/>
        </p:spPr>
        <p:txBody>
          <a:bodyPr wrap="square" rtlCol="0">
            <a:spAutoFit/>
          </a:bodyPr>
          <a:lstStyle/>
          <a:p>
            <a:r>
              <a:rPr lang="en-US" sz="2800" dirty="0">
                <a:solidFill>
                  <a:schemeClr val="bg1"/>
                </a:solidFill>
              </a:rPr>
              <a:t>We receive these blessings according to our faithfulness.</a:t>
            </a:r>
          </a:p>
        </p:txBody>
      </p:sp>
      <p:sp>
        <p:nvSpPr>
          <p:cNvPr id="11" name="TextBox 10"/>
          <p:cNvSpPr txBox="1"/>
          <p:nvPr/>
        </p:nvSpPr>
        <p:spPr>
          <a:xfrm>
            <a:off x="76201" y="6409177"/>
            <a:ext cx="3048000" cy="369332"/>
          </a:xfrm>
          <a:prstGeom prst="rect">
            <a:avLst/>
          </a:prstGeom>
          <a:noFill/>
        </p:spPr>
        <p:txBody>
          <a:bodyPr wrap="square" rtlCol="0">
            <a:spAutoFit/>
          </a:bodyPr>
          <a:lstStyle/>
          <a:p>
            <a:r>
              <a:rPr lang="en-US" dirty="0">
                <a:solidFill>
                  <a:schemeClr val="bg1"/>
                </a:solidFill>
              </a:rPr>
              <a:t>Ephesians 1:13</a:t>
            </a:r>
          </a:p>
        </p:txBody>
      </p:sp>
      <p:pic>
        <p:nvPicPr>
          <p:cNvPr id="3" name="Picture 2">
            <a:extLst>
              <a:ext uri="{FF2B5EF4-FFF2-40B4-BE49-F238E27FC236}">
                <a16:creationId xmlns:a16="http://schemas.microsoft.com/office/drawing/2014/main" id="{8ECEE7C8-AF62-44F3-98B6-3FE667283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6450" y="865209"/>
            <a:ext cx="4076700" cy="3060700"/>
          </a:xfrm>
          <a:prstGeom prst="rect">
            <a:avLst/>
          </a:prstGeom>
        </p:spPr>
      </p:pic>
      <p:pic>
        <p:nvPicPr>
          <p:cNvPr id="8" name="Picture 7">
            <a:extLst>
              <a:ext uri="{FF2B5EF4-FFF2-40B4-BE49-F238E27FC236}">
                <a16:creationId xmlns:a16="http://schemas.microsoft.com/office/drawing/2014/main" id="{CF3B52E3-F6B0-4413-9233-452B7B7791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7300" y="3272161"/>
            <a:ext cx="4076700" cy="3057525"/>
          </a:xfrm>
          <a:prstGeom prst="rect">
            <a:avLst/>
          </a:prstGeom>
        </p:spPr>
      </p:pic>
    </p:spTree>
    <p:extLst>
      <p:ext uri="{BB962C8B-B14F-4D97-AF65-F5344CB8AC3E}">
        <p14:creationId xmlns:p14="http://schemas.microsoft.com/office/powerpoint/2010/main" val="216316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Image result for brick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9251" r="5252" b="356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1886" y="707571"/>
            <a:ext cx="4876800" cy="2677656"/>
          </a:xfrm>
          <a:prstGeom prst="rect">
            <a:avLst/>
          </a:prstGeom>
          <a:noFill/>
        </p:spPr>
        <p:txBody>
          <a:bodyPr wrap="square" rtlCol="0">
            <a:spAutoFit/>
          </a:bodyPr>
          <a:lstStyle/>
          <a:p>
            <a:r>
              <a:rPr lang="en-US" sz="2800" dirty="0">
                <a:solidFill>
                  <a:schemeClr val="bg1"/>
                </a:solidFill>
              </a:rPr>
              <a:t>The Holy Ghost “witnesses to the Father that the saving ordinances have been performed properly and that the covenants associated with them have been kept.” </a:t>
            </a:r>
          </a:p>
        </p:txBody>
      </p:sp>
      <p:sp>
        <p:nvSpPr>
          <p:cNvPr id="9" name="TextBox 8"/>
          <p:cNvSpPr txBox="1"/>
          <p:nvPr/>
        </p:nvSpPr>
        <p:spPr>
          <a:xfrm>
            <a:off x="555171" y="0"/>
            <a:ext cx="11005458" cy="707886"/>
          </a:xfrm>
          <a:prstGeom prst="rect">
            <a:avLst/>
          </a:prstGeom>
          <a:noFill/>
        </p:spPr>
        <p:txBody>
          <a:bodyPr wrap="square" rtlCol="0">
            <a:spAutoFit/>
          </a:bodyPr>
          <a:lstStyle/>
          <a:p>
            <a:pPr algn="ctr"/>
            <a:r>
              <a:rPr lang="en-US" sz="4000" dirty="0">
                <a:solidFill>
                  <a:schemeClr val="bg1"/>
                </a:solidFill>
                <a:latin typeface="Calisto MT" panose="02040603050505030304" pitchFamily="18" charset="0"/>
              </a:rPr>
              <a:t>The Holy Spirit of Promise</a:t>
            </a:r>
          </a:p>
        </p:txBody>
      </p:sp>
      <p:sp>
        <p:nvSpPr>
          <p:cNvPr id="11" name="TextBox 10"/>
          <p:cNvSpPr txBox="1"/>
          <p:nvPr/>
        </p:nvSpPr>
        <p:spPr>
          <a:xfrm>
            <a:off x="76201" y="6409177"/>
            <a:ext cx="3048000" cy="369332"/>
          </a:xfrm>
          <a:prstGeom prst="rect">
            <a:avLst/>
          </a:prstGeom>
          <a:noFill/>
        </p:spPr>
        <p:txBody>
          <a:bodyPr wrap="square" rtlCol="0">
            <a:spAutoFit/>
          </a:bodyPr>
          <a:lstStyle/>
          <a:p>
            <a:r>
              <a:rPr lang="en-US" dirty="0">
                <a:solidFill>
                  <a:schemeClr val="bg1"/>
                </a:solidFill>
              </a:rPr>
              <a:t>Ephesians 1:13-23</a:t>
            </a:r>
          </a:p>
        </p:txBody>
      </p:sp>
      <p:sp>
        <p:nvSpPr>
          <p:cNvPr id="12" name="Rectangle 11"/>
          <p:cNvSpPr/>
          <p:nvPr/>
        </p:nvSpPr>
        <p:spPr>
          <a:xfrm>
            <a:off x="11632231" y="6401191"/>
            <a:ext cx="559769" cy="369332"/>
          </a:xfrm>
          <a:prstGeom prst="rect">
            <a:avLst/>
          </a:prstGeom>
        </p:spPr>
        <p:txBody>
          <a:bodyPr wrap="none">
            <a:spAutoFit/>
          </a:bodyPr>
          <a:lstStyle/>
          <a:p>
            <a:r>
              <a:rPr lang="en-US" dirty="0">
                <a:solidFill>
                  <a:schemeClr val="bg1"/>
                </a:solidFill>
              </a:rPr>
              <a:t>(10)</a:t>
            </a:r>
          </a:p>
        </p:txBody>
      </p:sp>
      <p:sp>
        <p:nvSpPr>
          <p:cNvPr id="2" name="Rectangle 1"/>
          <p:cNvSpPr/>
          <p:nvPr/>
        </p:nvSpPr>
        <p:spPr>
          <a:xfrm>
            <a:off x="2902688" y="4637545"/>
            <a:ext cx="7308112" cy="1938992"/>
          </a:xfrm>
          <a:prstGeom prst="rect">
            <a:avLst/>
          </a:prstGeom>
        </p:spPr>
        <p:txBody>
          <a:bodyPr wrap="square">
            <a:spAutoFit/>
          </a:bodyPr>
          <a:lstStyle/>
          <a:p>
            <a:r>
              <a:rPr lang="en-US" sz="2400" dirty="0">
                <a:solidFill>
                  <a:schemeClr val="bg1"/>
                </a:solidFill>
                <a:latin typeface="Open Sans"/>
              </a:rPr>
              <a:t>The Spirit is “the earnest of our inheritance.”</a:t>
            </a:r>
          </a:p>
          <a:p>
            <a:endParaRPr lang="en-US" sz="2400" dirty="0">
              <a:solidFill>
                <a:schemeClr val="bg1"/>
              </a:solidFill>
              <a:latin typeface="Open Sans"/>
            </a:endParaRPr>
          </a:p>
          <a:p>
            <a:r>
              <a:rPr lang="en-US" sz="2400" dirty="0">
                <a:solidFill>
                  <a:schemeClr val="bg1"/>
                </a:solidFill>
                <a:latin typeface="Open Sans"/>
              </a:rPr>
              <a:t>The presence of the Holy Ghost in our lives is a token, reminder, and indication from God that if we continue faithful we will receive eternal life.</a:t>
            </a:r>
            <a:endParaRPr lang="en-US" sz="2400" dirty="0">
              <a:solidFill>
                <a:schemeClr val="bg1"/>
              </a:solidFill>
            </a:endParaRPr>
          </a:p>
        </p:txBody>
      </p:sp>
      <p:sp>
        <p:nvSpPr>
          <p:cNvPr id="3" name="AutoShape 2" descr="Image result for clou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rotWithShape="1">
          <a:blip r:embed="rId3"/>
          <a:srcRect l="12500" t="22539" r="45000" b="25820"/>
          <a:stretch/>
        </p:blipFill>
        <p:spPr>
          <a:xfrm>
            <a:off x="5998029" y="892629"/>
            <a:ext cx="4985657" cy="3407566"/>
          </a:xfrm>
          <a:prstGeom prst="rect">
            <a:avLst/>
          </a:prstGeom>
        </p:spPr>
      </p:pic>
      <p:grpSp>
        <p:nvGrpSpPr>
          <p:cNvPr id="16" name="Group 15"/>
          <p:cNvGrpSpPr/>
          <p:nvPr/>
        </p:nvGrpSpPr>
        <p:grpSpPr>
          <a:xfrm>
            <a:off x="5943600" y="870857"/>
            <a:ext cx="5127171" cy="3635829"/>
            <a:chOff x="5943600" y="870857"/>
            <a:chExt cx="5127171" cy="3635829"/>
          </a:xfrm>
        </p:grpSpPr>
        <p:sp>
          <p:nvSpPr>
            <p:cNvPr id="13" name="Folded Corner 12"/>
            <p:cNvSpPr/>
            <p:nvPr/>
          </p:nvSpPr>
          <p:spPr>
            <a:xfrm rot="21331257">
              <a:off x="9598037" y="3069722"/>
              <a:ext cx="1016644" cy="1039984"/>
            </a:xfrm>
            <a:prstGeom prst="foldedCorner">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rPr>
                <a:t>Remember</a:t>
              </a:r>
            </a:p>
          </p:txBody>
        </p:sp>
        <p:sp>
          <p:nvSpPr>
            <p:cNvPr id="15" name="Rectangle 14"/>
            <p:cNvSpPr/>
            <p:nvPr/>
          </p:nvSpPr>
          <p:spPr>
            <a:xfrm>
              <a:off x="8403771" y="925287"/>
              <a:ext cx="206829" cy="3472542"/>
            </a:xfrm>
            <a:prstGeom prst="rect">
              <a:avLst/>
            </a:prstGeom>
            <a:solidFill>
              <a:schemeClr val="bg2">
                <a:lumMod val="90000"/>
              </a:schemeClr>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ame 13"/>
            <p:cNvSpPr/>
            <p:nvPr/>
          </p:nvSpPr>
          <p:spPr>
            <a:xfrm>
              <a:off x="5943600" y="870857"/>
              <a:ext cx="5127171" cy="3635829"/>
            </a:xfrm>
            <a:prstGeom prst="frame">
              <a:avLst>
                <a:gd name="adj1" fmla="val 5614"/>
              </a:avLst>
            </a:prstGeom>
            <a:solidFill>
              <a:schemeClr val="bg2">
                <a:lumMod val="90000"/>
              </a:schemeClr>
            </a:solidFill>
            <a:ln>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86816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Image result for brick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9251" r="5252" b="356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3143" y="685800"/>
            <a:ext cx="4876800" cy="1323439"/>
          </a:xfrm>
          <a:prstGeom prst="rect">
            <a:avLst/>
          </a:prstGeom>
          <a:noFill/>
        </p:spPr>
        <p:txBody>
          <a:bodyPr wrap="square" rtlCol="0">
            <a:spAutoFit/>
          </a:bodyPr>
          <a:lstStyle/>
          <a:p>
            <a:r>
              <a:rPr lang="en-US" sz="2000" dirty="0">
                <a:solidFill>
                  <a:schemeClr val="bg1"/>
                </a:solidFill>
              </a:rPr>
              <a:t>“Revelation is communication from God to His children on the earth and one of the great blessings associated with the gift and constant companionship of the Holy Ghost.”</a:t>
            </a:r>
          </a:p>
        </p:txBody>
      </p:sp>
      <p:sp>
        <p:nvSpPr>
          <p:cNvPr id="9" name="TextBox 8"/>
          <p:cNvSpPr txBox="1"/>
          <p:nvPr/>
        </p:nvSpPr>
        <p:spPr>
          <a:xfrm>
            <a:off x="555171" y="0"/>
            <a:ext cx="11005458" cy="707886"/>
          </a:xfrm>
          <a:prstGeom prst="rect">
            <a:avLst/>
          </a:prstGeom>
          <a:noFill/>
        </p:spPr>
        <p:txBody>
          <a:bodyPr wrap="square" rtlCol="0">
            <a:spAutoFit/>
          </a:bodyPr>
          <a:lstStyle/>
          <a:p>
            <a:pPr algn="ctr"/>
            <a:r>
              <a:rPr lang="en-US" sz="4000" dirty="0">
                <a:solidFill>
                  <a:schemeClr val="bg1"/>
                </a:solidFill>
                <a:latin typeface="Calisto MT" panose="02040603050505030304" pitchFamily="18" charset="0"/>
              </a:rPr>
              <a:t>The Spirit of Revelation</a:t>
            </a:r>
          </a:p>
        </p:txBody>
      </p:sp>
      <p:sp>
        <p:nvSpPr>
          <p:cNvPr id="11" name="TextBox 10"/>
          <p:cNvSpPr txBox="1"/>
          <p:nvPr/>
        </p:nvSpPr>
        <p:spPr>
          <a:xfrm>
            <a:off x="76201" y="6488668"/>
            <a:ext cx="3048000" cy="369332"/>
          </a:xfrm>
          <a:prstGeom prst="rect">
            <a:avLst/>
          </a:prstGeom>
          <a:noFill/>
        </p:spPr>
        <p:txBody>
          <a:bodyPr wrap="square" rtlCol="0">
            <a:spAutoFit/>
          </a:bodyPr>
          <a:lstStyle/>
          <a:p>
            <a:r>
              <a:rPr lang="en-US" dirty="0">
                <a:solidFill>
                  <a:schemeClr val="bg1"/>
                </a:solidFill>
              </a:rPr>
              <a:t>Ephesians 1:17-18</a:t>
            </a:r>
          </a:p>
        </p:txBody>
      </p:sp>
      <p:sp>
        <p:nvSpPr>
          <p:cNvPr id="12" name="Rectangle 11"/>
          <p:cNvSpPr/>
          <p:nvPr/>
        </p:nvSpPr>
        <p:spPr>
          <a:xfrm>
            <a:off x="11632231" y="6401191"/>
            <a:ext cx="442750" cy="369332"/>
          </a:xfrm>
          <a:prstGeom prst="rect">
            <a:avLst/>
          </a:prstGeom>
        </p:spPr>
        <p:txBody>
          <a:bodyPr wrap="none">
            <a:spAutoFit/>
          </a:bodyPr>
          <a:lstStyle/>
          <a:p>
            <a:r>
              <a:rPr lang="en-US" dirty="0">
                <a:solidFill>
                  <a:schemeClr val="bg1"/>
                </a:solidFill>
              </a:rPr>
              <a:t>(6)</a:t>
            </a:r>
          </a:p>
        </p:txBody>
      </p:sp>
      <p:sp>
        <p:nvSpPr>
          <p:cNvPr id="3" name="AutoShape 2" descr="Image result for clou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7" name="Group 16"/>
          <p:cNvGrpSpPr/>
          <p:nvPr/>
        </p:nvGrpSpPr>
        <p:grpSpPr>
          <a:xfrm>
            <a:off x="8144750" y="4075477"/>
            <a:ext cx="3289208" cy="2390250"/>
            <a:chOff x="384206" y="4158361"/>
            <a:chExt cx="3289208" cy="2390250"/>
          </a:xfrm>
        </p:grpSpPr>
        <p:grpSp>
          <p:nvGrpSpPr>
            <p:cNvPr id="18" name="Group 17"/>
            <p:cNvGrpSpPr/>
            <p:nvPr/>
          </p:nvGrpSpPr>
          <p:grpSpPr>
            <a:xfrm>
              <a:off x="384206" y="4158361"/>
              <a:ext cx="3289208" cy="2390250"/>
              <a:chOff x="609599" y="833642"/>
              <a:chExt cx="7941747" cy="5771225"/>
            </a:xfrm>
          </p:grpSpPr>
          <p:grpSp>
            <p:nvGrpSpPr>
              <p:cNvPr id="20" name="Group 14"/>
              <p:cNvGrpSpPr/>
              <p:nvPr/>
            </p:nvGrpSpPr>
            <p:grpSpPr>
              <a:xfrm rot="10800000">
                <a:off x="7696200" y="5257800"/>
                <a:ext cx="621450" cy="1347067"/>
                <a:chOff x="7010400" y="381000"/>
                <a:chExt cx="762000" cy="2033666"/>
              </a:xfrm>
            </p:grpSpPr>
            <p:sp>
              <p:nvSpPr>
                <p:cNvPr id="33" name="Rounded Rectangle 32"/>
                <p:cNvSpPr/>
                <p:nvPr/>
              </p:nvSpPr>
              <p:spPr>
                <a:xfrm>
                  <a:off x="7186534" y="1195466"/>
                  <a:ext cx="457200" cy="1219200"/>
                </a:xfrm>
                <a:prstGeom prst="roundRect">
                  <a:avLst/>
                </a:prstGeom>
                <a:solidFill>
                  <a:schemeClr val="accent6">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010400" y="381000"/>
                  <a:ext cx="762000" cy="1219200"/>
                </a:xfrm>
                <a:prstGeom prst="ellipse">
                  <a:avLst/>
                </a:prstGeom>
                <a:solidFill>
                  <a:schemeClr val="accent6">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1"/>
              <p:cNvGrpSpPr/>
              <p:nvPr/>
            </p:nvGrpSpPr>
            <p:grpSpPr>
              <a:xfrm rot="10800000">
                <a:off x="939238" y="4923502"/>
                <a:ext cx="621450" cy="1347067"/>
                <a:chOff x="7010400" y="381000"/>
                <a:chExt cx="762000" cy="2033666"/>
              </a:xfrm>
            </p:grpSpPr>
            <p:sp>
              <p:nvSpPr>
                <p:cNvPr id="31" name="Rounded Rectangle 30"/>
                <p:cNvSpPr/>
                <p:nvPr/>
              </p:nvSpPr>
              <p:spPr>
                <a:xfrm>
                  <a:off x="7186534" y="1195466"/>
                  <a:ext cx="457200" cy="1219200"/>
                </a:xfrm>
                <a:prstGeom prst="roundRect">
                  <a:avLst/>
                </a:prstGeom>
                <a:solidFill>
                  <a:schemeClr val="accent6">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010400" y="381000"/>
                  <a:ext cx="762000" cy="1219200"/>
                </a:xfrm>
                <a:prstGeom prst="ellipse">
                  <a:avLst/>
                </a:prstGeom>
                <a:solidFill>
                  <a:schemeClr val="accent6">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Wave 2"/>
              <p:cNvSpPr/>
              <p:nvPr/>
            </p:nvSpPr>
            <p:spPr>
              <a:xfrm>
                <a:off x="935291" y="1845205"/>
                <a:ext cx="7290362" cy="3760204"/>
              </a:xfrm>
              <a:prstGeom prst="wave">
                <a:avLst>
                  <a:gd name="adj1" fmla="val 3907"/>
                  <a:gd name="adj2" fmla="val 0"/>
                </a:avLst>
              </a:prstGeom>
              <a:solidFill>
                <a:srgbClr val="DE9F7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n 3"/>
              <p:cNvSpPr/>
              <p:nvPr/>
            </p:nvSpPr>
            <p:spPr>
              <a:xfrm>
                <a:off x="7315200" y="1981200"/>
                <a:ext cx="1236146" cy="3840519"/>
              </a:xfrm>
              <a:prstGeom prst="can">
                <a:avLst/>
              </a:prstGeom>
              <a:solidFill>
                <a:schemeClr val="accent6">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n 1"/>
              <p:cNvSpPr/>
              <p:nvPr/>
            </p:nvSpPr>
            <p:spPr>
              <a:xfrm>
                <a:off x="609599" y="1643059"/>
                <a:ext cx="1236146" cy="3840519"/>
              </a:xfrm>
              <a:prstGeom prst="can">
                <a:avLst/>
              </a:prstGeom>
              <a:solidFill>
                <a:schemeClr val="accent6">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899460" y="833642"/>
                <a:ext cx="621450" cy="986197"/>
                <a:chOff x="7031201" y="834275"/>
                <a:chExt cx="762000" cy="1488861"/>
              </a:xfrm>
            </p:grpSpPr>
            <p:sp>
              <p:nvSpPr>
                <p:cNvPr id="29" name="Rounded Rectangle 28"/>
                <p:cNvSpPr/>
                <p:nvPr/>
              </p:nvSpPr>
              <p:spPr>
                <a:xfrm>
                  <a:off x="7279402" y="1563538"/>
                  <a:ext cx="291165" cy="759598"/>
                </a:xfrm>
                <a:prstGeom prst="roundRect">
                  <a:avLst/>
                </a:prstGeom>
                <a:solidFill>
                  <a:schemeClr val="accent6">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5"/>
                <p:cNvSpPr/>
                <p:nvPr/>
              </p:nvSpPr>
              <p:spPr>
                <a:xfrm>
                  <a:off x="7031201" y="834275"/>
                  <a:ext cx="762000" cy="1219200"/>
                </a:xfrm>
                <a:prstGeom prst="ellipse">
                  <a:avLst/>
                </a:prstGeom>
                <a:solidFill>
                  <a:schemeClr val="accent6">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646520" y="1148254"/>
                <a:ext cx="621450" cy="1017899"/>
                <a:chOff x="7087348" y="824753"/>
                <a:chExt cx="762000" cy="1536722"/>
              </a:xfrm>
            </p:grpSpPr>
            <p:sp>
              <p:nvSpPr>
                <p:cNvPr id="27" name="Rounded Rectangle 26"/>
                <p:cNvSpPr/>
                <p:nvPr/>
              </p:nvSpPr>
              <p:spPr>
                <a:xfrm>
                  <a:off x="7339058" y="1803020"/>
                  <a:ext cx="258584" cy="558455"/>
                </a:xfrm>
                <a:prstGeom prst="roundRect">
                  <a:avLst/>
                </a:prstGeom>
                <a:solidFill>
                  <a:schemeClr val="accent6">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087348" y="824753"/>
                  <a:ext cx="762000" cy="1219200"/>
                </a:xfrm>
                <a:prstGeom prst="ellipse">
                  <a:avLst/>
                </a:prstGeom>
                <a:solidFill>
                  <a:schemeClr val="accent6">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 name="Rectangle 18"/>
            <p:cNvSpPr/>
            <p:nvPr/>
          </p:nvSpPr>
          <p:spPr>
            <a:xfrm>
              <a:off x="795627" y="4736093"/>
              <a:ext cx="2356700" cy="830997"/>
            </a:xfrm>
            <a:prstGeom prst="rect">
              <a:avLst/>
            </a:prstGeom>
            <a:ln>
              <a:noFill/>
            </a:ln>
          </p:spPr>
          <p:txBody>
            <a:bodyPr wrap="square">
              <a:spAutoFit/>
            </a:bodyPr>
            <a:lstStyle/>
            <a:p>
              <a:pPr algn="ctr"/>
              <a:r>
                <a:rPr lang="en-US" sz="1600" b="1" dirty="0"/>
                <a:t>We can come to know Heavenly Father through the spirit of revelation</a:t>
              </a:r>
              <a:endParaRPr lang="en-US" sz="1600" dirty="0">
                <a:solidFill>
                  <a:schemeClr val="bg2">
                    <a:lumMod val="10000"/>
                  </a:schemeClr>
                </a:solidFill>
              </a:endParaRPr>
            </a:p>
          </p:txBody>
        </p:sp>
      </p:grpSp>
      <p:sp>
        <p:nvSpPr>
          <p:cNvPr id="7" name="Rectangle 6"/>
          <p:cNvSpPr/>
          <p:nvPr/>
        </p:nvSpPr>
        <p:spPr>
          <a:xfrm>
            <a:off x="1012371" y="4293551"/>
            <a:ext cx="6770914" cy="1938992"/>
          </a:xfrm>
          <a:prstGeom prst="rect">
            <a:avLst/>
          </a:prstGeom>
        </p:spPr>
        <p:txBody>
          <a:bodyPr wrap="square">
            <a:spAutoFit/>
          </a:bodyPr>
          <a:lstStyle/>
          <a:p>
            <a:r>
              <a:rPr lang="en-US" sz="2000" dirty="0">
                <a:solidFill>
                  <a:schemeClr val="bg1"/>
                </a:solidFill>
                <a:latin typeface="Open Sans"/>
              </a:rPr>
              <a:t>“The spirit of revelation is available to every person who receives by proper priesthood authority the saving ordinances of baptism by immersion for the remission of sins and the laying on of hands for the gift of the Holy Ghost—and who is acting in faith to fulfill the priesthood injunction to ‘receive the Holy Ghost.’” </a:t>
            </a:r>
            <a:endParaRPr lang="en-US" sz="2000" dirty="0">
              <a:solidFill>
                <a:schemeClr val="bg1"/>
              </a:solidFill>
            </a:endParaRPr>
          </a:p>
        </p:txBody>
      </p:sp>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0970" y="107496"/>
            <a:ext cx="1083225" cy="1362075"/>
          </a:xfrm>
          <a:prstGeom prst="rect">
            <a:avLst/>
          </a:prstGeom>
        </p:spPr>
      </p:pic>
      <p:grpSp>
        <p:nvGrpSpPr>
          <p:cNvPr id="37" name="Group 36"/>
          <p:cNvGrpSpPr/>
          <p:nvPr/>
        </p:nvGrpSpPr>
        <p:grpSpPr>
          <a:xfrm>
            <a:off x="6487886" y="2144486"/>
            <a:ext cx="5257798" cy="1164771"/>
            <a:chOff x="6487886" y="2144486"/>
            <a:chExt cx="5257798" cy="1164771"/>
          </a:xfrm>
        </p:grpSpPr>
        <p:sp>
          <p:nvSpPr>
            <p:cNvPr id="6" name="Rectangle 5"/>
            <p:cNvSpPr/>
            <p:nvPr/>
          </p:nvSpPr>
          <p:spPr>
            <a:xfrm>
              <a:off x="7434941" y="2251892"/>
              <a:ext cx="4310743" cy="1015663"/>
            </a:xfrm>
            <a:prstGeom prst="rect">
              <a:avLst/>
            </a:prstGeom>
          </p:spPr>
          <p:txBody>
            <a:bodyPr wrap="square">
              <a:spAutoFit/>
            </a:bodyPr>
            <a:lstStyle/>
            <a:p>
              <a:r>
                <a:rPr lang="en-US" sz="2000" dirty="0">
                  <a:solidFill>
                    <a:schemeClr val="bg1"/>
                  </a:solidFill>
                </a:rPr>
                <a:t>‘The Holy Ghost is a revelator,’ and ‘no man can receive the Holy Ghost without receiving revelations’ (8)</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7886" y="2144486"/>
              <a:ext cx="815340" cy="1164771"/>
            </a:xfrm>
            <a:prstGeom prst="rect">
              <a:avLst/>
            </a:prstGeom>
          </p:spPr>
        </p:pic>
      </p:grpSp>
      <p:pic>
        <p:nvPicPr>
          <p:cNvPr id="4" name="Picture 3">
            <a:extLst>
              <a:ext uri="{FF2B5EF4-FFF2-40B4-BE49-F238E27FC236}">
                <a16:creationId xmlns:a16="http://schemas.microsoft.com/office/drawing/2014/main" id="{372C2728-3A78-4DA2-A0E4-D3F6EE8DB9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2916" y="2009239"/>
            <a:ext cx="2886075" cy="2162175"/>
          </a:xfrm>
          <a:prstGeom prst="rect">
            <a:avLst/>
          </a:prstGeom>
        </p:spPr>
      </p:pic>
    </p:spTree>
    <p:extLst>
      <p:ext uri="{BB962C8B-B14F-4D97-AF65-F5344CB8AC3E}">
        <p14:creationId xmlns:p14="http://schemas.microsoft.com/office/powerpoint/2010/main" val="242342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outVertic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4" descr="Image result for brick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9251" r="5252" b="356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5632311"/>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#242 </a:t>
            </a:r>
            <a:r>
              <a:rPr lang="en-US" i="1" dirty="0">
                <a:solidFill>
                  <a:schemeClr val="bg1"/>
                </a:solidFill>
              </a:rPr>
              <a:t>Praise God, from Whom All Blessings Flow</a:t>
            </a:r>
          </a:p>
          <a:p>
            <a:endParaRPr lang="en-US" i="1" dirty="0">
              <a:solidFill>
                <a:schemeClr val="bg1"/>
              </a:solidFill>
            </a:endParaRPr>
          </a:p>
          <a:p>
            <a:endParaRPr lang="en-US" b="0"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44</a:t>
            </a:r>
          </a:p>
          <a:p>
            <a:pPr marL="342900" indent="-342900">
              <a:buFontTx/>
              <a:buAutoNum type="arabicPeriod"/>
            </a:pPr>
            <a:r>
              <a:rPr lang="en-US" dirty="0">
                <a:solidFill>
                  <a:schemeClr val="bg1"/>
                </a:solidFill>
              </a:rPr>
              <a:t>Bible Dictionary</a:t>
            </a:r>
          </a:p>
          <a:p>
            <a:pPr marL="342900" indent="-342900">
              <a:buFontTx/>
              <a:buAutoNum type="arabicPeriod"/>
            </a:pPr>
            <a:r>
              <a:rPr lang="en-US" dirty="0">
                <a:solidFill>
                  <a:schemeClr val="bg1"/>
                </a:solidFill>
                <a:latin typeface="Calibri" panose="020F0502020204030204" pitchFamily="34" charset="0"/>
              </a:rPr>
              <a:t>Alvin R. Dyer (</a:t>
            </a:r>
            <a:r>
              <a:rPr lang="en-US" i="1" dirty="0">
                <a:solidFill>
                  <a:schemeClr val="bg1"/>
                </a:solidFill>
                <a:latin typeface="Calibri" panose="020F0502020204030204" pitchFamily="34" charset="0"/>
              </a:rPr>
              <a:t>Conference Report, April 1962</a:t>
            </a:r>
            <a:r>
              <a:rPr lang="en-US" dirty="0">
                <a:solidFill>
                  <a:schemeClr val="bg1"/>
                </a:solidFill>
                <a:latin typeface="Calibri" panose="020F0502020204030204" pitchFamily="34" charset="0"/>
              </a:rPr>
              <a:t>, First Day-Morning Meeting 10.)</a:t>
            </a:r>
          </a:p>
          <a:p>
            <a:pPr marL="342900" indent="-342900">
              <a:buFontTx/>
              <a:buAutoNum type="arabicPeriod"/>
            </a:pPr>
            <a:r>
              <a:rPr lang="en-US" i="1" dirty="0">
                <a:solidFill>
                  <a:schemeClr val="bg1"/>
                </a:solidFill>
              </a:rPr>
              <a:t>True to the Faith: A Gospel Reference</a:t>
            </a:r>
            <a:r>
              <a:rPr lang="en-US" dirty="0">
                <a:solidFill>
                  <a:schemeClr val="bg1"/>
                </a:solidFill>
              </a:rPr>
              <a:t> [2004], 69–70).</a:t>
            </a:r>
          </a:p>
          <a:p>
            <a:pPr marL="342900" indent="-342900">
              <a:buFontTx/>
              <a:buAutoNum type="arabicPeriod"/>
            </a:pPr>
            <a:r>
              <a:rPr lang="en-US" dirty="0">
                <a:solidFill>
                  <a:schemeClr val="bg1"/>
                </a:solidFill>
              </a:rPr>
              <a:t>Elder B.H. Roberts (in Conference Report, Oct. 1904, 73).</a:t>
            </a:r>
          </a:p>
          <a:p>
            <a:pPr marL="342900" indent="-342900">
              <a:buFontTx/>
              <a:buAutoNum type="arabicPeriod"/>
            </a:pPr>
            <a:r>
              <a:rPr lang="en-US" dirty="0">
                <a:solidFill>
                  <a:schemeClr val="bg1"/>
                </a:solidFill>
              </a:rPr>
              <a:t>Elder David A. Bednar (“To Sweep the Earth as with a Flood” [Brigham Young University Campus Education Week devotional, Aug. 19, 2014], LDS.org). (“The Spirit of Revelation,”</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May 2011, 87).</a:t>
            </a:r>
          </a:p>
          <a:p>
            <a:pPr marL="342900" indent="-342900" fontAlgn="base">
              <a:buAutoNum type="arabicPeriod" startAt="7"/>
            </a:pPr>
            <a:r>
              <a:rPr lang="en-US" dirty="0">
                <a:solidFill>
                  <a:schemeClr val="bg1"/>
                </a:solidFill>
              </a:rPr>
              <a:t>Chapter 6: Our Premortal Life </a:t>
            </a:r>
            <a:r>
              <a:rPr lang="en-US" i="1" dirty="0">
                <a:solidFill>
                  <a:schemeClr val="bg1"/>
                </a:solidFill>
              </a:rPr>
              <a:t>Doctrines of the Gospel Student Manual</a:t>
            </a:r>
            <a:r>
              <a:rPr lang="en-US" dirty="0">
                <a:solidFill>
                  <a:schemeClr val="bg1"/>
                </a:solidFill>
              </a:rPr>
              <a:t>, (2000), 13–15</a:t>
            </a:r>
          </a:p>
          <a:p>
            <a:pPr marL="342900" indent="-342900">
              <a:buAutoNum type="arabicPeriod" startAt="8"/>
            </a:pPr>
            <a:r>
              <a:rPr lang="en-US" dirty="0">
                <a:solidFill>
                  <a:schemeClr val="bg1"/>
                </a:solidFill>
              </a:rPr>
              <a:t>Prophet Joseph Smith  “Teachings of the Prophet Joseph Smith”  p 365. </a:t>
            </a:r>
            <a:r>
              <a:rPr lang="en-US" i="1" dirty="0">
                <a:solidFill>
                  <a:schemeClr val="bg1"/>
                </a:solidFill>
              </a:rPr>
              <a:t>Teachings of Presidents of the Church: Joseph Smith</a:t>
            </a:r>
            <a:r>
              <a:rPr lang="en-US" dirty="0">
                <a:solidFill>
                  <a:schemeClr val="bg1"/>
                </a:solidFill>
              </a:rPr>
              <a:t> [2007], 132</a:t>
            </a:r>
          </a:p>
          <a:p>
            <a:pPr marL="342900" indent="-342900">
              <a:buFontTx/>
              <a:buAutoNum type="arabicPeriod" startAt="8"/>
            </a:pPr>
            <a:r>
              <a:rPr lang="en-US" dirty="0">
                <a:solidFill>
                  <a:schemeClr val="bg1"/>
                </a:solidFill>
              </a:rPr>
              <a:t>Ezra Taft Benson “The Teachings of Ezra Taft Benson” p. 21</a:t>
            </a:r>
          </a:p>
          <a:p>
            <a:pPr marL="342900" indent="-342900">
              <a:buFontTx/>
              <a:buAutoNum type="arabicPeriod" startAt="8"/>
            </a:pPr>
            <a:r>
              <a:rPr lang="en-US" dirty="0">
                <a:solidFill>
                  <a:schemeClr val="bg1"/>
                </a:solidFill>
              </a:rPr>
              <a:t>“Guide to the Scriptures”</a:t>
            </a:r>
          </a:p>
          <a:p>
            <a:pPr marL="342900" indent="-342900">
              <a:buAutoNum type="arabicPeriod" startAt="8"/>
            </a:pPr>
            <a:endParaRPr lang="en-US" dirty="0">
              <a:solidFill>
                <a:schemeClr val="bg1"/>
              </a:solidFill>
            </a:endParaRPr>
          </a:p>
          <a:p>
            <a:endParaRPr lang="en-US" i="1" dirty="0">
              <a:solidFill>
                <a:schemeClr val="bg1"/>
              </a:solidFill>
            </a:endParaRPr>
          </a:p>
        </p:txBody>
      </p:sp>
      <p:sp>
        <p:nvSpPr>
          <p:cNvPr id="4" name="Footer Placeholder 14">
            <a:extLst>
              <a:ext uri="{FF2B5EF4-FFF2-40B4-BE49-F238E27FC236}">
                <a16:creationId xmlns:a16="http://schemas.microsoft.com/office/drawing/2014/main" id="{C3710779-BE0A-475B-AA4B-7E809168AFAD}"/>
              </a:ext>
            </a:extLst>
          </p:cNvPr>
          <p:cNvSpPr>
            <a:spLocks noGrp="1"/>
          </p:cNvSpPr>
          <p:nvPr/>
        </p:nvSpPr>
        <p:spPr>
          <a:xfrm>
            <a:off x="94086" y="641425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85401632"/>
              </p:ext>
            </p:extLst>
          </p:nvPr>
        </p:nvGraphicFramePr>
        <p:xfrm>
          <a:off x="0" y="0"/>
          <a:ext cx="6117771" cy="2129790"/>
        </p:xfrm>
        <a:graphic>
          <a:graphicData uri="http://schemas.openxmlformats.org/drawingml/2006/table">
            <a:tbl>
              <a:tblPr firstRow="1" bandRow="1">
                <a:tableStyleId>{5940675A-B579-460E-94D1-54222C63F5DA}</a:tableStyleId>
              </a:tblPr>
              <a:tblGrid>
                <a:gridCol w="4413465">
                  <a:extLst>
                    <a:ext uri="{9D8B030D-6E8A-4147-A177-3AD203B41FA5}">
                      <a16:colId xmlns:a16="http://schemas.microsoft.com/office/drawing/2014/main" val="20000"/>
                    </a:ext>
                  </a:extLst>
                </a:gridCol>
                <a:gridCol w="1704306">
                  <a:extLst>
                    <a:ext uri="{9D8B030D-6E8A-4147-A177-3AD203B41FA5}">
                      <a16:colId xmlns:a16="http://schemas.microsoft.com/office/drawing/2014/main" val="20001"/>
                    </a:ext>
                  </a:extLst>
                </a:gridCol>
              </a:tblGrid>
              <a:tr h="294415">
                <a:tc gridSpan="2">
                  <a:txBody>
                    <a:bodyPr/>
                    <a:lstStyle/>
                    <a:p>
                      <a:pPr algn="ctr" fontAlgn="base"/>
                      <a:r>
                        <a:rPr lang="en-US" sz="1200" b="0" i="0" kern="1200" cap="all" dirty="0">
                          <a:solidFill>
                            <a:schemeClr val="bg2">
                              <a:lumMod val="10000"/>
                            </a:schemeClr>
                          </a:solidFill>
                          <a:effectLst/>
                          <a:latin typeface="+mn-lt"/>
                          <a:ea typeface="+mn-ea"/>
                          <a:cs typeface="+mn-cs"/>
                        </a:rPr>
                        <a:t>PAUL’S LETTERS TO THE SAINTS AT EPHESUS AND TO PHILEMON OF COLOSSAE</a:t>
                      </a:r>
                    </a:p>
                    <a:p>
                      <a:pPr algn="ctr" fontAlgn="base"/>
                      <a:r>
                        <a:rPr lang="en-US" sz="1200" b="0" i="0" kern="1200" cap="all" dirty="0">
                          <a:solidFill>
                            <a:schemeClr val="bg2">
                              <a:lumMod val="10000"/>
                            </a:schemeClr>
                          </a:solidFill>
                          <a:effectLst/>
                          <a:latin typeface="+mn-lt"/>
                          <a:ea typeface="+mn-ea"/>
                          <a:cs typeface="+mn-cs"/>
                        </a:rPr>
                        <a:t>WRITTEN FROM HIS IMPRISONMENT IN ROME, CA. A.D. 61–63 (EPHESIANS; PHILEMON)</a:t>
                      </a:r>
                    </a:p>
                  </a:txBody>
                  <a:tcPr marL="95250" marR="95250" marT="66675" marB="66675" anchor="b">
                    <a:solidFill>
                      <a:schemeClr val="bg1"/>
                    </a:solidFill>
                  </a:tcPr>
                </a:tc>
                <a:tc hMerge="1">
                  <a:txBody>
                    <a:bodyPr/>
                    <a:lstStyle/>
                    <a:p>
                      <a:endParaRPr lang="en-US"/>
                    </a:p>
                  </a:txBody>
                  <a:tcPr/>
                </a:tc>
                <a:extLst>
                  <a:ext uri="{0D108BD9-81ED-4DB2-BD59-A6C34878D82A}">
                    <a16:rowId xmlns:a16="http://schemas.microsoft.com/office/drawing/2014/main" val="10000"/>
                  </a:ext>
                </a:extLst>
              </a:tr>
              <a:tr h="228378">
                <a:tc>
                  <a:txBody>
                    <a:bodyPr/>
                    <a:lstStyle/>
                    <a:p>
                      <a:pPr algn="l" fontAlgn="base"/>
                      <a:r>
                        <a:rPr lang="en-US" dirty="0">
                          <a:solidFill>
                            <a:schemeClr val="bg2">
                              <a:lumMod val="10000"/>
                            </a:schemeClr>
                          </a:solidFill>
                          <a:effectLst/>
                        </a:rPr>
                        <a:t>Saints Foreordained to Receive Gospel</a:t>
                      </a:r>
                    </a:p>
                  </a:txBody>
                  <a:tcPr marL="95250" marR="95250" marT="66675" marB="66675" anchor="ctr">
                    <a:solidFill>
                      <a:schemeClr val="bg1"/>
                    </a:solidFill>
                  </a:tcPr>
                </a:tc>
                <a:tc>
                  <a:txBody>
                    <a:bodyPr/>
                    <a:lstStyle/>
                    <a:p>
                      <a:pPr algn="l" fontAlgn="base"/>
                      <a:r>
                        <a:rPr lang="en-US">
                          <a:solidFill>
                            <a:schemeClr val="bg2">
                              <a:lumMod val="10000"/>
                            </a:schemeClr>
                          </a:solidFill>
                          <a:effectLst/>
                        </a:rPr>
                        <a:t>1:1–8</a:t>
                      </a:r>
                    </a:p>
                  </a:txBody>
                  <a:tcPr marL="95250" marR="95250" marT="66675" marB="66675" anchor="ctr">
                    <a:solidFill>
                      <a:schemeClr val="bg1"/>
                    </a:solidFill>
                  </a:tcPr>
                </a:tc>
                <a:extLst>
                  <a:ext uri="{0D108BD9-81ED-4DB2-BD59-A6C34878D82A}">
                    <a16:rowId xmlns:a16="http://schemas.microsoft.com/office/drawing/2014/main" val="10001"/>
                  </a:ext>
                </a:extLst>
              </a:tr>
              <a:tr h="228378">
                <a:tc>
                  <a:txBody>
                    <a:bodyPr/>
                    <a:lstStyle/>
                    <a:p>
                      <a:pPr algn="l" fontAlgn="base"/>
                      <a:r>
                        <a:rPr lang="en-US" dirty="0">
                          <a:solidFill>
                            <a:schemeClr val="bg2">
                              <a:lumMod val="10000"/>
                            </a:schemeClr>
                          </a:solidFill>
                          <a:effectLst/>
                        </a:rPr>
                        <a:t>Gospel to Be Restored in Last Days</a:t>
                      </a:r>
                    </a:p>
                  </a:txBody>
                  <a:tcPr marL="95250" marR="95250" marT="66675" marB="66675" anchor="ctr">
                    <a:solidFill>
                      <a:schemeClr val="bg1"/>
                    </a:solidFill>
                  </a:tcPr>
                </a:tc>
                <a:tc>
                  <a:txBody>
                    <a:bodyPr/>
                    <a:lstStyle/>
                    <a:p>
                      <a:pPr algn="l" fontAlgn="base"/>
                      <a:r>
                        <a:rPr lang="en-US">
                          <a:solidFill>
                            <a:schemeClr val="bg2">
                              <a:lumMod val="10000"/>
                            </a:schemeClr>
                          </a:solidFill>
                          <a:effectLst/>
                        </a:rPr>
                        <a:t>1:9–12</a:t>
                      </a:r>
                    </a:p>
                  </a:txBody>
                  <a:tcPr marL="95250" marR="95250" marT="66675" marB="66675" anchor="ctr">
                    <a:solidFill>
                      <a:schemeClr val="bg1"/>
                    </a:solidFill>
                  </a:tcPr>
                </a:tc>
                <a:extLst>
                  <a:ext uri="{0D108BD9-81ED-4DB2-BD59-A6C34878D82A}">
                    <a16:rowId xmlns:a16="http://schemas.microsoft.com/office/drawing/2014/main" val="10002"/>
                  </a:ext>
                </a:extLst>
              </a:tr>
              <a:tr h="228378">
                <a:tc>
                  <a:txBody>
                    <a:bodyPr/>
                    <a:lstStyle/>
                    <a:p>
                      <a:pPr algn="l" fontAlgn="base"/>
                      <a:r>
                        <a:rPr lang="en-US">
                          <a:solidFill>
                            <a:schemeClr val="bg2">
                              <a:lumMod val="10000"/>
                            </a:schemeClr>
                          </a:solidFill>
                          <a:effectLst/>
                        </a:rPr>
                        <a:t>Saints Sealed by the Holy Spirit of Promise</a:t>
                      </a:r>
                    </a:p>
                  </a:txBody>
                  <a:tcPr marL="95250" marR="95250" marT="66675" marB="66675" anchor="ctr">
                    <a:solidFill>
                      <a:schemeClr val="bg1"/>
                    </a:solidFill>
                  </a:tcPr>
                </a:tc>
                <a:tc>
                  <a:txBody>
                    <a:bodyPr/>
                    <a:lstStyle/>
                    <a:p>
                      <a:pPr algn="l" fontAlgn="base"/>
                      <a:r>
                        <a:rPr lang="en-US">
                          <a:solidFill>
                            <a:schemeClr val="bg2">
                              <a:lumMod val="10000"/>
                            </a:schemeClr>
                          </a:solidFill>
                          <a:effectLst/>
                        </a:rPr>
                        <a:t>1:13–14</a:t>
                      </a:r>
                    </a:p>
                  </a:txBody>
                  <a:tcPr marL="95250" marR="95250" marT="66675" marB="66675" anchor="ctr">
                    <a:solidFill>
                      <a:schemeClr val="bg1"/>
                    </a:solidFill>
                  </a:tcPr>
                </a:tc>
                <a:extLst>
                  <a:ext uri="{0D108BD9-81ED-4DB2-BD59-A6C34878D82A}">
                    <a16:rowId xmlns:a16="http://schemas.microsoft.com/office/drawing/2014/main" val="10003"/>
                  </a:ext>
                </a:extLst>
              </a:tr>
              <a:tr h="228378">
                <a:tc>
                  <a:txBody>
                    <a:bodyPr/>
                    <a:lstStyle/>
                    <a:p>
                      <a:pPr algn="l" fontAlgn="base"/>
                      <a:r>
                        <a:rPr lang="en-US" dirty="0">
                          <a:solidFill>
                            <a:schemeClr val="bg2">
                              <a:lumMod val="10000"/>
                            </a:schemeClr>
                          </a:solidFill>
                          <a:effectLst/>
                        </a:rPr>
                        <a:t>The Godhead Is Known by Revelation</a:t>
                      </a:r>
                    </a:p>
                  </a:txBody>
                  <a:tcPr marL="95250" marR="95250" marT="66675" marB="66675" anchor="ctr">
                    <a:solidFill>
                      <a:schemeClr val="bg1"/>
                    </a:solidFill>
                  </a:tcPr>
                </a:tc>
                <a:tc>
                  <a:txBody>
                    <a:bodyPr/>
                    <a:lstStyle/>
                    <a:p>
                      <a:pPr algn="l" fontAlgn="base"/>
                      <a:r>
                        <a:rPr lang="en-US" dirty="0">
                          <a:solidFill>
                            <a:schemeClr val="bg2">
                              <a:lumMod val="10000"/>
                            </a:schemeClr>
                          </a:solidFill>
                          <a:effectLst/>
                        </a:rPr>
                        <a:t>1:15–23</a:t>
                      </a:r>
                    </a:p>
                  </a:txBody>
                  <a:tcPr marL="95250" marR="95250" marT="66675" marB="66675" anchor="ctr">
                    <a:solidFill>
                      <a:schemeClr val="bg1"/>
                    </a:solidFill>
                  </a:tcPr>
                </a:tc>
                <a:extLst>
                  <a:ext uri="{0D108BD9-81ED-4DB2-BD59-A6C34878D82A}">
                    <a16:rowId xmlns:a16="http://schemas.microsoft.com/office/drawing/2014/main" val="10004"/>
                  </a:ext>
                </a:extLst>
              </a:tr>
            </a:tbl>
          </a:graphicData>
        </a:graphic>
      </p:graphicFrame>
      <p:sp>
        <p:nvSpPr>
          <p:cNvPr id="3" name="TextBox 2"/>
          <p:cNvSpPr txBox="1"/>
          <p:nvPr/>
        </p:nvSpPr>
        <p:spPr>
          <a:xfrm>
            <a:off x="-63374" y="2115097"/>
            <a:ext cx="5540721" cy="215444"/>
          </a:xfrm>
          <a:prstGeom prst="rect">
            <a:avLst/>
          </a:prstGeom>
          <a:noFill/>
        </p:spPr>
        <p:txBody>
          <a:bodyPr wrap="square" rtlCol="0">
            <a:spAutoFit/>
          </a:bodyPr>
          <a:lstStyle/>
          <a:p>
            <a:r>
              <a:rPr lang="en-US" sz="800" dirty="0"/>
              <a:t>Life and Teachings of Jesus and His Apostles Chapter 43</a:t>
            </a:r>
          </a:p>
        </p:txBody>
      </p:sp>
      <p:sp>
        <p:nvSpPr>
          <p:cNvPr id="4" name="Rectangle 3"/>
          <p:cNvSpPr/>
          <p:nvPr/>
        </p:nvSpPr>
        <p:spPr>
          <a:xfrm>
            <a:off x="0" y="5411450"/>
            <a:ext cx="6096000" cy="1446550"/>
          </a:xfrm>
          <a:prstGeom prst="rect">
            <a:avLst/>
          </a:prstGeom>
          <a:ln>
            <a:solidFill>
              <a:schemeClr val="tx1"/>
            </a:solidFill>
          </a:ln>
        </p:spPr>
        <p:txBody>
          <a:bodyPr wrap="square">
            <a:spAutoFit/>
          </a:bodyPr>
          <a:lstStyle/>
          <a:p>
            <a:r>
              <a:rPr lang="en-US" sz="1100" b="1" dirty="0"/>
              <a:t>Mystery of His Will  Ephesians 1:9:</a:t>
            </a:r>
          </a:p>
          <a:p>
            <a:r>
              <a:rPr lang="en-US" sz="1100" dirty="0"/>
              <a:t>"Isn't that something to think about, when you hear that the Lord will reveal the mystery of His will? And that the mystery of His will has been revealed to His modern prophets of this day?</a:t>
            </a:r>
          </a:p>
          <a:p>
            <a:r>
              <a:rPr lang="en-US" sz="1100" dirty="0"/>
              <a:t>"And we have truths that no other church in this world knows anything about-we are the only church in the world that has a program to unite all that is in the kingdom of heaven with the kingdom of God here on this earth, looking to the final winding-up scenes when all the kingdoms of this world and the world to come will be under the supervision of our great King, the Savior of the world." ("God Moves in a Mysterious Way His Wonders to Perform," </a:t>
            </a:r>
            <a:r>
              <a:rPr lang="en-US" sz="1100" i="1" dirty="0"/>
              <a:t>Ensign</a:t>
            </a:r>
            <a:r>
              <a:rPr lang="en-US" sz="1100" dirty="0"/>
              <a:t>, May 1977, 62)</a:t>
            </a:r>
          </a:p>
        </p:txBody>
      </p:sp>
      <p:sp>
        <p:nvSpPr>
          <p:cNvPr id="5" name="Rectangle 4"/>
          <p:cNvSpPr/>
          <p:nvPr/>
        </p:nvSpPr>
        <p:spPr>
          <a:xfrm>
            <a:off x="0" y="2285523"/>
            <a:ext cx="6096000" cy="1015663"/>
          </a:xfrm>
          <a:prstGeom prst="rect">
            <a:avLst/>
          </a:prstGeom>
          <a:ln>
            <a:solidFill>
              <a:schemeClr val="tx1"/>
            </a:solidFill>
          </a:ln>
        </p:spPr>
        <p:txBody>
          <a:bodyPr>
            <a:spAutoFit/>
          </a:bodyPr>
          <a:lstStyle/>
          <a:p>
            <a:r>
              <a:rPr lang="en-US" sz="1200" b="1" dirty="0"/>
              <a:t>Heavenly Places Ephesians 1:3:</a:t>
            </a:r>
          </a:p>
          <a:p>
            <a:r>
              <a:rPr lang="en-US" sz="1200" dirty="0"/>
              <a:t>In the latter days, the Lord revealed that heaven consists of three realms (see D&amp;C 76:50–112; 88:14–47). Elsewhere Paul wrote about varying degrees of resurrected glory (see 1 Corinthians 15:40–42) and about his experience of being “caught up to the third heaven” (2 Corinthians 12:2). (1)</a:t>
            </a:r>
          </a:p>
        </p:txBody>
      </p:sp>
      <p:sp>
        <p:nvSpPr>
          <p:cNvPr id="6" name="Rectangle 5"/>
          <p:cNvSpPr/>
          <p:nvPr/>
        </p:nvSpPr>
        <p:spPr>
          <a:xfrm>
            <a:off x="0" y="3287486"/>
            <a:ext cx="6074229" cy="2123658"/>
          </a:xfrm>
          <a:prstGeom prst="rect">
            <a:avLst/>
          </a:prstGeom>
          <a:ln>
            <a:solidFill>
              <a:schemeClr val="tx1"/>
            </a:solidFill>
          </a:ln>
        </p:spPr>
        <p:txBody>
          <a:bodyPr wrap="square">
            <a:spAutoFit/>
          </a:bodyPr>
          <a:lstStyle/>
          <a:p>
            <a:r>
              <a:rPr lang="en-US" sz="1100" b="1" dirty="0"/>
              <a:t>Dispensation Ephesians 1:9-11:</a:t>
            </a:r>
          </a:p>
          <a:p>
            <a:r>
              <a:rPr lang="en-US" sz="1100" dirty="0"/>
              <a:t>The dispensation of the </a:t>
            </a:r>
            <a:r>
              <a:rPr lang="en-US" sz="1100" dirty="0" err="1"/>
              <a:t>fulness</a:t>
            </a:r>
            <a:r>
              <a:rPr lang="en-US" sz="1100" dirty="0"/>
              <a:t> of times is a period of restoration and fulfillment of all the plans, purposes, and promises that God has revealed since the world began. It “will bring to light the things that have been revealed in all former dispensations; also other things that have not been before revealed. He shall send Elijah, the Prophet, etc., and restore all things in Christ” (</a:t>
            </a:r>
            <a:r>
              <a:rPr lang="en-US" sz="1100" i="1" dirty="0"/>
              <a:t>Teachings of Presidents of the Church: Joseph Smith</a:t>
            </a:r>
            <a:r>
              <a:rPr lang="en-US" sz="1100" dirty="0"/>
              <a:t> [2007], 510–11).</a:t>
            </a:r>
          </a:p>
          <a:p>
            <a:endParaRPr lang="en-US" sz="1100" dirty="0"/>
          </a:p>
          <a:p>
            <a:r>
              <a:rPr lang="en-US" sz="1100" dirty="0"/>
              <a:t>“it is necessary in the ushering in of the dispensation of the </a:t>
            </a:r>
            <a:r>
              <a:rPr lang="en-US" sz="1100" dirty="0" err="1"/>
              <a:t>fulness</a:t>
            </a:r>
            <a:r>
              <a:rPr lang="en-US" sz="1100" dirty="0"/>
              <a:t> of times, which dispensation is now beginning to usher in, that a whole and complete and perfect union, and welding together of dispensations, and keys, and powers, and glories should take place, and be revealed from the days of Adam even to the present time” (D&amp;C 128:18). The dispensation of the </a:t>
            </a:r>
            <a:r>
              <a:rPr lang="en-US" sz="1100" dirty="0" err="1"/>
              <a:t>fulness</a:t>
            </a:r>
            <a:r>
              <a:rPr lang="en-US" sz="1100" dirty="0"/>
              <a:t> of times is the final dispensation, which will prepare the earth for the Second Coming of Jesus Christ.</a:t>
            </a:r>
          </a:p>
        </p:txBody>
      </p:sp>
      <p:sp>
        <p:nvSpPr>
          <p:cNvPr id="7" name="Rectangle 6"/>
          <p:cNvSpPr/>
          <p:nvPr/>
        </p:nvSpPr>
        <p:spPr>
          <a:xfrm>
            <a:off x="6096000" y="0"/>
            <a:ext cx="6096000" cy="2862322"/>
          </a:xfrm>
          <a:prstGeom prst="rect">
            <a:avLst/>
          </a:prstGeom>
          <a:ln>
            <a:solidFill>
              <a:schemeClr val="tx1"/>
            </a:solidFill>
          </a:ln>
        </p:spPr>
        <p:txBody>
          <a:bodyPr wrap="square">
            <a:spAutoFit/>
          </a:bodyPr>
          <a:lstStyle/>
          <a:p>
            <a:r>
              <a:rPr lang="en-US" sz="1200" b="1" dirty="0"/>
              <a:t>Heavenly Priesthood Ephesians 1:10:</a:t>
            </a:r>
          </a:p>
          <a:p>
            <a:r>
              <a:rPr lang="en-US" sz="1200" dirty="0"/>
              <a:t>"The heavenly priesthood will unite with the earthly to bring about those great purposes. And whilst we are thus united in the one common cause to roll forth the kingdom of God, the heavenly priesthood are not idle spectators. The spirit of God will be showered down from above; it will dwell in our midst. The blessings of the Most High will rest upon our tabernacles, and our name will be handed down to future ages. Our children will rise up and call us blessed, and generations yet unborn will dwell with peculiar delight upon the scenes that we have passed through, the privations that we have endured, the untiring zeal that we have manifested, the insurmountable difficulties that we have overcome in laying the foundation of a work that brought about the glory and blessings which they will realize, a work that God and angels have contemplated with delight for generations past, that fired the souls of the ancient patriarchs and prophets, a work that is destined to bring about the destruction of the powers of darkness, the renovation of the earth, the glory of God, and the salvation of the human family.“ Joseph Smith  (Kent P. Jackson, </a:t>
            </a:r>
            <a:r>
              <a:rPr lang="en-US" sz="1200" i="1" dirty="0"/>
              <a:t>From Apostasy to Restoration</a:t>
            </a:r>
            <a:r>
              <a:rPr lang="en-US" sz="1200" dirty="0"/>
              <a:t> [Salt Lake City: Deseret Book Co., 1996], 258.)</a:t>
            </a:r>
          </a:p>
        </p:txBody>
      </p:sp>
      <p:sp>
        <p:nvSpPr>
          <p:cNvPr id="8" name="Rectangle 7"/>
          <p:cNvSpPr/>
          <p:nvPr/>
        </p:nvSpPr>
        <p:spPr>
          <a:xfrm>
            <a:off x="6096000" y="2873828"/>
            <a:ext cx="6096000" cy="2677656"/>
          </a:xfrm>
          <a:prstGeom prst="rect">
            <a:avLst/>
          </a:prstGeom>
          <a:ln>
            <a:solidFill>
              <a:schemeClr val="tx1"/>
            </a:solidFill>
          </a:ln>
        </p:spPr>
        <p:txBody>
          <a:bodyPr wrap="square">
            <a:spAutoFit/>
          </a:bodyPr>
          <a:lstStyle/>
          <a:p>
            <a:r>
              <a:rPr lang="en-US" sz="1200" b="1" dirty="0"/>
              <a:t>Calling and Election Sure Ephesus 1:13-14:</a:t>
            </a:r>
          </a:p>
          <a:p>
            <a:r>
              <a:rPr lang="en-US" sz="1200" dirty="0"/>
              <a:t>"Paul exhorts us to make our calling and election sure. This is the sealing power spoken of by Paul in other places. 'In whom ye also trusted, after that ye heard the word of truth, the gospel of your salvation: in whom also after that ye believed, ye were sealed with that Holy Spirit of promise, Which is the earnest of our inheritance until the redemption of the purchased possession, unto the praise of his glory' ("Eph. 1:13"Eph. 1:14Eph. 1:13-14), that we may be sealed up unto the day of redemption.</a:t>
            </a:r>
          </a:p>
          <a:p>
            <a:r>
              <a:rPr lang="en-US" sz="1200" dirty="0"/>
              <a:t>"This principle ought (in its proper place) to be taught, for God hath not revealed anything to Joseph, but what he will make known unto the Twelve, and even the least Saint may know all things as fast as he is able to bear them, for the day must come when no man need say to his neighbor, Know ye the Lord; for all shall know him (</a:t>
            </a:r>
            <a:r>
              <a:rPr lang="en-US" sz="1200" i="1" dirty="0"/>
              <a:t>who remain) </a:t>
            </a:r>
            <a:r>
              <a:rPr lang="en-US" sz="1200" dirty="0"/>
              <a:t>from the least to the greatest. How is this to be done? It is to be done by this sealing power, and the other Comforter spoken of, which will be manifest by revelation. (HC 3:379-80.)" (</a:t>
            </a:r>
            <a:r>
              <a:rPr lang="en-US" sz="1200" i="1" dirty="0"/>
              <a:t>Discourses of the Prophet Joseph Smith,</a:t>
            </a:r>
            <a:r>
              <a:rPr lang="en-US" sz="1200" dirty="0"/>
              <a:t> compiled by Alma P. Burton [Salt Lake City: Deseret Book Co., 1977], 150 - 151.)</a:t>
            </a:r>
          </a:p>
        </p:txBody>
      </p:sp>
      <p:sp>
        <p:nvSpPr>
          <p:cNvPr id="9" name="Rectangle 8"/>
          <p:cNvSpPr/>
          <p:nvPr/>
        </p:nvSpPr>
        <p:spPr>
          <a:xfrm>
            <a:off x="6096000" y="5562599"/>
            <a:ext cx="6096000" cy="830997"/>
          </a:xfrm>
          <a:prstGeom prst="rect">
            <a:avLst/>
          </a:prstGeom>
          <a:ln>
            <a:solidFill>
              <a:schemeClr val="tx1"/>
            </a:solidFill>
          </a:ln>
        </p:spPr>
        <p:txBody>
          <a:bodyPr wrap="square">
            <a:spAutoFit/>
          </a:bodyPr>
          <a:lstStyle/>
          <a:p>
            <a:r>
              <a:rPr lang="en-US" sz="1200" b="1" dirty="0"/>
              <a:t>Spirit of Revelation Ephesians 1:17:</a:t>
            </a:r>
          </a:p>
          <a:p>
            <a:r>
              <a:rPr lang="en-US" sz="1200" dirty="0"/>
              <a:t>"...those who possess the light of Christ, the spirit of revelation and the knowledge of God, rise above all these vagaries in the world; they know of this doctrine, that it is of God and not of man." Joseph F. Smith (</a:t>
            </a:r>
            <a:r>
              <a:rPr lang="en-US" sz="1200" i="1" dirty="0"/>
              <a:t>Conference Report, October 1909</a:t>
            </a:r>
            <a:r>
              <a:rPr lang="en-US" sz="1200" dirty="0"/>
              <a:t>, 8 - 9.)</a:t>
            </a:r>
          </a:p>
        </p:txBody>
      </p:sp>
    </p:spTree>
    <p:extLst>
      <p:ext uri="{BB962C8B-B14F-4D97-AF65-F5344CB8AC3E}">
        <p14:creationId xmlns:p14="http://schemas.microsoft.com/office/powerpoint/2010/main" val="1507604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brick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9251" r="5252" b="356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615451" y="1273089"/>
            <a:ext cx="2988720" cy="2308324"/>
          </a:xfrm>
          <a:prstGeom prst="rect">
            <a:avLst/>
          </a:prstGeom>
          <a:noFill/>
        </p:spPr>
        <p:txBody>
          <a:bodyPr wrap="square" rtlCol="0">
            <a:spAutoFit/>
          </a:bodyPr>
          <a:lstStyle/>
          <a:p>
            <a:r>
              <a:rPr lang="en-US" dirty="0"/>
              <a:t>Paul may not have written the epistle specifically to the Ephesians but to several congregations of Saints, including those in Ephesus. Ephesus served as Paul’s headquarters during his third missionary journey.  </a:t>
            </a:r>
            <a:endParaRPr lang="en-US"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Calisto MT" panose="02040603050505030304" pitchFamily="18" charset="0"/>
              </a:rPr>
              <a:t>Ephesus</a:t>
            </a:r>
            <a:endParaRPr lang="en-US" sz="4400" dirty="0">
              <a:solidFill>
                <a:schemeClr val="bg1"/>
              </a:solidFill>
              <a:latin typeface="Calisto MT" panose="02040603050505030304" pitchFamily="18"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174172" y="880292"/>
            <a:ext cx="7652656" cy="923330"/>
          </a:xfrm>
          <a:prstGeom prst="rect">
            <a:avLst/>
          </a:prstGeom>
        </p:spPr>
        <p:txBody>
          <a:bodyPr wrap="square">
            <a:spAutoFit/>
          </a:bodyPr>
          <a:lstStyle/>
          <a:p>
            <a:r>
              <a:rPr lang="en-US" dirty="0">
                <a:solidFill>
                  <a:schemeClr val="bg1"/>
                </a:solidFill>
              </a:rPr>
              <a:t>Ephesus was an important city in western Asia Minor (modern-day Turkey). </a:t>
            </a:r>
          </a:p>
          <a:p>
            <a:endParaRPr lang="en-US" dirty="0">
              <a:solidFill>
                <a:schemeClr val="bg1"/>
              </a:solidFill>
            </a:endParaRPr>
          </a:p>
          <a:p>
            <a:r>
              <a:rPr lang="en-US" dirty="0">
                <a:solidFill>
                  <a:schemeClr val="bg1"/>
                </a:solidFill>
              </a:rPr>
              <a:t>Major trade routes was a center for commercial trade.</a:t>
            </a:r>
          </a:p>
        </p:txBody>
      </p:sp>
      <p:sp>
        <p:nvSpPr>
          <p:cNvPr id="12" name="Rectangle 11"/>
          <p:cNvSpPr/>
          <p:nvPr/>
        </p:nvSpPr>
        <p:spPr>
          <a:xfrm>
            <a:off x="3139937" y="4369256"/>
            <a:ext cx="4887685" cy="2031325"/>
          </a:xfrm>
          <a:prstGeom prst="rect">
            <a:avLst/>
          </a:prstGeom>
        </p:spPr>
        <p:txBody>
          <a:bodyPr wrap="square">
            <a:spAutoFit/>
          </a:bodyPr>
          <a:lstStyle/>
          <a:p>
            <a:r>
              <a:rPr lang="en-US" dirty="0">
                <a:solidFill>
                  <a:schemeClr val="bg1"/>
                </a:solidFill>
                <a:latin typeface="Open Sans"/>
              </a:rPr>
              <a:t>According to Christian tradition, Mary, the mother of Jesus, spent the remaining years of her life at Ephesus under John’s care (see John 19:27). </a:t>
            </a:r>
          </a:p>
          <a:p>
            <a:endParaRPr lang="en-US" dirty="0">
              <a:solidFill>
                <a:schemeClr val="bg1"/>
              </a:solidFill>
              <a:latin typeface="Open Sans"/>
            </a:endParaRPr>
          </a:p>
          <a:p>
            <a:r>
              <a:rPr lang="en-US" dirty="0">
                <a:solidFill>
                  <a:schemeClr val="bg1"/>
                </a:solidFill>
                <a:latin typeface="Open Sans"/>
              </a:rPr>
              <a:t>Ephesus was the first of the seven cities that John wrote to in the book of Revelation.</a:t>
            </a:r>
            <a:endParaRPr lang="en-US" dirty="0">
              <a:solidFill>
                <a:schemeClr val="bg1"/>
              </a:solidFill>
            </a:endParaRPr>
          </a:p>
        </p:txBody>
      </p:sp>
      <p:pic>
        <p:nvPicPr>
          <p:cNvPr id="19458" name="Picture 2" descr="Image result for Ephes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663" y="1839686"/>
            <a:ext cx="4236222" cy="235345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5976256" y="2132150"/>
            <a:ext cx="4212771" cy="1754326"/>
          </a:xfrm>
          <a:prstGeom prst="rect">
            <a:avLst/>
          </a:prstGeom>
        </p:spPr>
        <p:txBody>
          <a:bodyPr wrap="square">
            <a:spAutoFit/>
          </a:bodyPr>
          <a:lstStyle/>
          <a:p>
            <a:r>
              <a:rPr lang="en-US" dirty="0">
                <a:solidFill>
                  <a:schemeClr val="bg1"/>
                </a:solidFill>
                <a:latin typeface="Open Sans"/>
              </a:rPr>
              <a:t>Following Peter’s death, John the Revelator became the President of the Church, and when John moved from Jerusalem to Ephesus, the headquarters of the Church also moved to Ephesus. </a:t>
            </a:r>
          </a:p>
        </p:txBody>
      </p:sp>
      <p:pic>
        <p:nvPicPr>
          <p:cNvPr id="4" name="Picture 3">
            <a:extLst>
              <a:ext uri="{FF2B5EF4-FFF2-40B4-BE49-F238E27FC236}">
                <a16:creationId xmlns:a16="http://schemas.microsoft.com/office/drawing/2014/main" id="{FC9036CF-C14C-478C-89BF-589C24FBC0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4163" y="3886476"/>
            <a:ext cx="3511296" cy="2633472"/>
          </a:xfrm>
          <a:prstGeom prst="rect">
            <a:avLst/>
          </a:prstGeom>
        </p:spPr>
      </p:pic>
    </p:spTree>
    <p:extLst>
      <p:ext uri="{BB962C8B-B14F-4D97-AF65-F5344CB8AC3E}">
        <p14:creationId xmlns:p14="http://schemas.microsoft.com/office/powerpoint/2010/main" val="219871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Image result for brick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9251" r="5252" b="356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 y="6334780"/>
            <a:ext cx="7391400" cy="369332"/>
          </a:xfrm>
          <a:prstGeom prst="rect">
            <a:avLst/>
          </a:prstGeom>
          <a:noFill/>
        </p:spPr>
        <p:txBody>
          <a:bodyPr wrap="square" rtlCol="0">
            <a:spAutoFit/>
          </a:bodyPr>
          <a:lstStyle/>
          <a:p>
            <a:r>
              <a:rPr lang="en-US" dirty="0"/>
              <a:t>Ephesians 1:1</a:t>
            </a:r>
          </a:p>
        </p:txBody>
      </p:sp>
      <p:sp>
        <p:nvSpPr>
          <p:cNvPr id="9" name="TextBox 8"/>
          <p:cNvSpPr txBox="1"/>
          <p:nvPr/>
        </p:nvSpPr>
        <p:spPr>
          <a:xfrm>
            <a:off x="1524000" y="0"/>
            <a:ext cx="8991600" cy="830997"/>
          </a:xfrm>
          <a:prstGeom prst="rect">
            <a:avLst/>
          </a:prstGeom>
          <a:noFill/>
        </p:spPr>
        <p:txBody>
          <a:bodyPr wrap="square" rtlCol="0">
            <a:spAutoFit/>
          </a:bodyPr>
          <a:lstStyle/>
          <a:p>
            <a:pPr algn="ctr"/>
            <a:r>
              <a:rPr lang="en-US" sz="4800" dirty="0">
                <a:solidFill>
                  <a:schemeClr val="bg1"/>
                </a:solidFill>
                <a:latin typeface="Calisto MT" panose="02040603050505030304" pitchFamily="18" charset="0"/>
              </a:rPr>
              <a:t>The Saint</a:t>
            </a:r>
          </a:p>
        </p:txBody>
      </p:sp>
      <p:sp>
        <p:nvSpPr>
          <p:cNvPr id="2" name="Rectangle 1"/>
          <p:cNvSpPr/>
          <p:nvPr/>
        </p:nvSpPr>
        <p:spPr>
          <a:xfrm>
            <a:off x="326572" y="885149"/>
            <a:ext cx="7326086" cy="3170099"/>
          </a:xfrm>
          <a:prstGeom prst="rect">
            <a:avLst/>
          </a:prstGeom>
        </p:spPr>
        <p:txBody>
          <a:bodyPr wrap="square">
            <a:spAutoFit/>
          </a:bodyPr>
          <a:lstStyle/>
          <a:p>
            <a:r>
              <a:rPr lang="en-US" sz="2000" dirty="0">
                <a:solidFill>
                  <a:schemeClr val="bg1"/>
                </a:solidFill>
              </a:rPr>
              <a:t>Paul frequently referred to Church members as “saints.”</a:t>
            </a:r>
          </a:p>
          <a:p>
            <a:endParaRPr lang="en-US" sz="2000" dirty="0">
              <a:solidFill>
                <a:schemeClr val="bg1"/>
              </a:solidFill>
            </a:endParaRPr>
          </a:p>
          <a:p>
            <a:r>
              <a:rPr lang="en-US" sz="2000" dirty="0">
                <a:solidFill>
                  <a:schemeClr val="bg1"/>
                </a:solidFill>
              </a:rPr>
              <a:t>“</a:t>
            </a:r>
            <a:r>
              <a:rPr lang="en-US" sz="2000" i="1" dirty="0">
                <a:solidFill>
                  <a:schemeClr val="bg1"/>
                </a:solidFill>
              </a:rPr>
              <a:t>Saint</a:t>
            </a:r>
            <a:r>
              <a:rPr lang="en-US" sz="2000" dirty="0">
                <a:solidFill>
                  <a:schemeClr val="bg1"/>
                </a:solidFill>
              </a:rPr>
              <a:t> is a translation of a Greek word also rendered ‘holy,’ the fundamental idea being that of consecration or separation for a sacred purpose.</a:t>
            </a:r>
          </a:p>
          <a:p>
            <a:endParaRPr lang="en-US" sz="2000" dirty="0">
              <a:solidFill>
                <a:schemeClr val="bg1"/>
              </a:solidFill>
            </a:endParaRPr>
          </a:p>
          <a:p>
            <a:r>
              <a:rPr lang="en-US" sz="2000" dirty="0">
                <a:solidFill>
                  <a:schemeClr val="bg1"/>
                </a:solidFill>
              </a:rPr>
              <a:t>By referring to members of the Church as Saints, Paul was teaching that every follower of Jesus Christ is made holy—set apart from the world—through the Atonement and should therefore strive to be a holy person. </a:t>
            </a:r>
          </a:p>
        </p:txBody>
      </p:sp>
      <p:sp>
        <p:nvSpPr>
          <p:cNvPr id="3" name="Rectangle 2"/>
          <p:cNvSpPr/>
          <p:nvPr/>
        </p:nvSpPr>
        <p:spPr>
          <a:xfrm>
            <a:off x="11654939" y="6368534"/>
            <a:ext cx="442750" cy="369332"/>
          </a:xfrm>
          <a:prstGeom prst="rect">
            <a:avLst/>
          </a:prstGeom>
        </p:spPr>
        <p:txBody>
          <a:bodyPr wrap="none">
            <a:spAutoFit/>
          </a:bodyPr>
          <a:lstStyle/>
          <a:p>
            <a:r>
              <a:rPr lang="en-US" dirty="0"/>
              <a:t>(2)</a:t>
            </a:r>
            <a:endParaRPr lang="en-US" dirty="0">
              <a:solidFill>
                <a:schemeClr val="bg1"/>
              </a:solidFill>
            </a:endParaRPr>
          </a:p>
        </p:txBody>
      </p:sp>
      <p:pic>
        <p:nvPicPr>
          <p:cNvPr id="17410" name="Picture 2" descr="Image result for saints l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0119" y="3774394"/>
            <a:ext cx="5524500" cy="2847976"/>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Image result for saints ld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42155" y="402771"/>
            <a:ext cx="3568604" cy="2351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48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7410"/>
                                        </p:tgtEl>
                                        <p:attrNameLst>
                                          <p:attrName>style.visibility</p:attrName>
                                        </p:attrNameLst>
                                      </p:cBhvr>
                                      <p:to>
                                        <p:strVal val="visible"/>
                                      </p:to>
                                    </p:set>
                                    <p:animEffect transition="in" filter="fade">
                                      <p:cBhvr>
                                        <p:cTn id="13"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Image result for brick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9251" r="5252" b="356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519446"/>
            <a:ext cx="7391400" cy="338554"/>
          </a:xfrm>
          <a:prstGeom prst="rect">
            <a:avLst/>
          </a:prstGeom>
          <a:noFill/>
        </p:spPr>
        <p:txBody>
          <a:bodyPr wrap="square" rtlCol="0">
            <a:spAutoFit/>
          </a:bodyPr>
          <a:lstStyle/>
          <a:p>
            <a:r>
              <a:rPr lang="en-US" sz="1600" dirty="0">
                <a:solidFill>
                  <a:schemeClr val="bg1"/>
                </a:solidFill>
              </a:rPr>
              <a:t>Ephesians 1:3-8</a:t>
            </a:r>
          </a:p>
        </p:txBody>
      </p:sp>
      <p:sp>
        <p:nvSpPr>
          <p:cNvPr id="9" name="TextBox 8"/>
          <p:cNvSpPr txBox="1"/>
          <p:nvPr/>
        </p:nvSpPr>
        <p:spPr>
          <a:xfrm>
            <a:off x="1524000" y="0"/>
            <a:ext cx="8991600" cy="830997"/>
          </a:xfrm>
          <a:prstGeom prst="rect">
            <a:avLst/>
          </a:prstGeom>
          <a:noFill/>
        </p:spPr>
        <p:txBody>
          <a:bodyPr wrap="square" rtlCol="0">
            <a:spAutoFit/>
          </a:bodyPr>
          <a:lstStyle/>
          <a:p>
            <a:pPr algn="ctr"/>
            <a:r>
              <a:rPr lang="en-US" sz="4800" dirty="0">
                <a:solidFill>
                  <a:schemeClr val="bg1"/>
                </a:solidFill>
                <a:latin typeface="Calisto MT" panose="02040603050505030304" pitchFamily="18" charset="0"/>
              </a:rPr>
              <a:t>Predestinated</a:t>
            </a:r>
          </a:p>
        </p:txBody>
      </p:sp>
      <p:sp>
        <p:nvSpPr>
          <p:cNvPr id="2" name="Rectangle 1"/>
          <p:cNvSpPr/>
          <p:nvPr/>
        </p:nvSpPr>
        <p:spPr>
          <a:xfrm>
            <a:off x="2492828" y="798064"/>
            <a:ext cx="7326086" cy="461665"/>
          </a:xfrm>
          <a:prstGeom prst="rect">
            <a:avLst/>
          </a:prstGeom>
        </p:spPr>
        <p:txBody>
          <a:bodyPr wrap="square">
            <a:spAutoFit/>
          </a:bodyPr>
          <a:lstStyle/>
          <a:p>
            <a:pPr algn="ctr"/>
            <a:r>
              <a:rPr lang="en-US" sz="2400" dirty="0">
                <a:solidFill>
                  <a:schemeClr val="bg1"/>
                </a:solidFill>
                <a:latin typeface="Open Sans"/>
              </a:rPr>
              <a:t>The adoption of children by Jesus Christ to himself</a:t>
            </a:r>
            <a:endParaRPr lang="en-US" sz="2400" dirty="0">
              <a:solidFill>
                <a:schemeClr val="bg1"/>
              </a:solidFill>
            </a:endParaRPr>
          </a:p>
        </p:txBody>
      </p:sp>
      <p:grpSp>
        <p:nvGrpSpPr>
          <p:cNvPr id="11" name="Group 10"/>
          <p:cNvGrpSpPr/>
          <p:nvPr/>
        </p:nvGrpSpPr>
        <p:grpSpPr>
          <a:xfrm>
            <a:off x="383237" y="4151678"/>
            <a:ext cx="3289208" cy="2390250"/>
            <a:chOff x="384206" y="4158361"/>
            <a:chExt cx="3289208" cy="2390250"/>
          </a:xfrm>
        </p:grpSpPr>
        <p:grpSp>
          <p:nvGrpSpPr>
            <p:cNvPr id="12" name="Group 11"/>
            <p:cNvGrpSpPr/>
            <p:nvPr/>
          </p:nvGrpSpPr>
          <p:grpSpPr>
            <a:xfrm>
              <a:off x="384206" y="4158361"/>
              <a:ext cx="3289208" cy="2390250"/>
              <a:chOff x="609599" y="833642"/>
              <a:chExt cx="7941747" cy="5771225"/>
            </a:xfrm>
          </p:grpSpPr>
          <p:grpSp>
            <p:nvGrpSpPr>
              <p:cNvPr id="14" name="Group 14"/>
              <p:cNvGrpSpPr/>
              <p:nvPr/>
            </p:nvGrpSpPr>
            <p:grpSpPr>
              <a:xfrm rot="10800000">
                <a:off x="7696200" y="5257800"/>
                <a:ext cx="621450" cy="1347067"/>
                <a:chOff x="7010400" y="381000"/>
                <a:chExt cx="762000" cy="2033666"/>
              </a:xfrm>
            </p:grpSpPr>
            <p:sp>
              <p:nvSpPr>
                <p:cNvPr id="27" name="Rounded Rectangle 26"/>
                <p:cNvSpPr/>
                <p:nvPr/>
              </p:nvSpPr>
              <p:spPr>
                <a:xfrm>
                  <a:off x="7186534" y="1195466"/>
                  <a:ext cx="457200" cy="1219200"/>
                </a:xfrm>
                <a:prstGeom prst="roundRect">
                  <a:avLst/>
                </a:prstGeom>
                <a:solidFill>
                  <a:schemeClr val="accent6">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010400" y="381000"/>
                  <a:ext cx="762000" cy="1219200"/>
                </a:xfrm>
                <a:prstGeom prst="ellipse">
                  <a:avLst/>
                </a:prstGeom>
                <a:solidFill>
                  <a:schemeClr val="accent6">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1"/>
              <p:cNvGrpSpPr/>
              <p:nvPr/>
            </p:nvGrpSpPr>
            <p:grpSpPr>
              <a:xfrm rot="10800000">
                <a:off x="939238" y="4923502"/>
                <a:ext cx="621450" cy="1347067"/>
                <a:chOff x="7010400" y="381000"/>
                <a:chExt cx="762000" cy="2033666"/>
              </a:xfrm>
            </p:grpSpPr>
            <p:sp>
              <p:nvSpPr>
                <p:cNvPr id="25" name="Rounded Rectangle 24"/>
                <p:cNvSpPr/>
                <p:nvPr/>
              </p:nvSpPr>
              <p:spPr>
                <a:xfrm>
                  <a:off x="7186534" y="1195466"/>
                  <a:ext cx="457200" cy="1219200"/>
                </a:xfrm>
                <a:prstGeom prst="roundRect">
                  <a:avLst/>
                </a:prstGeom>
                <a:solidFill>
                  <a:schemeClr val="accent6">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010400" y="381000"/>
                  <a:ext cx="762000" cy="1219200"/>
                </a:xfrm>
                <a:prstGeom prst="ellipse">
                  <a:avLst/>
                </a:prstGeom>
                <a:solidFill>
                  <a:schemeClr val="accent6">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Wave 2"/>
              <p:cNvSpPr/>
              <p:nvPr/>
            </p:nvSpPr>
            <p:spPr>
              <a:xfrm>
                <a:off x="935291" y="1845205"/>
                <a:ext cx="7290362" cy="3760204"/>
              </a:xfrm>
              <a:prstGeom prst="wave">
                <a:avLst>
                  <a:gd name="adj1" fmla="val 3907"/>
                  <a:gd name="adj2" fmla="val 0"/>
                </a:avLst>
              </a:prstGeom>
              <a:solidFill>
                <a:srgbClr val="DE9F7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n 3"/>
              <p:cNvSpPr/>
              <p:nvPr/>
            </p:nvSpPr>
            <p:spPr>
              <a:xfrm>
                <a:off x="7315200" y="1981200"/>
                <a:ext cx="1236146" cy="3840519"/>
              </a:xfrm>
              <a:prstGeom prst="can">
                <a:avLst/>
              </a:prstGeom>
              <a:solidFill>
                <a:schemeClr val="accent6">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n 1"/>
              <p:cNvSpPr/>
              <p:nvPr/>
            </p:nvSpPr>
            <p:spPr>
              <a:xfrm>
                <a:off x="609599" y="1643059"/>
                <a:ext cx="1236146" cy="3840519"/>
              </a:xfrm>
              <a:prstGeom prst="can">
                <a:avLst/>
              </a:prstGeom>
              <a:solidFill>
                <a:schemeClr val="accent6">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99460" y="833642"/>
                <a:ext cx="621450" cy="986197"/>
                <a:chOff x="7031201" y="834275"/>
                <a:chExt cx="762000" cy="1488861"/>
              </a:xfrm>
            </p:grpSpPr>
            <p:sp>
              <p:nvSpPr>
                <p:cNvPr id="23" name="Rounded Rectangle 22"/>
                <p:cNvSpPr/>
                <p:nvPr/>
              </p:nvSpPr>
              <p:spPr>
                <a:xfrm>
                  <a:off x="7279402" y="1563538"/>
                  <a:ext cx="291165" cy="759598"/>
                </a:xfrm>
                <a:prstGeom prst="roundRect">
                  <a:avLst/>
                </a:prstGeom>
                <a:solidFill>
                  <a:schemeClr val="accent6">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5"/>
                <p:cNvSpPr/>
                <p:nvPr/>
              </p:nvSpPr>
              <p:spPr>
                <a:xfrm>
                  <a:off x="7031201" y="834275"/>
                  <a:ext cx="762000" cy="1219200"/>
                </a:xfrm>
                <a:prstGeom prst="ellipse">
                  <a:avLst/>
                </a:prstGeom>
                <a:solidFill>
                  <a:schemeClr val="accent6">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7646520" y="1148254"/>
                <a:ext cx="621450" cy="1017899"/>
                <a:chOff x="7087348" y="824753"/>
                <a:chExt cx="762000" cy="1536722"/>
              </a:xfrm>
            </p:grpSpPr>
            <p:sp>
              <p:nvSpPr>
                <p:cNvPr id="21" name="Rounded Rectangle 20"/>
                <p:cNvSpPr/>
                <p:nvPr/>
              </p:nvSpPr>
              <p:spPr>
                <a:xfrm>
                  <a:off x="7339058" y="1803020"/>
                  <a:ext cx="258584" cy="558455"/>
                </a:xfrm>
                <a:prstGeom prst="roundRect">
                  <a:avLst/>
                </a:prstGeom>
                <a:solidFill>
                  <a:schemeClr val="accent6">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087348" y="824753"/>
                  <a:ext cx="762000" cy="1219200"/>
                </a:xfrm>
                <a:prstGeom prst="ellipse">
                  <a:avLst/>
                </a:prstGeom>
                <a:solidFill>
                  <a:schemeClr val="accent6">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1002456" y="4823178"/>
              <a:ext cx="2030128" cy="1077218"/>
            </a:xfrm>
            <a:prstGeom prst="rect">
              <a:avLst/>
            </a:prstGeom>
            <a:ln>
              <a:noFill/>
            </a:ln>
          </p:spPr>
          <p:txBody>
            <a:bodyPr wrap="square">
              <a:spAutoFit/>
            </a:bodyPr>
            <a:lstStyle/>
            <a:p>
              <a:pPr algn="ctr"/>
              <a:r>
                <a:rPr lang="en-US" sz="1600" b="1" dirty="0">
                  <a:solidFill>
                    <a:schemeClr val="bg2">
                      <a:lumMod val="10000"/>
                    </a:schemeClr>
                  </a:solidFill>
                </a:rPr>
                <a:t>God’s children were foreordained to receive the blessings of the gospel</a:t>
              </a:r>
              <a:endParaRPr lang="en-US" sz="1600" dirty="0">
                <a:solidFill>
                  <a:schemeClr val="bg2">
                    <a:lumMod val="10000"/>
                  </a:schemeClr>
                </a:solidFill>
              </a:endParaRPr>
            </a:p>
          </p:txBody>
        </p:sp>
      </p:grpSp>
      <p:sp>
        <p:nvSpPr>
          <p:cNvPr id="3" name="Rectangle 2"/>
          <p:cNvSpPr/>
          <p:nvPr/>
        </p:nvSpPr>
        <p:spPr>
          <a:xfrm>
            <a:off x="261258" y="1367134"/>
            <a:ext cx="3439885" cy="1631216"/>
          </a:xfrm>
          <a:prstGeom prst="rect">
            <a:avLst/>
          </a:prstGeom>
        </p:spPr>
        <p:txBody>
          <a:bodyPr wrap="square">
            <a:spAutoFit/>
          </a:bodyPr>
          <a:lstStyle/>
          <a:p>
            <a:r>
              <a:rPr lang="en-US" sz="2000" dirty="0">
                <a:solidFill>
                  <a:schemeClr val="bg1"/>
                </a:solidFill>
              </a:rPr>
              <a:t>Ephesians contains the only passages in the New Testament that use the phrase translated as “heavenly places” to refer to multiple realms in heaven.</a:t>
            </a:r>
          </a:p>
        </p:txBody>
      </p:sp>
      <p:sp>
        <p:nvSpPr>
          <p:cNvPr id="4" name="Rectangle 3"/>
          <p:cNvSpPr/>
          <p:nvPr/>
        </p:nvSpPr>
        <p:spPr>
          <a:xfrm>
            <a:off x="8120741" y="1902884"/>
            <a:ext cx="3907971" cy="4247317"/>
          </a:xfrm>
          <a:prstGeom prst="rect">
            <a:avLst/>
          </a:prstGeom>
        </p:spPr>
        <p:txBody>
          <a:bodyPr wrap="square">
            <a:spAutoFit/>
          </a:bodyPr>
          <a:lstStyle/>
          <a:p>
            <a:r>
              <a:rPr lang="en-US" dirty="0">
                <a:solidFill>
                  <a:schemeClr val="bg1"/>
                </a:solidFill>
                <a:latin typeface="Calibri" panose="020F0502020204030204" pitchFamily="34" charset="0"/>
              </a:rPr>
              <a:t>"...many of the noble and valiant spirits of the pre-existence have been withheld as to birth into mortality until this particular time that they may be here upon the earth, either born under the covenant or converted to the gospel of Jesus Christ, that there will be strength within the Church to fulfill the divine commitments which the Lord has placed upon us as a people.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These choice spirits so withheld, as could be expected, respond more readily to the gospel message here in life when they hear it." (3)</a:t>
            </a:r>
            <a:endParaRPr lang="en-US" dirty="0">
              <a:solidFill>
                <a:schemeClr val="bg1"/>
              </a:solidFill>
            </a:endParaRPr>
          </a:p>
        </p:txBody>
      </p:sp>
      <p:pic>
        <p:nvPicPr>
          <p:cNvPr id="22530" name="Picture 2" descr="Image result for Alvin R. Dy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3942" y="136071"/>
            <a:ext cx="952954" cy="12197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C3DAEF7-5E82-462C-A647-49E4131B97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1921" y="1612832"/>
            <a:ext cx="3971925" cy="3067050"/>
          </a:xfrm>
          <a:prstGeom prst="rect">
            <a:avLst/>
          </a:prstGeom>
        </p:spPr>
      </p:pic>
    </p:spTree>
    <p:extLst>
      <p:ext uri="{BB962C8B-B14F-4D97-AF65-F5344CB8AC3E}">
        <p14:creationId xmlns:p14="http://schemas.microsoft.com/office/powerpoint/2010/main" val="204846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22530"/>
                                        </p:tgtEl>
                                        <p:attrNameLst>
                                          <p:attrName>style.visibility</p:attrName>
                                        </p:attrNameLst>
                                      </p:cBhvr>
                                      <p:to>
                                        <p:strVal val="visible"/>
                                      </p:to>
                                    </p:set>
                                    <p:animEffect transition="in" filter="fade">
                                      <p:cBhvr>
                                        <p:cTn id="16" dur="500"/>
                                        <p:tgtEl>
                                          <p:spTgt spid="2253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out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Image result for brick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9251" r="5252" b="356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524000" y="0"/>
            <a:ext cx="8991600" cy="830997"/>
          </a:xfrm>
          <a:prstGeom prst="rect">
            <a:avLst/>
          </a:prstGeom>
          <a:noFill/>
        </p:spPr>
        <p:txBody>
          <a:bodyPr wrap="square" rtlCol="0">
            <a:spAutoFit/>
          </a:bodyPr>
          <a:lstStyle/>
          <a:p>
            <a:pPr algn="ctr"/>
            <a:r>
              <a:rPr lang="en-US" sz="4800" dirty="0">
                <a:solidFill>
                  <a:schemeClr val="bg1"/>
                </a:solidFill>
                <a:latin typeface="Calisto MT" panose="02040603050505030304" pitchFamily="18" charset="0"/>
              </a:rPr>
              <a:t>Premortal Spirit World</a:t>
            </a:r>
          </a:p>
        </p:txBody>
      </p:sp>
      <p:sp>
        <p:nvSpPr>
          <p:cNvPr id="4" name="Rectangle 3"/>
          <p:cNvSpPr/>
          <p:nvPr/>
        </p:nvSpPr>
        <p:spPr>
          <a:xfrm>
            <a:off x="272139" y="868742"/>
            <a:ext cx="6379031" cy="2862322"/>
          </a:xfrm>
          <a:prstGeom prst="rect">
            <a:avLst/>
          </a:prstGeom>
        </p:spPr>
        <p:txBody>
          <a:bodyPr wrap="square">
            <a:spAutoFit/>
          </a:bodyPr>
          <a:lstStyle/>
          <a:p>
            <a:pPr fontAlgn="base"/>
            <a:r>
              <a:rPr lang="en-US" sz="2000" dirty="0">
                <a:solidFill>
                  <a:schemeClr val="bg1"/>
                </a:solidFill>
              </a:rPr>
              <a:t>“In the premortal spirit world, God appointed certain spirits to fulfill specific missions during their mortal lives. This is called foreordination.</a:t>
            </a:r>
          </a:p>
          <a:p>
            <a:pPr fontAlgn="base"/>
            <a:endParaRPr lang="en-US" sz="2000" dirty="0">
              <a:solidFill>
                <a:schemeClr val="bg1"/>
              </a:solidFill>
            </a:endParaRPr>
          </a:p>
          <a:p>
            <a:pPr fontAlgn="base"/>
            <a:r>
              <a:rPr lang="en-US" sz="2000" dirty="0">
                <a:solidFill>
                  <a:schemeClr val="bg1"/>
                </a:solidFill>
              </a:rPr>
              <a:t>“Foreordination does not guarantee that individuals will receive certain callings or responsibilities. Such opportunities come in this life as a result of the righteous exercise of agency, just as foreordination came as a result of righteousness in the premortal existence. …</a:t>
            </a:r>
          </a:p>
        </p:txBody>
      </p:sp>
      <p:sp>
        <p:nvSpPr>
          <p:cNvPr id="5" name="Rectangle 4"/>
          <p:cNvSpPr/>
          <p:nvPr/>
        </p:nvSpPr>
        <p:spPr>
          <a:xfrm>
            <a:off x="5116286" y="4000811"/>
            <a:ext cx="6662057" cy="2554545"/>
          </a:xfrm>
          <a:prstGeom prst="rect">
            <a:avLst/>
          </a:prstGeom>
        </p:spPr>
        <p:txBody>
          <a:bodyPr wrap="square">
            <a:spAutoFit/>
          </a:bodyPr>
          <a:lstStyle/>
          <a:p>
            <a:pPr fontAlgn="base"/>
            <a:r>
              <a:rPr lang="en-US" sz="2000" dirty="0">
                <a:solidFill>
                  <a:schemeClr val="bg1"/>
                </a:solidFill>
              </a:rPr>
              <a:t>“The doctrine of foreordination applies to all members of the Church, not just to the Savior and His prophets. Before the creation of the earth, faithful women were given certain responsibilities and faithful men were foreordained to certain priesthood duties. Although you do not remember that time, you surely agreed to fulfill significant tasks in the service of your Father. As you prove yourself worthy, you will be given opportunities to fulfill the assignments you then received.” (</a:t>
            </a:r>
            <a:r>
              <a:rPr lang="en-US" sz="2000" i="1" dirty="0">
                <a:solidFill>
                  <a:schemeClr val="bg1"/>
                </a:solidFill>
              </a:rPr>
              <a:t>4)</a:t>
            </a:r>
            <a:endParaRPr lang="en-US" sz="2000" dirty="0">
              <a:solidFill>
                <a:schemeClr val="bg1"/>
              </a:solidFill>
            </a:endParaRPr>
          </a:p>
        </p:txBody>
      </p:sp>
      <p:pic>
        <p:nvPicPr>
          <p:cNvPr id="23554" name="Picture 2" descr="Image result for premortal wor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6695" y="810986"/>
            <a:ext cx="2368161" cy="3032012"/>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Image result for hubble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2170" y="3719966"/>
            <a:ext cx="3727803" cy="29094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519446"/>
            <a:ext cx="7391400" cy="338554"/>
          </a:xfrm>
          <a:prstGeom prst="rect">
            <a:avLst/>
          </a:prstGeom>
          <a:noFill/>
        </p:spPr>
        <p:txBody>
          <a:bodyPr wrap="square" rtlCol="0">
            <a:spAutoFit/>
          </a:bodyPr>
          <a:lstStyle/>
          <a:p>
            <a:r>
              <a:rPr lang="en-US" sz="1600" dirty="0">
                <a:solidFill>
                  <a:schemeClr val="bg1"/>
                </a:solidFill>
              </a:rPr>
              <a:t>Ephesians 1:3-8</a:t>
            </a:r>
          </a:p>
        </p:txBody>
      </p:sp>
    </p:spTree>
    <p:extLst>
      <p:ext uri="{BB962C8B-B14F-4D97-AF65-F5344CB8AC3E}">
        <p14:creationId xmlns:p14="http://schemas.microsoft.com/office/powerpoint/2010/main" val="314691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Image result for brick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9251" r="5252" b="356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76400" y="838200"/>
            <a:ext cx="3733800" cy="2308324"/>
          </a:xfrm>
          <a:prstGeom prst="rect">
            <a:avLst/>
          </a:prstGeom>
          <a:noFill/>
        </p:spPr>
        <p:txBody>
          <a:bodyPr wrap="square" rtlCol="0">
            <a:spAutoFit/>
          </a:bodyPr>
          <a:lstStyle/>
          <a:p>
            <a:r>
              <a:rPr lang="en-US" sz="2400" i="1" dirty="0">
                <a:solidFill>
                  <a:srgbClr val="FFFF00"/>
                </a:solidFill>
              </a:rPr>
              <a:t>“And his is the manner after which they were ordained—being called and prepared from the foundation of the world according to the foreknowledge of God…</a:t>
            </a:r>
          </a:p>
        </p:txBody>
      </p:sp>
      <p:sp>
        <p:nvSpPr>
          <p:cNvPr id="6" name="TextBox 5"/>
          <p:cNvSpPr txBox="1"/>
          <p:nvPr/>
        </p:nvSpPr>
        <p:spPr>
          <a:xfrm>
            <a:off x="108857" y="6334780"/>
            <a:ext cx="7391400" cy="369332"/>
          </a:xfrm>
          <a:prstGeom prst="rect">
            <a:avLst/>
          </a:prstGeom>
          <a:noFill/>
        </p:spPr>
        <p:txBody>
          <a:bodyPr wrap="square" rtlCol="0">
            <a:spAutoFit/>
          </a:bodyPr>
          <a:lstStyle/>
          <a:p>
            <a:r>
              <a:rPr lang="en-US" dirty="0">
                <a:solidFill>
                  <a:schemeClr val="bg1"/>
                </a:solidFill>
              </a:rPr>
              <a:t>Alma 13:3</a:t>
            </a:r>
          </a:p>
        </p:txBody>
      </p:sp>
      <p:sp>
        <p:nvSpPr>
          <p:cNvPr id="9" name="TextBox 8"/>
          <p:cNvSpPr txBox="1"/>
          <p:nvPr/>
        </p:nvSpPr>
        <p:spPr>
          <a:xfrm>
            <a:off x="1524000" y="0"/>
            <a:ext cx="8991600" cy="707886"/>
          </a:xfrm>
          <a:prstGeom prst="rect">
            <a:avLst/>
          </a:prstGeom>
          <a:noFill/>
        </p:spPr>
        <p:txBody>
          <a:bodyPr wrap="square" rtlCol="0">
            <a:spAutoFit/>
          </a:bodyPr>
          <a:lstStyle/>
          <a:p>
            <a:pPr algn="ctr"/>
            <a:r>
              <a:rPr lang="en-US" sz="4000" dirty="0">
                <a:latin typeface="Abadi" panose="020B0604020104020204" pitchFamily="34" charset="0"/>
              </a:rPr>
              <a:t>High Priests called because of faith</a:t>
            </a:r>
          </a:p>
        </p:txBody>
      </p:sp>
      <p:sp>
        <p:nvSpPr>
          <p:cNvPr id="8" name="TextBox 7"/>
          <p:cNvSpPr txBox="1"/>
          <p:nvPr/>
        </p:nvSpPr>
        <p:spPr>
          <a:xfrm>
            <a:off x="2438400" y="3429001"/>
            <a:ext cx="4114800" cy="830997"/>
          </a:xfrm>
          <a:prstGeom prst="rect">
            <a:avLst/>
          </a:prstGeom>
          <a:noFill/>
        </p:spPr>
        <p:txBody>
          <a:bodyPr wrap="square" rtlCol="0">
            <a:spAutoFit/>
          </a:bodyPr>
          <a:lstStyle/>
          <a:p>
            <a:r>
              <a:rPr lang="en-US" sz="2400" dirty="0"/>
              <a:t>…on account of their exceeding faith and good works;</a:t>
            </a:r>
          </a:p>
        </p:txBody>
      </p:sp>
      <p:sp>
        <p:nvSpPr>
          <p:cNvPr id="10" name="TextBox 9"/>
          <p:cNvSpPr txBox="1"/>
          <p:nvPr/>
        </p:nvSpPr>
        <p:spPr>
          <a:xfrm>
            <a:off x="4558496" y="4889283"/>
            <a:ext cx="5395118" cy="1569660"/>
          </a:xfrm>
          <a:prstGeom prst="rect">
            <a:avLst/>
          </a:prstGeom>
          <a:noFill/>
        </p:spPr>
        <p:txBody>
          <a:bodyPr wrap="square" rtlCol="0">
            <a:spAutoFit/>
          </a:bodyPr>
          <a:lstStyle/>
          <a:p>
            <a:r>
              <a:rPr lang="en-US" sz="2400" i="1" dirty="0">
                <a:solidFill>
                  <a:srgbClr val="FFFF00"/>
                </a:solidFill>
              </a:rPr>
              <a:t>…in the first place being left to choose good or evil; therefore they having chosen good, and exercising exceedingly great faith are called with a holy calling…”</a:t>
            </a:r>
          </a:p>
        </p:txBody>
      </p:sp>
      <p:pic>
        <p:nvPicPr>
          <p:cNvPr id="3" name="Picture 2">
            <a:extLst>
              <a:ext uri="{FF2B5EF4-FFF2-40B4-BE49-F238E27FC236}">
                <a16:creationId xmlns:a16="http://schemas.microsoft.com/office/drawing/2014/main" id="{E6DC820B-862D-4223-A557-8629BCF1EB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365" y="901411"/>
            <a:ext cx="2879667" cy="3802919"/>
          </a:xfrm>
          <a:prstGeom prst="rect">
            <a:avLst/>
          </a:prstGeom>
        </p:spPr>
      </p:pic>
    </p:spTree>
    <p:extLst>
      <p:ext uri="{BB962C8B-B14F-4D97-AF65-F5344CB8AC3E}">
        <p14:creationId xmlns:p14="http://schemas.microsoft.com/office/powerpoint/2010/main" val="100088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Image result for brick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9251" r="5252" b="356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22514" y="838200"/>
            <a:ext cx="3733800" cy="1569660"/>
          </a:xfrm>
          <a:prstGeom prst="rect">
            <a:avLst/>
          </a:prstGeom>
          <a:noFill/>
        </p:spPr>
        <p:txBody>
          <a:bodyPr wrap="square" rtlCol="0">
            <a:spAutoFit/>
          </a:bodyPr>
          <a:lstStyle/>
          <a:p>
            <a:r>
              <a:rPr lang="en-US" sz="2400" i="1" dirty="0">
                <a:solidFill>
                  <a:srgbClr val="FFFF00"/>
                </a:solidFill>
              </a:rPr>
              <a:t>“And God saw these souls that they were good, and he stood in the midst of them, and he said:…</a:t>
            </a:r>
          </a:p>
        </p:txBody>
      </p:sp>
      <p:sp>
        <p:nvSpPr>
          <p:cNvPr id="6" name="TextBox 5"/>
          <p:cNvSpPr txBox="1"/>
          <p:nvPr/>
        </p:nvSpPr>
        <p:spPr>
          <a:xfrm>
            <a:off x="0" y="6334780"/>
            <a:ext cx="7391400" cy="369332"/>
          </a:xfrm>
          <a:prstGeom prst="rect">
            <a:avLst/>
          </a:prstGeom>
          <a:noFill/>
        </p:spPr>
        <p:txBody>
          <a:bodyPr wrap="square" rtlCol="0">
            <a:spAutoFit/>
          </a:bodyPr>
          <a:lstStyle/>
          <a:p>
            <a:r>
              <a:rPr lang="en-US" dirty="0">
                <a:solidFill>
                  <a:schemeClr val="bg1"/>
                </a:solidFill>
              </a:rPr>
              <a:t>Abraham 3:23</a:t>
            </a:r>
          </a:p>
        </p:txBody>
      </p:sp>
      <p:sp>
        <p:nvSpPr>
          <p:cNvPr id="9" name="TextBox 8"/>
          <p:cNvSpPr txBox="1"/>
          <p:nvPr/>
        </p:nvSpPr>
        <p:spPr>
          <a:xfrm>
            <a:off x="1524000" y="0"/>
            <a:ext cx="8991600" cy="707886"/>
          </a:xfrm>
          <a:prstGeom prst="rect">
            <a:avLst/>
          </a:prstGeom>
          <a:noFill/>
        </p:spPr>
        <p:txBody>
          <a:bodyPr wrap="square" rtlCol="0">
            <a:spAutoFit/>
          </a:bodyPr>
          <a:lstStyle/>
          <a:p>
            <a:pPr algn="ctr"/>
            <a:r>
              <a:rPr lang="en-US" sz="4000" dirty="0">
                <a:latin typeface="Abadi" panose="020B0604020104020204" pitchFamily="34" charset="0"/>
              </a:rPr>
              <a:t>Abraham learns of pre-earth life</a:t>
            </a:r>
          </a:p>
        </p:txBody>
      </p:sp>
      <p:sp>
        <p:nvSpPr>
          <p:cNvPr id="8" name="TextBox 7"/>
          <p:cNvSpPr txBox="1"/>
          <p:nvPr/>
        </p:nvSpPr>
        <p:spPr>
          <a:xfrm>
            <a:off x="5170714" y="3744686"/>
            <a:ext cx="5279572" cy="2308324"/>
          </a:xfrm>
          <a:prstGeom prst="rect">
            <a:avLst/>
          </a:prstGeom>
          <a:noFill/>
        </p:spPr>
        <p:txBody>
          <a:bodyPr wrap="square" rtlCol="0">
            <a:spAutoFit/>
          </a:bodyPr>
          <a:lstStyle/>
          <a:p>
            <a:r>
              <a:rPr lang="en-US" sz="2400" i="1" dirty="0">
                <a:solidFill>
                  <a:srgbClr val="FFFF00"/>
                </a:solidFill>
              </a:rPr>
              <a:t>…These I will make my rulers; for he stood among those that were spirits, and he saw that they were good; and he </a:t>
            </a:r>
            <a:r>
              <a:rPr lang="en-US" sz="2400" i="1" dirty="0" err="1">
                <a:solidFill>
                  <a:srgbClr val="FFFF00"/>
                </a:solidFill>
              </a:rPr>
              <a:t>saith</a:t>
            </a:r>
            <a:r>
              <a:rPr lang="en-US" sz="2400" i="1" dirty="0">
                <a:solidFill>
                  <a:srgbClr val="FFFF00"/>
                </a:solidFill>
              </a:rPr>
              <a:t> unto me: Abraham, thou art one of them; thou </a:t>
            </a:r>
            <a:r>
              <a:rPr lang="en-US" sz="2400" i="1" dirty="0" err="1">
                <a:solidFill>
                  <a:srgbClr val="FFFF00"/>
                </a:solidFill>
              </a:rPr>
              <a:t>wast</a:t>
            </a:r>
            <a:r>
              <a:rPr lang="en-US" sz="2400" i="1" dirty="0">
                <a:solidFill>
                  <a:srgbClr val="FFFF00"/>
                </a:solidFill>
              </a:rPr>
              <a:t> chosen before thou </a:t>
            </a:r>
            <a:r>
              <a:rPr lang="en-US" sz="2400" i="1" dirty="0" err="1">
                <a:solidFill>
                  <a:srgbClr val="FFFF00"/>
                </a:solidFill>
              </a:rPr>
              <a:t>wast</a:t>
            </a:r>
            <a:r>
              <a:rPr lang="en-US" sz="2400" i="1" dirty="0">
                <a:solidFill>
                  <a:srgbClr val="FFFF00"/>
                </a:solidFill>
              </a:rPr>
              <a:t> born.”</a:t>
            </a:r>
          </a:p>
        </p:txBody>
      </p:sp>
      <p:pic>
        <p:nvPicPr>
          <p:cNvPr id="11" name="Picture 10" descr="abraham and stars.jpg"/>
          <p:cNvPicPr>
            <a:picLocks noChangeAspect="1"/>
          </p:cNvPicPr>
          <p:nvPr/>
        </p:nvPicPr>
        <p:blipFill>
          <a:blip r:embed="rId3" cstate="print"/>
          <a:stretch>
            <a:fillRect/>
          </a:stretch>
        </p:blipFill>
        <p:spPr>
          <a:xfrm>
            <a:off x="6215743" y="620485"/>
            <a:ext cx="3446417" cy="2596003"/>
          </a:xfrm>
          <a:prstGeom prst="rect">
            <a:avLst/>
          </a:prstGeom>
        </p:spPr>
      </p:pic>
    </p:spTree>
    <p:extLst>
      <p:ext uri="{BB962C8B-B14F-4D97-AF65-F5344CB8AC3E}">
        <p14:creationId xmlns:p14="http://schemas.microsoft.com/office/powerpoint/2010/main" val="33717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mage result for brick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9251" r="5252" b="356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524000" y="0"/>
            <a:ext cx="8991600" cy="707886"/>
          </a:xfrm>
          <a:prstGeom prst="rect">
            <a:avLst/>
          </a:prstGeom>
          <a:noFill/>
        </p:spPr>
        <p:txBody>
          <a:bodyPr wrap="square" rtlCol="0">
            <a:spAutoFit/>
          </a:bodyPr>
          <a:lstStyle/>
          <a:p>
            <a:pPr algn="ctr"/>
            <a:r>
              <a:rPr lang="en-US" sz="4000" dirty="0">
                <a:latin typeface="Abadi" panose="020B0604020104020204" pitchFamily="34" charset="0"/>
              </a:rPr>
              <a:t>Jesus is Chosen</a:t>
            </a:r>
          </a:p>
        </p:txBody>
      </p:sp>
      <p:sp>
        <p:nvSpPr>
          <p:cNvPr id="6" name="TextBox 5"/>
          <p:cNvSpPr txBox="1"/>
          <p:nvPr/>
        </p:nvSpPr>
        <p:spPr>
          <a:xfrm>
            <a:off x="2209800" y="1143000"/>
            <a:ext cx="3733800" cy="2308324"/>
          </a:xfrm>
          <a:prstGeom prst="rect">
            <a:avLst/>
          </a:prstGeom>
          <a:noFill/>
        </p:spPr>
        <p:txBody>
          <a:bodyPr wrap="square" rtlCol="0">
            <a:spAutoFit/>
          </a:bodyPr>
          <a:lstStyle/>
          <a:p>
            <a:r>
              <a:rPr lang="en-US" sz="2400" dirty="0">
                <a:solidFill>
                  <a:schemeClr val="bg1"/>
                </a:solidFill>
              </a:rPr>
              <a:t>“But, behold, my Beloved Son, which was my Beloved and Chosen from the beginning, said unto me—Father, thy will be done, and the glory be </a:t>
            </a:r>
            <a:r>
              <a:rPr lang="en-US" sz="2400" dirty="0" err="1">
                <a:solidFill>
                  <a:schemeClr val="bg1"/>
                </a:solidFill>
              </a:rPr>
              <a:t>thine</a:t>
            </a:r>
            <a:r>
              <a:rPr lang="en-US" sz="2400" dirty="0">
                <a:solidFill>
                  <a:schemeClr val="bg1"/>
                </a:solidFill>
              </a:rPr>
              <a:t> forever.”</a:t>
            </a:r>
          </a:p>
        </p:txBody>
      </p:sp>
      <p:sp>
        <p:nvSpPr>
          <p:cNvPr id="7" name="TextBox 6"/>
          <p:cNvSpPr txBox="1"/>
          <p:nvPr/>
        </p:nvSpPr>
        <p:spPr>
          <a:xfrm>
            <a:off x="108857" y="6334780"/>
            <a:ext cx="7391400" cy="369332"/>
          </a:xfrm>
          <a:prstGeom prst="rect">
            <a:avLst/>
          </a:prstGeom>
          <a:noFill/>
        </p:spPr>
        <p:txBody>
          <a:bodyPr wrap="square" rtlCol="0">
            <a:spAutoFit/>
          </a:bodyPr>
          <a:lstStyle/>
          <a:p>
            <a:r>
              <a:rPr lang="en-US" dirty="0">
                <a:solidFill>
                  <a:schemeClr val="bg1"/>
                </a:solidFill>
              </a:rPr>
              <a:t>Moses 4:2</a:t>
            </a:r>
          </a:p>
        </p:txBody>
      </p:sp>
      <p:pic>
        <p:nvPicPr>
          <p:cNvPr id="3" name="Picture 2">
            <a:extLst>
              <a:ext uri="{FF2B5EF4-FFF2-40B4-BE49-F238E27FC236}">
                <a16:creationId xmlns:a16="http://schemas.microsoft.com/office/drawing/2014/main" id="{9FDB1C26-CAEB-4CD5-B40B-46BEC889D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1864" y="1521695"/>
            <a:ext cx="4209442" cy="4684191"/>
          </a:xfrm>
          <a:prstGeom prst="rect">
            <a:avLst/>
          </a:prstGeom>
        </p:spPr>
      </p:pic>
    </p:spTree>
    <p:extLst>
      <p:ext uri="{BB962C8B-B14F-4D97-AF65-F5344CB8AC3E}">
        <p14:creationId xmlns:p14="http://schemas.microsoft.com/office/powerpoint/2010/main" val="605412362"/>
      </p:ext>
    </p:extLst>
  </p:cSld>
  <p:clrMapOvr>
    <a:masterClrMapping/>
  </p:clrMapOvr>
</p:sld>
</file>

<file path=ppt/theme/theme1.xml><?xml version="1.0" encoding="utf-8"?>
<a:theme xmlns:a="http://schemas.openxmlformats.org/drawingml/2006/main" name="Office Theme">
  <a:themeElements>
    <a:clrScheme name="Custom 5">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872</TotalTime>
  <Words>3343</Words>
  <Application>Microsoft Office PowerPoint</Application>
  <PresentationFormat>Widescreen</PresentationFormat>
  <Paragraphs>217</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Palatino</vt:lpstr>
      <vt:lpstr>Verdana</vt:lpstr>
      <vt:lpstr>Arial</vt:lpstr>
      <vt:lpstr>Calibri Light</vt:lpstr>
      <vt:lpstr>Calibri</vt:lpstr>
      <vt:lpstr>Calisto MT</vt:lpstr>
      <vt:lpstr>Open Sans</vt:lpstr>
      <vt:lpstr>Abadi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117</cp:revision>
  <dcterms:created xsi:type="dcterms:W3CDTF">2016-05-16T13:36:31Z</dcterms:created>
  <dcterms:modified xsi:type="dcterms:W3CDTF">2020-09-09T15:00:29Z</dcterms:modified>
</cp:coreProperties>
</file>