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2" r:id="rId2"/>
    <p:sldId id="289" r:id="rId3"/>
    <p:sldId id="291" r:id="rId4"/>
    <p:sldId id="293" r:id="rId5"/>
    <p:sldId id="287" r:id="rId6"/>
    <p:sldId id="294" r:id="rId7"/>
    <p:sldId id="295" r:id="rId8"/>
    <p:sldId id="288" r:id="rId9"/>
    <p:sldId id="296" r:id="rId10"/>
    <p:sldId id="303" r:id="rId11"/>
    <p:sldId id="304" r:id="rId12"/>
    <p:sldId id="305" r:id="rId13"/>
    <p:sldId id="298" r:id="rId14"/>
    <p:sldId id="297" r:id="rId15"/>
    <p:sldId id="299" r:id="rId16"/>
    <p:sldId id="300" r:id="rId17"/>
    <p:sldId id="301" r:id="rId18"/>
    <p:sldId id="302" r:id="rId19"/>
    <p:sldId id="306" r:id="rId20"/>
    <p:sldId id="307" r:id="rId21"/>
    <p:sldId id="284" r:id="rId22"/>
    <p:sldId id="286" r:id="rId23"/>
    <p:sldId id="290" r:id="rId24"/>
  </p:sldIdLst>
  <p:sldSz cx="12192000" cy="6858000"/>
  <p:notesSz cx="6858000" cy="9144000"/>
  <p:embeddedFontLst>
    <p:embeddedFont>
      <p:font typeface="Abadi" panose="020B0604020104020204" pitchFamily="34" charset="0"/>
      <p:regular r:id="rId26"/>
    </p:embeddedFont>
    <p:embeddedFont>
      <p:font typeface="Britannic Bold" panose="020B0903060703020204"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olonna MT" panose="04020805060202030203" pitchFamily="82" charset="0"/>
      <p:regular r:id="rId34"/>
    </p:embeddedFont>
    <p:embeddedFont>
      <p:font typeface="Palatino"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mormonnewsroom.org/article/elder-jos%C3%A9-teixeira"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2AA743-09B4-409B-B771-2EB675809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120</a:t>
            </a:r>
          </a:p>
        </p:txBody>
      </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Saved By Grace</a:t>
            </a:r>
          </a:p>
          <a:p>
            <a:pPr algn="ctr"/>
            <a:r>
              <a:rPr lang="en-US" sz="6000" dirty="0">
                <a:solidFill>
                  <a:schemeClr val="bg1"/>
                </a:solidFill>
                <a:latin typeface="Britannic Bold" panose="020B0903060703020204" pitchFamily="34" charset="0"/>
              </a:rPr>
              <a:t>Ephesians 2-3</a:t>
            </a:r>
            <a:endParaRPr lang="en-US" sz="4400" dirty="0">
              <a:solidFill>
                <a:schemeClr val="bg1"/>
              </a:solidFill>
              <a:latin typeface="Britannic Bold" panose="020B0903060703020204" pitchFamily="34" charset="0"/>
            </a:endParaRPr>
          </a:p>
        </p:txBody>
      </p:sp>
      <p:sp>
        <p:nvSpPr>
          <p:cNvPr id="2" name="Rectangle 1"/>
          <p:cNvSpPr/>
          <p:nvPr/>
        </p:nvSpPr>
        <p:spPr>
          <a:xfrm>
            <a:off x="5540828" y="3486835"/>
            <a:ext cx="3657600" cy="1200329"/>
          </a:xfrm>
          <a:prstGeom prst="rect">
            <a:avLst/>
          </a:prstGeom>
        </p:spPr>
        <p:txBody>
          <a:bodyPr wrap="square">
            <a:spAutoFit/>
          </a:bodyPr>
          <a:lstStyle/>
          <a:p>
            <a:r>
              <a:rPr lang="en-US" i="1" dirty="0">
                <a:solidFill>
                  <a:schemeClr val="bg1"/>
                </a:solidFill>
                <a:latin typeface="Palatino"/>
              </a:rPr>
              <a:t>Behold, how good and how pleasant it is for brethren to dwell together in unity!</a:t>
            </a:r>
          </a:p>
          <a:p>
            <a:r>
              <a:rPr lang="en-US" i="1" dirty="0">
                <a:solidFill>
                  <a:schemeClr val="bg1"/>
                </a:solidFill>
                <a:latin typeface="Palatino"/>
              </a:rPr>
              <a:t>Psalm 133:1</a:t>
            </a:r>
            <a:endParaRPr lang="en-US" i="1" dirty="0">
              <a:solidFill>
                <a:schemeClr val="bg1"/>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5" name="Group 84"/>
          <p:cNvGrpSpPr/>
          <p:nvPr/>
        </p:nvGrpSpPr>
        <p:grpSpPr>
          <a:xfrm>
            <a:off x="1245054" y="2590801"/>
            <a:ext cx="3050721" cy="2895600"/>
            <a:chOff x="304800" y="3429000"/>
            <a:chExt cx="3050721" cy="2895600"/>
          </a:xfrm>
        </p:grpSpPr>
        <p:pic>
          <p:nvPicPr>
            <p:cNvPr id="86" name="Picture 4" descr="Image result for ston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p:cNvGrpSpPr/>
            <p:nvPr/>
          </p:nvGrpSpPr>
          <p:grpSpPr>
            <a:xfrm rot="2107423">
              <a:off x="1281104" y="3790950"/>
              <a:ext cx="376315" cy="879933"/>
              <a:chOff x="7696200" y="914400"/>
              <a:chExt cx="685800" cy="2438400"/>
            </a:xfrm>
          </p:grpSpPr>
          <p:sp>
            <p:nvSpPr>
              <p:cNvPr id="119" name="Moon 11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15" name="Moon 11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80407"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269671"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7"/>
            <p:cNvGrpSpPr/>
            <p:nvPr/>
          </p:nvGrpSpPr>
          <p:grpSpPr>
            <a:xfrm>
              <a:off x="2028864" y="5256478"/>
              <a:ext cx="248519" cy="434702"/>
              <a:chOff x="2438400" y="402137"/>
              <a:chExt cx="2514600" cy="4398463"/>
            </a:xfrm>
          </p:grpSpPr>
          <p:sp>
            <p:nvSpPr>
              <p:cNvPr id="111"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Wave 108"/>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ame 109"/>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3"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760" t="81556" r="14450" b="5825"/>
          <a:stretch/>
        </p:blipFill>
        <p:spPr bwMode="auto">
          <a:xfrm>
            <a:off x="8404216" y="5840008"/>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17" t="33989" r="70593" b="52421"/>
          <a:stretch/>
        </p:blipFill>
        <p:spPr bwMode="auto">
          <a:xfrm>
            <a:off x="5179320" y="5799187"/>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570" t="57934" r="45210" b="25239"/>
          <a:stretch/>
        </p:blipFill>
        <p:spPr bwMode="auto">
          <a:xfrm>
            <a:off x="1576151" y="5799186"/>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476" t="36901" r="36176" b="47890"/>
          <a:stretch/>
        </p:blipFill>
        <p:spPr bwMode="auto">
          <a:xfrm>
            <a:off x="6910151" y="5842734"/>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760" t="81556" r="14450" b="5825"/>
          <a:stretch/>
        </p:blipFill>
        <p:spPr bwMode="auto">
          <a:xfrm>
            <a:off x="3494757" y="5840009"/>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Image result for stone wal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570" t="57934" r="45210" b="25239"/>
          <a:stretch/>
        </p:blipFill>
        <p:spPr bwMode="auto">
          <a:xfrm flipH="1">
            <a:off x="10028907" y="5804630"/>
            <a:ext cx="1017813" cy="56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Mysteries of God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2007281" cy="369332"/>
          </a:xfrm>
          <a:prstGeom prst="rect">
            <a:avLst/>
          </a:prstGeom>
        </p:spPr>
        <p:txBody>
          <a:bodyPr wrap="none">
            <a:spAutoFit/>
          </a:bodyPr>
          <a:lstStyle/>
          <a:p>
            <a:r>
              <a:rPr lang="en-US" dirty="0">
                <a:solidFill>
                  <a:schemeClr val="bg1"/>
                </a:solidFill>
                <a:latin typeface="Calibri" panose="020F0502020204030204" pitchFamily="34" charset="0"/>
              </a:rPr>
              <a:t>Ephesians 3:3-6; 17</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2" name="Rectangle 1"/>
          <p:cNvSpPr/>
          <p:nvPr/>
        </p:nvSpPr>
        <p:spPr>
          <a:xfrm>
            <a:off x="928254" y="1526693"/>
            <a:ext cx="6096000" cy="2862322"/>
          </a:xfrm>
          <a:prstGeom prst="rect">
            <a:avLst/>
          </a:prstGeom>
        </p:spPr>
        <p:txBody>
          <a:bodyPr>
            <a:spAutoFit/>
          </a:bodyPr>
          <a:lstStyle/>
          <a:p>
            <a:r>
              <a:rPr lang="en-US" dirty="0">
                <a:solidFill>
                  <a:schemeClr val="bg1"/>
                </a:solidFill>
                <a:latin typeface="Calibri" panose="020F0502020204030204" pitchFamily="34" charset="0"/>
              </a:rPr>
              <a:t> </a:t>
            </a:r>
            <a:r>
              <a:rPr lang="en-US" i="1" dirty="0">
                <a:solidFill>
                  <a:schemeClr val="bg1"/>
                </a:solidFill>
                <a:latin typeface="Calibri" panose="020F0502020204030204" pitchFamily="34" charset="0"/>
              </a:rPr>
              <a:t>Mystery</a:t>
            </a:r>
            <a:r>
              <a:rPr lang="en-US" dirty="0">
                <a:solidFill>
                  <a:schemeClr val="bg1"/>
                </a:solidFill>
                <a:latin typeface="Calibri" panose="020F0502020204030204" pitchFamily="34" charset="0"/>
              </a:rPr>
              <a:t>  =  a sacred truth made known by revelation.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mystery Paul wrote about is that both Jews and Gentiles can become heirs of the gospel covenant through Christ. This was a doctrine that “in other ages was not made known unto the sons of men”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Paul taught that all those who follow Christ take upon themselves His name and become His seed and “heirs of the kingdom of God.”</a:t>
            </a:r>
            <a:endParaRPr lang="en-US" dirty="0">
              <a:solidFill>
                <a:schemeClr val="bg1"/>
              </a:solidFill>
            </a:endParaRPr>
          </a:p>
        </p:txBody>
      </p:sp>
      <p:sp>
        <p:nvSpPr>
          <p:cNvPr id="9" name="Rectangle 8"/>
          <p:cNvSpPr/>
          <p:nvPr/>
        </p:nvSpPr>
        <p:spPr>
          <a:xfrm>
            <a:off x="5167745" y="5263726"/>
            <a:ext cx="6096000" cy="923330"/>
          </a:xfrm>
          <a:prstGeom prst="rect">
            <a:avLst/>
          </a:prstGeom>
        </p:spPr>
        <p:txBody>
          <a:bodyPr>
            <a:spAutoFit/>
          </a:bodyPr>
          <a:lstStyle/>
          <a:p>
            <a:r>
              <a:rPr lang="en-US" dirty="0">
                <a:solidFill>
                  <a:schemeClr val="bg1"/>
                </a:solidFill>
                <a:latin typeface="Calibri" panose="020F0502020204030204" pitchFamily="34" charset="0"/>
              </a:rPr>
              <a:t>His prayer for the Ephesian Saints was that Christ would “dwell in [their] hearts by faith” and that they would come to know the love of Christ.</a:t>
            </a:r>
            <a:endParaRPr lang="en-US" dirty="0">
              <a:solidFill>
                <a:schemeClr val="bg1"/>
              </a:solidFill>
            </a:endParaRPr>
          </a:p>
        </p:txBody>
      </p:sp>
      <p:grpSp>
        <p:nvGrpSpPr>
          <p:cNvPr id="7" name="Group 6"/>
          <p:cNvGrpSpPr/>
          <p:nvPr/>
        </p:nvGrpSpPr>
        <p:grpSpPr>
          <a:xfrm>
            <a:off x="7439892" y="1445982"/>
            <a:ext cx="3499678" cy="3198792"/>
            <a:chOff x="7577750" y="1448554"/>
            <a:chExt cx="2797521" cy="2577656"/>
          </a:xfrm>
        </p:grpSpPr>
        <p:pic>
          <p:nvPicPr>
            <p:cNvPr id="5" name="Picture 2" descr="Image result for baptism lds paintings"/>
            <p:cNvPicPr>
              <a:picLocks noChangeAspect="1" noChangeArrowheads="1"/>
            </p:cNvPicPr>
            <p:nvPr/>
          </p:nvPicPr>
          <p:blipFill rotWithShape="1">
            <a:blip r:embed="rId3">
              <a:extLst>
                <a:ext uri="{28A0092B-C50C-407E-A947-70E740481C1C}">
                  <a14:useLocalDpi xmlns:a14="http://schemas.microsoft.com/office/drawing/2010/main" val="0"/>
                </a:ext>
              </a:extLst>
            </a:blip>
            <a:srcRect l="6937" t="1495" r="6680" b="3807"/>
            <a:stretch/>
          </p:blipFill>
          <p:spPr bwMode="auto">
            <a:xfrm>
              <a:off x="7577750" y="1448554"/>
              <a:ext cx="2797521" cy="2435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590716" y="3852601"/>
              <a:ext cx="688360" cy="173609"/>
            </a:xfrm>
            <a:prstGeom prst="rect">
              <a:avLst/>
            </a:prstGeom>
          </p:spPr>
          <p:txBody>
            <a:bodyPr wrap="none">
              <a:spAutoFit/>
            </a:bodyPr>
            <a:lstStyle/>
            <a:p>
              <a:r>
                <a:rPr lang="en-US" sz="800" dirty="0">
                  <a:solidFill>
                    <a:schemeClr val="bg1"/>
                  </a:solidFill>
                  <a:latin typeface="Calibri" panose="020F0502020204030204" pitchFamily="34" charset="0"/>
                </a:rPr>
                <a:t>Doc Christensen</a:t>
              </a:r>
              <a:endParaRPr lang="en-US" sz="800" dirty="0"/>
            </a:p>
          </p:txBody>
        </p:sp>
      </p:grpSp>
    </p:spTree>
    <p:extLst>
      <p:ext uri="{BB962C8B-B14F-4D97-AF65-F5344CB8AC3E}">
        <p14:creationId xmlns:p14="http://schemas.microsoft.com/office/powerpoint/2010/main" val="238979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Seeking God’s Help</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891865" cy="369332"/>
          </a:xfrm>
          <a:prstGeom prst="rect">
            <a:avLst/>
          </a:prstGeom>
        </p:spPr>
        <p:txBody>
          <a:bodyPr wrap="none">
            <a:spAutoFit/>
          </a:bodyPr>
          <a:lstStyle/>
          <a:p>
            <a:r>
              <a:rPr lang="en-US" dirty="0">
                <a:solidFill>
                  <a:schemeClr val="bg1"/>
                </a:solidFill>
                <a:latin typeface="Calibri" panose="020F0502020204030204" pitchFamily="34" charset="0"/>
              </a:rPr>
              <a:t>Ephesians 3:11-12</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2" name="Rectangle 1"/>
          <p:cNvSpPr/>
          <p:nvPr/>
        </p:nvSpPr>
        <p:spPr>
          <a:xfrm>
            <a:off x="845126" y="1921547"/>
            <a:ext cx="6096000" cy="3477875"/>
          </a:xfrm>
          <a:prstGeom prst="rect">
            <a:avLst/>
          </a:prstGeom>
        </p:spPr>
        <p:txBody>
          <a:bodyPr>
            <a:spAutoFit/>
          </a:bodyPr>
          <a:lstStyle/>
          <a:p>
            <a:r>
              <a:rPr lang="en-US" sz="2000" dirty="0">
                <a:solidFill>
                  <a:schemeClr val="bg1"/>
                </a:solidFill>
                <a:latin typeface="Calibri" panose="020F0502020204030204" pitchFamily="34" charset="0"/>
              </a:rPr>
              <a:t> </a:t>
            </a:r>
            <a:r>
              <a:rPr lang="en-US" sz="2000" dirty="0">
                <a:solidFill>
                  <a:schemeClr val="bg1"/>
                </a:solidFill>
              </a:rPr>
              <a:t>Paul taught that through Jesus Christ and our faith in Him, we can “have boldness and access [to God] with confidence.”</a:t>
            </a:r>
          </a:p>
          <a:p>
            <a:endParaRPr lang="en-US" sz="2000" dirty="0">
              <a:solidFill>
                <a:schemeClr val="bg1"/>
              </a:solidFill>
            </a:endParaRPr>
          </a:p>
          <a:p>
            <a:r>
              <a:rPr lang="en-US" sz="2000" dirty="0">
                <a:solidFill>
                  <a:schemeClr val="bg1"/>
                </a:solidFill>
              </a:rPr>
              <a:t>The word “boldness” can be understood as confidence in the presence of God. </a:t>
            </a:r>
          </a:p>
          <a:p>
            <a:endParaRPr lang="en-US" sz="2000" dirty="0">
              <a:solidFill>
                <a:schemeClr val="bg1"/>
              </a:solidFill>
            </a:endParaRPr>
          </a:p>
          <a:p>
            <a:r>
              <a:rPr lang="en-US" sz="2000" dirty="0">
                <a:solidFill>
                  <a:schemeClr val="bg1"/>
                </a:solidFill>
              </a:rPr>
              <a:t>Because of the Savior, in this life we can freely approach God the Father through prayer in the name of Jesus Christ, and in the next life we can enter God’s presence with confidence.</a:t>
            </a:r>
          </a:p>
        </p:txBody>
      </p:sp>
      <p:grpSp>
        <p:nvGrpSpPr>
          <p:cNvPr id="5" name="Group 4"/>
          <p:cNvGrpSpPr/>
          <p:nvPr/>
        </p:nvGrpSpPr>
        <p:grpSpPr>
          <a:xfrm>
            <a:off x="7451001" y="1381831"/>
            <a:ext cx="3849389" cy="4877153"/>
            <a:chOff x="7451001" y="1381831"/>
            <a:chExt cx="3849389" cy="4877153"/>
          </a:xfrm>
        </p:grpSpPr>
        <p:pic>
          <p:nvPicPr>
            <p:cNvPr id="2050" name="Picture 2" descr="Image result for prayer doc christen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001" y="1381831"/>
              <a:ext cx="3849389" cy="477163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454913" y="6043540"/>
              <a:ext cx="861133" cy="215444"/>
            </a:xfrm>
            <a:prstGeom prst="rect">
              <a:avLst/>
            </a:prstGeom>
          </p:spPr>
          <p:txBody>
            <a:bodyPr wrap="none">
              <a:spAutoFit/>
            </a:bodyPr>
            <a:lstStyle/>
            <a:p>
              <a:r>
                <a:rPr lang="en-US" sz="800" dirty="0">
                  <a:solidFill>
                    <a:schemeClr val="bg1"/>
                  </a:solidFill>
                  <a:latin typeface="Calibri" panose="020F0502020204030204" pitchFamily="34" charset="0"/>
                </a:rPr>
                <a:t>Doc Christensen</a:t>
              </a:r>
              <a:endParaRPr lang="en-US" sz="800" dirty="0"/>
            </a:p>
          </p:txBody>
        </p:sp>
      </p:grpSp>
    </p:spTree>
    <p:extLst>
      <p:ext uri="{BB962C8B-B14F-4D97-AF65-F5344CB8AC3E}">
        <p14:creationId xmlns:p14="http://schemas.microsoft.com/office/powerpoint/2010/main" val="26042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Whole Family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3:15</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5" name="Rectangle 4"/>
          <p:cNvSpPr/>
          <p:nvPr/>
        </p:nvSpPr>
        <p:spPr>
          <a:xfrm>
            <a:off x="187106" y="1302458"/>
            <a:ext cx="3370906" cy="2308324"/>
          </a:xfrm>
          <a:prstGeom prst="rect">
            <a:avLst/>
          </a:prstGeom>
        </p:spPr>
        <p:txBody>
          <a:bodyPr wrap="square">
            <a:spAutoFit/>
          </a:bodyPr>
          <a:lstStyle/>
          <a:p>
            <a:r>
              <a:rPr lang="en-US" dirty="0">
                <a:solidFill>
                  <a:schemeClr val="bg1"/>
                </a:solidFill>
                <a:latin typeface="Abadi" panose="020B0604020104020204" pitchFamily="34" charset="0"/>
              </a:rPr>
              <a:t>"So we see that there is a family organization in heaven, and part of it on earth, but in both places it is named after God the Father of Jesus Christ. And why not, since those in heaven and all on earth who have made the covenant are his heirs?" (8)</a:t>
            </a:r>
            <a:endParaRPr lang="en-US" dirty="0">
              <a:solidFill>
                <a:schemeClr val="bg1"/>
              </a:solidFill>
            </a:endParaRPr>
          </a:p>
        </p:txBody>
      </p:sp>
      <p:sp>
        <p:nvSpPr>
          <p:cNvPr id="7" name="Rectangle 6"/>
          <p:cNvSpPr/>
          <p:nvPr/>
        </p:nvSpPr>
        <p:spPr>
          <a:xfrm>
            <a:off x="7894929" y="3673542"/>
            <a:ext cx="3992579" cy="2862322"/>
          </a:xfrm>
          <a:prstGeom prst="rect">
            <a:avLst/>
          </a:prstGeom>
        </p:spPr>
        <p:txBody>
          <a:bodyPr wrap="square">
            <a:spAutoFit/>
          </a:bodyPr>
          <a:lstStyle/>
          <a:p>
            <a:r>
              <a:rPr lang="en-US" dirty="0">
                <a:solidFill>
                  <a:schemeClr val="bg1"/>
                </a:solidFill>
                <a:latin typeface="Abadi" panose="020B0604020104020204" pitchFamily="34" charset="0"/>
              </a:rPr>
              <a:t>"...people are more important than organizations. We are trying to teach principles and guidelines more than programs as we seek to strengthen the inner person with the Spirit of God. Our effectiveness can be judged best by the way that inner strength is translated into action. What our religion really is can best be judged by our lives. (9)</a:t>
            </a:r>
            <a:endParaRPr lang="en-US" dirty="0">
              <a:solidFill>
                <a:schemeClr val="bg1"/>
              </a:solidFill>
            </a:endParaRPr>
          </a:p>
        </p:txBody>
      </p:sp>
      <p:grpSp>
        <p:nvGrpSpPr>
          <p:cNvPr id="8" name="Group 7"/>
          <p:cNvGrpSpPr/>
          <p:nvPr/>
        </p:nvGrpSpPr>
        <p:grpSpPr>
          <a:xfrm>
            <a:off x="3769636" y="1662545"/>
            <a:ext cx="4023546" cy="3318884"/>
            <a:chOff x="4249987" y="1474222"/>
            <a:chExt cx="3081968" cy="2398260"/>
          </a:xfrm>
        </p:grpSpPr>
        <p:pic>
          <p:nvPicPr>
            <p:cNvPr id="3074" name="Picture 2" descr="Image result for ward famili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55" y="1474222"/>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249987" y="3716800"/>
              <a:ext cx="989911" cy="155682"/>
            </a:xfrm>
            <a:prstGeom prst="rect">
              <a:avLst/>
            </a:prstGeom>
          </p:spPr>
          <p:txBody>
            <a:bodyPr wrap="none">
              <a:spAutoFit/>
            </a:bodyPr>
            <a:lstStyle/>
            <a:p>
              <a:r>
                <a:rPr lang="en-US" sz="800" dirty="0">
                  <a:solidFill>
                    <a:schemeClr val="bg1"/>
                  </a:solidFill>
                  <a:latin typeface="Calibri" panose="020F0502020204030204" pitchFamily="34" charset="0"/>
                </a:rPr>
                <a:t>West Chester Ward Family</a:t>
              </a:r>
              <a:endParaRPr lang="en-US" sz="800" dirty="0"/>
            </a:p>
          </p:txBody>
        </p:sp>
      </p:grpSp>
    </p:spTree>
    <p:extLst>
      <p:ext uri="{BB962C8B-B14F-4D97-AF65-F5344CB8AC3E}">
        <p14:creationId xmlns:p14="http://schemas.microsoft.com/office/powerpoint/2010/main" val="1759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First Presidency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700154" y="1714005"/>
            <a:ext cx="6096000" cy="3693319"/>
          </a:xfrm>
          <a:prstGeom prst="rect">
            <a:avLst/>
          </a:prstGeom>
        </p:spPr>
        <p:txBody>
          <a:bodyPr>
            <a:spAutoFit/>
          </a:bodyPr>
          <a:lstStyle/>
          <a:p>
            <a:pPr fontAlgn="base"/>
            <a:r>
              <a:rPr lang="en-US" dirty="0">
                <a:solidFill>
                  <a:schemeClr val="bg1"/>
                </a:solidFill>
                <a:latin typeface="Calibri" panose="020F0502020204030204" pitchFamily="34" charset="0"/>
              </a:rPr>
              <a:t>The First Presidency is the highest governing body of the Church. Its members are special witnesses of the name of Jesus Christ, called to teach and testify of Him throughout the world. Members of the First Presidency travel around the world to speak to members and local leaders; when not traveling, they counsel together and with other general Church leaders on matters affecting the worldwide Church, such as missionary work, temple building and spiritual and temporal welfare.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The current First Presidency is:</a:t>
            </a:r>
          </a:p>
          <a:p>
            <a:pPr fontAlgn="base"/>
            <a:r>
              <a:rPr lang="en-US" dirty="0">
                <a:solidFill>
                  <a:schemeClr val="bg1"/>
                </a:solidFill>
                <a:latin typeface="Calibri" panose="020F0502020204030204" pitchFamily="34" charset="0"/>
              </a:rPr>
              <a:t>President Russel M. Nelson (President)</a:t>
            </a:r>
          </a:p>
          <a:p>
            <a:pPr fontAlgn="base"/>
            <a:r>
              <a:rPr lang="en-US" dirty="0">
                <a:solidFill>
                  <a:schemeClr val="bg1"/>
                </a:solidFill>
                <a:latin typeface="Calibri" panose="020F0502020204030204" pitchFamily="34" charset="0"/>
              </a:rPr>
              <a:t>President Dallin H. Oaks (First Counselor)</a:t>
            </a:r>
          </a:p>
          <a:p>
            <a:pPr fontAlgn="base"/>
            <a:r>
              <a:rPr lang="en-US" dirty="0">
                <a:solidFill>
                  <a:schemeClr val="bg1"/>
                </a:solidFill>
                <a:latin typeface="Calibri" panose="020F0502020204030204" pitchFamily="34" charset="0"/>
              </a:rPr>
              <a:t>President Henry B. Eyring (Second Counselor)</a:t>
            </a:r>
            <a:endParaRPr lang="en-US" b="0" i="0" dirty="0">
              <a:solidFill>
                <a:schemeClr val="bg1"/>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90FD2A13-CEAB-4CA6-AE3E-35BC570A0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90" y="1301750"/>
            <a:ext cx="3390900" cy="4254500"/>
          </a:xfrm>
          <a:prstGeom prst="rect">
            <a:avLst/>
          </a:prstGeom>
        </p:spPr>
      </p:pic>
    </p:spTree>
    <p:extLst>
      <p:ext uri="{BB962C8B-B14F-4D97-AF65-F5344CB8AC3E}">
        <p14:creationId xmlns:p14="http://schemas.microsoft.com/office/powerpoint/2010/main" val="77337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Quorum of the Twelve Apostles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782781" y="1235471"/>
            <a:ext cx="7727373" cy="5632311"/>
          </a:xfrm>
          <a:prstGeom prst="rect">
            <a:avLst/>
          </a:prstGeom>
        </p:spPr>
        <p:txBody>
          <a:bodyPr wrap="square">
            <a:spAutoFit/>
          </a:bodyPr>
          <a:lstStyle/>
          <a:p>
            <a:pPr fontAlgn="base"/>
            <a:r>
              <a:rPr lang="en-US" dirty="0">
                <a:solidFill>
                  <a:schemeClr val="bg1"/>
                </a:solidFill>
              </a:rPr>
              <a:t>The Quorum of the Twelve Apostles is the second-highest presiding body in the government of the Church. Its members travel the world as special witnesses of the name of Christ and serve under the direction of the First Presidency.</a:t>
            </a:r>
          </a:p>
          <a:p>
            <a:pPr fontAlgn="base"/>
            <a:endParaRPr lang="en-US" dirty="0">
              <a:solidFill>
                <a:schemeClr val="bg1"/>
              </a:solidFill>
            </a:endParaRPr>
          </a:p>
          <a:p>
            <a:pPr fontAlgn="base"/>
            <a:r>
              <a:rPr lang="en-US" dirty="0">
                <a:solidFill>
                  <a:schemeClr val="bg1"/>
                </a:solidFill>
              </a:rPr>
              <a:t>The current Quorum of the Twelve Apostles is:</a:t>
            </a:r>
          </a:p>
          <a:p>
            <a:pPr fontAlgn="base"/>
            <a:r>
              <a:rPr lang="en-US" dirty="0">
                <a:solidFill>
                  <a:schemeClr val="bg1"/>
                </a:solidFill>
              </a:rPr>
              <a:t>President  M. Russell Ballard</a:t>
            </a:r>
          </a:p>
          <a:p>
            <a:pPr fontAlgn="base"/>
            <a:r>
              <a:rPr lang="en-US" dirty="0">
                <a:solidFill>
                  <a:schemeClr val="bg1"/>
                </a:solidFill>
              </a:rPr>
              <a:t>Elder Robert D. Hales</a:t>
            </a:r>
          </a:p>
          <a:p>
            <a:pPr fontAlgn="base"/>
            <a:r>
              <a:rPr lang="en-US" dirty="0">
                <a:solidFill>
                  <a:schemeClr val="bg1"/>
                </a:solidFill>
              </a:rPr>
              <a:t>Elder Jeffrey R. Holland</a:t>
            </a:r>
          </a:p>
          <a:p>
            <a:pPr fontAlgn="base"/>
            <a:r>
              <a:rPr lang="en-US" dirty="0">
                <a:solidFill>
                  <a:schemeClr val="bg1"/>
                </a:solidFill>
              </a:rPr>
              <a:t>Elder Dieter F. Uchtdorf</a:t>
            </a:r>
          </a:p>
          <a:p>
            <a:pPr fontAlgn="base"/>
            <a:r>
              <a:rPr lang="en-US" dirty="0">
                <a:solidFill>
                  <a:schemeClr val="bg1"/>
                </a:solidFill>
              </a:rPr>
              <a:t>Elder David A. Bednar</a:t>
            </a:r>
          </a:p>
          <a:p>
            <a:pPr fontAlgn="base"/>
            <a:r>
              <a:rPr lang="en-US" dirty="0">
                <a:solidFill>
                  <a:schemeClr val="bg1"/>
                </a:solidFill>
              </a:rPr>
              <a:t>Elder Quentin L. Cook</a:t>
            </a:r>
          </a:p>
          <a:p>
            <a:pPr fontAlgn="base"/>
            <a:r>
              <a:rPr lang="en-US" dirty="0">
                <a:solidFill>
                  <a:schemeClr val="bg1"/>
                </a:solidFill>
              </a:rPr>
              <a:t>Elder D. Todd </a:t>
            </a:r>
            <a:r>
              <a:rPr lang="en-US" dirty="0" err="1">
                <a:solidFill>
                  <a:schemeClr val="bg1"/>
                </a:solidFill>
              </a:rPr>
              <a:t>Christofferson</a:t>
            </a:r>
            <a:endParaRPr lang="en-US" dirty="0">
              <a:solidFill>
                <a:schemeClr val="bg1"/>
              </a:solidFill>
            </a:endParaRPr>
          </a:p>
          <a:p>
            <a:pPr fontAlgn="base"/>
            <a:r>
              <a:rPr lang="en-US" dirty="0">
                <a:solidFill>
                  <a:schemeClr val="bg1"/>
                </a:solidFill>
              </a:rPr>
              <a:t>Elder Neil L. Andersen</a:t>
            </a:r>
          </a:p>
          <a:p>
            <a:pPr fontAlgn="base"/>
            <a:r>
              <a:rPr lang="en-US" dirty="0">
                <a:solidFill>
                  <a:schemeClr val="bg1"/>
                </a:solidFill>
              </a:rPr>
              <a:t>Elder Ronald A. </a:t>
            </a:r>
            <a:r>
              <a:rPr lang="en-US" dirty="0" err="1">
                <a:solidFill>
                  <a:schemeClr val="bg1"/>
                </a:solidFill>
              </a:rPr>
              <a:t>Rasband</a:t>
            </a:r>
            <a:endParaRPr lang="en-US" dirty="0">
              <a:solidFill>
                <a:schemeClr val="bg1"/>
              </a:solidFill>
            </a:endParaRPr>
          </a:p>
          <a:p>
            <a:pPr fontAlgn="base"/>
            <a:r>
              <a:rPr lang="en-US" dirty="0">
                <a:solidFill>
                  <a:schemeClr val="bg1"/>
                </a:solidFill>
              </a:rPr>
              <a:t>Elder Gary E. Stevenson</a:t>
            </a:r>
          </a:p>
          <a:p>
            <a:pPr fontAlgn="base"/>
            <a:r>
              <a:rPr lang="en-US" dirty="0">
                <a:solidFill>
                  <a:schemeClr val="bg1"/>
                </a:solidFill>
              </a:rPr>
              <a:t>Elder Dale G. </a:t>
            </a:r>
            <a:r>
              <a:rPr lang="en-US" dirty="0" err="1">
                <a:solidFill>
                  <a:schemeClr val="bg1"/>
                </a:solidFill>
              </a:rPr>
              <a:t>Renlund</a:t>
            </a:r>
            <a:endParaRPr lang="en-US" dirty="0">
              <a:solidFill>
                <a:schemeClr val="bg1"/>
              </a:solidFill>
            </a:endParaRPr>
          </a:p>
          <a:p>
            <a:pPr fontAlgn="base"/>
            <a:r>
              <a:rPr lang="en-US" dirty="0">
                <a:solidFill>
                  <a:schemeClr val="bg1"/>
                </a:solidFill>
              </a:rPr>
              <a:t>Elder Gerrit W. Gong</a:t>
            </a:r>
          </a:p>
          <a:p>
            <a:pPr fontAlgn="base"/>
            <a:r>
              <a:rPr lang="en-US" dirty="0">
                <a:solidFill>
                  <a:schemeClr val="bg1"/>
                </a:solidFill>
              </a:rPr>
              <a:t>Elder </a:t>
            </a:r>
            <a:r>
              <a:rPr lang="en-US" dirty="0" err="1">
                <a:solidFill>
                  <a:schemeClr val="bg1"/>
                </a:solidFill>
              </a:rPr>
              <a:t>Ulisses</a:t>
            </a:r>
            <a:r>
              <a:rPr lang="en-US" dirty="0">
                <a:solidFill>
                  <a:schemeClr val="bg1"/>
                </a:solidFill>
              </a:rPr>
              <a:t> Soares</a:t>
            </a:r>
          </a:p>
          <a:p>
            <a:pPr fontAlgn="base"/>
            <a:endParaRPr lang="en-US" dirty="0">
              <a:solidFill>
                <a:schemeClr val="bg1"/>
              </a:solidFill>
            </a:endParaRPr>
          </a:p>
          <a:p>
            <a:pPr fontAlgn="base"/>
            <a:endParaRPr lang="en-US" dirty="0">
              <a:solidFill>
                <a:schemeClr val="bg1"/>
              </a:solidFill>
            </a:endParaRPr>
          </a:p>
        </p:txBody>
      </p:sp>
      <p:pic>
        <p:nvPicPr>
          <p:cNvPr id="2050" name="Picture 2" descr="Image result for quorum of the twelve">
            <a:extLst>
              <a:ext uri="{FF2B5EF4-FFF2-40B4-BE49-F238E27FC236}">
                <a16:creationId xmlns:a16="http://schemas.microsoft.com/office/drawing/2014/main" id="{291700CF-ECD3-4EF0-B162-3C36CCDA6C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358361"/>
            <a:ext cx="4872790" cy="38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4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Presidency of the Seventy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56464" y="1160126"/>
            <a:ext cx="7727373" cy="3416320"/>
          </a:xfrm>
          <a:prstGeom prst="rect">
            <a:avLst/>
          </a:prstGeom>
        </p:spPr>
        <p:txBody>
          <a:bodyPr wrap="square">
            <a:spAutoFit/>
          </a:bodyPr>
          <a:lstStyle/>
          <a:p>
            <a:pPr fontAlgn="base"/>
            <a:r>
              <a:rPr lang="en-US" dirty="0">
                <a:solidFill>
                  <a:schemeClr val="bg1"/>
                </a:solidFill>
              </a:rPr>
              <a:t>The Presidency of the Seventy consists of seven General Authority Seventies who are called by the First Presidency and given authority to preside over the various Quorums of the Seventy.</a:t>
            </a:r>
          </a:p>
          <a:p>
            <a:pPr fontAlgn="base"/>
            <a:endParaRPr lang="en-US" dirty="0">
              <a:solidFill>
                <a:schemeClr val="bg1"/>
              </a:solidFill>
            </a:endParaRPr>
          </a:p>
          <a:p>
            <a:pPr fontAlgn="base"/>
            <a:r>
              <a:rPr lang="en-US" dirty="0">
                <a:solidFill>
                  <a:schemeClr val="bg1"/>
                </a:solidFill>
              </a:rPr>
              <a:t>The current Presidency of the Seventy is:</a:t>
            </a:r>
          </a:p>
          <a:p>
            <a:pPr fontAlgn="base"/>
            <a:r>
              <a:rPr lang="en-US" dirty="0">
                <a:solidFill>
                  <a:schemeClr val="bg1"/>
                </a:solidFill>
              </a:rPr>
              <a:t>Elder L. Whitney Clayton</a:t>
            </a:r>
          </a:p>
          <a:p>
            <a:pPr fontAlgn="base"/>
            <a:r>
              <a:rPr lang="en-US" dirty="0">
                <a:solidFill>
                  <a:schemeClr val="bg1"/>
                </a:solidFill>
              </a:rPr>
              <a:t>Elder Patrick Kearon</a:t>
            </a:r>
          </a:p>
          <a:p>
            <a:pPr fontAlgn="base"/>
            <a:r>
              <a:rPr lang="en-US" dirty="0">
                <a:solidFill>
                  <a:schemeClr val="bg1"/>
                </a:solidFill>
              </a:rPr>
              <a:t>Elder Carl B. Cook</a:t>
            </a:r>
          </a:p>
          <a:p>
            <a:pPr fontAlgn="base"/>
            <a:r>
              <a:rPr lang="en-US" dirty="0">
                <a:solidFill>
                  <a:schemeClr val="bg1"/>
                </a:solidFill>
              </a:rPr>
              <a:t>Elder Robert C. Gay</a:t>
            </a:r>
          </a:p>
          <a:p>
            <a:pPr fontAlgn="base"/>
            <a:r>
              <a:rPr lang="en-US" dirty="0">
                <a:solidFill>
                  <a:schemeClr val="bg1"/>
                </a:solidFill>
              </a:rPr>
              <a:t>Elder Terence M. Vinson</a:t>
            </a:r>
          </a:p>
          <a:p>
            <a:pPr fontAlgn="base"/>
            <a:r>
              <a:rPr lang="en-US" dirty="0">
                <a:solidFill>
                  <a:schemeClr val="bg1"/>
                </a:solidFill>
              </a:rPr>
              <a:t>Elder </a:t>
            </a:r>
            <a:r>
              <a:rPr lang="en-US" dirty="0">
                <a:solidFill>
                  <a:schemeClr val="bg1"/>
                </a:solidFill>
                <a:latin typeface="Abadi" panose="020B0604020104020204" pitchFamily="34" charset="0"/>
                <a:hlinkClick r:id="rId3">
                  <a:extLst>
                    <a:ext uri="{A12FA001-AC4F-418D-AE19-62706E023703}">
                      <ahyp:hlinkClr xmlns:ahyp="http://schemas.microsoft.com/office/drawing/2018/hyperlinkcolor" val="tx"/>
                    </a:ext>
                  </a:extLst>
                </a:hlinkClick>
              </a:rPr>
              <a:t>José</a:t>
            </a:r>
            <a:r>
              <a:rPr lang="en-US" dirty="0">
                <a:solidFill>
                  <a:schemeClr val="bg1"/>
                </a:solidFill>
                <a:latin typeface="Abadi" panose="020B0604020104020204" pitchFamily="34" charset="0"/>
              </a:rPr>
              <a:t> Teixeira</a:t>
            </a:r>
          </a:p>
          <a:p>
            <a:pPr fontAlgn="base"/>
            <a:r>
              <a:rPr lang="en-US" dirty="0">
                <a:solidFill>
                  <a:schemeClr val="bg1"/>
                </a:solidFill>
                <a:latin typeface="Abadi" panose="020B0604020104020204" pitchFamily="34" charset="0"/>
              </a:rPr>
              <a:t>Elder Carlos A. Godoy</a:t>
            </a:r>
            <a:endParaRPr lang="en-US" dirty="0">
              <a:solidFill>
                <a:schemeClr val="bg1"/>
              </a:solidFill>
            </a:endParaRPr>
          </a:p>
        </p:txBody>
      </p:sp>
      <p:pic>
        <p:nvPicPr>
          <p:cNvPr id="9" name="Picture 8">
            <a:extLst>
              <a:ext uri="{FF2B5EF4-FFF2-40B4-BE49-F238E27FC236}">
                <a16:creationId xmlns:a16="http://schemas.microsoft.com/office/drawing/2014/main" id="{B1B94111-CC6B-468F-8A49-7EBF89985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881" y="2451454"/>
            <a:ext cx="7183655" cy="4037214"/>
          </a:xfrm>
          <a:prstGeom prst="rect">
            <a:avLst/>
          </a:prstGeom>
        </p:spPr>
      </p:pic>
    </p:spTree>
    <p:extLst>
      <p:ext uri="{BB962C8B-B14F-4D97-AF65-F5344CB8AC3E}">
        <p14:creationId xmlns:p14="http://schemas.microsoft.com/office/powerpoint/2010/main" val="199232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The Presiding Bishopric consists of the Presiding Bishop and his two counselors. Each holds the office of bishop, and they serve under the direct supervision of the First Presidency. The Presiding Bishopric is responsible for many of the Church’s temporal affairs.</a:t>
            </a:r>
          </a:p>
          <a:p>
            <a:pPr fontAlgn="base"/>
            <a:endParaRPr lang="en-US" dirty="0">
              <a:solidFill>
                <a:schemeClr val="bg1"/>
              </a:solidFill>
              <a:latin typeface="Calibri" panose="020F0502020204030204" pitchFamily="34" charset="0"/>
            </a:endParaRPr>
          </a:p>
          <a:p>
            <a:pPr fontAlgn="base">
              <a:buFont typeface="Arial" panose="020B0604020202020204" pitchFamily="34" charset="0"/>
              <a:buChar char="•"/>
            </a:pPr>
            <a:r>
              <a:rPr lang="en-US" dirty="0">
                <a:solidFill>
                  <a:schemeClr val="bg1"/>
                </a:solidFill>
                <a:latin typeface="Calibri" panose="020F0502020204030204" pitchFamily="34" charset="0"/>
              </a:rPr>
              <a:t>The current Presiding Bishopric is:</a:t>
            </a:r>
          </a:p>
          <a:p>
            <a:pPr fontAlgn="base">
              <a:buFont typeface="Arial" panose="020B0604020202020204" pitchFamily="34" charset="0"/>
              <a:buChar char="•"/>
            </a:pPr>
            <a:r>
              <a:rPr lang="en-US" dirty="0">
                <a:solidFill>
                  <a:schemeClr val="bg1"/>
                </a:solidFill>
                <a:latin typeface="Calibri" panose="020F0502020204030204" pitchFamily="34" charset="0"/>
              </a:rPr>
              <a:t>Bishop Richard C. </a:t>
            </a:r>
            <a:r>
              <a:rPr lang="en-US" dirty="0" err="1">
                <a:solidFill>
                  <a:schemeClr val="bg1"/>
                </a:solidFill>
                <a:latin typeface="Calibri" panose="020F0502020204030204" pitchFamily="34" charset="0"/>
              </a:rPr>
              <a:t>Edgley</a:t>
            </a:r>
            <a:r>
              <a:rPr lang="en-US" dirty="0">
                <a:solidFill>
                  <a:schemeClr val="bg1"/>
                </a:solidFill>
                <a:latin typeface="Calibri" panose="020F0502020204030204" pitchFamily="34" charset="0"/>
              </a:rPr>
              <a:t> (Bishop)</a:t>
            </a:r>
          </a:p>
          <a:p>
            <a:pPr fontAlgn="base">
              <a:buFont typeface="Arial" panose="020B0604020202020204" pitchFamily="34" charset="0"/>
              <a:buChar char="•"/>
            </a:pPr>
            <a:r>
              <a:rPr lang="en-US" dirty="0">
                <a:solidFill>
                  <a:schemeClr val="bg1"/>
                </a:solidFill>
                <a:latin typeface="Calibri" panose="020F0502020204030204" pitchFamily="34" charset="0"/>
              </a:rPr>
              <a:t>Bishop H. David Burton (First Counselor)</a:t>
            </a:r>
          </a:p>
          <a:p>
            <a:pPr fontAlgn="base">
              <a:buFont typeface="Arial" panose="020B0604020202020204" pitchFamily="34" charset="0"/>
              <a:buChar char="•"/>
            </a:pPr>
            <a:r>
              <a:rPr lang="en-US" dirty="0">
                <a:solidFill>
                  <a:schemeClr val="bg1"/>
                </a:solidFill>
                <a:latin typeface="Calibri" panose="020F0502020204030204" pitchFamily="34" charset="0"/>
              </a:rPr>
              <a:t>Bishop Keith B. McMullin (Second Counselor)</a:t>
            </a:r>
            <a:endParaRPr lang="en-US" b="0" i="0" dirty="0">
              <a:solidFill>
                <a:schemeClr val="bg1"/>
              </a:solidFill>
              <a:effectLst/>
              <a:latin typeface="Calibri" panose="020F0502020204030204" pitchFamily="34" charset="0"/>
            </a:endParaRPr>
          </a:p>
        </p:txBody>
      </p:sp>
      <p:sp>
        <p:nvSpPr>
          <p:cNvPr id="7" name="Rectangle 6"/>
          <p:cNvSpPr/>
          <p:nvPr/>
        </p:nvSpPr>
        <p:spPr>
          <a:xfrm>
            <a:off x="6002482" y="428811"/>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Under the direction of the First Presidency, the Relief Society presidency oversees the activities of all Mormon women ages 18 and over. These leaders travel frequently to help guide and support the women of the Church. The Relief Society is one of the oldest and largest women’s organizations in the world.</a:t>
            </a:r>
          </a:p>
          <a:p>
            <a:pPr fontAlgn="base"/>
            <a:endParaRPr lang="en-US" dirty="0">
              <a:solidFill>
                <a:schemeClr val="bg1"/>
              </a:solidFill>
              <a:latin typeface="Calibri" panose="020F0502020204030204" pitchFamily="34" charset="0"/>
            </a:endParaRPr>
          </a:p>
          <a:p>
            <a:pPr fontAlgn="base">
              <a:buFont typeface="Arial" panose="020B0604020202020204" pitchFamily="34" charset="0"/>
              <a:buChar char="•"/>
            </a:pPr>
            <a:r>
              <a:rPr lang="en-US" dirty="0">
                <a:solidFill>
                  <a:schemeClr val="bg1"/>
                </a:solidFill>
                <a:latin typeface="Calibri" panose="020F0502020204030204" pitchFamily="34" charset="0"/>
              </a:rPr>
              <a:t>The current Relief Society general presidency is:</a:t>
            </a:r>
          </a:p>
          <a:p>
            <a:pPr fontAlgn="base">
              <a:buFont typeface="Arial" panose="020B0604020202020204" pitchFamily="34" charset="0"/>
              <a:buChar char="•"/>
            </a:pPr>
            <a:r>
              <a:rPr lang="en-US" dirty="0">
                <a:solidFill>
                  <a:schemeClr val="bg1"/>
                </a:solidFill>
                <a:latin typeface="Calibri" panose="020F0502020204030204" pitchFamily="34" charset="0"/>
              </a:rPr>
              <a:t>Sister Jean B. Bingham (President)</a:t>
            </a:r>
          </a:p>
          <a:p>
            <a:pPr fontAlgn="base">
              <a:buFont typeface="Arial" panose="020B0604020202020204" pitchFamily="34" charset="0"/>
              <a:buChar char="•"/>
            </a:pPr>
            <a:r>
              <a:rPr lang="en-US" dirty="0">
                <a:solidFill>
                  <a:schemeClr val="bg1"/>
                </a:solidFill>
                <a:latin typeface="Calibri" panose="020F0502020204030204" pitchFamily="34" charset="0"/>
              </a:rPr>
              <a:t>Sister Sharon Eubank (First Counselor)</a:t>
            </a:r>
          </a:p>
          <a:p>
            <a:pPr fontAlgn="base">
              <a:buFont typeface="Arial" panose="020B0604020202020204" pitchFamily="34" charset="0"/>
              <a:buChar char="•"/>
            </a:pPr>
            <a:r>
              <a:rPr lang="en-US" dirty="0">
                <a:solidFill>
                  <a:schemeClr val="bg1"/>
                </a:solidFill>
                <a:latin typeface="Calibri" panose="020F0502020204030204" pitchFamily="34" charset="0"/>
              </a:rPr>
              <a:t>Sister Reyna I. </a:t>
            </a:r>
            <a:r>
              <a:rPr lang="en-US" dirty="0" err="1">
                <a:solidFill>
                  <a:schemeClr val="bg1"/>
                </a:solidFill>
                <a:latin typeface="Calibri" panose="020F0502020204030204" pitchFamily="34" charset="0"/>
              </a:rPr>
              <a:t>Aburto</a:t>
            </a:r>
            <a:r>
              <a:rPr lang="en-US" dirty="0">
                <a:solidFill>
                  <a:schemeClr val="bg1"/>
                </a:solidFill>
                <a:latin typeface="Calibri" panose="020F0502020204030204" pitchFamily="34" charset="0"/>
              </a:rPr>
              <a:t> (Second Counselor)</a:t>
            </a:r>
            <a:endParaRPr lang="en-US" b="0" i="0" dirty="0">
              <a:solidFill>
                <a:schemeClr val="bg1"/>
              </a:solidFill>
              <a:effectLst/>
              <a:latin typeface="Calibri" panose="020F0502020204030204" pitchFamily="34" charset="0"/>
            </a:endParaRPr>
          </a:p>
        </p:txBody>
      </p:sp>
      <p:pic>
        <p:nvPicPr>
          <p:cNvPr id="5122" name="Picture 2" descr="Presiding Bishopric">
            <a:extLst>
              <a:ext uri="{FF2B5EF4-FFF2-40B4-BE49-F238E27FC236}">
                <a16:creationId xmlns:a16="http://schemas.microsoft.com/office/drawing/2014/main" id="{7641AA1D-55DB-45F4-B6C1-3C2536047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58" y="574177"/>
            <a:ext cx="3674444" cy="2672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lds.org/bc/content/ldsorg/church/news/2017/04/01/580-new-relief-society-primary-general-presidencies_1.jpg">
            <a:extLst>
              <a:ext uri="{FF2B5EF4-FFF2-40B4-BE49-F238E27FC236}">
                <a16:creationId xmlns:a16="http://schemas.microsoft.com/office/drawing/2014/main" id="{7909837A-C8BA-4D93-812F-99647DBE9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849" y="3998827"/>
            <a:ext cx="4825265" cy="248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3139321"/>
          </a:xfrm>
          <a:prstGeom prst="rect">
            <a:avLst/>
          </a:prstGeom>
        </p:spPr>
        <p:txBody>
          <a:bodyPr>
            <a:spAutoFit/>
          </a:bodyPr>
          <a:lstStyle/>
          <a:p>
            <a:pPr fontAlgn="base"/>
            <a:r>
              <a:rPr lang="en-US" dirty="0">
                <a:solidFill>
                  <a:schemeClr val="bg1"/>
                </a:solidFill>
              </a:rPr>
              <a:t>The Young Men presidency provides instruction, encouragement and support in living the gospel of Jesus Christ for male Church members ages 12 through 18. These leaders serve under the direction of the First Presidency and travel frequently to help guide and support the young men of the Church.</a:t>
            </a:r>
          </a:p>
          <a:p>
            <a:pPr fontAlgn="base"/>
            <a:endParaRPr lang="en-US" dirty="0">
              <a:solidFill>
                <a:schemeClr val="bg1"/>
              </a:solidFill>
            </a:endParaRPr>
          </a:p>
          <a:p>
            <a:pPr fontAlgn="base"/>
            <a:r>
              <a:rPr lang="en-US" dirty="0">
                <a:solidFill>
                  <a:schemeClr val="bg1"/>
                </a:solidFill>
              </a:rPr>
              <a:t>The current Young Men general presidency is:</a:t>
            </a:r>
          </a:p>
          <a:p>
            <a:pPr fontAlgn="base"/>
            <a:r>
              <a:rPr lang="en-US" dirty="0">
                <a:solidFill>
                  <a:schemeClr val="bg1"/>
                </a:solidFill>
              </a:rPr>
              <a:t>Brother Stephen W. Owen (President)</a:t>
            </a:r>
          </a:p>
          <a:p>
            <a:pPr fontAlgn="base"/>
            <a:r>
              <a:rPr lang="en-US" dirty="0">
                <a:solidFill>
                  <a:schemeClr val="bg1"/>
                </a:solidFill>
              </a:rPr>
              <a:t>Brother Douglas D. Holmes (First Counselor)</a:t>
            </a:r>
          </a:p>
          <a:p>
            <a:pPr fontAlgn="base"/>
            <a:r>
              <a:rPr lang="en-US" dirty="0">
                <a:solidFill>
                  <a:schemeClr val="bg1"/>
                </a:solidFill>
              </a:rPr>
              <a:t>Brother M. Joseph </a:t>
            </a:r>
            <a:r>
              <a:rPr lang="en-US" dirty="0" err="1">
                <a:solidFill>
                  <a:schemeClr val="bg1"/>
                </a:solidFill>
              </a:rPr>
              <a:t>Brough</a:t>
            </a:r>
            <a:r>
              <a:rPr lang="en-US" dirty="0">
                <a:solidFill>
                  <a:schemeClr val="bg1"/>
                </a:solidFill>
              </a:rPr>
              <a:t> (Second Counselor</a:t>
            </a:r>
          </a:p>
        </p:txBody>
      </p:sp>
      <p:sp>
        <p:nvSpPr>
          <p:cNvPr id="7" name="Rectangle 6"/>
          <p:cNvSpPr/>
          <p:nvPr/>
        </p:nvSpPr>
        <p:spPr>
          <a:xfrm>
            <a:off x="6096000" y="376857"/>
            <a:ext cx="6096000" cy="3139321"/>
          </a:xfrm>
          <a:prstGeom prst="rect">
            <a:avLst/>
          </a:prstGeom>
        </p:spPr>
        <p:txBody>
          <a:bodyPr>
            <a:spAutoFit/>
          </a:bodyPr>
          <a:lstStyle/>
          <a:p>
            <a:pPr fontAlgn="base"/>
            <a:r>
              <a:rPr lang="en-US" dirty="0">
                <a:solidFill>
                  <a:schemeClr val="bg1"/>
                </a:solidFill>
              </a:rPr>
              <a:t>The Young Women presidency provides instruction, encouragement and support in living the gospel of Jesus Christ for female Church members ages 12 through 17. These leaders serve under the direction of the First Presidency and travel frequently to help guide and support the young women of the Church.</a:t>
            </a:r>
          </a:p>
          <a:p>
            <a:pPr fontAlgn="base"/>
            <a:endParaRPr lang="en-US" dirty="0">
              <a:solidFill>
                <a:schemeClr val="bg1"/>
              </a:solidFill>
            </a:endParaRPr>
          </a:p>
          <a:p>
            <a:pPr fontAlgn="base"/>
            <a:r>
              <a:rPr lang="en-US" dirty="0">
                <a:solidFill>
                  <a:schemeClr val="bg1"/>
                </a:solidFill>
              </a:rPr>
              <a:t>The current Young Women general presidency is:</a:t>
            </a:r>
          </a:p>
          <a:p>
            <a:pPr fontAlgn="base"/>
            <a:r>
              <a:rPr lang="en-US" dirty="0">
                <a:solidFill>
                  <a:schemeClr val="bg1"/>
                </a:solidFill>
              </a:rPr>
              <a:t>Sister Bonnie H. Cordon (President)</a:t>
            </a:r>
          </a:p>
          <a:p>
            <a:pPr fontAlgn="base"/>
            <a:r>
              <a:rPr lang="en-US" dirty="0">
                <a:solidFill>
                  <a:schemeClr val="bg1"/>
                </a:solidFill>
              </a:rPr>
              <a:t>Sister Michelle D. Craig (First Counselor)</a:t>
            </a:r>
          </a:p>
          <a:p>
            <a:pPr fontAlgn="base"/>
            <a:r>
              <a:rPr lang="en-US" dirty="0">
                <a:solidFill>
                  <a:schemeClr val="bg1"/>
                </a:solidFill>
              </a:rPr>
              <a:t>Sister Becky Craven (Second Counselor)</a:t>
            </a:r>
          </a:p>
        </p:txBody>
      </p:sp>
      <p:pic>
        <p:nvPicPr>
          <p:cNvPr id="15362" name="Picture 2" descr="Young Men Presid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19" y="228600"/>
            <a:ext cx="5560292" cy="31276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www.lds.org/bc/content/shared/english/young-women/images/young-women-general-presidency.jpg">
            <a:extLst>
              <a:ext uri="{FF2B5EF4-FFF2-40B4-BE49-F238E27FC236}">
                <a16:creationId xmlns:a16="http://schemas.microsoft.com/office/drawing/2014/main" id="{59875D51-DFB3-4F85-B82A-CE1ED6130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710" y="3847866"/>
            <a:ext cx="45720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3139321"/>
          </a:xfrm>
          <a:prstGeom prst="rect">
            <a:avLst/>
          </a:prstGeom>
        </p:spPr>
        <p:txBody>
          <a:bodyPr>
            <a:spAutoFit/>
          </a:bodyPr>
          <a:lstStyle/>
          <a:p>
            <a:pPr fontAlgn="base"/>
            <a:r>
              <a:rPr lang="en-US" dirty="0">
                <a:solidFill>
                  <a:schemeClr val="bg1"/>
                </a:solidFill>
              </a:rPr>
              <a:t>The Primary presidency oversees the Church’s organization that teaches children ages 18 months to 11 years the gospel of Jesus Christ and helps them live its principles. These leaders serve under the direction of the First Presidency and travel frequently to help guide and support the children and their local leaders.</a:t>
            </a:r>
          </a:p>
          <a:p>
            <a:pPr fontAlgn="base"/>
            <a:endParaRPr lang="en-US" dirty="0">
              <a:solidFill>
                <a:schemeClr val="bg1"/>
              </a:solidFill>
            </a:endParaRPr>
          </a:p>
          <a:p>
            <a:pPr fontAlgn="base"/>
            <a:r>
              <a:rPr lang="en-US" dirty="0">
                <a:solidFill>
                  <a:schemeClr val="bg1"/>
                </a:solidFill>
              </a:rPr>
              <a:t>The current Primary general presidency is:</a:t>
            </a:r>
          </a:p>
          <a:p>
            <a:pPr fontAlgn="base"/>
            <a:r>
              <a:rPr lang="en-US" dirty="0">
                <a:solidFill>
                  <a:schemeClr val="bg1"/>
                </a:solidFill>
              </a:rPr>
              <a:t>Sister Joy D. Jones (President)</a:t>
            </a:r>
          </a:p>
          <a:p>
            <a:pPr fontAlgn="base"/>
            <a:r>
              <a:rPr lang="en-US" dirty="0">
                <a:solidFill>
                  <a:schemeClr val="bg1"/>
                </a:solidFill>
              </a:rPr>
              <a:t>Sister Lisa L. Harkness (First Counselor)</a:t>
            </a:r>
          </a:p>
          <a:p>
            <a:pPr fontAlgn="base"/>
            <a:r>
              <a:rPr lang="en-US" dirty="0">
                <a:solidFill>
                  <a:schemeClr val="bg1"/>
                </a:solidFill>
              </a:rPr>
              <a:t>Sister Christina B. Franco (Second Counselor)</a:t>
            </a:r>
          </a:p>
        </p:txBody>
      </p:sp>
      <p:sp>
        <p:nvSpPr>
          <p:cNvPr id="7" name="Rectangle 6"/>
          <p:cNvSpPr/>
          <p:nvPr/>
        </p:nvSpPr>
        <p:spPr>
          <a:xfrm>
            <a:off x="6847609" y="719756"/>
            <a:ext cx="4544292" cy="1754326"/>
          </a:xfrm>
          <a:prstGeom prst="rect">
            <a:avLst/>
          </a:prstGeom>
        </p:spPr>
        <p:txBody>
          <a:bodyPr wrap="square">
            <a:spAutoFit/>
          </a:bodyPr>
          <a:lstStyle/>
          <a:p>
            <a:pPr fontAlgn="base"/>
            <a:r>
              <a:rPr lang="en-US" dirty="0">
                <a:solidFill>
                  <a:schemeClr val="bg1"/>
                </a:solidFill>
              </a:rPr>
              <a:t>The current general president of the Sunday School Presidency is:</a:t>
            </a:r>
          </a:p>
          <a:p>
            <a:pPr fontAlgn="base"/>
            <a:endParaRPr lang="en-US" dirty="0">
              <a:solidFill>
                <a:schemeClr val="bg1"/>
              </a:solidFill>
            </a:endParaRPr>
          </a:p>
          <a:p>
            <a:pPr fontAlgn="base"/>
            <a:r>
              <a:rPr lang="en-US" dirty="0">
                <a:solidFill>
                  <a:schemeClr val="bg1"/>
                </a:solidFill>
              </a:rPr>
              <a:t>Brother Mark L. Pace (President)</a:t>
            </a:r>
          </a:p>
          <a:p>
            <a:pPr fontAlgn="base"/>
            <a:r>
              <a:rPr lang="en-US" dirty="0">
                <a:solidFill>
                  <a:schemeClr val="bg1"/>
                </a:solidFill>
              </a:rPr>
              <a:t>Brother Milton Camargo  (First Counselor)</a:t>
            </a:r>
          </a:p>
          <a:p>
            <a:pPr fontAlgn="base"/>
            <a:r>
              <a:rPr lang="en-US" dirty="0">
                <a:solidFill>
                  <a:schemeClr val="bg1"/>
                </a:solidFill>
              </a:rPr>
              <a:t>Brother Jan E. Newman (Second Counselor)</a:t>
            </a:r>
          </a:p>
        </p:txBody>
      </p:sp>
      <p:pic>
        <p:nvPicPr>
          <p:cNvPr id="4098" name="Picture 2" descr="https://www.mormonnewsroom.org/media/960x540/Presidency1168-1_8x10.jpg">
            <a:extLst>
              <a:ext uri="{FF2B5EF4-FFF2-40B4-BE49-F238E27FC236}">
                <a16:creationId xmlns:a16="http://schemas.microsoft.com/office/drawing/2014/main" id="{D6E33016-5C70-44A9-B107-7C1DE113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53" y="3429000"/>
            <a:ext cx="5065076" cy="28491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imary general presidency">
            <a:extLst>
              <a:ext uri="{FF2B5EF4-FFF2-40B4-BE49-F238E27FC236}">
                <a16:creationId xmlns:a16="http://schemas.microsoft.com/office/drawing/2014/main" id="{5CF5DDC7-6231-4C54-A46A-75ED6CCDD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048" y="439699"/>
            <a:ext cx="457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3078742" y="1016704"/>
            <a:ext cx="5992521" cy="4354733"/>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39118" y="4750417"/>
              <a:ext cx="2369126" cy="1131859"/>
            </a:xfrm>
            <a:prstGeom prst="rect">
              <a:avLst/>
            </a:prstGeom>
          </p:spPr>
          <p:txBody>
            <a:bodyPr wrap="square">
              <a:spAutoFit/>
            </a:bodyPr>
            <a:lstStyle/>
            <a:p>
              <a:pPr algn="ctr"/>
              <a:r>
                <a:rPr lang="en-US" sz="3200" dirty="0"/>
                <a:t> </a:t>
              </a:r>
              <a:r>
                <a:rPr lang="en-US" sz="3200" b="1" dirty="0"/>
                <a:t>Apostles and prophets seek to help God’s children know and feel the love of Jesus Christ.</a:t>
              </a:r>
              <a:endParaRPr lang="en-US" sz="3200" dirty="0"/>
            </a:p>
          </p:txBody>
        </p:sp>
      </p:grpSp>
    </p:spTree>
    <p:extLst>
      <p:ext uri="{BB962C8B-B14F-4D97-AF65-F5344CB8AC3E}">
        <p14:creationId xmlns:p14="http://schemas.microsoft.com/office/powerpoint/2010/main" val="247077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22170" y="1023257"/>
            <a:ext cx="5736773" cy="400110"/>
          </a:xfrm>
          <a:prstGeom prst="rect">
            <a:avLst/>
          </a:prstGeom>
          <a:noFill/>
        </p:spPr>
        <p:txBody>
          <a:bodyPr wrap="square" rtlCol="0">
            <a:spAutoFit/>
          </a:bodyPr>
          <a:lstStyle/>
          <a:p>
            <a:r>
              <a:rPr lang="en-US" sz="2000" dirty="0">
                <a:solidFill>
                  <a:schemeClr val="bg1"/>
                </a:solidFill>
              </a:rPr>
              <a:t>The Spirit that works in the children of disobedience</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Prince of Power of the Air</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827314" y="1954963"/>
            <a:ext cx="3624943" cy="369332"/>
          </a:xfrm>
          <a:prstGeom prst="rect">
            <a:avLst/>
          </a:prstGeom>
          <a:solidFill>
            <a:schemeClr val="accent5">
              <a:lumMod val="75000"/>
            </a:schemeClr>
          </a:solidFill>
        </p:spPr>
        <p:txBody>
          <a:bodyPr wrap="square">
            <a:spAutoFit/>
          </a:bodyPr>
          <a:lstStyle/>
          <a:p>
            <a:pPr algn="ctr"/>
            <a:r>
              <a:rPr lang="en-US" dirty="0">
                <a:solidFill>
                  <a:schemeClr val="bg1"/>
                </a:solidFill>
                <a:latin typeface="Calibri" panose="020F0502020204030204" pitchFamily="34" charset="0"/>
              </a:rPr>
              <a:t>The Work of the Adversary</a:t>
            </a:r>
            <a:endParaRPr lang="en-US" dirty="0">
              <a:solidFill>
                <a:schemeClr val="bg1"/>
              </a:solidFill>
            </a:endParaRPr>
          </a:p>
        </p:txBody>
      </p:sp>
      <p:sp>
        <p:nvSpPr>
          <p:cNvPr id="9" name="Rectangle 8"/>
          <p:cNvSpPr/>
          <p:nvPr/>
        </p:nvSpPr>
        <p:spPr>
          <a:xfrm>
            <a:off x="5265057" y="1945251"/>
            <a:ext cx="1469572" cy="369332"/>
          </a:xfrm>
          <a:prstGeom prst="rect">
            <a:avLst/>
          </a:prstGeom>
          <a:solidFill>
            <a:schemeClr val="accent6">
              <a:lumMod val="75000"/>
            </a:schemeClr>
          </a:solidFill>
        </p:spPr>
        <p:txBody>
          <a:bodyPr wrap="square">
            <a:spAutoFit/>
          </a:bodyPr>
          <a:lstStyle/>
          <a:p>
            <a:pPr algn="ctr"/>
            <a:r>
              <a:rPr lang="en-US" dirty="0">
                <a:solidFill>
                  <a:schemeClr val="bg1"/>
                </a:solidFill>
                <a:latin typeface="Calibri" panose="020F0502020204030204" pitchFamily="34" charset="0"/>
              </a:rPr>
              <a:t>Persuasion</a:t>
            </a:r>
            <a:endParaRPr lang="en-US" dirty="0">
              <a:solidFill>
                <a:schemeClr val="bg1"/>
              </a:solidFill>
            </a:endParaRPr>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2:1-3</a:t>
            </a:r>
          </a:p>
        </p:txBody>
      </p:sp>
      <p:sp>
        <p:nvSpPr>
          <p:cNvPr id="18" name="Rectangle 17"/>
          <p:cNvSpPr/>
          <p:nvPr/>
        </p:nvSpPr>
        <p:spPr>
          <a:xfrm>
            <a:off x="7438572" y="1923481"/>
            <a:ext cx="1469572" cy="369332"/>
          </a:xfrm>
          <a:prstGeom prst="rect">
            <a:avLst/>
          </a:prstGeom>
          <a:solidFill>
            <a:schemeClr val="accent6">
              <a:lumMod val="75000"/>
            </a:schemeClr>
          </a:solidFill>
        </p:spPr>
        <p:txBody>
          <a:bodyPr wrap="square">
            <a:spAutoFit/>
          </a:bodyPr>
          <a:lstStyle/>
          <a:p>
            <a:r>
              <a:rPr lang="en-US" dirty="0">
                <a:solidFill>
                  <a:schemeClr val="bg1"/>
                </a:solidFill>
              </a:rPr>
              <a:t>Half truths</a:t>
            </a:r>
          </a:p>
        </p:txBody>
      </p:sp>
      <p:sp>
        <p:nvSpPr>
          <p:cNvPr id="19" name="Rectangle 18"/>
          <p:cNvSpPr/>
          <p:nvPr/>
        </p:nvSpPr>
        <p:spPr>
          <a:xfrm>
            <a:off x="9612085" y="1803738"/>
            <a:ext cx="1469572" cy="646331"/>
          </a:xfrm>
          <a:prstGeom prst="rect">
            <a:avLst/>
          </a:prstGeom>
          <a:solidFill>
            <a:schemeClr val="accent6">
              <a:lumMod val="75000"/>
            </a:schemeClr>
          </a:solidFill>
        </p:spPr>
        <p:txBody>
          <a:bodyPr wrap="square">
            <a:spAutoFit/>
          </a:bodyPr>
          <a:lstStyle/>
          <a:p>
            <a:pPr algn="ctr"/>
            <a:r>
              <a:rPr lang="en-US" dirty="0">
                <a:solidFill>
                  <a:schemeClr val="bg1"/>
                </a:solidFill>
                <a:latin typeface="Calibri" panose="020F0502020204030204" pitchFamily="34" charset="0"/>
              </a:rPr>
              <a:t>Complete Lies</a:t>
            </a:r>
            <a:endParaRPr lang="en-US" dirty="0">
              <a:solidFill>
                <a:schemeClr val="bg1"/>
              </a:solidFill>
            </a:endParaRPr>
          </a:p>
        </p:txBody>
      </p:sp>
      <p:sp>
        <p:nvSpPr>
          <p:cNvPr id="2" name="Equal 1"/>
          <p:cNvSpPr/>
          <p:nvPr/>
        </p:nvSpPr>
        <p:spPr>
          <a:xfrm>
            <a:off x="4602843" y="1926772"/>
            <a:ext cx="511629" cy="424543"/>
          </a:xfrm>
          <a:prstGeom prst="mathEqual">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3"/>
          <p:cNvSpPr/>
          <p:nvPr/>
        </p:nvSpPr>
        <p:spPr>
          <a:xfrm>
            <a:off x="6885215" y="2013857"/>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9058730" y="1981200"/>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9772" y="2637749"/>
            <a:ext cx="6096000" cy="646331"/>
          </a:xfrm>
          <a:prstGeom prst="rect">
            <a:avLst/>
          </a:prstGeom>
        </p:spPr>
        <p:txBody>
          <a:bodyPr>
            <a:spAutoFit/>
          </a:bodyPr>
          <a:lstStyle/>
          <a:p>
            <a:r>
              <a:rPr lang="en-US" i="1" dirty="0">
                <a:solidFill>
                  <a:srgbClr val="FFFF00"/>
                </a:solidFill>
                <a:latin typeface="Palatino"/>
              </a:rPr>
              <a:t> Wherefore, he </a:t>
            </a:r>
            <a:r>
              <a:rPr lang="en-US" i="1" dirty="0" err="1">
                <a:solidFill>
                  <a:srgbClr val="FFFF00"/>
                </a:solidFill>
                <a:latin typeface="Palatino"/>
              </a:rPr>
              <a:t>maketh</a:t>
            </a:r>
            <a:r>
              <a:rPr lang="en-US" i="1" dirty="0">
                <a:solidFill>
                  <a:srgbClr val="FFFF00"/>
                </a:solidFill>
                <a:latin typeface="Palatino"/>
              </a:rPr>
              <a:t> war with the saints of God, and </a:t>
            </a:r>
            <a:r>
              <a:rPr lang="en-US" i="1" dirty="0" err="1">
                <a:solidFill>
                  <a:srgbClr val="FFFF00"/>
                </a:solidFill>
                <a:latin typeface="Palatino"/>
              </a:rPr>
              <a:t>encompasseth</a:t>
            </a:r>
            <a:r>
              <a:rPr lang="en-US" i="1" dirty="0">
                <a:solidFill>
                  <a:srgbClr val="FFFF00"/>
                </a:solidFill>
                <a:latin typeface="Palatino"/>
              </a:rPr>
              <a:t> them round about. D&amp;C 76:29</a:t>
            </a:r>
            <a:endParaRPr lang="en-US" i="1" dirty="0">
              <a:solidFill>
                <a:srgbClr val="FFFF00"/>
              </a:solidFill>
            </a:endParaRPr>
          </a:p>
        </p:txBody>
      </p:sp>
      <p:sp>
        <p:nvSpPr>
          <p:cNvPr id="24" name="Rectangle 23"/>
          <p:cNvSpPr/>
          <p:nvPr/>
        </p:nvSpPr>
        <p:spPr>
          <a:xfrm>
            <a:off x="870856" y="3555163"/>
            <a:ext cx="3624943" cy="369332"/>
          </a:xfrm>
          <a:prstGeom prst="rect">
            <a:avLst/>
          </a:prstGeom>
          <a:solidFill>
            <a:schemeClr val="accent5">
              <a:lumMod val="75000"/>
            </a:schemeClr>
          </a:solidFill>
        </p:spPr>
        <p:txBody>
          <a:bodyPr wrap="square">
            <a:spAutoFit/>
          </a:bodyPr>
          <a:lstStyle/>
          <a:p>
            <a:pPr algn="ctr"/>
            <a:r>
              <a:rPr lang="en-US" dirty="0">
                <a:solidFill>
                  <a:schemeClr val="bg1"/>
                </a:solidFill>
                <a:latin typeface="Calibri" panose="020F0502020204030204" pitchFamily="34" charset="0"/>
              </a:rPr>
              <a:t>The Adversary Makes War</a:t>
            </a:r>
            <a:endParaRPr lang="en-US" dirty="0">
              <a:solidFill>
                <a:schemeClr val="bg1"/>
              </a:solidFill>
            </a:endParaRPr>
          </a:p>
        </p:txBody>
      </p:sp>
      <p:sp>
        <p:nvSpPr>
          <p:cNvPr id="25" name="Rectangle 24"/>
          <p:cNvSpPr/>
          <p:nvPr/>
        </p:nvSpPr>
        <p:spPr>
          <a:xfrm>
            <a:off x="5308599" y="3425708"/>
            <a:ext cx="1469572" cy="646331"/>
          </a:xfrm>
          <a:prstGeom prst="rect">
            <a:avLst/>
          </a:prstGeom>
          <a:solidFill>
            <a:schemeClr val="accent6">
              <a:lumMod val="75000"/>
            </a:schemeClr>
          </a:solidFill>
        </p:spPr>
        <p:txBody>
          <a:bodyPr wrap="square">
            <a:spAutoFit/>
          </a:bodyPr>
          <a:lstStyle/>
          <a:p>
            <a:pPr algn="ctr"/>
            <a:r>
              <a:rPr lang="en-US" dirty="0">
                <a:solidFill>
                  <a:schemeClr val="bg1"/>
                </a:solidFill>
                <a:latin typeface="Calibri" panose="020F0502020204030204" pitchFamily="34" charset="0"/>
              </a:rPr>
              <a:t>Subtle Deceit</a:t>
            </a:r>
          </a:p>
          <a:p>
            <a:pPr algn="ctr"/>
            <a:r>
              <a:rPr lang="en-US" dirty="0">
                <a:solidFill>
                  <a:schemeClr val="bg1"/>
                </a:solidFill>
                <a:latin typeface="Calibri" panose="020F0502020204030204" pitchFamily="34" charset="0"/>
              </a:rPr>
              <a:t>Enticing </a:t>
            </a:r>
            <a:endParaRPr lang="en-US" dirty="0">
              <a:solidFill>
                <a:schemeClr val="bg1"/>
              </a:solidFill>
            </a:endParaRPr>
          </a:p>
        </p:txBody>
      </p:sp>
      <p:sp>
        <p:nvSpPr>
          <p:cNvPr id="26" name="Rectangle 25"/>
          <p:cNvSpPr/>
          <p:nvPr/>
        </p:nvSpPr>
        <p:spPr>
          <a:xfrm>
            <a:off x="7482114" y="3523681"/>
            <a:ext cx="1469572" cy="369332"/>
          </a:xfrm>
          <a:prstGeom prst="rect">
            <a:avLst/>
          </a:prstGeom>
          <a:solidFill>
            <a:schemeClr val="accent6">
              <a:lumMod val="75000"/>
            </a:schemeClr>
          </a:solidFill>
        </p:spPr>
        <p:txBody>
          <a:bodyPr wrap="square">
            <a:spAutoFit/>
          </a:bodyPr>
          <a:lstStyle/>
          <a:p>
            <a:pPr algn="ctr"/>
            <a:r>
              <a:rPr lang="en-US" dirty="0">
                <a:solidFill>
                  <a:schemeClr val="bg1"/>
                </a:solidFill>
              </a:rPr>
              <a:t>Fear </a:t>
            </a:r>
          </a:p>
        </p:txBody>
      </p:sp>
      <p:sp>
        <p:nvSpPr>
          <p:cNvPr id="27" name="Rectangle 26"/>
          <p:cNvSpPr/>
          <p:nvPr/>
        </p:nvSpPr>
        <p:spPr>
          <a:xfrm>
            <a:off x="9655627" y="3501910"/>
            <a:ext cx="1469572" cy="369332"/>
          </a:xfrm>
          <a:prstGeom prst="rect">
            <a:avLst/>
          </a:prstGeom>
          <a:solidFill>
            <a:schemeClr val="accent6">
              <a:lumMod val="75000"/>
            </a:schemeClr>
          </a:solidFill>
        </p:spPr>
        <p:txBody>
          <a:bodyPr wrap="square">
            <a:spAutoFit/>
          </a:bodyPr>
          <a:lstStyle/>
          <a:p>
            <a:pPr algn="ctr"/>
            <a:r>
              <a:rPr lang="en-US" dirty="0">
                <a:solidFill>
                  <a:schemeClr val="bg1"/>
                </a:solidFill>
                <a:latin typeface="Calibri" panose="020F0502020204030204" pitchFamily="34" charset="0"/>
              </a:rPr>
              <a:t>Force</a:t>
            </a:r>
            <a:endParaRPr lang="en-US" dirty="0">
              <a:solidFill>
                <a:schemeClr val="bg1"/>
              </a:solidFill>
            </a:endParaRPr>
          </a:p>
        </p:txBody>
      </p:sp>
      <p:sp>
        <p:nvSpPr>
          <p:cNvPr id="28" name="Equal 27"/>
          <p:cNvSpPr/>
          <p:nvPr/>
        </p:nvSpPr>
        <p:spPr>
          <a:xfrm>
            <a:off x="4646385" y="3526972"/>
            <a:ext cx="511629" cy="424543"/>
          </a:xfrm>
          <a:prstGeom prst="mathEqual">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ight Arrow 28"/>
          <p:cNvSpPr/>
          <p:nvPr/>
        </p:nvSpPr>
        <p:spPr>
          <a:xfrm>
            <a:off x="6928757" y="3614057"/>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9102272" y="3581400"/>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50028" y="4612252"/>
            <a:ext cx="7728857" cy="1754326"/>
          </a:xfrm>
          <a:prstGeom prst="rect">
            <a:avLst/>
          </a:prstGeom>
        </p:spPr>
        <p:txBody>
          <a:bodyPr wrap="square">
            <a:spAutoFit/>
          </a:bodyPr>
          <a:lstStyle/>
          <a:p>
            <a:r>
              <a:rPr lang="en-US" i="1" dirty="0">
                <a:solidFill>
                  <a:srgbClr val="FFFF00"/>
                </a:solidFill>
                <a:latin typeface="Palatino"/>
              </a:rPr>
              <a:t>Eat, drink, and be merry; nevertheless, fear God—he will justify in committing a little sin; yea, lie a little, take the advantage of one because of his words, dig a pit for thy neighbor; there is no harm in this; and do all these things, for tomorrow we die; and if it so be that we are guilty, God will beat us with a few stripes, and at last we shall be saved in the kingdom of God. 2 Nephi 28:8</a:t>
            </a:r>
            <a:endParaRPr lang="en-US" i="1" dirty="0">
              <a:solidFill>
                <a:srgbClr val="FFFF00"/>
              </a:solidFill>
            </a:endParaRP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(3)</a:t>
            </a:r>
          </a:p>
        </p:txBody>
      </p:sp>
      <p:pic>
        <p:nvPicPr>
          <p:cNvPr id="4098" name="Picture 2" descr="Image result for elray christiansen"/>
          <p:cNvPicPr>
            <a:picLocks noChangeAspect="1" noChangeArrowheads="1"/>
          </p:cNvPicPr>
          <p:nvPr/>
        </p:nvPicPr>
        <p:blipFill rotWithShape="1">
          <a:blip r:embed="rId3">
            <a:extLst>
              <a:ext uri="{28A0092B-C50C-407E-A947-70E740481C1C}">
                <a14:useLocalDpi xmlns:a14="http://schemas.microsoft.com/office/drawing/2010/main" val="0"/>
              </a:ext>
            </a:extLst>
          </a:blip>
          <a:srcRect b="11399"/>
          <a:stretch/>
        </p:blipFill>
        <p:spPr bwMode="auto">
          <a:xfrm>
            <a:off x="11005457" y="146957"/>
            <a:ext cx="931182" cy="114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barn(inVertical)">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10" presetClass="exit" presetSubtype="0" fill="hold" grpId="1" nodeType="withEffect">
                                  <p:stCondLst>
                                    <p:cond delay="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6"/>
                                        </p:tgtEl>
                                      </p:cBhvr>
                                    </p:animEffect>
                                    <p:set>
                                      <p:cBhvr>
                                        <p:cTn id="101" dur="1" fill="hold">
                                          <p:stCondLst>
                                            <p:cond delay="499"/>
                                          </p:stCondLst>
                                        </p:cTn>
                                        <p:tgtEl>
                                          <p:spTgt spid="2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8" grpId="0" animBg="1"/>
      <p:bldP spid="18" grpId="1" animBg="1"/>
      <p:bldP spid="19" grpId="0" animBg="1"/>
      <p:bldP spid="19" grpId="1" animBg="1"/>
      <p:bldP spid="2" grpId="0" animBg="1"/>
      <p:bldP spid="2" grpId="1" animBg="1"/>
      <p:bldP spid="4" grpId="0" animBg="1"/>
      <p:bldP spid="4" grpId="1" animBg="1"/>
      <p:bldP spid="22" grpId="0" animBg="1"/>
      <p:bldP spid="22" grpId="1" animBg="1"/>
      <p:bldP spid="10" grpId="0"/>
      <p:bldP spid="10" grpId="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2017</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3AFE1F95-07A8-4211-B98B-629110ACBA81}"/>
              </a:ext>
            </a:extLst>
          </p:cNvPr>
          <p:cNvGrpSpPr/>
          <p:nvPr/>
        </p:nvGrpSpPr>
        <p:grpSpPr>
          <a:xfrm>
            <a:off x="1216483" y="1311573"/>
            <a:ext cx="2810519" cy="3640943"/>
            <a:chOff x="2819400" y="3657598"/>
            <a:chExt cx="1365515" cy="2048764"/>
          </a:xfrm>
        </p:grpSpPr>
        <p:sp>
          <p:nvSpPr>
            <p:cNvPr id="30" name="Rectangle 29">
              <a:extLst>
                <a:ext uri="{FF2B5EF4-FFF2-40B4-BE49-F238E27FC236}">
                  <a16:creationId xmlns:a16="http://schemas.microsoft.com/office/drawing/2014/main" id="{5539CED2-D797-4EDA-AD16-38A30A0810A6}"/>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A3FEB5C-0E9A-4ED8-868E-C1F1BBAB3564}"/>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3CCD1B-87ED-46DB-AEFC-B85D02EB3CA8}"/>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Ephesians </a:t>
              </a:r>
              <a:r>
                <a:rPr lang="en-US" sz="4000" dirty="0">
                  <a:solidFill>
                    <a:srgbClr val="FFC000"/>
                  </a:solidFill>
                  <a:latin typeface="Colonna MT" pitchFamily="82" charset="0"/>
                </a:rPr>
                <a:t>2:19-20</a:t>
              </a:r>
            </a:p>
          </p:txBody>
        </p:sp>
        <p:sp>
          <p:nvSpPr>
            <p:cNvPr id="33" name="Rectangle 32">
              <a:extLst>
                <a:ext uri="{FF2B5EF4-FFF2-40B4-BE49-F238E27FC236}">
                  <a16:creationId xmlns:a16="http://schemas.microsoft.com/office/drawing/2014/main" id="{0A804CAC-2870-4BBB-AAA0-9F53E757B666}"/>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ght Arrow 3">
            <a:extLst>
              <a:ext uri="{FF2B5EF4-FFF2-40B4-BE49-F238E27FC236}">
                <a16:creationId xmlns:a16="http://schemas.microsoft.com/office/drawing/2014/main" id="{95DB551D-1984-4BC3-9531-DDDFEE40B699}"/>
              </a:ext>
            </a:extLst>
          </p:cNvPr>
          <p:cNvSpPr/>
          <p:nvPr/>
        </p:nvSpPr>
        <p:spPr>
          <a:xfrm>
            <a:off x="4363770" y="2879002"/>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0D723A8-164C-4A62-B5C5-8D84EF1D5B09}"/>
              </a:ext>
            </a:extLst>
          </p:cNvPr>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Doctrinal Mastery</a:t>
            </a:r>
            <a:endParaRPr lang="en-US" sz="4400" dirty="0">
              <a:solidFill>
                <a:schemeClr val="bg1"/>
              </a:solidFill>
              <a:latin typeface="Britannic Bold" panose="020B0903060703020204" pitchFamily="34" charset="0"/>
            </a:endParaRPr>
          </a:p>
        </p:txBody>
      </p:sp>
      <p:sp>
        <p:nvSpPr>
          <p:cNvPr id="2" name="Rectangle 1">
            <a:extLst>
              <a:ext uri="{FF2B5EF4-FFF2-40B4-BE49-F238E27FC236}">
                <a16:creationId xmlns:a16="http://schemas.microsoft.com/office/drawing/2014/main" id="{989D3FD2-9323-4A52-8BFD-26D92F736C63}"/>
              </a:ext>
            </a:extLst>
          </p:cNvPr>
          <p:cNvSpPr/>
          <p:nvPr/>
        </p:nvSpPr>
        <p:spPr>
          <a:xfrm>
            <a:off x="6363027" y="1438890"/>
            <a:ext cx="5235416" cy="4401205"/>
          </a:xfrm>
          <a:prstGeom prst="rect">
            <a:avLst/>
          </a:prstGeom>
        </p:spPr>
        <p:txBody>
          <a:bodyPr wrap="square">
            <a:spAutoFit/>
          </a:bodyPr>
          <a:lstStyle/>
          <a:p>
            <a:pPr fontAlgn="base"/>
            <a:r>
              <a:rPr lang="en-US" sz="2800" dirty="0">
                <a:solidFill>
                  <a:schemeClr val="bg1"/>
                </a:solidFill>
              </a:rPr>
              <a:t>Now therefore ye are no more strangers and foreigners, but fellow citizens with the saints, and of the household of God;</a:t>
            </a:r>
          </a:p>
          <a:p>
            <a:pPr fontAlgn="base"/>
            <a:endParaRPr lang="en-US" sz="2800" b="1" dirty="0">
              <a:solidFill>
                <a:schemeClr val="bg1"/>
              </a:solidFill>
            </a:endParaRPr>
          </a:p>
          <a:p>
            <a:pPr fontAlgn="base"/>
            <a:endParaRPr lang="en-US" sz="2800" b="1" dirty="0">
              <a:solidFill>
                <a:schemeClr val="bg1"/>
              </a:solidFill>
            </a:endParaRPr>
          </a:p>
          <a:p>
            <a:pPr fontAlgn="base"/>
            <a:r>
              <a:rPr lang="en-US" sz="2800" dirty="0">
                <a:solidFill>
                  <a:schemeClr val="bg1"/>
                </a:solidFill>
              </a:rPr>
              <a:t>And are built upon the foundation of the apostles and prophets, Jesus Christ himself being the chief corner stone;</a:t>
            </a:r>
            <a:endParaRPr lang="en-US" sz="2800" b="0" i="0" dirty="0">
              <a:solidFill>
                <a:schemeClr val="bg1"/>
              </a:solidFill>
              <a:effectLst/>
            </a:endParaRPr>
          </a:p>
        </p:txBody>
      </p:sp>
    </p:spTree>
    <p:extLst>
      <p:ext uri="{BB962C8B-B14F-4D97-AF65-F5344CB8AC3E}">
        <p14:creationId xmlns:p14="http://schemas.microsoft.com/office/powerpoint/2010/main" val="257415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74030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#117 </a:t>
            </a:r>
            <a:r>
              <a:rPr lang="en-US" i="1" dirty="0">
                <a:solidFill>
                  <a:schemeClr val="bg1"/>
                </a:solidFill>
              </a:rPr>
              <a:t>Come Unto Jesus</a:t>
            </a:r>
          </a:p>
          <a:p>
            <a:endParaRPr lang="en-US" dirty="0">
              <a:solidFill>
                <a:schemeClr val="bg1"/>
              </a:solidFill>
            </a:endParaRPr>
          </a:p>
          <a:p>
            <a:endParaRPr lang="en-US" i="1" dirty="0">
              <a:solidFill>
                <a:schemeClr val="bg1"/>
              </a:solidFill>
            </a:endParaRPr>
          </a:p>
          <a:p>
            <a:r>
              <a:rPr lang="en-US" i="1" dirty="0">
                <a:solidFill>
                  <a:schemeClr val="bg1"/>
                </a:solidFill>
              </a:rPr>
              <a:t>Video: </a:t>
            </a:r>
          </a:p>
          <a:p>
            <a:r>
              <a:rPr lang="en-US" b="1" dirty="0">
                <a:solidFill>
                  <a:schemeClr val="bg1"/>
                </a:solidFill>
              </a:rPr>
              <a:t>Ye Are No More Strangers</a:t>
            </a:r>
            <a:r>
              <a:rPr lang="en-US" dirty="0">
                <a:solidFill>
                  <a:schemeClr val="bg1"/>
                </a:solidFill>
              </a:rPr>
              <a:t> (2:28)</a:t>
            </a:r>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44</a:t>
            </a:r>
          </a:p>
          <a:p>
            <a:pPr marL="342900" indent="-342900">
              <a:buFontTx/>
              <a:buAutoNum type="arabicPeriod"/>
            </a:pPr>
            <a:r>
              <a:rPr lang="en-US" dirty="0">
                <a:solidFill>
                  <a:schemeClr val="bg1"/>
                </a:solidFill>
              </a:rPr>
              <a:t> Life and Teachings of Jesus Christ and His Apostles Chapter 43</a:t>
            </a:r>
          </a:p>
          <a:p>
            <a:pPr marL="342900" indent="-342900" fontAlgn="base">
              <a:buAutoNum type="arabicPeriod" startAt="3"/>
            </a:pPr>
            <a:r>
              <a:rPr lang="en-US" dirty="0">
                <a:solidFill>
                  <a:schemeClr val="bg1"/>
                </a:solidFill>
              </a:rPr>
              <a:t>Elder </a:t>
            </a:r>
            <a:r>
              <a:rPr lang="en-US" dirty="0" err="1">
                <a:solidFill>
                  <a:schemeClr val="bg1"/>
                </a:solidFill>
              </a:rPr>
              <a:t>ElRay</a:t>
            </a:r>
            <a:r>
              <a:rPr lang="en-US" dirty="0">
                <a:solidFill>
                  <a:schemeClr val="bg1"/>
                </a:solidFill>
              </a:rPr>
              <a:t> L. Christiansen </a:t>
            </a:r>
            <a:r>
              <a:rPr lang="en-US" i="1" dirty="0">
                <a:solidFill>
                  <a:schemeClr val="bg1"/>
                </a:solidFill>
              </a:rPr>
              <a:t>The Adversary </a:t>
            </a:r>
            <a:r>
              <a:rPr lang="en-US" dirty="0">
                <a:solidFill>
                  <a:schemeClr val="bg1"/>
                </a:solidFill>
              </a:rPr>
              <a:t>Sept. 1975 New Era</a:t>
            </a:r>
          </a:p>
          <a:p>
            <a:pPr marL="342900" indent="-342900" fontAlgn="base">
              <a:buAutoNum type="arabicPeriod" startAt="3"/>
            </a:pPr>
            <a:r>
              <a:rPr lang="en-US" dirty="0">
                <a:solidFill>
                  <a:schemeClr val="bg1"/>
                </a:solidFill>
                <a:latin typeface="Calibri" panose="020F0502020204030204" pitchFamily="34" charset="0"/>
              </a:rPr>
              <a:t>Bible Dictionary</a:t>
            </a:r>
          </a:p>
          <a:p>
            <a:pPr marL="342900" indent="-342900" fontAlgn="base">
              <a:buAutoNum type="arabicPeriod" startAt="3"/>
            </a:pPr>
            <a:r>
              <a:rPr lang="en-US" dirty="0">
                <a:solidFill>
                  <a:schemeClr val="bg1"/>
                </a:solidFill>
              </a:rPr>
              <a:t>David O. McKay in </a:t>
            </a:r>
            <a:r>
              <a:rPr lang="en-US" i="1" dirty="0">
                <a:solidFill>
                  <a:schemeClr val="bg1"/>
                </a:solidFill>
              </a:rPr>
              <a:t>CR,</a:t>
            </a:r>
            <a:r>
              <a:rPr lang="en-US" dirty="0">
                <a:solidFill>
                  <a:schemeClr val="bg1"/>
                </a:solidFill>
              </a:rPr>
              <a:t> Apr. 1957, p. 7</a:t>
            </a:r>
          </a:p>
          <a:p>
            <a:pPr marL="342900" indent="-342900" fontAlgn="base">
              <a:buAutoNum type="arabicPeriod" startAt="3"/>
            </a:pPr>
            <a:r>
              <a:rPr lang="en-US" dirty="0">
                <a:solidFill>
                  <a:schemeClr val="bg1"/>
                </a:solidFill>
              </a:rPr>
              <a:t>Elder Boyd K. Packer (</a:t>
            </a:r>
            <a:r>
              <a:rPr lang="en-US" i="1" dirty="0">
                <a:solidFill>
                  <a:schemeClr val="bg1"/>
                </a:solidFill>
              </a:rPr>
              <a:t>Let Not Your Heart Be Troubled </a:t>
            </a:r>
            <a:r>
              <a:rPr lang="en-US" dirty="0">
                <a:solidFill>
                  <a:schemeClr val="bg1"/>
                </a:solidFill>
              </a:rPr>
              <a:t>[Salt Lake City: </a:t>
            </a:r>
            <a:r>
              <a:rPr lang="en-US" dirty="0" err="1">
                <a:solidFill>
                  <a:schemeClr val="bg1"/>
                </a:solidFill>
              </a:rPr>
              <a:t>Bookcraft</a:t>
            </a:r>
            <a:r>
              <a:rPr lang="en-US" dirty="0">
                <a:solidFill>
                  <a:schemeClr val="bg1"/>
                </a:solidFill>
              </a:rPr>
              <a:t>, 1991], 183.)</a:t>
            </a:r>
          </a:p>
          <a:p>
            <a:pPr marL="342900" indent="-342900" fontAlgn="base">
              <a:buAutoNum type="arabicPeriod" startAt="3"/>
            </a:pPr>
            <a:r>
              <a:rPr lang="en-US" dirty="0">
                <a:solidFill>
                  <a:schemeClr val="bg1"/>
                </a:solidFill>
                <a:latin typeface="Calibri" panose="020F0502020204030204" pitchFamily="34" charset="0"/>
              </a:rPr>
              <a:t>Elder Jeffrey R. Holland (“Prophets, Seers, and Revelators,”</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Nov. 2004, 7).</a:t>
            </a:r>
          </a:p>
          <a:p>
            <a:pPr marL="342900" indent="-342900" fontAlgn="base">
              <a:buAutoNum type="arabicPeriod" startAt="3"/>
            </a:pPr>
            <a:r>
              <a:rPr lang="en-US" dirty="0">
                <a:solidFill>
                  <a:schemeClr val="bg1"/>
                </a:solidFill>
                <a:latin typeface="Abadi" panose="020B0604020104020204" pitchFamily="34" charset="0"/>
              </a:rPr>
              <a:t>President Joseph Fielding Smith </a:t>
            </a:r>
            <a:r>
              <a:rPr lang="en-US" i="1" dirty="0">
                <a:solidFill>
                  <a:schemeClr val="bg1"/>
                </a:solidFill>
                <a:latin typeface="Abadi" panose="020B0604020104020204" pitchFamily="34" charset="0"/>
              </a:rPr>
              <a:t>The Way to Perfection</a:t>
            </a:r>
            <a:r>
              <a:rPr lang="en-US" dirty="0">
                <a:solidFill>
                  <a:schemeClr val="bg1"/>
                </a:solidFill>
                <a:latin typeface="Abadi" panose="020B0604020104020204" pitchFamily="34" charset="0"/>
              </a:rPr>
              <a:t> [Salt Lake City: Genealogical Society of Utah, 1949], 256.</a:t>
            </a:r>
          </a:p>
          <a:p>
            <a:pPr marL="342900" indent="-342900" fontAlgn="base">
              <a:buAutoNum type="arabicPeriod" startAt="3"/>
            </a:pPr>
            <a:r>
              <a:rPr lang="en-US" dirty="0">
                <a:solidFill>
                  <a:schemeClr val="bg1"/>
                </a:solidFill>
                <a:latin typeface="Abadi" panose="020B0604020104020204" pitchFamily="34" charset="0"/>
              </a:rPr>
              <a:t>President James E. Faust </a:t>
            </a:r>
            <a:r>
              <a:rPr lang="en-US" dirty="0">
                <a:solidFill>
                  <a:schemeClr val="bg1"/>
                </a:solidFill>
              </a:rPr>
              <a:t>(Church Section, </a:t>
            </a:r>
            <a:r>
              <a:rPr lang="en-US" i="1" dirty="0">
                <a:solidFill>
                  <a:schemeClr val="bg1"/>
                </a:solidFill>
              </a:rPr>
              <a:t>Deseret News, </a:t>
            </a:r>
            <a:r>
              <a:rPr lang="en-US" dirty="0">
                <a:solidFill>
                  <a:schemeClr val="bg1"/>
                </a:solidFill>
              </a:rPr>
              <a:t>May 25, 1974, p. 2.)" (</a:t>
            </a:r>
            <a:r>
              <a:rPr lang="en-US" i="1" dirty="0">
                <a:solidFill>
                  <a:schemeClr val="bg1"/>
                </a:solidFill>
              </a:rPr>
              <a:t>To Reach Even unto You</a:t>
            </a:r>
            <a:r>
              <a:rPr lang="en-US" dirty="0">
                <a:solidFill>
                  <a:schemeClr val="bg1"/>
                </a:solidFill>
              </a:rPr>
              <a:t> [Salt Lake City: Deseret Book Co., 1980], 12.)</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3424382" y="1214583"/>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8D267A29-1776-499A-AEF0-C2E2960EEBFE}"/>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40605979"/>
              </p:ext>
            </p:extLst>
          </p:nvPr>
        </p:nvGraphicFramePr>
        <p:xfrm>
          <a:off x="0" y="0"/>
          <a:ext cx="6319318" cy="212979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SAINTS AT EPHESUS AND TO PHILEMON OF COLOSSAE</a:t>
                      </a:r>
                    </a:p>
                    <a:p>
                      <a:pPr algn="ctr" fontAlgn="base"/>
                      <a:r>
                        <a:rPr lang="en-US" sz="1200" b="0" i="0" kern="1200" cap="all" dirty="0">
                          <a:solidFill>
                            <a:schemeClr val="tx1"/>
                          </a:solidFill>
                          <a:effectLst/>
                          <a:latin typeface="+mn-lt"/>
                          <a:ea typeface="+mn-ea"/>
                          <a:cs typeface="+mn-cs"/>
                        </a:rPr>
                        <a:t>WRITTEN FROM HIS IMPRISONMENT IN ROME, CA. A.D. 61–63 (EPHESIANS; PHILEMON)</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Salvation Through Grace and Faith</a:t>
                      </a:r>
                    </a:p>
                  </a:txBody>
                  <a:tcPr marL="95250" marR="95250" marT="66675" marB="66675" anchor="ctr"/>
                </a:tc>
                <a:tc>
                  <a:txBody>
                    <a:bodyPr/>
                    <a:lstStyle/>
                    <a:p>
                      <a:pPr algn="l" fontAlgn="base"/>
                      <a:r>
                        <a:rPr lang="en-US">
                          <a:solidFill>
                            <a:srgbClr val="434444"/>
                          </a:solidFill>
                          <a:effectLst/>
                        </a:rPr>
                        <a:t>2:1–10</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Jew and Gentile Reconciled Through Christ</a:t>
                      </a:r>
                    </a:p>
                  </a:txBody>
                  <a:tcPr marL="95250" marR="95250" marT="66675" marB="66675" anchor="ctr"/>
                </a:tc>
                <a:tc>
                  <a:txBody>
                    <a:bodyPr/>
                    <a:lstStyle/>
                    <a:p>
                      <a:pPr algn="l" fontAlgn="base"/>
                      <a:r>
                        <a:rPr lang="en-US">
                          <a:solidFill>
                            <a:srgbClr val="434444"/>
                          </a:solidFill>
                          <a:effectLst/>
                        </a:rPr>
                        <a:t>2:11–18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Gentile Converts Become Fellow Heirs</a:t>
                      </a:r>
                    </a:p>
                  </a:txBody>
                  <a:tcPr marL="95250" marR="95250" marT="66675" marB="66675" anchor="ctr"/>
                </a:tc>
                <a:tc>
                  <a:txBody>
                    <a:bodyPr/>
                    <a:lstStyle/>
                    <a:p>
                      <a:pPr algn="l" fontAlgn="base"/>
                      <a:r>
                        <a:rPr lang="en-US">
                          <a:solidFill>
                            <a:srgbClr val="434444"/>
                          </a:solidFill>
                          <a:effectLst/>
                        </a:rPr>
                        <a:t>2:19–22; 3:1–13</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Love Christ and Gain God’s Fulness</a:t>
                      </a:r>
                    </a:p>
                  </a:txBody>
                  <a:tcPr marL="95250" marR="95250" marT="66675" marB="66675" anchor="ctr"/>
                </a:tc>
                <a:tc>
                  <a:txBody>
                    <a:bodyPr/>
                    <a:lstStyle/>
                    <a:p>
                      <a:pPr algn="l" fontAlgn="base"/>
                      <a:r>
                        <a:rPr lang="en-US" dirty="0">
                          <a:solidFill>
                            <a:srgbClr val="434444"/>
                          </a:solidFill>
                          <a:effectLst/>
                        </a:rPr>
                        <a:t>3:14–21</a:t>
                      </a:r>
                    </a:p>
                  </a:txBody>
                  <a:tcPr marL="95250" marR="95250" marT="66675" marB="66675" anchor="ctr"/>
                </a:tc>
                <a:extLst>
                  <a:ext uri="{0D108BD9-81ED-4DB2-BD59-A6C34878D82A}">
                    <a16:rowId xmlns:a16="http://schemas.microsoft.com/office/drawing/2014/main" val="10004"/>
                  </a:ext>
                </a:extLst>
              </a:tr>
            </a:tbl>
          </a:graphicData>
        </a:graphic>
      </p:graphicFrame>
      <p:sp>
        <p:nvSpPr>
          <p:cNvPr id="3" name="TextBox 2"/>
          <p:cNvSpPr txBox="1"/>
          <p:nvPr/>
        </p:nvSpPr>
        <p:spPr>
          <a:xfrm>
            <a:off x="-81481" y="2133204"/>
            <a:ext cx="5540721" cy="246221"/>
          </a:xfrm>
          <a:prstGeom prst="rect">
            <a:avLst/>
          </a:prstGeom>
          <a:noFill/>
        </p:spPr>
        <p:txBody>
          <a:bodyPr wrap="square" rtlCol="0">
            <a:spAutoFit/>
          </a:bodyPr>
          <a:lstStyle/>
          <a:p>
            <a:r>
              <a:rPr lang="en-US" sz="1000" dirty="0"/>
              <a:t>Life and Teachings of Jesus and His Apostles Chapter 43</a:t>
            </a:r>
          </a:p>
        </p:txBody>
      </p:sp>
      <p:sp>
        <p:nvSpPr>
          <p:cNvPr id="7" name="Rectangle 6"/>
          <p:cNvSpPr/>
          <p:nvPr/>
        </p:nvSpPr>
        <p:spPr>
          <a:xfrm>
            <a:off x="0" y="2341050"/>
            <a:ext cx="6324600" cy="2677656"/>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Grace: Ephesians 2:4-6:</a:t>
            </a:r>
          </a:p>
          <a:p>
            <a:pPr fontAlgn="base"/>
            <a:r>
              <a:rPr lang="en-US" sz="1200" dirty="0">
                <a:latin typeface="Calibri" panose="020F0502020204030204" pitchFamily="34" charset="0"/>
              </a:rPr>
              <a:t>It is through the grace of the Lord Jesus, made possible by His atoning sacrifice, that mankind will be raised in immortality, every person receiving his body from the grave in a condition of everlasting life. It is likewise through the grace of the Lord that individuals, through faith in the Atonement of Jesus Christ and repentance of their sins, receive strength and assistance to do good works that they otherwise would not be able to maintain if left to their own means. This grace is an enabling power that allows men and women to lay hold on eternal life and exaltation after they have expended their own best efforts.</a:t>
            </a:r>
          </a:p>
          <a:p>
            <a:pPr fontAlgn="base"/>
            <a:r>
              <a:rPr lang="en-US" sz="1200" dirty="0">
                <a:latin typeface="Calibri" panose="020F0502020204030204" pitchFamily="34" charset="0"/>
              </a:rPr>
              <a:t>Divine grace is needed by every soul in consequence of the Fall of Adam and also because of man’s weaknesses and shortcomings. However, grace cannot suffice without total effort on the part of the recipient. Hence the explanation, “It is by grace that we are saved, after all we can do” (2 Ne. 25:23). It is truly the grace of Jesus Christ that makes salvation possible. This principle is expressed in Jesus’ parable of the vine and the branches (John 15:1–11). See also John 1:12–17; Eph. 2:8–9; Philip. 4:13; D&amp;C 93:11–14. Bible Dictionary</a:t>
            </a:r>
            <a:endParaRPr lang="en-US" sz="1200" b="0" i="0" dirty="0">
              <a:effectLst/>
              <a:latin typeface="Calibri" panose="020F0502020204030204" pitchFamily="34" charset="0"/>
            </a:endParaRPr>
          </a:p>
        </p:txBody>
      </p:sp>
      <p:sp>
        <p:nvSpPr>
          <p:cNvPr id="8" name="Rectangle 7"/>
          <p:cNvSpPr/>
          <p:nvPr/>
        </p:nvSpPr>
        <p:spPr>
          <a:xfrm>
            <a:off x="6301840" y="0"/>
            <a:ext cx="5813960" cy="6370975"/>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The War With Satan: Ephesians 2:1-3</a:t>
            </a:r>
          </a:p>
          <a:p>
            <a:pPr fontAlgn="base"/>
            <a:r>
              <a:rPr lang="en-US" sz="1200" dirty="0">
                <a:solidFill>
                  <a:srgbClr val="333333"/>
                </a:solidFill>
                <a:latin typeface="Calibri" panose="020F0502020204030204" pitchFamily="34" charset="0"/>
              </a:rPr>
              <a:t>In this war against the Saints, Satan does not hesitate to use power. “Force,” President David O. McKay has said, “emanates and comes from Lucifer himself.” (</a:t>
            </a:r>
            <a:r>
              <a:rPr lang="en-US" sz="1200" i="1" dirty="0">
                <a:solidFill>
                  <a:srgbClr val="333333"/>
                </a:solidFill>
                <a:latin typeface="Calibri" panose="020F0502020204030204" pitchFamily="34" charset="0"/>
              </a:rPr>
              <a:t>Gospel Ideals </a:t>
            </a:r>
            <a:r>
              <a:rPr lang="en-US" sz="1200" dirty="0">
                <a:solidFill>
                  <a:srgbClr val="333333"/>
                </a:solidFill>
                <a:latin typeface="Calibri" panose="020F0502020204030204" pitchFamily="34" charset="0"/>
              </a:rPr>
              <a:t>[Improvement Era publication, 1953], p. 302.) Satan often rules people through dictatorships and other forms of compulsion and force. When Satan’s power is strong in government, severe restrictions are imposed on worship, travel, communications, and other precious rights and activities. Even where more democratic governments operate he remains active in sponsoring criminal gangs, witchcraft, Satan worship, evil and secret organizations, and other groups that run counter to the principles of the gospel. These groups all attempt to use force and fear to achieve their ends.</a:t>
            </a:r>
          </a:p>
          <a:p>
            <a:pPr fontAlgn="base"/>
            <a:r>
              <a:rPr lang="en-US" sz="1200" dirty="0">
                <a:solidFill>
                  <a:srgbClr val="333333"/>
                </a:solidFill>
                <a:latin typeface="Calibri" panose="020F0502020204030204" pitchFamily="34" charset="0"/>
              </a:rPr>
              <a:t>However, if force will not achieve his ends, Satan is quick to use more subtle and enticing means. He presents his principles and arguments in the most approved style, with great charm and grace. He is very careful to integrate himself into the favor of the powerful and influential among mankind. He unites with popular movements and programs, only to use them as a means of doing that which ultimately oppresses and takes away God-given freedoms. (See </a:t>
            </a:r>
            <a:r>
              <a:rPr lang="en-US" sz="1200" i="1" dirty="0">
                <a:solidFill>
                  <a:srgbClr val="333333"/>
                </a:solidFill>
                <a:latin typeface="Calibri" panose="020F0502020204030204" pitchFamily="34" charset="0"/>
              </a:rPr>
              <a:t>Discourses of Brigham Young, </a:t>
            </a:r>
            <a:r>
              <a:rPr lang="en-US" sz="1200" dirty="0">
                <a:solidFill>
                  <a:srgbClr val="333333"/>
                </a:solidFill>
                <a:latin typeface="Calibri" panose="020F0502020204030204" pitchFamily="34" charset="0"/>
              </a:rPr>
              <a:t>[Deseret Book Co., 1954], p. 69.)</a:t>
            </a:r>
          </a:p>
          <a:p>
            <a:pPr fontAlgn="base"/>
            <a:r>
              <a:rPr lang="en-US" sz="1200" dirty="0"/>
              <a:t>Satan will not ordinarily appear himself to do his dirty work. Rather, he will most often act through friends or acquaintances in whom we have confidence. Being disobedient themselves, they will attempt to persuade us to violate the standards of the Church and the commandments of God. Moreover, Satan will, as President Joseph Fielding Smith has written, “place thoughts in our minds and … whisper to us in unspoken impressions to entice us to satisfy our appetites or desires and in various ways he plays upon our weaknesses and desires.” (</a:t>
            </a:r>
            <a:r>
              <a:rPr lang="en-US" sz="1200" i="1" dirty="0"/>
              <a:t>Answers to Gospel Questions </a:t>
            </a:r>
            <a:r>
              <a:rPr lang="en-US" sz="1200" dirty="0"/>
              <a:t>[Deseret Book Co., 1972], 3:81.) This the prophet Nephi beheld in our day and, enlightened by the Spirit of God, wrote of it:</a:t>
            </a:r>
          </a:p>
          <a:p>
            <a:pPr fontAlgn="base"/>
            <a:r>
              <a:rPr lang="en-US" sz="1200" dirty="0"/>
              <a:t>“And there shall also be many which shall say: Eat, drink, and be merry; nevertheless, fear God—he will justify in committing a little sin; yea, lie a little, take the advantage of one because of his words, dig a pit for thy neighbor; there is no harm in this; and do all these things, for tomorrow we die; and if it so be that we are guilty, God will beat us with a few stripes, and at last we shall be saved in the kingdom of God.</a:t>
            </a:r>
          </a:p>
          <a:p>
            <a:pPr fontAlgn="base"/>
            <a:r>
              <a:rPr lang="en-US" sz="1200" dirty="0"/>
              <a:t>“And others will he pacify, and lull them away into carnal security, that they will say: All is well in Zion; yea, Zion </a:t>
            </a:r>
            <a:r>
              <a:rPr lang="en-US" sz="1200" dirty="0" err="1"/>
              <a:t>prospereth</a:t>
            </a:r>
            <a:r>
              <a:rPr lang="en-US" sz="1200" dirty="0"/>
              <a:t>, all is well—and thus the devil </a:t>
            </a:r>
            <a:r>
              <a:rPr lang="en-US" sz="1200" dirty="0" err="1"/>
              <a:t>cheateth</a:t>
            </a:r>
            <a:r>
              <a:rPr lang="en-US" sz="1200" dirty="0"/>
              <a:t> their souls, and </a:t>
            </a:r>
            <a:r>
              <a:rPr lang="en-US" sz="1200" dirty="0" err="1"/>
              <a:t>leadeth</a:t>
            </a:r>
            <a:r>
              <a:rPr lang="en-US" sz="1200" dirty="0"/>
              <a:t> them away carefully down to hell.” (2 Ne. 28:8, 21.)</a:t>
            </a:r>
          </a:p>
          <a:p>
            <a:pPr fontAlgn="base"/>
            <a:r>
              <a:rPr lang="en-US" sz="1200" i="1" dirty="0"/>
              <a:t>The Adversary</a:t>
            </a:r>
          </a:p>
          <a:p>
            <a:pPr fontAlgn="base"/>
            <a:r>
              <a:rPr lang="en-US" sz="1200" dirty="0"/>
              <a:t>by Elder </a:t>
            </a:r>
            <a:r>
              <a:rPr lang="en-US" sz="1200" dirty="0" err="1"/>
              <a:t>ElRay</a:t>
            </a:r>
            <a:r>
              <a:rPr lang="en-US" sz="1200" dirty="0"/>
              <a:t> L. Christiansen Sept. 1975 New Era</a:t>
            </a: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150760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3400" y="0"/>
            <a:ext cx="7848600" cy="3231654"/>
          </a:xfrm>
          <a:prstGeom prst="rect">
            <a:avLst/>
          </a:prstGeom>
          <a:ln>
            <a:solidFill>
              <a:schemeClr val="tx1"/>
            </a:solidFill>
          </a:ln>
        </p:spPr>
        <p:txBody>
          <a:bodyPr wrap="square">
            <a:spAutoFit/>
          </a:bodyPr>
          <a:lstStyle/>
          <a:p>
            <a:r>
              <a:rPr lang="en-US" sz="1200" b="1" dirty="0"/>
              <a:t>Unity Ephesians 2:19:</a:t>
            </a:r>
          </a:p>
          <a:p>
            <a:r>
              <a:rPr lang="en-US" sz="1200" dirty="0"/>
              <a:t>"We all look upon one another as brothers and sisters, regardless of the land we call home. We belong to what may be regarded as the greatest society of friends on the face of the earth.</a:t>
            </a:r>
          </a:p>
          <a:p>
            <a:r>
              <a:rPr lang="en-US" sz="1200" dirty="0"/>
              <a:t>"When the emperor of Japan was in the United States some few years ago, I attended a luncheon for him in San Francisco. We sat at a table with three other couples who had had extensive experience in Japan and who had resided there at one time or another while working in government, business, or educational employment. One of the gentlemen said to me, 'I have never seen anything like your people. We had many Americans come to Japan while we were there, and most of them experienced a severe cultural adjustment and much loneliness and homesickness. But whenever we had a Mormon family come, they had many instant friends. Members of your church in Japan seemed to know when they were expected and were there to welcome them. They and their children were immediately integrated socially as well as into your religious community. There seemed to be no culture shock and no loneliness. My wife and I talked about it many times.'</a:t>
            </a:r>
          </a:p>
          <a:p>
            <a:r>
              <a:rPr lang="en-US" sz="1200" dirty="0"/>
              <a:t>"That is the way it should be. We must be friends. We must love and honor and respect and assist one another. Wherever Latter-day Saints go, they are made welcome, because Latter-day Saints are mutual believers in the divinity of the Lord Jesus Christ and are engaged together in his great cause.</a:t>
            </a:r>
          </a:p>
          <a:p>
            <a:r>
              <a:rPr lang="en-US" sz="1200" dirty="0"/>
              <a:t>"We speak of the fellowship of the Saints. This is and must be a very real thing. We must never permit this spirit of brotherhood and sisterhood to weaken. We must constantly cultivate it. It is an important aspect of the gospel. ("Fear Not to Do Good," </a:t>
            </a:r>
            <a:r>
              <a:rPr lang="en-US" sz="1200" i="1" dirty="0"/>
              <a:t>Ensign,</a:t>
            </a:r>
            <a:r>
              <a:rPr lang="en-US" sz="1200" dirty="0"/>
              <a:t> May 1983, pp. 79-80.)" (</a:t>
            </a:r>
            <a:r>
              <a:rPr lang="en-US" sz="1200" i="1" dirty="0"/>
              <a:t>Teachings of Gordon B. Hinckley</a:t>
            </a:r>
            <a:r>
              <a:rPr lang="en-US" sz="1200" dirty="0"/>
              <a:t> [Salt Lake City: Deseret Book Co., 1997], 223.)</a:t>
            </a:r>
          </a:p>
        </p:txBody>
      </p:sp>
      <p:sp>
        <p:nvSpPr>
          <p:cNvPr id="5" name="Rectangle 4"/>
          <p:cNvSpPr/>
          <p:nvPr/>
        </p:nvSpPr>
        <p:spPr>
          <a:xfrm>
            <a:off x="0" y="0"/>
            <a:ext cx="4353791" cy="5447645"/>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The Gift of Grace Ephesians 2:7-10:</a:t>
            </a:r>
          </a:p>
          <a:p>
            <a:pPr fontAlgn="base"/>
            <a:r>
              <a:rPr lang="en-US" sz="1200" dirty="0">
                <a:latin typeface="Calibri" panose="020F0502020204030204" pitchFamily="34" charset="0"/>
              </a:rPr>
              <a:t>“Because we have all ‘sinned, and come short of the glory of God’ [Romans 3:23] and because ‘there cannot any unclean thing enter into the kingdom of God’ [1 Nephi 15:34], every one of us is unworthy to return to God’s presence. …</a:t>
            </a:r>
          </a:p>
          <a:p>
            <a:pPr fontAlgn="base"/>
            <a:r>
              <a:rPr lang="en-US" sz="1200" dirty="0">
                <a:latin typeface="Calibri" panose="020F0502020204030204" pitchFamily="34" charset="0"/>
              </a:rPr>
              <a:t>“… We cannot earn our way into heaven; the demands of justice stand as a barrier, which we are powerless to overcome on our own.</a:t>
            </a:r>
          </a:p>
          <a:p>
            <a:pPr fontAlgn="base"/>
            <a:r>
              <a:rPr lang="en-US" sz="1200" dirty="0">
                <a:latin typeface="Calibri" panose="020F0502020204030204" pitchFamily="34" charset="0"/>
              </a:rPr>
              <a:t>“But all is not lost.</a:t>
            </a:r>
          </a:p>
          <a:p>
            <a:pPr fontAlgn="base"/>
            <a:r>
              <a:rPr lang="en-US" sz="1200" dirty="0">
                <a:latin typeface="Calibri" panose="020F0502020204030204" pitchFamily="34" charset="0"/>
              </a:rPr>
              <a:t>“The grace of God is our great and everlasting hope.</a:t>
            </a:r>
          </a:p>
          <a:p>
            <a:pPr fontAlgn="base"/>
            <a:r>
              <a:rPr lang="en-US" sz="1200" dirty="0">
                <a:latin typeface="Calibri" panose="020F0502020204030204" pitchFamily="34" charset="0"/>
              </a:rPr>
              <a:t>“Through the sacrifice of Jesus Christ, the plan of mercy appeases the demands of justice [see Alma 42:15] ‘and [brings] about means unto men that they may have faith unto repentance’ [Alma 34:15].</a:t>
            </a:r>
          </a:p>
          <a:p>
            <a:pPr fontAlgn="base"/>
            <a:r>
              <a:rPr lang="en-US" sz="1200" dirty="0">
                <a:latin typeface="Calibri" panose="020F0502020204030204" pitchFamily="34" charset="0"/>
              </a:rPr>
              <a:t>“Our sins, though they may be as scarlet, can become white as snow [see Isaiah 1:18]. Because our beloved Savior ‘gave himself a ransom for all’ [1 Timothy 2:6], an entrance into His everlasting kingdom is provided unto us [see </a:t>
            </a:r>
            <a:r>
              <a:rPr lang="en-US" sz="1200" u="sng" dirty="0">
                <a:latin typeface="Calibri" panose="020F0502020204030204" pitchFamily="34" charset="0"/>
              </a:rPr>
              <a:t>2 Peter 1:11</a:t>
            </a:r>
            <a:r>
              <a:rPr lang="en-US" sz="1200" dirty="0">
                <a:latin typeface="Calibri" panose="020F0502020204030204" pitchFamily="34" charset="0"/>
              </a:rPr>
              <a:t>].</a:t>
            </a:r>
          </a:p>
          <a:p>
            <a:pPr fontAlgn="base"/>
            <a:r>
              <a:rPr lang="en-US" sz="1200" dirty="0">
                <a:latin typeface="Calibri" panose="020F0502020204030204" pitchFamily="34" charset="0"/>
              </a:rPr>
              <a:t>“The gate is unlocked! …</a:t>
            </a:r>
          </a:p>
          <a:p>
            <a:pPr fontAlgn="base"/>
            <a:r>
              <a:rPr lang="en-US" sz="1200" dirty="0">
                <a:latin typeface="Calibri" panose="020F0502020204030204" pitchFamily="34" charset="0"/>
              </a:rPr>
              <a:t>“To inherit this glory, we need more than an unlocked gate; we must enter through this gate with a heart’s desire to be changed—a change so dramatic that the scriptures describe it as being ‘born again; yea, born of God, changed from [our worldly] and fallen state, to a state of righteousness, being redeemed of God, becoming his sons and daughters’ [Mosiah 27:25]. …</a:t>
            </a:r>
          </a:p>
          <a:p>
            <a:pPr fontAlgn="base"/>
            <a:r>
              <a:rPr lang="en-US" sz="1200" dirty="0">
                <a:latin typeface="Calibri" panose="020F0502020204030204" pitchFamily="34" charset="0"/>
              </a:rPr>
              <a:t>“Grace is a gift of God, and our desire to be obedient to each of God’s commandments is the reaching out of our mortal hand to receive this sacred gift from our Heavenly Father.” </a:t>
            </a:r>
            <a:r>
              <a:rPr lang="en-US" sz="1200" dirty="0">
                <a:solidFill>
                  <a:srgbClr val="333333"/>
                </a:solidFill>
                <a:latin typeface="Calibri" panose="020F0502020204030204" pitchFamily="34" charset="0"/>
              </a:rPr>
              <a:t>President Dieter F. Uchtdorf </a:t>
            </a:r>
            <a:r>
              <a:rPr lang="en-US" sz="1200" dirty="0">
                <a:latin typeface="Calibri" panose="020F0502020204030204" pitchFamily="34" charset="0"/>
              </a:rPr>
              <a:t>(“The Gift of Grace,”</a:t>
            </a:r>
            <a:r>
              <a:rPr lang="en-US" sz="1200" i="1" dirty="0">
                <a:latin typeface="Calibri" panose="020F0502020204030204" pitchFamily="34" charset="0"/>
              </a:rPr>
              <a:t> Ensign</a:t>
            </a:r>
            <a:r>
              <a:rPr lang="en-US" sz="1200" dirty="0">
                <a:latin typeface="Calibri" panose="020F0502020204030204" pitchFamily="34" charset="0"/>
              </a:rPr>
              <a:t> or </a:t>
            </a:r>
            <a:r>
              <a:rPr lang="en-US" sz="1200" i="1" dirty="0">
                <a:latin typeface="Calibri" panose="020F0502020204030204" pitchFamily="34" charset="0"/>
              </a:rPr>
              <a:t>Liahona,</a:t>
            </a:r>
            <a:r>
              <a:rPr lang="en-US" sz="1200" dirty="0">
                <a:latin typeface="Calibri" panose="020F0502020204030204" pitchFamily="34" charset="0"/>
              </a:rPr>
              <a:t> May 2015, 108, 110).</a:t>
            </a:r>
            <a:endParaRPr lang="en-US" sz="1200" b="0" i="0" dirty="0">
              <a:effectLst/>
              <a:latin typeface="Calibri" panose="020F0502020204030204" pitchFamily="34" charset="0"/>
            </a:endParaRPr>
          </a:p>
        </p:txBody>
      </p:sp>
      <p:sp>
        <p:nvSpPr>
          <p:cNvPr id="6" name="Rectangle 5"/>
          <p:cNvSpPr/>
          <p:nvPr/>
        </p:nvSpPr>
        <p:spPr>
          <a:xfrm>
            <a:off x="4376058" y="3243344"/>
            <a:ext cx="7815942" cy="1569660"/>
          </a:xfrm>
          <a:prstGeom prst="rect">
            <a:avLst/>
          </a:prstGeom>
          <a:ln>
            <a:solidFill>
              <a:schemeClr val="tx1"/>
            </a:solidFill>
          </a:ln>
        </p:spPr>
        <p:txBody>
          <a:bodyPr wrap="square">
            <a:spAutoFit/>
          </a:bodyPr>
          <a:lstStyle/>
          <a:p>
            <a:r>
              <a:rPr lang="en-US" sz="1200" b="1" dirty="0">
                <a:latin typeface="Calibri" panose="020F0502020204030204" pitchFamily="34" charset="0"/>
              </a:rPr>
              <a:t>Corner Stone Ephesians 2:20:</a:t>
            </a:r>
          </a:p>
          <a:p>
            <a:r>
              <a:rPr lang="en-US" sz="1200" dirty="0">
                <a:latin typeface="Calibri" panose="020F0502020204030204" pitchFamily="34" charset="0"/>
              </a:rPr>
              <a:t>A cornerstone is a massive stone that is laid at the corner of a foundation to give strength and stability to the entire structure. A cornerstone can also be used to connect two adjoining walls to form a corner. Paul used this imagery to explain that Jesus Christ provides strength and stability to the whole Church and that through Jesus Christ, Jewish and Gentile members of the Church are bound together (see Jacob 4:15–16; Psalm 118:22; Isaiah 28:16). All members become united, “fitly framed together [growing] unto an holy temple in the Lord.” All of this is made possible through the Atonement of Jesus Christ, who is the “chief corner stone” (</a:t>
            </a:r>
            <a:r>
              <a:rPr lang="en-US" sz="1200" u="sng" dirty="0">
                <a:latin typeface="Calibri" panose="020F0502020204030204" pitchFamily="34" charset="0"/>
              </a:rPr>
              <a:t>Ephesians 2:20–21</a:t>
            </a:r>
            <a:r>
              <a:rPr lang="en-US" sz="1200" dirty="0">
                <a:latin typeface="Calibri" panose="020F0502020204030204" pitchFamily="34" charset="0"/>
              </a:rPr>
              <a:t>).</a:t>
            </a:r>
          </a:p>
          <a:p>
            <a:r>
              <a:rPr lang="en-US" sz="1200" dirty="0">
                <a:latin typeface="Calibri" panose="020F0502020204030204" pitchFamily="34" charset="0"/>
              </a:rPr>
              <a:t>(1)</a:t>
            </a:r>
            <a:endParaRPr lang="en-US" sz="1200" dirty="0"/>
          </a:p>
        </p:txBody>
      </p:sp>
      <p:sp>
        <p:nvSpPr>
          <p:cNvPr id="7" name="Rectangle 6"/>
          <p:cNvSpPr/>
          <p:nvPr/>
        </p:nvSpPr>
        <p:spPr>
          <a:xfrm>
            <a:off x="4376058" y="4798517"/>
            <a:ext cx="7815942" cy="1015663"/>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Rooted and Grounded Ephesians 3:17: </a:t>
            </a:r>
          </a:p>
          <a:p>
            <a:r>
              <a:rPr lang="en-US" sz="1200" dirty="0">
                <a:solidFill>
                  <a:srgbClr val="444444"/>
                </a:solidFill>
                <a:latin typeface="Abadi" panose="020B0604020104020204" pitchFamily="34" charset="0"/>
              </a:rPr>
              <a:t>"We must deepen our faith until it becomes the real thing. Otherwise, when the heat of the day comes, if we are not, to use Peter and Paul's words, 'grounded,' 'rooted,' 'established,' and 'settled,' we will wither under the scorching summer of circumstances." Neal A. Maxwell (</a:t>
            </a:r>
            <a:r>
              <a:rPr lang="en-US" sz="1200" i="1" dirty="0">
                <a:solidFill>
                  <a:srgbClr val="444444"/>
                </a:solidFill>
                <a:latin typeface="Abadi" panose="020B0604020104020204" pitchFamily="34" charset="0"/>
              </a:rPr>
              <a:t>We Talk of Christ, We Rejoice in Christ</a:t>
            </a:r>
            <a:r>
              <a:rPr lang="en-US" sz="1200" dirty="0">
                <a:solidFill>
                  <a:srgbClr val="444444"/>
                </a:solidFill>
                <a:latin typeface="Abadi" panose="020B0604020104020204" pitchFamily="34" charset="0"/>
              </a:rPr>
              <a:t> [Salt Lake City: Deseret Book Co., 1984], 10.)</a:t>
            </a:r>
            <a:endParaRPr lang="en-US" sz="1200" dirty="0"/>
          </a:p>
        </p:txBody>
      </p:sp>
      <p:sp>
        <p:nvSpPr>
          <p:cNvPr id="8" name="Rectangle 7"/>
          <p:cNvSpPr/>
          <p:nvPr/>
        </p:nvSpPr>
        <p:spPr>
          <a:xfrm>
            <a:off x="0" y="5842337"/>
            <a:ext cx="12192000" cy="830997"/>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Be Filled With </a:t>
            </a:r>
            <a:r>
              <a:rPr lang="en-US" sz="1200" b="1" dirty="0" err="1">
                <a:solidFill>
                  <a:srgbClr val="444444"/>
                </a:solidFill>
                <a:latin typeface="Abadi" panose="020B0604020104020204" pitchFamily="34" charset="0"/>
              </a:rPr>
              <a:t>Fulness</a:t>
            </a:r>
            <a:r>
              <a:rPr lang="en-US" sz="1200" b="1" dirty="0">
                <a:solidFill>
                  <a:srgbClr val="444444"/>
                </a:solidFill>
                <a:latin typeface="Abadi" panose="020B0604020104020204" pitchFamily="34" charset="0"/>
              </a:rPr>
              <a:t> of God Ephesians 3:19:</a:t>
            </a:r>
          </a:p>
          <a:p>
            <a:r>
              <a:rPr lang="en-US" sz="1200" dirty="0">
                <a:solidFill>
                  <a:srgbClr val="444444"/>
                </a:solidFill>
                <a:latin typeface="Abadi" panose="020B0604020104020204" pitchFamily="34" charset="0"/>
              </a:rPr>
              <a:t>"All the prophets taught this truth about God, and their prime purpose was not to argue or try to prove the existence of God but to be his witnesses, to testify that he lives and to make his will known among men. Christ revealed the Father in his life and teachings and parables. Through his Son the Father was not only bringing salvation and making eternal life possible for all men, but was offering the ultimate opportunity for men to know God himself. Elder Marion D. Hanks </a:t>
            </a:r>
            <a:r>
              <a:rPr lang="en-US" sz="1200" dirty="0"/>
              <a:t>"Trust in the Lord," </a:t>
            </a:r>
            <a:r>
              <a:rPr lang="en-US" sz="1200" i="1" dirty="0"/>
              <a:t>Ensign</a:t>
            </a:r>
            <a:r>
              <a:rPr lang="en-US" sz="1200" dirty="0"/>
              <a:t>, May 1975, 13-14)</a:t>
            </a:r>
          </a:p>
        </p:txBody>
      </p:sp>
    </p:spTree>
    <p:extLst>
      <p:ext uri="{BB962C8B-B14F-4D97-AF65-F5344CB8AC3E}">
        <p14:creationId xmlns:p14="http://schemas.microsoft.com/office/powerpoint/2010/main" val="392436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54084" y="1066800"/>
            <a:ext cx="6727373" cy="1015663"/>
          </a:xfrm>
          <a:prstGeom prst="rect">
            <a:avLst/>
          </a:prstGeom>
          <a:noFill/>
        </p:spPr>
        <p:txBody>
          <a:bodyPr wrap="square" rtlCol="0">
            <a:spAutoFit/>
          </a:bodyPr>
          <a:lstStyle/>
          <a:p>
            <a:pPr algn="ctr"/>
            <a:r>
              <a:rPr lang="en-US" sz="2000" i="1" dirty="0">
                <a:solidFill>
                  <a:schemeClr val="bg1"/>
                </a:solidFill>
              </a:rPr>
              <a:t>Quickened</a:t>
            </a:r>
            <a:r>
              <a:rPr lang="en-US" sz="2000" dirty="0">
                <a:solidFill>
                  <a:schemeClr val="bg1"/>
                </a:solidFill>
              </a:rPr>
              <a:t> = made alive </a:t>
            </a:r>
          </a:p>
          <a:p>
            <a:pPr algn="ctr"/>
            <a:endParaRPr lang="en-US" sz="2000" dirty="0">
              <a:solidFill>
                <a:schemeClr val="bg1"/>
              </a:solidFill>
            </a:endParaRPr>
          </a:p>
          <a:p>
            <a:pPr algn="ctr"/>
            <a:r>
              <a:rPr lang="en-US" sz="2000" i="1" dirty="0">
                <a:solidFill>
                  <a:schemeClr val="bg1"/>
                </a:solidFill>
              </a:rPr>
              <a:t>Heavenly places</a:t>
            </a:r>
            <a:r>
              <a:rPr lang="en-US" sz="2000" dirty="0">
                <a:solidFill>
                  <a:schemeClr val="bg1"/>
                </a:solidFill>
              </a:rPr>
              <a:t> = to realms in heaven that people inherit</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Heavenly Places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2:4-6</a:t>
            </a: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(3)</a:t>
            </a:r>
          </a:p>
        </p:txBody>
      </p:sp>
      <p:sp>
        <p:nvSpPr>
          <p:cNvPr id="7" name="Rectangle 6"/>
          <p:cNvSpPr/>
          <p:nvPr/>
        </p:nvSpPr>
        <p:spPr>
          <a:xfrm>
            <a:off x="555172" y="2920778"/>
            <a:ext cx="6672942" cy="1200329"/>
          </a:xfrm>
          <a:prstGeom prst="rect">
            <a:avLst/>
          </a:prstGeom>
        </p:spPr>
        <p:txBody>
          <a:bodyPr wrap="square">
            <a:spAutoFit/>
          </a:bodyPr>
          <a:lstStyle/>
          <a:p>
            <a:r>
              <a:rPr lang="en-US" sz="2400" dirty="0">
                <a:solidFill>
                  <a:schemeClr val="bg1"/>
                </a:solidFill>
                <a:latin typeface="Calibri" panose="020F0502020204030204" pitchFamily="34" charset="0"/>
              </a:rPr>
              <a:t>After Conversion:</a:t>
            </a:r>
          </a:p>
          <a:p>
            <a:r>
              <a:rPr lang="en-US" sz="2400" dirty="0">
                <a:solidFill>
                  <a:schemeClr val="bg1"/>
                </a:solidFill>
                <a:latin typeface="Calibri" panose="020F0502020204030204" pitchFamily="34" charset="0"/>
              </a:rPr>
              <a:t>The Lord had quickened them, or made them alive, from their spiritually dead and sinful state</a:t>
            </a:r>
            <a:endParaRPr lang="en-US" sz="2400" dirty="0">
              <a:solidFill>
                <a:schemeClr val="bg1"/>
              </a:solidFill>
            </a:endParaRPr>
          </a:p>
        </p:txBody>
      </p:sp>
      <p:grpSp>
        <p:nvGrpSpPr>
          <p:cNvPr id="13" name="Group 12"/>
          <p:cNvGrpSpPr/>
          <p:nvPr/>
        </p:nvGrpSpPr>
        <p:grpSpPr>
          <a:xfrm>
            <a:off x="7609111" y="2412093"/>
            <a:ext cx="3262089" cy="2726355"/>
            <a:chOff x="7238997" y="2139950"/>
            <a:chExt cx="3262089" cy="272635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840" y="2139950"/>
              <a:ext cx="3229246" cy="2540907"/>
            </a:xfrm>
            <a:prstGeom prst="rect">
              <a:avLst/>
            </a:prstGeom>
          </p:spPr>
        </p:pic>
        <p:sp>
          <p:nvSpPr>
            <p:cNvPr id="31" name="TextBox 30"/>
            <p:cNvSpPr txBox="1"/>
            <p:nvPr/>
          </p:nvSpPr>
          <p:spPr>
            <a:xfrm>
              <a:off x="7238997" y="4650861"/>
              <a:ext cx="3189517" cy="215444"/>
            </a:xfrm>
            <a:prstGeom prst="rect">
              <a:avLst/>
            </a:prstGeom>
            <a:noFill/>
          </p:spPr>
          <p:txBody>
            <a:bodyPr wrap="square" rtlCol="0">
              <a:spAutoFit/>
            </a:bodyPr>
            <a:lstStyle/>
            <a:p>
              <a:r>
                <a:rPr lang="en-US" sz="800" dirty="0">
                  <a:solidFill>
                    <a:schemeClr val="bg1"/>
                  </a:solidFill>
                </a:rPr>
                <a:t>James C. Christensen</a:t>
              </a:r>
            </a:p>
          </p:txBody>
        </p:sp>
      </p:grpSp>
      <p:grpSp>
        <p:nvGrpSpPr>
          <p:cNvPr id="33" name="Group 32"/>
          <p:cNvGrpSpPr/>
          <p:nvPr/>
        </p:nvGrpSpPr>
        <p:grpSpPr>
          <a:xfrm>
            <a:off x="2778093" y="4162565"/>
            <a:ext cx="3289208" cy="2390250"/>
            <a:chOff x="384206" y="4158361"/>
            <a:chExt cx="3289208" cy="2390250"/>
          </a:xfrm>
        </p:grpSpPr>
        <p:grpSp>
          <p:nvGrpSpPr>
            <p:cNvPr id="34" name="Group 33"/>
            <p:cNvGrpSpPr/>
            <p:nvPr/>
          </p:nvGrpSpPr>
          <p:grpSpPr>
            <a:xfrm>
              <a:off x="384206" y="4158361"/>
              <a:ext cx="3289208" cy="2390250"/>
              <a:chOff x="609599" y="833642"/>
              <a:chExt cx="7941747" cy="5771225"/>
            </a:xfrm>
          </p:grpSpPr>
          <p:grpSp>
            <p:nvGrpSpPr>
              <p:cNvPr id="36" name="Group 14"/>
              <p:cNvGrpSpPr/>
              <p:nvPr/>
            </p:nvGrpSpPr>
            <p:grpSpPr>
              <a:xfrm rot="10800000">
                <a:off x="7696200" y="5257800"/>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1"/>
              <p:cNvGrpSpPr/>
              <p:nvPr/>
            </p:nvGrpSpPr>
            <p:grpSpPr>
              <a:xfrm rot="10800000">
                <a:off x="939238" y="4923502"/>
                <a:ext cx="621450" cy="1347067"/>
                <a:chOff x="7010400" y="381000"/>
                <a:chExt cx="762000" cy="2033666"/>
              </a:xfrm>
            </p:grpSpPr>
            <p:sp>
              <p:nvSpPr>
                <p:cNvPr id="47" name="Rounded Rectangle 4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899460" y="833642"/>
                <a:ext cx="621450" cy="986197"/>
                <a:chOff x="7031201" y="834275"/>
                <a:chExt cx="762000" cy="1488861"/>
              </a:xfrm>
            </p:grpSpPr>
            <p:sp>
              <p:nvSpPr>
                <p:cNvPr id="45" name="Rounded Rectangle 4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7646520" y="1148254"/>
                <a:ext cx="621450" cy="1017899"/>
                <a:chOff x="7087348" y="824753"/>
                <a:chExt cx="762000" cy="1536722"/>
              </a:xfrm>
            </p:grpSpPr>
            <p:sp>
              <p:nvSpPr>
                <p:cNvPr id="43" name="Rounded Rectangle 4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839170" y="4746977"/>
              <a:ext cx="2345814" cy="1200329"/>
            </a:xfrm>
            <a:prstGeom prst="rect">
              <a:avLst/>
            </a:prstGeom>
          </p:spPr>
          <p:txBody>
            <a:bodyPr wrap="square">
              <a:spAutoFit/>
            </a:bodyPr>
            <a:lstStyle/>
            <a:p>
              <a:pPr algn="ctr"/>
              <a:r>
                <a:rPr lang="en-US" dirty="0"/>
                <a:t> </a:t>
              </a:r>
              <a:r>
                <a:rPr lang="en-US" b="1" dirty="0"/>
                <a:t>Because of the grace of Jesus Christ, all mankind can be saved through faith in Him</a:t>
              </a:r>
              <a:endParaRPr lang="en-US" sz="1600" dirty="0"/>
            </a:p>
          </p:txBody>
        </p:sp>
      </p:grpSp>
      <p:sp>
        <p:nvSpPr>
          <p:cNvPr id="14" name="Rectangle 13"/>
          <p:cNvSpPr/>
          <p:nvPr/>
        </p:nvSpPr>
        <p:spPr>
          <a:xfrm>
            <a:off x="6270171" y="5522463"/>
            <a:ext cx="6096000" cy="646331"/>
          </a:xfrm>
          <a:prstGeom prst="rect">
            <a:avLst/>
          </a:prstGeom>
        </p:spPr>
        <p:txBody>
          <a:bodyPr>
            <a:spAutoFit/>
          </a:bodyPr>
          <a:lstStyle/>
          <a:p>
            <a:r>
              <a:rPr lang="en-US" dirty="0">
                <a:solidFill>
                  <a:schemeClr val="bg1"/>
                </a:solidFill>
                <a:latin typeface="Calibri" panose="020F0502020204030204" pitchFamily="34" charset="0"/>
              </a:rPr>
              <a:t>Grace = help or strength, given through the bounteous mercy and love of Jesus Christ.</a:t>
            </a:r>
            <a:endParaRPr lang="en-US" dirty="0">
              <a:solidFill>
                <a:schemeClr val="bg1"/>
              </a:solidFill>
            </a:endParaRPr>
          </a:p>
        </p:txBody>
      </p:sp>
    </p:spTree>
    <p:extLst>
      <p:ext uri="{BB962C8B-B14F-4D97-AF65-F5344CB8AC3E}">
        <p14:creationId xmlns:p14="http://schemas.microsoft.com/office/powerpoint/2010/main" val="21750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out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2600" y="1687286"/>
            <a:ext cx="5355771" cy="4708981"/>
          </a:xfrm>
          <a:prstGeom prst="rect">
            <a:avLst/>
          </a:prstGeom>
          <a:noFill/>
        </p:spPr>
        <p:txBody>
          <a:bodyPr wrap="square" rtlCol="0">
            <a:spAutoFit/>
          </a:bodyPr>
          <a:lstStyle/>
          <a:p>
            <a:r>
              <a:rPr lang="en-US" sz="2000" dirty="0">
                <a:solidFill>
                  <a:schemeClr val="bg1"/>
                </a:solidFill>
              </a:rPr>
              <a:t>“‘He who would ascend the stairway leading upward to eternal life must tread it step by step from the base stone to the summit of its flight.</a:t>
            </a:r>
          </a:p>
          <a:p>
            <a:endParaRPr lang="en-US" sz="2000" dirty="0">
              <a:solidFill>
                <a:schemeClr val="bg1"/>
              </a:solidFill>
            </a:endParaRPr>
          </a:p>
          <a:p>
            <a:r>
              <a:rPr lang="en-US" sz="2000" dirty="0">
                <a:solidFill>
                  <a:schemeClr val="bg1"/>
                </a:solidFill>
              </a:rPr>
              <a:t>Not a single stair can be missed, not one duty neglected, if the climber would avoid danger and delay and arrive with all safety and expedition at the topmost landing of the celestial exaltation.’</a:t>
            </a:r>
          </a:p>
          <a:p>
            <a:endParaRPr lang="en-US" sz="2000" dirty="0">
              <a:solidFill>
                <a:schemeClr val="bg1"/>
              </a:solidFill>
            </a:endParaRPr>
          </a:p>
          <a:p>
            <a:r>
              <a:rPr lang="en-US" sz="2000" dirty="0">
                <a:solidFill>
                  <a:schemeClr val="bg1"/>
                </a:solidFill>
              </a:rPr>
              <a:t>The responsibility is upon each individual to choose the path of righteousness, of faithfulness and duty to fellow men.</a:t>
            </a:r>
          </a:p>
          <a:p>
            <a:endParaRPr lang="en-US" sz="2000" dirty="0">
              <a:solidFill>
                <a:schemeClr val="bg1"/>
              </a:solidFill>
            </a:endParaRPr>
          </a:p>
          <a:p>
            <a:r>
              <a:rPr lang="en-US" sz="2000" dirty="0">
                <a:solidFill>
                  <a:schemeClr val="bg1"/>
                </a:solidFill>
              </a:rPr>
              <a:t>If he choose otherwise and as a result meets failure, misery, and death, he alone is to blame.”</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Not By Works Alone</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2:8-10</a:t>
            </a: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(5)</a:t>
            </a:r>
          </a:p>
        </p:txBody>
      </p:sp>
      <p:pic>
        <p:nvPicPr>
          <p:cNvPr id="6146" name="Picture 2" descr="Image result for stairway to he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098448"/>
            <a:ext cx="4791903" cy="28545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vid o mcK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118" y="127680"/>
            <a:ext cx="1387324" cy="182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75313" y="870857"/>
            <a:ext cx="4452259" cy="400110"/>
          </a:xfrm>
          <a:prstGeom prst="rect">
            <a:avLst/>
          </a:prstGeom>
          <a:noFill/>
        </p:spPr>
        <p:txBody>
          <a:bodyPr wrap="square" rtlCol="0">
            <a:spAutoFit/>
          </a:bodyPr>
          <a:lstStyle/>
          <a:p>
            <a:r>
              <a:rPr lang="en-US" sz="2000" dirty="0">
                <a:solidFill>
                  <a:schemeClr val="bg1"/>
                </a:solidFill>
              </a:rPr>
              <a:t>Is one group more favored than another?</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Jews VS Gentiles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5823858" y="1284513"/>
            <a:ext cx="620484" cy="5573488"/>
            <a:chOff x="5812972" y="816427"/>
            <a:chExt cx="620484" cy="5573488"/>
          </a:xfrm>
        </p:grpSpPr>
        <p:pic>
          <p:nvPicPr>
            <p:cNvPr id="3074"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rot="16200000">
              <a:off x="5587093" y="2076449"/>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7" t="33989" r="70593" b="52421"/>
            <a:stretch/>
          </p:blipFill>
          <p:spPr bwMode="auto">
            <a:xfrm rot="5400000">
              <a:off x="5638799" y="4931228"/>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70" t="57934" r="45210" b="25239"/>
            <a:stretch/>
          </p:blipFill>
          <p:spPr bwMode="auto">
            <a:xfrm rot="5400000">
              <a:off x="5584372" y="1045027"/>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76" t="36901" r="36176" b="47890"/>
            <a:stretch/>
          </p:blipFill>
          <p:spPr bwMode="auto">
            <a:xfrm rot="5400000">
              <a:off x="5693229" y="3015345"/>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rot="5400000">
              <a:off x="5608865" y="3948792"/>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570" t="57934" r="45210" b="25239"/>
            <a:stretch/>
          </p:blipFill>
          <p:spPr bwMode="auto">
            <a:xfrm rot="16200000" flipH="1">
              <a:off x="5785757" y="5774871"/>
              <a:ext cx="664030" cy="56605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1393371" y="1432449"/>
            <a:ext cx="3624943" cy="1477328"/>
          </a:xfrm>
          <a:prstGeom prst="rect">
            <a:avLst/>
          </a:prstGeom>
        </p:spPr>
        <p:txBody>
          <a:bodyPr wrap="square">
            <a:spAutoFit/>
          </a:bodyPr>
          <a:lstStyle/>
          <a:p>
            <a:r>
              <a:rPr lang="en-US" dirty="0">
                <a:solidFill>
                  <a:schemeClr val="bg1"/>
                </a:solidFill>
                <a:latin typeface="Calibri" panose="020F0502020204030204" pitchFamily="34" charset="0"/>
              </a:rPr>
              <a:t>Some Jews believed that because they were Israelites by birth and had been circumcised, they were more favored by God and superior to Gentile converts</a:t>
            </a:r>
            <a:endParaRPr lang="en-US" dirty="0">
              <a:solidFill>
                <a:schemeClr val="bg1"/>
              </a:solidFill>
            </a:endParaRPr>
          </a:p>
        </p:txBody>
      </p:sp>
      <p:pic>
        <p:nvPicPr>
          <p:cNvPr id="3078" name="Picture 6" descr="Image result for ancient jewish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4312" y="3069773"/>
            <a:ext cx="2365251" cy="30588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7874" y="1362755"/>
            <a:ext cx="4092232" cy="30350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792685" y="4840852"/>
            <a:ext cx="5094514" cy="1200329"/>
          </a:xfrm>
          <a:prstGeom prst="rect">
            <a:avLst/>
          </a:prstGeom>
        </p:spPr>
        <p:txBody>
          <a:bodyPr wrap="square">
            <a:spAutoFit/>
          </a:bodyPr>
          <a:lstStyle/>
          <a:p>
            <a:r>
              <a:rPr lang="en-US" dirty="0">
                <a:solidFill>
                  <a:schemeClr val="bg1"/>
                </a:solidFill>
                <a:latin typeface="Calibri" panose="020F0502020204030204" pitchFamily="34" charset="0"/>
              </a:rPr>
              <a:t>Gentiles who accepted the gospel were no longer to be regarded as aliens, strangers, and foreigners—they were now of “the household of God,” part of God’s covenant people. (1) </a:t>
            </a:r>
            <a:endParaRPr lang="en-US" dirty="0">
              <a:solidFill>
                <a:schemeClr val="bg1"/>
              </a:solidFill>
            </a:endParaRPr>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2:12-18</a:t>
            </a:r>
          </a:p>
        </p:txBody>
      </p:sp>
    </p:spTree>
    <p:extLst>
      <p:ext uri="{BB962C8B-B14F-4D97-AF65-F5344CB8AC3E}">
        <p14:creationId xmlns:p14="http://schemas.microsoft.com/office/powerpoint/2010/main" val="26595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Middle Wall Partition</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2:14</a:t>
            </a:r>
          </a:p>
        </p:txBody>
      </p:sp>
      <p:sp>
        <p:nvSpPr>
          <p:cNvPr id="2" name="Rectangle 1"/>
          <p:cNvSpPr/>
          <p:nvPr/>
        </p:nvSpPr>
        <p:spPr>
          <a:xfrm>
            <a:off x="348343" y="1106384"/>
            <a:ext cx="6096000" cy="5016758"/>
          </a:xfrm>
          <a:prstGeom prst="rect">
            <a:avLst/>
          </a:prstGeom>
        </p:spPr>
        <p:txBody>
          <a:bodyPr>
            <a:spAutoFit/>
          </a:bodyPr>
          <a:lstStyle/>
          <a:p>
            <a:r>
              <a:rPr lang="en-US" sz="2000" dirty="0">
                <a:solidFill>
                  <a:schemeClr val="bg1"/>
                </a:solidFill>
              </a:rPr>
              <a:t>In the great temple of Jerusalem, the temple proper was shielded from gentile influences. </a:t>
            </a:r>
          </a:p>
          <a:p>
            <a:endParaRPr lang="en-US" sz="2000" dirty="0">
              <a:solidFill>
                <a:schemeClr val="bg1"/>
              </a:solidFill>
            </a:endParaRPr>
          </a:p>
          <a:p>
            <a:r>
              <a:rPr lang="en-US" sz="2000" dirty="0">
                <a:solidFill>
                  <a:schemeClr val="bg1"/>
                </a:solidFill>
              </a:rPr>
              <a:t>A special barrier was erected, and if a gentile passed beyond it, he could be put to death. </a:t>
            </a:r>
          </a:p>
          <a:p>
            <a:endParaRPr lang="en-US" sz="2000" dirty="0">
              <a:solidFill>
                <a:schemeClr val="bg1"/>
              </a:solidFill>
            </a:endParaRPr>
          </a:p>
          <a:p>
            <a:r>
              <a:rPr lang="en-US" sz="2000" dirty="0">
                <a:solidFill>
                  <a:schemeClr val="bg1"/>
                </a:solidFill>
              </a:rPr>
              <a:t>Archaeologists have even found one of the marble blocks of this barrier with this inscription: “let no foreigner enter within the screen and enclosure surrounding the sanctuary. Whosoever is taken so doing will be the cause that death </a:t>
            </a:r>
            <a:r>
              <a:rPr lang="en-US" sz="2000" dirty="0" err="1">
                <a:solidFill>
                  <a:schemeClr val="bg1"/>
                </a:solidFill>
              </a:rPr>
              <a:t>overtaketh</a:t>
            </a:r>
            <a:r>
              <a:rPr lang="en-US" sz="2000" dirty="0">
                <a:solidFill>
                  <a:schemeClr val="bg1"/>
                </a:solidFill>
              </a:rPr>
              <a:t> him.” </a:t>
            </a:r>
          </a:p>
          <a:p>
            <a:endParaRPr lang="en-US" sz="2000" dirty="0">
              <a:solidFill>
                <a:schemeClr val="bg1"/>
              </a:solidFill>
            </a:endParaRPr>
          </a:p>
          <a:p>
            <a:r>
              <a:rPr lang="en-US" sz="2000" dirty="0">
                <a:solidFill>
                  <a:schemeClr val="bg1"/>
                </a:solidFill>
              </a:rPr>
              <a:t>It will be remembered that it was the accusation that Paul had ignored this warning and brought gentiles beyond the barrier that led to the riot and his arrest (Acts 21:28).</a:t>
            </a:r>
          </a:p>
        </p:txBody>
      </p:sp>
      <p:pic>
        <p:nvPicPr>
          <p:cNvPr id="8194" name="Picture 2" descr="model of Jerusalem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404" y="1665515"/>
            <a:ext cx="4788968" cy="35970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(2)</a:t>
            </a:r>
          </a:p>
        </p:txBody>
      </p:sp>
    </p:spTree>
    <p:extLst>
      <p:ext uri="{BB962C8B-B14F-4D97-AF65-F5344CB8AC3E}">
        <p14:creationId xmlns:p14="http://schemas.microsoft.com/office/powerpoint/2010/main" val="7076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Unified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83967" y="1321301"/>
            <a:ext cx="5964877" cy="2308324"/>
          </a:xfrm>
          <a:prstGeom prst="rect">
            <a:avLst/>
          </a:prstGeom>
        </p:spPr>
        <p:txBody>
          <a:bodyPr wrap="square">
            <a:spAutoFit/>
          </a:bodyPr>
          <a:lstStyle/>
          <a:p>
            <a:r>
              <a:rPr lang="en-US" dirty="0">
                <a:solidFill>
                  <a:schemeClr val="bg1"/>
                </a:solidFill>
              </a:rPr>
              <a:t>"To be a </a:t>
            </a:r>
            <a:r>
              <a:rPr lang="en-US" dirty="0" err="1">
                <a:solidFill>
                  <a:schemeClr val="bg1"/>
                </a:solidFill>
              </a:rPr>
              <a:t>fellowcitizen</a:t>
            </a:r>
            <a:r>
              <a:rPr lang="en-US" dirty="0">
                <a:solidFill>
                  <a:schemeClr val="bg1"/>
                </a:solidFill>
              </a:rPr>
              <a:t> with the Saints has great meaning. All can receive that citizenship through the ordinance of baptism, if they will repent and prepare themselves. Then, as members of The Church of Jesus Christ of Latter-day Saints, they never need be alone.</a:t>
            </a:r>
          </a:p>
          <a:p>
            <a:endParaRPr lang="en-US" dirty="0">
              <a:solidFill>
                <a:schemeClr val="bg1"/>
              </a:solidFill>
            </a:endParaRPr>
          </a:p>
          <a:p>
            <a:r>
              <a:rPr lang="en-US" dirty="0">
                <a:solidFill>
                  <a:schemeClr val="bg1"/>
                </a:solidFill>
              </a:rPr>
              <a:t>"In this church the individual is regarded as a son or daughter of God. Family members are taught to sustain one another.</a:t>
            </a:r>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2:15</a:t>
            </a:r>
            <a:endParaRPr lang="en-US" dirty="0"/>
          </a:p>
        </p:txBody>
      </p:sp>
      <p:grpSp>
        <p:nvGrpSpPr>
          <p:cNvPr id="14" name="Group 13"/>
          <p:cNvGrpSpPr/>
          <p:nvPr/>
        </p:nvGrpSpPr>
        <p:grpSpPr>
          <a:xfrm>
            <a:off x="8188293" y="211050"/>
            <a:ext cx="3289208" cy="2390250"/>
            <a:chOff x="384206" y="4158361"/>
            <a:chExt cx="3289208" cy="2390250"/>
          </a:xfrm>
        </p:grpSpPr>
        <p:grpSp>
          <p:nvGrpSpPr>
            <p:cNvPr id="15" name="Group 14"/>
            <p:cNvGrpSpPr/>
            <p:nvPr/>
          </p:nvGrpSpPr>
          <p:grpSpPr>
            <a:xfrm>
              <a:off x="384206" y="4158361"/>
              <a:ext cx="3289208" cy="2390250"/>
              <a:chOff x="609599" y="833642"/>
              <a:chExt cx="7941747" cy="5771225"/>
            </a:xfrm>
          </p:grpSpPr>
          <p:grpSp>
            <p:nvGrpSpPr>
              <p:cNvPr id="17" name="Group 14"/>
              <p:cNvGrpSpPr/>
              <p:nvPr/>
            </p:nvGrpSpPr>
            <p:grpSpPr>
              <a:xfrm rot="10800000">
                <a:off x="7696200" y="5257800"/>
                <a:ext cx="621450" cy="1347067"/>
                <a:chOff x="7010400" y="381000"/>
                <a:chExt cx="762000" cy="2033666"/>
              </a:xfrm>
            </p:grpSpPr>
            <p:sp>
              <p:nvSpPr>
                <p:cNvPr id="36" name="Rounded Rectangle 3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99460" y="833642"/>
                <a:ext cx="621450" cy="986197"/>
                <a:chOff x="7031201" y="834275"/>
                <a:chExt cx="762000" cy="1488861"/>
              </a:xfrm>
            </p:grpSpPr>
            <p:sp>
              <p:nvSpPr>
                <p:cNvPr id="32" name="Rounded Rectangle 3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646520" y="1148254"/>
                <a:ext cx="621450" cy="1017899"/>
                <a:chOff x="7087348" y="824753"/>
                <a:chExt cx="762000" cy="1536722"/>
              </a:xfrm>
            </p:grpSpPr>
            <p:sp>
              <p:nvSpPr>
                <p:cNvPr id="30" name="Rounded Rectangle 2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61931" y="4653459"/>
              <a:ext cx="2369126" cy="1477328"/>
            </a:xfrm>
            <a:prstGeom prst="rect">
              <a:avLst/>
            </a:prstGeom>
          </p:spPr>
          <p:txBody>
            <a:bodyPr wrap="square">
              <a:spAutoFit/>
            </a:bodyPr>
            <a:lstStyle/>
            <a:p>
              <a:pPr algn="ctr"/>
              <a:r>
                <a:rPr lang="en-US" b="1" dirty="0"/>
                <a:t>As we come unto Jesus Christ and partake of His grace, we become unified with the Saints of God.</a:t>
              </a:r>
              <a:endParaRPr lang="en-US" sz="1600" dirty="0"/>
            </a:p>
          </p:txBody>
        </p:sp>
      </p:grpSp>
      <p:sp>
        <p:nvSpPr>
          <p:cNvPr id="38" name="TextBox 3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(6)</a:t>
            </a:r>
          </a:p>
        </p:txBody>
      </p:sp>
      <p:grpSp>
        <p:nvGrpSpPr>
          <p:cNvPr id="39" name="Group 38"/>
          <p:cNvGrpSpPr/>
          <p:nvPr/>
        </p:nvGrpSpPr>
        <p:grpSpPr>
          <a:xfrm>
            <a:off x="1617518" y="3855027"/>
            <a:ext cx="2761450" cy="2743200"/>
            <a:chOff x="275622" y="1143000"/>
            <a:chExt cx="4038048" cy="4011361"/>
          </a:xfrm>
        </p:grpSpPr>
        <p:grpSp>
          <p:nvGrpSpPr>
            <p:cNvPr id="40" name="Group 4"/>
            <p:cNvGrpSpPr/>
            <p:nvPr/>
          </p:nvGrpSpPr>
          <p:grpSpPr>
            <a:xfrm>
              <a:off x="1766047" y="1143000"/>
              <a:ext cx="1219200" cy="2258761"/>
              <a:chOff x="1766047" y="1143000"/>
              <a:chExt cx="1219200" cy="2258761"/>
            </a:xfrm>
          </p:grpSpPr>
          <p:sp>
            <p:nvSpPr>
              <p:cNvPr id="56" name="Oval 2"/>
              <p:cNvSpPr/>
              <p:nvPr/>
            </p:nvSpPr>
            <p:spPr>
              <a:xfrm>
                <a:off x="1905000" y="1143000"/>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Block Arc 3"/>
              <p:cNvSpPr/>
              <p:nvPr/>
            </p:nvSpPr>
            <p:spPr>
              <a:xfrm>
                <a:off x="1766047" y="2088776"/>
                <a:ext cx="1219200" cy="1312985"/>
              </a:xfrm>
              <a:prstGeom prst="blockArc">
                <a:avLst>
                  <a:gd name="adj1" fmla="val 10800000"/>
                  <a:gd name="adj2" fmla="val 47574"/>
                  <a:gd name="adj3" fmla="val 1730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5"/>
            <p:cNvGrpSpPr/>
            <p:nvPr/>
          </p:nvGrpSpPr>
          <p:grpSpPr>
            <a:xfrm rot="3423310">
              <a:off x="2574690" y="1672785"/>
              <a:ext cx="1219200" cy="2258761"/>
              <a:chOff x="1766047" y="1143000"/>
              <a:chExt cx="1219200" cy="2258761"/>
            </a:xfrm>
            <a:solidFill>
              <a:srgbClr val="FF0000"/>
            </a:solidFill>
          </p:grpSpPr>
          <p:sp>
            <p:nvSpPr>
              <p:cNvPr id="54" name="Oval 6"/>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lock Arc 7"/>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8"/>
            <p:cNvGrpSpPr/>
            <p:nvPr/>
          </p:nvGrpSpPr>
          <p:grpSpPr>
            <a:xfrm rot="7477866">
              <a:off x="2571115" y="2528631"/>
              <a:ext cx="1219200" cy="2258761"/>
              <a:chOff x="1766047" y="1143000"/>
              <a:chExt cx="1219200" cy="2258761"/>
            </a:xfrm>
            <a:solidFill>
              <a:srgbClr val="7030A0"/>
            </a:solidFill>
          </p:grpSpPr>
          <p:sp>
            <p:nvSpPr>
              <p:cNvPr id="52" name="Oval 51"/>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Block Arc 52"/>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1"/>
            <p:cNvGrpSpPr/>
            <p:nvPr/>
          </p:nvGrpSpPr>
          <p:grpSpPr>
            <a:xfrm rot="10800000">
              <a:off x="1676400" y="2895600"/>
              <a:ext cx="1219200" cy="2258761"/>
              <a:chOff x="1766047" y="1143000"/>
              <a:chExt cx="1219200" cy="2258761"/>
            </a:xfrm>
            <a:solidFill>
              <a:srgbClr val="00B0F0"/>
            </a:solidFill>
          </p:grpSpPr>
          <p:sp>
            <p:nvSpPr>
              <p:cNvPr id="50" name="Oval 49"/>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Block Arc 50"/>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14"/>
            <p:cNvGrpSpPr/>
            <p:nvPr/>
          </p:nvGrpSpPr>
          <p:grpSpPr>
            <a:xfrm rot="14223637">
              <a:off x="795403" y="2433321"/>
              <a:ext cx="1219200" cy="2258761"/>
              <a:chOff x="1766047" y="1143000"/>
              <a:chExt cx="1219200" cy="2258761"/>
            </a:xfrm>
            <a:solidFill>
              <a:srgbClr val="92D050"/>
            </a:solidFill>
          </p:grpSpPr>
          <p:sp>
            <p:nvSpPr>
              <p:cNvPr id="48" name="Oval 47"/>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Block Arc 48"/>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17"/>
            <p:cNvGrpSpPr/>
            <p:nvPr/>
          </p:nvGrpSpPr>
          <p:grpSpPr>
            <a:xfrm rot="18830253">
              <a:off x="855848" y="1464155"/>
              <a:ext cx="1219200" cy="2258761"/>
              <a:chOff x="1766047" y="1143000"/>
              <a:chExt cx="1219200" cy="2258761"/>
            </a:xfrm>
            <a:solidFill>
              <a:schemeClr val="accent6">
                <a:lumMod val="75000"/>
              </a:schemeClr>
            </a:solidFill>
          </p:grpSpPr>
          <p:sp>
            <p:nvSpPr>
              <p:cNvPr id="46" name="Oval 45"/>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Block Arc 46"/>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9218" name="Picture 2" descr="Image result for famili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572" y="2712028"/>
            <a:ext cx="3407930" cy="27263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36572" y="5281091"/>
            <a:ext cx="6096000" cy="1200329"/>
          </a:xfrm>
          <a:prstGeom prst="rect">
            <a:avLst/>
          </a:prstGeom>
        </p:spPr>
        <p:txBody>
          <a:bodyPr>
            <a:spAutoFit/>
          </a:bodyPr>
          <a:lstStyle/>
          <a:p>
            <a:endParaRPr lang="en-US" dirty="0">
              <a:solidFill>
                <a:schemeClr val="bg1"/>
              </a:solidFill>
            </a:endParaRPr>
          </a:p>
          <a:p>
            <a:r>
              <a:rPr lang="en-US" dirty="0">
                <a:solidFill>
                  <a:schemeClr val="bg1"/>
                </a:solidFill>
              </a:rPr>
              <a:t>In such families there is some fulfillment of the statement, 'The Saints securely dwell.' Then the family structure is marvelously fitted into the setting of Church organization."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91" y="104342"/>
            <a:ext cx="911369" cy="1135844"/>
          </a:xfrm>
          <a:prstGeom prst="rect">
            <a:avLst/>
          </a:prstGeom>
        </p:spPr>
      </p:pic>
    </p:spTree>
    <p:extLst>
      <p:ext uri="{BB962C8B-B14F-4D97-AF65-F5344CB8AC3E}">
        <p14:creationId xmlns:p14="http://schemas.microsoft.com/office/powerpoint/2010/main" val="10897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Access to God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74914" y="1705766"/>
            <a:ext cx="5094514" cy="1200329"/>
          </a:xfrm>
          <a:prstGeom prst="rect">
            <a:avLst/>
          </a:prstGeom>
        </p:spPr>
        <p:txBody>
          <a:bodyPr wrap="square">
            <a:spAutoFit/>
          </a:bodyPr>
          <a:lstStyle/>
          <a:p>
            <a:r>
              <a:rPr lang="en-US" dirty="0">
                <a:solidFill>
                  <a:schemeClr val="bg1"/>
                </a:solidFill>
                <a:latin typeface="Calibri" panose="020F0502020204030204" pitchFamily="34" charset="0"/>
              </a:rPr>
              <a:t>By accepting the gospel of Jesus Christ through faith, repentance, baptism, and the gift of the Holy Ghost, both Jewish and Gentile members of the Church had access to God. (1) </a:t>
            </a:r>
            <a:endParaRPr lang="en-US" dirty="0">
              <a:solidFill>
                <a:schemeClr val="bg1"/>
              </a:solidFill>
            </a:endParaRPr>
          </a:p>
        </p:txBody>
      </p:sp>
      <p:sp>
        <p:nvSpPr>
          <p:cNvPr id="2" name="Rectangle 1"/>
          <p:cNvSpPr/>
          <p:nvPr/>
        </p:nvSpPr>
        <p:spPr>
          <a:xfrm>
            <a:off x="5627915" y="4856594"/>
            <a:ext cx="6096000" cy="1754326"/>
          </a:xfrm>
          <a:prstGeom prst="rect">
            <a:avLst/>
          </a:prstGeom>
        </p:spPr>
        <p:txBody>
          <a:bodyPr>
            <a:spAutoFit/>
          </a:bodyPr>
          <a:lstStyle/>
          <a:p>
            <a:r>
              <a:rPr lang="en-US" dirty="0">
                <a:solidFill>
                  <a:schemeClr val="bg1"/>
                </a:solidFill>
                <a:latin typeface="Calibri" panose="020F0502020204030204" pitchFamily="34" charset="0"/>
              </a:rPr>
              <a:t>In modern times, we enjoy the same blessings when we are baptized and live worthily.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“walls” between us and the Lord are removed, and we gain full access to God’s blessings. We also become members of “the household of God”.</a:t>
            </a:r>
            <a:endParaRPr lang="en-US" dirty="0">
              <a:solidFill>
                <a:schemeClr val="bg1"/>
              </a:solidFill>
            </a:endParaRPr>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2:20</a:t>
            </a:r>
            <a:endParaRPr lang="en-US" dirty="0"/>
          </a:p>
        </p:txBody>
      </p:sp>
      <p:pic>
        <p:nvPicPr>
          <p:cNvPr id="20"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8352066" y="1042306"/>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7" t="33989" r="70593" b="52421"/>
          <a:stretch/>
        </p:blipFill>
        <p:spPr bwMode="auto">
          <a:xfrm>
            <a:off x="5127170" y="1001485"/>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70" t="57934" r="45210" b="25239"/>
          <a:stretch/>
        </p:blipFill>
        <p:spPr bwMode="auto">
          <a:xfrm>
            <a:off x="1524001" y="1001484"/>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76" t="36901" r="36176" b="47890"/>
          <a:stretch/>
        </p:blipFill>
        <p:spPr bwMode="auto">
          <a:xfrm>
            <a:off x="6858001" y="1045032"/>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3442607" y="1042307"/>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570" t="57934" r="45210" b="25239"/>
          <a:stretch/>
        </p:blipFill>
        <p:spPr bwMode="auto">
          <a:xfrm flipH="1">
            <a:off x="9976757" y="1006928"/>
            <a:ext cx="1017813" cy="5660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05542" y="3126694"/>
            <a:ext cx="4430487" cy="3323287"/>
            <a:chOff x="805542" y="3126694"/>
            <a:chExt cx="4430487" cy="3323287"/>
          </a:xfrm>
        </p:grpSpPr>
        <p:pic>
          <p:nvPicPr>
            <p:cNvPr id="5122" name="Picture 2" descr="Image result for baptism lds paint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32" y="3126694"/>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5542" y="6219149"/>
              <a:ext cx="4430487" cy="230832"/>
            </a:xfrm>
            <a:prstGeom prst="rect">
              <a:avLst/>
            </a:prstGeom>
          </p:spPr>
          <p:txBody>
            <a:bodyPr wrap="square">
              <a:spAutoFit/>
            </a:bodyPr>
            <a:lstStyle/>
            <a:p>
              <a:r>
                <a:rPr lang="en-US" sz="900" i="1" dirty="0">
                  <a:solidFill>
                    <a:schemeClr val="bg1"/>
                  </a:solidFill>
                  <a:latin typeface="Calibri" panose="020F0502020204030204" pitchFamily="34" charset="0"/>
                </a:rPr>
                <a:t>This painting depicts a man being baptized in the Dnieper River near Kyiv, Ukraine</a:t>
              </a:r>
              <a:endParaRPr lang="en-US" sz="900" dirty="0">
                <a:solidFill>
                  <a:schemeClr val="bg1"/>
                </a:solidFill>
              </a:endParaRPr>
            </a:p>
          </p:txBody>
        </p:sp>
      </p:grpSp>
      <p:pic>
        <p:nvPicPr>
          <p:cNvPr id="5124" name="Picture 4" descr="Image result for falling walls gif anima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689" y="1975304"/>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rotWithShape="1">
          <a:blip r:embed="rId10"/>
          <a:srcRect l="8810" t="29948" r="41429" b="17142"/>
          <a:stretch/>
        </p:blipFill>
        <p:spPr>
          <a:xfrm>
            <a:off x="6216731" y="1960913"/>
            <a:ext cx="4767943" cy="2735777"/>
          </a:xfrm>
          <a:prstGeom prst="rect">
            <a:avLst/>
          </a:prstGeom>
        </p:spPr>
      </p:pic>
    </p:spTree>
    <p:extLst>
      <p:ext uri="{BB962C8B-B14F-4D97-AF65-F5344CB8AC3E}">
        <p14:creationId xmlns:p14="http://schemas.microsoft.com/office/powerpoint/2010/main" val="4082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22" presetClass="entr" presetSubtype="1" fill="hold" nodeType="withEffect">
                                  <p:stCondLst>
                                    <p:cond delay="1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Building a Foundation</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2:20</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0" t="57934" r="45210" b="25239"/>
          <a:stretch/>
        </p:blipFill>
        <p:spPr bwMode="auto">
          <a:xfrm>
            <a:off x="1527464" y="253338"/>
            <a:ext cx="770412" cy="5660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570" t="57934" r="45210" b="25239"/>
          <a:stretch/>
        </p:blipFill>
        <p:spPr bwMode="auto">
          <a:xfrm>
            <a:off x="9947566" y="239484"/>
            <a:ext cx="827808" cy="56605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 photo of a cornerstone in a stone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031" y="1696172"/>
            <a:ext cx="5059061" cy="3062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85554" y="830226"/>
            <a:ext cx="7727373" cy="646331"/>
          </a:xfrm>
          <a:prstGeom prst="rect">
            <a:avLst/>
          </a:prstGeom>
        </p:spPr>
        <p:txBody>
          <a:bodyPr wrap="square">
            <a:spAutoFit/>
          </a:bodyPr>
          <a:lstStyle/>
          <a:p>
            <a:pPr algn="ctr"/>
            <a:r>
              <a:rPr lang="en-US" dirty="0">
                <a:solidFill>
                  <a:schemeClr val="bg1"/>
                </a:solidFill>
                <a:latin typeface="Calibri" panose="020F0502020204030204" pitchFamily="34" charset="0"/>
              </a:rPr>
              <a:t>Cornerstone = A large stone laid at the corner of a foundation to give strength and stability to the entire structure.</a:t>
            </a:r>
            <a:endParaRPr lang="en-US" dirty="0">
              <a:solidFill>
                <a:schemeClr val="bg1"/>
              </a:solidFill>
            </a:endParaRPr>
          </a:p>
        </p:txBody>
      </p:sp>
      <p:sp>
        <p:nvSpPr>
          <p:cNvPr id="7" name="Rectangle 6"/>
          <p:cNvSpPr/>
          <p:nvPr/>
        </p:nvSpPr>
        <p:spPr>
          <a:xfrm>
            <a:off x="148936" y="1727538"/>
            <a:ext cx="3435927" cy="2862322"/>
          </a:xfrm>
          <a:prstGeom prst="rect">
            <a:avLst/>
          </a:prstGeom>
        </p:spPr>
        <p:txBody>
          <a:bodyPr wrap="square">
            <a:spAutoFit/>
          </a:bodyPr>
          <a:lstStyle/>
          <a:p>
            <a:r>
              <a:rPr lang="en-US" dirty="0">
                <a:solidFill>
                  <a:schemeClr val="bg1"/>
                </a:solidFill>
                <a:latin typeface="Calibri" panose="020F0502020204030204" pitchFamily="34" charset="0"/>
              </a:rPr>
              <a:t>“The apostolic and prophetic foundation of the Church was to bless in all times, but </a:t>
            </a:r>
            <a:r>
              <a:rPr lang="en-US" i="1" dirty="0">
                <a:solidFill>
                  <a:schemeClr val="bg1"/>
                </a:solidFill>
                <a:latin typeface="Calibri" panose="020F0502020204030204" pitchFamily="34" charset="0"/>
              </a:rPr>
              <a:t>especially</a:t>
            </a:r>
            <a:r>
              <a:rPr lang="en-US" dirty="0">
                <a:solidFill>
                  <a:schemeClr val="bg1"/>
                </a:solidFill>
                <a:latin typeface="Calibri" panose="020F0502020204030204" pitchFamily="34" charset="0"/>
              </a:rPr>
              <a:t> in times of adversity or danger, times when we might feel like children, confused or disoriented, perhaps a little fearful, times in which the devious hand of men or the maliciousness of the devil would attempt to unsettle or mislead. … </a:t>
            </a:r>
            <a:endParaRPr lang="en-US" dirty="0">
              <a:solidFill>
                <a:schemeClr val="bg1"/>
              </a:solidFill>
            </a:endParaRPr>
          </a:p>
        </p:txBody>
      </p:sp>
      <p:sp>
        <p:nvSpPr>
          <p:cNvPr id="8" name="Rectangle 7"/>
          <p:cNvSpPr/>
          <p:nvPr/>
        </p:nvSpPr>
        <p:spPr>
          <a:xfrm>
            <a:off x="8728364" y="1796717"/>
            <a:ext cx="3245427" cy="2862322"/>
          </a:xfrm>
          <a:prstGeom prst="rect">
            <a:avLst/>
          </a:prstGeom>
        </p:spPr>
        <p:txBody>
          <a:bodyPr wrap="square">
            <a:spAutoFit/>
          </a:bodyPr>
          <a:lstStyle/>
          <a:p>
            <a:r>
              <a:rPr lang="en-US" dirty="0">
                <a:solidFill>
                  <a:schemeClr val="bg1"/>
                </a:solidFill>
                <a:latin typeface="Calibri" panose="020F0502020204030204" pitchFamily="34" charset="0"/>
              </a:rPr>
              <a:t>In New Testament times, in Book of Mormon times, and in modern times these officers form the foundation stones of the true Church, positioned around and gaining their strength from the chief cornerstone, ‘the rock of our Redeemer, who is [Jesus] Christ, the Son of God’</a:t>
            </a:r>
            <a:endParaRPr lang="en-US" dirty="0">
              <a:solidFill>
                <a:schemeClr val="bg1"/>
              </a:solidFill>
            </a:endParaRPr>
          </a:p>
        </p:txBody>
      </p:sp>
      <p:sp>
        <p:nvSpPr>
          <p:cNvPr id="14" name="Rectangle 13"/>
          <p:cNvSpPr/>
          <p:nvPr/>
        </p:nvSpPr>
        <p:spPr>
          <a:xfrm>
            <a:off x="3390899" y="5118391"/>
            <a:ext cx="6096000" cy="1200329"/>
          </a:xfrm>
          <a:prstGeom prst="rect">
            <a:avLst/>
          </a:prstGeom>
        </p:spPr>
        <p:txBody>
          <a:bodyPr>
            <a:spAutoFit/>
          </a:bodyPr>
          <a:lstStyle/>
          <a:p>
            <a:r>
              <a:rPr lang="en-US" dirty="0">
                <a:solidFill>
                  <a:schemeClr val="bg1"/>
                </a:solidFill>
                <a:latin typeface="Calibri" panose="020F0502020204030204" pitchFamily="34" charset="0"/>
              </a:rPr>
              <a:t> … Such a foundation in Christ was and is always to be a protection in days ‘when the devil shall send forth his mighty winds, yea, his shafts in the whirlwind, yea, when all his hail and his mighty storm shall beat upon you.’”</a:t>
            </a:r>
            <a:endParaRPr lang="en-US" dirty="0">
              <a:solidFill>
                <a:schemeClr val="bg1"/>
              </a:solidFill>
            </a:endParaRPr>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(7)</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88" y="176645"/>
            <a:ext cx="1081458" cy="1350818"/>
          </a:xfrm>
          <a:prstGeom prst="rect">
            <a:avLst/>
          </a:prstGeom>
        </p:spPr>
      </p:pic>
      <p:sp>
        <p:nvSpPr>
          <p:cNvPr id="29" name="Rectangle 28"/>
          <p:cNvSpPr/>
          <p:nvPr/>
        </p:nvSpPr>
        <p:spPr>
          <a:xfrm>
            <a:off x="3584864" y="4463580"/>
            <a:ext cx="5039591" cy="369332"/>
          </a:xfrm>
          <a:prstGeom prst="rect">
            <a:avLst/>
          </a:prstGeom>
        </p:spPr>
        <p:txBody>
          <a:bodyPr wrap="square">
            <a:spAutoFit/>
          </a:bodyPr>
          <a:lstStyle/>
          <a:p>
            <a:pPr algn="ctr"/>
            <a:r>
              <a:rPr lang="en-US" dirty="0">
                <a:effectLst>
                  <a:glow rad="101600">
                    <a:schemeClr val="accent2">
                      <a:satMod val="175000"/>
                      <a:alpha val="40000"/>
                    </a:schemeClr>
                  </a:glow>
                </a:effectLst>
                <a:latin typeface="Calibri" panose="020F0502020204030204" pitchFamily="34" charset="0"/>
              </a:rPr>
              <a:t>Jesus Christ is the Chief cornerstone</a:t>
            </a:r>
            <a:endParaRPr lang="en-US" dirty="0">
              <a:effectLst>
                <a:glow rad="101600">
                  <a:schemeClr val="accent2">
                    <a:satMod val="175000"/>
                    <a:alpha val="40000"/>
                  </a:schemeClr>
                </a:glow>
              </a:effectLst>
            </a:endParaRPr>
          </a:p>
        </p:txBody>
      </p:sp>
    </p:spTree>
    <p:extLst>
      <p:ext uri="{BB962C8B-B14F-4D97-AF65-F5344CB8AC3E}">
        <p14:creationId xmlns:p14="http://schemas.microsoft.com/office/powerpoint/2010/main" val="751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42"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4" grpId="0"/>
      <p:bldP spid="14" grpId="1"/>
      <p:bldP spid="2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932</TotalTime>
  <Words>4332</Words>
  <Application>Microsoft Office PowerPoint</Application>
  <PresentationFormat>Widescreen</PresentationFormat>
  <Paragraphs>255</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Colonna MT</vt:lpstr>
      <vt:lpstr>Calibri Light</vt:lpstr>
      <vt:lpstr>Calibri</vt:lpstr>
      <vt:lpstr>Britannic Bold</vt:lpstr>
      <vt:lpstr>Abadi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128</cp:revision>
  <dcterms:created xsi:type="dcterms:W3CDTF">2016-05-16T13:36:31Z</dcterms:created>
  <dcterms:modified xsi:type="dcterms:W3CDTF">2020-09-10T15:08:29Z</dcterms:modified>
</cp:coreProperties>
</file>